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omments/modernComment_20F_D68965FB.xml" ContentType="application/vnd.ms-powerpoint.comment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3"/>
  </p:notesMasterIdLst>
  <p:sldIdLst>
    <p:sldId id="1170" r:id="rId5"/>
    <p:sldId id="328" r:id="rId6"/>
    <p:sldId id="1156" r:id="rId7"/>
    <p:sldId id="435" r:id="rId8"/>
    <p:sldId id="327" r:id="rId9"/>
    <p:sldId id="1181" r:id="rId10"/>
    <p:sldId id="500" r:id="rId11"/>
    <p:sldId id="507" r:id="rId12"/>
    <p:sldId id="508" r:id="rId13"/>
    <p:sldId id="359" r:id="rId14"/>
    <p:sldId id="501" r:id="rId15"/>
    <p:sldId id="1179" r:id="rId16"/>
    <p:sldId id="517" r:id="rId17"/>
    <p:sldId id="506" r:id="rId18"/>
    <p:sldId id="504" r:id="rId19"/>
    <p:sldId id="1148" r:id="rId20"/>
    <p:sldId id="1164" r:id="rId21"/>
    <p:sldId id="1171" r:id="rId22"/>
    <p:sldId id="329" r:id="rId23"/>
    <p:sldId id="1165" r:id="rId24"/>
    <p:sldId id="518" r:id="rId25"/>
    <p:sldId id="531" r:id="rId26"/>
    <p:sldId id="530" r:id="rId27"/>
    <p:sldId id="1169" r:id="rId28"/>
    <p:sldId id="532" r:id="rId29"/>
    <p:sldId id="1159" r:id="rId30"/>
    <p:sldId id="587" r:id="rId31"/>
    <p:sldId id="1160" r:id="rId32"/>
    <p:sldId id="543" r:id="rId33"/>
    <p:sldId id="1184" r:id="rId34"/>
    <p:sldId id="1166" r:id="rId35"/>
    <p:sldId id="527" r:id="rId36"/>
    <p:sldId id="1113" r:id="rId37"/>
    <p:sldId id="1200" r:id="rId38"/>
    <p:sldId id="583" r:id="rId39"/>
    <p:sldId id="1115" r:id="rId40"/>
    <p:sldId id="1117" r:id="rId41"/>
    <p:sldId id="1118" r:id="rId42"/>
    <p:sldId id="565" r:id="rId43"/>
    <p:sldId id="1126" r:id="rId44"/>
    <p:sldId id="561" r:id="rId45"/>
    <p:sldId id="559" r:id="rId46"/>
    <p:sldId id="560" r:id="rId47"/>
    <p:sldId id="1183" r:id="rId48"/>
    <p:sldId id="1130" r:id="rId49"/>
    <p:sldId id="1131" r:id="rId50"/>
    <p:sldId id="352" r:id="rId51"/>
    <p:sldId id="1132" r:id="rId52"/>
    <p:sldId id="1178" r:id="rId53"/>
    <p:sldId id="1167" r:id="rId54"/>
    <p:sldId id="1134" r:id="rId55"/>
    <p:sldId id="1120" r:id="rId56"/>
    <p:sldId id="1142" r:id="rId57"/>
    <p:sldId id="1182" r:id="rId58"/>
    <p:sldId id="1136" r:id="rId59"/>
    <p:sldId id="1143" r:id="rId60"/>
    <p:sldId id="1144" r:id="rId61"/>
    <p:sldId id="1177" r:id="rId62"/>
    <p:sldId id="1180" r:id="rId63"/>
    <p:sldId id="1185" r:id="rId64"/>
    <p:sldId id="1186" r:id="rId65"/>
    <p:sldId id="1150" r:id="rId66"/>
    <p:sldId id="1198" r:id="rId67"/>
    <p:sldId id="1154" r:id="rId68"/>
    <p:sldId id="1152" r:id="rId69"/>
    <p:sldId id="1151" r:id="rId70"/>
    <p:sldId id="1153" r:id="rId71"/>
    <p:sldId id="1187" r:id="rId72"/>
    <p:sldId id="1157" r:id="rId73"/>
    <p:sldId id="1190" r:id="rId74"/>
    <p:sldId id="1188" r:id="rId75"/>
    <p:sldId id="1189" r:id="rId76"/>
    <p:sldId id="1191" r:id="rId77"/>
    <p:sldId id="1192" r:id="rId78"/>
    <p:sldId id="1193" r:id="rId79"/>
    <p:sldId id="1096" r:id="rId80"/>
    <p:sldId id="1201" r:id="rId81"/>
    <p:sldId id="1194" r:id="rId82"/>
    <p:sldId id="1098" r:id="rId83"/>
    <p:sldId id="1203" r:id="rId84"/>
    <p:sldId id="1195" r:id="rId85"/>
    <p:sldId id="581" r:id="rId86"/>
    <p:sldId id="1204" r:id="rId87"/>
    <p:sldId id="542" r:id="rId88"/>
    <p:sldId id="604" r:id="rId89"/>
    <p:sldId id="1106" r:id="rId90"/>
    <p:sldId id="1196" r:id="rId91"/>
    <p:sldId id="108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45A09-BF61-98DA-2945-BE7C2843981D}" name="Veronika Dolar" initials="VD" userId="Veronika Dol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4674"/>
  </p:normalViewPr>
  <p:slideViewPr>
    <p:cSldViewPr snapToGrid="0" snapToObjects="1">
      <p:cViewPr varScale="1">
        <p:scale>
          <a:sx n="128" d="100"/>
          <a:sy n="128" d="100"/>
        </p:scale>
        <p:origin x="880"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Jon\NEED%20Dropbox\Presentations\HealthCare\Data\Intl_LifeExpVGDP.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{C2804FAB-99BC-6742-8A93-6BE256DBF6D9}</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{887708B3-3F83-8148-8C54-7EC22305457B}</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{1AF95BB7-A555-1D43-8E77-5C166EB52F8C}</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{1B3FC6DB-69E2-664D-8DE5-A83EC93C784B}</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{27BD20D6-7BAC-1743-A996-1115B2E3C67A}</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{6E5A3AE4-4139-464D-9DDA-B04EA4A0079B}</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{EE4DF7BE-9AF5-6641-89EB-C63921E64C41}</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{59A5C7F6-232A-9541-8959-35D94E044D5F}</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{FDEAF9A9-86CC-D64B-B60A-E25454AA6990}</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{CD5D44A1-A90B-974A-8333-D5A14D89F88F}</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{4781F1A5-F778-C145-BEAD-41EAF323D08B}</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{A141FEDC-8A0D-8544-BED6-89BCC54FED88}</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{34BA886B-7CF3-D043-8270-C270E73C6C19}</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{CD19E2A5-9976-4D43-A8C6-8599D059CCC9}</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{ABBC1C92-9176-DC4A-BEFC-3C56394BE724}</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{E0103229-9418-BD4E-86CA-8EAA92C80541}</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{AAC3CBAF-1572-7E48-A4AB-648B1A1ACD39}</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{A2984551-54D5-A845-B180-EBCB2A1100F9}</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{6119FB0B-AABA-5347-A238-4CEA4336247D}</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{B7340EEB-5D77-F54C-AE36-B259E0BDD403}</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{C75E3F28-498D-6B45-BDB3-86F0EDE9016D}</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{B1E08550-45BA-394C-96F8-C1AF4ECA18C1}</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{DE57EBCA-64BF-424B-BA76-023EDFD29F3D}</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{A278D974-9980-674E-9374-AD274476BB29}</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{4D5771FE-CEA7-FC41-AB25-33735DEC7DD9}</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{6F849E91-D290-B048-8B99-FBE90F369513}</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{F333C8CD-A336-9941-8723-F918B28F112C}</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{6061218C-4025-164C-8442-B0172D22B45F}</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{E205DEE9-F5E0-F64F-9991-3DB94F51B038}</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{FD5C9D75-FDA6-3044-9D9F-2C1E9A88BF53}</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{1776D637-9D8F-6643-9D48-3615D67DBAF2}</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{CAB5D0A5-FD45-234C-B0E5-4973E28219BD}</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{EB0AF268-087B-EC45-9E64-E201C818F20E}</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{7C2C182A-D670-4D43-AEA5-6961809F34F1}</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{A6990505-FA04-CF4B-8E9E-4044B036CB51}</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{2F194D40-41CC-3D49-BAB6-A6DA51B0219D}</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{21C8AB12-33E0-AB4F-A5CD-C33A9B0485D0}</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{53A728CF-A523-CD4A-B613-A6F774ACDBCF}</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{014FCF41-F342-BF42-AEA7-4AEE1442E664}</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{31FED673-19C2-7D4A-9576-2E8EA4A6294C}</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{59C196C3-858E-4246-ABD2-06E50315E1FB}</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{DB4D8820-98F2-7E49-9E14-FDADE5153655}</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{53A0005D-F430-0E4A-891D-1473C73357DC}</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{AFB12204-EDEE-F44D-914F-15FBBC066A10}</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0F_D68965FB.xml><?xml version="1.0" encoding="utf-8"?>
<p188:cmLst xmlns:a="http://schemas.openxmlformats.org/drawingml/2006/main" xmlns:r="http://schemas.openxmlformats.org/officeDocument/2006/relationships" xmlns:p188="http://schemas.microsoft.com/office/powerpoint/2018/8/main">
  <p188:cm id="{214CCB10-6EFA-44DD-B17C-A537EC863EB4}" authorId="{24145A09-BF61-98DA-2945-BE7C2843981D}" created="2021-11-07T23:33:48.452">
    <ac:txMkLst xmlns:ac="http://schemas.microsoft.com/office/drawing/2013/main/command">
      <pc:docMk xmlns:pc="http://schemas.microsoft.com/office/powerpoint/2013/main/command"/>
      <pc:sldMk xmlns:pc="http://schemas.microsoft.com/office/powerpoint/2013/main/command" cId="3599328763" sldId="527"/>
      <ac:spMk id="3" creationId="{E03FA129-2416-44F6-A5AA-E0441DA2B772}"/>
      <ac:txMk cp="116" len="189">
        <ac:context len="780" hash="2431926751"/>
      </ac:txMk>
    </ac:txMkLst>
    <p188:pos x="10284502" y="1022568"/>
    <p188:txBody>
      <a:bodyPr/>
      <a:lstStyle/>
      <a:p>
        <a:r>
          <a:rPr lang="en-US"/>
          <a:t>This point is more about access rather than quality
</a:t>
        </a:r>
      </a:p>
    </p188:txBody>
  </p188:cm>
</p188:cmLst>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71</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75</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82</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21</a:t>
            </a:fld>
            <a:endParaRPr lang="en-US" dirty="0"/>
          </a:p>
        </p:txBody>
      </p:sp>
    </p:spTree>
    <p:extLst>
      <p:ext uri="{BB962C8B-B14F-4D97-AF65-F5344CB8AC3E}">
        <p14:creationId xmlns:p14="http://schemas.microsoft.com/office/powerpoint/2010/main" val="37110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dirty="0"/>
          </a:p>
        </p:txBody>
      </p:sp>
    </p:spTree>
    <p:extLst>
      <p:ext uri="{BB962C8B-B14F-4D97-AF65-F5344CB8AC3E}">
        <p14:creationId xmlns:p14="http://schemas.microsoft.com/office/powerpoint/2010/main" val="1666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dirty="0"/>
          </a:p>
        </p:txBody>
      </p:sp>
    </p:spTree>
    <p:extLst>
      <p:ext uri="{BB962C8B-B14F-4D97-AF65-F5344CB8AC3E}">
        <p14:creationId xmlns:p14="http://schemas.microsoft.com/office/powerpoint/2010/main" val="171045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a:p>
        </p:txBody>
      </p:sp>
    </p:spTree>
    <p:extLst>
      <p:ext uri="{BB962C8B-B14F-4D97-AF65-F5344CB8AC3E}">
        <p14:creationId xmlns:p14="http://schemas.microsoft.com/office/powerpoint/2010/main" val="37543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35</a:t>
            </a:fld>
            <a:endParaRPr lang="en-US"/>
          </a:p>
        </p:txBody>
      </p:sp>
    </p:spTree>
    <p:extLst>
      <p:ext uri="{BB962C8B-B14F-4D97-AF65-F5344CB8AC3E}">
        <p14:creationId xmlns:p14="http://schemas.microsoft.com/office/powerpoint/2010/main" val="77264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20F_D68965FB.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1400" b="0" i="1" dirty="0">
                <a:solidFill>
                  <a:srgbClr val="333333"/>
                </a:solidFill>
                <a:effectLst/>
                <a:latin typeface="Open Sans" panose="020B0606030504020204" pitchFamily="34" charset="0"/>
              </a:rPr>
              <a:t> </a:t>
            </a:r>
            <a:r>
              <a:rPr lang="en-US" sz="2600" dirty="0"/>
              <a:t>Arizona State University</a:t>
            </a:r>
          </a:p>
          <a:p>
            <a:pPr>
              <a:lnSpc>
                <a:spcPct val="100000"/>
              </a:lnSpc>
              <a:spcBef>
                <a:spcPts val="0"/>
              </a:spcBef>
            </a:pPr>
            <a:r>
              <a:rPr lang="en-US" sz="1800" dirty="0">
                <a:solidFill>
                  <a:schemeClr val="tx2"/>
                </a:solidFill>
              </a:rPr>
              <a:t>June 7, 2022</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Veronika Dolar, Ph.D.</a:t>
            </a:r>
          </a:p>
          <a:p>
            <a:pPr>
              <a:lnSpc>
                <a:spcPct val="100000"/>
              </a:lnSpc>
              <a:spcBef>
                <a:spcPts val="0"/>
              </a:spcBef>
            </a:pPr>
            <a:r>
              <a:rPr lang="en-US" sz="2800" b="0" i="1" dirty="0">
                <a:solidFill>
                  <a:schemeClr val="tx2"/>
                </a:solidFill>
              </a:rPr>
              <a:t>State University of New York</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5714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358858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9447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4713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31912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932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1532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a:r>
              <a:rPr lang="en-US" altLang="en-US" dirty="0"/>
              <a:t>Cost</a:t>
            </a:r>
          </a:p>
          <a:p>
            <a:pPr lvl="1" eaLnBrk="1" hangingPunct="1"/>
            <a:r>
              <a:rPr lang="en-US" altLang="en-US" dirty="0"/>
              <a:t>Access</a:t>
            </a:r>
          </a:p>
          <a:p>
            <a:pPr lvl="1"/>
            <a:r>
              <a:rPr lang="en-US" altLang="en-US" dirty="0"/>
              <a:t>Quality</a:t>
            </a:r>
          </a:p>
        </p:txBody>
      </p:sp>
    </p:spTree>
    <p:extLst>
      <p:ext uri="{BB962C8B-B14F-4D97-AF65-F5344CB8AC3E}">
        <p14:creationId xmlns:p14="http://schemas.microsoft.com/office/powerpoint/2010/main" val="3956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399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177850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178983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148312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spTree>
    <p:extLst>
      <p:ext uri="{BB962C8B-B14F-4D97-AF65-F5344CB8AC3E}">
        <p14:creationId xmlns:p14="http://schemas.microsoft.com/office/powerpoint/2010/main" val="277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95305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6578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330156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126897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50629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399775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33999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92500" lnSpcReduction="20000"/>
          </a:bodyPr>
          <a:lstStyle/>
          <a:p>
            <a:r>
              <a:rPr lang="en-US" b="0" dirty="0"/>
              <a:t>The U.S. has the </a:t>
            </a:r>
            <a:r>
              <a:rPr lang="en-US" dirty="0"/>
              <a:t>highest chronic disease burden </a:t>
            </a:r>
            <a:r>
              <a:rPr lang="en-US" b="0" dirty="0"/>
              <a:t>and an obesity rate that is two times higher than the OECD average.</a:t>
            </a:r>
          </a:p>
          <a:p>
            <a:r>
              <a:rPr lang="en-US" b="0" dirty="0"/>
              <a:t>Americans had </a:t>
            </a:r>
            <a:r>
              <a:rPr lang="en-US" dirty="0"/>
              <a:t>fewer physician visits </a:t>
            </a:r>
            <a:r>
              <a:rPr lang="en-US" b="0" dirty="0"/>
              <a:t>than peers in most countries, which may be related to a low supply of physicians in the U.S.</a:t>
            </a:r>
          </a:p>
          <a:p>
            <a:r>
              <a:rPr lang="en-US" b="0" dirty="0"/>
              <a:t>Compared to peer nations, the U.S. has among the highest number of </a:t>
            </a:r>
            <a:r>
              <a:rPr lang="en-US" dirty="0"/>
              <a:t>hospitalizations from preventable causes </a:t>
            </a:r>
            <a:r>
              <a:rPr lang="en-US" b="0" dirty="0"/>
              <a:t>and the highest rate of avoidable deaths.</a:t>
            </a:r>
          </a:p>
          <a:p>
            <a:r>
              <a:rPr lang="en-US" b="0" dirty="0"/>
              <a:t>Americans use some </a:t>
            </a:r>
            <a:r>
              <a:rPr lang="en-US" dirty="0"/>
              <a:t>expensive technologies</a:t>
            </a:r>
            <a:r>
              <a:rPr lang="en-US" b="0" dirty="0"/>
              <a:t>, such as MRIs, and specialized procedures, such as hip replacements, more often than our peers.</a:t>
            </a:r>
          </a:p>
          <a:p>
            <a:r>
              <a:rPr lang="en-US" b="0" dirty="0"/>
              <a:t>The U.S. outperforms its peers in terms of </a:t>
            </a:r>
            <a:r>
              <a:rPr lang="en-US" dirty="0"/>
              <a:t>preventive measures </a:t>
            </a:r>
            <a:r>
              <a:rPr lang="en-US" b="0" dirty="0"/>
              <a:t>— it has one of the highest rates of breast cancer screening among women ages 50 to 69 and the second-highest rate (after the U.K.) of flu vaccinations among people age 65 and older.</a:t>
            </a:r>
          </a:p>
        </p:txBody>
      </p:sp>
    </p:spTree>
    <p:extLst>
      <p:ext uri="{BB962C8B-B14F-4D97-AF65-F5344CB8AC3E}">
        <p14:creationId xmlns:p14="http://schemas.microsoft.com/office/powerpoint/2010/main" val="3599328763"/>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3953479495"/>
              </p:ext>
            </p:extLst>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descr="Chart, bar chart&#10;&#10;Description automatically generated">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tretch>
            <a:fillRect/>
          </a:stretch>
        </p:blipFill>
        <p:spPr>
          <a:xfrm>
            <a:off x="973501" y="1107727"/>
            <a:ext cx="10244998" cy="5122499"/>
          </a:xfrm>
        </p:spPr>
      </p:pic>
    </p:spTree>
    <p:extLst>
      <p:ext uri="{BB962C8B-B14F-4D97-AF65-F5344CB8AC3E}">
        <p14:creationId xmlns:p14="http://schemas.microsoft.com/office/powerpoint/2010/main" val="174232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3562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117938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16094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52</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3316482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53</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1658094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1710475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3948744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90945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203097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345155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U.S. has the highest level of spending.</a:t>
            </a:r>
          </a:p>
          <a:p>
            <a:r>
              <a:rPr lang="en-US" dirty="0"/>
              <a:t>Insurance coverage in the U.S. is not universal.</a:t>
            </a:r>
          </a:p>
          <a:p>
            <a:r>
              <a:rPr lang="en-US" dirty="0"/>
              <a:t>Supply of medical personnel and equipment may be lower than elsewhere.</a:t>
            </a:r>
          </a:p>
          <a:p>
            <a:r>
              <a:rPr lang="en-US" dirty="0"/>
              <a:t>Avoidable (amenable) deaths are higher, perhaps indicating less access to care.</a:t>
            </a:r>
          </a:p>
          <a:p>
            <a:r>
              <a:rPr lang="en-US" dirty="0"/>
              <a:t>Emergency room use is higher in the U.S. than elsewhere.</a:t>
            </a:r>
          </a:p>
          <a:p>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454855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77197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222118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408556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363777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64</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596863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t>A large Northern California hospital system used its size and influence to achieve a "domination of the market”.</a:t>
            </a:r>
          </a:p>
          <a:p>
            <a:r>
              <a:rPr lang="en-US" b="0" dirty="0"/>
              <a:t>Sutter Health grew into a behemoth hospital system and then, like a classic monopoly, used its dominance in Northern California to raise hospital prices.</a:t>
            </a:r>
          </a:p>
          <a:p>
            <a:r>
              <a:rPr lang="en-US" b="0" dirty="0"/>
              <a:t>Sutter used its windfall from excessive pricing to acquire more entities and grew into a conglomerate of 24 hospitals, 12,000 doctors and several cancer, cardiac and other specialty centers. </a:t>
            </a:r>
          </a:p>
          <a:p>
            <a:r>
              <a:rPr lang="en-US" b="0" dirty="0"/>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416857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782619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562052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 </a:t>
            </a:r>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boosted their prices in the first six months of 2019, an increase of 17% in the number of drug hikes from a year earlier.</a:t>
            </a:r>
          </a:p>
          <a:p>
            <a:pPr lvl="1">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472132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pPr lvl="1"/>
            <a:endParaRPr lang="en-US" dirty="0">
              <a:solidFill>
                <a:srgbClr val="222222"/>
              </a:solidFill>
              <a:latin typeface="arial" panose="020B0604020202020204" pitchFamily="34" charset="0"/>
            </a:endParaRPr>
          </a:p>
          <a:p>
            <a:r>
              <a:rPr lang="en-US" b="0" dirty="0">
                <a:solidFill>
                  <a:srgbClr val="222222"/>
                </a:solidFill>
                <a:latin typeface="arial" panose="020B0604020202020204" pitchFamily="34" charset="0"/>
              </a:rPr>
              <a:t>Concentration of pharmaceutical companies. </a:t>
            </a:r>
          </a:p>
        </p:txBody>
      </p:sp>
    </p:spTree>
    <p:extLst>
      <p:ext uri="{BB962C8B-B14F-4D97-AF65-F5344CB8AC3E}">
        <p14:creationId xmlns:p14="http://schemas.microsoft.com/office/powerpoint/2010/main" val="2062356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1399398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78</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204168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$3,800 billion</a:t>
            </a:r>
            <a:r>
              <a:rPr lang="en-US" b="0" dirty="0"/>
              <a:t>.</a:t>
            </a:r>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109791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83</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1098638486"/>
              </p:ext>
            </p:extLst>
          </p:nvPr>
        </p:nvGraphicFramePr>
        <p:xfrm>
          <a:off x="6580351" y="2407847"/>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400678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20000"/>
          </a:bodyPr>
          <a:lstStyle/>
          <a:p>
            <a:r>
              <a:rPr lang="en-US" b="0" dirty="0"/>
              <a:t>US HealthCare system is not preforming well (very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In addition, the Medicare Modernization Act of 2003 by law prevents government to negotiate drug prices.</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2799686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4326014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113660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markets and health insurance.</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schemas.microsoft.com/office/2006/metadata/properties"/>
    <ds:schemaRef ds:uri="http://schemas.microsoft.com/office/infopath/2007/PartnerControls"/>
    <ds:schemaRef ds:uri="http://purl.org/dc/terms/"/>
    <ds:schemaRef ds:uri="f1e60ea2-d1f2-40fb-ac47-3f06e0d3f2d6"/>
    <ds:schemaRef ds:uri="61a660bb-b57a-4fbc-ba10-8471d70fe46f"/>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45633</TotalTime>
  <Words>5164</Words>
  <Application>Microsoft Macintosh PowerPoint</Application>
  <PresentationFormat>Widescreen</PresentationFormat>
  <Paragraphs>667</Paragraphs>
  <Slides>88</Slides>
  <Notes>12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88</vt:i4>
      </vt:variant>
    </vt:vector>
  </HeadingPairs>
  <TitlesOfParts>
    <vt:vector size="105" baseType="lpstr">
      <vt:lpstr>arial</vt:lpstr>
      <vt:lpstr>arial</vt:lpstr>
      <vt:lpstr>Cabin</vt:lpstr>
      <vt:lpstr>Calibri</vt:lpstr>
      <vt:lpstr>charter</vt:lpstr>
      <vt:lpstr>Courier New</vt:lpstr>
      <vt:lpstr>inherit</vt:lpstr>
      <vt:lpstr>InterFace</vt:lpstr>
      <vt:lpstr>InterFace</vt:lpstr>
      <vt:lpstr>interface_regular</vt:lpstr>
      <vt:lpstr>Myriad Pro</vt:lpstr>
      <vt:lpstr>Myriad Pro Light</vt:lpstr>
      <vt:lpstr>Open Sans</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Pulse of the Health Economy</vt:lpstr>
      <vt:lpstr>Pulse of the Health Economy</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Why is Healthcare Spending Increasing?</vt:lpstr>
      <vt:lpstr>Tradeoffs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Access</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Policy Matters for Costs, Access, and Quality</vt:lpstr>
      <vt:lpstr>How Does Policy Matter?</vt:lpstr>
      <vt:lpstr>Concentration and Hospitals</vt:lpstr>
      <vt:lpstr>Hospital Monopolization</vt:lpstr>
      <vt:lpstr>Potential Benefits of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252</cp:revision>
  <cp:lastPrinted>2022-06-08T15:48:31Z</cp:lastPrinted>
  <dcterms:created xsi:type="dcterms:W3CDTF">2017-05-03T22:30:38Z</dcterms:created>
  <dcterms:modified xsi:type="dcterms:W3CDTF">2022-06-08T15:48:45Z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