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rawings/drawing7.xml" ContentType="application/vnd.openxmlformats-officedocument.drawingml.chartshapes+xml"/>
  <Override PartName="/ppt/charts/chart17.xml" ContentType="application/vnd.openxmlformats-officedocument.drawingml.chart+xml"/>
  <Override PartName="/ppt/drawings/drawing8.xml" ContentType="application/vnd.openxmlformats-officedocument.drawingml.chartshapes+xml"/>
  <Override PartName="/ppt/charts/chart18.xml" ContentType="application/vnd.openxmlformats-officedocument.drawingml.chart+xml"/>
  <Override PartName="/ppt/drawings/drawing9.xml" ContentType="application/vnd.openxmlformats-officedocument.drawingml.chartshapes+xml"/>
  <Override PartName="/ppt/notesSlides/notesSlide6.xml" ContentType="application/vnd.openxmlformats-officedocument.presentationml.notesSl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0.xml" ContentType="application/vnd.openxmlformats-officedocument.drawingml.chartshapes+xml"/>
  <Override PartName="/ppt/notesSlides/notesSlide7.xml" ContentType="application/vnd.openxmlformats-officedocument.presentationml.notesSl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35" r:id="rId2"/>
  </p:sldMasterIdLst>
  <p:notesMasterIdLst>
    <p:notesMasterId r:id="rId72"/>
  </p:notesMasterIdLst>
  <p:sldIdLst>
    <p:sldId id="1026" r:id="rId3"/>
    <p:sldId id="4307" r:id="rId4"/>
    <p:sldId id="4084" r:id="rId5"/>
    <p:sldId id="4182" r:id="rId6"/>
    <p:sldId id="1170" r:id="rId7"/>
    <p:sldId id="259" r:id="rId8"/>
    <p:sldId id="1181" r:id="rId9"/>
    <p:sldId id="1206" r:id="rId10"/>
    <p:sldId id="507" r:id="rId11"/>
    <p:sldId id="1155" r:id="rId12"/>
    <p:sldId id="508" r:id="rId13"/>
    <p:sldId id="359" r:id="rId14"/>
    <p:sldId id="501" r:id="rId15"/>
    <p:sldId id="1171" r:id="rId16"/>
    <p:sldId id="329" r:id="rId17"/>
    <p:sldId id="1167" r:id="rId18"/>
    <p:sldId id="1176" r:id="rId19"/>
    <p:sldId id="1173" r:id="rId20"/>
    <p:sldId id="1174" r:id="rId21"/>
    <p:sldId id="1175" r:id="rId22"/>
    <p:sldId id="1134" r:id="rId23"/>
    <p:sldId id="1120" r:id="rId24"/>
    <p:sldId id="1142" r:id="rId25"/>
    <p:sldId id="1182" r:id="rId26"/>
    <p:sldId id="1136" r:id="rId27"/>
    <p:sldId id="1143" r:id="rId28"/>
    <p:sldId id="1144" r:id="rId29"/>
    <p:sldId id="1207" r:id="rId30"/>
    <p:sldId id="1166" r:id="rId31"/>
    <p:sldId id="1208" r:id="rId32"/>
    <p:sldId id="1113" r:id="rId33"/>
    <p:sldId id="1200" r:id="rId34"/>
    <p:sldId id="4313" r:id="rId35"/>
    <p:sldId id="4314" r:id="rId36"/>
    <p:sldId id="583" r:id="rId37"/>
    <p:sldId id="1115" r:id="rId38"/>
    <p:sldId id="1117" r:id="rId39"/>
    <p:sldId id="1205" r:id="rId40"/>
    <p:sldId id="565" r:id="rId41"/>
    <p:sldId id="1126" r:id="rId42"/>
    <p:sldId id="561" r:id="rId43"/>
    <p:sldId id="559" r:id="rId44"/>
    <p:sldId id="560" r:id="rId45"/>
    <p:sldId id="1183" r:id="rId46"/>
    <p:sldId id="1130" r:id="rId47"/>
    <p:sldId id="1131" r:id="rId48"/>
    <p:sldId id="352" r:id="rId49"/>
    <p:sldId id="1132" r:id="rId50"/>
    <p:sldId id="1178" r:id="rId51"/>
    <p:sldId id="1165" r:id="rId52"/>
    <p:sldId id="518" r:id="rId53"/>
    <p:sldId id="531" r:id="rId54"/>
    <p:sldId id="530" r:id="rId55"/>
    <p:sldId id="1209" r:id="rId56"/>
    <p:sldId id="532" r:id="rId57"/>
    <p:sldId id="1159" r:id="rId58"/>
    <p:sldId id="587" r:id="rId59"/>
    <p:sldId id="1160" r:id="rId60"/>
    <p:sldId id="1111" r:id="rId61"/>
    <p:sldId id="544" r:id="rId62"/>
    <p:sldId id="543" r:id="rId63"/>
    <p:sldId id="1184" r:id="rId64"/>
    <p:sldId id="4091" r:id="rId65"/>
    <p:sldId id="1197" r:id="rId66"/>
    <p:sldId id="1188" r:id="rId67"/>
    <p:sldId id="1189" r:id="rId68"/>
    <p:sldId id="1194" r:id="rId69"/>
    <p:sldId id="1211" r:id="rId70"/>
    <p:sldId id="54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4830"/>
  </p:normalViewPr>
  <p:slideViewPr>
    <p:cSldViewPr snapToGrid="0" snapToObjects="1">
      <p:cViewPr varScale="1">
        <p:scale>
          <a:sx n="121" d="100"/>
          <a:sy n="121" d="100"/>
        </p:scale>
        <p:origin x="1032" y="17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sers\Jon\NEED%20Dropbox\Presentations\HealthCare\Data\Intl_LifeExpVGDP.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0.xml"/></Relationships>
</file>

<file path=ppt/charts/_rels/chart2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{CFF1975F-A8E3-D84B-BFF0-597D990D5158}</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{8A22D925-1E7E-BE44-872D-8C21C10C5013}</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{205D998A-1AAD-C44E-B4D4-9EBDCFB8E030}</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{8AB0C5B2-DB48-D642-8C12-8BB1F88AACF8}</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{B69A3039-E669-494A-B135-791537B1C731}</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{AFB8CDF9-E282-5A4A-B158-9DC6CE0194AB}</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{A527D792-CDE6-054E-ABDE-55862157E1A6}</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{9141DA3B-4CDC-5A43-84E9-45BBDF0F3E1D}</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{75FCFDA0-8BB7-2741-A040-51B3F3D2B4FB}</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{FB3F2607-5B0E-5148-A918-9C3ABC55B9CB}</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{BDB98E62-6917-6641-B3B1-2422CB971589}</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{9891BAB0-8CE9-DA4C-8BA1-47829F48B4BD}</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{12DB83BC-F187-7A43-AD71-8EB9ECD93005}</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{B7BCD4B2-ABC7-B640-8774-0424016F3F36}</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{D17DEB50-47FA-5F4C-A6DE-CF8464285613}</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{A2B048F8-4EF4-1E49-8458-05507238A069}</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{EAAF71B7-5A77-1E45-850B-7D879FFF540C}</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{25F690BA-7CB6-214C-B2F9-6B0A995A48CD}</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{CCD60203-D58F-1F47-A8B7-6525F3E10CCE}</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{6C7A70AC-780A-874C-A823-EE4980018A41}</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{98A5AE4B-6093-A34D-8637-494EDB88C90A}</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{460F8D76-09B3-DA45-9E20-C41986BCFF5A}</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{5F320EF3-DA17-3C42-9ADE-0B4352792A9E}</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{B81AE271-36DF-2141-B41A-F9246A6B537C}</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{98FEA643-D9CE-5E47-A9F4-DE84BD9F0681}</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{D78E3FEA-F1A4-2D49-AB51-80D2FD352EB1}</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{5F0E8B9C-D29F-5B40-AA3D-725D5456C4B1}</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{2BFD3BD5-F1E4-7C49-A62C-0DD08903E347}</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{AD889BAF-4CFD-A548-9E1A-0A89D5C91FD1}</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{EA0FC393-6F9F-6D44-80CE-34D9DD989409}</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{EE24070B-46DC-D84D-B0D2-0C6F50B2B592}</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{B4123D4A-6CC5-BB4E-8C53-B8A13F1A2286}</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{200B30D0-00F8-0D46-A18D-943AA4C14792}</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{451C0EAB-6B9A-3641-93D4-105CD805E31A}</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{F750DF8C-9599-B24B-8986-303EDCFED042}</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{2D3D3937-C948-244F-921B-F5F9CBDDF357}</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{69CD8C8C-6232-C54B-A7D5-4B27C0FB0BE7}</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{DCE8D15C-CF4F-A344-AE87-C9AB083E786D}</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{91703A98-DC4F-3F41-80A9-662A4C78DFED}</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{3E2B492D-5151-4E40-BB8B-BAF5065AC89B}</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{69CD9334-DC53-754D-81BD-A454CC01D387}</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{46F12AAC-6751-9645-B8E9-91DA6B272474}</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{EF4174E6-3F63-A543-94C3-537A663120E5}</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{61FC97B9-80D1-7546-8E79-6062EB1B3229}</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09" y="251445"/>
          <a:ext cx="914475" cy="2830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4.xml><?xml version="1.0" encoding="utf-8"?>
<c:userShapes xmlns:c="http://schemas.openxmlformats.org/drawingml/2006/chart">
  <cdr:relSizeAnchor xmlns:cdr="http://schemas.openxmlformats.org/drawingml/2006/chartDrawing">
    <cdr:from>
      <cdr:x>0.2389</cdr:x>
      <cdr:y>0.94096</cdr:y>
    </cdr:from>
    <cdr:to>
      <cdr:x>0.77637</cdr:x>
      <cdr:y>0.99405</cdr:y>
    </cdr:to>
    <cdr:sp macro="" textlink="">
      <cdr:nvSpPr>
        <cdr:cNvPr id="2" name="TextBox 1"/>
        <cdr:cNvSpPr txBox="1"/>
      </cdr:nvSpPr>
      <cdr:spPr>
        <a:xfrm xmlns:a="http://schemas.openxmlformats.org/drawingml/2006/main">
          <a:off x="714375" y="3009900"/>
          <a:ext cx="1600200" cy="1714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800">
              <a:latin typeface="Arial" pitchFamily="34" charset="0"/>
              <a:cs typeface="Arial" pitchFamily="34" charset="0"/>
            </a:rPr>
            <a:t>GDP per capita (USD PPP)</a:t>
          </a:r>
        </a:p>
      </cdr:txBody>
    </cdr:sp>
  </cdr:relSizeAnchor>
  <cdr:relSizeAnchor xmlns:cdr="http://schemas.openxmlformats.org/drawingml/2006/chartDrawing">
    <cdr:from>
      <cdr:x>0</cdr:x>
      <cdr:y>0.0119</cdr:y>
    </cdr:from>
    <cdr:to>
      <cdr:x>0.42173</cdr:x>
      <cdr:y>0.0625</cdr:y>
    </cdr:to>
    <cdr:sp macro="" textlink="">
      <cdr:nvSpPr>
        <cdr:cNvPr id="3" name="TextBox 1"/>
        <cdr:cNvSpPr txBox="1"/>
      </cdr:nvSpPr>
      <cdr:spPr>
        <a:xfrm xmlns:a="http://schemas.openxmlformats.org/drawingml/2006/main">
          <a:off x="0" y="38100"/>
          <a:ext cx="1257300" cy="161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a:latin typeface="Arial" pitchFamily="34" charset="0"/>
              <a:cs typeface="Arial" pitchFamily="34" charset="0"/>
            </a:rPr>
            <a:t>Life expectancy</a:t>
          </a:r>
          <a:r>
            <a:rPr lang="en-US" sz="800" baseline="0">
              <a:latin typeface="Arial" pitchFamily="34" charset="0"/>
              <a:cs typeface="Arial" pitchFamily="34" charset="0"/>
            </a:rPr>
            <a:t> in years</a:t>
          </a:r>
          <a:endParaRPr lang="en-US" sz="80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6.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7.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8.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65.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763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this! See the source: the book and NYT article</a:t>
            </a:r>
          </a:p>
          <a:p>
            <a:pPr algn="l"/>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07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113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6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06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12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631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65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63711"/>
            <a:ext cx="7156787" cy="1484371"/>
          </a:xfrm>
        </p:spPr>
        <p:txBody>
          <a:bodyPr/>
          <a:lstStyle>
            <a:lvl1pPr algn="l">
              <a:defRPr b="1" i="0">
                <a:solidFill>
                  <a:srgbClr val="FFFFFF"/>
                </a:solidFill>
                <a:latin typeface="Myriad Pro"/>
                <a:cs typeface="Myriad Pro"/>
              </a:defRPr>
            </a:lvl1pPr>
          </a:lstStyle>
          <a:p>
            <a:r>
              <a:rPr lang="en-US" dirty="0"/>
              <a:t>CLICK TO EDIT MASTER TITLE STYLE</a:t>
            </a:r>
          </a:p>
        </p:txBody>
      </p:sp>
      <p:sp>
        <p:nvSpPr>
          <p:cNvPr id="3" name="Subtitle 2"/>
          <p:cNvSpPr>
            <a:spLocks noGrp="1"/>
          </p:cNvSpPr>
          <p:nvPr>
            <p:ph type="subTitle" idx="1"/>
          </p:nvPr>
        </p:nvSpPr>
        <p:spPr>
          <a:xfrm>
            <a:off x="914400" y="3762507"/>
            <a:ext cx="8534400" cy="467956"/>
          </a:xfrm>
        </p:spPr>
        <p:txBody>
          <a:bodyPr>
            <a:normAutofit/>
          </a:bodyPr>
          <a:lstStyle>
            <a:lvl1pPr marL="0" indent="0" algn="l">
              <a:buNone/>
              <a:defRPr sz="2400">
                <a:solidFill>
                  <a:srgbClr val="FFFFFF"/>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white 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878" y="3502285"/>
            <a:ext cx="7426788" cy="90676"/>
          </a:xfrm>
          <a:prstGeom prst="rect">
            <a:avLst/>
          </a:prstGeom>
        </p:spPr>
      </p:pic>
    </p:spTree>
    <p:extLst>
      <p:ext uri="{BB962C8B-B14F-4D97-AF65-F5344CB8AC3E}">
        <p14:creationId xmlns:p14="http://schemas.microsoft.com/office/powerpoint/2010/main" val="136721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6/2/23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03523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6/2/23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4792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6/2/23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231195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6/2/23</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62924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6/2/23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63748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6/2/23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69270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6/2/23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220483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6/2/23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71162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6/2/23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200675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6/2/23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32842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titled-1.jpg"/>
          <p:cNvPicPr>
            <a:picLocks noChangeAspect="1"/>
          </p:cNvPicPr>
          <p:nvPr userDrawn="1"/>
        </p:nvPicPr>
        <p:blipFill rotWithShape="1">
          <a:blip r:embed="rId13">
            <a:extLst>
              <a:ext uri="{28A0092B-C50C-407E-A947-70E740481C1C}">
                <a14:useLocalDpi xmlns:a14="http://schemas.microsoft.com/office/drawing/2010/main" val="0"/>
              </a:ext>
            </a:extLst>
          </a:blip>
          <a:srcRect l="1810" t="1810" r="1092" b="1092"/>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_Tagline_Ultra-Horizontal_White.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91688" y="6332720"/>
            <a:ext cx="3590713" cy="289958"/>
          </a:xfrm>
          <a:prstGeom prst="rect">
            <a:avLst/>
          </a:prstGeom>
        </p:spPr>
      </p:pic>
    </p:spTree>
    <p:extLst>
      <p:ext uri="{BB962C8B-B14F-4D97-AF65-F5344CB8AC3E}">
        <p14:creationId xmlns:p14="http://schemas.microsoft.com/office/powerpoint/2010/main" val="101324643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000" b="1" i="0" kern="1200">
          <a:solidFill>
            <a:schemeClr val="bg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rgbClr val="FFFFFF"/>
          </a:solidFill>
          <a:latin typeface="Myriad Pro"/>
          <a:ea typeface="+mn-ea"/>
          <a:cs typeface="Myriad Pro"/>
        </a:defRPr>
      </a:lvl2pPr>
      <a:lvl3pPr marL="1143000" indent="-228600" algn="l" defTabSz="457200" rtl="0" eaLnBrk="1" latinLnBrk="0" hangingPunct="1">
        <a:spcBef>
          <a:spcPct val="20000"/>
        </a:spcBef>
        <a:buFont typeface="Arial"/>
        <a:buChar char="•"/>
        <a:defRPr sz="2400" b="0" i="0" kern="1200">
          <a:solidFill>
            <a:srgbClr val="FFFFFF"/>
          </a:solidFill>
          <a:latin typeface="Myriad Pro"/>
          <a:ea typeface="+mn-ea"/>
          <a:cs typeface="Myriad Pro"/>
        </a:defRPr>
      </a:lvl3pPr>
      <a:lvl4pPr marL="1600200" indent="-228600" algn="l" defTabSz="457200" rtl="0" eaLnBrk="1" latinLnBrk="0" hangingPunct="1">
        <a:spcBef>
          <a:spcPct val="20000"/>
        </a:spcBef>
        <a:buFont typeface="Arial"/>
        <a:buChar char="–"/>
        <a:defRPr sz="2000" b="0" i="0" kern="1200">
          <a:solidFill>
            <a:srgbClr val="FFFFFF"/>
          </a:solidFill>
          <a:latin typeface="Myriad Pro"/>
          <a:ea typeface="+mn-ea"/>
          <a:cs typeface="Myriad Pro"/>
        </a:defRPr>
      </a:lvl4pPr>
      <a:lvl5pPr marL="2057400" indent="-228600" algn="l" defTabSz="457200" rtl="0" eaLnBrk="1" latinLnBrk="0" hangingPunct="1">
        <a:spcBef>
          <a:spcPct val="20000"/>
        </a:spcBef>
        <a:buFont typeface="Arial"/>
        <a:buChar char="»"/>
        <a:defRPr sz="2000" b="0" i="0" kern="1200">
          <a:solidFill>
            <a:srgbClr val="FFFFFF"/>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3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kcullen@ewu.edu"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5" Type="http://schemas.openxmlformats.org/officeDocument/2006/relationships/hyperlink" Target="http://www.needecon.org/testimonials.php" TargetMode="External"/><Relationship Id="rId4" Type="http://schemas.openxmlformats.org/officeDocument/2006/relationships/hyperlink" Target="mailto:info@NEEDEcon.or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Arizona</a:t>
            </a:r>
          </a:p>
          <a:p>
            <a:pPr>
              <a:lnSpc>
                <a:spcPct val="100000"/>
              </a:lnSpc>
              <a:spcBef>
                <a:spcPts val="0"/>
              </a:spcBef>
            </a:pPr>
            <a:r>
              <a:rPr lang="en-US" sz="3100" dirty="0">
                <a:solidFill>
                  <a:schemeClr val="tx2"/>
                </a:solidFill>
              </a:rPr>
              <a:t>May-June,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0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000"/>
              </a:spcAft>
            </a:pPr>
            <a:r>
              <a:rPr lang="en-US" b="0" dirty="0"/>
              <a:t>The concept of a market is any structure that allows buyers and sellers to exchange any type of goods, services, and information. </a:t>
            </a:r>
          </a:p>
          <a:p>
            <a:pPr>
              <a:spcAft>
                <a:spcPts val="1000"/>
              </a:spcAft>
            </a:pPr>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different rules should be set up for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Pulse of the Health Economy</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15321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eaLnBrk="1" hangingPunct="1"/>
            <a:r>
              <a:rPr lang="en-US" altLang="en-US" dirty="0"/>
              <a:t>Access</a:t>
            </a:r>
          </a:p>
          <a:p>
            <a:pPr lvl="1"/>
            <a:r>
              <a:rPr lang="en-US" altLang="en-US" dirty="0"/>
              <a:t>Quality</a:t>
            </a:r>
          </a:p>
          <a:p>
            <a:pPr lvl="1" eaLnBrk="1" hangingPunct="1"/>
            <a:r>
              <a:rPr lang="en-US" altLang="en-US" dirty="0"/>
              <a:t>Cost</a:t>
            </a:r>
          </a:p>
        </p:txBody>
      </p:sp>
    </p:spTree>
    <p:extLst>
      <p:ext uri="{BB962C8B-B14F-4D97-AF65-F5344CB8AC3E}">
        <p14:creationId xmlns:p14="http://schemas.microsoft.com/office/powerpoint/2010/main" val="39567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718673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spTree>
    <p:extLst>
      <p:ext uri="{BB962C8B-B14F-4D97-AF65-F5344CB8AC3E}">
        <p14:creationId xmlns:p14="http://schemas.microsoft.com/office/powerpoint/2010/main" val="62592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Income,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0523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Race,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279765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Deaths per 100,000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Heart disease, stroke, hypertension…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28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79AD9-16FF-45F1-824A-616F21C040B7}" type="slidenum">
              <a:rPr kumimoji="0" lang="en-US" sz="1100" b="0" i="0" u="none" strike="noStrike" kern="1200" cap="none" spc="0" normalizeH="0" baseline="0" noProof="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a:ln>
                <a:noFill/>
              </a:ln>
              <a:solidFill>
                <a:srgbClr val="0C4C88"/>
              </a:solidFill>
              <a:effectLst/>
              <a:uLnTx/>
              <a:uFillTx/>
              <a:latin typeface="Calibri"/>
              <a:ea typeface="+mn-ea"/>
              <a:cs typeface="+mn-cs"/>
            </a:endParaRPr>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But how much time did they spend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 the 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Percent of Women Ages 18-64</a:t>
            </a:r>
          </a:p>
        </p:txBody>
      </p:sp>
    </p:spTree>
    <p:extLst>
      <p:ext uri="{BB962C8B-B14F-4D97-AF65-F5344CB8AC3E}">
        <p14:creationId xmlns:p14="http://schemas.microsoft.com/office/powerpoint/2010/main" val="4224627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Calibri"/>
                <a:ea typeface="+mn-ea"/>
                <a:cs typeface="+mn-cs"/>
              </a:rPr>
              <a:t>Average length of stay for acute care (days)</a:t>
            </a:r>
            <a:endParaRPr kumimoji="0" lang="en-US" sz="1200" b="0" i="1" u="none" strike="noStrike" kern="1200" cap="none" spc="0" normalizeH="0" baseline="0" noProof="0" dirty="0">
              <a:ln>
                <a:noFill/>
              </a:ln>
              <a:solidFill>
                <a:srgbClr val="4C515A"/>
              </a:solidFill>
              <a:effectLst/>
              <a:uLnTx/>
              <a:uFillTx/>
              <a:latin typeface="Trebuchet MS"/>
              <a:ea typeface="+mn-ea"/>
              <a:cs typeface="+mn-cs"/>
            </a:endParaRPr>
          </a:p>
        </p:txBody>
      </p:sp>
    </p:spTree>
    <p:extLst>
      <p:ext uri="{BB962C8B-B14F-4D97-AF65-F5344CB8AC3E}">
        <p14:creationId xmlns:p14="http://schemas.microsoft.com/office/powerpoint/2010/main" val="2983266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OECD Health Data 2015.</a:t>
            </a:r>
          </a:p>
        </p:txBody>
      </p:sp>
    </p:spTree>
    <p:extLst>
      <p:ext uri="{BB962C8B-B14F-4D97-AF65-F5344CB8AC3E}">
        <p14:creationId xmlns:p14="http://schemas.microsoft.com/office/powerpoint/2010/main" val="4137733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3450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87312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33999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(5/16): 	US Economy (Geoffrey </a:t>
            </a:r>
            <a:r>
              <a:rPr lang="en-US" dirty="0" err="1"/>
              <a:t>Woglom</a:t>
            </a:r>
            <a:r>
              <a:rPr lang="en-US" dirty="0"/>
              <a:t>, Amherst College)</a:t>
            </a:r>
          </a:p>
          <a:p>
            <a:pPr lvl="1">
              <a:spcAft>
                <a:spcPts val="1000"/>
              </a:spcAft>
            </a:pPr>
            <a:r>
              <a:rPr lang="en-US" dirty="0"/>
              <a:t>Week 2 (5/23): 	Monetary Policy (Geoffrey </a:t>
            </a:r>
            <a:r>
              <a:rPr lang="en-US" dirty="0" err="1"/>
              <a:t>Woglom</a:t>
            </a:r>
            <a:r>
              <a:rPr lang="en-US" dirty="0"/>
              <a:t>)</a:t>
            </a:r>
          </a:p>
          <a:p>
            <a:pPr lvl="1">
              <a:spcAft>
                <a:spcPts val="1000"/>
              </a:spcAft>
            </a:pPr>
            <a:r>
              <a:rPr lang="en-US" b="1" dirty="0"/>
              <a:t>Week 3 (5/30): 	Health Care Economics (Kelley Cullen, E. Washington University)</a:t>
            </a:r>
          </a:p>
          <a:p>
            <a:pPr lvl="1">
              <a:spcAft>
                <a:spcPts val="1000"/>
              </a:spcAft>
            </a:pPr>
            <a:r>
              <a:rPr lang="en-US" dirty="0"/>
              <a:t>Week 4 (6/6): 	Trade and Globalization (Alan Deardorff, University of Michigan) </a:t>
            </a:r>
          </a:p>
          <a:p>
            <a:pPr lvl="1">
              <a:spcAft>
                <a:spcPts val="1000"/>
              </a:spcAft>
            </a:pPr>
            <a:r>
              <a:rPr lang="en-US" dirty="0"/>
              <a:t>Week 5 (6/13): 	Trade Deficits and Exchange Rates (Alan Deardorff)</a:t>
            </a:r>
          </a:p>
          <a:p>
            <a:pPr lvl="1">
              <a:spcAft>
                <a:spcPts val="1000"/>
              </a:spcAft>
            </a:pPr>
            <a:r>
              <a:rPr lang="en-US" dirty="0"/>
              <a:t>Week 6 (6/20):	Cryptocurrencies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64033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 </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 </a:t>
            </a:r>
          </a:p>
          <a:p>
            <a:pPr lvl="1">
              <a:spcAft>
                <a:spcPts val="1000"/>
              </a:spcAft>
            </a:pPr>
            <a:r>
              <a:rPr lang="en-US" b="0" dirty="0"/>
              <a:t>and the highest rate of avoidable deaths.</a:t>
            </a:r>
          </a:p>
          <a:p>
            <a:r>
              <a:rPr lang="en-US" b="0" dirty="0"/>
              <a:t>Americans use some </a:t>
            </a:r>
            <a:r>
              <a:rPr lang="en-US" dirty="0"/>
              <a:t>expensive technologies</a:t>
            </a:r>
            <a:endParaRPr lang="en-US" b="0" dirty="0"/>
          </a:p>
          <a:p>
            <a:pPr lvl="1">
              <a:spcAft>
                <a:spcPts val="1000"/>
              </a:spcAft>
            </a:pPr>
            <a:r>
              <a:rPr lang="en-US" b="0" dirty="0"/>
              <a:t>MRIs, and specialized procedures, such as hip replacements, more often than our peers.</a:t>
            </a:r>
          </a:p>
          <a:p>
            <a:r>
              <a:rPr lang="en-US" b="0" dirty="0"/>
              <a:t>The U.S. outperforms its peers in terms of </a:t>
            </a:r>
            <a:r>
              <a:rPr lang="en-US" dirty="0"/>
              <a:t>preventive measures </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2592378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Roosa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3" name="Content Placeholder 2">
            <a:extLst>
              <a:ext uri="{FF2B5EF4-FFF2-40B4-BE49-F238E27FC236}">
                <a16:creationId xmlns:a16="http://schemas.microsoft.com/office/drawing/2014/main" id="{5B5ABD9D-DFC8-764E-8BCD-58245BC3097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nvGraphicFramePr>
        <p:xfrm>
          <a:off x="2506133" y="1083733"/>
          <a:ext cx="8138218" cy="5329055"/>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Arrow Connector 10">
            <a:extLst>
              <a:ext uri="{FF2B5EF4-FFF2-40B4-BE49-F238E27FC236}">
                <a16:creationId xmlns:a16="http://schemas.microsoft.com/office/drawing/2014/main" id="{E9AB91AC-CB7D-799A-C59E-83E8C6951089}"/>
              </a:ext>
            </a:extLst>
          </p:cNvPr>
          <p:cNvCxnSpPr>
            <a:cxnSpLocks/>
          </p:cNvCxnSpPr>
          <p:nvPr/>
        </p:nvCxnSpPr>
        <p:spPr>
          <a:xfrm flipV="1">
            <a:off x="6750050" y="2082800"/>
            <a:ext cx="0"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429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The Pandemic</a:t>
            </a:r>
          </a:p>
        </p:txBody>
      </p:sp>
      <p:pic>
        <p:nvPicPr>
          <p:cNvPr id="9" name="Content Placeholder 8">
            <a:extLst>
              <a:ext uri="{FF2B5EF4-FFF2-40B4-BE49-F238E27FC236}">
                <a16:creationId xmlns:a16="http://schemas.microsoft.com/office/drawing/2014/main" id="{01C8619B-A804-47D2-83FC-36A8E35F58F4}"/>
              </a:ext>
            </a:extLst>
          </p:cNvPr>
          <p:cNvPicPr>
            <a:picLocks noGrp="1" noChangeAspect="1"/>
          </p:cNvPicPr>
          <p:nvPr>
            <p:ph idx="1"/>
          </p:nvPr>
        </p:nvPicPr>
        <p:blipFill>
          <a:blip r:embed="rId2"/>
          <a:stretch>
            <a:fillRect/>
          </a:stretch>
        </p:blipFill>
        <p:spPr>
          <a:xfrm>
            <a:off x="5203596" y="1325563"/>
            <a:ext cx="6082472" cy="4387080"/>
          </a:xfrm>
        </p:spPr>
      </p:pic>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499A7537-E250-46E5-BF2E-D837EE92E909}"/>
              </a:ext>
            </a:extLst>
          </p:cNvPr>
          <p:cNvPicPr>
            <a:picLocks noChangeAspect="1"/>
          </p:cNvPicPr>
          <p:nvPr/>
        </p:nvPicPr>
        <p:blipFill>
          <a:blip r:embed="rId3"/>
          <a:stretch>
            <a:fillRect/>
          </a:stretch>
        </p:blipFill>
        <p:spPr>
          <a:xfrm>
            <a:off x="905931" y="2594727"/>
            <a:ext cx="3826373" cy="1776953"/>
          </a:xfrm>
          <a:prstGeom prst="rect">
            <a:avLst/>
          </a:prstGeom>
        </p:spPr>
      </p:pic>
      <p:pic>
        <p:nvPicPr>
          <p:cNvPr id="13" name="Picture 12">
            <a:extLst>
              <a:ext uri="{FF2B5EF4-FFF2-40B4-BE49-F238E27FC236}">
                <a16:creationId xmlns:a16="http://schemas.microsoft.com/office/drawing/2014/main" id="{CFF3AD46-7B96-4B00-BBC7-AAC098797AFE}"/>
              </a:ext>
            </a:extLst>
          </p:cNvPr>
          <p:cNvPicPr>
            <a:picLocks noChangeAspect="1"/>
          </p:cNvPicPr>
          <p:nvPr/>
        </p:nvPicPr>
        <p:blipFill>
          <a:blip r:embed="rId4"/>
          <a:stretch>
            <a:fillRect/>
          </a:stretch>
        </p:blipFill>
        <p:spPr>
          <a:xfrm>
            <a:off x="1758078" y="1135351"/>
            <a:ext cx="6620799" cy="562053"/>
          </a:xfrm>
          <a:prstGeom prst="rect">
            <a:avLst/>
          </a:prstGeom>
        </p:spPr>
      </p:pic>
    </p:spTree>
    <p:extLst>
      <p:ext uri="{BB962C8B-B14F-4D97-AF65-F5344CB8AC3E}">
        <p14:creationId xmlns:p14="http://schemas.microsoft.com/office/powerpoint/2010/main" val="1343059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The Pandemic</a:t>
            </a:r>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CFF3AD46-7B96-4B00-BBC7-AAC098797AFE}"/>
              </a:ext>
            </a:extLst>
          </p:cNvPr>
          <p:cNvPicPr>
            <a:picLocks noChangeAspect="1"/>
          </p:cNvPicPr>
          <p:nvPr/>
        </p:nvPicPr>
        <p:blipFill>
          <a:blip r:embed="rId2"/>
          <a:stretch>
            <a:fillRect/>
          </a:stretch>
        </p:blipFill>
        <p:spPr>
          <a:xfrm>
            <a:off x="1758078" y="1135351"/>
            <a:ext cx="6620799" cy="562053"/>
          </a:xfrm>
          <a:prstGeom prst="rect">
            <a:avLst/>
          </a:prstGeom>
        </p:spPr>
      </p:pic>
      <p:pic>
        <p:nvPicPr>
          <p:cNvPr id="7" name="Content Placeholder 6">
            <a:extLst>
              <a:ext uri="{FF2B5EF4-FFF2-40B4-BE49-F238E27FC236}">
                <a16:creationId xmlns:a16="http://schemas.microsoft.com/office/drawing/2014/main" id="{74915EAF-AA1D-40FE-9FF4-09D276D884DB}"/>
              </a:ext>
            </a:extLst>
          </p:cNvPr>
          <p:cNvPicPr>
            <a:picLocks noGrp="1" noChangeAspect="1"/>
          </p:cNvPicPr>
          <p:nvPr>
            <p:ph idx="1"/>
          </p:nvPr>
        </p:nvPicPr>
        <p:blipFill>
          <a:blip r:embed="rId3"/>
          <a:stretch>
            <a:fillRect/>
          </a:stretch>
        </p:blipFill>
        <p:spPr>
          <a:xfrm>
            <a:off x="4573464" y="1837253"/>
            <a:ext cx="7082947" cy="3885396"/>
          </a:xfrm>
        </p:spPr>
      </p:pic>
      <p:pic>
        <p:nvPicPr>
          <p:cNvPr id="10" name="Picture 9">
            <a:extLst>
              <a:ext uri="{FF2B5EF4-FFF2-40B4-BE49-F238E27FC236}">
                <a16:creationId xmlns:a16="http://schemas.microsoft.com/office/drawing/2014/main" id="{22C0B70C-92AD-404F-9964-83EEBA68BFB2}"/>
              </a:ext>
            </a:extLst>
          </p:cNvPr>
          <p:cNvPicPr>
            <a:picLocks noChangeAspect="1"/>
          </p:cNvPicPr>
          <p:nvPr/>
        </p:nvPicPr>
        <p:blipFill>
          <a:blip r:embed="rId4"/>
          <a:stretch>
            <a:fillRect/>
          </a:stretch>
        </p:blipFill>
        <p:spPr>
          <a:xfrm>
            <a:off x="770467" y="2876190"/>
            <a:ext cx="3553777" cy="1105619"/>
          </a:xfrm>
          <a:prstGeom prst="rect">
            <a:avLst/>
          </a:prstGeom>
        </p:spPr>
      </p:pic>
    </p:spTree>
    <p:extLst>
      <p:ext uri="{BB962C8B-B14F-4D97-AF65-F5344CB8AC3E}">
        <p14:creationId xmlns:p14="http://schemas.microsoft.com/office/powerpoint/2010/main" val="2393004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62761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2720199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2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2"/>
              </a:rPr>
              <a:t>Maternal Mortality and Maternity Care in the United States Compared to 10 Other Developed Countries</a:t>
            </a:r>
            <a:r>
              <a:rPr kumimoji="0" lang="en-US" sz="1200" b="0" i="0" u="none" strike="noStrike" kern="1200" cap="none" spc="0" normalizeH="0" baseline="0" noProof="0" dirty="0">
                <a:ln>
                  <a:noFill/>
                </a:ln>
                <a:solidFill>
                  <a:prstClr val="black"/>
                </a:solidFill>
                <a:effectLst/>
                <a:uLnTx/>
                <a:uFillTx/>
                <a:latin typeface="Calibri"/>
                <a:ea typeface="+mn-ea"/>
                <a:cs typeface="+mn-cs"/>
              </a:rPr>
              <a:t> (Commonwealth Fund, Nov. 2020). </a:t>
            </a: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3"/>
              </a:rPr>
              <a:t>https://doi.org/10.26099/411v-9255</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Content Placeholder 9">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rcRect/>
          <a:stretch>
            <a:fillRect/>
          </a:stretch>
        </p:blipFill>
        <p:spPr>
          <a:xfrm>
            <a:off x="973501" y="1107727"/>
            <a:ext cx="10244998" cy="5122499"/>
          </a:xfrm>
        </p:spPr>
      </p:pic>
    </p:spTree>
    <p:extLst>
      <p:ext uri="{BB962C8B-B14F-4D97-AF65-F5344CB8AC3E}">
        <p14:creationId xmlns:p14="http://schemas.microsoft.com/office/powerpoint/2010/main" val="3454784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pPr marL="0" indent="0">
              <a:buNone/>
            </a:pPr>
            <a:endParaRPr lang="en-US" dirty="0"/>
          </a:p>
          <a:p>
            <a:r>
              <a:rPr lang="en-US" dirty="0"/>
              <a:t>Slides will be available from the NEED website soon.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947001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ABDBC"/>
                </a:solidFill>
                <a:effectLst/>
                <a:uLnTx/>
                <a:uFillTx/>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Deaths per 100,000 population</a:t>
            </a:r>
          </a:p>
        </p:txBody>
      </p:sp>
    </p:spTree>
    <p:extLst>
      <p:ext uri="{BB962C8B-B14F-4D97-AF65-F5344CB8AC3E}">
        <p14:creationId xmlns:p14="http://schemas.microsoft.com/office/powerpoint/2010/main" val="1445133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Percent (%)</a:t>
            </a:r>
          </a:p>
        </p:txBody>
      </p:sp>
    </p:spTree>
    <p:extLst>
      <p:ext uri="{BB962C8B-B14F-4D97-AF65-F5344CB8AC3E}">
        <p14:creationId xmlns:p14="http://schemas.microsoft.com/office/powerpoint/2010/main" val="2097564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35628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000" i="1" dirty="0">
                <a:solidFill>
                  <a:schemeClr val="tx2"/>
                </a:solidFill>
                <a:effectLst/>
                <a:latin typeface="Open Sans" panose="020B0606030504020204" pitchFamily="34" charset="0"/>
              </a:rPr>
              <a:t>University of Arizona</a:t>
            </a:r>
            <a:endParaRPr lang="en-US" sz="3000" dirty="0">
              <a:solidFill>
                <a:schemeClr val="tx2"/>
              </a:solidFill>
            </a:endParaRPr>
          </a:p>
          <a:p>
            <a:pPr>
              <a:lnSpc>
                <a:spcPct val="100000"/>
              </a:lnSpc>
              <a:spcBef>
                <a:spcPts val="0"/>
              </a:spcBef>
            </a:pPr>
            <a:r>
              <a:rPr lang="en-US" sz="1800" dirty="0">
                <a:solidFill>
                  <a:schemeClr val="tx2"/>
                </a:solidFill>
              </a:rPr>
              <a:t>May 30, 2023</a:t>
            </a:r>
          </a:p>
          <a:p>
            <a:pPr>
              <a:lnSpc>
                <a:spcPct val="100000"/>
              </a:lnSpc>
              <a:spcBef>
                <a:spcPts val="0"/>
              </a:spcBef>
            </a:pPr>
            <a:endParaRPr lang="en-US" sz="1800" dirty="0">
              <a:solidFill>
                <a:schemeClr val="tx2"/>
              </a:solidFill>
            </a:endParaRPr>
          </a:p>
          <a:p>
            <a:pPr>
              <a:lnSpc>
                <a:spcPct val="100000"/>
              </a:lnSpc>
              <a:spcBef>
                <a:spcPts val="0"/>
              </a:spcBef>
            </a:pPr>
            <a:r>
              <a:rPr lang="en-US" sz="3300" dirty="0">
                <a:solidFill>
                  <a:schemeClr val="tx2"/>
                </a:solidFill>
              </a:rPr>
              <a:t>Kelley Cullen, Ph.D.</a:t>
            </a:r>
          </a:p>
          <a:p>
            <a:pPr>
              <a:lnSpc>
                <a:spcPct val="100000"/>
              </a:lnSpc>
              <a:spcBef>
                <a:spcPts val="0"/>
              </a:spcBef>
            </a:pPr>
            <a:r>
              <a:rPr lang="en-US" sz="2800" b="0" i="1" dirty="0">
                <a:solidFill>
                  <a:schemeClr val="tx2"/>
                </a:solidFill>
              </a:rPr>
              <a:t>Eastern Washington Univ.</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77615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23447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177435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Healthcare spending:  increased 60x between 1929 and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Everybody Else</a:t>
            </a:r>
          </a:p>
        </p:txBody>
      </p:sp>
    </p:spTree>
    <p:extLst>
      <p:ext uri="{BB962C8B-B14F-4D97-AF65-F5344CB8AC3E}">
        <p14:creationId xmlns:p14="http://schemas.microsoft.com/office/powerpoint/2010/main" val="54758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11,172</a:t>
            </a:r>
          </a:p>
        </p:txBody>
      </p:sp>
    </p:spTree>
    <p:extLst>
      <p:ext uri="{BB962C8B-B14F-4D97-AF65-F5344CB8AC3E}">
        <p14:creationId xmlns:p14="http://schemas.microsoft.com/office/powerpoint/2010/main" val="3896769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8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2367998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a:t>
            </a:r>
            <a:b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b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2668922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a:xfrm>
            <a:off x="738810" y="216007"/>
            <a:ext cx="10515600" cy="1325563"/>
          </a:xfrm>
        </p:spPr>
        <p:txBody>
          <a:bodyPr/>
          <a:lstStyle/>
          <a:p>
            <a:r>
              <a:rPr lang="en-US" dirty="0">
                <a:solidFill>
                  <a:schemeClr val="bg1"/>
                </a:solidFill>
              </a:rPr>
              <a:t>Hea</a:t>
            </a:r>
            <a:r>
              <a:rPr lang="en-US" dirty="0"/>
              <a:t>lth vs Social Care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Source: E. H. Bradley and L. A. Taylor, </a:t>
            </a:r>
            <a:r>
              <a:rPr kumimoji="0" lang="en-US" altLang="en-US" sz="1400" b="0" i="1" u="none" strike="noStrike" kern="1200" cap="none" spc="0" normalizeH="0" baseline="0" noProof="0" dirty="0">
                <a:ln>
                  <a:noFill/>
                </a:ln>
                <a:solidFill>
                  <a:prstClr val="black"/>
                </a:solidFill>
                <a:effectLst/>
                <a:uLnTx/>
                <a:uFillTx/>
                <a:latin typeface="Cabin" panose="020B0803050202020004" pitchFamily="34" charset="0"/>
                <a:ea typeface="+mn-ea"/>
                <a:cs typeface="+mn-cs"/>
              </a:rPr>
              <a:t>The American Health Care Paradox: Why Spending More Is Getting Us Less</a:t>
            </a: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 Public Affairs, 2013.</a:t>
            </a:r>
          </a:p>
        </p:txBody>
      </p:sp>
    </p:spTree>
    <p:extLst>
      <p:ext uri="{BB962C8B-B14F-4D97-AF65-F5344CB8AC3E}">
        <p14:creationId xmlns:p14="http://schemas.microsoft.com/office/powerpoint/2010/main" val="382744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Speaker</a:t>
            </a:r>
          </a:p>
        </p:txBody>
      </p:sp>
      <p:pic>
        <p:nvPicPr>
          <p:cNvPr id="6" name="Content Placeholder 5">
            <a:extLst>
              <a:ext uri="{FF2B5EF4-FFF2-40B4-BE49-F238E27FC236}">
                <a16:creationId xmlns:a16="http://schemas.microsoft.com/office/drawing/2014/main" id="{33D8573C-6329-4657-874B-D4A155B8E4D3}"/>
              </a:ext>
            </a:extLst>
          </p:cNvPr>
          <p:cNvPicPr>
            <a:picLocks noGrp="1" noChangeAspect="1"/>
          </p:cNvPicPr>
          <p:nvPr>
            <p:ph sz="half" idx="1"/>
          </p:nvPr>
        </p:nvPicPr>
        <p:blipFill>
          <a:blip r:embed="rId2"/>
          <a:stretch>
            <a:fillRect/>
          </a:stretch>
        </p:blipFill>
        <p:spPr>
          <a:xfrm>
            <a:off x="875072" y="3215147"/>
            <a:ext cx="2733969" cy="2733969"/>
          </a:xfrm>
        </p:spPr>
      </p:pic>
      <p:sp>
        <p:nvSpPr>
          <p:cNvPr id="4" name="Content Placeholder 3"/>
          <p:cNvSpPr>
            <a:spLocks noGrp="1"/>
          </p:cNvSpPr>
          <p:nvPr>
            <p:ph sz="half" idx="2"/>
          </p:nvPr>
        </p:nvSpPr>
        <p:spPr>
          <a:xfrm>
            <a:off x="5255116" y="1624819"/>
            <a:ext cx="6258064" cy="4324297"/>
          </a:xfrm>
        </p:spPr>
        <p:txBody>
          <a:bodyPr>
            <a:normAutofit/>
          </a:bodyPr>
          <a:lstStyle/>
          <a:p>
            <a:pPr marL="0" indent="0">
              <a:buNone/>
            </a:pPr>
            <a:r>
              <a:rPr lang="en-US" dirty="0"/>
              <a:t>Current Affiliations</a:t>
            </a:r>
          </a:p>
          <a:p>
            <a:pPr marL="0" indent="0">
              <a:buNone/>
            </a:pPr>
            <a:r>
              <a:rPr lang="en-US" sz="2000" dirty="0"/>
              <a:t>Eastern Washington University</a:t>
            </a:r>
          </a:p>
          <a:p>
            <a:r>
              <a:rPr lang="en-US" sz="2000" dirty="0"/>
              <a:t>Faculty in Economics &amp; Decision Science</a:t>
            </a:r>
          </a:p>
          <a:p>
            <a:r>
              <a:rPr lang="en-US" sz="2000" dirty="0"/>
              <a:t>Policy Analyst, EWU Institute of Public Policy &amp; Economic Analysis</a:t>
            </a:r>
          </a:p>
          <a:p>
            <a:pPr marL="0" indent="0">
              <a:buNone/>
            </a:pPr>
            <a:endParaRPr lang="en-US" sz="1800" dirty="0"/>
          </a:p>
          <a:p>
            <a:pPr marL="0" indent="0">
              <a:buNone/>
            </a:pPr>
            <a:r>
              <a:rPr lang="en-US" dirty="0"/>
              <a:t>Research Interests</a:t>
            </a:r>
          </a:p>
          <a:p>
            <a:pPr lvl="1"/>
            <a:r>
              <a:rPr lang="en-US" sz="2000" dirty="0"/>
              <a:t>Health Economics</a:t>
            </a:r>
          </a:p>
          <a:p>
            <a:pPr lvl="1"/>
            <a:r>
              <a:rPr lang="en-US" sz="2000" dirty="0"/>
              <a:t>Sports Economics</a:t>
            </a:r>
          </a:p>
          <a:p>
            <a:pPr lvl="1"/>
            <a:r>
              <a:rPr lang="en-US" sz="2000" dirty="0"/>
              <a:t>Education Economics</a:t>
            </a:r>
          </a:p>
        </p:txBody>
      </p:sp>
      <p:sp>
        <p:nvSpPr>
          <p:cNvPr id="7" name="TextBox 6">
            <a:extLst>
              <a:ext uri="{FF2B5EF4-FFF2-40B4-BE49-F238E27FC236}">
                <a16:creationId xmlns:a16="http://schemas.microsoft.com/office/drawing/2014/main" id="{4838E890-3552-431C-9224-56FA1C9719AD}"/>
              </a:ext>
            </a:extLst>
          </p:cNvPr>
          <p:cNvSpPr txBox="1"/>
          <p:nvPr/>
        </p:nvSpPr>
        <p:spPr>
          <a:xfrm>
            <a:off x="678820" y="1600201"/>
            <a:ext cx="325667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Kelley L. Cullen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PhD, Economics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Washington State University</a:t>
            </a:r>
          </a:p>
        </p:txBody>
      </p:sp>
    </p:spTree>
    <p:extLst>
      <p:ext uri="{BB962C8B-B14F-4D97-AF65-F5344CB8AC3E}">
        <p14:creationId xmlns:p14="http://schemas.microsoft.com/office/powerpoint/2010/main" val="2061804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3364752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718425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fontScale="92500" lnSpcReduction="20000"/>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1298280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Alan Deardorff, University of Michigan</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41311179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Kelley Cullen, Ph.D.</a:t>
            </a:r>
          </a:p>
          <a:p>
            <a:pPr marL="0" indent="0" algn="ctr">
              <a:buNone/>
            </a:pPr>
            <a:r>
              <a:rPr lang="en-US" dirty="0">
                <a:hlinkClick r:id="rId3"/>
              </a:rPr>
              <a:t>kcullen@ewu.edu</a:t>
            </a:r>
            <a:endParaRPr lang="en-US" dirty="0"/>
          </a:p>
          <a:p>
            <a:pPr marL="0" indent="0" algn="ctr">
              <a:buNone/>
            </a:pPr>
            <a:endParaRPr lang="en-US" dirty="0"/>
          </a:p>
          <a:p>
            <a:pPr marL="0" indent="0" algn="ctr">
              <a:buNone/>
            </a:pPr>
            <a:r>
              <a:rPr lang="en-US" dirty="0"/>
              <a:t>Contact NEED: </a:t>
            </a:r>
            <a:r>
              <a:rPr lang="en-US" dirty="0">
                <a:hlinkClick r:id="rId4"/>
              </a:rPr>
              <a:t>info@NEEDEcon.org</a:t>
            </a:r>
            <a:endParaRPr lang="en-US" dirty="0"/>
          </a:p>
          <a:p>
            <a:pPr marL="0" indent="0" algn="ctr">
              <a:buNone/>
            </a:pPr>
            <a:endParaRPr lang="en-US" dirty="0"/>
          </a:p>
          <a:p>
            <a:pPr marL="0" indent="0" algn="ctr">
              <a:buNone/>
            </a:pPr>
            <a:r>
              <a:rPr lang="en-US" dirty="0"/>
              <a:t>Submit a testimonial:  </a:t>
            </a:r>
            <a:r>
              <a:rPr lang="en-US" u="sng" dirty="0">
                <a:hlinkClick r:id="rId5"/>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100" b="0" i="0" u="none" strike="noStrike" kern="1200" cap="none" spc="0" normalizeH="0" baseline="0" noProof="0" dirty="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5584390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75982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184148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14958851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Single:	~$2,000 to ~$7,000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Family:	~$5,900 to ~$19,500</a:t>
            </a:r>
          </a:p>
        </p:txBody>
      </p:sp>
    </p:spTree>
    <p:extLst>
      <p:ext uri="{BB962C8B-B14F-4D97-AF65-F5344CB8AC3E}">
        <p14:creationId xmlns:p14="http://schemas.microsoft.com/office/powerpoint/2010/main" val="3372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2410193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202531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a:t>
            </a:r>
          </a:p>
          <a:p>
            <a:pPr marL="0" indent="0">
              <a:spcAft>
                <a:spcPts val="1000"/>
              </a:spcAft>
              <a:buNone/>
            </a:pPr>
            <a:endParaRPr lang="en-US" b="0" dirty="0"/>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96439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 were </a:t>
            </a:r>
            <a:r>
              <a:rPr lang="en-US" b="1" dirty="0"/>
              <a:t>17.7% of GDP</a:t>
            </a:r>
            <a:r>
              <a:rPr lang="en-US" b="0" dirty="0"/>
              <a:t>, which is equivalent to around </a:t>
            </a:r>
            <a:r>
              <a:rPr lang="en-US" b="1" dirty="0"/>
              <a:t>$3.8 trillion</a:t>
            </a:r>
            <a:r>
              <a:rPr lang="en-US" b="0" dirty="0"/>
              <a:t>.</a:t>
            </a:r>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10451</TotalTime>
  <Words>3697</Words>
  <Application>Microsoft Macintosh PowerPoint</Application>
  <PresentationFormat>Widescreen</PresentationFormat>
  <Paragraphs>470</Paragraphs>
  <Slides>69</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69</vt:i4>
      </vt:variant>
    </vt:vector>
  </HeadingPairs>
  <TitlesOfParts>
    <vt:vector size="83" baseType="lpstr">
      <vt:lpstr>Arial</vt:lpstr>
      <vt:lpstr>berlingske_bold</vt:lpstr>
      <vt:lpstr>Cabin</vt:lpstr>
      <vt:lpstr>Calibri</vt:lpstr>
      <vt:lpstr>Courier New</vt:lpstr>
      <vt:lpstr>inherit</vt:lpstr>
      <vt:lpstr>InterFace</vt:lpstr>
      <vt:lpstr>InterFace</vt:lpstr>
      <vt:lpstr>interface_regular</vt:lpstr>
      <vt:lpstr>Myriad Pro</vt:lpstr>
      <vt:lpstr>Open Sans</vt:lpstr>
      <vt:lpstr>Trebuchet MS</vt:lpstr>
      <vt:lpstr>Custom Design</vt:lpstr>
      <vt:lpstr>Office Theme</vt:lpstr>
      <vt:lpstr>PowerPoint Presentation</vt:lpstr>
      <vt:lpstr> Available NEED Topics Include:</vt:lpstr>
      <vt:lpstr> Course Outline</vt:lpstr>
      <vt:lpstr>Submitting Questions</vt:lpstr>
      <vt:lpstr>PowerPoint Presentation</vt:lpstr>
      <vt:lpstr>Today’s Speaker</vt:lpstr>
      <vt:lpstr>Outline</vt:lpstr>
      <vt:lpstr>What is Health(care) Economics?</vt:lpstr>
      <vt:lpstr>Health Economics is part of Microeconomics</vt:lpstr>
      <vt:lpstr>Where the money goes?</vt:lpstr>
      <vt:lpstr>What is Health Economics?</vt:lpstr>
      <vt:lpstr>What is a Market?</vt:lpstr>
      <vt:lpstr>Markets Studied in Health Economics</vt:lpstr>
      <vt:lpstr>Pulse of the Health Economy</vt:lpstr>
      <vt:lpstr>Pulse of the Health Economy</vt:lpstr>
      <vt:lpstr>Access</vt:lpstr>
      <vt:lpstr>Health Insurance Coverage, 2019</vt:lpstr>
      <vt:lpstr>Health Insurance Coverage By Age, 2019</vt:lpstr>
      <vt:lpstr>Health Insurance Coverage by Income, 2019</vt:lpstr>
      <vt:lpstr>Health Insurance Coverage by Race, 2019</vt:lpstr>
      <vt:lpstr>Physician Visits and Physician Supply</vt:lpstr>
      <vt:lpstr>Avoidable Deaths</vt:lpstr>
      <vt:lpstr>Waited Less Than a Month to See A Specialist</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Quality</vt:lpstr>
      <vt:lpstr>A Bit About Quality</vt:lpstr>
      <vt:lpstr>Life Expectancy: How Does the US Compare?</vt:lpstr>
      <vt:lpstr>Life Expectancy &amp; Per Capita GDP</vt:lpstr>
      <vt:lpstr>Life Expectancy &amp; The Pandemic</vt:lpstr>
      <vt:lpstr>Life Expectancy &amp; The Pandemic</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Suicides, 2016</vt:lpstr>
      <vt:lpstr>Obesity Rate, 2017</vt:lpstr>
      <vt:lpstr>Adults with Multiple Chronic Conditions, 2016</vt:lpstr>
      <vt:lpstr>The World Health Report 2000, Health Systems: Improving Performance</vt:lpstr>
      <vt:lpstr>Perception of Quality of Medical Care</vt:lpstr>
      <vt:lpstr>Quality of Care Notes</vt:lpstr>
      <vt:lpstr>Costs</vt:lpstr>
      <vt:lpstr>National Health Expenditure as Percent of GDP</vt:lpstr>
      <vt:lpstr>Health Care Spending as % of GDP, 1980–2018</vt:lpstr>
      <vt:lpstr>National Healthcare Expenditure Per Capita</vt:lpstr>
      <vt:lpstr>GDP per Capita and Health Spending per Capita, 2017 </vt:lpstr>
      <vt:lpstr>International Per Capita Healthcare Spending</vt:lpstr>
      <vt:lpstr>Out-of-Pocket Costs</vt:lpstr>
      <vt:lpstr>Medical Bill Problems</vt:lpstr>
      <vt:lpstr>Skipped Care Because of Cost</vt:lpstr>
      <vt:lpstr>Health vs Social Care Spending</vt:lpstr>
      <vt:lpstr>Health vs Social Care Spending</vt:lpstr>
      <vt:lpstr>Why is Healthcare Spending Increasing?</vt:lpstr>
      <vt:lpstr>Tradeoffs</vt:lpstr>
      <vt:lpstr>Trade: Alan Deardorff, University of Michigan</vt:lpstr>
      <vt:lpstr> Thank you!</vt:lpstr>
      <vt:lpstr>Spending on Pharmaceuticals</vt:lpstr>
      <vt:lpstr>Drug Prices: Trends Over Time</vt:lpstr>
      <vt:lpstr>PowerPoint Presentation</vt:lpstr>
      <vt:lpstr>Average Annual Insurance Premiums, 1999-2018 </vt:lpstr>
      <vt:lpstr>Spending on Deductibles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251</cp:revision>
  <cp:lastPrinted>2022-01-04T21:19:21Z</cp:lastPrinted>
  <dcterms:created xsi:type="dcterms:W3CDTF">2017-05-03T22:30:38Z</dcterms:created>
  <dcterms:modified xsi:type="dcterms:W3CDTF">2023-06-02T20:14:30Z</dcterms:modified>
</cp:coreProperties>
</file>