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5" r:id="rId2"/>
  </p:sldMasterIdLst>
  <p:notesMasterIdLst>
    <p:notesMasterId r:id="rId113"/>
  </p:notesMasterIdLst>
  <p:sldIdLst>
    <p:sldId id="4306" r:id="rId3"/>
    <p:sldId id="4307" r:id="rId4"/>
    <p:sldId id="4312" r:id="rId5"/>
    <p:sldId id="4182" r:id="rId6"/>
    <p:sldId id="1170" r:id="rId7"/>
    <p:sldId id="259" r:id="rId8"/>
    <p:sldId id="1181" r:id="rId9"/>
    <p:sldId id="1206" r:id="rId10"/>
    <p:sldId id="507" r:id="rId11"/>
    <p:sldId id="1155" r:id="rId12"/>
    <p:sldId id="508" r:id="rId13"/>
    <p:sldId id="359" r:id="rId14"/>
    <p:sldId id="501" r:id="rId15"/>
    <p:sldId id="1171" r:id="rId16"/>
    <p:sldId id="329" r:id="rId17"/>
    <p:sldId id="1167" r:id="rId18"/>
    <p:sldId id="1176" r:id="rId19"/>
    <p:sldId id="1173" r:id="rId20"/>
    <p:sldId id="1174" r:id="rId21"/>
    <p:sldId id="1175" r:id="rId22"/>
    <p:sldId id="1134" r:id="rId23"/>
    <p:sldId id="1120" r:id="rId24"/>
    <p:sldId id="1142" r:id="rId25"/>
    <p:sldId id="1182" r:id="rId26"/>
    <p:sldId id="1136" r:id="rId27"/>
    <p:sldId id="1143" r:id="rId28"/>
    <p:sldId id="1144" r:id="rId29"/>
    <p:sldId id="1207" r:id="rId30"/>
    <p:sldId id="1166" r:id="rId31"/>
    <p:sldId id="1208" r:id="rId32"/>
    <p:sldId id="1113" r:id="rId33"/>
    <p:sldId id="1200" r:id="rId34"/>
    <p:sldId id="4313" r:id="rId35"/>
    <p:sldId id="4314" r:id="rId36"/>
    <p:sldId id="583" r:id="rId37"/>
    <p:sldId id="1115" r:id="rId38"/>
    <p:sldId id="1117" r:id="rId39"/>
    <p:sldId id="1205" r:id="rId40"/>
    <p:sldId id="565" r:id="rId41"/>
    <p:sldId id="1126" r:id="rId42"/>
    <p:sldId id="561" r:id="rId43"/>
    <p:sldId id="559" r:id="rId44"/>
    <p:sldId id="560" r:id="rId45"/>
    <p:sldId id="1183" r:id="rId46"/>
    <p:sldId id="1130" r:id="rId47"/>
    <p:sldId id="1131" r:id="rId48"/>
    <p:sldId id="352" r:id="rId49"/>
    <p:sldId id="1132" r:id="rId50"/>
    <p:sldId id="1178" r:id="rId51"/>
    <p:sldId id="1165" r:id="rId52"/>
    <p:sldId id="518" r:id="rId53"/>
    <p:sldId id="531" r:id="rId54"/>
    <p:sldId id="530" r:id="rId55"/>
    <p:sldId id="1209" r:id="rId56"/>
    <p:sldId id="532" r:id="rId57"/>
    <p:sldId id="1159" r:id="rId58"/>
    <p:sldId id="587" r:id="rId59"/>
    <p:sldId id="1160" r:id="rId60"/>
    <p:sldId id="1111" r:id="rId61"/>
    <p:sldId id="544" r:id="rId62"/>
    <p:sldId id="543" r:id="rId63"/>
    <p:sldId id="1184" r:id="rId64"/>
    <p:sldId id="1179" r:id="rId65"/>
    <p:sldId id="517" r:id="rId66"/>
    <p:sldId id="506" r:id="rId67"/>
    <p:sldId id="504" r:id="rId68"/>
    <p:sldId id="1148" r:id="rId69"/>
    <p:sldId id="1164" r:id="rId70"/>
    <p:sldId id="4085" r:id="rId71"/>
    <p:sldId id="1180" r:id="rId72"/>
    <p:sldId id="1185" r:id="rId73"/>
    <p:sldId id="1186" r:id="rId74"/>
    <p:sldId id="1150" r:id="rId75"/>
    <p:sldId id="1198" r:id="rId76"/>
    <p:sldId id="1199" r:id="rId77"/>
    <p:sldId id="1154" r:id="rId78"/>
    <p:sldId id="1152" r:id="rId79"/>
    <p:sldId id="1151" r:id="rId80"/>
    <p:sldId id="1153" r:id="rId81"/>
    <p:sldId id="1187" r:id="rId82"/>
    <p:sldId id="1157" r:id="rId83"/>
    <p:sldId id="1190" r:id="rId84"/>
    <p:sldId id="1188" r:id="rId85"/>
    <p:sldId id="1189" r:id="rId86"/>
    <p:sldId id="1219" r:id="rId87"/>
    <p:sldId id="1218" r:id="rId88"/>
    <p:sldId id="1193" r:id="rId89"/>
    <p:sldId id="1096" r:id="rId90"/>
    <p:sldId id="1201" r:id="rId91"/>
    <p:sldId id="1210" r:id="rId92"/>
    <p:sldId id="1202" r:id="rId93"/>
    <p:sldId id="1194" r:id="rId94"/>
    <p:sldId id="1098" r:id="rId95"/>
    <p:sldId id="1203" r:id="rId96"/>
    <p:sldId id="1195" r:id="rId97"/>
    <p:sldId id="581" r:id="rId98"/>
    <p:sldId id="1211" r:id="rId99"/>
    <p:sldId id="542" r:id="rId100"/>
    <p:sldId id="604" r:id="rId101"/>
    <p:sldId id="1161" r:id="rId102"/>
    <p:sldId id="1212" r:id="rId103"/>
    <p:sldId id="1149" r:id="rId104"/>
    <p:sldId id="1162" r:id="rId105"/>
    <p:sldId id="597" r:id="rId106"/>
    <p:sldId id="1213" r:id="rId107"/>
    <p:sldId id="1214" r:id="rId108"/>
    <p:sldId id="599" r:id="rId109"/>
    <p:sldId id="1215" r:id="rId110"/>
    <p:sldId id="1216" r:id="rId111"/>
    <p:sldId id="1197"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p:normalViewPr>
  <p:slideViewPr>
    <p:cSldViewPr snapToGrid="0" snapToObjects="1">
      <p:cViewPr varScale="1">
        <p:scale>
          <a:sx n="109" d="100"/>
          <a:sy n="109" d="100"/>
        </p:scale>
        <p:origin x="216" y="4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{7130E535-4F63-5A44-BB8D-FD1DCBBDE428}</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{213E3A98-1C6E-8D41-9803-AD428553847D}</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{31C4531B-CD0F-5747-8351-19E89FAB9C25}</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{E5E99CEE-DC9C-D441-966F-628B10C6D169}</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{4BAD1559-B170-454E-A65F-77CA896A1F9C}</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{6C13DF2D-28CA-6743-B551-E78383E0715B}</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{BF59DC80-F001-B74B-98E2-80D565D5F0F7}</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{C81BF0B0-5F6E-3A41-AB3B-AB887E5AADC5}</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{2CE21595-5484-354F-A856-F81DCCED6C71}</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{3A84D677-B7C9-9941-8D6D-9ED7B682B04D}</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{E578CDF5-571D-A04F-9632-F94BF293EBF2}</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{74E6BC26-867C-FB47-BA51-5A8A054FB32F}</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{EADD9EA8-99C4-5244-A52F-6A9F1EE1EA3C}</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{091DF500-E789-754A-8BC0-FEA7901998D9}</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{444BD5D2-C2C3-FF40-AFA7-D95DE6A955C3}</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{586EFFA4-68B2-8448-90F3-2ED38DB55160}</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{D296D472-832C-684F-AB5C-D01403B9DB58}</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{82365F56-3FC6-D048-ACC2-CD6E414FA3CA}</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{2C3A937F-8270-9E4C-95D0-8443DBAAE151}</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{3100FCB0-A1FA-CE41-9963-FFC05321DF7F}</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{55B3CF9D-8A56-3F42-A79A-5CD99613850B}</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{1A6C4912-6C73-DA47-8022-DDA213B55D9F}</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{76D43E80-C555-AC44-B037-D99BD33026B1}</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{0188309B-1B28-A840-82CC-E94B8A3CC63A}</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{A2649D38-A819-4544-9B2F-A5117B605E07}</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{BB4E3308-A493-2F47-9E62-06900B1A7D5C}</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{CFF76CC9-770A-DD4D-B259-E3EA177826BB}</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{3A4D4278-A70B-304A-A450-8734EE474442}</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{24100167-45CB-F340-A457-CA8153AA4363}</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{55792DAA-242E-A74F-87BF-A70E11DED043}</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{4C645DDE-BFCE-184A-8C5C-8497552ED2CF}</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{83359177-AE38-BD46-B1F1-9D8DBEF5DCF1}</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{914A4560-9E61-D448-9EE5-212239D29500}</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{7EDAD5D5-964B-3145-A7E6-444FCAE6FA0C}</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{B0E4E093-508F-5242-AF5D-4FA9433096EC}</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{074BD01D-9D2A-074A-89D4-F4CEDCB75FA2}</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{7A832E43-B306-3C46-8174-8C1E2976BEAE}</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{9B452F35-BC50-7F46-B9A3-7FCF2ECEC04F}</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{803AA221-DA36-184F-B9C3-F4C013CA0E16}</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{65F8CF1C-3B2A-C14D-899D-26EC94165C43}</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{A3DB085F-FB23-AA41-9BB4-2F2B5B94A976}</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{B694E464-4941-F64B-8AF1-58A6B0919902}</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{F15A6DA3-3B05-C14A-97CC-91FD8A378726}</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{44B0894C-DF8E-9F4F-9A73-A057B4EB4A67}</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3.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E7913-67B3-40CF-9E14-23CFE3CA6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13672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0352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479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2311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6292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6374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692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2204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116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20067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2/23/23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3284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1013246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cms.gov/files/document/2021-medicare-trustees-report.pdf"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Richmond</a:t>
            </a:r>
          </a:p>
          <a:p>
            <a:pPr>
              <a:lnSpc>
                <a:spcPct val="100000"/>
              </a:lnSpc>
              <a:spcBef>
                <a:spcPts val="0"/>
              </a:spcBef>
            </a:pPr>
            <a:r>
              <a:rPr lang="en-US" sz="3100" dirty="0">
                <a:solidFill>
                  <a:schemeClr val="tx2"/>
                </a:solidFill>
              </a:rPr>
              <a:t>Jan-Feb,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541832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8962267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992831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9093227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890630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8113065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4903-7DF9-6C44-B12D-21EE79AFDF2B}"/>
              </a:ext>
            </a:extLst>
          </p:cNvPr>
          <p:cNvSpPr>
            <a:spLocks noGrp="1"/>
          </p:cNvSpPr>
          <p:nvPr>
            <p:ph type="title"/>
          </p:nvPr>
        </p:nvSpPr>
        <p:spPr>
          <a:xfrm>
            <a:off x="77824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877198C3-BAFC-4644-9AD6-B13C3C4470A5}"/>
              </a:ext>
            </a:extLst>
          </p:cNvPr>
          <p:cNvSpPr>
            <a:spLocks noGrp="1"/>
          </p:cNvSpPr>
          <p:nvPr>
            <p:ph idx="1"/>
          </p:nvPr>
        </p:nvSpPr>
        <p:spPr/>
        <p:txBody>
          <a:bodyPr/>
          <a:lstStyle/>
          <a:p>
            <a:r>
              <a:rPr lang="en-US" b="0" dirty="0"/>
              <a:t>A </a:t>
            </a:r>
            <a:r>
              <a:rPr lang="en-US" dirty="0"/>
              <a:t>third-party payer </a:t>
            </a:r>
            <a:r>
              <a:rPr lang="en-US" b="0" dirty="0"/>
              <a:t>is an entity that pays medical claims on behalf of the insured. Examples of third-party payers include government agencies, insurance companies, health maintenance organizations (HMOs), and employers.</a:t>
            </a:r>
          </a:p>
          <a:p>
            <a:pPr lvl="1"/>
            <a:r>
              <a:rPr lang="en-US" dirty="0"/>
              <a:t>Employer-sponsored health plans</a:t>
            </a:r>
          </a:p>
          <a:p>
            <a:pPr lvl="1"/>
            <a:r>
              <a:rPr lang="en-US" dirty="0"/>
              <a:t>Individual market health plans</a:t>
            </a:r>
          </a:p>
          <a:p>
            <a:pPr lvl="1"/>
            <a:r>
              <a:rPr lang="en-US" dirty="0"/>
              <a:t>National health insurance</a:t>
            </a:r>
          </a:p>
        </p:txBody>
      </p:sp>
      <p:sp>
        <p:nvSpPr>
          <p:cNvPr id="4" name="Slide Number Placeholder 3">
            <a:extLst>
              <a:ext uri="{FF2B5EF4-FFF2-40B4-BE49-F238E27FC236}">
                <a16:creationId xmlns:a16="http://schemas.microsoft.com/office/drawing/2014/main" id="{D10152A0-EEA5-164B-BE46-50A6040CC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60508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b="0" dirty="0"/>
              <a:t>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14931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487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5321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1867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hypertension…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87312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3999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 Johns Hopkins University</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18280" y="1325563"/>
            <a:ext cx="11268920" cy="4351338"/>
          </a:xfrm>
        </p:spPr>
        <p:txBody>
          <a:bodyPr/>
          <a:lstStyle/>
          <a:p>
            <a:pPr>
              <a:spcAft>
                <a:spcPts val="1000"/>
              </a:spcAft>
            </a:pPr>
            <a:r>
              <a:rPr lang="en-US" dirty="0"/>
              <a:t>Contemporary Economic Policy</a:t>
            </a:r>
          </a:p>
          <a:p>
            <a:pPr lvl="1">
              <a:spcAft>
                <a:spcPts val="1000"/>
              </a:spcAft>
            </a:pPr>
            <a:r>
              <a:rPr lang="en-US" b="1" dirty="0"/>
              <a:t>Week 1 (1/23):	U.S. Economic Update (Jon </a:t>
            </a:r>
            <a:r>
              <a:rPr lang="en-US" b="1" dirty="0" err="1"/>
              <a:t>Haveman</a:t>
            </a:r>
            <a:r>
              <a:rPr lang="en-US" b="1" dirty="0"/>
              <a:t>, NEED)</a:t>
            </a:r>
          </a:p>
          <a:p>
            <a:pPr lvl="1">
              <a:spcAft>
                <a:spcPts val="1000"/>
              </a:spcAft>
            </a:pPr>
            <a:r>
              <a:rPr lang="en-US" dirty="0"/>
              <a:t>Week 2 (1/30):	Federal Debt (Brian Peterson, Lagrange College)</a:t>
            </a:r>
          </a:p>
          <a:p>
            <a:pPr lvl="1">
              <a:spcAft>
                <a:spcPts val="1000"/>
              </a:spcAft>
            </a:pPr>
            <a:r>
              <a:rPr lang="en-US" dirty="0"/>
              <a:t>Week 3 (2/6):	Climate Change Economics (Sarah Jacobson, Williams College)</a:t>
            </a:r>
          </a:p>
          <a:p>
            <a:pPr lvl="1">
              <a:spcAft>
                <a:spcPts val="1000"/>
              </a:spcAft>
            </a:pPr>
            <a:r>
              <a:rPr lang="en-US" dirty="0"/>
              <a:t>Week 4 (2/13):	Autonomous Vehicles (Jon </a:t>
            </a:r>
            <a:r>
              <a:rPr lang="en-US" dirty="0" err="1"/>
              <a:t>Haveman</a:t>
            </a:r>
            <a:r>
              <a:rPr lang="en-US" dirty="0"/>
              <a:t>)</a:t>
            </a:r>
          </a:p>
          <a:p>
            <a:pPr lvl="1">
              <a:spcAft>
                <a:spcPts val="1000"/>
              </a:spcAft>
            </a:pPr>
            <a:r>
              <a:rPr lang="en-US" dirty="0"/>
              <a:t>Week 5 (2/20):	Healthcare Economics (Kelley Cullen, E. Washington Univ.)</a:t>
            </a:r>
          </a:p>
          <a:p>
            <a:pPr lvl="1">
              <a:spcAft>
                <a:spcPts val="1000"/>
              </a:spcAft>
            </a:pPr>
            <a:r>
              <a:rPr lang="en-US" dirty="0"/>
              <a:t>Week 6 (2/27):	The Black-White Wealth Gap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70535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pic>
        <p:nvPicPr>
          <p:cNvPr id="9" name="Content Placeholder 8">
            <a:extLst>
              <a:ext uri="{FF2B5EF4-FFF2-40B4-BE49-F238E27FC236}">
                <a16:creationId xmlns:a16="http://schemas.microsoft.com/office/drawing/2014/main" id="{01C8619B-A804-47D2-83FC-36A8E35F58F4}"/>
              </a:ext>
            </a:extLst>
          </p:cNvPr>
          <p:cNvPicPr>
            <a:picLocks noGrp="1" noChangeAspect="1"/>
          </p:cNvPicPr>
          <p:nvPr>
            <p:ph idx="1"/>
          </p:nvPr>
        </p:nvPicPr>
        <p:blipFill>
          <a:blip r:embed="rId2"/>
          <a:stretch>
            <a:fillRect/>
          </a:stretch>
        </p:blipFill>
        <p:spPr>
          <a:xfrm>
            <a:off x="5203596" y="1325563"/>
            <a:ext cx="6082472" cy="4387080"/>
          </a:xfrm>
        </p:spPr>
      </p:pic>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99A7537-E250-46E5-BF2E-D837EE92E909}"/>
              </a:ext>
            </a:extLst>
          </p:cNvPr>
          <p:cNvPicPr>
            <a:picLocks noChangeAspect="1"/>
          </p:cNvPicPr>
          <p:nvPr/>
        </p:nvPicPr>
        <p:blipFill>
          <a:blip r:embed="rId3"/>
          <a:stretch>
            <a:fillRect/>
          </a:stretch>
        </p:blipFill>
        <p:spPr>
          <a:xfrm>
            <a:off x="905931" y="2594727"/>
            <a:ext cx="3826373" cy="1776953"/>
          </a:xfrm>
          <a:prstGeom prst="rect">
            <a:avLst/>
          </a:prstGeom>
        </p:spPr>
      </p:pic>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4"/>
          <a:stretch>
            <a:fillRect/>
          </a:stretch>
        </p:blipFill>
        <p:spPr>
          <a:xfrm>
            <a:off x="1758078" y="1135351"/>
            <a:ext cx="6620799" cy="562053"/>
          </a:xfrm>
          <a:prstGeom prst="rect">
            <a:avLst/>
          </a:prstGeom>
        </p:spPr>
      </p:pic>
    </p:spTree>
    <p:extLst>
      <p:ext uri="{BB962C8B-B14F-4D97-AF65-F5344CB8AC3E}">
        <p14:creationId xmlns:p14="http://schemas.microsoft.com/office/powerpoint/2010/main" val="134305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2"/>
          <a:stretch>
            <a:fillRect/>
          </a:stretch>
        </p:blipFill>
        <p:spPr>
          <a:xfrm>
            <a:off x="1758078" y="1135351"/>
            <a:ext cx="6620799" cy="562053"/>
          </a:xfrm>
          <a:prstGeom prst="rect">
            <a:avLst/>
          </a:prstGeom>
        </p:spPr>
      </p:pic>
      <p:pic>
        <p:nvPicPr>
          <p:cNvPr id="7" name="Content Placeholder 6">
            <a:extLst>
              <a:ext uri="{FF2B5EF4-FFF2-40B4-BE49-F238E27FC236}">
                <a16:creationId xmlns:a16="http://schemas.microsoft.com/office/drawing/2014/main" id="{74915EAF-AA1D-40FE-9FF4-09D276D884DB}"/>
              </a:ext>
            </a:extLst>
          </p:cNvPr>
          <p:cNvPicPr>
            <a:picLocks noGrp="1" noChangeAspect="1"/>
          </p:cNvPicPr>
          <p:nvPr>
            <p:ph idx="1"/>
          </p:nvPr>
        </p:nvPicPr>
        <p:blipFill>
          <a:blip r:embed="rId3"/>
          <a:stretch>
            <a:fillRect/>
          </a:stretch>
        </p:blipFill>
        <p:spPr>
          <a:xfrm>
            <a:off x="4573464" y="1837253"/>
            <a:ext cx="7082947" cy="3885396"/>
          </a:xfrm>
        </p:spPr>
      </p:pic>
      <p:pic>
        <p:nvPicPr>
          <p:cNvPr id="10" name="Picture 9">
            <a:extLst>
              <a:ext uri="{FF2B5EF4-FFF2-40B4-BE49-F238E27FC236}">
                <a16:creationId xmlns:a16="http://schemas.microsoft.com/office/drawing/2014/main" id="{22C0B70C-92AD-404F-9964-83EEBA68BFB2}"/>
              </a:ext>
            </a:extLst>
          </p:cNvPr>
          <p:cNvPicPr>
            <a:picLocks noChangeAspect="1"/>
          </p:cNvPicPr>
          <p:nvPr/>
        </p:nvPicPr>
        <p:blipFill>
          <a:blip r:embed="rId4"/>
          <a:stretch>
            <a:fillRect/>
          </a:stretch>
        </p:blipFill>
        <p:spPr>
          <a:xfrm>
            <a:off x="770467" y="2876190"/>
            <a:ext cx="3553777" cy="1105619"/>
          </a:xfrm>
          <a:prstGeom prst="rect">
            <a:avLst/>
          </a:prstGeom>
        </p:spPr>
      </p:pic>
    </p:spTree>
    <p:extLst>
      <p:ext uri="{BB962C8B-B14F-4D97-AF65-F5344CB8AC3E}">
        <p14:creationId xmlns:p14="http://schemas.microsoft.com/office/powerpoint/2010/main" val="239300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76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pPr marL="0" indent="0">
              <a:buNone/>
            </a:pPr>
            <a:endParaRPr lang="en-US" dirty="0"/>
          </a:p>
          <a:p>
            <a:r>
              <a:rPr lang="en-US" dirty="0"/>
              <a:t>Slides will be available from the NEED website soon.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947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400" b="0" i="1" dirty="0">
                <a:solidFill>
                  <a:srgbClr val="333333"/>
                </a:solidFill>
                <a:effectLst/>
                <a:latin typeface="Open Sans" panose="020B0606030504020204" pitchFamily="34" charset="0"/>
              </a:rPr>
              <a:t> </a:t>
            </a:r>
            <a:r>
              <a:rPr lang="en-US" sz="2600" dirty="0"/>
              <a:t>University of Richmond</a:t>
            </a:r>
          </a:p>
          <a:p>
            <a:pPr>
              <a:lnSpc>
                <a:spcPct val="100000"/>
              </a:lnSpc>
              <a:spcBef>
                <a:spcPts val="0"/>
              </a:spcBef>
            </a:pPr>
            <a:r>
              <a:rPr lang="en-US" sz="1800" dirty="0">
                <a:solidFill>
                  <a:schemeClr val="tx2"/>
                </a:solidFill>
              </a:rPr>
              <a:t>February 20, 2023</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Kelley Cullen, Ph.D.</a:t>
            </a:r>
          </a:p>
          <a:p>
            <a:pPr>
              <a:lnSpc>
                <a:spcPct val="100000"/>
              </a:lnSpc>
              <a:spcBef>
                <a:spcPts val="0"/>
              </a:spcBef>
            </a:pPr>
            <a:r>
              <a:rPr lang="en-US" sz="2800" b="0" i="1" dirty="0">
                <a:solidFill>
                  <a:schemeClr val="tx2"/>
                </a:solidFill>
              </a:rPr>
              <a:t>Eastern Washington Univ.</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17743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spending:  increased 60x between 1929 and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54758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11,172</a:t>
            </a:r>
          </a:p>
        </p:txBody>
      </p:sp>
    </p:spTree>
    <p:extLst>
      <p:ext uri="{BB962C8B-B14F-4D97-AF65-F5344CB8AC3E}">
        <p14:creationId xmlns:p14="http://schemas.microsoft.com/office/powerpoint/2010/main" val="3896769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Kelley L. Cullen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PhD, Economics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33961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2619747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3329418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B050"/>
                </a:solidFill>
                <a:effectLst/>
                <a:uLnTx/>
                <a:uFillTx/>
                <a:latin typeface="Calibri"/>
                <a:ea typeface="+mn-ea"/>
                <a:cs typeface="+mn-cs"/>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B050"/>
                </a:solidFill>
                <a:effectLst/>
                <a:uLnTx/>
                <a:uFillTx/>
                <a:latin typeface="Calibri"/>
                <a:ea typeface="+mn-ea"/>
                <a:cs typeface="+mn-cs"/>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a:ea typeface="+mn-ea"/>
                <a:cs typeface="+mn-cs"/>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a:ea typeface="+mn-ea"/>
                <a:cs typeface="+mn-cs"/>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Care Providers </a:t>
            </a: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physicians)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Insurer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91706"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242933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t>Subsidies for insurance and care.</a:t>
            </a:r>
          </a:p>
          <a:p>
            <a:pPr lvl="2"/>
            <a:r>
              <a:rPr lang="en-US" dirty="0"/>
              <a:t>Market regulations to reduce inequities.</a:t>
            </a:r>
          </a:p>
          <a:p>
            <a:r>
              <a:rPr lang="en-US" dirty="0"/>
              <a:t>Unfettered free markets are unlikely to achieve social goals with respect to health care provision.</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54420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771979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222118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408556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63777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Martin Gaynor,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NIHCM.org</a:t>
            </a:r>
            <a:r>
              <a:rPr kumimoji="0" lang="en-US" sz="1200" b="0" i="0" u="none" strike="noStrike" kern="1200" cap="none" spc="0" normalizeH="0" baseline="0" noProof="0" dirty="0">
                <a:ln>
                  <a:noFill/>
                </a:ln>
                <a:solidFill>
                  <a:prstClr val="black"/>
                </a:solidFill>
                <a:effectLst/>
                <a:uLnTx/>
                <a:uFillTx/>
                <a:latin typeface="Calibri"/>
                <a:ea typeface="+mn-ea"/>
                <a:cs typeface="+mn-cs"/>
              </a:rPr>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Increase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price effect of a merger declines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96863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rPr>
              <a:t>A large Northern California hospital system used its size and influence to achieve a "domination of the market”.</a:t>
            </a:r>
          </a:p>
          <a:p>
            <a:r>
              <a:rPr lang="en-US" b="0" dirty="0">
                <a:solidFill>
                  <a:srgbClr val="2B414D"/>
                </a:solidFill>
              </a:rPr>
              <a:t>Sutter Health grew into a behemoth hospital system and then, like a classic monopoly, used its dominance in Northern California to raise hospital prices.</a:t>
            </a:r>
          </a:p>
          <a:p>
            <a:r>
              <a:rPr lang="en-US" b="0" dirty="0">
                <a:solidFill>
                  <a:srgbClr val="2B414D"/>
                </a:solidFill>
              </a:rPr>
              <a:t>Sutter used its windfall from excessive pricing to acquire more entities and grew into a conglomerate of 24 hospitals, 12,000 doctors and several cancer, cardiac and other specialty centers. </a:t>
            </a:r>
          </a:p>
          <a:p>
            <a:r>
              <a:rPr lang="en-US" b="0" dirty="0">
                <a:solidFill>
                  <a:srgbClr val="2B414D"/>
                </a:solidFill>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4168579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8261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620527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C4C88"/>
                </a:solidFill>
                <a:effectLst/>
                <a:uLnTx/>
                <a:uFillTx/>
                <a:latin typeface="Calibri"/>
                <a:ea typeface="+mj-ea"/>
                <a:cs typeface="+mj-cs"/>
              </a:rPr>
              <a:t>Drug Prices for 30 Most Commonly Prescribed </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2000" b="1" i="0" u="none" strike="noStrike" kern="1200" cap="none" spc="0" normalizeH="0" baseline="0" noProof="0">
                <a:ln>
                  <a:noFill/>
                </a:ln>
                <a:solidFill>
                  <a:srgbClr val="0C4C88"/>
                </a:solidFill>
                <a:effectLst/>
                <a:uLnTx/>
                <a:uFillTx/>
                <a:latin typeface="Calibri"/>
                <a:ea typeface="+mj-ea"/>
                <a:cs typeface="+mj-cs"/>
              </a:rPr>
              <a:t>Brand-Name and Generic Drugs, 2006–07</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1600" b="1" i="0" u="none" strike="noStrike" kern="1200" cap="none" spc="0" normalizeH="0" baseline="0" noProof="0">
                <a:ln>
                  <a:noFill/>
                </a:ln>
                <a:solidFill>
                  <a:srgbClr val="0C4C88"/>
                </a:solidFill>
                <a:effectLst/>
                <a:uLnTx/>
                <a:uFillTx/>
                <a:latin typeface="Calibri"/>
                <a:ea typeface="+mj-ea"/>
                <a:cs typeface="+mj-cs"/>
              </a:rPr>
              <a:t>US is set at 1.00</a:t>
            </a:r>
            <a:endParaRPr kumimoji="0" lang="en-US" sz="1600" b="1" i="0" u="none" strike="noStrike" kern="1200" cap="none" spc="0" normalizeH="0" baseline="0" noProof="0" dirty="0">
              <a:ln>
                <a:noFill/>
              </a:ln>
              <a:solidFill>
                <a:srgbClr val="0C4C88"/>
              </a:solidFill>
              <a:effectLst/>
              <a:uLnTx/>
              <a:uFillTx/>
              <a:latin typeface="Calibri"/>
              <a:ea typeface="+mj-ea"/>
              <a:cs typeface="+mj-cs"/>
            </a:endParaRPr>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24055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www.ft.com</a:t>
            </a:r>
            <a:r>
              <a:rPr kumimoji="0" lang="en-US" sz="1200" b="0" i="0" u="none" strike="noStrike" kern="1200" cap="none" spc="0" normalizeH="0" baseline="0" noProof="0" dirty="0">
                <a:ln>
                  <a:noFill/>
                </a:ln>
                <a:solidFill>
                  <a:prstClr val="black"/>
                </a:solidFill>
                <a:effectLst/>
                <a:uLnTx/>
                <a:uFillTx/>
                <a:latin typeface="Calibri"/>
                <a:ea typeface="+mn-ea"/>
                <a:cs typeface="+mn-cs"/>
              </a:rPr>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598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853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2894109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99398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Congressional Budget Office,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www.cbo.gov</a:t>
            </a:r>
            <a:r>
              <a:rPr kumimoji="0" lang="en-US" sz="1200" b="0" i="0" u="none" strike="noStrike" kern="1200" cap="none" spc="0" normalizeH="0" baseline="0" noProof="0" dirty="0">
                <a:ln>
                  <a:noFill/>
                </a:ln>
                <a:solidFill>
                  <a:prstClr val="black"/>
                </a:solidFill>
                <a:effectLst/>
                <a:uLnTx/>
                <a:uFillTx/>
                <a:latin typeface="Calibri"/>
                <a:ea typeface="+mn-ea"/>
                <a:cs typeface="+mn-cs"/>
              </a:rPr>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14022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2531-7095-EB46-9CBB-00A9891EBB29}"/>
              </a:ext>
            </a:extLst>
          </p:cNvPr>
          <p:cNvSpPr>
            <a:spLocks noGrp="1"/>
          </p:cNvSpPr>
          <p:nvPr>
            <p:ph type="title"/>
          </p:nvPr>
        </p:nvSpPr>
        <p:spPr>
          <a:xfrm>
            <a:off x="734025" y="0"/>
            <a:ext cx="10515600" cy="1325563"/>
          </a:xfrm>
        </p:spPr>
        <p:txBody>
          <a:bodyPr/>
          <a:lstStyle/>
          <a:p>
            <a:r>
              <a:rPr lang="en-US" dirty="0">
                <a:solidFill>
                  <a:schemeClr val="bg1"/>
                </a:solidFill>
              </a:rPr>
              <a:t>Effe</a:t>
            </a:r>
            <a:r>
              <a:rPr lang="en-US" dirty="0"/>
              <a:t>ct on Size of Medicare</a:t>
            </a:r>
          </a:p>
        </p:txBody>
      </p:sp>
      <p:sp>
        <p:nvSpPr>
          <p:cNvPr id="4" name="Slide Number Placeholder 3">
            <a:extLst>
              <a:ext uri="{FF2B5EF4-FFF2-40B4-BE49-F238E27FC236}">
                <a16:creationId xmlns:a16="http://schemas.microsoft.com/office/drawing/2014/main" id="{9CC3AFB4-76B0-8B4F-B329-739169EAE4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8B2C250-05E6-D241-97A1-167A4CC3B0EE}"/>
              </a:ext>
            </a:extLst>
          </p:cNvPr>
          <p:cNvPicPr>
            <a:picLocks noChangeAspect="1"/>
          </p:cNvPicPr>
          <p:nvPr/>
        </p:nvPicPr>
        <p:blipFill>
          <a:blip r:embed="rId2"/>
          <a:stretch>
            <a:fillRect/>
          </a:stretch>
        </p:blipFill>
        <p:spPr>
          <a:xfrm>
            <a:off x="1338482" y="1226916"/>
            <a:ext cx="9882657" cy="5011919"/>
          </a:xfrm>
          <a:prstGeom prst="rect">
            <a:avLst/>
          </a:prstGeom>
        </p:spPr>
      </p:pic>
      <p:sp>
        <p:nvSpPr>
          <p:cNvPr id="7" name="TextBox 6">
            <a:extLst>
              <a:ext uri="{FF2B5EF4-FFF2-40B4-BE49-F238E27FC236}">
                <a16:creationId xmlns:a16="http://schemas.microsoft.com/office/drawing/2014/main" id="{C1DDCCCC-28E9-5840-97A9-0835C37F9F61}"/>
              </a:ext>
            </a:extLst>
          </p:cNvPr>
          <p:cNvSpPr txBox="1"/>
          <p:nvPr/>
        </p:nvSpPr>
        <p:spPr>
          <a:xfrm>
            <a:off x="5263434" y="6456851"/>
            <a:ext cx="63402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https://www.cms.gov/files/document/2021-medicare-trustees-report.pdf</a:t>
            </a:r>
            <a:r>
              <a:rPr kumimoji="0" lang="en-US" sz="1200" b="0" i="0" u="none" strike="noStrike" kern="1200" cap="none" spc="0" normalizeH="0" baseline="0" noProof="0" dirty="0">
                <a:ln>
                  <a:noFill/>
                </a:ln>
                <a:solidFill>
                  <a:prstClr val="black"/>
                </a:solidFill>
                <a:effectLst/>
                <a:uLnTx/>
                <a:uFillTx/>
                <a:latin typeface="Calibri"/>
                <a:ea typeface="+mn-ea"/>
                <a:cs typeface="+mn-cs"/>
              </a:rPr>
              <a:t>, via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Statista.com</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227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41689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www.gao.gov</a:t>
            </a:r>
            <a:r>
              <a:rPr kumimoji="0" lang="en-US" sz="1200" b="0" i="0" u="none" strike="noStrike" kern="1200" cap="none" spc="0" normalizeH="0" baseline="0" noProof="0" dirty="0">
                <a:ln>
                  <a:noFill/>
                </a:ln>
                <a:solidFill>
                  <a:prstClr val="black"/>
                </a:solidFill>
                <a:effectLst/>
                <a:uLnTx/>
                <a:uFillTx/>
                <a:latin typeface="Calibri"/>
                <a:ea typeface="+mn-ea"/>
                <a:cs typeface="+mn-cs"/>
              </a:rPr>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097911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10429</TotalTime>
  <Words>6119</Words>
  <Application>Microsoft Macintosh PowerPoint</Application>
  <PresentationFormat>Widescreen</PresentationFormat>
  <Paragraphs>779</Paragraphs>
  <Slides>110</Slides>
  <Notes>13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110</vt:i4>
      </vt:variant>
    </vt:vector>
  </HeadingPairs>
  <TitlesOfParts>
    <vt:vector size="128" baseType="lpstr">
      <vt:lpstr>Arial</vt:lpstr>
      <vt:lpstr>berlingske_bold</vt:lpstr>
      <vt:lpstr>Cabin</vt:lpstr>
      <vt:lpstr>Calibri</vt:lpstr>
      <vt:lpstr>CircularStd-Book</vt:lpstr>
      <vt:lpstr>Courier New</vt:lpstr>
      <vt:lpstr>inherit</vt:lpstr>
      <vt:lpstr>InterFace</vt:lpstr>
      <vt:lpstr>InterFace</vt:lpstr>
      <vt:lpstr>interface_regular</vt:lpstr>
      <vt:lpstr>Libre Baskerville</vt:lpstr>
      <vt:lpstr>Myriad Pro</vt:lpstr>
      <vt:lpstr>Myriad Pro Light</vt:lpstr>
      <vt:lpstr>Open Sans</vt:lpstr>
      <vt:lpstr>Roboto</vt:lpstr>
      <vt:lpstr>Trebuchet MS</vt:lpstr>
      <vt:lpstr>Custom Design</vt:lpstr>
      <vt:lpstr>Office Theme</vt:lpstr>
      <vt:lpstr>PowerPoint Presentation</vt:lpstr>
      <vt:lpstr> Available NEED Topics Include:</vt:lpstr>
      <vt:lpstr> Course Outline: Johns Hopkins University</vt:lpstr>
      <vt:lpstr>Submitting Questions</vt:lpstr>
      <vt:lpstr>PowerPoint Presentation</vt:lpstr>
      <vt:lpstr>Today’s Speaker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&amp; The Pandemic</vt:lpstr>
      <vt:lpstr>Life Expectancy &amp; The Pandemic</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Another Difference: “Right” or Moral Imperative</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Prescription Drug Savings in Build Back Better</vt:lpstr>
      <vt:lpstr>Effect on Size of Medicare</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Definition: Third-Party Payer</vt:lpstr>
      <vt:lpstr>Summary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244</cp:revision>
  <cp:lastPrinted>2022-01-04T21:19:21Z</cp:lastPrinted>
  <dcterms:created xsi:type="dcterms:W3CDTF">2017-05-03T22:30:38Z</dcterms:created>
  <dcterms:modified xsi:type="dcterms:W3CDTF">2023-02-23T17:58:25Z</dcterms:modified>
</cp:coreProperties>
</file>