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rts/chart10.xml" ContentType="application/vnd.openxmlformats-officedocument.drawingml.chart+xml"/>
  <Override PartName="/ppt/drawings/drawing4.xml" ContentType="application/vnd.openxmlformats-officedocument.drawingml.chartshapes+xml"/>
  <Override PartName="/ppt/notesSlides/notesSlide5.xml" ContentType="application/vnd.openxmlformats-officedocument.presentationml.notesSlid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charts/chart14.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drawings/drawing7.xml" ContentType="application/vnd.openxmlformats-officedocument.drawingml.chartshapes+xml"/>
  <Override PartName="/ppt/charts/chart17.xml" ContentType="application/vnd.openxmlformats-officedocument.drawingml.chart+xml"/>
  <Override PartName="/ppt/drawings/drawing8.xml" ContentType="application/vnd.openxmlformats-officedocument.drawingml.chartshapes+xml"/>
  <Override PartName="/ppt/charts/chart18.xml" ContentType="application/vnd.openxmlformats-officedocument.drawingml.chart+xml"/>
  <Override PartName="/ppt/drawings/drawing9.xml" ContentType="application/vnd.openxmlformats-officedocument.drawingml.chartshapes+xml"/>
  <Override PartName="/ppt/notesSlides/notesSlide6.xml" ContentType="application/vnd.openxmlformats-officedocument.presentationml.notesSlide+xml"/>
  <Override PartName="/ppt/charts/chart19.xml" ContentType="application/vnd.openxmlformats-officedocument.drawingml.chart+xml"/>
  <Override PartName="/ppt/charts/style4.xml" ContentType="application/vnd.ms-office.chartstyle+xml"/>
  <Override PartName="/ppt/charts/colors4.xml" ContentType="application/vnd.ms-office.chartcolorstyle+xml"/>
  <Override PartName="/ppt/charts/chart20.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0.xml" ContentType="application/vnd.openxmlformats-officedocument.drawingml.chartshapes+xml"/>
  <Override PartName="/ppt/notesSlides/notesSlide7.xml" ContentType="application/vnd.openxmlformats-officedocument.presentationml.notesSlide+xml"/>
  <Override PartName="/ppt/charts/chart21.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 id="2147483735" r:id="rId2"/>
  </p:sldMasterIdLst>
  <p:notesMasterIdLst>
    <p:notesMasterId r:id="rId114"/>
  </p:notesMasterIdLst>
  <p:sldIdLst>
    <p:sldId id="1026" r:id="rId3"/>
    <p:sldId id="4001" r:id="rId4"/>
    <p:sldId id="436" r:id="rId5"/>
    <p:sldId id="4002" r:id="rId6"/>
    <p:sldId id="1170" r:id="rId7"/>
    <p:sldId id="259" r:id="rId8"/>
    <p:sldId id="4121" r:id="rId9"/>
    <p:sldId id="1181" r:id="rId10"/>
    <p:sldId id="1206" r:id="rId11"/>
    <p:sldId id="507" r:id="rId12"/>
    <p:sldId id="1155" r:id="rId13"/>
    <p:sldId id="508" r:id="rId14"/>
    <p:sldId id="359" r:id="rId15"/>
    <p:sldId id="501" r:id="rId16"/>
    <p:sldId id="1171" r:id="rId17"/>
    <p:sldId id="329" r:id="rId18"/>
    <p:sldId id="1167" r:id="rId19"/>
    <p:sldId id="1176" r:id="rId20"/>
    <p:sldId id="1173" r:id="rId21"/>
    <p:sldId id="1174" r:id="rId22"/>
    <p:sldId id="1175" r:id="rId23"/>
    <p:sldId id="1134" r:id="rId24"/>
    <p:sldId id="1120" r:id="rId25"/>
    <p:sldId id="1142" r:id="rId26"/>
    <p:sldId id="1182" r:id="rId27"/>
    <p:sldId id="1136" r:id="rId28"/>
    <p:sldId id="1143" r:id="rId29"/>
    <p:sldId id="1144" r:id="rId30"/>
    <p:sldId id="1207" r:id="rId31"/>
    <p:sldId id="1166" r:id="rId32"/>
    <p:sldId id="1208" r:id="rId33"/>
    <p:sldId id="1113" r:id="rId34"/>
    <p:sldId id="1200" r:id="rId35"/>
    <p:sldId id="583" r:id="rId36"/>
    <p:sldId id="1115" r:id="rId37"/>
    <p:sldId id="1117" r:id="rId38"/>
    <p:sldId id="1205" r:id="rId39"/>
    <p:sldId id="565" r:id="rId40"/>
    <p:sldId id="1126" r:id="rId41"/>
    <p:sldId id="561" r:id="rId42"/>
    <p:sldId id="559" r:id="rId43"/>
    <p:sldId id="560" r:id="rId44"/>
    <p:sldId id="1183" r:id="rId45"/>
    <p:sldId id="1130" r:id="rId46"/>
    <p:sldId id="1131" r:id="rId47"/>
    <p:sldId id="352" r:id="rId48"/>
    <p:sldId id="1132" r:id="rId49"/>
    <p:sldId id="1178" r:id="rId50"/>
    <p:sldId id="1165" r:id="rId51"/>
    <p:sldId id="518" r:id="rId52"/>
    <p:sldId id="531" r:id="rId53"/>
    <p:sldId id="530" r:id="rId54"/>
    <p:sldId id="1209" r:id="rId55"/>
    <p:sldId id="532" r:id="rId56"/>
    <p:sldId id="1159" r:id="rId57"/>
    <p:sldId id="587" r:id="rId58"/>
    <p:sldId id="1160" r:id="rId59"/>
    <p:sldId id="1111" r:id="rId60"/>
    <p:sldId id="544" r:id="rId61"/>
    <p:sldId id="543" r:id="rId62"/>
    <p:sldId id="1184" r:id="rId63"/>
    <p:sldId id="1179" r:id="rId64"/>
    <p:sldId id="517" r:id="rId65"/>
    <p:sldId id="506" r:id="rId66"/>
    <p:sldId id="504" r:id="rId67"/>
    <p:sldId id="1148" r:id="rId68"/>
    <p:sldId id="1164" r:id="rId69"/>
    <p:sldId id="4085" r:id="rId70"/>
    <p:sldId id="1180" r:id="rId71"/>
    <p:sldId id="1185" r:id="rId72"/>
    <p:sldId id="1186" r:id="rId73"/>
    <p:sldId id="1150" r:id="rId74"/>
    <p:sldId id="1198" r:id="rId75"/>
    <p:sldId id="1199" r:id="rId76"/>
    <p:sldId id="1154" r:id="rId77"/>
    <p:sldId id="1152" r:id="rId78"/>
    <p:sldId id="1151" r:id="rId79"/>
    <p:sldId id="1153" r:id="rId80"/>
    <p:sldId id="1187" r:id="rId81"/>
    <p:sldId id="1157" r:id="rId82"/>
    <p:sldId id="1190" r:id="rId83"/>
    <p:sldId id="1188" r:id="rId84"/>
    <p:sldId id="1189" r:id="rId85"/>
    <p:sldId id="1219" r:id="rId86"/>
    <p:sldId id="1218" r:id="rId87"/>
    <p:sldId id="1193" r:id="rId88"/>
    <p:sldId id="1096" r:id="rId89"/>
    <p:sldId id="1201" r:id="rId90"/>
    <p:sldId id="1210" r:id="rId91"/>
    <p:sldId id="1202" r:id="rId92"/>
    <p:sldId id="1194" r:id="rId93"/>
    <p:sldId id="1098" r:id="rId94"/>
    <p:sldId id="1203" r:id="rId95"/>
    <p:sldId id="1195" r:id="rId96"/>
    <p:sldId id="581" r:id="rId97"/>
    <p:sldId id="1211" r:id="rId98"/>
    <p:sldId id="542" r:id="rId99"/>
    <p:sldId id="604" r:id="rId100"/>
    <p:sldId id="1161" r:id="rId101"/>
    <p:sldId id="1212" r:id="rId102"/>
    <p:sldId id="1149" r:id="rId103"/>
    <p:sldId id="1162" r:id="rId104"/>
    <p:sldId id="597" r:id="rId105"/>
    <p:sldId id="1213" r:id="rId106"/>
    <p:sldId id="1214" r:id="rId107"/>
    <p:sldId id="599" r:id="rId108"/>
    <p:sldId id="1215" r:id="rId109"/>
    <p:sldId id="1216" r:id="rId110"/>
    <p:sldId id="1196" r:id="rId111"/>
    <p:sldId id="1089" r:id="rId112"/>
    <p:sldId id="1197" r:id="rId1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9" autoAdjust="0"/>
    <p:restoredTop sz="94694"/>
  </p:normalViewPr>
  <p:slideViewPr>
    <p:cSldViewPr snapToGrid="0" snapToObjects="1">
      <p:cViewPr varScale="1">
        <p:scale>
          <a:sx n="154" d="100"/>
          <a:sy n="154" d="100"/>
        </p:scale>
        <p:origin x="222" y="132"/>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viewProps" Target="view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theme" Target="theme/theme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commentAuthors" Target="commentAuthor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Users\Jon\NEED%20Dropbox\Presentations\HealthCare\Data\Intl_LifeExpVGDP.xlsx" TargetMode="Externa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1.xlsx"/><Relationship Id="rId1" Type="http://schemas.openxmlformats.org/officeDocument/2006/relationships/themeOverride" Target="../theme/themeOverride5.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12.xlsx"/><Relationship Id="rId1" Type="http://schemas.openxmlformats.org/officeDocument/2006/relationships/themeOverride" Target="../theme/themeOverride6.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0.xml"/></Relationships>
</file>

<file path=ppt/charts/_rels/chart21.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6.xml"/><Relationship Id="rId1" Type="http://schemas.microsoft.com/office/2011/relationships/chartStyle" Target="style6.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1.1721579419984767E-2"/>
          <c:w val="0.99673551917121472"/>
          <c:h val="0.93025848884945395"/>
        </c:manualLayout>
      </c:layout>
      <c:barChart>
        <c:barDir val="col"/>
        <c:grouping val="clustered"/>
        <c:varyColors val="0"/>
        <c:ser>
          <c:idx val="4"/>
          <c:order val="0"/>
          <c:spPr>
            <a:solidFill>
              <a:schemeClr val="accent1"/>
            </a:solidFill>
            <a:ln w="9525">
              <a:noFill/>
              <a:prstDash val="solid"/>
            </a:ln>
          </c:spPr>
          <c:invertIfNegative val="0"/>
          <c:dPt>
            <c:idx val="2"/>
            <c:invertIfNegative val="0"/>
            <c:bubble3D val="0"/>
            <c:spPr>
              <a:solidFill>
                <a:srgbClr val="C00000"/>
              </a:solidFill>
              <a:ln w="9525">
                <a:noFill/>
                <a:prstDash val="solid"/>
              </a:ln>
            </c:spPr>
            <c:extLst>
              <c:ext xmlns:c16="http://schemas.microsoft.com/office/drawing/2014/chart" uri="{C3380CC4-5D6E-409C-BE32-E72D297353CC}">
                <c16:uniqueId val="{00000003-B354-4B0C-A812-61A464DA41D4}"/>
              </c:ext>
            </c:extLst>
          </c:dPt>
          <c:dPt>
            <c:idx val="10"/>
            <c:invertIfNegative val="0"/>
            <c:bubble3D val="0"/>
            <c:extLst>
              <c:ext xmlns:c16="http://schemas.microsoft.com/office/drawing/2014/chart" uri="{C3380CC4-5D6E-409C-BE32-E72D297353CC}">
                <c16:uniqueId val="{00000000-B354-4B0C-A812-61A464DA41D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SWE</c:v>
                </c:pt>
                <c:pt idx="1">
                  <c:v>NZ</c:v>
                </c:pt>
                <c:pt idx="2">
                  <c:v>US</c:v>
                </c:pt>
                <c:pt idx="3">
                  <c:v>SWIZ</c:v>
                </c:pt>
                <c:pt idx="4">
                  <c:v>NOR</c:v>
                </c:pt>
                <c:pt idx="5">
                  <c:v>FRA</c:v>
                </c:pt>
                <c:pt idx="6">
                  <c:v>CAN</c:v>
                </c:pt>
                <c:pt idx="7">
                  <c:v>AUS</c:v>
                </c:pt>
                <c:pt idx="8">
                  <c:v>NETH</c:v>
                </c:pt>
                <c:pt idx="9">
                  <c:v>GER</c:v>
                </c:pt>
              </c:strCache>
            </c:strRef>
          </c:cat>
          <c:val>
            <c:numRef>
              <c:f>Sheet1!$B$2:$B$11</c:f>
              <c:numCache>
                <c:formatCode>General</c:formatCode>
                <c:ptCount val="10"/>
                <c:pt idx="0">
                  <c:v>2.8</c:v>
                </c:pt>
                <c:pt idx="1">
                  <c:v>3.8</c:v>
                </c:pt>
                <c:pt idx="2">
                  <c:v>4</c:v>
                </c:pt>
                <c:pt idx="3">
                  <c:v>4.3</c:v>
                </c:pt>
                <c:pt idx="4">
                  <c:v>4.5</c:v>
                </c:pt>
                <c:pt idx="5">
                  <c:v>6.1</c:v>
                </c:pt>
                <c:pt idx="6">
                  <c:v>6.8</c:v>
                </c:pt>
                <c:pt idx="7">
                  <c:v>7.7</c:v>
                </c:pt>
                <c:pt idx="8">
                  <c:v>8.3000000000000007</c:v>
                </c:pt>
                <c:pt idx="9">
                  <c:v>9.9</c:v>
                </c:pt>
              </c:numCache>
            </c:numRef>
          </c:val>
          <c:extLst>
            <c:ext xmlns:c16="http://schemas.microsoft.com/office/drawing/2014/chart" uri="{C3380CC4-5D6E-409C-BE32-E72D297353CC}">
              <c16:uniqueId val="{00000001-B354-4B0C-A812-61A464DA41D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Sheet1!$C$2:$C$11</c:f>
              <c:numCache>
                <c:formatCode>General</c:formatCode>
                <c:ptCount val="10"/>
                <c:pt idx="0">
                  <c:v>6.8</c:v>
                </c:pt>
                <c:pt idx="1">
                  <c:v>6.8</c:v>
                </c:pt>
                <c:pt idx="2">
                  <c:v>6.8</c:v>
                </c:pt>
                <c:pt idx="3">
                  <c:v>6.8</c:v>
                </c:pt>
                <c:pt idx="4">
                  <c:v>6.8</c:v>
                </c:pt>
                <c:pt idx="5">
                  <c:v>6.8</c:v>
                </c:pt>
                <c:pt idx="6">
                  <c:v>6.8</c:v>
                </c:pt>
                <c:pt idx="7">
                  <c:v>6.8</c:v>
                </c:pt>
                <c:pt idx="8">
                  <c:v>6.8</c:v>
                </c:pt>
                <c:pt idx="9">
                  <c:v>6.8</c:v>
                </c:pt>
              </c:numCache>
            </c:numRef>
          </c:val>
          <c:smooth val="0"/>
          <c:extLst>
            <c:ext xmlns:c16="http://schemas.microsoft.com/office/drawing/2014/chart" uri="{C3380CC4-5D6E-409C-BE32-E72D297353CC}">
              <c16:uniqueId val="{00000002-B354-4B0C-A812-61A464DA41D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311212296545992E-2"/>
          <c:y val="9.1269841269841265E-2"/>
          <c:w val="0.8277494067235206"/>
          <c:h val="0.76742719660042491"/>
        </c:manualLayout>
      </c:layout>
      <c:scatterChart>
        <c:scatterStyle val="lineMarker"/>
        <c:varyColors val="0"/>
        <c:ser>
          <c:idx val="0"/>
          <c:order val="0"/>
          <c:spPr>
            <a:ln w="28575">
              <a:noFill/>
            </a:ln>
          </c:spPr>
          <c:marker>
            <c:spPr>
              <a:solidFill>
                <a:schemeClr val="accent1"/>
              </a:solidFill>
              <a:ln>
                <a:solidFill>
                  <a:schemeClr val="accent1"/>
                </a:solidFill>
              </a:ln>
            </c:spPr>
          </c:marker>
          <c:dLbls>
            <c:dLbl>
              <c:idx val="0"/>
              <c:layout>
                <c:manualLayout>
                  <c:x val="-1.321969255366987E-2"/>
                  <c:y val="-2.1971380722381913E-2"/>
                </c:manualLayout>
              </c:layout>
              <c:tx>
                <c:strRef>
                  <c:f>Data3.2!$B$36</c:f>
                  <c:strCache>
                    <c:ptCount val="1"/>
                    <c:pt idx="0">
                      <c:v>AUS</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{F5CD0400-B445-42C8-BCF5-BCDE9851E159}</c15:txfldGUID>
                      <c15:f>Data3.2!$B$36</c15:f>
                      <c15:dlblFieldTableCache>
                        <c:ptCount val="1"/>
                        <c:pt idx="0">
                          <c:v>AUS</c:v>
                        </c:pt>
                      </c15:dlblFieldTableCache>
                    </c15:dlblFTEntry>
                  </c15:dlblFieldTable>
                  <c15:showDataLabelsRange val="0"/>
                </c:ext>
                <c:ext xmlns:c16="http://schemas.microsoft.com/office/drawing/2014/chart" uri="{C3380CC4-5D6E-409C-BE32-E72D297353CC}">
                  <c16:uniqueId val="{00000000-C1CA-2F45-833B-A6AE52D4E0B0}"/>
                </c:ext>
              </c:extLst>
            </c:dLbl>
            <c:dLbl>
              <c:idx val="1"/>
              <c:layout>
                <c:manualLayout>
                  <c:x val="-2.6439385107339741E-2"/>
                  <c:y val="8.8069984431723217E-3"/>
                </c:manualLayout>
              </c:layout>
              <c:tx>
                <c:strRef>
                  <c:f>Data3.2!$B$37</c:f>
                  <c:strCache>
                    <c:ptCount val="1"/>
                    <c:pt idx="0">
                      <c:v>AUT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{812F938B-D992-40C6-A1BA-82306EE82737}</c15:txfldGUID>
                      <c15:f>Data3.2!$B$37</c15:f>
                      <c15:dlblFieldTableCache>
                        <c:ptCount val="1"/>
                        <c:pt idx="0">
                          <c:v>AUT</c:v>
                        </c:pt>
                      </c15:dlblFieldTableCache>
                    </c15:dlblFTEntry>
                  </c15:dlblFieldTable>
                  <c15:showDataLabelsRange val="0"/>
                </c:ext>
                <c:ext xmlns:c16="http://schemas.microsoft.com/office/drawing/2014/chart" uri="{C3380CC4-5D6E-409C-BE32-E72D297353CC}">
                  <c16:uniqueId val="{00000001-C1CA-2F45-833B-A6AE52D4E0B0}"/>
                </c:ext>
              </c:extLst>
            </c:dLbl>
            <c:dLbl>
              <c:idx val="2"/>
              <c:layout>
                <c:manualLayout>
                  <c:x val="-6.1691898583792724E-2"/>
                  <c:y val="8.3666485210137059E-2"/>
                </c:manualLayout>
              </c:layout>
              <c:tx>
                <c:strRef>
                  <c:f>Data3.2!$B$38</c:f>
                  <c:strCache>
                    <c:ptCount val="1"/>
                    <c:pt idx="0">
                      <c:v>BEL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{1ABDE5E8-F03D-4D96-8344-10FF55CABD94}</c15:txfldGUID>
                      <c15:f>Data3.2!$B$38</c15:f>
                      <c15:dlblFieldTableCache>
                        <c:ptCount val="1"/>
                        <c:pt idx="0">
                          <c:v>BEL</c:v>
                        </c:pt>
                      </c15:dlblFieldTableCache>
                    </c15:dlblFTEntry>
                  </c15:dlblFieldTable>
                  <c15:showDataLabelsRange val="0"/>
                </c:ext>
                <c:ext xmlns:c16="http://schemas.microsoft.com/office/drawing/2014/chart" uri="{C3380CC4-5D6E-409C-BE32-E72D297353CC}">
                  <c16:uniqueId val="{00000002-C1CA-2F45-833B-A6AE52D4E0B0}"/>
                </c:ext>
              </c:extLst>
            </c:dLbl>
            <c:dLbl>
              <c:idx val="3"/>
              <c:layout>
                <c:manualLayout>
                  <c:x val="-0.11459229850912019"/>
                  <c:y val="-8.9361574874621142E-3"/>
                </c:manualLayout>
              </c:layout>
              <c:tx>
                <c:strRef>
                  <c:f>Data3.2!$B$39</c:f>
                  <c:strCache>
                    <c:ptCount val="1"/>
                    <c:pt idx="0">
                      <c:v>BRA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{9244ADF1-C9FF-43BD-8387-8D849424F9E4}</c15:txfldGUID>
                      <c15:f>Data3.2!$B$39</c15:f>
                      <c15:dlblFieldTableCache>
                        <c:ptCount val="1"/>
                        <c:pt idx="0">
                          <c:v>BRA</c:v>
                        </c:pt>
                      </c15:dlblFieldTableCache>
                    </c15:dlblFTEntry>
                  </c15:dlblFieldTable>
                  <c15:showDataLabelsRange val="0"/>
                </c:ext>
                <c:ext xmlns:c16="http://schemas.microsoft.com/office/drawing/2014/chart" uri="{C3380CC4-5D6E-409C-BE32-E72D297353CC}">
                  <c16:uniqueId val="{00000003-C1CA-2F45-833B-A6AE52D4E0B0}"/>
                </c:ext>
              </c:extLst>
            </c:dLbl>
            <c:dLbl>
              <c:idx val="4"/>
              <c:layout>
                <c:manualLayout>
                  <c:x val="-8.8383825203239303E-3"/>
                  <c:y val="-0.10106713888998456"/>
                </c:manualLayout>
              </c:layout>
              <c:tx>
                <c:strRef>
                  <c:f>Data3.2!$B$40</c:f>
                  <c:strCache>
                    <c:ptCount val="1"/>
                    <c:pt idx="0">
                      <c:v>CAN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{C92967D0-98A1-4389-8199-553FDA4A443F}</c15:txfldGUID>
                      <c15:f>Data3.2!$B$40</c15:f>
                      <c15:dlblFieldTableCache>
                        <c:ptCount val="1"/>
                        <c:pt idx="0">
                          <c:v>CAN</c:v>
                        </c:pt>
                      </c15:dlblFieldTableCache>
                    </c15:dlblFTEntry>
                  </c15:dlblFieldTable>
                  <c15:showDataLabelsRange val="0"/>
                </c:ext>
                <c:ext xmlns:c16="http://schemas.microsoft.com/office/drawing/2014/chart" uri="{C3380CC4-5D6E-409C-BE32-E72D297353CC}">
                  <c16:uniqueId val="{00000004-C1CA-2F45-833B-A6AE52D4E0B0}"/>
                </c:ext>
              </c:extLst>
            </c:dLbl>
            <c:dLbl>
              <c:idx val="5"/>
              <c:layout>
                <c:manualLayout>
                  <c:x val="-2.644354879003381E-2"/>
                  <c:y val="0"/>
                </c:manualLayout>
              </c:layout>
              <c:tx>
                <c:strRef>
                  <c:f>Data3.2!$B$41</c:f>
                  <c:strCache>
                    <c:ptCount val="1"/>
                    <c:pt idx="0">
                      <c:v>CHL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{3AB00BBD-9302-4BC3-ABA8-C052C98A33C3}</c15:txfldGUID>
                      <c15:f>Data3.2!$B$41</c15:f>
                      <c15:dlblFieldTableCache>
                        <c:ptCount val="1"/>
                        <c:pt idx="0">
                          <c:v>CHL</c:v>
                        </c:pt>
                      </c15:dlblFieldTableCache>
                    </c15:dlblFTEntry>
                  </c15:dlblFieldTable>
                  <c15:showDataLabelsRange val="0"/>
                </c:ext>
                <c:ext xmlns:c16="http://schemas.microsoft.com/office/drawing/2014/chart" uri="{C3380CC4-5D6E-409C-BE32-E72D297353CC}">
                  <c16:uniqueId val="{00000005-C1CA-2F45-833B-A6AE52D4E0B0}"/>
                </c:ext>
              </c:extLst>
            </c:dLbl>
            <c:dLbl>
              <c:idx val="6"/>
              <c:layout>
                <c:manualLayout>
                  <c:x val="-0.11459229850912019"/>
                  <c:y val="0"/>
                </c:manualLayout>
              </c:layout>
              <c:tx>
                <c:strRef>
                  <c:f>Data3.2!$B$42</c:f>
                  <c:strCache>
                    <c:ptCount val="1"/>
                    <c:pt idx="0">
                      <c:v>CHN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{B43B6E7A-2744-478E-9068-A519F0786168}</c15:txfldGUID>
                      <c15:f>Data3.2!$B$42</c15:f>
                      <c15:dlblFieldTableCache>
                        <c:ptCount val="1"/>
                        <c:pt idx="0">
                          <c:v>CHN</c:v>
                        </c:pt>
                      </c15:dlblFieldTableCache>
                    </c15:dlblFTEntry>
                  </c15:dlblFieldTable>
                  <c15:showDataLabelsRange val="0"/>
                </c:ext>
                <c:ext xmlns:c16="http://schemas.microsoft.com/office/drawing/2014/chart" uri="{C3380CC4-5D6E-409C-BE32-E72D297353CC}">
                  <c16:uniqueId val="{00000006-C1CA-2F45-833B-A6AE52D4E0B0}"/>
                </c:ext>
              </c:extLst>
            </c:dLbl>
            <c:dLbl>
              <c:idx val="7"/>
              <c:layout>
                <c:manualLayout>
                  <c:x val="-0.10577750631611094"/>
                  <c:y val="1.340423623119317E-2"/>
                </c:manualLayout>
              </c:layout>
              <c:tx>
                <c:strRef>
                  <c:f>Data3.2!$B$43</c:f>
                  <c:strCache>
                    <c:ptCount val="1"/>
                    <c:pt idx="0">
                      <c:v>COL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{4AC570F8-4042-48C6-BA3E-80D4B42AE4BD}</c15:txfldGUID>
                      <c15:f>Data3.2!$B$43</c15:f>
                      <c15:dlblFieldTableCache>
                        <c:ptCount val="1"/>
                        <c:pt idx="0">
                          <c:v>COL</c:v>
                        </c:pt>
                      </c15:dlblFieldTableCache>
                    </c15:dlblFTEntry>
                  </c15:dlblFieldTable>
                  <c15:showDataLabelsRange val="0"/>
                </c:ext>
                <c:ext xmlns:c16="http://schemas.microsoft.com/office/drawing/2014/chart" uri="{C3380CC4-5D6E-409C-BE32-E72D297353CC}">
                  <c16:uniqueId val="{00000007-C1CA-2F45-833B-A6AE52D4E0B0}"/>
                </c:ext>
              </c:extLst>
            </c:dLbl>
            <c:dLbl>
              <c:idx val="8"/>
              <c:layout>
                <c:manualLayout>
                  <c:x val="-0.10577750631611094"/>
                  <c:y val="-4.4680787437310571E-3"/>
                </c:manualLayout>
              </c:layout>
              <c:tx>
                <c:strRef>
                  <c:f>Data3.2!$B$44</c:f>
                  <c:strCache>
                    <c:ptCount val="1"/>
                    <c:pt idx="0">
                      <c:v>CRI</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{829A8D9C-D62C-48CF-B8E6-5CF4B2A2A229}</c15:txfldGUID>
                      <c15:f>Data3.2!$B$44</c15:f>
                      <c15:dlblFieldTableCache>
                        <c:ptCount val="1"/>
                        <c:pt idx="0">
                          <c:v>CRI</c:v>
                        </c:pt>
                      </c15:dlblFieldTableCache>
                    </c15:dlblFTEntry>
                  </c15:dlblFieldTable>
                  <c15:showDataLabelsRange val="0"/>
                </c:ext>
                <c:ext xmlns:c16="http://schemas.microsoft.com/office/drawing/2014/chart" uri="{C3380CC4-5D6E-409C-BE32-E72D297353CC}">
                  <c16:uniqueId val="{00000008-C1CA-2F45-833B-A6AE52D4E0B0}"/>
                </c:ext>
              </c:extLst>
            </c:dLbl>
            <c:dLbl>
              <c:idx val="9"/>
              <c:layout>
                <c:manualLayout>
                  <c:x val="-1.762958438601845E-2"/>
                  <c:y val="0"/>
                </c:manualLayout>
              </c:layout>
              <c:tx>
                <c:strRef>
                  <c:f>Data3.2!$B$45</c:f>
                  <c:strCache>
                    <c:ptCount val="1"/>
                    <c:pt idx="0">
                      <c:v>CZE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{3C836C50-85D9-47A9-BFC8-FA711EEC4069}</c15:txfldGUID>
                      <c15:f>Data3.2!$B$45</c15:f>
                      <c15:dlblFieldTableCache>
                        <c:ptCount val="1"/>
                        <c:pt idx="0">
                          <c:v>CZE</c:v>
                        </c:pt>
                      </c15:dlblFieldTableCache>
                    </c15:dlblFTEntry>
                  </c15:dlblFieldTable>
                  <c15:showDataLabelsRange val="0"/>
                </c:ext>
                <c:ext xmlns:c16="http://schemas.microsoft.com/office/drawing/2014/chart" uri="{C3380CC4-5D6E-409C-BE32-E72D297353CC}">
                  <c16:uniqueId val="{00000009-C1CA-2F45-833B-A6AE52D4E0B0}"/>
                </c:ext>
              </c:extLst>
            </c:dLbl>
            <c:dLbl>
              <c:idx val="10"/>
              <c:layout>
                <c:manualLayout>
                  <c:x val="-2.2032820922783115E-2"/>
                  <c:y val="8.8069984431723217E-3"/>
                </c:manualLayout>
              </c:layout>
              <c:tx>
                <c:strRef>
                  <c:f>Data3.2!$B$46</c:f>
                  <c:strCache>
                    <c:ptCount val="1"/>
                    <c:pt idx="0">
                      <c:v>DNK</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{F88B96F3-353E-42DA-97C9-6106EAD268CE}</c15:txfldGUID>
                      <c15:f>Data3.2!$B$46</c15:f>
                      <c15:dlblFieldTableCache>
                        <c:ptCount val="1"/>
                        <c:pt idx="0">
                          <c:v>DNK</c:v>
                        </c:pt>
                      </c15:dlblFieldTableCache>
                    </c15:dlblFTEntry>
                  </c15:dlblFieldTable>
                  <c15:showDataLabelsRange val="0"/>
                </c:ext>
                <c:ext xmlns:c16="http://schemas.microsoft.com/office/drawing/2014/chart" uri="{C3380CC4-5D6E-409C-BE32-E72D297353CC}">
                  <c16:uniqueId val="{0000000A-C1CA-2F45-833B-A6AE52D4E0B0}"/>
                </c:ext>
              </c:extLst>
            </c:dLbl>
            <c:dLbl>
              <c:idx val="11"/>
              <c:layout>
                <c:manualLayout>
                  <c:x val="-9.2555318026597111E-2"/>
                  <c:y val="2.6808472462386341E-2"/>
                </c:manualLayout>
              </c:layout>
              <c:tx>
                <c:strRef>
                  <c:f>Data3.2!$B$47</c:f>
                  <c:strCache>
                    <c:ptCount val="1"/>
                    <c:pt idx="0">
                      <c:v>EST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{32E45284-3705-4F38-990F-666ECE4D9392}</c15:txfldGUID>
                      <c15:f>Data3.2!$B$47</c15:f>
                      <c15:dlblFieldTableCache>
                        <c:ptCount val="1"/>
                        <c:pt idx="0">
                          <c:v>EST</c:v>
                        </c:pt>
                      </c15:dlblFieldTableCache>
                    </c15:dlblFTEntry>
                  </c15:dlblFieldTable>
                  <c15:showDataLabelsRange val="0"/>
                </c:ext>
                <c:ext xmlns:c16="http://schemas.microsoft.com/office/drawing/2014/chart" uri="{C3380CC4-5D6E-409C-BE32-E72D297353CC}">
                  <c16:uniqueId val="{0000000B-C1CA-2F45-833B-A6AE52D4E0B0}"/>
                </c:ext>
              </c:extLst>
            </c:dLbl>
            <c:dLbl>
              <c:idx val="12"/>
              <c:layout>
                <c:manualLayout>
                  <c:x val="-2.6439385107339741E-2"/>
                  <c:y val="-0.1144909797612402"/>
                </c:manualLayout>
              </c:layout>
              <c:tx>
                <c:strRef>
                  <c:f>Data3.2!$B$48</c:f>
                  <c:strCache>
                    <c:ptCount val="1"/>
                    <c:pt idx="0">
                      <c:v>FIN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{E9312B95-1AB8-410F-87E8-6E56F85FBCDB}</c15:txfldGUID>
                      <c15:f>Data3.2!$B$48</c15:f>
                      <c15:dlblFieldTableCache>
                        <c:ptCount val="1"/>
                        <c:pt idx="0">
                          <c:v>FIN</c:v>
                        </c:pt>
                      </c15:dlblFieldTableCache>
                    </c15:dlblFTEntry>
                  </c15:dlblFieldTable>
                  <c15:showDataLabelsRange val="0"/>
                </c:ext>
                <c:ext xmlns:c16="http://schemas.microsoft.com/office/drawing/2014/chart" uri="{C3380CC4-5D6E-409C-BE32-E72D297353CC}">
                  <c16:uniqueId val="{0000000C-C1CA-2F45-833B-A6AE52D4E0B0}"/>
                </c:ext>
              </c:extLst>
            </c:dLbl>
            <c:dLbl>
              <c:idx val="13"/>
              <c:layout>
                <c:manualLayout>
                  <c:x val="-4.848135706155085E-2"/>
                  <c:y val="-1.7872314974924228E-2"/>
                </c:manualLayout>
              </c:layout>
              <c:tx>
                <c:strRef>
                  <c:f>Data3.2!$B$49</c:f>
                  <c:strCache>
                    <c:ptCount val="1"/>
                    <c:pt idx="0">
                      <c:v>FRA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{BFD42714-C561-4B4E-A250-C02B36609330}</c15:txfldGUID>
                      <c15:f>Data3.2!$B$49</c15:f>
                      <c15:dlblFieldTableCache>
                        <c:ptCount val="1"/>
                        <c:pt idx="0">
                          <c:v>FRA</c:v>
                        </c:pt>
                      </c15:dlblFieldTableCache>
                    </c15:dlblFTEntry>
                  </c15:dlblFieldTable>
                  <c15:showDataLabelsRange val="0"/>
                </c:ext>
                <c:ext xmlns:c16="http://schemas.microsoft.com/office/drawing/2014/chart" uri="{C3380CC4-5D6E-409C-BE32-E72D297353CC}">
                  <c16:uniqueId val="{0000000D-C1CA-2F45-833B-A6AE52D4E0B0}"/>
                </c:ext>
              </c:extLst>
            </c:dLbl>
            <c:dLbl>
              <c:idx val="14"/>
              <c:layout>
                <c:manualLayout>
                  <c:x val="-6.6113382631336426E-2"/>
                  <c:y val="2.6808641953905418E-2"/>
                </c:manualLayout>
              </c:layout>
              <c:tx>
                <c:strRef>
                  <c:f>Data3.2!$B$50</c:f>
                  <c:strCache>
                    <c:ptCount val="1"/>
                    <c:pt idx="0">
                      <c:v>DEU</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{497CAC80-B52E-4D32-8A2B-443CDF8D2F1E}</c15:txfldGUID>
                      <c15:f>Data3.2!$B$50</c15:f>
                      <c15:dlblFieldTableCache>
                        <c:ptCount val="1"/>
                        <c:pt idx="0">
                          <c:v>DEU</c:v>
                        </c:pt>
                      </c15:dlblFieldTableCache>
                    </c15:dlblFTEntry>
                  </c15:dlblFieldTable>
                  <c15:showDataLabelsRange val="0"/>
                </c:ext>
                <c:ext xmlns:c16="http://schemas.microsoft.com/office/drawing/2014/chart" uri="{C3380CC4-5D6E-409C-BE32-E72D297353CC}">
                  <c16:uniqueId val="{0000000E-C1CA-2F45-833B-A6AE52D4E0B0}"/>
                </c:ext>
              </c:extLst>
            </c:dLbl>
            <c:dLbl>
              <c:idx val="15"/>
              <c:layout>
                <c:manualLayout>
                  <c:x val="-0.11459229850912023"/>
                  <c:y val="0"/>
                </c:manualLayout>
              </c:layout>
              <c:tx>
                <c:strRef>
                  <c:f>Data3.2!$B$51</c:f>
                  <c:strCache>
                    <c:ptCount val="1"/>
                    <c:pt idx="0">
                      <c:v>GRC</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{913616B5-DC3D-470D-9826-52DCB3BB7F78}</c15:txfldGUID>
                      <c15:f>Data3.2!$B$51</c15:f>
                      <c15:dlblFieldTableCache>
                        <c:ptCount val="1"/>
                        <c:pt idx="0">
                          <c:v>GRC</c:v>
                        </c:pt>
                      </c15:dlblFieldTableCache>
                    </c15:dlblFTEntry>
                  </c15:dlblFieldTable>
                  <c15:showDataLabelsRange val="0"/>
                </c:ext>
                <c:ext xmlns:c16="http://schemas.microsoft.com/office/drawing/2014/chart" uri="{C3380CC4-5D6E-409C-BE32-E72D297353CC}">
                  <c16:uniqueId val="{0000000F-C1CA-2F45-833B-A6AE52D4E0B0}"/>
                </c:ext>
              </c:extLst>
            </c:dLbl>
            <c:dLbl>
              <c:idx val="16"/>
              <c:layout>
                <c:manualLayout>
                  <c:x val="-1.7629584386018492E-2"/>
                  <c:y val="0"/>
                </c:manualLayout>
              </c:layout>
              <c:tx>
                <c:strRef>
                  <c:f>Data3.2!$B$52</c:f>
                  <c:strCache>
                    <c:ptCount val="1"/>
                    <c:pt idx="0">
                      <c:v>HUN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{3CFDF262-7016-4297-BAC3-620A2CC81965}</c15:txfldGUID>
                      <c15:f>Data3.2!$B$52</c15:f>
                      <c15:dlblFieldTableCache>
                        <c:ptCount val="1"/>
                        <c:pt idx="0">
                          <c:v>HUN</c:v>
                        </c:pt>
                      </c15:dlblFieldTableCache>
                    </c15:dlblFTEntry>
                  </c15:dlblFieldTable>
                  <c15:showDataLabelsRange val="0"/>
                </c:ext>
                <c:ext xmlns:c16="http://schemas.microsoft.com/office/drawing/2014/chart" uri="{C3380CC4-5D6E-409C-BE32-E72D297353CC}">
                  <c16:uniqueId val="{00000010-C1CA-2F45-833B-A6AE52D4E0B0}"/>
                </c:ext>
              </c:extLst>
            </c:dLbl>
            <c:dLbl>
              <c:idx val="17"/>
              <c:layout>
                <c:manualLayout>
                  <c:x val="-8.9140976744444267E-3"/>
                  <c:y val="-3.9585377608726553E-2"/>
                </c:manualLayout>
              </c:layout>
              <c:tx>
                <c:strRef>
                  <c:f>Data3.2!$B$53</c:f>
                  <c:strCache>
                    <c:ptCount val="1"/>
                    <c:pt idx="0">
                      <c:v>ISL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{9CDD9CE5-6544-40B0-A32E-B2982000A1DB}</c15:txfldGUID>
                      <c15:f>Data3.2!$B$53</c15:f>
                      <c15:dlblFieldTableCache>
                        <c:ptCount val="1"/>
                        <c:pt idx="0">
                          <c:v>ISL</c:v>
                        </c:pt>
                      </c15:dlblFieldTableCache>
                    </c15:dlblFTEntry>
                  </c15:dlblFieldTable>
                  <c15:showDataLabelsRange val="0"/>
                </c:ext>
                <c:ext xmlns:c16="http://schemas.microsoft.com/office/drawing/2014/chart" uri="{C3380CC4-5D6E-409C-BE32-E72D297353CC}">
                  <c16:uniqueId val="{00000011-C1CA-2F45-833B-A6AE52D4E0B0}"/>
                </c:ext>
              </c:extLst>
            </c:dLbl>
            <c:dLbl>
              <c:idx val="18"/>
              <c:layout>
                <c:manualLayout>
                  <c:x val="-1.7626256738226494E-2"/>
                  <c:y val="0"/>
                </c:manualLayout>
              </c:layout>
              <c:tx>
                <c:strRef>
                  <c:f>Data3.2!$B$54</c:f>
                  <c:strCache>
                    <c:ptCount val="1"/>
                    <c:pt idx="0">
                      <c:v>IND</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{A229BF81-02A0-4502-90D9-BAFC2295632C}</c15:txfldGUID>
                      <c15:f>Data3.2!$B$54</c15:f>
                      <c15:dlblFieldTableCache>
                        <c:ptCount val="1"/>
                        <c:pt idx="0">
                          <c:v>IND</c:v>
                        </c:pt>
                      </c15:dlblFieldTableCache>
                    </c15:dlblFTEntry>
                  </c15:dlblFieldTable>
                  <c15:showDataLabelsRange val="0"/>
                </c:ext>
                <c:ext xmlns:c16="http://schemas.microsoft.com/office/drawing/2014/chart" uri="{C3380CC4-5D6E-409C-BE32-E72D297353CC}">
                  <c16:uniqueId val="{00000012-C1CA-2F45-833B-A6AE52D4E0B0}"/>
                </c:ext>
              </c:extLst>
            </c:dLbl>
            <c:dLbl>
              <c:idx val="19"/>
              <c:layout>
                <c:manualLayout>
                  <c:x val="-1.7626256738226515E-2"/>
                  <c:y val="-8.0729886463875577E-17"/>
                </c:manualLayout>
              </c:layout>
              <c:tx>
                <c:strRef>
                  <c:f>Data3.2!$B$55</c:f>
                  <c:strCache>
                    <c:ptCount val="1"/>
                    <c:pt idx="0">
                      <c:v>IDN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{FF4E5481-531D-4B95-8676-BE04BE94C68B}</c15:txfldGUID>
                      <c15:f>Data3.2!$B$55</c15:f>
                      <c15:dlblFieldTableCache>
                        <c:ptCount val="1"/>
                        <c:pt idx="0">
                          <c:v>IDN</c:v>
                        </c:pt>
                      </c15:dlblFieldTableCache>
                    </c15:dlblFTEntry>
                  </c15:dlblFieldTable>
                  <c15:showDataLabelsRange val="0"/>
                </c:ext>
                <c:ext xmlns:c16="http://schemas.microsoft.com/office/drawing/2014/chart" uri="{C3380CC4-5D6E-409C-BE32-E72D297353CC}">
                  <c16:uniqueId val="{00000013-C1CA-2F45-833B-A6AE52D4E0B0}"/>
                </c:ext>
              </c:extLst>
            </c:dLbl>
            <c:dLbl>
              <c:idx val="20"/>
              <c:layout>
                <c:manualLayout>
                  <c:x val="8.2511920914381991E-4"/>
                  <c:y val="2.3831617425603599E-3"/>
                </c:manualLayout>
              </c:layout>
              <c:tx>
                <c:strRef>
                  <c:f>Data3.2!$B$56</c:f>
                  <c:strCache>
                    <c:ptCount val="1"/>
                    <c:pt idx="0">
                      <c:v>IRL</c:v>
                    </c:pt>
                  </c:strCache>
                </c:strRef>
              </c:tx>
              <c:spPr>
                <a:noFill/>
                <a:ln>
                  <a:noFill/>
                </a:ln>
                <a:effectLst/>
              </c:spPr>
              <c:txPr>
                <a:bodyPr/>
                <a:lstStyle/>
                <a:p>
                  <a:pPr>
                    <a:defRPr sz="10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{B4ABEB8B-91F6-4B82-88AF-7A0247292781}</c15:txfldGUID>
                      <c15:f>Data3.2!$B$56</c15:f>
                      <c15:dlblFieldTableCache>
                        <c:ptCount val="1"/>
                        <c:pt idx="0">
                          <c:v>IRL</c:v>
                        </c:pt>
                      </c15:dlblFieldTableCache>
                    </c15:dlblFTEntry>
                  </c15:dlblFieldTable>
                  <c15:showDataLabelsRange val="0"/>
                </c:ext>
                <c:ext xmlns:c16="http://schemas.microsoft.com/office/drawing/2014/chart" uri="{C3380CC4-5D6E-409C-BE32-E72D297353CC}">
                  <c16:uniqueId val="{00000014-C1CA-2F45-833B-A6AE52D4E0B0}"/>
                </c:ext>
              </c:extLst>
            </c:dLbl>
            <c:dLbl>
              <c:idx val="21"/>
              <c:layout>
                <c:manualLayout>
                  <c:x val="-0.15425886337766179"/>
                  <c:y val="-4.9148866181041626E-2"/>
                </c:manualLayout>
              </c:layout>
              <c:tx>
                <c:strRef>
                  <c:f>Data3.2!$B$57</c:f>
                  <c:strCache>
                    <c:ptCount val="1"/>
                    <c:pt idx="0">
                      <c:v>ISR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{CE1CBE8B-DC87-4FC9-9D8D-B02828942342}</c15:txfldGUID>
                      <c15:f>Data3.2!$B$57</c15:f>
                      <c15:dlblFieldTableCache>
                        <c:ptCount val="1"/>
                        <c:pt idx="0">
                          <c:v>ISR</c:v>
                        </c:pt>
                      </c15:dlblFieldTableCache>
                    </c15:dlblFTEntry>
                  </c15:dlblFieldTable>
                  <c15:showDataLabelsRange val="0"/>
                </c:ext>
                <c:ext xmlns:c16="http://schemas.microsoft.com/office/drawing/2014/chart" uri="{C3380CC4-5D6E-409C-BE32-E72D297353CC}">
                  <c16:uniqueId val="{00000015-C1CA-2F45-833B-A6AE52D4E0B0}"/>
                </c:ext>
              </c:extLst>
            </c:dLbl>
            <c:dLbl>
              <c:idx val="22"/>
              <c:layout>
                <c:manualLayout>
                  <c:x val="-4.4073960965046226E-2"/>
                  <c:y val="-2.2340393718655285E-2"/>
                </c:manualLayout>
              </c:layout>
              <c:tx>
                <c:strRef>
                  <c:f>Data3.2!$B$58</c:f>
                  <c:strCache>
                    <c:ptCount val="1"/>
                    <c:pt idx="0">
                      <c:v>ITA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{CE80B9CE-AAF2-47A7-AE94-41F735FB13C2}</c15:txfldGUID>
                      <c15:f>Data3.2!$B$58</c15:f>
                      <c15:dlblFieldTableCache>
                        <c:ptCount val="1"/>
                        <c:pt idx="0">
                          <c:v>ITA</c:v>
                        </c:pt>
                      </c15:dlblFieldTableCache>
                    </c15:dlblFTEntry>
                  </c15:dlblFieldTable>
                  <c15:showDataLabelsRange val="0"/>
                </c:ext>
                <c:ext xmlns:c16="http://schemas.microsoft.com/office/drawing/2014/chart" uri="{C3380CC4-5D6E-409C-BE32-E72D297353CC}">
                  <c16:uniqueId val="{00000016-C1CA-2F45-833B-A6AE52D4E0B0}"/>
                </c:ext>
              </c:extLst>
            </c:dLbl>
            <c:dLbl>
              <c:idx val="23"/>
              <c:layout>
                <c:manualLayout>
                  <c:x val="-6.1703545351064717E-2"/>
                  <c:y val="-2.680847246238633E-2"/>
                </c:manualLayout>
              </c:layout>
              <c:tx>
                <c:strRef>
                  <c:f>Data3.2!$B$59</c:f>
                  <c:strCache>
                    <c:ptCount val="1"/>
                    <c:pt idx="0">
                      <c:v>JPN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{FA2D94B1-2EAC-4F14-909B-0DC00C5F2044}</c15:txfldGUID>
                      <c15:f>Data3.2!$B$59</c15:f>
                      <c15:dlblFieldTableCache>
                        <c:ptCount val="1"/>
                        <c:pt idx="0">
                          <c:v>JPN</c:v>
                        </c:pt>
                      </c15:dlblFieldTableCache>
                    </c15:dlblFTEntry>
                  </c15:dlblFieldTable>
                  <c15:showDataLabelsRange val="0"/>
                </c:ext>
                <c:ext xmlns:c16="http://schemas.microsoft.com/office/drawing/2014/chart" uri="{C3380CC4-5D6E-409C-BE32-E72D297353CC}">
                  <c16:uniqueId val="{00000017-C1CA-2F45-833B-A6AE52D4E0B0}"/>
                </c:ext>
              </c:extLst>
            </c:dLbl>
            <c:dLbl>
              <c:idx val="24"/>
              <c:layout>
                <c:manualLayout>
                  <c:x val="-0.11018490241261557"/>
                  <c:y val="-8.9361574874621142E-3"/>
                </c:manualLayout>
              </c:layout>
              <c:tx>
                <c:strRef>
                  <c:f>Data3.2!$B$60</c:f>
                  <c:strCache>
                    <c:ptCount val="1"/>
                    <c:pt idx="0">
                      <c:v>KOR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{BA4B2D21-270A-44DD-8EC4-6F1F09BEEB85}</c15:txfldGUID>
                      <c15:f>Data3.2!$B$60</c15:f>
                      <c15:dlblFieldTableCache>
                        <c:ptCount val="1"/>
                        <c:pt idx="0">
                          <c:v>KOR</c:v>
                        </c:pt>
                      </c15:dlblFieldTableCache>
                    </c15:dlblFTEntry>
                  </c15:dlblFieldTable>
                  <c15:showDataLabelsRange val="0"/>
                </c:ext>
                <c:ext xmlns:c16="http://schemas.microsoft.com/office/drawing/2014/chart" uri="{C3380CC4-5D6E-409C-BE32-E72D297353CC}">
                  <c16:uniqueId val="{00000018-C1CA-2F45-833B-A6AE52D4E0B0}"/>
                </c:ext>
              </c:extLst>
            </c:dLbl>
            <c:dLbl>
              <c:idx val="25"/>
              <c:layout>
                <c:manualLayout>
                  <c:x val="-7.4925733640578585E-2"/>
                  <c:y val="3.1276551206117401E-2"/>
                </c:manualLayout>
              </c:layout>
              <c:tx>
                <c:strRef>
                  <c:f>Data3.2!$B$61</c:f>
                  <c:strCache>
                    <c:ptCount val="1"/>
                    <c:pt idx="0">
                      <c:v>LVA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{535D0C4A-5D4D-47D2-8B6F-F5547AD0304F}</c15:txfldGUID>
                      <c15:f>Data3.2!$B$61</c15:f>
                      <c15:dlblFieldTableCache>
                        <c:ptCount val="1"/>
                        <c:pt idx="0">
                          <c:v>LVA</c:v>
                        </c:pt>
                      </c15:dlblFieldTableCache>
                    </c15:dlblFTEntry>
                  </c15:dlblFieldTable>
                  <c15:showDataLabelsRange val="0"/>
                </c:ext>
                <c:ext xmlns:c16="http://schemas.microsoft.com/office/drawing/2014/chart" uri="{C3380CC4-5D6E-409C-BE32-E72D297353CC}">
                  <c16:uniqueId val="{00000019-C1CA-2F45-833B-A6AE52D4E0B0}"/>
                </c:ext>
              </c:extLst>
            </c:dLbl>
            <c:dLbl>
              <c:idx val="26"/>
              <c:layout>
                <c:manualLayout>
                  <c:x val="-4.848135706155085E-2"/>
                  <c:y val="3.1276551206117401E-2"/>
                </c:manualLayout>
              </c:layout>
              <c:tx>
                <c:strRef>
                  <c:f>Data3.2!$B$62</c:f>
                  <c:strCache>
                    <c:ptCount val="1"/>
                    <c:pt idx="0">
                      <c:v>LTU</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{A2D2E11B-65F6-4891-BD87-1332A9380BDB}</c15:txfldGUID>
                      <c15:f>Data3.2!$B$62</c15:f>
                      <c15:dlblFieldTableCache>
                        <c:ptCount val="1"/>
                        <c:pt idx="0">
                          <c:v>LTU</c:v>
                        </c:pt>
                      </c15:dlblFieldTableCache>
                    </c15:dlblFTEntry>
                  </c15:dlblFieldTable>
                  <c15:showDataLabelsRange val="0"/>
                </c:ext>
                <c:ext xmlns:c16="http://schemas.microsoft.com/office/drawing/2014/chart" uri="{C3380CC4-5D6E-409C-BE32-E72D297353CC}">
                  <c16:uniqueId val="{0000001A-C1CA-2F45-833B-A6AE52D4E0B0}"/>
                </c:ext>
              </c:extLst>
            </c:dLbl>
            <c:dLbl>
              <c:idx val="27"/>
              <c:layout>
                <c:manualLayout>
                  <c:x val="-5.7296149254560093E-2"/>
                  <c:y val="-3.1276551206117401E-2"/>
                </c:manualLayout>
              </c:layout>
              <c:tx>
                <c:strRef>
                  <c:f>Data3.2!$B$63</c:f>
                  <c:strCache>
                    <c:ptCount val="1"/>
                    <c:pt idx="0">
                      <c:v>LUX</c:v>
                    </c:pt>
                  </c:strCache>
                </c:strRef>
              </c:tx>
              <c:spPr>
                <a:noFill/>
                <a:ln>
                  <a:noFill/>
                </a:ln>
                <a:effectLst/>
              </c:spPr>
              <c:txPr>
                <a:bodyPr/>
                <a:lstStyle/>
                <a:p>
                  <a:pPr>
                    <a:defRPr sz="12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{26D238F2-721B-41AC-9CCA-37023C948AB2}</c15:txfldGUID>
                      <c15:f>Data3.2!$B$63</c15:f>
                      <c15:dlblFieldTableCache>
                        <c:ptCount val="1"/>
                        <c:pt idx="0">
                          <c:v>LUX</c:v>
                        </c:pt>
                      </c15:dlblFieldTableCache>
                    </c15:dlblFTEntry>
                  </c15:dlblFieldTable>
                  <c15:showDataLabelsRange val="0"/>
                </c:ext>
                <c:ext xmlns:c16="http://schemas.microsoft.com/office/drawing/2014/chart" uri="{C3380CC4-5D6E-409C-BE32-E72D297353CC}">
                  <c16:uniqueId val="{0000001B-C1CA-2F45-833B-A6AE52D4E0B0}"/>
                </c:ext>
              </c:extLst>
            </c:dLbl>
            <c:dLbl>
              <c:idx val="28"/>
              <c:layout>
                <c:manualLayout>
                  <c:x val="-4.848135706155085E-2"/>
                  <c:y val="-2.6808472462386341E-2"/>
                </c:manualLayout>
              </c:layout>
              <c:tx>
                <c:strRef>
                  <c:f>Data3.2!$B$64</c:f>
                  <c:strCache>
                    <c:ptCount val="1"/>
                    <c:pt idx="0">
                      <c:v>MEX</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{E199E41E-8B12-418E-8231-16FD0CA1B740}</c15:txfldGUID>
                      <c15:f>Data3.2!$B$64</c15:f>
                      <c15:dlblFieldTableCache>
                        <c:ptCount val="1"/>
                        <c:pt idx="0">
                          <c:v>MEX</c:v>
                        </c:pt>
                      </c15:dlblFieldTableCache>
                    </c15:dlblFTEntry>
                  </c15:dlblFieldTable>
                  <c15:showDataLabelsRange val="0"/>
                </c:ext>
                <c:ext xmlns:c16="http://schemas.microsoft.com/office/drawing/2014/chart" uri="{C3380CC4-5D6E-409C-BE32-E72D297353CC}">
                  <c16:uniqueId val="{0000001C-C1CA-2F45-833B-A6AE52D4E0B0}"/>
                </c:ext>
              </c:extLst>
            </c:dLbl>
            <c:dLbl>
              <c:idx val="29"/>
              <c:layout>
                <c:manualLayout>
                  <c:x val="-2.2032820922783115E-2"/>
                  <c:y val="0"/>
                </c:manualLayout>
              </c:layout>
              <c:tx>
                <c:strRef>
                  <c:f>Data3.2!$B$65</c:f>
                  <c:strCache>
                    <c:ptCount val="1"/>
                    <c:pt idx="0">
                      <c:v>NLD</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{87CB847A-430C-4D09-8BF0-26B9016F9E9F}</c15:txfldGUID>
                      <c15:f>Data3.2!$B$65</c15:f>
                      <c15:dlblFieldTableCache>
                        <c:ptCount val="1"/>
                        <c:pt idx="0">
                          <c:v>NLD</c:v>
                        </c:pt>
                      </c15:dlblFieldTableCache>
                    </c15:dlblFTEntry>
                  </c15:dlblFieldTable>
                  <c15:showDataLabelsRange val="0"/>
                </c:ext>
                <c:ext xmlns:c16="http://schemas.microsoft.com/office/drawing/2014/chart" uri="{C3380CC4-5D6E-409C-BE32-E72D297353CC}">
                  <c16:uniqueId val="{0000001D-C1CA-2F45-833B-A6AE52D4E0B0}"/>
                </c:ext>
              </c:extLst>
            </c:dLbl>
            <c:dLbl>
              <c:idx val="30"/>
              <c:layout>
                <c:manualLayout>
                  <c:x val="-7.0518337544073967E-2"/>
                  <c:y val="2.2340393718655285E-2"/>
                </c:manualLayout>
              </c:layout>
              <c:tx>
                <c:strRef>
                  <c:f>Data3.2!$B$66</c:f>
                  <c:strCache>
                    <c:ptCount val="1"/>
                    <c:pt idx="0">
                      <c:v>NZL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{405F9881-620B-4E91-912B-5C62FFBB205A}</c15:txfldGUID>
                      <c15:f>Data3.2!$B$66</c15:f>
                      <c15:dlblFieldTableCache>
                        <c:ptCount val="1"/>
                        <c:pt idx="0">
                          <c:v>NZL</c:v>
                        </c:pt>
                      </c15:dlblFieldTableCache>
                    </c15:dlblFTEntry>
                  </c15:dlblFieldTable>
                  <c15:showDataLabelsRange val="0"/>
                </c:ext>
                <c:ext xmlns:c16="http://schemas.microsoft.com/office/drawing/2014/chart" uri="{C3380CC4-5D6E-409C-BE32-E72D297353CC}">
                  <c16:uniqueId val="{0000001E-C1CA-2F45-833B-A6AE52D4E0B0}"/>
                </c:ext>
              </c:extLst>
            </c:dLbl>
            <c:dLbl>
              <c:idx val="31"/>
              <c:layout>
                <c:manualLayout>
                  <c:x val="-1.7626256738226494E-2"/>
                  <c:y val="0"/>
                </c:manualLayout>
              </c:layout>
              <c:tx>
                <c:strRef>
                  <c:f>Data3.2!$B$67</c:f>
                  <c:strCache>
                    <c:ptCount val="1"/>
                    <c:pt idx="0">
                      <c:v>NOR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{F4DCF1F8-F1AC-4D07-B4AE-15EBEB947E90}</c15:txfldGUID>
                      <c15:f>Data3.2!$B$67</c15:f>
                      <c15:dlblFieldTableCache>
                        <c:ptCount val="1"/>
                        <c:pt idx="0">
                          <c:v>NOR</c:v>
                        </c:pt>
                      </c15:dlblFieldTableCache>
                    </c15:dlblFTEntry>
                  </c15:dlblFieldTable>
                  <c15:showDataLabelsRange val="0"/>
                </c:ext>
                <c:ext xmlns:c16="http://schemas.microsoft.com/office/drawing/2014/chart" uri="{C3380CC4-5D6E-409C-BE32-E72D297353CC}">
                  <c16:uniqueId val="{0000001F-C1CA-2F45-833B-A6AE52D4E0B0}"/>
                </c:ext>
              </c:extLst>
            </c:dLbl>
            <c:dLbl>
              <c:idx val="32"/>
              <c:layout>
                <c:manualLayout>
                  <c:x val="-8.815139232071962E-3"/>
                  <c:y val="-4.4680787437310571E-3"/>
                </c:manualLayout>
              </c:layout>
              <c:tx>
                <c:strRef>
                  <c:f>Data3.2!$B$68</c:f>
                  <c:strCache>
                    <c:ptCount val="1"/>
                    <c:pt idx="0">
                      <c:v>POL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{66231E92-6704-47FF-A14C-DE2173E0FF43}</c15:txfldGUID>
                      <c15:f>Data3.2!$B$68</c15:f>
                      <c15:dlblFieldTableCache>
                        <c:ptCount val="1"/>
                        <c:pt idx="0">
                          <c:v>POL</c:v>
                        </c:pt>
                      </c15:dlblFieldTableCache>
                    </c15:dlblFTEntry>
                  </c15:dlblFieldTable>
                  <c15:showDataLabelsRange val="0"/>
                </c:ext>
                <c:ext xmlns:c16="http://schemas.microsoft.com/office/drawing/2014/chart" uri="{C3380CC4-5D6E-409C-BE32-E72D297353CC}">
                  <c16:uniqueId val="{00000020-C1CA-2F45-833B-A6AE52D4E0B0}"/>
                </c:ext>
              </c:extLst>
            </c:dLbl>
            <c:dLbl>
              <c:idx val="33"/>
              <c:layout>
                <c:manualLayout>
                  <c:x val="-7.4925733640578626E-2"/>
                  <c:y val="2.6808472462386341E-2"/>
                </c:manualLayout>
              </c:layout>
              <c:tx>
                <c:strRef>
                  <c:f>Data3.2!$B$69</c:f>
                  <c:strCache>
                    <c:ptCount val="1"/>
                    <c:pt idx="0">
                      <c:v>PRT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{843EA483-445D-47DC-AE1E-0BF93BA58A7E}</c15:txfldGUID>
                      <c15:f>Data3.2!$B$69</c15:f>
                      <c15:dlblFieldTableCache>
                        <c:ptCount val="1"/>
                        <c:pt idx="0">
                          <c:v>PRT</c:v>
                        </c:pt>
                      </c15:dlblFieldTableCache>
                    </c15:dlblFTEntry>
                  </c15:dlblFieldTable>
                  <c15:showDataLabelsRange val="0"/>
                </c:ext>
                <c:ext xmlns:c16="http://schemas.microsoft.com/office/drawing/2014/chart" uri="{C3380CC4-5D6E-409C-BE32-E72D297353CC}">
                  <c16:uniqueId val="{00000021-C1CA-2F45-833B-A6AE52D4E0B0}"/>
                </c:ext>
              </c:extLst>
            </c:dLbl>
            <c:dLbl>
              <c:idx val="34"/>
              <c:layout>
                <c:manualLayout>
                  <c:x val="-2.2032820922783115E-2"/>
                  <c:y val="0"/>
                </c:manualLayout>
              </c:layout>
              <c:tx>
                <c:strRef>
                  <c:f>Data3.2!$B$70</c:f>
                  <c:strCache>
                    <c:ptCount val="1"/>
                    <c:pt idx="0">
                      <c:v>RUS</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{2364E1C0-2829-4C60-98CF-000B2CA6BBF0}</c15:txfldGUID>
                      <c15:f>Data3.2!$B$70</c15:f>
                      <c15:dlblFieldTableCache>
                        <c:ptCount val="1"/>
                        <c:pt idx="0">
                          <c:v>RUS</c:v>
                        </c:pt>
                      </c15:dlblFieldTableCache>
                    </c15:dlblFTEntry>
                  </c15:dlblFieldTable>
                  <c15:showDataLabelsRange val="0"/>
                </c:ext>
                <c:ext xmlns:c16="http://schemas.microsoft.com/office/drawing/2014/chart" uri="{C3380CC4-5D6E-409C-BE32-E72D297353CC}">
                  <c16:uniqueId val="{00000022-C1CA-2F45-833B-A6AE52D4E0B0}"/>
                </c:ext>
              </c:extLst>
            </c:dLbl>
            <c:dLbl>
              <c:idx val="35"/>
              <c:layout>
                <c:manualLayout>
                  <c:x val="-2.2036980482523071E-2"/>
                  <c:y val="0"/>
                </c:manualLayout>
              </c:layout>
              <c:tx>
                <c:strRef>
                  <c:f>Data3.2!$B$71</c:f>
                  <c:strCache>
                    <c:ptCount val="1"/>
                    <c:pt idx="0">
                      <c:v>SVK</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{EF81F86C-3277-49E3-9094-E9E7BDFCBCD6}</c15:txfldGUID>
                      <c15:f>Data3.2!$B$71</c15:f>
                      <c15:dlblFieldTableCache>
                        <c:ptCount val="1"/>
                        <c:pt idx="0">
                          <c:v>SVK</c:v>
                        </c:pt>
                      </c15:dlblFieldTableCache>
                    </c15:dlblFTEntry>
                  </c15:dlblFieldTable>
                  <c15:showDataLabelsRange val="0"/>
                </c:ext>
                <c:ext xmlns:c16="http://schemas.microsoft.com/office/drawing/2014/chart" uri="{C3380CC4-5D6E-409C-BE32-E72D297353CC}">
                  <c16:uniqueId val="{00000023-C1CA-2F45-833B-A6AE52D4E0B0}"/>
                </c:ext>
              </c:extLst>
            </c:dLbl>
            <c:dLbl>
              <c:idx val="36"/>
              <c:layout>
                <c:manualLayout>
                  <c:x val="-5.2888753158055433E-2"/>
                  <c:y val="3.1276551206117401E-2"/>
                </c:manualLayout>
              </c:layout>
              <c:tx>
                <c:strRef>
                  <c:f>Data3.2!$B$72</c:f>
                  <c:strCache>
                    <c:ptCount val="1"/>
                    <c:pt idx="0">
                      <c:v>SVN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{823A95B0-8972-445E-AEF0-355754C93C46}</c15:txfldGUID>
                      <c15:f>Data3.2!$B$72</c15:f>
                      <c15:dlblFieldTableCache>
                        <c:ptCount val="1"/>
                        <c:pt idx="0">
                          <c:v>SVN</c:v>
                        </c:pt>
                      </c15:dlblFieldTableCache>
                    </c15:dlblFTEntry>
                  </c15:dlblFieldTable>
                  <c15:showDataLabelsRange val="0"/>
                </c:ext>
                <c:ext xmlns:c16="http://schemas.microsoft.com/office/drawing/2014/chart" uri="{C3380CC4-5D6E-409C-BE32-E72D297353CC}">
                  <c16:uniqueId val="{00000024-C1CA-2F45-833B-A6AE52D4E0B0}"/>
                </c:ext>
              </c:extLst>
            </c:dLbl>
            <c:dLbl>
              <c:idx val="37"/>
              <c:tx>
                <c:strRef>
                  <c:f>Data3.2!$B$73</c:f>
                  <c:strCache>
                    <c:ptCount val="1"/>
                    <c:pt idx="0">
                      <c:v>ZAF</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{29AC74BD-56A6-470B-BB2E-BCDA1338B706}</c15:txfldGUID>
                      <c15:f>Data3.2!$B$73</c15:f>
                      <c15:dlblFieldTableCache>
                        <c:ptCount val="1"/>
                        <c:pt idx="0">
                          <c:v>ZAF</c:v>
                        </c:pt>
                      </c15:dlblFieldTableCache>
                    </c15:dlblFTEntry>
                  </c15:dlblFieldTable>
                  <c15:showDataLabelsRange val="0"/>
                </c:ext>
                <c:ext xmlns:c16="http://schemas.microsoft.com/office/drawing/2014/chart" uri="{C3380CC4-5D6E-409C-BE32-E72D297353CC}">
                  <c16:uniqueId val="{00000025-C1CA-2F45-833B-A6AE52D4E0B0}"/>
                </c:ext>
              </c:extLst>
            </c:dLbl>
            <c:dLbl>
              <c:idx val="38"/>
              <c:layout>
                <c:manualLayout>
                  <c:x val="-7.4926080679641294E-2"/>
                  <c:y val="-2.6808472462386341E-2"/>
                </c:manualLayout>
              </c:layout>
              <c:tx>
                <c:strRef>
                  <c:f>Data3.2!$B$74</c:f>
                  <c:strCache>
                    <c:ptCount val="1"/>
                    <c:pt idx="0">
                      <c:v>ESP</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{9CE0838E-8291-4591-94AB-7E2072DEC18F}</c15:txfldGUID>
                      <c15:f>Data3.2!$B$74</c15:f>
                      <c15:dlblFieldTableCache>
                        <c:ptCount val="1"/>
                        <c:pt idx="0">
                          <c:v>ESP</c:v>
                        </c:pt>
                      </c15:dlblFieldTableCache>
                    </c15:dlblFTEntry>
                  </c15:dlblFieldTable>
                  <c15:showDataLabelsRange val="0"/>
                </c:ext>
                <c:ext xmlns:c16="http://schemas.microsoft.com/office/drawing/2014/chart" uri="{C3380CC4-5D6E-409C-BE32-E72D297353CC}">
                  <c16:uniqueId val="{00000026-C1CA-2F45-833B-A6AE52D4E0B0}"/>
                </c:ext>
              </c:extLst>
            </c:dLbl>
            <c:dLbl>
              <c:idx val="39"/>
              <c:layout>
                <c:manualLayout>
                  <c:x val="-2.2083479062227625E-2"/>
                  <c:y val="-3.4673222217213869E-7"/>
                </c:manualLayout>
              </c:layout>
              <c:tx>
                <c:strRef>
                  <c:f>Data3.2!$B$75</c:f>
                  <c:strCache>
                    <c:ptCount val="1"/>
                    <c:pt idx="0">
                      <c:v>SWE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{2F39A050-C3A5-438C-8D19-1EA2A0CB8DDA}</c15:txfldGUID>
                      <c15:f>Data3.2!$B$75</c15:f>
                      <c15:dlblFieldTableCache>
                        <c:ptCount val="1"/>
                        <c:pt idx="0">
                          <c:v>SWE</c:v>
                        </c:pt>
                      </c15:dlblFieldTableCache>
                    </c15:dlblFTEntry>
                  </c15:dlblFieldTable>
                  <c15:showDataLabelsRange val="0"/>
                </c:ext>
                <c:ext xmlns:c16="http://schemas.microsoft.com/office/drawing/2014/chart" uri="{C3380CC4-5D6E-409C-BE32-E72D297353CC}">
                  <c16:uniqueId val="{00000027-C1CA-2F45-833B-A6AE52D4E0B0}"/>
                </c:ext>
              </c:extLst>
            </c:dLbl>
            <c:dLbl>
              <c:idx val="40"/>
              <c:layout>
                <c:manualLayout>
                  <c:x val="-1.321969255366987E-2"/>
                  <c:y val="-2.0182471615968894E-17"/>
                </c:manualLayout>
              </c:layout>
              <c:tx>
                <c:strRef>
                  <c:f>Data3.2!$B$76</c:f>
                  <c:strCache>
                    <c:ptCount val="1"/>
                    <c:pt idx="0">
                      <c:v>CHE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{E773238E-BB6E-47CD-BE76-C80E3DBD121B}</c15:txfldGUID>
                      <c15:f>Data3.2!$B$76</c15:f>
                      <c15:dlblFieldTableCache>
                        <c:ptCount val="1"/>
                        <c:pt idx="0">
                          <c:v>CHE</c:v>
                        </c:pt>
                      </c15:dlblFieldTableCache>
                    </c15:dlblFTEntry>
                  </c15:dlblFieldTable>
                  <c15:showDataLabelsRange val="0"/>
                </c:ext>
                <c:ext xmlns:c16="http://schemas.microsoft.com/office/drawing/2014/chart" uri="{C3380CC4-5D6E-409C-BE32-E72D297353CC}">
                  <c16:uniqueId val="{00000028-C1CA-2F45-833B-A6AE52D4E0B0}"/>
                </c:ext>
              </c:extLst>
            </c:dLbl>
            <c:dLbl>
              <c:idx val="41"/>
              <c:layout>
                <c:manualLayout>
                  <c:x val="-0.10577750631611098"/>
                  <c:y val="-4.0956915346420284E-17"/>
                </c:manualLayout>
              </c:layout>
              <c:tx>
                <c:strRef>
                  <c:f>Data3.2!$B$77</c:f>
                  <c:strCache>
                    <c:ptCount val="1"/>
                    <c:pt idx="0">
                      <c:v>TUR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{A4C9239F-9953-45F2-ABF4-132F9A908F81}</c15:txfldGUID>
                      <c15:f>Data3.2!$B$77</c15:f>
                      <c15:dlblFieldTableCache>
                        <c:ptCount val="1"/>
                        <c:pt idx="0">
                          <c:v>TUR</c:v>
                        </c:pt>
                      </c15:dlblFieldTableCache>
                    </c15:dlblFTEntry>
                  </c15:dlblFieldTable>
                  <c15:showDataLabelsRange val="0"/>
                </c:ext>
                <c:ext xmlns:c16="http://schemas.microsoft.com/office/drawing/2014/chart" uri="{C3380CC4-5D6E-409C-BE32-E72D297353CC}">
                  <c16:uniqueId val="{00000029-C1CA-2F45-833B-A6AE52D4E0B0}"/>
                </c:ext>
              </c:extLst>
            </c:dLbl>
            <c:dLbl>
              <c:idx val="42"/>
              <c:layout>
                <c:manualLayout>
                  <c:x val="-7.0518684583136676E-2"/>
                  <c:y val="2.6808472462386341E-2"/>
                </c:manualLayout>
              </c:layout>
              <c:tx>
                <c:strRef>
                  <c:f>Data3.2!$B$78</c:f>
                  <c:strCache>
                    <c:ptCount val="1"/>
                    <c:pt idx="0">
                      <c:v>GBR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{12BDC775-283C-4422-8A7C-4925F03285C5}</c15:txfldGUID>
                      <c15:f>Data3.2!$B$78</c15:f>
                      <c15:dlblFieldTableCache>
                        <c:ptCount val="1"/>
                        <c:pt idx="0">
                          <c:v>GBR</c:v>
                        </c:pt>
                      </c15:dlblFieldTableCache>
                    </c15:dlblFTEntry>
                  </c15:dlblFieldTable>
                  <c15:showDataLabelsRange val="0"/>
                </c:ext>
                <c:ext xmlns:c16="http://schemas.microsoft.com/office/drawing/2014/chart" uri="{C3380CC4-5D6E-409C-BE32-E72D297353CC}">
                  <c16:uniqueId val="{0000002A-C1CA-2F45-833B-A6AE52D4E0B0}"/>
                </c:ext>
              </c:extLst>
            </c:dLbl>
            <c:dLbl>
              <c:idx val="43"/>
              <c:layout>
                <c:manualLayout>
                  <c:x val="5.5042762432758619E-3"/>
                  <c:y val="2.6214779168164004E-2"/>
                </c:manualLayout>
              </c:layout>
              <c:tx>
                <c:strRef>
                  <c:f>Data3.2!$B$79</c:f>
                  <c:strCache>
                    <c:ptCount val="1"/>
                    <c:pt idx="0">
                      <c:v>USA</c:v>
                    </c:pt>
                  </c:strCache>
                </c:strRef>
              </c:tx>
              <c:spPr>
                <a:noFill/>
                <a:ln>
                  <a:noFill/>
                </a:ln>
                <a:effectLst/>
              </c:spPr>
              <c:txPr>
                <a:bodyPr/>
                <a:lstStyle/>
                <a:p>
                  <a:pPr>
                    <a:defRPr sz="20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{80963104-E585-404B-ABDF-9D4E789B92F2}</c15:txfldGUID>
                      <c15:f>Data3.2!$B$79</c15:f>
                      <c15:dlblFieldTableCache>
                        <c:ptCount val="1"/>
                        <c:pt idx="0">
                          <c:v>USA</c:v>
                        </c:pt>
                      </c15:dlblFieldTableCache>
                    </c15:dlblFTEntry>
                  </c15:dlblFieldTable>
                  <c15:showDataLabelsRange val="0"/>
                </c:ext>
                <c:ext xmlns:c16="http://schemas.microsoft.com/office/drawing/2014/chart" uri="{C3380CC4-5D6E-409C-BE32-E72D297353CC}">
                  <c16:uniqueId val="{0000002B-C1CA-2F45-833B-A6AE52D4E0B0}"/>
                </c:ext>
              </c:extLst>
            </c:dLbl>
            <c:spPr>
              <a:noFill/>
              <a:ln>
                <a:noFill/>
              </a:ln>
              <a:effectLst/>
            </c:spPr>
            <c:txPr>
              <a:bodyPr/>
              <a:lstStyle/>
              <a:p>
                <a:pPr>
                  <a:defRPr sz="5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og"/>
            <c:dispRSqr val="1"/>
            <c:dispEq val="0"/>
            <c:trendlineLbl>
              <c:layout>
                <c:manualLayout>
                  <c:x val="-2.313917713928143E-2"/>
                  <c:y val="0.66177553387221943"/>
                </c:manualLayout>
              </c:layout>
              <c:numFmt formatCode="#,##0.00" sourceLinked="0"/>
              <c:txPr>
                <a:bodyPr/>
                <a:lstStyle/>
                <a:p>
                  <a:pPr>
                    <a:defRPr sz="800" b="0" i="0" u="none" strike="noStrike" baseline="0">
                      <a:solidFill>
                        <a:srgbClr val="000000"/>
                      </a:solidFill>
                      <a:latin typeface="Arial"/>
                      <a:ea typeface="Arial"/>
                      <a:cs typeface="Arial"/>
                    </a:defRPr>
                  </a:pPr>
                  <a:endParaRPr lang="en-US"/>
                </a:p>
              </c:txPr>
            </c:trendlineLbl>
          </c:trendline>
          <c:xVal>
            <c:numRef>
              <c:f>Data3.2!$E$36:$E$79</c:f>
              <c:numCache>
                <c:formatCode>0</c:formatCode>
                <c:ptCount val="44"/>
                <c:pt idx="0">
                  <c:v>47563.7</c:v>
                </c:pt>
                <c:pt idx="1">
                  <c:v>49419.3</c:v>
                </c:pt>
                <c:pt idx="2">
                  <c:v>45608.4</c:v>
                </c:pt>
                <c:pt idx="3">
                  <c:v>15869</c:v>
                </c:pt>
                <c:pt idx="4">
                  <c:v>44204.9</c:v>
                </c:pt>
                <c:pt idx="5">
                  <c:v>23095.200000000001</c:v>
                </c:pt>
                <c:pt idx="6">
                  <c:v>14373.2</c:v>
                </c:pt>
                <c:pt idx="7">
                  <c:v>13781.5</c:v>
                </c:pt>
                <c:pt idx="8">
                  <c:v>16413.3</c:v>
                </c:pt>
                <c:pt idx="9">
                  <c:v>33743.199999999997</c:v>
                </c:pt>
                <c:pt idx="10">
                  <c:v>48980.800000000003</c:v>
                </c:pt>
                <c:pt idx="11">
                  <c:v>28946.7</c:v>
                </c:pt>
                <c:pt idx="12">
                  <c:v>42275.199999999997</c:v>
                </c:pt>
                <c:pt idx="13">
                  <c:v>40930.800000000003</c:v>
                </c:pt>
                <c:pt idx="14">
                  <c:v>47998.9</c:v>
                </c:pt>
                <c:pt idx="15">
                  <c:v>26357.9</c:v>
                </c:pt>
                <c:pt idx="16">
                  <c:v>26436.2</c:v>
                </c:pt>
                <c:pt idx="17">
                  <c:v>47689.7</c:v>
                </c:pt>
                <c:pt idx="18">
                  <c:v>6137.2</c:v>
                </c:pt>
                <c:pt idx="19">
                  <c:v>11125.9</c:v>
                </c:pt>
                <c:pt idx="20">
                  <c:v>67974.100000000006</c:v>
                </c:pt>
                <c:pt idx="21">
                  <c:v>36545.699999999997</c:v>
                </c:pt>
                <c:pt idx="22">
                  <c:v>37255.199999999997</c:v>
                </c:pt>
                <c:pt idx="23">
                  <c:v>40700.800000000003</c:v>
                </c:pt>
                <c:pt idx="24">
                  <c:v>34299.800000000003</c:v>
                </c:pt>
                <c:pt idx="25">
                  <c:v>24899.3</c:v>
                </c:pt>
                <c:pt idx="26">
                  <c:v>28912.799999999999</c:v>
                </c:pt>
                <c:pt idx="27">
                  <c:v>104206.8</c:v>
                </c:pt>
                <c:pt idx="28">
                  <c:v>17980.8</c:v>
                </c:pt>
                <c:pt idx="29">
                  <c:v>49547</c:v>
                </c:pt>
                <c:pt idx="30">
                  <c:v>37948.9</c:v>
                </c:pt>
                <c:pt idx="31">
                  <c:v>62053.2</c:v>
                </c:pt>
                <c:pt idx="32">
                  <c:v>26855.8</c:v>
                </c:pt>
                <c:pt idx="33">
                  <c:v>29687.8</c:v>
                </c:pt>
                <c:pt idx="34">
                  <c:v>24092.1</c:v>
                </c:pt>
                <c:pt idx="35">
                  <c:v>29907.1</c:v>
                </c:pt>
                <c:pt idx="36">
                  <c:v>31964.7</c:v>
                </c:pt>
                <c:pt idx="37">
                  <c:v>13289.9</c:v>
                </c:pt>
                <c:pt idx="38">
                  <c:v>34696.300000000003</c:v>
                </c:pt>
                <c:pt idx="39">
                  <c:v>47823.3</c:v>
                </c:pt>
                <c:pt idx="40">
                  <c:v>62499.6</c:v>
                </c:pt>
                <c:pt idx="41">
                  <c:v>24070.5</c:v>
                </c:pt>
                <c:pt idx="42">
                  <c:v>41767.300000000003</c:v>
                </c:pt>
                <c:pt idx="43">
                  <c:v>56207</c:v>
                </c:pt>
              </c:numCache>
            </c:numRef>
          </c:xVal>
          <c:yVal>
            <c:numRef>
              <c:f>Data3.2!$C$36:$C$79</c:f>
              <c:numCache>
                <c:formatCode>0.0</c:formatCode>
                <c:ptCount val="44"/>
                <c:pt idx="0">
                  <c:v>82.5</c:v>
                </c:pt>
                <c:pt idx="1">
                  <c:v>81.3</c:v>
                </c:pt>
                <c:pt idx="2">
                  <c:v>81.099999999999994</c:v>
                </c:pt>
                <c:pt idx="3">
                  <c:v>74.7</c:v>
                </c:pt>
                <c:pt idx="4">
                  <c:v>81.7</c:v>
                </c:pt>
                <c:pt idx="5">
                  <c:v>79.099999999999994</c:v>
                </c:pt>
                <c:pt idx="6">
                  <c:v>76</c:v>
                </c:pt>
                <c:pt idx="7">
                  <c:v>74.2</c:v>
                </c:pt>
                <c:pt idx="8">
                  <c:v>79.599999999999994</c:v>
                </c:pt>
                <c:pt idx="9">
                  <c:v>78.7</c:v>
                </c:pt>
                <c:pt idx="10">
                  <c:v>80.8</c:v>
                </c:pt>
                <c:pt idx="11">
                  <c:v>77.7</c:v>
                </c:pt>
                <c:pt idx="12">
                  <c:v>81.599999999999994</c:v>
                </c:pt>
                <c:pt idx="13">
                  <c:v>82.4</c:v>
                </c:pt>
                <c:pt idx="14">
                  <c:v>80.7</c:v>
                </c:pt>
                <c:pt idx="15">
                  <c:v>81.099999999999994</c:v>
                </c:pt>
                <c:pt idx="16">
                  <c:v>75.7</c:v>
                </c:pt>
                <c:pt idx="17">
                  <c:v>82.5</c:v>
                </c:pt>
                <c:pt idx="18">
                  <c:v>68.3</c:v>
                </c:pt>
                <c:pt idx="19">
                  <c:v>69.099999999999994</c:v>
                </c:pt>
                <c:pt idx="20">
                  <c:v>81.5</c:v>
                </c:pt>
                <c:pt idx="21">
                  <c:v>82.1</c:v>
                </c:pt>
                <c:pt idx="22">
                  <c:v>82.6</c:v>
                </c:pt>
                <c:pt idx="23">
                  <c:v>83.9</c:v>
                </c:pt>
                <c:pt idx="24">
                  <c:v>82.1</c:v>
                </c:pt>
                <c:pt idx="25">
                  <c:v>74.599999999999994</c:v>
                </c:pt>
                <c:pt idx="26">
                  <c:v>74.5</c:v>
                </c:pt>
                <c:pt idx="27">
                  <c:v>82.4</c:v>
                </c:pt>
                <c:pt idx="28">
                  <c:v>75</c:v>
                </c:pt>
                <c:pt idx="29">
                  <c:v>81.599999999999994</c:v>
                </c:pt>
                <c:pt idx="30">
                  <c:v>81.7</c:v>
                </c:pt>
                <c:pt idx="31">
                  <c:v>82.4</c:v>
                </c:pt>
                <c:pt idx="32">
                  <c:v>77.599999999999994</c:v>
                </c:pt>
                <c:pt idx="33">
                  <c:v>81.2</c:v>
                </c:pt>
                <c:pt idx="34">
                  <c:v>71.3</c:v>
                </c:pt>
                <c:pt idx="35">
                  <c:v>76.7</c:v>
                </c:pt>
                <c:pt idx="36">
                  <c:v>80.900000000000006</c:v>
                </c:pt>
                <c:pt idx="37">
                  <c:v>57.4</c:v>
                </c:pt>
                <c:pt idx="38">
                  <c:v>83</c:v>
                </c:pt>
                <c:pt idx="39">
                  <c:v>82.3</c:v>
                </c:pt>
                <c:pt idx="40">
                  <c:v>83</c:v>
                </c:pt>
                <c:pt idx="41">
                  <c:v>78</c:v>
                </c:pt>
                <c:pt idx="42">
                  <c:v>81</c:v>
                </c:pt>
                <c:pt idx="43">
                  <c:v>78.8</c:v>
                </c:pt>
              </c:numCache>
            </c:numRef>
          </c:yVal>
          <c:smooth val="0"/>
          <c:extLst>
            <c:ext xmlns:c16="http://schemas.microsoft.com/office/drawing/2014/chart" uri="{C3380CC4-5D6E-409C-BE32-E72D297353CC}">
              <c16:uniqueId val="{0000002D-C1CA-2F45-833B-A6AE52D4E0B0}"/>
            </c:ext>
          </c:extLst>
        </c:ser>
        <c:dLbls>
          <c:showLegendKey val="0"/>
          <c:showVal val="0"/>
          <c:showCatName val="0"/>
          <c:showSerName val="0"/>
          <c:showPercent val="0"/>
          <c:showBubbleSize val="0"/>
        </c:dLbls>
        <c:axId val="174266240"/>
        <c:axId val="174268416"/>
      </c:scatterChart>
      <c:valAx>
        <c:axId val="174266240"/>
        <c:scaling>
          <c:orientation val="minMax"/>
          <c:max val="110000"/>
          <c:min val="0"/>
        </c:scaling>
        <c:delete val="0"/>
        <c:axPos val="b"/>
        <c:majorGridlines>
          <c:spPr>
            <a:ln>
              <a:solidFill>
                <a:schemeClr val="bg1"/>
              </a:solidFill>
            </a:ln>
          </c:spPr>
        </c:majorGridlines>
        <c:numFmt formatCode="0" sourceLinked="1"/>
        <c:majorTickMark val="out"/>
        <c:minorTickMark val="none"/>
        <c:tickLblPos val="nextTo"/>
        <c:txPr>
          <a:bodyPr rot="0" vert="horz"/>
          <a:lstStyle/>
          <a:p>
            <a:pPr>
              <a:defRPr sz="800" b="0" i="0" u="none" strike="noStrike" baseline="0">
                <a:solidFill>
                  <a:srgbClr val="000000"/>
                </a:solidFill>
                <a:latin typeface="Arial"/>
                <a:ea typeface="Arial"/>
                <a:cs typeface="Arial"/>
              </a:defRPr>
            </a:pPr>
            <a:endParaRPr lang="en-US"/>
          </a:p>
        </c:txPr>
        <c:crossAx val="174268416"/>
        <c:crosses val="autoZero"/>
        <c:crossBetween val="midCat"/>
        <c:majorUnit val="20000"/>
      </c:valAx>
      <c:valAx>
        <c:axId val="174268416"/>
        <c:scaling>
          <c:orientation val="minMax"/>
          <c:max val="85"/>
          <c:min val="65"/>
        </c:scaling>
        <c:delete val="0"/>
        <c:axPos val="l"/>
        <c:majorGridlines>
          <c:spPr>
            <a:ln>
              <a:solidFill>
                <a:schemeClr val="bg1"/>
              </a:solidFill>
            </a:ln>
          </c:spPr>
        </c:majorGridlines>
        <c:numFmt formatCode="0" sourceLinked="0"/>
        <c:majorTickMark val="out"/>
        <c:minorTickMark val="none"/>
        <c:tickLblPos val="nextTo"/>
        <c:txPr>
          <a:bodyPr rot="0" vert="horz"/>
          <a:lstStyle/>
          <a:p>
            <a:pPr>
              <a:defRPr sz="800" b="0" i="0" u="none" strike="noStrike" baseline="0">
                <a:solidFill>
                  <a:srgbClr val="000000"/>
                </a:solidFill>
                <a:latin typeface="Arial"/>
                <a:ea typeface="Arial"/>
                <a:cs typeface="Arial"/>
              </a:defRPr>
            </a:pPr>
            <a:endParaRPr lang="en-US"/>
          </a:p>
        </c:txPr>
        <c:crossAx val="174266240"/>
        <c:crosses val="autoZero"/>
        <c:crossBetween val="midCat"/>
        <c:majorUnit val="5"/>
      </c:valAx>
      <c:spPr>
        <a:solidFill>
          <a:schemeClr val="bg1">
            <a:lumMod val="95000"/>
          </a:schemeClr>
        </a:solidFill>
        <a:ln>
          <a:solidFill>
            <a:schemeClr val="bg1">
              <a:lumMod val="50000"/>
            </a:schemeClr>
          </a:solidFill>
        </a:ln>
      </c:spPr>
    </c:plotArea>
    <c:plotVisOnly val="1"/>
    <c:dispBlanksAs val="gap"/>
    <c:showDLblsOverMax val="0"/>
  </c:chart>
  <c:spPr>
    <a:ln>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95681731018978E-2"/>
          <c:y val="0.16538206047883972"/>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Sheet1!$A$2:$A$12</c:f>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f>Sheet1!$B$2:$B$12</c:f>
              <c:numCache>
                <c:formatCode>0.00</c:formatCode>
                <c:ptCount val="11"/>
                <c:pt idx="0">
                  <c:v>2</c:v>
                </c:pt>
                <c:pt idx="1">
                  <c:v>2.2999999999999998</c:v>
                </c:pt>
                <c:pt idx="2">
                  <c:v>3.1</c:v>
                </c:pt>
                <c:pt idx="3">
                  <c:v>3.2</c:v>
                </c:pt>
                <c:pt idx="4">
                  <c:v>3.3</c:v>
                </c:pt>
                <c:pt idx="5">
                  <c:v>3.5</c:v>
                </c:pt>
                <c:pt idx="6">
                  <c:v>3.8</c:v>
                </c:pt>
                <c:pt idx="7">
                  <c:v>3.9</c:v>
                </c:pt>
                <c:pt idx="8">
                  <c:v>4.2</c:v>
                </c:pt>
                <c:pt idx="9">
                  <c:v>4.7</c:v>
                </c:pt>
                <c:pt idx="10">
                  <c:v>5.8</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315A-402C-A4A7-A85376A0E8A1}"/>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315A-402C-A4A7-A85376A0E8A1}"/>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315A-402C-A4A7-A85376A0E8A1}"/>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315A-402C-A4A7-A85376A0E8A1}"/>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315A-402C-A4A7-A85376A0E8A1}"/>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315A-402C-A4A7-A85376A0E8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Interface"/>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6350" cap="flat" cmpd="sng" algn="ctr">
                            <a:solidFill>
                              <a:schemeClr val="tx1"/>
                            </a:solidFill>
                            <a:prstDash val="solid"/>
                            <a:round/>
                          </a:ln>
                          <a:effectLst/>
                        </c:spPr>
                      </c15:leaderLines>
                    </c:ext>
                  </c:extLst>
                </c:dLbls>
                <c:cat>
                  <c:strRef>
                    <c:extLst>
                      <c:ext uri="{02D57815-91ED-43cb-92C2-25804820EDAC}">
                        <c15:formulaRef>
                          <c15:sqref>Sheet1!$A$2:$A$12</c15:sqref>
                        </c15:formulaRef>
                      </c:ext>
                    </c:extLst>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315A-402C-A4A7-A85376A0E8A1}"/>
                  </c:ext>
                </c:extLst>
              </c15:ser>
            </c15:filteredBarSeries>
          </c:ext>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6"/>
          <c:min val="0"/>
        </c:scaling>
        <c:delete val="1"/>
        <c:axPos val="l"/>
        <c:majorGridlines>
          <c:spPr>
            <a:ln w="6350" cap="flat" cmpd="sng" algn="ctr">
              <a:solidFill>
                <a:schemeClr val="tx1">
                  <a:tint val="75000"/>
                </a:schemeClr>
              </a:solidFill>
              <a:prstDash val="solid"/>
              <a:round/>
            </a:ln>
            <a:effectLst/>
          </c:spPr>
        </c:majorGridlines>
        <c:numFmt formatCode="0.00" sourceLinked="1"/>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84978440194976E-2"/>
          <c:y val="5.865605707737237E-2"/>
          <c:w val="0.88057473284589438"/>
          <c:h val="0.75780015400523937"/>
        </c:manualLayout>
      </c:layout>
      <c:barChart>
        <c:barDir val="col"/>
        <c:grouping val="clustered"/>
        <c:varyColors val="0"/>
        <c:ser>
          <c:idx val="0"/>
          <c:order val="0"/>
          <c:tx>
            <c:strRef>
              <c:f>Sheet1!$B$1</c:f>
              <c:strCache>
                <c:ptCount val="1"/>
                <c:pt idx="0">
                  <c:v>Column2</c:v>
                </c:pt>
              </c:strCache>
            </c:strRef>
          </c:tx>
          <c:spPr>
            <a:solidFill>
              <a:srgbClr val="0C4C88"/>
            </a:solidFill>
            <a:ln>
              <a:solidFill>
                <a:schemeClr val="tx2"/>
              </a:solidFill>
            </a:ln>
          </c:spPr>
          <c:invertIfNegative val="0"/>
          <c:dPt>
            <c:idx val="0"/>
            <c:invertIfNegative val="0"/>
            <c:bubble3D val="0"/>
            <c:spPr>
              <a:solidFill>
                <a:srgbClr val="C00000"/>
              </a:solidFill>
              <a:ln>
                <a:solidFill>
                  <a:schemeClr val="tx2"/>
                </a:solidFill>
              </a:ln>
            </c:spPr>
            <c:extLst>
              <c:ext xmlns:c16="http://schemas.microsoft.com/office/drawing/2014/chart" uri="{C3380CC4-5D6E-409C-BE32-E72D297353CC}">
                <c16:uniqueId val="{00000000-600D-4BC4-ACDC-B29037BE43C0}"/>
              </c:ext>
            </c:extLst>
          </c:dPt>
          <c:dPt>
            <c:idx val="10"/>
            <c:invertIfNegative val="0"/>
            <c:bubble3D val="0"/>
            <c:spPr>
              <a:solidFill>
                <a:srgbClr val="C00000"/>
              </a:solidFill>
              <a:ln>
                <a:solidFill>
                  <a:schemeClr val="tx2"/>
                </a:solidFill>
              </a:ln>
            </c:spPr>
            <c:extLst>
              <c:ext xmlns:c16="http://schemas.microsoft.com/office/drawing/2014/chart" uri="{C3380CC4-5D6E-409C-BE32-E72D297353CC}">
                <c16:uniqueId val="{00000001-F40A-4403-B1C5-5DEB7D7566D8}"/>
              </c:ext>
            </c:extLst>
          </c:dPt>
          <c:dLbls>
            <c:numFmt formatCode="#,##0.0" sourceLinked="0"/>
            <c:spPr>
              <a:noFill/>
              <a:ln>
                <a:noFill/>
              </a:ln>
              <a:effectLst/>
            </c:spPr>
            <c:txPr>
              <a:bodyPr/>
              <a:lstStyle/>
              <a:p>
                <a:pPr>
                  <a:defRPr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c:v>
                </c:pt>
                <c:pt idx="1">
                  <c:v>SWE</c:v>
                </c:pt>
                <c:pt idx="2">
                  <c:v>CAN</c:v>
                </c:pt>
                <c:pt idx="3">
                  <c:v>SWIZ</c:v>
                </c:pt>
                <c:pt idx="4">
                  <c:v>UK</c:v>
                </c:pt>
                <c:pt idx="5">
                  <c:v>AUS</c:v>
                </c:pt>
                <c:pt idx="6">
                  <c:v>NETH</c:v>
                </c:pt>
                <c:pt idx="7">
                  <c:v>FR</c:v>
                </c:pt>
                <c:pt idx="8">
                  <c:v>GER</c:v>
                </c:pt>
              </c:strCache>
            </c:strRef>
          </c:cat>
          <c:val>
            <c:numRef>
              <c:f>Sheet1!$B$2:$B$10</c:f>
              <c:numCache>
                <c:formatCode>General</c:formatCode>
                <c:ptCount val="9"/>
                <c:pt idx="0">
                  <c:v>19</c:v>
                </c:pt>
                <c:pt idx="1">
                  <c:v>17</c:v>
                </c:pt>
                <c:pt idx="2">
                  <c:v>15</c:v>
                </c:pt>
                <c:pt idx="3">
                  <c:v>14</c:v>
                </c:pt>
                <c:pt idx="4">
                  <c:v>11</c:v>
                </c:pt>
                <c:pt idx="5">
                  <c:v>11</c:v>
                </c:pt>
                <c:pt idx="6">
                  <c:v>10</c:v>
                </c:pt>
                <c:pt idx="7">
                  <c:v>8</c:v>
                </c:pt>
                <c:pt idx="8">
                  <c:v>7</c:v>
                </c:pt>
              </c:numCache>
            </c:numRef>
          </c:val>
          <c:extLst>
            <c:ext xmlns:c16="http://schemas.microsoft.com/office/drawing/2014/chart" uri="{C3380CC4-5D6E-409C-BE32-E72D297353CC}">
              <c16:uniqueId val="{00000000-F40A-4403-B1C5-5DEB7D7566D8}"/>
            </c:ext>
          </c:extLst>
        </c:ser>
        <c:dLbls>
          <c:showLegendKey val="0"/>
          <c:showVal val="0"/>
          <c:showCatName val="0"/>
          <c:showSerName val="0"/>
          <c:showPercent val="0"/>
          <c:showBubbleSize val="0"/>
        </c:dLbls>
        <c:gapWidth val="150"/>
        <c:axId val="104837504"/>
        <c:axId val="104839040"/>
      </c:barChart>
      <c:catAx>
        <c:axId val="104837504"/>
        <c:scaling>
          <c:orientation val="minMax"/>
        </c:scaling>
        <c:delete val="0"/>
        <c:axPos val="b"/>
        <c:numFmt formatCode="General" sourceLinked="0"/>
        <c:majorTickMark val="out"/>
        <c:minorTickMark val="none"/>
        <c:tickLblPos val="low"/>
        <c:txPr>
          <a:bodyPr rot="0"/>
          <a:lstStyle/>
          <a:p>
            <a:pPr>
              <a:defRPr sz="1600" b="1">
                <a:latin typeface="Cabin" panose="020B0803050202020004" pitchFamily="34" charset="0"/>
                <a:cs typeface="Arial" panose="020B0604020202020204" pitchFamily="34" charset="0"/>
              </a:defRPr>
            </a:pPr>
            <a:endParaRPr lang="en-US"/>
          </a:p>
        </c:txPr>
        <c:crossAx val="104839040"/>
        <c:crosses val="autoZero"/>
        <c:auto val="1"/>
        <c:lblAlgn val="ctr"/>
        <c:lblOffset val="100"/>
        <c:noMultiLvlLbl val="0"/>
      </c:catAx>
      <c:valAx>
        <c:axId val="104839040"/>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837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5-89E5-4E9F-9B62-792D7816F402}"/>
              </c:ext>
            </c:extLst>
          </c:dPt>
          <c:dPt>
            <c:idx val="10"/>
            <c:invertIfNegative val="0"/>
            <c:bubble3D val="0"/>
            <c:extLst>
              <c:ext xmlns:c16="http://schemas.microsoft.com/office/drawing/2014/chart" uri="{C3380CC4-5D6E-409C-BE32-E72D297353CC}">
                <c16:uniqueId val="{00000000-89E5-4E9F-9B62-792D7816F402}"/>
              </c:ext>
            </c:extLst>
          </c:dPt>
          <c:dLbls>
            <c:dLbl>
              <c:idx val="5"/>
              <c:layout>
                <c:manualLayout>
                  <c:x val="0"/>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E5-4E9F-9B62-792D7816F402}"/>
                </c:ext>
              </c:extLst>
            </c:dLbl>
            <c:dLbl>
              <c:idx val="6"/>
              <c:layout>
                <c:manualLayout>
                  <c:x val="-1.1318202268926492E-16"/>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E5-4E9F-9B62-792D7816F402}"/>
                </c:ext>
              </c:extLst>
            </c:dLbl>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UK</c:v>
                </c:pt>
                <c:pt idx="1">
                  <c:v>US</c:v>
                </c:pt>
                <c:pt idx="2">
                  <c:v>NZ</c:v>
                </c:pt>
                <c:pt idx="3">
                  <c:v>NETH</c:v>
                </c:pt>
                <c:pt idx="4">
                  <c:v>CAN</c:v>
                </c:pt>
                <c:pt idx="5">
                  <c:v>FRA</c:v>
                </c:pt>
                <c:pt idx="6">
                  <c:v>SWE</c:v>
                </c:pt>
                <c:pt idx="7">
                  <c:v>GER</c:v>
                </c:pt>
                <c:pt idx="8">
                  <c:v>NOR</c:v>
                </c:pt>
              </c:strCache>
            </c:strRef>
          </c:cat>
          <c:val>
            <c:numRef>
              <c:f>Sheet1!$B$2:$B$10</c:f>
              <c:numCache>
                <c:formatCode>General</c:formatCode>
                <c:ptCount val="9"/>
                <c:pt idx="0">
                  <c:v>72.599999999999994</c:v>
                </c:pt>
                <c:pt idx="1">
                  <c:v>67.5</c:v>
                </c:pt>
                <c:pt idx="2">
                  <c:v>65</c:v>
                </c:pt>
                <c:pt idx="3">
                  <c:v>64</c:v>
                </c:pt>
                <c:pt idx="4">
                  <c:v>61.1</c:v>
                </c:pt>
                <c:pt idx="5">
                  <c:v>49.7</c:v>
                </c:pt>
                <c:pt idx="6">
                  <c:v>49.4</c:v>
                </c:pt>
                <c:pt idx="7">
                  <c:v>34.799999999999997</c:v>
                </c:pt>
                <c:pt idx="8">
                  <c:v>34.4</c:v>
                </c:pt>
              </c:numCache>
            </c:numRef>
          </c:val>
          <c:extLst>
            <c:ext xmlns:c16="http://schemas.microsoft.com/office/drawing/2014/chart" uri="{C3380CC4-5D6E-409C-BE32-E72D297353CC}">
              <c16:uniqueId val="{00000003-89E5-4E9F-9B62-792D7816F402}"/>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Sheet1!$C$2:$C$10</c:f>
              <c:numCache>
                <c:formatCode>General</c:formatCode>
                <c:ptCount val="9"/>
                <c:pt idx="0">
                  <c:v>44</c:v>
                </c:pt>
                <c:pt idx="1">
                  <c:v>44</c:v>
                </c:pt>
                <c:pt idx="2">
                  <c:v>44</c:v>
                </c:pt>
                <c:pt idx="3">
                  <c:v>44</c:v>
                </c:pt>
                <c:pt idx="4">
                  <c:v>44</c:v>
                </c:pt>
                <c:pt idx="5">
                  <c:v>44</c:v>
                </c:pt>
                <c:pt idx="6">
                  <c:v>44</c:v>
                </c:pt>
                <c:pt idx="7">
                  <c:v>44</c:v>
                </c:pt>
                <c:pt idx="8">
                  <c:v>44</c:v>
                </c:pt>
              </c:numCache>
            </c:numRef>
          </c:val>
          <c:smooth val="0"/>
          <c:extLst>
            <c:ext xmlns:c16="http://schemas.microsoft.com/office/drawing/2014/chart" uri="{C3380CC4-5D6E-409C-BE32-E72D297353CC}">
              <c16:uniqueId val="{00000004-89E5-4E9F-9B62-792D7816F402}"/>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3-03DB-43BB-9A5C-16B1FCCEC546}"/>
              </c:ext>
            </c:extLst>
          </c:dPt>
          <c:dPt>
            <c:idx val="10"/>
            <c:invertIfNegative val="0"/>
            <c:bubble3D val="0"/>
            <c:extLst>
              <c:ext xmlns:c16="http://schemas.microsoft.com/office/drawing/2014/chart" uri="{C3380CC4-5D6E-409C-BE32-E72D297353CC}">
                <c16:uniqueId val="{00000000-03DB-43BB-9A5C-16B1FCCEC546}"/>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Sheet1!$B$2:$B$12</c:f>
              <c:numCache>
                <c:formatCode>General</c:formatCode>
                <c:ptCount val="11"/>
                <c:pt idx="0">
                  <c:v>90.4</c:v>
                </c:pt>
                <c:pt idx="1">
                  <c:v>79.5</c:v>
                </c:pt>
                <c:pt idx="2">
                  <c:v>78.2</c:v>
                </c:pt>
                <c:pt idx="3">
                  <c:v>75.5</c:v>
                </c:pt>
                <c:pt idx="4">
                  <c:v>75.2</c:v>
                </c:pt>
                <c:pt idx="5">
                  <c:v>72</c:v>
                </c:pt>
                <c:pt idx="6">
                  <c:v>55.1</c:v>
                </c:pt>
                <c:pt idx="7">
                  <c:v>54</c:v>
                </c:pt>
                <c:pt idx="8">
                  <c:v>51</c:v>
                </c:pt>
                <c:pt idx="9">
                  <c:v>49.7</c:v>
                </c:pt>
                <c:pt idx="10">
                  <c:v>49</c:v>
                </c:pt>
              </c:numCache>
            </c:numRef>
          </c:val>
          <c:extLst>
            <c:ext xmlns:c16="http://schemas.microsoft.com/office/drawing/2014/chart" uri="{C3380CC4-5D6E-409C-BE32-E72D297353CC}">
              <c16:uniqueId val="{00000001-03DB-43BB-9A5C-16B1FCCEC546}"/>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Sheet1!$C$2:$C$12</c:f>
              <c:numCache>
                <c:formatCode>General</c:formatCode>
                <c:ptCount val="11"/>
                <c:pt idx="0">
                  <c:v>59.7</c:v>
                </c:pt>
                <c:pt idx="1">
                  <c:v>59.7</c:v>
                </c:pt>
                <c:pt idx="2">
                  <c:v>59.7</c:v>
                </c:pt>
                <c:pt idx="3">
                  <c:v>59.7</c:v>
                </c:pt>
                <c:pt idx="4">
                  <c:v>59.7</c:v>
                </c:pt>
                <c:pt idx="5">
                  <c:v>59.7</c:v>
                </c:pt>
                <c:pt idx="6">
                  <c:v>59.7</c:v>
                </c:pt>
                <c:pt idx="7">
                  <c:v>59.7</c:v>
                </c:pt>
                <c:pt idx="8">
                  <c:v>59.7</c:v>
                </c:pt>
                <c:pt idx="9">
                  <c:v>59.7</c:v>
                </c:pt>
                <c:pt idx="10">
                  <c:v>59.7</c:v>
                </c:pt>
              </c:numCache>
            </c:numRef>
          </c:val>
          <c:smooth val="0"/>
          <c:extLst>
            <c:ext xmlns:c16="http://schemas.microsoft.com/office/drawing/2014/chart" uri="{C3380CC4-5D6E-409C-BE32-E72D297353CC}">
              <c16:uniqueId val="{00000002-03DB-43BB-9A5C-16B1FCCEC546}"/>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68013237475751E-3"/>
          <c:y val="8.4165194616094528E-3"/>
          <c:w val="0.99346939909162046"/>
          <c:h val="0.92855604189205299"/>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AB2B-46FA-B068-CB4167BBF3C7}"/>
              </c:ext>
            </c:extLst>
          </c:dPt>
          <c:dLbls>
            <c:dLbl>
              <c:idx val="7"/>
              <c:layout>
                <c:manualLayout>
                  <c:x val="0"/>
                  <c:y val="8.69500318986068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2B-46FA-B068-CB4167BBF3C7}"/>
                </c:ext>
              </c:extLst>
            </c:dLbl>
            <c:dLbl>
              <c:idx val="8"/>
              <c:layout>
                <c:manualLayout>
                  <c:x val="-1.1975458871737733E-16"/>
                  <c:y val="8.97134173460533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2B-46FA-B068-CB4167BBF3C7}"/>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UK</c:v>
                </c:pt>
                <c:pt idx="1">
                  <c:v>GER</c:v>
                </c:pt>
                <c:pt idx="2">
                  <c:v>NETH</c:v>
                </c:pt>
                <c:pt idx="3">
                  <c:v>SWE</c:v>
                </c:pt>
                <c:pt idx="4">
                  <c:v>SWIZ</c:v>
                </c:pt>
                <c:pt idx="5">
                  <c:v>NZ</c:v>
                </c:pt>
                <c:pt idx="6">
                  <c:v>NOR</c:v>
                </c:pt>
                <c:pt idx="7">
                  <c:v>CAN</c:v>
                </c:pt>
                <c:pt idx="8">
                  <c:v>AUS</c:v>
                </c:pt>
                <c:pt idx="9">
                  <c:v>FRA</c:v>
                </c:pt>
                <c:pt idx="10">
                  <c:v>US</c:v>
                </c:pt>
              </c:strCache>
            </c:strRef>
          </c:cat>
          <c:val>
            <c:numRef>
              <c:f>Sheet1!$B$2:$B$12</c:f>
              <c:numCache>
                <c:formatCode>General</c:formatCode>
                <c:ptCount val="11"/>
                <c:pt idx="0">
                  <c:v>7.3</c:v>
                </c:pt>
                <c:pt idx="1">
                  <c:v>10.199999999999999</c:v>
                </c:pt>
                <c:pt idx="2">
                  <c:v>10.5</c:v>
                </c:pt>
                <c:pt idx="3">
                  <c:v>11.1</c:v>
                </c:pt>
                <c:pt idx="4">
                  <c:v>11.2</c:v>
                </c:pt>
                <c:pt idx="5">
                  <c:v>11.5</c:v>
                </c:pt>
                <c:pt idx="6">
                  <c:v>11.6</c:v>
                </c:pt>
                <c:pt idx="7">
                  <c:v>11.8</c:v>
                </c:pt>
                <c:pt idx="8">
                  <c:v>11.9</c:v>
                </c:pt>
                <c:pt idx="9">
                  <c:v>13.1</c:v>
                </c:pt>
                <c:pt idx="10">
                  <c:v>13.9</c:v>
                </c:pt>
              </c:numCache>
            </c:numRef>
          </c:val>
          <c:extLst>
            <c:ext xmlns:c16="http://schemas.microsoft.com/office/drawing/2014/chart" uri="{C3380CC4-5D6E-409C-BE32-E72D297353CC}">
              <c16:uniqueId val="{00000003-AB2B-46FA-B068-CB4167BBF3C7}"/>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val>
            <c:numRef>
              <c:f>Sheet1!$C$2:$C$12</c:f>
              <c:numCache>
                <c:formatCode>General</c:formatCode>
                <c:ptCount val="11"/>
                <c:pt idx="0">
                  <c:v>11.5</c:v>
                </c:pt>
                <c:pt idx="1">
                  <c:v>11.5</c:v>
                </c:pt>
                <c:pt idx="2">
                  <c:v>11.5</c:v>
                </c:pt>
                <c:pt idx="3">
                  <c:v>11.5</c:v>
                </c:pt>
                <c:pt idx="4">
                  <c:v>11.5</c:v>
                </c:pt>
                <c:pt idx="5">
                  <c:v>11.5</c:v>
                </c:pt>
                <c:pt idx="6">
                  <c:v>11.5</c:v>
                </c:pt>
                <c:pt idx="7">
                  <c:v>11.5</c:v>
                </c:pt>
                <c:pt idx="8">
                  <c:v>11.5</c:v>
                </c:pt>
                <c:pt idx="9">
                  <c:v>11.5</c:v>
                </c:pt>
                <c:pt idx="10">
                  <c:v>11.5</c:v>
                </c:pt>
              </c:numCache>
            </c:numRef>
          </c:val>
          <c:smooth val="0"/>
          <c:extLst>
            <c:ext xmlns:c16="http://schemas.microsoft.com/office/drawing/2014/chart" uri="{C3380CC4-5D6E-409C-BE32-E72D297353CC}">
              <c16:uniqueId val="{00000004-AB2B-46FA-B068-CB4167BBF3C7}"/>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27956227693809E-3"/>
          <c:y val="0"/>
          <c:w val="0.99342237775833575"/>
          <c:h val="0.94070213362008048"/>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98AC-448D-B450-C87A6150F61C}"/>
              </c:ext>
            </c:extLst>
          </c:dPt>
          <c:dLbls>
            <c:dLbl>
              <c:idx val="5"/>
              <c:layout>
                <c:manualLayout>
                  <c:x val="0"/>
                  <c:y val="5.12318262750281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AC-448D-B450-C87A6150F61C}"/>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Sheet1!$B$2:$B$12</c:f>
              <c:numCache>
                <c:formatCode>General</c:formatCode>
                <c:ptCount val="11"/>
                <c:pt idx="0">
                  <c:v>11.3</c:v>
                </c:pt>
                <c:pt idx="1">
                  <c:v>12</c:v>
                </c:pt>
                <c:pt idx="2">
                  <c:v>13.1</c:v>
                </c:pt>
                <c:pt idx="3">
                  <c:v>13.4</c:v>
                </c:pt>
                <c:pt idx="4">
                  <c:v>17</c:v>
                </c:pt>
                <c:pt idx="5">
                  <c:v>23.6</c:v>
                </c:pt>
                <c:pt idx="6">
                  <c:v>26.3</c:v>
                </c:pt>
                <c:pt idx="7">
                  <c:v>28.7</c:v>
                </c:pt>
                <c:pt idx="8">
                  <c:v>30.4</c:v>
                </c:pt>
                <c:pt idx="9">
                  <c:v>32.200000000000003</c:v>
                </c:pt>
                <c:pt idx="10">
                  <c:v>40</c:v>
                </c:pt>
              </c:numCache>
            </c:numRef>
          </c:val>
          <c:extLst>
            <c:ext xmlns:c16="http://schemas.microsoft.com/office/drawing/2014/chart" uri="{C3380CC4-5D6E-409C-BE32-E72D297353CC}">
              <c16:uniqueId val="{00000002-98AC-448D-B450-C87A6150F61C}"/>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Sheet1!$C$2:$C$12</c:f>
              <c:numCache>
                <c:formatCode>General</c:formatCode>
                <c:ptCount val="11"/>
                <c:pt idx="0">
                  <c:v>21</c:v>
                </c:pt>
                <c:pt idx="1">
                  <c:v>21</c:v>
                </c:pt>
                <c:pt idx="2">
                  <c:v>21</c:v>
                </c:pt>
                <c:pt idx="3">
                  <c:v>21</c:v>
                </c:pt>
                <c:pt idx="4">
                  <c:v>21</c:v>
                </c:pt>
                <c:pt idx="5">
                  <c:v>21</c:v>
                </c:pt>
                <c:pt idx="6">
                  <c:v>21</c:v>
                </c:pt>
                <c:pt idx="7">
                  <c:v>21</c:v>
                </c:pt>
                <c:pt idx="8">
                  <c:v>21</c:v>
                </c:pt>
                <c:pt idx="9">
                  <c:v>21</c:v>
                </c:pt>
                <c:pt idx="10">
                  <c:v>21</c:v>
                </c:pt>
              </c:numCache>
            </c:numRef>
          </c:val>
          <c:smooth val="0"/>
          <c:extLst>
            <c:ext xmlns:c16="http://schemas.microsoft.com/office/drawing/2014/chart" uri="{C3380CC4-5D6E-409C-BE32-E72D297353CC}">
              <c16:uniqueId val="{00000003-98AC-448D-B450-C87A6150F61C}"/>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50"/>
          <c:min val="0"/>
        </c:scaling>
        <c:delete val="1"/>
        <c:axPos val="l"/>
        <c:numFmt formatCode="0" sourceLinked="0"/>
        <c:majorTickMark val="out"/>
        <c:minorTickMark val="none"/>
        <c:tickLblPos val="nextTo"/>
        <c:crossAx val="396332184"/>
        <c:crosses val="autoZero"/>
        <c:crossBetween val="between"/>
        <c:majorUnit val="1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0760599369541E-3"/>
          <c:y val="4.972618247871847E-3"/>
          <c:w val="0.99230929467149964"/>
          <c:h val="0.92940779768726134"/>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74AC-46D7-92C4-011BE4E353F5}"/>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Sheet1!$B$2:$B$12</c:f>
              <c:numCache>
                <c:formatCode>General</c:formatCode>
                <c:ptCount val="11"/>
                <c:pt idx="0">
                  <c:v>14</c:v>
                </c:pt>
                <c:pt idx="1">
                  <c:v>14</c:v>
                </c:pt>
                <c:pt idx="2">
                  <c:v>15</c:v>
                </c:pt>
                <c:pt idx="3">
                  <c:v>15</c:v>
                </c:pt>
                <c:pt idx="4">
                  <c:v>16</c:v>
                </c:pt>
                <c:pt idx="5">
                  <c:v>16</c:v>
                </c:pt>
                <c:pt idx="6">
                  <c:v>17</c:v>
                </c:pt>
                <c:pt idx="7">
                  <c:v>18</c:v>
                </c:pt>
                <c:pt idx="8">
                  <c:v>18</c:v>
                </c:pt>
                <c:pt idx="9">
                  <c:v>22</c:v>
                </c:pt>
                <c:pt idx="10">
                  <c:v>28</c:v>
                </c:pt>
              </c:numCache>
            </c:numRef>
          </c:val>
          <c:extLst>
            <c:ext xmlns:c16="http://schemas.microsoft.com/office/drawing/2014/chart" uri="{C3380CC4-5D6E-409C-BE32-E72D297353CC}">
              <c16:uniqueId val="{00000001-74AC-46D7-92C4-011BE4E353F5}"/>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Sheet1!$C$2:$C$12</c:f>
              <c:numCache>
                <c:formatCode>General</c:formatCode>
                <c:ptCount val="11"/>
                <c:pt idx="0">
                  <c:v>17.5</c:v>
                </c:pt>
                <c:pt idx="1">
                  <c:v>17.5</c:v>
                </c:pt>
                <c:pt idx="2">
                  <c:v>17.5</c:v>
                </c:pt>
                <c:pt idx="3">
                  <c:v>17.5</c:v>
                </c:pt>
                <c:pt idx="4">
                  <c:v>17.5</c:v>
                </c:pt>
                <c:pt idx="5">
                  <c:v>17.5</c:v>
                </c:pt>
                <c:pt idx="6">
                  <c:v>17.5</c:v>
                </c:pt>
                <c:pt idx="7">
                  <c:v>17.5</c:v>
                </c:pt>
                <c:pt idx="8">
                  <c:v>17.5</c:v>
                </c:pt>
                <c:pt idx="9">
                  <c:v>17.5</c:v>
                </c:pt>
                <c:pt idx="10">
                  <c:v>17.5</c:v>
                </c:pt>
              </c:numCache>
            </c:numRef>
          </c:val>
          <c:smooth val="0"/>
          <c:extLst>
            <c:ext xmlns:c16="http://schemas.microsoft.com/office/drawing/2014/chart" uri="{C3380CC4-5D6E-409C-BE32-E72D297353CC}">
              <c16:uniqueId val="{00000002-74AC-46D7-92C4-011BE4E353F5}"/>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30"/>
          <c:min val="0"/>
        </c:scaling>
        <c:delete val="1"/>
        <c:axPos val="l"/>
        <c:numFmt formatCode="0" sourceLinked="0"/>
        <c:majorTickMark val="out"/>
        <c:minorTickMark val="none"/>
        <c:tickLblPos val="nextTo"/>
        <c:crossAx val="396332184"/>
        <c:crosses val="autoZero"/>
        <c:crossBetween val="between"/>
        <c:majorUnit val="5"/>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23856229513214E-2"/>
          <c:y val="0.16808246319290043"/>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481A-46DC-94FA-E364A879E506}"/>
              </c:ext>
            </c:extLst>
          </c:dPt>
          <c:dPt>
            <c:idx val="10"/>
            <c:invertIfNegative val="0"/>
            <c:bubble3D val="0"/>
            <c:extLst>
              <c:ext xmlns:c16="http://schemas.microsoft.com/office/drawing/2014/chart" uri="{C3380CC4-5D6E-409C-BE32-E72D297353CC}">
                <c16:uniqueId val="{00000002-481A-46DC-94FA-E364A879E50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f>Sheet1!$B$2:$B$12</c:f>
              <c:numCache>
                <c:formatCode>0</c:formatCode>
                <c:ptCount val="11"/>
                <c:pt idx="0">
                  <c:v>23.9</c:v>
                </c:pt>
                <c:pt idx="1">
                  <c:v>33.299999999999997</c:v>
                </c:pt>
                <c:pt idx="2">
                  <c:v>39.47</c:v>
                </c:pt>
                <c:pt idx="3">
                  <c:v>47.19</c:v>
                </c:pt>
                <c:pt idx="4">
                  <c:v>49.2</c:v>
                </c:pt>
                <c:pt idx="5">
                  <c:v>51.27</c:v>
                </c:pt>
                <c:pt idx="6">
                  <c:v>53.91</c:v>
                </c:pt>
                <c:pt idx="7">
                  <c:v>54.71</c:v>
                </c:pt>
                <c:pt idx="8">
                  <c:v>59.37</c:v>
                </c:pt>
                <c:pt idx="9">
                  <c:v>60.64</c:v>
                </c:pt>
                <c:pt idx="10">
                  <c:v>61.89</c:v>
                </c:pt>
              </c:numCache>
            </c:numRef>
          </c:val>
          <c:extLst>
            <c:ext xmlns:c16="http://schemas.microsoft.com/office/drawing/2014/chart" uri="{C3380CC4-5D6E-409C-BE32-E72D297353CC}">
              <c16:uniqueId val="{00000003-481A-46DC-94FA-E364A879E506}"/>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81A-46DC-94FA-E364A879E506}"/>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81A-46DC-94FA-E364A879E506}"/>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81A-46DC-94FA-E364A879E506}"/>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481A-46DC-94FA-E364A879E506}"/>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81A-46DC-94FA-E364A879E506}"/>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481A-46DC-94FA-E364A879E50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481A-46DC-94FA-E364A879E506}"/>
                  </c:ext>
                </c:extLst>
              </c15:ser>
            </c15:filteredBarSeries>
          </c:ext>
        </c:extLst>
      </c:barChart>
      <c:catAx>
        <c:axId val="639404376"/>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100"/>
          <c:min val="0"/>
        </c:scaling>
        <c:delete val="1"/>
        <c:axPos val="l"/>
        <c:numFmt formatCode="0" sourceLinked="1"/>
        <c:majorTickMark val="none"/>
        <c:minorTickMark val="none"/>
        <c:tickLblPos val="nextTo"/>
        <c:crossAx val="639404376"/>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1'!$B$2:$BH$2</c:f>
              <c:numCache>
                <c:formatCode>_(* #,##0.0_);_(* \(#,##0.0\);_(* "-"??_);_(@_)</c:formatCode>
                <c:ptCount val="59"/>
                <c:pt idx="0">
                  <c:v>5</c:v>
                </c:pt>
                <c:pt idx="1">
                  <c:v>5.2</c:v>
                </c:pt>
                <c:pt idx="2">
                  <c:v>5.3</c:v>
                </c:pt>
                <c:pt idx="3">
                  <c:v>5.4</c:v>
                </c:pt>
                <c:pt idx="4">
                  <c:v>5.6</c:v>
                </c:pt>
                <c:pt idx="5">
                  <c:v>5.6</c:v>
                </c:pt>
                <c:pt idx="6">
                  <c:v>5.7</c:v>
                </c:pt>
                <c:pt idx="7">
                  <c:v>6</c:v>
                </c:pt>
                <c:pt idx="8">
                  <c:v>6.2</c:v>
                </c:pt>
                <c:pt idx="9">
                  <c:v>6.5</c:v>
                </c:pt>
                <c:pt idx="10">
                  <c:v>6.9</c:v>
                </c:pt>
                <c:pt idx="11">
                  <c:v>7.1</c:v>
                </c:pt>
                <c:pt idx="12">
                  <c:v>7.2</c:v>
                </c:pt>
                <c:pt idx="13">
                  <c:v>7.2</c:v>
                </c:pt>
                <c:pt idx="14">
                  <c:v>7.5</c:v>
                </c:pt>
                <c:pt idx="15">
                  <c:v>7.9</c:v>
                </c:pt>
                <c:pt idx="16">
                  <c:v>8.1999999999999993</c:v>
                </c:pt>
                <c:pt idx="17">
                  <c:v>8.4</c:v>
                </c:pt>
                <c:pt idx="18">
                  <c:v>8.3000000000000007</c:v>
                </c:pt>
                <c:pt idx="19">
                  <c:v>8.4</c:v>
                </c:pt>
                <c:pt idx="20">
                  <c:v>8.9</c:v>
                </c:pt>
                <c:pt idx="21">
                  <c:v>9.1999999999999993</c:v>
                </c:pt>
                <c:pt idx="22">
                  <c:v>10</c:v>
                </c:pt>
                <c:pt idx="23">
                  <c:v>10.1</c:v>
                </c:pt>
                <c:pt idx="24">
                  <c:v>10</c:v>
                </c:pt>
                <c:pt idx="25">
                  <c:v>10.199999999999999</c:v>
                </c:pt>
                <c:pt idx="26">
                  <c:v>10.4</c:v>
                </c:pt>
                <c:pt idx="27">
                  <c:v>10.6</c:v>
                </c:pt>
                <c:pt idx="28">
                  <c:v>11.1</c:v>
                </c:pt>
                <c:pt idx="29">
                  <c:v>11.4</c:v>
                </c:pt>
                <c:pt idx="30">
                  <c:v>12.1</c:v>
                </c:pt>
                <c:pt idx="31">
                  <c:v>12.8</c:v>
                </c:pt>
                <c:pt idx="32">
                  <c:v>13.1</c:v>
                </c:pt>
                <c:pt idx="33">
                  <c:v>13.4</c:v>
                </c:pt>
                <c:pt idx="34">
                  <c:v>13.3</c:v>
                </c:pt>
                <c:pt idx="35">
                  <c:v>13.4</c:v>
                </c:pt>
                <c:pt idx="36">
                  <c:v>13.3</c:v>
                </c:pt>
                <c:pt idx="37">
                  <c:v>13.2</c:v>
                </c:pt>
                <c:pt idx="38">
                  <c:v>13.3</c:v>
                </c:pt>
                <c:pt idx="39">
                  <c:v>13.3</c:v>
                </c:pt>
                <c:pt idx="40">
                  <c:v>13.4</c:v>
                </c:pt>
                <c:pt idx="41">
                  <c:v>14</c:v>
                </c:pt>
                <c:pt idx="42">
                  <c:v>14.9</c:v>
                </c:pt>
                <c:pt idx="43">
                  <c:v>15.4</c:v>
                </c:pt>
                <c:pt idx="44">
                  <c:v>15.5</c:v>
                </c:pt>
                <c:pt idx="45">
                  <c:v>15.5</c:v>
                </c:pt>
                <c:pt idx="46">
                  <c:v>15.6</c:v>
                </c:pt>
                <c:pt idx="47">
                  <c:v>15.9</c:v>
                </c:pt>
                <c:pt idx="48">
                  <c:v>16.3</c:v>
                </c:pt>
                <c:pt idx="49">
                  <c:v>17.2</c:v>
                </c:pt>
                <c:pt idx="50">
                  <c:v>17.3</c:v>
                </c:pt>
                <c:pt idx="51">
                  <c:v>17.3</c:v>
                </c:pt>
                <c:pt idx="52">
                  <c:v>17.2</c:v>
                </c:pt>
                <c:pt idx="53">
                  <c:v>17.100000000000001</c:v>
                </c:pt>
                <c:pt idx="54">
                  <c:v>17.3</c:v>
                </c:pt>
                <c:pt idx="55">
                  <c:v>17.600000000000001</c:v>
                </c:pt>
                <c:pt idx="56">
                  <c:v>17.899999999999999</c:v>
                </c:pt>
                <c:pt idx="57">
                  <c:v>17.899999999999999</c:v>
                </c:pt>
                <c:pt idx="58">
                  <c:v>17.7</c:v>
                </c:pt>
              </c:numCache>
            </c:numRef>
          </c:yVal>
          <c:smooth val="1"/>
          <c:extLst>
            <c:ext xmlns:c16="http://schemas.microsoft.com/office/drawing/2014/chart" uri="{C3380CC4-5D6E-409C-BE32-E72D297353CC}">
              <c16:uniqueId val="{00000000-2D89-4C65-A119-15C84FF900C3}"/>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dirty="0"/>
                  <a:t>Percentage of </a:t>
                </a:r>
                <a:r>
                  <a:rPr lang="en-US" sz="1600" baseline="0" dirty="0"/>
                  <a:t>GDP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22170368604030447"/>
          <c:w val="0.98707649199775183"/>
          <c:h val="0.70474486574662432"/>
        </c:manualLayout>
      </c:layout>
      <c:barChart>
        <c:barDir val="col"/>
        <c:grouping val="clustered"/>
        <c:varyColors val="0"/>
        <c:ser>
          <c:idx val="4"/>
          <c:order val="0"/>
          <c:spPr>
            <a:solidFill>
              <a:schemeClr val="accent1"/>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1F52-438F-8451-3FBBF2465F1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NOR</c:v>
                </c:pt>
                <c:pt idx="1">
                  <c:v>SWIZ</c:v>
                </c:pt>
                <c:pt idx="2">
                  <c:v>GER</c:v>
                </c:pt>
                <c:pt idx="3">
                  <c:v>SWE</c:v>
                </c:pt>
                <c:pt idx="4">
                  <c:v>AUS</c:v>
                </c:pt>
                <c:pt idx="5">
                  <c:v>NETH</c:v>
                </c:pt>
                <c:pt idx="6">
                  <c:v>NZ</c:v>
                </c:pt>
                <c:pt idx="7">
                  <c:v>FRA</c:v>
                </c:pt>
                <c:pt idx="8">
                  <c:v>UK</c:v>
                </c:pt>
                <c:pt idx="9">
                  <c:v>CAN</c:v>
                </c:pt>
                <c:pt idx="10">
                  <c:v>US</c:v>
                </c:pt>
              </c:strCache>
            </c:strRef>
          </c:cat>
          <c:val>
            <c:numRef>
              <c:f>Sheet1!$B$2:$B$12</c:f>
              <c:numCache>
                <c:formatCode>0.0</c:formatCode>
                <c:ptCount val="11"/>
                <c:pt idx="0">
                  <c:v>4.82</c:v>
                </c:pt>
                <c:pt idx="1">
                  <c:v>4.3</c:v>
                </c:pt>
                <c:pt idx="2">
                  <c:v>4.25</c:v>
                </c:pt>
                <c:pt idx="3">
                  <c:v>4.12</c:v>
                </c:pt>
                <c:pt idx="4">
                  <c:v>3.68</c:v>
                </c:pt>
                <c:pt idx="5">
                  <c:v>3.58</c:v>
                </c:pt>
                <c:pt idx="6">
                  <c:v>3.33</c:v>
                </c:pt>
                <c:pt idx="7">
                  <c:v>3.17</c:v>
                </c:pt>
                <c:pt idx="8">
                  <c:v>2.85</c:v>
                </c:pt>
                <c:pt idx="9">
                  <c:v>2.69</c:v>
                </c:pt>
                <c:pt idx="10">
                  <c:v>2.61</c:v>
                </c:pt>
              </c:numCache>
            </c:numRef>
          </c:val>
          <c:extLst>
            <c:ext xmlns:c16="http://schemas.microsoft.com/office/drawing/2014/chart" uri="{C3380CC4-5D6E-409C-BE32-E72D297353CC}">
              <c16:uniqueId val="{00000001-1F52-438F-8451-3FBBF2465F1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3.5</c:v>
                </c:pt>
                <c:pt idx="1">
                  <c:v>3.5</c:v>
                </c:pt>
                <c:pt idx="2">
                  <c:v>3.5</c:v>
                </c:pt>
                <c:pt idx="3">
                  <c:v>3.5</c:v>
                </c:pt>
                <c:pt idx="4">
                  <c:v>3.5</c:v>
                </c:pt>
                <c:pt idx="5">
                  <c:v>3.5</c:v>
                </c:pt>
                <c:pt idx="6">
                  <c:v>3.5</c:v>
                </c:pt>
                <c:pt idx="7">
                  <c:v>3.5</c:v>
                </c:pt>
                <c:pt idx="8">
                  <c:v>3.5</c:v>
                </c:pt>
                <c:pt idx="9">
                  <c:v>3.5</c:v>
                </c:pt>
                <c:pt idx="10">
                  <c:v>3.5</c:v>
                </c:pt>
              </c:numCache>
            </c:numRef>
          </c:val>
          <c:smooth val="0"/>
          <c:extLst>
            <c:ext xmlns:c16="http://schemas.microsoft.com/office/drawing/2014/chart" uri="{C3380CC4-5D6E-409C-BE32-E72D297353CC}">
              <c16:uniqueId val="{00000002-1F52-438F-8451-3FBBF2465F1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9613520532156E-2"/>
          <c:y val="4.6205371651757733E-2"/>
          <c:w val="0.70345262397755837"/>
          <c:h val="0.90662825198245711"/>
        </c:manualLayout>
      </c:layout>
      <c:lineChart>
        <c:grouping val="standard"/>
        <c:varyColors val="0"/>
        <c:ser>
          <c:idx val="10"/>
          <c:order val="0"/>
          <c:tx>
            <c:strRef>
              <c:f>Sheet1!$A$12</c:f>
              <c:strCache>
                <c:ptCount val="1"/>
                <c:pt idx="0">
                  <c:v>US: 16.9%</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8.2409999999999997</c:v>
                </c:pt>
                <c:pt idx="1">
                  <c:v>8.5259999999999998</c:v>
                </c:pt>
                <c:pt idx="2">
                  <c:v>9.2119999999999997</c:v>
                </c:pt>
                <c:pt idx="3">
                  <c:v>9.3409999999999993</c:v>
                </c:pt>
                <c:pt idx="4">
                  <c:v>9.2910000000000004</c:v>
                </c:pt>
                <c:pt idx="5">
                  <c:v>9.5150000000000006</c:v>
                </c:pt>
                <c:pt idx="6">
                  <c:v>9.6890000000000001</c:v>
                </c:pt>
                <c:pt idx="7">
                  <c:v>9.9329999999999998</c:v>
                </c:pt>
                <c:pt idx="8">
                  <c:v>10.321999999999999</c:v>
                </c:pt>
                <c:pt idx="9">
                  <c:v>10.675000000000001</c:v>
                </c:pt>
                <c:pt idx="10">
                  <c:v>11.304</c:v>
                </c:pt>
                <c:pt idx="11">
                  <c:v>11.978999999999999</c:v>
                </c:pt>
                <c:pt idx="12">
                  <c:v>12.25</c:v>
                </c:pt>
                <c:pt idx="13">
                  <c:v>12.506</c:v>
                </c:pt>
                <c:pt idx="14">
                  <c:v>12.428000000000001</c:v>
                </c:pt>
                <c:pt idx="15">
                  <c:v>12.542</c:v>
                </c:pt>
                <c:pt idx="16">
                  <c:v>12.506</c:v>
                </c:pt>
                <c:pt idx="17">
                  <c:v>12.414</c:v>
                </c:pt>
                <c:pt idx="18">
                  <c:v>12.428000000000001</c:v>
                </c:pt>
                <c:pt idx="19">
                  <c:v>12.429</c:v>
                </c:pt>
                <c:pt idx="20">
                  <c:v>12.542</c:v>
                </c:pt>
                <c:pt idx="21">
                  <c:v>13.218999999999999</c:v>
                </c:pt>
                <c:pt idx="22">
                  <c:v>14.007</c:v>
                </c:pt>
                <c:pt idx="23">
                  <c:v>14.522</c:v>
                </c:pt>
                <c:pt idx="24">
                  <c:v>14.61</c:v>
                </c:pt>
                <c:pt idx="25">
                  <c:v>14.606</c:v>
                </c:pt>
                <c:pt idx="26">
                  <c:v>14.702999999999999</c:v>
                </c:pt>
                <c:pt idx="27">
                  <c:v>14.926</c:v>
                </c:pt>
                <c:pt idx="28">
                  <c:v>15.301</c:v>
                </c:pt>
                <c:pt idx="29">
                  <c:v>16.309999999999999</c:v>
                </c:pt>
                <c:pt idx="30">
                  <c:v>16.382000000000001</c:v>
                </c:pt>
                <c:pt idx="31">
                  <c:v>16.350000000000001</c:v>
                </c:pt>
                <c:pt idx="32">
                  <c:v>16.329000000000001</c:v>
                </c:pt>
                <c:pt idx="33">
                  <c:v>16.257000000000001</c:v>
                </c:pt>
                <c:pt idx="34">
                  <c:v>16.443000000000001</c:v>
                </c:pt>
                <c:pt idx="35">
                  <c:v>16.748999999999999</c:v>
                </c:pt>
                <c:pt idx="36">
                  <c:v>17.120999999999999</c:v>
                </c:pt>
                <c:pt idx="37" formatCode="0.0">
                  <c:v>17.061</c:v>
                </c:pt>
              </c:numCache>
            </c:numRef>
          </c:val>
          <c:smooth val="0"/>
          <c:extLst>
            <c:ext xmlns:c16="http://schemas.microsoft.com/office/drawing/2014/chart" uri="{C3380CC4-5D6E-409C-BE32-E72D297353CC}">
              <c16:uniqueId val="{00000000-ED04-4433-AA46-76705826DECB}"/>
            </c:ext>
          </c:extLst>
        </c:ser>
        <c:ser>
          <c:idx val="8"/>
          <c:order val="1"/>
          <c:tx>
            <c:strRef>
              <c:f>Sheet1!$A$10</c:f>
              <c:strCache>
                <c:ptCount val="1"/>
                <c:pt idx="0">
                  <c:v>SWIZ: 12.2%</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11.884</c:v>
                </c:pt>
                <c:pt idx="36">
                  <c:v>12.221</c:v>
                </c:pt>
                <c:pt idx="37" formatCode="0.0">
                  <c:v>12.346</c:v>
                </c:pt>
              </c:numCache>
            </c:numRef>
          </c:val>
          <c:smooth val="0"/>
          <c:extLst>
            <c:ext xmlns:c16="http://schemas.microsoft.com/office/drawing/2014/chart" uri="{C3380CC4-5D6E-409C-BE32-E72D297353CC}">
              <c16:uniqueId val="{00000001-ED04-4433-AA46-76705826DECB}"/>
            </c:ext>
          </c:extLst>
        </c:ser>
        <c:ser>
          <c:idx val="3"/>
          <c:order val="2"/>
          <c:tx>
            <c:strRef>
              <c:f>Sheet1!$A$5</c:f>
              <c:strCache>
                <c:ptCount val="1"/>
                <c:pt idx="0">
                  <c:v>GER: 11.2%</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9.7910000000000004</c:v>
                </c:pt>
                <c:pt idx="17">
                  <c:v>9.6760000000000002</c:v>
                </c:pt>
                <c:pt idx="18">
                  <c:v>9.6980000000000004</c:v>
                </c:pt>
                <c:pt idx="19">
                  <c:v>9.7669999999999995</c:v>
                </c:pt>
                <c:pt idx="20">
                  <c:v>9.8369999999999997</c:v>
                </c:pt>
                <c:pt idx="21">
                  <c:v>9.8719999999999999</c:v>
                </c:pt>
                <c:pt idx="22">
                  <c:v>10.117000000000001</c:v>
                </c:pt>
                <c:pt idx="23">
                  <c:v>10.337999999999999</c:v>
                </c:pt>
                <c:pt idx="24">
                  <c:v>10.08</c:v>
                </c:pt>
                <c:pt idx="25">
                  <c:v>10.228</c:v>
                </c:pt>
                <c:pt idx="26">
                  <c:v>10.117000000000001</c:v>
                </c:pt>
                <c:pt idx="27">
                  <c:v>9.9710000000000001</c:v>
                </c:pt>
                <c:pt idx="28">
                  <c:v>10.157</c:v>
                </c:pt>
                <c:pt idx="29">
                  <c:v>11.14</c:v>
                </c:pt>
                <c:pt idx="30">
                  <c:v>11.005000000000001</c:v>
                </c:pt>
                <c:pt idx="31">
                  <c:v>10.721</c:v>
                </c:pt>
                <c:pt idx="32">
                  <c:v>10.776999999999999</c:v>
                </c:pt>
                <c:pt idx="33">
                  <c:v>10.932</c:v>
                </c:pt>
                <c:pt idx="34">
                  <c:v>10.96</c:v>
                </c:pt>
                <c:pt idx="35">
                  <c:v>11.087999999999999</c:v>
                </c:pt>
                <c:pt idx="36">
                  <c:v>11.131</c:v>
                </c:pt>
                <c:pt idx="37" formatCode="0.0">
                  <c:v>11.247</c:v>
                </c:pt>
              </c:numCache>
            </c:numRef>
          </c:val>
          <c:smooth val="0"/>
          <c:extLst>
            <c:ext xmlns:c16="http://schemas.microsoft.com/office/drawing/2014/chart" uri="{C3380CC4-5D6E-409C-BE32-E72D297353CC}">
              <c16:uniqueId val="{00000002-ED04-4433-AA46-76705826DECB}"/>
            </c:ext>
          </c:extLst>
        </c:ser>
        <c:ser>
          <c:idx val="2"/>
          <c:order val="3"/>
          <c:tx>
            <c:strRef>
              <c:f>Sheet1!$A$4</c:f>
              <c:strCache>
                <c:ptCount val="1"/>
                <c:pt idx="0">
                  <c:v>FRA: 11.2%</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6.7590000000000003</c:v>
                </c:pt>
                <c:pt idx="5">
                  <c:v>7.6710000000000003</c:v>
                </c:pt>
                <c:pt idx="10">
                  <c:v>7.9969999999999999</c:v>
                </c:pt>
                <c:pt idx="11">
                  <c:v>8.2210000000000001</c:v>
                </c:pt>
                <c:pt idx="12">
                  <c:v>8.4459999999999997</c:v>
                </c:pt>
                <c:pt idx="13">
                  <c:v>8.8569999999999993</c:v>
                </c:pt>
                <c:pt idx="14">
                  <c:v>8.8409999999999993</c:v>
                </c:pt>
                <c:pt idx="15">
                  <c:v>9.8840000000000003</c:v>
                </c:pt>
                <c:pt idx="16">
                  <c:v>9.8859999999999992</c:v>
                </c:pt>
                <c:pt idx="17">
                  <c:v>9.7609999999999992</c:v>
                </c:pt>
                <c:pt idx="18">
                  <c:v>9.6590000000000007</c:v>
                </c:pt>
                <c:pt idx="19">
                  <c:v>9.66</c:v>
                </c:pt>
                <c:pt idx="20">
                  <c:v>9.5839999999999996</c:v>
                </c:pt>
                <c:pt idx="21">
                  <c:v>9.7059999999999995</c:v>
                </c:pt>
                <c:pt idx="22">
                  <c:v>10.022</c:v>
                </c:pt>
                <c:pt idx="23">
                  <c:v>10.083</c:v>
                </c:pt>
                <c:pt idx="24">
                  <c:v>10.164</c:v>
                </c:pt>
                <c:pt idx="25">
                  <c:v>10.215</c:v>
                </c:pt>
                <c:pt idx="26">
                  <c:v>10.398</c:v>
                </c:pt>
                <c:pt idx="27">
                  <c:v>10.335000000000001</c:v>
                </c:pt>
                <c:pt idx="28">
                  <c:v>10.513999999999999</c:v>
                </c:pt>
                <c:pt idx="29">
                  <c:v>11.301</c:v>
                </c:pt>
                <c:pt idx="30">
                  <c:v>11.239000000000001</c:v>
                </c:pt>
                <c:pt idx="31">
                  <c:v>11.202999999999999</c:v>
                </c:pt>
                <c:pt idx="32">
                  <c:v>11.315</c:v>
                </c:pt>
                <c:pt idx="33">
                  <c:v>11.436</c:v>
                </c:pt>
                <c:pt idx="34">
                  <c:v>11.571</c:v>
                </c:pt>
                <c:pt idx="35">
                  <c:v>11.459</c:v>
                </c:pt>
                <c:pt idx="36">
                  <c:v>11.507999999999999</c:v>
                </c:pt>
                <c:pt idx="37" formatCode="0.0">
                  <c:v>11.33</c:v>
                </c:pt>
              </c:numCache>
            </c:numRef>
          </c:val>
          <c:smooth val="0"/>
          <c:extLst>
            <c:ext xmlns:c16="http://schemas.microsoft.com/office/drawing/2014/chart" uri="{C3380CC4-5D6E-409C-BE32-E72D297353CC}">
              <c16:uniqueId val="{00000003-ED04-4433-AA46-76705826DECB}"/>
            </c:ext>
          </c:extLst>
        </c:ser>
        <c:ser>
          <c:idx val="7"/>
          <c:order val="4"/>
          <c:tx>
            <c:strRef>
              <c:f>Sheet1!$A$9</c:f>
              <c:strCache>
                <c:ptCount val="1"/>
                <c:pt idx="0">
                  <c:v>SWE: 11.0%</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7.827</c:v>
                </c:pt>
                <c:pt idx="1">
                  <c:v>7.931</c:v>
                </c:pt>
                <c:pt idx="2">
                  <c:v>8.0169999999999995</c:v>
                </c:pt>
                <c:pt idx="3">
                  <c:v>7.9279999999999999</c:v>
                </c:pt>
                <c:pt idx="4">
                  <c:v>7.7370000000000001</c:v>
                </c:pt>
                <c:pt idx="5">
                  <c:v>7.3440000000000003</c:v>
                </c:pt>
                <c:pt idx="6">
                  <c:v>7.1130000000000004</c:v>
                </c:pt>
                <c:pt idx="7">
                  <c:v>7.1920000000000002</c:v>
                </c:pt>
                <c:pt idx="8">
                  <c:v>7.1079999999999997</c:v>
                </c:pt>
                <c:pt idx="9">
                  <c:v>7.1669999999999998</c:v>
                </c:pt>
                <c:pt idx="10">
                  <c:v>7.2480000000000002</c:v>
                </c:pt>
                <c:pt idx="11">
                  <c:v>7.2359999999999998</c:v>
                </c:pt>
                <c:pt idx="12">
                  <c:v>7.52</c:v>
                </c:pt>
                <c:pt idx="13">
                  <c:v>7.7629999999999999</c:v>
                </c:pt>
                <c:pt idx="14">
                  <c:v>7.3689999999999998</c:v>
                </c:pt>
                <c:pt idx="15">
                  <c:v>7.2839999999999998</c:v>
                </c:pt>
                <c:pt idx="16">
                  <c:v>7.4870000000000001</c:v>
                </c:pt>
                <c:pt idx="17">
                  <c:v>7.3079999999999998</c:v>
                </c:pt>
                <c:pt idx="18">
                  <c:v>7.39</c:v>
                </c:pt>
                <c:pt idx="19">
                  <c:v>7.4059999999999997</c:v>
                </c:pt>
                <c:pt idx="20">
                  <c:v>7.4020000000000001</c:v>
                </c:pt>
                <c:pt idx="21">
                  <c:v>8.0220000000000002</c:v>
                </c:pt>
                <c:pt idx="22">
                  <c:v>8.3490000000000002</c:v>
                </c:pt>
                <c:pt idx="23">
                  <c:v>8.4529999999999994</c:v>
                </c:pt>
                <c:pt idx="24">
                  <c:v>8.2520000000000007</c:v>
                </c:pt>
                <c:pt idx="25">
                  <c:v>8.2680000000000007</c:v>
                </c:pt>
                <c:pt idx="26">
                  <c:v>8.1509999999999998</c:v>
                </c:pt>
                <c:pt idx="27">
                  <c:v>8.0640000000000001</c:v>
                </c:pt>
                <c:pt idx="28">
                  <c:v>8.3030000000000008</c:v>
                </c:pt>
                <c:pt idx="29">
                  <c:v>8.9350000000000005</c:v>
                </c:pt>
                <c:pt idx="30">
                  <c:v>8.4770000000000003</c:v>
                </c:pt>
                <c:pt idx="31">
                  <c:v>10.666</c:v>
                </c:pt>
                <c:pt idx="32">
                  <c:v>10.926</c:v>
                </c:pt>
                <c:pt idx="33">
                  <c:v>11.089</c:v>
                </c:pt>
                <c:pt idx="34">
                  <c:v>11.13</c:v>
                </c:pt>
                <c:pt idx="35">
                  <c:v>11.004</c:v>
                </c:pt>
                <c:pt idx="36">
                  <c:v>10.976000000000001</c:v>
                </c:pt>
                <c:pt idx="37" formatCode="0.0">
                  <c:v>11.019</c:v>
                </c:pt>
              </c:numCache>
            </c:numRef>
          </c:val>
          <c:smooth val="0"/>
          <c:extLst>
            <c:ext xmlns:c16="http://schemas.microsoft.com/office/drawing/2014/chart" uri="{C3380CC4-5D6E-409C-BE32-E72D297353CC}">
              <c16:uniqueId val="{00000004-ED04-4433-AA46-76705826DECB}"/>
            </c:ext>
          </c:extLst>
        </c:ser>
        <c:ser>
          <c:idx val="1"/>
          <c:order val="5"/>
          <c:tx>
            <c:strRef>
              <c:f>Sheet1!$A$3</c:f>
              <c:strCache>
                <c:ptCount val="1"/>
                <c:pt idx="0">
                  <c:v>CAN: 10.7%</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6.5359999999999996</c:v>
                </c:pt>
                <c:pt idx="1">
                  <c:v>6.766</c:v>
                </c:pt>
                <c:pt idx="2">
                  <c:v>7.4950000000000001</c:v>
                </c:pt>
                <c:pt idx="3">
                  <c:v>7.6639999999999997</c:v>
                </c:pt>
                <c:pt idx="4">
                  <c:v>7.5510000000000002</c:v>
                </c:pt>
                <c:pt idx="5">
                  <c:v>7.5579999999999998</c:v>
                </c:pt>
                <c:pt idx="6">
                  <c:v>7.798</c:v>
                </c:pt>
                <c:pt idx="7">
                  <c:v>7.7389999999999999</c:v>
                </c:pt>
                <c:pt idx="8">
                  <c:v>7.7380000000000004</c:v>
                </c:pt>
                <c:pt idx="9">
                  <c:v>7.9459999999999997</c:v>
                </c:pt>
                <c:pt idx="10">
                  <c:v>8.3640000000000008</c:v>
                </c:pt>
                <c:pt idx="11">
                  <c:v>9.048</c:v>
                </c:pt>
                <c:pt idx="12">
                  <c:v>9.3010000000000002</c:v>
                </c:pt>
                <c:pt idx="13">
                  <c:v>9.1859999999999999</c:v>
                </c:pt>
                <c:pt idx="14">
                  <c:v>8.8350000000000009</c:v>
                </c:pt>
                <c:pt idx="15">
                  <c:v>8.532</c:v>
                </c:pt>
                <c:pt idx="16">
                  <c:v>8.3360000000000003</c:v>
                </c:pt>
                <c:pt idx="17">
                  <c:v>8.3179999999999996</c:v>
                </c:pt>
                <c:pt idx="18">
                  <c:v>8.5470000000000006</c:v>
                </c:pt>
                <c:pt idx="19">
                  <c:v>8.3290000000000006</c:v>
                </c:pt>
                <c:pt idx="20">
                  <c:v>8.2479999999999993</c:v>
                </c:pt>
                <c:pt idx="21">
                  <c:v>8.625</c:v>
                </c:pt>
                <c:pt idx="22">
                  <c:v>8.8569999999999993</c:v>
                </c:pt>
                <c:pt idx="23">
                  <c:v>9.0109999999999992</c:v>
                </c:pt>
                <c:pt idx="24">
                  <c:v>9.0660000000000007</c:v>
                </c:pt>
                <c:pt idx="25">
                  <c:v>9.0350000000000001</c:v>
                </c:pt>
                <c:pt idx="26">
                  <c:v>9.375</c:v>
                </c:pt>
                <c:pt idx="27">
                  <c:v>9.4760000000000009</c:v>
                </c:pt>
                <c:pt idx="28">
                  <c:v>9.6389999999999993</c:v>
                </c:pt>
                <c:pt idx="29">
                  <c:v>10.756</c:v>
                </c:pt>
                <c:pt idx="30">
                  <c:v>10.728</c:v>
                </c:pt>
                <c:pt idx="31">
                  <c:v>10.403</c:v>
                </c:pt>
                <c:pt idx="32">
                  <c:v>10.403</c:v>
                </c:pt>
                <c:pt idx="33">
                  <c:v>10.287000000000001</c:v>
                </c:pt>
                <c:pt idx="34">
                  <c:v>10.121</c:v>
                </c:pt>
                <c:pt idx="35">
                  <c:v>10.584</c:v>
                </c:pt>
                <c:pt idx="36">
                  <c:v>10.82</c:v>
                </c:pt>
                <c:pt idx="37" formatCode="0.0">
                  <c:v>10.663</c:v>
                </c:pt>
              </c:numCache>
            </c:numRef>
          </c:val>
          <c:smooth val="0"/>
          <c:extLst>
            <c:ext xmlns:c16="http://schemas.microsoft.com/office/drawing/2014/chart" uri="{C3380CC4-5D6E-409C-BE32-E72D297353CC}">
              <c16:uniqueId val="{00000005-ED04-4433-AA46-76705826DECB}"/>
            </c:ext>
          </c:extLst>
        </c:ser>
        <c:ser>
          <c:idx val="6"/>
          <c:order val="6"/>
          <c:tx>
            <c:strRef>
              <c:f>Sheet1!$A$8</c:f>
              <c:strCache>
                <c:ptCount val="1"/>
                <c:pt idx="0">
                  <c:v>NOR: 10.2%</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10.519</c:v>
                </c:pt>
                <c:pt idx="37" formatCode="0.0">
                  <c:v>10.446</c:v>
                </c:pt>
              </c:numCache>
            </c:numRef>
          </c:val>
          <c:smooth val="0"/>
          <c:extLst>
            <c:ext xmlns:c16="http://schemas.microsoft.com/office/drawing/2014/chart" uri="{C3380CC4-5D6E-409C-BE32-E72D297353CC}">
              <c16:uniqueId val="{00000006-ED04-4433-AA46-76705826DECB}"/>
            </c:ext>
          </c:extLst>
        </c:ser>
        <c:ser>
          <c:idx val="4"/>
          <c:order val="7"/>
          <c:tx>
            <c:strRef>
              <c:f>Sheet1!$A$6</c:f>
              <c:strCache>
                <c:ptCount val="1"/>
                <c:pt idx="0">
                  <c:v>NETH: 9.9%</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6.5140000000000002</c:v>
                </c:pt>
                <c:pt idx="1">
                  <c:v>6.6040000000000001</c:v>
                </c:pt>
                <c:pt idx="2">
                  <c:v>6.8289999999999997</c:v>
                </c:pt>
                <c:pt idx="3">
                  <c:v>6.8289999999999997</c:v>
                </c:pt>
                <c:pt idx="4">
                  <c:v>6.5549999999999997</c:v>
                </c:pt>
                <c:pt idx="5">
                  <c:v>6.5439999999999996</c:v>
                </c:pt>
                <c:pt idx="6">
                  <c:v>6.63</c:v>
                </c:pt>
                <c:pt idx="7">
                  <c:v>6.7380000000000004</c:v>
                </c:pt>
                <c:pt idx="8">
                  <c:v>6.6669999999999998</c:v>
                </c:pt>
                <c:pt idx="9">
                  <c:v>6.8339999999999996</c:v>
                </c:pt>
                <c:pt idx="10">
                  <c:v>6.992</c:v>
                </c:pt>
                <c:pt idx="11">
                  <c:v>7.1689999999999996</c:v>
                </c:pt>
                <c:pt idx="12">
                  <c:v>7.3760000000000003</c:v>
                </c:pt>
                <c:pt idx="13">
                  <c:v>7.476</c:v>
                </c:pt>
                <c:pt idx="14">
                  <c:v>7.359</c:v>
                </c:pt>
                <c:pt idx="15">
                  <c:v>7.27</c:v>
                </c:pt>
                <c:pt idx="16">
                  <c:v>7.2130000000000001</c:v>
                </c:pt>
                <c:pt idx="17">
                  <c:v>7.0259999999999998</c:v>
                </c:pt>
                <c:pt idx="18">
                  <c:v>7.7960000000000003</c:v>
                </c:pt>
                <c:pt idx="19">
                  <c:v>7.8250000000000002</c:v>
                </c:pt>
                <c:pt idx="20">
                  <c:v>7.7069999999999999</c:v>
                </c:pt>
                <c:pt idx="21">
                  <c:v>8.0589999999999993</c:v>
                </c:pt>
                <c:pt idx="22">
                  <c:v>8.6489999999999991</c:v>
                </c:pt>
                <c:pt idx="23">
                  <c:v>9.0570000000000004</c:v>
                </c:pt>
                <c:pt idx="24">
                  <c:v>9.1110000000000007</c:v>
                </c:pt>
                <c:pt idx="25">
                  <c:v>9.0969999999999995</c:v>
                </c:pt>
                <c:pt idx="26">
                  <c:v>9.0809999999999995</c:v>
                </c:pt>
                <c:pt idx="27">
                  <c:v>9.0530000000000008</c:v>
                </c:pt>
                <c:pt idx="28">
                  <c:v>9.2769999999999992</c:v>
                </c:pt>
                <c:pt idx="29">
                  <c:v>9.9930000000000003</c:v>
                </c:pt>
                <c:pt idx="30">
                  <c:v>10.154999999999999</c:v>
                </c:pt>
                <c:pt idx="31">
                  <c:v>10.234</c:v>
                </c:pt>
                <c:pt idx="32">
                  <c:v>10.539</c:v>
                </c:pt>
                <c:pt idx="33">
                  <c:v>10.584</c:v>
                </c:pt>
                <c:pt idx="34">
                  <c:v>10.567</c:v>
                </c:pt>
                <c:pt idx="35">
                  <c:v>10.324</c:v>
                </c:pt>
                <c:pt idx="36">
                  <c:v>10.301</c:v>
                </c:pt>
                <c:pt idx="37" formatCode="0.0">
                  <c:v>10.101000000000001</c:v>
                </c:pt>
              </c:numCache>
            </c:numRef>
          </c:val>
          <c:smooth val="0"/>
          <c:extLst>
            <c:ext xmlns:c16="http://schemas.microsoft.com/office/drawing/2014/chart" uri="{C3380CC4-5D6E-409C-BE32-E72D297353CC}">
              <c16:uniqueId val="{00000007-ED04-4433-AA46-76705826DECB}"/>
            </c:ext>
          </c:extLst>
        </c:ser>
        <c:ser>
          <c:idx val="9"/>
          <c:order val="8"/>
          <c:tx>
            <c:strRef>
              <c:f>Sheet1!$A$11</c:f>
              <c:strCache>
                <c:ptCount val="1"/>
                <c:pt idx="0">
                  <c:v>UK: 9.8%</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5.5970000000000004</c:v>
                </c:pt>
                <c:pt idx="16">
                  <c:v>5.5869999999999997</c:v>
                </c:pt>
                <c:pt idx="17">
                  <c:v>5.4649999999999999</c:v>
                </c:pt>
                <c:pt idx="18">
                  <c:v>5.6029999999999998</c:v>
                </c:pt>
                <c:pt idx="19">
                  <c:v>5.8440000000000003</c:v>
                </c:pt>
                <c:pt idx="20">
                  <c:v>5.9720000000000004</c:v>
                </c:pt>
                <c:pt idx="21">
                  <c:v>6.3109999999999999</c:v>
                </c:pt>
                <c:pt idx="22">
                  <c:v>6.5679999999999996</c:v>
                </c:pt>
                <c:pt idx="23">
                  <c:v>6.8330000000000002</c:v>
                </c:pt>
                <c:pt idx="24">
                  <c:v>7.0359999999999996</c:v>
                </c:pt>
                <c:pt idx="25">
                  <c:v>7.1749999999999998</c:v>
                </c:pt>
                <c:pt idx="26">
                  <c:v>7.3079999999999998</c:v>
                </c:pt>
                <c:pt idx="27">
                  <c:v>7.4059999999999997</c:v>
                </c:pt>
                <c:pt idx="28">
                  <c:v>7.6459999999999999</c:v>
                </c:pt>
                <c:pt idx="29">
                  <c:v>8.4819999999999993</c:v>
                </c:pt>
                <c:pt idx="30">
                  <c:v>8.4339999999999993</c:v>
                </c:pt>
                <c:pt idx="31">
                  <c:v>8.3759999999999994</c:v>
                </c:pt>
                <c:pt idx="32">
                  <c:v>8.2859999999999996</c:v>
                </c:pt>
                <c:pt idx="33">
                  <c:v>9.766</c:v>
                </c:pt>
                <c:pt idx="34">
                  <c:v>9.7569999999999997</c:v>
                </c:pt>
                <c:pt idx="35">
                  <c:v>9.6869999999999994</c:v>
                </c:pt>
                <c:pt idx="36">
                  <c:v>9.6989999999999998</c:v>
                </c:pt>
                <c:pt idx="37" formatCode="0.0">
                  <c:v>9.6319999999999997</c:v>
                </c:pt>
              </c:numCache>
            </c:numRef>
          </c:val>
          <c:smooth val="0"/>
          <c:extLst>
            <c:ext xmlns:c16="http://schemas.microsoft.com/office/drawing/2014/chart" uri="{C3380CC4-5D6E-409C-BE32-E72D297353CC}">
              <c16:uniqueId val="{00000008-ED04-4433-AA46-76705826DECB}"/>
            </c:ext>
          </c:extLst>
        </c:ser>
        <c:ser>
          <c:idx val="0"/>
          <c:order val="9"/>
          <c:tx>
            <c:strRef>
              <c:f>Sheet1!$A$2</c:f>
              <c:strCache>
                <c:ptCount val="1"/>
                <c:pt idx="0">
                  <c:v>AUS: 9.3%</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c:v>
                </c:pt>
                <c:pt idx="1">
                  <c:v>5.8390000000000004</c:v>
                </c:pt>
                <c:pt idx="2">
                  <c:v>6.1059999999999999</c:v>
                </c:pt>
                <c:pt idx="3">
                  <c:v>6.0519999999999996</c:v>
                </c:pt>
                <c:pt idx="4">
                  <c:v>6.024</c:v>
                </c:pt>
                <c:pt idx="5">
                  <c:v>6.0750000000000002</c:v>
                </c:pt>
                <c:pt idx="6">
                  <c:v>6.274</c:v>
                </c:pt>
                <c:pt idx="7">
                  <c:v>6.1120000000000001</c:v>
                </c:pt>
                <c:pt idx="8">
                  <c:v>6.0670000000000002</c:v>
                </c:pt>
                <c:pt idx="9">
                  <c:v>6.12</c:v>
                </c:pt>
                <c:pt idx="10">
                  <c:v>6.48</c:v>
                </c:pt>
                <c:pt idx="11">
                  <c:v>6.7759999999999998</c:v>
                </c:pt>
                <c:pt idx="12">
                  <c:v>6.8410000000000002</c:v>
                </c:pt>
                <c:pt idx="13">
                  <c:v>6.8570000000000002</c:v>
                </c:pt>
                <c:pt idx="14">
                  <c:v>6.8890000000000002</c:v>
                </c:pt>
                <c:pt idx="15">
                  <c:v>6.9349999999999996</c:v>
                </c:pt>
                <c:pt idx="16">
                  <c:v>7.0739999999999998</c:v>
                </c:pt>
                <c:pt idx="17">
                  <c:v>7.0880000000000001</c:v>
                </c:pt>
                <c:pt idx="18">
                  <c:v>7.2439999999999998</c:v>
                </c:pt>
                <c:pt idx="19">
                  <c:v>7.3310000000000004</c:v>
                </c:pt>
                <c:pt idx="20">
                  <c:v>7.6139999999999999</c:v>
                </c:pt>
                <c:pt idx="21">
                  <c:v>7.6959999999999997</c:v>
                </c:pt>
                <c:pt idx="22">
                  <c:v>7.8929999999999998</c:v>
                </c:pt>
                <c:pt idx="23">
                  <c:v>7.9039999999999999</c:v>
                </c:pt>
                <c:pt idx="24">
                  <c:v>8.109</c:v>
                </c:pt>
                <c:pt idx="25">
                  <c:v>7.99</c:v>
                </c:pt>
                <c:pt idx="26">
                  <c:v>7.9889999999999999</c:v>
                </c:pt>
                <c:pt idx="27">
                  <c:v>8.0679999999999996</c:v>
                </c:pt>
                <c:pt idx="28">
                  <c:v>8.2560000000000002</c:v>
                </c:pt>
                <c:pt idx="29">
                  <c:v>8.5630000000000006</c:v>
                </c:pt>
                <c:pt idx="30">
                  <c:v>8.4309999999999992</c:v>
                </c:pt>
                <c:pt idx="31">
                  <c:v>8.5419999999999998</c:v>
                </c:pt>
                <c:pt idx="32">
                  <c:v>8.6760000000000002</c:v>
                </c:pt>
                <c:pt idx="33">
                  <c:v>8.7590000000000003</c:v>
                </c:pt>
                <c:pt idx="34">
                  <c:v>9.0380000000000003</c:v>
                </c:pt>
                <c:pt idx="35">
                  <c:v>9.3149999999999995</c:v>
                </c:pt>
                <c:pt idx="36">
                  <c:v>9.1959999999999997</c:v>
                </c:pt>
                <c:pt idx="37" formatCode="0.0">
                  <c:v>9.2059999999999995</c:v>
                </c:pt>
              </c:numCache>
            </c:numRef>
          </c:val>
          <c:smooth val="0"/>
          <c:extLst>
            <c:ext xmlns:c16="http://schemas.microsoft.com/office/drawing/2014/chart" uri="{C3380CC4-5D6E-409C-BE32-E72D297353CC}">
              <c16:uniqueId val="{00000009-ED04-4433-AA46-76705826DECB}"/>
            </c:ext>
          </c:extLst>
        </c:ser>
        <c:ser>
          <c:idx val="5"/>
          <c:order val="10"/>
          <c:tx>
            <c:strRef>
              <c:f>Sheet1!$A$7</c:f>
              <c:strCache>
                <c:ptCount val="1"/>
                <c:pt idx="0">
                  <c:v>NZ: 9.3%</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9.4239999999999995</c:v>
                </c:pt>
                <c:pt idx="35">
                  <c:v>9.3279999999999994</c:v>
                </c:pt>
                <c:pt idx="36">
                  <c:v>9.2919999999999998</c:v>
                </c:pt>
                <c:pt idx="37" formatCode="0.0">
                  <c:v>9.1449999999999996</c:v>
                </c:pt>
              </c:numCache>
            </c:numRef>
          </c:val>
          <c:smooth val="0"/>
          <c:extLst>
            <c:ext xmlns:c16="http://schemas.microsoft.com/office/drawing/2014/chart" uri="{C3380CC4-5D6E-409C-BE32-E72D297353CC}">
              <c16:uniqueId val="{0000000A-ED04-4433-AA46-76705826DECB}"/>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6"/>
        <c:noMultiLvlLbl val="0"/>
      </c:catAx>
      <c:valAx>
        <c:axId val="63621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856492938382714"/>
          <c:y val="9.1616236695495804E-2"/>
          <c:w val="0.13838008068943694"/>
          <c:h val="0.778080130344757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2'!$B$4:$BH$4</c:f>
              <c:numCache>
                <c:formatCode>0</c:formatCode>
                <c:ptCount val="59"/>
                <c:pt idx="0">
                  <c:v>1239.1687285223363</c:v>
                </c:pt>
                <c:pt idx="1">
                  <c:v>1293.2261802575104</c:v>
                </c:pt>
                <c:pt idx="2">
                  <c:v>1377.7931412516525</c:v>
                </c:pt>
                <c:pt idx="3">
                  <c:v>1459.0659031556036</c:v>
                </c:pt>
                <c:pt idx="4">
                  <c:v>1569.4681254362886</c:v>
                </c:pt>
                <c:pt idx="5">
                  <c:v>1664.5407649204419</c:v>
                </c:pt>
                <c:pt idx="6">
                  <c:v>1763.1553342743487</c:v>
                </c:pt>
                <c:pt idx="7">
                  <c:v>1903.4804019975033</c:v>
                </c:pt>
                <c:pt idx="8">
                  <c:v>2049.7092886227538</c:v>
                </c:pt>
                <c:pt idx="9">
                  <c:v>2176.74467514766</c:v>
                </c:pt>
                <c:pt idx="10">
                  <c:v>2294.9839841235785</c:v>
                </c:pt>
                <c:pt idx="11">
                  <c:v>2412.8065314944415</c:v>
                </c:pt>
                <c:pt idx="12">
                  <c:v>2588.5918417380904</c:v>
                </c:pt>
                <c:pt idx="13">
                  <c:v>2679.1687450759705</c:v>
                </c:pt>
                <c:pt idx="14">
                  <c:v>2718.9217269347751</c:v>
                </c:pt>
                <c:pt idx="15">
                  <c:v>2822.4125793466478</c:v>
                </c:pt>
                <c:pt idx="16">
                  <c:v>3034.387142857142</c:v>
                </c:pt>
                <c:pt idx="17">
                  <c:v>3218.6824429474837</c:v>
                </c:pt>
                <c:pt idx="18">
                  <c:v>3329.2025865372334</c:v>
                </c:pt>
                <c:pt idx="19">
                  <c:v>3359.1661389207807</c:v>
                </c:pt>
                <c:pt idx="20">
                  <c:v>3377.1438761885483</c:v>
                </c:pt>
                <c:pt idx="21">
                  <c:v>3515.2357413856303</c:v>
                </c:pt>
                <c:pt idx="22">
                  <c:v>3698.8903435773464</c:v>
                </c:pt>
                <c:pt idx="23">
                  <c:v>3908.3567782426776</c:v>
                </c:pt>
                <c:pt idx="24">
                  <c:v>4087.8473091725459</c:v>
                </c:pt>
                <c:pt idx="25">
                  <c:v>4277.5919772304824</c:v>
                </c:pt>
                <c:pt idx="26">
                  <c:v>4456.9881478386378</c:v>
                </c:pt>
                <c:pt idx="27">
                  <c:v>4638.948571952471</c:v>
                </c:pt>
                <c:pt idx="28">
                  <c:v>4950.9068160360721</c:v>
                </c:pt>
                <c:pt idx="29">
                  <c:v>5208.754728030658</c:v>
                </c:pt>
                <c:pt idx="30">
                  <c:v>5463.7259589259511</c:v>
                </c:pt>
                <c:pt idx="31">
                  <c:v>5661.3073378212976</c:v>
                </c:pt>
                <c:pt idx="32">
                  <c:v>5882.5469376967394</c:v>
                </c:pt>
                <c:pt idx="33">
                  <c:v>6060.4993245659571</c:v>
                </c:pt>
                <c:pt idx="34">
                  <c:v>6168.0570624613483</c:v>
                </c:pt>
                <c:pt idx="35">
                  <c:v>6271.6307021765269</c:v>
                </c:pt>
                <c:pt idx="36">
                  <c:v>6345.6368209105876</c:v>
                </c:pt>
                <c:pt idx="37">
                  <c:v>6483.8210377407459</c:v>
                </c:pt>
                <c:pt idx="38">
                  <c:v>6690.0472526966914</c:v>
                </c:pt>
                <c:pt idx="39">
                  <c:v>6894.6746163081543</c:v>
                </c:pt>
                <c:pt idx="40">
                  <c:v>7079.886045104774</c:v>
                </c:pt>
                <c:pt idx="41">
                  <c:v>7400.784328547893</c:v>
                </c:pt>
                <c:pt idx="42">
                  <c:v>7909.9738333951063</c:v>
                </c:pt>
                <c:pt idx="43">
                  <c:v>8320.4637903079711</c:v>
                </c:pt>
                <c:pt idx="44">
                  <c:v>8612.039764877145</c:v>
                </c:pt>
                <c:pt idx="45">
                  <c:v>8813.8397567429147</c:v>
                </c:pt>
                <c:pt idx="46">
                  <c:v>9009.6272146194224</c:v>
                </c:pt>
                <c:pt idx="47">
                  <c:v>9232.9445840852368</c:v>
                </c:pt>
                <c:pt idx="48">
                  <c:v>9203.9538243728057</c:v>
                </c:pt>
                <c:pt idx="49">
                  <c:v>9515.5723942587611</c:v>
                </c:pt>
                <c:pt idx="50">
                  <c:v>9665.1794816337078</c:v>
                </c:pt>
                <c:pt idx="51">
                  <c:v>9628.8495118329356</c:v>
                </c:pt>
                <c:pt idx="52">
                  <c:v>9742.8005530242299</c:v>
                </c:pt>
                <c:pt idx="53">
                  <c:v>9823.0093145182764</c:v>
                </c:pt>
                <c:pt idx="54">
                  <c:v>10096.458964718471</c:v>
                </c:pt>
                <c:pt idx="55">
                  <c:v>10589.620792181209</c:v>
                </c:pt>
                <c:pt idx="56">
                  <c:v>10859.580204314778</c:v>
                </c:pt>
                <c:pt idx="57">
                  <c:v>11004.066358293303</c:v>
                </c:pt>
                <c:pt idx="58">
                  <c:v>11172</c:v>
                </c:pt>
              </c:numCache>
            </c:numRef>
          </c:yVal>
          <c:smooth val="1"/>
          <c:extLst>
            <c:ext xmlns:c16="http://schemas.microsoft.com/office/drawing/2014/chart" uri="{C3380CC4-5D6E-409C-BE32-E72D297353CC}">
              <c16:uniqueId val="{00000000-D1EE-4119-9931-4149F923F6A6}"/>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a:t> 2018 Dollars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38435321041963E-2"/>
          <c:y val="0.17803476923972528"/>
          <c:w val="0.94646171553367064"/>
          <c:h val="0.729450451709999"/>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15E5-4D9E-A6C1-9E3ECA714572}"/>
              </c:ext>
            </c:extLst>
          </c:dPt>
          <c:dLbls>
            <c:dLbl>
              <c:idx val="0"/>
              <c:layout>
                <c:manualLayout>
                  <c:x val="1.4182172920024878E-3"/>
                  <c:y val="4.76298406787603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E5-4D9E-A6C1-9E3ECA714572}"/>
                </c:ext>
              </c:extLst>
            </c:dLbl>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f>Sheet1!$B$2:$B$12</c:f>
              <c:numCache>
                <c:formatCode>0</c:formatCode>
                <c:ptCount val="11"/>
                <c:pt idx="0">
                  <c:v>1.93</c:v>
                </c:pt>
                <c:pt idx="1">
                  <c:v>8.27</c:v>
                </c:pt>
                <c:pt idx="2">
                  <c:v>9.9499999999999993</c:v>
                </c:pt>
                <c:pt idx="3">
                  <c:v>12.48</c:v>
                </c:pt>
                <c:pt idx="4">
                  <c:v>15.74</c:v>
                </c:pt>
                <c:pt idx="5">
                  <c:v>16.59</c:v>
                </c:pt>
                <c:pt idx="6">
                  <c:v>17.809999999999999</c:v>
                </c:pt>
                <c:pt idx="7">
                  <c:v>21.76</c:v>
                </c:pt>
                <c:pt idx="8">
                  <c:v>29.77</c:v>
                </c:pt>
                <c:pt idx="9">
                  <c:v>34.880000000000003</c:v>
                </c:pt>
                <c:pt idx="10">
                  <c:v>43.62</c:v>
                </c:pt>
              </c:numCache>
            </c:numRef>
          </c:val>
          <c:extLst>
            <c:ext xmlns:c16="http://schemas.microsoft.com/office/drawing/2014/chart" uri="{C3380CC4-5D6E-409C-BE32-E72D297353CC}">
              <c16:uniqueId val="{00000003-15E5-4D9E-A6C1-9E3ECA714572}"/>
            </c:ext>
          </c:extLst>
        </c:ser>
        <c:dLbls>
          <c:showLegendKey val="0"/>
          <c:showVal val="0"/>
          <c:showCatName val="0"/>
          <c:showSerName val="0"/>
          <c:showPercent val="0"/>
          <c:showBubbleSize val="0"/>
        </c:dLbls>
        <c:gapWidth val="25"/>
        <c:axId val="638106384"/>
        <c:axId val="638888624"/>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9"/>
                    <c:layout>
                      <c:manualLayout>
                        <c:x val="-2.8363529325322011E-3"/>
                        <c:y val="-4.272994317029720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15E5-4D9E-A6C1-9E3ECA714572}"/>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15E5-4D9E-A6C1-9E3ECA714572}"/>
                  </c:ext>
                </c:extLst>
              </c15:ser>
            </c15:filteredBarSeries>
          </c:ext>
        </c:extLst>
      </c:barChart>
      <c:catAx>
        <c:axId val="63810638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8624"/>
        <c:crosses val="autoZero"/>
        <c:auto val="1"/>
        <c:lblAlgn val="ctr"/>
        <c:lblOffset val="100"/>
        <c:noMultiLvlLbl val="0"/>
      </c:catAx>
      <c:valAx>
        <c:axId val="638888624"/>
        <c:scaling>
          <c:orientation val="minMax"/>
          <c:max val="50"/>
        </c:scaling>
        <c:delete val="1"/>
        <c:axPos val="l"/>
        <c:numFmt formatCode="0" sourceLinked="1"/>
        <c:majorTickMark val="none"/>
        <c:minorTickMark val="none"/>
        <c:tickLblPos val="nextTo"/>
        <c:crossAx val="63810638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94F1-8F4C-87CE-126043037CE6}"/>
              </c:ext>
            </c:extLst>
          </c:dPt>
          <c:dLbls>
            <c:spPr>
              <a:noFill/>
              <a:ln>
                <a:noFill/>
              </a:ln>
              <a:effectLst/>
            </c:spPr>
            <c:txPr>
              <a:bodyPr wrap="square" lIns="38100" tIns="19050" rIns="38100" bIns="19050" anchor="ctr">
                <a:spAutoFit/>
              </a:bodyPr>
              <a:lstStyle/>
              <a:p>
                <a:pPr>
                  <a:defRPr sz="140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GER</c:v>
                </c:pt>
                <c:pt idx="2">
                  <c:v>NETH</c:v>
                </c:pt>
                <c:pt idx="3">
                  <c:v>SWE</c:v>
                </c:pt>
                <c:pt idx="4">
                  <c:v>FRA</c:v>
                </c:pt>
                <c:pt idx="5">
                  <c:v>NOR</c:v>
                </c:pt>
                <c:pt idx="6">
                  <c:v>AUS</c:v>
                </c:pt>
                <c:pt idx="7">
                  <c:v>CAN</c:v>
                </c:pt>
                <c:pt idx="8">
                  <c:v>SWIZ</c:v>
                </c:pt>
                <c:pt idx="9">
                  <c:v>NZ</c:v>
                </c:pt>
                <c:pt idx="10">
                  <c:v>US</c:v>
                </c:pt>
              </c:strCache>
            </c:strRef>
          </c:cat>
          <c:val>
            <c:numRef>
              <c:f>Sheet1!$B$2:$B$12</c:f>
              <c:numCache>
                <c:formatCode>0</c:formatCode>
                <c:ptCount val="11"/>
                <c:pt idx="0">
                  <c:v>5.32</c:v>
                </c:pt>
                <c:pt idx="1">
                  <c:v>6.74</c:v>
                </c:pt>
                <c:pt idx="2">
                  <c:v>10.73</c:v>
                </c:pt>
                <c:pt idx="3">
                  <c:v>12.86</c:v>
                </c:pt>
                <c:pt idx="4">
                  <c:v>13.95</c:v>
                </c:pt>
                <c:pt idx="5">
                  <c:v>14.75</c:v>
                </c:pt>
                <c:pt idx="6">
                  <c:v>17.32</c:v>
                </c:pt>
                <c:pt idx="7">
                  <c:v>20.47</c:v>
                </c:pt>
                <c:pt idx="8">
                  <c:v>26.14</c:v>
                </c:pt>
                <c:pt idx="9">
                  <c:v>26.82</c:v>
                </c:pt>
                <c:pt idx="10">
                  <c:v>38.26</c:v>
                </c:pt>
              </c:numCache>
            </c:numRef>
          </c:val>
          <c:extLst>
            <c:ext xmlns:c16="http://schemas.microsoft.com/office/drawing/2014/chart" uri="{C3380CC4-5D6E-409C-BE32-E72D297353CC}">
              <c16:uniqueId val="{00000002-94F1-8F4C-87CE-126043037CE6}"/>
            </c:ext>
          </c:extLst>
        </c:ser>
        <c:dLbls>
          <c:showLegendKey val="0"/>
          <c:showVal val="0"/>
          <c:showCatName val="0"/>
          <c:showSerName val="0"/>
          <c:showPercent val="0"/>
          <c:showBubbleSize val="0"/>
        </c:dLbls>
        <c:gapWidth val="25"/>
        <c:axId val="349911464"/>
        <c:axId val="349911856"/>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3"/>
                    <c:layout>
                      <c:manualLayout>
                        <c:x val="4.2545293987981455E-3"/>
                        <c:y val="-3.357501576607766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94F1-8F4C-87CE-126043037CE6}"/>
                      </c:ext>
                    </c:extLst>
                  </c:dLbl>
                  <c:dLbl>
                    <c:idx val="8"/>
                    <c:layout>
                      <c:manualLayout>
                        <c:x val="1.4181764662661526E-3"/>
                        <c:y val="-4.578411240828757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94F1-8F4C-87CE-126043037CE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GER</c:v>
                      </c:pt>
                      <c:pt idx="2">
                        <c:v>NETH</c:v>
                      </c:pt>
                      <c:pt idx="3">
                        <c:v>SWE</c:v>
                      </c:pt>
                      <c:pt idx="4">
                        <c:v>FRA</c:v>
                      </c:pt>
                      <c:pt idx="5">
                        <c:v>NOR</c:v>
                      </c:pt>
                      <c:pt idx="6">
                        <c:v>AUS</c:v>
                      </c:pt>
                      <c:pt idx="7">
                        <c:v>CAN</c:v>
                      </c:pt>
                      <c:pt idx="8">
                        <c:v>SWIZ</c:v>
                      </c:pt>
                      <c:pt idx="9">
                        <c:v>NZ</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94F1-8F4C-87CE-126043037CE6}"/>
                  </c:ext>
                </c:extLst>
              </c15:ser>
            </c15:filteredBarSeries>
          </c:ext>
        </c:extLst>
      </c:barChart>
      <c:catAx>
        <c:axId val="34991146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b="0">
                <a:solidFill>
                  <a:schemeClr val="tx1"/>
                </a:solidFill>
                <a:latin typeface="Interface"/>
                <a:ea typeface="Tahoma" panose="020B0604030504040204" pitchFamily="34" charset="0"/>
                <a:cs typeface="Tahoma" panose="020B0604030504040204" pitchFamily="34" charset="0"/>
              </a:defRPr>
            </a:pPr>
            <a:endParaRPr lang="en-US"/>
          </a:p>
        </c:txPr>
        <c:crossAx val="349911856"/>
        <c:crosses val="autoZero"/>
        <c:auto val="1"/>
        <c:lblAlgn val="ctr"/>
        <c:lblOffset val="100"/>
        <c:noMultiLvlLbl val="0"/>
      </c:catAx>
      <c:valAx>
        <c:axId val="349911856"/>
        <c:scaling>
          <c:orientation val="minMax"/>
        </c:scaling>
        <c:delete val="1"/>
        <c:axPos val="l"/>
        <c:numFmt formatCode="0" sourceLinked="1"/>
        <c:majorTickMark val="none"/>
        <c:minorTickMark val="none"/>
        <c:tickLblPos val="nextTo"/>
        <c:crossAx val="34991146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423142763113502E-2"/>
          <c:y val="2.075758734041739E-2"/>
          <c:w val="0.91840888839962298"/>
          <c:h val="0.90467166118798259"/>
        </c:manualLayout>
      </c:layout>
      <c:barChart>
        <c:barDir val="col"/>
        <c:grouping val="stacked"/>
        <c:varyColors val="0"/>
        <c:ser>
          <c:idx val="4"/>
          <c:order val="0"/>
          <c:tx>
            <c:strRef>
              <c:f>Sheet1!$B$1</c:f>
              <c:strCache>
                <c:ptCount val="1"/>
                <c:pt idx="0">
                  <c:v>Health care</c:v>
                </c:pt>
              </c:strCache>
            </c:strRef>
          </c:tx>
          <c:spPr>
            <a:solidFill>
              <a:srgbClr val="0C4C88"/>
            </a:solidFill>
            <a:ln w="9519">
              <a:solidFill>
                <a:schemeClr val="tx1"/>
              </a:solidFill>
              <a:prstDash val="solid"/>
            </a:ln>
          </c:spPr>
          <c:invertIfNegative val="0"/>
          <c:dPt>
            <c:idx val="5"/>
            <c:invertIfNegative val="0"/>
            <c:bubble3D val="0"/>
            <c:spPr>
              <a:solidFill>
                <a:srgbClr val="C00000"/>
              </a:solidFill>
              <a:ln w="9519">
                <a:solidFill>
                  <a:schemeClr val="tx1"/>
                </a:solidFill>
                <a:prstDash val="solid"/>
              </a:ln>
            </c:spPr>
            <c:extLst>
              <c:ext xmlns:c16="http://schemas.microsoft.com/office/drawing/2014/chart" uri="{C3380CC4-5D6E-409C-BE32-E72D297353CC}">
                <c16:uniqueId val="{00000003-912C-4E84-BD69-8C0A0923B169}"/>
              </c:ext>
            </c:extLst>
          </c:dPt>
          <c:dLbls>
            <c:numFmt formatCode="#,##0" sourceLinked="0"/>
            <c:spPr>
              <a:noFill/>
              <a:ln w="30091">
                <a:noFill/>
              </a:ln>
            </c:spPr>
            <c:txPr>
              <a:bodyPr/>
              <a:lstStyle/>
              <a:p>
                <a:pPr>
                  <a:defRPr sz="1600" b="1" i="0" u="none" strike="noStrike" baseline="0">
                    <a:solidFill>
                      <a:schemeClr val="tx1"/>
                    </a:solidFill>
                    <a:latin typeface="Cabin" panose="020B0803050202020004"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FR</c:v>
                </c:pt>
                <c:pt idx="1">
                  <c:v>SWE</c:v>
                </c:pt>
                <c:pt idx="2">
                  <c:v>SWIZ</c:v>
                </c:pt>
                <c:pt idx="3">
                  <c:v>GER</c:v>
                </c:pt>
                <c:pt idx="4">
                  <c:v>NETH</c:v>
                </c:pt>
                <c:pt idx="5">
                  <c:v>US</c:v>
                </c:pt>
                <c:pt idx="6">
                  <c:v>NOR</c:v>
                </c:pt>
                <c:pt idx="7">
                  <c:v>UK</c:v>
                </c:pt>
                <c:pt idx="8">
                  <c:v>NZ</c:v>
                </c:pt>
                <c:pt idx="9">
                  <c:v>CAN</c:v>
                </c:pt>
                <c:pt idx="10">
                  <c:v>AUS</c:v>
                </c:pt>
              </c:strCache>
            </c:strRef>
          </c:cat>
          <c:val>
            <c:numRef>
              <c:f>Sheet1!$B$2:$B$12</c:f>
              <c:numCache>
                <c:formatCode>0.0</c:formatCode>
                <c:ptCount val="11"/>
                <c:pt idx="0">
                  <c:v>11.9</c:v>
                </c:pt>
                <c:pt idx="1">
                  <c:v>11.8</c:v>
                </c:pt>
                <c:pt idx="2">
                  <c:v>10.6</c:v>
                </c:pt>
                <c:pt idx="3">
                  <c:v>10.7</c:v>
                </c:pt>
                <c:pt idx="4">
                  <c:v>12</c:v>
                </c:pt>
                <c:pt idx="5">
                  <c:v>16.3</c:v>
                </c:pt>
                <c:pt idx="6">
                  <c:v>8.9</c:v>
                </c:pt>
                <c:pt idx="7">
                  <c:v>8.4</c:v>
                </c:pt>
                <c:pt idx="8">
                  <c:v>9.3000000000000007</c:v>
                </c:pt>
                <c:pt idx="9">
                  <c:v>10.4</c:v>
                </c:pt>
                <c:pt idx="10">
                  <c:v>8.8000000000000007</c:v>
                </c:pt>
              </c:numCache>
            </c:numRef>
          </c:val>
          <c:extLst>
            <c:ext xmlns:c16="http://schemas.microsoft.com/office/drawing/2014/chart" uri="{C3380CC4-5D6E-409C-BE32-E72D297353CC}">
              <c16:uniqueId val="{00000000-912C-4E84-BD69-8C0A0923B169}"/>
            </c:ext>
          </c:extLst>
        </c:ser>
        <c:ser>
          <c:idx val="0"/>
          <c:order val="1"/>
          <c:tx>
            <c:strRef>
              <c:f>Sheet1!$C$1</c:f>
              <c:strCache>
                <c:ptCount val="1"/>
                <c:pt idx="0">
                  <c:v>Social care</c:v>
                </c:pt>
              </c:strCache>
            </c:strRef>
          </c:tx>
          <c:spPr>
            <a:solidFill>
              <a:schemeClr val="accent1">
                <a:lumMod val="60000"/>
                <a:lumOff val="40000"/>
              </a:schemeClr>
            </a:solidFill>
            <a:ln>
              <a:solidFill>
                <a:schemeClr val="tx1"/>
              </a:solidFill>
            </a:ln>
          </c:spPr>
          <c:invertIfNegative val="0"/>
          <c:dPt>
            <c:idx val="5"/>
            <c:invertIfNegative val="0"/>
            <c:bubble3D val="0"/>
            <c:spPr>
              <a:solidFill>
                <a:srgbClr val="FF7C80"/>
              </a:solidFill>
              <a:ln>
                <a:solidFill>
                  <a:schemeClr val="tx1"/>
                </a:solidFill>
              </a:ln>
            </c:spPr>
            <c:extLst>
              <c:ext xmlns:c16="http://schemas.microsoft.com/office/drawing/2014/chart" uri="{C3380CC4-5D6E-409C-BE32-E72D297353CC}">
                <c16:uniqueId val="{00000002-912C-4E84-BD69-8C0A0923B169}"/>
              </c:ext>
            </c:extLst>
          </c:dPt>
          <c:dLbls>
            <c:numFmt formatCode="#,##0" sourceLinked="0"/>
            <c:spPr>
              <a:noFill/>
              <a:ln>
                <a:noFill/>
              </a:ln>
              <a:effectLst/>
            </c:spPr>
            <c:txPr>
              <a:bodyPr/>
              <a:lstStyle/>
              <a:p>
                <a:pPr>
                  <a:defRPr sz="1600" b="1">
                    <a:solidFill>
                      <a:schemeClr val="bg1"/>
                    </a:solidFill>
                    <a:latin typeface="Cabin" panose="020B08030502020200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FR</c:v>
                </c:pt>
                <c:pt idx="1">
                  <c:v>SWE</c:v>
                </c:pt>
                <c:pt idx="2">
                  <c:v>SWIZ</c:v>
                </c:pt>
                <c:pt idx="3">
                  <c:v>GER</c:v>
                </c:pt>
                <c:pt idx="4">
                  <c:v>NETH</c:v>
                </c:pt>
                <c:pt idx="5">
                  <c:v>US</c:v>
                </c:pt>
                <c:pt idx="6">
                  <c:v>NOR</c:v>
                </c:pt>
                <c:pt idx="7">
                  <c:v>UK</c:v>
                </c:pt>
                <c:pt idx="8">
                  <c:v>NZ</c:v>
                </c:pt>
                <c:pt idx="9">
                  <c:v>CAN</c:v>
                </c:pt>
                <c:pt idx="10">
                  <c:v>AUS</c:v>
                </c:pt>
              </c:strCache>
            </c:strRef>
          </c:cat>
          <c:val>
            <c:numRef>
              <c:f>Sheet1!$C$2:$C$12</c:f>
              <c:numCache>
                <c:formatCode>0.0</c:formatCode>
                <c:ptCount val="11"/>
                <c:pt idx="0">
                  <c:v>21.3</c:v>
                </c:pt>
                <c:pt idx="1">
                  <c:v>21.1</c:v>
                </c:pt>
                <c:pt idx="2">
                  <c:v>20.100000000000001</c:v>
                </c:pt>
                <c:pt idx="3">
                  <c:v>18.399999999999999</c:v>
                </c:pt>
                <c:pt idx="4">
                  <c:v>14.8</c:v>
                </c:pt>
                <c:pt idx="5">
                  <c:v>9.1</c:v>
                </c:pt>
                <c:pt idx="6">
                  <c:v>16.3</c:v>
                </c:pt>
                <c:pt idx="7">
                  <c:v>14.5</c:v>
                </c:pt>
                <c:pt idx="8">
                  <c:v>11.3</c:v>
                </c:pt>
                <c:pt idx="9">
                  <c:v>9.8000000000000007</c:v>
                </c:pt>
                <c:pt idx="10">
                  <c:v>10.8</c:v>
                </c:pt>
              </c:numCache>
            </c:numRef>
          </c:val>
          <c:extLst>
            <c:ext xmlns:c16="http://schemas.microsoft.com/office/drawing/2014/chart" uri="{C3380CC4-5D6E-409C-BE32-E72D297353CC}">
              <c16:uniqueId val="{00000001-912C-4E84-BD69-8C0A0923B169}"/>
            </c:ext>
          </c:extLst>
        </c:ser>
        <c:dLbls>
          <c:showLegendKey val="0"/>
          <c:showVal val="0"/>
          <c:showCatName val="0"/>
          <c:showSerName val="0"/>
          <c:showPercent val="0"/>
          <c:showBubbleSize val="0"/>
        </c:dLbls>
        <c:gapWidth val="70"/>
        <c:overlap val="100"/>
        <c:axId val="105022976"/>
        <c:axId val="105024512"/>
      </c:barChart>
      <c:catAx>
        <c:axId val="105022976"/>
        <c:scaling>
          <c:orientation val="minMax"/>
        </c:scaling>
        <c:delete val="0"/>
        <c:axPos val="b"/>
        <c:numFmt formatCode="General" sourceLinked="1"/>
        <c:majorTickMark val="out"/>
        <c:minorTickMark val="none"/>
        <c:tickLblPos val="nextTo"/>
        <c:spPr>
          <a:ln w="3761">
            <a:solidFill>
              <a:schemeClr val="tx1"/>
            </a:solidFill>
            <a:prstDash val="solid"/>
          </a:ln>
        </c:spPr>
        <c:txPr>
          <a:bodyPr rot="0" vert="horz"/>
          <a:lstStyle/>
          <a:p>
            <a:pPr>
              <a:defRPr sz="1600" b="1" i="0" u="none" strike="noStrike" baseline="0">
                <a:solidFill>
                  <a:schemeClr val="tx1"/>
                </a:solidFill>
                <a:latin typeface="Cabin" panose="020B0803050202020004" pitchFamily="34" charset="0"/>
                <a:ea typeface="Arial"/>
                <a:cs typeface="Arial"/>
              </a:defRPr>
            </a:pPr>
            <a:endParaRPr lang="en-US"/>
          </a:p>
        </c:txPr>
        <c:crossAx val="105024512"/>
        <c:crosses val="autoZero"/>
        <c:auto val="1"/>
        <c:lblAlgn val="ctr"/>
        <c:lblOffset val="100"/>
        <c:noMultiLvlLbl val="0"/>
      </c:catAx>
      <c:valAx>
        <c:axId val="105024512"/>
        <c:scaling>
          <c:orientation val="minMax"/>
          <c:max val="40"/>
          <c:min val="0"/>
        </c:scaling>
        <c:delete val="0"/>
        <c:axPos val="l"/>
        <c:numFmt formatCode="#,##0" sourceLinked="0"/>
        <c:majorTickMark val="out"/>
        <c:minorTickMark val="none"/>
        <c:tickLblPos val="nextTo"/>
        <c:spPr>
          <a:ln w="3761">
            <a:solidFill>
              <a:schemeClr val="tx1"/>
            </a:solidFill>
            <a:prstDash val="solid"/>
          </a:ln>
        </c:spPr>
        <c:txPr>
          <a:bodyPr rot="0" vert="horz"/>
          <a:lstStyle/>
          <a:p>
            <a:pPr>
              <a:defRPr sz="1600" b="1" i="0" u="none" strike="noStrike" baseline="0">
                <a:solidFill>
                  <a:schemeClr val="tx1"/>
                </a:solidFill>
                <a:latin typeface="Cabin" panose="020B0803050202020004" pitchFamily="34" charset="0"/>
                <a:ea typeface="Arial"/>
                <a:cs typeface="Arial"/>
              </a:defRPr>
            </a:pPr>
            <a:endParaRPr lang="en-US"/>
          </a:p>
        </c:txPr>
        <c:crossAx val="105022976"/>
        <c:crosses val="autoZero"/>
        <c:crossBetween val="between"/>
        <c:majorUnit val="10"/>
        <c:minorUnit val="2"/>
      </c:valAx>
      <c:spPr>
        <a:noFill/>
        <a:ln w="25383">
          <a:noFill/>
        </a:ln>
      </c:spPr>
    </c:plotArea>
    <c:legend>
      <c:legendPos val="t"/>
      <c:layout>
        <c:manualLayout>
          <c:xMode val="edge"/>
          <c:yMode val="edge"/>
          <c:x val="0.40586095392993987"/>
          <c:y val="3.2446360871557715E-2"/>
          <c:w val="0.38790428824796203"/>
          <c:h val="7.9111041812842703E-2"/>
        </c:manualLayout>
      </c:layout>
      <c:overlay val="0"/>
      <c:txPr>
        <a:bodyPr/>
        <a:lstStyle/>
        <a:p>
          <a:pPr>
            <a:defRPr sz="1600" b="1">
              <a:latin typeface="Cabin" panose="020B0803050202020004" pitchFamily="34" charset="0"/>
            </a:defRPr>
          </a:pPr>
          <a:endParaRPr lang="en-US"/>
        </a:p>
      </c:txPr>
    </c:legend>
    <c:plotVisOnly val="1"/>
    <c:dispBlanksAs val="gap"/>
    <c:showDLblsOverMax val="0"/>
  </c:chart>
  <c:spPr>
    <a:noFill/>
    <a:ln>
      <a:noFill/>
    </a:ln>
  </c:spPr>
  <c:txPr>
    <a:bodyPr/>
    <a:lstStyle/>
    <a:p>
      <a:pPr>
        <a:defRPr sz="1096"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042508575316974E-2"/>
          <c:y val="0.13749246248691147"/>
          <c:w val="0.98883270361418252"/>
          <c:h val="0.75243617535083762"/>
        </c:manualLayout>
      </c:layout>
      <c:barChart>
        <c:barDir val="col"/>
        <c:grouping val="clustered"/>
        <c:varyColors val="0"/>
        <c:ser>
          <c:idx val="0"/>
          <c:order val="0"/>
          <c:tx>
            <c:strRef>
              <c:f>Sheet1!$B$1</c:f>
              <c:strCache>
                <c:ptCount val="1"/>
                <c:pt idx="0">
                  <c:v>2000</c:v>
                </c:pt>
              </c:strCache>
            </c:strRef>
          </c:tx>
          <c:spPr>
            <a:solidFill>
              <a:srgbClr val="044C7F">
                <a:alpha val="21000"/>
              </a:srgbClr>
            </a:solidFill>
            <a:ln>
              <a:noFill/>
            </a:ln>
            <a:effectLst/>
          </c:spPr>
          <c:invertIfNegative val="0"/>
          <c:dPt>
            <c:idx val="10"/>
            <c:invertIfNegative val="0"/>
            <c:bubble3D val="0"/>
            <c:spPr>
              <a:solidFill>
                <a:srgbClr val="FF0000">
                  <a:alpha val="21000"/>
                </a:srgbClr>
              </a:solidFill>
              <a:ln>
                <a:noFill/>
              </a:ln>
              <a:effectLst/>
            </c:spPr>
            <c:extLst>
              <c:ext xmlns:c16="http://schemas.microsoft.com/office/drawing/2014/chart" uri="{C3380CC4-5D6E-409C-BE32-E72D297353CC}">
                <c16:uniqueId val="{00000003-8B52-4426-A5D5-7FD0F7B081C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2"/>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Sheet1!$B$2:$B$12</c:f>
              <c:numCache>
                <c:formatCode>General</c:formatCode>
                <c:ptCount val="11"/>
                <c:pt idx="0">
                  <c:v>90</c:v>
                </c:pt>
                <c:pt idx="1">
                  <c:v>90</c:v>
                </c:pt>
                <c:pt idx="2">
                  <c:v>117</c:v>
                </c:pt>
                <c:pt idx="3">
                  <c:v>108</c:v>
                </c:pt>
                <c:pt idx="4">
                  <c:v>111</c:v>
                </c:pt>
                <c:pt idx="5">
                  <c:v>121</c:v>
                </c:pt>
                <c:pt idx="6">
                  <c:v>109</c:v>
                </c:pt>
                <c:pt idx="7">
                  <c:v>135</c:v>
                </c:pt>
                <c:pt idx="8">
                  <c:v>145</c:v>
                </c:pt>
                <c:pt idx="9">
                  <c:v>131</c:v>
                </c:pt>
                <c:pt idx="10">
                  <c:v>149</c:v>
                </c:pt>
              </c:numCache>
            </c:numRef>
          </c:val>
          <c:extLst>
            <c:ext xmlns:c16="http://schemas.microsoft.com/office/drawing/2014/chart" uri="{C3380CC4-5D6E-409C-BE32-E72D297353CC}">
              <c16:uniqueId val="{00000000-8B52-4426-A5D5-7FD0F7B081C8}"/>
            </c:ext>
          </c:extLst>
        </c:ser>
        <c:ser>
          <c:idx val="1"/>
          <c:order val="1"/>
          <c:tx>
            <c:strRef>
              <c:f>Sheet1!$C$1</c:f>
              <c:strCache>
                <c:ptCount val="1"/>
                <c:pt idx="0">
                  <c:v>2016</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2-8B52-4426-A5D5-7FD0F7B081C8}"/>
              </c:ext>
            </c:extLst>
          </c:dPt>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Sheet1!$C$2:$C$12</c:f>
              <c:numCache>
                <c:formatCode>General</c:formatCode>
                <c:ptCount val="11"/>
                <c:pt idx="0">
                  <c:v>54</c:v>
                </c:pt>
                <c:pt idx="1">
                  <c:v>60</c:v>
                </c:pt>
                <c:pt idx="2">
                  <c:v>60</c:v>
                </c:pt>
                <c:pt idx="3">
                  <c:v>62</c:v>
                </c:pt>
                <c:pt idx="4">
                  <c:v>65</c:v>
                </c:pt>
                <c:pt idx="5">
                  <c:v>67</c:v>
                </c:pt>
                <c:pt idx="6">
                  <c:v>72</c:v>
                </c:pt>
                <c:pt idx="7">
                  <c:v>82</c:v>
                </c:pt>
                <c:pt idx="8">
                  <c:v>84</c:v>
                </c:pt>
                <c:pt idx="9">
                  <c:v>86</c:v>
                </c:pt>
                <c:pt idx="10">
                  <c:v>112</c:v>
                </c:pt>
              </c:numCache>
            </c:numRef>
          </c:val>
          <c:extLst>
            <c:ext xmlns:c16="http://schemas.microsoft.com/office/drawing/2014/chart" uri="{C3380CC4-5D6E-409C-BE32-E72D297353CC}">
              <c16:uniqueId val="{00000001-8B52-4426-A5D5-7FD0F7B081C8}"/>
            </c:ext>
          </c:extLst>
        </c:ser>
        <c:dLbls>
          <c:dLblPos val="outEnd"/>
          <c:showLegendKey val="0"/>
          <c:showVal val="1"/>
          <c:showCatName val="0"/>
          <c:showSerName val="0"/>
          <c:showPercent val="0"/>
          <c:showBubbleSize val="0"/>
        </c:dLbls>
        <c:gapWidth val="30"/>
        <c:axId val="739546464"/>
        <c:axId val="739546856"/>
      </c:barChart>
      <c:catAx>
        <c:axId val="739546464"/>
        <c:scaling>
          <c:orientation val="minMax"/>
        </c:scaling>
        <c:delete val="0"/>
        <c:axPos val="b"/>
        <c:numFmt formatCode="General" sourceLinked="1"/>
        <c:majorTickMark val="out"/>
        <c:minorTickMark val="none"/>
        <c:tickLblPos val="nextTo"/>
        <c:spPr>
          <a:noFill/>
          <a:ln w="3810" cap="flat" cmpd="sng" algn="ctr">
            <a:solidFill>
              <a:srgbClr val="4C515A"/>
            </a:solidFill>
            <a:round/>
          </a:ln>
          <a:effectLst/>
        </c:spPr>
        <c:txPr>
          <a:bodyPr rot="-60000000" spcFirstLastPara="1" vertOverflow="ellipsis" vert="horz" wrap="square" anchor="ctr" anchorCtr="1"/>
          <a:lstStyle/>
          <a:p>
            <a:pPr>
              <a:defRPr sz="12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6856"/>
        <c:crosses val="autoZero"/>
        <c:auto val="1"/>
        <c:lblAlgn val="ctr"/>
        <c:lblOffset val="100"/>
        <c:noMultiLvlLbl val="0"/>
      </c:catAx>
      <c:valAx>
        <c:axId val="739546856"/>
        <c:scaling>
          <c:orientation val="minMax"/>
        </c:scaling>
        <c:delete val="1"/>
        <c:axPos val="l"/>
        <c:numFmt formatCode="0" sourceLinked="0"/>
        <c:majorTickMark val="out"/>
        <c:minorTickMark val="none"/>
        <c:tickLblPos val="nextTo"/>
        <c:crossAx val="739546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accent5"/>
              </a:solidFill>
              <a:latin typeface="InterFace" panose="020B0503030203020204"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47368421052598E-2"/>
          <c:y val="0.13436692506459899"/>
          <c:w val="0.94736842105263097"/>
          <c:h val="0.75452196382429004"/>
        </c:manualLayout>
      </c:layout>
      <c:barChart>
        <c:barDir val="col"/>
        <c:grouping val="clustered"/>
        <c:varyColors val="0"/>
        <c:ser>
          <c:idx val="4"/>
          <c:order val="0"/>
          <c:tx>
            <c:strRef>
              <c:f>Sheet1!$B$1</c:f>
              <c:strCache>
                <c:ptCount val="1"/>
              </c:strCache>
            </c:strRef>
          </c:tx>
          <c:spPr>
            <a:solidFill>
              <a:srgbClr val="0C4C88"/>
            </a:solidFill>
            <a:ln w="15056">
              <a:solidFill>
                <a:schemeClr val="tx1"/>
              </a:solidFill>
              <a:prstDash val="solid"/>
            </a:ln>
          </c:spPr>
          <c:invertIfNegative val="0"/>
          <c:dPt>
            <c:idx val="1"/>
            <c:invertIfNegative val="0"/>
            <c:bubble3D val="0"/>
            <c:spPr>
              <a:solidFill>
                <a:srgbClr val="C00000"/>
              </a:solidFill>
              <a:ln w="15056">
                <a:solidFill>
                  <a:schemeClr val="tx1"/>
                </a:solidFill>
                <a:prstDash val="solid"/>
              </a:ln>
            </c:spPr>
            <c:extLst>
              <c:ext xmlns:c16="http://schemas.microsoft.com/office/drawing/2014/chart" uri="{C3380CC4-5D6E-409C-BE32-E72D297353CC}">
                <c16:uniqueId val="{00000001-FFEA-45E7-B828-291AB519E421}"/>
              </c:ext>
            </c:extLst>
          </c:dPt>
          <c:dLbls>
            <c:spPr>
              <a:noFill/>
              <a:ln w="30111">
                <a:noFill/>
              </a:ln>
            </c:spPr>
            <c:txPr>
              <a:bodyPr/>
              <a:lstStyle/>
              <a:p>
                <a:pPr>
                  <a:defRPr sz="18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US</c:v>
                </c:pt>
                <c:pt idx="2">
                  <c:v>NETH</c:v>
                </c:pt>
                <c:pt idx="3">
                  <c:v>UK</c:v>
                </c:pt>
                <c:pt idx="4">
                  <c:v>GER</c:v>
                </c:pt>
                <c:pt idx="5">
                  <c:v>NZ</c:v>
                </c:pt>
                <c:pt idx="6">
                  <c:v>FR</c:v>
                </c:pt>
                <c:pt idx="7">
                  <c:v>SWE</c:v>
                </c:pt>
                <c:pt idx="8">
                  <c:v>AUS</c:v>
                </c:pt>
                <c:pt idx="9">
                  <c:v>CAN</c:v>
                </c:pt>
                <c:pt idx="10">
                  <c:v>NOR</c:v>
                </c:pt>
              </c:strCache>
            </c:strRef>
          </c:cat>
          <c:val>
            <c:numRef>
              <c:f>Sheet1!$B$2:$B$12</c:f>
              <c:numCache>
                <c:formatCode>General</c:formatCode>
                <c:ptCount val="11"/>
                <c:pt idx="0">
                  <c:v>92</c:v>
                </c:pt>
                <c:pt idx="1">
                  <c:v>88</c:v>
                </c:pt>
                <c:pt idx="2">
                  <c:v>81</c:v>
                </c:pt>
                <c:pt idx="3">
                  <c:v>80</c:v>
                </c:pt>
                <c:pt idx="4">
                  <c:v>79</c:v>
                </c:pt>
                <c:pt idx="5">
                  <c:v>68</c:v>
                </c:pt>
                <c:pt idx="6">
                  <c:v>67</c:v>
                </c:pt>
                <c:pt idx="7">
                  <c:v>63</c:v>
                </c:pt>
                <c:pt idx="8">
                  <c:v>59</c:v>
                </c:pt>
                <c:pt idx="9">
                  <c:v>52</c:v>
                </c:pt>
                <c:pt idx="10">
                  <c:v>47</c:v>
                </c:pt>
              </c:numCache>
            </c:numRef>
          </c:val>
          <c:extLst>
            <c:ext xmlns:c16="http://schemas.microsoft.com/office/drawing/2014/chart" uri="{C3380CC4-5D6E-409C-BE32-E72D297353CC}">
              <c16:uniqueId val="{00000000-FFEA-45E7-B828-291AB519E421}"/>
            </c:ext>
          </c:extLst>
        </c:ser>
        <c:dLbls>
          <c:showLegendKey val="0"/>
          <c:showVal val="0"/>
          <c:showCatName val="0"/>
          <c:showSerName val="0"/>
          <c:showPercent val="0"/>
          <c:showBubbleSize val="0"/>
        </c:dLbls>
        <c:gapWidth val="70"/>
        <c:overlap val="-10"/>
        <c:axId val="-2111585944"/>
        <c:axId val="-2117421240"/>
      </c:barChart>
      <c:catAx>
        <c:axId val="-211158594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7421240"/>
        <c:crosses val="autoZero"/>
        <c:auto val="1"/>
        <c:lblAlgn val="ctr"/>
        <c:lblOffset val="100"/>
        <c:tickLblSkip val="1"/>
        <c:tickMarkSkip val="1"/>
        <c:noMultiLvlLbl val="0"/>
      </c:catAx>
      <c:valAx>
        <c:axId val="-2117421240"/>
        <c:scaling>
          <c:orientation val="minMax"/>
          <c:max val="100"/>
        </c:scaling>
        <c:delete val="0"/>
        <c:axPos val="l"/>
        <c:numFmt formatCode="0" sourceLinked="0"/>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1585944"/>
        <c:crosses val="autoZero"/>
        <c:crossBetween val="between"/>
        <c:majorUnit val="2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893016604416813E-3"/>
          <c:y val="0.10985973719046116"/>
          <c:w val="0.99347134707456519"/>
          <c:h val="0.83212041745832932"/>
        </c:manualLayout>
      </c:layout>
      <c:barChart>
        <c:barDir val="col"/>
        <c:grouping val="clustered"/>
        <c:varyColors val="0"/>
        <c:ser>
          <c:idx val="4"/>
          <c:order val="0"/>
          <c:spPr>
            <a:solidFill>
              <a:schemeClr val="accent1"/>
            </a:solidFill>
            <a:ln w="9525">
              <a:noFill/>
              <a:prstDash val="solid"/>
            </a:ln>
          </c:spPr>
          <c:invertIfNegative val="0"/>
          <c:dPt>
            <c:idx val="5"/>
            <c:invertIfNegative val="0"/>
            <c:bubble3D val="0"/>
            <c:spPr>
              <a:solidFill>
                <a:srgbClr val="C00000"/>
              </a:solidFill>
              <a:ln w="9525">
                <a:noFill/>
                <a:prstDash val="solid"/>
              </a:ln>
            </c:spPr>
            <c:extLst>
              <c:ext xmlns:c16="http://schemas.microsoft.com/office/drawing/2014/chart" uri="{C3380CC4-5D6E-409C-BE32-E72D297353CC}">
                <c16:uniqueId val="{00000003-8C68-42A1-A750-41FF63E7B279}"/>
              </c:ext>
            </c:extLst>
          </c:dPt>
          <c:dPt>
            <c:idx val="10"/>
            <c:invertIfNegative val="0"/>
            <c:bubble3D val="0"/>
            <c:extLst>
              <c:ext xmlns:c16="http://schemas.microsoft.com/office/drawing/2014/chart" uri="{C3380CC4-5D6E-409C-BE32-E72D297353CC}">
                <c16:uniqueId val="{00000000-8C68-42A1-A750-41FF63E7B279}"/>
              </c:ext>
            </c:extLst>
          </c:dPt>
          <c:dLbls>
            <c:numFmt formatCode="#,##0.0" sourceLinked="0"/>
            <c:spPr>
              <a:noFill/>
              <a:ln>
                <a:noFill/>
              </a:ln>
              <a:effectLst/>
            </c:spPr>
            <c:txPr>
              <a:bodyPr wrap="square" lIns="38100" tIns="19050" rIns="38100" bIns="19050" anchor="ctr">
                <a:spAutoFit/>
              </a:bodyPr>
              <a:lstStyle/>
              <a:p>
                <a:pPr>
                  <a:defRPr sz="1400"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AUS</c:v>
                </c:pt>
                <c:pt idx="1">
                  <c:v>NZ</c:v>
                </c:pt>
                <c:pt idx="2">
                  <c:v>NETH</c:v>
                </c:pt>
                <c:pt idx="3">
                  <c:v>SWE</c:v>
                </c:pt>
                <c:pt idx="4">
                  <c:v>SWIZ</c:v>
                </c:pt>
                <c:pt idx="5">
                  <c:v>US</c:v>
                </c:pt>
                <c:pt idx="6">
                  <c:v>FRA</c:v>
                </c:pt>
                <c:pt idx="7">
                  <c:v>UK</c:v>
                </c:pt>
                <c:pt idx="8">
                  <c:v>NOR</c:v>
                </c:pt>
                <c:pt idx="9">
                  <c:v>CAN</c:v>
                </c:pt>
                <c:pt idx="10">
                  <c:v>GER</c:v>
                </c:pt>
              </c:strCache>
            </c:strRef>
          </c:cat>
          <c:val>
            <c:numRef>
              <c:f>Sheet1!$B$2:$B$12</c:f>
              <c:numCache>
                <c:formatCode>General</c:formatCode>
                <c:ptCount val="11"/>
                <c:pt idx="0">
                  <c:v>4.2</c:v>
                </c:pt>
                <c:pt idx="1">
                  <c:v>4.9000000000000004</c:v>
                </c:pt>
                <c:pt idx="2">
                  <c:v>5</c:v>
                </c:pt>
                <c:pt idx="3">
                  <c:v>5.5</c:v>
                </c:pt>
                <c:pt idx="4">
                  <c:v>5.5</c:v>
                </c:pt>
                <c:pt idx="5">
                  <c:v>5.5</c:v>
                </c:pt>
                <c:pt idx="6">
                  <c:v>5.6</c:v>
                </c:pt>
                <c:pt idx="7">
                  <c:v>5.9</c:v>
                </c:pt>
                <c:pt idx="8">
                  <c:v>6</c:v>
                </c:pt>
                <c:pt idx="9">
                  <c:v>7.4</c:v>
                </c:pt>
                <c:pt idx="10">
                  <c:v>7.5</c:v>
                </c:pt>
              </c:numCache>
            </c:numRef>
          </c:val>
          <c:extLst>
            <c:ext xmlns:c16="http://schemas.microsoft.com/office/drawing/2014/chart" uri="{C3380CC4-5D6E-409C-BE32-E72D297353CC}">
              <c16:uniqueId val="{00000001-8C68-42A1-A750-41FF63E7B279}"/>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6.4</c:v>
                </c:pt>
                <c:pt idx="1">
                  <c:v>6.4</c:v>
                </c:pt>
                <c:pt idx="2">
                  <c:v>6.4</c:v>
                </c:pt>
                <c:pt idx="3">
                  <c:v>6.4</c:v>
                </c:pt>
                <c:pt idx="4">
                  <c:v>6.4</c:v>
                </c:pt>
                <c:pt idx="5">
                  <c:v>6.4</c:v>
                </c:pt>
                <c:pt idx="6">
                  <c:v>6.4</c:v>
                </c:pt>
                <c:pt idx="7">
                  <c:v>6.4</c:v>
                </c:pt>
                <c:pt idx="8">
                  <c:v>6.4</c:v>
                </c:pt>
                <c:pt idx="9">
                  <c:v>6.4</c:v>
                </c:pt>
                <c:pt idx="10">
                  <c:v>6.4</c:v>
                </c:pt>
              </c:numCache>
            </c:numRef>
          </c:val>
          <c:smooth val="0"/>
          <c:extLst>
            <c:ext xmlns:c16="http://schemas.microsoft.com/office/drawing/2014/chart" uri="{C3380CC4-5D6E-409C-BE32-E72D297353CC}">
              <c16:uniqueId val="{00000002-8C68-42A1-A750-41FF63E7B279}"/>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C4C88"/>
            </a:solidFill>
            <a:ln>
              <a:solidFill>
                <a:schemeClr val="tx1"/>
              </a:solidFill>
            </a:ln>
          </c:spPr>
          <c:invertIfNegative val="0"/>
          <c:dPt>
            <c:idx val="6"/>
            <c:invertIfNegative val="0"/>
            <c:bubble3D val="0"/>
            <c:extLst>
              <c:ext xmlns:c16="http://schemas.microsoft.com/office/drawing/2014/chart" uri="{C3380CC4-5D6E-409C-BE32-E72D297353CC}">
                <c16:uniqueId val="{00000001-AD81-4CAF-966C-0938F666F7D0}"/>
              </c:ext>
            </c:extLst>
          </c:dPt>
          <c:dPt>
            <c:idx val="9"/>
            <c:invertIfNegative val="0"/>
            <c:bubble3D val="0"/>
            <c:spPr>
              <a:solidFill>
                <a:srgbClr val="C00000"/>
              </a:solidFill>
              <a:ln>
                <a:solidFill>
                  <a:schemeClr val="tx1"/>
                </a:solidFill>
              </a:ln>
            </c:spPr>
            <c:extLst>
              <c:ext xmlns:c16="http://schemas.microsoft.com/office/drawing/2014/chart" uri="{C3380CC4-5D6E-409C-BE32-E72D297353CC}">
                <c16:uniqueId val="{00000003-AD81-4CAF-966C-0938F666F7D0}"/>
              </c:ext>
            </c:extLst>
          </c:dPt>
          <c:dLbls>
            <c:numFmt formatCode="#,##0.0" sourceLinked="0"/>
            <c:spPr>
              <a:noFill/>
              <a:ln>
                <a:noFill/>
              </a:ln>
              <a:effectLst/>
            </c:spPr>
            <c:txPr>
              <a:bodyPr/>
              <a:lstStyle/>
              <a:p>
                <a:pPr>
                  <a:defRPr sz="1200"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JAP</c:v>
                </c:pt>
                <c:pt idx="1">
                  <c:v>GER</c:v>
                </c:pt>
                <c:pt idx="2">
                  <c:v>AUS</c:v>
                </c:pt>
                <c:pt idx="3">
                  <c:v>FR</c:v>
                </c:pt>
                <c:pt idx="4">
                  <c:v>NETH</c:v>
                </c:pt>
                <c:pt idx="5">
                  <c:v>SWIZ</c:v>
                </c:pt>
                <c:pt idx="6">
                  <c:v>OECD median</c:v>
                </c:pt>
                <c:pt idx="7">
                  <c:v>NZ</c:v>
                </c:pt>
                <c:pt idx="8">
                  <c:v>DEN</c:v>
                </c:pt>
                <c:pt idx="9">
                  <c:v>US</c:v>
                </c:pt>
                <c:pt idx="10">
                  <c:v>NOR</c:v>
                </c:pt>
                <c:pt idx="11">
                  <c:v>UK </c:v>
                </c:pt>
                <c:pt idx="12">
                  <c:v>SWE</c:v>
                </c:pt>
                <c:pt idx="13">
                  <c:v>CAN</c:v>
                </c:pt>
              </c:strCache>
            </c:strRef>
          </c:cat>
          <c:val>
            <c:numRef>
              <c:f>Sheet1!$B$2:$B$15</c:f>
              <c:numCache>
                <c:formatCode>General</c:formatCode>
                <c:ptCount val="14"/>
                <c:pt idx="0">
                  <c:v>7.9</c:v>
                </c:pt>
                <c:pt idx="1">
                  <c:v>5.3</c:v>
                </c:pt>
                <c:pt idx="2">
                  <c:v>3.4</c:v>
                </c:pt>
                <c:pt idx="3">
                  <c:v>3.4</c:v>
                </c:pt>
                <c:pt idx="4">
                  <c:v>3.3</c:v>
                </c:pt>
                <c:pt idx="5">
                  <c:v>2.9</c:v>
                </c:pt>
                <c:pt idx="6">
                  <c:v>2.9</c:v>
                </c:pt>
                <c:pt idx="7">
                  <c:v>2.6</c:v>
                </c:pt>
                <c:pt idx="8">
                  <c:v>2.5</c:v>
                </c:pt>
                <c:pt idx="9">
                  <c:v>2.5</c:v>
                </c:pt>
                <c:pt idx="10">
                  <c:v>2.2999999999999998</c:v>
                </c:pt>
                <c:pt idx="11">
                  <c:v>2.2999999999999998</c:v>
                </c:pt>
                <c:pt idx="12">
                  <c:v>1.9</c:v>
                </c:pt>
                <c:pt idx="13">
                  <c:v>1.7</c:v>
                </c:pt>
              </c:numCache>
            </c:numRef>
          </c:val>
          <c:extLst>
            <c:ext xmlns:c16="http://schemas.microsoft.com/office/drawing/2014/chart" uri="{C3380CC4-5D6E-409C-BE32-E72D297353CC}">
              <c16:uniqueId val="{00000002-AD81-4CAF-966C-0938F666F7D0}"/>
            </c:ext>
          </c:extLst>
        </c:ser>
        <c:dLbls>
          <c:showLegendKey val="0"/>
          <c:showVal val="0"/>
          <c:showCatName val="0"/>
          <c:showSerName val="0"/>
          <c:showPercent val="0"/>
          <c:showBubbleSize val="0"/>
        </c:dLbls>
        <c:gapWidth val="150"/>
        <c:axId val="104658432"/>
        <c:axId val="104659968"/>
      </c:barChart>
      <c:catAx>
        <c:axId val="104658432"/>
        <c:scaling>
          <c:orientation val="minMax"/>
        </c:scaling>
        <c:delete val="0"/>
        <c:axPos val="b"/>
        <c:numFmt formatCode="General" sourceLinked="0"/>
        <c:majorTickMark val="out"/>
        <c:minorTickMark val="none"/>
        <c:tickLblPos val="nextTo"/>
        <c:txPr>
          <a:bodyPr/>
          <a:lstStyle/>
          <a:p>
            <a:pPr>
              <a:defRPr sz="1200" b="1">
                <a:latin typeface="Cabin" panose="020B0803050202020004" pitchFamily="34" charset="0"/>
                <a:cs typeface="Arial" panose="020B0604020202020204" pitchFamily="34" charset="0"/>
              </a:defRPr>
            </a:pPr>
            <a:endParaRPr lang="en-US"/>
          </a:p>
        </c:txPr>
        <c:crossAx val="104659968"/>
        <c:crosses val="autoZero"/>
        <c:auto val="1"/>
        <c:lblAlgn val="ctr"/>
        <c:lblOffset val="100"/>
        <c:noMultiLvlLbl val="0"/>
      </c:catAx>
      <c:valAx>
        <c:axId val="104659968"/>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658432"/>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71088429221043E-2"/>
          <c:y val="0.20742193533709252"/>
          <c:w val="0.93252897044185257"/>
          <c:h val="0.7110050668914204"/>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86AF-443E-B389-024D09CDBE4F}"/>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f>Sheet1!$B$2:$B$12</c:f>
              <c:numCache>
                <c:formatCode>0</c:formatCode>
                <c:ptCount val="11"/>
                <c:pt idx="0">
                  <c:v>88.2</c:v>
                </c:pt>
                <c:pt idx="1">
                  <c:v>89.34</c:v>
                </c:pt>
                <c:pt idx="2">
                  <c:v>93.61</c:v>
                </c:pt>
                <c:pt idx="3">
                  <c:v>93.77</c:v>
                </c:pt>
                <c:pt idx="4">
                  <c:v>94.07</c:v>
                </c:pt>
                <c:pt idx="5">
                  <c:v>94.66</c:v>
                </c:pt>
                <c:pt idx="6">
                  <c:v>96.75</c:v>
                </c:pt>
                <c:pt idx="7">
                  <c:v>98.9</c:v>
                </c:pt>
                <c:pt idx="8">
                  <c:v>99.02</c:v>
                </c:pt>
                <c:pt idx="9">
                  <c:v>99.3</c:v>
                </c:pt>
                <c:pt idx="10">
                  <c:v>100</c:v>
                </c:pt>
              </c:numCache>
            </c:numRef>
          </c:val>
          <c:extLst>
            <c:ext xmlns:c16="http://schemas.microsoft.com/office/drawing/2014/chart" uri="{C3380CC4-5D6E-409C-BE32-E72D297353CC}">
              <c16:uniqueId val="{00000002-86AF-443E-B389-024D09CDBE4F}"/>
            </c:ext>
          </c:extLst>
        </c:ser>
        <c:dLbls>
          <c:showLegendKey val="0"/>
          <c:showVal val="0"/>
          <c:showCatName val="0"/>
          <c:showSerName val="0"/>
          <c:showPercent val="0"/>
          <c:showBubbleSize val="0"/>
        </c:dLbls>
        <c:gapWidth val="25"/>
        <c:axId val="638889408"/>
        <c:axId val="63888980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0"/>
                    <c:layout>
                      <c:manualLayout>
                        <c:x val="-2.836352932532097E-3"/>
                        <c:y val="1.601748891177768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86AF-443E-B389-024D09CDBE4F}"/>
                      </c:ext>
                    </c:extLst>
                  </c:dLbl>
                  <c:dLbl>
                    <c:idx val="2"/>
                    <c:layout>
                      <c:manualLayout>
                        <c:x val="-5.199920306385739E-17"/>
                        <c:y val="-2.669581485296281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86AF-443E-B389-024D09CDBE4F}"/>
                      </c:ext>
                    </c:extLst>
                  </c:dLbl>
                  <c:dLbl>
                    <c:idx val="3"/>
                    <c:layout>
                      <c:manualLayout>
                        <c:x val="-1.4182322999851929E-3"/>
                        <c:y val="3.4704559308851662E-2"/>
                      </c:manualLayout>
                    </c:layout>
                    <c:showLegendKey val="0"/>
                    <c:showVal val="1"/>
                    <c:showCatName val="0"/>
                    <c:showSerName val="0"/>
                    <c:showPercent val="0"/>
                    <c:showBubbleSize val="0"/>
                    <c:extLst>
                      <c:ext uri="{CE6537A1-D6FC-4f65-9D91-7224C49458BB}">
                        <c15:layout>
                          <c:manualLayout>
                            <c:w val="3.4305688718975706E-2"/>
                            <c:h val="5.3631892039602294E-2"/>
                          </c:manualLayout>
                        </c15:layout>
                      </c:ext>
                      <c:ext xmlns:c16="http://schemas.microsoft.com/office/drawing/2014/chart" uri="{C3380CC4-5D6E-409C-BE32-E72D297353CC}">
                        <c16:uniqueId val="{00000005-86AF-443E-B389-024D09CDBE4F}"/>
                      </c:ext>
                    </c:extLst>
                  </c:dLbl>
                  <c:dLbl>
                    <c:idx val="4"/>
                    <c:layout>
                      <c:manualLayout>
                        <c:x val="-2.836352932532149E-3"/>
                        <c:y val="5.072204822062934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86AF-443E-B389-024D09CDBE4F}"/>
                      </c:ext>
                    </c:extLst>
                  </c:dLbl>
                  <c:dLbl>
                    <c:idx val="5"/>
                    <c:layout>
                      <c:manualLayout>
                        <c:x val="-1.4181764662661526E-3"/>
                        <c:y val="2.402623336766653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86AF-443E-B389-024D09CDBE4F}"/>
                      </c:ext>
                    </c:extLst>
                  </c:dLbl>
                  <c:dLbl>
                    <c:idx val="8"/>
                    <c:layout>
                      <c:manualLayout>
                        <c:x val="1.4181764662659446E-3"/>
                        <c:y val="2.669581485296281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86AF-443E-B389-024D09CDBE4F}"/>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86AF-443E-B389-024D09CDBE4F}"/>
                  </c:ext>
                </c:extLst>
              </c15:ser>
            </c15:filteredBarSeries>
          </c:ext>
        </c:extLst>
      </c:barChart>
      <c:catAx>
        <c:axId val="638889408"/>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9800"/>
        <c:crosses val="autoZero"/>
        <c:auto val="1"/>
        <c:lblAlgn val="ctr"/>
        <c:lblOffset val="100"/>
        <c:noMultiLvlLbl val="0"/>
      </c:catAx>
      <c:valAx>
        <c:axId val="638889800"/>
        <c:scaling>
          <c:orientation val="minMax"/>
          <c:max val="100"/>
          <c:min val="0"/>
        </c:scaling>
        <c:delete val="1"/>
        <c:axPos val="l"/>
        <c:numFmt formatCode="0" sourceLinked="1"/>
        <c:majorTickMark val="none"/>
        <c:minorTickMark val="none"/>
        <c:tickLblPos val="nextTo"/>
        <c:crossAx val="638889408"/>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26208652298583E-2"/>
          <c:y val="8.9564493256400382E-2"/>
          <c:w val="0.94077382897868111"/>
          <c:h val="0.81628968952359693"/>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9"/>
            <c:invertIfNegative val="0"/>
            <c:bubble3D val="0"/>
            <c:spPr>
              <a:solidFill>
                <a:srgbClr val="C00000"/>
              </a:solidFill>
              <a:ln w="19050">
                <a:noFill/>
              </a:ln>
            </c:spPr>
            <c:extLst>
              <c:ext xmlns:c16="http://schemas.microsoft.com/office/drawing/2014/chart" uri="{C3380CC4-5D6E-409C-BE32-E72D297353CC}">
                <c16:uniqueId val="{00000001-44DA-4A25-BD22-88D54E35194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f>Sheet1!$B$2:$B$12</c:f>
              <c:numCache>
                <c:formatCode>0</c:formatCode>
                <c:ptCount val="11"/>
                <c:pt idx="0">
                  <c:v>11.66</c:v>
                </c:pt>
                <c:pt idx="1">
                  <c:v>20.75</c:v>
                </c:pt>
                <c:pt idx="2">
                  <c:v>21.02</c:v>
                </c:pt>
                <c:pt idx="3">
                  <c:v>23.94</c:v>
                </c:pt>
                <c:pt idx="4">
                  <c:v>23.98</c:v>
                </c:pt>
                <c:pt idx="5">
                  <c:v>27.99</c:v>
                </c:pt>
                <c:pt idx="6">
                  <c:v>29.42</c:v>
                </c:pt>
                <c:pt idx="7">
                  <c:v>31.89</c:v>
                </c:pt>
                <c:pt idx="8">
                  <c:v>36.5</c:v>
                </c:pt>
                <c:pt idx="9">
                  <c:v>37.39</c:v>
                </c:pt>
                <c:pt idx="10">
                  <c:v>44.56</c:v>
                </c:pt>
              </c:numCache>
            </c:numRef>
          </c:val>
          <c:extLst>
            <c:ext xmlns:c16="http://schemas.microsoft.com/office/drawing/2014/chart" uri="{C3380CC4-5D6E-409C-BE32-E72D297353CC}">
              <c16:uniqueId val="{00000002-44DA-4A25-BD22-88D54E351946}"/>
            </c:ext>
          </c:extLst>
        </c:ser>
        <c:dLbls>
          <c:showLegendKey val="0"/>
          <c:showVal val="0"/>
          <c:showCatName val="0"/>
          <c:showSerName val="0"/>
          <c:showPercent val="0"/>
          <c:showBubbleSize val="0"/>
        </c:dLbls>
        <c:gapWidth val="25"/>
        <c:axId val="637811800"/>
        <c:axId val="637812192"/>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1"/>
                    <c:layout>
                      <c:manualLayout>
                        <c:x val="1.4181764662660485E-3"/>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44DA-4A25-BD22-88D54E351946}"/>
                      </c:ext>
                    </c:extLst>
                  </c:dLbl>
                  <c:dLbl>
                    <c:idx val="3"/>
                    <c:layout>
                      <c:manualLayout>
                        <c:x val="-1.4181764662660485E-3"/>
                        <c:y val="2.8988808722024945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4DA-4A25-BD22-88D54E351946}"/>
                      </c:ext>
                    </c:extLst>
                  </c:dLbl>
                  <c:dLbl>
                    <c:idx val="4"/>
                    <c:layout>
                      <c:manualLayout>
                        <c:x val="0"/>
                        <c:y val="4.295153812553868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4DA-4A25-BD22-88D54E351946}"/>
                      </c:ext>
                    </c:extLst>
                  </c:dLbl>
                  <c:dLbl>
                    <c:idx val="6"/>
                    <c:layout>
                      <c:manualLayout>
                        <c:x val="0"/>
                        <c:y val="2.312775129836698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4DA-4A25-BD22-88D54E351946}"/>
                      </c:ext>
                    </c:extLst>
                  </c:dLbl>
                  <c:dLbl>
                    <c:idx val="7"/>
                    <c:layout>
                      <c:manualLayout>
                        <c:x val="7.0908823313302425E-4"/>
                        <c:y val="5.6167656165002466E-2"/>
                      </c:manualLayout>
                    </c:layout>
                    <c:spPr>
                      <a:noFill/>
                      <a:ln>
                        <a:noFill/>
                      </a:ln>
                      <a:effectLst/>
                    </c:spPr>
                    <c:txPr>
                      <a:bodyPr wrap="square" lIns="38100" tIns="19050" rIns="38100" bIns="19050" anchor="ctr">
                        <a:noAutofit/>
                      </a:bodyPr>
                      <a:lstStyle/>
                      <a:p>
                        <a:pPr>
                          <a:defRPr sz="1400" b="1">
                            <a:latin typeface="Interface"/>
                          </a:defRPr>
                        </a:pPr>
                        <a:endParaRPr lang="en-US"/>
                      </a:p>
                    </c:txPr>
                    <c:showLegendKey val="0"/>
                    <c:showVal val="1"/>
                    <c:showCatName val="0"/>
                    <c:showSerName val="0"/>
                    <c:showPercent val="0"/>
                    <c:showBubbleSize val="0"/>
                    <c:extLst>
                      <c:ext uri="{CE6537A1-D6FC-4f65-9D91-7224C49458BB}">
                        <c15:layout>
                          <c:manualLayout>
                            <c:w val="3.4844595776156811E-2"/>
                            <c:h val="0.10936122399656389"/>
                          </c:manualLayout>
                        </c15:layout>
                      </c:ext>
                      <c:ext xmlns:c16="http://schemas.microsoft.com/office/drawing/2014/chart" uri="{C3380CC4-5D6E-409C-BE32-E72D297353CC}">
                        <c16:uniqueId val="{00000007-44DA-4A25-BD22-88D54E351946}"/>
                      </c:ext>
                    </c:extLst>
                  </c:dLbl>
                  <c:dLbl>
                    <c:idx val="10"/>
                    <c:layout>
                      <c:manualLayout>
                        <c:x val="0"/>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4DA-4A25-BD22-88D54E35194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44DA-4A25-BD22-88D54E351946}"/>
                  </c:ext>
                </c:extLst>
              </c15:ser>
            </c15:filteredBarSeries>
          </c:ext>
        </c:extLst>
      </c:barChart>
      <c:catAx>
        <c:axId val="637811800"/>
        <c:scaling>
          <c:orientation val="minMax"/>
        </c:scaling>
        <c:delete val="0"/>
        <c:axPos val="b"/>
        <c:numFmt formatCode="General" sourceLinked="1"/>
        <c:majorTickMark val="none"/>
        <c:minorTickMark val="none"/>
        <c:tickLblPos val="nextTo"/>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7812192"/>
        <c:crosses val="autoZero"/>
        <c:auto val="1"/>
        <c:lblAlgn val="ctr"/>
        <c:lblOffset val="100"/>
        <c:noMultiLvlLbl val="0"/>
      </c:catAx>
      <c:valAx>
        <c:axId val="637812192"/>
        <c:scaling>
          <c:orientation val="minMax"/>
          <c:max val="50"/>
        </c:scaling>
        <c:delete val="1"/>
        <c:axPos val="l"/>
        <c:numFmt formatCode="0" sourceLinked="1"/>
        <c:majorTickMark val="none"/>
        <c:minorTickMark val="none"/>
        <c:tickLblPos val="nextTo"/>
        <c:crossAx val="637811800"/>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5255176436274E-2"/>
          <c:y val="4.6205371651757733E-2"/>
          <c:w val="0.7035235040064437"/>
          <c:h val="0.88335401883279829"/>
        </c:manualLayout>
      </c:layout>
      <c:lineChart>
        <c:grouping val="standard"/>
        <c:varyColors val="0"/>
        <c:ser>
          <c:idx val="8"/>
          <c:order val="0"/>
          <c:tx>
            <c:strRef>
              <c:f>Sheet1!$A$10</c:f>
              <c:strCache>
                <c:ptCount val="1"/>
                <c:pt idx="0">
                  <c:v>SWIZ: 83.6</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75.7</c:v>
                </c:pt>
                <c:pt idx="1">
                  <c:v>75.900000000000006</c:v>
                </c:pt>
                <c:pt idx="2">
                  <c:v>76.2</c:v>
                </c:pt>
                <c:pt idx="3">
                  <c:v>76.2</c:v>
                </c:pt>
                <c:pt idx="4">
                  <c:v>76.900000000000006</c:v>
                </c:pt>
                <c:pt idx="5">
                  <c:v>77</c:v>
                </c:pt>
                <c:pt idx="6">
                  <c:v>77.099999999999994</c:v>
                </c:pt>
                <c:pt idx="7">
                  <c:v>77.5</c:v>
                </c:pt>
                <c:pt idx="8">
                  <c:v>77.5</c:v>
                </c:pt>
                <c:pt idx="9">
                  <c:v>77.7</c:v>
                </c:pt>
                <c:pt idx="10">
                  <c:v>77.5</c:v>
                </c:pt>
                <c:pt idx="11">
                  <c:v>77.8</c:v>
                </c:pt>
                <c:pt idx="12">
                  <c:v>78.099999999999994</c:v>
                </c:pt>
                <c:pt idx="13">
                  <c:v>78.400000000000006</c:v>
                </c:pt>
                <c:pt idx="14">
                  <c:v>78.599999999999994</c:v>
                </c:pt>
                <c:pt idx="15">
                  <c:v>78.7</c:v>
                </c:pt>
                <c:pt idx="16">
                  <c:v>79.099999999999994</c:v>
                </c:pt>
                <c:pt idx="17">
                  <c:v>79.3</c:v>
                </c:pt>
                <c:pt idx="18">
                  <c:v>79.599999999999994</c:v>
                </c:pt>
                <c:pt idx="19">
                  <c:v>79.8</c:v>
                </c:pt>
                <c:pt idx="20">
                  <c:v>79.900000000000006</c:v>
                </c:pt>
                <c:pt idx="21">
                  <c:v>80.400000000000006</c:v>
                </c:pt>
                <c:pt idx="22">
                  <c:v>80.599999999999994</c:v>
                </c:pt>
                <c:pt idx="23">
                  <c:v>80.599999999999994</c:v>
                </c:pt>
                <c:pt idx="24">
                  <c:v>81.2</c:v>
                </c:pt>
                <c:pt idx="25">
                  <c:v>81.400000000000006</c:v>
                </c:pt>
                <c:pt idx="26">
                  <c:v>81.7</c:v>
                </c:pt>
                <c:pt idx="27">
                  <c:v>82</c:v>
                </c:pt>
                <c:pt idx="28">
                  <c:v>82.2</c:v>
                </c:pt>
                <c:pt idx="29">
                  <c:v>82.3</c:v>
                </c:pt>
                <c:pt idx="30">
                  <c:v>82.6</c:v>
                </c:pt>
                <c:pt idx="31">
                  <c:v>82.8</c:v>
                </c:pt>
                <c:pt idx="32">
                  <c:v>82.8</c:v>
                </c:pt>
                <c:pt idx="33">
                  <c:v>82.9</c:v>
                </c:pt>
                <c:pt idx="34">
                  <c:v>83.3</c:v>
                </c:pt>
                <c:pt idx="35">
                  <c:v>83</c:v>
                </c:pt>
                <c:pt idx="36">
                  <c:v>83.7</c:v>
                </c:pt>
                <c:pt idx="37" formatCode="0.0">
                  <c:v>83.6</c:v>
                </c:pt>
              </c:numCache>
            </c:numRef>
          </c:val>
          <c:smooth val="0"/>
          <c:extLst>
            <c:ext xmlns:c16="http://schemas.microsoft.com/office/drawing/2014/chart" uri="{C3380CC4-5D6E-409C-BE32-E72D297353CC}">
              <c16:uniqueId val="{00000000-7168-488C-B753-525E9F591060}"/>
            </c:ext>
          </c:extLst>
        </c:ser>
        <c:ser>
          <c:idx val="6"/>
          <c:order val="1"/>
          <c:tx>
            <c:strRef>
              <c:f>Sheet1!$A$8</c:f>
              <c:strCache>
                <c:ptCount val="1"/>
                <c:pt idx="0">
                  <c:v>NOR: 82.7</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75.900000000000006</c:v>
                </c:pt>
                <c:pt idx="1">
                  <c:v>76.099999999999994</c:v>
                </c:pt>
                <c:pt idx="2">
                  <c:v>76.2</c:v>
                </c:pt>
                <c:pt idx="3">
                  <c:v>76.3</c:v>
                </c:pt>
                <c:pt idx="4">
                  <c:v>76.400000000000006</c:v>
                </c:pt>
                <c:pt idx="5">
                  <c:v>76.099999999999994</c:v>
                </c:pt>
                <c:pt idx="6">
                  <c:v>76.5</c:v>
                </c:pt>
                <c:pt idx="7">
                  <c:v>76.3</c:v>
                </c:pt>
                <c:pt idx="8">
                  <c:v>76.400000000000006</c:v>
                </c:pt>
                <c:pt idx="9">
                  <c:v>76.7</c:v>
                </c:pt>
                <c:pt idx="10">
                  <c:v>76.7</c:v>
                </c:pt>
                <c:pt idx="11">
                  <c:v>77.099999999999994</c:v>
                </c:pt>
                <c:pt idx="12">
                  <c:v>77.400000000000006</c:v>
                </c:pt>
                <c:pt idx="13">
                  <c:v>77.3</c:v>
                </c:pt>
                <c:pt idx="14">
                  <c:v>77.900000000000006</c:v>
                </c:pt>
                <c:pt idx="15">
                  <c:v>77.900000000000006</c:v>
                </c:pt>
                <c:pt idx="16">
                  <c:v>78.3</c:v>
                </c:pt>
                <c:pt idx="17">
                  <c:v>78.3</c:v>
                </c:pt>
                <c:pt idx="18">
                  <c:v>78.5</c:v>
                </c:pt>
                <c:pt idx="19">
                  <c:v>78.400000000000006</c:v>
                </c:pt>
                <c:pt idx="20">
                  <c:v>78.8</c:v>
                </c:pt>
                <c:pt idx="21">
                  <c:v>78.900000000000006</c:v>
                </c:pt>
                <c:pt idx="22">
                  <c:v>79</c:v>
                </c:pt>
                <c:pt idx="23">
                  <c:v>79.599999999999994</c:v>
                </c:pt>
                <c:pt idx="24">
                  <c:v>80.099999999999994</c:v>
                </c:pt>
                <c:pt idx="25">
                  <c:v>80.3</c:v>
                </c:pt>
                <c:pt idx="26">
                  <c:v>80.599999999999994</c:v>
                </c:pt>
                <c:pt idx="27">
                  <c:v>80.599999999999994</c:v>
                </c:pt>
                <c:pt idx="28">
                  <c:v>80.8</c:v>
                </c:pt>
                <c:pt idx="29">
                  <c:v>81</c:v>
                </c:pt>
                <c:pt idx="30">
                  <c:v>81.2</c:v>
                </c:pt>
                <c:pt idx="31">
                  <c:v>81.400000000000006</c:v>
                </c:pt>
                <c:pt idx="32">
                  <c:v>81.5</c:v>
                </c:pt>
                <c:pt idx="33">
                  <c:v>81.8</c:v>
                </c:pt>
                <c:pt idx="34">
                  <c:v>82.2</c:v>
                </c:pt>
                <c:pt idx="35">
                  <c:v>82.4</c:v>
                </c:pt>
                <c:pt idx="36">
                  <c:v>82.5</c:v>
                </c:pt>
                <c:pt idx="37" formatCode="0.0">
                  <c:v>82.7</c:v>
                </c:pt>
              </c:numCache>
            </c:numRef>
          </c:val>
          <c:smooth val="0"/>
          <c:extLst>
            <c:ext xmlns:c16="http://schemas.microsoft.com/office/drawing/2014/chart" uri="{C3380CC4-5D6E-409C-BE32-E72D297353CC}">
              <c16:uniqueId val="{00000001-7168-488C-B753-525E9F591060}"/>
            </c:ext>
          </c:extLst>
        </c:ser>
        <c:ser>
          <c:idx val="2"/>
          <c:order val="2"/>
          <c:tx>
            <c:strRef>
              <c:f>Sheet1!$A$4</c:f>
              <c:strCache>
                <c:ptCount val="1"/>
                <c:pt idx="0">
                  <c:v>FRA: 82.6</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74.3</c:v>
                </c:pt>
                <c:pt idx="1">
                  <c:v>74.5</c:v>
                </c:pt>
                <c:pt idx="2">
                  <c:v>74.8</c:v>
                </c:pt>
                <c:pt idx="3">
                  <c:v>74.8</c:v>
                </c:pt>
                <c:pt idx="4">
                  <c:v>75.3</c:v>
                </c:pt>
                <c:pt idx="5">
                  <c:v>75.400000000000006</c:v>
                </c:pt>
                <c:pt idx="6">
                  <c:v>75.7</c:v>
                </c:pt>
                <c:pt idx="7">
                  <c:v>76.3</c:v>
                </c:pt>
                <c:pt idx="8">
                  <c:v>76.599999999999994</c:v>
                </c:pt>
                <c:pt idx="9">
                  <c:v>76.7</c:v>
                </c:pt>
                <c:pt idx="10">
                  <c:v>77</c:v>
                </c:pt>
                <c:pt idx="11">
                  <c:v>77.2</c:v>
                </c:pt>
                <c:pt idx="12">
                  <c:v>77.5</c:v>
                </c:pt>
                <c:pt idx="13">
                  <c:v>77.599999999999994</c:v>
                </c:pt>
                <c:pt idx="14">
                  <c:v>78</c:v>
                </c:pt>
                <c:pt idx="15">
                  <c:v>78.099999999999994</c:v>
                </c:pt>
                <c:pt idx="16">
                  <c:v>78.3</c:v>
                </c:pt>
                <c:pt idx="17">
                  <c:v>78.599999999999994</c:v>
                </c:pt>
                <c:pt idx="18">
                  <c:v>78.8</c:v>
                </c:pt>
                <c:pt idx="19">
                  <c:v>78.900000000000006</c:v>
                </c:pt>
                <c:pt idx="20">
                  <c:v>79.2</c:v>
                </c:pt>
                <c:pt idx="21">
                  <c:v>79.3</c:v>
                </c:pt>
                <c:pt idx="22">
                  <c:v>79.400000000000006</c:v>
                </c:pt>
                <c:pt idx="23">
                  <c:v>79.3</c:v>
                </c:pt>
                <c:pt idx="24">
                  <c:v>80.3</c:v>
                </c:pt>
                <c:pt idx="25">
                  <c:v>80.400000000000006</c:v>
                </c:pt>
                <c:pt idx="26">
                  <c:v>81</c:v>
                </c:pt>
                <c:pt idx="27">
                  <c:v>81.2</c:v>
                </c:pt>
                <c:pt idx="28">
                  <c:v>81.400000000000006</c:v>
                </c:pt>
                <c:pt idx="29">
                  <c:v>81.5</c:v>
                </c:pt>
                <c:pt idx="30">
                  <c:v>81.8</c:v>
                </c:pt>
                <c:pt idx="31">
                  <c:v>82.3</c:v>
                </c:pt>
                <c:pt idx="32">
                  <c:v>82.1</c:v>
                </c:pt>
                <c:pt idx="33">
                  <c:v>82.3</c:v>
                </c:pt>
                <c:pt idx="34">
                  <c:v>82.8</c:v>
                </c:pt>
                <c:pt idx="35">
                  <c:v>82.4</c:v>
                </c:pt>
                <c:pt idx="36">
                  <c:v>82.6</c:v>
                </c:pt>
                <c:pt idx="37" formatCode="0.0">
                  <c:v>82.6</c:v>
                </c:pt>
              </c:numCache>
            </c:numRef>
          </c:val>
          <c:smooth val="0"/>
          <c:extLst>
            <c:ext xmlns:c16="http://schemas.microsoft.com/office/drawing/2014/chart" uri="{C3380CC4-5D6E-409C-BE32-E72D297353CC}">
              <c16:uniqueId val="{00000002-7168-488C-B753-525E9F591060}"/>
            </c:ext>
          </c:extLst>
        </c:ser>
        <c:ser>
          <c:idx val="0"/>
          <c:order val="3"/>
          <c:tx>
            <c:strRef>
              <c:f>Sheet1!$A$2</c:f>
              <c:strCache>
                <c:ptCount val="1"/>
                <c:pt idx="0">
                  <c:v>AUS: 82.6</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74.599999999999994</c:v>
                </c:pt>
                <c:pt idx="1">
                  <c:v>74.900000000000006</c:v>
                </c:pt>
                <c:pt idx="2">
                  <c:v>74.7</c:v>
                </c:pt>
                <c:pt idx="3">
                  <c:v>75.5</c:v>
                </c:pt>
                <c:pt idx="4">
                  <c:v>75.8</c:v>
                </c:pt>
                <c:pt idx="5">
                  <c:v>75.599999999999994</c:v>
                </c:pt>
                <c:pt idx="6">
                  <c:v>76.099999999999994</c:v>
                </c:pt>
                <c:pt idx="7">
                  <c:v>76.3</c:v>
                </c:pt>
                <c:pt idx="8">
                  <c:v>76.3</c:v>
                </c:pt>
                <c:pt idx="9">
                  <c:v>76.5</c:v>
                </c:pt>
                <c:pt idx="10">
                  <c:v>77</c:v>
                </c:pt>
                <c:pt idx="11">
                  <c:v>77.400000000000006</c:v>
                </c:pt>
                <c:pt idx="12">
                  <c:v>77.5</c:v>
                </c:pt>
                <c:pt idx="13">
                  <c:v>78</c:v>
                </c:pt>
                <c:pt idx="14">
                  <c:v>78</c:v>
                </c:pt>
                <c:pt idx="15">
                  <c:v>77.900000000000006</c:v>
                </c:pt>
                <c:pt idx="16">
                  <c:v>78.2</c:v>
                </c:pt>
                <c:pt idx="17">
                  <c:v>78.5</c:v>
                </c:pt>
                <c:pt idx="18">
                  <c:v>78.7</c:v>
                </c:pt>
                <c:pt idx="19">
                  <c:v>79</c:v>
                </c:pt>
                <c:pt idx="20">
                  <c:v>79.3</c:v>
                </c:pt>
                <c:pt idx="21">
                  <c:v>79.7</c:v>
                </c:pt>
                <c:pt idx="22">
                  <c:v>80</c:v>
                </c:pt>
                <c:pt idx="23">
                  <c:v>80.3</c:v>
                </c:pt>
                <c:pt idx="24">
                  <c:v>80.599999999999994</c:v>
                </c:pt>
                <c:pt idx="25">
                  <c:v>80.900000000000006</c:v>
                </c:pt>
                <c:pt idx="26">
                  <c:v>81.099999999999994</c:v>
                </c:pt>
                <c:pt idx="27">
                  <c:v>81.400000000000006</c:v>
                </c:pt>
                <c:pt idx="28">
                  <c:v>81.5</c:v>
                </c:pt>
                <c:pt idx="29">
                  <c:v>81.599999999999994</c:v>
                </c:pt>
                <c:pt idx="30">
                  <c:v>81.8</c:v>
                </c:pt>
                <c:pt idx="31">
                  <c:v>82</c:v>
                </c:pt>
                <c:pt idx="32">
                  <c:v>82.1</c:v>
                </c:pt>
                <c:pt idx="33">
                  <c:v>82.2</c:v>
                </c:pt>
                <c:pt idx="34">
                  <c:v>82.4</c:v>
                </c:pt>
                <c:pt idx="35">
                  <c:v>82.5</c:v>
                </c:pt>
                <c:pt idx="36">
                  <c:v>82.5</c:v>
                </c:pt>
                <c:pt idx="37" formatCode="0.0">
                  <c:v>82.6</c:v>
                </c:pt>
              </c:numCache>
            </c:numRef>
          </c:val>
          <c:smooth val="0"/>
          <c:extLst>
            <c:ext xmlns:c16="http://schemas.microsoft.com/office/drawing/2014/chart" uri="{C3380CC4-5D6E-409C-BE32-E72D297353CC}">
              <c16:uniqueId val="{00000003-7168-488C-B753-525E9F591060}"/>
            </c:ext>
          </c:extLst>
        </c:ser>
        <c:ser>
          <c:idx val="7"/>
          <c:order val="4"/>
          <c:tx>
            <c:strRef>
              <c:f>Sheet1!$A$9</c:f>
              <c:strCache>
                <c:ptCount val="1"/>
                <c:pt idx="0">
                  <c:v>SWE: 82.5</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75.900000000000006</c:v>
                </c:pt>
                <c:pt idx="1">
                  <c:v>76.2</c:v>
                </c:pt>
                <c:pt idx="2">
                  <c:v>76.5</c:v>
                </c:pt>
                <c:pt idx="3">
                  <c:v>76.7</c:v>
                </c:pt>
                <c:pt idx="4">
                  <c:v>77</c:v>
                </c:pt>
                <c:pt idx="5">
                  <c:v>76.8</c:v>
                </c:pt>
                <c:pt idx="6">
                  <c:v>77.099999999999994</c:v>
                </c:pt>
                <c:pt idx="7">
                  <c:v>77.3</c:v>
                </c:pt>
                <c:pt idx="8">
                  <c:v>77.099999999999994</c:v>
                </c:pt>
                <c:pt idx="9">
                  <c:v>77.8</c:v>
                </c:pt>
                <c:pt idx="10">
                  <c:v>77.7</c:v>
                </c:pt>
                <c:pt idx="11">
                  <c:v>77.900000000000006</c:v>
                </c:pt>
                <c:pt idx="12">
                  <c:v>78.2</c:v>
                </c:pt>
                <c:pt idx="13">
                  <c:v>78.2</c:v>
                </c:pt>
                <c:pt idx="14">
                  <c:v>78.900000000000006</c:v>
                </c:pt>
                <c:pt idx="15">
                  <c:v>79</c:v>
                </c:pt>
                <c:pt idx="16">
                  <c:v>79.2</c:v>
                </c:pt>
                <c:pt idx="17">
                  <c:v>79.400000000000006</c:v>
                </c:pt>
                <c:pt idx="18">
                  <c:v>79.5</c:v>
                </c:pt>
                <c:pt idx="19">
                  <c:v>79.599999999999994</c:v>
                </c:pt>
                <c:pt idx="20">
                  <c:v>79.7</c:v>
                </c:pt>
                <c:pt idx="21">
                  <c:v>79.900000000000006</c:v>
                </c:pt>
                <c:pt idx="22">
                  <c:v>79.900000000000006</c:v>
                </c:pt>
                <c:pt idx="23">
                  <c:v>80.3</c:v>
                </c:pt>
                <c:pt idx="24">
                  <c:v>80.599999999999994</c:v>
                </c:pt>
                <c:pt idx="25">
                  <c:v>80.7</c:v>
                </c:pt>
                <c:pt idx="26">
                  <c:v>81</c:v>
                </c:pt>
                <c:pt idx="27">
                  <c:v>81.099999999999994</c:v>
                </c:pt>
                <c:pt idx="28">
                  <c:v>81.3</c:v>
                </c:pt>
                <c:pt idx="29">
                  <c:v>81.5</c:v>
                </c:pt>
                <c:pt idx="30">
                  <c:v>81.599999999999994</c:v>
                </c:pt>
                <c:pt idx="31">
                  <c:v>81.900000000000006</c:v>
                </c:pt>
                <c:pt idx="32">
                  <c:v>81.8</c:v>
                </c:pt>
                <c:pt idx="33">
                  <c:v>82</c:v>
                </c:pt>
                <c:pt idx="34">
                  <c:v>82.3</c:v>
                </c:pt>
                <c:pt idx="35">
                  <c:v>82.3</c:v>
                </c:pt>
                <c:pt idx="36">
                  <c:v>82.4</c:v>
                </c:pt>
                <c:pt idx="37" formatCode="0.0">
                  <c:v>82.5</c:v>
                </c:pt>
              </c:numCache>
            </c:numRef>
          </c:val>
          <c:smooth val="0"/>
          <c:extLst>
            <c:ext xmlns:c16="http://schemas.microsoft.com/office/drawing/2014/chart" uri="{C3380CC4-5D6E-409C-BE32-E72D297353CC}">
              <c16:uniqueId val="{00000004-7168-488C-B753-525E9F591060}"/>
            </c:ext>
          </c:extLst>
        </c:ser>
        <c:ser>
          <c:idx val="1"/>
          <c:order val="5"/>
          <c:tx>
            <c:strRef>
              <c:f>Sheet1!$A$3</c:f>
              <c:strCache>
                <c:ptCount val="1"/>
                <c:pt idx="0">
                  <c:v>CAN: 82.0</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75.3</c:v>
                </c:pt>
                <c:pt idx="1">
                  <c:v>75.5</c:v>
                </c:pt>
                <c:pt idx="2">
                  <c:v>75.599999999999994</c:v>
                </c:pt>
                <c:pt idx="3">
                  <c:v>75.900000000000006</c:v>
                </c:pt>
                <c:pt idx="4">
                  <c:v>76.2</c:v>
                </c:pt>
                <c:pt idx="5">
                  <c:v>76.3</c:v>
                </c:pt>
                <c:pt idx="6">
                  <c:v>76.5</c:v>
                </c:pt>
                <c:pt idx="7">
                  <c:v>76.599999999999994</c:v>
                </c:pt>
                <c:pt idx="8">
                  <c:v>76.8</c:v>
                </c:pt>
                <c:pt idx="9">
                  <c:v>77</c:v>
                </c:pt>
                <c:pt idx="10">
                  <c:v>77.2</c:v>
                </c:pt>
                <c:pt idx="11">
                  <c:v>77.5</c:v>
                </c:pt>
                <c:pt idx="12">
                  <c:v>77.7</c:v>
                </c:pt>
                <c:pt idx="13">
                  <c:v>77.8</c:v>
                </c:pt>
                <c:pt idx="14">
                  <c:v>77.900000000000006</c:v>
                </c:pt>
                <c:pt idx="15">
                  <c:v>77.900000000000006</c:v>
                </c:pt>
                <c:pt idx="16">
                  <c:v>78.099999999999994</c:v>
                </c:pt>
                <c:pt idx="17">
                  <c:v>78.3</c:v>
                </c:pt>
                <c:pt idx="18">
                  <c:v>78.5</c:v>
                </c:pt>
                <c:pt idx="19">
                  <c:v>78.7</c:v>
                </c:pt>
                <c:pt idx="20">
                  <c:v>79</c:v>
                </c:pt>
                <c:pt idx="21">
                  <c:v>79.2</c:v>
                </c:pt>
                <c:pt idx="22">
                  <c:v>79.400000000000006</c:v>
                </c:pt>
                <c:pt idx="23">
                  <c:v>79.599999999999994</c:v>
                </c:pt>
                <c:pt idx="24">
                  <c:v>79.8</c:v>
                </c:pt>
                <c:pt idx="25">
                  <c:v>80</c:v>
                </c:pt>
                <c:pt idx="26">
                  <c:v>80.3</c:v>
                </c:pt>
                <c:pt idx="27">
                  <c:v>80.400000000000006</c:v>
                </c:pt>
                <c:pt idx="28">
                  <c:v>80.599999999999994</c:v>
                </c:pt>
                <c:pt idx="29">
                  <c:v>80.8</c:v>
                </c:pt>
                <c:pt idx="30">
                  <c:v>81.099999999999994</c:v>
                </c:pt>
                <c:pt idx="31">
                  <c:v>81.3</c:v>
                </c:pt>
                <c:pt idx="32">
                  <c:v>81.5</c:v>
                </c:pt>
                <c:pt idx="33">
                  <c:v>81.7</c:v>
                </c:pt>
                <c:pt idx="34">
                  <c:v>81.8</c:v>
                </c:pt>
                <c:pt idx="35">
                  <c:v>81.900000000000006</c:v>
                </c:pt>
                <c:pt idx="36">
                  <c:v>82</c:v>
                </c:pt>
                <c:pt idx="37" formatCode="0.0">
                  <c:v>82</c:v>
                </c:pt>
              </c:numCache>
            </c:numRef>
          </c:val>
          <c:smooth val="0"/>
          <c:extLst>
            <c:ext xmlns:c16="http://schemas.microsoft.com/office/drawing/2014/chart" uri="{C3380CC4-5D6E-409C-BE32-E72D297353CC}">
              <c16:uniqueId val="{00000005-7168-488C-B753-525E9F591060}"/>
            </c:ext>
          </c:extLst>
        </c:ser>
        <c:ser>
          <c:idx val="5"/>
          <c:order val="6"/>
          <c:tx>
            <c:strRef>
              <c:f>Sheet1!$A$7</c:f>
              <c:strCache>
                <c:ptCount val="1"/>
                <c:pt idx="0">
                  <c:v>NZ: 81.9</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73.2</c:v>
                </c:pt>
                <c:pt idx="1">
                  <c:v>73.400000000000006</c:v>
                </c:pt>
                <c:pt idx="2">
                  <c:v>73.599999999999994</c:v>
                </c:pt>
                <c:pt idx="3">
                  <c:v>73.7</c:v>
                </c:pt>
                <c:pt idx="4">
                  <c:v>73.8</c:v>
                </c:pt>
                <c:pt idx="5">
                  <c:v>74</c:v>
                </c:pt>
                <c:pt idx="6">
                  <c:v>74.099999999999994</c:v>
                </c:pt>
                <c:pt idx="7">
                  <c:v>74.5</c:v>
                </c:pt>
                <c:pt idx="8">
                  <c:v>74.8</c:v>
                </c:pt>
                <c:pt idx="9">
                  <c:v>75.2</c:v>
                </c:pt>
                <c:pt idx="10">
                  <c:v>75.5</c:v>
                </c:pt>
                <c:pt idx="11">
                  <c:v>75.8</c:v>
                </c:pt>
                <c:pt idx="12">
                  <c:v>76.099999999999994</c:v>
                </c:pt>
                <c:pt idx="13">
                  <c:v>76.3</c:v>
                </c:pt>
                <c:pt idx="14">
                  <c:v>76.599999999999994</c:v>
                </c:pt>
                <c:pt idx="15">
                  <c:v>76.8</c:v>
                </c:pt>
                <c:pt idx="16">
                  <c:v>77.099999999999994</c:v>
                </c:pt>
                <c:pt idx="17">
                  <c:v>77.400000000000006</c:v>
                </c:pt>
                <c:pt idx="18">
                  <c:v>77.7</c:v>
                </c:pt>
                <c:pt idx="19">
                  <c:v>78.099999999999994</c:v>
                </c:pt>
                <c:pt idx="20">
                  <c:v>78.400000000000006</c:v>
                </c:pt>
                <c:pt idx="21">
                  <c:v>78.7</c:v>
                </c:pt>
                <c:pt idx="22">
                  <c:v>79</c:v>
                </c:pt>
                <c:pt idx="23">
                  <c:v>79.3</c:v>
                </c:pt>
                <c:pt idx="24">
                  <c:v>79.599999999999994</c:v>
                </c:pt>
                <c:pt idx="25">
                  <c:v>79.8</c:v>
                </c:pt>
                <c:pt idx="26">
                  <c:v>80.099999999999994</c:v>
                </c:pt>
                <c:pt idx="27">
                  <c:v>80.3</c:v>
                </c:pt>
                <c:pt idx="28">
                  <c:v>80.5</c:v>
                </c:pt>
                <c:pt idx="29">
                  <c:v>80.7</c:v>
                </c:pt>
                <c:pt idx="30">
                  <c:v>80.8</c:v>
                </c:pt>
                <c:pt idx="31">
                  <c:v>81</c:v>
                </c:pt>
                <c:pt idx="32">
                  <c:v>81.2</c:v>
                </c:pt>
                <c:pt idx="33">
                  <c:v>81.400000000000006</c:v>
                </c:pt>
                <c:pt idx="34">
                  <c:v>81.5</c:v>
                </c:pt>
                <c:pt idx="35">
                  <c:v>81.7</c:v>
                </c:pt>
                <c:pt idx="36">
                  <c:v>81.7</c:v>
                </c:pt>
                <c:pt idx="37" formatCode="0.0">
                  <c:v>81.900000000000006</c:v>
                </c:pt>
              </c:numCache>
            </c:numRef>
          </c:val>
          <c:smooth val="0"/>
          <c:extLst>
            <c:ext xmlns:c16="http://schemas.microsoft.com/office/drawing/2014/chart" uri="{C3380CC4-5D6E-409C-BE32-E72D297353CC}">
              <c16:uniqueId val="{00000006-7168-488C-B753-525E9F591060}"/>
            </c:ext>
          </c:extLst>
        </c:ser>
        <c:ser>
          <c:idx val="4"/>
          <c:order val="7"/>
          <c:tx>
            <c:strRef>
              <c:f>Sheet1!$A$6</c:f>
              <c:strCache>
                <c:ptCount val="1"/>
                <c:pt idx="0">
                  <c:v>NETH: 81.8</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75.900000000000006</c:v>
                </c:pt>
                <c:pt idx="1">
                  <c:v>76</c:v>
                </c:pt>
                <c:pt idx="2">
                  <c:v>76.099999999999994</c:v>
                </c:pt>
                <c:pt idx="3">
                  <c:v>76.3</c:v>
                </c:pt>
                <c:pt idx="4">
                  <c:v>76.400000000000006</c:v>
                </c:pt>
                <c:pt idx="5">
                  <c:v>76.5</c:v>
                </c:pt>
                <c:pt idx="6">
                  <c:v>76.400000000000006</c:v>
                </c:pt>
                <c:pt idx="7">
                  <c:v>76.900000000000006</c:v>
                </c:pt>
                <c:pt idx="8">
                  <c:v>77.099999999999994</c:v>
                </c:pt>
                <c:pt idx="9">
                  <c:v>76.900000000000006</c:v>
                </c:pt>
                <c:pt idx="10">
                  <c:v>77</c:v>
                </c:pt>
                <c:pt idx="11">
                  <c:v>77.2</c:v>
                </c:pt>
                <c:pt idx="12">
                  <c:v>77.400000000000006</c:v>
                </c:pt>
                <c:pt idx="13">
                  <c:v>77.099999999999994</c:v>
                </c:pt>
                <c:pt idx="14">
                  <c:v>77.5</c:v>
                </c:pt>
                <c:pt idx="15">
                  <c:v>77.599999999999994</c:v>
                </c:pt>
                <c:pt idx="16">
                  <c:v>77.599999999999994</c:v>
                </c:pt>
                <c:pt idx="17">
                  <c:v>78</c:v>
                </c:pt>
                <c:pt idx="18">
                  <c:v>78</c:v>
                </c:pt>
                <c:pt idx="19">
                  <c:v>77.900000000000006</c:v>
                </c:pt>
                <c:pt idx="20">
                  <c:v>78.2</c:v>
                </c:pt>
                <c:pt idx="21">
                  <c:v>78.3</c:v>
                </c:pt>
                <c:pt idx="22">
                  <c:v>78.400000000000006</c:v>
                </c:pt>
                <c:pt idx="23">
                  <c:v>78.7</c:v>
                </c:pt>
                <c:pt idx="24">
                  <c:v>79.2</c:v>
                </c:pt>
                <c:pt idx="25">
                  <c:v>79.5</c:v>
                </c:pt>
                <c:pt idx="26">
                  <c:v>79.900000000000006</c:v>
                </c:pt>
                <c:pt idx="27">
                  <c:v>80.3</c:v>
                </c:pt>
                <c:pt idx="28">
                  <c:v>80.5</c:v>
                </c:pt>
                <c:pt idx="29">
                  <c:v>80.8</c:v>
                </c:pt>
                <c:pt idx="30">
                  <c:v>81</c:v>
                </c:pt>
                <c:pt idx="31">
                  <c:v>81.3</c:v>
                </c:pt>
                <c:pt idx="32">
                  <c:v>81.2</c:v>
                </c:pt>
                <c:pt idx="33">
                  <c:v>81.400000000000006</c:v>
                </c:pt>
                <c:pt idx="34">
                  <c:v>81.8</c:v>
                </c:pt>
                <c:pt idx="35">
                  <c:v>81.599999999999994</c:v>
                </c:pt>
                <c:pt idx="36">
                  <c:v>81.599999999999994</c:v>
                </c:pt>
                <c:pt idx="37" formatCode="0.0">
                  <c:v>81.8</c:v>
                </c:pt>
              </c:numCache>
            </c:numRef>
          </c:val>
          <c:smooth val="0"/>
          <c:extLst>
            <c:ext xmlns:c16="http://schemas.microsoft.com/office/drawing/2014/chart" uri="{C3380CC4-5D6E-409C-BE32-E72D297353CC}">
              <c16:uniqueId val="{00000007-7168-488C-B753-525E9F591060}"/>
            </c:ext>
          </c:extLst>
        </c:ser>
        <c:ser>
          <c:idx val="9"/>
          <c:order val="8"/>
          <c:tx>
            <c:strRef>
              <c:f>Sheet1!$A$11</c:f>
              <c:strCache>
                <c:ptCount val="1"/>
                <c:pt idx="0">
                  <c:v>UK: 81.3</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73.2</c:v>
                </c:pt>
                <c:pt idx="1">
                  <c:v>73.8</c:v>
                </c:pt>
                <c:pt idx="2">
                  <c:v>74.099999999999994</c:v>
                </c:pt>
                <c:pt idx="3">
                  <c:v>74.3</c:v>
                </c:pt>
                <c:pt idx="4">
                  <c:v>74.5</c:v>
                </c:pt>
                <c:pt idx="5">
                  <c:v>74.7</c:v>
                </c:pt>
                <c:pt idx="6">
                  <c:v>74.8</c:v>
                </c:pt>
                <c:pt idx="7">
                  <c:v>75.2</c:v>
                </c:pt>
                <c:pt idx="8">
                  <c:v>75.3</c:v>
                </c:pt>
                <c:pt idx="9">
                  <c:v>75.400000000000006</c:v>
                </c:pt>
                <c:pt idx="10">
                  <c:v>75.7</c:v>
                </c:pt>
                <c:pt idx="11">
                  <c:v>75.900000000000006</c:v>
                </c:pt>
                <c:pt idx="12">
                  <c:v>76.3</c:v>
                </c:pt>
                <c:pt idx="13">
                  <c:v>76.2</c:v>
                </c:pt>
                <c:pt idx="14">
                  <c:v>76.8</c:v>
                </c:pt>
                <c:pt idx="15">
                  <c:v>76.7</c:v>
                </c:pt>
                <c:pt idx="16">
                  <c:v>76.900000000000006</c:v>
                </c:pt>
                <c:pt idx="17">
                  <c:v>77.2</c:v>
                </c:pt>
                <c:pt idx="18">
                  <c:v>77.3</c:v>
                </c:pt>
                <c:pt idx="19">
                  <c:v>77.5</c:v>
                </c:pt>
                <c:pt idx="20">
                  <c:v>77.900000000000006</c:v>
                </c:pt>
                <c:pt idx="21">
                  <c:v>78.2</c:v>
                </c:pt>
                <c:pt idx="22">
                  <c:v>78.3</c:v>
                </c:pt>
                <c:pt idx="23">
                  <c:v>78.400000000000006</c:v>
                </c:pt>
                <c:pt idx="24">
                  <c:v>79</c:v>
                </c:pt>
                <c:pt idx="25">
                  <c:v>79.2</c:v>
                </c:pt>
                <c:pt idx="26">
                  <c:v>79.5</c:v>
                </c:pt>
                <c:pt idx="27">
                  <c:v>79.7</c:v>
                </c:pt>
                <c:pt idx="28">
                  <c:v>79.8</c:v>
                </c:pt>
                <c:pt idx="29">
                  <c:v>80.400000000000006</c:v>
                </c:pt>
                <c:pt idx="30">
                  <c:v>80.599999999999994</c:v>
                </c:pt>
                <c:pt idx="31">
                  <c:v>81</c:v>
                </c:pt>
                <c:pt idx="32">
                  <c:v>81</c:v>
                </c:pt>
                <c:pt idx="33">
                  <c:v>81.099999999999994</c:v>
                </c:pt>
                <c:pt idx="34">
                  <c:v>81.400000000000006</c:v>
                </c:pt>
                <c:pt idx="35">
                  <c:v>81</c:v>
                </c:pt>
                <c:pt idx="36">
                  <c:v>81.2</c:v>
                </c:pt>
                <c:pt idx="37" formatCode="0.0">
                  <c:v>81.3</c:v>
                </c:pt>
              </c:numCache>
            </c:numRef>
          </c:val>
          <c:smooth val="0"/>
          <c:extLst>
            <c:ext xmlns:c16="http://schemas.microsoft.com/office/drawing/2014/chart" uri="{C3380CC4-5D6E-409C-BE32-E72D297353CC}">
              <c16:uniqueId val="{00000008-7168-488C-B753-525E9F591060}"/>
            </c:ext>
          </c:extLst>
        </c:ser>
        <c:ser>
          <c:idx val="3"/>
          <c:order val="9"/>
          <c:tx>
            <c:strRef>
              <c:f>Sheet1!$A$5</c:f>
              <c:strCache>
                <c:ptCount val="1"/>
                <c:pt idx="0">
                  <c:v>GER: 81.1</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72.900000000000006</c:v>
                </c:pt>
                <c:pt idx="1">
                  <c:v>73.2</c:v>
                </c:pt>
                <c:pt idx="2">
                  <c:v>73.5</c:v>
                </c:pt>
                <c:pt idx="3">
                  <c:v>73.8</c:v>
                </c:pt>
                <c:pt idx="4">
                  <c:v>74.3</c:v>
                </c:pt>
                <c:pt idx="5">
                  <c:v>74.900000000000006</c:v>
                </c:pt>
                <c:pt idx="6">
                  <c:v>75.099999999999994</c:v>
                </c:pt>
                <c:pt idx="7">
                  <c:v>75.599999999999994</c:v>
                </c:pt>
                <c:pt idx="8">
                  <c:v>75.8</c:v>
                </c:pt>
                <c:pt idx="9">
                  <c:v>75.900000000000006</c:v>
                </c:pt>
                <c:pt idx="10">
                  <c:v>77.2</c:v>
                </c:pt>
                <c:pt idx="11">
                  <c:v>75.5</c:v>
                </c:pt>
                <c:pt idx="12">
                  <c:v>76</c:v>
                </c:pt>
                <c:pt idx="13">
                  <c:v>76.099999999999994</c:v>
                </c:pt>
                <c:pt idx="14">
                  <c:v>76.400000000000006</c:v>
                </c:pt>
                <c:pt idx="15">
                  <c:v>76.599999999999994</c:v>
                </c:pt>
                <c:pt idx="16">
                  <c:v>76.900000000000006</c:v>
                </c:pt>
                <c:pt idx="17">
                  <c:v>77.3</c:v>
                </c:pt>
                <c:pt idx="18">
                  <c:v>77.7</c:v>
                </c:pt>
                <c:pt idx="19">
                  <c:v>77.900000000000006</c:v>
                </c:pt>
                <c:pt idx="20">
                  <c:v>78.2</c:v>
                </c:pt>
                <c:pt idx="21">
                  <c:v>78.5</c:v>
                </c:pt>
                <c:pt idx="22">
                  <c:v>78.5</c:v>
                </c:pt>
                <c:pt idx="23">
                  <c:v>78.599999999999994</c:v>
                </c:pt>
                <c:pt idx="24">
                  <c:v>79.2</c:v>
                </c:pt>
                <c:pt idx="25">
                  <c:v>79.400000000000006</c:v>
                </c:pt>
                <c:pt idx="26">
                  <c:v>79.8</c:v>
                </c:pt>
                <c:pt idx="27">
                  <c:v>80.099999999999994</c:v>
                </c:pt>
                <c:pt idx="28">
                  <c:v>80.2</c:v>
                </c:pt>
                <c:pt idx="29">
                  <c:v>80.3</c:v>
                </c:pt>
                <c:pt idx="30">
                  <c:v>80.5</c:v>
                </c:pt>
                <c:pt idx="31">
                  <c:v>80.5</c:v>
                </c:pt>
                <c:pt idx="32">
                  <c:v>80.599999999999994</c:v>
                </c:pt>
                <c:pt idx="33">
                  <c:v>80.599999999999994</c:v>
                </c:pt>
                <c:pt idx="34">
                  <c:v>81.2</c:v>
                </c:pt>
                <c:pt idx="35">
                  <c:v>80.7</c:v>
                </c:pt>
                <c:pt idx="36">
                  <c:v>81.099999999999994</c:v>
                </c:pt>
                <c:pt idx="37" formatCode="0.0">
                  <c:v>81.099999999999994</c:v>
                </c:pt>
              </c:numCache>
            </c:numRef>
          </c:val>
          <c:smooth val="0"/>
          <c:extLst>
            <c:ext xmlns:c16="http://schemas.microsoft.com/office/drawing/2014/chart" uri="{C3380CC4-5D6E-409C-BE32-E72D297353CC}">
              <c16:uniqueId val="{00000009-7168-488C-B753-525E9F591060}"/>
            </c:ext>
          </c:extLst>
        </c:ser>
        <c:ser>
          <c:idx val="10"/>
          <c:order val="10"/>
          <c:tx>
            <c:strRef>
              <c:f>Sheet1!$A$12</c:f>
              <c:strCache>
                <c:ptCount val="1"/>
                <c:pt idx="0">
                  <c:v>US: 78.6</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75.3</c:v>
                </c:pt>
                <c:pt idx="11">
                  <c:v>75.5</c:v>
                </c:pt>
                <c:pt idx="12">
                  <c:v>75.7</c:v>
                </c:pt>
                <c:pt idx="13">
                  <c:v>75.5</c:v>
                </c:pt>
                <c:pt idx="14">
                  <c:v>75.7</c:v>
                </c:pt>
                <c:pt idx="15">
                  <c:v>75.7</c:v>
                </c:pt>
                <c:pt idx="16">
                  <c:v>76.099999999999994</c:v>
                </c:pt>
                <c:pt idx="17">
                  <c:v>76.5</c:v>
                </c:pt>
                <c:pt idx="18">
                  <c:v>76.7</c:v>
                </c:pt>
                <c:pt idx="19">
                  <c:v>76.7</c:v>
                </c:pt>
                <c:pt idx="20">
                  <c:v>76.7</c:v>
                </c:pt>
                <c:pt idx="21">
                  <c:v>76.900000000000006</c:v>
                </c:pt>
                <c:pt idx="22">
                  <c:v>77</c:v>
                </c:pt>
                <c:pt idx="23">
                  <c:v>77.099999999999994</c:v>
                </c:pt>
                <c:pt idx="24">
                  <c:v>77.599999999999994</c:v>
                </c:pt>
                <c:pt idx="25">
                  <c:v>77.599999999999994</c:v>
                </c:pt>
                <c:pt idx="26">
                  <c:v>77.8</c:v>
                </c:pt>
                <c:pt idx="27">
                  <c:v>78.099999999999994</c:v>
                </c:pt>
                <c:pt idx="28">
                  <c:v>78.099999999999994</c:v>
                </c:pt>
                <c:pt idx="29">
                  <c:v>78.5</c:v>
                </c:pt>
                <c:pt idx="30">
                  <c:v>78.599999999999994</c:v>
                </c:pt>
                <c:pt idx="31">
                  <c:v>78.7</c:v>
                </c:pt>
                <c:pt idx="32">
                  <c:v>78.8</c:v>
                </c:pt>
                <c:pt idx="33">
                  <c:v>78.8</c:v>
                </c:pt>
                <c:pt idx="34">
                  <c:v>78.900000000000006</c:v>
                </c:pt>
                <c:pt idx="35">
                  <c:v>78.7</c:v>
                </c:pt>
                <c:pt idx="36">
                  <c:v>78.7</c:v>
                </c:pt>
                <c:pt idx="37" formatCode="0.0">
                  <c:v>78.599999999999994</c:v>
                </c:pt>
              </c:numCache>
            </c:numRef>
          </c:val>
          <c:smooth val="0"/>
          <c:extLst>
            <c:ext xmlns:c16="http://schemas.microsoft.com/office/drawing/2014/chart" uri="{C3380CC4-5D6E-409C-BE32-E72D297353CC}">
              <c16:uniqueId val="{0000000A-7168-488C-B753-525E9F591060}"/>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5"/>
        <c:noMultiLvlLbl val="0"/>
      </c:catAx>
      <c:valAx>
        <c:axId val="636216424"/>
        <c:scaling>
          <c:orientation val="minMax"/>
          <c:max val="84"/>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787968170645349"/>
          <c:y val="0.10274506441951932"/>
          <c:w val="0.13194395145051313"/>
          <c:h val="0.758585642754751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0.05376</cdr:x>
      <cdr:y>0.35814</cdr:y>
    </cdr:from>
    <cdr:to>
      <cdr:x>0.35323</cdr:x>
      <cdr:y>0.40222</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278562" y="1500388"/>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6.8</a:t>
          </a:r>
        </a:p>
      </cdr:txBody>
    </cdr:sp>
  </cdr:relSizeAnchor>
  <cdr:relSizeAnchor xmlns:cdr="http://schemas.openxmlformats.org/drawingml/2006/chartDrawing">
    <cdr:from>
      <cdr:x>0.03266</cdr:x>
      <cdr:y>0</cdr:y>
    </cdr:from>
    <cdr:to>
      <cdr:x>0.88091</cdr:x>
      <cdr:y>0.06612</cdr:y>
    </cdr:to>
    <cdr:sp macro="" textlink="">
      <cdr:nvSpPr>
        <cdr:cNvPr id="3" name="TextBox 10">
          <a:extLst xmlns:a="http://schemas.openxmlformats.org/drawingml/2006/main">
            <a:ext uri="{FF2B5EF4-FFF2-40B4-BE49-F238E27FC236}">
              <a16:creationId xmlns:a16="http://schemas.microsoft.com/office/drawing/2014/main" id="{2D8DC483-668C-BD4E-AA74-885432025451}"/>
            </a:ext>
          </a:extLst>
        </cdr:cNvPr>
        <cdr:cNvSpPr txBox="1"/>
      </cdr:nvSpPr>
      <cdr:spPr>
        <a:xfrm xmlns:a="http://schemas.openxmlformats.org/drawingml/2006/main">
          <a:off x="169231" y="0"/>
          <a:ext cx="439529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Average physician visits per capita, 2017</a:t>
          </a:r>
          <a:endParaRPr lang="en-US" sz="1800" i="1" dirty="0">
            <a:solidFill>
              <a:srgbClr val="4C515A"/>
            </a:solidFill>
            <a:latin typeface="Trebuchet MS"/>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0.55646</cdr:x>
      <cdr:y>0.05172</cdr:y>
    </cdr:from>
    <cdr:to>
      <cdr:x>0.6525</cdr:x>
      <cdr:y>0.10995</cdr:y>
    </cdr:to>
    <cdr:sp macro="" textlink="">
      <cdr:nvSpPr>
        <cdr:cNvPr id="2" name="TextBox 1">
          <a:extLst xmlns:a="http://schemas.openxmlformats.org/drawingml/2006/main">
            <a:ext uri="{FF2B5EF4-FFF2-40B4-BE49-F238E27FC236}">
              <a16:creationId xmlns:a16="http://schemas.microsoft.com/office/drawing/2014/main" id="{86806745-78D2-714E-823C-CA23BC4DB744}"/>
            </a:ext>
          </a:extLst>
        </cdr:cNvPr>
        <cdr:cNvSpPr txBox="1"/>
      </cdr:nvSpPr>
      <cdr:spPr>
        <a:xfrm xmlns:a="http://schemas.openxmlformats.org/drawingml/2006/main">
          <a:off x="5298509" y="251445"/>
          <a:ext cx="914475" cy="2830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United States</a:t>
          </a:r>
        </a:p>
      </cdr:txBody>
    </cdr:sp>
  </cdr:relSizeAnchor>
</c:userShapes>
</file>

<file path=ppt/drawings/drawing2.xml><?xml version="1.0" encoding="utf-8"?>
<c:userShapes xmlns:c="http://schemas.openxmlformats.org/drawingml/2006/chart">
  <cdr:relSizeAnchor xmlns:cdr="http://schemas.openxmlformats.org/drawingml/2006/chartDrawing">
    <cdr:from>
      <cdr:x>0.66915</cdr:x>
      <cdr:y>0.46393</cdr:y>
    </cdr:from>
    <cdr:to>
      <cdr:x>0.96863</cdr:x>
      <cdr:y>0.50801</cdr:y>
    </cdr:to>
    <cdr:sp macro="" textlink="">
      <cdr:nvSpPr>
        <cdr:cNvPr id="2" name="TextBox 1">
          <a:extLst xmlns:a="http://schemas.openxmlformats.org/drawingml/2006/main">
            <a:ext uri="{FF2B5EF4-FFF2-40B4-BE49-F238E27FC236}">
              <a16:creationId xmlns:a16="http://schemas.microsoft.com/office/drawing/2014/main" id="{962B1ED3-5CF1-42C2-B516-B8F6571B8895}"/>
            </a:ext>
          </a:extLst>
        </cdr:cNvPr>
        <cdr:cNvSpPr txBox="1"/>
      </cdr:nvSpPr>
      <cdr:spPr>
        <a:xfrm xmlns:a="http://schemas.openxmlformats.org/drawingml/2006/main">
          <a:off x="3467280" y="1943611"/>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3.5</a:t>
          </a:r>
        </a:p>
      </cdr:txBody>
    </cdr:sp>
  </cdr:relSizeAnchor>
  <cdr:relSizeAnchor xmlns:cdr="http://schemas.openxmlformats.org/drawingml/2006/chartDrawing">
    <cdr:from>
      <cdr:x>0.04843</cdr:x>
      <cdr:y>0</cdr:y>
    </cdr:from>
    <cdr:to>
      <cdr:x>0.91501</cdr:x>
      <cdr:y>0.06612</cdr:y>
    </cdr:to>
    <cdr:sp macro="" textlink="">
      <cdr:nvSpPr>
        <cdr:cNvPr id="3" name="TextBox 13">
          <a:extLst xmlns:a="http://schemas.openxmlformats.org/drawingml/2006/main">
            <a:ext uri="{FF2B5EF4-FFF2-40B4-BE49-F238E27FC236}">
              <a16:creationId xmlns:a16="http://schemas.microsoft.com/office/drawing/2014/main" id="{EA0EB2DB-8B9F-C946-B524-21C3EB2ACDCD}"/>
            </a:ext>
          </a:extLst>
        </cdr:cNvPr>
        <cdr:cNvSpPr txBox="1"/>
      </cdr:nvSpPr>
      <cdr:spPr>
        <a:xfrm xmlns:a="http://schemas.openxmlformats.org/drawingml/2006/main">
          <a:off x="250945" y="0"/>
          <a:ext cx="4490278"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Practicing physicians per 1,000 population, 2018</a:t>
          </a:r>
          <a:endParaRPr lang="en-US" sz="1800" i="1" dirty="0">
            <a:solidFill>
              <a:srgbClr val="4C515A"/>
            </a:solidFill>
            <a:latin typeface="Trebuchet M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0.05017</cdr:x>
      <cdr:y>0.22364</cdr:y>
    </cdr:from>
    <cdr:to>
      <cdr:x>0.19773</cdr:x>
      <cdr:y>0.26608</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27520" y="973146"/>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6.4</a:t>
          </a:r>
        </a:p>
      </cdr:txBody>
    </cdr:sp>
  </cdr:relSizeAnchor>
</c:userShapes>
</file>

<file path=ppt/drawings/drawing4.xml><?xml version="1.0" encoding="utf-8"?>
<c:userShapes xmlns:c="http://schemas.openxmlformats.org/drawingml/2006/chart">
  <cdr:relSizeAnchor xmlns:cdr="http://schemas.openxmlformats.org/drawingml/2006/chartDrawing">
    <cdr:from>
      <cdr:x>0.2389</cdr:x>
      <cdr:y>0.94096</cdr:y>
    </cdr:from>
    <cdr:to>
      <cdr:x>0.77637</cdr:x>
      <cdr:y>0.99405</cdr:y>
    </cdr:to>
    <cdr:sp macro="" textlink="">
      <cdr:nvSpPr>
        <cdr:cNvPr id="2" name="TextBox 1"/>
        <cdr:cNvSpPr txBox="1"/>
      </cdr:nvSpPr>
      <cdr:spPr>
        <a:xfrm xmlns:a="http://schemas.openxmlformats.org/drawingml/2006/main">
          <a:off x="714375" y="3009900"/>
          <a:ext cx="1600200" cy="17144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800">
              <a:latin typeface="Arial" pitchFamily="34" charset="0"/>
              <a:cs typeface="Arial" pitchFamily="34" charset="0"/>
            </a:rPr>
            <a:t>GDP per capita (USD PPP)</a:t>
          </a:r>
        </a:p>
      </cdr:txBody>
    </cdr:sp>
  </cdr:relSizeAnchor>
  <cdr:relSizeAnchor xmlns:cdr="http://schemas.openxmlformats.org/drawingml/2006/chartDrawing">
    <cdr:from>
      <cdr:x>0</cdr:x>
      <cdr:y>0.0119</cdr:y>
    </cdr:from>
    <cdr:to>
      <cdr:x>0.42173</cdr:x>
      <cdr:y>0.0625</cdr:y>
    </cdr:to>
    <cdr:sp macro="" textlink="">
      <cdr:nvSpPr>
        <cdr:cNvPr id="3" name="TextBox 1"/>
        <cdr:cNvSpPr txBox="1"/>
      </cdr:nvSpPr>
      <cdr:spPr>
        <a:xfrm xmlns:a="http://schemas.openxmlformats.org/drawingml/2006/main">
          <a:off x="0" y="38100"/>
          <a:ext cx="1257300" cy="1619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800">
              <a:latin typeface="Arial" pitchFamily="34" charset="0"/>
              <a:cs typeface="Arial" pitchFamily="34" charset="0"/>
            </a:rPr>
            <a:t>Life expectancy</a:t>
          </a:r>
          <a:r>
            <a:rPr lang="en-US" sz="800" baseline="0">
              <a:latin typeface="Arial" pitchFamily="34" charset="0"/>
              <a:cs typeface="Arial" pitchFamily="34" charset="0"/>
            </a:rPr>
            <a:t> in years</a:t>
          </a:r>
          <a:endParaRPr lang="en-US" sz="800">
            <a:latin typeface="Arial" pitchFamily="34" charset="0"/>
            <a:cs typeface="Arial" pitchFamily="34" charset="0"/>
          </a:endParaRPr>
        </a:p>
      </cdr:txBody>
    </cdr:sp>
  </cdr:relSizeAnchor>
  <cdr:relSizeAnchor xmlns:cdr="http://schemas.openxmlformats.org/drawingml/2006/chartDrawing">
    <cdr:from>
      <cdr:x>0.29283</cdr:x>
      <cdr:y>0.16267</cdr:y>
    </cdr:from>
    <cdr:to>
      <cdr:x>0.3575</cdr:x>
      <cdr:y>0.19363</cdr:y>
    </cdr:to>
    <cdr:cxnSp macro="">
      <cdr:nvCxnSpPr>
        <cdr:cNvPr id="5" name="Straight Connector 4">
          <a:extLst xmlns:a="http://schemas.openxmlformats.org/drawingml/2006/main">
            <a:ext uri="{FF2B5EF4-FFF2-40B4-BE49-F238E27FC236}">
              <a16:creationId xmlns:a16="http://schemas.microsoft.com/office/drawing/2014/main" id="{1B62BC2D-9F08-794F-A442-768D2A86E2FE}"/>
            </a:ext>
          </a:extLst>
        </cdr:cNvPr>
        <cdr:cNvCxnSpPr/>
      </cdr:nvCxnSpPr>
      <cdr:spPr>
        <a:xfrm xmlns:a="http://schemas.openxmlformats.org/drawingml/2006/main" flipH="1" flipV="1">
          <a:off x="843791" y="462377"/>
          <a:ext cx="186358" cy="88003"/>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0.42022</cdr:x>
      <cdr:y>0.12625</cdr:y>
    </cdr:from>
    <cdr:to>
      <cdr:x>0.46709</cdr:x>
      <cdr:y>0.2088</cdr:y>
    </cdr:to>
    <cdr:cxnSp macro="">
      <cdr:nvCxnSpPr>
        <cdr:cNvPr id="7" name="Straight Connector 6">
          <a:extLst xmlns:a="http://schemas.openxmlformats.org/drawingml/2006/main">
            <a:ext uri="{FF2B5EF4-FFF2-40B4-BE49-F238E27FC236}">
              <a16:creationId xmlns:a16="http://schemas.microsoft.com/office/drawing/2014/main" id="{C5E5B442-63B9-B142-8FDF-DDA5939F0440}"/>
            </a:ext>
          </a:extLst>
        </cdr:cNvPr>
        <cdr:cNvCxnSpPr/>
      </cdr:nvCxnSpPr>
      <cdr:spPr>
        <a:xfrm xmlns:a="http://schemas.openxmlformats.org/drawingml/2006/main" flipV="1">
          <a:off x="1207634" y="364877"/>
          <a:ext cx="134698" cy="2386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0.40659</cdr:x>
      <cdr:y>0.1205</cdr:y>
    </cdr:from>
    <cdr:to>
      <cdr:x>0.43486</cdr:x>
      <cdr:y>0.2085</cdr:y>
    </cdr:to>
    <cdr:cxnSp macro="">
      <cdr:nvCxnSpPr>
        <cdr:cNvPr id="11" name="Straight Connector 10">
          <a:extLst xmlns:a="http://schemas.openxmlformats.org/drawingml/2006/main">
            <a:ext uri="{FF2B5EF4-FFF2-40B4-BE49-F238E27FC236}">
              <a16:creationId xmlns:a16="http://schemas.microsoft.com/office/drawing/2014/main" id="{D3AF2427-3EAA-3F47-B83D-8DB8740787F8}"/>
            </a:ext>
          </a:extLst>
        </cdr:cNvPr>
        <cdr:cNvCxnSpPr/>
      </cdr:nvCxnSpPr>
      <cdr:spPr>
        <a:xfrm xmlns:a="http://schemas.openxmlformats.org/drawingml/2006/main" flipV="1">
          <a:off x="1171826" y="347537"/>
          <a:ext cx="81463" cy="253791"/>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0.45008</cdr:x>
      <cdr:y>0.14983</cdr:y>
    </cdr:from>
    <cdr:to>
      <cdr:x>0.47943</cdr:x>
      <cdr:y>0.18025</cdr:y>
    </cdr:to>
    <cdr:cxnSp macro="">
      <cdr:nvCxnSpPr>
        <cdr:cNvPr id="13" name="Straight Connector 12">
          <a:extLst xmlns:a="http://schemas.openxmlformats.org/drawingml/2006/main">
            <a:ext uri="{FF2B5EF4-FFF2-40B4-BE49-F238E27FC236}">
              <a16:creationId xmlns:a16="http://schemas.microsoft.com/office/drawing/2014/main" id="{67FD976B-1F57-F74F-AC75-5EF126B51F58}"/>
            </a:ext>
          </a:extLst>
        </cdr:cNvPr>
        <cdr:cNvCxnSpPr/>
      </cdr:nvCxnSpPr>
      <cdr:spPr>
        <a:xfrm xmlns:a="http://schemas.openxmlformats.org/drawingml/2006/main" flipV="1">
          <a:off x="1297155" y="432134"/>
          <a:ext cx="84597" cy="8773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0.4566</cdr:x>
      <cdr:y>0.17156</cdr:y>
    </cdr:from>
    <cdr:to>
      <cdr:x>0.47291</cdr:x>
      <cdr:y>0.18243</cdr:y>
    </cdr:to>
    <cdr:cxnSp macro="">
      <cdr:nvCxnSpPr>
        <cdr:cNvPr id="16" name="Straight Connector 15">
          <a:extLst xmlns:a="http://schemas.openxmlformats.org/drawingml/2006/main">
            <a:ext uri="{FF2B5EF4-FFF2-40B4-BE49-F238E27FC236}">
              <a16:creationId xmlns:a16="http://schemas.microsoft.com/office/drawing/2014/main" id="{B06518D8-EFA7-0D4C-A5D1-2093DEEB847E}"/>
            </a:ext>
          </a:extLst>
        </cdr:cNvPr>
        <cdr:cNvCxnSpPr/>
      </cdr:nvCxnSpPr>
      <cdr:spPr>
        <a:xfrm xmlns:a="http://schemas.openxmlformats.org/drawingml/2006/main" flipV="1">
          <a:off x="1315954" y="494799"/>
          <a:ext cx="46998" cy="3133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0.42073</cdr:x>
      <cdr:y>0.25087</cdr:y>
    </cdr:from>
    <cdr:to>
      <cdr:x>0.42616</cdr:x>
      <cdr:y>0.30736</cdr:y>
    </cdr:to>
    <cdr:cxnSp macro="">
      <cdr:nvCxnSpPr>
        <cdr:cNvPr id="18" name="Straight Connector 17">
          <a:extLst xmlns:a="http://schemas.openxmlformats.org/drawingml/2006/main">
            <a:ext uri="{FF2B5EF4-FFF2-40B4-BE49-F238E27FC236}">
              <a16:creationId xmlns:a16="http://schemas.microsoft.com/office/drawing/2014/main" id="{DF5DAC1E-4BF8-9A4A-A3F3-AC78C78A5678}"/>
            </a:ext>
          </a:extLst>
        </cdr:cNvPr>
        <cdr:cNvCxnSpPr/>
      </cdr:nvCxnSpPr>
      <cdr:spPr>
        <a:xfrm xmlns:a="http://schemas.openxmlformats.org/drawingml/2006/main" flipH="1">
          <a:off x="1212558" y="723524"/>
          <a:ext cx="15666" cy="16292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0.82539</cdr:x>
      <cdr:y>0.37129</cdr:y>
    </cdr:from>
    <cdr:to>
      <cdr:x>0.91131</cdr:x>
      <cdr:y>0.45617</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8679426" y="1615613"/>
          <a:ext cx="903583" cy="369332"/>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44%</a:t>
          </a:r>
        </a:p>
      </cdr:txBody>
    </cdr:sp>
  </cdr:relSizeAnchor>
  <cdr:relSizeAnchor xmlns:cdr="http://schemas.openxmlformats.org/drawingml/2006/chartDrawing">
    <cdr:from>
      <cdr:x>0.38554</cdr:x>
      <cdr:y>0.05675</cdr:y>
    </cdr:from>
    <cdr:to>
      <cdr:x>1</cdr:x>
      <cdr:y>0.16285</cdr:y>
    </cdr:to>
    <cdr:sp macro="" textlink="">
      <cdr:nvSpPr>
        <cdr:cNvPr id="3" name="Rectangle 2">
          <a:extLst xmlns:a="http://schemas.openxmlformats.org/drawingml/2006/main">
            <a:ext uri="{FF2B5EF4-FFF2-40B4-BE49-F238E27FC236}">
              <a16:creationId xmlns:a16="http://schemas.microsoft.com/office/drawing/2014/main" id="{0D65003F-5695-4EB6-9FC0-ADECDB98ABDE}"/>
            </a:ext>
          </a:extLst>
        </cdr:cNvPr>
        <cdr:cNvSpPr/>
      </cdr:nvSpPr>
      <cdr:spPr>
        <a:xfrm xmlns:a="http://schemas.openxmlformats.org/drawingml/2006/main">
          <a:off x="4131095" y="246938"/>
          <a:ext cx="6461449"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of adults age 65 and older immunized (%).</a:t>
          </a:r>
        </a:p>
      </cdr:txBody>
    </cdr:sp>
  </cdr:relSizeAnchor>
</c:userShapes>
</file>

<file path=ppt/drawings/drawing6.xml><?xml version="1.0" encoding="utf-8"?>
<c:userShapes xmlns:c="http://schemas.openxmlformats.org/drawingml/2006/chart">
  <cdr:relSizeAnchor xmlns:cdr="http://schemas.openxmlformats.org/drawingml/2006/chartDrawing">
    <cdr:from>
      <cdr:x>0.76685</cdr:x>
      <cdr:y>0.38478</cdr:y>
    </cdr:from>
    <cdr:to>
      <cdr:x>0.91902</cdr:x>
      <cdr:y>0.42722</cdr:y>
    </cdr:to>
    <cdr:sp macro="" textlink="">
      <cdr:nvSpPr>
        <cdr:cNvPr id="2" name="TextBox 1">
          <a:extLst xmlns:a="http://schemas.openxmlformats.org/drawingml/2006/main">
            <a:ext uri="{FF2B5EF4-FFF2-40B4-BE49-F238E27FC236}">
              <a16:creationId xmlns:a16="http://schemas.microsoft.com/office/drawing/2014/main" id="{BDC8795E-42AE-4590-96CB-E79AAAC70DC2}"/>
            </a:ext>
          </a:extLst>
        </cdr:cNvPr>
        <cdr:cNvSpPr txBox="1"/>
      </cdr:nvSpPr>
      <cdr:spPr>
        <a:xfrm xmlns:a="http://schemas.openxmlformats.org/drawingml/2006/main">
          <a:off x="8063891" y="1674296"/>
          <a:ext cx="160020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t>
          </a:r>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average</a:t>
          </a: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 60%</a:t>
          </a:r>
        </a:p>
      </cdr:txBody>
    </cdr:sp>
  </cdr:relSizeAnchor>
</c:userShapes>
</file>

<file path=ppt/drawings/drawing7.xml><?xml version="1.0" encoding="utf-8"?>
<c:userShapes xmlns:c="http://schemas.openxmlformats.org/drawingml/2006/chart">
  <cdr:relSizeAnchor xmlns:cdr="http://schemas.openxmlformats.org/drawingml/2006/chartDrawing">
    <cdr:from>
      <cdr:x>0.05471</cdr:x>
      <cdr:y>0.47924</cdr:y>
    </cdr:from>
    <cdr:to>
      <cdr:x>0.22112</cdr:x>
      <cdr:y>0.52076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75360" y="2131319"/>
          <a:ext cx="1749834"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21%</a:t>
          </a:r>
        </a:p>
      </cdr:txBody>
    </cdr:sp>
  </cdr:relSizeAnchor>
</c:userShapes>
</file>

<file path=ppt/drawings/drawing8.xml><?xml version="1.0" encoding="utf-8"?>
<c:userShapes xmlns:c="http://schemas.openxmlformats.org/drawingml/2006/chart">
  <cdr:relSizeAnchor xmlns:cdr="http://schemas.openxmlformats.org/drawingml/2006/chartDrawing">
    <cdr:from>
      <cdr:x>0.04774</cdr:x>
      <cdr:y>0.33523</cdr:y>
    </cdr:from>
    <cdr:to>
      <cdr:x>0.29143</cdr:x>
      <cdr:y>0.37766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02004" y="1458680"/>
          <a:ext cx="2562553"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11-country average: 17.5%</a:t>
          </a:r>
        </a:p>
      </cdr:txBody>
    </cdr:sp>
  </cdr:relSizeAnchor>
  <cdr:relSizeAnchor xmlns:cdr="http://schemas.openxmlformats.org/drawingml/2006/chartDrawing">
    <cdr:from>
      <cdr:x>0.0275</cdr:x>
      <cdr:y>0.03656</cdr:y>
    </cdr:from>
    <cdr:to>
      <cdr:x>0.18097</cdr:x>
      <cdr:y>0.14266</cdr:y>
    </cdr:to>
    <cdr:sp macro="" textlink="">
      <cdr:nvSpPr>
        <cdr:cNvPr id="3" name="Rectangle 2">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289179" y="159085"/>
          <a:ext cx="1613840"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a:t>
          </a: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0.03138</cdr:y>
    </cdr:from>
    <cdr:to>
      <cdr:x>0.84068</cdr:x>
      <cdr:y>0.22236</cdr:y>
    </cdr:to>
    <cdr:sp macro="" textlink="">
      <cdr:nvSpPr>
        <cdr:cNvPr id="2" name="Rectangle 1">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0" y="136545"/>
          <a:ext cx="8840241" cy="83099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i="1" dirty="0"/>
            <a:t>Percent of women ages 18–64 who rated their quality of medical care</a:t>
          </a:r>
        </a:p>
        <a:p xmlns:a="http://schemas.openxmlformats.org/drawingml/2006/main">
          <a:r>
            <a:rPr lang="en-US" sz="2400" i="1" dirty="0"/>
            <a:t>as </a:t>
          </a:r>
          <a:r>
            <a:rPr lang="en-US" sz="2400" b="1" i="1" dirty="0"/>
            <a:t>excellent or very good</a:t>
          </a:r>
          <a:r>
            <a:rPr lang="en-US" sz="2400" i="1" dirty="0"/>
            <a:t>.</a:t>
          </a:r>
          <a:endParaRPr lang="en-US" sz="2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6/17/2022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edium.com/@denislesak/companies-with-revenues-greater-than-gdp-of-countries-58c46af4a1a9"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oxfamblogs.org/fp2p/of-the-worlds-top-100-economic-entities-29-are-states-71-are-corporate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loomberg.com/quicktake/drug-prices" TargetMode="External"/><Relationship Id="rId2" Type="http://schemas.openxmlformats.org/officeDocument/2006/relationships/slide" Target="../slides/slide82.xml"/><Relationship Id="rId1" Type="http://schemas.openxmlformats.org/officeDocument/2006/relationships/notesMaster" Target="../notesMasters/notesMaster1.xml"/><Relationship Id="rId5" Type="http://schemas.openxmlformats.org/officeDocument/2006/relationships/hyperlink" Target="https://www.ft.com/content/e92dbf94-d9a2-11e9-8f9b-77216ebe1f17" TargetMode="External"/><Relationship Id="rId4" Type="http://schemas.openxmlformats.org/officeDocument/2006/relationships/hyperlink" Target="https://en.wikipedia.org/wiki/Prescription_drug_prices_in_the_United_State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ommonwealthfund.org/publications/issue-briefs/2020/jan/us-health-care-global-perspective-2019"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s://axenehp.com/international-healthcare-systems-us-versus-world/" TargetMode="External"/><Relationship Id="rId5" Type="http://schemas.openxmlformats.org/officeDocument/2006/relationships/hyperlink" Target="https://www.healthsystemtracker.org/chart-collection/quality-u-s-healthcare-system-compare-countries/#item-overall-age-specific-potential-years-of-life-lost-per-100000-population-1990-2017" TargetMode="External"/><Relationship Id="rId4" Type="http://schemas.openxmlformats.org/officeDocument/2006/relationships/hyperlink" Target="https://www.commonwealthfund.org/publications/issue-briefs/2015/oct/us-health-care-global-perspectiv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ommonwealthfund.org/publications/issue-briefs/2018/dec/womens-health-us-compared-ten-other-countries" TargetMode="External"/><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hyperlink" Target="https://doi.org/10.26099/wy8a-7w1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Microeconomics</a:t>
            </a:r>
            <a:r>
              <a:rPr lang="en-US" dirty="0"/>
              <a:t> (from Greek prefix micro- meaning "small" + "economics") is a branch of economics that studies the behavior of how the individual modern household and firms make decisions to allocate limited resources.</a:t>
            </a:r>
          </a:p>
          <a:p>
            <a:r>
              <a:rPr lang="en-US" b="1" dirty="0">
                <a:solidFill>
                  <a:srgbClr val="FF0000"/>
                </a:solidFill>
              </a:rPr>
              <a:t>Macroeconomics </a:t>
            </a:r>
            <a:r>
              <a:rPr lang="en-US" dirty="0"/>
              <a:t>(from Greek prefix macro- meaning “large" + "economics") is the study of economy-wide phenomena, including inflation, unemployment, and economic growth. </a:t>
            </a:r>
          </a:p>
          <a:p>
            <a:r>
              <a:rPr lang="en-US" dirty="0"/>
              <a:t>These two branches of economics are closely intertwined, yet distinct—they address different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Microeconomics studies individual markets or sectors or industries (hence health care industry is classified under microeconomics) while macroeconomics studies national economies and country/state-wide, general equilibrium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times people think that since micro means small and macro large, that microeconomics is somehow inferior or studies smaller issues than what is studied in macroeconomics. But it should be noted, that many firms today have revenues that are substantially larger than most national incomes on nations. Obviously, this is comparing apples to oranges – but at least it gives a general idea of the size of some of these firms and markets.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https://medium.com/@denislesak/companies-with-revenues-greater-than-gdp-of-countries-58c46af4a1a9</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https://oxfamblogs.org/fp2p/of-the-worlds-top-100-economic-entities-29-are-states-71-are-corporates/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the next slide to compare US health care.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7630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Redo this! See the source: the book and NYT article</a:t>
            </a:r>
          </a:p>
          <a:p>
            <a:pPr algn="l"/>
            <a:r>
              <a:rPr lang="en-US" b="0" i="0" dirty="0">
                <a:solidFill>
                  <a:srgbClr val="333333"/>
                </a:solidFill>
                <a:effectLst/>
                <a:latin typeface="berlingske_bold"/>
              </a:rPr>
              <a:t>The U.S. invests the smallest share of its economy on social services. </a:t>
            </a:r>
          </a:p>
          <a:p>
            <a:pPr algn="l"/>
            <a:r>
              <a:rPr lang="en-US" b="0" i="0" dirty="0">
                <a:solidFill>
                  <a:srgbClr val="333333"/>
                </a:solidFill>
                <a:effectLst/>
                <a:latin typeface="interface_regular"/>
              </a:rPr>
              <a:t>A 2013 study by Bradley and Taylor found that the U.S. spent the least on social services—such as retirement and disability benefits, employment programs, and supportive housing—among the countries studied in this report, at just 9 percent of GDP.</a:t>
            </a:r>
            <a:r>
              <a:rPr lang="en-US" b="0" i="0" baseline="30000" dirty="0">
                <a:solidFill>
                  <a:srgbClr val="333333"/>
                </a:solidFill>
                <a:effectLst/>
                <a:latin typeface="interface_regular"/>
              </a:rPr>
              <a:t>12</a:t>
            </a:r>
            <a:r>
              <a:rPr lang="en-US" b="0" i="0" dirty="0">
                <a:solidFill>
                  <a:srgbClr val="333333"/>
                </a:solidFill>
                <a:effectLst/>
                <a:latin typeface="interface_regular"/>
              </a:rPr>
              <a:t> Canada, Australia and New Zealand had similarly low rates of spending, while France, Sweden, Switzerland, and Germany devoted roughly twice as large a share of their economy to social services as did the U.S.</a:t>
            </a:r>
          </a:p>
          <a:p>
            <a:pPr algn="l"/>
            <a:r>
              <a:rPr lang="en-US" b="0" i="0" dirty="0">
                <a:solidFill>
                  <a:srgbClr val="333333"/>
                </a:solidFill>
                <a:effectLst/>
                <a:latin typeface="interface_regular"/>
              </a:rPr>
              <a:t>The U.S. was also the only country studied where health care spending accounted for a greater share of GDP than social services spending. In aggregate, U.S. health and social services spending rank near the middle of the pack.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072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https://www.bloomberg.com/quicktake/drug-prices</a:t>
            </a:r>
            <a:endParaRPr lang="en-US" dirty="0"/>
          </a:p>
          <a:p>
            <a:endParaRPr lang="en-US" dirty="0"/>
          </a:p>
          <a:p>
            <a:endParaRPr lang="en-US" dirty="0"/>
          </a:p>
          <a:p>
            <a:r>
              <a:rPr lang="en-US" dirty="0">
                <a:hlinkClick r:id="rId4"/>
              </a:rPr>
              <a:t>https://en.wikipedia.org/wiki/Prescription_drug_prices_in_the_United_States</a:t>
            </a:r>
            <a:endParaRPr lang="en-US" dirty="0"/>
          </a:p>
          <a:p>
            <a:endParaRPr lang="en-US" dirty="0"/>
          </a:p>
          <a:p>
            <a:r>
              <a:rPr lang="en-US" dirty="0">
                <a:hlinkClick r:id="rId5"/>
              </a:rPr>
              <a:t>https://www.ft.com/content/e92dbf94-d9a2-11e9-8f9b-77216ebe1f17</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1134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E7913-67B3-40CF-9E14-23CFE3CA60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2084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Myriad Pro Light"/>
              </a:rPr>
              <a:t>6 Roy, </a:t>
            </a:r>
            <a:r>
              <a:rPr lang="en-US" sz="1800" b="0" i="0" u="none" strike="noStrike" baseline="0" dirty="0" err="1">
                <a:solidFill>
                  <a:srgbClr val="000000"/>
                </a:solidFill>
                <a:latin typeface="Myriad Pro Light"/>
              </a:rPr>
              <a:t>Avik</a:t>
            </a:r>
            <a:r>
              <a:rPr lang="en-US" sz="1800" b="0" i="0" u="none" strike="noStrike" baseline="0" dirty="0">
                <a:solidFill>
                  <a:srgbClr val="000000"/>
                </a:solidFill>
                <a:latin typeface="Myriad Pro Light"/>
              </a:rPr>
              <a:t>. “Why Switzerland Has the World’s Best Health Care System.” </a:t>
            </a:r>
            <a:r>
              <a:rPr lang="en-US" sz="1800" b="0" i="1" u="none" strike="noStrike" baseline="0" dirty="0">
                <a:solidFill>
                  <a:srgbClr val="000000"/>
                </a:solidFill>
                <a:latin typeface="Myriad Pro Light"/>
              </a:rPr>
              <a:t>Forbes</a:t>
            </a:r>
            <a:r>
              <a:rPr lang="en-US" sz="1800" b="0" i="0" u="none" strike="noStrike" baseline="0" dirty="0">
                <a:solidFill>
                  <a:srgbClr val="000000"/>
                </a:solidFill>
                <a:latin typeface="Myriad Pro Light"/>
              </a:rPr>
              <a:t>, April 29, 2011; </a:t>
            </a:r>
            <a:r>
              <a:rPr lang="en-US" sz="1800" b="0" i="0" u="sng" strike="noStrike" baseline="0" dirty="0">
                <a:solidFill>
                  <a:srgbClr val="000000"/>
                </a:solidFill>
                <a:latin typeface="Myriad Pro Light"/>
              </a:rPr>
              <a:t>https://www.forbes.com/sites/theapothecary/2011/04/29/why-switzerland-has-the-worlds-best-health-care-system/#2416d9a67d74</a:t>
            </a:r>
            <a:r>
              <a:rPr lang="en-US" sz="1800" b="0" i="0" u="none" strike="noStrike" baseline="0" dirty="0">
                <a:solidFill>
                  <a:srgbClr val="000000"/>
                </a:solidFill>
                <a:latin typeface="Myriad Pro Light"/>
              </a:rPr>
              <a:t>.</a:t>
            </a:r>
          </a:p>
          <a:p>
            <a:r>
              <a:rPr lang="en-US" sz="1800" b="0" i="0" u="none" strike="noStrike" baseline="0" dirty="0">
                <a:solidFill>
                  <a:srgbClr val="000000"/>
                </a:solidFill>
                <a:latin typeface="Myriad Pro Light"/>
              </a:rPr>
              <a:t>7 Henry J. Kaiser Family Foundation. “Number of Issuers Participating in the Individual Health Insurance Marketplaces.” State Health Facts; </a:t>
            </a:r>
            <a:r>
              <a:rPr lang="en-US" sz="1800" b="0" i="0" u="sng" strike="noStrike" baseline="0" dirty="0">
                <a:solidFill>
                  <a:srgbClr val="000000"/>
                </a:solidFill>
                <a:latin typeface="Myriad Pro Light"/>
              </a:rPr>
              <a:t>https://www.kff.org/other/state-indicator/number-of-issuers-participating-in-the-individual-health-insurance-marketplace</a:t>
            </a:r>
            <a:r>
              <a:rPr lang="en-US" sz="1800" b="0" i="0" u="none" strike="noStrike" baseline="0" dirty="0">
                <a:solidFill>
                  <a:srgbClr val="000000"/>
                </a:solidFill>
                <a:latin typeface="Myriad Pro Light"/>
              </a:rPr>
              <a:t>, accessed July 2019.</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0167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the comparison of the US health care industry to the entire economy of Germany, UK, and France will make students also appreciate how difficult any type of a reform is – when the sector being reformed is of this size and complexity. </a:t>
            </a:r>
          </a:p>
          <a:p>
            <a:r>
              <a:rPr lang="en-US" dirty="0"/>
              <a:t>The list of top 10 largest economies based on the total size of GDP: 1) US, 2) China, 3) Japan, 4) Germany, 5) India, 6) UK, 7) France, 8) Italy, 9) Brazil, 10) Canada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348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big emphasis is on the distinction between other health care markets and health insurance – this difference it typically hard to grasp for most people.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653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people confuse</a:t>
            </a:r>
            <a:r>
              <a:rPr lang="en-US" baseline="0" dirty="0"/>
              <a:t> Health Economics with Health Insurance. The topics discuss in health economics included health insurance, but also a number of other markets related to health care resources.</a:t>
            </a:r>
          </a:p>
          <a:p>
            <a:r>
              <a:rPr lang="en-US" dirty="0"/>
              <a:t>This</a:t>
            </a:r>
            <a:r>
              <a:rPr lang="en-US" baseline="0" dirty="0"/>
              <a:t> is an important distinction – because it also relates to the Health Care reform. Health care reform in the US is mostly dealing with the reform of the Health Insurance, rather than other health care markets.</a:t>
            </a:r>
          </a:p>
          <a:p>
            <a:r>
              <a:rPr lang="en-US" baseline="0" dirty="0"/>
              <a:t>The debate about many of these issues has to do with the market structure – and the issue of when does a market work well – without a lot of government intervention (free markets) and when is it necessary for a government to play a much larger role.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775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2649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063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112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resources:</a:t>
            </a:r>
            <a:endParaRPr lang="en-US" dirty="0">
              <a:hlinkClick r:id="rId3"/>
            </a:endParaRPr>
          </a:p>
          <a:p>
            <a:endParaRPr lang="en-US" dirty="0">
              <a:hlinkClick r:id="rId3"/>
            </a:endParaRPr>
          </a:p>
          <a:p>
            <a:endParaRPr lang="en-US" dirty="0">
              <a:hlinkClick r:id="rId3"/>
            </a:endParaRPr>
          </a:p>
          <a:p>
            <a:r>
              <a:rPr lang="en-US" dirty="0">
                <a:hlinkClick r:id="rId3"/>
              </a:rPr>
              <a:t>https://www.commonwealthfund.org/publications/issue-briefs/2020/jan/us-health-care-global-perspective-2019</a:t>
            </a:r>
            <a:endParaRPr lang="en-US" dirty="0"/>
          </a:p>
          <a:p>
            <a:endParaRPr lang="en-US" dirty="0"/>
          </a:p>
          <a:p>
            <a:r>
              <a:rPr lang="en-US" dirty="0"/>
              <a:t>A bit older report: </a:t>
            </a:r>
            <a:r>
              <a:rPr lang="en-US" dirty="0">
                <a:hlinkClick r:id="rId4"/>
              </a:rPr>
              <a:t>https://www.commonwealthfund.org/publications/issue-briefs/2015/oct/us-health-care-global-perspective</a:t>
            </a:r>
            <a:endParaRPr lang="en-US" dirty="0"/>
          </a:p>
          <a:p>
            <a:endParaRPr lang="en-US" dirty="0"/>
          </a:p>
          <a:p>
            <a:r>
              <a:rPr lang="en-US" dirty="0">
                <a:hlinkClick r:id="rId5"/>
              </a:rPr>
              <a:t>https://www.healthsystemtracker.org/chart-collection/quality-u-s-healthcare-system-compare-countries/#item-overall-age-specific-potential-years-of-life-lost-per-100000-population-1990-2017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https://axenehp.com/international-healthcare-systems-us-versus-world/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6311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575959"/>
                </a:solidFill>
                <a:effectLst/>
                <a:latin typeface="InterFace"/>
              </a:rPr>
              <a:t>Notes: ^ Medical bill problems include any of the following in the past year: 1) serious problems paying or were unable to pay medical bills; 2) spent a lot of time on paperwork or disputes related to medical bills; or 3) insurance denied payment or paid less than expected. * Statistically significant difference compared to the United States (p&lt;.05). </a:t>
            </a:r>
          </a:p>
          <a:p>
            <a:pPr algn="l" fontAlgn="base"/>
            <a:r>
              <a:rPr lang="en-US" b="0" i="0" dirty="0">
                <a:solidFill>
                  <a:srgbClr val="575959"/>
                </a:solidFill>
                <a:effectLst/>
                <a:latin typeface="InterFace"/>
              </a:rPr>
              <a:t>Data: The Commonwealth Fund International Health Policy Survey, 2016.</a:t>
            </a:r>
          </a:p>
          <a:p>
            <a:pPr algn="l" fontAlgn="base"/>
            <a:br>
              <a:rPr lang="en-US" b="0" i="0" dirty="0">
                <a:solidFill>
                  <a:srgbClr val="575959"/>
                </a:solidFill>
                <a:effectLst/>
                <a:latin typeface="InterFace"/>
              </a:rPr>
            </a:br>
            <a:endParaRPr lang="en-US" b="0" i="0" dirty="0">
              <a:solidFill>
                <a:srgbClr val="575959"/>
              </a:solidFill>
              <a:effectLst/>
              <a:latin typeface="InterFace"/>
            </a:endParaRPr>
          </a:p>
          <a:p>
            <a:pPr algn="l" fontAlgn="base"/>
            <a:r>
              <a:rPr lang="en-US" b="0" i="0" dirty="0">
                <a:solidFill>
                  <a:srgbClr val="575959"/>
                </a:solidFill>
                <a:effectLst/>
                <a:latin typeface="InterFace"/>
              </a:rPr>
              <a:t>Source: </a:t>
            </a:r>
            <a:r>
              <a:rPr lang="en-US" b="0" i="0" dirty="0" err="1">
                <a:solidFill>
                  <a:srgbClr val="575959"/>
                </a:solidFill>
                <a:effectLst/>
                <a:latin typeface="InterFace"/>
              </a:rPr>
              <a:t>Munira</a:t>
            </a:r>
            <a:r>
              <a:rPr lang="en-US" b="0" i="0" dirty="0">
                <a:solidFill>
                  <a:srgbClr val="575959"/>
                </a:solidFill>
                <a:effectLst/>
                <a:latin typeface="InterFace"/>
              </a:rPr>
              <a:t> Z. </a:t>
            </a:r>
            <a:r>
              <a:rPr lang="en-US" b="0" i="0" dirty="0" err="1">
                <a:solidFill>
                  <a:srgbClr val="575959"/>
                </a:solidFill>
                <a:effectLst/>
                <a:latin typeface="InterFace"/>
              </a:rPr>
              <a:t>Gunja</a:t>
            </a:r>
            <a:r>
              <a:rPr lang="en-US" b="0" i="0" dirty="0">
                <a:solidFill>
                  <a:srgbClr val="575959"/>
                </a:solidFill>
                <a:effectLst/>
                <a:latin typeface="InterFace"/>
              </a:rPr>
              <a:t> et al., </a:t>
            </a:r>
            <a:r>
              <a:rPr lang="en-US" b="0" i="1" u="none" strike="noStrike" dirty="0">
                <a:solidFill>
                  <a:srgbClr val="575959"/>
                </a:solidFill>
                <a:effectLst/>
                <a:latin typeface="inherit"/>
                <a:hlinkClick r:id="rId3"/>
              </a:rPr>
              <a:t>What Is the Status of Women’s Health and Health Care in the U.S. Compared to Ten Other Countries?</a:t>
            </a:r>
            <a:r>
              <a:rPr lang="en-US" b="0" i="0" dirty="0">
                <a:solidFill>
                  <a:srgbClr val="575959"/>
                </a:solidFill>
                <a:effectLst/>
                <a:latin typeface="InterFace"/>
              </a:rPr>
              <a:t> (Commonwealth Fund, Dec. 2018). </a:t>
            </a:r>
            <a:r>
              <a:rPr lang="en-US" b="0" i="0" u="none" strike="noStrike" dirty="0">
                <a:solidFill>
                  <a:srgbClr val="575959"/>
                </a:solidFill>
                <a:effectLst/>
                <a:latin typeface="inherit"/>
                <a:hlinkClick r:id="rId4"/>
              </a:rPr>
              <a:t>https://doi.org/10.26099/wy8a-7w13</a:t>
            </a:r>
            <a:endParaRPr lang="en-US" b="0" i="0" dirty="0">
              <a:solidFill>
                <a:srgbClr val="575959"/>
              </a:solidFill>
              <a:effectLst/>
              <a:latin typeface="InterFace"/>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6650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863711"/>
            <a:ext cx="7156787" cy="1484371"/>
          </a:xfrm>
        </p:spPr>
        <p:txBody>
          <a:bodyPr/>
          <a:lstStyle>
            <a:lvl1pPr algn="l">
              <a:defRPr b="1" i="0">
                <a:solidFill>
                  <a:srgbClr val="FFFFFF"/>
                </a:solidFill>
                <a:latin typeface="Myriad Pro"/>
                <a:cs typeface="Myriad Pro"/>
              </a:defRPr>
            </a:lvl1pPr>
          </a:lstStyle>
          <a:p>
            <a:r>
              <a:rPr lang="en-US" dirty="0"/>
              <a:t>CLICK TO EDIT MASTER TITLE STYLE</a:t>
            </a:r>
          </a:p>
        </p:txBody>
      </p:sp>
      <p:sp>
        <p:nvSpPr>
          <p:cNvPr id="3" name="Subtitle 2"/>
          <p:cNvSpPr>
            <a:spLocks noGrp="1"/>
          </p:cNvSpPr>
          <p:nvPr>
            <p:ph type="subTitle" idx="1"/>
          </p:nvPr>
        </p:nvSpPr>
        <p:spPr>
          <a:xfrm>
            <a:off x="914400" y="3762507"/>
            <a:ext cx="8534400" cy="467956"/>
          </a:xfrm>
        </p:spPr>
        <p:txBody>
          <a:bodyPr>
            <a:normAutofit/>
          </a:bodyPr>
          <a:lstStyle>
            <a:lvl1pPr marL="0" indent="0" algn="l">
              <a:buNone/>
              <a:defRPr sz="2400">
                <a:solidFill>
                  <a:srgbClr val="FFFFFF"/>
                </a:solidFill>
                <a:latin typeface="Myriad Pro"/>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white lin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878" y="3502285"/>
            <a:ext cx="7426788" cy="90676"/>
          </a:xfrm>
          <a:prstGeom prst="rect">
            <a:avLst/>
          </a:prstGeom>
        </p:spPr>
      </p:pic>
    </p:spTree>
    <p:extLst>
      <p:ext uri="{BB962C8B-B14F-4D97-AF65-F5344CB8AC3E}">
        <p14:creationId xmlns:p14="http://schemas.microsoft.com/office/powerpoint/2010/main" val="1367219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6/17/2022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4035230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6/17/2022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447927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6/17/2022</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1231195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6/17/2022</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629241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6/17/2022</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2637484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6/17/2022</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169270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6/17/2022</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2220483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6/17/2022</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2711620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6/17/2022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4200675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9200" y="274639"/>
            <a:ext cx="27432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6/17/2022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1328429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Untitled-1.jpg"/>
          <p:cNvPicPr>
            <a:picLocks noChangeAspect="1"/>
          </p:cNvPicPr>
          <p:nvPr userDrawn="1"/>
        </p:nvPicPr>
        <p:blipFill rotWithShape="1">
          <a:blip r:embed="rId13">
            <a:extLst>
              <a:ext uri="{28A0092B-C50C-407E-A947-70E740481C1C}">
                <a14:useLocalDpi xmlns:a14="http://schemas.microsoft.com/office/drawing/2010/main" val="0"/>
              </a:ext>
            </a:extLst>
          </a:blip>
          <a:srcRect l="1810" t="1810" r="1092" b="1092"/>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Logo_Tagline_Ultra-Horizontal_White.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91688" y="6332720"/>
            <a:ext cx="3590713" cy="289958"/>
          </a:xfrm>
          <a:prstGeom prst="rect">
            <a:avLst/>
          </a:prstGeom>
        </p:spPr>
      </p:pic>
    </p:spTree>
    <p:extLst>
      <p:ext uri="{BB962C8B-B14F-4D97-AF65-F5344CB8AC3E}">
        <p14:creationId xmlns:p14="http://schemas.microsoft.com/office/powerpoint/2010/main" val="101324643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457200" rtl="0" eaLnBrk="1" latinLnBrk="0" hangingPunct="1">
        <a:spcBef>
          <a:spcPct val="0"/>
        </a:spcBef>
        <a:buNone/>
        <a:defRPr sz="4000" b="1" i="0" kern="1200">
          <a:solidFill>
            <a:schemeClr val="bg1"/>
          </a:solidFill>
          <a:latin typeface="Myriad Pro"/>
          <a:ea typeface="+mj-ea"/>
          <a:cs typeface="Myriad Pro"/>
        </a:defRPr>
      </a:lvl1pPr>
    </p:titleStyle>
    <p:bodyStyle>
      <a:lvl1pPr marL="342900" indent="-342900" algn="l" defTabSz="457200" rtl="0" eaLnBrk="1" latinLnBrk="0" hangingPunct="1">
        <a:spcBef>
          <a:spcPct val="20000"/>
        </a:spcBef>
        <a:buFont typeface="Arial"/>
        <a:buChar char="•"/>
        <a:defRPr sz="3200" b="0" i="0" kern="1200">
          <a:solidFill>
            <a:srgbClr val="FFFFFF"/>
          </a:solidFill>
          <a:latin typeface="Myriad Pro"/>
          <a:ea typeface="+mn-ea"/>
          <a:cs typeface="Myriad Pro"/>
        </a:defRPr>
      </a:lvl1pPr>
      <a:lvl2pPr marL="742950" indent="-285750" algn="l" defTabSz="457200" rtl="0" eaLnBrk="1" latinLnBrk="0" hangingPunct="1">
        <a:spcBef>
          <a:spcPct val="20000"/>
        </a:spcBef>
        <a:buFont typeface="Arial"/>
        <a:buChar char="–"/>
        <a:defRPr sz="2800" b="0" i="0" kern="1200">
          <a:solidFill>
            <a:srgbClr val="FFFFFF"/>
          </a:solidFill>
          <a:latin typeface="Myriad Pro"/>
          <a:ea typeface="+mn-ea"/>
          <a:cs typeface="Myriad Pro"/>
        </a:defRPr>
      </a:lvl2pPr>
      <a:lvl3pPr marL="1143000" indent="-228600" algn="l" defTabSz="457200" rtl="0" eaLnBrk="1" latinLnBrk="0" hangingPunct="1">
        <a:spcBef>
          <a:spcPct val="20000"/>
        </a:spcBef>
        <a:buFont typeface="Arial"/>
        <a:buChar char="•"/>
        <a:defRPr sz="2400" b="0" i="0" kern="1200">
          <a:solidFill>
            <a:srgbClr val="FFFFFF"/>
          </a:solidFill>
          <a:latin typeface="Myriad Pro"/>
          <a:ea typeface="+mn-ea"/>
          <a:cs typeface="Myriad Pro"/>
        </a:defRPr>
      </a:lvl3pPr>
      <a:lvl4pPr marL="1600200" indent="-228600" algn="l" defTabSz="457200" rtl="0" eaLnBrk="1" latinLnBrk="0" hangingPunct="1">
        <a:spcBef>
          <a:spcPct val="20000"/>
        </a:spcBef>
        <a:buFont typeface="Arial"/>
        <a:buChar char="–"/>
        <a:defRPr sz="2000" b="0" i="0" kern="1200">
          <a:solidFill>
            <a:srgbClr val="FFFFFF"/>
          </a:solidFill>
          <a:latin typeface="Myriad Pro"/>
          <a:ea typeface="+mn-ea"/>
          <a:cs typeface="Myriad Pro"/>
        </a:defRPr>
      </a:lvl4pPr>
      <a:lvl5pPr marL="2057400" indent="-228600" algn="l" defTabSz="457200" rtl="0" eaLnBrk="1" latinLnBrk="0" hangingPunct="1">
        <a:spcBef>
          <a:spcPct val="20000"/>
        </a:spcBef>
        <a:buFont typeface="Arial"/>
        <a:buChar char="»"/>
        <a:defRPr sz="2000" b="0" i="0" kern="1200">
          <a:solidFill>
            <a:srgbClr val="FFFFFF"/>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hyperlink" Target="mailto:kcullen@ewu.edu"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5" Type="http://schemas.openxmlformats.org/officeDocument/2006/relationships/hyperlink" Target="http://www.needelegation.org/testimonials.php" TargetMode="External"/><Relationship Id="rId4" Type="http://schemas.openxmlformats.org/officeDocument/2006/relationships/hyperlink" Target="mailto:info@NEEDelegation.or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file:////Users/Jon/NEED%20Dropbox/Presentations/HealthCare/Charts/infantmortality.png"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i.org/10.26099/411v-9255" TargetMode="External"/><Relationship Id="rId2" Type="http://schemas.openxmlformats.org/officeDocument/2006/relationships/hyperlink" Target="https://www.commonwealthfund.org/publications/issue-briefs/2020/nov/maternal-mortality-maternity-care-us-compared-10-countries" TargetMode="External"/><Relationship Id="rId1" Type="http://schemas.openxmlformats.org/officeDocument/2006/relationships/slideLayout" Target="../slideLayouts/slideLayout2.xml"/><Relationship Id="rId5" Type="http://schemas.openxmlformats.org/officeDocument/2006/relationships/image" Target="file:////Users/Jon/NEED%20Dropbox/Presentations/HealthCare/Charts/maternalmortality.png" TargetMode="Externa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file:////Users/Jon/NEED%20Dropbox/Presentations/HealthCare/Charts/maternalmortality_race.png"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mailto:kcullen@ewu.edu"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5" Type="http://schemas.openxmlformats.org/officeDocument/2006/relationships/hyperlink" Target="http://www.needelegation.org/testimonials.php" TargetMode="External"/><Relationship Id="rId4" Type="http://schemas.openxmlformats.org/officeDocument/2006/relationships/hyperlink" Target="mailto:info@NEEDelegation.org"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file:////Users/Jon/NEED%20Dropbox/Presentations/HealthCare/Charts/percapitadrugs.png" TargetMode="External"/></Relationships>
</file>

<file path=ppt/slides/_rels/slide8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s://www.cbo.gov/system/files/2019-12/hr3_complete.pdf"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www.cms.gov/files/document/2021-medicare-trustees-report.pdf"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Spring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Nevada, Reno</a:t>
            </a:r>
          </a:p>
          <a:p>
            <a:pPr>
              <a:lnSpc>
                <a:spcPct val="100000"/>
              </a:lnSpc>
              <a:spcBef>
                <a:spcPts val="0"/>
              </a:spcBef>
            </a:pPr>
            <a:r>
              <a:rPr lang="en-US" sz="3100" dirty="0">
                <a:solidFill>
                  <a:schemeClr val="tx2"/>
                </a:solidFill>
              </a:rPr>
              <a:t>April-May,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68496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8B90-72AA-495E-8B79-E41D1B1BB6AF}"/>
              </a:ext>
            </a:extLst>
          </p:cNvPr>
          <p:cNvSpPr>
            <a:spLocks noGrp="1"/>
          </p:cNvSpPr>
          <p:nvPr>
            <p:ph type="title"/>
          </p:nvPr>
        </p:nvSpPr>
        <p:spPr>
          <a:xfrm>
            <a:off x="726309" y="0"/>
            <a:ext cx="10515600" cy="1325563"/>
          </a:xfrm>
        </p:spPr>
        <p:txBody>
          <a:bodyPr>
            <a:normAutofit/>
          </a:bodyPr>
          <a:lstStyle/>
          <a:p>
            <a:r>
              <a:rPr lang="en-US" dirty="0">
                <a:solidFill>
                  <a:schemeClr val="bg1"/>
                </a:solidFill>
              </a:rPr>
              <a:t>Hea</a:t>
            </a:r>
            <a:r>
              <a:rPr lang="en-US" dirty="0"/>
              <a:t>lth Economics is part of Microeconomics</a:t>
            </a:r>
          </a:p>
        </p:txBody>
      </p:sp>
      <p:sp>
        <p:nvSpPr>
          <p:cNvPr id="3" name="Content Placeholder 2">
            <a:extLst>
              <a:ext uri="{FF2B5EF4-FFF2-40B4-BE49-F238E27FC236}">
                <a16:creationId xmlns:a16="http://schemas.microsoft.com/office/drawing/2014/main" id="{6764AFE4-321D-4C76-95D1-38EEDBEE5A62}"/>
              </a:ext>
            </a:extLst>
          </p:cNvPr>
          <p:cNvSpPr>
            <a:spLocks noGrp="1"/>
          </p:cNvSpPr>
          <p:nvPr>
            <p:ph idx="1"/>
          </p:nvPr>
        </p:nvSpPr>
        <p:spPr/>
        <p:txBody>
          <a:bodyPr>
            <a:normAutofit/>
          </a:bodyPr>
          <a:lstStyle/>
          <a:p>
            <a:pPr>
              <a:spcAft>
                <a:spcPts val="1000"/>
              </a:spcAft>
            </a:pPr>
            <a:r>
              <a:rPr lang="en-US" b="0" dirty="0"/>
              <a:t>Although health economics is part of “micro-” economics, it is actually very big:</a:t>
            </a:r>
          </a:p>
          <a:p>
            <a:pPr lvl="1">
              <a:spcAft>
                <a:spcPts val="1000"/>
              </a:spcAft>
            </a:pPr>
            <a:r>
              <a:rPr lang="en-US" b="0" dirty="0"/>
              <a:t>In 2019, U.S. national health expenditure were </a:t>
            </a:r>
            <a:r>
              <a:rPr lang="en-US" b="1" dirty="0"/>
              <a:t>17.7% of GDP</a:t>
            </a:r>
            <a:r>
              <a:rPr lang="en-US" b="0" dirty="0"/>
              <a:t>, which is equivalent to around </a:t>
            </a:r>
            <a:r>
              <a:rPr lang="en-US" b="1" dirty="0"/>
              <a:t>$3.8 trillion</a:t>
            </a:r>
            <a:r>
              <a:rPr lang="en-US" b="0" dirty="0"/>
              <a:t>.</a:t>
            </a:r>
          </a:p>
          <a:p>
            <a:r>
              <a:rPr lang="en-US" b="0" dirty="0"/>
              <a:t>For comparison, GDP in each country in 2019:</a:t>
            </a:r>
          </a:p>
          <a:p>
            <a:pPr lvl="1"/>
            <a:r>
              <a:rPr lang="en-US" b="0" dirty="0"/>
              <a:t>Germany: 	$3,845 trillion 	(4</a:t>
            </a:r>
            <a:r>
              <a:rPr lang="en-US" b="0" baseline="30000" dirty="0"/>
              <a:t>th</a:t>
            </a:r>
            <a:r>
              <a:rPr lang="en-US" b="0" dirty="0"/>
              <a:t> largest economy)</a:t>
            </a:r>
          </a:p>
          <a:p>
            <a:pPr lvl="1"/>
            <a:r>
              <a:rPr lang="en-US" b="0" dirty="0"/>
              <a:t>UK: 		$2,827 trillion	(6</a:t>
            </a:r>
            <a:r>
              <a:rPr lang="en-US" b="0" baseline="30000" dirty="0"/>
              <a:t>th</a:t>
            </a:r>
            <a:r>
              <a:rPr lang="en-US" b="0" dirty="0"/>
              <a:t> largest economy)</a:t>
            </a:r>
          </a:p>
          <a:p>
            <a:pPr lvl="1"/>
            <a:r>
              <a:rPr lang="en-US" dirty="0"/>
              <a:t>France :		$</a:t>
            </a:r>
            <a:r>
              <a:rPr lang="en-US" b="0" dirty="0"/>
              <a:t>2,715 trillion	(7</a:t>
            </a:r>
            <a:r>
              <a:rPr lang="en-US" b="0" baseline="30000" dirty="0"/>
              <a:t>th</a:t>
            </a:r>
            <a:r>
              <a:rPr lang="en-US" b="0" dirty="0"/>
              <a:t> largest economy)</a:t>
            </a:r>
          </a:p>
        </p:txBody>
      </p:sp>
    </p:spTree>
    <p:extLst>
      <p:ext uri="{BB962C8B-B14F-4D97-AF65-F5344CB8AC3E}">
        <p14:creationId xmlns:p14="http://schemas.microsoft.com/office/powerpoint/2010/main" val="386945569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61F00-22A7-4EFC-9AB7-EB48AF1BDF01}"/>
              </a:ext>
            </a:extLst>
          </p:cNvPr>
          <p:cNvSpPr>
            <a:spLocks noGrp="1"/>
          </p:cNvSpPr>
          <p:nvPr>
            <p:ph type="title"/>
          </p:nvPr>
        </p:nvSpPr>
        <p:spPr>
          <a:xfrm>
            <a:off x="723896" y="0"/>
            <a:ext cx="10515600" cy="1325563"/>
          </a:xfrm>
        </p:spPr>
        <p:txBody>
          <a:bodyPr/>
          <a:lstStyle/>
          <a:p>
            <a:pPr>
              <a:defRPr/>
            </a:pPr>
            <a:r>
              <a:rPr lang="en-US" dirty="0">
                <a:solidFill>
                  <a:schemeClr val="bg1"/>
                </a:solidFill>
                <a:effectLst>
                  <a:outerShdw blurRad="38100" dist="38100" dir="2700000" algn="tl">
                    <a:srgbClr val="000000">
                      <a:alpha val="43137"/>
                    </a:srgbClr>
                  </a:outerShdw>
                </a:effectLst>
              </a:rPr>
              <a:t>Hea</a:t>
            </a:r>
            <a:r>
              <a:rPr lang="en-US" dirty="0">
                <a:effectLst>
                  <a:outerShdw blurRad="38100" dist="38100" dir="2700000" algn="tl">
                    <a:srgbClr val="000000">
                      <a:alpha val="43137"/>
                    </a:srgbClr>
                  </a:outerShdw>
                </a:effectLst>
              </a:rPr>
              <a:t>lth System Classification</a:t>
            </a:r>
          </a:p>
        </p:txBody>
      </p:sp>
      <p:sp>
        <p:nvSpPr>
          <p:cNvPr id="20483" name="Content Placeholder 2">
            <a:extLst>
              <a:ext uri="{FF2B5EF4-FFF2-40B4-BE49-F238E27FC236}">
                <a16:creationId xmlns:a16="http://schemas.microsoft.com/office/drawing/2014/main" id="{90DB280D-464E-4EEC-BAB4-2A340CFB2E7B}"/>
              </a:ext>
            </a:extLst>
          </p:cNvPr>
          <p:cNvSpPr>
            <a:spLocks noGrp="1"/>
          </p:cNvSpPr>
          <p:nvPr>
            <p:ph idx="1"/>
          </p:nvPr>
        </p:nvSpPr>
        <p:spPr/>
        <p:txBody>
          <a:bodyPr>
            <a:normAutofit/>
          </a:bodyPr>
          <a:lstStyle/>
          <a:p>
            <a:r>
              <a:rPr lang="en-US" altLang="en-US" dirty="0"/>
              <a:t>Developed countries of the world have each taken a different approach for their health care delivery systems.</a:t>
            </a:r>
          </a:p>
          <a:p>
            <a:r>
              <a:rPr lang="en-US" altLang="en-US" dirty="0"/>
              <a:t>5 basic models: </a:t>
            </a:r>
          </a:p>
          <a:p>
            <a:pPr lvl="1"/>
            <a:r>
              <a:rPr lang="en-US" altLang="en-US" dirty="0"/>
              <a:t>National health insurance 		(Canada)</a:t>
            </a:r>
          </a:p>
          <a:p>
            <a:pPr lvl="1"/>
            <a:r>
              <a:rPr lang="en-US" altLang="en-US" dirty="0"/>
              <a:t>Bismarck 				(France, Germany, Japan, Switzerland)</a:t>
            </a:r>
          </a:p>
          <a:p>
            <a:pPr lvl="1"/>
            <a:r>
              <a:rPr lang="en-US" altLang="en-US" dirty="0"/>
              <a:t>Beveridge – socialized medicine 	(United Kingdom, Spain, New Zealand)</a:t>
            </a:r>
          </a:p>
          <a:p>
            <a:pPr lvl="1"/>
            <a:r>
              <a:rPr lang="en-US" altLang="en-US" dirty="0"/>
              <a:t>Out of pocket model – self insurance</a:t>
            </a:r>
          </a:p>
          <a:p>
            <a:pPr lvl="1"/>
            <a:r>
              <a:rPr lang="en-US" altLang="en-US" dirty="0"/>
              <a:t>Mixed 					(United States)</a:t>
            </a:r>
          </a:p>
        </p:txBody>
      </p:sp>
    </p:spTree>
    <p:extLst>
      <p:ext uri="{BB962C8B-B14F-4D97-AF65-F5344CB8AC3E}">
        <p14:creationId xmlns:p14="http://schemas.microsoft.com/office/powerpoint/2010/main" val="8962267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47BD-F333-4620-B072-B3D85043FC80}"/>
              </a:ext>
            </a:extLst>
          </p:cNvPr>
          <p:cNvSpPr>
            <a:spLocks noGrp="1"/>
          </p:cNvSpPr>
          <p:nvPr>
            <p:ph type="title"/>
          </p:nvPr>
        </p:nvSpPr>
        <p:spPr/>
        <p:txBody>
          <a:bodyPr/>
          <a:lstStyle/>
          <a:p>
            <a:r>
              <a:rPr lang="en-US" dirty="0">
                <a:solidFill>
                  <a:schemeClr val="bg1"/>
                </a:solidFill>
              </a:rPr>
              <a:t>US</a:t>
            </a:r>
            <a:r>
              <a:rPr lang="en-US" dirty="0"/>
              <a:t> Health Care System</a:t>
            </a:r>
          </a:p>
        </p:txBody>
      </p:sp>
      <p:sp>
        <p:nvSpPr>
          <p:cNvPr id="3" name="Content Placeholder 2">
            <a:extLst>
              <a:ext uri="{FF2B5EF4-FFF2-40B4-BE49-F238E27FC236}">
                <a16:creationId xmlns:a16="http://schemas.microsoft.com/office/drawing/2014/main" id="{97306A1D-A90A-4E8A-950C-15C3A5998F81}"/>
              </a:ext>
            </a:extLst>
          </p:cNvPr>
          <p:cNvSpPr>
            <a:spLocks noGrp="1"/>
          </p:cNvSpPr>
          <p:nvPr>
            <p:ph idx="1"/>
          </p:nvPr>
        </p:nvSpPr>
        <p:spPr/>
        <p:txBody>
          <a:bodyPr/>
          <a:lstStyle/>
          <a:p>
            <a:r>
              <a:rPr lang="en-US" dirty="0">
                <a:solidFill>
                  <a:srgbClr val="000000"/>
                </a:solidFill>
              </a:rPr>
              <a:t>Medicare – </a:t>
            </a:r>
            <a:r>
              <a:rPr lang="en-US" dirty="0"/>
              <a:t>National Health Insurance</a:t>
            </a:r>
          </a:p>
          <a:p>
            <a:r>
              <a:rPr lang="en-US" i="0" dirty="0">
                <a:solidFill>
                  <a:srgbClr val="000000"/>
                </a:solidFill>
                <a:effectLst/>
              </a:rPr>
              <a:t>Military Veteran Care </a:t>
            </a:r>
            <a:r>
              <a:rPr lang="en-US" b="0" i="0" dirty="0">
                <a:solidFill>
                  <a:srgbClr val="000000"/>
                </a:solidFill>
                <a:effectLst/>
              </a:rPr>
              <a:t>– </a:t>
            </a:r>
            <a:r>
              <a:rPr lang="en-US" altLang="en-US" dirty="0"/>
              <a:t>Beveridge model (socialized medicine)</a:t>
            </a:r>
          </a:p>
          <a:p>
            <a:r>
              <a:rPr lang="en-US" dirty="0">
                <a:solidFill>
                  <a:srgbClr val="000000"/>
                </a:solidFill>
              </a:rPr>
              <a:t>Employer-sponsored insurance – </a:t>
            </a:r>
            <a:r>
              <a:rPr lang="en-US" dirty="0"/>
              <a:t>Bismarck model</a:t>
            </a:r>
          </a:p>
          <a:p>
            <a:r>
              <a:rPr lang="en-US" dirty="0">
                <a:solidFill>
                  <a:srgbClr val="000000"/>
                </a:solidFill>
              </a:rPr>
              <a:t>Individual market health plans - </a:t>
            </a:r>
            <a:r>
              <a:rPr lang="en-US" dirty="0"/>
              <a:t>Bismarck model</a:t>
            </a:r>
          </a:p>
          <a:p>
            <a:r>
              <a:rPr lang="en-US" dirty="0">
                <a:solidFill>
                  <a:srgbClr val="000000"/>
                </a:solidFill>
              </a:rPr>
              <a:t>Uninsured - </a:t>
            </a:r>
            <a:r>
              <a:rPr lang="en-US" altLang="en-US" dirty="0"/>
              <a:t>Out of pocket model </a:t>
            </a:r>
            <a:endParaRPr lang="en-US"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CDF75CAD-AB43-420B-81F0-9A196602A3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1992831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2833D-8BC3-ED4C-843A-9E350EBD0562}"/>
              </a:ext>
            </a:extLst>
          </p:cNvPr>
          <p:cNvSpPr>
            <a:spLocks noGrp="1"/>
          </p:cNvSpPr>
          <p:nvPr>
            <p:ph type="title"/>
          </p:nvPr>
        </p:nvSpPr>
        <p:spPr/>
        <p:txBody>
          <a:bodyPr/>
          <a:lstStyle/>
          <a:p>
            <a:r>
              <a:rPr lang="en-US" dirty="0"/>
              <a:t>Health Insurance and Reform</a:t>
            </a:r>
          </a:p>
        </p:txBody>
      </p:sp>
      <p:sp>
        <p:nvSpPr>
          <p:cNvPr id="3" name="Text Placeholder 2">
            <a:extLst>
              <a:ext uri="{FF2B5EF4-FFF2-40B4-BE49-F238E27FC236}">
                <a16:creationId xmlns:a16="http://schemas.microsoft.com/office/drawing/2014/main" id="{24651C37-FE84-344C-B462-700844AD60B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8246DD-E373-1E47-8096-22D0DBBD87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9093227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4961E-A772-4FFA-8741-2B67CDFA1B0A}"/>
              </a:ext>
            </a:extLst>
          </p:cNvPr>
          <p:cNvSpPr>
            <a:spLocks noGrp="1"/>
          </p:cNvSpPr>
          <p:nvPr>
            <p:ph type="title"/>
          </p:nvPr>
        </p:nvSpPr>
        <p:spPr>
          <a:xfrm>
            <a:off x="790700" y="0"/>
            <a:ext cx="10515600" cy="1325563"/>
          </a:xfrm>
        </p:spPr>
        <p:txBody>
          <a:bodyPr/>
          <a:lstStyle/>
          <a:p>
            <a:r>
              <a:rPr lang="en-US" dirty="0">
                <a:solidFill>
                  <a:schemeClr val="bg1"/>
                </a:solidFill>
              </a:rPr>
              <a:t>Def</a:t>
            </a:r>
            <a:r>
              <a:rPr lang="en-US" dirty="0"/>
              <a:t>inition: Universal Coverage</a:t>
            </a:r>
          </a:p>
        </p:txBody>
      </p:sp>
      <p:sp>
        <p:nvSpPr>
          <p:cNvPr id="3" name="Content Placeholder 2">
            <a:extLst>
              <a:ext uri="{FF2B5EF4-FFF2-40B4-BE49-F238E27FC236}">
                <a16:creationId xmlns:a16="http://schemas.microsoft.com/office/drawing/2014/main" id="{BC87942F-8EF8-4481-B17D-E0042B55B31E}"/>
              </a:ext>
            </a:extLst>
          </p:cNvPr>
          <p:cNvSpPr>
            <a:spLocks noGrp="1"/>
          </p:cNvSpPr>
          <p:nvPr>
            <p:ph idx="1"/>
          </p:nvPr>
        </p:nvSpPr>
        <p:spPr/>
        <p:txBody>
          <a:bodyPr>
            <a:normAutofit/>
          </a:bodyPr>
          <a:lstStyle/>
          <a:p>
            <a:r>
              <a:rPr lang="en-US" b="1" i="0" dirty="0">
                <a:solidFill>
                  <a:srgbClr val="383838"/>
                </a:solidFill>
                <a:effectLst/>
                <a:latin typeface="Libre Baskerville"/>
              </a:rPr>
              <a:t>Universal coverage </a:t>
            </a:r>
            <a:r>
              <a:rPr lang="en-US" b="0" i="0" dirty="0">
                <a:solidFill>
                  <a:srgbClr val="383838"/>
                </a:solidFill>
                <a:effectLst/>
                <a:latin typeface="Libre Baskerville"/>
              </a:rPr>
              <a:t>refers to health care systems in which all individuals have insurance coverage. </a:t>
            </a:r>
          </a:p>
          <a:p>
            <a:r>
              <a:rPr lang="en-US" b="0" dirty="0">
                <a:solidFill>
                  <a:srgbClr val="383838"/>
                </a:solidFill>
                <a:latin typeface="Libre Baskerville"/>
              </a:rPr>
              <a:t>Generally, this coverage includes:</a:t>
            </a:r>
          </a:p>
          <a:p>
            <a:pPr lvl="1"/>
            <a:r>
              <a:rPr lang="en-US" dirty="0">
                <a:solidFill>
                  <a:srgbClr val="383838"/>
                </a:solidFill>
                <a:latin typeface="Libre Baskerville"/>
              </a:rPr>
              <a:t>A</a:t>
            </a:r>
            <a:r>
              <a:rPr lang="en-US" b="0" dirty="0">
                <a:solidFill>
                  <a:srgbClr val="383838"/>
                </a:solidFill>
                <a:latin typeface="Libre Baskerville"/>
              </a:rPr>
              <a:t>ccess to all needed services and benefits.</a:t>
            </a:r>
          </a:p>
          <a:p>
            <a:pPr lvl="1"/>
            <a:r>
              <a:rPr lang="en-US" dirty="0">
                <a:solidFill>
                  <a:srgbClr val="383838"/>
                </a:solidFill>
                <a:latin typeface="Libre Baskerville"/>
              </a:rPr>
              <a:t>P</a:t>
            </a:r>
            <a:r>
              <a:rPr lang="en-US" b="0" dirty="0">
                <a:solidFill>
                  <a:srgbClr val="383838"/>
                </a:solidFill>
                <a:latin typeface="Libre Baskerville"/>
              </a:rPr>
              <a:t>rotects individuals from excessive financial hardships.</a:t>
            </a:r>
          </a:p>
          <a:p>
            <a:pPr marL="457200" lvl="1" indent="0">
              <a:buNone/>
            </a:pPr>
            <a:endParaRPr lang="en-US" b="0" dirty="0">
              <a:solidFill>
                <a:srgbClr val="383838"/>
              </a:solidFill>
              <a:latin typeface="Libre Baskerville"/>
            </a:endParaRPr>
          </a:p>
          <a:p>
            <a:r>
              <a:rPr lang="en-US" b="0" dirty="0">
                <a:solidFill>
                  <a:srgbClr val="383838"/>
                </a:solidFill>
                <a:latin typeface="Libre Baskerville"/>
              </a:rPr>
              <a:t>Canada has universal coverage, the United States does not.</a:t>
            </a:r>
          </a:p>
          <a:p>
            <a:pPr marL="457200" lvl="1" indent="0">
              <a:buNone/>
            </a:pPr>
            <a:endParaRPr lang="en-US" dirty="0"/>
          </a:p>
        </p:txBody>
      </p:sp>
    </p:spTree>
    <p:extLst>
      <p:ext uri="{BB962C8B-B14F-4D97-AF65-F5344CB8AC3E}">
        <p14:creationId xmlns:p14="http://schemas.microsoft.com/office/powerpoint/2010/main" val="31834999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7FC49-C6FE-5F46-B953-0B44417E739D}"/>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Single-Payer</a:t>
            </a:r>
          </a:p>
        </p:txBody>
      </p:sp>
      <p:sp>
        <p:nvSpPr>
          <p:cNvPr id="3" name="Content Placeholder 2">
            <a:extLst>
              <a:ext uri="{FF2B5EF4-FFF2-40B4-BE49-F238E27FC236}">
                <a16:creationId xmlns:a16="http://schemas.microsoft.com/office/drawing/2014/main" id="{1D31D80D-55CB-D34D-A2CF-8EA6777E44B8}"/>
              </a:ext>
            </a:extLst>
          </p:cNvPr>
          <p:cNvSpPr>
            <a:spLocks noGrp="1"/>
          </p:cNvSpPr>
          <p:nvPr>
            <p:ph idx="1"/>
          </p:nvPr>
        </p:nvSpPr>
        <p:spPr/>
        <p:txBody>
          <a:bodyPr>
            <a:normAutofit lnSpcReduction="10000"/>
          </a:bodyPr>
          <a:lstStyle/>
          <a:p>
            <a:r>
              <a:rPr lang="en-US" dirty="0"/>
              <a:t>Single-payer </a:t>
            </a:r>
            <a:r>
              <a:rPr lang="en-US" b="0" dirty="0"/>
              <a:t>- refers to financing a health care system by making one entity solely and exclusively responsible for paying for medical goods and services.</a:t>
            </a:r>
          </a:p>
          <a:p>
            <a:r>
              <a:rPr lang="en-US" b="0" dirty="0"/>
              <a:t>It is only the financing component that is socialized. </a:t>
            </a:r>
          </a:p>
          <a:p>
            <a:pPr lvl="1"/>
            <a:r>
              <a:rPr lang="en-US" dirty="0"/>
              <a:t>The money for the payment can be either collected by:</a:t>
            </a:r>
          </a:p>
          <a:p>
            <a:pPr lvl="2"/>
            <a:r>
              <a:rPr lang="en-US" dirty="0"/>
              <a:t>Taxes collected by the government</a:t>
            </a:r>
          </a:p>
          <a:p>
            <a:pPr lvl="2"/>
            <a:r>
              <a:rPr lang="en-US" dirty="0"/>
              <a:t>Premiums collected by National or Public Health Insurance</a:t>
            </a:r>
          </a:p>
          <a:p>
            <a:r>
              <a:rPr lang="en-US" dirty="0"/>
              <a:t>Single-payer systems: 17 countries</a:t>
            </a:r>
          </a:p>
          <a:p>
            <a:pPr lvl="1"/>
            <a:r>
              <a:rPr lang="en-US" dirty="0"/>
              <a:t>Norway, Japan, United Kingdom, Kuwait, Sweden, Bahrain, Brunei, Canada, United Arab Emirates, Denmark, Finland, Slovenia, Italy, Portugal, Cyprus, Spain, and Iceland.</a:t>
            </a:r>
            <a:endParaRPr lang="en-US" b="0" dirty="0"/>
          </a:p>
        </p:txBody>
      </p:sp>
      <p:sp>
        <p:nvSpPr>
          <p:cNvPr id="4" name="Slide Number Placeholder 3">
            <a:extLst>
              <a:ext uri="{FF2B5EF4-FFF2-40B4-BE49-F238E27FC236}">
                <a16:creationId xmlns:a16="http://schemas.microsoft.com/office/drawing/2014/main" id="{ECE9329D-7DBA-FC47-B7A0-0D2F00AF37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0890630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81F18-7DDD-DE4D-A5F5-65D7D706CBD2}"/>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Socialized Medicine</a:t>
            </a:r>
          </a:p>
        </p:txBody>
      </p:sp>
      <p:sp>
        <p:nvSpPr>
          <p:cNvPr id="3" name="Content Placeholder 2">
            <a:extLst>
              <a:ext uri="{FF2B5EF4-FFF2-40B4-BE49-F238E27FC236}">
                <a16:creationId xmlns:a16="http://schemas.microsoft.com/office/drawing/2014/main" id="{40A6AF3B-65FC-454A-BF7E-F47A790D46F5}"/>
              </a:ext>
            </a:extLst>
          </p:cNvPr>
          <p:cNvSpPr>
            <a:spLocks noGrp="1"/>
          </p:cNvSpPr>
          <p:nvPr>
            <p:ph idx="1"/>
          </p:nvPr>
        </p:nvSpPr>
        <p:spPr/>
        <p:txBody>
          <a:bodyPr/>
          <a:lstStyle/>
          <a:p>
            <a:r>
              <a:rPr lang="en-US" dirty="0"/>
              <a:t>Socialized medicine </a:t>
            </a:r>
            <a:r>
              <a:rPr lang="en-US" b="0" dirty="0"/>
              <a:t>– this model actually takes the single-payer system one step further.</a:t>
            </a:r>
          </a:p>
          <a:p>
            <a:pPr lvl="1"/>
            <a:r>
              <a:rPr lang="en-US" dirty="0"/>
              <a:t>Government not only pays for heath care but operates the hospitals and employs the medical staff.</a:t>
            </a:r>
          </a:p>
          <a:p>
            <a:pPr marL="457200" lvl="1" indent="0">
              <a:buNone/>
            </a:pPr>
            <a:endParaRPr lang="en-US" dirty="0"/>
          </a:p>
          <a:p>
            <a:r>
              <a:rPr lang="en-US" b="0" dirty="0"/>
              <a:t>This is NOT part of the current debate in the United States.</a:t>
            </a:r>
          </a:p>
        </p:txBody>
      </p:sp>
      <p:sp>
        <p:nvSpPr>
          <p:cNvPr id="4" name="Slide Number Placeholder 3">
            <a:extLst>
              <a:ext uri="{FF2B5EF4-FFF2-40B4-BE49-F238E27FC236}">
                <a16:creationId xmlns:a16="http://schemas.microsoft.com/office/drawing/2014/main" id="{7101E7F1-E7AC-EA4B-AECA-BF0157AF3E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81130656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9F57-3DC9-46C6-A160-55B39EE91DA2}"/>
              </a:ext>
            </a:extLst>
          </p:cNvPr>
          <p:cNvSpPr>
            <a:spLocks noGrp="1"/>
          </p:cNvSpPr>
          <p:nvPr>
            <p:ph type="title"/>
          </p:nvPr>
        </p:nvSpPr>
        <p:spPr>
          <a:xfrm>
            <a:off x="790700" y="0"/>
            <a:ext cx="10515600" cy="1325563"/>
          </a:xfrm>
        </p:spPr>
        <p:txBody>
          <a:bodyPr/>
          <a:lstStyle/>
          <a:p>
            <a:r>
              <a:rPr lang="en-US" dirty="0">
                <a:solidFill>
                  <a:schemeClr val="bg1"/>
                </a:solidFill>
              </a:rPr>
              <a:t>Def</a:t>
            </a:r>
            <a:r>
              <a:rPr lang="en-US" dirty="0"/>
              <a:t>inition: Third-Party Payer</a:t>
            </a:r>
          </a:p>
        </p:txBody>
      </p:sp>
      <p:sp>
        <p:nvSpPr>
          <p:cNvPr id="3" name="Content Placeholder 2">
            <a:extLst>
              <a:ext uri="{FF2B5EF4-FFF2-40B4-BE49-F238E27FC236}">
                <a16:creationId xmlns:a16="http://schemas.microsoft.com/office/drawing/2014/main" id="{D8F7754B-BEC1-47C3-8FCE-0068DD0D27E8}"/>
              </a:ext>
            </a:extLst>
          </p:cNvPr>
          <p:cNvSpPr>
            <a:spLocks noGrp="1"/>
          </p:cNvSpPr>
          <p:nvPr>
            <p:ph idx="1"/>
          </p:nvPr>
        </p:nvSpPr>
        <p:spPr/>
        <p:txBody>
          <a:bodyPr>
            <a:normAutofit/>
          </a:bodyPr>
          <a:lstStyle/>
          <a:p>
            <a:r>
              <a:rPr lang="en-US" b="0" i="0" dirty="0">
                <a:solidFill>
                  <a:srgbClr val="575757"/>
                </a:solidFill>
                <a:effectLst/>
                <a:latin typeface="CircularStd-Book"/>
              </a:rPr>
              <a:t>A </a:t>
            </a:r>
            <a:r>
              <a:rPr lang="en-US" b="1" i="0" dirty="0">
                <a:solidFill>
                  <a:srgbClr val="575757"/>
                </a:solidFill>
                <a:effectLst/>
                <a:latin typeface="CircularStd-Book"/>
              </a:rPr>
              <a:t>third-party payer </a:t>
            </a:r>
            <a:r>
              <a:rPr lang="en-US" b="0" i="0" dirty="0">
                <a:solidFill>
                  <a:srgbClr val="575757"/>
                </a:solidFill>
                <a:effectLst/>
                <a:latin typeface="CircularStd-Book"/>
              </a:rPr>
              <a:t>is an entity that pays medical claims on behalf of the insured. Examples of third-party payers include government agencies, insurance companies, health maintenance organizations (HMOs), and employers.</a:t>
            </a:r>
          </a:p>
          <a:p>
            <a:pPr lvl="1"/>
            <a:r>
              <a:rPr lang="en-US" dirty="0">
                <a:solidFill>
                  <a:srgbClr val="575757"/>
                </a:solidFill>
                <a:latin typeface="CircularStd-Book"/>
              </a:rPr>
              <a:t>Employer-sponsored health plans</a:t>
            </a:r>
          </a:p>
          <a:p>
            <a:pPr lvl="1"/>
            <a:r>
              <a:rPr lang="en-US" dirty="0">
                <a:solidFill>
                  <a:srgbClr val="575757"/>
                </a:solidFill>
                <a:latin typeface="CircularStd-Book"/>
              </a:rPr>
              <a:t>Individual market health plans</a:t>
            </a:r>
          </a:p>
          <a:p>
            <a:pPr lvl="1"/>
            <a:r>
              <a:rPr lang="en-US" dirty="0">
                <a:solidFill>
                  <a:srgbClr val="575757"/>
                </a:solidFill>
                <a:latin typeface="CircularStd-Book"/>
              </a:rPr>
              <a:t>National health insurance</a:t>
            </a:r>
          </a:p>
          <a:p>
            <a:endParaRPr lang="en-US" dirty="0"/>
          </a:p>
        </p:txBody>
      </p:sp>
    </p:spTree>
    <p:extLst>
      <p:ext uri="{BB962C8B-B14F-4D97-AF65-F5344CB8AC3E}">
        <p14:creationId xmlns:p14="http://schemas.microsoft.com/office/powerpoint/2010/main" val="96142200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4903-7DF9-6C44-B12D-21EE79AFDF2B}"/>
              </a:ext>
            </a:extLst>
          </p:cNvPr>
          <p:cNvSpPr>
            <a:spLocks noGrp="1"/>
          </p:cNvSpPr>
          <p:nvPr>
            <p:ph type="title"/>
          </p:nvPr>
        </p:nvSpPr>
        <p:spPr>
          <a:xfrm>
            <a:off x="778240" y="0"/>
            <a:ext cx="10515600" cy="1325563"/>
          </a:xfrm>
        </p:spPr>
        <p:txBody>
          <a:bodyPr/>
          <a:lstStyle/>
          <a:p>
            <a:r>
              <a:rPr lang="en-US" dirty="0">
                <a:solidFill>
                  <a:schemeClr val="bg1"/>
                </a:solidFill>
              </a:rPr>
              <a:t>Def</a:t>
            </a:r>
            <a:r>
              <a:rPr lang="en-US" dirty="0"/>
              <a:t>inition: Third-Party Payer</a:t>
            </a:r>
          </a:p>
        </p:txBody>
      </p:sp>
      <p:sp>
        <p:nvSpPr>
          <p:cNvPr id="3" name="Content Placeholder 2">
            <a:extLst>
              <a:ext uri="{FF2B5EF4-FFF2-40B4-BE49-F238E27FC236}">
                <a16:creationId xmlns:a16="http://schemas.microsoft.com/office/drawing/2014/main" id="{877198C3-BAFC-4644-9AD6-B13C3C4470A5}"/>
              </a:ext>
            </a:extLst>
          </p:cNvPr>
          <p:cNvSpPr>
            <a:spLocks noGrp="1"/>
          </p:cNvSpPr>
          <p:nvPr>
            <p:ph idx="1"/>
          </p:nvPr>
        </p:nvSpPr>
        <p:spPr/>
        <p:txBody>
          <a:bodyPr/>
          <a:lstStyle/>
          <a:p>
            <a:r>
              <a:rPr lang="en-US" b="0" dirty="0"/>
              <a:t>A </a:t>
            </a:r>
            <a:r>
              <a:rPr lang="en-US" dirty="0"/>
              <a:t>third-party payer </a:t>
            </a:r>
            <a:r>
              <a:rPr lang="en-US" b="0" dirty="0"/>
              <a:t>is an entity that pays medical claims on behalf of the insured. Examples of third-party payers include government agencies, insurance companies, health maintenance organizations (HMOs), and employers.</a:t>
            </a:r>
          </a:p>
          <a:p>
            <a:pPr lvl="1"/>
            <a:r>
              <a:rPr lang="en-US" dirty="0"/>
              <a:t>Employer-sponsored health plans</a:t>
            </a:r>
          </a:p>
          <a:p>
            <a:pPr lvl="1"/>
            <a:r>
              <a:rPr lang="en-US" dirty="0"/>
              <a:t>Individual market health plans</a:t>
            </a:r>
          </a:p>
          <a:p>
            <a:pPr lvl="1"/>
            <a:r>
              <a:rPr lang="en-US" dirty="0"/>
              <a:t>National health insurance</a:t>
            </a:r>
          </a:p>
        </p:txBody>
      </p:sp>
      <p:sp>
        <p:nvSpPr>
          <p:cNvPr id="4" name="Slide Number Placeholder 3">
            <a:extLst>
              <a:ext uri="{FF2B5EF4-FFF2-40B4-BE49-F238E27FC236}">
                <a16:creationId xmlns:a16="http://schemas.microsoft.com/office/drawing/2014/main" id="{D10152A0-EEA5-164B-BE46-50A6040CC5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6050807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71AD-2B7B-4872-9611-A23C1500E7D8}"/>
              </a:ext>
            </a:extLst>
          </p:cNvPr>
          <p:cNvSpPr>
            <a:spLocks noGrp="1"/>
          </p:cNvSpPr>
          <p:nvPr>
            <p:ph type="title"/>
          </p:nvPr>
        </p:nvSpPr>
        <p:spPr>
          <a:xfrm>
            <a:off x="993840"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2D0FCECA-8F20-405B-969B-40E84C6917E5}"/>
              </a:ext>
            </a:extLst>
          </p:cNvPr>
          <p:cNvSpPr>
            <a:spLocks noGrp="1"/>
          </p:cNvSpPr>
          <p:nvPr>
            <p:ph idx="1"/>
          </p:nvPr>
        </p:nvSpPr>
        <p:spPr>
          <a:xfrm>
            <a:off x="838200" y="1130300"/>
            <a:ext cx="10515600" cy="4791768"/>
          </a:xfrm>
        </p:spPr>
        <p:txBody>
          <a:bodyPr>
            <a:normAutofit fontScale="92500" lnSpcReduction="10000"/>
          </a:bodyPr>
          <a:lstStyle/>
          <a:p>
            <a:r>
              <a:rPr lang="en-US" b="0" dirty="0"/>
              <a:t>US HealthCare system is not preforming well.</a:t>
            </a:r>
          </a:p>
          <a:p>
            <a:pPr lvl="1"/>
            <a:r>
              <a:rPr lang="en-US" b="0" dirty="0"/>
              <a:t>very expensive with low quality and access.</a:t>
            </a:r>
          </a:p>
          <a:p>
            <a:r>
              <a:rPr lang="en-US" b="0" dirty="0"/>
              <a:t>One of the main reasons for very high costs is the monopolization of healthcare markets.</a:t>
            </a:r>
          </a:p>
          <a:p>
            <a:pPr lvl="1"/>
            <a:r>
              <a:rPr lang="en-US" b="0" dirty="0"/>
              <a:t>Hospitals, health insurance, big pharma, physicians, etc.</a:t>
            </a:r>
          </a:p>
          <a:p>
            <a:r>
              <a:rPr lang="en-US" b="0" dirty="0"/>
              <a:t>A few simple solutions could drastically reduce costs: </a:t>
            </a:r>
          </a:p>
          <a:p>
            <a:pPr lvl="1"/>
            <a:r>
              <a:rPr lang="en-US" dirty="0"/>
              <a:t>Enforcement of antitrust laws in this sector.</a:t>
            </a:r>
          </a:p>
          <a:p>
            <a:pPr lvl="1"/>
            <a:r>
              <a:rPr lang="en-US" b="0" dirty="0"/>
              <a:t>Introduction of a public option in the health insurance market.</a:t>
            </a:r>
          </a:p>
          <a:p>
            <a:pPr lvl="1"/>
            <a:r>
              <a:rPr lang="en-US" dirty="0"/>
              <a:t>Ability for the US government to negotiate drug prices like most every other nation.</a:t>
            </a:r>
            <a:endParaRPr lang="en-US" b="0" dirty="0"/>
          </a:p>
          <a:p>
            <a:r>
              <a:rPr lang="en-US" b="0" dirty="0"/>
              <a:t>Universal health insurance would increase access and perhaps also reduce costs.</a:t>
            </a:r>
          </a:p>
          <a:p>
            <a:r>
              <a:rPr lang="en-US" b="0" dirty="0"/>
              <a:t>But there are always tradeoffs: you can pick two, but the third may suffer.</a:t>
            </a:r>
          </a:p>
        </p:txBody>
      </p:sp>
      <p:sp>
        <p:nvSpPr>
          <p:cNvPr id="4" name="Slide Number Placeholder 3">
            <a:extLst>
              <a:ext uri="{FF2B5EF4-FFF2-40B4-BE49-F238E27FC236}">
                <a16:creationId xmlns:a16="http://schemas.microsoft.com/office/drawing/2014/main" id="{92C57DDA-0A58-4549-A6D1-349BD51DBC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414931482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&lt;presenter name&gt;</a:t>
            </a:r>
          </a:p>
          <a:p>
            <a:pPr marL="0" indent="0" algn="ctr">
              <a:buNone/>
            </a:pPr>
            <a:r>
              <a:rPr lang="en-US" dirty="0"/>
              <a:t>&lt;presenter email&gt;</a:t>
            </a:r>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432601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E62F-3A0C-4189-ACB3-226A64D00B90}"/>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ere the money goes?</a:t>
            </a:r>
          </a:p>
        </p:txBody>
      </p:sp>
      <p:pic>
        <p:nvPicPr>
          <p:cNvPr id="3" name="Picture 2">
            <a:extLst>
              <a:ext uri="{FF2B5EF4-FFF2-40B4-BE49-F238E27FC236}">
                <a16:creationId xmlns:a16="http://schemas.microsoft.com/office/drawing/2014/main" id="{169E16C4-A066-A240-9E38-AAE58EAEDF7A}"/>
              </a:ext>
            </a:extLst>
          </p:cNvPr>
          <p:cNvPicPr>
            <a:picLocks noChangeAspect="1"/>
          </p:cNvPicPr>
          <p:nvPr/>
        </p:nvPicPr>
        <p:blipFill>
          <a:blip r:embed="rId2"/>
          <a:stretch>
            <a:fillRect/>
          </a:stretch>
        </p:blipFill>
        <p:spPr>
          <a:xfrm>
            <a:off x="1331258" y="989114"/>
            <a:ext cx="9762191" cy="4998936"/>
          </a:xfrm>
          <a:prstGeom prst="rect">
            <a:avLst/>
          </a:prstGeom>
        </p:spPr>
      </p:pic>
      <p:sp>
        <p:nvSpPr>
          <p:cNvPr id="4" name="TextBox 3">
            <a:extLst>
              <a:ext uri="{FF2B5EF4-FFF2-40B4-BE49-F238E27FC236}">
                <a16:creationId xmlns:a16="http://schemas.microsoft.com/office/drawing/2014/main" id="{21191334-0311-1448-841B-42F8D3D9A522}"/>
              </a:ext>
            </a:extLst>
          </p:cNvPr>
          <p:cNvSpPr txBox="1"/>
          <p:nvPr/>
        </p:nvSpPr>
        <p:spPr>
          <a:xfrm>
            <a:off x="4557670" y="6471722"/>
            <a:ext cx="676050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Centers for Medicare &amp; Medicaid Services, Office of the Actuary, National Health Statistics Group.</a:t>
            </a:r>
          </a:p>
        </p:txBody>
      </p:sp>
    </p:spTree>
    <p:extLst>
      <p:ext uri="{BB962C8B-B14F-4D97-AF65-F5344CB8AC3E}">
        <p14:creationId xmlns:p14="http://schemas.microsoft.com/office/powerpoint/2010/main" val="39002512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77956"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13660549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Kelley Cullen, Ph.D.</a:t>
            </a:r>
          </a:p>
          <a:p>
            <a:pPr marL="0" indent="0" algn="ctr">
              <a:buNone/>
            </a:pPr>
            <a:r>
              <a:rPr lang="en-US" dirty="0">
                <a:hlinkClick r:id="rId3"/>
              </a:rPr>
              <a:t>kcullen@ewu.edu</a:t>
            </a:r>
            <a:endParaRPr lang="en-US" dirty="0"/>
          </a:p>
          <a:p>
            <a:pPr marL="0" indent="0" algn="ctr">
              <a:buNone/>
            </a:pPr>
            <a:endParaRPr lang="en-US" dirty="0"/>
          </a:p>
          <a:p>
            <a:pPr marL="0" indent="0" algn="ctr">
              <a:buNone/>
            </a:pPr>
            <a:r>
              <a:rPr lang="en-US" dirty="0"/>
              <a:t>Contact NEED: </a:t>
            </a:r>
            <a:r>
              <a:rPr lang="en-US" dirty="0">
                <a:hlinkClick r:id="rId4"/>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5"/>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GB" sz="1100" b="0" i="0" u="none" strike="noStrike" kern="1200" cap="none" spc="0" normalizeH="0" baseline="0" noProof="0" dirty="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348732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3B6D-DAFA-471A-B4CD-40102D54901F}"/>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is Health Economics?</a:t>
            </a:r>
          </a:p>
        </p:txBody>
      </p:sp>
      <p:sp>
        <p:nvSpPr>
          <p:cNvPr id="3" name="Content Placeholder 2">
            <a:extLst>
              <a:ext uri="{FF2B5EF4-FFF2-40B4-BE49-F238E27FC236}">
                <a16:creationId xmlns:a16="http://schemas.microsoft.com/office/drawing/2014/main" id="{86D2A07B-A911-4C1B-B0C6-C6419303B1A1}"/>
              </a:ext>
            </a:extLst>
          </p:cNvPr>
          <p:cNvSpPr>
            <a:spLocks noGrp="1"/>
          </p:cNvSpPr>
          <p:nvPr>
            <p:ph idx="1"/>
          </p:nvPr>
        </p:nvSpPr>
        <p:spPr>
          <a:xfrm>
            <a:off x="2133105" y="1535104"/>
            <a:ext cx="7925790" cy="4351338"/>
          </a:xfrm>
        </p:spPr>
        <p:txBody>
          <a:bodyPr/>
          <a:lstStyle/>
          <a:p>
            <a:r>
              <a:rPr lang="en-US" b="0" dirty="0"/>
              <a:t>Health economics studies health care resource </a:t>
            </a:r>
            <a:r>
              <a:rPr lang="en-US" dirty="0"/>
              <a:t>markets</a:t>
            </a:r>
            <a:r>
              <a:rPr lang="en-US" b="0" dirty="0"/>
              <a:t> and </a:t>
            </a:r>
            <a:r>
              <a:rPr lang="en-US" dirty="0"/>
              <a:t>health insurance</a:t>
            </a:r>
            <a:r>
              <a:rPr lang="en-US" b="0" dirty="0"/>
              <a:t>.</a:t>
            </a:r>
          </a:p>
          <a:p>
            <a:pPr marL="0" indent="0">
              <a:buNone/>
            </a:pPr>
            <a:endParaRPr lang="en-US" b="0" dirty="0"/>
          </a:p>
          <a:p>
            <a:r>
              <a:rPr lang="en-US" b="0" dirty="0"/>
              <a:t>Healthcare is the biggest industry and the largest employer in the US.</a:t>
            </a:r>
          </a:p>
          <a:p>
            <a:endParaRPr lang="en-US" dirty="0"/>
          </a:p>
        </p:txBody>
      </p:sp>
    </p:spTree>
    <p:extLst>
      <p:ext uri="{BB962C8B-B14F-4D97-AF65-F5344CB8AC3E}">
        <p14:creationId xmlns:p14="http://schemas.microsoft.com/office/powerpoint/2010/main" val="2040705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508C-E681-472D-8DCA-F076928E4D1A}"/>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a Market?</a:t>
            </a:r>
          </a:p>
        </p:txBody>
      </p:sp>
      <p:sp>
        <p:nvSpPr>
          <p:cNvPr id="3" name="Content Placeholder 2">
            <a:extLst>
              <a:ext uri="{FF2B5EF4-FFF2-40B4-BE49-F238E27FC236}">
                <a16:creationId xmlns:a16="http://schemas.microsoft.com/office/drawing/2014/main" id="{FC33131E-C023-4FFF-A6C8-E83458F14656}"/>
              </a:ext>
            </a:extLst>
          </p:cNvPr>
          <p:cNvSpPr>
            <a:spLocks noGrp="1"/>
          </p:cNvSpPr>
          <p:nvPr>
            <p:ph idx="1"/>
          </p:nvPr>
        </p:nvSpPr>
        <p:spPr>
          <a:xfrm>
            <a:off x="838200" y="1325563"/>
            <a:ext cx="10515600" cy="5443372"/>
          </a:xfrm>
        </p:spPr>
        <p:txBody>
          <a:bodyPr>
            <a:normAutofit/>
          </a:bodyPr>
          <a:lstStyle/>
          <a:p>
            <a:pPr>
              <a:spcAft>
                <a:spcPts val="1000"/>
              </a:spcAft>
            </a:pPr>
            <a:r>
              <a:rPr lang="en-US" b="0" dirty="0"/>
              <a:t>A </a:t>
            </a:r>
            <a:r>
              <a:rPr lang="en-US" b="0" dirty="0">
                <a:solidFill>
                  <a:srgbClr val="FF0000"/>
                </a:solidFill>
              </a:rPr>
              <a:t>market</a:t>
            </a:r>
            <a:r>
              <a:rPr lang="en-US" b="0" dirty="0"/>
              <a:t> is a group of buyers and sellers of a particular product in the area or region under consideration. The area may be the earth, or countries, regions, states, or cities.</a:t>
            </a:r>
          </a:p>
          <a:p>
            <a:pPr>
              <a:spcAft>
                <a:spcPts val="1000"/>
              </a:spcAft>
            </a:pPr>
            <a:r>
              <a:rPr lang="en-US" b="0" dirty="0"/>
              <a:t>The concept of a market is any structure that allows buyers and sellers to exchange any type of goods, services, and information. </a:t>
            </a:r>
          </a:p>
          <a:p>
            <a:pPr>
              <a:spcAft>
                <a:spcPts val="1000"/>
              </a:spcAft>
            </a:pPr>
            <a:r>
              <a:rPr lang="en-US" b="0" dirty="0"/>
              <a:t>Markets can be physical and non-physical.</a:t>
            </a:r>
          </a:p>
          <a:p>
            <a:r>
              <a:rPr lang="en-US" b="0" dirty="0"/>
              <a:t>There are </a:t>
            </a:r>
            <a:r>
              <a:rPr lang="en-US" b="0" dirty="0">
                <a:solidFill>
                  <a:srgbClr val="FF0000"/>
                </a:solidFill>
              </a:rPr>
              <a:t>many different types of markets </a:t>
            </a:r>
            <a:r>
              <a:rPr lang="en-US" b="0" dirty="0"/>
              <a:t>and depending on the type, different rules should be set up for achieve the best results for </a:t>
            </a:r>
            <a:r>
              <a:rPr lang="en-US" b="0" dirty="0">
                <a:solidFill>
                  <a:srgbClr val="FF0000"/>
                </a:solidFill>
              </a:rPr>
              <a:t>society</a:t>
            </a:r>
            <a:r>
              <a:rPr lang="en-US" b="0" dirty="0"/>
              <a:t>.</a:t>
            </a:r>
          </a:p>
          <a:p>
            <a:endParaRPr lang="en-US" dirty="0"/>
          </a:p>
          <a:p>
            <a:endParaRPr lang="en-US" dirty="0"/>
          </a:p>
        </p:txBody>
      </p:sp>
    </p:spTree>
    <p:extLst>
      <p:ext uri="{BB962C8B-B14F-4D97-AF65-F5344CB8AC3E}">
        <p14:creationId xmlns:p14="http://schemas.microsoft.com/office/powerpoint/2010/main" val="1853959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9759-36B5-4618-A299-0760C0567421}"/>
              </a:ext>
            </a:extLst>
          </p:cNvPr>
          <p:cNvSpPr>
            <a:spLocks noGrp="1"/>
          </p:cNvSpPr>
          <p:nvPr>
            <p:ph type="title"/>
          </p:nvPr>
        </p:nvSpPr>
        <p:spPr/>
        <p:txBody>
          <a:bodyPr>
            <a:normAutofit/>
          </a:bodyPr>
          <a:lstStyle/>
          <a:p>
            <a:r>
              <a:rPr lang="en-US" dirty="0">
                <a:solidFill>
                  <a:schemeClr val="bg1"/>
                </a:solidFill>
              </a:rPr>
              <a:t>Ma</a:t>
            </a:r>
            <a:r>
              <a:rPr lang="en-US" dirty="0"/>
              <a:t>rkets Studied in Health Economics</a:t>
            </a:r>
          </a:p>
        </p:txBody>
      </p:sp>
      <p:sp>
        <p:nvSpPr>
          <p:cNvPr id="3" name="Content Placeholder 2">
            <a:extLst>
              <a:ext uri="{FF2B5EF4-FFF2-40B4-BE49-F238E27FC236}">
                <a16:creationId xmlns:a16="http://schemas.microsoft.com/office/drawing/2014/main" id="{440898BA-7D81-42A1-89B5-702A5A5AB9F4}"/>
              </a:ext>
            </a:extLst>
          </p:cNvPr>
          <p:cNvSpPr>
            <a:spLocks noGrp="1"/>
          </p:cNvSpPr>
          <p:nvPr>
            <p:ph idx="1"/>
          </p:nvPr>
        </p:nvSpPr>
        <p:spPr/>
        <p:txBody>
          <a:bodyPr>
            <a:normAutofit/>
          </a:bodyPr>
          <a:lstStyle/>
          <a:p>
            <a:r>
              <a:rPr lang="en-US" dirty="0"/>
              <a:t>Markets for:</a:t>
            </a:r>
          </a:p>
          <a:p>
            <a:pPr lvl="1"/>
            <a:r>
              <a:rPr lang="en-US" dirty="0"/>
              <a:t>Physicians</a:t>
            </a:r>
          </a:p>
          <a:p>
            <a:pPr lvl="1"/>
            <a:r>
              <a:rPr lang="en-US" dirty="0"/>
              <a:t>Nurses</a:t>
            </a:r>
          </a:p>
          <a:p>
            <a:pPr lvl="1"/>
            <a:r>
              <a:rPr lang="en-US" dirty="0"/>
              <a:t>Hospital facilities</a:t>
            </a:r>
          </a:p>
          <a:p>
            <a:pPr lvl="1"/>
            <a:r>
              <a:rPr lang="en-US" dirty="0"/>
              <a:t>Nursing homes</a:t>
            </a:r>
          </a:p>
          <a:p>
            <a:pPr lvl="1"/>
            <a:r>
              <a:rPr lang="en-US" dirty="0"/>
              <a:t>Pharmaceuticals</a:t>
            </a:r>
          </a:p>
          <a:p>
            <a:pPr lvl="1"/>
            <a:r>
              <a:rPr lang="en-US" dirty="0"/>
              <a:t>Medical supplies (such as diagnostic and therapeutic equipment)</a:t>
            </a:r>
          </a:p>
          <a:p>
            <a:pPr lvl="1"/>
            <a:r>
              <a:rPr lang="en-US" b="1" dirty="0"/>
              <a:t>Health Insurance</a:t>
            </a:r>
          </a:p>
          <a:p>
            <a:pPr marL="457200" lvl="1" indent="0">
              <a:buNone/>
            </a:pPr>
            <a:endParaRPr lang="en-US" dirty="0"/>
          </a:p>
        </p:txBody>
      </p:sp>
    </p:spTree>
    <p:extLst>
      <p:ext uri="{BB962C8B-B14F-4D97-AF65-F5344CB8AC3E}">
        <p14:creationId xmlns:p14="http://schemas.microsoft.com/office/powerpoint/2010/main" val="660435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676E-A6A8-844F-850D-0D1F08279365}"/>
              </a:ext>
            </a:extLst>
          </p:cNvPr>
          <p:cNvSpPr>
            <a:spLocks noGrp="1"/>
          </p:cNvSpPr>
          <p:nvPr>
            <p:ph type="title"/>
          </p:nvPr>
        </p:nvSpPr>
        <p:spPr/>
        <p:txBody>
          <a:bodyPr>
            <a:normAutofit/>
          </a:bodyPr>
          <a:lstStyle/>
          <a:p>
            <a:r>
              <a:rPr lang="en-US" sz="4800" dirty="0"/>
              <a:t>Pulse of the Health Economy</a:t>
            </a:r>
          </a:p>
        </p:txBody>
      </p:sp>
      <p:sp>
        <p:nvSpPr>
          <p:cNvPr id="3" name="Text Placeholder 2">
            <a:extLst>
              <a:ext uri="{FF2B5EF4-FFF2-40B4-BE49-F238E27FC236}">
                <a16:creationId xmlns:a16="http://schemas.microsoft.com/office/drawing/2014/main" id="{D5F8E009-582F-D845-8F74-B8CB9F74CA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02E4E2-B8CD-3243-A687-A77C1A1F4F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153218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28F6547-BC50-490E-8D32-B0C69BB99818}"/>
              </a:ext>
            </a:extLst>
          </p:cNvPr>
          <p:cNvSpPr>
            <a:spLocks noGrp="1"/>
          </p:cNvSpPr>
          <p:nvPr>
            <p:ph type="title"/>
          </p:nvPr>
        </p:nvSpPr>
        <p:spPr/>
        <p:txBody>
          <a:bodyPr/>
          <a:lstStyle/>
          <a:p>
            <a:pPr eaLnBrk="1" hangingPunct="1"/>
            <a:r>
              <a:rPr lang="en-US" altLang="en-US" dirty="0">
                <a:solidFill>
                  <a:schemeClr val="bg1"/>
                </a:solidFill>
              </a:rPr>
              <a:t>Pul</a:t>
            </a:r>
            <a:r>
              <a:rPr lang="en-US" altLang="en-US" dirty="0"/>
              <a:t>se of the Health Economy</a:t>
            </a:r>
          </a:p>
        </p:txBody>
      </p:sp>
      <p:sp>
        <p:nvSpPr>
          <p:cNvPr id="30723" name="Content Placeholder 2">
            <a:extLst>
              <a:ext uri="{FF2B5EF4-FFF2-40B4-BE49-F238E27FC236}">
                <a16:creationId xmlns:a16="http://schemas.microsoft.com/office/drawing/2014/main" id="{55D920D4-9E25-499A-A49A-B4FA441EDBEB}"/>
              </a:ext>
            </a:extLst>
          </p:cNvPr>
          <p:cNvSpPr>
            <a:spLocks noGrp="1"/>
          </p:cNvSpPr>
          <p:nvPr>
            <p:ph idx="1"/>
          </p:nvPr>
        </p:nvSpPr>
        <p:spPr/>
        <p:txBody>
          <a:bodyPr>
            <a:normAutofit/>
          </a:bodyPr>
          <a:lstStyle/>
          <a:p>
            <a:pPr eaLnBrk="1" hangingPunct="1"/>
            <a:r>
              <a:rPr lang="en-US" altLang="en-US" dirty="0"/>
              <a:t>Health economy involves activities related to population health:</a:t>
            </a:r>
          </a:p>
          <a:p>
            <a:pPr lvl="1" eaLnBrk="1" hangingPunct="1"/>
            <a:r>
              <a:rPr lang="en-US" altLang="en-US" dirty="0"/>
              <a:t>Production and consumption of goods and services.</a:t>
            </a:r>
          </a:p>
          <a:p>
            <a:pPr lvl="1" eaLnBrk="1" hangingPunct="1"/>
            <a:r>
              <a:rPr lang="en-US" altLang="en-US" dirty="0"/>
              <a:t>Distribution of those goods to consumers.</a:t>
            </a:r>
          </a:p>
          <a:p>
            <a:pPr eaLnBrk="1" hangingPunct="1"/>
            <a:r>
              <a:rPr lang="en-US" altLang="en-US" dirty="0"/>
              <a:t>Performance indicators of medical care:</a:t>
            </a:r>
          </a:p>
          <a:p>
            <a:pPr lvl="1" eaLnBrk="1" hangingPunct="1"/>
            <a:r>
              <a:rPr lang="en-US" altLang="en-US" dirty="0"/>
              <a:t>Access</a:t>
            </a:r>
          </a:p>
          <a:p>
            <a:pPr lvl="1"/>
            <a:r>
              <a:rPr lang="en-US" altLang="en-US" dirty="0"/>
              <a:t>Quality</a:t>
            </a:r>
          </a:p>
          <a:p>
            <a:pPr lvl="1" eaLnBrk="1" hangingPunct="1"/>
            <a:r>
              <a:rPr lang="en-US" altLang="en-US" dirty="0"/>
              <a:t>Cost</a:t>
            </a:r>
          </a:p>
        </p:txBody>
      </p:sp>
    </p:spTree>
    <p:extLst>
      <p:ext uri="{BB962C8B-B14F-4D97-AF65-F5344CB8AC3E}">
        <p14:creationId xmlns:p14="http://schemas.microsoft.com/office/powerpoint/2010/main" val="395675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5183-BB9B-6941-85F9-BF607D5ACC6C}"/>
              </a:ext>
            </a:extLst>
          </p:cNvPr>
          <p:cNvSpPr>
            <a:spLocks noGrp="1"/>
          </p:cNvSpPr>
          <p:nvPr>
            <p:ph type="title"/>
          </p:nvPr>
        </p:nvSpPr>
        <p:spPr/>
        <p:txBody>
          <a:bodyPr/>
          <a:lstStyle/>
          <a:p>
            <a:r>
              <a:rPr lang="en-US" dirty="0"/>
              <a:t>Access</a:t>
            </a:r>
          </a:p>
        </p:txBody>
      </p:sp>
      <p:sp>
        <p:nvSpPr>
          <p:cNvPr id="3" name="Text Placeholder 2">
            <a:extLst>
              <a:ext uri="{FF2B5EF4-FFF2-40B4-BE49-F238E27FC236}">
                <a16:creationId xmlns:a16="http://schemas.microsoft.com/office/drawing/2014/main" id="{C0353E0D-90AF-B140-A5C5-DEA388E30C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DE605D-607D-1949-9E29-F03552DA16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718673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National Center for Health Statistics</a:t>
            </a:r>
          </a:p>
        </p:txBody>
      </p:sp>
      <p:pic>
        <p:nvPicPr>
          <p:cNvPr id="3" name="Picture 2">
            <a:extLst>
              <a:ext uri="{FF2B5EF4-FFF2-40B4-BE49-F238E27FC236}">
                <a16:creationId xmlns:a16="http://schemas.microsoft.com/office/drawing/2014/main" id="{775876D5-A9C4-004B-BF9A-3011C6AD267D}"/>
              </a:ext>
            </a:extLst>
          </p:cNvPr>
          <p:cNvPicPr>
            <a:picLocks noChangeAspect="1"/>
          </p:cNvPicPr>
          <p:nvPr/>
        </p:nvPicPr>
        <p:blipFill>
          <a:blip r:embed="rId2"/>
          <a:stretch>
            <a:fillRect/>
          </a:stretch>
        </p:blipFill>
        <p:spPr>
          <a:xfrm>
            <a:off x="2906286" y="5373363"/>
            <a:ext cx="7500488" cy="542871"/>
          </a:xfrm>
          <a:prstGeom prst="rect">
            <a:avLst/>
          </a:prstGeom>
        </p:spPr>
      </p:pic>
      <p:pic>
        <p:nvPicPr>
          <p:cNvPr id="8" name="Picture 7">
            <a:extLst>
              <a:ext uri="{FF2B5EF4-FFF2-40B4-BE49-F238E27FC236}">
                <a16:creationId xmlns:a16="http://schemas.microsoft.com/office/drawing/2014/main" id="{727E0632-6CC4-7540-9817-0CCF206533E8}"/>
              </a:ext>
            </a:extLst>
          </p:cNvPr>
          <p:cNvPicPr>
            <a:picLocks noChangeAspect="1"/>
          </p:cNvPicPr>
          <p:nvPr/>
        </p:nvPicPr>
        <p:blipFill>
          <a:blip r:embed="rId3"/>
          <a:stretch>
            <a:fillRect/>
          </a:stretch>
        </p:blipFill>
        <p:spPr>
          <a:xfrm>
            <a:off x="1799019" y="3969269"/>
            <a:ext cx="8576421" cy="1417497"/>
          </a:xfrm>
          <a:prstGeom prst="rect">
            <a:avLst/>
          </a:prstGeom>
        </p:spPr>
      </p:pic>
      <p:pic>
        <p:nvPicPr>
          <p:cNvPr id="9" name="Picture 8">
            <a:extLst>
              <a:ext uri="{FF2B5EF4-FFF2-40B4-BE49-F238E27FC236}">
                <a16:creationId xmlns:a16="http://schemas.microsoft.com/office/drawing/2014/main" id="{331E28AB-94CA-4241-A9A1-C344F4A93FF9}"/>
              </a:ext>
            </a:extLst>
          </p:cNvPr>
          <p:cNvPicPr>
            <a:picLocks noChangeAspect="1"/>
          </p:cNvPicPr>
          <p:nvPr/>
        </p:nvPicPr>
        <p:blipFill>
          <a:blip r:embed="rId4"/>
          <a:stretch>
            <a:fillRect/>
          </a:stretch>
        </p:blipFill>
        <p:spPr>
          <a:xfrm>
            <a:off x="1799019" y="2674205"/>
            <a:ext cx="8514348" cy="1337072"/>
          </a:xfrm>
          <a:prstGeom prst="rect">
            <a:avLst/>
          </a:prstGeom>
        </p:spPr>
      </p:pic>
      <p:pic>
        <p:nvPicPr>
          <p:cNvPr id="10" name="Picture 9">
            <a:extLst>
              <a:ext uri="{FF2B5EF4-FFF2-40B4-BE49-F238E27FC236}">
                <a16:creationId xmlns:a16="http://schemas.microsoft.com/office/drawing/2014/main" id="{F3A900ED-5DD4-4F46-8DBE-DCCFC0DAF693}"/>
              </a:ext>
            </a:extLst>
          </p:cNvPr>
          <p:cNvPicPr>
            <a:picLocks noChangeAspect="1"/>
          </p:cNvPicPr>
          <p:nvPr/>
        </p:nvPicPr>
        <p:blipFill>
          <a:blip r:embed="rId5"/>
          <a:stretch>
            <a:fillRect/>
          </a:stretch>
        </p:blipFill>
        <p:spPr>
          <a:xfrm>
            <a:off x="1785225" y="1134533"/>
            <a:ext cx="8573524" cy="1565518"/>
          </a:xfrm>
          <a:prstGeom prst="rect">
            <a:avLst/>
          </a:prstGeom>
        </p:spPr>
      </p:pic>
      <p:cxnSp>
        <p:nvCxnSpPr>
          <p:cNvPr id="13" name="Straight Connector 12">
            <a:extLst>
              <a:ext uri="{FF2B5EF4-FFF2-40B4-BE49-F238E27FC236}">
                <a16:creationId xmlns:a16="http://schemas.microsoft.com/office/drawing/2014/main" id="{B922392B-A193-874B-81A7-D03480C774D7}"/>
              </a:ext>
            </a:extLst>
          </p:cNvPr>
          <p:cNvCxnSpPr/>
          <p:nvPr/>
        </p:nvCxnSpPr>
        <p:spPr>
          <a:xfrm>
            <a:off x="3031067" y="2675467"/>
            <a:ext cx="745066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609969-8913-E04D-A14D-2D95988C9A0C}"/>
              </a:ext>
            </a:extLst>
          </p:cNvPr>
          <p:cNvCxnSpPr/>
          <p:nvPr/>
        </p:nvCxnSpPr>
        <p:spPr>
          <a:xfrm>
            <a:off x="3031067" y="3994344"/>
            <a:ext cx="745066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20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By 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93250E0C-8277-C043-8182-5A7761908E3F}"/>
              </a:ext>
            </a:extLst>
          </p:cNvPr>
          <p:cNvPicPr>
            <a:picLocks noChangeAspect="1"/>
          </p:cNvPicPr>
          <p:nvPr/>
        </p:nvPicPr>
        <p:blipFill>
          <a:blip r:embed="rId2"/>
          <a:stretch>
            <a:fillRect/>
          </a:stretch>
        </p:blipFill>
        <p:spPr>
          <a:xfrm>
            <a:off x="1767569" y="1109501"/>
            <a:ext cx="8656861" cy="4862073"/>
          </a:xfrm>
          <a:prstGeom prst="rect">
            <a:avLst/>
          </a:prstGeom>
        </p:spPr>
      </p:pic>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National Center for Health Statistics</a:t>
            </a:r>
          </a:p>
        </p:txBody>
      </p:sp>
    </p:spTree>
    <p:extLst>
      <p:ext uri="{BB962C8B-B14F-4D97-AF65-F5344CB8AC3E}">
        <p14:creationId xmlns:p14="http://schemas.microsoft.com/office/powerpoint/2010/main" val="625921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761291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by Income,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National Center for Health Statistics</a:t>
            </a:r>
          </a:p>
        </p:txBody>
      </p:sp>
      <p:pic>
        <p:nvPicPr>
          <p:cNvPr id="3" name="Picture 2">
            <a:extLst>
              <a:ext uri="{FF2B5EF4-FFF2-40B4-BE49-F238E27FC236}">
                <a16:creationId xmlns:a16="http://schemas.microsoft.com/office/drawing/2014/main" id="{C70A0BC3-3F7C-A845-B59F-3566D06C856A}"/>
              </a:ext>
            </a:extLst>
          </p:cNvPr>
          <p:cNvPicPr>
            <a:picLocks noChangeAspect="1"/>
          </p:cNvPicPr>
          <p:nvPr/>
        </p:nvPicPr>
        <p:blipFill>
          <a:blip r:embed="rId2"/>
          <a:stretch>
            <a:fillRect/>
          </a:stretch>
        </p:blipFill>
        <p:spPr>
          <a:xfrm>
            <a:off x="1393893" y="1051626"/>
            <a:ext cx="9166713" cy="4864608"/>
          </a:xfrm>
          <a:prstGeom prst="rect">
            <a:avLst/>
          </a:prstGeom>
        </p:spPr>
      </p:pic>
    </p:spTree>
    <p:extLst>
      <p:ext uri="{BB962C8B-B14F-4D97-AF65-F5344CB8AC3E}">
        <p14:creationId xmlns:p14="http://schemas.microsoft.com/office/powerpoint/2010/main" val="2405231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by Race,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National Center for Health Statistics</a:t>
            </a:r>
          </a:p>
        </p:txBody>
      </p:sp>
      <p:pic>
        <p:nvPicPr>
          <p:cNvPr id="5" name="Picture 4">
            <a:extLst>
              <a:ext uri="{FF2B5EF4-FFF2-40B4-BE49-F238E27FC236}">
                <a16:creationId xmlns:a16="http://schemas.microsoft.com/office/drawing/2014/main" id="{4FA600E6-B956-3640-85AC-CCB18CD56F10}"/>
              </a:ext>
            </a:extLst>
          </p:cNvPr>
          <p:cNvPicPr>
            <a:picLocks noChangeAspect="1"/>
          </p:cNvPicPr>
          <p:nvPr/>
        </p:nvPicPr>
        <p:blipFill>
          <a:blip r:embed="rId2"/>
          <a:stretch>
            <a:fillRect/>
          </a:stretch>
        </p:blipFill>
        <p:spPr>
          <a:xfrm>
            <a:off x="1474683" y="1051626"/>
            <a:ext cx="9005134" cy="4864608"/>
          </a:xfrm>
          <a:prstGeom prst="rect">
            <a:avLst/>
          </a:prstGeom>
        </p:spPr>
      </p:pic>
    </p:spTree>
    <p:extLst>
      <p:ext uri="{BB962C8B-B14F-4D97-AF65-F5344CB8AC3E}">
        <p14:creationId xmlns:p14="http://schemas.microsoft.com/office/powerpoint/2010/main" val="2797652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C93720-CE97-4CCA-99CE-EC08F27340CA}"/>
              </a:ext>
            </a:extLst>
          </p:cNvPr>
          <p:cNvSpPr>
            <a:spLocks noGrp="1"/>
          </p:cNvSpPr>
          <p:nvPr>
            <p:ph type="title"/>
          </p:nvPr>
        </p:nvSpPr>
        <p:spPr>
          <a:xfrm>
            <a:off x="766950" y="0"/>
            <a:ext cx="10515600" cy="1325563"/>
          </a:xfrm>
        </p:spPr>
        <p:txBody>
          <a:bodyPr/>
          <a:lstStyle/>
          <a:p>
            <a:r>
              <a:rPr lang="en-US" dirty="0">
                <a:solidFill>
                  <a:schemeClr val="bg1"/>
                </a:solidFill>
              </a:rPr>
              <a:t>Phy</a:t>
            </a:r>
            <a:r>
              <a:rPr lang="en-US" dirty="0"/>
              <a:t>sician Visits and Physician Supply</a:t>
            </a:r>
          </a:p>
        </p:txBody>
      </p:sp>
      <p:graphicFrame>
        <p:nvGraphicFramePr>
          <p:cNvPr id="6" name="Object 2">
            <a:extLst>
              <a:ext uri="{FF2B5EF4-FFF2-40B4-BE49-F238E27FC236}">
                <a16:creationId xmlns:a16="http://schemas.microsoft.com/office/drawing/2014/main" id="{75AB5882-51E6-47E0-932A-5BEF7037443B}"/>
              </a:ext>
            </a:extLst>
          </p:cNvPr>
          <p:cNvGraphicFramePr>
            <a:graphicFrameLocks noGrp="1" noChangeAspect="1"/>
          </p:cNvGraphicFramePr>
          <p:nvPr>
            <p:ph sz="half" idx="1"/>
          </p:nvPr>
        </p:nvGraphicFramePr>
        <p:xfrm>
          <a:off x="838200" y="1665288"/>
          <a:ext cx="5181600" cy="4189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2">
            <a:extLst>
              <a:ext uri="{FF2B5EF4-FFF2-40B4-BE49-F238E27FC236}">
                <a16:creationId xmlns:a16="http://schemas.microsoft.com/office/drawing/2014/main" id="{33E01165-3919-406A-BF6C-B16364789CA0}"/>
              </a:ext>
            </a:extLst>
          </p:cNvPr>
          <p:cNvGraphicFramePr>
            <a:graphicFrameLocks noGrp="1"/>
          </p:cNvGraphicFramePr>
          <p:nvPr>
            <p:ph sz="half" idx="2"/>
          </p:nvPr>
        </p:nvGraphicFramePr>
        <p:xfrm>
          <a:off x="6172200" y="1736538"/>
          <a:ext cx="5181600" cy="418941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210139B-78AF-451F-9B9D-FE4073EC6F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8" name="TextBox 7">
            <a:extLst>
              <a:ext uri="{FF2B5EF4-FFF2-40B4-BE49-F238E27FC236}">
                <a16:creationId xmlns:a16="http://schemas.microsoft.com/office/drawing/2014/main" id="{3678EAD7-14B0-49A2-9887-52E75A71C16E}"/>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Tree>
    <p:extLst>
      <p:ext uri="{BB962C8B-B14F-4D97-AF65-F5344CB8AC3E}">
        <p14:creationId xmlns:p14="http://schemas.microsoft.com/office/powerpoint/2010/main" val="78771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5A1C-D006-44AB-B42E-2EEC1983D794}"/>
              </a:ext>
            </a:extLst>
          </p:cNvPr>
          <p:cNvSpPr>
            <a:spLocks noGrp="1"/>
          </p:cNvSpPr>
          <p:nvPr>
            <p:ph type="title"/>
          </p:nvPr>
        </p:nvSpPr>
        <p:spPr>
          <a:xfrm>
            <a:off x="731325" y="0"/>
            <a:ext cx="10515600" cy="1325563"/>
          </a:xfrm>
        </p:spPr>
        <p:txBody>
          <a:bodyPr/>
          <a:lstStyle/>
          <a:p>
            <a:r>
              <a:rPr lang="en-US" dirty="0">
                <a:solidFill>
                  <a:schemeClr val="bg1"/>
                </a:solidFill>
              </a:rPr>
              <a:t>Avo</a:t>
            </a:r>
            <a:r>
              <a:rPr lang="en-US" dirty="0"/>
              <a:t>idable Deaths</a:t>
            </a:r>
          </a:p>
        </p:txBody>
      </p:sp>
      <p:sp>
        <p:nvSpPr>
          <p:cNvPr id="4" name="Slide Number Placeholder 3">
            <a:extLst>
              <a:ext uri="{FF2B5EF4-FFF2-40B4-BE49-F238E27FC236}">
                <a16:creationId xmlns:a16="http://schemas.microsoft.com/office/drawing/2014/main" id="{41103A0B-2079-48AC-B71E-D29FCDC3EF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Chart Placeholder 12">
            <a:extLst>
              <a:ext uri="{FF2B5EF4-FFF2-40B4-BE49-F238E27FC236}">
                <a16:creationId xmlns:a16="http://schemas.microsoft.com/office/drawing/2014/main" id="{3E033C12-9845-48C9-844B-C8B0851EABDA}"/>
              </a:ext>
            </a:extLst>
          </p:cNvPr>
          <p:cNvGraphicFramePr>
            <a:graphicFrameLocks/>
          </p:cNvGraphicFramePr>
          <p:nvPr/>
        </p:nvGraphicFramePr>
        <p:xfrm>
          <a:off x="1671484" y="1325563"/>
          <a:ext cx="8539316" cy="47187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DB5BACC-E569-48E8-9A2C-7B5A5F5EABB0}"/>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
        <p:nvSpPr>
          <p:cNvPr id="3" name="Rectangle 2">
            <a:extLst>
              <a:ext uri="{FF2B5EF4-FFF2-40B4-BE49-F238E27FC236}">
                <a16:creationId xmlns:a16="http://schemas.microsoft.com/office/drawing/2014/main" id="{1109AB07-85CC-4A18-9B99-AC2D8591B531}"/>
              </a:ext>
            </a:extLst>
          </p:cNvPr>
          <p:cNvSpPr/>
          <p:nvPr/>
        </p:nvSpPr>
        <p:spPr>
          <a:xfrm>
            <a:off x="925249" y="1535126"/>
            <a:ext cx="3666709"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Deaths per 100,000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Heart disease, stroke, hypertension…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1283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57718-25EB-46F9-8586-44088337191F}"/>
              </a:ext>
            </a:extLst>
          </p:cNvPr>
          <p:cNvSpPr>
            <a:spLocks noGrp="1"/>
          </p:cNvSpPr>
          <p:nvPr>
            <p:ph type="title"/>
          </p:nvPr>
        </p:nvSpPr>
        <p:spPr/>
        <p:txBody>
          <a:bodyPr/>
          <a:lstStyle/>
          <a:p>
            <a:r>
              <a:rPr lang="en-US" dirty="0">
                <a:solidFill>
                  <a:schemeClr val="bg1"/>
                </a:solidFill>
              </a:rPr>
              <a:t>Wa</a:t>
            </a:r>
            <a:r>
              <a:rPr lang="en-US" dirty="0"/>
              <a:t>ited Less Than a Month to See A Specialist</a:t>
            </a:r>
          </a:p>
        </p:txBody>
      </p:sp>
      <p:graphicFrame>
        <p:nvGraphicFramePr>
          <p:cNvPr id="8" name="Object 2">
            <a:extLst>
              <a:ext uri="{FF2B5EF4-FFF2-40B4-BE49-F238E27FC236}">
                <a16:creationId xmlns:a16="http://schemas.microsoft.com/office/drawing/2014/main" id="{ADA23FA4-1C82-4B61-B112-8C7457684C71}"/>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31747" name="Slide Number Placeholder 5"/>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79AD9-16FF-45F1-824A-616F21C040B7}" type="slidenum">
              <a:rPr kumimoji="0" lang="en-US" sz="1100" b="0" i="0" u="none" strike="noStrike" kern="1200" cap="none" spc="0" normalizeH="0" baseline="0" noProof="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100" b="0" i="0" u="none" strike="noStrike" kern="1200" cap="none" spc="0" normalizeH="0" baseline="0" noProof="0">
              <a:ln>
                <a:noFill/>
              </a:ln>
              <a:solidFill>
                <a:srgbClr val="0C4C88"/>
              </a:solidFill>
              <a:effectLst/>
              <a:uLnTx/>
              <a:uFillTx/>
              <a:latin typeface="Calibri"/>
              <a:ea typeface="+mn-ea"/>
              <a:cs typeface="+mn-cs"/>
            </a:endParaRPr>
          </a:p>
        </p:txBody>
      </p:sp>
      <p:sp>
        <p:nvSpPr>
          <p:cNvPr id="11" name="Rectangle 83"/>
          <p:cNvSpPr>
            <a:spLocks noChangeArrowheads="1"/>
          </p:cNvSpPr>
          <p:nvPr/>
        </p:nvSpPr>
        <p:spPr bwMode="auto">
          <a:xfrm>
            <a:off x="3212677" y="6448691"/>
            <a:ext cx="7431674" cy="276999"/>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Source: 2011 Commonwealth Fund International Health Policy Survey of Sicker Adults in Eleven Countries.</a:t>
            </a:r>
          </a:p>
        </p:txBody>
      </p:sp>
      <p:sp>
        <p:nvSpPr>
          <p:cNvPr id="2" name="TextBox 1">
            <a:extLst>
              <a:ext uri="{FF2B5EF4-FFF2-40B4-BE49-F238E27FC236}">
                <a16:creationId xmlns:a16="http://schemas.microsoft.com/office/drawing/2014/main" id="{5AA16E70-0BDF-804B-8B9F-E3192EEB774C}"/>
              </a:ext>
            </a:extLst>
          </p:cNvPr>
          <p:cNvSpPr txBox="1"/>
          <p:nvPr/>
        </p:nvSpPr>
        <p:spPr>
          <a:xfrm>
            <a:off x="7880541" y="1328058"/>
            <a:ext cx="347325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But how much time did they spend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with the specialist?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How often was it necessary to see a specialist?</a:t>
            </a:r>
          </a:p>
        </p:txBody>
      </p:sp>
      <p:sp>
        <p:nvSpPr>
          <p:cNvPr id="4" name="TextBox 3">
            <a:extLst>
              <a:ext uri="{FF2B5EF4-FFF2-40B4-BE49-F238E27FC236}">
                <a16:creationId xmlns:a16="http://schemas.microsoft.com/office/drawing/2014/main" id="{77C80752-7CBA-6C48-B12B-5993CCEB77F3}"/>
              </a:ext>
            </a:extLst>
          </p:cNvPr>
          <p:cNvSpPr txBox="1"/>
          <p:nvPr/>
        </p:nvSpPr>
        <p:spPr>
          <a:xfrm rot="16200000">
            <a:off x="-877590" y="3771900"/>
            <a:ext cx="30622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Percent of Women Ages 18-64</a:t>
            </a:r>
          </a:p>
        </p:txBody>
      </p:sp>
    </p:spTree>
    <p:extLst>
      <p:ext uri="{BB962C8B-B14F-4D97-AF65-F5344CB8AC3E}">
        <p14:creationId xmlns:p14="http://schemas.microsoft.com/office/powerpoint/2010/main" val="4224627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D225-CCC2-4773-BB8F-679AB8B9598F}"/>
              </a:ext>
            </a:extLst>
          </p:cNvPr>
          <p:cNvSpPr>
            <a:spLocks noGrp="1"/>
          </p:cNvSpPr>
          <p:nvPr>
            <p:ph type="title"/>
          </p:nvPr>
        </p:nvSpPr>
        <p:spPr>
          <a:xfrm>
            <a:off x="719447" y="0"/>
            <a:ext cx="10515600" cy="1325563"/>
          </a:xfrm>
        </p:spPr>
        <p:txBody>
          <a:bodyPr/>
          <a:lstStyle/>
          <a:p>
            <a:r>
              <a:rPr lang="en-US" dirty="0">
                <a:solidFill>
                  <a:schemeClr val="bg1"/>
                </a:solidFill>
              </a:rPr>
              <a:t>Hos</a:t>
            </a:r>
            <a:r>
              <a:rPr lang="en-US" dirty="0"/>
              <a:t>pital Acute Care Average Length of Stay</a:t>
            </a:r>
          </a:p>
        </p:txBody>
      </p:sp>
      <p:sp>
        <p:nvSpPr>
          <p:cNvPr id="4" name="Slide Number Placeholder 3">
            <a:extLst>
              <a:ext uri="{FF2B5EF4-FFF2-40B4-BE49-F238E27FC236}">
                <a16:creationId xmlns:a16="http://schemas.microsoft.com/office/drawing/2014/main" id="{34B47F19-C6EE-4051-964F-B43579536B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Object 2">
            <a:extLst>
              <a:ext uri="{FF2B5EF4-FFF2-40B4-BE49-F238E27FC236}">
                <a16:creationId xmlns:a16="http://schemas.microsoft.com/office/drawing/2014/main" id="{F6B03992-FFBD-41E1-8F23-5260E07110E7}"/>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2D206AC-DCB2-4BEE-9227-AA421C879316}"/>
              </a:ext>
            </a:extLst>
          </p:cNvPr>
          <p:cNvSpPr txBox="1"/>
          <p:nvPr/>
        </p:nvSpPr>
        <p:spPr>
          <a:xfrm>
            <a:off x="1256375" y="1414268"/>
            <a:ext cx="4395257"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4C515A"/>
                </a:solidFill>
                <a:effectLst/>
                <a:uLnTx/>
                <a:uFillTx/>
                <a:latin typeface="Calibri"/>
                <a:ea typeface="+mn-ea"/>
                <a:cs typeface="+mn-cs"/>
              </a:rPr>
              <a:t>Average length of stay for acute care (days)</a:t>
            </a:r>
            <a:endParaRPr kumimoji="0" lang="en-US" sz="1200" b="0" i="1" u="none" strike="noStrike" kern="1200" cap="none" spc="0" normalizeH="0" baseline="0" noProof="0" dirty="0">
              <a:ln>
                <a:noFill/>
              </a:ln>
              <a:solidFill>
                <a:srgbClr val="4C515A"/>
              </a:solidFill>
              <a:effectLst/>
              <a:uLnTx/>
              <a:uFillTx/>
              <a:latin typeface="Trebuchet MS"/>
              <a:ea typeface="+mn-ea"/>
              <a:cs typeface="+mn-cs"/>
            </a:endParaRPr>
          </a:p>
        </p:txBody>
      </p:sp>
    </p:spTree>
    <p:extLst>
      <p:ext uri="{BB962C8B-B14F-4D97-AF65-F5344CB8AC3E}">
        <p14:creationId xmlns:p14="http://schemas.microsoft.com/office/powerpoint/2010/main" val="2983266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3396-751C-46D9-AFE6-07720342A392}"/>
              </a:ext>
            </a:extLst>
          </p:cNvPr>
          <p:cNvSpPr>
            <a:spLocks noGrp="1"/>
          </p:cNvSpPr>
          <p:nvPr>
            <p:ph type="title"/>
          </p:nvPr>
        </p:nvSpPr>
        <p:spPr>
          <a:xfrm>
            <a:off x="743199" y="0"/>
            <a:ext cx="10515600" cy="1325563"/>
          </a:xfrm>
        </p:spPr>
        <p:txBody>
          <a:bodyPr>
            <a:normAutofit/>
          </a:bodyPr>
          <a:lstStyle/>
          <a:p>
            <a:r>
              <a:rPr lang="en-US" dirty="0">
                <a:solidFill>
                  <a:schemeClr val="bg1"/>
                </a:solidFill>
                <a:latin typeface="Cabin" panose="020B0803050202020004" pitchFamily="34" charset="0"/>
                <a:cs typeface="Arial" panose="020B0604020202020204" pitchFamily="34" charset="0"/>
              </a:rPr>
              <a:t>Acu</a:t>
            </a:r>
            <a:r>
              <a:rPr lang="en-US" dirty="0">
                <a:latin typeface="Cabin" panose="020B0803050202020004" pitchFamily="34" charset="0"/>
                <a:cs typeface="Arial" panose="020B0604020202020204" pitchFamily="34" charset="0"/>
              </a:rPr>
              <a:t>te Care Hospital Beds per 1,000 Population</a:t>
            </a:r>
            <a:endParaRPr lang="en-US" dirty="0"/>
          </a:p>
        </p:txBody>
      </p:sp>
      <p:graphicFrame>
        <p:nvGraphicFramePr>
          <p:cNvPr id="5" name="Content Placeholder 5">
            <a:extLst>
              <a:ext uri="{FF2B5EF4-FFF2-40B4-BE49-F238E27FC236}">
                <a16:creationId xmlns:a16="http://schemas.microsoft.com/office/drawing/2014/main" id="{6B18469D-A8B0-4AFE-9564-6190010FE7BD}"/>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F677ACC-CFFB-4D7A-AC30-8485AF4D3B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1CC69890-E04C-46B1-B310-C6DD6B937A94}"/>
              </a:ext>
            </a:extLst>
          </p:cNvPr>
          <p:cNvSpPr txBox="1"/>
          <p:nvPr/>
        </p:nvSpPr>
        <p:spPr>
          <a:xfrm>
            <a:off x="3313176" y="6456851"/>
            <a:ext cx="4419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bin" panose="020B0803050202020004" pitchFamily="34" charset="0"/>
                <a:ea typeface="+mn-ea"/>
                <a:cs typeface="Arial" panose="020B0604020202020204" pitchFamily="34" charset="0"/>
              </a:rPr>
              <a:t>Source: OECD Health Data 2015.</a:t>
            </a:r>
          </a:p>
        </p:txBody>
      </p:sp>
    </p:spTree>
    <p:extLst>
      <p:ext uri="{BB962C8B-B14F-4D97-AF65-F5344CB8AC3E}">
        <p14:creationId xmlns:p14="http://schemas.microsoft.com/office/powerpoint/2010/main" val="4137733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58B4-B6B9-46FF-B5B6-3AAC81E60C54}"/>
              </a:ext>
            </a:extLst>
          </p:cNvPr>
          <p:cNvSpPr>
            <a:spLocks noGrp="1"/>
          </p:cNvSpPr>
          <p:nvPr>
            <p:ph type="title"/>
          </p:nvPr>
        </p:nvSpPr>
        <p:spPr>
          <a:xfrm>
            <a:off x="834502" y="287257"/>
            <a:ext cx="10515600" cy="1325563"/>
          </a:xfrm>
        </p:spPr>
        <p:txBody>
          <a:bodyPr>
            <a:normAutofit/>
          </a:bodyPr>
          <a:lstStyle/>
          <a:p>
            <a:r>
              <a:rPr lang="en-US" dirty="0">
                <a:solidFill>
                  <a:schemeClr val="bg1"/>
                </a:solidFill>
                <a:latin typeface="Interface"/>
                <a:ea typeface="Tahoma" panose="020B0604030504040204" pitchFamily="34" charset="0"/>
                <a:cs typeface="Tahoma" panose="020B0604030504040204" pitchFamily="34" charset="0"/>
              </a:rPr>
              <a:t>Per</a:t>
            </a:r>
            <a:r>
              <a:rPr lang="en-US" dirty="0">
                <a:latin typeface="Interface"/>
                <a:ea typeface="Tahoma" panose="020B0604030504040204" pitchFamily="34" charset="0"/>
                <a:cs typeface="Tahoma" panose="020B0604030504040204" pitchFamily="34" charset="0"/>
              </a:rPr>
              <a:t>cent of Women Ages 18–64 Who Reported</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Having A Regular Doctor/Regular Place of Care</a:t>
            </a:r>
            <a:endParaRPr lang="en-US" dirty="0"/>
          </a:p>
        </p:txBody>
      </p:sp>
      <p:graphicFrame>
        <p:nvGraphicFramePr>
          <p:cNvPr id="27" name="Content Placeholder 26">
            <a:extLst>
              <a:ext uri="{FF2B5EF4-FFF2-40B4-BE49-F238E27FC236}">
                <a16:creationId xmlns:a16="http://schemas.microsoft.com/office/drawing/2014/main" id="{5CFFE2D4-FF2D-4BD3-A46C-77DDB961B201}"/>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B613D84E-8EF7-48EB-B1B5-8CDE1920E1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A7C23163-F881-4184-8A55-F7A9F9BC74AF}"/>
              </a:ext>
            </a:extLst>
          </p:cNvPr>
          <p:cNvSpPr txBox="1"/>
          <p:nvPr/>
        </p:nvSpPr>
        <p:spPr>
          <a:xfrm>
            <a:off x="3254478" y="6372181"/>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spTree>
    <p:extLst>
      <p:ext uri="{BB962C8B-B14F-4D97-AF65-F5344CB8AC3E}">
        <p14:creationId xmlns:p14="http://schemas.microsoft.com/office/powerpoint/2010/main" val="1748430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6EEC-8571-470D-8FCE-018AFD217AB7}"/>
              </a:ext>
            </a:extLst>
          </p:cNvPr>
          <p:cNvSpPr>
            <a:spLocks noGrp="1"/>
          </p:cNvSpPr>
          <p:nvPr>
            <p:ph type="title"/>
          </p:nvPr>
        </p:nvSpPr>
        <p:spPr>
          <a:xfrm>
            <a:off x="707570" y="275382"/>
            <a:ext cx="10515600" cy="1325563"/>
          </a:xfrm>
        </p:spPr>
        <p:txBody>
          <a:bodyPr>
            <a:normAutofit fontScale="90000"/>
          </a:bodyPr>
          <a:lstStyle/>
          <a:p>
            <a:r>
              <a:rPr lang="en-US" dirty="0">
                <a:solidFill>
                  <a:schemeClr val="bg1"/>
                </a:solidFill>
                <a:latin typeface="Interface"/>
                <a:ea typeface="Tahoma" panose="020B0604030504040204" pitchFamily="34" charset="0"/>
                <a:cs typeface="Tahoma" panose="020B0604030504040204" pitchFamily="34" charset="0"/>
              </a:rPr>
              <a:t>Perc</a:t>
            </a:r>
            <a:r>
              <a:rPr lang="en-US" dirty="0">
                <a:latin typeface="Interface"/>
                <a:ea typeface="Tahoma" panose="020B0604030504040204" pitchFamily="34" charset="0"/>
                <a:cs typeface="Tahoma" panose="020B0604030504040204" pitchFamily="34" charset="0"/>
              </a:rPr>
              <a:t>ent of Women Ages 18–64 Who Reported Going </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to the Emergency Room in the Past Two Years</a:t>
            </a:r>
            <a:endParaRPr lang="en-US" dirty="0"/>
          </a:p>
        </p:txBody>
      </p:sp>
      <p:graphicFrame>
        <p:nvGraphicFramePr>
          <p:cNvPr id="5" name="Content Placeholder 4">
            <a:extLst>
              <a:ext uri="{FF2B5EF4-FFF2-40B4-BE49-F238E27FC236}">
                <a16:creationId xmlns:a16="http://schemas.microsoft.com/office/drawing/2014/main" id="{E880C56E-EB0E-4125-BFBD-5889CCD312BF}"/>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B040866-1BDF-46EF-B9F6-71FCEF223E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159E7F10-276A-4663-A2EC-59CDBE51A23B}"/>
              </a:ext>
            </a:extLst>
          </p:cNvPr>
          <p:cNvSpPr txBox="1"/>
          <p:nvPr/>
        </p:nvSpPr>
        <p:spPr>
          <a:xfrm>
            <a:off x="3254478" y="6372181"/>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spTree>
    <p:extLst>
      <p:ext uri="{BB962C8B-B14F-4D97-AF65-F5344CB8AC3E}">
        <p14:creationId xmlns:p14="http://schemas.microsoft.com/office/powerpoint/2010/main" val="1907867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9F88-51B0-0345-937B-BF5C0D108CEB}"/>
              </a:ext>
            </a:extLst>
          </p:cNvPr>
          <p:cNvSpPr>
            <a:spLocks noGrp="1"/>
          </p:cNvSpPr>
          <p:nvPr>
            <p:ph type="title"/>
          </p:nvPr>
        </p:nvSpPr>
        <p:spPr>
          <a:xfrm>
            <a:off x="787401" y="0"/>
            <a:ext cx="10515600" cy="1325563"/>
          </a:xfrm>
        </p:spPr>
        <p:txBody>
          <a:bodyPr/>
          <a:lstStyle/>
          <a:p>
            <a:r>
              <a:rPr lang="en-US" dirty="0">
                <a:solidFill>
                  <a:schemeClr val="bg1"/>
                </a:solidFill>
              </a:rPr>
              <a:t>Acc</a:t>
            </a:r>
            <a:r>
              <a:rPr lang="en-US" dirty="0"/>
              <a:t>ess Notes</a:t>
            </a:r>
          </a:p>
        </p:txBody>
      </p:sp>
      <p:sp>
        <p:nvSpPr>
          <p:cNvPr id="3" name="Content Placeholder 2">
            <a:extLst>
              <a:ext uri="{FF2B5EF4-FFF2-40B4-BE49-F238E27FC236}">
                <a16:creationId xmlns:a16="http://schemas.microsoft.com/office/drawing/2014/main" id="{619D1133-BF8A-4442-B478-7E7AD1304D8D}"/>
              </a:ext>
            </a:extLst>
          </p:cNvPr>
          <p:cNvSpPr>
            <a:spLocks noGrp="1"/>
          </p:cNvSpPr>
          <p:nvPr>
            <p:ph idx="1"/>
          </p:nvPr>
        </p:nvSpPr>
        <p:spPr/>
        <p:txBody>
          <a:bodyPr/>
          <a:lstStyle/>
          <a:p>
            <a:pPr>
              <a:spcAft>
                <a:spcPts val="1000"/>
              </a:spcAft>
            </a:pPr>
            <a:r>
              <a:rPr lang="en-US" dirty="0"/>
              <a:t>Insurance coverage in the U.S. is not universal.</a:t>
            </a:r>
          </a:p>
          <a:p>
            <a:pPr>
              <a:spcAft>
                <a:spcPts val="1000"/>
              </a:spcAft>
            </a:pPr>
            <a:r>
              <a:rPr lang="en-US" dirty="0"/>
              <a:t>Supply of medical personnel and equipment may be lower than elsewhere.</a:t>
            </a:r>
          </a:p>
          <a:p>
            <a:pPr>
              <a:spcAft>
                <a:spcPts val="1000"/>
              </a:spcAft>
            </a:pPr>
            <a:r>
              <a:rPr lang="en-US" dirty="0"/>
              <a:t>Avoidable (amenable) deaths are higher, perhaps indicating less access to care.</a:t>
            </a:r>
          </a:p>
          <a:p>
            <a:pPr>
              <a:spcAft>
                <a:spcPts val="1000"/>
              </a:spcAft>
            </a:pPr>
            <a:r>
              <a:rPr lang="en-US" dirty="0"/>
              <a:t>Emergency room use is higher in the U.S. than elsewhere.</a:t>
            </a:r>
          </a:p>
          <a:p>
            <a:pPr>
              <a:spcAft>
                <a:spcPts val="1000"/>
              </a:spcAft>
            </a:pPr>
            <a:r>
              <a:rPr lang="en-US" dirty="0"/>
              <a:t>Specialized medicine is more accessible.</a:t>
            </a:r>
          </a:p>
        </p:txBody>
      </p:sp>
      <p:sp>
        <p:nvSpPr>
          <p:cNvPr id="4" name="Slide Number Placeholder 3">
            <a:extLst>
              <a:ext uri="{FF2B5EF4-FFF2-40B4-BE49-F238E27FC236}">
                <a16:creationId xmlns:a16="http://schemas.microsoft.com/office/drawing/2014/main" id="{DF669565-7E72-6640-B27C-E8549D0027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873121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320039" y="1450809"/>
            <a:ext cx="11551921" cy="4351338"/>
          </a:xfrm>
        </p:spPr>
        <p:txBody>
          <a:bodyPr/>
          <a:lstStyle/>
          <a:p>
            <a:r>
              <a:rPr lang="en-US" dirty="0"/>
              <a:t>Contemporary Economic Policy</a:t>
            </a:r>
          </a:p>
          <a:p>
            <a:pPr lvl="1"/>
            <a:r>
              <a:rPr lang="en-US" dirty="0"/>
              <a:t>Week 1 (4/1): 	US Economy &amp; Russia/Ukraine War</a:t>
            </a:r>
          </a:p>
          <a:p>
            <a:pPr lvl="1"/>
            <a:r>
              <a:rPr lang="en-US" dirty="0"/>
              <a:t>Week 2 (4/15): 	Trade and Globalization (Alan Deardorff, Univ. of Michigan)</a:t>
            </a:r>
          </a:p>
          <a:p>
            <a:pPr lvl="1"/>
            <a:r>
              <a:rPr lang="en-US" dirty="0"/>
              <a:t>Week 3 (5/6): 	Cryptocurrencies (Geoffrey </a:t>
            </a:r>
            <a:r>
              <a:rPr lang="en-US" dirty="0" err="1"/>
              <a:t>Woglom</a:t>
            </a:r>
            <a:r>
              <a:rPr lang="en-US" dirty="0"/>
              <a:t>, Amherst College)</a:t>
            </a:r>
          </a:p>
          <a:p>
            <a:pPr lvl="1"/>
            <a:r>
              <a:rPr lang="en-US" dirty="0"/>
              <a:t>Week 4 (5/20): 	Infrastructure Economics (Jon </a:t>
            </a:r>
            <a:r>
              <a:rPr lang="en-US" dirty="0" err="1"/>
              <a:t>Haveman</a:t>
            </a:r>
            <a:r>
              <a:rPr lang="en-US" dirty="0"/>
              <a:t>, NEED)</a:t>
            </a:r>
          </a:p>
          <a:p>
            <a:pPr lvl="1"/>
            <a:r>
              <a:rPr lang="en-US" b="1" dirty="0"/>
              <a:t>Week 5 (6/17):	Health Care Economics (Kelley Cullen, Eastern Washington University)</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841921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B0F-4317-3D49-A481-3E09C067C3FD}"/>
              </a:ext>
            </a:extLst>
          </p:cNvPr>
          <p:cNvSpPr>
            <a:spLocks noGrp="1"/>
          </p:cNvSpPr>
          <p:nvPr>
            <p:ph type="title"/>
          </p:nvPr>
        </p:nvSpPr>
        <p:spPr/>
        <p:txBody>
          <a:bodyPr/>
          <a:lstStyle/>
          <a:p>
            <a:r>
              <a:rPr lang="en-US" dirty="0"/>
              <a:t>Quality</a:t>
            </a:r>
          </a:p>
        </p:txBody>
      </p:sp>
      <p:sp>
        <p:nvSpPr>
          <p:cNvPr id="3" name="Text Placeholder 2">
            <a:extLst>
              <a:ext uri="{FF2B5EF4-FFF2-40B4-BE49-F238E27FC236}">
                <a16:creationId xmlns:a16="http://schemas.microsoft.com/office/drawing/2014/main" id="{26F820E1-98E8-2C4A-8B2F-84C60D272F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01F8C8-5631-4D4E-87B4-E42D7F75B9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339995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19FC-F3A6-40EE-B8DB-024F6D99B85D}"/>
              </a:ext>
            </a:extLst>
          </p:cNvPr>
          <p:cNvSpPr>
            <a:spLocks noGrp="1"/>
          </p:cNvSpPr>
          <p:nvPr>
            <p:ph type="title"/>
          </p:nvPr>
        </p:nvSpPr>
        <p:spPr>
          <a:xfrm>
            <a:off x="809939" y="0"/>
            <a:ext cx="10515600" cy="1325563"/>
          </a:xfrm>
        </p:spPr>
        <p:txBody>
          <a:bodyPr/>
          <a:lstStyle/>
          <a:p>
            <a:r>
              <a:rPr lang="en-US" dirty="0">
                <a:solidFill>
                  <a:schemeClr val="bg1"/>
                </a:solidFill>
              </a:rPr>
              <a:t>A</a:t>
            </a:r>
            <a:r>
              <a:rPr lang="en-US" dirty="0"/>
              <a:t> </a:t>
            </a:r>
            <a:r>
              <a:rPr lang="en-US" dirty="0">
                <a:solidFill>
                  <a:schemeClr val="bg1"/>
                </a:solidFill>
              </a:rPr>
              <a:t>B</a:t>
            </a:r>
            <a:r>
              <a:rPr lang="en-US" dirty="0"/>
              <a:t>it About Quality</a:t>
            </a:r>
          </a:p>
        </p:txBody>
      </p:sp>
      <p:sp>
        <p:nvSpPr>
          <p:cNvPr id="3" name="Content Placeholder 2">
            <a:extLst>
              <a:ext uri="{FF2B5EF4-FFF2-40B4-BE49-F238E27FC236}">
                <a16:creationId xmlns:a16="http://schemas.microsoft.com/office/drawing/2014/main" id="{E03FA129-2416-44F6-A5AA-E0441DA2B772}"/>
              </a:ext>
            </a:extLst>
          </p:cNvPr>
          <p:cNvSpPr>
            <a:spLocks noGrp="1"/>
          </p:cNvSpPr>
          <p:nvPr>
            <p:ph idx="1"/>
          </p:nvPr>
        </p:nvSpPr>
        <p:spPr/>
        <p:txBody>
          <a:bodyPr>
            <a:normAutofit fontScale="85000" lnSpcReduction="20000"/>
          </a:bodyPr>
          <a:lstStyle/>
          <a:p>
            <a:r>
              <a:rPr lang="en-US" b="0" dirty="0"/>
              <a:t>The U.S. has the </a:t>
            </a:r>
            <a:r>
              <a:rPr lang="en-US" dirty="0"/>
              <a:t>highest chronic disease burden </a:t>
            </a:r>
          </a:p>
          <a:p>
            <a:pPr lvl="1">
              <a:spcAft>
                <a:spcPts val="1000"/>
              </a:spcAft>
            </a:pPr>
            <a:r>
              <a:rPr lang="en-US" b="0" dirty="0"/>
              <a:t>and an obesity rate that is two times higher than the OECD average.</a:t>
            </a:r>
          </a:p>
          <a:p>
            <a:r>
              <a:rPr lang="en-US" b="0" dirty="0"/>
              <a:t>Americans had </a:t>
            </a:r>
            <a:r>
              <a:rPr lang="en-US" dirty="0"/>
              <a:t>fewer physician visits </a:t>
            </a:r>
            <a:r>
              <a:rPr lang="en-US" b="0" dirty="0"/>
              <a:t>than peers in most countries</a:t>
            </a:r>
          </a:p>
          <a:p>
            <a:pPr lvl="1">
              <a:spcAft>
                <a:spcPts val="1000"/>
              </a:spcAft>
            </a:pPr>
            <a:r>
              <a:rPr lang="en-US" b="0" dirty="0"/>
              <a:t>which may be related to a low supply of physicians in the U.S.</a:t>
            </a:r>
          </a:p>
          <a:p>
            <a:r>
              <a:rPr lang="en-US" b="0" dirty="0"/>
              <a:t>The U.S. has among the highest # of </a:t>
            </a:r>
            <a:r>
              <a:rPr lang="en-US" dirty="0"/>
              <a:t>hospitalizations from preventable causes </a:t>
            </a:r>
          </a:p>
          <a:p>
            <a:pPr lvl="1">
              <a:spcAft>
                <a:spcPts val="1000"/>
              </a:spcAft>
            </a:pPr>
            <a:r>
              <a:rPr lang="en-US" b="0" dirty="0"/>
              <a:t>and the highest rate of avoidable deaths.</a:t>
            </a:r>
          </a:p>
          <a:p>
            <a:r>
              <a:rPr lang="en-US" b="0" dirty="0"/>
              <a:t>Americans use some </a:t>
            </a:r>
            <a:r>
              <a:rPr lang="en-US" dirty="0"/>
              <a:t>expensive technologies</a:t>
            </a:r>
            <a:endParaRPr lang="en-US" b="0" dirty="0"/>
          </a:p>
          <a:p>
            <a:pPr lvl="1">
              <a:spcAft>
                <a:spcPts val="1000"/>
              </a:spcAft>
            </a:pPr>
            <a:r>
              <a:rPr lang="en-US" b="0" dirty="0"/>
              <a:t>MRIs, and specialized procedures, such as hip replacements, more often than our peers.</a:t>
            </a:r>
          </a:p>
          <a:p>
            <a:r>
              <a:rPr lang="en-US" b="0" dirty="0"/>
              <a:t>The U.S. outperforms its peers in terms of </a:t>
            </a:r>
            <a:r>
              <a:rPr lang="en-US" dirty="0"/>
              <a:t>preventive measures </a:t>
            </a:r>
            <a:endParaRPr lang="en-US" b="0" dirty="0"/>
          </a:p>
          <a:p>
            <a:pPr lvl="1"/>
            <a:r>
              <a:rPr lang="en-US" dirty="0"/>
              <a:t>O</a:t>
            </a:r>
            <a:r>
              <a:rPr lang="en-US" b="0" dirty="0"/>
              <a:t>ne of the highest rates of breast cancer screening among women ages 50 to 69.</a:t>
            </a:r>
          </a:p>
          <a:p>
            <a:pPr lvl="1">
              <a:spcAft>
                <a:spcPts val="1000"/>
              </a:spcAft>
            </a:pPr>
            <a:r>
              <a:rPr lang="en-US" dirty="0"/>
              <a:t>S</a:t>
            </a:r>
            <a:r>
              <a:rPr lang="en-US" b="0" dirty="0"/>
              <a:t>econd-highest rate (after the U.K.) of flu vaccinations among people age 65 and older.</a:t>
            </a:r>
          </a:p>
        </p:txBody>
      </p:sp>
    </p:spTree>
    <p:extLst>
      <p:ext uri="{BB962C8B-B14F-4D97-AF65-F5344CB8AC3E}">
        <p14:creationId xmlns:p14="http://schemas.microsoft.com/office/powerpoint/2010/main" val="2592378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F6AD-4957-41C8-945C-7DC3CACA9763}"/>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How Does the US Compare?</a:t>
            </a:r>
          </a:p>
        </p:txBody>
      </p:sp>
      <p:sp>
        <p:nvSpPr>
          <p:cNvPr id="4" name="Slide Number Placeholder 3">
            <a:extLst>
              <a:ext uri="{FF2B5EF4-FFF2-40B4-BE49-F238E27FC236}">
                <a16:creationId xmlns:a16="http://schemas.microsoft.com/office/drawing/2014/main" id="{0AEFD63A-C7E1-40CC-AAA0-EA0B414001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Object 3">
            <a:extLst>
              <a:ext uri="{FF2B5EF4-FFF2-40B4-BE49-F238E27FC236}">
                <a16:creationId xmlns:a16="http://schemas.microsoft.com/office/drawing/2014/main" id="{C8786057-D684-470E-A419-AB318EF4CC6E}"/>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7D6BBF5-33D6-4F54-8666-D5CA578E1070}"/>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Roosa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cxnSp>
        <p:nvCxnSpPr>
          <p:cNvPr id="7" name="Straight Connector 6">
            <a:extLst>
              <a:ext uri="{FF2B5EF4-FFF2-40B4-BE49-F238E27FC236}">
                <a16:creationId xmlns:a16="http://schemas.microsoft.com/office/drawing/2014/main" id="{793209ED-9BA5-004D-8189-67F1D508D3DD}"/>
              </a:ext>
            </a:extLst>
          </p:cNvPr>
          <p:cNvCxnSpPr/>
          <p:nvPr/>
        </p:nvCxnSpPr>
        <p:spPr>
          <a:xfrm flipV="1">
            <a:off x="7235687" y="3194084"/>
            <a:ext cx="715617" cy="110324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539EA00-A54E-664B-944C-F7446A89602C}"/>
              </a:ext>
            </a:extLst>
          </p:cNvPr>
          <p:cNvSpPr txBox="1"/>
          <p:nvPr/>
        </p:nvSpPr>
        <p:spPr>
          <a:xfrm>
            <a:off x="6473024" y="4419408"/>
            <a:ext cx="161140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United States</a:t>
            </a:r>
          </a:p>
        </p:txBody>
      </p:sp>
      <p:sp>
        <p:nvSpPr>
          <p:cNvPr id="9" name="TextBox 8">
            <a:extLst>
              <a:ext uri="{FF2B5EF4-FFF2-40B4-BE49-F238E27FC236}">
                <a16:creationId xmlns:a16="http://schemas.microsoft.com/office/drawing/2014/main" id="{90A30E88-1E42-5548-8867-47BC66575306}"/>
              </a:ext>
            </a:extLst>
          </p:cNvPr>
          <p:cNvSpPr txBox="1"/>
          <p:nvPr/>
        </p:nvSpPr>
        <p:spPr>
          <a:xfrm>
            <a:off x="5867070" y="2238537"/>
            <a:ext cx="1784591"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Everybody else</a:t>
            </a:r>
          </a:p>
        </p:txBody>
      </p:sp>
      <p:sp>
        <p:nvSpPr>
          <p:cNvPr id="3" name="TextBox 2">
            <a:extLst>
              <a:ext uri="{FF2B5EF4-FFF2-40B4-BE49-F238E27FC236}">
                <a16:creationId xmlns:a16="http://schemas.microsoft.com/office/drawing/2014/main" id="{433CDEE8-E49B-4441-8FBC-E43CBB4C2CFB}"/>
              </a:ext>
            </a:extLst>
          </p:cNvPr>
          <p:cNvSpPr txBox="1"/>
          <p:nvPr/>
        </p:nvSpPr>
        <p:spPr>
          <a:xfrm>
            <a:off x="9093200" y="5782361"/>
            <a:ext cx="25764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Germany – US = 2.5 years</a:t>
            </a:r>
          </a:p>
        </p:txBody>
      </p:sp>
    </p:spTree>
    <p:extLst>
      <p:ext uri="{BB962C8B-B14F-4D97-AF65-F5344CB8AC3E}">
        <p14:creationId xmlns:p14="http://schemas.microsoft.com/office/powerpoint/2010/main" val="42845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1009-8DB3-8A4F-91DB-7F986C4FD07B}"/>
              </a:ext>
            </a:extLst>
          </p:cNvPr>
          <p:cNvSpPr>
            <a:spLocks noGrp="1"/>
          </p:cNvSpPr>
          <p:nvPr>
            <p:ph type="title"/>
          </p:nvPr>
        </p:nvSpPr>
        <p:spPr>
          <a:xfrm>
            <a:off x="770468" y="0"/>
            <a:ext cx="10515600" cy="1325563"/>
          </a:xfrm>
        </p:spPr>
        <p:txBody>
          <a:bodyPr/>
          <a:lstStyle/>
          <a:p>
            <a:r>
              <a:rPr lang="en-US" dirty="0">
                <a:solidFill>
                  <a:schemeClr val="bg1"/>
                </a:solidFill>
              </a:rPr>
              <a:t>Life</a:t>
            </a:r>
            <a:r>
              <a:rPr lang="en-US" dirty="0"/>
              <a:t> Expectancy &amp; Per Capita GDP</a:t>
            </a:r>
          </a:p>
        </p:txBody>
      </p:sp>
      <p:sp>
        <p:nvSpPr>
          <p:cNvPr id="3" name="Content Placeholder 2">
            <a:extLst>
              <a:ext uri="{FF2B5EF4-FFF2-40B4-BE49-F238E27FC236}">
                <a16:creationId xmlns:a16="http://schemas.microsoft.com/office/drawing/2014/main" id="{5B5ABD9D-DFC8-764E-8BCD-58245BC30970}"/>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F5E3ED7F-12A7-8B40-83A3-65BB4DECC8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Chart 4">
            <a:extLst>
              <a:ext uri="{FF2B5EF4-FFF2-40B4-BE49-F238E27FC236}">
                <a16:creationId xmlns:a16="http://schemas.microsoft.com/office/drawing/2014/main" id="{00000000-0008-0000-0000-00001A240000}"/>
              </a:ext>
            </a:extLst>
          </p:cNvPr>
          <p:cNvGraphicFramePr>
            <a:graphicFrameLocks/>
          </p:cNvGraphicFramePr>
          <p:nvPr/>
        </p:nvGraphicFramePr>
        <p:xfrm>
          <a:off x="2506133" y="1083733"/>
          <a:ext cx="8138218" cy="53290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6429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E38C-4348-47C8-8929-1E0A7536606A}"/>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at Birth by Race, 2017</a:t>
            </a:r>
          </a:p>
        </p:txBody>
      </p:sp>
      <p:graphicFrame>
        <p:nvGraphicFramePr>
          <p:cNvPr id="4" name="Table 4">
            <a:extLst>
              <a:ext uri="{FF2B5EF4-FFF2-40B4-BE49-F238E27FC236}">
                <a16:creationId xmlns:a16="http://schemas.microsoft.com/office/drawing/2014/main" id="{3D123575-CD5E-4E29-A8D2-D2E60F28F5FD}"/>
              </a:ext>
            </a:extLst>
          </p:cNvPr>
          <p:cNvGraphicFramePr>
            <a:graphicFrameLocks noGrp="1"/>
          </p:cNvGraphicFramePr>
          <p:nvPr>
            <p:ph idx="1"/>
          </p:nvPr>
        </p:nvGraphicFramePr>
        <p:xfrm>
          <a:off x="1298713" y="1992084"/>
          <a:ext cx="8912088" cy="2590800"/>
        </p:xfrm>
        <a:graphic>
          <a:graphicData uri="http://schemas.openxmlformats.org/drawingml/2006/table">
            <a:tbl>
              <a:tblPr firstRow="1" bandRow="1">
                <a:tableStyleId>{5C22544A-7EE6-4342-B048-85BDC9FD1C3A}</a:tableStyleId>
              </a:tblPr>
              <a:tblGrid>
                <a:gridCol w="4456044">
                  <a:extLst>
                    <a:ext uri="{9D8B030D-6E8A-4147-A177-3AD203B41FA5}">
                      <a16:colId xmlns:a16="http://schemas.microsoft.com/office/drawing/2014/main" val="3590865946"/>
                    </a:ext>
                  </a:extLst>
                </a:gridCol>
                <a:gridCol w="4456044">
                  <a:extLst>
                    <a:ext uri="{9D8B030D-6E8A-4147-A177-3AD203B41FA5}">
                      <a16:colId xmlns:a16="http://schemas.microsoft.com/office/drawing/2014/main" val="1828421661"/>
                    </a:ext>
                  </a:extLst>
                </a:gridCol>
              </a:tblGrid>
              <a:tr h="468796">
                <a:tc>
                  <a:txBody>
                    <a:bodyPr/>
                    <a:lstStyle/>
                    <a:p>
                      <a:r>
                        <a:rPr lang="en-US" sz="2800" dirty="0"/>
                        <a:t>Race/Ethnicity</a:t>
                      </a:r>
                    </a:p>
                  </a:txBody>
                  <a:tcPr/>
                </a:tc>
                <a:tc>
                  <a:txBody>
                    <a:bodyPr/>
                    <a:lstStyle/>
                    <a:p>
                      <a:pPr algn="ctr"/>
                      <a:r>
                        <a:rPr lang="en-US" sz="2800" dirty="0"/>
                        <a:t>Life Expectancy (Years)</a:t>
                      </a:r>
                    </a:p>
                  </a:txBody>
                  <a:tcPr/>
                </a:tc>
                <a:extLst>
                  <a:ext uri="{0D108BD9-81ED-4DB2-BD59-A6C34878D82A}">
                    <a16:rowId xmlns:a16="http://schemas.microsoft.com/office/drawing/2014/main" val="981105650"/>
                  </a:ext>
                </a:extLst>
              </a:tr>
              <a:tr h="468796">
                <a:tc>
                  <a:txBody>
                    <a:bodyPr/>
                    <a:lstStyle/>
                    <a:p>
                      <a:r>
                        <a:rPr lang="en-US" sz="2800" dirty="0"/>
                        <a:t>All Races</a:t>
                      </a:r>
                    </a:p>
                  </a:txBody>
                  <a:tcPr/>
                </a:tc>
                <a:tc>
                  <a:txBody>
                    <a:bodyPr/>
                    <a:lstStyle/>
                    <a:p>
                      <a:pPr algn="ctr"/>
                      <a:r>
                        <a:rPr lang="en-US" sz="2800" dirty="0"/>
                        <a:t>78.6</a:t>
                      </a:r>
                    </a:p>
                  </a:txBody>
                  <a:tcPr/>
                </a:tc>
                <a:extLst>
                  <a:ext uri="{0D108BD9-81ED-4DB2-BD59-A6C34878D82A}">
                    <a16:rowId xmlns:a16="http://schemas.microsoft.com/office/drawing/2014/main" val="1000797926"/>
                  </a:ext>
                </a:extLst>
              </a:tr>
              <a:tr h="468796">
                <a:tc>
                  <a:txBody>
                    <a:bodyPr/>
                    <a:lstStyle/>
                    <a:p>
                      <a:r>
                        <a:rPr lang="en-US" sz="2800" dirty="0"/>
                        <a:t>White</a:t>
                      </a:r>
                    </a:p>
                  </a:txBody>
                  <a:tcPr/>
                </a:tc>
                <a:tc>
                  <a:txBody>
                    <a:bodyPr/>
                    <a:lstStyle/>
                    <a:p>
                      <a:pPr algn="ctr"/>
                      <a:r>
                        <a:rPr lang="en-US" sz="2800" dirty="0"/>
                        <a:t>78.8</a:t>
                      </a:r>
                    </a:p>
                  </a:txBody>
                  <a:tcPr/>
                </a:tc>
                <a:extLst>
                  <a:ext uri="{0D108BD9-81ED-4DB2-BD59-A6C34878D82A}">
                    <a16:rowId xmlns:a16="http://schemas.microsoft.com/office/drawing/2014/main" val="1533284984"/>
                  </a:ext>
                </a:extLst>
              </a:tr>
              <a:tr h="468796">
                <a:tc>
                  <a:txBody>
                    <a:bodyPr/>
                    <a:lstStyle/>
                    <a:p>
                      <a:r>
                        <a:rPr lang="en-US" sz="2800" dirty="0"/>
                        <a:t>Black</a:t>
                      </a:r>
                    </a:p>
                  </a:txBody>
                  <a:tcPr/>
                </a:tc>
                <a:tc>
                  <a:txBody>
                    <a:bodyPr/>
                    <a:lstStyle/>
                    <a:p>
                      <a:pPr algn="ctr"/>
                      <a:r>
                        <a:rPr lang="en-US" sz="2800" dirty="0"/>
                        <a:t>75.3</a:t>
                      </a:r>
                    </a:p>
                  </a:txBody>
                  <a:tcPr/>
                </a:tc>
                <a:extLst>
                  <a:ext uri="{0D108BD9-81ED-4DB2-BD59-A6C34878D82A}">
                    <a16:rowId xmlns:a16="http://schemas.microsoft.com/office/drawing/2014/main" val="3575005384"/>
                  </a:ext>
                </a:extLst>
              </a:tr>
              <a:tr h="468796">
                <a:tc>
                  <a:txBody>
                    <a:bodyPr/>
                    <a:lstStyle/>
                    <a:p>
                      <a:r>
                        <a:rPr lang="en-US" sz="2800" dirty="0"/>
                        <a:t>Hispanic</a:t>
                      </a:r>
                    </a:p>
                  </a:txBody>
                  <a:tcPr/>
                </a:tc>
                <a:tc>
                  <a:txBody>
                    <a:bodyPr/>
                    <a:lstStyle/>
                    <a:p>
                      <a:pPr algn="ctr"/>
                      <a:r>
                        <a:rPr lang="en-US" sz="2800" dirty="0"/>
                        <a:t>81.8</a:t>
                      </a:r>
                    </a:p>
                  </a:txBody>
                  <a:tcPr/>
                </a:tc>
                <a:extLst>
                  <a:ext uri="{0D108BD9-81ED-4DB2-BD59-A6C34878D82A}">
                    <a16:rowId xmlns:a16="http://schemas.microsoft.com/office/drawing/2014/main" val="1556728666"/>
                  </a:ext>
                </a:extLst>
              </a:tr>
            </a:tbl>
          </a:graphicData>
        </a:graphic>
      </p:graphicFrame>
      <p:sp>
        <p:nvSpPr>
          <p:cNvPr id="3" name="Rectangle 2">
            <a:extLst>
              <a:ext uri="{FF2B5EF4-FFF2-40B4-BE49-F238E27FC236}">
                <a16:creationId xmlns:a16="http://schemas.microsoft.com/office/drawing/2014/main" id="{38987A21-A899-7045-BB94-04B9CA84A28A}"/>
              </a:ext>
            </a:extLst>
          </p:cNvPr>
          <p:cNvSpPr/>
          <p:nvPr/>
        </p:nvSpPr>
        <p:spPr>
          <a:xfrm>
            <a:off x="7505700" y="3060700"/>
            <a:ext cx="927100" cy="9525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62761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31325" y="0"/>
            <a:ext cx="10515600" cy="1325563"/>
          </a:xfrm>
        </p:spPr>
        <p:txBody>
          <a:bodyPr/>
          <a:lstStyle/>
          <a:p>
            <a:r>
              <a:rPr lang="en-US" dirty="0">
                <a:solidFill>
                  <a:schemeClr val="bg1"/>
                </a:solidFill>
              </a:rPr>
              <a:t>Infa</a:t>
            </a:r>
            <a:r>
              <a:rPr lang="en-US" dirty="0"/>
              <a:t>nt Mortality International Comparison</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Chart 4">
            <a:extLst>
              <a:ext uri="{FF2B5EF4-FFF2-40B4-BE49-F238E27FC236}">
                <a16:creationId xmlns:a16="http://schemas.microsoft.com/office/drawing/2014/main" id="{6EF37F44-69EB-4168-BC07-F22FEE18A76E}"/>
              </a:ext>
            </a:extLst>
          </p:cNvPr>
          <p:cNvGraphicFramePr/>
          <p:nvPr/>
        </p:nvGraphicFramePr>
        <p:xfrm>
          <a:off x="1612490" y="1240431"/>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NEED from OECD Data</a:t>
            </a:r>
          </a:p>
        </p:txBody>
      </p:sp>
      <p:sp>
        <p:nvSpPr>
          <p:cNvPr id="7" name="TextBox 6">
            <a:extLst>
              <a:ext uri="{FF2B5EF4-FFF2-40B4-BE49-F238E27FC236}">
                <a16:creationId xmlns:a16="http://schemas.microsoft.com/office/drawing/2014/main" id="{1408C1BD-A8C1-42DB-BC97-5933A2AD52DA}"/>
              </a:ext>
            </a:extLst>
          </p:cNvPr>
          <p:cNvSpPr txBox="1"/>
          <p:nvPr/>
        </p:nvSpPr>
        <p:spPr>
          <a:xfrm>
            <a:off x="4494946" y="1795052"/>
            <a:ext cx="320210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Deaths per 1,000 live births</a:t>
            </a:r>
          </a:p>
        </p:txBody>
      </p:sp>
    </p:spTree>
    <p:extLst>
      <p:ext uri="{BB962C8B-B14F-4D97-AF65-F5344CB8AC3E}">
        <p14:creationId xmlns:p14="http://schemas.microsoft.com/office/powerpoint/2010/main" val="431702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64675" y="0"/>
            <a:ext cx="10515600" cy="1325563"/>
          </a:xfrm>
        </p:spPr>
        <p:txBody>
          <a:bodyPr>
            <a:normAutofit/>
          </a:bodyPr>
          <a:lstStyle/>
          <a:p>
            <a:r>
              <a:rPr lang="en-US" sz="3800" dirty="0">
                <a:solidFill>
                  <a:schemeClr val="bg1"/>
                </a:solidFill>
              </a:rPr>
              <a:t>Infa</a:t>
            </a:r>
            <a:r>
              <a:rPr lang="en-US" sz="3800" dirty="0"/>
              <a:t>nt Mortality by Race/Ethnicity</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155DFBE3-0958-1047-80C4-23266EFDA26C}"/>
              </a:ext>
            </a:extLst>
          </p:cNvPr>
          <p:cNvPicPr>
            <a:picLocks noChangeAspect="1"/>
          </p:cNvPicPr>
          <p:nvPr/>
        </p:nvPicPr>
        <p:blipFill>
          <a:blip r:embed="rId2" r:link="rId3"/>
          <a:srcRect/>
          <a:stretch>
            <a:fillRect/>
          </a:stretch>
        </p:blipFill>
        <p:spPr>
          <a:xfrm>
            <a:off x="1031804" y="1166030"/>
            <a:ext cx="10128392" cy="5064196"/>
          </a:xfrm>
          <a:prstGeom prst="rect">
            <a:avLst/>
          </a:prstGeom>
        </p:spPr>
      </p:pic>
    </p:spTree>
    <p:extLst>
      <p:ext uri="{BB962C8B-B14F-4D97-AF65-F5344CB8AC3E}">
        <p14:creationId xmlns:p14="http://schemas.microsoft.com/office/powerpoint/2010/main" val="2720199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0422-8E57-480D-9517-1FAB8AD05D06}"/>
              </a:ext>
            </a:extLst>
          </p:cNvPr>
          <p:cNvSpPr>
            <a:spLocks noGrp="1"/>
          </p:cNvSpPr>
          <p:nvPr>
            <p:ph type="title"/>
          </p:nvPr>
        </p:nvSpPr>
        <p:spPr/>
        <p:txBody>
          <a:bodyPr/>
          <a:lstStyle/>
          <a:p>
            <a:r>
              <a:rPr lang="en-US" dirty="0">
                <a:solidFill>
                  <a:schemeClr val="bg1"/>
                </a:solidFill>
              </a:rPr>
              <a:t>Ma</a:t>
            </a:r>
            <a:r>
              <a:rPr lang="en-US" dirty="0"/>
              <a:t>ternal Mortality Rate</a:t>
            </a:r>
          </a:p>
        </p:txBody>
      </p:sp>
      <p:sp>
        <p:nvSpPr>
          <p:cNvPr id="4" name="Slide Number Placeholder 3">
            <a:extLst>
              <a:ext uri="{FF2B5EF4-FFF2-40B4-BE49-F238E27FC236}">
                <a16:creationId xmlns:a16="http://schemas.microsoft.com/office/drawing/2014/main" id="{60103DAE-654F-4625-B67A-15EBE7424B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B654C601-943F-48F8-A8EE-AF583E4E2EC9}"/>
              </a:ext>
            </a:extLst>
          </p:cNvPr>
          <p:cNvSpPr txBox="1"/>
          <p:nvPr/>
        </p:nvSpPr>
        <p:spPr>
          <a:xfrm>
            <a:off x="3254478" y="6375037"/>
            <a:ext cx="89375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12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200" b="0" i="1" u="none" strike="noStrike" kern="1200" cap="none" spc="0" normalizeH="0" baseline="0" noProof="0" dirty="0">
                <a:ln>
                  <a:noFill/>
                </a:ln>
                <a:solidFill>
                  <a:prstClr val="black"/>
                </a:solidFill>
                <a:effectLst/>
                <a:uLnTx/>
                <a:uFillTx/>
                <a:latin typeface="Calibri"/>
                <a:ea typeface="+mn-ea"/>
                <a:cs typeface="+mn-cs"/>
                <a:hlinkClick r:id="rId2"/>
              </a:rPr>
              <a:t>Maternal Mortality and Maternity Care in the United States Compared to 10 Other Developed Countries</a:t>
            </a:r>
            <a:r>
              <a:rPr kumimoji="0" lang="en-US" sz="1200" b="0" i="0" u="none" strike="noStrike" kern="1200" cap="none" spc="0" normalizeH="0" baseline="0" noProof="0" dirty="0">
                <a:ln>
                  <a:noFill/>
                </a:ln>
                <a:solidFill>
                  <a:prstClr val="black"/>
                </a:solidFill>
                <a:effectLst/>
                <a:uLnTx/>
                <a:uFillTx/>
                <a:latin typeface="Calibri"/>
                <a:ea typeface="+mn-ea"/>
                <a:cs typeface="+mn-cs"/>
              </a:rPr>
              <a:t> (Commonwealth Fund, Nov. 2020). </a:t>
            </a: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3"/>
              </a:rPr>
              <a:t>https://doi.org/10.26099/411v-9255</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Content Placeholder 9">
            <a:extLst>
              <a:ext uri="{FF2B5EF4-FFF2-40B4-BE49-F238E27FC236}">
                <a16:creationId xmlns:a16="http://schemas.microsoft.com/office/drawing/2014/main" id="{7D68BD6E-217D-9A49-85BA-FFF71CCA82E3}"/>
              </a:ext>
            </a:extLst>
          </p:cNvPr>
          <p:cNvPicPr>
            <a:picLocks noGrp="1" noChangeAspect="1"/>
          </p:cNvPicPr>
          <p:nvPr>
            <p:ph idx="1"/>
          </p:nvPr>
        </p:nvPicPr>
        <p:blipFill>
          <a:blip r:embed="rId4" r:link="rId5"/>
          <a:srcRect/>
          <a:stretch>
            <a:fillRect/>
          </a:stretch>
        </p:blipFill>
        <p:spPr>
          <a:xfrm>
            <a:off x="973501" y="1107727"/>
            <a:ext cx="10244998" cy="5122499"/>
          </a:xfrm>
        </p:spPr>
      </p:pic>
    </p:spTree>
    <p:extLst>
      <p:ext uri="{BB962C8B-B14F-4D97-AF65-F5344CB8AC3E}">
        <p14:creationId xmlns:p14="http://schemas.microsoft.com/office/powerpoint/2010/main" val="3454784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4251-435B-4D30-861C-5763C66C1A68}"/>
              </a:ext>
            </a:extLst>
          </p:cNvPr>
          <p:cNvSpPr>
            <a:spLocks noGrp="1"/>
          </p:cNvSpPr>
          <p:nvPr>
            <p:ph type="title"/>
          </p:nvPr>
        </p:nvSpPr>
        <p:spPr/>
        <p:txBody>
          <a:bodyPr/>
          <a:lstStyle/>
          <a:p>
            <a:r>
              <a:rPr lang="en-US" dirty="0">
                <a:solidFill>
                  <a:schemeClr val="bg1"/>
                </a:solidFill>
              </a:rPr>
              <a:t>Ma</a:t>
            </a:r>
            <a:r>
              <a:rPr lang="en-US" dirty="0"/>
              <a:t>ternal Mortality Rate by Race</a:t>
            </a:r>
          </a:p>
        </p:txBody>
      </p:sp>
      <p:pic>
        <p:nvPicPr>
          <p:cNvPr id="8" name="Content Placeholder 7" descr="Chart, bar chart, waterfall chart&#10;&#10;Description automatically generated">
            <a:extLst>
              <a:ext uri="{FF2B5EF4-FFF2-40B4-BE49-F238E27FC236}">
                <a16:creationId xmlns:a16="http://schemas.microsoft.com/office/drawing/2014/main" id="{6D97BFC1-0CAF-DF42-8DF0-1C3D73E5E129}"/>
              </a:ext>
            </a:extLst>
          </p:cNvPr>
          <p:cNvPicPr>
            <a:picLocks noGrp="1" noChangeAspect="1"/>
          </p:cNvPicPr>
          <p:nvPr>
            <p:ph idx="1"/>
          </p:nvPr>
        </p:nvPicPr>
        <p:blipFill>
          <a:blip r:embed="rId2" r:link="rId3"/>
          <a:stretch>
            <a:fillRect/>
          </a:stretch>
        </p:blipFill>
        <p:spPr>
          <a:xfrm>
            <a:off x="1012560" y="1118395"/>
            <a:ext cx="10166880" cy="5083440"/>
          </a:xfrm>
        </p:spPr>
      </p:pic>
    </p:spTree>
    <p:extLst>
      <p:ext uri="{BB962C8B-B14F-4D97-AF65-F5344CB8AC3E}">
        <p14:creationId xmlns:p14="http://schemas.microsoft.com/office/powerpoint/2010/main" val="11737498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9351-A50F-40DD-9D23-85FF5EE056C1}"/>
              </a:ext>
            </a:extLst>
          </p:cNvPr>
          <p:cNvSpPr>
            <a:spLocks noGrp="1"/>
          </p:cNvSpPr>
          <p:nvPr>
            <p:ph type="title"/>
          </p:nvPr>
        </p:nvSpPr>
        <p:spPr>
          <a:xfrm>
            <a:off x="838200" y="216007"/>
            <a:ext cx="10515600" cy="1325563"/>
          </a:xfrm>
        </p:spPr>
        <p:txBody>
          <a:bodyPr>
            <a:normAutofit/>
          </a:bodyPr>
          <a:lstStyle/>
          <a:p>
            <a:pPr lvl="0"/>
            <a:r>
              <a:rPr lang="en-US" dirty="0">
                <a:solidFill>
                  <a:schemeClr val="bg1"/>
                </a:solidFill>
              </a:rPr>
              <a:t>Per</a:t>
            </a:r>
            <a:r>
              <a:rPr lang="en-US" dirty="0"/>
              <a:t>cent of adults who have experienced medical, medication, or lab errors or delays</a:t>
            </a:r>
          </a:p>
        </p:txBody>
      </p:sp>
      <p:graphicFrame>
        <p:nvGraphicFramePr>
          <p:cNvPr id="5" name="Content Placeholder 4">
            <a:extLst>
              <a:ext uri="{FF2B5EF4-FFF2-40B4-BE49-F238E27FC236}">
                <a16:creationId xmlns:a16="http://schemas.microsoft.com/office/drawing/2014/main" id="{554455D3-5AE0-4D84-AA5E-79345FE6D869}"/>
              </a:ext>
            </a:extLst>
          </p:cNvPr>
          <p:cNvGraphicFramePr>
            <a:graphicFrameLocks noGrp="1"/>
          </p:cNvGraphicFramePr>
          <p:nvPr>
            <p:ph idx="1"/>
          </p:nvPr>
        </p:nvGraphicFramePr>
        <p:xfrm>
          <a:off x="838200" y="1618511"/>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04B26EE-8AC7-4D8C-8C6C-7718DC6C01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73E84471-80A5-46E4-A306-9FBDE29851BB}"/>
              </a:ext>
            </a:extLst>
          </p:cNvPr>
          <p:cNvSpPr txBox="1"/>
          <p:nvPr/>
        </p:nvSpPr>
        <p:spPr>
          <a:xfrm>
            <a:off x="3211707" y="6413664"/>
            <a:ext cx="52120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bin" panose="020B0803050202020004" pitchFamily="34" charset="0"/>
                <a:ea typeface="+mn-ea"/>
                <a:cs typeface="Arial" panose="020B0604020202020204" pitchFamily="34" charset="0"/>
              </a:rPr>
              <a:t>Source: 2016 Commonwealth Fund International Health Policy Survey.</a:t>
            </a:r>
          </a:p>
        </p:txBody>
      </p:sp>
    </p:spTree>
    <p:extLst>
      <p:ext uri="{BB962C8B-B14F-4D97-AF65-F5344CB8AC3E}">
        <p14:creationId xmlns:p14="http://schemas.microsoft.com/office/powerpoint/2010/main" val="2977934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a:t>
            </a:r>
            <a:r>
              <a:rPr lang="en-US" i="1" dirty="0"/>
              <a:t>clarification</a:t>
            </a:r>
            <a:r>
              <a:rPr lang="en-US" dirty="0"/>
              <a:t>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on the NEED website tomorrow (</a:t>
            </a:r>
            <a:r>
              <a:rPr lang="en-US" sz="2800" dirty="0">
                <a:hlinkClick r:id="rId2"/>
              </a:rPr>
              <a:t>www.NEEDelegation.org</a:t>
            </a:r>
            <a:r>
              <a:rPr lang="en-US" sz="2800" dirty="0"/>
              <a:t>)</a:t>
            </a:r>
          </a:p>
          <a:p>
            <a:endParaRPr lang="en-US" dirty="0"/>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22032175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C553-35DE-455A-A872-FBBFBF34B977}"/>
              </a:ext>
            </a:extLst>
          </p:cNvPr>
          <p:cNvSpPr>
            <a:spLocks noGrp="1"/>
          </p:cNvSpPr>
          <p:nvPr>
            <p:ph type="title"/>
          </p:nvPr>
        </p:nvSpPr>
        <p:spPr/>
        <p:txBody>
          <a:bodyPr/>
          <a:lstStyle/>
          <a:p>
            <a:r>
              <a:rPr lang="en-US" dirty="0">
                <a:solidFill>
                  <a:schemeClr val="bg1"/>
                </a:solidFill>
              </a:rPr>
              <a:t>Pre</a:t>
            </a:r>
            <a:r>
              <a:rPr lang="en-US" dirty="0"/>
              <a:t>vention and Screening</a:t>
            </a:r>
            <a:endParaRPr lang="en-US" b="0" dirty="0"/>
          </a:p>
        </p:txBody>
      </p:sp>
      <p:sp>
        <p:nvSpPr>
          <p:cNvPr id="3" name="Content Placeholder 2">
            <a:extLst>
              <a:ext uri="{FF2B5EF4-FFF2-40B4-BE49-F238E27FC236}">
                <a16:creationId xmlns:a16="http://schemas.microsoft.com/office/drawing/2014/main" id="{27EE80AC-9CAB-4764-8061-E5BD02922A29}"/>
              </a:ext>
            </a:extLst>
          </p:cNvPr>
          <p:cNvSpPr>
            <a:spLocks noGrp="1"/>
          </p:cNvSpPr>
          <p:nvPr>
            <p:ph idx="1"/>
          </p:nvPr>
        </p:nvSpPr>
        <p:spPr/>
        <p:txBody>
          <a:bodyPr>
            <a:normAutofit/>
          </a:bodyPr>
          <a:lstStyle/>
          <a:p>
            <a:pPr>
              <a:lnSpc>
                <a:spcPct val="100000"/>
              </a:lnSpc>
            </a:pPr>
            <a:r>
              <a:rPr lang="en-US" sz="3200" b="0" dirty="0"/>
              <a:t>The U.S. excels in </a:t>
            </a:r>
            <a:r>
              <a:rPr lang="en-US" sz="3200" dirty="0"/>
              <a:t>some</a:t>
            </a:r>
            <a:r>
              <a:rPr lang="en-US" sz="3200" b="0" dirty="0"/>
              <a:t> prevention measures, including flu vaccinations and breast cancer screenings.</a:t>
            </a:r>
          </a:p>
          <a:p>
            <a:pPr marL="0" indent="0">
              <a:lnSpc>
                <a:spcPct val="100000"/>
              </a:lnSpc>
              <a:buNone/>
            </a:pPr>
            <a:endParaRPr lang="en-US" sz="3200" b="0" dirty="0"/>
          </a:p>
          <a:p>
            <a:pPr>
              <a:lnSpc>
                <a:spcPct val="100000"/>
              </a:lnSpc>
            </a:pPr>
            <a:r>
              <a:rPr lang="en-US" sz="3200" b="0" dirty="0"/>
              <a:t>The U.S. has the highest average five-year survival rate for breast cancer, but the Lowest for Cervical Cancer.</a:t>
            </a:r>
          </a:p>
        </p:txBody>
      </p:sp>
    </p:spTree>
    <p:extLst>
      <p:ext uri="{BB962C8B-B14F-4D97-AF65-F5344CB8AC3E}">
        <p14:creationId xmlns:p14="http://schemas.microsoft.com/office/powerpoint/2010/main" val="137558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D3F1-8A29-4204-A7F3-E37D47463968}"/>
              </a:ext>
            </a:extLst>
          </p:cNvPr>
          <p:cNvSpPr>
            <a:spLocks noGrp="1"/>
          </p:cNvSpPr>
          <p:nvPr>
            <p:ph type="title"/>
          </p:nvPr>
        </p:nvSpPr>
        <p:spPr>
          <a:xfrm>
            <a:off x="755075" y="0"/>
            <a:ext cx="10515600" cy="1325563"/>
          </a:xfrm>
        </p:spPr>
        <p:txBody>
          <a:bodyPr>
            <a:normAutofit/>
          </a:bodyPr>
          <a:lstStyle/>
          <a:p>
            <a:r>
              <a:rPr lang="en-US" b="0" i="0" dirty="0">
                <a:solidFill>
                  <a:schemeClr val="bg1"/>
                </a:solidFill>
                <a:effectLst/>
                <a:latin typeface="InterFace"/>
              </a:rPr>
              <a:t> </a:t>
            </a:r>
            <a:r>
              <a:rPr lang="en-US" dirty="0">
                <a:solidFill>
                  <a:schemeClr val="bg1"/>
                </a:solidFill>
              </a:rPr>
              <a:t>Flu</a:t>
            </a:r>
            <a:r>
              <a:rPr lang="en-US" dirty="0"/>
              <a:t> Immunization</a:t>
            </a:r>
          </a:p>
        </p:txBody>
      </p:sp>
      <p:graphicFrame>
        <p:nvGraphicFramePr>
          <p:cNvPr id="6" name="Object 2">
            <a:extLst>
              <a:ext uri="{FF2B5EF4-FFF2-40B4-BE49-F238E27FC236}">
                <a16:creationId xmlns:a16="http://schemas.microsoft.com/office/drawing/2014/main" id="{68BB4111-56EB-4A92-A447-CFF8492B1BB4}"/>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1A5FC68-7A78-4167-81CA-CC020C408177}"/>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Tree>
    <p:extLst>
      <p:ext uri="{BB962C8B-B14F-4D97-AF65-F5344CB8AC3E}">
        <p14:creationId xmlns:p14="http://schemas.microsoft.com/office/powerpoint/2010/main" val="4136567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32BF-9043-4660-BCF2-5B61848ECEDB}"/>
              </a:ext>
            </a:extLst>
          </p:cNvPr>
          <p:cNvSpPr>
            <a:spLocks noGrp="1"/>
          </p:cNvSpPr>
          <p:nvPr>
            <p:ph type="title"/>
          </p:nvPr>
        </p:nvSpPr>
        <p:spPr>
          <a:xfrm>
            <a:off x="838200" y="0"/>
            <a:ext cx="10515600" cy="1325563"/>
          </a:xfrm>
        </p:spPr>
        <p:txBody>
          <a:bodyPr/>
          <a:lstStyle/>
          <a:p>
            <a:r>
              <a:rPr lang="en-US" dirty="0">
                <a:solidFill>
                  <a:schemeClr val="bg1"/>
                </a:solidFill>
              </a:rPr>
              <a:t>Bre</a:t>
            </a:r>
            <a:r>
              <a:rPr lang="en-US" dirty="0"/>
              <a:t>ast Cancer Screening</a:t>
            </a:r>
          </a:p>
        </p:txBody>
      </p:sp>
      <p:graphicFrame>
        <p:nvGraphicFramePr>
          <p:cNvPr id="7" name="Object 2">
            <a:extLst>
              <a:ext uri="{FF2B5EF4-FFF2-40B4-BE49-F238E27FC236}">
                <a16:creationId xmlns:a16="http://schemas.microsoft.com/office/drawing/2014/main" id="{804B86E6-A06F-406D-AC23-100B95C1FEFC}"/>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86CE798-6F5C-41E3-B89C-16236A72D53A}"/>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
        <p:nvSpPr>
          <p:cNvPr id="3" name="Rectangle 2">
            <a:extLst>
              <a:ext uri="{FF2B5EF4-FFF2-40B4-BE49-F238E27FC236}">
                <a16:creationId xmlns:a16="http://schemas.microsoft.com/office/drawing/2014/main" id="{016C728F-0F48-4633-A812-A16AA49323BB}"/>
              </a:ext>
            </a:extLst>
          </p:cNvPr>
          <p:cNvSpPr/>
          <p:nvPr/>
        </p:nvSpPr>
        <p:spPr>
          <a:xfrm>
            <a:off x="2846215" y="1463356"/>
            <a:ext cx="578979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Percent of females ages 50–69 screened (%).</a:t>
            </a:r>
          </a:p>
        </p:txBody>
      </p:sp>
    </p:spTree>
    <p:extLst>
      <p:ext uri="{BB962C8B-B14F-4D97-AF65-F5344CB8AC3E}">
        <p14:creationId xmlns:p14="http://schemas.microsoft.com/office/powerpoint/2010/main" val="9451103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B685-07CF-4B6B-82BA-88E3CD8A8DB5}"/>
              </a:ext>
            </a:extLst>
          </p:cNvPr>
          <p:cNvSpPr>
            <a:spLocks noGrp="1"/>
          </p:cNvSpPr>
          <p:nvPr>
            <p:ph type="title"/>
          </p:nvPr>
        </p:nvSpPr>
        <p:spPr>
          <a:xfrm>
            <a:off x="885700" y="0"/>
            <a:ext cx="10515600" cy="1325563"/>
          </a:xfrm>
        </p:spPr>
        <p:txBody>
          <a:bodyPr/>
          <a:lstStyle/>
          <a:p>
            <a:r>
              <a:rPr lang="en-US" dirty="0">
                <a:solidFill>
                  <a:schemeClr val="bg1"/>
                </a:solidFill>
              </a:rPr>
              <a:t>Sui</a:t>
            </a:r>
            <a:r>
              <a:rPr lang="en-US" dirty="0"/>
              <a:t>cides, 2016</a:t>
            </a:r>
            <a:endParaRPr lang="en-US" b="0" dirty="0"/>
          </a:p>
        </p:txBody>
      </p:sp>
      <p:sp>
        <p:nvSpPr>
          <p:cNvPr id="4" name="Slide Number Placeholder 3">
            <a:extLst>
              <a:ext uri="{FF2B5EF4-FFF2-40B4-BE49-F238E27FC236}">
                <a16:creationId xmlns:a16="http://schemas.microsoft.com/office/drawing/2014/main" id="{F917D9E7-7D4C-4497-A832-C31F5EACBA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Object 2">
            <a:extLst>
              <a:ext uri="{FF2B5EF4-FFF2-40B4-BE49-F238E27FC236}">
                <a16:creationId xmlns:a16="http://schemas.microsoft.com/office/drawing/2014/main" id="{DDC9F9AA-1C99-4360-8C66-B71C5798B0B4}"/>
              </a:ext>
            </a:extLst>
          </p:cNvPr>
          <p:cNvGraphicFramePr>
            <a:graphicFrameLocks noGrp="1" noChangeAspect="1"/>
          </p:cNvGraphicFramePr>
          <p:nvPr>
            <p:ph idx="1"/>
          </p:nvPr>
        </p:nvGraphicFramePr>
        <p:xfrm>
          <a:off x="838200" y="1325563"/>
          <a:ext cx="10515600" cy="482943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AC2664A-30C7-410A-86CE-373A65EF7426}"/>
              </a:ext>
            </a:extLst>
          </p:cNvPr>
          <p:cNvSpPr txBox="1"/>
          <p:nvPr/>
        </p:nvSpPr>
        <p:spPr>
          <a:xfrm>
            <a:off x="1401188" y="2356107"/>
            <a:ext cx="1939296" cy="184666"/>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ABDBC"/>
                </a:solidFill>
                <a:effectLst/>
                <a:uLnTx/>
                <a:uFillTx/>
                <a:latin typeface="InterFace" panose="020B0503030203020204" pitchFamily="34" charset="0"/>
                <a:ea typeface="Lato" panose="020F0502020204030203" pitchFamily="34" charset="0"/>
                <a:cs typeface="Lato" panose="020F0502020204030203" pitchFamily="34" charset="0"/>
              </a:rPr>
              <a:t>OECD average: 11.5</a:t>
            </a:r>
          </a:p>
        </p:txBody>
      </p:sp>
      <p:sp>
        <p:nvSpPr>
          <p:cNvPr id="7" name="TextBox 6">
            <a:extLst>
              <a:ext uri="{FF2B5EF4-FFF2-40B4-BE49-F238E27FC236}">
                <a16:creationId xmlns:a16="http://schemas.microsoft.com/office/drawing/2014/main" id="{B30D4892-BB15-4B19-98E6-1899D00E979D}"/>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
        <p:nvSpPr>
          <p:cNvPr id="3" name="Rectangle 2">
            <a:extLst>
              <a:ext uri="{FF2B5EF4-FFF2-40B4-BE49-F238E27FC236}">
                <a16:creationId xmlns:a16="http://schemas.microsoft.com/office/drawing/2014/main" id="{07B39795-8851-4724-B3A7-B5141BAF8C43}"/>
              </a:ext>
            </a:extLst>
          </p:cNvPr>
          <p:cNvSpPr/>
          <p:nvPr/>
        </p:nvSpPr>
        <p:spPr>
          <a:xfrm>
            <a:off x="689402" y="1511163"/>
            <a:ext cx="315079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Deaths per 100,000 population</a:t>
            </a:r>
          </a:p>
        </p:txBody>
      </p:sp>
    </p:spTree>
    <p:extLst>
      <p:ext uri="{BB962C8B-B14F-4D97-AF65-F5344CB8AC3E}">
        <p14:creationId xmlns:p14="http://schemas.microsoft.com/office/powerpoint/2010/main" val="1445133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762F-EBEE-4871-AD0B-7D51327A5D52}"/>
              </a:ext>
            </a:extLst>
          </p:cNvPr>
          <p:cNvSpPr>
            <a:spLocks noGrp="1"/>
          </p:cNvSpPr>
          <p:nvPr>
            <p:ph type="title"/>
          </p:nvPr>
        </p:nvSpPr>
        <p:spPr>
          <a:xfrm>
            <a:off x="909453" y="0"/>
            <a:ext cx="10515600" cy="1325563"/>
          </a:xfrm>
        </p:spPr>
        <p:txBody>
          <a:bodyPr/>
          <a:lstStyle/>
          <a:p>
            <a:r>
              <a:rPr lang="en-US" dirty="0">
                <a:solidFill>
                  <a:schemeClr val="bg1"/>
                </a:solidFill>
              </a:rPr>
              <a:t>Ob</a:t>
            </a:r>
            <a:r>
              <a:rPr lang="en-US" dirty="0"/>
              <a:t>esity Rate, 2017</a:t>
            </a:r>
          </a:p>
        </p:txBody>
      </p:sp>
      <p:sp>
        <p:nvSpPr>
          <p:cNvPr id="4" name="Slide Number Placeholder 3">
            <a:extLst>
              <a:ext uri="{FF2B5EF4-FFF2-40B4-BE49-F238E27FC236}">
                <a16:creationId xmlns:a16="http://schemas.microsoft.com/office/drawing/2014/main" id="{4715C415-0922-48A1-9506-B445ADDBBB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Object 2">
            <a:extLst>
              <a:ext uri="{FF2B5EF4-FFF2-40B4-BE49-F238E27FC236}">
                <a16:creationId xmlns:a16="http://schemas.microsoft.com/office/drawing/2014/main" id="{9CFA1FC5-A4DC-4EF8-911A-B5397230DC6B}"/>
              </a:ext>
            </a:extLst>
          </p:cNvPr>
          <p:cNvGraphicFramePr>
            <a:graphicFrameLocks noGrp="1" noChangeAspect="1"/>
          </p:cNvGraphicFramePr>
          <p:nvPr>
            <p:ph idx="1"/>
          </p:nvPr>
        </p:nvGraphicFramePr>
        <p:xfrm>
          <a:off x="838200" y="1570038"/>
          <a:ext cx="10515600" cy="44473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D27D281-1A9F-455B-A890-B3F1455D6B47}"/>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
        <p:nvSpPr>
          <p:cNvPr id="3" name="Rectangle 2">
            <a:extLst>
              <a:ext uri="{FF2B5EF4-FFF2-40B4-BE49-F238E27FC236}">
                <a16:creationId xmlns:a16="http://schemas.microsoft.com/office/drawing/2014/main" id="{8B2466BF-E3F1-4502-BBCC-453AB8493C1E}"/>
              </a:ext>
            </a:extLst>
          </p:cNvPr>
          <p:cNvSpPr/>
          <p:nvPr/>
        </p:nvSpPr>
        <p:spPr>
          <a:xfrm>
            <a:off x="972157" y="1508125"/>
            <a:ext cx="161384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Percent (%)</a:t>
            </a:r>
          </a:p>
        </p:txBody>
      </p:sp>
    </p:spTree>
    <p:extLst>
      <p:ext uri="{BB962C8B-B14F-4D97-AF65-F5344CB8AC3E}">
        <p14:creationId xmlns:p14="http://schemas.microsoft.com/office/powerpoint/2010/main" val="20975649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C51E-2A14-47D6-BE16-7C77EED69328}"/>
              </a:ext>
            </a:extLst>
          </p:cNvPr>
          <p:cNvSpPr>
            <a:spLocks noGrp="1"/>
          </p:cNvSpPr>
          <p:nvPr>
            <p:ph type="title"/>
          </p:nvPr>
        </p:nvSpPr>
        <p:spPr>
          <a:xfrm>
            <a:off x="766950" y="0"/>
            <a:ext cx="10515600" cy="1325563"/>
          </a:xfrm>
        </p:spPr>
        <p:txBody>
          <a:bodyPr>
            <a:normAutofit/>
          </a:bodyPr>
          <a:lstStyle/>
          <a:p>
            <a:r>
              <a:rPr lang="en-US" sz="3600" dirty="0">
                <a:solidFill>
                  <a:schemeClr val="bg1"/>
                </a:solidFill>
              </a:rPr>
              <a:t>Adu</a:t>
            </a:r>
            <a:r>
              <a:rPr lang="en-US" sz="3600" dirty="0"/>
              <a:t>lts with Multiple Chronic Conditions, 2016</a:t>
            </a:r>
          </a:p>
        </p:txBody>
      </p:sp>
      <p:sp>
        <p:nvSpPr>
          <p:cNvPr id="4" name="Slide Number Placeholder 3">
            <a:extLst>
              <a:ext uri="{FF2B5EF4-FFF2-40B4-BE49-F238E27FC236}">
                <a16:creationId xmlns:a16="http://schemas.microsoft.com/office/drawing/2014/main" id="{6E59D77E-F3A0-47ED-A53C-27DAC1D33A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7" name="Object 2">
            <a:extLst>
              <a:ext uri="{FF2B5EF4-FFF2-40B4-BE49-F238E27FC236}">
                <a16:creationId xmlns:a16="http://schemas.microsoft.com/office/drawing/2014/main" id="{0F6BCAC3-2855-4215-B915-874724A258FF}"/>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BD8518C-74B9-4E31-AF45-6240E9921269}"/>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Tree>
    <p:extLst>
      <p:ext uri="{BB962C8B-B14F-4D97-AF65-F5344CB8AC3E}">
        <p14:creationId xmlns:p14="http://schemas.microsoft.com/office/powerpoint/2010/main" val="23287210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13FEF47-9B6A-433B-BEE1-58D820020B5E}"/>
              </a:ext>
            </a:extLst>
          </p:cNvPr>
          <p:cNvGraphicFramePr>
            <a:graphicFrameLocks noGrp="1"/>
          </p:cNvGraphicFramePr>
          <p:nvPr>
            <p:ph sz="half" idx="1"/>
          </p:nvPr>
        </p:nvGraphicFramePr>
        <p:xfrm>
          <a:off x="838200" y="1665288"/>
          <a:ext cx="5181600" cy="4079240"/>
        </p:xfrm>
        <a:graphic>
          <a:graphicData uri="http://schemas.openxmlformats.org/drawingml/2006/table">
            <a:tbl>
              <a:tblPr firstRow="1" bandRow="1">
                <a:tableStyleId>{5C22544A-7EE6-4342-B048-85BDC9FD1C3A}</a:tableStyleId>
              </a:tblPr>
              <a:tblGrid>
                <a:gridCol w="754626">
                  <a:extLst>
                    <a:ext uri="{9D8B030D-6E8A-4147-A177-3AD203B41FA5}">
                      <a16:colId xmlns:a16="http://schemas.microsoft.com/office/drawing/2014/main" val="538528843"/>
                    </a:ext>
                  </a:extLst>
                </a:gridCol>
                <a:gridCol w="4426974">
                  <a:extLst>
                    <a:ext uri="{9D8B030D-6E8A-4147-A177-3AD203B41FA5}">
                      <a16:colId xmlns:a16="http://schemas.microsoft.com/office/drawing/2014/main" val="486792607"/>
                    </a:ext>
                  </a:extLst>
                </a:gridCol>
              </a:tblGrid>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Ranking</a:t>
                      </a:r>
                    </a:p>
                  </a:txBody>
                  <a:tcPr/>
                </a:tc>
                <a:extLst>
                  <a:ext uri="{0D108BD9-81ED-4DB2-BD59-A6C34878D82A}">
                    <a16:rowId xmlns:a16="http://schemas.microsoft.com/office/drawing/2014/main" val="3643532097"/>
                  </a:ext>
                </a:extLst>
              </a:tr>
              <a:tr h="370840">
                <a:tc>
                  <a:txBody>
                    <a:bodyPr/>
                    <a:lstStyle/>
                    <a:p>
                      <a:r>
                        <a:rPr lang="en-US" dirty="0"/>
                        <a:t>30.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Canada</a:t>
                      </a:r>
                    </a:p>
                  </a:txBody>
                  <a:tcPr marL="0" marR="0" marT="0" marB="0" anchor="ctr"/>
                </a:tc>
                <a:extLst>
                  <a:ext uri="{0D108BD9-81ED-4DB2-BD59-A6C34878D82A}">
                    <a16:rowId xmlns:a16="http://schemas.microsoft.com/office/drawing/2014/main" val="2260384316"/>
                  </a:ext>
                </a:extLst>
              </a:tr>
              <a:tr h="370840">
                <a:tc>
                  <a:txBody>
                    <a:bodyPr/>
                    <a:lstStyle/>
                    <a:p>
                      <a:r>
                        <a:rPr lang="en-US" dirty="0"/>
                        <a:t>31.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Finland</a:t>
                      </a:r>
                    </a:p>
                  </a:txBody>
                  <a:tcPr marL="0" marR="0" marT="0" marB="0" anchor="ctr"/>
                </a:tc>
                <a:extLst>
                  <a:ext uri="{0D108BD9-81ED-4DB2-BD59-A6C34878D82A}">
                    <a16:rowId xmlns:a16="http://schemas.microsoft.com/office/drawing/2014/main" val="847416833"/>
                  </a:ext>
                </a:extLst>
              </a:tr>
              <a:tr h="370840">
                <a:tc>
                  <a:txBody>
                    <a:bodyPr/>
                    <a:lstStyle/>
                    <a:p>
                      <a:r>
                        <a:rPr lang="en-US" dirty="0"/>
                        <a:t>32.</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Australia</a:t>
                      </a:r>
                    </a:p>
                  </a:txBody>
                  <a:tcPr marL="0" marR="0" marT="0" marB="0" anchor="ctr"/>
                </a:tc>
                <a:extLst>
                  <a:ext uri="{0D108BD9-81ED-4DB2-BD59-A6C34878D82A}">
                    <a16:rowId xmlns:a16="http://schemas.microsoft.com/office/drawing/2014/main" val="1410555748"/>
                  </a:ext>
                </a:extLst>
              </a:tr>
              <a:tr h="370840">
                <a:tc>
                  <a:txBody>
                    <a:bodyPr/>
                    <a:lstStyle/>
                    <a:p>
                      <a:r>
                        <a:rPr lang="en-US" dirty="0"/>
                        <a:t>33.</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Chile</a:t>
                      </a:r>
                    </a:p>
                  </a:txBody>
                  <a:tcPr marL="0" marR="0" marT="0" marB="0" anchor="ctr"/>
                </a:tc>
                <a:extLst>
                  <a:ext uri="{0D108BD9-81ED-4DB2-BD59-A6C34878D82A}">
                    <a16:rowId xmlns:a16="http://schemas.microsoft.com/office/drawing/2014/main" val="3001517071"/>
                  </a:ext>
                </a:extLst>
              </a:tr>
              <a:tr h="370840">
                <a:tc>
                  <a:txBody>
                    <a:bodyPr/>
                    <a:lstStyle/>
                    <a:p>
                      <a:r>
                        <a:rPr lang="en-US" dirty="0"/>
                        <a:t>34.</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Denmark</a:t>
                      </a:r>
                    </a:p>
                  </a:txBody>
                  <a:tcPr marL="0" marR="0" marT="0" marB="0" anchor="ctr"/>
                </a:tc>
                <a:extLst>
                  <a:ext uri="{0D108BD9-81ED-4DB2-BD59-A6C34878D82A}">
                    <a16:rowId xmlns:a16="http://schemas.microsoft.com/office/drawing/2014/main" val="1351822331"/>
                  </a:ext>
                </a:extLst>
              </a:tr>
              <a:tr h="370840">
                <a:tc>
                  <a:txBody>
                    <a:bodyPr/>
                    <a:lstStyle/>
                    <a:p>
                      <a:r>
                        <a:rPr lang="en-US" dirty="0"/>
                        <a:t>35.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Dominica</a:t>
                      </a:r>
                    </a:p>
                  </a:txBody>
                  <a:tcPr marL="0" marR="0" marT="0" marB="0" anchor="ctr"/>
                </a:tc>
                <a:extLst>
                  <a:ext uri="{0D108BD9-81ED-4DB2-BD59-A6C34878D82A}">
                    <a16:rowId xmlns:a16="http://schemas.microsoft.com/office/drawing/2014/main" val="4007411820"/>
                  </a:ext>
                </a:extLst>
              </a:tr>
              <a:tr h="370840">
                <a:tc>
                  <a:txBody>
                    <a:bodyPr/>
                    <a:lstStyle/>
                    <a:p>
                      <a:r>
                        <a:rPr lang="en-US" dirty="0"/>
                        <a:t>36.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Costa Rica</a:t>
                      </a:r>
                    </a:p>
                  </a:txBody>
                  <a:tcPr marL="0" marR="0" marT="0" marB="0" anchor="ctr"/>
                </a:tc>
                <a:extLst>
                  <a:ext uri="{0D108BD9-81ED-4DB2-BD59-A6C34878D82A}">
                    <a16:rowId xmlns:a16="http://schemas.microsoft.com/office/drawing/2014/main" val="3991317472"/>
                  </a:ext>
                </a:extLst>
              </a:tr>
              <a:tr h="370840">
                <a:tc>
                  <a:txBody>
                    <a:bodyPr/>
                    <a:lstStyle/>
                    <a:p>
                      <a:r>
                        <a:rPr lang="en-US" dirty="0"/>
                        <a:t>37.</a:t>
                      </a:r>
                    </a:p>
                  </a:txBody>
                  <a:tcPr>
                    <a:solidFill>
                      <a:srgbClr val="C00000"/>
                    </a:solidFill>
                  </a:tcPr>
                </a:tc>
                <a:tc>
                  <a:txBody>
                    <a:bodyPr/>
                    <a:lstStyle/>
                    <a:p>
                      <a:pPr marL="0" algn="l" defTabSz="914400" rtl="0" eaLnBrk="1" fontAlgn="b" latinLnBrk="0" hangingPunct="1"/>
                      <a:r>
                        <a:rPr lang="en-US" sz="1800" kern="1200" dirty="0">
                          <a:solidFill>
                            <a:schemeClr val="dk1"/>
                          </a:solidFill>
                          <a:latin typeface="+mn-lt"/>
                          <a:ea typeface="+mn-ea"/>
                          <a:cs typeface="+mn-cs"/>
                        </a:rPr>
                        <a:t> United States</a:t>
                      </a:r>
                    </a:p>
                  </a:txBody>
                  <a:tcPr marL="0" marR="0" marT="0" marB="0" anchor="ctr">
                    <a:solidFill>
                      <a:srgbClr val="C00000"/>
                    </a:solidFill>
                  </a:tcPr>
                </a:tc>
                <a:extLst>
                  <a:ext uri="{0D108BD9-81ED-4DB2-BD59-A6C34878D82A}">
                    <a16:rowId xmlns:a16="http://schemas.microsoft.com/office/drawing/2014/main" val="2394924803"/>
                  </a:ext>
                </a:extLst>
              </a:tr>
              <a:tr h="370840">
                <a:tc>
                  <a:txBody>
                    <a:bodyPr/>
                    <a:lstStyle/>
                    <a:p>
                      <a:r>
                        <a:rPr lang="en-US" dirty="0"/>
                        <a:t>38.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Slovenia</a:t>
                      </a:r>
                    </a:p>
                  </a:txBody>
                  <a:tcPr marL="0" marR="0" marT="0" marB="0" anchor="ctr"/>
                </a:tc>
                <a:extLst>
                  <a:ext uri="{0D108BD9-81ED-4DB2-BD59-A6C34878D82A}">
                    <a16:rowId xmlns:a16="http://schemas.microsoft.com/office/drawing/2014/main" val="712603232"/>
                  </a:ext>
                </a:extLst>
              </a:tr>
              <a:tr h="370840">
                <a:tc>
                  <a:txBody>
                    <a:bodyPr/>
                    <a:lstStyle/>
                    <a:p>
                      <a:r>
                        <a:rPr lang="en-US" dirty="0"/>
                        <a:t>39.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Cuba</a:t>
                      </a:r>
                    </a:p>
                  </a:txBody>
                  <a:tcPr marL="0" marR="0" marT="0" marB="0" anchor="ctr"/>
                </a:tc>
                <a:extLst>
                  <a:ext uri="{0D108BD9-81ED-4DB2-BD59-A6C34878D82A}">
                    <a16:rowId xmlns:a16="http://schemas.microsoft.com/office/drawing/2014/main" val="4052788636"/>
                  </a:ext>
                </a:extLst>
              </a:tr>
            </a:tbl>
          </a:graphicData>
        </a:graphic>
      </p:graphicFrame>
      <p:graphicFrame>
        <p:nvGraphicFramePr>
          <p:cNvPr id="8" name="Content Placeholder 7">
            <a:extLst>
              <a:ext uri="{FF2B5EF4-FFF2-40B4-BE49-F238E27FC236}">
                <a16:creationId xmlns:a16="http://schemas.microsoft.com/office/drawing/2014/main" id="{1193786F-D9D4-4701-A45E-68D669BEFBE4}"/>
              </a:ext>
            </a:extLst>
          </p:cNvPr>
          <p:cNvGraphicFramePr>
            <a:graphicFrameLocks noGrp="1"/>
          </p:cNvGraphicFramePr>
          <p:nvPr>
            <p:ph sz="half" idx="2"/>
          </p:nvPr>
        </p:nvGraphicFramePr>
        <p:xfrm>
          <a:off x="6172200" y="1665288"/>
          <a:ext cx="5181600" cy="4079240"/>
        </p:xfrm>
        <a:graphic>
          <a:graphicData uri="http://schemas.openxmlformats.org/drawingml/2006/table">
            <a:tbl>
              <a:tblPr firstRow="1" bandRow="1">
                <a:tableStyleId>{5C22544A-7EE6-4342-B048-85BDC9FD1C3A}</a:tableStyleId>
              </a:tblPr>
              <a:tblGrid>
                <a:gridCol w="749710">
                  <a:extLst>
                    <a:ext uri="{9D8B030D-6E8A-4147-A177-3AD203B41FA5}">
                      <a16:colId xmlns:a16="http://schemas.microsoft.com/office/drawing/2014/main" val="3211144737"/>
                    </a:ext>
                  </a:extLst>
                </a:gridCol>
                <a:gridCol w="4431890">
                  <a:extLst>
                    <a:ext uri="{9D8B030D-6E8A-4147-A177-3AD203B41FA5}">
                      <a16:colId xmlns:a16="http://schemas.microsoft.com/office/drawing/2014/main" val="676190219"/>
                    </a:ext>
                  </a:extLst>
                </a:gridCol>
              </a:tblGrid>
              <a:tr h="370840">
                <a:tc>
                  <a:txBody>
                    <a:bodyPr/>
                    <a:lstStyle/>
                    <a:p>
                      <a:endParaRPr lang="en-US" dirty="0"/>
                    </a:p>
                  </a:txBody>
                  <a:tcPr/>
                </a:tc>
                <a:tc>
                  <a:txBody>
                    <a:bodyPr/>
                    <a:lstStyle/>
                    <a:p>
                      <a:r>
                        <a:rPr lang="en-US" dirty="0"/>
                        <a:t>Overall Ranking</a:t>
                      </a:r>
                    </a:p>
                  </a:txBody>
                  <a:tcPr/>
                </a:tc>
                <a:extLst>
                  <a:ext uri="{0D108BD9-81ED-4DB2-BD59-A6C34878D82A}">
                    <a16:rowId xmlns:a16="http://schemas.microsoft.com/office/drawing/2014/main" val="35763360"/>
                  </a:ext>
                </a:extLst>
              </a:tr>
              <a:tr h="370840">
                <a:tc>
                  <a:txBody>
                    <a:bodyPr/>
                    <a:lstStyle/>
                    <a:p>
                      <a:r>
                        <a:rPr lang="en-US" dirty="0"/>
                        <a:t>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France</a:t>
                      </a:r>
                    </a:p>
                  </a:txBody>
                  <a:tcPr marL="0" marR="0" marT="0" marB="0" anchor="ctr"/>
                </a:tc>
                <a:extLst>
                  <a:ext uri="{0D108BD9-81ED-4DB2-BD59-A6C34878D82A}">
                    <a16:rowId xmlns:a16="http://schemas.microsoft.com/office/drawing/2014/main" val="908814192"/>
                  </a:ext>
                </a:extLst>
              </a:tr>
              <a:tr h="370840">
                <a:tc>
                  <a:txBody>
                    <a:bodyPr/>
                    <a:lstStyle/>
                    <a:p>
                      <a:r>
                        <a:rPr lang="en-US" dirty="0"/>
                        <a:t>2.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Italy</a:t>
                      </a:r>
                    </a:p>
                  </a:txBody>
                  <a:tcPr marL="0" marR="0" marT="0" marB="0" anchor="ctr"/>
                </a:tc>
                <a:extLst>
                  <a:ext uri="{0D108BD9-81ED-4DB2-BD59-A6C34878D82A}">
                    <a16:rowId xmlns:a16="http://schemas.microsoft.com/office/drawing/2014/main" val="3058048154"/>
                  </a:ext>
                </a:extLst>
              </a:tr>
              <a:tr h="370840">
                <a:tc>
                  <a:txBody>
                    <a:bodyPr/>
                    <a:lstStyle/>
                    <a:p>
                      <a:r>
                        <a:rPr lang="en-US" dirty="0"/>
                        <a:t>3.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San Marino</a:t>
                      </a:r>
                    </a:p>
                  </a:txBody>
                  <a:tcPr marL="0" marR="0" marT="0" marB="0" anchor="ctr"/>
                </a:tc>
                <a:extLst>
                  <a:ext uri="{0D108BD9-81ED-4DB2-BD59-A6C34878D82A}">
                    <a16:rowId xmlns:a16="http://schemas.microsoft.com/office/drawing/2014/main" val="2535563539"/>
                  </a:ext>
                </a:extLst>
              </a:tr>
              <a:tr h="370840">
                <a:tc>
                  <a:txBody>
                    <a:bodyPr/>
                    <a:lstStyle/>
                    <a:p>
                      <a:r>
                        <a:rPr lang="en-US" dirty="0"/>
                        <a:t>4.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Andorra</a:t>
                      </a:r>
                    </a:p>
                  </a:txBody>
                  <a:tcPr marL="0" marR="0" marT="0" marB="0" anchor="ctr"/>
                </a:tc>
                <a:extLst>
                  <a:ext uri="{0D108BD9-81ED-4DB2-BD59-A6C34878D82A}">
                    <a16:rowId xmlns:a16="http://schemas.microsoft.com/office/drawing/2014/main" val="2359586810"/>
                  </a:ext>
                </a:extLst>
              </a:tr>
              <a:tr h="370840">
                <a:tc>
                  <a:txBody>
                    <a:bodyPr/>
                    <a:lstStyle/>
                    <a:p>
                      <a:r>
                        <a:rPr lang="en-US" dirty="0"/>
                        <a:t>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Malta</a:t>
                      </a:r>
                    </a:p>
                  </a:txBody>
                  <a:tcPr marL="0" marR="0" marT="0" marB="0" anchor="ctr"/>
                </a:tc>
                <a:extLst>
                  <a:ext uri="{0D108BD9-81ED-4DB2-BD59-A6C34878D82A}">
                    <a16:rowId xmlns:a16="http://schemas.microsoft.com/office/drawing/2014/main" val="2100325573"/>
                  </a:ext>
                </a:extLst>
              </a:tr>
              <a:tr h="370840">
                <a:tc>
                  <a:txBody>
                    <a:bodyPr/>
                    <a:lstStyle/>
                    <a:p>
                      <a:r>
                        <a:rPr lang="en-US" dirty="0"/>
                        <a:t>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Singapore</a:t>
                      </a:r>
                    </a:p>
                  </a:txBody>
                  <a:tcPr marL="0" marR="0" marT="0" marB="0" anchor="ctr"/>
                </a:tc>
                <a:extLst>
                  <a:ext uri="{0D108BD9-81ED-4DB2-BD59-A6C34878D82A}">
                    <a16:rowId xmlns:a16="http://schemas.microsoft.com/office/drawing/2014/main" val="1471400179"/>
                  </a:ext>
                </a:extLst>
              </a:tr>
              <a:tr h="370840">
                <a:tc>
                  <a:txBody>
                    <a:bodyPr/>
                    <a:lstStyle/>
                    <a:p>
                      <a:r>
                        <a:rPr lang="en-US" dirty="0"/>
                        <a:t>7.</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Spain</a:t>
                      </a:r>
                    </a:p>
                  </a:txBody>
                  <a:tcPr marL="0" marR="0" marT="0" marB="0" anchor="ctr"/>
                </a:tc>
                <a:extLst>
                  <a:ext uri="{0D108BD9-81ED-4DB2-BD59-A6C34878D82A}">
                    <a16:rowId xmlns:a16="http://schemas.microsoft.com/office/drawing/2014/main" val="3897139801"/>
                  </a:ext>
                </a:extLst>
              </a:tr>
              <a:tr h="370840">
                <a:tc>
                  <a:txBody>
                    <a:bodyPr/>
                    <a:lstStyle/>
                    <a:p>
                      <a:r>
                        <a:rPr lang="en-US" dirty="0"/>
                        <a:t>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Oman</a:t>
                      </a:r>
                    </a:p>
                  </a:txBody>
                  <a:tcPr marL="0" marR="0" marT="0" marB="0" anchor="ctr"/>
                </a:tc>
                <a:extLst>
                  <a:ext uri="{0D108BD9-81ED-4DB2-BD59-A6C34878D82A}">
                    <a16:rowId xmlns:a16="http://schemas.microsoft.com/office/drawing/2014/main" val="928645929"/>
                  </a:ext>
                </a:extLst>
              </a:tr>
              <a:tr h="370840">
                <a:tc>
                  <a:txBody>
                    <a:bodyPr/>
                    <a:lstStyle/>
                    <a:p>
                      <a:r>
                        <a:rPr lang="en-US" dirty="0"/>
                        <a:t>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Austria</a:t>
                      </a:r>
                    </a:p>
                  </a:txBody>
                  <a:tcPr marL="0" marR="0" marT="0" marB="0" anchor="ctr"/>
                </a:tc>
                <a:extLst>
                  <a:ext uri="{0D108BD9-81ED-4DB2-BD59-A6C34878D82A}">
                    <a16:rowId xmlns:a16="http://schemas.microsoft.com/office/drawing/2014/main" val="1165552788"/>
                  </a:ext>
                </a:extLst>
              </a:tr>
              <a:tr h="370840">
                <a:tc>
                  <a:txBody>
                    <a:bodyPr/>
                    <a:lstStyle/>
                    <a:p>
                      <a:r>
                        <a:rPr lang="en-US" dirty="0"/>
                        <a:t>10.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Japan</a:t>
                      </a:r>
                    </a:p>
                  </a:txBody>
                  <a:tcPr marL="0" marR="0" marT="0" marB="0" anchor="ctr"/>
                </a:tc>
                <a:extLst>
                  <a:ext uri="{0D108BD9-81ED-4DB2-BD59-A6C34878D82A}">
                    <a16:rowId xmlns:a16="http://schemas.microsoft.com/office/drawing/2014/main" val="191319753"/>
                  </a:ext>
                </a:extLst>
              </a:tr>
            </a:tbl>
          </a:graphicData>
        </a:graphic>
      </p:graphicFrame>
      <p:sp>
        <p:nvSpPr>
          <p:cNvPr id="3" name="Title 2"/>
          <p:cNvSpPr>
            <a:spLocks noGrp="1"/>
          </p:cNvSpPr>
          <p:nvPr>
            <p:ph type="title"/>
          </p:nvPr>
        </p:nvSpPr>
        <p:spPr>
          <a:xfrm>
            <a:off x="755075" y="216007"/>
            <a:ext cx="10515600" cy="1325563"/>
          </a:xfrm>
        </p:spPr>
        <p:txBody>
          <a:bodyPr>
            <a:normAutofit/>
          </a:bodyPr>
          <a:lstStyle/>
          <a:p>
            <a:r>
              <a:rPr lang="en-US" dirty="0">
                <a:solidFill>
                  <a:schemeClr val="bg1"/>
                </a:solidFill>
              </a:rPr>
              <a:t>The</a:t>
            </a:r>
            <a:r>
              <a:rPr lang="en-US" dirty="0"/>
              <a:t> World Health Report 2000, </a:t>
            </a:r>
            <a:r>
              <a:rPr lang="en-US" i="1" dirty="0"/>
              <a:t>Health Systems: Improving Performance</a:t>
            </a:r>
            <a:endParaRPr lang="en-US" dirty="0"/>
          </a:p>
        </p:txBody>
      </p:sp>
    </p:spTree>
    <p:extLst>
      <p:ext uri="{BB962C8B-B14F-4D97-AF65-F5344CB8AC3E}">
        <p14:creationId xmlns:p14="http://schemas.microsoft.com/office/powerpoint/2010/main" val="40877733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77504E-EF54-4383-A45E-14847414A454}"/>
              </a:ext>
            </a:extLst>
          </p:cNvPr>
          <p:cNvSpPr>
            <a:spLocks noGrp="1"/>
          </p:cNvSpPr>
          <p:nvPr>
            <p:ph type="title"/>
          </p:nvPr>
        </p:nvSpPr>
        <p:spPr>
          <a:xfrm>
            <a:off x="838200" y="0"/>
            <a:ext cx="10515600" cy="1325563"/>
          </a:xfrm>
        </p:spPr>
        <p:txBody>
          <a:bodyPr/>
          <a:lstStyle/>
          <a:p>
            <a:r>
              <a:rPr lang="en-US" dirty="0">
                <a:solidFill>
                  <a:schemeClr val="bg1"/>
                </a:solidFill>
              </a:rPr>
              <a:t>Per</a:t>
            </a:r>
            <a:r>
              <a:rPr lang="en-US" dirty="0"/>
              <a:t>ception of Quality of Medical Care</a:t>
            </a:r>
          </a:p>
        </p:txBody>
      </p:sp>
      <p:graphicFrame>
        <p:nvGraphicFramePr>
          <p:cNvPr id="32" name="Content Placeholder 31">
            <a:extLst>
              <a:ext uri="{FF2B5EF4-FFF2-40B4-BE49-F238E27FC236}">
                <a16:creationId xmlns:a16="http://schemas.microsoft.com/office/drawing/2014/main" id="{FFC2F35B-72D7-4D96-8198-40367FDED12C}"/>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0864439-3790-40A6-90BD-6AD9C52A11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1B4A4BC9-99ED-442A-BA26-82C810396DC7}"/>
              </a:ext>
            </a:extLst>
          </p:cNvPr>
          <p:cNvSpPr txBox="1"/>
          <p:nvPr/>
        </p:nvSpPr>
        <p:spPr>
          <a:xfrm>
            <a:off x="3254478" y="6372181"/>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spTree>
    <p:extLst>
      <p:ext uri="{BB962C8B-B14F-4D97-AF65-F5344CB8AC3E}">
        <p14:creationId xmlns:p14="http://schemas.microsoft.com/office/powerpoint/2010/main" val="3529434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D51B-B513-BD4D-A9A6-03C3592A5CCA}"/>
              </a:ext>
            </a:extLst>
          </p:cNvPr>
          <p:cNvSpPr>
            <a:spLocks noGrp="1"/>
          </p:cNvSpPr>
          <p:nvPr>
            <p:ph type="title"/>
          </p:nvPr>
        </p:nvSpPr>
        <p:spPr>
          <a:xfrm>
            <a:off x="921325" y="0"/>
            <a:ext cx="10515600" cy="1325563"/>
          </a:xfrm>
        </p:spPr>
        <p:txBody>
          <a:bodyPr/>
          <a:lstStyle/>
          <a:p>
            <a:r>
              <a:rPr lang="en-US" dirty="0">
                <a:solidFill>
                  <a:schemeClr val="bg1"/>
                </a:solidFill>
              </a:rPr>
              <a:t>Qu</a:t>
            </a:r>
            <a:r>
              <a:rPr lang="en-US" dirty="0"/>
              <a:t>ality of Care Notes</a:t>
            </a:r>
          </a:p>
        </p:txBody>
      </p:sp>
      <p:sp>
        <p:nvSpPr>
          <p:cNvPr id="3" name="Content Placeholder 2">
            <a:extLst>
              <a:ext uri="{FF2B5EF4-FFF2-40B4-BE49-F238E27FC236}">
                <a16:creationId xmlns:a16="http://schemas.microsoft.com/office/drawing/2014/main" id="{EAEE2EEC-4BEE-FC41-828C-62EF4AA5CD9A}"/>
              </a:ext>
            </a:extLst>
          </p:cNvPr>
          <p:cNvSpPr>
            <a:spLocks noGrp="1"/>
          </p:cNvSpPr>
          <p:nvPr>
            <p:ph idx="1"/>
          </p:nvPr>
        </p:nvSpPr>
        <p:spPr/>
        <p:txBody>
          <a:bodyPr/>
          <a:lstStyle/>
          <a:p>
            <a:pPr>
              <a:spcAft>
                <a:spcPts val="1000"/>
              </a:spcAft>
            </a:pPr>
            <a:r>
              <a:rPr lang="en-US" dirty="0"/>
              <a:t>Metrics of quality in the U.S. are not very good.</a:t>
            </a:r>
          </a:p>
          <a:p>
            <a:pPr>
              <a:spcAft>
                <a:spcPts val="1000"/>
              </a:spcAft>
            </a:pPr>
            <a:r>
              <a:rPr lang="en-US" dirty="0"/>
              <a:t>Quality of care is not considered very good in the U.S.</a:t>
            </a:r>
          </a:p>
          <a:p>
            <a:pPr>
              <a:spcAft>
                <a:spcPts val="1000"/>
              </a:spcAft>
            </a:pPr>
            <a:r>
              <a:rPr lang="en-US" dirty="0"/>
              <a:t>The system has challenges: obesity/lifestyle.</a:t>
            </a:r>
          </a:p>
          <a:p>
            <a:r>
              <a:rPr lang="en-US" dirty="0"/>
              <a:t>The system has bright spots!</a:t>
            </a:r>
          </a:p>
        </p:txBody>
      </p:sp>
      <p:sp>
        <p:nvSpPr>
          <p:cNvPr id="4" name="Slide Number Placeholder 3">
            <a:extLst>
              <a:ext uri="{FF2B5EF4-FFF2-40B4-BE49-F238E27FC236}">
                <a16:creationId xmlns:a16="http://schemas.microsoft.com/office/drawing/2014/main" id="{CB2E4FB8-25C1-B24C-B597-78F69595F1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3562835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D596-8C7A-8A4B-8BDD-BB149B1A52AC}"/>
              </a:ext>
            </a:extLst>
          </p:cNvPr>
          <p:cNvSpPr>
            <a:spLocks noGrp="1"/>
          </p:cNvSpPr>
          <p:nvPr>
            <p:ph type="title"/>
          </p:nvPr>
        </p:nvSpPr>
        <p:spPr/>
        <p:txBody>
          <a:bodyPr/>
          <a:lstStyle/>
          <a:p>
            <a:r>
              <a:rPr lang="en-US" dirty="0"/>
              <a:t>Costs</a:t>
            </a:r>
          </a:p>
        </p:txBody>
      </p:sp>
      <p:sp>
        <p:nvSpPr>
          <p:cNvPr id="3" name="Text Placeholder 2">
            <a:extLst>
              <a:ext uri="{FF2B5EF4-FFF2-40B4-BE49-F238E27FC236}">
                <a16:creationId xmlns:a16="http://schemas.microsoft.com/office/drawing/2014/main" id="{4C36D960-A516-AD41-B0DC-AFD35D46C6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49D764-9A45-E64B-8BA3-DE7A838A28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177435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Health(care) Economics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5</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098470"/>
            <a:ext cx="9144000" cy="1819191"/>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sz="1400" b="0" i="1" dirty="0">
                <a:solidFill>
                  <a:srgbClr val="333333"/>
                </a:solidFill>
                <a:effectLst/>
                <a:latin typeface="Open Sans" panose="020B0606030504020204" pitchFamily="34" charset="0"/>
              </a:rPr>
              <a:t> </a:t>
            </a:r>
            <a:r>
              <a:rPr lang="en-US" sz="2600" dirty="0"/>
              <a:t>University of Nevada, Reno</a:t>
            </a:r>
          </a:p>
          <a:p>
            <a:pPr>
              <a:lnSpc>
                <a:spcPct val="100000"/>
              </a:lnSpc>
              <a:spcBef>
                <a:spcPts val="0"/>
              </a:spcBef>
            </a:pPr>
            <a:r>
              <a:rPr lang="en-US" sz="1800" dirty="0">
                <a:solidFill>
                  <a:schemeClr val="tx2"/>
                </a:solidFill>
              </a:rPr>
              <a:t>June 17, 2022</a:t>
            </a:r>
          </a:p>
          <a:p>
            <a:pPr>
              <a:lnSpc>
                <a:spcPct val="100000"/>
              </a:lnSpc>
              <a:spcBef>
                <a:spcPts val="0"/>
              </a:spcBef>
            </a:pPr>
            <a:endParaRPr lang="en-US" sz="1800" dirty="0">
              <a:solidFill>
                <a:schemeClr val="tx2"/>
              </a:solidFill>
            </a:endParaRPr>
          </a:p>
          <a:p>
            <a:pPr>
              <a:lnSpc>
                <a:spcPct val="100000"/>
              </a:lnSpc>
              <a:spcBef>
                <a:spcPts val="0"/>
              </a:spcBef>
            </a:pPr>
            <a:r>
              <a:rPr lang="en-US" sz="3300" dirty="0">
                <a:solidFill>
                  <a:schemeClr val="tx2"/>
                </a:solidFill>
              </a:rPr>
              <a:t>Kelley Cullen, Ph.D.</a:t>
            </a:r>
          </a:p>
          <a:p>
            <a:pPr>
              <a:lnSpc>
                <a:spcPct val="100000"/>
              </a:lnSpc>
              <a:spcBef>
                <a:spcPts val="0"/>
              </a:spcBef>
            </a:pPr>
            <a:r>
              <a:rPr lang="en-US" sz="2800" b="0" i="1" dirty="0">
                <a:solidFill>
                  <a:schemeClr val="tx2"/>
                </a:solidFill>
              </a:rPr>
              <a:t>Eastern Washington Univ.</a:t>
            </a:r>
          </a:p>
        </p:txBody>
      </p:sp>
      <p:pic>
        <p:nvPicPr>
          <p:cNvPr id="2" name="Picture 1">
            <a:extLst>
              <a:ext uri="{FF2B5EF4-FFF2-40B4-BE49-F238E27FC236}">
                <a16:creationId xmlns:a16="http://schemas.microsoft.com/office/drawing/2014/main" id="{E2710A66-BA81-9D49-89C7-604BADF16B6C}"/>
              </a:ext>
            </a:extLst>
          </p:cNvPr>
          <p:cNvPicPr>
            <a:picLocks noChangeAspect="1"/>
          </p:cNvPicPr>
          <p:nvPr/>
        </p:nvPicPr>
        <p:blipFill>
          <a:blip r:embed="rId2"/>
          <a:stretch>
            <a:fillRect/>
          </a:stretch>
        </p:blipFill>
        <p:spPr>
          <a:xfrm>
            <a:off x="8014446" y="4776159"/>
            <a:ext cx="3911857" cy="1819192"/>
          </a:xfrm>
          <a:prstGeom prst="rect">
            <a:avLst/>
          </a:prstGeom>
        </p:spPr>
      </p:pic>
      <p:pic>
        <p:nvPicPr>
          <p:cNvPr id="4" name="Picture 3">
            <a:extLst>
              <a:ext uri="{FF2B5EF4-FFF2-40B4-BE49-F238E27FC236}">
                <a16:creationId xmlns:a16="http://schemas.microsoft.com/office/drawing/2014/main" id="{E4AF9991-D92B-5943-B5CF-3213E2BD6D2A}"/>
              </a:ext>
            </a:extLst>
          </p:cNvPr>
          <p:cNvPicPr>
            <a:picLocks noChangeAspect="1"/>
          </p:cNvPicPr>
          <p:nvPr/>
        </p:nvPicPr>
        <p:blipFill>
          <a:blip r:embed="rId3"/>
          <a:stretch>
            <a:fillRect/>
          </a:stretch>
        </p:blipFill>
        <p:spPr>
          <a:xfrm>
            <a:off x="514350" y="209769"/>
            <a:ext cx="3492500" cy="2324100"/>
          </a:xfrm>
          <a:prstGeom prst="rect">
            <a:avLst/>
          </a:prstGeom>
        </p:spPr>
      </p:pic>
    </p:spTree>
    <p:extLst>
      <p:ext uri="{BB962C8B-B14F-4D97-AF65-F5344CB8AC3E}">
        <p14:creationId xmlns:p14="http://schemas.microsoft.com/office/powerpoint/2010/main" val="2344736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39D2-D214-4B13-816E-63AE93B2B13C}"/>
              </a:ext>
            </a:extLst>
          </p:cNvPr>
          <p:cNvSpPr>
            <a:spLocks noGrp="1"/>
          </p:cNvSpPr>
          <p:nvPr>
            <p:ph type="title"/>
          </p:nvPr>
        </p:nvSpPr>
        <p:spPr>
          <a:xfrm>
            <a:off x="781048" y="0"/>
            <a:ext cx="10515600" cy="1325563"/>
          </a:xfrm>
        </p:spPr>
        <p:txBody>
          <a:bodyPr>
            <a:normAutofit/>
          </a:bodyPr>
          <a:lstStyle/>
          <a:p>
            <a:r>
              <a:rPr lang="en-US" sz="3900" dirty="0">
                <a:solidFill>
                  <a:schemeClr val="bg1"/>
                </a:solidFill>
              </a:rPr>
              <a:t>Nat</a:t>
            </a:r>
            <a:r>
              <a:rPr lang="en-US" sz="3900" dirty="0"/>
              <a:t>ional Health Expenditure as Percent of GDP</a:t>
            </a:r>
          </a:p>
        </p:txBody>
      </p:sp>
      <p:graphicFrame>
        <p:nvGraphicFramePr>
          <p:cNvPr id="7" name="Content Placeholder 6">
            <a:extLst>
              <a:ext uri="{FF2B5EF4-FFF2-40B4-BE49-F238E27FC236}">
                <a16:creationId xmlns:a16="http://schemas.microsoft.com/office/drawing/2014/main" id="{7B8AB401-0AD5-489E-878A-D5E67F3BA51E}"/>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2BBD56D-9ECC-E347-BE2E-449DB5ED54B3}"/>
              </a:ext>
            </a:extLst>
          </p:cNvPr>
          <p:cNvSpPr txBox="1"/>
          <p:nvPr/>
        </p:nvSpPr>
        <p:spPr>
          <a:xfrm>
            <a:off x="1852551" y="4108862"/>
            <a:ext cx="4764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5.0</a:t>
            </a:r>
          </a:p>
        </p:txBody>
      </p:sp>
      <p:sp>
        <p:nvSpPr>
          <p:cNvPr id="5" name="TextBox 4">
            <a:extLst>
              <a:ext uri="{FF2B5EF4-FFF2-40B4-BE49-F238E27FC236}">
                <a16:creationId xmlns:a16="http://schemas.microsoft.com/office/drawing/2014/main" id="{24A84DB1-C182-7049-80A5-F40AA0BB03DB}"/>
              </a:ext>
            </a:extLst>
          </p:cNvPr>
          <p:cNvSpPr txBox="1"/>
          <p:nvPr/>
        </p:nvSpPr>
        <p:spPr>
          <a:xfrm>
            <a:off x="6636327" y="2610592"/>
            <a:ext cx="5934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13.4</a:t>
            </a:r>
          </a:p>
        </p:txBody>
      </p:sp>
      <p:sp>
        <p:nvSpPr>
          <p:cNvPr id="6" name="TextBox 5">
            <a:extLst>
              <a:ext uri="{FF2B5EF4-FFF2-40B4-BE49-F238E27FC236}">
                <a16:creationId xmlns:a16="http://schemas.microsoft.com/office/drawing/2014/main" id="{757A92DC-AF02-4745-A2AA-014C90DBE193}"/>
              </a:ext>
            </a:extLst>
          </p:cNvPr>
          <p:cNvSpPr txBox="1"/>
          <p:nvPr/>
        </p:nvSpPr>
        <p:spPr>
          <a:xfrm>
            <a:off x="10234551" y="1803070"/>
            <a:ext cx="5934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17.9</a:t>
            </a:r>
          </a:p>
        </p:txBody>
      </p:sp>
      <p:sp>
        <p:nvSpPr>
          <p:cNvPr id="8" name="TextBox 7">
            <a:extLst>
              <a:ext uri="{FF2B5EF4-FFF2-40B4-BE49-F238E27FC236}">
                <a16:creationId xmlns:a16="http://schemas.microsoft.com/office/drawing/2014/main" id="{24AA155A-FEC1-1348-B810-8AA2A3387D14}"/>
              </a:ext>
            </a:extLst>
          </p:cNvPr>
          <p:cNvSpPr txBox="1"/>
          <p:nvPr/>
        </p:nvSpPr>
        <p:spPr>
          <a:xfrm>
            <a:off x="10531267" y="2232211"/>
            <a:ext cx="117211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17.7, 2019</a:t>
            </a:r>
          </a:p>
        </p:txBody>
      </p:sp>
      <p:sp>
        <p:nvSpPr>
          <p:cNvPr id="4" name="TextBox 3">
            <a:extLst>
              <a:ext uri="{FF2B5EF4-FFF2-40B4-BE49-F238E27FC236}">
                <a16:creationId xmlns:a16="http://schemas.microsoft.com/office/drawing/2014/main" id="{E2E27282-AA24-3942-B814-C8997FC8723A}"/>
              </a:ext>
            </a:extLst>
          </p:cNvPr>
          <p:cNvSpPr txBox="1"/>
          <p:nvPr/>
        </p:nvSpPr>
        <p:spPr>
          <a:xfrm>
            <a:off x="5605153" y="4478194"/>
            <a:ext cx="595868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Healthcare spending:  increased 60x between 1929 and 2019.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US Economy:	     increased just 12x</a:t>
            </a:r>
          </a:p>
        </p:txBody>
      </p:sp>
      <p:sp>
        <p:nvSpPr>
          <p:cNvPr id="9" name="TextBox 8">
            <a:extLst>
              <a:ext uri="{FF2B5EF4-FFF2-40B4-BE49-F238E27FC236}">
                <a16:creationId xmlns:a16="http://schemas.microsoft.com/office/drawing/2014/main" id="{36BFD5A1-5695-8943-9E49-969E6C7E3FC3}"/>
              </a:ext>
            </a:extLst>
          </p:cNvPr>
          <p:cNvSpPr txBox="1"/>
          <p:nvPr/>
        </p:nvSpPr>
        <p:spPr>
          <a:xfrm>
            <a:off x="3532349" y="1210601"/>
            <a:ext cx="519969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Total Expenditures in 2019: $3.8 Trillion</a:t>
            </a:r>
          </a:p>
        </p:txBody>
      </p:sp>
    </p:spTree>
    <p:extLst>
      <p:ext uri="{BB962C8B-B14F-4D97-AF65-F5344CB8AC3E}">
        <p14:creationId xmlns:p14="http://schemas.microsoft.com/office/powerpoint/2010/main" val="799943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D13B-CC57-40B8-8714-0298EA98ECE5}"/>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Care Spending as % of GDP, 1980–2018</a:t>
            </a:r>
          </a:p>
        </p:txBody>
      </p:sp>
      <p:graphicFrame>
        <p:nvGraphicFramePr>
          <p:cNvPr id="4" name="Object 3">
            <a:extLst>
              <a:ext uri="{FF2B5EF4-FFF2-40B4-BE49-F238E27FC236}">
                <a16:creationId xmlns:a16="http://schemas.microsoft.com/office/drawing/2014/main" id="{DE110973-04DC-4408-8E1B-52FBA84767D4}"/>
              </a:ext>
            </a:extLst>
          </p:cNvPr>
          <p:cNvGraphicFramePr>
            <a:graphicFrameLocks noChangeAspect="1"/>
          </p:cNvGraphicFramePr>
          <p:nvPr/>
        </p:nvGraphicFramePr>
        <p:xfrm>
          <a:off x="1220788" y="942230"/>
          <a:ext cx="9521815" cy="4861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149F8C-95E8-4024-A83A-61C46A408BE8}"/>
              </a:ext>
            </a:extLst>
          </p:cNvPr>
          <p:cNvSpPr txBox="1"/>
          <p:nvPr/>
        </p:nvSpPr>
        <p:spPr>
          <a:xfrm>
            <a:off x="3239730" y="6346017"/>
            <a:ext cx="8937522"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14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14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Jan. 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B24F288-D3FC-494D-9109-D327C024327F}"/>
              </a:ext>
            </a:extLst>
          </p:cNvPr>
          <p:cNvSpPr/>
          <p:nvPr/>
        </p:nvSpPr>
        <p:spPr>
          <a:xfrm>
            <a:off x="5175544" y="3059668"/>
            <a:ext cx="1612301"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Everybody Else</a:t>
            </a:r>
          </a:p>
        </p:txBody>
      </p:sp>
    </p:spTree>
    <p:extLst>
      <p:ext uri="{BB962C8B-B14F-4D97-AF65-F5344CB8AC3E}">
        <p14:creationId xmlns:p14="http://schemas.microsoft.com/office/powerpoint/2010/main" val="547589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E8D1-1A90-40A4-8144-71B33CF21D7B}"/>
              </a:ext>
            </a:extLst>
          </p:cNvPr>
          <p:cNvSpPr>
            <a:spLocks noGrp="1"/>
          </p:cNvSpPr>
          <p:nvPr>
            <p:ph type="title"/>
          </p:nvPr>
        </p:nvSpPr>
        <p:spPr>
          <a:xfrm>
            <a:off x="778825" y="0"/>
            <a:ext cx="10515600" cy="1325563"/>
          </a:xfrm>
        </p:spPr>
        <p:txBody>
          <a:bodyPr>
            <a:normAutofit/>
          </a:bodyPr>
          <a:lstStyle/>
          <a:p>
            <a:r>
              <a:rPr lang="en-US" dirty="0">
                <a:solidFill>
                  <a:schemeClr val="bg1"/>
                </a:solidFill>
              </a:rPr>
              <a:t>Nat</a:t>
            </a:r>
            <a:r>
              <a:rPr lang="en-US" dirty="0"/>
              <a:t>ional Healthcare Expenditure Per Capita</a:t>
            </a:r>
          </a:p>
        </p:txBody>
      </p:sp>
      <p:graphicFrame>
        <p:nvGraphicFramePr>
          <p:cNvPr id="4" name="Content Placeholder 3">
            <a:extLst>
              <a:ext uri="{FF2B5EF4-FFF2-40B4-BE49-F238E27FC236}">
                <a16:creationId xmlns:a16="http://schemas.microsoft.com/office/drawing/2014/main" id="{DC819993-B7F8-43AD-BCF9-637CE5C5BFD0}"/>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1A041C3-C6B0-9E48-80B2-3F4BB9BA56BE}"/>
              </a:ext>
            </a:extLst>
          </p:cNvPr>
          <p:cNvSpPr txBox="1"/>
          <p:nvPr/>
        </p:nvSpPr>
        <p:spPr>
          <a:xfrm>
            <a:off x="1864426" y="4571999"/>
            <a:ext cx="88357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1,239</a:t>
            </a:r>
          </a:p>
        </p:txBody>
      </p:sp>
      <p:sp>
        <p:nvSpPr>
          <p:cNvPr id="6" name="TextBox 5">
            <a:extLst>
              <a:ext uri="{FF2B5EF4-FFF2-40B4-BE49-F238E27FC236}">
                <a16:creationId xmlns:a16="http://schemas.microsoft.com/office/drawing/2014/main" id="{84596AB4-E126-6540-B74D-4049EBC53505}"/>
              </a:ext>
            </a:extLst>
          </p:cNvPr>
          <p:cNvSpPr txBox="1"/>
          <p:nvPr/>
        </p:nvSpPr>
        <p:spPr>
          <a:xfrm>
            <a:off x="10038828" y="1642534"/>
            <a:ext cx="103906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11,172</a:t>
            </a:r>
          </a:p>
        </p:txBody>
      </p:sp>
    </p:spTree>
    <p:extLst>
      <p:ext uri="{BB962C8B-B14F-4D97-AF65-F5344CB8AC3E}">
        <p14:creationId xmlns:p14="http://schemas.microsoft.com/office/powerpoint/2010/main" val="38967690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5C72-9D1E-1847-B895-E04FAD471118}"/>
              </a:ext>
            </a:extLst>
          </p:cNvPr>
          <p:cNvSpPr>
            <a:spLocks noGrp="1"/>
          </p:cNvSpPr>
          <p:nvPr>
            <p:ph type="title"/>
          </p:nvPr>
        </p:nvSpPr>
        <p:spPr>
          <a:xfrm>
            <a:off x="736600" y="0"/>
            <a:ext cx="10515600" cy="1325563"/>
          </a:xfrm>
        </p:spPr>
        <p:txBody>
          <a:bodyPr>
            <a:normAutofit/>
          </a:bodyPr>
          <a:lstStyle/>
          <a:p>
            <a:r>
              <a:rPr lang="en-US" sz="3500" dirty="0">
                <a:solidFill>
                  <a:schemeClr val="bg1"/>
                </a:solidFill>
              </a:rPr>
              <a:t>GDP</a:t>
            </a:r>
            <a:r>
              <a:rPr lang="en-US" sz="3500" dirty="0"/>
              <a:t> per Capita and Health Spending per Capita, 2017 </a:t>
            </a:r>
          </a:p>
        </p:txBody>
      </p:sp>
      <p:sp>
        <p:nvSpPr>
          <p:cNvPr id="4" name="Slide Number Placeholder 3">
            <a:extLst>
              <a:ext uri="{FF2B5EF4-FFF2-40B4-BE49-F238E27FC236}">
                <a16:creationId xmlns:a16="http://schemas.microsoft.com/office/drawing/2014/main" id="{3DF8B427-F78F-8542-83AE-0437ABD83E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Content Placeholder 4">
            <a:extLst>
              <a:ext uri="{FF2B5EF4-FFF2-40B4-BE49-F238E27FC236}">
                <a16:creationId xmlns:a16="http://schemas.microsoft.com/office/drawing/2014/main" id="{C0FB9BA9-9B78-E64D-A3B3-A8CF5FB55636}"/>
              </a:ext>
            </a:extLst>
          </p:cNvPr>
          <p:cNvPicPr>
            <a:picLocks noGrp="1" noChangeAspect="1"/>
          </p:cNvPicPr>
          <p:nvPr>
            <p:ph idx="1"/>
          </p:nvPr>
        </p:nvPicPr>
        <p:blipFill>
          <a:blip r:embed="rId2"/>
          <a:stretch>
            <a:fillRect/>
          </a:stretch>
        </p:blipFill>
        <p:spPr>
          <a:xfrm>
            <a:off x="1228514" y="1185333"/>
            <a:ext cx="10081277" cy="5044893"/>
          </a:xfrm>
          <a:prstGeom prst="rect">
            <a:avLst/>
          </a:prstGeom>
        </p:spPr>
      </p:pic>
      <p:cxnSp>
        <p:nvCxnSpPr>
          <p:cNvPr id="6" name="Straight Connector 5">
            <a:extLst>
              <a:ext uri="{FF2B5EF4-FFF2-40B4-BE49-F238E27FC236}">
                <a16:creationId xmlns:a16="http://schemas.microsoft.com/office/drawing/2014/main" id="{AC65341C-8096-E349-A5B2-BC0B8C34C753}"/>
              </a:ext>
            </a:extLst>
          </p:cNvPr>
          <p:cNvCxnSpPr/>
          <p:nvPr/>
        </p:nvCxnSpPr>
        <p:spPr>
          <a:xfrm flipV="1">
            <a:off x="3026979" y="1828800"/>
            <a:ext cx="2354318" cy="515007"/>
          </a:xfrm>
          <a:prstGeom prst="line">
            <a:avLst/>
          </a:prstGeom>
          <a:ln w="1016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8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C8C-35B5-4D56-AC2E-DE26E31B3F8B}"/>
              </a:ext>
            </a:extLst>
          </p:cNvPr>
          <p:cNvSpPr>
            <a:spLocks noGrp="1"/>
          </p:cNvSpPr>
          <p:nvPr>
            <p:ph type="title"/>
          </p:nvPr>
        </p:nvSpPr>
        <p:spPr>
          <a:xfrm>
            <a:off x="723896" y="0"/>
            <a:ext cx="10515600" cy="1325563"/>
          </a:xfrm>
        </p:spPr>
        <p:txBody>
          <a:bodyPr/>
          <a:lstStyle/>
          <a:p>
            <a:r>
              <a:rPr lang="en-US" dirty="0">
                <a:solidFill>
                  <a:schemeClr val="bg1"/>
                </a:solidFill>
              </a:rPr>
              <a:t>Inte</a:t>
            </a:r>
            <a:r>
              <a:rPr lang="en-US" dirty="0"/>
              <a:t>rnational Per</a:t>
            </a:r>
            <a:r>
              <a:rPr lang="en-US" dirty="0">
                <a:solidFill>
                  <a:schemeClr val="bg1"/>
                </a:solidFill>
              </a:rPr>
              <a:t> </a:t>
            </a:r>
            <a:r>
              <a:rPr lang="en-US" dirty="0"/>
              <a:t>Capita Healthcare Spending</a:t>
            </a:r>
          </a:p>
        </p:txBody>
      </p:sp>
      <p:pic>
        <p:nvPicPr>
          <p:cNvPr id="8" name="Content Placeholder 7">
            <a:extLst>
              <a:ext uri="{FF2B5EF4-FFF2-40B4-BE49-F238E27FC236}">
                <a16:creationId xmlns:a16="http://schemas.microsoft.com/office/drawing/2014/main" id="{4202AE2E-22E7-404C-B599-0267449036F5}"/>
              </a:ext>
            </a:extLst>
          </p:cNvPr>
          <p:cNvPicPr>
            <a:picLocks noGrp="1" noChangeAspect="1"/>
          </p:cNvPicPr>
          <p:nvPr>
            <p:ph idx="1"/>
          </p:nvPr>
        </p:nvPicPr>
        <p:blipFill>
          <a:blip r:embed="rId3"/>
          <a:stretch>
            <a:fillRect/>
          </a:stretch>
        </p:blipFill>
        <p:spPr>
          <a:xfrm>
            <a:off x="1622350" y="948267"/>
            <a:ext cx="8718692" cy="5258736"/>
          </a:xfrm>
          <a:prstGeom prst="rect">
            <a:avLst/>
          </a:prstGeom>
        </p:spPr>
      </p:pic>
      <p:sp>
        <p:nvSpPr>
          <p:cNvPr id="10" name="TextBox 9">
            <a:extLst>
              <a:ext uri="{FF2B5EF4-FFF2-40B4-BE49-F238E27FC236}">
                <a16:creationId xmlns:a16="http://schemas.microsoft.com/office/drawing/2014/main" id="{1557FA2D-F02B-45F6-B430-4AD339DF6EB5}"/>
              </a:ext>
            </a:extLst>
          </p:cNvPr>
          <p:cNvSpPr txBox="1"/>
          <p:nvPr/>
        </p:nvSpPr>
        <p:spPr>
          <a:xfrm>
            <a:off x="3239730" y="6371861"/>
            <a:ext cx="893752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14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14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Tree>
    <p:extLst>
      <p:ext uri="{BB962C8B-B14F-4D97-AF65-F5344CB8AC3E}">
        <p14:creationId xmlns:p14="http://schemas.microsoft.com/office/powerpoint/2010/main" val="38846505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FB12-6FCB-F34B-80D7-4AFC2D652CA1}"/>
              </a:ext>
            </a:extLst>
          </p:cNvPr>
          <p:cNvSpPr>
            <a:spLocks noGrp="1"/>
          </p:cNvSpPr>
          <p:nvPr>
            <p:ph type="title"/>
          </p:nvPr>
        </p:nvSpPr>
        <p:spPr>
          <a:xfrm>
            <a:off x="707575" y="0"/>
            <a:ext cx="10515600" cy="1325563"/>
          </a:xfrm>
        </p:spPr>
        <p:txBody>
          <a:bodyPr/>
          <a:lstStyle/>
          <a:p>
            <a:r>
              <a:rPr lang="en-US" dirty="0">
                <a:solidFill>
                  <a:schemeClr val="bg1"/>
                </a:solidFill>
              </a:rPr>
              <a:t>Out</a:t>
            </a:r>
            <a:r>
              <a:rPr lang="en-US" dirty="0"/>
              <a:t>-of-Pocket Costs</a:t>
            </a:r>
          </a:p>
        </p:txBody>
      </p:sp>
      <p:sp>
        <p:nvSpPr>
          <p:cNvPr id="4" name="Slide Number Placeholder 3">
            <a:extLst>
              <a:ext uri="{FF2B5EF4-FFF2-40B4-BE49-F238E27FC236}">
                <a16:creationId xmlns:a16="http://schemas.microsoft.com/office/drawing/2014/main" id="{8923D7C9-9FEA-2E40-9250-4FF01ED3C8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TextBox 4">
            <a:extLst>
              <a:ext uri="{FF2B5EF4-FFF2-40B4-BE49-F238E27FC236}">
                <a16:creationId xmlns:a16="http://schemas.microsoft.com/office/drawing/2014/main" id="{B78B5A69-BA53-B349-AE39-204E0C176DA9}"/>
              </a:ext>
            </a:extLst>
          </p:cNvPr>
          <p:cNvSpPr txBox="1"/>
          <p:nvPr/>
        </p:nvSpPr>
        <p:spPr>
          <a:xfrm>
            <a:off x="3254478" y="6393227"/>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pic>
        <p:nvPicPr>
          <p:cNvPr id="18" name="Picture 17">
            <a:extLst>
              <a:ext uri="{FF2B5EF4-FFF2-40B4-BE49-F238E27FC236}">
                <a16:creationId xmlns:a16="http://schemas.microsoft.com/office/drawing/2014/main" id="{9D5C2D30-5EED-1E42-8D9B-8776A7675302}"/>
              </a:ext>
            </a:extLst>
          </p:cNvPr>
          <p:cNvPicPr>
            <a:picLocks noChangeAspect="1"/>
          </p:cNvPicPr>
          <p:nvPr/>
        </p:nvPicPr>
        <p:blipFill>
          <a:blip r:embed="rId2"/>
          <a:stretch>
            <a:fillRect/>
          </a:stretch>
        </p:blipFill>
        <p:spPr>
          <a:xfrm>
            <a:off x="1168346" y="1163100"/>
            <a:ext cx="9855307" cy="4985626"/>
          </a:xfrm>
          <a:prstGeom prst="rect">
            <a:avLst/>
          </a:prstGeom>
        </p:spPr>
      </p:pic>
    </p:spTree>
    <p:extLst>
      <p:ext uri="{BB962C8B-B14F-4D97-AF65-F5344CB8AC3E}">
        <p14:creationId xmlns:p14="http://schemas.microsoft.com/office/powerpoint/2010/main" val="23471031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7D68-2CCD-41A8-A996-31547A5B08CF}"/>
              </a:ext>
            </a:extLst>
          </p:cNvPr>
          <p:cNvSpPr>
            <a:spLocks noGrp="1"/>
          </p:cNvSpPr>
          <p:nvPr>
            <p:ph type="title"/>
          </p:nvPr>
        </p:nvSpPr>
        <p:spPr/>
        <p:txBody>
          <a:bodyPr>
            <a:normAutofit/>
          </a:bodyPr>
          <a:lstStyle/>
          <a:p>
            <a:r>
              <a:rPr lang="en-US" dirty="0">
                <a:solidFill>
                  <a:schemeClr val="bg1"/>
                </a:solidFill>
              </a:rPr>
              <a:t>Me</a:t>
            </a:r>
            <a:r>
              <a:rPr lang="en-US" dirty="0"/>
              <a:t>dical Bill Problems</a:t>
            </a:r>
          </a:p>
        </p:txBody>
      </p:sp>
      <p:grpSp>
        <p:nvGrpSpPr>
          <p:cNvPr id="6" name="Group 5">
            <a:extLst>
              <a:ext uri="{FF2B5EF4-FFF2-40B4-BE49-F238E27FC236}">
                <a16:creationId xmlns:a16="http://schemas.microsoft.com/office/drawing/2014/main" id="{021FEEB6-2731-4E43-8C07-90D385F3D578}"/>
              </a:ext>
            </a:extLst>
          </p:cNvPr>
          <p:cNvGrpSpPr/>
          <p:nvPr/>
        </p:nvGrpSpPr>
        <p:grpSpPr>
          <a:xfrm>
            <a:off x="2202732" y="935932"/>
            <a:ext cx="8501844" cy="4749529"/>
            <a:chOff x="48704" y="804802"/>
            <a:chExt cx="9001063" cy="4458232"/>
          </a:xfrm>
        </p:grpSpPr>
        <p:graphicFrame>
          <p:nvGraphicFramePr>
            <p:cNvPr id="7" name="Chart 6">
              <a:extLst>
                <a:ext uri="{FF2B5EF4-FFF2-40B4-BE49-F238E27FC236}">
                  <a16:creationId xmlns:a16="http://schemas.microsoft.com/office/drawing/2014/main" id="{E0940BFF-8A15-44E7-BB16-4DA18A4EC41C}"/>
                </a:ext>
              </a:extLst>
            </p:cNvPr>
            <p:cNvGraphicFramePr/>
            <p:nvPr/>
          </p:nvGraphicFramePr>
          <p:xfrm>
            <a:off x="48704" y="804802"/>
            <a:ext cx="9001063" cy="445823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BB85389-23F9-4ECD-AEED-25B476CA282C}"/>
                </a:ext>
              </a:extLst>
            </p:cNvPr>
            <p:cNvSpPr txBox="1"/>
            <p:nvPr/>
          </p:nvSpPr>
          <p:spPr>
            <a:xfrm>
              <a:off x="4501818" y="3396120"/>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9" name="TextBox 8">
              <a:extLst>
                <a:ext uri="{FF2B5EF4-FFF2-40B4-BE49-F238E27FC236}">
                  <a16:creationId xmlns:a16="http://schemas.microsoft.com/office/drawing/2014/main" id="{18C4BF00-DA37-4AA7-9591-8F23F5C150BB}"/>
                </a:ext>
              </a:extLst>
            </p:cNvPr>
            <p:cNvSpPr txBox="1"/>
            <p:nvPr/>
          </p:nvSpPr>
          <p:spPr>
            <a:xfrm>
              <a:off x="6046767" y="3054219"/>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0" name="TextBox 9">
              <a:extLst>
                <a:ext uri="{FF2B5EF4-FFF2-40B4-BE49-F238E27FC236}">
                  <a16:creationId xmlns:a16="http://schemas.microsoft.com/office/drawing/2014/main" id="{1286CDF3-9095-474C-A0D3-10EBAF774D97}"/>
                </a:ext>
              </a:extLst>
            </p:cNvPr>
            <p:cNvSpPr txBox="1"/>
            <p:nvPr/>
          </p:nvSpPr>
          <p:spPr>
            <a:xfrm>
              <a:off x="7591719" y="2216759"/>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1" name="TextBox 10">
              <a:extLst>
                <a:ext uri="{FF2B5EF4-FFF2-40B4-BE49-F238E27FC236}">
                  <a16:creationId xmlns:a16="http://schemas.microsoft.com/office/drawing/2014/main" id="{558AB81C-00B6-463D-A427-614AEFD7EC67}"/>
                </a:ext>
              </a:extLst>
            </p:cNvPr>
            <p:cNvSpPr txBox="1"/>
            <p:nvPr/>
          </p:nvSpPr>
          <p:spPr>
            <a:xfrm>
              <a:off x="2184397" y="3871499"/>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2" name="TextBox 11">
              <a:extLst>
                <a:ext uri="{FF2B5EF4-FFF2-40B4-BE49-F238E27FC236}">
                  <a16:creationId xmlns:a16="http://schemas.microsoft.com/office/drawing/2014/main" id="{0B4E2D79-8277-40BC-BA0F-5C863ADCD297}"/>
                </a:ext>
              </a:extLst>
            </p:cNvPr>
            <p:cNvSpPr txBox="1"/>
            <p:nvPr/>
          </p:nvSpPr>
          <p:spPr>
            <a:xfrm>
              <a:off x="5274293" y="3319919"/>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3" name="TextBox 12">
              <a:extLst>
                <a:ext uri="{FF2B5EF4-FFF2-40B4-BE49-F238E27FC236}">
                  <a16:creationId xmlns:a16="http://schemas.microsoft.com/office/drawing/2014/main" id="{A78514C5-3704-4BFC-861A-EA0F1C9375CD}"/>
                </a:ext>
              </a:extLst>
            </p:cNvPr>
            <p:cNvSpPr txBox="1"/>
            <p:nvPr/>
          </p:nvSpPr>
          <p:spPr>
            <a:xfrm>
              <a:off x="1411923" y="3974614"/>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4" name="TextBox 13">
              <a:extLst>
                <a:ext uri="{FF2B5EF4-FFF2-40B4-BE49-F238E27FC236}">
                  <a16:creationId xmlns:a16="http://schemas.microsoft.com/office/drawing/2014/main" id="{34E3C036-D666-4385-9D7F-92FC76AF9BCD}"/>
                </a:ext>
              </a:extLst>
            </p:cNvPr>
            <p:cNvSpPr txBox="1"/>
            <p:nvPr/>
          </p:nvSpPr>
          <p:spPr>
            <a:xfrm>
              <a:off x="3729346" y="3477666"/>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5" name="TextBox 14">
              <a:extLst>
                <a:ext uri="{FF2B5EF4-FFF2-40B4-BE49-F238E27FC236}">
                  <a16:creationId xmlns:a16="http://schemas.microsoft.com/office/drawing/2014/main" id="{48FA48EB-448A-45DA-90B2-DDC30B651CCE}"/>
                </a:ext>
              </a:extLst>
            </p:cNvPr>
            <p:cNvSpPr txBox="1"/>
            <p:nvPr/>
          </p:nvSpPr>
          <p:spPr>
            <a:xfrm>
              <a:off x="2956871" y="3686833"/>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6" name="TextBox 15">
              <a:extLst>
                <a:ext uri="{FF2B5EF4-FFF2-40B4-BE49-F238E27FC236}">
                  <a16:creationId xmlns:a16="http://schemas.microsoft.com/office/drawing/2014/main" id="{42520462-2AB3-41F9-9EF6-5F7BBC985727}"/>
                </a:ext>
              </a:extLst>
            </p:cNvPr>
            <p:cNvSpPr txBox="1"/>
            <p:nvPr/>
          </p:nvSpPr>
          <p:spPr>
            <a:xfrm>
              <a:off x="6819241" y="2546416"/>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7" name="TextBox 16">
              <a:extLst>
                <a:ext uri="{FF2B5EF4-FFF2-40B4-BE49-F238E27FC236}">
                  <a16:creationId xmlns:a16="http://schemas.microsoft.com/office/drawing/2014/main" id="{E5A6EAE0-E2A7-4D24-B8C1-F0C87B09DBA3}"/>
                </a:ext>
              </a:extLst>
            </p:cNvPr>
            <p:cNvSpPr txBox="1"/>
            <p:nvPr/>
          </p:nvSpPr>
          <p:spPr>
            <a:xfrm>
              <a:off x="639449" y="4368347"/>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grpSp>
      <p:sp>
        <p:nvSpPr>
          <p:cNvPr id="18" name="TextBox 17">
            <a:extLst>
              <a:ext uri="{FF2B5EF4-FFF2-40B4-BE49-F238E27FC236}">
                <a16:creationId xmlns:a16="http://schemas.microsoft.com/office/drawing/2014/main" id="{5D58DE35-D517-444C-BA22-B81DCA234378}"/>
              </a:ext>
            </a:extLst>
          </p:cNvPr>
          <p:cNvSpPr txBox="1"/>
          <p:nvPr/>
        </p:nvSpPr>
        <p:spPr>
          <a:xfrm>
            <a:off x="3254478" y="6372181"/>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sp>
        <p:nvSpPr>
          <p:cNvPr id="21" name="TextBox 20">
            <a:extLst>
              <a:ext uri="{FF2B5EF4-FFF2-40B4-BE49-F238E27FC236}">
                <a16:creationId xmlns:a16="http://schemas.microsoft.com/office/drawing/2014/main" id="{59A38EAD-D856-4C2F-B6E1-5FF169301BD8}"/>
              </a:ext>
            </a:extLst>
          </p:cNvPr>
          <p:cNvSpPr txBox="1"/>
          <p:nvPr/>
        </p:nvSpPr>
        <p:spPr>
          <a:xfrm>
            <a:off x="838200" y="1708963"/>
            <a:ext cx="53339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Interface"/>
                <a:ea typeface="Tahoma" panose="020B0604030504040204" pitchFamily="34" charset="0"/>
                <a:cs typeface="Tahoma" panose="020B0604030504040204" pitchFamily="34" charset="0"/>
              </a:rPr>
              <a:t>Percent of women ages 18–64 with at least one medical bill problem.</a:t>
            </a:r>
          </a:p>
        </p:txBody>
      </p:sp>
    </p:spTree>
    <p:extLst>
      <p:ext uri="{BB962C8B-B14F-4D97-AF65-F5344CB8AC3E}">
        <p14:creationId xmlns:p14="http://schemas.microsoft.com/office/powerpoint/2010/main" val="23679988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F3482F-3D75-E045-A324-31ECEB7946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36" name="Title 35">
            <a:extLst>
              <a:ext uri="{FF2B5EF4-FFF2-40B4-BE49-F238E27FC236}">
                <a16:creationId xmlns:a16="http://schemas.microsoft.com/office/drawing/2014/main" id="{7B85B0BD-6F6F-E548-9CAF-5DB019071619}"/>
              </a:ext>
            </a:extLst>
          </p:cNvPr>
          <p:cNvSpPr>
            <a:spLocks noGrp="1"/>
          </p:cNvSpPr>
          <p:nvPr>
            <p:ph type="title"/>
          </p:nvPr>
        </p:nvSpPr>
        <p:spPr>
          <a:xfrm>
            <a:off x="897577" y="0"/>
            <a:ext cx="10515600" cy="1325563"/>
          </a:xfrm>
        </p:spPr>
        <p:txBody>
          <a:bodyPr/>
          <a:lstStyle/>
          <a:p>
            <a:r>
              <a:rPr lang="en-US" dirty="0">
                <a:solidFill>
                  <a:schemeClr val="bg1"/>
                </a:solidFill>
              </a:rPr>
              <a:t>Ski</a:t>
            </a:r>
            <a:r>
              <a:rPr lang="en-US" dirty="0"/>
              <a:t>pped Care Because of Cost</a:t>
            </a:r>
          </a:p>
        </p:txBody>
      </p:sp>
      <p:grpSp>
        <p:nvGrpSpPr>
          <p:cNvPr id="37" name="Group 36">
            <a:extLst>
              <a:ext uri="{FF2B5EF4-FFF2-40B4-BE49-F238E27FC236}">
                <a16:creationId xmlns:a16="http://schemas.microsoft.com/office/drawing/2014/main" id="{38EFC996-B959-A041-A6CD-F3F8884429AC}"/>
              </a:ext>
            </a:extLst>
          </p:cNvPr>
          <p:cNvGrpSpPr/>
          <p:nvPr/>
        </p:nvGrpSpPr>
        <p:grpSpPr>
          <a:xfrm>
            <a:off x="1740346" y="1360442"/>
            <a:ext cx="8711308" cy="4351338"/>
            <a:chOff x="263951" y="1341516"/>
            <a:chExt cx="8785816" cy="3818850"/>
          </a:xfrm>
        </p:grpSpPr>
        <p:graphicFrame>
          <p:nvGraphicFramePr>
            <p:cNvPr id="38" name="Chart 37">
              <a:extLst>
                <a:ext uri="{FF2B5EF4-FFF2-40B4-BE49-F238E27FC236}">
                  <a16:creationId xmlns:a16="http://schemas.microsoft.com/office/drawing/2014/main" id="{011EF844-CFAF-254B-85F5-25F642CCC22F}"/>
                </a:ext>
              </a:extLst>
            </p:cNvPr>
            <p:cNvGraphicFramePr/>
            <p:nvPr/>
          </p:nvGraphicFramePr>
          <p:xfrm>
            <a:off x="263951" y="1341516"/>
            <a:ext cx="8785816" cy="3818850"/>
          </p:xfrm>
          <a:graphic>
            <a:graphicData uri="http://schemas.openxmlformats.org/drawingml/2006/chart">
              <c:chart xmlns:c="http://schemas.openxmlformats.org/drawingml/2006/chart" xmlns:r="http://schemas.openxmlformats.org/officeDocument/2006/relationships" r:id="rId2"/>
            </a:graphicData>
          </a:graphic>
        </p:graphicFrame>
        <p:sp>
          <p:nvSpPr>
            <p:cNvPr id="39" name="TextBox 38">
              <a:extLst>
                <a:ext uri="{FF2B5EF4-FFF2-40B4-BE49-F238E27FC236}">
                  <a16:creationId xmlns:a16="http://schemas.microsoft.com/office/drawing/2014/main" id="{6D916B1F-1E92-FB44-9176-E559D221AF5A}"/>
                </a:ext>
              </a:extLst>
            </p:cNvPr>
            <p:cNvSpPr txBox="1"/>
            <p:nvPr/>
          </p:nvSpPr>
          <p:spPr>
            <a:xfrm>
              <a:off x="5277436" y="3334940"/>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0" name="TextBox 39">
              <a:extLst>
                <a:ext uri="{FF2B5EF4-FFF2-40B4-BE49-F238E27FC236}">
                  <a16:creationId xmlns:a16="http://schemas.microsoft.com/office/drawing/2014/main" id="{EBA84C3C-9FB4-3446-93BF-A9586D1B0F74}"/>
                </a:ext>
              </a:extLst>
            </p:cNvPr>
            <p:cNvSpPr txBox="1"/>
            <p:nvPr/>
          </p:nvSpPr>
          <p:spPr>
            <a:xfrm>
              <a:off x="6052004" y="3130585"/>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1" name="TextBox 40">
              <a:extLst>
                <a:ext uri="{FF2B5EF4-FFF2-40B4-BE49-F238E27FC236}">
                  <a16:creationId xmlns:a16="http://schemas.microsoft.com/office/drawing/2014/main" id="{AF74D405-975F-7F4F-97FD-25BD98EA59F2}"/>
                </a:ext>
              </a:extLst>
            </p:cNvPr>
            <p:cNvSpPr txBox="1"/>
            <p:nvPr/>
          </p:nvSpPr>
          <p:spPr>
            <a:xfrm>
              <a:off x="3728297" y="3545681"/>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2" name="TextBox 41">
              <a:extLst>
                <a:ext uri="{FF2B5EF4-FFF2-40B4-BE49-F238E27FC236}">
                  <a16:creationId xmlns:a16="http://schemas.microsoft.com/office/drawing/2014/main" id="{DDC22CA8-F864-0742-A995-291B250BDA14}"/>
                </a:ext>
              </a:extLst>
            </p:cNvPr>
            <p:cNvSpPr txBox="1"/>
            <p:nvPr/>
          </p:nvSpPr>
          <p:spPr>
            <a:xfrm>
              <a:off x="1404590" y="4038600"/>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3" name="TextBox 42">
              <a:extLst>
                <a:ext uri="{FF2B5EF4-FFF2-40B4-BE49-F238E27FC236}">
                  <a16:creationId xmlns:a16="http://schemas.microsoft.com/office/drawing/2014/main" id="{DAADF473-22B2-F742-AC64-DC07B646546E}"/>
                </a:ext>
              </a:extLst>
            </p:cNvPr>
            <p:cNvSpPr txBox="1"/>
            <p:nvPr/>
          </p:nvSpPr>
          <p:spPr>
            <a:xfrm>
              <a:off x="2179159" y="3771552"/>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4" name="TextBox 43">
              <a:extLst>
                <a:ext uri="{FF2B5EF4-FFF2-40B4-BE49-F238E27FC236}">
                  <a16:creationId xmlns:a16="http://schemas.microsoft.com/office/drawing/2014/main" id="{A26DBC99-5154-A049-9B69-92F842F183EB}"/>
                </a:ext>
              </a:extLst>
            </p:cNvPr>
            <p:cNvSpPr txBox="1"/>
            <p:nvPr/>
          </p:nvSpPr>
          <p:spPr>
            <a:xfrm>
              <a:off x="7571755" y="2730163"/>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5" name="TextBox 44">
              <a:extLst>
                <a:ext uri="{FF2B5EF4-FFF2-40B4-BE49-F238E27FC236}">
                  <a16:creationId xmlns:a16="http://schemas.microsoft.com/office/drawing/2014/main" id="{9A76B22F-42F8-764C-98E4-3A1B5A3C083E}"/>
                </a:ext>
              </a:extLst>
            </p:cNvPr>
            <p:cNvSpPr txBox="1"/>
            <p:nvPr/>
          </p:nvSpPr>
          <p:spPr>
            <a:xfrm>
              <a:off x="4502866" y="3508633"/>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6" name="TextBox 45">
              <a:extLst>
                <a:ext uri="{FF2B5EF4-FFF2-40B4-BE49-F238E27FC236}">
                  <a16:creationId xmlns:a16="http://schemas.microsoft.com/office/drawing/2014/main" id="{6F987740-3A58-DE4F-95E5-F5A65DD10755}"/>
                </a:ext>
              </a:extLst>
            </p:cNvPr>
            <p:cNvSpPr txBox="1"/>
            <p:nvPr/>
          </p:nvSpPr>
          <p:spPr>
            <a:xfrm>
              <a:off x="2953728" y="3633548"/>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7" name="TextBox 46">
              <a:extLst>
                <a:ext uri="{FF2B5EF4-FFF2-40B4-BE49-F238E27FC236}">
                  <a16:creationId xmlns:a16="http://schemas.microsoft.com/office/drawing/2014/main" id="{8ED403A6-DE33-9742-B0A6-AA12AE66F068}"/>
                </a:ext>
              </a:extLst>
            </p:cNvPr>
            <p:cNvSpPr txBox="1"/>
            <p:nvPr/>
          </p:nvSpPr>
          <p:spPr>
            <a:xfrm>
              <a:off x="6816776" y="2761254"/>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8" name="TextBox 47">
              <a:extLst>
                <a:ext uri="{FF2B5EF4-FFF2-40B4-BE49-F238E27FC236}">
                  <a16:creationId xmlns:a16="http://schemas.microsoft.com/office/drawing/2014/main" id="{6457F2D7-2EB6-B948-B6D2-822F0546E8CD}"/>
                </a:ext>
              </a:extLst>
            </p:cNvPr>
            <p:cNvSpPr txBox="1"/>
            <p:nvPr/>
          </p:nvSpPr>
          <p:spPr>
            <a:xfrm>
              <a:off x="630021" y="4131740"/>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grpSp>
      <p:sp>
        <p:nvSpPr>
          <p:cNvPr id="49" name="TextBox 48">
            <a:extLst>
              <a:ext uri="{FF2B5EF4-FFF2-40B4-BE49-F238E27FC236}">
                <a16:creationId xmlns:a16="http://schemas.microsoft.com/office/drawing/2014/main" id="{71B7A293-EA03-9342-A09B-187DC2A55402}"/>
              </a:ext>
            </a:extLst>
          </p:cNvPr>
          <p:cNvSpPr txBox="1"/>
          <p:nvPr/>
        </p:nvSpPr>
        <p:spPr>
          <a:xfrm>
            <a:off x="3254478" y="6375037"/>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sp>
        <p:nvSpPr>
          <p:cNvPr id="50" name="TextBox 49">
            <a:extLst>
              <a:ext uri="{FF2B5EF4-FFF2-40B4-BE49-F238E27FC236}">
                <a16:creationId xmlns:a16="http://schemas.microsoft.com/office/drawing/2014/main" id="{728D5770-4148-D649-BCCF-0D6720FF9BED}"/>
              </a:ext>
            </a:extLst>
          </p:cNvPr>
          <p:cNvSpPr txBox="1"/>
          <p:nvPr/>
        </p:nvSpPr>
        <p:spPr>
          <a:xfrm>
            <a:off x="838200" y="1643552"/>
            <a:ext cx="617455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Interface"/>
                <a:ea typeface="Tahoma" panose="020B0604030504040204" pitchFamily="34" charset="0"/>
                <a:cs typeface="Tahoma" panose="020B0604030504040204" pitchFamily="34" charset="0"/>
              </a:rPr>
              <a:t>Percent of women ages 18–64 with at least one </a:t>
            </a:r>
            <a:br>
              <a:rPr kumimoji="0" lang="en-US" sz="2400" b="0" i="1" u="none" strike="noStrike" kern="1200" cap="none" spc="0" normalizeH="0" baseline="0" noProof="0" dirty="0">
                <a:ln>
                  <a:noFill/>
                </a:ln>
                <a:solidFill>
                  <a:prstClr val="black"/>
                </a:solidFill>
                <a:effectLst/>
                <a:uLnTx/>
                <a:uFillTx/>
                <a:latin typeface="Interface"/>
                <a:ea typeface="Tahoma" panose="020B0604030504040204" pitchFamily="34" charset="0"/>
                <a:cs typeface="Tahoma" panose="020B0604030504040204" pitchFamily="34" charset="0"/>
              </a:rPr>
            </a:br>
            <a:r>
              <a:rPr kumimoji="0" lang="en-US" sz="2400" b="0" i="1" u="none" strike="noStrike" kern="1200" cap="none" spc="0" normalizeH="0" baseline="0" noProof="0" dirty="0">
                <a:ln>
                  <a:noFill/>
                </a:ln>
                <a:solidFill>
                  <a:prstClr val="black"/>
                </a:solidFill>
                <a:effectLst/>
                <a:uLnTx/>
                <a:uFillTx/>
                <a:latin typeface="Interface"/>
                <a:ea typeface="Tahoma" panose="020B0604030504040204" pitchFamily="34" charset="0"/>
                <a:cs typeface="Tahoma" panose="020B0604030504040204" pitchFamily="34" charset="0"/>
              </a:rPr>
              <a:t>cost-related access problem</a:t>
            </a:r>
          </a:p>
        </p:txBody>
      </p:sp>
    </p:spTree>
    <p:extLst>
      <p:ext uri="{BB962C8B-B14F-4D97-AF65-F5344CB8AC3E}">
        <p14:creationId xmlns:p14="http://schemas.microsoft.com/office/powerpoint/2010/main" val="26689228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E3469-9DBE-4DF1-B290-3AB3A2E4BE2A}"/>
              </a:ext>
            </a:extLst>
          </p:cNvPr>
          <p:cNvSpPr>
            <a:spLocks noGrp="1"/>
          </p:cNvSpPr>
          <p:nvPr>
            <p:ph type="title"/>
          </p:nvPr>
        </p:nvSpPr>
        <p:spPr>
          <a:xfrm>
            <a:off x="738810" y="216007"/>
            <a:ext cx="10515600" cy="1325563"/>
          </a:xfrm>
        </p:spPr>
        <p:txBody>
          <a:bodyPr/>
          <a:lstStyle/>
          <a:p>
            <a:r>
              <a:rPr lang="en-US" dirty="0">
                <a:solidFill>
                  <a:schemeClr val="bg1"/>
                </a:solidFill>
              </a:rPr>
              <a:t>Hea</a:t>
            </a:r>
            <a:r>
              <a:rPr lang="en-US" dirty="0"/>
              <a:t>lth vs Social Care Spending</a:t>
            </a:r>
          </a:p>
        </p:txBody>
      </p:sp>
      <p:sp>
        <p:nvSpPr>
          <p:cNvPr id="4" name="Slide Number Placeholder 3">
            <a:extLst>
              <a:ext uri="{FF2B5EF4-FFF2-40B4-BE49-F238E27FC236}">
                <a16:creationId xmlns:a16="http://schemas.microsoft.com/office/drawing/2014/main" id="{D1DF63C6-B951-4473-ACEE-E66590A3EA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8" name="Object 2">
            <a:extLst>
              <a:ext uri="{FF2B5EF4-FFF2-40B4-BE49-F238E27FC236}">
                <a16:creationId xmlns:a16="http://schemas.microsoft.com/office/drawing/2014/main" id="{33BD7403-69E8-4F4B-A2CD-FCAE56A6A410}"/>
              </a:ext>
            </a:extLst>
          </p:cNvPr>
          <p:cNvGraphicFramePr>
            <a:graphicFrameLocks noChangeAspect="1"/>
          </p:cNvGraphicFramePr>
          <p:nvPr/>
        </p:nvGraphicFramePr>
        <p:xfrm>
          <a:off x="1685130" y="882815"/>
          <a:ext cx="9299862" cy="506078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DD5CCD9F-8ADF-49C6-9F03-D7560F0A1799}"/>
              </a:ext>
            </a:extLst>
          </p:cNvPr>
          <p:cNvSpPr txBox="1"/>
          <p:nvPr/>
        </p:nvSpPr>
        <p:spPr>
          <a:xfrm>
            <a:off x="3254478" y="6331536"/>
            <a:ext cx="893752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bin" panose="020B0803050202020004" pitchFamily="34" charset="0"/>
                <a:ea typeface="+mn-ea"/>
                <a:cs typeface="+mn-cs"/>
              </a:rPr>
              <a:t>Source: E. H. Bradley and L. A. Taylor, </a:t>
            </a:r>
            <a:r>
              <a:rPr kumimoji="0" lang="en-US" altLang="en-US" sz="1400" b="0" i="1" u="none" strike="noStrike" kern="1200" cap="none" spc="0" normalizeH="0" baseline="0" noProof="0" dirty="0">
                <a:ln>
                  <a:noFill/>
                </a:ln>
                <a:solidFill>
                  <a:prstClr val="black"/>
                </a:solidFill>
                <a:effectLst/>
                <a:uLnTx/>
                <a:uFillTx/>
                <a:latin typeface="Cabin" panose="020B0803050202020004" pitchFamily="34" charset="0"/>
                <a:ea typeface="+mn-ea"/>
                <a:cs typeface="+mn-cs"/>
              </a:rPr>
              <a:t>The American Health Care Paradox: Why Spending More Is Getting Us Less</a:t>
            </a:r>
            <a:r>
              <a:rPr kumimoji="0" lang="en-US" altLang="en-US" sz="1400" b="0" i="0" u="none" strike="noStrike" kern="1200" cap="none" spc="0" normalizeH="0" baseline="0" noProof="0" dirty="0">
                <a:ln>
                  <a:noFill/>
                </a:ln>
                <a:solidFill>
                  <a:prstClr val="black"/>
                </a:solidFill>
                <a:effectLst/>
                <a:uLnTx/>
                <a:uFillTx/>
                <a:latin typeface="Cabin" panose="020B0803050202020004" pitchFamily="34" charset="0"/>
                <a:ea typeface="+mn-ea"/>
                <a:cs typeface="+mn-cs"/>
              </a:rPr>
              <a:t>, Public Affairs, 2013.</a:t>
            </a:r>
          </a:p>
        </p:txBody>
      </p:sp>
    </p:spTree>
    <p:extLst>
      <p:ext uri="{BB962C8B-B14F-4D97-AF65-F5344CB8AC3E}">
        <p14:creationId xmlns:p14="http://schemas.microsoft.com/office/powerpoint/2010/main" val="3827445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0DA2-A5AE-4C2D-8309-5A7E5CCF0D80}"/>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vs Social Care Spending</a:t>
            </a:r>
          </a:p>
        </p:txBody>
      </p:sp>
      <p:sp>
        <p:nvSpPr>
          <p:cNvPr id="3" name="Content Placeholder 2">
            <a:extLst>
              <a:ext uri="{FF2B5EF4-FFF2-40B4-BE49-F238E27FC236}">
                <a16:creationId xmlns:a16="http://schemas.microsoft.com/office/drawing/2014/main" id="{937ABDA1-0499-488A-AFF1-47B55DBEA76C}"/>
              </a:ext>
            </a:extLst>
          </p:cNvPr>
          <p:cNvSpPr>
            <a:spLocks noGrp="1"/>
          </p:cNvSpPr>
          <p:nvPr>
            <p:ph idx="1"/>
          </p:nvPr>
        </p:nvSpPr>
        <p:spPr/>
        <p:txBody>
          <a:bodyPr>
            <a:normAutofit/>
          </a:bodyPr>
          <a:lstStyle/>
          <a:p>
            <a:r>
              <a:rPr lang="en-US" b="0" dirty="0"/>
              <a:t>A 2013 study by Bradley and Taylor found that the U.S. spent the least on social services—such as retirement and disability benefits, employment programs, and supportive housing—among the countries studied in this report, at just 9 percent of GDP. </a:t>
            </a:r>
          </a:p>
          <a:p>
            <a:r>
              <a:rPr lang="en-US" b="0" dirty="0"/>
              <a:t>From 2000 to 2011, for every dollar the US spent on health care, the country spent another $1.00 on social services, whereas across the OECD, for every dollar spent on health care, countries spend an additional $2.50 on social services </a:t>
            </a:r>
          </a:p>
          <a:p>
            <a:endParaRPr lang="en-US" dirty="0"/>
          </a:p>
        </p:txBody>
      </p:sp>
    </p:spTree>
    <p:extLst>
      <p:ext uri="{BB962C8B-B14F-4D97-AF65-F5344CB8AC3E}">
        <p14:creationId xmlns:p14="http://schemas.microsoft.com/office/powerpoint/2010/main" val="3364752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Speaker</a:t>
            </a:r>
          </a:p>
        </p:txBody>
      </p:sp>
      <p:pic>
        <p:nvPicPr>
          <p:cNvPr id="6" name="Content Placeholder 5">
            <a:extLst>
              <a:ext uri="{FF2B5EF4-FFF2-40B4-BE49-F238E27FC236}">
                <a16:creationId xmlns:a16="http://schemas.microsoft.com/office/drawing/2014/main" id="{33D8573C-6329-4657-874B-D4A155B8E4D3}"/>
              </a:ext>
            </a:extLst>
          </p:cNvPr>
          <p:cNvPicPr>
            <a:picLocks noGrp="1" noChangeAspect="1"/>
          </p:cNvPicPr>
          <p:nvPr>
            <p:ph sz="half" idx="1"/>
          </p:nvPr>
        </p:nvPicPr>
        <p:blipFill>
          <a:blip r:embed="rId2"/>
          <a:stretch>
            <a:fillRect/>
          </a:stretch>
        </p:blipFill>
        <p:spPr>
          <a:xfrm>
            <a:off x="875072" y="3215147"/>
            <a:ext cx="2733969" cy="2733969"/>
          </a:xfrm>
        </p:spPr>
      </p:pic>
      <p:sp>
        <p:nvSpPr>
          <p:cNvPr id="4" name="Content Placeholder 3"/>
          <p:cNvSpPr>
            <a:spLocks noGrp="1"/>
          </p:cNvSpPr>
          <p:nvPr>
            <p:ph sz="half" idx="2"/>
          </p:nvPr>
        </p:nvSpPr>
        <p:spPr>
          <a:xfrm>
            <a:off x="5255116" y="1624819"/>
            <a:ext cx="6258064" cy="4324297"/>
          </a:xfrm>
        </p:spPr>
        <p:txBody>
          <a:bodyPr>
            <a:normAutofit/>
          </a:bodyPr>
          <a:lstStyle/>
          <a:p>
            <a:pPr marL="0" indent="0">
              <a:buNone/>
            </a:pPr>
            <a:r>
              <a:rPr lang="en-US" dirty="0"/>
              <a:t>Current Affiliations</a:t>
            </a:r>
          </a:p>
          <a:p>
            <a:pPr marL="0" indent="0">
              <a:buNone/>
            </a:pPr>
            <a:r>
              <a:rPr lang="en-US" sz="2000" dirty="0"/>
              <a:t>Eastern Washington University</a:t>
            </a:r>
          </a:p>
          <a:p>
            <a:r>
              <a:rPr lang="en-US" sz="2000" dirty="0"/>
              <a:t>Faculty in Economics &amp; Decision Science</a:t>
            </a:r>
          </a:p>
          <a:p>
            <a:r>
              <a:rPr lang="en-US" sz="2000" dirty="0"/>
              <a:t>Policy Analyst, EWU Institute of Public Policy &amp; Economic Analysis</a:t>
            </a:r>
          </a:p>
          <a:p>
            <a:pPr marL="0" indent="0">
              <a:buNone/>
            </a:pPr>
            <a:endParaRPr lang="en-US" sz="1800" dirty="0"/>
          </a:p>
          <a:p>
            <a:pPr marL="0" indent="0">
              <a:buNone/>
            </a:pPr>
            <a:r>
              <a:rPr lang="en-US" dirty="0"/>
              <a:t>Research Interests</a:t>
            </a:r>
          </a:p>
          <a:p>
            <a:pPr lvl="1"/>
            <a:r>
              <a:rPr lang="en-US" sz="2000" dirty="0"/>
              <a:t>Health Economics</a:t>
            </a:r>
          </a:p>
          <a:p>
            <a:pPr lvl="1"/>
            <a:r>
              <a:rPr lang="en-US" sz="2000" dirty="0"/>
              <a:t>Sports Economics</a:t>
            </a:r>
          </a:p>
          <a:p>
            <a:pPr lvl="1"/>
            <a:r>
              <a:rPr lang="en-US" sz="2000" dirty="0"/>
              <a:t>Education Economics</a:t>
            </a:r>
          </a:p>
        </p:txBody>
      </p:sp>
      <p:sp>
        <p:nvSpPr>
          <p:cNvPr id="7" name="TextBox 6">
            <a:extLst>
              <a:ext uri="{FF2B5EF4-FFF2-40B4-BE49-F238E27FC236}">
                <a16:creationId xmlns:a16="http://schemas.microsoft.com/office/drawing/2014/main" id="{4838E890-3552-431C-9224-56FA1C9719AD}"/>
              </a:ext>
            </a:extLst>
          </p:cNvPr>
          <p:cNvSpPr txBox="1"/>
          <p:nvPr/>
        </p:nvSpPr>
        <p:spPr>
          <a:xfrm>
            <a:off x="678820" y="1600201"/>
            <a:ext cx="3256671"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Kelley L. Cullen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PhD, Economics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Washington State University</a:t>
            </a:r>
          </a:p>
        </p:txBody>
      </p:sp>
    </p:spTree>
    <p:extLst>
      <p:ext uri="{BB962C8B-B14F-4D97-AF65-F5344CB8AC3E}">
        <p14:creationId xmlns:p14="http://schemas.microsoft.com/office/powerpoint/2010/main" val="20618044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D55C-5B5B-4E60-9A0E-CF4CE3A618C5}"/>
              </a:ext>
            </a:extLst>
          </p:cNvPr>
          <p:cNvSpPr>
            <a:spLocks noGrp="1"/>
          </p:cNvSpPr>
          <p:nvPr>
            <p:ph type="title"/>
          </p:nvPr>
        </p:nvSpPr>
        <p:spPr>
          <a:xfrm>
            <a:off x="802575" y="0"/>
            <a:ext cx="10515600" cy="1325563"/>
          </a:xfrm>
        </p:spPr>
        <p:txBody>
          <a:bodyPr>
            <a:normAutofit/>
          </a:bodyPr>
          <a:lstStyle/>
          <a:p>
            <a:r>
              <a:rPr lang="en-US" dirty="0">
                <a:solidFill>
                  <a:schemeClr val="bg1"/>
                </a:solidFill>
              </a:rPr>
              <a:t>Wh</a:t>
            </a:r>
            <a:r>
              <a:rPr lang="en-US" dirty="0"/>
              <a:t>y is Healthcare Spending Increasing?</a:t>
            </a:r>
          </a:p>
        </p:txBody>
      </p:sp>
      <p:sp>
        <p:nvSpPr>
          <p:cNvPr id="3" name="Content Placeholder 2">
            <a:extLst>
              <a:ext uri="{FF2B5EF4-FFF2-40B4-BE49-F238E27FC236}">
                <a16:creationId xmlns:a16="http://schemas.microsoft.com/office/drawing/2014/main" id="{61A0A982-E231-42E9-87F5-D0EE4D1609EF}"/>
              </a:ext>
            </a:extLst>
          </p:cNvPr>
          <p:cNvSpPr>
            <a:spLocks noGrp="1"/>
          </p:cNvSpPr>
          <p:nvPr>
            <p:ph idx="1"/>
          </p:nvPr>
        </p:nvSpPr>
        <p:spPr/>
        <p:txBody>
          <a:bodyPr/>
          <a:lstStyle/>
          <a:p>
            <a:r>
              <a:rPr lang="en-US" b="0" dirty="0"/>
              <a:t>Costs in the United States, and elsewhere are increasing rapidly.</a:t>
            </a:r>
          </a:p>
          <a:p>
            <a:r>
              <a:rPr lang="en-US" b="0" dirty="0"/>
              <a:t>The share of economic spending on health care has been steadily increasing for all countries because:</a:t>
            </a:r>
          </a:p>
          <a:p>
            <a:pPr lvl="1"/>
            <a:r>
              <a:rPr lang="en-US" dirty="0"/>
              <a:t>H</a:t>
            </a:r>
            <a:r>
              <a:rPr lang="en-US" b="0" dirty="0"/>
              <a:t>ealth spending growth has outpaced economic growth</a:t>
            </a:r>
            <a:r>
              <a:rPr lang="en-US" dirty="0"/>
              <a:t>.</a:t>
            </a:r>
          </a:p>
          <a:p>
            <a:pPr lvl="1"/>
            <a:r>
              <a:rPr lang="en-US" b="0" dirty="0"/>
              <a:t>Richer countries demand more services, like attention to health.</a:t>
            </a:r>
          </a:p>
          <a:p>
            <a:r>
              <a:rPr lang="en-US" b="0" dirty="0"/>
              <a:t>Also because of </a:t>
            </a:r>
          </a:p>
          <a:p>
            <a:pPr lvl="1"/>
            <a:r>
              <a:rPr lang="en-US" b="0" dirty="0"/>
              <a:t>Advances in medical technologies.</a:t>
            </a:r>
          </a:p>
          <a:p>
            <a:pPr lvl="1"/>
            <a:r>
              <a:rPr lang="en-US" b="0" dirty="0"/>
              <a:t>Increased demand for services.</a:t>
            </a:r>
          </a:p>
          <a:p>
            <a:pPr lvl="1"/>
            <a:r>
              <a:rPr lang="en-US" dirty="0"/>
              <a:t>Rising prices in the health sector – why?</a:t>
            </a:r>
            <a:endParaRPr lang="en-US" b="0" dirty="0"/>
          </a:p>
          <a:p>
            <a:endParaRPr lang="en-US" dirty="0"/>
          </a:p>
        </p:txBody>
      </p:sp>
    </p:spTree>
    <p:extLst>
      <p:ext uri="{BB962C8B-B14F-4D97-AF65-F5344CB8AC3E}">
        <p14:creationId xmlns:p14="http://schemas.microsoft.com/office/powerpoint/2010/main" val="27184257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E8DD-0DC5-4FBA-B28E-E372EDD55686}"/>
              </a:ext>
            </a:extLst>
          </p:cNvPr>
          <p:cNvSpPr>
            <a:spLocks noGrp="1"/>
          </p:cNvSpPr>
          <p:nvPr>
            <p:ph type="title"/>
          </p:nvPr>
        </p:nvSpPr>
        <p:spPr>
          <a:xfrm>
            <a:off x="885700" y="0"/>
            <a:ext cx="10515600" cy="1325563"/>
          </a:xfrm>
        </p:spPr>
        <p:txBody>
          <a:bodyPr/>
          <a:lstStyle/>
          <a:p>
            <a:r>
              <a:rPr lang="en-US" dirty="0">
                <a:solidFill>
                  <a:schemeClr val="bg1"/>
                </a:solidFill>
              </a:rPr>
              <a:t>Tra</a:t>
            </a:r>
            <a:r>
              <a:rPr lang="en-US" dirty="0"/>
              <a:t>deoffs</a:t>
            </a:r>
          </a:p>
        </p:txBody>
      </p:sp>
      <p:sp>
        <p:nvSpPr>
          <p:cNvPr id="3" name="Content Placeholder 2">
            <a:extLst>
              <a:ext uri="{FF2B5EF4-FFF2-40B4-BE49-F238E27FC236}">
                <a16:creationId xmlns:a16="http://schemas.microsoft.com/office/drawing/2014/main" id="{0F5A00F6-FD43-4CB6-87A7-90CFF015EED7}"/>
              </a:ext>
            </a:extLst>
          </p:cNvPr>
          <p:cNvSpPr>
            <a:spLocks noGrp="1"/>
          </p:cNvSpPr>
          <p:nvPr>
            <p:ph idx="1"/>
          </p:nvPr>
        </p:nvSpPr>
        <p:spPr/>
        <p:txBody>
          <a:bodyPr>
            <a:normAutofit fontScale="92500" lnSpcReduction="20000"/>
          </a:bodyPr>
          <a:lstStyle/>
          <a:p>
            <a:pPr marL="0" indent="0">
              <a:buNone/>
            </a:pPr>
            <a:r>
              <a:rPr lang="en-US" b="0" dirty="0"/>
              <a:t>Tradeoffs take place among the three legs: </a:t>
            </a:r>
          </a:p>
          <a:p>
            <a:r>
              <a:rPr lang="en-US" b="0" dirty="0"/>
              <a:t>Increasing quality in health care may lead to higher health care costs.</a:t>
            </a:r>
          </a:p>
          <a:p>
            <a:pPr lvl="1"/>
            <a:r>
              <a:rPr lang="en-US" dirty="0"/>
              <a:t>This </a:t>
            </a:r>
            <a:r>
              <a:rPr lang="en-US" b="0" dirty="0"/>
              <a:t>means a compromise in access (affordability). </a:t>
            </a:r>
          </a:p>
          <a:p>
            <a:pPr marL="457200" lvl="1" indent="0">
              <a:buNone/>
            </a:pPr>
            <a:endParaRPr lang="en-US" b="0" dirty="0"/>
          </a:p>
          <a:p>
            <a:r>
              <a:rPr lang="en-US" b="0" dirty="0"/>
              <a:t>I.e., with increasing quality, access may suffer.</a:t>
            </a:r>
          </a:p>
          <a:p>
            <a:r>
              <a:rPr lang="en-US" b="0" dirty="0"/>
              <a:t>By increasing access, quality may suffer.</a:t>
            </a:r>
          </a:p>
          <a:p>
            <a:r>
              <a:rPr lang="en-US" b="0" dirty="0"/>
              <a:t>By decreasing costs, quality may suffer.</a:t>
            </a:r>
          </a:p>
          <a:p>
            <a:endParaRPr lang="en-US" b="0" dirty="0"/>
          </a:p>
          <a:p>
            <a:pPr marL="0" indent="0">
              <a:buNone/>
            </a:pPr>
            <a:r>
              <a:rPr lang="en-US" b="0" dirty="0"/>
              <a:t>In healthcare in the United States, there are potential opportunities to improve all three simultaneously.</a:t>
            </a:r>
          </a:p>
          <a:p>
            <a:pPr marL="0" indent="0">
              <a:buNone/>
            </a:pPr>
            <a:r>
              <a:rPr lang="en-US" b="0" dirty="0"/>
              <a:t>	E.g., it is possible that increasing quality can reduce costs.</a:t>
            </a:r>
          </a:p>
        </p:txBody>
      </p:sp>
    </p:spTree>
    <p:extLst>
      <p:ext uri="{BB962C8B-B14F-4D97-AF65-F5344CB8AC3E}">
        <p14:creationId xmlns:p14="http://schemas.microsoft.com/office/powerpoint/2010/main" val="12982802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Markets Matter for Costs, Access, and Quality</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0339613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B69C5-3F16-4870-86C2-2845C192F0E7}"/>
              </a:ext>
            </a:extLst>
          </p:cNvPr>
          <p:cNvSpPr>
            <a:spLocks noGrp="1"/>
          </p:cNvSpPr>
          <p:nvPr>
            <p:ph type="title"/>
          </p:nvPr>
        </p:nvSpPr>
        <p:spPr/>
        <p:txBody>
          <a:bodyPr/>
          <a:lstStyle/>
          <a:p>
            <a:r>
              <a:rPr lang="en-US" dirty="0">
                <a:solidFill>
                  <a:schemeClr val="bg1"/>
                </a:solidFill>
              </a:rPr>
              <a:t>Ma</a:t>
            </a:r>
            <a:r>
              <a:rPr lang="en-US" dirty="0"/>
              <a:t>rket Economies</a:t>
            </a:r>
          </a:p>
        </p:txBody>
      </p:sp>
      <p:sp>
        <p:nvSpPr>
          <p:cNvPr id="3" name="Content Placeholder 2">
            <a:extLst>
              <a:ext uri="{FF2B5EF4-FFF2-40B4-BE49-F238E27FC236}">
                <a16:creationId xmlns:a16="http://schemas.microsoft.com/office/drawing/2014/main" id="{FE1D5BDB-AA80-4F74-B7B1-3000651C89C1}"/>
              </a:ext>
            </a:extLst>
          </p:cNvPr>
          <p:cNvSpPr>
            <a:spLocks noGrp="1"/>
          </p:cNvSpPr>
          <p:nvPr>
            <p:ph idx="1"/>
          </p:nvPr>
        </p:nvSpPr>
        <p:spPr/>
        <p:txBody>
          <a:bodyPr/>
          <a:lstStyle/>
          <a:p>
            <a:pPr>
              <a:spcAft>
                <a:spcPts val="1000"/>
              </a:spcAft>
            </a:pPr>
            <a:r>
              <a:rPr lang="en-US" b="0" dirty="0">
                <a:cs typeface="Arial" charset="0"/>
              </a:rPr>
              <a:t>In market economies, prices adjust to balance supply and demand.</a:t>
            </a:r>
          </a:p>
          <a:p>
            <a:pPr>
              <a:spcAft>
                <a:spcPts val="1000"/>
              </a:spcAft>
            </a:pPr>
            <a:r>
              <a:rPr lang="en-US" b="0" dirty="0">
                <a:cs typeface="Arial" charset="0"/>
              </a:rPr>
              <a:t>These equilibrium prices are the signals that guide economic decisions and thereby allocate scarce resources.  </a:t>
            </a:r>
          </a:p>
          <a:p>
            <a:pPr>
              <a:spcBef>
                <a:spcPct val="35000"/>
              </a:spcBef>
            </a:pPr>
            <a:r>
              <a:rPr lang="en-US" b="0" dirty="0"/>
              <a:t>The invisible hand works through the price system:</a:t>
            </a:r>
          </a:p>
          <a:p>
            <a:pPr lvl="1">
              <a:spcBef>
                <a:spcPct val="35000"/>
              </a:spcBef>
            </a:pPr>
            <a:r>
              <a:rPr lang="en-US" dirty="0"/>
              <a:t>The interaction of buyers and sellers determines prices.  </a:t>
            </a:r>
          </a:p>
          <a:p>
            <a:pPr lvl="1">
              <a:spcBef>
                <a:spcPct val="35000"/>
              </a:spcBef>
            </a:pPr>
            <a:r>
              <a:rPr lang="en-US" dirty="0"/>
              <a:t>Each price reflects the good’s value to buyers and the cost of producing the good.  </a:t>
            </a:r>
          </a:p>
          <a:p>
            <a:pPr lvl="1">
              <a:spcBef>
                <a:spcPct val="35000"/>
              </a:spcBef>
            </a:pPr>
            <a:r>
              <a:rPr lang="en-US" dirty="0"/>
              <a:t>Prices guide self-interested households and firms to make decisions that, in many cases, maximize society’s economic well-being. </a:t>
            </a:r>
          </a:p>
          <a:p>
            <a:endParaRPr lang="en-US" dirty="0"/>
          </a:p>
        </p:txBody>
      </p:sp>
    </p:spTree>
    <p:extLst>
      <p:ext uri="{BB962C8B-B14F-4D97-AF65-F5344CB8AC3E}">
        <p14:creationId xmlns:p14="http://schemas.microsoft.com/office/powerpoint/2010/main" val="26197471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8C3-27B6-4DFB-B3F7-231B50B74C5C}"/>
              </a:ext>
            </a:extLst>
          </p:cNvPr>
          <p:cNvSpPr>
            <a:spLocks noGrp="1"/>
          </p:cNvSpPr>
          <p:nvPr>
            <p:ph type="title"/>
          </p:nvPr>
        </p:nvSpPr>
        <p:spPr>
          <a:xfrm>
            <a:off x="790700" y="0"/>
            <a:ext cx="10515600" cy="1325563"/>
          </a:xfrm>
        </p:spPr>
        <p:txBody>
          <a:bodyPr>
            <a:normAutofit/>
          </a:bodyPr>
          <a:lstStyle/>
          <a:p>
            <a:r>
              <a:rPr lang="en-US" dirty="0">
                <a:solidFill>
                  <a:schemeClr val="bg1"/>
                </a:solidFill>
              </a:rPr>
              <a:t>Wh</a:t>
            </a:r>
            <a:r>
              <a:rPr lang="en-US" dirty="0"/>
              <a:t>en does “free market does it better” hold?</a:t>
            </a:r>
          </a:p>
        </p:txBody>
      </p:sp>
      <p:sp>
        <p:nvSpPr>
          <p:cNvPr id="3" name="Content Placeholder 2">
            <a:extLst>
              <a:ext uri="{FF2B5EF4-FFF2-40B4-BE49-F238E27FC236}">
                <a16:creationId xmlns:a16="http://schemas.microsoft.com/office/drawing/2014/main" id="{33107C75-1AEE-433D-B2D8-E34994702978}"/>
              </a:ext>
            </a:extLst>
          </p:cNvPr>
          <p:cNvSpPr>
            <a:spLocks noGrp="1"/>
          </p:cNvSpPr>
          <p:nvPr>
            <p:ph sz="half" idx="1"/>
          </p:nvPr>
        </p:nvSpPr>
        <p:spPr>
          <a:xfrm>
            <a:off x="838200" y="1665980"/>
            <a:ext cx="4619017" cy="4189162"/>
          </a:xfrm>
        </p:spPr>
        <p:txBody>
          <a:bodyPr>
            <a:normAutofit fontScale="62500" lnSpcReduction="20000"/>
          </a:bodyPr>
          <a:lstStyle/>
          <a:p>
            <a:pPr marL="0" indent="0">
              <a:buNone/>
            </a:pPr>
            <a:r>
              <a:rPr lang="en-US" dirty="0"/>
              <a:t>Two very important assumptions in order for this to hold are:</a:t>
            </a:r>
          </a:p>
          <a:p>
            <a:pPr marL="385763" indent="-385763">
              <a:buFont typeface="+mj-lt"/>
              <a:buAutoNum type="arabicPeriod"/>
            </a:pPr>
            <a:r>
              <a:rPr lang="en-US" b="0" dirty="0"/>
              <a:t>Perfectly Competitive Market</a:t>
            </a:r>
          </a:p>
          <a:p>
            <a:pPr marL="385763" indent="-385763">
              <a:buFont typeface="+mj-lt"/>
              <a:buAutoNum type="arabicPeriod"/>
            </a:pPr>
            <a:r>
              <a:rPr lang="en-US" b="0" dirty="0"/>
              <a:t>No Market Failure</a:t>
            </a:r>
          </a:p>
          <a:p>
            <a:endParaRPr lang="en-US" dirty="0"/>
          </a:p>
        </p:txBody>
      </p:sp>
      <p:sp>
        <p:nvSpPr>
          <p:cNvPr id="4" name="Content Placeholder 3">
            <a:extLst>
              <a:ext uri="{FF2B5EF4-FFF2-40B4-BE49-F238E27FC236}">
                <a16:creationId xmlns:a16="http://schemas.microsoft.com/office/drawing/2014/main" id="{510EAB40-28CE-4FCF-B1F9-3C58E9701760}"/>
              </a:ext>
            </a:extLst>
          </p:cNvPr>
          <p:cNvSpPr>
            <a:spLocks noGrp="1"/>
          </p:cNvSpPr>
          <p:nvPr>
            <p:ph sz="half" idx="2"/>
          </p:nvPr>
        </p:nvSpPr>
        <p:spPr>
          <a:xfrm>
            <a:off x="5525311" y="1769420"/>
            <a:ext cx="5828489" cy="4999515"/>
          </a:xfrm>
        </p:spPr>
        <p:txBody>
          <a:bodyPr>
            <a:normAutofit fontScale="62500" lnSpcReduction="20000"/>
          </a:bodyPr>
          <a:lstStyle/>
          <a:p>
            <a:pPr marL="0" indent="0">
              <a:buNone/>
            </a:pPr>
            <a:r>
              <a:rPr lang="en-US" dirty="0"/>
              <a:t>What is a Perfectly Competitive Market?</a:t>
            </a:r>
          </a:p>
          <a:p>
            <a:r>
              <a:rPr lang="en-US" b="0" dirty="0"/>
              <a:t>Many (numerous) buyers – price takers</a:t>
            </a:r>
          </a:p>
          <a:p>
            <a:r>
              <a:rPr lang="en-US" b="0" dirty="0"/>
              <a:t>Many (numerous) sellers – price takers</a:t>
            </a:r>
          </a:p>
          <a:p>
            <a:r>
              <a:rPr lang="en-US" b="0" dirty="0"/>
              <a:t>Identical (homogeneous) product</a:t>
            </a:r>
          </a:p>
          <a:p>
            <a:r>
              <a:rPr lang="en-US" b="0" dirty="0"/>
              <a:t>Free entry and exit</a:t>
            </a:r>
          </a:p>
          <a:p>
            <a:r>
              <a:rPr lang="en-US" b="0" dirty="0"/>
              <a:t>Both buyers and sellers have perfect information about the price, utility, quality, and production methods of products.</a:t>
            </a:r>
          </a:p>
          <a:p>
            <a:pPr marL="0" indent="0">
              <a:buNone/>
            </a:pPr>
            <a:endParaRPr lang="en-US" b="0" dirty="0"/>
          </a:p>
          <a:p>
            <a:pPr marL="0" indent="0">
              <a:buNone/>
            </a:pPr>
            <a:r>
              <a:rPr lang="en-US" dirty="0"/>
              <a:t>What is Market Failure?</a:t>
            </a:r>
          </a:p>
          <a:p>
            <a:pPr marL="0" indent="0">
              <a:buNone/>
            </a:pPr>
            <a:r>
              <a:rPr lang="en-US" b="0" dirty="0"/>
              <a:t>Market Failure is a situation in which the allocation of goods and services by a free market is not efficient, often it leads to a net social welfare loss. </a:t>
            </a:r>
          </a:p>
          <a:p>
            <a:pPr marL="0" indent="0">
              <a:buNone/>
            </a:pPr>
            <a:r>
              <a:rPr lang="en-US" b="0" dirty="0"/>
              <a:t>Examples of Market Failure:</a:t>
            </a:r>
          </a:p>
          <a:p>
            <a:r>
              <a:rPr lang="en-US" b="0" dirty="0"/>
              <a:t>Externalities</a:t>
            </a:r>
          </a:p>
          <a:p>
            <a:r>
              <a:rPr lang="en-US" b="0" dirty="0"/>
              <a:t>Public Goods</a:t>
            </a:r>
          </a:p>
          <a:p>
            <a:r>
              <a:rPr lang="en-US" b="0" dirty="0"/>
              <a:t>Asymmetric Information</a:t>
            </a:r>
          </a:p>
          <a:p>
            <a:endParaRPr lang="en-US" b="0" dirty="0"/>
          </a:p>
          <a:p>
            <a:endParaRPr lang="en-US" dirty="0"/>
          </a:p>
        </p:txBody>
      </p:sp>
    </p:spTree>
    <p:extLst>
      <p:ext uri="{BB962C8B-B14F-4D97-AF65-F5344CB8AC3E}">
        <p14:creationId xmlns:p14="http://schemas.microsoft.com/office/powerpoint/2010/main" val="33294182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5F91A481-4DAB-4B7C-A0C0-248636D7D29F}"/>
              </a:ext>
            </a:extLst>
          </p:cNvPr>
          <p:cNvSpPr/>
          <p:nvPr/>
        </p:nvSpPr>
        <p:spPr>
          <a:xfrm>
            <a:off x="8302486"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Rounded Corners 14">
            <a:extLst>
              <a:ext uri="{FF2B5EF4-FFF2-40B4-BE49-F238E27FC236}">
                <a16:creationId xmlns:a16="http://schemas.microsoft.com/office/drawing/2014/main" id="{02D2E9AD-5294-4CB1-A763-3B9EC8251A36}"/>
              </a:ext>
            </a:extLst>
          </p:cNvPr>
          <p:cNvSpPr/>
          <p:nvPr/>
        </p:nvSpPr>
        <p:spPr>
          <a:xfrm>
            <a:off x="6717195"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Rounded Corners 13">
            <a:extLst>
              <a:ext uri="{FF2B5EF4-FFF2-40B4-BE49-F238E27FC236}">
                <a16:creationId xmlns:a16="http://schemas.microsoft.com/office/drawing/2014/main" id="{C6871D06-AE2F-41DB-BCB5-4869ECFCE883}"/>
              </a:ext>
            </a:extLst>
          </p:cNvPr>
          <p:cNvSpPr/>
          <p:nvPr/>
        </p:nvSpPr>
        <p:spPr>
          <a:xfrm>
            <a:off x="5149297"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14F3FFC7-2F8A-4873-8567-C1AB417E6F6C}"/>
              </a:ext>
            </a:extLst>
          </p:cNvPr>
          <p:cNvSpPr/>
          <p:nvPr/>
        </p:nvSpPr>
        <p:spPr>
          <a:xfrm>
            <a:off x="3519280"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Rounded Corners 11">
            <a:extLst>
              <a:ext uri="{FF2B5EF4-FFF2-40B4-BE49-F238E27FC236}">
                <a16:creationId xmlns:a16="http://schemas.microsoft.com/office/drawing/2014/main" id="{2888CC18-D93B-4798-8867-3F8F72C86FC8}"/>
              </a:ext>
            </a:extLst>
          </p:cNvPr>
          <p:cNvSpPr/>
          <p:nvPr/>
        </p:nvSpPr>
        <p:spPr>
          <a:xfrm>
            <a:off x="1894232" y="3152001"/>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173E1852-D575-4880-A6D1-14116F42D7E3}"/>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types of markets are there?</a:t>
            </a:r>
          </a:p>
        </p:txBody>
      </p:sp>
      <p:sp>
        <p:nvSpPr>
          <p:cNvPr id="4" name="TextBox 3">
            <a:extLst>
              <a:ext uri="{FF2B5EF4-FFF2-40B4-BE49-F238E27FC236}">
                <a16:creationId xmlns:a16="http://schemas.microsoft.com/office/drawing/2014/main" id="{D1FDD120-E528-46FF-A108-3102BD2A3319}"/>
              </a:ext>
            </a:extLst>
          </p:cNvPr>
          <p:cNvSpPr txBox="1"/>
          <p:nvPr/>
        </p:nvSpPr>
        <p:spPr>
          <a:xfrm>
            <a:off x="2050775" y="3290500"/>
            <a:ext cx="1311965"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white"/>
                </a:solidFill>
                <a:effectLst/>
                <a:uLnTx/>
                <a:uFillTx/>
                <a:latin typeface="Calibri"/>
                <a:ea typeface="+mn-ea"/>
                <a:cs typeface="+mn-cs"/>
              </a:rPr>
              <a:t>Perfect Competition</a:t>
            </a:r>
          </a:p>
        </p:txBody>
      </p:sp>
      <p:sp>
        <p:nvSpPr>
          <p:cNvPr id="7" name="TextBox 6">
            <a:extLst>
              <a:ext uri="{FF2B5EF4-FFF2-40B4-BE49-F238E27FC236}">
                <a16:creationId xmlns:a16="http://schemas.microsoft.com/office/drawing/2014/main" id="{9837A1B0-CF69-40D1-9258-A2BEBA0F0F2C}"/>
              </a:ext>
            </a:extLst>
          </p:cNvPr>
          <p:cNvSpPr txBox="1"/>
          <p:nvPr/>
        </p:nvSpPr>
        <p:spPr>
          <a:xfrm>
            <a:off x="3596308" y="3282344"/>
            <a:ext cx="1207604"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white"/>
                </a:solidFill>
                <a:effectLst/>
                <a:uLnTx/>
                <a:uFillTx/>
                <a:latin typeface="Calibri"/>
                <a:ea typeface="+mn-ea"/>
                <a:cs typeface="+mn-cs"/>
              </a:rPr>
              <a:t>Monopolistic Competition</a:t>
            </a:r>
          </a:p>
        </p:txBody>
      </p:sp>
      <p:sp>
        <p:nvSpPr>
          <p:cNvPr id="8" name="TextBox 7">
            <a:extLst>
              <a:ext uri="{FF2B5EF4-FFF2-40B4-BE49-F238E27FC236}">
                <a16:creationId xmlns:a16="http://schemas.microsoft.com/office/drawing/2014/main" id="{493C7B74-8DD6-4A4F-93DF-1448A6483557}"/>
              </a:ext>
            </a:extLst>
          </p:cNvPr>
          <p:cNvSpPr txBox="1"/>
          <p:nvPr/>
        </p:nvSpPr>
        <p:spPr>
          <a:xfrm>
            <a:off x="5276020" y="3328417"/>
            <a:ext cx="1207604"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white"/>
                </a:solidFill>
                <a:effectLst/>
                <a:uLnTx/>
                <a:uFillTx/>
                <a:latin typeface="Calibri"/>
                <a:ea typeface="+mn-ea"/>
                <a:cs typeface="+mn-cs"/>
              </a:rPr>
              <a:t>Oligopoly</a:t>
            </a:r>
          </a:p>
        </p:txBody>
      </p:sp>
      <p:sp>
        <p:nvSpPr>
          <p:cNvPr id="9" name="TextBox 8">
            <a:extLst>
              <a:ext uri="{FF2B5EF4-FFF2-40B4-BE49-F238E27FC236}">
                <a16:creationId xmlns:a16="http://schemas.microsoft.com/office/drawing/2014/main" id="{42BB8B87-3E11-41F3-A9D1-3E6C556053AD}"/>
              </a:ext>
            </a:extLst>
          </p:cNvPr>
          <p:cNvSpPr txBox="1"/>
          <p:nvPr/>
        </p:nvSpPr>
        <p:spPr>
          <a:xfrm>
            <a:off x="6928405" y="3328417"/>
            <a:ext cx="1207604"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white"/>
                </a:solidFill>
                <a:effectLst/>
                <a:uLnTx/>
                <a:uFillTx/>
                <a:latin typeface="Calibri"/>
                <a:ea typeface="+mn-ea"/>
                <a:cs typeface="+mn-cs"/>
              </a:rPr>
              <a:t>Duopoly</a:t>
            </a:r>
          </a:p>
        </p:txBody>
      </p:sp>
      <p:sp>
        <p:nvSpPr>
          <p:cNvPr id="10" name="TextBox 9">
            <a:extLst>
              <a:ext uri="{FF2B5EF4-FFF2-40B4-BE49-F238E27FC236}">
                <a16:creationId xmlns:a16="http://schemas.microsoft.com/office/drawing/2014/main" id="{51C0D7A1-3DF7-4249-ABB1-4091D7C50357}"/>
              </a:ext>
            </a:extLst>
          </p:cNvPr>
          <p:cNvSpPr txBox="1"/>
          <p:nvPr/>
        </p:nvSpPr>
        <p:spPr>
          <a:xfrm>
            <a:off x="8468962" y="3188727"/>
            <a:ext cx="1207604"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white"/>
                </a:solidFill>
                <a:effectLst/>
                <a:uLnTx/>
                <a:uFillTx/>
                <a:latin typeface="Calibri"/>
                <a:ea typeface="+mn-ea"/>
                <a:cs typeface="+mn-cs"/>
              </a:rPr>
              <a:t>Monopoly</a:t>
            </a:r>
          </a:p>
        </p:txBody>
      </p:sp>
      <p:sp>
        <p:nvSpPr>
          <p:cNvPr id="11" name="TextBox 10">
            <a:extLst>
              <a:ext uri="{FF2B5EF4-FFF2-40B4-BE49-F238E27FC236}">
                <a16:creationId xmlns:a16="http://schemas.microsoft.com/office/drawing/2014/main" id="{A07D40E5-68AE-48EA-B0F9-5795D556A9D2}"/>
              </a:ext>
            </a:extLst>
          </p:cNvPr>
          <p:cNvSpPr txBox="1"/>
          <p:nvPr/>
        </p:nvSpPr>
        <p:spPr>
          <a:xfrm>
            <a:off x="8471449" y="3524715"/>
            <a:ext cx="1207604"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white"/>
                </a:solidFill>
                <a:effectLst/>
                <a:uLnTx/>
                <a:uFillTx/>
                <a:latin typeface="Calibri"/>
                <a:ea typeface="+mn-ea"/>
                <a:cs typeface="+mn-cs"/>
              </a:rPr>
              <a:t>Monopsony</a:t>
            </a:r>
          </a:p>
        </p:txBody>
      </p:sp>
      <p:cxnSp>
        <p:nvCxnSpPr>
          <p:cNvPr id="18" name="Straight Arrow Connector 17">
            <a:extLst>
              <a:ext uri="{FF2B5EF4-FFF2-40B4-BE49-F238E27FC236}">
                <a16:creationId xmlns:a16="http://schemas.microsoft.com/office/drawing/2014/main" id="{26B256C3-5E25-4B73-AE81-26EC776D6C1E}"/>
              </a:ext>
            </a:extLst>
          </p:cNvPr>
          <p:cNvCxnSpPr/>
          <p:nvPr/>
        </p:nvCxnSpPr>
        <p:spPr>
          <a:xfrm flipH="1">
            <a:off x="1894232" y="2805320"/>
            <a:ext cx="7615858" cy="0"/>
          </a:xfrm>
          <a:prstGeom prst="straightConnector1">
            <a:avLst/>
          </a:prstGeom>
          <a:ln w="47625">
            <a:solidFill>
              <a:srgbClr val="00B05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113FB2E7-7F10-49A5-B6BF-DA0268EB9CDD}"/>
              </a:ext>
            </a:extLst>
          </p:cNvPr>
          <p:cNvCxnSpPr>
            <a:cxnSpLocks/>
          </p:cNvCxnSpPr>
          <p:nvPr/>
        </p:nvCxnSpPr>
        <p:spPr>
          <a:xfrm>
            <a:off x="2050774" y="4244113"/>
            <a:ext cx="7459316" cy="16313"/>
          </a:xfrm>
          <a:prstGeom prst="straightConnector1">
            <a:avLst/>
          </a:prstGeom>
          <a:ln w="47625">
            <a:solidFill>
              <a:srgbClr val="FF000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95F30019-EA9F-41DF-9087-941037AEF3B5}"/>
              </a:ext>
            </a:extLst>
          </p:cNvPr>
          <p:cNvSpPr txBox="1"/>
          <p:nvPr/>
        </p:nvSpPr>
        <p:spPr>
          <a:xfrm>
            <a:off x="8302486" y="2309001"/>
            <a:ext cx="1141003"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B050"/>
                </a:solidFill>
                <a:effectLst/>
                <a:uLnTx/>
                <a:uFillTx/>
                <a:latin typeface="Calibri"/>
                <a:ea typeface="+mn-ea"/>
                <a:cs typeface="+mn-cs"/>
              </a:rPr>
              <a:t>Less Competition</a:t>
            </a:r>
          </a:p>
        </p:txBody>
      </p:sp>
      <p:sp>
        <p:nvSpPr>
          <p:cNvPr id="24" name="TextBox 23">
            <a:extLst>
              <a:ext uri="{FF2B5EF4-FFF2-40B4-BE49-F238E27FC236}">
                <a16:creationId xmlns:a16="http://schemas.microsoft.com/office/drawing/2014/main" id="{383F2580-300F-47E2-A89B-250CE09DB729}"/>
              </a:ext>
            </a:extLst>
          </p:cNvPr>
          <p:cNvSpPr txBox="1"/>
          <p:nvPr/>
        </p:nvSpPr>
        <p:spPr>
          <a:xfrm>
            <a:off x="2152651" y="2297431"/>
            <a:ext cx="1141003"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B050"/>
                </a:solidFill>
                <a:effectLst/>
                <a:uLnTx/>
                <a:uFillTx/>
                <a:latin typeface="Calibri"/>
                <a:ea typeface="+mn-ea"/>
                <a:cs typeface="+mn-cs"/>
              </a:rPr>
              <a:t>More Competition</a:t>
            </a:r>
          </a:p>
        </p:txBody>
      </p:sp>
      <p:sp>
        <p:nvSpPr>
          <p:cNvPr id="25" name="TextBox 24">
            <a:extLst>
              <a:ext uri="{FF2B5EF4-FFF2-40B4-BE49-F238E27FC236}">
                <a16:creationId xmlns:a16="http://schemas.microsoft.com/office/drawing/2014/main" id="{7CF2C213-7539-4E09-9EC8-C4723102C675}"/>
              </a:ext>
            </a:extLst>
          </p:cNvPr>
          <p:cNvSpPr txBox="1"/>
          <p:nvPr/>
        </p:nvSpPr>
        <p:spPr>
          <a:xfrm>
            <a:off x="2050775" y="4414373"/>
            <a:ext cx="1311965"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0000"/>
                </a:solidFill>
                <a:effectLst/>
                <a:uLnTx/>
                <a:uFillTx/>
                <a:latin typeface="Calibri"/>
                <a:ea typeface="+mn-ea"/>
                <a:cs typeface="+mn-cs"/>
              </a:rPr>
              <a:t>Less Concentration</a:t>
            </a:r>
          </a:p>
        </p:txBody>
      </p:sp>
      <p:sp>
        <p:nvSpPr>
          <p:cNvPr id="26" name="TextBox 25">
            <a:extLst>
              <a:ext uri="{FF2B5EF4-FFF2-40B4-BE49-F238E27FC236}">
                <a16:creationId xmlns:a16="http://schemas.microsoft.com/office/drawing/2014/main" id="{716C46E8-9C7E-4405-8C11-1B5BE8C10CFA}"/>
              </a:ext>
            </a:extLst>
          </p:cNvPr>
          <p:cNvSpPr txBox="1"/>
          <p:nvPr/>
        </p:nvSpPr>
        <p:spPr>
          <a:xfrm>
            <a:off x="8124353" y="4414372"/>
            <a:ext cx="1311965"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0000"/>
                </a:solidFill>
                <a:effectLst/>
                <a:uLnTx/>
                <a:uFillTx/>
                <a:latin typeface="Calibri"/>
                <a:ea typeface="+mn-ea"/>
                <a:cs typeface="+mn-cs"/>
              </a:rPr>
              <a:t>More Concentration</a:t>
            </a:r>
          </a:p>
        </p:txBody>
      </p:sp>
    </p:spTree>
    <p:extLst>
      <p:ext uri="{BB962C8B-B14F-4D97-AF65-F5344CB8AC3E}">
        <p14:creationId xmlns:p14="http://schemas.microsoft.com/office/powerpoint/2010/main" val="300113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500"/>
                                        <p:tgtEl>
                                          <p:spTgt spid="18"/>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3" grpId="0" animBg="1"/>
      <p:bldP spid="12" grpId="0" animBg="1"/>
      <p:bldP spid="4" grpId="0"/>
      <p:bldP spid="7" grpId="0"/>
      <p:bldP spid="8" grpId="0"/>
      <p:bldP spid="9" grpId="0"/>
      <p:bldP spid="10" grpId="0"/>
      <p:bldP spid="11" grpId="0"/>
      <p:bldP spid="22" grpId="0"/>
      <p:bldP spid="24" grpId="0"/>
      <p:bldP spid="25" grpId="0"/>
      <p:bldP spid="2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15EB-076C-460B-ACF8-990887B875B3}"/>
              </a:ext>
            </a:extLst>
          </p:cNvPr>
          <p:cNvSpPr>
            <a:spLocks noGrp="1"/>
          </p:cNvSpPr>
          <p:nvPr>
            <p:ph type="title"/>
          </p:nvPr>
        </p:nvSpPr>
        <p:spPr>
          <a:xfrm>
            <a:off x="731325" y="0"/>
            <a:ext cx="10515600" cy="1325563"/>
          </a:xfrm>
        </p:spPr>
        <p:txBody>
          <a:bodyPr/>
          <a:lstStyle/>
          <a:p>
            <a:r>
              <a:rPr lang="en-US" dirty="0">
                <a:solidFill>
                  <a:schemeClr val="bg1"/>
                </a:solidFill>
              </a:rPr>
              <a:t>Hea</a:t>
            </a:r>
            <a:r>
              <a:rPr lang="en-US" dirty="0"/>
              <a:t>lth Care Markets are Different</a:t>
            </a:r>
          </a:p>
        </p:txBody>
      </p:sp>
      <p:sp>
        <p:nvSpPr>
          <p:cNvPr id="4" name="Slide Number Placeholder 3">
            <a:extLst>
              <a:ext uri="{FF2B5EF4-FFF2-40B4-BE49-F238E27FC236}">
                <a16:creationId xmlns:a16="http://schemas.microsoft.com/office/drawing/2014/main" id="{B8EE91C8-3892-4B9D-98AA-C8B3F97666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8AC1EA69-E13D-4FFC-96DB-ADB735ED8041}"/>
              </a:ext>
            </a:extLst>
          </p:cNvPr>
          <p:cNvSpPr/>
          <p:nvPr/>
        </p:nvSpPr>
        <p:spPr>
          <a:xfrm>
            <a:off x="2664178" y="4297024"/>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674E980E-7F49-45F2-9D6F-BBE37E88EE38}"/>
              </a:ext>
            </a:extLst>
          </p:cNvPr>
          <p:cNvSpPr/>
          <p:nvPr/>
        </p:nvSpPr>
        <p:spPr>
          <a:xfrm>
            <a:off x="6673984" y="4231694"/>
            <a:ext cx="2280442" cy="13908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3C7CA57B-40B5-4CB9-821C-58A0E0E340D7}"/>
              </a:ext>
            </a:extLst>
          </p:cNvPr>
          <p:cNvSpPr txBox="1"/>
          <p:nvPr/>
        </p:nvSpPr>
        <p:spPr>
          <a:xfrm>
            <a:off x="3155483" y="4455587"/>
            <a:ext cx="13813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Consumers</a:t>
            </a:r>
          </a:p>
        </p:txBody>
      </p:sp>
      <p:sp>
        <p:nvSpPr>
          <p:cNvPr id="9" name="TextBox 8">
            <a:extLst>
              <a:ext uri="{FF2B5EF4-FFF2-40B4-BE49-F238E27FC236}">
                <a16:creationId xmlns:a16="http://schemas.microsoft.com/office/drawing/2014/main" id="{30F2C115-C1DD-4070-A969-D83461173692}"/>
              </a:ext>
            </a:extLst>
          </p:cNvPr>
          <p:cNvSpPr txBox="1"/>
          <p:nvPr/>
        </p:nvSpPr>
        <p:spPr>
          <a:xfrm>
            <a:off x="7262801" y="4455587"/>
            <a:ext cx="13813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Producers</a:t>
            </a:r>
          </a:p>
        </p:txBody>
      </p:sp>
      <p:cxnSp>
        <p:nvCxnSpPr>
          <p:cNvPr id="11" name="Straight Arrow Connector 10">
            <a:extLst>
              <a:ext uri="{FF2B5EF4-FFF2-40B4-BE49-F238E27FC236}">
                <a16:creationId xmlns:a16="http://schemas.microsoft.com/office/drawing/2014/main" id="{8675B1F5-EC90-4FD6-B26F-98E4437976D7}"/>
              </a:ext>
            </a:extLst>
          </p:cNvPr>
          <p:cNvCxnSpPr/>
          <p:nvPr/>
        </p:nvCxnSpPr>
        <p:spPr>
          <a:xfrm flipH="1">
            <a:off x="4822157" y="4640253"/>
            <a:ext cx="1845014"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F0DC1E06-F44B-4CD8-A95F-C37EE1565C65}"/>
              </a:ext>
            </a:extLst>
          </p:cNvPr>
          <p:cNvCxnSpPr/>
          <p:nvPr/>
        </p:nvCxnSpPr>
        <p:spPr>
          <a:xfrm>
            <a:off x="4822157" y="5233481"/>
            <a:ext cx="18450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0C4483-32E0-4FE9-A60C-30E04B87D998}"/>
              </a:ext>
            </a:extLst>
          </p:cNvPr>
          <p:cNvSpPr txBox="1"/>
          <p:nvPr/>
        </p:nvSpPr>
        <p:spPr>
          <a:xfrm>
            <a:off x="5225855" y="4231694"/>
            <a:ext cx="10376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Services</a:t>
            </a:r>
          </a:p>
        </p:txBody>
      </p:sp>
      <p:sp>
        <p:nvSpPr>
          <p:cNvPr id="15" name="TextBox 14">
            <a:extLst>
              <a:ext uri="{FF2B5EF4-FFF2-40B4-BE49-F238E27FC236}">
                <a16:creationId xmlns:a16="http://schemas.microsoft.com/office/drawing/2014/main" id="{7CBFA504-418B-4312-B1CD-385330020409}"/>
              </a:ext>
            </a:extLst>
          </p:cNvPr>
          <p:cNvSpPr txBox="1"/>
          <p:nvPr/>
        </p:nvSpPr>
        <p:spPr>
          <a:xfrm>
            <a:off x="5392850" y="4759589"/>
            <a:ext cx="7149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Price</a:t>
            </a:r>
          </a:p>
        </p:txBody>
      </p:sp>
      <p:sp>
        <p:nvSpPr>
          <p:cNvPr id="17" name="TextBox 16">
            <a:extLst>
              <a:ext uri="{FF2B5EF4-FFF2-40B4-BE49-F238E27FC236}">
                <a16:creationId xmlns:a16="http://schemas.microsoft.com/office/drawing/2014/main" id="{EA81E07A-7BFF-4920-BDF5-C274886F1F5E}"/>
              </a:ext>
            </a:extLst>
          </p:cNvPr>
          <p:cNvSpPr txBox="1"/>
          <p:nvPr/>
        </p:nvSpPr>
        <p:spPr>
          <a:xfrm>
            <a:off x="3249364" y="4992469"/>
            <a:ext cx="14267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Patients</a:t>
            </a:r>
          </a:p>
        </p:txBody>
      </p:sp>
      <p:sp>
        <p:nvSpPr>
          <p:cNvPr id="18" name="TextBox 17">
            <a:extLst>
              <a:ext uri="{FF2B5EF4-FFF2-40B4-BE49-F238E27FC236}">
                <a16:creationId xmlns:a16="http://schemas.microsoft.com/office/drawing/2014/main" id="{5E19C311-DD41-4D36-8952-283BB2865713}"/>
              </a:ext>
            </a:extLst>
          </p:cNvPr>
          <p:cNvSpPr txBox="1"/>
          <p:nvPr/>
        </p:nvSpPr>
        <p:spPr>
          <a:xfrm>
            <a:off x="6813244" y="4839695"/>
            <a:ext cx="2280442"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Health Care Providers </a:t>
            </a:r>
            <a:r>
              <a:rPr kumimoji="0" lang="en-US" sz="1600" b="0" i="0" u="none" strike="noStrike" kern="1200" cap="none" spc="0" normalizeH="0" baseline="0" noProof="0" dirty="0">
                <a:ln>
                  <a:noFill/>
                </a:ln>
                <a:solidFill>
                  <a:prstClr val="black"/>
                </a:solidFill>
                <a:effectLst/>
                <a:uLnTx/>
                <a:uFillTx/>
                <a:latin typeface="Calibri"/>
                <a:ea typeface="+mn-ea"/>
                <a:cs typeface="+mn-cs"/>
              </a:rPr>
              <a:t>(hospitals, physicians)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708BEF54-30E2-460F-815E-C75D04EB90C4}"/>
              </a:ext>
            </a:extLst>
          </p:cNvPr>
          <p:cNvSpPr txBox="1"/>
          <p:nvPr/>
        </p:nvSpPr>
        <p:spPr>
          <a:xfrm>
            <a:off x="4808622" y="5340757"/>
            <a:ext cx="20369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Out-of-pocket fees</a:t>
            </a:r>
          </a:p>
        </p:txBody>
      </p:sp>
      <p:sp>
        <p:nvSpPr>
          <p:cNvPr id="20" name="Rectangle 19">
            <a:extLst>
              <a:ext uri="{FF2B5EF4-FFF2-40B4-BE49-F238E27FC236}">
                <a16:creationId xmlns:a16="http://schemas.microsoft.com/office/drawing/2014/main" id="{BA5685AE-EA8E-4393-A373-3060D7993992}"/>
              </a:ext>
            </a:extLst>
          </p:cNvPr>
          <p:cNvSpPr/>
          <p:nvPr/>
        </p:nvSpPr>
        <p:spPr>
          <a:xfrm>
            <a:off x="4748105" y="1528652"/>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63EDE41F-665E-499C-BE97-0B101DD2B682}"/>
              </a:ext>
            </a:extLst>
          </p:cNvPr>
          <p:cNvSpPr txBox="1"/>
          <p:nvPr/>
        </p:nvSpPr>
        <p:spPr>
          <a:xfrm>
            <a:off x="4851693" y="1836201"/>
            <a:ext cx="196155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Insurer 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third-party payers</a:t>
            </a:r>
          </a:p>
        </p:txBody>
      </p:sp>
      <p:cxnSp>
        <p:nvCxnSpPr>
          <p:cNvPr id="22" name="Straight Arrow Connector 21">
            <a:extLst>
              <a:ext uri="{FF2B5EF4-FFF2-40B4-BE49-F238E27FC236}">
                <a16:creationId xmlns:a16="http://schemas.microsoft.com/office/drawing/2014/main" id="{14020A72-7F3E-4723-8277-43CCE992A68B}"/>
              </a:ext>
            </a:extLst>
          </p:cNvPr>
          <p:cNvCxnSpPr>
            <a:cxnSpLocks/>
          </p:cNvCxnSpPr>
          <p:nvPr/>
        </p:nvCxnSpPr>
        <p:spPr>
          <a:xfrm flipH="1" flipV="1">
            <a:off x="6263472" y="3044257"/>
            <a:ext cx="1549294" cy="96329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7E82F754-DD95-4A16-B54F-4C070FA78915}"/>
              </a:ext>
            </a:extLst>
          </p:cNvPr>
          <p:cNvCxnSpPr>
            <a:cxnSpLocks/>
          </p:cNvCxnSpPr>
          <p:nvPr/>
        </p:nvCxnSpPr>
        <p:spPr>
          <a:xfrm>
            <a:off x="6726329" y="2994922"/>
            <a:ext cx="1705755" cy="10358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2976B9E-A0E1-4C92-9433-EE04E28EBACF}"/>
              </a:ext>
            </a:extLst>
          </p:cNvPr>
          <p:cNvSpPr txBox="1"/>
          <p:nvPr/>
        </p:nvSpPr>
        <p:spPr>
          <a:xfrm>
            <a:off x="6308670" y="3721894"/>
            <a:ext cx="20094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Claims</a:t>
            </a:r>
          </a:p>
        </p:txBody>
      </p:sp>
      <p:sp>
        <p:nvSpPr>
          <p:cNvPr id="29" name="TextBox 28">
            <a:extLst>
              <a:ext uri="{FF2B5EF4-FFF2-40B4-BE49-F238E27FC236}">
                <a16:creationId xmlns:a16="http://schemas.microsoft.com/office/drawing/2014/main" id="{FF051F53-73D3-4CDD-942B-D1D2265138C5}"/>
              </a:ext>
            </a:extLst>
          </p:cNvPr>
          <p:cNvSpPr txBox="1"/>
          <p:nvPr/>
        </p:nvSpPr>
        <p:spPr>
          <a:xfrm>
            <a:off x="7432562" y="2922378"/>
            <a:ext cx="21666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Money (fixed or variable payments)</a:t>
            </a:r>
          </a:p>
        </p:txBody>
      </p:sp>
      <p:sp>
        <p:nvSpPr>
          <p:cNvPr id="30" name="TextBox 29">
            <a:extLst>
              <a:ext uri="{FF2B5EF4-FFF2-40B4-BE49-F238E27FC236}">
                <a16:creationId xmlns:a16="http://schemas.microsoft.com/office/drawing/2014/main" id="{69435D6C-4CAC-4489-9226-AB3269850F84}"/>
              </a:ext>
            </a:extLst>
          </p:cNvPr>
          <p:cNvSpPr txBox="1"/>
          <p:nvPr/>
        </p:nvSpPr>
        <p:spPr>
          <a:xfrm>
            <a:off x="4462982" y="3887707"/>
            <a:ext cx="20094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Insurance Coverage</a:t>
            </a:r>
          </a:p>
        </p:txBody>
      </p:sp>
      <p:cxnSp>
        <p:nvCxnSpPr>
          <p:cNvPr id="31" name="Straight Arrow Connector 30">
            <a:extLst>
              <a:ext uri="{FF2B5EF4-FFF2-40B4-BE49-F238E27FC236}">
                <a16:creationId xmlns:a16="http://schemas.microsoft.com/office/drawing/2014/main" id="{74218182-7331-4E7F-8BDD-EB1F93DD7B04}"/>
              </a:ext>
            </a:extLst>
          </p:cNvPr>
          <p:cNvCxnSpPr>
            <a:cxnSpLocks/>
          </p:cNvCxnSpPr>
          <p:nvPr/>
        </p:nvCxnSpPr>
        <p:spPr>
          <a:xfrm flipV="1">
            <a:off x="4345183" y="3004680"/>
            <a:ext cx="745046" cy="121891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F81F1833-95E3-41B3-8958-79B410359F1F}"/>
              </a:ext>
            </a:extLst>
          </p:cNvPr>
          <p:cNvCxnSpPr>
            <a:cxnSpLocks/>
          </p:cNvCxnSpPr>
          <p:nvPr/>
        </p:nvCxnSpPr>
        <p:spPr>
          <a:xfrm flipH="1">
            <a:off x="3996186" y="3044257"/>
            <a:ext cx="785037" cy="1153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454F880-96FD-430E-B790-316E4AFF8C86}"/>
              </a:ext>
            </a:extLst>
          </p:cNvPr>
          <p:cNvSpPr txBox="1"/>
          <p:nvPr/>
        </p:nvSpPr>
        <p:spPr>
          <a:xfrm>
            <a:off x="3498379" y="2836081"/>
            <a:ext cx="20094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Premiums (individual policies)</a:t>
            </a:r>
          </a:p>
        </p:txBody>
      </p:sp>
      <p:sp>
        <p:nvSpPr>
          <p:cNvPr id="38" name="Oval 37">
            <a:extLst>
              <a:ext uri="{FF2B5EF4-FFF2-40B4-BE49-F238E27FC236}">
                <a16:creationId xmlns:a16="http://schemas.microsoft.com/office/drawing/2014/main" id="{C2966E2B-2718-4112-BE1C-6A107362580C}"/>
              </a:ext>
            </a:extLst>
          </p:cNvPr>
          <p:cNvSpPr/>
          <p:nvPr/>
        </p:nvSpPr>
        <p:spPr>
          <a:xfrm>
            <a:off x="502977" y="1398988"/>
            <a:ext cx="2887665" cy="153614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6AD1B3ED-7605-4747-96FB-69076A72D204}"/>
              </a:ext>
            </a:extLst>
          </p:cNvPr>
          <p:cNvSpPr txBox="1"/>
          <p:nvPr/>
        </p:nvSpPr>
        <p:spPr>
          <a:xfrm>
            <a:off x="1469481" y="1854765"/>
            <a:ext cx="14562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Sponsor</a:t>
            </a:r>
          </a:p>
        </p:txBody>
      </p:sp>
      <p:cxnSp>
        <p:nvCxnSpPr>
          <p:cNvPr id="40" name="Straight Arrow Connector 39">
            <a:extLst>
              <a:ext uri="{FF2B5EF4-FFF2-40B4-BE49-F238E27FC236}">
                <a16:creationId xmlns:a16="http://schemas.microsoft.com/office/drawing/2014/main" id="{97D30FA5-AE5E-4849-A1FE-82C2DAD91B80}"/>
              </a:ext>
            </a:extLst>
          </p:cNvPr>
          <p:cNvCxnSpPr>
            <a:cxnSpLocks/>
          </p:cNvCxnSpPr>
          <p:nvPr/>
        </p:nvCxnSpPr>
        <p:spPr>
          <a:xfrm flipH="1" flipV="1">
            <a:off x="1306715" y="2919542"/>
            <a:ext cx="1334865" cy="192015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AD24A590-A698-42AB-96FA-E6BC772323C2}"/>
              </a:ext>
            </a:extLst>
          </p:cNvPr>
          <p:cNvSpPr txBox="1"/>
          <p:nvPr/>
        </p:nvSpPr>
        <p:spPr>
          <a:xfrm>
            <a:off x="830117" y="3397158"/>
            <a:ext cx="20094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Taxes or Lower Wages</a:t>
            </a:r>
          </a:p>
        </p:txBody>
      </p:sp>
      <p:cxnSp>
        <p:nvCxnSpPr>
          <p:cNvPr id="45" name="Straight Arrow Connector 44">
            <a:extLst>
              <a:ext uri="{FF2B5EF4-FFF2-40B4-BE49-F238E27FC236}">
                <a16:creationId xmlns:a16="http://schemas.microsoft.com/office/drawing/2014/main" id="{7F9A0C03-1EF8-4D1E-843D-024E42FA1489}"/>
              </a:ext>
            </a:extLst>
          </p:cNvPr>
          <p:cNvCxnSpPr>
            <a:cxnSpLocks/>
            <a:stCxn id="38" idx="6"/>
          </p:cNvCxnSpPr>
          <p:nvPr/>
        </p:nvCxnSpPr>
        <p:spPr>
          <a:xfrm>
            <a:off x="3390642" y="2167059"/>
            <a:ext cx="1249726"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51" name="TextBox 50">
            <a:extLst>
              <a:ext uri="{FF2B5EF4-FFF2-40B4-BE49-F238E27FC236}">
                <a16:creationId xmlns:a16="http://schemas.microsoft.com/office/drawing/2014/main" id="{50569A1D-A81F-4834-9C90-8F4EEB8018AE}"/>
              </a:ext>
            </a:extLst>
          </p:cNvPr>
          <p:cNvSpPr txBox="1"/>
          <p:nvPr/>
        </p:nvSpPr>
        <p:spPr>
          <a:xfrm>
            <a:off x="3498379" y="1809973"/>
            <a:ext cx="20094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Premiums </a:t>
            </a:r>
          </a:p>
        </p:txBody>
      </p:sp>
    </p:spTree>
    <p:extLst>
      <p:ext uri="{BB962C8B-B14F-4D97-AF65-F5344CB8AC3E}">
        <p14:creationId xmlns:p14="http://schemas.microsoft.com/office/powerpoint/2010/main" val="262270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4" grpId="0"/>
      <p:bldP spid="15" grpId="0"/>
      <p:bldP spid="15" grpId="1"/>
      <p:bldP spid="17" grpId="0"/>
      <p:bldP spid="18" grpId="0"/>
      <p:bldP spid="19" grpId="0"/>
      <p:bldP spid="20" grpId="0" animBg="1"/>
      <p:bldP spid="21" grpId="0"/>
      <p:bldP spid="27" grpId="0"/>
      <p:bldP spid="29" grpId="0"/>
      <p:bldP spid="30" grpId="0"/>
      <p:bldP spid="37" grpId="0"/>
      <p:bldP spid="38" grpId="0" animBg="1"/>
      <p:bldP spid="39" grpId="0"/>
      <p:bldP spid="43" grpId="0"/>
      <p:bldP spid="5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8244-4E6C-8646-8E33-C8B148804BD2}"/>
              </a:ext>
            </a:extLst>
          </p:cNvPr>
          <p:cNvSpPr>
            <a:spLocks noGrp="1"/>
          </p:cNvSpPr>
          <p:nvPr>
            <p:ph type="title"/>
          </p:nvPr>
        </p:nvSpPr>
        <p:spPr>
          <a:xfrm>
            <a:off x="791706" y="0"/>
            <a:ext cx="10515600" cy="1325563"/>
          </a:xfrm>
        </p:spPr>
        <p:txBody>
          <a:bodyPr/>
          <a:lstStyle/>
          <a:p>
            <a:r>
              <a:rPr lang="en-US" dirty="0">
                <a:solidFill>
                  <a:schemeClr val="bg1"/>
                </a:solidFill>
              </a:rPr>
              <a:t>Are</a:t>
            </a:r>
            <a:r>
              <a:rPr lang="en-US" dirty="0"/>
              <a:t> Health Care Markets Special?</a:t>
            </a:r>
          </a:p>
        </p:txBody>
      </p:sp>
      <p:sp>
        <p:nvSpPr>
          <p:cNvPr id="3" name="Content Placeholder 2">
            <a:extLst>
              <a:ext uri="{FF2B5EF4-FFF2-40B4-BE49-F238E27FC236}">
                <a16:creationId xmlns:a16="http://schemas.microsoft.com/office/drawing/2014/main" id="{B9EE49E9-F1FC-A342-A545-202AA553BF26}"/>
              </a:ext>
            </a:extLst>
          </p:cNvPr>
          <p:cNvSpPr>
            <a:spLocks noGrp="1"/>
          </p:cNvSpPr>
          <p:nvPr>
            <p:ph idx="1"/>
          </p:nvPr>
        </p:nvSpPr>
        <p:spPr>
          <a:xfrm>
            <a:off x="3219697" y="1253331"/>
            <a:ext cx="5752605" cy="4351338"/>
          </a:xfrm>
        </p:spPr>
        <p:txBody>
          <a:bodyPr/>
          <a:lstStyle/>
          <a:p>
            <a:pPr lvl="1"/>
            <a:r>
              <a:rPr lang="en-US" dirty="0"/>
              <a:t>Market Structure</a:t>
            </a:r>
          </a:p>
          <a:p>
            <a:pPr lvl="1"/>
            <a:r>
              <a:rPr lang="en-US" dirty="0"/>
              <a:t>Type of products and services</a:t>
            </a:r>
          </a:p>
          <a:p>
            <a:pPr lvl="1"/>
            <a:r>
              <a:rPr lang="en-US" dirty="0"/>
              <a:t>Principal-Agent Problem</a:t>
            </a:r>
          </a:p>
          <a:p>
            <a:pPr lvl="1"/>
            <a:r>
              <a:rPr lang="en-US" dirty="0"/>
              <a:t>Asymmetric Information</a:t>
            </a:r>
          </a:p>
          <a:p>
            <a:pPr lvl="1"/>
            <a:r>
              <a:rPr lang="en-US" dirty="0"/>
              <a:t>Moral Hazard</a:t>
            </a:r>
          </a:p>
          <a:p>
            <a:pPr lvl="1"/>
            <a:r>
              <a:rPr lang="en-US" dirty="0"/>
              <a:t>Self Interest</a:t>
            </a:r>
          </a:p>
          <a:p>
            <a:pPr lvl="1"/>
            <a:r>
              <a:rPr lang="en-US" dirty="0"/>
              <a:t>Moral Imperative (?)</a:t>
            </a:r>
          </a:p>
        </p:txBody>
      </p:sp>
      <p:sp>
        <p:nvSpPr>
          <p:cNvPr id="4" name="Slide Number Placeholder 3">
            <a:extLst>
              <a:ext uri="{FF2B5EF4-FFF2-40B4-BE49-F238E27FC236}">
                <a16:creationId xmlns:a16="http://schemas.microsoft.com/office/drawing/2014/main" id="{3CDDEC83-4131-6D41-BCB0-4BE1021C78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2429330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A3005-4CD4-884A-BE31-8B5299EA9203}"/>
              </a:ext>
            </a:extLst>
          </p:cNvPr>
          <p:cNvSpPr>
            <a:spLocks noGrp="1"/>
          </p:cNvSpPr>
          <p:nvPr>
            <p:ph type="title"/>
          </p:nvPr>
        </p:nvSpPr>
        <p:spPr>
          <a:xfrm>
            <a:off x="752475" y="0"/>
            <a:ext cx="10515600" cy="1325563"/>
          </a:xfrm>
        </p:spPr>
        <p:txBody>
          <a:bodyPr>
            <a:normAutofit/>
          </a:bodyPr>
          <a:lstStyle/>
          <a:p>
            <a:r>
              <a:rPr lang="en-US" sz="3600" dirty="0">
                <a:solidFill>
                  <a:schemeClr val="bg1"/>
                </a:solidFill>
              </a:rPr>
              <a:t>Ano</a:t>
            </a:r>
            <a:r>
              <a:rPr lang="en-US" sz="3600" dirty="0"/>
              <a:t>ther Difference: “Right” or Moral Imperative</a:t>
            </a:r>
          </a:p>
        </p:txBody>
      </p:sp>
      <p:sp>
        <p:nvSpPr>
          <p:cNvPr id="3" name="Content Placeholder 2">
            <a:extLst>
              <a:ext uri="{FF2B5EF4-FFF2-40B4-BE49-F238E27FC236}">
                <a16:creationId xmlns:a16="http://schemas.microsoft.com/office/drawing/2014/main" id="{6A527E5F-F7FB-CD45-8102-9D5F24CFDF0D}"/>
              </a:ext>
            </a:extLst>
          </p:cNvPr>
          <p:cNvSpPr>
            <a:spLocks noGrp="1"/>
          </p:cNvSpPr>
          <p:nvPr>
            <p:ph idx="1"/>
          </p:nvPr>
        </p:nvSpPr>
        <p:spPr/>
        <p:txBody>
          <a:bodyPr/>
          <a:lstStyle/>
          <a:p>
            <a:r>
              <a:rPr lang="en-US" dirty="0"/>
              <a:t>Health care as a product is often viewed as a “right” or moral imperative.</a:t>
            </a:r>
          </a:p>
          <a:p>
            <a:pPr lvl="1"/>
            <a:r>
              <a:rPr lang="en-US" dirty="0"/>
              <a:t>This view argues for greater government interaction in the market, primarily to promote access.</a:t>
            </a:r>
          </a:p>
          <a:p>
            <a:pPr lvl="2"/>
            <a:r>
              <a:rPr lang="en-US" dirty="0"/>
              <a:t>Subsidies for insurance and care.</a:t>
            </a:r>
          </a:p>
          <a:p>
            <a:pPr lvl="2"/>
            <a:r>
              <a:rPr lang="en-US" dirty="0"/>
              <a:t>Market regulations to reduce inequities.</a:t>
            </a:r>
          </a:p>
          <a:p>
            <a:r>
              <a:rPr lang="en-US" dirty="0"/>
              <a:t>Unfettered free markets are unlikely to achieve social goals with respect to health care provision.</a:t>
            </a:r>
          </a:p>
        </p:txBody>
      </p:sp>
      <p:sp>
        <p:nvSpPr>
          <p:cNvPr id="4" name="Slide Number Placeholder 3">
            <a:extLst>
              <a:ext uri="{FF2B5EF4-FFF2-40B4-BE49-F238E27FC236}">
                <a16:creationId xmlns:a16="http://schemas.microsoft.com/office/drawing/2014/main" id="{8B34C82A-3B67-CE41-95E3-4643FAB4BD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5442085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Policy Matters for Costs, Access, and Quality</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771979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Kelley Cullen, Ph.D.</a:t>
            </a:r>
          </a:p>
          <a:p>
            <a:pPr marL="0" indent="0" algn="ctr">
              <a:buNone/>
            </a:pPr>
            <a:r>
              <a:rPr lang="en-US" dirty="0">
                <a:hlinkClick r:id="rId3"/>
              </a:rPr>
              <a:t>kcullen@ewu.edu</a:t>
            </a:r>
            <a:endParaRPr lang="en-US"/>
          </a:p>
          <a:p>
            <a:pPr marL="0" indent="0" algn="ctr">
              <a:buNone/>
            </a:pPr>
            <a:endParaRPr lang="en-US" dirty="0"/>
          </a:p>
          <a:p>
            <a:pPr marL="0" indent="0" algn="ctr">
              <a:buNone/>
            </a:pPr>
            <a:r>
              <a:rPr lang="en-US" dirty="0"/>
              <a:t>Contact NEED: </a:t>
            </a:r>
            <a:r>
              <a:rPr lang="en-US" dirty="0">
                <a:hlinkClick r:id="rId4"/>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5"/>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7</a:t>
            </a:fld>
            <a:endParaRPr lang="en-GB" dirty="0"/>
          </a:p>
        </p:txBody>
      </p:sp>
    </p:spTree>
    <p:extLst>
      <p:ext uri="{BB962C8B-B14F-4D97-AF65-F5344CB8AC3E}">
        <p14:creationId xmlns:p14="http://schemas.microsoft.com/office/powerpoint/2010/main" val="33172875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24CC7-A06D-E94D-BF0F-6947B5146505}"/>
              </a:ext>
            </a:extLst>
          </p:cNvPr>
          <p:cNvSpPr>
            <a:spLocks noGrp="1"/>
          </p:cNvSpPr>
          <p:nvPr>
            <p:ph type="title"/>
          </p:nvPr>
        </p:nvSpPr>
        <p:spPr>
          <a:xfrm>
            <a:off x="933450" y="0"/>
            <a:ext cx="10515600" cy="1325563"/>
          </a:xfrm>
        </p:spPr>
        <p:txBody>
          <a:bodyPr/>
          <a:lstStyle/>
          <a:p>
            <a:r>
              <a:rPr lang="en-US" dirty="0">
                <a:solidFill>
                  <a:schemeClr val="bg1"/>
                </a:solidFill>
              </a:rPr>
              <a:t>Ho</a:t>
            </a:r>
            <a:r>
              <a:rPr lang="en-US" dirty="0"/>
              <a:t>w Does Policy Matter?</a:t>
            </a:r>
          </a:p>
        </p:txBody>
      </p:sp>
      <p:sp>
        <p:nvSpPr>
          <p:cNvPr id="3" name="Content Placeholder 2">
            <a:extLst>
              <a:ext uri="{FF2B5EF4-FFF2-40B4-BE49-F238E27FC236}">
                <a16:creationId xmlns:a16="http://schemas.microsoft.com/office/drawing/2014/main" id="{D5983D27-CE1F-DA4E-A89D-3F6F688DD7E9}"/>
              </a:ext>
            </a:extLst>
          </p:cNvPr>
          <p:cNvSpPr>
            <a:spLocks noGrp="1"/>
          </p:cNvSpPr>
          <p:nvPr>
            <p:ph idx="1"/>
          </p:nvPr>
        </p:nvSpPr>
        <p:spPr/>
        <p:txBody>
          <a:bodyPr/>
          <a:lstStyle/>
          <a:p>
            <a:r>
              <a:rPr lang="en-US" dirty="0"/>
              <a:t>Government spending</a:t>
            </a:r>
          </a:p>
          <a:p>
            <a:pPr lvl="1"/>
            <a:r>
              <a:rPr lang="en-US" dirty="0"/>
              <a:t>Has implications for prices for private parties.</a:t>
            </a:r>
          </a:p>
          <a:p>
            <a:r>
              <a:rPr lang="en-US" dirty="0"/>
              <a:t>Competition policy</a:t>
            </a:r>
          </a:p>
          <a:p>
            <a:pPr lvl="1"/>
            <a:r>
              <a:rPr lang="en-US" dirty="0"/>
              <a:t>Concentration of various parts of the healthcare industry may be impediments to success in all three areas.</a:t>
            </a:r>
          </a:p>
        </p:txBody>
      </p:sp>
      <p:sp>
        <p:nvSpPr>
          <p:cNvPr id="4" name="Slide Number Placeholder 3">
            <a:extLst>
              <a:ext uri="{FF2B5EF4-FFF2-40B4-BE49-F238E27FC236}">
                <a16:creationId xmlns:a16="http://schemas.microsoft.com/office/drawing/2014/main" id="{66883EE0-3769-DF45-9484-EB8C1D25B0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2221182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7838-E9AD-EB4E-A20F-9732AF802726}"/>
              </a:ext>
            </a:extLst>
          </p:cNvPr>
          <p:cNvSpPr>
            <a:spLocks noGrp="1"/>
          </p:cNvSpPr>
          <p:nvPr>
            <p:ph type="title"/>
          </p:nvPr>
        </p:nvSpPr>
        <p:spPr/>
        <p:txBody>
          <a:bodyPr/>
          <a:lstStyle/>
          <a:p>
            <a:r>
              <a:rPr lang="en-US" dirty="0"/>
              <a:t>Concentration and Hospitals</a:t>
            </a:r>
          </a:p>
        </p:txBody>
      </p:sp>
      <p:sp>
        <p:nvSpPr>
          <p:cNvPr id="3" name="Text Placeholder 2">
            <a:extLst>
              <a:ext uri="{FF2B5EF4-FFF2-40B4-BE49-F238E27FC236}">
                <a16:creationId xmlns:a16="http://schemas.microsoft.com/office/drawing/2014/main" id="{E056A8CF-7321-BA4A-98EA-395EDC0F55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1E9275-34A0-A94F-8907-6B2E0C2269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4085563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04A4-A7DA-44C9-9AD4-EAA72C09EE07}"/>
              </a:ext>
            </a:extLst>
          </p:cNvPr>
          <p:cNvSpPr>
            <a:spLocks noGrp="1"/>
          </p:cNvSpPr>
          <p:nvPr>
            <p:ph type="title"/>
          </p:nvPr>
        </p:nvSpPr>
        <p:spPr>
          <a:xfrm>
            <a:off x="731325" y="0"/>
            <a:ext cx="10515600" cy="1325563"/>
          </a:xfrm>
        </p:spPr>
        <p:txBody>
          <a:bodyPr/>
          <a:lstStyle/>
          <a:p>
            <a:r>
              <a:rPr lang="en-US" dirty="0">
                <a:solidFill>
                  <a:schemeClr val="bg1"/>
                </a:solidFill>
              </a:rPr>
              <a:t>Hos</a:t>
            </a:r>
            <a:r>
              <a:rPr lang="en-US" dirty="0"/>
              <a:t>pital Monopolization</a:t>
            </a:r>
          </a:p>
        </p:txBody>
      </p:sp>
      <p:sp>
        <p:nvSpPr>
          <p:cNvPr id="3" name="Content Placeholder 2">
            <a:extLst>
              <a:ext uri="{FF2B5EF4-FFF2-40B4-BE49-F238E27FC236}">
                <a16:creationId xmlns:a16="http://schemas.microsoft.com/office/drawing/2014/main" id="{3EA94890-DDE1-4E1E-8BCD-4D7B42E8CF4A}"/>
              </a:ext>
            </a:extLst>
          </p:cNvPr>
          <p:cNvSpPr>
            <a:spLocks noGrp="1"/>
          </p:cNvSpPr>
          <p:nvPr>
            <p:ph idx="1"/>
          </p:nvPr>
        </p:nvSpPr>
        <p:spPr/>
        <p:txBody>
          <a:bodyPr>
            <a:normAutofit/>
          </a:bodyPr>
          <a:lstStyle/>
          <a:p>
            <a:pPr>
              <a:spcAft>
                <a:spcPts val="1000"/>
              </a:spcAft>
            </a:pPr>
            <a:r>
              <a:rPr lang="en-US" b="0" dirty="0"/>
              <a:t>Market consolidation among and between health systems, hospitals, medical groups, and health insurers has surged over the last decade.</a:t>
            </a:r>
          </a:p>
          <a:p>
            <a:r>
              <a:rPr lang="en-US" b="0" dirty="0"/>
              <a:t>Over an 18-month period between July 2016 and January 2018:</a:t>
            </a:r>
          </a:p>
          <a:p>
            <a:pPr lvl="1"/>
            <a:r>
              <a:rPr lang="en-US" b="0" dirty="0"/>
              <a:t>hospitals acquired 8,000 more medical practices</a:t>
            </a:r>
          </a:p>
          <a:p>
            <a:pPr lvl="1"/>
            <a:r>
              <a:rPr lang="en-US" b="0" dirty="0"/>
              <a:t>14,000 more physicians left independent practice to become hospital employees.</a:t>
            </a:r>
          </a:p>
          <a:p>
            <a:r>
              <a:rPr lang="en-US" b="0" dirty="0"/>
              <a:t>The evidence suggests that with more government oversight and restraining influence over mergers, health care costs would have been lower.</a:t>
            </a:r>
          </a:p>
          <a:p>
            <a:endParaRPr lang="en-US" dirty="0"/>
          </a:p>
        </p:txBody>
      </p:sp>
      <p:sp>
        <p:nvSpPr>
          <p:cNvPr id="4" name="Slide Number Placeholder 3">
            <a:extLst>
              <a:ext uri="{FF2B5EF4-FFF2-40B4-BE49-F238E27FC236}">
                <a16:creationId xmlns:a16="http://schemas.microsoft.com/office/drawing/2014/main" id="{774A0F19-498C-4CA7-8686-6173B08BB4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3637773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C0DE-6E68-2741-A085-23EFB79CEA02}"/>
              </a:ext>
            </a:extLst>
          </p:cNvPr>
          <p:cNvSpPr>
            <a:spLocks noGrp="1"/>
          </p:cNvSpPr>
          <p:nvPr>
            <p:ph type="title"/>
          </p:nvPr>
        </p:nvSpPr>
        <p:spPr/>
        <p:txBody>
          <a:bodyPr/>
          <a:lstStyle/>
          <a:p>
            <a:r>
              <a:rPr lang="en-US" dirty="0">
                <a:solidFill>
                  <a:schemeClr val="bg1"/>
                </a:solidFill>
              </a:rPr>
              <a:t>Pot</a:t>
            </a:r>
            <a:r>
              <a:rPr lang="en-US" dirty="0"/>
              <a:t>ential Benefits of Consolidation</a:t>
            </a:r>
          </a:p>
        </p:txBody>
      </p:sp>
      <p:sp>
        <p:nvSpPr>
          <p:cNvPr id="3" name="Content Placeholder 2">
            <a:extLst>
              <a:ext uri="{FF2B5EF4-FFF2-40B4-BE49-F238E27FC236}">
                <a16:creationId xmlns:a16="http://schemas.microsoft.com/office/drawing/2014/main" id="{AD850163-6486-8C40-8687-FB7D82FBCBC1}"/>
              </a:ext>
            </a:extLst>
          </p:cNvPr>
          <p:cNvSpPr>
            <a:spLocks noGrp="1"/>
          </p:cNvSpPr>
          <p:nvPr>
            <p:ph idx="1"/>
          </p:nvPr>
        </p:nvSpPr>
        <p:spPr/>
        <p:txBody>
          <a:bodyPr>
            <a:normAutofit fontScale="85000" lnSpcReduction="20000"/>
          </a:bodyPr>
          <a:lstStyle/>
          <a:p>
            <a:r>
              <a:rPr lang="en-US" dirty="0"/>
              <a:t>Consolidation could lead to potential benefits (“Triple Aim”)</a:t>
            </a:r>
          </a:p>
          <a:p>
            <a:pPr lvl="1"/>
            <a:r>
              <a:rPr lang="en-US" dirty="0"/>
              <a:t>Coordination of care</a:t>
            </a:r>
          </a:p>
          <a:p>
            <a:pPr lvl="1"/>
            <a:r>
              <a:rPr lang="en-US" dirty="0"/>
              <a:t>Investment in care coordination, quality.</a:t>
            </a:r>
          </a:p>
          <a:p>
            <a:pPr lvl="1"/>
            <a:r>
              <a:rPr lang="en-US" dirty="0"/>
              <a:t>Reduction of costly, unnecessary duplication.</a:t>
            </a:r>
          </a:p>
          <a:p>
            <a:pPr lvl="1"/>
            <a:r>
              <a:rPr lang="en-US" dirty="0"/>
              <a:t>Achievement of scale.</a:t>
            </a:r>
          </a:p>
          <a:p>
            <a:pPr lvl="2"/>
            <a:r>
              <a:rPr lang="en-US" dirty="0"/>
              <a:t>Costs</a:t>
            </a:r>
          </a:p>
          <a:p>
            <a:pPr lvl="3"/>
            <a:r>
              <a:rPr lang="en-US" dirty="0"/>
              <a:t>Risk contracts</a:t>
            </a:r>
          </a:p>
          <a:p>
            <a:pPr lvl="3"/>
            <a:r>
              <a:rPr lang="en-US" dirty="0"/>
              <a:t>Volume-outcome.</a:t>
            </a:r>
          </a:p>
          <a:p>
            <a:r>
              <a:rPr lang="en-US" dirty="0"/>
              <a:t>But, …</a:t>
            </a:r>
          </a:p>
          <a:p>
            <a:pPr lvl="1"/>
            <a:r>
              <a:rPr lang="en-US" dirty="0"/>
              <a:t>Consolidation isn’t integration.</a:t>
            </a:r>
          </a:p>
          <a:p>
            <a:pPr lvl="1"/>
            <a:r>
              <a:rPr lang="en-US" dirty="0"/>
              <a:t>Evidence doesn’t support the claims.</a:t>
            </a:r>
          </a:p>
          <a:p>
            <a:pPr lvl="2"/>
            <a:r>
              <a:rPr lang="en-US" dirty="0"/>
              <a:t>Consolidation has not led to lower costs, better quality, or coordinated care.</a:t>
            </a:r>
          </a:p>
          <a:p>
            <a:pPr lvl="2"/>
            <a:r>
              <a:rPr lang="en-US" dirty="0"/>
              <a:t>If anything, just the opposite has happened.</a:t>
            </a:r>
          </a:p>
          <a:p>
            <a:pPr lvl="2"/>
            <a:r>
              <a:rPr lang="en-US" dirty="0"/>
              <a:t>We have 30 years of experience with consolidation to draw on.</a:t>
            </a:r>
          </a:p>
          <a:p>
            <a:pPr lvl="3"/>
            <a:r>
              <a:rPr lang="en-US" dirty="0"/>
              <a:t>Hospital mergers, integrated deliver systems, physician practice mergers, hospital acquisitions of physician practices…</a:t>
            </a:r>
          </a:p>
        </p:txBody>
      </p:sp>
      <p:sp>
        <p:nvSpPr>
          <p:cNvPr id="4" name="Slide Number Placeholder 3">
            <a:extLst>
              <a:ext uri="{FF2B5EF4-FFF2-40B4-BE49-F238E27FC236}">
                <a16:creationId xmlns:a16="http://schemas.microsoft.com/office/drawing/2014/main" id="{BE128999-FE94-A642-A6D2-ABC5CACF04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TextBox 4">
            <a:extLst>
              <a:ext uri="{FF2B5EF4-FFF2-40B4-BE49-F238E27FC236}">
                <a16:creationId xmlns:a16="http://schemas.microsoft.com/office/drawing/2014/main" id="{A30CF226-30F3-CC4E-B627-DFDF8EBABEDF}"/>
              </a:ext>
            </a:extLst>
          </p:cNvPr>
          <p:cNvSpPr txBox="1"/>
          <p:nvPr/>
        </p:nvSpPr>
        <p:spPr>
          <a:xfrm>
            <a:off x="6753225" y="6456851"/>
            <a:ext cx="484055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Martin Gaynor,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NIHCM.org</a:t>
            </a:r>
            <a:r>
              <a:rPr kumimoji="0" lang="en-US" sz="1200" b="0" i="0" u="none" strike="noStrike" kern="1200" cap="none" spc="0" normalizeH="0" baseline="0" noProof="0" dirty="0">
                <a:ln>
                  <a:noFill/>
                </a:ln>
                <a:solidFill>
                  <a:prstClr val="black"/>
                </a:solidFill>
                <a:effectLst/>
                <a:uLnTx/>
                <a:uFillTx/>
                <a:latin typeface="Calibri"/>
                <a:ea typeface="+mn-ea"/>
                <a:cs typeface="+mn-cs"/>
              </a:rPr>
              <a:t>, Supersized: The Rise of Hospital Giants</a:t>
            </a:r>
          </a:p>
        </p:txBody>
      </p:sp>
    </p:spTree>
    <p:extLst>
      <p:ext uri="{BB962C8B-B14F-4D97-AF65-F5344CB8AC3E}">
        <p14:creationId xmlns:p14="http://schemas.microsoft.com/office/powerpoint/2010/main" val="10405554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1C0A-A6C5-5741-8E20-038F6A53C518}"/>
              </a:ext>
            </a:extLst>
          </p:cNvPr>
          <p:cNvSpPr>
            <a:spLocks noGrp="1"/>
          </p:cNvSpPr>
          <p:nvPr>
            <p:ph type="title"/>
          </p:nvPr>
        </p:nvSpPr>
        <p:spPr>
          <a:xfrm>
            <a:off x="923925" y="0"/>
            <a:ext cx="10515600" cy="1325563"/>
          </a:xfrm>
        </p:spPr>
        <p:txBody>
          <a:bodyPr>
            <a:normAutofit/>
          </a:bodyPr>
          <a:lstStyle/>
          <a:p>
            <a:r>
              <a:rPr lang="en-US" sz="3600" dirty="0">
                <a:solidFill>
                  <a:schemeClr val="bg1"/>
                </a:solidFill>
              </a:rPr>
              <a:t>Evi</a:t>
            </a:r>
            <a:r>
              <a:rPr lang="en-US" sz="3600" dirty="0"/>
              <a:t>dence on Consolidation</a:t>
            </a:r>
          </a:p>
        </p:txBody>
      </p:sp>
      <p:sp>
        <p:nvSpPr>
          <p:cNvPr id="4" name="Slide Number Placeholder 3">
            <a:extLst>
              <a:ext uri="{FF2B5EF4-FFF2-40B4-BE49-F238E27FC236}">
                <a16:creationId xmlns:a16="http://schemas.microsoft.com/office/drawing/2014/main" id="{E2B3B67E-D52B-6B42-89BA-52C36BE651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7D39D8A9-A838-7448-B1EA-A08E032DA767}"/>
              </a:ext>
            </a:extLst>
          </p:cNvPr>
          <p:cNvPicPr>
            <a:picLocks noChangeAspect="1"/>
          </p:cNvPicPr>
          <p:nvPr/>
        </p:nvPicPr>
        <p:blipFill>
          <a:blip r:embed="rId2"/>
          <a:stretch>
            <a:fillRect/>
          </a:stretch>
        </p:blipFill>
        <p:spPr>
          <a:xfrm>
            <a:off x="1828800" y="1144159"/>
            <a:ext cx="7353150" cy="5117395"/>
          </a:xfrm>
          <a:prstGeom prst="rect">
            <a:avLst/>
          </a:prstGeom>
        </p:spPr>
      </p:pic>
      <p:sp>
        <p:nvSpPr>
          <p:cNvPr id="6" name="TextBox 5">
            <a:extLst>
              <a:ext uri="{FF2B5EF4-FFF2-40B4-BE49-F238E27FC236}">
                <a16:creationId xmlns:a16="http://schemas.microsoft.com/office/drawing/2014/main" id="{5A4C47CE-C6A6-CD41-A967-FB825DDE082E}"/>
              </a:ext>
            </a:extLst>
          </p:cNvPr>
          <p:cNvSpPr txBox="1"/>
          <p:nvPr/>
        </p:nvSpPr>
        <p:spPr>
          <a:xfrm>
            <a:off x="2886225" y="2115228"/>
            <a:ext cx="126848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Increase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About 6%</a:t>
            </a:r>
          </a:p>
        </p:txBody>
      </p:sp>
      <p:sp>
        <p:nvSpPr>
          <p:cNvPr id="7" name="TextBox 6">
            <a:extLst>
              <a:ext uri="{FF2B5EF4-FFF2-40B4-BE49-F238E27FC236}">
                <a16:creationId xmlns:a16="http://schemas.microsoft.com/office/drawing/2014/main" id="{6D21DABE-E1D8-4B44-929F-81E0F80EFB96}"/>
              </a:ext>
            </a:extLst>
          </p:cNvPr>
          <p:cNvSpPr txBox="1"/>
          <p:nvPr/>
        </p:nvSpPr>
        <p:spPr>
          <a:xfrm>
            <a:off x="7359630" y="3223896"/>
            <a:ext cx="19827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Very small increase</a:t>
            </a:r>
          </a:p>
        </p:txBody>
      </p:sp>
      <p:sp>
        <p:nvSpPr>
          <p:cNvPr id="8" name="TextBox 7">
            <a:extLst>
              <a:ext uri="{FF2B5EF4-FFF2-40B4-BE49-F238E27FC236}">
                <a16:creationId xmlns:a16="http://schemas.microsoft.com/office/drawing/2014/main" id="{569D0630-2162-E84F-9E8A-ED589CA70327}"/>
              </a:ext>
            </a:extLst>
          </p:cNvPr>
          <p:cNvSpPr txBox="1"/>
          <p:nvPr/>
        </p:nvSpPr>
        <p:spPr>
          <a:xfrm>
            <a:off x="4031524" y="4845230"/>
            <a:ext cx="41289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price effect of a merger declines with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distance between the hospitals.</a:t>
            </a:r>
          </a:p>
        </p:txBody>
      </p:sp>
      <p:sp>
        <p:nvSpPr>
          <p:cNvPr id="9" name="TextBox 8">
            <a:extLst>
              <a:ext uri="{FF2B5EF4-FFF2-40B4-BE49-F238E27FC236}">
                <a16:creationId xmlns:a16="http://schemas.microsoft.com/office/drawing/2014/main" id="{4FD5E861-D4B9-C143-B5E0-F8A3B47FD13A}"/>
              </a:ext>
            </a:extLst>
          </p:cNvPr>
          <p:cNvSpPr txBox="1"/>
          <p:nvPr/>
        </p:nvSpPr>
        <p:spPr>
          <a:xfrm>
            <a:off x="3378778" y="1164961"/>
            <a:ext cx="560589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Price Increase Following a Hospital Merger</a:t>
            </a:r>
          </a:p>
        </p:txBody>
      </p:sp>
    </p:spTree>
    <p:extLst>
      <p:ext uri="{BB962C8B-B14F-4D97-AF65-F5344CB8AC3E}">
        <p14:creationId xmlns:p14="http://schemas.microsoft.com/office/powerpoint/2010/main" val="8859768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65B256-A5BD-4A44-BB5B-86B7F3D48A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56ACD772-F9BB-4266-92C2-C71F51EF3A77}"/>
              </a:ext>
            </a:extLst>
          </p:cNvPr>
          <p:cNvPicPr>
            <a:picLocks noChangeAspect="1"/>
          </p:cNvPicPr>
          <p:nvPr/>
        </p:nvPicPr>
        <p:blipFill>
          <a:blip r:embed="rId2"/>
          <a:stretch>
            <a:fillRect/>
          </a:stretch>
        </p:blipFill>
        <p:spPr>
          <a:xfrm>
            <a:off x="1607189" y="42788"/>
            <a:ext cx="8977622" cy="6187438"/>
          </a:xfrm>
          <a:prstGeom prst="rect">
            <a:avLst/>
          </a:prstGeom>
        </p:spPr>
      </p:pic>
    </p:spTree>
    <p:extLst>
      <p:ext uri="{BB962C8B-B14F-4D97-AF65-F5344CB8AC3E}">
        <p14:creationId xmlns:p14="http://schemas.microsoft.com/office/powerpoint/2010/main" val="23385944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CF11-C60C-48EB-8CD2-2BBCA5E9F5DC}"/>
              </a:ext>
            </a:extLst>
          </p:cNvPr>
          <p:cNvSpPr>
            <a:spLocks noGrp="1"/>
          </p:cNvSpPr>
          <p:nvPr>
            <p:ph type="title"/>
          </p:nvPr>
        </p:nvSpPr>
        <p:spPr>
          <a:xfrm>
            <a:off x="755075" y="0"/>
            <a:ext cx="10515600" cy="1325563"/>
          </a:xfrm>
        </p:spPr>
        <p:txBody>
          <a:bodyPr/>
          <a:lstStyle/>
          <a:p>
            <a:r>
              <a:rPr lang="en-US" dirty="0">
                <a:solidFill>
                  <a:schemeClr val="bg1"/>
                </a:solidFill>
              </a:rPr>
              <a:t>Hos</a:t>
            </a:r>
            <a:r>
              <a:rPr lang="en-US" dirty="0"/>
              <a:t>pital Monopolization Across the Nation</a:t>
            </a:r>
          </a:p>
        </p:txBody>
      </p:sp>
      <p:sp>
        <p:nvSpPr>
          <p:cNvPr id="3" name="Content Placeholder 2">
            <a:extLst>
              <a:ext uri="{FF2B5EF4-FFF2-40B4-BE49-F238E27FC236}">
                <a16:creationId xmlns:a16="http://schemas.microsoft.com/office/drawing/2014/main" id="{49A33605-F895-4575-8EC3-6640A4A3BF14}"/>
              </a:ext>
            </a:extLst>
          </p:cNvPr>
          <p:cNvSpPr>
            <a:spLocks noGrp="1"/>
          </p:cNvSpPr>
          <p:nvPr>
            <p:ph idx="1"/>
          </p:nvPr>
        </p:nvSpPr>
        <p:spPr/>
        <p:txBody>
          <a:bodyPr>
            <a:normAutofit/>
          </a:bodyPr>
          <a:lstStyle/>
          <a:p>
            <a:r>
              <a:rPr lang="en-US" b="0" dirty="0"/>
              <a:t>Hospitals Charge Patients More Than Four Times the Cost of Care</a:t>
            </a:r>
          </a:p>
          <a:p>
            <a:r>
              <a:rPr lang="en-US" b="0" dirty="0"/>
              <a:t>The most expensive hospitals cost of care range from 1,129% at the low end to 1,808% at the high end.</a:t>
            </a:r>
          </a:p>
          <a:p>
            <a:r>
              <a:rPr lang="en-US" b="0" dirty="0"/>
              <a:t>Most of the top 100 most expensive hospitals are located in states in the south and west. </a:t>
            </a:r>
          </a:p>
          <a:p>
            <a:pPr lvl="1"/>
            <a:r>
              <a:rPr lang="en-US" dirty="0"/>
              <a:t>Florida had the highest number, with 40 hospitals. </a:t>
            </a:r>
          </a:p>
          <a:p>
            <a:pPr lvl="1"/>
            <a:r>
              <a:rPr lang="en-US" dirty="0"/>
              <a:t>Other top states included Texas with 14 hospitals, Alabama with eight, Nevada with seven, and California with six.</a:t>
            </a:r>
          </a:p>
        </p:txBody>
      </p:sp>
      <p:sp>
        <p:nvSpPr>
          <p:cNvPr id="4" name="Slide Number Placeholder 3">
            <a:extLst>
              <a:ext uri="{FF2B5EF4-FFF2-40B4-BE49-F238E27FC236}">
                <a16:creationId xmlns:a16="http://schemas.microsoft.com/office/drawing/2014/main" id="{84763E34-A941-4B2B-A19A-644D590B56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5968635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2B30-76D5-4F76-A53F-635E42DF3321}"/>
              </a:ext>
            </a:extLst>
          </p:cNvPr>
          <p:cNvSpPr>
            <a:spLocks noGrp="1"/>
          </p:cNvSpPr>
          <p:nvPr>
            <p:ph type="title"/>
          </p:nvPr>
        </p:nvSpPr>
        <p:spPr>
          <a:xfrm>
            <a:off x="755075" y="216007"/>
            <a:ext cx="10515600" cy="1325563"/>
          </a:xfrm>
        </p:spPr>
        <p:txBody>
          <a:bodyPr/>
          <a:lstStyle/>
          <a:p>
            <a:r>
              <a:rPr lang="en-US" dirty="0">
                <a:solidFill>
                  <a:schemeClr val="bg1"/>
                </a:solidFill>
              </a:rPr>
              <a:t>Hos</a:t>
            </a:r>
            <a:r>
              <a:rPr lang="en-US" dirty="0"/>
              <a:t>pital Monopolization: California</a:t>
            </a:r>
          </a:p>
        </p:txBody>
      </p:sp>
      <p:sp>
        <p:nvSpPr>
          <p:cNvPr id="3" name="Content Placeholder 2">
            <a:extLst>
              <a:ext uri="{FF2B5EF4-FFF2-40B4-BE49-F238E27FC236}">
                <a16:creationId xmlns:a16="http://schemas.microsoft.com/office/drawing/2014/main" id="{205EAD51-2783-4FD6-8DC2-E03C90ACCFB2}"/>
              </a:ext>
            </a:extLst>
          </p:cNvPr>
          <p:cNvSpPr>
            <a:spLocks noGrp="1"/>
          </p:cNvSpPr>
          <p:nvPr>
            <p:ph idx="1"/>
          </p:nvPr>
        </p:nvSpPr>
        <p:spPr/>
        <p:txBody>
          <a:bodyPr>
            <a:normAutofit/>
          </a:bodyPr>
          <a:lstStyle/>
          <a:p>
            <a:r>
              <a:rPr lang="en-US" b="0" dirty="0">
                <a:solidFill>
                  <a:srgbClr val="2B414D"/>
                </a:solidFill>
              </a:rPr>
              <a:t>A large Northern California hospital system used its size and influence to achieve a "domination of the market”.</a:t>
            </a:r>
          </a:p>
          <a:p>
            <a:r>
              <a:rPr lang="en-US" b="0" dirty="0">
                <a:solidFill>
                  <a:srgbClr val="2B414D"/>
                </a:solidFill>
              </a:rPr>
              <a:t>Sutter Health grew into a behemoth hospital system and then, like a classic monopoly, used its dominance in Northern California to raise hospital prices.</a:t>
            </a:r>
          </a:p>
          <a:p>
            <a:r>
              <a:rPr lang="en-US" b="0" dirty="0">
                <a:solidFill>
                  <a:srgbClr val="2B414D"/>
                </a:solidFill>
              </a:rPr>
              <a:t>Sutter used its windfall from excessive pricing to acquire more entities and grew into a conglomerate of 24 hospitals, 12,000 doctors and several cancer, cardiac and other specialty centers. </a:t>
            </a:r>
          </a:p>
          <a:p>
            <a:r>
              <a:rPr lang="en-US" b="0" dirty="0">
                <a:solidFill>
                  <a:srgbClr val="2B414D"/>
                </a:solidFill>
              </a:rPr>
              <a:t>In some counties, Sutter was the sole hospital for a thousand square miles.</a:t>
            </a:r>
          </a:p>
        </p:txBody>
      </p:sp>
      <p:sp>
        <p:nvSpPr>
          <p:cNvPr id="4" name="Slide Number Placeholder 3">
            <a:extLst>
              <a:ext uri="{FF2B5EF4-FFF2-40B4-BE49-F238E27FC236}">
                <a16:creationId xmlns:a16="http://schemas.microsoft.com/office/drawing/2014/main" id="{BDFAA289-894A-4223-B85A-D452FA5D52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4168579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71E0F-51CF-4A93-8D66-13C471052275}"/>
              </a:ext>
            </a:extLst>
          </p:cNvPr>
          <p:cNvSpPr>
            <a:spLocks noGrp="1"/>
          </p:cNvSpPr>
          <p:nvPr>
            <p:ph type="title"/>
          </p:nvPr>
        </p:nvSpPr>
        <p:spPr>
          <a:xfrm>
            <a:off x="731325" y="0"/>
            <a:ext cx="10515600" cy="1325563"/>
          </a:xfrm>
        </p:spPr>
        <p:txBody>
          <a:bodyPr/>
          <a:lstStyle/>
          <a:p>
            <a:r>
              <a:rPr lang="en-US" dirty="0">
                <a:solidFill>
                  <a:schemeClr val="bg1"/>
                </a:solidFill>
              </a:rPr>
              <a:t>Hos</a:t>
            </a:r>
            <a:r>
              <a:rPr lang="en-US" dirty="0"/>
              <a:t>pital Monopolization: Florida</a:t>
            </a:r>
          </a:p>
        </p:txBody>
      </p:sp>
      <p:sp>
        <p:nvSpPr>
          <p:cNvPr id="3" name="Content Placeholder 2">
            <a:extLst>
              <a:ext uri="{FF2B5EF4-FFF2-40B4-BE49-F238E27FC236}">
                <a16:creationId xmlns:a16="http://schemas.microsoft.com/office/drawing/2014/main" id="{6B3CEE6A-21E4-4FF6-B0A5-120FB27EA4A0}"/>
              </a:ext>
            </a:extLst>
          </p:cNvPr>
          <p:cNvSpPr>
            <a:spLocks noGrp="1"/>
          </p:cNvSpPr>
          <p:nvPr>
            <p:ph idx="1"/>
          </p:nvPr>
        </p:nvSpPr>
        <p:spPr/>
        <p:txBody>
          <a:bodyPr/>
          <a:lstStyle/>
          <a:p>
            <a:r>
              <a:rPr lang="en-US" b="0" dirty="0"/>
              <a:t>South Florida hospitals recorded combined profits of nearly $1.3 billion in 2018 and have posted combined profits above $1 billion for four of the past five years. </a:t>
            </a:r>
          </a:p>
          <a:p>
            <a:r>
              <a:rPr lang="en-US" b="0" dirty="0"/>
              <a:t>HCA hospitals were the most profitable, with a net income of $363.6 million, according to the report. </a:t>
            </a:r>
          </a:p>
          <a:p>
            <a:r>
              <a:rPr lang="en-US" b="0" dirty="0"/>
              <a:t>Baptist Health, a nonprofit and the largest system in the Miami area, had net income of $142.8 million and Memorial Healthcare System in Broward County, a nonprofit hospital network, had net income of $158.6 million.</a:t>
            </a:r>
            <a:endParaRPr lang="en-US" dirty="0"/>
          </a:p>
        </p:txBody>
      </p:sp>
      <p:sp>
        <p:nvSpPr>
          <p:cNvPr id="4" name="Slide Number Placeholder 3">
            <a:extLst>
              <a:ext uri="{FF2B5EF4-FFF2-40B4-BE49-F238E27FC236}">
                <a16:creationId xmlns:a16="http://schemas.microsoft.com/office/drawing/2014/main" id="{2E665012-42AA-47DB-91CC-6376513597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7826193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7838-E9AD-EB4E-A20F-9732AF802726}"/>
              </a:ext>
            </a:extLst>
          </p:cNvPr>
          <p:cNvSpPr>
            <a:spLocks noGrp="1"/>
          </p:cNvSpPr>
          <p:nvPr>
            <p:ph type="title"/>
          </p:nvPr>
        </p:nvSpPr>
        <p:spPr/>
        <p:txBody>
          <a:bodyPr/>
          <a:lstStyle/>
          <a:p>
            <a:r>
              <a:rPr lang="en-US" dirty="0"/>
              <a:t>Concentration and Pharma</a:t>
            </a:r>
          </a:p>
        </p:txBody>
      </p:sp>
      <p:sp>
        <p:nvSpPr>
          <p:cNvPr id="3" name="Text Placeholder 2">
            <a:extLst>
              <a:ext uri="{FF2B5EF4-FFF2-40B4-BE49-F238E27FC236}">
                <a16:creationId xmlns:a16="http://schemas.microsoft.com/office/drawing/2014/main" id="{E056A8CF-7321-BA4A-98EA-395EDC0F55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1E9275-34A0-A94F-8907-6B2E0C2269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562052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B42-1B5B-45CC-ABF6-D7BDC7084DD2}"/>
              </a:ext>
            </a:extLst>
          </p:cNvPr>
          <p:cNvSpPr>
            <a:spLocks noGrp="1"/>
          </p:cNvSpPr>
          <p:nvPr>
            <p:ph type="title"/>
          </p:nvPr>
        </p:nvSpPr>
        <p:spPr>
          <a:xfrm>
            <a:off x="738184"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38B9A91A-9A6D-4F15-A58D-EB6AC9ABA1EA}"/>
              </a:ext>
            </a:extLst>
          </p:cNvPr>
          <p:cNvSpPr>
            <a:spLocks noGrp="1"/>
          </p:cNvSpPr>
          <p:nvPr>
            <p:ph idx="1"/>
          </p:nvPr>
        </p:nvSpPr>
        <p:spPr/>
        <p:txBody>
          <a:bodyPr/>
          <a:lstStyle/>
          <a:p>
            <a:r>
              <a:rPr lang="en-US" b="0" dirty="0"/>
              <a:t>What is Health(care) Economics?</a:t>
            </a:r>
          </a:p>
          <a:p>
            <a:r>
              <a:rPr lang="en-US" b="0" dirty="0"/>
              <a:t>Taking the Pulse of the Health Economy</a:t>
            </a:r>
          </a:p>
          <a:p>
            <a:r>
              <a:rPr lang="en-US" b="0" dirty="0"/>
              <a:t>Health Care Systems and Institutions</a:t>
            </a:r>
          </a:p>
          <a:p>
            <a:r>
              <a:rPr lang="en-US" b="0" dirty="0"/>
              <a:t>Health Insurance and Reform</a:t>
            </a:r>
          </a:p>
          <a:p>
            <a:r>
              <a:rPr lang="en-US" b="0" dirty="0"/>
              <a:t>Pharmaceuticals – Big Pharma</a:t>
            </a:r>
          </a:p>
          <a:p>
            <a:pPr marL="0" indent="0">
              <a:buNone/>
            </a:pPr>
            <a:endParaRPr lang="en-US" dirty="0"/>
          </a:p>
        </p:txBody>
      </p:sp>
    </p:spTree>
    <p:extLst>
      <p:ext uri="{BB962C8B-B14F-4D97-AF65-F5344CB8AC3E}">
        <p14:creationId xmlns:p14="http://schemas.microsoft.com/office/powerpoint/2010/main" val="20253159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F787-F639-B949-B0AE-5FD7DE7373FB}"/>
              </a:ext>
            </a:extLst>
          </p:cNvPr>
          <p:cNvSpPr>
            <a:spLocks noGrp="1"/>
          </p:cNvSpPr>
          <p:nvPr>
            <p:ph type="title"/>
          </p:nvPr>
        </p:nvSpPr>
        <p:spPr>
          <a:xfrm>
            <a:off x="760380" y="0"/>
            <a:ext cx="10515600" cy="1325563"/>
          </a:xfrm>
        </p:spPr>
        <p:txBody>
          <a:bodyPr/>
          <a:lstStyle/>
          <a:p>
            <a:r>
              <a:rPr lang="en-US" dirty="0">
                <a:solidFill>
                  <a:schemeClr val="bg1"/>
                </a:solidFill>
              </a:rPr>
              <a:t>Dru</a:t>
            </a:r>
            <a:r>
              <a:rPr lang="en-US" dirty="0"/>
              <a:t>g Price Comparisons</a:t>
            </a:r>
          </a:p>
        </p:txBody>
      </p:sp>
      <p:sp>
        <p:nvSpPr>
          <p:cNvPr id="4" name="Slide Number Placeholder 3">
            <a:extLst>
              <a:ext uri="{FF2B5EF4-FFF2-40B4-BE49-F238E27FC236}">
                <a16:creationId xmlns:a16="http://schemas.microsoft.com/office/drawing/2014/main" id="{FAB2F95C-F899-4F4C-BF15-5AE535905D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Rectangle 2">
            <a:extLst>
              <a:ext uri="{FF2B5EF4-FFF2-40B4-BE49-F238E27FC236}">
                <a16:creationId xmlns:a16="http://schemas.microsoft.com/office/drawing/2014/main" id="{FB0944D3-0B01-A443-BE44-DA7974EAC6B6}"/>
              </a:ext>
            </a:extLst>
          </p:cNvPr>
          <p:cNvSpPr txBox="1">
            <a:spLocks noChangeArrowheads="1"/>
          </p:cNvSpPr>
          <p:nvPr/>
        </p:nvSpPr>
        <p:spPr>
          <a:xfrm>
            <a:off x="-608012" y="1656441"/>
            <a:ext cx="9142412" cy="1004887"/>
          </a:xfrm>
          <a:prstGeom prst="rect">
            <a:avLst/>
          </a:prstGeom>
          <a:noFill/>
        </p:spPr>
        <p:txBody>
          <a:bodyPr vert="horz" lIns="91440" tIns="45720" rIns="91440" bIns="45720" rtlCol="0" anchor="t" anchorCtr="1">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a:noFill/>
                </a:ln>
                <a:solidFill>
                  <a:srgbClr val="0C4C88"/>
                </a:solidFill>
                <a:effectLst/>
                <a:uLnTx/>
                <a:uFillTx/>
                <a:latin typeface="Calibri"/>
                <a:ea typeface="+mj-ea"/>
                <a:cs typeface="+mj-cs"/>
              </a:rPr>
              <a:t>Drug Prices for 30 Most Commonly Prescribed </a:t>
            </a:r>
            <a:br>
              <a:rPr kumimoji="0" lang="en-US" sz="2000" b="1" i="0" u="none" strike="noStrike" kern="1200" cap="none" spc="0" normalizeH="0" baseline="0" noProof="0">
                <a:ln>
                  <a:noFill/>
                </a:ln>
                <a:solidFill>
                  <a:srgbClr val="0C4C88"/>
                </a:solidFill>
                <a:effectLst/>
                <a:uLnTx/>
                <a:uFillTx/>
                <a:latin typeface="Calibri"/>
                <a:ea typeface="+mj-ea"/>
                <a:cs typeface="+mj-cs"/>
              </a:rPr>
            </a:br>
            <a:r>
              <a:rPr kumimoji="0" lang="en-US" sz="2000" b="1" i="0" u="none" strike="noStrike" kern="1200" cap="none" spc="0" normalizeH="0" baseline="0" noProof="0">
                <a:ln>
                  <a:noFill/>
                </a:ln>
                <a:solidFill>
                  <a:srgbClr val="0C4C88"/>
                </a:solidFill>
                <a:effectLst/>
                <a:uLnTx/>
                <a:uFillTx/>
                <a:latin typeface="Calibri"/>
                <a:ea typeface="+mj-ea"/>
                <a:cs typeface="+mj-cs"/>
              </a:rPr>
              <a:t>Brand-Name and Generic Drugs, 2006–07</a:t>
            </a:r>
            <a:br>
              <a:rPr kumimoji="0" lang="en-US" sz="2000" b="1" i="0" u="none" strike="noStrike" kern="1200" cap="none" spc="0" normalizeH="0" baseline="0" noProof="0">
                <a:ln>
                  <a:noFill/>
                </a:ln>
                <a:solidFill>
                  <a:srgbClr val="0C4C88"/>
                </a:solidFill>
                <a:effectLst/>
                <a:uLnTx/>
                <a:uFillTx/>
                <a:latin typeface="Calibri"/>
                <a:ea typeface="+mj-ea"/>
                <a:cs typeface="+mj-cs"/>
              </a:rPr>
            </a:br>
            <a:r>
              <a:rPr kumimoji="0" lang="en-US" sz="1600" b="1" i="0" u="none" strike="noStrike" kern="1200" cap="none" spc="0" normalizeH="0" baseline="0" noProof="0">
                <a:ln>
                  <a:noFill/>
                </a:ln>
                <a:solidFill>
                  <a:srgbClr val="0C4C88"/>
                </a:solidFill>
                <a:effectLst/>
                <a:uLnTx/>
                <a:uFillTx/>
                <a:latin typeface="Calibri"/>
                <a:ea typeface="+mj-ea"/>
                <a:cs typeface="+mj-cs"/>
              </a:rPr>
              <a:t>US is set at 1.00</a:t>
            </a:r>
            <a:endParaRPr kumimoji="0" lang="en-US" sz="1600" b="1" i="0" u="none" strike="noStrike" kern="1200" cap="none" spc="0" normalizeH="0" baseline="0" noProof="0" dirty="0">
              <a:ln>
                <a:noFill/>
              </a:ln>
              <a:solidFill>
                <a:srgbClr val="0C4C88"/>
              </a:solidFill>
              <a:effectLst/>
              <a:uLnTx/>
              <a:uFillTx/>
              <a:latin typeface="Calibri"/>
              <a:ea typeface="+mj-ea"/>
              <a:cs typeface="+mj-cs"/>
            </a:endParaRPr>
          </a:p>
        </p:txBody>
      </p:sp>
      <p:sp>
        <p:nvSpPr>
          <p:cNvPr id="6" name="Text Box 8">
            <a:extLst>
              <a:ext uri="{FF2B5EF4-FFF2-40B4-BE49-F238E27FC236}">
                <a16:creationId xmlns:a16="http://schemas.microsoft.com/office/drawing/2014/main" id="{D2282D8A-54DA-E041-A82D-89B3E63381FD}"/>
              </a:ext>
            </a:extLst>
          </p:cNvPr>
          <p:cNvSpPr txBox="1">
            <a:spLocks noChangeArrowheads="1"/>
          </p:cNvSpPr>
          <p:nvPr/>
        </p:nvSpPr>
        <p:spPr bwMode="auto">
          <a:xfrm>
            <a:off x="6193001" y="6456851"/>
            <a:ext cx="5822950" cy="276999"/>
          </a:xfrm>
          <a:prstGeom prst="rect">
            <a:avLst/>
          </a:prstGeom>
          <a:noFill/>
          <a:ln w="12700">
            <a:noFill/>
            <a:miter lim="800000"/>
            <a:headEnd type="none" w="sm" len="sm"/>
            <a:tailEnd type="none" w="sm" len="sm"/>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Source: IMS Health; analysis by Gerard Anderson, Johns Hopkins University.</a:t>
            </a:r>
          </a:p>
        </p:txBody>
      </p:sp>
      <p:graphicFrame>
        <p:nvGraphicFramePr>
          <p:cNvPr id="7" name="Group 70">
            <a:extLst>
              <a:ext uri="{FF2B5EF4-FFF2-40B4-BE49-F238E27FC236}">
                <a16:creationId xmlns:a16="http://schemas.microsoft.com/office/drawing/2014/main" id="{AA5CCDD9-2F4F-E945-9E79-A8193F09B62E}"/>
              </a:ext>
            </a:extLst>
          </p:cNvPr>
          <p:cNvGraphicFramePr>
            <a:graphicFrameLocks noGrp="1"/>
          </p:cNvGraphicFramePr>
          <p:nvPr/>
        </p:nvGraphicFramePr>
        <p:xfrm>
          <a:off x="1568450" y="2661328"/>
          <a:ext cx="8813800" cy="2082800"/>
        </p:xfrm>
        <a:graphic>
          <a:graphicData uri="http://schemas.openxmlformats.org/drawingml/2006/table">
            <a:tbl>
              <a:tblPr/>
              <a:tblGrid>
                <a:gridCol w="1731963">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gridCol w="785812">
                  <a:extLst>
                    <a:ext uri="{9D8B030D-6E8A-4147-A177-3AD203B41FA5}">
                      <a16:colId xmlns:a16="http://schemas.microsoft.com/office/drawing/2014/main" val="20003"/>
                    </a:ext>
                  </a:extLst>
                </a:gridCol>
                <a:gridCol w="788988">
                  <a:extLst>
                    <a:ext uri="{9D8B030D-6E8A-4147-A177-3AD203B41FA5}">
                      <a16:colId xmlns:a16="http://schemas.microsoft.com/office/drawing/2014/main" val="20004"/>
                    </a:ext>
                  </a:extLst>
                </a:gridCol>
                <a:gridCol w="785812">
                  <a:extLst>
                    <a:ext uri="{9D8B030D-6E8A-4147-A177-3AD203B41FA5}">
                      <a16:colId xmlns:a16="http://schemas.microsoft.com/office/drawing/2014/main" val="20005"/>
                    </a:ext>
                  </a:extLst>
                </a:gridCol>
                <a:gridCol w="706438">
                  <a:extLst>
                    <a:ext uri="{9D8B030D-6E8A-4147-A177-3AD203B41FA5}">
                      <a16:colId xmlns:a16="http://schemas.microsoft.com/office/drawing/2014/main" val="20006"/>
                    </a:ext>
                  </a:extLst>
                </a:gridCol>
                <a:gridCol w="935037">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87400">
                  <a:extLst>
                    <a:ext uri="{9D8B030D-6E8A-4147-A177-3AD203B41FA5}">
                      <a16:colId xmlns:a16="http://schemas.microsoft.com/office/drawing/2014/main" val="20009"/>
                    </a:ext>
                  </a:extLst>
                </a:gridCol>
              </a:tblGrid>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AUS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CAN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FR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NETH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SWITZ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8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Brand-name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Generic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 name="Rectangle 10">
            <a:extLst>
              <a:ext uri="{FF2B5EF4-FFF2-40B4-BE49-F238E27FC236}">
                <a16:creationId xmlns:a16="http://schemas.microsoft.com/office/drawing/2014/main" id="{70548A65-D6D0-6048-BADE-35A26B8A60AE}"/>
              </a:ext>
            </a:extLst>
          </p:cNvPr>
          <p:cNvSpPr/>
          <p:nvPr/>
        </p:nvSpPr>
        <p:spPr>
          <a:xfrm>
            <a:off x="9710820" y="2778826"/>
            <a:ext cx="573211" cy="179317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624055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27B486-AE08-48E2-8060-5C7921A99880}"/>
              </a:ext>
            </a:extLst>
          </p:cNvPr>
          <p:cNvPicPr>
            <a:picLocks noChangeAspect="1"/>
          </p:cNvPicPr>
          <p:nvPr/>
        </p:nvPicPr>
        <p:blipFill>
          <a:blip r:embed="rId2"/>
          <a:stretch>
            <a:fillRect/>
          </a:stretch>
        </p:blipFill>
        <p:spPr>
          <a:xfrm>
            <a:off x="1417984" y="344735"/>
            <a:ext cx="8818546" cy="5814158"/>
          </a:xfrm>
          <a:prstGeom prst="rect">
            <a:avLst/>
          </a:prstGeom>
        </p:spPr>
      </p:pic>
      <p:sp>
        <p:nvSpPr>
          <p:cNvPr id="2" name="TextBox 1">
            <a:extLst>
              <a:ext uri="{FF2B5EF4-FFF2-40B4-BE49-F238E27FC236}">
                <a16:creationId xmlns:a16="http://schemas.microsoft.com/office/drawing/2014/main" id="{64643053-DE94-2146-A108-2732EF8D80D4}"/>
              </a:ext>
            </a:extLst>
          </p:cNvPr>
          <p:cNvSpPr txBox="1"/>
          <p:nvPr/>
        </p:nvSpPr>
        <p:spPr>
          <a:xfrm>
            <a:off x="6502400" y="6473330"/>
            <a:ext cx="512499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https://</a:t>
            </a:r>
            <a:r>
              <a:rPr kumimoji="0" lang="en-US" sz="1200" b="0" i="0" u="none" strike="noStrike" kern="1200" cap="none" spc="0" normalizeH="0" baseline="0" noProof="0" dirty="0" err="1">
                <a:ln>
                  <a:noFill/>
                </a:ln>
                <a:solidFill>
                  <a:prstClr val="black"/>
                </a:solidFill>
                <a:effectLst/>
                <a:uLnTx/>
                <a:uFillTx/>
                <a:latin typeface="Calibri"/>
                <a:ea typeface="+mn-ea"/>
                <a:cs typeface="+mn-cs"/>
              </a:rPr>
              <a:t>www.ft.com</a:t>
            </a:r>
            <a:r>
              <a:rPr kumimoji="0" lang="en-US" sz="1200" b="0" i="0" u="none" strike="noStrike" kern="1200" cap="none" spc="0" normalizeH="0" baseline="0" noProof="0" dirty="0">
                <a:ln>
                  <a:noFill/>
                </a:ln>
                <a:solidFill>
                  <a:prstClr val="black"/>
                </a:solidFill>
                <a:effectLst/>
                <a:uLnTx/>
                <a:uFillTx/>
                <a:latin typeface="Calibri"/>
                <a:ea typeface="+mn-ea"/>
                <a:cs typeface="+mn-cs"/>
              </a:rPr>
              <a:t>/content/e92dbf94-d9a2-11e9-8f9b-77216ebe1f17</a:t>
            </a:r>
          </a:p>
        </p:txBody>
      </p:sp>
    </p:spTree>
    <p:extLst>
      <p:ext uri="{BB962C8B-B14F-4D97-AF65-F5344CB8AC3E}">
        <p14:creationId xmlns:p14="http://schemas.microsoft.com/office/powerpoint/2010/main" val="41107561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76C9-7D63-4745-A143-D6E24BE51453}"/>
              </a:ext>
            </a:extLst>
          </p:cNvPr>
          <p:cNvSpPr>
            <a:spLocks noGrp="1"/>
          </p:cNvSpPr>
          <p:nvPr>
            <p:ph type="title"/>
          </p:nvPr>
        </p:nvSpPr>
        <p:spPr>
          <a:xfrm>
            <a:off x="766760" y="0"/>
            <a:ext cx="10515600" cy="1325563"/>
          </a:xfrm>
        </p:spPr>
        <p:txBody>
          <a:bodyPr/>
          <a:lstStyle/>
          <a:p>
            <a:r>
              <a:rPr lang="en-US" dirty="0">
                <a:solidFill>
                  <a:schemeClr val="bg1"/>
                </a:solidFill>
              </a:rPr>
              <a:t>Spe</a:t>
            </a:r>
            <a:r>
              <a:rPr lang="en-US" dirty="0"/>
              <a:t>nding on Pharmaceuticals</a:t>
            </a:r>
          </a:p>
        </p:txBody>
      </p:sp>
      <p:pic>
        <p:nvPicPr>
          <p:cNvPr id="6" name="Picture 5" descr="Chart, bar chart&#10;&#10;Description automatically generated">
            <a:extLst>
              <a:ext uri="{FF2B5EF4-FFF2-40B4-BE49-F238E27FC236}">
                <a16:creationId xmlns:a16="http://schemas.microsoft.com/office/drawing/2014/main" id="{EB73FE3F-33C0-AD41-9F9F-A544F90A78C6}"/>
              </a:ext>
            </a:extLst>
          </p:cNvPr>
          <p:cNvPicPr>
            <a:picLocks noChangeAspect="1"/>
          </p:cNvPicPr>
          <p:nvPr/>
        </p:nvPicPr>
        <p:blipFill>
          <a:blip r:embed="rId3" r:link="rId4"/>
          <a:stretch>
            <a:fillRect/>
          </a:stretch>
        </p:blipFill>
        <p:spPr>
          <a:xfrm>
            <a:off x="1077827" y="1173892"/>
            <a:ext cx="10110486" cy="5055243"/>
          </a:xfrm>
          <a:prstGeom prst="rect">
            <a:avLst/>
          </a:prstGeom>
        </p:spPr>
      </p:pic>
      <p:sp>
        <p:nvSpPr>
          <p:cNvPr id="7" name="Oval 6">
            <a:extLst>
              <a:ext uri="{FF2B5EF4-FFF2-40B4-BE49-F238E27FC236}">
                <a16:creationId xmlns:a16="http://schemas.microsoft.com/office/drawing/2014/main" id="{B162AF14-00E3-784D-8545-BA72CBBB507A}"/>
              </a:ext>
            </a:extLst>
          </p:cNvPr>
          <p:cNvSpPr/>
          <p:nvPr/>
        </p:nvSpPr>
        <p:spPr>
          <a:xfrm>
            <a:off x="10280822" y="1865871"/>
            <a:ext cx="691978" cy="33337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075982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D3E9-931C-4F7B-A95A-4B112752146C}"/>
              </a:ext>
            </a:extLst>
          </p:cNvPr>
          <p:cNvSpPr>
            <a:spLocks noGrp="1"/>
          </p:cNvSpPr>
          <p:nvPr>
            <p:ph type="title"/>
          </p:nvPr>
        </p:nvSpPr>
        <p:spPr>
          <a:xfrm>
            <a:off x="740925" y="0"/>
            <a:ext cx="10515600" cy="1325563"/>
          </a:xfrm>
        </p:spPr>
        <p:txBody>
          <a:bodyPr/>
          <a:lstStyle/>
          <a:p>
            <a:r>
              <a:rPr lang="en-US" dirty="0">
                <a:solidFill>
                  <a:schemeClr val="bg1"/>
                </a:solidFill>
              </a:rPr>
              <a:t>Dru</a:t>
            </a:r>
            <a:r>
              <a:rPr lang="en-US" dirty="0"/>
              <a:t>g Prices: Trends Over Time</a:t>
            </a:r>
          </a:p>
        </p:txBody>
      </p:sp>
      <p:pic>
        <p:nvPicPr>
          <p:cNvPr id="5" name="Content Placeholder 4">
            <a:extLst>
              <a:ext uri="{FF2B5EF4-FFF2-40B4-BE49-F238E27FC236}">
                <a16:creationId xmlns:a16="http://schemas.microsoft.com/office/drawing/2014/main" id="{D2EC4879-B6C3-4983-9324-C6B0797099B0}"/>
              </a:ext>
            </a:extLst>
          </p:cNvPr>
          <p:cNvPicPr>
            <a:picLocks noGrp="1" noChangeAspect="1"/>
          </p:cNvPicPr>
          <p:nvPr>
            <p:ph idx="1"/>
          </p:nvPr>
        </p:nvPicPr>
        <p:blipFill>
          <a:blip r:embed="rId2"/>
          <a:stretch>
            <a:fillRect/>
          </a:stretch>
        </p:blipFill>
        <p:spPr>
          <a:xfrm>
            <a:off x="1932709" y="1033155"/>
            <a:ext cx="8326582" cy="5210970"/>
          </a:xfrm>
        </p:spPr>
      </p:pic>
    </p:spTree>
    <p:extLst>
      <p:ext uri="{BB962C8B-B14F-4D97-AF65-F5344CB8AC3E}">
        <p14:creationId xmlns:p14="http://schemas.microsoft.com/office/powerpoint/2010/main" val="9184148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A1420-6A0A-1E47-BABB-9471FBF6F534}"/>
              </a:ext>
            </a:extLst>
          </p:cNvPr>
          <p:cNvSpPr>
            <a:spLocks noGrp="1"/>
          </p:cNvSpPr>
          <p:nvPr>
            <p:ph type="title"/>
          </p:nvPr>
        </p:nvSpPr>
        <p:spPr>
          <a:xfrm>
            <a:off x="734685" y="0"/>
            <a:ext cx="10515600" cy="1325563"/>
          </a:xfrm>
        </p:spPr>
        <p:txBody>
          <a:bodyPr/>
          <a:lstStyle/>
          <a:p>
            <a:r>
              <a:rPr lang="en-US" dirty="0">
                <a:solidFill>
                  <a:schemeClr val="bg1"/>
                </a:solidFill>
              </a:rPr>
              <a:t>Pric</a:t>
            </a:r>
            <a:r>
              <a:rPr lang="en-US" dirty="0"/>
              <a:t>e Hikes</a:t>
            </a:r>
          </a:p>
        </p:txBody>
      </p:sp>
      <p:sp>
        <p:nvSpPr>
          <p:cNvPr id="3" name="Content Placeholder 2">
            <a:extLst>
              <a:ext uri="{FF2B5EF4-FFF2-40B4-BE49-F238E27FC236}">
                <a16:creationId xmlns:a16="http://schemas.microsoft.com/office/drawing/2014/main" id="{4EA6D149-DF10-9240-AB72-BF3E679B7055}"/>
              </a:ext>
            </a:extLst>
          </p:cNvPr>
          <p:cNvSpPr>
            <a:spLocks noGrp="1"/>
          </p:cNvSpPr>
          <p:nvPr>
            <p:ph idx="1"/>
          </p:nvPr>
        </p:nvSpPr>
        <p:spPr>
          <a:xfrm>
            <a:off x="838200" y="1147313"/>
            <a:ext cx="10515600" cy="4774755"/>
          </a:xfrm>
        </p:spPr>
        <p:txBody>
          <a:bodyPr>
            <a:normAutofit/>
          </a:bodyPr>
          <a:lstStyle/>
          <a:p>
            <a:pPr>
              <a:spcAft>
                <a:spcPts val="1000"/>
              </a:spcAft>
            </a:pPr>
            <a:r>
              <a:rPr lang="en-US" dirty="0"/>
              <a:t>Turing Pharmaceuticals’ 5,555% price increase of Daraprim in 2015 and Mylan’s 500% increase of EpiPen prices…</a:t>
            </a:r>
          </a:p>
          <a:p>
            <a:pPr>
              <a:spcAft>
                <a:spcPts val="1000"/>
              </a:spcAft>
            </a:pPr>
            <a:r>
              <a:rPr lang="en-US" dirty="0"/>
              <a:t>More than 3,400 drugs boosted their prices in the first six months of 2019, an increase of 17% in the number of drug hikes from a year earlier.</a:t>
            </a:r>
          </a:p>
          <a:p>
            <a:pPr lvl="1">
              <a:spcAft>
                <a:spcPts val="1000"/>
              </a:spcAft>
            </a:pPr>
            <a:r>
              <a:rPr lang="en-US" dirty="0"/>
              <a:t>The average price hike is 10.5%, or 5 times the rate of inflation.</a:t>
            </a:r>
          </a:p>
          <a:p>
            <a:pPr>
              <a:spcAft>
                <a:spcPts val="1000"/>
              </a:spcAft>
            </a:pPr>
            <a:r>
              <a:rPr lang="en-US" dirty="0"/>
              <a:t>About 41 drugs boosted their prices by more than 100% in 2019.</a:t>
            </a:r>
          </a:p>
          <a:p>
            <a:pPr>
              <a:spcAft>
                <a:spcPts val="1000"/>
              </a:spcAft>
            </a:pPr>
            <a:r>
              <a:rPr lang="en-US" dirty="0"/>
              <a:t>Over 10 years, the net cost of prescription drugs in the United States rose more than THREE TIMES FASTER than the rate of inflation.</a:t>
            </a:r>
          </a:p>
        </p:txBody>
      </p:sp>
      <p:sp>
        <p:nvSpPr>
          <p:cNvPr id="4" name="Slide Number Placeholder 3">
            <a:extLst>
              <a:ext uri="{FF2B5EF4-FFF2-40B4-BE49-F238E27FC236}">
                <a16:creationId xmlns:a16="http://schemas.microsoft.com/office/drawing/2014/main" id="{E8B2F5E9-DA3A-D742-8896-D110BA1AA7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38531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DDF27-AE01-CD4A-86AF-96E25A15F14F}"/>
              </a:ext>
            </a:extLst>
          </p:cNvPr>
          <p:cNvSpPr>
            <a:spLocks noGrp="1"/>
          </p:cNvSpPr>
          <p:nvPr>
            <p:ph type="title"/>
          </p:nvPr>
        </p:nvSpPr>
        <p:spPr>
          <a:xfrm>
            <a:off x="738185" y="0"/>
            <a:ext cx="10515600" cy="1325563"/>
          </a:xfrm>
        </p:spPr>
        <p:txBody>
          <a:bodyPr/>
          <a:lstStyle/>
          <a:p>
            <a:r>
              <a:rPr lang="en-US" dirty="0">
                <a:solidFill>
                  <a:schemeClr val="bg1"/>
                </a:solidFill>
              </a:rPr>
              <a:t>Rea</a:t>
            </a:r>
            <a:r>
              <a:rPr lang="en-US" dirty="0"/>
              <a:t>sons for higher drug prices</a:t>
            </a:r>
          </a:p>
        </p:txBody>
      </p:sp>
      <p:sp>
        <p:nvSpPr>
          <p:cNvPr id="3" name="Content Placeholder 2">
            <a:extLst>
              <a:ext uri="{FF2B5EF4-FFF2-40B4-BE49-F238E27FC236}">
                <a16:creationId xmlns:a16="http://schemas.microsoft.com/office/drawing/2014/main" id="{34B3D36A-312D-9A4C-B5F2-AF85061360AE}"/>
              </a:ext>
            </a:extLst>
          </p:cNvPr>
          <p:cNvSpPr>
            <a:spLocks noGrp="1"/>
          </p:cNvSpPr>
          <p:nvPr>
            <p:ph idx="1"/>
          </p:nvPr>
        </p:nvSpPr>
        <p:spPr/>
        <p:txBody>
          <a:bodyPr/>
          <a:lstStyle/>
          <a:p>
            <a:r>
              <a:rPr lang="en-US" b="0" dirty="0"/>
              <a:t>The Medicare Prescription Drug, Improvement, and Modernization Act, also called the </a:t>
            </a:r>
            <a:r>
              <a:rPr lang="en-US" dirty="0"/>
              <a:t>Medicare Modernization Act </a:t>
            </a:r>
            <a:r>
              <a:rPr lang="en-US" b="0" dirty="0"/>
              <a:t>or MMA, is a federal law of the United States, enacted in 2003.</a:t>
            </a:r>
          </a:p>
          <a:p>
            <a:pPr lvl="1"/>
            <a:r>
              <a:rPr lang="en-US" dirty="0"/>
              <a:t>Prohibits government negotiation of lower prices.</a:t>
            </a:r>
            <a:endParaRPr lang="en-US" b="0" dirty="0"/>
          </a:p>
          <a:p>
            <a:endParaRPr lang="en-US" dirty="0"/>
          </a:p>
          <a:p>
            <a:r>
              <a:rPr lang="en-US" b="0" dirty="0"/>
              <a:t>Growing concentration of pharmaceutical companies. </a:t>
            </a:r>
          </a:p>
        </p:txBody>
      </p:sp>
      <p:sp>
        <p:nvSpPr>
          <p:cNvPr id="4" name="Slide Number Placeholder 3">
            <a:extLst>
              <a:ext uri="{FF2B5EF4-FFF2-40B4-BE49-F238E27FC236}">
                <a16:creationId xmlns:a16="http://schemas.microsoft.com/office/drawing/2014/main" id="{2941054A-D9FE-E245-9035-9740CC5DD4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42894109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810AE5-7225-4325-89AF-34869B51AA56}"/>
              </a:ext>
            </a:extLst>
          </p:cNvPr>
          <p:cNvPicPr>
            <a:picLocks noChangeAspect="1"/>
          </p:cNvPicPr>
          <p:nvPr/>
        </p:nvPicPr>
        <p:blipFill>
          <a:blip r:embed="rId3"/>
          <a:stretch>
            <a:fillRect/>
          </a:stretch>
        </p:blipFill>
        <p:spPr>
          <a:xfrm>
            <a:off x="708863" y="1104405"/>
            <a:ext cx="10327621" cy="5113678"/>
          </a:xfrm>
          <a:prstGeom prst="rect">
            <a:avLst/>
          </a:prstGeom>
        </p:spPr>
      </p:pic>
      <p:sp>
        <p:nvSpPr>
          <p:cNvPr id="8" name="TextBox 7">
            <a:extLst>
              <a:ext uri="{FF2B5EF4-FFF2-40B4-BE49-F238E27FC236}">
                <a16:creationId xmlns:a16="http://schemas.microsoft.com/office/drawing/2014/main" id="{0760EF8D-DEC8-48C9-9DCF-69B14A365B2F}"/>
              </a:ext>
            </a:extLst>
          </p:cNvPr>
          <p:cNvSpPr txBox="1"/>
          <p:nvPr/>
        </p:nvSpPr>
        <p:spPr>
          <a:xfrm>
            <a:off x="6440470" y="4867414"/>
            <a:ext cx="2567626"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a:ea typeface="+mn-ea"/>
                <a:cs typeface="+mn-cs"/>
              </a:rPr>
              <a:t>Medicare Prescription Drug Costs </a:t>
            </a:r>
          </a:p>
        </p:txBody>
      </p:sp>
      <p:sp>
        <p:nvSpPr>
          <p:cNvPr id="2" name="Title 1">
            <a:extLst>
              <a:ext uri="{FF2B5EF4-FFF2-40B4-BE49-F238E27FC236}">
                <a16:creationId xmlns:a16="http://schemas.microsoft.com/office/drawing/2014/main" id="{C2AD8680-39D6-DA48-BA5F-6E65F0EADC63}"/>
              </a:ext>
            </a:extLst>
          </p:cNvPr>
          <p:cNvSpPr>
            <a:spLocks noGrp="1"/>
          </p:cNvSpPr>
          <p:nvPr>
            <p:ph type="title"/>
          </p:nvPr>
        </p:nvSpPr>
        <p:spPr>
          <a:xfrm>
            <a:off x="779835" y="0"/>
            <a:ext cx="10515600" cy="1325563"/>
          </a:xfrm>
        </p:spPr>
        <p:txBody>
          <a:bodyPr/>
          <a:lstStyle/>
          <a:p>
            <a:r>
              <a:rPr lang="en-US" dirty="0">
                <a:solidFill>
                  <a:schemeClr val="bg1"/>
                </a:solidFill>
              </a:rPr>
              <a:t>Lob</a:t>
            </a:r>
            <a:r>
              <a:rPr lang="en-US" dirty="0"/>
              <a:t>bying</a:t>
            </a:r>
          </a:p>
        </p:txBody>
      </p:sp>
    </p:spTree>
    <p:extLst>
      <p:ext uri="{BB962C8B-B14F-4D97-AF65-F5344CB8AC3E}">
        <p14:creationId xmlns:p14="http://schemas.microsoft.com/office/powerpoint/2010/main" val="37246201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6B4D-6D54-4993-BD97-FF8A935E7A82}"/>
              </a:ext>
            </a:extLst>
          </p:cNvPr>
          <p:cNvSpPr>
            <a:spLocks noGrp="1"/>
          </p:cNvSpPr>
          <p:nvPr>
            <p:ph type="title"/>
          </p:nvPr>
        </p:nvSpPr>
        <p:spPr>
          <a:xfrm>
            <a:off x="834293" y="0"/>
            <a:ext cx="10515600" cy="1325563"/>
          </a:xfrm>
        </p:spPr>
        <p:txBody>
          <a:bodyPr/>
          <a:lstStyle/>
          <a:p>
            <a:r>
              <a:rPr lang="en-US" dirty="0">
                <a:solidFill>
                  <a:schemeClr val="bg1"/>
                </a:solidFill>
              </a:rPr>
              <a:t>Me</a:t>
            </a:r>
            <a:r>
              <a:rPr lang="en-US" dirty="0"/>
              <a:t>dicare Modernization Act </a:t>
            </a:r>
          </a:p>
        </p:txBody>
      </p:sp>
      <p:sp>
        <p:nvSpPr>
          <p:cNvPr id="3" name="Content Placeholder 2">
            <a:extLst>
              <a:ext uri="{FF2B5EF4-FFF2-40B4-BE49-F238E27FC236}">
                <a16:creationId xmlns:a16="http://schemas.microsoft.com/office/drawing/2014/main" id="{496F772E-1CE1-4875-A9C3-C01ECFB15571}"/>
              </a:ext>
            </a:extLst>
          </p:cNvPr>
          <p:cNvSpPr>
            <a:spLocks noGrp="1"/>
          </p:cNvSpPr>
          <p:nvPr>
            <p:ph idx="1"/>
          </p:nvPr>
        </p:nvSpPr>
        <p:spPr>
          <a:xfrm>
            <a:off x="838200" y="1590956"/>
            <a:ext cx="10515600" cy="4351338"/>
          </a:xfrm>
        </p:spPr>
        <p:txBody>
          <a:bodyPr/>
          <a:lstStyle/>
          <a:p>
            <a:r>
              <a:rPr lang="en-US" b="0" dirty="0">
                <a:solidFill>
                  <a:srgbClr val="111111"/>
                </a:solidFill>
                <a:latin typeface="Roboto"/>
              </a:rPr>
              <a:t>Prescription Drug Component</a:t>
            </a:r>
          </a:p>
          <a:p>
            <a:endParaRPr lang="en-US" b="0" i="0" dirty="0">
              <a:solidFill>
                <a:srgbClr val="111111"/>
              </a:solidFill>
              <a:effectLst/>
              <a:latin typeface="Roboto"/>
            </a:endParaRPr>
          </a:p>
          <a:p>
            <a:r>
              <a:rPr lang="en-US" b="0" i="0" dirty="0">
                <a:solidFill>
                  <a:srgbClr val="111111"/>
                </a:solidFill>
                <a:effectLst/>
                <a:latin typeface="Roboto"/>
              </a:rPr>
              <a:t>Medicare Part D, </a:t>
            </a:r>
            <a:r>
              <a:rPr lang="en-US" i="0" dirty="0">
                <a:solidFill>
                  <a:srgbClr val="111111"/>
                </a:solidFill>
                <a:effectLst/>
                <a:latin typeface="Roboto"/>
              </a:rPr>
              <a:t>by law</a:t>
            </a:r>
            <a:r>
              <a:rPr lang="en-US" b="0" i="0" dirty="0">
                <a:solidFill>
                  <a:srgbClr val="111111"/>
                </a:solidFill>
                <a:effectLst/>
                <a:latin typeface="Roboto"/>
              </a:rPr>
              <a:t>, can</a:t>
            </a:r>
            <a:r>
              <a:rPr lang="en-US" i="0" dirty="0">
                <a:solidFill>
                  <a:srgbClr val="111111"/>
                </a:solidFill>
                <a:effectLst/>
                <a:latin typeface="Roboto"/>
              </a:rPr>
              <a:t>not</a:t>
            </a:r>
            <a:r>
              <a:rPr lang="en-US" b="0" i="0" dirty="0">
                <a:solidFill>
                  <a:srgbClr val="111111"/>
                </a:solidFill>
                <a:effectLst/>
                <a:latin typeface="Roboto"/>
              </a:rPr>
              <a:t> negotiate drug prices like other governments do.</a:t>
            </a:r>
          </a:p>
          <a:p>
            <a:pPr marL="0" indent="0">
              <a:buNone/>
            </a:pPr>
            <a:endParaRPr lang="en-US" b="0" i="0" dirty="0">
              <a:solidFill>
                <a:srgbClr val="111111"/>
              </a:solidFill>
              <a:effectLst/>
              <a:latin typeface="Roboto"/>
            </a:endParaRPr>
          </a:p>
          <a:p>
            <a:r>
              <a:rPr lang="en-US" b="0" i="0" dirty="0">
                <a:solidFill>
                  <a:srgbClr val="111111"/>
                </a:solidFill>
                <a:effectLst/>
                <a:latin typeface="Roboto"/>
              </a:rPr>
              <a:t>In 2017, Medicare spent nearly $8 billion on insulin. </a:t>
            </a:r>
          </a:p>
          <a:p>
            <a:pPr lvl="1"/>
            <a:r>
              <a:rPr lang="en-US" b="0" i="0" dirty="0">
                <a:solidFill>
                  <a:srgbClr val="111111"/>
                </a:solidFill>
                <a:effectLst/>
                <a:latin typeface="Roboto"/>
              </a:rPr>
              <a:t>The researchers said that if Medicare were allowed to </a:t>
            </a:r>
            <a:r>
              <a:rPr lang="en-US" b="1" i="0" dirty="0">
                <a:solidFill>
                  <a:srgbClr val="111111"/>
                </a:solidFill>
                <a:effectLst/>
                <a:latin typeface="Roboto"/>
              </a:rPr>
              <a:t>negotiate</a:t>
            </a:r>
            <a:r>
              <a:rPr lang="en-US" b="0" i="0" dirty="0">
                <a:solidFill>
                  <a:srgbClr val="111111"/>
                </a:solidFill>
                <a:effectLst/>
                <a:latin typeface="Roboto"/>
              </a:rPr>
              <a:t> drug prices like the U.S. Department of Veterans Affairs (VA) can, Medicare could </a:t>
            </a:r>
            <a:r>
              <a:rPr lang="en-US" b="1" i="0" dirty="0">
                <a:solidFill>
                  <a:srgbClr val="111111"/>
                </a:solidFill>
                <a:effectLst/>
                <a:latin typeface="Roboto"/>
              </a:rPr>
              <a:t>save about $4.4 billion </a:t>
            </a:r>
            <a:r>
              <a:rPr lang="en-US" b="1" i="1" dirty="0">
                <a:solidFill>
                  <a:srgbClr val="111111"/>
                </a:solidFill>
                <a:effectLst/>
                <a:latin typeface="Roboto"/>
              </a:rPr>
              <a:t>just</a:t>
            </a:r>
            <a:r>
              <a:rPr lang="en-US" b="1" i="0" dirty="0">
                <a:solidFill>
                  <a:srgbClr val="111111"/>
                </a:solidFill>
                <a:effectLst/>
                <a:latin typeface="Roboto"/>
              </a:rPr>
              <a:t> on insulin</a:t>
            </a:r>
            <a:r>
              <a:rPr lang="en-US" b="0" i="0" dirty="0">
                <a:solidFill>
                  <a:srgbClr val="111111"/>
                </a:solidFill>
                <a:effectLst/>
                <a:latin typeface="Roboto"/>
              </a:rPr>
              <a:t>.</a:t>
            </a:r>
            <a:endParaRPr lang="en-US" dirty="0"/>
          </a:p>
        </p:txBody>
      </p:sp>
      <p:sp>
        <p:nvSpPr>
          <p:cNvPr id="4" name="Slide Number Placeholder 3">
            <a:extLst>
              <a:ext uri="{FF2B5EF4-FFF2-40B4-BE49-F238E27FC236}">
                <a16:creationId xmlns:a16="http://schemas.microsoft.com/office/drawing/2014/main" id="{29D761D2-8823-4453-B9F6-DDA956C780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3993989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6484-869F-294B-8F13-39BF3157F7E0}"/>
              </a:ext>
            </a:extLst>
          </p:cNvPr>
          <p:cNvSpPr>
            <a:spLocks noGrp="1"/>
          </p:cNvSpPr>
          <p:nvPr>
            <p:ph type="title"/>
          </p:nvPr>
        </p:nvSpPr>
        <p:spPr>
          <a:xfrm>
            <a:off x="930800" y="0"/>
            <a:ext cx="10515600" cy="1325563"/>
          </a:xfrm>
        </p:spPr>
        <p:txBody>
          <a:bodyPr/>
          <a:lstStyle/>
          <a:p>
            <a:r>
              <a:rPr lang="en-US" dirty="0">
                <a:solidFill>
                  <a:schemeClr val="bg1"/>
                </a:solidFill>
              </a:rPr>
              <a:t>Ho</a:t>
            </a:r>
            <a:r>
              <a:rPr lang="en-US" dirty="0"/>
              <a:t>w Much is Negotiation Worth?</a:t>
            </a:r>
          </a:p>
        </p:txBody>
      </p:sp>
      <p:sp>
        <p:nvSpPr>
          <p:cNvPr id="3" name="Content Placeholder 2">
            <a:extLst>
              <a:ext uri="{FF2B5EF4-FFF2-40B4-BE49-F238E27FC236}">
                <a16:creationId xmlns:a16="http://schemas.microsoft.com/office/drawing/2014/main" id="{140C02F5-9203-1E43-99D3-16224A926CF0}"/>
              </a:ext>
            </a:extLst>
          </p:cNvPr>
          <p:cNvSpPr>
            <a:spLocks noGrp="1"/>
          </p:cNvSpPr>
          <p:nvPr>
            <p:ph idx="1"/>
          </p:nvPr>
        </p:nvSpPr>
        <p:spPr/>
        <p:txBody>
          <a:bodyPr>
            <a:normAutofit lnSpcReduction="10000"/>
          </a:bodyPr>
          <a:lstStyle/>
          <a:p>
            <a:r>
              <a:rPr lang="en-US" b="0" dirty="0"/>
              <a:t>The CBO estimates that drug pricing negotiation would reduce federal spending by </a:t>
            </a:r>
            <a:r>
              <a:rPr lang="en-US" b="0" dirty="0">
                <a:hlinkClick r:id="rId2"/>
              </a:rPr>
              <a:t>$456 billion and increase revenues by $45 billion</a:t>
            </a:r>
            <a:r>
              <a:rPr lang="en-US" b="0" dirty="0"/>
              <a:t> over 10 years. This would include:</a:t>
            </a:r>
          </a:p>
          <a:p>
            <a:pPr lvl="1"/>
            <a:r>
              <a:rPr lang="en-US" sz="2800" b="0" dirty="0"/>
              <a:t>direct savings to the Medicare Part D program </a:t>
            </a:r>
            <a:r>
              <a:rPr lang="en-US" sz="2800" b="1" dirty="0"/>
              <a:t>($448B)</a:t>
            </a:r>
          </a:p>
          <a:p>
            <a:pPr lvl="1"/>
            <a:r>
              <a:rPr lang="en-US" sz="2800" b="0" dirty="0"/>
              <a:t>a reduction in spending related to the Affordable Care Act’s subsidies for commercial health plans</a:t>
            </a:r>
          </a:p>
          <a:p>
            <a:pPr lvl="1"/>
            <a:r>
              <a:rPr lang="en-US" sz="2800" b="0" dirty="0"/>
              <a:t>a reduction in spending for the Federal Employees Health Benefits Program</a:t>
            </a:r>
          </a:p>
          <a:p>
            <a:pPr lvl="1"/>
            <a:r>
              <a:rPr lang="en-US" sz="2800" b="0" dirty="0"/>
              <a:t>an increase in government revenue from employers using savings from reduced premiums to fund taxable wage increases for their workers.</a:t>
            </a:r>
            <a:endParaRPr lang="en-US" sz="2800" dirty="0"/>
          </a:p>
        </p:txBody>
      </p:sp>
      <p:sp>
        <p:nvSpPr>
          <p:cNvPr id="4" name="Slide Number Placeholder 3">
            <a:extLst>
              <a:ext uri="{FF2B5EF4-FFF2-40B4-BE49-F238E27FC236}">
                <a16:creationId xmlns:a16="http://schemas.microsoft.com/office/drawing/2014/main" id="{D0DE7A5E-471F-F143-B122-9695D20853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TextBox 4">
            <a:extLst>
              <a:ext uri="{FF2B5EF4-FFF2-40B4-BE49-F238E27FC236}">
                <a16:creationId xmlns:a16="http://schemas.microsoft.com/office/drawing/2014/main" id="{F23CAFD1-E144-2E46-BFA1-4FA763AA63FD}"/>
              </a:ext>
            </a:extLst>
          </p:cNvPr>
          <p:cNvSpPr txBox="1"/>
          <p:nvPr/>
        </p:nvSpPr>
        <p:spPr>
          <a:xfrm>
            <a:off x="5220182" y="6456851"/>
            <a:ext cx="64106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Congressional Budget Office, https://</a:t>
            </a:r>
            <a:r>
              <a:rPr kumimoji="0" lang="en-US" sz="1200" b="0" i="0" u="none" strike="noStrike" kern="1200" cap="none" spc="0" normalizeH="0" baseline="0" noProof="0" dirty="0" err="1">
                <a:ln>
                  <a:noFill/>
                </a:ln>
                <a:solidFill>
                  <a:prstClr val="black"/>
                </a:solidFill>
                <a:effectLst/>
                <a:uLnTx/>
                <a:uFillTx/>
                <a:latin typeface="Calibri"/>
                <a:ea typeface="+mn-ea"/>
                <a:cs typeface="+mn-cs"/>
              </a:rPr>
              <a:t>www.cbo.gov</a:t>
            </a:r>
            <a:r>
              <a:rPr kumimoji="0" lang="en-US" sz="1200" b="0" i="0" u="none" strike="noStrike" kern="1200" cap="none" spc="0" normalizeH="0" baseline="0" noProof="0" dirty="0">
                <a:ln>
                  <a:noFill/>
                </a:ln>
                <a:solidFill>
                  <a:prstClr val="black"/>
                </a:solidFill>
                <a:effectLst/>
                <a:uLnTx/>
                <a:uFillTx/>
                <a:latin typeface="Calibri"/>
                <a:ea typeface="+mn-ea"/>
                <a:cs typeface="+mn-cs"/>
              </a:rPr>
              <a:t>/system/files/2019-12/hr3_complete.pdf</a:t>
            </a:r>
          </a:p>
        </p:txBody>
      </p:sp>
    </p:spTree>
    <p:extLst>
      <p:ext uri="{BB962C8B-B14F-4D97-AF65-F5344CB8AC3E}">
        <p14:creationId xmlns:p14="http://schemas.microsoft.com/office/powerpoint/2010/main" val="13609149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281C-0910-4E45-AA12-EF6965CC0BFD}"/>
              </a:ext>
            </a:extLst>
          </p:cNvPr>
          <p:cNvSpPr>
            <a:spLocks noGrp="1"/>
          </p:cNvSpPr>
          <p:nvPr>
            <p:ph type="title"/>
          </p:nvPr>
        </p:nvSpPr>
        <p:spPr/>
        <p:txBody>
          <a:bodyPr/>
          <a:lstStyle/>
          <a:p>
            <a:r>
              <a:rPr lang="en-US" dirty="0">
                <a:solidFill>
                  <a:schemeClr val="bg1"/>
                </a:solidFill>
              </a:rPr>
              <a:t>Pre</a:t>
            </a:r>
            <a:r>
              <a:rPr lang="en-US" dirty="0"/>
              <a:t>scription Drug Savings in Build Back Better</a:t>
            </a:r>
          </a:p>
        </p:txBody>
      </p:sp>
      <p:sp>
        <p:nvSpPr>
          <p:cNvPr id="4" name="Slide Number Placeholder 3">
            <a:extLst>
              <a:ext uri="{FF2B5EF4-FFF2-40B4-BE49-F238E27FC236}">
                <a16:creationId xmlns:a16="http://schemas.microsoft.com/office/drawing/2014/main" id="{B697DE66-30AD-EF48-99A6-7164EE2421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C2D97D5F-3374-D54F-80EA-2434A5350012}"/>
              </a:ext>
            </a:extLst>
          </p:cNvPr>
          <p:cNvPicPr>
            <a:picLocks noChangeAspect="1"/>
          </p:cNvPicPr>
          <p:nvPr/>
        </p:nvPicPr>
        <p:blipFill>
          <a:blip r:embed="rId2"/>
          <a:stretch>
            <a:fillRect/>
          </a:stretch>
        </p:blipFill>
        <p:spPr>
          <a:xfrm>
            <a:off x="325821" y="1386205"/>
            <a:ext cx="11483681" cy="4624301"/>
          </a:xfrm>
          <a:prstGeom prst="rect">
            <a:avLst/>
          </a:prstGeom>
        </p:spPr>
      </p:pic>
      <p:sp>
        <p:nvSpPr>
          <p:cNvPr id="6" name="Rectangle 5">
            <a:extLst>
              <a:ext uri="{FF2B5EF4-FFF2-40B4-BE49-F238E27FC236}">
                <a16:creationId xmlns:a16="http://schemas.microsoft.com/office/drawing/2014/main" id="{7E2B1D93-9B3A-064A-97A9-F54D3845E6A2}"/>
              </a:ext>
            </a:extLst>
          </p:cNvPr>
          <p:cNvSpPr/>
          <p:nvPr/>
        </p:nvSpPr>
        <p:spPr>
          <a:xfrm>
            <a:off x="9697845" y="2417955"/>
            <a:ext cx="1386840" cy="39624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01402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60A0-711C-4D5F-A054-0A1506B8BF4F}"/>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Health(care) Economics?</a:t>
            </a:r>
          </a:p>
        </p:txBody>
      </p:sp>
      <p:sp>
        <p:nvSpPr>
          <p:cNvPr id="3" name="Content Placeholder 2">
            <a:extLst>
              <a:ext uri="{FF2B5EF4-FFF2-40B4-BE49-F238E27FC236}">
                <a16:creationId xmlns:a16="http://schemas.microsoft.com/office/drawing/2014/main" id="{F4E5B0B7-0CDC-48AF-A9A8-189AE7A4DDB4}"/>
              </a:ext>
            </a:extLst>
          </p:cNvPr>
          <p:cNvSpPr>
            <a:spLocks noGrp="1"/>
          </p:cNvSpPr>
          <p:nvPr>
            <p:ph idx="1"/>
          </p:nvPr>
        </p:nvSpPr>
        <p:spPr/>
        <p:txBody>
          <a:bodyPr>
            <a:normAutofit/>
          </a:bodyPr>
          <a:lstStyle/>
          <a:p>
            <a:pPr>
              <a:spcAft>
                <a:spcPts val="1000"/>
              </a:spcAft>
            </a:pPr>
            <a:r>
              <a:rPr lang="en-US" b="0" dirty="0"/>
              <a:t>Health Economics is a field of </a:t>
            </a:r>
            <a:r>
              <a:rPr lang="en-US" dirty="0" err="1"/>
              <a:t>MICRO</a:t>
            </a:r>
            <a:r>
              <a:rPr lang="en-US" b="0" dirty="0" err="1"/>
              <a:t>economics</a:t>
            </a:r>
            <a:r>
              <a:rPr lang="en-US" b="0" dirty="0"/>
              <a:t> that focuses on the health care industry.</a:t>
            </a:r>
          </a:p>
          <a:p>
            <a:pPr marL="0" indent="0">
              <a:spcAft>
                <a:spcPts val="1000"/>
              </a:spcAft>
              <a:buNone/>
            </a:pPr>
            <a:endParaRPr lang="en-US" b="0" dirty="0"/>
          </a:p>
          <a:p>
            <a:r>
              <a:rPr lang="en-US" b="0" dirty="0"/>
              <a:t>Examples of other subfields of microeconomics include:</a:t>
            </a:r>
          </a:p>
          <a:p>
            <a:pPr lvl="1"/>
            <a:r>
              <a:rPr lang="en-US" b="0" dirty="0"/>
              <a:t>labor economics, industrial organization, economics of education, public economics, and urban economics.  </a:t>
            </a:r>
          </a:p>
        </p:txBody>
      </p:sp>
    </p:spTree>
    <p:extLst>
      <p:ext uri="{BB962C8B-B14F-4D97-AF65-F5344CB8AC3E}">
        <p14:creationId xmlns:p14="http://schemas.microsoft.com/office/powerpoint/2010/main" val="9643908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2531-7095-EB46-9CBB-00A9891EBB29}"/>
              </a:ext>
            </a:extLst>
          </p:cNvPr>
          <p:cNvSpPr>
            <a:spLocks noGrp="1"/>
          </p:cNvSpPr>
          <p:nvPr>
            <p:ph type="title"/>
          </p:nvPr>
        </p:nvSpPr>
        <p:spPr>
          <a:xfrm>
            <a:off x="734025" y="0"/>
            <a:ext cx="10515600" cy="1325563"/>
          </a:xfrm>
        </p:spPr>
        <p:txBody>
          <a:bodyPr/>
          <a:lstStyle/>
          <a:p>
            <a:r>
              <a:rPr lang="en-US" dirty="0">
                <a:solidFill>
                  <a:schemeClr val="bg1"/>
                </a:solidFill>
              </a:rPr>
              <a:t>Effe</a:t>
            </a:r>
            <a:r>
              <a:rPr lang="en-US" dirty="0"/>
              <a:t>ct on Size of Medicare</a:t>
            </a:r>
          </a:p>
        </p:txBody>
      </p:sp>
      <p:sp>
        <p:nvSpPr>
          <p:cNvPr id="4" name="Slide Number Placeholder 3">
            <a:extLst>
              <a:ext uri="{FF2B5EF4-FFF2-40B4-BE49-F238E27FC236}">
                <a16:creationId xmlns:a16="http://schemas.microsoft.com/office/drawing/2014/main" id="{9CC3AFB4-76B0-8B4F-B329-739169EAE4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B8B2C250-05E6-D241-97A1-167A4CC3B0EE}"/>
              </a:ext>
            </a:extLst>
          </p:cNvPr>
          <p:cNvPicPr>
            <a:picLocks noChangeAspect="1"/>
          </p:cNvPicPr>
          <p:nvPr/>
        </p:nvPicPr>
        <p:blipFill>
          <a:blip r:embed="rId2"/>
          <a:stretch>
            <a:fillRect/>
          </a:stretch>
        </p:blipFill>
        <p:spPr>
          <a:xfrm>
            <a:off x="1338482" y="1226916"/>
            <a:ext cx="9882657" cy="5011919"/>
          </a:xfrm>
          <a:prstGeom prst="rect">
            <a:avLst/>
          </a:prstGeom>
        </p:spPr>
      </p:pic>
      <p:sp>
        <p:nvSpPr>
          <p:cNvPr id="7" name="TextBox 6">
            <a:extLst>
              <a:ext uri="{FF2B5EF4-FFF2-40B4-BE49-F238E27FC236}">
                <a16:creationId xmlns:a16="http://schemas.microsoft.com/office/drawing/2014/main" id="{C1DDCCCC-28E9-5840-97A9-0835C37F9F61}"/>
              </a:ext>
            </a:extLst>
          </p:cNvPr>
          <p:cNvSpPr txBox="1"/>
          <p:nvPr/>
        </p:nvSpPr>
        <p:spPr>
          <a:xfrm>
            <a:off x="5263434" y="6456851"/>
            <a:ext cx="634026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3"/>
              </a:rPr>
              <a:t>https://www.cms.gov/files/document/2021-medicare-trustees-report.pdf</a:t>
            </a:r>
            <a:r>
              <a:rPr kumimoji="0" lang="en-US" sz="1200" b="0" i="0" u="none" strike="noStrike" kern="1200" cap="none" spc="0" normalizeH="0" baseline="0" noProof="0" dirty="0">
                <a:ln>
                  <a:noFill/>
                </a:ln>
                <a:solidFill>
                  <a:prstClr val="black"/>
                </a:solidFill>
                <a:effectLst/>
                <a:uLnTx/>
                <a:uFillTx/>
                <a:latin typeface="Calibri"/>
                <a:ea typeface="+mn-ea"/>
                <a:cs typeface="+mn-cs"/>
              </a:rPr>
              <a:t>, via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Statista.com</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42271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1406F3-BB21-4CC4-AFE5-4F021F94DD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Content Placeholder 3">
            <a:extLst>
              <a:ext uri="{FF2B5EF4-FFF2-40B4-BE49-F238E27FC236}">
                <a16:creationId xmlns:a16="http://schemas.microsoft.com/office/drawing/2014/main" id="{04AD8878-A1B4-426C-A955-691A21354D97}"/>
              </a:ext>
            </a:extLst>
          </p:cNvPr>
          <p:cNvPicPr>
            <a:picLocks noGrp="1" noChangeAspect="1"/>
          </p:cNvPicPr>
          <p:nvPr>
            <p:ph idx="4294967295"/>
          </p:nvPr>
        </p:nvPicPr>
        <p:blipFill>
          <a:blip r:embed="rId2"/>
          <a:stretch>
            <a:fillRect/>
          </a:stretch>
        </p:blipFill>
        <p:spPr>
          <a:xfrm>
            <a:off x="977559" y="262648"/>
            <a:ext cx="9858152" cy="5967577"/>
          </a:xfrm>
          <a:prstGeom prst="rect">
            <a:avLst/>
          </a:prstGeom>
        </p:spPr>
      </p:pic>
    </p:spTree>
    <p:extLst>
      <p:ext uri="{BB962C8B-B14F-4D97-AF65-F5344CB8AC3E}">
        <p14:creationId xmlns:p14="http://schemas.microsoft.com/office/powerpoint/2010/main" val="14958851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80EA-F89B-4672-9645-413A30F08CD5}"/>
              </a:ext>
            </a:extLst>
          </p:cNvPr>
          <p:cNvSpPr>
            <a:spLocks noGrp="1"/>
          </p:cNvSpPr>
          <p:nvPr>
            <p:ph type="title"/>
          </p:nvPr>
        </p:nvSpPr>
        <p:spPr>
          <a:xfrm>
            <a:off x="732693" y="0"/>
            <a:ext cx="10515600" cy="1325563"/>
          </a:xfrm>
        </p:spPr>
        <p:txBody>
          <a:bodyPr/>
          <a:lstStyle/>
          <a:p>
            <a:r>
              <a:rPr lang="en-US" dirty="0">
                <a:solidFill>
                  <a:srgbClr val="FAF7F0"/>
                </a:solidFill>
              </a:rPr>
              <a:t>Con</a:t>
            </a:r>
            <a:r>
              <a:rPr lang="en-US" dirty="0"/>
              <a:t>centration in Pharmaceutical Companies</a:t>
            </a:r>
          </a:p>
        </p:txBody>
      </p:sp>
      <p:sp>
        <p:nvSpPr>
          <p:cNvPr id="3" name="Content Placeholder 2">
            <a:extLst>
              <a:ext uri="{FF2B5EF4-FFF2-40B4-BE49-F238E27FC236}">
                <a16:creationId xmlns:a16="http://schemas.microsoft.com/office/drawing/2014/main" id="{FC489DD7-24EF-4117-9FF9-D4F5E1DD3295}"/>
              </a:ext>
            </a:extLst>
          </p:cNvPr>
          <p:cNvSpPr>
            <a:spLocks noGrp="1"/>
          </p:cNvSpPr>
          <p:nvPr>
            <p:ph idx="1"/>
          </p:nvPr>
        </p:nvSpPr>
        <p:spPr/>
        <p:txBody>
          <a:bodyPr/>
          <a:lstStyle/>
          <a:p>
            <a:pPr>
              <a:spcAft>
                <a:spcPts val="1000"/>
              </a:spcAft>
            </a:pPr>
            <a:r>
              <a:rPr lang="en-US" b="0" dirty="0">
                <a:solidFill>
                  <a:srgbClr val="111111"/>
                </a:solidFill>
                <a:latin typeface="Roboto"/>
              </a:rPr>
              <a:t>The number of mergers and acquisitions involving one of the top 25 firms more than doubled:</a:t>
            </a:r>
          </a:p>
          <a:p>
            <a:pPr lvl="1">
              <a:spcAft>
                <a:spcPts val="1000"/>
              </a:spcAft>
            </a:pPr>
            <a:r>
              <a:rPr lang="en-US" b="0" dirty="0">
                <a:solidFill>
                  <a:srgbClr val="111111"/>
                </a:solidFill>
                <a:latin typeface="Roboto"/>
              </a:rPr>
              <a:t>29 in 2006 to 61 in 2015</a:t>
            </a:r>
          </a:p>
          <a:p>
            <a:pPr>
              <a:spcAft>
                <a:spcPts val="1000"/>
              </a:spcAft>
            </a:pPr>
            <a:endParaRPr lang="en-US" b="0" dirty="0">
              <a:solidFill>
                <a:srgbClr val="111111"/>
              </a:solidFill>
              <a:latin typeface="Roboto"/>
            </a:endParaRPr>
          </a:p>
          <a:p>
            <a:pPr>
              <a:spcAft>
                <a:spcPts val="1000"/>
              </a:spcAft>
            </a:pPr>
            <a:r>
              <a:rPr lang="en-US" b="0" dirty="0">
                <a:solidFill>
                  <a:srgbClr val="111111"/>
                </a:solidFill>
                <a:latin typeface="Roboto"/>
              </a:rPr>
              <a:t>Between 1995 and 2015, 60 drug companies merged into 10.</a:t>
            </a:r>
          </a:p>
        </p:txBody>
      </p:sp>
      <p:sp>
        <p:nvSpPr>
          <p:cNvPr id="4" name="Slide Number Placeholder 3">
            <a:extLst>
              <a:ext uri="{FF2B5EF4-FFF2-40B4-BE49-F238E27FC236}">
                <a16:creationId xmlns:a16="http://schemas.microsoft.com/office/drawing/2014/main" id="{452B2CB2-978A-49E2-AB39-5EE42F88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0416896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B300-96ED-2143-B81A-0F218E3BC769}"/>
              </a:ext>
            </a:extLst>
          </p:cNvPr>
          <p:cNvSpPr>
            <a:spLocks noGrp="1"/>
          </p:cNvSpPr>
          <p:nvPr>
            <p:ph type="title"/>
          </p:nvPr>
        </p:nvSpPr>
        <p:spPr>
          <a:xfrm>
            <a:off x="791900" y="0"/>
            <a:ext cx="10515600" cy="1325563"/>
          </a:xfrm>
        </p:spPr>
        <p:txBody>
          <a:bodyPr/>
          <a:lstStyle/>
          <a:p>
            <a:r>
              <a:rPr lang="en-US" dirty="0">
                <a:solidFill>
                  <a:schemeClr val="bg1"/>
                </a:solidFill>
              </a:rPr>
              <a:t>Acc</a:t>
            </a:r>
            <a:r>
              <a:rPr lang="en-US" dirty="0"/>
              <a:t>ording to the GAO:</a:t>
            </a:r>
          </a:p>
        </p:txBody>
      </p:sp>
      <p:sp>
        <p:nvSpPr>
          <p:cNvPr id="3" name="Content Placeholder 2">
            <a:extLst>
              <a:ext uri="{FF2B5EF4-FFF2-40B4-BE49-F238E27FC236}">
                <a16:creationId xmlns:a16="http://schemas.microsoft.com/office/drawing/2014/main" id="{EABF38B2-87B6-564F-89CD-F35D7701B45C}"/>
              </a:ext>
            </a:extLst>
          </p:cNvPr>
          <p:cNvSpPr>
            <a:spLocks noGrp="1"/>
          </p:cNvSpPr>
          <p:nvPr>
            <p:ph idx="1"/>
          </p:nvPr>
        </p:nvSpPr>
        <p:spPr>
          <a:xfrm>
            <a:off x="838200" y="1299644"/>
            <a:ext cx="10515600" cy="4729876"/>
          </a:xfrm>
        </p:spPr>
        <p:txBody>
          <a:bodyPr>
            <a:normAutofit fontScale="77500" lnSpcReduction="20000"/>
          </a:bodyPr>
          <a:lstStyle/>
          <a:p>
            <a:r>
              <a:rPr lang="en-US" dirty="0"/>
              <a:t>Between 2006 and 2015:</a:t>
            </a:r>
          </a:p>
          <a:p>
            <a:pPr lvl="1"/>
            <a:r>
              <a:rPr lang="en-US" dirty="0"/>
              <a:t>Pharma and Biotech revenues increased from $534 billion to $775 billion (2015 $)</a:t>
            </a:r>
          </a:p>
          <a:p>
            <a:pPr lvl="1"/>
            <a:r>
              <a:rPr lang="en-US" dirty="0"/>
              <a:t>67% of drug companies saw an increase in profit margins.</a:t>
            </a:r>
          </a:p>
          <a:p>
            <a:pPr lvl="1"/>
            <a:r>
              <a:rPr lang="en-US" dirty="0"/>
              <a:t>Top 25: profit margins were between 15 and 20%.</a:t>
            </a:r>
          </a:p>
          <a:p>
            <a:pPr lvl="2"/>
            <a:r>
              <a:rPr lang="en-US" dirty="0"/>
              <a:t>Across non-drug companies, profit margins are 4-9%.</a:t>
            </a:r>
          </a:p>
          <a:p>
            <a:r>
              <a:rPr lang="en-US" dirty="0"/>
              <a:t>Mergers</a:t>
            </a:r>
          </a:p>
          <a:p>
            <a:pPr lvl="1"/>
            <a:r>
              <a:rPr lang="en-US" dirty="0"/>
              <a:t># held constant, but deal values increased.</a:t>
            </a:r>
          </a:p>
          <a:p>
            <a:pPr lvl="1"/>
            <a:r>
              <a:rPr lang="en-US" dirty="0"/>
              <a:t>Largest 10 companies had about 38% market share – higher in narrower markets.</a:t>
            </a:r>
          </a:p>
          <a:p>
            <a:r>
              <a:rPr lang="en-US" dirty="0"/>
              <a:t>Between 2008 and 2014:</a:t>
            </a:r>
          </a:p>
          <a:p>
            <a:pPr lvl="1"/>
            <a:r>
              <a:rPr lang="en-US" dirty="0"/>
              <a:t>179 to 263 drug approvals occurred annually</a:t>
            </a:r>
          </a:p>
          <a:p>
            <a:pPr lvl="2"/>
            <a:r>
              <a:rPr lang="en-US" dirty="0"/>
              <a:t>13% of approvals were for novel drugs.</a:t>
            </a:r>
          </a:p>
          <a:p>
            <a:r>
              <a:rPr lang="en-US" dirty="0"/>
              <a:t>Research indicates that fewer competitors are associated with higher prices.</a:t>
            </a:r>
          </a:p>
          <a:p>
            <a:pPr lvl="1"/>
            <a:r>
              <a:rPr lang="en-US" dirty="0"/>
              <a:t>Especially in the market for generics.</a:t>
            </a:r>
          </a:p>
          <a:p>
            <a:r>
              <a:rPr lang="en-US" dirty="0"/>
              <a:t>Mergers have a varied impact on innovation: R&amp;D spending, patent approvals, and drug approvals.</a:t>
            </a:r>
          </a:p>
          <a:p>
            <a:pPr lvl="1"/>
            <a:r>
              <a:rPr lang="en-US" dirty="0"/>
              <a:t>Certain merger retrospective studies have found a negative effect.</a:t>
            </a:r>
          </a:p>
        </p:txBody>
      </p:sp>
      <p:sp>
        <p:nvSpPr>
          <p:cNvPr id="4" name="Slide Number Placeholder 3">
            <a:extLst>
              <a:ext uri="{FF2B5EF4-FFF2-40B4-BE49-F238E27FC236}">
                <a16:creationId xmlns:a16="http://schemas.microsoft.com/office/drawing/2014/main" id="{900FF0BB-7FDA-0644-8F57-F42B38439A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TextBox 4">
            <a:extLst>
              <a:ext uri="{FF2B5EF4-FFF2-40B4-BE49-F238E27FC236}">
                <a16:creationId xmlns:a16="http://schemas.microsoft.com/office/drawing/2014/main" id="{C0F5B8A5-07AC-1B4E-A8E6-DD7EEF0DBB94}"/>
              </a:ext>
            </a:extLst>
          </p:cNvPr>
          <p:cNvSpPr txBox="1"/>
          <p:nvPr/>
        </p:nvSpPr>
        <p:spPr>
          <a:xfrm>
            <a:off x="7818088" y="6456851"/>
            <a:ext cx="353571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https://</a:t>
            </a:r>
            <a:r>
              <a:rPr kumimoji="0" lang="en-US" sz="1200" b="0" i="0" u="none" strike="noStrike" kern="1200" cap="none" spc="0" normalizeH="0" baseline="0" noProof="0" dirty="0" err="1">
                <a:ln>
                  <a:noFill/>
                </a:ln>
                <a:solidFill>
                  <a:prstClr val="black"/>
                </a:solidFill>
                <a:effectLst/>
                <a:uLnTx/>
                <a:uFillTx/>
                <a:latin typeface="Calibri"/>
                <a:ea typeface="+mn-ea"/>
                <a:cs typeface="+mn-cs"/>
              </a:rPr>
              <a:t>www.gao.gov</a:t>
            </a:r>
            <a:r>
              <a:rPr kumimoji="0" lang="en-US" sz="1200" b="0" i="0" u="none" strike="noStrike" kern="1200" cap="none" spc="0" normalizeH="0" baseline="0" noProof="0" dirty="0">
                <a:ln>
                  <a:noFill/>
                </a:ln>
                <a:solidFill>
                  <a:prstClr val="black"/>
                </a:solidFill>
                <a:effectLst/>
                <a:uLnTx/>
                <a:uFillTx/>
                <a:latin typeface="Calibri"/>
                <a:ea typeface="+mn-ea"/>
                <a:cs typeface="+mn-cs"/>
              </a:rPr>
              <a:t>/assets/gao-18-40-highlights.pdf</a:t>
            </a:r>
          </a:p>
        </p:txBody>
      </p:sp>
    </p:spTree>
    <p:extLst>
      <p:ext uri="{BB962C8B-B14F-4D97-AF65-F5344CB8AC3E}">
        <p14:creationId xmlns:p14="http://schemas.microsoft.com/office/powerpoint/2010/main" val="18716626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7838-E9AD-EB4E-A20F-9732AF802726}"/>
              </a:ext>
            </a:extLst>
          </p:cNvPr>
          <p:cNvSpPr>
            <a:spLocks noGrp="1"/>
          </p:cNvSpPr>
          <p:nvPr>
            <p:ph type="title"/>
          </p:nvPr>
        </p:nvSpPr>
        <p:spPr/>
        <p:txBody>
          <a:bodyPr/>
          <a:lstStyle/>
          <a:p>
            <a:r>
              <a:rPr lang="en-US" dirty="0"/>
              <a:t>Concentration of Insurance</a:t>
            </a:r>
          </a:p>
        </p:txBody>
      </p:sp>
      <p:sp>
        <p:nvSpPr>
          <p:cNvPr id="3" name="Text Placeholder 2">
            <a:extLst>
              <a:ext uri="{FF2B5EF4-FFF2-40B4-BE49-F238E27FC236}">
                <a16:creationId xmlns:a16="http://schemas.microsoft.com/office/drawing/2014/main" id="{E056A8CF-7321-BA4A-98EA-395EDC0F55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1E9275-34A0-A94F-8907-6B2E0C2269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097911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A045-4BFE-4426-92A6-A02EFBC576AD}"/>
              </a:ext>
            </a:extLst>
          </p:cNvPr>
          <p:cNvSpPr>
            <a:spLocks noGrp="1"/>
          </p:cNvSpPr>
          <p:nvPr>
            <p:ph type="title"/>
          </p:nvPr>
        </p:nvSpPr>
        <p:spPr>
          <a:xfrm>
            <a:off x="812800" y="0"/>
            <a:ext cx="10515600" cy="1325563"/>
          </a:xfrm>
        </p:spPr>
        <p:txBody>
          <a:bodyPr/>
          <a:lstStyle/>
          <a:p>
            <a:r>
              <a:rPr lang="en-US" dirty="0">
                <a:solidFill>
                  <a:schemeClr val="bg1"/>
                </a:solidFill>
              </a:rPr>
              <a:t>Mo</a:t>
            </a:r>
            <a:r>
              <a:rPr lang="en-US" dirty="0"/>
              <a:t>nopolization of Health Insurance Market</a:t>
            </a:r>
          </a:p>
        </p:txBody>
      </p:sp>
      <p:sp>
        <p:nvSpPr>
          <p:cNvPr id="3" name="Content Placeholder 2">
            <a:extLst>
              <a:ext uri="{FF2B5EF4-FFF2-40B4-BE49-F238E27FC236}">
                <a16:creationId xmlns:a16="http://schemas.microsoft.com/office/drawing/2014/main" id="{40224BA4-4071-4F1B-BF0B-AA6D15322863}"/>
              </a:ext>
            </a:extLst>
          </p:cNvPr>
          <p:cNvSpPr>
            <a:spLocks noGrp="1"/>
          </p:cNvSpPr>
          <p:nvPr>
            <p:ph idx="1"/>
          </p:nvPr>
        </p:nvSpPr>
        <p:spPr/>
        <p:txBody>
          <a:bodyPr>
            <a:normAutofit fontScale="92500" lnSpcReduction="10000"/>
          </a:bodyPr>
          <a:lstStyle/>
          <a:p>
            <a:pPr>
              <a:spcAft>
                <a:spcPts val="1000"/>
              </a:spcAft>
            </a:pPr>
            <a:r>
              <a:rPr lang="en-US" sz="2400" b="0" dirty="0">
                <a:solidFill>
                  <a:srgbClr val="000000"/>
                </a:solidFill>
                <a:latin typeface="Myriad Pro"/>
              </a:rPr>
              <a:t>As of 2011, there were close to </a:t>
            </a:r>
            <a:r>
              <a:rPr lang="en-US" sz="2400" dirty="0">
                <a:solidFill>
                  <a:srgbClr val="000000"/>
                </a:solidFill>
                <a:latin typeface="Myriad Pro"/>
              </a:rPr>
              <a:t>100 insurers </a:t>
            </a:r>
            <a:r>
              <a:rPr lang="en-US" sz="2400" b="0" dirty="0">
                <a:solidFill>
                  <a:srgbClr val="000000"/>
                </a:solidFill>
                <a:latin typeface="Myriad Pro"/>
              </a:rPr>
              <a:t>in </a:t>
            </a:r>
            <a:r>
              <a:rPr lang="en-US" sz="2400" dirty="0">
                <a:solidFill>
                  <a:srgbClr val="000000"/>
                </a:solidFill>
                <a:latin typeface="Myriad Pro"/>
              </a:rPr>
              <a:t>Switzerland</a:t>
            </a:r>
            <a:r>
              <a:rPr lang="en-US" sz="2400" b="0" dirty="0">
                <a:solidFill>
                  <a:srgbClr val="000000"/>
                </a:solidFill>
                <a:latin typeface="Myriad Pro"/>
              </a:rPr>
              <a:t> competing for consumer health care dollars, </a:t>
            </a:r>
            <a:r>
              <a:rPr lang="en-US" sz="2400" dirty="0">
                <a:solidFill>
                  <a:srgbClr val="000000"/>
                </a:solidFill>
                <a:latin typeface="Myriad Pro"/>
              </a:rPr>
              <a:t>forcing firms to compete </a:t>
            </a:r>
            <a:r>
              <a:rPr lang="en-US" sz="2400" b="0" dirty="0">
                <a:solidFill>
                  <a:srgbClr val="000000"/>
                </a:solidFill>
                <a:latin typeface="Myriad Pro"/>
              </a:rPr>
              <a:t>by setting prices to just cover costs.</a:t>
            </a:r>
          </a:p>
          <a:p>
            <a:pPr>
              <a:spcAft>
                <a:spcPts val="1000"/>
              </a:spcAft>
            </a:pPr>
            <a:r>
              <a:rPr lang="en-US" sz="2400" b="0" dirty="0">
                <a:solidFill>
                  <a:srgbClr val="000000"/>
                </a:solidFill>
                <a:latin typeface="Myriad Pro"/>
              </a:rPr>
              <a:t>In the United States, </a:t>
            </a:r>
            <a:r>
              <a:rPr lang="en-US" sz="2400" dirty="0">
                <a:solidFill>
                  <a:srgbClr val="000000"/>
                </a:solidFill>
                <a:latin typeface="Myriad Pro"/>
              </a:rPr>
              <a:t>markets are state specific </a:t>
            </a:r>
            <a:r>
              <a:rPr lang="en-US" sz="2400" b="0" dirty="0">
                <a:solidFill>
                  <a:srgbClr val="000000"/>
                </a:solidFill>
                <a:latin typeface="Myriad Pro"/>
              </a:rPr>
              <a:t>and consumers may choose from plans available in the state in which they reside. </a:t>
            </a:r>
          </a:p>
          <a:p>
            <a:pPr>
              <a:spcAft>
                <a:spcPts val="1000"/>
              </a:spcAft>
            </a:pPr>
            <a:r>
              <a:rPr lang="en-US" sz="2400" b="0" dirty="0">
                <a:solidFill>
                  <a:srgbClr val="000000"/>
                </a:solidFill>
                <a:latin typeface="Myriad Pro"/>
              </a:rPr>
              <a:t>In 2014, of the 50 states and the District of Columbia:</a:t>
            </a:r>
          </a:p>
          <a:p>
            <a:pPr lvl="1"/>
            <a:r>
              <a:rPr lang="en-US" sz="2000" b="0" dirty="0">
                <a:solidFill>
                  <a:srgbClr val="000000"/>
                </a:solidFill>
                <a:latin typeface="Myriad Pro"/>
              </a:rPr>
              <a:t>11 had only 1 or 2 insurers</a:t>
            </a:r>
          </a:p>
          <a:p>
            <a:pPr lvl="1"/>
            <a:r>
              <a:rPr lang="en-US" sz="2000" b="0" dirty="0">
                <a:solidFill>
                  <a:srgbClr val="000000"/>
                </a:solidFill>
                <a:latin typeface="Myriad Pro"/>
              </a:rPr>
              <a:t>21 had 3 or 4, and </a:t>
            </a:r>
          </a:p>
          <a:p>
            <a:pPr lvl="1">
              <a:spcAft>
                <a:spcPts val="1000"/>
              </a:spcAft>
            </a:pPr>
            <a:r>
              <a:rPr lang="en-US" sz="2000" b="0" dirty="0">
                <a:solidFill>
                  <a:srgbClr val="000000"/>
                </a:solidFill>
                <a:latin typeface="Myriad Pro"/>
              </a:rPr>
              <a:t>only 19 states had 5 or more.</a:t>
            </a:r>
          </a:p>
          <a:p>
            <a:r>
              <a:rPr lang="en-US" sz="2400" b="0" dirty="0">
                <a:solidFill>
                  <a:srgbClr val="000000"/>
                </a:solidFill>
                <a:latin typeface="Myriad Pro"/>
              </a:rPr>
              <a:t>As of July 2019, the number of states with only 1 or 2 insurers had increased from 11 to 20. </a:t>
            </a:r>
          </a:p>
        </p:txBody>
      </p:sp>
    </p:spTree>
    <p:extLst>
      <p:ext uri="{BB962C8B-B14F-4D97-AF65-F5344CB8AC3E}">
        <p14:creationId xmlns:p14="http://schemas.microsoft.com/office/powerpoint/2010/main" val="7015815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60BD-1EDE-F940-A495-63236CD19551}"/>
              </a:ext>
            </a:extLst>
          </p:cNvPr>
          <p:cNvSpPr>
            <a:spLocks noGrp="1"/>
          </p:cNvSpPr>
          <p:nvPr>
            <p:ph type="title"/>
          </p:nvPr>
        </p:nvSpPr>
        <p:spPr/>
        <p:txBody>
          <a:bodyPr>
            <a:normAutofit/>
          </a:bodyPr>
          <a:lstStyle/>
          <a:p>
            <a:r>
              <a:rPr lang="en-US" sz="3700" dirty="0">
                <a:solidFill>
                  <a:schemeClr val="bg1"/>
                </a:solidFill>
              </a:rPr>
              <a:t>Ave</a:t>
            </a:r>
            <a:r>
              <a:rPr lang="en-US" sz="3700" dirty="0"/>
              <a:t>rage Annual Insurance Premiums, 1999-2018 </a:t>
            </a:r>
          </a:p>
        </p:txBody>
      </p:sp>
      <p:sp>
        <p:nvSpPr>
          <p:cNvPr id="4" name="Slide Number Placeholder 3">
            <a:extLst>
              <a:ext uri="{FF2B5EF4-FFF2-40B4-BE49-F238E27FC236}">
                <a16:creationId xmlns:a16="http://schemas.microsoft.com/office/drawing/2014/main" id="{7AB721CE-FC1A-3445-9312-DD0BF2281E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Picture 2" descr="Exhibit 1">
            <a:extLst>
              <a:ext uri="{FF2B5EF4-FFF2-40B4-BE49-F238E27FC236}">
                <a16:creationId xmlns:a16="http://schemas.microsoft.com/office/drawing/2014/main" id="{86CD0150-E5B2-2842-B37C-DC19179CC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785" y="1382768"/>
            <a:ext cx="6105111" cy="4847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496DC7-90A3-9B47-AB6C-35B7536B539D}"/>
              </a:ext>
            </a:extLst>
          </p:cNvPr>
          <p:cNvSpPr txBox="1"/>
          <p:nvPr/>
        </p:nvSpPr>
        <p:spPr>
          <a:xfrm>
            <a:off x="9054581" y="6456851"/>
            <a:ext cx="229921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The Commonwealth Fund</a:t>
            </a:r>
          </a:p>
        </p:txBody>
      </p:sp>
      <p:sp>
        <p:nvSpPr>
          <p:cNvPr id="7" name="TextBox 6">
            <a:extLst>
              <a:ext uri="{FF2B5EF4-FFF2-40B4-BE49-F238E27FC236}">
                <a16:creationId xmlns:a16="http://schemas.microsoft.com/office/drawing/2014/main" id="{4D1DFD62-3CC5-BD4D-95D7-10B2289BBD00}"/>
              </a:ext>
            </a:extLst>
          </p:cNvPr>
          <p:cNvSpPr txBox="1"/>
          <p:nvPr/>
        </p:nvSpPr>
        <p:spPr>
          <a:xfrm>
            <a:off x="1611754" y="987009"/>
            <a:ext cx="3983270" cy="338554"/>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Employer provided, Not Adjusted for Inflation</a:t>
            </a:r>
          </a:p>
        </p:txBody>
      </p:sp>
      <p:graphicFrame>
        <p:nvGraphicFramePr>
          <p:cNvPr id="10" name="Table 10">
            <a:extLst>
              <a:ext uri="{FF2B5EF4-FFF2-40B4-BE49-F238E27FC236}">
                <a16:creationId xmlns:a16="http://schemas.microsoft.com/office/drawing/2014/main" id="{B05E377E-44A4-3F4D-9A90-D7AE2076D15E}"/>
              </a:ext>
            </a:extLst>
          </p:cNvPr>
          <p:cNvGraphicFramePr>
            <a:graphicFrameLocks noGrp="1"/>
          </p:cNvGraphicFramePr>
          <p:nvPr/>
        </p:nvGraphicFramePr>
        <p:xfrm>
          <a:off x="7022581" y="2716174"/>
          <a:ext cx="4064000" cy="2123440"/>
        </p:xfrm>
        <a:graphic>
          <a:graphicData uri="http://schemas.openxmlformats.org/drawingml/2006/table">
            <a:tbl>
              <a:tblPr firstRow="1" bandRow="1">
                <a:tableStyleId>{5C22544A-7EE6-4342-B048-85BDC9FD1C3A}</a:tableStyleId>
              </a:tblPr>
              <a:tblGrid>
                <a:gridCol w="2041135">
                  <a:extLst>
                    <a:ext uri="{9D8B030D-6E8A-4147-A177-3AD203B41FA5}">
                      <a16:colId xmlns:a16="http://schemas.microsoft.com/office/drawing/2014/main" val="1182063439"/>
                    </a:ext>
                  </a:extLst>
                </a:gridCol>
                <a:gridCol w="2022865">
                  <a:extLst>
                    <a:ext uri="{9D8B030D-6E8A-4147-A177-3AD203B41FA5}">
                      <a16:colId xmlns:a16="http://schemas.microsoft.com/office/drawing/2014/main" val="3713719126"/>
                    </a:ext>
                  </a:extLst>
                </a:gridCol>
              </a:tblGrid>
              <a:tr h="370840">
                <a:tc>
                  <a:txBody>
                    <a:bodyPr/>
                    <a:lstStyle/>
                    <a:p>
                      <a:endParaRPr lang="en-US" dirty="0"/>
                    </a:p>
                  </a:txBody>
                  <a:tcPr/>
                </a:tc>
                <a:tc>
                  <a:txBody>
                    <a:bodyPr/>
                    <a:lstStyle/>
                    <a:p>
                      <a:pPr algn="ctr"/>
                      <a:r>
                        <a:rPr lang="en-US" dirty="0"/>
                        <a:t>Average Annual Rate of Change</a:t>
                      </a:r>
                    </a:p>
                  </a:txBody>
                  <a:tcPr/>
                </a:tc>
                <a:extLst>
                  <a:ext uri="{0D108BD9-81ED-4DB2-BD59-A6C34878D82A}">
                    <a16:rowId xmlns:a16="http://schemas.microsoft.com/office/drawing/2014/main" val="1024025604"/>
                  </a:ext>
                </a:extLst>
              </a:tr>
              <a:tr h="370840">
                <a:tc>
                  <a:txBody>
                    <a:bodyPr/>
                    <a:lstStyle/>
                    <a:p>
                      <a:r>
                        <a:rPr lang="en-US" dirty="0"/>
                        <a:t>Inflation</a:t>
                      </a:r>
                    </a:p>
                  </a:txBody>
                  <a:tcPr/>
                </a:tc>
                <a:tc>
                  <a:txBody>
                    <a:bodyPr/>
                    <a:lstStyle/>
                    <a:p>
                      <a:pPr algn="ctr"/>
                      <a:r>
                        <a:rPr lang="en-US" dirty="0"/>
                        <a:t>2.19</a:t>
                      </a:r>
                    </a:p>
                  </a:txBody>
                  <a:tcPr/>
                </a:tc>
                <a:extLst>
                  <a:ext uri="{0D108BD9-81ED-4DB2-BD59-A6C34878D82A}">
                    <a16:rowId xmlns:a16="http://schemas.microsoft.com/office/drawing/2014/main" val="1983546380"/>
                  </a:ext>
                </a:extLst>
              </a:tr>
              <a:tr h="370840">
                <a:tc>
                  <a:txBody>
                    <a:bodyPr/>
                    <a:lstStyle/>
                    <a:p>
                      <a:r>
                        <a:rPr lang="en-US" dirty="0"/>
                        <a:t>Health Care CPI</a:t>
                      </a:r>
                    </a:p>
                  </a:txBody>
                  <a:tcPr/>
                </a:tc>
                <a:tc>
                  <a:txBody>
                    <a:bodyPr/>
                    <a:lstStyle/>
                    <a:p>
                      <a:pPr algn="ctr"/>
                      <a:r>
                        <a:rPr lang="en-US" dirty="0"/>
                        <a:t>3.68</a:t>
                      </a:r>
                    </a:p>
                  </a:txBody>
                  <a:tcPr/>
                </a:tc>
                <a:extLst>
                  <a:ext uri="{0D108BD9-81ED-4DB2-BD59-A6C34878D82A}">
                    <a16:rowId xmlns:a16="http://schemas.microsoft.com/office/drawing/2014/main" val="3717018746"/>
                  </a:ext>
                </a:extLst>
              </a:tr>
              <a:tr h="370840">
                <a:tc>
                  <a:txBody>
                    <a:bodyPr/>
                    <a:lstStyle/>
                    <a:p>
                      <a:r>
                        <a:rPr lang="en-US" b="1" dirty="0"/>
                        <a:t>Single coverage</a:t>
                      </a:r>
                    </a:p>
                  </a:txBody>
                  <a:tcPr/>
                </a:tc>
                <a:tc>
                  <a:txBody>
                    <a:bodyPr/>
                    <a:lstStyle/>
                    <a:p>
                      <a:pPr algn="ctr"/>
                      <a:r>
                        <a:rPr lang="en-US" b="1" dirty="0"/>
                        <a:t>6.51</a:t>
                      </a:r>
                    </a:p>
                  </a:txBody>
                  <a:tcPr/>
                </a:tc>
                <a:extLst>
                  <a:ext uri="{0D108BD9-81ED-4DB2-BD59-A6C34878D82A}">
                    <a16:rowId xmlns:a16="http://schemas.microsoft.com/office/drawing/2014/main" val="3567280390"/>
                  </a:ext>
                </a:extLst>
              </a:tr>
              <a:tr h="370840">
                <a:tc>
                  <a:txBody>
                    <a:bodyPr/>
                    <a:lstStyle/>
                    <a:p>
                      <a:r>
                        <a:rPr lang="en-US" b="1" dirty="0"/>
                        <a:t>Family coverage</a:t>
                      </a:r>
                    </a:p>
                  </a:txBody>
                  <a:tcPr/>
                </a:tc>
                <a:tc>
                  <a:txBody>
                    <a:bodyPr/>
                    <a:lstStyle/>
                    <a:p>
                      <a:pPr algn="ctr"/>
                      <a:r>
                        <a:rPr lang="en-US" b="1" dirty="0"/>
                        <a:t>6.52</a:t>
                      </a:r>
                    </a:p>
                  </a:txBody>
                  <a:tcPr/>
                </a:tc>
                <a:extLst>
                  <a:ext uri="{0D108BD9-81ED-4DB2-BD59-A6C34878D82A}">
                    <a16:rowId xmlns:a16="http://schemas.microsoft.com/office/drawing/2014/main" val="541436821"/>
                  </a:ext>
                </a:extLst>
              </a:tr>
            </a:tbl>
          </a:graphicData>
        </a:graphic>
      </p:graphicFrame>
      <p:sp>
        <p:nvSpPr>
          <p:cNvPr id="3" name="TextBox 2">
            <a:extLst>
              <a:ext uri="{FF2B5EF4-FFF2-40B4-BE49-F238E27FC236}">
                <a16:creationId xmlns:a16="http://schemas.microsoft.com/office/drawing/2014/main" id="{DE3A39F2-A934-434E-BD6E-6DF9E759400A}"/>
              </a:ext>
            </a:extLst>
          </p:cNvPr>
          <p:cNvSpPr txBox="1"/>
          <p:nvPr/>
        </p:nvSpPr>
        <p:spPr>
          <a:xfrm>
            <a:off x="7532690" y="1714679"/>
            <a:ext cx="304378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Single:	~$2,000 to ~$7,000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Family:	~$5,900 to ~$19,500</a:t>
            </a:r>
          </a:p>
        </p:txBody>
      </p:sp>
    </p:spTree>
    <p:extLst>
      <p:ext uri="{BB962C8B-B14F-4D97-AF65-F5344CB8AC3E}">
        <p14:creationId xmlns:p14="http://schemas.microsoft.com/office/powerpoint/2010/main" val="33721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3386-3B0F-446A-ACBB-6FAD8536DB12}"/>
              </a:ext>
            </a:extLst>
          </p:cNvPr>
          <p:cNvSpPr>
            <a:spLocks noGrp="1"/>
          </p:cNvSpPr>
          <p:nvPr>
            <p:ph type="title"/>
          </p:nvPr>
        </p:nvSpPr>
        <p:spPr>
          <a:xfrm>
            <a:off x="766950" y="0"/>
            <a:ext cx="10515600" cy="1325563"/>
          </a:xfrm>
        </p:spPr>
        <p:txBody>
          <a:bodyPr/>
          <a:lstStyle/>
          <a:p>
            <a:r>
              <a:rPr lang="en-US" dirty="0">
                <a:solidFill>
                  <a:schemeClr val="bg1"/>
                </a:solidFill>
              </a:rPr>
              <a:t>Spe</a:t>
            </a:r>
            <a:r>
              <a:rPr lang="en-US" dirty="0"/>
              <a:t>nding on Deductibles</a:t>
            </a:r>
          </a:p>
        </p:txBody>
      </p:sp>
      <p:pic>
        <p:nvPicPr>
          <p:cNvPr id="5" name="Content Placeholder 4">
            <a:extLst>
              <a:ext uri="{FF2B5EF4-FFF2-40B4-BE49-F238E27FC236}">
                <a16:creationId xmlns:a16="http://schemas.microsoft.com/office/drawing/2014/main" id="{E7236D6D-B7A8-4081-8CEC-425393E4A4AD}"/>
              </a:ext>
            </a:extLst>
          </p:cNvPr>
          <p:cNvPicPr>
            <a:picLocks noGrp="1" noChangeAspect="1"/>
          </p:cNvPicPr>
          <p:nvPr>
            <p:ph idx="1"/>
          </p:nvPr>
        </p:nvPicPr>
        <p:blipFill>
          <a:blip r:embed="rId2"/>
          <a:stretch>
            <a:fillRect/>
          </a:stretch>
        </p:blipFill>
        <p:spPr>
          <a:xfrm>
            <a:off x="2012764" y="956215"/>
            <a:ext cx="8166471" cy="4945569"/>
          </a:xfrm>
        </p:spPr>
      </p:pic>
    </p:spTree>
    <p:extLst>
      <p:ext uri="{BB962C8B-B14F-4D97-AF65-F5344CB8AC3E}">
        <p14:creationId xmlns:p14="http://schemas.microsoft.com/office/powerpoint/2010/main" val="24101936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4E0B-C92D-4698-8633-C8BE96ABF2AF}"/>
              </a:ext>
            </a:extLst>
          </p:cNvPr>
          <p:cNvSpPr>
            <a:spLocks noGrp="1"/>
          </p:cNvSpPr>
          <p:nvPr>
            <p:ph type="title"/>
          </p:nvPr>
        </p:nvSpPr>
        <p:spPr>
          <a:xfrm>
            <a:off x="743200" y="0"/>
            <a:ext cx="10515600" cy="1325563"/>
          </a:xfrm>
        </p:spPr>
        <p:txBody>
          <a:bodyPr/>
          <a:lstStyle/>
          <a:p>
            <a:r>
              <a:rPr lang="en-US" dirty="0">
                <a:solidFill>
                  <a:schemeClr val="bg1"/>
                </a:solidFill>
              </a:rPr>
              <a:t>Rea</a:t>
            </a:r>
            <a:r>
              <a:rPr lang="en-US" dirty="0"/>
              <a:t>son for Higher Health Insurance Rates</a:t>
            </a:r>
          </a:p>
        </p:txBody>
      </p:sp>
      <p:sp>
        <p:nvSpPr>
          <p:cNvPr id="3" name="Content Placeholder 2">
            <a:extLst>
              <a:ext uri="{FF2B5EF4-FFF2-40B4-BE49-F238E27FC236}">
                <a16:creationId xmlns:a16="http://schemas.microsoft.com/office/drawing/2014/main" id="{C428A2D5-1E9A-4D0F-8678-2E8EFAE37DF4}"/>
              </a:ext>
            </a:extLst>
          </p:cNvPr>
          <p:cNvSpPr>
            <a:spLocks noGrp="1"/>
          </p:cNvSpPr>
          <p:nvPr>
            <p:ph idx="1"/>
          </p:nvPr>
        </p:nvSpPr>
        <p:spPr>
          <a:xfrm>
            <a:off x="2716877" y="1325563"/>
            <a:ext cx="7009015" cy="4351338"/>
          </a:xfrm>
        </p:spPr>
        <p:txBody>
          <a:bodyPr/>
          <a:lstStyle/>
          <a:p>
            <a:pPr>
              <a:spcAft>
                <a:spcPts val="1000"/>
              </a:spcAft>
            </a:pPr>
            <a:r>
              <a:rPr lang="en-US" b="0" dirty="0">
                <a:solidFill>
                  <a:srgbClr val="333333"/>
                </a:solidFill>
                <a:latin typeface="interface_regular"/>
              </a:rPr>
              <a:t>Rising prices in the health sector</a:t>
            </a:r>
          </a:p>
          <a:p>
            <a:pPr>
              <a:spcAft>
                <a:spcPts val="1000"/>
              </a:spcAft>
            </a:pPr>
            <a:r>
              <a:rPr lang="en-US" b="0" dirty="0">
                <a:solidFill>
                  <a:srgbClr val="333333"/>
                </a:solidFill>
                <a:latin typeface="interface_regular"/>
              </a:rPr>
              <a:t>A</a:t>
            </a:r>
            <a:r>
              <a:rPr lang="en-US" sz="2800" b="0" dirty="0">
                <a:solidFill>
                  <a:srgbClr val="333333"/>
                </a:solidFill>
                <a:latin typeface="interface_regular"/>
              </a:rPr>
              <a:t>dvances in medical technologies </a:t>
            </a:r>
          </a:p>
          <a:p>
            <a:pPr>
              <a:spcAft>
                <a:spcPts val="1000"/>
              </a:spcAft>
            </a:pPr>
            <a:r>
              <a:rPr lang="en-US" b="0" dirty="0">
                <a:solidFill>
                  <a:srgbClr val="333333"/>
                </a:solidFill>
                <a:latin typeface="interface_regular"/>
              </a:rPr>
              <a:t>I</a:t>
            </a:r>
            <a:r>
              <a:rPr lang="en-US" sz="2800" b="0" dirty="0">
                <a:solidFill>
                  <a:srgbClr val="333333"/>
                </a:solidFill>
                <a:latin typeface="interface_regular"/>
              </a:rPr>
              <a:t>ncreased demand for services </a:t>
            </a:r>
          </a:p>
          <a:p>
            <a:r>
              <a:rPr lang="en-US" b="0" dirty="0">
                <a:solidFill>
                  <a:srgbClr val="333333"/>
                </a:solidFill>
                <a:latin typeface="interface_regular"/>
              </a:rPr>
              <a:t>Concentration of insurance companies!</a:t>
            </a:r>
          </a:p>
        </p:txBody>
      </p:sp>
    </p:spTree>
    <p:extLst>
      <p:ext uri="{BB962C8B-B14F-4D97-AF65-F5344CB8AC3E}">
        <p14:creationId xmlns:p14="http://schemas.microsoft.com/office/powerpoint/2010/main" val="14999674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747D-AAD7-EF40-816C-BA7A5818A506}"/>
              </a:ext>
            </a:extLst>
          </p:cNvPr>
          <p:cNvSpPr>
            <a:spLocks noGrp="1"/>
          </p:cNvSpPr>
          <p:nvPr>
            <p:ph type="title"/>
          </p:nvPr>
        </p:nvSpPr>
        <p:spPr/>
        <p:txBody>
          <a:bodyPr/>
          <a:lstStyle/>
          <a:p>
            <a:r>
              <a:rPr lang="en-US" dirty="0"/>
              <a:t>Health Care Systems and Institutions</a:t>
            </a:r>
          </a:p>
        </p:txBody>
      </p:sp>
      <p:sp>
        <p:nvSpPr>
          <p:cNvPr id="3" name="Text Placeholder 2">
            <a:extLst>
              <a:ext uri="{FF2B5EF4-FFF2-40B4-BE49-F238E27FC236}">
                <a16:creationId xmlns:a16="http://schemas.microsoft.com/office/drawing/2014/main" id="{1735B492-429B-A842-A602-B30EB286F7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C33B37-94B1-A746-B563-F47E7201AA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35418326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10410</TotalTime>
  <Words>6261</Words>
  <Application>Microsoft Office PowerPoint</Application>
  <PresentationFormat>Widescreen</PresentationFormat>
  <Paragraphs>825</Paragraphs>
  <Slides>111</Slides>
  <Notes>13</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111</vt:i4>
      </vt:variant>
    </vt:vector>
  </HeadingPairs>
  <TitlesOfParts>
    <vt:vector size="129" baseType="lpstr">
      <vt:lpstr>Arial</vt:lpstr>
      <vt:lpstr>berlingske_bold</vt:lpstr>
      <vt:lpstr>Cabin</vt:lpstr>
      <vt:lpstr>Calibri</vt:lpstr>
      <vt:lpstr>CircularStd-Book</vt:lpstr>
      <vt:lpstr>Courier New</vt:lpstr>
      <vt:lpstr>inherit</vt:lpstr>
      <vt:lpstr>Interface</vt:lpstr>
      <vt:lpstr>Interface</vt:lpstr>
      <vt:lpstr>interface_regular</vt:lpstr>
      <vt:lpstr>Libre Baskerville</vt:lpstr>
      <vt:lpstr>Myriad Pro</vt:lpstr>
      <vt:lpstr>Myriad Pro Light</vt:lpstr>
      <vt:lpstr>Open Sans</vt:lpstr>
      <vt:lpstr>Roboto</vt:lpstr>
      <vt:lpstr>Trebuchet MS</vt:lpstr>
      <vt:lpstr>Custom Design</vt:lpstr>
      <vt:lpstr>Office Theme</vt:lpstr>
      <vt:lpstr>PowerPoint Presentation</vt:lpstr>
      <vt:lpstr> Available NEED Topics Include:</vt:lpstr>
      <vt:lpstr> Course Outline</vt:lpstr>
      <vt:lpstr>Submitting Questions</vt:lpstr>
      <vt:lpstr>PowerPoint Presentation</vt:lpstr>
      <vt:lpstr>Today’s Speaker</vt:lpstr>
      <vt:lpstr> Thank you!</vt:lpstr>
      <vt:lpstr>Outline</vt:lpstr>
      <vt:lpstr>What is Health(care) Economics?</vt:lpstr>
      <vt:lpstr>Health Economics is part of Microeconomics</vt:lpstr>
      <vt:lpstr>Where the money goes?</vt:lpstr>
      <vt:lpstr>What is Health Economics?</vt:lpstr>
      <vt:lpstr>What is a Market?</vt:lpstr>
      <vt:lpstr>Markets Studied in Health Economics</vt:lpstr>
      <vt:lpstr>Pulse of the Health Economy</vt:lpstr>
      <vt:lpstr>Pulse of the Health Economy</vt:lpstr>
      <vt:lpstr>Access</vt:lpstr>
      <vt:lpstr>Health Insurance Coverage, 2019</vt:lpstr>
      <vt:lpstr>Health Insurance Coverage By Age, 2019</vt:lpstr>
      <vt:lpstr>Health Insurance Coverage by Income, 2019</vt:lpstr>
      <vt:lpstr>Health Insurance Coverage by Race, 2019</vt:lpstr>
      <vt:lpstr>Physician Visits and Physician Supply</vt:lpstr>
      <vt:lpstr>Avoidable Deaths</vt:lpstr>
      <vt:lpstr>Waited Less Than a Month to See A Specialist</vt:lpstr>
      <vt:lpstr>Hospital Acute Care Average Length of Stay</vt:lpstr>
      <vt:lpstr>Acute Care Hospital Beds per 1,000 Population</vt:lpstr>
      <vt:lpstr>Percent of Women Ages 18–64 Who Reported Having A Regular Doctor/Regular Place of Care</vt:lpstr>
      <vt:lpstr>Percent of Women Ages 18–64 Who Reported Going  to the Emergency Room in the Past Two Years</vt:lpstr>
      <vt:lpstr>Access Notes</vt:lpstr>
      <vt:lpstr>Quality</vt:lpstr>
      <vt:lpstr>A Bit About Quality</vt:lpstr>
      <vt:lpstr>Life Expectancy: How Does the US Compare?</vt:lpstr>
      <vt:lpstr>Life Expectancy &amp; Per Capita GDP</vt:lpstr>
      <vt:lpstr>Life Expectancy at Birth by Race, 2017</vt:lpstr>
      <vt:lpstr>Infant Mortality International Comparison</vt:lpstr>
      <vt:lpstr>Infant Mortality by Race/Ethnicity</vt:lpstr>
      <vt:lpstr>Maternal Mortality Rate</vt:lpstr>
      <vt:lpstr>Maternal Mortality Rate by Race</vt:lpstr>
      <vt:lpstr>Percent of adults who have experienced medical, medication, or lab errors or delays</vt:lpstr>
      <vt:lpstr>Prevention and Screening</vt:lpstr>
      <vt:lpstr> Flu Immunization</vt:lpstr>
      <vt:lpstr>Breast Cancer Screening</vt:lpstr>
      <vt:lpstr>Suicides, 2016</vt:lpstr>
      <vt:lpstr>Obesity Rate, 2017</vt:lpstr>
      <vt:lpstr>Adults with Multiple Chronic Conditions, 2016</vt:lpstr>
      <vt:lpstr>The World Health Report 2000, Health Systems: Improving Performance</vt:lpstr>
      <vt:lpstr>Perception of Quality of Medical Care</vt:lpstr>
      <vt:lpstr>Quality of Care Notes</vt:lpstr>
      <vt:lpstr>Costs</vt:lpstr>
      <vt:lpstr>National Health Expenditure as Percent of GDP</vt:lpstr>
      <vt:lpstr>Health Care Spending as % of GDP, 1980–2018</vt:lpstr>
      <vt:lpstr>National Healthcare Expenditure Per Capita</vt:lpstr>
      <vt:lpstr>GDP per Capita and Health Spending per Capita, 2017 </vt:lpstr>
      <vt:lpstr>International Per Capita Healthcare Spending</vt:lpstr>
      <vt:lpstr>Out-of-Pocket Costs</vt:lpstr>
      <vt:lpstr>Medical Bill Problems</vt:lpstr>
      <vt:lpstr>Skipped Care Because of Cost</vt:lpstr>
      <vt:lpstr>Health vs Social Care Spending</vt:lpstr>
      <vt:lpstr>Health vs Social Care Spending</vt:lpstr>
      <vt:lpstr>Why is Healthcare Spending Increasing?</vt:lpstr>
      <vt:lpstr>Tradeoffs</vt:lpstr>
      <vt:lpstr>Markets Matter for Costs, Access, and Quality</vt:lpstr>
      <vt:lpstr>Market Economies</vt:lpstr>
      <vt:lpstr>When does “free market does it better” hold?</vt:lpstr>
      <vt:lpstr>What types of markets are there?</vt:lpstr>
      <vt:lpstr>Health Care Markets are Different</vt:lpstr>
      <vt:lpstr>Are Health Care Markets Special?</vt:lpstr>
      <vt:lpstr>Another Difference: “Right” or Moral Imperative</vt:lpstr>
      <vt:lpstr>Policy Matters for Costs, Access, and Quality</vt:lpstr>
      <vt:lpstr>How Does Policy Matter?</vt:lpstr>
      <vt:lpstr>Concentration and Hospitals</vt:lpstr>
      <vt:lpstr>Hospital Monopolization</vt:lpstr>
      <vt:lpstr>Potential Benefits of Consolidation</vt:lpstr>
      <vt:lpstr>Evidence on Consolidation</vt:lpstr>
      <vt:lpstr>PowerPoint Presentation</vt:lpstr>
      <vt:lpstr>Hospital Monopolization Across the Nation</vt:lpstr>
      <vt:lpstr>Hospital Monopolization: California</vt:lpstr>
      <vt:lpstr>Hospital Monopolization: Florida</vt:lpstr>
      <vt:lpstr>Concentration and Pharma</vt:lpstr>
      <vt:lpstr>Drug Price Comparisons</vt:lpstr>
      <vt:lpstr>PowerPoint Presentation</vt:lpstr>
      <vt:lpstr>Spending on Pharmaceuticals</vt:lpstr>
      <vt:lpstr>Drug Prices: Trends Over Time</vt:lpstr>
      <vt:lpstr>Price Hikes</vt:lpstr>
      <vt:lpstr>Reasons for higher drug prices</vt:lpstr>
      <vt:lpstr>Lobbying</vt:lpstr>
      <vt:lpstr>Medicare Modernization Act </vt:lpstr>
      <vt:lpstr>How Much is Negotiation Worth?</vt:lpstr>
      <vt:lpstr>Prescription Drug Savings in Build Back Better</vt:lpstr>
      <vt:lpstr>Effect on Size of Medicare</vt:lpstr>
      <vt:lpstr>PowerPoint Presentation</vt:lpstr>
      <vt:lpstr>Concentration in Pharmaceutical Companies</vt:lpstr>
      <vt:lpstr>According to the GAO:</vt:lpstr>
      <vt:lpstr>Concentration of Insurance</vt:lpstr>
      <vt:lpstr>Monopolization of Health Insurance Market</vt:lpstr>
      <vt:lpstr>Average Annual Insurance Premiums, 1999-2018 </vt:lpstr>
      <vt:lpstr>Spending on Deductibles</vt:lpstr>
      <vt:lpstr>Reason for Higher Health Insurance Rates</vt:lpstr>
      <vt:lpstr>Health Care Systems and Institutions</vt:lpstr>
      <vt:lpstr>Health System Classification</vt:lpstr>
      <vt:lpstr>US Health Care System</vt:lpstr>
      <vt:lpstr>Health Insurance and Reform</vt:lpstr>
      <vt:lpstr>Definition: Universal Coverage</vt:lpstr>
      <vt:lpstr>Definition: Single-Payer</vt:lpstr>
      <vt:lpstr>Definition: Socialized Medicine</vt:lpstr>
      <vt:lpstr>Definition: Third-Party Payer</vt:lpstr>
      <vt:lpstr>Definition: Third-Party Payer</vt:lpstr>
      <vt:lpstr>Summary</vt:lpstr>
      <vt:lpstr> Thank you!</vt:lpstr>
      <vt:lpstr> Available NEED Topics Include:</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Cullen, Kelley</cp:lastModifiedBy>
  <cp:revision>242</cp:revision>
  <cp:lastPrinted>2022-01-04T21:19:21Z</cp:lastPrinted>
  <dcterms:created xsi:type="dcterms:W3CDTF">2017-05-03T22:30:38Z</dcterms:created>
  <dcterms:modified xsi:type="dcterms:W3CDTF">2022-06-17T15:53:18Z</dcterms:modified>
</cp:coreProperties>
</file>