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charts/chart10.xml" ContentType="application/vnd.openxmlformats-officedocument.drawingml.chart+xml"/>
  <Override PartName="/ppt/drawings/drawing4.xml" ContentType="application/vnd.openxmlformats-officedocument.drawingml.chartshapes+xml"/>
  <Override PartName="/ppt/notesSlides/notesSlide5.xml" ContentType="application/vnd.openxmlformats-officedocument.presentationml.notesSlide+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charts/chart14.xml" ContentType="application/vnd.openxmlformats-officedocument.drawingml.chart+xml"/>
  <Override PartName="/ppt/theme/themeOverride6.xml" ContentType="application/vnd.openxmlformats-officedocument.themeOverride+xml"/>
  <Override PartName="/ppt/drawings/drawing6.xml" ContentType="application/vnd.openxmlformats-officedocument.drawingml.chartshapes+xml"/>
  <Override PartName="/ppt/charts/chart15.xml" ContentType="application/vnd.openxmlformats-officedocument.drawingml.chart+xml"/>
  <Override PartName="/ppt/charts/chart16.xml" ContentType="application/vnd.openxmlformats-officedocument.drawingml.chart+xml"/>
  <Override PartName="/ppt/drawings/drawing7.xml" ContentType="application/vnd.openxmlformats-officedocument.drawingml.chartshapes+xml"/>
  <Override PartName="/ppt/charts/chart17.xml" ContentType="application/vnd.openxmlformats-officedocument.drawingml.chart+xml"/>
  <Override PartName="/ppt/drawings/drawing8.xml" ContentType="application/vnd.openxmlformats-officedocument.drawingml.chartshapes+xml"/>
  <Override PartName="/ppt/charts/chart18.xml" ContentType="application/vnd.openxmlformats-officedocument.drawingml.chart+xml"/>
  <Override PartName="/ppt/drawings/drawing9.xml" ContentType="application/vnd.openxmlformats-officedocument.drawingml.chartshapes+xml"/>
  <Override PartName="/ppt/notesSlides/notesSlide6.xml" ContentType="application/vnd.openxmlformats-officedocument.presentationml.notesSlide+xml"/>
  <Override PartName="/ppt/charts/chart19.xml" ContentType="application/vnd.openxmlformats-officedocument.drawingml.chart+xml"/>
  <Override PartName="/ppt/charts/style4.xml" ContentType="application/vnd.ms-office.chartstyle+xml"/>
  <Override PartName="/ppt/charts/colors4.xml" ContentType="application/vnd.ms-office.chartcolorstyle+xml"/>
  <Override PartName="/ppt/charts/chart20.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0.xml" ContentType="application/vnd.openxmlformats-officedocument.drawingml.chartshapes+xml"/>
  <Override PartName="/ppt/notesSlides/notesSlide7.xml" ContentType="application/vnd.openxmlformats-officedocument.presentationml.notesSlide+xml"/>
  <Override PartName="/ppt/charts/chart21.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 id="2147483735" r:id="rId2"/>
  </p:sldMasterIdLst>
  <p:notesMasterIdLst>
    <p:notesMasterId r:id="rId72"/>
  </p:notesMasterIdLst>
  <p:sldIdLst>
    <p:sldId id="4306" r:id="rId3"/>
    <p:sldId id="4307" r:id="rId4"/>
    <p:sldId id="4094" r:id="rId5"/>
    <p:sldId id="4182" r:id="rId6"/>
    <p:sldId id="1170" r:id="rId7"/>
    <p:sldId id="259" r:id="rId8"/>
    <p:sldId id="1181" r:id="rId9"/>
    <p:sldId id="1206" r:id="rId10"/>
    <p:sldId id="507" r:id="rId11"/>
    <p:sldId id="1155" r:id="rId12"/>
    <p:sldId id="508" r:id="rId13"/>
    <p:sldId id="359" r:id="rId14"/>
    <p:sldId id="501" r:id="rId15"/>
    <p:sldId id="1171" r:id="rId16"/>
    <p:sldId id="329" r:id="rId17"/>
    <p:sldId id="1167" r:id="rId18"/>
    <p:sldId id="1176" r:id="rId19"/>
    <p:sldId id="1173" r:id="rId20"/>
    <p:sldId id="1174" r:id="rId21"/>
    <p:sldId id="1175" r:id="rId22"/>
    <p:sldId id="1134" r:id="rId23"/>
    <p:sldId id="1120" r:id="rId24"/>
    <p:sldId id="1142" r:id="rId25"/>
    <p:sldId id="1182" r:id="rId26"/>
    <p:sldId id="1136" r:id="rId27"/>
    <p:sldId id="1143" r:id="rId28"/>
    <p:sldId id="1144" r:id="rId29"/>
    <p:sldId id="1207" r:id="rId30"/>
    <p:sldId id="1166" r:id="rId31"/>
    <p:sldId id="1208" r:id="rId32"/>
    <p:sldId id="1113" r:id="rId33"/>
    <p:sldId id="1200" r:id="rId34"/>
    <p:sldId id="4313" r:id="rId35"/>
    <p:sldId id="4314" r:id="rId36"/>
    <p:sldId id="583" r:id="rId37"/>
    <p:sldId id="1115" r:id="rId38"/>
    <p:sldId id="1117" r:id="rId39"/>
    <p:sldId id="1205" r:id="rId40"/>
    <p:sldId id="565" r:id="rId41"/>
    <p:sldId id="1126" r:id="rId42"/>
    <p:sldId id="561" r:id="rId43"/>
    <p:sldId id="559" r:id="rId44"/>
    <p:sldId id="560" r:id="rId45"/>
    <p:sldId id="1183" r:id="rId46"/>
    <p:sldId id="1130" r:id="rId47"/>
    <p:sldId id="1131" r:id="rId48"/>
    <p:sldId id="352" r:id="rId49"/>
    <p:sldId id="1132" r:id="rId50"/>
    <p:sldId id="1178" r:id="rId51"/>
    <p:sldId id="1165" r:id="rId52"/>
    <p:sldId id="518" r:id="rId53"/>
    <p:sldId id="531" r:id="rId54"/>
    <p:sldId id="530" r:id="rId55"/>
    <p:sldId id="1209" r:id="rId56"/>
    <p:sldId id="532" r:id="rId57"/>
    <p:sldId id="1159" r:id="rId58"/>
    <p:sldId id="587" r:id="rId59"/>
    <p:sldId id="1160" r:id="rId60"/>
    <p:sldId id="1111" r:id="rId61"/>
    <p:sldId id="544" r:id="rId62"/>
    <p:sldId id="543" r:id="rId63"/>
    <p:sldId id="1184" r:id="rId64"/>
    <p:sldId id="3974" r:id="rId65"/>
    <p:sldId id="1197" r:id="rId66"/>
    <p:sldId id="1188" r:id="rId67"/>
    <p:sldId id="1189" r:id="rId68"/>
    <p:sldId id="1194" r:id="rId69"/>
    <p:sldId id="1211" r:id="rId70"/>
    <p:sldId id="542"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97" autoAdjust="0"/>
    <p:restoredTop sz="94694"/>
  </p:normalViewPr>
  <p:slideViewPr>
    <p:cSldViewPr snapToGrid="0" snapToObjects="1">
      <p:cViewPr varScale="1">
        <p:scale>
          <a:sx n="121" d="100"/>
          <a:sy n="121" d="100"/>
        </p:scale>
        <p:origin x="1032" y="176"/>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Users\Jon\NEED%20Dropbox\Presentations\HealthCare\Data\Intl_LifeExpVGDP.xlsx" TargetMode="Externa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1.xlsx"/><Relationship Id="rId1" Type="http://schemas.openxmlformats.org/officeDocument/2006/relationships/themeOverride" Target="../theme/themeOverride5.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12.xlsx"/><Relationship Id="rId1" Type="http://schemas.openxmlformats.org/officeDocument/2006/relationships/themeOverride" Target="../theme/themeOverride6.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4.xml"/><Relationship Id="rId1" Type="http://schemas.microsoft.com/office/2011/relationships/chartStyle" Target="style4.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0.xml"/></Relationships>
</file>

<file path=ppt/charts/_rels/chart21.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6.xml"/><Relationship Id="rId1" Type="http://schemas.microsoft.com/office/2011/relationships/chartStyle" Target="style6.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1.1721579419984767E-2"/>
          <c:w val="0.99673551917121472"/>
          <c:h val="0.93025848884945395"/>
        </c:manualLayout>
      </c:layout>
      <c:barChart>
        <c:barDir val="col"/>
        <c:grouping val="clustered"/>
        <c:varyColors val="0"/>
        <c:ser>
          <c:idx val="4"/>
          <c:order val="0"/>
          <c:spPr>
            <a:solidFill>
              <a:schemeClr val="accent1"/>
            </a:solidFill>
            <a:ln w="9525">
              <a:noFill/>
              <a:prstDash val="solid"/>
            </a:ln>
          </c:spPr>
          <c:invertIfNegative val="0"/>
          <c:dPt>
            <c:idx val="2"/>
            <c:invertIfNegative val="0"/>
            <c:bubble3D val="0"/>
            <c:spPr>
              <a:solidFill>
                <a:srgbClr val="C00000"/>
              </a:solidFill>
              <a:ln w="9525">
                <a:noFill/>
                <a:prstDash val="solid"/>
              </a:ln>
            </c:spPr>
            <c:extLst>
              <c:ext xmlns:c16="http://schemas.microsoft.com/office/drawing/2014/chart" uri="{C3380CC4-5D6E-409C-BE32-E72D297353CC}">
                <c16:uniqueId val="{00000003-B354-4B0C-A812-61A464DA41D4}"/>
              </c:ext>
            </c:extLst>
          </c:dPt>
          <c:dPt>
            <c:idx val="10"/>
            <c:invertIfNegative val="0"/>
            <c:bubble3D val="0"/>
            <c:extLst>
              <c:ext xmlns:c16="http://schemas.microsoft.com/office/drawing/2014/chart" uri="{C3380CC4-5D6E-409C-BE32-E72D297353CC}">
                <c16:uniqueId val="{00000000-B354-4B0C-A812-61A464DA41D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SWE</c:v>
                </c:pt>
                <c:pt idx="1">
                  <c:v>NZ</c:v>
                </c:pt>
                <c:pt idx="2">
                  <c:v>US</c:v>
                </c:pt>
                <c:pt idx="3">
                  <c:v>SWIZ</c:v>
                </c:pt>
                <c:pt idx="4">
                  <c:v>NOR</c:v>
                </c:pt>
                <c:pt idx="5">
                  <c:v>FRA</c:v>
                </c:pt>
                <c:pt idx="6">
                  <c:v>CAN</c:v>
                </c:pt>
                <c:pt idx="7">
                  <c:v>AUS</c:v>
                </c:pt>
                <c:pt idx="8">
                  <c:v>NETH</c:v>
                </c:pt>
                <c:pt idx="9">
                  <c:v>GER</c:v>
                </c:pt>
              </c:strCache>
            </c:strRef>
          </c:cat>
          <c:val>
            <c:numRef>
              <c:f>Sheet1!$B$2:$B$11</c:f>
              <c:numCache>
                <c:formatCode>General</c:formatCode>
                <c:ptCount val="10"/>
                <c:pt idx="0">
                  <c:v>2.8</c:v>
                </c:pt>
                <c:pt idx="1">
                  <c:v>3.8</c:v>
                </c:pt>
                <c:pt idx="2">
                  <c:v>4</c:v>
                </c:pt>
                <c:pt idx="3">
                  <c:v>4.3</c:v>
                </c:pt>
                <c:pt idx="4">
                  <c:v>4.5</c:v>
                </c:pt>
                <c:pt idx="5">
                  <c:v>6.1</c:v>
                </c:pt>
                <c:pt idx="6">
                  <c:v>6.8</c:v>
                </c:pt>
                <c:pt idx="7">
                  <c:v>7.7</c:v>
                </c:pt>
                <c:pt idx="8">
                  <c:v>8.3000000000000007</c:v>
                </c:pt>
                <c:pt idx="9">
                  <c:v>9.9</c:v>
                </c:pt>
              </c:numCache>
            </c:numRef>
          </c:val>
          <c:extLst>
            <c:ext xmlns:c16="http://schemas.microsoft.com/office/drawing/2014/chart" uri="{C3380CC4-5D6E-409C-BE32-E72D297353CC}">
              <c16:uniqueId val="{00000001-B354-4B0C-A812-61A464DA41D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Sheet1!$C$2:$C$11</c:f>
              <c:numCache>
                <c:formatCode>General</c:formatCode>
                <c:ptCount val="10"/>
                <c:pt idx="0">
                  <c:v>6.8</c:v>
                </c:pt>
                <c:pt idx="1">
                  <c:v>6.8</c:v>
                </c:pt>
                <c:pt idx="2">
                  <c:v>6.8</c:v>
                </c:pt>
                <c:pt idx="3">
                  <c:v>6.8</c:v>
                </c:pt>
                <c:pt idx="4">
                  <c:v>6.8</c:v>
                </c:pt>
                <c:pt idx="5">
                  <c:v>6.8</c:v>
                </c:pt>
                <c:pt idx="6">
                  <c:v>6.8</c:v>
                </c:pt>
                <c:pt idx="7">
                  <c:v>6.8</c:v>
                </c:pt>
                <c:pt idx="8">
                  <c:v>6.8</c:v>
                </c:pt>
                <c:pt idx="9">
                  <c:v>6.8</c:v>
                </c:pt>
              </c:numCache>
            </c:numRef>
          </c:val>
          <c:smooth val="0"/>
          <c:extLst>
            <c:ext xmlns:c16="http://schemas.microsoft.com/office/drawing/2014/chart" uri="{C3380CC4-5D6E-409C-BE32-E72D297353CC}">
              <c16:uniqueId val="{00000002-B354-4B0C-A812-61A464DA41D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311212296545992E-2"/>
          <c:y val="9.1269841269841265E-2"/>
          <c:w val="0.8277494067235206"/>
          <c:h val="0.76742719660042491"/>
        </c:manualLayout>
      </c:layout>
      <c:scatterChart>
        <c:scatterStyle val="lineMarker"/>
        <c:varyColors val="0"/>
        <c:ser>
          <c:idx val="0"/>
          <c:order val="0"/>
          <c:spPr>
            <a:ln w="28575">
              <a:noFill/>
            </a:ln>
          </c:spPr>
          <c:marker>
            <c:spPr>
              <a:solidFill>
                <a:schemeClr val="accent1"/>
              </a:solidFill>
              <a:ln>
                <a:solidFill>
                  <a:schemeClr val="accent1"/>
                </a:solidFill>
              </a:ln>
            </c:spPr>
          </c:marker>
          <c:dLbls>
            <c:dLbl>
              <c:idx val="0"/>
              <c:layout>
                <c:manualLayout>
                  <c:x val="-1.321969255366987E-2"/>
                  <c:y val="-2.1971380722381913E-2"/>
                </c:manualLayout>
              </c:layout>
              <c:tx>
                <c:strRef>
                  <c:f>Data3.2!$B$36</c:f>
                  <c:strCache>
                    <c:ptCount val="1"/>
                    <c:pt idx="0">
                      <c:v>AUS</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{BFAF04E4-9435-1A41-AFBC-F89ABCFF58D4}</c15:txfldGUID>
                      <c15:f>Data3.2!$B$36</c15:f>
                      <c15:dlblFieldTableCache>
                        <c:ptCount val="1"/>
                        <c:pt idx="0">
                          <c:v>AUS</c:v>
                        </c:pt>
                      </c15:dlblFieldTableCache>
                    </c15:dlblFTEntry>
                  </c15:dlblFieldTable>
                  <c15:showDataLabelsRange val="0"/>
                </c:ext>
                <c:ext xmlns:c16="http://schemas.microsoft.com/office/drawing/2014/chart" uri="{C3380CC4-5D6E-409C-BE32-E72D297353CC}">
                  <c16:uniqueId val="{00000000-C1CA-2F45-833B-A6AE52D4E0B0}"/>
                </c:ext>
              </c:extLst>
            </c:dLbl>
            <c:dLbl>
              <c:idx val="1"/>
              <c:layout>
                <c:manualLayout>
                  <c:x val="-2.6439385107339741E-2"/>
                  <c:y val="8.8069984431723217E-3"/>
                </c:manualLayout>
              </c:layout>
              <c:tx>
                <c:strRef>
                  <c:f>Data3.2!$B$37</c:f>
                  <c:strCache>
                    <c:ptCount val="1"/>
                    <c:pt idx="0">
                      <c:v>AUT</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{B86F462D-0F5E-C04A-B6CF-C7EEC6986208}</c15:txfldGUID>
                      <c15:f>Data3.2!$B$37</c15:f>
                      <c15:dlblFieldTableCache>
                        <c:ptCount val="1"/>
                        <c:pt idx="0">
                          <c:v>AUT</c:v>
                        </c:pt>
                      </c15:dlblFieldTableCache>
                    </c15:dlblFTEntry>
                  </c15:dlblFieldTable>
                  <c15:showDataLabelsRange val="0"/>
                </c:ext>
                <c:ext xmlns:c16="http://schemas.microsoft.com/office/drawing/2014/chart" uri="{C3380CC4-5D6E-409C-BE32-E72D297353CC}">
                  <c16:uniqueId val="{00000001-C1CA-2F45-833B-A6AE52D4E0B0}"/>
                </c:ext>
              </c:extLst>
            </c:dLbl>
            <c:dLbl>
              <c:idx val="2"/>
              <c:layout>
                <c:manualLayout>
                  <c:x val="-6.1691898583792724E-2"/>
                  <c:y val="8.3666485210137059E-2"/>
                </c:manualLayout>
              </c:layout>
              <c:tx>
                <c:strRef>
                  <c:f>Data3.2!$B$38</c:f>
                  <c:strCache>
                    <c:ptCount val="1"/>
                    <c:pt idx="0">
                      <c:v>BEL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{C8FA2F39-1799-2D4F-867E-691A50BD84F1}</c15:txfldGUID>
                      <c15:f>Data3.2!$B$38</c15:f>
                      <c15:dlblFieldTableCache>
                        <c:ptCount val="1"/>
                        <c:pt idx="0">
                          <c:v>BEL</c:v>
                        </c:pt>
                      </c15:dlblFieldTableCache>
                    </c15:dlblFTEntry>
                  </c15:dlblFieldTable>
                  <c15:showDataLabelsRange val="0"/>
                </c:ext>
                <c:ext xmlns:c16="http://schemas.microsoft.com/office/drawing/2014/chart" uri="{C3380CC4-5D6E-409C-BE32-E72D297353CC}">
                  <c16:uniqueId val="{00000002-C1CA-2F45-833B-A6AE52D4E0B0}"/>
                </c:ext>
              </c:extLst>
            </c:dLbl>
            <c:dLbl>
              <c:idx val="3"/>
              <c:layout>
                <c:manualLayout>
                  <c:x val="-0.11459229850912019"/>
                  <c:y val="-8.9361574874621142E-3"/>
                </c:manualLayout>
              </c:layout>
              <c:tx>
                <c:strRef>
                  <c:f>Data3.2!$B$39</c:f>
                  <c:strCache>
                    <c:ptCount val="1"/>
                    <c:pt idx="0">
                      <c:v>BRA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{301386A0-D4F0-8644-88B9-CD390AC0B43A}</c15:txfldGUID>
                      <c15:f>Data3.2!$B$39</c15:f>
                      <c15:dlblFieldTableCache>
                        <c:ptCount val="1"/>
                        <c:pt idx="0">
                          <c:v>BRA</c:v>
                        </c:pt>
                      </c15:dlblFieldTableCache>
                    </c15:dlblFTEntry>
                  </c15:dlblFieldTable>
                  <c15:showDataLabelsRange val="0"/>
                </c:ext>
                <c:ext xmlns:c16="http://schemas.microsoft.com/office/drawing/2014/chart" uri="{C3380CC4-5D6E-409C-BE32-E72D297353CC}">
                  <c16:uniqueId val="{00000003-C1CA-2F45-833B-A6AE52D4E0B0}"/>
                </c:ext>
              </c:extLst>
            </c:dLbl>
            <c:dLbl>
              <c:idx val="4"/>
              <c:layout>
                <c:manualLayout>
                  <c:x val="-8.8383825203239303E-3"/>
                  <c:y val="-0.10106713888998456"/>
                </c:manualLayout>
              </c:layout>
              <c:tx>
                <c:strRef>
                  <c:f>Data3.2!$B$40</c:f>
                  <c:strCache>
                    <c:ptCount val="1"/>
                    <c:pt idx="0">
                      <c:v>CAN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{1F21F5BC-FF2F-0141-8269-E68DC68A4653}</c15:txfldGUID>
                      <c15:f>Data3.2!$B$40</c15:f>
                      <c15:dlblFieldTableCache>
                        <c:ptCount val="1"/>
                        <c:pt idx="0">
                          <c:v>CAN</c:v>
                        </c:pt>
                      </c15:dlblFieldTableCache>
                    </c15:dlblFTEntry>
                  </c15:dlblFieldTable>
                  <c15:showDataLabelsRange val="0"/>
                </c:ext>
                <c:ext xmlns:c16="http://schemas.microsoft.com/office/drawing/2014/chart" uri="{C3380CC4-5D6E-409C-BE32-E72D297353CC}">
                  <c16:uniqueId val="{00000004-C1CA-2F45-833B-A6AE52D4E0B0}"/>
                </c:ext>
              </c:extLst>
            </c:dLbl>
            <c:dLbl>
              <c:idx val="5"/>
              <c:layout>
                <c:manualLayout>
                  <c:x val="-2.644354879003381E-2"/>
                  <c:y val="0"/>
                </c:manualLayout>
              </c:layout>
              <c:tx>
                <c:strRef>
                  <c:f>Data3.2!$B$41</c:f>
                  <c:strCache>
                    <c:ptCount val="1"/>
                    <c:pt idx="0">
                      <c:v>CHL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{42D0CC00-0EFD-C245-AEE3-B8CCB40FAE43}</c15:txfldGUID>
                      <c15:f>Data3.2!$B$41</c15:f>
                      <c15:dlblFieldTableCache>
                        <c:ptCount val="1"/>
                        <c:pt idx="0">
                          <c:v>CHL</c:v>
                        </c:pt>
                      </c15:dlblFieldTableCache>
                    </c15:dlblFTEntry>
                  </c15:dlblFieldTable>
                  <c15:showDataLabelsRange val="0"/>
                </c:ext>
                <c:ext xmlns:c16="http://schemas.microsoft.com/office/drawing/2014/chart" uri="{C3380CC4-5D6E-409C-BE32-E72D297353CC}">
                  <c16:uniqueId val="{00000005-C1CA-2F45-833B-A6AE52D4E0B0}"/>
                </c:ext>
              </c:extLst>
            </c:dLbl>
            <c:dLbl>
              <c:idx val="6"/>
              <c:layout>
                <c:manualLayout>
                  <c:x val="-0.11459229850912019"/>
                  <c:y val="0"/>
                </c:manualLayout>
              </c:layout>
              <c:tx>
                <c:strRef>
                  <c:f>Data3.2!$B$42</c:f>
                  <c:strCache>
                    <c:ptCount val="1"/>
                    <c:pt idx="0">
                      <c:v>CHN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{50AEE6C7-D6B2-D341-AA67-9C0D89643158}</c15:txfldGUID>
                      <c15:f>Data3.2!$B$42</c15:f>
                      <c15:dlblFieldTableCache>
                        <c:ptCount val="1"/>
                        <c:pt idx="0">
                          <c:v>CHN</c:v>
                        </c:pt>
                      </c15:dlblFieldTableCache>
                    </c15:dlblFTEntry>
                  </c15:dlblFieldTable>
                  <c15:showDataLabelsRange val="0"/>
                </c:ext>
                <c:ext xmlns:c16="http://schemas.microsoft.com/office/drawing/2014/chart" uri="{C3380CC4-5D6E-409C-BE32-E72D297353CC}">
                  <c16:uniqueId val="{00000006-C1CA-2F45-833B-A6AE52D4E0B0}"/>
                </c:ext>
              </c:extLst>
            </c:dLbl>
            <c:dLbl>
              <c:idx val="7"/>
              <c:layout>
                <c:manualLayout>
                  <c:x val="-0.10577750631611094"/>
                  <c:y val="1.340423623119317E-2"/>
                </c:manualLayout>
              </c:layout>
              <c:tx>
                <c:strRef>
                  <c:f>Data3.2!$B$43</c:f>
                  <c:strCache>
                    <c:ptCount val="1"/>
                    <c:pt idx="0">
                      <c:v>COL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{76A8B794-8310-8744-99BF-040D37E66415}</c15:txfldGUID>
                      <c15:f>Data3.2!$B$43</c15:f>
                      <c15:dlblFieldTableCache>
                        <c:ptCount val="1"/>
                        <c:pt idx="0">
                          <c:v>COL</c:v>
                        </c:pt>
                      </c15:dlblFieldTableCache>
                    </c15:dlblFTEntry>
                  </c15:dlblFieldTable>
                  <c15:showDataLabelsRange val="0"/>
                </c:ext>
                <c:ext xmlns:c16="http://schemas.microsoft.com/office/drawing/2014/chart" uri="{C3380CC4-5D6E-409C-BE32-E72D297353CC}">
                  <c16:uniqueId val="{00000007-C1CA-2F45-833B-A6AE52D4E0B0}"/>
                </c:ext>
              </c:extLst>
            </c:dLbl>
            <c:dLbl>
              <c:idx val="8"/>
              <c:layout>
                <c:manualLayout>
                  <c:x val="-0.10577750631611094"/>
                  <c:y val="-4.4680787437310571E-3"/>
                </c:manualLayout>
              </c:layout>
              <c:tx>
                <c:strRef>
                  <c:f>Data3.2!$B$44</c:f>
                  <c:strCache>
                    <c:ptCount val="1"/>
                    <c:pt idx="0">
                      <c:v>CRI</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{D4390D98-751B-5D47-B514-E8278BD5285B}</c15:txfldGUID>
                      <c15:f>Data3.2!$B$44</c15:f>
                      <c15:dlblFieldTableCache>
                        <c:ptCount val="1"/>
                        <c:pt idx="0">
                          <c:v>CRI</c:v>
                        </c:pt>
                      </c15:dlblFieldTableCache>
                    </c15:dlblFTEntry>
                  </c15:dlblFieldTable>
                  <c15:showDataLabelsRange val="0"/>
                </c:ext>
                <c:ext xmlns:c16="http://schemas.microsoft.com/office/drawing/2014/chart" uri="{C3380CC4-5D6E-409C-BE32-E72D297353CC}">
                  <c16:uniqueId val="{00000008-C1CA-2F45-833B-A6AE52D4E0B0}"/>
                </c:ext>
              </c:extLst>
            </c:dLbl>
            <c:dLbl>
              <c:idx val="9"/>
              <c:layout>
                <c:manualLayout>
                  <c:x val="-1.762958438601845E-2"/>
                  <c:y val="0"/>
                </c:manualLayout>
              </c:layout>
              <c:tx>
                <c:strRef>
                  <c:f>Data3.2!$B$45</c:f>
                  <c:strCache>
                    <c:ptCount val="1"/>
                    <c:pt idx="0">
                      <c:v>CZE</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{9B37C35F-88A3-4643-86AA-76D3A1663CC4}</c15:txfldGUID>
                      <c15:f>Data3.2!$B$45</c15:f>
                      <c15:dlblFieldTableCache>
                        <c:ptCount val="1"/>
                        <c:pt idx="0">
                          <c:v>CZE</c:v>
                        </c:pt>
                      </c15:dlblFieldTableCache>
                    </c15:dlblFTEntry>
                  </c15:dlblFieldTable>
                  <c15:showDataLabelsRange val="0"/>
                </c:ext>
                <c:ext xmlns:c16="http://schemas.microsoft.com/office/drawing/2014/chart" uri="{C3380CC4-5D6E-409C-BE32-E72D297353CC}">
                  <c16:uniqueId val="{00000009-C1CA-2F45-833B-A6AE52D4E0B0}"/>
                </c:ext>
              </c:extLst>
            </c:dLbl>
            <c:dLbl>
              <c:idx val="10"/>
              <c:layout>
                <c:manualLayout>
                  <c:x val="-2.2032820922783115E-2"/>
                  <c:y val="8.8069984431723217E-3"/>
                </c:manualLayout>
              </c:layout>
              <c:tx>
                <c:strRef>
                  <c:f>Data3.2!$B$46</c:f>
                  <c:strCache>
                    <c:ptCount val="1"/>
                    <c:pt idx="0">
                      <c:v>DNK</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{7D81E027-21F6-7C4B-985C-4121AC27715C}</c15:txfldGUID>
                      <c15:f>Data3.2!$B$46</c15:f>
                      <c15:dlblFieldTableCache>
                        <c:ptCount val="1"/>
                        <c:pt idx="0">
                          <c:v>DNK</c:v>
                        </c:pt>
                      </c15:dlblFieldTableCache>
                    </c15:dlblFTEntry>
                  </c15:dlblFieldTable>
                  <c15:showDataLabelsRange val="0"/>
                </c:ext>
                <c:ext xmlns:c16="http://schemas.microsoft.com/office/drawing/2014/chart" uri="{C3380CC4-5D6E-409C-BE32-E72D297353CC}">
                  <c16:uniqueId val="{0000000A-C1CA-2F45-833B-A6AE52D4E0B0}"/>
                </c:ext>
              </c:extLst>
            </c:dLbl>
            <c:dLbl>
              <c:idx val="11"/>
              <c:layout>
                <c:manualLayout>
                  <c:x val="-9.2555318026597111E-2"/>
                  <c:y val="2.6808472462386341E-2"/>
                </c:manualLayout>
              </c:layout>
              <c:tx>
                <c:strRef>
                  <c:f>Data3.2!$B$47</c:f>
                  <c:strCache>
                    <c:ptCount val="1"/>
                    <c:pt idx="0">
                      <c:v>EST</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{195EFA33-3E62-0F48-AD98-4F825354FE7D}</c15:txfldGUID>
                      <c15:f>Data3.2!$B$47</c15:f>
                      <c15:dlblFieldTableCache>
                        <c:ptCount val="1"/>
                        <c:pt idx="0">
                          <c:v>EST</c:v>
                        </c:pt>
                      </c15:dlblFieldTableCache>
                    </c15:dlblFTEntry>
                  </c15:dlblFieldTable>
                  <c15:showDataLabelsRange val="0"/>
                </c:ext>
                <c:ext xmlns:c16="http://schemas.microsoft.com/office/drawing/2014/chart" uri="{C3380CC4-5D6E-409C-BE32-E72D297353CC}">
                  <c16:uniqueId val="{0000000B-C1CA-2F45-833B-A6AE52D4E0B0}"/>
                </c:ext>
              </c:extLst>
            </c:dLbl>
            <c:dLbl>
              <c:idx val="12"/>
              <c:layout>
                <c:manualLayout>
                  <c:x val="-2.6439385107339741E-2"/>
                  <c:y val="-0.1144909797612402"/>
                </c:manualLayout>
              </c:layout>
              <c:tx>
                <c:strRef>
                  <c:f>Data3.2!$B$48</c:f>
                  <c:strCache>
                    <c:ptCount val="1"/>
                    <c:pt idx="0">
                      <c:v>FIN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{330142EC-5E34-EF4A-ACD3-EFEFD0A80A86}</c15:txfldGUID>
                      <c15:f>Data3.2!$B$48</c15:f>
                      <c15:dlblFieldTableCache>
                        <c:ptCount val="1"/>
                        <c:pt idx="0">
                          <c:v>FIN</c:v>
                        </c:pt>
                      </c15:dlblFieldTableCache>
                    </c15:dlblFTEntry>
                  </c15:dlblFieldTable>
                  <c15:showDataLabelsRange val="0"/>
                </c:ext>
                <c:ext xmlns:c16="http://schemas.microsoft.com/office/drawing/2014/chart" uri="{C3380CC4-5D6E-409C-BE32-E72D297353CC}">
                  <c16:uniqueId val="{0000000C-C1CA-2F45-833B-A6AE52D4E0B0}"/>
                </c:ext>
              </c:extLst>
            </c:dLbl>
            <c:dLbl>
              <c:idx val="13"/>
              <c:layout>
                <c:manualLayout>
                  <c:x val="-4.848135706155085E-2"/>
                  <c:y val="-1.7872314974924228E-2"/>
                </c:manualLayout>
              </c:layout>
              <c:tx>
                <c:strRef>
                  <c:f>Data3.2!$B$49</c:f>
                  <c:strCache>
                    <c:ptCount val="1"/>
                    <c:pt idx="0">
                      <c:v>FRA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{D6B5CADE-1BCC-BE4A-8946-4329E7D87B8F}</c15:txfldGUID>
                      <c15:f>Data3.2!$B$49</c15:f>
                      <c15:dlblFieldTableCache>
                        <c:ptCount val="1"/>
                        <c:pt idx="0">
                          <c:v>FRA</c:v>
                        </c:pt>
                      </c15:dlblFieldTableCache>
                    </c15:dlblFTEntry>
                  </c15:dlblFieldTable>
                  <c15:showDataLabelsRange val="0"/>
                </c:ext>
                <c:ext xmlns:c16="http://schemas.microsoft.com/office/drawing/2014/chart" uri="{C3380CC4-5D6E-409C-BE32-E72D297353CC}">
                  <c16:uniqueId val="{0000000D-C1CA-2F45-833B-A6AE52D4E0B0}"/>
                </c:ext>
              </c:extLst>
            </c:dLbl>
            <c:dLbl>
              <c:idx val="14"/>
              <c:layout>
                <c:manualLayout>
                  <c:x val="-6.6113382631336426E-2"/>
                  <c:y val="2.6808641953905418E-2"/>
                </c:manualLayout>
              </c:layout>
              <c:tx>
                <c:strRef>
                  <c:f>Data3.2!$B$50</c:f>
                  <c:strCache>
                    <c:ptCount val="1"/>
                    <c:pt idx="0">
                      <c:v>DEU</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{97FBF38C-419C-F247-8E12-B8036DCF7C61}</c15:txfldGUID>
                      <c15:f>Data3.2!$B$50</c15:f>
                      <c15:dlblFieldTableCache>
                        <c:ptCount val="1"/>
                        <c:pt idx="0">
                          <c:v>DEU</c:v>
                        </c:pt>
                      </c15:dlblFieldTableCache>
                    </c15:dlblFTEntry>
                  </c15:dlblFieldTable>
                  <c15:showDataLabelsRange val="0"/>
                </c:ext>
                <c:ext xmlns:c16="http://schemas.microsoft.com/office/drawing/2014/chart" uri="{C3380CC4-5D6E-409C-BE32-E72D297353CC}">
                  <c16:uniqueId val="{0000000E-C1CA-2F45-833B-A6AE52D4E0B0}"/>
                </c:ext>
              </c:extLst>
            </c:dLbl>
            <c:dLbl>
              <c:idx val="15"/>
              <c:layout>
                <c:manualLayout>
                  <c:x val="-0.11459229850912023"/>
                  <c:y val="0"/>
                </c:manualLayout>
              </c:layout>
              <c:tx>
                <c:strRef>
                  <c:f>Data3.2!$B$51</c:f>
                  <c:strCache>
                    <c:ptCount val="1"/>
                    <c:pt idx="0">
                      <c:v>GRC</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{4CDF8B2C-9228-A844-992F-4941F237C385}</c15:txfldGUID>
                      <c15:f>Data3.2!$B$51</c15:f>
                      <c15:dlblFieldTableCache>
                        <c:ptCount val="1"/>
                        <c:pt idx="0">
                          <c:v>GRC</c:v>
                        </c:pt>
                      </c15:dlblFieldTableCache>
                    </c15:dlblFTEntry>
                  </c15:dlblFieldTable>
                  <c15:showDataLabelsRange val="0"/>
                </c:ext>
                <c:ext xmlns:c16="http://schemas.microsoft.com/office/drawing/2014/chart" uri="{C3380CC4-5D6E-409C-BE32-E72D297353CC}">
                  <c16:uniqueId val="{0000000F-C1CA-2F45-833B-A6AE52D4E0B0}"/>
                </c:ext>
              </c:extLst>
            </c:dLbl>
            <c:dLbl>
              <c:idx val="16"/>
              <c:layout>
                <c:manualLayout>
                  <c:x val="-1.7629584386018492E-2"/>
                  <c:y val="0"/>
                </c:manualLayout>
              </c:layout>
              <c:tx>
                <c:strRef>
                  <c:f>Data3.2!$B$52</c:f>
                  <c:strCache>
                    <c:ptCount val="1"/>
                    <c:pt idx="0">
                      <c:v>HUN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{1CB3E63F-97C2-7D45-A7F2-86A266B704B8}</c15:txfldGUID>
                      <c15:f>Data3.2!$B$52</c15:f>
                      <c15:dlblFieldTableCache>
                        <c:ptCount val="1"/>
                        <c:pt idx="0">
                          <c:v>HUN</c:v>
                        </c:pt>
                      </c15:dlblFieldTableCache>
                    </c15:dlblFTEntry>
                  </c15:dlblFieldTable>
                  <c15:showDataLabelsRange val="0"/>
                </c:ext>
                <c:ext xmlns:c16="http://schemas.microsoft.com/office/drawing/2014/chart" uri="{C3380CC4-5D6E-409C-BE32-E72D297353CC}">
                  <c16:uniqueId val="{00000010-C1CA-2F45-833B-A6AE52D4E0B0}"/>
                </c:ext>
              </c:extLst>
            </c:dLbl>
            <c:dLbl>
              <c:idx val="17"/>
              <c:layout>
                <c:manualLayout>
                  <c:x val="-8.9140976744444267E-3"/>
                  <c:y val="-3.9585377608726553E-2"/>
                </c:manualLayout>
              </c:layout>
              <c:tx>
                <c:strRef>
                  <c:f>Data3.2!$B$53</c:f>
                  <c:strCache>
                    <c:ptCount val="1"/>
                    <c:pt idx="0">
                      <c:v>ISL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{3C9E032D-2C47-6040-B520-8C859F1F46E4}</c15:txfldGUID>
                      <c15:f>Data3.2!$B$53</c15:f>
                      <c15:dlblFieldTableCache>
                        <c:ptCount val="1"/>
                        <c:pt idx="0">
                          <c:v>ISL</c:v>
                        </c:pt>
                      </c15:dlblFieldTableCache>
                    </c15:dlblFTEntry>
                  </c15:dlblFieldTable>
                  <c15:showDataLabelsRange val="0"/>
                </c:ext>
                <c:ext xmlns:c16="http://schemas.microsoft.com/office/drawing/2014/chart" uri="{C3380CC4-5D6E-409C-BE32-E72D297353CC}">
                  <c16:uniqueId val="{00000011-C1CA-2F45-833B-A6AE52D4E0B0}"/>
                </c:ext>
              </c:extLst>
            </c:dLbl>
            <c:dLbl>
              <c:idx val="18"/>
              <c:layout>
                <c:manualLayout>
                  <c:x val="-1.7626256738226494E-2"/>
                  <c:y val="0"/>
                </c:manualLayout>
              </c:layout>
              <c:tx>
                <c:strRef>
                  <c:f>Data3.2!$B$54</c:f>
                  <c:strCache>
                    <c:ptCount val="1"/>
                    <c:pt idx="0">
                      <c:v>IND</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{E2918D03-37D8-5E46-927D-2290D85B8F35}</c15:txfldGUID>
                      <c15:f>Data3.2!$B$54</c15:f>
                      <c15:dlblFieldTableCache>
                        <c:ptCount val="1"/>
                        <c:pt idx="0">
                          <c:v>IND</c:v>
                        </c:pt>
                      </c15:dlblFieldTableCache>
                    </c15:dlblFTEntry>
                  </c15:dlblFieldTable>
                  <c15:showDataLabelsRange val="0"/>
                </c:ext>
                <c:ext xmlns:c16="http://schemas.microsoft.com/office/drawing/2014/chart" uri="{C3380CC4-5D6E-409C-BE32-E72D297353CC}">
                  <c16:uniqueId val="{00000012-C1CA-2F45-833B-A6AE52D4E0B0}"/>
                </c:ext>
              </c:extLst>
            </c:dLbl>
            <c:dLbl>
              <c:idx val="19"/>
              <c:layout>
                <c:manualLayout>
                  <c:x val="-1.7626256738226515E-2"/>
                  <c:y val="-8.0729886463875577E-17"/>
                </c:manualLayout>
              </c:layout>
              <c:tx>
                <c:strRef>
                  <c:f>Data3.2!$B$55</c:f>
                  <c:strCache>
                    <c:ptCount val="1"/>
                    <c:pt idx="0">
                      <c:v>IDN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{723EE6F5-2951-EC47-AB5A-A28480E99577}</c15:txfldGUID>
                      <c15:f>Data3.2!$B$55</c15:f>
                      <c15:dlblFieldTableCache>
                        <c:ptCount val="1"/>
                        <c:pt idx="0">
                          <c:v>IDN</c:v>
                        </c:pt>
                      </c15:dlblFieldTableCache>
                    </c15:dlblFTEntry>
                  </c15:dlblFieldTable>
                  <c15:showDataLabelsRange val="0"/>
                </c:ext>
                <c:ext xmlns:c16="http://schemas.microsoft.com/office/drawing/2014/chart" uri="{C3380CC4-5D6E-409C-BE32-E72D297353CC}">
                  <c16:uniqueId val="{00000013-C1CA-2F45-833B-A6AE52D4E0B0}"/>
                </c:ext>
              </c:extLst>
            </c:dLbl>
            <c:dLbl>
              <c:idx val="20"/>
              <c:layout>
                <c:manualLayout>
                  <c:x val="8.2511920914381991E-4"/>
                  <c:y val="2.3831617425603599E-3"/>
                </c:manualLayout>
              </c:layout>
              <c:tx>
                <c:strRef>
                  <c:f>Data3.2!$B$56</c:f>
                  <c:strCache>
                    <c:ptCount val="1"/>
                    <c:pt idx="0">
                      <c:v>IRL</c:v>
                    </c:pt>
                  </c:strCache>
                </c:strRef>
              </c:tx>
              <c:spPr>
                <a:noFill/>
                <a:ln>
                  <a:noFill/>
                </a:ln>
                <a:effectLst/>
              </c:spPr>
              <c:txPr>
                <a:bodyPr/>
                <a:lstStyle/>
                <a:p>
                  <a:pPr>
                    <a:defRPr sz="1000" b="0" i="0" u="none" strike="noStrike" baseline="0">
                      <a:solidFill>
                        <a:srgbClr val="000000"/>
                      </a:solidFill>
                      <a:latin typeface="Arial"/>
                      <a:ea typeface="Arial"/>
                      <a:cs typeface="Arial"/>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{7E51F0E2-732E-B849-9A50-C182EE3EBE97}</c15:txfldGUID>
                      <c15:f>Data3.2!$B$56</c15:f>
                      <c15:dlblFieldTableCache>
                        <c:ptCount val="1"/>
                        <c:pt idx="0">
                          <c:v>IRL</c:v>
                        </c:pt>
                      </c15:dlblFieldTableCache>
                    </c15:dlblFTEntry>
                  </c15:dlblFieldTable>
                  <c15:showDataLabelsRange val="0"/>
                </c:ext>
                <c:ext xmlns:c16="http://schemas.microsoft.com/office/drawing/2014/chart" uri="{C3380CC4-5D6E-409C-BE32-E72D297353CC}">
                  <c16:uniqueId val="{00000014-C1CA-2F45-833B-A6AE52D4E0B0}"/>
                </c:ext>
              </c:extLst>
            </c:dLbl>
            <c:dLbl>
              <c:idx val="21"/>
              <c:layout>
                <c:manualLayout>
                  <c:x val="-0.15425886337766179"/>
                  <c:y val="-4.9148866181041626E-2"/>
                </c:manualLayout>
              </c:layout>
              <c:tx>
                <c:strRef>
                  <c:f>Data3.2!$B$57</c:f>
                  <c:strCache>
                    <c:ptCount val="1"/>
                    <c:pt idx="0">
                      <c:v>ISR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{34FE453B-1825-3F4E-B9CF-C03F97999039}</c15:txfldGUID>
                      <c15:f>Data3.2!$B$57</c15:f>
                      <c15:dlblFieldTableCache>
                        <c:ptCount val="1"/>
                        <c:pt idx="0">
                          <c:v>ISR</c:v>
                        </c:pt>
                      </c15:dlblFieldTableCache>
                    </c15:dlblFTEntry>
                  </c15:dlblFieldTable>
                  <c15:showDataLabelsRange val="0"/>
                </c:ext>
                <c:ext xmlns:c16="http://schemas.microsoft.com/office/drawing/2014/chart" uri="{C3380CC4-5D6E-409C-BE32-E72D297353CC}">
                  <c16:uniqueId val="{00000015-C1CA-2F45-833B-A6AE52D4E0B0}"/>
                </c:ext>
              </c:extLst>
            </c:dLbl>
            <c:dLbl>
              <c:idx val="22"/>
              <c:layout>
                <c:manualLayout>
                  <c:x val="-4.4073960965046226E-2"/>
                  <c:y val="-2.2340393718655285E-2"/>
                </c:manualLayout>
              </c:layout>
              <c:tx>
                <c:strRef>
                  <c:f>Data3.2!$B$58</c:f>
                  <c:strCache>
                    <c:ptCount val="1"/>
                    <c:pt idx="0">
                      <c:v>ITA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{68082234-B772-934B-B76F-1BA4E90209DC}</c15:txfldGUID>
                      <c15:f>Data3.2!$B$58</c15:f>
                      <c15:dlblFieldTableCache>
                        <c:ptCount val="1"/>
                        <c:pt idx="0">
                          <c:v>ITA</c:v>
                        </c:pt>
                      </c15:dlblFieldTableCache>
                    </c15:dlblFTEntry>
                  </c15:dlblFieldTable>
                  <c15:showDataLabelsRange val="0"/>
                </c:ext>
                <c:ext xmlns:c16="http://schemas.microsoft.com/office/drawing/2014/chart" uri="{C3380CC4-5D6E-409C-BE32-E72D297353CC}">
                  <c16:uniqueId val="{00000016-C1CA-2F45-833B-A6AE52D4E0B0}"/>
                </c:ext>
              </c:extLst>
            </c:dLbl>
            <c:dLbl>
              <c:idx val="23"/>
              <c:layout>
                <c:manualLayout>
                  <c:x val="-6.1703545351064717E-2"/>
                  <c:y val="-2.680847246238633E-2"/>
                </c:manualLayout>
              </c:layout>
              <c:tx>
                <c:strRef>
                  <c:f>Data3.2!$B$59</c:f>
                  <c:strCache>
                    <c:ptCount val="1"/>
                    <c:pt idx="0">
                      <c:v>JPN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{76A2B527-91FF-DD45-ADA8-27729097E5FD}</c15:txfldGUID>
                      <c15:f>Data3.2!$B$59</c15:f>
                      <c15:dlblFieldTableCache>
                        <c:ptCount val="1"/>
                        <c:pt idx="0">
                          <c:v>JPN</c:v>
                        </c:pt>
                      </c15:dlblFieldTableCache>
                    </c15:dlblFTEntry>
                  </c15:dlblFieldTable>
                  <c15:showDataLabelsRange val="0"/>
                </c:ext>
                <c:ext xmlns:c16="http://schemas.microsoft.com/office/drawing/2014/chart" uri="{C3380CC4-5D6E-409C-BE32-E72D297353CC}">
                  <c16:uniqueId val="{00000017-C1CA-2F45-833B-A6AE52D4E0B0}"/>
                </c:ext>
              </c:extLst>
            </c:dLbl>
            <c:dLbl>
              <c:idx val="24"/>
              <c:layout>
                <c:manualLayout>
                  <c:x val="-0.11018490241261557"/>
                  <c:y val="-8.9361574874621142E-3"/>
                </c:manualLayout>
              </c:layout>
              <c:tx>
                <c:strRef>
                  <c:f>Data3.2!$B$60</c:f>
                  <c:strCache>
                    <c:ptCount val="1"/>
                    <c:pt idx="0">
                      <c:v>KOR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{2A2B5CEC-F8EF-1841-91BF-D50221A1F91D}</c15:txfldGUID>
                      <c15:f>Data3.2!$B$60</c15:f>
                      <c15:dlblFieldTableCache>
                        <c:ptCount val="1"/>
                        <c:pt idx="0">
                          <c:v>KOR</c:v>
                        </c:pt>
                      </c15:dlblFieldTableCache>
                    </c15:dlblFTEntry>
                  </c15:dlblFieldTable>
                  <c15:showDataLabelsRange val="0"/>
                </c:ext>
                <c:ext xmlns:c16="http://schemas.microsoft.com/office/drawing/2014/chart" uri="{C3380CC4-5D6E-409C-BE32-E72D297353CC}">
                  <c16:uniqueId val="{00000018-C1CA-2F45-833B-A6AE52D4E0B0}"/>
                </c:ext>
              </c:extLst>
            </c:dLbl>
            <c:dLbl>
              <c:idx val="25"/>
              <c:layout>
                <c:manualLayout>
                  <c:x val="-7.4925733640578585E-2"/>
                  <c:y val="3.1276551206117401E-2"/>
                </c:manualLayout>
              </c:layout>
              <c:tx>
                <c:strRef>
                  <c:f>Data3.2!$B$61</c:f>
                  <c:strCache>
                    <c:ptCount val="1"/>
                    <c:pt idx="0">
                      <c:v>LVA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{C11B4135-B1EB-0C48-84C4-6BFB0762448E}</c15:txfldGUID>
                      <c15:f>Data3.2!$B$61</c15:f>
                      <c15:dlblFieldTableCache>
                        <c:ptCount val="1"/>
                        <c:pt idx="0">
                          <c:v>LVA</c:v>
                        </c:pt>
                      </c15:dlblFieldTableCache>
                    </c15:dlblFTEntry>
                  </c15:dlblFieldTable>
                  <c15:showDataLabelsRange val="0"/>
                </c:ext>
                <c:ext xmlns:c16="http://schemas.microsoft.com/office/drawing/2014/chart" uri="{C3380CC4-5D6E-409C-BE32-E72D297353CC}">
                  <c16:uniqueId val="{00000019-C1CA-2F45-833B-A6AE52D4E0B0}"/>
                </c:ext>
              </c:extLst>
            </c:dLbl>
            <c:dLbl>
              <c:idx val="26"/>
              <c:layout>
                <c:manualLayout>
                  <c:x val="-4.848135706155085E-2"/>
                  <c:y val="3.1276551206117401E-2"/>
                </c:manualLayout>
              </c:layout>
              <c:tx>
                <c:strRef>
                  <c:f>Data3.2!$B$62</c:f>
                  <c:strCache>
                    <c:ptCount val="1"/>
                    <c:pt idx="0">
                      <c:v>LTU</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{DC4EA065-17B7-F845-B79E-6098B0726C67}</c15:txfldGUID>
                      <c15:f>Data3.2!$B$62</c15:f>
                      <c15:dlblFieldTableCache>
                        <c:ptCount val="1"/>
                        <c:pt idx="0">
                          <c:v>LTU</c:v>
                        </c:pt>
                      </c15:dlblFieldTableCache>
                    </c15:dlblFTEntry>
                  </c15:dlblFieldTable>
                  <c15:showDataLabelsRange val="0"/>
                </c:ext>
                <c:ext xmlns:c16="http://schemas.microsoft.com/office/drawing/2014/chart" uri="{C3380CC4-5D6E-409C-BE32-E72D297353CC}">
                  <c16:uniqueId val="{0000001A-C1CA-2F45-833B-A6AE52D4E0B0}"/>
                </c:ext>
              </c:extLst>
            </c:dLbl>
            <c:dLbl>
              <c:idx val="27"/>
              <c:layout>
                <c:manualLayout>
                  <c:x val="-5.7296149254560093E-2"/>
                  <c:y val="-3.1276551206117401E-2"/>
                </c:manualLayout>
              </c:layout>
              <c:tx>
                <c:strRef>
                  <c:f>Data3.2!$B$63</c:f>
                  <c:strCache>
                    <c:ptCount val="1"/>
                    <c:pt idx="0">
                      <c:v>LUX</c:v>
                    </c:pt>
                  </c:strCache>
                </c:strRef>
              </c:tx>
              <c:spPr>
                <a:noFill/>
                <a:ln>
                  <a:noFill/>
                </a:ln>
                <a:effectLst/>
              </c:spPr>
              <c:txPr>
                <a:bodyPr/>
                <a:lstStyle/>
                <a:p>
                  <a:pPr>
                    <a:defRPr sz="1200" b="0" i="0" u="none" strike="noStrike" baseline="0">
                      <a:solidFill>
                        <a:srgbClr val="000000"/>
                      </a:solidFill>
                      <a:latin typeface="Arial"/>
                      <a:ea typeface="Arial"/>
                      <a:cs typeface="Arial"/>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{75333C88-D75D-EF4F-ADA1-BD1FFEA9504A}</c15:txfldGUID>
                      <c15:f>Data3.2!$B$63</c15:f>
                      <c15:dlblFieldTableCache>
                        <c:ptCount val="1"/>
                        <c:pt idx="0">
                          <c:v>LUX</c:v>
                        </c:pt>
                      </c15:dlblFieldTableCache>
                    </c15:dlblFTEntry>
                  </c15:dlblFieldTable>
                  <c15:showDataLabelsRange val="0"/>
                </c:ext>
                <c:ext xmlns:c16="http://schemas.microsoft.com/office/drawing/2014/chart" uri="{C3380CC4-5D6E-409C-BE32-E72D297353CC}">
                  <c16:uniqueId val="{0000001B-C1CA-2F45-833B-A6AE52D4E0B0}"/>
                </c:ext>
              </c:extLst>
            </c:dLbl>
            <c:dLbl>
              <c:idx val="28"/>
              <c:layout>
                <c:manualLayout>
                  <c:x val="-4.848135706155085E-2"/>
                  <c:y val="-2.6808472462386341E-2"/>
                </c:manualLayout>
              </c:layout>
              <c:tx>
                <c:strRef>
                  <c:f>Data3.2!$B$64</c:f>
                  <c:strCache>
                    <c:ptCount val="1"/>
                    <c:pt idx="0">
                      <c:v>MEX</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{724C0669-8231-D04E-924E-75689813BAFC}</c15:txfldGUID>
                      <c15:f>Data3.2!$B$64</c15:f>
                      <c15:dlblFieldTableCache>
                        <c:ptCount val="1"/>
                        <c:pt idx="0">
                          <c:v>MEX</c:v>
                        </c:pt>
                      </c15:dlblFieldTableCache>
                    </c15:dlblFTEntry>
                  </c15:dlblFieldTable>
                  <c15:showDataLabelsRange val="0"/>
                </c:ext>
                <c:ext xmlns:c16="http://schemas.microsoft.com/office/drawing/2014/chart" uri="{C3380CC4-5D6E-409C-BE32-E72D297353CC}">
                  <c16:uniqueId val="{0000001C-C1CA-2F45-833B-A6AE52D4E0B0}"/>
                </c:ext>
              </c:extLst>
            </c:dLbl>
            <c:dLbl>
              <c:idx val="29"/>
              <c:layout>
                <c:manualLayout>
                  <c:x val="-2.2032820922783115E-2"/>
                  <c:y val="0"/>
                </c:manualLayout>
              </c:layout>
              <c:tx>
                <c:strRef>
                  <c:f>Data3.2!$B$65</c:f>
                  <c:strCache>
                    <c:ptCount val="1"/>
                    <c:pt idx="0">
                      <c:v>NLD</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{B1F46C3D-E18D-454E-B727-E020EDD08059}</c15:txfldGUID>
                      <c15:f>Data3.2!$B$65</c15:f>
                      <c15:dlblFieldTableCache>
                        <c:ptCount val="1"/>
                        <c:pt idx="0">
                          <c:v>NLD</c:v>
                        </c:pt>
                      </c15:dlblFieldTableCache>
                    </c15:dlblFTEntry>
                  </c15:dlblFieldTable>
                  <c15:showDataLabelsRange val="0"/>
                </c:ext>
                <c:ext xmlns:c16="http://schemas.microsoft.com/office/drawing/2014/chart" uri="{C3380CC4-5D6E-409C-BE32-E72D297353CC}">
                  <c16:uniqueId val="{0000001D-C1CA-2F45-833B-A6AE52D4E0B0}"/>
                </c:ext>
              </c:extLst>
            </c:dLbl>
            <c:dLbl>
              <c:idx val="30"/>
              <c:layout>
                <c:manualLayout>
                  <c:x val="-7.0518337544073967E-2"/>
                  <c:y val="2.2340393718655285E-2"/>
                </c:manualLayout>
              </c:layout>
              <c:tx>
                <c:strRef>
                  <c:f>Data3.2!$B$66</c:f>
                  <c:strCache>
                    <c:ptCount val="1"/>
                    <c:pt idx="0">
                      <c:v>NZL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{27B8AA97-AEE6-A149-B9A2-EDCE3416332B}</c15:txfldGUID>
                      <c15:f>Data3.2!$B$66</c15:f>
                      <c15:dlblFieldTableCache>
                        <c:ptCount val="1"/>
                        <c:pt idx="0">
                          <c:v>NZL</c:v>
                        </c:pt>
                      </c15:dlblFieldTableCache>
                    </c15:dlblFTEntry>
                  </c15:dlblFieldTable>
                  <c15:showDataLabelsRange val="0"/>
                </c:ext>
                <c:ext xmlns:c16="http://schemas.microsoft.com/office/drawing/2014/chart" uri="{C3380CC4-5D6E-409C-BE32-E72D297353CC}">
                  <c16:uniqueId val="{0000001E-C1CA-2F45-833B-A6AE52D4E0B0}"/>
                </c:ext>
              </c:extLst>
            </c:dLbl>
            <c:dLbl>
              <c:idx val="31"/>
              <c:layout>
                <c:manualLayout>
                  <c:x val="-1.7626256738226494E-2"/>
                  <c:y val="0"/>
                </c:manualLayout>
              </c:layout>
              <c:tx>
                <c:strRef>
                  <c:f>Data3.2!$B$67</c:f>
                  <c:strCache>
                    <c:ptCount val="1"/>
                    <c:pt idx="0">
                      <c:v>NOR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{5F8AED9D-5D64-8447-90A6-38CFC4661701}</c15:txfldGUID>
                      <c15:f>Data3.2!$B$67</c15:f>
                      <c15:dlblFieldTableCache>
                        <c:ptCount val="1"/>
                        <c:pt idx="0">
                          <c:v>NOR</c:v>
                        </c:pt>
                      </c15:dlblFieldTableCache>
                    </c15:dlblFTEntry>
                  </c15:dlblFieldTable>
                  <c15:showDataLabelsRange val="0"/>
                </c:ext>
                <c:ext xmlns:c16="http://schemas.microsoft.com/office/drawing/2014/chart" uri="{C3380CC4-5D6E-409C-BE32-E72D297353CC}">
                  <c16:uniqueId val="{0000001F-C1CA-2F45-833B-A6AE52D4E0B0}"/>
                </c:ext>
              </c:extLst>
            </c:dLbl>
            <c:dLbl>
              <c:idx val="32"/>
              <c:layout>
                <c:manualLayout>
                  <c:x val="-8.815139232071962E-3"/>
                  <c:y val="-4.4680787437310571E-3"/>
                </c:manualLayout>
              </c:layout>
              <c:tx>
                <c:strRef>
                  <c:f>Data3.2!$B$68</c:f>
                  <c:strCache>
                    <c:ptCount val="1"/>
                    <c:pt idx="0">
                      <c:v>POL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{7EA7BEA7-ACCD-CB44-B5E9-B6C26EB9B8F2}</c15:txfldGUID>
                      <c15:f>Data3.2!$B$68</c15:f>
                      <c15:dlblFieldTableCache>
                        <c:ptCount val="1"/>
                        <c:pt idx="0">
                          <c:v>POL</c:v>
                        </c:pt>
                      </c15:dlblFieldTableCache>
                    </c15:dlblFTEntry>
                  </c15:dlblFieldTable>
                  <c15:showDataLabelsRange val="0"/>
                </c:ext>
                <c:ext xmlns:c16="http://schemas.microsoft.com/office/drawing/2014/chart" uri="{C3380CC4-5D6E-409C-BE32-E72D297353CC}">
                  <c16:uniqueId val="{00000020-C1CA-2F45-833B-A6AE52D4E0B0}"/>
                </c:ext>
              </c:extLst>
            </c:dLbl>
            <c:dLbl>
              <c:idx val="33"/>
              <c:layout>
                <c:manualLayout>
                  <c:x val="-7.4925733640578626E-2"/>
                  <c:y val="2.6808472462386341E-2"/>
                </c:manualLayout>
              </c:layout>
              <c:tx>
                <c:strRef>
                  <c:f>Data3.2!$B$69</c:f>
                  <c:strCache>
                    <c:ptCount val="1"/>
                    <c:pt idx="0">
                      <c:v>PRT</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{B59C1790-CEB8-B941-83E6-C4CC25F724C0}</c15:txfldGUID>
                      <c15:f>Data3.2!$B$69</c15:f>
                      <c15:dlblFieldTableCache>
                        <c:ptCount val="1"/>
                        <c:pt idx="0">
                          <c:v>PRT</c:v>
                        </c:pt>
                      </c15:dlblFieldTableCache>
                    </c15:dlblFTEntry>
                  </c15:dlblFieldTable>
                  <c15:showDataLabelsRange val="0"/>
                </c:ext>
                <c:ext xmlns:c16="http://schemas.microsoft.com/office/drawing/2014/chart" uri="{C3380CC4-5D6E-409C-BE32-E72D297353CC}">
                  <c16:uniqueId val="{00000021-C1CA-2F45-833B-A6AE52D4E0B0}"/>
                </c:ext>
              </c:extLst>
            </c:dLbl>
            <c:dLbl>
              <c:idx val="34"/>
              <c:layout>
                <c:manualLayout>
                  <c:x val="-2.2032820922783115E-2"/>
                  <c:y val="0"/>
                </c:manualLayout>
              </c:layout>
              <c:tx>
                <c:strRef>
                  <c:f>Data3.2!$B$70</c:f>
                  <c:strCache>
                    <c:ptCount val="1"/>
                    <c:pt idx="0">
                      <c:v>RUS</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{26C83F8D-EBAE-6E4A-BD3C-4C23BBA62944}</c15:txfldGUID>
                      <c15:f>Data3.2!$B$70</c15:f>
                      <c15:dlblFieldTableCache>
                        <c:ptCount val="1"/>
                        <c:pt idx="0">
                          <c:v>RUS</c:v>
                        </c:pt>
                      </c15:dlblFieldTableCache>
                    </c15:dlblFTEntry>
                  </c15:dlblFieldTable>
                  <c15:showDataLabelsRange val="0"/>
                </c:ext>
                <c:ext xmlns:c16="http://schemas.microsoft.com/office/drawing/2014/chart" uri="{C3380CC4-5D6E-409C-BE32-E72D297353CC}">
                  <c16:uniqueId val="{00000022-C1CA-2F45-833B-A6AE52D4E0B0}"/>
                </c:ext>
              </c:extLst>
            </c:dLbl>
            <c:dLbl>
              <c:idx val="35"/>
              <c:layout>
                <c:manualLayout>
                  <c:x val="-2.2036980482523071E-2"/>
                  <c:y val="0"/>
                </c:manualLayout>
              </c:layout>
              <c:tx>
                <c:strRef>
                  <c:f>Data3.2!$B$71</c:f>
                  <c:strCache>
                    <c:ptCount val="1"/>
                    <c:pt idx="0">
                      <c:v>SVK</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{2957B7F1-39DC-054C-8686-26EF782D0253}</c15:txfldGUID>
                      <c15:f>Data3.2!$B$71</c15:f>
                      <c15:dlblFieldTableCache>
                        <c:ptCount val="1"/>
                        <c:pt idx="0">
                          <c:v>SVK</c:v>
                        </c:pt>
                      </c15:dlblFieldTableCache>
                    </c15:dlblFTEntry>
                  </c15:dlblFieldTable>
                  <c15:showDataLabelsRange val="0"/>
                </c:ext>
                <c:ext xmlns:c16="http://schemas.microsoft.com/office/drawing/2014/chart" uri="{C3380CC4-5D6E-409C-BE32-E72D297353CC}">
                  <c16:uniqueId val="{00000023-C1CA-2F45-833B-A6AE52D4E0B0}"/>
                </c:ext>
              </c:extLst>
            </c:dLbl>
            <c:dLbl>
              <c:idx val="36"/>
              <c:layout>
                <c:manualLayout>
                  <c:x val="-5.2888753158055433E-2"/>
                  <c:y val="3.1276551206117401E-2"/>
                </c:manualLayout>
              </c:layout>
              <c:tx>
                <c:strRef>
                  <c:f>Data3.2!$B$72</c:f>
                  <c:strCache>
                    <c:ptCount val="1"/>
                    <c:pt idx="0">
                      <c:v>SVN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{7674AE1E-58C5-FA49-920C-652D498EF88E}</c15:txfldGUID>
                      <c15:f>Data3.2!$B$72</c15:f>
                      <c15:dlblFieldTableCache>
                        <c:ptCount val="1"/>
                        <c:pt idx="0">
                          <c:v>SVN</c:v>
                        </c:pt>
                      </c15:dlblFieldTableCache>
                    </c15:dlblFTEntry>
                  </c15:dlblFieldTable>
                  <c15:showDataLabelsRange val="0"/>
                </c:ext>
                <c:ext xmlns:c16="http://schemas.microsoft.com/office/drawing/2014/chart" uri="{C3380CC4-5D6E-409C-BE32-E72D297353CC}">
                  <c16:uniqueId val="{00000024-C1CA-2F45-833B-A6AE52D4E0B0}"/>
                </c:ext>
              </c:extLst>
            </c:dLbl>
            <c:dLbl>
              <c:idx val="37"/>
              <c:tx>
                <c:strRef>
                  <c:f>Data3.2!$B$73</c:f>
                  <c:strCache>
                    <c:ptCount val="1"/>
                    <c:pt idx="0">
                      <c:v>ZAF</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{3DC6C86A-C88E-4D4C-8C5A-FFF9939ED2B1}</c15:txfldGUID>
                      <c15:f>Data3.2!$B$73</c15:f>
                      <c15:dlblFieldTableCache>
                        <c:ptCount val="1"/>
                        <c:pt idx="0">
                          <c:v>ZAF</c:v>
                        </c:pt>
                      </c15:dlblFieldTableCache>
                    </c15:dlblFTEntry>
                  </c15:dlblFieldTable>
                  <c15:showDataLabelsRange val="0"/>
                </c:ext>
                <c:ext xmlns:c16="http://schemas.microsoft.com/office/drawing/2014/chart" uri="{C3380CC4-5D6E-409C-BE32-E72D297353CC}">
                  <c16:uniqueId val="{00000025-C1CA-2F45-833B-A6AE52D4E0B0}"/>
                </c:ext>
              </c:extLst>
            </c:dLbl>
            <c:dLbl>
              <c:idx val="38"/>
              <c:layout>
                <c:manualLayout>
                  <c:x val="-7.4926080679641294E-2"/>
                  <c:y val="-2.6808472462386341E-2"/>
                </c:manualLayout>
              </c:layout>
              <c:tx>
                <c:strRef>
                  <c:f>Data3.2!$B$74</c:f>
                  <c:strCache>
                    <c:ptCount val="1"/>
                    <c:pt idx="0">
                      <c:v>ESP</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{912E1CDE-5ADC-984C-91B3-B250D9FC8E21}</c15:txfldGUID>
                      <c15:f>Data3.2!$B$74</c15:f>
                      <c15:dlblFieldTableCache>
                        <c:ptCount val="1"/>
                        <c:pt idx="0">
                          <c:v>ESP</c:v>
                        </c:pt>
                      </c15:dlblFieldTableCache>
                    </c15:dlblFTEntry>
                  </c15:dlblFieldTable>
                  <c15:showDataLabelsRange val="0"/>
                </c:ext>
                <c:ext xmlns:c16="http://schemas.microsoft.com/office/drawing/2014/chart" uri="{C3380CC4-5D6E-409C-BE32-E72D297353CC}">
                  <c16:uniqueId val="{00000026-C1CA-2F45-833B-A6AE52D4E0B0}"/>
                </c:ext>
              </c:extLst>
            </c:dLbl>
            <c:dLbl>
              <c:idx val="39"/>
              <c:layout>
                <c:manualLayout>
                  <c:x val="-2.2083479062227625E-2"/>
                  <c:y val="-3.4673222217213869E-7"/>
                </c:manualLayout>
              </c:layout>
              <c:tx>
                <c:strRef>
                  <c:f>Data3.2!$B$75</c:f>
                  <c:strCache>
                    <c:ptCount val="1"/>
                    <c:pt idx="0">
                      <c:v>SWE</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{31440203-4231-BE49-9011-E9F7B0F8FD6E}</c15:txfldGUID>
                      <c15:f>Data3.2!$B$75</c15:f>
                      <c15:dlblFieldTableCache>
                        <c:ptCount val="1"/>
                        <c:pt idx="0">
                          <c:v>SWE</c:v>
                        </c:pt>
                      </c15:dlblFieldTableCache>
                    </c15:dlblFTEntry>
                  </c15:dlblFieldTable>
                  <c15:showDataLabelsRange val="0"/>
                </c:ext>
                <c:ext xmlns:c16="http://schemas.microsoft.com/office/drawing/2014/chart" uri="{C3380CC4-5D6E-409C-BE32-E72D297353CC}">
                  <c16:uniqueId val="{00000027-C1CA-2F45-833B-A6AE52D4E0B0}"/>
                </c:ext>
              </c:extLst>
            </c:dLbl>
            <c:dLbl>
              <c:idx val="40"/>
              <c:layout>
                <c:manualLayout>
                  <c:x val="-1.321969255366987E-2"/>
                  <c:y val="-2.0182471615968894E-17"/>
                </c:manualLayout>
              </c:layout>
              <c:tx>
                <c:strRef>
                  <c:f>Data3.2!$B$76</c:f>
                  <c:strCache>
                    <c:ptCount val="1"/>
                    <c:pt idx="0">
                      <c:v>CHE</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{C00582D8-6B5A-B041-96A0-567621AA7B49}</c15:txfldGUID>
                      <c15:f>Data3.2!$B$76</c15:f>
                      <c15:dlblFieldTableCache>
                        <c:ptCount val="1"/>
                        <c:pt idx="0">
                          <c:v>CHE</c:v>
                        </c:pt>
                      </c15:dlblFieldTableCache>
                    </c15:dlblFTEntry>
                  </c15:dlblFieldTable>
                  <c15:showDataLabelsRange val="0"/>
                </c:ext>
                <c:ext xmlns:c16="http://schemas.microsoft.com/office/drawing/2014/chart" uri="{C3380CC4-5D6E-409C-BE32-E72D297353CC}">
                  <c16:uniqueId val="{00000028-C1CA-2F45-833B-A6AE52D4E0B0}"/>
                </c:ext>
              </c:extLst>
            </c:dLbl>
            <c:dLbl>
              <c:idx val="41"/>
              <c:layout>
                <c:manualLayout>
                  <c:x val="-0.10577750631611098"/>
                  <c:y val="-4.0956915346420284E-17"/>
                </c:manualLayout>
              </c:layout>
              <c:tx>
                <c:strRef>
                  <c:f>Data3.2!$B$77</c:f>
                  <c:strCache>
                    <c:ptCount val="1"/>
                    <c:pt idx="0">
                      <c:v>TUR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{BBC9FB41-82F8-DE43-BB51-8EEB098B729A}</c15:txfldGUID>
                      <c15:f>Data3.2!$B$77</c15:f>
                      <c15:dlblFieldTableCache>
                        <c:ptCount val="1"/>
                        <c:pt idx="0">
                          <c:v>TUR</c:v>
                        </c:pt>
                      </c15:dlblFieldTableCache>
                    </c15:dlblFTEntry>
                  </c15:dlblFieldTable>
                  <c15:showDataLabelsRange val="0"/>
                </c:ext>
                <c:ext xmlns:c16="http://schemas.microsoft.com/office/drawing/2014/chart" uri="{C3380CC4-5D6E-409C-BE32-E72D297353CC}">
                  <c16:uniqueId val="{00000029-C1CA-2F45-833B-A6AE52D4E0B0}"/>
                </c:ext>
              </c:extLst>
            </c:dLbl>
            <c:dLbl>
              <c:idx val="42"/>
              <c:layout>
                <c:manualLayout>
                  <c:x val="-7.0518684583136676E-2"/>
                  <c:y val="2.6808472462386341E-2"/>
                </c:manualLayout>
              </c:layout>
              <c:tx>
                <c:strRef>
                  <c:f>Data3.2!$B$78</c:f>
                  <c:strCache>
                    <c:ptCount val="1"/>
                    <c:pt idx="0">
                      <c:v>GBR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{D199A1C4-4985-8A4B-843A-54E8440A1E87}</c15:txfldGUID>
                      <c15:f>Data3.2!$B$78</c15:f>
                      <c15:dlblFieldTableCache>
                        <c:ptCount val="1"/>
                        <c:pt idx="0">
                          <c:v>GBR</c:v>
                        </c:pt>
                      </c15:dlblFieldTableCache>
                    </c15:dlblFTEntry>
                  </c15:dlblFieldTable>
                  <c15:showDataLabelsRange val="0"/>
                </c:ext>
                <c:ext xmlns:c16="http://schemas.microsoft.com/office/drawing/2014/chart" uri="{C3380CC4-5D6E-409C-BE32-E72D297353CC}">
                  <c16:uniqueId val="{0000002A-C1CA-2F45-833B-A6AE52D4E0B0}"/>
                </c:ext>
              </c:extLst>
            </c:dLbl>
            <c:dLbl>
              <c:idx val="43"/>
              <c:layout>
                <c:manualLayout>
                  <c:x val="5.5042762432758619E-3"/>
                  <c:y val="2.6214779168164004E-2"/>
                </c:manualLayout>
              </c:layout>
              <c:tx>
                <c:strRef>
                  <c:f>Data3.2!$B$79</c:f>
                  <c:strCache>
                    <c:ptCount val="1"/>
                    <c:pt idx="0">
                      <c:v>USA</c:v>
                    </c:pt>
                  </c:strCache>
                </c:strRef>
              </c:tx>
              <c:spPr>
                <a:noFill/>
                <a:ln>
                  <a:noFill/>
                </a:ln>
                <a:effectLst/>
              </c:spPr>
              <c:txPr>
                <a:bodyPr/>
                <a:lstStyle/>
                <a:p>
                  <a:pPr>
                    <a:defRPr sz="2000" b="0" i="0" u="none" strike="noStrike" baseline="0">
                      <a:solidFill>
                        <a:srgbClr val="000000"/>
                      </a:solidFill>
                      <a:latin typeface="Arial"/>
                      <a:ea typeface="Arial"/>
                      <a:cs typeface="Arial"/>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{21C913CA-DFAB-284F-A2FB-48FA7834A27F}</c15:txfldGUID>
                      <c15:f>Data3.2!$B$79</c15:f>
                      <c15:dlblFieldTableCache>
                        <c:ptCount val="1"/>
                        <c:pt idx="0">
                          <c:v>USA</c:v>
                        </c:pt>
                      </c15:dlblFieldTableCache>
                    </c15:dlblFTEntry>
                  </c15:dlblFieldTable>
                  <c15:showDataLabelsRange val="0"/>
                </c:ext>
                <c:ext xmlns:c16="http://schemas.microsoft.com/office/drawing/2014/chart" uri="{C3380CC4-5D6E-409C-BE32-E72D297353CC}">
                  <c16:uniqueId val="{0000002B-C1CA-2F45-833B-A6AE52D4E0B0}"/>
                </c:ext>
              </c:extLst>
            </c:dLbl>
            <c:spPr>
              <a:noFill/>
              <a:ln>
                <a:noFill/>
              </a:ln>
              <a:effectLst/>
            </c:spPr>
            <c:txPr>
              <a:bodyPr/>
              <a:lstStyle/>
              <a:p>
                <a:pPr>
                  <a:defRPr sz="5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trendlineType val="log"/>
            <c:dispRSqr val="1"/>
            <c:dispEq val="0"/>
            <c:trendlineLbl>
              <c:layout>
                <c:manualLayout>
                  <c:x val="-2.313917713928143E-2"/>
                  <c:y val="0.66177553387221943"/>
                </c:manualLayout>
              </c:layout>
              <c:numFmt formatCode="#,##0.00" sourceLinked="0"/>
              <c:txPr>
                <a:bodyPr/>
                <a:lstStyle/>
                <a:p>
                  <a:pPr>
                    <a:defRPr sz="800" b="0" i="0" u="none" strike="noStrike" baseline="0">
                      <a:solidFill>
                        <a:srgbClr val="000000"/>
                      </a:solidFill>
                      <a:latin typeface="Arial"/>
                      <a:ea typeface="Arial"/>
                      <a:cs typeface="Arial"/>
                    </a:defRPr>
                  </a:pPr>
                  <a:endParaRPr lang="en-US"/>
                </a:p>
              </c:txPr>
            </c:trendlineLbl>
          </c:trendline>
          <c:xVal>
            <c:numRef>
              <c:f>Data3.2!$E$36:$E$79</c:f>
              <c:numCache>
                <c:formatCode>0</c:formatCode>
                <c:ptCount val="44"/>
                <c:pt idx="0">
                  <c:v>47563.7</c:v>
                </c:pt>
                <c:pt idx="1">
                  <c:v>49419.3</c:v>
                </c:pt>
                <c:pt idx="2">
                  <c:v>45608.4</c:v>
                </c:pt>
                <c:pt idx="3">
                  <c:v>15869</c:v>
                </c:pt>
                <c:pt idx="4">
                  <c:v>44204.9</c:v>
                </c:pt>
                <c:pt idx="5">
                  <c:v>23095.200000000001</c:v>
                </c:pt>
                <c:pt idx="6">
                  <c:v>14373.2</c:v>
                </c:pt>
                <c:pt idx="7">
                  <c:v>13781.5</c:v>
                </c:pt>
                <c:pt idx="8">
                  <c:v>16413.3</c:v>
                </c:pt>
                <c:pt idx="9">
                  <c:v>33743.199999999997</c:v>
                </c:pt>
                <c:pt idx="10">
                  <c:v>48980.800000000003</c:v>
                </c:pt>
                <c:pt idx="11">
                  <c:v>28946.7</c:v>
                </c:pt>
                <c:pt idx="12">
                  <c:v>42275.199999999997</c:v>
                </c:pt>
                <c:pt idx="13">
                  <c:v>40930.800000000003</c:v>
                </c:pt>
                <c:pt idx="14">
                  <c:v>47998.9</c:v>
                </c:pt>
                <c:pt idx="15">
                  <c:v>26357.9</c:v>
                </c:pt>
                <c:pt idx="16">
                  <c:v>26436.2</c:v>
                </c:pt>
                <c:pt idx="17">
                  <c:v>47689.7</c:v>
                </c:pt>
                <c:pt idx="18">
                  <c:v>6137.2</c:v>
                </c:pt>
                <c:pt idx="19">
                  <c:v>11125.9</c:v>
                </c:pt>
                <c:pt idx="20">
                  <c:v>67974.100000000006</c:v>
                </c:pt>
                <c:pt idx="21">
                  <c:v>36545.699999999997</c:v>
                </c:pt>
                <c:pt idx="22">
                  <c:v>37255.199999999997</c:v>
                </c:pt>
                <c:pt idx="23">
                  <c:v>40700.800000000003</c:v>
                </c:pt>
                <c:pt idx="24">
                  <c:v>34299.800000000003</c:v>
                </c:pt>
                <c:pt idx="25">
                  <c:v>24899.3</c:v>
                </c:pt>
                <c:pt idx="26">
                  <c:v>28912.799999999999</c:v>
                </c:pt>
                <c:pt idx="27">
                  <c:v>104206.8</c:v>
                </c:pt>
                <c:pt idx="28">
                  <c:v>17980.8</c:v>
                </c:pt>
                <c:pt idx="29">
                  <c:v>49547</c:v>
                </c:pt>
                <c:pt idx="30">
                  <c:v>37948.9</c:v>
                </c:pt>
                <c:pt idx="31">
                  <c:v>62053.2</c:v>
                </c:pt>
                <c:pt idx="32">
                  <c:v>26855.8</c:v>
                </c:pt>
                <c:pt idx="33">
                  <c:v>29687.8</c:v>
                </c:pt>
                <c:pt idx="34">
                  <c:v>24092.1</c:v>
                </c:pt>
                <c:pt idx="35">
                  <c:v>29907.1</c:v>
                </c:pt>
                <c:pt idx="36">
                  <c:v>31964.7</c:v>
                </c:pt>
                <c:pt idx="37">
                  <c:v>13289.9</c:v>
                </c:pt>
                <c:pt idx="38">
                  <c:v>34696.300000000003</c:v>
                </c:pt>
                <c:pt idx="39">
                  <c:v>47823.3</c:v>
                </c:pt>
                <c:pt idx="40">
                  <c:v>62499.6</c:v>
                </c:pt>
                <c:pt idx="41">
                  <c:v>24070.5</c:v>
                </c:pt>
                <c:pt idx="42">
                  <c:v>41767.300000000003</c:v>
                </c:pt>
                <c:pt idx="43">
                  <c:v>56207</c:v>
                </c:pt>
              </c:numCache>
            </c:numRef>
          </c:xVal>
          <c:yVal>
            <c:numRef>
              <c:f>Data3.2!$C$36:$C$79</c:f>
              <c:numCache>
                <c:formatCode>0.0</c:formatCode>
                <c:ptCount val="44"/>
                <c:pt idx="0">
                  <c:v>82.5</c:v>
                </c:pt>
                <c:pt idx="1">
                  <c:v>81.3</c:v>
                </c:pt>
                <c:pt idx="2">
                  <c:v>81.099999999999994</c:v>
                </c:pt>
                <c:pt idx="3">
                  <c:v>74.7</c:v>
                </c:pt>
                <c:pt idx="4">
                  <c:v>81.7</c:v>
                </c:pt>
                <c:pt idx="5">
                  <c:v>79.099999999999994</c:v>
                </c:pt>
                <c:pt idx="6">
                  <c:v>76</c:v>
                </c:pt>
                <c:pt idx="7">
                  <c:v>74.2</c:v>
                </c:pt>
                <c:pt idx="8">
                  <c:v>79.599999999999994</c:v>
                </c:pt>
                <c:pt idx="9">
                  <c:v>78.7</c:v>
                </c:pt>
                <c:pt idx="10">
                  <c:v>80.8</c:v>
                </c:pt>
                <c:pt idx="11">
                  <c:v>77.7</c:v>
                </c:pt>
                <c:pt idx="12">
                  <c:v>81.599999999999994</c:v>
                </c:pt>
                <c:pt idx="13">
                  <c:v>82.4</c:v>
                </c:pt>
                <c:pt idx="14">
                  <c:v>80.7</c:v>
                </c:pt>
                <c:pt idx="15">
                  <c:v>81.099999999999994</c:v>
                </c:pt>
                <c:pt idx="16">
                  <c:v>75.7</c:v>
                </c:pt>
                <c:pt idx="17">
                  <c:v>82.5</c:v>
                </c:pt>
                <c:pt idx="18">
                  <c:v>68.3</c:v>
                </c:pt>
                <c:pt idx="19">
                  <c:v>69.099999999999994</c:v>
                </c:pt>
                <c:pt idx="20">
                  <c:v>81.5</c:v>
                </c:pt>
                <c:pt idx="21">
                  <c:v>82.1</c:v>
                </c:pt>
                <c:pt idx="22">
                  <c:v>82.6</c:v>
                </c:pt>
                <c:pt idx="23">
                  <c:v>83.9</c:v>
                </c:pt>
                <c:pt idx="24">
                  <c:v>82.1</c:v>
                </c:pt>
                <c:pt idx="25">
                  <c:v>74.599999999999994</c:v>
                </c:pt>
                <c:pt idx="26">
                  <c:v>74.5</c:v>
                </c:pt>
                <c:pt idx="27">
                  <c:v>82.4</c:v>
                </c:pt>
                <c:pt idx="28">
                  <c:v>75</c:v>
                </c:pt>
                <c:pt idx="29">
                  <c:v>81.599999999999994</c:v>
                </c:pt>
                <c:pt idx="30">
                  <c:v>81.7</c:v>
                </c:pt>
                <c:pt idx="31">
                  <c:v>82.4</c:v>
                </c:pt>
                <c:pt idx="32">
                  <c:v>77.599999999999994</c:v>
                </c:pt>
                <c:pt idx="33">
                  <c:v>81.2</c:v>
                </c:pt>
                <c:pt idx="34">
                  <c:v>71.3</c:v>
                </c:pt>
                <c:pt idx="35">
                  <c:v>76.7</c:v>
                </c:pt>
                <c:pt idx="36">
                  <c:v>80.900000000000006</c:v>
                </c:pt>
                <c:pt idx="37">
                  <c:v>57.4</c:v>
                </c:pt>
                <c:pt idx="38">
                  <c:v>83</c:v>
                </c:pt>
                <c:pt idx="39">
                  <c:v>82.3</c:v>
                </c:pt>
                <c:pt idx="40">
                  <c:v>83</c:v>
                </c:pt>
                <c:pt idx="41">
                  <c:v>78</c:v>
                </c:pt>
                <c:pt idx="42">
                  <c:v>81</c:v>
                </c:pt>
                <c:pt idx="43">
                  <c:v>78.8</c:v>
                </c:pt>
              </c:numCache>
            </c:numRef>
          </c:yVal>
          <c:smooth val="0"/>
          <c:extLst>
            <c:ext xmlns:c16="http://schemas.microsoft.com/office/drawing/2014/chart" uri="{C3380CC4-5D6E-409C-BE32-E72D297353CC}">
              <c16:uniqueId val="{0000002D-C1CA-2F45-833B-A6AE52D4E0B0}"/>
            </c:ext>
          </c:extLst>
        </c:ser>
        <c:dLbls>
          <c:showLegendKey val="0"/>
          <c:showVal val="0"/>
          <c:showCatName val="0"/>
          <c:showSerName val="0"/>
          <c:showPercent val="0"/>
          <c:showBubbleSize val="0"/>
        </c:dLbls>
        <c:axId val="174266240"/>
        <c:axId val="174268416"/>
      </c:scatterChart>
      <c:valAx>
        <c:axId val="174266240"/>
        <c:scaling>
          <c:orientation val="minMax"/>
          <c:max val="110000"/>
          <c:min val="0"/>
        </c:scaling>
        <c:delete val="0"/>
        <c:axPos val="b"/>
        <c:majorGridlines>
          <c:spPr>
            <a:ln>
              <a:solidFill>
                <a:schemeClr val="bg1"/>
              </a:solidFill>
            </a:ln>
          </c:spPr>
        </c:majorGridlines>
        <c:numFmt formatCode="0" sourceLinked="1"/>
        <c:majorTickMark val="out"/>
        <c:minorTickMark val="none"/>
        <c:tickLblPos val="nextTo"/>
        <c:txPr>
          <a:bodyPr rot="0" vert="horz"/>
          <a:lstStyle/>
          <a:p>
            <a:pPr>
              <a:defRPr sz="800" b="0" i="0" u="none" strike="noStrike" baseline="0">
                <a:solidFill>
                  <a:srgbClr val="000000"/>
                </a:solidFill>
                <a:latin typeface="Arial"/>
                <a:ea typeface="Arial"/>
                <a:cs typeface="Arial"/>
              </a:defRPr>
            </a:pPr>
            <a:endParaRPr lang="en-US"/>
          </a:p>
        </c:txPr>
        <c:crossAx val="174268416"/>
        <c:crosses val="autoZero"/>
        <c:crossBetween val="midCat"/>
        <c:majorUnit val="20000"/>
      </c:valAx>
      <c:valAx>
        <c:axId val="174268416"/>
        <c:scaling>
          <c:orientation val="minMax"/>
          <c:max val="85"/>
          <c:min val="65"/>
        </c:scaling>
        <c:delete val="0"/>
        <c:axPos val="l"/>
        <c:majorGridlines>
          <c:spPr>
            <a:ln>
              <a:solidFill>
                <a:schemeClr val="bg1"/>
              </a:solidFill>
            </a:ln>
          </c:spPr>
        </c:majorGridlines>
        <c:numFmt formatCode="0" sourceLinked="0"/>
        <c:majorTickMark val="out"/>
        <c:minorTickMark val="none"/>
        <c:tickLblPos val="nextTo"/>
        <c:txPr>
          <a:bodyPr rot="0" vert="horz"/>
          <a:lstStyle/>
          <a:p>
            <a:pPr>
              <a:defRPr sz="800" b="0" i="0" u="none" strike="noStrike" baseline="0">
                <a:solidFill>
                  <a:srgbClr val="000000"/>
                </a:solidFill>
                <a:latin typeface="Arial"/>
                <a:ea typeface="Arial"/>
                <a:cs typeface="Arial"/>
              </a:defRPr>
            </a:pPr>
            <a:endParaRPr lang="en-US"/>
          </a:p>
        </c:txPr>
        <c:crossAx val="174266240"/>
        <c:crosses val="autoZero"/>
        <c:crossBetween val="midCat"/>
        <c:majorUnit val="5"/>
      </c:valAx>
      <c:spPr>
        <a:solidFill>
          <a:schemeClr val="bg1">
            <a:lumMod val="95000"/>
          </a:schemeClr>
        </a:solidFill>
        <a:ln>
          <a:solidFill>
            <a:schemeClr val="bg1">
              <a:lumMod val="50000"/>
            </a:schemeClr>
          </a:solidFill>
        </a:ln>
      </c:spPr>
    </c:plotArea>
    <c:plotVisOnly val="1"/>
    <c:dispBlanksAs val="gap"/>
    <c:showDLblsOverMax val="0"/>
  </c:chart>
  <c:spPr>
    <a:ln>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95681731018978E-2"/>
          <c:y val="0.16538206047883972"/>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a:noFill/>
            </a:ln>
            <a:effectLst/>
          </c:spPr>
          <c:invertIfNegative val="0"/>
          <c:dPt>
            <c:idx val="0"/>
            <c:invertIfNegative val="0"/>
            <c:bubble3D val="0"/>
            <c:spPr>
              <a:solidFill>
                <a:srgbClr val="0C4C88"/>
              </a:solidFill>
              <a:ln>
                <a:noFill/>
              </a:ln>
              <a:effectLst/>
            </c:spPr>
            <c:extLst>
              <c:ext xmlns:c16="http://schemas.microsoft.com/office/drawing/2014/chart" uri="{C3380CC4-5D6E-409C-BE32-E72D297353CC}">
                <c16:uniqueId val="{00000001-315A-402C-A4A7-A85376A0E8A1}"/>
              </c:ext>
            </c:extLst>
          </c:dPt>
          <c:dPt>
            <c:idx val="10"/>
            <c:invertIfNegative val="0"/>
            <c:bubble3D val="0"/>
            <c:spPr>
              <a:solidFill>
                <a:srgbClr val="C00000"/>
              </a:solidFill>
              <a:ln>
                <a:noFill/>
              </a:ln>
              <a:effectLst/>
            </c:spPr>
            <c:extLst>
              <c:ext xmlns:c16="http://schemas.microsoft.com/office/drawing/2014/chart" uri="{C3380CC4-5D6E-409C-BE32-E72D297353CC}">
                <c16:uniqueId val="{00000002-315A-402C-A4A7-A85376A0E8A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Sheet1!$A$2:$A$12</c:f>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f>Sheet1!$B$2:$B$12</c:f>
              <c:numCache>
                <c:formatCode>0.00</c:formatCode>
                <c:ptCount val="11"/>
                <c:pt idx="0">
                  <c:v>2</c:v>
                </c:pt>
                <c:pt idx="1">
                  <c:v>2.2999999999999998</c:v>
                </c:pt>
                <c:pt idx="2">
                  <c:v>3.1</c:v>
                </c:pt>
                <c:pt idx="3">
                  <c:v>3.2</c:v>
                </c:pt>
                <c:pt idx="4">
                  <c:v>3.3</c:v>
                </c:pt>
                <c:pt idx="5">
                  <c:v>3.5</c:v>
                </c:pt>
                <c:pt idx="6">
                  <c:v>3.8</c:v>
                </c:pt>
                <c:pt idx="7">
                  <c:v>3.9</c:v>
                </c:pt>
                <c:pt idx="8">
                  <c:v>4.2</c:v>
                </c:pt>
                <c:pt idx="9">
                  <c:v>4.7</c:v>
                </c:pt>
                <c:pt idx="10">
                  <c:v>5.8</c:v>
                </c:pt>
              </c:numCache>
            </c:numRef>
          </c:val>
          <c:extLst>
            <c:ext xmlns:c16="http://schemas.microsoft.com/office/drawing/2014/chart" uri="{C3380CC4-5D6E-409C-BE32-E72D297353CC}">
              <c16:uniqueId val="{00000003-315A-402C-A4A7-A85376A0E8A1}"/>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solidFill>
                    <a:schemeClr val="accent2"/>
                  </a:solidFill>
                  <a:ln>
                    <a:noFill/>
                  </a:ln>
                  <a:effectLst/>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315A-402C-A4A7-A85376A0E8A1}"/>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315A-402C-A4A7-A85376A0E8A1}"/>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315A-402C-A4A7-A85376A0E8A1}"/>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315A-402C-A4A7-A85376A0E8A1}"/>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315A-402C-A4A7-A85376A0E8A1}"/>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315A-402C-A4A7-A85376A0E8A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Interface"/>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6350" cap="flat" cmpd="sng" algn="ctr">
                            <a:solidFill>
                              <a:schemeClr val="tx1"/>
                            </a:solidFill>
                            <a:prstDash val="solid"/>
                            <a:round/>
                          </a:ln>
                          <a:effectLst/>
                        </c:spPr>
                      </c15:leaderLines>
                    </c:ext>
                  </c:extLst>
                </c:dLbls>
                <c:cat>
                  <c:strRef>
                    <c:extLst>
                      <c:ext uri="{02D57815-91ED-43cb-92C2-25804820EDAC}">
                        <c15:formulaRef>
                          <c15:sqref>Sheet1!$A$2:$A$12</c15:sqref>
                        </c15:formulaRef>
                      </c:ext>
                    </c:extLst>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315A-402C-A4A7-A85376A0E8A1}"/>
                  </c:ext>
                </c:extLst>
              </c15:ser>
            </c15:filteredBarSeries>
          </c:ext>
        </c:extLst>
      </c:barChart>
      <c:catAx>
        <c:axId val="63940437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6"/>
          <c:min val="0"/>
        </c:scaling>
        <c:delete val="1"/>
        <c:axPos val="l"/>
        <c:majorGridlines>
          <c:spPr>
            <a:ln w="6350" cap="flat" cmpd="sng" algn="ctr">
              <a:solidFill>
                <a:schemeClr val="tx1">
                  <a:tint val="75000"/>
                </a:schemeClr>
              </a:solidFill>
              <a:prstDash val="solid"/>
              <a:round/>
            </a:ln>
            <a:effectLst/>
          </c:spPr>
        </c:majorGridlines>
        <c:numFmt formatCode="0.00" sourceLinked="1"/>
        <c:majorTickMark val="out"/>
        <c:minorTickMark val="none"/>
        <c:tickLblPos val="nextTo"/>
        <c:crossAx val="639404376"/>
        <c:crosses val="autoZero"/>
        <c:crossBetween val="between"/>
        <c:majorUnit val="25"/>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84978440194976E-2"/>
          <c:y val="5.865605707737237E-2"/>
          <c:w val="0.88057473284589438"/>
          <c:h val="0.75780015400523937"/>
        </c:manualLayout>
      </c:layout>
      <c:barChart>
        <c:barDir val="col"/>
        <c:grouping val="clustered"/>
        <c:varyColors val="0"/>
        <c:ser>
          <c:idx val="0"/>
          <c:order val="0"/>
          <c:tx>
            <c:strRef>
              <c:f>Sheet1!$B$1</c:f>
              <c:strCache>
                <c:ptCount val="1"/>
                <c:pt idx="0">
                  <c:v>Column2</c:v>
                </c:pt>
              </c:strCache>
            </c:strRef>
          </c:tx>
          <c:spPr>
            <a:solidFill>
              <a:srgbClr val="0C4C88"/>
            </a:solidFill>
            <a:ln>
              <a:solidFill>
                <a:schemeClr val="tx2"/>
              </a:solidFill>
            </a:ln>
          </c:spPr>
          <c:invertIfNegative val="0"/>
          <c:dPt>
            <c:idx val="0"/>
            <c:invertIfNegative val="0"/>
            <c:bubble3D val="0"/>
            <c:spPr>
              <a:solidFill>
                <a:srgbClr val="C00000"/>
              </a:solidFill>
              <a:ln>
                <a:solidFill>
                  <a:schemeClr val="tx2"/>
                </a:solidFill>
              </a:ln>
            </c:spPr>
            <c:extLst>
              <c:ext xmlns:c16="http://schemas.microsoft.com/office/drawing/2014/chart" uri="{C3380CC4-5D6E-409C-BE32-E72D297353CC}">
                <c16:uniqueId val="{00000000-600D-4BC4-ACDC-B29037BE43C0}"/>
              </c:ext>
            </c:extLst>
          </c:dPt>
          <c:dPt>
            <c:idx val="10"/>
            <c:invertIfNegative val="0"/>
            <c:bubble3D val="0"/>
            <c:spPr>
              <a:solidFill>
                <a:srgbClr val="C00000"/>
              </a:solidFill>
              <a:ln>
                <a:solidFill>
                  <a:schemeClr val="tx2"/>
                </a:solidFill>
              </a:ln>
            </c:spPr>
            <c:extLst>
              <c:ext xmlns:c16="http://schemas.microsoft.com/office/drawing/2014/chart" uri="{C3380CC4-5D6E-409C-BE32-E72D297353CC}">
                <c16:uniqueId val="{00000001-F40A-4403-B1C5-5DEB7D7566D8}"/>
              </c:ext>
            </c:extLst>
          </c:dPt>
          <c:dLbls>
            <c:numFmt formatCode="#,##0.0" sourceLinked="0"/>
            <c:spPr>
              <a:noFill/>
              <a:ln>
                <a:noFill/>
              </a:ln>
              <a:effectLst/>
            </c:spPr>
            <c:txPr>
              <a:bodyPr/>
              <a:lstStyle/>
              <a:p>
                <a:pPr>
                  <a:defRPr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US</c:v>
                </c:pt>
                <c:pt idx="1">
                  <c:v>SWE</c:v>
                </c:pt>
                <c:pt idx="2">
                  <c:v>CAN</c:v>
                </c:pt>
                <c:pt idx="3">
                  <c:v>SWIZ</c:v>
                </c:pt>
                <c:pt idx="4">
                  <c:v>UK</c:v>
                </c:pt>
                <c:pt idx="5">
                  <c:v>AUS</c:v>
                </c:pt>
                <c:pt idx="6">
                  <c:v>NETH</c:v>
                </c:pt>
                <c:pt idx="7">
                  <c:v>FR</c:v>
                </c:pt>
                <c:pt idx="8">
                  <c:v>GER</c:v>
                </c:pt>
              </c:strCache>
            </c:strRef>
          </c:cat>
          <c:val>
            <c:numRef>
              <c:f>Sheet1!$B$2:$B$10</c:f>
              <c:numCache>
                <c:formatCode>General</c:formatCode>
                <c:ptCount val="9"/>
                <c:pt idx="0">
                  <c:v>19</c:v>
                </c:pt>
                <c:pt idx="1">
                  <c:v>17</c:v>
                </c:pt>
                <c:pt idx="2">
                  <c:v>15</c:v>
                </c:pt>
                <c:pt idx="3">
                  <c:v>14</c:v>
                </c:pt>
                <c:pt idx="4">
                  <c:v>11</c:v>
                </c:pt>
                <c:pt idx="5">
                  <c:v>11</c:v>
                </c:pt>
                <c:pt idx="6">
                  <c:v>10</c:v>
                </c:pt>
                <c:pt idx="7">
                  <c:v>8</c:v>
                </c:pt>
                <c:pt idx="8">
                  <c:v>7</c:v>
                </c:pt>
              </c:numCache>
            </c:numRef>
          </c:val>
          <c:extLst>
            <c:ext xmlns:c16="http://schemas.microsoft.com/office/drawing/2014/chart" uri="{C3380CC4-5D6E-409C-BE32-E72D297353CC}">
              <c16:uniqueId val="{00000000-F40A-4403-B1C5-5DEB7D7566D8}"/>
            </c:ext>
          </c:extLst>
        </c:ser>
        <c:dLbls>
          <c:showLegendKey val="0"/>
          <c:showVal val="0"/>
          <c:showCatName val="0"/>
          <c:showSerName val="0"/>
          <c:showPercent val="0"/>
          <c:showBubbleSize val="0"/>
        </c:dLbls>
        <c:gapWidth val="150"/>
        <c:axId val="104837504"/>
        <c:axId val="104839040"/>
      </c:barChart>
      <c:catAx>
        <c:axId val="104837504"/>
        <c:scaling>
          <c:orientation val="minMax"/>
        </c:scaling>
        <c:delete val="0"/>
        <c:axPos val="b"/>
        <c:numFmt formatCode="General" sourceLinked="0"/>
        <c:majorTickMark val="out"/>
        <c:minorTickMark val="none"/>
        <c:tickLblPos val="low"/>
        <c:txPr>
          <a:bodyPr rot="0"/>
          <a:lstStyle/>
          <a:p>
            <a:pPr>
              <a:defRPr sz="1600" b="1">
                <a:latin typeface="Cabin" panose="020B0803050202020004" pitchFamily="34" charset="0"/>
                <a:cs typeface="Arial" panose="020B0604020202020204" pitchFamily="34" charset="0"/>
              </a:defRPr>
            </a:pPr>
            <a:endParaRPr lang="en-US"/>
          </a:p>
        </c:txPr>
        <c:crossAx val="104839040"/>
        <c:crosses val="autoZero"/>
        <c:auto val="1"/>
        <c:lblAlgn val="ctr"/>
        <c:lblOffset val="100"/>
        <c:noMultiLvlLbl val="0"/>
      </c:catAx>
      <c:valAx>
        <c:axId val="104839040"/>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8375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5-89E5-4E9F-9B62-792D7816F402}"/>
              </c:ext>
            </c:extLst>
          </c:dPt>
          <c:dPt>
            <c:idx val="10"/>
            <c:invertIfNegative val="0"/>
            <c:bubble3D val="0"/>
            <c:extLst>
              <c:ext xmlns:c16="http://schemas.microsoft.com/office/drawing/2014/chart" uri="{C3380CC4-5D6E-409C-BE32-E72D297353CC}">
                <c16:uniqueId val="{00000000-89E5-4E9F-9B62-792D7816F402}"/>
              </c:ext>
            </c:extLst>
          </c:dPt>
          <c:dLbls>
            <c:dLbl>
              <c:idx val="5"/>
              <c:layout>
                <c:manualLayout>
                  <c:x val="0"/>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E5-4E9F-9B62-792D7816F402}"/>
                </c:ext>
              </c:extLst>
            </c:dLbl>
            <c:dLbl>
              <c:idx val="6"/>
              <c:layout>
                <c:manualLayout>
                  <c:x val="-1.1318202268926492E-16"/>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E5-4E9F-9B62-792D7816F402}"/>
                </c:ext>
              </c:extLst>
            </c:dLbl>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UK</c:v>
                </c:pt>
                <c:pt idx="1">
                  <c:v>US</c:v>
                </c:pt>
                <c:pt idx="2">
                  <c:v>NZ</c:v>
                </c:pt>
                <c:pt idx="3">
                  <c:v>NETH</c:v>
                </c:pt>
                <c:pt idx="4">
                  <c:v>CAN</c:v>
                </c:pt>
                <c:pt idx="5">
                  <c:v>FRA</c:v>
                </c:pt>
                <c:pt idx="6">
                  <c:v>SWE</c:v>
                </c:pt>
                <c:pt idx="7">
                  <c:v>GER</c:v>
                </c:pt>
                <c:pt idx="8">
                  <c:v>NOR</c:v>
                </c:pt>
              </c:strCache>
            </c:strRef>
          </c:cat>
          <c:val>
            <c:numRef>
              <c:f>Sheet1!$B$2:$B$10</c:f>
              <c:numCache>
                <c:formatCode>General</c:formatCode>
                <c:ptCount val="9"/>
                <c:pt idx="0">
                  <c:v>72.599999999999994</c:v>
                </c:pt>
                <c:pt idx="1">
                  <c:v>67.5</c:v>
                </c:pt>
                <c:pt idx="2">
                  <c:v>65</c:v>
                </c:pt>
                <c:pt idx="3">
                  <c:v>64</c:v>
                </c:pt>
                <c:pt idx="4">
                  <c:v>61.1</c:v>
                </c:pt>
                <c:pt idx="5">
                  <c:v>49.7</c:v>
                </c:pt>
                <c:pt idx="6">
                  <c:v>49.4</c:v>
                </c:pt>
                <c:pt idx="7">
                  <c:v>34.799999999999997</c:v>
                </c:pt>
                <c:pt idx="8">
                  <c:v>34.4</c:v>
                </c:pt>
              </c:numCache>
            </c:numRef>
          </c:val>
          <c:extLst>
            <c:ext xmlns:c16="http://schemas.microsoft.com/office/drawing/2014/chart" uri="{C3380CC4-5D6E-409C-BE32-E72D297353CC}">
              <c16:uniqueId val="{00000003-89E5-4E9F-9B62-792D7816F402}"/>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Sheet1!$C$2:$C$10</c:f>
              <c:numCache>
                <c:formatCode>General</c:formatCode>
                <c:ptCount val="9"/>
                <c:pt idx="0">
                  <c:v>44</c:v>
                </c:pt>
                <c:pt idx="1">
                  <c:v>44</c:v>
                </c:pt>
                <c:pt idx="2">
                  <c:v>44</c:v>
                </c:pt>
                <c:pt idx="3">
                  <c:v>44</c:v>
                </c:pt>
                <c:pt idx="4">
                  <c:v>44</c:v>
                </c:pt>
                <c:pt idx="5">
                  <c:v>44</c:v>
                </c:pt>
                <c:pt idx="6">
                  <c:v>44</c:v>
                </c:pt>
                <c:pt idx="7">
                  <c:v>44</c:v>
                </c:pt>
                <c:pt idx="8">
                  <c:v>44</c:v>
                </c:pt>
              </c:numCache>
            </c:numRef>
          </c:val>
          <c:smooth val="0"/>
          <c:extLst>
            <c:ext xmlns:c16="http://schemas.microsoft.com/office/drawing/2014/chart" uri="{C3380CC4-5D6E-409C-BE32-E72D297353CC}">
              <c16:uniqueId val="{00000004-89E5-4E9F-9B62-792D7816F402}"/>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3-03DB-43BB-9A5C-16B1FCCEC546}"/>
              </c:ext>
            </c:extLst>
          </c:dPt>
          <c:dPt>
            <c:idx val="10"/>
            <c:invertIfNegative val="0"/>
            <c:bubble3D val="0"/>
            <c:extLst>
              <c:ext xmlns:c16="http://schemas.microsoft.com/office/drawing/2014/chart" uri="{C3380CC4-5D6E-409C-BE32-E72D297353CC}">
                <c16:uniqueId val="{00000000-03DB-43BB-9A5C-16B1FCCEC546}"/>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Sheet1!$B$2:$B$12</c:f>
              <c:numCache>
                <c:formatCode>General</c:formatCode>
                <c:ptCount val="11"/>
                <c:pt idx="0">
                  <c:v>90.4</c:v>
                </c:pt>
                <c:pt idx="1">
                  <c:v>79.5</c:v>
                </c:pt>
                <c:pt idx="2">
                  <c:v>78.2</c:v>
                </c:pt>
                <c:pt idx="3">
                  <c:v>75.5</c:v>
                </c:pt>
                <c:pt idx="4">
                  <c:v>75.2</c:v>
                </c:pt>
                <c:pt idx="5">
                  <c:v>72</c:v>
                </c:pt>
                <c:pt idx="6">
                  <c:v>55.1</c:v>
                </c:pt>
                <c:pt idx="7">
                  <c:v>54</c:v>
                </c:pt>
                <c:pt idx="8">
                  <c:v>51</c:v>
                </c:pt>
                <c:pt idx="9">
                  <c:v>49.7</c:v>
                </c:pt>
                <c:pt idx="10">
                  <c:v>49</c:v>
                </c:pt>
              </c:numCache>
            </c:numRef>
          </c:val>
          <c:extLst>
            <c:ext xmlns:c16="http://schemas.microsoft.com/office/drawing/2014/chart" uri="{C3380CC4-5D6E-409C-BE32-E72D297353CC}">
              <c16:uniqueId val="{00000001-03DB-43BB-9A5C-16B1FCCEC546}"/>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Sheet1!$C$2:$C$12</c:f>
              <c:numCache>
                <c:formatCode>General</c:formatCode>
                <c:ptCount val="11"/>
                <c:pt idx="0">
                  <c:v>59.7</c:v>
                </c:pt>
                <c:pt idx="1">
                  <c:v>59.7</c:v>
                </c:pt>
                <c:pt idx="2">
                  <c:v>59.7</c:v>
                </c:pt>
                <c:pt idx="3">
                  <c:v>59.7</c:v>
                </c:pt>
                <c:pt idx="4">
                  <c:v>59.7</c:v>
                </c:pt>
                <c:pt idx="5">
                  <c:v>59.7</c:v>
                </c:pt>
                <c:pt idx="6">
                  <c:v>59.7</c:v>
                </c:pt>
                <c:pt idx="7">
                  <c:v>59.7</c:v>
                </c:pt>
                <c:pt idx="8">
                  <c:v>59.7</c:v>
                </c:pt>
                <c:pt idx="9">
                  <c:v>59.7</c:v>
                </c:pt>
                <c:pt idx="10">
                  <c:v>59.7</c:v>
                </c:pt>
              </c:numCache>
            </c:numRef>
          </c:val>
          <c:smooth val="0"/>
          <c:extLst>
            <c:ext xmlns:c16="http://schemas.microsoft.com/office/drawing/2014/chart" uri="{C3380CC4-5D6E-409C-BE32-E72D297353CC}">
              <c16:uniqueId val="{00000002-03DB-43BB-9A5C-16B1FCCEC546}"/>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068013237475751E-3"/>
          <c:y val="8.4165194616094528E-3"/>
          <c:w val="0.99346939909162046"/>
          <c:h val="0.92855604189205299"/>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AB2B-46FA-B068-CB4167BBF3C7}"/>
              </c:ext>
            </c:extLst>
          </c:dPt>
          <c:dLbls>
            <c:dLbl>
              <c:idx val="7"/>
              <c:layout>
                <c:manualLayout>
                  <c:x val="0"/>
                  <c:y val="8.69500318986068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2B-46FA-B068-CB4167BBF3C7}"/>
                </c:ext>
              </c:extLst>
            </c:dLbl>
            <c:dLbl>
              <c:idx val="8"/>
              <c:layout>
                <c:manualLayout>
                  <c:x val="-1.1975458871737733E-16"/>
                  <c:y val="8.97134173460533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2B-46FA-B068-CB4167BBF3C7}"/>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UK</c:v>
                </c:pt>
                <c:pt idx="1">
                  <c:v>GER</c:v>
                </c:pt>
                <c:pt idx="2">
                  <c:v>NETH</c:v>
                </c:pt>
                <c:pt idx="3">
                  <c:v>SWE</c:v>
                </c:pt>
                <c:pt idx="4">
                  <c:v>SWIZ</c:v>
                </c:pt>
                <c:pt idx="5">
                  <c:v>NZ</c:v>
                </c:pt>
                <c:pt idx="6">
                  <c:v>NOR</c:v>
                </c:pt>
                <c:pt idx="7">
                  <c:v>CAN</c:v>
                </c:pt>
                <c:pt idx="8">
                  <c:v>AUS</c:v>
                </c:pt>
                <c:pt idx="9">
                  <c:v>FRA</c:v>
                </c:pt>
                <c:pt idx="10">
                  <c:v>US</c:v>
                </c:pt>
              </c:strCache>
            </c:strRef>
          </c:cat>
          <c:val>
            <c:numRef>
              <c:f>Sheet1!$B$2:$B$12</c:f>
              <c:numCache>
                <c:formatCode>General</c:formatCode>
                <c:ptCount val="11"/>
                <c:pt idx="0">
                  <c:v>7.3</c:v>
                </c:pt>
                <c:pt idx="1">
                  <c:v>10.199999999999999</c:v>
                </c:pt>
                <c:pt idx="2">
                  <c:v>10.5</c:v>
                </c:pt>
                <c:pt idx="3">
                  <c:v>11.1</c:v>
                </c:pt>
                <c:pt idx="4">
                  <c:v>11.2</c:v>
                </c:pt>
                <c:pt idx="5">
                  <c:v>11.5</c:v>
                </c:pt>
                <c:pt idx="6">
                  <c:v>11.6</c:v>
                </c:pt>
                <c:pt idx="7">
                  <c:v>11.8</c:v>
                </c:pt>
                <c:pt idx="8">
                  <c:v>11.9</c:v>
                </c:pt>
                <c:pt idx="9">
                  <c:v>13.1</c:v>
                </c:pt>
                <c:pt idx="10">
                  <c:v>13.9</c:v>
                </c:pt>
              </c:numCache>
            </c:numRef>
          </c:val>
          <c:extLst>
            <c:ext xmlns:c16="http://schemas.microsoft.com/office/drawing/2014/chart" uri="{C3380CC4-5D6E-409C-BE32-E72D297353CC}">
              <c16:uniqueId val="{00000003-AB2B-46FA-B068-CB4167BBF3C7}"/>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val>
            <c:numRef>
              <c:f>Sheet1!$C$2:$C$12</c:f>
              <c:numCache>
                <c:formatCode>General</c:formatCode>
                <c:ptCount val="11"/>
                <c:pt idx="0">
                  <c:v>11.5</c:v>
                </c:pt>
                <c:pt idx="1">
                  <c:v>11.5</c:v>
                </c:pt>
                <c:pt idx="2">
                  <c:v>11.5</c:v>
                </c:pt>
                <c:pt idx="3">
                  <c:v>11.5</c:v>
                </c:pt>
                <c:pt idx="4">
                  <c:v>11.5</c:v>
                </c:pt>
                <c:pt idx="5">
                  <c:v>11.5</c:v>
                </c:pt>
                <c:pt idx="6">
                  <c:v>11.5</c:v>
                </c:pt>
                <c:pt idx="7">
                  <c:v>11.5</c:v>
                </c:pt>
                <c:pt idx="8">
                  <c:v>11.5</c:v>
                </c:pt>
                <c:pt idx="9">
                  <c:v>11.5</c:v>
                </c:pt>
                <c:pt idx="10">
                  <c:v>11.5</c:v>
                </c:pt>
              </c:numCache>
            </c:numRef>
          </c:val>
          <c:smooth val="0"/>
          <c:extLst>
            <c:ext xmlns:c16="http://schemas.microsoft.com/office/drawing/2014/chart" uri="{C3380CC4-5D6E-409C-BE32-E72D297353CC}">
              <c16:uniqueId val="{00000004-AB2B-46FA-B068-CB4167BBF3C7}"/>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127956227693809E-3"/>
          <c:y val="0"/>
          <c:w val="0.99342237775833575"/>
          <c:h val="0.94070213362008048"/>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98AC-448D-B450-C87A6150F61C}"/>
              </c:ext>
            </c:extLst>
          </c:dPt>
          <c:dLbls>
            <c:dLbl>
              <c:idx val="5"/>
              <c:layout>
                <c:manualLayout>
                  <c:x val="0"/>
                  <c:y val="5.12318262750281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AC-448D-B450-C87A6150F61C}"/>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Sheet1!$B$2:$B$12</c:f>
              <c:numCache>
                <c:formatCode>General</c:formatCode>
                <c:ptCount val="11"/>
                <c:pt idx="0">
                  <c:v>11.3</c:v>
                </c:pt>
                <c:pt idx="1">
                  <c:v>12</c:v>
                </c:pt>
                <c:pt idx="2">
                  <c:v>13.1</c:v>
                </c:pt>
                <c:pt idx="3">
                  <c:v>13.4</c:v>
                </c:pt>
                <c:pt idx="4">
                  <c:v>17</c:v>
                </c:pt>
                <c:pt idx="5">
                  <c:v>23.6</c:v>
                </c:pt>
                <c:pt idx="6">
                  <c:v>26.3</c:v>
                </c:pt>
                <c:pt idx="7">
                  <c:v>28.7</c:v>
                </c:pt>
                <c:pt idx="8">
                  <c:v>30.4</c:v>
                </c:pt>
                <c:pt idx="9">
                  <c:v>32.200000000000003</c:v>
                </c:pt>
                <c:pt idx="10">
                  <c:v>40</c:v>
                </c:pt>
              </c:numCache>
            </c:numRef>
          </c:val>
          <c:extLst>
            <c:ext xmlns:c16="http://schemas.microsoft.com/office/drawing/2014/chart" uri="{C3380CC4-5D6E-409C-BE32-E72D297353CC}">
              <c16:uniqueId val="{00000002-98AC-448D-B450-C87A6150F61C}"/>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Sheet1!$C$2:$C$12</c:f>
              <c:numCache>
                <c:formatCode>General</c:formatCode>
                <c:ptCount val="11"/>
                <c:pt idx="0">
                  <c:v>21</c:v>
                </c:pt>
                <c:pt idx="1">
                  <c:v>21</c:v>
                </c:pt>
                <c:pt idx="2">
                  <c:v>21</c:v>
                </c:pt>
                <c:pt idx="3">
                  <c:v>21</c:v>
                </c:pt>
                <c:pt idx="4">
                  <c:v>21</c:v>
                </c:pt>
                <c:pt idx="5">
                  <c:v>21</c:v>
                </c:pt>
                <c:pt idx="6">
                  <c:v>21</c:v>
                </c:pt>
                <c:pt idx="7">
                  <c:v>21</c:v>
                </c:pt>
                <c:pt idx="8">
                  <c:v>21</c:v>
                </c:pt>
                <c:pt idx="9">
                  <c:v>21</c:v>
                </c:pt>
                <c:pt idx="10">
                  <c:v>21</c:v>
                </c:pt>
              </c:numCache>
            </c:numRef>
          </c:val>
          <c:smooth val="0"/>
          <c:extLst>
            <c:ext xmlns:c16="http://schemas.microsoft.com/office/drawing/2014/chart" uri="{C3380CC4-5D6E-409C-BE32-E72D297353CC}">
              <c16:uniqueId val="{00000003-98AC-448D-B450-C87A6150F61C}"/>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50"/>
          <c:min val="0"/>
        </c:scaling>
        <c:delete val="1"/>
        <c:axPos val="l"/>
        <c:numFmt formatCode="0" sourceLinked="0"/>
        <c:majorTickMark val="out"/>
        <c:minorTickMark val="none"/>
        <c:tickLblPos val="nextTo"/>
        <c:crossAx val="396332184"/>
        <c:crosses val="autoZero"/>
        <c:crossBetween val="between"/>
        <c:majorUnit val="1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0760599369541E-3"/>
          <c:y val="4.972618247871847E-3"/>
          <c:w val="0.99230929467149964"/>
          <c:h val="0.92940779768726134"/>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74AC-46D7-92C4-011BE4E353F5}"/>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Sheet1!$B$2:$B$12</c:f>
              <c:numCache>
                <c:formatCode>General</c:formatCode>
                <c:ptCount val="11"/>
                <c:pt idx="0">
                  <c:v>14</c:v>
                </c:pt>
                <c:pt idx="1">
                  <c:v>14</c:v>
                </c:pt>
                <c:pt idx="2">
                  <c:v>15</c:v>
                </c:pt>
                <c:pt idx="3">
                  <c:v>15</c:v>
                </c:pt>
                <c:pt idx="4">
                  <c:v>16</c:v>
                </c:pt>
                <c:pt idx="5">
                  <c:v>16</c:v>
                </c:pt>
                <c:pt idx="6">
                  <c:v>17</c:v>
                </c:pt>
                <c:pt idx="7">
                  <c:v>18</c:v>
                </c:pt>
                <c:pt idx="8">
                  <c:v>18</c:v>
                </c:pt>
                <c:pt idx="9">
                  <c:v>22</c:v>
                </c:pt>
                <c:pt idx="10">
                  <c:v>28</c:v>
                </c:pt>
              </c:numCache>
            </c:numRef>
          </c:val>
          <c:extLst>
            <c:ext xmlns:c16="http://schemas.microsoft.com/office/drawing/2014/chart" uri="{C3380CC4-5D6E-409C-BE32-E72D297353CC}">
              <c16:uniqueId val="{00000001-74AC-46D7-92C4-011BE4E353F5}"/>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Sheet1!$C$2:$C$12</c:f>
              <c:numCache>
                <c:formatCode>General</c:formatCode>
                <c:ptCount val="11"/>
                <c:pt idx="0">
                  <c:v>17.5</c:v>
                </c:pt>
                <c:pt idx="1">
                  <c:v>17.5</c:v>
                </c:pt>
                <c:pt idx="2">
                  <c:v>17.5</c:v>
                </c:pt>
                <c:pt idx="3">
                  <c:v>17.5</c:v>
                </c:pt>
                <c:pt idx="4">
                  <c:v>17.5</c:v>
                </c:pt>
                <c:pt idx="5">
                  <c:v>17.5</c:v>
                </c:pt>
                <c:pt idx="6">
                  <c:v>17.5</c:v>
                </c:pt>
                <c:pt idx="7">
                  <c:v>17.5</c:v>
                </c:pt>
                <c:pt idx="8">
                  <c:v>17.5</c:v>
                </c:pt>
                <c:pt idx="9">
                  <c:v>17.5</c:v>
                </c:pt>
                <c:pt idx="10">
                  <c:v>17.5</c:v>
                </c:pt>
              </c:numCache>
            </c:numRef>
          </c:val>
          <c:smooth val="0"/>
          <c:extLst>
            <c:ext xmlns:c16="http://schemas.microsoft.com/office/drawing/2014/chart" uri="{C3380CC4-5D6E-409C-BE32-E72D297353CC}">
              <c16:uniqueId val="{00000002-74AC-46D7-92C4-011BE4E353F5}"/>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30"/>
          <c:min val="0"/>
        </c:scaling>
        <c:delete val="1"/>
        <c:axPos val="l"/>
        <c:numFmt formatCode="0" sourceLinked="0"/>
        <c:majorTickMark val="out"/>
        <c:minorTickMark val="none"/>
        <c:tickLblPos val="nextTo"/>
        <c:crossAx val="396332184"/>
        <c:crosses val="autoZero"/>
        <c:crossBetween val="between"/>
        <c:majorUnit val="5"/>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23856229513214E-2"/>
          <c:y val="0.16808246319290043"/>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481A-46DC-94FA-E364A879E506}"/>
              </c:ext>
            </c:extLst>
          </c:dPt>
          <c:dPt>
            <c:idx val="10"/>
            <c:invertIfNegative val="0"/>
            <c:bubble3D val="0"/>
            <c:extLst>
              <c:ext xmlns:c16="http://schemas.microsoft.com/office/drawing/2014/chart" uri="{C3380CC4-5D6E-409C-BE32-E72D297353CC}">
                <c16:uniqueId val="{00000002-481A-46DC-94FA-E364A879E50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f>Sheet1!$B$2:$B$12</c:f>
              <c:numCache>
                <c:formatCode>0</c:formatCode>
                <c:ptCount val="11"/>
                <c:pt idx="0">
                  <c:v>23.9</c:v>
                </c:pt>
                <c:pt idx="1">
                  <c:v>33.299999999999997</c:v>
                </c:pt>
                <c:pt idx="2">
                  <c:v>39.47</c:v>
                </c:pt>
                <c:pt idx="3">
                  <c:v>47.19</c:v>
                </c:pt>
                <c:pt idx="4">
                  <c:v>49.2</c:v>
                </c:pt>
                <c:pt idx="5">
                  <c:v>51.27</c:v>
                </c:pt>
                <c:pt idx="6">
                  <c:v>53.91</c:v>
                </c:pt>
                <c:pt idx="7">
                  <c:v>54.71</c:v>
                </c:pt>
                <c:pt idx="8">
                  <c:v>59.37</c:v>
                </c:pt>
                <c:pt idx="9">
                  <c:v>60.64</c:v>
                </c:pt>
                <c:pt idx="10">
                  <c:v>61.89</c:v>
                </c:pt>
              </c:numCache>
            </c:numRef>
          </c:val>
          <c:extLst>
            <c:ext xmlns:c16="http://schemas.microsoft.com/office/drawing/2014/chart" uri="{C3380CC4-5D6E-409C-BE32-E72D297353CC}">
              <c16:uniqueId val="{00000003-481A-46DC-94FA-E364A879E506}"/>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81A-46DC-94FA-E364A879E506}"/>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81A-46DC-94FA-E364A879E506}"/>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81A-46DC-94FA-E364A879E506}"/>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481A-46DC-94FA-E364A879E506}"/>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81A-46DC-94FA-E364A879E506}"/>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481A-46DC-94FA-E364A879E50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481A-46DC-94FA-E364A879E506}"/>
                  </c:ext>
                </c:extLst>
              </c15:ser>
            </c15:filteredBarSeries>
          </c:ext>
        </c:extLst>
      </c:barChart>
      <c:catAx>
        <c:axId val="639404376"/>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100"/>
          <c:min val="0"/>
        </c:scaling>
        <c:delete val="1"/>
        <c:axPos val="l"/>
        <c:numFmt formatCode="0" sourceLinked="1"/>
        <c:majorTickMark val="none"/>
        <c:minorTickMark val="none"/>
        <c:tickLblPos val="nextTo"/>
        <c:crossAx val="639404376"/>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1'!$B$2:$BH$2</c:f>
              <c:numCache>
                <c:formatCode>_(* #,##0.0_);_(* \(#,##0.0\);_(* "-"??_);_(@_)</c:formatCode>
                <c:ptCount val="59"/>
                <c:pt idx="0">
                  <c:v>5</c:v>
                </c:pt>
                <c:pt idx="1">
                  <c:v>5.2</c:v>
                </c:pt>
                <c:pt idx="2">
                  <c:v>5.3</c:v>
                </c:pt>
                <c:pt idx="3">
                  <c:v>5.4</c:v>
                </c:pt>
                <c:pt idx="4">
                  <c:v>5.6</c:v>
                </c:pt>
                <c:pt idx="5">
                  <c:v>5.6</c:v>
                </c:pt>
                <c:pt idx="6">
                  <c:v>5.7</c:v>
                </c:pt>
                <c:pt idx="7">
                  <c:v>6</c:v>
                </c:pt>
                <c:pt idx="8">
                  <c:v>6.2</c:v>
                </c:pt>
                <c:pt idx="9">
                  <c:v>6.5</c:v>
                </c:pt>
                <c:pt idx="10">
                  <c:v>6.9</c:v>
                </c:pt>
                <c:pt idx="11">
                  <c:v>7.1</c:v>
                </c:pt>
                <c:pt idx="12">
                  <c:v>7.2</c:v>
                </c:pt>
                <c:pt idx="13">
                  <c:v>7.2</c:v>
                </c:pt>
                <c:pt idx="14">
                  <c:v>7.5</c:v>
                </c:pt>
                <c:pt idx="15">
                  <c:v>7.9</c:v>
                </c:pt>
                <c:pt idx="16">
                  <c:v>8.1999999999999993</c:v>
                </c:pt>
                <c:pt idx="17">
                  <c:v>8.4</c:v>
                </c:pt>
                <c:pt idx="18">
                  <c:v>8.3000000000000007</c:v>
                </c:pt>
                <c:pt idx="19">
                  <c:v>8.4</c:v>
                </c:pt>
                <c:pt idx="20">
                  <c:v>8.9</c:v>
                </c:pt>
                <c:pt idx="21">
                  <c:v>9.1999999999999993</c:v>
                </c:pt>
                <c:pt idx="22">
                  <c:v>10</c:v>
                </c:pt>
                <c:pt idx="23">
                  <c:v>10.1</c:v>
                </c:pt>
                <c:pt idx="24">
                  <c:v>10</c:v>
                </c:pt>
                <c:pt idx="25">
                  <c:v>10.199999999999999</c:v>
                </c:pt>
                <c:pt idx="26">
                  <c:v>10.4</c:v>
                </c:pt>
                <c:pt idx="27">
                  <c:v>10.6</c:v>
                </c:pt>
                <c:pt idx="28">
                  <c:v>11.1</c:v>
                </c:pt>
                <c:pt idx="29">
                  <c:v>11.4</c:v>
                </c:pt>
                <c:pt idx="30">
                  <c:v>12.1</c:v>
                </c:pt>
                <c:pt idx="31">
                  <c:v>12.8</c:v>
                </c:pt>
                <c:pt idx="32">
                  <c:v>13.1</c:v>
                </c:pt>
                <c:pt idx="33">
                  <c:v>13.4</c:v>
                </c:pt>
                <c:pt idx="34">
                  <c:v>13.3</c:v>
                </c:pt>
                <c:pt idx="35">
                  <c:v>13.4</c:v>
                </c:pt>
                <c:pt idx="36">
                  <c:v>13.3</c:v>
                </c:pt>
                <c:pt idx="37">
                  <c:v>13.2</c:v>
                </c:pt>
                <c:pt idx="38">
                  <c:v>13.3</c:v>
                </c:pt>
                <c:pt idx="39">
                  <c:v>13.3</c:v>
                </c:pt>
                <c:pt idx="40">
                  <c:v>13.4</c:v>
                </c:pt>
                <c:pt idx="41">
                  <c:v>14</c:v>
                </c:pt>
                <c:pt idx="42">
                  <c:v>14.9</c:v>
                </c:pt>
                <c:pt idx="43">
                  <c:v>15.4</c:v>
                </c:pt>
                <c:pt idx="44">
                  <c:v>15.5</c:v>
                </c:pt>
                <c:pt idx="45">
                  <c:v>15.5</c:v>
                </c:pt>
                <c:pt idx="46">
                  <c:v>15.6</c:v>
                </c:pt>
                <c:pt idx="47">
                  <c:v>15.9</c:v>
                </c:pt>
                <c:pt idx="48">
                  <c:v>16.3</c:v>
                </c:pt>
                <c:pt idx="49">
                  <c:v>17.2</c:v>
                </c:pt>
                <c:pt idx="50">
                  <c:v>17.3</c:v>
                </c:pt>
                <c:pt idx="51">
                  <c:v>17.3</c:v>
                </c:pt>
                <c:pt idx="52">
                  <c:v>17.2</c:v>
                </c:pt>
                <c:pt idx="53">
                  <c:v>17.100000000000001</c:v>
                </c:pt>
                <c:pt idx="54">
                  <c:v>17.3</c:v>
                </c:pt>
                <c:pt idx="55">
                  <c:v>17.600000000000001</c:v>
                </c:pt>
                <c:pt idx="56">
                  <c:v>17.899999999999999</c:v>
                </c:pt>
                <c:pt idx="57">
                  <c:v>17.899999999999999</c:v>
                </c:pt>
                <c:pt idx="58">
                  <c:v>17.7</c:v>
                </c:pt>
              </c:numCache>
            </c:numRef>
          </c:yVal>
          <c:smooth val="1"/>
          <c:extLst>
            <c:ext xmlns:c16="http://schemas.microsoft.com/office/drawing/2014/chart" uri="{C3380CC4-5D6E-409C-BE32-E72D297353CC}">
              <c16:uniqueId val="{00000000-2D89-4C65-A119-15C84FF900C3}"/>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dirty="0"/>
                  <a:t>Percentage of </a:t>
                </a:r>
                <a:r>
                  <a:rPr lang="en-US" sz="1600" baseline="0" dirty="0"/>
                  <a:t>GDP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0_);_(* \(#,##0.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22170368604030447"/>
          <c:w val="0.98707649199775183"/>
          <c:h val="0.70474486574662432"/>
        </c:manualLayout>
      </c:layout>
      <c:barChart>
        <c:barDir val="col"/>
        <c:grouping val="clustered"/>
        <c:varyColors val="0"/>
        <c:ser>
          <c:idx val="4"/>
          <c:order val="0"/>
          <c:spPr>
            <a:solidFill>
              <a:schemeClr val="accent1"/>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1F52-438F-8451-3FBBF2465F1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NOR</c:v>
                </c:pt>
                <c:pt idx="1">
                  <c:v>SWIZ</c:v>
                </c:pt>
                <c:pt idx="2">
                  <c:v>GER</c:v>
                </c:pt>
                <c:pt idx="3">
                  <c:v>SWE</c:v>
                </c:pt>
                <c:pt idx="4">
                  <c:v>AUS</c:v>
                </c:pt>
                <c:pt idx="5">
                  <c:v>NETH</c:v>
                </c:pt>
                <c:pt idx="6">
                  <c:v>NZ</c:v>
                </c:pt>
                <c:pt idx="7">
                  <c:v>FRA</c:v>
                </c:pt>
                <c:pt idx="8">
                  <c:v>UK</c:v>
                </c:pt>
                <c:pt idx="9">
                  <c:v>CAN</c:v>
                </c:pt>
                <c:pt idx="10">
                  <c:v>US</c:v>
                </c:pt>
              </c:strCache>
            </c:strRef>
          </c:cat>
          <c:val>
            <c:numRef>
              <c:f>Sheet1!$B$2:$B$12</c:f>
              <c:numCache>
                <c:formatCode>0.0</c:formatCode>
                <c:ptCount val="11"/>
                <c:pt idx="0">
                  <c:v>4.82</c:v>
                </c:pt>
                <c:pt idx="1">
                  <c:v>4.3</c:v>
                </c:pt>
                <c:pt idx="2">
                  <c:v>4.25</c:v>
                </c:pt>
                <c:pt idx="3">
                  <c:v>4.12</c:v>
                </c:pt>
                <c:pt idx="4">
                  <c:v>3.68</c:v>
                </c:pt>
                <c:pt idx="5">
                  <c:v>3.58</c:v>
                </c:pt>
                <c:pt idx="6">
                  <c:v>3.33</c:v>
                </c:pt>
                <c:pt idx="7">
                  <c:v>3.17</c:v>
                </c:pt>
                <c:pt idx="8">
                  <c:v>2.85</c:v>
                </c:pt>
                <c:pt idx="9">
                  <c:v>2.69</c:v>
                </c:pt>
                <c:pt idx="10">
                  <c:v>2.61</c:v>
                </c:pt>
              </c:numCache>
            </c:numRef>
          </c:val>
          <c:extLst>
            <c:ext xmlns:c16="http://schemas.microsoft.com/office/drawing/2014/chart" uri="{C3380CC4-5D6E-409C-BE32-E72D297353CC}">
              <c16:uniqueId val="{00000001-1F52-438F-8451-3FBBF2465F1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3.5</c:v>
                </c:pt>
                <c:pt idx="1">
                  <c:v>3.5</c:v>
                </c:pt>
                <c:pt idx="2">
                  <c:v>3.5</c:v>
                </c:pt>
                <c:pt idx="3">
                  <c:v>3.5</c:v>
                </c:pt>
                <c:pt idx="4">
                  <c:v>3.5</c:v>
                </c:pt>
                <c:pt idx="5">
                  <c:v>3.5</c:v>
                </c:pt>
                <c:pt idx="6">
                  <c:v>3.5</c:v>
                </c:pt>
                <c:pt idx="7">
                  <c:v>3.5</c:v>
                </c:pt>
                <c:pt idx="8">
                  <c:v>3.5</c:v>
                </c:pt>
                <c:pt idx="9">
                  <c:v>3.5</c:v>
                </c:pt>
                <c:pt idx="10">
                  <c:v>3.5</c:v>
                </c:pt>
              </c:numCache>
            </c:numRef>
          </c:val>
          <c:smooth val="0"/>
          <c:extLst>
            <c:ext xmlns:c16="http://schemas.microsoft.com/office/drawing/2014/chart" uri="{C3380CC4-5D6E-409C-BE32-E72D297353CC}">
              <c16:uniqueId val="{00000002-1F52-438F-8451-3FBBF2465F1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9613520532156E-2"/>
          <c:y val="4.6205371651757733E-2"/>
          <c:w val="0.70345262397755837"/>
          <c:h val="0.90662825198245711"/>
        </c:manualLayout>
      </c:layout>
      <c:lineChart>
        <c:grouping val="standard"/>
        <c:varyColors val="0"/>
        <c:ser>
          <c:idx val="10"/>
          <c:order val="0"/>
          <c:tx>
            <c:strRef>
              <c:f>Sheet1!$A$12</c:f>
              <c:strCache>
                <c:ptCount val="1"/>
                <c:pt idx="0">
                  <c:v>US: 16.9%</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8.2409999999999997</c:v>
                </c:pt>
                <c:pt idx="1">
                  <c:v>8.5259999999999998</c:v>
                </c:pt>
                <c:pt idx="2">
                  <c:v>9.2119999999999997</c:v>
                </c:pt>
                <c:pt idx="3">
                  <c:v>9.3409999999999993</c:v>
                </c:pt>
                <c:pt idx="4">
                  <c:v>9.2910000000000004</c:v>
                </c:pt>
                <c:pt idx="5">
                  <c:v>9.5150000000000006</c:v>
                </c:pt>
                <c:pt idx="6">
                  <c:v>9.6890000000000001</c:v>
                </c:pt>
                <c:pt idx="7">
                  <c:v>9.9329999999999998</c:v>
                </c:pt>
                <c:pt idx="8">
                  <c:v>10.321999999999999</c:v>
                </c:pt>
                <c:pt idx="9">
                  <c:v>10.675000000000001</c:v>
                </c:pt>
                <c:pt idx="10">
                  <c:v>11.304</c:v>
                </c:pt>
                <c:pt idx="11">
                  <c:v>11.978999999999999</c:v>
                </c:pt>
                <c:pt idx="12">
                  <c:v>12.25</c:v>
                </c:pt>
                <c:pt idx="13">
                  <c:v>12.506</c:v>
                </c:pt>
                <c:pt idx="14">
                  <c:v>12.428000000000001</c:v>
                </c:pt>
                <c:pt idx="15">
                  <c:v>12.542</c:v>
                </c:pt>
                <c:pt idx="16">
                  <c:v>12.506</c:v>
                </c:pt>
                <c:pt idx="17">
                  <c:v>12.414</c:v>
                </c:pt>
                <c:pt idx="18">
                  <c:v>12.428000000000001</c:v>
                </c:pt>
                <c:pt idx="19">
                  <c:v>12.429</c:v>
                </c:pt>
                <c:pt idx="20">
                  <c:v>12.542</c:v>
                </c:pt>
                <c:pt idx="21">
                  <c:v>13.218999999999999</c:v>
                </c:pt>
                <c:pt idx="22">
                  <c:v>14.007</c:v>
                </c:pt>
                <c:pt idx="23">
                  <c:v>14.522</c:v>
                </c:pt>
                <c:pt idx="24">
                  <c:v>14.61</c:v>
                </c:pt>
                <c:pt idx="25">
                  <c:v>14.606</c:v>
                </c:pt>
                <c:pt idx="26">
                  <c:v>14.702999999999999</c:v>
                </c:pt>
                <c:pt idx="27">
                  <c:v>14.926</c:v>
                </c:pt>
                <c:pt idx="28">
                  <c:v>15.301</c:v>
                </c:pt>
                <c:pt idx="29">
                  <c:v>16.309999999999999</c:v>
                </c:pt>
                <c:pt idx="30">
                  <c:v>16.382000000000001</c:v>
                </c:pt>
                <c:pt idx="31">
                  <c:v>16.350000000000001</c:v>
                </c:pt>
                <c:pt idx="32">
                  <c:v>16.329000000000001</c:v>
                </c:pt>
                <c:pt idx="33">
                  <c:v>16.257000000000001</c:v>
                </c:pt>
                <c:pt idx="34">
                  <c:v>16.443000000000001</c:v>
                </c:pt>
                <c:pt idx="35">
                  <c:v>16.748999999999999</c:v>
                </c:pt>
                <c:pt idx="36">
                  <c:v>17.120999999999999</c:v>
                </c:pt>
                <c:pt idx="37" formatCode="0.0">
                  <c:v>17.061</c:v>
                </c:pt>
              </c:numCache>
            </c:numRef>
          </c:val>
          <c:smooth val="0"/>
          <c:extLst>
            <c:ext xmlns:c16="http://schemas.microsoft.com/office/drawing/2014/chart" uri="{C3380CC4-5D6E-409C-BE32-E72D297353CC}">
              <c16:uniqueId val="{00000000-ED04-4433-AA46-76705826DECB}"/>
            </c:ext>
          </c:extLst>
        </c:ser>
        <c:ser>
          <c:idx val="8"/>
          <c:order val="1"/>
          <c:tx>
            <c:strRef>
              <c:f>Sheet1!$A$10</c:f>
              <c:strCache>
                <c:ptCount val="1"/>
                <c:pt idx="0">
                  <c:v>SWIZ: 12.2%</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6.6310000000000002</c:v>
                </c:pt>
                <c:pt idx="1">
                  <c:v>6.6909999999999998</c:v>
                </c:pt>
                <c:pt idx="2">
                  <c:v>6.8280000000000003</c:v>
                </c:pt>
                <c:pt idx="3">
                  <c:v>7.1920000000000002</c:v>
                </c:pt>
                <c:pt idx="4">
                  <c:v>6.952</c:v>
                </c:pt>
                <c:pt idx="5">
                  <c:v>7.51</c:v>
                </c:pt>
                <c:pt idx="6">
                  <c:v>7.6760000000000002</c:v>
                </c:pt>
                <c:pt idx="7">
                  <c:v>7.859</c:v>
                </c:pt>
                <c:pt idx="8">
                  <c:v>7.9029999999999996</c:v>
                </c:pt>
                <c:pt idx="9">
                  <c:v>7.9089999999999998</c:v>
                </c:pt>
                <c:pt idx="10">
                  <c:v>7.8520000000000003</c:v>
                </c:pt>
                <c:pt idx="11">
                  <c:v>8.4789999999999992</c:v>
                </c:pt>
                <c:pt idx="12">
                  <c:v>8.8580000000000005</c:v>
                </c:pt>
                <c:pt idx="13">
                  <c:v>8.9619999999999997</c:v>
                </c:pt>
                <c:pt idx="14">
                  <c:v>9.09</c:v>
                </c:pt>
                <c:pt idx="15">
                  <c:v>9.3209999999999997</c:v>
                </c:pt>
                <c:pt idx="16">
                  <c:v>9.6999999999999993</c:v>
                </c:pt>
                <c:pt idx="17">
                  <c:v>9.7200000000000006</c:v>
                </c:pt>
                <c:pt idx="18">
                  <c:v>9.8309999999999995</c:v>
                </c:pt>
                <c:pt idx="19">
                  <c:v>9.9610000000000003</c:v>
                </c:pt>
                <c:pt idx="20">
                  <c:v>9.8439999999999994</c:v>
                </c:pt>
                <c:pt idx="21">
                  <c:v>10.231</c:v>
                </c:pt>
                <c:pt idx="22">
                  <c:v>10.641</c:v>
                </c:pt>
                <c:pt idx="23">
                  <c:v>10.936</c:v>
                </c:pt>
                <c:pt idx="24">
                  <c:v>11.004</c:v>
                </c:pt>
                <c:pt idx="25">
                  <c:v>10.821999999999999</c:v>
                </c:pt>
                <c:pt idx="26">
                  <c:v>10.214</c:v>
                </c:pt>
                <c:pt idx="27">
                  <c:v>10.016</c:v>
                </c:pt>
                <c:pt idx="28">
                  <c:v>10.151</c:v>
                </c:pt>
                <c:pt idx="29">
                  <c:v>10.808999999999999</c:v>
                </c:pt>
                <c:pt idx="30">
                  <c:v>10.699</c:v>
                </c:pt>
                <c:pt idx="31">
                  <c:v>10.769</c:v>
                </c:pt>
                <c:pt idx="32">
                  <c:v>11.058</c:v>
                </c:pt>
                <c:pt idx="33">
                  <c:v>11.314</c:v>
                </c:pt>
                <c:pt idx="34">
                  <c:v>11.494</c:v>
                </c:pt>
                <c:pt idx="35">
                  <c:v>11.884</c:v>
                </c:pt>
                <c:pt idx="36">
                  <c:v>12.221</c:v>
                </c:pt>
                <c:pt idx="37" formatCode="0.0">
                  <c:v>12.346</c:v>
                </c:pt>
              </c:numCache>
            </c:numRef>
          </c:val>
          <c:smooth val="0"/>
          <c:extLst>
            <c:ext xmlns:c16="http://schemas.microsoft.com/office/drawing/2014/chart" uri="{C3380CC4-5D6E-409C-BE32-E72D297353CC}">
              <c16:uniqueId val="{00000001-ED04-4433-AA46-76705826DECB}"/>
            </c:ext>
          </c:extLst>
        </c:ser>
        <c:ser>
          <c:idx val="3"/>
          <c:order val="2"/>
          <c:tx>
            <c:strRef>
              <c:f>Sheet1!$A$5</c:f>
              <c:strCache>
                <c:ptCount val="1"/>
                <c:pt idx="0">
                  <c:v>GER: 11.2%</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8.0980000000000008</c:v>
                </c:pt>
                <c:pt idx="1">
                  <c:v>8.3970000000000002</c:v>
                </c:pt>
                <c:pt idx="2">
                  <c:v>8.2279999999999998</c:v>
                </c:pt>
                <c:pt idx="3">
                  <c:v>8.2200000000000006</c:v>
                </c:pt>
                <c:pt idx="4">
                  <c:v>8.3360000000000003</c:v>
                </c:pt>
                <c:pt idx="5">
                  <c:v>8.4809999999999999</c:v>
                </c:pt>
                <c:pt idx="6">
                  <c:v>8.3759999999999994</c:v>
                </c:pt>
                <c:pt idx="7">
                  <c:v>8.48</c:v>
                </c:pt>
                <c:pt idx="8">
                  <c:v>8.66</c:v>
                </c:pt>
                <c:pt idx="9">
                  <c:v>8.0630000000000006</c:v>
                </c:pt>
                <c:pt idx="10">
                  <c:v>8.0310000000000006</c:v>
                </c:pt>
                <c:pt idx="12">
                  <c:v>9.0250000000000004</c:v>
                </c:pt>
                <c:pt idx="13">
                  <c:v>8.9930000000000003</c:v>
                </c:pt>
                <c:pt idx="14">
                  <c:v>9.2270000000000003</c:v>
                </c:pt>
                <c:pt idx="15">
                  <c:v>9.5</c:v>
                </c:pt>
                <c:pt idx="16">
                  <c:v>9.7910000000000004</c:v>
                </c:pt>
                <c:pt idx="17">
                  <c:v>9.6760000000000002</c:v>
                </c:pt>
                <c:pt idx="18">
                  <c:v>9.6980000000000004</c:v>
                </c:pt>
                <c:pt idx="19">
                  <c:v>9.7669999999999995</c:v>
                </c:pt>
                <c:pt idx="20">
                  <c:v>9.8369999999999997</c:v>
                </c:pt>
                <c:pt idx="21">
                  <c:v>9.8719999999999999</c:v>
                </c:pt>
                <c:pt idx="22">
                  <c:v>10.117000000000001</c:v>
                </c:pt>
                <c:pt idx="23">
                  <c:v>10.337999999999999</c:v>
                </c:pt>
                <c:pt idx="24">
                  <c:v>10.08</c:v>
                </c:pt>
                <c:pt idx="25">
                  <c:v>10.228</c:v>
                </c:pt>
                <c:pt idx="26">
                  <c:v>10.117000000000001</c:v>
                </c:pt>
                <c:pt idx="27">
                  <c:v>9.9710000000000001</c:v>
                </c:pt>
                <c:pt idx="28">
                  <c:v>10.157</c:v>
                </c:pt>
                <c:pt idx="29">
                  <c:v>11.14</c:v>
                </c:pt>
                <c:pt idx="30">
                  <c:v>11.005000000000001</c:v>
                </c:pt>
                <c:pt idx="31">
                  <c:v>10.721</c:v>
                </c:pt>
                <c:pt idx="32">
                  <c:v>10.776999999999999</c:v>
                </c:pt>
                <c:pt idx="33">
                  <c:v>10.932</c:v>
                </c:pt>
                <c:pt idx="34">
                  <c:v>10.96</c:v>
                </c:pt>
                <c:pt idx="35">
                  <c:v>11.087999999999999</c:v>
                </c:pt>
                <c:pt idx="36">
                  <c:v>11.131</c:v>
                </c:pt>
                <c:pt idx="37" formatCode="0.0">
                  <c:v>11.247</c:v>
                </c:pt>
              </c:numCache>
            </c:numRef>
          </c:val>
          <c:smooth val="0"/>
          <c:extLst>
            <c:ext xmlns:c16="http://schemas.microsoft.com/office/drawing/2014/chart" uri="{C3380CC4-5D6E-409C-BE32-E72D297353CC}">
              <c16:uniqueId val="{00000002-ED04-4433-AA46-76705826DECB}"/>
            </c:ext>
          </c:extLst>
        </c:ser>
        <c:ser>
          <c:idx val="2"/>
          <c:order val="3"/>
          <c:tx>
            <c:strRef>
              <c:f>Sheet1!$A$4</c:f>
              <c:strCache>
                <c:ptCount val="1"/>
                <c:pt idx="0">
                  <c:v>FRA: 11.2%</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6.7590000000000003</c:v>
                </c:pt>
                <c:pt idx="5">
                  <c:v>7.6710000000000003</c:v>
                </c:pt>
                <c:pt idx="10">
                  <c:v>7.9969999999999999</c:v>
                </c:pt>
                <c:pt idx="11">
                  <c:v>8.2210000000000001</c:v>
                </c:pt>
                <c:pt idx="12">
                  <c:v>8.4459999999999997</c:v>
                </c:pt>
                <c:pt idx="13">
                  <c:v>8.8569999999999993</c:v>
                </c:pt>
                <c:pt idx="14">
                  <c:v>8.8409999999999993</c:v>
                </c:pt>
                <c:pt idx="15">
                  <c:v>9.8840000000000003</c:v>
                </c:pt>
                <c:pt idx="16">
                  <c:v>9.8859999999999992</c:v>
                </c:pt>
                <c:pt idx="17">
                  <c:v>9.7609999999999992</c:v>
                </c:pt>
                <c:pt idx="18">
                  <c:v>9.6590000000000007</c:v>
                </c:pt>
                <c:pt idx="19">
                  <c:v>9.66</c:v>
                </c:pt>
                <c:pt idx="20">
                  <c:v>9.5839999999999996</c:v>
                </c:pt>
                <c:pt idx="21">
                  <c:v>9.7059999999999995</c:v>
                </c:pt>
                <c:pt idx="22">
                  <c:v>10.022</c:v>
                </c:pt>
                <c:pt idx="23">
                  <c:v>10.083</c:v>
                </c:pt>
                <c:pt idx="24">
                  <c:v>10.164</c:v>
                </c:pt>
                <c:pt idx="25">
                  <c:v>10.215</c:v>
                </c:pt>
                <c:pt idx="26">
                  <c:v>10.398</c:v>
                </c:pt>
                <c:pt idx="27">
                  <c:v>10.335000000000001</c:v>
                </c:pt>
                <c:pt idx="28">
                  <c:v>10.513999999999999</c:v>
                </c:pt>
                <c:pt idx="29">
                  <c:v>11.301</c:v>
                </c:pt>
                <c:pt idx="30">
                  <c:v>11.239000000000001</c:v>
                </c:pt>
                <c:pt idx="31">
                  <c:v>11.202999999999999</c:v>
                </c:pt>
                <c:pt idx="32">
                  <c:v>11.315</c:v>
                </c:pt>
                <c:pt idx="33">
                  <c:v>11.436</c:v>
                </c:pt>
                <c:pt idx="34">
                  <c:v>11.571</c:v>
                </c:pt>
                <c:pt idx="35">
                  <c:v>11.459</c:v>
                </c:pt>
                <c:pt idx="36">
                  <c:v>11.507999999999999</c:v>
                </c:pt>
                <c:pt idx="37" formatCode="0.0">
                  <c:v>11.33</c:v>
                </c:pt>
              </c:numCache>
            </c:numRef>
          </c:val>
          <c:smooth val="0"/>
          <c:extLst>
            <c:ext xmlns:c16="http://schemas.microsoft.com/office/drawing/2014/chart" uri="{C3380CC4-5D6E-409C-BE32-E72D297353CC}">
              <c16:uniqueId val="{00000003-ED04-4433-AA46-76705826DECB}"/>
            </c:ext>
          </c:extLst>
        </c:ser>
        <c:ser>
          <c:idx val="7"/>
          <c:order val="4"/>
          <c:tx>
            <c:strRef>
              <c:f>Sheet1!$A$9</c:f>
              <c:strCache>
                <c:ptCount val="1"/>
                <c:pt idx="0">
                  <c:v>SWE: 11.0%</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7.827</c:v>
                </c:pt>
                <c:pt idx="1">
                  <c:v>7.931</c:v>
                </c:pt>
                <c:pt idx="2">
                  <c:v>8.0169999999999995</c:v>
                </c:pt>
                <c:pt idx="3">
                  <c:v>7.9279999999999999</c:v>
                </c:pt>
                <c:pt idx="4">
                  <c:v>7.7370000000000001</c:v>
                </c:pt>
                <c:pt idx="5">
                  <c:v>7.3440000000000003</c:v>
                </c:pt>
                <c:pt idx="6">
                  <c:v>7.1130000000000004</c:v>
                </c:pt>
                <c:pt idx="7">
                  <c:v>7.1920000000000002</c:v>
                </c:pt>
                <c:pt idx="8">
                  <c:v>7.1079999999999997</c:v>
                </c:pt>
                <c:pt idx="9">
                  <c:v>7.1669999999999998</c:v>
                </c:pt>
                <c:pt idx="10">
                  <c:v>7.2480000000000002</c:v>
                </c:pt>
                <c:pt idx="11">
                  <c:v>7.2359999999999998</c:v>
                </c:pt>
                <c:pt idx="12">
                  <c:v>7.52</c:v>
                </c:pt>
                <c:pt idx="13">
                  <c:v>7.7629999999999999</c:v>
                </c:pt>
                <c:pt idx="14">
                  <c:v>7.3689999999999998</c:v>
                </c:pt>
                <c:pt idx="15">
                  <c:v>7.2839999999999998</c:v>
                </c:pt>
                <c:pt idx="16">
                  <c:v>7.4870000000000001</c:v>
                </c:pt>
                <c:pt idx="17">
                  <c:v>7.3079999999999998</c:v>
                </c:pt>
                <c:pt idx="18">
                  <c:v>7.39</c:v>
                </c:pt>
                <c:pt idx="19">
                  <c:v>7.4059999999999997</c:v>
                </c:pt>
                <c:pt idx="20">
                  <c:v>7.4020000000000001</c:v>
                </c:pt>
                <c:pt idx="21">
                  <c:v>8.0220000000000002</c:v>
                </c:pt>
                <c:pt idx="22">
                  <c:v>8.3490000000000002</c:v>
                </c:pt>
                <c:pt idx="23">
                  <c:v>8.4529999999999994</c:v>
                </c:pt>
                <c:pt idx="24">
                  <c:v>8.2520000000000007</c:v>
                </c:pt>
                <c:pt idx="25">
                  <c:v>8.2680000000000007</c:v>
                </c:pt>
                <c:pt idx="26">
                  <c:v>8.1509999999999998</c:v>
                </c:pt>
                <c:pt idx="27">
                  <c:v>8.0640000000000001</c:v>
                </c:pt>
                <c:pt idx="28">
                  <c:v>8.3030000000000008</c:v>
                </c:pt>
                <c:pt idx="29">
                  <c:v>8.9350000000000005</c:v>
                </c:pt>
                <c:pt idx="30">
                  <c:v>8.4770000000000003</c:v>
                </c:pt>
                <c:pt idx="31">
                  <c:v>10.666</c:v>
                </c:pt>
                <c:pt idx="32">
                  <c:v>10.926</c:v>
                </c:pt>
                <c:pt idx="33">
                  <c:v>11.089</c:v>
                </c:pt>
                <c:pt idx="34">
                  <c:v>11.13</c:v>
                </c:pt>
                <c:pt idx="35">
                  <c:v>11.004</c:v>
                </c:pt>
                <c:pt idx="36">
                  <c:v>10.976000000000001</c:v>
                </c:pt>
                <c:pt idx="37" formatCode="0.0">
                  <c:v>11.019</c:v>
                </c:pt>
              </c:numCache>
            </c:numRef>
          </c:val>
          <c:smooth val="0"/>
          <c:extLst>
            <c:ext xmlns:c16="http://schemas.microsoft.com/office/drawing/2014/chart" uri="{C3380CC4-5D6E-409C-BE32-E72D297353CC}">
              <c16:uniqueId val="{00000004-ED04-4433-AA46-76705826DECB}"/>
            </c:ext>
          </c:extLst>
        </c:ser>
        <c:ser>
          <c:idx val="1"/>
          <c:order val="5"/>
          <c:tx>
            <c:strRef>
              <c:f>Sheet1!$A$3</c:f>
              <c:strCache>
                <c:ptCount val="1"/>
                <c:pt idx="0">
                  <c:v>CAN: 10.7%</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6.5359999999999996</c:v>
                </c:pt>
                <c:pt idx="1">
                  <c:v>6.766</c:v>
                </c:pt>
                <c:pt idx="2">
                  <c:v>7.4950000000000001</c:v>
                </c:pt>
                <c:pt idx="3">
                  <c:v>7.6639999999999997</c:v>
                </c:pt>
                <c:pt idx="4">
                  <c:v>7.5510000000000002</c:v>
                </c:pt>
                <c:pt idx="5">
                  <c:v>7.5579999999999998</c:v>
                </c:pt>
                <c:pt idx="6">
                  <c:v>7.798</c:v>
                </c:pt>
                <c:pt idx="7">
                  <c:v>7.7389999999999999</c:v>
                </c:pt>
                <c:pt idx="8">
                  <c:v>7.7380000000000004</c:v>
                </c:pt>
                <c:pt idx="9">
                  <c:v>7.9459999999999997</c:v>
                </c:pt>
                <c:pt idx="10">
                  <c:v>8.3640000000000008</c:v>
                </c:pt>
                <c:pt idx="11">
                  <c:v>9.048</c:v>
                </c:pt>
                <c:pt idx="12">
                  <c:v>9.3010000000000002</c:v>
                </c:pt>
                <c:pt idx="13">
                  <c:v>9.1859999999999999</c:v>
                </c:pt>
                <c:pt idx="14">
                  <c:v>8.8350000000000009</c:v>
                </c:pt>
                <c:pt idx="15">
                  <c:v>8.532</c:v>
                </c:pt>
                <c:pt idx="16">
                  <c:v>8.3360000000000003</c:v>
                </c:pt>
                <c:pt idx="17">
                  <c:v>8.3179999999999996</c:v>
                </c:pt>
                <c:pt idx="18">
                  <c:v>8.5470000000000006</c:v>
                </c:pt>
                <c:pt idx="19">
                  <c:v>8.3290000000000006</c:v>
                </c:pt>
                <c:pt idx="20">
                  <c:v>8.2479999999999993</c:v>
                </c:pt>
                <c:pt idx="21">
                  <c:v>8.625</c:v>
                </c:pt>
                <c:pt idx="22">
                  <c:v>8.8569999999999993</c:v>
                </c:pt>
                <c:pt idx="23">
                  <c:v>9.0109999999999992</c:v>
                </c:pt>
                <c:pt idx="24">
                  <c:v>9.0660000000000007</c:v>
                </c:pt>
                <c:pt idx="25">
                  <c:v>9.0350000000000001</c:v>
                </c:pt>
                <c:pt idx="26">
                  <c:v>9.375</c:v>
                </c:pt>
                <c:pt idx="27">
                  <c:v>9.4760000000000009</c:v>
                </c:pt>
                <c:pt idx="28">
                  <c:v>9.6389999999999993</c:v>
                </c:pt>
                <c:pt idx="29">
                  <c:v>10.756</c:v>
                </c:pt>
                <c:pt idx="30">
                  <c:v>10.728</c:v>
                </c:pt>
                <c:pt idx="31">
                  <c:v>10.403</c:v>
                </c:pt>
                <c:pt idx="32">
                  <c:v>10.403</c:v>
                </c:pt>
                <c:pt idx="33">
                  <c:v>10.287000000000001</c:v>
                </c:pt>
                <c:pt idx="34">
                  <c:v>10.121</c:v>
                </c:pt>
                <c:pt idx="35">
                  <c:v>10.584</c:v>
                </c:pt>
                <c:pt idx="36">
                  <c:v>10.82</c:v>
                </c:pt>
                <c:pt idx="37" formatCode="0.0">
                  <c:v>10.663</c:v>
                </c:pt>
              </c:numCache>
            </c:numRef>
          </c:val>
          <c:smooth val="0"/>
          <c:extLst>
            <c:ext xmlns:c16="http://schemas.microsoft.com/office/drawing/2014/chart" uri="{C3380CC4-5D6E-409C-BE32-E72D297353CC}">
              <c16:uniqueId val="{00000005-ED04-4433-AA46-76705826DECB}"/>
            </c:ext>
          </c:extLst>
        </c:ser>
        <c:ser>
          <c:idx val="6"/>
          <c:order val="6"/>
          <c:tx>
            <c:strRef>
              <c:f>Sheet1!$A$8</c:f>
              <c:strCache>
                <c:ptCount val="1"/>
                <c:pt idx="0">
                  <c:v>NOR: 10.2%</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5.41</c:v>
                </c:pt>
                <c:pt idx="1">
                  <c:v>5.44</c:v>
                </c:pt>
                <c:pt idx="2">
                  <c:v>5.64</c:v>
                </c:pt>
                <c:pt idx="3">
                  <c:v>5.8220000000000001</c:v>
                </c:pt>
                <c:pt idx="4">
                  <c:v>5.4790000000000001</c:v>
                </c:pt>
                <c:pt idx="5">
                  <c:v>5.4770000000000003</c:v>
                </c:pt>
                <c:pt idx="6">
                  <c:v>5.9180000000000001</c:v>
                </c:pt>
                <c:pt idx="7">
                  <c:v>6.1539999999999999</c:v>
                </c:pt>
                <c:pt idx="8">
                  <c:v>6.2910000000000004</c:v>
                </c:pt>
                <c:pt idx="9">
                  <c:v>6.1180000000000003</c:v>
                </c:pt>
                <c:pt idx="10">
                  <c:v>7.0750000000000002</c:v>
                </c:pt>
                <c:pt idx="11">
                  <c:v>7.35</c:v>
                </c:pt>
                <c:pt idx="12">
                  <c:v>7.5010000000000003</c:v>
                </c:pt>
                <c:pt idx="13">
                  <c:v>7.38</c:v>
                </c:pt>
                <c:pt idx="14">
                  <c:v>7.2930000000000001</c:v>
                </c:pt>
                <c:pt idx="15">
                  <c:v>7.2729999999999997</c:v>
                </c:pt>
                <c:pt idx="16">
                  <c:v>7.1890000000000001</c:v>
                </c:pt>
                <c:pt idx="17">
                  <c:v>7.7430000000000003</c:v>
                </c:pt>
                <c:pt idx="18">
                  <c:v>8.4269999999999996</c:v>
                </c:pt>
                <c:pt idx="19">
                  <c:v>8.4359999999999999</c:v>
                </c:pt>
                <c:pt idx="20">
                  <c:v>7.7089999999999996</c:v>
                </c:pt>
                <c:pt idx="21">
                  <c:v>8.0210000000000008</c:v>
                </c:pt>
                <c:pt idx="22">
                  <c:v>9.0050000000000008</c:v>
                </c:pt>
                <c:pt idx="23">
                  <c:v>9.2189999999999994</c:v>
                </c:pt>
                <c:pt idx="24">
                  <c:v>8.8260000000000005</c:v>
                </c:pt>
                <c:pt idx="25">
                  <c:v>8.3330000000000002</c:v>
                </c:pt>
                <c:pt idx="26">
                  <c:v>7.9160000000000004</c:v>
                </c:pt>
                <c:pt idx="27">
                  <c:v>8.048</c:v>
                </c:pt>
                <c:pt idx="28">
                  <c:v>7.9560000000000004</c:v>
                </c:pt>
                <c:pt idx="29">
                  <c:v>9.0640000000000001</c:v>
                </c:pt>
                <c:pt idx="30">
                  <c:v>8.8979999999999997</c:v>
                </c:pt>
                <c:pt idx="31">
                  <c:v>8.7789999999999999</c:v>
                </c:pt>
                <c:pt idx="32">
                  <c:v>8.7650000000000006</c:v>
                </c:pt>
                <c:pt idx="33">
                  <c:v>8.9169999999999998</c:v>
                </c:pt>
                <c:pt idx="34">
                  <c:v>9.3279999999999994</c:v>
                </c:pt>
                <c:pt idx="35">
                  <c:v>10.109</c:v>
                </c:pt>
                <c:pt idx="36">
                  <c:v>10.519</c:v>
                </c:pt>
                <c:pt idx="37" formatCode="0.0">
                  <c:v>10.446</c:v>
                </c:pt>
              </c:numCache>
            </c:numRef>
          </c:val>
          <c:smooth val="0"/>
          <c:extLst>
            <c:ext xmlns:c16="http://schemas.microsoft.com/office/drawing/2014/chart" uri="{C3380CC4-5D6E-409C-BE32-E72D297353CC}">
              <c16:uniqueId val="{00000006-ED04-4433-AA46-76705826DECB}"/>
            </c:ext>
          </c:extLst>
        </c:ser>
        <c:ser>
          <c:idx val="4"/>
          <c:order val="7"/>
          <c:tx>
            <c:strRef>
              <c:f>Sheet1!$A$6</c:f>
              <c:strCache>
                <c:ptCount val="1"/>
                <c:pt idx="0">
                  <c:v>NETH: 9.9%</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6.5140000000000002</c:v>
                </c:pt>
                <c:pt idx="1">
                  <c:v>6.6040000000000001</c:v>
                </c:pt>
                <c:pt idx="2">
                  <c:v>6.8289999999999997</c:v>
                </c:pt>
                <c:pt idx="3">
                  <c:v>6.8289999999999997</c:v>
                </c:pt>
                <c:pt idx="4">
                  <c:v>6.5549999999999997</c:v>
                </c:pt>
                <c:pt idx="5">
                  <c:v>6.5439999999999996</c:v>
                </c:pt>
                <c:pt idx="6">
                  <c:v>6.63</c:v>
                </c:pt>
                <c:pt idx="7">
                  <c:v>6.7380000000000004</c:v>
                </c:pt>
                <c:pt idx="8">
                  <c:v>6.6669999999999998</c:v>
                </c:pt>
                <c:pt idx="9">
                  <c:v>6.8339999999999996</c:v>
                </c:pt>
                <c:pt idx="10">
                  <c:v>6.992</c:v>
                </c:pt>
                <c:pt idx="11">
                  <c:v>7.1689999999999996</c:v>
                </c:pt>
                <c:pt idx="12">
                  <c:v>7.3760000000000003</c:v>
                </c:pt>
                <c:pt idx="13">
                  <c:v>7.476</c:v>
                </c:pt>
                <c:pt idx="14">
                  <c:v>7.359</c:v>
                </c:pt>
                <c:pt idx="15">
                  <c:v>7.27</c:v>
                </c:pt>
                <c:pt idx="16">
                  <c:v>7.2130000000000001</c:v>
                </c:pt>
                <c:pt idx="17">
                  <c:v>7.0259999999999998</c:v>
                </c:pt>
                <c:pt idx="18">
                  <c:v>7.7960000000000003</c:v>
                </c:pt>
                <c:pt idx="19">
                  <c:v>7.8250000000000002</c:v>
                </c:pt>
                <c:pt idx="20">
                  <c:v>7.7069999999999999</c:v>
                </c:pt>
                <c:pt idx="21">
                  <c:v>8.0589999999999993</c:v>
                </c:pt>
                <c:pt idx="22">
                  <c:v>8.6489999999999991</c:v>
                </c:pt>
                <c:pt idx="23">
                  <c:v>9.0570000000000004</c:v>
                </c:pt>
                <c:pt idx="24">
                  <c:v>9.1110000000000007</c:v>
                </c:pt>
                <c:pt idx="25">
                  <c:v>9.0969999999999995</c:v>
                </c:pt>
                <c:pt idx="26">
                  <c:v>9.0809999999999995</c:v>
                </c:pt>
                <c:pt idx="27">
                  <c:v>9.0530000000000008</c:v>
                </c:pt>
                <c:pt idx="28">
                  <c:v>9.2769999999999992</c:v>
                </c:pt>
                <c:pt idx="29">
                  <c:v>9.9930000000000003</c:v>
                </c:pt>
                <c:pt idx="30">
                  <c:v>10.154999999999999</c:v>
                </c:pt>
                <c:pt idx="31">
                  <c:v>10.234</c:v>
                </c:pt>
                <c:pt idx="32">
                  <c:v>10.539</c:v>
                </c:pt>
                <c:pt idx="33">
                  <c:v>10.584</c:v>
                </c:pt>
                <c:pt idx="34">
                  <c:v>10.567</c:v>
                </c:pt>
                <c:pt idx="35">
                  <c:v>10.324</c:v>
                </c:pt>
                <c:pt idx="36">
                  <c:v>10.301</c:v>
                </c:pt>
                <c:pt idx="37" formatCode="0.0">
                  <c:v>10.101000000000001</c:v>
                </c:pt>
              </c:numCache>
            </c:numRef>
          </c:val>
          <c:smooth val="0"/>
          <c:extLst>
            <c:ext xmlns:c16="http://schemas.microsoft.com/office/drawing/2014/chart" uri="{C3380CC4-5D6E-409C-BE32-E72D297353CC}">
              <c16:uniqueId val="{00000007-ED04-4433-AA46-76705826DECB}"/>
            </c:ext>
          </c:extLst>
        </c:ser>
        <c:ser>
          <c:idx val="9"/>
          <c:order val="8"/>
          <c:tx>
            <c:strRef>
              <c:f>Sheet1!$A$11</c:f>
              <c:strCache>
                <c:ptCount val="1"/>
                <c:pt idx="0">
                  <c:v>UK: 9.8%</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5.0629999999999997</c:v>
                </c:pt>
                <c:pt idx="1">
                  <c:v>5.2850000000000001</c:v>
                </c:pt>
                <c:pt idx="2">
                  <c:v>5.1230000000000002</c:v>
                </c:pt>
                <c:pt idx="3">
                  <c:v>5.3209999999999997</c:v>
                </c:pt>
                <c:pt idx="4">
                  <c:v>5.2370000000000001</c:v>
                </c:pt>
                <c:pt idx="5">
                  <c:v>5.14</c:v>
                </c:pt>
                <c:pt idx="6">
                  <c:v>5.125</c:v>
                </c:pt>
                <c:pt idx="7">
                  <c:v>5.1779999999999999</c:v>
                </c:pt>
                <c:pt idx="8">
                  <c:v>5.0890000000000004</c:v>
                </c:pt>
                <c:pt idx="9">
                  <c:v>5.0369999999999999</c:v>
                </c:pt>
                <c:pt idx="10">
                  <c:v>5.09</c:v>
                </c:pt>
                <c:pt idx="11">
                  <c:v>5.4859999999999998</c:v>
                </c:pt>
                <c:pt idx="12">
                  <c:v>5.9349999999999996</c:v>
                </c:pt>
                <c:pt idx="13">
                  <c:v>6.0030000000000001</c:v>
                </c:pt>
                <c:pt idx="14">
                  <c:v>6.0780000000000003</c:v>
                </c:pt>
                <c:pt idx="15">
                  <c:v>5.5970000000000004</c:v>
                </c:pt>
                <c:pt idx="16">
                  <c:v>5.5869999999999997</c:v>
                </c:pt>
                <c:pt idx="17">
                  <c:v>5.4649999999999999</c:v>
                </c:pt>
                <c:pt idx="18">
                  <c:v>5.6029999999999998</c:v>
                </c:pt>
                <c:pt idx="19">
                  <c:v>5.8440000000000003</c:v>
                </c:pt>
                <c:pt idx="20">
                  <c:v>5.9720000000000004</c:v>
                </c:pt>
                <c:pt idx="21">
                  <c:v>6.3109999999999999</c:v>
                </c:pt>
                <c:pt idx="22">
                  <c:v>6.5679999999999996</c:v>
                </c:pt>
                <c:pt idx="23">
                  <c:v>6.8330000000000002</c:v>
                </c:pt>
                <c:pt idx="24">
                  <c:v>7.0359999999999996</c:v>
                </c:pt>
                <c:pt idx="25">
                  <c:v>7.1749999999999998</c:v>
                </c:pt>
                <c:pt idx="26">
                  <c:v>7.3079999999999998</c:v>
                </c:pt>
                <c:pt idx="27">
                  <c:v>7.4059999999999997</c:v>
                </c:pt>
                <c:pt idx="28">
                  <c:v>7.6459999999999999</c:v>
                </c:pt>
                <c:pt idx="29">
                  <c:v>8.4819999999999993</c:v>
                </c:pt>
                <c:pt idx="30">
                  <c:v>8.4339999999999993</c:v>
                </c:pt>
                <c:pt idx="31">
                  <c:v>8.3759999999999994</c:v>
                </c:pt>
                <c:pt idx="32">
                  <c:v>8.2859999999999996</c:v>
                </c:pt>
                <c:pt idx="33">
                  <c:v>9.766</c:v>
                </c:pt>
                <c:pt idx="34">
                  <c:v>9.7569999999999997</c:v>
                </c:pt>
                <c:pt idx="35">
                  <c:v>9.6869999999999994</c:v>
                </c:pt>
                <c:pt idx="36">
                  <c:v>9.6989999999999998</c:v>
                </c:pt>
                <c:pt idx="37" formatCode="0.0">
                  <c:v>9.6319999999999997</c:v>
                </c:pt>
              </c:numCache>
            </c:numRef>
          </c:val>
          <c:smooth val="0"/>
          <c:extLst>
            <c:ext xmlns:c16="http://schemas.microsoft.com/office/drawing/2014/chart" uri="{C3380CC4-5D6E-409C-BE32-E72D297353CC}">
              <c16:uniqueId val="{00000008-ED04-4433-AA46-76705826DECB}"/>
            </c:ext>
          </c:extLst>
        </c:ser>
        <c:ser>
          <c:idx val="0"/>
          <c:order val="9"/>
          <c:tx>
            <c:strRef>
              <c:f>Sheet1!$A$2</c:f>
              <c:strCache>
                <c:ptCount val="1"/>
                <c:pt idx="0">
                  <c:v>AUS: 9.3%</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5.83</c:v>
                </c:pt>
                <c:pt idx="1">
                  <c:v>5.8390000000000004</c:v>
                </c:pt>
                <c:pt idx="2">
                  <c:v>6.1059999999999999</c:v>
                </c:pt>
                <c:pt idx="3">
                  <c:v>6.0519999999999996</c:v>
                </c:pt>
                <c:pt idx="4">
                  <c:v>6.024</c:v>
                </c:pt>
                <c:pt idx="5">
                  <c:v>6.0750000000000002</c:v>
                </c:pt>
                <c:pt idx="6">
                  <c:v>6.274</c:v>
                </c:pt>
                <c:pt idx="7">
                  <c:v>6.1120000000000001</c:v>
                </c:pt>
                <c:pt idx="8">
                  <c:v>6.0670000000000002</c:v>
                </c:pt>
                <c:pt idx="9">
                  <c:v>6.12</c:v>
                </c:pt>
                <c:pt idx="10">
                  <c:v>6.48</c:v>
                </c:pt>
                <c:pt idx="11">
                  <c:v>6.7759999999999998</c:v>
                </c:pt>
                <c:pt idx="12">
                  <c:v>6.8410000000000002</c:v>
                </c:pt>
                <c:pt idx="13">
                  <c:v>6.8570000000000002</c:v>
                </c:pt>
                <c:pt idx="14">
                  <c:v>6.8890000000000002</c:v>
                </c:pt>
                <c:pt idx="15">
                  <c:v>6.9349999999999996</c:v>
                </c:pt>
                <c:pt idx="16">
                  <c:v>7.0739999999999998</c:v>
                </c:pt>
                <c:pt idx="17">
                  <c:v>7.0880000000000001</c:v>
                </c:pt>
                <c:pt idx="18">
                  <c:v>7.2439999999999998</c:v>
                </c:pt>
                <c:pt idx="19">
                  <c:v>7.3310000000000004</c:v>
                </c:pt>
                <c:pt idx="20">
                  <c:v>7.6139999999999999</c:v>
                </c:pt>
                <c:pt idx="21">
                  <c:v>7.6959999999999997</c:v>
                </c:pt>
                <c:pt idx="22">
                  <c:v>7.8929999999999998</c:v>
                </c:pt>
                <c:pt idx="23">
                  <c:v>7.9039999999999999</c:v>
                </c:pt>
                <c:pt idx="24">
                  <c:v>8.109</c:v>
                </c:pt>
                <c:pt idx="25">
                  <c:v>7.99</c:v>
                </c:pt>
                <c:pt idx="26">
                  <c:v>7.9889999999999999</c:v>
                </c:pt>
                <c:pt idx="27">
                  <c:v>8.0679999999999996</c:v>
                </c:pt>
                <c:pt idx="28">
                  <c:v>8.2560000000000002</c:v>
                </c:pt>
                <c:pt idx="29">
                  <c:v>8.5630000000000006</c:v>
                </c:pt>
                <c:pt idx="30">
                  <c:v>8.4309999999999992</c:v>
                </c:pt>
                <c:pt idx="31">
                  <c:v>8.5419999999999998</c:v>
                </c:pt>
                <c:pt idx="32">
                  <c:v>8.6760000000000002</c:v>
                </c:pt>
                <c:pt idx="33">
                  <c:v>8.7590000000000003</c:v>
                </c:pt>
                <c:pt idx="34">
                  <c:v>9.0380000000000003</c:v>
                </c:pt>
                <c:pt idx="35">
                  <c:v>9.3149999999999995</c:v>
                </c:pt>
                <c:pt idx="36">
                  <c:v>9.1959999999999997</c:v>
                </c:pt>
                <c:pt idx="37" formatCode="0.0">
                  <c:v>9.2059999999999995</c:v>
                </c:pt>
              </c:numCache>
            </c:numRef>
          </c:val>
          <c:smooth val="0"/>
          <c:extLst>
            <c:ext xmlns:c16="http://schemas.microsoft.com/office/drawing/2014/chart" uri="{C3380CC4-5D6E-409C-BE32-E72D297353CC}">
              <c16:uniqueId val="{00000009-ED04-4433-AA46-76705826DECB}"/>
            </c:ext>
          </c:extLst>
        </c:ser>
        <c:ser>
          <c:idx val="5"/>
          <c:order val="10"/>
          <c:tx>
            <c:strRef>
              <c:f>Sheet1!$A$7</c:f>
              <c:strCache>
                <c:ptCount val="1"/>
                <c:pt idx="0">
                  <c:v>NZ: 9.3%</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5.7619999999999996</c:v>
                </c:pt>
                <c:pt idx="1">
                  <c:v>5.7190000000000003</c:v>
                </c:pt>
                <c:pt idx="2">
                  <c:v>5.7590000000000003</c:v>
                </c:pt>
                <c:pt idx="3">
                  <c:v>5.61</c:v>
                </c:pt>
                <c:pt idx="4">
                  <c:v>5.3120000000000003</c:v>
                </c:pt>
                <c:pt idx="5">
                  <c:v>4.883</c:v>
                </c:pt>
                <c:pt idx="6">
                  <c:v>5.0369999999999999</c:v>
                </c:pt>
                <c:pt idx="7">
                  <c:v>5.5750000000000002</c:v>
                </c:pt>
                <c:pt idx="8">
                  <c:v>6.0869999999999997</c:v>
                </c:pt>
                <c:pt idx="9">
                  <c:v>6.24</c:v>
                </c:pt>
                <c:pt idx="10">
                  <c:v>6.6639999999999997</c:v>
                </c:pt>
                <c:pt idx="11">
                  <c:v>7.0990000000000002</c:v>
                </c:pt>
                <c:pt idx="12">
                  <c:v>7.23</c:v>
                </c:pt>
                <c:pt idx="13">
                  <c:v>6.9349999999999996</c:v>
                </c:pt>
                <c:pt idx="14">
                  <c:v>6.9539999999999997</c:v>
                </c:pt>
                <c:pt idx="15">
                  <c:v>6.9489999999999998</c:v>
                </c:pt>
                <c:pt idx="16">
                  <c:v>6.891</c:v>
                </c:pt>
                <c:pt idx="17">
                  <c:v>7.0979999999999999</c:v>
                </c:pt>
                <c:pt idx="18">
                  <c:v>7.5129999999999999</c:v>
                </c:pt>
                <c:pt idx="19">
                  <c:v>7.3970000000000002</c:v>
                </c:pt>
                <c:pt idx="20">
                  <c:v>7.47</c:v>
                </c:pt>
                <c:pt idx="21">
                  <c:v>7.5789999999999997</c:v>
                </c:pt>
                <c:pt idx="22">
                  <c:v>7.9</c:v>
                </c:pt>
                <c:pt idx="23">
                  <c:v>7.7220000000000004</c:v>
                </c:pt>
                <c:pt idx="24">
                  <c:v>7.9009999999999998</c:v>
                </c:pt>
                <c:pt idx="25">
                  <c:v>8.2729999999999997</c:v>
                </c:pt>
                <c:pt idx="26">
                  <c:v>8.6329999999999991</c:v>
                </c:pt>
                <c:pt idx="27">
                  <c:v>8.3209999999999997</c:v>
                </c:pt>
                <c:pt idx="28">
                  <c:v>9.1140000000000008</c:v>
                </c:pt>
                <c:pt idx="29">
                  <c:v>9.6240000000000006</c:v>
                </c:pt>
                <c:pt idx="30">
                  <c:v>9.5879999999999992</c:v>
                </c:pt>
                <c:pt idx="31">
                  <c:v>9.51</c:v>
                </c:pt>
                <c:pt idx="32">
                  <c:v>9.6519999999999992</c:v>
                </c:pt>
                <c:pt idx="33">
                  <c:v>9.3659999999999997</c:v>
                </c:pt>
                <c:pt idx="34">
                  <c:v>9.4239999999999995</c:v>
                </c:pt>
                <c:pt idx="35">
                  <c:v>9.3279999999999994</c:v>
                </c:pt>
                <c:pt idx="36">
                  <c:v>9.2919999999999998</c:v>
                </c:pt>
                <c:pt idx="37" formatCode="0.0">
                  <c:v>9.1449999999999996</c:v>
                </c:pt>
              </c:numCache>
            </c:numRef>
          </c:val>
          <c:smooth val="0"/>
          <c:extLst>
            <c:ext xmlns:c16="http://schemas.microsoft.com/office/drawing/2014/chart" uri="{C3380CC4-5D6E-409C-BE32-E72D297353CC}">
              <c16:uniqueId val="{0000000A-ED04-4433-AA46-76705826DECB}"/>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6"/>
        <c:noMultiLvlLbl val="0"/>
      </c:catAx>
      <c:valAx>
        <c:axId val="636216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856492938382714"/>
          <c:y val="9.1616236695495804E-2"/>
          <c:w val="0.13838008068943694"/>
          <c:h val="0.7780801303447573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2'!$B$4:$BH$4</c:f>
              <c:numCache>
                <c:formatCode>0</c:formatCode>
                <c:ptCount val="59"/>
                <c:pt idx="0">
                  <c:v>1239.1687285223363</c:v>
                </c:pt>
                <c:pt idx="1">
                  <c:v>1293.2261802575104</c:v>
                </c:pt>
                <c:pt idx="2">
                  <c:v>1377.7931412516525</c:v>
                </c:pt>
                <c:pt idx="3">
                  <c:v>1459.0659031556036</c:v>
                </c:pt>
                <c:pt idx="4">
                  <c:v>1569.4681254362886</c:v>
                </c:pt>
                <c:pt idx="5">
                  <c:v>1664.5407649204419</c:v>
                </c:pt>
                <c:pt idx="6">
                  <c:v>1763.1553342743487</c:v>
                </c:pt>
                <c:pt idx="7">
                  <c:v>1903.4804019975033</c:v>
                </c:pt>
                <c:pt idx="8">
                  <c:v>2049.7092886227538</c:v>
                </c:pt>
                <c:pt idx="9">
                  <c:v>2176.74467514766</c:v>
                </c:pt>
                <c:pt idx="10">
                  <c:v>2294.9839841235785</c:v>
                </c:pt>
                <c:pt idx="11">
                  <c:v>2412.8065314944415</c:v>
                </c:pt>
                <c:pt idx="12">
                  <c:v>2588.5918417380904</c:v>
                </c:pt>
                <c:pt idx="13">
                  <c:v>2679.1687450759705</c:v>
                </c:pt>
                <c:pt idx="14">
                  <c:v>2718.9217269347751</c:v>
                </c:pt>
                <c:pt idx="15">
                  <c:v>2822.4125793466478</c:v>
                </c:pt>
                <c:pt idx="16">
                  <c:v>3034.387142857142</c:v>
                </c:pt>
                <c:pt idx="17">
                  <c:v>3218.6824429474837</c:v>
                </c:pt>
                <c:pt idx="18">
                  <c:v>3329.2025865372334</c:v>
                </c:pt>
                <c:pt idx="19">
                  <c:v>3359.1661389207807</c:v>
                </c:pt>
                <c:pt idx="20">
                  <c:v>3377.1438761885483</c:v>
                </c:pt>
                <c:pt idx="21">
                  <c:v>3515.2357413856303</c:v>
                </c:pt>
                <c:pt idx="22">
                  <c:v>3698.8903435773464</c:v>
                </c:pt>
                <c:pt idx="23">
                  <c:v>3908.3567782426776</c:v>
                </c:pt>
                <c:pt idx="24">
                  <c:v>4087.8473091725459</c:v>
                </c:pt>
                <c:pt idx="25">
                  <c:v>4277.5919772304824</c:v>
                </c:pt>
                <c:pt idx="26">
                  <c:v>4456.9881478386378</c:v>
                </c:pt>
                <c:pt idx="27">
                  <c:v>4638.948571952471</c:v>
                </c:pt>
                <c:pt idx="28">
                  <c:v>4950.9068160360721</c:v>
                </c:pt>
                <c:pt idx="29">
                  <c:v>5208.754728030658</c:v>
                </c:pt>
                <c:pt idx="30">
                  <c:v>5463.7259589259511</c:v>
                </c:pt>
                <c:pt idx="31">
                  <c:v>5661.3073378212976</c:v>
                </c:pt>
                <c:pt idx="32">
                  <c:v>5882.5469376967394</c:v>
                </c:pt>
                <c:pt idx="33">
                  <c:v>6060.4993245659571</c:v>
                </c:pt>
                <c:pt idx="34">
                  <c:v>6168.0570624613483</c:v>
                </c:pt>
                <c:pt idx="35">
                  <c:v>6271.6307021765269</c:v>
                </c:pt>
                <c:pt idx="36">
                  <c:v>6345.6368209105876</c:v>
                </c:pt>
                <c:pt idx="37">
                  <c:v>6483.8210377407459</c:v>
                </c:pt>
                <c:pt idx="38">
                  <c:v>6690.0472526966914</c:v>
                </c:pt>
                <c:pt idx="39">
                  <c:v>6894.6746163081543</c:v>
                </c:pt>
                <c:pt idx="40">
                  <c:v>7079.886045104774</c:v>
                </c:pt>
                <c:pt idx="41">
                  <c:v>7400.784328547893</c:v>
                </c:pt>
                <c:pt idx="42">
                  <c:v>7909.9738333951063</c:v>
                </c:pt>
                <c:pt idx="43">
                  <c:v>8320.4637903079711</c:v>
                </c:pt>
                <c:pt idx="44">
                  <c:v>8612.039764877145</c:v>
                </c:pt>
                <c:pt idx="45">
                  <c:v>8813.8397567429147</c:v>
                </c:pt>
                <c:pt idx="46">
                  <c:v>9009.6272146194224</c:v>
                </c:pt>
                <c:pt idx="47">
                  <c:v>9232.9445840852368</c:v>
                </c:pt>
                <c:pt idx="48">
                  <c:v>9203.9538243728057</c:v>
                </c:pt>
                <c:pt idx="49">
                  <c:v>9515.5723942587611</c:v>
                </c:pt>
                <c:pt idx="50">
                  <c:v>9665.1794816337078</c:v>
                </c:pt>
                <c:pt idx="51">
                  <c:v>9628.8495118329356</c:v>
                </c:pt>
                <c:pt idx="52">
                  <c:v>9742.8005530242299</c:v>
                </c:pt>
                <c:pt idx="53">
                  <c:v>9823.0093145182764</c:v>
                </c:pt>
                <c:pt idx="54">
                  <c:v>10096.458964718471</c:v>
                </c:pt>
                <c:pt idx="55">
                  <c:v>10589.620792181209</c:v>
                </c:pt>
                <c:pt idx="56">
                  <c:v>10859.580204314778</c:v>
                </c:pt>
                <c:pt idx="57">
                  <c:v>11004.066358293303</c:v>
                </c:pt>
                <c:pt idx="58">
                  <c:v>11172</c:v>
                </c:pt>
              </c:numCache>
            </c:numRef>
          </c:yVal>
          <c:smooth val="1"/>
          <c:extLst>
            <c:ext xmlns:c16="http://schemas.microsoft.com/office/drawing/2014/chart" uri="{C3380CC4-5D6E-409C-BE32-E72D297353CC}">
              <c16:uniqueId val="{00000000-D1EE-4119-9931-4149F923F6A6}"/>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a:t> 2018 Dollars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38435321041963E-2"/>
          <c:y val="0.17803476923972528"/>
          <c:w val="0.94646171553367064"/>
          <c:h val="0.729450451709999"/>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10"/>
            <c:invertIfNegative val="0"/>
            <c:bubble3D val="0"/>
            <c:spPr>
              <a:solidFill>
                <a:srgbClr val="C00000"/>
              </a:solidFill>
              <a:ln w="19050">
                <a:noFill/>
              </a:ln>
            </c:spPr>
            <c:extLst>
              <c:ext xmlns:c16="http://schemas.microsoft.com/office/drawing/2014/chart" uri="{C3380CC4-5D6E-409C-BE32-E72D297353CC}">
                <c16:uniqueId val="{00000001-15E5-4D9E-A6C1-9E3ECA714572}"/>
              </c:ext>
            </c:extLst>
          </c:dPt>
          <c:dLbls>
            <c:dLbl>
              <c:idx val="0"/>
              <c:layout>
                <c:manualLayout>
                  <c:x val="1.4182172920024878E-3"/>
                  <c:y val="4.76298406787603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E5-4D9E-A6C1-9E3ECA714572}"/>
                </c:ext>
              </c:extLst>
            </c:dLbl>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UK</c:v>
                </c:pt>
                <c:pt idx="1">
                  <c:v>NZ</c:v>
                </c:pt>
                <c:pt idx="2">
                  <c:v>GER</c:v>
                </c:pt>
                <c:pt idx="3">
                  <c:v>SWE</c:v>
                </c:pt>
                <c:pt idx="4">
                  <c:v>NOR</c:v>
                </c:pt>
                <c:pt idx="5">
                  <c:v>AUS</c:v>
                </c:pt>
                <c:pt idx="6">
                  <c:v>NETH</c:v>
                </c:pt>
                <c:pt idx="7">
                  <c:v>CAN</c:v>
                </c:pt>
                <c:pt idx="8">
                  <c:v>SWIZ</c:v>
                </c:pt>
                <c:pt idx="9">
                  <c:v>FRA</c:v>
                </c:pt>
                <c:pt idx="10">
                  <c:v>US</c:v>
                </c:pt>
              </c:strCache>
            </c:strRef>
          </c:cat>
          <c:val>
            <c:numRef>
              <c:f>Sheet1!$B$2:$B$12</c:f>
              <c:numCache>
                <c:formatCode>0</c:formatCode>
                <c:ptCount val="11"/>
                <c:pt idx="0">
                  <c:v>1.93</c:v>
                </c:pt>
                <c:pt idx="1">
                  <c:v>8.27</c:v>
                </c:pt>
                <c:pt idx="2">
                  <c:v>9.9499999999999993</c:v>
                </c:pt>
                <c:pt idx="3">
                  <c:v>12.48</c:v>
                </c:pt>
                <c:pt idx="4">
                  <c:v>15.74</c:v>
                </c:pt>
                <c:pt idx="5">
                  <c:v>16.59</c:v>
                </c:pt>
                <c:pt idx="6">
                  <c:v>17.809999999999999</c:v>
                </c:pt>
                <c:pt idx="7">
                  <c:v>21.76</c:v>
                </c:pt>
                <c:pt idx="8">
                  <c:v>29.77</c:v>
                </c:pt>
                <c:pt idx="9">
                  <c:v>34.880000000000003</c:v>
                </c:pt>
                <c:pt idx="10">
                  <c:v>43.62</c:v>
                </c:pt>
              </c:numCache>
            </c:numRef>
          </c:val>
          <c:extLst>
            <c:ext xmlns:c16="http://schemas.microsoft.com/office/drawing/2014/chart" uri="{C3380CC4-5D6E-409C-BE32-E72D297353CC}">
              <c16:uniqueId val="{00000003-15E5-4D9E-A6C1-9E3ECA714572}"/>
            </c:ext>
          </c:extLst>
        </c:ser>
        <c:dLbls>
          <c:showLegendKey val="0"/>
          <c:showVal val="0"/>
          <c:showCatName val="0"/>
          <c:showSerName val="0"/>
          <c:showPercent val="0"/>
          <c:showBubbleSize val="0"/>
        </c:dLbls>
        <c:gapWidth val="25"/>
        <c:axId val="638106384"/>
        <c:axId val="638888624"/>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9"/>
                    <c:layout>
                      <c:manualLayout>
                        <c:x val="-2.8363529325322011E-3"/>
                        <c:y val="-4.272994317029720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15E5-4D9E-A6C1-9E3ECA714572}"/>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UK</c:v>
                      </c:pt>
                      <c:pt idx="1">
                        <c:v>NZ</c:v>
                      </c:pt>
                      <c:pt idx="2">
                        <c:v>GER</c:v>
                      </c:pt>
                      <c:pt idx="3">
                        <c:v>SWE</c:v>
                      </c:pt>
                      <c:pt idx="4">
                        <c:v>NOR</c:v>
                      </c:pt>
                      <c:pt idx="5">
                        <c:v>AUS</c:v>
                      </c:pt>
                      <c:pt idx="6">
                        <c:v>NETH</c:v>
                      </c:pt>
                      <c:pt idx="7">
                        <c:v>CAN</c:v>
                      </c:pt>
                      <c:pt idx="8">
                        <c:v>SWIZ</c:v>
                      </c:pt>
                      <c:pt idx="9">
                        <c:v>FRA</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5-15E5-4D9E-A6C1-9E3ECA714572}"/>
                  </c:ext>
                </c:extLst>
              </c15:ser>
            </c15:filteredBarSeries>
          </c:ext>
        </c:extLst>
      </c:barChart>
      <c:catAx>
        <c:axId val="638106384"/>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888624"/>
        <c:crosses val="autoZero"/>
        <c:auto val="1"/>
        <c:lblAlgn val="ctr"/>
        <c:lblOffset val="100"/>
        <c:noMultiLvlLbl val="0"/>
      </c:catAx>
      <c:valAx>
        <c:axId val="638888624"/>
        <c:scaling>
          <c:orientation val="minMax"/>
          <c:max val="50"/>
        </c:scaling>
        <c:delete val="1"/>
        <c:axPos val="l"/>
        <c:numFmt formatCode="0" sourceLinked="1"/>
        <c:majorTickMark val="none"/>
        <c:minorTickMark val="none"/>
        <c:tickLblPos val="nextTo"/>
        <c:crossAx val="638106384"/>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10"/>
            <c:invertIfNegative val="0"/>
            <c:bubble3D val="0"/>
            <c:spPr>
              <a:solidFill>
                <a:srgbClr val="C00000"/>
              </a:solidFill>
              <a:ln w="19050">
                <a:noFill/>
              </a:ln>
            </c:spPr>
            <c:extLst>
              <c:ext xmlns:c16="http://schemas.microsoft.com/office/drawing/2014/chart" uri="{C3380CC4-5D6E-409C-BE32-E72D297353CC}">
                <c16:uniqueId val="{00000001-94F1-8F4C-87CE-126043037CE6}"/>
              </c:ext>
            </c:extLst>
          </c:dPt>
          <c:dLbls>
            <c:spPr>
              <a:noFill/>
              <a:ln>
                <a:noFill/>
              </a:ln>
              <a:effectLst/>
            </c:spPr>
            <c:txPr>
              <a:bodyPr wrap="square" lIns="38100" tIns="19050" rIns="38100" bIns="19050" anchor="ctr">
                <a:spAutoFit/>
              </a:bodyPr>
              <a:lstStyle/>
              <a:p>
                <a:pPr>
                  <a:defRPr sz="1400" b="1">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UK</c:v>
                </c:pt>
                <c:pt idx="1">
                  <c:v>GER</c:v>
                </c:pt>
                <c:pt idx="2">
                  <c:v>NETH</c:v>
                </c:pt>
                <c:pt idx="3">
                  <c:v>SWE</c:v>
                </c:pt>
                <c:pt idx="4">
                  <c:v>FRA</c:v>
                </c:pt>
                <c:pt idx="5">
                  <c:v>NOR</c:v>
                </c:pt>
                <c:pt idx="6">
                  <c:v>AUS</c:v>
                </c:pt>
                <c:pt idx="7">
                  <c:v>CAN</c:v>
                </c:pt>
                <c:pt idx="8">
                  <c:v>SWIZ</c:v>
                </c:pt>
                <c:pt idx="9">
                  <c:v>NZ</c:v>
                </c:pt>
                <c:pt idx="10">
                  <c:v>US</c:v>
                </c:pt>
              </c:strCache>
            </c:strRef>
          </c:cat>
          <c:val>
            <c:numRef>
              <c:f>Sheet1!$B$2:$B$12</c:f>
              <c:numCache>
                <c:formatCode>0</c:formatCode>
                <c:ptCount val="11"/>
                <c:pt idx="0">
                  <c:v>5.32</c:v>
                </c:pt>
                <c:pt idx="1">
                  <c:v>6.74</c:v>
                </c:pt>
                <c:pt idx="2">
                  <c:v>10.73</c:v>
                </c:pt>
                <c:pt idx="3">
                  <c:v>12.86</c:v>
                </c:pt>
                <c:pt idx="4">
                  <c:v>13.95</c:v>
                </c:pt>
                <c:pt idx="5">
                  <c:v>14.75</c:v>
                </c:pt>
                <c:pt idx="6">
                  <c:v>17.32</c:v>
                </c:pt>
                <c:pt idx="7">
                  <c:v>20.47</c:v>
                </c:pt>
                <c:pt idx="8">
                  <c:v>26.14</c:v>
                </c:pt>
                <c:pt idx="9">
                  <c:v>26.82</c:v>
                </c:pt>
                <c:pt idx="10">
                  <c:v>38.26</c:v>
                </c:pt>
              </c:numCache>
            </c:numRef>
          </c:val>
          <c:extLst>
            <c:ext xmlns:c16="http://schemas.microsoft.com/office/drawing/2014/chart" uri="{C3380CC4-5D6E-409C-BE32-E72D297353CC}">
              <c16:uniqueId val="{00000002-94F1-8F4C-87CE-126043037CE6}"/>
            </c:ext>
          </c:extLst>
        </c:ser>
        <c:dLbls>
          <c:showLegendKey val="0"/>
          <c:showVal val="0"/>
          <c:showCatName val="0"/>
          <c:showSerName val="0"/>
          <c:showPercent val="0"/>
          <c:showBubbleSize val="0"/>
        </c:dLbls>
        <c:gapWidth val="25"/>
        <c:axId val="349911464"/>
        <c:axId val="349911856"/>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3"/>
                    <c:layout>
                      <c:manualLayout>
                        <c:x val="4.2545293987981455E-3"/>
                        <c:y val="-3.357501576607766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94F1-8F4C-87CE-126043037CE6}"/>
                      </c:ext>
                    </c:extLst>
                  </c:dLbl>
                  <c:dLbl>
                    <c:idx val="8"/>
                    <c:layout>
                      <c:manualLayout>
                        <c:x val="1.4181764662661526E-3"/>
                        <c:y val="-4.578411240828757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94F1-8F4C-87CE-126043037CE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UK</c:v>
                      </c:pt>
                      <c:pt idx="1">
                        <c:v>GER</c:v>
                      </c:pt>
                      <c:pt idx="2">
                        <c:v>NETH</c:v>
                      </c:pt>
                      <c:pt idx="3">
                        <c:v>SWE</c:v>
                      </c:pt>
                      <c:pt idx="4">
                        <c:v>FRA</c:v>
                      </c:pt>
                      <c:pt idx="5">
                        <c:v>NOR</c:v>
                      </c:pt>
                      <c:pt idx="6">
                        <c:v>AUS</c:v>
                      </c:pt>
                      <c:pt idx="7">
                        <c:v>CAN</c:v>
                      </c:pt>
                      <c:pt idx="8">
                        <c:v>SWIZ</c:v>
                      </c:pt>
                      <c:pt idx="9">
                        <c:v>NZ</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5-94F1-8F4C-87CE-126043037CE6}"/>
                  </c:ext>
                </c:extLst>
              </c15:ser>
            </c15:filteredBarSeries>
          </c:ext>
        </c:extLst>
      </c:barChart>
      <c:catAx>
        <c:axId val="349911464"/>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b="0">
                <a:solidFill>
                  <a:schemeClr val="tx1"/>
                </a:solidFill>
                <a:latin typeface="Interface"/>
                <a:ea typeface="Tahoma" panose="020B0604030504040204" pitchFamily="34" charset="0"/>
                <a:cs typeface="Tahoma" panose="020B0604030504040204" pitchFamily="34" charset="0"/>
              </a:defRPr>
            </a:pPr>
            <a:endParaRPr lang="en-US"/>
          </a:p>
        </c:txPr>
        <c:crossAx val="349911856"/>
        <c:crosses val="autoZero"/>
        <c:auto val="1"/>
        <c:lblAlgn val="ctr"/>
        <c:lblOffset val="100"/>
        <c:noMultiLvlLbl val="0"/>
      </c:catAx>
      <c:valAx>
        <c:axId val="349911856"/>
        <c:scaling>
          <c:orientation val="minMax"/>
        </c:scaling>
        <c:delete val="1"/>
        <c:axPos val="l"/>
        <c:numFmt formatCode="0" sourceLinked="1"/>
        <c:majorTickMark val="none"/>
        <c:minorTickMark val="none"/>
        <c:tickLblPos val="nextTo"/>
        <c:crossAx val="349911464"/>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423142763113502E-2"/>
          <c:y val="2.075758734041739E-2"/>
          <c:w val="0.91840888839962298"/>
          <c:h val="0.90467166118798259"/>
        </c:manualLayout>
      </c:layout>
      <c:barChart>
        <c:barDir val="col"/>
        <c:grouping val="stacked"/>
        <c:varyColors val="0"/>
        <c:ser>
          <c:idx val="4"/>
          <c:order val="0"/>
          <c:tx>
            <c:strRef>
              <c:f>Sheet1!$B$1</c:f>
              <c:strCache>
                <c:ptCount val="1"/>
                <c:pt idx="0">
                  <c:v>Health care</c:v>
                </c:pt>
              </c:strCache>
            </c:strRef>
          </c:tx>
          <c:spPr>
            <a:solidFill>
              <a:srgbClr val="0C4C88"/>
            </a:solidFill>
            <a:ln w="9519">
              <a:solidFill>
                <a:schemeClr val="tx1"/>
              </a:solidFill>
              <a:prstDash val="solid"/>
            </a:ln>
          </c:spPr>
          <c:invertIfNegative val="0"/>
          <c:dPt>
            <c:idx val="5"/>
            <c:invertIfNegative val="0"/>
            <c:bubble3D val="0"/>
            <c:spPr>
              <a:solidFill>
                <a:srgbClr val="C00000"/>
              </a:solidFill>
              <a:ln w="9519">
                <a:solidFill>
                  <a:schemeClr val="tx1"/>
                </a:solidFill>
                <a:prstDash val="solid"/>
              </a:ln>
            </c:spPr>
            <c:extLst>
              <c:ext xmlns:c16="http://schemas.microsoft.com/office/drawing/2014/chart" uri="{C3380CC4-5D6E-409C-BE32-E72D297353CC}">
                <c16:uniqueId val="{00000003-912C-4E84-BD69-8C0A0923B169}"/>
              </c:ext>
            </c:extLst>
          </c:dPt>
          <c:dLbls>
            <c:numFmt formatCode="#,##0" sourceLinked="0"/>
            <c:spPr>
              <a:noFill/>
              <a:ln w="30091">
                <a:noFill/>
              </a:ln>
            </c:spPr>
            <c:txPr>
              <a:bodyPr/>
              <a:lstStyle/>
              <a:p>
                <a:pPr>
                  <a:defRPr sz="1600" b="1" i="0" u="none" strike="noStrike" baseline="0">
                    <a:solidFill>
                      <a:schemeClr val="tx1"/>
                    </a:solidFill>
                    <a:latin typeface="Cabin" panose="020B0803050202020004" pitchFamily="34" charset="0"/>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FR</c:v>
                </c:pt>
                <c:pt idx="1">
                  <c:v>SWE</c:v>
                </c:pt>
                <c:pt idx="2">
                  <c:v>SWIZ</c:v>
                </c:pt>
                <c:pt idx="3">
                  <c:v>GER</c:v>
                </c:pt>
                <c:pt idx="4">
                  <c:v>NETH</c:v>
                </c:pt>
                <c:pt idx="5">
                  <c:v>US</c:v>
                </c:pt>
                <c:pt idx="6">
                  <c:v>NOR</c:v>
                </c:pt>
                <c:pt idx="7">
                  <c:v>UK</c:v>
                </c:pt>
                <c:pt idx="8">
                  <c:v>NZ</c:v>
                </c:pt>
                <c:pt idx="9">
                  <c:v>CAN</c:v>
                </c:pt>
                <c:pt idx="10">
                  <c:v>AUS</c:v>
                </c:pt>
              </c:strCache>
            </c:strRef>
          </c:cat>
          <c:val>
            <c:numRef>
              <c:f>Sheet1!$B$2:$B$12</c:f>
              <c:numCache>
                <c:formatCode>0.0</c:formatCode>
                <c:ptCount val="11"/>
                <c:pt idx="0">
                  <c:v>11.9</c:v>
                </c:pt>
                <c:pt idx="1">
                  <c:v>11.8</c:v>
                </c:pt>
                <c:pt idx="2">
                  <c:v>10.6</c:v>
                </c:pt>
                <c:pt idx="3">
                  <c:v>10.7</c:v>
                </c:pt>
                <c:pt idx="4">
                  <c:v>12</c:v>
                </c:pt>
                <c:pt idx="5">
                  <c:v>16.3</c:v>
                </c:pt>
                <c:pt idx="6">
                  <c:v>8.9</c:v>
                </c:pt>
                <c:pt idx="7">
                  <c:v>8.4</c:v>
                </c:pt>
                <c:pt idx="8">
                  <c:v>9.3000000000000007</c:v>
                </c:pt>
                <c:pt idx="9">
                  <c:v>10.4</c:v>
                </c:pt>
                <c:pt idx="10">
                  <c:v>8.8000000000000007</c:v>
                </c:pt>
              </c:numCache>
            </c:numRef>
          </c:val>
          <c:extLst>
            <c:ext xmlns:c16="http://schemas.microsoft.com/office/drawing/2014/chart" uri="{C3380CC4-5D6E-409C-BE32-E72D297353CC}">
              <c16:uniqueId val="{00000000-912C-4E84-BD69-8C0A0923B169}"/>
            </c:ext>
          </c:extLst>
        </c:ser>
        <c:ser>
          <c:idx val="0"/>
          <c:order val="1"/>
          <c:tx>
            <c:strRef>
              <c:f>Sheet1!$C$1</c:f>
              <c:strCache>
                <c:ptCount val="1"/>
                <c:pt idx="0">
                  <c:v>Social care</c:v>
                </c:pt>
              </c:strCache>
            </c:strRef>
          </c:tx>
          <c:spPr>
            <a:solidFill>
              <a:schemeClr val="accent1">
                <a:lumMod val="60000"/>
                <a:lumOff val="40000"/>
              </a:schemeClr>
            </a:solidFill>
            <a:ln>
              <a:solidFill>
                <a:schemeClr val="tx1"/>
              </a:solidFill>
            </a:ln>
          </c:spPr>
          <c:invertIfNegative val="0"/>
          <c:dPt>
            <c:idx val="5"/>
            <c:invertIfNegative val="0"/>
            <c:bubble3D val="0"/>
            <c:spPr>
              <a:solidFill>
                <a:srgbClr val="FF7C80"/>
              </a:solidFill>
              <a:ln>
                <a:solidFill>
                  <a:schemeClr val="tx1"/>
                </a:solidFill>
              </a:ln>
            </c:spPr>
            <c:extLst>
              <c:ext xmlns:c16="http://schemas.microsoft.com/office/drawing/2014/chart" uri="{C3380CC4-5D6E-409C-BE32-E72D297353CC}">
                <c16:uniqueId val="{00000002-912C-4E84-BD69-8C0A0923B169}"/>
              </c:ext>
            </c:extLst>
          </c:dPt>
          <c:dLbls>
            <c:numFmt formatCode="#,##0" sourceLinked="0"/>
            <c:spPr>
              <a:noFill/>
              <a:ln>
                <a:noFill/>
              </a:ln>
              <a:effectLst/>
            </c:spPr>
            <c:txPr>
              <a:bodyPr/>
              <a:lstStyle/>
              <a:p>
                <a:pPr>
                  <a:defRPr sz="1600" b="1">
                    <a:solidFill>
                      <a:schemeClr val="bg1"/>
                    </a:solidFill>
                    <a:latin typeface="Cabin" panose="020B08030502020200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FR</c:v>
                </c:pt>
                <c:pt idx="1">
                  <c:v>SWE</c:v>
                </c:pt>
                <c:pt idx="2">
                  <c:v>SWIZ</c:v>
                </c:pt>
                <c:pt idx="3">
                  <c:v>GER</c:v>
                </c:pt>
                <c:pt idx="4">
                  <c:v>NETH</c:v>
                </c:pt>
                <c:pt idx="5">
                  <c:v>US</c:v>
                </c:pt>
                <c:pt idx="6">
                  <c:v>NOR</c:v>
                </c:pt>
                <c:pt idx="7">
                  <c:v>UK</c:v>
                </c:pt>
                <c:pt idx="8">
                  <c:v>NZ</c:v>
                </c:pt>
                <c:pt idx="9">
                  <c:v>CAN</c:v>
                </c:pt>
                <c:pt idx="10">
                  <c:v>AUS</c:v>
                </c:pt>
              </c:strCache>
            </c:strRef>
          </c:cat>
          <c:val>
            <c:numRef>
              <c:f>Sheet1!$C$2:$C$12</c:f>
              <c:numCache>
                <c:formatCode>0.0</c:formatCode>
                <c:ptCount val="11"/>
                <c:pt idx="0">
                  <c:v>21.3</c:v>
                </c:pt>
                <c:pt idx="1">
                  <c:v>21.1</c:v>
                </c:pt>
                <c:pt idx="2">
                  <c:v>20.100000000000001</c:v>
                </c:pt>
                <c:pt idx="3">
                  <c:v>18.399999999999999</c:v>
                </c:pt>
                <c:pt idx="4">
                  <c:v>14.8</c:v>
                </c:pt>
                <c:pt idx="5">
                  <c:v>9.1</c:v>
                </c:pt>
                <c:pt idx="6">
                  <c:v>16.3</c:v>
                </c:pt>
                <c:pt idx="7">
                  <c:v>14.5</c:v>
                </c:pt>
                <c:pt idx="8">
                  <c:v>11.3</c:v>
                </c:pt>
                <c:pt idx="9">
                  <c:v>9.8000000000000007</c:v>
                </c:pt>
                <c:pt idx="10">
                  <c:v>10.8</c:v>
                </c:pt>
              </c:numCache>
            </c:numRef>
          </c:val>
          <c:extLst>
            <c:ext xmlns:c16="http://schemas.microsoft.com/office/drawing/2014/chart" uri="{C3380CC4-5D6E-409C-BE32-E72D297353CC}">
              <c16:uniqueId val="{00000001-912C-4E84-BD69-8C0A0923B169}"/>
            </c:ext>
          </c:extLst>
        </c:ser>
        <c:dLbls>
          <c:showLegendKey val="0"/>
          <c:showVal val="0"/>
          <c:showCatName val="0"/>
          <c:showSerName val="0"/>
          <c:showPercent val="0"/>
          <c:showBubbleSize val="0"/>
        </c:dLbls>
        <c:gapWidth val="70"/>
        <c:overlap val="100"/>
        <c:axId val="105022976"/>
        <c:axId val="105024512"/>
      </c:barChart>
      <c:catAx>
        <c:axId val="105022976"/>
        <c:scaling>
          <c:orientation val="minMax"/>
        </c:scaling>
        <c:delete val="0"/>
        <c:axPos val="b"/>
        <c:numFmt formatCode="General" sourceLinked="1"/>
        <c:majorTickMark val="out"/>
        <c:minorTickMark val="none"/>
        <c:tickLblPos val="nextTo"/>
        <c:spPr>
          <a:ln w="3761">
            <a:solidFill>
              <a:schemeClr val="tx1"/>
            </a:solidFill>
            <a:prstDash val="solid"/>
          </a:ln>
        </c:spPr>
        <c:txPr>
          <a:bodyPr rot="0" vert="horz"/>
          <a:lstStyle/>
          <a:p>
            <a:pPr>
              <a:defRPr sz="1600" b="1" i="0" u="none" strike="noStrike" baseline="0">
                <a:solidFill>
                  <a:schemeClr val="tx1"/>
                </a:solidFill>
                <a:latin typeface="Cabin" panose="020B0803050202020004" pitchFamily="34" charset="0"/>
                <a:ea typeface="Arial"/>
                <a:cs typeface="Arial"/>
              </a:defRPr>
            </a:pPr>
            <a:endParaRPr lang="en-US"/>
          </a:p>
        </c:txPr>
        <c:crossAx val="105024512"/>
        <c:crosses val="autoZero"/>
        <c:auto val="1"/>
        <c:lblAlgn val="ctr"/>
        <c:lblOffset val="100"/>
        <c:noMultiLvlLbl val="0"/>
      </c:catAx>
      <c:valAx>
        <c:axId val="105024512"/>
        <c:scaling>
          <c:orientation val="minMax"/>
          <c:max val="40"/>
          <c:min val="0"/>
        </c:scaling>
        <c:delete val="0"/>
        <c:axPos val="l"/>
        <c:numFmt formatCode="#,##0" sourceLinked="0"/>
        <c:majorTickMark val="out"/>
        <c:minorTickMark val="none"/>
        <c:tickLblPos val="nextTo"/>
        <c:spPr>
          <a:ln w="3761">
            <a:solidFill>
              <a:schemeClr val="tx1"/>
            </a:solidFill>
            <a:prstDash val="solid"/>
          </a:ln>
        </c:spPr>
        <c:txPr>
          <a:bodyPr rot="0" vert="horz"/>
          <a:lstStyle/>
          <a:p>
            <a:pPr>
              <a:defRPr sz="1600" b="1" i="0" u="none" strike="noStrike" baseline="0">
                <a:solidFill>
                  <a:schemeClr val="tx1"/>
                </a:solidFill>
                <a:latin typeface="Cabin" panose="020B0803050202020004" pitchFamily="34" charset="0"/>
                <a:ea typeface="Arial"/>
                <a:cs typeface="Arial"/>
              </a:defRPr>
            </a:pPr>
            <a:endParaRPr lang="en-US"/>
          </a:p>
        </c:txPr>
        <c:crossAx val="105022976"/>
        <c:crosses val="autoZero"/>
        <c:crossBetween val="between"/>
        <c:majorUnit val="10"/>
        <c:minorUnit val="2"/>
      </c:valAx>
      <c:spPr>
        <a:noFill/>
        <a:ln w="25383">
          <a:noFill/>
        </a:ln>
      </c:spPr>
    </c:plotArea>
    <c:legend>
      <c:legendPos val="t"/>
      <c:layout>
        <c:manualLayout>
          <c:xMode val="edge"/>
          <c:yMode val="edge"/>
          <c:x val="0.40586095392993987"/>
          <c:y val="3.2446360871557715E-2"/>
          <c:w val="0.38790428824796203"/>
          <c:h val="7.9111041812842703E-2"/>
        </c:manualLayout>
      </c:layout>
      <c:overlay val="0"/>
      <c:txPr>
        <a:bodyPr/>
        <a:lstStyle/>
        <a:p>
          <a:pPr>
            <a:defRPr sz="1600" b="1">
              <a:latin typeface="Cabin" panose="020B0803050202020004" pitchFamily="34" charset="0"/>
            </a:defRPr>
          </a:pPr>
          <a:endParaRPr lang="en-US"/>
        </a:p>
      </c:txPr>
    </c:legend>
    <c:plotVisOnly val="1"/>
    <c:dispBlanksAs val="gap"/>
    <c:showDLblsOverMax val="0"/>
  </c:chart>
  <c:spPr>
    <a:noFill/>
    <a:ln>
      <a:noFill/>
    </a:ln>
  </c:spPr>
  <c:txPr>
    <a:bodyPr/>
    <a:lstStyle/>
    <a:p>
      <a:pPr>
        <a:defRPr sz="1096" b="0"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042508575316974E-2"/>
          <c:y val="0.13749246248691147"/>
          <c:w val="0.98883270361418252"/>
          <c:h val="0.75243617535083762"/>
        </c:manualLayout>
      </c:layout>
      <c:barChart>
        <c:barDir val="col"/>
        <c:grouping val="clustered"/>
        <c:varyColors val="0"/>
        <c:ser>
          <c:idx val="0"/>
          <c:order val="0"/>
          <c:tx>
            <c:strRef>
              <c:f>Sheet1!$B$1</c:f>
              <c:strCache>
                <c:ptCount val="1"/>
                <c:pt idx="0">
                  <c:v>2000</c:v>
                </c:pt>
              </c:strCache>
            </c:strRef>
          </c:tx>
          <c:spPr>
            <a:solidFill>
              <a:srgbClr val="044C7F">
                <a:alpha val="21000"/>
              </a:srgbClr>
            </a:solidFill>
            <a:ln>
              <a:noFill/>
            </a:ln>
            <a:effectLst/>
          </c:spPr>
          <c:invertIfNegative val="0"/>
          <c:dPt>
            <c:idx val="10"/>
            <c:invertIfNegative val="0"/>
            <c:bubble3D val="0"/>
            <c:spPr>
              <a:solidFill>
                <a:srgbClr val="FF0000">
                  <a:alpha val="21000"/>
                </a:srgbClr>
              </a:solidFill>
              <a:ln>
                <a:noFill/>
              </a:ln>
              <a:effectLst/>
            </c:spPr>
            <c:extLst>
              <c:ext xmlns:c16="http://schemas.microsoft.com/office/drawing/2014/chart" uri="{C3380CC4-5D6E-409C-BE32-E72D297353CC}">
                <c16:uniqueId val="{00000003-8B52-4426-A5D5-7FD0F7B081C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2"/>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Sheet1!$B$2:$B$12</c:f>
              <c:numCache>
                <c:formatCode>General</c:formatCode>
                <c:ptCount val="11"/>
                <c:pt idx="0">
                  <c:v>90</c:v>
                </c:pt>
                <c:pt idx="1">
                  <c:v>90</c:v>
                </c:pt>
                <c:pt idx="2">
                  <c:v>117</c:v>
                </c:pt>
                <c:pt idx="3">
                  <c:v>108</c:v>
                </c:pt>
                <c:pt idx="4">
                  <c:v>111</c:v>
                </c:pt>
                <c:pt idx="5">
                  <c:v>121</c:v>
                </c:pt>
                <c:pt idx="6">
                  <c:v>109</c:v>
                </c:pt>
                <c:pt idx="7">
                  <c:v>135</c:v>
                </c:pt>
                <c:pt idx="8">
                  <c:v>145</c:v>
                </c:pt>
                <c:pt idx="9">
                  <c:v>131</c:v>
                </c:pt>
                <c:pt idx="10">
                  <c:v>149</c:v>
                </c:pt>
              </c:numCache>
            </c:numRef>
          </c:val>
          <c:extLst>
            <c:ext xmlns:c16="http://schemas.microsoft.com/office/drawing/2014/chart" uri="{C3380CC4-5D6E-409C-BE32-E72D297353CC}">
              <c16:uniqueId val="{00000000-8B52-4426-A5D5-7FD0F7B081C8}"/>
            </c:ext>
          </c:extLst>
        </c:ser>
        <c:ser>
          <c:idx val="1"/>
          <c:order val="1"/>
          <c:tx>
            <c:strRef>
              <c:f>Sheet1!$C$1</c:f>
              <c:strCache>
                <c:ptCount val="1"/>
                <c:pt idx="0">
                  <c:v>2016</c:v>
                </c:pt>
              </c:strCache>
            </c:strRef>
          </c:tx>
          <c:spPr>
            <a:solidFill>
              <a:srgbClr val="0C4C88"/>
            </a:solidFill>
            <a:ln>
              <a:noFill/>
            </a:ln>
            <a:effectLst/>
          </c:spPr>
          <c:invertIfNegative val="0"/>
          <c:dPt>
            <c:idx val="10"/>
            <c:invertIfNegative val="0"/>
            <c:bubble3D val="0"/>
            <c:spPr>
              <a:solidFill>
                <a:srgbClr val="C00000"/>
              </a:solidFill>
              <a:ln>
                <a:noFill/>
              </a:ln>
              <a:effectLst/>
            </c:spPr>
            <c:extLst>
              <c:ext xmlns:c16="http://schemas.microsoft.com/office/drawing/2014/chart" uri="{C3380CC4-5D6E-409C-BE32-E72D297353CC}">
                <c16:uniqueId val="{00000002-8B52-4426-A5D5-7FD0F7B081C8}"/>
              </c:ext>
            </c:extLst>
          </c:dPt>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Sheet1!$C$2:$C$12</c:f>
              <c:numCache>
                <c:formatCode>General</c:formatCode>
                <c:ptCount val="11"/>
                <c:pt idx="0">
                  <c:v>54</c:v>
                </c:pt>
                <c:pt idx="1">
                  <c:v>60</c:v>
                </c:pt>
                <c:pt idx="2">
                  <c:v>60</c:v>
                </c:pt>
                <c:pt idx="3">
                  <c:v>62</c:v>
                </c:pt>
                <c:pt idx="4">
                  <c:v>65</c:v>
                </c:pt>
                <c:pt idx="5">
                  <c:v>67</c:v>
                </c:pt>
                <c:pt idx="6">
                  <c:v>72</c:v>
                </c:pt>
                <c:pt idx="7">
                  <c:v>82</c:v>
                </c:pt>
                <c:pt idx="8">
                  <c:v>84</c:v>
                </c:pt>
                <c:pt idx="9">
                  <c:v>86</c:v>
                </c:pt>
                <c:pt idx="10">
                  <c:v>112</c:v>
                </c:pt>
              </c:numCache>
            </c:numRef>
          </c:val>
          <c:extLst>
            <c:ext xmlns:c16="http://schemas.microsoft.com/office/drawing/2014/chart" uri="{C3380CC4-5D6E-409C-BE32-E72D297353CC}">
              <c16:uniqueId val="{00000001-8B52-4426-A5D5-7FD0F7B081C8}"/>
            </c:ext>
          </c:extLst>
        </c:ser>
        <c:dLbls>
          <c:dLblPos val="outEnd"/>
          <c:showLegendKey val="0"/>
          <c:showVal val="1"/>
          <c:showCatName val="0"/>
          <c:showSerName val="0"/>
          <c:showPercent val="0"/>
          <c:showBubbleSize val="0"/>
        </c:dLbls>
        <c:gapWidth val="30"/>
        <c:axId val="739546464"/>
        <c:axId val="739546856"/>
      </c:barChart>
      <c:catAx>
        <c:axId val="739546464"/>
        <c:scaling>
          <c:orientation val="minMax"/>
        </c:scaling>
        <c:delete val="0"/>
        <c:axPos val="b"/>
        <c:numFmt formatCode="General" sourceLinked="1"/>
        <c:majorTickMark val="out"/>
        <c:minorTickMark val="none"/>
        <c:tickLblPos val="nextTo"/>
        <c:spPr>
          <a:noFill/>
          <a:ln w="3810" cap="flat" cmpd="sng" algn="ctr">
            <a:solidFill>
              <a:srgbClr val="4C515A"/>
            </a:solidFill>
            <a:round/>
          </a:ln>
          <a:effectLst/>
        </c:spPr>
        <c:txPr>
          <a:bodyPr rot="-60000000" spcFirstLastPara="1" vertOverflow="ellipsis" vert="horz" wrap="square" anchor="ctr" anchorCtr="1"/>
          <a:lstStyle/>
          <a:p>
            <a:pPr>
              <a:defRPr sz="1200" b="0"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739546856"/>
        <c:crosses val="autoZero"/>
        <c:auto val="1"/>
        <c:lblAlgn val="ctr"/>
        <c:lblOffset val="100"/>
        <c:noMultiLvlLbl val="0"/>
      </c:catAx>
      <c:valAx>
        <c:axId val="739546856"/>
        <c:scaling>
          <c:orientation val="minMax"/>
        </c:scaling>
        <c:delete val="1"/>
        <c:axPos val="l"/>
        <c:numFmt formatCode="0" sourceLinked="0"/>
        <c:majorTickMark val="out"/>
        <c:minorTickMark val="none"/>
        <c:tickLblPos val="nextTo"/>
        <c:crossAx val="739546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accent5"/>
              </a:solidFill>
              <a:latin typeface="InterFace" panose="020B0503030203020204"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noFill/>
    <a:ln>
      <a:noFill/>
    </a:ln>
    <a:effectLst/>
  </c:spPr>
  <c:txPr>
    <a:bodyPr/>
    <a:lstStyle/>
    <a:p>
      <a:pPr>
        <a:defRPr>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47368421052598E-2"/>
          <c:y val="0.13436692506459899"/>
          <c:w val="0.94736842105263097"/>
          <c:h val="0.75452196382429004"/>
        </c:manualLayout>
      </c:layout>
      <c:barChart>
        <c:barDir val="col"/>
        <c:grouping val="clustered"/>
        <c:varyColors val="0"/>
        <c:ser>
          <c:idx val="4"/>
          <c:order val="0"/>
          <c:tx>
            <c:strRef>
              <c:f>Sheet1!$B$1</c:f>
              <c:strCache>
                <c:ptCount val="1"/>
              </c:strCache>
            </c:strRef>
          </c:tx>
          <c:spPr>
            <a:solidFill>
              <a:srgbClr val="0C4C88"/>
            </a:solidFill>
            <a:ln w="15056">
              <a:solidFill>
                <a:schemeClr val="tx1"/>
              </a:solidFill>
              <a:prstDash val="solid"/>
            </a:ln>
          </c:spPr>
          <c:invertIfNegative val="0"/>
          <c:dPt>
            <c:idx val="1"/>
            <c:invertIfNegative val="0"/>
            <c:bubble3D val="0"/>
            <c:spPr>
              <a:solidFill>
                <a:srgbClr val="C00000"/>
              </a:solidFill>
              <a:ln w="15056">
                <a:solidFill>
                  <a:schemeClr val="tx1"/>
                </a:solidFill>
                <a:prstDash val="solid"/>
              </a:ln>
            </c:spPr>
            <c:extLst>
              <c:ext xmlns:c16="http://schemas.microsoft.com/office/drawing/2014/chart" uri="{C3380CC4-5D6E-409C-BE32-E72D297353CC}">
                <c16:uniqueId val="{00000001-FFEA-45E7-B828-291AB519E421}"/>
              </c:ext>
            </c:extLst>
          </c:dPt>
          <c:dLbls>
            <c:spPr>
              <a:noFill/>
              <a:ln w="30111">
                <a:noFill/>
              </a:ln>
            </c:spPr>
            <c:txPr>
              <a:bodyPr/>
              <a:lstStyle/>
              <a:p>
                <a:pPr>
                  <a:defRPr sz="18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US</c:v>
                </c:pt>
                <c:pt idx="2">
                  <c:v>NETH</c:v>
                </c:pt>
                <c:pt idx="3">
                  <c:v>UK</c:v>
                </c:pt>
                <c:pt idx="4">
                  <c:v>GER</c:v>
                </c:pt>
                <c:pt idx="5">
                  <c:v>NZ</c:v>
                </c:pt>
                <c:pt idx="6">
                  <c:v>FR</c:v>
                </c:pt>
                <c:pt idx="7">
                  <c:v>SWE</c:v>
                </c:pt>
                <c:pt idx="8">
                  <c:v>AUS</c:v>
                </c:pt>
                <c:pt idx="9">
                  <c:v>CAN</c:v>
                </c:pt>
                <c:pt idx="10">
                  <c:v>NOR</c:v>
                </c:pt>
              </c:strCache>
            </c:strRef>
          </c:cat>
          <c:val>
            <c:numRef>
              <c:f>Sheet1!$B$2:$B$12</c:f>
              <c:numCache>
                <c:formatCode>General</c:formatCode>
                <c:ptCount val="11"/>
                <c:pt idx="0">
                  <c:v>92</c:v>
                </c:pt>
                <c:pt idx="1">
                  <c:v>88</c:v>
                </c:pt>
                <c:pt idx="2">
                  <c:v>81</c:v>
                </c:pt>
                <c:pt idx="3">
                  <c:v>80</c:v>
                </c:pt>
                <c:pt idx="4">
                  <c:v>79</c:v>
                </c:pt>
                <c:pt idx="5">
                  <c:v>68</c:v>
                </c:pt>
                <c:pt idx="6">
                  <c:v>67</c:v>
                </c:pt>
                <c:pt idx="7">
                  <c:v>63</c:v>
                </c:pt>
                <c:pt idx="8">
                  <c:v>59</c:v>
                </c:pt>
                <c:pt idx="9">
                  <c:v>52</c:v>
                </c:pt>
                <c:pt idx="10">
                  <c:v>47</c:v>
                </c:pt>
              </c:numCache>
            </c:numRef>
          </c:val>
          <c:extLst>
            <c:ext xmlns:c16="http://schemas.microsoft.com/office/drawing/2014/chart" uri="{C3380CC4-5D6E-409C-BE32-E72D297353CC}">
              <c16:uniqueId val="{00000000-FFEA-45E7-B828-291AB519E421}"/>
            </c:ext>
          </c:extLst>
        </c:ser>
        <c:dLbls>
          <c:showLegendKey val="0"/>
          <c:showVal val="0"/>
          <c:showCatName val="0"/>
          <c:showSerName val="0"/>
          <c:showPercent val="0"/>
          <c:showBubbleSize val="0"/>
        </c:dLbls>
        <c:gapWidth val="70"/>
        <c:overlap val="-10"/>
        <c:axId val="-2111585944"/>
        <c:axId val="-2117421240"/>
      </c:barChart>
      <c:catAx>
        <c:axId val="-211158594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7421240"/>
        <c:crosses val="autoZero"/>
        <c:auto val="1"/>
        <c:lblAlgn val="ctr"/>
        <c:lblOffset val="100"/>
        <c:tickLblSkip val="1"/>
        <c:tickMarkSkip val="1"/>
        <c:noMultiLvlLbl val="0"/>
      </c:catAx>
      <c:valAx>
        <c:axId val="-2117421240"/>
        <c:scaling>
          <c:orientation val="minMax"/>
          <c:max val="100"/>
        </c:scaling>
        <c:delete val="0"/>
        <c:axPos val="l"/>
        <c:numFmt formatCode="0" sourceLinked="0"/>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1585944"/>
        <c:crosses val="autoZero"/>
        <c:crossBetween val="between"/>
        <c:majorUnit val="2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893016604416813E-3"/>
          <c:y val="0.10985973719046116"/>
          <c:w val="0.99347134707456519"/>
          <c:h val="0.83212041745832932"/>
        </c:manualLayout>
      </c:layout>
      <c:barChart>
        <c:barDir val="col"/>
        <c:grouping val="clustered"/>
        <c:varyColors val="0"/>
        <c:ser>
          <c:idx val="4"/>
          <c:order val="0"/>
          <c:spPr>
            <a:solidFill>
              <a:schemeClr val="accent1"/>
            </a:solidFill>
            <a:ln w="9525">
              <a:noFill/>
              <a:prstDash val="solid"/>
            </a:ln>
          </c:spPr>
          <c:invertIfNegative val="0"/>
          <c:dPt>
            <c:idx val="5"/>
            <c:invertIfNegative val="0"/>
            <c:bubble3D val="0"/>
            <c:spPr>
              <a:solidFill>
                <a:srgbClr val="C00000"/>
              </a:solidFill>
              <a:ln w="9525">
                <a:noFill/>
                <a:prstDash val="solid"/>
              </a:ln>
            </c:spPr>
            <c:extLst>
              <c:ext xmlns:c16="http://schemas.microsoft.com/office/drawing/2014/chart" uri="{C3380CC4-5D6E-409C-BE32-E72D297353CC}">
                <c16:uniqueId val="{00000003-8C68-42A1-A750-41FF63E7B279}"/>
              </c:ext>
            </c:extLst>
          </c:dPt>
          <c:dPt>
            <c:idx val="10"/>
            <c:invertIfNegative val="0"/>
            <c:bubble3D val="0"/>
            <c:extLst>
              <c:ext xmlns:c16="http://schemas.microsoft.com/office/drawing/2014/chart" uri="{C3380CC4-5D6E-409C-BE32-E72D297353CC}">
                <c16:uniqueId val="{00000000-8C68-42A1-A750-41FF63E7B279}"/>
              </c:ext>
            </c:extLst>
          </c:dPt>
          <c:dLbls>
            <c:numFmt formatCode="#,##0.0" sourceLinked="0"/>
            <c:spPr>
              <a:noFill/>
              <a:ln>
                <a:noFill/>
              </a:ln>
              <a:effectLst/>
            </c:spPr>
            <c:txPr>
              <a:bodyPr wrap="square" lIns="38100" tIns="19050" rIns="38100" bIns="19050" anchor="ctr">
                <a:spAutoFit/>
              </a:bodyPr>
              <a:lstStyle/>
              <a:p>
                <a:pPr>
                  <a:defRPr sz="1400"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AUS</c:v>
                </c:pt>
                <c:pt idx="1">
                  <c:v>NZ</c:v>
                </c:pt>
                <c:pt idx="2">
                  <c:v>NETH</c:v>
                </c:pt>
                <c:pt idx="3">
                  <c:v>SWE</c:v>
                </c:pt>
                <c:pt idx="4">
                  <c:v>SWIZ</c:v>
                </c:pt>
                <c:pt idx="5">
                  <c:v>US</c:v>
                </c:pt>
                <c:pt idx="6">
                  <c:v>FRA</c:v>
                </c:pt>
                <c:pt idx="7">
                  <c:v>UK</c:v>
                </c:pt>
                <c:pt idx="8">
                  <c:v>NOR</c:v>
                </c:pt>
                <c:pt idx="9">
                  <c:v>CAN</c:v>
                </c:pt>
                <c:pt idx="10">
                  <c:v>GER</c:v>
                </c:pt>
              </c:strCache>
            </c:strRef>
          </c:cat>
          <c:val>
            <c:numRef>
              <c:f>Sheet1!$B$2:$B$12</c:f>
              <c:numCache>
                <c:formatCode>General</c:formatCode>
                <c:ptCount val="11"/>
                <c:pt idx="0">
                  <c:v>4.2</c:v>
                </c:pt>
                <c:pt idx="1">
                  <c:v>4.9000000000000004</c:v>
                </c:pt>
                <c:pt idx="2">
                  <c:v>5</c:v>
                </c:pt>
                <c:pt idx="3">
                  <c:v>5.5</c:v>
                </c:pt>
                <c:pt idx="4">
                  <c:v>5.5</c:v>
                </c:pt>
                <c:pt idx="5">
                  <c:v>5.5</c:v>
                </c:pt>
                <c:pt idx="6">
                  <c:v>5.6</c:v>
                </c:pt>
                <c:pt idx="7">
                  <c:v>5.9</c:v>
                </c:pt>
                <c:pt idx="8">
                  <c:v>6</c:v>
                </c:pt>
                <c:pt idx="9">
                  <c:v>7.4</c:v>
                </c:pt>
                <c:pt idx="10">
                  <c:v>7.5</c:v>
                </c:pt>
              </c:numCache>
            </c:numRef>
          </c:val>
          <c:extLst>
            <c:ext xmlns:c16="http://schemas.microsoft.com/office/drawing/2014/chart" uri="{C3380CC4-5D6E-409C-BE32-E72D297353CC}">
              <c16:uniqueId val="{00000001-8C68-42A1-A750-41FF63E7B279}"/>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6.4</c:v>
                </c:pt>
                <c:pt idx="1">
                  <c:v>6.4</c:v>
                </c:pt>
                <c:pt idx="2">
                  <c:v>6.4</c:v>
                </c:pt>
                <c:pt idx="3">
                  <c:v>6.4</c:v>
                </c:pt>
                <c:pt idx="4">
                  <c:v>6.4</c:v>
                </c:pt>
                <c:pt idx="5">
                  <c:v>6.4</c:v>
                </c:pt>
                <c:pt idx="6">
                  <c:v>6.4</c:v>
                </c:pt>
                <c:pt idx="7">
                  <c:v>6.4</c:v>
                </c:pt>
                <c:pt idx="8">
                  <c:v>6.4</c:v>
                </c:pt>
                <c:pt idx="9">
                  <c:v>6.4</c:v>
                </c:pt>
                <c:pt idx="10">
                  <c:v>6.4</c:v>
                </c:pt>
              </c:numCache>
            </c:numRef>
          </c:val>
          <c:smooth val="0"/>
          <c:extLst>
            <c:ext xmlns:c16="http://schemas.microsoft.com/office/drawing/2014/chart" uri="{C3380CC4-5D6E-409C-BE32-E72D297353CC}">
              <c16:uniqueId val="{00000002-8C68-42A1-A750-41FF63E7B279}"/>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C4C88"/>
            </a:solidFill>
            <a:ln>
              <a:solidFill>
                <a:schemeClr val="tx1"/>
              </a:solidFill>
            </a:ln>
          </c:spPr>
          <c:invertIfNegative val="0"/>
          <c:dPt>
            <c:idx val="6"/>
            <c:invertIfNegative val="0"/>
            <c:bubble3D val="0"/>
            <c:extLst>
              <c:ext xmlns:c16="http://schemas.microsoft.com/office/drawing/2014/chart" uri="{C3380CC4-5D6E-409C-BE32-E72D297353CC}">
                <c16:uniqueId val="{00000001-AD81-4CAF-966C-0938F666F7D0}"/>
              </c:ext>
            </c:extLst>
          </c:dPt>
          <c:dPt>
            <c:idx val="9"/>
            <c:invertIfNegative val="0"/>
            <c:bubble3D val="0"/>
            <c:spPr>
              <a:solidFill>
                <a:srgbClr val="C00000"/>
              </a:solidFill>
              <a:ln>
                <a:solidFill>
                  <a:schemeClr val="tx1"/>
                </a:solidFill>
              </a:ln>
            </c:spPr>
            <c:extLst>
              <c:ext xmlns:c16="http://schemas.microsoft.com/office/drawing/2014/chart" uri="{C3380CC4-5D6E-409C-BE32-E72D297353CC}">
                <c16:uniqueId val="{00000003-AD81-4CAF-966C-0938F666F7D0}"/>
              </c:ext>
            </c:extLst>
          </c:dPt>
          <c:dLbls>
            <c:numFmt formatCode="#,##0.0" sourceLinked="0"/>
            <c:spPr>
              <a:noFill/>
              <a:ln>
                <a:noFill/>
              </a:ln>
              <a:effectLst/>
            </c:spPr>
            <c:txPr>
              <a:bodyPr/>
              <a:lstStyle/>
              <a:p>
                <a:pPr>
                  <a:defRPr sz="1200"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JAP</c:v>
                </c:pt>
                <c:pt idx="1">
                  <c:v>GER</c:v>
                </c:pt>
                <c:pt idx="2">
                  <c:v>AUS</c:v>
                </c:pt>
                <c:pt idx="3">
                  <c:v>FR</c:v>
                </c:pt>
                <c:pt idx="4">
                  <c:v>NETH</c:v>
                </c:pt>
                <c:pt idx="5">
                  <c:v>SWIZ</c:v>
                </c:pt>
                <c:pt idx="6">
                  <c:v>OECD median</c:v>
                </c:pt>
                <c:pt idx="7">
                  <c:v>NZ</c:v>
                </c:pt>
                <c:pt idx="8">
                  <c:v>DEN</c:v>
                </c:pt>
                <c:pt idx="9">
                  <c:v>US</c:v>
                </c:pt>
                <c:pt idx="10">
                  <c:v>NOR</c:v>
                </c:pt>
                <c:pt idx="11">
                  <c:v>UK </c:v>
                </c:pt>
                <c:pt idx="12">
                  <c:v>SWE</c:v>
                </c:pt>
                <c:pt idx="13">
                  <c:v>CAN</c:v>
                </c:pt>
              </c:strCache>
            </c:strRef>
          </c:cat>
          <c:val>
            <c:numRef>
              <c:f>Sheet1!$B$2:$B$15</c:f>
              <c:numCache>
                <c:formatCode>General</c:formatCode>
                <c:ptCount val="14"/>
                <c:pt idx="0">
                  <c:v>7.9</c:v>
                </c:pt>
                <c:pt idx="1">
                  <c:v>5.3</c:v>
                </c:pt>
                <c:pt idx="2">
                  <c:v>3.4</c:v>
                </c:pt>
                <c:pt idx="3">
                  <c:v>3.4</c:v>
                </c:pt>
                <c:pt idx="4">
                  <c:v>3.3</c:v>
                </c:pt>
                <c:pt idx="5">
                  <c:v>2.9</c:v>
                </c:pt>
                <c:pt idx="6">
                  <c:v>2.9</c:v>
                </c:pt>
                <c:pt idx="7">
                  <c:v>2.6</c:v>
                </c:pt>
                <c:pt idx="8">
                  <c:v>2.5</c:v>
                </c:pt>
                <c:pt idx="9">
                  <c:v>2.5</c:v>
                </c:pt>
                <c:pt idx="10">
                  <c:v>2.2999999999999998</c:v>
                </c:pt>
                <c:pt idx="11">
                  <c:v>2.2999999999999998</c:v>
                </c:pt>
                <c:pt idx="12">
                  <c:v>1.9</c:v>
                </c:pt>
                <c:pt idx="13">
                  <c:v>1.7</c:v>
                </c:pt>
              </c:numCache>
            </c:numRef>
          </c:val>
          <c:extLst>
            <c:ext xmlns:c16="http://schemas.microsoft.com/office/drawing/2014/chart" uri="{C3380CC4-5D6E-409C-BE32-E72D297353CC}">
              <c16:uniqueId val="{00000002-AD81-4CAF-966C-0938F666F7D0}"/>
            </c:ext>
          </c:extLst>
        </c:ser>
        <c:dLbls>
          <c:showLegendKey val="0"/>
          <c:showVal val="0"/>
          <c:showCatName val="0"/>
          <c:showSerName val="0"/>
          <c:showPercent val="0"/>
          <c:showBubbleSize val="0"/>
        </c:dLbls>
        <c:gapWidth val="150"/>
        <c:axId val="104658432"/>
        <c:axId val="104659968"/>
      </c:barChart>
      <c:catAx>
        <c:axId val="104658432"/>
        <c:scaling>
          <c:orientation val="minMax"/>
        </c:scaling>
        <c:delete val="0"/>
        <c:axPos val="b"/>
        <c:numFmt formatCode="General" sourceLinked="0"/>
        <c:majorTickMark val="out"/>
        <c:minorTickMark val="none"/>
        <c:tickLblPos val="nextTo"/>
        <c:txPr>
          <a:bodyPr/>
          <a:lstStyle/>
          <a:p>
            <a:pPr>
              <a:defRPr sz="1200" b="1">
                <a:latin typeface="Cabin" panose="020B0803050202020004" pitchFamily="34" charset="0"/>
                <a:cs typeface="Arial" panose="020B0604020202020204" pitchFamily="34" charset="0"/>
              </a:defRPr>
            </a:pPr>
            <a:endParaRPr lang="en-US"/>
          </a:p>
        </c:txPr>
        <c:crossAx val="104659968"/>
        <c:crosses val="autoZero"/>
        <c:auto val="1"/>
        <c:lblAlgn val="ctr"/>
        <c:lblOffset val="100"/>
        <c:noMultiLvlLbl val="0"/>
      </c:catAx>
      <c:valAx>
        <c:axId val="104659968"/>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658432"/>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71088429221043E-2"/>
          <c:y val="0.20742193533709252"/>
          <c:w val="0.93252897044185257"/>
          <c:h val="0.7110050668914204"/>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86AF-443E-B389-024D09CDBE4F}"/>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f>Sheet1!$B$2:$B$12</c:f>
              <c:numCache>
                <c:formatCode>0</c:formatCode>
                <c:ptCount val="11"/>
                <c:pt idx="0">
                  <c:v>88.2</c:v>
                </c:pt>
                <c:pt idx="1">
                  <c:v>89.34</c:v>
                </c:pt>
                <c:pt idx="2">
                  <c:v>93.61</c:v>
                </c:pt>
                <c:pt idx="3">
                  <c:v>93.77</c:v>
                </c:pt>
                <c:pt idx="4">
                  <c:v>94.07</c:v>
                </c:pt>
                <c:pt idx="5">
                  <c:v>94.66</c:v>
                </c:pt>
                <c:pt idx="6">
                  <c:v>96.75</c:v>
                </c:pt>
                <c:pt idx="7">
                  <c:v>98.9</c:v>
                </c:pt>
                <c:pt idx="8">
                  <c:v>99.02</c:v>
                </c:pt>
                <c:pt idx="9">
                  <c:v>99.3</c:v>
                </c:pt>
                <c:pt idx="10">
                  <c:v>100</c:v>
                </c:pt>
              </c:numCache>
            </c:numRef>
          </c:val>
          <c:extLst>
            <c:ext xmlns:c16="http://schemas.microsoft.com/office/drawing/2014/chart" uri="{C3380CC4-5D6E-409C-BE32-E72D297353CC}">
              <c16:uniqueId val="{00000002-86AF-443E-B389-024D09CDBE4F}"/>
            </c:ext>
          </c:extLst>
        </c:ser>
        <c:dLbls>
          <c:showLegendKey val="0"/>
          <c:showVal val="0"/>
          <c:showCatName val="0"/>
          <c:showSerName val="0"/>
          <c:showPercent val="0"/>
          <c:showBubbleSize val="0"/>
        </c:dLbls>
        <c:gapWidth val="25"/>
        <c:axId val="638889408"/>
        <c:axId val="638889800"/>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0"/>
                    <c:layout>
                      <c:manualLayout>
                        <c:x val="-2.836352932532097E-3"/>
                        <c:y val="1.6017488911777688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86AF-443E-B389-024D09CDBE4F}"/>
                      </c:ext>
                    </c:extLst>
                  </c:dLbl>
                  <c:dLbl>
                    <c:idx val="2"/>
                    <c:layout>
                      <c:manualLayout>
                        <c:x val="-5.199920306385739E-17"/>
                        <c:y val="-2.669581485296281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86AF-443E-B389-024D09CDBE4F}"/>
                      </c:ext>
                    </c:extLst>
                  </c:dLbl>
                  <c:dLbl>
                    <c:idx val="3"/>
                    <c:layout>
                      <c:manualLayout>
                        <c:x val="-1.4182322999851929E-3"/>
                        <c:y val="3.4704559308851662E-2"/>
                      </c:manualLayout>
                    </c:layout>
                    <c:showLegendKey val="0"/>
                    <c:showVal val="1"/>
                    <c:showCatName val="0"/>
                    <c:showSerName val="0"/>
                    <c:showPercent val="0"/>
                    <c:showBubbleSize val="0"/>
                    <c:extLst>
                      <c:ext uri="{CE6537A1-D6FC-4f65-9D91-7224C49458BB}">
                        <c15:layout>
                          <c:manualLayout>
                            <c:w val="3.4305688718975706E-2"/>
                            <c:h val="5.3631892039602294E-2"/>
                          </c:manualLayout>
                        </c15:layout>
                      </c:ext>
                      <c:ext xmlns:c16="http://schemas.microsoft.com/office/drawing/2014/chart" uri="{C3380CC4-5D6E-409C-BE32-E72D297353CC}">
                        <c16:uniqueId val="{00000005-86AF-443E-B389-024D09CDBE4F}"/>
                      </c:ext>
                    </c:extLst>
                  </c:dLbl>
                  <c:dLbl>
                    <c:idx val="4"/>
                    <c:layout>
                      <c:manualLayout>
                        <c:x val="-2.836352932532149E-3"/>
                        <c:y val="5.072204822062934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86AF-443E-B389-024D09CDBE4F}"/>
                      </c:ext>
                    </c:extLst>
                  </c:dLbl>
                  <c:dLbl>
                    <c:idx val="5"/>
                    <c:layout>
                      <c:manualLayout>
                        <c:x val="-1.4181764662661526E-3"/>
                        <c:y val="2.402623336766653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86AF-443E-B389-024D09CDBE4F}"/>
                      </c:ext>
                    </c:extLst>
                  </c:dLbl>
                  <c:dLbl>
                    <c:idx val="8"/>
                    <c:layout>
                      <c:manualLayout>
                        <c:x val="1.4181764662659446E-3"/>
                        <c:y val="2.6695814852962813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86AF-443E-B389-024D09CDBE4F}"/>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86AF-443E-B389-024D09CDBE4F}"/>
                  </c:ext>
                </c:extLst>
              </c15:ser>
            </c15:filteredBarSeries>
          </c:ext>
        </c:extLst>
      </c:barChart>
      <c:catAx>
        <c:axId val="638889408"/>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889800"/>
        <c:crosses val="autoZero"/>
        <c:auto val="1"/>
        <c:lblAlgn val="ctr"/>
        <c:lblOffset val="100"/>
        <c:noMultiLvlLbl val="0"/>
      </c:catAx>
      <c:valAx>
        <c:axId val="638889800"/>
        <c:scaling>
          <c:orientation val="minMax"/>
          <c:max val="100"/>
          <c:min val="0"/>
        </c:scaling>
        <c:delete val="1"/>
        <c:axPos val="l"/>
        <c:numFmt formatCode="0" sourceLinked="1"/>
        <c:majorTickMark val="none"/>
        <c:minorTickMark val="none"/>
        <c:tickLblPos val="nextTo"/>
        <c:crossAx val="638889408"/>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26208652298583E-2"/>
          <c:y val="8.9564493256400382E-2"/>
          <c:w val="0.94077382897868111"/>
          <c:h val="0.81628968952359693"/>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9"/>
            <c:invertIfNegative val="0"/>
            <c:bubble3D val="0"/>
            <c:spPr>
              <a:solidFill>
                <a:srgbClr val="C00000"/>
              </a:solidFill>
              <a:ln w="19050">
                <a:noFill/>
              </a:ln>
            </c:spPr>
            <c:extLst>
              <c:ext xmlns:c16="http://schemas.microsoft.com/office/drawing/2014/chart" uri="{C3380CC4-5D6E-409C-BE32-E72D297353CC}">
                <c16:uniqueId val="{00000001-44DA-4A25-BD22-88D54E35194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f>Sheet1!$B$2:$B$12</c:f>
              <c:numCache>
                <c:formatCode>0</c:formatCode>
                <c:ptCount val="11"/>
                <c:pt idx="0">
                  <c:v>11.66</c:v>
                </c:pt>
                <c:pt idx="1">
                  <c:v>20.75</c:v>
                </c:pt>
                <c:pt idx="2">
                  <c:v>21.02</c:v>
                </c:pt>
                <c:pt idx="3">
                  <c:v>23.94</c:v>
                </c:pt>
                <c:pt idx="4">
                  <c:v>23.98</c:v>
                </c:pt>
                <c:pt idx="5">
                  <c:v>27.99</c:v>
                </c:pt>
                <c:pt idx="6">
                  <c:v>29.42</c:v>
                </c:pt>
                <c:pt idx="7">
                  <c:v>31.89</c:v>
                </c:pt>
                <c:pt idx="8">
                  <c:v>36.5</c:v>
                </c:pt>
                <c:pt idx="9">
                  <c:v>37.39</c:v>
                </c:pt>
                <c:pt idx="10">
                  <c:v>44.56</c:v>
                </c:pt>
              </c:numCache>
            </c:numRef>
          </c:val>
          <c:extLst>
            <c:ext xmlns:c16="http://schemas.microsoft.com/office/drawing/2014/chart" uri="{C3380CC4-5D6E-409C-BE32-E72D297353CC}">
              <c16:uniqueId val="{00000002-44DA-4A25-BD22-88D54E351946}"/>
            </c:ext>
          </c:extLst>
        </c:ser>
        <c:dLbls>
          <c:showLegendKey val="0"/>
          <c:showVal val="0"/>
          <c:showCatName val="0"/>
          <c:showSerName val="0"/>
          <c:showPercent val="0"/>
          <c:showBubbleSize val="0"/>
        </c:dLbls>
        <c:gapWidth val="25"/>
        <c:axId val="637811800"/>
        <c:axId val="637812192"/>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1"/>
                    <c:layout>
                      <c:manualLayout>
                        <c:x val="1.4181764662660485E-3"/>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44DA-4A25-BD22-88D54E351946}"/>
                      </c:ext>
                    </c:extLst>
                  </c:dLbl>
                  <c:dLbl>
                    <c:idx val="3"/>
                    <c:layout>
                      <c:manualLayout>
                        <c:x val="-1.4181764662660485E-3"/>
                        <c:y val="2.8988808722024945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4DA-4A25-BD22-88D54E351946}"/>
                      </c:ext>
                    </c:extLst>
                  </c:dLbl>
                  <c:dLbl>
                    <c:idx val="4"/>
                    <c:layout>
                      <c:manualLayout>
                        <c:x val="0"/>
                        <c:y val="4.295153812553868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4DA-4A25-BD22-88D54E351946}"/>
                      </c:ext>
                    </c:extLst>
                  </c:dLbl>
                  <c:dLbl>
                    <c:idx val="6"/>
                    <c:layout>
                      <c:manualLayout>
                        <c:x val="0"/>
                        <c:y val="2.312775129836698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4DA-4A25-BD22-88D54E351946}"/>
                      </c:ext>
                    </c:extLst>
                  </c:dLbl>
                  <c:dLbl>
                    <c:idx val="7"/>
                    <c:layout>
                      <c:manualLayout>
                        <c:x val="7.0908823313302425E-4"/>
                        <c:y val="5.6167656165002466E-2"/>
                      </c:manualLayout>
                    </c:layout>
                    <c:spPr>
                      <a:noFill/>
                      <a:ln>
                        <a:noFill/>
                      </a:ln>
                      <a:effectLst/>
                    </c:spPr>
                    <c:txPr>
                      <a:bodyPr wrap="square" lIns="38100" tIns="19050" rIns="38100" bIns="19050" anchor="ctr">
                        <a:noAutofit/>
                      </a:bodyPr>
                      <a:lstStyle/>
                      <a:p>
                        <a:pPr>
                          <a:defRPr sz="1400" b="1">
                            <a:latin typeface="Interface"/>
                          </a:defRPr>
                        </a:pPr>
                        <a:endParaRPr lang="en-US"/>
                      </a:p>
                    </c:txPr>
                    <c:showLegendKey val="0"/>
                    <c:showVal val="1"/>
                    <c:showCatName val="0"/>
                    <c:showSerName val="0"/>
                    <c:showPercent val="0"/>
                    <c:showBubbleSize val="0"/>
                    <c:extLst>
                      <c:ext uri="{CE6537A1-D6FC-4f65-9D91-7224C49458BB}">
                        <c15:layout>
                          <c:manualLayout>
                            <c:w val="3.4844595776156811E-2"/>
                            <c:h val="0.10936122399656389"/>
                          </c:manualLayout>
                        </c15:layout>
                      </c:ext>
                      <c:ext xmlns:c16="http://schemas.microsoft.com/office/drawing/2014/chart" uri="{C3380CC4-5D6E-409C-BE32-E72D297353CC}">
                        <c16:uniqueId val="{00000007-44DA-4A25-BD22-88D54E351946}"/>
                      </c:ext>
                    </c:extLst>
                  </c:dLbl>
                  <c:dLbl>
                    <c:idx val="10"/>
                    <c:layout>
                      <c:manualLayout>
                        <c:x val="0"/>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4DA-4A25-BD22-88D54E35194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44DA-4A25-BD22-88D54E351946}"/>
                  </c:ext>
                </c:extLst>
              </c15:ser>
            </c15:filteredBarSeries>
          </c:ext>
        </c:extLst>
      </c:barChart>
      <c:catAx>
        <c:axId val="637811800"/>
        <c:scaling>
          <c:orientation val="minMax"/>
        </c:scaling>
        <c:delete val="0"/>
        <c:axPos val="b"/>
        <c:numFmt formatCode="General" sourceLinked="1"/>
        <c:majorTickMark val="none"/>
        <c:minorTickMark val="none"/>
        <c:tickLblPos val="nextTo"/>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7812192"/>
        <c:crosses val="autoZero"/>
        <c:auto val="1"/>
        <c:lblAlgn val="ctr"/>
        <c:lblOffset val="100"/>
        <c:noMultiLvlLbl val="0"/>
      </c:catAx>
      <c:valAx>
        <c:axId val="637812192"/>
        <c:scaling>
          <c:orientation val="minMax"/>
          <c:max val="50"/>
        </c:scaling>
        <c:delete val="1"/>
        <c:axPos val="l"/>
        <c:numFmt formatCode="0" sourceLinked="1"/>
        <c:majorTickMark val="none"/>
        <c:minorTickMark val="none"/>
        <c:tickLblPos val="nextTo"/>
        <c:crossAx val="637811800"/>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25255176436274E-2"/>
          <c:y val="4.6205371651757733E-2"/>
          <c:w val="0.7035235040064437"/>
          <c:h val="0.88335401883279829"/>
        </c:manualLayout>
      </c:layout>
      <c:lineChart>
        <c:grouping val="standard"/>
        <c:varyColors val="0"/>
        <c:ser>
          <c:idx val="8"/>
          <c:order val="0"/>
          <c:tx>
            <c:strRef>
              <c:f>Sheet1!$A$10</c:f>
              <c:strCache>
                <c:ptCount val="1"/>
                <c:pt idx="0">
                  <c:v>SWIZ: 83.6</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75.7</c:v>
                </c:pt>
                <c:pt idx="1">
                  <c:v>75.900000000000006</c:v>
                </c:pt>
                <c:pt idx="2">
                  <c:v>76.2</c:v>
                </c:pt>
                <c:pt idx="3">
                  <c:v>76.2</c:v>
                </c:pt>
                <c:pt idx="4">
                  <c:v>76.900000000000006</c:v>
                </c:pt>
                <c:pt idx="5">
                  <c:v>77</c:v>
                </c:pt>
                <c:pt idx="6">
                  <c:v>77.099999999999994</c:v>
                </c:pt>
                <c:pt idx="7">
                  <c:v>77.5</c:v>
                </c:pt>
                <c:pt idx="8">
                  <c:v>77.5</c:v>
                </c:pt>
                <c:pt idx="9">
                  <c:v>77.7</c:v>
                </c:pt>
                <c:pt idx="10">
                  <c:v>77.5</c:v>
                </c:pt>
                <c:pt idx="11">
                  <c:v>77.8</c:v>
                </c:pt>
                <c:pt idx="12">
                  <c:v>78.099999999999994</c:v>
                </c:pt>
                <c:pt idx="13">
                  <c:v>78.400000000000006</c:v>
                </c:pt>
                <c:pt idx="14">
                  <c:v>78.599999999999994</c:v>
                </c:pt>
                <c:pt idx="15">
                  <c:v>78.7</c:v>
                </c:pt>
                <c:pt idx="16">
                  <c:v>79.099999999999994</c:v>
                </c:pt>
                <c:pt idx="17">
                  <c:v>79.3</c:v>
                </c:pt>
                <c:pt idx="18">
                  <c:v>79.599999999999994</c:v>
                </c:pt>
                <c:pt idx="19">
                  <c:v>79.8</c:v>
                </c:pt>
                <c:pt idx="20">
                  <c:v>79.900000000000006</c:v>
                </c:pt>
                <c:pt idx="21">
                  <c:v>80.400000000000006</c:v>
                </c:pt>
                <c:pt idx="22">
                  <c:v>80.599999999999994</c:v>
                </c:pt>
                <c:pt idx="23">
                  <c:v>80.599999999999994</c:v>
                </c:pt>
                <c:pt idx="24">
                  <c:v>81.2</c:v>
                </c:pt>
                <c:pt idx="25">
                  <c:v>81.400000000000006</c:v>
                </c:pt>
                <c:pt idx="26">
                  <c:v>81.7</c:v>
                </c:pt>
                <c:pt idx="27">
                  <c:v>82</c:v>
                </c:pt>
                <c:pt idx="28">
                  <c:v>82.2</c:v>
                </c:pt>
                <c:pt idx="29">
                  <c:v>82.3</c:v>
                </c:pt>
                <c:pt idx="30">
                  <c:v>82.6</c:v>
                </c:pt>
                <c:pt idx="31">
                  <c:v>82.8</c:v>
                </c:pt>
                <c:pt idx="32">
                  <c:v>82.8</c:v>
                </c:pt>
                <c:pt idx="33">
                  <c:v>82.9</c:v>
                </c:pt>
                <c:pt idx="34">
                  <c:v>83.3</c:v>
                </c:pt>
                <c:pt idx="35">
                  <c:v>83</c:v>
                </c:pt>
                <c:pt idx="36">
                  <c:v>83.7</c:v>
                </c:pt>
                <c:pt idx="37" formatCode="0.0">
                  <c:v>83.6</c:v>
                </c:pt>
              </c:numCache>
            </c:numRef>
          </c:val>
          <c:smooth val="0"/>
          <c:extLst>
            <c:ext xmlns:c16="http://schemas.microsoft.com/office/drawing/2014/chart" uri="{C3380CC4-5D6E-409C-BE32-E72D297353CC}">
              <c16:uniqueId val="{00000000-7168-488C-B753-525E9F591060}"/>
            </c:ext>
          </c:extLst>
        </c:ser>
        <c:ser>
          <c:idx val="6"/>
          <c:order val="1"/>
          <c:tx>
            <c:strRef>
              <c:f>Sheet1!$A$8</c:f>
              <c:strCache>
                <c:ptCount val="1"/>
                <c:pt idx="0">
                  <c:v>NOR: 82.7</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75.900000000000006</c:v>
                </c:pt>
                <c:pt idx="1">
                  <c:v>76.099999999999994</c:v>
                </c:pt>
                <c:pt idx="2">
                  <c:v>76.2</c:v>
                </c:pt>
                <c:pt idx="3">
                  <c:v>76.3</c:v>
                </c:pt>
                <c:pt idx="4">
                  <c:v>76.400000000000006</c:v>
                </c:pt>
                <c:pt idx="5">
                  <c:v>76.099999999999994</c:v>
                </c:pt>
                <c:pt idx="6">
                  <c:v>76.5</c:v>
                </c:pt>
                <c:pt idx="7">
                  <c:v>76.3</c:v>
                </c:pt>
                <c:pt idx="8">
                  <c:v>76.400000000000006</c:v>
                </c:pt>
                <c:pt idx="9">
                  <c:v>76.7</c:v>
                </c:pt>
                <c:pt idx="10">
                  <c:v>76.7</c:v>
                </c:pt>
                <c:pt idx="11">
                  <c:v>77.099999999999994</c:v>
                </c:pt>
                <c:pt idx="12">
                  <c:v>77.400000000000006</c:v>
                </c:pt>
                <c:pt idx="13">
                  <c:v>77.3</c:v>
                </c:pt>
                <c:pt idx="14">
                  <c:v>77.900000000000006</c:v>
                </c:pt>
                <c:pt idx="15">
                  <c:v>77.900000000000006</c:v>
                </c:pt>
                <c:pt idx="16">
                  <c:v>78.3</c:v>
                </c:pt>
                <c:pt idx="17">
                  <c:v>78.3</c:v>
                </c:pt>
                <c:pt idx="18">
                  <c:v>78.5</c:v>
                </c:pt>
                <c:pt idx="19">
                  <c:v>78.400000000000006</c:v>
                </c:pt>
                <c:pt idx="20">
                  <c:v>78.8</c:v>
                </c:pt>
                <c:pt idx="21">
                  <c:v>78.900000000000006</c:v>
                </c:pt>
                <c:pt idx="22">
                  <c:v>79</c:v>
                </c:pt>
                <c:pt idx="23">
                  <c:v>79.599999999999994</c:v>
                </c:pt>
                <c:pt idx="24">
                  <c:v>80.099999999999994</c:v>
                </c:pt>
                <c:pt idx="25">
                  <c:v>80.3</c:v>
                </c:pt>
                <c:pt idx="26">
                  <c:v>80.599999999999994</c:v>
                </c:pt>
                <c:pt idx="27">
                  <c:v>80.599999999999994</c:v>
                </c:pt>
                <c:pt idx="28">
                  <c:v>80.8</c:v>
                </c:pt>
                <c:pt idx="29">
                  <c:v>81</c:v>
                </c:pt>
                <c:pt idx="30">
                  <c:v>81.2</c:v>
                </c:pt>
                <c:pt idx="31">
                  <c:v>81.400000000000006</c:v>
                </c:pt>
                <c:pt idx="32">
                  <c:v>81.5</c:v>
                </c:pt>
                <c:pt idx="33">
                  <c:v>81.8</c:v>
                </c:pt>
                <c:pt idx="34">
                  <c:v>82.2</c:v>
                </c:pt>
                <c:pt idx="35">
                  <c:v>82.4</c:v>
                </c:pt>
                <c:pt idx="36">
                  <c:v>82.5</c:v>
                </c:pt>
                <c:pt idx="37" formatCode="0.0">
                  <c:v>82.7</c:v>
                </c:pt>
              </c:numCache>
            </c:numRef>
          </c:val>
          <c:smooth val="0"/>
          <c:extLst>
            <c:ext xmlns:c16="http://schemas.microsoft.com/office/drawing/2014/chart" uri="{C3380CC4-5D6E-409C-BE32-E72D297353CC}">
              <c16:uniqueId val="{00000001-7168-488C-B753-525E9F591060}"/>
            </c:ext>
          </c:extLst>
        </c:ser>
        <c:ser>
          <c:idx val="2"/>
          <c:order val="2"/>
          <c:tx>
            <c:strRef>
              <c:f>Sheet1!$A$4</c:f>
              <c:strCache>
                <c:ptCount val="1"/>
                <c:pt idx="0">
                  <c:v>FRA: 82.6</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74.3</c:v>
                </c:pt>
                <c:pt idx="1">
                  <c:v>74.5</c:v>
                </c:pt>
                <c:pt idx="2">
                  <c:v>74.8</c:v>
                </c:pt>
                <c:pt idx="3">
                  <c:v>74.8</c:v>
                </c:pt>
                <c:pt idx="4">
                  <c:v>75.3</c:v>
                </c:pt>
                <c:pt idx="5">
                  <c:v>75.400000000000006</c:v>
                </c:pt>
                <c:pt idx="6">
                  <c:v>75.7</c:v>
                </c:pt>
                <c:pt idx="7">
                  <c:v>76.3</c:v>
                </c:pt>
                <c:pt idx="8">
                  <c:v>76.599999999999994</c:v>
                </c:pt>
                <c:pt idx="9">
                  <c:v>76.7</c:v>
                </c:pt>
                <c:pt idx="10">
                  <c:v>77</c:v>
                </c:pt>
                <c:pt idx="11">
                  <c:v>77.2</c:v>
                </c:pt>
                <c:pt idx="12">
                  <c:v>77.5</c:v>
                </c:pt>
                <c:pt idx="13">
                  <c:v>77.599999999999994</c:v>
                </c:pt>
                <c:pt idx="14">
                  <c:v>78</c:v>
                </c:pt>
                <c:pt idx="15">
                  <c:v>78.099999999999994</c:v>
                </c:pt>
                <c:pt idx="16">
                  <c:v>78.3</c:v>
                </c:pt>
                <c:pt idx="17">
                  <c:v>78.599999999999994</c:v>
                </c:pt>
                <c:pt idx="18">
                  <c:v>78.8</c:v>
                </c:pt>
                <c:pt idx="19">
                  <c:v>78.900000000000006</c:v>
                </c:pt>
                <c:pt idx="20">
                  <c:v>79.2</c:v>
                </c:pt>
                <c:pt idx="21">
                  <c:v>79.3</c:v>
                </c:pt>
                <c:pt idx="22">
                  <c:v>79.400000000000006</c:v>
                </c:pt>
                <c:pt idx="23">
                  <c:v>79.3</c:v>
                </c:pt>
                <c:pt idx="24">
                  <c:v>80.3</c:v>
                </c:pt>
                <c:pt idx="25">
                  <c:v>80.400000000000006</c:v>
                </c:pt>
                <c:pt idx="26">
                  <c:v>81</c:v>
                </c:pt>
                <c:pt idx="27">
                  <c:v>81.2</c:v>
                </c:pt>
                <c:pt idx="28">
                  <c:v>81.400000000000006</c:v>
                </c:pt>
                <c:pt idx="29">
                  <c:v>81.5</c:v>
                </c:pt>
                <c:pt idx="30">
                  <c:v>81.8</c:v>
                </c:pt>
                <c:pt idx="31">
                  <c:v>82.3</c:v>
                </c:pt>
                <c:pt idx="32">
                  <c:v>82.1</c:v>
                </c:pt>
                <c:pt idx="33">
                  <c:v>82.3</c:v>
                </c:pt>
                <c:pt idx="34">
                  <c:v>82.8</c:v>
                </c:pt>
                <c:pt idx="35">
                  <c:v>82.4</c:v>
                </c:pt>
                <c:pt idx="36">
                  <c:v>82.6</c:v>
                </c:pt>
                <c:pt idx="37" formatCode="0.0">
                  <c:v>82.6</c:v>
                </c:pt>
              </c:numCache>
            </c:numRef>
          </c:val>
          <c:smooth val="0"/>
          <c:extLst>
            <c:ext xmlns:c16="http://schemas.microsoft.com/office/drawing/2014/chart" uri="{C3380CC4-5D6E-409C-BE32-E72D297353CC}">
              <c16:uniqueId val="{00000002-7168-488C-B753-525E9F591060}"/>
            </c:ext>
          </c:extLst>
        </c:ser>
        <c:ser>
          <c:idx val="0"/>
          <c:order val="3"/>
          <c:tx>
            <c:strRef>
              <c:f>Sheet1!$A$2</c:f>
              <c:strCache>
                <c:ptCount val="1"/>
                <c:pt idx="0">
                  <c:v>AUS: 82.6</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74.599999999999994</c:v>
                </c:pt>
                <c:pt idx="1">
                  <c:v>74.900000000000006</c:v>
                </c:pt>
                <c:pt idx="2">
                  <c:v>74.7</c:v>
                </c:pt>
                <c:pt idx="3">
                  <c:v>75.5</c:v>
                </c:pt>
                <c:pt idx="4">
                  <c:v>75.8</c:v>
                </c:pt>
                <c:pt idx="5">
                  <c:v>75.599999999999994</c:v>
                </c:pt>
                <c:pt idx="6">
                  <c:v>76.099999999999994</c:v>
                </c:pt>
                <c:pt idx="7">
                  <c:v>76.3</c:v>
                </c:pt>
                <c:pt idx="8">
                  <c:v>76.3</c:v>
                </c:pt>
                <c:pt idx="9">
                  <c:v>76.5</c:v>
                </c:pt>
                <c:pt idx="10">
                  <c:v>77</c:v>
                </c:pt>
                <c:pt idx="11">
                  <c:v>77.400000000000006</c:v>
                </c:pt>
                <c:pt idx="12">
                  <c:v>77.5</c:v>
                </c:pt>
                <c:pt idx="13">
                  <c:v>78</c:v>
                </c:pt>
                <c:pt idx="14">
                  <c:v>78</c:v>
                </c:pt>
                <c:pt idx="15">
                  <c:v>77.900000000000006</c:v>
                </c:pt>
                <c:pt idx="16">
                  <c:v>78.2</c:v>
                </c:pt>
                <c:pt idx="17">
                  <c:v>78.5</c:v>
                </c:pt>
                <c:pt idx="18">
                  <c:v>78.7</c:v>
                </c:pt>
                <c:pt idx="19">
                  <c:v>79</c:v>
                </c:pt>
                <c:pt idx="20">
                  <c:v>79.3</c:v>
                </c:pt>
                <c:pt idx="21">
                  <c:v>79.7</c:v>
                </c:pt>
                <c:pt idx="22">
                  <c:v>80</c:v>
                </c:pt>
                <c:pt idx="23">
                  <c:v>80.3</c:v>
                </c:pt>
                <c:pt idx="24">
                  <c:v>80.599999999999994</c:v>
                </c:pt>
                <c:pt idx="25">
                  <c:v>80.900000000000006</c:v>
                </c:pt>
                <c:pt idx="26">
                  <c:v>81.099999999999994</c:v>
                </c:pt>
                <c:pt idx="27">
                  <c:v>81.400000000000006</c:v>
                </c:pt>
                <c:pt idx="28">
                  <c:v>81.5</c:v>
                </c:pt>
                <c:pt idx="29">
                  <c:v>81.599999999999994</c:v>
                </c:pt>
                <c:pt idx="30">
                  <c:v>81.8</c:v>
                </c:pt>
                <c:pt idx="31">
                  <c:v>82</c:v>
                </c:pt>
                <c:pt idx="32">
                  <c:v>82.1</c:v>
                </c:pt>
                <c:pt idx="33">
                  <c:v>82.2</c:v>
                </c:pt>
                <c:pt idx="34">
                  <c:v>82.4</c:v>
                </c:pt>
                <c:pt idx="35">
                  <c:v>82.5</c:v>
                </c:pt>
                <c:pt idx="36">
                  <c:v>82.5</c:v>
                </c:pt>
                <c:pt idx="37" formatCode="0.0">
                  <c:v>82.6</c:v>
                </c:pt>
              </c:numCache>
            </c:numRef>
          </c:val>
          <c:smooth val="0"/>
          <c:extLst>
            <c:ext xmlns:c16="http://schemas.microsoft.com/office/drawing/2014/chart" uri="{C3380CC4-5D6E-409C-BE32-E72D297353CC}">
              <c16:uniqueId val="{00000003-7168-488C-B753-525E9F591060}"/>
            </c:ext>
          </c:extLst>
        </c:ser>
        <c:ser>
          <c:idx val="7"/>
          <c:order val="4"/>
          <c:tx>
            <c:strRef>
              <c:f>Sheet1!$A$9</c:f>
              <c:strCache>
                <c:ptCount val="1"/>
                <c:pt idx="0">
                  <c:v>SWE: 82.5</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75.900000000000006</c:v>
                </c:pt>
                <c:pt idx="1">
                  <c:v>76.2</c:v>
                </c:pt>
                <c:pt idx="2">
                  <c:v>76.5</c:v>
                </c:pt>
                <c:pt idx="3">
                  <c:v>76.7</c:v>
                </c:pt>
                <c:pt idx="4">
                  <c:v>77</c:v>
                </c:pt>
                <c:pt idx="5">
                  <c:v>76.8</c:v>
                </c:pt>
                <c:pt idx="6">
                  <c:v>77.099999999999994</c:v>
                </c:pt>
                <c:pt idx="7">
                  <c:v>77.3</c:v>
                </c:pt>
                <c:pt idx="8">
                  <c:v>77.099999999999994</c:v>
                </c:pt>
                <c:pt idx="9">
                  <c:v>77.8</c:v>
                </c:pt>
                <c:pt idx="10">
                  <c:v>77.7</c:v>
                </c:pt>
                <c:pt idx="11">
                  <c:v>77.900000000000006</c:v>
                </c:pt>
                <c:pt idx="12">
                  <c:v>78.2</c:v>
                </c:pt>
                <c:pt idx="13">
                  <c:v>78.2</c:v>
                </c:pt>
                <c:pt idx="14">
                  <c:v>78.900000000000006</c:v>
                </c:pt>
                <c:pt idx="15">
                  <c:v>79</c:v>
                </c:pt>
                <c:pt idx="16">
                  <c:v>79.2</c:v>
                </c:pt>
                <c:pt idx="17">
                  <c:v>79.400000000000006</c:v>
                </c:pt>
                <c:pt idx="18">
                  <c:v>79.5</c:v>
                </c:pt>
                <c:pt idx="19">
                  <c:v>79.599999999999994</c:v>
                </c:pt>
                <c:pt idx="20">
                  <c:v>79.7</c:v>
                </c:pt>
                <c:pt idx="21">
                  <c:v>79.900000000000006</c:v>
                </c:pt>
                <c:pt idx="22">
                  <c:v>79.900000000000006</c:v>
                </c:pt>
                <c:pt idx="23">
                  <c:v>80.3</c:v>
                </c:pt>
                <c:pt idx="24">
                  <c:v>80.599999999999994</c:v>
                </c:pt>
                <c:pt idx="25">
                  <c:v>80.7</c:v>
                </c:pt>
                <c:pt idx="26">
                  <c:v>81</c:v>
                </c:pt>
                <c:pt idx="27">
                  <c:v>81.099999999999994</c:v>
                </c:pt>
                <c:pt idx="28">
                  <c:v>81.3</c:v>
                </c:pt>
                <c:pt idx="29">
                  <c:v>81.5</c:v>
                </c:pt>
                <c:pt idx="30">
                  <c:v>81.599999999999994</c:v>
                </c:pt>
                <c:pt idx="31">
                  <c:v>81.900000000000006</c:v>
                </c:pt>
                <c:pt idx="32">
                  <c:v>81.8</c:v>
                </c:pt>
                <c:pt idx="33">
                  <c:v>82</c:v>
                </c:pt>
                <c:pt idx="34">
                  <c:v>82.3</c:v>
                </c:pt>
                <c:pt idx="35">
                  <c:v>82.3</c:v>
                </c:pt>
                <c:pt idx="36">
                  <c:v>82.4</c:v>
                </c:pt>
                <c:pt idx="37" formatCode="0.0">
                  <c:v>82.5</c:v>
                </c:pt>
              </c:numCache>
            </c:numRef>
          </c:val>
          <c:smooth val="0"/>
          <c:extLst>
            <c:ext xmlns:c16="http://schemas.microsoft.com/office/drawing/2014/chart" uri="{C3380CC4-5D6E-409C-BE32-E72D297353CC}">
              <c16:uniqueId val="{00000004-7168-488C-B753-525E9F591060}"/>
            </c:ext>
          </c:extLst>
        </c:ser>
        <c:ser>
          <c:idx val="1"/>
          <c:order val="5"/>
          <c:tx>
            <c:strRef>
              <c:f>Sheet1!$A$3</c:f>
              <c:strCache>
                <c:ptCount val="1"/>
                <c:pt idx="0">
                  <c:v>CAN: 82.0</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75.3</c:v>
                </c:pt>
                <c:pt idx="1">
                  <c:v>75.5</c:v>
                </c:pt>
                <c:pt idx="2">
                  <c:v>75.599999999999994</c:v>
                </c:pt>
                <c:pt idx="3">
                  <c:v>75.900000000000006</c:v>
                </c:pt>
                <c:pt idx="4">
                  <c:v>76.2</c:v>
                </c:pt>
                <c:pt idx="5">
                  <c:v>76.3</c:v>
                </c:pt>
                <c:pt idx="6">
                  <c:v>76.5</c:v>
                </c:pt>
                <c:pt idx="7">
                  <c:v>76.599999999999994</c:v>
                </c:pt>
                <c:pt idx="8">
                  <c:v>76.8</c:v>
                </c:pt>
                <c:pt idx="9">
                  <c:v>77</c:v>
                </c:pt>
                <c:pt idx="10">
                  <c:v>77.2</c:v>
                </c:pt>
                <c:pt idx="11">
                  <c:v>77.5</c:v>
                </c:pt>
                <c:pt idx="12">
                  <c:v>77.7</c:v>
                </c:pt>
                <c:pt idx="13">
                  <c:v>77.8</c:v>
                </c:pt>
                <c:pt idx="14">
                  <c:v>77.900000000000006</c:v>
                </c:pt>
                <c:pt idx="15">
                  <c:v>77.900000000000006</c:v>
                </c:pt>
                <c:pt idx="16">
                  <c:v>78.099999999999994</c:v>
                </c:pt>
                <c:pt idx="17">
                  <c:v>78.3</c:v>
                </c:pt>
                <c:pt idx="18">
                  <c:v>78.5</c:v>
                </c:pt>
                <c:pt idx="19">
                  <c:v>78.7</c:v>
                </c:pt>
                <c:pt idx="20">
                  <c:v>79</c:v>
                </c:pt>
                <c:pt idx="21">
                  <c:v>79.2</c:v>
                </c:pt>
                <c:pt idx="22">
                  <c:v>79.400000000000006</c:v>
                </c:pt>
                <c:pt idx="23">
                  <c:v>79.599999999999994</c:v>
                </c:pt>
                <c:pt idx="24">
                  <c:v>79.8</c:v>
                </c:pt>
                <c:pt idx="25">
                  <c:v>80</c:v>
                </c:pt>
                <c:pt idx="26">
                  <c:v>80.3</c:v>
                </c:pt>
                <c:pt idx="27">
                  <c:v>80.400000000000006</c:v>
                </c:pt>
                <c:pt idx="28">
                  <c:v>80.599999999999994</c:v>
                </c:pt>
                <c:pt idx="29">
                  <c:v>80.8</c:v>
                </c:pt>
                <c:pt idx="30">
                  <c:v>81.099999999999994</c:v>
                </c:pt>
                <c:pt idx="31">
                  <c:v>81.3</c:v>
                </c:pt>
                <c:pt idx="32">
                  <c:v>81.5</c:v>
                </c:pt>
                <c:pt idx="33">
                  <c:v>81.7</c:v>
                </c:pt>
                <c:pt idx="34">
                  <c:v>81.8</c:v>
                </c:pt>
                <c:pt idx="35">
                  <c:v>81.900000000000006</c:v>
                </c:pt>
                <c:pt idx="36">
                  <c:v>82</c:v>
                </c:pt>
                <c:pt idx="37" formatCode="0.0">
                  <c:v>82</c:v>
                </c:pt>
              </c:numCache>
            </c:numRef>
          </c:val>
          <c:smooth val="0"/>
          <c:extLst>
            <c:ext xmlns:c16="http://schemas.microsoft.com/office/drawing/2014/chart" uri="{C3380CC4-5D6E-409C-BE32-E72D297353CC}">
              <c16:uniqueId val="{00000005-7168-488C-B753-525E9F591060}"/>
            </c:ext>
          </c:extLst>
        </c:ser>
        <c:ser>
          <c:idx val="5"/>
          <c:order val="6"/>
          <c:tx>
            <c:strRef>
              <c:f>Sheet1!$A$7</c:f>
              <c:strCache>
                <c:ptCount val="1"/>
                <c:pt idx="0">
                  <c:v>NZ: 81.9</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73.2</c:v>
                </c:pt>
                <c:pt idx="1">
                  <c:v>73.400000000000006</c:v>
                </c:pt>
                <c:pt idx="2">
                  <c:v>73.599999999999994</c:v>
                </c:pt>
                <c:pt idx="3">
                  <c:v>73.7</c:v>
                </c:pt>
                <c:pt idx="4">
                  <c:v>73.8</c:v>
                </c:pt>
                <c:pt idx="5">
                  <c:v>74</c:v>
                </c:pt>
                <c:pt idx="6">
                  <c:v>74.099999999999994</c:v>
                </c:pt>
                <c:pt idx="7">
                  <c:v>74.5</c:v>
                </c:pt>
                <c:pt idx="8">
                  <c:v>74.8</c:v>
                </c:pt>
                <c:pt idx="9">
                  <c:v>75.2</c:v>
                </c:pt>
                <c:pt idx="10">
                  <c:v>75.5</c:v>
                </c:pt>
                <c:pt idx="11">
                  <c:v>75.8</c:v>
                </c:pt>
                <c:pt idx="12">
                  <c:v>76.099999999999994</c:v>
                </c:pt>
                <c:pt idx="13">
                  <c:v>76.3</c:v>
                </c:pt>
                <c:pt idx="14">
                  <c:v>76.599999999999994</c:v>
                </c:pt>
                <c:pt idx="15">
                  <c:v>76.8</c:v>
                </c:pt>
                <c:pt idx="16">
                  <c:v>77.099999999999994</c:v>
                </c:pt>
                <c:pt idx="17">
                  <c:v>77.400000000000006</c:v>
                </c:pt>
                <c:pt idx="18">
                  <c:v>77.7</c:v>
                </c:pt>
                <c:pt idx="19">
                  <c:v>78.099999999999994</c:v>
                </c:pt>
                <c:pt idx="20">
                  <c:v>78.400000000000006</c:v>
                </c:pt>
                <c:pt idx="21">
                  <c:v>78.7</c:v>
                </c:pt>
                <c:pt idx="22">
                  <c:v>79</c:v>
                </c:pt>
                <c:pt idx="23">
                  <c:v>79.3</c:v>
                </c:pt>
                <c:pt idx="24">
                  <c:v>79.599999999999994</c:v>
                </c:pt>
                <c:pt idx="25">
                  <c:v>79.8</c:v>
                </c:pt>
                <c:pt idx="26">
                  <c:v>80.099999999999994</c:v>
                </c:pt>
                <c:pt idx="27">
                  <c:v>80.3</c:v>
                </c:pt>
                <c:pt idx="28">
                  <c:v>80.5</c:v>
                </c:pt>
                <c:pt idx="29">
                  <c:v>80.7</c:v>
                </c:pt>
                <c:pt idx="30">
                  <c:v>80.8</c:v>
                </c:pt>
                <c:pt idx="31">
                  <c:v>81</c:v>
                </c:pt>
                <c:pt idx="32">
                  <c:v>81.2</c:v>
                </c:pt>
                <c:pt idx="33">
                  <c:v>81.400000000000006</c:v>
                </c:pt>
                <c:pt idx="34">
                  <c:v>81.5</c:v>
                </c:pt>
                <c:pt idx="35">
                  <c:v>81.7</c:v>
                </c:pt>
                <c:pt idx="36">
                  <c:v>81.7</c:v>
                </c:pt>
                <c:pt idx="37" formatCode="0.0">
                  <c:v>81.900000000000006</c:v>
                </c:pt>
              </c:numCache>
            </c:numRef>
          </c:val>
          <c:smooth val="0"/>
          <c:extLst>
            <c:ext xmlns:c16="http://schemas.microsoft.com/office/drawing/2014/chart" uri="{C3380CC4-5D6E-409C-BE32-E72D297353CC}">
              <c16:uniqueId val="{00000006-7168-488C-B753-525E9F591060}"/>
            </c:ext>
          </c:extLst>
        </c:ser>
        <c:ser>
          <c:idx val="4"/>
          <c:order val="7"/>
          <c:tx>
            <c:strRef>
              <c:f>Sheet1!$A$6</c:f>
              <c:strCache>
                <c:ptCount val="1"/>
                <c:pt idx="0">
                  <c:v>NETH: 81.8</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75.900000000000006</c:v>
                </c:pt>
                <c:pt idx="1">
                  <c:v>76</c:v>
                </c:pt>
                <c:pt idx="2">
                  <c:v>76.099999999999994</c:v>
                </c:pt>
                <c:pt idx="3">
                  <c:v>76.3</c:v>
                </c:pt>
                <c:pt idx="4">
                  <c:v>76.400000000000006</c:v>
                </c:pt>
                <c:pt idx="5">
                  <c:v>76.5</c:v>
                </c:pt>
                <c:pt idx="6">
                  <c:v>76.400000000000006</c:v>
                </c:pt>
                <c:pt idx="7">
                  <c:v>76.900000000000006</c:v>
                </c:pt>
                <c:pt idx="8">
                  <c:v>77.099999999999994</c:v>
                </c:pt>
                <c:pt idx="9">
                  <c:v>76.900000000000006</c:v>
                </c:pt>
                <c:pt idx="10">
                  <c:v>77</c:v>
                </c:pt>
                <c:pt idx="11">
                  <c:v>77.2</c:v>
                </c:pt>
                <c:pt idx="12">
                  <c:v>77.400000000000006</c:v>
                </c:pt>
                <c:pt idx="13">
                  <c:v>77.099999999999994</c:v>
                </c:pt>
                <c:pt idx="14">
                  <c:v>77.5</c:v>
                </c:pt>
                <c:pt idx="15">
                  <c:v>77.599999999999994</c:v>
                </c:pt>
                <c:pt idx="16">
                  <c:v>77.599999999999994</c:v>
                </c:pt>
                <c:pt idx="17">
                  <c:v>78</c:v>
                </c:pt>
                <c:pt idx="18">
                  <c:v>78</c:v>
                </c:pt>
                <c:pt idx="19">
                  <c:v>77.900000000000006</c:v>
                </c:pt>
                <c:pt idx="20">
                  <c:v>78.2</c:v>
                </c:pt>
                <c:pt idx="21">
                  <c:v>78.3</c:v>
                </c:pt>
                <c:pt idx="22">
                  <c:v>78.400000000000006</c:v>
                </c:pt>
                <c:pt idx="23">
                  <c:v>78.7</c:v>
                </c:pt>
                <c:pt idx="24">
                  <c:v>79.2</c:v>
                </c:pt>
                <c:pt idx="25">
                  <c:v>79.5</c:v>
                </c:pt>
                <c:pt idx="26">
                  <c:v>79.900000000000006</c:v>
                </c:pt>
                <c:pt idx="27">
                  <c:v>80.3</c:v>
                </c:pt>
                <c:pt idx="28">
                  <c:v>80.5</c:v>
                </c:pt>
                <c:pt idx="29">
                  <c:v>80.8</c:v>
                </c:pt>
                <c:pt idx="30">
                  <c:v>81</c:v>
                </c:pt>
                <c:pt idx="31">
                  <c:v>81.3</c:v>
                </c:pt>
                <c:pt idx="32">
                  <c:v>81.2</c:v>
                </c:pt>
                <c:pt idx="33">
                  <c:v>81.400000000000006</c:v>
                </c:pt>
                <c:pt idx="34">
                  <c:v>81.8</c:v>
                </c:pt>
                <c:pt idx="35">
                  <c:v>81.599999999999994</c:v>
                </c:pt>
                <c:pt idx="36">
                  <c:v>81.599999999999994</c:v>
                </c:pt>
                <c:pt idx="37" formatCode="0.0">
                  <c:v>81.8</c:v>
                </c:pt>
              </c:numCache>
            </c:numRef>
          </c:val>
          <c:smooth val="0"/>
          <c:extLst>
            <c:ext xmlns:c16="http://schemas.microsoft.com/office/drawing/2014/chart" uri="{C3380CC4-5D6E-409C-BE32-E72D297353CC}">
              <c16:uniqueId val="{00000007-7168-488C-B753-525E9F591060}"/>
            </c:ext>
          </c:extLst>
        </c:ser>
        <c:ser>
          <c:idx val="9"/>
          <c:order val="8"/>
          <c:tx>
            <c:strRef>
              <c:f>Sheet1!$A$11</c:f>
              <c:strCache>
                <c:ptCount val="1"/>
                <c:pt idx="0">
                  <c:v>UK: 81.3</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73.2</c:v>
                </c:pt>
                <c:pt idx="1">
                  <c:v>73.8</c:v>
                </c:pt>
                <c:pt idx="2">
                  <c:v>74.099999999999994</c:v>
                </c:pt>
                <c:pt idx="3">
                  <c:v>74.3</c:v>
                </c:pt>
                <c:pt idx="4">
                  <c:v>74.5</c:v>
                </c:pt>
                <c:pt idx="5">
                  <c:v>74.7</c:v>
                </c:pt>
                <c:pt idx="6">
                  <c:v>74.8</c:v>
                </c:pt>
                <c:pt idx="7">
                  <c:v>75.2</c:v>
                </c:pt>
                <c:pt idx="8">
                  <c:v>75.3</c:v>
                </c:pt>
                <c:pt idx="9">
                  <c:v>75.400000000000006</c:v>
                </c:pt>
                <c:pt idx="10">
                  <c:v>75.7</c:v>
                </c:pt>
                <c:pt idx="11">
                  <c:v>75.900000000000006</c:v>
                </c:pt>
                <c:pt idx="12">
                  <c:v>76.3</c:v>
                </c:pt>
                <c:pt idx="13">
                  <c:v>76.2</c:v>
                </c:pt>
                <c:pt idx="14">
                  <c:v>76.8</c:v>
                </c:pt>
                <c:pt idx="15">
                  <c:v>76.7</c:v>
                </c:pt>
                <c:pt idx="16">
                  <c:v>76.900000000000006</c:v>
                </c:pt>
                <c:pt idx="17">
                  <c:v>77.2</c:v>
                </c:pt>
                <c:pt idx="18">
                  <c:v>77.3</c:v>
                </c:pt>
                <c:pt idx="19">
                  <c:v>77.5</c:v>
                </c:pt>
                <c:pt idx="20">
                  <c:v>77.900000000000006</c:v>
                </c:pt>
                <c:pt idx="21">
                  <c:v>78.2</c:v>
                </c:pt>
                <c:pt idx="22">
                  <c:v>78.3</c:v>
                </c:pt>
                <c:pt idx="23">
                  <c:v>78.400000000000006</c:v>
                </c:pt>
                <c:pt idx="24">
                  <c:v>79</c:v>
                </c:pt>
                <c:pt idx="25">
                  <c:v>79.2</c:v>
                </c:pt>
                <c:pt idx="26">
                  <c:v>79.5</c:v>
                </c:pt>
                <c:pt idx="27">
                  <c:v>79.7</c:v>
                </c:pt>
                <c:pt idx="28">
                  <c:v>79.8</c:v>
                </c:pt>
                <c:pt idx="29">
                  <c:v>80.400000000000006</c:v>
                </c:pt>
                <c:pt idx="30">
                  <c:v>80.599999999999994</c:v>
                </c:pt>
                <c:pt idx="31">
                  <c:v>81</c:v>
                </c:pt>
                <c:pt idx="32">
                  <c:v>81</c:v>
                </c:pt>
                <c:pt idx="33">
                  <c:v>81.099999999999994</c:v>
                </c:pt>
                <c:pt idx="34">
                  <c:v>81.400000000000006</c:v>
                </c:pt>
                <c:pt idx="35">
                  <c:v>81</c:v>
                </c:pt>
                <c:pt idx="36">
                  <c:v>81.2</c:v>
                </c:pt>
                <c:pt idx="37" formatCode="0.0">
                  <c:v>81.3</c:v>
                </c:pt>
              </c:numCache>
            </c:numRef>
          </c:val>
          <c:smooth val="0"/>
          <c:extLst>
            <c:ext xmlns:c16="http://schemas.microsoft.com/office/drawing/2014/chart" uri="{C3380CC4-5D6E-409C-BE32-E72D297353CC}">
              <c16:uniqueId val="{00000008-7168-488C-B753-525E9F591060}"/>
            </c:ext>
          </c:extLst>
        </c:ser>
        <c:ser>
          <c:idx val="3"/>
          <c:order val="9"/>
          <c:tx>
            <c:strRef>
              <c:f>Sheet1!$A$5</c:f>
              <c:strCache>
                <c:ptCount val="1"/>
                <c:pt idx="0">
                  <c:v>GER: 81.1</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72.900000000000006</c:v>
                </c:pt>
                <c:pt idx="1">
                  <c:v>73.2</c:v>
                </c:pt>
                <c:pt idx="2">
                  <c:v>73.5</c:v>
                </c:pt>
                <c:pt idx="3">
                  <c:v>73.8</c:v>
                </c:pt>
                <c:pt idx="4">
                  <c:v>74.3</c:v>
                </c:pt>
                <c:pt idx="5">
                  <c:v>74.900000000000006</c:v>
                </c:pt>
                <c:pt idx="6">
                  <c:v>75.099999999999994</c:v>
                </c:pt>
                <c:pt idx="7">
                  <c:v>75.599999999999994</c:v>
                </c:pt>
                <c:pt idx="8">
                  <c:v>75.8</c:v>
                </c:pt>
                <c:pt idx="9">
                  <c:v>75.900000000000006</c:v>
                </c:pt>
                <c:pt idx="10">
                  <c:v>77.2</c:v>
                </c:pt>
                <c:pt idx="11">
                  <c:v>75.5</c:v>
                </c:pt>
                <c:pt idx="12">
                  <c:v>76</c:v>
                </c:pt>
                <c:pt idx="13">
                  <c:v>76.099999999999994</c:v>
                </c:pt>
                <c:pt idx="14">
                  <c:v>76.400000000000006</c:v>
                </c:pt>
                <c:pt idx="15">
                  <c:v>76.599999999999994</c:v>
                </c:pt>
                <c:pt idx="16">
                  <c:v>76.900000000000006</c:v>
                </c:pt>
                <c:pt idx="17">
                  <c:v>77.3</c:v>
                </c:pt>
                <c:pt idx="18">
                  <c:v>77.7</c:v>
                </c:pt>
                <c:pt idx="19">
                  <c:v>77.900000000000006</c:v>
                </c:pt>
                <c:pt idx="20">
                  <c:v>78.2</c:v>
                </c:pt>
                <c:pt idx="21">
                  <c:v>78.5</c:v>
                </c:pt>
                <c:pt idx="22">
                  <c:v>78.5</c:v>
                </c:pt>
                <c:pt idx="23">
                  <c:v>78.599999999999994</c:v>
                </c:pt>
                <c:pt idx="24">
                  <c:v>79.2</c:v>
                </c:pt>
                <c:pt idx="25">
                  <c:v>79.400000000000006</c:v>
                </c:pt>
                <c:pt idx="26">
                  <c:v>79.8</c:v>
                </c:pt>
                <c:pt idx="27">
                  <c:v>80.099999999999994</c:v>
                </c:pt>
                <c:pt idx="28">
                  <c:v>80.2</c:v>
                </c:pt>
                <c:pt idx="29">
                  <c:v>80.3</c:v>
                </c:pt>
                <c:pt idx="30">
                  <c:v>80.5</c:v>
                </c:pt>
                <c:pt idx="31">
                  <c:v>80.5</c:v>
                </c:pt>
                <c:pt idx="32">
                  <c:v>80.599999999999994</c:v>
                </c:pt>
                <c:pt idx="33">
                  <c:v>80.599999999999994</c:v>
                </c:pt>
                <c:pt idx="34">
                  <c:v>81.2</c:v>
                </c:pt>
                <c:pt idx="35">
                  <c:v>80.7</c:v>
                </c:pt>
                <c:pt idx="36">
                  <c:v>81.099999999999994</c:v>
                </c:pt>
                <c:pt idx="37" formatCode="0.0">
                  <c:v>81.099999999999994</c:v>
                </c:pt>
              </c:numCache>
            </c:numRef>
          </c:val>
          <c:smooth val="0"/>
          <c:extLst>
            <c:ext xmlns:c16="http://schemas.microsoft.com/office/drawing/2014/chart" uri="{C3380CC4-5D6E-409C-BE32-E72D297353CC}">
              <c16:uniqueId val="{00000009-7168-488C-B753-525E9F591060}"/>
            </c:ext>
          </c:extLst>
        </c:ser>
        <c:ser>
          <c:idx val="10"/>
          <c:order val="10"/>
          <c:tx>
            <c:strRef>
              <c:f>Sheet1!$A$12</c:f>
              <c:strCache>
                <c:ptCount val="1"/>
                <c:pt idx="0">
                  <c:v>US: 78.6</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73.7</c:v>
                </c:pt>
                <c:pt idx="1">
                  <c:v>74.099999999999994</c:v>
                </c:pt>
                <c:pt idx="2">
                  <c:v>74.5</c:v>
                </c:pt>
                <c:pt idx="3">
                  <c:v>74.599999999999994</c:v>
                </c:pt>
                <c:pt idx="4">
                  <c:v>74.7</c:v>
                </c:pt>
                <c:pt idx="5">
                  <c:v>74.7</c:v>
                </c:pt>
                <c:pt idx="6">
                  <c:v>74.7</c:v>
                </c:pt>
                <c:pt idx="7">
                  <c:v>74.900000000000006</c:v>
                </c:pt>
                <c:pt idx="8">
                  <c:v>74.900000000000006</c:v>
                </c:pt>
                <c:pt idx="9">
                  <c:v>75.099999999999994</c:v>
                </c:pt>
                <c:pt idx="10">
                  <c:v>75.3</c:v>
                </c:pt>
                <c:pt idx="11">
                  <c:v>75.5</c:v>
                </c:pt>
                <c:pt idx="12">
                  <c:v>75.7</c:v>
                </c:pt>
                <c:pt idx="13">
                  <c:v>75.5</c:v>
                </c:pt>
                <c:pt idx="14">
                  <c:v>75.7</c:v>
                </c:pt>
                <c:pt idx="15">
                  <c:v>75.7</c:v>
                </c:pt>
                <c:pt idx="16">
                  <c:v>76.099999999999994</c:v>
                </c:pt>
                <c:pt idx="17">
                  <c:v>76.5</c:v>
                </c:pt>
                <c:pt idx="18">
                  <c:v>76.7</c:v>
                </c:pt>
                <c:pt idx="19">
                  <c:v>76.7</c:v>
                </c:pt>
                <c:pt idx="20">
                  <c:v>76.7</c:v>
                </c:pt>
                <c:pt idx="21">
                  <c:v>76.900000000000006</c:v>
                </c:pt>
                <c:pt idx="22">
                  <c:v>77</c:v>
                </c:pt>
                <c:pt idx="23">
                  <c:v>77.099999999999994</c:v>
                </c:pt>
                <c:pt idx="24">
                  <c:v>77.599999999999994</c:v>
                </c:pt>
                <c:pt idx="25">
                  <c:v>77.599999999999994</c:v>
                </c:pt>
                <c:pt idx="26">
                  <c:v>77.8</c:v>
                </c:pt>
                <c:pt idx="27">
                  <c:v>78.099999999999994</c:v>
                </c:pt>
                <c:pt idx="28">
                  <c:v>78.099999999999994</c:v>
                </c:pt>
                <c:pt idx="29">
                  <c:v>78.5</c:v>
                </c:pt>
                <c:pt idx="30">
                  <c:v>78.599999999999994</c:v>
                </c:pt>
                <c:pt idx="31">
                  <c:v>78.7</c:v>
                </c:pt>
                <c:pt idx="32">
                  <c:v>78.8</c:v>
                </c:pt>
                <c:pt idx="33">
                  <c:v>78.8</c:v>
                </c:pt>
                <c:pt idx="34">
                  <c:v>78.900000000000006</c:v>
                </c:pt>
                <c:pt idx="35">
                  <c:v>78.7</c:v>
                </c:pt>
                <c:pt idx="36">
                  <c:v>78.7</c:v>
                </c:pt>
                <c:pt idx="37" formatCode="0.0">
                  <c:v>78.599999999999994</c:v>
                </c:pt>
              </c:numCache>
            </c:numRef>
          </c:val>
          <c:smooth val="0"/>
          <c:extLst>
            <c:ext xmlns:c16="http://schemas.microsoft.com/office/drawing/2014/chart" uri="{C3380CC4-5D6E-409C-BE32-E72D297353CC}">
              <c16:uniqueId val="{0000000A-7168-488C-B753-525E9F591060}"/>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5"/>
        <c:noMultiLvlLbl val="0"/>
      </c:catAx>
      <c:valAx>
        <c:axId val="636216424"/>
        <c:scaling>
          <c:orientation val="minMax"/>
          <c:max val="84"/>
          <c:min val="7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787968170645349"/>
          <c:y val="0.10274506441951932"/>
          <c:w val="0.13194395145051313"/>
          <c:h val="0.7585856427547513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0.05376</cdr:x>
      <cdr:y>0.35814</cdr:y>
    </cdr:from>
    <cdr:to>
      <cdr:x>0.35323</cdr:x>
      <cdr:y>0.40222</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278562" y="1500388"/>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6.8</a:t>
          </a:r>
        </a:p>
      </cdr:txBody>
    </cdr:sp>
  </cdr:relSizeAnchor>
  <cdr:relSizeAnchor xmlns:cdr="http://schemas.openxmlformats.org/drawingml/2006/chartDrawing">
    <cdr:from>
      <cdr:x>0.03266</cdr:x>
      <cdr:y>0</cdr:y>
    </cdr:from>
    <cdr:to>
      <cdr:x>0.88091</cdr:x>
      <cdr:y>0.06612</cdr:y>
    </cdr:to>
    <cdr:sp macro="" textlink="">
      <cdr:nvSpPr>
        <cdr:cNvPr id="3" name="TextBox 10">
          <a:extLst xmlns:a="http://schemas.openxmlformats.org/drawingml/2006/main">
            <a:ext uri="{FF2B5EF4-FFF2-40B4-BE49-F238E27FC236}">
              <a16:creationId xmlns:a16="http://schemas.microsoft.com/office/drawing/2014/main" id="{2D8DC483-668C-BD4E-AA74-885432025451}"/>
            </a:ext>
          </a:extLst>
        </cdr:cNvPr>
        <cdr:cNvSpPr txBox="1"/>
      </cdr:nvSpPr>
      <cdr:spPr>
        <a:xfrm xmlns:a="http://schemas.openxmlformats.org/drawingml/2006/main">
          <a:off x="169231" y="0"/>
          <a:ext cx="4395292"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Average physician visits per capita, 2017</a:t>
          </a:r>
          <a:endParaRPr lang="en-US" sz="1800" i="1" dirty="0">
            <a:solidFill>
              <a:srgbClr val="4C515A"/>
            </a:solidFill>
            <a:latin typeface="Trebuchet MS"/>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0.55646</cdr:x>
      <cdr:y>0.05172</cdr:y>
    </cdr:from>
    <cdr:to>
      <cdr:x>0.6525</cdr:x>
      <cdr:y>0.10995</cdr:y>
    </cdr:to>
    <cdr:sp macro="" textlink="">
      <cdr:nvSpPr>
        <cdr:cNvPr id="2" name="TextBox 1">
          <a:extLst xmlns:a="http://schemas.openxmlformats.org/drawingml/2006/main">
            <a:ext uri="{FF2B5EF4-FFF2-40B4-BE49-F238E27FC236}">
              <a16:creationId xmlns:a16="http://schemas.microsoft.com/office/drawing/2014/main" id="{86806745-78D2-714E-823C-CA23BC4DB744}"/>
            </a:ext>
          </a:extLst>
        </cdr:cNvPr>
        <cdr:cNvSpPr txBox="1"/>
      </cdr:nvSpPr>
      <cdr:spPr>
        <a:xfrm xmlns:a="http://schemas.openxmlformats.org/drawingml/2006/main">
          <a:off x="5298509" y="251445"/>
          <a:ext cx="914475" cy="28309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t>United States</a:t>
          </a:r>
        </a:p>
      </cdr:txBody>
    </cdr:sp>
  </cdr:relSizeAnchor>
</c:userShapes>
</file>

<file path=ppt/drawings/drawing2.xml><?xml version="1.0" encoding="utf-8"?>
<c:userShapes xmlns:c="http://schemas.openxmlformats.org/drawingml/2006/chart">
  <cdr:relSizeAnchor xmlns:cdr="http://schemas.openxmlformats.org/drawingml/2006/chartDrawing">
    <cdr:from>
      <cdr:x>0.66915</cdr:x>
      <cdr:y>0.46393</cdr:y>
    </cdr:from>
    <cdr:to>
      <cdr:x>0.96863</cdr:x>
      <cdr:y>0.50801</cdr:y>
    </cdr:to>
    <cdr:sp macro="" textlink="">
      <cdr:nvSpPr>
        <cdr:cNvPr id="2" name="TextBox 1">
          <a:extLst xmlns:a="http://schemas.openxmlformats.org/drawingml/2006/main">
            <a:ext uri="{FF2B5EF4-FFF2-40B4-BE49-F238E27FC236}">
              <a16:creationId xmlns:a16="http://schemas.microsoft.com/office/drawing/2014/main" id="{962B1ED3-5CF1-42C2-B516-B8F6571B8895}"/>
            </a:ext>
          </a:extLst>
        </cdr:cNvPr>
        <cdr:cNvSpPr txBox="1"/>
      </cdr:nvSpPr>
      <cdr:spPr>
        <a:xfrm xmlns:a="http://schemas.openxmlformats.org/drawingml/2006/main">
          <a:off x="3467280" y="1943611"/>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3.5</a:t>
          </a:r>
        </a:p>
      </cdr:txBody>
    </cdr:sp>
  </cdr:relSizeAnchor>
  <cdr:relSizeAnchor xmlns:cdr="http://schemas.openxmlformats.org/drawingml/2006/chartDrawing">
    <cdr:from>
      <cdr:x>0.04843</cdr:x>
      <cdr:y>0</cdr:y>
    </cdr:from>
    <cdr:to>
      <cdr:x>0.91501</cdr:x>
      <cdr:y>0.06612</cdr:y>
    </cdr:to>
    <cdr:sp macro="" textlink="">
      <cdr:nvSpPr>
        <cdr:cNvPr id="3" name="TextBox 13">
          <a:extLst xmlns:a="http://schemas.openxmlformats.org/drawingml/2006/main">
            <a:ext uri="{FF2B5EF4-FFF2-40B4-BE49-F238E27FC236}">
              <a16:creationId xmlns:a16="http://schemas.microsoft.com/office/drawing/2014/main" id="{EA0EB2DB-8B9F-C946-B524-21C3EB2ACDCD}"/>
            </a:ext>
          </a:extLst>
        </cdr:cNvPr>
        <cdr:cNvSpPr txBox="1"/>
      </cdr:nvSpPr>
      <cdr:spPr>
        <a:xfrm xmlns:a="http://schemas.openxmlformats.org/drawingml/2006/main">
          <a:off x="250945" y="0"/>
          <a:ext cx="4490278"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Practicing physicians per 1,000 population, 2018</a:t>
          </a:r>
          <a:endParaRPr lang="en-US" sz="1800" i="1" dirty="0">
            <a:solidFill>
              <a:srgbClr val="4C515A"/>
            </a:solidFill>
            <a:latin typeface="Trebuchet MS"/>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0.05017</cdr:x>
      <cdr:y>0.22364</cdr:y>
    </cdr:from>
    <cdr:to>
      <cdr:x>0.19773</cdr:x>
      <cdr:y>0.26608</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27520" y="973146"/>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6.4</a:t>
          </a:r>
        </a:p>
      </cdr:txBody>
    </cdr:sp>
  </cdr:relSizeAnchor>
</c:userShapes>
</file>

<file path=ppt/drawings/drawing4.xml><?xml version="1.0" encoding="utf-8"?>
<c:userShapes xmlns:c="http://schemas.openxmlformats.org/drawingml/2006/chart">
  <cdr:relSizeAnchor xmlns:cdr="http://schemas.openxmlformats.org/drawingml/2006/chartDrawing">
    <cdr:from>
      <cdr:x>0.2389</cdr:x>
      <cdr:y>0.94096</cdr:y>
    </cdr:from>
    <cdr:to>
      <cdr:x>0.77637</cdr:x>
      <cdr:y>0.99405</cdr:y>
    </cdr:to>
    <cdr:sp macro="" textlink="">
      <cdr:nvSpPr>
        <cdr:cNvPr id="2" name="TextBox 1"/>
        <cdr:cNvSpPr txBox="1"/>
      </cdr:nvSpPr>
      <cdr:spPr>
        <a:xfrm xmlns:a="http://schemas.openxmlformats.org/drawingml/2006/main">
          <a:off x="714375" y="3009900"/>
          <a:ext cx="1600200" cy="17144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800">
              <a:latin typeface="Arial" pitchFamily="34" charset="0"/>
              <a:cs typeface="Arial" pitchFamily="34" charset="0"/>
            </a:rPr>
            <a:t>GDP per capita (USD PPP)</a:t>
          </a:r>
        </a:p>
      </cdr:txBody>
    </cdr:sp>
  </cdr:relSizeAnchor>
  <cdr:relSizeAnchor xmlns:cdr="http://schemas.openxmlformats.org/drawingml/2006/chartDrawing">
    <cdr:from>
      <cdr:x>0</cdr:x>
      <cdr:y>0.0119</cdr:y>
    </cdr:from>
    <cdr:to>
      <cdr:x>0.42173</cdr:x>
      <cdr:y>0.0625</cdr:y>
    </cdr:to>
    <cdr:sp macro="" textlink="">
      <cdr:nvSpPr>
        <cdr:cNvPr id="3" name="TextBox 1"/>
        <cdr:cNvSpPr txBox="1"/>
      </cdr:nvSpPr>
      <cdr:spPr>
        <a:xfrm xmlns:a="http://schemas.openxmlformats.org/drawingml/2006/main">
          <a:off x="0" y="38100"/>
          <a:ext cx="1257300" cy="1619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800">
              <a:latin typeface="Arial" pitchFamily="34" charset="0"/>
              <a:cs typeface="Arial" pitchFamily="34" charset="0"/>
            </a:rPr>
            <a:t>Life expectancy</a:t>
          </a:r>
          <a:r>
            <a:rPr lang="en-US" sz="800" baseline="0">
              <a:latin typeface="Arial" pitchFamily="34" charset="0"/>
              <a:cs typeface="Arial" pitchFamily="34" charset="0"/>
            </a:rPr>
            <a:t> in years</a:t>
          </a:r>
          <a:endParaRPr lang="en-US" sz="800">
            <a:latin typeface="Arial" pitchFamily="34" charset="0"/>
            <a:cs typeface="Arial" pitchFamily="34" charset="0"/>
          </a:endParaRPr>
        </a:p>
      </cdr:txBody>
    </cdr:sp>
  </cdr:relSizeAnchor>
  <cdr:relSizeAnchor xmlns:cdr="http://schemas.openxmlformats.org/drawingml/2006/chartDrawing">
    <cdr:from>
      <cdr:x>0.29283</cdr:x>
      <cdr:y>0.16267</cdr:y>
    </cdr:from>
    <cdr:to>
      <cdr:x>0.3575</cdr:x>
      <cdr:y>0.19363</cdr:y>
    </cdr:to>
    <cdr:cxnSp macro="">
      <cdr:nvCxnSpPr>
        <cdr:cNvPr id="5" name="Straight Connector 4">
          <a:extLst xmlns:a="http://schemas.openxmlformats.org/drawingml/2006/main">
            <a:ext uri="{FF2B5EF4-FFF2-40B4-BE49-F238E27FC236}">
              <a16:creationId xmlns:a16="http://schemas.microsoft.com/office/drawing/2014/main" id="{1B62BC2D-9F08-794F-A442-768D2A86E2FE}"/>
            </a:ext>
          </a:extLst>
        </cdr:cNvPr>
        <cdr:cNvCxnSpPr/>
      </cdr:nvCxnSpPr>
      <cdr:spPr>
        <a:xfrm xmlns:a="http://schemas.openxmlformats.org/drawingml/2006/main" flipH="1" flipV="1">
          <a:off x="843791" y="462377"/>
          <a:ext cx="186358" cy="88003"/>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0.42022</cdr:x>
      <cdr:y>0.12625</cdr:y>
    </cdr:from>
    <cdr:to>
      <cdr:x>0.46709</cdr:x>
      <cdr:y>0.2088</cdr:y>
    </cdr:to>
    <cdr:cxnSp macro="">
      <cdr:nvCxnSpPr>
        <cdr:cNvPr id="7" name="Straight Connector 6">
          <a:extLst xmlns:a="http://schemas.openxmlformats.org/drawingml/2006/main">
            <a:ext uri="{FF2B5EF4-FFF2-40B4-BE49-F238E27FC236}">
              <a16:creationId xmlns:a16="http://schemas.microsoft.com/office/drawing/2014/main" id="{C5E5B442-63B9-B142-8FDF-DDA5939F0440}"/>
            </a:ext>
          </a:extLst>
        </cdr:cNvPr>
        <cdr:cNvCxnSpPr/>
      </cdr:nvCxnSpPr>
      <cdr:spPr>
        <a:xfrm xmlns:a="http://schemas.openxmlformats.org/drawingml/2006/main" flipV="1">
          <a:off x="1207634" y="364877"/>
          <a:ext cx="134698" cy="23860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0.40659</cdr:x>
      <cdr:y>0.1205</cdr:y>
    </cdr:from>
    <cdr:to>
      <cdr:x>0.43486</cdr:x>
      <cdr:y>0.2085</cdr:y>
    </cdr:to>
    <cdr:cxnSp macro="">
      <cdr:nvCxnSpPr>
        <cdr:cNvPr id="11" name="Straight Connector 10">
          <a:extLst xmlns:a="http://schemas.openxmlformats.org/drawingml/2006/main">
            <a:ext uri="{FF2B5EF4-FFF2-40B4-BE49-F238E27FC236}">
              <a16:creationId xmlns:a16="http://schemas.microsoft.com/office/drawing/2014/main" id="{D3AF2427-3EAA-3F47-B83D-8DB8740787F8}"/>
            </a:ext>
          </a:extLst>
        </cdr:cNvPr>
        <cdr:cNvCxnSpPr/>
      </cdr:nvCxnSpPr>
      <cdr:spPr>
        <a:xfrm xmlns:a="http://schemas.openxmlformats.org/drawingml/2006/main" flipV="1">
          <a:off x="1171826" y="347537"/>
          <a:ext cx="81463" cy="253791"/>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0.45008</cdr:x>
      <cdr:y>0.14983</cdr:y>
    </cdr:from>
    <cdr:to>
      <cdr:x>0.47943</cdr:x>
      <cdr:y>0.18025</cdr:y>
    </cdr:to>
    <cdr:cxnSp macro="">
      <cdr:nvCxnSpPr>
        <cdr:cNvPr id="13" name="Straight Connector 12">
          <a:extLst xmlns:a="http://schemas.openxmlformats.org/drawingml/2006/main">
            <a:ext uri="{FF2B5EF4-FFF2-40B4-BE49-F238E27FC236}">
              <a16:creationId xmlns:a16="http://schemas.microsoft.com/office/drawing/2014/main" id="{67FD976B-1F57-F74F-AC75-5EF126B51F58}"/>
            </a:ext>
          </a:extLst>
        </cdr:cNvPr>
        <cdr:cNvCxnSpPr/>
      </cdr:nvCxnSpPr>
      <cdr:spPr>
        <a:xfrm xmlns:a="http://schemas.openxmlformats.org/drawingml/2006/main" flipV="1">
          <a:off x="1297155" y="432134"/>
          <a:ext cx="84597" cy="8773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0.4566</cdr:x>
      <cdr:y>0.17156</cdr:y>
    </cdr:from>
    <cdr:to>
      <cdr:x>0.47291</cdr:x>
      <cdr:y>0.18243</cdr:y>
    </cdr:to>
    <cdr:cxnSp macro="">
      <cdr:nvCxnSpPr>
        <cdr:cNvPr id="16" name="Straight Connector 15">
          <a:extLst xmlns:a="http://schemas.openxmlformats.org/drawingml/2006/main">
            <a:ext uri="{FF2B5EF4-FFF2-40B4-BE49-F238E27FC236}">
              <a16:creationId xmlns:a16="http://schemas.microsoft.com/office/drawing/2014/main" id="{B06518D8-EFA7-0D4C-A5D1-2093DEEB847E}"/>
            </a:ext>
          </a:extLst>
        </cdr:cNvPr>
        <cdr:cNvCxnSpPr/>
      </cdr:nvCxnSpPr>
      <cdr:spPr>
        <a:xfrm xmlns:a="http://schemas.openxmlformats.org/drawingml/2006/main" flipV="1">
          <a:off x="1315954" y="494799"/>
          <a:ext cx="46998" cy="31332"/>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0.42073</cdr:x>
      <cdr:y>0.25087</cdr:y>
    </cdr:from>
    <cdr:to>
      <cdr:x>0.42616</cdr:x>
      <cdr:y>0.30736</cdr:y>
    </cdr:to>
    <cdr:cxnSp macro="">
      <cdr:nvCxnSpPr>
        <cdr:cNvPr id="18" name="Straight Connector 17">
          <a:extLst xmlns:a="http://schemas.openxmlformats.org/drawingml/2006/main">
            <a:ext uri="{FF2B5EF4-FFF2-40B4-BE49-F238E27FC236}">
              <a16:creationId xmlns:a16="http://schemas.microsoft.com/office/drawing/2014/main" id="{DF5DAC1E-4BF8-9A4A-A3F3-AC78C78A5678}"/>
            </a:ext>
          </a:extLst>
        </cdr:cNvPr>
        <cdr:cNvCxnSpPr/>
      </cdr:nvCxnSpPr>
      <cdr:spPr>
        <a:xfrm xmlns:a="http://schemas.openxmlformats.org/drawingml/2006/main" flipH="1">
          <a:off x="1212558" y="723524"/>
          <a:ext cx="15666" cy="162928"/>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0.82539</cdr:x>
      <cdr:y>0.37129</cdr:y>
    </cdr:from>
    <cdr:to>
      <cdr:x>0.91131</cdr:x>
      <cdr:y>0.45617</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8679426" y="1615613"/>
          <a:ext cx="903583" cy="369332"/>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44%</a:t>
          </a:r>
        </a:p>
      </cdr:txBody>
    </cdr:sp>
  </cdr:relSizeAnchor>
  <cdr:relSizeAnchor xmlns:cdr="http://schemas.openxmlformats.org/drawingml/2006/chartDrawing">
    <cdr:from>
      <cdr:x>0.38554</cdr:x>
      <cdr:y>0.05675</cdr:y>
    </cdr:from>
    <cdr:to>
      <cdr:x>1</cdr:x>
      <cdr:y>0.16285</cdr:y>
    </cdr:to>
    <cdr:sp macro="" textlink="">
      <cdr:nvSpPr>
        <cdr:cNvPr id="3" name="Rectangle 2">
          <a:extLst xmlns:a="http://schemas.openxmlformats.org/drawingml/2006/main">
            <a:ext uri="{FF2B5EF4-FFF2-40B4-BE49-F238E27FC236}">
              <a16:creationId xmlns:a16="http://schemas.microsoft.com/office/drawing/2014/main" id="{0D65003F-5695-4EB6-9FC0-ADECDB98ABDE}"/>
            </a:ext>
          </a:extLst>
        </cdr:cNvPr>
        <cdr:cNvSpPr/>
      </cdr:nvSpPr>
      <cdr:spPr>
        <a:xfrm xmlns:a="http://schemas.openxmlformats.org/drawingml/2006/main">
          <a:off x="4131095" y="246938"/>
          <a:ext cx="6461449"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of adults age 65 and older immunized (%).</a:t>
          </a:r>
        </a:p>
      </cdr:txBody>
    </cdr:sp>
  </cdr:relSizeAnchor>
</c:userShapes>
</file>

<file path=ppt/drawings/drawing6.xml><?xml version="1.0" encoding="utf-8"?>
<c:userShapes xmlns:c="http://schemas.openxmlformats.org/drawingml/2006/chart">
  <cdr:relSizeAnchor xmlns:cdr="http://schemas.openxmlformats.org/drawingml/2006/chartDrawing">
    <cdr:from>
      <cdr:x>0.76685</cdr:x>
      <cdr:y>0.38478</cdr:y>
    </cdr:from>
    <cdr:to>
      <cdr:x>0.91902</cdr:x>
      <cdr:y>0.42722</cdr:y>
    </cdr:to>
    <cdr:sp macro="" textlink="">
      <cdr:nvSpPr>
        <cdr:cNvPr id="2" name="TextBox 1">
          <a:extLst xmlns:a="http://schemas.openxmlformats.org/drawingml/2006/main">
            <a:ext uri="{FF2B5EF4-FFF2-40B4-BE49-F238E27FC236}">
              <a16:creationId xmlns:a16="http://schemas.microsoft.com/office/drawing/2014/main" id="{BDC8795E-42AE-4590-96CB-E79AAAC70DC2}"/>
            </a:ext>
          </a:extLst>
        </cdr:cNvPr>
        <cdr:cNvSpPr txBox="1"/>
      </cdr:nvSpPr>
      <cdr:spPr>
        <a:xfrm xmlns:a="http://schemas.openxmlformats.org/drawingml/2006/main">
          <a:off x="8063891" y="1674296"/>
          <a:ext cx="160020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t>
          </a:r>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average</a:t>
          </a: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 60%</a:t>
          </a:r>
        </a:p>
      </cdr:txBody>
    </cdr:sp>
  </cdr:relSizeAnchor>
</c:userShapes>
</file>

<file path=ppt/drawings/drawing7.xml><?xml version="1.0" encoding="utf-8"?>
<c:userShapes xmlns:c="http://schemas.openxmlformats.org/drawingml/2006/chart">
  <cdr:relSizeAnchor xmlns:cdr="http://schemas.openxmlformats.org/drawingml/2006/chartDrawing">
    <cdr:from>
      <cdr:x>0.05471</cdr:x>
      <cdr:y>0.47924</cdr:y>
    </cdr:from>
    <cdr:to>
      <cdr:x>0.22112</cdr:x>
      <cdr:y>0.52076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75360" y="2131319"/>
          <a:ext cx="1749834"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OECD average: 21%</a:t>
          </a:r>
        </a:p>
      </cdr:txBody>
    </cdr:sp>
  </cdr:relSizeAnchor>
</c:userShapes>
</file>

<file path=ppt/drawings/drawing8.xml><?xml version="1.0" encoding="utf-8"?>
<c:userShapes xmlns:c="http://schemas.openxmlformats.org/drawingml/2006/chart">
  <cdr:relSizeAnchor xmlns:cdr="http://schemas.openxmlformats.org/drawingml/2006/chartDrawing">
    <cdr:from>
      <cdr:x>0.04774</cdr:x>
      <cdr:y>0.33523</cdr:y>
    </cdr:from>
    <cdr:to>
      <cdr:x>0.29143</cdr:x>
      <cdr:y>0.37766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02004" y="1458680"/>
          <a:ext cx="2562553"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11-country average: 17.5%</a:t>
          </a:r>
        </a:p>
      </cdr:txBody>
    </cdr:sp>
  </cdr:relSizeAnchor>
  <cdr:relSizeAnchor xmlns:cdr="http://schemas.openxmlformats.org/drawingml/2006/chartDrawing">
    <cdr:from>
      <cdr:x>0.0275</cdr:x>
      <cdr:y>0.03656</cdr:y>
    </cdr:from>
    <cdr:to>
      <cdr:x>0.18097</cdr:x>
      <cdr:y>0.14266</cdr:y>
    </cdr:to>
    <cdr:sp macro="" textlink="">
      <cdr:nvSpPr>
        <cdr:cNvPr id="3" name="Rectangle 2">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289179" y="159085"/>
          <a:ext cx="1613840"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a:t>
          </a: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0.03138</cdr:y>
    </cdr:from>
    <cdr:to>
      <cdr:x>0.84068</cdr:x>
      <cdr:y>0.22236</cdr:y>
    </cdr:to>
    <cdr:sp macro="" textlink="">
      <cdr:nvSpPr>
        <cdr:cNvPr id="2" name="Rectangle 1">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0" y="136545"/>
          <a:ext cx="8840241" cy="83099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i="1" dirty="0"/>
            <a:t>Percent of women ages 18–64 who rated their quality of medical care</a:t>
          </a:r>
        </a:p>
        <a:p xmlns:a="http://schemas.openxmlformats.org/drawingml/2006/main">
          <a:r>
            <a:rPr lang="en-US" sz="2400" i="1" dirty="0"/>
            <a:t>as </a:t>
          </a:r>
          <a:r>
            <a:rPr lang="en-US" sz="2400" b="1" i="1" dirty="0"/>
            <a:t>excellent or very good</a:t>
          </a:r>
          <a:r>
            <a:rPr lang="en-US" sz="2400" i="1" dirty="0"/>
            <a:t>.</a:t>
          </a:r>
          <a:endParaRPr lang="en-US" sz="2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5/17/23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edium.com/@denislesak/companies-with-revenues-greater-than-gdp-of-countries-58c46af4a1a9"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oxfamblogs.org/fp2p/of-the-worlds-top-100-economic-entities-29-are-states-71-are-corporate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loomberg.com/quicktake/drug-prices" TargetMode="External"/><Relationship Id="rId2" Type="http://schemas.openxmlformats.org/officeDocument/2006/relationships/slide" Target="../slides/slide65.xml"/><Relationship Id="rId1" Type="http://schemas.openxmlformats.org/officeDocument/2006/relationships/notesMaster" Target="../notesMasters/notesMaster1.xml"/><Relationship Id="rId5" Type="http://schemas.openxmlformats.org/officeDocument/2006/relationships/hyperlink" Target="https://www.ft.com/content/e92dbf94-d9a2-11e9-8f9b-77216ebe1f17" TargetMode="External"/><Relationship Id="rId4" Type="http://schemas.openxmlformats.org/officeDocument/2006/relationships/hyperlink" Target="https://en.wikipedia.org/wiki/Prescription_drug_prices_in_the_United_State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ommonwealthfund.org/publications/issue-briefs/2020/jan/us-health-care-global-perspective-2019" TargetMode="External"/><Relationship Id="rId2" Type="http://schemas.openxmlformats.org/officeDocument/2006/relationships/slide" Target="../slides/slide55.xml"/><Relationship Id="rId1" Type="http://schemas.openxmlformats.org/officeDocument/2006/relationships/notesMaster" Target="../notesMasters/notesMaster1.xml"/><Relationship Id="rId6" Type="http://schemas.openxmlformats.org/officeDocument/2006/relationships/hyperlink" Target="https://axenehp.com/international-healthcare-systems-us-versus-world/" TargetMode="External"/><Relationship Id="rId5" Type="http://schemas.openxmlformats.org/officeDocument/2006/relationships/hyperlink" Target="https://www.healthsystemtracker.org/chart-collection/quality-u-s-healthcare-system-compare-countries/#item-overall-age-specific-potential-years-of-life-lost-per-100000-population-1990-2017" TargetMode="External"/><Relationship Id="rId4" Type="http://schemas.openxmlformats.org/officeDocument/2006/relationships/hyperlink" Target="https://www.commonwealthfund.org/publications/issue-briefs/2015/oct/us-health-care-global-perspective"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ommonwealthfund.org/publications/issue-briefs/2018/dec/womens-health-us-compared-ten-other-countries" TargetMode="External"/><Relationship Id="rId2" Type="http://schemas.openxmlformats.org/officeDocument/2006/relationships/slide" Target="../slides/slide57.xml"/><Relationship Id="rId1" Type="http://schemas.openxmlformats.org/officeDocument/2006/relationships/notesMaster" Target="../notesMasters/notesMaster1.xml"/><Relationship Id="rId4" Type="http://schemas.openxmlformats.org/officeDocument/2006/relationships/hyperlink" Target="https://doi.org/10.26099/wy8a-7w1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Microeconomics</a:t>
            </a:r>
            <a:r>
              <a:rPr lang="en-US" dirty="0"/>
              <a:t> (from Greek prefix micro- meaning "small" + "economics") is a branch of economics that studies the behavior of how the individual modern household and firms make decisions to allocate limited resources.</a:t>
            </a:r>
          </a:p>
          <a:p>
            <a:r>
              <a:rPr lang="en-US" b="1" dirty="0">
                <a:solidFill>
                  <a:srgbClr val="FF0000"/>
                </a:solidFill>
              </a:rPr>
              <a:t>Macroeconomics </a:t>
            </a:r>
            <a:r>
              <a:rPr lang="en-US" dirty="0"/>
              <a:t>(from Greek prefix macro- meaning “large" + "economics") is the study of economy-wide phenomena, including inflation, unemployment, and economic growth. </a:t>
            </a:r>
          </a:p>
          <a:p>
            <a:r>
              <a:rPr lang="en-US" dirty="0"/>
              <a:t>These two branches of economics are closely intertwined, yet distinct—they address different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Microeconomics studies individual markets or sectors or industries (hence health care industry is classified under microeconomics) while macroeconomics studies national economies and country/state-wide, general equilibrium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times people think that since micro means small and macro large, that microeconomics is somehow inferior or studies smaller issues than what is studied in macroeconomics. But it should be noted, that many firms today have revenues that are substantially larger than most national incomes on nations. Obviously, this is comparing apples to oranges – but at least it gives a general idea of the size of some of these firms and markets.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https://medium.com/@denislesak/companies-with-revenues-greater-than-gdp-of-countries-58c46af4a1a9</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https://oxfamblogs.org/fp2p/of-the-worlds-top-100-economic-entities-29-are-states-71-are-corporates/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the next slide to compare US health care.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7630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Redo this! See the source: the book and NYT article</a:t>
            </a:r>
          </a:p>
          <a:p>
            <a:pPr algn="l"/>
            <a:r>
              <a:rPr lang="en-US" b="0" i="0" dirty="0">
                <a:solidFill>
                  <a:srgbClr val="333333"/>
                </a:solidFill>
                <a:effectLst/>
                <a:latin typeface="berlingske_bold"/>
              </a:rPr>
              <a:t>The U.S. invests the smallest share of its economy on social services. </a:t>
            </a:r>
          </a:p>
          <a:p>
            <a:pPr algn="l"/>
            <a:r>
              <a:rPr lang="en-US" b="0" i="0" dirty="0">
                <a:solidFill>
                  <a:srgbClr val="333333"/>
                </a:solidFill>
                <a:effectLst/>
                <a:latin typeface="interface_regular"/>
              </a:rPr>
              <a:t>A 2013 study by Bradley and Taylor found that the U.S. spent the least on social services—such as retirement and disability benefits, employment programs, and supportive housing—among the countries studied in this report, at just 9 percent of GDP.</a:t>
            </a:r>
            <a:r>
              <a:rPr lang="en-US" b="0" i="0" baseline="30000" dirty="0">
                <a:solidFill>
                  <a:srgbClr val="333333"/>
                </a:solidFill>
                <a:effectLst/>
                <a:latin typeface="interface_regular"/>
              </a:rPr>
              <a:t>12</a:t>
            </a:r>
            <a:r>
              <a:rPr lang="en-US" b="0" i="0" dirty="0">
                <a:solidFill>
                  <a:srgbClr val="333333"/>
                </a:solidFill>
                <a:effectLst/>
                <a:latin typeface="interface_regular"/>
              </a:rPr>
              <a:t> Canada, Australia and New Zealand had similarly low rates of spending, while France, Sweden, Switzerland, and Germany devoted roughly twice as large a share of their economy to social services as did the U.S.</a:t>
            </a:r>
          </a:p>
          <a:p>
            <a:pPr algn="l"/>
            <a:r>
              <a:rPr lang="en-US" b="0" i="0" dirty="0">
                <a:solidFill>
                  <a:srgbClr val="333333"/>
                </a:solidFill>
                <a:effectLst/>
                <a:latin typeface="interface_regular"/>
              </a:rPr>
              <a:t>The U.S. was also the only country studied where health care spending accounted for a greater share of GDP than social services spending. In aggregate, U.S. health and social services spending rank near the middle of the pack.</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072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https://www.bloomberg.com/quicktake/drug-prices</a:t>
            </a:r>
            <a:endParaRPr lang="en-US" dirty="0"/>
          </a:p>
          <a:p>
            <a:endParaRPr lang="en-US" dirty="0"/>
          </a:p>
          <a:p>
            <a:endParaRPr lang="en-US" dirty="0"/>
          </a:p>
          <a:p>
            <a:r>
              <a:rPr lang="en-US" dirty="0">
                <a:hlinkClick r:id="rId4"/>
              </a:rPr>
              <a:t>https://en.wikipedia.org/wiki/Prescription_drug_prices_in_the_United_States</a:t>
            </a:r>
            <a:endParaRPr lang="en-US" dirty="0"/>
          </a:p>
          <a:p>
            <a:endParaRPr lang="en-US" dirty="0"/>
          </a:p>
          <a:p>
            <a:r>
              <a:rPr lang="en-US" dirty="0">
                <a:hlinkClick r:id="rId5"/>
              </a:rPr>
              <a:t>https://www.ft.com/content/e92dbf94-d9a2-11e9-8f9b-77216ebe1f17</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1134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the comparison of the US health care industry to the entire economy of Germany, UK, and France will make students also appreciate how difficult any type of a reform is – when the sector being reformed is of this size and complexity. </a:t>
            </a:r>
          </a:p>
          <a:p>
            <a:r>
              <a:rPr lang="en-US" dirty="0"/>
              <a:t>The list of top 10 largest economies based on the total size of GDP: 1) US, 2) China, 3) Japan, 4) Germany, 5) India, 6) UK, 7) France, 8) Italy, 9) Brazil, 10) Canada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3486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big emphasis is on the distinction between other health care markets and health insurance – this difference it typically hard to grasp for most people.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6533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times people confuse</a:t>
            </a:r>
            <a:r>
              <a:rPr lang="en-US" baseline="0" dirty="0"/>
              <a:t> Health Economics with Health Insurance. The topics discuss in health economics included health insurance, but also a number of other markets related to health care resources.</a:t>
            </a:r>
          </a:p>
          <a:p>
            <a:r>
              <a:rPr lang="en-US" dirty="0"/>
              <a:t>This</a:t>
            </a:r>
            <a:r>
              <a:rPr lang="en-US" baseline="0" dirty="0"/>
              <a:t> is an important distinction – because it also relates to the Health Care reform. Health care reform in the US is mostly dealing with the reform of the Health Insurance, rather than other health care markets.</a:t>
            </a:r>
          </a:p>
          <a:p>
            <a:r>
              <a:rPr lang="en-US" baseline="0" dirty="0"/>
              <a:t>The debate about many of these issues has to do with the market structure – and the issue of when does a market work well – without a lot of government intervention (free markets) and when is it necessary for a government to play a much larger role.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7758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2649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063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1123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good resources:</a:t>
            </a:r>
            <a:endParaRPr lang="en-US" dirty="0">
              <a:hlinkClick r:id="rId3"/>
            </a:endParaRPr>
          </a:p>
          <a:p>
            <a:endParaRPr lang="en-US" dirty="0">
              <a:hlinkClick r:id="rId3"/>
            </a:endParaRPr>
          </a:p>
          <a:p>
            <a:endParaRPr lang="en-US" dirty="0">
              <a:hlinkClick r:id="rId3"/>
            </a:endParaRPr>
          </a:p>
          <a:p>
            <a:r>
              <a:rPr lang="en-US" dirty="0">
                <a:hlinkClick r:id="rId3"/>
              </a:rPr>
              <a:t>https://www.commonwealthfund.org/publications/issue-briefs/2020/jan/us-health-care-global-perspective-2019</a:t>
            </a:r>
            <a:endParaRPr lang="en-US" dirty="0"/>
          </a:p>
          <a:p>
            <a:endParaRPr lang="en-US" dirty="0"/>
          </a:p>
          <a:p>
            <a:r>
              <a:rPr lang="en-US" dirty="0"/>
              <a:t>A bit older report: </a:t>
            </a:r>
            <a:r>
              <a:rPr lang="en-US" dirty="0">
                <a:hlinkClick r:id="rId4"/>
              </a:rPr>
              <a:t>https://www.commonwealthfund.org/publications/issue-briefs/2015/oct/us-health-care-global-perspective</a:t>
            </a:r>
            <a:endParaRPr lang="en-US" dirty="0"/>
          </a:p>
          <a:p>
            <a:endParaRPr lang="en-US" dirty="0"/>
          </a:p>
          <a:p>
            <a:r>
              <a:rPr lang="en-US" dirty="0">
                <a:hlinkClick r:id="rId5"/>
              </a:rPr>
              <a:t>https://www.healthsystemtracker.org/chart-collection/quality-u-s-healthcare-system-compare-countries/#item-overall-age-specific-potential-years-of-life-lost-per-100000-population-1990-2017</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6"/>
              </a:rPr>
              <a:t>https://axenehp.com/international-healthcare-systems-us-versus-world/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6311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575959"/>
                </a:solidFill>
                <a:effectLst/>
                <a:latin typeface="InterFace"/>
              </a:rPr>
              <a:t>Notes: ^ Medical bill problems include any of the following in the past year: 1) serious problems paying or were unable to pay medical bills; 2) spent a lot of time on paperwork or disputes related to medical bills; or 3) insurance denied payment or paid less than expected. * Statistically significant difference compared to the United States (p&lt;.05). </a:t>
            </a:r>
          </a:p>
          <a:p>
            <a:pPr algn="l" fontAlgn="base"/>
            <a:r>
              <a:rPr lang="en-US" b="0" i="0" dirty="0">
                <a:solidFill>
                  <a:srgbClr val="575959"/>
                </a:solidFill>
                <a:effectLst/>
                <a:latin typeface="InterFace"/>
              </a:rPr>
              <a:t>Data: The Commonwealth Fund International Health Policy Survey, 2016.</a:t>
            </a:r>
          </a:p>
          <a:p>
            <a:pPr algn="l" fontAlgn="base"/>
            <a:br>
              <a:rPr lang="en-US" b="0" i="0" dirty="0">
                <a:solidFill>
                  <a:srgbClr val="575959"/>
                </a:solidFill>
                <a:effectLst/>
                <a:latin typeface="InterFace"/>
              </a:rPr>
            </a:br>
            <a:endParaRPr lang="en-US" b="0" i="0" dirty="0">
              <a:solidFill>
                <a:srgbClr val="575959"/>
              </a:solidFill>
              <a:effectLst/>
              <a:latin typeface="InterFace"/>
            </a:endParaRPr>
          </a:p>
          <a:p>
            <a:pPr algn="l" fontAlgn="base"/>
            <a:r>
              <a:rPr lang="en-US" b="0" i="0" dirty="0">
                <a:solidFill>
                  <a:srgbClr val="575959"/>
                </a:solidFill>
                <a:effectLst/>
                <a:latin typeface="InterFace"/>
              </a:rPr>
              <a:t>Source: </a:t>
            </a:r>
            <a:r>
              <a:rPr lang="en-US" b="0" i="0" dirty="0" err="1">
                <a:solidFill>
                  <a:srgbClr val="575959"/>
                </a:solidFill>
                <a:effectLst/>
                <a:latin typeface="InterFace"/>
              </a:rPr>
              <a:t>Munira</a:t>
            </a:r>
            <a:r>
              <a:rPr lang="en-US" b="0" i="0" dirty="0">
                <a:solidFill>
                  <a:srgbClr val="575959"/>
                </a:solidFill>
                <a:effectLst/>
                <a:latin typeface="InterFace"/>
              </a:rPr>
              <a:t> Z. </a:t>
            </a:r>
            <a:r>
              <a:rPr lang="en-US" b="0" i="0" dirty="0" err="1">
                <a:solidFill>
                  <a:srgbClr val="575959"/>
                </a:solidFill>
                <a:effectLst/>
                <a:latin typeface="InterFace"/>
              </a:rPr>
              <a:t>Gunja</a:t>
            </a:r>
            <a:r>
              <a:rPr lang="en-US" b="0" i="0" dirty="0">
                <a:solidFill>
                  <a:srgbClr val="575959"/>
                </a:solidFill>
                <a:effectLst/>
                <a:latin typeface="InterFace"/>
              </a:rPr>
              <a:t> et al., </a:t>
            </a:r>
            <a:r>
              <a:rPr lang="en-US" b="0" i="1" u="none" strike="noStrike" dirty="0">
                <a:solidFill>
                  <a:srgbClr val="575959"/>
                </a:solidFill>
                <a:effectLst/>
                <a:latin typeface="inherit"/>
                <a:hlinkClick r:id="rId3"/>
              </a:rPr>
              <a:t>What Is the Status of Women’s Health and Health Care in the U.S. Compared to Ten Other Countries?</a:t>
            </a:r>
            <a:r>
              <a:rPr lang="en-US" b="0" i="0" dirty="0">
                <a:solidFill>
                  <a:srgbClr val="575959"/>
                </a:solidFill>
                <a:effectLst/>
                <a:latin typeface="InterFace"/>
              </a:rPr>
              <a:t> (Commonwealth Fund, Dec. 2018). </a:t>
            </a:r>
            <a:r>
              <a:rPr lang="en-US" b="0" i="0" u="none" strike="noStrike" dirty="0">
                <a:solidFill>
                  <a:srgbClr val="575959"/>
                </a:solidFill>
                <a:effectLst/>
                <a:latin typeface="inherit"/>
                <a:hlinkClick r:id="rId4"/>
              </a:rPr>
              <a:t>https://doi.org/10.26099/wy8a-7w13</a:t>
            </a:r>
            <a:endParaRPr lang="en-US" b="0" i="0" dirty="0">
              <a:solidFill>
                <a:srgbClr val="575959"/>
              </a:solidFill>
              <a:effectLst/>
              <a:latin typeface="InterFace"/>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85BC4-8EB5-4604-8AA6-8BB49D60C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6650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863711"/>
            <a:ext cx="7156787" cy="1484371"/>
          </a:xfrm>
        </p:spPr>
        <p:txBody>
          <a:bodyPr/>
          <a:lstStyle>
            <a:lvl1pPr algn="l">
              <a:defRPr b="1" i="0">
                <a:solidFill>
                  <a:srgbClr val="FFFFFF"/>
                </a:solidFill>
                <a:latin typeface="Myriad Pro"/>
                <a:cs typeface="Myriad Pro"/>
              </a:defRPr>
            </a:lvl1pPr>
          </a:lstStyle>
          <a:p>
            <a:r>
              <a:rPr lang="en-US" dirty="0"/>
              <a:t>CLICK TO EDIT MASTER TITLE STYLE</a:t>
            </a:r>
          </a:p>
        </p:txBody>
      </p:sp>
      <p:sp>
        <p:nvSpPr>
          <p:cNvPr id="3" name="Subtitle 2"/>
          <p:cNvSpPr>
            <a:spLocks noGrp="1"/>
          </p:cNvSpPr>
          <p:nvPr>
            <p:ph type="subTitle" idx="1"/>
          </p:nvPr>
        </p:nvSpPr>
        <p:spPr>
          <a:xfrm>
            <a:off x="914400" y="3762507"/>
            <a:ext cx="8534400" cy="467956"/>
          </a:xfrm>
        </p:spPr>
        <p:txBody>
          <a:bodyPr>
            <a:normAutofit/>
          </a:bodyPr>
          <a:lstStyle>
            <a:lvl1pPr marL="0" indent="0" algn="l">
              <a:buNone/>
              <a:defRPr sz="2400">
                <a:solidFill>
                  <a:srgbClr val="FFFFFF"/>
                </a:solidFill>
                <a:latin typeface="Myriad Pro"/>
                <a:cs typeface="Myriad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white lin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878" y="3502285"/>
            <a:ext cx="7426788" cy="90676"/>
          </a:xfrm>
          <a:prstGeom prst="rect">
            <a:avLst/>
          </a:prstGeom>
        </p:spPr>
      </p:pic>
    </p:spTree>
    <p:extLst>
      <p:ext uri="{BB962C8B-B14F-4D97-AF65-F5344CB8AC3E}">
        <p14:creationId xmlns:p14="http://schemas.microsoft.com/office/powerpoint/2010/main" val="1367219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5/17/23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4035230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5/17/23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447927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5/17/23</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1231195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5/17/23</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629241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5/17/23</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2637484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5/17/23</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169270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5/17/23</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2220483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5/17/23</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2711620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5/17/23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4200675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9200" y="274639"/>
            <a:ext cx="27432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DB47523F-F42C-834D-B5C4-1E6517285465}" type="datetimeFigureOut">
              <a:rPr lang="en-US" smtClean="0"/>
              <a:t>5/17/23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6B7D420-A88D-724F-9718-08F3DD05F80A}" type="slidenum">
              <a:rPr lang="en-US" smtClean="0"/>
              <a:t>‹#›</a:t>
            </a:fld>
            <a:endParaRPr lang="en-US"/>
          </a:p>
        </p:txBody>
      </p:sp>
    </p:spTree>
    <p:extLst>
      <p:ext uri="{BB962C8B-B14F-4D97-AF65-F5344CB8AC3E}">
        <p14:creationId xmlns:p14="http://schemas.microsoft.com/office/powerpoint/2010/main" val="1328429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Untitled-1.jpg"/>
          <p:cNvPicPr>
            <a:picLocks noChangeAspect="1"/>
          </p:cNvPicPr>
          <p:nvPr userDrawn="1"/>
        </p:nvPicPr>
        <p:blipFill rotWithShape="1">
          <a:blip r:embed="rId13">
            <a:extLst>
              <a:ext uri="{28A0092B-C50C-407E-A947-70E740481C1C}">
                <a14:useLocalDpi xmlns:a14="http://schemas.microsoft.com/office/drawing/2010/main" val="0"/>
              </a:ext>
            </a:extLst>
          </a:blip>
          <a:srcRect l="1810" t="1810" r="1092" b="1092"/>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Logo_Tagline_Ultra-Horizontal_White.eps"/>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991688" y="6332720"/>
            <a:ext cx="3590713" cy="289958"/>
          </a:xfrm>
          <a:prstGeom prst="rect">
            <a:avLst/>
          </a:prstGeom>
        </p:spPr>
      </p:pic>
    </p:spTree>
    <p:extLst>
      <p:ext uri="{BB962C8B-B14F-4D97-AF65-F5344CB8AC3E}">
        <p14:creationId xmlns:p14="http://schemas.microsoft.com/office/powerpoint/2010/main" val="101324643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457200" rtl="0" eaLnBrk="1" latinLnBrk="0" hangingPunct="1">
        <a:spcBef>
          <a:spcPct val="0"/>
        </a:spcBef>
        <a:buNone/>
        <a:defRPr sz="4000" b="1" i="0" kern="1200">
          <a:solidFill>
            <a:schemeClr val="bg1"/>
          </a:solidFill>
          <a:latin typeface="Myriad Pro"/>
          <a:ea typeface="+mj-ea"/>
          <a:cs typeface="Myriad Pro"/>
        </a:defRPr>
      </a:lvl1pPr>
    </p:titleStyle>
    <p:bodyStyle>
      <a:lvl1pPr marL="342900" indent="-342900" algn="l" defTabSz="457200" rtl="0" eaLnBrk="1" latinLnBrk="0" hangingPunct="1">
        <a:spcBef>
          <a:spcPct val="20000"/>
        </a:spcBef>
        <a:buFont typeface="Arial"/>
        <a:buChar char="•"/>
        <a:defRPr sz="3200" b="0" i="0" kern="1200">
          <a:solidFill>
            <a:srgbClr val="FFFFFF"/>
          </a:solidFill>
          <a:latin typeface="Myriad Pro"/>
          <a:ea typeface="+mn-ea"/>
          <a:cs typeface="Myriad Pro"/>
        </a:defRPr>
      </a:lvl1pPr>
      <a:lvl2pPr marL="742950" indent="-285750" algn="l" defTabSz="457200" rtl="0" eaLnBrk="1" latinLnBrk="0" hangingPunct="1">
        <a:spcBef>
          <a:spcPct val="20000"/>
        </a:spcBef>
        <a:buFont typeface="Arial"/>
        <a:buChar char="–"/>
        <a:defRPr sz="2800" b="0" i="0" kern="1200">
          <a:solidFill>
            <a:srgbClr val="FFFFFF"/>
          </a:solidFill>
          <a:latin typeface="Myriad Pro"/>
          <a:ea typeface="+mn-ea"/>
          <a:cs typeface="Myriad Pro"/>
        </a:defRPr>
      </a:lvl2pPr>
      <a:lvl3pPr marL="1143000" indent="-228600" algn="l" defTabSz="457200" rtl="0" eaLnBrk="1" latinLnBrk="0" hangingPunct="1">
        <a:spcBef>
          <a:spcPct val="20000"/>
        </a:spcBef>
        <a:buFont typeface="Arial"/>
        <a:buChar char="•"/>
        <a:defRPr sz="2400" b="0" i="0" kern="1200">
          <a:solidFill>
            <a:srgbClr val="FFFFFF"/>
          </a:solidFill>
          <a:latin typeface="Myriad Pro"/>
          <a:ea typeface="+mn-ea"/>
          <a:cs typeface="Myriad Pro"/>
        </a:defRPr>
      </a:lvl3pPr>
      <a:lvl4pPr marL="1600200" indent="-228600" algn="l" defTabSz="457200" rtl="0" eaLnBrk="1" latinLnBrk="0" hangingPunct="1">
        <a:spcBef>
          <a:spcPct val="20000"/>
        </a:spcBef>
        <a:buFont typeface="Arial"/>
        <a:buChar char="–"/>
        <a:defRPr sz="2000" b="0" i="0" kern="1200">
          <a:solidFill>
            <a:srgbClr val="FFFFFF"/>
          </a:solidFill>
          <a:latin typeface="Myriad Pro"/>
          <a:ea typeface="+mn-ea"/>
          <a:cs typeface="Myriad Pro"/>
        </a:defRPr>
      </a:lvl4pPr>
      <a:lvl5pPr marL="2057400" indent="-228600" algn="l" defTabSz="457200" rtl="0" eaLnBrk="1" latinLnBrk="0" hangingPunct="1">
        <a:spcBef>
          <a:spcPct val="20000"/>
        </a:spcBef>
        <a:buFont typeface="Arial"/>
        <a:buChar char="»"/>
        <a:defRPr sz="2000" b="0" i="0" kern="1200">
          <a:solidFill>
            <a:srgbClr val="FFFFFF"/>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2.xml"/><Relationship Id="rId4" Type="http://schemas.openxmlformats.org/officeDocument/2006/relationships/image" Target="../media/image19.tmp"/></Relationships>
</file>

<file path=ppt/slides/_rels/slide34.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2.xml"/><Relationship Id="rId4" Type="http://schemas.openxmlformats.org/officeDocument/2006/relationships/image" Target="../media/image21.tmp"/></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file:////Users/Jon/NEED%20Dropbox/Presentations/HealthCare/Charts/infantmortality.png"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oi.org/10.26099/411v-9255" TargetMode="External"/><Relationship Id="rId2" Type="http://schemas.openxmlformats.org/officeDocument/2006/relationships/hyperlink" Target="https://www.commonwealthfund.org/publications/issue-briefs/2020/nov/maternal-mortality-maternity-care-us-compared-10-countries" TargetMode="External"/><Relationship Id="rId1" Type="http://schemas.openxmlformats.org/officeDocument/2006/relationships/slideLayout" Target="../slideLayouts/slideLayout2.xml"/><Relationship Id="rId5" Type="http://schemas.openxmlformats.org/officeDocument/2006/relationships/image" Target="file:////Users/Jon/NEED%20Dropbox/Presentations/HealthCare/Charts/maternalmortality.png" TargetMode="Externa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file:////Users/Jon/NEED%20Dropbox/Presentations/HealthCare/Charts/maternalmortality_race.png"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https://cms.qz.com/wp-content/uploads/2017/10/wine-growing-regions-europe-usa.png?w=940&amp;strip=all&amp;quality=75"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mailto:kcullen@ewu.edu"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5" Type="http://schemas.openxmlformats.org/officeDocument/2006/relationships/hyperlink" Target="http://www.needelegation.org/testimonials.php" TargetMode="External"/><Relationship Id="rId4" Type="http://schemas.openxmlformats.org/officeDocument/2006/relationships/hyperlink" Target="mailto:info@NEEDelegation.org"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file:////Users/Jon/NEED%20Dropbox/Presentations/HealthCare/Charts/percapitadrugs.png" TargetMode="External"/></Relationships>
</file>

<file path=ppt/slides/_rels/slide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Spring 2023</a:t>
            </a:r>
          </a:p>
          <a:p>
            <a:pPr>
              <a:lnSpc>
                <a:spcPct val="100000"/>
              </a:lnSpc>
              <a:spcBef>
                <a:spcPts val="0"/>
              </a:spcBef>
            </a:pPr>
            <a:r>
              <a:rPr lang="en-US" sz="4400" dirty="0"/>
              <a:t>Contemporary Economic Policy Issues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Duke University</a:t>
            </a:r>
          </a:p>
          <a:p>
            <a:pPr>
              <a:lnSpc>
                <a:spcPct val="100000"/>
              </a:lnSpc>
              <a:spcBef>
                <a:spcPts val="0"/>
              </a:spcBef>
            </a:pPr>
            <a:r>
              <a:rPr lang="en-US" sz="3100" dirty="0">
                <a:solidFill>
                  <a:schemeClr val="tx2"/>
                </a:solidFill>
              </a:rPr>
              <a:t>May-June, 2023</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Host: 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1385401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E62F-3A0C-4189-ACB3-226A64D00B90}"/>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ere the money goes?</a:t>
            </a:r>
          </a:p>
        </p:txBody>
      </p:sp>
      <p:pic>
        <p:nvPicPr>
          <p:cNvPr id="3" name="Picture 2">
            <a:extLst>
              <a:ext uri="{FF2B5EF4-FFF2-40B4-BE49-F238E27FC236}">
                <a16:creationId xmlns:a16="http://schemas.microsoft.com/office/drawing/2014/main" id="{169E16C4-A066-A240-9E38-AAE58EAEDF7A}"/>
              </a:ext>
            </a:extLst>
          </p:cNvPr>
          <p:cNvPicPr>
            <a:picLocks noChangeAspect="1"/>
          </p:cNvPicPr>
          <p:nvPr/>
        </p:nvPicPr>
        <p:blipFill>
          <a:blip r:embed="rId2"/>
          <a:stretch>
            <a:fillRect/>
          </a:stretch>
        </p:blipFill>
        <p:spPr>
          <a:xfrm>
            <a:off x="1331258" y="989114"/>
            <a:ext cx="9762191" cy="4998936"/>
          </a:xfrm>
          <a:prstGeom prst="rect">
            <a:avLst/>
          </a:prstGeom>
        </p:spPr>
      </p:pic>
      <p:sp>
        <p:nvSpPr>
          <p:cNvPr id="4" name="TextBox 3">
            <a:extLst>
              <a:ext uri="{FF2B5EF4-FFF2-40B4-BE49-F238E27FC236}">
                <a16:creationId xmlns:a16="http://schemas.microsoft.com/office/drawing/2014/main" id="{21191334-0311-1448-841B-42F8D3D9A522}"/>
              </a:ext>
            </a:extLst>
          </p:cNvPr>
          <p:cNvSpPr txBox="1"/>
          <p:nvPr/>
        </p:nvSpPr>
        <p:spPr>
          <a:xfrm>
            <a:off x="4557670" y="6471722"/>
            <a:ext cx="676050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Centers for Medicare &amp; Medicaid Services, Office of the Actuary, National Health Statistics Group.</a:t>
            </a:r>
          </a:p>
        </p:txBody>
      </p:sp>
    </p:spTree>
    <p:extLst>
      <p:ext uri="{BB962C8B-B14F-4D97-AF65-F5344CB8AC3E}">
        <p14:creationId xmlns:p14="http://schemas.microsoft.com/office/powerpoint/2010/main" val="3900251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C3B6D-DAFA-471A-B4CD-40102D54901F}"/>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at is Health Economics?</a:t>
            </a:r>
          </a:p>
        </p:txBody>
      </p:sp>
      <p:sp>
        <p:nvSpPr>
          <p:cNvPr id="3" name="Content Placeholder 2">
            <a:extLst>
              <a:ext uri="{FF2B5EF4-FFF2-40B4-BE49-F238E27FC236}">
                <a16:creationId xmlns:a16="http://schemas.microsoft.com/office/drawing/2014/main" id="{86D2A07B-A911-4C1B-B0C6-C6419303B1A1}"/>
              </a:ext>
            </a:extLst>
          </p:cNvPr>
          <p:cNvSpPr>
            <a:spLocks noGrp="1"/>
          </p:cNvSpPr>
          <p:nvPr>
            <p:ph idx="1"/>
          </p:nvPr>
        </p:nvSpPr>
        <p:spPr>
          <a:xfrm>
            <a:off x="2133105" y="1535104"/>
            <a:ext cx="7925790" cy="4351338"/>
          </a:xfrm>
        </p:spPr>
        <p:txBody>
          <a:bodyPr/>
          <a:lstStyle/>
          <a:p>
            <a:r>
              <a:rPr lang="en-US" b="0" dirty="0"/>
              <a:t>Health economics studies health care resource </a:t>
            </a:r>
            <a:r>
              <a:rPr lang="en-US" dirty="0"/>
              <a:t>markets</a:t>
            </a:r>
            <a:r>
              <a:rPr lang="en-US" b="0" dirty="0"/>
              <a:t> and </a:t>
            </a:r>
            <a:r>
              <a:rPr lang="en-US" dirty="0"/>
              <a:t>health insurance</a:t>
            </a:r>
            <a:r>
              <a:rPr lang="en-US" b="0" dirty="0"/>
              <a:t>.</a:t>
            </a:r>
          </a:p>
          <a:p>
            <a:pPr marL="0" indent="0">
              <a:buNone/>
            </a:pPr>
            <a:endParaRPr lang="en-US" b="0" dirty="0"/>
          </a:p>
          <a:p>
            <a:r>
              <a:rPr lang="en-US" b="0" dirty="0"/>
              <a:t>Healthcare is the biggest industry and the largest employer in the US.</a:t>
            </a:r>
          </a:p>
          <a:p>
            <a:endParaRPr lang="en-US" dirty="0"/>
          </a:p>
        </p:txBody>
      </p:sp>
    </p:spTree>
    <p:extLst>
      <p:ext uri="{BB962C8B-B14F-4D97-AF65-F5344CB8AC3E}">
        <p14:creationId xmlns:p14="http://schemas.microsoft.com/office/powerpoint/2010/main" val="2040705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6508C-E681-472D-8DCA-F076928E4D1A}"/>
              </a:ext>
            </a:extLst>
          </p:cNvPr>
          <p:cNvSpPr>
            <a:spLocks noGrp="1"/>
          </p:cNvSpPr>
          <p:nvPr>
            <p:ph type="title"/>
          </p:nvPr>
        </p:nvSpPr>
        <p:spPr>
          <a:xfrm>
            <a:off x="790700" y="0"/>
            <a:ext cx="10515600" cy="1325563"/>
          </a:xfrm>
        </p:spPr>
        <p:txBody>
          <a:bodyPr/>
          <a:lstStyle/>
          <a:p>
            <a:r>
              <a:rPr lang="en-US" dirty="0">
                <a:solidFill>
                  <a:schemeClr val="bg1"/>
                </a:solidFill>
              </a:rPr>
              <a:t>Wh</a:t>
            </a:r>
            <a:r>
              <a:rPr lang="en-US" dirty="0"/>
              <a:t>at is a Market?</a:t>
            </a:r>
          </a:p>
        </p:txBody>
      </p:sp>
      <p:sp>
        <p:nvSpPr>
          <p:cNvPr id="3" name="Content Placeholder 2">
            <a:extLst>
              <a:ext uri="{FF2B5EF4-FFF2-40B4-BE49-F238E27FC236}">
                <a16:creationId xmlns:a16="http://schemas.microsoft.com/office/drawing/2014/main" id="{FC33131E-C023-4FFF-A6C8-E83458F14656}"/>
              </a:ext>
            </a:extLst>
          </p:cNvPr>
          <p:cNvSpPr>
            <a:spLocks noGrp="1"/>
          </p:cNvSpPr>
          <p:nvPr>
            <p:ph idx="1"/>
          </p:nvPr>
        </p:nvSpPr>
        <p:spPr>
          <a:xfrm>
            <a:off x="838200" y="1325563"/>
            <a:ext cx="10515600" cy="5443372"/>
          </a:xfrm>
        </p:spPr>
        <p:txBody>
          <a:bodyPr>
            <a:normAutofit/>
          </a:bodyPr>
          <a:lstStyle/>
          <a:p>
            <a:pPr>
              <a:spcAft>
                <a:spcPts val="1000"/>
              </a:spcAft>
            </a:pPr>
            <a:r>
              <a:rPr lang="en-US" b="0" dirty="0"/>
              <a:t>A </a:t>
            </a:r>
            <a:r>
              <a:rPr lang="en-US" b="0" dirty="0">
                <a:solidFill>
                  <a:srgbClr val="FF0000"/>
                </a:solidFill>
              </a:rPr>
              <a:t>market</a:t>
            </a:r>
            <a:r>
              <a:rPr lang="en-US" b="0" dirty="0"/>
              <a:t> is a group of buyers and sellers of a particular product in the area or region under consideration. The area may be the earth, or countries, regions, states, or cities.</a:t>
            </a:r>
          </a:p>
          <a:p>
            <a:pPr>
              <a:spcAft>
                <a:spcPts val="1000"/>
              </a:spcAft>
            </a:pPr>
            <a:r>
              <a:rPr lang="en-US" b="0" dirty="0"/>
              <a:t>The concept of a market is any structure that allows buyers and sellers to exchange any type of goods, services, and information. </a:t>
            </a:r>
          </a:p>
          <a:p>
            <a:pPr>
              <a:spcAft>
                <a:spcPts val="1000"/>
              </a:spcAft>
            </a:pPr>
            <a:r>
              <a:rPr lang="en-US" b="0" dirty="0"/>
              <a:t>Markets can be physical and non-physical.</a:t>
            </a:r>
          </a:p>
          <a:p>
            <a:r>
              <a:rPr lang="en-US" b="0" dirty="0"/>
              <a:t>There are </a:t>
            </a:r>
            <a:r>
              <a:rPr lang="en-US" b="0" dirty="0">
                <a:solidFill>
                  <a:srgbClr val="FF0000"/>
                </a:solidFill>
              </a:rPr>
              <a:t>many different types of markets </a:t>
            </a:r>
            <a:r>
              <a:rPr lang="en-US" b="0" dirty="0"/>
              <a:t>and depending on the type, different rules should be set up for achieve the best results for </a:t>
            </a:r>
            <a:r>
              <a:rPr lang="en-US" b="0" dirty="0">
                <a:solidFill>
                  <a:srgbClr val="FF0000"/>
                </a:solidFill>
              </a:rPr>
              <a:t>society</a:t>
            </a:r>
            <a:r>
              <a:rPr lang="en-US" b="0" dirty="0"/>
              <a:t>.</a:t>
            </a:r>
          </a:p>
          <a:p>
            <a:endParaRPr lang="en-US" dirty="0"/>
          </a:p>
          <a:p>
            <a:endParaRPr lang="en-US" dirty="0"/>
          </a:p>
        </p:txBody>
      </p:sp>
    </p:spTree>
    <p:extLst>
      <p:ext uri="{BB962C8B-B14F-4D97-AF65-F5344CB8AC3E}">
        <p14:creationId xmlns:p14="http://schemas.microsoft.com/office/powerpoint/2010/main" val="1853959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A9759-36B5-4618-A299-0760C0567421}"/>
              </a:ext>
            </a:extLst>
          </p:cNvPr>
          <p:cNvSpPr>
            <a:spLocks noGrp="1"/>
          </p:cNvSpPr>
          <p:nvPr>
            <p:ph type="title"/>
          </p:nvPr>
        </p:nvSpPr>
        <p:spPr/>
        <p:txBody>
          <a:bodyPr>
            <a:normAutofit/>
          </a:bodyPr>
          <a:lstStyle/>
          <a:p>
            <a:r>
              <a:rPr lang="en-US" dirty="0">
                <a:solidFill>
                  <a:schemeClr val="bg1"/>
                </a:solidFill>
              </a:rPr>
              <a:t>Ma</a:t>
            </a:r>
            <a:r>
              <a:rPr lang="en-US" dirty="0"/>
              <a:t>rkets Studied in Health Economics</a:t>
            </a:r>
          </a:p>
        </p:txBody>
      </p:sp>
      <p:sp>
        <p:nvSpPr>
          <p:cNvPr id="3" name="Content Placeholder 2">
            <a:extLst>
              <a:ext uri="{FF2B5EF4-FFF2-40B4-BE49-F238E27FC236}">
                <a16:creationId xmlns:a16="http://schemas.microsoft.com/office/drawing/2014/main" id="{440898BA-7D81-42A1-89B5-702A5A5AB9F4}"/>
              </a:ext>
            </a:extLst>
          </p:cNvPr>
          <p:cNvSpPr>
            <a:spLocks noGrp="1"/>
          </p:cNvSpPr>
          <p:nvPr>
            <p:ph idx="1"/>
          </p:nvPr>
        </p:nvSpPr>
        <p:spPr/>
        <p:txBody>
          <a:bodyPr>
            <a:normAutofit/>
          </a:bodyPr>
          <a:lstStyle/>
          <a:p>
            <a:r>
              <a:rPr lang="en-US" dirty="0"/>
              <a:t>Markets for:</a:t>
            </a:r>
          </a:p>
          <a:p>
            <a:pPr lvl="1"/>
            <a:r>
              <a:rPr lang="en-US" dirty="0"/>
              <a:t>Physicians</a:t>
            </a:r>
          </a:p>
          <a:p>
            <a:pPr lvl="1"/>
            <a:r>
              <a:rPr lang="en-US" dirty="0"/>
              <a:t>Nurses</a:t>
            </a:r>
          </a:p>
          <a:p>
            <a:pPr lvl="1"/>
            <a:r>
              <a:rPr lang="en-US" dirty="0"/>
              <a:t>Hospital facilities</a:t>
            </a:r>
          </a:p>
          <a:p>
            <a:pPr lvl="1"/>
            <a:r>
              <a:rPr lang="en-US" dirty="0"/>
              <a:t>Nursing homes</a:t>
            </a:r>
          </a:p>
          <a:p>
            <a:pPr lvl="1"/>
            <a:r>
              <a:rPr lang="en-US" dirty="0"/>
              <a:t>Pharmaceuticals</a:t>
            </a:r>
          </a:p>
          <a:p>
            <a:pPr lvl="1"/>
            <a:r>
              <a:rPr lang="en-US" dirty="0"/>
              <a:t>Medical supplies (such as diagnostic and therapeutic equipment)</a:t>
            </a:r>
          </a:p>
          <a:p>
            <a:pPr lvl="1"/>
            <a:r>
              <a:rPr lang="en-US" b="1" dirty="0"/>
              <a:t>Health Insurance</a:t>
            </a:r>
          </a:p>
          <a:p>
            <a:pPr marL="457200" lvl="1" indent="0">
              <a:buNone/>
            </a:pPr>
            <a:endParaRPr lang="en-US" dirty="0"/>
          </a:p>
        </p:txBody>
      </p:sp>
    </p:spTree>
    <p:extLst>
      <p:ext uri="{BB962C8B-B14F-4D97-AF65-F5344CB8AC3E}">
        <p14:creationId xmlns:p14="http://schemas.microsoft.com/office/powerpoint/2010/main" val="660435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676E-A6A8-844F-850D-0D1F08279365}"/>
              </a:ext>
            </a:extLst>
          </p:cNvPr>
          <p:cNvSpPr>
            <a:spLocks noGrp="1"/>
          </p:cNvSpPr>
          <p:nvPr>
            <p:ph type="title"/>
          </p:nvPr>
        </p:nvSpPr>
        <p:spPr/>
        <p:txBody>
          <a:bodyPr>
            <a:normAutofit/>
          </a:bodyPr>
          <a:lstStyle/>
          <a:p>
            <a:r>
              <a:rPr lang="en-US" sz="4800" dirty="0"/>
              <a:t>Pulse of the Health Economy</a:t>
            </a:r>
          </a:p>
        </p:txBody>
      </p:sp>
      <p:sp>
        <p:nvSpPr>
          <p:cNvPr id="3" name="Text Placeholder 2">
            <a:extLst>
              <a:ext uri="{FF2B5EF4-FFF2-40B4-BE49-F238E27FC236}">
                <a16:creationId xmlns:a16="http://schemas.microsoft.com/office/drawing/2014/main" id="{D5F8E009-582F-D845-8F74-B8CB9F74CA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02E4E2-B8CD-3243-A687-A77C1A1F4F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153218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628F6547-BC50-490E-8D32-B0C69BB99818}"/>
              </a:ext>
            </a:extLst>
          </p:cNvPr>
          <p:cNvSpPr>
            <a:spLocks noGrp="1"/>
          </p:cNvSpPr>
          <p:nvPr>
            <p:ph type="title"/>
          </p:nvPr>
        </p:nvSpPr>
        <p:spPr/>
        <p:txBody>
          <a:bodyPr/>
          <a:lstStyle/>
          <a:p>
            <a:pPr eaLnBrk="1" hangingPunct="1"/>
            <a:r>
              <a:rPr lang="en-US" altLang="en-US" dirty="0">
                <a:solidFill>
                  <a:schemeClr val="bg1"/>
                </a:solidFill>
              </a:rPr>
              <a:t>Pul</a:t>
            </a:r>
            <a:r>
              <a:rPr lang="en-US" altLang="en-US" dirty="0"/>
              <a:t>se of the Health Economy</a:t>
            </a:r>
          </a:p>
        </p:txBody>
      </p:sp>
      <p:sp>
        <p:nvSpPr>
          <p:cNvPr id="30723" name="Content Placeholder 2">
            <a:extLst>
              <a:ext uri="{FF2B5EF4-FFF2-40B4-BE49-F238E27FC236}">
                <a16:creationId xmlns:a16="http://schemas.microsoft.com/office/drawing/2014/main" id="{55D920D4-9E25-499A-A49A-B4FA441EDBEB}"/>
              </a:ext>
            </a:extLst>
          </p:cNvPr>
          <p:cNvSpPr>
            <a:spLocks noGrp="1"/>
          </p:cNvSpPr>
          <p:nvPr>
            <p:ph idx="1"/>
          </p:nvPr>
        </p:nvSpPr>
        <p:spPr/>
        <p:txBody>
          <a:bodyPr>
            <a:normAutofit/>
          </a:bodyPr>
          <a:lstStyle/>
          <a:p>
            <a:pPr eaLnBrk="1" hangingPunct="1"/>
            <a:r>
              <a:rPr lang="en-US" altLang="en-US" dirty="0"/>
              <a:t>Health economy involves activities related to population health:</a:t>
            </a:r>
          </a:p>
          <a:p>
            <a:pPr lvl="1" eaLnBrk="1" hangingPunct="1"/>
            <a:r>
              <a:rPr lang="en-US" altLang="en-US" dirty="0"/>
              <a:t>Production and consumption of goods and services.</a:t>
            </a:r>
          </a:p>
          <a:p>
            <a:pPr lvl="1" eaLnBrk="1" hangingPunct="1"/>
            <a:r>
              <a:rPr lang="en-US" altLang="en-US" dirty="0"/>
              <a:t>Distribution of those goods to consumers.</a:t>
            </a:r>
          </a:p>
          <a:p>
            <a:pPr eaLnBrk="1" hangingPunct="1"/>
            <a:r>
              <a:rPr lang="en-US" altLang="en-US" dirty="0"/>
              <a:t>Performance indicators of medical care:</a:t>
            </a:r>
          </a:p>
          <a:p>
            <a:pPr lvl="1" eaLnBrk="1" hangingPunct="1"/>
            <a:r>
              <a:rPr lang="en-US" altLang="en-US" dirty="0"/>
              <a:t>Access</a:t>
            </a:r>
          </a:p>
          <a:p>
            <a:pPr lvl="1"/>
            <a:r>
              <a:rPr lang="en-US" altLang="en-US" dirty="0"/>
              <a:t>Quality</a:t>
            </a:r>
          </a:p>
          <a:p>
            <a:pPr lvl="1" eaLnBrk="1" hangingPunct="1"/>
            <a:r>
              <a:rPr lang="en-US" altLang="en-US" dirty="0"/>
              <a:t>Cost</a:t>
            </a:r>
          </a:p>
        </p:txBody>
      </p:sp>
    </p:spTree>
    <p:extLst>
      <p:ext uri="{BB962C8B-B14F-4D97-AF65-F5344CB8AC3E}">
        <p14:creationId xmlns:p14="http://schemas.microsoft.com/office/powerpoint/2010/main" val="395675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E5183-BB9B-6941-85F9-BF607D5ACC6C}"/>
              </a:ext>
            </a:extLst>
          </p:cNvPr>
          <p:cNvSpPr>
            <a:spLocks noGrp="1"/>
          </p:cNvSpPr>
          <p:nvPr>
            <p:ph type="title"/>
          </p:nvPr>
        </p:nvSpPr>
        <p:spPr/>
        <p:txBody>
          <a:bodyPr/>
          <a:lstStyle/>
          <a:p>
            <a:r>
              <a:rPr lang="en-US" dirty="0"/>
              <a:t>Access</a:t>
            </a:r>
          </a:p>
        </p:txBody>
      </p:sp>
      <p:sp>
        <p:nvSpPr>
          <p:cNvPr id="3" name="Text Placeholder 2">
            <a:extLst>
              <a:ext uri="{FF2B5EF4-FFF2-40B4-BE49-F238E27FC236}">
                <a16:creationId xmlns:a16="http://schemas.microsoft.com/office/drawing/2014/main" id="{C0353E0D-90AF-B140-A5C5-DEA388E30C9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DE605D-607D-1949-9E29-F03552DA16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718673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National Center for Health Statistics</a:t>
            </a:r>
          </a:p>
        </p:txBody>
      </p:sp>
      <p:pic>
        <p:nvPicPr>
          <p:cNvPr id="3" name="Picture 2">
            <a:extLst>
              <a:ext uri="{FF2B5EF4-FFF2-40B4-BE49-F238E27FC236}">
                <a16:creationId xmlns:a16="http://schemas.microsoft.com/office/drawing/2014/main" id="{775876D5-A9C4-004B-BF9A-3011C6AD267D}"/>
              </a:ext>
            </a:extLst>
          </p:cNvPr>
          <p:cNvPicPr>
            <a:picLocks noChangeAspect="1"/>
          </p:cNvPicPr>
          <p:nvPr/>
        </p:nvPicPr>
        <p:blipFill>
          <a:blip r:embed="rId2"/>
          <a:stretch>
            <a:fillRect/>
          </a:stretch>
        </p:blipFill>
        <p:spPr>
          <a:xfrm>
            <a:off x="2906286" y="5373363"/>
            <a:ext cx="7500488" cy="542871"/>
          </a:xfrm>
          <a:prstGeom prst="rect">
            <a:avLst/>
          </a:prstGeom>
        </p:spPr>
      </p:pic>
      <p:pic>
        <p:nvPicPr>
          <p:cNvPr id="8" name="Picture 7">
            <a:extLst>
              <a:ext uri="{FF2B5EF4-FFF2-40B4-BE49-F238E27FC236}">
                <a16:creationId xmlns:a16="http://schemas.microsoft.com/office/drawing/2014/main" id="{727E0632-6CC4-7540-9817-0CCF206533E8}"/>
              </a:ext>
            </a:extLst>
          </p:cNvPr>
          <p:cNvPicPr>
            <a:picLocks noChangeAspect="1"/>
          </p:cNvPicPr>
          <p:nvPr/>
        </p:nvPicPr>
        <p:blipFill>
          <a:blip r:embed="rId3"/>
          <a:stretch>
            <a:fillRect/>
          </a:stretch>
        </p:blipFill>
        <p:spPr>
          <a:xfrm>
            <a:off x="1799019" y="3969269"/>
            <a:ext cx="8576421" cy="1417497"/>
          </a:xfrm>
          <a:prstGeom prst="rect">
            <a:avLst/>
          </a:prstGeom>
        </p:spPr>
      </p:pic>
      <p:pic>
        <p:nvPicPr>
          <p:cNvPr id="9" name="Picture 8">
            <a:extLst>
              <a:ext uri="{FF2B5EF4-FFF2-40B4-BE49-F238E27FC236}">
                <a16:creationId xmlns:a16="http://schemas.microsoft.com/office/drawing/2014/main" id="{331E28AB-94CA-4241-A9A1-C344F4A93FF9}"/>
              </a:ext>
            </a:extLst>
          </p:cNvPr>
          <p:cNvPicPr>
            <a:picLocks noChangeAspect="1"/>
          </p:cNvPicPr>
          <p:nvPr/>
        </p:nvPicPr>
        <p:blipFill>
          <a:blip r:embed="rId4"/>
          <a:stretch>
            <a:fillRect/>
          </a:stretch>
        </p:blipFill>
        <p:spPr>
          <a:xfrm>
            <a:off x="1799019" y="2674205"/>
            <a:ext cx="8514348" cy="1337072"/>
          </a:xfrm>
          <a:prstGeom prst="rect">
            <a:avLst/>
          </a:prstGeom>
        </p:spPr>
      </p:pic>
      <p:pic>
        <p:nvPicPr>
          <p:cNvPr id="10" name="Picture 9">
            <a:extLst>
              <a:ext uri="{FF2B5EF4-FFF2-40B4-BE49-F238E27FC236}">
                <a16:creationId xmlns:a16="http://schemas.microsoft.com/office/drawing/2014/main" id="{F3A900ED-5DD4-4F46-8DBE-DCCFC0DAF693}"/>
              </a:ext>
            </a:extLst>
          </p:cNvPr>
          <p:cNvPicPr>
            <a:picLocks noChangeAspect="1"/>
          </p:cNvPicPr>
          <p:nvPr/>
        </p:nvPicPr>
        <p:blipFill>
          <a:blip r:embed="rId5"/>
          <a:stretch>
            <a:fillRect/>
          </a:stretch>
        </p:blipFill>
        <p:spPr>
          <a:xfrm>
            <a:off x="1785225" y="1134533"/>
            <a:ext cx="8573524" cy="1565518"/>
          </a:xfrm>
          <a:prstGeom prst="rect">
            <a:avLst/>
          </a:prstGeom>
        </p:spPr>
      </p:pic>
      <p:cxnSp>
        <p:nvCxnSpPr>
          <p:cNvPr id="13" name="Straight Connector 12">
            <a:extLst>
              <a:ext uri="{FF2B5EF4-FFF2-40B4-BE49-F238E27FC236}">
                <a16:creationId xmlns:a16="http://schemas.microsoft.com/office/drawing/2014/main" id="{B922392B-A193-874B-81A7-D03480C774D7}"/>
              </a:ext>
            </a:extLst>
          </p:cNvPr>
          <p:cNvCxnSpPr/>
          <p:nvPr/>
        </p:nvCxnSpPr>
        <p:spPr>
          <a:xfrm>
            <a:off x="3031067" y="2675467"/>
            <a:ext cx="7450666"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609969-8913-E04D-A14D-2D95988C9A0C}"/>
              </a:ext>
            </a:extLst>
          </p:cNvPr>
          <p:cNvCxnSpPr/>
          <p:nvPr/>
        </p:nvCxnSpPr>
        <p:spPr>
          <a:xfrm>
            <a:off x="3031067" y="3994344"/>
            <a:ext cx="7450666"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20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By Age,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93250E0C-8277-C043-8182-5A7761908E3F}"/>
              </a:ext>
            </a:extLst>
          </p:cNvPr>
          <p:cNvPicPr>
            <a:picLocks noChangeAspect="1"/>
          </p:cNvPicPr>
          <p:nvPr/>
        </p:nvPicPr>
        <p:blipFill>
          <a:blip r:embed="rId2"/>
          <a:stretch>
            <a:fillRect/>
          </a:stretch>
        </p:blipFill>
        <p:spPr>
          <a:xfrm>
            <a:off x="1767569" y="1109501"/>
            <a:ext cx="8656861" cy="4862073"/>
          </a:xfrm>
          <a:prstGeom prst="rect">
            <a:avLst/>
          </a:prstGeom>
        </p:spPr>
      </p:pic>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National Center for Health Statistics</a:t>
            </a:r>
          </a:p>
        </p:txBody>
      </p:sp>
    </p:spTree>
    <p:extLst>
      <p:ext uri="{BB962C8B-B14F-4D97-AF65-F5344CB8AC3E}">
        <p14:creationId xmlns:p14="http://schemas.microsoft.com/office/powerpoint/2010/main" val="625921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by Income,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National Center for Health Statistics</a:t>
            </a:r>
          </a:p>
        </p:txBody>
      </p:sp>
      <p:pic>
        <p:nvPicPr>
          <p:cNvPr id="3" name="Picture 2">
            <a:extLst>
              <a:ext uri="{FF2B5EF4-FFF2-40B4-BE49-F238E27FC236}">
                <a16:creationId xmlns:a16="http://schemas.microsoft.com/office/drawing/2014/main" id="{C70A0BC3-3F7C-A845-B59F-3566D06C856A}"/>
              </a:ext>
            </a:extLst>
          </p:cNvPr>
          <p:cNvPicPr>
            <a:picLocks noChangeAspect="1"/>
          </p:cNvPicPr>
          <p:nvPr/>
        </p:nvPicPr>
        <p:blipFill>
          <a:blip r:embed="rId2"/>
          <a:stretch>
            <a:fillRect/>
          </a:stretch>
        </p:blipFill>
        <p:spPr>
          <a:xfrm>
            <a:off x="1393893" y="1051626"/>
            <a:ext cx="9166713" cy="4864608"/>
          </a:xfrm>
          <a:prstGeom prst="rect">
            <a:avLst/>
          </a:prstGeom>
        </p:spPr>
      </p:pic>
    </p:spTree>
    <p:extLst>
      <p:ext uri="{BB962C8B-B14F-4D97-AF65-F5344CB8AC3E}">
        <p14:creationId xmlns:p14="http://schemas.microsoft.com/office/powerpoint/2010/main" val="2405231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Healthcare Economics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47991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by Race,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National Center for Health Statistics</a:t>
            </a:r>
          </a:p>
        </p:txBody>
      </p:sp>
      <p:pic>
        <p:nvPicPr>
          <p:cNvPr id="5" name="Picture 4">
            <a:extLst>
              <a:ext uri="{FF2B5EF4-FFF2-40B4-BE49-F238E27FC236}">
                <a16:creationId xmlns:a16="http://schemas.microsoft.com/office/drawing/2014/main" id="{4FA600E6-B956-3640-85AC-CCB18CD56F10}"/>
              </a:ext>
            </a:extLst>
          </p:cNvPr>
          <p:cNvPicPr>
            <a:picLocks noChangeAspect="1"/>
          </p:cNvPicPr>
          <p:nvPr/>
        </p:nvPicPr>
        <p:blipFill>
          <a:blip r:embed="rId2"/>
          <a:stretch>
            <a:fillRect/>
          </a:stretch>
        </p:blipFill>
        <p:spPr>
          <a:xfrm>
            <a:off x="1474683" y="1051626"/>
            <a:ext cx="9005134" cy="4864608"/>
          </a:xfrm>
          <a:prstGeom prst="rect">
            <a:avLst/>
          </a:prstGeom>
        </p:spPr>
      </p:pic>
    </p:spTree>
    <p:extLst>
      <p:ext uri="{BB962C8B-B14F-4D97-AF65-F5344CB8AC3E}">
        <p14:creationId xmlns:p14="http://schemas.microsoft.com/office/powerpoint/2010/main" val="2797652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C93720-CE97-4CCA-99CE-EC08F27340CA}"/>
              </a:ext>
            </a:extLst>
          </p:cNvPr>
          <p:cNvSpPr>
            <a:spLocks noGrp="1"/>
          </p:cNvSpPr>
          <p:nvPr>
            <p:ph type="title"/>
          </p:nvPr>
        </p:nvSpPr>
        <p:spPr>
          <a:xfrm>
            <a:off x="766950" y="0"/>
            <a:ext cx="10515600" cy="1325563"/>
          </a:xfrm>
        </p:spPr>
        <p:txBody>
          <a:bodyPr/>
          <a:lstStyle/>
          <a:p>
            <a:r>
              <a:rPr lang="en-US" dirty="0">
                <a:solidFill>
                  <a:schemeClr val="bg1"/>
                </a:solidFill>
              </a:rPr>
              <a:t>Phy</a:t>
            </a:r>
            <a:r>
              <a:rPr lang="en-US" dirty="0"/>
              <a:t>sician Visits and Physician Supply</a:t>
            </a:r>
          </a:p>
        </p:txBody>
      </p:sp>
      <p:graphicFrame>
        <p:nvGraphicFramePr>
          <p:cNvPr id="6" name="Object 2">
            <a:extLst>
              <a:ext uri="{FF2B5EF4-FFF2-40B4-BE49-F238E27FC236}">
                <a16:creationId xmlns:a16="http://schemas.microsoft.com/office/drawing/2014/main" id="{75AB5882-51E6-47E0-932A-5BEF7037443B}"/>
              </a:ext>
            </a:extLst>
          </p:cNvPr>
          <p:cNvGraphicFramePr>
            <a:graphicFrameLocks noGrp="1" noChangeAspect="1"/>
          </p:cNvGraphicFramePr>
          <p:nvPr>
            <p:ph sz="half" idx="1"/>
          </p:nvPr>
        </p:nvGraphicFramePr>
        <p:xfrm>
          <a:off x="838200" y="1665288"/>
          <a:ext cx="5181600" cy="4189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ct 2">
            <a:extLst>
              <a:ext uri="{FF2B5EF4-FFF2-40B4-BE49-F238E27FC236}">
                <a16:creationId xmlns:a16="http://schemas.microsoft.com/office/drawing/2014/main" id="{33E01165-3919-406A-BF6C-B16364789CA0}"/>
              </a:ext>
            </a:extLst>
          </p:cNvPr>
          <p:cNvGraphicFramePr>
            <a:graphicFrameLocks noGrp="1"/>
          </p:cNvGraphicFramePr>
          <p:nvPr>
            <p:ph sz="half" idx="2"/>
          </p:nvPr>
        </p:nvGraphicFramePr>
        <p:xfrm>
          <a:off x="6172200" y="1736538"/>
          <a:ext cx="5181600" cy="418941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B210139B-78AF-451F-9B9D-FE4073EC6F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8" name="TextBox 7">
            <a:extLst>
              <a:ext uri="{FF2B5EF4-FFF2-40B4-BE49-F238E27FC236}">
                <a16:creationId xmlns:a16="http://schemas.microsoft.com/office/drawing/2014/main" id="{3678EAD7-14B0-49A2-9887-52E75A71C16E}"/>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a:t>
            </a:r>
            <a:r>
              <a:rPr kumimoji="0" lang="en-US" sz="9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Tree>
    <p:extLst>
      <p:ext uri="{BB962C8B-B14F-4D97-AF65-F5344CB8AC3E}">
        <p14:creationId xmlns:p14="http://schemas.microsoft.com/office/powerpoint/2010/main" val="78771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5A1C-D006-44AB-B42E-2EEC1983D794}"/>
              </a:ext>
            </a:extLst>
          </p:cNvPr>
          <p:cNvSpPr>
            <a:spLocks noGrp="1"/>
          </p:cNvSpPr>
          <p:nvPr>
            <p:ph type="title"/>
          </p:nvPr>
        </p:nvSpPr>
        <p:spPr>
          <a:xfrm>
            <a:off x="731325" y="0"/>
            <a:ext cx="10515600" cy="1325563"/>
          </a:xfrm>
        </p:spPr>
        <p:txBody>
          <a:bodyPr/>
          <a:lstStyle/>
          <a:p>
            <a:r>
              <a:rPr lang="en-US" dirty="0">
                <a:solidFill>
                  <a:schemeClr val="bg1"/>
                </a:solidFill>
              </a:rPr>
              <a:t>Avo</a:t>
            </a:r>
            <a:r>
              <a:rPr lang="en-US" dirty="0"/>
              <a:t>idable Deaths</a:t>
            </a:r>
          </a:p>
        </p:txBody>
      </p:sp>
      <p:sp>
        <p:nvSpPr>
          <p:cNvPr id="4" name="Slide Number Placeholder 3">
            <a:extLst>
              <a:ext uri="{FF2B5EF4-FFF2-40B4-BE49-F238E27FC236}">
                <a16:creationId xmlns:a16="http://schemas.microsoft.com/office/drawing/2014/main" id="{41103A0B-2079-48AC-B71E-D29FCDC3EF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5" name="Chart Placeholder 12">
            <a:extLst>
              <a:ext uri="{FF2B5EF4-FFF2-40B4-BE49-F238E27FC236}">
                <a16:creationId xmlns:a16="http://schemas.microsoft.com/office/drawing/2014/main" id="{3E033C12-9845-48C9-844B-C8B0851EABDA}"/>
              </a:ext>
            </a:extLst>
          </p:cNvPr>
          <p:cNvGraphicFramePr>
            <a:graphicFrameLocks/>
          </p:cNvGraphicFramePr>
          <p:nvPr/>
        </p:nvGraphicFramePr>
        <p:xfrm>
          <a:off x="1671484" y="1325563"/>
          <a:ext cx="8539316" cy="471874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DB5BACC-E569-48E8-9A2C-7B5A5F5EABB0}"/>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a:t>
            </a:r>
            <a:r>
              <a:rPr kumimoji="0" lang="en-US" sz="9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
        <p:nvSpPr>
          <p:cNvPr id="3" name="Rectangle 2">
            <a:extLst>
              <a:ext uri="{FF2B5EF4-FFF2-40B4-BE49-F238E27FC236}">
                <a16:creationId xmlns:a16="http://schemas.microsoft.com/office/drawing/2014/main" id="{1109AB07-85CC-4A18-9B99-AC2D8591B531}"/>
              </a:ext>
            </a:extLst>
          </p:cNvPr>
          <p:cNvSpPr/>
          <p:nvPr/>
        </p:nvSpPr>
        <p:spPr>
          <a:xfrm>
            <a:off x="925249" y="1535126"/>
            <a:ext cx="3666709"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Deaths per 100,000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Heart disease, stroke, hypertension…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1283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957718-25EB-46F9-8586-44088337191F}"/>
              </a:ext>
            </a:extLst>
          </p:cNvPr>
          <p:cNvSpPr>
            <a:spLocks noGrp="1"/>
          </p:cNvSpPr>
          <p:nvPr>
            <p:ph type="title"/>
          </p:nvPr>
        </p:nvSpPr>
        <p:spPr/>
        <p:txBody>
          <a:bodyPr/>
          <a:lstStyle/>
          <a:p>
            <a:r>
              <a:rPr lang="en-US" dirty="0">
                <a:solidFill>
                  <a:schemeClr val="bg1"/>
                </a:solidFill>
              </a:rPr>
              <a:t>Wa</a:t>
            </a:r>
            <a:r>
              <a:rPr lang="en-US" dirty="0"/>
              <a:t>ited Less Than a Month to See A Specialist</a:t>
            </a:r>
          </a:p>
        </p:txBody>
      </p:sp>
      <p:graphicFrame>
        <p:nvGraphicFramePr>
          <p:cNvPr id="8" name="Object 2">
            <a:extLst>
              <a:ext uri="{FF2B5EF4-FFF2-40B4-BE49-F238E27FC236}">
                <a16:creationId xmlns:a16="http://schemas.microsoft.com/office/drawing/2014/main" id="{ADA23FA4-1C82-4B61-B112-8C7457684C71}"/>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31747" name="Slide Number Placeholder 5"/>
          <p:cNvSpPr>
            <a:spLocks noGrp="1"/>
          </p:cNvSpPr>
          <p:nvPr>
            <p:ph type="sldNum" sz="quarter" idx="12"/>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79AD9-16FF-45F1-824A-616F21C040B7}" type="slidenum">
              <a:rPr kumimoji="0" lang="en-US" sz="1100" b="0" i="0" u="none" strike="noStrike" kern="1200" cap="none" spc="0" normalizeH="0" baseline="0" noProof="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100" b="0" i="0" u="none" strike="noStrike" kern="1200" cap="none" spc="0" normalizeH="0" baseline="0" noProof="0">
              <a:ln>
                <a:noFill/>
              </a:ln>
              <a:solidFill>
                <a:srgbClr val="0C4C88"/>
              </a:solidFill>
              <a:effectLst/>
              <a:uLnTx/>
              <a:uFillTx/>
              <a:latin typeface="Calibri"/>
              <a:ea typeface="+mn-ea"/>
              <a:cs typeface="+mn-cs"/>
            </a:endParaRPr>
          </a:p>
        </p:txBody>
      </p:sp>
      <p:sp>
        <p:nvSpPr>
          <p:cNvPr id="11" name="Rectangle 83"/>
          <p:cNvSpPr>
            <a:spLocks noChangeArrowheads="1"/>
          </p:cNvSpPr>
          <p:nvPr/>
        </p:nvSpPr>
        <p:spPr bwMode="auto">
          <a:xfrm>
            <a:off x="3212677" y="6448691"/>
            <a:ext cx="7431674" cy="276999"/>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Source: 2011 Commonwealth Fund International Health Policy Survey of Sicker Adults in Eleven Countries.</a:t>
            </a:r>
          </a:p>
        </p:txBody>
      </p:sp>
      <p:sp>
        <p:nvSpPr>
          <p:cNvPr id="2" name="TextBox 1">
            <a:extLst>
              <a:ext uri="{FF2B5EF4-FFF2-40B4-BE49-F238E27FC236}">
                <a16:creationId xmlns:a16="http://schemas.microsoft.com/office/drawing/2014/main" id="{5AA16E70-0BDF-804B-8B9F-E3192EEB774C}"/>
              </a:ext>
            </a:extLst>
          </p:cNvPr>
          <p:cNvSpPr txBox="1"/>
          <p:nvPr/>
        </p:nvSpPr>
        <p:spPr>
          <a:xfrm>
            <a:off x="7880541" y="1328058"/>
            <a:ext cx="347325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But how much time did they spend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with the specialist?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How often was it necessary to see a specialist?</a:t>
            </a:r>
          </a:p>
        </p:txBody>
      </p:sp>
      <p:sp>
        <p:nvSpPr>
          <p:cNvPr id="4" name="TextBox 3">
            <a:extLst>
              <a:ext uri="{FF2B5EF4-FFF2-40B4-BE49-F238E27FC236}">
                <a16:creationId xmlns:a16="http://schemas.microsoft.com/office/drawing/2014/main" id="{77C80752-7CBA-6C48-B12B-5993CCEB77F3}"/>
              </a:ext>
            </a:extLst>
          </p:cNvPr>
          <p:cNvSpPr txBox="1"/>
          <p:nvPr/>
        </p:nvSpPr>
        <p:spPr>
          <a:xfrm rot="16200000">
            <a:off x="-877590" y="3771900"/>
            <a:ext cx="306224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Percent of Women Ages 18-64</a:t>
            </a:r>
          </a:p>
        </p:txBody>
      </p:sp>
    </p:spTree>
    <p:extLst>
      <p:ext uri="{BB962C8B-B14F-4D97-AF65-F5344CB8AC3E}">
        <p14:creationId xmlns:p14="http://schemas.microsoft.com/office/powerpoint/2010/main" val="4224627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7D225-CCC2-4773-BB8F-679AB8B9598F}"/>
              </a:ext>
            </a:extLst>
          </p:cNvPr>
          <p:cNvSpPr>
            <a:spLocks noGrp="1"/>
          </p:cNvSpPr>
          <p:nvPr>
            <p:ph type="title"/>
          </p:nvPr>
        </p:nvSpPr>
        <p:spPr>
          <a:xfrm>
            <a:off x="719447" y="0"/>
            <a:ext cx="10515600" cy="1325563"/>
          </a:xfrm>
        </p:spPr>
        <p:txBody>
          <a:bodyPr/>
          <a:lstStyle/>
          <a:p>
            <a:r>
              <a:rPr lang="en-US" dirty="0">
                <a:solidFill>
                  <a:schemeClr val="bg1"/>
                </a:solidFill>
              </a:rPr>
              <a:t>Hos</a:t>
            </a:r>
            <a:r>
              <a:rPr lang="en-US" dirty="0"/>
              <a:t>pital Acute Care Average Length of Stay</a:t>
            </a:r>
          </a:p>
        </p:txBody>
      </p:sp>
      <p:sp>
        <p:nvSpPr>
          <p:cNvPr id="4" name="Slide Number Placeholder 3">
            <a:extLst>
              <a:ext uri="{FF2B5EF4-FFF2-40B4-BE49-F238E27FC236}">
                <a16:creationId xmlns:a16="http://schemas.microsoft.com/office/drawing/2014/main" id="{34B47F19-C6EE-4051-964F-B43579536B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5" name="Object 2">
            <a:extLst>
              <a:ext uri="{FF2B5EF4-FFF2-40B4-BE49-F238E27FC236}">
                <a16:creationId xmlns:a16="http://schemas.microsoft.com/office/drawing/2014/main" id="{F6B03992-FFBD-41E1-8F23-5260E07110E7}"/>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2D206AC-DCB2-4BEE-9227-AA421C879316}"/>
              </a:ext>
            </a:extLst>
          </p:cNvPr>
          <p:cNvSpPr txBox="1"/>
          <p:nvPr/>
        </p:nvSpPr>
        <p:spPr>
          <a:xfrm>
            <a:off x="1256375" y="1414268"/>
            <a:ext cx="4395257"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4C515A"/>
                </a:solidFill>
                <a:effectLst/>
                <a:uLnTx/>
                <a:uFillTx/>
                <a:latin typeface="Calibri"/>
                <a:ea typeface="+mn-ea"/>
                <a:cs typeface="+mn-cs"/>
              </a:rPr>
              <a:t>Average length of stay for acute care (days)</a:t>
            </a:r>
            <a:endParaRPr kumimoji="0" lang="en-US" sz="1200" b="0" i="1" u="none" strike="noStrike" kern="1200" cap="none" spc="0" normalizeH="0" baseline="0" noProof="0" dirty="0">
              <a:ln>
                <a:noFill/>
              </a:ln>
              <a:solidFill>
                <a:srgbClr val="4C515A"/>
              </a:solidFill>
              <a:effectLst/>
              <a:uLnTx/>
              <a:uFillTx/>
              <a:latin typeface="Trebuchet MS"/>
              <a:ea typeface="+mn-ea"/>
              <a:cs typeface="+mn-cs"/>
            </a:endParaRPr>
          </a:p>
        </p:txBody>
      </p:sp>
    </p:spTree>
    <p:extLst>
      <p:ext uri="{BB962C8B-B14F-4D97-AF65-F5344CB8AC3E}">
        <p14:creationId xmlns:p14="http://schemas.microsoft.com/office/powerpoint/2010/main" val="2983266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3396-751C-46D9-AFE6-07720342A392}"/>
              </a:ext>
            </a:extLst>
          </p:cNvPr>
          <p:cNvSpPr>
            <a:spLocks noGrp="1"/>
          </p:cNvSpPr>
          <p:nvPr>
            <p:ph type="title"/>
          </p:nvPr>
        </p:nvSpPr>
        <p:spPr>
          <a:xfrm>
            <a:off x="743199" y="0"/>
            <a:ext cx="10515600" cy="1325563"/>
          </a:xfrm>
        </p:spPr>
        <p:txBody>
          <a:bodyPr>
            <a:normAutofit/>
          </a:bodyPr>
          <a:lstStyle/>
          <a:p>
            <a:r>
              <a:rPr lang="en-US" dirty="0">
                <a:solidFill>
                  <a:schemeClr val="bg1"/>
                </a:solidFill>
                <a:latin typeface="Cabin" panose="020B0803050202020004" pitchFamily="34" charset="0"/>
                <a:cs typeface="Arial" panose="020B0604020202020204" pitchFamily="34" charset="0"/>
              </a:rPr>
              <a:t>Acu</a:t>
            </a:r>
            <a:r>
              <a:rPr lang="en-US" dirty="0">
                <a:latin typeface="Cabin" panose="020B0803050202020004" pitchFamily="34" charset="0"/>
                <a:cs typeface="Arial" panose="020B0604020202020204" pitchFamily="34" charset="0"/>
              </a:rPr>
              <a:t>te Care Hospital Beds per 1,000 Population</a:t>
            </a:r>
            <a:endParaRPr lang="en-US" dirty="0"/>
          </a:p>
        </p:txBody>
      </p:sp>
      <p:graphicFrame>
        <p:nvGraphicFramePr>
          <p:cNvPr id="5" name="Content Placeholder 5">
            <a:extLst>
              <a:ext uri="{FF2B5EF4-FFF2-40B4-BE49-F238E27FC236}">
                <a16:creationId xmlns:a16="http://schemas.microsoft.com/office/drawing/2014/main" id="{6B18469D-A8B0-4AFE-9564-6190010FE7BD}"/>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F677ACC-CFFB-4D7A-AC30-8485AF4D3B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1CC69890-E04C-46B1-B310-C6DD6B937A94}"/>
              </a:ext>
            </a:extLst>
          </p:cNvPr>
          <p:cNvSpPr txBox="1"/>
          <p:nvPr/>
        </p:nvSpPr>
        <p:spPr>
          <a:xfrm>
            <a:off x="3313176" y="6456851"/>
            <a:ext cx="44196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bin" panose="020B0803050202020004" pitchFamily="34" charset="0"/>
                <a:ea typeface="+mn-ea"/>
                <a:cs typeface="Arial" panose="020B0604020202020204" pitchFamily="34" charset="0"/>
              </a:rPr>
              <a:t>Source: OECD Health Data 2015.</a:t>
            </a:r>
          </a:p>
        </p:txBody>
      </p:sp>
    </p:spTree>
    <p:extLst>
      <p:ext uri="{BB962C8B-B14F-4D97-AF65-F5344CB8AC3E}">
        <p14:creationId xmlns:p14="http://schemas.microsoft.com/office/powerpoint/2010/main" val="4137733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458B4-B6B9-46FF-B5B6-3AAC81E60C54}"/>
              </a:ext>
            </a:extLst>
          </p:cNvPr>
          <p:cNvSpPr>
            <a:spLocks noGrp="1"/>
          </p:cNvSpPr>
          <p:nvPr>
            <p:ph type="title"/>
          </p:nvPr>
        </p:nvSpPr>
        <p:spPr>
          <a:xfrm>
            <a:off x="834502" y="287257"/>
            <a:ext cx="10515600" cy="1325563"/>
          </a:xfrm>
        </p:spPr>
        <p:txBody>
          <a:bodyPr>
            <a:normAutofit/>
          </a:bodyPr>
          <a:lstStyle/>
          <a:p>
            <a:r>
              <a:rPr lang="en-US" dirty="0">
                <a:solidFill>
                  <a:schemeClr val="bg1"/>
                </a:solidFill>
                <a:latin typeface="Interface"/>
                <a:ea typeface="Tahoma" panose="020B0604030504040204" pitchFamily="34" charset="0"/>
                <a:cs typeface="Tahoma" panose="020B0604030504040204" pitchFamily="34" charset="0"/>
              </a:rPr>
              <a:t>Per</a:t>
            </a:r>
            <a:r>
              <a:rPr lang="en-US" dirty="0">
                <a:latin typeface="Interface"/>
                <a:ea typeface="Tahoma" panose="020B0604030504040204" pitchFamily="34" charset="0"/>
                <a:cs typeface="Tahoma" panose="020B0604030504040204" pitchFamily="34" charset="0"/>
              </a:rPr>
              <a:t>cent of Women Ages 18–64 Who Reported</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Having A Regular Doctor/Regular Place of Care</a:t>
            </a:r>
            <a:endParaRPr lang="en-US" dirty="0"/>
          </a:p>
        </p:txBody>
      </p:sp>
      <p:graphicFrame>
        <p:nvGraphicFramePr>
          <p:cNvPr id="27" name="Content Placeholder 26">
            <a:extLst>
              <a:ext uri="{FF2B5EF4-FFF2-40B4-BE49-F238E27FC236}">
                <a16:creationId xmlns:a16="http://schemas.microsoft.com/office/drawing/2014/main" id="{5CFFE2D4-FF2D-4BD3-A46C-77DDB961B201}"/>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B613D84E-8EF7-48EB-B1B5-8CDE1920E1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A7C23163-F881-4184-8A55-F7A9F9BC74AF}"/>
              </a:ext>
            </a:extLst>
          </p:cNvPr>
          <p:cNvSpPr txBox="1"/>
          <p:nvPr/>
        </p:nvSpPr>
        <p:spPr>
          <a:xfrm>
            <a:off x="3254478" y="6372181"/>
            <a:ext cx="8937522"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Munira</a:t>
            </a:r>
            <a:r>
              <a:rPr kumimoji="0" lang="en-US" sz="1400" b="0" i="0" u="none" strike="noStrike" kern="1200" cap="none" spc="0" normalizeH="0" baseline="0" noProof="0" dirty="0">
                <a:ln>
                  <a:noFill/>
                </a:ln>
                <a:solidFill>
                  <a:prstClr val="black"/>
                </a:solidFill>
                <a:effectLst/>
                <a:uLnTx/>
                <a:uFillTx/>
                <a:latin typeface="Calibri"/>
                <a:ea typeface="+mn-ea"/>
                <a:cs typeface="+mn-cs"/>
              </a:rPr>
              <a:t> Z.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Gunja</a:t>
            </a:r>
            <a:r>
              <a:rPr kumimoji="0" lang="en-US" sz="1400" b="0" i="0" u="none" strike="noStrike" kern="1200" cap="none" spc="0" normalizeH="0" baseline="0" noProof="0" dirty="0">
                <a:ln>
                  <a:noFill/>
                </a:ln>
                <a:solidFill>
                  <a:prstClr val="black"/>
                </a:solidFill>
                <a:effectLst/>
                <a:uLnTx/>
                <a:uFillTx/>
                <a:latin typeface="Calibri"/>
                <a:ea typeface="+mn-ea"/>
                <a:cs typeface="+mn-cs"/>
              </a:rPr>
              <a:t> et al., </a:t>
            </a:r>
            <a:r>
              <a:rPr kumimoji="0" lang="en-US" sz="1400" b="0" i="1" u="none" strike="noStrike" kern="1200" cap="none" spc="0" normalizeH="0" baseline="0" noProof="0" dirty="0">
                <a:ln>
                  <a:noFill/>
                </a:ln>
                <a:solidFill>
                  <a:prstClr val="black"/>
                </a:solidFill>
                <a:effectLst/>
                <a:uLnTx/>
                <a:uFillTx/>
                <a:latin typeface="Calibri"/>
                <a:ea typeface="+mn-ea"/>
                <a:cs typeface="+mn-cs"/>
              </a:rPr>
              <a:t>What Is the Status of Women’s Health and Health Care in the U.S. Compared to Ten Other Countries?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Dec. 2018).</a:t>
            </a:r>
          </a:p>
        </p:txBody>
      </p:sp>
    </p:spTree>
    <p:extLst>
      <p:ext uri="{BB962C8B-B14F-4D97-AF65-F5344CB8AC3E}">
        <p14:creationId xmlns:p14="http://schemas.microsoft.com/office/powerpoint/2010/main" val="1748430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6EEC-8571-470D-8FCE-018AFD217AB7}"/>
              </a:ext>
            </a:extLst>
          </p:cNvPr>
          <p:cNvSpPr>
            <a:spLocks noGrp="1"/>
          </p:cNvSpPr>
          <p:nvPr>
            <p:ph type="title"/>
          </p:nvPr>
        </p:nvSpPr>
        <p:spPr>
          <a:xfrm>
            <a:off x="707570" y="275382"/>
            <a:ext cx="10515600" cy="1325563"/>
          </a:xfrm>
        </p:spPr>
        <p:txBody>
          <a:bodyPr>
            <a:normAutofit fontScale="90000"/>
          </a:bodyPr>
          <a:lstStyle/>
          <a:p>
            <a:r>
              <a:rPr lang="en-US" dirty="0">
                <a:solidFill>
                  <a:schemeClr val="bg1"/>
                </a:solidFill>
                <a:latin typeface="Interface"/>
                <a:ea typeface="Tahoma" panose="020B0604030504040204" pitchFamily="34" charset="0"/>
                <a:cs typeface="Tahoma" panose="020B0604030504040204" pitchFamily="34" charset="0"/>
              </a:rPr>
              <a:t>Perc</a:t>
            </a:r>
            <a:r>
              <a:rPr lang="en-US" dirty="0">
                <a:latin typeface="Interface"/>
                <a:ea typeface="Tahoma" panose="020B0604030504040204" pitchFamily="34" charset="0"/>
                <a:cs typeface="Tahoma" panose="020B0604030504040204" pitchFamily="34" charset="0"/>
              </a:rPr>
              <a:t>ent of Women Ages 18–64 Who Reported Going </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to the Emergency Room in the Past Two Years</a:t>
            </a:r>
            <a:endParaRPr lang="en-US" dirty="0"/>
          </a:p>
        </p:txBody>
      </p:sp>
      <p:graphicFrame>
        <p:nvGraphicFramePr>
          <p:cNvPr id="5" name="Content Placeholder 4">
            <a:extLst>
              <a:ext uri="{FF2B5EF4-FFF2-40B4-BE49-F238E27FC236}">
                <a16:creationId xmlns:a16="http://schemas.microsoft.com/office/drawing/2014/main" id="{E880C56E-EB0E-4125-BFBD-5889CCD312BF}"/>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B040866-1BDF-46EF-B9F6-71FCEF223E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159E7F10-276A-4663-A2EC-59CDBE51A23B}"/>
              </a:ext>
            </a:extLst>
          </p:cNvPr>
          <p:cNvSpPr txBox="1"/>
          <p:nvPr/>
        </p:nvSpPr>
        <p:spPr>
          <a:xfrm>
            <a:off x="3254478" y="6372181"/>
            <a:ext cx="8937522"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Munira</a:t>
            </a:r>
            <a:r>
              <a:rPr kumimoji="0" lang="en-US" sz="1400" b="0" i="0" u="none" strike="noStrike" kern="1200" cap="none" spc="0" normalizeH="0" baseline="0" noProof="0" dirty="0">
                <a:ln>
                  <a:noFill/>
                </a:ln>
                <a:solidFill>
                  <a:prstClr val="black"/>
                </a:solidFill>
                <a:effectLst/>
                <a:uLnTx/>
                <a:uFillTx/>
                <a:latin typeface="Calibri"/>
                <a:ea typeface="+mn-ea"/>
                <a:cs typeface="+mn-cs"/>
              </a:rPr>
              <a:t> Z.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Gunja</a:t>
            </a:r>
            <a:r>
              <a:rPr kumimoji="0" lang="en-US" sz="1400" b="0" i="0" u="none" strike="noStrike" kern="1200" cap="none" spc="0" normalizeH="0" baseline="0" noProof="0" dirty="0">
                <a:ln>
                  <a:noFill/>
                </a:ln>
                <a:solidFill>
                  <a:prstClr val="black"/>
                </a:solidFill>
                <a:effectLst/>
                <a:uLnTx/>
                <a:uFillTx/>
                <a:latin typeface="Calibri"/>
                <a:ea typeface="+mn-ea"/>
                <a:cs typeface="+mn-cs"/>
              </a:rPr>
              <a:t> et al., </a:t>
            </a:r>
            <a:r>
              <a:rPr kumimoji="0" lang="en-US" sz="1400" b="0" i="1" u="none" strike="noStrike" kern="1200" cap="none" spc="0" normalizeH="0" baseline="0" noProof="0" dirty="0">
                <a:ln>
                  <a:noFill/>
                </a:ln>
                <a:solidFill>
                  <a:prstClr val="black"/>
                </a:solidFill>
                <a:effectLst/>
                <a:uLnTx/>
                <a:uFillTx/>
                <a:latin typeface="Calibri"/>
                <a:ea typeface="+mn-ea"/>
                <a:cs typeface="+mn-cs"/>
              </a:rPr>
              <a:t>What Is the Status of Women’s Health and Health Care in the U.S. Compared to Ten Other Countries?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Dec. 2018).</a:t>
            </a:r>
          </a:p>
        </p:txBody>
      </p:sp>
    </p:spTree>
    <p:extLst>
      <p:ext uri="{BB962C8B-B14F-4D97-AF65-F5344CB8AC3E}">
        <p14:creationId xmlns:p14="http://schemas.microsoft.com/office/powerpoint/2010/main" val="1907867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29F88-51B0-0345-937B-BF5C0D108CEB}"/>
              </a:ext>
            </a:extLst>
          </p:cNvPr>
          <p:cNvSpPr>
            <a:spLocks noGrp="1"/>
          </p:cNvSpPr>
          <p:nvPr>
            <p:ph type="title"/>
          </p:nvPr>
        </p:nvSpPr>
        <p:spPr>
          <a:xfrm>
            <a:off x="787401" y="0"/>
            <a:ext cx="10515600" cy="1325563"/>
          </a:xfrm>
        </p:spPr>
        <p:txBody>
          <a:bodyPr/>
          <a:lstStyle/>
          <a:p>
            <a:r>
              <a:rPr lang="en-US" dirty="0">
                <a:solidFill>
                  <a:schemeClr val="bg1"/>
                </a:solidFill>
              </a:rPr>
              <a:t>Acc</a:t>
            </a:r>
            <a:r>
              <a:rPr lang="en-US" dirty="0"/>
              <a:t>ess Notes</a:t>
            </a:r>
          </a:p>
        </p:txBody>
      </p:sp>
      <p:sp>
        <p:nvSpPr>
          <p:cNvPr id="3" name="Content Placeholder 2">
            <a:extLst>
              <a:ext uri="{FF2B5EF4-FFF2-40B4-BE49-F238E27FC236}">
                <a16:creationId xmlns:a16="http://schemas.microsoft.com/office/drawing/2014/main" id="{619D1133-BF8A-4442-B478-7E7AD1304D8D}"/>
              </a:ext>
            </a:extLst>
          </p:cNvPr>
          <p:cNvSpPr>
            <a:spLocks noGrp="1"/>
          </p:cNvSpPr>
          <p:nvPr>
            <p:ph idx="1"/>
          </p:nvPr>
        </p:nvSpPr>
        <p:spPr/>
        <p:txBody>
          <a:bodyPr/>
          <a:lstStyle/>
          <a:p>
            <a:pPr>
              <a:spcAft>
                <a:spcPts val="1000"/>
              </a:spcAft>
            </a:pPr>
            <a:r>
              <a:rPr lang="en-US" dirty="0"/>
              <a:t>Insurance coverage in the U.S. is not universal.</a:t>
            </a:r>
          </a:p>
          <a:p>
            <a:pPr>
              <a:spcAft>
                <a:spcPts val="1000"/>
              </a:spcAft>
            </a:pPr>
            <a:r>
              <a:rPr lang="en-US" dirty="0"/>
              <a:t>Supply of medical personnel and equipment may be lower than elsewhere.</a:t>
            </a:r>
          </a:p>
          <a:p>
            <a:pPr>
              <a:spcAft>
                <a:spcPts val="1000"/>
              </a:spcAft>
            </a:pPr>
            <a:r>
              <a:rPr lang="en-US" dirty="0"/>
              <a:t>Avoidable (amenable) deaths are higher, perhaps indicating less access to care.</a:t>
            </a:r>
          </a:p>
          <a:p>
            <a:pPr>
              <a:spcAft>
                <a:spcPts val="1000"/>
              </a:spcAft>
            </a:pPr>
            <a:r>
              <a:rPr lang="en-US" dirty="0"/>
              <a:t>Emergency room use is higher in the U.S. than elsewhere.</a:t>
            </a:r>
          </a:p>
          <a:p>
            <a:pPr>
              <a:spcAft>
                <a:spcPts val="1000"/>
              </a:spcAft>
            </a:pPr>
            <a:r>
              <a:rPr lang="en-US" dirty="0"/>
              <a:t>Specialized medicine is more accessible.</a:t>
            </a:r>
          </a:p>
        </p:txBody>
      </p:sp>
      <p:sp>
        <p:nvSpPr>
          <p:cNvPr id="4" name="Slide Number Placeholder 3">
            <a:extLst>
              <a:ext uri="{FF2B5EF4-FFF2-40B4-BE49-F238E27FC236}">
                <a16:creationId xmlns:a16="http://schemas.microsoft.com/office/drawing/2014/main" id="{DF669565-7E72-6640-B27C-E8549D0027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873121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3B0F-4317-3D49-A481-3E09C067C3FD}"/>
              </a:ext>
            </a:extLst>
          </p:cNvPr>
          <p:cNvSpPr>
            <a:spLocks noGrp="1"/>
          </p:cNvSpPr>
          <p:nvPr>
            <p:ph type="title"/>
          </p:nvPr>
        </p:nvSpPr>
        <p:spPr/>
        <p:txBody>
          <a:bodyPr/>
          <a:lstStyle/>
          <a:p>
            <a:r>
              <a:rPr lang="en-US" dirty="0"/>
              <a:t>Quality</a:t>
            </a:r>
          </a:p>
        </p:txBody>
      </p:sp>
      <p:sp>
        <p:nvSpPr>
          <p:cNvPr id="3" name="Text Placeholder 2">
            <a:extLst>
              <a:ext uri="{FF2B5EF4-FFF2-40B4-BE49-F238E27FC236}">
                <a16:creationId xmlns:a16="http://schemas.microsoft.com/office/drawing/2014/main" id="{26F820E1-98E8-2C4A-8B2F-84C60D272F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01F8C8-5631-4D4E-87B4-E42D7F75B9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3339995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a:xfrm>
            <a:off x="874296" y="12032"/>
            <a:ext cx="10515600" cy="1325563"/>
          </a:xfrm>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199" y="1253331"/>
            <a:ext cx="11177751" cy="4351338"/>
          </a:xfrm>
        </p:spPr>
        <p:txBody>
          <a:bodyPr/>
          <a:lstStyle/>
          <a:p>
            <a:pPr>
              <a:spcAft>
                <a:spcPts val="1000"/>
              </a:spcAft>
            </a:pPr>
            <a:r>
              <a:rPr lang="en-US" dirty="0"/>
              <a:t>Contemporary Economic Policy</a:t>
            </a:r>
          </a:p>
          <a:p>
            <a:pPr lvl="1">
              <a:spcAft>
                <a:spcPts val="1000"/>
              </a:spcAft>
            </a:pPr>
            <a:r>
              <a:rPr lang="en-US" dirty="0"/>
              <a:t>Week 1 (5/2): 	US Economic Update (Geoffrey </a:t>
            </a:r>
            <a:r>
              <a:rPr lang="en-US" dirty="0" err="1"/>
              <a:t>Woglom</a:t>
            </a:r>
            <a:r>
              <a:rPr lang="en-US" dirty="0"/>
              <a:t>, Amherst College)</a:t>
            </a:r>
          </a:p>
          <a:p>
            <a:pPr lvl="1">
              <a:spcAft>
                <a:spcPts val="1000"/>
              </a:spcAft>
            </a:pPr>
            <a:r>
              <a:rPr lang="en-US" dirty="0"/>
              <a:t>Week 2 (5/9): 	Monetary Policy (Geoffrey </a:t>
            </a:r>
            <a:r>
              <a:rPr lang="en-US" dirty="0" err="1"/>
              <a:t>Woglom</a:t>
            </a:r>
            <a:r>
              <a:rPr lang="en-US" dirty="0"/>
              <a:t>)</a:t>
            </a:r>
          </a:p>
          <a:p>
            <a:pPr lvl="1">
              <a:spcAft>
                <a:spcPts val="1000"/>
              </a:spcAft>
            </a:pPr>
            <a:r>
              <a:rPr lang="en-US" b="1" dirty="0"/>
              <a:t>Week 3 (5/16): 	Healthcare Economics (Kelley Cullen, E. Washington University)</a:t>
            </a:r>
          </a:p>
          <a:p>
            <a:pPr lvl="1">
              <a:spcAft>
                <a:spcPts val="1000"/>
              </a:spcAft>
            </a:pPr>
            <a:r>
              <a:rPr lang="en-US" dirty="0"/>
              <a:t>Week 4 (5/23):	Climate Change Economics (Sarah Jacobson, Williams College)</a:t>
            </a:r>
          </a:p>
          <a:p>
            <a:pPr lvl="1">
              <a:spcAft>
                <a:spcPts val="1000"/>
              </a:spcAft>
            </a:pPr>
            <a:r>
              <a:rPr lang="en-US" dirty="0"/>
              <a:t>Week 5 (5/30):	The Black-White Wealth Gap (Mike Shor, Univ. of Connecticut)</a:t>
            </a:r>
          </a:p>
          <a:p>
            <a:pPr lvl="1">
              <a:spcAft>
                <a:spcPts val="1000"/>
              </a:spcAft>
            </a:pPr>
            <a:r>
              <a:rPr lang="en-US" dirty="0"/>
              <a:t>Week 6 (6/6):	Federal Debt (Jon </a:t>
            </a:r>
            <a:r>
              <a:rPr lang="en-US" dirty="0" err="1"/>
              <a:t>Haveman</a:t>
            </a:r>
            <a:r>
              <a:rPr lang="en-US" dirty="0"/>
              <a:t>, NEED)</a:t>
            </a:r>
          </a:p>
          <a:p>
            <a:pPr lvl="1">
              <a:spcAft>
                <a:spcPts val="1000"/>
              </a:spcAft>
            </a:pPr>
            <a:endParaRPr lang="en-US" dirty="0"/>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3961545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19FC-F3A6-40EE-B8DB-024F6D99B85D}"/>
              </a:ext>
            </a:extLst>
          </p:cNvPr>
          <p:cNvSpPr>
            <a:spLocks noGrp="1"/>
          </p:cNvSpPr>
          <p:nvPr>
            <p:ph type="title"/>
          </p:nvPr>
        </p:nvSpPr>
        <p:spPr>
          <a:xfrm>
            <a:off x="809939" y="0"/>
            <a:ext cx="10515600" cy="1325563"/>
          </a:xfrm>
        </p:spPr>
        <p:txBody>
          <a:bodyPr/>
          <a:lstStyle/>
          <a:p>
            <a:r>
              <a:rPr lang="en-US" dirty="0">
                <a:solidFill>
                  <a:schemeClr val="bg1"/>
                </a:solidFill>
              </a:rPr>
              <a:t>A</a:t>
            </a:r>
            <a:r>
              <a:rPr lang="en-US" dirty="0"/>
              <a:t> </a:t>
            </a:r>
            <a:r>
              <a:rPr lang="en-US" dirty="0">
                <a:solidFill>
                  <a:schemeClr val="bg1"/>
                </a:solidFill>
              </a:rPr>
              <a:t>B</a:t>
            </a:r>
            <a:r>
              <a:rPr lang="en-US" dirty="0"/>
              <a:t>it About Quality</a:t>
            </a:r>
          </a:p>
        </p:txBody>
      </p:sp>
      <p:sp>
        <p:nvSpPr>
          <p:cNvPr id="3" name="Content Placeholder 2">
            <a:extLst>
              <a:ext uri="{FF2B5EF4-FFF2-40B4-BE49-F238E27FC236}">
                <a16:creationId xmlns:a16="http://schemas.microsoft.com/office/drawing/2014/main" id="{E03FA129-2416-44F6-A5AA-E0441DA2B772}"/>
              </a:ext>
            </a:extLst>
          </p:cNvPr>
          <p:cNvSpPr>
            <a:spLocks noGrp="1"/>
          </p:cNvSpPr>
          <p:nvPr>
            <p:ph idx="1"/>
          </p:nvPr>
        </p:nvSpPr>
        <p:spPr/>
        <p:txBody>
          <a:bodyPr>
            <a:normAutofit fontScale="85000" lnSpcReduction="20000"/>
          </a:bodyPr>
          <a:lstStyle/>
          <a:p>
            <a:r>
              <a:rPr lang="en-US" b="0" dirty="0"/>
              <a:t>The U.S. has the </a:t>
            </a:r>
            <a:r>
              <a:rPr lang="en-US" dirty="0"/>
              <a:t>highest chronic disease burden </a:t>
            </a:r>
          </a:p>
          <a:p>
            <a:pPr lvl="1">
              <a:spcAft>
                <a:spcPts val="1000"/>
              </a:spcAft>
            </a:pPr>
            <a:r>
              <a:rPr lang="en-US" b="0" dirty="0"/>
              <a:t>and an obesity rate that is two times higher than the OECD average.</a:t>
            </a:r>
          </a:p>
          <a:p>
            <a:r>
              <a:rPr lang="en-US" b="0" dirty="0"/>
              <a:t>Americans had </a:t>
            </a:r>
            <a:r>
              <a:rPr lang="en-US" dirty="0"/>
              <a:t>fewer physician visits </a:t>
            </a:r>
            <a:r>
              <a:rPr lang="en-US" b="0" dirty="0"/>
              <a:t>than peers in most countries</a:t>
            </a:r>
          </a:p>
          <a:p>
            <a:pPr lvl="1">
              <a:spcAft>
                <a:spcPts val="1000"/>
              </a:spcAft>
            </a:pPr>
            <a:r>
              <a:rPr lang="en-US" b="0" dirty="0"/>
              <a:t>which may be related to a low supply of physicians in the U.S.</a:t>
            </a:r>
          </a:p>
          <a:p>
            <a:r>
              <a:rPr lang="en-US" b="0" dirty="0"/>
              <a:t>The U.S. has among the highest # of </a:t>
            </a:r>
            <a:r>
              <a:rPr lang="en-US" dirty="0"/>
              <a:t>hospitalizations from preventable causes </a:t>
            </a:r>
          </a:p>
          <a:p>
            <a:pPr lvl="1">
              <a:spcAft>
                <a:spcPts val="1000"/>
              </a:spcAft>
            </a:pPr>
            <a:r>
              <a:rPr lang="en-US" b="0" dirty="0"/>
              <a:t>and the highest rate of avoidable deaths.</a:t>
            </a:r>
          </a:p>
          <a:p>
            <a:r>
              <a:rPr lang="en-US" b="0" dirty="0"/>
              <a:t>Americans use some </a:t>
            </a:r>
            <a:r>
              <a:rPr lang="en-US" dirty="0"/>
              <a:t>expensive technologies</a:t>
            </a:r>
            <a:endParaRPr lang="en-US" b="0" dirty="0"/>
          </a:p>
          <a:p>
            <a:pPr lvl="1">
              <a:spcAft>
                <a:spcPts val="1000"/>
              </a:spcAft>
            </a:pPr>
            <a:r>
              <a:rPr lang="en-US" b="0" dirty="0"/>
              <a:t>MRIs, and specialized procedures, such as hip replacements, more often than our peers.</a:t>
            </a:r>
          </a:p>
          <a:p>
            <a:r>
              <a:rPr lang="en-US" b="0" dirty="0"/>
              <a:t>The U.S. outperforms its peers in terms of </a:t>
            </a:r>
            <a:r>
              <a:rPr lang="en-US" dirty="0"/>
              <a:t>preventive measures </a:t>
            </a:r>
            <a:endParaRPr lang="en-US" b="0" dirty="0"/>
          </a:p>
          <a:p>
            <a:pPr lvl="1"/>
            <a:r>
              <a:rPr lang="en-US" dirty="0"/>
              <a:t>O</a:t>
            </a:r>
            <a:r>
              <a:rPr lang="en-US" b="0" dirty="0"/>
              <a:t>ne of the highest rates of breast cancer screening among women ages 50 to 69.</a:t>
            </a:r>
          </a:p>
          <a:p>
            <a:pPr lvl="1">
              <a:spcAft>
                <a:spcPts val="1000"/>
              </a:spcAft>
            </a:pPr>
            <a:r>
              <a:rPr lang="en-US" dirty="0"/>
              <a:t>S</a:t>
            </a:r>
            <a:r>
              <a:rPr lang="en-US" b="0" dirty="0"/>
              <a:t>econd-highest rate (after the U.K.) of flu vaccinations among people age 65 and older.</a:t>
            </a:r>
          </a:p>
        </p:txBody>
      </p:sp>
    </p:spTree>
    <p:extLst>
      <p:ext uri="{BB962C8B-B14F-4D97-AF65-F5344CB8AC3E}">
        <p14:creationId xmlns:p14="http://schemas.microsoft.com/office/powerpoint/2010/main" val="2592378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F6AD-4957-41C8-945C-7DC3CACA9763}"/>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How Does the US Compare?</a:t>
            </a:r>
          </a:p>
        </p:txBody>
      </p:sp>
      <p:sp>
        <p:nvSpPr>
          <p:cNvPr id="4" name="Slide Number Placeholder 3">
            <a:extLst>
              <a:ext uri="{FF2B5EF4-FFF2-40B4-BE49-F238E27FC236}">
                <a16:creationId xmlns:a16="http://schemas.microsoft.com/office/drawing/2014/main" id="{0AEFD63A-C7E1-40CC-AAA0-EA0B414001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5" name="Object 3">
            <a:extLst>
              <a:ext uri="{FF2B5EF4-FFF2-40B4-BE49-F238E27FC236}">
                <a16:creationId xmlns:a16="http://schemas.microsoft.com/office/drawing/2014/main" id="{C8786057-D684-470E-A419-AB318EF4CC6E}"/>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7D6BBF5-33D6-4F54-8666-D5CA578E1070}"/>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Roosa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cxnSp>
        <p:nvCxnSpPr>
          <p:cNvPr id="7" name="Straight Connector 6">
            <a:extLst>
              <a:ext uri="{FF2B5EF4-FFF2-40B4-BE49-F238E27FC236}">
                <a16:creationId xmlns:a16="http://schemas.microsoft.com/office/drawing/2014/main" id="{793209ED-9BA5-004D-8189-67F1D508D3DD}"/>
              </a:ext>
            </a:extLst>
          </p:cNvPr>
          <p:cNvCxnSpPr/>
          <p:nvPr/>
        </p:nvCxnSpPr>
        <p:spPr>
          <a:xfrm flipV="1">
            <a:off x="7235687" y="3194084"/>
            <a:ext cx="715617" cy="1103243"/>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539EA00-A54E-664B-944C-F7446A89602C}"/>
              </a:ext>
            </a:extLst>
          </p:cNvPr>
          <p:cNvSpPr txBox="1"/>
          <p:nvPr/>
        </p:nvSpPr>
        <p:spPr>
          <a:xfrm>
            <a:off x="6473024" y="4419408"/>
            <a:ext cx="161140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United States</a:t>
            </a:r>
          </a:p>
        </p:txBody>
      </p:sp>
      <p:sp>
        <p:nvSpPr>
          <p:cNvPr id="9" name="TextBox 8">
            <a:extLst>
              <a:ext uri="{FF2B5EF4-FFF2-40B4-BE49-F238E27FC236}">
                <a16:creationId xmlns:a16="http://schemas.microsoft.com/office/drawing/2014/main" id="{90A30E88-1E42-5548-8867-47BC66575306}"/>
              </a:ext>
            </a:extLst>
          </p:cNvPr>
          <p:cNvSpPr txBox="1"/>
          <p:nvPr/>
        </p:nvSpPr>
        <p:spPr>
          <a:xfrm>
            <a:off x="5867070" y="2238537"/>
            <a:ext cx="1784591"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Everybody else</a:t>
            </a:r>
          </a:p>
        </p:txBody>
      </p:sp>
      <p:sp>
        <p:nvSpPr>
          <p:cNvPr id="3" name="TextBox 2">
            <a:extLst>
              <a:ext uri="{FF2B5EF4-FFF2-40B4-BE49-F238E27FC236}">
                <a16:creationId xmlns:a16="http://schemas.microsoft.com/office/drawing/2014/main" id="{433CDEE8-E49B-4441-8FBC-E43CBB4C2CFB}"/>
              </a:ext>
            </a:extLst>
          </p:cNvPr>
          <p:cNvSpPr txBox="1"/>
          <p:nvPr/>
        </p:nvSpPr>
        <p:spPr>
          <a:xfrm>
            <a:off x="9093200" y="5782361"/>
            <a:ext cx="257647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Germany – US = 2.5 years</a:t>
            </a:r>
          </a:p>
        </p:txBody>
      </p:sp>
    </p:spTree>
    <p:extLst>
      <p:ext uri="{BB962C8B-B14F-4D97-AF65-F5344CB8AC3E}">
        <p14:creationId xmlns:p14="http://schemas.microsoft.com/office/powerpoint/2010/main" val="428459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01009-8DB3-8A4F-91DB-7F986C4FD07B}"/>
              </a:ext>
            </a:extLst>
          </p:cNvPr>
          <p:cNvSpPr>
            <a:spLocks noGrp="1"/>
          </p:cNvSpPr>
          <p:nvPr>
            <p:ph type="title"/>
          </p:nvPr>
        </p:nvSpPr>
        <p:spPr>
          <a:xfrm>
            <a:off x="770468" y="0"/>
            <a:ext cx="10515600" cy="1325563"/>
          </a:xfrm>
        </p:spPr>
        <p:txBody>
          <a:bodyPr/>
          <a:lstStyle/>
          <a:p>
            <a:r>
              <a:rPr lang="en-US" dirty="0">
                <a:solidFill>
                  <a:schemeClr val="bg1"/>
                </a:solidFill>
              </a:rPr>
              <a:t>Life</a:t>
            </a:r>
            <a:r>
              <a:rPr lang="en-US" dirty="0"/>
              <a:t> Expectancy &amp; Per Capita GDP</a:t>
            </a:r>
          </a:p>
        </p:txBody>
      </p:sp>
      <p:sp>
        <p:nvSpPr>
          <p:cNvPr id="3" name="Content Placeholder 2">
            <a:extLst>
              <a:ext uri="{FF2B5EF4-FFF2-40B4-BE49-F238E27FC236}">
                <a16:creationId xmlns:a16="http://schemas.microsoft.com/office/drawing/2014/main" id="{5B5ABD9D-DFC8-764E-8BCD-58245BC30970}"/>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F5E3ED7F-12A7-8B40-83A3-65BB4DECC8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5" name="Chart 4">
            <a:extLst>
              <a:ext uri="{FF2B5EF4-FFF2-40B4-BE49-F238E27FC236}">
                <a16:creationId xmlns:a16="http://schemas.microsoft.com/office/drawing/2014/main" id="{00000000-0008-0000-0000-00001A240000}"/>
              </a:ext>
            </a:extLst>
          </p:cNvPr>
          <p:cNvGraphicFramePr>
            <a:graphicFrameLocks/>
          </p:cNvGraphicFramePr>
          <p:nvPr/>
        </p:nvGraphicFramePr>
        <p:xfrm>
          <a:off x="2506133" y="1083733"/>
          <a:ext cx="8138218" cy="5329055"/>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traight Arrow Connector 10">
            <a:extLst>
              <a:ext uri="{FF2B5EF4-FFF2-40B4-BE49-F238E27FC236}">
                <a16:creationId xmlns:a16="http://schemas.microsoft.com/office/drawing/2014/main" id="{E9AB91AC-CB7D-799A-C59E-83E8C6951089}"/>
              </a:ext>
            </a:extLst>
          </p:cNvPr>
          <p:cNvCxnSpPr>
            <a:cxnSpLocks/>
          </p:cNvCxnSpPr>
          <p:nvPr/>
        </p:nvCxnSpPr>
        <p:spPr>
          <a:xfrm flipV="1">
            <a:off x="6750050" y="2082800"/>
            <a:ext cx="0" cy="685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429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01009-8DB3-8A4F-91DB-7F986C4FD07B}"/>
              </a:ext>
            </a:extLst>
          </p:cNvPr>
          <p:cNvSpPr>
            <a:spLocks noGrp="1"/>
          </p:cNvSpPr>
          <p:nvPr>
            <p:ph type="title"/>
          </p:nvPr>
        </p:nvSpPr>
        <p:spPr>
          <a:xfrm>
            <a:off x="770468" y="0"/>
            <a:ext cx="10515600" cy="1325563"/>
          </a:xfrm>
        </p:spPr>
        <p:txBody>
          <a:bodyPr/>
          <a:lstStyle/>
          <a:p>
            <a:r>
              <a:rPr lang="en-US" dirty="0">
                <a:solidFill>
                  <a:schemeClr val="bg1"/>
                </a:solidFill>
              </a:rPr>
              <a:t>Life</a:t>
            </a:r>
            <a:r>
              <a:rPr lang="en-US" dirty="0"/>
              <a:t> Expectancy &amp; The Pandemic</a:t>
            </a:r>
          </a:p>
        </p:txBody>
      </p:sp>
      <p:pic>
        <p:nvPicPr>
          <p:cNvPr id="9" name="Content Placeholder 8">
            <a:extLst>
              <a:ext uri="{FF2B5EF4-FFF2-40B4-BE49-F238E27FC236}">
                <a16:creationId xmlns:a16="http://schemas.microsoft.com/office/drawing/2014/main" id="{01C8619B-A804-47D2-83FC-36A8E35F58F4}"/>
              </a:ext>
            </a:extLst>
          </p:cNvPr>
          <p:cNvPicPr>
            <a:picLocks noGrp="1" noChangeAspect="1"/>
          </p:cNvPicPr>
          <p:nvPr>
            <p:ph idx="1"/>
          </p:nvPr>
        </p:nvPicPr>
        <p:blipFill>
          <a:blip r:embed="rId2"/>
          <a:stretch>
            <a:fillRect/>
          </a:stretch>
        </p:blipFill>
        <p:spPr>
          <a:xfrm>
            <a:off x="5203596" y="1325563"/>
            <a:ext cx="6082472" cy="4387080"/>
          </a:xfrm>
        </p:spPr>
      </p:pic>
      <p:sp>
        <p:nvSpPr>
          <p:cNvPr id="4" name="Slide Number Placeholder 3">
            <a:extLst>
              <a:ext uri="{FF2B5EF4-FFF2-40B4-BE49-F238E27FC236}">
                <a16:creationId xmlns:a16="http://schemas.microsoft.com/office/drawing/2014/main" id="{F5E3ED7F-12A7-8B40-83A3-65BB4DECC8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499A7537-E250-46E5-BF2E-D837EE92E909}"/>
              </a:ext>
            </a:extLst>
          </p:cNvPr>
          <p:cNvPicPr>
            <a:picLocks noChangeAspect="1"/>
          </p:cNvPicPr>
          <p:nvPr/>
        </p:nvPicPr>
        <p:blipFill>
          <a:blip r:embed="rId3"/>
          <a:stretch>
            <a:fillRect/>
          </a:stretch>
        </p:blipFill>
        <p:spPr>
          <a:xfrm>
            <a:off x="905931" y="2594727"/>
            <a:ext cx="3826373" cy="1776953"/>
          </a:xfrm>
          <a:prstGeom prst="rect">
            <a:avLst/>
          </a:prstGeom>
        </p:spPr>
      </p:pic>
      <p:pic>
        <p:nvPicPr>
          <p:cNvPr id="13" name="Picture 12">
            <a:extLst>
              <a:ext uri="{FF2B5EF4-FFF2-40B4-BE49-F238E27FC236}">
                <a16:creationId xmlns:a16="http://schemas.microsoft.com/office/drawing/2014/main" id="{CFF3AD46-7B96-4B00-BBC7-AAC098797AFE}"/>
              </a:ext>
            </a:extLst>
          </p:cNvPr>
          <p:cNvPicPr>
            <a:picLocks noChangeAspect="1"/>
          </p:cNvPicPr>
          <p:nvPr/>
        </p:nvPicPr>
        <p:blipFill>
          <a:blip r:embed="rId4"/>
          <a:stretch>
            <a:fillRect/>
          </a:stretch>
        </p:blipFill>
        <p:spPr>
          <a:xfrm>
            <a:off x="1758078" y="1135351"/>
            <a:ext cx="6620799" cy="562053"/>
          </a:xfrm>
          <a:prstGeom prst="rect">
            <a:avLst/>
          </a:prstGeom>
        </p:spPr>
      </p:pic>
    </p:spTree>
    <p:extLst>
      <p:ext uri="{BB962C8B-B14F-4D97-AF65-F5344CB8AC3E}">
        <p14:creationId xmlns:p14="http://schemas.microsoft.com/office/powerpoint/2010/main" val="1343059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01009-8DB3-8A4F-91DB-7F986C4FD07B}"/>
              </a:ext>
            </a:extLst>
          </p:cNvPr>
          <p:cNvSpPr>
            <a:spLocks noGrp="1"/>
          </p:cNvSpPr>
          <p:nvPr>
            <p:ph type="title"/>
          </p:nvPr>
        </p:nvSpPr>
        <p:spPr>
          <a:xfrm>
            <a:off x="770468" y="0"/>
            <a:ext cx="10515600" cy="1325563"/>
          </a:xfrm>
        </p:spPr>
        <p:txBody>
          <a:bodyPr/>
          <a:lstStyle/>
          <a:p>
            <a:r>
              <a:rPr lang="en-US" dirty="0">
                <a:solidFill>
                  <a:schemeClr val="bg1"/>
                </a:solidFill>
              </a:rPr>
              <a:t>Life</a:t>
            </a:r>
            <a:r>
              <a:rPr lang="en-US" dirty="0"/>
              <a:t> Expectancy &amp; The Pandemic</a:t>
            </a:r>
          </a:p>
        </p:txBody>
      </p:sp>
      <p:sp>
        <p:nvSpPr>
          <p:cNvPr id="4" name="Slide Number Placeholder 3">
            <a:extLst>
              <a:ext uri="{FF2B5EF4-FFF2-40B4-BE49-F238E27FC236}">
                <a16:creationId xmlns:a16="http://schemas.microsoft.com/office/drawing/2014/main" id="{F5E3ED7F-12A7-8B40-83A3-65BB4DECC8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13" name="Picture 12">
            <a:extLst>
              <a:ext uri="{FF2B5EF4-FFF2-40B4-BE49-F238E27FC236}">
                <a16:creationId xmlns:a16="http://schemas.microsoft.com/office/drawing/2014/main" id="{CFF3AD46-7B96-4B00-BBC7-AAC098797AFE}"/>
              </a:ext>
            </a:extLst>
          </p:cNvPr>
          <p:cNvPicPr>
            <a:picLocks noChangeAspect="1"/>
          </p:cNvPicPr>
          <p:nvPr/>
        </p:nvPicPr>
        <p:blipFill>
          <a:blip r:embed="rId2"/>
          <a:stretch>
            <a:fillRect/>
          </a:stretch>
        </p:blipFill>
        <p:spPr>
          <a:xfrm>
            <a:off x="1758078" y="1135351"/>
            <a:ext cx="6620799" cy="562053"/>
          </a:xfrm>
          <a:prstGeom prst="rect">
            <a:avLst/>
          </a:prstGeom>
        </p:spPr>
      </p:pic>
      <p:pic>
        <p:nvPicPr>
          <p:cNvPr id="7" name="Content Placeholder 6">
            <a:extLst>
              <a:ext uri="{FF2B5EF4-FFF2-40B4-BE49-F238E27FC236}">
                <a16:creationId xmlns:a16="http://schemas.microsoft.com/office/drawing/2014/main" id="{74915EAF-AA1D-40FE-9FF4-09D276D884DB}"/>
              </a:ext>
            </a:extLst>
          </p:cNvPr>
          <p:cNvPicPr>
            <a:picLocks noGrp="1" noChangeAspect="1"/>
          </p:cNvPicPr>
          <p:nvPr>
            <p:ph idx="1"/>
          </p:nvPr>
        </p:nvPicPr>
        <p:blipFill>
          <a:blip r:embed="rId3"/>
          <a:stretch>
            <a:fillRect/>
          </a:stretch>
        </p:blipFill>
        <p:spPr>
          <a:xfrm>
            <a:off x="4573464" y="1837253"/>
            <a:ext cx="7082947" cy="3885396"/>
          </a:xfrm>
        </p:spPr>
      </p:pic>
      <p:pic>
        <p:nvPicPr>
          <p:cNvPr id="10" name="Picture 9">
            <a:extLst>
              <a:ext uri="{FF2B5EF4-FFF2-40B4-BE49-F238E27FC236}">
                <a16:creationId xmlns:a16="http://schemas.microsoft.com/office/drawing/2014/main" id="{22C0B70C-92AD-404F-9964-83EEBA68BFB2}"/>
              </a:ext>
            </a:extLst>
          </p:cNvPr>
          <p:cNvPicPr>
            <a:picLocks noChangeAspect="1"/>
          </p:cNvPicPr>
          <p:nvPr/>
        </p:nvPicPr>
        <p:blipFill>
          <a:blip r:embed="rId4"/>
          <a:stretch>
            <a:fillRect/>
          </a:stretch>
        </p:blipFill>
        <p:spPr>
          <a:xfrm>
            <a:off x="770467" y="2876190"/>
            <a:ext cx="3553777" cy="1105619"/>
          </a:xfrm>
          <a:prstGeom prst="rect">
            <a:avLst/>
          </a:prstGeom>
        </p:spPr>
      </p:pic>
    </p:spTree>
    <p:extLst>
      <p:ext uri="{BB962C8B-B14F-4D97-AF65-F5344CB8AC3E}">
        <p14:creationId xmlns:p14="http://schemas.microsoft.com/office/powerpoint/2010/main" val="2393004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E38C-4348-47C8-8929-1E0A7536606A}"/>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at Birth by Race, 2017</a:t>
            </a:r>
          </a:p>
        </p:txBody>
      </p:sp>
      <p:graphicFrame>
        <p:nvGraphicFramePr>
          <p:cNvPr id="4" name="Table 4">
            <a:extLst>
              <a:ext uri="{FF2B5EF4-FFF2-40B4-BE49-F238E27FC236}">
                <a16:creationId xmlns:a16="http://schemas.microsoft.com/office/drawing/2014/main" id="{3D123575-CD5E-4E29-A8D2-D2E60F28F5FD}"/>
              </a:ext>
            </a:extLst>
          </p:cNvPr>
          <p:cNvGraphicFramePr>
            <a:graphicFrameLocks noGrp="1"/>
          </p:cNvGraphicFramePr>
          <p:nvPr>
            <p:ph idx="1"/>
          </p:nvPr>
        </p:nvGraphicFramePr>
        <p:xfrm>
          <a:off x="1298713" y="1992084"/>
          <a:ext cx="8912088" cy="2590800"/>
        </p:xfrm>
        <a:graphic>
          <a:graphicData uri="http://schemas.openxmlformats.org/drawingml/2006/table">
            <a:tbl>
              <a:tblPr firstRow="1" bandRow="1">
                <a:tableStyleId>{5C22544A-7EE6-4342-B048-85BDC9FD1C3A}</a:tableStyleId>
              </a:tblPr>
              <a:tblGrid>
                <a:gridCol w="4456044">
                  <a:extLst>
                    <a:ext uri="{9D8B030D-6E8A-4147-A177-3AD203B41FA5}">
                      <a16:colId xmlns:a16="http://schemas.microsoft.com/office/drawing/2014/main" val="3590865946"/>
                    </a:ext>
                  </a:extLst>
                </a:gridCol>
                <a:gridCol w="4456044">
                  <a:extLst>
                    <a:ext uri="{9D8B030D-6E8A-4147-A177-3AD203B41FA5}">
                      <a16:colId xmlns:a16="http://schemas.microsoft.com/office/drawing/2014/main" val="1828421661"/>
                    </a:ext>
                  </a:extLst>
                </a:gridCol>
              </a:tblGrid>
              <a:tr h="468796">
                <a:tc>
                  <a:txBody>
                    <a:bodyPr/>
                    <a:lstStyle/>
                    <a:p>
                      <a:r>
                        <a:rPr lang="en-US" sz="2800" dirty="0"/>
                        <a:t>Race/Ethnicity</a:t>
                      </a:r>
                    </a:p>
                  </a:txBody>
                  <a:tcPr/>
                </a:tc>
                <a:tc>
                  <a:txBody>
                    <a:bodyPr/>
                    <a:lstStyle/>
                    <a:p>
                      <a:pPr algn="ctr"/>
                      <a:r>
                        <a:rPr lang="en-US" sz="2800" dirty="0"/>
                        <a:t>Life Expectancy (Years)</a:t>
                      </a:r>
                    </a:p>
                  </a:txBody>
                  <a:tcPr/>
                </a:tc>
                <a:extLst>
                  <a:ext uri="{0D108BD9-81ED-4DB2-BD59-A6C34878D82A}">
                    <a16:rowId xmlns:a16="http://schemas.microsoft.com/office/drawing/2014/main" val="981105650"/>
                  </a:ext>
                </a:extLst>
              </a:tr>
              <a:tr h="468796">
                <a:tc>
                  <a:txBody>
                    <a:bodyPr/>
                    <a:lstStyle/>
                    <a:p>
                      <a:r>
                        <a:rPr lang="en-US" sz="2800" dirty="0"/>
                        <a:t>All Races</a:t>
                      </a:r>
                    </a:p>
                  </a:txBody>
                  <a:tcPr/>
                </a:tc>
                <a:tc>
                  <a:txBody>
                    <a:bodyPr/>
                    <a:lstStyle/>
                    <a:p>
                      <a:pPr algn="ctr"/>
                      <a:r>
                        <a:rPr lang="en-US" sz="2800" dirty="0"/>
                        <a:t>78.6</a:t>
                      </a:r>
                    </a:p>
                  </a:txBody>
                  <a:tcPr/>
                </a:tc>
                <a:extLst>
                  <a:ext uri="{0D108BD9-81ED-4DB2-BD59-A6C34878D82A}">
                    <a16:rowId xmlns:a16="http://schemas.microsoft.com/office/drawing/2014/main" val="1000797926"/>
                  </a:ext>
                </a:extLst>
              </a:tr>
              <a:tr h="468796">
                <a:tc>
                  <a:txBody>
                    <a:bodyPr/>
                    <a:lstStyle/>
                    <a:p>
                      <a:r>
                        <a:rPr lang="en-US" sz="2800" dirty="0"/>
                        <a:t>White</a:t>
                      </a:r>
                    </a:p>
                  </a:txBody>
                  <a:tcPr/>
                </a:tc>
                <a:tc>
                  <a:txBody>
                    <a:bodyPr/>
                    <a:lstStyle/>
                    <a:p>
                      <a:pPr algn="ctr"/>
                      <a:r>
                        <a:rPr lang="en-US" sz="2800" dirty="0"/>
                        <a:t>78.8</a:t>
                      </a:r>
                    </a:p>
                  </a:txBody>
                  <a:tcPr/>
                </a:tc>
                <a:extLst>
                  <a:ext uri="{0D108BD9-81ED-4DB2-BD59-A6C34878D82A}">
                    <a16:rowId xmlns:a16="http://schemas.microsoft.com/office/drawing/2014/main" val="1533284984"/>
                  </a:ext>
                </a:extLst>
              </a:tr>
              <a:tr h="468796">
                <a:tc>
                  <a:txBody>
                    <a:bodyPr/>
                    <a:lstStyle/>
                    <a:p>
                      <a:r>
                        <a:rPr lang="en-US" sz="2800" dirty="0"/>
                        <a:t>Black</a:t>
                      </a:r>
                    </a:p>
                  </a:txBody>
                  <a:tcPr/>
                </a:tc>
                <a:tc>
                  <a:txBody>
                    <a:bodyPr/>
                    <a:lstStyle/>
                    <a:p>
                      <a:pPr algn="ctr"/>
                      <a:r>
                        <a:rPr lang="en-US" sz="2800" dirty="0"/>
                        <a:t>75.3</a:t>
                      </a:r>
                    </a:p>
                  </a:txBody>
                  <a:tcPr/>
                </a:tc>
                <a:extLst>
                  <a:ext uri="{0D108BD9-81ED-4DB2-BD59-A6C34878D82A}">
                    <a16:rowId xmlns:a16="http://schemas.microsoft.com/office/drawing/2014/main" val="3575005384"/>
                  </a:ext>
                </a:extLst>
              </a:tr>
              <a:tr h="468796">
                <a:tc>
                  <a:txBody>
                    <a:bodyPr/>
                    <a:lstStyle/>
                    <a:p>
                      <a:r>
                        <a:rPr lang="en-US" sz="2800" dirty="0"/>
                        <a:t>Hispanic</a:t>
                      </a:r>
                    </a:p>
                  </a:txBody>
                  <a:tcPr/>
                </a:tc>
                <a:tc>
                  <a:txBody>
                    <a:bodyPr/>
                    <a:lstStyle/>
                    <a:p>
                      <a:pPr algn="ctr"/>
                      <a:r>
                        <a:rPr lang="en-US" sz="2800" dirty="0"/>
                        <a:t>81.8</a:t>
                      </a:r>
                    </a:p>
                  </a:txBody>
                  <a:tcPr/>
                </a:tc>
                <a:extLst>
                  <a:ext uri="{0D108BD9-81ED-4DB2-BD59-A6C34878D82A}">
                    <a16:rowId xmlns:a16="http://schemas.microsoft.com/office/drawing/2014/main" val="1556728666"/>
                  </a:ext>
                </a:extLst>
              </a:tr>
            </a:tbl>
          </a:graphicData>
        </a:graphic>
      </p:graphicFrame>
      <p:sp>
        <p:nvSpPr>
          <p:cNvPr id="3" name="Rectangle 2">
            <a:extLst>
              <a:ext uri="{FF2B5EF4-FFF2-40B4-BE49-F238E27FC236}">
                <a16:creationId xmlns:a16="http://schemas.microsoft.com/office/drawing/2014/main" id="{38987A21-A899-7045-BB94-04B9CA84A28A}"/>
              </a:ext>
            </a:extLst>
          </p:cNvPr>
          <p:cNvSpPr/>
          <p:nvPr/>
        </p:nvSpPr>
        <p:spPr>
          <a:xfrm>
            <a:off x="7505700" y="3060700"/>
            <a:ext cx="927100" cy="9525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62761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31325" y="0"/>
            <a:ext cx="10515600" cy="1325563"/>
          </a:xfrm>
        </p:spPr>
        <p:txBody>
          <a:bodyPr/>
          <a:lstStyle/>
          <a:p>
            <a:r>
              <a:rPr lang="en-US" dirty="0">
                <a:solidFill>
                  <a:schemeClr val="bg1"/>
                </a:solidFill>
              </a:rPr>
              <a:t>Infa</a:t>
            </a:r>
            <a:r>
              <a:rPr lang="en-US" dirty="0"/>
              <a:t>nt Mortality International Comparison</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5" name="Chart 4">
            <a:extLst>
              <a:ext uri="{FF2B5EF4-FFF2-40B4-BE49-F238E27FC236}">
                <a16:creationId xmlns:a16="http://schemas.microsoft.com/office/drawing/2014/main" id="{6EF37F44-69EB-4168-BC07-F22FEE18A76E}"/>
              </a:ext>
            </a:extLst>
          </p:cNvPr>
          <p:cNvGraphicFramePr/>
          <p:nvPr/>
        </p:nvGraphicFramePr>
        <p:xfrm>
          <a:off x="1612490" y="1240431"/>
          <a:ext cx="8967019" cy="470286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A86F4CA-AA88-4F0F-9307-7D936CCD2F9F}"/>
              </a:ext>
            </a:extLst>
          </p:cNvPr>
          <p:cNvSpPr txBox="1"/>
          <p:nvPr/>
        </p:nvSpPr>
        <p:spPr>
          <a:xfrm>
            <a:off x="3308932" y="6412788"/>
            <a:ext cx="6900869" cy="2308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NEED from OECD Data</a:t>
            </a:r>
          </a:p>
        </p:txBody>
      </p:sp>
      <p:sp>
        <p:nvSpPr>
          <p:cNvPr id="7" name="TextBox 6">
            <a:extLst>
              <a:ext uri="{FF2B5EF4-FFF2-40B4-BE49-F238E27FC236}">
                <a16:creationId xmlns:a16="http://schemas.microsoft.com/office/drawing/2014/main" id="{1408C1BD-A8C1-42DB-BC97-5933A2AD52DA}"/>
              </a:ext>
            </a:extLst>
          </p:cNvPr>
          <p:cNvSpPr txBox="1"/>
          <p:nvPr/>
        </p:nvSpPr>
        <p:spPr>
          <a:xfrm>
            <a:off x="4494946" y="1795052"/>
            <a:ext cx="320210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Deaths per 1,000 live births</a:t>
            </a:r>
          </a:p>
        </p:txBody>
      </p:sp>
    </p:spTree>
    <p:extLst>
      <p:ext uri="{BB962C8B-B14F-4D97-AF65-F5344CB8AC3E}">
        <p14:creationId xmlns:p14="http://schemas.microsoft.com/office/powerpoint/2010/main" val="431702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64675" y="0"/>
            <a:ext cx="10515600" cy="1325563"/>
          </a:xfrm>
        </p:spPr>
        <p:txBody>
          <a:bodyPr>
            <a:normAutofit/>
          </a:bodyPr>
          <a:lstStyle/>
          <a:p>
            <a:r>
              <a:rPr lang="en-US" sz="3800" dirty="0">
                <a:solidFill>
                  <a:schemeClr val="bg1"/>
                </a:solidFill>
              </a:rPr>
              <a:t>Infa</a:t>
            </a:r>
            <a:r>
              <a:rPr lang="en-US" sz="3800" dirty="0"/>
              <a:t>nt Mortality by Race/Ethnicity</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155DFBE3-0958-1047-80C4-23266EFDA26C}"/>
              </a:ext>
            </a:extLst>
          </p:cNvPr>
          <p:cNvPicPr>
            <a:picLocks noChangeAspect="1"/>
          </p:cNvPicPr>
          <p:nvPr/>
        </p:nvPicPr>
        <p:blipFill>
          <a:blip r:embed="rId2" r:link="rId3"/>
          <a:srcRect/>
          <a:stretch>
            <a:fillRect/>
          </a:stretch>
        </p:blipFill>
        <p:spPr>
          <a:xfrm>
            <a:off x="1031804" y="1166030"/>
            <a:ext cx="10128392" cy="5064196"/>
          </a:xfrm>
          <a:prstGeom prst="rect">
            <a:avLst/>
          </a:prstGeom>
        </p:spPr>
      </p:pic>
    </p:spTree>
    <p:extLst>
      <p:ext uri="{BB962C8B-B14F-4D97-AF65-F5344CB8AC3E}">
        <p14:creationId xmlns:p14="http://schemas.microsoft.com/office/powerpoint/2010/main" val="27201997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0422-8E57-480D-9517-1FAB8AD05D06}"/>
              </a:ext>
            </a:extLst>
          </p:cNvPr>
          <p:cNvSpPr>
            <a:spLocks noGrp="1"/>
          </p:cNvSpPr>
          <p:nvPr>
            <p:ph type="title"/>
          </p:nvPr>
        </p:nvSpPr>
        <p:spPr/>
        <p:txBody>
          <a:bodyPr/>
          <a:lstStyle/>
          <a:p>
            <a:r>
              <a:rPr lang="en-US" dirty="0">
                <a:solidFill>
                  <a:schemeClr val="bg1"/>
                </a:solidFill>
              </a:rPr>
              <a:t>Ma</a:t>
            </a:r>
            <a:r>
              <a:rPr lang="en-US" dirty="0"/>
              <a:t>ternal Mortality Rate</a:t>
            </a:r>
          </a:p>
        </p:txBody>
      </p:sp>
      <p:sp>
        <p:nvSpPr>
          <p:cNvPr id="4" name="Slide Number Placeholder 3">
            <a:extLst>
              <a:ext uri="{FF2B5EF4-FFF2-40B4-BE49-F238E27FC236}">
                <a16:creationId xmlns:a16="http://schemas.microsoft.com/office/drawing/2014/main" id="{60103DAE-654F-4625-B67A-15EBE7424B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B654C601-943F-48F8-A8EE-AF583E4E2EC9}"/>
              </a:ext>
            </a:extLst>
          </p:cNvPr>
          <p:cNvSpPr txBox="1"/>
          <p:nvPr/>
        </p:nvSpPr>
        <p:spPr>
          <a:xfrm>
            <a:off x="3254478" y="6375037"/>
            <a:ext cx="893752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1200" b="0" i="0" u="none" strike="noStrike" kern="1200" cap="none" spc="0" normalizeH="0" baseline="0" noProof="0" dirty="0">
                <a:ln>
                  <a:noFill/>
                </a:ln>
                <a:solidFill>
                  <a:prstClr val="black"/>
                </a:solidFill>
                <a:effectLst/>
                <a:uLnTx/>
                <a:uFillTx/>
                <a:latin typeface="Calibri"/>
                <a:ea typeface="+mn-ea"/>
                <a:cs typeface="+mn-cs"/>
              </a:rPr>
              <a:t> et al., </a:t>
            </a:r>
            <a:r>
              <a:rPr kumimoji="0" lang="en-US" sz="1200" b="0" i="1" u="none" strike="noStrike" kern="1200" cap="none" spc="0" normalizeH="0" baseline="0" noProof="0" dirty="0">
                <a:ln>
                  <a:noFill/>
                </a:ln>
                <a:solidFill>
                  <a:prstClr val="black"/>
                </a:solidFill>
                <a:effectLst/>
                <a:uLnTx/>
                <a:uFillTx/>
                <a:latin typeface="Calibri"/>
                <a:ea typeface="+mn-ea"/>
                <a:cs typeface="+mn-cs"/>
                <a:hlinkClick r:id="rId2"/>
              </a:rPr>
              <a:t>Maternal Mortality and Maternity Care in the United States Compared to 10 Other Developed Countries</a:t>
            </a:r>
            <a:r>
              <a:rPr kumimoji="0" lang="en-US" sz="1200" b="0" i="0" u="none" strike="noStrike" kern="1200" cap="none" spc="0" normalizeH="0" baseline="0" noProof="0" dirty="0">
                <a:ln>
                  <a:noFill/>
                </a:ln>
                <a:solidFill>
                  <a:prstClr val="black"/>
                </a:solidFill>
                <a:effectLst/>
                <a:uLnTx/>
                <a:uFillTx/>
                <a:latin typeface="Calibri"/>
                <a:ea typeface="+mn-ea"/>
                <a:cs typeface="+mn-cs"/>
              </a:rPr>
              <a:t> (Commonwealth Fund, Nov. 2020). </a:t>
            </a: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3"/>
              </a:rPr>
              <a:t>https://doi.org/10.26099/411v-9255</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Content Placeholder 9">
            <a:extLst>
              <a:ext uri="{FF2B5EF4-FFF2-40B4-BE49-F238E27FC236}">
                <a16:creationId xmlns:a16="http://schemas.microsoft.com/office/drawing/2014/main" id="{7D68BD6E-217D-9A49-85BA-FFF71CCA82E3}"/>
              </a:ext>
            </a:extLst>
          </p:cNvPr>
          <p:cNvPicPr>
            <a:picLocks noGrp="1" noChangeAspect="1"/>
          </p:cNvPicPr>
          <p:nvPr>
            <p:ph idx="1"/>
          </p:nvPr>
        </p:nvPicPr>
        <p:blipFill>
          <a:blip r:embed="rId4" r:link="rId5"/>
          <a:srcRect/>
          <a:stretch>
            <a:fillRect/>
          </a:stretch>
        </p:blipFill>
        <p:spPr>
          <a:xfrm>
            <a:off x="973501" y="1107727"/>
            <a:ext cx="10244998" cy="5122499"/>
          </a:xfrm>
        </p:spPr>
      </p:pic>
    </p:spTree>
    <p:extLst>
      <p:ext uri="{BB962C8B-B14F-4D97-AF65-F5344CB8AC3E}">
        <p14:creationId xmlns:p14="http://schemas.microsoft.com/office/powerpoint/2010/main" val="3454784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4251-435B-4D30-861C-5763C66C1A68}"/>
              </a:ext>
            </a:extLst>
          </p:cNvPr>
          <p:cNvSpPr>
            <a:spLocks noGrp="1"/>
          </p:cNvSpPr>
          <p:nvPr>
            <p:ph type="title"/>
          </p:nvPr>
        </p:nvSpPr>
        <p:spPr/>
        <p:txBody>
          <a:bodyPr/>
          <a:lstStyle/>
          <a:p>
            <a:r>
              <a:rPr lang="en-US" dirty="0">
                <a:solidFill>
                  <a:schemeClr val="bg1"/>
                </a:solidFill>
              </a:rPr>
              <a:t>Ma</a:t>
            </a:r>
            <a:r>
              <a:rPr lang="en-US" dirty="0"/>
              <a:t>ternal Mortality Rate by Race</a:t>
            </a:r>
          </a:p>
        </p:txBody>
      </p:sp>
      <p:pic>
        <p:nvPicPr>
          <p:cNvPr id="8" name="Content Placeholder 7" descr="Chart, bar chart, waterfall chart&#10;&#10;Description automatically generated">
            <a:extLst>
              <a:ext uri="{FF2B5EF4-FFF2-40B4-BE49-F238E27FC236}">
                <a16:creationId xmlns:a16="http://schemas.microsoft.com/office/drawing/2014/main" id="{6D97BFC1-0CAF-DF42-8DF0-1C3D73E5E129}"/>
              </a:ext>
            </a:extLst>
          </p:cNvPr>
          <p:cNvPicPr>
            <a:picLocks noGrp="1" noChangeAspect="1"/>
          </p:cNvPicPr>
          <p:nvPr>
            <p:ph idx="1"/>
          </p:nvPr>
        </p:nvPicPr>
        <p:blipFill>
          <a:blip r:embed="rId2" r:link="rId3"/>
          <a:stretch>
            <a:fillRect/>
          </a:stretch>
        </p:blipFill>
        <p:spPr>
          <a:xfrm>
            <a:off x="1012560" y="1118395"/>
            <a:ext cx="10166880" cy="5083440"/>
          </a:xfrm>
        </p:spPr>
      </p:pic>
    </p:spTree>
    <p:extLst>
      <p:ext uri="{BB962C8B-B14F-4D97-AF65-F5344CB8AC3E}">
        <p14:creationId xmlns:p14="http://schemas.microsoft.com/office/powerpoint/2010/main" val="1173749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endParaRPr lang="en-US" dirty="0"/>
          </a:p>
          <a:p>
            <a:r>
              <a:rPr lang="en-US" dirty="0"/>
              <a:t>We will do a verbal Q&amp;A once the material has been presented.</a:t>
            </a:r>
          </a:p>
          <a:p>
            <a:pPr marL="0" indent="0">
              <a:buNone/>
            </a:pPr>
            <a:endParaRPr lang="en-US" dirty="0"/>
          </a:p>
          <a:p>
            <a:r>
              <a:rPr lang="en-US" dirty="0"/>
              <a:t>Slides will be available from the NEED website soon.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2947001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9351-A50F-40DD-9D23-85FF5EE056C1}"/>
              </a:ext>
            </a:extLst>
          </p:cNvPr>
          <p:cNvSpPr>
            <a:spLocks noGrp="1"/>
          </p:cNvSpPr>
          <p:nvPr>
            <p:ph type="title"/>
          </p:nvPr>
        </p:nvSpPr>
        <p:spPr>
          <a:xfrm>
            <a:off x="838200" y="216007"/>
            <a:ext cx="10515600" cy="1325563"/>
          </a:xfrm>
        </p:spPr>
        <p:txBody>
          <a:bodyPr>
            <a:normAutofit/>
          </a:bodyPr>
          <a:lstStyle/>
          <a:p>
            <a:pPr lvl="0"/>
            <a:r>
              <a:rPr lang="en-US" dirty="0">
                <a:solidFill>
                  <a:schemeClr val="bg1"/>
                </a:solidFill>
              </a:rPr>
              <a:t>Per</a:t>
            </a:r>
            <a:r>
              <a:rPr lang="en-US" dirty="0"/>
              <a:t>cent of adults who have experienced medical, medication, or lab errors or delays</a:t>
            </a:r>
          </a:p>
        </p:txBody>
      </p:sp>
      <p:graphicFrame>
        <p:nvGraphicFramePr>
          <p:cNvPr id="5" name="Content Placeholder 4">
            <a:extLst>
              <a:ext uri="{FF2B5EF4-FFF2-40B4-BE49-F238E27FC236}">
                <a16:creationId xmlns:a16="http://schemas.microsoft.com/office/drawing/2014/main" id="{554455D3-5AE0-4D84-AA5E-79345FE6D869}"/>
              </a:ext>
            </a:extLst>
          </p:cNvPr>
          <p:cNvGraphicFramePr>
            <a:graphicFrameLocks noGrp="1"/>
          </p:cNvGraphicFramePr>
          <p:nvPr>
            <p:ph idx="1"/>
          </p:nvPr>
        </p:nvGraphicFramePr>
        <p:xfrm>
          <a:off x="838200" y="1618511"/>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A04B26EE-8AC7-4D8C-8C6C-7718DC6C01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6" name="TextBox 5">
            <a:extLst>
              <a:ext uri="{FF2B5EF4-FFF2-40B4-BE49-F238E27FC236}">
                <a16:creationId xmlns:a16="http://schemas.microsoft.com/office/drawing/2014/main" id="{73E84471-80A5-46E4-A306-9FBDE29851BB}"/>
              </a:ext>
            </a:extLst>
          </p:cNvPr>
          <p:cNvSpPr txBox="1"/>
          <p:nvPr/>
        </p:nvSpPr>
        <p:spPr>
          <a:xfrm>
            <a:off x="3211707" y="6413664"/>
            <a:ext cx="52120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bin" panose="020B0803050202020004" pitchFamily="34" charset="0"/>
                <a:ea typeface="+mn-ea"/>
                <a:cs typeface="Arial" panose="020B0604020202020204" pitchFamily="34" charset="0"/>
              </a:rPr>
              <a:t>Source: 2016 Commonwealth Fund International Health Policy Survey.</a:t>
            </a:r>
          </a:p>
        </p:txBody>
      </p:sp>
    </p:spTree>
    <p:extLst>
      <p:ext uri="{BB962C8B-B14F-4D97-AF65-F5344CB8AC3E}">
        <p14:creationId xmlns:p14="http://schemas.microsoft.com/office/powerpoint/2010/main" val="2977934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1C553-35DE-455A-A872-FBBFBF34B977}"/>
              </a:ext>
            </a:extLst>
          </p:cNvPr>
          <p:cNvSpPr>
            <a:spLocks noGrp="1"/>
          </p:cNvSpPr>
          <p:nvPr>
            <p:ph type="title"/>
          </p:nvPr>
        </p:nvSpPr>
        <p:spPr/>
        <p:txBody>
          <a:bodyPr/>
          <a:lstStyle/>
          <a:p>
            <a:r>
              <a:rPr lang="en-US" dirty="0">
                <a:solidFill>
                  <a:schemeClr val="bg1"/>
                </a:solidFill>
              </a:rPr>
              <a:t>Pre</a:t>
            </a:r>
            <a:r>
              <a:rPr lang="en-US" dirty="0"/>
              <a:t>vention and Screening</a:t>
            </a:r>
            <a:endParaRPr lang="en-US" b="0" dirty="0"/>
          </a:p>
        </p:txBody>
      </p:sp>
      <p:sp>
        <p:nvSpPr>
          <p:cNvPr id="3" name="Content Placeholder 2">
            <a:extLst>
              <a:ext uri="{FF2B5EF4-FFF2-40B4-BE49-F238E27FC236}">
                <a16:creationId xmlns:a16="http://schemas.microsoft.com/office/drawing/2014/main" id="{27EE80AC-9CAB-4764-8061-E5BD02922A29}"/>
              </a:ext>
            </a:extLst>
          </p:cNvPr>
          <p:cNvSpPr>
            <a:spLocks noGrp="1"/>
          </p:cNvSpPr>
          <p:nvPr>
            <p:ph idx="1"/>
          </p:nvPr>
        </p:nvSpPr>
        <p:spPr/>
        <p:txBody>
          <a:bodyPr>
            <a:normAutofit/>
          </a:bodyPr>
          <a:lstStyle/>
          <a:p>
            <a:pPr>
              <a:lnSpc>
                <a:spcPct val="100000"/>
              </a:lnSpc>
            </a:pPr>
            <a:r>
              <a:rPr lang="en-US" sz="3200" b="0" dirty="0"/>
              <a:t>The U.S. excels in </a:t>
            </a:r>
            <a:r>
              <a:rPr lang="en-US" sz="3200" dirty="0"/>
              <a:t>some</a:t>
            </a:r>
            <a:r>
              <a:rPr lang="en-US" sz="3200" b="0" dirty="0"/>
              <a:t> prevention measures, including flu vaccinations and breast cancer screenings.</a:t>
            </a:r>
          </a:p>
          <a:p>
            <a:pPr marL="0" indent="0">
              <a:lnSpc>
                <a:spcPct val="100000"/>
              </a:lnSpc>
              <a:buNone/>
            </a:pPr>
            <a:endParaRPr lang="en-US" sz="3200" b="0" dirty="0"/>
          </a:p>
          <a:p>
            <a:pPr>
              <a:lnSpc>
                <a:spcPct val="100000"/>
              </a:lnSpc>
            </a:pPr>
            <a:r>
              <a:rPr lang="en-US" sz="3200" b="0" dirty="0"/>
              <a:t>The U.S. has the highest average five-year survival rate for breast cancer, but the Lowest for Cervical Cancer.</a:t>
            </a:r>
          </a:p>
        </p:txBody>
      </p:sp>
    </p:spTree>
    <p:extLst>
      <p:ext uri="{BB962C8B-B14F-4D97-AF65-F5344CB8AC3E}">
        <p14:creationId xmlns:p14="http://schemas.microsoft.com/office/powerpoint/2010/main" val="137558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D3F1-8A29-4204-A7F3-E37D47463968}"/>
              </a:ext>
            </a:extLst>
          </p:cNvPr>
          <p:cNvSpPr>
            <a:spLocks noGrp="1"/>
          </p:cNvSpPr>
          <p:nvPr>
            <p:ph type="title"/>
          </p:nvPr>
        </p:nvSpPr>
        <p:spPr>
          <a:xfrm>
            <a:off x="755075" y="0"/>
            <a:ext cx="10515600" cy="1325563"/>
          </a:xfrm>
        </p:spPr>
        <p:txBody>
          <a:bodyPr>
            <a:normAutofit/>
          </a:bodyPr>
          <a:lstStyle/>
          <a:p>
            <a:r>
              <a:rPr lang="en-US" b="0" i="0" dirty="0">
                <a:solidFill>
                  <a:schemeClr val="bg1"/>
                </a:solidFill>
                <a:effectLst/>
                <a:latin typeface="InterFace"/>
              </a:rPr>
              <a:t> </a:t>
            </a:r>
            <a:r>
              <a:rPr lang="en-US" dirty="0">
                <a:solidFill>
                  <a:schemeClr val="bg1"/>
                </a:solidFill>
              </a:rPr>
              <a:t>Flu</a:t>
            </a:r>
            <a:r>
              <a:rPr lang="en-US" dirty="0"/>
              <a:t> Immunization</a:t>
            </a:r>
          </a:p>
        </p:txBody>
      </p:sp>
      <p:graphicFrame>
        <p:nvGraphicFramePr>
          <p:cNvPr id="6" name="Object 2">
            <a:extLst>
              <a:ext uri="{FF2B5EF4-FFF2-40B4-BE49-F238E27FC236}">
                <a16:creationId xmlns:a16="http://schemas.microsoft.com/office/drawing/2014/main" id="{68BB4111-56EB-4A92-A447-CFF8492B1BB4}"/>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1A5FC68-7A78-4167-81CA-CC020C408177}"/>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a:t>
            </a:r>
            <a:r>
              <a:rPr kumimoji="0" lang="en-US" sz="9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Tree>
    <p:extLst>
      <p:ext uri="{BB962C8B-B14F-4D97-AF65-F5344CB8AC3E}">
        <p14:creationId xmlns:p14="http://schemas.microsoft.com/office/powerpoint/2010/main" val="41365674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32BF-9043-4660-BCF2-5B61848ECEDB}"/>
              </a:ext>
            </a:extLst>
          </p:cNvPr>
          <p:cNvSpPr>
            <a:spLocks noGrp="1"/>
          </p:cNvSpPr>
          <p:nvPr>
            <p:ph type="title"/>
          </p:nvPr>
        </p:nvSpPr>
        <p:spPr>
          <a:xfrm>
            <a:off x="838200" y="0"/>
            <a:ext cx="10515600" cy="1325563"/>
          </a:xfrm>
        </p:spPr>
        <p:txBody>
          <a:bodyPr/>
          <a:lstStyle/>
          <a:p>
            <a:r>
              <a:rPr lang="en-US" dirty="0">
                <a:solidFill>
                  <a:schemeClr val="bg1"/>
                </a:solidFill>
              </a:rPr>
              <a:t>Bre</a:t>
            </a:r>
            <a:r>
              <a:rPr lang="en-US" dirty="0"/>
              <a:t>ast Cancer Screening</a:t>
            </a:r>
          </a:p>
        </p:txBody>
      </p:sp>
      <p:graphicFrame>
        <p:nvGraphicFramePr>
          <p:cNvPr id="7" name="Object 2">
            <a:extLst>
              <a:ext uri="{FF2B5EF4-FFF2-40B4-BE49-F238E27FC236}">
                <a16:creationId xmlns:a16="http://schemas.microsoft.com/office/drawing/2014/main" id="{804B86E6-A06F-406D-AC23-100B95C1FEFC}"/>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D86CE798-6F5C-41E3-B89C-16236A72D53A}"/>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a:t>
            </a:r>
            <a:r>
              <a:rPr kumimoji="0" lang="en-US" sz="9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
        <p:nvSpPr>
          <p:cNvPr id="3" name="Rectangle 2">
            <a:extLst>
              <a:ext uri="{FF2B5EF4-FFF2-40B4-BE49-F238E27FC236}">
                <a16:creationId xmlns:a16="http://schemas.microsoft.com/office/drawing/2014/main" id="{016C728F-0F48-4633-A812-A16AA49323BB}"/>
              </a:ext>
            </a:extLst>
          </p:cNvPr>
          <p:cNvSpPr/>
          <p:nvPr/>
        </p:nvSpPr>
        <p:spPr>
          <a:xfrm>
            <a:off x="2846215" y="1463356"/>
            <a:ext cx="578979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Percent of females ages 50–69 screened (%).</a:t>
            </a:r>
          </a:p>
        </p:txBody>
      </p:sp>
    </p:spTree>
    <p:extLst>
      <p:ext uri="{BB962C8B-B14F-4D97-AF65-F5344CB8AC3E}">
        <p14:creationId xmlns:p14="http://schemas.microsoft.com/office/powerpoint/2010/main" val="9451103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B685-07CF-4B6B-82BA-88E3CD8A8DB5}"/>
              </a:ext>
            </a:extLst>
          </p:cNvPr>
          <p:cNvSpPr>
            <a:spLocks noGrp="1"/>
          </p:cNvSpPr>
          <p:nvPr>
            <p:ph type="title"/>
          </p:nvPr>
        </p:nvSpPr>
        <p:spPr>
          <a:xfrm>
            <a:off x="885700" y="0"/>
            <a:ext cx="10515600" cy="1325563"/>
          </a:xfrm>
        </p:spPr>
        <p:txBody>
          <a:bodyPr/>
          <a:lstStyle/>
          <a:p>
            <a:r>
              <a:rPr lang="en-US" dirty="0">
                <a:solidFill>
                  <a:schemeClr val="bg1"/>
                </a:solidFill>
              </a:rPr>
              <a:t>Sui</a:t>
            </a:r>
            <a:r>
              <a:rPr lang="en-US" dirty="0"/>
              <a:t>cides, 2016</a:t>
            </a:r>
            <a:endParaRPr lang="en-US" b="0" dirty="0"/>
          </a:p>
        </p:txBody>
      </p:sp>
      <p:sp>
        <p:nvSpPr>
          <p:cNvPr id="4" name="Slide Number Placeholder 3">
            <a:extLst>
              <a:ext uri="{FF2B5EF4-FFF2-40B4-BE49-F238E27FC236}">
                <a16:creationId xmlns:a16="http://schemas.microsoft.com/office/drawing/2014/main" id="{F917D9E7-7D4C-4497-A832-C31F5EACBA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5" name="Object 2">
            <a:extLst>
              <a:ext uri="{FF2B5EF4-FFF2-40B4-BE49-F238E27FC236}">
                <a16:creationId xmlns:a16="http://schemas.microsoft.com/office/drawing/2014/main" id="{DDC9F9AA-1C99-4360-8C66-B71C5798B0B4}"/>
              </a:ext>
            </a:extLst>
          </p:cNvPr>
          <p:cNvGraphicFramePr>
            <a:graphicFrameLocks noGrp="1" noChangeAspect="1"/>
          </p:cNvGraphicFramePr>
          <p:nvPr>
            <p:ph idx="1"/>
          </p:nvPr>
        </p:nvGraphicFramePr>
        <p:xfrm>
          <a:off x="838200" y="1325563"/>
          <a:ext cx="10515600" cy="482943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7AC2664A-30C7-410A-86CE-373A65EF7426}"/>
              </a:ext>
            </a:extLst>
          </p:cNvPr>
          <p:cNvSpPr txBox="1"/>
          <p:nvPr/>
        </p:nvSpPr>
        <p:spPr>
          <a:xfrm>
            <a:off x="1401188" y="2356107"/>
            <a:ext cx="1939296" cy="184666"/>
          </a:xfrm>
          <a:prstGeom prst="rect">
            <a:avLst/>
          </a:prstGeom>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ABDBC"/>
                </a:solidFill>
                <a:effectLst/>
                <a:uLnTx/>
                <a:uFillTx/>
                <a:latin typeface="InterFace" panose="020B0503030203020204" pitchFamily="34" charset="0"/>
                <a:ea typeface="Lato" panose="020F0502020204030203" pitchFamily="34" charset="0"/>
                <a:cs typeface="Lato" panose="020F0502020204030203" pitchFamily="34" charset="0"/>
              </a:rPr>
              <a:t>OECD average: 11.5</a:t>
            </a:r>
          </a:p>
        </p:txBody>
      </p:sp>
      <p:sp>
        <p:nvSpPr>
          <p:cNvPr id="7" name="TextBox 6">
            <a:extLst>
              <a:ext uri="{FF2B5EF4-FFF2-40B4-BE49-F238E27FC236}">
                <a16:creationId xmlns:a16="http://schemas.microsoft.com/office/drawing/2014/main" id="{B30D4892-BB15-4B19-98E6-1899D00E979D}"/>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a:t>
            </a:r>
            <a:r>
              <a:rPr kumimoji="0" lang="en-US" sz="9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
        <p:nvSpPr>
          <p:cNvPr id="3" name="Rectangle 2">
            <a:extLst>
              <a:ext uri="{FF2B5EF4-FFF2-40B4-BE49-F238E27FC236}">
                <a16:creationId xmlns:a16="http://schemas.microsoft.com/office/drawing/2014/main" id="{07B39795-8851-4724-B3A7-B5141BAF8C43}"/>
              </a:ext>
            </a:extLst>
          </p:cNvPr>
          <p:cNvSpPr/>
          <p:nvPr/>
        </p:nvSpPr>
        <p:spPr>
          <a:xfrm>
            <a:off x="689402" y="1511163"/>
            <a:ext cx="315079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Deaths per 100,000 population</a:t>
            </a:r>
          </a:p>
        </p:txBody>
      </p:sp>
    </p:spTree>
    <p:extLst>
      <p:ext uri="{BB962C8B-B14F-4D97-AF65-F5344CB8AC3E}">
        <p14:creationId xmlns:p14="http://schemas.microsoft.com/office/powerpoint/2010/main" val="14451337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7762F-EBEE-4871-AD0B-7D51327A5D52}"/>
              </a:ext>
            </a:extLst>
          </p:cNvPr>
          <p:cNvSpPr>
            <a:spLocks noGrp="1"/>
          </p:cNvSpPr>
          <p:nvPr>
            <p:ph type="title"/>
          </p:nvPr>
        </p:nvSpPr>
        <p:spPr>
          <a:xfrm>
            <a:off x="909453" y="0"/>
            <a:ext cx="10515600" cy="1325563"/>
          </a:xfrm>
        </p:spPr>
        <p:txBody>
          <a:bodyPr/>
          <a:lstStyle/>
          <a:p>
            <a:r>
              <a:rPr lang="en-US" dirty="0">
                <a:solidFill>
                  <a:schemeClr val="bg1"/>
                </a:solidFill>
              </a:rPr>
              <a:t>Ob</a:t>
            </a:r>
            <a:r>
              <a:rPr lang="en-US" dirty="0"/>
              <a:t>esity Rate, 2017</a:t>
            </a:r>
          </a:p>
        </p:txBody>
      </p:sp>
      <p:sp>
        <p:nvSpPr>
          <p:cNvPr id="4" name="Slide Number Placeholder 3">
            <a:extLst>
              <a:ext uri="{FF2B5EF4-FFF2-40B4-BE49-F238E27FC236}">
                <a16:creationId xmlns:a16="http://schemas.microsoft.com/office/drawing/2014/main" id="{4715C415-0922-48A1-9506-B445ADDBBB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5" name="Object 2">
            <a:extLst>
              <a:ext uri="{FF2B5EF4-FFF2-40B4-BE49-F238E27FC236}">
                <a16:creationId xmlns:a16="http://schemas.microsoft.com/office/drawing/2014/main" id="{9CFA1FC5-A4DC-4EF8-911A-B5397230DC6B}"/>
              </a:ext>
            </a:extLst>
          </p:cNvPr>
          <p:cNvGraphicFramePr>
            <a:graphicFrameLocks noGrp="1" noChangeAspect="1"/>
          </p:cNvGraphicFramePr>
          <p:nvPr>
            <p:ph idx="1"/>
          </p:nvPr>
        </p:nvGraphicFramePr>
        <p:xfrm>
          <a:off x="838200" y="1570038"/>
          <a:ext cx="10515600" cy="444730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D27D281-1A9F-455B-A890-B3F1455D6B47}"/>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a:t>
            </a:r>
            <a:r>
              <a:rPr kumimoji="0" lang="en-US" sz="9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
        <p:nvSpPr>
          <p:cNvPr id="3" name="Rectangle 2">
            <a:extLst>
              <a:ext uri="{FF2B5EF4-FFF2-40B4-BE49-F238E27FC236}">
                <a16:creationId xmlns:a16="http://schemas.microsoft.com/office/drawing/2014/main" id="{8B2466BF-E3F1-4502-BBCC-453AB8493C1E}"/>
              </a:ext>
            </a:extLst>
          </p:cNvPr>
          <p:cNvSpPr/>
          <p:nvPr/>
        </p:nvSpPr>
        <p:spPr>
          <a:xfrm>
            <a:off x="972157" y="1508125"/>
            <a:ext cx="161384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Percent (%)</a:t>
            </a:r>
          </a:p>
        </p:txBody>
      </p:sp>
    </p:spTree>
    <p:extLst>
      <p:ext uri="{BB962C8B-B14F-4D97-AF65-F5344CB8AC3E}">
        <p14:creationId xmlns:p14="http://schemas.microsoft.com/office/powerpoint/2010/main" val="20975649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6C51E-2A14-47D6-BE16-7C77EED69328}"/>
              </a:ext>
            </a:extLst>
          </p:cNvPr>
          <p:cNvSpPr>
            <a:spLocks noGrp="1"/>
          </p:cNvSpPr>
          <p:nvPr>
            <p:ph type="title"/>
          </p:nvPr>
        </p:nvSpPr>
        <p:spPr>
          <a:xfrm>
            <a:off x="766950" y="0"/>
            <a:ext cx="10515600" cy="1325563"/>
          </a:xfrm>
        </p:spPr>
        <p:txBody>
          <a:bodyPr>
            <a:normAutofit/>
          </a:bodyPr>
          <a:lstStyle/>
          <a:p>
            <a:r>
              <a:rPr lang="en-US" sz="3600" dirty="0">
                <a:solidFill>
                  <a:schemeClr val="bg1"/>
                </a:solidFill>
              </a:rPr>
              <a:t>Adu</a:t>
            </a:r>
            <a:r>
              <a:rPr lang="en-US" sz="3600" dirty="0"/>
              <a:t>lts with Multiple Chronic Conditions, 2016</a:t>
            </a:r>
          </a:p>
        </p:txBody>
      </p:sp>
      <p:sp>
        <p:nvSpPr>
          <p:cNvPr id="4" name="Slide Number Placeholder 3">
            <a:extLst>
              <a:ext uri="{FF2B5EF4-FFF2-40B4-BE49-F238E27FC236}">
                <a16:creationId xmlns:a16="http://schemas.microsoft.com/office/drawing/2014/main" id="{6E59D77E-F3A0-47ED-A53C-27DAC1D33A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7" name="Object 2">
            <a:extLst>
              <a:ext uri="{FF2B5EF4-FFF2-40B4-BE49-F238E27FC236}">
                <a16:creationId xmlns:a16="http://schemas.microsoft.com/office/drawing/2014/main" id="{0F6BCAC3-2855-4215-B915-874724A258FF}"/>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BD8518C-74B9-4E31-AF45-6240E9921269}"/>
              </a:ext>
            </a:extLst>
          </p:cNvPr>
          <p:cNvSpPr txBox="1"/>
          <p:nvPr/>
        </p:nvSpPr>
        <p:spPr>
          <a:xfrm>
            <a:off x="3308932" y="6412788"/>
            <a:ext cx="6900869" cy="3693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Source: </a:t>
            </a:r>
            <a:r>
              <a:rPr kumimoji="0" lang="en-US" sz="9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9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9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9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Tree>
    <p:extLst>
      <p:ext uri="{BB962C8B-B14F-4D97-AF65-F5344CB8AC3E}">
        <p14:creationId xmlns:p14="http://schemas.microsoft.com/office/powerpoint/2010/main" val="23287210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13FEF47-9B6A-433B-BEE1-58D820020B5E}"/>
              </a:ext>
            </a:extLst>
          </p:cNvPr>
          <p:cNvGraphicFramePr>
            <a:graphicFrameLocks noGrp="1"/>
          </p:cNvGraphicFramePr>
          <p:nvPr>
            <p:ph sz="half" idx="1"/>
          </p:nvPr>
        </p:nvGraphicFramePr>
        <p:xfrm>
          <a:off x="838200" y="1665288"/>
          <a:ext cx="5181600" cy="4079240"/>
        </p:xfrm>
        <a:graphic>
          <a:graphicData uri="http://schemas.openxmlformats.org/drawingml/2006/table">
            <a:tbl>
              <a:tblPr firstRow="1" bandRow="1">
                <a:tableStyleId>{5C22544A-7EE6-4342-B048-85BDC9FD1C3A}</a:tableStyleId>
              </a:tblPr>
              <a:tblGrid>
                <a:gridCol w="754626">
                  <a:extLst>
                    <a:ext uri="{9D8B030D-6E8A-4147-A177-3AD203B41FA5}">
                      <a16:colId xmlns:a16="http://schemas.microsoft.com/office/drawing/2014/main" val="538528843"/>
                    </a:ext>
                  </a:extLst>
                </a:gridCol>
                <a:gridCol w="4426974">
                  <a:extLst>
                    <a:ext uri="{9D8B030D-6E8A-4147-A177-3AD203B41FA5}">
                      <a16:colId xmlns:a16="http://schemas.microsoft.com/office/drawing/2014/main" val="486792607"/>
                    </a:ext>
                  </a:extLst>
                </a:gridCol>
              </a:tblGrid>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Ranking</a:t>
                      </a:r>
                    </a:p>
                  </a:txBody>
                  <a:tcPr/>
                </a:tc>
                <a:extLst>
                  <a:ext uri="{0D108BD9-81ED-4DB2-BD59-A6C34878D82A}">
                    <a16:rowId xmlns:a16="http://schemas.microsoft.com/office/drawing/2014/main" val="3643532097"/>
                  </a:ext>
                </a:extLst>
              </a:tr>
              <a:tr h="370840">
                <a:tc>
                  <a:txBody>
                    <a:bodyPr/>
                    <a:lstStyle/>
                    <a:p>
                      <a:r>
                        <a:rPr lang="en-US" dirty="0"/>
                        <a:t>30.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Canada</a:t>
                      </a:r>
                    </a:p>
                  </a:txBody>
                  <a:tcPr marL="0" marR="0" marT="0" marB="0" anchor="ctr"/>
                </a:tc>
                <a:extLst>
                  <a:ext uri="{0D108BD9-81ED-4DB2-BD59-A6C34878D82A}">
                    <a16:rowId xmlns:a16="http://schemas.microsoft.com/office/drawing/2014/main" val="2260384316"/>
                  </a:ext>
                </a:extLst>
              </a:tr>
              <a:tr h="370840">
                <a:tc>
                  <a:txBody>
                    <a:bodyPr/>
                    <a:lstStyle/>
                    <a:p>
                      <a:r>
                        <a:rPr lang="en-US" dirty="0"/>
                        <a:t>31.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Finland</a:t>
                      </a:r>
                    </a:p>
                  </a:txBody>
                  <a:tcPr marL="0" marR="0" marT="0" marB="0" anchor="ctr"/>
                </a:tc>
                <a:extLst>
                  <a:ext uri="{0D108BD9-81ED-4DB2-BD59-A6C34878D82A}">
                    <a16:rowId xmlns:a16="http://schemas.microsoft.com/office/drawing/2014/main" val="847416833"/>
                  </a:ext>
                </a:extLst>
              </a:tr>
              <a:tr h="370840">
                <a:tc>
                  <a:txBody>
                    <a:bodyPr/>
                    <a:lstStyle/>
                    <a:p>
                      <a:r>
                        <a:rPr lang="en-US" dirty="0"/>
                        <a:t>32.</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Australia</a:t>
                      </a:r>
                    </a:p>
                  </a:txBody>
                  <a:tcPr marL="0" marR="0" marT="0" marB="0" anchor="ctr"/>
                </a:tc>
                <a:extLst>
                  <a:ext uri="{0D108BD9-81ED-4DB2-BD59-A6C34878D82A}">
                    <a16:rowId xmlns:a16="http://schemas.microsoft.com/office/drawing/2014/main" val="1410555748"/>
                  </a:ext>
                </a:extLst>
              </a:tr>
              <a:tr h="370840">
                <a:tc>
                  <a:txBody>
                    <a:bodyPr/>
                    <a:lstStyle/>
                    <a:p>
                      <a:r>
                        <a:rPr lang="en-US" dirty="0"/>
                        <a:t>33.</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Chile</a:t>
                      </a:r>
                    </a:p>
                  </a:txBody>
                  <a:tcPr marL="0" marR="0" marT="0" marB="0" anchor="ctr"/>
                </a:tc>
                <a:extLst>
                  <a:ext uri="{0D108BD9-81ED-4DB2-BD59-A6C34878D82A}">
                    <a16:rowId xmlns:a16="http://schemas.microsoft.com/office/drawing/2014/main" val="3001517071"/>
                  </a:ext>
                </a:extLst>
              </a:tr>
              <a:tr h="370840">
                <a:tc>
                  <a:txBody>
                    <a:bodyPr/>
                    <a:lstStyle/>
                    <a:p>
                      <a:r>
                        <a:rPr lang="en-US" dirty="0"/>
                        <a:t>34.</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Denmark</a:t>
                      </a:r>
                    </a:p>
                  </a:txBody>
                  <a:tcPr marL="0" marR="0" marT="0" marB="0" anchor="ctr"/>
                </a:tc>
                <a:extLst>
                  <a:ext uri="{0D108BD9-81ED-4DB2-BD59-A6C34878D82A}">
                    <a16:rowId xmlns:a16="http://schemas.microsoft.com/office/drawing/2014/main" val="1351822331"/>
                  </a:ext>
                </a:extLst>
              </a:tr>
              <a:tr h="370840">
                <a:tc>
                  <a:txBody>
                    <a:bodyPr/>
                    <a:lstStyle/>
                    <a:p>
                      <a:r>
                        <a:rPr lang="en-US" dirty="0"/>
                        <a:t>35.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Dominica</a:t>
                      </a:r>
                    </a:p>
                  </a:txBody>
                  <a:tcPr marL="0" marR="0" marT="0" marB="0" anchor="ctr"/>
                </a:tc>
                <a:extLst>
                  <a:ext uri="{0D108BD9-81ED-4DB2-BD59-A6C34878D82A}">
                    <a16:rowId xmlns:a16="http://schemas.microsoft.com/office/drawing/2014/main" val="4007411820"/>
                  </a:ext>
                </a:extLst>
              </a:tr>
              <a:tr h="370840">
                <a:tc>
                  <a:txBody>
                    <a:bodyPr/>
                    <a:lstStyle/>
                    <a:p>
                      <a:r>
                        <a:rPr lang="en-US" dirty="0"/>
                        <a:t>36.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Costa Rica</a:t>
                      </a:r>
                    </a:p>
                  </a:txBody>
                  <a:tcPr marL="0" marR="0" marT="0" marB="0" anchor="ctr"/>
                </a:tc>
                <a:extLst>
                  <a:ext uri="{0D108BD9-81ED-4DB2-BD59-A6C34878D82A}">
                    <a16:rowId xmlns:a16="http://schemas.microsoft.com/office/drawing/2014/main" val="3991317472"/>
                  </a:ext>
                </a:extLst>
              </a:tr>
              <a:tr h="370840">
                <a:tc>
                  <a:txBody>
                    <a:bodyPr/>
                    <a:lstStyle/>
                    <a:p>
                      <a:r>
                        <a:rPr lang="en-US" dirty="0"/>
                        <a:t>37.</a:t>
                      </a:r>
                    </a:p>
                  </a:txBody>
                  <a:tcPr>
                    <a:solidFill>
                      <a:srgbClr val="C00000"/>
                    </a:solidFill>
                  </a:tcPr>
                </a:tc>
                <a:tc>
                  <a:txBody>
                    <a:bodyPr/>
                    <a:lstStyle/>
                    <a:p>
                      <a:pPr marL="0" algn="l" defTabSz="914400" rtl="0" eaLnBrk="1" fontAlgn="b" latinLnBrk="0" hangingPunct="1"/>
                      <a:r>
                        <a:rPr lang="en-US" sz="1800" kern="1200" dirty="0">
                          <a:solidFill>
                            <a:schemeClr val="dk1"/>
                          </a:solidFill>
                          <a:latin typeface="+mn-lt"/>
                          <a:ea typeface="+mn-ea"/>
                          <a:cs typeface="+mn-cs"/>
                        </a:rPr>
                        <a:t> United States</a:t>
                      </a:r>
                    </a:p>
                  </a:txBody>
                  <a:tcPr marL="0" marR="0" marT="0" marB="0" anchor="ctr">
                    <a:solidFill>
                      <a:srgbClr val="C00000"/>
                    </a:solidFill>
                  </a:tcPr>
                </a:tc>
                <a:extLst>
                  <a:ext uri="{0D108BD9-81ED-4DB2-BD59-A6C34878D82A}">
                    <a16:rowId xmlns:a16="http://schemas.microsoft.com/office/drawing/2014/main" val="2394924803"/>
                  </a:ext>
                </a:extLst>
              </a:tr>
              <a:tr h="370840">
                <a:tc>
                  <a:txBody>
                    <a:bodyPr/>
                    <a:lstStyle/>
                    <a:p>
                      <a:r>
                        <a:rPr lang="en-US" dirty="0"/>
                        <a:t>38.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Slovenia</a:t>
                      </a:r>
                    </a:p>
                  </a:txBody>
                  <a:tcPr marL="0" marR="0" marT="0" marB="0" anchor="ctr"/>
                </a:tc>
                <a:extLst>
                  <a:ext uri="{0D108BD9-81ED-4DB2-BD59-A6C34878D82A}">
                    <a16:rowId xmlns:a16="http://schemas.microsoft.com/office/drawing/2014/main" val="712603232"/>
                  </a:ext>
                </a:extLst>
              </a:tr>
              <a:tr h="370840">
                <a:tc>
                  <a:txBody>
                    <a:bodyPr/>
                    <a:lstStyle/>
                    <a:p>
                      <a:r>
                        <a:rPr lang="en-US" dirty="0"/>
                        <a:t>39.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Cuba</a:t>
                      </a:r>
                    </a:p>
                  </a:txBody>
                  <a:tcPr marL="0" marR="0" marT="0" marB="0" anchor="ctr"/>
                </a:tc>
                <a:extLst>
                  <a:ext uri="{0D108BD9-81ED-4DB2-BD59-A6C34878D82A}">
                    <a16:rowId xmlns:a16="http://schemas.microsoft.com/office/drawing/2014/main" val="4052788636"/>
                  </a:ext>
                </a:extLst>
              </a:tr>
            </a:tbl>
          </a:graphicData>
        </a:graphic>
      </p:graphicFrame>
      <p:graphicFrame>
        <p:nvGraphicFramePr>
          <p:cNvPr id="8" name="Content Placeholder 7">
            <a:extLst>
              <a:ext uri="{FF2B5EF4-FFF2-40B4-BE49-F238E27FC236}">
                <a16:creationId xmlns:a16="http://schemas.microsoft.com/office/drawing/2014/main" id="{1193786F-D9D4-4701-A45E-68D669BEFBE4}"/>
              </a:ext>
            </a:extLst>
          </p:cNvPr>
          <p:cNvGraphicFramePr>
            <a:graphicFrameLocks noGrp="1"/>
          </p:cNvGraphicFramePr>
          <p:nvPr>
            <p:ph sz="half" idx="2"/>
          </p:nvPr>
        </p:nvGraphicFramePr>
        <p:xfrm>
          <a:off x="6172200" y="1665288"/>
          <a:ext cx="5181600" cy="4079240"/>
        </p:xfrm>
        <a:graphic>
          <a:graphicData uri="http://schemas.openxmlformats.org/drawingml/2006/table">
            <a:tbl>
              <a:tblPr firstRow="1" bandRow="1">
                <a:tableStyleId>{5C22544A-7EE6-4342-B048-85BDC9FD1C3A}</a:tableStyleId>
              </a:tblPr>
              <a:tblGrid>
                <a:gridCol w="749710">
                  <a:extLst>
                    <a:ext uri="{9D8B030D-6E8A-4147-A177-3AD203B41FA5}">
                      <a16:colId xmlns:a16="http://schemas.microsoft.com/office/drawing/2014/main" val="3211144737"/>
                    </a:ext>
                  </a:extLst>
                </a:gridCol>
                <a:gridCol w="4431890">
                  <a:extLst>
                    <a:ext uri="{9D8B030D-6E8A-4147-A177-3AD203B41FA5}">
                      <a16:colId xmlns:a16="http://schemas.microsoft.com/office/drawing/2014/main" val="676190219"/>
                    </a:ext>
                  </a:extLst>
                </a:gridCol>
              </a:tblGrid>
              <a:tr h="370840">
                <a:tc>
                  <a:txBody>
                    <a:bodyPr/>
                    <a:lstStyle/>
                    <a:p>
                      <a:endParaRPr lang="en-US" dirty="0"/>
                    </a:p>
                  </a:txBody>
                  <a:tcPr/>
                </a:tc>
                <a:tc>
                  <a:txBody>
                    <a:bodyPr/>
                    <a:lstStyle/>
                    <a:p>
                      <a:r>
                        <a:rPr lang="en-US" dirty="0"/>
                        <a:t>Overall Ranking</a:t>
                      </a:r>
                    </a:p>
                  </a:txBody>
                  <a:tcPr/>
                </a:tc>
                <a:extLst>
                  <a:ext uri="{0D108BD9-81ED-4DB2-BD59-A6C34878D82A}">
                    <a16:rowId xmlns:a16="http://schemas.microsoft.com/office/drawing/2014/main" val="35763360"/>
                  </a:ext>
                </a:extLst>
              </a:tr>
              <a:tr h="370840">
                <a:tc>
                  <a:txBody>
                    <a:bodyPr/>
                    <a:lstStyle/>
                    <a:p>
                      <a:r>
                        <a:rPr lang="en-US" dirty="0"/>
                        <a:t>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France</a:t>
                      </a:r>
                    </a:p>
                  </a:txBody>
                  <a:tcPr marL="0" marR="0" marT="0" marB="0" anchor="ctr"/>
                </a:tc>
                <a:extLst>
                  <a:ext uri="{0D108BD9-81ED-4DB2-BD59-A6C34878D82A}">
                    <a16:rowId xmlns:a16="http://schemas.microsoft.com/office/drawing/2014/main" val="908814192"/>
                  </a:ext>
                </a:extLst>
              </a:tr>
              <a:tr h="370840">
                <a:tc>
                  <a:txBody>
                    <a:bodyPr/>
                    <a:lstStyle/>
                    <a:p>
                      <a:r>
                        <a:rPr lang="en-US" dirty="0"/>
                        <a:t>2.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Italy</a:t>
                      </a:r>
                    </a:p>
                  </a:txBody>
                  <a:tcPr marL="0" marR="0" marT="0" marB="0" anchor="ctr"/>
                </a:tc>
                <a:extLst>
                  <a:ext uri="{0D108BD9-81ED-4DB2-BD59-A6C34878D82A}">
                    <a16:rowId xmlns:a16="http://schemas.microsoft.com/office/drawing/2014/main" val="3058048154"/>
                  </a:ext>
                </a:extLst>
              </a:tr>
              <a:tr h="370840">
                <a:tc>
                  <a:txBody>
                    <a:bodyPr/>
                    <a:lstStyle/>
                    <a:p>
                      <a:r>
                        <a:rPr lang="en-US" dirty="0"/>
                        <a:t>3.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San Marino</a:t>
                      </a:r>
                    </a:p>
                  </a:txBody>
                  <a:tcPr marL="0" marR="0" marT="0" marB="0" anchor="ctr"/>
                </a:tc>
                <a:extLst>
                  <a:ext uri="{0D108BD9-81ED-4DB2-BD59-A6C34878D82A}">
                    <a16:rowId xmlns:a16="http://schemas.microsoft.com/office/drawing/2014/main" val="2535563539"/>
                  </a:ext>
                </a:extLst>
              </a:tr>
              <a:tr h="370840">
                <a:tc>
                  <a:txBody>
                    <a:bodyPr/>
                    <a:lstStyle/>
                    <a:p>
                      <a:r>
                        <a:rPr lang="en-US" dirty="0"/>
                        <a:t>4.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Andorra</a:t>
                      </a:r>
                    </a:p>
                  </a:txBody>
                  <a:tcPr marL="0" marR="0" marT="0" marB="0" anchor="ctr"/>
                </a:tc>
                <a:extLst>
                  <a:ext uri="{0D108BD9-81ED-4DB2-BD59-A6C34878D82A}">
                    <a16:rowId xmlns:a16="http://schemas.microsoft.com/office/drawing/2014/main" val="2359586810"/>
                  </a:ext>
                </a:extLst>
              </a:tr>
              <a:tr h="370840">
                <a:tc>
                  <a:txBody>
                    <a:bodyPr/>
                    <a:lstStyle/>
                    <a:p>
                      <a:r>
                        <a:rPr lang="en-US" dirty="0"/>
                        <a:t>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Malta</a:t>
                      </a:r>
                    </a:p>
                  </a:txBody>
                  <a:tcPr marL="0" marR="0" marT="0" marB="0" anchor="ctr"/>
                </a:tc>
                <a:extLst>
                  <a:ext uri="{0D108BD9-81ED-4DB2-BD59-A6C34878D82A}">
                    <a16:rowId xmlns:a16="http://schemas.microsoft.com/office/drawing/2014/main" val="2100325573"/>
                  </a:ext>
                </a:extLst>
              </a:tr>
              <a:tr h="370840">
                <a:tc>
                  <a:txBody>
                    <a:bodyPr/>
                    <a:lstStyle/>
                    <a:p>
                      <a:r>
                        <a:rPr lang="en-US" dirty="0"/>
                        <a:t>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Singapore</a:t>
                      </a:r>
                    </a:p>
                  </a:txBody>
                  <a:tcPr marL="0" marR="0" marT="0" marB="0" anchor="ctr"/>
                </a:tc>
                <a:extLst>
                  <a:ext uri="{0D108BD9-81ED-4DB2-BD59-A6C34878D82A}">
                    <a16:rowId xmlns:a16="http://schemas.microsoft.com/office/drawing/2014/main" val="1471400179"/>
                  </a:ext>
                </a:extLst>
              </a:tr>
              <a:tr h="370840">
                <a:tc>
                  <a:txBody>
                    <a:bodyPr/>
                    <a:lstStyle/>
                    <a:p>
                      <a:r>
                        <a:rPr lang="en-US" dirty="0"/>
                        <a:t>7.</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Spain</a:t>
                      </a:r>
                    </a:p>
                  </a:txBody>
                  <a:tcPr marL="0" marR="0" marT="0" marB="0" anchor="ctr"/>
                </a:tc>
                <a:extLst>
                  <a:ext uri="{0D108BD9-81ED-4DB2-BD59-A6C34878D82A}">
                    <a16:rowId xmlns:a16="http://schemas.microsoft.com/office/drawing/2014/main" val="3897139801"/>
                  </a:ext>
                </a:extLst>
              </a:tr>
              <a:tr h="370840">
                <a:tc>
                  <a:txBody>
                    <a:bodyPr/>
                    <a:lstStyle/>
                    <a:p>
                      <a:r>
                        <a:rPr lang="en-US" dirty="0"/>
                        <a:t>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Oman</a:t>
                      </a:r>
                    </a:p>
                  </a:txBody>
                  <a:tcPr marL="0" marR="0" marT="0" marB="0" anchor="ctr"/>
                </a:tc>
                <a:extLst>
                  <a:ext uri="{0D108BD9-81ED-4DB2-BD59-A6C34878D82A}">
                    <a16:rowId xmlns:a16="http://schemas.microsoft.com/office/drawing/2014/main" val="928645929"/>
                  </a:ext>
                </a:extLst>
              </a:tr>
              <a:tr h="370840">
                <a:tc>
                  <a:txBody>
                    <a:bodyPr/>
                    <a:lstStyle/>
                    <a:p>
                      <a:r>
                        <a:rPr lang="en-US" dirty="0"/>
                        <a:t>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Austria</a:t>
                      </a:r>
                    </a:p>
                  </a:txBody>
                  <a:tcPr marL="0" marR="0" marT="0" marB="0" anchor="ctr"/>
                </a:tc>
                <a:extLst>
                  <a:ext uri="{0D108BD9-81ED-4DB2-BD59-A6C34878D82A}">
                    <a16:rowId xmlns:a16="http://schemas.microsoft.com/office/drawing/2014/main" val="1165552788"/>
                  </a:ext>
                </a:extLst>
              </a:tr>
              <a:tr h="370840">
                <a:tc>
                  <a:txBody>
                    <a:bodyPr/>
                    <a:lstStyle/>
                    <a:p>
                      <a:r>
                        <a:rPr lang="en-US" dirty="0"/>
                        <a:t>10.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Japan</a:t>
                      </a:r>
                    </a:p>
                  </a:txBody>
                  <a:tcPr marL="0" marR="0" marT="0" marB="0" anchor="ctr"/>
                </a:tc>
                <a:extLst>
                  <a:ext uri="{0D108BD9-81ED-4DB2-BD59-A6C34878D82A}">
                    <a16:rowId xmlns:a16="http://schemas.microsoft.com/office/drawing/2014/main" val="191319753"/>
                  </a:ext>
                </a:extLst>
              </a:tr>
            </a:tbl>
          </a:graphicData>
        </a:graphic>
      </p:graphicFrame>
      <p:sp>
        <p:nvSpPr>
          <p:cNvPr id="3" name="Title 2"/>
          <p:cNvSpPr>
            <a:spLocks noGrp="1"/>
          </p:cNvSpPr>
          <p:nvPr>
            <p:ph type="title"/>
          </p:nvPr>
        </p:nvSpPr>
        <p:spPr>
          <a:xfrm>
            <a:off x="755075" y="216007"/>
            <a:ext cx="10515600" cy="1325563"/>
          </a:xfrm>
        </p:spPr>
        <p:txBody>
          <a:bodyPr>
            <a:normAutofit/>
          </a:bodyPr>
          <a:lstStyle/>
          <a:p>
            <a:r>
              <a:rPr lang="en-US" dirty="0">
                <a:solidFill>
                  <a:schemeClr val="bg1"/>
                </a:solidFill>
              </a:rPr>
              <a:t>The</a:t>
            </a:r>
            <a:r>
              <a:rPr lang="en-US" dirty="0"/>
              <a:t> World Health Report 2000, </a:t>
            </a:r>
            <a:r>
              <a:rPr lang="en-US" i="1" dirty="0"/>
              <a:t>Health Systems: Improving Performance</a:t>
            </a:r>
            <a:endParaRPr lang="en-US" dirty="0"/>
          </a:p>
        </p:txBody>
      </p:sp>
    </p:spTree>
    <p:extLst>
      <p:ext uri="{BB962C8B-B14F-4D97-AF65-F5344CB8AC3E}">
        <p14:creationId xmlns:p14="http://schemas.microsoft.com/office/powerpoint/2010/main" val="40877733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77504E-EF54-4383-A45E-14847414A454}"/>
              </a:ext>
            </a:extLst>
          </p:cNvPr>
          <p:cNvSpPr>
            <a:spLocks noGrp="1"/>
          </p:cNvSpPr>
          <p:nvPr>
            <p:ph type="title"/>
          </p:nvPr>
        </p:nvSpPr>
        <p:spPr>
          <a:xfrm>
            <a:off x="838200" y="0"/>
            <a:ext cx="10515600" cy="1325563"/>
          </a:xfrm>
        </p:spPr>
        <p:txBody>
          <a:bodyPr/>
          <a:lstStyle/>
          <a:p>
            <a:r>
              <a:rPr lang="en-US" dirty="0">
                <a:solidFill>
                  <a:schemeClr val="bg1"/>
                </a:solidFill>
              </a:rPr>
              <a:t>Per</a:t>
            </a:r>
            <a:r>
              <a:rPr lang="en-US" dirty="0"/>
              <a:t>ception of Quality of Medical Care</a:t>
            </a:r>
          </a:p>
        </p:txBody>
      </p:sp>
      <p:graphicFrame>
        <p:nvGraphicFramePr>
          <p:cNvPr id="32" name="Content Placeholder 31">
            <a:extLst>
              <a:ext uri="{FF2B5EF4-FFF2-40B4-BE49-F238E27FC236}">
                <a16:creationId xmlns:a16="http://schemas.microsoft.com/office/drawing/2014/main" id="{FFC2F35B-72D7-4D96-8198-40367FDED12C}"/>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0864439-3790-40A6-90BD-6AD9C52A11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33" name="TextBox 32">
            <a:extLst>
              <a:ext uri="{FF2B5EF4-FFF2-40B4-BE49-F238E27FC236}">
                <a16:creationId xmlns:a16="http://schemas.microsoft.com/office/drawing/2014/main" id="{1B4A4BC9-99ED-442A-BA26-82C810396DC7}"/>
              </a:ext>
            </a:extLst>
          </p:cNvPr>
          <p:cNvSpPr txBox="1"/>
          <p:nvPr/>
        </p:nvSpPr>
        <p:spPr>
          <a:xfrm>
            <a:off x="3254478" y="6372181"/>
            <a:ext cx="8937522"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Munira</a:t>
            </a:r>
            <a:r>
              <a:rPr kumimoji="0" lang="en-US" sz="1400" b="0" i="0" u="none" strike="noStrike" kern="1200" cap="none" spc="0" normalizeH="0" baseline="0" noProof="0" dirty="0">
                <a:ln>
                  <a:noFill/>
                </a:ln>
                <a:solidFill>
                  <a:prstClr val="black"/>
                </a:solidFill>
                <a:effectLst/>
                <a:uLnTx/>
                <a:uFillTx/>
                <a:latin typeface="Calibri"/>
                <a:ea typeface="+mn-ea"/>
                <a:cs typeface="+mn-cs"/>
              </a:rPr>
              <a:t> Z.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Gunja</a:t>
            </a:r>
            <a:r>
              <a:rPr kumimoji="0" lang="en-US" sz="1400" b="0" i="0" u="none" strike="noStrike" kern="1200" cap="none" spc="0" normalizeH="0" baseline="0" noProof="0" dirty="0">
                <a:ln>
                  <a:noFill/>
                </a:ln>
                <a:solidFill>
                  <a:prstClr val="black"/>
                </a:solidFill>
                <a:effectLst/>
                <a:uLnTx/>
                <a:uFillTx/>
                <a:latin typeface="Calibri"/>
                <a:ea typeface="+mn-ea"/>
                <a:cs typeface="+mn-cs"/>
              </a:rPr>
              <a:t> et al., </a:t>
            </a:r>
            <a:r>
              <a:rPr kumimoji="0" lang="en-US" sz="1400" b="0" i="1" u="none" strike="noStrike" kern="1200" cap="none" spc="0" normalizeH="0" baseline="0" noProof="0" dirty="0">
                <a:ln>
                  <a:noFill/>
                </a:ln>
                <a:solidFill>
                  <a:prstClr val="black"/>
                </a:solidFill>
                <a:effectLst/>
                <a:uLnTx/>
                <a:uFillTx/>
                <a:latin typeface="Calibri"/>
                <a:ea typeface="+mn-ea"/>
                <a:cs typeface="+mn-cs"/>
              </a:rPr>
              <a:t>What Is the Status of Women’s Health and Health Care in the U.S. Compared to Ten Other Countries?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Dec. 2018).</a:t>
            </a:r>
          </a:p>
        </p:txBody>
      </p:sp>
    </p:spTree>
    <p:extLst>
      <p:ext uri="{BB962C8B-B14F-4D97-AF65-F5344CB8AC3E}">
        <p14:creationId xmlns:p14="http://schemas.microsoft.com/office/powerpoint/2010/main" val="35294348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D51B-B513-BD4D-A9A6-03C3592A5CCA}"/>
              </a:ext>
            </a:extLst>
          </p:cNvPr>
          <p:cNvSpPr>
            <a:spLocks noGrp="1"/>
          </p:cNvSpPr>
          <p:nvPr>
            <p:ph type="title"/>
          </p:nvPr>
        </p:nvSpPr>
        <p:spPr>
          <a:xfrm>
            <a:off x="921325" y="0"/>
            <a:ext cx="10515600" cy="1325563"/>
          </a:xfrm>
        </p:spPr>
        <p:txBody>
          <a:bodyPr/>
          <a:lstStyle/>
          <a:p>
            <a:r>
              <a:rPr lang="en-US" dirty="0">
                <a:solidFill>
                  <a:schemeClr val="bg1"/>
                </a:solidFill>
              </a:rPr>
              <a:t>Qu</a:t>
            </a:r>
            <a:r>
              <a:rPr lang="en-US" dirty="0"/>
              <a:t>ality of Care Notes</a:t>
            </a:r>
          </a:p>
        </p:txBody>
      </p:sp>
      <p:sp>
        <p:nvSpPr>
          <p:cNvPr id="3" name="Content Placeholder 2">
            <a:extLst>
              <a:ext uri="{FF2B5EF4-FFF2-40B4-BE49-F238E27FC236}">
                <a16:creationId xmlns:a16="http://schemas.microsoft.com/office/drawing/2014/main" id="{EAEE2EEC-4BEE-FC41-828C-62EF4AA5CD9A}"/>
              </a:ext>
            </a:extLst>
          </p:cNvPr>
          <p:cNvSpPr>
            <a:spLocks noGrp="1"/>
          </p:cNvSpPr>
          <p:nvPr>
            <p:ph idx="1"/>
          </p:nvPr>
        </p:nvSpPr>
        <p:spPr/>
        <p:txBody>
          <a:bodyPr/>
          <a:lstStyle/>
          <a:p>
            <a:pPr>
              <a:spcAft>
                <a:spcPts val="1000"/>
              </a:spcAft>
            </a:pPr>
            <a:r>
              <a:rPr lang="en-US" dirty="0"/>
              <a:t>Metrics of quality in the U.S. are not very good.</a:t>
            </a:r>
          </a:p>
          <a:p>
            <a:pPr>
              <a:spcAft>
                <a:spcPts val="1000"/>
              </a:spcAft>
            </a:pPr>
            <a:r>
              <a:rPr lang="en-US" dirty="0"/>
              <a:t>Quality of care is not considered very good in the U.S.</a:t>
            </a:r>
          </a:p>
          <a:p>
            <a:pPr>
              <a:spcAft>
                <a:spcPts val="1000"/>
              </a:spcAft>
            </a:pPr>
            <a:r>
              <a:rPr lang="en-US" dirty="0"/>
              <a:t>The system has challenges: obesity/lifestyle.</a:t>
            </a:r>
          </a:p>
          <a:p>
            <a:r>
              <a:rPr lang="en-US" dirty="0"/>
              <a:t>The system has bright spots!</a:t>
            </a:r>
          </a:p>
        </p:txBody>
      </p:sp>
      <p:sp>
        <p:nvSpPr>
          <p:cNvPr id="4" name="Slide Number Placeholder 3">
            <a:extLst>
              <a:ext uri="{FF2B5EF4-FFF2-40B4-BE49-F238E27FC236}">
                <a16:creationId xmlns:a16="http://schemas.microsoft.com/office/drawing/2014/main" id="{CB2E4FB8-25C1-B24C-B597-78F69595F1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3356283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Health(care) Economics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5</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098470"/>
            <a:ext cx="9144000" cy="1819191"/>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1800" dirty="0">
              <a:solidFill>
                <a:schemeClr val="tx2"/>
              </a:solidFill>
            </a:endParaRPr>
          </a:p>
          <a:p>
            <a:pPr>
              <a:lnSpc>
                <a:spcPct val="100000"/>
              </a:lnSpc>
              <a:spcBef>
                <a:spcPts val="0"/>
              </a:spcBef>
            </a:pPr>
            <a:r>
              <a:rPr lang="en-US" sz="3000" i="1" dirty="0">
                <a:solidFill>
                  <a:schemeClr val="tx2"/>
                </a:solidFill>
                <a:effectLst/>
                <a:latin typeface="Open Sans" panose="020B0606030504020204" pitchFamily="34" charset="0"/>
              </a:rPr>
              <a:t>Duke University</a:t>
            </a:r>
            <a:endParaRPr lang="en-US" sz="3000" dirty="0">
              <a:solidFill>
                <a:schemeClr val="tx2"/>
              </a:solidFill>
            </a:endParaRPr>
          </a:p>
          <a:p>
            <a:pPr>
              <a:lnSpc>
                <a:spcPct val="100000"/>
              </a:lnSpc>
              <a:spcBef>
                <a:spcPts val="0"/>
              </a:spcBef>
            </a:pPr>
            <a:r>
              <a:rPr lang="en-US" sz="1800" dirty="0">
                <a:solidFill>
                  <a:schemeClr val="tx2"/>
                </a:solidFill>
              </a:rPr>
              <a:t>May 16, 2023</a:t>
            </a:r>
          </a:p>
          <a:p>
            <a:pPr>
              <a:lnSpc>
                <a:spcPct val="100000"/>
              </a:lnSpc>
              <a:spcBef>
                <a:spcPts val="0"/>
              </a:spcBef>
            </a:pPr>
            <a:endParaRPr lang="en-US" sz="1800" dirty="0">
              <a:solidFill>
                <a:schemeClr val="tx2"/>
              </a:solidFill>
            </a:endParaRPr>
          </a:p>
          <a:p>
            <a:pPr>
              <a:lnSpc>
                <a:spcPct val="100000"/>
              </a:lnSpc>
              <a:spcBef>
                <a:spcPts val="0"/>
              </a:spcBef>
            </a:pPr>
            <a:r>
              <a:rPr lang="en-US" sz="3300" dirty="0">
                <a:solidFill>
                  <a:schemeClr val="tx2"/>
                </a:solidFill>
              </a:rPr>
              <a:t>Kelley Cullen, Ph.D.</a:t>
            </a:r>
          </a:p>
          <a:p>
            <a:pPr>
              <a:lnSpc>
                <a:spcPct val="100000"/>
              </a:lnSpc>
              <a:spcBef>
                <a:spcPts val="0"/>
              </a:spcBef>
            </a:pPr>
            <a:r>
              <a:rPr lang="en-US" sz="2800" b="0" i="1" dirty="0">
                <a:solidFill>
                  <a:schemeClr val="tx2"/>
                </a:solidFill>
              </a:rPr>
              <a:t>Eastern Washington Univ.</a:t>
            </a:r>
          </a:p>
        </p:txBody>
      </p:sp>
      <p:pic>
        <p:nvPicPr>
          <p:cNvPr id="2" name="Picture 1">
            <a:extLst>
              <a:ext uri="{FF2B5EF4-FFF2-40B4-BE49-F238E27FC236}">
                <a16:creationId xmlns:a16="http://schemas.microsoft.com/office/drawing/2014/main" id="{E2710A66-BA81-9D49-89C7-604BADF16B6C}"/>
              </a:ext>
            </a:extLst>
          </p:cNvPr>
          <p:cNvPicPr>
            <a:picLocks noChangeAspect="1"/>
          </p:cNvPicPr>
          <p:nvPr/>
        </p:nvPicPr>
        <p:blipFill>
          <a:blip r:embed="rId2"/>
          <a:stretch>
            <a:fillRect/>
          </a:stretch>
        </p:blipFill>
        <p:spPr>
          <a:xfrm>
            <a:off x="8014446" y="4776159"/>
            <a:ext cx="3911857" cy="1819192"/>
          </a:xfrm>
          <a:prstGeom prst="rect">
            <a:avLst/>
          </a:prstGeom>
        </p:spPr>
      </p:pic>
      <p:pic>
        <p:nvPicPr>
          <p:cNvPr id="4" name="Picture 3">
            <a:extLst>
              <a:ext uri="{FF2B5EF4-FFF2-40B4-BE49-F238E27FC236}">
                <a16:creationId xmlns:a16="http://schemas.microsoft.com/office/drawing/2014/main" id="{E4AF9991-D92B-5943-B5CF-3213E2BD6D2A}"/>
              </a:ext>
            </a:extLst>
          </p:cNvPr>
          <p:cNvPicPr>
            <a:picLocks noChangeAspect="1"/>
          </p:cNvPicPr>
          <p:nvPr/>
        </p:nvPicPr>
        <p:blipFill>
          <a:blip r:embed="rId3"/>
          <a:stretch>
            <a:fillRect/>
          </a:stretch>
        </p:blipFill>
        <p:spPr>
          <a:xfrm>
            <a:off x="514350" y="209769"/>
            <a:ext cx="3492500" cy="2324100"/>
          </a:xfrm>
          <a:prstGeom prst="rect">
            <a:avLst/>
          </a:prstGeom>
        </p:spPr>
      </p:pic>
    </p:spTree>
    <p:extLst>
      <p:ext uri="{BB962C8B-B14F-4D97-AF65-F5344CB8AC3E}">
        <p14:creationId xmlns:p14="http://schemas.microsoft.com/office/powerpoint/2010/main" val="2344736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BD596-8C7A-8A4B-8BDD-BB149B1A52AC}"/>
              </a:ext>
            </a:extLst>
          </p:cNvPr>
          <p:cNvSpPr>
            <a:spLocks noGrp="1"/>
          </p:cNvSpPr>
          <p:nvPr>
            <p:ph type="title"/>
          </p:nvPr>
        </p:nvSpPr>
        <p:spPr/>
        <p:txBody>
          <a:bodyPr/>
          <a:lstStyle/>
          <a:p>
            <a:r>
              <a:rPr lang="en-US" dirty="0"/>
              <a:t>Costs</a:t>
            </a:r>
          </a:p>
        </p:txBody>
      </p:sp>
      <p:sp>
        <p:nvSpPr>
          <p:cNvPr id="3" name="Text Placeholder 2">
            <a:extLst>
              <a:ext uri="{FF2B5EF4-FFF2-40B4-BE49-F238E27FC236}">
                <a16:creationId xmlns:a16="http://schemas.microsoft.com/office/drawing/2014/main" id="{4C36D960-A516-AD41-B0DC-AFD35D46C6F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E49D764-9A45-E64B-8BA3-DE7A838A28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31774350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39D2-D214-4B13-816E-63AE93B2B13C}"/>
              </a:ext>
            </a:extLst>
          </p:cNvPr>
          <p:cNvSpPr>
            <a:spLocks noGrp="1"/>
          </p:cNvSpPr>
          <p:nvPr>
            <p:ph type="title"/>
          </p:nvPr>
        </p:nvSpPr>
        <p:spPr>
          <a:xfrm>
            <a:off x="781048" y="0"/>
            <a:ext cx="10515600" cy="1325563"/>
          </a:xfrm>
        </p:spPr>
        <p:txBody>
          <a:bodyPr>
            <a:normAutofit/>
          </a:bodyPr>
          <a:lstStyle/>
          <a:p>
            <a:r>
              <a:rPr lang="en-US" sz="3900" dirty="0">
                <a:solidFill>
                  <a:schemeClr val="bg1"/>
                </a:solidFill>
              </a:rPr>
              <a:t>Nat</a:t>
            </a:r>
            <a:r>
              <a:rPr lang="en-US" sz="3900" dirty="0"/>
              <a:t>ional Health Expenditure as Percent of GDP</a:t>
            </a:r>
          </a:p>
        </p:txBody>
      </p:sp>
      <p:graphicFrame>
        <p:nvGraphicFramePr>
          <p:cNvPr id="7" name="Content Placeholder 6">
            <a:extLst>
              <a:ext uri="{FF2B5EF4-FFF2-40B4-BE49-F238E27FC236}">
                <a16:creationId xmlns:a16="http://schemas.microsoft.com/office/drawing/2014/main" id="{7B8AB401-0AD5-489E-878A-D5E67F3BA51E}"/>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2BBD56D-9ECC-E347-BE2E-449DB5ED54B3}"/>
              </a:ext>
            </a:extLst>
          </p:cNvPr>
          <p:cNvSpPr txBox="1"/>
          <p:nvPr/>
        </p:nvSpPr>
        <p:spPr>
          <a:xfrm>
            <a:off x="1852551" y="4108862"/>
            <a:ext cx="4764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5.0</a:t>
            </a:r>
          </a:p>
        </p:txBody>
      </p:sp>
      <p:sp>
        <p:nvSpPr>
          <p:cNvPr id="5" name="TextBox 4">
            <a:extLst>
              <a:ext uri="{FF2B5EF4-FFF2-40B4-BE49-F238E27FC236}">
                <a16:creationId xmlns:a16="http://schemas.microsoft.com/office/drawing/2014/main" id="{24A84DB1-C182-7049-80A5-F40AA0BB03DB}"/>
              </a:ext>
            </a:extLst>
          </p:cNvPr>
          <p:cNvSpPr txBox="1"/>
          <p:nvPr/>
        </p:nvSpPr>
        <p:spPr>
          <a:xfrm>
            <a:off x="6636327" y="2610592"/>
            <a:ext cx="5934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13.4</a:t>
            </a:r>
          </a:p>
        </p:txBody>
      </p:sp>
      <p:sp>
        <p:nvSpPr>
          <p:cNvPr id="6" name="TextBox 5">
            <a:extLst>
              <a:ext uri="{FF2B5EF4-FFF2-40B4-BE49-F238E27FC236}">
                <a16:creationId xmlns:a16="http://schemas.microsoft.com/office/drawing/2014/main" id="{757A92DC-AF02-4745-A2AA-014C90DBE193}"/>
              </a:ext>
            </a:extLst>
          </p:cNvPr>
          <p:cNvSpPr txBox="1"/>
          <p:nvPr/>
        </p:nvSpPr>
        <p:spPr>
          <a:xfrm>
            <a:off x="10234551" y="1803070"/>
            <a:ext cx="5934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17.9</a:t>
            </a:r>
          </a:p>
        </p:txBody>
      </p:sp>
      <p:sp>
        <p:nvSpPr>
          <p:cNvPr id="8" name="TextBox 7">
            <a:extLst>
              <a:ext uri="{FF2B5EF4-FFF2-40B4-BE49-F238E27FC236}">
                <a16:creationId xmlns:a16="http://schemas.microsoft.com/office/drawing/2014/main" id="{24AA155A-FEC1-1348-B810-8AA2A3387D14}"/>
              </a:ext>
            </a:extLst>
          </p:cNvPr>
          <p:cNvSpPr txBox="1"/>
          <p:nvPr/>
        </p:nvSpPr>
        <p:spPr>
          <a:xfrm>
            <a:off x="10531267" y="2232211"/>
            <a:ext cx="117211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17.7, 2019</a:t>
            </a:r>
          </a:p>
        </p:txBody>
      </p:sp>
      <p:sp>
        <p:nvSpPr>
          <p:cNvPr id="4" name="TextBox 3">
            <a:extLst>
              <a:ext uri="{FF2B5EF4-FFF2-40B4-BE49-F238E27FC236}">
                <a16:creationId xmlns:a16="http://schemas.microsoft.com/office/drawing/2014/main" id="{E2E27282-AA24-3942-B814-C8997FC8723A}"/>
              </a:ext>
            </a:extLst>
          </p:cNvPr>
          <p:cNvSpPr txBox="1"/>
          <p:nvPr/>
        </p:nvSpPr>
        <p:spPr>
          <a:xfrm>
            <a:off x="5605153" y="4478194"/>
            <a:ext cx="595868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Healthcare spending:  increased 60x between 1929 and 2019.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US Economy:	     increased just 12x</a:t>
            </a:r>
          </a:p>
        </p:txBody>
      </p:sp>
      <p:sp>
        <p:nvSpPr>
          <p:cNvPr id="9" name="TextBox 8">
            <a:extLst>
              <a:ext uri="{FF2B5EF4-FFF2-40B4-BE49-F238E27FC236}">
                <a16:creationId xmlns:a16="http://schemas.microsoft.com/office/drawing/2014/main" id="{36BFD5A1-5695-8943-9E49-969E6C7E3FC3}"/>
              </a:ext>
            </a:extLst>
          </p:cNvPr>
          <p:cNvSpPr txBox="1"/>
          <p:nvPr/>
        </p:nvSpPr>
        <p:spPr>
          <a:xfrm>
            <a:off x="3532349" y="1210601"/>
            <a:ext cx="519969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Total Expenditures in 2019: $3.8 Trillion</a:t>
            </a:r>
          </a:p>
        </p:txBody>
      </p:sp>
    </p:spTree>
    <p:extLst>
      <p:ext uri="{BB962C8B-B14F-4D97-AF65-F5344CB8AC3E}">
        <p14:creationId xmlns:p14="http://schemas.microsoft.com/office/powerpoint/2010/main" val="799943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D13B-CC57-40B8-8714-0298EA98ECE5}"/>
              </a:ext>
            </a:extLst>
          </p:cNvPr>
          <p:cNvSpPr>
            <a:spLocks noGrp="1"/>
          </p:cNvSpPr>
          <p:nvPr>
            <p:ph type="title"/>
          </p:nvPr>
        </p:nvSpPr>
        <p:spPr>
          <a:xfrm>
            <a:off x="723896" y="0"/>
            <a:ext cx="10515600" cy="1325563"/>
          </a:xfrm>
        </p:spPr>
        <p:txBody>
          <a:bodyPr/>
          <a:lstStyle/>
          <a:p>
            <a:r>
              <a:rPr lang="en-US" dirty="0">
                <a:solidFill>
                  <a:schemeClr val="bg1"/>
                </a:solidFill>
              </a:rPr>
              <a:t>Hea</a:t>
            </a:r>
            <a:r>
              <a:rPr lang="en-US" dirty="0"/>
              <a:t>lth Care Spending as % of GDP, 1980–2018</a:t>
            </a:r>
          </a:p>
        </p:txBody>
      </p:sp>
      <p:graphicFrame>
        <p:nvGraphicFramePr>
          <p:cNvPr id="4" name="Object 3">
            <a:extLst>
              <a:ext uri="{FF2B5EF4-FFF2-40B4-BE49-F238E27FC236}">
                <a16:creationId xmlns:a16="http://schemas.microsoft.com/office/drawing/2014/main" id="{DE110973-04DC-4408-8E1B-52FBA84767D4}"/>
              </a:ext>
            </a:extLst>
          </p:cNvPr>
          <p:cNvGraphicFramePr>
            <a:graphicFrameLocks noChangeAspect="1"/>
          </p:cNvGraphicFramePr>
          <p:nvPr/>
        </p:nvGraphicFramePr>
        <p:xfrm>
          <a:off x="1220788" y="942230"/>
          <a:ext cx="9521815" cy="48616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A149F8C-95E8-4024-A83A-61C46A408BE8}"/>
              </a:ext>
            </a:extLst>
          </p:cNvPr>
          <p:cNvSpPr txBox="1"/>
          <p:nvPr/>
        </p:nvSpPr>
        <p:spPr>
          <a:xfrm>
            <a:off x="3239730" y="6346017"/>
            <a:ext cx="8937522"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14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14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Jan. 2020).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B24F288-D3FC-494D-9109-D327C024327F}"/>
              </a:ext>
            </a:extLst>
          </p:cNvPr>
          <p:cNvSpPr/>
          <p:nvPr/>
        </p:nvSpPr>
        <p:spPr>
          <a:xfrm>
            <a:off x="5175544" y="3059668"/>
            <a:ext cx="1612301" cy="369332"/>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Everybody Else</a:t>
            </a:r>
          </a:p>
        </p:txBody>
      </p:sp>
    </p:spTree>
    <p:extLst>
      <p:ext uri="{BB962C8B-B14F-4D97-AF65-F5344CB8AC3E}">
        <p14:creationId xmlns:p14="http://schemas.microsoft.com/office/powerpoint/2010/main" val="547589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E8D1-1A90-40A4-8144-71B33CF21D7B}"/>
              </a:ext>
            </a:extLst>
          </p:cNvPr>
          <p:cNvSpPr>
            <a:spLocks noGrp="1"/>
          </p:cNvSpPr>
          <p:nvPr>
            <p:ph type="title"/>
          </p:nvPr>
        </p:nvSpPr>
        <p:spPr>
          <a:xfrm>
            <a:off x="778825" y="0"/>
            <a:ext cx="10515600" cy="1325563"/>
          </a:xfrm>
        </p:spPr>
        <p:txBody>
          <a:bodyPr>
            <a:normAutofit/>
          </a:bodyPr>
          <a:lstStyle/>
          <a:p>
            <a:r>
              <a:rPr lang="en-US" dirty="0">
                <a:solidFill>
                  <a:schemeClr val="bg1"/>
                </a:solidFill>
              </a:rPr>
              <a:t>Nat</a:t>
            </a:r>
            <a:r>
              <a:rPr lang="en-US" dirty="0"/>
              <a:t>ional Healthcare Expenditure Per Capita</a:t>
            </a:r>
          </a:p>
        </p:txBody>
      </p:sp>
      <p:graphicFrame>
        <p:nvGraphicFramePr>
          <p:cNvPr id="4" name="Content Placeholder 3">
            <a:extLst>
              <a:ext uri="{FF2B5EF4-FFF2-40B4-BE49-F238E27FC236}">
                <a16:creationId xmlns:a16="http://schemas.microsoft.com/office/drawing/2014/main" id="{DC819993-B7F8-43AD-BCF9-637CE5C5BFD0}"/>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1A041C3-C6B0-9E48-80B2-3F4BB9BA56BE}"/>
              </a:ext>
            </a:extLst>
          </p:cNvPr>
          <p:cNvSpPr txBox="1"/>
          <p:nvPr/>
        </p:nvSpPr>
        <p:spPr>
          <a:xfrm>
            <a:off x="1864426" y="4571999"/>
            <a:ext cx="88357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1,239</a:t>
            </a:r>
          </a:p>
        </p:txBody>
      </p:sp>
      <p:sp>
        <p:nvSpPr>
          <p:cNvPr id="6" name="TextBox 5">
            <a:extLst>
              <a:ext uri="{FF2B5EF4-FFF2-40B4-BE49-F238E27FC236}">
                <a16:creationId xmlns:a16="http://schemas.microsoft.com/office/drawing/2014/main" id="{84596AB4-E126-6540-B74D-4049EBC53505}"/>
              </a:ext>
            </a:extLst>
          </p:cNvPr>
          <p:cNvSpPr txBox="1"/>
          <p:nvPr/>
        </p:nvSpPr>
        <p:spPr>
          <a:xfrm>
            <a:off x="10038828" y="1642534"/>
            <a:ext cx="103906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11,172</a:t>
            </a:r>
          </a:p>
        </p:txBody>
      </p:sp>
    </p:spTree>
    <p:extLst>
      <p:ext uri="{BB962C8B-B14F-4D97-AF65-F5344CB8AC3E}">
        <p14:creationId xmlns:p14="http://schemas.microsoft.com/office/powerpoint/2010/main" val="38967690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05C72-9D1E-1847-B895-E04FAD471118}"/>
              </a:ext>
            </a:extLst>
          </p:cNvPr>
          <p:cNvSpPr>
            <a:spLocks noGrp="1"/>
          </p:cNvSpPr>
          <p:nvPr>
            <p:ph type="title"/>
          </p:nvPr>
        </p:nvSpPr>
        <p:spPr>
          <a:xfrm>
            <a:off x="736600" y="0"/>
            <a:ext cx="10515600" cy="1325563"/>
          </a:xfrm>
        </p:spPr>
        <p:txBody>
          <a:bodyPr>
            <a:normAutofit/>
          </a:bodyPr>
          <a:lstStyle/>
          <a:p>
            <a:r>
              <a:rPr lang="en-US" sz="3500" dirty="0">
                <a:solidFill>
                  <a:schemeClr val="bg1"/>
                </a:solidFill>
              </a:rPr>
              <a:t>GDP</a:t>
            </a:r>
            <a:r>
              <a:rPr lang="en-US" sz="3500" dirty="0"/>
              <a:t> per Capita and Health Spending per Capita, 2017 </a:t>
            </a:r>
          </a:p>
        </p:txBody>
      </p:sp>
      <p:sp>
        <p:nvSpPr>
          <p:cNvPr id="4" name="Slide Number Placeholder 3">
            <a:extLst>
              <a:ext uri="{FF2B5EF4-FFF2-40B4-BE49-F238E27FC236}">
                <a16:creationId xmlns:a16="http://schemas.microsoft.com/office/drawing/2014/main" id="{3DF8B427-F78F-8542-83AE-0437ABD83E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5" name="Content Placeholder 4">
            <a:extLst>
              <a:ext uri="{FF2B5EF4-FFF2-40B4-BE49-F238E27FC236}">
                <a16:creationId xmlns:a16="http://schemas.microsoft.com/office/drawing/2014/main" id="{C0FB9BA9-9B78-E64D-A3B3-A8CF5FB55636}"/>
              </a:ext>
            </a:extLst>
          </p:cNvPr>
          <p:cNvPicPr>
            <a:picLocks noGrp="1" noChangeAspect="1"/>
          </p:cNvPicPr>
          <p:nvPr>
            <p:ph idx="1"/>
          </p:nvPr>
        </p:nvPicPr>
        <p:blipFill>
          <a:blip r:embed="rId2"/>
          <a:stretch>
            <a:fillRect/>
          </a:stretch>
        </p:blipFill>
        <p:spPr>
          <a:xfrm>
            <a:off x="1228514" y="1185333"/>
            <a:ext cx="10081277" cy="5044893"/>
          </a:xfrm>
          <a:prstGeom prst="rect">
            <a:avLst/>
          </a:prstGeom>
        </p:spPr>
      </p:pic>
      <p:cxnSp>
        <p:nvCxnSpPr>
          <p:cNvPr id="6" name="Straight Connector 5">
            <a:extLst>
              <a:ext uri="{FF2B5EF4-FFF2-40B4-BE49-F238E27FC236}">
                <a16:creationId xmlns:a16="http://schemas.microsoft.com/office/drawing/2014/main" id="{AC65341C-8096-E349-A5B2-BC0B8C34C753}"/>
              </a:ext>
            </a:extLst>
          </p:cNvPr>
          <p:cNvCxnSpPr/>
          <p:nvPr/>
        </p:nvCxnSpPr>
        <p:spPr>
          <a:xfrm flipV="1">
            <a:off x="3026979" y="1828800"/>
            <a:ext cx="2354318" cy="515007"/>
          </a:xfrm>
          <a:prstGeom prst="line">
            <a:avLst/>
          </a:prstGeom>
          <a:ln w="101600">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8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3C8C-35B5-4D56-AC2E-DE26E31B3F8B}"/>
              </a:ext>
            </a:extLst>
          </p:cNvPr>
          <p:cNvSpPr>
            <a:spLocks noGrp="1"/>
          </p:cNvSpPr>
          <p:nvPr>
            <p:ph type="title"/>
          </p:nvPr>
        </p:nvSpPr>
        <p:spPr>
          <a:xfrm>
            <a:off x="723896" y="0"/>
            <a:ext cx="10515600" cy="1325563"/>
          </a:xfrm>
        </p:spPr>
        <p:txBody>
          <a:bodyPr/>
          <a:lstStyle/>
          <a:p>
            <a:r>
              <a:rPr lang="en-US" dirty="0">
                <a:solidFill>
                  <a:schemeClr val="bg1"/>
                </a:solidFill>
              </a:rPr>
              <a:t>Inte</a:t>
            </a:r>
            <a:r>
              <a:rPr lang="en-US" dirty="0"/>
              <a:t>rnational Per</a:t>
            </a:r>
            <a:r>
              <a:rPr lang="en-US" dirty="0">
                <a:solidFill>
                  <a:schemeClr val="bg1"/>
                </a:solidFill>
              </a:rPr>
              <a:t> </a:t>
            </a:r>
            <a:r>
              <a:rPr lang="en-US" dirty="0"/>
              <a:t>Capita Healthcare Spending</a:t>
            </a:r>
          </a:p>
        </p:txBody>
      </p:sp>
      <p:pic>
        <p:nvPicPr>
          <p:cNvPr id="8" name="Content Placeholder 7">
            <a:extLst>
              <a:ext uri="{FF2B5EF4-FFF2-40B4-BE49-F238E27FC236}">
                <a16:creationId xmlns:a16="http://schemas.microsoft.com/office/drawing/2014/main" id="{4202AE2E-22E7-404C-B599-0267449036F5}"/>
              </a:ext>
            </a:extLst>
          </p:cNvPr>
          <p:cNvPicPr>
            <a:picLocks noGrp="1" noChangeAspect="1"/>
          </p:cNvPicPr>
          <p:nvPr>
            <p:ph idx="1"/>
          </p:nvPr>
        </p:nvPicPr>
        <p:blipFill>
          <a:blip r:embed="rId3"/>
          <a:stretch>
            <a:fillRect/>
          </a:stretch>
        </p:blipFill>
        <p:spPr>
          <a:xfrm>
            <a:off x="1622350" y="948267"/>
            <a:ext cx="8718692" cy="5258736"/>
          </a:xfrm>
          <a:prstGeom prst="rect">
            <a:avLst/>
          </a:prstGeom>
        </p:spPr>
      </p:pic>
      <p:sp>
        <p:nvSpPr>
          <p:cNvPr id="10" name="TextBox 9">
            <a:extLst>
              <a:ext uri="{FF2B5EF4-FFF2-40B4-BE49-F238E27FC236}">
                <a16:creationId xmlns:a16="http://schemas.microsoft.com/office/drawing/2014/main" id="{1557FA2D-F02B-45F6-B430-4AD339DF6EB5}"/>
              </a:ext>
            </a:extLst>
          </p:cNvPr>
          <p:cNvSpPr txBox="1"/>
          <p:nvPr/>
        </p:nvSpPr>
        <p:spPr>
          <a:xfrm>
            <a:off x="3239730" y="6371861"/>
            <a:ext cx="893752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Roosa</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Tikkanen</a:t>
            </a:r>
            <a:r>
              <a:rPr kumimoji="0" lang="en-US" sz="1400" b="0" i="0" u="none" strike="noStrike" kern="1200" cap="none" spc="0" normalizeH="0" baseline="0" noProof="0" dirty="0">
                <a:ln>
                  <a:noFill/>
                </a:ln>
                <a:solidFill>
                  <a:prstClr val="black"/>
                </a:solidFill>
                <a:effectLst/>
                <a:uLnTx/>
                <a:uFillTx/>
                <a:latin typeface="Calibri"/>
                <a:ea typeface="+mn-ea"/>
                <a:cs typeface="+mn-cs"/>
              </a:rPr>
              <a:t> and Melinda K. Abrams, </a:t>
            </a:r>
            <a:r>
              <a:rPr kumimoji="0" lang="en-US" sz="1400" b="0" i="1" u="none" strike="noStrike" kern="1200" cap="none" spc="0" normalizeH="0" baseline="0" noProof="0" dirty="0">
                <a:ln>
                  <a:noFill/>
                </a:ln>
                <a:solidFill>
                  <a:prstClr val="black"/>
                </a:solidFill>
                <a:effectLst/>
                <a:uLnTx/>
                <a:uFillTx/>
                <a:latin typeface="Calibri"/>
                <a:ea typeface="+mn-ea"/>
                <a:cs typeface="+mn-cs"/>
              </a:rPr>
              <a:t>U.S. Health Care from a Global Perspective, 2019: Higher Spending, Worse Outcomes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Jan. 2020).</a:t>
            </a:r>
          </a:p>
        </p:txBody>
      </p:sp>
    </p:spTree>
    <p:extLst>
      <p:ext uri="{BB962C8B-B14F-4D97-AF65-F5344CB8AC3E}">
        <p14:creationId xmlns:p14="http://schemas.microsoft.com/office/powerpoint/2010/main" val="38846505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DFB12-6FCB-F34B-80D7-4AFC2D652CA1}"/>
              </a:ext>
            </a:extLst>
          </p:cNvPr>
          <p:cNvSpPr>
            <a:spLocks noGrp="1"/>
          </p:cNvSpPr>
          <p:nvPr>
            <p:ph type="title"/>
          </p:nvPr>
        </p:nvSpPr>
        <p:spPr>
          <a:xfrm>
            <a:off x="707575" y="0"/>
            <a:ext cx="10515600" cy="1325563"/>
          </a:xfrm>
        </p:spPr>
        <p:txBody>
          <a:bodyPr/>
          <a:lstStyle/>
          <a:p>
            <a:r>
              <a:rPr lang="en-US" dirty="0">
                <a:solidFill>
                  <a:schemeClr val="bg1"/>
                </a:solidFill>
              </a:rPr>
              <a:t>Out</a:t>
            </a:r>
            <a:r>
              <a:rPr lang="en-US" dirty="0"/>
              <a:t>-of-Pocket Costs</a:t>
            </a:r>
          </a:p>
        </p:txBody>
      </p:sp>
      <p:sp>
        <p:nvSpPr>
          <p:cNvPr id="4" name="Slide Number Placeholder 3">
            <a:extLst>
              <a:ext uri="{FF2B5EF4-FFF2-40B4-BE49-F238E27FC236}">
                <a16:creationId xmlns:a16="http://schemas.microsoft.com/office/drawing/2014/main" id="{8923D7C9-9FEA-2E40-9250-4FF01ED3C8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5" name="TextBox 4">
            <a:extLst>
              <a:ext uri="{FF2B5EF4-FFF2-40B4-BE49-F238E27FC236}">
                <a16:creationId xmlns:a16="http://schemas.microsoft.com/office/drawing/2014/main" id="{B78B5A69-BA53-B349-AE39-204E0C176DA9}"/>
              </a:ext>
            </a:extLst>
          </p:cNvPr>
          <p:cNvSpPr txBox="1"/>
          <p:nvPr/>
        </p:nvSpPr>
        <p:spPr>
          <a:xfrm>
            <a:off x="3254478" y="6393227"/>
            <a:ext cx="8937522"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Munira</a:t>
            </a:r>
            <a:r>
              <a:rPr kumimoji="0" lang="en-US" sz="1400" b="0" i="0" u="none" strike="noStrike" kern="1200" cap="none" spc="0" normalizeH="0" baseline="0" noProof="0" dirty="0">
                <a:ln>
                  <a:noFill/>
                </a:ln>
                <a:solidFill>
                  <a:prstClr val="black"/>
                </a:solidFill>
                <a:effectLst/>
                <a:uLnTx/>
                <a:uFillTx/>
                <a:latin typeface="Calibri"/>
                <a:ea typeface="+mn-ea"/>
                <a:cs typeface="+mn-cs"/>
              </a:rPr>
              <a:t> Z.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Gunja</a:t>
            </a:r>
            <a:r>
              <a:rPr kumimoji="0" lang="en-US" sz="1400" b="0" i="0" u="none" strike="noStrike" kern="1200" cap="none" spc="0" normalizeH="0" baseline="0" noProof="0" dirty="0">
                <a:ln>
                  <a:noFill/>
                </a:ln>
                <a:solidFill>
                  <a:prstClr val="black"/>
                </a:solidFill>
                <a:effectLst/>
                <a:uLnTx/>
                <a:uFillTx/>
                <a:latin typeface="Calibri"/>
                <a:ea typeface="+mn-ea"/>
                <a:cs typeface="+mn-cs"/>
              </a:rPr>
              <a:t> et al., </a:t>
            </a:r>
            <a:r>
              <a:rPr kumimoji="0" lang="en-US" sz="1400" b="0" i="1" u="none" strike="noStrike" kern="1200" cap="none" spc="0" normalizeH="0" baseline="0" noProof="0" dirty="0">
                <a:ln>
                  <a:noFill/>
                </a:ln>
                <a:solidFill>
                  <a:prstClr val="black"/>
                </a:solidFill>
                <a:effectLst/>
                <a:uLnTx/>
                <a:uFillTx/>
                <a:latin typeface="Calibri"/>
                <a:ea typeface="+mn-ea"/>
                <a:cs typeface="+mn-cs"/>
              </a:rPr>
              <a:t>What Is the Status of Women’s Health and Health Care in the U.S. Compared to Ten Other Countries?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Dec. 2018).</a:t>
            </a:r>
          </a:p>
        </p:txBody>
      </p:sp>
      <p:pic>
        <p:nvPicPr>
          <p:cNvPr id="18" name="Picture 17">
            <a:extLst>
              <a:ext uri="{FF2B5EF4-FFF2-40B4-BE49-F238E27FC236}">
                <a16:creationId xmlns:a16="http://schemas.microsoft.com/office/drawing/2014/main" id="{9D5C2D30-5EED-1E42-8D9B-8776A7675302}"/>
              </a:ext>
            </a:extLst>
          </p:cNvPr>
          <p:cNvPicPr>
            <a:picLocks noChangeAspect="1"/>
          </p:cNvPicPr>
          <p:nvPr/>
        </p:nvPicPr>
        <p:blipFill>
          <a:blip r:embed="rId2"/>
          <a:stretch>
            <a:fillRect/>
          </a:stretch>
        </p:blipFill>
        <p:spPr>
          <a:xfrm>
            <a:off x="1168346" y="1163100"/>
            <a:ext cx="9855307" cy="4985626"/>
          </a:xfrm>
          <a:prstGeom prst="rect">
            <a:avLst/>
          </a:prstGeom>
        </p:spPr>
      </p:pic>
    </p:spTree>
    <p:extLst>
      <p:ext uri="{BB962C8B-B14F-4D97-AF65-F5344CB8AC3E}">
        <p14:creationId xmlns:p14="http://schemas.microsoft.com/office/powerpoint/2010/main" val="23471031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E7D68-2CCD-41A8-A996-31547A5B08CF}"/>
              </a:ext>
            </a:extLst>
          </p:cNvPr>
          <p:cNvSpPr>
            <a:spLocks noGrp="1"/>
          </p:cNvSpPr>
          <p:nvPr>
            <p:ph type="title"/>
          </p:nvPr>
        </p:nvSpPr>
        <p:spPr/>
        <p:txBody>
          <a:bodyPr>
            <a:normAutofit/>
          </a:bodyPr>
          <a:lstStyle/>
          <a:p>
            <a:r>
              <a:rPr lang="en-US" dirty="0">
                <a:solidFill>
                  <a:schemeClr val="bg1"/>
                </a:solidFill>
              </a:rPr>
              <a:t>Me</a:t>
            </a:r>
            <a:r>
              <a:rPr lang="en-US" dirty="0"/>
              <a:t>dical Bill Problems</a:t>
            </a:r>
          </a:p>
        </p:txBody>
      </p:sp>
      <p:grpSp>
        <p:nvGrpSpPr>
          <p:cNvPr id="6" name="Group 5">
            <a:extLst>
              <a:ext uri="{FF2B5EF4-FFF2-40B4-BE49-F238E27FC236}">
                <a16:creationId xmlns:a16="http://schemas.microsoft.com/office/drawing/2014/main" id="{021FEEB6-2731-4E43-8C07-90D385F3D578}"/>
              </a:ext>
            </a:extLst>
          </p:cNvPr>
          <p:cNvGrpSpPr/>
          <p:nvPr/>
        </p:nvGrpSpPr>
        <p:grpSpPr>
          <a:xfrm>
            <a:off x="2202732" y="935932"/>
            <a:ext cx="8501844" cy="4749529"/>
            <a:chOff x="48704" y="804802"/>
            <a:chExt cx="9001063" cy="4458232"/>
          </a:xfrm>
        </p:grpSpPr>
        <p:graphicFrame>
          <p:nvGraphicFramePr>
            <p:cNvPr id="7" name="Chart 6">
              <a:extLst>
                <a:ext uri="{FF2B5EF4-FFF2-40B4-BE49-F238E27FC236}">
                  <a16:creationId xmlns:a16="http://schemas.microsoft.com/office/drawing/2014/main" id="{E0940BFF-8A15-44E7-BB16-4DA18A4EC41C}"/>
                </a:ext>
              </a:extLst>
            </p:cNvPr>
            <p:cNvGraphicFramePr/>
            <p:nvPr/>
          </p:nvGraphicFramePr>
          <p:xfrm>
            <a:off x="48704" y="804802"/>
            <a:ext cx="9001063" cy="445823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7BB85389-23F9-4ECD-AEED-25B476CA282C}"/>
                </a:ext>
              </a:extLst>
            </p:cNvPr>
            <p:cNvSpPr txBox="1"/>
            <p:nvPr/>
          </p:nvSpPr>
          <p:spPr>
            <a:xfrm>
              <a:off x="4501818" y="3396120"/>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9" name="TextBox 8">
              <a:extLst>
                <a:ext uri="{FF2B5EF4-FFF2-40B4-BE49-F238E27FC236}">
                  <a16:creationId xmlns:a16="http://schemas.microsoft.com/office/drawing/2014/main" id="{18C4BF00-DA37-4AA7-9591-8F23F5C150BB}"/>
                </a:ext>
              </a:extLst>
            </p:cNvPr>
            <p:cNvSpPr txBox="1"/>
            <p:nvPr/>
          </p:nvSpPr>
          <p:spPr>
            <a:xfrm>
              <a:off x="6046767" y="3054219"/>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0" name="TextBox 9">
              <a:extLst>
                <a:ext uri="{FF2B5EF4-FFF2-40B4-BE49-F238E27FC236}">
                  <a16:creationId xmlns:a16="http://schemas.microsoft.com/office/drawing/2014/main" id="{1286CDF3-9095-474C-A0D3-10EBAF774D97}"/>
                </a:ext>
              </a:extLst>
            </p:cNvPr>
            <p:cNvSpPr txBox="1"/>
            <p:nvPr/>
          </p:nvSpPr>
          <p:spPr>
            <a:xfrm>
              <a:off x="7591719" y="2216759"/>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1" name="TextBox 10">
              <a:extLst>
                <a:ext uri="{FF2B5EF4-FFF2-40B4-BE49-F238E27FC236}">
                  <a16:creationId xmlns:a16="http://schemas.microsoft.com/office/drawing/2014/main" id="{558AB81C-00B6-463D-A427-614AEFD7EC67}"/>
                </a:ext>
              </a:extLst>
            </p:cNvPr>
            <p:cNvSpPr txBox="1"/>
            <p:nvPr/>
          </p:nvSpPr>
          <p:spPr>
            <a:xfrm>
              <a:off x="2184397" y="3871499"/>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2" name="TextBox 11">
              <a:extLst>
                <a:ext uri="{FF2B5EF4-FFF2-40B4-BE49-F238E27FC236}">
                  <a16:creationId xmlns:a16="http://schemas.microsoft.com/office/drawing/2014/main" id="{0B4E2D79-8277-40BC-BA0F-5C863ADCD297}"/>
                </a:ext>
              </a:extLst>
            </p:cNvPr>
            <p:cNvSpPr txBox="1"/>
            <p:nvPr/>
          </p:nvSpPr>
          <p:spPr>
            <a:xfrm>
              <a:off x="5274293" y="3319919"/>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3" name="TextBox 12">
              <a:extLst>
                <a:ext uri="{FF2B5EF4-FFF2-40B4-BE49-F238E27FC236}">
                  <a16:creationId xmlns:a16="http://schemas.microsoft.com/office/drawing/2014/main" id="{A78514C5-3704-4BFC-861A-EA0F1C9375CD}"/>
                </a:ext>
              </a:extLst>
            </p:cNvPr>
            <p:cNvSpPr txBox="1"/>
            <p:nvPr/>
          </p:nvSpPr>
          <p:spPr>
            <a:xfrm>
              <a:off x="1411923" y="3974614"/>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4" name="TextBox 13">
              <a:extLst>
                <a:ext uri="{FF2B5EF4-FFF2-40B4-BE49-F238E27FC236}">
                  <a16:creationId xmlns:a16="http://schemas.microsoft.com/office/drawing/2014/main" id="{34E3C036-D666-4385-9D7F-92FC76AF9BCD}"/>
                </a:ext>
              </a:extLst>
            </p:cNvPr>
            <p:cNvSpPr txBox="1"/>
            <p:nvPr/>
          </p:nvSpPr>
          <p:spPr>
            <a:xfrm>
              <a:off x="3729346" y="3477666"/>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5" name="TextBox 14">
              <a:extLst>
                <a:ext uri="{FF2B5EF4-FFF2-40B4-BE49-F238E27FC236}">
                  <a16:creationId xmlns:a16="http://schemas.microsoft.com/office/drawing/2014/main" id="{48FA48EB-448A-45DA-90B2-DDC30B651CCE}"/>
                </a:ext>
              </a:extLst>
            </p:cNvPr>
            <p:cNvSpPr txBox="1"/>
            <p:nvPr/>
          </p:nvSpPr>
          <p:spPr>
            <a:xfrm>
              <a:off x="2956871" y="3686833"/>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6" name="TextBox 15">
              <a:extLst>
                <a:ext uri="{FF2B5EF4-FFF2-40B4-BE49-F238E27FC236}">
                  <a16:creationId xmlns:a16="http://schemas.microsoft.com/office/drawing/2014/main" id="{42520462-2AB3-41F9-9EF6-5F7BBC985727}"/>
                </a:ext>
              </a:extLst>
            </p:cNvPr>
            <p:cNvSpPr txBox="1"/>
            <p:nvPr/>
          </p:nvSpPr>
          <p:spPr>
            <a:xfrm>
              <a:off x="6819241" y="2546416"/>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7" name="TextBox 16">
              <a:extLst>
                <a:ext uri="{FF2B5EF4-FFF2-40B4-BE49-F238E27FC236}">
                  <a16:creationId xmlns:a16="http://schemas.microsoft.com/office/drawing/2014/main" id="{E5A6EAE0-E2A7-4D24-B8C1-F0C87B09DBA3}"/>
                </a:ext>
              </a:extLst>
            </p:cNvPr>
            <p:cNvSpPr txBox="1"/>
            <p:nvPr/>
          </p:nvSpPr>
          <p:spPr>
            <a:xfrm>
              <a:off x="639449" y="4368347"/>
              <a:ext cx="304800" cy="491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grpSp>
      <p:sp>
        <p:nvSpPr>
          <p:cNvPr id="18" name="TextBox 17">
            <a:extLst>
              <a:ext uri="{FF2B5EF4-FFF2-40B4-BE49-F238E27FC236}">
                <a16:creationId xmlns:a16="http://schemas.microsoft.com/office/drawing/2014/main" id="{5D58DE35-D517-444C-BA22-B81DCA234378}"/>
              </a:ext>
            </a:extLst>
          </p:cNvPr>
          <p:cNvSpPr txBox="1"/>
          <p:nvPr/>
        </p:nvSpPr>
        <p:spPr>
          <a:xfrm>
            <a:off x="3254478" y="6372181"/>
            <a:ext cx="8937522"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Munira</a:t>
            </a:r>
            <a:r>
              <a:rPr kumimoji="0" lang="en-US" sz="1400" b="0" i="0" u="none" strike="noStrike" kern="1200" cap="none" spc="0" normalizeH="0" baseline="0" noProof="0" dirty="0">
                <a:ln>
                  <a:noFill/>
                </a:ln>
                <a:solidFill>
                  <a:prstClr val="black"/>
                </a:solidFill>
                <a:effectLst/>
                <a:uLnTx/>
                <a:uFillTx/>
                <a:latin typeface="Calibri"/>
                <a:ea typeface="+mn-ea"/>
                <a:cs typeface="+mn-cs"/>
              </a:rPr>
              <a:t> Z.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Gunja</a:t>
            </a:r>
            <a:r>
              <a:rPr kumimoji="0" lang="en-US" sz="1400" b="0" i="0" u="none" strike="noStrike" kern="1200" cap="none" spc="0" normalizeH="0" baseline="0" noProof="0" dirty="0">
                <a:ln>
                  <a:noFill/>
                </a:ln>
                <a:solidFill>
                  <a:prstClr val="black"/>
                </a:solidFill>
                <a:effectLst/>
                <a:uLnTx/>
                <a:uFillTx/>
                <a:latin typeface="Calibri"/>
                <a:ea typeface="+mn-ea"/>
                <a:cs typeface="+mn-cs"/>
              </a:rPr>
              <a:t> et al., </a:t>
            </a:r>
            <a:r>
              <a:rPr kumimoji="0" lang="en-US" sz="1400" b="0" i="1" u="none" strike="noStrike" kern="1200" cap="none" spc="0" normalizeH="0" baseline="0" noProof="0" dirty="0">
                <a:ln>
                  <a:noFill/>
                </a:ln>
                <a:solidFill>
                  <a:prstClr val="black"/>
                </a:solidFill>
                <a:effectLst/>
                <a:uLnTx/>
                <a:uFillTx/>
                <a:latin typeface="Calibri"/>
                <a:ea typeface="+mn-ea"/>
                <a:cs typeface="+mn-cs"/>
              </a:rPr>
              <a:t>What Is the Status of Women’s Health and Health Care in the U.S. Compared to Ten Other Countries?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Dec. 2018).</a:t>
            </a:r>
          </a:p>
        </p:txBody>
      </p:sp>
      <p:sp>
        <p:nvSpPr>
          <p:cNvPr id="21" name="TextBox 20">
            <a:extLst>
              <a:ext uri="{FF2B5EF4-FFF2-40B4-BE49-F238E27FC236}">
                <a16:creationId xmlns:a16="http://schemas.microsoft.com/office/drawing/2014/main" id="{59A38EAD-D856-4C2F-B6E1-5FF169301BD8}"/>
              </a:ext>
            </a:extLst>
          </p:cNvPr>
          <p:cNvSpPr txBox="1"/>
          <p:nvPr/>
        </p:nvSpPr>
        <p:spPr>
          <a:xfrm>
            <a:off x="838200" y="1708963"/>
            <a:ext cx="533399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Interface"/>
                <a:ea typeface="Tahoma" panose="020B0604030504040204" pitchFamily="34" charset="0"/>
                <a:cs typeface="Tahoma" panose="020B0604030504040204" pitchFamily="34" charset="0"/>
              </a:rPr>
              <a:t>Percent of women ages 18–64 with at least one medical bill problem.</a:t>
            </a:r>
          </a:p>
        </p:txBody>
      </p:sp>
    </p:spTree>
    <p:extLst>
      <p:ext uri="{BB962C8B-B14F-4D97-AF65-F5344CB8AC3E}">
        <p14:creationId xmlns:p14="http://schemas.microsoft.com/office/powerpoint/2010/main" val="23679988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F3482F-3D75-E045-A324-31ECEB7946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36" name="Title 35">
            <a:extLst>
              <a:ext uri="{FF2B5EF4-FFF2-40B4-BE49-F238E27FC236}">
                <a16:creationId xmlns:a16="http://schemas.microsoft.com/office/drawing/2014/main" id="{7B85B0BD-6F6F-E548-9CAF-5DB019071619}"/>
              </a:ext>
            </a:extLst>
          </p:cNvPr>
          <p:cNvSpPr>
            <a:spLocks noGrp="1"/>
          </p:cNvSpPr>
          <p:nvPr>
            <p:ph type="title"/>
          </p:nvPr>
        </p:nvSpPr>
        <p:spPr>
          <a:xfrm>
            <a:off x="897577" y="0"/>
            <a:ext cx="10515600" cy="1325563"/>
          </a:xfrm>
        </p:spPr>
        <p:txBody>
          <a:bodyPr/>
          <a:lstStyle/>
          <a:p>
            <a:r>
              <a:rPr lang="en-US" dirty="0">
                <a:solidFill>
                  <a:schemeClr val="bg1"/>
                </a:solidFill>
              </a:rPr>
              <a:t>Ski</a:t>
            </a:r>
            <a:r>
              <a:rPr lang="en-US" dirty="0"/>
              <a:t>pped Care Because of Cost</a:t>
            </a:r>
          </a:p>
        </p:txBody>
      </p:sp>
      <p:grpSp>
        <p:nvGrpSpPr>
          <p:cNvPr id="37" name="Group 36">
            <a:extLst>
              <a:ext uri="{FF2B5EF4-FFF2-40B4-BE49-F238E27FC236}">
                <a16:creationId xmlns:a16="http://schemas.microsoft.com/office/drawing/2014/main" id="{38EFC996-B959-A041-A6CD-F3F8884429AC}"/>
              </a:ext>
            </a:extLst>
          </p:cNvPr>
          <p:cNvGrpSpPr/>
          <p:nvPr/>
        </p:nvGrpSpPr>
        <p:grpSpPr>
          <a:xfrm>
            <a:off x="1740346" y="1360442"/>
            <a:ext cx="8711308" cy="4351338"/>
            <a:chOff x="263951" y="1341516"/>
            <a:chExt cx="8785816" cy="3818850"/>
          </a:xfrm>
        </p:grpSpPr>
        <p:graphicFrame>
          <p:nvGraphicFramePr>
            <p:cNvPr id="38" name="Chart 37">
              <a:extLst>
                <a:ext uri="{FF2B5EF4-FFF2-40B4-BE49-F238E27FC236}">
                  <a16:creationId xmlns:a16="http://schemas.microsoft.com/office/drawing/2014/main" id="{011EF844-CFAF-254B-85F5-25F642CCC22F}"/>
                </a:ext>
              </a:extLst>
            </p:cNvPr>
            <p:cNvGraphicFramePr/>
            <p:nvPr/>
          </p:nvGraphicFramePr>
          <p:xfrm>
            <a:off x="263951" y="1341516"/>
            <a:ext cx="8785816" cy="3818850"/>
          </p:xfrm>
          <a:graphic>
            <a:graphicData uri="http://schemas.openxmlformats.org/drawingml/2006/chart">
              <c:chart xmlns:c="http://schemas.openxmlformats.org/drawingml/2006/chart" xmlns:r="http://schemas.openxmlformats.org/officeDocument/2006/relationships" r:id="rId2"/>
            </a:graphicData>
          </a:graphic>
        </p:graphicFrame>
        <p:sp>
          <p:nvSpPr>
            <p:cNvPr id="39" name="TextBox 38">
              <a:extLst>
                <a:ext uri="{FF2B5EF4-FFF2-40B4-BE49-F238E27FC236}">
                  <a16:creationId xmlns:a16="http://schemas.microsoft.com/office/drawing/2014/main" id="{6D916B1F-1E92-FB44-9176-E559D221AF5A}"/>
                </a:ext>
              </a:extLst>
            </p:cNvPr>
            <p:cNvSpPr txBox="1"/>
            <p:nvPr/>
          </p:nvSpPr>
          <p:spPr>
            <a:xfrm>
              <a:off x="5277436" y="3334940"/>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0" name="TextBox 39">
              <a:extLst>
                <a:ext uri="{FF2B5EF4-FFF2-40B4-BE49-F238E27FC236}">
                  <a16:creationId xmlns:a16="http://schemas.microsoft.com/office/drawing/2014/main" id="{EBA84C3C-9FB4-3446-93BF-A9586D1B0F74}"/>
                </a:ext>
              </a:extLst>
            </p:cNvPr>
            <p:cNvSpPr txBox="1"/>
            <p:nvPr/>
          </p:nvSpPr>
          <p:spPr>
            <a:xfrm>
              <a:off x="6052004" y="3130585"/>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1" name="TextBox 40">
              <a:extLst>
                <a:ext uri="{FF2B5EF4-FFF2-40B4-BE49-F238E27FC236}">
                  <a16:creationId xmlns:a16="http://schemas.microsoft.com/office/drawing/2014/main" id="{AF74D405-975F-7F4F-97FD-25BD98EA59F2}"/>
                </a:ext>
              </a:extLst>
            </p:cNvPr>
            <p:cNvSpPr txBox="1"/>
            <p:nvPr/>
          </p:nvSpPr>
          <p:spPr>
            <a:xfrm>
              <a:off x="3728297" y="3545681"/>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2" name="TextBox 41">
              <a:extLst>
                <a:ext uri="{FF2B5EF4-FFF2-40B4-BE49-F238E27FC236}">
                  <a16:creationId xmlns:a16="http://schemas.microsoft.com/office/drawing/2014/main" id="{DDC22CA8-F864-0742-A995-291B250BDA14}"/>
                </a:ext>
              </a:extLst>
            </p:cNvPr>
            <p:cNvSpPr txBox="1"/>
            <p:nvPr/>
          </p:nvSpPr>
          <p:spPr>
            <a:xfrm>
              <a:off x="1404590" y="4038600"/>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3" name="TextBox 42">
              <a:extLst>
                <a:ext uri="{FF2B5EF4-FFF2-40B4-BE49-F238E27FC236}">
                  <a16:creationId xmlns:a16="http://schemas.microsoft.com/office/drawing/2014/main" id="{DAADF473-22B2-F742-AC64-DC07B646546E}"/>
                </a:ext>
              </a:extLst>
            </p:cNvPr>
            <p:cNvSpPr txBox="1"/>
            <p:nvPr/>
          </p:nvSpPr>
          <p:spPr>
            <a:xfrm>
              <a:off x="2179159" y="3771552"/>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4" name="TextBox 43">
              <a:extLst>
                <a:ext uri="{FF2B5EF4-FFF2-40B4-BE49-F238E27FC236}">
                  <a16:creationId xmlns:a16="http://schemas.microsoft.com/office/drawing/2014/main" id="{A26DBC99-5154-A049-9B69-92F842F183EB}"/>
                </a:ext>
              </a:extLst>
            </p:cNvPr>
            <p:cNvSpPr txBox="1"/>
            <p:nvPr/>
          </p:nvSpPr>
          <p:spPr>
            <a:xfrm>
              <a:off x="7571755" y="2730163"/>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5" name="TextBox 44">
              <a:extLst>
                <a:ext uri="{FF2B5EF4-FFF2-40B4-BE49-F238E27FC236}">
                  <a16:creationId xmlns:a16="http://schemas.microsoft.com/office/drawing/2014/main" id="{9A76B22F-42F8-764C-98E4-3A1B5A3C083E}"/>
                </a:ext>
              </a:extLst>
            </p:cNvPr>
            <p:cNvSpPr txBox="1"/>
            <p:nvPr/>
          </p:nvSpPr>
          <p:spPr>
            <a:xfrm>
              <a:off x="4502866" y="3508633"/>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6" name="TextBox 45">
              <a:extLst>
                <a:ext uri="{FF2B5EF4-FFF2-40B4-BE49-F238E27FC236}">
                  <a16:creationId xmlns:a16="http://schemas.microsoft.com/office/drawing/2014/main" id="{6F987740-3A58-DE4F-95E5-F5A65DD10755}"/>
                </a:ext>
              </a:extLst>
            </p:cNvPr>
            <p:cNvSpPr txBox="1"/>
            <p:nvPr/>
          </p:nvSpPr>
          <p:spPr>
            <a:xfrm>
              <a:off x="2953728" y="3633548"/>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7" name="TextBox 46">
              <a:extLst>
                <a:ext uri="{FF2B5EF4-FFF2-40B4-BE49-F238E27FC236}">
                  <a16:creationId xmlns:a16="http://schemas.microsoft.com/office/drawing/2014/main" id="{8ED403A6-DE33-9742-B0A6-AA12AE66F068}"/>
                </a:ext>
              </a:extLst>
            </p:cNvPr>
            <p:cNvSpPr txBox="1"/>
            <p:nvPr/>
          </p:nvSpPr>
          <p:spPr>
            <a:xfrm>
              <a:off x="6816776" y="2761254"/>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8" name="TextBox 47">
              <a:extLst>
                <a:ext uri="{FF2B5EF4-FFF2-40B4-BE49-F238E27FC236}">
                  <a16:creationId xmlns:a16="http://schemas.microsoft.com/office/drawing/2014/main" id="{6457F2D7-2EB6-B948-B6D2-822F0546E8CD}"/>
                </a:ext>
              </a:extLst>
            </p:cNvPr>
            <p:cNvSpPr txBox="1"/>
            <p:nvPr/>
          </p:nvSpPr>
          <p:spPr>
            <a:xfrm>
              <a:off x="630021" y="4131740"/>
              <a:ext cx="30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grpSp>
      <p:sp>
        <p:nvSpPr>
          <p:cNvPr id="49" name="TextBox 48">
            <a:extLst>
              <a:ext uri="{FF2B5EF4-FFF2-40B4-BE49-F238E27FC236}">
                <a16:creationId xmlns:a16="http://schemas.microsoft.com/office/drawing/2014/main" id="{71B7A293-EA03-9342-A09B-187DC2A55402}"/>
              </a:ext>
            </a:extLst>
          </p:cNvPr>
          <p:cNvSpPr txBox="1"/>
          <p:nvPr/>
        </p:nvSpPr>
        <p:spPr>
          <a:xfrm>
            <a:off x="3254478" y="6375037"/>
            <a:ext cx="8937522" cy="5232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Munira</a:t>
            </a:r>
            <a:r>
              <a:rPr kumimoji="0" lang="en-US" sz="1400" b="0" i="0" u="none" strike="noStrike" kern="1200" cap="none" spc="0" normalizeH="0" baseline="0" noProof="0" dirty="0">
                <a:ln>
                  <a:noFill/>
                </a:ln>
                <a:solidFill>
                  <a:prstClr val="black"/>
                </a:solidFill>
                <a:effectLst/>
                <a:uLnTx/>
                <a:uFillTx/>
                <a:latin typeface="Calibri"/>
                <a:ea typeface="+mn-ea"/>
                <a:cs typeface="+mn-cs"/>
              </a:rPr>
              <a:t> Z.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Gunja</a:t>
            </a:r>
            <a:r>
              <a:rPr kumimoji="0" lang="en-US" sz="1400" b="0" i="0" u="none" strike="noStrike" kern="1200" cap="none" spc="0" normalizeH="0" baseline="0" noProof="0" dirty="0">
                <a:ln>
                  <a:noFill/>
                </a:ln>
                <a:solidFill>
                  <a:prstClr val="black"/>
                </a:solidFill>
                <a:effectLst/>
                <a:uLnTx/>
                <a:uFillTx/>
                <a:latin typeface="Calibri"/>
                <a:ea typeface="+mn-ea"/>
                <a:cs typeface="+mn-cs"/>
              </a:rPr>
              <a:t> et al., </a:t>
            </a:r>
            <a:r>
              <a:rPr kumimoji="0" lang="en-US" sz="1400" b="0" i="1" u="none" strike="noStrike" kern="1200" cap="none" spc="0" normalizeH="0" baseline="0" noProof="0" dirty="0">
                <a:ln>
                  <a:noFill/>
                </a:ln>
                <a:solidFill>
                  <a:prstClr val="black"/>
                </a:solidFill>
                <a:effectLst/>
                <a:uLnTx/>
                <a:uFillTx/>
                <a:latin typeface="Calibri"/>
                <a:ea typeface="+mn-ea"/>
                <a:cs typeface="+mn-cs"/>
              </a:rPr>
              <a:t>What Is the Status of Women’s Health and Health Care in the U.S. Compared to Ten Other Countries? </a:t>
            </a:r>
            <a:r>
              <a:rPr kumimoji="0" lang="en-US" sz="1400" b="0" i="0" u="none" strike="noStrike" kern="1200" cap="none" spc="0" normalizeH="0" baseline="0" noProof="0" dirty="0">
                <a:ln>
                  <a:noFill/>
                </a:ln>
                <a:solidFill>
                  <a:prstClr val="black"/>
                </a:solidFill>
                <a:effectLst/>
                <a:uLnTx/>
                <a:uFillTx/>
                <a:latin typeface="Calibri"/>
                <a:ea typeface="+mn-ea"/>
                <a:cs typeface="+mn-cs"/>
              </a:rPr>
              <a:t>(Commonwealth Fund, Dec. 2018).</a:t>
            </a:r>
          </a:p>
        </p:txBody>
      </p:sp>
      <p:sp>
        <p:nvSpPr>
          <p:cNvPr id="50" name="TextBox 49">
            <a:extLst>
              <a:ext uri="{FF2B5EF4-FFF2-40B4-BE49-F238E27FC236}">
                <a16:creationId xmlns:a16="http://schemas.microsoft.com/office/drawing/2014/main" id="{728D5770-4148-D649-BCCF-0D6720FF9BED}"/>
              </a:ext>
            </a:extLst>
          </p:cNvPr>
          <p:cNvSpPr txBox="1"/>
          <p:nvPr/>
        </p:nvSpPr>
        <p:spPr>
          <a:xfrm>
            <a:off x="838200" y="1643552"/>
            <a:ext cx="617455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Interface"/>
                <a:ea typeface="Tahoma" panose="020B0604030504040204" pitchFamily="34" charset="0"/>
                <a:cs typeface="Tahoma" panose="020B0604030504040204" pitchFamily="34" charset="0"/>
              </a:rPr>
              <a:t>Percent of women ages 18–64 with at least one </a:t>
            </a:r>
            <a:br>
              <a:rPr kumimoji="0" lang="en-US" sz="2400" b="0" i="1" u="none" strike="noStrike" kern="1200" cap="none" spc="0" normalizeH="0" baseline="0" noProof="0" dirty="0">
                <a:ln>
                  <a:noFill/>
                </a:ln>
                <a:solidFill>
                  <a:prstClr val="black"/>
                </a:solidFill>
                <a:effectLst/>
                <a:uLnTx/>
                <a:uFillTx/>
                <a:latin typeface="Interface"/>
                <a:ea typeface="Tahoma" panose="020B0604030504040204" pitchFamily="34" charset="0"/>
                <a:cs typeface="Tahoma" panose="020B0604030504040204" pitchFamily="34" charset="0"/>
              </a:rPr>
            </a:br>
            <a:r>
              <a:rPr kumimoji="0" lang="en-US" sz="2400" b="0" i="1" u="none" strike="noStrike" kern="1200" cap="none" spc="0" normalizeH="0" baseline="0" noProof="0" dirty="0">
                <a:ln>
                  <a:noFill/>
                </a:ln>
                <a:solidFill>
                  <a:prstClr val="black"/>
                </a:solidFill>
                <a:effectLst/>
                <a:uLnTx/>
                <a:uFillTx/>
                <a:latin typeface="Interface"/>
                <a:ea typeface="Tahoma" panose="020B0604030504040204" pitchFamily="34" charset="0"/>
                <a:cs typeface="Tahoma" panose="020B0604030504040204" pitchFamily="34" charset="0"/>
              </a:rPr>
              <a:t>cost-related access problem</a:t>
            </a:r>
          </a:p>
        </p:txBody>
      </p:sp>
    </p:spTree>
    <p:extLst>
      <p:ext uri="{BB962C8B-B14F-4D97-AF65-F5344CB8AC3E}">
        <p14:creationId xmlns:p14="http://schemas.microsoft.com/office/powerpoint/2010/main" val="26689228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E3469-9DBE-4DF1-B290-3AB3A2E4BE2A}"/>
              </a:ext>
            </a:extLst>
          </p:cNvPr>
          <p:cNvSpPr>
            <a:spLocks noGrp="1"/>
          </p:cNvSpPr>
          <p:nvPr>
            <p:ph type="title"/>
          </p:nvPr>
        </p:nvSpPr>
        <p:spPr>
          <a:xfrm>
            <a:off x="738810" y="216007"/>
            <a:ext cx="10515600" cy="1325563"/>
          </a:xfrm>
        </p:spPr>
        <p:txBody>
          <a:bodyPr/>
          <a:lstStyle/>
          <a:p>
            <a:r>
              <a:rPr lang="en-US" dirty="0">
                <a:solidFill>
                  <a:schemeClr val="bg1"/>
                </a:solidFill>
              </a:rPr>
              <a:t>Hea</a:t>
            </a:r>
            <a:r>
              <a:rPr lang="en-US" dirty="0"/>
              <a:t>lth vs Social Care Spending</a:t>
            </a:r>
          </a:p>
        </p:txBody>
      </p:sp>
      <p:sp>
        <p:nvSpPr>
          <p:cNvPr id="4" name="Slide Number Placeholder 3">
            <a:extLst>
              <a:ext uri="{FF2B5EF4-FFF2-40B4-BE49-F238E27FC236}">
                <a16:creationId xmlns:a16="http://schemas.microsoft.com/office/drawing/2014/main" id="{D1DF63C6-B951-4473-ACEE-E66590A3EA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8" name="Object 2">
            <a:extLst>
              <a:ext uri="{FF2B5EF4-FFF2-40B4-BE49-F238E27FC236}">
                <a16:creationId xmlns:a16="http://schemas.microsoft.com/office/drawing/2014/main" id="{33BD7403-69E8-4F4B-A2CD-FCAE56A6A410}"/>
              </a:ext>
            </a:extLst>
          </p:cNvPr>
          <p:cNvGraphicFramePr>
            <a:graphicFrameLocks noChangeAspect="1"/>
          </p:cNvGraphicFramePr>
          <p:nvPr/>
        </p:nvGraphicFramePr>
        <p:xfrm>
          <a:off x="1685130" y="882815"/>
          <a:ext cx="9299862" cy="506078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DD5CCD9F-8ADF-49C6-9F03-D7560F0A1799}"/>
              </a:ext>
            </a:extLst>
          </p:cNvPr>
          <p:cNvSpPr txBox="1"/>
          <p:nvPr/>
        </p:nvSpPr>
        <p:spPr>
          <a:xfrm>
            <a:off x="3254478" y="6331536"/>
            <a:ext cx="893752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bin" panose="020B0803050202020004" pitchFamily="34" charset="0"/>
                <a:ea typeface="+mn-ea"/>
                <a:cs typeface="+mn-cs"/>
              </a:rPr>
              <a:t>Source: E. H. Bradley and L. A. Taylor, </a:t>
            </a:r>
            <a:r>
              <a:rPr kumimoji="0" lang="en-US" altLang="en-US" sz="1400" b="0" i="1" u="none" strike="noStrike" kern="1200" cap="none" spc="0" normalizeH="0" baseline="0" noProof="0" dirty="0">
                <a:ln>
                  <a:noFill/>
                </a:ln>
                <a:solidFill>
                  <a:prstClr val="black"/>
                </a:solidFill>
                <a:effectLst/>
                <a:uLnTx/>
                <a:uFillTx/>
                <a:latin typeface="Cabin" panose="020B0803050202020004" pitchFamily="34" charset="0"/>
                <a:ea typeface="+mn-ea"/>
                <a:cs typeface="+mn-cs"/>
              </a:rPr>
              <a:t>The American Health Care Paradox: Why Spending More Is Getting Us Less</a:t>
            </a:r>
            <a:r>
              <a:rPr kumimoji="0" lang="en-US" altLang="en-US" sz="1400" b="0" i="0" u="none" strike="noStrike" kern="1200" cap="none" spc="0" normalizeH="0" baseline="0" noProof="0" dirty="0">
                <a:ln>
                  <a:noFill/>
                </a:ln>
                <a:solidFill>
                  <a:prstClr val="black"/>
                </a:solidFill>
                <a:effectLst/>
                <a:uLnTx/>
                <a:uFillTx/>
                <a:latin typeface="Cabin" panose="020B0803050202020004" pitchFamily="34" charset="0"/>
                <a:ea typeface="+mn-ea"/>
                <a:cs typeface="+mn-cs"/>
              </a:rPr>
              <a:t>, Public Affairs, 2013.</a:t>
            </a:r>
          </a:p>
        </p:txBody>
      </p:sp>
    </p:spTree>
    <p:extLst>
      <p:ext uri="{BB962C8B-B14F-4D97-AF65-F5344CB8AC3E}">
        <p14:creationId xmlns:p14="http://schemas.microsoft.com/office/powerpoint/2010/main" val="3827445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Speaker</a:t>
            </a:r>
          </a:p>
        </p:txBody>
      </p:sp>
      <p:pic>
        <p:nvPicPr>
          <p:cNvPr id="6" name="Content Placeholder 5">
            <a:extLst>
              <a:ext uri="{FF2B5EF4-FFF2-40B4-BE49-F238E27FC236}">
                <a16:creationId xmlns:a16="http://schemas.microsoft.com/office/drawing/2014/main" id="{33D8573C-6329-4657-874B-D4A155B8E4D3}"/>
              </a:ext>
            </a:extLst>
          </p:cNvPr>
          <p:cNvPicPr>
            <a:picLocks noGrp="1" noChangeAspect="1"/>
          </p:cNvPicPr>
          <p:nvPr>
            <p:ph sz="half" idx="1"/>
          </p:nvPr>
        </p:nvPicPr>
        <p:blipFill>
          <a:blip r:embed="rId2"/>
          <a:stretch>
            <a:fillRect/>
          </a:stretch>
        </p:blipFill>
        <p:spPr>
          <a:xfrm>
            <a:off x="875072" y="3215147"/>
            <a:ext cx="2733969" cy="2733969"/>
          </a:xfrm>
        </p:spPr>
      </p:pic>
      <p:sp>
        <p:nvSpPr>
          <p:cNvPr id="4" name="Content Placeholder 3"/>
          <p:cNvSpPr>
            <a:spLocks noGrp="1"/>
          </p:cNvSpPr>
          <p:nvPr>
            <p:ph sz="half" idx="2"/>
          </p:nvPr>
        </p:nvSpPr>
        <p:spPr>
          <a:xfrm>
            <a:off x="5255116" y="1624819"/>
            <a:ext cx="6258064" cy="4324297"/>
          </a:xfrm>
        </p:spPr>
        <p:txBody>
          <a:bodyPr>
            <a:normAutofit/>
          </a:bodyPr>
          <a:lstStyle/>
          <a:p>
            <a:pPr marL="0" indent="0">
              <a:buNone/>
            </a:pPr>
            <a:r>
              <a:rPr lang="en-US" dirty="0"/>
              <a:t>Current Affiliations</a:t>
            </a:r>
          </a:p>
          <a:p>
            <a:pPr marL="0" indent="0">
              <a:buNone/>
            </a:pPr>
            <a:r>
              <a:rPr lang="en-US" sz="2000" dirty="0"/>
              <a:t>Eastern Washington University</a:t>
            </a:r>
          </a:p>
          <a:p>
            <a:r>
              <a:rPr lang="en-US" sz="2000" dirty="0"/>
              <a:t>Faculty in Economics &amp; Decision Science</a:t>
            </a:r>
          </a:p>
          <a:p>
            <a:r>
              <a:rPr lang="en-US" sz="2000" dirty="0"/>
              <a:t>Policy Analyst, EWU Institute of Public Policy &amp; Economic Analysis</a:t>
            </a:r>
          </a:p>
          <a:p>
            <a:pPr marL="0" indent="0">
              <a:buNone/>
            </a:pPr>
            <a:endParaRPr lang="en-US" sz="1800" dirty="0"/>
          </a:p>
          <a:p>
            <a:pPr marL="0" indent="0">
              <a:buNone/>
            </a:pPr>
            <a:r>
              <a:rPr lang="en-US" dirty="0"/>
              <a:t>Research Interests</a:t>
            </a:r>
          </a:p>
          <a:p>
            <a:pPr lvl="1"/>
            <a:r>
              <a:rPr lang="en-US" sz="2000" dirty="0"/>
              <a:t>Health Economics</a:t>
            </a:r>
          </a:p>
          <a:p>
            <a:pPr lvl="1"/>
            <a:r>
              <a:rPr lang="en-US" sz="2000" dirty="0"/>
              <a:t>Sports Economics</a:t>
            </a:r>
          </a:p>
          <a:p>
            <a:pPr lvl="1"/>
            <a:r>
              <a:rPr lang="en-US" sz="2000" dirty="0"/>
              <a:t>Education Economics</a:t>
            </a:r>
          </a:p>
        </p:txBody>
      </p:sp>
      <p:sp>
        <p:nvSpPr>
          <p:cNvPr id="7" name="TextBox 6">
            <a:extLst>
              <a:ext uri="{FF2B5EF4-FFF2-40B4-BE49-F238E27FC236}">
                <a16:creationId xmlns:a16="http://schemas.microsoft.com/office/drawing/2014/main" id="{4838E890-3552-431C-9224-56FA1C9719AD}"/>
              </a:ext>
            </a:extLst>
          </p:cNvPr>
          <p:cNvSpPr txBox="1"/>
          <p:nvPr/>
        </p:nvSpPr>
        <p:spPr>
          <a:xfrm>
            <a:off x="678820" y="1600201"/>
            <a:ext cx="3256671"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Kelley L. Cullen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PhD, Economics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Washington State University</a:t>
            </a:r>
          </a:p>
        </p:txBody>
      </p:sp>
    </p:spTree>
    <p:extLst>
      <p:ext uri="{BB962C8B-B14F-4D97-AF65-F5344CB8AC3E}">
        <p14:creationId xmlns:p14="http://schemas.microsoft.com/office/powerpoint/2010/main" val="20618044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E0DA2-A5AE-4C2D-8309-5A7E5CCF0D80}"/>
              </a:ext>
            </a:extLst>
          </p:cNvPr>
          <p:cNvSpPr>
            <a:spLocks noGrp="1"/>
          </p:cNvSpPr>
          <p:nvPr>
            <p:ph type="title"/>
          </p:nvPr>
        </p:nvSpPr>
        <p:spPr>
          <a:xfrm>
            <a:off x="723896" y="0"/>
            <a:ext cx="10515600" cy="1325563"/>
          </a:xfrm>
        </p:spPr>
        <p:txBody>
          <a:bodyPr/>
          <a:lstStyle/>
          <a:p>
            <a:r>
              <a:rPr lang="en-US" dirty="0">
                <a:solidFill>
                  <a:schemeClr val="bg1"/>
                </a:solidFill>
              </a:rPr>
              <a:t>Hea</a:t>
            </a:r>
            <a:r>
              <a:rPr lang="en-US" dirty="0"/>
              <a:t>lth vs Social Care Spending</a:t>
            </a:r>
          </a:p>
        </p:txBody>
      </p:sp>
      <p:sp>
        <p:nvSpPr>
          <p:cNvPr id="3" name="Content Placeholder 2">
            <a:extLst>
              <a:ext uri="{FF2B5EF4-FFF2-40B4-BE49-F238E27FC236}">
                <a16:creationId xmlns:a16="http://schemas.microsoft.com/office/drawing/2014/main" id="{937ABDA1-0499-488A-AFF1-47B55DBEA76C}"/>
              </a:ext>
            </a:extLst>
          </p:cNvPr>
          <p:cNvSpPr>
            <a:spLocks noGrp="1"/>
          </p:cNvSpPr>
          <p:nvPr>
            <p:ph idx="1"/>
          </p:nvPr>
        </p:nvSpPr>
        <p:spPr/>
        <p:txBody>
          <a:bodyPr>
            <a:normAutofit/>
          </a:bodyPr>
          <a:lstStyle/>
          <a:p>
            <a:r>
              <a:rPr lang="en-US" b="0" dirty="0"/>
              <a:t>A 2013 study by Bradley and Taylor found that the U.S. spent the least on social services—such as retirement and disability benefits, employment programs, and supportive housing—among the countries studied in this report, at just 9 percent of GDP. </a:t>
            </a:r>
          </a:p>
          <a:p>
            <a:r>
              <a:rPr lang="en-US" b="0" dirty="0"/>
              <a:t>From 2000 to 2011, for every dollar the US spent on health care, the country spent another $1.00 on social services, whereas across the OECD, for every dollar spent on health care, countries spend an additional $2.50 on social services </a:t>
            </a:r>
          </a:p>
          <a:p>
            <a:endParaRPr lang="en-US" dirty="0"/>
          </a:p>
        </p:txBody>
      </p:sp>
    </p:spTree>
    <p:extLst>
      <p:ext uri="{BB962C8B-B14F-4D97-AF65-F5344CB8AC3E}">
        <p14:creationId xmlns:p14="http://schemas.microsoft.com/office/powerpoint/2010/main" val="33647524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D55C-5B5B-4E60-9A0E-CF4CE3A618C5}"/>
              </a:ext>
            </a:extLst>
          </p:cNvPr>
          <p:cNvSpPr>
            <a:spLocks noGrp="1"/>
          </p:cNvSpPr>
          <p:nvPr>
            <p:ph type="title"/>
          </p:nvPr>
        </p:nvSpPr>
        <p:spPr>
          <a:xfrm>
            <a:off x="802575" y="0"/>
            <a:ext cx="10515600" cy="1325563"/>
          </a:xfrm>
        </p:spPr>
        <p:txBody>
          <a:bodyPr>
            <a:normAutofit/>
          </a:bodyPr>
          <a:lstStyle/>
          <a:p>
            <a:r>
              <a:rPr lang="en-US" dirty="0">
                <a:solidFill>
                  <a:schemeClr val="bg1"/>
                </a:solidFill>
              </a:rPr>
              <a:t>Wh</a:t>
            </a:r>
            <a:r>
              <a:rPr lang="en-US" dirty="0"/>
              <a:t>y is Healthcare Spending Increasing?</a:t>
            </a:r>
          </a:p>
        </p:txBody>
      </p:sp>
      <p:sp>
        <p:nvSpPr>
          <p:cNvPr id="3" name="Content Placeholder 2">
            <a:extLst>
              <a:ext uri="{FF2B5EF4-FFF2-40B4-BE49-F238E27FC236}">
                <a16:creationId xmlns:a16="http://schemas.microsoft.com/office/drawing/2014/main" id="{61A0A982-E231-42E9-87F5-D0EE4D1609EF}"/>
              </a:ext>
            </a:extLst>
          </p:cNvPr>
          <p:cNvSpPr>
            <a:spLocks noGrp="1"/>
          </p:cNvSpPr>
          <p:nvPr>
            <p:ph idx="1"/>
          </p:nvPr>
        </p:nvSpPr>
        <p:spPr/>
        <p:txBody>
          <a:bodyPr/>
          <a:lstStyle/>
          <a:p>
            <a:r>
              <a:rPr lang="en-US" b="0" dirty="0"/>
              <a:t>Costs in the United States, and elsewhere are increasing rapidly.</a:t>
            </a:r>
          </a:p>
          <a:p>
            <a:r>
              <a:rPr lang="en-US" b="0" dirty="0"/>
              <a:t>The share of economic spending on health care has been steadily increasing for all countries because:</a:t>
            </a:r>
          </a:p>
          <a:p>
            <a:pPr lvl="1"/>
            <a:r>
              <a:rPr lang="en-US" dirty="0"/>
              <a:t>H</a:t>
            </a:r>
            <a:r>
              <a:rPr lang="en-US" b="0" dirty="0"/>
              <a:t>ealth spending growth has outpaced economic growth</a:t>
            </a:r>
            <a:r>
              <a:rPr lang="en-US" dirty="0"/>
              <a:t>.</a:t>
            </a:r>
          </a:p>
          <a:p>
            <a:pPr lvl="1"/>
            <a:r>
              <a:rPr lang="en-US" b="0" dirty="0"/>
              <a:t>Richer countries demand more services, like attention to health.</a:t>
            </a:r>
          </a:p>
          <a:p>
            <a:r>
              <a:rPr lang="en-US" b="0" dirty="0"/>
              <a:t>Also because of </a:t>
            </a:r>
          </a:p>
          <a:p>
            <a:pPr lvl="1"/>
            <a:r>
              <a:rPr lang="en-US" b="0" dirty="0"/>
              <a:t>Advances in medical technologies.</a:t>
            </a:r>
          </a:p>
          <a:p>
            <a:pPr lvl="1"/>
            <a:r>
              <a:rPr lang="en-US" b="0" dirty="0"/>
              <a:t>Increased demand for services.</a:t>
            </a:r>
          </a:p>
          <a:p>
            <a:pPr lvl="1"/>
            <a:r>
              <a:rPr lang="en-US" dirty="0"/>
              <a:t>Rising prices in the health sector – why?</a:t>
            </a:r>
            <a:endParaRPr lang="en-US" b="0" dirty="0"/>
          </a:p>
          <a:p>
            <a:endParaRPr lang="en-US" dirty="0"/>
          </a:p>
        </p:txBody>
      </p:sp>
    </p:spTree>
    <p:extLst>
      <p:ext uri="{BB962C8B-B14F-4D97-AF65-F5344CB8AC3E}">
        <p14:creationId xmlns:p14="http://schemas.microsoft.com/office/powerpoint/2010/main" val="27184257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BE8DD-0DC5-4FBA-B28E-E372EDD55686}"/>
              </a:ext>
            </a:extLst>
          </p:cNvPr>
          <p:cNvSpPr>
            <a:spLocks noGrp="1"/>
          </p:cNvSpPr>
          <p:nvPr>
            <p:ph type="title"/>
          </p:nvPr>
        </p:nvSpPr>
        <p:spPr>
          <a:xfrm>
            <a:off x="885700" y="0"/>
            <a:ext cx="10515600" cy="1325563"/>
          </a:xfrm>
        </p:spPr>
        <p:txBody>
          <a:bodyPr/>
          <a:lstStyle/>
          <a:p>
            <a:r>
              <a:rPr lang="en-US" dirty="0">
                <a:solidFill>
                  <a:schemeClr val="bg1"/>
                </a:solidFill>
              </a:rPr>
              <a:t>Tra</a:t>
            </a:r>
            <a:r>
              <a:rPr lang="en-US" dirty="0"/>
              <a:t>deoffs</a:t>
            </a:r>
          </a:p>
        </p:txBody>
      </p:sp>
      <p:sp>
        <p:nvSpPr>
          <p:cNvPr id="3" name="Content Placeholder 2">
            <a:extLst>
              <a:ext uri="{FF2B5EF4-FFF2-40B4-BE49-F238E27FC236}">
                <a16:creationId xmlns:a16="http://schemas.microsoft.com/office/drawing/2014/main" id="{0F5A00F6-FD43-4CB6-87A7-90CFF015EED7}"/>
              </a:ext>
            </a:extLst>
          </p:cNvPr>
          <p:cNvSpPr>
            <a:spLocks noGrp="1"/>
          </p:cNvSpPr>
          <p:nvPr>
            <p:ph idx="1"/>
          </p:nvPr>
        </p:nvSpPr>
        <p:spPr/>
        <p:txBody>
          <a:bodyPr>
            <a:normAutofit fontScale="92500" lnSpcReduction="20000"/>
          </a:bodyPr>
          <a:lstStyle/>
          <a:p>
            <a:pPr marL="0" indent="0">
              <a:buNone/>
            </a:pPr>
            <a:r>
              <a:rPr lang="en-US" b="0" dirty="0"/>
              <a:t>Tradeoffs take place among the three legs: </a:t>
            </a:r>
          </a:p>
          <a:p>
            <a:r>
              <a:rPr lang="en-US" b="0" dirty="0"/>
              <a:t>Increasing quality in health care may lead to higher health care costs.</a:t>
            </a:r>
          </a:p>
          <a:p>
            <a:pPr lvl="1"/>
            <a:r>
              <a:rPr lang="en-US" dirty="0"/>
              <a:t>This </a:t>
            </a:r>
            <a:r>
              <a:rPr lang="en-US" b="0" dirty="0"/>
              <a:t>means a compromise in access (affordability). </a:t>
            </a:r>
          </a:p>
          <a:p>
            <a:pPr marL="457200" lvl="1" indent="0">
              <a:buNone/>
            </a:pPr>
            <a:endParaRPr lang="en-US" b="0" dirty="0"/>
          </a:p>
          <a:p>
            <a:r>
              <a:rPr lang="en-US" b="0" dirty="0"/>
              <a:t>I.e., with increasing quality, access may suffer.</a:t>
            </a:r>
          </a:p>
          <a:p>
            <a:r>
              <a:rPr lang="en-US" b="0" dirty="0"/>
              <a:t>By increasing access, quality may suffer.</a:t>
            </a:r>
          </a:p>
          <a:p>
            <a:r>
              <a:rPr lang="en-US" b="0" dirty="0"/>
              <a:t>By decreasing costs, quality may suffer.</a:t>
            </a:r>
          </a:p>
          <a:p>
            <a:endParaRPr lang="en-US" b="0" dirty="0"/>
          </a:p>
          <a:p>
            <a:pPr marL="0" indent="0">
              <a:buNone/>
            </a:pPr>
            <a:r>
              <a:rPr lang="en-US" b="0" dirty="0"/>
              <a:t>In healthcare in the United States, there are potential opportunities to improve all three simultaneously.</a:t>
            </a:r>
          </a:p>
          <a:p>
            <a:pPr marL="0" indent="0">
              <a:buNone/>
            </a:pPr>
            <a:r>
              <a:rPr lang="en-US" b="0" dirty="0"/>
              <a:t>	E.g., it is possible that increasing quality can reduce costs.</a:t>
            </a:r>
          </a:p>
        </p:txBody>
      </p:sp>
    </p:spTree>
    <p:extLst>
      <p:ext uri="{BB962C8B-B14F-4D97-AF65-F5344CB8AC3E}">
        <p14:creationId xmlns:p14="http://schemas.microsoft.com/office/powerpoint/2010/main" val="12982802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3B7A5-C183-1E4B-835E-496C32B582E7}"/>
              </a:ext>
            </a:extLst>
          </p:cNvPr>
          <p:cNvSpPr>
            <a:spLocks noGrp="1"/>
          </p:cNvSpPr>
          <p:nvPr>
            <p:ph type="title"/>
          </p:nvPr>
        </p:nvSpPr>
        <p:spPr>
          <a:xfrm>
            <a:off x="994065" y="0"/>
            <a:ext cx="10515600" cy="1325563"/>
          </a:xfrm>
        </p:spPr>
        <p:txBody>
          <a:bodyPr/>
          <a:lstStyle/>
          <a:p>
            <a:r>
              <a:rPr lang="en-US" dirty="0">
                <a:solidFill>
                  <a:schemeClr val="bg1"/>
                </a:solidFill>
              </a:rPr>
              <a:t>Cli</a:t>
            </a:r>
            <a:r>
              <a:rPr lang="en-US" dirty="0"/>
              <a:t>mate Change Economics</a:t>
            </a:r>
          </a:p>
        </p:txBody>
      </p:sp>
      <p:sp>
        <p:nvSpPr>
          <p:cNvPr id="3" name="Content Placeholder 2">
            <a:extLst>
              <a:ext uri="{FF2B5EF4-FFF2-40B4-BE49-F238E27FC236}">
                <a16:creationId xmlns:a16="http://schemas.microsoft.com/office/drawing/2014/main" id="{F4573B96-75F7-FB49-8190-A32A329D0AE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9853CE2-8E16-E944-B319-A7551E7AD2F4}"/>
              </a:ext>
            </a:extLst>
          </p:cNvPr>
          <p:cNvSpPr>
            <a:spLocks noGrp="1"/>
          </p:cNvSpPr>
          <p:nvPr>
            <p:ph type="sldNum" sz="quarter" idx="12"/>
          </p:nvPr>
        </p:nvSpPr>
        <p:spPr/>
        <p:txBody>
          <a:bodyPr/>
          <a:lstStyle/>
          <a:p>
            <a:fld id="{D9F085D5-EC86-4F6A-B501-C1359CB39116}" type="slidenum">
              <a:rPr lang="en-GB" smtClean="0"/>
              <a:t>63</a:t>
            </a:fld>
            <a:endParaRPr lang="en-GB"/>
          </a:p>
        </p:txBody>
      </p:sp>
      <p:sp>
        <p:nvSpPr>
          <p:cNvPr id="5" name="TextBox 4">
            <a:extLst>
              <a:ext uri="{FF2B5EF4-FFF2-40B4-BE49-F238E27FC236}">
                <a16:creationId xmlns:a16="http://schemas.microsoft.com/office/drawing/2014/main" id="{78717093-2A8E-4843-98F7-85D4C9C2B7D9}"/>
              </a:ext>
            </a:extLst>
          </p:cNvPr>
          <p:cNvSpPr txBox="1"/>
          <p:nvPr/>
        </p:nvSpPr>
        <p:spPr>
          <a:xfrm>
            <a:off x="2682654" y="1094730"/>
            <a:ext cx="7079374" cy="461665"/>
          </a:xfrm>
          <a:prstGeom prst="rect">
            <a:avLst/>
          </a:prstGeom>
          <a:noFill/>
        </p:spPr>
        <p:txBody>
          <a:bodyPr wrap="none" rtlCol="0">
            <a:spAutoFit/>
          </a:bodyPr>
          <a:lstStyle/>
          <a:p>
            <a:pPr algn="ctr"/>
            <a:r>
              <a:rPr lang="en-US" sz="2400" dirty="0">
                <a:highlight>
                  <a:srgbClr val="FFFFFF"/>
                </a:highlight>
              </a:rPr>
              <a:t>The changing map of the world’s wine-growing regions.</a:t>
            </a:r>
          </a:p>
        </p:txBody>
      </p:sp>
      <p:pic>
        <p:nvPicPr>
          <p:cNvPr id="6" name="Picture 1" descr="https://cms.qz.com/wp-content/uploads/2017/10/wine-growing-regions-europe-usa.png?w=940&amp;strip=all&amp;quality=75">
            <a:extLst>
              <a:ext uri="{FF2B5EF4-FFF2-40B4-BE49-F238E27FC236}">
                <a16:creationId xmlns:a16="http://schemas.microsoft.com/office/drawing/2014/main" id="{FF8C78DD-43CA-7447-9CED-BA642D13807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20042" y="1569413"/>
            <a:ext cx="9833757" cy="481969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CBEF540-1ABF-BE07-4393-1FBD4196B8DD}"/>
              </a:ext>
            </a:extLst>
          </p:cNvPr>
          <p:cNvSpPr txBox="1"/>
          <p:nvPr/>
        </p:nvSpPr>
        <p:spPr>
          <a:xfrm>
            <a:off x="3227294" y="4249271"/>
            <a:ext cx="5675400" cy="584775"/>
          </a:xfrm>
          <a:prstGeom prst="rect">
            <a:avLst/>
          </a:prstGeom>
          <a:solidFill>
            <a:schemeClr val="bg1"/>
          </a:solidFill>
        </p:spPr>
        <p:txBody>
          <a:bodyPr wrap="none" rtlCol="0">
            <a:spAutoFit/>
          </a:bodyPr>
          <a:lstStyle/>
          <a:p>
            <a:r>
              <a:rPr lang="en-US" sz="3200" dirty="0"/>
              <a:t>Sarah Jacobson, Williams College</a:t>
            </a:r>
          </a:p>
        </p:txBody>
      </p:sp>
    </p:spTree>
    <p:extLst>
      <p:ext uri="{BB962C8B-B14F-4D97-AF65-F5344CB8AC3E}">
        <p14:creationId xmlns:p14="http://schemas.microsoft.com/office/powerpoint/2010/main" val="14589499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Kelley Cullen, Ph.D.</a:t>
            </a:r>
          </a:p>
          <a:p>
            <a:pPr marL="0" indent="0" algn="ctr">
              <a:buNone/>
            </a:pPr>
            <a:r>
              <a:rPr lang="en-US" dirty="0">
                <a:hlinkClick r:id="rId3"/>
              </a:rPr>
              <a:t>kcullen@ewu.edu</a:t>
            </a:r>
            <a:endParaRPr lang="en-US" dirty="0"/>
          </a:p>
          <a:p>
            <a:pPr marL="0" indent="0" algn="ctr">
              <a:buNone/>
            </a:pPr>
            <a:endParaRPr lang="en-US" dirty="0"/>
          </a:p>
          <a:p>
            <a:pPr marL="0" indent="0" algn="ctr">
              <a:buNone/>
            </a:pPr>
            <a:r>
              <a:rPr lang="en-US" dirty="0"/>
              <a:t>Contact NEED: </a:t>
            </a:r>
            <a:r>
              <a:rPr lang="en-US" dirty="0">
                <a:hlinkClick r:id="rId4"/>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5"/>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GB" sz="1100" b="0" i="0" u="none" strike="noStrike" kern="1200" cap="none" spc="0" normalizeH="0" baseline="0" noProof="0" dirty="0">
              <a:ln>
                <a:noFill/>
              </a:ln>
              <a:solidFill>
                <a:srgbClr val="0C4C88"/>
              </a:solidFill>
              <a:effectLst/>
              <a:uLnTx/>
              <a:uFillTx/>
              <a:latin typeface="Calibri"/>
              <a:ea typeface="+mn-ea"/>
              <a:cs typeface="+mn-cs"/>
            </a:endParaRPr>
          </a:p>
        </p:txBody>
      </p:sp>
    </p:spTree>
    <p:extLst>
      <p:ext uri="{BB962C8B-B14F-4D97-AF65-F5344CB8AC3E}">
        <p14:creationId xmlns:p14="http://schemas.microsoft.com/office/powerpoint/2010/main" val="15584390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B76C9-7D63-4745-A143-D6E24BE51453}"/>
              </a:ext>
            </a:extLst>
          </p:cNvPr>
          <p:cNvSpPr>
            <a:spLocks noGrp="1"/>
          </p:cNvSpPr>
          <p:nvPr>
            <p:ph type="title"/>
          </p:nvPr>
        </p:nvSpPr>
        <p:spPr>
          <a:xfrm>
            <a:off x="766760" y="0"/>
            <a:ext cx="10515600" cy="1325563"/>
          </a:xfrm>
        </p:spPr>
        <p:txBody>
          <a:bodyPr/>
          <a:lstStyle/>
          <a:p>
            <a:r>
              <a:rPr lang="en-US" dirty="0">
                <a:solidFill>
                  <a:schemeClr val="bg1"/>
                </a:solidFill>
              </a:rPr>
              <a:t>Spe</a:t>
            </a:r>
            <a:r>
              <a:rPr lang="en-US" dirty="0"/>
              <a:t>nding on Pharmaceuticals</a:t>
            </a:r>
          </a:p>
        </p:txBody>
      </p:sp>
      <p:pic>
        <p:nvPicPr>
          <p:cNvPr id="6" name="Picture 5" descr="Chart, bar chart&#10;&#10;Description automatically generated">
            <a:extLst>
              <a:ext uri="{FF2B5EF4-FFF2-40B4-BE49-F238E27FC236}">
                <a16:creationId xmlns:a16="http://schemas.microsoft.com/office/drawing/2014/main" id="{EB73FE3F-33C0-AD41-9F9F-A544F90A78C6}"/>
              </a:ext>
            </a:extLst>
          </p:cNvPr>
          <p:cNvPicPr>
            <a:picLocks noChangeAspect="1"/>
          </p:cNvPicPr>
          <p:nvPr/>
        </p:nvPicPr>
        <p:blipFill>
          <a:blip r:embed="rId3" r:link="rId4"/>
          <a:stretch>
            <a:fillRect/>
          </a:stretch>
        </p:blipFill>
        <p:spPr>
          <a:xfrm>
            <a:off x="1077827" y="1173892"/>
            <a:ext cx="10110486" cy="5055243"/>
          </a:xfrm>
          <a:prstGeom prst="rect">
            <a:avLst/>
          </a:prstGeom>
        </p:spPr>
      </p:pic>
      <p:sp>
        <p:nvSpPr>
          <p:cNvPr id="7" name="Oval 6">
            <a:extLst>
              <a:ext uri="{FF2B5EF4-FFF2-40B4-BE49-F238E27FC236}">
                <a16:creationId xmlns:a16="http://schemas.microsoft.com/office/drawing/2014/main" id="{B162AF14-00E3-784D-8545-BA72CBBB507A}"/>
              </a:ext>
            </a:extLst>
          </p:cNvPr>
          <p:cNvSpPr/>
          <p:nvPr/>
        </p:nvSpPr>
        <p:spPr>
          <a:xfrm>
            <a:off x="10280822" y="1865871"/>
            <a:ext cx="691978" cy="33337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075982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D3E9-931C-4F7B-A95A-4B112752146C}"/>
              </a:ext>
            </a:extLst>
          </p:cNvPr>
          <p:cNvSpPr>
            <a:spLocks noGrp="1"/>
          </p:cNvSpPr>
          <p:nvPr>
            <p:ph type="title"/>
          </p:nvPr>
        </p:nvSpPr>
        <p:spPr>
          <a:xfrm>
            <a:off x="740925" y="0"/>
            <a:ext cx="10515600" cy="1325563"/>
          </a:xfrm>
        </p:spPr>
        <p:txBody>
          <a:bodyPr/>
          <a:lstStyle/>
          <a:p>
            <a:r>
              <a:rPr lang="en-US" dirty="0">
                <a:solidFill>
                  <a:schemeClr val="bg1"/>
                </a:solidFill>
              </a:rPr>
              <a:t>Dru</a:t>
            </a:r>
            <a:r>
              <a:rPr lang="en-US" dirty="0"/>
              <a:t>g Prices: Trends Over Time</a:t>
            </a:r>
          </a:p>
        </p:txBody>
      </p:sp>
      <p:pic>
        <p:nvPicPr>
          <p:cNvPr id="5" name="Content Placeholder 4">
            <a:extLst>
              <a:ext uri="{FF2B5EF4-FFF2-40B4-BE49-F238E27FC236}">
                <a16:creationId xmlns:a16="http://schemas.microsoft.com/office/drawing/2014/main" id="{D2EC4879-B6C3-4983-9324-C6B0797099B0}"/>
              </a:ext>
            </a:extLst>
          </p:cNvPr>
          <p:cNvPicPr>
            <a:picLocks noGrp="1" noChangeAspect="1"/>
          </p:cNvPicPr>
          <p:nvPr>
            <p:ph idx="1"/>
          </p:nvPr>
        </p:nvPicPr>
        <p:blipFill>
          <a:blip r:embed="rId2"/>
          <a:stretch>
            <a:fillRect/>
          </a:stretch>
        </p:blipFill>
        <p:spPr>
          <a:xfrm>
            <a:off x="1932709" y="1033155"/>
            <a:ext cx="8326582" cy="5210970"/>
          </a:xfrm>
        </p:spPr>
      </p:pic>
    </p:spTree>
    <p:extLst>
      <p:ext uri="{BB962C8B-B14F-4D97-AF65-F5344CB8AC3E}">
        <p14:creationId xmlns:p14="http://schemas.microsoft.com/office/powerpoint/2010/main" val="9184148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1406F3-BB21-4CC4-AFE5-4F021F94DD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5" name="Content Placeholder 3">
            <a:extLst>
              <a:ext uri="{FF2B5EF4-FFF2-40B4-BE49-F238E27FC236}">
                <a16:creationId xmlns:a16="http://schemas.microsoft.com/office/drawing/2014/main" id="{04AD8878-A1B4-426C-A955-691A21354D97}"/>
              </a:ext>
            </a:extLst>
          </p:cNvPr>
          <p:cNvPicPr>
            <a:picLocks noGrp="1" noChangeAspect="1"/>
          </p:cNvPicPr>
          <p:nvPr>
            <p:ph idx="4294967295"/>
          </p:nvPr>
        </p:nvPicPr>
        <p:blipFill>
          <a:blip r:embed="rId2"/>
          <a:stretch>
            <a:fillRect/>
          </a:stretch>
        </p:blipFill>
        <p:spPr>
          <a:xfrm>
            <a:off x="977559" y="262648"/>
            <a:ext cx="9858152" cy="5967577"/>
          </a:xfrm>
          <a:prstGeom prst="rect">
            <a:avLst/>
          </a:prstGeom>
        </p:spPr>
      </p:pic>
    </p:spTree>
    <p:extLst>
      <p:ext uri="{BB962C8B-B14F-4D97-AF65-F5344CB8AC3E}">
        <p14:creationId xmlns:p14="http://schemas.microsoft.com/office/powerpoint/2010/main" val="14958851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60BD-1EDE-F940-A495-63236CD19551}"/>
              </a:ext>
            </a:extLst>
          </p:cNvPr>
          <p:cNvSpPr>
            <a:spLocks noGrp="1"/>
          </p:cNvSpPr>
          <p:nvPr>
            <p:ph type="title"/>
          </p:nvPr>
        </p:nvSpPr>
        <p:spPr/>
        <p:txBody>
          <a:bodyPr>
            <a:normAutofit/>
          </a:bodyPr>
          <a:lstStyle/>
          <a:p>
            <a:r>
              <a:rPr lang="en-US" sz="3700" dirty="0">
                <a:solidFill>
                  <a:schemeClr val="bg1"/>
                </a:solidFill>
              </a:rPr>
              <a:t>Ave</a:t>
            </a:r>
            <a:r>
              <a:rPr lang="en-US" sz="3700" dirty="0"/>
              <a:t>rage Annual Insurance Premiums, 1999-2018 </a:t>
            </a:r>
          </a:p>
        </p:txBody>
      </p:sp>
      <p:sp>
        <p:nvSpPr>
          <p:cNvPr id="4" name="Slide Number Placeholder 3">
            <a:extLst>
              <a:ext uri="{FF2B5EF4-FFF2-40B4-BE49-F238E27FC236}">
                <a16:creationId xmlns:a16="http://schemas.microsoft.com/office/drawing/2014/main" id="{7AB721CE-FC1A-3445-9312-DD0BF2281E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pic>
        <p:nvPicPr>
          <p:cNvPr id="5" name="Picture 2" descr="Exhibit 1">
            <a:extLst>
              <a:ext uri="{FF2B5EF4-FFF2-40B4-BE49-F238E27FC236}">
                <a16:creationId xmlns:a16="http://schemas.microsoft.com/office/drawing/2014/main" id="{86CD0150-E5B2-2842-B37C-DC19179CC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785" y="1382768"/>
            <a:ext cx="6105111" cy="48474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496DC7-90A3-9B47-AB6C-35B7536B539D}"/>
              </a:ext>
            </a:extLst>
          </p:cNvPr>
          <p:cNvSpPr txBox="1"/>
          <p:nvPr/>
        </p:nvSpPr>
        <p:spPr>
          <a:xfrm>
            <a:off x="9054581" y="6456851"/>
            <a:ext cx="229921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 The Commonwealth Fund</a:t>
            </a:r>
          </a:p>
        </p:txBody>
      </p:sp>
      <p:sp>
        <p:nvSpPr>
          <p:cNvPr id="7" name="TextBox 6">
            <a:extLst>
              <a:ext uri="{FF2B5EF4-FFF2-40B4-BE49-F238E27FC236}">
                <a16:creationId xmlns:a16="http://schemas.microsoft.com/office/drawing/2014/main" id="{4D1DFD62-3CC5-BD4D-95D7-10B2289BBD00}"/>
              </a:ext>
            </a:extLst>
          </p:cNvPr>
          <p:cNvSpPr txBox="1"/>
          <p:nvPr/>
        </p:nvSpPr>
        <p:spPr>
          <a:xfrm>
            <a:off x="1611754" y="987009"/>
            <a:ext cx="3983270" cy="338554"/>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Employer provided, Not Adjusted for Inflation</a:t>
            </a:r>
          </a:p>
        </p:txBody>
      </p:sp>
      <p:graphicFrame>
        <p:nvGraphicFramePr>
          <p:cNvPr id="10" name="Table 10">
            <a:extLst>
              <a:ext uri="{FF2B5EF4-FFF2-40B4-BE49-F238E27FC236}">
                <a16:creationId xmlns:a16="http://schemas.microsoft.com/office/drawing/2014/main" id="{B05E377E-44A4-3F4D-9A90-D7AE2076D15E}"/>
              </a:ext>
            </a:extLst>
          </p:cNvPr>
          <p:cNvGraphicFramePr>
            <a:graphicFrameLocks noGrp="1"/>
          </p:cNvGraphicFramePr>
          <p:nvPr/>
        </p:nvGraphicFramePr>
        <p:xfrm>
          <a:off x="7022581" y="2716174"/>
          <a:ext cx="4064000" cy="2123440"/>
        </p:xfrm>
        <a:graphic>
          <a:graphicData uri="http://schemas.openxmlformats.org/drawingml/2006/table">
            <a:tbl>
              <a:tblPr firstRow="1" bandRow="1">
                <a:tableStyleId>{5C22544A-7EE6-4342-B048-85BDC9FD1C3A}</a:tableStyleId>
              </a:tblPr>
              <a:tblGrid>
                <a:gridCol w="2041135">
                  <a:extLst>
                    <a:ext uri="{9D8B030D-6E8A-4147-A177-3AD203B41FA5}">
                      <a16:colId xmlns:a16="http://schemas.microsoft.com/office/drawing/2014/main" val="1182063439"/>
                    </a:ext>
                  </a:extLst>
                </a:gridCol>
                <a:gridCol w="2022865">
                  <a:extLst>
                    <a:ext uri="{9D8B030D-6E8A-4147-A177-3AD203B41FA5}">
                      <a16:colId xmlns:a16="http://schemas.microsoft.com/office/drawing/2014/main" val="3713719126"/>
                    </a:ext>
                  </a:extLst>
                </a:gridCol>
              </a:tblGrid>
              <a:tr h="370840">
                <a:tc>
                  <a:txBody>
                    <a:bodyPr/>
                    <a:lstStyle/>
                    <a:p>
                      <a:endParaRPr lang="en-US" dirty="0"/>
                    </a:p>
                  </a:txBody>
                  <a:tcPr/>
                </a:tc>
                <a:tc>
                  <a:txBody>
                    <a:bodyPr/>
                    <a:lstStyle/>
                    <a:p>
                      <a:pPr algn="ctr"/>
                      <a:r>
                        <a:rPr lang="en-US" dirty="0"/>
                        <a:t>Average Annual Rate of Change</a:t>
                      </a:r>
                    </a:p>
                  </a:txBody>
                  <a:tcPr/>
                </a:tc>
                <a:extLst>
                  <a:ext uri="{0D108BD9-81ED-4DB2-BD59-A6C34878D82A}">
                    <a16:rowId xmlns:a16="http://schemas.microsoft.com/office/drawing/2014/main" val="1024025604"/>
                  </a:ext>
                </a:extLst>
              </a:tr>
              <a:tr h="370840">
                <a:tc>
                  <a:txBody>
                    <a:bodyPr/>
                    <a:lstStyle/>
                    <a:p>
                      <a:r>
                        <a:rPr lang="en-US" dirty="0"/>
                        <a:t>Inflation</a:t>
                      </a:r>
                    </a:p>
                  </a:txBody>
                  <a:tcPr/>
                </a:tc>
                <a:tc>
                  <a:txBody>
                    <a:bodyPr/>
                    <a:lstStyle/>
                    <a:p>
                      <a:pPr algn="ctr"/>
                      <a:r>
                        <a:rPr lang="en-US" dirty="0"/>
                        <a:t>2.19</a:t>
                      </a:r>
                    </a:p>
                  </a:txBody>
                  <a:tcPr/>
                </a:tc>
                <a:extLst>
                  <a:ext uri="{0D108BD9-81ED-4DB2-BD59-A6C34878D82A}">
                    <a16:rowId xmlns:a16="http://schemas.microsoft.com/office/drawing/2014/main" val="1983546380"/>
                  </a:ext>
                </a:extLst>
              </a:tr>
              <a:tr h="370840">
                <a:tc>
                  <a:txBody>
                    <a:bodyPr/>
                    <a:lstStyle/>
                    <a:p>
                      <a:r>
                        <a:rPr lang="en-US" dirty="0"/>
                        <a:t>Health Care CPI</a:t>
                      </a:r>
                    </a:p>
                  </a:txBody>
                  <a:tcPr/>
                </a:tc>
                <a:tc>
                  <a:txBody>
                    <a:bodyPr/>
                    <a:lstStyle/>
                    <a:p>
                      <a:pPr algn="ctr"/>
                      <a:r>
                        <a:rPr lang="en-US" dirty="0"/>
                        <a:t>3.68</a:t>
                      </a:r>
                    </a:p>
                  </a:txBody>
                  <a:tcPr/>
                </a:tc>
                <a:extLst>
                  <a:ext uri="{0D108BD9-81ED-4DB2-BD59-A6C34878D82A}">
                    <a16:rowId xmlns:a16="http://schemas.microsoft.com/office/drawing/2014/main" val="3717018746"/>
                  </a:ext>
                </a:extLst>
              </a:tr>
              <a:tr h="370840">
                <a:tc>
                  <a:txBody>
                    <a:bodyPr/>
                    <a:lstStyle/>
                    <a:p>
                      <a:r>
                        <a:rPr lang="en-US" b="1" dirty="0"/>
                        <a:t>Single coverage</a:t>
                      </a:r>
                    </a:p>
                  </a:txBody>
                  <a:tcPr/>
                </a:tc>
                <a:tc>
                  <a:txBody>
                    <a:bodyPr/>
                    <a:lstStyle/>
                    <a:p>
                      <a:pPr algn="ctr"/>
                      <a:r>
                        <a:rPr lang="en-US" b="1" dirty="0"/>
                        <a:t>6.51</a:t>
                      </a:r>
                    </a:p>
                  </a:txBody>
                  <a:tcPr/>
                </a:tc>
                <a:extLst>
                  <a:ext uri="{0D108BD9-81ED-4DB2-BD59-A6C34878D82A}">
                    <a16:rowId xmlns:a16="http://schemas.microsoft.com/office/drawing/2014/main" val="3567280390"/>
                  </a:ext>
                </a:extLst>
              </a:tr>
              <a:tr h="370840">
                <a:tc>
                  <a:txBody>
                    <a:bodyPr/>
                    <a:lstStyle/>
                    <a:p>
                      <a:r>
                        <a:rPr lang="en-US" b="1" dirty="0"/>
                        <a:t>Family coverage</a:t>
                      </a:r>
                    </a:p>
                  </a:txBody>
                  <a:tcPr/>
                </a:tc>
                <a:tc>
                  <a:txBody>
                    <a:bodyPr/>
                    <a:lstStyle/>
                    <a:p>
                      <a:pPr algn="ctr"/>
                      <a:r>
                        <a:rPr lang="en-US" b="1" dirty="0"/>
                        <a:t>6.52</a:t>
                      </a:r>
                    </a:p>
                  </a:txBody>
                  <a:tcPr/>
                </a:tc>
                <a:extLst>
                  <a:ext uri="{0D108BD9-81ED-4DB2-BD59-A6C34878D82A}">
                    <a16:rowId xmlns:a16="http://schemas.microsoft.com/office/drawing/2014/main" val="541436821"/>
                  </a:ext>
                </a:extLst>
              </a:tr>
            </a:tbl>
          </a:graphicData>
        </a:graphic>
      </p:graphicFrame>
      <p:sp>
        <p:nvSpPr>
          <p:cNvPr id="3" name="TextBox 2">
            <a:extLst>
              <a:ext uri="{FF2B5EF4-FFF2-40B4-BE49-F238E27FC236}">
                <a16:creationId xmlns:a16="http://schemas.microsoft.com/office/drawing/2014/main" id="{DE3A39F2-A934-434E-BD6E-6DF9E759400A}"/>
              </a:ext>
            </a:extLst>
          </p:cNvPr>
          <p:cNvSpPr txBox="1"/>
          <p:nvPr/>
        </p:nvSpPr>
        <p:spPr>
          <a:xfrm>
            <a:off x="7532690" y="1714679"/>
            <a:ext cx="304378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Single:	~$2,000 to ~$7,000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Family:	~$5,900 to ~$19,500</a:t>
            </a:r>
          </a:p>
        </p:txBody>
      </p:sp>
    </p:spTree>
    <p:extLst>
      <p:ext uri="{BB962C8B-B14F-4D97-AF65-F5344CB8AC3E}">
        <p14:creationId xmlns:p14="http://schemas.microsoft.com/office/powerpoint/2010/main" val="33721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23386-3B0F-446A-ACBB-6FAD8536DB12}"/>
              </a:ext>
            </a:extLst>
          </p:cNvPr>
          <p:cNvSpPr>
            <a:spLocks noGrp="1"/>
          </p:cNvSpPr>
          <p:nvPr>
            <p:ph type="title"/>
          </p:nvPr>
        </p:nvSpPr>
        <p:spPr>
          <a:xfrm>
            <a:off x="766950" y="0"/>
            <a:ext cx="10515600" cy="1325563"/>
          </a:xfrm>
        </p:spPr>
        <p:txBody>
          <a:bodyPr/>
          <a:lstStyle/>
          <a:p>
            <a:r>
              <a:rPr lang="en-US" dirty="0">
                <a:solidFill>
                  <a:schemeClr val="bg1"/>
                </a:solidFill>
              </a:rPr>
              <a:t>Spe</a:t>
            </a:r>
            <a:r>
              <a:rPr lang="en-US" dirty="0"/>
              <a:t>nding on Deductibles</a:t>
            </a:r>
          </a:p>
        </p:txBody>
      </p:sp>
      <p:pic>
        <p:nvPicPr>
          <p:cNvPr id="5" name="Content Placeholder 4">
            <a:extLst>
              <a:ext uri="{FF2B5EF4-FFF2-40B4-BE49-F238E27FC236}">
                <a16:creationId xmlns:a16="http://schemas.microsoft.com/office/drawing/2014/main" id="{E7236D6D-B7A8-4081-8CEC-425393E4A4AD}"/>
              </a:ext>
            </a:extLst>
          </p:cNvPr>
          <p:cNvPicPr>
            <a:picLocks noGrp="1" noChangeAspect="1"/>
          </p:cNvPicPr>
          <p:nvPr>
            <p:ph idx="1"/>
          </p:nvPr>
        </p:nvPicPr>
        <p:blipFill>
          <a:blip r:embed="rId2"/>
          <a:stretch>
            <a:fillRect/>
          </a:stretch>
        </p:blipFill>
        <p:spPr>
          <a:xfrm>
            <a:off x="2012764" y="956215"/>
            <a:ext cx="8166471" cy="4945569"/>
          </a:xfrm>
        </p:spPr>
      </p:pic>
    </p:spTree>
    <p:extLst>
      <p:ext uri="{BB962C8B-B14F-4D97-AF65-F5344CB8AC3E}">
        <p14:creationId xmlns:p14="http://schemas.microsoft.com/office/powerpoint/2010/main" val="2410193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B42-1B5B-45CC-ABF6-D7BDC7084DD2}"/>
              </a:ext>
            </a:extLst>
          </p:cNvPr>
          <p:cNvSpPr>
            <a:spLocks noGrp="1"/>
          </p:cNvSpPr>
          <p:nvPr>
            <p:ph type="title"/>
          </p:nvPr>
        </p:nvSpPr>
        <p:spPr>
          <a:xfrm>
            <a:off x="738184"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38B9A91A-9A6D-4F15-A58D-EB6AC9ABA1EA}"/>
              </a:ext>
            </a:extLst>
          </p:cNvPr>
          <p:cNvSpPr>
            <a:spLocks noGrp="1"/>
          </p:cNvSpPr>
          <p:nvPr>
            <p:ph idx="1"/>
          </p:nvPr>
        </p:nvSpPr>
        <p:spPr/>
        <p:txBody>
          <a:bodyPr/>
          <a:lstStyle/>
          <a:p>
            <a:r>
              <a:rPr lang="en-US" b="0" dirty="0"/>
              <a:t>What is Health(care) Economics?</a:t>
            </a:r>
          </a:p>
          <a:p>
            <a:r>
              <a:rPr lang="en-US" b="0" dirty="0"/>
              <a:t>Taking the Pulse of the Health Economy</a:t>
            </a:r>
          </a:p>
          <a:p>
            <a:r>
              <a:rPr lang="en-US" b="0" dirty="0"/>
              <a:t>Health Care Systems and Institutions</a:t>
            </a:r>
          </a:p>
          <a:p>
            <a:r>
              <a:rPr lang="en-US" b="0" dirty="0"/>
              <a:t>Health Insurance and Reform</a:t>
            </a:r>
          </a:p>
          <a:p>
            <a:r>
              <a:rPr lang="en-US" b="0" dirty="0"/>
              <a:t>Pharmaceuticals – Big Pharma</a:t>
            </a:r>
          </a:p>
          <a:p>
            <a:pPr marL="0" indent="0">
              <a:buNone/>
            </a:pPr>
            <a:endParaRPr lang="en-US" dirty="0"/>
          </a:p>
        </p:txBody>
      </p:sp>
    </p:spTree>
    <p:extLst>
      <p:ext uri="{BB962C8B-B14F-4D97-AF65-F5344CB8AC3E}">
        <p14:creationId xmlns:p14="http://schemas.microsoft.com/office/powerpoint/2010/main" val="2025315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E60A0-711C-4D5F-A054-0A1506B8BF4F}"/>
              </a:ext>
            </a:extLst>
          </p:cNvPr>
          <p:cNvSpPr>
            <a:spLocks noGrp="1"/>
          </p:cNvSpPr>
          <p:nvPr>
            <p:ph type="title"/>
          </p:nvPr>
        </p:nvSpPr>
        <p:spPr>
          <a:xfrm>
            <a:off x="790700" y="0"/>
            <a:ext cx="10515600" cy="1325563"/>
          </a:xfrm>
        </p:spPr>
        <p:txBody>
          <a:bodyPr/>
          <a:lstStyle/>
          <a:p>
            <a:r>
              <a:rPr lang="en-US" dirty="0">
                <a:solidFill>
                  <a:schemeClr val="bg1"/>
                </a:solidFill>
              </a:rPr>
              <a:t>Wh</a:t>
            </a:r>
            <a:r>
              <a:rPr lang="en-US" dirty="0"/>
              <a:t>at is Health(care) Economics?</a:t>
            </a:r>
          </a:p>
        </p:txBody>
      </p:sp>
      <p:sp>
        <p:nvSpPr>
          <p:cNvPr id="3" name="Content Placeholder 2">
            <a:extLst>
              <a:ext uri="{FF2B5EF4-FFF2-40B4-BE49-F238E27FC236}">
                <a16:creationId xmlns:a16="http://schemas.microsoft.com/office/drawing/2014/main" id="{F4E5B0B7-0CDC-48AF-A9A8-189AE7A4DDB4}"/>
              </a:ext>
            </a:extLst>
          </p:cNvPr>
          <p:cNvSpPr>
            <a:spLocks noGrp="1"/>
          </p:cNvSpPr>
          <p:nvPr>
            <p:ph idx="1"/>
          </p:nvPr>
        </p:nvSpPr>
        <p:spPr/>
        <p:txBody>
          <a:bodyPr>
            <a:normAutofit/>
          </a:bodyPr>
          <a:lstStyle/>
          <a:p>
            <a:pPr>
              <a:spcAft>
                <a:spcPts val="1000"/>
              </a:spcAft>
            </a:pPr>
            <a:r>
              <a:rPr lang="en-US" b="0" dirty="0"/>
              <a:t>Health Economics is a field of </a:t>
            </a:r>
            <a:r>
              <a:rPr lang="en-US" dirty="0" err="1"/>
              <a:t>MICRO</a:t>
            </a:r>
            <a:r>
              <a:rPr lang="en-US" b="0" dirty="0" err="1"/>
              <a:t>economics</a:t>
            </a:r>
            <a:r>
              <a:rPr lang="en-US" b="0" dirty="0"/>
              <a:t> that focuses on the health care industry.</a:t>
            </a:r>
          </a:p>
          <a:p>
            <a:pPr marL="0" indent="0">
              <a:spcAft>
                <a:spcPts val="1000"/>
              </a:spcAft>
              <a:buNone/>
            </a:pPr>
            <a:endParaRPr lang="en-US" b="0" dirty="0"/>
          </a:p>
          <a:p>
            <a:r>
              <a:rPr lang="en-US" b="0" dirty="0"/>
              <a:t>Examples of other subfields of microeconomics include:</a:t>
            </a:r>
          </a:p>
          <a:p>
            <a:pPr lvl="1"/>
            <a:r>
              <a:rPr lang="en-US" b="0" dirty="0"/>
              <a:t>labor economics, industrial organization, economics of education, public economics, and urban economics.  </a:t>
            </a:r>
          </a:p>
        </p:txBody>
      </p:sp>
    </p:spTree>
    <p:extLst>
      <p:ext uri="{BB962C8B-B14F-4D97-AF65-F5344CB8AC3E}">
        <p14:creationId xmlns:p14="http://schemas.microsoft.com/office/powerpoint/2010/main" val="964390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8B90-72AA-495E-8B79-E41D1B1BB6AF}"/>
              </a:ext>
            </a:extLst>
          </p:cNvPr>
          <p:cNvSpPr>
            <a:spLocks noGrp="1"/>
          </p:cNvSpPr>
          <p:nvPr>
            <p:ph type="title"/>
          </p:nvPr>
        </p:nvSpPr>
        <p:spPr>
          <a:xfrm>
            <a:off x="726309" y="0"/>
            <a:ext cx="10515600" cy="1325563"/>
          </a:xfrm>
        </p:spPr>
        <p:txBody>
          <a:bodyPr>
            <a:normAutofit/>
          </a:bodyPr>
          <a:lstStyle/>
          <a:p>
            <a:r>
              <a:rPr lang="en-US" dirty="0">
                <a:solidFill>
                  <a:schemeClr val="bg1"/>
                </a:solidFill>
              </a:rPr>
              <a:t>Hea</a:t>
            </a:r>
            <a:r>
              <a:rPr lang="en-US" dirty="0"/>
              <a:t>lth Economics is part of Microeconomics</a:t>
            </a:r>
          </a:p>
        </p:txBody>
      </p:sp>
      <p:sp>
        <p:nvSpPr>
          <p:cNvPr id="3" name="Content Placeholder 2">
            <a:extLst>
              <a:ext uri="{FF2B5EF4-FFF2-40B4-BE49-F238E27FC236}">
                <a16:creationId xmlns:a16="http://schemas.microsoft.com/office/drawing/2014/main" id="{6764AFE4-321D-4C76-95D1-38EEDBEE5A62}"/>
              </a:ext>
            </a:extLst>
          </p:cNvPr>
          <p:cNvSpPr>
            <a:spLocks noGrp="1"/>
          </p:cNvSpPr>
          <p:nvPr>
            <p:ph idx="1"/>
          </p:nvPr>
        </p:nvSpPr>
        <p:spPr/>
        <p:txBody>
          <a:bodyPr>
            <a:normAutofit/>
          </a:bodyPr>
          <a:lstStyle/>
          <a:p>
            <a:pPr>
              <a:spcAft>
                <a:spcPts val="1000"/>
              </a:spcAft>
            </a:pPr>
            <a:r>
              <a:rPr lang="en-US" b="0" dirty="0"/>
              <a:t>Although health economics is part of “micro-” economics, it is actually very big:</a:t>
            </a:r>
          </a:p>
          <a:p>
            <a:pPr lvl="1">
              <a:spcAft>
                <a:spcPts val="1000"/>
              </a:spcAft>
            </a:pPr>
            <a:r>
              <a:rPr lang="en-US" b="0" dirty="0"/>
              <a:t>In 2019, U.S. national health expenditure were </a:t>
            </a:r>
            <a:r>
              <a:rPr lang="en-US" b="1" dirty="0"/>
              <a:t>17.7% of GDP</a:t>
            </a:r>
            <a:r>
              <a:rPr lang="en-US" b="0" dirty="0"/>
              <a:t>, which is equivalent to around </a:t>
            </a:r>
            <a:r>
              <a:rPr lang="en-US" b="1" dirty="0"/>
              <a:t>$3.8 trillion</a:t>
            </a:r>
            <a:r>
              <a:rPr lang="en-US" b="0" dirty="0"/>
              <a:t>.</a:t>
            </a:r>
          </a:p>
          <a:p>
            <a:r>
              <a:rPr lang="en-US" b="0" dirty="0"/>
              <a:t>For comparison, GDP in each country in 2019:</a:t>
            </a:r>
          </a:p>
          <a:p>
            <a:pPr lvl="1"/>
            <a:r>
              <a:rPr lang="en-US" b="0" dirty="0"/>
              <a:t>Germany: 	$3,845 trillion 	(4</a:t>
            </a:r>
            <a:r>
              <a:rPr lang="en-US" b="0" baseline="30000" dirty="0"/>
              <a:t>th</a:t>
            </a:r>
            <a:r>
              <a:rPr lang="en-US" b="0" dirty="0"/>
              <a:t> largest economy)</a:t>
            </a:r>
          </a:p>
          <a:p>
            <a:pPr lvl="1"/>
            <a:r>
              <a:rPr lang="en-US" b="0" dirty="0"/>
              <a:t>UK: 		$2,827 trillion	(6</a:t>
            </a:r>
            <a:r>
              <a:rPr lang="en-US" b="0" baseline="30000" dirty="0"/>
              <a:t>th</a:t>
            </a:r>
            <a:r>
              <a:rPr lang="en-US" b="0" dirty="0"/>
              <a:t> largest economy)</a:t>
            </a:r>
          </a:p>
          <a:p>
            <a:pPr lvl="1"/>
            <a:r>
              <a:rPr lang="en-US" dirty="0"/>
              <a:t>France :		$</a:t>
            </a:r>
            <a:r>
              <a:rPr lang="en-US" b="0" dirty="0"/>
              <a:t>2,715 trillion	(7</a:t>
            </a:r>
            <a:r>
              <a:rPr lang="en-US" b="0" baseline="30000" dirty="0"/>
              <a:t>th</a:t>
            </a:r>
            <a:r>
              <a:rPr lang="en-US" b="0" dirty="0"/>
              <a:t> largest economy)</a:t>
            </a:r>
          </a:p>
        </p:txBody>
      </p:sp>
    </p:spTree>
    <p:extLst>
      <p:ext uri="{BB962C8B-B14F-4D97-AF65-F5344CB8AC3E}">
        <p14:creationId xmlns:p14="http://schemas.microsoft.com/office/powerpoint/2010/main" val="386945569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10445</TotalTime>
  <Words>3705</Words>
  <Application>Microsoft Macintosh PowerPoint</Application>
  <PresentationFormat>Widescreen</PresentationFormat>
  <Paragraphs>471</Paragraphs>
  <Slides>69</Slides>
  <Notes>11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69</vt:i4>
      </vt:variant>
    </vt:vector>
  </HeadingPairs>
  <TitlesOfParts>
    <vt:vector size="83" baseType="lpstr">
      <vt:lpstr>Arial</vt:lpstr>
      <vt:lpstr>berlingske_bold</vt:lpstr>
      <vt:lpstr>Cabin</vt:lpstr>
      <vt:lpstr>Calibri</vt:lpstr>
      <vt:lpstr>Courier New</vt:lpstr>
      <vt:lpstr>inherit</vt:lpstr>
      <vt:lpstr>InterFace</vt:lpstr>
      <vt:lpstr>InterFace</vt:lpstr>
      <vt:lpstr>interface_regular</vt:lpstr>
      <vt:lpstr>Myriad Pro</vt:lpstr>
      <vt:lpstr>Open Sans</vt:lpstr>
      <vt:lpstr>Trebuchet MS</vt:lpstr>
      <vt:lpstr>Custom Design</vt:lpstr>
      <vt:lpstr>Office Theme</vt:lpstr>
      <vt:lpstr>PowerPoint Presentation</vt:lpstr>
      <vt:lpstr> Available NEED Topics Include:</vt:lpstr>
      <vt:lpstr> Course Outline</vt:lpstr>
      <vt:lpstr>Submitting Questions</vt:lpstr>
      <vt:lpstr>PowerPoint Presentation</vt:lpstr>
      <vt:lpstr>Today’s Speaker</vt:lpstr>
      <vt:lpstr>Outline</vt:lpstr>
      <vt:lpstr>What is Health(care) Economics?</vt:lpstr>
      <vt:lpstr>Health Economics is part of Microeconomics</vt:lpstr>
      <vt:lpstr>Where the money goes?</vt:lpstr>
      <vt:lpstr>What is Health Economics?</vt:lpstr>
      <vt:lpstr>What is a Market?</vt:lpstr>
      <vt:lpstr>Markets Studied in Health Economics</vt:lpstr>
      <vt:lpstr>Pulse of the Health Economy</vt:lpstr>
      <vt:lpstr>Pulse of the Health Economy</vt:lpstr>
      <vt:lpstr>Access</vt:lpstr>
      <vt:lpstr>Health Insurance Coverage, 2019</vt:lpstr>
      <vt:lpstr>Health Insurance Coverage By Age, 2019</vt:lpstr>
      <vt:lpstr>Health Insurance Coverage by Income, 2019</vt:lpstr>
      <vt:lpstr>Health Insurance Coverage by Race, 2019</vt:lpstr>
      <vt:lpstr>Physician Visits and Physician Supply</vt:lpstr>
      <vt:lpstr>Avoidable Deaths</vt:lpstr>
      <vt:lpstr>Waited Less Than a Month to See A Specialist</vt:lpstr>
      <vt:lpstr>Hospital Acute Care Average Length of Stay</vt:lpstr>
      <vt:lpstr>Acute Care Hospital Beds per 1,000 Population</vt:lpstr>
      <vt:lpstr>Percent of Women Ages 18–64 Who Reported Having A Regular Doctor/Regular Place of Care</vt:lpstr>
      <vt:lpstr>Percent of Women Ages 18–64 Who Reported Going  to the Emergency Room in the Past Two Years</vt:lpstr>
      <vt:lpstr>Access Notes</vt:lpstr>
      <vt:lpstr>Quality</vt:lpstr>
      <vt:lpstr>A Bit About Quality</vt:lpstr>
      <vt:lpstr>Life Expectancy: How Does the US Compare?</vt:lpstr>
      <vt:lpstr>Life Expectancy &amp; Per Capita GDP</vt:lpstr>
      <vt:lpstr>Life Expectancy &amp; The Pandemic</vt:lpstr>
      <vt:lpstr>Life Expectancy &amp; The Pandemic</vt:lpstr>
      <vt:lpstr>Life Expectancy at Birth by Race, 2017</vt:lpstr>
      <vt:lpstr>Infant Mortality International Comparison</vt:lpstr>
      <vt:lpstr>Infant Mortality by Race/Ethnicity</vt:lpstr>
      <vt:lpstr>Maternal Mortality Rate</vt:lpstr>
      <vt:lpstr>Maternal Mortality Rate by Race</vt:lpstr>
      <vt:lpstr>Percent of adults who have experienced medical, medication, or lab errors or delays</vt:lpstr>
      <vt:lpstr>Prevention and Screening</vt:lpstr>
      <vt:lpstr> Flu Immunization</vt:lpstr>
      <vt:lpstr>Breast Cancer Screening</vt:lpstr>
      <vt:lpstr>Suicides, 2016</vt:lpstr>
      <vt:lpstr>Obesity Rate, 2017</vt:lpstr>
      <vt:lpstr>Adults with Multiple Chronic Conditions, 2016</vt:lpstr>
      <vt:lpstr>The World Health Report 2000, Health Systems: Improving Performance</vt:lpstr>
      <vt:lpstr>Perception of Quality of Medical Care</vt:lpstr>
      <vt:lpstr>Quality of Care Notes</vt:lpstr>
      <vt:lpstr>Costs</vt:lpstr>
      <vt:lpstr>National Health Expenditure as Percent of GDP</vt:lpstr>
      <vt:lpstr>Health Care Spending as % of GDP, 1980–2018</vt:lpstr>
      <vt:lpstr>National Healthcare Expenditure Per Capita</vt:lpstr>
      <vt:lpstr>GDP per Capita and Health Spending per Capita, 2017 </vt:lpstr>
      <vt:lpstr>International Per Capita Healthcare Spending</vt:lpstr>
      <vt:lpstr>Out-of-Pocket Costs</vt:lpstr>
      <vt:lpstr>Medical Bill Problems</vt:lpstr>
      <vt:lpstr>Skipped Care Because of Cost</vt:lpstr>
      <vt:lpstr>Health vs Social Care Spending</vt:lpstr>
      <vt:lpstr>Health vs Social Care Spending</vt:lpstr>
      <vt:lpstr>Why is Healthcare Spending Increasing?</vt:lpstr>
      <vt:lpstr>Tradeoffs</vt:lpstr>
      <vt:lpstr>Climate Change Economics</vt:lpstr>
      <vt:lpstr> Thank you!</vt:lpstr>
      <vt:lpstr>Spending on Pharmaceuticals</vt:lpstr>
      <vt:lpstr>Drug Prices: Trends Over Time</vt:lpstr>
      <vt:lpstr>PowerPoint Presentation</vt:lpstr>
      <vt:lpstr>Average Annual Insurance Premiums, 1999-2018 </vt:lpstr>
      <vt:lpstr>Spending on Deductibles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247</cp:revision>
  <cp:lastPrinted>2022-01-04T21:19:21Z</cp:lastPrinted>
  <dcterms:created xsi:type="dcterms:W3CDTF">2017-05-03T22:30:38Z</dcterms:created>
  <dcterms:modified xsi:type="dcterms:W3CDTF">2023-05-17T18:42:14Z</dcterms:modified>
</cp:coreProperties>
</file>