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omments/modernComment_20F_D68965FB.xml" ContentType="application/vnd.ms-powerpoint.comment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11.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drawings/drawing5.xml" ContentType="application/vnd.openxmlformats-officedocument.drawingml.chartshapes+xml"/>
  <Override PartName="/ppt/charts/chart14.xml" ContentType="application/vnd.openxmlformats-officedocument.drawingml.chart+xml"/>
  <Override PartName="/ppt/drawings/drawing6.xml" ContentType="application/vnd.openxmlformats-officedocument.drawingml.chartshapes+xml"/>
  <Override PartName="/ppt/charts/chart15.xml" ContentType="application/vnd.openxmlformats-officedocument.drawingml.chart+xml"/>
  <Override PartName="/ppt/drawings/drawing7.xml" ContentType="application/vnd.openxmlformats-officedocument.drawingml.chartshapes+xml"/>
  <Override PartName="/ppt/charts/chart16.xml" ContentType="application/vnd.openxmlformats-officedocument.drawingml.chart+xml"/>
  <Override PartName="/ppt/theme/themeOverride3.xml" ContentType="application/vnd.openxmlformats-officedocument.themeOverride+xml"/>
  <Override PartName="/ppt/drawings/drawing8.xml" ContentType="application/vnd.openxmlformats-officedocument.drawingml.chartshapes+xml"/>
  <Override PartName="/ppt/charts/chart17.xml" ContentType="application/vnd.openxmlformats-officedocument.drawingml.chart+xml"/>
  <Override PartName="/ppt/theme/themeOverride4.xml" ContentType="application/vnd.openxmlformats-officedocument.themeOverride+xml"/>
  <Override PartName="/ppt/drawings/drawing9.xml" ContentType="application/vnd.openxmlformats-officedocument.drawingml.chartshapes+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theme/themeOverride6.xml" ContentType="application/vnd.openxmlformats-officedocument.themeOverride+xml"/>
  <Override PartName="/ppt/drawings/drawing10.xml" ContentType="application/vnd.openxmlformats-officedocument.drawingml.chartshapes+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98"/>
  </p:notesMasterIdLst>
  <p:sldIdLst>
    <p:sldId id="1170" r:id="rId5"/>
    <p:sldId id="328" r:id="rId6"/>
    <p:sldId id="1156" r:id="rId7"/>
    <p:sldId id="435" r:id="rId8"/>
    <p:sldId id="327" r:id="rId9"/>
    <p:sldId id="1181" r:id="rId10"/>
    <p:sldId id="500" r:id="rId11"/>
    <p:sldId id="507" r:id="rId12"/>
    <p:sldId id="508" r:id="rId13"/>
    <p:sldId id="359" r:id="rId14"/>
    <p:sldId id="501" r:id="rId15"/>
    <p:sldId id="1179" r:id="rId16"/>
    <p:sldId id="517" r:id="rId17"/>
    <p:sldId id="506" r:id="rId18"/>
    <p:sldId id="504" r:id="rId19"/>
    <p:sldId id="1148" r:id="rId20"/>
    <p:sldId id="1164" r:id="rId21"/>
    <p:sldId id="1171" r:id="rId22"/>
    <p:sldId id="329" r:id="rId23"/>
    <p:sldId id="1165" r:id="rId24"/>
    <p:sldId id="518" r:id="rId25"/>
    <p:sldId id="531" r:id="rId26"/>
    <p:sldId id="530" r:id="rId27"/>
    <p:sldId id="1169" r:id="rId28"/>
    <p:sldId id="532" r:id="rId29"/>
    <p:sldId id="1159" r:id="rId30"/>
    <p:sldId id="587" r:id="rId31"/>
    <p:sldId id="1160" r:id="rId32"/>
    <p:sldId id="543" r:id="rId33"/>
    <p:sldId id="1184" r:id="rId34"/>
    <p:sldId id="1166" r:id="rId35"/>
    <p:sldId id="527" r:id="rId36"/>
    <p:sldId id="1113" r:id="rId37"/>
    <p:sldId id="1200" r:id="rId38"/>
    <p:sldId id="583" r:id="rId39"/>
    <p:sldId id="1115" r:id="rId40"/>
    <p:sldId id="1117" r:id="rId41"/>
    <p:sldId id="1118" r:id="rId42"/>
    <p:sldId id="565" r:id="rId43"/>
    <p:sldId id="1126" r:id="rId44"/>
    <p:sldId id="561" r:id="rId45"/>
    <p:sldId id="559" r:id="rId46"/>
    <p:sldId id="560" r:id="rId47"/>
    <p:sldId id="1183" r:id="rId48"/>
    <p:sldId id="1130" r:id="rId49"/>
    <p:sldId id="1131" r:id="rId50"/>
    <p:sldId id="352" r:id="rId51"/>
    <p:sldId id="1132" r:id="rId52"/>
    <p:sldId id="1178" r:id="rId53"/>
    <p:sldId id="1167" r:id="rId54"/>
    <p:sldId id="1134" r:id="rId55"/>
    <p:sldId id="1120" r:id="rId56"/>
    <p:sldId id="1142" r:id="rId57"/>
    <p:sldId id="1182" r:id="rId58"/>
    <p:sldId id="1136" r:id="rId59"/>
    <p:sldId id="1143" r:id="rId60"/>
    <p:sldId id="1144" r:id="rId61"/>
    <p:sldId id="1177" r:id="rId62"/>
    <p:sldId id="1180" r:id="rId63"/>
    <p:sldId id="1185" r:id="rId64"/>
    <p:sldId id="1186" r:id="rId65"/>
    <p:sldId id="1150" r:id="rId66"/>
    <p:sldId id="1198" r:id="rId67"/>
    <p:sldId id="1154" r:id="rId68"/>
    <p:sldId id="1152" r:id="rId69"/>
    <p:sldId id="1151" r:id="rId70"/>
    <p:sldId id="1153" r:id="rId71"/>
    <p:sldId id="1187" r:id="rId72"/>
    <p:sldId id="1157" r:id="rId73"/>
    <p:sldId id="1190" r:id="rId74"/>
    <p:sldId id="1188" r:id="rId75"/>
    <p:sldId id="1189" r:id="rId76"/>
    <p:sldId id="1191" r:id="rId77"/>
    <p:sldId id="1192" r:id="rId78"/>
    <p:sldId id="1193" r:id="rId79"/>
    <p:sldId id="1096" r:id="rId80"/>
    <p:sldId id="1201" r:id="rId81"/>
    <p:sldId id="1194" r:id="rId82"/>
    <p:sldId id="1098" r:id="rId83"/>
    <p:sldId id="1203" r:id="rId84"/>
    <p:sldId id="1195" r:id="rId85"/>
    <p:sldId id="581" r:id="rId86"/>
    <p:sldId id="1204" r:id="rId87"/>
    <p:sldId id="542" r:id="rId88"/>
    <p:sldId id="604" r:id="rId89"/>
    <p:sldId id="1106" r:id="rId90"/>
    <p:sldId id="1196" r:id="rId91"/>
    <p:sldId id="1089" r:id="rId92"/>
    <p:sldId id="1205" r:id="rId93"/>
    <p:sldId id="1226" r:id="rId94"/>
    <p:sldId id="1231" r:id="rId95"/>
    <p:sldId id="1232" r:id="rId96"/>
    <p:sldId id="1233"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145A09-BF61-98DA-2945-BE7C2843981D}" name="Veronika Dolar" initials="VD" userId="Veronika Dola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5BA2C-ED37-43BD-9309-3B915EED0291}" v="1" dt="2022-04-01T17:27:51.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2" autoAdjust="0"/>
    <p:restoredTop sz="94674"/>
  </p:normalViewPr>
  <p:slideViewPr>
    <p:cSldViewPr snapToGrid="0" snapToObjects="1">
      <p:cViewPr varScale="1">
        <p:scale>
          <a:sx n="128" d="100"/>
          <a:sy n="128" d="100"/>
        </p:scale>
        <p:origin x="880" y="17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105"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rts/_rels/chart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2.xlsx"/><Relationship Id="rId1" Type="http://schemas.openxmlformats.org/officeDocument/2006/relationships/themeOverride" Target="../theme/themeOverride3.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3.xlsx"/><Relationship Id="rId1" Type="http://schemas.openxmlformats.org/officeDocument/2006/relationships/themeOverride" Target="../theme/themeOverride4.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6.xlsx"/><Relationship Id="rId1" Type="http://schemas.openxmlformats.org/officeDocument/2006/relationships/themeOverride" Target="../theme/themeOverride6.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sers\Jon\NEED%20Dropbox\Presentations\HealthCare\Data\Intl_LifeExpVGDP.xlsx" TargetMode="Externa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94F1-8F4C-87CE-126043037CE6}"/>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94F1-8F4C-87CE-126043037CE6}"/>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94F1-8F4C-87CE-126043037CE6}"/>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94F1-8F4C-87CE-126043037CE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94F1-8F4C-87CE-126043037CE6}"/>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11212296545992E-2"/>
          <c:y val="9.1269841269841265E-2"/>
          <c:w val="0.8277494067235206"/>
          <c:h val="0.76742719660042491"/>
        </c:manualLayout>
      </c:layout>
      <c:scatterChart>
        <c:scatterStyle val="lineMarker"/>
        <c:varyColors val="0"/>
        <c:ser>
          <c:idx val="0"/>
          <c:order val="0"/>
          <c:spPr>
            <a:ln w="28575">
              <a:noFill/>
            </a:ln>
          </c:spPr>
          <c:marker>
            <c:spPr>
              <a:solidFill>
                <a:schemeClr val="accent1"/>
              </a:solidFill>
              <a:ln>
                <a:solidFill>
                  <a:schemeClr val="accent1"/>
                </a:solidFill>
              </a:ln>
            </c:spPr>
          </c:marker>
          <c:dLbls>
            <c:dLbl>
              <c:idx val="0"/>
              <c:layout>
                <c:manualLayout>
                  <c:x val="-1.321969255366987E-2"/>
                  <c:y val="-2.1971380722381913E-2"/>
                </c:manualLayout>
              </c:layout>
              <c:tx>
                <c:strRef>
                  <c:f>Data3.2!$B$36</c:f>
                  <c:strCache>
                    <c:ptCount val="1"/>
                    <c:pt idx="0">
                      <c:v>AUS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{360FF93E-A2FE-6B42-921C-6531B7D19941}</c15:txfldGUID>
                      <c15:f>Data3.2!$B$36</c15:f>
                      <c15:dlblFieldTableCache>
                        <c:ptCount val="1"/>
                        <c:pt idx="0">
                          <c:v>AUS</c:v>
                        </c:pt>
                      </c15:dlblFieldTableCache>
                    </c15:dlblFTEntry>
                  </c15:dlblFieldTable>
                  <c15:showDataLabelsRange val="0"/>
                </c:ext>
                <c:ext xmlns:c16="http://schemas.microsoft.com/office/drawing/2014/chart" uri="{C3380CC4-5D6E-409C-BE32-E72D297353CC}">
                  <c16:uniqueId val="{00000000-C1CA-2F45-833B-A6AE52D4E0B0}"/>
                </c:ext>
              </c:extLst>
            </c:dLbl>
            <c:dLbl>
              <c:idx val="1"/>
              <c:layout>
                <c:manualLayout>
                  <c:x val="-2.6439385107339741E-2"/>
                  <c:y val="8.8069984431723217E-3"/>
                </c:manualLayout>
              </c:layout>
              <c:tx>
                <c:strRef>
                  <c:f>Data3.2!$B$37</c:f>
                  <c:strCache>
                    <c:ptCount val="1"/>
                    <c:pt idx="0">
                      <c:v>AUT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{C2257A32-51CD-5948-AA59-68711697BE45}</c15:txfldGUID>
                      <c15:f>Data3.2!$B$37</c15:f>
                      <c15:dlblFieldTableCache>
                        <c:ptCount val="1"/>
                        <c:pt idx="0">
                          <c:v>AUT</c:v>
                        </c:pt>
                      </c15:dlblFieldTableCache>
                    </c15:dlblFTEntry>
                  </c15:dlblFieldTable>
                  <c15:showDataLabelsRange val="0"/>
                </c:ext>
                <c:ext xmlns:c16="http://schemas.microsoft.com/office/drawing/2014/chart" uri="{C3380CC4-5D6E-409C-BE32-E72D297353CC}">
                  <c16:uniqueId val="{00000001-C1CA-2F45-833B-A6AE52D4E0B0}"/>
                </c:ext>
              </c:extLst>
            </c:dLbl>
            <c:dLbl>
              <c:idx val="2"/>
              <c:layout>
                <c:manualLayout>
                  <c:x val="-6.1691898583792724E-2"/>
                  <c:y val="8.3666485210137059E-2"/>
                </c:manualLayout>
              </c:layout>
              <c:tx>
                <c:strRef>
                  <c:f>Data3.2!$B$38</c:f>
                  <c:strCache>
                    <c:ptCount val="1"/>
                    <c:pt idx="0">
                      <c:v>BEL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{CB211F7C-E981-BB4E-AC60-8B30ADD1E527}</c15:txfldGUID>
                      <c15:f>Data3.2!$B$38</c15:f>
                      <c15:dlblFieldTableCache>
                        <c:ptCount val="1"/>
                        <c:pt idx="0">
                          <c:v>BEL</c:v>
                        </c:pt>
                      </c15:dlblFieldTableCache>
                    </c15:dlblFTEntry>
                  </c15:dlblFieldTable>
                  <c15:showDataLabelsRange val="0"/>
                </c:ext>
                <c:ext xmlns:c16="http://schemas.microsoft.com/office/drawing/2014/chart" uri="{C3380CC4-5D6E-409C-BE32-E72D297353CC}">
                  <c16:uniqueId val="{00000002-C1CA-2F45-833B-A6AE52D4E0B0}"/>
                </c:ext>
              </c:extLst>
            </c:dLbl>
            <c:dLbl>
              <c:idx val="3"/>
              <c:layout>
                <c:manualLayout>
                  <c:x val="-0.11459229850912019"/>
                  <c:y val="-8.9361574874621142E-3"/>
                </c:manualLayout>
              </c:layout>
              <c:tx>
                <c:strRef>
                  <c:f>Data3.2!$B$39</c:f>
                  <c:strCache>
                    <c:ptCount val="1"/>
                    <c:pt idx="0">
                      <c:v>BRA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{6E98F577-C7D4-2646-9D93-0DA034BF3756}</c15:txfldGUID>
                      <c15:f>Data3.2!$B$39</c15:f>
                      <c15:dlblFieldTableCache>
                        <c:ptCount val="1"/>
                        <c:pt idx="0">
                          <c:v>BRA</c:v>
                        </c:pt>
                      </c15:dlblFieldTableCache>
                    </c15:dlblFTEntry>
                  </c15:dlblFieldTable>
                  <c15:showDataLabelsRange val="0"/>
                </c:ext>
                <c:ext xmlns:c16="http://schemas.microsoft.com/office/drawing/2014/chart" uri="{C3380CC4-5D6E-409C-BE32-E72D297353CC}">
                  <c16:uniqueId val="{00000003-C1CA-2F45-833B-A6AE52D4E0B0}"/>
                </c:ext>
              </c:extLst>
            </c:dLbl>
            <c:dLbl>
              <c:idx val="4"/>
              <c:layout>
                <c:manualLayout>
                  <c:x val="-8.8383825203239303E-3"/>
                  <c:y val="-0.10106713888998456"/>
                </c:manualLayout>
              </c:layout>
              <c:tx>
                <c:strRef>
                  <c:f>Data3.2!$B$40</c:f>
                  <c:strCache>
                    <c:ptCount val="1"/>
                    <c:pt idx="0">
                      <c:v>CAN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{7328B9C7-B875-E843-9CCE-FA84AB1BAF03}</c15:txfldGUID>
                      <c15:f>Data3.2!$B$40</c15:f>
                      <c15:dlblFieldTableCache>
                        <c:ptCount val="1"/>
                        <c:pt idx="0">
                          <c:v>CAN</c:v>
                        </c:pt>
                      </c15:dlblFieldTableCache>
                    </c15:dlblFTEntry>
                  </c15:dlblFieldTable>
                  <c15:showDataLabelsRange val="0"/>
                </c:ext>
                <c:ext xmlns:c16="http://schemas.microsoft.com/office/drawing/2014/chart" uri="{C3380CC4-5D6E-409C-BE32-E72D297353CC}">
                  <c16:uniqueId val="{00000004-C1CA-2F45-833B-A6AE52D4E0B0}"/>
                </c:ext>
              </c:extLst>
            </c:dLbl>
            <c:dLbl>
              <c:idx val="5"/>
              <c:layout>
                <c:manualLayout>
                  <c:x val="-2.644354879003381E-2"/>
                  <c:y val="0"/>
                </c:manualLayout>
              </c:layout>
              <c:tx>
                <c:strRef>
                  <c:f>Data3.2!$B$41</c:f>
                  <c:strCache>
                    <c:ptCount val="1"/>
                    <c:pt idx="0">
                      <c:v>CHL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{68ADD700-EE80-E441-96DF-43322D781081}</c15:txfldGUID>
                      <c15:f>Data3.2!$B$41</c15:f>
                      <c15:dlblFieldTableCache>
                        <c:ptCount val="1"/>
                        <c:pt idx="0">
                          <c:v>CHL</c:v>
                        </c:pt>
                      </c15:dlblFieldTableCache>
                    </c15:dlblFTEntry>
                  </c15:dlblFieldTable>
                  <c15:showDataLabelsRange val="0"/>
                </c:ext>
                <c:ext xmlns:c16="http://schemas.microsoft.com/office/drawing/2014/chart" uri="{C3380CC4-5D6E-409C-BE32-E72D297353CC}">
                  <c16:uniqueId val="{00000005-C1CA-2F45-833B-A6AE52D4E0B0}"/>
                </c:ext>
              </c:extLst>
            </c:dLbl>
            <c:dLbl>
              <c:idx val="6"/>
              <c:layout>
                <c:manualLayout>
                  <c:x val="-0.11459229850912019"/>
                  <c:y val="0"/>
                </c:manualLayout>
              </c:layout>
              <c:tx>
                <c:strRef>
                  <c:f>Data3.2!$B$42</c:f>
                  <c:strCache>
                    <c:ptCount val="1"/>
                    <c:pt idx="0">
                      <c:v>CHN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{7BA23EAE-E9A7-8E48-B99B-72469EA9983E}</c15:txfldGUID>
                      <c15:f>Data3.2!$B$42</c15:f>
                      <c15:dlblFieldTableCache>
                        <c:ptCount val="1"/>
                        <c:pt idx="0">
                          <c:v>CHN</c:v>
                        </c:pt>
                      </c15:dlblFieldTableCache>
                    </c15:dlblFTEntry>
                  </c15:dlblFieldTable>
                  <c15:showDataLabelsRange val="0"/>
                </c:ext>
                <c:ext xmlns:c16="http://schemas.microsoft.com/office/drawing/2014/chart" uri="{C3380CC4-5D6E-409C-BE32-E72D297353CC}">
                  <c16:uniqueId val="{00000006-C1CA-2F45-833B-A6AE52D4E0B0}"/>
                </c:ext>
              </c:extLst>
            </c:dLbl>
            <c:dLbl>
              <c:idx val="7"/>
              <c:layout>
                <c:manualLayout>
                  <c:x val="-0.10577750631611094"/>
                  <c:y val="1.340423623119317E-2"/>
                </c:manualLayout>
              </c:layout>
              <c:tx>
                <c:strRef>
                  <c:f>Data3.2!$B$43</c:f>
                  <c:strCache>
                    <c:ptCount val="1"/>
                    <c:pt idx="0">
                      <c:v>COL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{45E062F5-F87A-A14A-BFFD-41908C7F4FE0}</c15:txfldGUID>
                      <c15:f>Data3.2!$B$43</c15:f>
                      <c15:dlblFieldTableCache>
                        <c:ptCount val="1"/>
                        <c:pt idx="0">
                          <c:v>COL</c:v>
                        </c:pt>
                      </c15:dlblFieldTableCache>
                    </c15:dlblFTEntry>
                  </c15:dlblFieldTable>
                  <c15:showDataLabelsRange val="0"/>
                </c:ext>
                <c:ext xmlns:c16="http://schemas.microsoft.com/office/drawing/2014/chart" uri="{C3380CC4-5D6E-409C-BE32-E72D297353CC}">
                  <c16:uniqueId val="{00000007-C1CA-2F45-833B-A6AE52D4E0B0}"/>
                </c:ext>
              </c:extLst>
            </c:dLbl>
            <c:dLbl>
              <c:idx val="8"/>
              <c:layout>
                <c:manualLayout>
                  <c:x val="-0.10577750631611094"/>
                  <c:y val="-4.4680787437310571E-3"/>
                </c:manualLayout>
              </c:layout>
              <c:tx>
                <c:strRef>
                  <c:f>Data3.2!$B$44</c:f>
                  <c:strCache>
                    <c:ptCount val="1"/>
                    <c:pt idx="0">
                      <c:v>CRI</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{2554CA61-DE7B-4349-937C-5DEF46DC9A09}</c15:txfldGUID>
                      <c15:f>Data3.2!$B$44</c15:f>
                      <c15:dlblFieldTableCache>
                        <c:ptCount val="1"/>
                        <c:pt idx="0">
                          <c:v>CRI</c:v>
                        </c:pt>
                      </c15:dlblFieldTableCache>
                    </c15:dlblFTEntry>
                  </c15:dlblFieldTable>
                  <c15:showDataLabelsRange val="0"/>
                </c:ext>
                <c:ext xmlns:c16="http://schemas.microsoft.com/office/drawing/2014/chart" uri="{C3380CC4-5D6E-409C-BE32-E72D297353CC}">
                  <c16:uniqueId val="{00000008-C1CA-2F45-833B-A6AE52D4E0B0}"/>
                </c:ext>
              </c:extLst>
            </c:dLbl>
            <c:dLbl>
              <c:idx val="9"/>
              <c:layout>
                <c:manualLayout>
                  <c:x val="-1.762958438601845E-2"/>
                  <c:y val="0"/>
                </c:manualLayout>
              </c:layout>
              <c:tx>
                <c:strRef>
                  <c:f>Data3.2!$B$45</c:f>
                  <c:strCache>
                    <c:ptCount val="1"/>
                    <c:pt idx="0">
                      <c:v>CZE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{BC52E745-715F-304D-B1F0-62B094514DAA}</c15:txfldGUID>
                      <c15:f>Data3.2!$B$45</c15:f>
                      <c15:dlblFieldTableCache>
                        <c:ptCount val="1"/>
                        <c:pt idx="0">
                          <c:v>CZE</c:v>
                        </c:pt>
                      </c15:dlblFieldTableCache>
                    </c15:dlblFTEntry>
                  </c15:dlblFieldTable>
                  <c15:showDataLabelsRange val="0"/>
                </c:ext>
                <c:ext xmlns:c16="http://schemas.microsoft.com/office/drawing/2014/chart" uri="{C3380CC4-5D6E-409C-BE32-E72D297353CC}">
                  <c16:uniqueId val="{00000009-C1CA-2F45-833B-A6AE52D4E0B0}"/>
                </c:ext>
              </c:extLst>
            </c:dLbl>
            <c:dLbl>
              <c:idx val="10"/>
              <c:layout>
                <c:manualLayout>
                  <c:x val="-2.2032820922783115E-2"/>
                  <c:y val="8.8069984431723217E-3"/>
                </c:manualLayout>
              </c:layout>
              <c:tx>
                <c:strRef>
                  <c:f>Data3.2!$B$46</c:f>
                  <c:strCache>
                    <c:ptCount val="1"/>
                    <c:pt idx="0">
                      <c:v>DNK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{13CBECF0-2FCC-4E42-A157-3D616C67BF3E}</c15:txfldGUID>
                      <c15:f>Data3.2!$B$46</c15:f>
                      <c15:dlblFieldTableCache>
                        <c:ptCount val="1"/>
                        <c:pt idx="0">
                          <c:v>DNK</c:v>
                        </c:pt>
                      </c15:dlblFieldTableCache>
                    </c15:dlblFTEntry>
                  </c15:dlblFieldTable>
                  <c15:showDataLabelsRange val="0"/>
                </c:ext>
                <c:ext xmlns:c16="http://schemas.microsoft.com/office/drawing/2014/chart" uri="{C3380CC4-5D6E-409C-BE32-E72D297353CC}">
                  <c16:uniqueId val="{0000000A-C1CA-2F45-833B-A6AE52D4E0B0}"/>
                </c:ext>
              </c:extLst>
            </c:dLbl>
            <c:dLbl>
              <c:idx val="11"/>
              <c:layout>
                <c:manualLayout>
                  <c:x val="-9.2555318026597111E-2"/>
                  <c:y val="2.6808472462386341E-2"/>
                </c:manualLayout>
              </c:layout>
              <c:tx>
                <c:strRef>
                  <c:f>Data3.2!$B$47</c:f>
                  <c:strCache>
                    <c:ptCount val="1"/>
                    <c:pt idx="0">
                      <c:v>EST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{1397B308-009C-2D4D-8F3F-4D7C608BD6A4}</c15:txfldGUID>
                      <c15:f>Data3.2!$B$47</c15:f>
                      <c15:dlblFieldTableCache>
                        <c:ptCount val="1"/>
                        <c:pt idx="0">
                          <c:v>EST</c:v>
                        </c:pt>
                      </c15:dlblFieldTableCache>
                    </c15:dlblFTEntry>
                  </c15:dlblFieldTable>
                  <c15:showDataLabelsRange val="0"/>
                </c:ext>
                <c:ext xmlns:c16="http://schemas.microsoft.com/office/drawing/2014/chart" uri="{C3380CC4-5D6E-409C-BE32-E72D297353CC}">
                  <c16:uniqueId val="{0000000B-C1CA-2F45-833B-A6AE52D4E0B0}"/>
                </c:ext>
              </c:extLst>
            </c:dLbl>
            <c:dLbl>
              <c:idx val="12"/>
              <c:layout>
                <c:manualLayout>
                  <c:x val="-2.6439385107339741E-2"/>
                  <c:y val="-0.1144909797612402"/>
                </c:manualLayout>
              </c:layout>
              <c:tx>
                <c:strRef>
                  <c:f>Data3.2!$B$48</c:f>
                  <c:strCache>
                    <c:ptCount val="1"/>
                    <c:pt idx="0">
                      <c:v>FIN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{66351256-2863-3443-82ED-5C46EF56702B}</c15:txfldGUID>
                      <c15:f>Data3.2!$B$48</c15:f>
                      <c15:dlblFieldTableCache>
                        <c:ptCount val="1"/>
                        <c:pt idx="0">
                          <c:v>FIN</c:v>
                        </c:pt>
                      </c15:dlblFieldTableCache>
                    </c15:dlblFTEntry>
                  </c15:dlblFieldTable>
                  <c15:showDataLabelsRange val="0"/>
                </c:ext>
                <c:ext xmlns:c16="http://schemas.microsoft.com/office/drawing/2014/chart" uri="{C3380CC4-5D6E-409C-BE32-E72D297353CC}">
                  <c16:uniqueId val="{0000000C-C1CA-2F45-833B-A6AE52D4E0B0}"/>
                </c:ext>
              </c:extLst>
            </c:dLbl>
            <c:dLbl>
              <c:idx val="13"/>
              <c:layout>
                <c:manualLayout>
                  <c:x val="-4.848135706155085E-2"/>
                  <c:y val="-1.7872314974924228E-2"/>
                </c:manualLayout>
              </c:layout>
              <c:tx>
                <c:strRef>
                  <c:f>Data3.2!$B$49</c:f>
                  <c:strCache>
                    <c:ptCount val="1"/>
                    <c:pt idx="0">
                      <c:v>FRA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{265D3EEA-23C6-5D4A-9A9E-2129B36FA95F}</c15:txfldGUID>
                      <c15:f>Data3.2!$B$49</c15:f>
                      <c15:dlblFieldTableCache>
                        <c:ptCount val="1"/>
                        <c:pt idx="0">
                          <c:v>FRA</c:v>
                        </c:pt>
                      </c15:dlblFieldTableCache>
                    </c15:dlblFTEntry>
                  </c15:dlblFieldTable>
                  <c15:showDataLabelsRange val="0"/>
                </c:ext>
                <c:ext xmlns:c16="http://schemas.microsoft.com/office/drawing/2014/chart" uri="{C3380CC4-5D6E-409C-BE32-E72D297353CC}">
                  <c16:uniqueId val="{0000000D-C1CA-2F45-833B-A6AE52D4E0B0}"/>
                </c:ext>
              </c:extLst>
            </c:dLbl>
            <c:dLbl>
              <c:idx val="14"/>
              <c:layout>
                <c:manualLayout>
                  <c:x val="-6.6113382631336426E-2"/>
                  <c:y val="2.6808641953905418E-2"/>
                </c:manualLayout>
              </c:layout>
              <c:tx>
                <c:strRef>
                  <c:f>Data3.2!$B$50</c:f>
                  <c:strCache>
                    <c:ptCount val="1"/>
                    <c:pt idx="0">
                      <c:v>DEU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{C94EDF40-E9BC-2147-B9B5-523C430AE18E}</c15:txfldGUID>
                      <c15:f>Data3.2!$B$50</c15:f>
                      <c15:dlblFieldTableCache>
                        <c:ptCount val="1"/>
                        <c:pt idx="0">
                          <c:v>DEU</c:v>
                        </c:pt>
                      </c15:dlblFieldTableCache>
                    </c15:dlblFTEntry>
                  </c15:dlblFieldTable>
                  <c15:showDataLabelsRange val="0"/>
                </c:ext>
                <c:ext xmlns:c16="http://schemas.microsoft.com/office/drawing/2014/chart" uri="{C3380CC4-5D6E-409C-BE32-E72D297353CC}">
                  <c16:uniqueId val="{0000000E-C1CA-2F45-833B-A6AE52D4E0B0}"/>
                </c:ext>
              </c:extLst>
            </c:dLbl>
            <c:dLbl>
              <c:idx val="15"/>
              <c:layout>
                <c:manualLayout>
                  <c:x val="-0.11459229850912023"/>
                  <c:y val="0"/>
                </c:manualLayout>
              </c:layout>
              <c:tx>
                <c:strRef>
                  <c:f>Data3.2!$B$51</c:f>
                  <c:strCache>
                    <c:ptCount val="1"/>
                    <c:pt idx="0">
                      <c:v>GRC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{E7547028-DAAB-5347-A99A-E91067174A07}</c15:txfldGUID>
                      <c15:f>Data3.2!$B$51</c15:f>
                      <c15:dlblFieldTableCache>
                        <c:ptCount val="1"/>
                        <c:pt idx="0">
                          <c:v>GRC</c:v>
                        </c:pt>
                      </c15:dlblFieldTableCache>
                    </c15:dlblFTEntry>
                  </c15:dlblFieldTable>
                  <c15:showDataLabelsRange val="0"/>
                </c:ext>
                <c:ext xmlns:c16="http://schemas.microsoft.com/office/drawing/2014/chart" uri="{C3380CC4-5D6E-409C-BE32-E72D297353CC}">
                  <c16:uniqueId val="{0000000F-C1CA-2F45-833B-A6AE52D4E0B0}"/>
                </c:ext>
              </c:extLst>
            </c:dLbl>
            <c:dLbl>
              <c:idx val="16"/>
              <c:layout>
                <c:manualLayout>
                  <c:x val="-1.7629584386018492E-2"/>
                  <c:y val="0"/>
                </c:manualLayout>
              </c:layout>
              <c:tx>
                <c:strRef>
                  <c:f>Data3.2!$B$52</c:f>
                  <c:strCache>
                    <c:ptCount val="1"/>
                    <c:pt idx="0">
                      <c:v>HUN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{1F74BFBB-4452-E444-933A-70520FB25246}</c15:txfldGUID>
                      <c15:f>Data3.2!$B$52</c15:f>
                      <c15:dlblFieldTableCache>
                        <c:ptCount val="1"/>
                        <c:pt idx="0">
                          <c:v>HUN</c:v>
                        </c:pt>
                      </c15:dlblFieldTableCache>
                    </c15:dlblFTEntry>
                  </c15:dlblFieldTable>
                  <c15:showDataLabelsRange val="0"/>
                </c:ext>
                <c:ext xmlns:c16="http://schemas.microsoft.com/office/drawing/2014/chart" uri="{C3380CC4-5D6E-409C-BE32-E72D297353CC}">
                  <c16:uniqueId val="{00000010-C1CA-2F45-833B-A6AE52D4E0B0}"/>
                </c:ext>
              </c:extLst>
            </c:dLbl>
            <c:dLbl>
              <c:idx val="17"/>
              <c:layout>
                <c:manualLayout>
                  <c:x val="-8.9140976744444267E-3"/>
                  <c:y val="-3.9585377608726553E-2"/>
                </c:manualLayout>
              </c:layout>
              <c:tx>
                <c:strRef>
                  <c:f>Data3.2!$B$53</c:f>
                  <c:strCache>
                    <c:ptCount val="1"/>
                    <c:pt idx="0">
                      <c:v>ISL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{9F70C683-51DD-4149-BF69-ED0D1C43ECE9}</c15:txfldGUID>
                      <c15:f>Data3.2!$B$53</c15:f>
                      <c15:dlblFieldTableCache>
                        <c:ptCount val="1"/>
                        <c:pt idx="0">
                          <c:v>ISL</c:v>
                        </c:pt>
                      </c15:dlblFieldTableCache>
                    </c15:dlblFTEntry>
                  </c15:dlblFieldTable>
                  <c15:showDataLabelsRange val="0"/>
                </c:ext>
                <c:ext xmlns:c16="http://schemas.microsoft.com/office/drawing/2014/chart" uri="{C3380CC4-5D6E-409C-BE32-E72D297353CC}">
                  <c16:uniqueId val="{00000011-C1CA-2F45-833B-A6AE52D4E0B0}"/>
                </c:ext>
              </c:extLst>
            </c:dLbl>
            <c:dLbl>
              <c:idx val="18"/>
              <c:layout>
                <c:manualLayout>
                  <c:x val="-1.7626256738226494E-2"/>
                  <c:y val="0"/>
                </c:manualLayout>
              </c:layout>
              <c:tx>
                <c:strRef>
                  <c:f>Data3.2!$B$54</c:f>
                  <c:strCache>
                    <c:ptCount val="1"/>
                    <c:pt idx="0">
                      <c:v>IND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{CBE09DEF-C9EB-4146-B41A-375A7D412312}</c15:txfldGUID>
                      <c15:f>Data3.2!$B$54</c15:f>
                      <c15:dlblFieldTableCache>
                        <c:ptCount val="1"/>
                        <c:pt idx="0">
                          <c:v>IND</c:v>
                        </c:pt>
                      </c15:dlblFieldTableCache>
                    </c15:dlblFTEntry>
                  </c15:dlblFieldTable>
                  <c15:showDataLabelsRange val="0"/>
                </c:ext>
                <c:ext xmlns:c16="http://schemas.microsoft.com/office/drawing/2014/chart" uri="{C3380CC4-5D6E-409C-BE32-E72D297353CC}">
                  <c16:uniqueId val="{00000012-C1CA-2F45-833B-A6AE52D4E0B0}"/>
                </c:ext>
              </c:extLst>
            </c:dLbl>
            <c:dLbl>
              <c:idx val="19"/>
              <c:layout>
                <c:manualLayout>
                  <c:x val="-1.7626256738226515E-2"/>
                  <c:y val="-8.0729886463875577E-17"/>
                </c:manualLayout>
              </c:layout>
              <c:tx>
                <c:strRef>
                  <c:f>Data3.2!$B$55</c:f>
                  <c:strCache>
                    <c:ptCount val="1"/>
                    <c:pt idx="0">
                      <c:v>IDN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{D7129CE6-9C36-4B4C-86E6-60D3ED4ED979}</c15:txfldGUID>
                      <c15:f>Data3.2!$B$55</c15:f>
                      <c15:dlblFieldTableCache>
                        <c:ptCount val="1"/>
                        <c:pt idx="0">
                          <c:v>IDN</c:v>
                        </c:pt>
                      </c15:dlblFieldTableCache>
                    </c15:dlblFTEntry>
                  </c15:dlblFieldTable>
                  <c15:showDataLabelsRange val="0"/>
                </c:ext>
                <c:ext xmlns:c16="http://schemas.microsoft.com/office/drawing/2014/chart" uri="{C3380CC4-5D6E-409C-BE32-E72D297353CC}">
                  <c16:uniqueId val="{00000013-C1CA-2F45-833B-A6AE52D4E0B0}"/>
                </c:ext>
              </c:extLst>
            </c:dLbl>
            <c:dLbl>
              <c:idx val="20"/>
              <c:layout>
                <c:manualLayout>
                  <c:x val="8.2511920914381991E-4"/>
                  <c:y val="2.3831617425603599E-3"/>
                </c:manualLayout>
              </c:layout>
              <c:tx>
                <c:strRef>
                  <c:f>Data3.2!$B$56</c:f>
                  <c:strCache>
                    <c:ptCount val="1"/>
                    <c:pt idx="0">
                      <c:v>IRL</c:v>
                    </c:pt>
                  </c:strCache>
                </c:strRef>
              </c:tx>
              <c:spPr>
                <a:noFill/>
                <a:ln>
                  <a:noFill/>
                </a:ln>
                <a:effectLst/>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{5724FEE9-6A3D-7C49-A53D-456EEC08022A}</c15:txfldGUID>
                      <c15:f>Data3.2!$B$56</c15:f>
                      <c15:dlblFieldTableCache>
                        <c:ptCount val="1"/>
                        <c:pt idx="0">
                          <c:v>IRL</c:v>
                        </c:pt>
                      </c15:dlblFieldTableCache>
                    </c15:dlblFTEntry>
                  </c15:dlblFieldTable>
                  <c15:showDataLabelsRange val="0"/>
                </c:ext>
                <c:ext xmlns:c16="http://schemas.microsoft.com/office/drawing/2014/chart" uri="{C3380CC4-5D6E-409C-BE32-E72D297353CC}">
                  <c16:uniqueId val="{00000014-C1CA-2F45-833B-A6AE52D4E0B0}"/>
                </c:ext>
              </c:extLst>
            </c:dLbl>
            <c:dLbl>
              <c:idx val="21"/>
              <c:layout>
                <c:manualLayout>
                  <c:x val="-0.15425886337766179"/>
                  <c:y val="-4.9148866181041626E-2"/>
                </c:manualLayout>
              </c:layout>
              <c:tx>
                <c:strRef>
                  <c:f>Data3.2!$B$57</c:f>
                  <c:strCache>
                    <c:ptCount val="1"/>
                    <c:pt idx="0">
                      <c:v>ISR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{B039FACF-FAAC-B746-B9C0-537464779D46}</c15:txfldGUID>
                      <c15:f>Data3.2!$B$57</c15:f>
                      <c15:dlblFieldTableCache>
                        <c:ptCount val="1"/>
                        <c:pt idx="0">
                          <c:v>ISR</c:v>
                        </c:pt>
                      </c15:dlblFieldTableCache>
                    </c15:dlblFTEntry>
                  </c15:dlblFieldTable>
                  <c15:showDataLabelsRange val="0"/>
                </c:ext>
                <c:ext xmlns:c16="http://schemas.microsoft.com/office/drawing/2014/chart" uri="{C3380CC4-5D6E-409C-BE32-E72D297353CC}">
                  <c16:uniqueId val="{00000015-C1CA-2F45-833B-A6AE52D4E0B0}"/>
                </c:ext>
              </c:extLst>
            </c:dLbl>
            <c:dLbl>
              <c:idx val="22"/>
              <c:layout>
                <c:manualLayout>
                  <c:x val="-4.4073960965046226E-2"/>
                  <c:y val="-2.2340393718655285E-2"/>
                </c:manualLayout>
              </c:layout>
              <c:tx>
                <c:strRef>
                  <c:f>Data3.2!$B$58</c:f>
                  <c:strCache>
                    <c:ptCount val="1"/>
                    <c:pt idx="0">
                      <c:v>ITA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{EDA1609C-3909-E440-84AC-5D995232FDE7}</c15:txfldGUID>
                      <c15:f>Data3.2!$B$58</c15:f>
                      <c15:dlblFieldTableCache>
                        <c:ptCount val="1"/>
                        <c:pt idx="0">
                          <c:v>ITA</c:v>
                        </c:pt>
                      </c15:dlblFieldTableCache>
                    </c15:dlblFTEntry>
                  </c15:dlblFieldTable>
                  <c15:showDataLabelsRange val="0"/>
                </c:ext>
                <c:ext xmlns:c16="http://schemas.microsoft.com/office/drawing/2014/chart" uri="{C3380CC4-5D6E-409C-BE32-E72D297353CC}">
                  <c16:uniqueId val="{00000016-C1CA-2F45-833B-A6AE52D4E0B0}"/>
                </c:ext>
              </c:extLst>
            </c:dLbl>
            <c:dLbl>
              <c:idx val="23"/>
              <c:layout>
                <c:manualLayout>
                  <c:x val="-6.1703545351064717E-2"/>
                  <c:y val="-2.680847246238633E-2"/>
                </c:manualLayout>
              </c:layout>
              <c:tx>
                <c:strRef>
                  <c:f>Data3.2!$B$59</c:f>
                  <c:strCache>
                    <c:ptCount val="1"/>
                    <c:pt idx="0">
                      <c:v>JPN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{B65BB5F1-DCBF-674B-8E9A-78BF78FFDFDB}</c15:txfldGUID>
                      <c15:f>Data3.2!$B$59</c15:f>
                      <c15:dlblFieldTableCache>
                        <c:ptCount val="1"/>
                        <c:pt idx="0">
                          <c:v>JPN</c:v>
                        </c:pt>
                      </c15:dlblFieldTableCache>
                    </c15:dlblFTEntry>
                  </c15:dlblFieldTable>
                  <c15:showDataLabelsRange val="0"/>
                </c:ext>
                <c:ext xmlns:c16="http://schemas.microsoft.com/office/drawing/2014/chart" uri="{C3380CC4-5D6E-409C-BE32-E72D297353CC}">
                  <c16:uniqueId val="{00000017-C1CA-2F45-833B-A6AE52D4E0B0}"/>
                </c:ext>
              </c:extLst>
            </c:dLbl>
            <c:dLbl>
              <c:idx val="24"/>
              <c:layout>
                <c:manualLayout>
                  <c:x val="-0.11018490241261557"/>
                  <c:y val="-8.9361574874621142E-3"/>
                </c:manualLayout>
              </c:layout>
              <c:tx>
                <c:strRef>
                  <c:f>Data3.2!$B$60</c:f>
                  <c:strCache>
                    <c:ptCount val="1"/>
                    <c:pt idx="0">
                      <c:v>KOR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{BDEF76F9-A7F1-4B49-8F25-D6BCB2F0FD0D}</c15:txfldGUID>
                      <c15:f>Data3.2!$B$60</c15:f>
                      <c15:dlblFieldTableCache>
                        <c:ptCount val="1"/>
                        <c:pt idx="0">
                          <c:v>KOR</c:v>
                        </c:pt>
                      </c15:dlblFieldTableCache>
                    </c15:dlblFTEntry>
                  </c15:dlblFieldTable>
                  <c15:showDataLabelsRange val="0"/>
                </c:ext>
                <c:ext xmlns:c16="http://schemas.microsoft.com/office/drawing/2014/chart" uri="{C3380CC4-5D6E-409C-BE32-E72D297353CC}">
                  <c16:uniqueId val="{00000018-C1CA-2F45-833B-A6AE52D4E0B0}"/>
                </c:ext>
              </c:extLst>
            </c:dLbl>
            <c:dLbl>
              <c:idx val="25"/>
              <c:layout>
                <c:manualLayout>
                  <c:x val="-7.4925733640578585E-2"/>
                  <c:y val="3.1276551206117401E-2"/>
                </c:manualLayout>
              </c:layout>
              <c:tx>
                <c:strRef>
                  <c:f>Data3.2!$B$61</c:f>
                  <c:strCache>
                    <c:ptCount val="1"/>
                    <c:pt idx="0">
                      <c:v>LVA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{9A465A8A-E7C3-2342-ABE0-6AC10DEF5F1C}</c15:txfldGUID>
                      <c15:f>Data3.2!$B$61</c15:f>
                      <c15:dlblFieldTableCache>
                        <c:ptCount val="1"/>
                        <c:pt idx="0">
                          <c:v>LVA</c:v>
                        </c:pt>
                      </c15:dlblFieldTableCache>
                    </c15:dlblFTEntry>
                  </c15:dlblFieldTable>
                  <c15:showDataLabelsRange val="0"/>
                </c:ext>
                <c:ext xmlns:c16="http://schemas.microsoft.com/office/drawing/2014/chart" uri="{C3380CC4-5D6E-409C-BE32-E72D297353CC}">
                  <c16:uniqueId val="{00000019-C1CA-2F45-833B-A6AE52D4E0B0}"/>
                </c:ext>
              </c:extLst>
            </c:dLbl>
            <c:dLbl>
              <c:idx val="26"/>
              <c:layout>
                <c:manualLayout>
                  <c:x val="-4.848135706155085E-2"/>
                  <c:y val="3.1276551206117401E-2"/>
                </c:manualLayout>
              </c:layout>
              <c:tx>
                <c:strRef>
                  <c:f>Data3.2!$B$62</c:f>
                  <c:strCache>
                    <c:ptCount val="1"/>
                    <c:pt idx="0">
                      <c:v>LTU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{561BA575-AEC6-BA44-92A3-6AD93C98C7DA}</c15:txfldGUID>
                      <c15:f>Data3.2!$B$62</c15:f>
                      <c15:dlblFieldTableCache>
                        <c:ptCount val="1"/>
                        <c:pt idx="0">
                          <c:v>LTU</c:v>
                        </c:pt>
                      </c15:dlblFieldTableCache>
                    </c15:dlblFTEntry>
                  </c15:dlblFieldTable>
                  <c15:showDataLabelsRange val="0"/>
                </c:ext>
                <c:ext xmlns:c16="http://schemas.microsoft.com/office/drawing/2014/chart" uri="{C3380CC4-5D6E-409C-BE32-E72D297353CC}">
                  <c16:uniqueId val="{0000001A-C1CA-2F45-833B-A6AE52D4E0B0}"/>
                </c:ext>
              </c:extLst>
            </c:dLbl>
            <c:dLbl>
              <c:idx val="27"/>
              <c:layout>
                <c:manualLayout>
                  <c:x val="-5.7296149254560093E-2"/>
                  <c:y val="-3.1276551206117401E-2"/>
                </c:manualLayout>
              </c:layout>
              <c:tx>
                <c:strRef>
                  <c:f>Data3.2!$B$63</c:f>
                  <c:strCache>
                    <c:ptCount val="1"/>
                    <c:pt idx="0">
                      <c:v>LUX</c:v>
                    </c:pt>
                  </c:strCache>
                </c:strRef>
              </c:tx>
              <c:spPr>
                <a:noFill/>
                <a:ln>
                  <a:noFill/>
                </a:ln>
                <a:effectLst/>
              </c:spPr>
              <c:txPr>
                <a:bodyPr/>
                <a:lstStyle/>
                <a:p>
                  <a:pPr>
                    <a:defRPr sz="12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{1961E8EF-715E-4343-A91A-EBE2CC985990}</c15:txfldGUID>
                      <c15:f>Data3.2!$B$63</c15:f>
                      <c15:dlblFieldTableCache>
                        <c:ptCount val="1"/>
                        <c:pt idx="0">
                          <c:v>LUX</c:v>
                        </c:pt>
                      </c15:dlblFieldTableCache>
                    </c15:dlblFTEntry>
                  </c15:dlblFieldTable>
                  <c15:showDataLabelsRange val="0"/>
                </c:ext>
                <c:ext xmlns:c16="http://schemas.microsoft.com/office/drawing/2014/chart" uri="{C3380CC4-5D6E-409C-BE32-E72D297353CC}">
                  <c16:uniqueId val="{0000001B-C1CA-2F45-833B-A6AE52D4E0B0}"/>
                </c:ext>
              </c:extLst>
            </c:dLbl>
            <c:dLbl>
              <c:idx val="28"/>
              <c:layout>
                <c:manualLayout>
                  <c:x val="-4.848135706155085E-2"/>
                  <c:y val="-2.6808472462386341E-2"/>
                </c:manualLayout>
              </c:layout>
              <c:tx>
                <c:strRef>
                  <c:f>Data3.2!$B$64</c:f>
                  <c:strCache>
                    <c:ptCount val="1"/>
                    <c:pt idx="0">
                      <c:v>MEX</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{1F73C225-4021-3748-B34E-C34D4E0AB7BE}</c15:txfldGUID>
                      <c15:f>Data3.2!$B$64</c15:f>
                      <c15:dlblFieldTableCache>
                        <c:ptCount val="1"/>
                        <c:pt idx="0">
                          <c:v>MEX</c:v>
                        </c:pt>
                      </c15:dlblFieldTableCache>
                    </c15:dlblFTEntry>
                  </c15:dlblFieldTable>
                  <c15:showDataLabelsRange val="0"/>
                </c:ext>
                <c:ext xmlns:c16="http://schemas.microsoft.com/office/drawing/2014/chart" uri="{C3380CC4-5D6E-409C-BE32-E72D297353CC}">
                  <c16:uniqueId val="{0000001C-C1CA-2F45-833B-A6AE52D4E0B0}"/>
                </c:ext>
              </c:extLst>
            </c:dLbl>
            <c:dLbl>
              <c:idx val="29"/>
              <c:layout>
                <c:manualLayout>
                  <c:x val="-2.2032820922783115E-2"/>
                  <c:y val="0"/>
                </c:manualLayout>
              </c:layout>
              <c:tx>
                <c:strRef>
                  <c:f>Data3.2!$B$65</c:f>
                  <c:strCache>
                    <c:ptCount val="1"/>
                    <c:pt idx="0">
                      <c:v>NLD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{AC59F96D-46AB-9441-9996-F34F040B5DF6}</c15:txfldGUID>
                      <c15:f>Data3.2!$B$65</c15:f>
                      <c15:dlblFieldTableCache>
                        <c:ptCount val="1"/>
                        <c:pt idx="0">
                          <c:v>NLD</c:v>
                        </c:pt>
                      </c15:dlblFieldTableCache>
                    </c15:dlblFTEntry>
                  </c15:dlblFieldTable>
                  <c15:showDataLabelsRange val="0"/>
                </c:ext>
                <c:ext xmlns:c16="http://schemas.microsoft.com/office/drawing/2014/chart" uri="{C3380CC4-5D6E-409C-BE32-E72D297353CC}">
                  <c16:uniqueId val="{0000001D-C1CA-2F45-833B-A6AE52D4E0B0}"/>
                </c:ext>
              </c:extLst>
            </c:dLbl>
            <c:dLbl>
              <c:idx val="30"/>
              <c:layout>
                <c:manualLayout>
                  <c:x val="-7.0518337544073967E-2"/>
                  <c:y val="2.2340393718655285E-2"/>
                </c:manualLayout>
              </c:layout>
              <c:tx>
                <c:strRef>
                  <c:f>Data3.2!$B$66</c:f>
                  <c:strCache>
                    <c:ptCount val="1"/>
                    <c:pt idx="0">
                      <c:v>NZL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{02408CB0-EBC3-F949-B812-7763836AB428}</c15:txfldGUID>
                      <c15:f>Data3.2!$B$66</c15:f>
                      <c15:dlblFieldTableCache>
                        <c:ptCount val="1"/>
                        <c:pt idx="0">
                          <c:v>NZL</c:v>
                        </c:pt>
                      </c15:dlblFieldTableCache>
                    </c15:dlblFTEntry>
                  </c15:dlblFieldTable>
                  <c15:showDataLabelsRange val="0"/>
                </c:ext>
                <c:ext xmlns:c16="http://schemas.microsoft.com/office/drawing/2014/chart" uri="{C3380CC4-5D6E-409C-BE32-E72D297353CC}">
                  <c16:uniqueId val="{0000001E-C1CA-2F45-833B-A6AE52D4E0B0}"/>
                </c:ext>
              </c:extLst>
            </c:dLbl>
            <c:dLbl>
              <c:idx val="31"/>
              <c:layout>
                <c:manualLayout>
                  <c:x val="-1.7626256738226494E-2"/>
                  <c:y val="0"/>
                </c:manualLayout>
              </c:layout>
              <c:tx>
                <c:strRef>
                  <c:f>Data3.2!$B$67</c:f>
                  <c:strCache>
                    <c:ptCount val="1"/>
                    <c:pt idx="0">
                      <c:v>NOR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{E63EB7BC-35D6-B14B-88DA-B93EC3AA1CC1}</c15:txfldGUID>
                      <c15:f>Data3.2!$B$67</c15:f>
                      <c15:dlblFieldTableCache>
                        <c:ptCount val="1"/>
                        <c:pt idx="0">
                          <c:v>NOR</c:v>
                        </c:pt>
                      </c15:dlblFieldTableCache>
                    </c15:dlblFTEntry>
                  </c15:dlblFieldTable>
                  <c15:showDataLabelsRange val="0"/>
                </c:ext>
                <c:ext xmlns:c16="http://schemas.microsoft.com/office/drawing/2014/chart" uri="{C3380CC4-5D6E-409C-BE32-E72D297353CC}">
                  <c16:uniqueId val="{0000001F-C1CA-2F45-833B-A6AE52D4E0B0}"/>
                </c:ext>
              </c:extLst>
            </c:dLbl>
            <c:dLbl>
              <c:idx val="32"/>
              <c:layout>
                <c:manualLayout>
                  <c:x val="-8.815139232071962E-3"/>
                  <c:y val="-4.4680787437310571E-3"/>
                </c:manualLayout>
              </c:layout>
              <c:tx>
                <c:strRef>
                  <c:f>Data3.2!$B$68</c:f>
                  <c:strCache>
                    <c:ptCount val="1"/>
                    <c:pt idx="0">
                      <c:v>POL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{7901F70B-5881-814E-BDB5-298597318970}</c15:txfldGUID>
                      <c15:f>Data3.2!$B$68</c15:f>
                      <c15:dlblFieldTableCache>
                        <c:ptCount val="1"/>
                        <c:pt idx="0">
                          <c:v>POL</c:v>
                        </c:pt>
                      </c15:dlblFieldTableCache>
                    </c15:dlblFTEntry>
                  </c15:dlblFieldTable>
                  <c15:showDataLabelsRange val="0"/>
                </c:ext>
                <c:ext xmlns:c16="http://schemas.microsoft.com/office/drawing/2014/chart" uri="{C3380CC4-5D6E-409C-BE32-E72D297353CC}">
                  <c16:uniqueId val="{00000020-C1CA-2F45-833B-A6AE52D4E0B0}"/>
                </c:ext>
              </c:extLst>
            </c:dLbl>
            <c:dLbl>
              <c:idx val="33"/>
              <c:layout>
                <c:manualLayout>
                  <c:x val="-7.4925733640578626E-2"/>
                  <c:y val="2.6808472462386341E-2"/>
                </c:manualLayout>
              </c:layout>
              <c:tx>
                <c:strRef>
                  <c:f>Data3.2!$B$69</c:f>
                  <c:strCache>
                    <c:ptCount val="1"/>
                    <c:pt idx="0">
                      <c:v>PRT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{102D20D0-D2C7-D34B-8839-6E7EDED4B624}</c15:txfldGUID>
                      <c15:f>Data3.2!$B$69</c15:f>
                      <c15:dlblFieldTableCache>
                        <c:ptCount val="1"/>
                        <c:pt idx="0">
                          <c:v>PRT</c:v>
                        </c:pt>
                      </c15:dlblFieldTableCache>
                    </c15:dlblFTEntry>
                  </c15:dlblFieldTable>
                  <c15:showDataLabelsRange val="0"/>
                </c:ext>
                <c:ext xmlns:c16="http://schemas.microsoft.com/office/drawing/2014/chart" uri="{C3380CC4-5D6E-409C-BE32-E72D297353CC}">
                  <c16:uniqueId val="{00000021-C1CA-2F45-833B-A6AE52D4E0B0}"/>
                </c:ext>
              </c:extLst>
            </c:dLbl>
            <c:dLbl>
              <c:idx val="34"/>
              <c:layout>
                <c:manualLayout>
                  <c:x val="-2.2032820922783115E-2"/>
                  <c:y val="0"/>
                </c:manualLayout>
              </c:layout>
              <c:tx>
                <c:strRef>
                  <c:f>Data3.2!$B$70</c:f>
                  <c:strCache>
                    <c:ptCount val="1"/>
                    <c:pt idx="0">
                      <c:v>RUS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{D5C18249-E525-8440-AA70-27EDB4788589}</c15:txfldGUID>
                      <c15:f>Data3.2!$B$70</c15:f>
                      <c15:dlblFieldTableCache>
                        <c:ptCount val="1"/>
                        <c:pt idx="0">
                          <c:v>RUS</c:v>
                        </c:pt>
                      </c15:dlblFieldTableCache>
                    </c15:dlblFTEntry>
                  </c15:dlblFieldTable>
                  <c15:showDataLabelsRange val="0"/>
                </c:ext>
                <c:ext xmlns:c16="http://schemas.microsoft.com/office/drawing/2014/chart" uri="{C3380CC4-5D6E-409C-BE32-E72D297353CC}">
                  <c16:uniqueId val="{00000022-C1CA-2F45-833B-A6AE52D4E0B0}"/>
                </c:ext>
              </c:extLst>
            </c:dLbl>
            <c:dLbl>
              <c:idx val="35"/>
              <c:layout>
                <c:manualLayout>
                  <c:x val="-2.2036980482523071E-2"/>
                  <c:y val="0"/>
                </c:manualLayout>
              </c:layout>
              <c:tx>
                <c:strRef>
                  <c:f>Data3.2!$B$71</c:f>
                  <c:strCache>
                    <c:ptCount val="1"/>
                    <c:pt idx="0">
                      <c:v>SVK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{BE461769-6AAD-C649-8A2C-A6DF96A31E32}</c15:txfldGUID>
                      <c15:f>Data3.2!$B$71</c15:f>
                      <c15:dlblFieldTableCache>
                        <c:ptCount val="1"/>
                        <c:pt idx="0">
                          <c:v>SVK</c:v>
                        </c:pt>
                      </c15:dlblFieldTableCache>
                    </c15:dlblFTEntry>
                  </c15:dlblFieldTable>
                  <c15:showDataLabelsRange val="0"/>
                </c:ext>
                <c:ext xmlns:c16="http://schemas.microsoft.com/office/drawing/2014/chart" uri="{C3380CC4-5D6E-409C-BE32-E72D297353CC}">
                  <c16:uniqueId val="{00000023-C1CA-2F45-833B-A6AE52D4E0B0}"/>
                </c:ext>
              </c:extLst>
            </c:dLbl>
            <c:dLbl>
              <c:idx val="36"/>
              <c:layout>
                <c:manualLayout>
                  <c:x val="-5.2888753158055433E-2"/>
                  <c:y val="3.1276551206117401E-2"/>
                </c:manualLayout>
              </c:layout>
              <c:tx>
                <c:strRef>
                  <c:f>Data3.2!$B$72</c:f>
                  <c:strCache>
                    <c:ptCount val="1"/>
                    <c:pt idx="0">
                      <c:v>SVN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{0C5CD74F-23AA-6843-A43A-5A5DEEBF4C62}</c15:txfldGUID>
                      <c15:f>Data3.2!$B$72</c15:f>
                      <c15:dlblFieldTableCache>
                        <c:ptCount val="1"/>
                        <c:pt idx="0">
                          <c:v>SVN</c:v>
                        </c:pt>
                      </c15:dlblFieldTableCache>
                    </c15:dlblFTEntry>
                  </c15:dlblFieldTable>
                  <c15:showDataLabelsRange val="0"/>
                </c:ext>
                <c:ext xmlns:c16="http://schemas.microsoft.com/office/drawing/2014/chart" uri="{C3380CC4-5D6E-409C-BE32-E72D297353CC}">
                  <c16:uniqueId val="{00000024-C1CA-2F45-833B-A6AE52D4E0B0}"/>
                </c:ext>
              </c:extLst>
            </c:dLbl>
            <c:dLbl>
              <c:idx val="37"/>
              <c:tx>
                <c:strRef>
                  <c:f>Data3.2!$B$73</c:f>
                  <c:strCache>
                    <c:ptCount val="1"/>
                    <c:pt idx="0">
                      <c:v>ZAF</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{1324F216-EACB-F041-BF40-480D9C5B61A7}</c15:txfldGUID>
                      <c15:f>Data3.2!$B$73</c15:f>
                      <c15:dlblFieldTableCache>
                        <c:ptCount val="1"/>
                        <c:pt idx="0">
                          <c:v>ZAF</c:v>
                        </c:pt>
                      </c15:dlblFieldTableCache>
                    </c15:dlblFTEntry>
                  </c15:dlblFieldTable>
                  <c15:showDataLabelsRange val="0"/>
                </c:ext>
                <c:ext xmlns:c16="http://schemas.microsoft.com/office/drawing/2014/chart" uri="{C3380CC4-5D6E-409C-BE32-E72D297353CC}">
                  <c16:uniqueId val="{00000025-C1CA-2F45-833B-A6AE52D4E0B0}"/>
                </c:ext>
              </c:extLst>
            </c:dLbl>
            <c:dLbl>
              <c:idx val="38"/>
              <c:layout>
                <c:manualLayout>
                  <c:x val="-7.4926080679641294E-2"/>
                  <c:y val="-2.6808472462386341E-2"/>
                </c:manualLayout>
              </c:layout>
              <c:tx>
                <c:strRef>
                  <c:f>Data3.2!$B$74</c:f>
                  <c:strCache>
                    <c:ptCount val="1"/>
                    <c:pt idx="0">
                      <c:v>ESP</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{3CC4F542-6F73-6045-825D-0DB7D3DD21E6}</c15:txfldGUID>
                      <c15:f>Data3.2!$B$74</c15:f>
                      <c15:dlblFieldTableCache>
                        <c:ptCount val="1"/>
                        <c:pt idx="0">
                          <c:v>ESP</c:v>
                        </c:pt>
                      </c15:dlblFieldTableCache>
                    </c15:dlblFTEntry>
                  </c15:dlblFieldTable>
                  <c15:showDataLabelsRange val="0"/>
                </c:ext>
                <c:ext xmlns:c16="http://schemas.microsoft.com/office/drawing/2014/chart" uri="{C3380CC4-5D6E-409C-BE32-E72D297353CC}">
                  <c16:uniqueId val="{00000026-C1CA-2F45-833B-A6AE52D4E0B0}"/>
                </c:ext>
              </c:extLst>
            </c:dLbl>
            <c:dLbl>
              <c:idx val="39"/>
              <c:layout>
                <c:manualLayout>
                  <c:x val="-2.2083479062227625E-2"/>
                  <c:y val="-3.4673222217213869E-7"/>
                </c:manualLayout>
              </c:layout>
              <c:tx>
                <c:strRef>
                  <c:f>Data3.2!$B$75</c:f>
                  <c:strCache>
                    <c:ptCount val="1"/>
                    <c:pt idx="0">
                      <c:v>SWE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{5D66E349-D315-444E-BEFB-9189D00C93EB}</c15:txfldGUID>
                      <c15:f>Data3.2!$B$75</c15:f>
                      <c15:dlblFieldTableCache>
                        <c:ptCount val="1"/>
                        <c:pt idx="0">
                          <c:v>SWE</c:v>
                        </c:pt>
                      </c15:dlblFieldTableCache>
                    </c15:dlblFTEntry>
                  </c15:dlblFieldTable>
                  <c15:showDataLabelsRange val="0"/>
                </c:ext>
                <c:ext xmlns:c16="http://schemas.microsoft.com/office/drawing/2014/chart" uri="{C3380CC4-5D6E-409C-BE32-E72D297353CC}">
                  <c16:uniqueId val="{00000027-C1CA-2F45-833B-A6AE52D4E0B0}"/>
                </c:ext>
              </c:extLst>
            </c:dLbl>
            <c:dLbl>
              <c:idx val="40"/>
              <c:layout>
                <c:manualLayout>
                  <c:x val="-1.321969255366987E-2"/>
                  <c:y val="-2.0182471615968894E-17"/>
                </c:manualLayout>
              </c:layout>
              <c:tx>
                <c:strRef>
                  <c:f>Data3.2!$B$76</c:f>
                  <c:strCache>
                    <c:ptCount val="1"/>
                    <c:pt idx="0">
                      <c:v>CHE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{55B2E0EC-18C3-9244-B9F9-2AD98A229B58}</c15:txfldGUID>
                      <c15:f>Data3.2!$B$76</c15:f>
                      <c15:dlblFieldTableCache>
                        <c:ptCount val="1"/>
                        <c:pt idx="0">
                          <c:v>CHE</c:v>
                        </c:pt>
                      </c15:dlblFieldTableCache>
                    </c15:dlblFTEntry>
                  </c15:dlblFieldTable>
                  <c15:showDataLabelsRange val="0"/>
                </c:ext>
                <c:ext xmlns:c16="http://schemas.microsoft.com/office/drawing/2014/chart" uri="{C3380CC4-5D6E-409C-BE32-E72D297353CC}">
                  <c16:uniqueId val="{00000028-C1CA-2F45-833B-A6AE52D4E0B0}"/>
                </c:ext>
              </c:extLst>
            </c:dLbl>
            <c:dLbl>
              <c:idx val="41"/>
              <c:layout>
                <c:manualLayout>
                  <c:x val="-0.10577750631611098"/>
                  <c:y val="-4.0956915346420284E-17"/>
                </c:manualLayout>
              </c:layout>
              <c:tx>
                <c:strRef>
                  <c:f>Data3.2!$B$77</c:f>
                  <c:strCache>
                    <c:ptCount val="1"/>
                    <c:pt idx="0">
                      <c:v>TUR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{20B1416B-EF0B-2045-9252-A8B0B0E52EC3}</c15:txfldGUID>
                      <c15:f>Data3.2!$B$77</c15:f>
                      <c15:dlblFieldTableCache>
                        <c:ptCount val="1"/>
                        <c:pt idx="0">
                          <c:v>TUR</c:v>
                        </c:pt>
                      </c15:dlblFieldTableCache>
                    </c15:dlblFTEntry>
                  </c15:dlblFieldTable>
                  <c15:showDataLabelsRange val="0"/>
                </c:ext>
                <c:ext xmlns:c16="http://schemas.microsoft.com/office/drawing/2014/chart" uri="{C3380CC4-5D6E-409C-BE32-E72D297353CC}">
                  <c16:uniqueId val="{00000029-C1CA-2F45-833B-A6AE52D4E0B0}"/>
                </c:ext>
              </c:extLst>
            </c:dLbl>
            <c:dLbl>
              <c:idx val="42"/>
              <c:layout>
                <c:manualLayout>
                  <c:x val="-7.0518684583136676E-2"/>
                  <c:y val="2.6808472462386341E-2"/>
                </c:manualLayout>
              </c:layout>
              <c:tx>
                <c:strRef>
                  <c:f>Data3.2!$B$78</c:f>
                  <c:strCache>
                    <c:ptCount val="1"/>
                    <c:pt idx="0">
                      <c:v>GBR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{EC2F81D4-FAF0-5145-B56E-8CAA6AEBD1C8}</c15:txfldGUID>
                      <c15:f>Data3.2!$B$78</c15:f>
                      <c15:dlblFieldTableCache>
                        <c:ptCount val="1"/>
                        <c:pt idx="0">
                          <c:v>GBR</c:v>
                        </c:pt>
                      </c15:dlblFieldTableCache>
                    </c15:dlblFTEntry>
                  </c15:dlblFieldTable>
                  <c15:showDataLabelsRange val="0"/>
                </c:ext>
                <c:ext xmlns:c16="http://schemas.microsoft.com/office/drawing/2014/chart" uri="{C3380CC4-5D6E-409C-BE32-E72D297353CC}">
                  <c16:uniqueId val="{0000002A-C1CA-2F45-833B-A6AE52D4E0B0}"/>
                </c:ext>
              </c:extLst>
            </c:dLbl>
            <c:dLbl>
              <c:idx val="43"/>
              <c:layout>
                <c:manualLayout>
                  <c:x val="5.5042762432758619E-3"/>
                  <c:y val="2.6214779168164004E-2"/>
                </c:manualLayout>
              </c:layout>
              <c:tx>
                <c:strRef>
                  <c:f>Data3.2!$B$79</c:f>
                  <c:strCache>
                    <c:ptCount val="1"/>
                    <c:pt idx="0">
                      <c:v>USA</c:v>
                    </c:pt>
                  </c:strCache>
                </c:strRef>
              </c:tx>
              <c:spPr>
                <a:noFill/>
                <a:ln>
                  <a:noFill/>
                </a:ln>
                <a:effectLst/>
              </c:spPr>
              <c:txPr>
                <a:bodyPr/>
                <a:lstStyle/>
                <a:p>
                  <a:pPr>
                    <a:defRPr sz="2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{098AFF07-5BFF-374C-94F7-9B88164AC917}</c15:txfldGUID>
                      <c15:f>Data3.2!$B$79</c15:f>
                      <c15:dlblFieldTableCache>
                        <c:ptCount val="1"/>
                        <c:pt idx="0">
                          <c:v>USA</c:v>
                        </c:pt>
                      </c15:dlblFieldTableCache>
                    </c15:dlblFTEntry>
                  </c15:dlblFieldTable>
                  <c15:showDataLabelsRange val="0"/>
                </c:ext>
                <c:ext xmlns:c16="http://schemas.microsoft.com/office/drawing/2014/chart" uri="{C3380CC4-5D6E-409C-BE32-E72D297353CC}">
                  <c16:uniqueId val="{0000002B-C1CA-2F45-833B-A6AE52D4E0B0}"/>
                </c:ext>
              </c:extLst>
            </c:dLbl>
            <c:spPr>
              <a:noFill/>
              <a:ln>
                <a:noFill/>
              </a:ln>
              <a:effectLst/>
            </c:spPr>
            <c:txPr>
              <a:bodyPr/>
              <a:lstStyle/>
              <a:p>
                <a:pPr>
                  <a:defRPr sz="5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1"/>
            <c:dispEq val="0"/>
            <c:trendlineLbl>
              <c:layout>
                <c:manualLayout>
                  <c:x val="-2.313917713928143E-2"/>
                  <c:y val="0.66177553387221943"/>
                </c:manualLayout>
              </c:layout>
              <c:numFmt formatCode="#,##0.00" sourceLinked="0"/>
              <c:txPr>
                <a:bodyPr/>
                <a:lstStyle/>
                <a:p>
                  <a:pPr>
                    <a:defRPr sz="800" b="0" i="0" u="none" strike="noStrike" baseline="0">
                      <a:solidFill>
                        <a:srgbClr val="000000"/>
                      </a:solidFill>
                      <a:latin typeface="Arial"/>
                      <a:ea typeface="Arial"/>
                      <a:cs typeface="Arial"/>
                    </a:defRPr>
                  </a:pPr>
                  <a:endParaRPr lang="en-US"/>
                </a:p>
              </c:txPr>
            </c:trendlineLbl>
          </c:trendline>
          <c:xVal>
            <c:numRef>
              <c:f>Data3.2!$E$36:$E$79</c:f>
              <c:numCache>
                <c:formatCode>0</c:formatCode>
                <c:ptCount val="44"/>
                <c:pt idx="0">
                  <c:v>47563.7</c:v>
                </c:pt>
                <c:pt idx="1">
                  <c:v>49419.3</c:v>
                </c:pt>
                <c:pt idx="2">
                  <c:v>45608.4</c:v>
                </c:pt>
                <c:pt idx="3">
                  <c:v>15869</c:v>
                </c:pt>
                <c:pt idx="4">
                  <c:v>44204.9</c:v>
                </c:pt>
                <c:pt idx="5">
                  <c:v>23095.200000000001</c:v>
                </c:pt>
                <c:pt idx="6">
                  <c:v>14373.2</c:v>
                </c:pt>
                <c:pt idx="7">
                  <c:v>13781.5</c:v>
                </c:pt>
                <c:pt idx="8">
                  <c:v>16413.3</c:v>
                </c:pt>
                <c:pt idx="9">
                  <c:v>33743.199999999997</c:v>
                </c:pt>
                <c:pt idx="10">
                  <c:v>48980.800000000003</c:v>
                </c:pt>
                <c:pt idx="11">
                  <c:v>28946.7</c:v>
                </c:pt>
                <c:pt idx="12">
                  <c:v>42275.199999999997</c:v>
                </c:pt>
                <c:pt idx="13">
                  <c:v>40930.800000000003</c:v>
                </c:pt>
                <c:pt idx="14">
                  <c:v>47998.9</c:v>
                </c:pt>
                <c:pt idx="15">
                  <c:v>26357.9</c:v>
                </c:pt>
                <c:pt idx="16">
                  <c:v>26436.2</c:v>
                </c:pt>
                <c:pt idx="17">
                  <c:v>47689.7</c:v>
                </c:pt>
                <c:pt idx="18">
                  <c:v>6137.2</c:v>
                </c:pt>
                <c:pt idx="19">
                  <c:v>11125.9</c:v>
                </c:pt>
                <c:pt idx="20">
                  <c:v>67974.100000000006</c:v>
                </c:pt>
                <c:pt idx="21">
                  <c:v>36545.699999999997</c:v>
                </c:pt>
                <c:pt idx="22">
                  <c:v>37255.199999999997</c:v>
                </c:pt>
                <c:pt idx="23">
                  <c:v>40700.800000000003</c:v>
                </c:pt>
                <c:pt idx="24">
                  <c:v>34299.800000000003</c:v>
                </c:pt>
                <c:pt idx="25">
                  <c:v>24899.3</c:v>
                </c:pt>
                <c:pt idx="26">
                  <c:v>28912.799999999999</c:v>
                </c:pt>
                <c:pt idx="27">
                  <c:v>104206.8</c:v>
                </c:pt>
                <c:pt idx="28">
                  <c:v>17980.8</c:v>
                </c:pt>
                <c:pt idx="29">
                  <c:v>49547</c:v>
                </c:pt>
                <c:pt idx="30">
                  <c:v>37948.9</c:v>
                </c:pt>
                <c:pt idx="31">
                  <c:v>62053.2</c:v>
                </c:pt>
                <c:pt idx="32">
                  <c:v>26855.8</c:v>
                </c:pt>
                <c:pt idx="33">
                  <c:v>29687.8</c:v>
                </c:pt>
                <c:pt idx="34">
                  <c:v>24092.1</c:v>
                </c:pt>
                <c:pt idx="35">
                  <c:v>29907.1</c:v>
                </c:pt>
                <c:pt idx="36">
                  <c:v>31964.7</c:v>
                </c:pt>
                <c:pt idx="37">
                  <c:v>13289.9</c:v>
                </c:pt>
                <c:pt idx="38">
                  <c:v>34696.300000000003</c:v>
                </c:pt>
                <c:pt idx="39">
                  <c:v>47823.3</c:v>
                </c:pt>
                <c:pt idx="40">
                  <c:v>62499.6</c:v>
                </c:pt>
                <c:pt idx="41">
                  <c:v>24070.5</c:v>
                </c:pt>
                <c:pt idx="42">
                  <c:v>41767.300000000003</c:v>
                </c:pt>
                <c:pt idx="43">
                  <c:v>56207</c:v>
                </c:pt>
              </c:numCache>
            </c:numRef>
          </c:xVal>
          <c:yVal>
            <c:numRef>
              <c:f>Data3.2!$C$36:$C$79</c:f>
              <c:numCache>
                <c:formatCode>0.0</c:formatCode>
                <c:ptCount val="44"/>
                <c:pt idx="0">
                  <c:v>82.5</c:v>
                </c:pt>
                <c:pt idx="1">
                  <c:v>81.3</c:v>
                </c:pt>
                <c:pt idx="2">
                  <c:v>81.099999999999994</c:v>
                </c:pt>
                <c:pt idx="3">
                  <c:v>74.7</c:v>
                </c:pt>
                <c:pt idx="4">
                  <c:v>81.7</c:v>
                </c:pt>
                <c:pt idx="5">
                  <c:v>79.099999999999994</c:v>
                </c:pt>
                <c:pt idx="6">
                  <c:v>76</c:v>
                </c:pt>
                <c:pt idx="7">
                  <c:v>74.2</c:v>
                </c:pt>
                <c:pt idx="8">
                  <c:v>79.599999999999994</c:v>
                </c:pt>
                <c:pt idx="9">
                  <c:v>78.7</c:v>
                </c:pt>
                <c:pt idx="10">
                  <c:v>80.8</c:v>
                </c:pt>
                <c:pt idx="11">
                  <c:v>77.7</c:v>
                </c:pt>
                <c:pt idx="12">
                  <c:v>81.599999999999994</c:v>
                </c:pt>
                <c:pt idx="13">
                  <c:v>82.4</c:v>
                </c:pt>
                <c:pt idx="14">
                  <c:v>80.7</c:v>
                </c:pt>
                <c:pt idx="15">
                  <c:v>81.099999999999994</c:v>
                </c:pt>
                <c:pt idx="16">
                  <c:v>75.7</c:v>
                </c:pt>
                <c:pt idx="17">
                  <c:v>82.5</c:v>
                </c:pt>
                <c:pt idx="18">
                  <c:v>68.3</c:v>
                </c:pt>
                <c:pt idx="19">
                  <c:v>69.099999999999994</c:v>
                </c:pt>
                <c:pt idx="20">
                  <c:v>81.5</c:v>
                </c:pt>
                <c:pt idx="21">
                  <c:v>82.1</c:v>
                </c:pt>
                <c:pt idx="22">
                  <c:v>82.6</c:v>
                </c:pt>
                <c:pt idx="23">
                  <c:v>83.9</c:v>
                </c:pt>
                <c:pt idx="24">
                  <c:v>82.1</c:v>
                </c:pt>
                <c:pt idx="25">
                  <c:v>74.599999999999994</c:v>
                </c:pt>
                <c:pt idx="26">
                  <c:v>74.5</c:v>
                </c:pt>
                <c:pt idx="27">
                  <c:v>82.4</c:v>
                </c:pt>
                <c:pt idx="28">
                  <c:v>75</c:v>
                </c:pt>
                <c:pt idx="29">
                  <c:v>81.599999999999994</c:v>
                </c:pt>
                <c:pt idx="30">
                  <c:v>81.7</c:v>
                </c:pt>
                <c:pt idx="31">
                  <c:v>82.4</c:v>
                </c:pt>
                <c:pt idx="32">
                  <c:v>77.599999999999994</c:v>
                </c:pt>
                <c:pt idx="33">
                  <c:v>81.2</c:v>
                </c:pt>
                <c:pt idx="34">
                  <c:v>71.3</c:v>
                </c:pt>
                <c:pt idx="35">
                  <c:v>76.7</c:v>
                </c:pt>
                <c:pt idx="36">
                  <c:v>80.900000000000006</c:v>
                </c:pt>
                <c:pt idx="37">
                  <c:v>57.4</c:v>
                </c:pt>
                <c:pt idx="38">
                  <c:v>83</c:v>
                </c:pt>
                <c:pt idx="39">
                  <c:v>82.3</c:v>
                </c:pt>
                <c:pt idx="40">
                  <c:v>83</c:v>
                </c:pt>
                <c:pt idx="41">
                  <c:v>78</c:v>
                </c:pt>
                <c:pt idx="42">
                  <c:v>81</c:v>
                </c:pt>
                <c:pt idx="43">
                  <c:v>78.8</c:v>
                </c:pt>
              </c:numCache>
            </c:numRef>
          </c:yVal>
          <c:smooth val="0"/>
          <c:extLst>
            <c:ext xmlns:c16="http://schemas.microsoft.com/office/drawing/2014/chart" uri="{C3380CC4-5D6E-409C-BE32-E72D297353CC}">
              <c16:uniqueId val="{0000002D-C1CA-2F45-833B-A6AE52D4E0B0}"/>
            </c:ext>
          </c:extLst>
        </c:ser>
        <c:dLbls>
          <c:showLegendKey val="0"/>
          <c:showVal val="0"/>
          <c:showCatName val="0"/>
          <c:showSerName val="0"/>
          <c:showPercent val="0"/>
          <c:showBubbleSize val="0"/>
        </c:dLbls>
        <c:axId val="174266240"/>
        <c:axId val="174268416"/>
      </c:scatterChart>
      <c:valAx>
        <c:axId val="174266240"/>
        <c:scaling>
          <c:orientation val="minMax"/>
          <c:max val="110000"/>
          <c:min val="0"/>
        </c:scaling>
        <c:delete val="0"/>
        <c:axPos val="b"/>
        <c:majorGridlines>
          <c:spPr>
            <a:ln>
              <a:solidFill>
                <a:schemeClr val="bg1"/>
              </a:solidFill>
            </a:ln>
          </c:spPr>
        </c:majorGridlines>
        <c:numFmt formatCode="0" sourceLinked="1"/>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8416"/>
        <c:crosses val="autoZero"/>
        <c:crossBetween val="midCat"/>
        <c:majorUnit val="20000"/>
      </c:valAx>
      <c:valAx>
        <c:axId val="174268416"/>
        <c:scaling>
          <c:orientation val="minMax"/>
          <c:max val="85"/>
          <c:min val="65"/>
        </c:scaling>
        <c:delete val="0"/>
        <c:axPos val="l"/>
        <c:majorGridlines>
          <c:spPr>
            <a:ln>
              <a:solidFill>
                <a:schemeClr val="bg1"/>
              </a:solidFill>
            </a:ln>
          </c:spPr>
        </c:majorGridlines>
        <c:numFmt formatCode="0" sourceLinked="0"/>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6240"/>
        <c:crosses val="autoZero"/>
        <c:crossBetween val="midCat"/>
        <c:majorUnit val="5"/>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0F_D68965FB.xml><?xml version="1.0" encoding="utf-8"?>
<p188:cmLst xmlns:a="http://schemas.openxmlformats.org/drawingml/2006/main" xmlns:r="http://schemas.openxmlformats.org/officeDocument/2006/relationships" xmlns:p188="http://schemas.microsoft.com/office/powerpoint/2018/8/main">
  <p188:cm id="{214CCB10-6EFA-44DD-B17C-A537EC863EB4}" authorId="{24145A09-BF61-98DA-2945-BE7C2843981D}" created="2021-11-07T23:33:48.452">
    <ac:txMkLst xmlns:ac="http://schemas.microsoft.com/office/drawing/2013/main/command">
      <pc:docMk xmlns:pc="http://schemas.microsoft.com/office/powerpoint/2013/main/command"/>
      <pc:sldMk xmlns:pc="http://schemas.microsoft.com/office/powerpoint/2013/main/command" cId="3599328763" sldId="527"/>
      <ac:spMk id="3" creationId="{E03FA129-2416-44F6-A5AA-E0441DA2B772}"/>
      <ac:txMk cp="116" len="189">
        <ac:context len="780" hash="2431926751"/>
      </ac:txMk>
    </ac:txMkLst>
    <p188:pos x="10284502" y="1022568"/>
    <p188:txBody>
      <a:bodyPr/>
      <a:lstStyle/>
      <a:p>
        <a:r>
          <a:rPr lang="en-US"/>
          <a:t>This point is more about access rather than quality
</a:t>
        </a:r>
      </a:p>
    </p188:txBody>
  </p188:cm>
</p188:cmLst>
</file>

<file path=ppt/drawings/drawing1.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46" y="251433"/>
          <a:ext cx="914400" cy="2831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10.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2.xml><?xml version="1.0" encoding="utf-8"?>
<c:userShapes xmlns:c="http://schemas.openxmlformats.org/drawingml/2006/chart">
  <cdr:relSizeAnchor xmlns:cdr="http://schemas.openxmlformats.org/drawingml/2006/chartDrawing">
    <cdr:from>
      <cdr:x>0.2389</cdr:x>
      <cdr:y>0.94096</cdr:y>
    </cdr:from>
    <cdr:to>
      <cdr:x>0.77637</cdr:x>
      <cdr:y>0.99405</cdr:y>
    </cdr:to>
    <cdr:sp macro="" textlink="">
      <cdr:nvSpPr>
        <cdr:cNvPr id="2" name="TextBox 1"/>
        <cdr:cNvSpPr txBox="1"/>
      </cdr:nvSpPr>
      <cdr:spPr>
        <a:xfrm xmlns:a="http://schemas.openxmlformats.org/drawingml/2006/main">
          <a:off x="714375" y="3009900"/>
          <a:ext cx="1600200" cy="1714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800">
              <a:latin typeface="Arial" pitchFamily="34" charset="0"/>
              <a:cs typeface="Arial" pitchFamily="34" charset="0"/>
            </a:rPr>
            <a:t>GDP per capita (USD PPP)</a:t>
          </a:r>
        </a:p>
      </cdr:txBody>
    </cdr:sp>
  </cdr:relSizeAnchor>
  <cdr:relSizeAnchor xmlns:cdr="http://schemas.openxmlformats.org/drawingml/2006/chartDrawing">
    <cdr:from>
      <cdr:x>0</cdr:x>
      <cdr:y>0.0119</cdr:y>
    </cdr:from>
    <cdr:to>
      <cdr:x>0.42173</cdr:x>
      <cdr:y>0.0625</cdr:y>
    </cdr:to>
    <cdr:sp macro="" textlink="">
      <cdr:nvSpPr>
        <cdr:cNvPr id="3" name="TextBox 1"/>
        <cdr:cNvSpPr txBox="1"/>
      </cdr:nvSpPr>
      <cdr:spPr>
        <a:xfrm xmlns:a="http://schemas.openxmlformats.org/drawingml/2006/main">
          <a:off x="0" y="38100"/>
          <a:ext cx="1257300" cy="161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a:latin typeface="Arial" pitchFamily="34" charset="0"/>
              <a:cs typeface="Arial" pitchFamily="34" charset="0"/>
            </a:rPr>
            <a:t>Life expectancy</a:t>
          </a:r>
          <a:r>
            <a:rPr lang="en-US" sz="800" baseline="0">
              <a:latin typeface="Arial" pitchFamily="34" charset="0"/>
              <a:cs typeface="Arial" pitchFamily="34" charset="0"/>
            </a:rPr>
            <a:t> in years</a:t>
          </a:r>
          <a:endParaRPr lang="en-US" sz="800">
            <a:latin typeface="Arial" pitchFamily="34" charset="0"/>
            <a:cs typeface="Arial" pitchFamily="34" charset="0"/>
          </a:endParaRPr>
        </a:p>
      </cdr:txBody>
    </cdr:sp>
  </cdr:relSizeAnchor>
  <cdr:relSizeAnchor xmlns:cdr="http://schemas.openxmlformats.org/drawingml/2006/chartDrawing">
    <cdr:from>
      <cdr:x>0.29283</cdr:x>
      <cdr:y>0.16267</cdr:y>
    </cdr:from>
    <cdr:to>
      <cdr:x>0.3575</cdr:x>
      <cdr:y>0.19363</cdr:y>
    </cdr:to>
    <cdr:cxnSp macro="">
      <cdr:nvCxnSpPr>
        <cdr:cNvPr id="5" name="Straight Connector 4">
          <a:extLst xmlns:a="http://schemas.openxmlformats.org/drawingml/2006/main">
            <a:ext uri="{FF2B5EF4-FFF2-40B4-BE49-F238E27FC236}">
              <a16:creationId xmlns:a16="http://schemas.microsoft.com/office/drawing/2014/main" id="{1B62BC2D-9F08-794F-A442-768D2A86E2FE}"/>
            </a:ext>
          </a:extLst>
        </cdr:cNvPr>
        <cdr:cNvCxnSpPr/>
      </cdr:nvCxnSpPr>
      <cdr:spPr>
        <a:xfrm xmlns:a="http://schemas.openxmlformats.org/drawingml/2006/main" flipH="1" flipV="1">
          <a:off x="843791" y="462377"/>
          <a:ext cx="186358" cy="8800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0.42022</cdr:x>
      <cdr:y>0.12625</cdr:y>
    </cdr:from>
    <cdr:to>
      <cdr:x>0.46709</cdr:x>
      <cdr:y>0.2088</cdr:y>
    </cdr:to>
    <cdr:cxnSp macro="">
      <cdr:nvCxnSpPr>
        <cdr:cNvPr id="7" name="Straight Connector 6">
          <a:extLst xmlns:a="http://schemas.openxmlformats.org/drawingml/2006/main">
            <a:ext uri="{FF2B5EF4-FFF2-40B4-BE49-F238E27FC236}">
              <a16:creationId xmlns:a16="http://schemas.microsoft.com/office/drawing/2014/main" id="{C5E5B442-63B9-B142-8FDF-DDA5939F0440}"/>
            </a:ext>
          </a:extLst>
        </cdr:cNvPr>
        <cdr:cNvCxnSpPr/>
      </cdr:nvCxnSpPr>
      <cdr:spPr>
        <a:xfrm xmlns:a="http://schemas.openxmlformats.org/drawingml/2006/main" flipV="1">
          <a:off x="1207634" y="364877"/>
          <a:ext cx="134698" cy="238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0.40659</cdr:x>
      <cdr:y>0.1205</cdr:y>
    </cdr:from>
    <cdr:to>
      <cdr:x>0.43486</cdr:x>
      <cdr:y>0.2085</cdr:y>
    </cdr:to>
    <cdr:cxnSp macro="">
      <cdr:nvCxnSpPr>
        <cdr:cNvPr id="11" name="Straight Connector 10">
          <a:extLst xmlns:a="http://schemas.openxmlformats.org/drawingml/2006/main">
            <a:ext uri="{FF2B5EF4-FFF2-40B4-BE49-F238E27FC236}">
              <a16:creationId xmlns:a16="http://schemas.microsoft.com/office/drawing/2014/main" id="{D3AF2427-3EAA-3F47-B83D-8DB8740787F8}"/>
            </a:ext>
          </a:extLst>
        </cdr:cNvPr>
        <cdr:cNvCxnSpPr/>
      </cdr:nvCxnSpPr>
      <cdr:spPr>
        <a:xfrm xmlns:a="http://schemas.openxmlformats.org/drawingml/2006/main" flipV="1">
          <a:off x="1171826" y="347537"/>
          <a:ext cx="81463" cy="25379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0.45008</cdr:x>
      <cdr:y>0.14983</cdr:y>
    </cdr:from>
    <cdr:to>
      <cdr:x>0.47943</cdr:x>
      <cdr:y>0.18025</cdr:y>
    </cdr:to>
    <cdr:cxnSp macro="">
      <cdr:nvCxnSpPr>
        <cdr:cNvPr id="13" name="Straight Connector 12">
          <a:extLst xmlns:a="http://schemas.openxmlformats.org/drawingml/2006/main">
            <a:ext uri="{FF2B5EF4-FFF2-40B4-BE49-F238E27FC236}">
              <a16:creationId xmlns:a16="http://schemas.microsoft.com/office/drawing/2014/main" id="{67FD976B-1F57-F74F-AC75-5EF126B51F58}"/>
            </a:ext>
          </a:extLst>
        </cdr:cNvPr>
        <cdr:cNvCxnSpPr/>
      </cdr:nvCxnSpPr>
      <cdr:spPr>
        <a:xfrm xmlns:a="http://schemas.openxmlformats.org/drawingml/2006/main" flipV="1">
          <a:off x="1297155" y="432134"/>
          <a:ext cx="84597" cy="877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0.4566</cdr:x>
      <cdr:y>0.17156</cdr:y>
    </cdr:from>
    <cdr:to>
      <cdr:x>0.47291</cdr:x>
      <cdr:y>0.18243</cdr:y>
    </cdr:to>
    <cdr:cxnSp macro="">
      <cdr:nvCxnSpPr>
        <cdr:cNvPr id="16" name="Straight Connector 15">
          <a:extLst xmlns:a="http://schemas.openxmlformats.org/drawingml/2006/main">
            <a:ext uri="{FF2B5EF4-FFF2-40B4-BE49-F238E27FC236}">
              <a16:creationId xmlns:a16="http://schemas.microsoft.com/office/drawing/2014/main" id="{B06518D8-EFA7-0D4C-A5D1-2093DEEB847E}"/>
            </a:ext>
          </a:extLst>
        </cdr:cNvPr>
        <cdr:cNvCxnSpPr/>
      </cdr:nvCxnSpPr>
      <cdr:spPr>
        <a:xfrm xmlns:a="http://schemas.openxmlformats.org/drawingml/2006/main" flipV="1">
          <a:off x="1315954" y="494799"/>
          <a:ext cx="46998" cy="313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0.42073</cdr:x>
      <cdr:y>0.25087</cdr:y>
    </cdr:from>
    <cdr:to>
      <cdr:x>0.42616</cdr:x>
      <cdr:y>0.30736</cdr:y>
    </cdr:to>
    <cdr:cxnSp macro="">
      <cdr:nvCxnSpPr>
        <cdr:cNvPr id="18" name="Straight Connector 17">
          <a:extLst xmlns:a="http://schemas.openxmlformats.org/drawingml/2006/main">
            <a:ext uri="{FF2B5EF4-FFF2-40B4-BE49-F238E27FC236}">
              <a16:creationId xmlns:a16="http://schemas.microsoft.com/office/drawing/2014/main" id="{DF5DAC1E-4BF8-9A4A-A3F3-AC78C78A5678}"/>
            </a:ext>
          </a:extLst>
        </cdr:cNvPr>
        <cdr:cNvCxnSpPr/>
      </cdr:nvCxnSpPr>
      <cdr:spPr>
        <a:xfrm xmlns:a="http://schemas.openxmlformats.org/drawingml/2006/main" flipH="1">
          <a:off x="1212558" y="723524"/>
          <a:ext cx="15666" cy="16292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drawings/drawing8.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71.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71</a:t>
            </a:fld>
            <a:endParaRPr lang="en-US"/>
          </a:p>
        </p:txBody>
      </p:sp>
    </p:spTree>
    <p:extLst>
      <p:ext uri="{BB962C8B-B14F-4D97-AF65-F5344CB8AC3E}">
        <p14:creationId xmlns:p14="http://schemas.microsoft.com/office/powerpoint/2010/main" val="3131134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75</a:t>
            </a:fld>
            <a:endParaRPr lang="en-US"/>
          </a:p>
        </p:txBody>
      </p:sp>
    </p:spTree>
    <p:extLst>
      <p:ext uri="{BB962C8B-B14F-4D97-AF65-F5344CB8AC3E}">
        <p14:creationId xmlns:p14="http://schemas.microsoft.com/office/powerpoint/2010/main" val="48208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82</a:t>
            </a:fld>
            <a:endParaRPr lang="en-US"/>
          </a:p>
        </p:txBody>
      </p:sp>
    </p:spTree>
    <p:extLst>
      <p:ext uri="{BB962C8B-B14F-4D97-AF65-F5344CB8AC3E}">
        <p14:creationId xmlns:p14="http://schemas.microsoft.com/office/powerpoint/2010/main" val="241016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11</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21</a:t>
            </a:fld>
            <a:endParaRPr lang="en-US" dirty="0"/>
          </a:p>
        </p:txBody>
      </p:sp>
    </p:spTree>
    <p:extLst>
      <p:ext uri="{BB962C8B-B14F-4D97-AF65-F5344CB8AC3E}">
        <p14:creationId xmlns:p14="http://schemas.microsoft.com/office/powerpoint/2010/main" val="371107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23</a:t>
            </a:fld>
            <a:endParaRPr lang="en-US" dirty="0"/>
          </a:p>
        </p:txBody>
      </p:sp>
    </p:spTree>
    <p:extLst>
      <p:ext uri="{BB962C8B-B14F-4D97-AF65-F5344CB8AC3E}">
        <p14:creationId xmlns:p14="http://schemas.microsoft.com/office/powerpoint/2010/main" val="16666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25</a:t>
            </a:fld>
            <a:endParaRPr lang="en-US" dirty="0"/>
          </a:p>
        </p:txBody>
      </p:sp>
    </p:spTree>
    <p:extLst>
      <p:ext uri="{BB962C8B-B14F-4D97-AF65-F5344CB8AC3E}">
        <p14:creationId xmlns:p14="http://schemas.microsoft.com/office/powerpoint/2010/main" val="171045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27</a:t>
            </a:fld>
            <a:endParaRPr lang="en-US"/>
          </a:p>
        </p:txBody>
      </p:sp>
    </p:spTree>
    <p:extLst>
      <p:ext uri="{BB962C8B-B14F-4D97-AF65-F5344CB8AC3E}">
        <p14:creationId xmlns:p14="http://schemas.microsoft.com/office/powerpoint/2010/main" val="375436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35</a:t>
            </a:fld>
            <a:endParaRPr lang="en-US"/>
          </a:p>
        </p:txBody>
      </p:sp>
    </p:spTree>
    <p:extLst>
      <p:ext uri="{BB962C8B-B14F-4D97-AF65-F5344CB8AC3E}">
        <p14:creationId xmlns:p14="http://schemas.microsoft.com/office/powerpoint/2010/main" val="77264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microsoft.com/office/2018/10/relationships/comments" Target="../comments/modernComment_20F_D68965FB.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file:////Users/Jon/NEED%20Dropbox/Presentations/HealthCare/Charts/infantmortality.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26099/411v-9255" TargetMode="External"/><Relationship Id="rId2" Type="http://schemas.openxmlformats.org/officeDocument/2006/relationships/hyperlink" Target="https://www.commonwealthfund.org/publications/issue-briefs/2020/nov/maternal-mortality-maternity-care-us-compared-10-countries" TargetMode="External"/><Relationship Id="rId1" Type="http://schemas.openxmlformats.org/officeDocument/2006/relationships/slideLayout" Target="../slideLayouts/slideLayout2.xml"/><Relationship Id="rId5" Type="http://schemas.openxmlformats.org/officeDocument/2006/relationships/image" Target="file:////Users/Jon/NEED%20Dropbox/Presentations/HealthCare/Charts/maternalmortality.png" TargetMode="Externa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file:////Users/Jon/NEED%20Dropbox/Presentations/HealthCare/Charts/maternalmortality_race.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percapitadrugs.png"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cbo.gov/system/files/2019-12/hr3_complete.pdf"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fixithealthcare.com/"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pbs.org/newshour/show/is-u-s-health-care-the-best-or-least-effective-system-in-the-modern-world" TargetMode="External"/><Relationship Id="rId2" Type="http://schemas.openxmlformats.org/officeDocument/2006/relationships/hyperlink" Target="https://www.pbs.org/newshour/show/coming-soon-the-best-health-care-america-the-world" TargetMode="External"/><Relationship Id="rId1" Type="http://schemas.openxmlformats.org/officeDocument/2006/relationships/slideLayout" Target="../slideLayouts/slideLayout2.xml"/><Relationship Id="rId6" Type="http://schemas.openxmlformats.org/officeDocument/2006/relationships/hyperlink" Target="https://www.pbs.org/newshour/show/what-the-u-s-can-learn-from-australias-hybrid-health-care-system" TargetMode="External"/><Relationship Id="rId5" Type="http://schemas.openxmlformats.org/officeDocument/2006/relationships/hyperlink" Target="https://www.pbs.org/newshour/show/how-switzerland-delivered-health-care-for-all-and-kept-its-private-insurance" TargetMode="External"/><Relationship Id="rId4" Type="http://schemas.openxmlformats.org/officeDocument/2006/relationships/hyperlink" Target="https://www.pbs.org/newshour/show/should-u-s-look-to-uks-single-payer-national-health-service-for-next-health-care-mov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1400" b="0" i="1" dirty="0">
                <a:solidFill>
                  <a:srgbClr val="333333"/>
                </a:solidFill>
                <a:effectLst/>
                <a:latin typeface="Open Sans" panose="020B0606030504020204" pitchFamily="34" charset="0"/>
              </a:rPr>
              <a:t> </a:t>
            </a:r>
            <a:r>
              <a:rPr lang="en-US" sz="2600" dirty="0"/>
              <a:t>American University</a:t>
            </a:r>
          </a:p>
          <a:p>
            <a:pPr>
              <a:lnSpc>
                <a:spcPct val="100000"/>
              </a:lnSpc>
              <a:spcBef>
                <a:spcPts val="0"/>
              </a:spcBef>
            </a:pPr>
            <a:r>
              <a:rPr lang="en-US" sz="1800" dirty="0">
                <a:solidFill>
                  <a:schemeClr val="tx2"/>
                </a:solidFill>
              </a:rPr>
              <a:t>April 1, 2022</a:t>
            </a:r>
          </a:p>
          <a:p>
            <a:pPr>
              <a:lnSpc>
                <a:spcPct val="100000"/>
              </a:lnSpc>
              <a:spcBef>
                <a:spcPts val="0"/>
              </a:spcBef>
            </a:pPr>
            <a:endParaRPr lang="en-US" sz="1800" dirty="0">
              <a:solidFill>
                <a:schemeClr val="tx2"/>
              </a:solidFill>
            </a:endParaRPr>
          </a:p>
          <a:p>
            <a:pPr>
              <a:lnSpc>
                <a:spcPct val="100000"/>
              </a:lnSpc>
              <a:spcBef>
                <a:spcPts val="0"/>
              </a:spcBef>
            </a:pPr>
            <a:r>
              <a:rPr lang="en-US" sz="3300" dirty="0">
                <a:solidFill>
                  <a:schemeClr val="tx2"/>
                </a:solidFill>
              </a:rPr>
              <a:t>Veronika Dolar, Ph.D.</a:t>
            </a:r>
          </a:p>
          <a:p>
            <a:pPr>
              <a:lnSpc>
                <a:spcPct val="100000"/>
              </a:lnSpc>
              <a:spcBef>
                <a:spcPts val="0"/>
              </a:spcBef>
            </a:pPr>
            <a:r>
              <a:rPr lang="en-US" sz="2800" b="0" i="1" dirty="0">
                <a:solidFill>
                  <a:schemeClr val="tx2"/>
                </a:solidFill>
              </a:rPr>
              <a:t>State University of New York</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77615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74078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0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000"/>
              </a:spcAft>
            </a:pPr>
            <a:r>
              <a:rPr lang="en-US" b="0" dirty="0"/>
              <a:t>The concept of a market is any structure that allows buyers and sellers to exchange any type of goods, services, and information. </a:t>
            </a:r>
          </a:p>
          <a:p>
            <a:pPr>
              <a:spcAft>
                <a:spcPts val="1000"/>
              </a:spcAft>
            </a:pPr>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different rules should be set up for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57144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69C5-3F16-4870-86C2-2845C192F0E7}"/>
              </a:ext>
            </a:extLst>
          </p:cNvPr>
          <p:cNvSpPr>
            <a:spLocks noGrp="1"/>
          </p:cNvSpPr>
          <p:nvPr>
            <p:ph type="title"/>
          </p:nvPr>
        </p:nvSpPr>
        <p:spPr/>
        <p:txBody>
          <a:bodyPr/>
          <a:lstStyle/>
          <a:p>
            <a:r>
              <a:rPr lang="en-US" dirty="0">
                <a:solidFill>
                  <a:schemeClr val="bg1"/>
                </a:solidFill>
              </a:rPr>
              <a:t>Ma</a:t>
            </a:r>
            <a:r>
              <a:rPr lang="en-US" dirty="0"/>
              <a:t>rket Economies</a:t>
            </a:r>
          </a:p>
        </p:txBody>
      </p:sp>
      <p:sp>
        <p:nvSpPr>
          <p:cNvPr id="3" name="Content Placeholder 2">
            <a:extLst>
              <a:ext uri="{FF2B5EF4-FFF2-40B4-BE49-F238E27FC236}">
                <a16:creationId xmlns:a16="http://schemas.microsoft.com/office/drawing/2014/main" id="{FE1D5BDB-AA80-4F74-B7B1-3000651C89C1}"/>
              </a:ext>
            </a:extLst>
          </p:cNvPr>
          <p:cNvSpPr>
            <a:spLocks noGrp="1"/>
          </p:cNvSpPr>
          <p:nvPr>
            <p:ph idx="1"/>
          </p:nvPr>
        </p:nvSpPr>
        <p:spPr/>
        <p:txBody>
          <a:bodyPr/>
          <a:lstStyle/>
          <a:p>
            <a:pPr>
              <a:spcAft>
                <a:spcPts val="1000"/>
              </a:spcAft>
            </a:pPr>
            <a:r>
              <a:rPr lang="en-US" b="0" dirty="0">
                <a:cs typeface="Arial" charset="0"/>
              </a:rPr>
              <a:t>In market economies, prices adjust to balance supply and demand.</a:t>
            </a:r>
          </a:p>
          <a:p>
            <a:pPr>
              <a:spcAft>
                <a:spcPts val="1000"/>
              </a:spcAft>
            </a:pPr>
            <a:r>
              <a:rPr lang="en-US" b="0" dirty="0">
                <a:cs typeface="Arial" charset="0"/>
              </a:rPr>
              <a:t>These equilibrium prices are the signals that guide economic decisions and thereby allocate scarce resources.  </a:t>
            </a:r>
          </a:p>
          <a:p>
            <a:pPr>
              <a:spcBef>
                <a:spcPct val="35000"/>
              </a:spcBef>
            </a:pPr>
            <a:r>
              <a:rPr lang="en-US" b="0" dirty="0"/>
              <a:t>The invisible hand works through the price system:</a:t>
            </a:r>
          </a:p>
          <a:p>
            <a:pPr lvl="1">
              <a:spcBef>
                <a:spcPct val="35000"/>
              </a:spcBef>
            </a:pPr>
            <a:r>
              <a:rPr lang="en-US" dirty="0"/>
              <a:t>The interaction of buyers and sellers determines prices.  </a:t>
            </a:r>
          </a:p>
          <a:p>
            <a:pPr lvl="1">
              <a:spcBef>
                <a:spcPct val="35000"/>
              </a:spcBef>
            </a:pPr>
            <a:r>
              <a:rPr lang="en-US" dirty="0"/>
              <a:t>Each price reflects the good’s value to buyers and the cost of producing the good.  </a:t>
            </a:r>
          </a:p>
          <a:p>
            <a:pPr lvl="1">
              <a:spcBef>
                <a:spcPct val="35000"/>
              </a:spcBef>
            </a:pPr>
            <a:r>
              <a:rPr lang="en-US" dirty="0"/>
              <a:t>Prices guide self-interested households and firms to make decisions that, in many cases, maximize society’s economic well-being. </a:t>
            </a:r>
          </a:p>
          <a:p>
            <a:endParaRPr lang="en-US" dirty="0"/>
          </a:p>
        </p:txBody>
      </p:sp>
    </p:spTree>
    <p:extLst>
      <p:ext uri="{BB962C8B-B14F-4D97-AF65-F5344CB8AC3E}">
        <p14:creationId xmlns:p14="http://schemas.microsoft.com/office/powerpoint/2010/main" val="358858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8C3-27B6-4DFB-B3F7-231B50B74C5C}"/>
              </a:ext>
            </a:extLst>
          </p:cNvPr>
          <p:cNvSpPr>
            <a:spLocks noGrp="1"/>
          </p:cNvSpPr>
          <p:nvPr>
            <p:ph type="title"/>
          </p:nvPr>
        </p:nvSpPr>
        <p:spPr>
          <a:xfrm>
            <a:off x="790700" y="0"/>
            <a:ext cx="10515600" cy="1325563"/>
          </a:xfrm>
        </p:spPr>
        <p:txBody>
          <a:bodyPr>
            <a:normAutofit/>
          </a:bodyPr>
          <a:lstStyle/>
          <a:p>
            <a:r>
              <a:rPr lang="en-US" dirty="0">
                <a:solidFill>
                  <a:schemeClr val="bg1"/>
                </a:solidFill>
              </a:rPr>
              <a:t>Wh</a:t>
            </a:r>
            <a:r>
              <a:rPr lang="en-US" dirty="0"/>
              <a:t>en does “free market does it better” hold?</a:t>
            </a:r>
          </a:p>
        </p:txBody>
      </p:sp>
      <p:sp>
        <p:nvSpPr>
          <p:cNvPr id="3" name="Content Placeholder 2">
            <a:extLst>
              <a:ext uri="{FF2B5EF4-FFF2-40B4-BE49-F238E27FC236}">
                <a16:creationId xmlns:a16="http://schemas.microsoft.com/office/drawing/2014/main" id="{33107C75-1AEE-433D-B2D8-E34994702978}"/>
              </a:ext>
            </a:extLst>
          </p:cNvPr>
          <p:cNvSpPr>
            <a:spLocks noGrp="1"/>
          </p:cNvSpPr>
          <p:nvPr>
            <p:ph sz="half" idx="1"/>
          </p:nvPr>
        </p:nvSpPr>
        <p:spPr>
          <a:xfrm>
            <a:off x="838200" y="1665980"/>
            <a:ext cx="4619017" cy="4189162"/>
          </a:xfrm>
        </p:spPr>
        <p:txBody>
          <a:bodyPr>
            <a:normAutofit fontScale="62500" lnSpcReduction="20000"/>
          </a:bodyPr>
          <a:lstStyle/>
          <a:p>
            <a:pPr marL="0" indent="0">
              <a:buNone/>
            </a:pPr>
            <a:r>
              <a:rPr lang="en-US" dirty="0"/>
              <a:t>Two very important assumptions in order for this to hold are:</a:t>
            </a:r>
          </a:p>
          <a:p>
            <a:pPr marL="385763" indent="-385763">
              <a:buFont typeface="+mj-lt"/>
              <a:buAutoNum type="arabicPeriod"/>
            </a:pPr>
            <a:r>
              <a:rPr lang="en-US" b="0" dirty="0"/>
              <a:t>Perfectly Competitive Market</a:t>
            </a:r>
          </a:p>
          <a:p>
            <a:pPr marL="385763" indent="-385763">
              <a:buFont typeface="+mj-lt"/>
              <a:buAutoNum type="arabicPeriod"/>
            </a:pPr>
            <a:r>
              <a:rPr lang="en-US" b="0" dirty="0"/>
              <a:t>No Market Failure</a:t>
            </a:r>
          </a:p>
          <a:p>
            <a:endParaRPr lang="en-US" dirty="0"/>
          </a:p>
        </p:txBody>
      </p:sp>
      <p:sp>
        <p:nvSpPr>
          <p:cNvPr id="4" name="Content Placeholder 3">
            <a:extLst>
              <a:ext uri="{FF2B5EF4-FFF2-40B4-BE49-F238E27FC236}">
                <a16:creationId xmlns:a16="http://schemas.microsoft.com/office/drawing/2014/main" id="{510EAB40-28CE-4FCF-B1F9-3C58E9701760}"/>
              </a:ext>
            </a:extLst>
          </p:cNvPr>
          <p:cNvSpPr>
            <a:spLocks noGrp="1"/>
          </p:cNvSpPr>
          <p:nvPr>
            <p:ph sz="half" idx="2"/>
          </p:nvPr>
        </p:nvSpPr>
        <p:spPr>
          <a:xfrm>
            <a:off x="5525311" y="1769420"/>
            <a:ext cx="5828489" cy="4999515"/>
          </a:xfrm>
        </p:spPr>
        <p:txBody>
          <a:bodyPr>
            <a:normAutofit fontScale="62500" lnSpcReduction="20000"/>
          </a:bodyPr>
          <a:lstStyle/>
          <a:p>
            <a:pPr marL="0" indent="0">
              <a:buNone/>
            </a:pPr>
            <a:r>
              <a:rPr lang="en-US" dirty="0"/>
              <a:t>What is a Perfectly Competitive Market?</a:t>
            </a:r>
          </a:p>
          <a:p>
            <a:r>
              <a:rPr lang="en-US" b="0" dirty="0"/>
              <a:t>Many (numerous) buyers – price takers</a:t>
            </a:r>
          </a:p>
          <a:p>
            <a:r>
              <a:rPr lang="en-US" b="0" dirty="0"/>
              <a:t>Many (numerous) sellers – price takers</a:t>
            </a:r>
          </a:p>
          <a:p>
            <a:r>
              <a:rPr lang="en-US" b="0" dirty="0"/>
              <a:t>Identical (homogeneous) product</a:t>
            </a:r>
          </a:p>
          <a:p>
            <a:r>
              <a:rPr lang="en-US" b="0" dirty="0"/>
              <a:t>Free entry and exit</a:t>
            </a:r>
          </a:p>
          <a:p>
            <a:r>
              <a:rPr lang="en-US" b="0" dirty="0"/>
              <a:t>Both buyers and sellers have perfect information about the price, utility, quality, and production methods of products.</a:t>
            </a:r>
          </a:p>
          <a:p>
            <a:pPr marL="0" indent="0">
              <a:buNone/>
            </a:pPr>
            <a:endParaRPr lang="en-US" b="0" dirty="0"/>
          </a:p>
          <a:p>
            <a:pPr marL="0" indent="0">
              <a:buNone/>
            </a:pPr>
            <a:r>
              <a:rPr lang="en-US" dirty="0"/>
              <a:t>What is Market Failure?</a:t>
            </a:r>
          </a:p>
          <a:p>
            <a:pPr marL="0" indent="0">
              <a:buNone/>
            </a:pPr>
            <a:r>
              <a:rPr lang="en-US" b="0" dirty="0"/>
              <a:t>Market Failure is a situation in which the allocation of goods and services by a free market is not efficient, often it leads to a net social welfare loss. </a:t>
            </a:r>
          </a:p>
          <a:p>
            <a:pPr marL="0" indent="0">
              <a:buNone/>
            </a:pPr>
            <a:r>
              <a:rPr lang="en-US" b="0" dirty="0"/>
              <a:t>Examples of Market Failure:</a:t>
            </a:r>
          </a:p>
          <a:p>
            <a:r>
              <a:rPr lang="en-US" b="0" dirty="0"/>
              <a:t>Externalities</a:t>
            </a:r>
          </a:p>
          <a:p>
            <a:r>
              <a:rPr lang="en-US" b="0" dirty="0"/>
              <a:t>Public Goods</a:t>
            </a:r>
          </a:p>
          <a:p>
            <a:r>
              <a:rPr lang="en-US" b="0" dirty="0"/>
              <a:t>Asymmetric Information</a:t>
            </a:r>
          </a:p>
          <a:p>
            <a:endParaRPr lang="en-US" b="0" dirty="0"/>
          </a:p>
          <a:p>
            <a:endParaRPr lang="en-US" dirty="0"/>
          </a:p>
        </p:txBody>
      </p:sp>
    </p:spTree>
    <p:extLst>
      <p:ext uri="{BB962C8B-B14F-4D97-AF65-F5344CB8AC3E}">
        <p14:creationId xmlns:p14="http://schemas.microsoft.com/office/powerpoint/2010/main" val="94471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247136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31912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a:p>
            <a:pPr lvl="1"/>
            <a:r>
              <a:rPr lang="en-US" dirty="0"/>
              <a:t>Self Interest</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9326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Pulse of the Health Economy</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15321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8F6547-BC50-490E-8D32-B0C69BB99818}"/>
              </a:ext>
            </a:extLst>
          </p:cNvPr>
          <p:cNvSpPr>
            <a:spLocks noGrp="1"/>
          </p:cNvSpPr>
          <p:nvPr>
            <p:ph type="title"/>
          </p:nvPr>
        </p:nvSpPr>
        <p:spPr/>
        <p:txBody>
          <a:bodyPr/>
          <a:lstStyle/>
          <a:p>
            <a:pPr eaLnBrk="1" hangingPunct="1"/>
            <a:r>
              <a:rPr lang="en-US" altLang="en-US" dirty="0">
                <a:solidFill>
                  <a:schemeClr val="bg1"/>
                </a:solidFill>
              </a:rPr>
              <a:t>Pul</a:t>
            </a:r>
            <a:r>
              <a:rPr lang="en-US" altLang="en-US" dirty="0"/>
              <a:t>se of the Health Economy</a:t>
            </a:r>
          </a:p>
        </p:txBody>
      </p:sp>
      <p:sp>
        <p:nvSpPr>
          <p:cNvPr id="30723" name="Content Placeholder 2">
            <a:extLst>
              <a:ext uri="{FF2B5EF4-FFF2-40B4-BE49-F238E27FC236}">
                <a16:creationId xmlns:a16="http://schemas.microsoft.com/office/drawing/2014/main" id="{55D920D4-9E25-499A-A49A-B4FA441EDBEB}"/>
              </a:ext>
            </a:extLst>
          </p:cNvPr>
          <p:cNvSpPr>
            <a:spLocks noGrp="1"/>
          </p:cNvSpPr>
          <p:nvPr>
            <p:ph idx="1"/>
          </p:nvPr>
        </p:nvSpPr>
        <p:spPr/>
        <p:txBody>
          <a:bodyPr>
            <a:normAutofit/>
          </a:bodyPr>
          <a:lstStyle/>
          <a:p>
            <a:pPr eaLnBrk="1" hangingPunct="1"/>
            <a:r>
              <a:rPr lang="en-US" altLang="en-US" dirty="0"/>
              <a:t>Health economy involves activities related to population health:</a:t>
            </a:r>
          </a:p>
          <a:p>
            <a:pPr lvl="1" eaLnBrk="1" hangingPunct="1"/>
            <a:r>
              <a:rPr lang="en-US" altLang="en-US" dirty="0"/>
              <a:t>Production and consumption of goods and services.</a:t>
            </a:r>
          </a:p>
          <a:p>
            <a:pPr lvl="1" eaLnBrk="1" hangingPunct="1"/>
            <a:r>
              <a:rPr lang="en-US" altLang="en-US" dirty="0"/>
              <a:t>Distribution of those goods to consumers.</a:t>
            </a:r>
          </a:p>
          <a:p>
            <a:pPr eaLnBrk="1" hangingPunct="1"/>
            <a:r>
              <a:rPr lang="en-US" altLang="en-US" dirty="0"/>
              <a:t>Performance indicators of medical care:</a:t>
            </a:r>
          </a:p>
          <a:p>
            <a:pPr lvl="1"/>
            <a:r>
              <a:rPr lang="en-US" altLang="en-US" dirty="0"/>
              <a:t>Cost</a:t>
            </a:r>
          </a:p>
          <a:p>
            <a:pPr lvl="1" eaLnBrk="1" hangingPunct="1"/>
            <a:r>
              <a:rPr lang="en-US" altLang="en-US" dirty="0"/>
              <a:t>Access</a:t>
            </a:r>
          </a:p>
          <a:p>
            <a:pPr lvl="1"/>
            <a:r>
              <a:rPr lang="en-US" altLang="en-US" dirty="0"/>
              <a:t>Quality</a:t>
            </a:r>
          </a:p>
        </p:txBody>
      </p:sp>
    </p:spTree>
    <p:extLst>
      <p:ext uri="{BB962C8B-B14F-4D97-AF65-F5344CB8AC3E}">
        <p14:creationId xmlns:p14="http://schemas.microsoft.com/office/powerpoint/2010/main" val="39567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13991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27301" cy="461665"/>
          </a:xfrm>
          <a:prstGeom prst="rect">
            <a:avLst/>
          </a:prstGeom>
          <a:noFill/>
        </p:spPr>
        <p:txBody>
          <a:bodyPr wrap="none" rtlCol="0">
            <a:spAutoFit/>
          </a:bodyPr>
          <a:lstStyle/>
          <a:p>
            <a:r>
              <a:rPr lang="en-US" sz="2400" b="1" dirty="0"/>
              <a:t>Total Expenditures in 2019: $3.8 Billion</a:t>
            </a:r>
          </a:p>
        </p:txBody>
      </p:sp>
    </p:spTree>
    <p:extLst>
      <p:ext uri="{BB962C8B-B14F-4D97-AF65-F5344CB8AC3E}">
        <p14:creationId xmlns:p14="http://schemas.microsoft.com/office/powerpoint/2010/main" val="1778508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r>
              <a:rPr lang="en-US" b="1" dirty="0"/>
              <a:t>Everybody Else</a:t>
            </a:r>
          </a:p>
        </p:txBody>
      </p:sp>
    </p:spTree>
    <p:extLst>
      <p:ext uri="{BB962C8B-B14F-4D97-AF65-F5344CB8AC3E}">
        <p14:creationId xmlns:p14="http://schemas.microsoft.com/office/powerpoint/2010/main" val="1789837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148312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spTree>
    <p:extLst>
      <p:ext uri="{BB962C8B-B14F-4D97-AF65-F5344CB8AC3E}">
        <p14:creationId xmlns:p14="http://schemas.microsoft.com/office/powerpoint/2010/main" val="277333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953058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66578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algn="ctr"/>
              <a:r>
                <a:rPr lang="en-US" dirty="0"/>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algn="ctr"/>
              <a:r>
                <a:rPr lang="en-US" dirty="0"/>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algn="ctr"/>
              <a:r>
                <a:rPr lang="en-US" dirty="0"/>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algn="ctr"/>
              <a:r>
                <a:rPr lang="en-US" dirty="0"/>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algn="ctr"/>
              <a:r>
                <a:rPr lang="en-US" dirty="0"/>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algn="ctr"/>
              <a:r>
                <a:rPr lang="en-US" dirty="0"/>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algn="ctr"/>
              <a:r>
                <a:rPr lang="en-US" dirty="0"/>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830997"/>
          </a:xfrm>
          <a:prstGeom prst="rect">
            <a:avLst/>
          </a:prstGeom>
          <a:noFill/>
        </p:spPr>
        <p:txBody>
          <a:bodyPr wrap="square" rtlCol="0">
            <a:spAutoFit/>
          </a:bodyPr>
          <a:lstStyle/>
          <a:p>
            <a:r>
              <a:rPr lang="en-US" sz="2400" i="1" dirty="0">
                <a:latin typeface="Interface"/>
                <a:ea typeface="Tahoma" panose="020B0604030504040204" pitchFamily="34" charset="0"/>
                <a:cs typeface="Tahoma" panose="020B0604030504040204" pitchFamily="34" charset="0"/>
              </a:rPr>
              <a:t>Percent of women ages 18–64 with at least one medical bill problem.</a:t>
            </a:r>
          </a:p>
        </p:txBody>
      </p:sp>
    </p:spTree>
    <p:extLst>
      <p:ext uri="{BB962C8B-B14F-4D97-AF65-F5344CB8AC3E}">
        <p14:creationId xmlns:p14="http://schemas.microsoft.com/office/powerpoint/2010/main" val="3301563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a:t>
            </a:r>
          </a:p>
        </p:txBody>
      </p:sp>
      <p:grpSp>
        <p:nvGrpSpPr>
          <p:cNvPr id="37" name="Group 36">
            <a:extLst>
              <a:ext uri="{FF2B5EF4-FFF2-40B4-BE49-F238E27FC236}">
                <a16:creationId xmlns:a16="http://schemas.microsoft.com/office/drawing/2014/main" id="{38EFC996-B959-A041-A6CD-F3F8884429AC}"/>
              </a:ext>
            </a:extLst>
          </p:cNvPr>
          <p:cNvGrpSpPr/>
          <p:nvPr/>
        </p:nvGrpSpPr>
        <p:grpSpPr>
          <a:xfrm>
            <a:off x="1740346" y="1360442"/>
            <a:ext cx="8711308" cy="4351338"/>
            <a:chOff x="263951" y="1341516"/>
            <a:chExt cx="8785816" cy="3818850"/>
          </a:xfrm>
        </p:grpSpPr>
        <p:graphicFrame>
          <p:nvGraphicFramePr>
            <p:cNvPr id="38" name="Chart 37">
              <a:extLst>
                <a:ext uri="{FF2B5EF4-FFF2-40B4-BE49-F238E27FC236}">
                  <a16:creationId xmlns:a16="http://schemas.microsoft.com/office/drawing/2014/main" id="{011EF844-CFAF-254B-85F5-25F642CCC22F}"/>
                </a:ext>
              </a:extLst>
            </p:cNvPr>
            <p:cNvGraphicFramePr/>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6D916B1F-1E92-FB44-9176-E559D221AF5A}"/>
                </a:ext>
              </a:extLst>
            </p:cNvPr>
            <p:cNvSpPr txBox="1"/>
            <p:nvPr/>
          </p:nvSpPr>
          <p:spPr>
            <a:xfrm>
              <a:off x="5277436" y="3334940"/>
              <a:ext cx="304800" cy="369332"/>
            </a:xfrm>
            <a:prstGeom prst="rect">
              <a:avLst/>
            </a:prstGeom>
            <a:noFill/>
          </p:spPr>
          <p:txBody>
            <a:bodyPr wrap="square" rtlCol="0">
              <a:spAutoFit/>
            </a:bodyPr>
            <a:lstStyle/>
            <a:p>
              <a:r>
                <a:rPr lang="en-US" dirty="0"/>
                <a:t>*</a:t>
              </a:r>
            </a:p>
          </p:txBody>
        </p:sp>
        <p:sp>
          <p:nvSpPr>
            <p:cNvPr id="40" name="TextBox 39">
              <a:extLst>
                <a:ext uri="{FF2B5EF4-FFF2-40B4-BE49-F238E27FC236}">
                  <a16:creationId xmlns:a16="http://schemas.microsoft.com/office/drawing/2014/main" id="{EBA84C3C-9FB4-3446-93BF-A9586D1B0F74}"/>
                </a:ext>
              </a:extLst>
            </p:cNvPr>
            <p:cNvSpPr txBox="1"/>
            <p:nvPr/>
          </p:nvSpPr>
          <p:spPr>
            <a:xfrm>
              <a:off x="6052004" y="3130585"/>
              <a:ext cx="304800" cy="369332"/>
            </a:xfrm>
            <a:prstGeom prst="rect">
              <a:avLst/>
            </a:prstGeom>
            <a:noFill/>
          </p:spPr>
          <p:txBody>
            <a:bodyPr wrap="square" rtlCol="0">
              <a:spAutoFit/>
            </a:bodyPr>
            <a:lstStyle/>
            <a:p>
              <a:r>
                <a:rPr lang="en-US" dirty="0"/>
                <a:t>*</a:t>
              </a:r>
            </a:p>
          </p:txBody>
        </p:sp>
        <p:sp>
          <p:nvSpPr>
            <p:cNvPr id="41" name="TextBox 40">
              <a:extLst>
                <a:ext uri="{FF2B5EF4-FFF2-40B4-BE49-F238E27FC236}">
                  <a16:creationId xmlns:a16="http://schemas.microsoft.com/office/drawing/2014/main" id="{AF74D405-975F-7F4F-97FD-25BD98EA59F2}"/>
                </a:ext>
              </a:extLst>
            </p:cNvPr>
            <p:cNvSpPr txBox="1"/>
            <p:nvPr/>
          </p:nvSpPr>
          <p:spPr>
            <a:xfrm>
              <a:off x="3728297" y="3545681"/>
              <a:ext cx="304800" cy="369332"/>
            </a:xfrm>
            <a:prstGeom prst="rect">
              <a:avLst/>
            </a:prstGeom>
            <a:noFill/>
          </p:spPr>
          <p:txBody>
            <a:bodyPr wrap="square" rtlCol="0">
              <a:spAutoFit/>
            </a:bodyPr>
            <a:lstStyle/>
            <a:p>
              <a:r>
                <a:rPr lang="en-US" dirty="0"/>
                <a:t>*</a:t>
              </a:r>
            </a:p>
          </p:txBody>
        </p:sp>
        <p:sp>
          <p:nvSpPr>
            <p:cNvPr id="42" name="TextBox 41">
              <a:extLst>
                <a:ext uri="{FF2B5EF4-FFF2-40B4-BE49-F238E27FC236}">
                  <a16:creationId xmlns:a16="http://schemas.microsoft.com/office/drawing/2014/main" id="{DDC22CA8-F864-0742-A995-291B250BDA14}"/>
                </a:ext>
              </a:extLst>
            </p:cNvPr>
            <p:cNvSpPr txBox="1"/>
            <p:nvPr/>
          </p:nvSpPr>
          <p:spPr>
            <a:xfrm>
              <a:off x="1404590" y="4038600"/>
              <a:ext cx="304800" cy="369332"/>
            </a:xfrm>
            <a:prstGeom prst="rect">
              <a:avLst/>
            </a:prstGeom>
            <a:noFill/>
          </p:spPr>
          <p:txBody>
            <a:bodyPr wrap="square" rtlCol="0">
              <a:spAutoFit/>
            </a:bodyPr>
            <a:lstStyle/>
            <a:p>
              <a:r>
                <a:rPr lang="en-US" dirty="0"/>
                <a:t>*</a:t>
              </a:r>
            </a:p>
          </p:txBody>
        </p:sp>
        <p:sp>
          <p:nvSpPr>
            <p:cNvPr id="43" name="TextBox 42">
              <a:extLst>
                <a:ext uri="{FF2B5EF4-FFF2-40B4-BE49-F238E27FC236}">
                  <a16:creationId xmlns:a16="http://schemas.microsoft.com/office/drawing/2014/main" id="{DAADF473-22B2-F742-AC64-DC07B646546E}"/>
                </a:ext>
              </a:extLst>
            </p:cNvPr>
            <p:cNvSpPr txBox="1"/>
            <p:nvPr/>
          </p:nvSpPr>
          <p:spPr>
            <a:xfrm>
              <a:off x="2179159" y="3771552"/>
              <a:ext cx="304800" cy="369332"/>
            </a:xfrm>
            <a:prstGeom prst="rect">
              <a:avLst/>
            </a:prstGeom>
            <a:noFill/>
          </p:spPr>
          <p:txBody>
            <a:bodyPr wrap="square" rtlCol="0">
              <a:spAutoFit/>
            </a:bodyPr>
            <a:lstStyle/>
            <a:p>
              <a:r>
                <a:rPr lang="en-US" dirty="0"/>
                <a:t>*</a:t>
              </a:r>
            </a:p>
          </p:txBody>
        </p:sp>
        <p:sp>
          <p:nvSpPr>
            <p:cNvPr id="44" name="TextBox 43">
              <a:extLst>
                <a:ext uri="{FF2B5EF4-FFF2-40B4-BE49-F238E27FC236}">
                  <a16:creationId xmlns:a16="http://schemas.microsoft.com/office/drawing/2014/main" id="{A26DBC99-5154-A049-9B69-92F842F183EB}"/>
                </a:ext>
              </a:extLst>
            </p:cNvPr>
            <p:cNvSpPr txBox="1"/>
            <p:nvPr/>
          </p:nvSpPr>
          <p:spPr>
            <a:xfrm>
              <a:off x="7571755" y="2730163"/>
              <a:ext cx="304800" cy="369332"/>
            </a:xfrm>
            <a:prstGeom prst="rect">
              <a:avLst/>
            </a:prstGeom>
            <a:noFill/>
          </p:spPr>
          <p:txBody>
            <a:bodyPr wrap="square" rtlCol="0">
              <a:spAutoFit/>
            </a:bodyPr>
            <a:lstStyle/>
            <a:p>
              <a:r>
                <a:rPr lang="en-US" dirty="0"/>
                <a:t>*</a:t>
              </a:r>
            </a:p>
          </p:txBody>
        </p:sp>
        <p:sp>
          <p:nvSpPr>
            <p:cNvPr id="45" name="TextBox 44">
              <a:extLst>
                <a:ext uri="{FF2B5EF4-FFF2-40B4-BE49-F238E27FC236}">
                  <a16:creationId xmlns:a16="http://schemas.microsoft.com/office/drawing/2014/main" id="{9A76B22F-42F8-764C-98E4-3A1B5A3C083E}"/>
                </a:ext>
              </a:extLst>
            </p:cNvPr>
            <p:cNvSpPr txBox="1"/>
            <p:nvPr/>
          </p:nvSpPr>
          <p:spPr>
            <a:xfrm>
              <a:off x="4502866" y="3508633"/>
              <a:ext cx="304800" cy="369332"/>
            </a:xfrm>
            <a:prstGeom prst="rect">
              <a:avLst/>
            </a:prstGeom>
            <a:noFill/>
          </p:spPr>
          <p:txBody>
            <a:bodyPr wrap="square" rtlCol="0">
              <a:spAutoFit/>
            </a:bodyPr>
            <a:lstStyle/>
            <a:p>
              <a:r>
                <a:rPr lang="en-US" dirty="0"/>
                <a:t>*</a:t>
              </a:r>
            </a:p>
          </p:txBody>
        </p:sp>
        <p:sp>
          <p:nvSpPr>
            <p:cNvPr id="46" name="TextBox 45">
              <a:extLst>
                <a:ext uri="{FF2B5EF4-FFF2-40B4-BE49-F238E27FC236}">
                  <a16:creationId xmlns:a16="http://schemas.microsoft.com/office/drawing/2014/main" id="{6F987740-3A58-DE4F-95E5-F5A65DD10755}"/>
                </a:ext>
              </a:extLst>
            </p:cNvPr>
            <p:cNvSpPr txBox="1"/>
            <p:nvPr/>
          </p:nvSpPr>
          <p:spPr>
            <a:xfrm>
              <a:off x="2953728" y="3633548"/>
              <a:ext cx="304800" cy="369332"/>
            </a:xfrm>
            <a:prstGeom prst="rect">
              <a:avLst/>
            </a:prstGeom>
            <a:noFill/>
          </p:spPr>
          <p:txBody>
            <a:bodyPr wrap="square" rtlCol="0">
              <a:spAutoFit/>
            </a:bodyPr>
            <a:lstStyle/>
            <a:p>
              <a:r>
                <a:rPr lang="en-US" dirty="0"/>
                <a:t>*</a:t>
              </a:r>
            </a:p>
          </p:txBody>
        </p:sp>
        <p:sp>
          <p:nvSpPr>
            <p:cNvPr id="47" name="TextBox 46">
              <a:extLst>
                <a:ext uri="{FF2B5EF4-FFF2-40B4-BE49-F238E27FC236}">
                  <a16:creationId xmlns:a16="http://schemas.microsoft.com/office/drawing/2014/main" id="{8ED403A6-DE33-9742-B0A6-AA12AE66F068}"/>
                </a:ext>
              </a:extLst>
            </p:cNvPr>
            <p:cNvSpPr txBox="1"/>
            <p:nvPr/>
          </p:nvSpPr>
          <p:spPr>
            <a:xfrm>
              <a:off x="6816776" y="2761254"/>
              <a:ext cx="304800" cy="369332"/>
            </a:xfrm>
            <a:prstGeom prst="rect">
              <a:avLst/>
            </a:prstGeom>
            <a:noFill/>
          </p:spPr>
          <p:txBody>
            <a:bodyPr wrap="square" rtlCol="0">
              <a:spAutoFit/>
            </a:bodyPr>
            <a:lstStyle/>
            <a:p>
              <a:r>
                <a:rPr lang="en-US" dirty="0"/>
                <a:t>*</a:t>
              </a:r>
            </a:p>
          </p:txBody>
        </p:sp>
        <p:sp>
          <p:nvSpPr>
            <p:cNvPr id="48" name="TextBox 47">
              <a:extLst>
                <a:ext uri="{FF2B5EF4-FFF2-40B4-BE49-F238E27FC236}">
                  <a16:creationId xmlns:a16="http://schemas.microsoft.com/office/drawing/2014/main" id="{6457F2D7-2EB6-B948-B6D2-822F0546E8CD}"/>
                </a:ext>
              </a:extLst>
            </p:cNvPr>
            <p:cNvSpPr txBox="1"/>
            <p:nvPr/>
          </p:nvSpPr>
          <p:spPr>
            <a:xfrm>
              <a:off x="630021" y="4131740"/>
              <a:ext cx="304800" cy="369332"/>
            </a:xfrm>
            <a:prstGeom prst="rect">
              <a:avLst/>
            </a:prstGeom>
            <a:noFill/>
          </p:spPr>
          <p:txBody>
            <a:bodyPr wrap="square" rtlCol="0">
              <a:spAutoFit/>
            </a:bodyPr>
            <a:lstStyle/>
            <a:p>
              <a:r>
                <a:rPr lang="en-US" dirty="0"/>
                <a:t>*</a:t>
              </a:r>
            </a:p>
          </p:txBody>
        </p:sp>
      </p:gr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r>
              <a:rPr lang="en-US" sz="2400" i="1" dirty="0">
                <a:latin typeface="Interface"/>
                <a:ea typeface="Tahoma" panose="020B0604030504040204" pitchFamily="34" charset="0"/>
                <a:cs typeface="Tahoma" panose="020B0604030504040204" pitchFamily="34" charset="0"/>
              </a:rPr>
              <a:t>Percent of women ages 18–64 with at least one </a:t>
            </a:r>
            <a:br>
              <a:rPr lang="en-US" sz="2400" i="1" dirty="0">
                <a:latin typeface="Interface"/>
                <a:ea typeface="Tahoma" panose="020B0604030504040204" pitchFamily="34" charset="0"/>
                <a:cs typeface="Tahoma" panose="020B0604030504040204" pitchFamily="34" charset="0"/>
              </a:rPr>
            </a:br>
            <a:r>
              <a:rPr lang="en-US" sz="2400" i="1" dirty="0">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1268970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50629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600+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44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00464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fontScale="92500" lnSpcReduction="20000"/>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a:p>
            <a:endParaRPr lang="en-US" b="0" dirty="0"/>
          </a:p>
          <a:p>
            <a:pPr marL="0" indent="0">
              <a:buNone/>
            </a:pPr>
            <a:r>
              <a:rPr lang="en-US" b="0" dirty="0"/>
              <a:t>In healthcare in the United States, there are potential opportunities to improve all three simultaneously.</a:t>
            </a:r>
          </a:p>
          <a:p>
            <a:pPr marL="0" indent="0">
              <a:buNone/>
            </a:pPr>
            <a:r>
              <a:rPr lang="en-US" b="0" dirty="0"/>
              <a:t>	E.g., it is possible that increasing quality can reduce costs.</a:t>
            </a:r>
          </a:p>
        </p:txBody>
      </p:sp>
    </p:spTree>
    <p:extLst>
      <p:ext uri="{BB962C8B-B14F-4D97-AF65-F5344CB8AC3E}">
        <p14:creationId xmlns:p14="http://schemas.microsoft.com/office/powerpoint/2010/main" val="399775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339995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92500" lnSpcReduction="20000"/>
          </a:bodyPr>
          <a:lstStyle/>
          <a:p>
            <a:r>
              <a:rPr lang="en-US" b="0" dirty="0"/>
              <a:t>The U.S. has the </a:t>
            </a:r>
            <a:r>
              <a:rPr lang="en-US" dirty="0"/>
              <a:t>highest chronic disease burden </a:t>
            </a:r>
            <a:r>
              <a:rPr lang="en-US" b="0" dirty="0"/>
              <a:t>and an obesity rate that is two times higher than the OECD average.</a:t>
            </a:r>
          </a:p>
          <a:p>
            <a:r>
              <a:rPr lang="en-US" b="0" dirty="0"/>
              <a:t>Americans had </a:t>
            </a:r>
            <a:r>
              <a:rPr lang="en-US" dirty="0"/>
              <a:t>fewer physician visits </a:t>
            </a:r>
            <a:r>
              <a:rPr lang="en-US" b="0" dirty="0"/>
              <a:t>than peers in most countries, which may be related to a low supply of physicians in the U.S.</a:t>
            </a:r>
          </a:p>
          <a:p>
            <a:r>
              <a:rPr lang="en-US" b="0" dirty="0"/>
              <a:t>Compared to peer nations, the U.S. has among the highest number of </a:t>
            </a:r>
            <a:r>
              <a:rPr lang="en-US" dirty="0"/>
              <a:t>hospitalizations from preventable causes </a:t>
            </a:r>
            <a:r>
              <a:rPr lang="en-US" b="0" dirty="0"/>
              <a:t>and the highest rate of avoidable deaths.</a:t>
            </a:r>
          </a:p>
          <a:p>
            <a:r>
              <a:rPr lang="en-US" b="0" dirty="0"/>
              <a:t>Americans use some </a:t>
            </a:r>
            <a:r>
              <a:rPr lang="en-US" dirty="0"/>
              <a:t>expensive technologies</a:t>
            </a:r>
            <a:r>
              <a:rPr lang="en-US" b="0" dirty="0"/>
              <a:t>, such as MRIs, and specialized procedures, such as hip replacements, more often than our peers.</a:t>
            </a:r>
          </a:p>
          <a:p>
            <a:r>
              <a:rPr lang="en-US" b="0" dirty="0"/>
              <a:t>The U.S. outperforms its peers in terms of </a:t>
            </a:r>
            <a:r>
              <a:rPr lang="en-US" dirty="0"/>
              <a:t>preventive measures </a:t>
            </a:r>
            <a:r>
              <a:rPr lang="en-US" b="0" dirty="0"/>
              <a:t>— it has one of the highest rates of breast cancer screening among women ages 50 to 69 and the second-highest rate (after the U.K.) of flu vaccinations among people age 65 and older.</a:t>
            </a:r>
          </a:p>
        </p:txBody>
      </p:sp>
    </p:spTree>
    <p:extLst>
      <p:ext uri="{BB962C8B-B14F-4D97-AF65-F5344CB8AC3E}">
        <p14:creationId xmlns:p14="http://schemas.microsoft.com/office/powerpoint/2010/main" val="3599328763"/>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33</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Per Capita GDP</a:t>
            </a:r>
          </a:p>
        </p:txBody>
      </p:sp>
      <p:sp>
        <p:nvSpPr>
          <p:cNvPr id="3" name="Content Placeholder 2">
            <a:extLst>
              <a:ext uri="{FF2B5EF4-FFF2-40B4-BE49-F238E27FC236}">
                <a16:creationId xmlns:a16="http://schemas.microsoft.com/office/drawing/2014/main" id="{5B5ABD9D-DFC8-764E-8BCD-58245BC3097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fld id="{D9F085D5-EC86-4F6A-B501-C1359CB39116}" type="slidenum">
              <a:rPr lang="en-GB" smtClean="0"/>
              <a:t>34</a:t>
            </a:fld>
            <a:endParaRPr lang="en-GB"/>
          </a:p>
        </p:txBody>
      </p:sp>
      <p:graphicFrame>
        <p:nvGraphicFramePr>
          <p:cNvPr id="5" name="Chart 4">
            <a:extLst>
              <a:ext uri="{FF2B5EF4-FFF2-40B4-BE49-F238E27FC236}">
                <a16:creationId xmlns:a16="http://schemas.microsoft.com/office/drawing/2014/main" id="{00000000-0008-0000-0000-00001A240000}"/>
              </a:ext>
            </a:extLst>
          </p:cNvPr>
          <p:cNvGraphicFramePr>
            <a:graphicFrameLocks/>
          </p:cNvGraphicFramePr>
          <p:nvPr>
            <p:extLst>
              <p:ext uri="{D42A27DB-BD31-4B8C-83A1-F6EECF244321}">
                <p14:modId xmlns:p14="http://schemas.microsoft.com/office/powerpoint/2010/main" val="3953479495"/>
              </p:ext>
            </p:extLst>
          </p:nvPr>
        </p:nvGraphicFramePr>
        <p:xfrm>
          <a:off x="2506133" y="1083733"/>
          <a:ext cx="8138218" cy="5329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6429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36</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12" name="Picture 11">
            <a:extLst>
              <a:ext uri="{FF2B5EF4-FFF2-40B4-BE49-F238E27FC236}">
                <a16:creationId xmlns:a16="http://schemas.microsoft.com/office/drawing/2014/main" id="{155DFBE3-0958-1047-80C4-23266EFDA26C}"/>
              </a:ext>
            </a:extLst>
          </p:cNvPr>
          <p:cNvPicPr>
            <a:picLocks noChangeAspect="1"/>
          </p:cNvPicPr>
          <p:nvPr/>
        </p:nvPicPr>
        <p:blipFill>
          <a:blip r:embed="rId2" r:link="rId3"/>
          <a:srcRect/>
          <a:stretch>
            <a:fillRect/>
          </a:stretch>
        </p:blipFill>
        <p:spPr>
          <a:xfrm>
            <a:off x="1031804" y="1166030"/>
            <a:ext cx="10128392" cy="5064196"/>
          </a:xfrm>
          <a:prstGeom prst="rect">
            <a:avLst/>
          </a:prstGeom>
        </p:spPr>
      </p:pic>
    </p:spTree>
    <p:extLst>
      <p:ext uri="{BB962C8B-B14F-4D97-AF65-F5344CB8AC3E}">
        <p14:creationId xmlns:p14="http://schemas.microsoft.com/office/powerpoint/2010/main" val="2720199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461665"/>
          </a:xfrm>
          <a:prstGeom prst="rect">
            <a:avLst/>
          </a:prstGeom>
          <a:noFill/>
        </p:spPr>
        <p:txBody>
          <a:bodyPr wrap="square" rtlCol="0">
            <a:spAutoFit/>
          </a:bodyPr>
          <a:lstStyle/>
          <a:p>
            <a:r>
              <a:rPr lang="en-US" sz="1200" dirty="0"/>
              <a:t>Source: </a:t>
            </a:r>
            <a:r>
              <a:rPr lang="en-US" sz="1200" dirty="0" err="1"/>
              <a:t>Roosa</a:t>
            </a:r>
            <a:r>
              <a:rPr lang="en-US" sz="1200" dirty="0"/>
              <a:t> </a:t>
            </a:r>
            <a:r>
              <a:rPr lang="en-US" sz="1200" dirty="0" err="1"/>
              <a:t>Tikkanen</a:t>
            </a:r>
            <a:r>
              <a:rPr lang="en-US" sz="1200" dirty="0"/>
              <a:t> et al., </a:t>
            </a:r>
            <a:r>
              <a:rPr lang="en-US" sz="1200" i="1" dirty="0">
                <a:hlinkClick r:id="rId2"/>
              </a:rPr>
              <a:t>Maternal Mortality and Maternity Care in the United States Compared to 10 Other Developed Countries</a:t>
            </a:r>
            <a:r>
              <a:rPr lang="en-US" sz="1200" dirty="0"/>
              <a:t> (Commonwealth Fund, Nov. 2020). </a:t>
            </a:r>
            <a:r>
              <a:rPr lang="en-US" sz="1200" dirty="0">
                <a:hlinkClick r:id="rId3"/>
              </a:rPr>
              <a:t>https://doi.org/10.26099/411v-9255</a:t>
            </a:r>
            <a:endParaRPr lang="en-US" sz="1200" dirty="0"/>
          </a:p>
        </p:txBody>
      </p:sp>
      <p:pic>
        <p:nvPicPr>
          <p:cNvPr id="10" name="Content Placeholder 9" descr="Chart, bar chart&#10;&#10;Description automatically generated">
            <a:extLst>
              <a:ext uri="{FF2B5EF4-FFF2-40B4-BE49-F238E27FC236}">
                <a16:creationId xmlns:a16="http://schemas.microsoft.com/office/drawing/2014/main" id="{7D68BD6E-217D-9A49-85BA-FFF71CCA82E3}"/>
              </a:ext>
            </a:extLst>
          </p:cNvPr>
          <p:cNvPicPr>
            <a:picLocks noGrp="1" noChangeAspect="1"/>
          </p:cNvPicPr>
          <p:nvPr>
            <p:ph idx="1"/>
          </p:nvPr>
        </p:nvPicPr>
        <p:blipFill>
          <a:blip r:embed="rId4" r:link="rId5"/>
          <a:stretch>
            <a:fillRect/>
          </a:stretch>
        </p:blipFill>
        <p:spPr>
          <a:xfrm>
            <a:off x="973501" y="1107727"/>
            <a:ext cx="10244998" cy="5122499"/>
          </a:xfrm>
        </p:spPr>
      </p:pic>
    </p:spTree>
    <p:extLst>
      <p:ext uri="{BB962C8B-B14F-4D97-AF65-F5344CB8AC3E}">
        <p14:creationId xmlns:p14="http://schemas.microsoft.com/office/powerpoint/2010/main" val="1742328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pic>
        <p:nvPicPr>
          <p:cNvPr id="8" name="Content Placeholder 7" descr="Chart, bar chart, waterfall chart&#10;&#10;Description automatically generated">
            <a:extLst>
              <a:ext uri="{FF2B5EF4-FFF2-40B4-BE49-F238E27FC236}">
                <a16:creationId xmlns:a16="http://schemas.microsoft.com/office/drawing/2014/main" id="{6D97BFC1-0CAF-DF42-8DF0-1C3D73E5E129}"/>
              </a:ext>
            </a:extLst>
          </p:cNvPr>
          <p:cNvPicPr>
            <a:picLocks noGrp="1" noChangeAspect="1"/>
          </p:cNvPicPr>
          <p:nvPr>
            <p:ph idx="1"/>
          </p:nvPr>
        </p:nvPicPr>
        <p:blipFill>
          <a:blip r:embed="rId2" r:link="rId3"/>
          <a:stretch>
            <a:fillRect/>
          </a:stretch>
        </p:blipFill>
        <p:spPr>
          <a:xfrm>
            <a:off x="1012560" y="1118395"/>
            <a:ext cx="10166880" cy="5083440"/>
          </a:xfrm>
        </p:spPr>
      </p:pic>
    </p:spTree>
    <p:extLst>
      <p:ext uri="{BB962C8B-B14F-4D97-AF65-F5344CB8AC3E}">
        <p14:creationId xmlns:p14="http://schemas.microsoft.com/office/powerpoint/2010/main" val="117374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44</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1445133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45</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46</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335628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1117938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160943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52</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3316482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53</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r>
              <a:rPr lang="en-US" b="1" dirty="0"/>
              <a:t>Percent of Women Ages 18-64</a:t>
            </a:r>
          </a:p>
        </p:txBody>
      </p:sp>
    </p:spTree>
    <p:extLst>
      <p:ext uri="{BB962C8B-B14F-4D97-AF65-F5344CB8AC3E}">
        <p14:creationId xmlns:p14="http://schemas.microsoft.com/office/powerpoint/2010/main" val="1658094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54</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1710475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3948744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90945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2030971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345155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r>
              <a:rPr lang="en-US" dirty="0"/>
              <a:t>U.S. has the highest level of spending.</a:t>
            </a:r>
          </a:p>
          <a:p>
            <a:r>
              <a:rPr lang="en-US" dirty="0"/>
              <a:t>Insurance coverage in the U.S. is not universal.</a:t>
            </a:r>
          </a:p>
          <a:p>
            <a:r>
              <a:rPr lang="en-US" dirty="0"/>
              <a:t>Supply of medical personnel and equipment may be lower than elsewhere.</a:t>
            </a:r>
          </a:p>
          <a:p>
            <a:r>
              <a:rPr lang="en-US" dirty="0"/>
              <a:t>Avoidable (amenable) deaths are higher, perhaps indicating less access to care.</a:t>
            </a:r>
          </a:p>
          <a:p>
            <a:r>
              <a:rPr lang="en-US" dirty="0"/>
              <a:t>Emergency room use is higher in the U.S. than elsewhere.</a:t>
            </a:r>
          </a:p>
          <a:p>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1454855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177197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r>
              <a:rPr lang="en-US" b="0" dirty="0"/>
              <a:t>What is Health(care) Economics?</a:t>
            </a:r>
          </a:p>
          <a:p>
            <a:r>
              <a:rPr lang="en-US" b="0" dirty="0"/>
              <a:t>Taking the Pulse of the Health Economy</a:t>
            </a:r>
          </a:p>
          <a:p>
            <a:r>
              <a:rPr lang="en-US" b="0" dirty="0"/>
              <a:t>Health Care Systems and Institutions</a:t>
            </a:r>
          </a:p>
          <a:p>
            <a:r>
              <a:rPr lang="en-US" b="0" dirty="0"/>
              <a:t>Health Insurance and Reform</a:t>
            </a:r>
          </a:p>
          <a:p>
            <a:r>
              <a:rPr lang="en-US" b="0" dirty="0"/>
              <a:t>Pharmaceuticals – Big Pharma</a:t>
            </a:r>
          </a:p>
          <a:p>
            <a:pPr marL="0" indent="0">
              <a:buNone/>
            </a:pPr>
            <a:endParaRPr lang="en-US" dirty="0"/>
          </a:p>
        </p:txBody>
      </p:sp>
    </p:spTree>
    <p:extLst>
      <p:ext uri="{BB962C8B-B14F-4D97-AF65-F5344CB8AC3E}">
        <p14:creationId xmlns:p14="http://schemas.microsoft.com/office/powerpoint/2010/main" val="2025315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4CC7-A06D-E94D-BF0F-6947B5146505}"/>
              </a:ext>
            </a:extLst>
          </p:cNvPr>
          <p:cNvSpPr>
            <a:spLocks noGrp="1"/>
          </p:cNvSpPr>
          <p:nvPr>
            <p:ph type="title"/>
          </p:nvPr>
        </p:nvSpPr>
        <p:spPr>
          <a:xfrm>
            <a:off x="933450" y="0"/>
            <a:ext cx="10515600" cy="1325563"/>
          </a:xfrm>
        </p:spPr>
        <p:txBody>
          <a:bodyPr/>
          <a:lstStyle/>
          <a:p>
            <a:r>
              <a:rPr lang="en-US" dirty="0">
                <a:solidFill>
                  <a:schemeClr val="bg1"/>
                </a:solidFill>
              </a:rPr>
              <a:t>Ho</a:t>
            </a:r>
            <a:r>
              <a:rPr lang="en-US" dirty="0"/>
              <a:t>w Does Policy Matter?</a:t>
            </a:r>
          </a:p>
        </p:txBody>
      </p:sp>
      <p:sp>
        <p:nvSpPr>
          <p:cNvPr id="3" name="Content Placeholder 2">
            <a:extLst>
              <a:ext uri="{FF2B5EF4-FFF2-40B4-BE49-F238E27FC236}">
                <a16:creationId xmlns:a16="http://schemas.microsoft.com/office/drawing/2014/main" id="{D5983D27-CE1F-DA4E-A89D-3F6F688DD7E9}"/>
              </a:ext>
            </a:extLst>
          </p:cNvPr>
          <p:cNvSpPr>
            <a:spLocks noGrp="1"/>
          </p:cNvSpPr>
          <p:nvPr>
            <p:ph idx="1"/>
          </p:nvPr>
        </p:nvSpPr>
        <p:spPr/>
        <p:txBody>
          <a:bodyPr/>
          <a:lstStyle/>
          <a:p>
            <a:r>
              <a:rPr lang="en-US" dirty="0"/>
              <a:t>Government spending</a:t>
            </a:r>
          </a:p>
          <a:p>
            <a:pPr lvl="1"/>
            <a:r>
              <a:rPr lang="en-US" dirty="0"/>
              <a:t>Has implications for prices for private parties.</a:t>
            </a:r>
          </a:p>
          <a:p>
            <a:r>
              <a:rPr lang="en-US" dirty="0"/>
              <a:t>Competition policy</a:t>
            </a:r>
          </a:p>
          <a:p>
            <a:pPr lvl="1"/>
            <a:r>
              <a:rPr lang="en-US" dirty="0"/>
              <a:t>Concentration of various parts of the healthcare industry may be impediments to success in all three areas.</a:t>
            </a:r>
          </a:p>
        </p:txBody>
      </p:sp>
      <p:sp>
        <p:nvSpPr>
          <p:cNvPr id="4" name="Slide Number Placeholder 3">
            <a:extLst>
              <a:ext uri="{FF2B5EF4-FFF2-40B4-BE49-F238E27FC236}">
                <a16:creationId xmlns:a16="http://schemas.microsoft.com/office/drawing/2014/main" id="{66883EE0-3769-DF45-9484-EB8C1D25B070}"/>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222118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Hospitals</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1408556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r>
              <a:rPr lang="en-US" b="0" dirty="0"/>
              <a:t>The evidence suggests that with more government oversight and restraining influence over mergers, health care costs would have been lower.</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2363777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C0DE-6E68-2741-A085-23EFB79CEA02}"/>
              </a:ext>
            </a:extLst>
          </p:cNvPr>
          <p:cNvSpPr>
            <a:spLocks noGrp="1"/>
          </p:cNvSpPr>
          <p:nvPr>
            <p:ph type="title"/>
          </p:nvPr>
        </p:nvSpPr>
        <p:spPr/>
        <p:txBody>
          <a:bodyPr/>
          <a:lstStyle/>
          <a:p>
            <a:r>
              <a:rPr lang="en-US" dirty="0">
                <a:solidFill>
                  <a:schemeClr val="bg1"/>
                </a:solidFill>
              </a:rPr>
              <a:t>Pot</a:t>
            </a:r>
            <a:r>
              <a:rPr lang="en-US" dirty="0"/>
              <a:t>ential Benefits of Consolidation</a:t>
            </a:r>
          </a:p>
        </p:txBody>
      </p:sp>
      <p:sp>
        <p:nvSpPr>
          <p:cNvPr id="3" name="Content Placeholder 2">
            <a:extLst>
              <a:ext uri="{FF2B5EF4-FFF2-40B4-BE49-F238E27FC236}">
                <a16:creationId xmlns:a16="http://schemas.microsoft.com/office/drawing/2014/main" id="{AD850163-6486-8C40-8687-FB7D82FBCBC1}"/>
              </a:ext>
            </a:extLst>
          </p:cNvPr>
          <p:cNvSpPr>
            <a:spLocks noGrp="1"/>
          </p:cNvSpPr>
          <p:nvPr>
            <p:ph idx="1"/>
          </p:nvPr>
        </p:nvSpPr>
        <p:spPr/>
        <p:txBody>
          <a:bodyPr>
            <a:normAutofit fontScale="85000" lnSpcReduction="20000"/>
          </a:bodyPr>
          <a:lstStyle/>
          <a:p>
            <a:r>
              <a:rPr lang="en-US" dirty="0"/>
              <a:t>Consolidation could lead to potential benefits (“Triple Aim”)</a:t>
            </a:r>
          </a:p>
          <a:p>
            <a:pPr lvl="1"/>
            <a:r>
              <a:rPr lang="en-US" dirty="0"/>
              <a:t>Coordination of care</a:t>
            </a:r>
          </a:p>
          <a:p>
            <a:pPr lvl="1"/>
            <a:r>
              <a:rPr lang="en-US" dirty="0"/>
              <a:t>Investment in care coordination, quality.</a:t>
            </a:r>
          </a:p>
          <a:p>
            <a:pPr lvl="1"/>
            <a:r>
              <a:rPr lang="en-US" dirty="0"/>
              <a:t>Reduction of costly, unnecessary duplication.</a:t>
            </a:r>
          </a:p>
          <a:p>
            <a:pPr lvl="1"/>
            <a:r>
              <a:rPr lang="en-US" dirty="0"/>
              <a:t>Achievement of scale.</a:t>
            </a:r>
          </a:p>
          <a:p>
            <a:pPr lvl="2"/>
            <a:r>
              <a:rPr lang="en-US" dirty="0"/>
              <a:t>Costs</a:t>
            </a:r>
          </a:p>
          <a:p>
            <a:pPr lvl="3"/>
            <a:r>
              <a:rPr lang="en-US" dirty="0"/>
              <a:t>Risk contracts</a:t>
            </a:r>
          </a:p>
          <a:p>
            <a:pPr lvl="3"/>
            <a:r>
              <a:rPr lang="en-US" dirty="0"/>
              <a:t>Volume-outcome.</a:t>
            </a:r>
          </a:p>
          <a:p>
            <a:r>
              <a:rPr lang="en-US" dirty="0"/>
              <a:t>But, …</a:t>
            </a:r>
          </a:p>
          <a:p>
            <a:pPr lvl="1"/>
            <a:r>
              <a:rPr lang="en-US" dirty="0"/>
              <a:t>Consolidation isn’t integration.</a:t>
            </a:r>
          </a:p>
          <a:p>
            <a:pPr lvl="1"/>
            <a:r>
              <a:rPr lang="en-US" dirty="0"/>
              <a:t>Evidence doesn’t support the claims.</a:t>
            </a:r>
          </a:p>
          <a:p>
            <a:pPr lvl="2"/>
            <a:r>
              <a:rPr lang="en-US" dirty="0"/>
              <a:t>Consolidation has not led to lower costs, better quality, or coordinated care.</a:t>
            </a:r>
          </a:p>
          <a:p>
            <a:pPr lvl="2"/>
            <a:r>
              <a:rPr lang="en-US" dirty="0"/>
              <a:t>If anything, just the opposite has happened.</a:t>
            </a:r>
          </a:p>
          <a:p>
            <a:pPr lvl="2"/>
            <a:r>
              <a:rPr lang="en-US" dirty="0"/>
              <a:t>We have 30 years of experience with consolidation to draw on.</a:t>
            </a:r>
          </a:p>
          <a:p>
            <a:pPr lvl="3"/>
            <a:r>
              <a:rPr lang="en-US" dirty="0"/>
              <a:t>Hospital mergers, integrated deliver systems, physician practice mergers, hospital acquisitions of physician practices…</a:t>
            </a:r>
          </a:p>
        </p:txBody>
      </p:sp>
      <p:sp>
        <p:nvSpPr>
          <p:cNvPr id="4" name="Slide Number Placeholder 3">
            <a:extLst>
              <a:ext uri="{FF2B5EF4-FFF2-40B4-BE49-F238E27FC236}">
                <a16:creationId xmlns:a16="http://schemas.microsoft.com/office/drawing/2014/main" id="{BE128999-FE94-A642-A6D2-ABC5CACF047F}"/>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5" name="TextBox 4">
            <a:extLst>
              <a:ext uri="{FF2B5EF4-FFF2-40B4-BE49-F238E27FC236}">
                <a16:creationId xmlns:a16="http://schemas.microsoft.com/office/drawing/2014/main" id="{A30CF226-30F3-CC4E-B627-DFDF8EBABEDF}"/>
              </a:ext>
            </a:extLst>
          </p:cNvPr>
          <p:cNvSpPr txBox="1"/>
          <p:nvPr/>
        </p:nvSpPr>
        <p:spPr>
          <a:xfrm>
            <a:off x="6753225" y="6456851"/>
            <a:ext cx="4840556" cy="276999"/>
          </a:xfrm>
          <a:prstGeom prst="rect">
            <a:avLst/>
          </a:prstGeom>
          <a:noFill/>
        </p:spPr>
        <p:txBody>
          <a:bodyPr wrap="none" rtlCol="0">
            <a:spAutoFit/>
          </a:bodyPr>
          <a:lstStyle/>
          <a:p>
            <a:r>
              <a:rPr lang="en-US" sz="1200" dirty="0"/>
              <a:t>Source: Martin Gaynor, </a:t>
            </a:r>
            <a:r>
              <a:rPr lang="en-US" sz="1200" dirty="0" err="1"/>
              <a:t>NIHCM.org</a:t>
            </a:r>
            <a:r>
              <a:rPr lang="en-US" sz="1200" dirty="0"/>
              <a:t>, Supersized: The Rise of Hospital Giants</a:t>
            </a:r>
          </a:p>
        </p:txBody>
      </p:sp>
    </p:spTree>
    <p:extLst>
      <p:ext uri="{BB962C8B-B14F-4D97-AF65-F5344CB8AC3E}">
        <p14:creationId xmlns:p14="http://schemas.microsoft.com/office/powerpoint/2010/main" val="10405554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64</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Hospitals Charge Patients More Than Four Times the Cost of Care</a:t>
            </a:r>
          </a:p>
          <a:p>
            <a:r>
              <a:rPr lang="en-US" b="0" dirty="0"/>
              <a:t>The most expensive hospitals cost of care range from 1,129% at the low end to 1,808% at the high end.</a:t>
            </a:r>
          </a:p>
          <a:p>
            <a:r>
              <a:rPr lang="en-US" b="0" dirty="0"/>
              <a:t>Most of the top 100 most expensive hospitals are located in states in the south and west. </a:t>
            </a:r>
          </a:p>
          <a:p>
            <a:pPr lvl="1"/>
            <a:r>
              <a:rPr lang="en-US" dirty="0"/>
              <a:t>Florida had the highest number, with 40 hospitals. </a:t>
            </a:r>
          </a:p>
          <a:p>
            <a:pPr lvl="1"/>
            <a:r>
              <a:rPr lang="en-US" dirty="0"/>
              <a:t>Other top states included Texas with 14 hospitals, Alabama with eight, Nevada with seven, and California with six.</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1596863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2B30-76D5-4F76-A53F-635E42DF3321}"/>
              </a:ext>
            </a:extLst>
          </p:cNvPr>
          <p:cNvSpPr>
            <a:spLocks noGrp="1"/>
          </p:cNvSpPr>
          <p:nvPr>
            <p:ph type="title"/>
          </p:nvPr>
        </p:nvSpPr>
        <p:spPr>
          <a:xfrm>
            <a:off x="755075" y="216007"/>
            <a:ext cx="10515600" cy="1325563"/>
          </a:xfrm>
        </p:spPr>
        <p:txBody>
          <a:bodyPr/>
          <a:lstStyle/>
          <a:p>
            <a:r>
              <a:rPr lang="en-US" dirty="0">
                <a:solidFill>
                  <a:schemeClr val="bg1"/>
                </a:solidFill>
              </a:rPr>
              <a:t>Hos</a:t>
            </a:r>
            <a:r>
              <a:rPr lang="en-US" dirty="0"/>
              <a:t>pital Monopolization: California</a:t>
            </a:r>
          </a:p>
        </p:txBody>
      </p:sp>
      <p:sp>
        <p:nvSpPr>
          <p:cNvPr id="3" name="Content Placeholder 2">
            <a:extLst>
              <a:ext uri="{FF2B5EF4-FFF2-40B4-BE49-F238E27FC236}">
                <a16:creationId xmlns:a16="http://schemas.microsoft.com/office/drawing/2014/main" id="{205EAD51-2783-4FD6-8DC2-E03C90ACCFB2}"/>
              </a:ext>
            </a:extLst>
          </p:cNvPr>
          <p:cNvSpPr>
            <a:spLocks noGrp="1"/>
          </p:cNvSpPr>
          <p:nvPr>
            <p:ph idx="1"/>
          </p:nvPr>
        </p:nvSpPr>
        <p:spPr/>
        <p:txBody>
          <a:bodyPr>
            <a:normAutofit/>
          </a:bodyPr>
          <a:lstStyle/>
          <a:p>
            <a:r>
              <a:rPr lang="en-US" b="0" dirty="0"/>
              <a:t>A large Northern California hospital system used its size and influence to achieve a "domination of the market”.</a:t>
            </a:r>
          </a:p>
          <a:p>
            <a:r>
              <a:rPr lang="en-US" b="0" dirty="0"/>
              <a:t>Sutter Health grew into a behemoth hospital system and then, like a classic monopoly, used its dominance in Northern California to raise hospital prices.</a:t>
            </a:r>
          </a:p>
          <a:p>
            <a:r>
              <a:rPr lang="en-US" b="0" dirty="0"/>
              <a:t>Sutter used its windfall from excessive pricing to acquire more entities and grew into a conglomerate of 24 hospitals, 12,000 doctors and several cancer, cardiac and other specialty centers. </a:t>
            </a:r>
          </a:p>
          <a:p>
            <a:r>
              <a:rPr lang="en-US" b="0" dirty="0"/>
              <a:t>In some counties, Sutter was the sole hospital for a thousand square miles.</a:t>
            </a:r>
          </a:p>
        </p:txBody>
      </p:sp>
      <p:sp>
        <p:nvSpPr>
          <p:cNvPr id="4" name="Slide Number Placeholder 3">
            <a:extLst>
              <a:ext uri="{FF2B5EF4-FFF2-40B4-BE49-F238E27FC236}">
                <a16:creationId xmlns:a16="http://schemas.microsoft.com/office/drawing/2014/main" id="{BDFAA289-894A-4223-B85A-D452FA5D52CC}"/>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2416857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1E0F-51CF-4A93-8D66-13C471052275}"/>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 Florida</a:t>
            </a:r>
          </a:p>
        </p:txBody>
      </p:sp>
      <p:sp>
        <p:nvSpPr>
          <p:cNvPr id="3" name="Content Placeholder 2">
            <a:extLst>
              <a:ext uri="{FF2B5EF4-FFF2-40B4-BE49-F238E27FC236}">
                <a16:creationId xmlns:a16="http://schemas.microsoft.com/office/drawing/2014/main" id="{6B3CEE6A-21E4-4FF6-B0A5-120FB27EA4A0}"/>
              </a:ext>
            </a:extLst>
          </p:cNvPr>
          <p:cNvSpPr>
            <a:spLocks noGrp="1"/>
          </p:cNvSpPr>
          <p:nvPr>
            <p:ph idx="1"/>
          </p:nvPr>
        </p:nvSpPr>
        <p:spPr/>
        <p:txBody>
          <a:bodyPr/>
          <a:lstStyle/>
          <a:p>
            <a:r>
              <a:rPr lang="en-US" b="0" dirty="0"/>
              <a:t>South Florida hospitals recorded combined profits of nearly $1.3 billion in 2018 and have posted combined profits above $1 billion for four of the past five years. </a:t>
            </a:r>
          </a:p>
          <a:p>
            <a:r>
              <a:rPr lang="en-US" b="0" dirty="0"/>
              <a:t>HCA hospitals were the most profitable, with a net income of $363.6 million, according to the report. </a:t>
            </a:r>
          </a:p>
          <a:p>
            <a:r>
              <a:rPr lang="en-US" b="0" dirty="0"/>
              <a:t>Baptist Health, a nonprofit and the largest system in the Miami area, had net income of $142.8 million and Memorial Healthcare System in Broward County, a nonprofit hospital network, had net income of $158.6 million.</a:t>
            </a:r>
            <a:endParaRPr lang="en-US" dirty="0"/>
          </a:p>
        </p:txBody>
      </p:sp>
      <p:sp>
        <p:nvSpPr>
          <p:cNvPr id="4" name="Slide Number Placeholder 3">
            <a:extLst>
              <a:ext uri="{FF2B5EF4-FFF2-40B4-BE49-F238E27FC236}">
                <a16:creationId xmlns:a16="http://schemas.microsoft.com/office/drawing/2014/main" id="{2E665012-42AA-47DB-91CC-637651359709}"/>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3782619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Pharma</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5620527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69</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40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 </a:t>
            </a:r>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
        <p:nvSpPr>
          <p:cNvPr id="2" name="TextBox 1">
            <a:extLst>
              <a:ext uri="{FF2B5EF4-FFF2-40B4-BE49-F238E27FC236}">
                <a16:creationId xmlns:a16="http://schemas.microsoft.com/office/drawing/2014/main" id="{64643053-DE94-2146-A108-2732EF8D80D4}"/>
              </a:ext>
            </a:extLst>
          </p:cNvPr>
          <p:cNvSpPr txBox="1"/>
          <p:nvPr/>
        </p:nvSpPr>
        <p:spPr>
          <a:xfrm>
            <a:off x="6502400" y="6473330"/>
            <a:ext cx="5124993" cy="276999"/>
          </a:xfrm>
          <a:prstGeom prst="rect">
            <a:avLst/>
          </a:prstGeom>
          <a:noFill/>
        </p:spPr>
        <p:txBody>
          <a:bodyPr wrap="none" rtlCol="0">
            <a:spAutoFit/>
          </a:bodyPr>
          <a:lstStyle/>
          <a:p>
            <a:r>
              <a:rPr lang="en-US" sz="1200" dirty="0"/>
              <a:t>Source: https://</a:t>
            </a:r>
            <a:r>
              <a:rPr lang="en-US" sz="1200" dirty="0" err="1"/>
              <a:t>www.ft.com</a:t>
            </a:r>
            <a:r>
              <a:rPr lang="en-US" sz="1200" dirty="0"/>
              <a:t>/content/e92dbf94-d9a2-11e9-8f9b-77216ebe1f17</a:t>
            </a:r>
          </a:p>
        </p:txBody>
      </p:sp>
    </p:spTree>
    <p:extLst>
      <p:ext uri="{BB962C8B-B14F-4D97-AF65-F5344CB8AC3E}">
        <p14:creationId xmlns:p14="http://schemas.microsoft.com/office/powerpoint/2010/main" val="41107561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6" name="Picture 5" descr="Chart, bar chart&#10;&#10;Description automatically generated">
            <a:extLst>
              <a:ext uri="{FF2B5EF4-FFF2-40B4-BE49-F238E27FC236}">
                <a16:creationId xmlns:a16="http://schemas.microsoft.com/office/drawing/2014/main" id="{EB73FE3F-33C0-AD41-9F9F-A544F90A78C6}"/>
              </a:ext>
            </a:extLst>
          </p:cNvPr>
          <p:cNvPicPr>
            <a:picLocks noChangeAspect="1"/>
          </p:cNvPicPr>
          <p:nvPr/>
        </p:nvPicPr>
        <p:blipFill>
          <a:blip r:embed="rId3" r:link="rId4"/>
          <a:stretch>
            <a:fillRect/>
          </a:stretch>
        </p:blipFill>
        <p:spPr>
          <a:xfrm>
            <a:off x="1077827" y="1173892"/>
            <a:ext cx="10110486" cy="5055243"/>
          </a:xfrm>
          <a:prstGeom prst="rect">
            <a:avLst/>
          </a:prstGeom>
        </p:spPr>
      </p:pic>
      <p:sp>
        <p:nvSpPr>
          <p:cNvPr id="7" name="Oval 6">
            <a:extLst>
              <a:ext uri="{FF2B5EF4-FFF2-40B4-BE49-F238E27FC236}">
                <a16:creationId xmlns:a16="http://schemas.microsoft.com/office/drawing/2014/main" id="{B162AF14-00E3-784D-8545-BA72CBBB507A}"/>
              </a:ext>
            </a:extLst>
          </p:cNvPr>
          <p:cNvSpPr/>
          <p:nvPr/>
        </p:nvSpPr>
        <p:spPr>
          <a:xfrm>
            <a:off x="10280822" y="1865871"/>
            <a:ext cx="691978" cy="3333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75982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9184148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532B1F-993A-4ACA-A585-AC8928E8A24E}"/>
              </a:ext>
            </a:extLst>
          </p:cNvPr>
          <p:cNvSpPr>
            <a:spLocks noGrp="1"/>
          </p:cNvSpPr>
          <p:nvPr>
            <p:ph type="title"/>
          </p:nvPr>
        </p:nvSpPr>
        <p:spPr>
          <a:xfrm>
            <a:off x="743200" y="0"/>
            <a:ext cx="10515600" cy="1325563"/>
          </a:xfrm>
        </p:spPr>
        <p:txBody>
          <a:bodyPr/>
          <a:lstStyle/>
          <a:p>
            <a:r>
              <a:rPr lang="en-US" dirty="0">
                <a:solidFill>
                  <a:srgbClr val="FAF7F0"/>
                </a:solidFill>
              </a:rPr>
              <a:t>Pric</a:t>
            </a:r>
            <a:r>
              <a:rPr lang="en-US" dirty="0"/>
              <a:t>e Hikes</a:t>
            </a:r>
          </a:p>
        </p:txBody>
      </p:sp>
      <p:sp>
        <p:nvSpPr>
          <p:cNvPr id="4" name="Content Placeholder 3">
            <a:extLst>
              <a:ext uri="{FF2B5EF4-FFF2-40B4-BE49-F238E27FC236}">
                <a16:creationId xmlns:a16="http://schemas.microsoft.com/office/drawing/2014/main" id="{66884AA1-3D2D-46DF-9938-A69FCD5416C8}"/>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rgbClr val="292929"/>
                </a:solidFill>
                <a:effectLst/>
                <a:latin typeface="charter"/>
              </a:rPr>
              <a:t>Turing Pharmaceuticals’ 5,555% price increase of Daraprim® in 2015 and Mylan’s 500% increase of EpiPen®…</a:t>
            </a:r>
            <a:endParaRPr lang="en-US" b="0" i="0" dirty="0">
              <a:solidFill>
                <a:srgbClr val="101010"/>
              </a:solidFill>
              <a:effectLst/>
              <a:latin typeface="Publico Text"/>
            </a:endParaRPr>
          </a:p>
          <a:p>
            <a:pPr algn="l">
              <a:buFont typeface="Arial" panose="020B0604020202020204" pitchFamily="34" charset="0"/>
              <a:buChar char="•"/>
            </a:pPr>
            <a:r>
              <a:rPr lang="en-US" b="0" i="0" dirty="0">
                <a:solidFill>
                  <a:srgbClr val="101010"/>
                </a:solidFill>
                <a:effectLst/>
                <a:latin typeface="Publico Text"/>
              </a:rPr>
              <a:t>More than 3,400 drugs boosted their prices in the first six months of 2019, an increase of 17% in the number of drug hikes from a year earlier.</a:t>
            </a:r>
          </a:p>
          <a:p>
            <a:pPr lvl="1">
              <a:buFont typeface="Arial" panose="020B0604020202020204" pitchFamily="34" charset="0"/>
              <a:buChar char="•"/>
            </a:pPr>
            <a:r>
              <a:rPr lang="en-US" b="0" i="0" dirty="0">
                <a:solidFill>
                  <a:srgbClr val="101010"/>
                </a:solidFill>
                <a:effectLst/>
                <a:latin typeface="Publico Text"/>
              </a:rPr>
              <a:t>The average price hike is 10.5%, or 5 times the rate of inflation.</a:t>
            </a:r>
          </a:p>
          <a:p>
            <a:pPr algn="l">
              <a:buFont typeface="Arial" panose="020B0604020202020204" pitchFamily="34" charset="0"/>
              <a:buChar char="•"/>
            </a:pPr>
            <a:r>
              <a:rPr lang="en-US" b="0" i="0" dirty="0">
                <a:solidFill>
                  <a:srgbClr val="101010"/>
                </a:solidFill>
                <a:effectLst/>
                <a:latin typeface="Publico Text"/>
              </a:rPr>
              <a:t>About 41 drugs boosted their prices by more than 100% in 2019.</a:t>
            </a:r>
          </a:p>
          <a:p>
            <a:pPr algn="l">
              <a:buFont typeface="Arial" panose="020B0604020202020204" pitchFamily="34" charset="0"/>
              <a:buChar char="•"/>
            </a:pPr>
            <a:r>
              <a:rPr lang="en-US" b="0" dirty="0">
                <a:solidFill>
                  <a:srgbClr val="101010"/>
                </a:solidFill>
                <a:latin typeface="Publico Text"/>
              </a:rPr>
              <a:t>Over the course of a decade, the net cost of prescription drugs in the United States rose more than three times faster than the rate of inflation.</a:t>
            </a:r>
          </a:p>
          <a:p>
            <a:endParaRPr lang="en-US" dirty="0"/>
          </a:p>
        </p:txBody>
      </p:sp>
      <p:sp>
        <p:nvSpPr>
          <p:cNvPr id="2" name="Slide Number Placeholder 1">
            <a:extLst>
              <a:ext uri="{FF2B5EF4-FFF2-40B4-BE49-F238E27FC236}">
                <a16:creationId xmlns:a16="http://schemas.microsoft.com/office/drawing/2014/main" id="{5FC55E1F-E8D1-423F-A8DC-2F62D864AEA7}"/>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24721320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E534-438E-452E-A060-F0CDD92EF846}"/>
              </a:ext>
            </a:extLst>
          </p:cNvPr>
          <p:cNvSpPr>
            <a:spLocks noGrp="1"/>
          </p:cNvSpPr>
          <p:nvPr>
            <p:ph type="title"/>
          </p:nvPr>
        </p:nvSpPr>
        <p:spPr>
          <a:xfrm>
            <a:off x="74092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E9B8C532-A45C-4A23-9849-818EF0445011}"/>
              </a:ext>
            </a:extLst>
          </p:cNvPr>
          <p:cNvSpPr>
            <a:spLocks noGrp="1"/>
          </p:cNvSpPr>
          <p:nvPr>
            <p:ph idx="1"/>
          </p:nvPr>
        </p:nvSpPr>
        <p:spPr/>
        <p:txBody>
          <a:bodyPr>
            <a:normAutofit/>
          </a:bodyPr>
          <a:lstStyle/>
          <a:p>
            <a:r>
              <a:rPr lang="en-US" b="0" i="0" dirty="0">
                <a:solidFill>
                  <a:srgbClr val="222222"/>
                </a:solidFill>
                <a:effectLst/>
                <a:latin typeface="arial" panose="020B0604020202020204" pitchFamily="34" charset="0"/>
              </a:rPr>
              <a:t>The </a:t>
            </a:r>
            <a:r>
              <a:rPr lang="en-US" b="1" i="0" dirty="0">
                <a:solidFill>
                  <a:srgbClr val="222222"/>
                </a:solidFill>
                <a:effectLst/>
                <a:latin typeface="arial" panose="020B0604020202020204" pitchFamily="34" charset="0"/>
              </a:rPr>
              <a:t>Medicare</a:t>
            </a:r>
            <a:r>
              <a:rPr lang="en-US" b="0" i="0" dirty="0">
                <a:solidFill>
                  <a:srgbClr val="222222"/>
                </a:solidFill>
                <a:effectLst/>
                <a:latin typeface="arial" panose="020B0604020202020204" pitchFamily="34" charset="0"/>
              </a:rPr>
              <a:t> Prescription Drug, Improvement, and </a:t>
            </a:r>
            <a:r>
              <a:rPr lang="en-US" b="1" i="0" dirty="0">
                <a:solidFill>
                  <a:srgbClr val="222222"/>
                </a:solidFill>
                <a:effectLst/>
                <a:latin typeface="arial" panose="020B0604020202020204" pitchFamily="34" charset="0"/>
              </a:rPr>
              <a:t>Modernization Act</a:t>
            </a:r>
            <a:r>
              <a:rPr lang="en-US" b="0" i="0" dirty="0">
                <a:solidFill>
                  <a:srgbClr val="222222"/>
                </a:solidFill>
                <a:effectLst/>
                <a:latin typeface="arial" panose="020B0604020202020204" pitchFamily="34" charset="0"/>
              </a:rPr>
              <a:t>, also called the </a:t>
            </a:r>
            <a:r>
              <a:rPr lang="en-US" b="1" i="0" dirty="0">
                <a:solidFill>
                  <a:srgbClr val="222222"/>
                </a:solidFill>
                <a:effectLst/>
                <a:latin typeface="arial" panose="020B0604020202020204" pitchFamily="34" charset="0"/>
              </a:rPr>
              <a:t>Medicare Modernization Act</a:t>
            </a:r>
            <a:r>
              <a:rPr lang="en-US" b="0" i="0" dirty="0">
                <a:solidFill>
                  <a:srgbClr val="222222"/>
                </a:solidFill>
                <a:effectLst/>
                <a:latin typeface="arial" panose="020B0604020202020204" pitchFamily="34" charset="0"/>
              </a:rPr>
              <a:t> or MMA, is a federal </a:t>
            </a:r>
            <a:r>
              <a:rPr lang="en-US" b="1" i="0" dirty="0">
                <a:solidFill>
                  <a:srgbClr val="222222"/>
                </a:solidFill>
                <a:effectLst/>
                <a:latin typeface="arial" panose="020B0604020202020204" pitchFamily="34" charset="0"/>
              </a:rPr>
              <a:t>law</a:t>
            </a:r>
            <a:r>
              <a:rPr lang="en-US" b="0" i="0" dirty="0">
                <a:solidFill>
                  <a:srgbClr val="222222"/>
                </a:solidFill>
                <a:effectLst/>
                <a:latin typeface="arial" panose="020B0604020202020204" pitchFamily="34" charset="0"/>
              </a:rPr>
              <a:t> of the United States, enacted in 2003.</a:t>
            </a:r>
          </a:p>
          <a:p>
            <a:pPr lvl="1"/>
            <a:endParaRPr lang="en-US" dirty="0">
              <a:solidFill>
                <a:srgbClr val="222222"/>
              </a:solidFill>
              <a:latin typeface="arial" panose="020B0604020202020204" pitchFamily="34" charset="0"/>
            </a:endParaRPr>
          </a:p>
          <a:p>
            <a:r>
              <a:rPr lang="en-US" b="0" dirty="0">
                <a:solidFill>
                  <a:srgbClr val="222222"/>
                </a:solidFill>
                <a:latin typeface="arial" panose="020B0604020202020204" pitchFamily="34" charset="0"/>
              </a:rPr>
              <a:t>Concentration of pharmaceutical companies. </a:t>
            </a:r>
          </a:p>
        </p:txBody>
      </p:sp>
    </p:spTree>
    <p:extLst>
      <p:ext uri="{BB962C8B-B14F-4D97-AF65-F5344CB8AC3E}">
        <p14:creationId xmlns:p14="http://schemas.microsoft.com/office/powerpoint/2010/main" val="20623560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37246201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76</a:t>
            </a:fld>
            <a:endParaRPr lang="en-GB"/>
          </a:p>
        </p:txBody>
      </p:sp>
    </p:spTree>
    <p:extLst>
      <p:ext uri="{BB962C8B-B14F-4D97-AF65-F5344CB8AC3E}">
        <p14:creationId xmlns:p14="http://schemas.microsoft.com/office/powerpoint/2010/main" val="13993989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6484-869F-294B-8F13-39BF3157F7E0}"/>
              </a:ext>
            </a:extLst>
          </p:cNvPr>
          <p:cNvSpPr>
            <a:spLocks noGrp="1"/>
          </p:cNvSpPr>
          <p:nvPr>
            <p:ph type="title"/>
          </p:nvPr>
        </p:nvSpPr>
        <p:spPr>
          <a:xfrm>
            <a:off x="930800" y="0"/>
            <a:ext cx="10515600" cy="1325563"/>
          </a:xfrm>
        </p:spPr>
        <p:txBody>
          <a:bodyPr/>
          <a:lstStyle/>
          <a:p>
            <a:r>
              <a:rPr lang="en-US" dirty="0">
                <a:solidFill>
                  <a:schemeClr val="bg1"/>
                </a:solidFill>
              </a:rPr>
              <a:t>Ho</a:t>
            </a:r>
            <a:r>
              <a:rPr lang="en-US" dirty="0"/>
              <a:t>w Much is Negotiation Worth?</a:t>
            </a:r>
          </a:p>
        </p:txBody>
      </p:sp>
      <p:sp>
        <p:nvSpPr>
          <p:cNvPr id="3" name="Content Placeholder 2">
            <a:extLst>
              <a:ext uri="{FF2B5EF4-FFF2-40B4-BE49-F238E27FC236}">
                <a16:creationId xmlns:a16="http://schemas.microsoft.com/office/drawing/2014/main" id="{140C02F5-9203-1E43-99D3-16224A926CF0}"/>
              </a:ext>
            </a:extLst>
          </p:cNvPr>
          <p:cNvSpPr>
            <a:spLocks noGrp="1"/>
          </p:cNvSpPr>
          <p:nvPr>
            <p:ph idx="1"/>
          </p:nvPr>
        </p:nvSpPr>
        <p:spPr/>
        <p:txBody>
          <a:bodyPr>
            <a:normAutofit lnSpcReduction="10000"/>
          </a:bodyPr>
          <a:lstStyle/>
          <a:p>
            <a:r>
              <a:rPr lang="en-US" b="0" dirty="0"/>
              <a:t>The CBO estimates that drug pricing negotiation would reduce federal spending by </a:t>
            </a:r>
            <a:r>
              <a:rPr lang="en-US" b="0" dirty="0">
                <a:hlinkClick r:id="rId2"/>
              </a:rPr>
              <a:t>$456 billion and increase revenues by $45 billion</a:t>
            </a:r>
            <a:r>
              <a:rPr lang="en-US" b="0" dirty="0"/>
              <a:t> over 10 years. This would include:</a:t>
            </a:r>
          </a:p>
          <a:p>
            <a:pPr lvl="1"/>
            <a:r>
              <a:rPr lang="en-US" sz="2800" b="0" dirty="0"/>
              <a:t>direct savings to the Medicare Part D program </a:t>
            </a:r>
            <a:r>
              <a:rPr lang="en-US" sz="2800" b="1" dirty="0"/>
              <a:t>($448B)</a:t>
            </a:r>
          </a:p>
          <a:p>
            <a:pPr lvl="1"/>
            <a:r>
              <a:rPr lang="en-US" sz="2800" b="0" dirty="0"/>
              <a:t>a reduction in spending related to the Affordable Care Act’s subsidies for commercial health plans</a:t>
            </a:r>
          </a:p>
          <a:p>
            <a:pPr lvl="1"/>
            <a:r>
              <a:rPr lang="en-US" sz="2800" b="0" dirty="0"/>
              <a:t>a reduction in spending for the Federal Employees Health Benefits Program</a:t>
            </a:r>
          </a:p>
          <a:p>
            <a:pPr lvl="1"/>
            <a:r>
              <a:rPr lang="en-US" sz="2800" b="0" dirty="0"/>
              <a:t>an increase in government revenue from employers using savings from reduced premiums to fund taxable wage increases for their workers.</a:t>
            </a:r>
            <a:endParaRPr lang="en-US" sz="2800" dirty="0"/>
          </a:p>
        </p:txBody>
      </p:sp>
      <p:sp>
        <p:nvSpPr>
          <p:cNvPr id="4" name="Slide Number Placeholder 3">
            <a:extLst>
              <a:ext uri="{FF2B5EF4-FFF2-40B4-BE49-F238E27FC236}">
                <a16:creationId xmlns:a16="http://schemas.microsoft.com/office/drawing/2014/main" id="{D0DE7A5E-471F-F143-B122-9695D2085332}"/>
              </a:ext>
            </a:extLst>
          </p:cNvPr>
          <p:cNvSpPr>
            <a:spLocks noGrp="1"/>
          </p:cNvSpPr>
          <p:nvPr>
            <p:ph type="sldNum" sz="quarter" idx="12"/>
          </p:nvPr>
        </p:nvSpPr>
        <p:spPr/>
        <p:txBody>
          <a:bodyPr/>
          <a:lstStyle/>
          <a:p>
            <a:fld id="{D9F085D5-EC86-4F6A-B501-C1359CB39116}" type="slidenum">
              <a:rPr lang="en-GB" smtClean="0"/>
              <a:t>77</a:t>
            </a:fld>
            <a:endParaRPr lang="en-GB"/>
          </a:p>
        </p:txBody>
      </p:sp>
      <p:sp>
        <p:nvSpPr>
          <p:cNvPr id="5" name="TextBox 4">
            <a:extLst>
              <a:ext uri="{FF2B5EF4-FFF2-40B4-BE49-F238E27FC236}">
                <a16:creationId xmlns:a16="http://schemas.microsoft.com/office/drawing/2014/main" id="{F23CAFD1-E144-2E46-BFA1-4FA763AA63FD}"/>
              </a:ext>
            </a:extLst>
          </p:cNvPr>
          <p:cNvSpPr txBox="1"/>
          <p:nvPr/>
        </p:nvSpPr>
        <p:spPr>
          <a:xfrm>
            <a:off x="5220182" y="6456851"/>
            <a:ext cx="6410666" cy="276999"/>
          </a:xfrm>
          <a:prstGeom prst="rect">
            <a:avLst/>
          </a:prstGeom>
          <a:noFill/>
        </p:spPr>
        <p:txBody>
          <a:bodyPr wrap="none" rtlCol="0">
            <a:spAutoFit/>
          </a:bodyPr>
          <a:lstStyle/>
          <a:p>
            <a:r>
              <a:rPr lang="en-US" sz="1200" dirty="0"/>
              <a:t>Source: Congressional Budget Office, https://</a:t>
            </a:r>
            <a:r>
              <a:rPr lang="en-US" sz="1200" dirty="0" err="1"/>
              <a:t>www.cbo.gov</a:t>
            </a:r>
            <a:r>
              <a:rPr lang="en-US" sz="1200" dirty="0"/>
              <a:t>/system/files/2019-12/hr3_complete.pdf</a:t>
            </a:r>
          </a:p>
        </p:txBody>
      </p:sp>
    </p:spTree>
    <p:extLst>
      <p:ext uri="{BB962C8B-B14F-4D97-AF65-F5344CB8AC3E}">
        <p14:creationId xmlns:p14="http://schemas.microsoft.com/office/powerpoint/2010/main" val="13609149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78</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14958851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79</a:t>
            </a:fld>
            <a:endParaRPr lang="en-GB"/>
          </a:p>
        </p:txBody>
      </p:sp>
    </p:spTree>
    <p:extLst>
      <p:ext uri="{BB962C8B-B14F-4D97-AF65-F5344CB8AC3E}">
        <p14:creationId xmlns:p14="http://schemas.microsoft.com/office/powerpoint/2010/main" val="204168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 were </a:t>
            </a:r>
            <a:r>
              <a:rPr lang="en-US" b="1" dirty="0"/>
              <a:t>17.7% of GDP</a:t>
            </a:r>
            <a:r>
              <a:rPr lang="en-US" b="0" dirty="0"/>
              <a:t>, which is equivalent to around </a:t>
            </a:r>
            <a:r>
              <a:rPr lang="en-US" b="1" dirty="0"/>
              <a:t>$3,800 billion</a:t>
            </a:r>
            <a:r>
              <a:rPr lang="en-US" b="0" dirty="0"/>
              <a:t>.</a:t>
            </a:r>
          </a:p>
          <a:p>
            <a:r>
              <a:rPr lang="en-US" b="0" dirty="0"/>
              <a:t>For comparison, GDP in each country in 2019:</a:t>
            </a:r>
          </a:p>
          <a:p>
            <a:pPr lvl="1"/>
            <a:r>
              <a:rPr lang="en-US" b="0" dirty="0"/>
              <a:t>Germany: 	$3,845 billion 	(4</a:t>
            </a:r>
            <a:r>
              <a:rPr lang="en-US" b="0" baseline="30000" dirty="0"/>
              <a:t>th</a:t>
            </a:r>
            <a:r>
              <a:rPr lang="en-US" b="0" dirty="0"/>
              <a:t> largest economy)</a:t>
            </a:r>
          </a:p>
          <a:p>
            <a:pPr lvl="1"/>
            <a:r>
              <a:rPr lang="en-US" b="0" dirty="0"/>
              <a:t>UK: 		$2,827 billion	(6</a:t>
            </a:r>
            <a:r>
              <a:rPr lang="en-US" b="0" baseline="30000" dirty="0"/>
              <a:t>th</a:t>
            </a:r>
            <a:r>
              <a:rPr lang="en-US" b="0" dirty="0"/>
              <a:t> largest economy)</a:t>
            </a:r>
          </a:p>
          <a:p>
            <a:pPr lvl="1"/>
            <a:r>
              <a:rPr lang="en-US" dirty="0"/>
              <a:t>France :		$</a:t>
            </a:r>
            <a:r>
              <a:rPr lang="en-US" b="0" dirty="0"/>
              <a:t>2,715 billion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B300-96ED-2143-B81A-0F218E3BC769}"/>
              </a:ext>
            </a:extLst>
          </p:cNvPr>
          <p:cNvSpPr>
            <a:spLocks noGrp="1"/>
          </p:cNvSpPr>
          <p:nvPr>
            <p:ph type="title"/>
          </p:nvPr>
        </p:nvSpPr>
        <p:spPr>
          <a:xfrm>
            <a:off x="791900" y="0"/>
            <a:ext cx="10515600" cy="1325563"/>
          </a:xfrm>
        </p:spPr>
        <p:txBody>
          <a:bodyPr/>
          <a:lstStyle/>
          <a:p>
            <a:r>
              <a:rPr lang="en-US" dirty="0">
                <a:solidFill>
                  <a:schemeClr val="bg1"/>
                </a:solidFill>
              </a:rPr>
              <a:t>Acc</a:t>
            </a:r>
            <a:r>
              <a:rPr lang="en-US" dirty="0"/>
              <a:t>ording to the GAO:</a:t>
            </a:r>
          </a:p>
        </p:txBody>
      </p:sp>
      <p:sp>
        <p:nvSpPr>
          <p:cNvPr id="3" name="Content Placeholder 2">
            <a:extLst>
              <a:ext uri="{FF2B5EF4-FFF2-40B4-BE49-F238E27FC236}">
                <a16:creationId xmlns:a16="http://schemas.microsoft.com/office/drawing/2014/main" id="{EABF38B2-87B6-564F-89CD-F35D7701B45C}"/>
              </a:ext>
            </a:extLst>
          </p:cNvPr>
          <p:cNvSpPr>
            <a:spLocks noGrp="1"/>
          </p:cNvSpPr>
          <p:nvPr>
            <p:ph idx="1"/>
          </p:nvPr>
        </p:nvSpPr>
        <p:spPr>
          <a:xfrm>
            <a:off x="838200" y="1299644"/>
            <a:ext cx="10515600" cy="4729876"/>
          </a:xfrm>
        </p:spPr>
        <p:txBody>
          <a:bodyPr>
            <a:normAutofit fontScale="77500" lnSpcReduction="20000"/>
          </a:bodyPr>
          <a:lstStyle/>
          <a:p>
            <a:r>
              <a:rPr lang="en-US" dirty="0"/>
              <a:t>Between 2006 and 2015:</a:t>
            </a:r>
          </a:p>
          <a:p>
            <a:pPr lvl="1"/>
            <a:r>
              <a:rPr lang="en-US" dirty="0"/>
              <a:t>Pharma and Biotech revenues increased from $534 billion to $775 billion (2015 $)</a:t>
            </a:r>
          </a:p>
          <a:p>
            <a:pPr lvl="1"/>
            <a:r>
              <a:rPr lang="en-US" dirty="0"/>
              <a:t>67% of drug companies saw an increase in profit margins.</a:t>
            </a:r>
          </a:p>
          <a:p>
            <a:pPr lvl="1"/>
            <a:r>
              <a:rPr lang="en-US" dirty="0"/>
              <a:t>Top 25: profit margins were between 15 and 20%.</a:t>
            </a:r>
          </a:p>
          <a:p>
            <a:pPr lvl="2"/>
            <a:r>
              <a:rPr lang="en-US" dirty="0"/>
              <a:t>Across non-drug companies, profit margins are 4-9%.</a:t>
            </a:r>
          </a:p>
          <a:p>
            <a:r>
              <a:rPr lang="en-US" dirty="0"/>
              <a:t>Mergers</a:t>
            </a:r>
          </a:p>
          <a:p>
            <a:pPr lvl="1"/>
            <a:r>
              <a:rPr lang="en-US" dirty="0"/>
              <a:t># held constant, but deal values increased.</a:t>
            </a:r>
          </a:p>
          <a:p>
            <a:pPr lvl="1"/>
            <a:r>
              <a:rPr lang="en-US" dirty="0"/>
              <a:t>Largest 10 companies had about 38% market share – higher in narrower markets.</a:t>
            </a:r>
          </a:p>
          <a:p>
            <a:r>
              <a:rPr lang="en-US" dirty="0"/>
              <a:t>Between 2008 and 2014:</a:t>
            </a:r>
          </a:p>
          <a:p>
            <a:pPr lvl="1"/>
            <a:r>
              <a:rPr lang="en-US" dirty="0"/>
              <a:t>179 to 263 drug approvals occurred annually</a:t>
            </a:r>
          </a:p>
          <a:p>
            <a:pPr lvl="2"/>
            <a:r>
              <a:rPr lang="en-US" dirty="0"/>
              <a:t>13% of approvals were for novel drugs.</a:t>
            </a:r>
          </a:p>
          <a:p>
            <a:r>
              <a:rPr lang="en-US" dirty="0"/>
              <a:t>Research indicates that fewer competitors are associated with higher prices.</a:t>
            </a:r>
          </a:p>
          <a:p>
            <a:pPr lvl="1"/>
            <a:r>
              <a:rPr lang="en-US" dirty="0"/>
              <a:t>Especially in the market for generics.</a:t>
            </a:r>
          </a:p>
          <a:p>
            <a:r>
              <a:rPr lang="en-US" dirty="0"/>
              <a:t>Mergers have a varied impact on innovation: R&amp;D spending, patent approvals, and drug approvals.</a:t>
            </a:r>
          </a:p>
          <a:p>
            <a:pPr lvl="1"/>
            <a:r>
              <a:rPr lang="en-US" dirty="0"/>
              <a:t>Certain merger retrospective studies have found a negative effect.</a:t>
            </a:r>
          </a:p>
        </p:txBody>
      </p:sp>
      <p:sp>
        <p:nvSpPr>
          <p:cNvPr id="4" name="Slide Number Placeholder 3">
            <a:extLst>
              <a:ext uri="{FF2B5EF4-FFF2-40B4-BE49-F238E27FC236}">
                <a16:creationId xmlns:a16="http://schemas.microsoft.com/office/drawing/2014/main" id="{900FF0BB-7FDA-0644-8F57-F42B38439AF9}"/>
              </a:ext>
            </a:extLst>
          </p:cNvPr>
          <p:cNvSpPr>
            <a:spLocks noGrp="1"/>
          </p:cNvSpPr>
          <p:nvPr>
            <p:ph type="sldNum" sz="quarter" idx="12"/>
          </p:nvPr>
        </p:nvSpPr>
        <p:spPr/>
        <p:txBody>
          <a:bodyPr/>
          <a:lstStyle/>
          <a:p>
            <a:fld id="{D9F085D5-EC86-4F6A-B501-C1359CB39116}" type="slidenum">
              <a:rPr lang="en-GB" smtClean="0"/>
              <a:t>80</a:t>
            </a:fld>
            <a:endParaRPr lang="en-GB"/>
          </a:p>
        </p:txBody>
      </p:sp>
      <p:sp>
        <p:nvSpPr>
          <p:cNvPr id="5" name="TextBox 4">
            <a:extLst>
              <a:ext uri="{FF2B5EF4-FFF2-40B4-BE49-F238E27FC236}">
                <a16:creationId xmlns:a16="http://schemas.microsoft.com/office/drawing/2014/main" id="{C0F5B8A5-07AC-1B4E-A8E6-DD7EEF0DBB94}"/>
              </a:ext>
            </a:extLst>
          </p:cNvPr>
          <p:cNvSpPr txBox="1"/>
          <p:nvPr/>
        </p:nvSpPr>
        <p:spPr>
          <a:xfrm>
            <a:off x="7818088" y="6456851"/>
            <a:ext cx="3535712" cy="276999"/>
          </a:xfrm>
          <a:prstGeom prst="rect">
            <a:avLst/>
          </a:prstGeom>
          <a:noFill/>
        </p:spPr>
        <p:txBody>
          <a:bodyPr wrap="none" rtlCol="0">
            <a:spAutoFit/>
          </a:bodyPr>
          <a:lstStyle/>
          <a:p>
            <a:r>
              <a:rPr lang="en-US" sz="1200" dirty="0"/>
              <a:t>https://</a:t>
            </a:r>
            <a:r>
              <a:rPr lang="en-US" sz="1200" dirty="0" err="1"/>
              <a:t>www.gao.gov</a:t>
            </a:r>
            <a:r>
              <a:rPr lang="en-US" sz="1200" dirty="0"/>
              <a:t>/assets/gao-18-40-highlights.pdf</a:t>
            </a:r>
          </a:p>
        </p:txBody>
      </p:sp>
    </p:spTree>
    <p:extLst>
      <p:ext uri="{BB962C8B-B14F-4D97-AF65-F5344CB8AC3E}">
        <p14:creationId xmlns:p14="http://schemas.microsoft.com/office/powerpoint/2010/main" val="18716626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of Insurance</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81</a:t>
            </a:fld>
            <a:endParaRPr lang="en-GB"/>
          </a:p>
        </p:txBody>
      </p:sp>
    </p:spTree>
    <p:extLst>
      <p:ext uri="{BB962C8B-B14F-4D97-AF65-F5344CB8AC3E}">
        <p14:creationId xmlns:p14="http://schemas.microsoft.com/office/powerpoint/2010/main" val="1097911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a:t>
            </a: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83</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1098638486"/>
              </p:ext>
            </p:extLst>
          </p:nvPr>
        </p:nvGraphicFramePr>
        <p:xfrm>
          <a:off x="6580351" y="2407847"/>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Tree>
    <p:extLst>
      <p:ext uri="{BB962C8B-B14F-4D97-AF65-F5344CB8AC3E}">
        <p14:creationId xmlns:p14="http://schemas.microsoft.com/office/powerpoint/2010/main" val="34006786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24101936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716877" y="1325563"/>
            <a:ext cx="7009015" cy="4351338"/>
          </a:xfrm>
        </p:spPr>
        <p:txBody>
          <a:bodyPr/>
          <a:lstStyle/>
          <a:p>
            <a:pPr>
              <a:spcAft>
                <a:spcPts val="1000"/>
              </a:spcAft>
            </a:pPr>
            <a:r>
              <a:rPr lang="en-US" b="0" dirty="0">
                <a:solidFill>
                  <a:srgbClr val="333333"/>
                </a:solidFill>
                <a:latin typeface="interface_regular"/>
              </a:rPr>
              <a:t>Rising prices in the health sector</a:t>
            </a:r>
          </a:p>
          <a:p>
            <a:pPr>
              <a:spcAft>
                <a:spcPts val="1000"/>
              </a:spcAft>
            </a:pPr>
            <a:r>
              <a:rPr lang="en-US" b="0" dirty="0">
                <a:solidFill>
                  <a:srgbClr val="333333"/>
                </a:solidFill>
                <a:latin typeface="interface_regular"/>
              </a:rPr>
              <a:t>A</a:t>
            </a:r>
            <a:r>
              <a:rPr lang="en-US" sz="2800" b="0" dirty="0">
                <a:solidFill>
                  <a:srgbClr val="333333"/>
                </a:solidFill>
                <a:latin typeface="interface_regular"/>
              </a:rPr>
              <a:t>dvances in medical technologies </a:t>
            </a:r>
          </a:p>
          <a:p>
            <a:pPr>
              <a:spcAft>
                <a:spcPts val="1000"/>
              </a:spcAft>
            </a:pPr>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20000"/>
          </a:bodyPr>
          <a:lstStyle/>
          <a:p>
            <a:r>
              <a:rPr lang="en-US" b="0" dirty="0"/>
              <a:t>US HealthCare system is not preforming well (very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In addition, the Medicare Modernization Act of 2003 by law prevents government to negotiate drug prices.</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86</a:t>
            </a:fld>
            <a:endParaRPr lang="en-GB"/>
          </a:p>
        </p:txBody>
      </p:sp>
    </p:spTree>
    <p:extLst>
      <p:ext uri="{BB962C8B-B14F-4D97-AF65-F5344CB8AC3E}">
        <p14:creationId xmlns:p14="http://schemas.microsoft.com/office/powerpoint/2010/main" val="27996860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87</a:t>
            </a:fld>
            <a:endParaRPr lang="en-GB"/>
          </a:p>
        </p:txBody>
      </p:sp>
    </p:spTree>
    <p:extLst>
      <p:ext uri="{BB962C8B-B14F-4D97-AF65-F5344CB8AC3E}">
        <p14:creationId xmlns:p14="http://schemas.microsoft.com/office/powerpoint/2010/main" val="4326014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88</a:t>
            </a:fld>
            <a:endParaRPr lang="en-GB"/>
          </a:p>
        </p:txBody>
      </p:sp>
    </p:spTree>
    <p:extLst>
      <p:ext uri="{BB962C8B-B14F-4D97-AF65-F5344CB8AC3E}">
        <p14:creationId xmlns:p14="http://schemas.microsoft.com/office/powerpoint/2010/main" val="11366054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C51D63-349C-48C6-88EE-1CD62E03C44D}"/>
              </a:ext>
            </a:extLst>
          </p:cNvPr>
          <p:cNvSpPr>
            <a:spLocks noGrp="1"/>
          </p:cNvSpPr>
          <p:nvPr>
            <p:ph type="title"/>
          </p:nvPr>
        </p:nvSpPr>
        <p:spPr/>
        <p:txBody>
          <a:bodyPr/>
          <a:lstStyle/>
          <a:p>
            <a:r>
              <a:rPr lang="en-US" dirty="0"/>
              <a:t>Some further recommendation</a:t>
            </a:r>
          </a:p>
        </p:txBody>
      </p:sp>
      <p:sp>
        <p:nvSpPr>
          <p:cNvPr id="7" name="Text Placeholder 6">
            <a:extLst>
              <a:ext uri="{FF2B5EF4-FFF2-40B4-BE49-F238E27FC236}">
                <a16:creationId xmlns:a16="http://schemas.microsoft.com/office/drawing/2014/main" id="{E99FF053-23E7-4AB2-AC13-DBC9B6044C38}"/>
              </a:ext>
            </a:extLst>
          </p:cNvPr>
          <p:cNvSpPr>
            <a:spLocks noGrp="1"/>
          </p:cNvSpPr>
          <p:nvPr>
            <p:ph type="body" idx="1"/>
          </p:nvPr>
        </p:nvSpPr>
        <p:spPr/>
        <p:txBody>
          <a:bodyPr/>
          <a:lstStyle/>
          <a:p>
            <a:r>
              <a:rPr lang="en-US" dirty="0"/>
              <a:t>My personal recommendations – not related to the work with NEED delegation!</a:t>
            </a:r>
          </a:p>
        </p:txBody>
      </p:sp>
      <p:sp>
        <p:nvSpPr>
          <p:cNvPr id="5" name="Slide Number Placeholder 4">
            <a:extLst>
              <a:ext uri="{FF2B5EF4-FFF2-40B4-BE49-F238E27FC236}">
                <a16:creationId xmlns:a16="http://schemas.microsoft.com/office/drawing/2014/main" id="{1ECEDBEA-83AA-4127-A77B-1380DD9445F9}"/>
              </a:ext>
            </a:extLst>
          </p:cNvPr>
          <p:cNvSpPr>
            <a:spLocks noGrp="1"/>
          </p:cNvSpPr>
          <p:nvPr>
            <p:ph type="sldNum" sz="quarter" idx="12"/>
          </p:nvPr>
        </p:nvSpPr>
        <p:spPr/>
        <p:txBody>
          <a:bodyPr/>
          <a:lstStyle/>
          <a:p>
            <a:fld id="{D9F085D5-EC86-4F6A-B501-C1359CB39116}" type="slidenum">
              <a:rPr lang="en-GB" smtClean="0"/>
              <a:t>89</a:t>
            </a:fld>
            <a:endParaRPr lang="en-GB"/>
          </a:p>
        </p:txBody>
      </p:sp>
    </p:spTree>
    <p:extLst>
      <p:ext uri="{BB962C8B-B14F-4D97-AF65-F5344CB8AC3E}">
        <p14:creationId xmlns:p14="http://schemas.microsoft.com/office/powerpoint/2010/main" val="9971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markets and health insurance.</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F67D67-4F8B-47AF-974F-72D8F0E22ED0}"/>
              </a:ext>
            </a:extLst>
          </p:cNvPr>
          <p:cNvSpPr>
            <a:spLocks noGrp="1"/>
          </p:cNvSpPr>
          <p:nvPr>
            <p:ph type="title"/>
          </p:nvPr>
        </p:nvSpPr>
        <p:spPr>
          <a:xfrm>
            <a:off x="713913" y="753870"/>
            <a:ext cx="10515600" cy="1325563"/>
          </a:xfrm>
        </p:spPr>
        <p:txBody>
          <a:bodyPr>
            <a:normAutofit/>
          </a:bodyPr>
          <a:lstStyle/>
          <a:p>
            <a:r>
              <a:rPr lang="en-US" dirty="0"/>
              <a:t>Market Structure and Healthcare Economics</a:t>
            </a:r>
          </a:p>
        </p:txBody>
      </p:sp>
      <p:sp>
        <p:nvSpPr>
          <p:cNvPr id="8" name="Content Placeholder 7">
            <a:extLst>
              <a:ext uri="{FF2B5EF4-FFF2-40B4-BE49-F238E27FC236}">
                <a16:creationId xmlns:a16="http://schemas.microsoft.com/office/drawing/2014/main" id="{E9161E50-B237-4AF5-8A09-74941173BC92}"/>
              </a:ext>
            </a:extLst>
          </p:cNvPr>
          <p:cNvSpPr>
            <a:spLocks noGrp="1"/>
          </p:cNvSpPr>
          <p:nvPr>
            <p:ph idx="1"/>
          </p:nvPr>
        </p:nvSpPr>
        <p:spPr/>
        <p:txBody>
          <a:bodyPr/>
          <a:lstStyle/>
          <a:p>
            <a:pPr marL="0" indent="0">
              <a:buNone/>
            </a:pPr>
            <a:r>
              <a:rPr lang="en-US"/>
              <a:t>In the beginning there was perfect competition. And economists saw that it was good. So they assumed perfect competition.</a:t>
            </a:r>
          </a:p>
          <a:p>
            <a:pPr marL="0" indent="0">
              <a:buNone/>
            </a:pPr>
            <a:endParaRPr lang="en-US"/>
          </a:p>
          <a:p>
            <a:pPr marL="0" indent="0" algn="l">
              <a:buNone/>
            </a:pPr>
            <a:r>
              <a:rPr lang="en-US" sz="1200" b="0" i="0">
                <a:solidFill>
                  <a:srgbClr val="1C1C1C"/>
                </a:solidFill>
                <a:effectLst/>
                <a:latin typeface="Roboto" panose="02000000000000000000" pitchFamily="2" charset="0"/>
              </a:rPr>
              <a:t>From </a:t>
            </a:r>
            <a:r>
              <a:rPr lang="en-US" sz="1200">
                <a:solidFill>
                  <a:srgbClr val="1C1C1C"/>
                </a:solidFill>
                <a:latin typeface="Roboto" panose="02000000000000000000" pitchFamily="2" charset="0"/>
              </a:rPr>
              <a:t>Industrial Organization by Don E. Waldman and Elizabeth J. Jens</a:t>
            </a:r>
          </a:p>
          <a:p>
            <a:pPr marL="0" indent="0">
              <a:buNone/>
            </a:pPr>
            <a:endParaRPr lang="en-US"/>
          </a:p>
        </p:txBody>
      </p:sp>
      <p:sp>
        <p:nvSpPr>
          <p:cNvPr id="4" name="Slide Number Placeholder 3">
            <a:extLst>
              <a:ext uri="{FF2B5EF4-FFF2-40B4-BE49-F238E27FC236}">
                <a16:creationId xmlns:a16="http://schemas.microsoft.com/office/drawing/2014/main" id="{C7B1DC2E-0FAE-4FA8-B629-A8E94B8E62CF}"/>
              </a:ext>
            </a:extLst>
          </p:cNvPr>
          <p:cNvSpPr>
            <a:spLocks noGrp="1"/>
          </p:cNvSpPr>
          <p:nvPr>
            <p:ph type="sldNum" sz="quarter" idx="12"/>
          </p:nvPr>
        </p:nvSpPr>
        <p:spPr/>
        <p:txBody>
          <a:bodyPr/>
          <a:lstStyle/>
          <a:p>
            <a:fld id="{D9F085D5-EC86-4F6A-B501-C1359CB39116}" type="slidenum">
              <a:rPr lang="en-GB" smtClean="0"/>
              <a:t>90</a:t>
            </a:fld>
            <a:endParaRPr lang="en-GB"/>
          </a:p>
        </p:txBody>
      </p:sp>
    </p:spTree>
    <p:extLst>
      <p:ext uri="{BB962C8B-B14F-4D97-AF65-F5344CB8AC3E}">
        <p14:creationId xmlns:p14="http://schemas.microsoft.com/office/powerpoint/2010/main" val="7912629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01D5B-C6BE-470C-936C-C36AEF7EA2AE}"/>
              </a:ext>
            </a:extLst>
          </p:cNvPr>
          <p:cNvSpPr>
            <a:spLocks noGrp="1"/>
          </p:cNvSpPr>
          <p:nvPr>
            <p:ph type="title"/>
          </p:nvPr>
        </p:nvSpPr>
        <p:spPr>
          <a:xfrm>
            <a:off x="447582" y="980320"/>
            <a:ext cx="10515600" cy="1325563"/>
          </a:xfrm>
        </p:spPr>
        <p:txBody>
          <a:bodyPr/>
          <a:lstStyle/>
          <a:p>
            <a:r>
              <a:rPr lang="en-US" dirty="0"/>
              <a:t>Highly Recommended Reading about Market Structure</a:t>
            </a:r>
          </a:p>
        </p:txBody>
      </p:sp>
      <p:sp>
        <p:nvSpPr>
          <p:cNvPr id="3" name="Content Placeholder 2">
            <a:extLst>
              <a:ext uri="{FF2B5EF4-FFF2-40B4-BE49-F238E27FC236}">
                <a16:creationId xmlns:a16="http://schemas.microsoft.com/office/drawing/2014/main" id="{32750559-320D-4567-96C8-E3E3E06F1272}"/>
              </a:ext>
            </a:extLst>
          </p:cNvPr>
          <p:cNvSpPr>
            <a:spLocks noGrp="1"/>
          </p:cNvSpPr>
          <p:nvPr>
            <p:ph idx="1"/>
          </p:nvPr>
        </p:nvSpPr>
        <p:spPr/>
        <p:txBody>
          <a:bodyPr>
            <a:normAutofit/>
          </a:bodyPr>
          <a:lstStyle/>
          <a:p>
            <a:pPr marL="0" indent="0">
              <a:buNone/>
            </a:pPr>
            <a:r>
              <a:rPr lang="en-US"/>
              <a:t>I highly recommend the following books on the topic:</a:t>
            </a:r>
          </a:p>
          <a:p>
            <a:pPr marL="514350" indent="-514350">
              <a:buFont typeface="+mj-lt"/>
              <a:buAutoNum type="arabicPeriod"/>
            </a:pPr>
            <a:r>
              <a:rPr lang="en-US"/>
              <a:t>The Myth of Capitalism: Monopolies and the Death of Competition by Jonathan Tepper and Denise Hearn</a:t>
            </a:r>
          </a:p>
          <a:p>
            <a:pPr marL="514350" indent="-514350">
              <a:buFont typeface="+mj-lt"/>
              <a:buAutoNum type="arabicPeriod"/>
            </a:pPr>
            <a:r>
              <a:rPr lang="en-US"/>
              <a:t>The Great Reversal: How America Gave Up on Free Markets</a:t>
            </a:r>
            <a:r>
              <a:rPr lang="en-US" b="1"/>
              <a:t> </a:t>
            </a:r>
            <a:r>
              <a:rPr lang="en-US"/>
              <a:t>by Thomas Philippon  </a:t>
            </a:r>
          </a:p>
          <a:p>
            <a:pPr marL="514350" indent="-514350">
              <a:buFont typeface="+mj-lt"/>
              <a:buAutoNum type="arabicPeriod"/>
            </a:pPr>
            <a:r>
              <a:rPr lang="en-US"/>
              <a:t>Antitrust: Taking on Monopoly Power from the Gilded Age to the Digital Age</a:t>
            </a:r>
            <a:r>
              <a:rPr lang="en-US" cap="all"/>
              <a:t> </a:t>
            </a:r>
            <a:r>
              <a:rPr lang="en-US"/>
              <a:t>by Amy Klobuchar</a:t>
            </a:r>
          </a:p>
        </p:txBody>
      </p:sp>
      <p:sp>
        <p:nvSpPr>
          <p:cNvPr id="4" name="Slide Number Placeholder 3">
            <a:extLst>
              <a:ext uri="{FF2B5EF4-FFF2-40B4-BE49-F238E27FC236}">
                <a16:creationId xmlns:a16="http://schemas.microsoft.com/office/drawing/2014/main" id="{647B30F5-8DDE-4C7A-9F16-41A860E558DC}"/>
              </a:ext>
            </a:extLst>
          </p:cNvPr>
          <p:cNvSpPr>
            <a:spLocks noGrp="1"/>
          </p:cNvSpPr>
          <p:nvPr>
            <p:ph type="sldNum" sz="quarter" idx="12"/>
          </p:nvPr>
        </p:nvSpPr>
        <p:spPr/>
        <p:txBody>
          <a:bodyPr/>
          <a:lstStyle/>
          <a:p>
            <a:fld id="{D9F085D5-EC86-4F6A-B501-C1359CB39116}" type="slidenum">
              <a:rPr lang="en-GB" smtClean="0"/>
              <a:t>91</a:t>
            </a:fld>
            <a:endParaRPr lang="en-GB"/>
          </a:p>
        </p:txBody>
      </p:sp>
    </p:spTree>
    <p:extLst>
      <p:ext uri="{BB962C8B-B14F-4D97-AF65-F5344CB8AC3E}">
        <p14:creationId xmlns:p14="http://schemas.microsoft.com/office/powerpoint/2010/main" val="41452106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AC1F-F5BA-46F4-8B7E-CE60BA2AD64B}"/>
              </a:ext>
            </a:extLst>
          </p:cNvPr>
          <p:cNvSpPr>
            <a:spLocks noGrp="1"/>
          </p:cNvSpPr>
          <p:nvPr>
            <p:ph type="title"/>
          </p:nvPr>
        </p:nvSpPr>
        <p:spPr>
          <a:xfrm>
            <a:off x="838200" y="953687"/>
            <a:ext cx="10515600" cy="1325563"/>
          </a:xfrm>
        </p:spPr>
        <p:txBody>
          <a:bodyPr/>
          <a:lstStyle/>
          <a:p>
            <a:r>
              <a:rPr lang="en-US" b="1" dirty="0"/>
              <a:t>More info about Healthcare system</a:t>
            </a:r>
          </a:p>
        </p:txBody>
      </p:sp>
      <p:sp>
        <p:nvSpPr>
          <p:cNvPr id="3" name="Content Placeholder 2">
            <a:extLst>
              <a:ext uri="{FF2B5EF4-FFF2-40B4-BE49-F238E27FC236}">
                <a16:creationId xmlns:a16="http://schemas.microsoft.com/office/drawing/2014/main" id="{24D8E049-B0AF-489A-9FA2-960500302153}"/>
              </a:ext>
            </a:extLst>
          </p:cNvPr>
          <p:cNvSpPr>
            <a:spLocks noGrp="1"/>
          </p:cNvSpPr>
          <p:nvPr>
            <p:ph idx="1"/>
          </p:nvPr>
        </p:nvSpPr>
        <p:spPr/>
        <p:txBody>
          <a:bodyPr/>
          <a:lstStyle/>
          <a:p>
            <a:r>
              <a:rPr lang="en-US" b="0" dirty="0">
                <a:solidFill>
                  <a:srgbClr val="2D3B45"/>
                </a:solidFill>
                <a:latin typeface="Lato Extended"/>
              </a:rPr>
              <a:t>Book: </a:t>
            </a:r>
            <a:r>
              <a:rPr lang="en-US" dirty="0">
                <a:solidFill>
                  <a:srgbClr val="2D3B45"/>
                </a:solidFill>
                <a:latin typeface="Lato Extended"/>
              </a:rPr>
              <a:t>Priced Out: The Economic and Ethical Costs of American Health Care</a:t>
            </a:r>
            <a:r>
              <a:rPr lang="en-US" b="0" dirty="0">
                <a:solidFill>
                  <a:srgbClr val="2D3B45"/>
                </a:solidFill>
                <a:latin typeface="Lato Extended"/>
              </a:rPr>
              <a:t> by Uwe Reinhardt</a:t>
            </a:r>
          </a:p>
          <a:p>
            <a:r>
              <a:rPr lang="en-US" b="0" dirty="0">
                <a:solidFill>
                  <a:srgbClr val="2D3B45"/>
                </a:solidFill>
                <a:latin typeface="Lato Extended"/>
              </a:rPr>
              <a:t>Book: </a:t>
            </a:r>
            <a:r>
              <a:rPr lang="en-US" dirty="0">
                <a:solidFill>
                  <a:srgbClr val="2D3B45"/>
                </a:solidFill>
                <a:latin typeface="Lato Extended"/>
              </a:rPr>
              <a:t>Deaths of Despair and the Future of Capitalism </a:t>
            </a:r>
            <a:r>
              <a:rPr lang="en-US" b="0" dirty="0">
                <a:solidFill>
                  <a:srgbClr val="2D3B45"/>
                </a:solidFill>
                <a:latin typeface="Lato Extended"/>
              </a:rPr>
              <a:t>by Anne Case &amp; Angus Deaton </a:t>
            </a:r>
          </a:p>
          <a:p>
            <a:r>
              <a:rPr lang="en-US" b="0" dirty="0">
                <a:solidFill>
                  <a:srgbClr val="2D3B45"/>
                </a:solidFill>
                <a:latin typeface="Lato Extended"/>
              </a:rPr>
              <a:t>On the following site you can find two movies: 1) </a:t>
            </a:r>
            <a:r>
              <a:rPr lang="en-US" dirty="0">
                <a:solidFill>
                  <a:srgbClr val="2D3B45"/>
                </a:solidFill>
                <a:latin typeface="Lato Extended"/>
              </a:rPr>
              <a:t>Fix it </a:t>
            </a:r>
            <a:r>
              <a:rPr lang="en-US" b="0" dirty="0">
                <a:solidFill>
                  <a:srgbClr val="2D3B45"/>
                </a:solidFill>
                <a:latin typeface="Lato Extended"/>
              </a:rPr>
              <a:t>and 2) </a:t>
            </a:r>
            <a:r>
              <a:rPr lang="en-US" dirty="0">
                <a:solidFill>
                  <a:srgbClr val="2D3B45"/>
                </a:solidFill>
                <a:latin typeface="Lato Extended"/>
              </a:rPr>
              <a:t>Big Pharma </a:t>
            </a:r>
            <a:r>
              <a:rPr lang="en-US" dirty="0"/>
              <a:t>(</a:t>
            </a:r>
            <a:r>
              <a:rPr lang="en-US" b="0" i="0" u="sng" dirty="0">
                <a:effectLst/>
                <a:latin typeface="Lato Extended"/>
                <a:hlinkClick r:id="rId2"/>
              </a:rPr>
              <a:t>http://fixithealthcare.com/</a:t>
            </a:r>
            <a:r>
              <a:rPr lang="en-US" b="0" i="0" u="sng" dirty="0">
                <a:effectLst/>
                <a:latin typeface="Lato Extended"/>
              </a:rPr>
              <a:t>)</a:t>
            </a:r>
          </a:p>
          <a:p>
            <a:r>
              <a:rPr lang="en-US" dirty="0">
                <a:solidFill>
                  <a:srgbClr val="2D3B45"/>
                </a:solidFill>
                <a:latin typeface="Lato Extended"/>
              </a:rPr>
              <a:t>Drug Short </a:t>
            </a:r>
            <a:r>
              <a:rPr lang="en-US" b="0" dirty="0">
                <a:solidFill>
                  <a:srgbClr val="2D3B45"/>
                </a:solidFill>
                <a:latin typeface="Lato Extended"/>
              </a:rPr>
              <a:t>- t</a:t>
            </a:r>
            <a:r>
              <a:rPr lang="en-US" b="0" i="0" dirty="0">
                <a:solidFill>
                  <a:srgbClr val="2D3B45"/>
                </a:solidFill>
                <a:effectLst/>
                <a:latin typeface="Lato Extended"/>
              </a:rPr>
              <a:t>his documentary is available on Netflix as part of their Dirty Money series. </a:t>
            </a:r>
            <a:endParaRPr lang="en-US" dirty="0"/>
          </a:p>
        </p:txBody>
      </p:sp>
    </p:spTree>
    <p:extLst>
      <p:ext uri="{BB962C8B-B14F-4D97-AF65-F5344CB8AC3E}">
        <p14:creationId xmlns:p14="http://schemas.microsoft.com/office/powerpoint/2010/main" val="22087317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AC1E-D37D-41B0-AF7F-31EE23FB53A7}"/>
              </a:ext>
            </a:extLst>
          </p:cNvPr>
          <p:cNvSpPr>
            <a:spLocks noGrp="1"/>
          </p:cNvSpPr>
          <p:nvPr>
            <p:ph type="title"/>
          </p:nvPr>
        </p:nvSpPr>
        <p:spPr/>
        <p:txBody>
          <a:bodyPr/>
          <a:lstStyle/>
          <a:p>
            <a:r>
              <a:rPr lang="en-US" b="0" i="0" dirty="0">
                <a:solidFill>
                  <a:srgbClr val="2D3B45"/>
                </a:solidFill>
                <a:effectLst/>
                <a:latin typeface="Lato Extended"/>
              </a:rPr>
              <a:t>Short video reports:</a:t>
            </a:r>
            <a:endParaRPr lang="en-US" dirty="0"/>
          </a:p>
        </p:txBody>
      </p:sp>
      <p:sp>
        <p:nvSpPr>
          <p:cNvPr id="3" name="Content Placeholder 2">
            <a:extLst>
              <a:ext uri="{FF2B5EF4-FFF2-40B4-BE49-F238E27FC236}">
                <a16:creationId xmlns:a16="http://schemas.microsoft.com/office/drawing/2014/main" id="{2D7CF127-A6D8-4A0B-AF4D-965F3E889CFC}"/>
              </a:ext>
            </a:extLst>
          </p:cNvPr>
          <p:cNvSpPr>
            <a:spLocks noGrp="1"/>
          </p:cNvSpPr>
          <p:nvPr>
            <p:ph idx="1"/>
          </p:nvPr>
        </p:nvSpPr>
        <p:spPr/>
        <p:txBody>
          <a:bodyPr>
            <a:normAutofit/>
          </a:bodyPr>
          <a:lstStyle/>
          <a:p>
            <a:pPr algn="l">
              <a:buFont typeface="+mj-lt"/>
              <a:buAutoNum type="arabicPeriod"/>
            </a:pPr>
            <a:r>
              <a:rPr lang="en-US" b="0" i="0" u="sng" dirty="0">
                <a:solidFill>
                  <a:srgbClr val="2D3B45"/>
                </a:solidFill>
                <a:effectLst/>
                <a:latin typeface="Lato Extended"/>
                <a:hlinkClick r:id="rId2"/>
              </a:rPr>
              <a:t>Preview: The Best Health Care? America &amp; the World </a:t>
            </a:r>
            <a:endParaRPr lang="en-US" b="0" i="0" u="sng" dirty="0">
              <a:solidFill>
                <a:srgbClr val="2D3B45"/>
              </a:solidFill>
              <a:effectLst/>
              <a:latin typeface="Lato Extended"/>
            </a:endParaRPr>
          </a:p>
          <a:p>
            <a:pPr algn="l">
              <a:buFont typeface="+mj-lt"/>
              <a:buAutoNum type="arabicPeriod"/>
            </a:pPr>
            <a:r>
              <a:rPr lang="en-US" b="0" i="0" u="sng" dirty="0">
                <a:solidFill>
                  <a:srgbClr val="2D3B45"/>
                </a:solidFill>
                <a:effectLst/>
                <a:latin typeface="Lato Extended"/>
                <a:hlinkClick r:id="rId3"/>
              </a:rPr>
              <a:t>Is U.S. health care the best or ‘least effective’ system in the modern world? </a:t>
            </a:r>
            <a:endParaRPr lang="en-US" b="0" i="0" u="sng" dirty="0">
              <a:solidFill>
                <a:srgbClr val="2D3B45"/>
              </a:solidFill>
              <a:effectLst/>
              <a:latin typeface="Lato Extended"/>
            </a:endParaRPr>
          </a:p>
          <a:p>
            <a:pPr algn="l">
              <a:buFont typeface="+mj-lt"/>
              <a:buAutoNum type="arabicPeriod"/>
            </a:pPr>
            <a:r>
              <a:rPr lang="en-US" b="0" i="0" u="sng" dirty="0">
                <a:solidFill>
                  <a:srgbClr val="2D3B45"/>
                </a:solidFill>
                <a:effectLst/>
                <a:latin typeface="Lato Extended"/>
                <a:hlinkClick r:id="rId4"/>
              </a:rPr>
              <a:t>Should U.S. look to UK’s single-payer National Health Service for next health care moves? </a:t>
            </a:r>
            <a:endParaRPr lang="en-US" b="0" i="0" u="sng" dirty="0">
              <a:solidFill>
                <a:srgbClr val="2D3B45"/>
              </a:solidFill>
              <a:effectLst/>
              <a:latin typeface="Lato Extended"/>
            </a:endParaRPr>
          </a:p>
          <a:p>
            <a:pPr algn="l">
              <a:buFont typeface="+mj-lt"/>
              <a:buAutoNum type="arabicPeriod"/>
            </a:pPr>
            <a:r>
              <a:rPr lang="en-US" b="0" u="sng" dirty="0">
                <a:solidFill>
                  <a:srgbClr val="2D3B45"/>
                </a:solidFill>
                <a:latin typeface="Lato Extended"/>
                <a:hlinkClick r:id="rId5">
                  <a:extLst>
                    <a:ext uri="{A12FA001-AC4F-418D-AE19-62706E023703}">
                      <ahyp:hlinkClr xmlns:ahyp="http://schemas.microsoft.com/office/drawing/2018/hyperlinkcolor" val="tx"/>
                    </a:ext>
                  </a:extLst>
                </a:hlinkClick>
              </a:rPr>
              <a:t>How Switzerland delivered health care for all — and kept its private insurance </a:t>
            </a:r>
            <a:endParaRPr lang="en-US" b="0" u="sng" dirty="0">
              <a:solidFill>
                <a:srgbClr val="2D3B45"/>
              </a:solidFill>
              <a:latin typeface="Lato Extended"/>
            </a:endParaRPr>
          </a:p>
          <a:p>
            <a:pPr algn="l">
              <a:buFont typeface="+mj-lt"/>
              <a:buAutoNum type="arabicPeriod"/>
            </a:pPr>
            <a:r>
              <a:rPr lang="en-US" b="0" i="0" u="sng" dirty="0">
                <a:solidFill>
                  <a:srgbClr val="2D3B45"/>
                </a:solidFill>
                <a:effectLst/>
                <a:latin typeface="Lato Extended"/>
                <a:hlinkClick r:id="rId6"/>
              </a:rPr>
              <a:t>What the U.S. can learn from Australia’s hybrid health care system</a:t>
            </a:r>
            <a:endParaRPr lang="en-US" b="0" i="0" dirty="0">
              <a:solidFill>
                <a:srgbClr val="2D3B45"/>
              </a:solidFill>
              <a:effectLst/>
              <a:latin typeface="Lato Extended"/>
            </a:endParaRPr>
          </a:p>
          <a:p>
            <a:endParaRPr lang="en-US" dirty="0"/>
          </a:p>
        </p:txBody>
      </p:sp>
      <p:sp>
        <p:nvSpPr>
          <p:cNvPr id="4" name="Slide Number Placeholder 3">
            <a:extLst>
              <a:ext uri="{FF2B5EF4-FFF2-40B4-BE49-F238E27FC236}">
                <a16:creationId xmlns:a16="http://schemas.microsoft.com/office/drawing/2014/main" id="{8DCE2901-8265-44D5-B6A4-F9D50482119B}"/>
              </a:ext>
            </a:extLst>
          </p:cNvPr>
          <p:cNvSpPr>
            <a:spLocks noGrp="1"/>
          </p:cNvSpPr>
          <p:nvPr>
            <p:ph type="sldNum" sz="quarter" idx="12"/>
          </p:nvPr>
        </p:nvSpPr>
        <p:spPr/>
        <p:txBody>
          <a:bodyPr/>
          <a:lstStyle/>
          <a:p>
            <a:fld id="{D9F085D5-EC86-4F6A-B501-C1359CB39116}" type="slidenum">
              <a:rPr lang="en-GB" smtClean="0"/>
              <a:t>93</a:t>
            </a:fld>
            <a:endParaRPr lang="en-GB"/>
          </a:p>
        </p:txBody>
      </p:sp>
    </p:spTree>
    <p:extLst>
      <p:ext uri="{BB962C8B-B14F-4D97-AF65-F5344CB8AC3E}">
        <p14:creationId xmlns:p14="http://schemas.microsoft.com/office/powerpoint/2010/main" val="324219951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3B429-AEDF-46CE-9D5E-A3C57C0F452F}">
  <ds:schemaRefs>
    <ds:schemaRef ds:uri="http://schemas.microsoft.com/office/2006/metadata/properties"/>
    <ds:schemaRef ds:uri="http://schemas.microsoft.com/office/infopath/2007/PartnerControls"/>
    <ds:schemaRef ds:uri="http://purl.org/dc/terms/"/>
    <ds:schemaRef ds:uri="f1e60ea2-d1f2-40fb-ac47-3f06e0d3f2d6"/>
    <ds:schemaRef ds:uri="61a660bb-b57a-4fbc-ba10-8471d70fe46f"/>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03485-DCFE-4B3F-A6BA-376F57A8B1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45629</TotalTime>
  <Words>5442</Words>
  <Application>Microsoft Macintosh PowerPoint</Application>
  <PresentationFormat>Widescreen</PresentationFormat>
  <Paragraphs>687</Paragraphs>
  <Slides>93</Slides>
  <Notes>12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93</vt:i4>
      </vt:variant>
    </vt:vector>
  </HeadingPairs>
  <TitlesOfParts>
    <vt:vector size="111" baseType="lpstr">
      <vt:lpstr>Arial</vt:lpstr>
      <vt:lpstr>Arial</vt:lpstr>
      <vt:lpstr>Cabin</vt:lpstr>
      <vt:lpstr>Calibri</vt:lpstr>
      <vt:lpstr>charter</vt:lpstr>
      <vt:lpstr>Courier New</vt:lpstr>
      <vt:lpstr>inherit</vt:lpstr>
      <vt:lpstr>InterFace</vt:lpstr>
      <vt:lpstr>InterFace</vt:lpstr>
      <vt:lpstr>interface_regular</vt:lpstr>
      <vt:lpstr>Lato Extended</vt:lpstr>
      <vt:lpstr>Myriad Pro</vt:lpstr>
      <vt:lpstr>Myriad Pro Light</vt:lpstr>
      <vt:lpstr>Open Sans</vt:lpstr>
      <vt:lpstr>Publico Text</vt:lpstr>
      <vt:lpstr>Roboto</vt:lpstr>
      <vt:lpstr>Trebuchet MS</vt:lpstr>
      <vt:lpstr>Custom Design</vt:lpstr>
      <vt:lpstr>PowerPoint Presentation</vt:lpstr>
      <vt:lpstr> National Economic Education Delegation</vt:lpstr>
      <vt:lpstr>Who Are We?</vt:lpstr>
      <vt:lpstr>Where Are We?</vt:lpstr>
      <vt:lpstr>Credits and Disclaimer</vt:lpstr>
      <vt:lpstr>Outline</vt:lpstr>
      <vt:lpstr>What is Health(care) Economics?</vt:lpstr>
      <vt:lpstr>Health Economics is part of Microeconomics</vt:lpstr>
      <vt:lpstr>What is Health Economics?</vt:lpstr>
      <vt:lpstr>What is a Market?</vt:lpstr>
      <vt:lpstr>Markets Studied in Health Economics</vt:lpstr>
      <vt:lpstr>Markets Matter for Costs, Access, and Quality</vt:lpstr>
      <vt:lpstr>Market Economies</vt:lpstr>
      <vt:lpstr>When does “free market does it better” hold?</vt:lpstr>
      <vt:lpstr>What types of markets are there?</vt:lpstr>
      <vt:lpstr>Health Care Markets are Different</vt:lpstr>
      <vt:lpstr>Are Health Care Markets Special?</vt:lpstr>
      <vt:lpstr>Pulse of the Health Economy</vt:lpstr>
      <vt:lpstr>Pulse of the Health Economy</vt:lpstr>
      <vt:lpstr>Costs</vt:lpstr>
      <vt:lpstr>National Health Expenditure as Percent of GDP</vt:lpstr>
      <vt:lpstr>Health Care Spending as % of GDP, 1980–2018</vt:lpstr>
      <vt:lpstr>National Healthcare Expenditure Per Capita</vt:lpstr>
      <vt:lpstr>GDP per Capita and Health Spending per Capita, 2017 </vt:lpstr>
      <vt:lpstr>International Per Capita Healthcare Spending</vt:lpstr>
      <vt:lpstr>Out-of-Pocket Costs</vt:lpstr>
      <vt:lpstr>Medical Bill Problems</vt:lpstr>
      <vt:lpstr>Skipped Care Because of Cost</vt:lpstr>
      <vt:lpstr>Why is Healthcare Spending Increasing?</vt:lpstr>
      <vt:lpstr>Tradeoffs</vt:lpstr>
      <vt:lpstr>Quality</vt:lpstr>
      <vt:lpstr>A Bit About Quality</vt:lpstr>
      <vt:lpstr>Life Expectancy: How Does the US Compare?</vt:lpstr>
      <vt:lpstr>Life Expectancy &amp; Per Capita GDP</vt:lpstr>
      <vt:lpstr>Life Expectancy at Birth by Race, 2017</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Suicides, 2016</vt:lpstr>
      <vt:lpstr>Obesity Rate, 2017</vt:lpstr>
      <vt:lpstr>Adults with Multiple Chronic Conditions, 2016</vt:lpstr>
      <vt:lpstr>The World Health Report 2000, Health Systems: Improving Performance</vt:lpstr>
      <vt:lpstr>Perception of Quality of Medical Care</vt:lpstr>
      <vt:lpstr>Quality of Care Notes</vt:lpstr>
      <vt:lpstr>Access</vt:lpstr>
      <vt:lpstr>Physician Visits and Physician Supply</vt:lpstr>
      <vt:lpstr>Avoidable Deaths</vt:lpstr>
      <vt:lpstr>Waited Less Than a Month to See A Specialist</vt:lpstr>
      <vt:lpstr>Hospital Acute Care Average Length of Stay</vt:lpstr>
      <vt:lpstr>Acute Care Hospital Beds per 1,000 Population</vt:lpstr>
      <vt:lpstr>Percent of Women Ages 18–64 Who Reported Having A Regular Doctor/Regular Place of Care</vt:lpstr>
      <vt:lpstr>Percent of Women Ages 18–64 Who Reported Going  to the Emergency Room in the Past Two Years</vt:lpstr>
      <vt:lpstr>Access Notes</vt:lpstr>
      <vt:lpstr>Policy Matters for Costs, Access, and Quality</vt:lpstr>
      <vt:lpstr>How Does Policy Matter?</vt:lpstr>
      <vt:lpstr>Concentration and Hospitals</vt:lpstr>
      <vt:lpstr>Hospital Monopolization</vt:lpstr>
      <vt:lpstr>Potential Benefits of Consolidation</vt:lpstr>
      <vt:lpstr>PowerPoint Presentation</vt:lpstr>
      <vt:lpstr>Hospital Monopolization Across the Nation</vt:lpstr>
      <vt:lpstr>Hospital Monopolization: California</vt:lpstr>
      <vt:lpstr>Hospital Monopolization: Florida</vt:lpstr>
      <vt:lpstr>Concentration and Pharma</vt:lpstr>
      <vt:lpstr>Drug Price Comparisons</vt:lpstr>
      <vt:lpstr>PowerPoint Presentation</vt:lpstr>
      <vt:lpstr>Spending on Pharmaceuticals</vt:lpstr>
      <vt:lpstr>Drug Prices: Trends Over Time</vt:lpstr>
      <vt:lpstr>Price Hikes</vt:lpstr>
      <vt:lpstr>Reasons for Higher Drug Prices</vt:lpstr>
      <vt:lpstr>Lobbying</vt:lpstr>
      <vt:lpstr>Medicare Modernization Act </vt:lpstr>
      <vt:lpstr>How Much is Negotiation Worth?</vt:lpstr>
      <vt:lpstr>PowerPoint Presentation</vt:lpstr>
      <vt:lpstr>Concentration in Pharmaceutical Companies</vt:lpstr>
      <vt:lpstr>According to the GAO:</vt:lpstr>
      <vt:lpstr>Concentration of Insurance</vt:lpstr>
      <vt:lpstr>Monopolization of Health Insurance Market</vt:lpstr>
      <vt:lpstr>Average Annual Insurance Premiums, 1999-2018 </vt:lpstr>
      <vt:lpstr>Spending on Deductibles</vt:lpstr>
      <vt:lpstr>Reason for Higher Health Insurance Rates</vt:lpstr>
      <vt:lpstr>Summary</vt:lpstr>
      <vt:lpstr> Thank you!</vt:lpstr>
      <vt:lpstr> Available NEED Topics Include:</vt:lpstr>
      <vt:lpstr>Some further recommendation</vt:lpstr>
      <vt:lpstr>Market Structure and Healthcare Economics</vt:lpstr>
      <vt:lpstr>Highly Recommended Reading about Market Structure</vt:lpstr>
      <vt:lpstr>More info about Healthcare system</vt:lpstr>
      <vt:lpstr>Short video reports: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251</cp:revision>
  <cp:lastPrinted>2021-10-06T21:02:45Z</cp:lastPrinted>
  <dcterms:created xsi:type="dcterms:W3CDTF">2017-05-03T22:30:38Z</dcterms:created>
  <dcterms:modified xsi:type="dcterms:W3CDTF">2022-04-01T17:38:08Z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