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drawings/drawing9.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0.xml" ContentType="application/vnd.openxmlformats-officedocument.drawingml.chartshapes+xml"/>
  <Override PartName="/ppt/notesSlides/notesSlide7.xml" ContentType="application/vnd.openxmlformats-officedocument.presentationml.notesSl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35" r:id="rId2"/>
  </p:sldMasterIdLst>
  <p:notesMasterIdLst>
    <p:notesMasterId r:id="rId118"/>
  </p:notesMasterIdLst>
  <p:sldIdLst>
    <p:sldId id="1026" r:id="rId3"/>
    <p:sldId id="328" r:id="rId4"/>
    <p:sldId id="3935" r:id="rId5"/>
    <p:sldId id="1029" r:id="rId6"/>
    <p:sldId id="4001" r:id="rId7"/>
    <p:sldId id="259" r:id="rId8"/>
    <p:sldId id="4084" r:id="rId9"/>
    <p:sldId id="1027" r:id="rId10"/>
    <p:sldId id="256" r:id="rId11"/>
    <p:sldId id="327" r:id="rId12"/>
    <p:sldId id="3546" r:id="rId13"/>
    <p:sldId id="1181" r:id="rId14"/>
    <p:sldId id="1206" r:id="rId15"/>
    <p:sldId id="507" r:id="rId16"/>
    <p:sldId id="1155" r:id="rId17"/>
    <p:sldId id="508" r:id="rId18"/>
    <p:sldId id="359" r:id="rId19"/>
    <p:sldId id="501" r:id="rId20"/>
    <p:sldId id="1171" r:id="rId21"/>
    <p:sldId id="329" r:id="rId22"/>
    <p:sldId id="1167" r:id="rId23"/>
    <p:sldId id="1176" r:id="rId24"/>
    <p:sldId id="1173" r:id="rId25"/>
    <p:sldId id="1174" r:id="rId26"/>
    <p:sldId id="1175" r:id="rId27"/>
    <p:sldId id="1134" r:id="rId28"/>
    <p:sldId id="1120" r:id="rId29"/>
    <p:sldId id="1142" r:id="rId30"/>
    <p:sldId id="1182" r:id="rId31"/>
    <p:sldId id="1136" r:id="rId32"/>
    <p:sldId id="1143" r:id="rId33"/>
    <p:sldId id="1144" r:id="rId34"/>
    <p:sldId id="1207" r:id="rId35"/>
    <p:sldId id="1166" r:id="rId36"/>
    <p:sldId id="1208" r:id="rId37"/>
    <p:sldId id="1113" r:id="rId38"/>
    <p:sldId id="1200" r:id="rId39"/>
    <p:sldId id="583" r:id="rId40"/>
    <p:sldId id="1115" r:id="rId41"/>
    <p:sldId id="1117" r:id="rId42"/>
    <p:sldId id="1205" r:id="rId43"/>
    <p:sldId id="565" r:id="rId44"/>
    <p:sldId id="1126" r:id="rId45"/>
    <p:sldId id="561" r:id="rId46"/>
    <p:sldId id="559" r:id="rId47"/>
    <p:sldId id="560" r:id="rId48"/>
    <p:sldId id="1183" r:id="rId49"/>
    <p:sldId id="1130" r:id="rId50"/>
    <p:sldId id="1131" r:id="rId51"/>
    <p:sldId id="352" r:id="rId52"/>
    <p:sldId id="1132" r:id="rId53"/>
    <p:sldId id="1178" r:id="rId54"/>
    <p:sldId id="1165" r:id="rId55"/>
    <p:sldId id="518" r:id="rId56"/>
    <p:sldId id="531" r:id="rId57"/>
    <p:sldId id="530" r:id="rId58"/>
    <p:sldId id="1209" r:id="rId59"/>
    <p:sldId id="532" r:id="rId60"/>
    <p:sldId id="1159" r:id="rId61"/>
    <p:sldId id="587" r:id="rId62"/>
    <p:sldId id="1160" r:id="rId63"/>
    <p:sldId id="1111" r:id="rId64"/>
    <p:sldId id="544" r:id="rId65"/>
    <p:sldId id="543" r:id="rId66"/>
    <p:sldId id="1184" r:id="rId67"/>
    <p:sldId id="1179" r:id="rId68"/>
    <p:sldId id="517" r:id="rId69"/>
    <p:sldId id="506" r:id="rId70"/>
    <p:sldId id="504" r:id="rId71"/>
    <p:sldId id="1148" r:id="rId72"/>
    <p:sldId id="1164" r:id="rId73"/>
    <p:sldId id="4085" r:id="rId74"/>
    <p:sldId id="1180" r:id="rId75"/>
    <p:sldId id="1185" r:id="rId76"/>
    <p:sldId id="1186" r:id="rId77"/>
    <p:sldId id="1150" r:id="rId78"/>
    <p:sldId id="1198" r:id="rId79"/>
    <p:sldId id="1199" r:id="rId80"/>
    <p:sldId id="1154" r:id="rId81"/>
    <p:sldId id="1152" r:id="rId82"/>
    <p:sldId id="1151" r:id="rId83"/>
    <p:sldId id="1153" r:id="rId84"/>
    <p:sldId id="1187" r:id="rId85"/>
    <p:sldId id="1157" r:id="rId86"/>
    <p:sldId id="1190" r:id="rId87"/>
    <p:sldId id="1188" r:id="rId88"/>
    <p:sldId id="1189" r:id="rId89"/>
    <p:sldId id="1219" r:id="rId90"/>
    <p:sldId id="1218" r:id="rId91"/>
    <p:sldId id="1193" r:id="rId92"/>
    <p:sldId id="1096" r:id="rId93"/>
    <p:sldId id="1201" r:id="rId94"/>
    <p:sldId id="1210" r:id="rId95"/>
    <p:sldId id="1202" r:id="rId96"/>
    <p:sldId id="1194" r:id="rId97"/>
    <p:sldId id="1098" r:id="rId98"/>
    <p:sldId id="1203" r:id="rId99"/>
    <p:sldId id="1195" r:id="rId100"/>
    <p:sldId id="581" r:id="rId101"/>
    <p:sldId id="1211" r:id="rId102"/>
    <p:sldId id="542" r:id="rId103"/>
    <p:sldId id="604" r:id="rId104"/>
    <p:sldId id="1161" r:id="rId105"/>
    <p:sldId id="1212" r:id="rId106"/>
    <p:sldId id="1149" r:id="rId107"/>
    <p:sldId id="1162" r:id="rId108"/>
    <p:sldId id="597" r:id="rId109"/>
    <p:sldId id="1213" r:id="rId110"/>
    <p:sldId id="1214" r:id="rId111"/>
    <p:sldId id="599" r:id="rId112"/>
    <p:sldId id="1215" r:id="rId113"/>
    <p:sldId id="1216" r:id="rId114"/>
    <p:sldId id="1196" r:id="rId115"/>
    <p:sldId id="1089" r:id="rId116"/>
    <p:sldId id="1197" r:id="rId1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29" autoAdjust="0"/>
    <p:restoredTop sz="91393"/>
  </p:normalViewPr>
  <p:slideViewPr>
    <p:cSldViewPr snapToGrid="0" snapToObjects="1">
      <p:cViewPr varScale="1">
        <p:scale>
          <a:sx n="81" d="100"/>
          <a:sy n="81" d="100"/>
        </p:scale>
        <p:origin x="200" y="48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commentAuthors" Target="commentAuthor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Jon\NEED%20Dropbox\Presentations\HealthCare\Data\Intl_LifeExpVGDP.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0.xml"/></Relationships>
</file>

<file path=ppt/charts/_rels/chart2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{2D1C5070-FF5D-AE43-B27A-6162FE4E6E34}</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{D1615E9D-C8D6-F042-9E4A-091353E5A31E}</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{81947FFE-7C87-194B-AF94-EFFEA72F6185}</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{8A05E035-EF2C-C14E-923B-2A75B0ECD41D}</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{9469D1BB-DBCE-0245-AE9B-5A71B74E34AE}</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{7D18DA14-647D-7E41-9427-320EEF9E397C}</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{43D9B0F1-09C2-9841-8254-9C4260104401}</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{9059732A-4EA9-5F42-8B1B-C5BEE1C66F87}</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{4D26373E-2B97-CB42-8A1A-0B67FDB0195E}</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{59591488-D4A0-0343-AEE2-437E33B68368}</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{2C11037C-2B19-8849-9067-B60ADD772828}</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{3B2D7DFC-7521-5F47-A822-FB5DBFEA2305}</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{8503137D-CA03-B24B-80C0-6A86DC88F10F}</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{153D4900-E704-974F-AEE0-98DC6F6831D8}</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{02FD9373-7C06-9D4F-A293-BBA14CDC1E01}</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{B3DE3323-458C-DA43-9C7F-25D28CE3FA2C}</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{CC700840-DCB4-784F-BE68-58A0E29C5CDD}</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{53D435CE-ED9D-284D-8824-1B12E5441AFE}</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{60DF0E0A-E82C-2C4C-B764-945E183584B1}</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{9F16DA04-D9CE-E246-86C5-426F58BB2CE7}</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{178C7FAB-4413-404D-8360-A38549CC13FD}</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{3376D93E-A72E-8148-890B-112B85212CA8}</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{7E7F5548-9116-6741-8E3B-D5C8492FC549}</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{73945567-44AE-E94E-9CC4-16461CF84EE0}</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{E63D7110-C473-3547-A4D7-3B828078698E}</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{33786122-D9CA-AF4A-BFEA-C41057C011C5}</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{0C093180-F09C-2C46-9807-48C3A35883F1}</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{E2E931CE-86B2-574A-9999-AAB6AD8F2480}</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{6D48C4F7-54A2-7D46-819F-E2E4B260E786}</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{BDE752AD-369F-1447-BE1B-3CCE88324266}</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{B31DF9F9-5E82-3B44-94DA-1CD77658EBA3}</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{074B214C-0F17-E645-932A-947992D94FAF}</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{66AE979D-A4EA-2F49-AC29-8DCA68C9D330}</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{7DD9F819-0411-F846-859C-987D50F3688C}</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{194DA26A-293C-0948-95AC-CA2FBA53D28C}</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{6AAEC7F4-689F-1840-A735-EAE1CA043982}</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{BF1852E2-B069-C744-90C4-3E946DC7FAF3}</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{93795DB8-DF7E-6A41-9744-14C995044715}</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{F3C2E4A9-DEEC-8F4D-86A2-CDE1184F97CE}</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{A0399379-1EBE-0448-B1C2-1ECB41BEB5C4}</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{BE8E1373-F57B-754C-9597-40F0E57C4CA8}</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{8B42B8A4-906A-424F-A6A7-BEBE03363B1E}</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{DB40DC40-9ED8-8140-AAF5-BCB2DE9A177A}</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{3A18A86A-A4DE-EA46-B652-B28FBE2001EC}</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09" y="251445"/>
          <a:ext cx="914475" cy="283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4.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6.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7.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8.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86.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13</a:t>
            </a:fld>
            <a:endParaRPr lang="en-US" dirty="0"/>
          </a:p>
        </p:txBody>
      </p:sp>
    </p:spTree>
    <p:extLst>
      <p:ext uri="{BB962C8B-B14F-4D97-AF65-F5344CB8AC3E}">
        <p14:creationId xmlns:p14="http://schemas.microsoft.com/office/powerpoint/2010/main" val="390763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63</a:t>
            </a:fld>
            <a:endParaRPr lang="en-US"/>
          </a:p>
        </p:txBody>
      </p:sp>
    </p:spTree>
    <p:extLst>
      <p:ext uri="{BB962C8B-B14F-4D97-AF65-F5344CB8AC3E}">
        <p14:creationId xmlns:p14="http://schemas.microsoft.com/office/powerpoint/2010/main" val="21807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86</a:t>
            </a:fld>
            <a:endParaRPr lang="en-US"/>
          </a:p>
        </p:txBody>
      </p:sp>
    </p:spTree>
    <p:extLst>
      <p:ext uri="{BB962C8B-B14F-4D97-AF65-F5344CB8AC3E}">
        <p14:creationId xmlns:p14="http://schemas.microsoft.com/office/powerpoint/2010/main" val="313113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90</a:t>
            </a:fld>
            <a:endParaRPr lang="en-US"/>
          </a:p>
        </p:txBody>
      </p:sp>
    </p:spTree>
    <p:extLst>
      <p:ext uri="{BB962C8B-B14F-4D97-AF65-F5344CB8AC3E}">
        <p14:creationId xmlns:p14="http://schemas.microsoft.com/office/powerpoint/2010/main" val="48208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99</a:t>
            </a:fld>
            <a:endParaRPr lang="en-US"/>
          </a:p>
        </p:txBody>
      </p:sp>
    </p:spTree>
    <p:extLst>
      <p:ext uri="{BB962C8B-B14F-4D97-AF65-F5344CB8AC3E}">
        <p14:creationId xmlns:p14="http://schemas.microsoft.com/office/powerpoint/2010/main" val="241016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14</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16</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18</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38</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54</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56</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58</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60</a:t>
            </a:fld>
            <a:endParaRPr lang="en-US"/>
          </a:p>
        </p:txBody>
      </p:sp>
    </p:spTree>
    <p:extLst>
      <p:ext uri="{BB962C8B-B14F-4D97-AF65-F5344CB8AC3E}">
        <p14:creationId xmlns:p14="http://schemas.microsoft.com/office/powerpoint/2010/main" val="424665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63711"/>
            <a:ext cx="7156787" cy="1484371"/>
          </a:xfrm>
        </p:spPr>
        <p:txBody>
          <a:bodyPr/>
          <a:lstStyle>
            <a:lvl1pPr algn="l">
              <a:defRPr b="1" i="0">
                <a:solidFill>
                  <a:srgbClr val="FFFFFF"/>
                </a:solidFill>
                <a:latin typeface="Myriad Pro"/>
                <a:cs typeface="Myriad Pro"/>
              </a:defRPr>
            </a:lvl1pPr>
          </a:lstStyle>
          <a:p>
            <a:r>
              <a:rPr lang="en-US" dirty="0"/>
              <a:t>CLICK TO EDIT MASTER TITLE STYLE</a:t>
            </a:r>
          </a:p>
        </p:txBody>
      </p:sp>
      <p:sp>
        <p:nvSpPr>
          <p:cNvPr id="3" name="Subtitle 2"/>
          <p:cNvSpPr>
            <a:spLocks noGrp="1"/>
          </p:cNvSpPr>
          <p:nvPr>
            <p:ph type="subTitle" idx="1"/>
          </p:nvPr>
        </p:nvSpPr>
        <p:spPr>
          <a:xfrm>
            <a:off x="914400" y="3762507"/>
            <a:ext cx="8534400" cy="467956"/>
          </a:xfrm>
        </p:spPr>
        <p:txBody>
          <a:bodyPr>
            <a:normAutofit/>
          </a:bodyPr>
          <a:lstStyle>
            <a:lvl1pPr marL="0" indent="0" algn="l">
              <a:buNone/>
              <a:defRPr sz="2400">
                <a:solidFill>
                  <a:srgbClr val="FFFFFF"/>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white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878" y="3502285"/>
            <a:ext cx="7426788" cy="90676"/>
          </a:xfrm>
          <a:prstGeom prst="rect">
            <a:avLst/>
          </a:prstGeom>
        </p:spPr>
      </p:pic>
    </p:spTree>
    <p:extLst>
      <p:ext uri="{BB962C8B-B14F-4D97-AF65-F5344CB8AC3E}">
        <p14:creationId xmlns:p14="http://schemas.microsoft.com/office/powerpoint/2010/main" val="312836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3/12/22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92326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3/12/22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703561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3/12/22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85954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3/12/22</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01919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3/12/22</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044101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3/12/22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350138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3/12/22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878969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3/12/22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14786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3/12/22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3687509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3/12/22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13091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titled-1.jpg"/>
          <p:cNvPicPr>
            <a:picLocks noChangeAspect="1"/>
          </p:cNvPicPr>
          <p:nvPr userDrawn="1"/>
        </p:nvPicPr>
        <p:blipFill rotWithShape="1">
          <a:blip r:embed="rId13">
            <a:extLst>
              <a:ext uri="{28A0092B-C50C-407E-A947-70E740481C1C}">
                <a14:useLocalDpi xmlns:a14="http://schemas.microsoft.com/office/drawing/2010/main" val="0"/>
              </a:ext>
            </a:extLst>
          </a:blip>
          <a:srcRect l="1810" t="1810" r="1092" b="1092"/>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_Tagline_Ultra-Horizontal_White.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91688" y="6332720"/>
            <a:ext cx="3590713" cy="289958"/>
          </a:xfrm>
          <a:prstGeom prst="rect">
            <a:avLst/>
          </a:prstGeom>
        </p:spPr>
      </p:pic>
    </p:spTree>
    <p:extLst>
      <p:ext uri="{BB962C8B-B14F-4D97-AF65-F5344CB8AC3E}">
        <p14:creationId xmlns:p14="http://schemas.microsoft.com/office/powerpoint/2010/main" val="76249969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000" b="1" i="0" kern="1200">
          <a:solidFill>
            <a:schemeClr val="bg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rgbClr val="FFFFFF"/>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rgbClr val="FFFFFF"/>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hyperlink" Target="mailto:kcullen@ewu.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cms.gov/files/document/2021-medicare-trustees-report.pdf"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Hawaii, Manoa</a:t>
            </a:r>
          </a:p>
          <a:p>
            <a:pPr>
              <a:lnSpc>
                <a:spcPct val="100000"/>
              </a:lnSpc>
              <a:spcBef>
                <a:spcPts val="0"/>
              </a:spcBef>
            </a:pPr>
            <a:r>
              <a:rPr lang="en-US" sz="3100" dirty="0">
                <a:solidFill>
                  <a:schemeClr val="tx2"/>
                </a:solidFill>
              </a:rPr>
              <a:t>February-March,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endParaRPr lang="en-US" dirty="0"/>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777220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100</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372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716877" y="1325563"/>
            <a:ext cx="7009015" cy="4351338"/>
          </a:xfrm>
        </p:spPr>
        <p:txBody>
          <a:bodyPr/>
          <a:lstStyle/>
          <a:p>
            <a:pPr>
              <a:spcAft>
                <a:spcPts val="1000"/>
              </a:spcAft>
            </a:pPr>
            <a:r>
              <a:rPr lang="en-US" b="0" dirty="0">
                <a:solidFill>
                  <a:srgbClr val="333333"/>
                </a:solidFill>
                <a:latin typeface="interface_regular"/>
              </a:rPr>
              <a:t>Rising prices in the health sector</a:t>
            </a:r>
          </a:p>
          <a:p>
            <a:pPr>
              <a:spcAft>
                <a:spcPts val="1000"/>
              </a:spcAft>
            </a:pPr>
            <a:r>
              <a:rPr lang="en-US" b="0" dirty="0">
                <a:solidFill>
                  <a:srgbClr val="333333"/>
                </a:solidFill>
                <a:latin typeface="interface_regular"/>
              </a:rPr>
              <a:t>A</a:t>
            </a:r>
            <a:r>
              <a:rPr lang="en-US" sz="2800" b="0" dirty="0">
                <a:solidFill>
                  <a:srgbClr val="333333"/>
                </a:solidFill>
                <a:latin typeface="interface_regular"/>
              </a:rPr>
              <a:t>dvances in medical technologies </a:t>
            </a:r>
          </a:p>
          <a:p>
            <a:pPr>
              <a:spcAft>
                <a:spcPts val="1000"/>
              </a:spcAft>
            </a:pPr>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103</a:t>
            </a:fld>
            <a:endParaRPr lang="en-GB"/>
          </a:p>
        </p:txBody>
      </p:sp>
    </p:spTree>
    <p:extLst>
      <p:ext uri="{BB962C8B-B14F-4D97-AF65-F5344CB8AC3E}">
        <p14:creationId xmlns:p14="http://schemas.microsoft.com/office/powerpoint/2010/main" val="13541832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8962267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105</a:t>
            </a:fld>
            <a:endParaRPr lang="en-GB"/>
          </a:p>
        </p:txBody>
      </p:sp>
    </p:spTree>
    <p:extLst>
      <p:ext uri="{BB962C8B-B14F-4D97-AF65-F5344CB8AC3E}">
        <p14:creationId xmlns:p14="http://schemas.microsoft.com/office/powerpoint/2010/main" val="11992831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833D-8BC3-ED4C-843A-9E350EBD0562}"/>
              </a:ext>
            </a:extLst>
          </p:cNvPr>
          <p:cNvSpPr>
            <a:spLocks noGrp="1"/>
          </p:cNvSpPr>
          <p:nvPr>
            <p:ph type="title"/>
          </p:nvPr>
        </p:nvSpPr>
        <p:spPr/>
        <p:txBody>
          <a:bodyPr/>
          <a:lstStyle/>
          <a:p>
            <a:r>
              <a:rPr lang="en-US" dirty="0"/>
              <a:t>Health Insurance and Reform</a:t>
            </a:r>
          </a:p>
        </p:txBody>
      </p:sp>
      <p:sp>
        <p:nvSpPr>
          <p:cNvPr id="3" name="Text Placeholder 2">
            <a:extLst>
              <a:ext uri="{FF2B5EF4-FFF2-40B4-BE49-F238E27FC236}">
                <a16:creationId xmlns:a16="http://schemas.microsoft.com/office/drawing/2014/main" id="{24651C37-FE84-344C-B462-700844AD6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246DD-E373-1E47-8096-22D0DBBD873B}"/>
              </a:ext>
            </a:extLst>
          </p:cNvPr>
          <p:cNvSpPr>
            <a:spLocks noGrp="1"/>
          </p:cNvSpPr>
          <p:nvPr>
            <p:ph type="sldNum" sz="quarter" idx="12"/>
          </p:nvPr>
        </p:nvSpPr>
        <p:spPr/>
        <p:txBody>
          <a:bodyPr/>
          <a:lstStyle/>
          <a:p>
            <a:fld id="{D9F085D5-EC86-4F6A-B501-C1359CB39116}" type="slidenum">
              <a:rPr lang="en-GB" smtClean="0"/>
              <a:t>106</a:t>
            </a:fld>
            <a:endParaRPr lang="en-GB"/>
          </a:p>
        </p:txBody>
      </p:sp>
    </p:spTree>
    <p:extLst>
      <p:ext uri="{BB962C8B-B14F-4D97-AF65-F5344CB8AC3E}">
        <p14:creationId xmlns:p14="http://schemas.microsoft.com/office/powerpoint/2010/main" val="29093227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961E-A772-4FFA-8741-2B67CDFA1B0A}"/>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BC87942F-8EF8-4481-B17D-E0042B55B31E}"/>
              </a:ext>
            </a:extLst>
          </p:cNvPr>
          <p:cNvSpPr>
            <a:spLocks noGrp="1"/>
          </p:cNvSpPr>
          <p:nvPr>
            <p:ph idx="1"/>
          </p:nvPr>
        </p:nvSpPr>
        <p:spPr/>
        <p:txBody>
          <a:bodyPr>
            <a:normAutofit/>
          </a:bodyPr>
          <a:lstStyle/>
          <a:p>
            <a:r>
              <a:rPr lang="en-US" b="1" i="0" dirty="0">
                <a:solidFill>
                  <a:srgbClr val="383838"/>
                </a:solidFill>
                <a:effectLst/>
                <a:latin typeface="Libre Baskerville"/>
              </a:rPr>
              <a:t>Universal coverage </a:t>
            </a:r>
            <a:r>
              <a:rPr lang="en-US" b="0" i="0" dirty="0">
                <a:solidFill>
                  <a:srgbClr val="383838"/>
                </a:solidFill>
                <a:effectLst/>
                <a:latin typeface="Libre Baskerville"/>
              </a:rPr>
              <a:t>refers to health care systems in which all individuals have insurance coverage. </a:t>
            </a:r>
          </a:p>
          <a:p>
            <a:r>
              <a:rPr lang="en-US" b="0" dirty="0">
                <a:solidFill>
                  <a:srgbClr val="383838"/>
                </a:solidFill>
                <a:latin typeface="Libre Baskerville"/>
              </a:rPr>
              <a:t>Generally, this coverage includes:</a:t>
            </a:r>
          </a:p>
          <a:p>
            <a:pPr lvl="1"/>
            <a:r>
              <a:rPr lang="en-US" dirty="0">
                <a:solidFill>
                  <a:srgbClr val="383838"/>
                </a:solidFill>
                <a:latin typeface="Libre Baskerville"/>
              </a:rPr>
              <a:t>A</a:t>
            </a:r>
            <a:r>
              <a:rPr lang="en-US" b="0" dirty="0">
                <a:solidFill>
                  <a:srgbClr val="383838"/>
                </a:solidFill>
                <a:latin typeface="Libre Baskerville"/>
              </a:rPr>
              <a:t>ccess to all needed services and benefits.</a:t>
            </a:r>
          </a:p>
          <a:p>
            <a:pPr lvl="1"/>
            <a:r>
              <a:rPr lang="en-US" dirty="0">
                <a:solidFill>
                  <a:srgbClr val="383838"/>
                </a:solidFill>
                <a:latin typeface="Libre Baskerville"/>
              </a:rPr>
              <a:t>P</a:t>
            </a:r>
            <a:r>
              <a:rPr lang="en-US" b="0" dirty="0">
                <a:solidFill>
                  <a:srgbClr val="383838"/>
                </a:solidFill>
                <a:latin typeface="Libre Baskerville"/>
              </a:rPr>
              <a:t>rotects individuals from excessive financial hardships.</a:t>
            </a:r>
          </a:p>
          <a:p>
            <a:pPr marL="457200" lvl="1" indent="0">
              <a:buNone/>
            </a:pPr>
            <a:endParaRPr lang="en-US" b="0" dirty="0">
              <a:solidFill>
                <a:srgbClr val="383838"/>
              </a:solidFill>
              <a:latin typeface="Libre Baskerville"/>
            </a:endParaRPr>
          </a:p>
          <a:p>
            <a:r>
              <a:rPr lang="en-US" b="0" dirty="0">
                <a:solidFill>
                  <a:srgbClr val="383838"/>
                </a:solidFill>
                <a:latin typeface="Libre Baskerville"/>
              </a:rPr>
              <a:t>Canada has universal coverage, the United States does not.</a:t>
            </a:r>
          </a:p>
          <a:p>
            <a:pPr marL="457200" lvl="1" indent="0">
              <a:buNone/>
            </a:pPr>
            <a:endParaRPr lang="en-US" dirty="0"/>
          </a:p>
        </p:txBody>
      </p:sp>
    </p:spTree>
    <p:extLst>
      <p:ext uri="{BB962C8B-B14F-4D97-AF65-F5344CB8AC3E}">
        <p14:creationId xmlns:p14="http://schemas.microsoft.com/office/powerpoint/2010/main" val="31834999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lnSpcReduction="10000"/>
          </a:bodyPr>
          <a:lstStyle/>
          <a:p>
            <a:r>
              <a:rPr lang="en-US" dirty="0"/>
              <a:t>Single-payer </a:t>
            </a:r>
            <a:r>
              <a:rPr lang="en-US" b="0" dirty="0"/>
              <a:t>- refers to financing a health care system by making one entity solely and exclusively responsible for paying for medical goods and services.</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108</a:t>
            </a:fld>
            <a:endParaRPr lang="en-GB"/>
          </a:p>
        </p:txBody>
      </p:sp>
    </p:spTree>
    <p:extLst>
      <p:ext uri="{BB962C8B-B14F-4D97-AF65-F5344CB8AC3E}">
        <p14:creationId xmlns:p14="http://schemas.microsoft.com/office/powerpoint/2010/main" val="208906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actually takes the single-payer system one step further.</a:t>
            </a:r>
          </a:p>
          <a:p>
            <a:pPr lvl="1"/>
            <a:r>
              <a:rPr lang="en-US" dirty="0"/>
              <a:t>Government not only pays for heath care but operates the hospitals and employs the medical staff.</a:t>
            </a:r>
          </a:p>
          <a:p>
            <a:pPr marL="457200" lvl="1" indent="0">
              <a:buNone/>
            </a:pPr>
            <a:endParaRPr lang="en-US" dirty="0"/>
          </a:p>
          <a:p>
            <a:r>
              <a:rPr lang="en-US" b="0" dirty="0"/>
              <a:t>This is NOT part of the current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109</a:t>
            </a:fld>
            <a:endParaRPr lang="en-GB"/>
          </a:p>
        </p:txBody>
      </p:sp>
    </p:spTree>
    <p:extLst>
      <p:ext uri="{BB962C8B-B14F-4D97-AF65-F5344CB8AC3E}">
        <p14:creationId xmlns:p14="http://schemas.microsoft.com/office/powerpoint/2010/main" val="281130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p:txBody>
          <a:bodyPr/>
          <a:lstStyle/>
          <a:p>
            <a:r>
              <a:rPr lang="en-US" dirty="0">
                <a:solidFill>
                  <a:schemeClr val="bg1"/>
                </a:solidFill>
              </a:rPr>
              <a:t> Na</a:t>
            </a:r>
            <a:r>
              <a:rPr lang="en-US" dirty="0"/>
              <a:t>tional Income Inequality: Share of Top 10%</a:t>
            </a:r>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11</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
        <p:nvSpPr>
          <p:cNvPr id="3" name="TextBox 2">
            <a:extLst>
              <a:ext uri="{FF2B5EF4-FFF2-40B4-BE49-F238E27FC236}">
                <a16:creationId xmlns:a16="http://schemas.microsoft.com/office/drawing/2014/main" id="{9433E90E-359E-7E43-91CC-D20350EBC6FB}"/>
              </a:ext>
            </a:extLst>
          </p:cNvPr>
          <p:cNvSpPr txBox="1"/>
          <p:nvPr/>
        </p:nvSpPr>
        <p:spPr>
          <a:xfrm>
            <a:off x="4449056" y="3474729"/>
            <a:ext cx="4086953" cy="2554545"/>
          </a:xfrm>
          <a:prstGeom prst="rect">
            <a:avLst/>
          </a:prstGeom>
          <a:solidFill>
            <a:schemeClr val="bg2"/>
          </a:solidFill>
        </p:spPr>
        <p:txBody>
          <a:bodyPr wrap="none" rtlCol="0">
            <a:spAutoFit/>
          </a:bodyPr>
          <a:lstStyle/>
          <a:p>
            <a:pPr algn="ctr"/>
            <a:r>
              <a:rPr lang="en-US" sz="3200" dirty="0"/>
              <a:t>W/Jon </a:t>
            </a:r>
            <a:r>
              <a:rPr lang="en-US" sz="3200" dirty="0" err="1"/>
              <a:t>Haveman</a:t>
            </a:r>
            <a:r>
              <a:rPr lang="en-US" sz="3200" dirty="0"/>
              <a:t>, NEED</a:t>
            </a:r>
          </a:p>
          <a:p>
            <a:pPr algn="ctr"/>
            <a:endParaRPr lang="en-US" sz="3200" dirty="0"/>
          </a:p>
          <a:p>
            <a:pPr algn="ctr"/>
            <a:r>
              <a:rPr lang="en-US" sz="3200" dirty="0"/>
              <a:t>April 1</a:t>
            </a:r>
          </a:p>
          <a:p>
            <a:pPr algn="ctr"/>
            <a:endParaRPr lang="en-US" sz="3200" dirty="0"/>
          </a:p>
          <a:p>
            <a:pPr algn="ctr"/>
            <a:r>
              <a:rPr lang="en-US" sz="3200" dirty="0"/>
              <a:t>Same time, same Zoom</a:t>
            </a:r>
          </a:p>
        </p:txBody>
      </p:sp>
    </p:spTree>
    <p:extLst>
      <p:ext uri="{BB962C8B-B14F-4D97-AF65-F5344CB8AC3E}">
        <p14:creationId xmlns:p14="http://schemas.microsoft.com/office/powerpoint/2010/main" val="96314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4903-7DF9-6C44-B12D-21EE79AFDF2B}"/>
              </a:ext>
            </a:extLst>
          </p:cNvPr>
          <p:cNvSpPr>
            <a:spLocks noGrp="1"/>
          </p:cNvSpPr>
          <p:nvPr>
            <p:ph type="title"/>
          </p:nvPr>
        </p:nvSpPr>
        <p:spPr>
          <a:xfrm>
            <a:off x="77824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877198C3-BAFC-4644-9AD6-B13C3C4470A5}"/>
              </a:ext>
            </a:extLst>
          </p:cNvPr>
          <p:cNvSpPr>
            <a:spLocks noGrp="1"/>
          </p:cNvSpPr>
          <p:nvPr>
            <p:ph idx="1"/>
          </p:nvPr>
        </p:nvSpPr>
        <p:spPr/>
        <p:txBody>
          <a:bodyPr/>
          <a:lstStyle/>
          <a:p>
            <a:r>
              <a:rPr lang="en-US" b="0" dirty="0"/>
              <a:t>A </a:t>
            </a:r>
            <a:r>
              <a:rPr lang="en-US" dirty="0"/>
              <a:t>third-party payer </a:t>
            </a:r>
            <a:r>
              <a:rPr lang="en-US" b="0" dirty="0"/>
              <a:t>is an entity that pays medical claims on behalf of the insured. Examples of third-party payers include government agencies, insurance companies, health maintenance organizations (HMOs), and employers.</a:t>
            </a:r>
          </a:p>
          <a:p>
            <a:pPr lvl="1"/>
            <a:r>
              <a:rPr lang="en-US" dirty="0"/>
              <a:t>Employer-sponsored health plans</a:t>
            </a:r>
          </a:p>
          <a:p>
            <a:pPr lvl="1"/>
            <a:r>
              <a:rPr lang="en-US" dirty="0"/>
              <a:t>Individual market health plans</a:t>
            </a:r>
          </a:p>
          <a:p>
            <a:pPr lvl="1"/>
            <a:r>
              <a:rPr lang="en-US" dirty="0"/>
              <a:t>National health insurance</a:t>
            </a:r>
          </a:p>
        </p:txBody>
      </p:sp>
      <p:sp>
        <p:nvSpPr>
          <p:cNvPr id="4" name="Slide Number Placeholder 3">
            <a:extLst>
              <a:ext uri="{FF2B5EF4-FFF2-40B4-BE49-F238E27FC236}">
                <a16:creationId xmlns:a16="http://schemas.microsoft.com/office/drawing/2014/main" id="{D10152A0-EEA5-164B-BE46-50A6040CC592}"/>
              </a:ext>
            </a:extLst>
          </p:cNvPr>
          <p:cNvSpPr>
            <a:spLocks noGrp="1"/>
          </p:cNvSpPr>
          <p:nvPr>
            <p:ph type="sldNum" sz="quarter" idx="12"/>
          </p:nvPr>
        </p:nvSpPr>
        <p:spPr/>
        <p:txBody>
          <a:bodyPr/>
          <a:lstStyle/>
          <a:p>
            <a:fld id="{D9F085D5-EC86-4F6A-B501-C1359CB39116}" type="slidenum">
              <a:rPr lang="en-GB" smtClean="0"/>
              <a:t>111</a:t>
            </a:fld>
            <a:endParaRPr lang="en-GB"/>
          </a:p>
        </p:txBody>
      </p:sp>
    </p:spTree>
    <p:extLst>
      <p:ext uri="{BB962C8B-B14F-4D97-AF65-F5344CB8AC3E}">
        <p14:creationId xmlns:p14="http://schemas.microsoft.com/office/powerpoint/2010/main" val="605080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b="0" dirty="0"/>
              <a:t>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112</a:t>
            </a:fld>
            <a:endParaRPr lang="en-GB"/>
          </a:p>
        </p:txBody>
      </p:sp>
    </p:spTree>
    <p:extLst>
      <p:ext uri="{BB962C8B-B14F-4D97-AF65-F5344CB8AC3E}">
        <p14:creationId xmlns:p14="http://schemas.microsoft.com/office/powerpoint/2010/main" val="41493148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113</a:t>
            </a:fld>
            <a:endParaRPr lang="en-GB"/>
          </a:p>
        </p:txBody>
      </p:sp>
    </p:spTree>
    <p:extLst>
      <p:ext uri="{BB962C8B-B14F-4D97-AF65-F5344CB8AC3E}">
        <p14:creationId xmlns:p14="http://schemas.microsoft.com/office/powerpoint/2010/main" val="4326014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114</a:t>
            </a:fld>
            <a:endParaRPr lang="en-GB"/>
          </a:p>
        </p:txBody>
      </p:sp>
    </p:spTree>
    <p:extLst>
      <p:ext uri="{BB962C8B-B14F-4D97-AF65-F5344CB8AC3E}">
        <p14:creationId xmlns:p14="http://schemas.microsoft.com/office/powerpoint/2010/main" val="11366054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Kelley Cullen, Ph.D.</a:t>
            </a:r>
          </a:p>
          <a:p>
            <a:pPr marL="0" indent="0" algn="ctr">
              <a:buNone/>
            </a:pPr>
            <a:r>
              <a:rPr lang="en-US" dirty="0">
                <a:hlinkClick r:id="rId3"/>
              </a:rPr>
              <a:t>kcullen@ewu.edu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115</a:t>
            </a:fld>
            <a:endParaRPr lang="en-GB" dirty="0"/>
          </a:p>
        </p:txBody>
      </p:sp>
    </p:spTree>
    <p:extLst>
      <p:ext uri="{BB962C8B-B14F-4D97-AF65-F5344CB8AC3E}">
        <p14:creationId xmlns:p14="http://schemas.microsoft.com/office/powerpoint/2010/main" val="334873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96439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 trillion</a:t>
            </a:r>
            <a:r>
              <a:rPr lang="en-US" b="0" dirty="0"/>
              <a:t>.</a:t>
            </a:r>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15321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eaLnBrk="1" hangingPunct="1"/>
            <a:r>
              <a:rPr lang="en-US" altLang="en-US" dirty="0"/>
              <a:t>Access</a:t>
            </a:r>
          </a:p>
          <a:p>
            <a:pPr lvl="1"/>
            <a:r>
              <a:rPr lang="en-US" altLang="en-US" dirty="0"/>
              <a:t>Quality</a:t>
            </a:r>
          </a:p>
          <a:p>
            <a:pPr lvl="1" eaLnBrk="1" hangingPunct="1"/>
            <a:r>
              <a:rPr lang="en-US" altLang="en-US" dirty="0"/>
              <a:t>Cost</a:t>
            </a:r>
          </a:p>
        </p:txBody>
      </p:sp>
    </p:spTree>
    <p:extLst>
      <p:ext uri="{BB962C8B-B14F-4D97-AF65-F5344CB8AC3E}">
        <p14:creationId xmlns:p14="http://schemas.microsoft.com/office/powerpoint/2010/main" val="39567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718673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spTree>
    <p:extLst>
      <p:ext uri="{BB962C8B-B14F-4D97-AF65-F5344CB8AC3E}">
        <p14:creationId xmlns:p14="http://schemas.microsoft.com/office/powerpoint/2010/main" val="625921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Income,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05231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Race,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279765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27</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31283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28</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r>
              <a:rPr lang="en-US" b="1" dirty="0"/>
              <a:t>Percent of Women Ages 18-64</a:t>
            </a:r>
          </a:p>
        </p:txBody>
      </p:sp>
    </p:spTree>
    <p:extLst>
      <p:ext uri="{BB962C8B-B14F-4D97-AF65-F5344CB8AC3E}">
        <p14:creationId xmlns:p14="http://schemas.microsoft.com/office/powerpoint/2010/main" val="4224627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29</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298326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450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873121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339995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 </a:t>
            </a:r>
          </a:p>
          <a:p>
            <a:pPr lvl="1">
              <a:spcAft>
                <a:spcPts val="1000"/>
              </a:spcAft>
            </a:pPr>
            <a:r>
              <a:rPr lang="en-US" b="0" dirty="0"/>
              <a:t>and the highest rate of avoidable deaths.</a:t>
            </a:r>
          </a:p>
          <a:p>
            <a:r>
              <a:rPr lang="en-US" b="0" dirty="0"/>
              <a:t>Americans use some </a:t>
            </a:r>
            <a:r>
              <a:rPr lang="en-US" dirty="0"/>
              <a:t>expensive technologies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a:t>
            </a:r>
            <a:r>
              <a:rPr lang="en-US" dirty="0"/>
              <a:t>preventive measures </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2592378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fld id="{D9F085D5-EC86-4F6A-B501-C1359CB39116}" type="slidenum">
              <a:rPr lang="en-GB" smtClean="0"/>
              <a:t>37</a:t>
            </a:fld>
            <a:endParaRPr lang="en-GB"/>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6429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39</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r>
              <a:rPr lang="en-US" sz="1200" dirty="0"/>
              <a:t>Source: </a:t>
            </a:r>
            <a:r>
              <a:rPr lang="en-US" sz="1200" dirty="0" err="1"/>
              <a:t>Roosa</a:t>
            </a:r>
            <a:r>
              <a:rPr lang="en-US" sz="1200" dirty="0"/>
              <a:t> </a:t>
            </a:r>
            <a:r>
              <a:rPr lang="en-US" sz="1200" dirty="0" err="1"/>
              <a:t>Tikkanen</a:t>
            </a:r>
            <a:r>
              <a:rPr lang="en-US" sz="1200" dirty="0"/>
              <a:t> et al., </a:t>
            </a:r>
            <a:r>
              <a:rPr lang="en-US" sz="1200" i="1" dirty="0">
                <a:hlinkClick r:id="rId2"/>
              </a:rPr>
              <a:t>Maternal Mortality and Maternity Care in the United States Compared to 10 Other Developed Countries</a:t>
            </a:r>
            <a:r>
              <a:rPr lang="en-US" sz="1200" dirty="0"/>
              <a:t> (Commonwealth Fund, Nov. 2020). </a:t>
            </a:r>
            <a:r>
              <a:rPr lang="en-US" sz="1200" dirty="0">
                <a:hlinkClick r:id="rId3"/>
              </a:rPr>
              <a:t>https://doi.org/10.26099/411v-9255</a:t>
            </a:r>
            <a:endParaRPr lang="en-US" sz="1200" dirty="0"/>
          </a:p>
        </p:txBody>
      </p:sp>
      <p:pic>
        <p:nvPicPr>
          <p:cNvPr id="10" name="Content Placeholder 9">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rcRect/>
          <a:stretch>
            <a:fillRect/>
          </a:stretch>
        </p:blipFill>
        <p:spPr>
          <a:xfrm>
            <a:off x="973501" y="1107727"/>
            <a:ext cx="10244998" cy="5122499"/>
          </a:xfrm>
        </p:spPr>
      </p:pic>
    </p:spTree>
    <p:extLst>
      <p:ext uri="{BB962C8B-B14F-4D97-AF65-F5344CB8AC3E}">
        <p14:creationId xmlns:p14="http://schemas.microsoft.com/office/powerpoint/2010/main" val="3454784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3356283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3177435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54758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a:t>
            </a:r>
          </a:p>
        </p:txBody>
      </p:sp>
      <p:pic>
        <p:nvPicPr>
          <p:cNvPr id="6" name="Content Placeholder 5">
            <a:extLst>
              <a:ext uri="{FF2B5EF4-FFF2-40B4-BE49-F238E27FC236}">
                <a16:creationId xmlns:a16="http://schemas.microsoft.com/office/drawing/2014/main" id="{33D8573C-6329-4657-874B-D4A155B8E4D3}"/>
              </a:ext>
            </a:extLst>
          </p:cNvPr>
          <p:cNvPicPr>
            <a:picLocks noGrp="1" noChangeAspect="1"/>
          </p:cNvPicPr>
          <p:nvPr>
            <p:ph sz="half" idx="1"/>
          </p:nvPr>
        </p:nvPicPr>
        <p:blipFill>
          <a:blip r:embed="rId2"/>
          <a:stretch>
            <a:fillRect/>
          </a:stretch>
        </p:blipFill>
        <p:spPr>
          <a:xfrm>
            <a:off x="875072" y="3215147"/>
            <a:ext cx="2733969" cy="2733969"/>
          </a:xfrm>
        </p:spPr>
      </p:pic>
      <p:sp>
        <p:nvSpPr>
          <p:cNvPr id="4" name="Content Placeholder 3"/>
          <p:cNvSpPr>
            <a:spLocks noGrp="1"/>
          </p:cNvSpPr>
          <p:nvPr>
            <p:ph sz="half" idx="2"/>
          </p:nvPr>
        </p:nvSpPr>
        <p:spPr>
          <a:xfrm>
            <a:off x="5255116" y="1624819"/>
            <a:ext cx="6258064" cy="4324297"/>
          </a:xfrm>
        </p:spPr>
        <p:txBody>
          <a:bodyPr>
            <a:normAutofit/>
          </a:bodyPr>
          <a:lstStyle/>
          <a:p>
            <a:pPr marL="0" indent="0">
              <a:buNone/>
            </a:pPr>
            <a:r>
              <a:rPr lang="en-US" dirty="0"/>
              <a:t>Current Affiliations</a:t>
            </a:r>
          </a:p>
          <a:p>
            <a:pPr marL="0" indent="0">
              <a:buNone/>
            </a:pPr>
            <a:r>
              <a:rPr lang="en-US" sz="2000" dirty="0"/>
              <a:t>Eastern Washington University</a:t>
            </a:r>
          </a:p>
          <a:p>
            <a:r>
              <a:rPr lang="en-US" sz="2000" dirty="0"/>
              <a:t>Faculty in Economics &amp; Decision Science</a:t>
            </a:r>
          </a:p>
          <a:p>
            <a:r>
              <a:rPr lang="en-US" sz="2000" dirty="0"/>
              <a:t>Policy Analyst, EWU Institute of Public Policy &amp; Economic Analysis</a:t>
            </a:r>
          </a:p>
          <a:p>
            <a:pPr marL="0" indent="0">
              <a:buNone/>
            </a:pPr>
            <a:endParaRPr lang="en-US" sz="1800" dirty="0"/>
          </a:p>
          <a:p>
            <a:pPr marL="0" indent="0">
              <a:buNone/>
            </a:pPr>
            <a:r>
              <a:rPr lang="en-US" dirty="0"/>
              <a:t>Research Interests</a:t>
            </a:r>
          </a:p>
          <a:p>
            <a:pPr lvl="1"/>
            <a:r>
              <a:rPr lang="en-US" sz="2000" dirty="0"/>
              <a:t>Health Economics</a:t>
            </a:r>
          </a:p>
          <a:p>
            <a:pPr lvl="1"/>
            <a:r>
              <a:rPr lang="en-US" sz="2000" dirty="0"/>
              <a:t>Sports Economics</a:t>
            </a:r>
          </a:p>
          <a:p>
            <a:pPr lvl="1"/>
            <a:r>
              <a:rPr lang="en-US" sz="2000" dirty="0"/>
              <a:t>Education Economics</a:t>
            </a:r>
          </a:p>
        </p:txBody>
      </p:sp>
      <p:sp>
        <p:nvSpPr>
          <p:cNvPr id="7" name="TextBox 6">
            <a:extLst>
              <a:ext uri="{FF2B5EF4-FFF2-40B4-BE49-F238E27FC236}">
                <a16:creationId xmlns:a16="http://schemas.microsoft.com/office/drawing/2014/main" id="{4838E890-3552-431C-9224-56FA1C9719AD}"/>
              </a:ext>
            </a:extLst>
          </p:cNvPr>
          <p:cNvSpPr txBox="1"/>
          <p:nvPr/>
        </p:nvSpPr>
        <p:spPr>
          <a:xfrm>
            <a:off x="678820" y="1600201"/>
            <a:ext cx="3256671" cy="1200329"/>
          </a:xfrm>
          <a:prstGeom prst="rect">
            <a:avLst/>
          </a:prstGeom>
          <a:noFill/>
        </p:spPr>
        <p:txBody>
          <a:bodyPr wrap="square" rtlCol="0">
            <a:spAutoFit/>
          </a:bodyPr>
          <a:lstStyle/>
          <a:p>
            <a:pPr defTabSz="457200"/>
            <a:r>
              <a:rPr lang="en-US" sz="3200" dirty="0">
                <a:solidFill>
                  <a:prstClr val="white"/>
                </a:solidFill>
                <a:latin typeface="Calibri"/>
              </a:rPr>
              <a:t>Kelley L. Cullen</a:t>
            </a:r>
          </a:p>
          <a:p>
            <a:pPr defTabSz="457200"/>
            <a:r>
              <a:rPr lang="en-US" sz="2000" dirty="0">
                <a:solidFill>
                  <a:prstClr val="white"/>
                </a:solidFill>
                <a:latin typeface="Calibri"/>
              </a:rPr>
              <a:t>PhD, Economics</a:t>
            </a:r>
          </a:p>
          <a:p>
            <a:pPr defTabSz="457200"/>
            <a:r>
              <a:rPr lang="en-US" sz="2000" dirty="0">
                <a:solidFill>
                  <a:prstClr val="white"/>
                </a:solidFill>
                <a:latin typeface="Calibri"/>
              </a:rPr>
              <a:t>Washington State University</a:t>
            </a:r>
          </a:p>
        </p:txBody>
      </p:sp>
    </p:spTree>
    <p:extLst>
      <p:ext uri="{BB962C8B-B14F-4D97-AF65-F5344CB8AC3E}">
        <p14:creationId xmlns:p14="http://schemas.microsoft.com/office/powerpoint/2010/main" val="2061804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algn="ctr"/>
              <a:r>
                <a:rPr lang="en-US" dirty="0"/>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algn="ctr"/>
              <a:r>
                <a:rPr lang="en-US" dirty="0"/>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2367998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a:t>
            </a:r>
            <a:br>
              <a:rPr lang="en-US" sz="2400" i="1" dirty="0">
                <a:latin typeface="Interface"/>
                <a:ea typeface="Tahoma" panose="020B0604030504040204" pitchFamily="34" charset="0"/>
                <a:cs typeface="Tahoma" panose="020B0604030504040204" pitchFamily="34" charset="0"/>
              </a:rPr>
            </a:br>
            <a:r>
              <a:rPr lang="en-US" sz="2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2668922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fld id="{D9F085D5-EC86-4F6A-B501-C1359CB39116}" type="slidenum">
              <a:rPr lang="en-GB" smtClean="0"/>
              <a:t>62</a:t>
            </a:fld>
            <a:endParaRPr lang="en-GB"/>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a:spcBef>
                <a:spcPct val="0"/>
              </a:spcBef>
            </a:pPr>
            <a:r>
              <a:rPr lang="en-US" altLang="en-US" sz="1400" dirty="0">
                <a:latin typeface="Cabin" panose="020B0803050202020004" pitchFamily="34" charset="0"/>
              </a:rPr>
              <a:t>Source: E. H. Bradley and L. A. Taylor, </a:t>
            </a:r>
            <a:r>
              <a:rPr lang="en-US" altLang="en-US" sz="1400" i="1" dirty="0">
                <a:latin typeface="Cabin" panose="020B0803050202020004" pitchFamily="34" charset="0"/>
              </a:rPr>
              <a:t>The American Health Care Paradox: Why Spending More Is Getting Us Less</a:t>
            </a:r>
            <a:r>
              <a:rPr lang="en-US" altLang="en-US" sz="1400" dirty="0">
                <a:latin typeface="Cabin" panose="020B0803050202020004" pitchFamily="34" charset="0"/>
              </a:rPr>
              <a:t>, Public Affairs, 2013.</a:t>
            </a:r>
          </a:p>
        </p:txBody>
      </p:sp>
    </p:spTree>
    <p:extLst>
      <p:ext uri="{BB962C8B-B14F-4D97-AF65-F5344CB8AC3E}">
        <p14:creationId xmlns:p14="http://schemas.microsoft.com/office/powerpoint/2010/main" val="3827445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3364752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1298280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3033961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pPr>
              <a:spcAft>
                <a:spcPts val="1000"/>
              </a:spcAft>
            </a:pPr>
            <a:r>
              <a:rPr lang="en-US" b="0" dirty="0">
                <a:cs typeface="Arial" charset="0"/>
              </a:rPr>
              <a:t>In market economies, prices adjust to balance supply and demand.</a:t>
            </a:r>
          </a:p>
          <a:p>
            <a:pPr>
              <a:spcAft>
                <a:spcPts val="1000"/>
              </a:spcAft>
            </a:pPr>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2619747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a:xfrm>
            <a:off x="790700" y="0"/>
            <a:ext cx="10515600" cy="1325563"/>
          </a:xfrm>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62500" lnSpcReduction="20000"/>
          </a:bodyPr>
          <a:lstStyle/>
          <a:p>
            <a:pPr marL="0" indent="0">
              <a:buNone/>
            </a:pPr>
            <a:r>
              <a:rPr lang="en-US" dirty="0"/>
              <a:t>Two very important assumptions in order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769420"/>
            <a:ext cx="5828489" cy="4999515"/>
          </a:xfrm>
        </p:spPr>
        <p:txBody>
          <a:bodyPr>
            <a:normAutofit fontScale="625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endParaRPr lang="en-US" b="0" dirty="0"/>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3329418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30011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431926"/>
            <a:ext cx="10930666" cy="4351338"/>
          </a:xfrm>
        </p:spPr>
        <p:txBody>
          <a:bodyPr/>
          <a:lstStyle/>
          <a:p>
            <a:pPr>
              <a:spcAft>
                <a:spcPts val="1000"/>
              </a:spcAft>
            </a:pPr>
            <a:r>
              <a:rPr lang="en-US" dirty="0"/>
              <a:t>Contemporary Economic Policy</a:t>
            </a:r>
          </a:p>
          <a:p>
            <a:pPr lvl="1">
              <a:spcAft>
                <a:spcPts val="1000"/>
              </a:spcAft>
            </a:pPr>
            <a:r>
              <a:rPr lang="en-US" dirty="0"/>
              <a:t>Week 1 (2/4): 	US Economy &amp; Coronavirus Economics</a:t>
            </a:r>
          </a:p>
          <a:p>
            <a:pPr lvl="1">
              <a:spcAft>
                <a:spcPts val="1000"/>
              </a:spcAft>
            </a:pPr>
            <a:r>
              <a:rPr lang="en-US" dirty="0"/>
              <a:t>Week 2 (2/11): 	Federal Debt (Geoffrey </a:t>
            </a:r>
            <a:r>
              <a:rPr lang="en-US" dirty="0" err="1"/>
              <a:t>Woglom</a:t>
            </a:r>
            <a:r>
              <a:rPr lang="en-US" dirty="0"/>
              <a:t>, Amherst College)</a:t>
            </a:r>
          </a:p>
          <a:p>
            <a:pPr lvl="1">
              <a:spcAft>
                <a:spcPts val="1000"/>
              </a:spcAft>
            </a:pPr>
            <a:r>
              <a:rPr lang="en-US" strike="sngStrike" dirty="0"/>
              <a:t>Week 3 (2/18): 	Economic Inequality (Stephanie </a:t>
            </a:r>
            <a:r>
              <a:rPr lang="en-US" strike="sngStrike" dirty="0" err="1"/>
              <a:t>Seguino</a:t>
            </a:r>
            <a:r>
              <a:rPr lang="en-US" strike="sngStrike" dirty="0"/>
              <a:t>, Univ of. Vermont)</a:t>
            </a:r>
          </a:p>
          <a:p>
            <a:pPr lvl="1">
              <a:spcAft>
                <a:spcPts val="1000"/>
              </a:spcAft>
            </a:pPr>
            <a:r>
              <a:rPr lang="en-US" dirty="0"/>
              <a:t>Week 4 (2/25): 	Trade and Globalization (Alan Deardorff, Univ. of Michigan)</a:t>
            </a:r>
          </a:p>
          <a:p>
            <a:pPr lvl="1">
              <a:spcAft>
                <a:spcPts val="1000"/>
              </a:spcAft>
            </a:pPr>
            <a:r>
              <a:rPr lang="en-US" dirty="0"/>
              <a:t>Week 5 (3/4):	Climate Change (Sarah Jacobson, Williams College)</a:t>
            </a:r>
          </a:p>
          <a:p>
            <a:pPr lvl="1">
              <a:spcAft>
                <a:spcPts val="1000"/>
              </a:spcAft>
            </a:pPr>
            <a:r>
              <a:rPr lang="en-US" dirty="0"/>
              <a:t>Week 6 (3/11):	Health Economics (Kelley Cullen, Eastern Washington Univ.)</a:t>
            </a:r>
          </a:p>
          <a:p>
            <a:pPr lvl="1">
              <a:spcAft>
                <a:spcPts val="1000"/>
              </a:spcAft>
            </a:pPr>
            <a:r>
              <a:rPr lang="en-US" dirty="0"/>
              <a:t>Week 7 (4/1): 	Economic Inequality (Jon </a:t>
            </a:r>
            <a:r>
              <a:rPr lang="en-US" dirty="0" err="1"/>
              <a:t>Haveman</a:t>
            </a:r>
            <a:r>
              <a:rPr lang="en-US" dirty="0"/>
              <a:t>, NEED)</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640338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91706"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Self Interest</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22429330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3005-4CD4-884A-BE31-8B5299EA9203}"/>
              </a:ext>
            </a:extLst>
          </p:cNvPr>
          <p:cNvSpPr>
            <a:spLocks noGrp="1"/>
          </p:cNvSpPr>
          <p:nvPr>
            <p:ph type="title"/>
          </p:nvPr>
        </p:nvSpPr>
        <p:spPr>
          <a:xfrm>
            <a:off x="752475" y="0"/>
            <a:ext cx="10515600" cy="1325563"/>
          </a:xfrm>
        </p:spPr>
        <p:txBody>
          <a:bodyPr>
            <a:normAutofit/>
          </a:bodyPr>
          <a:lstStyle/>
          <a:p>
            <a:r>
              <a:rPr lang="en-US" sz="3600" dirty="0">
                <a:solidFill>
                  <a:schemeClr val="bg1"/>
                </a:solidFill>
              </a:rPr>
              <a:t>Ano</a:t>
            </a:r>
            <a:r>
              <a:rPr lang="en-US" sz="3600" dirty="0"/>
              <a:t>ther Difference: “Right” or Moral Imperative</a:t>
            </a:r>
          </a:p>
        </p:txBody>
      </p:sp>
      <p:sp>
        <p:nvSpPr>
          <p:cNvPr id="3" name="Content Placeholder 2">
            <a:extLst>
              <a:ext uri="{FF2B5EF4-FFF2-40B4-BE49-F238E27FC236}">
                <a16:creationId xmlns:a16="http://schemas.microsoft.com/office/drawing/2014/main" id="{6A527E5F-F7FB-CD45-8102-9D5F24CFDF0D}"/>
              </a:ext>
            </a:extLst>
          </p:cNvPr>
          <p:cNvSpPr>
            <a:spLocks noGrp="1"/>
          </p:cNvSpPr>
          <p:nvPr>
            <p:ph idx="1"/>
          </p:nvPr>
        </p:nvSpPr>
        <p:spPr/>
        <p:txBody>
          <a:bodyPr/>
          <a:lstStyle/>
          <a:p>
            <a:r>
              <a:rPr lang="en-US" dirty="0"/>
              <a:t>Health care as a product is often viewed as a “right” or moral imperative.</a:t>
            </a:r>
          </a:p>
          <a:p>
            <a:pPr lvl="1"/>
            <a:r>
              <a:rPr lang="en-US" dirty="0"/>
              <a:t>This view argues for greater government interaction in the market, primarily to promote access.</a:t>
            </a:r>
          </a:p>
          <a:p>
            <a:pPr lvl="2"/>
            <a:r>
              <a:rPr lang="en-US" dirty="0"/>
              <a:t>Subsidies for insurance and care.</a:t>
            </a:r>
          </a:p>
          <a:p>
            <a:pPr lvl="2"/>
            <a:r>
              <a:rPr lang="en-US" dirty="0"/>
              <a:t>Market regulations to reduce inequities.</a:t>
            </a:r>
          </a:p>
          <a:p>
            <a:r>
              <a:rPr lang="en-US" dirty="0"/>
              <a:t>Unfettered free markets are unlikely to achieve social goals with respect to health care provision.</a:t>
            </a:r>
          </a:p>
        </p:txBody>
      </p:sp>
      <p:sp>
        <p:nvSpPr>
          <p:cNvPr id="4" name="Slide Number Placeholder 3">
            <a:extLst>
              <a:ext uri="{FF2B5EF4-FFF2-40B4-BE49-F238E27FC236}">
                <a16:creationId xmlns:a16="http://schemas.microsoft.com/office/drawing/2014/main" id="{8B34C82A-3B67-CE41-95E3-4643FAB4BD30}"/>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3544208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1771979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4CC7-A06D-E94D-BF0F-6947B5146505}"/>
              </a:ext>
            </a:extLst>
          </p:cNvPr>
          <p:cNvSpPr>
            <a:spLocks noGrp="1"/>
          </p:cNvSpPr>
          <p:nvPr>
            <p:ph type="title"/>
          </p:nvPr>
        </p:nvSpPr>
        <p:spPr>
          <a:xfrm>
            <a:off x="933450" y="0"/>
            <a:ext cx="10515600" cy="1325563"/>
          </a:xfrm>
        </p:spPr>
        <p:txBody>
          <a:bodyPr/>
          <a:lstStyle/>
          <a:p>
            <a:r>
              <a:rPr lang="en-US" dirty="0">
                <a:solidFill>
                  <a:schemeClr val="bg1"/>
                </a:solidFill>
              </a:rPr>
              <a:t>Ho</a:t>
            </a:r>
            <a:r>
              <a:rPr lang="en-US" dirty="0"/>
              <a:t>w Does Policy Matter?</a:t>
            </a:r>
          </a:p>
        </p:txBody>
      </p:sp>
      <p:sp>
        <p:nvSpPr>
          <p:cNvPr id="3" name="Content Placeholder 2">
            <a:extLst>
              <a:ext uri="{FF2B5EF4-FFF2-40B4-BE49-F238E27FC236}">
                <a16:creationId xmlns:a16="http://schemas.microsoft.com/office/drawing/2014/main" id="{D5983D27-CE1F-DA4E-A89D-3F6F688DD7E9}"/>
              </a:ext>
            </a:extLst>
          </p:cNvPr>
          <p:cNvSpPr>
            <a:spLocks noGrp="1"/>
          </p:cNvSpPr>
          <p:nvPr>
            <p:ph idx="1"/>
          </p:nvPr>
        </p:nvSpPr>
        <p:spPr/>
        <p:txBody>
          <a:bodyPr/>
          <a:lstStyle/>
          <a:p>
            <a:r>
              <a:rPr lang="en-US" dirty="0"/>
              <a:t>Government spending</a:t>
            </a:r>
          </a:p>
          <a:p>
            <a:pPr lvl="1"/>
            <a:r>
              <a:rPr lang="en-US" dirty="0"/>
              <a:t>Has implications for prices for private parties.</a:t>
            </a:r>
          </a:p>
          <a:p>
            <a:r>
              <a:rPr lang="en-US" dirty="0"/>
              <a:t>Competition policy</a:t>
            </a:r>
          </a:p>
          <a:p>
            <a:pPr lvl="1"/>
            <a:r>
              <a:rPr lang="en-US" dirty="0"/>
              <a:t>Concentration of various parts of the healthcare industry may be impediments to success in all three areas.</a:t>
            </a:r>
          </a:p>
        </p:txBody>
      </p:sp>
      <p:sp>
        <p:nvSpPr>
          <p:cNvPr id="4" name="Slide Number Placeholder 3">
            <a:extLst>
              <a:ext uri="{FF2B5EF4-FFF2-40B4-BE49-F238E27FC236}">
                <a16:creationId xmlns:a16="http://schemas.microsoft.com/office/drawing/2014/main" id="{66883EE0-3769-DF45-9484-EB8C1D25B070}"/>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1222118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Hospitals</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1408556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The evidence suggests that with more government oversight and restraining influence over mergers, health care costs would have been lower.</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23637773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p:txBody>
          <a:bodyPr>
            <a:normAutofit fontScale="85000" lnSpcReduction="20000"/>
          </a:bodyPr>
          <a:lstStyle/>
          <a:p>
            <a:r>
              <a:rPr lang="en-US" dirty="0"/>
              <a:t>Consolidation could lead to potential benefits (“Triple Aim”)</a:t>
            </a:r>
          </a:p>
          <a:p>
            <a:pPr lvl="1"/>
            <a:r>
              <a:rPr lang="en-US" dirty="0"/>
              <a:t>Coordination of care</a:t>
            </a:r>
          </a:p>
          <a:p>
            <a:pPr lvl="1"/>
            <a:r>
              <a:rPr lang="en-US" dirty="0"/>
              <a:t>Investment in care coordination, quality.</a:t>
            </a:r>
          </a:p>
          <a:p>
            <a:pPr lvl="1"/>
            <a:r>
              <a:rPr lang="en-US" dirty="0"/>
              <a:t>Reduction of costly, unnecessary duplication.</a:t>
            </a:r>
          </a:p>
          <a:p>
            <a:pPr lvl="1"/>
            <a:r>
              <a:rPr lang="en-US" dirty="0"/>
              <a:t>Achievement of scale.</a:t>
            </a:r>
          </a:p>
          <a:p>
            <a:pPr lvl="2"/>
            <a:r>
              <a:rPr lang="en-US" dirty="0"/>
              <a:t>Costs</a:t>
            </a:r>
          </a:p>
          <a:p>
            <a:pPr lvl="3"/>
            <a:r>
              <a:rPr lang="en-US" dirty="0"/>
              <a:t>Risk contracts</a:t>
            </a:r>
          </a:p>
          <a:p>
            <a:pPr lvl="3"/>
            <a:r>
              <a:rPr lang="en-US" dirty="0"/>
              <a:t>Volume-outcome.</a:t>
            </a:r>
          </a:p>
          <a:p>
            <a:r>
              <a:rPr lang="en-US" dirty="0"/>
              <a:t>But, …</a:t>
            </a:r>
          </a:p>
          <a:p>
            <a:pPr lvl="1"/>
            <a:r>
              <a:rPr lang="en-US" dirty="0"/>
              <a:t>Consolidation isn’t integration.</a:t>
            </a:r>
          </a:p>
          <a:p>
            <a:pPr lvl="1"/>
            <a:r>
              <a:rPr lang="en-US" dirty="0"/>
              <a:t>Evidence doesn’t support the claims.</a:t>
            </a:r>
          </a:p>
          <a:p>
            <a:pPr lvl="2"/>
            <a:r>
              <a:rPr lang="en-US" dirty="0"/>
              <a:t>Consolidation has not led to lower costs, better quality, or coordinated care.</a:t>
            </a:r>
          </a:p>
          <a:p>
            <a:pPr lvl="2"/>
            <a:r>
              <a:rPr lang="en-US" dirty="0"/>
              <a:t>If anything, just the opposite has happened.</a:t>
            </a:r>
          </a:p>
          <a:p>
            <a:pPr lvl="2"/>
            <a:r>
              <a:rPr lang="en-US" dirty="0"/>
              <a:t>We have 30 years of experience with consolidation to draw on.</a:t>
            </a:r>
          </a:p>
          <a:p>
            <a:pPr lvl="3"/>
            <a:r>
              <a:rPr lang="en-US" dirty="0"/>
              <a:t>Hospital mergers, integrated deliver systems, physician practice mergers, hospital acquisitions of physician practices…</a:t>
            </a:r>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r>
              <a:rPr lang="en-US" sz="1200" dirty="0"/>
              <a:t>Source: Martin Gaynor, </a:t>
            </a:r>
            <a:r>
              <a:rPr lang="en-US" sz="1200" dirty="0" err="1"/>
              <a:t>NIHCM.org</a:t>
            </a:r>
            <a:r>
              <a:rPr lang="en-US" sz="1200" dirty="0"/>
              <a:t>, Supersized: The Rise of Hospital Giants</a:t>
            </a:r>
          </a:p>
        </p:txBody>
      </p:sp>
    </p:spTree>
    <p:extLst>
      <p:ext uri="{BB962C8B-B14F-4D97-AF65-F5344CB8AC3E}">
        <p14:creationId xmlns:p14="http://schemas.microsoft.com/office/powerpoint/2010/main" val="1040555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1C0A-A6C5-5741-8E20-038F6A53C518}"/>
              </a:ext>
            </a:extLst>
          </p:cNvPr>
          <p:cNvSpPr>
            <a:spLocks noGrp="1"/>
          </p:cNvSpPr>
          <p:nvPr>
            <p:ph type="title"/>
          </p:nvPr>
        </p:nvSpPr>
        <p:spPr>
          <a:xfrm>
            <a:off x="923925" y="0"/>
            <a:ext cx="10515600" cy="1325563"/>
          </a:xfrm>
        </p:spPr>
        <p:txBody>
          <a:bodyPr>
            <a:normAutofit/>
          </a:bodyPr>
          <a:lstStyle/>
          <a:p>
            <a:r>
              <a:rPr lang="en-US" sz="3600" dirty="0">
                <a:solidFill>
                  <a:schemeClr val="bg1"/>
                </a:solidFill>
              </a:rPr>
              <a:t>Evi</a:t>
            </a:r>
            <a:r>
              <a:rPr lang="en-US" sz="3600" dirty="0"/>
              <a:t>dence on Consolidation</a:t>
            </a:r>
          </a:p>
        </p:txBody>
      </p:sp>
      <p:sp>
        <p:nvSpPr>
          <p:cNvPr id="4" name="Slide Number Placeholder 3">
            <a:extLst>
              <a:ext uri="{FF2B5EF4-FFF2-40B4-BE49-F238E27FC236}">
                <a16:creationId xmlns:a16="http://schemas.microsoft.com/office/drawing/2014/main" id="{E2B3B67E-D52B-6B42-89BA-52C36BE65199}"/>
              </a:ext>
            </a:extLst>
          </p:cNvPr>
          <p:cNvSpPr>
            <a:spLocks noGrp="1"/>
          </p:cNvSpPr>
          <p:nvPr>
            <p:ph type="sldNum" sz="quarter" idx="12"/>
          </p:nvPr>
        </p:nvSpPr>
        <p:spPr/>
        <p:txBody>
          <a:bodyPr/>
          <a:lstStyle/>
          <a:p>
            <a:fld id="{D9F085D5-EC86-4F6A-B501-C1359CB39116}" type="slidenum">
              <a:rPr lang="en-GB" smtClean="0"/>
              <a:t>78</a:t>
            </a:fld>
            <a:endParaRPr lang="en-GB"/>
          </a:p>
        </p:txBody>
      </p:sp>
      <p:pic>
        <p:nvPicPr>
          <p:cNvPr id="5" name="Picture 4">
            <a:extLst>
              <a:ext uri="{FF2B5EF4-FFF2-40B4-BE49-F238E27FC236}">
                <a16:creationId xmlns:a16="http://schemas.microsoft.com/office/drawing/2014/main" id="{7D39D8A9-A838-7448-B1EA-A08E032DA767}"/>
              </a:ext>
            </a:extLst>
          </p:cNvPr>
          <p:cNvPicPr>
            <a:picLocks noChangeAspect="1"/>
          </p:cNvPicPr>
          <p:nvPr/>
        </p:nvPicPr>
        <p:blipFill>
          <a:blip r:embed="rId2"/>
          <a:stretch>
            <a:fillRect/>
          </a:stretch>
        </p:blipFill>
        <p:spPr>
          <a:xfrm>
            <a:off x="1828800" y="1144159"/>
            <a:ext cx="7353150" cy="5117395"/>
          </a:xfrm>
          <a:prstGeom prst="rect">
            <a:avLst/>
          </a:prstGeom>
        </p:spPr>
      </p:pic>
      <p:sp>
        <p:nvSpPr>
          <p:cNvPr id="6" name="TextBox 5">
            <a:extLst>
              <a:ext uri="{FF2B5EF4-FFF2-40B4-BE49-F238E27FC236}">
                <a16:creationId xmlns:a16="http://schemas.microsoft.com/office/drawing/2014/main" id="{5A4C47CE-C6A6-CD41-A967-FB825DDE082E}"/>
              </a:ext>
            </a:extLst>
          </p:cNvPr>
          <p:cNvSpPr txBox="1"/>
          <p:nvPr/>
        </p:nvSpPr>
        <p:spPr>
          <a:xfrm>
            <a:off x="2886225" y="2115228"/>
            <a:ext cx="1268489" cy="646331"/>
          </a:xfrm>
          <a:prstGeom prst="rect">
            <a:avLst/>
          </a:prstGeom>
          <a:noFill/>
        </p:spPr>
        <p:txBody>
          <a:bodyPr wrap="none" rtlCol="0">
            <a:spAutoFit/>
          </a:bodyPr>
          <a:lstStyle/>
          <a:p>
            <a:r>
              <a:rPr lang="en-US" dirty="0"/>
              <a:t>Increase of </a:t>
            </a:r>
          </a:p>
          <a:p>
            <a:r>
              <a:rPr lang="en-US" dirty="0"/>
              <a:t>About 6%</a:t>
            </a:r>
          </a:p>
        </p:txBody>
      </p:sp>
      <p:sp>
        <p:nvSpPr>
          <p:cNvPr id="7" name="TextBox 6">
            <a:extLst>
              <a:ext uri="{FF2B5EF4-FFF2-40B4-BE49-F238E27FC236}">
                <a16:creationId xmlns:a16="http://schemas.microsoft.com/office/drawing/2014/main" id="{6D21DABE-E1D8-4B44-929F-81E0F80EFB96}"/>
              </a:ext>
            </a:extLst>
          </p:cNvPr>
          <p:cNvSpPr txBox="1"/>
          <p:nvPr/>
        </p:nvSpPr>
        <p:spPr>
          <a:xfrm>
            <a:off x="7359630" y="3223896"/>
            <a:ext cx="1982722" cy="369332"/>
          </a:xfrm>
          <a:prstGeom prst="rect">
            <a:avLst/>
          </a:prstGeom>
          <a:noFill/>
        </p:spPr>
        <p:txBody>
          <a:bodyPr wrap="none" rtlCol="0">
            <a:spAutoFit/>
          </a:bodyPr>
          <a:lstStyle/>
          <a:p>
            <a:r>
              <a:rPr lang="en-US" dirty="0"/>
              <a:t>Very small increase</a:t>
            </a:r>
          </a:p>
        </p:txBody>
      </p:sp>
      <p:sp>
        <p:nvSpPr>
          <p:cNvPr id="8" name="TextBox 7">
            <a:extLst>
              <a:ext uri="{FF2B5EF4-FFF2-40B4-BE49-F238E27FC236}">
                <a16:creationId xmlns:a16="http://schemas.microsoft.com/office/drawing/2014/main" id="{569D0630-2162-E84F-9E8A-ED589CA70327}"/>
              </a:ext>
            </a:extLst>
          </p:cNvPr>
          <p:cNvSpPr txBox="1"/>
          <p:nvPr/>
        </p:nvSpPr>
        <p:spPr>
          <a:xfrm>
            <a:off x="4031524" y="4845230"/>
            <a:ext cx="4128951" cy="646331"/>
          </a:xfrm>
          <a:prstGeom prst="rect">
            <a:avLst/>
          </a:prstGeom>
          <a:noFill/>
        </p:spPr>
        <p:txBody>
          <a:bodyPr wrap="none" rtlCol="0">
            <a:spAutoFit/>
          </a:bodyPr>
          <a:lstStyle/>
          <a:p>
            <a:r>
              <a:rPr lang="en-US" dirty="0"/>
              <a:t>The price effect of a merger declines with </a:t>
            </a:r>
          </a:p>
          <a:p>
            <a:r>
              <a:rPr lang="en-US" dirty="0"/>
              <a:t>the distance between the hospitals.</a:t>
            </a:r>
          </a:p>
        </p:txBody>
      </p:sp>
      <p:sp>
        <p:nvSpPr>
          <p:cNvPr id="9" name="TextBox 8">
            <a:extLst>
              <a:ext uri="{FF2B5EF4-FFF2-40B4-BE49-F238E27FC236}">
                <a16:creationId xmlns:a16="http://schemas.microsoft.com/office/drawing/2014/main" id="{4FD5E861-D4B9-C143-B5E0-F8A3B47FD13A}"/>
              </a:ext>
            </a:extLst>
          </p:cNvPr>
          <p:cNvSpPr txBox="1"/>
          <p:nvPr/>
        </p:nvSpPr>
        <p:spPr>
          <a:xfrm>
            <a:off x="3378778" y="1164961"/>
            <a:ext cx="5605894" cy="461665"/>
          </a:xfrm>
          <a:prstGeom prst="rect">
            <a:avLst/>
          </a:prstGeom>
          <a:noFill/>
        </p:spPr>
        <p:txBody>
          <a:bodyPr wrap="none" rtlCol="0">
            <a:spAutoFit/>
          </a:bodyPr>
          <a:lstStyle/>
          <a:p>
            <a:r>
              <a:rPr lang="en-US" sz="2400" b="1" dirty="0"/>
              <a:t>Price Increase Following a Hospital Merger</a:t>
            </a:r>
          </a:p>
        </p:txBody>
      </p:sp>
    </p:spTree>
    <p:extLst>
      <p:ext uri="{BB962C8B-B14F-4D97-AF65-F5344CB8AC3E}">
        <p14:creationId xmlns:p14="http://schemas.microsoft.com/office/powerpoint/2010/main" val="885976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79</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a:t>
            </a:r>
          </a:p>
          <a:p>
            <a:pPr lvl="1"/>
            <a:r>
              <a:rPr lang="en-US" dirty="0"/>
              <a:t>I will try to handle them as they come up, but may take them in a bunch as time permits.</a:t>
            </a:r>
          </a:p>
          <a:p>
            <a:pPr marL="457200" lvl="1" indent="0">
              <a:buNone/>
            </a:pPr>
            <a:endParaRPr lang="en-US" dirty="0"/>
          </a:p>
          <a:p>
            <a:r>
              <a:rPr lang="en-US" dirty="0"/>
              <a:t>We will do a verbal Q&amp;A once the material has been presented.</a:t>
            </a:r>
          </a:p>
          <a:p>
            <a:pPr lvl="1"/>
            <a:r>
              <a:rPr lang="en-US" dirty="0"/>
              <a:t>And the questions in the chat have been addressed.</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5037926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15968635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755075" y="216007"/>
            <a:ext cx="10515600" cy="1325563"/>
          </a:xfrm>
        </p:spPr>
        <p:txBody>
          <a:bodyPr/>
          <a:lstStyle/>
          <a:p>
            <a:r>
              <a:rPr lang="en-US" dirty="0">
                <a:solidFill>
                  <a:schemeClr val="bg1"/>
                </a:solidFill>
              </a:rPr>
              <a:t>Hos</a:t>
            </a:r>
            <a:r>
              <a:rPr lang="en-US" dirty="0"/>
              <a:t>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solidFill>
                  <a:srgbClr val="2B414D"/>
                </a:solidFill>
              </a:rPr>
              <a:t>A large Northern California hospital system used its size and influence to achieve a "domination of the market”.</a:t>
            </a:r>
          </a:p>
          <a:p>
            <a:r>
              <a:rPr lang="en-US" b="0" dirty="0">
                <a:solidFill>
                  <a:srgbClr val="2B414D"/>
                </a:solidFill>
              </a:rPr>
              <a:t>Sutter Health grew into a behemoth hospital system and then, like a classic monopoly, used its dominance in Northern California to raise hospital prices.</a:t>
            </a:r>
          </a:p>
          <a:p>
            <a:r>
              <a:rPr lang="en-US" b="0" dirty="0">
                <a:solidFill>
                  <a:srgbClr val="2B414D"/>
                </a:solidFill>
              </a:rPr>
              <a:t>Sutter used its windfall from excessive pricing to acquire more entities and grew into a conglomerate of 24 hospitals, 12,000 doctors and several cancer, cardiac and other specialty centers. </a:t>
            </a:r>
          </a:p>
          <a:p>
            <a:r>
              <a:rPr lang="en-US" b="0" dirty="0">
                <a:solidFill>
                  <a:srgbClr val="2B414D"/>
                </a:solidFill>
              </a:rPr>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24168579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net income of $142.8 million and Memorial Healthcare System in Broward County, a nonprofit hospital network, had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fld id="{D9F085D5-EC86-4F6A-B501-C1359CB39116}" type="slidenum">
              <a:rPr lang="en-GB" smtClean="0"/>
              <a:t>82</a:t>
            </a:fld>
            <a:endParaRPr lang="en-GB"/>
          </a:p>
        </p:txBody>
      </p:sp>
    </p:spTree>
    <p:extLst>
      <p:ext uri="{BB962C8B-B14F-4D97-AF65-F5344CB8AC3E}">
        <p14:creationId xmlns:p14="http://schemas.microsoft.com/office/powerpoint/2010/main" val="37826193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Pharma</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83</a:t>
            </a:fld>
            <a:endParaRPr lang="en-GB"/>
          </a:p>
        </p:txBody>
      </p:sp>
    </p:spTree>
    <p:extLst>
      <p:ext uri="{BB962C8B-B14F-4D97-AF65-F5344CB8AC3E}">
        <p14:creationId xmlns:p14="http://schemas.microsoft.com/office/powerpoint/2010/main" val="15620527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84</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64643053-DE94-2146-A108-2732EF8D80D4}"/>
              </a:ext>
            </a:extLst>
          </p:cNvPr>
          <p:cNvSpPr txBox="1"/>
          <p:nvPr/>
        </p:nvSpPr>
        <p:spPr>
          <a:xfrm>
            <a:off x="6502400" y="6473330"/>
            <a:ext cx="5124993" cy="276999"/>
          </a:xfrm>
          <a:prstGeom prst="rect">
            <a:avLst/>
          </a:prstGeom>
          <a:noFill/>
        </p:spPr>
        <p:txBody>
          <a:bodyPr wrap="none" rtlCol="0">
            <a:spAutoFit/>
          </a:bodyPr>
          <a:lstStyle/>
          <a:p>
            <a:r>
              <a:rPr lang="en-US" sz="1200" dirty="0"/>
              <a:t>Source: https://</a:t>
            </a:r>
            <a:r>
              <a:rPr lang="en-US" sz="1200" dirty="0" err="1"/>
              <a:t>www.ft.com</a:t>
            </a:r>
            <a:r>
              <a:rPr lang="en-US" sz="1200" dirty="0"/>
              <a:t>/content/e92dbf94-d9a2-11e9-8f9b-77216ebe1f17</a:t>
            </a:r>
          </a:p>
        </p:txBody>
      </p:sp>
    </p:spTree>
    <p:extLst>
      <p:ext uri="{BB962C8B-B14F-4D97-AF65-F5344CB8AC3E}">
        <p14:creationId xmlns:p14="http://schemas.microsoft.com/office/powerpoint/2010/main" val="41107561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5982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23853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428941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9</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137412"/>
            <a:ext cx="9144000" cy="138771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endParaRPr lang="en-US" sz="4000" dirty="0">
              <a:solidFill>
                <a:schemeClr val="tx2"/>
              </a:solidFill>
            </a:endParaRPr>
          </a:p>
          <a:p>
            <a:pPr>
              <a:lnSpc>
                <a:spcPct val="100000"/>
              </a:lnSpc>
              <a:spcBef>
                <a:spcPts val="0"/>
              </a:spcBef>
            </a:pPr>
            <a:r>
              <a:rPr lang="en-US" sz="4000" dirty="0">
                <a:solidFill>
                  <a:schemeClr val="tx2"/>
                </a:solidFill>
              </a:rPr>
              <a:t>Kelley Cullen, Ph.D.</a:t>
            </a:r>
          </a:p>
          <a:p>
            <a:pPr>
              <a:lnSpc>
                <a:spcPct val="100000"/>
              </a:lnSpc>
              <a:spcBef>
                <a:spcPts val="0"/>
              </a:spcBef>
            </a:pPr>
            <a:r>
              <a:rPr lang="en-US" sz="3400" b="0" i="1" dirty="0">
                <a:solidFill>
                  <a:schemeClr val="tx2"/>
                </a:solidFill>
              </a:rPr>
              <a:t>E. Washington University</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34739066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37246201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91</a:t>
            </a:fld>
            <a:endParaRPr lang="en-GB"/>
          </a:p>
        </p:txBody>
      </p:sp>
    </p:spTree>
    <p:extLst>
      <p:ext uri="{BB962C8B-B14F-4D97-AF65-F5344CB8AC3E}">
        <p14:creationId xmlns:p14="http://schemas.microsoft.com/office/powerpoint/2010/main" val="13993989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p:txBody>
          <a:bodyPr>
            <a:normAutofit lnSpcReduction="10000"/>
          </a:bodyPr>
          <a:lstStyle/>
          <a:p>
            <a:r>
              <a:rPr lang="en-US" b="0" dirty="0"/>
              <a:t>The CBO estimates that drug pricing negotiation would reduce federal spending by </a:t>
            </a:r>
            <a:r>
              <a:rPr lang="en-US" b="0" dirty="0">
                <a:hlinkClick r:id="rId2"/>
              </a:rPr>
              <a:t>$456 billion and increase revenues by $45 billion</a:t>
            </a:r>
            <a:r>
              <a:rPr lang="en-US" b="0" dirty="0"/>
              <a:t> over 10 years. This would include:</a:t>
            </a:r>
          </a:p>
          <a:p>
            <a:pPr lvl="1"/>
            <a:r>
              <a:rPr lang="en-US" sz="2800" b="0" dirty="0"/>
              <a:t>direct savings to the Medicare Part D program </a:t>
            </a:r>
            <a:r>
              <a:rPr lang="en-US" sz="2800" b="1" dirty="0"/>
              <a:t>($448B)</a:t>
            </a:r>
          </a:p>
          <a:p>
            <a:pPr lvl="1"/>
            <a:r>
              <a:rPr lang="en-US" sz="2800" b="0" dirty="0"/>
              <a:t>a reduction in spending related to the Affordable Care Act’s subsidies for commercial health plans</a:t>
            </a:r>
          </a:p>
          <a:p>
            <a:pPr lvl="1"/>
            <a:r>
              <a:rPr lang="en-US" sz="2800" b="0" dirty="0"/>
              <a:t>a reduction in spending for the Federal Employees Health Benefits Program</a:t>
            </a:r>
          </a:p>
          <a:p>
            <a:pPr lvl="1"/>
            <a:r>
              <a:rPr lang="en-US" sz="2800" b="0" dirty="0"/>
              <a:t>an increase in government revenue from employers using savings from reduced premiums to fund taxable wage increases for their workers.</a:t>
            </a:r>
            <a:endParaRPr lang="en-US" sz="2800" dirty="0"/>
          </a:p>
        </p:txBody>
      </p:sp>
      <p:sp>
        <p:nvSpPr>
          <p:cNvPr id="4" name="Slide Number Placeholder 3">
            <a:extLst>
              <a:ext uri="{FF2B5EF4-FFF2-40B4-BE49-F238E27FC236}">
                <a16:creationId xmlns:a16="http://schemas.microsoft.com/office/drawing/2014/main" id="{D0DE7A5E-471F-F143-B122-9695D2085332}"/>
              </a:ext>
            </a:extLst>
          </p:cNvPr>
          <p:cNvSpPr>
            <a:spLocks noGrp="1"/>
          </p:cNvSpPr>
          <p:nvPr>
            <p:ph type="sldNum" sz="quarter" idx="12"/>
          </p:nvPr>
        </p:nvSpPr>
        <p:spPr/>
        <p:txBody>
          <a:bodyPr/>
          <a:lstStyle/>
          <a:p>
            <a:fld id="{D9F085D5-EC86-4F6A-B501-C1359CB39116}" type="slidenum">
              <a:rPr lang="en-GB" smtClean="0"/>
              <a:t>92</a:t>
            </a:fld>
            <a:endParaRPr lang="en-GB"/>
          </a:p>
        </p:txBody>
      </p:sp>
      <p:sp>
        <p:nvSpPr>
          <p:cNvPr id="5" name="TextBox 4">
            <a:extLst>
              <a:ext uri="{FF2B5EF4-FFF2-40B4-BE49-F238E27FC236}">
                <a16:creationId xmlns:a16="http://schemas.microsoft.com/office/drawing/2014/main" id="{F23CAFD1-E144-2E46-BFA1-4FA763AA63FD}"/>
              </a:ext>
            </a:extLst>
          </p:cNvPr>
          <p:cNvSpPr txBox="1"/>
          <p:nvPr/>
        </p:nvSpPr>
        <p:spPr>
          <a:xfrm>
            <a:off x="5220182" y="6456851"/>
            <a:ext cx="6410666" cy="276999"/>
          </a:xfrm>
          <a:prstGeom prst="rect">
            <a:avLst/>
          </a:prstGeom>
          <a:noFill/>
        </p:spPr>
        <p:txBody>
          <a:bodyPr wrap="none" rtlCol="0">
            <a:spAutoFit/>
          </a:bodyPr>
          <a:lstStyle/>
          <a:p>
            <a:r>
              <a:rPr lang="en-US" sz="1200" dirty="0"/>
              <a:t>Source: Congressional Budget Office, https://</a:t>
            </a:r>
            <a:r>
              <a:rPr lang="en-US" sz="1200" dirty="0" err="1"/>
              <a:t>www.cbo.gov</a:t>
            </a:r>
            <a:r>
              <a:rPr lang="en-US" sz="1200" dirty="0"/>
              <a:t>/system/files/2019-12/hr3_complete.pdf</a:t>
            </a:r>
          </a:p>
        </p:txBody>
      </p:sp>
    </p:spTree>
    <p:extLst>
      <p:ext uri="{BB962C8B-B14F-4D97-AF65-F5344CB8AC3E}">
        <p14:creationId xmlns:p14="http://schemas.microsoft.com/office/powerpoint/2010/main" val="13609149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fld id="{D9F085D5-EC86-4F6A-B501-C1359CB39116}" type="slidenum">
              <a:rPr lang="en-GB" smtClean="0"/>
              <a:t>93</a:t>
            </a:fld>
            <a:endParaRPr lang="en-GB"/>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4022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2531-7095-EB46-9CBB-00A9891EBB29}"/>
              </a:ext>
            </a:extLst>
          </p:cNvPr>
          <p:cNvSpPr>
            <a:spLocks noGrp="1"/>
          </p:cNvSpPr>
          <p:nvPr>
            <p:ph type="title"/>
          </p:nvPr>
        </p:nvSpPr>
        <p:spPr>
          <a:xfrm>
            <a:off x="734025" y="0"/>
            <a:ext cx="10515600" cy="1325563"/>
          </a:xfrm>
        </p:spPr>
        <p:txBody>
          <a:bodyPr/>
          <a:lstStyle/>
          <a:p>
            <a:r>
              <a:rPr lang="en-US" dirty="0">
                <a:solidFill>
                  <a:schemeClr val="bg1"/>
                </a:solidFill>
              </a:rPr>
              <a:t>Effe</a:t>
            </a:r>
            <a:r>
              <a:rPr lang="en-US" dirty="0"/>
              <a:t>ct on Size of Medicare</a:t>
            </a:r>
          </a:p>
        </p:txBody>
      </p:sp>
      <p:sp>
        <p:nvSpPr>
          <p:cNvPr id="4" name="Slide Number Placeholder 3">
            <a:extLst>
              <a:ext uri="{FF2B5EF4-FFF2-40B4-BE49-F238E27FC236}">
                <a16:creationId xmlns:a16="http://schemas.microsoft.com/office/drawing/2014/main" id="{9CC3AFB4-76B0-8B4F-B329-739169EAE451}"/>
              </a:ext>
            </a:extLst>
          </p:cNvPr>
          <p:cNvSpPr>
            <a:spLocks noGrp="1"/>
          </p:cNvSpPr>
          <p:nvPr>
            <p:ph type="sldNum" sz="quarter" idx="12"/>
          </p:nvPr>
        </p:nvSpPr>
        <p:spPr/>
        <p:txBody>
          <a:bodyPr/>
          <a:lstStyle/>
          <a:p>
            <a:fld id="{D9F085D5-EC86-4F6A-B501-C1359CB39116}" type="slidenum">
              <a:rPr lang="en-GB" smtClean="0"/>
              <a:t>94</a:t>
            </a:fld>
            <a:endParaRPr lang="en-GB"/>
          </a:p>
        </p:txBody>
      </p:sp>
      <p:pic>
        <p:nvPicPr>
          <p:cNvPr id="6" name="Picture 5">
            <a:extLst>
              <a:ext uri="{FF2B5EF4-FFF2-40B4-BE49-F238E27FC236}">
                <a16:creationId xmlns:a16="http://schemas.microsoft.com/office/drawing/2014/main" id="{B8B2C250-05E6-D241-97A1-167A4CC3B0EE}"/>
              </a:ext>
            </a:extLst>
          </p:cNvPr>
          <p:cNvPicPr>
            <a:picLocks noChangeAspect="1"/>
          </p:cNvPicPr>
          <p:nvPr/>
        </p:nvPicPr>
        <p:blipFill>
          <a:blip r:embed="rId2"/>
          <a:stretch>
            <a:fillRect/>
          </a:stretch>
        </p:blipFill>
        <p:spPr>
          <a:xfrm>
            <a:off x="1338482" y="1226916"/>
            <a:ext cx="9882657" cy="5011919"/>
          </a:xfrm>
          <a:prstGeom prst="rect">
            <a:avLst/>
          </a:prstGeom>
        </p:spPr>
      </p:pic>
      <p:sp>
        <p:nvSpPr>
          <p:cNvPr id="7" name="TextBox 6">
            <a:extLst>
              <a:ext uri="{FF2B5EF4-FFF2-40B4-BE49-F238E27FC236}">
                <a16:creationId xmlns:a16="http://schemas.microsoft.com/office/drawing/2014/main" id="{C1DDCCCC-28E9-5840-97A9-0835C37F9F61}"/>
              </a:ext>
            </a:extLst>
          </p:cNvPr>
          <p:cNvSpPr txBox="1"/>
          <p:nvPr/>
        </p:nvSpPr>
        <p:spPr>
          <a:xfrm>
            <a:off x="5263434" y="6456851"/>
            <a:ext cx="6340262" cy="276999"/>
          </a:xfrm>
          <a:prstGeom prst="rect">
            <a:avLst/>
          </a:prstGeom>
          <a:noFill/>
        </p:spPr>
        <p:txBody>
          <a:bodyPr wrap="none" rtlCol="0">
            <a:spAutoFit/>
          </a:bodyPr>
          <a:lstStyle/>
          <a:p>
            <a:r>
              <a:rPr lang="en-US" sz="1200" dirty="0"/>
              <a:t>Source: </a:t>
            </a:r>
            <a:r>
              <a:rPr lang="en-US" sz="1200" dirty="0">
                <a:hlinkClick r:id="rId3"/>
              </a:rPr>
              <a:t>https://www.cms.gov/files/document/2021-medicare-trustees-report.pdf</a:t>
            </a:r>
            <a:r>
              <a:rPr lang="en-US" sz="1200" dirty="0"/>
              <a:t>, via </a:t>
            </a:r>
            <a:r>
              <a:rPr lang="en-US" sz="1200" dirty="0" err="1"/>
              <a:t>Statista.com</a:t>
            </a:r>
            <a:endParaRPr lang="en-US" sz="1200" dirty="0"/>
          </a:p>
        </p:txBody>
      </p:sp>
    </p:spTree>
    <p:extLst>
      <p:ext uri="{BB962C8B-B14F-4D97-AF65-F5344CB8AC3E}">
        <p14:creationId xmlns:p14="http://schemas.microsoft.com/office/powerpoint/2010/main" val="36942271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95</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96</a:t>
            </a:fld>
            <a:endParaRPr lang="en-GB"/>
          </a:p>
        </p:txBody>
      </p:sp>
    </p:spTree>
    <p:extLst>
      <p:ext uri="{BB962C8B-B14F-4D97-AF65-F5344CB8AC3E}">
        <p14:creationId xmlns:p14="http://schemas.microsoft.com/office/powerpoint/2010/main" val="20416896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B300-96ED-2143-B81A-0F218E3BC769}"/>
              </a:ext>
            </a:extLst>
          </p:cNvPr>
          <p:cNvSpPr>
            <a:spLocks noGrp="1"/>
          </p:cNvSpPr>
          <p:nvPr>
            <p:ph type="title"/>
          </p:nvPr>
        </p:nvSpPr>
        <p:spPr>
          <a:xfrm>
            <a:off x="791900" y="0"/>
            <a:ext cx="10515600" cy="1325563"/>
          </a:xfrm>
        </p:spPr>
        <p:txBody>
          <a:bodyPr/>
          <a:lstStyle/>
          <a:p>
            <a:r>
              <a:rPr lang="en-US" dirty="0">
                <a:solidFill>
                  <a:schemeClr val="bg1"/>
                </a:solidFill>
              </a:rPr>
              <a:t>Acc</a:t>
            </a:r>
            <a:r>
              <a:rPr lang="en-US" dirty="0"/>
              <a:t>ording to the GAO:</a:t>
            </a:r>
          </a:p>
        </p:txBody>
      </p:sp>
      <p:sp>
        <p:nvSpPr>
          <p:cNvPr id="3" name="Content Placeholder 2">
            <a:extLst>
              <a:ext uri="{FF2B5EF4-FFF2-40B4-BE49-F238E27FC236}">
                <a16:creationId xmlns:a16="http://schemas.microsoft.com/office/drawing/2014/main" id="{EABF38B2-87B6-564F-89CD-F35D7701B45C}"/>
              </a:ext>
            </a:extLst>
          </p:cNvPr>
          <p:cNvSpPr>
            <a:spLocks noGrp="1"/>
          </p:cNvSpPr>
          <p:nvPr>
            <p:ph idx="1"/>
          </p:nvPr>
        </p:nvSpPr>
        <p:spPr>
          <a:xfrm>
            <a:off x="838200" y="1299644"/>
            <a:ext cx="10515600" cy="4729876"/>
          </a:xfrm>
        </p:spPr>
        <p:txBody>
          <a:bodyPr>
            <a:normAutofit fontScale="77500" lnSpcReduction="20000"/>
          </a:bodyPr>
          <a:lstStyle/>
          <a:p>
            <a:r>
              <a:rPr lang="en-US" dirty="0"/>
              <a:t>Between 2006 and 2015:</a:t>
            </a:r>
          </a:p>
          <a:p>
            <a:pPr lvl="1"/>
            <a:r>
              <a:rPr lang="en-US" dirty="0"/>
              <a:t>Pharma and Biotech revenues increased from $534 billion to $775 billion (2015 $)</a:t>
            </a:r>
          </a:p>
          <a:p>
            <a:pPr lvl="1"/>
            <a:r>
              <a:rPr lang="en-US" dirty="0"/>
              <a:t>67% of drug companies saw an increase in profit margins.</a:t>
            </a:r>
          </a:p>
          <a:p>
            <a:pPr lvl="1"/>
            <a:r>
              <a:rPr lang="en-US" dirty="0"/>
              <a:t>Top 25: profit margins were between 15 and 20%.</a:t>
            </a:r>
          </a:p>
          <a:p>
            <a:pPr lvl="2"/>
            <a:r>
              <a:rPr lang="en-US" dirty="0"/>
              <a:t>Across non-drug companies, profit margins are 4-9%.</a:t>
            </a:r>
          </a:p>
          <a:p>
            <a:r>
              <a:rPr lang="en-US" dirty="0"/>
              <a:t>Mergers</a:t>
            </a:r>
          </a:p>
          <a:p>
            <a:pPr lvl="1"/>
            <a:r>
              <a:rPr lang="en-US" dirty="0"/>
              <a:t># held constant, but deal values increased.</a:t>
            </a:r>
          </a:p>
          <a:p>
            <a:pPr lvl="1"/>
            <a:r>
              <a:rPr lang="en-US" dirty="0"/>
              <a:t>Largest 10 companies had about 38% market share – higher in narrower markets.</a:t>
            </a:r>
          </a:p>
          <a:p>
            <a:r>
              <a:rPr lang="en-US" dirty="0"/>
              <a:t>Between 2008 and 2014:</a:t>
            </a:r>
          </a:p>
          <a:p>
            <a:pPr lvl="1"/>
            <a:r>
              <a:rPr lang="en-US" dirty="0"/>
              <a:t>179 to 263 drug approvals occurred annually</a:t>
            </a:r>
          </a:p>
          <a:p>
            <a:pPr lvl="2"/>
            <a:r>
              <a:rPr lang="en-US" dirty="0"/>
              <a:t>13% of approvals were for novel drugs.</a:t>
            </a:r>
          </a:p>
          <a:p>
            <a:r>
              <a:rPr lang="en-US" dirty="0"/>
              <a:t>Research indicates that fewer competitors are associated with higher prices.</a:t>
            </a:r>
          </a:p>
          <a:p>
            <a:pPr lvl="1"/>
            <a:r>
              <a:rPr lang="en-US" dirty="0"/>
              <a:t>Especially in the market for generics.</a:t>
            </a:r>
          </a:p>
          <a:p>
            <a:r>
              <a:rPr lang="en-US" dirty="0"/>
              <a:t>Mergers have a varied impact on innovation: R&amp;D spending, patent approvals, and drug approvals.</a:t>
            </a:r>
          </a:p>
          <a:p>
            <a:pPr lvl="1"/>
            <a:r>
              <a:rPr lang="en-US" dirty="0"/>
              <a:t>Certain merger retrospective studies have found a negative effect.</a:t>
            </a:r>
          </a:p>
        </p:txBody>
      </p:sp>
      <p:sp>
        <p:nvSpPr>
          <p:cNvPr id="4" name="Slide Number Placeholder 3">
            <a:extLst>
              <a:ext uri="{FF2B5EF4-FFF2-40B4-BE49-F238E27FC236}">
                <a16:creationId xmlns:a16="http://schemas.microsoft.com/office/drawing/2014/main" id="{900FF0BB-7FDA-0644-8F57-F42B38439AF9}"/>
              </a:ext>
            </a:extLst>
          </p:cNvPr>
          <p:cNvSpPr>
            <a:spLocks noGrp="1"/>
          </p:cNvSpPr>
          <p:nvPr>
            <p:ph type="sldNum" sz="quarter" idx="12"/>
          </p:nvPr>
        </p:nvSpPr>
        <p:spPr/>
        <p:txBody>
          <a:bodyPr/>
          <a:lstStyle/>
          <a:p>
            <a:fld id="{D9F085D5-EC86-4F6A-B501-C1359CB39116}" type="slidenum">
              <a:rPr lang="en-GB" smtClean="0"/>
              <a:t>97</a:t>
            </a:fld>
            <a:endParaRPr lang="en-GB"/>
          </a:p>
        </p:txBody>
      </p:sp>
      <p:sp>
        <p:nvSpPr>
          <p:cNvPr id="5" name="TextBox 4">
            <a:extLst>
              <a:ext uri="{FF2B5EF4-FFF2-40B4-BE49-F238E27FC236}">
                <a16:creationId xmlns:a16="http://schemas.microsoft.com/office/drawing/2014/main" id="{C0F5B8A5-07AC-1B4E-A8E6-DD7EEF0DBB94}"/>
              </a:ext>
            </a:extLst>
          </p:cNvPr>
          <p:cNvSpPr txBox="1"/>
          <p:nvPr/>
        </p:nvSpPr>
        <p:spPr>
          <a:xfrm>
            <a:off x="7818088" y="6456851"/>
            <a:ext cx="3535712" cy="276999"/>
          </a:xfrm>
          <a:prstGeom prst="rect">
            <a:avLst/>
          </a:prstGeom>
          <a:noFill/>
        </p:spPr>
        <p:txBody>
          <a:bodyPr wrap="none" rtlCol="0">
            <a:spAutoFit/>
          </a:bodyPr>
          <a:lstStyle/>
          <a:p>
            <a:r>
              <a:rPr lang="en-US" sz="1200" dirty="0"/>
              <a:t>https://</a:t>
            </a:r>
            <a:r>
              <a:rPr lang="en-US" sz="1200" dirty="0" err="1"/>
              <a:t>www.gao.gov</a:t>
            </a:r>
            <a:r>
              <a:rPr lang="en-US" sz="1200" dirty="0"/>
              <a:t>/assets/gao-18-40-highlights.pdf</a:t>
            </a:r>
          </a:p>
        </p:txBody>
      </p:sp>
    </p:spTree>
    <p:extLst>
      <p:ext uri="{BB962C8B-B14F-4D97-AF65-F5344CB8AC3E}">
        <p14:creationId xmlns:p14="http://schemas.microsoft.com/office/powerpoint/2010/main" val="18716626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of Insurance</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98</a:t>
            </a:fld>
            <a:endParaRPr lang="en-GB"/>
          </a:p>
        </p:txBody>
      </p:sp>
    </p:spTree>
    <p:extLst>
      <p:ext uri="{BB962C8B-B14F-4D97-AF65-F5344CB8AC3E}">
        <p14:creationId xmlns:p14="http://schemas.microsoft.com/office/powerpoint/2010/main" val="1097911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a:t>
            </a: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12636</TotalTime>
  <Words>6482</Words>
  <Application>Microsoft Macintosh PowerPoint</Application>
  <PresentationFormat>Widescreen</PresentationFormat>
  <Paragraphs>852</Paragraphs>
  <Slides>115</Slides>
  <Notes>13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115</vt:i4>
      </vt:variant>
    </vt:vector>
  </HeadingPairs>
  <TitlesOfParts>
    <vt:vector size="132" baseType="lpstr">
      <vt:lpstr>Arial</vt:lpstr>
      <vt:lpstr>berlingske_bold</vt:lpstr>
      <vt:lpstr>Cabin</vt:lpstr>
      <vt:lpstr>Calibri</vt:lpstr>
      <vt:lpstr>CircularStd-Book</vt:lpstr>
      <vt:lpstr>Courier New</vt:lpstr>
      <vt:lpstr>inherit</vt:lpstr>
      <vt:lpstr>InterFace</vt:lpstr>
      <vt:lpstr>InterFace</vt:lpstr>
      <vt:lpstr>interface_regular</vt:lpstr>
      <vt:lpstr>Libre Baskerville</vt:lpstr>
      <vt:lpstr>Myriad Pro</vt:lpstr>
      <vt:lpstr>Myriad Pro Light</vt:lpstr>
      <vt:lpstr>Roboto</vt:lpstr>
      <vt:lpstr>Trebuchet MS</vt:lpstr>
      <vt:lpstr>Custom Design</vt:lpstr>
      <vt:lpstr>Office Theme</vt:lpstr>
      <vt:lpstr>PowerPoint Presentation</vt:lpstr>
      <vt:lpstr> National Economic Education Delegation</vt:lpstr>
      <vt:lpstr>Who Are We?</vt:lpstr>
      <vt:lpstr>Where Are We?</vt:lpstr>
      <vt:lpstr> Available NEED Topics Include:</vt:lpstr>
      <vt:lpstr>Today’s Speaker</vt:lpstr>
      <vt:lpstr> Course Outline</vt:lpstr>
      <vt:lpstr>Submitting Questions</vt:lpstr>
      <vt:lpstr>PowerPoint Presentation</vt:lpstr>
      <vt:lpstr>Credits and Disclaimer</vt:lpstr>
      <vt:lpstr> National Income Inequality: Share of Top 10%</vt:lpstr>
      <vt:lpstr>Outline</vt:lpstr>
      <vt:lpstr>What is Health(care) Economics?</vt:lpstr>
      <vt:lpstr>Health Economics is part of Microeconomics</vt:lpstr>
      <vt:lpstr>Where the money goes?</vt:lpstr>
      <vt:lpstr>What is Health Economics?</vt:lpstr>
      <vt:lpstr>What is a Market?</vt:lpstr>
      <vt:lpstr>Markets Studied in Health Economics</vt:lpstr>
      <vt:lpstr>Pulse of the Health Economy</vt:lpstr>
      <vt:lpstr>Pulse of the Health Economy</vt:lpstr>
      <vt:lpstr>Access</vt:lpstr>
      <vt:lpstr>Health Insurance Coverage, 2019</vt:lpstr>
      <vt:lpstr>Health Insurance Coverage By Age, 2019</vt:lpstr>
      <vt:lpstr>Health Insurance Coverage by Income, 2019</vt:lpstr>
      <vt:lpstr>Health Insurance Coverage by Race, 2019</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Quality</vt:lpstr>
      <vt:lpstr>A Bit About Quality</vt:lpstr>
      <vt:lpstr>Life Expectancy: How Does the US Compare?</vt:lpstr>
      <vt:lpstr>Life Expectancy &amp; Per Capita GDP</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Health vs Social Care Spending</vt:lpstr>
      <vt:lpstr>Health vs Social Care Spending</vt:lpstr>
      <vt:lpstr>Why is Healthcare Spending Increasing?</vt:lpstr>
      <vt:lpstr>Tradeoffs</vt:lpstr>
      <vt:lpstr>Markets Matter for Costs, Access, and Quality</vt:lpstr>
      <vt:lpstr>Market Economies</vt:lpstr>
      <vt:lpstr>When does “free market does it better” hold?</vt:lpstr>
      <vt:lpstr>What types of markets are there?</vt:lpstr>
      <vt:lpstr>Health Care Markets are Different</vt:lpstr>
      <vt:lpstr>Are Health Care Markets Special?</vt:lpstr>
      <vt:lpstr>Another Difference: “Right” or Moral Imperative</vt:lpstr>
      <vt:lpstr>Policy Matters for Costs, Access, and Quality</vt:lpstr>
      <vt:lpstr>How Does Policy Matter?</vt:lpstr>
      <vt:lpstr>Concentration and Hospitals</vt:lpstr>
      <vt:lpstr>Hospital Monopolization</vt:lpstr>
      <vt:lpstr>Potential Benefits of Consolidation</vt:lpstr>
      <vt:lpstr>Evidence on Consolidation</vt:lpstr>
      <vt:lpstr>PowerPoint Presentation</vt:lpstr>
      <vt:lpstr>Hospital Monopolization Across the Nation</vt:lpstr>
      <vt:lpstr>Hospital Monopolization: California</vt:lpstr>
      <vt:lpstr>Hospital Monopolization: Florida</vt:lpstr>
      <vt:lpstr>Concentration and Pharma</vt:lpstr>
      <vt:lpstr>Drug Price Comparisons</vt:lpstr>
      <vt:lpstr>PowerPoint Presentation</vt:lpstr>
      <vt:lpstr>Spending on Pharmaceuticals</vt:lpstr>
      <vt:lpstr>Drug Prices: Trends Over Time</vt:lpstr>
      <vt:lpstr>Price Hikes</vt:lpstr>
      <vt:lpstr>Reasons for higher drug prices</vt:lpstr>
      <vt:lpstr>Lobbying</vt:lpstr>
      <vt:lpstr>Medicare Modernization Act </vt:lpstr>
      <vt:lpstr>How Much is Negotiation Worth?</vt:lpstr>
      <vt:lpstr>Prescription Drug Savings in Build Back Better</vt:lpstr>
      <vt:lpstr>Effect on Size of Medicare</vt:lpstr>
      <vt:lpstr>PowerPoint Presentation</vt:lpstr>
      <vt:lpstr>Concentration in Pharmaceutical Companies</vt:lpstr>
      <vt:lpstr>According to the GAO:</vt:lpstr>
      <vt:lpstr>Concentration of Insurance</vt:lpstr>
      <vt:lpstr>Monopolization of Health Insurance Market</vt:lpstr>
      <vt:lpstr>Average Annual Insurance Premiums, 1999-2018 </vt:lpstr>
      <vt:lpstr>Spending on Deductibles</vt:lpstr>
      <vt:lpstr>Reason for Higher Health Insurance Rates</vt:lpstr>
      <vt:lpstr>Health Care Systems and Institutions</vt:lpstr>
      <vt:lpstr>Health System Classification</vt:lpstr>
      <vt:lpstr>US Health Care System</vt:lpstr>
      <vt:lpstr>Health Insurance and Reform</vt:lpstr>
      <vt:lpstr>Definition: Universal Coverage</vt:lpstr>
      <vt:lpstr>Definition: Single-Payer</vt:lpstr>
      <vt:lpstr>Definition: Socialized Medicine</vt:lpstr>
      <vt:lpstr>Definition: Third-Party Payer</vt:lpstr>
      <vt:lpstr>Definition: Third-Party Payer</vt:lpstr>
      <vt:lpstr>Summary</vt:lpstr>
      <vt:lpstr> Thank you!</vt:lpstr>
      <vt:lpstr> Available NEED Topics Include: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287</cp:revision>
  <cp:lastPrinted>2022-01-18T19:59:29Z</cp:lastPrinted>
  <dcterms:created xsi:type="dcterms:W3CDTF">2017-05-03T22:30:38Z</dcterms:created>
  <dcterms:modified xsi:type="dcterms:W3CDTF">2022-03-12T17:15:01Z</dcterms:modified>
</cp:coreProperties>
</file>