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29"/>
  </p:notesMasterIdLst>
  <p:sldIdLst>
    <p:sldId id="256" r:id="rId5"/>
    <p:sldId id="328" r:id="rId6"/>
    <p:sldId id="434" r:id="rId7"/>
    <p:sldId id="435" r:id="rId8"/>
    <p:sldId id="327" r:id="rId9"/>
    <p:sldId id="499" r:id="rId10"/>
    <p:sldId id="507" r:id="rId11"/>
    <p:sldId id="508" r:id="rId12"/>
    <p:sldId id="501" r:id="rId13"/>
    <p:sldId id="517" r:id="rId14"/>
    <p:sldId id="504" r:id="rId15"/>
    <p:sldId id="1150" r:id="rId16"/>
    <p:sldId id="1153" r:id="rId17"/>
    <p:sldId id="1148" r:id="rId18"/>
    <p:sldId id="420" r:id="rId19"/>
    <p:sldId id="329" r:id="rId20"/>
    <p:sldId id="522" r:id="rId21"/>
    <p:sldId id="523" r:id="rId22"/>
    <p:sldId id="518" r:id="rId23"/>
    <p:sldId id="530" r:id="rId24"/>
    <p:sldId id="531" r:id="rId25"/>
    <p:sldId id="581" r:id="rId26"/>
    <p:sldId id="1027" r:id="rId27"/>
    <p:sldId id="108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0" autoAdjust="0"/>
    <p:restoredTop sz="94674"/>
  </p:normalViewPr>
  <p:slideViewPr>
    <p:cSldViewPr snapToGrid="0" snapToObjects="1">
      <p:cViewPr varScale="1">
        <p:scale>
          <a:sx n="92" d="100"/>
          <a:sy n="92" d="100"/>
        </p:scale>
        <p:origin x="184" y="96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5/6/21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7</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big emphasis is on the distinction between other health care markets and health insurance – this difference it typically hard to grasp for most people.</a:t>
            </a:r>
          </a:p>
        </p:txBody>
      </p:sp>
      <p:sp>
        <p:nvSpPr>
          <p:cNvPr id="4" name="Slide Number Placeholder 3"/>
          <p:cNvSpPr>
            <a:spLocks noGrp="1"/>
          </p:cNvSpPr>
          <p:nvPr>
            <p:ph type="sldNum" sz="quarter" idx="5"/>
          </p:nvPr>
        </p:nvSpPr>
        <p:spPr/>
        <p:txBody>
          <a:bodyPr/>
          <a:lstStyle/>
          <a:p>
            <a:fld id="{7EC85BC4-8EB5-4604-8AA6-8BB49D60C87E}" type="slidenum">
              <a:rPr lang="en-US" smtClean="0"/>
              <a:t>8</a:t>
            </a:fld>
            <a:endParaRPr lang="en-US" dirty="0"/>
          </a:p>
        </p:txBody>
      </p:sp>
    </p:spTree>
    <p:extLst>
      <p:ext uri="{BB962C8B-B14F-4D97-AF65-F5344CB8AC3E}">
        <p14:creationId xmlns:p14="http://schemas.microsoft.com/office/powerpoint/2010/main" val="394653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9</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19</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20</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22</a:t>
            </a:fld>
            <a:endParaRPr lang="en-US"/>
          </a:p>
        </p:txBody>
      </p:sp>
    </p:spTree>
    <p:extLst>
      <p:ext uri="{BB962C8B-B14F-4D97-AF65-F5344CB8AC3E}">
        <p14:creationId xmlns:p14="http://schemas.microsoft.com/office/powerpoint/2010/main" val="30980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dolarv@oldwestbury.edu"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5" Type="http://schemas.openxmlformats.org/officeDocument/2006/relationships/hyperlink" Target="http://www.needelegation.org/testimonials.php" TargetMode="External"/><Relationship Id="rId4" Type="http://schemas.openxmlformats.org/officeDocument/2006/relationships/hyperlink" Target="mailto:info@needelegation.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Health(care) Economics</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4098471"/>
            <a:ext cx="9144000" cy="1943100"/>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1800" dirty="0">
              <a:solidFill>
                <a:schemeClr val="tx2"/>
              </a:solidFill>
            </a:endParaRPr>
          </a:p>
          <a:p>
            <a:r>
              <a:rPr lang="en-US" dirty="0"/>
              <a:t>Rotary Club of The Villages</a:t>
            </a:r>
          </a:p>
          <a:p>
            <a:pPr>
              <a:lnSpc>
                <a:spcPct val="100000"/>
              </a:lnSpc>
              <a:spcBef>
                <a:spcPts val="0"/>
              </a:spcBef>
            </a:pPr>
            <a:r>
              <a:rPr lang="en-US" sz="1800" dirty="0">
                <a:solidFill>
                  <a:schemeClr val="tx2"/>
                </a:solidFill>
              </a:rPr>
              <a:t>May 6</a:t>
            </a:r>
            <a:r>
              <a:rPr lang="en-US" sz="1800" baseline="30000" dirty="0">
                <a:solidFill>
                  <a:schemeClr val="tx2"/>
                </a:solidFill>
              </a:rPr>
              <a:t>th</a:t>
            </a:r>
            <a:r>
              <a:rPr lang="en-US" sz="1800" dirty="0">
                <a:solidFill>
                  <a:schemeClr val="tx2"/>
                </a:solidFill>
              </a:rPr>
              <a:t>, 2021</a:t>
            </a:r>
          </a:p>
          <a:p>
            <a:pPr>
              <a:lnSpc>
                <a:spcPct val="100000"/>
              </a:lnSpc>
              <a:spcBef>
                <a:spcPts val="0"/>
              </a:spcBef>
            </a:pPr>
            <a:endParaRPr lang="en-US" sz="4000" dirty="0">
              <a:solidFill>
                <a:schemeClr val="tx2"/>
              </a:solidFill>
            </a:endParaRPr>
          </a:p>
          <a:p>
            <a:pPr>
              <a:lnSpc>
                <a:spcPct val="100000"/>
              </a:lnSpc>
              <a:spcBef>
                <a:spcPts val="0"/>
              </a:spcBef>
            </a:pPr>
            <a:r>
              <a:rPr lang="en-US" sz="3400" i="1" dirty="0">
                <a:solidFill>
                  <a:schemeClr val="tx2"/>
                </a:solidFill>
              </a:rPr>
              <a:t>Veronika Dolar</a:t>
            </a:r>
          </a:p>
          <a:p>
            <a:pPr>
              <a:lnSpc>
                <a:spcPct val="100000"/>
              </a:lnSpc>
              <a:spcBef>
                <a:spcPts val="0"/>
              </a:spcBef>
            </a:pPr>
            <a:r>
              <a:rPr lang="en-US" sz="3400" b="0" i="1" dirty="0">
                <a:solidFill>
                  <a:schemeClr val="tx2"/>
                </a:solidFill>
              </a:rPr>
              <a:t>State University of New York </a:t>
            </a:r>
          </a:p>
          <a:p>
            <a:pPr>
              <a:lnSpc>
                <a:spcPct val="100000"/>
              </a:lnSpc>
              <a:spcBef>
                <a:spcPts val="0"/>
              </a:spcBef>
            </a:pPr>
            <a:r>
              <a:rPr lang="en-US" sz="3400" b="0" i="1" dirty="0">
                <a:solidFill>
                  <a:schemeClr val="tx2"/>
                </a:solidFill>
              </a:rPr>
              <a:t>SUNY Old Westbury </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014446" y="4222379"/>
            <a:ext cx="3911857" cy="1819192"/>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09769"/>
            <a:ext cx="3492500" cy="2324100"/>
          </a:xfrm>
          <a:prstGeom prst="rect">
            <a:avLst/>
          </a:prstGeom>
        </p:spPr>
      </p:pic>
    </p:spTree>
    <p:extLst>
      <p:ext uri="{BB962C8B-B14F-4D97-AF65-F5344CB8AC3E}">
        <p14:creationId xmlns:p14="http://schemas.microsoft.com/office/powerpoint/2010/main" val="132633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B69C5-3F16-4870-86C2-2845C192F0E7}"/>
              </a:ext>
            </a:extLst>
          </p:cNvPr>
          <p:cNvSpPr>
            <a:spLocks noGrp="1"/>
          </p:cNvSpPr>
          <p:nvPr>
            <p:ph type="title"/>
          </p:nvPr>
        </p:nvSpPr>
        <p:spPr/>
        <p:txBody>
          <a:bodyPr/>
          <a:lstStyle/>
          <a:p>
            <a:r>
              <a:rPr lang="en-US" dirty="0">
                <a:solidFill>
                  <a:schemeClr val="bg1"/>
                </a:solidFill>
              </a:rPr>
              <a:t>Ma</a:t>
            </a:r>
            <a:r>
              <a:rPr lang="en-US" dirty="0"/>
              <a:t>rket Economies</a:t>
            </a:r>
          </a:p>
        </p:txBody>
      </p:sp>
      <p:sp>
        <p:nvSpPr>
          <p:cNvPr id="3" name="Content Placeholder 2">
            <a:extLst>
              <a:ext uri="{FF2B5EF4-FFF2-40B4-BE49-F238E27FC236}">
                <a16:creationId xmlns:a16="http://schemas.microsoft.com/office/drawing/2014/main" id="{FE1D5BDB-AA80-4F74-B7B1-3000651C89C1}"/>
              </a:ext>
            </a:extLst>
          </p:cNvPr>
          <p:cNvSpPr>
            <a:spLocks noGrp="1"/>
          </p:cNvSpPr>
          <p:nvPr>
            <p:ph idx="1"/>
          </p:nvPr>
        </p:nvSpPr>
        <p:spPr/>
        <p:txBody>
          <a:bodyPr/>
          <a:lstStyle/>
          <a:p>
            <a:r>
              <a:rPr lang="en-US" b="0" dirty="0">
                <a:cs typeface="Arial" charset="0"/>
              </a:rPr>
              <a:t>In market economies, prices adjust to balance supply and demand.</a:t>
            </a:r>
          </a:p>
          <a:p>
            <a:r>
              <a:rPr lang="en-US" b="0" dirty="0">
                <a:cs typeface="Arial" charset="0"/>
              </a:rPr>
              <a:t>These equilibrium prices are the signals that guide economic decisions and thereby allocate scarce resources.  </a:t>
            </a:r>
          </a:p>
          <a:p>
            <a:pPr>
              <a:spcBef>
                <a:spcPct val="35000"/>
              </a:spcBef>
            </a:pPr>
            <a:r>
              <a:rPr lang="en-US" b="0" dirty="0"/>
              <a:t>The invisible hand works through the price system:</a:t>
            </a:r>
          </a:p>
          <a:p>
            <a:pPr lvl="1">
              <a:spcBef>
                <a:spcPct val="35000"/>
              </a:spcBef>
            </a:pPr>
            <a:r>
              <a:rPr lang="en-US" dirty="0"/>
              <a:t>The interaction of buyers and sellers determines prices.  </a:t>
            </a:r>
          </a:p>
          <a:p>
            <a:pPr lvl="1">
              <a:spcBef>
                <a:spcPct val="35000"/>
              </a:spcBef>
            </a:pPr>
            <a:r>
              <a:rPr lang="en-US" dirty="0"/>
              <a:t>Each price reflects the good’s value to buyers and the cost of  producing the good.  </a:t>
            </a:r>
          </a:p>
          <a:p>
            <a:pPr lvl="1">
              <a:spcBef>
                <a:spcPct val="35000"/>
              </a:spcBef>
            </a:pPr>
            <a:r>
              <a:rPr lang="en-US" dirty="0"/>
              <a:t>Prices guide self-interested households and firms to make decisions that, in many cases, maximize society’s economic well-being. </a:t>
            </a:r>
          </a:p>
          <a:p>
            <a:endParaRPr lang="en-US" dirty="0"/>
          </a:p>
        </p:txBody>
      </p:sp>
    </p:spTree>
    <p:extLst>
      <p:ext uri="{BB962C8B-B14F-4D97-AF65-F5344CB8AC3E}">
        <p14:creationId xmlns:p14="http://schemas.microsoft.com/office/powerpoint/2010/main" val="186356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5F91A481-4DAB-4B7C-A0C0-248636D7D29F}"/>
              </a:ext>
            </a:extLst>
          </p:cNvPr>
          <p:cNvSpPr/>
          <p:nvPr/>
        </p:nvSpPr>
        <p:spPr>
          <a:xfrm>
            <a:off x="8302486" y="3151999"/>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Rounded Corners 14">
            <a:extLst>
              <a:ext uri="{FF2B5EF4-FFF2-40B4-BE49-F238E27FC236}">
                <a16:creationId xmlns:a16="http://schemas.microsoft.com/office/drawing/2014/main" id="{02D2E9AD-5294-4CB1-A763-3B9EC8251A36}"/>
              </a:ext>
            </a:extLst>
          </p:cNvPr>
          <p:cNvSpPr/>
          <p:nvPr/>
        </p:nvSpPr>
        <p:spPr>
          <a:xfrm>
            <a:off x="6717195" y="3151999"/>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Rounded Corners 13">
            <a:extLst>
              <a:ext uri="{FF2B5EF4-FFF2-40B4-BE49-F238E27FC236}">
                <a16:creationId xmlns:a16="http://schemas.microsoft.com/office/drawing/2014/main" id="{C6871D06-AE2F-41DB-BCB5-4869ECFCE883}"/>
              </a:ext>
            </a:extLst>
          </p:cNvPr>
          <p:cNvSpPr/>
          <p:nvPr/>
        </p:nvSpPr>
        <p:spPr>
          <a:xfrm>
            <a:off x="5149297" y="3160156"/>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Rounded Corners 12">
            <a:extLst>
              <a:ext uri="{FF2B5EF4-FFF2-40B4-BE49-F238E27FC236}">
                <a16:creationId xmlns:a16="http://schemas.microsoft.com/office/drawing/2014/main" id="{14F3FFC7-2F8A-4873-8567-C1AB417E6F6C}"/>
              </a:ext>
            </a:extLst>
          </p:cNvPr>
          <p:cNvSpPr/>
          <p:nvPr/>
        </p:nvSpPr>
        <p:spPr>
          <a:xfrm>
            <a:off x="3519280" y="3160156"/>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Rounded Corners 11">
            <a:extLst>
              <a:ext uri="{FF2B5EF4-FFF2-40B4-BE49-F238E27FC236}">
                <a16:creationId xmlns:a16="http://schemas.microsoft.com/office/drawing/2014/main" id="{2888CC18-D93B-4798-8867-3F8F72C86FC8}"/>
              </a:ext>
            </a:extLst>
          </p:cNvPr>
          <p:cNvSpPr/>
          <p:nvPr/>
        </p:nvSpPr>
        <p:spPr>
          <a:xfrm>
            <a:off x="1894232" y="3152001"/>
            <a:ext cx="1207604" cy="7454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173E1852-D575-4880-A6D1-14116F42D7E3}"/>
              </a:ext>
            </a:extLst>
          </p:cNvPr>
          <p:cNvSpPr>
            <a:spLocks noGrp="1"/>
          </p:cNvSpPr>
          <p:nvPr>
            <p:ph type="title"/>
          </p:nvPr>
        </p:nvSpPr>
        <p:spPr/>
        <p:txBody>
          <a:bodyPr/>
          <a:lstStyle/>
          <a:p>
            <a:r>
              <a:rPr lang="en-US" dirty="0">
                <a:solidFill>
                  <a:schemeClr val="bg1"/>
                </a:solidFill>
              </a:rPr>
              <a:t>Wh</a:t>
            </a:r>
            <a:r>
              <a:rPr lang="en-US" dirty="0"/>
              <a:t>at types of markets are there?</a:t>
            </a:r>
          </a:p>
        </p:txBody>
      </p:sp>
      <p:sp>
        <p:nvSpPr>
          <p:cNvPr id="4" name="TextBox 3">
            <a:extLst>
              <a:ext uri="{FF2B5EF4-FFF2-40B4-BE49-F238E27FC236}">
                <a16:creationId xmlns:a16="http://schemas.microsoft.com/office/drawing/2014/main" id="{D1FDD120-E528-46FF-A108-3102BD2A3319}"/>
              </a:ext>
            </a:extLst>
          </p:cNvPr>
          <p:cNvSpPr txBox="1"/>
          <p:nvPr/>
        </p:nvSpPr>
        <p:spPr>
          <a:xfrm>
            <a:off x="2050775" y="3290500"/>
            <a:ext cx="1311965" cy="507831"/>
          </a:xfrm>
          <a:prstGeom prst="rect">
            <a:avLst/>
          </a:prstGeom>
          <a:noFill/>
        </p:spPr>
        <p:txBody>
          <a:bodyPr wrap="square" rtlCol="0">
            <a:spAutoFit/>
          </a:bodyPr>
          <a:lstStyle/>
          <a:p>
            <a:r>
              <a:rPr lang="en-US" sz="1350" b="1" dirty="0"/>
              <a:t>Perfect Competition</a:t>
            </a:r>
          </a:p>
        </p:txBody>
      </p:sp>
      <p:sp>
        <p:nvSpPr>
          <p:cNvPr id="7" name="TextBox 6">
            <a:extLst>
              <a:ext uri="{FF2B5EF4-FFF2-40B4-BE49-F238E27FC236}">
                <a16:creationId xmlns:a16="http://schemas.microsoft.com/office/drawing/2014/main" id="{9837A1B0-CF69-40D1-9258-A2BEBA0F0F2C}"/>
              </a:ext>
            </a:extLst>
          </p:cNvPr>
          <p:cNvSpPr txBox="1"/>
          <p:nvPr/>
        </p:nvSpPr>
        <p:spPr>
          <a:xfrm>
            <a:off x="3596308" y="3282344"/>
            <a:ext cx="1207604" cy="507831"/>
          </a:xfrm>
          <a:prstGeom prst="rect">
            <a:avLst/>
          </a:prstGeom>
          <a:noFill/>
        </p:spPr>
        <p:txBody>
          <a:bodyPr wrap="square" rtlCol="0">
            <a:spAutoFit/>
          </a:bodyPr>
          <a:lstStyle/>
          <a:p>
            <a:r>
              <a:rPr lang="en-US" sz="1350" b="1" dirty="0"/>
              <a:t>Monopolistic Competition</a:t>
            </a:r>
          </a:p>
        </p:txBody>
      </p:sp>
      <p:sp>
        <p:nvSpPr>
          <p:cNvPr id="8" name="TextBox 7">
            <a:extLst>
              <a:ext uri="{FF2B5EF4-FFF2-40B4-BE49-F238E27FC236}">
                <a16:creationId xmlns:a16="http://schemas.microsoft.com/office/drawing/2014/main" id="{493C7B74-8DD6-4A4F-93DF-1448A6483557}"/>
              </a:ext>
            </a:extLst>
          </p:cNvPr>
          <p:cNvSpPr txBox="1"/>
          <p:nvPr/>
        </p:nvSpPr>
        <p:spPr>
          <a:xfrm>
            <a:off x="5276020" y="3328417"/>
            <a:ext cx="1207604" cy="300082"/>
          </a:xfrm>
          <a:prstGeom prst="rect">
            <a:avLst/>
          </a:prstGeom>
          <a:noFill/>
        </p:spPr>
        <p:txBody>
          <a:bodyPr wrap="square" rtlCol="0">
            <a:spAutoFit/>
          </a:bodyPr>
          <a:lstStyle/>
          <a:p>
            <a:r>
              <a:rPr lang="en-US" sz="1350" b="1" dirty="0"/>
              <a:t>Oligopoly</a:t>
            </a:r>
          </a:p>
        </p:txBody>
      </p:sp>
      <p:sp>
        <p:nvSpPr>
          <p:cNvPr id="9" name="TextBox 8">
            <a:extLst>
              <a:ext uri="{FF2B5EF4-FFF2-40B4-BE49-F238E27FC236}">
                <a16:creationId xmlns:a16="http://schemas.microsoft.com/office/drawing/2014/main" id="{42BB8B87-3E11-41F3-A9D1-3E6C556053AD}"/>
              </a:ext>
            </a:extLst>
          </p:cNvPr>
          <p:cNvSpPr txBox="1"/>
          <p:nvPr/>
        </p:nvSpPr>
        <p:spPr>
          <a:xfrm>
            <a:off x="6928405" y="3328417"/>
            <a:ext cx="1207604" cy="300082"/>
          </a:xfrm>
          <a:prstGeom prst="rect">
            <a:avLst/>
          </a:prstGeom>
          <a:noFill/>
        </p:spPr>
        <p:txBody>
          <a:bodyPr wrap="square" rtlCol="0">
            <a:spAutoFit/>
          </a:bodyPr>
          <a:lstStyle/>
          <a:p>
            <a:r>
              <a:rPr lang="en-US" sz="1350" b="1" dirty="0"/>
              <a:t>Duopoly</a:t>
            </a:r>
          </a:p>
        </p:txBody>
      </p:sp>
      <p:sp>
        <p:nvSpPr>
          <p:cNvPr id="10" name="TextBox 9">
            <a:extLst>
              <a:ext uri="{FF2B5EF4-FFF2-40B4-BE49-F238E27FC236}">
                <a16:creationId xmlns:a16="http://schemas.microsoft.com/office/drawing/2014/main" id="{51C0D7A1-3DF7-4249-ABB1-4091D7C50357}"/>
              </a:ext>
            </a:extLst>
          </p:cNvPr>
          <p:cNvSpPr txBox="1"/>
          <p:nvPr/>
        </p:nvSpPr>
        <p:spPr>
          <a:xfrm>
            <a:off x="8468962" y="3188727"/>
            <a:ext cx="1207604" cy="300082"/>
          </a:xfrm>
          <a:prstGeom prst="rect">
            <a:avLst/>
          </a:prstGeom>
          <a:noFill/>
        </p:spPr>
        <p:txBody>
          <a:bodyPr wrap="square" rtlCol="0">
            <a:spAutoFit/>
          </a:bodyPr>
          <a:lstStyle/>
          <a:p>
            <a:r>
              <a:rPr lang="en-US" sz="1350" b="1" dirty="0"/>
              <a:t>Monopoly</a:t>
            </a:r>
          </a:p>
        </p:txBody>
      </p:sp>
      <p:sp>
        <p:nvSpPr>
          <p:cNvPr id="11" name="TextBox 10">
            <a:extLst>
              <a:ext uri="{FF2B5EF4-FFF2-40B4-BE49-F238E27FC236}">
                <a16:creationId xmlns:a16="http://schemas.microsoft.com/office/drawing/2014/main" id="{A07D40E5-68AE-48EA-B0F9-5795D556A9D2}"/>
              </a:ext>
            </a:extLst>
          </p:cNvPr>
          <p:cNvSpPr txBox="1"/>
          <p:nvPr/>
        </p:nvSpPr>
        <p:spPr>
          <a:xfrm>
            <a:off x="8471449" y="3524715"/>
            <a:ext cx="1207604" cy="300082"/>
          </a:xfrm>
          <a:prstGeom prst="rect">
            <a:avLst/>
          </a:prstGeom>
          <a:noFill/>
        </p:spPr>
        <p:txBody>
          <a:bodyPr wrap="square" rtlCol="0">
            <a:spAutoFit/>
          </a:bodyPr>
          <a:lstStyle/>
          <a:p>
            <a:r>
              <a:rPr lang="en-US" sz="1350" b="1" dirty="0"/>
              <a:t>Monopsony</a:t>
            </a:r>
          </a:p>
        </p:txBody>
      </p:sp>
      <p:cxnSp>
        <p:nvCxnSpPr>
          <p:cNvPr id="18" name="Straight Arrow Connector 17">
            <a:extLst>
              <a:ext uri="{FF2B5EF4-FFF2-40B4-BE49-F238E27FC236}">
                <a16:creationId xmlns:a16="http://schemas.microsoft.com/office/drawing/2014/main" id="{26B256C3-5E25-4B73-AE81-26EC776D6C1E}"/>
              </a:ext>
            </a:extLst>
          </p:cNvPr>
          <p:cNvCxnSpPr/>
          <p:nvPr/>
        </p:nvCxnSpPr>
        <p:spPr>
          <a:xfrm flipH="1">
            <a:off x="1894232" y="2805320"/>
            <a:ext cx="7615858" cy="0"/>
          </a:xfrm>
          <a:prstGeom prst="straightConnector1">
            <a:avLst/>
          </a:prstGeom>
          <a:ln w="47625">
            <a:solidFill>
              <a:srgbClr val="00B050"/>
            </a:solidFill>
            <a:headEnd type="none" w="lg" len="med"/>
            <a:tailEnd type="stealth" w="lg" len="lg"/>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113FB2E7-7F10-49A5-B6BF-DA0268EB9CDD}"/>
              </a:ext>
            </a:extLst>
          </p:cNvPr>
          <p:cNvCxnSpPr>
            <a:cxnSpLocks/>
          </p:cNvCxnSpPr>
          <p:nvPr/>
        </p:nvCxnSpPr>
        <p:spPr>
          <a:xfrm>
            <a:off x="2050774" y="4244113"/>
            <a:ext cx="7459316" cy="16313"/>
          </a:xfrm>
          <a:prstGeom prst="straightConnector1">
            <a:avLst/>
          </a:prstGeom>
          <a:ln w="47625">
            <a:solidFill>
              <a:srgbClr val="FF0000"/>
            </a:solidFill>
            <a:headEnd type="none" w="lg" len="med"/>
            <a:tailEnd type="stealth" w="lg" len="lg"/>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95F30019-EA9F-41DF-9087-941037AEF3B5}"/>
              </a:ext>
            </a:extLst>
          </p:cNvPr>
          <p:cNvSpPr txBox="1"/>
          <p:nvPr/>
        </p:nvSpPr>
        <p:spPr>
          <a:xfrm>
            <a:off x="8302486" y="2309001"/>
            <a:ext cx="1141003" cy="507831"/>
          </a:xfrm>
          <a:prstGeom prst="rect">
            <a:avLst/>
          </a:prstGeom>
          <a:noFill/>
        </p:spPr>
        <p:txBody>
          <a:bodyPr wrap="square" rtlCol="0">
            <a:spAutoFit/>
          </a:bodyPr>
          <a:lstStyle/>
          <a:p>
            <a:r>
              <a:rPr lang="en-US" sz="1350" b="1" dirty="0">
                <a:solidFill>
                  <a:srgbClr val="00B050"/>
                </a:solidFill>
              </a:rPr>
              <a:t>Less Competition</a:t>
            </a:r>
          </a:p>
        </p:txBody>
      </p:sp>
      <p:sp>
        <p:nvSpPr>
          <p:cNvPr id="24" name="TextBox 23">
            <a:extLst>
              <a:ext uri="{FF2B5EF4-FFF2-40B4-BE49-F238E27FC236}">
                <a16:creationId xmlns:a16="http://schemas.microsoft.com/office/drawing/2014/main" id="{383F2580-300F-47E2-A89B-250CE09DB729}"/>
              </a:ext>
            </a:extLst>
          </p:cNvPr>
          <p:cNvSpPr txBox="1"/>
          <p:nvPr/>
        </p:nvSpPr>
        <p:spPr>
          <a:xfrm>
            <a:off x="2152651" y="2297431"/>
            <a:ext cx="1141003" cy="507831"/>
          </a:xfrm>
          <a:prstGeom prst="rect">
            <a:avLst/>
          </a:prstGeom>
          <a:noFill/>
        </p:spPr>
        <p:txBody>
          <a:bodyPr wrap="square" rtlCol="0">
            <a:spAutoFit/>
          </a:bodyPr>
          <a:lstStyle/>
          <a:p>
            <a:r>
              <a:rPr lang="en-US" sz="1350" b="1" dirty="0">
                <a:solidFill>
                  <a:srgbClr val="00B050"/>
                </a:solidFill>
              </a:rPr>
              <a:t>More Competition</a:t>
            </a:r>
          </a:p>
        </p:txBody>
      </p:sp>
      <p:sp>
        <p:nvSpPr>
          <p:cNvPr id="25" name="TextBox 24">
            <a:extLst>
              <a:ext uri="{FF2B5EF4-FFF2-40B4-BE49-F238E27FC236}">
                <a16:creationId xmlns:a16="http://schemas.microsoft.com/office/drawing/2014/main" id="{7CF2C213-7539-4E09-9EC8-C4723102C675}"/>
              </a:ext>
            </a:extLst>
          </p:cNvPr>
          <p:cNvSpPr txBox="1"/>
          <p:nvPr/>
        </p:nvSpPr>
        <p:spPr>
          <a:xfrm>
            <a:off x="2050775" y="4414373"/>
            <a:ext cx="1311965" cy="507831"/>
          </a:xfrm>
          <a:prstGeom prst="rect">
            <a:avLst/>
          </a:prstGeom>
          <a:noFill/>
        </p:spPr>
        <p:txBody>
          <a:bodyPr wrap="square" rtlCol="0">
            <a:spAutoFit/>
          </a:bodyPr>
          <a:lstStyle/>
          <a:p>
            <a:r>
              <a:rPr lang="en-US" sz="1350" b="1" dirty="0">
                <a:solidFill>
                  <a:srgbClr val="FF0000"/>
                </a:solidFill>
              </a:rPr>
              <a:t>Less Concentration</a:t>
            </a:r>
          </a:p>
        </p:txBody>
      </p:sp>
      <p:sp>
        <p:nvSpPr>
          <p:cNvPr id="26" name="TextBox 25">
            <a:extLst>
              <a:ext uri="{FF2B5EF4-FFF2-40B4-BE49-F238E27FC236}">
                <a16:creationId xmlns:a16="http://schemas.microsoft.com/office/drawing/2014/main" id="{716C46E8-9C7E-4405-8C11-1B5BE8C10CFA}"/>
              </a:ext>
            </a:extLst>
          </p:cNvPr>
          <p:cNvSpPr txBox="1"/>
          <p:nvPr/>
        </p:nvSpPr>
        <p:spPr>
          <a:xfrm>
            <a:off x="8124353" y="4414372"/>
            <a:ext cx="1311965" cy="507831"/>
          </a:xfrm>
          <a:prstGeom prst="rect">
            <a:avLst/>
          </a:prstGeom>
          <a:noFill/>
        </p:spPr>
        <p:txBody>
          <a:bodyPr wrap="square" rtlCol="0">
            <a:spAutoFit/>
          </a:bodyPr>
          <a:lstStyle/>
          <a:p>
            <a:r>
              <a:rPr lang="en-US" sz="1350" b="1" dirty="0">
                <a:solidFill>
                  <a:srgbClr val="FF0000"/>
                </a:solidFill>
              </a:rPr>
              <a:t>More Concentration</a:t>
            </a:r>
          </a:p>
        </p:txBody>
      </p:sp>
    </p:spTree>
    <p:extLst>
      <p:ext uri="{BB962C8B-B14F-4D97-AF65-F5344CB8AC3E}">
        <p14:creationId xmlns:p14="http://schemas.microsoft.com/office/powerpoint/2010/main" val="265610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right)">
                                      <p:cBhvr>
                                        <p:cTn id="41" dur="500"/>
                                        <p:tgtEl>
                                          <p:spTgt spid="18"/>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500"/>
                                        <p:tgtEl>
                                          <p:spTgt spid="19"/>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4" grpId="0" animBg="1"/>
      <p:bldP spid="13" grpId="0" animBg="1"/>
      <p:bldP spid="12" grpId="0" animBg="1"/>
      <p:bldP spid="4" grpId="0"/>
      <p:bldP spid="7" grpId="0"/>
      <p:bldP spid="8" grpId="0"/>
      <p:bldP spid="9" grpId="0"/>
      <p:bldP spid="10" grpId="0"/>
      <p:bldP spid="11" grpId="0"/>
      <p:bldP spid="22"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p:txBody>
          <a:bodyPr/>
          <a:lstStyle/>
          <a:p>
            <a:r>
              <a:rPr lang="en-US" dirty="0">
                <a:solidFill>
                  <a:schemeClr val="bg1"/>
                </a:solidFill>
              </a:rPr>
              <a:t>Ho</a:t>
            </a:r>
            <a:r>
              <a:rPr lang="en-US" dirty="0"/>
              <a:t>spital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r>
              <a:rPr lang="en-US" b="0" dirty="0"/>
              <a:t>Market consolidation among and between health systems, hospitals, medical groups, and health insurers has surged over the last decade.</a:t>
            </a:r>
          </a:p>
          <a:p>
            <a:r>
              <a:rPr lang="en-US" b="0" dirty="0"/>
              <a:t>Over an 18-month period between July 2016 and January 2018, hospitals acquired 8,000 more medical practices, and 14,000 more physicians left independent practice to become hospital employees, according to an analysis.</a:t>
            </a:r>
          </a:p>
          <a:p>
            <a:endParaRPr lang="en-US"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404081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1E0F-51CF-4A93-8D66-13C471052275}"/>
              </a:ext>
            </a:extLst>
          </p:cNvPr>
          <p:cNvSpPr>
            <a:spLocks noGrp="1"/>
          </p:cNvSpPr>
          <p:nvPr>
            <p:ph type="title"/>
          </p:nvPr>
        </p:nvSpPr>
        <p:spPr/>
        <p:txBody>
          <a:bodyPr/>
          <a:lstStyle/>
          <a:p>
            <a:r>
              <a:rPr lang="en-US" dirty="0">
                <a:solidFill>
                  <a:schemeClr val="bg1"/>
                </a:solidFill>
              </a:rPr>
              <a:t>Ho</a:t>
            </a:r>
            <a:r>
              <a:rPr lang="en-US" dirty="0"/>
              <a:t>spital Monopolization: Florida</a:t>
            </a:r>
          </a:p>
        </p:txBody>
      </p:sp>
      <p:sp>
        <p:nvSpPr>
          <p:cNvPr id="3" name="Content Placeholder 2">
            <a:extLst>
              <a:ext uri="{FF2B5EF4-FFF2-40B4-BE49-F238E27FC236}">
                <a16:creationId xmlns:a16="http://schemas.microsoft.com/office/drawing/2014/main" id="{6B3CEE6A-21E4-4FF6-B0A5-120FB27EA4A0}"/>
              </a:ext>
            </a:extLst>
          </p:cNvPr>
          <p:cNvSpPr>
            <a:spLocks noGrp="1"/>
          </p:cNvSpPr>
          <p:nvPr>
            <p:ph idx="1"/>
          </p:nvPr>
        </p:nvSpPr>
        <p:spPr/>
        <p:txBody>
          <a:bodyPr/>
          <a:lstStyle/>
          <a:p>
            <a:r>
              <a:rPr lang="en-US" b="0" dirty="0"/>
              <a:t>South Florida hospitals recorded combined profits of nearly $1.3 billion in 2018 and have posted combined profits above $1 billion for four of the past five years. </a:t>
            </a:r>
          </a:p>
          <a:p>
            <a:r>
              <a:rPr lang="en-US" b="0" dirty="0"/>
              <a:t>HCA hospitals were the most profitable, with a net income of $363.6 million. </a:t>
            </a:r>
          </a:p>
          <a:p>
            <a:r>
              <a:rPr lang="en-US" b="0" dirty="0"/>
              <a:t>Baptist Health, a nonprofit and the largest system in the Miami area, had a net income of $142.8 million and Memorial Healthcare System in Broward County, a nonprofit hospital network, had a net income of $158.6 million.</a:t>
            </a:r>
            <a:endParaRPr lang="en-US" dirty="0"/>
          </a:p>
        </p:txBody>
      </p:sp>
      <p:sp>
        <p:nvSpPr>
          <p:cNvPr id="4" name="Slide Number Placeholder 3">
            <a:extLst>
              <a:ext uri="{FF2B5EF4-FFF2-40B4-BE49-F238E27FC236}">
                <a16:creationId xmlns:a16="http://schemas.microsoft.com/office/drawing/2014/main" id="{2E665012-42AA-47DB-91CC-637651359709}"/>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289415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14</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1469481" y="1854765"/>
            <a:ext cx="1456267" cy="369332"/>
          </a:xfrm>
          <a:prstGeom prst="rect">
            <a:avLst/>
          </a:prstGeom>
          <a:noFill/>
        </p:spPr>
        <p:txBody>
          <a:bodyPr wrap="square" rtlCol="0">
            <a:spAutoFit/>
          </a:bodyPr>
          <a:lstStyle/>
          <a:p>
            <a:r>
              <a:rPr lang="en-US" dirty="0"/>
              <a:t>Sponsor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2191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AF7F0"/>
                </a:solidFill>
              </a:rPr>
              <a:t>Is t</a:t>
            </a:r>
            <a:r>
              <a:rPr lang="en-US" dirty="0"/>
              <a:t>here something special about Health Care Markets?</a:t>
            </a:r>
          </a:p>
        </p:txBody>
      </p:sp>
      <p:sp>
        <p:nvSpPr>
          <p:cNvPr id="3" name="Content Placeholder 2"/>
          <p:cNvSpPr>
            <a:spLocks noGrp="1"/>
          </p:cNvSpPr>
          <p:nvPr>
            <p:ph idx="1"/>
          </p:nvPr>
        </p:nvSpPr>
        <p:spPr/>
        <p:txBody>
          <a:bodyPr/>
          <a:lstStyle/>
          <a:p>
            <a:pPr lvl="1"/>
            <a:r>
              <a:rPr lang="en-US" dirty="0"/>
              <a:t>Market Structure</a:t>
            </a:r>
          </a:p>
          <a:p>
            <a:pPr lvl="1"/>
            <a:r>
              <a:rPr lang="en-US" dirty="0"/>
              <a:t>Type of products and services</a:t>
            </a:r>
          </a:p>
          <a:p>
            <a:pPr lvl="1"/>
            <a:r>
              <a:rPr lang="en-US" dirty="0"/>
              <a:t>Principal-Agent Problem</a:t>
            </a:r>
          </a:p>
          <a:p>
            <a:pPr lvl="1"/>
            <a:r>
              <a:rPr lang="en-US" dirty="0"/>
              <a:t>Asymmetric Information</a:t>
            </a:r>
          </a:p>
          <a:p>
            <a:pPr lvl="1"/>
            <a:r>
              <a:rPr lang="en-US" dirty="0"/>
              <a:t>Moral Hazard</a:t>
            </a:r>
          </a:p>
        </p:txBody>
      </p:sp>
    </p:spTree>
    <p:extLst>
      <p:ext uri="{BB962C8B-B14F-4D97-AF65-F5344CB8AC3E}">
        <p14:creationId xmlns:p14="http://schemas.microsoft.com/office/powerpoint/2010/main" val="3969869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28F6547-BC50-490E-8D32-B0C69BB99818}"/>
              </a:ext>
            </a:extLst>
          </p:cNvPr>
          <p:cNvSpPr>
            <a:spLocks noGrp="1"/>
          </p:cNvSpPr>
          <p:nvPr>
            <p:ph type="title"/>
          </p:nvPr>
        </p:nvSpPr>
        <p:spPr/>
        <p:txBody>
          <a:bodyPr/>
          <a:lstStyle/>
          <a:p>
            <a:pPr eaLnBrk="1" hangingPunct="1"/>
            <a:r>
              <a:rPr lang="en-US" altLang="en-US" dirty="0">
                <a:solidFill>
                  <a:schemeClr val="bg1"/>
                </a:solidFill>
              </a:rPr>
              <a:t>Pul</a:t>
            </a:r>
            <a:r>
              <a:rPr lang="en-US" altLang="en-US" dirty="0"/>
              <a:t>se of the Health Economy</a:t>
            </a:r>
          </a:p>
        </p:txBody>
      </p:sp>
      <p:sp>
        <p:nvSpPr>
          <p:cNvPr id="30723" name="Content Placeholder 2">
            <a:extLst>
              <a:ext uri="{FF2B5EF4-FFF2-40B4-BE49-F238E27FC236}">
                <a16:creationId xmlns:a16="http://schemas.microsoft.com/office/drawing/2014/main" id="{55D920D4-9E25-499A-A49A-B4FA441EDBEB}"/>
              </a:ext>
            </a:extLst>
          </p:cNvPr>
          <p:cNvSpPr>
            <a:spLocks noGrp="1"/>
          </p:cNvSpPr>
          <p:nvPr>
            <p:ph idx="1"/>
          </p:nvPr>
        </p:nvSpPr>
        <p:spPr/>
        <p:txBody>
          <a:bodyPr>
            <a:normAutofit/>
          </a:bodyPr>
          <a:lstStyle/>
          <a:p>
            <a:pPr eaLnBrk="1" hangingPunct="1"/>
            <a:r>
              <a:rPr lang="en-US" altLang="en-US" dirty="0"/>
              <a:t>Health economy involves activities related to population health:</a:t>
            </a:r>
          </a:p>
          <a:p>
            <a:pPr lvl="1" eaLnBrk="1" hangingPunct="1"/>
            <a:r>
              <a:rPr lang="en-US" altLang="en-US" dirty="0"/>
              <a:t>Production and consumption of goods and services</a:t>
            </a:r>
          </a:p>
          <a:p>
            <a:pPr lvl="1" eaLnBrk="1" hangingPunct="1"/>
            <a:r>
              <a:rPr lang="en-US" altLang="en-US" dirty="0"/>
              <a:t>Distribution of those goods to consumers</a:t>
            </a:r>
          </a:p>
          <a:p>
            <a:pPr eaLnBrk="1" hangingPunct="1"/>
            <a:r>
              <a:rPr lang="en-US" altLang="en-US" dirty="0"/>
              <a:t>Performance indicators of medical care</a:t>
            </a:r>
          </a:p>
          <a:p>
            <a:pPr lvl="1" eaLnBrk="1" hangingPunct="1"/>
            <a:r>
              <a:rPr lang="en-US" altLang="en-US" dirty="0"/>
              <a:t>Costs</a:t>
            </a:r>
          </a:p>
          <a:p>
            <a:pPr lvl="1"/>
            <a:r>
              <a:rPr lang="en-US" altLang="en-US" dirty="0"/>
              <a:t>Quality</a:t>
            </a:r>
          </a:p>
          <a:p>
            <a:pPr lvl="1" eaLnBrk="1" hangingPunct="1"/>
            <a:r>
              <a:rPr lang="en-US" altLang="en-US" dirty="0"/>
              <a:t>Access</a:t>
            </a:r>
          </a:p>
        </p:txBody>
      </p:sp>
    </p:spTree>
    <p:extLst>
      <p:ext uri="{BB962C8B-B14F-4D97-AF65-F5344CB8AC3E}">
        <p14:creationId xmlns:p14="http://schemas.microsoft.com/office/powerpoint/2010/main" val="235598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BE8DD-0DC5-4FBA-B28E-E372EDD55686}"/>
              </a:ext>
            </a:extLst>
          </p:cNvPr>
          <p:cNvSpPr>
            <a:spLocks noGrp="1"/>
          </p:cNvSpPr>
          <p:nvPr>
            <p:ph type="title"/>
          </p:nvPr>
        </p:nvSpPr>
        <p:spPr/>
        <p:txBody>
          <a:bodyPr/>
          <a:lstStyle/>
          <a:p>
            <a:r>
              <a:rPr lang="en-US" dirty="0">
                <a:solidFill>
                  <a:schemeClr val="bg1"/>
                </a:solidFill>
              </a:rPr>
              <a:t>Tra</a:t>
            </a:r>
            <a:r>
              <a:rPr lang="en-US" dirty="0"/>
              <a:t>deoffs</a:t>
            </a:r>
          </a:p>
        </p:txBody>
      </p:sp>
      <p:sp>
        <p:nvSpPr>
          <p:cNvPr id="3" name="Content Placeholder 2">
            <a:extLst>
              <a:ext uri="{FF2B5EF4-FFF2-40B4-BE49-F238E27FC236}">
                <a16:creationId xmlns:a16="http://schemas.microsoft.com/office/drawing/2014/main" id="{0F5A00F6-FD43-4CB6-87A7-90CFF015EED7}"/>
              </a:ext>
            </a:extLst>
          </p:cNvPr>
          <p:cNvSpPr>
            <a:spLocks noGrp="1"/>
          </p:cNvSpPr>
          <p:nvPr>
            <p:ph idx="1"/>
          </p:nvPr>
        </p:nvSpPr>
        <p:spPr/>
        <p:txBody>
          <a:bodyPr>
            <a:normAutofit/>
          </a:bodyPr>
          <a:lstStyle/>
          <a:p>
            <a:pPr marL="0" indent="0">
              <a:buNone/>
            </a:pPr>
            <a:r>
              <a:rPr lang="en-US" b="0" dirty="0"/>
              <a:t>Tradeoffs take place among the three legs: </a:t>
            </a:r>
          </a:p>
          <a:p>
            <a:r>
              <a:rPr lang="en-US" b="0" dirty="0"/>
              <a:t>By increasing quality health care this leads to higher health care costs, which means that some individuals might not be able to afford it and the access may be more limited. </a:t>
            </a:r>
          </a:p>
          <a:p>
            <a:r>
              <a:rPr lang="en-US" b="0" dirty="0"/>
              <a:t>By increasing access, the costs and/or quality may suffer.</a:t>
            </a:r>
          </a:p>
          <a:p>
            <a:r>
              <a:rPr lang="en-US" b="0" dirty="0"/>
              <a:t>By decreasing costs, access and/or quality may suffer.</a:t>
            </a:r>
          </a:p>
        </p:txBody>
      </p:sp>
    </p:spTree>
    <p:extLst>
      <p:ext uri="{BB962C8B-B14F-4D97-AF65-F5344CB8AC3E}">
        <p14:creationId xmlns:p14="http://schemas.microsoft.com/office/powerpoint/2010/main" val="63710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21A0CE1-B8DA-43A7-B889-D5BD12E68159}"/>
              </a:ext>
            </a:extLst>
          </p:cNvPr>
          <p:cNvSpPr>
            <a:spLocks noGrp="1"/>
          </p:cNvSpPr>
          <p:nvPr>
            <p:ph type="ctrTitle"/>
          </p:nvPr>
        </p:nvSpPr>
        <p:spPr/>
        <p:txBody>
          <a:bodyPr/>
          <a:lstStyle/>
          <a:p>
            <a:r>
              <a:rPr lang="en-US" dirty="0"/>
              <a:t>Costs</a:t>
            </a:r>
          </a:p>
        </p:txBody>
      </p:sp>
      <p:sp>
        <p:nvSpPr>
          <p:cNvPr id="9" name="Subtitle 8">
            <a:extLst>
              <a:ext uri="{FF2B5EF4-FFF2-40B4-BE49-F238E27FC236}">
                <a16:creationId xmlns:a16="http://schemas.microsoft.com/office/drawing/2014/main" id="{0C536123-56B0-4B4A-BB73-87BCDF22A27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226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dirty="0">
                <a:solidFill>
                  <a:schemeClr val="bg1"/>
                </a:solidFill>
              </a:rPr>
              <a:t>Nat</a:t>
            </a:r>
            <a:r>
              <a:rPr lang="en-US"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99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91220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676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3384490762"/>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Tree>
    <p:extLst>
      <p:ext uri="{BB962C8B-B14F-4D97-AF65-F5344CB8AC3E}">
        <p14:creationId xmlns:p14="http://schemas.microsoft.com/office/powerpoint/2010/main" val="1878841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p:txBody>
          <a:bodyPr/>
          <a:lstStyle/>
          <a:p>
            <a:r>
              <a:rPr lang="en-US" dirty="0">
                <a:solidFill>
                  <a:schemeClr val="bg1"/>
                </a:solidFill>
              </a:rPr>
              <a:t>Mo</a:t>
            </a:r>
            <a:r>
              <a:rPr lang="en-US" dirty="0"/>
              <a:t>nopolization of Health Insurance Market</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lstStyle/>
          <a:p>
            <a:r>
              <a:rPr lang="en-US" sz="1800" b="0" dirty="0">
                <a:solidFill>
                  <a:srgbClr val="000000"/>
                </a:solidFill>
                <a:latin typeface="Myriad Pro"/>
              </a:rPr>
              <a:t>As of 2011, there were close to 100 insurers in Switzerland competing for consumer health care dollars, forcing firms to compete by setting prices to just cover costs.</a:t>
            </a:r>
          </a:p>
          <a:p>
            <a:r>
              <a:rPr lang="en-US" sz="1800" b="0" dirty="0">
                <a:solidFill>
                  <a:srgbClr val="000000"/>
                </a:solidFill>
                <a:latin typeface="Myriad Pro"/>
              </a:rPr>
              <a:t>In the United States, markets are state specific and consumers may choose from plans available in the state in which they reside. </a:t>
            </a:r>
          </a:p>
          <a:p>
            <a:r>
              <a:rPr lang="en-US" sz="1800" b="0" dirty="0">
                <a:solidFill>
                  <a:srgbClr val="000000"/>
                </a:solidFill>
                <a:latin typeface="Myriad Pro"/>
              </a:rPr>
              <a:t>In 2014, of the 50 states and the District of Columbia, 11 had only 1 or 2 insurers, 21 had 3 or 4, and only 19 states had 5 or more.</a:t>
            </a:r>
          </a:p>
          <a:p>
            <a:r>
              <a:rPr lang="en-US" sz="1800" b="0" dirty="0">
                <a:solidFill>
                  <a:srgbClr val="000000"/>
                </a:solidFill>
                <a:latin typeface="Myriad Pro"/>
              </a:rPr>
              <a:t>As of July 2019, the number of states with only 1 or 2 insurers had increased from 11 to 20, indicating a growing divide between ACA exchanges and competitive markets. </a:t>
            </a:r>
          </a:p>
        </p:txBody>
      </p:sp>
    </p:spTree>
    <p:extLst>
      <p:ext uri="{BB962C8B-B14F-4D97-AF65-F5344CB8AC3E}">
        <p14:creationId xmlns:p14="http://schemas.microsoft.com/office/powerpoint/2010/main" val="3216682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Veronika </a:t>
            </a:r>
            <a:r>
              <a:rPr lang="en-US" dirty="0" err="1"/>
              <a:t>Dolar</a:t>
            </a:r>
            <a:endParaRPr lang="en-US" dirty="0"/>
          </a:p>
          <a:p>
            <a:pPr marL="0" indent="0" algn="ctr">
              <a:buNone/>
            </a:pPr>
            <a:r>
              <a:rPr lang="en-US" dirty="0">
                <a:hlinkClick r:id="rId3"/>
              </a:rPr>
              <a:t>dolarv@oldwestbury.edu</a:t>
            </a:r>
            <a:endParaRPr lang="en-US" dirty="0"/>
          </a:p>
          <a:p>
            <a:pPr marL="0" indent="0" algn="ctr">
              <a:buNone/>
            </a:pPr>
            <a:endParaRPr lang="en-US" dirty="0"/>
          </a:p>
          <a:p>
            <a:pPr marL="0" indent="0" algn="ctr">
              <a:buNone/>
            </a:pPr>
            <a:r>
              <a:rPr lang="en-US" dirty="0"/>
              <a:t>Contact NEED: </a:t>
            </a:r>
            <a:r>
              <a:rPr lang="en-US" dirty="0">
                <a:hlinkClick r:id="rId4"/>
              </a:rPr>
              <a:t>info@needelegation.org</a:t>
            </a:r>
            <a:endParaRPr lang="en-US" dirty="0"/>
          </a:p>
          <a:p>
            <a:pPr marL="0" indent="0" algn="ctr">
              <a:buNone/>
            </a:pPr>
            <a:endParaRPr lang="en-US" dirty="0"/>
          </a:p>
          <a:p>
            <a:pPr marL="0" indent="0" algn="ctr">
              <a:buNone/>
            </a:pPr>
            <a:r>
              <a:rPr lang="en-US" dirty="0"/>
              <a:t>Submit a testimonial:  </a:t>
            </a:r>
            <a:r>
              <a:rPr lang="en-US" dirty="0">
                <a:hlinkClick r:id="rId5"/>
              </a:rPr>
              <a:t>www.NEEDelegation.org/testimonials.php</a:t>
            </a:r>
            <a:endParaRPr lang="en-US" dirty="0"/>
          </a:p>
          <a:p>
            <a:pPr marL="0" indent="0" algn="ctr">
              <a:buNone/>
            </a:pPr>
            <a:endParaRPr lang="en-US" dirty="0"/>
          </a:p>
          <a:p>
            <a:pPr marL="0" indent="0" algn="ctr">
              <a:buNone/>
            </a:pPr>
            <a:r>
              <a:rPr lang="en-US" dirty="0"/>
              <a:t>Become a Friend of NEED:  </a:t>
            </a:r>
            <a:r>
              <a:rPr lang="en-US" dirty="0" err="1"/>
              <a:t>www.NEEDelegation.org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957927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77956"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Coronavirus Economics</a:t>
            </a:r>
          </a:p>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Trade Wars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Black-White Wealth Gap</a:t>
            </a:r>
          </a:p>
          <a:p>
            <a:pPr>
              <a:spcAft>
                <a:spcPts val="1000"/>
              </a:spcAft>
            </a:pPr>
            <a:r>
              <a:rPr lang="en-US" dirty="0"/>
              <a:t>Autonomous Vehicles</a:t>
            </a:r>
          </a:p>
          <a:p>
            <a:pPr>
              <a:spcAft>
                <a:spcPts val="1000"/>
              </a:spcAft>
            </a:pPr>
            <a:r>
              <a:rPr lang="en-US" dirty="0"/>
              <a:t>US Social Policy</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14136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49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 500+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73043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4</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290270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Veronika </a:t>
            </a:r>
            <a:r>
              <a:rPr lang="en-US" dirty="0" err="1"/>
              <a:t>Dolar</a:t>
            </a:r>
            <a:r>
              <a:rPr lang="en-US" dirty="0"/>
              <a:t>, SUNY Old Westbury</a:t>
            </a:r>
          </a:p>
          <a:p>
            <a:endParaRPr lang="en-US" dirty="0"/>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326060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p:txBody>
          <a:bodyPr/>
          <a:lstStyle/>
          <a:p>
            <a:r>
              <a:rPr lang="en-US" b="0" dirty="0"/>
              <a:t>What is Health(care) Economics?</a:t>
            </a:r>
          </a:p>
          <a:p>
            <a:r>
              <a:rPr lang="en-US" b="0" dirty="0"/>
              <a:t>Taking the Pulse of the Health Economy</a:t>
            </a:r>
          </a:p>
          <a:p>
            <a:r>
              <a:rPr lang="en-US" b="0" dirty="0"/>
              <a:t>Health Care Systems and Institutions</a:t>
            </a:r>
          </a:p>
          <a:p>
            <a:r>
              <a:rPr lang="en-US" b="0" dirty="0"/>
              <a:t>Health Insurance and Reform</a:t>
            </a:r>
          </a:p>
          <a:p>
            <a:r>
              <a:rPr lang="en-US" b="0" dirty="0"/>
              <a:t>Pharmaceuticals – Big Pharma</a:t>
            </a:r>
          </a:p>
          <a:p>
            <a:pPr marL="0" indent="0">
              <a:buNone/>
            </a:pPr>
            <a:endParaRPr lang="en-US" dirty="0"/>
          </a:p>
        </p:txBody>
      </p:sp>
    </p:spTree>
    <p:extLst>
      <p:ext uri="{BB962C8B-B14F-4D97-AF65-F5344CB8AC3E}">
        <p14:creationId xmlns:p14="http://schemas.microsoft.com/office/powerpoint/2010/main" val="80601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38184" y="0"/>
            <a:ext cx="10515600" cy="1325563"/>
          </a:xfrm>
        </p:spPr>
        <p:txBody>
          <a:bodyPr>
            <a:normAutofit/>
          </a:bodyPr>
          <a:lstStyle/>
          <a:p>
            <a:r>
              <a:rPr lang="en-US" dirty="0">
                <a:solidFill>
                  <a:schemeClr val="bg1"/>
                </a:solidFill>
              </a:rPr>
              <a:t>Hea</a:t>
            </a:r>
            <a:r>
              <a:rPr lang="en-US" dirty="0"/>
              <a:t>lth Economics is part of Microeconomics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p:txBody>
          <a:bodyPr>
            <a:normAutofit/>
          </a:bodyPr>
          <a:lstStyle/>
          <a:p>
            <a:r>
              <a:rPr lang="en-US" b="0" dirty="0"/>
              <a:t>Although health economics is part of “micro-” economics, it is actually very big:</a:t>
            </a:r>
          </a:p>
          <a:p>
            <a:r>
              <a:rPr lang="en-US" b="0" dirty="0"/>
              <a:t>In 2019, U.S. national health expenditure was 17.8% of GDP, which is equivalent to around $3,427 billions.</a:t>
            </a:r>
          </a:p>
          <a:p>
            <a:r>
              <a:rPr lang="en-US" b="0" dirty="0"/>
              <a:t>For comparison, the entire GDP of Germany in 2019 was $3,845 billions (4</a:t>
            </a:r>
            <a:r>
              <a:rPr lang="en-US" b="0" baseline="30000" dirty="0"/>
              <a:t>th</a:t>
            </a:r>
            <a:r>
              <a:rPr lang="en-US" b="0" dirty="0"/>
              <a:t> largest economy), GDP of UK was $2,827 billions (6</a:t>
            </a:r>
            <a:r>
              <a:rPr lang="en-US" b="0" baseline="30000" dirty="0"/>
              <a:t>th</a:t>
            </a:r>
            <a:r>
              <a:rPr lang="en-US" b="0" dirty="0"/>
              <a:t> largest economy), and $2,715 billions in France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C3B6D-DAFA-471A-B4CD-40102D54901F}"/>
              </a:ext>
            </a:extLst>
          </p:cNvPr>
          <p:cNvSpPr>
            <a:spLocks noGrp="1"/>
          </p:cNvSpPr>
          <p:nvPr>
            <p:ph type="title"/>
          </p:nvPr>
        </p:nvSpPr>
        <p:spPr/>
        <p:txBody>
          <a:bodyPr/>
          <a:lstStyle/>
          <a:p>
            <a:r>
              <a:rPr lang="en-US" dirty="0">
                <a:solidFill>
                  <a:schemeClr val="bg1"/>
                </a:solidFill>
              </a:rPr>
              <a:t>Wh</a:t>
            </a:r>
            <a:r>
              <a:rPr lang="en-US" dirty="0"/>
              <a:t>at is Health Economics?</a:t>
            </a:r>
          </a:p>
        </p:txBody>
      </p:sp>
      <p:sp>
        <p:nvSpPr>
          <p:cNvPr id="3" name="Content Placeholder 2">
            <a:extLst>
              <a:ext uri="{FF2B5EF4-FFF2-40B4-BE49-F238E27FC236}">
                <a16:creationId xmlns:a16="http://schemas.microsoft.com/office/drawing/2014/main" id="{86D2A07B-A911-4C1B-B0C6-C6419303B1A1}"/>
              </a:ext>
            </a:extLst>
          </p:cNvPr>
          <p:cNvSpPr>
            <a:spLocks noGrp="1"/>
          </p:cNvSpPr>
          <p:nvPr>
            <p:ph idx="1"/>
          </p:nvPr>
        </p:nvSpPr>
        <p:spPr/>
        <p:txBody>
          <a:bodyPr/>
          <a:lstStyle/>
          <a:p>
            <a:r>
              <a:rPr lang="en-US" b="0" dirty="0"/>
              <a:t>Health economics studies health care resources markets and health insurance.</a:t>
            </a:r>
          </a:p>
          <a:p>
            <a:r>
              <a:rPr lang="en-US" b="0" dirty="0"/>
              <a:t>Healthcare is the biggest industry and the largest employer in the US.</a:t>
            </a:r>
          </a:p>
          <a:p>
            <a:endParaRPr lang="en-US" dirty="0"/>
          </a:p>
        </p:txBody>
      </p:sp>
    </p:spTree>
    <p:extLst>
      <p:ext uri="{BB962C8B-B14F-4D97-AF65-F5344CB8AC3E}">
        <p14:creationId xmlns:p14="http://schemas.microsoft.com/office/powerpoint/2010/main" val="204070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 (such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03485-DCFE-4B3F-A6BA-376F57A8B14F}">
  <ds:schemaRefs>
    <ds:schemaRef ds:uri="http://schemas.microsoft.com/sharepoint/v3/contenttype/forms"/>
  </ds:schemaRefs>
</ds:datastoreItem>
</file>

<file path=customXml/itemProps2.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B3B429-AEDF-46CE-9D5E-A3C57C0F452F}">
  <ds:schemaRefs>
    <ds:schemaRef ds:uri="http://www.w3.org/XML/1998/namespace"/>
    <ds:schemaRef ds:uri="http://schemas.microsoft.com/office/2006/documentManagement/types"/>
    <ds:schemaRef ds:uri="http://purl.org/dc/terms/"/>
    <ds:schemaRef ds:uri="61a660bb-b57a-4fbc-ba10-8471d70fe46f"/>
    <ds:schemaRef ds:uri="http://schemas.microsoft.com/office/2006/metadata/properties"/>
    <ds:schemaRef ds:uri="f1e60ea2-d1f2-40fb-ac47-3f06e0d3f2d6"/>
    <ds:schemaRef ds:uri="http://schemas.microsoft.com/office/infopath/2007/PartnerControl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22806</TotalTime>
  <Words>1523</Words>
  <Application>Microsoft Macintosh PowerPoint</Application>
  <PresentationFormat>Widescreen</PresentationFormat>
  <Paragraphs>190</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Myriad Pro</vt:lpstr>
      <vt:lpstr>Myriad Pro Light</vt:lpstr>
      <vt:lpstr>Custom Design</vt:lpstr>
      <vt:lpstr>PowerPoint Presentation</vt:lpstr>
      <vt:lpstr> National Economic Education Delegation</vt:lpstr>
      <vt:lpstr>Who Are We?</vt:lpstr>
      <vt:lpstr>Where Are We?</vt:lpstr>
      <vt:lpstr>Credits and Disclaimer</vt:lpstr>
      <vt:lpstr>Outline</vt:lpstr>
      <vt:lpstr>Health Economics is part of Microeconomics</vt:lpstr>
      <vt:lpstr>What is Health Economics?</vt:lpstr>
      <vt:lpstr>Markets studied in health economics</vt:lpstr>
      <vt:lpstr>Market Economies</vt:lpstr>
      <vt:lpstr>What types of markets are there?</vt:lpstr>
      <vt:lpstr>Hospital Monopolization</vt:lpstr>
      <vt:lpstr>Hospital Monopolization: Florida</vt:lpstr>
      <vt:lpstr>Health Care Markets are Different</vt:lpstr>
      <vt:lpstr>Is there something special about Health Care Markets?</vt:lpstr>
      <vt:lpstr>Pulse of the Health Economy</vt:lpstr>
      <vt:lpstr>Tradeoffs</vt:lpstr>
      <vt:lpstr>Costs</vt:lpstr>
      <vt:lpstr>National Health Expenditure as Percent of GDP</vt:lpstr>
      <vt:lpstr>National Healthcare Expenditure Per Capita</vt:lpstr>
      <vt:lpstr>Health Care Spending as % of GDP, 1980–2018</vt:lpstr>
      <vt:lpstr>Monopolization of Health Insurance Market</vt:lpstr>
      <vt:lpstr> Thank you!</vt:lpstr>
      <vt:lpstr> Available NEED Topics Include: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haveman</cp:lastModifiedBy>
  <cp:revision>197</cp:revision>
  <dcterms:created xsi:type="dcterms:W3CDTF">2017-05-03T22:30:38Z</dcterms:created>
  <dcterms:modified xsi:type="dcterms:W3CDTF">2021-05-06T18:02:57Z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