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43"/>
  </p:notesMasterIdLst>
  <p:sldIdLst>
    <p:sldId id="1181" r:id="rId5"/>
    <p:sldId id="327" r:id="rId6"/>
    <p:sldId id="499" r:id="rId7"/>
    <p:sldId id="500" r:id="rId8"/>
    <p:sldId id="507" r:id="rId9"/>
    <p:sldId id="1172" r:id="rId10"/>
    <p:sldId id="1167" r:id="rId11"/>
    <p:sldId id="1176" r:id="rId12"/>
    <p:sldId id="1134" r:id="rId13"/>
    <p:sldId id="1177" r:id="rId14"/>
    <p:sldId id="1166" r:id="rId15"/>
    <p:sldId id="1113" r:id="rId16"/>
    <p:sldId id="1115" r:id="rId17"/>
    <p:sldId id="561" r:id="rId18"/>
    <p:sldId id="352" r:id="rId19"/>
    <p:sldId id="1178" r:id="rId20"/>
    <p:sldId id="1165" r:id="rId21"/>
    <p:sldId id="518" r:id="rId22"/>
    <p:sldId id="531" r:id="rId23"/>
    <p:sldId id="543" r:id="rId24"/>
    <p:sldId id="1169" r:id="rId25"/>
    <p:sldId id="530" r:id="rId26"/>
    <p:sldId id="532" r:id="rId27"/>
    <p:sldId id="1182" r:id="rId28"/>
    <p:sldId id="1179" r:id="rId29"/>
    <p:sldId id="1164" r:id="rId30"/>
    <p:sldId id="1148" r:id="rId31"/>
    <p:sldId id="1180" r:id="rId32"/>
    <p:sldId id="1150" r:id="rId33"/>
    <p:sldId id="1157" r:id="rId34"/>
    <p:sldId id="1096" r:id="rId35"/>
    <p:sldId id="1098" r:id="rId36"/>
    <p:sldId id="581" r:id="rId37"/>
    <p:sldId id="1204" r:id="rId38"/>
    <p:sldId id="604" r:id="rId39"/>
    <p:sldId id="1106" r:id="rId40"/>
    <p:sldId id="1205" r:id="rId41"/>
    <p:sldId id="115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75" autoAdjust="0"/>
    <p:restoredTop sz="94577"/>
  </p:normalViewPr>
  <p:slideViewPr>
    <p:cSldViewPr snapToGrid="0" snapToObjects="1">
      <p:cViewPr varScale="1">
        <p:scale>
          <a:sx n="107" d="100"/>
          <a:sy n="107" d="100"/>
        </p:scale>
        <p:origin x="168" y="36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2"/>
            <c:invertIfNegative val="0"/>
            <c:bubble3D val="0"/>
            <c:spPr>
              <a:solidFill>
                <a:srgbClr val="C00000"/>
              </a:solidFill>
              <a:ln w="9525">
                <a:noFill/>
                <a:prstDash val="solid"/>
              </a:ln>
            </c:spPr>
            <c:extLst>
              <c:ext xmlns:c16="http://schemas.microsoft.com/office/drawing/2014/chart" uri="{C3380CC4-5D6E-409C-BE32-E72D297353CC}">
                <c16:uniqueId val="{00000003-B354-4B0C-A812-61A464DA41D4}"/>
              </c:ext>
            </c:extLst>
          </c:dPt>
          <c:dPt>
            <c:idx val="10"/>
            <c:invertIfNegative val="0"/>
            <c:bubble3D val="0"/>
            <c:extLst>
              <c:ext xmlns:c16="http://schemas.microsoft.com/office/drawing/2014/chart" uri="{C3380CC4-5D6E-409C-BE32-E72D297353CC}">
                <c16:uniqueId val="{00000000-B354-4B0C-A812-61A464DA41D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B354-4B0C-A812-61A464DA41D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B354-4B0C-A812-61A464DA41D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1F52-438F-8451-3FBBF2465F1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F52-438F-8451-3FBBF2465F1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F52-438F-8451-3FBBF2465F1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7168-488C-B753-525E9F591060}"/>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7168-488C-B753-525E9F591060}"/>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7168-488C-B753-525E9F591060}"/>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7168-488C-B753-525E9F591060}"/>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7168-488C-B753-525E9F591060}"/>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7168-488C-B753-525E9F591060}"/>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7168-488C-B753-525E9F591060}"/>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7168-488C-B753-525E9F591060}"/>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7168-488C-B753-525E9F591060}"/>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7168-488C-B753-525E9F591060}"/>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7168-488C-B753-525E9F591060}"/>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95681731018978E-2"/>
          <c:y val="0.16538206047883972"/>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Sheet1!$A$2:$A$12</c:f>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f>Sheet1!$B$2:$B$12</c:f>
              <c:numCache>
                <c:formatCode>0.00</c:formatCode>
                <c:ptCount val="11"/>
                <c:pt idx="0">
                  <c:v>2</c:v>
                </c:pt>
                <c:pt idx="1">
                  <c:v>2.2999999999999998</c:v>
                </c:pt>
                <c:pt idx="2">
                  <c:v>3.1</c:v>
                </c:pt>
                <c:pt idx="3">
                  <c:v>3.2</c:v>
                </c:pt>
                <c:pt idx="4">
                  <c:v>3.3</c:v>
                </c:pt>
                <c:pt idx="5">
                  <c:v>3.5</c:v>
                </c:pt>
                <c:pt idx="6">
                  <c:v>3.8</c:v>
                </c:pt>
                <c:pt idx="7">
                  <c:v>3.9</c:v>
                </c:pt>
                <c:pt idx="8">
                  <c:v>4.2</c:v>
                </c:pt>
                <c:pt idx="9">
                  <c:v>4.7</c:v>
                </c:pt>
                <c:pt idx="10">
                  <c:v>5.8</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2"/>
                  </a:solidFill>
                  <a:ln>
                    <a:noFill/>
                  </a:ln>
                  <a:effectLst/>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315A-402C-A4A7-A85376A0E8A1}"/>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315A-402C-A4A7-A85376A0E8A1}"/>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315A-402C-A4A7-A85376A0E8A1}"/>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315A-402C-A4A7-A85376A0E8A1}"/>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315A-402C-A4A7-A85376A0E8A1}"/>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315A-402C-A4A7-A85376A0E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Interface"/>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chemeClr val="tx1"/>
                            </a:solidFill>
                            <a:prstDash val="solid"/>
                            <a:round/>
                          </a:ln>
                          <a:effectLst/>
                        </c:spPr>
                      </c15:leaderLines>
                    </c:ext>
                  </c:extLst>
                </c:dLbls>
                <c:cat>
                  <c:strRef>
                    <c:extLst>
                      <c:ext uri="{02D57815-91ED-43cb-92C2-25804820EDAC}">
                        <c15:formulaRef>
                          <c15:sqref>Sheet1!$A$2:$A$12</c15:sqref>
                        </c15:formulaRef>
                      </c:ext>
                    </c:extLst>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315A-402C-A4A7-A85376A0E8A1}"/>
                  </c:ext>
                </c:extLst>
              </c15:ser>
            </c15:filteredBarSeries>
          </c:ext>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6"/>
          <c:min val="0"/>
        </c:scaling>
        <c:delete val="1"/>
        <c:axPos val="l"/>
        <c:majorGridlines>
          <c:spPr>
            <a:ln w="6350" cap="flat" cmpd="sng" algn="ctr">
              <a:solidFill>
                <a:schemeClr val="tx1">
                  <a:tint val="75000"/>
                </a:schemeClr>
              </a:solidFill>
              <a:prstDash val="solid"/>
              <a:round/>
            </a:ln>
            <a:effectLst/>
          </c:spPr>
        </c:majorGridlines>
        <c:numFmt formatCode="0.00" sourceLinked="1"/>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0.05376</cdr:x>
      <cdr:y>0.35814</cdr:y>
    </cdr:from>
    <cdr:to>
      <cdr:x>0.35323</cdr:x>
      <cdr:y>0.40222</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278562" y="1500388"/>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cdr:txBody>
    </cdr:sp>
  </cdr:relSizeAnchor>
  <cdr:relSizeAnchor xmlns:cdr="http://schemas.openxmlformats.org/drawingml/2006/chartDrawing">
    <cdr:from>
      <cdr:x>0.03266</cdr:x>
      <cdr:y>0</cdr:y>
    </cdr:from>
    <cdr:to>
      <cdr:x>0.88091</cdr:x>
      <cdr:y>0.06612</cdr:y>
    </cdr:to>
    <cdr:sp macro="" textlink="">
      <cdr:nvSpPr>
        <cdr:cNvPr id="3" name="TextBox 10">
          <a:extLst xmlns:a="http://schemas.openxmlformats.org/drawingml/2006/main">
            <a:ext uri="{FF2B5EF4-FFF2-40B4-BE49-F238E27FC236}">
              <a16:creationId xmlns:a16="http://schemas.microsoft.com/office/drawing/2014/main" id="{2D8DC483-668C-BD4E-AA74-885432025451}"/>
            </a:ext>
          </a:extLst>
        </cdr:cNvPr>
        <cdr:cNvSpPr txBox="1"/>
      </cdr:nvSpPr>
      <cdr:spPr>
        <a:xfrm xmlns:a="http://schemas.openxmlformats.org/drawingml/2006/main">
          <a:off x="169231" y="0"/>
          <a:ext cx="439529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Average physician visits per capita, 2017</a:t>
          </a:r>
          <a:endParaRPr lang="en-US" sz="1800" i="1" dirty="0">
            <a:solidFill>
              <a:srgbClr val="4C515A"/>
            </a:solidFill>
            <a:latin typeface="Trebuchet M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0.66915</cdr:x>
      <cdr:y>0.46393</cdr:y>
    </cdr:from>
    <cdr:to>
      <cdr:x>0.96863</cdr:x>
      <cdr:y>0.50801</cdr:y>
    </cdr:to>
    <cdr:sp macro="" textlink="">
      <cdr:nvSpPr>
        <cdr:cNvPr id="2" name="TextBox 1">
          <a:extLst xmlns:a="http://schemas.openxmlformats.org/drawingml/2006/main">
            <a:ext uri="{FF2B5EF4-FFF2-40B4-BE49-F238E27FC236}">
              <a16:creationId xmlns:a16="http://schemas.microsoft.com/office/drawing/2014/main" id="{962B1ED3-5CF1-42C2-B516-B8F6571B8895}"/>
            </a:ext>
          </a:extLst>
        </cdr:cNvPr>
        <cdr:cNvSpPr txBox="1"/>
      </cdr:nvSpPr>
      <cdr:spPr>
        <a:xfrm xmlns:a="http://schemas.openxmlformats.org/drawingml/2006/main">
          <a:off x="3467280" y="1943611"/>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cdr:txBody>
    </cdr:sp>
  </cdr:relSizeAnchor>
  <cdr:relSizeAnchor xmlns:cdr="http://schemas.openxmlformats.org/drawingml/2006/chartDrawing">
    <cdr:from>
      <cdr:x>0.04843</cdr:x>
      <cdr:y>0</cdr:y>
    </cdr:from>
    <cdr:to>
      <cdr:x>0.91501</cdr:x>
      <cdr:y>0.06612</cdr:y>
    </cdr:to>
    <cdr:sp macro="" textlink="">
      <cdr:nvSpPr>
        <cdr:cNvPr id="3" name="TextBox 13">
          <a:extLst xmlns:a="http://schemas.openxmlformats.org/drawingml/2006/main">
            <a:ext uri="{FF2B5EF4-FFF2-40B4-BE49-F238E27FC236}">
              <a16:creationId xmlns:a16="http://schemas.microsoft.com/office/drawing/2014/main" id="{EA0EB2DB-8B9F-C946-B524-21C3EB2ACDCD}"/>
            </a:ext>
          </a:extLst>
        </cdr:cNvPr>
        <cdr:cNvSpPr txBox="1"/>
      </cdr:nvSpPr>
      <cdr:spPr>
        <a:xfrm xmlns:a="http://schemas.openxmlformats.org/drawingml/2006/main">
          <a:off x="250945" y="0"/>
          <a:ext cx="4490278"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Practicing physicians per 1,000 population, 2018</a:t>
          </a:r>
          <a:endParaRPr lang="en-US" sz="1800" i="1" dirty="0">
            <a:solidFill>
              <a:srgbClr val="4C515A"/>
            </a:solidFill>
            <a:latin typeface="Trebuchet MS"/>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edium.com/@denislesak/companies-with-revenues-greater-than-gdp-of-countries-58c46af4a1a9"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oxfamblogs.org/fp2p/of-the-worlds-top-100-economic-entities-29-are-states-71-are-corporate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0000"/>
                </a:solidFill>
              </a:rPr>
              <a:t>Microeconomics</a:t>
            </a:r>
            <a:r>
              <a:rPr lang="en-US" dirty="0"/>
              <a:t> (from Greek prefix micro- meaning "small" + "economics") is a branch of economics that studies the behavior of how the individual modern household and firms make decisions to allocate limited resources.</a:t>
            </a:r>
          </a:p>
          <a:p>
            <a:r>
              <a:rPr lang="en-US" b="1" dirty="0">
                <a:solidFill>
                  <a:srgbClr val="FF0000"/>
                </a:solidFill>
              </a:rPr>
              <a:t>Macroeconomics </a:t>
            </a:r>
            <a:r>
              <a:rPr lang="en-US" dirty="0"/>
              <a:t>(from Greek prefix macro- meaning “large" + "economics") is the study of economy-wide phenomena, including inflation, unemployment, and economic growth. </a:t>
            </a:r>
          </a:p>
          <a:p>
            <a:r>
              <a:rPr lang="en-US" dirty="0"/>
              <a:t>These two branches of economics are closely intertwined, yet distinct—they address different questions.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Microeconomics studies individual markets or sectors or industries (hence health care industry is classified under microeconomics) while macroeconomics studies national economies and country/state-wide, general equilibrium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times people think that since micro means small and macro large, that microeconomics is somehow inferior or studies smaller issues than what is studied in macroeconomics. But it should be noted, that many firms today have revenues that are substantially larger than most national incomes on nations. Obviously, this is comparing apples to oranges – but at least it gives a general idea of the size of some of these firms and markets.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https://medium.com/@denislesak/companies-with-revenues-greater-than-gdp-of-countries-58c46af4a1a9</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4"/>
              </a:rPr>
              <a:t>https://oxfamblogs.org/fp2p/of-the-worlds-top-100-economic-entities-29-are-states-71-are-corporates/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the next slide to compare US health care. </a:t>
            </a:r>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a:t>
            </a:fld>
            <a:endParaRPr lang="en-US" dirty="0"/>
          </a:p>
        </p:txBody>
      </p:sp>
    </p:spTree>
    <p:extLst>
      <p:ext uri="{BB962C8B-B14F-4D97-AF65-F5344CB8AC3E}">
        <p14:creationId xmlns:p14="http://schemas.microsoft.com/office/powerpoint/2010/main" val="237791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5</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18</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22</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23</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33</a:t>
            </a:fld>
            <a:endParaRPr lang="en-US"/>
          </a:p>
        </p:txBody>
      </p:sp>
    </p:spTree>
    <p:extLst>
      <p:ext uri="{BB962C8B-B14F-4D97-AF65-F5344CB8AC3E}">
        <p14:creationId xmlns:p14="http://schemas.microsoft.com/office/powerpoint/2010/main" val="241016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i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Health(care) Economics</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00351" y="4098470"/>
            <a:ext cx="9144000" cy="181919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endParaRPr lang="en-US" sz="1800" dirty="0">
              <a:solidFill>
                <a:schemeClr val="tx2"/>
              </a:solidFill>
            </a:endParaRPr>
          </a:p>
          <a:p>
            <a:pPr>
              <a:lnSpc>
                <a:spcPct val="100000"/>
              </a:lnSpc>
              <a:spcBef>
                <a:spcPts val="0"/>
              </a:spcBef>
            </a:pPr>
            <a:r>
              <a:rPr lang="en-US" dirty="0"/>
              <a:t>Sausalito Rotary Club</a:t>
            </a:r>
            <a:endParaRPr lang="en-US" sz="1800" dirty="0">
              <a:solidFill>
                <a:schemeClr val="tx2"/>
              </a:solidFill>
            </a:endParaRPr>
          </a:p>
          <a:p>
            <a:pPr>
              <a:lnSpc>
                <a:spcPct val="100000"/>
              </a:lnSpc>
              <a:spcBef>
                <a:spcPts val="0"/>
              </a:spcBef>
            </a:pPr>
            <a:r>
              <a:rPr lang="en-US" sz="1800" dirty="0">
                <a:solidFill>
                  <a:schemeClr val="tx2"/>
                </a:solidFill>
              </a:rPr>
              <a:t>November 3, 2022</a:t>
            </a:r>
          </a:p>
          <a:p>
            <a:pPr>
              <a:lnSpc>
                <a:spcPct val="100000"/>
              </a:lnSpc>
              <a:spcBef>
                <a:spcPts val="0"/>
              </a:spcBef>
            </a:pPr>
            <a:endParaRPr lang="en-US" sz="1800" dirty="0">
              <a:solidFill>
                <a:schemeClr val="tx2"/>
              </a:solidFill>
            </a:endParaRPr>
          </a:p>
          <a:p>
            <a:pPr>
              <a:lnSpc>
                <a:spcPct val="100000"/>
              </a:lnSpc>
              <a:spcBef>
                <a:spcPts val="0"/>
              </a:spcBef>
            </a:pPr>
            <a:r>
              <a:rPr lang="en-US" sz="4000" dirty="0">
                <a:solidFill>
                  <a:schemeClr val="tx2"/>
                </a:solidFill>
              </a:rPr>
              <a:t>Jon </a:t>
            </a:r>
            <a:r>
              <a:rPr lang="en-US" sz="4000" dirty="0" err="1">
                <a:solidFill>
                  <a:schemeClr val="tx2"/>
                </a:solidFill>
              </a:rPr>
              <a:t>Haveman</a:t>
            </a:r>
            <a:r>
              <a:rPr lang="en-US" sz="4000" dirty="0">
                <a:solidFill>
                  <a:schemeClr val="tx2"/>
                </a:solidFill>
              </a:rPr>
              <a:t>, Ph.D.</a:t>
            </a:r>
          </a:p>
          <a:p>
            <a:pPr>
              <a:lnSpc>
                <a:spcPct val="100000"/>
              </a:lnSpc>
              <a:spcBef>
                <a:spcPts val="0"/>
              </a:spcBef>
            </a:pPr>
            <a:r>
              <a:rPr lang="en-US" sz="3400" b="0" i="1" dirty="0">
                <a:solidFill>
                  <a:schemeClr val="tx2"/>
                </a:solidFill>
              </a:rPr>
              <a:t>NEED</a:t>
            </a:r>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014446" y="4222379"/>
            <a:ext cx="3911857" cy="1819192"/>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09769"/>
            <a:ext cx="3492500" cy="2324100"/>
          </a:xfrm>
          <a:prstGeom prst="rect">
            <a:avLst/>
          </a:prstGeom>
        </p:spPr>
      </p:pic>
    </p:spTree>
    <p:extLst>
      <p:ext uri="{BB962C8B-B14F-4D97-AF65-F5344CB8AC3E}">
        <p14:creationId xmlns:p14="http://schemas.microsoft.com/office/powerpoint/2010/main" val="278945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9F88-51B0-0345-937B-BF5C0D108CEB}"/>
              </a:ext>
            </a:extLst>
          </p:cNvPr>
          <p:cNvSpPr>
            <a:spLocks noGrp="1"/>
          </p:cNvSpPr>
          <p:nvPr>
            <p:ph type="title"/>
          </p:nvPr>
        </p:nvSpPr>
        <p:spPr>
          <a:xfrm>
            <a:off x="787401" y="0"/>
            <a:ext cx="10515600" cy="1325563"/>
          </a:xfrm>
        </p:spPr>
        <p:txBody>
          <a:bodyPr/>
          <a:lstStyle/>
          <a:p>
            <a:r>
              <a:rPr lang="en-US" dirty="0">
                <a:solidFill>
                  <a:schemeClr val="bg1"/>
                </a:solidFill>
              </a:rPr>
              <a:t>Acc</a:t>
            </a:r>
            <a:r>
              <a:rPr lang="en-US" dirty="0"/>
              <a:t>ess Notes</a:t>
            </a:r>
          </a:p>
        </p:txBody>
      </p:sp>
      <p:sp>
        <p:nvSpPr>
          <p:cNvPr id="3" name="Content Placeholder 2">
            <a:extLst>
              <a:ext uri="{FF2B5EF4-FFF2-40B4-BE49-F238E27FC236}">
                <a16:creationId xmlns:a16="http://schemas.microsoft.com/office/drawing/2014/main" id="{619D1133-BF8A-4442-B478-7E7AD1304D8D}"/>
              </a:ext>
            </a:extLst>
          </p:cNvPr>
          <p:cNvSpPr>
            <a:spLocks noGrp="1"/>
          </p:cNvSpPr>
          <p:nvPr>
            <p:ph idx="1"/>
          </p:nvPr>
        </p:nvSpPr>
        <p:spPr/>
        <p:txBody>
          <a:bodyPr/>
          <a:lstStyle/>
          <a:p>
            <a:pPr>
              <a:spcAft>
                <a:spcPts val="1000"/>
              </a:spcAft>
            </a:pPr>
            <a:r>
              <a:rPr lang="en-US" dirty="0"/>
              <a:t>Insurance coverage in the U.S. is not universal.</a:t>
            </a:r>
          </a:p>
          <a:p>
            <a:pPr>
              <a:spcAft>
                <a:spcPts val="1000"/>
              </a:spcAft>
            </a:pPr>
            <a:r>
              <a:rPr lang="en-US" dirty="0"/>
              <a:t>Supply of medical personnel and equipment may be lower than elsewhere.</a:t>
            </a:r>
          </a:p>
          <a:p>
            <a:pPr>
              <a:spcAft>
                <a:spcPts val="1000"/>
              </a:spcAft>
            </a:pPr>
            <a:r>
              <a:rPr lang="en-US" dirty="0"/>
              <a:t>Avoidable (amenable) deaths are higher, perhaps indicating less access to care.</a:t>
            </a:r>
          </a:p>
          <a:p>
            <a:pPr>
              <a:spcAft>
                <a:spcPts val="1000"/>
              </a:spcAft>
            </a:pPr>
            <a:r>
              <a:rPr lang="en-US" dirty="0"/>
              <a:t>Emergency room use is higher in the U.S. than elsewhere.</a:t>
            </a:r>
          </a:p>
          <a:p>
            <a:pPr>
              <a:spcAft>
                <a:spcPts val="1000"/>
              </a:spcAft>
            </a:pPr>
            <a:r>
              <a:rPr lang="en-US" dirty="0"/>
              <a:t>Specialized medicine is more accessible.</a:t>
            </a:r>
          </a:p>
        </p:txBody>
      </p:sp>
      <p:sp>
        <p:nvSpPr>
          <p:cNvPr id="4" name="Slide Number Placeholder 3">
            <a:extLst>
              <a:ext uri="{FF2B5EF4-FFF2-40B4-BE49-F238E27FC236}">
                <a16:creationId xmlns:a16="http://schemas.microsoft.com/office/drawing/2014/main" id="{DF669565-7E72-6640-B27C-E8549D002752}"/>
              </a:ext>
            </a:extLst>
          </p:cNvPr>
          <p:cNvSpPr>
            <a:spLocks noGrp="1"/>
          </p:cNvSpPr>
          <p:nvPr>
            <p:ph type="sldNum" sz="quarter" idx="12"/>
          </p:nvPr>
        </p:nvSpPr>
        <p:spPr/>
        <p:txBody>
          <a:bodyPr/>
          <a:lstStyle/>
          <a:p>
            <a:fld id="{D9F085D5-EC86-4F6A-B501-C1359CB39116}" type="slidenum">
              <a:rPr lang="en-GB" smtClean="0"/>
              <a:t>10</a:t>
            </a:fld>
            <a:endParaRPr lang="en-GB"/>
          </a:p>
        </p:txBody>
      </p:sp>
    </p:spTree>
    <p:extLst>
      <p:ext uri="{BB962C8B-B14F-4D97-AF65-F5344CB8AC3E}">
        <p14:creationId xmlns:p14="http://schemas.microsoft.com/office/powerpoint/2010/main" val="51514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Quality</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11</a:t>
            </a:fld>
            <a:endParaRPr lang="en-GB"/>
          </a:p>
        </p:txBody>
      </p:sp>
    </p:spTree>
    <p:extLst>
      <p:ext uri="{BB962C8B-B14F-4D97-AF65-F5344CB8AC3E}">
        <p14:creationId xmlns:p14="http://schemas.microsoft.com/office/powerpoint/2010/main" val="333999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6AD-4957-41C8-945C-7DC3CACA9763}"/>
              </a:ext>
            </a:extLst>
          </p:cNvPr>
          <p:cNvSpPr>
            <a:spLocks noGrp="1"/>
          </p:cNvSpPr>
          <p:nvPr>
            <p:ph type="title"/>
          </p:nvPr>
        </p:nvSpPr>
        <p:spPr>
          <a:xfrm>
            <a:off x="790700" y="0"/>
            <a:ext cx="10515600" cy="1325563"/>
          </a:xfrm>
        </p:spPr>
        <p:txBody>
          <a:bodyPr/>
          <a:lstStyle/>
          <a:p>
            <a:r>
              <a:rPr lang="en-US" dirty="0">
                <a:solidFill>
                  <a:schemeClr val="bg1"/>
                </a:solidFill>
              </a:rPr>
              <a:t>Life</a:t>
            </a:r>
            <a:r>
              <a:rPr lang="en-US" dirty="0"/>
              <a:t> Expectancy: How Does the US Compare?</a:t>
            </a:r>
          </a:p>
        </p:txBody>
      </p:sp>
      <p:sp>
        <p:nvSpPr>
          <p:cNvPr id="4" name="Slide Number Placeholder 3">
            <a:extLst>
              <a:ext uri="{FF2B5EF4-FFF2-40B4-BE49-F238E27FC236}">
                <a16:creationId xmlns:a16="http://schemas.microsoft.com/office/drawing/2014/main" id="{0AEFD63A-C7E1-40CC-AAA0-EA0B414001D2}"/>
              </a:ext>
            </a:extLst>
          </p:cNvPr>
          <p:cNvSpPr>
            <a:spLocks noGrp="1"/>
          </p:cNvSpPr>
          <p:nvPr>
            <p:ph type="sldNum" sz="quarter" idx="12"/>
          </p:nvPr>
        </p:nvSpPr>
        <p:spPr/>
        <p:txBody>
          <a:bodyPr/>
          <a:lstStyle/>
          <a:p>
            <a:fld id="{D9F085D5-EC86-4F6A-B501-C1359CB39116}" type="slidenum">
              <a:rPr lang="en-GB" smtClean="0"/>
              <a:t>12</a:t>
            </a:fld>
            <a:endParaRPr lang="en-GB"/>
          </a:p>
        </p:txBody>
      </p:sp>
      <p:graphicFrame>
        <p:nvGraphicFramePr>
          <p:cNvPr id="5" name="Object 3">
            <a:extLst>
              <a:ext uri="{FF2B5EF4-FFF2-40B4-BE49-F238E27FC236}">
                <a16:creationId xmlns:a16="http://schemas.microsoft.com/office/drawing/2014/main" id="{C8786057-D684-470E-A419-AB318EF4CC6E}"/>
              </a:ext>
            </a:extLst>
          </p:cNvPr>
          <p:cNvGraphicFramePr>
            <a:graphicFrameLocks noGrp="1" noChangeAspect="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7D6BBF5-33D6-4F54-8666-D5CA578E1070}"/>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cxnSp>
        <p:nvCxnSpPr>
          <p:cNvPr id="7" name="Straight Connector 6">
            <a:extLst>
              <a:ext uri="{FF2B5EF4-FFF2-40B4-BE49-F238E27FC236}">
                <a16:creationId xmlns:a16="http://schemas.microsoft.com/office/drawing/2014/main" id="{793209ED-9BA5-004D-8189-67F1D508D3DD}"/>
              </a:ext>
            </a:extLst>
          </p:cNvPr>
          <p:cNvCxnSpPr/>
          <p:nvPr/>
        </p:nvCxnSpPr>
        <p:spPr>
          <a:xfrm flipV="1">
            <a:off x="7235687" y="3194084"/>
            <a:ext cx="715617" cy="110324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39EA00-A54E-664B-944C-F7446A89602C}"/>
              </a:ext>
            </a:extLst>
          </p:cNvPr>
          <p:cNvSpPr txBox="1"/>
          <p:nvPr/>
        </p:nvSpPr>
        <p:spPr>
          <a:xfrm>
            <a:off x="6473024" y="4419408"/>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90A30E88-1E42-5548-8867-47BC66575306}"/>
              </a:ext>
            </a:extLst>
          </p:cNvPr>
          <p:cNvSpPr txBox="1"/>
          <p:nvPr/>
        </p:nvSpPr>
        <p:spPr>
          <a:xfrm>
            <a:off x="5867070" y="2238537"/>
            <a:ext cx="1784591" cy="400110"/>
          </a:xfrm>
          <a:prstGeom prst="rect">
            <a:avLst/>
          </a:prstGeom>
          <a:solidFill>
            <a:schemeClr val="bg1"/>
          </a:solidFill>
        </p:spPr>
        <p:txBody>
          <a:bodyPr wrap="none" rtlCol="0">
            <a:spAutoFit/>
          </a:bodyPr>
          <a:lstStyle/>
          <a:p>
            <a:r>
              <a:rPr lang="en-US" sz="2000" b="1" dirty="0"/>
              <a:t>Everybody else</a:t>
            </a:r>
          </a:p>
        </p:txBody>
      </p:sp>
      <p:sp>
        <p:nvSpPr>
          <p:cNvPr id="3" name="TextBox 2">
            <a:extLst>
              <a:ext uri="{FF2B5EF4-FFF2-40B4-BE49-F238E27FC236}">
                <a16:creationId xmlns:a16="http://schemas.microsoft.com/office/drawing/2014/main" id="{433CDEE8-E49B-4441-8FBC-E43CBB4C2CFB}"/>
              </a:ext>
            </a:extLst>
          </p:cNvPr>
          <p:cNvSpPr txBox="1"/>
          <p:nvPr/>
        </p:nvSpPr>
        <p:spPr>
          <a:xfrm>
            <a:off x="9093200" y="5782361"/>
            <a:ext cx="2576475" cy="646331"/>
          </a:xfrm>
          <a:prstGeom prst="rect">
            <a:avLst/>
          </a:prstGeom>
          <a:noFill/>
        </p:spPr>
        <p:txBody>
          <a:bodyPr wrap="none" rtlCol="0">
            <a:spAutoFit/>
          </a:bodyPr>
          <a:lstStyle/>
          <a:p>
            <a:r>
              <a:rPr lang="en-US" dirty="0"/>
              <a:t>Germany – US = 2.5 years</a:t>
            </a:r>
          </a:p>
          <a:p>
            <a:r>
              <a:rPr lang="en-US" dirty="0"/>
              <a:t>       Swiss – US = 5 years</a:t>
            </a:r>
          </a:p>
        </p:txBody>
      </p:sp>
    </p:spTree>
    <p:extLst>
      <p:ext uri="{BB962C8B-B14F-4D97-AF65-F5344CB8AC3E}">
        <p14:creationId xmlns:p14="http://schemas.microsoft.com/office/powerpoint/2010/main" val="42845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1325" y="0"/>
            <a:ext cx="10515600" cy="1325563"/>
          </a:xfrm>
        </p:spPr>
        <p:txBody>
          <a:bodyPr/>
          <a:lstStyle/>
          <a:p>
            <a:r>
              <a:rPr lang="en-US" dirty="0">
                <a:solidFill>
                  <a:schemeClr val="bg1"/>
                </a:solidFill>
              </a:rPr>
              <a:t>Infa</a:t>
            </a:r>
            <a:r>
              <a:rPr lang="en-US" dirty="0"/>
              <a:t>nt Mortality International Comparison</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13</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nvGraphicFramePr>
        <p:xfrm>
          <a:off x="1612490" y="1240431"/>
          <a:ext cx="8967019" cy="470286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OECD Data</a:t>
            </a:r>
          </a:p>
        </p:txBody>
      </p:sp>
      <p:sp>
        <p:nvSpPr>
          <p:cNvPr id="7" name="TextBox 6">
            <a:extLst>
              <a:ext uri="{FF2B5EF4-FFF2-40B4-BE49-F238E27FC236}">
                <a16:creationId xmlns:a16="http://schemas.microsoft.com/office/drawing/2014/main" id="{1408C1BD-A8C1-42DB-BC97-5933A2AD52DA}"/>
              </a:ext>
            </a:extLst>
          </p:cNvPr>
          <p:cNvSpPr txBox="1"/>
          <p:nvPr/>
        </p:nvSpPr>
        <p:spPr>
          <a:xfrm>
            <a:off x="4494946" y="1795052"/>
            <a:ext cx="3202106" cy="400110"/>
          </a:xfrm>
          <a:prstGeom prst="rect">
            <a:avLst/>
          </a:prstGeom>
          <a:noFill/>
        </p:spPr>
        <p:txBody>
          <a:bodyPr wrap="square" rtlCol="0">
            <a:spAutoFit/>
          </a:bodyPr>
          <a:lstStyle/>
          <a:p>
            <a:r>
              <a:rPr lang="en-US" sz="2000" b="1" dirty="0"/>
              <a:t>Deaths per 1,000 live births</a:t>
            </a:r>
          </a:p>
        </p:txBody>
      </p:sp>
    </p:spTree>
    <p:extLst>
      <p:ext uri="{BB962C8B-B14F-4D97-AF65-F5344CB8AC3E}">
        <p14:creationId xmlns:p14="http://schemas.microsoft.com/office/powerpoint/2010/main" val="43170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C553-35DE-455A-A872-FBBFBF34B977}"/>
              </a:ext>
            </a:extLst>
          </p:cNvPr>
          <p:cNvSpPr>
            <a:spLocks noGrp="1"/>
          </p:cNvSpPr>
          <p:nvPr>
            <p:ph type="title"/>
          </p:nvPr>
        </p:nvSpPr>
        <p:spPr/>
        <p:txBody>
          <a:bodyPr/>
          <a:lstStyle/>
          <a:p>
            <a:r>
              <a:rPr lang="en-US" dirty="0">
                <a:solidFill>
                  <a:schemeClr val="bg1"/>
                </a:solidFill>
              </a:rPr>
              <a:t>Pre</a:t>
            </a:r>
            <a:r>
              <a:rPr lang="en-US" dirty="0"/>
              <a:t>vention and Screening</a:t>
            </a:r>
            <a:endParaRPr lang="en-US" b="0" dirty="0"/>
          </a:p>
        </p:txBody>
      </p:sp>
      <p:sp>
        <p:nvSpPr>
          <p:cNvPr id="3" name="Content Placeholder 2">
            <a:extLst>
              <a:ext uri="{FF2B5EF4-FFF2-40B4-BE49-F238E27FC236}">
                <a16:creationId xmlns:a16="http://schemas.microsoft.com/office/drawing/2014/main" id="{27EE80AC-9CAB-4764-8061-E5BD02922A29}"/>
              </a:ext>
            </a:extLst>
          </p:cNvPr>
          <p:cNvSpPr>
            <a:spLocks noGrp="1"/>
          </p:cNvSpPr>
          <p:nvPr>
            <p:ph idx="1"/>
          </p:nvPr>
        </p:nvSpPr>
        <p:spPr/>
        <p:txBody>
          <a:bodyPr>
            <a:normAutofit/>
          </a:bodyPr>
          <a:lstStyle/>
          <a:p>
            <a:pPr>
              <a:lnSpc>
                <a:spcPct val="100000"/>
              </a:lnSpc>
            </a:pPr>
            <a:r>
              <a:rPr lang="en-US" sz="3200" b="0" dirty="0"/>
              <a:t>The U.S. excels in </a:t>
            </a:r>
            <a:r>
              <a:rPr lang="en-US" sz="3200" dirty="0"/>
              <a:t>some</a:t>
            </a:r>
            <a:r>
              <a:rPr lang="en-US" sz="3200" b="0" dirty="0"/>
              <a:t> prevention measures, including flu vaccinations and breast cancer screenings.</a:t>
            </a:r>
          </a:p>
          <a:p>
            <a:pPr marL="0" indent="0">
              <a:lnSpc>
                <a:spcPct val="100000"/>
              </a:lnSpc>
              <a:buNone/>
            </a:pPr>
            <a:endParaRPr lang="en-US" sz="3200" b="0" dirty="0"/>
          </a:p>
          <a:p>
            <a:pPr>
              <a:lnSpc>
                <a:spcPct val="100000"/>
              </a:lnSpc>
            </a:pPr>
            <a:r>
              <a:rPr lang="en-US" sz="3200" b="0" dirty="0"/>
              <a:t>The U.S. has the highest average five-year survival rate for breast cancer, but the Lowest for cervical cancer.</a:t>
            </a:r>
          </a:p>
        </p:txBody>
      </p:sp>
    </p:spTree>
    <p:extLst>
      <p:ext uri="{BB962C8B-B14F-4D97-AF65-F5344CB8AC3E}">
        <p14:creationId xmlns:p14="http://schemas.microsoft.com/office/powerpoint/2010/main" val="137558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D13FEF47-9B6A-433B-BEE1-58D820020B5E}"/>
              </a:ext>
            </a:extLst>
          </p:cNvPr>
          <p:cNvGraphicFramePr>
            <a:graphicFrameLocks noGrp="1"/>
          </p:cNvGraphicFramePr>
          <p:nvPr>
            <p:ph sz="half" idx="1"/>
            <p:extLst>
              <p:ext uri="{D42A27DB-BD31-4B8C-83A1-F6EECF244321}">
                <p14:modId xmlns:p14="http://schemas.microsoft.com/office/powerpoint/2010/main" val="1060868624"/>
              </p:ext>
            </p:extLst>
          </p:nvPr>
        </p:nvGraphicFramePr>
        <p:xfrm>
          <a:off x="6393611" y="1665288"/>
          <a:ext cx="5181600" cy="4079240"/>
        </p:xfrm>
        <a:graphic>
          <a:graphicData uri="http://schemas.openxmlformats.org/drawingml/2006/table">
            <a:tbl>
              <a:tblPr firstRow="1" bandRow="1">
                <a:tableStyleId>{5C22544A-7EE6-4342-B048-85BDC9FD1C3A}</a:tableStyleId>
              </a:tblPr>
              <a:tblGrid>
                <a:gridCol w="754626">
                  <a:extLst>
                    <a:ext uri="{9D8B030D-6E8A-4147-A177-3AD203B41FA5}">
                      <a16:colId xmlns:a16="http://schemas.microsoft.com/office/drawing/2014/main" val="538528843"/>
                    </a:ext>
                  </a:extLst>
                </a:gridCol>
                <a:gridCol w="4426974">
                  <a:extLst>
                    <a:ext uri="{9D8B030D-6E8A-4147-A177-3AD203B41FA5}">
                      <a16:colId xmlns:a16="http://schemas.microsoft.com/office/drawing/2014/main" val="486792607"/>
                    </a:ext>
                  </a:extLst>
                </a:gridCol>
              </a:tblGrid>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Ranking</a:t>
                      </a:r>
                    </a:p>
                  </a:txBody>
                  <a:tcPr/>
                </a:tc>
                <a:extLst>
                  <a:ext uri="{0D108BD9-81ED-4DB2-BD59-A6C34878D82A}">
                    <a16:rowId xmlns:a16="http://schemas.microsoft.com/office/drawing/2014/main" val="3643532097"/>
                  </a:ext>
                </a:extLst>
              </a:tr>
              <a:tr h="370840">
                <a:tc>
                  <a:txBody>
                    <a:bodyPr/>
                    <a:lstStyle/>
                    <a:p>
                      <a:r>
                        <a:rPr lang="en-US" dirty="0"/>
                        <a:t>30.</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Canada</a:t>
                      </a:r>
                    </a:p>
                  </a:txBody>
                  <a:tcPr marL="0" marR="0" marT="0" marB="0" anchor="ctr"/>
                </a:tc>
                <a:extLst>
                  <a:ext uri="{0D108BD9-81ED-4DB2-BD59-A6C34878D82A}">
                    <a16:rowId xmlns:a16="http://schemas.microsoft.com/office/drawing/2014/main" val="2260384316"/>
                  </a:ext>
                </a:extLst>
              </a:tr>
              <a:tr h="370840">
                <a:tc>
                  <a:txBody>
                    <a:bodyPr/>
                    <a:lstStyle/>
                    <a:p>
                      <a:r>
                        <a:rPr lang="en-US" dirty="0"/>
                        <a:t>31.</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Finland</a:t>
                      </a:r>
                    </a:p>
                  </a:txBody>
                  <a:tcPr marL="0" marR="0" marT="0" marB="0" anchor="ctr"/>
                </a:tc>
                <a:extLst>
                  <a:ext uri="{0D108BD9-81ED-4DB2-BD59-A6C34878D82A}">
                    <a16:rowId xmlns:a16="http://schemas.microsoft.com/office/drawing/2014/main" val="847416833"/>
                  </a:ext>
                </a:extLst>
              </a:tr>
              <a:tr h="370840">
                <a:tc>
                  <a:txBody>
                    <a:bodyPr/>
                    <a:lstStyle/>
                    <a:p>
                      <a:r>
                        <a:rPr lang="en-US" dirty="0"/>
                        <a:t>32.</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Australia</a:t>
                      </a:r>
                    </a:p>
                  </a:txBody>
                  <a:tcPr marL="0" marR="0" marT="0" marB="0" anchor="ctr"/>
                </a:tc>
                <a:extLst>
                  <a:ext uri="{0D108BD9-81ED-4DB2-BD59-A6C34878D82A}">
                    <a16:rowId xmlns:a16="http://schemas.microsoft.com/office/drawing/2014/main" val="1410555748"/>
                  </a:ext>
                </a:extLst>
              </a:tr>
              <a:tr h="370840">
                <a:tc>
                  <a:txBody>
                    <a:bodyPr/>
                    <a:lstStyle/>
                    <a:p>
                      <a:r>
                        <a:rPr lang="en-US" dirty="0"/>
                        <a:t>33.</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Chile</a:t>
                      </a:r>
                    </a:p>
                  </a:txBody>
                  <a:tcPr marL="0" marR="0" marT="0" marB="0" anchor="ctr"/>
                </a:tc>
                <a:extLst>
                  <a:ext uri="{0D108BD9-81ED-4DB2-BD59-A6C34878D82A}">
                    <a16:rowId xmlns:a16="http://schemas.microsoft.com/office/drawing/2014/main" val="3001517071"/>
                  </a:ext>
                </a:extLst>
              </a:tr>
              <a:tr h="370840">
                <a:tc>
                  <a:txBody>
                    <a:bodyPr/>
                    <a:lstStyle/>
                    <a:p>
                      <a:r>
                        <a:rPr lang="en-US" dirty="0"/>
                        <a:t>34.</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Denmark</a:t>
                      </a:r>
                    </a:p>
                  </a:txBody>
                  <a:tcPr marL="0" marR="0" marT="0" marB="0" anchor="ctr"/>
                </a:tc>
                <a:extLst>
                  <a:ext uri="{0D108BD9-81ED-4DB2-BD59-A6C34878D82A}">
                    <a16:rowId xmlns:a16="http://schemas.microsoft.com/office/drawing/2014/main" val="1351822331"/>
                  </a:ext>
                </a:extLst>
              </a:tr>
              <a:tr h="370840">
                <a:tc>
                  <a:txBody>
                    <a:bodyPr/>
                    <a:lstStyle/>
                    <a:p>
                      <a:r>
                        <a:rPr lang="en-US" dirty="0"/>
                        <a:t>35.</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Dominica</a:t>
                      </a:r>
                    </a:p>
                  </a:txBody>
                  <a:tcPr marL="0" marR="0" marT="0" marB="0" anchor="ctr"/>
                </a:tc>
                <a:extLst>
                  <a:ext uri="{0D108BD9-81ED-4DB2-BD59-A6C34878D82A}">
                    <a16:rowId xmlns:a16="http://schemas.microsoft.com/office/drawing/2014/main" val="4007411820"/>
                  </a:ext>
                </a:extLst>
              </a:tr>
              <a:tr h="370840">
                <a:tc>
                  <a:txBody>
                    <a:bodyPr/>
                    <a:lstStyle/>
                    <a:p>
                      <a:r>
                        <a:rPr lang="en-US" dirty="0"/>
                        <a:t>36.</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Costa Rica</a:t>
                      </a:r>
                    </a:p>
                  </a:txBody>
                  <a:tcPr marL="0" marR="0" marT="0" marB="0" anchor="ctr"/>
                </a:tc>
                <a:extLst>
                  <a:ext uri="{0D108BD9-81ED-4DB2-BD59-A6C34878D82A}">
                    <a16:rowId xmlns:a16="http://schemas.microsoft.com/office/drawing/2014/main" val="3991317472"/>
                  </a:ext>
                </a:extLst>
              </a:tr>
              <a:tr h="370840">
                <a:tc>
                  <a:txBody>
                    <a:bodyPr/>
                    <a:lstStyle/>
                    <a:p>
                      <a:r>
                        <a:rPr lang="en-US" dirty="0"/>
                        <a:t>37.</a:t>
                      </a:r>
                    </a:p>
                  </a:txBody>
                  <a:tcPr>
                    <a:solidFill>
                      <a:srgbClr val="C00000"/>
                    </a:solidFill>
                  </a:tcPr>
                </a:tc>
                <a:tc>
                  <a:txBody>
                    <a:bodyPr/>
                    <a:lstStyle/>
                    <a:p>
                      <a:pPr marL="0" algn="l" defTabSz="914400" rtl="0" eaLnBrk="1" fontAlgn="b" latinLnBrk="0" hangingPunct="1"/>
                      <a:r>
                        <a:rPr lang="en-US" sz="1800" kern="1200" dirty="0">
                          <a:solidFill>
                            <a:schemeClr val="dk1"/>
                          </a:solidFill>
                          <a:latin typeface="+mn-lt"/>
                          <a:ea typeface="+mn-ea"/>
                          <a:cs typeface="+mn-cs"/>
                        </a:rPr>
                        <a:t> United States</a:t>
                      </a:r>
                    </a:p>
                  </a:txBody>
                  <a:tcPr marL="0" marR="0" marT="0" marB="0" anchor="ctr">
                    <a:solidFill>
                      <a:srgbClr val="C00000"/>
                    </a:solidFill>
                  </a:tcPr>
                </a:tc>
                <a:extLst>
                  <a:ext uri="{0D108BD9-81ED-4DB2-BD59-A6C34878D82A}">
                    <a16:rowId xmlns:a16="http://schemas.microsoft.com/office/drawing/2014/main" val="2394924803"/>
                  </a:ext>
                </a:extLst>
              </a:tr>
              <a:tr h="370840">
                <a:tc>
                  <a:txBody>
                    <a:bodyPr/>
                    <a:lstStyle/>
                    <a:p>
                      <a:r>
                        <a:rPr lang="en-US" dirty="0"/>
                        <a:t>38.</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Slovenia</a:t>
                      </a:r>
                    </a:p>
                  </a:txBody>
                  <a:tcPr marL="0" marR="0" marT="0" marB="0" anchor="ctr"/>
                </a:tc>
                <a:extLst>
                  <a:ext uri="{0D108BD9-81ED-4DB2-BD59-A6C34878D82A}">
                    <a16:rowId xmlns:a16="http://schemas.microsoft.com/office/drawing/2014/main" val="712603232"/>
                  </a:ext>
                </a:extLst>
              </a:tr>
              <a:tr h="370840">
                <a:tc>
                  <a:txBody>
                    <a:bodyPr/>
                    <a:lstStyle/>
                    <a:p>
                      <a:r>
                        <a:rPr lang="en-US" dirty="0"/>
                        <a:t>39.</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Cuba</a:t>
                      </a:r>
                    </a:p>
                  </a:txBody>
                  <a:tcPr marL="0" marR="0" marT="0" marB="0" anchor="ctr"/>
                </a:tc>
                <a:extLst>
                  <a:ext uri="{0D108BD9-81ED-4DB2-BD59-A6C34878D82A}">
                    <a16:rowId xmlns:a16="http://schemas.microsoft.com/office/drawing/2014/main" val="4052788636"/>
                  </a:ext>
                </a:extLst>
              </a:tr>
            </a:tbl>
          </a:graphicData>
        </a:graphic>
      </p:graphicFrame>
      <p:graphicFrame>
        <p:nvGraphicFramePr>
          <p:cNvPr id="8" name="Content Placeholder 7">
            <a:extLst>
              <a:ext uri="{FF2B5EF4-FFF2-40B4-BE49-F238E27FC236}">
                <a16:creationId xmlns:a16="http://schemas.microsoft.com/office/drawing/2014/main" id="{1193786F-D9D4-4701-A45E-68D669BEFBE4}"/>
              </a:ext>
            </a:extLst>
          </p:cNvPr>
          <p:cNvGraphicFramePr>
            <a:graphicFrameLocks noGrp="1"/>
          </p:cNvGraphicFramePr>
          <p:nvPr>
            <p:ph sz="half" idx="2"/>
            <p:extLst>
              <p:ext uri="{D42A27DB-BD31-4B8C-83A1-F6EECF244321}">
                <p14:modId xmlns:p14="http://schemas.microsoft.com/office/powerpoint/2010/main" val="4214479314"/>
              </p:ext>
            </p:extLst>
          </p:nvPr>
        </p:nvGraphicFramePr>
        <p:xfrm>
          <a:off x="616789" y="1657051"/>
          <a:ext cx="5181600" cy="4079240"/>
        </p:xfrm>
        <a:graphic>
          <a:graphicData uri="http://schemas.openxmlformats.org/drawingml/2006/table">
            <a:tbl>
              <a:tblPr firstRow="1" bandRow="1">
                <a:tableStyleId>{5C22544A-7EE6-4342-B048-85BDC9FD1C3A}</a:tableStyleId>
              </a:tblPr>
              <a:tblGrid>
                <a:gridCol w="749710">
                  <a:extLst>
                    <a:ext uri="{9D8B030D-6E8A-4147-A177-3AD203B41FA5}">
                      <a16:colId xmlns:a16="http://schemas.microsoft.com/office/drawing/2014/main" val="3211144737"/>
                    </a:ext>
                  </a:extLst>
                </a:gridCol>
                <a:gridCol w="4431890">
                  <a:extLst>
                    <a:ext uri="{9D8B030D-6E8A-4147-A177-3AD203B41FA5}">
                      <a16:colId xmlns:a16="http://schemas.microsoft.com/office/drawing/2014/main" val="676190219"/>
                    </a:ext>
                  </a:extLst>
                </a:gridCol>
              </a:tblGrid>
              <a:tr h="370840">
                <a:tc>
                  <a:txBody>
                    <a:bodyPr/>
                    <a:lstStyle/>
                    <a:p>
                      <a:endParaRPr lang="en-US" dirty="0"/>
                    </a:p>
                  </a:txBody>
                  <a:tcPr/>
                </a:tc>
                <a:tc>
                  <a:txBody>
                    <a:bodyPr/>
                    <a:lstStyle/>
                    <a:p>
                      <a:r>
                        <a:rPr lang="en-US" dirty="0"/>
                        <a:t>Overall Ranking</a:t>
                      </a:r>
                    </a:p>
                  </a:txBody>
                  <a:tcPr/>
                </a:tc>
                <a:extLst>
                  <a:ext uri="{0D108BD9-81ED-4DB2-BD59-A6C34878D82A}">
                    <a16:rowId xmlns:a16="http://schemas.microsoft.com/office/drawing/2014/main" val="35763360"/>
                  </a:ext>
                </a:extLst>
              </a:tr>
              <a:tr h="370840">
                <a:tc>
                  <a:txBody>
                    <a:bodyPr/>
                    <a:lstStyle/>
                    <a:p>
                      <a:r>
                        <a:rPr lang="en-US" dirty="0"/>
                        <a:t>1.</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France</a:t>
                      </a:r>
                    </a:p>
                  </a:txBody>
                  <a:tcPr marL="0" marR="0" marT="0" marB="0" anchor="ctr"/>
                </a:tc>
                <a:extLst>
                  <a:ext uri="{0D108BD9-81ED-4DB2-BD59-A6C34878D82A}">
                    <a16:rowId xmlns:a16="http://schemas.microsoft.com/office/drawing/2014/main" val="908814192"/>
                  </a:ext>
                </a:extLst>
              </a:tr>
              <a:tr h="370840">
                <a:tc>
                  <a:txBody>
                    <a:bodyPr/>
                    <a:lstStyle/>
                    <a:p>
                      <a:r>
                        <a:rPr lang="en-US" dirty="0"/>
                        <a:t>2. </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Italy</a:t>
                      </a:r>
                    </a:p>
                  </a:txBody>
                  <a:tcPr marL="0" marR="0" marT="0" marB="0" anchor="ctr"/>
                </a:tc>
                <a:extLst>
                  <a:ext uri="{0D108BD9-81ED-4DB2-BD59-A6C34878D82A}">
                    <a16:rowId xmlns:a16="http://schemas.microsoft.com/office/drawing/2014/main" val="3058048154"/>
                  </a:ext>
                </a:extLst>
              </a:tr>
              <a:tr h="370840">
                <a:tc>
                  <a:txBody>
                    <a:bodyPr/>
                    <a:lstStyle/>
                    <a:p>
                      <a:r>
                        <a:rPr lang="en-US" dirty="0"/>
                        <a:t>3. </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San Marino</a:t>
                      </a:r>
                    </a:p>
                  </a:txBody>
                  <a:tcPr marL="0" marR="0" marT="0" marB="0" anchor="ctr"/>
                </a:tc>
                <a:extLst>
                  <a:ext uri="{0D108BD9-81ED-4DB2-BD59-A6C34878D82A}">
                    <a16:rowId xmlns:a16="http://schemas.microsoft.com/office/drawing/2014/main" val="2535563539"/>
                  </a:ext>
                </a:extLst>
              </a:tr>
              <a:tr h="370840">
                <a:tc>
                  <a:txBody>
                    <a:bodyPr/>
                    <a:lstStyle/>
                    <a:p>
                      <a:r>
                        <a:rPr lang="en-US" dirty="0"/>
                        <a:t>4. </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Andorra</a:t>
                      </a:r>
                    </a:p>
                  </a:txBody>
                  <a:tcPr marL="0" marR="0" marT="0" marB="0" anchor="ctr"/>
                </a:tc>
                <a:extLst>
                  <a:ext uri="{0D108BD9-81ED-4DB2-BD59-A6C34878D82A}">
                    <a16:rowId xmlns:a16="http://schemas.microsoft.com/office/drawing/2014/main" val="2359586810"/>
                  </a:ext>
                </a:extLst>
              </a:tr>
              <a:tr h="370840">
                <a:tc>
                  <a:txBody>
                    <a:bodyPr/>
                    <a:lstStyle/>
                    <a:p>
                      <a:r>
                        <a:rPr lang="en-US" dirty="0"/>
                        <a:t>5.</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Malta</a:t>
                      </a:r>
                    </a:p>
                  </a:txBody>
                  <a:tcPr marL="0" marR="0" marT="0" marB="0" anchor="ctr"/>
                </a:tc>
                <a:extLst>
                  <a:ext uri="{0D108BD9-81ED-4DB2-BD59-A6C34878D82A}">
                    <a16:rowId xmlns:a16="http://schemas.microsoft.com/office/drawing/2014/main" val="2100325573"/>
                  </a:ext>
                </a:extLst>
              </a:tr>
              <a:tr h="370840">
                <a:tc>
                  <a:txBody>
                    <a:bodyPr/>
                    <a:lstStyle/>
                    <a:p>
                      <a:r>
                        <a:rPr lang="en-US" dirty="0"/>
                        <a:t>6.</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Singapore</a:t>
                      </a:r>
                    </a:p>
                  </a:txBody>
                  <a:tcPr marL="0" marR="0" marT="0" marB="0" anchor="ctr"/>
                </a:tc>
                <a:extLst>
                  <a:ext uri="{0D108BD9-81ED-4DB2-BD59-A6C34878D82A}">
                    <a16:rowId xmlns:a16="http://schemas.microsoft.com/office/drawing/2014/main" val="1471400179"/>
                  </a:ext>
                </a:extLst>
              </a:tr>
              <a:tr h="370840">
                <a:tc>
                  <a:txBody>
                    <a:bodyPr/>
                    <a:lstStyle/>
                    <a:p>
                      <a:r>
                        <a:rPr lang="en-US" dirty="0"/>
                        <a:t>7.</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Spain</a:t>
                      </a:r>
                    </a:p>
                  </a:txBody>
                  <a:tcPr marL="0" marR="0" marT="0" marB="0" anchor="ctr"/>
                </a:tc>
                <a:extLst>
                  <a:ext uri="{0D108BD9-81ED-4DB2-BD59-A6C34878D82A}">
                    <a16:rowId xmlns:a16="http://schemas.microsoft.com/office/drawing/2014/main" val="3897139801"/>
                  </a:ext>
                </a:extLst>
              </a:tr>
              <a:tr h="370840">
                <a:tc>
                  <a:txBody>
                    <a:bodyPr/>
                    <a:lstStyle/>
                    <a:p>
                      <a:r>
                        <a:rPr lang="en-US" dirty="0"/>
                        <a:t>8.</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Oman</a:t>
                      </a:r>
                    </a:p>
                  </a:txBody>
                  <a:tcPr marL="0" marR="0" marT="0" marB="0" anchor="ctr"/>
                </a:tc>
                <a:extLst>
                  <a:ext uri="{0D108BD9-81ED-4DB2-BD59-A6C34878D82A}">
                    <a16:rowId xmlns:a16="http://schemas.microsoft.com/office/drawing/2014/main" val="928645929"/>
                  </a:ext>
                </a:extLst>
              </a:tr>
              <a:tr h="370840">
                <a:tc>
                  <a:txBody>
                    <a:bodyPr/>
                    <a:lstStyle/>
                    <a:p>
                      <a:r>
                        <a:rPr lang="en-US" dirty="0"/>
                        <a:t>9.</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Austria</a:t>
                      </a:r>
                    </a:p>
                  </a:txBody>
                  <a:tcPr marL="0" marR="0" marT="0" marB="0" anchor="ctr"/>
                </a:tc>
                <a:extLst>
                  <a:ext uri="{0D108BD9-81ED-4DB2-BD59-A6C34878D82A}">
                    <a16:rowId xmlns:a16="http://schemas.microsoft.com/office/drawing/2014/main" val="1165552788"/>
                  </a:ext>
                </a:extLst>
              </a:tr>
              <a:tr h="370840">
                <a:tc>
                  <a:txBody>
                    <a:bodyPr/>
                    <a:lstStyle/>
                    <a:p>
                      <a:r>
                        <a:rPr lang="en-US" dirty="0"/>
                        <a:t>10.</a:t>
                      </a:r>
                    </a:p>
                  </a:txBody>
                  <a:tcPr/>
                </a:tc>
                <a:tc>
                  <a:txBody>
                    <a:bodyPr/>
                    <a:lstStyle/>
                    <a:p>
                      <a:pPr marL="0" algn="l" defTabSz="914400" rtl="0" eaLnBrk="1" fontAlgn="b" latinLnBrk="0" hangingPunct="1"/>
                      <a:r>
                        <a:rPr lang="en-US" sz="1800" kern="1200" dirty="0">
                          <a:solidFill>
                            <a:schemeClr val="dk1"/>
                          </a:solidFill>
                          <a:latin typeface="+mn-lt"/>
                          <a:ea typeface="+mn-ea"/>
                          <a:cs typeface="+mn-cs"/>
                        </a:rPr>
                        <a:t> Japan</a:t>
                      </a:r>
                    </a:p>
                  </a:txBody>
                  <a:tcPr marL="0" marR="0" marT="0" marB="0" anchor="ctr"/>
                </a:tc>
                <a:extLst>
                  <a:ext uri="{0D108BD9-81ED-4DB2-BD59-A6C34878D82A}">
                    <a16:rowId xmlns:a16="http://schemas.microsoft.com/office/drawing/2014/main" val="191319753"/>
                  </a:ext>
                </a:extLst>
              </a:tr>
            </a:tbl>
          </a:graphicData>
        </a:graphic>
      </p:graphicFrame>
      <p:sp>
        <p:nvSpPr>
          <p:cNvPr id="3" name="Title 2"/>
          <p:cNvSpPr>
            <a:spLocks noGrp="1"/>
          </p:cNvSpPr>
          <p:nvPr>
            <p:ph type="title"/>
          </p:nvPr>
        </p:nvSpPr>
        <p:spPr>
          <a:xfrm>
            <a:off x="755075" y="216007"/>
            <a:ext cx="10515600" cy="1325563"/>
          </a:xfrm>
        </p:spPr>
        <p:txBody>
          <a:bodyPr>
            <a:normAutofit/>
          </a:bodyPr>
          <a:lstStyle/>
          <a:p>
            <a:r>
              <a:rPr lang="en-US" dirty="0">
                <a:solidFill>
                  <a:schemeClr val="bg1"/>
                </a:solidFill>
              </a:rPr>
              <a:t>The</a:t>
            </a:r>
            <a:r>
              <a:rPr lang="en-US" dirty="0"/>
              <a:t> World Health Report 2000, </a:t>
            </a:r>
            <a:r>
              <a:rPr lang="en-US" i="1" dirty="0"/>
              <a:t>Health Systems: Improving Performance</a:t>
            </a:r>
            <a:endParaRPr lang="en-US" dirty="0"/>
          </a:p>
        </p:txBody>
      </p:sp>
    </p:spTree>
    <p:extLst>
      <p:ext uri="{BB962C8B-B14F-4D97-AF65-F5344CB8AC3E}">
        <p14:creationId xmlns:p14="http://schemas.microsoft.com/office/powerpoint/2010/main" val="4087773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D51B-B513-BD4D-A9A6-03C3592A5CCA}"/>
              </a:ext>
            </a:extLst>
          </p:cNvPr>
          <p:cNvSpPr>
            <a:spLocks noGrp="1"/>
          </p:cNvSpPr>
          <p:nvPr>
            <p:ph type="title"/>
          </p:nvPr>
        </p:nvSpPr>
        <p:spPr>
          <a:xfrm>
            <a:off x="921325" y="0"/>
            <a:ext cx="10515600" cy="1325563"/>
          </a:xfrm>
        </p:spPr>
        <p:txBody>
          <a:bodyPr/>
          <a:lstStyle/>
          <a:p>
            <a:r>
              <a:rPr lang="en-US" dirty="0">
                <a:solidFill>
                  <a:schemeClr val="bg1"/>
                </a:solidFill>
              </a:rPr>
              <a:t>Qu</a:t>
            </a:r>
            <a:r>
              <a:rPr lang="en-US" dirty="0"/>
              <a:t>ality of Care Notes</a:t>
            </a:r>
          </a:p>
        </p:txBody>
      </p:sp>
      <p:sp>
        <p:nvSpPr>
          <p:cNvPr id="3" name="Content Placeholder 2">
            <a:extLst>
              <a:ext uri="{FF2B5EF4-FFF2-40B4-BE49-F238E27FC236}">
                <a16:creationId xmlns:a16="http://schemas.microsoft.com/office/drawing/2014/main" id="{EAEE2EEC-4BEE-FC41-828C-62EF4AA5CD9A}"/>
              </a:ext>
            </a:extLst>
          </p:cNvPr>
          <p:cNvSpPr>
            <a:spLocks noGrp="1"/>
          </p:cNvSpPr>
          <p:nvPr>
            <p:ph idx="1"/>
          </p:nvPr>
        </p:nvSpPr>
        <p:spPr/>
        <p:txBody>
          <a:bodyPr/>
          <a:lstStyle/>
          <a:p>
            <a:pPr>
              <a:spcAft>
                <a:spcPts val="1000"/>
              </a:spcAft>
            </a:pPr>
            <a:r>
              <a:rPr lang="en-US" dirty="0"/>
              <a:t>Metrics of quality in the U.S. are not very good.</a:t>
            </a:r>
          </a:p>
          <a:p>
            <a:pPr>
              <a:spcAft>
                <a:spcPts val="1000"/>
              </a:spcAft>
            </a:pPr>
            <a:r>
              <a:rPr lang="en-US" dirty="0"/>
              <a:t>Quality of care is not considered very good in the U.S.</a:t>
            </a:r>
          </a:p>
          <a:p>
            <a:pPr>
              <a:spcAft>
                <a:spcPts val="1000"/>
              </a:spcAft>
            </a:pPr>
            <a:r>
              <a:rPr lang="en-US" dirty="0"/>
              <a:t>The system has challenges: obesity/lifestyle.</a:t>
            </a:r>
          </a:p>
          <a:p>
            <a:r>
              <a:rPr lang="en-US" dirty="0"/>
              <a:t>The system has bright spots!</a:t>
            </a:r>
          </a:p>
        </p:txBody>
      </p:sp>
      <p:sp>
        <p:nvSpPr>
          <p:cNvPr id="4" name="Slide Number Placeholder 3">
            <a:extLst>
              <a:ext uri="{FF2B5EF4-FFF2-40B4-BE49-F238E27FC236}">
                <a16:creationId xmlns:a16="http://schemas.microsoft.com/office/drawing/2014/main" id="{CB2E4FB8-25C1-B24C-B597-78F69595F184}"/>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3356283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D596-8C7A-8A4B-8BDD-BB149B1A52AC}"/>
              </a:ext>
            </a:extLst>
          </p:cNvPr>
          <p:cNvSpPr>
            <a:spLocks noGrp="1"/>
          </p:cNvSpPr>
          <p:nvPr>
            <p:ph type="title"/>
          </p:nvPr>
        </p:nvSpPr>
        <p:spPr/>
        <p:txBody>
          <a:bodyPr/>
          <a:lstStyle/>
          <a:p>
            <a:r>
              <a:rPr lang="en-US" dirty="0"/>
              <a:t>Costs</a:t>
            </a:r>
          </a:p>
        </p:txBody>
      </p:sp>
      <p:sp>
        <p:nvSpPr>
          <p:cNvPr id="3" name="Text Placeholder 2">
            <a:extLst>
              <a:ext uri="{FF2B5EF4-FFF2-40B4-BE49-F238E27FC236}">
                <a16:creationId xmlns:a16="http://schemas.microsoft.com/office/drawing/2014/main" id="{4C36D960-A516-AD41-B0DC-AFD35D46C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E49D764-9A45-E64B-8BA3-DE7A838A2826}"/>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3177435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sz="3900" dirty="0">
                <a:solidFill>
                  <a:schemeClr val="bg1"/>
                </a:solidFill>
              </a:rPr>
              <a:t>Nat</a:t>
            </a:r>
            <a:r>
              <a:rPr lang="en-US" sz="3900"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2BBD56D-9ECC-E347-BE2E-449DB5ED54B3}"/>
              </a:ext>
            </a:extLst>
          </p:cNvPr>
          <p:cNvSpPr txBox="1"/>
          <p:nvPr/>
        </p:nvSpPr>
        <p:spPr>
          <a:xfrm>
            <a:off x="1852551" y="4108862"/>
            <a:ext cx="476412" cy="369332"/>
          </a:xfrm>
          <a:prstGeom prst="rect">
            <a:avLst/>
          </a:prstGeom>
          <a:noFill/>
        </p:spPr>
        <p:txBody>
          <a:bodyPr wrap="none" rtlCol="0">
            <a:spAutoFit/>
          </a:bodyPr>
          <a:lstStyle/>
          <a:p>
            <a:r>
              <a:rPr lang="en-US" dirty="0"/>
              <a:t>5.0</a:t>
            </a:r>
          </a:p>
        </p:txBody>
      </p:sp>
      <p:sp>
        <p:nvSpPr>
          <p:cNvPr id="5" name="TextBox 4">
            <a:extLst>
              <a:ext uri="{FF2B5EF4-FFF2-40B4-BE49-F238E27FC236}">
                <a16:creationId xmlns:a16="http://schemas.microsoft.com/office/drawing/2014/main" id="{24A84DB1-C182-7049-80A5-F40AA0BB03DB}"/>
              </a:ext>
            </a:extLst>
          </p:cNvPr>
          <p:cNvSpPr txBox="1"/>
          <p:nvPr/>
        </p:nvSpPr>
        <p:spPr>
          <a:xfrm>
            <a:off x="6636327" y="2610592"/>
            <a:ext cx="593432" cy="369332"/>
          </a:xfrm>
          <a:prstGeom prst="rect">
            <a:avLst/>
          </a:prstGeom>
          <a:noFill/>
        </p:spPr>
        <p:txBody>
          <a:bodyPr wrap="none" rtlCol="0">
            <a:spAutoFit/>
          </a:bodyPr>
          <a:lstStyle/>
          <a:p>
            <a:r>
              <a:rPr lang="en-US" dirty="0"/>
              <a:t>13.4</a:t>
            </a:r>
          </a:p>
        </p:txBody>
      </p:sp>
      <p:sp>
        <p:nvSpPr>
          <p:cNvPr id="6" name="TextBox 5">
            <a:extLst>
              <a:ext uri="{FF2B5EF4-FFF2-40B4-BE49-F238E27FC236}">
                <a16:creationId xmlns:a16="http://schemas.microsoft.com/office/drawing/2014/main" id="{757A92DC-AF02-4745-A2AA-014C90DBE193}"/>
              </a:ext>
            </a:extLst>
          </p:cNvPr>
          <p:cNvSpPr txBox="1"/>
          <p:nvPr/>
        </p:nvSpPr>
        <p:spPr>
          <a:xfrm>
            <a:off x="10234551" y="1803070"/>
            <a:ext cx="593432" cy="369332"/>
          </a:xfrm>
          <a:prstGeom prst="rect">
            <a:avLst/>
          </a:prstGeom>
          <a:noFill/>
        </p:spPr>
        <p:txBody>
          <a:bodyPr wrap="none" rtlCol="0">
            <a:spAutoFit/>
          </a:bodyPr>
          <a:lstStyle/>
          <a:p>
            <a:r>
              <a:rPr lang="en-US" dirty="0"/>
              <a:t>17.9</a:t>
            </a:r>
          </a:p>
        </p:txBody>
      </p:sp>
      <p:sp>
        <p:nvSpPr>
          <p:cNvPr id="8" name="TextBox 7">
            <a:extLst>
              <a:ext uri="{FF2B5EF4-FFF2-40B4-BE49-F238E27FC236}">
                <a16:creationId xmlns:a16="http://schemas.microsoft.com/office/drawing/2014/main" id="{24AA155A-FEC1-1348-B810-8AA2A3387D14}"/>
              </a:ext>
            </a:extLst>
          </p:cNvPr>
          <p:cNvSpPr txBox="1"/>
          <p:nvPr/>
        </p:nvSpPr>
        <p:spPr>
          <a:xfrm>
            <a:off x="10531267" y="2232211"/>
            <a:ext cx="1172116" cy="369332"/>
          </a:xfrm>
          <a:prstGeom prst="rect">
            <a:avLst/>
          </a:prstGeom>
          <a:noFill/>
        </p:spPr>
        <p:txBody>
          <a:bodyPr wrap="none" rtlCol="0">
            <a:spAutoFit/>
          </a:bodyPr>
          <a:lstStyle/>
          <a:p>
            <a:r>
              <a:rPr lang="en-US" dirty="0"/>
              <a:t>17.7, 2019</a:t>
            </a:r>
          </a:p>
        </p:txBody>
      </p:sp>
      <p:sp>
        <p:nvSpPr>
          <p:cNvPr id="4" name="TextBox 3">
            <a:extLst>
              <a:ext uri="{FF2B5EF4-FFF2-40B4-BE49-F238E27FC236}">
                <a16:creationId xmlns:a16="http://schemas.microsoft.com/office/drawing/2014/main" id="{E2E27282-AA24-3942-B814-C8997FC8723A}"/>
              </a:ext>
            </a:extLst>
          </p:cNvPr>
          <p:cNvSpPr txBox="1"/>
          <p:nvPr/>
        </p:nvSpPr>
        <p:spPr>
          <a:xfrm>
            <a:off x="5605153" y="4478194"/>
            <a:ext cx="5958682" cy="646331"/>
          </a:xfrm>
          <a:prstGeom prst="rect">
            <a:avLst/>
          </a:prstGeom>
          <a:noFill/>
        </p:spPr>
        <p:txBody>
          <a:bodyPr wrap="none" rtlCol="0">
            <a:spAutoFit/>
          </a:bodyPr>
          <a:lstStyle/>
          <a:p>
            <a:r>
              <a:rPr lang="en-US" dirty="0"/>
              <a:t>Healthcare spending:  increased 60x between 1929 and 2019.</a:t>
            </a:r>
          </a:p>
          <a:p>
            <a:r>
              <a:rPr lang="en-US" dirty="0"/>
              <a:t>US Economy:	     increased just 12x</a:t>
            </a:r>
          </a:p>
        </p:txBody>
      </p:sp>
      <p:sp>
        <p:nvSpPr>
          <p:cNvPr id="9" name="TextBox 8">
            <a:extLst>
              <a:ext uri="{FF2B5EF4-FFF2-40B4-BE49-F238E27FC236}">
                <a16:creationId xmlns:a16="http://schemas.microsoft.com/office/drawing/2014/main" id="{36BFD5A1-5695-8943-9E49-969E6C7E3FC3}"/>
              </a:ext>
            </a:extLst>
          </p:cNvPr>
          <p:cNvSpPr txBox="1"/>
          <p:nvPr/>
        </p:nvSpPr>
        <p:spPr>
          <a:xfrm>
            <a:off x="3532349" y="1210601"/>
            <a:ext cx="5199693" cy="461665"/>
          </a:xfrm>
          <a:prstGeom prst="rect">
            <a:avLst/>
          </a:prstGeom>
          <a:noFill/>
        </p:spPr>
        <p:txBody>
          <a:bodyPr wrap="none" rtlCol="0">
            <a:spAutoFit/>
          </a:bodyPr>
          <a:lstStyle/>
          <a:p>
            <a:r>
              <a:rPr lang="en-US" sz="2400" b="1" dirty="0"/>
              <a:t>Total Expenditures in 2019: $3.8 Trillion</a:t>
            </a:r>
          </a:p>
        </p:txBody>
      </p:sp>
    </p:spTree>
    <p:extLst>
      <p:ext uri="{BB962C8B-B14F-4D97-AF65-F5344CB8AC3E}">
        <p14:creationId xmlns:p14="http://schemas.microsoft.com/office/powerpoint/2010/main" val="79994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446643930"/>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
        <p:nvSpPr>
          <p:cNvPr id="8" name="TextBox 7">
            <a:extLst>
              <a:ext uri="{FF2B5EF4-FFF2-40B4-BE49-F238E27FC236}">
                <a16:creationId xmlns:a16="http://schemas.microsoft.com/office/drawing/2014/main" id="{348B8FDD-F5D0-E64C-9020-214B525F8CFA}"/>
              </a:ext>
            </a:extLst>
          </p:cNvPr>
          <p:cNvSpPr txBox="1"/>
          <p:nvPr/>
        </p:nvSpPr>
        <p:spPr>
          <a:xfrm>
            <a:off x="5790092" y="1144967"/>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07909487-B0DD-194C-938F-AC70973EDCD0}"/>
              </a:ext>
            </a:extLst>
          </p:cNvPr>
          <p:cNvSpPr txBox="1"/>
          <p:nvPr/>
        </p:nvSpPr>
        <p:spPr>
          <a:xfrm>
            <a:off x="5203704" y="3054863"/>
            <a:ext cx="1784591" cy="400110"/>
          </a:xfrm>
          <a:prstGeom prst="rect">
            <a:avLst/>
          </a:prstGeom>
          <a:solidFill>
            <a:schemeClr val="bg1"/>
          </a:solidFill>
        </p:spPr>
        <p:txBody>
          <a:bodyPr wrap="none" rtlCol="0">
            <a:spAutoFit/>
          </a:bodyPr>
          <a:lstStyle/>
          <a:p>
            <a:r>
              <a:rPr lang="en-US" sz="2000" b="1" dirty="0"/>
              <a:t>Everybody else</a:t>
            </a:r>
          </a:p>
        </p:txBody>
      </p:sp>
    </p:spTree>
    <p:extLst>
      <p:ext uri="{BB962C8B-B14F-4D97-AF65-F5344CB8AC3E}">
        <p14:creationId xmlns:p14="http://schemas.microsoft.com/office/powerpoint/2010/main" val="5475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Veronika </a:t>
            </a:r>
            <a:r>
              <a:rPr lang="en-US" dirty="0" err="1"/>
              <a:t>Dolar</a:t>
            </a:r>
            <a:r>
              <a:rPr lang="en-US" dirty="0"/>
              <a:t>, SUNY Old Westbury</a:t>
            </a:r>
          </a:p>
          <a:p>
            <a:pPr lvl="1"/>
            <a:r>
              <a:rPr lang="en-US" dirty="0"/>
              <a:t>Jon </a:t>
            </a:r>
            <a:r>
              <a:rPr lang="en-US" dirty="0" err="1"/>
              <a:t>Haveman</a:t>
            </a:r>
            <a:r>
              <a:rPr lang="en-US" dirty="0"/>
              <a:t>, NEED</a:t>
            </a:r>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260607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D55C-5B5B-4E60-9A0E-CF4CE3A618C5}"/>
              </a:ext>
            </a:extLst>
          </p:cNvPr>
          <p:cNvSpPr>
            <a:spLocks noGrp="1"/>
          </p:cNvSpPr>
          <p:nvPr>
            <p:ph type="title"/>
          </p:nvPr>
        </p:nvSpPr>
        <p:spPr>
          <a:xfrm>
            <a:off x="802575" y="0"/>
            <a:ext cx="10515600" cy="1325563"/>
          </a:xfrm>
        </p:spPr>
        <p:txBody>
          <a:bodyPr>
            <a:normAutofit/>
          </a:bodyPr>
          <a:lstStyle/>
          <a:p>
            <a:r>
              <a:rPr lang="en-US" dirty="0">
                <a:solidFill>
                  <a:schemeClr val="bg1"/>
                </a:solidFill>
              </a:rPr>
              <a:t>Wh</a:t>
            </a:r>
            <a:r>
              <a:rPr lang="en-US" dirty="0"/>
              <a:t>y is Healthcare Spending Increasing?</a:t>
            </a:r>
          </a:p>
        </p:txBody>
      </p:sp>
      <p:sp>
        <p:nvSpPr>
          <p:cNvPr id="3" name="Content Placeholder 2">
            <a:extLst>
              <a:ext uri="{FF2B5EF4-FFF2-40B4-BE49-F238E27FC236}">
                <a16:creationId xmlns:a16="http://schemas.microsoft.com/office/drawing/2014/main" id="{61A0A982-E231-42E9-87F5-D0EE4D1609EF}"/>
              </a:ext>
            </a:extLst>
          </p:cNvPr>
          <p:cNvSpPr>
            <a:spLocks noGrp="1"/>
          </p:cNvSpPr>
          <p:nvPr>
            <p:ph idx="1"/>
          </p:nvPr>
        </p:nvSpPr>
        <p:spPr/>
        <p:txBody>
          <a:bodyPr/>
          <a:lstStyle/>
          <a:p>
            <a:r>
              <a:rPr lang="en-US" b="0" dirty="0"/>
              <a:t>Costs in the United States, and elsewhere are increasing rapidly.</a:t>
            </a:r>
          </a:p>
          <a:p>
            <a:r>
              <a:rPr lang="en-US" b="0" dirty="0"/>
              <a:t>The share of economic spending on health care has been steadily increasing for all countries because:</a:t>
            </a:r>
          </a:p>
          <a:p>
            <a:pPr lvl="1"/>
            <a:r>
              <a:rPr lang="en-US" dirty="0"/>
              <a:t>H</a:t>
            </a:r>
            <a:r>
              <a:rPr lang="en-US" b="0" dirty="0"/>
              <a:t>ealth spending growth has outpaced economic growth</a:t>
            </a:r>
            <a:r>
              <a:rPr lang="en-US" dirty="0"/>
              <a:t>.</a:t>
            </a:r>
          </a:p>
          <a:p>
            <a:pPr lvl="1"/>
            <a:r>
              <a:rPr lang="en-US" b="0" dirty="0"/>
              <a:t>Richer countries demand more services, like attention to health.</a:t>
            </a:r>
          </a:p>
          <a:p>
            <a:r>
              <a:rPr lang="en-US" b="0" dirty="0"/>
              <a:t>Also because of </a:t>
            </a:r>
          </a:p>
          <a:p>
            <a:pPr lvl="1"/>
            <a:r>
              <a:rPr lang="en-US" b="0" dirty="0"/>
              <a:t>Advances in medical technologies.</a:t>
            </a:r>
          </a:p>
          <a:p>
            <a:pPr lvl="1"/>
            <a:r>
              <a:rPr lang="en-US" b="0" dirty="0"/>
              <a:t>Increased demand for services.</a:t>
            </a:r>
          </a:p>
          <a:p>
            <a:pPr lvl="1"/>
            <a:r>
              <a:rPr lang="en-US" dirty="0"/>
              <a:t>Rising prices in the health sector – why?</a:t>
            </a:r>
            <a:endParaRPr lang="en-US" b="0" dirty="0"/>
          </a:p>
          <a:p>
            <a:endParaRPr lang="en-US" dirty="0"/>
          </a:p>
        </p:txBody>
      </p:sp>
    </p:spTree>
    <p:extLst>
      <p:ext uri="{BB962C8B-B14F-4D97-AF65-F5344CB8AC3E}">
        <p14:creationId xmlns:p14="http://schemas.microsoft.com/office/powerpoint/2010/main" val="361867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5C72-9D1E-1847-B895-E04FAD471118}"/>
              </a:ext>
            </a:extLst>
          </p:cNvPr>
          <p:cNvSpPr>
            <a:spLocks noGrp="1"/>
          </p:cNvSpPr>
          <p:nvPr>
            <p:ph type="title"/>
          </p:nvPr>
        </p:nvSpPr>
        <p:spPr>
          <a:xfrm>
            <a:off x="736600" y="0"/>
            <a:ext cx="10515600" cy="1325563"/>
          </a:xfrm>
        </p:spPr>
        <p:txBody>
          <a:bodyPr>
            <a:normAutofit/>
          </a:bodyPr>
          <a:lstStyle/>
          <a:p>
            <a:r>
              <a:rPr lang="en-US" sz="3500" dirty="0">
                <a:solidFill>
                  <a:schemeClr val="bg1"/>
                </a:solidFill>
              </a:rPr>
              <a:t>GDP</a:t>
            </a:r>
            <a:r>
              <a:rPr lang="en-US" sz="3500" dirty="0"/>
              <a:t> per Capita and Health Spending per Capita, 2017 </a:t>
            </a:r>
          </a:p>
        </p:txBody>
      </p:sp>
      <p:sp>
        <p:nvSpPr>
          <p:cNvPr id="4" name="Slide Number Placeholder 3">
            <a:extLst>
              <a:ext uri="{FF2B5EF4-FFF2-40B4-BE49-F238E27FC236}">
                <a16:creationId xmlns:a16="http://schemas.microsoft.com/office/drawing/2014/main" id="{3DF8B427-F78F-8542-83AE-0437ABD83EDB}"/>
              </a:ext>
            </a:extLst>
          </p:cNvPr>
          <p:cNvSpPr>
            <a:spLocks noGrp="1"/>
          </p:cNvSpPr>
          <p:nvPr>
            <p:ph type="sldNum" sz="quarter" idx="12"/>
          </p:nvPr>
        </p:nvSpPr>
        <p:spPr/>
        <p:txBody>
          <a:bodyPr/>
          <a:lstStyle/>
          <a:p>
            <a:fld id="{D9F085D5-EC86-4F6A-B501-C1359CB39116}" type="slidenum">
              <a:rPr lang="en-GB" smtClean="0"/>
              <a:t>21</a:t>
            </a:fld>
            <a:endParaRPr lang="en-GB"/>
          </a:p>
        </p:txBody>
      </p:sp>
      <p:pic>
        <p:nvPicPr>
          <p:cNvPr id="5" name="Content Placeholder 4">
            <a:extLst>
              <a:ext uri="{FF2B5EF4-FFF2-40B4-BE49-F238E27FC236}">
                <a16:creationId xmlns:a16="http://schemas.microsoft.com/office/drawing/2014/main" id="{C0FB9BA9-9B78-E64D-A3B3-A8CF5FB55636}"/>
              </a:ext>
            </a:extLst>
          </p:cNvPr>
          <p:cNvPicPr>
            <a:picLocks noGrp="1" noChangeAspect="1"/>
          </p:cNvPicPr>
          <p:nvPr>
            <p:ph idx="1"/>
          </p:nvPr>
        </p:nvPicPr>
        <p:blipFill>
          <a:blip r:embed="rId2"/>
          <a:stretch>
            <a:fillRect/>
          </a:stretch>
        </p:blipFill>
        <p:spPr>
          <a:xfrm>
            <a:off x="1228514" y="1185333"/>
            <a:ext cx="10081277" cy="5044893"/>
          </a:xfrm>
          <a:prstGeom prst="rect">
            <a:avLst/>
          </a:prstGeom>
        </p:spPr>
      </p:pic>
      <p:cxnSp>
        <p:nvCxnSpPr>
          <p:cNvPr id="6" name="Straight Connector 5">
            <a:extLst>
              <a:ext uri="{FF2B5EF4-FFF2-40B4-BE49-F238E27FC236}">
                <a16:creationId xmlns:a16="http://schemas.microsoft.com/office/drawing/2014/main" id="{AC65341C-8096-E349-A5B2-BC0B8C34C753}"/>
              </a:ext>
            </a:extLst>
          </p:cNvPr>
          <p:cNvCxnSpPr/>
          <p:nvPr/>
        </p:nvCxnSpPr>
        <p:spPr>
          <a:xfrm flipV="1">
            <a:off x="3026979" y="1828800"/>
            <a:ext cx="2354318" cy="515007"/>
          </a:xfrm>
          <a:prstGeom prst="line">
            <a:avLst/>
          </a:prstGeom>
          <a:ln w="101600">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a:xfrm>
            <a:off x="778825" y="0"/>
            <a:ext cx="10515600" cy="1325563"/>
          </a:xfrm>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1A041C3-C6B0-9E48-80B2-3F4BB9BA56BE}"/>
              </a:ext>
            </a:extLst>
          </p:cNvPr>
          <p:cNvSpPr txBox="1"/>
          <p:nvPr/>
        </p:nvSpPr>
        <p:spPr>
          <a:xfrm>
            <a:off x="1864426" y="4571999"/>
            <a:ext cx="883575" cy="461665"/>
          </a:xfrm>
          <a:prstGeom prst="rect">
            <a:avLst/>
          </a:prstGeom>
          <a:noFill/>
        </p:spPr>
        <p:txBody>
          <a:bodyPr wrap="none" rtlCol="0">
            <a:spAutoFit/>
          </a:bodyPr>
          <a:lstStyle/>
          <a:p>
            <a:r>
              <a:rPr lang="en-US" sz="2400" dirty="0"/>
              <a:t>1,239</a:t>
            </a:r>
          </a:p>
        </p:txBody>
      </p:sp>
      <p:sp>
        <p:nvSpPr>
          <p:cNvPr id="6" name="TextBox 5">
            <a:extLst>
              <a:ext uri="{FF2B5EF4-FFF2-40B4-BE49-F238E27FC236}">
                <a16:creationId xmlns:a16="http://schemas.microsoft.com/office/drawing/2014/main" id="{84596AB4-E126-6540-B74D-4049EBC53505}"/>
              </a:ext>
            </a:extLst>
          </p:cNvPr>
          <p:cNvSpPr txBox="1"/>
          <p:nvPr/>
        </p:nvSpPr>
        <p:spPr>
          <a:xfrm>
            <a:off x="10038828" y="1642534"/>
            <a:ext cx="1039067" cy="461665"/>
          </a:xfrm>
          <a:prstGeom prst="rect">
            <a:avLst/>
          </a:prstGeom>
          <a:noFill/>
        </p:spPr>
        <p:txBody>
          <a:bodyPr wrap="none" rtlCol="0">
            <a:spAutoFit/>
          </a:bodyPr>
          <a:lstStyle/>
          <a:p>
            <a:r>
              <a:rPr lang="en-US" sz="2400" dirty="0"/>
              <a:t>11,172</a:t>
            </a:r>
          </a:p>
        </p:txBody>
      </p:sp>
    </p:spTree>
    <p:extLst>
      <p:ext uri="{BB962C8B-B14F-4D97-AF65-F5344CB8AC3E}">
        <p14:creationId xmlns:p14="http://schemas.microsoft.com/office/powerpoint/2010/main" val="3896769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1622350" y="948267"/>
            <a:ext cx="8718692" cy="5258736"/>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lgn="ctr">
              <a:buNone/>
            </a:pPr>
            <a:r>
              <a:rPr lang="en-US" dirty="0"/>
              <a:t>One Reason:</a:t>
            </a:r>
          </a:p>
          <a:p>
            <a:pPr marL="0" indent="0" algn="ctr">
              <a:buNone/>
            </a:pPr>
            <a:endParaRPr lang="en-US" dirty="0"/>
          </a:p>
          <a:p>
            <a:pPr marL="0" indent="0" algn="ctr">
              <a:buNone/>
            </a:pPr>
            <a:r>
              <a:rPr lang="en-US" dirty="0"/>
              <a:t>The United States is the only </a:t>
            </a:r>
          </a:p>
          <a:p>
            <a:pPr marL="0" indent="0" algn="ctr">
              <a:buNone/>
            </a:pPr>
            <a:r>
              <a:rPr lang="en-US" dirty="0"/>
              <a:t>profit-motivated healthcare system in the world.</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1497711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Markets Matter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033961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8244-4E6C-8646-8E33-C8B148804BD2}"/>
              </a:ext>
            </a:extLst>
          </p:cNvPr>
          <p:cNvSpPr>
            <a:spLocks noGrp="1"/>
          </p:cNvSpPr>
          <p:nvPr>
            <p:ph type="title"/>
          </p:nvPr>
        </p:nvSpPr>
        <p:spPr>
          <a:xfrm>
            <a:off x="777240" y="0"/>
            <a:ext cx="10515600" cy="1325563"/>
          </a:xfrm>
        </p:spPr>
        <p:txBody>
          <a:bodyPr/>
          <a:lstStyle/>
          <a:p>
            <a:r>
              <a:rPr lang="en-US" dirty="0">
                <a:solidFill>
                  <a:schemeClr val="bg1"/>
                </a:solidFill>
              </a:rPr>
              <a:t>Are</a:t>
            </a:r>
            <a:r>
              <a:rPr lang="en-US" dirty="0"/>
              <a:t> Health Care Markets Special?</a:t>
            </a:r>
          </a:p>
        </p:txBody>
      </p:sp>
      <p:sp>
        <p:nvSpPr>
          <p:cNvPr id="3" name="Content Placeholder 2">
            <a:extLst>
              <a:ext uri="{FF2B5EF4-FFF2-40B4-BE49-F238E27FC236}">
                <a16:creationId xmlns:a16="http://schemas.microsoft.com/office/drawing/2014/main" id="{B9EE49E9-F1FC-A342-A545-202AA553BF26}"/>
              </a:ext>
            </a:extLst>
          </p:cNvPr>
          <p:cNvSpPr>
            <a:spLocks noGrp="1"/>
          </p:cNvSpPr>
          <p:nvPr>
            <p:ph idx="1"/>
          </p:nvPr>
        </p:nvSpPr>
        <p:spPr>
          <a:xfrm>
            <a:off x="3219697" y="1253331"/>
            <a:ext cx="5752605" cy="4351338"/>
          </a:xfrm>
        </p:spPr>
        <p:txBody>
          <a:bodyPr/>
          <a:lstStyle/>
          <a:p>
            <a:pPr lvl="1"/>
            <a:r>
              <a:rPr lang="en-US" dirty="0"/>
              <a:t>Market Structure</a:t>
            </a:r>
          </a:p>
          <a:p>
            <a:pPr lvl="1"/>
            <a:r>
              <a:rPr lang="en-US" dirty="0"/>
              <a:t>Type of products and services</a:t>
            </a:r>
          </a:p>
          <a:p>
            <a:pPr lvl="1"/>
            <a:r>
              <a:rPr lang="en-US" dirty="0"/>
              <a:t>Principal-Agent Problem</a:t>
            </a:r>
          </a:p>
          <a:p>
            <a:pPr lvl="1"/>
            <a:r>
              <a:rPr lang="en-US" dirty="0"/>
              <a:t>Asymmetric Information</a:t>
            </a:r>
          </a:p>
          <a:p>
            <a:pPr lvl="1"/>
            <a:r>
              <a:rPr lang="en-US" dirty="0"/>
              <a:t>Moral Hazard</a:t>
            </a:r>
          </a:p>
          <a:p>
            <a:pPr lvl="1"/>
            <a:r>
              <a:rPr lang="en-US" dirty="0"/>
              <a:t>Moral Imperative (?)</a:t>
            </a:r>
          </a:p>
        </p:txBody>
      </p:sp>
      <p:sp>
        <p:nvSpPr>
          <p:cNvPr id="4" name="Slide Number Placeholder 3">
            <a:extLst>
              <a:ext uri="{FF2B5EF4-FFF2-40B4-BE49-F238E27FC236}">
                <a16:creationId xmlns:a16="http://schemas.microsoft.com/office/drawing/2014/main" id="{3CDDEC83-4131-6D41-BCB0-4BE1021C783C}"/>
              </a:ext>
            </a:extLst>
          </p:cNvPr>
          <p:cNvSpPr>
            <a:spLocks noGrp="1"/>
          </p:cNvSpPr>
          <p:nvPr>
            <p:ph type="sldNum" sz="quarter" idx="12"/>
          </p:nvPr>
        </p:nvSpPr>
        <p:spPr/>
        <p:txBody>
          <a:bodyPr/>
          <a:lstStyle/>
          <a:p>
            <a:fld id="{D9F085D5-EC86-4F6A-B501-C1359CB39116}" type="slidenum">
              <a:rPr lang="en-GB" smtClean="0"/>
              <a:t>26</a:t>
            </a:fld>
            <a:endParaRPr lang="en-GB"/>
          </a:p>
        </p:txBody>
      </p:sp>
    </p:spTree>
    <p:extLst>
      <p:ext uri="{BB962C8B-B14F-4D97-AF65-F5344CB8AC3E}">
        <p14:creationId xmlns:p14="http://schemas.microsoft.com/office/powerpoint/2010/main" val="2242933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a:xfrm>
            <a:off x="731325" y="0"/>
            <a:ext cx="10515600" cy="1325563"/>
          </a:xfrm>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27</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1469481" y="1854765"/>
            <a:ext cx="1456267" cy="369332"/>
          </a:xfrm>
          <a:prstGeom prst="rect">
            <a:avLst/>
          </a:prstGeom>
          <a:noFill/>
        </p:spPr>
        <p:txBody>
          <a:bodyPr wrap="square" rtlCol="0">
            <a:spAutoFit/>
          </a:bodyPr>
          <a:lstStyle/>
          <a:p>
            <a:r>
              <a:rPr lang="en-US" dirty="0"/>
              <a:t>Sponsor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6227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Policy Matters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28</a:t>
            </a:fld>
            <a:endParaRPr lang="en-GB"/>
          </a:p>
        </p:txBody>
      </p:sp>
    </p:spTree>
    <p:extLst>
      <p:ext uri="{BB962C8B-B14F-4D97-AF65-F5344CB8AC3E}">
        <p14:creationId xmlns:p14="http://schemas.microsoft.com/office/powerpoint/2010/main" val="1771979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a:xfrm>
            <a:off x="731325" y="0"/>
            <a:ext cx="10515600" cy="1325563"/>
          </a:xfrm>
        </p:spPr>
        <p:txBody>
          <a:bodyPr/>
          <a:lstStyle/>
          <a:p>
            <a:r>
              <a:rPr lang="en-US" dirty="0">
                <a:solidFill>
                  <a:schemeClr val="bg1"/>
                </a:solidFill>
              </a:rPr>
              <a:t>Hos</a:t>
            </a:r>
            <a:r>
              <a:rPr lang="en-US" dirty="0"/>
              <a:t>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pPr>
              <a:spcAft>
                <a:spcPts val="1000"/>
              </a:spcAft>
            </a:pPr>
            <a:r>
              <a:rPr lang="en-US" b="0" dirty="0"/>
              <a:t>Market consolidation among and between health systems, hospitals, medical groups, and health insurers has surged over the last decade.</a:t>
            </a:r>
          </a:p>
          <a:p>
            <a:r>
              <a:rPr lang="en-US" b="0" dirty="0"/>
              <a:t>Over an 18-month period between July 2016 and January 2018:</a:t>
            </a:r>
          </a:p>
          <a:p>
            <a:pPr lvl="1"/>
            <a:r>
              <a:rPr lang="en-US" b="0" dirty="0"/>
              <a:t>Hospitals acquired 8,000 more medical practices.</a:t>
            </a:r>
          </a:p>
          <a:p>
            <a:pPr lvl="1"/>
            <a:r>
              <a:rPr lang="en-US" b="0" dirty="0"/>
              <a:t>14,000 more physicians left independent practice to become hospital employees.</a:t>
            </a:r>
          </a:p>
          <a:p>
            <a:endParaRPr lang="en-US"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236377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1B42-1B5B-45CC-ABF6-D7BDC7084DD2}"/>
              </a:ext>
            </a:extLst>
          </p:cNvPr>
          <p:cNvSpPr>
            <a:spLocks noGrp="1"/>
          </p:cNvSpPr>
          <p:nvPr>
            <p:ph type="title"/>
          </p:nvPr>
        </p:nvSpPr>
        <p:spPr>
          <a:xfrm>
            <a:off x="738184" y="0"/>
            <a:ext cx="10515600" cy="1325563"/>
          </a:xfrm>
        </p:spPr>
        <p:txBody>
          <a:bodyPr/>
          <a:lstStyle/>
          <a:p>
            <a:r>
              <a:rPr lang="en-US" dirty="0">
                <a:solidFill>
                  <a:schemeClr val="bg1"/>
                </a:solidFill>
              </a:rPr>
              <a:t>Out</a:t>
            </a:r>
            <a:r>
              <a:rPr lang="en-US" dirty="0"/>
              <a:t>line</a:t>
            </a:r>
          </a:p>
        </p:txBody>
      </p:sp>
      <p:sp>
        <p:nvSpPr>
          <p:cNvPr id="3" name="Content Placeholder 2">
            <a:extLst>
              <a:ext uri="{FF2B5EF4-FFF2-40B4-BE49-F238E27FC236}">
                <a16:creationId xmlns:a16="http://schemas.microsoft.com/office/drawing/2014/main" id="{38B9A91A-9A6D-4F15-A58D-EB6AC9ABA1EA}"/>
              </a:ext>
            </a:extLst>
          </p:cNvPr>
          <p:cNvSpPr>
            <a:spLocks noGrp="1"/>
          </p:cNvSpPr>
          <p:nvPr>
            <p:ph idx="1"/>
          </p:nvPr>
        </p:nvSpPr>
        <p:spPr>
          <a:xfrm>
            <a:off x="2971800" y="1325563"/>
            <a:ext cx="6248400" cy="4351338"/>
          </a:xfrm>
        </p:spPr>
        <p:txBody>
          <a:bodyPr/>
          <a:lstStyle/>
          <a:p>
            <a:pPr>
              <a:spcAft>
                <a:spcPts val="1000"/>
              </a:spcAft>
            </a:pPr>
            <a:r>
              <a:rPr lang="en-US" b="0" dirty="0"/>
              <a:t>What is Health(care) Economics?</a:t>
            </a:r>
          </a:p>
          <a:p>
            <a:pPr>
              <a:spcAft>
                <a:spcPts val="1000"/>
              </a:spcAft>
            </a:pPr>
            <a:r>
              <a:rPr lang="en-US" b="0" dirty="0"/>
              <a:t>Health Insurance and Outcomes</a:t>
            </a:r>
          </a:p>
          <a:p>
            <a:pPr>
              <a:spcAft>
                <a:spcPts val="1000"/>
              </a:spcAft>
            </a:pPr>
            <a:r>
              <a:rPr lang="en-US" b="0" dirty="0"/>
              <a:t>Health Care Systems and Institutions</a:t>
            </a:r>
          </a:p>
          <a:p>
            <a:pPr>
              <a:spcAft>
                <a:spcPts val="1000"/>
              </a:spcAft>
            </a:pPr>
            <a:r>
              <a:rPr lang="en-US" b="0" dirty="0"/>
              <a:t>Health Insurance and Reform</a:t>
            </a:r>
          </a:p>
        </p:txBody>
      </p:sp>
    </p:spTree>
    <p:extLst>
      <p:ext uri="{BB962C8B-B14F-4D97-AF65-F5344CB8AC3E}">
        <p14:creationId xmlns:p14="http://schemas.microsoft.com/office/powerpoint/2010/main" val="806011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F787-F639-B949-B0AE-5FD7DE7373FB}"/>
              </a:ext>
            </a:extLst>
          </p:cNvPr>
          <p:cNvSpPr>
            <a:spLocks noGrp="1"/>
          </p:cNvSpPr>
          <p:nvPr>
            <p:ph type="title"/>
          </p:nvPr>
        </p:nvSpPr>
        <p:spPr>
          <a:xfrm>
            <a:off x="760380" y="0"/>
            <a:ext cx="10515600" cy="1325563"/>
          </a:xfrm>
        </p:spPr>
        <p:txBody>
          <a:bodyPr/>
          <a:lstStyle/>
          <a:p>
            <a:r>
              <a:rPr lang="en-US" dirty="0">
                <a:solidFill>
                  <a:schemeClr val="bg1"/>
                </a:solidFill>
              </a:rPr>
              <a:t>Dru</a:t>
            </a:r>
            <a:r>
              <a:rPr lang="en-US" dirty="0"/>
              <a:t>g Price Comparisons</a:t>
            </a:r>
          </a:p>
        </p:txBody>
      </p:sp>
      <p:sp>
        <p:nvSpPr>
          <p:cNvPr id="4" name="Slide Number Placeholder 3">
            <a:extLst>
              <a:ext uri="{FF2B5EF4-FFF2-40B4-BE49-F238E27FC236}">
                <a16:creationId xmlns:a16="http://schemas.microsoft.com/office/drawing/2014/main" id="{FAB2F95C-F899-4F4C-BF15-5AE535905D82}"/>
              </a:ext>
            </a:extLst>
          </p:cNvPr>
          <p:cNvSpPr>
            <a:spLocks noGrp="1"/>
          </p:cNvSpPr>
          <p:nvPr>
            <p:ph type="sldNum" sz="quarter" idx="12"/>
          </p:nvPr>
        </p:nvSpPr>
        <p:spPr/>
        <p:txBody>
          <a:bodyPr/>
          <a:lstStyle/>
          <a:p>
            <a:fld id="{D9F085D5-EC86-4F6A-B501-C1359CB39116}" type="slidenum">
              <a:rPr lang="en-GB" smtClean="0"/>
              <a:t>30</a:t>
            </a:fld>
            <a:endParaRPr lang="en-GB"/>
          </a:p>
        </p:txBody>
      </p:sp>
      <p:sp>
        <p:nvSpPr>
          <p:cNvPr id="5" name="Rectangle 2">
            <a:extLst>
              <a:ext uri="{FF2B5EF4-FFF2-40B4-BE49-F238E27FC236}">
                <a16:creationId xmlns:a16="http://schemas.microsoft.com/office/drawing/2014/main" id="{FB0944D3-0B01-A443-BE44-DA7974EAC6B6}"/>
              </a:ext>
            </a:extLst>
          </p:cNvPr>
          <p:cNvSpPr txBox="1">
            <a:spLocks noChangeArrowheads="1"/>
          </p:cNvSpPr>
          <p:nvPr/>
        </p:nvSpPr>
        <p:spPr>
          <a:xfrm>
            <a:off x="-608012" y="1656441"/>
            <a:ext cx="9142412" cy="1004887"/>
          </a:xfrm>
          <a:prstGeom prst="rect">
            <a:avLst/>
          </a:prstGeom>
          <a:noFill/>
        </p:spPr>
        <p:txBody>
          <a:bodyPr vert="horz" lIns="91440" tIns="45720" rIns="91440" bIns="45720" rtlCol="0" anchor="t" anchorCtr="1">
            <a:normAutofit/>
          </a:bodyPr>
          <a:lst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a:lstStyle>
          <a:p>
            <a:r>
              <a:rPr lang="en-US" sz="2000"/>
              <a:t>Drug Prices for 30 Most Commonly Prescribed </a:t>
            </a:r>
            <a:br>
              <a:rPr lang="en-US" sz="2000"/>
            </a:br>
            <a:r>
              <a:rPr lang="en-US" sz="2000"/>
              <a:t>Brand-Name and Generic Drugs, 2006–07</a:t>
            </a:r>
            <a:br>
              <a:rPr lang="en-US" sz="2000"/>
            </a:br>
            <a:r>
              <a:rPr lang="en-US" sz="1600"/>
              <a:t>US is set at 1.00</a:t>
            </a:r>
            <a:endParaRPr lang="en-US" sz="1600" dirty="0"/>
          </a:p>
        </p:txBody>
      </p:sp>
      <p:sp>
        <p:nvSpPr>
          <p:cNvPr id="6" name="Text Box 8">
            <a:extLst>
              <a:ext uri="{FF2B5EF4-FFF2-40B4-BE49-F238E27FC236}">
                <a16:creationId xmlns:a16="http://schemas.microsoft.com/office/drawing/2014/main" id="{D2282D8A-54DA-E041-A82D-89B3E63381FD}"/>
              </a:ext>
            </a:extLst>
          </p:cNvPr>
          <p:cNvSpPr txBox="1">
            <a:spLocks noChangeArrowheads="1"/>
          </p:cNvSpPr>
          <p:nvPr/>
        </p:nvSpPr>
        <p:spPr bwMode="auto">
          <a:xfrm>
            <a:off x="6193001" y="6456851"/>
            <a:ext cx="5822950" cy="276999"/>
          </a:xfrm>
          <a:prstGeom prst="rect">
            <a:avLst/>
          </a:prstGeom>
          <a:noFill/>
          <a:ln w="12700">
            <a:noFill/>
            <a:miter lim="800000"/>
            <a:headEnd type="none" w="sm" len="sm"/>
            <a:tailEnd type="none" w="sm" len="sm"/>
          </a:ln>
        </p:spPr>
        <p:txBody>
          <a:bodyPr wrap="square">
            <a:spAutoFit/>
          </a:bodyPr>
          <a:lstStyle/>
          <a:p>
            <a:r>
              <a:rPr lang="en-US" sz="1200" dirty="0">
                <a:latin typeface="Arial" charset="0"/>
              </a:rPr>
              <a:t>Source: IMS Health; analysis by Gerard Anderson, Johns Hopkins University.</a:t>
            </a:r>
          </a:p>
        </p:txBody>
      </p:sp>
      <p:graphicFrame>
        <p:nvGraphicFramePr>
          <p:cNvPr id="7" name="Group 70">
            <a:extLst>
              <a:ext uri="{FF2B5EF4-FFF2-40B4-BE49-F238E27FC236}">
                <a16:creationId xmlns:a16="http://schemas.microsoft.com/office/drawing/2014/main" id="{AA5CCDD9-2F4F-E945-9E79-A8193F09B62E}"/>
              </a:ext>
            </a:extLst>
          </p:cNvPr>
          <p:cNvGraphicFramePr>
            <a:graphicFrameLocks noGrp="1"/>
          </p:cNvGraphicFramePr>
          <p:nvPr/>
        </p:nvGraphicFramePr>
        <p:xfrm>
          <a:off x="1568450" y="2661328"/>
          <a:ext cx="8813800" cy="2082800"/>
        </p:xfrm>
        <a:graphic>
          <a:graphicData uri="http://schemas.openxmlformats.org/drawingml/2006/table">
            <a:tbl>
              <a:tblPr/>
              <a:tblGrid>
                <a:gridCol w="1731963">
                  <a:extLst>
                    <a:ext uri="{9D8B030D-6E8A-4147-A177-3AD203B41FA5}">
                      <a16:colId xmlns:a16="http://schemas.microsoft.com/office/drawing/2014/main" val="20000"/>
                    </a:ext>
                  </a:extLst>
                </a:gridCol>
                <a:gridCol w="787400">
                  <a:extLst>
                    <a:ext uri="{9D8B030D-6E8A-4147-A177-3AD203B41FA5}">
                      <a16:colId xmlns:a16="http://schemas.microsoft.com/office/drawing/2014/main" val="20001"/>
                    </a:ext>
                  </a:extLst>
                </a:gridCol>
                <a:gridCol w="787400">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gridCol w="788988">
                  <a:extLst>
                    <a:ext uri="{9D8B030D-6E8A-4147-A177-3AD203B41FA5}">
                      <a16:colId xmlns:a16="http://schemas.microsoft.com/office/drawing/2014/main" val="20004"/>
                    </a:ext>
                  </a:extLst>
                </a:gridCol>
                <a:gridCol w="785812">
                  <a:extLst>
                    <a:ext uri="{9D8B030D-6E8A-4147-A177-3AD203B41FA5}">
                      <a16:colId xmlns:a16="http://schemas.microsoft.com/office/drawing/2014/main" val="20005"/>
                    </a:ext>
                  </a:extLst>
                </a:gridCol>
                <a:gridCol w="706438">
                  <a:extLst>
                    <a:ext uri="{9D8B030D-6E8A-4147-A177-3AD203B41FA5}">
                      <a16:colId xmlns:a16="http://schemas.microsoft.com/office/drawing/2014/main" val="20006"/>
                    </a:ext>
                  </a:extLst>
                </a:gridCol>
                <a:gridCol w="935037">
                  <a:extLst>
                    <a:ext uri="{9D8B030D-6E8A-4147-A177-3AD203B41FA5}">
                      <a16:colId xmlns:a16="http://schemas.microsoft.com/office/drawing/2014/main" val="20007"/>
                    </a:ext>
                  </a:extLst>
                </a:gridCol>
                <a:gridCol w="717550">
                  <a:extLst>
                    <a:ext uri="{9D8B030D-6E8A-4147-A177-3AD203B41FA5}">
                      <a16:colId xmlns:a16="http://schemas.microsoft.com/office/drawing/2014/main" val="20008"/>
                    </a:ext>
                  </a:extLst>
                </a:gridCol>
                <a:gridCol w="787400">
                  <a:extLst>
                    <a:ext uri="{9D8B030D-6E8A-4147-A177-3AD203B41FA5}">
                      <a16:colId xmlns:a16="http://schemas.microsoft.com/office/drawing/2014/main" val="20009"/>
                    </a:ext>
                  </a:extLst>
                </a:gridCol>
              </a:tblGrid>
              <a:tr h="692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AUS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CAN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FR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GER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NETH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NZ</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SWITZ</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UK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85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Brand-name drugs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0.40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0.64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0.32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0.43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0.39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0.33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0.51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0.46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2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Generic drugs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2.57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1.78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2.85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1.96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0.90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3.11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 name="Rectangle 10">
            <a:extLst>
              <a:ext uri="{FF2B5EF4-FFF2-40B4-BE49-F238E27FC236}">
                <a16:creationId xmlns:a16="http://schemas.microsoft.com/office/drawing/2014/main" id="{70548A65-D6D0-6048-BADE-35A26B8A60AE}"/>
              </a:ext>
            </a:extLst>
          </p:cNvPr>
          <p:cNvSpPr/>
          <p:nvPr/>
        </p:nvSpPr>
        <p:spPr>
          <a:xfrm>
            <a:off x="9710820" y="2778826"/>
            <a:ext cx="573211" cy="1793174"/>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24707D5-970A-7E44-AA09-CDBA39254495}"/>
              </a:ext>
            </a:extLst>
          </p:cNvPr>
          <p:cNvSpPr txBox="1"/>
          <p:nvPr/>
        </p:nvSpPr>
        <p:spPr>
          <a:xfrm>
            <a:off x="203176" y="3490747"/>
            <a:ext cx="1114408" cy="369332"/>
          </a:xfrm>
          <a:prstGeom prst="rect">
            <a:avLst/>
          </a:prstGeom>
          <a:noFill/>
        </p:spPr>
        <p:txBody>
          <a:bodyPr wrap="none" rtlCol="0">
            <a:spAutoFit/>
          </a:bodyPr>
          <a:lstStyle/>
          <a:p>
            <a:r>
              <a:rPr lang="en-US" dirty="0">
                <a:solidFill>
                  <a:srgbClr val="FF0000"/>
                </a:solidFill>
              </a:rPr>
              <a:t>US Higher</a:t>
            </a:r>
          </a:p>
        </p:txBody>
      </p:sp>
      <p:sp>
        <p:nvSpPr>
          <p:cNvPr id="9" name="TextBox 8">
            <a:extLst>
              <a:ext uri="{FF2B5EF4-FFF2-40B4-BE49-F238E27FC236}">
                <a16:creationId xmlns:a16="http://schemas.microsoft.com/office/drawing/2014/main" id="{07C64815-2BF0-EE40-8898-3588D27EDF73}"/>
              </a:ext>
            </a:extLst>
          </p:cNvPr>
          <p:cNvSpPr txBox="1"/>
          <p:nvPr/>
        </p:nvSpPr>
        <p:spPr>
          <a:xfrm>
            <a:off x="203176" y="4196673"/>
            <a:ext cx="1068178" cy="369332"/>
          </a:xfrm>
          <a:prstGeom prst="rect">
            <a:avLst/>
          </a:prstGeom>
          <a:noFill/>
        </p:spPr>
        <p:txBody>
          <a:bodyPr wrap="none" rtlCol="0">
            <a:spAutoFit/>
          </a:bodyPr>
          <a:lstStyle/>
          <a:p>
            <a:r>
              <a:rPr lang="en-US" dirty="0">
                <a:solidFill>
                  <a:srgbClr val="00B050"/>
                </a:solidFill>
              </a:rPr>
              <a:t>US Lower</a:t>
            </a:r>
          </a:p>
        </p:txBody>
      </p:sp>
    </p:spTree>
    <p:extLst>
      <p:ext uri="{BB962C8B-B14F-4D97-AF65-F5344CB8AC3E}">
        <p14:creationId xmlns:p14="http://schemas.microsoft.com/office/powerpoint/2010/main" val="2262405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6B4D-6D54-4993-BD97-FF8A935E7A82}"/>
              </a:ext>
            </a:extLst>
          </p:cNvPr>
          <p:cNvSpPr>
            <a:spLocks noGrp="1"/>
          </p:cNvSpPr>
          <p:nvPr>
            <p:ph type="title"/>
          </p:nvPr>
        </p:nvSpPr>
        <p:spPr>
          <a:xfrm>
            <a:off x="834293" y="0"/>
            <a:ext cx="10515600" cy="1325563"/>
          </a:xfrm>
        </p:spPr>
        <p:txBody>
          <a:bodyPr/>
          <a:lstStyle/>
          <a:p>
            <a:r>
              <a:rPr lang="en-US" dirty="0">
                <a:solidFill>
                  <a:schemeClr val="bg1"/>
                </a:solidFill>
              </a:rPr>
              <a:t>Me</a:t>
            </a:r>
            <a:r>
              <a:rPr lang="en-US" dirty="0"/>
              <a:t>dicare Modernization Act </a:t>
            </a:r>
          </a:p>
        </p:txBody>
      </p:sp>
      <p:sp>
        <p:nvSpPr>
          <p:cNvPr id="3" name="Content Placeholder 2">
            <a:extLst>
              <a:ext uri="{FF2B5EF4-FFF2-40B4-BE49-F238E27FC236}">
                <a16:creationId xmlns:a16="http://schemas.microsoft.com/office/drawing/2014/main" id="{496F772E-1CE1-4875-A9C3-C01ECFB15571}"/>
              </a:ext>
            </a:extLst>
          </p:cNvPr>
          <p:cNvSpPr>
            <a:spLocks noGrp="1"/>
          </p:cNvSpPr>
          <p:nvPr>
            <p:ph idx="1"/>
          </p:nvPr>
        </p:nvSpPr>
        <p:spPr>
          <a:xfrm>
            <a:off x="838200" y="1590956"/>
            <a:ext cx="10515600" cy="4351338"/>
          </a:xfrm>
        </p:spPr>
        <p:txBody>
          <a:bodyPr/>
          <a:lstStyle/>
          <a:p>
            <a:r>
              <a:rPr lang="en-US" b="0" dirty="0">
                <a:solidFill>
                  <a:srgbClr val="111111"/>
                </a:solidFill>
                <a:latin typeface="Roboto"/>
              </a:rPr>
              <a:t>Prescription Drug Component</a:t>
            </a:r>
          </a:p>
          <a:p>
            <a:endParaRPr lang="en-US" b="0" i="0" dirty="0">
              <a:solidFill>
                <a:srgbClr val="111111"/>
              </a:solidFill>
              <a:effectLst/>
              <a:latin typeface="Roboto"/>
            </a:endParaRPr>
          </a:p>
          <a:p>
            <a:r>
              <a:rPr lang="en-US" b="0" i="0" dirty="0">
                <a:solidFill>
                  <a:srgbClr val="111111"/>
                </a:solidFill>
                <a:effectLst/>
                <a:latin typeface="Roboto"/>
              </a:rPr>
              <a:t>Medicare Part D, </a:t>
            </a:r>
            <a:r>
              <a:rPr lang="en-US" i="0" dirty="0">
                <a:solidFill>
                  <a:srgbClr val="111111"/>
                </a:solidFill>
                <a:effectLst/>
                <a:latin typeface="Roboto"/>
              </a:rPr>
              <a:t>by law</a:t>
            </a:r>
            <a:r>
              <a:rPr lang="en-US" b="0" i="0" dirty="0">
                <a:solidFill>
                  <a:srgbClr val="111111"/>
                </a:solidFill>
                <a:effectLst/>
                <a:latin typeface="Roboto"/>
              </a:rPr>
              <a:t>, can</a:t>
            </a:r>
            <a:r>
              <a:rPr lang="en-US" i="0" dirty="0">
                <a:solidFill>
                  <a:srgbClr val="111111"/>
                </a:solidFill>
                <a:effectLst/>
                <a:latin typeface="Roboto"/>
              </a:rPr>
              <a:t>not</a:t>
            </a:r>
            <a:r>
              <a:rPr lang="en-US" b="0" i="0" dirty="0">
                <a:solidFill>
                  <a:srgbClr val="111111"/>
                </a:solidFill>
                <a:effectLst/>
                <a:latin typeface="Roboto"/>
              </a:rPr>
              <a:t> negotiate drug prices like other governments do.</a:t>
            </a:r>
          </a:p>
          <a:p>
            <a:pPr marL="0" indent="0">
              <a:buNone/>
            </a:pPr>
            <a:endParaRPr lang="en-US" b="0" i="0" dirty="0">
              <a:solidFill>
                <a:srgbClr val="111111"/>
              </a:solidFill>
              <a:effectLst/>
              <a:latin typeface="Roboto"/>
            </a:endParaRPr>
          </a:p>
          <a:p>
            <a:r>
              <a:rPr lang="en-US" b="0" i="0" dirty="0">
                <a:solidFill>
                  <a:srgbClr val="111111"/>
                </a:solidFill>
                <a:effectLst/>
                <a:latin typeface="Roboto"/>
              </a:rPr>
              <a:t>In 2017, Medicare spent nearly $8 billion on insulin. </a:t>
            </a:r>
          </a:p>
          <a:p>
            <a:pPr lvl="1"/>
            <a:r>
              <a:rPr lang="en-US" b="0" i="0" dirty="0">
                <a:solidFill>
                  <a:srgbClr val="111111"/>
                </a:solidFill>
                <a:effectLst/>
                <a:latin typeface="Roboto"/>
              </a:rPr>
              <a:t>The researchers said that if Medicare were allowed to </a:t>
            </a:r>
            <a:r>
              <a:rPr lang="en-US" b="1" i="0" dirty="0">
                <a:solidFill>
                  <a:srgbClr val="111111"/>
                </a:solidFill>
                <a:effectLst/>
                <a:latin typeface="Roboto"/>
              </a:rPr>
              <a:t>negotiate</a:t>
            </a:r>
            <a:r>
              <a:rPr lang="en-US" b="0" i="0" dirty="0">
                <a:solidFill>
                  <a:srgbClr val="111111"/>
                </a:solidFill>
                <a:effectLst/>
                <a:latin typeface="Roboto"/>
              </a:rPr>
              <a:t> drug prices like the U.S. Department of Veterans Affairs (VA) can, Medicare could </a:t>
            </a:r>
            <a:r>
              <a:rPr lang="en-US" b="1" i="0" dirty="0">
                <a:solidFill>
                  <a:srgbClr val="111111"/>
                </a:solidFill>
                <a:effectLst/>
                <a:latin typeface="Roboto"/>
              </a:rPr>
              <a:t>save about $4.4 billion </a:t>
            </a:r>
            <a:r>
              <a:rPr lang="en-US" b="1" i="1" dirty="0">
                <a:solidFill>
                  <a:srgbClr val="111111"/>
                </a:solidFill>
                <a:effectLst/>
                <a:latin typeface="Roboto"/>
              </a:rPr>
              <a:t>just</a:t>
            </a:r>
            <a:r>
              <a:rPr lang="en-US" b="1" i="0" dirty="0">
                <a:solidFill>
                  <a:srgbClr val="111111"/>
                </a:solidFill>
                <a:effectLst/>
                <a:latin typeface="Roboto"/>
              </a:rPr>
              <a:t> on insulin</a:t>
            </a:r>
            <a:r>
              <a:rPr lang="en-US" b="0" i="0" dirty="0">
                <a:solidFill>
                  <a:srgbClr val="111111"/>
                </a:solidFill>
                <a:effectLst/>
                <a:latin typeface="Roboto"/>
              </a:rPr>
              <a:t>.</a:t>
            </a:r>
            <a:endParaRPr lang="en-US" dirty="0"/>
          </a:p>
        </p:txBody>
      </p:sp>
      <p:sp>
        <p:nvSpPr>
          <p:cNvPr id="4" name="Slide Number Placeholder 3">
            <a:extLst>
              <a:ext uri="{FF2B5EF4-FFF2-40B4-BE49-F238E27FC236}">
                <a16:creationId xmlns:a16="http://schemas.microsoft.com/office/drawing/2014/main" id="{29D761D2-8823-4453-B9F6-DDA956C780B0}"/>
              </a:ext>
            </a:extLst>
          </p:cNvPr>
          <p:cNvSpPr>
            <a:spLocks noGrp="1"/>
          </p:cNvSpPr>
          <p:nvPr>
            <p:ph type="sldNum" sz="quarter" idx="12"/>
          </p:nvPr>
        </p:nvSpPr>
        <p:spPr/>
        <p:txBody>
          <a:bodyPr/>
          <a:lstStyle/>
          <a:p>
            <a:fld id="{D9F085D5-EC86-4F6A-B501-C1359CB39116}" type="slidenum">
              <a:rPr lang="en-GB" smtClean="0"/>
              <a:t>31</a:t>
            </a:fld>
            <a:endParaRPr lang="en-GB"/>
          </a:p>
        </p:txBody>
      </p:sp>
    </p:spTree>
    <p:extLst>
      <p:ext uri="{BB962C8B-B14F-4D97-AF65-F5344CB8AC3E}">
        <p14:creationId xmlns:p14="http://schemas.microsoft.com/office/powerpoint/2010/main" val="1399398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480EA-F89B-4672-9645-413A30F08CD5}"/>
              </a:ext>
            </a:extLst>
          </p:cNvPr>
          <p:cNvSpPr>
            <a:spLocks noGrp="1"/>
          </p:cNvSpPr>
          <p:nvPr>
            <p:ph type="title"/>
          </p:nvPr>
        </p:nvSpPr>
        <p:spPr>
          <a:xfrm>
            <a:off x="732693" y="0"/>
            <a:ext cx="10515600" cy="1325563"/>
          </a:xfrm>
        </p:spPr>
        <p:txBody>
          <a:bodyPr/>
          <a:lstStyle/>
          <a:p>
            <a:r>
              <a:rPr lang="en-US" dirty="0">
                <a:solidFill>
                  <a:srgbClr val="FAF7F0"/>
                </a:solidFill>
              </a:rPr>
              <a:t>Con</a:t>
            </a:r>
            <a:r>
              <a:rPr lang="en-US" dirty="0"/>
              <a:t>centration in Pharmaceutical Companies</a:t>
            </a:r>
          </a:p>
        </p:txBody>
      </p:sp>
      <p:sp>
        <p:nvSpPr>
          <p:cNvPr id="3" name="Content Placeholder 2">
            <a:extLst>
              <a:ext uri="{FF2B5EF4-FFF2-40B4-BE49-F238E27FC236}">
                <a16:creationId xmlns:a16="http://schemas.microsoft.com/office/drawing/2014/main" id="{FC489DD7-24EF-4117-9FF9-D4F5E1DD3295}"/>
              </a:ext>
            </a:extLst>
          </p:cNvPr>
          <p:cNvSpPr>
            <a:spLocks noGrp="1"/>
          </p:cNvSpPr>
          <p:nvPr>
            <p:ph idx="1"/>
          </p:nvPr>
        </p:nvSpPr>
        <p:spPr/>
        <p:txBody>
          <a:bodyPr/>
          <a:lstStyle/>
          <a:p>
            <a:pPr>
              <a:spcAft>
                <a:spcPts val="1000"/>
              </a:spcAft>
            </a:pPr>
            <a:r>
              <a:rPr lang="en-US" b="0" dirty="0">
                <a:solidFill>
                  <a:srgbClr val="111111"/>
                </a:solidFill>
                <a:latin typeface="Roboto"/>
              </a:rPr>
              <a:t>The number of mergers and acquisitions involving one of the top 25 firms more than doubled:</a:t>
            </a:r>
          </a:p>
          <a:p>
            <a:pPr lvl="1">
              <a:spcAft>
                <a:spcPts val="1000"/>
              </a:spcAft>
            </a:pPr>
            <a:r>
              <a:rPr lang="en-US" b="0" dirty="0">
                <a:solidFill>
                  <a:srgbClr val="111111"/>
                </a:solidFill>
                <a:latin typeface="Roboto"/>
              </a:rPr>
              <a:t>29 in 2006 to 61 in 2015</a:t>
            </a:r>
          </a:p>
          <a:p>
            <a:pPr>
              <a:spcAft>
                <a:spcPts val="1000"/>
              </a:spcAft>
            </a:pPr>
            <a:endParaRPr lang="en-US" b="0" dirty="0">
              <a:solidFill>
                <a:srgbClr val="111111"/>
              </a:solidFill>
              <a:latin typeface="Roboto"/>
            </a:endParaRPr>
          </a:p>
          <a:p>
            <a:pPr>
              <a:spcAft>
                <a:spcPts val="1000"/>
              </a:spcAft>
            </a:pPr>
            <a:r>
              <a:rPr lang="en-US" b="0" dirty="0">
                <a:solidFill>
                  <a:srgbClr val="111111"/>
                </a:solidFill>
                <a:latin typeface="Roboto"/>
              </a:rPr>
              <a:t>Between 1995 and 2015, 60 drug companies merged into 10.</a:t>
            </a:r>
          </a:p>
        </p:txBody>
      </p:sp>
      <p:sp>
        <p:nvSpPr>
          <p:cNvPr id="4" name="Slide Number Placeholder 3">
            <a:extLst>
              <a:ext uri="{FF2B5EF4-FFF2-40B4-BE49-F238E27FC236}">
                <a16:creationId xmlns:a16="http://schemas.microsoft.com/office/drawing/2014/main" id="{452B2CB2-978A-49E2-AB39-5EE42F88D432}"/>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2041689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a:xfrm>
            <a:off x="812800" y="0"/>
            <a:ext cx="10515600" cy="1325563"/>
          </a:xfrm>
        </p:spPr>
        <p:txBody>
          <a:bodyPr/>
          <a:lstStyle/>
          <a:p>
            <a:r>
              <a:rPr lang="en-US" dirty="0">
                <a:solidFill>
                  <a:schemeClr val="bg1"/>
                </a:solidFill>
              </a:rPr>
              <a:t>Mo</a:t>
            </a:r>
            <a:r>
              <a:rPr lang="en-US" dirty="0"/>
              <a:t>nopolization of Health Insurance Market</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normAutofit fontScale="92500" lnSpcReduction="10000"/>
          </a:bodyPr>
          <a:lstStyle/>
          <a:p>
            <a:pPr>
              <a:spcAft>
                <a:spcPts val="1000"/>
              </a:spcAft>
            </a:pPr>
            <a:r>
              <a:rPr lang="en-US" sz="2400" b="0" dirty="0">
                <a:solidFill>
                  <a:srgbClr val="000000"/>
                </a:solidFill>
                <a:latin typeface="Myriad Pro"/>
              </a:rPr>
              <a:t>As of 2011, there were close to </a:t>
            </a:r>
            <a:r>
              <a:rPr lang="en-US" sz="2400" dirty="0">
                <a:solidFill>
                  <a:srgbClr val="000000"/>
                </a:solidFill>
                <a:latin typeface="Myriad Pro"/>
              </a:rPr>
              <a:t>100 insurers </a:t>
            </a:r>
            <a:r>
              <a:rPr lang="en-US" sz="2400" b="0" dirty="0">
                <a:solidFill>
                  <a:srgbClr val="000000"/>
                </a:solidFill>
                <a:latin typeface="Myriad Pro"/>
              </a:rPr>
              <a:t>in </a:t>
            </a:r>
            <a:r>
              <a:rPr lang="en-US" sz="2400" dirty="0">
                <a:solidFill>
                  <a:srgbClr val="000000"/>
                </a:solidFill>
                <a:latin typeface="Myriad Pro"/>
              </a:rPr>
              <a:t>Switzerland</a:t>
            </a:r>
            <a:r>
              <a:rPr lang="en-US" sz="2400" b="0" dirty="0">
                <a:solidFill>
                  <a:srgbClr val="000000"/>
                </a:solidFill>
                <a:latin typeface="Myriad Pro"/>
              </a:rPr>
              <a:t> competing for consumer health care dollars, </a:t>
            </a:r>
            <a:r>
              <a:rPr lang="en-US" sz="2400" dirty="0">
                <a:solidFill>
                  <a:srgbClr val="000000"/>
                </a:solidFill>
                <a:latin typeface="Myriad Pro"/>
              </a:rPr>
              <a:t>forcing firms to compete </a:t>
            </a:r>
            <a:r>
              <a:rPr lang="en-US" sz="2400" b="0" dirty="0">
                <a:solidFill>
                  <a:srgbClr val="000000"/>
                </a:solidFill>
                <a:latin typeface="Myriad Pro"/>
              </a:rPr>
              <a:t>by setting prices to just cover costs.</a:t>
            </a:r>
          </a:p>
          <a:p>
            <a:pPr>
              <a:spcAft>
                <a:spcPts val="1000"/>
              </a:spcAft>
            </a:pPr>
            <a:r>
              <a:rPr lang="en-US" sz="2400" b="0" dirty="0">
                <a:solidFill>
                  <a:srgbClr val="000000"/>
                </a:solidFill>
                <a:latin typeface="Myriad Pro"/>
              </a:rPr>
              <a:t>In the United States, </a:t>
            </a:r>
            <a:r>
              <a:rPr lang="en-US" sz="2400" dirty="0">
                <a:solidFill>
                  <a:srgbClr val="000000"/>
                </a:solidFill>
                <a:latin typeface="Myriad Pro"/>
              </a:rPr>
              <a:t>markets are state specific </a:t>
            </a:r>
            <a:r>
              <a:rPr lang="en-US" sz="2400" b="0" dirty="0">
                <a:solidFill>
                  <a:srgbClr val="000000"/>
                </a:solidFill>
                <a:latin typeface="Myriad Pro"/>
              </a:rPr>
              <a:t>and consumers may choose from plans available in the state in which they reside. </a:t>
            </a:r>
          </a:p>
          <a:p>
            <a:pPr>
              <a:spcAft>
                <a:spcPts val="1000"/>
              </a:spcAft>
            </a:pPr>
            <a:r>
              <a:rPr lang="en-US" sz="2400" b="0" dirty="0">
                <a:solidFill>
                  <a:srgbClr val="000000"/>
                </a:solidFill>
                <a:latin typeface="Myriad Pro"/>
              </a:rPr>
              <a:t>In 2014, of the 50 states and the District of Columbia:</a:t>
            </a:r>
          </a:p>
          <a:p>
            <a:pPr lvl="1"/>
            <a:r>
              <a:rPr lang="en-US" sz="2000" b="0" dirty="0">
                <a:solidFill>
                  <a:srgbClr val="000000"/>
                </a:solidFill>
                <a:latin typeface="Myriad Pro"/>
              </a:rPr>
              <a:t>11 had only 1 or 2 insurers</a:t>
            </a:r>
          </a:p>
          <a:p>
            <a:pPr lvl="1"/>
            <a:r>
              <a:rPr lang="en-US" sz="2000" b="0" dirty="0">
                <a:solidFill>
                  <a:srgbClr val="000000"/>
                </a:solidFill>
                <a:latin typeface="Myriad Pro"/>
              </a:rPr>
              <a:t>21 had 3 or 4, and </a:t>
            </a:r>
          </a:p>
          <a:p>
            <a:pPr lvl="1">
              <a:spcAft>
                <a:spcPts val="1000"/>
              </a:spcAft>
            </a:pPr>
            <a:r>
              <a:rPr lang="en-US" sz="2000" b="0" dirty="0">
                <a:solidFill>
                  <a:srgbClr val="000000"/>
                </a:solidFill>
                <a:latin typeface="Myriad Pro"/>
              </a:rPr>
              <a:t>only 19 states had 5 or more.  </a:t>
            </a:r>
            <a:r>
              <a:rPr lang="en-US" sz="2000" dirty="0">
                <a:solidFill>
                  <a:srgbClr val="000000"/>
                </a:solidFill>
                <a:latin typeface="Myriad Pro"/>
              </a:rPr>
              <a:t>(CA has 11)</a:t>
            </a:r>
            <a:endParaRPr lang="en-US" sz="2000" b="0" dirty="0">
              <a:solidFill>
                <a:srgbClr val="000000"/>
              </a:solidFill>
              <a:latin typeface="Myriad Pro"/>
            </a:endParaRPr>
          </a:p>
          <a:p>
            <a:r>
              <a:rPr lang="en-US" sz="2400" b="0" dirty="0">
                <a:solidFill>
                  <a:srgbClr val="000000"/>
                </a:solidFill>
                <a:latin typeface="Myriad Pro"/>
              </a:rPr>
              <a:t>As of July 2019, the number of states with only 1 or 2 insurers had increased from 11 to 20. </a:t>
            </a:r>
          </a:p>
        </p:txBody>
      </p:sp>
    </p:spTree>
    <p:extLst>
      <p:ext uri="{BB962C8B-B14F-4D97-AF65-F5344CB8AC3E}">
        <p14:creationId xmlns:p14="http://schemas.microsoft.com/office/powerpoint/2010/main" val="701581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60BD-1EDE-F940-A495-63236CD19551}"/>
              </a:ext>
            </a:extLst>
          </p:cNvPr>
          <p:cNvSpPr>
            <a:spLocks noGrp="1"/>
          </p:cNvSpPr>
          <p:nvPr>
            <p:ph type="title"/>
          </p:nvPr>
        </p:nvSpPr>
        <p:spPr/>
        <p:txBody>
          <a:bodyPr>
            <a:normAutofit/>
          </a:bodyPr>
          <a:lstStyle/>
          <a:p>
            <a:r>
              <a:rPr lang="en-US" sz="3700" dirty="0">
                <a:solidFill>
                  <a:schemeClr val="bg1"/>
                </a:solidFill>
              </a:rPr>
              <a:t>Ave</a:t>
            </a:r>
            <a:r>
              <a:rPr lang="en-US" sz="3700" dirty="0"/>
              <a:t>rage Annual Insurance Premiums, 1999-2018 </a:t>
            </a:r>
          </a:p>
        </p:txBody>
      </p:sp>
      <p:sp>
        <p:nvSpPr>
          <p:cNvPr id="4" name="Slide Number Placeholder 3">
            <a:extLst>
              <a:ext uri="{FF2B5EF4-FFF2-40B4-BE49-F238E27FC236}">
                <a16:creationId xmlns:a16="http://schemas.microsoft.com/office/drawing/2014/main" id="{7AB721CE-FC1A-3445-9312-DD0BF2281E29}"/>
              </a:ext>
            </a:extLst>
          </p:cNvPr>
          <p:cNvSpPr>
            <a:spLocks noGrp="1"/>
          </p:cNvSpPr>
          <p:nvPr>
            <p:ph type="sldNum" sz="quarter" idx="12"/>
          </p:nvPr>
        </p:nvSpPr>
        <p:spPr/>
        <p:txBody>
          <a:bodyPr/>
          <a:lstStyle/>
          <a:p>
            <a:fld id="{D9F085D5-EC86-4F6A-B501-C1359CB39116}" type="slidenum">
              <a:rPr lang="en-GB" smtClean="0"/>
              <a:t>34</a:t>
            </a:fld>
            <a:endParaRPr lang="en-GB"/>
          </a:p>
        </p:txBody>
      </p:sp>
      <p:pic>
        <p:nvPicPr>
          <p:cNvPr id="5" name="Picture 2" descr="Exhibit 1">
            <a:extLst>
              <a:ext uri="{FF2B5EF4-FFF2-40B4-BE49-F238E27FC236}">
                <a16:creationId xmlns:a16="http://schemas.microsoft.com/office/drawing/2014/main" id="{86CD0150-E5B2-2842-B37C-DC19179CC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85" y="1382768"/>
            <a:ext cx="6105111" cy="48474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7496DC7-90A3-9B47-AB6C-35B7536B539D}"/>
              </a:ext>
            </a:extLst>
          </p:cNvPr>
          <p:cNvSpPr txBox="1"/>
          <p:nvPr/>
        </p:nvSpPr>
        <p:spPr>
          <a:xfrm>
            <a:off x="9054581" y="6456851"/>
            <a:ext cx="2299219" cy="276999"/>
          </a:xfrm>
          <a:prstGeom prst="rect">
            <a:avLst/>
          </a:prstGeom>
          <a:noFill/>
        </p:spPr>
        <p:txBody>
          <a:bodyPr wrap="none" rtlCol="0">
            <a:spAutoFit/>
          </a:bodyPr>
          <a:lstStyle/>
          <a:p>
            <a:r>
              <a:rPr lang="en-US" sz="1200" dirty="0"/>
              <a:t>Source: The Commonwealth Fund</a:t>
            </a:r>
          </a:p>
        </p:txBody>
      </p:sp>
      <p:sp>
        <p:nvSpPr>
          <p:cNvPr id="7" name="TextBox 6">
            <a:extLst>
              <a:ext uri="{FF2B5EF4-FFF2-40B4-BE49-F238E27FC236}">
                <a16:creationId xmlns:a16="http://schemas.microsoft.com/office/drawing/2014/main" id="{4D1DFD62-3CC5-BD4D-95D7-10B2289BBD00}"/>
              </a:ext>
            </a:extLst>
          </p:cNvPr>
          <p:cNvSpPr txBox="1"/>
          <p:nvPr/>
        </p:nvSpPr>
        <p:spPr>
          <a:xfrm>
            <a:off x="1611754" y="987009"/>
            <a:ext cx="3983270" cy="338554"/>
          </a:xfrm>
          <a:prstGeom prst="rect">
            <a:avLst/>
          </a:prstGeom>
          <a:solidFill>
            <a:schemeClr val="bg1"/>
          </a:solidFill>
        </p:spPr>
        <p:txBody>
          <a:bodyPr wrap="none" rtlCol="0">
            <a:spAutoFit/>
          </a:bodyPr>
          <a:lstStyle/>
          <a:p>
            <a:r>
              <a:rPr lang="en-US" sz="1600" dirty="0"/>
              <a:t>Employer provided, Not Adjusted for Inflation</a:t>
            </a:r>
          </a:p>
        </p:txBody>
      </p:sp>
      <p:graphicFrame>
        <p:nvGraphicFramePr>
          <p:cNvPr id="10" name="Table 10">
            <a:extLst>
              <a:ext uri="{FF2B5EF4-FFF2-40B4-BE49-F238E27FC236}">
                <a16:creationId xmlns:a16="http://schemas.microsoft.com/office/drawing/2014/main" id="{B05E377E-44A4-3F4D-9A90-D7AE2076D15E}"/>
              </a:ext>
            </a:extLst>
          </p:cNvPr>
          <p:cNvGraphicFramePr>
            <a:graphicFrameLocks noGrp="1"/>
          </p:cNvGraphicFramePr>
          <p:nvPr>
            <p:extLst>
              <p:ext uri="{D42A27DB-BD31-4B8C-83A1-F6EECF244321}">
                <p14:modId xmlns:p14="http://schemas.microsoft.com/office/powerpoint/2010/main" val="4151727477"/>
              </p:ext>
            </p:extLst>
          </p:nvPr>
        </p:nvGraphicFramePr>
        <p:xfrm>
          <a:off x="7022581" y="2716174"/>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
        <p:nvSpPr>
          <p:cNvPr id="3" name="TextBox 2">
            <a:extLst>
              <a:ext uri="{FF2B5EF4-FFF2-40B4-BE49-F238E27FC236}">
                <a16:creationId xmlns:a16="http://schemas.microsoft.com/office/drawing/2014/main" id="{DE3A39F2-A934-434E-BD6E-6DF9E759400A}"/>
              </a:ext>
            </a:extLst>
          </p:cNvPr>
          <p:cNvSpPr txBox="1"/>
          <p:nvPr/>
        </p:nvSpPr>
        <p:spPr>
          <a:xfrm>
            <a:off x="7532690" y="1714679"/>
            <a:ext cx="3043782" cy="646331"/>
          </a:xfrm>
          <a:prstGeom prst="rect">
            <a:avLst/>
          </a:prstGeom>
          <a:noFill/>
        </p:spPr>
        <p:txBody>
          <a:bodyPr wrap="none" rtlCol="0">
            <a:spAutoFit/>
          </a:bodyPr>
          <a:lstStyle/>
          <a:p>
            <a:r>
              <a:rPr lang="en-US" dirty="0"/>
              <a:t>Single:	~$2,000 to ~$7,000</a:t>
            </a:r>
          </a:p>
          <a:p>
            <a:r>
              <a:rPr lang="en-US" dirty="0"/>
              <a:t>Family:	~$5,900 to ~$19,500</a:t>
            </a:r>
          </a:p>
        </p:txBody>
      </p:sp>
    </p:spTree>
    <p:extLst>
      <p:ext uri="{BB962C8B-B14F-4D97-AF65-F5344CB8AC3E}">
        <p14:creationId xmlns:p14="http://schemas.microsoft.com/office/powerpoint/2010/main" val="38887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4E0B-C92D-4698-8633-C8BE96ABF2AF}"/>
              </a:ext>
            </a:extLst>
          </p:cNvPr>
          <p:cNvSpPr>
            <a:spLocks noGrp="1"/>
          </p:cNvSpPr>
          <p:nvPr>
            <p:ph type="title"/>
          </p:nvPr>
        </p:nvSpPr>
        <p:spPr>
          <a:xfrm>
            <a:off x="743200" y="0"/>
            <a:ext cx="10515600" cy="1325563"/>
          </a:xfrm>
        </p:spPr>
        <p:txBody>
          <a:bodyPr/>
          <a:lstStyle/>
          <a:p>
            <a:r>
              <a:rPr lang="en-US" dirty="0">
                <a:solidFill>
                  <a:schemeClr val="bg1"/>
                </a:solidFill>
              </a:rPr>
              <a:t>Rea</a:t>
            </a:r>
            <a:r>
              <a:rPr lang="en-US" dirty="0"/>
              <a:t>son for Higher Health Insurance Rates</a:t>
            </a:r>
          </a:p>
        </p:txBody>
      </p:sp>
      <p:sp>
        <p:nvSpPr>
          <p:cNvPr id="3" name="Content Placeholder 2">
            <a:extLst>
              <a:ext uri="{FF2B5EF4-FFF2-40B4-BE49-F238E27FC236}">
                <a16:creationId xmlns:a16="http://schemas.microsoft.com/office/drawing/2014/main" id="{C428A2D5-1E9A-4D0F-8678-2E8EFAE37DF4}"/>
              </a:ext>
            </a:extLst>
          </p:cNvPr>
          <p:cNvSpPr>
            <a:spLocks noGrp="1"/>
          </p:cNvSpPr>
          <p:nvPr>
            <p:ph idx="1"/>
          </p:nvPr>
        </p:nvSpPr>
        <p:spPr>
          <a:xfrm>
            <a:off x="2900362" y="1561345"/>
            <a:ext cx="6391275" cy="4351338"/>
          </a:xfrm>
        </p:spPr>
        <p:txBody>
          <a:bodyPr/>
          <a:lstStyle/>
          <a:p>
            <a:r>
              <a:rPr lang="en-US" b="0" dirty="0">
                <a:solidFill>
                  <a:srgbClr val="333333"/>
                </a:solidFill>
                <a:latin typeface="interface_regular"/>
              </a:rPr>
              <a:t>Rising prices in the health sector</a:t>
            </a:r>
          </a:p>
          <a:p>
            <a:r>
              <a:rPr lang="en-US" b="0" dirty="0">
                <a:solidFill>
                  <a:srgbClr val="333333"/>
                </a:solidFill>
                <a:latin typeface="interface_regular"/>
              </a:rPr>
              <a:t>A</a:t>
            </a:r>
            <a:r>
              <a:rPr lang="en-US" sz="2800" b="0" dirty="0">
                <a:solidFill>
                  <a:srgbClr val="333333"/>
                </a:solidFill>
                <a:latin typeface="interface_regular"/>
              </a:rPr>
              <a:t>dvances in medical technologies </a:t>
            </a:r>
          </a:p>
          <a:p>
            <a:r>
              <a:rPr lang="en-US" b="0" dirty="0">
                <a:solidFill>
                  <a:srgbClr val="333333"/>
                </a:solidFill>
                <a:latin typeface="interface_regular"/>
              </a:rPr>
              <a:t>I</a:t>
            </a:r>
            <a:r>
              <a:rPr lang="en-US" sz="2800" b="0" dirty="0">
                <a:solidFill>
                  <a:srgbClr val="333333"/>
                </a:solidFill>
                <a:latin typeface="interface_regular"/>
              </a:rPr>
              <a:t>ncreased demand for services </a:t>
            </a:r>
          </a:p>
          <a:p>
            <a:r>
              <a:rPr lang="en-US" b="0" dirty="0">
                <a:solidFill>
                  <a:srgbClr val="333333"/>
                </a:solidFill>
                <a:latin typeface="interface_regular"/>
              </a:rPr>
              <a:t>Concentration of insurance companies!</a:t>
            </a:r>
          </a:p>
        </p:txBody>
      </p:sp>
    </p:spTree>
    <p:extLst>
      <p:ext uri="{BB962C8B-B14F-4D97-AF65-F5344CB8AC3E}">
        <p14:creationId xmlns:p14="http://schemas.microsoft.com/office/powerpoint/2010/main" val="1499967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71AD-2B7B-4872-9611-A23C1500E7D8}"/>
              </a:ext>
            </a:extLst>
          </p:cNvPr>
          <p:cNvSpPr>
            <a:spLocks noGrp="1"/>
          </p:cNvSpPr>
          <p:nvPr>
            <p:ph type="title"/>
          </p:nvPr>
        </p:nvSpPr>
        <p:spPr>
          <a:xfrm>
            <a:off x="993840" y="0"/>
            <a:ext cx="10515600" cy="1325563"/>
          </a:xfrm>
        </p:spPr>
        <p:txBody>
          <a:bodyPr/>
          <a:lstStyle/>
          <a:p>
            <a:r>
              <a:rPr lang="en-US" dirty="0">
                <a:solidFill>
                  <a:schemeClr val="bg1"/>
                </a:solidFill>
              </a:rPr>
              <a:t>Su</a:t>
            </a:r>
            <a:r>
              <a:rPr lang="en-US" dirty="0"/>
              <a:t>mmary</a:t>
            </a:r>
          </a:p>
        </p:txBody>
      </p:sp>
      <p:sp>
        <p:nvSpPr>
          <p:cNvPr id="3" name="Content Placeholder 2">
            <a:extLst>
              <a:ext uri="{FF2B5EF4-FFF2-40B4-BE49-F238E27FC236}">
                <a16:creationId xmlns:a16="http://schemas.microsoft.com/office/drawing/2014/main" id="{2D0FCECA-8F20-405B-969B-40E84C6917E5}"/>
              </a:ext>
            </a:extLst>
          </p:cNvPr>
          <p:cNvSpPr>
            <a:spLocks noGrp="1"/>
          </p:cNvSpPr>
          <p:nvPr>
            <p:ph idx="1"/>
          </p:nvPr>
        </p:nvSpPr>
        <p:spPr>
          <a:xfrm>
            <a:off x="838200" y="1130300"/>
            <a:ext cx="10515600" cy="4791768"/>
          </a:xfrm>
        </p:spPr>
        <p:txBody>
          <a:bodyPr>
            <a:normAutofit fontScale="92500" lnSpcReduction="10000"/>
          </a:bodyPr>
          <a:lstStyle/>
          <a:p>
            <a:r>
              <a:rPr lang="en-US" b="0" dirty="0"/>
              <a:t>US HealthCare system is not preforming well.</a:t>
            </a:r>
          </a:p>
          <a:p>
            <a:pPr lvl="1"/>
            <a:r>
              <a:rPr lang="en-US" dirty="0"/>
              <a:t>V</a:t>
            </a:r>
            <a:r>
              <a:rPr lang="en-US" b="0" dirty="0"/>
              <a:t>ery expensive with low quality and access.</a:t>
            </a:r>
          </a:p>
          <a:p>
            <a:r>
              <a:rPr lang="en-US" b="0" dirty="0"/>
              <a:t>One of the main reasons for very high costs is the monopolization of healthcare markets.</a:t>
            </a:r>
          </a:p>
          <a:p>
            <a:pPr lvl="1"/>
            <a:r>
              <a:rPr lang="en-US" b="0" dirty="0"/>
              <a:t>Hospitals, health insurance, big pharma, physicians, etc.</a:t>
            </a:r>
          </a:p>
          <a:p>
            <a:r>
              <a:rPr lang="en-US" b="0" dirty="0"/>
              <a:t>A few simple solutions could drastically reduce costs: </a:t>
            </a:r>
          </a:p>
          <a:p>
            <a:pPr lvl="1"/>
            <a:r>
              <a:rPr lang="en-US" dirty="0"/>
              <a:t>Enforcement of antitrust laws in this sector.</a:t>
            </a:r>
          </a:p>
          <a:p>
            <a:pPr lvl="1"/>
            <a:r>
              <a:rPr lang="en-US" b="0" dirty="0"/>
              <a:t>Introduction of a public option in the health insurance market.</a:t>
            </a:r>
          </a:p>
          <a:p>
            <a:pPr lvl="1"/>
            <a:r>
              <a:rPr lang="en-US" dirty="0"/>
              <a:t>Ability for the US government to negotiate drug prices like most every other nation.</a:t>
            </a:r>
            <a:endParaRPr lang="en-US" b="0" dirty="0"/>
          </a:p>
          <a:p>
            <a:r>
              <a:rPr lang="en-US" b="0" dirty="0"/>
              <a:t>Universal health insurance would increase access and perhaps also reduce costs.</a:t>
            </a:r>
          </a:p>
          <a:p>
            <a:r>
              <a:rPr lang="en-US" b="0" dirty="0"/>
              <a:t>But there are always tradeoffs: you can pick two, but the third may suffer.</a:t>
            </a:r>
          </a:p>
        </p:txBody>
      </p:sp>
      <p:sp>
        <p:nvSpPr>
          <p:cNvPr id="4" name="Slide Number Placeholder 3">
            <a:extLst>
              <a:ext uri="{FF2B5EF4-FFF2-40B4-BE49-F238E27FC236}">
                <a16:creationId xmlns:a16="http://schemas.microsoft.com/office/drawing/2014/main" id="{92C57DDA-0A58-4549-A6D1-349BD51DBC74}"/>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2799686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9D84-6148-7447-8441-5391E6221126}"/>
              </a:ext>
            </a:extLst>
          </p:cNvPr>
          <p:cNvSpPr>
            <a:spLocks noGrp="1"/>
          </p:cNvSpPr>
          <p:nvPr>
            <p:ph type="title"/>
          </p:nvPr>
        </p:nvSpPr>
        <p:spPr>
          <a:xfrm>
            <a:off x="943301" y="0"/>
            <a:ext cx="10515600" cy="1325563"/>
          </a:xfrm>
        </p:spPr>
        <p:txBody>
          <a:bodyPr/>
          <a:lstStyle/>
          <a:p>
            <a:r>
              <a:rPr lang="en-US" dirty="0">
                <a:solidFill>
                  <a:schemeClr val="bg1"/>
                </a:solidFill>
              </a:rPr>
              <a:t>Do</a:t>
            </a:r>
            <a:r>
              <a:rPr lang="en-US" dirty="0"/>
              <a:t>wnload the PDF of these slides….</a:t>
            </a:r>
          </a:p>
        </p:txBody>
      </p:sp>
      <p:sp>
        <p:nvSpPr>
          <p:cNvPr id="3" name="Content Placeholder 2">
            <a:extLst>
              <a:ext uri="{FF2B5EF4-FFF2-40B4-BE49-F238E27FC236}">
                <a16:creationId xmlns:a16="http://schemas.microsoft.com/office/drawing/2014/main" id="{577208EA-9577-8E42-B47F-34E8E4E04665}"/>
              </a:ext>
            </a:extLst>
          </p:cNvPr>
          <p:cNvSpPr>
            <a:spLocks noGrp="1"/>
          </p:cNvSpPr>
          <p:nvPr>
            <p:ph idx="1"/>
          </p:nvPr>
        </p:nvSpPr>
        <p:spPr/>
        <p:txBody>
          <a:bodyPr/>
          <a:lstStyle/>
          <a:p>
            <a:r>
              <a:rPr lang="en-US" dirty="0"/>
              <a:t>Another 30 slides with information about healthcare markets.</a:t>
            </a:r>
          </a:p>
        </p:txBody>
      </p:sp>
      <p:sp>
        <p:nvSpPr>
          <p:cNvPr id="4" name="Slide Number Placeholder 3">
            <a:extLst>
              <a:ext uri="{FF2B5EF4-FFF2-40B4-BE49-F238E27FC236}">
                <a16:creationId xmlns:a16="http://schemas.microsoft.com/office/drawing/2014/main" id="{CAE8E252-7D97-1347-BDB8-7207B630E981}"/>
              </a:ext>
            </a:extLst>
          </p:cNvPr>
          <p:cNvSpPr>
            <a:spLocks noGrp="1"/>
          </p:cNvSpPr>
          <p:nvPr>
            <p:ph type="sldNum" sz="quarter" idx="12"/>
          </p:nvPr>
        </p:nvSpPr>
        <p:spPr/>
        <p:txBody>
          <a:bodyPr/>
          <a:lstStyle/>
          <a:p>
            <a:fld id="{D9F085D5-EC86-4F6A-B501-C1359CB39116}" type="slidenum">
              <a:rPr lang="en-GB" smtClean="0"/>
              <a:t>37</a:t>
            </a:fld>
            <a:endParaRPr lang="en-GB"/>
          </a:p>
        </p:txBody>
      </p:sp>
    </p:spTree>
    <p:extLst>
      <p:ext uri="{BB962C8B-B14F-4D97-AF65-F5344CB8AC3E}">
        <p14:creationId xmlns:p14="http://schemas.microsoft.com/office/powerpoint/2010/main" val="2262929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Jon D. </a:t>
            </a:r>
            <a:r>
              <a:rPr lang="en-US" dirty="0" err="1"/>
              <a:t>Haveman</a:t>
            </a:r>
            <a:r>
              <a:rPr lang="en-US" dirty="0"/>
              <a:t>, Ph.D.</a:t>
            </a:r>
          </a:p>
          <a:p>
            <a:pPr marL="0" indent="0" algn="ctr">
              <a:buNone/>
            </a:pPr>
            <a:r>
              <a:rPr lang="en-US" dirty="0" err="1"/>
              <a:t>Jon@NEEDelegation.org</a:t>
            </a:r>
            <a:endParaRPr lang="en-US" dirty="0"/>
          </a:p>
          <a:p>
            <a:pPr marL="0" indent="0" algn="ctr">
              <a:buNone/>
            </a:pPr>
            <a:endParaRPr lang="en-US" dirty="0"/>
          </a:p>
          <a:p>
            <a:pPr marL="0" indent="0" algn="ctr">
              <a:buNone/>
            </a:pPr>
            <a:r>
              <a:rPr lang="en-US" dirty="0"/>
              <a:t>Contact NEED: </a:t>
            </a:r>
            <a:r>
              <a:rPr lang="en-US" dirty="0">
                <a:hlinkClick r:id="rId3"/>
              </a:rPr>
              <a:t>info@needelegation.org</a:t>
            </a:r>
            <a:endParaRPr lang="en-US" dirty="0"/>
          </a:p>
          <a:p>
            <a:pPr marL="0" indent="0" algn="ctr">
              <a:buNone/>
            </a:pPr>
            <a:endParaRPr lang="en-US" dirty="0"/>
          </a:p>
          <a:p>
            <a:pPr marL="0" indent="0" algn="ctr">
              <a:buNone/>
            </a:pPr>
            <a:r>
              <a:rPr lang="en-US" dirty="0"/>
              <a:t>Submit a testimonial:  </a:t>
            </a:r>
            <a:r>
              <a:rPr lang="en-US" dirty="0">
                <a:hlinkClick r:id="rId4"/>
              </a:rPr>
              <a:t>www.NEEDelegation.org/testimonials.php</a:t>
            </a:r>
            <a:endParaRPr lang="en-US" dirty="0"/>
          </a:p>
          <a:p>
            <a:pPr marL="0" indent="0" algn="ctr">
              <a:buNone/>
            </a:pPr>
            <a:endParaRPr lang="en-US" dirty="0"/>
          </a:p>
          <a:p>
            <a:pPr marL="0" indent="0" algn="ctr">
              <a:buNone/>
            </a:pPr>
            <a:r>
              <a:rPr lang="en-US" dirty="0"/>
              <a:t>Become a Friend of NEED:  </a:t>
            </a:r>
            <a:r>
              <a:rPr lang="en-US" dirty="0" err="1"/>
              <a:t>www.NEEDelegation.org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38</a:t>
            </a:fld>
            <a:endParaRPr lang="en-GB"/>
          </a:p>
        </p:txBody>
      </p:sp>
    </p:spTree>
    <p:extLst>
      <p:ext uri="{BB962C8B-B14F-4D97-AF65-F5344CB8AC3E}">
        <p14:creationId xmlns:p14="http://schemas.microsoft.com/office/powerpoint/2010/main" val="190794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60A0-711C-4D5F-A054-0A1506B8BF4F}"/>
              </a:ext>
            </a:extLst>
          </p:cNvPr>
          <p:cNvSpPr>
            <a:spLocks noGrp="1"/>
          </p:cNvSpPr>
          <p:nvPr>
            <p:ph type="title"/>
          </p:nvPr>
        </p:nvSpPr>
        <p:spPr>
          <a:xfrm>
            <a:off x="790700" y="0"/>
            <a:ext cx="10515600" cy="1325563"/>
          </a:xfrm>
        </p:spPr>
        <p:txBody>
          <a:bodyPr/>
          <a:lstStyle/>
          <a:p>
            <a:r>
              <a:rPr lang="en-US" dirty="0">
                <a:solidFill>
                  <a:schemeClr val="bg1"/>
                </a:solidFill>
              </a:rPr>
              <a:t>Wh</a:t>
            </a:r>
            <a:r>
              <a:rPr lang="en-US" dirty="0"/>
              <a:t>at is Health(care) Economics?</a:t>
            </a:r>
          </a:p>
        </p:txBody>
      </p:sp>
      <p:sp>
        <p:nvSpPr>
          <p:cNvPr id="3" name="Content Placeholder 2">
            <a:extLst>
              <a:ext uri="{FF2B5EF4-FFF2-40B4-BE49-F238E27FC236}">
                <a16:creationId xmlns:a16="http://schemas.microsoft.com/office/drawing/2014/main" id="{F4E5B0B7-0CDC-48AF-A9A8-189AE7A4DDB4}"/>
              </a:ext>
            </a:extLst>
          </p:cNvPr>
          <p:cNvSpPr>
            <a:spLocks noGrp="1"/>
          </p:cNvSpPr>
          <p:nvPr>
            <p:ph idx="1"/>
          </p:nvPr>
        </p:nvSpPr>
        <p:spPr/>
        <p:txBody>
          <a:bodyPr>
            <a:normAutofit/>
          </a:bodyPr>
          <a:lstStyle/>
          <a:p>
            <a:pPr>
              <a:spcAft>
                <a:spcPts val="1000"/>
              </a:spcAft>
            </a:pPr>
            <a:r>
              <a:rPr lang="en-US" b="0" dirty="0"/>
              <a:t>Health Economics is a field of </a:t>
            </a:r>
            <a:r>
              <a:rPr lang="en-US" dirty="0" err="1"/>
              <a:t>MICRO</a:t>
            </a:r>
            <a:r>
              <a:rPr lang="en-US" b="0" dirty="0" err="1"/>
              <a:t>economics</a:t>
            </a:r>
            <a:r>
              <a:rPr lang="en-US" b="0" dirty="0"/>
              <a:t> that focuses on the health care industry.</a:t>
            </a:r>
          </a:p>
          <a:p>
            <a:pPr marL="0" indent="0">
              <a:spcAft>
                <a:spcPts val="1000"/>
              </a:spcAft>
              <a:buNone/>
            </a:pPr>
            <a:endParaRPr lang="en-US" b="0" dirty="0"/>
          </a:p>
          <a:p>
            <a:r>
              <a:rPr lang="en-US" b="0" dirty="0"/>
              <a:t>Examples of other subfields of microeconomics include:</a:t>
            </a:r>
          </a:p>
          <a:p>
            <a:pPr lvl="1"/>
            <a:r>
              <a:rPr lang="en-US" b="0" dirty="0"/>
              <a:t>labor economics, industrial organization, economics of education, public economics, and urban economics.  </a:t>
            </a:r>
          </a:p>
        </p:txBody>
      </p:sp>
    </p:spTree>
    <p:extLst>
      <p:ext uri="{BB962C8B-B14F-4D97-AF65-F5344CB8AC3E}">
        <p14:creationId xmlns:p14="http://schemas.microsoft.com/office/powerpoint/2010/main" val="105220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26309" y="0"/>
            <a:ext cx="10515600" cy="1325563"/>
          </a:xfrm>
        </p:spPr>
        <p:txBody>
          <a:bodyPr>
            <a:normAutofit/>
          </a:bodyPr>
          <a:lstStyle/>
          <a:p>
            <a:r>
              <a:rPr lang="en-US" dirty="0">
                <a:solidFill>
                  <a:schemeClr val="bg1"/>
                </a:solidFill>
              </a:rPr>
              <a:t>Hea</a:t>
            </a:r>
            <a:r>
              <a:rPr lang="en-US" dirty="0"/>
              <a:t>lth Economics is part of Microeconomics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p:txBody>
          <a:bodyPr>
            <a:normAutofit/>
          </a:bodyPr>
          <a:lstStyle/>
          <a:p>
            <a:pPr>
              <a:spcAft>
                <a:spcPts val="1000"/>
              </a:spcAft>
            </a:pPr>
            <a:r>
              <a:rPr lang="en-US" b="0" dirty="0"/>
              <a:t>Although health economics is part of “micro-” economics, it is actually very big:</a:t>
            </a:r>
          </a:p>
          <a:p>
            <a:pPr lvl="1">
              <a:spcAft>
                <a:spcPts val="1000"/>
              </a:spcAft>
            </a:pPr>
            <a:r>
              <a:rPr lang="en-US" b="0" dirty="0"/>
              <a:t>In 2019, U.S. national health expenditures were </a:t>
            </a:r>
            <a:r>
              <a:rPr lang="en-US" b="1" dirty="0"/>
              <a:t>17.7% of GDP</a:t>
            </a:r>
            <a:r>
              <a:rPr lang="en-US" b="0" dirty="0"/>
              <a:t>, which is equivalent to around </a:t>
            </a:r>
            <a:r>
              <a:rPr lang="en-US" b="1" dirty="0"/>
              <a:t>$3.8 trillion</a:t>
            </a:r>
            <a:r>
              <a:rPr lang="en-US" b="0" dirty="0"/>
              <a:t>.</a:t>
            </a:r>
          </a:p>
          <a:p>
            <a:r>
              <a:rPr lang="en-US" b="0" dirty="0"/>
              <a:t>For comparison, GDP in each country in 2019:</a:t>
            </a:r>
          </a:p>
          <a:p>
            <a:pPr lvl="1"/>
            <a:r>
              <a:rPr lang="en-US" b="0" dirty="0"/>
              <a:t>Germany: 	$3,845 trillion 	(4</a:t>
            </a:r>
            <a:r>
              <a:rPr lang="en-US" b="0" baseline="30000" dirty="0"/>
              <a:t>th</a:t>
            </a:r>
            <a:r>
              <a:rPr lang="en-US" b="0" dirty="0"/>
              <a:t> largest economy)</a:t>
            </a:r>
          </a:p>
          <a:p>
            <a:pPr lvl="1"/>
            <a:r>
              <a:rPr lang="en-US" b="0" dirty="0"/>
              <a:t>UK: 		$2,827 trillion	(6</a:t>
            </a:r>
            <a:r>
              <a:rPr lang="en-US" b="0" baseline="30000" dirty="0"/>
              <a:t>th</a:t>
            </a:r>
            <a:r>
              <a:rPr lang="en-US" b="0" dirty="0"/>
              <a:t> largest economy)</a:t>
            </a:r>
          </a:p>
          <a:p>
            <a:pPr lvl="1"/>
            <a:r>
              <a:rPr lang="en-US" dirty="0"/>
              <a:t>France :		$</a:t>
            </a:r>
            <a:r>
              <a:rPr lang="en-US" b="0" dirty="0"/>
              <a:t>2,715 trillion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CDCF-FE8F-604D-A984-0E891420FD86}"/>
              </a:ext>
            </a:extLst>
          </p:cNvPr>
          <p:cNvSpPr>
            <a:spLocks noGrp="1"/>
          </p:cNvSpPr>
          <p:nvPr>
            <p:ph type="title"/>
          </p:nvPr>
        </p:nvSpPr>
        <p:spPr>
          <a:xfrm>
            <a:off x="755075" y="0"/>
            <a:ext cx="10515600" cy="1325563"/>
          </a:xfrm>
        </p:spPr>
        <p:txBody>
          <a:bodyPr/>
          <a:lstStyle/>
          <a:p>
            <a:r>
              <a:rPr lang="en-US" dirty="0">
                <a:solidFill>
                  <a:schemeClr val="bg1"/>
                </a:solidFill>
              </a:rPr>
              <a:t>The</a:t>
            </a:r>
            <a:r>
              <a:rPr lang="en-US" dirty="0"/>
              <a:t> Three Legs of the Healthcare Stool</a:t>
            </a:r>
          </a:p>
        </p:txBody>
      </p:sp>
      <p:sp>
        <p:nvSpPr>
          <p:cNvPr id="3" name="Content Placeholder 2">
            <a:extLst>
              <a:ext uri="{FF2B5EF4-FFF2-40B4-BE49-F238E27FC236}">
                <a16:creationId xmlns:a16="http://schemas.microsoft.com/office/drawing/2014/main" id="{1B94A439-64CC-7949-A808-676EDF6E7E07}"/>
              </a:ext>
            </a:extLst>
          </p:cNvPr>
          <p:cNvSpPr>
            <a:spLocks noGrp="1"/>
          </p:cNvSpPr>
          <p:nvPr>
            <p:ph idx="1"/>
          </p:nvPr>
        </p:nvSpPr>
        <p:spPr/>
        <p:txBody>
          <a:bodyPr/>
          <a:lstStyle/>
          <a:p>
            <a:r>
              <a:rPr lang="en-US" dirty="0"/>
              <a:t>The market for Health Insurance is where they all come together.</a:t>
            </a:r>
          </a:p>
          <a:p>
            <a:pPr marL="0" indent="0">
              <a:buNone/>
            </a:pPr>
            <a:endParaRPr lang="en-US" dirty="0"/>
          </a:p>
          <a:p>
            <a:pPr lvl="7">
              <a:spcAft>
                <a:spcPts val="1000"/>
              </a:spcAft>
            </a:pPr>
            <a:r>
              <a:rPr lang="en-US" sz="3600" dirty="0"/>
              <a:t>Access</a:t>
            </a:r>
          </a:p>
          <a:p>
            <a:pPr lvl="7">
              <a:spcAft>
                <a:spcPts val="1000"/>
              </a:spcAft>
            </a:pPr>
            <a:r>
              <a:rPr lang="en-US" sz="3600" dirty="0"/>
              <a:t>Quality</a:t>
            </a:r>
          </a:p>
          <a:p>
            <a:pPr lvl="7"/>
            <a:r>
              <a:rPr lang="en-US" sz="3600" dirty="0"/>
              <a:t>Cost</a:t>
            </a:r>
          </a:p>
          <a:p>
            <a:pPr marL="3200400" lvl="7" indent="0">
              <a:buNone/>
            </a:pPr>
            <a:endParaRPr lang="en-US" sz="3600" dirty="0"/>
          </a:p>
          <a:p>
            <a:r>
              <a:rPr lang="en-US" dirty="0"/>
              <a:t>We will discuss metrics of performance for each.</a:t>
            </a:r>
          </a:p>
        </p:txBody>
      </p:sp>
      <p:sp>
        <p:nvSpPr>
          <p:cNvPr id="4" name="Slide Number Placeholder 3">
            <a:extLst>
              <a:ext uri="{FF2B5EF4-FFF2-40B4-BE49-F238E27FC236}">
                <a16:creationId xmlns:a16="http://schemas.microsoft.com/office/drawing/2014/main" id="{AAFE83D2-0071-EA4D-80E8-A8716FA37C58}"/>
              </a:ext>
            </a:extLst>
          </p:cNvPr>
          <p:cNvSpPr>
            <a:spLocks noGrp="1"/>
          </p:cNvSpPr>
          <p:nvPr>
            <p:ph type="sldNum" sz="quarter" idx="12"/>
          </p:nvPr>
        </p:nvSpPr>
        <p:spPr/>
        <p:txBody>
          <a:bodyPr/>
          <a:lstStyle/>
          <a:p>
            <a:fld id="{D9F085D5-EC86-4F6A-B501-C1359CB39116}" type="slidenum">
              <a:rPr lang="en-GB" smtClean="0"/>
              <a:t>6</a:t>
            </a:fld>
            <a:endParaRPr lang="en-GB"/>
          </a:p>
        </p:txBody>
      </p:sp>
    </p:spTree>
    <p:extLst>
      <p:ext uri="{BB962C8B-B14F-4D97-AF65-F5344CB8AC3E}">
        <p14:creationId xmlns:p14="http://schemas.microsoft.com/office/powerpoint/2010/main" val="251678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E5183-BB9B-6941-85F9-BF607D5ACC6C}"/>
              </a:ext>
            </a:extLst>
          </p:cNvPr>
          <p:cNvSpPr>
            <a:spLocks noGrp="1"/>
          </p:cNvSpPr>
          <p:nvPr>
            <p:ph type="title"/>
          </p:nvPr>
        </p:nvSpPr>
        <p:spPr/>
        <p:txBody>
          <a:bodyPr/>
          <a:lstStyle/>
          <a:p>
            <a:r>
              <a:rPr lang="en-US" dirty="0"/>
              <a:t>Access</a:t>
            </a:r>
          </a:p>
        </p:txBody>
      </p:sp>
      <p:sp>
        <p:nvSpPr>
          <p:cNvPr id="3" name="Text Placeholder 2">
            <a:extLst>
              <a:ext uri="{FF2B5EF4-FFF2-40B4-BE49-F238E27FC236}">
                <a16:creationId xmlns:a16="http://schemas.microsoft.com/office/drawing/2014/main" id="{C0353E0D-90AF-B140-A5C5-DEA388E30C9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DDE605D-607D-1949-9E29-F03552DA161E}"/>
              </a:ext>
            </a:extLst>
          </p:cNvPr>
          <p:cNvSpPr>
            <a:spLocks noGrp="1"/>
          </p:cNvSpPr>
          <p:nvPr>
            <p:ph type="sldNum" sz="quarter" idx="12"/>
          </p:nvPr>
        </p:nvSpPr>
        <p:spPr/>
        <p:txBody>
          <a:bodyPr/>
          <a:lstStyle/>
          <a:p>
            <a:fld id="{D9F085D5-EC86-4F6A-B501-C1359CB39116}" type="slidenum">
              <a:rPr lang="en-GB" smtClean="0"/>
              <a:t>7</a:t>
            </a:fld>
            <a:endParaRPr lang="en-GB"/>
          </a:p>
        </p:txBody>
      </p:sp>
    </p:spTree>
    <p:extLst>
      <p:ext uri="{BB962C8B-B14F-4D97-AF65-F5344CB8AC3E}">
        <p14:creationId xmlns:p14="http://schemas.microsoft.com/office/powerpoint/2010/main" val="718673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0E7E-6897-1744-9129-DC8CF2D50C5D}"/>
              </a:ext>
            </a:extLst>
          </p:cNvPr>
          <p:cNvSpPr>
            <a:spLocks noGrp="1"/>
          </p:cNvSpPr>
          <p:nvPr>
            <p:ph type="title"/>
          </p:nvPr>
        </p:nvSpPr>
        <p:spPr>
          <a:xfrm>
            <a:off x="719450" y="0"/>
            <a:ext cx="10515600" cy="1325563"/>
          </a:xfrm>
        </p:spPr>
        <p:txBody>
          <a:bodyPr/>
          <a:lstStyle/>
          <a:p>
            <a:r>
              <a:rPr lang="en-US" dirty="0">
                <a:solidFill>
                  <a:schemeClr val="bg1"/>
                </a:solidFill>
              </a:rPr>
              <a:t>Hea</a:t>
            </a:r>
            <a:r>
              <a:rPr lang="en-US" dirty="0"/>
              <a:t>lth Insurance Coverage, 2019 - 92%</a:t>
            </a:r>
          </a:p>
        </p:txBody>
      </p:sp>
      <p:sp>
        <p:nvSpPr>
          <p:cNvPr id="4" name="Slide Number Placeholder 3">
            <a:extLst>
              <a:ext uri="{FF2B5EF4-FFF2-40B4-BE49-F238E27FC236}">
                <a16:creationId xmlns:a16="http://schemas.microsoft.com/office/drawing/2014/main" id="{EFC907F0-B906-B14E-94F7-76B591B58CE3}"/>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6" name="TextBox 5">
            <a:extLst>
              <a:ext uri="{FF2B5EF4-FFF2-40B4-BE49-F238E27FC236}">
                <a16:creationId xmlns:a16="http://schemas.microsoft.com/office/drawing/2014/main" id="{875F44AB-F569-3A47-A36E-1FA2CF6ED0B9}"/>
              </a:ext>
            </a:extLst>
          </p:cNvPr>
          <p:cNvSpPr txBox="1"/>
          <p:nvPr/>
        </p:nvSpPr>
        <p:spPr>
          <a:xfrm>
            <a:off x="5013428" y="5916234"/>
            <a:ext cx="1927644" cy="369332"/>
          </a:xfrm>
          <a:prstGeom prst="rect">
            <a:avLst/>
          </a:prstGeom>
          <a:noFill/>
        </p:spPr>
        <p:txBody>
          <a:bodyPr wrap="none" rtlCol="0">
            <a:spAutoFit/>
          </a:bodyPr>
          <a:lstStyle/>
          <a:p>
            <a:r>
              <a:rPr lang="en-US" dirty="0"/>
              <a:t>Percent of Persons</a:t>
            </a:r>
          </a:p>
        </p:txBody>
      </p:sp>
      <p:sp>
        <p:nvSpPr>
          <p:cNvPr id="7" name="TextBox 6">
            <a:extLst>
              <a:ext uri="{FF2B5EF4-FFF2-40B4-BE49-F238E27FC236}">
                <a16:creationId xmlns:a16="http://schemas.microsoft.com/office/drawing/2014/main" id="{10E9371C-21F3-8842-A9DF-0A0C011D435B}"/>
              </a:ext>
            </a:extLst>
          </p:cNvPr>
          <p:cNvSpPr txBox="1"/>
          <p:nvPr/>
        </p:nvSpPr>
        <p:spPr>
          <a:xfrm>
            <a:off x="8354453" y="6502420"/>
            <a:ext cx="2917273" cy="276999"/>
          </a:xfrm>
          <a:prstGeom prst="rect">
            <a:avLst/>
          </a:prstGeom>
          <a:noFill/>
        </p:spPr>
        <p:txBody>
          <a:bodyPr wrap="none" rtlCol="0">
            <a:spAutoFit/>
          </a:bodyPr>
          <a:lstStyle/>
          <a:p>
            <a:r>
              <a:rPr lang="en-US" sz="1200" dirty="0"/>
              <a:t>Source: National Center for Health Statistics</a:t>
            </a:r>
          </a:p>
        </p:txBody>
      </p:sp>
      <p:pic>
        <p:nvPicPr>
          <p:cNvPr id="3" name="Picture 2">
            <a:extLst>
              <a:ext uri="{FF2B5EF4-FFF2-40B4-BE49-F238E27FC236}">
                <a16:creationId xmlns:a16="http://schemas.microsoft.com/office/drawing/2014/main" id="{775876D5-A9C4-004B-BF9A-3011C6AD267D}"/>
              </a:ext>
            </a:extLst>
          </p:cNvPr>
          <p:cNvPicPr>
            <a:picLocks noChangeAspect="1"/>
          </p:cNvPicPr>
          <p:nvPr/>
        </p:nvPicPr>
        <p:blipFill>
          <a:blip r:embed="rId2"/>
          <a:stretch>
            <a:fillRect/>
          </a:stretch>
        </p:blipFill>
        <p:spPr>
          <a:xfrm>
            <a:off x="2906286" y="5373363"/>
            <a:ext cx="7500488" cy="542871"/>
          </a:xfrm>
          <a:prstGeom prst="rect">
            <a:avLst/>
          </a:prstGeom>
        </p:spPr>
      </p:pic>
      <p:pic>
        <p:nvPicPr>
          <p:cNvPr id="8" name="Picture 7">
            <a:extLst>
              <a:ext uri="{FF2B5EF4-FFF2-40B4-BE49-F238E27FC236}">
                <a16:creationId xmlns:a16="http://schemas.microsoft.com/office/drawing/2014/main" id="{727E0632-6CC4-7540-9817-0CCF206533E8}"/>
              </a:ext>
            </a:extLst>
          </p:cNvPr>
          <p:cNvPicPr>
            <a:picLocks noChangeAspect="1"/>
          </p:cNvPicPr>
          <p:nvPr/>
        </p:nvPicPr>
        <p:blipFill>
          <a:blip r:embed="rId3"/>
          <a:stretch>
            <a:fillRect/>
          </a:stretch>
        </p:blipFill>
        <p:spPr>
          <a:xfrm>
            <a:off x="1799019" y="3969269"/>
            <a:ext cx="8576421" cy="1417497"/>
          </a:xfrm>
          <a:prstGeom prst="rect">
            <a:avLst/>
          </a:prstGeom>
        </p:spPr>
      </p:pic>
      <p:pic>
        <p:nvPicPr>
          <p:cNvPr id="9" name="Picture 8">
            <a:extLst>
              <a:ext uri="{FF2B5EF4-FFF2-40B4-BE49-F238E27FC236}">
                <a16:creationId xmlns:a16="http://schemas.microsoft.com/office/drawing/2014/main" id="{331E28AB-94CA-4241-A9A1-C344F4A93FF9}"/>
              </a:ext>
            </a:extLst>
          </p:cNvPr>
          <p:cNvPicPr>
            <a:picLocks noChangeAspect="1"/>
          </p:cNvPicPr>
          <p:nvPr/>
        </p:nvPicPr>
        <p:blipFill>
          <a:blip r:embed="rId4"/>
          <a:stretch>
            <a:fillRect/>
          </a:stretch>
        </p:blipFill>
        <p:spPr>
          <a:xfrm>
            <a:off x="1799019" y="2674205"/>
            <a:ext cx="8514348" cy="1337072"/>
          </a:xfrm>
          <a:prstGeom prst="rect">
            <a:avLst/>
          </a:prstGeom>
        </p:spPr>
      </p:pic>
      <p:pic>
        <p:nvPicPr>
          <p:cNvPr id="10" name="Picture 9">
            <a:extLst>
              <a:ext uri="{FF2B5EF4-FFF2-40B4-BE49-F238E27FC236}">
                <a16:creationId xmlns:a16="http://schemas.microsoft.com/office/drawing/2014/main" id="{F3A900ED-5DD4-4F46-8DBE-DCCFC0DAF693}"/>
              </a:ext>
            </a:extLst>
          </p:cNvPr>
          <p:cNvPicPr>
            <a:picLocks noChangeAspect="1"/>
          </p:cNvPicPr>
          <p:nvPr/>
        </p:nvPicPr>
        <p:blipFill>
          <a:blip r:embed="rId5"/>
          <a:stretch>
            <a:fillRect/>
          </a:stretch>
        </p:blipFill>
        <p:spPr>
          <a:xfrm>
            <a:off x="1785225" y="1134533"/>
            <a:ext cx="8573524" cy="1565518"/>
          </a:xfrm>
          <a:prstGeom prst="rect">
            <a:avLst/>
          </a:prstGeom>
        </p:spPr>
      </p:pic>
      <p:cxnSp>
        <p:nvCxnSpPr>
          <p:cNvPr id="13" name="Straight Connector 12">
            <a:extLst>
              <a:ext uri="{FF2B5EF4-FFF2-40B4-BE49-F238E27FC236}">
                <a16:creationId xmlns:a16="http://schemas.microsoft.com/office/drawing/2014/main" id="{B922392B-A193-874B-81A7-D03480C774D7}"/>
              </a:ext>
            </a:extLst>
          </p:cNvPr>
          <p:cNvCxnSpPr/>
          <p:nvPr/>
        </p:nvCxnSpPr>
        <p:spPr>
          <a:xfrm>
            <a:off x="3031067" y="2675467"/>
            <a:ext cx="745066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609969-8913-E04D-A14D-2D95988C9A0C}"/>
              </a:ext>
            </a:extLst>
          </p:cNvPr>
          <p:cNvCxnSpPr/>
          <p:nvPr/>
        </p:nvCxnSpPr>
        <p:spPr>
          <a:xfrm>
            <a:off x="3031067" y="3994344"/>
            <a:ext cx="745066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20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C93720-CE97-4CCA-99CE-EC08F27340CA}"/>
              </a:ext>
            </a:extLst>
          </p:cNvPr>
          <p:cNvSpPr>
            <a:spLocks noGrp="1"/>
          </p:cNvSpPr>
          <p:nvPr>
            <p:ph type="title"/>
          </p:nvPr>
        </p:nvSpPr>
        <p:spPr>
          <a:xfrm>
            <a:off x="766950" y="0"/>
            <a:ext cx="10515600" cy="1325563"/>
          </a:xfrm>
        </p:spPr>
        <p:txBody>
          <a:bodyPr/>
          <a:lstStyle/>
          <a:p>
            <a:r>
              <a:rPr lang="en-US" dirty="0">
                <a:solidFill>
                  <a:schemeClr val="bg1"/>
                </a:solidFill>
              </a:rPr>
              <a:t>Phy</a:t>
            </a:r>
            <a:r>
              <a:rPr lang="en-US" dirty="0"/>
              <a:t>sician Visits and Physician Supply</a:t>
            </a:r>
          </a:p>
        </p:txBody>
      </p:sp>
      <p:graphicFrame>
        <p:nvGraphicFramePr>
          <p:cNvPr id="6" name="Object 2">
            <a:extLst>
              <a:ext uri="{FF2B5EF4-FFF2-40B4-BE49-F238E27FC236}">
                <a16:creationId xmlns:a16="http://schemas.microsoft.com/office/drawing/2014/main" id="{75AB5882-51E6-47E0-932A-5BEF7037443B}"/>
              </a:ext>
            </a:extLst>
          </p:cNvPr>
          <p:cNvGraphicFramePr>
            <a:graphicFrameLocks noGrp="1" noChangeAspect="1"/>
          </p:cNvGraphicFramePr>
          <p:nvPr>
            <p:ph sz="half" idx="1"/>
          </p:nvPr>
        </p:nvGraphicFramePr>
        <p:xfrm>
          <a:off x="838200" y="1665288"/>
          <a:ext cx="5181600" cy="4189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bject 2">
            <a:extLst>
              <a:ext uri="{FF2B5EF4-FFF2-40B4-BE49-F238E27FC236}">
                <a16:creationId xmlns:a16="http://schemas.microsoft.com/office/drawing/2014/main" id="{33E01165-3919-406A-BF6C-B16364789CA0}"/>
              </a:ext>
            </a:extLst>
          </p:cNvPr>
          <p:cNvGraphicFramePr>
            <a:graphicFrameLocks noGrp="1"/>
          </p:cNvGraphicFramePr>
          <p:nvPr>
            <p:ph sz="half" idx="2"/>
          </p:nvPr>
        </p:nvGraphicFramePr>
        <p:xfrm>
          <a:off x="6172200" y="1736538"/>
          <a:ext cx="5181600" cy="418941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B210139B-78AF-451F-9B9D-FE4073EC6F5C}"/>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8" name="TextBox 7">
            <a:extLst>
              <a:ext uri="{FF2B5EF4-FFF2-40B4-BE49-F238E27FC236}">
                <a16:creationId xmlns:a16="http://schemas.microsoft.com/office/drawing/2014/main" id="{3678EAD7-14B0-49A2-9887-52E75A71C16E}"/>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7877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B3B429-AEDF-46CE-9D5E-A3C57C0F452F}">
  <ds:schemaRefs>
    <ds:schemaRef ds:uri="http://schemas.microsoft.com/office/2006/metadata/properties"/>
    <ds:schemaRef ds:uri="http://purl.org/dc/dcmitype/"/>
    <ds:schemaRef ds:uri="http://schemas.microsoft.com/office/2006/documentManagement/types"/>
    <ds:schemaRef ds:uri="f1e60ea2-d1f2-40fb-ac47-3f06e0d3f2d6"/>
    <ds:schemaRef ds:uri="http://schemas.openxmlformats.org/package/2006/metadata/core-properties"/>
    <ds:schemaRef ds:uri="http://purl.org/dc/terms/"/>
    <ds:schemaRef ds:uri="http://schemas.microsoft.com/office/infopath/2007/PartnerControls"/>
    <ds:schemaRef ds:uri="61a660bb-b57a-4fbc-ba10-8471d70fe46f"/>
    <ds:schemaRef ds:uri="http://www.w3.org/XML/1998/namespace"/>
    <ds:schemaRef ds:uri="http://purl.org/dc/elements/1.1/"/>
  </ds:schemaRefs>
</ds:datastoreItem>
</file>

<file path=customXml/itemProps3.xml><?xml version="1.0" encoding="utf-8"?>
<ds:datastoreItem xmlns:ds="http://schemas.openxmlformats.org/officeDocument/2006/customXml" ds:itemID="{41E03485-DCFE-4B3F-A6BA-376F57A8B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33320</TotalTime>
  <Words>2178</Words>
  <Application>Microsoft Macintosh PowerPoint</Application>
  <PresentationFormat>Widescreen</PresentationFormat>
  <Paragraphs>341</Paragraphs>
  <Slides>38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Calibri</vt:lpstr>
      <vt:lpstr>Courier New</vt:lpstr>
      <vt:lpstr>InterFace</vt:lpstr>
      <vt:lpstr>interface_regular</vt:lpstr>
      <vt:lpstr>Myriad Pro</vt:lpstr>
      <vt:lpstr>Myriad Pro Light</vt:lpstr>
      <vt:lpstr>Roboto</vt:lpstr>
      <vt:lpstr>Trebuchet MS</vt:lpstr>
      <vt:lpstr>Custom Design</vt:lpstr>
      <vt:lpstr>PowerPoint Presentation</vt:lpstr>
      <vt:lpstr>Credits and Disclaimer</vt:lpstr>
      <vt:lpstr>Outline</vt:lpstr>
      <vt:lpstr>What is Health(care) Economics?</vt:lpstr>
      <vt:lpstr>Health Economics is part of Microeconomics</vt:lpstr>
      <vt:lpstr>The Three Legs of the Healthcare Stool</vt:lpstr>
      <vt:lpstr>Access</vt:lpstr>
      <vt:lpstr>Health Insurance Coverage, 2019 - 92%</vt:lpstr>
      <vt:lpstr>Physician Visits and Physician Supply</vt:lpstr>
      <vt:lpstr>Access Notes</vt:lpstr>
      <vt:lpstr>Quality</vt:lpstr>
      <vt:lpstr>Life Expectancy: How Does the US Compare?</vt:lpstr>
      <vt:lpstr>Infant Mortality International Comparison</vt:lpstr>
      <vt:lpstr>Prevention and Screening</vt:lpstr>
      <vt:lpstr>The World Health Report 2000, Health Systems: Improving Performance</vt:lpstr>
      <vt:lpstr>Quality of Care Notes</vt:lpstr>
      <vt:lpstr>Costs</vt:lpstr>
      <vt:lpstr>National Health Expenditure as Percent of GDP</vt:lpstr>
      <vt:lpstr>Health Care Spending as % of GDP, 1980–2018</vt:lpstr>
      <vt:lpstr>Why is Healthcare Spending Increasing?</vt:lpstr>
      <vt:lpstr>GDP per Capita and Health Spending per Capita, 2017 </vt:lpstr>
      <vt:lpstr>National Healthcare Expenditure Per Capita</vt:lpstr>
      <vt:lpstr>International Per Capita Healthcare Spending</vt:lpstr>
      <vt:lpstr>Why Are Costs so High in the US?</vt:lpstr>
      <vt:lpstr>Markets Matter for Costs</vt:lpstr>
      <vt:lpstr>Are Health Care Markets Special?</vt:lpstr>
      <vt:lpstr>Health Care Markets are Different</vt:lpstr>
      <vt:lpstr>Policy Matters for Costs</vt:lpstr>
      <vt:lpstr>Hospital Monopolization</vt:lpstr>
      <vt:lpstr>Drug Price Comparisons</vt:lpstr>
      <vt:lpstr>Medicare Modernization Act </vt:lpstr>
      <vt:lpstr>Concentration in Pharmaceutical Companies</vt:lpstr>
      <vt:lpstr>Monopolization of Health Insurance Market</vt:lpstr>
      <vt:lpstr>Average Annual Insurance Premiums, 1999-2018 </vt:lpstr>
      <vt:lpstr>Reason for Higher Health Insurance Rates</vt:lpstr>
      <vt:lpstr>Summary</vt:lpstr>
      <vt:lpstr>Download the PDF of these slides….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259</cp:revision>
  <cp:lastPrinted>2022-11-02T19:08:46Z</cp:lastPrinted>
  <dcterms:created xsi:type="dcterms:W3CDTF">2017-05-03T22:30:38Z</dcterms:created>
  <dcterms:modified xsi:type="dcterms:W3CDTF">2022-11-03T15:32:18Z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