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notesSlides/notesSlide6.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notesSlides/notesSlide7.xml" ContentType="application/vnd.openxmlformats-officedocument.presentationml.notesSl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3.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9"/>
  </p:notesMasterIdLst>
  <p:sldIdLst>
    <p:sldId id="1026" r:id="rId5"/>
    <p:sldId id="436" r:id="rId6"/>
    <p:sldId id="1207" r:id="rId7"/>
    <p:sldId id="1181" r:id="rId8"/>
    <p:sldId id="327" r:id="rId9"/>
    <p:sldId id="499" r:id="rId10"/>
    <p:sldId id="500" r:id="rId11"/>
    <p:sldId id="507" r:id="rId12"/>
    <p:sldId id="1155" r:id="rId13"/>
    <p:sldId id="508" r:id="rId14"/>
    <p:sldId id="359" r:id="rId15"/>
    <p:sldId id="501" r:id="rId16"/>
    <p:sldId id="1171" r:id="rId17"/>
    <p:sldId id="1172" r:id="rId18"/>
    <p:sldId id="1167" r:id="rId19"/>
    <p:sldId id="1176" r:id="rId20"/>
    <p:sldId id="1134" r:id="rId21"/>
    <p:sldId id="1120" r:id="rId22"/>
    <p:sldId id="1142" r:id="rId23"/>
    <p:sldId id="1136" r:id="rId24"/>
    <p:sldId id="1143" r:id="rId25"/>
    <p:sldId id="1144" r:id="rId26"/>
    <p:sldId id="1177" r:id="rId27"/>
    <p:sldId id="1166" r:id="rId28"/>
    <p:sldId id="1113" r:id="rId29"/>
    <p:sldId id="583" r:id="rId30"/>
    <p:sldId id="1115" r:id="rId31"/>
    <p:sldId id="1117" r:id="rId32"/>
    <p:sldId id="1118" r:id="rId33"/>
    <p:sldId id="565" r:id="rId34"/>
    <p:sldId id="1126" r:id="rId35"/>
    <p:sldId id="561" r:id="rId36"/>
    <p:sldId id="559" r:id="rId37"/>
    <p:sldId id="560" r:id="rId38"/>
    <p:sldId id="1130" r:id="rId39"/>
    <p:sldId id="1131" r:id="rId40"/>
    <p:sldId id="352" r:id="rId41"/>
    <p:sldId id="1132" r:id="rId42"/>
    <p:sldId id="1178" r:id="rId43"/>
    <p:sldId id="527" r:id="rId44"/>
    <p:sldId id="1165" r:id="rId45"/>
    <p:sldId id="518" r:id="rId46"/>
    <p:sldId id="531" r:id="rId47"/>
    <p:sldId id="543" r:id="rId48"/>
    <p:sldId id="530" r:id="rId49"/>
    <p:sldId id="1169" r:id="rId50"/>
    <p:sldId id="532" r:id="rId51"/>
    <p:sldId id="1182" r:id="rId52"/>
    <p:sldId id="1159" r:id="rId53"/>
    <p:sldId id="1179" r:id="rId54"/>
    <p:sldId id="504" r:id="rId55"/>
    <p:sldId id="1148" r:id="rId56"/>
    <p:sldId id="1164" r:id="rId57"/>
    <p:sldId id="1180" r:id="rId58"/>
    <p:sldId id="1152" r:id="rId59"/>
    <p:sldId id="1150" r:id="rId60"/>
    <p:sldId id="1154" r:id="rId61"/>
    <p:sldId id="1157" r:id="rId62"/>
    <p:sldId id="1096" r:id="rId63"/>
    <p:sldId id="1183" r:id="rId64"/>
    <p:sldId id="1098" r:id="rId65"/>
    <p:sldId id="581" r:id="rId66"/>
    <p:sldId id="1204" r:id="rId67"/>
    <p:sldId id="542" r:id="rId68"/>
    <p:sldId id="604" r:id="rId69"/>
    <p:sldId id="1161" r:id="rId70"/>
    <p:sldId id="362" r:id="rId71"/>
    <p:sldId id="1149" r:id="rId72"/>
    <p:sldId id="1205" r:id="rId73"/>
    <p:sldId id="1206" r:id="rId74"/>
    <p:sldId id="1162" r:id="rId75"/>
    <p:sldId id="1208" r:id="rId76"/>
    <p:sldId id="1210" r:id="rId77"/>
    <p:sldId id="1209" r:id="rId78"/>
    <p:sldId id="599" r:id="rId79"/>
    <p:sldId id="522" r:id="rId80"/>
    <p:sldId id="1106" r:id="rId81"/>
    <p:sldId id="1163" r:id="rId82"/>
    <p:sldId id="537" r:id="rId83"/>
    <p:sldId id="540" r:id="rId84"/>
    <p:sldId id="541" r:id="rId85"/>
    <p:sldId id="1097" r:id="rId86"/>
    <p:sldId id="603" r:id="rId87"/>
    <p:sldId id="1211" r:id="rId88"/>
    <p:sldId id="346" r:id="rId89"/>
    <p:sldId id="1099" r:id="rId90"/>
    <p:sldId id="1078" r:id="rId91"/>
    <p:sldId id="1158" r:id="rId92"/>
    <p:sldId id="1089" r:id="rId93"/>
    <p:sldId id="1173" r:id="rId94"/>
    <p:sldId id="1174" r:id="rId95"/>
    <p:sldId id="1175" r:id="rId96"/>
    <p:sldId id="1135" r:id="rId97"/>
    <p:sldId id="1129"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798" autoAdjust="0"/>
    <p:restoredTop sz="94674"/>
  </p:normalViewPr>
  <p:slideViewPr>
    <p:cSldViewPr snapToGrid="0" snapToObjects="1">
      <p:cViewPr varScale="1">
        <p:scale>
          <a:sx n="122" d="100"/>
          <a:sy n="122" d="100"/>
        </p:scale>
        <p:origin x="216" y="32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0.xlsx"/><Relationship Id="rId1" Type="http://schemas.openxmlformats.org/officeDocument/2006/relationships/themeOverride" Target="../theme/themeOverride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9.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9.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79</a:t>
            </a:fld>
            <a:endParaRPr lang="en-US"/>
          </a:p>
        </p:txBody>
      </p:sp>
    </p:spTree>
    <p:extLst>
      <p:ext uri="{BB962C8B-B14F-4D97-AF65-F5344CB8AC3E}">
        <p14:creationId xmlns:p14="http://schemas.microsoft.com/office/powerpoint/2010/main" val="387842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85</a:t>
            </a:fld>
            <a:endParaRPr lang="en-US"/>
          </a:p>
        </p:txBody>
      </p:sp>
    </p:spTree>
    <p:extLst>
      <p:ext uri="{BB962C8B-B14F-4D97-AF65-F5344CB8AC3E}">
        <p14:creationId xmlns:p14="http://schemas.microsoft.com/office/powerpoint/2010/main" val="373213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10</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12</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26</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45</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47</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62</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Santa Clara University</a:t>
            </a:r>
          </a:p>
          <a:p>
            <a:pPr>
              <a:lnSpc>
                <a:spcPct val="100000"/>
              </a:lnSpc>
              <a:spcBef>
                <a:spcPts val="0"/>
              </a:spcBef>
            </a:pPr>
            <a:r>
              <a:rPr lang="en-US" sz="3100" dirty="0">
                <a:solidFill>
                  <a:schemeClr val="tx2"/>
                </a:solidFill>
              </a:rPr>
              <a:t>Jan-Feb,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215207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15321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1678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71867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3128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19</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(1/5): 	US Economy &amp; Coronavirus Economics</a:t>
            </a:r>
          </a:p>
          <a:p>
            <a:pPr lvl="1"/>
            <a:r>
              <a:rPr lang="en-US" dirty="0"/>
              <a:t>Week 2 (1/12): 	Climate Change Economics (Bevin </a:t>
            </a:r>
            <a:r>
              <a:rPr lang="en-US" dirty="0" err="1"/>
              <a:t>Ashenmiller</a:t>
            </a:r>
            <a:r>
              <a:rPr lang="en-US" dirty="0"/>
              <a:t>, Occidental 				College)</a:t>
            </a:r>
          </a:p>
          <a:p>
            <a:pPr lvl="1"/>
            <a:r>
              <a:rPr lang="en-US" b="1" dirty="0"/>
              <a:t>Week 3 (1/19): 	Health Economics</a:t>
            </a:r>
          </a:p>
          <a:p>
            <a:pPr lvl="1"/>
            <a:r>
              <a:rPr lang="en-US" dirty="0"/>
              <a:t>Week 4 (1/26): 	Economics of Immigration (Jennifer Alix-Garcia, Oregon St.)</a:t>
            </a:r>
          </a:p>
          <a:p>
            <a:pPr lvl="1"/>
            <a:r>
              <a:rPr lang="en-US" dirty="0"/>
              <a:t>Week 5 (2/2):	Infrastructure Economics (Mallika </a:t>
            </a:r>
            <a:r>
              <a:rPr lang="en-US" dirty="0" err="1"/>
              <a:t>Pung</a:t>
            </a:r>
            <a:r>
              <a:rPr lang="en-US" dirty="0"/>
              <a:t>, Univ. of New Mexico)</a:t>
            </a:r>
          </a:p>
          <a:p>
            <a:pPr lvl="1"/>
            <a:r>
              <a:rPr lang="en-US" dirty="0"/>
              <a:t>Week 6 (2/9):	The U.S. Safety Net (Marianne </a:t>
            </a:r>
            <a:r>
              <a:rPr lang="en-US" dirty="0" err="1"/>
              <a:t>Bitler</a:t>
            </a:r>
            <a:r>
              <a:rPr lang="en-US" dirty="0"/>
              <a:t>, UC Davis)</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700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1514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33999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67515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5628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Santa Clara University</a:t>
            </a:r>
            <a:endParaRPr lang="en-US" sz="1800" dirty="0">
              <a:solidFill>
                <a:schemeClr val="tx2"/>
              </a:solidFill>
            </a:endParaRPr>
          </a:p>
          <a:p>
            <a:pPr>
              <a:lnSpc>
                <a:spcPct val="100000"/>
              </a:lnSpc>
              <a:spcBef>
                <a:spcPts val="0"/>
              </a:spcBef>
            </a:pPr>
            <a:r>
              <a:rPr lang="en-US" sz="1800" dirty="0">
                <a:solidFill>
                  <a:schemeClr val="tx2"/>
                </a:solidFill>
              </a:rPr>
              <a:t>January 19, 2020</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78945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17743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27301" cy="461665"/>
          </a:xfrm>
          <a:prstGeom prst="rect">
            <a:avLst/>
          </a:prstGeom>
          <a:noFill/>
        </p:spPr>
        <p:txBody>
          <a:bodyPr wrap="none" rtlCol="0">
            <a:spAutoFit/>
          </a:bodyPr>
          <a:lstStyle/>
          <a:p>
            <a:r>
              <a:rPr lang="en-US" sz="2400" b="1" dirty="0"/>
              <a:t>Total Expenditures in 2019: $3.8 Billion</a:t>
            </a:r>
          </a:p>
        </p:txBody>
      </p:sp>
    </p:spTree>
    <p:extLst>
      <p:ext uri="{BB962C8B-B14F-4D97-AF65-F5344CB8AC3E}">
        <p14:creationId xmlns:p14="http://schemas.microsoft.com/office/powerpoint/2010/main" val="7999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3917032525"/>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5475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lgn="ctr">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497711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03396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0011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2242933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771979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596863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363777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39939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a:p>
            <a:pPr>
              <a:spcAft>
                <a:spcPts val="1000"/>
              </a:spcAft>
            </a:pPr>
            <a:r>
              <a:rPr lang="en-US" b="0" dirty="0"/>
              <a:t>Health Insurance and Reform</a:t>
            </a:r>
          </a:p>
          <a:p>
            <a:r>
              <a:rPr lang="en-US" b="0" dirty="0"/>
              <a:t>Time permitting: Big Pharma</a:t>
            </a:r>
          </a:p>
          <a:p>
            <a:pPr marL="0" indent="0">
              <a:buNone/>
            </a:pPr>
            <a:endParaRPr lang="en-US" dirty="0"/>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810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2041689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has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410193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1354183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199283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313840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3709439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29093227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r>
              <a:rPr lang="en-US" dirty="0"/>
              <a:t>Universal coverage – </a:t>
            </a:r>
            <a:r>
              <a:rPr lang="en-US" b="0" dirty="0"/>
              <a:t>refers to health care systems in which all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r>
              <a:rPr lang="en-US" sz="2000" dirty="0"/>
              <a:t>Medical indebtedness is the #1 cause of bankruptcies in the United States.</a:t>
            </a:r>
            <a:endParaRPr lang="en-US" sz="2000" b="0" dirty="0"/>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3527659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3140984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is NOT part of the current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3886490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b="0" dirty="0"/>
              <a:t>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2799686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6870719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282125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billion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billion 	(4</a:t>
            </a:r>
            <a:r>
              <a:rPr lang="en-US" b="0" baseline="30000" dirty="0"/>
              <a:t>th</a:t>
            </a:r>
            <a:r>
              <a:rPr lang="en-US" b="0" dirty="0"/>
              <a:t> largest economy)</a:t>
            </a:r>
          </a:p>
          <a:p>
            <a:pPr lvl="1"/>
            <a:r>
              <a:rPr lang="en-US" b="0" dirty="0"/>
              <a:t>UK: 		$2,827 billion	(6</a:t>
            </a:r>
            <a:r>
              <a:rPr lang="en-US" b="0" baseline="30000" dirty="0"/>
              <a:t>th</a:t>
            </a:r>
            <a:r>
              <a:rPr lang="en-US" b="0" dirty="0"/>
              <a:t> largest economy)</a:t>
            </a:r>
          </a:p>
          <a:p>
            <a:pPr lvl="1"/>
            <a:r>
              <a:rPr lang="en-US" dirty="0"/>
              <a:t>France :		$</a:t>
            </a:r>
            <a:r>
              <a:rPr lang="en-US" b="0" dirty="0"/>
              <a:t>2,715 billion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1001939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4755518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a:xfrm>
            <a:off x="743200" y="0"/>
            <a:ext cx="10515600" cy="1325563"/>
          </a:xfrm>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have boosted their prices in the first six months of 2019, an increase of 17% in the number of drug hikes from a year earlier.</a:t>
            </a:r>
          </a:p>
          <a:p>
            <a:pPr algn="l">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have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82</a:t>
            </a:fld>
            <a:endParaRPr lang="en-GB"/>
          </a:p>
        </p:txBody>
      </p:sp>
    </p:spTree>
    <p:extLst>
      <p:ext uri="{BB962C8B-B14F-4D97-AF65-F5344CB8AC3E}">
        <p14:creationId xmlns:p14="http://schemas.microsoft.com/office/powerpoint/2010/main" val="25496127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a:xfrm>
            <a:off x="74092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pPr marL="0" indent="0">
              <a:buNone/>
            </a:pPr>
            <a:endParaRPr lang="en-US" b="0" i="0" dirty="0">
              <a:solidFill>
                <a:srgbClr val="222222"/>
              </a:solidFill>
              <a:effectLst/>
              <a:latin typeface="arial" panose="020B0604020202020204" pitchFamily="34" charset="0"/>
            </a:endParaRPr>
          </a:p>
          <a:p>
            <a:r>
              <a:rPr lang="en-US" b="0" dirty="0">
                <a:solidFill>
                  <a:srgbClr val="222222"/>
                </a:solidFill>
                <a:latin typeface="arial" panose="020B0604020202020204" pitchFamily="34" charset="0"/>
              </a:rPr>
              <a:t>Concentration of pharmaceutical companies and increase in prices. </a:t>
            </a:r>
          </a:p>
        </p:txBody>
      </p:sp>
    </p:spTree>
    <p:extLst>
      <p:ext uri="{BB962C8B-B14F-4D97-AF65-F5344CB8AC3E}">
        <p14:creationId xmlns:p14="http://schemas.microsoft.com/office/powerpoint/2010/main" val="34926152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endParaRPr lang="en-US" dirty="0"/>
          </a:p>
          <a:p>
            <a:r>
              <a:rPr lang="en-US" b="0" dirty="0"/>
              <a:t>Concentration of pharmaceutical companies and increase in prices.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84</a:t>
            </a:fld>
            <a:endParaRPr lang="en-GB"/>
          </a:p>
        </p:txBody>
      </p:sp>
    </p:spTree>
    <p:extLst>
      <p:ext uri="{BB962C8B-B14F-4D97-AF65-F5344CB8AC3E}">
        <p14:creationId xmlns:p14="http://schemas.microsoft.com/office/powerpoint/2010/main" val="3390386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20282674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86</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3949912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87</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
        <p:nvSpPr>
          <p:cNvPr id="8" name="TextBox 7">
            <a:extLst>
              <a:ext uri="{FF2B5EF4-FFF2-40B4-BE49-F238E27FC236}">
                <a16:creationId xmlns:a16="http://schemas.microsoft.com/office/drawing/2014/main" id="{29FF4739-6535-4B45-8D23-2CB91E5A402F}"/>
              </a:ext>
            </a:extLst>
          </p:cNvPr>
          <p:cNvSpPr txBox="1"/>
          <p:nvPr/>
        </p:nvSpPr>
        <p:spPr>
          <a:xfrm>
            <a:off x="2375300" y="4009651"/>
            <a:ext cx="7475509" cy="1200329"/>
          </a:xfrm>
          <a:prstGeom prst="rect">
            <a:avLst/>
          </a:prstGeom>
          <a:solidFill>
            <a:schemeClr val="bg2"/>
          </a:solidFill>
        </p:spPr>
        <p:txBody>
          <a:bodyPr wrap="none" rtlCol="0">
            <a:spAutoFit/>
          </a:bodyPr>
          <a:lstStyle/>
          <a:p>
            <a:pPr algn="ctr"/>
            <a:r>
              <a:rPr lang="en-US" sz="3600" dirty="0"/>
              <a:t>With</a:t>
            </a:r>
          </a:p>
          <a:p>
            <a:pPr algn="ctr"/>
            <a:r>
              <a:rPr lang="en-US" sz="3600" dirty="0"/>
              <a:t>Jennifer Alix-Garcia, Oregon State Univ.</a:t>
            </a:r>
          </a:p>
        </p:txBody>
      </p:sp>
    </p:spTree>
    <p:extLst>
      <p:ext uri="{BB962C8B-B14F-4D97-AF65-F5344CB8AC3E}">
        <p14:creationId xmlns:p14="http://schemas.microsoft.com/office/powerpoint/2010/main" val="3593684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19079417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113660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90</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91</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92</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93</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94</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2.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3.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32931</TotalTime>
  <Words>4674</Words>
  <Application>Microsoft Macintosh PowerPoint</Application>
  <PresentationFormat>Widescreen</PresentationFormat>
  <Paragraphs>652</Paragraphs>
  <Slides>94</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94</vt:i4>
      </vt:variant>
    </vt:vector>
  </HeadingPairs>
  <TitlesOfParts>
    <vt:vector size="110" baseType="lpstr">
      <vt:lpstr>Arial</vt:lpstr>
      <vt:lpstr>Arial</vt:lpstr>
      <vt:lpstr>Cabin</vt:lpstr>
      <vt:lpstr>Calibri</vt:lpstr>
      <vt:lpstr>charter</vt:lpstr>
      <vt:lpstr>CircularStd-Book</vt:lpstr>
      <vt:lpstr>Courier New</vt:lpstr>
      <vt:lpstr>InterFace</vt:lpstr>
      <vt:lpstr>InterFace</vt:lpstr>
      <vt:lpstr>interface_regular</vt:lpstr>
      <vt:lpstr>Myriad Pro</vt:lpstr>
      <vt:lpstr>Myriad Pro Light</vt:lpstr>
      <vt:lpstr>Publico Text</vt:lpstr>
      <vt:lpstr>Roboto</vt:lpstr>
      <vt:lpstr>Trebuchet MS</vt:lpstr>
      <vt:lpstr>Custom Design</vt:lpstr>
      <vt:lpstr>PowerPoint Presentation</vt:lpstr>
      <vt:lpstr> Course Outline</vt:lpstr>
      <vt:lpstr> Available NEED Topics Include:</vt:lpstr>
      <vt:lpstr>PowerPoint Presentation</vt:lpstr>
      <vt:lpstr>Credits and Disclaimer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Why Are We Talking About the Market for Health Insurance?</vt:lpstr>
      <vt:lpstr>The Three Legs of the Healthcare Stool</vt:lpstr>
      <vt:lpstr>Access</vt:lpstr>
      <vt:lpstr>Health Insurance Coverage, 2019</vt:lpstr>
      <vt:lpstr>Physician Visits and Physician Supply</vt:lpstr>
      <vt:lpstr>Avoidable Deaths</vt:lpstr>
      <vt:lpstr>Waited Less Than a Month to See A Specialist</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National Healthcare Expenditure Per Capita</vt:lpstr>
      <vt:lpstr>GDP per Capita and Health Spending per Capita, 2017 </vt:lpstr>
      <vt:lpstr>International Per Capita Healthcare Spending</vt:lpstr>
      <vt:lpstr>Why Are Costs so High in the US?</vt:lpstr>
      <vt:lpstr>Out-of-Pocket Costs</vt:lpstr>
      <vt:lpstr>Markets Matter for Costs</vt:lpstr>
      <vt:lpstr>What types of markets are there?</vt:lpstr>
      <vt:lpstr>Health Care Markets are Different</vt:lpstr>
      <vt:lpstr>Are Health Care Markets Special?</vt:lpstr>
      <vt:lpstr>Policy Matters for Costs</vt:lpstr>
      <vt:lpstr>Hospital Monopolization Across the Nation</vt:lpstr>
      <vt:lpstr>Hospital Monopolization</vt:lpstr>
      <vt:lpstr>PowerPoint Presentation</vt:lpstr>
      <vt:lpstr>Drug Price Comparisons</vt:lpstr>
      <vt:lpstr>Medicare Modernization Act </vt:lpstr>
      <vt:lpstr>Prescription Drug Savings in Build Back Better</vt:lpstr>
      <vt:lpstr>Concentration in Pharmaceutical Companies</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Care Spending as % of GDP, 1980–2018</vt:lpstr>
      <vt:lpstr>Life Expectancy: How Does the US Compare?</vt:lpstr>
      <vt:lpstr>Health Insurance and Reform</vt:lpstr>
      <vt:lpstr>Definition: Universal Coverage</vt:lpstr>
      <vt:lpstr>Definition: Single-Payer</vt:lpstr>
      <vt:lpstr>Definition: Socialized Medicine</vt:lpstr>
      <vt:lpstr>Definition: Third-Party Payer</vt:lpstr>
      <vt:lpstr>Tradeoffs</vt:lpstr>
      <vt:lpstr>Summary</vt:lpstr>
      <vt:lpstr>Big Pharma</vt:lpstr>
      <vt:lpstr>Spending on Pharmaceuticals</vt:lpstr>
      <vt:lpstr>Drug Prices: Trends Over Time</vt:lpstr>
      <vt:lpstr>PowerPoint Presentation</vt:lpstr>
      <vt:lpstr>Price Hikes</vt:lpstr>
      <vt:lpstr>Reasons for higher drug prices</vt:lpstr>
      <vt:lpstr>Reasons for higher drug prices</vt:lpstr>
      <vt:lpstr>Lobbying</vt:lpstr>
      <vt:lpstr>PowerPoint Presentation</vt:lpstr>
      <vt:lpstr> Immigrant Population in 2017</vt:lpstr>
      <vt:lpstr> Thank you!</vt:lpstr>
      <vt:lpstr> Available NEED Topics Include:</vt:lpstr>
      <vt:lpstr>Health Insurance Coverage, 2019</vt:lpstr>
      <vt:lpstr>Health Insurance Coverage, 2019</vt:lpstr>
      <vt:lpstr>Health Insurance Coverage, 2019</vt:lpstr>
      <vt:lpstr>Hospital Acute Care Average Length of Stay</vt:lpstr>
      <vt:lpstr>Suicides, 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242</cp:revision>
  <cp:lastPrinted>2021-10-06T17:03:21Z</cp:lastPrinted>
  <dcterms:created xsi:type="dcterms:W3CDTF">2017-05-03T22:30:38Z</dcterms:created>
  <dcterms:modified xsi:type="dcterms:W3CDTF">2022-01-19T22:45:57Z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