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40"/>
  </p:notesMasterIdLst>
  <p:sldIdLst>
    <p:sldId id="256" r:id="rId5"/>
    <p:sldId id="328" r:id="rId6"/>
    <p:sldId id="434" r:id="rId7"/>
    <p:sldId id="435" r:id="rId8"/>
    <p:sldId id="327" r:id="rId9"/>
    <p:sldId id="499" r:id="rId10"/>
    <p:sldId id="500" r:id="rId11"/>
    <p:sldId id="507" r:id="rId12"/>
    <p:sldId id="508" r:id="rId13"/>
    <p:sldId id="359" r:id="rId14"/>
    <p:sldId id="501" r:id="rId15"/>
    <p:sldId id="517" r:id="rId16"/>
    <p:sldId id="506" r:id="rId17"/>
    <p:sldId id="504" r:id="rId18"/>
    <p:sldId id="1150" r:id="rId19"/>
    <p:sldId id="1151" r:id="rId20"/>
    <p:sldId id="1152" r:id="rId21"/>
    <p:sldId id="1153" r:id="rId22"/>
    <p:sldId id="1154" r:id="rId23"/>
    <p:sldId id="1148" r:id="rId24"/>
    <p:sldId id="420" r:id="rId25"/>
    <p:sldId id="329" r:id="rId26"/>
    <p:sldId id="522" r:id="rId27"/>
    <p:sldId id="523" r:id="rId28"/>
    <p:sldId id="518" r:id="rId29"/>
    <p:sldId id="530" r:id="rId30"/>
    <p:sldId id="337" r:id="rId31"/>
    <p:sldId id="532" r:id="rId32"/>
    <p:sldId id="534" r:id="rId33"/>
    <p:sldId id="531" r:id="rId34"/>
    <p:sldId id="533" r:id="rId35"/>
    <p:sldId id="1107" r:id="rId36"/>
    <p:sldId id="581" r:id="rId37"/>
    <p:sldId id="1027" r:id="rId38"/>
    <p:sldId id="108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F7C80"/>
    <a:srgbClr val="4ABDBC"/>
    <a:srgbClr val="5F989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33" autoAdjust="0"/>
    <p:restoredTop sz="94674"/>
  </p:normalViewPr>
  <p:slideViewPr>
    <p:cSldViewPr snapToGrid="0" snapToObjects="1">
      <p:cViewPr varScale="1">
        <p:scale>
          <a:sx n="86" d="100"/>
          <a:sy n="86" d="100"/>
        </p:scale>
        <p:origin x="248" y="60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1'!$B$2:$BH$2</c:f>
              <c:numCache>
                <c:formatCode>_(* #,##0.0_);_(* \(#,##0.0\);_(* "-"??_);_(@_)</c:formatCode>
                <c:ptCount val="59"/>
                <c:pt idx="0">
                  <c:v>5</c:v>
                </c:pt>
                <c:pt idx="1">
                  <c:v>5.2</c:v>
                </c:pt>
                <c:pt idx="2">
                  <c:v>5.3</c:v>
                </c:pt>
                <c:pt idx="3">
                  <c:v>5.4</c:v>
                </c:pt>
                <c:pt idx="4">
                  <c:v>5.6</c:v>
                </c:pt>
                <c:pt idx="5">
                  <c:v>5.6</c:v>
                </c:pt>
                <c:pt idx="6">
                  <c:v>5.7</c:v>
                </c:pt>
                <c:pt idx="7">
                  <c:v>6</c:v>
                </c:pt>
                <c:pt idx="8">
                  <c:v>6.2</c:v>
                </c:pt>
                <c:pt idx="9">
                  <c:v>6.5</c:v>
                </c:pt>
                <c:pt idx="10">
                  <c:v>6.9</c:v>
                </c:pt>
                <c:pt idx="11">
                  <c:v>7.1</c:v>
                </c:pt>
                <c:pt idx="12">
                  <c:v>7.2</c:v>
                </c:pt>
                <c:pt idx="13">
                  <c:v>7.2</c:v>
                </c:pt>
                <c:pt idx="14">
                  <c:v>7.5</c:v>
                </c:pt>
                <c:pt idx="15">
                  <c:v>7.9</c:v>
                </c:pt>
                <c:pt idx="16">
                  <c:v>8.1999999999999993</c:v>
                </c:pt>
                <c:pt idx="17">
                  <c:v>8.4</c:v>
                </c:pt>
                <c:pt idx="18">
                  <c:v>8.3000000000000007</c:v>
                </c:pt>
                <c:pt idx="19">
                  <c:v>8.4</c:v>
                </c:pt>
                <c:pt idx="20">
                  <c:v>8.9</c:v>
                </c:pt>
                <c:pt idx="21">
                  <c:v>9.1999999999999993</c:v>
                </c:pt>
                <c:pt idx="22">
                  <c:v>10</c:v>
                </c:pt>
                <c:pt idx="23">
                  <c:v>10.1</c:v>
                </c:pt>
                <c:pt idx="24">
                  <c:v>10</c:v>
                </c:pt>
                <c:pt idx="25">
                  <c:v>10.199999999999999</c:v>
                </c:pt>
                <c:pt idx="26">
                  <c:v>10.4</c:v>
                </c:pt>
                <c:pt idx="27">
                  <c:v>10.6</c:v>
                </c:pt>
                <c:pt idx="28">
                  <c:v>11.1</c:v>
                </c:pt>
                <c:pt idx="29">
                  <c:v>11.4</c:v>
                </c:pt>
                <c:pt idx="30">
                  <c:v>12.1</c:v>
                </c:pt>
                <c:pt idx="31">
                  <c:v>12.8</c:v>
                </c:pt>
                <c:pt idx="32">
                  <c:v>13.1</c:v>
                </c:pt>
                <c:pt idx="33">
                  <c:v>13.4</c:v>
                </c:pt>
                <c:pt idx="34">
                  <c:v>13.3</c:v>
                </c:pt>
                <c:pt idx="35">
                  <c:v>13.4</c:v>
                </c:pt>
                <c:pt idx="36">
                  <c:v>13.3</c:v>
                </c:pt>
                <c:pt idx="37">
                  <c:v>13.2</c:v>
                </c:pt>
                <c:pt idx="38">
                  <c:v>13.3</c:v>
                </c:pt>
                <c:pt idx="39">
                  <c:v>13.3</c:v>
                </c:pt>
                <c:pt idx="40">
                  <c:v>13.4</c:v>
                </c:pt>
                <c:pt idx="41">
                  <c:v>14</c:v>
                </c:pt>
                <c:pt idx="42">
                  <c:v>14.9</c:v>
                </c:pt>
                <c:pt idx="43">
                  <c:v>15.4</c:v>
                </c:pt>
                <c:pt idx="44">
                  <c:v>15.5</c:v>
                </c:pt>
                <c:pt idx="45">
                  <c:v>15.5</c:v>
                </c:pt>
                <c:pt idx="46">
                  <c:v>15.6</c:v>
                </c:pt>
                <c:pt idx="47">
                  <c:v>15.9</c:v>
                </c:pt>
                <c:pt idx="48">
                  <c:v>16.3</c:v>
                </c:pt>
                <c:pt idx="49">
                  <c:v>17.2</c:v>
                </c:pt>
                <c:pt idx="50">
                  <c:v>17.3</c:v>
                </c:pt>
                <c:pt idx="51">
                  <c:v>17.3</c:v>
                </c:pt>
                <c:pt idx="52">
                  <c:v>17.2</c:v>
                </c:pt>
                <c:pt idx="53">
                  <c:v>17.100000000000001</c:v>
                </c:pt>
                <c:pt idx="54">
                  <c:v>17.3</c:v>
                </c:pt>
                <c:pt idx="55">
                  <c:v>17.600000000000001</c:v>
                </c:pt>
                <c:pt idx="56">
                  <c:v>17.899999999999999</c:v>
                </c:pt>
                <c:pt idx="57">
                  <c:v>17.899999999999999</c:v>
                </c:pt>
                <c:pt idx="58">
                  <c:v>17.7</c:v>
                </c:pt>
              </c:numCache>
            </c:numRef>
          </c:yVal>
          <c:smooth val="1"/>
          <c:extLst>
            <c:ext xmlns:c16="http://schemas.microsoft.com/office/drawing/2014/chart" uri="{C3380CC4-5D6E-409C-BE32-E72D297353CC}">
              <c16:uniqueId val="{00000000-2D89-4C65-A119-15C84FF900C3}"/>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dirty="0"/>
                  <a:t>Percentage of </a:t>
                </a:r>
                <a:r>
                  <a:rPr lang="en-US" sz="1600" baseline="0" dirty="0"/>
                  <a:t>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0_);_(* \(#,##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2'!$B$4:$BH$4</c:f>
              <c:numCache>
                <c:formatCode>0</c:formatCode>
                <c:ptCount val="59"/>
                <c:pt idx="0">
                  <c:v>1239.1687285223363</c:v>
                </c:pt>
                <c:pt idx="1">
                  <c:v>1293.2261802575104</c:v>
                </c:pt>
                <c:pt idx="2">
                  <c:v>1377.7931412516525</c:v>
                </c:pt>
                <c:pt idx="3">
                  <c:v>1459.0659031556036</c:v>
                </c:pt>
                <c:pt idx="4">
                  <c:v>1569.4681254362886</c:v>
                </c:pt>
                <c:pt idx="5">
                  <c:v>1664.5407649204419</c:v>
                </c:pt>
                <c:pt idx="6">
                  <c:v>1763.1553342743487</c:v>
                </c:pt>
                <c:pt idx="7">
                  <c:v>1903.4804019975033</c:v>
                </c:pt>
                <c:pt idx="8">
                  <c:v>2049.7092886227538</c:v>
                </c:pt>
                <c:pt idx="9">
                  <c:v>2176.74467514766</c:v>
                </c:pt>
                <c:pt idx="10">
                  <c:v>2294.9839841235785</c:v>
                </c:pt>
                <c:pt idx="11">
                  <c:v>2412.8065314944415</c:v>
                </c:pt>
                <c:pt idx="12">
                  <c:v>2588.5918417380904</c:v>
                </c:pt>
                <c:pt idx="13">
                  <c:v>2679.1687450759705</c:v>
                </c:pt>
                <c:pt idx="14">
                  <c:v>2718.9217269347751</c:v>
                </c:pt>
                <c:pt idx="15">
                  <c:v>2822.4125793466478</c:v>
                </c:pt>
                <c:pt idx="16">
                  <c:v>3034.387142857142</c:v>
                </c:pt>
                <c:pt idx="17">
                  <c:v>3218.6824429474837</c:v>
                </c:pt>
                <c:pt idx="18">
                  <c:v>3329.2025865372334</c:v>
                </c:pt>
                <c:pt idx="19">
                  <c:v>3359.1661389207807</c:v>
                </c:pt>
                <c:pt idx="20">
                  <c:v>3377.1438761885483</c:v>
                </c:pt>
                <c:pt idx="21">
                  <c:v>3515.2357413856303</c:v>
                </c:pt>
                <c:pt idx="22">
                  <c:v>3698.8903435773464</c:v>
                </c:pt>
                <c:pt idx="23">
                  <c:v>3908.3567782426776</c:v>
                </c:pt>
                <c:pt idx="24">
                  <c:v>4087.8473091725459</c:v>
                </c:pt>
                <c:pt idx="25">
                  <c:v>4277.5919772304824</c:v>
                </c:pt>
                <c:pt idx="26">
                  <c:v>4456.9881478386378</c:v>
                </c:pt>
                <c:pt idx="27">
                  <c:v>4638.948571952471</c:v>
                </c:pt>
                <c:pt idx="28">
                  <c:v>4950.9068160360721</c:v>
                </c:pt>
                <c:pt idx="29">
                  <c:v>5208.754728030658</c:v>
                </c:pt>
                <c:pt idx="30">
                  <c:v>5463.7259589259511</c:v>
                </c:pt>
                <c:pt idx="31">
                  <c:v>5661.3073378212976</c:v>
                </c:pt>
                <c:pt idx="32">
                  <c:v>5882.5469376967394</c:v>
                </c:pt>
                <c:pt idx="33">
                  <c:v>6060.4993245659571</c:v>
                </c:pt>
                <c:pt idx="34">
                  <c:v>6168.0570624613483</c:v>
                </c:pt>
                <c:pt idx="35">
                  <c:v>6271.6307021765269</c:v>
                </c:pt>
                <c:pt idx="36">
                  <c:v>6345.6368209105876</c:v>
                </c:pt>
                <c:pt idx="37">
                  <c:v>6483.8210377407459</c:v>
                </c:pt>
                <c:pt idx="38">
                  <c:v>6690.0472526966914</c:v>
                </c:pt>
                <c:pt idx="39">
                  <c:v>6894.6746163081543</c:v>
                </c:pt>
                <c:pt idx="40">
                  <c:v>7079.886045104774</c:v>
                </c:pt>
                <c:pt idx="41">
                  <c:v>7400.784328547893</c:v>
                </c:pt>
                <c:pt idx="42">
                  <c:v>7909.9738333951063</c:v>
                </c:pt>
                <c:pt idx="43">
                  <c:v>8320.4637903079711</c:v>
                </c:pt>
                <c:pt idx="44">
                  <c:v>8612.039764877145</c:v>
                </c:pt>
                <c:pt idx="45">
                  <c:v>8813.8397567429147</c:v>
                </c:pt>
                <c:pt idx="46">
                  <c:v>9009.6272146194224</c:v>
                </c:pt>
                <c:pt idx="47">
                  <c:v>9232.9445840852368</c:v>
                </c:pt>
                <c:pt idx="48">
                  <c:v>9203.9538243728057</c:v>
                </c:pt>
                <c:pt idx="49">
                  <c:v>9515.5723942587611</c:v>
                </c:pt>
                <c:pt idx="50">
                  <c:v>9665.1794816337078</c:v>
                </c:pt>
                <c:pt idx="51">
                  <c:v>9628.8495118329356</c:v>
                </c:pt>
                <c:pt idx="52">
                  <c:v>9742.8005530242299</c:v>
                </c:pt>
                <c:pt idx="53">
                  <c:v>9823.0093145182764</c:v>
                </c:pt>
                <c:pt idx="54">
                  <c:v>10096.458964718471</c:v>
                </c:pt>
                <c:pt idx="55">
                  <c:v>10589.620792181209</c:v>
                </c:pt>
                <c:pt idx="56">
                  <c:v>10859.580204314778</c:v>
                </c:pt>
                <c:pt idx="57">
                  <c:v>11004.066358293303</c:v>
                </c:pt>
                <c:pt idx="58">
                  <c:v>11172</c:v>
                </c:pt>
              </c:numCache>
            </c:numRef>
          </c:yVal>
          <c:smooth val="1"/>
          <c:extLst>
            <c:ext xmlns:c16="http://schemas.microsoft.com/office/drawing/2014/chart" uri="{C3380CC4-5D6E-409C-BE32-E72D297353CC}">
              <c16:uniqueId val="{00000000-D1EE-4119-9931-4149F923F6A6}"/>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 2018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ED04-4433-AA46-76705826DECB}"/>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ED04-4433-AA46-76705826DECB}"/>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ED04-4433-AA46-76705826DECB}"/>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ED04-4433-AA46-76705826DECB}"/>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ED04-4433-AA46-76705826DECB}"/>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ED04-4433-AA46-76705826DECB}"/>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ED04-4433-AA46-76705826DECB}"/>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ED04-4433-AA46-76705826DECB}"/>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ED04-4433-AA46-76705826DECB}"/>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ED04-4433-AA46-76705826DECB}"/>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ED04-4433-AA46-76705826DECB}"/>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9/14/21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edium.com/@denislesak/companies-with-revenues-greater-than-gdp-of-countries-58c46af4a1a9"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oxfamblogs.org/fp2p/of-the-worlds-top-100-economic-entities-29-are-states-71-are-corporates/"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ommonwealthfund.org/publications/issue-briefs/2020/jan/us-health-care-global-perspective-2019"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axenehp.com/international-healthcare-systems-us-versus-world/" TargetMode="External"/><Relationship Id="rId5" Type="http://schemas.openxmlformats.org/officeDocument/2006/relationships/hyperlink" Target="https://www.healthsystemtracker.org/chart-collection/quality-u-s-healthcare-system-compare-countries/#item-overall-age-specific-potential-years-of-life-lost-per-100000-population-1990-2017" TargetMode="External"/><Relationship Id="rId4" Type="http://schemas.openxmlformats.org/officeDocument/2006/relationships/hyperlink" Target="https://www.commonwealthfund.org/publications/issue-briefs/2015/oct/us-health-care-global-perspectiv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FF0000"/>
                </a:solidFill>
              </a:rPr>
              <a:t>Microeconomics</a:t>
            </a:r>
            <a:r>
              <a:rPr lang="en-US" dirty="0"/>
              <a:t> (from Greek prefix micro- meaning "small" + "economics") is a branch of economics that studies the behavior of how the individual modern household and firms make decisions to allocate limited resources.</a:t>
            </a:r>
          </a:p>
          <a:p>
            <a:r>
              <a:rPr lang="en-US" b="1" dirty="0">
                <a:solidFill>
                  <a:srgbClr val="FF0000"/>
                </a:solidFill>
              </a:rPr>
              <a:t>Macroeconomics </a:t>
            </a:r>
            <a:r>
              <a:rPr lang="en-US" dirty="0"/>
              <a:t>(from Greek prefix macro- meaning “large" + "economics") is the study of economy-wide phenomena, including inflation, unemployment, and economic growth. </a:t>
            </a:r>
          </a:p>
          <a:p>
            <a:r>
              <a:rPr lang="en-US" dirty="0"/>
              <a:t>These two branches of economics are closely intertwined, yet distinct—they address different questions.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Microeconomics studies individual markets or sectors or industries (hence health care industry is classified under microeconomics) while macroeconomics studies national economies and country/state-wide, general equilibrium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times people think that since micro means small and macro large, that microeconomics is somehow inferior or studies smaller issues than what is studied in macroeconomics. But it should be noted, that many firms today have revenues that are substantially larger than most national incomes on nations. Obviously, this is comparing apples to oranges – but at least it gives a general idea of the size of some of these firms and markets.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https://medium.com/@denislesak/companies-with-revenues-greater-than-gdp-of-countries-58c46af4a1a9</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4"/>
              </a:rPr>
              <a:t>https://oxfamblogs.org/fp2p/of-the-worlds-top-100-economic-entities-29-are-states-71-are-corporates/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the next slide to compare US health care. </a:t>
            </a:r>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7</a:t>
            </a:fld>
            <a:endParaRPr lang="en-US" dirty="0"/>
          </a:p>
        </p:txBody>
      </p:sp>
    </p:spTree>
    <p:extLst>
      <p:ext uri="{BB962C8B-B14F-4D97-AF65-F5344CB8AC3E}">
        <p14:creationId xmlns:p14="http://schemas.microsoft.com/office/powerpoint/2010/main" val="2377919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Myriad Pro Light"/>
              </a:rPr>
              <a:t>6 Roy, </a:t>
            </a:r>
            <a:r>
              <a:rPr lang="en-US" sz="1800" b="0" i="0" u="none" strike="noStrike" baseline="0" dirty="0" err="1">
                <a:solidFill>
                  <a:srgbClr val="000000"/>
                </a:solidFill>
                <a:latin typeface="Myriad Pro Light"/>
              </a:rPr>
              <a:t>Avik</a:t>
            </a:r>
            <a:r>
              <a:rPr lang="en-US" sz="1800" b="0" i="0" u="none" strike="noStrike" baseline="0" dirty="0">
                <a:solidFill>
                  <a:srgbClr val="000000"/>
                </a:solidFill>
                <a:latin typeface="Myriad Pro Light"/>
              </a:rPr>
              <a:t>. “Why Switzerland Has the World’s Best Health Care System.” </a:t>
            </a:r>
            <a:r>
              <a:rPr lang="en-US" sz="1800" b="0" i="1" u="none" strike="noStrike" baseline="0" dirty="0">
                <a:solidFill>
                  <a:srgbClr val="000000"/>
                </a:solidFill>
                <a:latin typeface="Myriad Pro Light"/>
              </a:rPr>
              <a:t>Forbes</a:t>
            </a:r>
            <a:r>
              <a:rPr lang="en-US" sz="1800" b="0" i="0" u="none" strike="noStrike" baseline="0" dirty="0">
                <a:solidFill>
                  <a:srgbClr val="000000"/>
                </a:solidFill>
                <a:latin typeface="Myriad Pro Light"/>
              </a:rPr>
              <a:t>, April 29, 2011; </a:t>
            </a:r>
            <a:r>
              <a:rPr lang="en-US" sz="1800" b="0" i="0" u="sng" strike="noStrike" baseline="0" dirty="0">
                <a:solidFill>
                  <a:srgbClr val="000000"/>
                </a:solidFill>
                <a:latin typeface="Myriad Pro Light"/>
              </a:rPr>
              <a:t>https://www.forbes.com/sites/theapothecary/2011/04/29/why-switzerland-has-the-worlds-best-health-care-system/#2416d9a67d74</a:t>
            </a:r>
            <a:r>
              <a:rPr lang="en-US" sz="1800" b="0" i="0" u="none" strike="noStrike" baseline="0" dirty="0">
                <a:solidFill>
                  <a:srgbClr val="000000"/>
                </a:solidFill>
                <a:latin typeface="Myriad Pro Light"/>
              </a:rPr>
              <a:t>.</a:t>
            </a:r>
          </a:p>
          <a:p>
            <a:r>
              <a:rPr lang="en-US" sz="1800" b="0" i="0" u="none" strike="noStrike" baseline="0" dirty="0">
                <a:solidFill>
                  <a:srgbClr val="000000"/>
                </a:solidFill>
                <a:latin typeface="Myriad Pro Light"/>
              </a:rPr>
              <a:t>7 Henry J. Kaiser Family Foundation. “Number of Issuers Participating in the Individual Health Insurance Marketplaces.” State Health Facts; </a:t>
            </a:r>
            <a:r>
              <a:rPr lang="en-US" sz="1800" b="0" i="0" u="sng" strike="noStrike" baseline="0" dirty="0">
                <a:solidFill>
                  <a:srgbClr val="000000"/>
                </a:solidFill>
                <a:latin typeface="Myriad Pro Light"/>
              </a:rPr>
              <a:t>https://www.kff.org/other/state-indicator/number-of-issuers-participating-in-the-individual-health-insurance-marketplace</a:t>
            </a:r>
            <a:r>
              <a:rPr lang="en-US" sz="1800" b="0" i="0" u="none" strike="noStrike" baseline="0" dirty="0">
                <a:solidFill>
                  <a:srgbClr val="000000"/>
                </a:solidFill>
                <a:latin typeface="Myriad Pro Light"/>
              </a:rPr>
              <a:t>, accessed July 2019.</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33</a:t>
            </a:fld>
            <a:endParaRPr lang="en-US"/>
          </a:p>
        </p:txBody>
      </p:sp>
    </p:spTree>
    <p:extLst>
      <p:ext uri="{BB962C8B-B14F-4D97-AF65-F5344CB8AC3E}">
        <p14:creationId xmlns:p14="http://schemas.microsoft.com/office/powerpoint/2010/main" val="3098046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the comparison of the US health care industry to the entire economy of Germany, UK, and France will make students also appreciate how difficult any type of a reform is – when the sector being reformed is of this size and complexity. </a:t>
            </a:r>
          </a:p>
          <a:p>
            <a:r>
              <a:rPr lang="en-US" dirty="0"/>
              <a:t>The list of top 10 largest economies based on the total size of GDP: 1) US, 2) China, 3) Japan, 4) Germany, 5) India, 6) UK, 7) France, 8) Italy, 9) Brazil, 10) Canada</a:t>
            </a:r>
          </a:p>
        </p:txBody>
      </p:sp>
      <p:sp>
        <p:nvSpPr>
          <p:cNvPr id="4" name="Slide Number Placeholder 3"/>
          <p:cNvSpPr>
            <a:spLocks noGrp="1"/>
          </p:cNvSpPr>
          <p:nvPr>
            <p:ph type="sldNum" sz="quarter" idx="5"/>
          </p:nvPr>
        </p:nvSpPr>
        <p:spPr/>
        <p:txBody>
          <a:bodyPr/>
          <a:lstStyle/>
          <a:p>
            <a:fld id="{7EC85BC4-8EB5-4604-8AA6-8BB49D60C87E}" type="slidenum">
              <a:rPr lang="en-US" smtClean="0"/>
              <a:t>8</a:t>
            </a:fld>
            <a:endParaRPr lang="en-US" dirty="0"/>
          </a:p>
        </p:txBody>
      </p:sp>
    </p:spTree>
    <p:extLst>
      <p:ext uri="{BB962C8B-B14F-4D97-AF65-F5344CB8AC3E}">
        <p14:creationId xmlns:p14="http://schemas.microsoft.com/office/powerpoint/2010/main" val="3193486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big emphasis is on the distinction between other health care markets and health insurance – this difference it typically hard to grasp for most people.</a:t>
            </a:r>
          </a:p>
        </p:txBody>
      </p:sp>
      <p:sp>
        <p:nvSpPr>
          <p:cNvPr id="4" name="Slide Number Placeholder 3"/>
          <p:cNvSpPr>
            <a:spLocks noGrp="1"/>
          </p:cNvSpPr>
          <p:nvPr>
            <p:ph type="sldNum" sz="quarter" idx="5"/>
          </p:nvPr>
        </p:nvSpPr>
        <p:spPr/>
        <p:txBody>
          <a:bodyPr/>
          <a:lstStyle/>
          <a:p>
            <a:fld id="{7EC85BC4-8EB5-4604-8AA6-8BB49D60C87E}" type="slidenum">
              <a:rPr lang="en-US" smtClean="0"/>
              <a:t>9</a:t>
            </a:fld>
            <a:endParaRPr lang="en-US" dirty="0"/>
          </a:p>
        </p:txBody>
      </p:sp>
    </p:spTree>
    <p:extLst>
      <p:ext uri="{BB962C8B-B14F-4D97-AF65-F5344CB8AC3E}">
        <p14:creationId xmlns:p14="http://schemas.microsoft.com/office/powerpoint/2010/main" val="3946533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people confuse</a:t>
            </a:r>
            <a:r>
              <a:rPr lang="en-US" baseline="0" dirty="0"/>
              <a:t> Health Economics with Health Insurance. The topics discuss in health economics included health insurance, but also a number of other markets related to health care resources.</a:t>
            </a:r>
          </a:p>
          <a:p>
            <a:r>
              <a:rPr lang="en-US" dirty="0"/>
              <a:t>This</a:t>
            </a:r>
            <a:r>
              <a:rPr lang="en-US" baseline="0" dirty="0"/>
              <a:t> is an important distinction – because it also relates to the Health Care reform. Health care reform in the US is mostly dealing with the reform of the Health Insurance, rather than other health care markets.</a:t>
            </a:r>
          </a:p>
          <a:p>
            <a:r>
              <a:rPr lang="en-US" baseline="0" dirty="0"/>
              <a:t>The debate about many of these issues has to do with the market structure – and the issue of when does a market work well – without a lot of government intervention (free markets) and when is it necessary for a government to play a much larger role.</a:t>
            </a:r>
          </a:p>
        </p:txBody>
      </p:sp>
      <p:sp>
        <p:nvSpPr>
          <p:cNvPr id="4" name="Slide Number Placeholder 3"/>
          <p:cNvSpPr>
            <a:spLocks noGrp="1"/>
          </p:cNvSpPr>
          <p:nvPr>
            <p:ph type="sldNum" sz="quarter" idx="5"/>
          </p:nvPr>
        </p:nvSpPr>
        <p:spPr/>
        <p:txBody>
          <a:bodyPr/>
          <a:lstStyle/>
          <a:p>
            <a:fld id="{7EC85BC4-8EB5-4604-8AA6-8BB49D60C87E}" type="slidenum">
              <a:rPr lang="en-US" smtClean="0"/>
              <a:t>11</a:t>
            </a:fld>
            <a:endParaRPr lang="en-US" dirty="0"/>
          </a:p>
        </p:txBody>
      </p:sp>
    </p:spTree>
    <p:extLst>
      <p:ext uri="{BB962C8B-B14F-4D97-AF65-F5344CB8AC3E}">
        <p14:creationId xmlns:p14="http://schemas.microsoft.com/office/powerpoint/2010/main" val="2097758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25</a:t>
            </a:fld>
            <a:endParaRPr lang="en-US" dirty="0"/>
          </a:p>
        </p:txBody>
      </p:sp>
    </p:spTree>
    <p:extLst>
      <p:ext uri="{BB962C8B-B14F-4D97-AF65-F5344CB8AC3E}">
        <p14:creationId xmlns:p14="http://schemas.microsoft.com/office/powerpoint/2010/main" val="26406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26</a:t>
            </a:fld>
            <a:endParaRPr lang="en-US" dirty="0"/>
          </a:p>
        </p:txBody>
      </p:sp>
    </p:spTree>
    <p:extLst>
      <p:ext uri="{BB962C8B-B14F-4D97-AF65-F5344CB8AC3E}">
        <p14:creationId xmlns:p14="http://schemas.microsoft.com/office/powerpoint/2010/main" val="2291123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good resources:</a:t>
            </a:r>
            <a:endParaRPr lang="en-US" dirty="0">
              <a:hlinkClick r:id="rId3"/>
            </a:endParaRPr>
          </a:p>
          <a:p>
            <a:endParaRPr lang="en-US" dirty="0">
              <a:hlinkClick r:id="rId3"/>
            </a:endParaRPr>
          </a:p>
          <a:p>
            <a:endParaRPr lang="en-US" dirty="0">
              <a:hlinkClick r:id="rId3"/>
            </a:endParaRPr>
          </a:p>
          <a:p>
            <a:r>
              <a:rPr lang="en-US" dirty="0">
                <a:hlinkClick r:id="rId3"/>
              </a:rPr>
              <a:t>https://www.commonwealthfund.org/publications/issue-briefs/2020/jan/us-health-care-global-perspective-2019</a:t>
            </a:r>
            <a:endParaRPr lang="en-US" dirty="0"/>
          </a:p>
          <a:p>
            <a:endParaRPr lang="en-US" dirty="0"/>
          </a:p>
          <a:p>
            <a:r>
              <a:rPr lang="en-US" dirty="0"/>
              <a:t>A bit older report: </a:t>
            </a:r>
            <a:r>
              <a:rPr lang="en-US" dirty="0">
                <a:hlinkClick r:id="rId4"/>
              </a:rPr>
              <a:t>https://www.commonwealthfund.org/publications/issue-briefs/2015/oct/us-health-care-global-perspective</a:t>
            </a:r>
            <a:endParaRPr lang="en-US" dirty="0"/>
          </a:p>
          <a:p>
            <a:endParaRPr lang="en-US" dirty="0"/>
          </a:p>
          <a:p>
            <a:r>
              <a:rPr lang="en-US" dirty="0">
                <a:hlinkClick r:id="rId5"/>
              </a:rPr>
              <a:t>https://www.healthsystemtracker.org/chart-collection/quality-u-s-healthcare-system-compare-countries/#item-overall-age-specific-potential-years-of-life-lost-per-100000-population-1990-2017</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6"/>
              </a:rPr>
              <a:t>https://axenehp.com/international-healthcare-systems-us-versus-world/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28</a:t>
            </a:fld>
            <a:endParaRPr lang="en-US" dirty="0"/>
          </a:p>
        </p:txBody>
      </p:sp>
    </p:spTree>
    <p:extLst>
      <p:ext uri="{BB962C8B-B14F-4D97-AF65-F5344CB8AC3E}">
        <p14:creationId xmlns:p14="http://schemas.microsoft.com/office/powerpoint/2010/main" val="3106311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in all those other OECD countries pretty much everyone is insured. In other words, in the US we pay twice as much as elsewhere, but there are still millions that are not insured.</a:t>
            </a:r>
          </a:p>
          <a:p>
            <a:r>
              <a:rPr lang="en-US" b="0" i="0" dirty="0">
                <a:solidFill>
                  <a:srgbClr val="333333"/>
                </a:solidFill>
                <a:effectLst/>
                <a:latin typeface="interface_regular"/>
              </a:rPr>
              <a:t>Public spending on health care amounted to $4,197 per capita in the U.S. in 2013, more than in any other country except Norway ($4,981) and the Netherlands ($4,495), despite the fact that the U.S. was the only country studied that did not have a universal health care system.</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29</a:t>
            </a:fld>
            <a:endParaRPr lang="en-US" dirty="0"/>
          </a:p>
        </p:txBody>
      </p:sp>
    </p:spTree>
    <p:extLst>
      <p:ext uri="{BB962C8B-B14F-4D97-AF65-F5344CB8AC3E}">
        <p14:creationId xmlns:p14="http://schemas.microsoft.com/office/powerpoint/2010/main" val="2577993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333333"/>
                </a:solidFill>
                <a:effectLst/>
                <a:latin typeface="interface_regular"/>
              </a:rPr>
              <a:t>The share of the economy spent on health care has been steadily increasing since the 1980s for all countries because health spending growth has outpaced economic growth,</a:t>
            </a:r>
            <a:r>
              <a:rPr lang="en-US" sz="1200" b="0" i="0" baseline="30000" dirty="0">
                <a:solidFill>
                  <a:srgbClr val="EB7704"/>
                </a:solidFill>
                <a:effectLst/>
                <a:latin typeface="interface_regular"/>
              </a:rPr>
              <a:t> </a:t>
            </a:r>
            <a:r>
              <a:rPr lang="en-US" sz="1200" b="0" i="0" dirty="0">
                <a:solidFill>
                  <a:srgbClr val="333333"/>
                </a:solidFill>
                <a:effectLst/>
                <a:latin typeface="interface_regular"/>
              </a:rPr>
              <a:t>in part because of advances in medical technologies, rising prices in the health sector, and increased demand for services.</a:t>
            </a:r>
            <a:endParaRPr lang="en-US" sz="1200"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31</a:t>
            </a:fld>
            <a:endParaRPr lang="en-US" dirty="0"/>
          </a:p>
        </p:txBody>
      </p:sp>
    </p:spTree>
    <p:extLst>
      <p:ext uri="{BB962C8B-B14F-4D97-AF65-F5344CB8AC3E}">
        <p14:creationId xmlns:p14="http://schemas.microsoft.com/office/powerpoint/2010/main" val="303022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dolarv@oldwestbury.edu"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5" Type="http://schemas.openxmlformats.org/officeDocument/2006/relationships/hyperlink" Target="http://www.needelegation.org/testimonials.php" TargetMode="External"/><Relationship Id="rId4" Type="http://schemas.openxmlformats.org/officeDocument/2006/relationships/hyperlink" Target="mailto:info@needelegation.org"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file:////Users/Jon/NEED%20Dropbox/Presentations/0Documents/Template/Delegate_Map.png"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file:////Users/Jon/NEED%20Dropbox/Presentations/0Documents/Template/legend.png"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Health(care) Economics</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00351" y="4098471"/>
            <a:ext cx="9144000" cy="1387710"/>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1800" b="1" i="0" dirty="0">
                <a:solidFill>
                  <a:srgbClr val="1F497D"/>
                </a:solidFill>
                <a:effectLst/>
                <a:latin typeface="Calibri" panose="020F0502020204030204" pitchFamily="34" charset="0"/>
              </a:rPr>
              <a:t>Kiwanis Club of San Jose</a:t>
            </a:r>
          </a:p>
          <a:p>
            <a:pPr>
              <a:lnSpc>
                <a:spcPct val="100000"/>
              </a:lnSpc>
              <a:spcBef>
                <a:spcPts val="0"/>
              </a:spcBef>
            </a:pPr>
            <a:r>
              <a:rPr lang="en-US" sz="1800" dirty="0">
                <a:solidFill>
                  <a:schemeClr val="tx2"/>
                </a:solidFill>
              </a:rPr>
              <a:t>September 13, 2021</a:t>
            </a:r>
          </a:p>
          <a:p>
            <a:pPr>
              <a:lnSpc>
                <a:spcPct val="100000"/>
              </a:lnSpc>
              <a:spcBef>
                <a:spcPts val="0"/>
              </a:spcBef>
            </a:pPr>
            <a:endParaRPr lang="en-US" sz="1800" dirty="0">
              <a:solidFill>
                <a:schemeClr val="tx2"/>
              </a:solidFill>
            </a:endParaRPr>
          </a:p>
          <a:p>
            <a:pPr>
              <a:lnSpc>
                <a:spcPct val="100000"/>
              </a:lnSpc>
              <a:spcBef>
                <a:spcPts val="0"/>
              </a:spcBef>
            </a:pPr>
            <a:r>
              <a:rPr lang="en-US" sz="4000" dirty="0">
                <a:solidFill>
                  <a:schemeClr val="tx2"/>
                </a:solidFill>
              </a:rPr>
              <a:t>Veronika Dolar</a:t>
            </a:r>
          </a:p>
          <a:p>
            <a:pPr>
              <a:lnSpc>
                <a:spcPct val="100000"/>
              </a:lnSpc>
              <a:spcBef>
                <a:spcPts val="0"/>
              </a:spcBef>
            </a:pPr>
            <a:r>
              <a:rPr lang="en-US" sz="3400" b="0" i="1" dirty="0">
                <a:solidFill>
                  <a:schemeClr val="tx2"/>
                </a:solidFill>
              </a:rPr>
              <a:t>State University of New York</a:t>
            </a:r>
          </a:p>
          <a:p>
            <a:pPr>
              <a:lnSpc>
                <a:spcPct val="100000"/>
              </a:lnSpc>
              <a:spcBef>
                <a:spcPts val="0"/>
              </a:spcBef>
            </a:pPr>
            <a:r>
              <a:rPr lang="en-US" sz="3400" b="0" i="1" dirty="0">
                <a:solidFill>
                  <a:schemeClr val="tx2"/>
                </a:solidFill>
              </a:rPr>
              <a:t>SUNY Old Westbury</a:t>
            </a:r>
          </a:p>
        </p:txBody>
      </p:sp>
      <p:pic>
        <p:nvPicPr>
          <p:cNvPr id="2" name="Picture 1">
            <a:extLst>
              <a:ext uri="{FF2B5EF4-FFF2-40B4-BE49-F238E27FC236}">
                <a16:creationId xmlns:a16="http://schemas.microsoft.com/office/drawing/2014/main" id="{E2710A66-BA81-9D49-89C7-604BADF16B6C}"/>
              </a:ext>
            </a:extLst>
          </p:cNvPr>
          <p:cNvPicPr>
            <a:picLocks noChangeAspect="1"/>
          </p:cNvPicPr>
          <p:nvPr/>
        </p:nvPicPr>
        <p:blipFill>
          <a:blip r:embed="rId2"/>
          <a:stretch>
            <a:fillRect/>
          </a:stretch>
        </p:blipFill>
        <p:spPr>
          <a:xfrm>
            <a:off x="8014446" y="4222379"/>
            <a:ext cx="3911857" cy="1819192"/>
          </a:xfrm>
          <a:prstGeom prst="rect">
            <a:avLst/>
          </a:prstGeom>
        </p:spPr>
      </p:pic>
      <p:pic>
        <p:nvPicPr>
          <p:cNvPr id="4" name="Picture 3">
            <a:extLst>
              <a:ext uri="{FF2B5EF4-FFF2-40B4-BE49-F238E27FC236}">
                <a16:creationId xmlns:a16="http://schemas.microsoft.com/office/drawing/2014/main" id="{E4AF9991-D92B-5943-B5CF-3213E2BD6D2A}"/>
              </a:ext>
            </a:extLst>
          </p:cNvPr>
          <p:cNvPicPr>
            <a:picLocks noChangeAspect="1"/>
          </p:cNvPicPr>
          <p:nvPr/>
        </p:nvPicPr>
        <p:blipFill>
          <a:blip r:embed="rId3"/>
          <a:stretch>
            <a:fillRect/>
          </a:stretch>
        </p:blipFill>
        <p:spPr>
          <a:xfrm>
            <a:off x="514350" y="209769"/>
            <a:ext cx="3492500" cy="2324100"/>
          </a:xfrm>
          <a:prstGeom prst="rect">
            <a:avLst/>
          </a:prstGeom>
        </p:spPr>
      </p:pic>
    </p:spTree>
    <p:extLst>
      <p:ext uri="{BB962C8B-B14F-4D97-AF65-F5344CB8AC3E}">
        <p14:creationId xmlns:p14="http://schemas.microsoft.com/office/powerpoint/2010/main" val="132633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508C-E681-472D-8DCA-F076928E4D1A}"/>
              </a:ext>
            </a:extLst>
          </p:cNvPr>
          <p:cNvSpPr>
            <a:spLocks noGrp="1"/>
          </p:cNvSpPr>
          <p:nvPr>
            <p:ph type="title"/>
          </p:nvPr>
        </p:nvSpPr>
        <p:spPr/>
        <p:txBody>
          <a:bodyPr/>
          <a:lstStyle/>
          <a:p>
            <a:r>
              <a:rPr lang="en-US" dirty="0">
                <a:solidFill>
                  <a:schemeClr val="bg1"/>
                </a:solidFill>
              </a:rPr>
              <a:t>Wh</a:t>
            </a:r>
            <a:r>
              <a:rPr lang="en-US" dirty="0"/>
              <a:t>at is a Market?</a:t>
            </a:r>
          </a:p>
        </p:txBody>
      </p:sp>
      <p:sp>
        <p:nvSpPr>
          <p:cNvPr id="3" name="Content Placeholder 2">
            <a:extLst>
              <a:ext uri="{FF2B5EF4-FFF2-40B4-BE49-F238E27FC236}">
                <a16:creationId xmlns:a16="http://schemas.microsoft.com/office/drawing/2014/main" id="{FC33131E-C023-4FFF-A6C8-E83458F14656}"/>
              </a:ext>
            </a:extLst>
          </p:cNvPr>
          <p:cNvSpPr>
            <a:spLocks noGrp="1"/>
          </p:cNvSpPr>
          <p:nvPr>
            <p:ph idx="1"/>
          </p:nvPr>
        </p:nvSpPr>
        <p:spPr/>
        <p:txBody>
          <a:bodyPr/>
          <a:lstStyle/>
          <a:p>
            <a:r>
              <a:rPr lang="en-US" b="0" dirty="0"/>
              <a:t>A </a:t>
            </a:r>
            <a:r>
              <a:rPr lang="en-US" b="0" dirty="0">
                <a:solidFill>
                  <a:srgbClr val="FF0000"/>
                </a:solidFill>
              </a:rPr>
              <a:t>market</a:t>
            </a:r>
            <a:r>
              <a:rPr lang="en-US" b="0" dirty="0"/>
              <a:t> is a group of buyers and sellers of a particular product in the area or region under consideration. The area may be the earth, or countries, regions, states, or cities.</a:t>
            </a:r>
          </a:p>
          <a:p>
            <a:r>
              <a:rPr lang="en-US" b="0" dirty="0"/>
              <a:t>The concept of a market is any structure that allows buyers and sellers to exchange any type of goods, services and information. </a:t>
            </a:r>
          </a:p>
          <a:p>
            <a:r>
              <a:rPr lang="en-US" b="0" dirty="0"/>
              <a:t>Markets can be physical and non-physical.</a:t>
            </a:r>
          </a:p>
          <a:p>
            <a:r>
              <a:rPr lang="en-US" b="0" dirty="0"/>
              <a:t>There are </a:t>
            </a:r>
            <a:r>
              <a:rPr lang="en-US" b="0" dirty="0">
                <a:solidFill>
                  <a:srgbClr val="FF0000"/>
                </a:solidFill>
              </a:rPr>
              <a:t>many different types of markets </a:t>
            </a:r>
            <a:r>
              <a:rPr lang="en-US" b="0" dirty="0"/>
              <a:t>and depending on the type a different rules should be set up for eliciting the best results for the </a:t>
            </a:r>
            <a:r>
              <a:rPr lang="en-US" b="0" dirty="0">
                <a:solidFill>
                  <a:srgbClr val="FF0000"/>
                </a:solidFill>
              </a:rPr>
              <a:t>society</a:t>
            </a:r>
            <a:r>
              <a:rPr lang="en-US" b="0" dirty="0"/>
              <a:t>.</a:t>
            </a:r>
          </a:p>
          <a:p>
            <a:endParaRPr lang="en-US" dirty="0"/>
          </a:p>
          <a:p>
            <a:endParaRPr lang="en-US" dirty="0"/>
          </a:p>
        </p:txBody>
      </p:sp>
    </p:spTree>
    <p:extLst>
      <p:ext uri="{BB962C8B-B14F-4D97-AF65-F5344CB8AC3E}">
        <p14:creationId xmlns:p14="http://schemas.microsoft.com/office/powerpoint/2010/main" val="1853959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9759-36B5-4618-A299-0760C0567421}"/>
              </a:ext>
            </a:extLst>
          </p:cNvPr>
          <p:cNvSpPr>
            <a:spLocks noGrp="1"/>
          </p:cNvSpPr>
          <p:nvPr>
            <p:ph type="title"/>
          </p:nvPr>
        </p:nvSpPr>
        <p:spPr/>
        <p:txBody>
          <a:bodyPr>
            <a:normAutofit/>
          </a:bodyPr>
          <a:lstStyle/>
          <a:p>
            <a:r>
              <a:rPr lang="en-US" dirty="0">
                <a:solidFill>
                  <a:schemeClr val="bg1"/>
                </a:solidFill>
              </a:rPr>
              <a:t>Ma</a:t>
            </a:r>
            <a:r>
              <a:rPr lang="en-US" dirty="0"/>
              <a:t>rkets studied in health economics</a:t>
            </a:r>
          </a:p>
        </p:txBody>
      </p:sp>
      <p:sp>
        <p:nvSpPr>
          <p:cNvPr id="3" name="Content Placeholder 2">
            <a:extLst>
              <a:ext uri="{FF2B5EF4-FFF2-40B4-BE49-F238E27FC236}">
                <a16:creationId xmlns:a16="http://schemas.microsoft.com/office/drawing/2014/main" id="{440898BA-7D81-42A1-89B5-702A5A5AB9F4}"/>
              </a:ext>
            </a:extLst>
          </p:cNvPr>
          <p:cNvSpPr>
            <a:spLocks noGrp="1"/>
          </p:cNvSpPr>
          <p:nvPr>
            <p:ph idx="1"/>
          </p:nvPr>
        </p:nvSpPr>
        <p:spPr/>
        <p:txBody>
          <a:bodyPr>
            <a:normAutofit/>
          </a:bodyPr>
          <a:lstStyle/>
          <a:p>
            <a:r>
              <a:rPr lang="en-US" dirty="0"/>
              <a:t>Markets for:</a:t>
            </a:r>
          </a:p>
          <a:p>
            <a:pPr lvl="1"/>
            <a:r>
              <a:rPr lang="en-US" dirty="0"/>
              <a:t>Physicians</a:t>
            </a:r>
          </a:p>
          <a:p>
            <a:pPr lvl="1"/>
            <a:r>
              <a:rPr lang="en-US" dirty="0"/>
              <a:t>Nurses</a:t>
            </a:r>
          </a:p>
          <a:p>
            <a:pPr lvl="1"/>
            <a:r>
              <a:rPr lang="en-US" dirty="0"/>
              <a:t>Hospital facilities</a:t>
            </a:r>
          </a:p>
          <a:p>
            <a:pPr lvl="1"/>
            <a:r>
              <a:rPr lang="en-US" dirty="0"/>
              <a:t>Nursing homes</a:t>
            </a:r>
          </a:p>
          <a:p>
            <a:pPr lvl="1"/>
            <a:r>
              <a:rPr lang="en-US" dirty="0"/>
              <a:t>Pharmaceuticals</a:t>
            </a:r>
          </a:p>
          <a:p>
            <a:pPr lvl="1"/>
            <a:r>
              <a:rPr lang="en-US" dirty="0"/>
              <a:t>Medical supplies (such as diagnostic and therapeutic equipment)</a:t>
            </a:r>
          </a:p>
          <a:p>
            <a:pPr lvl="1"/>
            <a:r>
              <a:rPr lang="en-US" b="1" dirty="0"/>
              <a:t>Health Insurance</a:t>
            </a:r>
          </a:p>
          <a:p>
            <a:pPr marL="457200" lvl="1" indent="0">
              <a:buNone/>
            </a:pPr>
            <a:endParaRPr lang="en-US" dirty="0"/>
          </a:p>
        </p:txBody>
      </p:sp>
    </p:spTree>
    <p:extLst>
      <p:ext uri="{BB962C8B-B14F-4D97-AF65-F5344CB8AC3E}">
        <p14:creationId xmlns:p14="http://schemas.microsoft.com/office/powerpoint/2010/main" val="660435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B69C5-3F16-4870-86C2-2845C192F0E7}"/>
              </a:ext>
            </a:extLst>
          </p:cNvPr>
          <p:cNvSpPr>
            <a:spLocks noGrp="1"/>
          </p:cNvSpPr>
          <p:nvPr>
            <p:ph type="title"/>
          </p:nvPr>
        </p:nvSpPr>
        <p:spPr/>
        <p:txBody>
          <a:bodyPr/>
          <a:lstStyle/>
          <a:p>
            <a:r>
              <a:rPr lang="en-US" dirty="0">
                <a:solidFill>
                  <a:schemeClr val="bg1"/>
                </a:solidFill>
              </a:rPr>
              <a:t>Ma</a:t>
            </a:r>
            <a:r>
              <a:rPr lang="en-US" dirty="0"/>
              <a:t>rket Economies</a:t>
            </a:r>
          </a:p>
        </p:txBody>
      </p:sp>
      <p:sp>
        <p:nvSpPr>
          <p:cNvPr id="3" name="Content Placeholder 2">
            <a:extLst>
              <a:ext uri="{FF2B5EF4-FFF2-40B4-BE49-F238E27FC236}">
                <a16:creationId xmlns:a16="http://schemas.microsoft.com/office/drawing/2014/main" id="{FE1D5BDB-AA80-4F74-B7B1-3000651C89C1}"/>
              </a:ext>
            </a:extLst>
          </p:cNvPr>
          <p:cNvSpPr>
            <a:spLocks noGrp="1"/>
          </p:cNvSpPr>
          <p:nvPr>
            <p:ph idx="1"/>
          </p:nvPr>
        </p:nvSpPr>
        <p:spPr/>
        <p:txBody>
          <a:bodyPr/>
          <a:lstStyle/>
          <a:p>
            <a:r>
              <a:rPr lang="en-US" b="0" dirty="0">
                <a:cs typeface="Arial" charset="0"/>
              </a:rPr>
              <a:t>In market economies, prices adjust to balance supply and demand.</a:t>
            </a:r>
          </a:p>
          <a:p>
            <a:r>
              <a:rPr lang="en-US" b="0" dirty="0">
                <a:cs typeface="Arial" charset="0"/>
              </a:rPr>
              <a:t>These equilibrium prices are the signals that guide economic decisions and thereby allocate scarce resources.  </a:t>
            </a:r>
          </a:p>
          <a:p>
            <a:pPr>
              <a:spcBef>
                <a:spcPct val="35000"/>
              </a:spcBef>
            </a:pPr>
            <a:r>
              <a:rPr lang="en-US" b="0" dirty="0"/>
              <a:t>The invisible hand works through the price system:</a:t>
            </a:r>
          </a:p>
          <a:p>
            <a:pPr lvl="1">
              <a:spcBef>
                <a:spcPct val="35000"/>
              </a:spcBef>
            </a:pPr>
            <a:r>
              <a:rPr lang="en-US" dirty="0"/>
              <a:t>The interaction of buyers and sellers determines prices.  </a:t>
            </a:r>
          </a:p>
          <a:p>
            <a:pPr lvl="1">
              <a:spcBef>
                <a:spcPct val="35000"/>
              </a:spcBef>
            </a:pPr>
            <a:r>
              <a:rPr lang="en-US" dirty="0"/>
              <a:t>Each price reflects the good’s value to buyers and the cost of  producing the good.  </a:t>
            </a:r>
          </a:p>
          <a:p>
            <a:pPr lvl="1">
              <a:spcBef>
                <a:spcPct val="35000"/>
              </a:spcBef>
            </a:pPr>
            <a:r>
              <a:rPr lang="en-US" dirty="0"/>
              <a:t>Prices guide self-interested households and firms to make decisions that, in many cases, maximize society’s economic well-being. </a:t>
            </a:r>
          </a:p>
          <a:p>
            <a:endParaRPr lang="en-US" dirty="0"/>
          </a:p>
        </p:txBody>
      </p:sp>
    </p:spTree>
    <p:extLst>
      <p:ext uri="{BB962C8B-B14F-4D97-AF65-F5344CB8AC3E}">
        <p14:creationId xmlns:p14="http://schemas.microsoft.com/office/powerpoint/2010/main" val="1863568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908C3-27B6-4DFB-B3F7-231B50B74C5C}"/>
              </a:ext>
            </a:extLst>
          </p:cNvPr>
          <p:cNvSpPr>
            <a:spLocks noGrp="1"/>
          </p:cNvSpPr>
          <p:nvPr>
            <p:ph type="title"/>
          </p:nvPr>
        </p:nvSpPr>
        <p:spPr/>
        <p:txBody>
          <a:bodyPr>
            <a:normAutofit/>
          </a:bodyPr>
          <a:lstStyle/>
          <a:p>
            <a:r>
              <a:rPr lang="en-US" dirty="0">
                <a:solidFill>
                  <a:schemeClr val="bg1"/>
                </a:solidFill>
              </a:rPr>
              <a:t>Wh</a:t>
            </a:r>
            <a:r>
              <a:rPr lang="en-US" dirty="0"/>
              <a:t>en does “free market does it better” hold?</a:t>
            </a:r>
          </a:p>
        </p:txBody>
      </p:sp>
      <p:sp>
        <p:nvSpPr>
          <p:cNvPr id="3" name="Content Placeholder 2">
            <a:extLst>
              <a:ext uri="{FF2B5EF4-FFF2-40B4-BE49-F238E27FC236}">
                <a16:creationId xmlns:a16="http://schemas.microsoft.com/office/drawing/2014/main" id="{33107C75-1AEE-433D-B2D8-E34994702978}"/>
              </a:ext>
            </a:extLst>
          </p:cNvPr>
          <p:cNvSpPr>
            <a:spLocks noGrp="1"/>
          </p:cNvSpPr>
          <p:nvPr>
            <p:ph sz="half" idx="1"/>
          </p:nvPr>
        </p:nvSpPr>
        <p:spPr>
          <a:xfrm>
            <a:off x="838200" y="1665980"/>
            <a:ext cx="4619017" cy="4189162"/>
          </a:xfrm>
        </p:spPr>
        <p:txBody>
          <a:bodyPr>
            <a:normAutofit fontScale="55000" lnSpcReduction="20000"/>
          </a:bodyPr>
          <a:lstStyle/>
          <a:p>
            <a:pPr marL="0" indent="0">
              <a:buNone/>
            </a:pPr>
            <a:r>
              <a:rPr lang="en-US" dirty="0"/>
              <a:t>Two very important assumptions need for this to hold are:</a:t>
            </a:r>
          </a:p>
          <a:p>
            <a:pPr marL="385763" indent="-385763">
              <a:buFont typeface="+mj-lt"/>
              <a:buAutoNum type="arabicPeriod"/>
            </a:pPr>
            <a:r>
              <a:rPr lang="en-US" b="0" dirty="0"/>
              <a:t>Perfectly Competitive Market</a:t>
            </a:r>
          </a:p>
          <a:p>
            <a:pPr marL="385763" indent="-385763">
              <a:buFont typeface="+mj-lt"/>
              <a:buAutoNum type="arabicPeriod"/>
            </a:pPr>
            <a:r>
              <a:rPr lang="en-US" b="0" dirty="0"/>
              <a:t>No Market Failure</a:t>
            </a:r>
          </a:p>
          <a:p>
            <a:pPr marL="385763" indent="-385763">
              <a:buFont typeface="+mj-lt"/>
              <a:buAutoNum type="arabicPeriod"/>
            </a:pPr>
            <a:endParaRPr lang="en-US" b="0" dirty="0"/>
          </a:p>
          <a:p>
            <a:endParaRPr lang="en-US" dirty="0"/>
          </a:p>
        </p:txBody>
      </p:sp>
      <p:sp>
        <p:nvSpPr>
          <p:cNvPr id="4" name="Content Placeholder 3">
            <a:extLst>
              <a:ext uri="{FF2B5EF4-FFF2-40B4-BE49-F238E27FC236}">
                <a16:creationId xmlns:a16="http://schemas.microsoft.com/office/drawing/2014/main" id="{510EAB40-28CE-4FCF-B1F9-3C58E9701760}"/>
              </a:ext>
            </a:extLst>
          </p:cNvPr>
          <p:cNvSpPr>
            <a:spLocks noGrp="1"/>
          </p:cNvSpPr>
          <p:nvPr>
            <p:ph sz="half" idx="2"/>
          </p:nvPr>
        </p:nvSpPr>
        <p:spPr>
          <a:xfrm>
            <a:off x="5525311" y="1665980"/>
            <a:ext cx="5828489" cy="4189162"/>
          </a:xfrm>
        </p:spPr>
        <p:txBody>
          <a:bodyPr>
            <a:normAutofit fontScale="55000" lnSpcReduction="20000"/>
          </a:bodyPr>
          <a:lstStyle/>
          <a:p>
            <a:pPr marL="0" indent="0">
              <a:buNone/>
            </a:pPr>
            <a:r>
              <a:rPr lang="en-US" dirty="0"/>
              <a:t>What is a Perfectly Competitive Market?</a:t>
            </a:r>
          </a:p>
          <a:p>
            <a:r>
              <a:rPr lang="en-US" b="0" dirty="0"/>
              <a:t>Many (numerous) buyers – price takers</a:t>
            </a:r>
          </a:p>
          <a:p>
            <a:r>
              <a:rPr lang="en-US" b="0" dirty="0"/>
              <a:t>Many (numerous) sellers – price takers</a:t>
            </a:r>
          </a:p>
          <a:p>
            <a:r>
              <a:rPr lang="en-US" b="0" dirty="0"/>
              <a:t>Identical (homogeneous) product</a:t>
            </a:r>
          </a:p>
          <a:p>
            <a:r>
              <a:rPr lang="en-US" b="0" dirty="0"/>
              <a:t>Free entry and exit</a:t>
            </a:r>
          </a:p>
          <a:p>
            <a:r>
              <a:rPr lang="en-US" b="0" dirty="0"/>
              <a:t>Both buyers and sellers have perfect information about the price, utility, quality, and production methods of products.</a:t>
            </a:r>
          </a:p>
          <a:p>
            <a:pPr marL="0" indent="0">
              <a:buNone/>
            </a:pPr>
            <a:r>
              <a:rPr lang="en-US" dirty="0"/>
              <a:t>What is Market Failure?</a:t>
            </a:r>
          </a:p>
          <a:p>
            <a:pPr marL="0" indent="0">
              <a:buNone/>
            </a:pPr>
            <a:r>
              <a:rPr lang="en-US" b="0" dirty="0"/>
              <a:t>Market Failure is a situation in which the allocation of goods and services by a free market is not efficient, often it leads to a net social welfare loss. </a:t>
            </a:r>
          </a:p>
          <a:p>
            <a:pPr marL="0" indent="0">
              <a:buNone/>
            </a:pPr>
            <a:r>
              <a:rPr lang="en-US" b="0" dirty="0"/>
              <a:t>Examples of Market Failure:</a:t>
            </a:r>
          </a:p>
          <a:p>
            <a:r>
              <a:rPr lang="en-US" b="0" dirty="0"/>
              <a:t>Externalities</a:t>
            </a:r>
          </a:p>
          <a:p>
            <a:r>
              <a:rPr lang="en-US" b="0" dirty="0"/>
              <a:t>Public Goods</a:t>
            </a:r>
          </a:p>
          <a:p>
            <a:r>
              <a:rPr lang="en-US" b="0" dirty="0"/>
              <a:t>Asymmetric Information</a:t>
            </a:r>
          </a:p>
          <a:p>
            <a:endParaRPr lang="en-US" b="0" dirty="0"/>
          </a:p>
          <a:p>
            <a:endParaRPr lang="en-US" dirty="0"/>
          </a:p>
        </p:txBody>
      </p:sp>
    </p:spTree>
    <p:extLst>
      <p:ext uri="{BB962C8B-B14F-4D97-AF65-F5344CB8AC3E}">
        <p14:creationId xmlns:p14="http://schemas.microsoft.com/office/powerpoint/2010/main" val="1432385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5F91A481-4DAB-4B7C-A0C0-248636D7D29F}"/>
              </a:ext>
            </a:extLst>
          </p:cNvPr>
          <p:cNvSpPr/>
          <p:nvPr/>
        </p:nvSpPr>
        <p:spPr>
          <a:xfrm>
            <a:off x="8302486" y="3151999"/>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Rounded Corners 14">
            <a:extLst>
              <a:ext uri="{FF2B5EF4-FFF2-40B4-BE49-F238E27FC236}">
                <a16:creationId xmlns:a16="http://schemas.microsoft.com/office/drawing/2014/main" id="{02D2E9AD-5294-4CB1-A763-3B9EC8251A36}"/>
              </a:ext>
            </a:extLst>
          </p:cNvPr>
          <p:cNvSpPr/>
          <p:nvPr/>
        </p:nvSpPr>
        <p:spPr>
          <a:xfrm>
            <a:off x="6717195" y="3151999"/>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Rounded Corners 13">
            <a:extLst>
              <a:ext uri="{FF2B5EF4-FFF2-40B4-BE49-F238E27FC236}">
                <a16:creationId xmlns:a16="http://schemas.microsoft.com/office/drawing/2014/main" id="{C6871D06-AE2F-41DB-BCB5-4869ECFCE883}"/>
              </a:ext>
            </a:extLst>
          </p:cNvPr>
          <p:cNvSpPr/>
          <p:nvPr/>
        </p:nvSpPr>
        <p:spPr>
          <a:xfrm>
            <a:off x="5149297" y="3160156"/>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Rounded Corners 12">
            <a:extLst>
              <a:ext uri="{FF2B5EF4-FFF2-40B4-BE49-F238E27FC236}">
                <a16:creationId xmlns:a16="http://schemas.microsoft.com/office/drawing/2014/main" id="{14F3FFC7-2F8A-4873-8567-C1AB417E6F6C}"/>
              </a:ext>
            </a:extLst>
          </p:cNvPr>
          <p:cNvSpPr/>
          <p:nvPr/>
        </p:nvSpPr>
        <p:spPr>
          <a:xfrm>
            <a:off x="3519280" y="3160156"/>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Rounded Corners 11">
            <a:extLst>
              <a:ext uri="{FF2B5EF4-FFF2-40B4-BE49-F238E27FC236}">
                <a16:creationId xmlns:a16="http://schemas.microsoft.com/office/drawing/2014/main" id="{2888CC18-D93B-4798-8867-3F8F72C86FC8}"/>
              </a:ext>
            </a:extLst>
          </p:cNvPr>
          <p:cNvSpPr/>
          <p:nvPr/>
        </p:nvSpPr>
        <p:spPr>
          <a:xfrm>
            <a:off x="1894232" y="3152001"/>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173E1852-D575-4880-A6D1-14116F42D7E3}"/>
              </a:ext>
            </a:extLst>
          </p:cNvPr>
          <p:cNvSpPr>
            <a:spLocks noGrp="1"/>
          </p:cNvSpPr>
          <p:nvPr>
            <p:ph type="title"/>
          </p:nvPr>
        </p:nvSpPr>
        <p:spPr/>
        <p:txBody>
          <a:bodyPr/>
          <a:lstStyle/>
          <a:p>
            <a:r>
              <a:rPr lang="en-US" dirty="0">
                <a:solidFill>
                  <a:schemeClr val="bg1"/>
                </a:solidFill>
              </a:rPr>
              <a:t>Wh</a:t>
            </a:r>
            <a:r>
              <a:rPr lang="en-US" dirty="0"/>
              <a:t>at types of markets are there?</a:t>
            </a:r>
          </a:p>
        </p:txBody>
      </p:sp>
      <p:sp>
        <p:nvSpPr>
          <p:cNvPr id="4" name="TextBox 3">
            <a:extLst>
              <a:ext uri="{FF2B5EF4-FFF2-40B4-BE49-F238E27FC236}">
                <a16:creationId xmlns:a16="http://schemas.microsoft.com/office/drawing/2014/main" id="{D1FDD120-E528-46FF-A108-3102BD2A3319}"/>
              </a:ext>
            </a:extLst>
          </p:cNvPr>
          <p:cNvSpPr txBox="1"/>
          <p:nvPr/>
        </p:nvSpPr>
        <p:spPr>
          <a:xfrm>
            <a:off x="2050775" y="3290500"/>
            <a:ext cx="1311965" cy="507831"/>
          </a:xfrm>
          <a:prstGeom prst="rect">
            <a:avLst/>
          </a:prstGeom>
          <a:noFill/>
        </p:spPr>
        <p:txBody>
          <a:bodyPr wrap="square" rtlCol="0">
            <a:spAutoFit/>
          </a:bodyPr>
          <a:lstStyle/>
          <a:p>
            <a:r>
              <a:rPr lang="en-US" sz="1350" b="1" dirty="0"/>
              <a:t>Perfect Competition</a:t>
            </a:r>
          </a:p>
        </p:txBody>
      </p:sp>
      <p:sp>
        <p:nvSpPr>
          <p:cNvPr id="7" name="TextBox 6">
            <a:extLst>
              <a:ext uri="{FF2B5EF4-FFF2-40B4-BE49-F238E27FC236}">
                <a16:creationId xmlns:a16="http://schemas.microsoft.com/office/drawing/2014/main" id="{9837A1B0-CF69-40D1-9258-A2BEBA0F0F2C}"/>
              </a:ext>
            </a:extLst>
          </p:cNvPr>
          <p:cNvSpPr txBox="1"/>
          <p:nvPr/>
        </p:nvSpPr>
        <p:spPr>
          <a:xfrm>
            <a:off x="3596308" y="3282344"/>
            <a:ext cx="1207604" cy="507831"/>
          </a:xfrm>
          <a:prstGeom prst="rect">
            <a:avLst/>
          </a:prstGeom>
          <a:noFill/>
        </p:spPr>
        <p:txBody>
          <a:bodyPr wrap="square" rtlCol="0">
            <a:spAutoFit/>
          </a:bodyPr>
          <a:lstStyle/>
          <a:p>
            <a:r>
              <a:rPr lang="en-US" sz="1350" b="1" dirty="0"/>
              <a:t>Monopolistic Competition</a:t>
            </a:r>
          </a:p>
        </p:txBody>
      </p:sp>
      <p:sp>
        <p:nvSpPr>
          <p:cNvPr id="8" name="TextBox 7">
            <a:extLst>
              <a:ext uri="{FF2B5EF4-FFF2-40B4-BE49-F238E27FC236}">
                <a16:creationId xmlns:a16="http://schemas.microsoft.com/office/drawing/2014/main" id="{493C7B74-8DD6-4A4F-93DF-1448A6483557}"/>
              </a:ext>
            </a:extLst>
          </p:cNvPr>
          <p:cNvSpPr txBox="1"/>
          <p:nvPr/>
        </p:nvSpPr>
        <p:spPr>
          <a:xfrm>
            <a:off x="5276020" y="3328417"/>
            <a:ext cx="1207604" cy="300082"/>
          </a:xfrm>
          <a:prstGeom prst="rect">
            <a:avLst/>
          </a:prstGeom>
          <a:noFill/>
        </p:spPr>
        <p:txBody>
          <a:bodyPr wrap="square" rtlCol="0">
            <a:spAutoFit/>
          </a:bodyPr>
          <a:lstStyle/>
          <a:p>
            <a:r>
              <a:rPr lang="en-US" sz="1350" b="1" dirty="0"/>
              <a:t>Oligopoly</a:t>
            </a:r>
          </a:p>
        </p:txBody>
      </p:sp>
      <p:sp>
        <p:nvSpPr>
          <p:cNvPr id="9" name="TextBox 8">
            <a:extLst>
              <a:ext uri="{FF2B5EF4-FFF2-40B4-BE49-F238E27FC236}">
                <a16:creationId xmlns:a16="http://schemas.microsoft.com/office/drawing/2014/main" id="{42BB8B87-3E11-41F3-A9D1-3E6C556053AD}"/>
              </a:ext>
            </a:extLst>
          </p:cNvPr>
          <p:cNvSpPr txBox="1"/>
          <p:nvPr/>
        </p:nvSpPr>
        <p:spPr>
          <a:xfrm>
            <a:off x="6928405" y="3328417"/>
            <a:ext cx="1207604" cy="300082"/>
          </a:xfrm>
          <a:prstGeom prst="rect">
            <a:avLst/>
          </a:prstGeom>
          <a:noFill/>
        </p:spPr>
        <p:txBody>
          <a:bodyPr wrap="square" rtlCol="0">
            <a:spAutoFit/>
          </a:bodyPr>
          <a:lstStyle/>
          <a:p>
            <a:r>
              <a:rPr lang="en-US" sz="1350" b="1" dirty="0"/>
              <a:t>Duopoly</a:t>
            </a:r>
          </a:p>
        </p:txBody>
      </p:sp>
      <p:sp>
        <p:nvSpPr>
          <p:cNvPr id="10" name="TextBox 9">
            <a:extLst>
              <a:ext uri="{FF2B5EF4-FFF2-40B4-BE49-F238E27FC236}">
                <a16:creationId xmlns:a16="http://schemas.microsoft.com/office/drawing/2014/main" id="{51C0D7A1-3DF7-4249-ABB1-4091D7C50357}"/>
              </a:ext>
            </a:extLst>
          </p:cNvPr>
          <p:cNvSpPr txBox="1"/>
          <p:nvPr/>
        </p:nvSpPr>
        <p:spPr>
          <a:xfrm>
            <a:off x="8468962" y="3188727"/>
            <a:ext cx="1207604" cy="300082"/>
          </a:xfrm>
          <a:prstGeom prst="rect">
            <a:avLst/>
          </a:prstGeom>
          <a:noFill/>
        </p:spPr>
        <p:txBody>
          <a:bodyPr wrap="square" rtlCol="0">
            <a:spAutoFit/>
          </a:bodyPr>
          <a:lstStyle/>
          <a:p>
            <a:r>
              <a:rPr lang="en-US" sz="1350" b="1" dirty="0"/>
              <a:t>Monopoly</a:t>
            </a:r>
          </a:p>
        </p:txBody>
      </p:sp>
      <p:sp>
        <p:nvSpPr>
          <p:cNvPr id="11" name="TextBox 10">
            <a:extLst>
              <a:ext uri="{FF2B5EF4-FFF2-40B4-BE49-F238E27FC236}">
                <a16:creationId xmlns:a16="http://schemas.microsoft.com/office/drawing/2014/main" id="{A07D40E5-68AE-48EA-B0F9-5795D556A9D2}"/>
              </a:ext>
            </a:extLst>
          </p:cNvPr>
          <p:cNvSpPr txBox="1"/>
          <p:nvPr/>
        </p:nvSpPr>
        <p:spPr>
          <a:xfrm>
            <a:off x="8471449" y="3524715"/>
            <a:ext cx="1207604" cy="300082"/>
          </a:xfrm>
          <a:prstGeom prst="rect">
            <a:avLst/>
          </a:prstGeom>
          <a:noFill/>
        </p:spPr>
        <p:txBody>
          <a:bodyPr wrap="square" rtlCol="0">
            <a:spAutoFit/>
          </a:bodyPr>
          <a:lstStyle/>
          <a:p>
            <a:r>
              <a:rPr lang="en-US" sz="1350" b="1" dirty="0"/>
              <a:t>Monopsony</a:t>
            </a:r>
          </a:p>
        </p:txBody>
      </p:sp>
      <p:cxnSp>
        <p:nvCxnSpPr>
          <p:cNvPr id="18" name="Straight Arrow Connector 17">
            <a:extLst>
              <a:ext uri="{FF2B5EF4-FFF2-40B4-BE49-F238E27FC236}">
                <a16:creationId xmlns:a16="http://schemas.microsoft.com/office/drawing/2014/main" id="{26B256C3-5E25-4B73-AE81-26EC776D6C1E}"/>
              </a:ext>
            </a:extLst>
          </p:cNvPr>
          <p:cNvCxnSpPr/>
          <p:nvPr/>
        </p:nvCxnSpPr>
        <p:spPr>
          <a:xfrm flipH="1">
            <a:off x="1894232" y="2805320"/>
            <a:ext cx="7615858" cy="0"/>
          </a:xfrm>
          <a:prstGeom prst="straightConnector1">
            <a:avLst/>
          </a:prstGeom>
          <a:ln w="47625">
            <a:solidFill>
              <a:srgbClr val="00B050"/>
            </a:solidFill>
            <a:headEnd type="none" w="lg" len="med"/>
            <a:tailEnd type="stealth" w="lg" len="lg"/>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113FB2E7-7F10-49A5-B6BF-DA0268EB9CDD}"/>
              </a:ext>
            </a:extLst>
          </p:cNvPr>
          <p:cNvCxnSpPr>
            <a:cxnSpLocks/>
          </p:cNvCxnSpPr>
          <p:nvPr/>
        </p:nvCxnSpPr>
        <p:spPr>
          <a:xfrm>
            <a:off x="2050774" y="4244113"/>
            <a:ext cx="7459316" cy="16313"/>
          </a:xfrm>
          <a:prstGeom prst="straightConnector1">
            <a:avLst/>
          </a:prstGeom>
          <a:ln w="47625">
            <a:solidFill>
              <a:srgbClr val="FF0000"/>
            </a:solidFill>
            <a:headEnd type="none" w="lg" len="med"/>
            <a:tailEnd type="stealth" w="lg" len="lg"/>
          </a:ln>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95F30019-EA9F-41DF-9087-941037AEF3B5}"/>
              </a:ext>
            </a:extLst>
          </p:cNvPr>
          <p:cNvSpPr txBox="1"/>
          <p:nvPr/>
        </p:nvSpPr>
        <p:spPr>
          <a:xfrm>
            <a:off x="8302486" y="2309001"/>
            <a:ext cx="1141003" cy="507831"/>
          </a:xfrm>
          <a:prstGeom prst="rect">
            <a:avLst/>
          </a:prstGeom>
          <a:noFill/>
        </p:spPr>
        <p:txBody>
          <a:bodyPr wrap="square" rtlCol="0">
            <a:spAutoFit/>
          </a:bodyPr>
          <a:lstStyle/>
          <a:p>
            <a:r>
              <a:rPr lang="en-US" sz="1350" b="1" dirty="0">
                <a:solidFill>
                  <a:srgbClr val="00B050"/>
                </a:solidFill>
              </a:rPr>
              <a:t>Less Competition</a:t>
            </a:r>
          </a:p>
        </p:txBody>
      </p:sp>
      <p:sp>
        <p:nvSpPr>
          <p:cNvPr id="24" name="TextBox 23">
            <a:extLst>
              <a:ext uri="{FF2B5EF4-FFF2-40B4-BE49-F238E27FC236}">
                <a16:creationId xmlns:a16="http://schemas.microsoft.com/office/drawing/2014/main" id="{383F2580-300F-47E2-A89B-250CE09DB729}"/>
              </a:ext>
            </a:extLst>
          </p:cNvPr>
          <p:cNvSpPr txBox="1"/>
          <p:nvPr/>
        </p:nvSpPr>
        <p:spPr>
          <a:xfrm>
            <a:off x="2152651" y="2297431"/>
            <a:ext cx="1141003" cy="507831"/>
          </a:xfrm>
          <a:prstGeom prst="rect">
            <a:avLst/>
          </a:prstGeom>
          <a:noFill/>
        </p:spPr>
        <p:txBody>
          <a:bodyPr wrap="square" rtlCol="0">
            <a:spAutoFit/>
          </a:bodyPr>
          <a:lstStyle/>
          <a:p>
            <a:r>
              <a:rPr lang="en-US" sz="1350" b="1" dirty="0">
                <a:solidFill>
                  <a:srgbClr val="00B050"/>
                </a:solidFill>
              </a:rPr>
              <a:t>More Competition</a:t>
            </a:r>
          </a:p>
        </p:txBody>
      </p:sp>
      <p:sp>
        <p:nvSpPr>
          <p:cNvPr id="25" name="TextBox 24">
            <a:extLst>
              <a:ext uri="{FF2B5EF4-FFF2-40B4-BE49-F238E27FC236}">
                <a16:creationId xmlns:a16="http://schemas.microsoft.com/office/drawing/2014/main" id="{7CF2C213-7539-4E09-9EC8-C4723102C675}"/>
              </a:ext>
            </a:extLst>
          </p:cNvPr>
          <p:cNvSpPr txBox="1"/>
          <p:nvPr/>
        </p:nvSpPr>
        <p:spPr>
          <a:xfrm>
            <a:off x="2050775" y="4414373"/>
            <a:ext cx="1311965" cy="507831"/>
          </a:xfrm>
          <a:prstGeom prst="rect">
            <a:avLst/>
          </a:prstGeom>
          <a:noFill/>
        </p:spPr>
        <p:txBody>
          <a:bodyPr wrap="square" rtlCol="0">
            <a:spAutoFit/>
          </a:bodyPr>
          <a:lstStyle/>
          <a:p>
            <a:r>
              <a:rPr lang="en-US" sz="1350" b="1" dirty="0">
                <a:solidFill>
                  <a:srgbClr val="FF0000"/>
                </a:solidFill>
              </a:rPr>
              <a:t>Less Concentration</a:t>
            </a:r>
          </a:p>
        </p:txBody>
      </p:sp>
      <p:sp>
        <p:nvSpPr>
          <p:cNvPr id="26" name="TextBox 25">
            <a:extLst>
              <a:ext uri="{FF2B5EF4-FFF2-40B4-BE49-F238E27FC236}">
                <a16:creationId xmlns:a16="http://schemas.microsoft.com/office/drawing/2014/main" id="{716C46E8-9C7E-4405-8C11-1B5BE8C10CFA}"/>
              </a:ext>
            </a:extLst>
          </p:cNvPr>
          <p:cNvSpPr txBox="1"/>
          <p:nvPr/>
        </p:nvSpPr>
        <p:spPr>
          <a:xfrm>
            <a:off x="8124353" y="4414372"/>
            <a:ext cx="1311965" cy="507831"/>
          </a:xfrm>
          <a:prstGeom prst="rect">
            <a:avLst/>
          </a:prstGeom>
          <a:noFill/>
        </p:spPr>
        <p:txBody>
          <a:bodyPr wrap="square" rtlCol="0">
            <a:spAutoFit/>
          </a:bodyPr>
          <a:lstStyle/>
          <a:p>
            <a:r>
              <a:rPr lang="en-US" sz="1350" b="1" dirty="0">
                <a:solidFill>
                  <a:srgbClr val="FF0000"/>
                </a:solidFill>
              </a:rPr>
              <a:t>More Concentration</a:t>
            </a:r>
          </a:p>
        </p:txBody>
      </p:sp>
    </p:spTree>
    <p:extLst>
      <p:ext uri="{BB962C8B-B14F-4D97-AF65-F5344CB8AC3E}">
        <p14:creationId xmlns:p14="http://schemas.microsoft.com/office/powerpoint/2010/main" val="265610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right)">
                                      <p:cBhvr>
                                        <p:cTn id="41" dur="500"/>
                                        <p:tgtEl>
                                          <p:spTgt spid="18"/>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500"/>
                                        <p:tgtEl>
                                          <p:spTgt spid="19"/>
                                        </p:tgtEl>
                                      </p:cBhvr>
                                    </p:animEffec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4" grpId="0" animBg="1"/>
      <p:bldP spid="13" grpId="0" animBg="1"/>
      <p:bldP spid="12" grpId="0" animBg="1"/>
      <p:bldP spid="4" grpId="0"/>
      <p:bldP spid="7" grpId="0"/>
      <p:bldP spid="8" grpId="0"/>
      <p:bldP spid="9" grpId="0"/>
      <p:bldP spid="10" grpId="0"/>
      <p:bldP spid="11" grpId="0"/>
      <p:bldP spid="22" grpId="0"/>
      <p:bldP spid="24" grpId="0"/>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04A4-A7DA-44C9-9AD4-EAA72C09EE07}"/>
              </a:ext>
            </a:extLst>
          </p:cNvPr>
          <p:cNvSpPr>
            <a:spLocks noGrp="1"/>
          </p:cNvSpPr>
          <p:nvPr>
            <p:ph type="title"/>
          </p:nvPr>
        </p:nvSpPr>
        <p:spPr/>
        <p:txBody>
          <a:bodyPr/>
          <a:lstStyle/>
          <a:p>
            <a:r>
              <a:rPr lang="en-US" dirty="0">
                <a:solidFill>
                  <a:schemeClr val="bg1"/>
                </a:solidFill>
              </a:rPr>
              <a:t>Ho</a:t>
            </a:r>
            <a:r>
              <a:rPr lang="en-US" dirty="0"/>
              <a:t>spital Monopolization</a:t>
            </a:r>
          </a:p>
        </p:txBody>
      </p:sp>
      <p:sp>
        <p:nvSpPr>
          <p:cNvPr id="3" name="Content Placeholder 2">
            <a:extLst>
              <a:ext uri="{FF2B5EF4-FFF2-40B4-BE49-F238E27FC236}">
                <a16:creationId xmlns:a16="http://schemas.microsoft.com/office/drawing/2014/main" id="{3EA94890-DDE1-4E1E-8BCD-4D7B42E8CF4A}"/>
              </a:ext>
            </a:extLst>
          </p:cNvPr>
          <p:cNvSpPr>
            <a:spLocks noGrp="1"/>
          </p:cNvSpPr>
          <p:nvPr>
            <p:ph idx="1"/>
          </p:nvPr>
        </p:nvSpPr>
        <p:spPr/>
        <p:txBody>
          <a:bodyPr>
            <a:normAutofit/>
          </a:bodyPr>
          <a:lstStyle/>
          <a:p>
            <a:r>
              <a:rPr lang="en-US" b="0" dirty="0"/>
              <a:t>Market consolidation among and between health systems, hospitals, medical groups, and health insurers has surged over the last decade.</a:t>
            </a:r>
          </a:p>
          <a:p>
            <a:r>
              <a:rPr lang="en-US" b="0" dirty="0"/>
              <a:t>Over an 18-month period between July 2016 and January 2018, hospitals acquired 8,000 more medical practices, and 14,000 more physicians left independent practice to become hospital employees.</a:t>
            </a:r>
          </a:p>
          <a:p>
            <a:endParaRPr lang="en-US" dirty="0"/>
          </a:p>
        </p:txBody>
      </p:sp>
      <p:sp>
        <p:nvSpPr>
          <p:cNvPr id="4" name="Slide Number Placeholder 3">
            <a:extLst>
              <a:ext uri="{FF2B5EF4-FFF2-40B4-BE49-F238E27FC236}">
                <a16:creationId xmlns:a16="http://schemas.microsoft.com/office/drawing/2014/main" id="{774A0F19-498C-4CA7-8686-6173B08BB4EC}"/>
              </a:ext>
            </a:extLst>
          </p:cNvPr>
          <p:cNvSpPr>
            <a:spLocks noGrp="1"/>
          </p:cNvSpPr>
          <p:nvPr>
            <p:ph type="sldNum" sz="quarter" idx="12"/>
          </p:nvPr>
        </p:nvSpPr>
        <p:spPr/>
        <p:txBody>
          <a:bodyPr/>
          <a:lstStyle/>
          <a:p>
            <a:fld id="{D9F085D5-EC86-4F6A-B501-C1359CB39116}" type="slidenum">
              <a:rPr lang="en-GB" smtClean="0"/>
              <a:t>15</a:t>
            </a:fld>
            <a:endParaRPr lang="en-GB"/>
          </a:p>
        </p:txBody>
      </p:sp>
    </p:spTree>
    <p:extLst>
      <p:ext uri="{BB962C8B-B14F-4D97-AF65-F5344CB8AC3E}">
        <p14:creationId xmlns:p14="http://schemas.microsoft.com/office/powerpoint/2010/main" val="4040816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12B30-76D5-4F76-A53F-635E42DF3321}"/>
              </a:ext>
            </a:extLst>
          </p:cNvPr>
          <p:cNvSpPr>
            <a:spLocks noGrp="1"/>
          </p:cNvSpPr>
          <p:nvPr>
            <p:ph type="title"/>
          </p:nvPr>
        </p:nvSpPr>
        <p:spPr>
          <a:xfrm>
            <a:off x="838200" y="216007"/>
            <a:ext cx="10515600" cy="1325563"/>
          </a:xfrm>
        </p:spPr>
        <p:txBody>
          <a:bodyPr/>
          <a:lstStyle/>
          <a:p>
            <a:r>
              <a:rPr lang="en-US" dirty="0">
                <a:solidFill>
                  <a:schemeClr val="bg1"/>
                </a:solidFill>
              </a:rPr>
              <a:t>Ho</a:t>
            </a:r>
            <a:r>
              <a:rPr lang="en-US" dirty="0"/>
              <a:t>spital Monopolization: California</a:t>
            </a:r>
          </a:p>
        </p:txBody>
      </p:sp>
      <p:sp>
        <p:nvSpPr>
          <p:cNvPr id="3" name="Content Placeholder 2">
            <a:extLst>
              <a:ext uri="{FF2B5EF4-FFF2-40B4-BE49-F238E27FC236}">
                <a16:creationId xmlns:a16="http://schemas.microsoft.com/office/drawing/2014/main" id="{205EAD51-2783-4FD6-8DC2-E03C90ACCFB2}"/>
              </a:ext>
            </a:extLst>
          </p:cNvPr>
          <p:cNvSpPr>
            <a:spLocks noGrp="1"/>
          </p:cNvSpPr>
          <p:nvPr>
            <p:ph idx="1"/>
          </p:nvPr>
        </p:nvSpPr>
        <p:spPr/>
        <p:txBody>
          <a:bodyPr>
            <a:normAutofit/>
          </a:bodyPr>
          <a:lstStyle/>
          <a:p>
            <a:r>
              <a:rPr lang="en-US" b="0" dirty="0">
                <a:solidFill>
                  <a:srgbClr val="2B414D"/>
                </a:solidFill>
                <a:latin typeface="Libre Baskerville"/>
              </a:rPr>
              <a:t>A large Northern California hospital system used its size and influence to achieve a "domination of the market”.</a:t>
            </a:r>
          </a:p>
          <a:p>
            <a:r>
              <a:rPr lang="en-US" b="0" dirty="0">
                <a:solidFill>
                  <a:srgbClr val="2B414D"/>
                </a:solidFill>
                <a:latin typeface="Libre Baskerville"/>
              </a:rPr>
              <a:t>Sutter Health grew into a behemoth hospital system and then, like a classic monopoly, used its dominance in Northern California to raise hospital prices.</a:t>
            </a:r>
          </a:p>
          <a:p>
            <a:r>
              <a:rPr lang="en-US" b="0" dirty="0">
                <a:solidFill>
                  <a:srgbClr val="2B414D"/>
                </a:solidFill>
                <a:latin typeface="Libre Baskerville"/>
              </a:rPr>
              <a:t>Sutter used its windfall from excessive pricing to acquire more entities and grew into a conglomerate of 24 hospitals, 12,000 doctors and several cancer, cardiac and other specialty centers. </a:t>
            </a:r>
          </a:p>
          <a:p>
            <a:r>
              <a:rPr lang="en-US" b="0" dirty="0">
                <a:solidFill>
                  <a:srgbClr val="2B414D"/>
                </a:solidFill>
                <a:latin typeface="Libre Baskerville"/>
              </a:rPr>
              <a:t>In some counties, Sutter was the sole hospital for a thousand square miles.</a:t>
            </a:r>
          </a:p>
        </p:txBody>
      </p:sp>
      <p:sp>
        <p:nvSpPr>
          <p:cNvPr id="4" name="Slide Number Placeholder 3">
            <a:extLst>
              <a:ext uri="{FF2B5EF4-FFF2-40B4-BE49-F238E27FC236}">
                <a16:creationId xmlns:a16="http://schemas.microsoft.com/office/drawing/2014/main" id="{BDFAA289-894A-4223-B85A-D452FA5D52CC}"/>
              </a:ext>
            </a:extLst>
          </p:cNvPr>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152960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5CF11-C60C-48EB-8CD2-2BBCA5E9F5DC}"/>
              </a:ext>
            </a:extLst>
          </p:cNvPr>
          <p:cNvSpPr>
            <a:spLocks noGrp="1"/>
          </p:cNvSpPr>
          <p:nvPr>
            <p:ph type="title"/>
          </p:nvPr>
        </p:nvSpPr>
        <p:spPr/>
        <p:txBody>
          <a:bodyPr/>
          <a:lstStyle/>
          <a:p>
            <a:r>
              <a:rPr lang="en-US" dirty="0">
                <a:solidFill>
                  <a:schemeClr val="bg1"/>
                </a:solidFill>
              </a:rPr>
              <a:t>Ho</a:t>
            </a:r>
            <a:r>
              <a:rPr lang="en-US" dirty="0"/>
              <a:t>spital Monopolization: Florida</a:t>
            </a:r>
          </a:p>
        </p:txBody>
      </p:sp>
      <p:sp>
        <p:nvSpPr>
          <p:cNvPr id="3" name="Content Placeholder 2">
            <a:extLst>
              <a:ext uri="{FF2B5EF4-FFF2-40B4-BE49-F238E27FC236}">
                <a16:creationId xmlns:a16="http://schemas.microsoft.com/office/drawing/2014/main" id="{49A33605-F895-4575-8EC3-6640A4A3BF14}"/>
              </a:ext>
            </a:extLst>
          </p:cNvPr>
          <p:cNvSpPr>
            <a:spLocks noGrp="1"/>
          </p:cNvSpPr>
          <p:nvPr>
            <p:ph idx="1"/>
          </p:nvPr>
        </p:nvSpPr>
        <p:spPr/>
        <p:txBody>
          <a:bodyPr>
            <a:normAutofit lnSpcReduction="10000"/>
          </a:bodyPr>
          <a:lstStyle/>
          <a:p>
            <a:r>
              <a:rPr lang="en-US" b="0" dirty="0"/>
              <a:t>Consolidation among health insurance companies drove a 12% rise in profits for health maintenance organization insurance plans, or HMOs, and South Florida hospitals reported 8% average profit margins, their highest in recent years, according to the Florida Health Market Review. (January 2020)</a:t>
            </a:r>
          </a:p>
          <a:p>
            <a:r>
              <a:rPr lang="en-US" b="0" dirty="0"/>
              <a:t>Hospital systems grew through new construction and acquisitions. </a:t>
            </a:r>
          </a:p>
          <a:p>
            <a:r>
              <a:rPr lang="en-US" b="0" dirty="0"/>
              <a:t>The Tennessee-based </a:t>
            </a:r>
            <a:r>
              <a:rPr lang="en-US" b="0" dirty="0">
                <a:solidFill>
                  <a:srgbClr val="FF0000"/>
                </a:solidFill>
              </a:rPr>
              <a:t>Hospital Corporation of America, or HCA</a:t>
            </a:r>
            <a:r>
              <a:rPr lang="en-US" b="0" dirty="0"/>
              <a:t>, one of the nation’s largest for-profit systems, and </a:t>
            </a:r>
            <a:r>
              <a:rPr lang="en-US" b="0" dirty="0" err="1">
                <a:solidFill>
                  <a:srgbClr val="FF0000"/>
                </a:solidFill>
              </a:rPr>
              <a:t>AdventHealth</a:t>
            </a:r>
            <a:r>
              <a:rPr lang="en-US" b="0" dirty="0"/>
              <a:t>, a nonprofit healthcare system, led the charge in Florida, acquiring hospitals from Community Health Systems, which was once the seventh-largest system in the state.</a:t>
            </a:r>
            <a:endParaRPr lang="en-US" dirty="0"/>
          </a:p>
        </p:txBody>
      </p:sp>
      <p:sp>
        <p:nvSpPr>
          <p:cNvPr id="4" name="Slide Number Placeholder 3">
            <a:extLst>
              <a:ext uri="{FF2B5EF4-FFF2-40B4-BE49-F238E27FC236}">
                <a16:creationId xmlns:a16="http://schemas.microsoft.com/office/drawing/2014/main" id="{84763E34-A941-4B2B-A19A-644D590B566B}"/>
              </a:ext>
            </a:extLst>
          </p:cNvPr>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656513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1E0F-51CF-4A93-8D66-13C471052275}"/>
              </a:ext>
            </a:extLst>
          </p:cNvPr>
          <p:cNvSpPr>
            <a:spLocks noGrp="1"/>
          </p:cNvSpPr>
          <p:nvPr>
            <p:ph type="title"/>
          </p:nvPr>
        </p:nvSpPr>
        <p:spPr/>
        <p:txBody>
          <a:bodyPr/>
          <a:lstStyle/>
          <a:p>
            <a:r>
              <a:rPr lang="en-US" dirty="0">
                <a:solidFill>
                  <a:schemeClr val="bg1"/>
                </a:solidFill>
              </a:rPr>
              <a:t>Ho</a:t>
            </a:r>
            <a:r>
              <a:rPr lang="en-US" dirty="0"/>
              <a:t>spital Monopolization: Florida</a:t>
            </a:r>
          </a:p>
        </p:txBody>
      </p:sp>
      <p:sp>
        <p:nvSpPr>
          <p:cNvPr id="3" name="Content Placeholder 2">
            <a:extLst>
              <a:ext uri="{FF2B5EF4-FFF2-40B4-BE49-F238E27FC236}">
                <a16:creationId xmlns:a16="http://schemas.microsoft.com/office/drawing/2014/main" id="{6B3CEE6A-21E4-4FF6-B0A5-120FB27EA4A0}"/>
              </a:ext>
            </a:extLst>
          </p:cNvPr>
          <p:cNvSpPr>
            <a:spLocks noGrp="1"/>
          </p:cNvSpPr>
          <p:nvPr>
            <p:ph idx="1"/>
          </p:nvPr>
        </p:nvSpPr>
        <p:spPr/>
        <p:txBody>
          <a:bodyPr/>
          <a:lstStyle/>
          <a:p>
            <a:r>
              <a:rPr lang="en-US" b="0" dirty="0"/>
              <a:t>South Florida hospitals recorded combined profits of nearly $1.3 billion in 2018 and have posted combined profits above $1 billion for four of the past five years. </a:t>
            </a:r>
          </a:p>
          <a:p>
            <a:r>
              <a:rPr lang="en-US" b="0" dirty="0"/>
              <a:t>HCA hospitals were the most profitable, with a net income of $363.6 million. </a:t>
            </a:r>
          </a:p>
          <a:p>
            <a:r>
              <a:rPr lang="en-US" b="0" dirty="0"/>
              <a:t>Baptist Health, a nonprofit and the largest system in the Miami area, had a net income of $142.8 million and Memorial Healthcare System in Broward County, a nonprofit hospital network, had a net income of $158.6 million.</a:t>
            </a:r>
            <a:endParaRPr lang="en-US" dirty="0"/>
          </a:p>
        </p:txBody>
      </p:sp>
      <p:sp>
        <p:nvSpPr>
          <p:cNvPr id="4" name="Slide Number Placeholder 3">
            <a:extLst>
              <a:ext uri="{FF2B5EF4-FFF2-40B4-BE49-F238E27FC236}">
                <a16:creationId xmlns:a16="http://schemas.microsoft.com/office/drawing/2014/main" id="{2E665012-42AA-47DB-91CC-637651359709}"/>
              </a:ext>
            </a:extLst>
          </p:cNvPr>
          <p:cNvSpPr>
            <a:spLocks noGrp="1"/>
          </p:cNvSpPr>
          <p:nvPr>
            <p:ph type="sldNum" sz="quarter" idx="12"/>
          </p:nvPr>
        </p:nvSpPr>
        <p:spPr/>
        <p:txBody>
          <a:bodyPr/>
          <a:lstStyle/>
          <a:p>
            <a:fld id="{D9F085D5-EC86-4F6A-B501-C1359CB39116}" type="slidenum">
              <a:rPr lang="en-GB" smtClean="0"/>
              <a:t>18</a:t>
            </a:fld>
            <a:endParaRPr lang="en-GB"/>
          </a:p>
        </p:txBody>
      </p:sp>
    </p:spTree>
    <p:extLst>
      <p:ext uri="{BB962C8B-B14F-4D97-AF65-F5344CB8AC3E}">
        <p14:creationId xmlns:p14="http://schemas.microsoft.com/office/powerpoint/2010/main" val="2894153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A939-C74B-4FD0-BA3E-7F4152F4AC4F}"/>
              </a:ext>
            </a:extLst>
          </p:cNvPr>
          <p:cNvSpPr>
            <a:spLocks noGrp="1"/>
          </p:cNvSpPr>
          <p:nvPr>
            <p:ph type="title"/>
          </p:nvPr>
        </p:nvSpPr>
        <p:spPr/>
        <p:txBody>
          <a:bodyPr/>
          <a:lstStyle/>
          <a:p>
            <a:r>
              <a:rPr lang="en-US" dirty="0">
                <a:solidFill>
                  <a:schemeClr val="bg1"/>
                </a:solidFill>
              </a:rPr>
              <a:t>Ho</a:t>
            </a:r>
            <a:r>
              <a:rPr lang="en-US" dirty="0"/>
              <a:t>spital Monopolization</a:t>
            </a:r>
          </a:p>
        </p:txBody>
      </p:sp>
      <p:sp>
        <p:nvSpPr>
          <p:cNvPr id="3" name="Content Placeholder 2">
            <a:extLst>
              <a:ext uri="{FF2B5EF4-FFF2-40B4-BE49-F238E27FC236}">
                <a16:creationId xmlns:a16="http://schemas.microsoft.com/office/drawing/2014/main" id="{AE719385-527D-4E64-A758-01AA212E89DB}"/>
              </a:ext>
            </a:extLst>
          </p:cNvPr>
          <p:cNvSpPr>
            <a:spLocks noGrp="1"/>
          </p:cNvSpPr>
          <p:nvPr>
            <p:ph idx="1"/>
          </p:nvPr>
        </p:nvSpPr>
        <p:spPr/>
        <p:txBody>
          <a:bodyPr/>
          <a:lstStyle/>
          <a:p>
            <a:r>
              <a:rPr lang="en-US" b="0" dirty="0"/>
              <a:t>On average hospitals charge patients more than four times the cost of care.</a:t>
            </a:r>
          </a:p>
          <a:p>
            <a:pPr marL="0" marR="0">
              <a:lnSpc>
                <a:spcPct val="107000"/>
              </a:lnSpc>
              <a:spcBef>
                <a:spcPts val="0"/>
              </a:spcBef>
              <a:spcAft>
                <a:spcPts val="800"/>
              </a:spcAft>
            </a:pPr>
            <a:r>
              <a:rPr lang="en-US" b="0" dirty="0"/>
              <a:t>The top 100 most expensive hospitals this ranges from 1,808 percent at the high end to 1,129 percent at the low end</a:t>
            </a:r>
          </a:p>
          <a:p>
            <a:pPr marL="0" marR="0">
              <a:lnSpc>
                <a:spcPct val="107000"/>
              </a:lnSpc>
              <a:spcBef>
                <a:spcPts val="0"/>
              </a:spcBef>
              <a:spcAft>
                <a:spcPts val="800"/>
              </a:spcAft>
            </a:pPr>
            <a:r>
              <a:rPr lang="en-US" b="0" dirty="0"/>
              <a:t>Most of the top 100 hospitals are located in states in the west and south. Florida had the highest number, with 40 hospitals. Other top states included Texas with 14 hospitals, Alabama with eight, Nevada with seven, and California with six.</a:t>
            </a:r>
          </a:p>
          <a:p>
            <a:endParaRPr lang="en-US" dirty="0"/>
          </a:p>
        </p:txBody>
      </p:sp>
      <p:sp>
        <p:nvSpPr>
          <p:cNvPr id="4" name="Slide Number Placeholder 3">
            <a:extLst>
              <a:ext uri="{FF2B5EF4-FFF2-40B4-BE49-F238E27FC236}">
                <a16:creationId xmlns:a16="http://schemas.microsoft.com/office/drawing/2014/main" id="{4DAF8550-6465-40E8-BB6B-17A567831FF3}"/>
              </a:ext>
            </a:extLst>
          </p:cNvPr>
          <p:cNvSpPr>
            <a:spLocks noGrp="1"/>
          </p:cNvSpPr>
          <p:nvPr>
            <p:ph type="sldNum" sz="quarter" idx="12"/>
          </p:nvPr>
        </p:nvSpPr>
        <p:spPr/>
        <p:txBody>
          <a:bodyPr/>
          <a:lstStyle/>
          <a:p>
            <a:fld id="{D9F085D5-EC86-4F6A-B501-C1359CB39116}" type="slidenum">
              <a:rPr lang="en-GB" smtClean="0"/>
              <a:t>19</a:t>
            </a:fld>
            <a:endParaRPr lang="en-GB"/>
          </a:p>
        </p:txBody>
      </p:sp>
    </p:spTree>
    <p:extLst>
      <p:ext uri="{BB962C8B-B14F-4D97-AF65-F5344CB8AC3E}">
        <p14:creationId xmlns:p14="http://schemas.microsoft.com/office/powerpoint/2010/main" val="14915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latin typeface="Calibri" panose="020F0502020204030204" pitchFamily="34" charset="0"/>
                <a:cs typeface="Calibri" panose="020F0502020204030204" pitchFamily="34" charset="0"/>
              </a:rPr>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vast network of professional economists to promote understanding of the economics of policy issues in the United States.</a:t>
            </a:r>
          </a:p>
          <a:p>
            <a:pPr lvl="1"/>
            <a:endParaRPr lang="en-US" dirty="0"/>
          </a:p>
          <a:p>
            <a:r>
              <a:rPr lang="en-US" dirty="0"/>
              <a:t>NEED Presentations</a:t>
            </a:r>
          </a:p>
          <a:p>
            <a:pPr lvl="1"/>
            <a:r>
              <a:rPr lang="en-US" dirty="0">
                <a:latin typeface="Calibri" panose="020F0502020204030204" pitchFamily="34" charset="0"/>
                <a:cs typeface="Calibri" panose="020F0502020204030204" pitchFamily="34" charset="0"/>
              </a:rPr>
              <a:t>Are </a:t>
            </a:r>
            <a:r>
              <a:rPr lang="en-US" b="1" dirty="0">
                <a:latin typeface="Calibri" panose="020F0502020204030204" pitchFamily="34" charset="0"/>
                <a:cs typeface="Calibri" panose="020F0502020204030204" pitchFamily="34" charset="0"/>
              </a:rPr>
              <a:t>nonpartisan</a:t>
            </a:r>
            <a:r>
              <a:rPr lang="en-US" dirty="0">
                <a:latin typeface="Calibri" panose="020F0502020204030204" pitchFamily="34" charset="0"/>
                <a:cs typeface="Calibri" panose="020F0502020204030204" pitchFamily="34" charset="0"/>
              </a:rPr>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91220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15EB-076C-460B-ACF8-990887B875B3}"/>
              </a:ext>
            </a:extLst>
          </p:cNvPr>
          <p:cNvSpPr>
            <a:spLocks noGrp="1"/>
          </p:cNvSpPr>
          <p:nvPr>
            <p:ph type="title"/>
          </p:nvPr>
        </p:nvSpPr>
        <p:spPr/>
        <p:txBody>
          <a:bodyPr/>
          <a:lstStyle/>
          <a:p>
            <a:r>
              <a:rPr lang="en-US" dirty="0">
                <a:solidFill>
                  <a:schemeClr val="bg1"/>
                </a:solidFill>
              </a:rPr>
              <a:t>Hea</a:t>
            </a:r>
            <a:r>
              <a:rPr lang="en-US" dirty="0"/>
              <a:t>lth Care Markets are Different</a:t>
            </a:r>
          </a:p>
        </p:txBody>
      </p:sp>
      <p:sp>
        <p:nvSpPr>
          <p:cNvPr id="4" name="Slide Number Placeholder 3">
            <a:extLst>
              <a:ext uri="{FF2B5EF4-FFF2-40B4-BE49-F238E27FC236}">
                <a16:creationId xmlns:a16="http://schemas.microsoft.com/office/drawing/2014/main" id="{B8EE91C8-3892-4B9D-98AA-C8B3F97666FA}"/>
              </a:ext>
            </a:extLst>
          </p:cNvPr>
          <p:cNvSpPr>
            <a:spLocks noGrp="1"/>
          </p:cNvSpPr>
          <p:nvPr>
            <p:ph type="sldNum" sz="quarter" idx="12"/>
          </p:nvPr>
        </p:nvSpPr>
        <p:spPr/>
        <p:txBody>
          <a:bodyPr/>
          <a:lstStyle/>
          <a:p>
            <a:fld id="{D9F085D5-EC86-4F6A-B501-C1359CB39116}" type="slidenum">
              <a:rPr lang="en-GB" smtClean="0"/>
              <a:t>20</a:t>
            </a:fld>
            <a:endParaRPr lang="en-GB"/>
          </a:p>
        </p:txBody>
      </p:sp>
      <p:sp>
        <p:nvSpPr>
          <p:cNvPr id="5" name="Rectangle 4">
            <a:extLst>
              <a:ext uri="{FF2B5EF4-FFF2-40B4-BE49-F238E27FC236}">
                <a16:creationId xmlns:a16="http://schemas.microsoft.com/office/drawing/2014/main" id="{8AC1EA69-E13D-4FFC-96DB-ADB735ED8041}"/>
              </a:ext>
            </a:extLst>
          </p:cNvPr>
          <p:cNvSpPr/>
          <p:nvPr/>
        </p:nvSpPr>
        <p:spPr>
          <a:xfrm>
            <a:off x="2664178" y="4297024"/>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4E980E-7F49-45F2-9D6F-BBE37E88EE38}"/>
              </a:ext>
            </a:extLst>
          </p:cNvPr>
          <p:cNvSpPr/>
          <p:nvPr/>
        </p:nvSpPr>
        <p:spPr>
          <a:xfrm>
            <a:off x="6673984" y="4231694"/>
            <a:ext cx="2280442" cy="139089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C7CA57B-40B5-4CB9-821C-58A0E0E340D7}"/>
              </a:ext>
            </a:extLst>
          </p:cNvPr>
          <p:cNvSpPr txBox="1"/>
          <p:nvPr/>
        </p:nvSpPr>
        <p:spPr>
          <a:xfrm>
            <a:off x="3155483" y="4455587"/>
            <a:ext cx="1381327" cy="369332"/>
          </a:xfrm>
          <a:prstGeom prst="rect">
            <a:avLst/>
          </a:prstGeom>
          <a:noFill/>
        </p:spPr>
        <p:txBody>
          <a:bodyPr wrap="square" rtlCol="0">
            <a:spAutoFit/>
          </a:bodyPr>
          <a:lstStyle/>
          <a:p>
            <a:r>
              <a:rPr lang="en-US" dirty="0"/>
              <a:t>Consumers</a:t>
            </a:r>
          </a:p>
        </p:txBody>
      </p:sp>
      <p:sp>
        <p:nvSpPr>
          <p:cNvPr id="9" name="TextBox 8">
            <a:extLst>
              <a:ext uri="{FF2B5EF4-FFF2-40B4-BE49-F238E27FC236}">
                <a16:creationId xmlns:a16="http://schemas.microsoft.com/office/drawing/2014/main" id="{30F2C115-C1DD-4070-A969-D83461173692}"/>
              </a:ext>
            </a:extLst>
          </p:cNvPr>
          <p:cNvSpPr txBox="1"/>
          <p:nvPr/>
        </p:nvSpPr>
        <p:spPr>
          <a:xfrm>
            <a:off x="7262801" y="4455587"/>
            <a:ext cx="1381327" cy="369332"/>
          </a:xfrm>
          <a:prstGeom prst="rect">
            <a:avLst/>
          </a:prstGeom>
          <a:noFill/>
        </p:spPr>
        <p:txBody>
          <a:bodyPr wrap="square" rtlCol="0">
            <a:spAutoFit/>
          </a:bodyPr>
          <a:lstStyle/>
          <a:p>
            <a:r>
              <a:rPr lang="en-US" dirty="0"/>
              <a:t>Producers</a:t>
            </a:r>
          </a:p>
        </p:txBody>
      </p:sp>
      <p:cxnSp>
        <p:nvCxnSpPr>
          <p:cNvPr id="11" name="Straight Arrow Connector 10">
            <a:extLst>
              <a:ext uri="{FF2B5EF4-FFF2-40B4-BE49-F238E27FC236}">
                <a16:creationId xmlns:a16="http://schemas.microsoft.com/office/drawing/2014/main" id="{8675B1F5-EC90-4FD6-B26F-98E4437976D7}"/>
              </a:ext>
            </a:extLst>
          </p:cNvPr>
          <p:cNvCxnSpPr/>
          <p:nvPr/>
        </p:nvCxnSpPr>
        <p:spPr>
          <a:xfrm flipH="1">
            <a:off x="4822157" y="4640253"/>
            <a:ext cx="1845014"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0DC1E06-F44B-4CD8-A95F-C37EE1565C65}"/>
              </a:ext>
            </a:extLst>
          </p:cNvPr>
          <p:cNvCxnSpPr/>
          <p:nvPr/>
        </p:nvCxnSpPr>
        <p:spPr>
          <a:xfrm>
            <a:off x="4822157" y="5233481"/>
            <a:ext cx="1845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0C4483-32E0-4FE9-A60C-30E04B87D998}"/>
              </a:ext>
            </a:extLst>
          </p:cNvPr>
          <p:cNvSpPr txBox="1"/>
          <p:nvPr/>
        </p:nvSpPr>
        <p:spPr>
          <a:xfrm>
            <a:off x="5225855" y="4231694"/>
            <a:ext cx="1037617" cy="369332"/>
          </a:xfrm>
          <a:prstGeom prst="rect">
            <a:avLst/>
          </a:prstGeom>
          <a:noFill/>
        </p:spPr>
        <p:txBody>
          <a:bodyPr wrap="square" rtlCol="0">
            <a:spAutoFit/>
          </a:bodyPr>
          <a:lstStyle/>
          <a:p>
            <a:r>
              <a:rPr lang="en-US" dirty="0"/>
              <a:t>Services</a:t>
            </a:r>
          </a:p>
        </p:txBody>
      </p:sp>
      <p:sp>
        <p:nvSpPr>
          <p:cNvPr id="15" name="TextBox 14">
            <a:extLst>
              <a:ext uri="{FF2B5EF4-FFF2-40B4-BE49-F238E27FC236}">
                <a16:creationId xmlns:a16="http://schemas.microsoft.com/office/drawing/2014/main" id="{7CBFA504-418B-4312-B1CD-385330020409}"/>
              </a:ext>
            </a:extLst>
          </p:cNvPr>
          <p:cNvSpPr txBox="1"/>
          <p:nvPr/>
        </p:nvSpPr>
        <p:spPr>
          <a:xfrm>
            <a:off x="5392850" y="4759589"/>
            <a:ext cx="714981" cy="369332"/>
          </a:xfrm>
          <a:prstGeom prst="rect">
            <a:avLst/>
          </a:prstGeom>
          <a:noFill/>
        </p:spPr>
        <p:txBody>
          <a:bodyPr wrap="square" rtlCol="0">
            <a:spAutoFit/>
          </a:bodyPr>
          <a:lstStyle/>
          <a:p>
            <a:r>
              <a:rPr lang="en-US" dirty="0"/>
              <a:t>Price</a:t>
            </a:r>
          </a:p>
        </p:txBody>
      </p:sp>
      <p:sp>
        <p:nvSpPr>
          <p:cNvPr id="17" name="TextBox 16">
            <a:extLst>
              <a:ext uri="{FF2B5EF4-FFF2-40B4-BE49-F238E27FC236}">
                <a16:creationId xmlns:a16="http://schemas.microsoft.com/office/drawing/2014/main" id="{EA81E07A-7BFF-4920-BDF5-C274886F1F5E}"/>
              </a:ext>
            </a:extLst>
          </p:cNvPr>
          <p:cNvSpPr txBox="1"/>
          <p:nvPr/>
        </p:nvSpPr>
        <p:spPr>
          <a:xfrm>
            <a:off x="3249364" y="4992469"/>
            <a:ext cx="1426720" cy="369332"/>
          </a:xfrm>
          <a:prstGeom prst="rect">
            <a:avLst/>
          </a:prstGeom>
          <a:noFill/>
        </p:spPr>
        <p:txBody>
          <a:bodyPr wrap="square" rtlCol="0">
            <a:spAutoFit/>
          </a:bodyPr>
          <a:lstStyle/>
          <a:p>
            <a:r>
              <a:rPr lang="en-US" dirty="0"/>
              <a:t>Patients</a:t>
            </a:r>
          </a:p>
        </p:txBody>
      </p:sp>
      <p:sp>
        <p:nvSpPr>
          <p:cNvPr id="18" name="TextBox 17">
            <a:extLst>
              <a:ext uri="{FF2B5EF4-FFF2-40B4-BE49-F238E27FC236}">
                <a16:creationId xmlns:a16="http://schemas.microsoft.com/office/drawing/2014/main" id="{5E19C311-DD41-4D36-8952-283BB2865713}"/>
              </a:ext>
            </a:extLst>
          </p:cNvPr>
          <p:cNvSpPr txBox="1"/>
          <p:nvPr/>
        </p:nvSpPr>
        <p:spPr>
          <a:xfrm>
            <a:off x="6813244" y="4839695"/>
            <a:ext cx="2280442" cy="615553"/>
          </a:xfrm>
          <a:prstGeom prst="rect">
            <a:avLst/>
          </a:prstGeom>
          <a:noFill/>
        </p:spPr>
        <p:txBody>
          <a:bodyPr wrap="square" rtlCol="0">
            <a:spAutoFit/>
          </a:bodyPr>
          <a:lstStyle/>
          <a:p>
            <a:r>
              <a:rPr lang="en-US" dirty="0"/>
              <a:t>Health Care Providers </a:t>
            </a:r>
            <a:r>
              <a:rPr lang="en-US" sz="1600" dirty="0"/>
              <a:t>(hospitals, physicians)</a:t>
            </a:r>
            <a:endParaRPr lang="en-US" dirty="0"/>
          </a:p>
        </p:txBody>
      </p:sp>
      <p:sp>
        <p:nvSpPr>
          <p:cNvPr id="19" name="TextBox 18">
            <a:extLst>
              <a:ext uri="{FF2B5EF4-FFF2-40B4-BE49-F238E27FC236}">
                <a16:creationId xmlns:a16="http://schemas.microsoft.com/office/drawing/2014/main" id="{708BEF54-30E2-460F-815E-C75D04EB90C4}"/>
              </a:ext>
            </a:extLst>
          </p:cNvPr>
          <p:cNvSpPr txBox="1"/>
          <p:nvPr/>
        </p:nvSpPr>
        <p:spPr>
          <a:xfrm>
            <a:off x="4808622" y="5340757"/>
            <a:ext cx="2036946" cy="369332"/>
          </a:xfrm>
          <a:prstGeom prst="rect">
            <a:avLst/>
          </a:prstGeom>
          <a:noFill/>
        </p:spPr>
        <p:txBody>
          <a:bodyPr wrap="square" rtlCol="0">
            <a:spAutoFit/>
          </a:bodyPr>
          <a:lstStyle/>
          <a:p>
            <a:r>
              <a:rPr lang="en-US" dirty="0"/>
              <a:t>Out-of-pocket fees</a:t>
            </a:r>
          </a:p>
        </p:txBody>
      </p:sp>
      <p:sp>
        <p:nvSpPr>
          <p:cNvPr id="20" name="Rectangle 19">
            <a:extLst>
              <a:ext uri="{FF2B5EF4-FFF2-40B4-BE49-F238E27FC236}">
                <a16:creationId xmlns:a16="http://schemas.microsoft.com/office/drawing/2014/main" id="{BA5685AE-EA8E-4393-A373-3060D7993992}"/>
              </a:ext>
            </a:extLst>
          </p:cNvPr>
          <p:cNvSpPr/>
          <p:nvPr/>
        </p:nvSpPr>
        <p:spPr>
          <a:xfrm>
            <a:off x="4748105" y="1528652"/>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EDE41F-665E-499C-BE97-0B101DD2B682}"/>
              </a:ext>
            </a:extLst>
          </p:cNvPr>
          <p:cNvSpPr txBox="1"/>
          <p:nvPr/>
        </p:nvSpPr>
        <p:spPr>
          <a:xfrm>
            <a:off x="4851693" y="1836201"/>
            <a:ext cx="1961551" cy="646331"/>
          </a:xfrm>
          <a:prstGeom prst="rect">
            <a:avLst/>
          </a:prstGeom>
          <a:noFill/>
        </p:spPr>
        <p:txBody>
          <a:bodyPr wrap="square" rtlCol="0">
            <a:spAutoFit/>
          </a:bodyPr>
          <a:lstStyle/>
          <a:p>
            <a:pPr algn="ctr"/>
            <a:r>
              <a:rPr lang="en-US" dirty="0"/>
              <a:t>Insurer or </a:t>
            </a:r>
          </a:p>
          <a:p>
            <a:pPr algn="ctr"/>
            <a:r>
              <a:rPr lang="en-US" dirty="0"/>
              <a:t>third-party payers</a:t>
            </a:r>
          </a:p>
        </p:txBody>
      </p:sp>
      <p:cxnSp>
        <p:nvCxnSpPr>
          <p:cNvPr id="22" name="Straight Arrow Connector 21">
            <a:extLst>
              <a:ext uri="{FF2B5EF4-FFF2-40B4-BE49-F238E27FC236}">
                <a16:creationId xmlns:a16="http://schemas.microsoft.com/office/drawing/2014/main" id="{14020A72-7F3E-4723-8277-43CCE992A68B}"/>
              </a:ext>
            </a:extLst>
          </p:cNvPr>
          <p:cNvCxnSpPr>
            <a:cxnSpLocks/>
          </p:cNvCxnSpPr>
          <p:nvPr/>
        </p:nvCxnSpPr>
        <p:spPr>
          <a:xfrm flipH="1" flipV="1">
            <a:off x="6263472" y="3044257"/>
            <a:ext cx="1549294" cy="96329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7E82F754-DD95-4A16-B54F-4C070FA78915}"/>
              </a:ext>
            </a:extLst>
          </p:cNvPr>
          <p:cNvCxnSpPr>
            <a:cxnSpLocks/>
          </p:cNvCxnSpPr>
          <p:nvPr/>
        </p:nvCxnSpPr>
        <p:spPr>
          <a:xfrm>
            <a:off x="6726329" y="2994922"/>
            <a:ext cx="1705755" cy="1035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2976B9E-A0E1-4C92-9433-EE04E28EBACF}"/>
              </a:ext>
            </a:extLst>
          </p:cNvPr>
          <p:cNvSpPr txBox="1"/>
          <p:nvPr/>
        </p:nvSpPr>
        <p:spPr>
          <a:xfrm>
            <a:off x="6308670" y="3721894"/>
            <a:ext cx="2009422" cy="369332"/>
          </a:xfrm>
          <a:prstGeom prst="rect">
            <a:avLst/>
          </a:prstGeom>
          <a:noFill/>
        </p:spPr>
        <p:txBody>
          <a:bodyPr wrap="square" rtlCol="0">
            <a:spAutoFit/>
          </a:bodyPr>
          <a:lstStyle/>
          <a:p>
            <a:r>
              <a:rPr lang="en-US" dirty="0"/>
              <a:t>Claims</a:t>
            </a:r>
          </a:p>
        </p:txBody>
      </p:sp>
      <p:sp>
        <p:nvSpPr>
          <p:cNvPr id="29" name="TextBox 28">
            <a:extLst>
              <a:ext uri="{FF2B5EF4-FFF2-40B4-BE49-F238E27FC236}">
                <a16:creationId xmlns:a16="http://schemas.microsoft.com/office/drawing/2014/main" id="{FF051F53-73D3-4CDD-942B-D1D2265138C5}"/>
              </a:ext>
            </a:extLst>
          </p:cNvPr>
          <p:cNvSpPr txBox="1"/>
          <p:nvPr/>
        </p:nvSpPr>
        <p:spPr>
          <a:xfrm>
            <a:off x="7432562" y="2922378"/>
            <a:ext cx="2166612" cy="646331"/>
          </a:xfrm>
          <a:prstGeom prst="rect">
            <a:avLst/>
          </a:prstGeom>
          <a:noFill/>
        </p:spPr>
        <p:txBody>
          <a:bodyPr wrap="square" rtlCol="0">
            <a:spAutoFit/>
          </a:bodyPr>
          <a:lstStyle/>
          <a:p>
            <a:r>
              <a:rPr lang="en-US" dirty="0"/>
              <a:t>Money (fixed or variable payments)</a:t>
            </a:r>
          </a:p>
        </p:txBody>
      </p:sp>
      <p:sp>
        <p:nvSpPr>
          <p:cNvPr id="30" name="TextBox 29">
            <a:extLst>
              <a:ext uri="{FF2B5EF4-FFF2-40B4-BE49-F238E27FC236}">
                <a16:creationId xmlns:a16="http://schemas.microsoft.com/office/drawing/2014/main" id="{69435D6C-4CAC-4489-9226-AB3269850F84}"/>
              </a:ext>
            </a:extLst>
          </p:cNvPr>
          <p:cNvSpPr txBox="1"/>
          <p:nvPr/>
        </p:nvSpPr>
        <p:spPr>
          <a:xfrm>
            <a:off x="4462982" y="3887707"/>
            <a:ext cx="2009422" cy="369332"/>
          </a:xfrm>
          <a:prstGeom prst="rect">
            <a:avLst/>
          </a:prstGeom>
          <a:noFill/>
        </p:spPr>
        <p:txBody>
          <a:bodyPr wrap="square" rtlCol="0">
            <a:spAutoFit/>
          </a:bodyPr>
          <a:lstStyle/>
          <a:p>
            <a:r>
              <a:rPr lang="en-US" dirty="0"/>
              <a:t>Insurance Coverage</a:t>
            </a:r>
          </a:p>
        </p:txBody>
      </p:sp>
      <p:cxnSp>
        <p:nvCxnSpPr>
          <p:cNvPr id="31" name="Straight Arrow Connector 30">
            <a:extLst>
              <a:ext uri="{FF2B5EF4-FFF2-40B4-BE49-F238E27FC236}">
                <a16:creationId xmlns:a16="http://schemas.microsoft.com/office/drawing/2014/main" id="{74218182-7331-4E7F-8BDD-EB1F93DD7B04}"/>
              </a:ext>
            </a:extLst>
          </p:cNvPr>
          <p:cNvCxnSpPr>
            <a:cxnSpLocks/>
          </p:cNvCxnSpPr>
          <p:nvPr/>
        </p:nvCxnSpPr>
        <p:spPr>
          <a:xfrm flipV="1">
            <a:off x="4345183" y="3004680"/>
            <a:ext cx="745046" cy="121891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a:extLst>
              <a:ext uri="{FF2B5EF4-FFF2-40B4-BE49-F238E27FC236}">
                <a16:creationId xmlns:a16="http://schemas.microsoft.com/office/drawing/2014/main" id="{F81F1833-95E3-41B3-8958-79B410359F1F}"/>
              </a:ext>
            </a:extLst>
          </p:cNvPr>
          <p:cNvCxnSpPr>
            <a:cxnSpLocks/>
          </p:cNvCxnSpPr>
          <p:nvPr/>
        </p:nvCxnSpPr>
        <p:spPr>
          <a:xfrm flipH="1">
            <a:off x="3996186" y="3044257"/>
            <a:ext cx="785037" cy="1153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454F880-96FD-430E-B790-316E4AFF8C86}"/>
              </a:ext>
            </a:extLst>
          </p:cNvPr>
          <p:cNvSpPr txBox="1"/>
          <p:nvPr/>
        </p:nvSpPr>
        <p:spPr>
          <a:xfrm>
            <a:off x="3498379" y="2836081"/>
            <a:ext cx="2009422" cy="646331"/>
          </a:xfrm>
          <a:prstGeom prst="rect">
            <a:avLst/>
          </a:prstGeom>
          <a:noFill/>
        </p:spPr>
        <p:txBody>
          <a:bodyPr wrap="square" rtlCol="0">
            <a:spAutoFit/>
          </a:bodyPr>
          <a:lstStyle/>
          <a:p>
            <a:r>
              <a:rPr lang="en-US" dirty="0"/>
              <a:t>Premiums (individual policies)</a:t>
            </a:r>
          </a:p>
        </p:txBody>
      </p:sp>
      <p:sp>
        <p:nvSpPr>
          <p:cNvPr id="38" name="Oval 37">
            <a:extLst>
              <a:ext uri="{FF2B5EF4-FFF2-40B4-BE49-F238E27FC236}">
                <a16:creationId xmlns:a16="http://schemas.microsoft.com/office/drawing/2014/main" id="{C2966E2B-2718-4112-BE1C-6A107362580C}"/>
              </a:ext>
            </a:extLst>
          </p:cNvPr>
          <p:cNvSpPr/>
          <p:nvPr/>
        </p:nvSpPr>
        <p:spPr>
          <a:xfrm>
            <a:off x="502977" y="1398988"/>
            <a:ext cx="2887665" cy="153614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AD1B3ED-7605-4747-96FB-69076A72D204}"/>
              </a:ext>
            </a:extLst>
          </p:cNvPr>
          <p:cNvSpPr txBox="1"/>
          <p:nvPr/>
        </p:nvSpPr>
        <p:spPr>
          <a:xfrm>
            <a:off x="1469481" y="1854765"/>
            <a:ext cx="1456267" cy="369332"/>
          </a:xfrm>
          <a:prstGeom prst="rect">
            <a:avLst/>
          </a:prstGeom>
          <a:noFill/>
        </p:spPr>
        <p:txBody>
          <a:bodyPr wrap="square" rtlCol="0">
            <a:spAutoFit/>
          </a:bodyPr>
          <a:lstStyle/>
          <a:p>
            <a:r>
              <a:rPr lang="en-US" dirty="0"/>
              <a:t>Sponsor</a:t>
            </a:r>
          </a:p>
        </p:txBody>
      </p:sp>
      <p:cxnSp>
        <p:nvCxnSpPr>
          <p:cNvPr id="40" name="Straight Arrow Connector 39">
            <a:extLst>
              <a:ext uri="{FF2B5EF4-FFF2-40B4-BE49-F238E27FC236}">
                <a16:creationId xmlns:a16="http://schemas.microsoft.com/office/drawing/2014/main" id="{97D30FA5-AE5E-4849-A1FE-82C2DAD91B80}"/>
              </a:ext>
            </a:extLst>
          </p:cNvPr>
          <p:cNvCxnSpPr>
            <a:cxnSpLocks/>
          </p:cNvCxnSpPr>
          <p:nvPr/>
        </p:nvCxnSpPr>
        <p:spPr>
          <a:xfrm flipH="1" flipV="1">
            <a:off x="1306715" y="2919542"/>
            <a:ext cx="1334865" cy="192015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3" name="TextBox 42">
            <a:extLst>
              <a:ext uri="{FF2B5EF4-FFF2-40B4-BE49-F238E27FC236}">
                <a16:creationId xmlns:a16="http://schemas.microsoft.com/office/drawing/2014/main" id="{AD24A590-A698-42AB-96FA-E6BC772323C2}"/>
              </a:ext>
            </a:extLst>
          </p:cNvPr>
          <p:cNvSpPr txBox="1"/>
          <p:nvPr/>
        </p:nvSpPr>
        <p:spPr>
          <a:xfrm>
            <a:off x="830117" y="3397158"/>
            <a:ext cx="2009422" cy="646331"/>
          </a:xfrm>
          <a:prstGeom prst="rect">
            <a:avLst/>
          </a:prstGeom>
          <a:noFill/>
        </p:spPr>
        <p:txBody>
          <a:bodyPr wrap="square" rtlCol="0">
            <a:spAutoFit/>
          </a:bodyPr>
          <a:lstStyle/>
          <a:p>
            <a:r>
              <a:rPr lang="en-US" dirty="0"/>
              <a:t>Taxes or Lower Wages</a:t>
            </a:r>
          </a:p>
        </p:txBody>
      </p:sp>
      <p:cxnSp>
        <p:nvCxnSpPr>
          <p:cNvPr id="45" name="Straight Arrow Connector 44">
            <a:extLst>
              <a:ext uri="{FF2B5EF4-FFF2-40B4-BE49-F238E27FC236}">
                <a16:creationId xmlns:a16="http://schemas.microsoft.com/office/drawing/2014/main" id="{7F9A0C03-1EF8-4D1E-843D-024E42FA1489}"/>
              </a:ext>
            </a:extLst>
          </p:cNvPr>
          <p:cNvCxnSpPr>
            <a:cxnSpLocks/>
            <a:stCxn id="38" idx="6"/>
          </p:cNvCxnSpPr>
          <p:nvPr/>
        </p:nvCxnSpPr>
        <p:spPr>
          <a:xfrm>
            <a:off x="3390642" y="2167059"/>
            <a:ext cx="1249726"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0569A1D-A81F-4834-9C90-8F4EEB8018AE}"/>
              </a:ext>
            </a:extLst>
          </p:cNvPr>
          <p:cNvSpPr txBox="1"/>
          <p:nvPr/>
        </p:nvSpPr>
        <p:spPr>
          <a:xfrm>
            <a:off x="3498379" y="1809973"/>
            <a:ext cx="2009422" cy="369332"/>
          </a:xfrm>
          <a:prstGeom prst="rect">
            <a:avLst/>
          </a:prstGeom>
          <a:noFill/>
        </p:spPr>
        <p:txBody>
          <a:bodyPr wrap="square" rtlCol="0">
            <a:spAutoFit/>
          </a:bodyPr>
          <a:lstStyle/>
          <a:p>
            <a:r>
              <a:rPr lang="en-US" dirty="0"/>
              <a:t>Premiums </a:t>
            </a:r>
          </a:p>
        </p:txBody>
      </p:sp>
    </p:spTree>
    <p:extLst>
      <p:ext uri="{BB962C8B-B14F-4D97-AF65-F5344CB8AC3E}">
        <p14:creationId xmlns:p14="http://schemas.microsoft.com/office/powerpoint/2010/main" val="221911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9" grpId="0"/>
      <p:bldP spid="14" grpId="0"/>
      <p:bldP spid="15" grpId="0"/>
      <p:bldP spid="15" grpId="1"/>
      <p:bldP spid="17" grpId="0"/>
      <p:bldP spid="18" grpId="0"/>
      <p:bldP spid="19" grpId="0"/>
      <p:bldP spid="20" grpId="0" animBg="1"/>
      <p:bldP spid="21" grpId="0"/>
      <p:bldP spid="27" grpId="0"/>
      <p:bldP spid="29" grpId="0"/>
      <p:bldP spid="30" grpId="0"/>
      <p:bldP spid="37" grpId="0"/>
      <p:bldP spid="38" grpId="0" animBg="1"/>
      <p:bldP spid="39" grpId="0"/>
      <p:bldP spid="43" grpId="0"/>
      <p:bldP spid="5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AF7F0"/>
                </a:solidFill>
              </a:rPr>
              <a:t>Is t</a:t>
            </a:r>
            <a:r>
              <a:rPr lang="en-US" dirty="0"/>
              <a:t>here something special about Health Care Markets?</a:t>
            </a:r>
          </a:p>
        </p:txBody>
      </p:sp>
      <p:sp>
        <p:nvSpPr>
          <p:cNvPr id="3" name="Content Placeholder 2"/>
          <p:cNvSpPr>
            <a:spLocks noGrp="1"/>
          </p:cNvSpPr>
          <p:nvPr>
            <p:ph idx="1"/>
          </p:nvPr>
        </p:nvSpPr>
        <p:spPr/>
        <p:txBody>
          <a:bodyPr/>
          <a:lstStyle/>
          <a:p>
            <a:pPr lvl="1"/>
            <a:r>
              <a:rPr lang="en-US" dirty="0"/>
              <a:t>Market Structure</a:t>
            </a:r>
          </a:p>
          <a:p>
            <a:pPr lvl="1"/>
            <a:r>
              <a:rPr lang="en-US" dirty="0"/>
              <a:t>Type of products and services</a:t>
            </a:r>
          </a:p>
          <a:p>
            <a:pPr lvl="1"/>
            <a:r>
              <a:rPr lang="en-US" dirty="0"/>
              <a:t>Principal-Agent Problem</a:t>
            </a:r>
          </a:p>
          <a:p>
            <a:pPr lvl="1"/>
            <a:r>
              <a:rPr lang="en-US" dirty="0"/>
              <a:t>Asymmetric Information</a:t>
            </a:r>
          </a:p>
          <a:p>
            <a:pPr lvl="1"/>
            <a:r>
              <a:rPr lang="en-US" dirty="0"/>
              <a:t>Moral Hazard</a:t>
            </a:r>
          </a:p>
        </p:txBody>
      </p:sp>
    </p:spTree>
    <p:extLst>
      <p:ext uri="{BB962C8B-B14F-4D97-AF65-F5344CB8AC3E}">
        <p14:creationId xmlns:p14="http://schemas.microsoft.com/office/powerpoint/2010/main" val="3969869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628F6547-BC50-490E-8D32-B0C69BB99818}"/>
              </a:ext>
            </a:extLst>
          </p:cNvPr>
          <p:cNvSpPr>
            <a:spLocks noGrp="1"/>
          </p:cNvSpPr>
          <p:nvPr>
            <p:ph type="title"/>
          </p:nvPr>
        </p:nvSpPr>
        <p:spPr/>
        <p:txBody>
          <a:bodyPr/>
          <a:lstStyle/>
          <a:p>
            <a:pPr eaLnBrk="1" hangingPunct="1"/>
            <a:r>
              <a:rPr lang="en-US" altLang="en-US" dirty="0">
                <a:solidFill>
                  <a:schemeClr val="bg1"/>
                </a:solidFill>
              </a:rPr>
              <a:t>Pul</a:t>
            </a:r>
            <a:r>
              <a:rPr lang="en-US" altLang="en-US" dirty="0"/>
              <a:t>se of the Health Economy</a:t>
            </a:r>
          </a:p>
        </p:txBody>
      </p:sp>
      <p:sp>
        <p:nvSpPr>
          <p:cNvPr id="30723" name="Content Placeholder 2">
            <a:extLst>
              <a:ext uri="{FF2B5EF4-FFF2-40B4-BE49-F238E27FC236}">
                <a16:creationId xmlns:a16="http://schemas.microsoft.com/office/drawing/2014/main" id="{55D920D4-9E25-499A-A49A-B4FA441EDBEB}"/>
              </a:ext>
            </a:extLst>
          </p:cNvPr>
          <p:cNvSpPr>
            <a:spLocks noGrp="1"/>
          </p:cNvSpPr>
          <p:nvPr>
            <p:ph idx="1"/>
          </p:nvPr>
        </p:nvSpPr>
        <p:spPr/>
        <p:txBody>
          <a:bodyPr>
            <a:normAutofit/>
          </a:bodyPr>
          <a:lstStyle/>
          <a:p>
            <a:pPr eaLnBrk="1" hangingPunct="1"/>
            <a:r>
              <a:rPr lang="en-US" altLang="en-US" dirty="0"/>
              <a:t>Health economy involves activities related to population health:</a:t>
            </a:r>
          </a:p>
          <a:p>
            <a:pPr lvl="1" eaLnBrk="1" hangingPunct="1"/>
            <a:r>
              <a:rPr lang="en-US" altLang="en-US" dirty="0"/>
              <a:t>Production and consumption of goods and services</a:t>
            </a:r>
          </a:p>
          <a:p>
            <a:pPr lvl="1" eaLnBrk="1" hangingPunct="1"/>
            <a:r>
              <a:rPr lang="en-US" altLang="en-US" dirty="0"/>
              <a:t>Distribution of those goods to consumers</a:t>
            </a:r>
          </a:p>
          <a:p>
            <a:pPr eaLnBrk="1" hangingPunct="1"/>
            <a:r>
              <a:rPr lang="en-US" altLang="en-US" dirty="0"/>
              <a:t>Performance indicators of medical care</a:t>
            </a:r>
          </a:p>
          <a:p>
            <a:pPr lvl="1" eaLnBrk="1" hangingPunct="1"/>
            <a:r>
              <a:rPr lang="en-US" altLang="en-US" dirty="0"/>
              <a:t>Costs</a:t>
            </a:r>
          </a:p>
          <a:p>
            <a:pPr lvl="1"/>
            <a:r>
              <a:rPr lang="en-US" altLang="en-US" dirty="0"/>
              <a:t>Quality</a:t>
            </a:r>
          </a:p>
          <a:p>
            <a:pPr lvl="1" eaLnBrk="1" hangingPunct="1"/>
            <a:r>
              <a:rPr lang="en-US" altLang="en-US" dirty="0"/>
              <a:t>Access</a:t>
            </a:r>
          </a:p>
        </p:txBody>
      </p:sp>
    </p:spTree>
    <p:extLst>
      <p:ext uri="{BB962C8B-B14F-4D97-AF65-F5344CB8AC3E}">
        <p14:creationId xmlns:p14="http://schemas.microsoft.com/office/powerpoint/2010/main" val="2355989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BE8DD-0DC5-4FBA-B28E-E372EDD55686}"/>
              </a:ext>
            </a:extLst>
          </p:cNvPr>
          <p:cNvSpPr>
            <a:spLocks noGrp="1"/>
          </p:cNvSpPr>
          <p:nvPr>
            <p:ph type="title"/>
          </p:nvPr>
        </p:nvSpPr>
        <p:spPr/>
        <p:txBody>
          <a:bodyPr/>
          <a:lstStyle/>
          <a:p>
            <a:r>
              <a:rPr lang="en-US" dirty="0">
                <a:solidFill>
                  <a:schemeClr val="bg1"/>
                </a:solidFill>
              </a:rPr>
              <a:t>Tra</a:t>
            </a:r>
            <a:r>
              <a:rPr lang="en-US" dirty="0"/>
              <a:t>deoffs</a:t>
            </a:r>
          </a:p>
        </p:txBody>
      </p:sp>
      <p:sp>
        <p:nvSpPr>
          <p:cNvPr id="3" name="Content Placeholder 2">
            <a:extLst>
              <a:ext uri="{FF2B5EF4-FFF2-40B4-BE49-F238E27FC236}">
                <a16:creationId xmlns:a16="http://schemas.microsoft.com/office/drawing/2014/main" id="{0F5A00F6-FD43-4CB6-87A7-90CFF015EED7}"/>
              </a:ext>
            </a:extLst>
          </p:cNvPr>
          <p:cNvSpPr>
            <a:spLocks noGrp="1"/>
          </p:cNvSpPr>
          <p:nvPr>
            <p:ph idx="1"/>
          </p:nvPr>
        </p:nvSpPr>
        <p:spPr/>
        <p:txBody>
          <a:bodyPr>
            <a:normAutofit/>
          </a:bodyPr>
          <a:lstStyle/>
          <a:p>
            <a:pPr marL="0" indent="0">
              <a:buNone/>
            </a:pPr>
            <a:r>
              <a:rPr lang="en-US" b="0" dirty="0"/>
              <a:t>Tradeoffs take place among the three legs: </a:t>
            </a:r>
          </a:p>
          <a:p>
            <a:r>
              <a:rPr lang="en-US" b="0" dirty="0"/>
              <a:t>By increasing quality health care this leads to higher health care costs, which means that some individuals might not be able to afford it and the access may be more limited. </a:t>
            </a:r>
          </a:p>
          <a:p>
            <a:r>
              <a:rPr lang="en-US" b="0" dirty="0"/>
              <a:t>By increasing access, the costs and/or quality may suffer.</a:t>
            </a:r>
          </a:p>
          <a:p>
            <a:r>
              <a:rPr lang="en-US" b="0" dirty="0"/>
              <a:t>By decreasing costs, access and/or quality may suffer.</a:t>
            </a:r>
          </a:p>
        </p:txBody>
      </p:sp>
    </p:spTree>
    <p:extLst>
      <p:ext uri="{BB962C8B-B14F-4D97-AF65-F5344CB8AC3E}">
        <p14:creationId xmlns:p14="http://schemas.microsoft.com/office/powerpoint/2010/main" val="637100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21A0CE1-B8DA-43A7-B889-D5BD12E68159}"/>
              </a:ext>
            </a:extLst>
          </p:cNvPr>
          <p:cNvSpPr>
            <a:spLocks noGrp="1"/>
          </p:cNvSpPr>
          <p:nvPr>
            <p:ph type="ctrTitle"/>
          </p:nvPr>
        </p:nvSpPr>
        <p:spPr/>
        <p:txBody>
          <a:bodyPr/>
          <a:lstStyle/>
          <a:p>
            <a:r>
              <a:rPr lang="en-US" dirty="0"/>
              <a:t>Costs</a:t>
            </a:r>
          </a:p>
        </p:txBody>
      </p:sp>
      <p:sp>
        <p:nvSpPr>
          <p:cNvPr id="9" name="Subtitle 8">
            <a:extLst>
              <a:ext uri="{FF2B5EF4-FFF2-40B4-BE49-F238E27FC236}">
                <a16:creationId xmlns:a16="http://schemas.microsoft.com/office/drawing/2014/main" id="{0C536123-56B0-4B4A-BB73-87BCDF22A27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42261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39D2-D214-4B13-816E-63AE93B2B13C}"/>
              </a:ext>
            </a:extLst>
          </p:cNvPr>
          <p:cNvSpPr>
            <a:spLocks noGrp="1"/>
          </p:cNvSpPr>
          <p:nvPr>
            <p:ph type="title"/>
          </p:nvPr>
        </p:nvSpPr>
        <p:spPr>
          <a:xfrm>
            <a:off x="781048" y="0"/>
            <a:ext cx="10515600" cy="1325563"/>
          </a:xfrm>
        </p:spPr>
        <p:txBody>
          <a:bodyPr>
            <a:normAutofit/>
          </a:bodyPr>
          <a:lstStyle/>
          <a:p>
            <a:r>
              <a:rPr lang="en-US" dirty="0">
                <a:solidFill>
                  <a:schemeClr val="bg1"/>
                </a:solidFill>
              </a:rPr>
              <a:t>Nat</a:t>
            </a:r>
            <a:r>
              <a:rPr lang="en-US" dirty="0"/>
              <a:t>ional Health Expenditure as Percent of GDP</a:t>
            </a:r>
          </a:p>
        </p:txBody>
      </p:sp>
      <p:graphicFrame>
        <p:nvGraphicFramePr>
          <p:cNvPr id="7" name="Content Placeholder 6">
            <a:extLst>
              <a:ext uri="{FF2B5EF4-FFF2-40B4-BE49-F238E27FC236}">
                <a16:creationId xmlns:a16="http://schemas.microsoft.com/office/drawing/2014/main" id="{7B8AB401-0AD5-489E-878A-D5E67F3BA51E}"/>
              </a:ext>
            </a:extLst>
          </p:cNvPr>
          <p:cNvGraphicFramePr>
            <a:graphicFrameLocks noGrp="1"/>
          </p:cNvGraphicFramePr>
          <p:nvPr>
            <p:ph idx="1"/>
            <p:extLst>
              <p:ext uri="{D42A27DB-BD31-4B8C-83A1-F6EECF244321}">
                <p14:modId xmlns:p14="http://schemas.microsoft.com/office/powerpoint/2010/main" val="1156664788"/>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994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E8D1-1A90-40A4-8144-71B33CF21D7B}"/>
              </a:ext>
            </a:extLst>
          </p:cNvPr>
          <p:cNvSpPr>
            <a:spLocks noGrp="1"/>
          </p:cNvSpPr>
          <p:nvPr>
            <p:ph type="title"/>
          </p:nvPr>
        </p:nvSpPr>
        <p:spPr/>
        <p:txBody>
          <a:bodyPr>
            <a:normAutofit/>
          </a:bodyPr>
          <a:lstStyle/>
          <a:p>
            <a:r>
              <a:rPr lang="en-US" dirty="0">
                <a:solidFill>
                  <a:schemeClr val="bg1"/>
                </a:solidFill>
              </a:rPr>
              <a:t>Nat</a:t>
            </a:r>
            <a:r>
              <a:rPr lang="en-US" dirty="0"/>
              <a:t>ional Healthcare Expenditure Per Capita</a:t>
            </a:r>
          </a:p>
        </p:txBody>
      </p:sp>
      <p:graphicFrame>
        <p:nvGraphicFramePr>
          <p:cNvPr id="4" name="Content Placeholder 3">
            <a:extLst>
              <a:ext uri="{FF2B5EF4-FFF2-40B4-BE49-F238E27FC236}">
                <a16:creationId xmlns:a16="http://schemas.microsoft.com/office/drawing/2014/main" id="{DC819993-B7F8-43AD-BCF9-637CE5C5BFD0}"/>
              </a:ext>
            </a:extLst>
          </p:cNvPr>
          <p:cNvGraphicFramePr>
            <a:graphicFrameLocks noGrp="1"/>
          </p:cNvGraphicFramePr>
          <p:nvPr>
            <p:ph idx="1"/>
            <p:extLst>
              <p:ext uri="{D42A27DB-BD31-4B8C-83A1-F6EECF244321}">
                <p14:modId xmlns:p14="http://schemas.microsoft.com/office/powerpoint/2010/main" val="1635057131"/>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6769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9DF42-44AD-4694-80AA-7E8B8CE7ED0B}"/>
              </a:ext>
            </a:extLst>
          </p:cNvPr>
          <p:cNvSpPr>
            <a:spLocks noGrp="1"/>
          </p:cNvSpPr>
          <p:nvPr>
            <p:ph type="title"/>
          </p:nvPr>
        </p:nvSpPr>
        <p:spPr/>
        <p:txBody>
          <a:bodyPr rtlCol="0">
            <a:normAutofit/>
          </a:bodyPr>
          <a:lstStyle/>
          <a:p>
            <a:pPr>
              <a:defRPr/>
            </a:pPr>
            <a:r>
              <a:rPr lang="en-US" dirty="0">
                <a:solidFill>
                  <a:schemeClr val="bg1"/>
                </a:solidFill>
              </a:rPr>
              <a:t>Am</a:t>
            </a:r>
            <a:r>
              <a:rPr lang="en-US" dirty="0"/>
              <a:t>ount of Medical Care Spending</a:t>
            </a:r>
          </a:p>
        </p:txBody>
      </p:sp>
      <p:sp>
        <p:nvSpPr>
          <p:cNvPr id="38915" name="Content Placeholder 2">
            <a:extLst>
              <a:ext uri="{FF2B5EF4-FFF2-40B4-BE49-F238E27FC236}">
                <a16:creationId xmlns:a16="http://schemas.microsoft.com/office/drawing/2014/main" id="{13FED8EC-B4C2-4FD6-AC20-905B133BE491}"/>
              </a:ext>
            </a:extLst>
          </p:cNvPr>
          <p:cNvSpPr>
            <a:spLocks noGrp="1"/>
          </p:cNvSpPr>
          <p:nvPr>
            <p:ph idx="1"/>
          </p:nvPr>
        </p:nvSpPr>
        <p:spPr/>
        <p:txBody>
          <a:bodyPr/>
          <a:lstStyle/>
          <a:p>
            <a:pPr eaLnBrk="1" hangingPunct="1"/>
            <a:r>
              <a:rPr lang="en-US" altLang="en-US" dirty="0"/>
              <a:t>Costs of health care are high and continually rising </a:t>
            </a:r>
          </a:p>
          <a:p>
            <a:pPr lvl="1" eaLnBrk="1" hangingPunct="1"/>
            <a:r>
              <a:rPr lang="en-US" altLang="en-US" dirty="0"/>
              <a:t>U. S. spent 17.7% of GDP or $11,172 per person in 2018</a:t>
            </a:r>
          </a:p>
          <a:p>
            <a:pPr lvl="1" eaLnBrk="1" hangingPunct="1"/>
            <a:r>
              <a:rPr lang="en-US" altLang="en-US" dirty="0"/>
              <a:t>Compared to 5.0% of GDP and $1,239 per person in 1960</a:t>
            </a:r>
          </a:p>
          <a:p>
            <a:pPr eaLnBrk="1" hangingPunct="1"/>
            <a:r>
              <a:rPr lang="en-US" altLang="en-US" dirty="0"/>
              <a:t>Trade-offs may be involved</a:t>
            </a:r>
          </a:p>
          <a:p>
            <a:pPr lvl="1" eaLnBrk="1" hangingPunct="1"/>
            <a:r>
              <a:rPr lang="en-US" altLang="en-US" dirty="0"/>
              <a:t>High health care costs implies lower amounts of other goods produced and consumed.</a:t>
            </a:r>
          </a:p>
        </p:txBody>
      </p:sp>
    </p:spTree>
    <p:extLst>
      <p:ext uri="{BB962C8B-B14F-4D97-AF65-F5344CB8AC3E}">
        <p14:creationId xmlns:p14="http://schemas.microsoft.com/office/powerpoint/2010/main" val="1187762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3C8C-35B5-4D56-AC2E-DE26E31B3F8B}"/>
              </a:ext>
            </a:extLst>
          </p:cNvPr>
          <p:cNvSpPr>
            <a:spLocks noGrp="1"/>
          </p:cNvSpPr>
          <p:nvPr>
            <p:ph type="title"/>
          </p:nvPr>
        </p:nvSpPr>
        <p:spPr>
          <a:xfrm>
            <a:off x="723896" y="0"/>
            <a:ext cx="10515600" cy="1325563"/>
          </a:xfrm>
        </p:spPr>
        <p:txBody>
          <a:bodyPr/>
          <a:lstStyle/>
          <a:p>
            <a:r>
              <a:rPr lang="en-US" dirty="0">
                <a:solidFill>
                  <a:schemeClr val="bg1"/>
                </a:solidFill>
              </a:rPr>
              <a:t>Inte</a:t>
            </a:r>
            <a:r>
              <a:rPr lang="en-US" dirty="0"/>
              <a:t>rnational Per</a:t>
            </a:r>
            <a:r>
              <a:rPr lang="en-US" dirty="0">
                <a:solidFill>
                  <a:schemeClr val="bg1"/>
                </a:solidFill>
              </a:rPr>
              <a:t> </a:t>
            </a:r>
            <a:r>
              <a:rPr lang="en-US" dirty="0"/>
              <a:t>Capita Healthcare Spending</a:t>
            </a:r>
          </a:p>
        </p:txBody>
      </p:sp>
      <p:pic>
        <p:nvPicPr>
          <p:cNvPr id="8" name="Content Placeholder 7">
            <a:extLst>
              <a:ext uri="{FF2B5EF4-FFF2-40B4-BE49-F238E27FC236}">
                <a16:creationId xmlns:a16="http://schemas.microsoft.com/office/drawing/2014/main" id="{4202AE2E-22E7-404C-B599-0267449036F5}"/>
              </a:ext>
            </a:extLst>
          </p:cNvPr>
          <p:cNvPicPr>
            <a:picLocks noGrp="1" noChangeAspect="1"/>
          </p:cNvPicPr>
          <p:nvPr>
            <p:ph idx="1"/>
          </p:nvPr>
        </p:nvPicPr>
        <p:blipFill>
          <a:blip r:embed="rId3"/>
          <a:stretch>
            <a:fillRect/>
          </a:stretch>
        </p:blipFill>
        <p:spPr>
          <a:xfrm>
            <a:off x="2181304" y="1160206"/>
            <a:ext cx="7943501" cy="4791175"/>
          </a:xfrm>
          <a:prstGeom prst="rect">
            <a:avLst/>
          </a:prstGeom>
        </p:spPr>
      </p:pic>
      <p:sp>
        <p:nvSpPr>
          <p:cNvPr id="10" name="TextBox 9">
            <a:extLst>
              <a:ext uri="{FF2B5EF4-FFF2-40B4-BE49-F238E27FC236}">
                <a16:creationId xmlns:a16="http://schemas.microsoft.com/office/drawing/2014/main" id="{1557FA2D-F02B-45F6-B430-4AD339DF6EB5}"/>
              </a:ext>
            </a:extLst>
          </p:cNvPr>
          <p:cNvSpPr txBox="1"/>
          <p:nvPr/>
        </p:nvSpPr>
        <p:spPr>
          <a:xfrm>
            <a:off x="3239730" y="6371861"/>
            <a:ext cx="8937522" cy="523220"/>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p:txBody>
      </p:sp>
    </p:spTree>
    <p:extLst>
      <p:ext uri="{BB962C8B-B14F-4D97-AF65-F5344CB8AC3E}">
        <p14:creationId xmlns:p14="http://schemas.microsoft.com/office/powerpoint/2010/main" val="3884650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7094-236F-491B-9DFE-AA22B97BB00D}"/>
              </a:ext>
            </a:extLst>
          </p:cNvPr>
          <p:cNvSpPr>
            <a:spLocks noGrp="1"/>
          </p:cNvSpPr>
          <p:nvPr>
            <p:ph type="title"/>
          </p:nvPr>
        </p:nvSpPr>
        <p:spPr/>
        <p:txBody>
          <a:bodyPr/>
          <a:lstStyle/>
          <a:p>
            <a:r>
              <a:rPr lang="en-US" dirty="0">
                <a:solidFill>
                  <a:schemeClr val="bg1"/>
                </a:solidFill>
              </a:rPr>
              <a:t>Inte</a:t>
            </a:r>
            <a:r>
              <a:rPr lang="en-US" dirty="0"/>
              <a:t>rnational Comparison</a:t>
            </a:r>
          </a:p>
        </p:txBody>
      </p:sp>
      <p:sp>
        <p:nvSpPr>
          <p:cNvPr id="3" name="Content Placeholder 2">
            <a:extLst>
              <a:ext uri="{FF2B5EF4-FFF2-40B4-BE49-F238E27FC236}">
                <a16:creationId xmlns:a16="http://schemas.microsoft.com/office/drawing/2014/main" id="{C822A911-AC9D-4B5F-BA3E-63C680E3F095}"/>
              </a:ext>
            </a:extLst>
          </p:cNvPr>
          <p:cNvSpPr>
            <a:spLocks noGrp="1"/>
          </p:cNvSpPr>
          <p:nvPr>
            <p:ph idx="1"/>
          </p:nvPr>
        </p:nvSpPr>
        <p:spPr/>
        <p:txBody>
          <a:bodyPr>
            <a:normAutofit/>
          </a:bodyPr>
          <a:lstStyle/>
          <a:p>
            <a:pPr>
              <a:lnSpc>
                <a:spcPct val="100000"/>
              </a:lnSpc>
            </a:pPr>
            <a:r>
              <a:rPr lang="en-US" b="0" dirty="0"/>
              <a:t>Per capita health spending in the U.S. exceeded $10,000, more than two times higher than in Australia, France, Canada, New Zealand, and the U.K. </a:t>
            </a:r>
          </a:p>
          <a:p>
            <a:r>
              <a:rPr lang="en-US" b="0" dirty="0"/>
              <a:t>At $4,092 per capita, U.S. private spending is more than five times higher than Canada, the second highest spender. </a:t>
            </a:r>
          </a:p>
          <a:p>
            <a:r>
              <a:rPr lang="en-US" b="0" dirty="0"/>
              <a:t>In Sweden and Norway, private spending made up less than $100 per capita. As a share of total spending, private spending is much larger in the U.S. (40%) than in any other country (0.3%–15%). </a:t>
            </a:r>
            <a:endParaRPr lang="en-US" b="0" i="0" dirty="0">
              <a:solidFill>
                <a:srgbClr val="333333"/>
              </a:solidFill>
              <a:effectLst/>
              <a:latin typeface="interface_regular"/>
            </a:endParaRPr>
          </a:p>
        </p:txBody>
      </p:sp>
    </p:spTree>
    <p:extLst>
      <p:ext uri="{BB962C8B-B14F-4D97-AF65-F5344CB8AC3E}">
        <p14:creationId xmlns:p14="http://schemas.microsoft.com/office/powerpoint/2010/main" val="151573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1C3-FF41-4249-9398-889388F4BD6B}"/>
              </a:ext>
            </a:extLst>
          </p:cNvPr>
          <p:cNvSpPr>
            <a:spLocks noGrp="1"/>
          </p:cNvSpPr>
          <p:nvPr>
            <p:ph type="title"/>
          </p:nvPr>
        </p:nvSpPr>
        <p:spPr/>
        <p:txBody>
          <a:bodyPr/>
          <a:lstStyle/>
          <a:p>
            <a:r>
              <a:rPr lang="en-US" dirty="0">
                <a:solidFill>
                  <a:schemeClr val="bg1"/>
                </a:solidFill>
              </a:rPr>
              <a:t>Wh</a:t>
            </a:r>
            <a:r>
              <a:rPr lang="en-US" dirty="0"/>
              <a:t>o Are We?</a:t>
            </a:r>
          </a:p>
        </p:txBody>
      </p:sp>
      <p:sp>
        <p:nvSpPr>
          <p:cNvPr id="3" name="Content Placeholder 2">
            <a:extLst>
              <a:ext uri="{FF2B5EF4-FFF2-40B4-BE49-F238E27FC236}">
                <a16:creationId xmlns:a16="http://schemas.microsoft.com/office/drawing/2014/main" id="{2B04F465-072B-E84A-A927-098D0F973836}"/>
              </a:ext>
            </a:extLst>
          </p:cNvPr>
          <p:cNvSpPr>
            <a:spLocks noGrp="1"/>
          </p:cNvSpPr>
          <p:nvPr>
            <p:ph idx="1"/>
          </p:nvPr>
        </p:nvSpPr>
        <p:spPr>
          <a:xfrm>
            <a:off x="838200" y="1177447"/>
            <a:ext cx="10515600" cy="4960306"/>
          </a:xfrm>
        </p:spPr>
        <p:txBody>
          <a:bodyPr>
            <a:normAutofit lnSpcReduction="10000"/>
          </a:bodyPr>
          <a:lstStyle/>
          <a:p>
            <a:r>
              <a:rPr lang="en-US" dirty="0"/>
              <a:t>Honorary Board: 49 members</a:t>
            </a:r>
          </a:p>
          <a:p>
            <a:pPr lvl="1"/>
            <a:r>
              <a:rPr lang="en-US" dirty="0"/>
              <a:t>2 Fed Chairs: Janet Yellen, Ben Bernanke</a:t>
            </a:r>
          </a:p>
          <a:p>
            <a:pPr lvl="1"/>
            <a:r>
              <a:rPr lang="en-US" dirty="0"/>
              <a:t>6 Chairs Council of Economic Advisers</a:t>
            </a:r>
          </a:p>
          <a:p>
            <a:pPr lvl="2"/>
            <a:r>
              <a:rPr lang="en-US" dirty="0"/>
              <a:t>Furman (D), Rosen (R), Bernanke (R), Yellen (D), Tyson (D), </a:t>
            </a:r>
            <a:r>
              <a:rPr lang="en-US" dirty="0" err="1"/>
              <a:t>Goolsbee</a:t>
            </a:r>
            <a:r>
              <a:rPr lang="en-US" dirty="0"/>
              <a:t> (D)</a:t>
            </a:r>
          </a:p>
          <a:p>
            <a:pPr lvl="1"/>
            <a:r>
              <a:rPr lang="en-US" dirty="0"/>
              <a:t>3 Nobel Prize Winners</a:t>
            </a:r>
          </a:p>
          <a:p>
            <a:pPr lvl="2"/>
            <a:r>
              <a:rPr lang="en-US" dirty="0" err="1"/>
              <a:t>Akerlof</a:t>
            </a:r>
            <a:r>
              <a:rPr lang="en-US" dirty="0"/>
              <a:t>, Smith, </a:t>
            </a:r>
            <a:r>
              <a:rPr lang="en-US" dirty="0" err="1"/>
              <a:t>Maskin</a:t>
            </a:r>
            <a:endParaRPr lang="en-US" dirty="0"/>
          </a:p>
          <a:p>
            <a:r>
              <a:rPr lang="en-US" dirty="0"/>
              <a:t>Delegates: 500+ members</a:t>
            </a:r>
          </a:p>
          <a:p>
            <a:pPr lvl="1"/>
            <a:r>
              <a:rPr lang="en-US" dirty="0"/>
              <a:t>At all levels of academia and some in government service</a:t>
            </a:r>
          </a:p>
          <a:p>
            <a:pPr lvl="1"/>
            <a:r>
              <a:rPr lang="en-US" dirty="0"/>
              <a:t>All have a Ph.D. in economics</a:t>
            </a:r>
          </a:p>
          <a:p>
            <a:pPr lvl="1"/>
            <a:r>
              <a:rPr lang="en-US" dirty="0"/>
              <a:t>Crowdsource slide decks</a:t>
            </a:r>
          </a:p>
          <a:p>
            <a:pPr lvl="1"/>
            <a:r>
              <a:rPr lang="en-US" dirty="0"/>
              <a:t>Give presentations</a:t>
            </a:r>
          </a:p>
          <a:p>
            <a:r>
              <a:rPr lang="en-US" dirty="0"/>
              <a:t>Global Partners: 45 Ph.D. Economists</a:t>
            </a:r>
          </a:p>
          <a:p>
            <a:pPr lvl="1"/>
            <a:r>
              <a:rPr lang="en-US" dirty="0"/>
              <a:t>Aid in slide deck development</a:t>
            </a:r>
          </a:p>
          <a:p>
            <a:pPr marL="457200" lvl="1" indent="0">
              <a:buNone/>
            </a:pPr>
            <a:endParaRPr lang="en-US" dirty="0"/>
          </a:p>
        </p:txBody>
      </p:sp>
      <p:sp>
        <p:nvSpPr>
          <p:cNvPr id="4" name="Slide Number Placeholder 3">
            <a:extLst>
              <a:ext uri="{FF2B5EF4-FFF2-40B4-BE49-F238E27FC236}">
                <a16:creationId xmlns:a16="http://schemas.microsoft.com/office/drawing/2014/main" id="{E4A7D279-C637-1E48-898C-9051ECD0374E}"/>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2730439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13B-CC57-40B8-8714-0298EA98ECE5}"/>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 Care Spending as % of GDP, 1980–2018</a:t>
            </a:r>
          </a:p>
        </p:txBody>
      </p:sp>
      <p:graphicFrame>
        <p:nvGraphicFramePr>
          <p:cNvPr id="4" name="Object 3">
            <a:extLst>
              <a:ext uri="{FF2B5EF4-FFF2-40B4-BE49-F238E27FC236}">
                <a16:creationId xmlns:a16="http://schemas.microsoft.com/office/drawing/2014/main" id="{DE110973-04DC-4408-8E1B-52FBA84767D4}"/>
              </a:ext>
            </a:extLst>
          </p:cNvPr>
          <p:cNvGraphicFramePr>
            <a:graphicFrameLocks noChangeAspect="1"/>
          </p:cNvGraphicFramePr>
          <p:nvPr>
            <p:extLst>
              <p:ext uri="{D42A27DB-BD31-4B8C-83A1-F6EECF244321}">
                <p14:modId xmlns:p14="http://schemas.microsoft.com/office/powerpoint/2010/main" val="3384490762"/>
              </p:ext>
            </p:extLst>
          </p:nvPr>
        </p:nvGraphicFramePr>
        <p:xfrm>
          <a:off x="1220788" y="942230"/>
          <a:ext cx="9521815" cy="4861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A149F8C-95E8-4024-A83A-61C46A408BE8}"/>
              </a:ext>
            </a:extLst>
          </p:cNvPr>
          <p:cNvSpPr txBox="1"/>
          <p:nvPr/>
        </p:nvSpPr>
        <p:spPr>
          <a:xfrm>
            <a:off x="3239730" y="6346017"/>
            <a:ext cx="8937522" cy="800219"/>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a:p>
            <a:endParaRPr lang="en-US" dirty="0"/>
          </a:p>
        </p:txBody>
      </p:sp>
    </p:spTree>
    <p:extLst>
      <p:ext uri="{BB962C8B-B14F-4D97-AF65-F5344CB8AC3E}">
        <p14:creationId xmlns:p14="http://schemas.microsoft.com/office/powerpoint/2010/main" val="1878841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4D01-0E4F-4132-9BA3-417E9B89A4AA}"/>
              </a:ext>
            </a:extLst>
          </p:cNvPr>
          <p:cNvSpPr>
            <a:spLocks noGrp="1"/>
          </p:cNvSpPr>
          <p:nvPr>
            <p:ph type="title"/>
          </p:nvPr>
        </p:nvSpPr>
        <p:spPr>
          <a:xfrm>
            <a:off x="723896" y="0"/>
            <a:ext cx="10515600" cy="1325563"/>
          </a:xfrm>
        </p:spPr>
        <p:txBody>
          <a:bodyPr/>
          <a:lstStyle/>
          <a:p>
            <a:r>
              <a:rPr lang="en-US" dirty="0">
                <a:solidFill>
                  <a:schemeClr val="bg1"/>
                </a:solidFill>
              </a:rPr>
              <a:t>Inte</a:t>
            </a:r>
            <a:r>
              <a:rPr lang="en-US" dirty="0"/>
              <a:t>rnational Comparison</a:t>
            </a:r>
          </a:p>
        </p:txBody>
      </p:sp>
      <p:sp>
        <p:nvSpPr>
          <p:cNvPr id="3" name="Content Placeholder 2">
            <a:extLst>
              <a:ext uri="{FF2B5EF4-FFF2-40B4-BE49-F238E27FC236}">
                <a16:creationId xmlns:a16="http://schemas.microsoft.com/office/drawing/2014/main" id="{7CFE86D6-C8D2-4182-B6E9-6CFF6A35F398}"/>
              </a:ext>
            </a:extLst>
          </p:cNvPr>
          <p:cNvSpPr>
            <a:spLocks noGrp="1"/>
          </p:cNvSpPr>
          <p:nvPr>
            <p:ph idx="1"/>
          </p:nvPr>
        </p:nvSpPr>
        <p:spPr/>
        <p:txBody>
          <a:bodyPr>
            <a:normAutofit/>
          </a:bodyPr>
          <a:lstStyle/>
          <a:p>
            <a:r>
              <a:rPr lang="en-US" b="0" dirty="0"/>
              <a:t>In 1960, the U.S. was spending a higher percent of GDP on health care compared to other OECD countries, but was still part of the pack.</a:t>
            </a:r>
          </a:p>
          <a:p>
            <a:r>
              <a:rPr lang="en-US" b="0" dirty="0"/>
              <a:t>In 2018, the U.S. spent 16.9 percent of gross domestic product (GDP) on health care, nearly twice as much as the average OECD country. </a:t>
            </a:r>
          </a:p>
          <a:p>
            <a:r>
              <a:rPr lang="en-US" b="0" dirty="0"/>
              <a:t>The second-highest ranking country, Switzerland, spent 12.2 percent. </a:t>
            </a:r>
          </a:p>
          <a:p>
            <a:r>
              <a:rPr lang="en-US" b="0" dirty="0"/>
              <a:t>At the other end of the spectrum, New Zealand and Australia devote only 9.3 percent, approximately half as much as the U.S. does. </a:t>
            </a:r>
          </a:p>
        </p:txBody>
      </p:sp>
    </p:spTree>
    <p:extLst>
      <p:ext uri="{BB962C8B-B14F-4D97-AF65-F5344CB8AC3E}">
        <p14:creationId xmlns:p14="http://schemas.microsoft.com/office/powerpoint/2010/main" val="1692516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A786-9337-46EE-9039-33FFEB634CC9}"/>
              </a:ext>
            </a:extLst>
          </p:cNvPr>
          <p:cNvSpPr>
            <a:spLocks noGrp="1"/>
          </p:cNvSpPr>
          <p:nvPr>
            <p:ph type="title"/>
          </p:nvPr>
        </p:nvSpPr>
        <p:spPr/>
        <p:txBody>
          <a:bodyPr/>
          <a:lstStyle/>
          <a:p>
            <a:r>
              <a:rPr lang="en-US" dirty="0">
                <a:solidFill>
                  <a:schemeClr val="bg1"/>
                </a:solidFill>
              </a:rPr>
              <a:t>GD</a:t>
            </a:r>
            <a:r>
              <a:rPr lang="en-US" dirty="0"/>
              <a:t>P per capita and health consumption spending per capita, 2017 </a:t>
            </a:r>
          </a:p>
        </p:txBody>
      </p:sp>
      <p:pic>
        <p:nvPicPr>
          <p:cNvPr id="5" name="Content Placeholder 4">
            <a:extLst>
              <a:ext uri="{FF2B5EF4-FFF2-40B4-BE49-F238E27FC236}">
                <a16:creationId xmlns:a16="http://schemas.microsoft.com/office/drawing/2014/main" id="{039039F5-4141-4AC2-BBCB-217E022963A7}"/>
              </a:ext>
            </a:extLst>
          </p:cNvPr>
          <p:cNvPicPr>
            <a:picLocks noGrp="1" noChangeAspect="1"/>
          </p:cNvPicPr>
          <p:nvPr>
            <p:ph idx="1"/>
          </p:nvPr>
        </p:nvPicPr>
        <p:blipFill>
          <a:blip r:embed="rId2"/>
          <a:stretch>
            <a:fillRect/>
          </a:stretch>
        </p:blipFill>
        <p:spPr>
          <a:xfrm>
            <a:off x="1748332" y="1570038"/>
            <a:ext cx="8695335" cy="4351337"/>
          </a:xfrm>
          <a:prstGeom prst="rect">
            <a:avLst/>
          </a:prstGeom>
        </p:spPr>
      </p:pic>
      <p:sp>
        <p:nvSpPr>
          <p:cNvPr id="4" name="Slide Number Placeholder 3">
            <a:extLst>
              <a:ext uri="{FF2B5EF4-FFF2-40B4-BE49-F238E27FC236}">
                <a16:creationId xmlns:a16="http://schemas.microsoft.com/office/drawing/2014/main" id="{5FA887E9-63DF-45BF-90F6-054A234417AA}"/>
              </a:ext>
            </a:extLst>
          </p:cNvPr>
          <p:cNvSpPr>
            <a:spLocks noGrp="1"/>
          </p:cNvSpPr>
          <p:nvPr>
            <p:ph type="sldNum" sz="quarter" idx="12"/>
          </p:nvPr>
        </p:nvSpPr>
        <p:spPr/>
        <p:txBody>
          <a:bodyPr/>
          <a:lstStyle/>
          <a:p>
            <a:fld id="{D9F085D5-EC86-4F6A-B501-C1359CB39116}" type="slidenum">
              <a:rPr lang="en-GB" smtClean="0"/>
              <a:t>32</a:t>
            </a:fld>
            <a:endParaRPr lang="en-GB"/>
          </a:p>
        </p:txBody>
      </p:sp>
    </p:spTree>
    <p:extLst>
      <p:ext uri="{BB962C8B-B14F-4D97-AF65-F5344CB8AC3E}">
        <p14:creationId xmlns:p14="http://schemas.microsoft.com/office/powerpoint/2010/main" val="4040675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A045-4BFE-4426-92A6-A02EFBC576AD}"/>
              </a:ext>
            </a:extLst>
          </p:cNvPr>
          <p:cNvSpPr>
            <a:spLocks noGrp="1"/>
          </p:cNvSpPr>
          <p:nvPr>
            <p:ph type="title"/>
          </p:nvPr>
        </p:nvSpPr>
        <p:spPr/>
        <p:txBody>
          <a:bodyPr/>
          <a:lstStyle/>
          <a:p>
            <a:r>
              <a:rPr lang="en-US" dirty="0">
                <a:solidFill>
                  <a:schemeClr val="bg1"/>
                </a:solidFill>
              </a:rPr>
              <a:t>Mo</a:t>
            </a:r>
            <a:r>
              <a:rPr lang="en-US" dirty="0"/>
              <a:t>nopolization of Health Insurance Market</a:t>
            </a:r>
          </a:p>
        </p:txBody>
      </p:sp>
      <p:sp>
        <p:nvSpPr>
          <p:cNvPr id="3" name="Content Placeholder 2">
            <a:extLst>
              <a:ext uri="{FF2B5EF4-FFF2-40B4-BE49-F238E27FC236}">
                <a16:creationId xmlns:a16="http://schemas.microsoft.com/office/drawing/2014/main" id="{40224BA4-4071-4F1B-BF0B-AA6D15322863}"/>
              </a:ext>
            </a:extLst>
          </p:cNvPr>
          <p:cNvSpPr>
            <a:spLocks noGrp="1"/>
          </p:cNvSpPr>
          <p:nvPr>
            <p:ph idx="1"/>
          </p:nvPr>
        </p:nvSpPr>
        <p:spPr/>
        <p:txBody>
          <a:bodyPr/>
          <a:lstStyle/>
          <a:p>
            <a:r>
              <a:rPr lang="en-US" sz="1800" b="0" dirty="0">
                <a:solidFill>
                  <a:srgbClr val="000000"/>
                </a:solidFill>
                <a:latin typeface="Myriad Pro"/>
              </a:rPr>
              <a:t>As of 2011, there were close to 100 insurers in Switzerland competing for consumer health care dollars, forcing firms to compete by setting prices to just cover costs.</a:t>
            </a:r>
          </a:p>
          <a:p>
            <a:r>
              <a:rPr lang="en-US" sz="1800" b="0" dirty="0">
                <a:solidFill>
                  <a:srgbClr val="000000"/>
                </a:solidFill>
                <a:latin typeface="Myriad Pro"/>
              </a:rPr>
              <a:t>In the United States, markets are state specific and consumers may choose from plans available in the state in which they reside. </a:t>
            </a:r>
          </a:p>
          <a:p>
            <a:r>
              <a:rPr lang="en-US" sz="1800" b="0" dirty="0">
                <a:solidFill>
                  <a:srgbClr val="000000"/>
                </a:solidFill>
                <a:latin typeface="Myriad Pro"/>
              </a:rPr>
              <a:t>In 2014, of the 50 states and the District of Columbia, 11 had only 1 or 2 insurers, 21 had 3 or 4, and only 19 states had 5 or more.</a:t>
            </a:r>
          </a:p>
          <a:p>
            <a:r>
              <a:rPr lang="en-US" sz="1800" b="0" dirty="0">
                <a:solidFill>
                  <a:srgbClr val="000000"/>
                </a:solidFill>
                <a:latin typeface="Myriad Pro"/>
              </a:rPr>
              <a:t>As of July 2019, the number of states with only 1 or 2 insurers had increased from 11 to 20, indicating a growing divide between ACA exchanges and competitive markets. </a:t>
            </a:r>
          </a:p>
        </p:txBody>
      </p:sp>
    </p:spTree>
    <p:extLst>
      <p:ext uri="{BB962C8B-B14F-4D97-AF65-F5344CB8AC3E}">
        <p14:creationId xmlns:p14="http://schemas.microsoft.com/office/powerpoint/2010/main" val="3216682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662781"/>
            <a:ext cx="10515600" cy="5624946"/>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www.NEEDelegation.org</a:t>
            </a:r>
            <a:endParaRPr lang="en-US" dirty="0"/>
          </a:p>
          <a:p>
            <a:pPr marL="0" indent="0" algn="ctr">
              <a:buNone/>
            </a:pPr>
            <a:r>
              <a:rPr lang="en-US" dirty="0"/>
              <a:t>Veronika </a:t>
            </a:r>
            <a:r>
              <a:rPr lang="en-US" dirty="0" err="1"/>
              <a:t>Dolar</a:t>
            </a:r>
            <a:endParaRPr lang="en-US" dirty="0"/>
          </a:p>
          <a:p>
            <a:pPr marL="0" indent="0" algn="ctr">
              <a:buNone/>
            </a:pPr>
            <a:r>
              <a:rPr lang="en-US" dirty="0">
                <a:hlinkClick r:id="rId3"/>
              </a:rPr>
              <a:t>dolarv@oldwestbury.edu</a:t>
            </a:r>
            <a:endParaRPr lang="en-US" dirty="0"/>
          </a:p>
          <a:p>
            <a:pPr marL="0" indent="0" algn="ctr">
              <a:buNone/>
            </a:pPr>
            <a:endParaRPr lang="en-US" dirty="0"/>
          </a:p>
          <a:p>
            <a:pPr marL="0" indent="0" algn="ctr">
              <a:buNone/>
            </a:pPr>
            <a:r>
              <a:rPr lang="en-US" dirty="0"/>
              <a:t>Contact NEED: </a:t>
            </a:r>
            <a:r>
              <a:rPr lang="en-US" dirty="0">
                <a:hlinkClick r:id="rId4"/>
              </a:rPr>
              <a:t>info@needelegation.org</a:t>
            </a:r>
            <a:endParaRPr lang="en-US" dirty="0"/>
          </a:p>
          <a:p>
            <a:pPr marL="0" indent="0" algn="ctr">
              <a:buNone/>
            </a:pPr>
            <a:endParaRPr lang="en-US" dirty="0"/>
          </a:p>
          <a:p>
            <a:pPr marL="0" indent="0" algn="ctr">
              <a:buNone/>
            </a:pPr>
            <a:r>
              <a:rPr lang="en-US" dirty="0"/>
              <a:t>Submit a testimonial:  </a:t>
            </a:r>
            <a:r>
              <a:rPr lang="en-US" dirty="0">
                <a:hlinkClick r:id="rId5"/>
              </a:rPr>
              <a:t>www.NEEDelegation.org/testimonials.php</a:t>
            </a:r>
            <a:endParaRPr lang="en-US" dirty="0"/>
          </a:p>
          <a:p>
            <a:pPr marL="0" indent="0" algn="ctr">
              <a:buNone/>
            </a:pPr>
            <a:endParaRPr lang="en-US" dirty="0"/>
          </a:p>
          <a:p>
            <a:pPr marL="0" indent="0" algn="ctr">
              <a:buNone/>
            </a:pPr>
            <a:r>
              <a:rPr lang="en-US" dirty="0"/>
              <a:t>Become a Friend of NEED:  </a:t>
            </a:r>
            <a:r>
              <a:rPr lang="en-US" dirty="0" err="1"/>
              <a:t>www.NEEDelegation.org</a:t>
            </a:r>
            <a:r>
              <a:rPr lang="en-US" dirty="0"/>
              <a:t>/</a:t>
            </a:r>
            <a:r>
              <a:rPr lang="en-US" dirty="0" err="1"/>
              <a:t>friend.php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34</a:t>
            </a:fld>
            <a:endParaRPr lang="en-GB"/>
          </a:p>
        </p:txBody>
      </p:sp>
    </p:spTree>
    <p:extLst>
      <p:ext uri="{BB962C8B-B14F-4D97-AF65-F5344CB8AC3E}">
        <p14:creationId xmlns:p14="http://schemas.microsoft.com/office/powerpoint/2010/main" val="957927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1759-DACC-8946-9598-490F34C9E810}"/>
              </a:ext>
            </a:extLst>
          </p:cNvPr>
          <p:cNvSpPr>
            <a:spLocks noGrp="1"/>
          </p:cNvSpPr>
          <p:nvPr>
            <p:ph type="title"/>
          </p:nvPr>
        </p:nvSpPr>
        <p:spPr>
          <a:xfrm>
            <a:off x="877956" y="0"/>
            <a:ext cx="10515600" cy="1325563"/>
          </a:xfrm>
        </p:spPr>
        <p:txBody>
          <a:bodyPr/>
          <a:lstStyle/>
          <a:p>
            <a:r>
              <a:rPr lang="en-US" dirty="0"/>
              <a:t> </a:t>
            </a:r>
            <a:r>
              <a:rPr lang="en-US" dirty="0">
                <a:solidFill>
                  <a:schemeClr val="bg1"/>
                </a:solidFill>
              </a:rPr>
              <a:t>Av</a:t>
            </a:r>
            <a:r>
              <a:rPr lang="en-US" dirty="0"/>
              <a:t>ailable NEED Topics Include:</a:t>
            </a:r>
          </a:p>
        </p:txBody>
      </p:sp>
      <p:sp>
        <p:nvSpPr>
          <p:cNvPr id="3" name="Content Placeholder 2">
            <a:extLst>
              <a:ext uri="{FF2B5EF4-FFF2-40B4-BE49-F238E27FC236}">
                <a16:creationId xmlns:a16="http://schemas.microsoft.com/office/drawing/2014/main" id="{424EE1CF-F5DE-3540-AED9-1599FABB82DF}"/>
              </a:ext>
            </a:extLst>
          </p:cNvPr>
          <p:cNvSpPr>
            <a:spLocks noGrp="1"/>
          </p:cNvSpPr>
          <p:nvPr>
            <p:ph sz="half" idx="1"/>
          </p:nvPr>
        </p:nvSpPr>
        <p:spPr>
          <a:xfrm>
            <a:off x="838200" y="1357868"/>
            <a:ext cx="5181600" cy="4189162"/>
          </a:xfrm>
        </p:spPr>
        <p:txBody>
          <a:bodyPr>
            <a:normAutofit lnSpcReduction="10000"/>
          </a:bodyPr>
          <a:lstStyle/>
          <a:p>
            <a:pPr>
              <a:spcAft>
                <a:spcPts val="1000"/>
              </a:spcAft>
            </a:pPr>
            <a:r>
              <a:rPr lang="en-US" dirty="0"/>
              <a:t>Coronavirus Economics</a:t>
            </a:r>
          </a:p>
          <a:p>
            <a:pPr>
              <a:spcAft>
                <a:spcPts val="1000"/>
              </a:spcAft>
            </a:pPr>
            <a:r>
              <a:rPr lang="en-US" dirty="0"/>
              <a:t>US Economy</a:t>
            </a:r>
          </a:p>
          <a:p>
            <a:pPr>
              <a:spcAft>
                <a:spcPts val="1000"/>
              </a:spcAft>
            </a:pPr>
            <a:r>
              <a:rPr lang="en-US" dirty="0"/>
              <a:t>Climate Change</a:t>
            </a:r>
          </a:p>
          <a:p>
            <a:pPr>
              <a:spcAft>
                <a:spcPts val="1000"/>
              </a:spcAft>
            </a:pPr>
            <a:r>
              <a:rPr lang="en-US" dirty="0"/>
              <a:t>Economic Inequality</a:t>
            </a:r>
          </a:p>
          <a:p>
            <a:pPr>
              <a:spcAft>
                <a:spcPts val="1000"/>
              </a:spcAft>
            </a:pPr>
            <a:r>
              <a:rPr lang="en-US" dirty="0"/>
              <a:t>Economic Mobility</a:t>
            </a:r>
          </a:p>
          <a:p>
            <a:pPr>
              <a:spcAft>
                <a:spcPts val="1000"/>
              </a:spcAft>
            </a:pPr>
            <a:r>
              <a:rPr lang="en-US" dirty="0"/>
              <a:t>Trade and Globalization</a:t>
            </a:r>
          </a:p>
          <a:p>
            <a:pPr>
              <a:spcAft>
                <a:spcPts val="1000"/>
              </a:spcAft>
            </a:pPr>
            <a:r>
              <a:rPr lang="en-US" dirty="0"/>
              <a:t>Trade Wars</a:t>
            </a:r>
          </a:p>
        </p:txBody>
      </p:sp>
      <p:sp>
        <p:nvSpPr>
          <p:cNvPr id="4" name="Content Placeholder 3">
            <a:extLst>
              <a:ext uri="{FF2B5EF4-FFF2-40B4-BE49-F238E27FC236}">
                <a16:creationId xmlns:a16="http://schemas.microsoft.com/office/drawing/2014/main" id="{F9836DEF-5C7A-D74F-8694-7D6688B404ED}"/>
              </a:ext>
            </a:extLst>
          </p:cNvPr>
          <p:cNvSpPr>
            <a:spLocks noGrp="1"/>
          </p:cNvSpPr>
          <p:nvPr>
            <p:ph sz="half" idx="2"/>
          </p:nvPr>
        </p:nvSpPr>
        <p:spPr>
          <a:xfrm>
            <a:off x="6172200" y="1357868"/>
            <a:ext cx="5181600" cy="4189162"/>
          </a:xfrm>
        </p:spPr>
        <p:txBody>
          <a:bodyPr>
            <a:normAutofit lnSpcReduction="10000"/>
          </a:bodyPr>
          <a:lstStyle/>
          <a:p>
            <a:pPr>
              <a:spcAft>
                <a:spcPts val="1000"/>
              </a:spcAft>
            </a:pPr>
            <a:r>
              <a:rPr lang="en-US" dirty="0"/>
              <a:t>Immigration Economics</a:t>
            </a:r>
          </a:p>
          <a:p>
            <a:pPr>
              <a:spcAft>
                <a:spcPts val="1000"/>
              </a:spcAft>
            </a:pPr>
            <a:r>
              <a:rPr lang="en-US" dirty="0"/>
              <a:t>Housing Policy</a:t>
            </a:r>
          </a:p>
          <a:p>
            <a:pPr>
              <a:spcAft>
                <a:spcPts val="1000"/>
              </a:spcAft>
            </a:pPr>
            <a:r>
              <a:rPr lang="en-US" dirty="0"/>
              <a:t>Federal Budgets</a:t>
            </a:r>
          </a:p>
          <a:p>
            <a:pPr>
              <a:spcAft>
                <a:spcPts val="1000"/>
              </a:spcAft>
            </a:pPr>
            <a:r>
              <a:rPr lang="en-US" dirty="0"/>
              <a:t>Federal Debt</a:t>
            </a:r>
          </a:p>
          <a:p>
            <a:pPr>
              <a:spcAft>
                <a:spcPts val="1000"/>
              </a:spcAft>
            </a:pPr>
            <a:r>
              <a:rPr lang="en-US" dirty="0"/>
              <a:t>Black-White Wealth Gap</a:t>
            </a:r>
          </a:p>
          <a:p>
            <a:pPr>
              <a:spcAft>
                <a:spcPts val="1000"/>
              </a:spcAft>
            </a:pPr>
            <a:r>
              <a:rPr lang="en-US" dirty="0"/>
              <a:t>Autonomous Vehicles</a:t>
            </a:r>
          </a:p>
          <a:p>
            <a:pPr>
              <a:spcAft>
                <a:spcPts val="1000"/>
              </a:spcAft>
            </a:pPr>
            <a:r>
              <a:rPr lang="en-US" dirty="0"/>
              <a:t>US Social Policy</a:t>
            </a:r>
          </a:p>
        </p:txBody>
      </p:sp>
      <p:sp>
        <p:nvSpPr>
          <p:cNvPr id="5" name="Slide Number Placeholder 4">
            <a:extLst>
              <a:ext uri="{FF2B5EF4-FFF2-40B4-BE49-F238E27FC236}">
                <a16:creationId xmlns:a16="http://schemas.microsoft.com/office/drawing/2014/main" id="{BCAECF3A-738D-534F-9B20-5C34452E16B4}"/>
              </a:ext>
            </a:extLst>
          </p:cNvPr>
          <p:cNvSpPr>
            <a:spLocks noGrp="1"/>
          </p:cNvSpPr>
          <p:nvPr>
            <p:ph type="sldNum" sz="quarter" idx="12"/>
          </p:nvPr>
        </p:nvSpPr>
        <p:spPr/>
        <p:txBody>
          <a:bodyPr/>
          <a:lstStyle/>
          <a:p>
            <a:fld id="{D9F085D5-EC86-4F6A-B501-C1359CB39116}" type="slidenum">
              <a:rPr lang="en-GB" smtClean="0"/>
              <a:t>35</a:t>
            </a:fld>
            <a:endParaRPr lang="en-GB"/>
          </a:p>
        </p:txBody>
      </p:sp>
    </p:spTree>
    <p:extLst>
      <p:ext uri="{BB962C8B-B14F-4D97-AF65-F5344CB8AC3E}">
        <p14:creationId xmlns:p14="http://schemas.microsoft.com/office/powerpoint/2010/main" val="1413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B23E-7084-7944-A45B-C6D0E0A6BF2E}"/>
              </a:ext>
            </a:extLst>
          </p:cNvPr>
          <p:cNvSpPr>
            <a:spLocks noGrp="1"/>
          </p:cNvSpPr>
          <p:nvPr>
            <p:ph type="title"/>
          </p:nvPr>
        </p:nvSpPr>
        <p:spPr/>
        <p:txBody>
          <a:bodyPr/>
          <a:lstStyle/>
          <a:p>
            <a:r>
              <a:rPr lang="en-US" dirty="0">
                <a:solidFill>
                  <a:schemeClr val="bg1"/>
                </a:solidFill>
              </a:rPr>
              <a:t>Wh</a:t>
            </a:r>
            <a:r>
              <a:rPr lang="en-US" dirty="0"/>
              <a:t>ere Are We?</a:t>
            </a:r>
          </a:p>
        </p:txBody>
      </p:sp>
      <p:pic>
        <p:nvPicPr>
          <p:cNvPr id="6" name="Content Placeholder 5">
            <a:extLst>
              <a:ext uri="{FF2B5EF4-FFF2-40B4-BE49-F238E27FC236}">
                <a16:creationId xmlns:a16="http://schemas.microsoft.com/office/drawing/2014/main" id="{C4594F58-9AA6-F24A-964E-3AC22CA41A9A}"/>
              </a:ext>
            </a:extLst>
          </p:cNvPr>
          <p:cNvPicPr>
            <a:picLocks noGrp="1" noChangeAspect="1"/>
          </p:cNvPicPr>
          <p:nvPr>
            <p:ph idx="1"/>
          </p:nvPr>
        </p:nvPicPr>
        <p:blipFill>
          <a:blip r:embed="rId2" r:link="rId3"/>
          <a:srcRect/>
          <a:stretch>
            <a:fillRect/>
          </a:stretch>
        </p:blipFill>
        <p:spPr>
          <a:xfrm>
            <a:off x="1744845" y="1047352"/>
            <a:ext cx="7728643" cy="4786033"/>
          </a:xfrm>
        </p:spPr>
      </p:pic>
      <p:sp>
        <p:nvSpPr>
          <p:cNvPr id="4" name="Slide Number Placeholder 3">
            <a:extLst>
              <a:ext uri="{FF2B5EF4-FFF2-40B4-BE49-F238E27FC236}">
                <a16:creationId xmlns:a16="http://schemas.microsoft.com/office/drawing/2014/main" id="{B35876C4-A3D6-7242-9D80-C8D64A70ECD1}"/>
              </a:ext>
            </a:extLst>
          </p:cNvPr>
          <p:cNvSpPr>
            <a:spLocks noGrp="1"/>
          </p:cNvSpPr>
          <p:nvPr>
            <p:ph type="sldNum" sz="quarter" idx="12"/>
          </p:nvPr>
        </p:nvSpPr>
        <p:spPr/>
        <p:txBody>
          <a:bodyPr/>
          <a:lstStyle/>
          <a:p>
            <a:fld id="{D9F085D5-EC86-4F6A-B501-C1359CB39116}" type="slidenum">
              <a:rPr lang="en-GB" smtClean="0"/>
              <a:t>4</a:t>
            </a:fld>
            <a:endParaRPr lang="en-GB"/>
          </a:p>
        </p:txBody>
      </p:sp>
      <p:pic>
        <p:nvPicPr>
          <p:cNvPr id="8" name="Picture 7">
            <a:extLst>
              <a:ext uri="{FF2B5EF4-FFF2-40B4-BE49-F238E27FC236}">
                <a16:creationId xmlns:a16="http://schemas.microsoft.com/office/drawing/2014/main" id="{657DAB63-0268-1544-985C-0D4232ED6F4E}"/>
              </a:ext>
            </a:extLst>
          </p:cNvPr>
          <p:cNvPicPr>
            <a:picLocks noChangeAspect="1"/>
          </p:cNvPicPr>
          <p:nvPr/>
        </p:nvPicPr>
        <p:blipFill>
          <a:blip r:embed="rId4" r:link="rId5"/>
          <a:srcRect/>
          <a:stretch>
            <a:fillRect/>
          </a:stretch>
        </p:blipFill>
        <p:spPr>
          <a:xfrm>
            <a:off x="8806449" y="3937439"/>
            <a:ext cx="2241495" cy="1498600"/>
          </a:xfrm>
          <a:prstGeom prst="rect">
            <a:avLst/>
          </a:prstGeom>
        </p:spPr>
      </p:pic>
    </p:spTree>
    <p:extLst>
      <p:ext uri="{BB962C8B-B14F-4D97-AF65-F5344CB8AC3E}">
        <p14:creationId xmlns:p14="http://schemas.microsoft.com/office/powerpoint/2010/main" val="290270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a:bodyPr>
          <a:lstStyle/>
          <a:p>
            <a:r>
              <a:rPr lang="en-US" dirty="0"/>
              <a:t>This slide deck was authored by:</a:t>
            </a:r>
          </a:p>
          <a:p>
            <a:pPr lvl="1"/>
            <a:r>
              <a:rPr lang="en-US" dirty="0"/>
              <a:t>Veronika </a:t>
            </a:r>
            <a:r>
              <a:rPr lang="en-US" dirty="0" err="1"/>
              <a:t>Dolar</a:t>
            </a:r>
            <a:r>
              <a:rPr lang="en-US" dirty="0"/>
              <a:t>, SUNY Old Westbury</a:t>
            </a:r>
          </a:p>
          <a:p>
            <a:endParaRPr lang="en-US" dirty="0"/>
          </a:p>
          <a:p>
            <a:r>
              <a:rPr lang="en-US" dirty="0"/>
              <a:t>Disclaimer</a:t>
            </a:r>
          </a:p>
          <a:p>
            <a:pPr lvl="1"/>
            <a:r>
              <a:rPr lang="en-US" dirty="0"/>
              <a:t>NEED presentations are designed to be nonpartisan.</a:t>
            </a:r>
          </a:p>
          <a:p>
            <a:pPr lvl="1"/>
            <a:r>
              <a:rPr lang="en-US" dirty="0"/>
              <a:t>It is, however, inevitable that the presenter will be asked for and will provide their own views.</a:t>
            </a:r>
          </a:p>
          <a:p>
            <a:pPr lvl="1"/>
            <a:r>
              <a:rPr lang="en-US"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5</a:t>
            </a:fld>
            <a:endParaRPr lang="en-GB"/>
          </a:p>
        </p:txBody>
      </p:sp>
    </p:spTree>
    <p:extLst>
      <p:ext uri="{BB962C8B-B14F-4D97-AF65-F5344CB8AC3E}">
        <p14:creationId xmlns:p14="http://schemas.microsoft.com/office/powerpoint/2010/main" val="326060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1B42-1B5B-45CC-ABF6-D7BDC7084DD2}"/>
              </a:ext>
            </a:extLst>
          </p:cNvPr>
          <p:cNvSpPr>
            <a:spLocks noGrp="1"/>
          </p:cNvSpPr>
          <p:nvPr>
            <p:ph type="title"/>
          </p:nvPr>
        </p:nvSpPr>
        <p:spPr>
          <a:xfrm>
            <a:off x="738184" y="0"/>
            <a:ext cx="10515600" cy="1325563"/>
          </a:xfrm>
        </p:spPr>
        <p:txBody>
          <a:bodyPr/>
          <a:lstStyle/>
          <a:p>
            <a:r>
              <a:rPr lang="en-US" dirty="0">
                <a:solidFill>
                  <a:schemeClr val="bg1"/>
                </a:solidFill>
              </a:rPr>
              <a:t>Out</a:t>
            </a:r>
            <a:r>
              <a:rPr lang="en-US" dirty="0"/>
              <a:t>line</a:t>
            </a:r>
          </a:p>
        </p:txBody>
      </p:sp>
      <p:sp>
        <p:nvSpPr>
          <p:cNvPr id="3" name="Content Placeholder 2">
            <a:extLst>
              <a:ext uri="{FF2B5EF4-FFF2-40B4-BE49-F238E27FC236}">
                <a16:creationId xmlns:a16="http://schemas.microsoft.com/office/drawing/2014/main" id="{38B9A91A-9A6D-4F15-A58D-EB6AC9ABA1EA}"/>
              </a:ext>
            </a:extLst>
          </p:cNvPr>
          <p:cNvSpPr>
            <a:spLocks noGrp="1"/>
          </p:cNvSpPr>
          <p:nvPr>
            <p:ph idx="1"/>
          </p:nvPr>
        </p:nvSpPr>
        <p:spPr/>
        <p:txBody>
          <a:bodyPr/>
          <a:lstStyle/>
          <a:p>
            <a:r>
              <a:rPr lang="en-US" b="0" dirty="0"/>
              <a:t>What is Health(care) Economics?</a:t>
            </a:r>
          </a:p>
          <a:p>
            <a:r>
              <a:rPr lang="en-US" b="0" dirty="0"/>
              <a:t>Taking the Pulse of the Health Economy</a:t>
            </a:r>
          </a:p>
          <a:p>
            <a:r>
              <a:rPr lang="en-US" b="0" dirty="0"/>
              <a:t>Health Care Systems and Institutions</a:t>
            </a:r>
          </a:p>
          <a:p>
            <a:r>
              <a:rPr lang="en-US" b="0" dirty="0"/>
              <a:t>Health Insurance and Reform</a:t>
            </a:r>
          </a:p>
          <a:p>
            <a:r>
              <a:rPr lang="en-US" b="0" dirty="0"/>
              <a:t>Pharmaceuticals – Big Pharma</a:t>
            </a:r>
          </a:p>
          <a:p>
            <a:pPr marL="0" indent="0">
              <a:buNone/>
            </a:pPr>
            <a:endParaRPr lang="en-US" dirty="0"/>
          </a:p>
        </p:txBody>
      </p:sp>
    </p:spTree>
    <p:extLst>
      <p:ext uri="{BB962C8B-B14F-4D97-AF65-F5344CB8AC3E}">
        <p14:creationId xmlns:p14="http://schemas.microsoft.com/office/powerpoint/2010/main" val="80601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E60A0-711C-4D5F-A054-0A1506B8BF4F}"/>
              </a:ext>
            </a:extLst>
          </p:cNvPr>
          <p:cNvSpPr>
            <a:spLocks noGrp="1"/>
          </p:cNvSpPr>
          <p:nvPr>
            <p:ph type="title"/>
          </p:nvPr>
        </p:nvSpPr>
        <p:spPr/>
        <p:txBody>
          <a:bodyPr/>
          <a:lstStyle/>
          <a:p>
            <a:r>
              <a:rPr lang="en-US" dirty="0">
                <a:solidFill>
                  <a:schemeClr val="bg1"/>
                </a:solidFill>
              </a:rPr>
              <a:t>Wh</a:t>
            </a:r>
            <a:r>
              <a:rPr lang="en-US" dirty="0"/>
              <a:t>at is Health(care) Economics?</a:t>
            </a:r>
          </a:p>
        </p:txBody>
      </p:sp>
      <p:sp>
        <p:nvSpPr>
          <p:cNvPr id="3" name="Content Placeholder 2">
            <a:extLst>
              <a:ext uri="{FF2B5EF4-FFF2-40B4-BE49-F238E27FC236}">
                <a16:creationId xmlns:a16="http://schemas.microsoft.com/office/drawing/2014/main" id="{F4E5B0B7-0CDC-48AF-A9A8-189AE7A4DDB4}"/>
              </a:ext>
            </a:extLst>
          </p:cNvPr>
          <p:cNvSpPr>
            <a:spLocks noGrp="1"/>
          </p:cNvSpPr>
          <p:nvPr>
            <p:ph idx="1"/>
          </p:nvPr>
        </p:nvSpPr>
        <p:spPr/>
        <p:txBody>
          <a:bodyPr>
            <a:normAutofit/>
          </a:bodyPr>
          <a:lstStyle/>
          <a:p>
            <a:r>
              <a:rPr lang="en-US" b="0" dirty="0"/>
              <a:t>Health Economics is a special field of (applied) microeconomics that focuses on the health care industry. </a:t>
            </a:r>
          </a:p>
          <a:p>
            <a:r>
              <a:rPr lang="en-US" b="0" dirty="0"/>
              <a:t>Examples of other subfields of microeconomics are labor economics, industrial organization, economics of education, public economics, and urban economics.  </a:t>
            </a:r>
          </a:p>
        </p:txBody>
      </p:sp>
    </p:spTree>
    <p:extLst>
      <p:ext uri="{BB962C8B-B14F-4D97-AF65-F5344CB8AC3E}">
        <p14:creationId xmlns:p14="http://schemas.microsoft.com/office/powerpoint/2010/main" val="1052200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8B90-72AA-495E-8B79-E41D1B1BB6AF}"/>
              </a:ext>
            </a:extLst>
          </p:cNvPr>
          <p:cNvSpPr>
            <a:spLocks noGrp="1"/>
          </p:cNvSpPr>
          <p:nvPr>
            <p:ph type="title"/>
          </p:nvPr>
        </p:nvSpPr>
        <p:spPr>
          <a:xfrm>
            <a:off x="738184" y="0"/>
            <a:ext cx="10515600" cy="1325563"/>
          </a:xfrm>
        </p:spPr>
        <p:txBody>
          <a:bodyPr>
            <a:normAutofit/>
          </a:bodyPr>
          <a:lstStyle/>
          <a:p>
            <a:r>
              <a:rPr lang="en-US" dirty="0">
                <a:solidFill>
                  <a:schemeClr val="bg1"/>
                </a:solidFill>
              </a:rPr>
              <a:t>Hea</a:t>
            </a:r>
            <a:r>
              <a:rPr lang="en-US" dirty="0"/>
              <a:t>lth Economics is part of Microeconomics</a:t>
            </a:r>
          </a:p>
        </p:txBody>
      </p:sp>
      <p:sp>
        <p:nvSpPr>
          <p:cNvPr id="3" name="Content Placeholder 2">
            <a:extLst>
              <a:ext uri="{FF2B5EF4-FFF2-40B4-BE49-F238E27FC236}">
                <a16:creationId xmlns:a16="http://schemas.microsoft.com/office/drawing/2014/main" id="{6764AFE4-321D-4C76-95D1-38EEDBEE5A62}"/>
              </a:ext>
            </a:extLst>
          </p:cNvPr>
          <p:cNvSpPr>
            <a:spLocks noGrp="1"/>
          </p:cNvSpPr>
          <p:nvPr>
            <p:ph idx="1"/>
          </p:nvPr>
        </p:nvSpPr>
        <p:spPr/>
        <p:txBody>
          <a:bodyPr>
            <a:normAutofit/>
          </a:bodyPr>
          <a:lstStyle/>
          <a:p>
            <a:r>
              <a:rPr lang="en-US" b="0" dirty="0"/>
              <a:t>Although health economics is part of “micro-” economics, it is actually very big:</a:t>
            </a:r>
          </a:p>
          <a:p>
            <a:r>
              <a:rPr lang="en-US" b="0" dirty="0"/>
              <a:t>In 2019, U.S. national health expenditure was 17.8% of GDP, which is equivalent to around $3,427 billions.</a:t>
            </a:r>
          </a:p>
          <a:p>
            <a:r>
              <a:rPr lang="en-US" b="0" dirty="0"/>
              <a:t>For comparison, the entire GDP of Germany in 2019 was $3,845 billions (4</a:t>
            </a:r>
            <a:r>
              <a:rPr lang="en-US" b="0" baseline="30000" dirty="0"/>
              <a:t>th</a:t>
            </a:r>
            <a:r>
              <a:rPr lang="en-US" b="0" dirty="0"/>
              <a:t> largest economy), GDP of UK was $2,827 billions (6</a:t>
            </a:r>
            <a:r>
              <a:rPr lang="en-US" b="0" baseline="30000" dirty="0"/>
              <a:t>th</a:t>
            </a:r>
            <a:r>
              <a:rPr lang="en-US" b="0" dirty="0"/>
              <a:t> largest economy), and $2,715 billions in France (7</a:t>
            </a:r>
            <a:r>
              <a:rPr lang="en-US" b="0" baseline="30000" dirty="0"/>
              <a:t>th</a:t>
            </a:r>
            <a:r>
              <a:rPr lang="en-US" b="0" dirty="0"/>
              <a:t> largest economy).</a:t>
            </a:r>
          </a:p>
        </p:txBody>
      </p:sp>
    </p:spTree>
    <p:extLst>
      <p:ext uri="{BB962C8B-B14F-4D97-AF65-F5344CB8AC3E}">
        <p14:creationId xmlns:p14="http://schemas.microsoft.com/office/powerpoint/2010/main" val="386945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C3B6D-DAFA-471A-B4CD-40102D54901F}"/>
              </a:ext>
            </a:extLst>
          </p:cNvPr>
          <p:cNvSpPr>
            <a:spLocks noGrp="1"/>
          </p:cNvSpPr>
          <p:nvPr>
            <p:ph type="title"/>
          </p:nvPr>
        </p:nvSpPr>
        <p:spPr/>
        <p:txBody>
          <a:bodyPr/>
          <a:lstStyle/>
          <a:p>
            <a:r>
              <a:rPr lang="en-US" dirty="0">
                <a:solidFill>
                  <a:schemeClr val="bg1"/>
                </a:solidFill>
              </a:rPr>
              <a:t>Wh</a:t>
            </a:r>
            <a:r>
              <a:rPr lang="en-US" dirty="0"/>
              <a:t>at is Health Economics?</a:t>
            </a:r>
          </a:p>
        </p:txBody>
      </p:sp>
      <p:sp>
        <p:nvSpPr>
          <p:cNvPr id="3" name="Content Placeholder 2">
            <a:extLst>
              <a:ext uri="{FF2B5EF4-FFF2-40B4-BE49-F238E27FC236}">
                <a16:creationId xmlns:a16="http://schemas.microsoft.com/office/drawing/2014/main" id="{86D2A07B-A911-4C1B-B0C6-C6419303B1A1}"/>
              </a:ext>
            </a:extLst>
          </p:cNvPr>
          <p:cNvSpPr>
            <a:spLocks noGrp="1"/>
          </p:cNvSpPr>
          <p:nvPr>
            <p:ph idx="1"/>
          </p:nvPr>
        </p:nvSpPr>
        <p:spPr/>
        <p:txBody>
          <a:bodyPr/>
          <a:lstStyle/>
          <a:p>
            <a:r>
              <a:rPr lang="en-US" b="0" dirty="0"/>
              <a:t>Health economics studies health care resources markets and health insurance.</a:t>
            </a:r>
          </a:p>
          <a:p>
            <a:r>
              <a:rPr lang="en-US" b="0" dirty="0"/>
              <a:t>Healthcare is the biggest industry and the largest employer in the US.</a:t>
            </a:r>
          </a:p>
          <a:p>
            <a:endParaRPr lang="en-US" dirty="0"/>
          </a:p>
        </p:txBody>
      </p:sp>
    </p:spTree>
    <p:extLst>
      <p:ext uri="{BB962C8B-B14F-4D97-AF65-F5344CB8AC3E}">
        <p14:creationId xmlns:p14="http://schemas.microsoft.com/office/powerpoint/2010/main" val="204070564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E25DF5E6FC3D48B41B97D368B79C67" ma:contentTypeVersion="12" ma:contentTypeDescription="Create a new document." ma:contentTypeScope="" ma:versionID="280bc76f8d702f06cfde0eba80256977">
  <xsd:schema xmlns:xsd="http://www.w3.org/2001/XMLSchema" xmlns:xs="http://www.w3.org/2001/XMLSchema" xmlns:p="http://schemas.microsoft.com/office/2006/metadata/properties" xmlns:ns3="61a660bb-b57a-4fbc-ba10-8471d70fe46f" xmlns:ns4="f1e60ea2-d1f2-40fb-ac47-3f06e0d3f2d6" targetNamespace="http://schemas.microsoft.com/office/2006/metadata/properties" ma:root="true" ma:fieldsID="1a1cd78d8d10667e6428eaca148264c8" ns3:_="" ns4:_="">
    <xsd:import namespace="61a660bb-b57a-4fbc-ba10-8471d70fe46f"/>
    <xsd:import namespace="f1e60ea2-d1f2-40fb-ac47-3f06e0d3f2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660bb-b57a-4fbc-ba10-8471d70fe4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60ea2-d1f2-40fb-ac47-3f06e0d3f2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AA2FD4-09B6-4A2A-87DA-A2FBDF487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660bb-b57a-4fbc-ba10-8471d70fe46f"/>
    <ds:schemaRef ds:uri="f1e60ea2-d1f2-40fb-ac47-3f06e0d3f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B3B429-AEDF-46CE-9D5E-A3C57C0F452F}">
  <ds:schemaRefs>
    <ds:schemaRef ds:uri="http://schemas.microsoft.com/office/infopath/2007/PartnerControls"/>
    <ds:schemaRef ds:uri="http://purl.org/dc/terms/"/>
    <ds:schemaRef ds:uri="http://schemas.microsoft.com/office/2006/documentManagement/types"/>
    <ds:schemaRef ds:uri="61a660bb-b57a-4fbc-ba10-8471d70fe46f"/>
    <ds:schemaRef ds:uri="f1e60ea2-d1f2-40fb-ac47-3f06e0d3f2d6"/>
    <ds:schemaRef ds:uri="http://schemas.microsoft.com/office/2006/metadata/properties"/>
    <ds:schemaRef ds:uri="http://schemas.openxmlformats.org/package/2006/metadata/core-properties"/>
    <ds:schemaRef ds:uri="http://purl.org/dc/elements/1.1/"/>
    <ds:schemaRef ds:uri="http://purl.org/dc/dcmitype/"/>
    <ds:schemaRef ds:uri="http://www.w3.org/XML/1998/namespace"/>
  </ds:schemaRefs>
</ds:datastoreItem>
</file>

<file path=customXml/itemProps3.xml><?xml version="1.0" encoding="utf-8"?>
<ds:datastoreItem xmlns:ds="http://schemas.openxmlformats.org/officeDocument/2006/customXml" ds:itemID="{41E03485-DCFE-4B3F-A6BA-376F57A8B1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21815</TotalTime>
  <Words>2873</Words>
  <Application>Microsoft Macintosh PowerPoint</Application>
  <PresentationFormat>Widescreen</PresentationFormat>
  <Paragraphs>274</Paragraphs>
  <Slides>35</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Courier New</vt:lpstr>
      <vt:lpstr>interface_regular</vt:lpstr>
      <vt:lpstr>Libre Baskerville</vt:lpstr>
      <vt:lpstr>Myriad Pro</vt:lpstr>
      <vt:lpstr>Myriad Pro Light</vt:lpstr>
      <vt:lpstr>Custom Design</vt:lpstr>
      <vt:lpstr>PowerPoint Presentation</vt:lpstr>
      <vt:lpstr> National Economic Education Delegation</vt:lpstr>
      <vt:lpstr>Who Are We?</vt:lpstr>
      <vt:lpstr>Where Are We?</vt:lpstr>
      <vt:lpstr>Credits and Disclaimer</vt:lpstr>
      <vt:lpstr>Outline</vt:lpstr>
      <vt:lpstr>What is Health(care) Economics?</vt:lpstr>
      <vt:lpstr>Health Economics is part of Microeconomics</vt:lpstr>
      <vt:lpstr>What is Health Economics?</vt:lpstr>
      <vt:lpstr>What is a Market?</vt:lpstr>
      <vt:lpstr>Markets studied in health economics</vt:lpstr>
      <vt:lpstr>Market Economies</vt:lpstr>
      <vt:lpstr>When does “free market does it better” hold?</vt:lpstr>
      <vt:lpstr>What types of markets are there?</vt:lpstr>
      <vt:lpstr>Hospital Monopolization</vt:lpstr>
      <vt:lpstr>Hospital Monopolization: California</vt:lpstr>
      <vt:lpstr>Hospital Monopolization: Florida</vt:lpstr>
      <vt:lpstr>Hospital Monopolization: Florida</vt:lpstr>
      <vt:lpstr>Hospital Monopolization</vt:lpstr>
      <vt:lpstr>Health Care Markets are Different</vt:lpstr>
      <vt:lpstr>Is there something special about Health Care Markets?</vt:lpstr>
      <vt:lpstr>Pulse of the Health Economy</vt:lpstr>
      <vt:lpstr>Tradeoffs</vt:lpstr>
      <vt:lpstr>Costs</vt:lpstr>
      <vt:lpstr>National Health Expenditure as Percent of GDP</vt:lpstr>
      <vt:lpstr>National Healthcare Expenditure Per Capita</vt:lpstr>
      <vt:lpstr>Amount of Medical Care Spending</vt:lpstr>
      <vt:lpstr>International Per Capita Healthcare Spending</vt:lpstr>
      <vt:lpstr>International Comparison</vt:lpstr>
      <vt:lpstr>Health Care Spending as % of GDP, 1980–2018</vt:lpstr>
      <vt:lpstr>International Comparison</vt:lpstr>
      <vt:lpstr>GDP per capita and health consumption spending per capita, 2017 </vt:lpstr>
      <vt:lpstr>Monopolization of Health Insurance Market</vt:lpstr>
      <vt:lpstr> Thank you!</vt:lpstr>
      <vt:lpstr> Available NEED Topics Include: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197</cp:revision>
  <dcterms:created xsi:type="dcterms:W3CDTF">2017-05-03T22:30:38Z</dcterms:created>
  <dcterms:modified xsi:type="dcterms:W3CDTF">2021-09-14T18:10:39Z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0x010100A7E25DF5E6FC3D48B41B97D368B79C67</vt:lpwstr>
  </property>
</Properties>
</file>