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omments/modernComment_20F_D68965FB.xml" ContentType="application/vnd.ms-powerpoint.comment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8.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06"/>
  </p:notesMasterIdLst>
  <p:sldIdLst>
    <p:sldId id="1170" r:id="rId5"/>
    <p:sldId id="328" r:id="rId6"/>
    <p:sldId id="1156" r:id="rId7"/>
    <p:sldId id="435" r:id="rId8"/>
    <p:sldId id="327" r:id="rId9"/>
    <p:sldId id="1181" r:id="rId10"/>
    <p:sldId id="500" r:id="rId11"/>
    <p:sldId id="507" r:id="rId12"/>
    <p:sldId id="508" r:id="rId13"/>
    <p:sldId id="359" r:id="rId14"/>
    <p:sldId id="501" r:id="rId15"/>
    <p:sldId id="1179" r:id="rId16"/>
    <p:sldId id="517" r:id="rId17"/>
    <p:sldId id="506" r:id="rId18"/>
    <p:sldId id="504" r:id="rId19"/>
    <p:sldId id="1148" r:id="rId20"/>
    <p:sldId id="1164" r:id="rId21"/>
    <p:sldId id="1171" r:id="rId22"/>
    <p:sldId id="329" r:id="rId23"/>
    <p:sldId id="1165" r:id="rId24"/>
    <p:sldId id="518" r:id="rId25"/>
    <p:sldId id="531" r:id="rId26"/>
    <p:sldId id="530" r:id="rId27"/>
    <p:sldId id="1169" r:id="rId28"/>
    <p:sldId id="532" r:id="rId29"/>
    <p:sldId id="1159" r:id="rId30"/>
    <p:sldId id="587" r:id="rId31"/>
    <p:sldId id="1160" r:id="rId32"/>
    <p:sldId id="1111" r:id="rId33"/>
    <p:sldId id="544" r:id="rId34"/>
    <p:sldId id="543" r:id="rId35"/>
    <p:sldId id="1184" r:id="rId36"/>
    <p:sldId id="1166" r:id="rId37"/>
    <p:sldId id="527" r:id="rId38"/>
    <p:sldId id="1113" r:id="rId39"/>
    <p:sldId id="1200" r:id="rId40"/>
    <p:sldId id="583" r:id="rId41"/>
    <p:sldId id="1115" r:id="rId42"/>
    <p:sldId id="1117" r:id="rId43"/>
    <p:sldId id="1118" r:id="rId44"/>
    <p:sldId id="565" r:id="rId45"/>
    <p:sldId id="1126" r:id="rId46"/>
    <p:sldId id="561" r:id="rId47"/>
    <p:sldId id="559" r:id="rId48"/>
    <p:sldId id="560" r:id="rId49"/>
    <p:sldId id="1183" r:id="rId50"/>
    <p:sldId id="1130" r:id="rId51"/>
    <p:sldId id="1131" r:id="rId52"/>
    <p:sldId id="352" r:id="rId53"/>
    <p:sldId id="1132" r:id="rId54"/>
    <p:sldId id="1178" r:id="rId55"/>
    <p:sldId id="1167" r:id="rId56"/>
    <p:sldId id="1175" r:id="rId57"/>
    <p:sldId id="1134" r:id="rId58"/>
    <p:sldId id="1120" r:id="rId59"/>
    <p:sldId id="1142" r:id="rId60"/>
    <p:sldId id="1182" r:id="rId61"/>
    <p:sldId id="1136" r:id="rId62"/>
    <p:sldId id="1143" r:id="rId63"/>
    <p:sldId id="1144" r:id="rId64"/>
    <p:sldId id="1177" r:id="rId65"/>
    <p:sldId id="1180" r:id="rId66"/>
    <p:sldId id="1185" r:id="rId67"/>
    <p:sldId id="1186" r:id="rId68"/>
    <p:sldId id="1150" r:id="rId69"/>
    <p:sldId id="1198" r:id="rId70"/>
    <p:sldId id="1199" r:id="rId71"/>
    <p:sldId id="1154" r:id="rId72"/>
    <p:sldId id="1152" r:id="rId73"/>
    <p:sldId id="1151" r:id="rId74"/>
    <p:sldId id="1153" r:id="rId75"/>
    <p:sldId id="1187" r:id="rId76"/>
    <p:sldId id="1157" r:id="rId77"/>
    <p:sldId id="1190" r:id="rId78"/>
    <p:sldId id="1188" r:id="rId79"/>
    <p:sldId id="1189" r:id="rId80"/>
    <p:sldId id="1191" r:id="rId81"/>
    <p:sldId id="1192" r:id="rId82"/>
    <p:sldId id="1193" r:id="rId83"/>
    <p:sldId id="1096" r:id="rId84"/>
    <p:sldId id="1201" r:id="rId85"/>
    <p:sldId id="1194" r:id="rId86"/>
    <p:sldId id="1098" r:id="rId87"/>
    <p:sldId id="1203" r:id="rId88"/>
    <p:sldId id="1195" r:id="rId89"/>
    <p:sldId id="581" r:id="rId90"/>
    <p:sldId id="1204" r:id="rId91"/>
    <p:sldId id="542" r:id="rId92"/>
    <p:sldId id="604" r:id="rId93"/>
    <p:sldId id="1161" r:id="rId94"/>
    <p:sldId id="362" r:id="rId95"/>
    <p:sldId id="1149" r:id="rId96"/>
    <p:sldId id="1162" r:id="rId97"/>
    <p:sldId id="597" r:id="rId98"/>
    <p:sldId id="601" r:id="rId99"/>
    <p:sldId id="598" r:id="rId100"/>
    <p:sldId id="599" r:id="rId101"/>
    <p:sldId id="1106" r:id="rId102"/>
    <p:sldId id="1196" r:id="rId103"/>
    <p:sldId id="1089" r:id="rId104"/>
    <p:sldId id="1155"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45A09-BF61-98DA-2945-BE7C2843981D}" name="Veronika Dolar" initials="VD" userId="Veronika Dol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autoAdjust="0"/>
    <p:restoredTop sz="94674"/>
  </p:normalViewPr>
  <p:slideViewPr>
    <p:cSldViewPr snapToGrid="0" snapToObjects="1">
      <p:cViewPr varScale="1">
        <p:scale>
          <a:sx n="105" d="100"/>
          <a:sy n="105" d="100"/>
        </p:scale>
        <p:origin x="616" y="19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16" Type="http://schemas.openxmlformats.org/officeDocument/2006/relationships/slide" Target="slides/slide12.xml"/><Relationship Id="rId107" Type="http://schemas.openxmlformats.org/officeDocument/2006/relationships/commentAuthors" Target="commen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Jon\NEED%20Dropbox\Presentations\HealthCare\Data\Intl_LifeExpVGDP.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{6E050C57-2295-CF45-B2B6-90BCFE6F301C}</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{08A1C3DA-1EF1-784C-AEE2-3C4F9B5049AD}</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{90D40A0B-9628-B443-88B4-D6C73EEBAE3C}</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{6181904F-CD9E-7F45-A8C9-02BF5D7892BC}</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{C41724CA-6C08-9C40-8092-6D334D043F92}</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{4A7D2479-59DE-A84E-A1A3-B00058D6ED93}</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{0A686CB2-D6C5-D448-85CB-26A78A1B1A96}</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{2EFF3595-EB7C-6E47-AC00-914DF36168A5}</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{5E5E68E8-CA02-5C4D-AC25-F5AC4F128FBF}</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{5F6F90C3-0410-E948-8C5A-E9EBA7325D86}</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{DE1F29F4-CEA4-9743-B565-7084EB6FDE7B}</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{E5E95399-2AEA-BF46-9C4E-4D2393E14283}</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{EC253423-D1FB-F34A-8DA1-ECC4763A1CDD}</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{1AA0E493-0F4C-D04E-845E-6440BC70779C}</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{D7628A4C-49EE-6446-B89D-02B97719FDEE}</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{1A9A7702-9B63-8845-8E69-3BB600EE2AF3}</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{F51A471B-C355-AF49-A693-0DC5313EA2FB}</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{DBA1AD0E-8AAE-2C40-90B7-C6AC0FAA34FE}</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{22CFF02B-98CB-8043-8F1B-1A609EFA2B26}</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{B799D29D-13EC-F946-B67C-E214AA4E4AA7}</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{3E0F17B8-C989-714A-9508-C110EA33AAD7}</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{FF0EBB77-970C-C64D-9A2F-6A2092A42CD5}</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{04D484F2-53F9-5544-86B0-6DA6AE471F5C}</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{FC594883-09FC-1F48-B9A6-B1D6E7091EC5}</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{9F1C9CBB-2E3F-D142-A65F-14A7A79117BA}</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{49DE53EE-7197-AE49-B59F-2B28BC414768}</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{A7979572-15D7-C94B-B69E-CE28E8464044}</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{5309B6F7-2A49-6143-8869-F6D2D4239925}</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{6AC79849-84E1-8948-AA0E-251705997A1E}</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{9D359B50-3724-104D-B91B-EEE8887A28A1}</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{783B1003-C916-CA41-818C-96715ACD228F}</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{B0824FE8-016A-224A-8A2B-C15780FBC2B8}</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{F39BFD5B-342F-D942-8C10-FA82D7CD6867}</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{4C551624-7173-3E4B-96C4-141C1A3F62FE}</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{1737D6DB-FE54-4847-8929-7A1D20DCD62E}</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{7B6F22C4-9134-B24B-AF9F-4D2EF629DD20}</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{B67AF733-A8D7-F14F-B0B7-952C721C2A06}</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{3E1B559E-0EF1-7E40-86A0-7762E8828F9B}</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{CDBC0004-E9F4-8848-8047-BB2B80BDC7CB}</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{2067F9F4-477E-6241-AB0B-56090F978F03}</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{1AB2A772-A979-A446-B53D-E9F744ECEAEA}</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{3903ABFD-F57B-DE45-8DC1-D607C5FAFA97}</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{EA7CC0F1-AF8B-5046-877B-48137B4F01ED}</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{1278F9BD-47F3-6B42-BABC-DC774EA252FC}</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0F_D68965FB.xml><?xml version="1.0" encoding="utf-8"?>
<p188:cmLst xmlns:a="http://schemas.openxmlformats.org/drawingml/2006/main" xmlns:r="http://schemas.openxmlformats.org/officeDocument/2006/relationships" xmlns:p188="http://schemas.microsoft.com/office/powerpoint/2018/8/main">
  <p188:cm id="{214CCB10-6EFA-44DD-B17C-A537EC863EB4}" authorId="{24145A09-BF61-98DA-2945-BE7C2843981D}" created="2021-11-07T23:33:48.452">
    <ac:txMkLst xmlns:ac="http://schemas.microsoft.com/office/drawing/2013/main/command">
      <pc:docMk xmlns:pc="http://schemas.microsoft.com/office/powerpoint/2013/main/command"/>
      <pc:sldMk xmlns:pc="http://schemas.microsoft.com/office/powerpoint/2013/main/command" cId="3599328763" sldId="527"/>
      <ac:spMk id="3" creationId="{E03FA129-2416-44F6-A5AA-E0441DA2B772}"/>
      <ac:txMk cp="116" len="189">
        <ac:context len="780" hash="2431926751"/>
      </ac:txMk>
    </ac:txMkLst>
    <p188:pos x="10284502" y="1022568"/>
    <p188:txBody>
      <a:bodyPr/>
      <a:lstStyle/>
      <a:p>
        <a:r>
          <a:rPr lang="en-US"/>
          <a:t>This point is more about access rather than quality
</a:t>
        </a:r>
      </a:p>
    </p188:txBody>
  </p188:cm>
</p188:cmLst>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5.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37</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75</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79</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86</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21</a:t>
            </a:fld>
            <a:endParaRPr lang="en-US" dirty="0"/>
          </a:p>
        </p:txBody>
      </p:sp>
    </p:spTree>
    <p:extLst>
      <p:ext uri="{BB962C8B-B14F-4D97-AF65-F5344CB8AC3E}">
        <p14:creationId xmlns:p14="http://schemas.microsoft.com/office/powerpoint/2010/main" val="37110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dirty="0"/>
          </a:p>
        </p:txBody>
      </p:sp>
    </p:spTree>
    <p:extLst>
      <p:ext uri="{BB962C8B-B14F-4D97-AF65-F5344CB8AC3E}">
        <p14:creationId xmlns:p14="http://schemas.microsoft.com/office/powerpoint/2010/main" val="1666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dirty="0"/>
          </a:p>
        </p:txBody>
      </p:sp>
    </p:spTree>
    <p:extLst>
      <p:ext uri="{BB962C8B-B14F-4D97-AF65-F5344CB8AC3E}">
        <p14:creationId xmlns:p14="http://schemas.microsoft.com/office/powerpoint/2010/main" val="171045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a:p>
        </p:txBody>
      </p:sp>
    </p:spTree>
    <p:extLst>
      <p:ext uri="{BB962C8B-B14F-4D97-AF65-F5344CB8AC3E}">
        <p14:creationId xmlns:p14="http://schemas.microsoft.com/office/powerpoint/2010/main" val="37543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30</a:t>
            </a:fld>
            <a:endParaRPr lang="en-US"/>
          </a:p>
        </p:txBody>
      </p:sp>
    </p:spTree>
    <p:extLst>
      <p:ext uri="{BB962C8B-B14F-4D97-AF65-F5344CB8AC3E}">
        <p14:creationId xmlns:p14="http://schemas.microsoft.com/office/powerpoint/2010/main" val="98204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20F_D68965FB.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600" dirty="0">
                <a:solidFill>
                  <a:schemeClr val="tx2"/>
                </a:solidFill>
              </a:rPr>
              <a:t>OLLI </a:t>
            </a:r>
          </a:p>
          <a:p>
            <a:pPr>
              <a:lnSpc>
                <a:spcPct val="100000"/>
              </a:lnSpc>
              <a:spcBef>
                <a:spcPts val="0"/>
              </a:spcBef>
            </a:pPr>
            <a:endParaRPr lang="en-US" sz="3500" dirty="0">
              <a:solidFill>
                <a:schemeClr val="tx2"/>
              </a:solidFill>
            </a:endParaRPr>
          </a:p>
          <a:p>
            <a:pPr>
              <a:lnSpc>
                <a:spcPct val="100000"/>
              </a:lnSpc>
              <a:spcBef>
                <a:spcPts val="0"/>
              </a:spcBef>
            </a:pPr>
            <a:r>
              <a:rPr lang="en-US" sz="1800" dirty="0">
                <a:solidFill>
                  <a:schemeClr val="tx2"/>
                </a:solidFill>
              </a:rPr>
              <a:t>February 23, 2022</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Veronika Dolar, Ph.D.</a:t>
            </a:r>
          </a:p>
          <a:p>
            <a:pPr>
              <a:lnSpc>
                <a:spcPct val="100000"/>
              </a:lnSpc>
              <a:spcBef>
                <a:spcPts val="0"/>
              </a:spcBef>
            </a:pPr>
            <a:r>
              <a:rPr lang="en-US" sz="2800" b="0" i="1" dirty="0">
                <a:solidFill>
                  <a:schemeClr val="tx2"/>
                </a:solidFill>
              </a:rPr>
              <a:t>State University of New York</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100</a:t>
            </a:fld>
            <a:endParaRPr lang="en-GB"/>
          </a:p>
        </p:txBody>
      </p:sp>
    </p:spTree>
    <p:extLst>
      <p:ext uri="{BB962C8B-B14F-4D97-AF65-F5344CB8AC3E}">
        <p14:creationId xmlns:p14="http://schemas.microsoft.com/office/powerpoint/2010/main" val="11366054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98911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5714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358858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9447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4713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31912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932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1532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a:r>
              <a:rPr lang="en-US" altLang="en-US" dirty="0"/>
              <a:t>Cost</a:t>
            </a:r>
          </a:p>
          <a:p>
            <a:pPr lvl="1" eaLnBrk="1" hangingPunct="1"/>
            <a:r>
              <a:rPr lang="en-US" altLang="en-US" dirty="0"/>
              <a:t>Access</a:t>
            </a:r>
          </a:p>
          <a:p>
            <a:pPr lvl="1"/>
            <a:r>
              <a:rPr lang="en-US" altLang="en-US" dirty="0"/>
              <a:t>Quality</a:t>
            </a:r>
          </a:p>
        </p:txBody>
      </p:sp>
    </p:spTree>
    <p:extLst>
      <p:ext uri="{BB962C8B-B14F-4D97-AF65-F5344CB8AC3E}">
        <p14:creationId xmlns:p14="http://schemas.microsoft.com/office/powerpoint/2010/main" val="3956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399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177850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178983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148312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spTree>
    <p:extLst>
      <p:ext uri="{BB962C8B-B14F-4D97-AF65-F5344CB8AC3E}">
        <p14:creationId xmlns:p14="http://schemas.microsoft.com/office/powerpoint/2010/main" val="277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95305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6578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330156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126897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127843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18114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50629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39977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33999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92500" lnSpcReduction="20000"/>
          </a:bodyPr>
          <a:lstStyle/>
          <a:p>
            <a:r>
              <a:rPr lang="en-US" b="0" dirty="0"/>
              <a:t>The U.S. has the </a:t>
            </a:r>
            <a:r>
              <a:rPr lang="en-US" dirty="0"/>
              <a:t>highest chronic disease burden </a:t>
            </a:r>
            <a:r>
              <a:rPr lang="en-US" b="0" dirty="0"/>
              <a:t>and an obesity rate that is two times higher than the OECD average.</a:t>
            </a:r>
          </a:p>
          <a:p>
            <a:r>
              <a:rPr lang="en-US" b="0" dirty="0"/>
              <a:t>Americans had </a:t>
            </a:r>
            <a:r>
              <a:rPr lang="en-US" dirty="0"/>
              <a:t>fewer physician visits </a:t>
            </a:r>
            <a:r>
              <a:rPr lang="en-US" b="0" dirty="0"/>
              <a:t>than peers in most countries, which may be related to a low supply of physicians in the U.S.</a:t>
            </a:r>
          </a:p>
          <a:p>
            <a:r>
              <a:rPr lang="en-US" b="0" dirty="0"/>
              <a:t>Compared to peer nations, the U.S. has among the highest number of </a:t>
            </a:r>
            <a:r>
              <a:rPr lang="en-US" dirty="0"/>
              <a:t>hospitalizations from preventable causes </a:t>
            </a:r>
            <a:r>
              <a:rPr lang="en-US" b="0" dirty="0"/>
              <a:t>and the highest rate of avoidable deaths.</a:t>
            </a:r>
          </a:p>
          <a:p>
            <a:r>
              <a:rPr lang="en-US" b="0" dirty="0"/>
              <a:t>Americans use some </a:t>
            </a:r>
            <a:r>
              <a:rPr lang="en-US" dirty="0"/>
              <a:t>expensive technologies</a:t>
            </a:r>
            <a:r>
              <a:rPr lang="en-US" b="0" dirty="0"/>
              <a:t>, such as MRIs, and specialized procedures, such as hip replacements, more often than our peers.</a:t>
            </a:r>
          </a:p>
          <a:p>
            <a:r>
              <a:rPr lang="en-US" b="0" dirty="0"/>
              <a:t>The U.S. outperforms its peers in terms of </a:t>
            </a:r>
            <a:r>
              <a:rPr lang="en-US" dirty="0"/>
              <a:t>preventive measures </a:t>
            </a:r>
            <a:r>
              <a:rPr lang="en-US" b="0" dirty="0"/>
              <a:t>— it has one of the highest rates of breast cancer screening among women ages 50 to 69 and the second-highest rate (after the U.K.) of flu vaccinations among people age 65 and older.</a:t>
            </a:r>
          </a:p>
        </p:txBody>
      </p:sp>
    </p:spTree>
    <p:extLst>
      <p:ext uri="{BB962C8B-B14F-4D97-AF65-F5344CB8AC3E}">
        <p14:creationId xmlns:p14="http://schemas.microsoft.com/office/powerpoint/2010/main" val="3599328763"/>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3953479495"/>
              </p:ext>
            </p:extLst>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descr="Chart, bar chart&#10;&#10;Description automatically generated">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tretch>
            <a:fillRect/>
          </a:stretch>
        </p:blipFill>
        <p:spPr>
          <a:xfrm>
            <a:off x="973501" y="1107727"/>
            <a:ext cx="10244998" cy="5122499"/>
          </a:xfrm>
        </p:spPr>
      </p:pic>
    </p:spTree>
    <p:extLst>
      <p:ext uri="{BB962C8B-B14F-4D97-AF65-F5344CB8AC3E}">
        <p14:creationId xmlns:p14="http://schemas.microsoft.com/office/powerpoint/2010/main" val="174232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356283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11793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by Race,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2439909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16094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55</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3316482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56</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1658094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57</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1710475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3948744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90945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20309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345155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U.S. has the highest level of spending.</a:t>
            </a:r>
          </a:p>
          <a:p>
            <a:r>
              <a:rPr lang="en-US" dirty="0"/>
              <a:t>Insurance coverage in the U.S. is not universal.</a:t>
            </a:r>
          </a:p>
          <a:p>
            <a:r>
              <a:rPr lang="en-US" dirty="0"/>
              <a:t>Supply of medical personnel and equipment may be lower than elsewhere.</a:t>
            </a:r>
          </a:p>
          <a:p>
            <a:r>
              <a:rPr lang="en-US" dirty="0"/>
              <a:t>Avoidable (amenable) deaths are higher, perhaps indicating less access to care.</a:t>
            </a:r>
          </a:p>
          <a:p>
            <a:r>
              <a:rPr lang="en-US" dirty="0"/>
              <a:t>Emergency room use is higher in the U.S. than elsewhere.</a:t>
            </a:r>
          </a:p>
          <a:p>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454855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771979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1222118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408556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363777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1C0A-A6C5-5741-8E20-038F6A53C518}"/>
              </a:ext>
            </a:extLst>
          </p:cNvPr>
          <p:cNvSpPr>
            <a:spLocks noGrp="1"/>
          </p:cNvSpPr>
          <p:nvPr>
            <p:ph type="title"/>
          </p:nvPr>
        </p:nvSpPr>
        <p:spPr>
          <a:xfrm>
            <a:off x="923925" y="0"/>
            <a:ext cx="10515600" cy="1325563"/>
          </a:xfrm>
        </p:spPr>
        <p:txBody>
          <a:bodyPr>
            <a:normAutofit/>
          </a:bodyPr>
          <a:lstStyle/>
          <a:p>
            <a:r>
              <a:rPr lang="en-US" sz="3600" dirty="0">
                <a:solidFill>
                  <a:schemeClr val="bg1"/>
                </a:solidFill>
              </a:rPr>
              <a:t>Evi</a:t>
            </a:r>
            <a:r>
              <a:rPr lang="en-US" sz="3600" dirty="0"/>
              <a:t>dence on Consolidation</a:t>
            </a:r>
          </a:p>
        </p:txBody>
      </p:sp>
      <p:sp>
        <p:nvSpPr>
          <p:cNvPr id="4" name="Slide Number Placeholder 3">
            <a:extLst>
              <a:ext uri="{FF2B5EF4-FFF2-40B4-BE49-F238E27FC236}">
                <a16:creationId xmlns:a16="http://schemas.microsoft.com/office/drawing/2014/main" id="{E2B3B67E-D52B-6B42-89BA-52C36BE65199}"/>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5" name="Picture 4">
            <a:extLst>
              <a:ext uri="{FF2B5EF4-FFF2-40B4-BE49-F238E27FC236}">
                <a16:creationId xmlns:a16="http://schemas.microsoft.com/office/drawing/2014/main" id="{7D39D8A9-A838-7448-B1EA-A08E032DA767}"/>
              </a:ext>
            </a:extLst>
          </p:cNvPr>
          <p:cNvPicPr>
            <a:picLocks noChangeAspect="1"/>
          </p:cNvPicPr>
          <p:nvPr/>
        </p:nvPicPr>
        <p:blipFill>
          <a:blip r:embed="rId2"/>
          <a:stretch>
            <a:fillRect/>
          </a:stretch>
        </p:blipFill>
        <p:spPr>
          <a:xfrm>
            <a:off x="1828800" y="1144159"/>
            <a:ext cx="7353150" cy="5117395"/>
          </a:xfrm>
          <a:prstGeom prst="rect">
            <a:avLst/>
          </a:prstGeom>
        </p:spPr>
      </p:pic>
      <p:sp>
        <p:nvSpPr>
          <p:cNvPr id="6" name="TextBox 5">
            <a:extLst>
              <a:ext uri="{FF2B5EF4-FFF2-40B4-BE49-F238E27FC236}">
                <a16:creationId xmlns:a16="http://schemas.microsoft.com/office/drawing/2014/main" id="{5A4C47CE-C6A6-CD41-A967-FB825DDE082E}"/>
              </a:ext>
            </a:extLst>
          </p:cNvPr>
          <p:cNvSpPr txBox="1"/>
          <p:nvPr/>
        </p:nvSpPr>
        <p:spPr>
          <a:xfrm>
            <a:off x="2886225" y="2115228"/>
            <a:ext cx="1268489" cy="646331"/>
          </a:xfrm>
          <a:prstGeom prst="rect">
            <a:avLst/>
          </a:prstGeom>
          <a:noFill/>
        </p:spPr>
        <p:txBody>
          <a:bodyPr wrap="none" rtlCol="0">
            <a:spAutoFit/>
          </a:bodyPr>
          <a:lstStyle/>
          <a:p>
            <a:r>
              <a:rPr lang="en-US" dirty="0"/>
              <a:t>Increase of </a:t>
            </a:r>
          </a:p>
          <a:p>
            <a:r>
              <a:rPr lang="en-US" dirty="0"/>
              <a:t>About 6%</a:t>
            </a:r>
          </a:p>
        </p:txBody>
      </p:sp>
      <p:sp>
        <p:nvSpPr>
          <p:cNvPr id="7" name="TextBox 6">
            <a:extLst>
              <a:ext uri="{FF2B5EF4-FFF2-40B4-BE49-F238E27FC236}">
                <a16:creationId xmlns:a16="http://schemas.microsoft.com/office/drawing/2014/main" id="{6D21DABE-E1D8-4B44-929F-81E0F80EFB96}"/>
              </a:ext>
            </a:extLst>
          </p:cNvPr>
          <p:cNvSpPr txBox="1"/>
          <p:nvPr/>
        </p:nvSpPr>
        <p:spPr>
          <a:xfrm>
            <a:off x="7359630" y="3223896"/>
            <a:ext cx="1982722" cy="369332"/>
          </a:xfrm>
          <a:prstGeom prst="rect">
            <a:avLst/>
          </a:prstGeom>
          <a:noFill/>
        </p:spPr>
        <p:txBody>
          <a:bodyPr wrap="none" rtlCol="0">
            <a:spAutoFit/>
          </a:bodyPr>
          <a:lstStyle/>
          <a:p>
            <a:r>
              <a:rPr lang="en-US" dirty="0"/>
              <a:t>Very small increase</a:t>
            </a:r>
          </a:p>
        </p:txBody>
      </p:sp>
      <p:sp>
        <p:nvSpPr>
          <p:cNvPr id="8" name="TextBox 7">
            <a:extLst>
              <a:ext uri="{FF2B5EF4-FFF2-40B4-BE49-F238E27FC236}">
                <a16:creationId xmlns:a16="http://schemas.microsoft.com/office/drawing/2014/main" id="{569D0630-2162-E84F-9E8A-ED589CA70327}"/>
              </a:ext>
            </a:extLst>
          </p:cNvPr>
          <p:cNvSpPr txBox="1"/>
          <p:nvPr/>
        </p:nvSpPr>
        <p:spPr>
          <a:xfrm>
            <a:off x="4031524" y="4845230"/>
            <a:ext cx="4128951" cy="646331"/>
          </a:xfrm>
          <a:prstGeom prst="rect">
            <a:avLst/>
          </a:prstGeom>
          <a:noFill/>
        </p:spPr>
        <p:txBody>
          <a:bodyPr wrap="none" rtlCol="0">
            <a:spAutoFit/>
          </a:bodyPr>
          <a:lstStyle/>
          <a:p>
            <a:r>
              <a:rPr lang="en-US" dirty="0"/>
              <a:t>The price effect of a merger declines with </a:t>
            </a:r>
          </a:p>
          <a:p>
            <a:r>
              <a:rPr lang="en-US" dirty="0"/>
              <a:t>the distance between the hospitals.</a:t>
            </a:r>
          </a:p>
        </p:txBody>
      </p:sp>
      <p:sp>
        <p:nvSpPr>
          <p:cNvPr id="9" name="TextBox 8">
            <a:extLst>
              <a:ext uri="{FF2B5EF4-FFF2-40B4-BE49-F238E27FC236}">
                <a16:creationId xmlns:a16="http://schemas.microsoft.com/office/drawing/2014/main" id="{4FD5E861-D4B9-C143-B5E0-F8A3B47FD13A}"/>
              </a:ext>
            </a:extLst>
          </p:cNvPr>
          <p:cNvSpPr txBox="1"/>
          <p:nvPr/>
        </p:nvSpPr>
        <p:spPr>
          <a:xfrm>
            <a:off x="3378778" y="1164961"/>
            <a:ext cx="5605894" cy="461665"/>
          </a:xfrm>
          <a:prstGeom prst="rect">
            <a:avLst/>
          </a:prstGeom>
          <a:noFill/>
        </p:spPr>
        <p:txBody>
          <a:bodyPr wrap="none" rtlCol="0">
            <a:spAutoFit/>
          </a:bodyPr>
          <a:lstStyle/>
          <a:p>
            <a:r>
              <a:rPr lang="en-US" sz="2400" b="1" dirty="0"/>
              <a:t>Price Increase Following a Hospital Merger</a:t>
            </a:r>
          </a:p>
        </p:txBody>
      </p:sp>
    </p:spTree>
    <p:extLst>
      <p:ext uri="{BB962C8B-B14F-4D97-AF65-F5344CB8AC3E}">
        <p14:creationId xmlns:p14="http://schemas.microsoft.com/office/powerpoint/2010/main" val="885976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68</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59686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 </a:t>
            </a:r>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latin typeface="Libre Baskerville"/>
              </a:rPr>
              <a:t>A large Northern California hospital system used its size and influence to achieve a "domination of the market”.</a:t>
            </a:r>
          </a:p>
          <a:p>
            <a:r>
              <a:rPr lang="en-US" b="0" dirty="0">
                <a:solidFill>
                  <a:srgbClr val="2B414D"/>
                </a:solidFill>
                <a:latin typeface="Libre Baskerville"/>
              </a:rPr>
              <a:t>Sutter Health grew into a behemoth hospital system and then, like a classic monopoly, used its dominance in Northern California to raise hospital prices.</a:t>
            </a:r>
          </a:p>
          <a:p>
            <a:r>
              <a:rPr lang="en-US" b="0" dirty="0">
                <a:solidFill>
                  <a:srgbClr val="2B414D"/>
                </a:solidFill>
                <a:latin typeface="Libre Baskerville"/>
              </a:rPr>
              <a:t>Sutter used its windfall from excessive pricing to acquire more entities and grew into a conglomerate of 24 hospitals, 12,000 doctors and several cancer, cardiac and other specialty centers. </a:t>
            </a:r>
          </a:p>
          <a:p>
            <a:r>
              <a:rPr lang="en-US" b="0" dirty="0">
                <a:solidFill>
                  <a:srgbClr val="2B414D"/>
                </a:solidFill>
                <a:latin typeface="Libre Baskerville"/>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2416857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3782619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62052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boosted their prices in the first six months of 2019, an increase of 17% in the number of drug hikes from a year earlier.</a:t>
            </a:r>
          </a:p>
          <a:p>
            <a:pPr lvl="1">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24721320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pPr lvl="1"/>
            <a:endParaRPr lang="en-US" dirty="0">
              <a:solidFill>
                <a:srgbClr val="222222"/>
              </a:solidFill>
              <a:latin typeface="arial" panose="020B0604020202020204" pitchFamily="34" charset="0"/>
            </a:endParaRPr>
          </a:p>
          <a:p>
            <a:r>
              <a:rPr lang="en-US" b="0" dirty="0">
                <a:solidFill>
                  <a:srgbClr val="222222"/>
                </a:solidFill>
                <a:latin typeface="arial" panose="020B0604020202020204" pitchFamily="34" charset="0"/>
              </a:rPr>
              <a:t>Concentration of pharmaceutical companies. </a:t>
            </a:r>
          </a:p>
        </p:txBody>
      </p:sp>
    </p:spTree>
    <p:extLst>
      <p:ext uri="{BB962C8B-B14F-4D97-AF65-F5344CB8AC3E}">
        <p14:creationId xmlns:p14="http://schemas.microsoft.com/office/powerpoint/2010/main" val="20623560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 billion</a:t>
            </a:r>
            <a:r>
              <a:rPr lang="en-US" b="0" dirty="0"/>
              <a:t>.</a:t>
            </a:r>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1399398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82</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2041689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84</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109791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87</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1098638486"/>
              </p:ext>
            </p:extLst>
          </p:nvPr>
        </p:nvGraphicFramePr>
        <p:xfrm>
          <a:off x="6580351" y="2407847"/>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4006786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markets and health insurance.</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1354183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Out of pocket model – you pay yourself</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92</a:t>
            </a:fld>
            <a:endParaRPr lang="en-GB"/>
          </a:p>
        </p:txBody>
      </p:sp>
    </p:spTree>
    <p:extLst>
      <p:ext uri="{BB962C8B-B14F-4D97-AF65-F5344CB8AC3E}">
        <p14:creationId xmlns:p14="http://schemas.microsoft.com/office/powerpoint/2010/main" val="1199283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833D-8BC3-ED4C-843A-9E350EBD0562}"/>
              </a:ext>
            </a:extLst>
          </p:cNvPr>
          <p:cNvSpPr>
            <a:spLocks noGrp="1"/>
          </p:cNvSpPr>
          <p:nvPr>
            <p:ph type="title"/>
          </p:nvPr>
        </p:nvSpPr>
        <p:spPr/>
        <p:txBody>
          <a:bodyPr/>
          <a:lstStyle/>
          <a:p>
            <a:r>
              <a:rPr lang="en-US" dirty="0"/>
              <a:t>Health Insurance and Reform</a:t>
            </a:r>
          </a:p>
        </p:txBody>
      </p:sp>
      <p:sp>
        <p:nvSpPr>
          <p:cNvPr id="3" name="Text Placeholder 2">
            <a:extLst>
              <a:ext uri="{FF2B5EF4-FFF2-40B4-BE49-F238E27FC236}">
                <a16:creationId xmlns:a16="http://schemas.microsoft.com/office/drawing/2014/main" id="{24651C37-FE84-344C-B462-700844AD60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8246DD-E373-1E47-8096-22D0DBBD873B}"/>
              </a:ext>
            </a:extLst>
          </p:cNvPr>
          <p:cNvSpPr>
            <a:spLocks noGrp="1"/>
          </p:cNvSpPr>
          <p:nvPr>
            <p:ph type="sldNum" sz="quarter" idx="12"/>
          </p:nvPr>
        </p:nvSpPr>
        <p:spPr/>
        <p:txBody>
          <a:bodyPr/>
          <a:lstStyle/>
          <a:p>
            <a:fld id="{D9F085D5-EC86-4F6A-B501-C1359CB39116}" type="slidenum">
              <a:rPr lang="en-GB" smtClean="0"/>
              <a:t>93</a:t>
            </a:fld>
            <a:endParaRPr lang="en-GB"/>
          </a:p>
        </p:txBody>
      </p:sp>
    </p:spTree>
    <p:extLst>
      <p:ext uri="{BB962C8B-B14F-4D97-AF65-F5344CB8AC3E}">
        <p14:creationId xmlns:p14="http://schemas.microsoft.com/office/powerpoint/2010/main" val="2909322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a:t>
            </a:r>
          </a:p>
          <a:p>
            <a:pPr lvl="1"/>
            <a:r>
              <a:rPr lang="en-US" dirty="0">
                <a:solidFill>
                  <a:srgbClr val="383838"/>
                </a:solidFill>
                <a:latin typeface="Libre Baskerville"/>
              </a:rPr>
              <a:t>A</a:t>
            </a:r>
            <a:r>
              <a:rPr lang="en-US" b="0" dirty="0">
                <a:solidFill>
                  <a:srgbClr val="383838"/>
                </a:solidFill>
                <a:latin typeface="Libre Baskerville"/>
              </a:rPr>
              <a:t>ccess to all needed services and benefits.</a:t>
            </a:r>
          </a:p>
          <a:p>
            <a:pPr lvl="1"/>
            <a:r>
              <a:rPr lang="en-US" dirty="0">
                <a:solidFill>
                  <a:srgbClr val="383838"/>
                </a:solidFill>
                <a:latin typeface="Libre Baskerville"/>
              </a:rPr>
              <a:t>P</a:t>
            </a:r>
            <a:r>
              <a:rPr lang="en-US" b="0" dirty="0">
                <a:solidFill>
                  <a:srgbClr val="383838"/>
                </a:solidFill>
                <a:latin typeface="Libre Baskerville"/>
              </a:rPr>
              <a:t>rotects individuals from excessive financial hardships.</a:t>
            </a:r>
          </a:p>
          <a:p>
            <a:pPr marL="457200" lvl="1" indent="0">
              <a:buNone/>
            </a:pPr>
            <a:endParaRPr lang="en-US" b="0" dirty="0">
              <a:solidFill>
                <a:srgbClr val="383838"/>
              </a:solidFill>
              <a:latin typeface="Libre Baskerville"/>
            </a:endParaRPr>
          </a:p>
          <a:p>
            <a:r>
              <a:rPr lang="en-US" b="0" dirty="0">
                <a:solidFill>
                  <a:srgbClr val="383838"/>
                </a:solidFill>
                <a:latin typeface="Libre Baskerville"/>
              </a:rPr>
              <a:t>Canada has universal coverage, the United States does not.</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2A4A-8BB3-4B68-B9EC-119B56A0B5DA}"/>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EC68AFA7-09A8-47A0-8A54-3D1214E1AD3D}"/>
              </a:ext>
            </a:extLst>
          </p:cNvPr>
          <p:cNvSpPr>
            <a:spLocks noGrp="1"/>
          </p:cNvSpPr>
          <p:nvPr>
            <p:ph idx="1"/>
          </p:nvPr>
        </p:nvSpPr>
        <p:spPr/>
        <p:txBody>
          <a:bodyPr>
            <a:normAutofit lnSpcReduction="10000"/>
          </a:bodyPr>
          <a:lstStyle/>
          <a:p>
            <a:r>
              <a:rPr lang="en-US" b="1" i="0" dirty="0">
                <a:solidFill>
                  <a:srgbClr val="383838"/>
                </a:solidFill>
                <a:effectLst/>
                <a:latin typeface="Libre Baskerville"/>
              </a:rPr>
              <a:t>Single-payer </a:t>
            </a:r>
            <a:r>
              <a:rPr lang="en-US" b="0" i="0" dirty="0">
                <a:solidFill>
                  <a:srgbClr val="2B414D"/>
                </a:solidFill>
                <a:effectLst/>
                <a:latin typeface="Libre Baskerville"/>
              </a:rPr>
              <a:t>refers to financing a health care system by making one entity solely and exclusively responsible for paying for medical goods and services. </a:t>
            </a:r>
          </a:p>
          <a:p>
            <a:r>
              <a:rPr lang="en-US" b="0" i="0" dirty="0">
                <a:solidFill>
                  <a:srgbClr val="2B414D"/>
                </a:solidFill>
                <a:effectLst/>
                <a:latin typeface="Libre Baskerville"/>
              </a:rPr>
              <a:t>It is only the financing component that is socialized. </a:t>
            </a:r>
          </a:p>
          <a:p>
            <a:pPr marL="457200" lvl="1" indent="0">
              <a:buNone/>
            </a:pPr>
            <a:r>
              <a:rPr lang="en-US" dirty="0">
                <a:latin typeface="Libre Baskerville"/>
              </a:rPr>
              <a:t>The money for the payment can be either collected by </a:t>
            </a:r>
          </a:p>
          <a:p>
            <a:pPr lvl="1"/>
            <a:r>
              <a:rPr lang="en-US" dirty="0">
                <a:latin typeface="Libre Baskerville"/>
              </a:rPr>
              <a:t>Taxes collected by the government</a:t>
            </a:r>
          </a:p>
          <a:p>
            <a:pPr lvl="1"/>
            <a:r>
              <a:rPr lang="en-US" dirty="0">
                <a:latin typeface="Libre Baskerville"/>
              </a:rPr>
              <a:t>Premiums collected by National or Public Health Insurance</a:t>
            </a:r>
          </a:p>
          <a:p>
            <a:r>
              <a:rPr lang="en-US" dirty="0">
                <a:solidFill>
                  <a:schemeClr val="tx1"/>
                </a:solidFill>
              </a:rPr>
              <a:t>Single-payer systems: 17 countries</a:t>
            </a:r>
          </a:p>
          <a:p>
            <a:pPr lvl="1"/>
            <a:r>
              <a:rPr lang="en-US" dirty="0"/>
              <a:t>Norway, Japan, United Kingdom, Kuwait, Sweden, Bahrain, Brunei, Canada, United Arab Emirates, Denmark, Finland, Slovenia, Italy, Portugal, Cyprus, Spain, and Iceland.</a:t>
            </a:r>
          </a:p>
        </p:txBody>
      </p:sp>
    </p:spTree>
    <p:extLst>
      <p:ext uri="{BB962C8B-B14F-4D97-AF65-F5344CB8AC3E}">
        <p14:creationId xmlns:p14="http://schemas.microsoft.com/office/powerpoint/2010/main" val="9223462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7F-C58E-4498-A2BF-EDA85881D25A}"/>
              </a:ext>
            </a:extLst>
          </p:cNvPr>
          <p:cNvSpPr>
            <a:spLocks noGrp="1"/>
          </p:cNvSpPr>
          <p:nvPr>
            <p:ph type="title"/>
          </p:nvPr>
        </p:nvSpPr>
        <p:spPr>
          <a:xfrm>
            <a:off x="802575"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2C2A0800-C5DE-4326-957F-745E32C78E71}"/>
              </a:ext>
            </a:extLst>
          </p:cNvPr>
          <p:cNvSpPr>
            <a:spLocks noGrp="1"/>
          </p:cNvSpPr>
          <p:nvPr>
            <p:ph idx="1"/>
          </p:nvPr>
        </p:nvSpPr>
        <p:spPr/>
        <p:txBody>
          <a:bodyPr>
            <a:normAutofit/>
          </a:bodyPr>
          <a:lstStyle/>
          <a:p>
            <a:pPr>
              <a:spcAft>
                <a:spcPts val="1000"/>
              </a:spcAft>
            </a:pPr>
            <a:r>
              <a:rPr lang="en-US" sz="2400" b="1" i="0" dirty="0">
                <a:solidFill>
                  <a:srgbClr val="401E47"/>
                </a:solidFill>
                <a:effectLst/>
                <a:latin typeface="Merriweather"/>
              </a:rPr>
              <a:t>Socialized medicine: </a:t>
            </a:r>
            <a:r>
              <a:rPr lang="en-US" sz="2400" b="0" i="0" dirty="0">
                <a:solidFill>
                  <a:srgbClr val="212121"/>
                </a:solidFill>
                <a:effectLst/>
                <a:latin typeface="Merriweather"/>
              </a:rPr>
              <a:t>this model actually takes the single-payer system one step further. </a:t>
            </a:r>
          </a:p>
          <a:p>
            <a:pPr lvl="1">
              <a:spcAft>
                <a:spcPts val="1000"/>
              </a:spcAft>
            </a:pPr>
            <a:r>
              <a:rPr lang="en-US" sz="2000" dirty="0">
                <a:solidFill>
                  <a:srgbClr val="212121"/>
                </a:solidFill>
                <a:latin typeface="Merriweather"/>
              </a:rPr>
              <a:t>G</a:t>
            </a:r>
            <a:r>
              <a:rPr lang="en-US" sz="2000" b="0" i="0" dirty="0">
                <a:solidFill>
                  <a:srgbClr val="212121"/>
                </a:solidFill>
                <a:effectLst/>
                <a:latin typeface="Merriweather"/>
              </a:rPr>
              <a:t>overnment not only pays for health care but operates the hospitals and employs the medical staff.</a:t>
            </a:r>
          </a:p>
          <a:p>
            <a:r>
              <a:rPr lang="en-US" sz="2400" b="0" i="0" dirty="0">
                <a:solidFill>
                  <a:srgbClr val="212121"/>
                </a:solidFill>
                <a:effectLst/>
                <a:latin typeface="Merriweather"/>
              </a:rPr>
              <a:t>This </a:t>
            </a:r>
            <a:r>
              <a:rPr lang="en-US" sz="2400" b="0" dirty="0">
                <a:solidFill>
                  <a:srgbClr val="212121"/>
                </a:solidFill>
                <a:latin typeface="Merriweather"/>
              </a:rPr>
              <a:t>is NOT part of the current debate in the US.</a:t>
            </a:r>
            <a:endParaRPr lang="en-US" sz="2400" b="0" i="0" dirty="0">
              <a:solidFill>
                <a:srgbClr val="212121"/>
              </a:solidFill>
              <a:effectLst/>
              <a:latin typeface="Merriweather"/>
            </a:endParaRPr>
          </a:p>
        </p:txBody>
      </p:sp>
    </p:spTree>
    <p:extLst>
      <p:ext uri="{BB962C8B-B14F-4D97-AF65-F5344CB8AC3E}">
        <p14:creationId xmlns:p14="http://schemas.microsoft.com/office/powerpoint/2010/main" val="10516690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20000"/>
          </a:bodyPr>
          <a:lstStyle/>
          <a:p>
            <a:r>
              <a:rPr lang="en-US" b="0" dirty="0"/>
              <a:t>US HealthCare system is not preforming well (very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In addition, the Medicare Modernization Act of 2003 by law prevents government to negotiate drug prices.</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98</a:t>
            </a:fld>
            <a:endParaRPr lang="en-GB"/>
          </a:p>
        </p:txBody>
      </p:sp>
    </p:spTree>
    <p:extLst>
      <p:ext uri="{BB962C8B-B14F-4D97-AF65-F5344CB8AC3E}">
        <p14:creationId xmlns:p14="http://schemas.microsoft.com/office/powerpoint/2010/main" val="2799686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99</a:t>
            </a:fld>
            <a:endParaRPr lang="en-GB"/>
          </a:p>
        </p:txBody>
      </p:sp>
    </p:spTree>
    <p:extLst>
      <p:ext uri="{BB962C8B-B14F-4D97-AF65-F5344CB8AC3E}">
        <p14:creationId xmlns:p14="http://schemas.microsoft.com/office/powerpoint/2010/main" val="4326014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schemas.microsoft.com/office/infopath/2007/PartnerControls"/>
    <ds:schemaRef ds:uri="http://purl.org/dc/terms/"/>
    <ds:schemaRef ds:uri="f1e60ea2-d1f2-40fb-ac47-3f06e0d3f2d6"/>
    <ds:schemaRef ds:uri="61a660bb-b57a-4fbc-ba10-8471d70fe46f"/>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45510</TotalTime>
  <Words>5911</Words>
  <Application>Microsoft Macintosh PowerPoint</Application>
  <PresentationFormat>Widescreen</PresentationFormat>
  <Paragraphs>736</Paragraphs>
  <Slides>101</Slides>
  <Notes>13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101</vt:i4>
      </vt:variant>
    </vt:vector>
  </HeadingPairs>
  <TitlesOfParts>
    <vt:vector size="121" baseType="lpstr">
      <vt:lpstr>arial</vt:lpstr>
      <vt:lpstr>arial</vt:lpstr>
      <vt:lpstr>berlingske_bold</vt:lpstr>
      <vt:lpstr>Cabin</vt:lpstr>
      <vt:lpstr>Calibri</vt:lpstr>
      <vt:lpstr>charter</vt:lpstr>
      <vt:lpstr>CircularStd-Book</vt:lpstr>
      <vt:lpstr>Courier New</vt:lpstr>
      <vt:lpstr>inherit</vt:lpstr>
      <vt:lpstr>InterFace</vt:lpstr>
      <vt:lpstr>InterFace</vt:lpstr>
      <vt:lpstr>interface_regular</vt:lpstr>
      <vt:lpstr>Libre Baskerville</vt:lpstr>
      <vt:lpstr>Merriweather</vt:lpstr>
      <vt:lpstr>Myriad Pro</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Pulse of the Health Economy</vt:lpstr>
      <vt:lpstr>Pulse of the Health Economy</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Access</vt:lpstr>
      <vt:lpstr>Health Insurance Coverage by Race, 2019</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Policy Matters for Costs, Access, and Quality</vt:lpstr>
      <vt:lpstr>How Does Policy Matter?</vt:lpstr>
      <vt:lpstr>Concentration and Hospitals</vt:lpstr>
      <vt:lpstr>Hospital Monopolization</vt:lpstr>
      <vt:lpstr>Potential Benefits of Consolidation</vt:lpstr>
      <vt:lpstr>Evidence on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Health Care Systems and Institutions</vt:lpstr>
      <vt:lpstr>Health System Classification</vt:lpstr>
      <vt:lpstr>US Health Care System</vt:lpstr>
      <vt:lpstr>Health Insurance and Reform</vt:lpstr>
      <vt:lpstr>Definition: Universal Coverage</vt:lpstr>
      <vt:lpstr>Definition: Single-Payer</vt:lpstr>
      <vt:lpstr>Definition: Socialized Medicine</vt:lpstr>
      <vt:lpstr>Definition: Third-Party Payer</vt:lpstr>
      <vt:lpstr>Summary</vt:lpstr>
      <vt:lpstr> Thank you!</vt:lpstr>
      <vt:lpstr> Available NEED Topics Include:</vt:lpstr>
      <vt:lpstr>Where the money goes?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251</cp:revision>
  <cp:lastPrinted>2022-02-24T14:57:31Z</cp:lastPrinted>
  <dcterms:created xsi:type="dcterms:W3CDTF">2017-05-03T22:30:38Z</dcterms:created>
  <dcterms:modified xsi:type="dcterms:W3CDTF">2022-02-24T14:57:45Z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