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charts/chart12.xml" ContentType="application/vnd.openxmlformats-officedocument.drawingml.chart+xml"/>
  <Override PartName="/ppt/charts/chart13.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14.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charts/chart15.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charts/chart16.xml" ContentType="application/vnd.openxmlformats-officedocument.drawingml.chart+xml"/>
  <Override PartName="/ppt/theme/themeOverride5.xml" ContentType="application/vnd.openxmlformats-officedocument.themeOverride+xml"/>
  <Override PartName="/ppt/drawings/drawing4.xml" ContentType="application/vnd.openxmlformats-officedocument.drawingml.chartshapes+xml"/>
  <Override PartName="/ppt/charts/chart17.xml" ContentType="application/vnd.openxmlformats-officedocument.drawingml.chart+xml"/>
  <Override PartName="/ppt/charts/chart18.xml" ContentType="application/vnd.openxmlformats-officedocument.drawingml.chart+xml"/>
  <Override PartName="/ppt/drawings/drawing5.xml" ContentType="application/vnd.openxmlformats-officedocument.drawingml.chartshapes+xml"/>
  <Override PartName="/ppt/charts/chart19.xml" ContentType="application/vnd.openxmlformats-officedocument.drawingml.chart+xml"/>
  <Override PartName="/ppt/drawings/drawing6.xml" ContentType="application/vnd.openxmlformats-officedocument.drawingml.chartshapes+xml"/>
  <Override PartName="/ppt/charts/chart20.xml" ContentType="application/vnd.openxmlformats-officedocument.drawingml.chart+xml"/>
  <Override PartName="/ppt/drawings/drawing7.xml" ContentType="application/vnd.openxmlformats-officedocument.drawingml.chartshapes+xml"/>
  <Override PartName="/ppt/charts/chart21.xml" ContentType="application/vnd.openxmlformats-officedocument.drawingml.chart+xml"/>
  <Override PartName="/ppt/theme/themeOverride6.xml" ContentType="application/vnd.openxmlformats-officedocument.themeOverride+xml"/>
  <Override PartName="/ppt/drawings/drawing8.xml" ContentType="application/vnd.openxmlformats-officedocument.drawingml.chartshapes+xml"/>
  <Override PartName="/ppt/charts/chart22.xml" ContentType="application/vnd.openxmlformats-officedocument.drawingml.chart+xml"/>
  <Override PartName="/ppt/theme/themeOverride7.xml" ContentType="application/vnd.openxmlformats-officedocument.themeOverride+xml"/>
  <Override PartName="/ppt/drawings/drawing9.xml" ContentType="application/vnd.openxmlformats-officedocument.drawingml.chartshapes+xml"/>
  <Override PartName="/ppt/charts/chart23.xml" ContentType="application/vnd.openxmlformats-officedocument.drawingml.chart+xml"/>
  <Override PartName="/ppt/theme/themeOverride8.xml" ContentType="application/vnd.openxmlformats-officedocument.themeOverride+xml"/>
  <Override PartName="/ppt/drawings/drawing10.xml" ContentType="application/vnd.openxmlformats-officedocument.drawingml.chartshapes+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theme/themeOverride9.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98"/>
  </p:notesMasterIdLst>
  <p:sldIdLst>
    <p:sldId id="256" r:id="rId5"/>
    <p:sldId id="328" r:id="rId6"/>
    <p:sldId id="434" r:id="rId7"/>
    <p:sldId id="435" r:id="rId8"/>
    <p:sldId id="327" r:id="rId9"/>
    <p:sldId id="499" r:id="rId10"/>
    <p:sldId id="500" r:id="rId11"/>
    <p:sldId id="507" r:id="rId12"/>
    <p:sldId id="508" r:id="rId13"/>
    <p:sldId id="359" r:id="rId14"/>
    <p:sldId id="501" r:id="rId15"/>
    <p:sldId id="506" r:id="rId16"/>
    <p:sldId id="504" r:id="rId17"/>
    <p:sldId id="1150" r:id="rId18"/>
    <p:sldId id="1151" r:id="rId19"/>
    <p:sldId id="1154" r:id="rId20"/>
    <p:sldId id="1156" r:id="rId21"/>
    <p:sldId id="1155" r:id="rId22"/>
    <p:sldId id="1148" r:id="rId23"/>
    <p:sldId id="420" r:id="rId24"/>
    <p:sldId id="329" r:id="rId25"/>
    <p:sldId id="522" r:id="rId26"/>
    <p:sldId id="523" r:id="rId27"/>
    <p:sldId id="518" r:id="rId28"/>
    <p:sldId id="530" r:id="rId29"/>
    <p:sldId id="337" r:id="rId30"/>
    <p:sldId id="532" r:id="rId31"/>
    <p:sldId id="534" r:id="rId32"/>
    <p:sldId id="531" r:id="rId33"/>
    <p:sldId id="533" r:id="rId34"/>
    <p:sldId id="1107" r:id="rId35"/>
    <p:sldId id="539" r:id="rId36"/>
    <p:sldId id="587" r:id="rId37"/>
    <p:sldId id="588" r:id="rId38"/>
    <p:sldId id="1111" r:id="rId39"/>
    <p:sldId id="544" r:id="rId40"/>
    <p:sldId id="543" r:id="rId41"/>
    <p:sldId id="524" r:id="rId42"/>
    <p:sldId id="527" r:id="rId43"/>
    <p:sldId id="1113" r:id="rId44"/>
    <p:sldId id="549" r:id="rId45"/>
    <p:sldId id="551" r:id="rId46"/>
    <p:sldId id="583" r:id="rId47"/>
    <p:sldId id="1115" r:id="rId48"/>
    <p:sldId id="1117" r:id="rId49"/>
    <p:sldId id="1118" r:id="rId50"/>
    <p:sldId id="565" r:id="rId51"/>
    <p:sldId id="1120" r:id="rId52"/>
    <p:sldId id="1126" r:id="rId53"/>
    <p:sldId id="561" r:id="rId54"/>
    <p:sldId id="559" r:id="rId55"/>
    <p:sldId id="560" r:id="rId56"/>
    <p:sldId id="1128" r:id="rId57"/>
    <p:sldId id="1129" r:id="rId58"/>
    <p:sldId id="1130" r:id="rId59"/>
    <p:sldId id="1131" r:id="rId60"/>
    <p:sldId id="352" r:id="rId61"/>
    <p:sldId id="1132" r:id="rId62"/>
    <p:sldId id="354" r:id="rId63"/>
    <p:sldId id="525" r:id="rId64"/>
    <p:sldId id="545" r:id="rId65"/>
    <p:sldId id="1134" r:id="rId66"/>
    <p:sldId id="554" r:id="rId67"/>
    <p:sldId id="1135" r:id="rId68"/>
    <p:sldId id="1136" r:id="rId69"/>
    <p:sldId id="1143" r:id="rId70"/>
    <p:sldId id="1144" r:id="rId71"/>
    <p:sldId id="1142" r:id="rId72"/>
    <p:sldId id="482" r:id="rId73"/>
    <p:sldId id="362" r:id="rId74"/>
    <p:sldId id="1149" r:id="rId75"/>
    <p:sldId id="519" r:id="rId76"/>
    <p:sldId id="597" r:id="rId77"/>
    <p:sldId id="601" r:id="rId78"/>
    <p:sldId id="598" r:id="rId79"/>
    <p:sldId id="599" r:id="rId80"/>
    <p:sldId id="1094" r:id="rId81"/>
    <p:sldId id="542" r:id="rId82"/>
    <p:sldId id="581" r:id="rId83"/>
    <p:sldId id="546" r:id="rId84"/>
    <p:sldId id="1137" r:id="rId85"/>
    <p:sldId id="537" r:id="rId86"/>
    <p:sldId id="540" r:id="rId87"/>
    <p:sldId id="541" r:id="rId88"/>
    <p:sldId id="1097" r:id="rId89"/>
    <p:sldId id="603" r:id="rId90"/>
    <p:sldId id="346" r:id="rId91"/>
    <p:sldId id="1099" r:id="rId92"/>
    <p:sldId id="1096" r:id="rId93"/>
    <p:sldId id="1098" r:id="rId94"/>
    <p:sldId id="1106" r:id="rId95"/>
    <p:sldId id="1027" r:id="rId96"/>
    <p:sldId id="1089"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Veronika Dolar" initials="VD" lastIdx="1" clrIdx="1">
    <p:extLst>
      <p:ext uri="{19B8F6BF-5375-455C-9EA6-DF929625EA0E}">
        <p15:presenceInfo xmlns:p15="http://schemas.microsoft.com/office/powerpoint/2012/main" userId="Veronika Dol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FF7C80"/>
    <a:srgbClr val="4ABDBC"/>
    <a:srgbClr val="5F9898"/>
    <a:srgbClr val="FAF7F0"/>
    <a:srgbClr val="2B41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5B7B24-E6DB-4236-95DF-69014E805E59}" v="7" dt="2021-10-20T19:46:02.3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33" autoAdjust="0"/>
    <p:restoredTop sz="94674"/>
  </p:normalViewPr>
  <p:slideViewPr>
    <p:cSldViewPr snapToGrid="0" snapToObjects="1">
      <p:cViewPr varScale="1">
        <p:scale>
          <a:sx n="86" d="100"/>
          <a:sy n="86" d="100"/>
        </p:scale>
        <p:origin x="248" y="60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heme" Target="theme/theme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notesMaster" Target="notesMasters/notes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8.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0.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1.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2.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3.xlsx"/><Relationship Id="rId1" Type="http://schemas.openxmlformats.org/officeDocument/2006/relationships/themeOverride" Target="../theme/themeOverride5.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5.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7.xlsx"/></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18.xlsx"/><Relationship Id="rId1" Type="http://schemas.openxmlformats.org/officeDocument/2006/relationships/themeOverride" Target="../theme/themeOverride6.xml"/></Relationships>
</file>

<file path=ppt/charts/_rels/chart22.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19.xlsx"/><Relationship Id="rId1" Type="http://schemas.openxmlformats.org/officeDocument/2006/relationships/themeOverride" Target="../theme/themeOverride7.xml"/></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20.xlsx"/><Relationship Id="rId1" Type="http://schemas.openxmlformats.org/officeDocument/2006/relationships/themeOverride" Target="../theme/themeOverride8.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1'!$B$2:$BH$2</c:f>
              <c:numCache>
                <c:formatCode>_(* #,##0.0_);_(* \(#,##0.0\);_(* "-"??_);_(@_)</c:formatCode>
                <c:ptCount val="59"/>
                <c:pt idx="0">
                  <c:v>5</c:v>
                </c:pt>
                <c:pt idx="1">
                  <c:v>5.2</c:v>
                </c:pt>
                <c:pt idx="2">
                  <c:v>5.3</c:v>
                </c:pt>
                <c:pt idx="3">
                  <c:v>5.4</c:v>
                </c:pt>
                <c:pt idx="4">
                  <c:v>5.6</c:v>
                </c:pt>
                <c:pt idx="5">
                  <c:v>5.6</c:v>
                </c:pt>
                <c:pt idx="6">
                  <c:v>5.7</c:v>
                </c:pt>
                <c:pt idx="7">
                  <c:v>6</c:v>
                </c:pt>
                <c:pt idx="8">
                  <c:v>6.2</c:v>
                </c:pt>
                <c:pt idx="9">
                  <c:v>6.5</c:v>
                </c:pt>
                <c:pt idx="10">
                  <c:v>6.9</c:v>
                </c:pt>
                <c:pt idx="11">
                  <c:v>7.1</c:v>
                </c:pt>
                <c:pt idx="12">
                  <c:v>7.2</c:v>
                </c:pt>
                <c:pt idx="13">
                  <c:v>7.2</c:v>
                </c:pt>
                <c:pt idx="14">
                  <c:v>7.5</c:v>
                </c:pt>
                <c:pt idx="15">
                  <c:v>7.9</c:v>
                </c:pt>
                <c:pt idx="16">
                  <c:v>8.1999999999999993</c:v>
                </c:pt>
                <c:pt idx="17">
                  <c:v>8.4</c:v>
                </c:pt>
                <c:pt idx="18">
                  <c:v>8.3000000000000007</c:v>
                </c:pt>
                <c:pt idx="19">
                  <c:v>8.4</c:v>
                </c:pt>
                <c:pt idx="20">
                  <c:v>8.9</c:v>
                </c:pt>
                <c:pt idx="21">
                  <c:v>9.1999999999999993</c:v>
                </c:pt>
                <c:pt idx="22">
                  <c:v>10</c:v>
                </c:pt>
                <c:pt idx="23">
                  <c:v>10.1</c:v>
                </c:pt>
                <c:pt idx="24">
                  <c:v>10</c:v>
                </c:pt>
                <c:pt idx="25">
                  <c:v>10.199999999999999</c:v>
                </c:pt>
                <c:pt idx="26">
                  <c:v>10.4</c:v>
                </c:pt>
                <c:pt idx="27">
                  <c:v>10.6</c:v>
                </c:pt>
                <c:pt idx="28">
                  <c:v>11.1</c:v>
                </c:pt>
                <c:pt idx="29">
                  <c:v>11.4</c:v>
                </c:pt>
                <c:pt idx="30">
                  <c:v>12.1</c:v>
                </c:pt>
                <c:pt idx="31">
                  <c:v>12.8</c:v>
                </c:pt>
                <c:pt idx="32">
                  <c:v>13.1</c:v>
                </c:pt>
                <c:pt idx="33">
                  <c:v>13.4</c:v>
                </c:pt>
                <c:pt idx="34">
                  <c:v>13.3</c:v>
                </c:pt>
                <c:pt idx="35">
                  <c:v>13.4</c:v>
                </c:pt>
                <c:pt idx="36">
                  <c:v>13.3</c:v>
                </c:pt>
                <c:pt idx="37">
                  <c:v>13.2</c:v>
                </c:pt>
                <c:pt idx="38">
                  <c:v>13.3</c:v>
                </c:pt>
                <c:pt idx="39">
                  <c:v>13.3</c:v>
                </c:pt>
                <c:pt idx="40">
                  <c:v>13.4</c:v>
                </c:pt>
                <c:pt idx="41">
                  <c:v>14</c:v>
                </c:pt>
                <c:pt idx="42">
                  <c:v>14.9</c:v>
                </c:pt>
                <c:pt idx="43">
                  <c:v>15.4</c:v>
                </c:pt>
                <c:pt idx="44">
                  <c:v>15.5</c:v>
                </c:pt>
                <c:pt idx="45">
                  <c:v>15.5</c:v>
                </c:pt>
                <c:pt idx="46">
                  <c:v>15.6</c:v>
                </c:pt>
                <c:pt idx="47">
                  <c:v>15.9</c:v>
                </c:pt>
                <c:pt idx="48">
                  <c:v>16.3</c:v>
                </c:pt>
                <c:pt idx="49">
                  <c:v>17.2</c:v>
                </c:pt>
                <c:pt idx="50">
                  <c:v>17.3</c:v>
                </c:pt>
                <c:pt idx="51">
                  <c:v>17.3</c:v>
                </c:pt>
                <c:pt idx="52">
                  <c:v>17.2</c:v>
                </c:pt>
                <c:pt idx="53">
                  <c:v>17.100000000000001</c:v>
                </c:pt>
                <c:pt idx="54">
                  <c:v>17.3</c:v>
                </c:pt>
                <c:pt idx="55">
                  <c:v>17.600000000000001</c:v>
                </c:pt>
                <c:pt idx="56">
                  <c:v>17.899999999999999</c:v>
                </c:pt>
                <c:pt idx="57">
                  <c:v>17.899999999999999</c:v>
                </c:pt>
                <c:pt idx="58">
                  <c:v>17.7</c:v>
                </c:pt>
              </c:numCache>
            </c:numRef>
          </c:yVal>
          <c:smooth val="1"/>
          <c:extLst>
            <c:ext xmlns:c16="http://schemas.microsoft.com/office/drawing/2014/chart" uri="{C3380CC4-5D6E-409C-BE32-E72D297353CC}">
              <c16:uniqueId val="{00000000-2D89-4C65-A119-15C84FF900C3}"/>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dirty="0"/>
                  <a:t>Percentage of </a:t>
                </a:r>
                <a:r>
                  <a:rPr lang="en-US" sz="1600" baseline="0" dirty="0"/>
                  <a:t>GDP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0_);_(* \(#,##0.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098546975471929E-2"/>
          <c:y val="3.3197446386836985E-2"/>
          <c:w val="0.9713874502361628"/>
          <c:h val="0.89222402691916058"/>
        </c:manualLayout>
      </c:layout>
      <c:barChart>
        <c:barDir val="col"/>
        <c:grouping val="clustered"/>
        <c:varyColors val="0"/>
        <c:ser>
          <c:idx val="0"/>
          <c:order val="0"/>
          <c:tx>
            <c:strRef>
              <c:f>Sheet1!$B$1</c:f>
              <c:strCache>
                <c:ptCount val="1"/>
                <c:pt idx="0">
                  <c:v>2015</c:v>
                </c:pt>
              </c:strCache>
            </c:strRef>
          </c:tx>
          <c:spPr>
            <a:solidFill>
              <a:srgbClr val="0C4C88"/>
            </a:solidFill>
            <a:ln>
              <a:noFill/>
            </a:ln>
            <a:effectLst/>
          </c:spPr>
          <c:invertIfNegative val="0"/>
          <c:dPt>
            <c:idx val="10"/>
            <c:invertIfNegative val="0"/>
            <c:bubble3D val="0"/>
            <c:spPr>
              <a:solidFill>
                <a:srgbClr val="C00000"/>
              </a:solidFill>
              <a:ln>
                <a:noFill/>
              </a:ln>
              <a:effectLst/>
            </c:spPr>
            <c:extLst>
              <c:ext xmlns:c16="http://schemas.microsoft.com/office/drawing/2014/chart" uri="{C3380CC4-5D6E-409C-BE32-E72D297353CC}">
                <c16:uniqueId val="{00000001-82A6-48A5-AF64-209FE7963A6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SWE</c:v>
                </c:pt>
                <c:pt idx="1">
                  <c:v>NOR</c:v>
                </c:pt>
                <c:pt idx="2">
                  <c:v>SWIZ</c:v>
                </c:pt>
                <c:pt idx="3">
                  <c:v>AUS</c:v>
                </c:pt>
                <c:pt idx="4">
                  <c:v>GER</c:v>
                </c:pt>
                <c:pt idx="5">
                  <c:v>CAN</c:v>
                </c:pt>
                <c:pt idx="6">
                  <c:v>NETH</c:v>
                </c:pt>
                <c:pt idx="7">
                  <c:v>FRA</c:v>
                </c:pt>
                <c:pt idx="8">
                  <c:v>UK</c:v>
                </c:pt>
                <c:pt idx="9">
                  <c:v>NZ</c:v>
                </c:pt>
                <c:pt idx="10">
                  <c:v>US</c:v>
                </c:pt>
              </c:strCache>
            </c:strRef>
          </c:cat>
          <c:val>
            <c:numRef>
              <c:f>Sheet1!$B$2:$B$12</c:f>
              <c:numCache>
                <c:formatCode>General</c:formatCode>
                <c:ptCount val="11"/>
                <c:pt idx="0">
                  <c:v>4</c:v>
                </c:pt>
                <c:pt idx="1">
                  <c:v>5</c:v>
                </c:pt>
                <c:pt idx="2">
                  <c:v>5</c:v>
                </c:pt>
                <c:pt idx="3">
                  <c:v>6</c:v>
                </c:pt>
                <c:pt idx="4">
                  <c:v>6</c:v>
                </c:pt>
                <c:pt idx="5">
                  <c:v>7</c:v>
                </c:pt>
                <c:pt idx="6">
                  <c:v>7</c:v>
                </c:pt>
                <c:pt idx="7">
                  <c:v>8</c:v>
                </c:pt>
                <c:pt idx="8">
                  <c:v>9</c:v>
                </c:pt>
                <c:pt idx="9">
                  <c:v>11</c:v>
                </c:pt>
                <c:pt idx="10">
                  <c:v>14</c:v>
                </c:pt>
              </c:numCache>
            </c:numRef>
          </c:val>
          <c:extLst>
            <c:ext xmlns:c16="http://schemas.microsoft.com/office/drawing/2014/chart" uri="{C3380CC4-5D6E-409C-BE32-E72D297353CC}">
              <c16:uniqueId val="{00000002-82A6-48A5-AF64-209FE7963A6D}"/>
            </c:ext>
          </c:extLst>
        </c:ser>
        <c:dLbls>
          <c:showLegendKey val="0"/>
          <c:showVal val="0"/>
          <c:showCatName val="0"/>
          <c:showSerName val="0"/>
          <c:showPercent val="0"/>
          <c:showBubbleSize val="0"/>
        </c:dLbls>
        <c:gapWidth val="16"/>
        <c:overlap val="-27"/>
        <c:axId val="427535504"/>
        <c:axId val="637459496"/>
      </c:barChart>
      <c:catAx>
        <c:axId val="4275355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mn-ea"/>
                <a:cs typeface="+mn-cs"/>
              </a:defRPr>
            </a:pPr>
            <a:endParaRPr lang="en-US"/>
          </a:p>
        </c:txPr>
        <c:crossAx val="637459496"/>
        <c:crosses val="autoZero"/>
        <c:auto val="1"/>
        <c:lblAlgn val="ctr"/>
        <c:lblOffset val="100"/>
        <c:noMultiLvlLbl val="0"/>
      </c:catAx>
      <c:valAx>
        <c:axId val="637459496"/>
        <c:scaling>
          <c:orientation val="minMax"/>
          <c:max val="50"/>
        </c:scaling>
        <c:delete val="1"/>
        <c:axPos val="l"/>
        <c:majorGridlines>
          <c:spPr>
            <a:ln w="9525" cap="flat" cmpd="sng" algn="ctr">
              <a:noFill/>
              <a:round/>
            </a:ln>
            <a:effectLst/>
          </c:spPr>
        </c:majorGridlines>
        <c:numFmt formatCode="General" sourceLinked="1"/>
        <c:majorTickMark val="none"/>
        <c:minorTickMark val="none"/>
        <c:tickLblPos val="nextTo"/>
        <c:crossAx val="427535504"/>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042508575316974E-2"/>
          <c:y val="0.13749246248691147"/>
          <c:w val="0.98883270361418252"/>
          <c:h val="0.75243617535083762"/>
        </c:manualLayout>
      </c:layout>
      <c:barChart>
        <c:barDir val="col"/>
        <c:grouping val="clustered"/>
        <c:varyColors val="0"/>
        <c:ser>
          <c:idx val="0"/>
          <c:order val="0"/>
          <c:tx>
            <c:strRef>
              <c:f>Sheet1!$B$1</c:f>
              <c:strCache>
                <c:ptCount val="1"/>
                <c:pt idx="0">
                  <c:v>2000</c:v>
                </c:pt>
              </c:strCache>
            </c:strRef>
          </c:tx>
          <c:spPr>
            <a:solidFill>
              <a:srgbClr val="044C7F">
                <a:alpha val="21000"/>
              </a:srgbClr>
            </a:solidFill>
            <a:ln>
              <a:noFill/>
            </a:ln>
            <a:effectLst/>
          </c:spPr>
          <c:invertIfNegative val="0"/>
          <c:dPt>
            <c:idx val="10"/>
            <c:invertIfNegative val="0"/>
            <c:bubble3D val="0"/>
            <c:spPr>
              <a:solidFill>
                <a:srgbClr val="FF0000">
                  <a:alpha val="21000"/>
                </a:srgbClr>
              </a:solidFill>
              <a:ln>
                <a:noFill/>
              </a:ln>
              <a:effectLst/>
            </c:spPr>
            <c:extLst>
              <c:ext xmlns:c16="http://schemas.microsoft.com/office/drawing/2014/chart" uri="{C3380CC4-5D6E-409C-BE32-E72D297353CC}">
                <c16:uniqueId val="{00000003-8B52-4426-A5D5-7FD0F7B081C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2"/>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Sheet1!$B$2:$B$12</c:f>
              <c:numCache>
                <c:formatCode>General</c:formatCode>
                <c:ptCount val="11"/>
                <c:pt idx="0">
                  <c:v>90</c:v>
                </c:pt>
                <c:pt idx="1">
                  <c:v>90</c:v>
                </c:pt>
                <c:pt idx="2">
                  <c:v>117</c:v>
                </c:pt>
                <c:pt idx="3">
                  <c:v>108</c:v>
                </c:pt>
                <c:pt idx="4">
                  <c:v>111</c:v>
                </c:pt>
                <c:pt idx="5">
                  <c:v>121</c:v>
                </c:pt>
                <c:pt idx="6">
                  <c:v>109</c:v>
                </c:pt>
                <c:pt idx="7">
                  <c:v>135</c:v>
                </c:pt>
                <c:pt idx="8">
                  <c:v>145</c:v>
                </c:pt>
                <c:pt idx="9">
                  <c:v>131</c:v>
                </c:pt>
                <c:pt idx="10">
                  <c:v>149</c:v>
                </c:pt>
              </c:numCache>
            </c:numRef>
          </c:val>
          <c:extLst>
            <c:ext xmlns:c16="http://schemas.microsoft.com/office/drawing/2014/chart" uri="{C3380CC4-5D6E-409C-BE32-E72D297353CC}">
              <c16:uniqueId val="{00000000-8B52-4426-A5D5-7FD0F7B081C8}"/>
            </c:ext>
          </c:extLst>
        </c:ser>
        <c:ser>
          <c:idx val="1"/>
          <c:order val="1"/>
          <c:tx>
            <c:strRef>
              <c:f>Sheet1!$C$1</c:f>
              <c:strCache>
                <c:ptCount val="1"/>
                <c:pt idx="0">
                  <c:v>2016</c:v>
                </c:pt>
              </c:strCache>
            </c:strRef>
          </c:tx>
          <c:spPr>
            <a:solidFill>
              <a:srgbClr val="0C4C88"/>
            </a:solidFill>
            <a:ln>
              <a:noFill/>
            </a:ln>
            <a:effectLst/>
          </c:spPr>
          <c:invertIfNegative val="0"/>
          <c:dPt>
            <c:idx val="10"/>
            <c:invertIfNegative val="0"/>
            <c:bubble3D val="0"/>
            <c:spPr>
              <a:solidFill>
                <a:srgbClr val="C00000"/>
              </a:solidFill>
              <a:ln>
                <a:noFill/>
              </a:ln>
              <a:effectLst/>
            </c:spPr>
            <c:extLst>
              <c:ext xmlns:c16="http://schemas.microsoft.com/office/drawing/2014/chart" uri="{C3380CC4-5D6E-409C-BE32-E72D297353CC}">
                <c16:uniqueId val="{00000002-8B52-4426-A5D5-7FD0F7B081C8}"/>
              </c:ext>
            </c:extLst>
          </c:dPt>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Sheet1!$C$2:$C$12</c:f>
              <c:numCache>
                <c:formatCode>General</c:formatCode>
                <c:ptCount val="11"/>
                <c:pt idx="0">
                  <c:v>54</c:v>
                </c:pt>
                <c:pt idx="1">
                  <c:v>60</c:v>
                </c:pt>
                <c:pt idx="2">
                  <c:v>60</c:v>
                </c:pt>
                <c:pt idx="3">
                  <c:v>62</c:v>
                </c:pt>
                <c:pt idx="4">
                  <c:v>65</c:v>
                </c:pt>
                <c:pt idx="5">
                  <c:v>67</c:v>
                </c:pt>
                <c:pt idx="6">
                  <c:v>72</c:v>
                </c:pt>
                <c:pt idx="7">
                  <c:v>82</c:v>
                </c:pt>
                <c:pt idx="8">
                  <c:v>84</c:v>
                </c:pt>
                <c:pt idx="9">
                  <c:v>86</c:v>
                </c:pt>
                <c:pt idx="10">
                  <c:v>112</c:v>
                </c:pt>
              </c:numCache>
            </c:numRef>
          </c:val>
          <c:extLst>
            <c:ext xmlns:c16="http://schemas.microsoft.com/office/drawing/2014/chart" uri="{C3380CC4-5D6E-409C-BE32-E72D297353CC}">
              <c16:uniqueId val="{00000001-8B52-4426-A5D5-7FD0F7B081C8}"/>
            </c:ext>
          </c:extLst>
        </c:ser>
        <c:dLbls>
          <c:dLblPos val="outEnd"/>
          <c:showLegendKey val="0"/>
          <c:showVal val="1"/>
          <c:showCatName val="0"/>
          <c:showSerName val="0"/>
          <c:showPercent val="0"/>
          <c:showBubbleSize val="0"/>
        </c:dLbls>
        <c:gapWidth val="30"/>
        <c:axId val="739546464"/>
        <c:axId val="739546856"/>
      </c:barChart>
      <c:catAx>
        <c:axId val="739546464"/>
        <c:scaling>
          <c:orientation val="minMax"/>
        </c:scaling>
        <c:delete val="0"/>
        <c:axPos val="b"/>
        <c:numFmt formatCode="General" sourceLinked="1"/>
        <c:majorTickMark val="out"/>
        <c:minorTickMark val="none"/>
        <c:tickLblPos val="nextTo"/>
        <c:spPr>
          <a:noFill/>
          <a:ln w="3810" cap="flat" cmpd="sng" algn="ctr">
            <a:solidFill>
              <a:srgbClr val="4C515A"/>
            </a:solidFill>
            <a:round/>
          </a:ln>
          <a:effectLst/>
        </c:spPr>
        <c:txPr>
          <a:bodyPr rot="-60000000" spcFirstLastPara="1" vertOverflow="ellipsis" vert="horz" wrap="square" anchor="ctr" anchorCtr="1"/>
          <a:lstStyle/>
          <a:p>
            <a:pPr>
              <a:defRPr sz="1200" b="0"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739546856"/>
        <c:crosses val="autoZero"/>
        <c:auto val="1"/>
        <c:lblAlgn val="ctr"/>
        <c:lblOffset val="100"/>
        <c:noMultiLvlLbl val="0"/>
      </c:catAx>
      <c:valAx>
        <c:axId val="739546856"/>
        <c:scaling>
          <c:orientation val="minMax"/>
        </c:scaling>
        <c:delete val="1"/>
        <c:axPos val="l"/>
        <c:numFmt formatCode="0" sourceLinked="0"/>
        <c:majorTickMark val="out"/>
        <c:minorTickMark val="none"/>
        <c:tickLblPos val="nextTo"/>
        <c:crossAx val="739546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accent5"/>
              </a:solidFill>
              <a:latin typeface="InterFace" panose="020B0503030203020204"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noFill/>
    <a:ln>
      <a:noFill/>
    </a:ln>
    <a:effectLst/>
  </c:spPr>
  <c:txPr>
    <a:bodyPr/>
    <a:lstStyle/>
    <a:p>
      <a:pPr>
        <a:defRPr>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84978440194976E-2"/>
          <c:y val="5.865605707737237E-2"/>
          <c:w val="0.88057473284589438"/>
          <c:h val="0.75780015400523937"/>
        </c:manualLayout>
      </c:layout>
      <c:barChart>
        <c:barDir val="col"/>
        <c:grouping val="clustered"/>
        <c:varyColors val="0"/>
        <c:ser>
          <c:idx val="0"/>
          <c:order val="0"/>
          <c:tx>
            <c:strRef>
              <c:f>Sheet1!$B$1</c:f>
              <c:strCache>
                <c:ptCount val="1"/>
                <c:pt idx="0">
                  <c:v>Column2</c:v>
                </c:pt>
              </c:strCache>
            </c:strRef>
          </c:tx>
          <c:spPr>
            <a:solidFill>
              <a:srgbClr val="0C4C88"/>
            </a:solidFill>
            <a:ln>
              <a:solidFill>
                <a:schemeClr val="tx2"/>
              </a:solidFill>
            </a:ln>
          </c:spPr>
          <c:invertIfNegative val="0"/>
          <c:dPt>
            <c:idx val="0"/>
            <c:invertIfNegative val="0"/>
            <c:bubble3D val="0"/>
            <c:spPr>
              <a:solidFill>
                <a:srgbClr val="C00000"/>
              </a:solidFill>
              <a:ln>
                <a:solidFill>
                  <a:schemeClr val="tx2"/>
                </a:solidFill>
              </a:ln>
            </c:spPr>
            <c:extLst>
              <c:ext xmlns:c16="http://schemas.microsoft.com/office/drawing/2014/chart" uri="{C3380CC4-5D6E-409C-BE32-E72D297353CC}">
                <c16:uniqueId val="{00000000-600D-4BC4-ACDC-B29037BE43C0}"/>
              </c:ext>
            </c:extLst>
          </c:dPt>
          <c:dPt>
            <c:idx val="10"/>
            <c:invertIfNegative val="0"/>
            <c:bubble3D val="0"/>
            <c:spPr>
              <a:solidFill>
                <a:srgbClr val="C00000"/>
              </a:solidFill>
              <a:ln>
                <a:solidFill>
                  <a:schemeClr val="tx2"/>
                </a:solidFill>
              </a:ln>
            </c:spPr>
            <c:extLst>
              <c:ext xmlns:c16="http://schemas.microsoft.com/office/drawing/2014/chart" uri="{C3380CC4-5D6E-409C-BE32-E72D297353CC}">
                <c16:uniqueId val="{00000001-F40A-4403-B1C5-5DEB7D7566D8}"/>
              </c:ext>
            </c:extLst>
          </c:dPt>
          <c:dLbls>
            <c:numFmt formatCode="#,##0.0" sourceLinked="0"/>
            <c:spPr>
              <a:noFill/>
              <a:ln>
                <a:noFill/>
              </a:ln>
              <a:effectLst/>
            </c:spPr>
            <c:txPr>
              <a:bodyPr/>
              <a:lstStyle/>
              <a:p>
                <a:pPr>
                  <a:defRPr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US</c:v>
                </c:pt>
                <c:pt idx="1">
                  <c:v>SWE</c:v>
                </c:pt>
                <c:pt idx="2">
                  <c:v>CAN</c:v>
                </c:pt>
                <c:pt idx="3">
                  <c:v>SWIZ</c:v>
                </c:pt>
                <c:pt idx="4">
                  <c:v>UK</c:v>
                </c:pt>
                <c:pt idx="5">
                  <c:v>AUS</c:v>
                </c:pt>
                <c:pt idx="6">
                  <c:v>NETH</c:v>
                </c:pt>
                <c:pt idx="7">
                  <c:v>FR</c:v>
                </c:pt>
                <c:pt idx="8">
                  <c:v>GER</c:v>
                </c:pt>
              </c:strCache>
            </c:strRef>
          </c:cat>
          <c:val>
            <c:numRef>
              <c:f>Sheet1!$B$2:$B$10</c:f>
              <c:numCache>
                <c:formatCode>General</c:formatCode>
                <c:ptCount val="9"/>
                <c:pt idx="0">
                  <c:v>19</c:v>
                </c:pt>
                <c:pt idx="1">
                  <c:v>17</c:v>
                </c:pt>
                <c:pt idx="2">
                  <c:v>15</c:v>
                </c:pt>
                <c:pt idx="3">
                  <c:v>14</c:v>
                </c:pt>
                <c:pt idx="4">
                  <c:v>11</c:v>
                </c:pt>
                <c:pt idx="5">
                  <c:v>11</c:v>
                </c:pt>
                <c:pt idx="6">
                  <c:v>10</c:v>
                </c:pt>
                <c:pt idx="7">
                  <c:v>8</c:v>
                </c:pt>
                <c:pt idx="8">
                  <c:v>7</c:v>
                </c:pt>
              </c:numCache>
            </c:numRef>
          </c:val>
          <c:extLst>
            <c:ext xmlns:c16="http://schemas.microsoft.com/office/drawing/2014/chart" uri="{C3380CC4-5D6E-409C-BE32-E72D297353CC}">
              <c16:uniqueId val="{00000000-F40A-4403-B1C5-5DEB7D7566D8}"/>
            </c:ext>
          </c:extLst>
        </c:ser>
        <c:dLbls>
          <c:showLegendKey val="0"/>
          <c:showVal val="0"/>
          <c:showCatName val="0"/>
          <c:showSerName val="0"/>
          <c:showPercent val="0"/>
          <c:showBubbleSize val="0"/>
        </c:dLbls>
        <c:gapWidth val="150"/>
        <c:axId val="104837504"/>
        <c:axId val="104839040"/>
      </c:barChart>
      <c:catAx>
        <c:axId val="104837504"/>
        <c:scaling>
          <c:orientation val="minMax"/>
        </c:scaling>
        <c:delete val="0"/>
        <c:axPos val="b"/>
        <c:numFmt formatCode="General" sourceLinked="0"/>
        <c:majorTickMark val="out"/>
        <c:minorTickMark val="none"/>
        <c:tickLblPos val="low"/>
        <c:txPr>
          <a:bodyPr rot="0"/>
          <a:lstStyle/>
          <a:p>
            <a:pPr>
              <a:defRPr sz="1600" b="1">
                <a:latin typeface="Cabin" panose="020B0803050202020004" pitchFamily="34" charset="0"/>
                <a:cs typeface="Arial" panose="020B0604020202020204" pitchFamily="34" charset="0"/>
              </a:defRPr>
            </a:pPr>
            <a:endParaRPr lang="en-US"/>
          </a:p>
        </c:txPr>
        <c:crossAx val="104839040"/>
        <c:crosses val="autoZero"/>
        <c:auto val="1"/>
        <c:lblAlgn val="ctr"/>
        <c:lblOffset val="100"/>
        <c:noMultiLvlLbl val="0"/>
      </c:catAx>
      <c:valAx>
        <c:axId val="104839040"/>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8375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5-89E5-4E9F-9B62-792D7816F402}"/>
              </c:ext>
            </c:extLst>
          </c:dPt>
          <c:dPt>
            <c:idx val="10"/>
            <c:invertIfNegative val="0"/>
            <c:bubble3D val="0"/>
            <c:extLst>
              <c:ext xmlns:c16="http://schemas.microsoft.com/office/drawing/2014/chart" uri="{C3380CC4-5D6E-409C-BE32-E72D297353CC}">
                <c16:uniqueId val="{00000000-89E5-4E9F-9B62-792D7816F402}"/>
              </c:ext>
            </c:extLst>
          </c:dPt>
          <c:dLbls>
            <c:dLbl>
              <c:idx val="5"/>
              <c:layout>
                <c:manualLayout>
                  <c:x val="0"/>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E5-4E9F-9B62-792D7816F402}"/>
                </c:ext>
              </c:extLst>
            </c:dLbl>
            <c:dLbl>
              <c:idx val="6"/>
              <c:layout>
                <c:manualLayout>
                  <c:x val="-1.1318202268926492E-16"/>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E5-4E9F-9B62-792D7816F402}"/>
                </c:ext>
              </c:extLst>
            </c:dLbl>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UK</c:v>
                </c:pt>
                <c:pt idx="1">
                  <c:v>US</c:v>
                </c:pt>
                <c:pt idx="2">
                  <c:v>NZ</c:v>
                </c:pt>
                <c:pt idx="3">
                  <c:v>NETH</c:v>
                </c:pt>
                <c:pt idx="4">
                  <c:v>CAN</c:v>
                </c:pt>
                <c:pt idx="5">
                  <c:v>FRA</c:v>
                </c:pt>
                <c:pt idx="6">
                  <c:v>SWE</c:v>
                </c:pt>
                <c:pt idx="7">
                  <c:v>GER</c:v>
                </c:pt>
                <c:pt idx="8">
                  <c:v>NOR</c:v>
                </c:pt>
              </c:strCache>
            </c:strRef>
          </c:cat>
          <c:val>
            <c:numRef>
              <c:f>Sheet1!$B$2:$B$10</c:f>
              <c:numCache>
                <c:formatCode>General</c:formatCode>
                <c:ptCount val="9"/>
                <c:pt idx="0">
                  <c:v>72.599999999999994</c:v>
                </c:pt>
                <c:pt idx="1">
                  <c:v>67.5</c:v>
                </c:pt>
                <c:pt idx="2">
                  <c:v>65</c:v>
                </c:pt>
                <c:pt idx="3">
                  <c:v>64</c:v>
                </c:pt>
                <c:pt idx="4">
                  <c:v>61.1</c:v>
                </c:pt>
                <c:pt idx="5">
                  <c:v>49.7</c:v>
                </c:pt>
                <c:pt idx="6">
                  <c:v>49.4</c:v>
                </c:pt>
                <c:pt idx="7">
                  <c:v>34.799999999999997</c:v>
                </c:pt>
                <c:pt idx="8">
                  <c:v>34.4</c:v>
                </c:pt>
              </c:numCache>
            </c:numRef>
          </c:val>
          <c:extLst>
            <c:ext xmlns:c16="http://schemas.microsoft.com/office/drawing/2014/chart" uri="{C3380CC4-5D6E-409C-BE32-E72D297353CC}">
              <c16:uniqueId val="{00000003-89E5-4E9F-9B62-792D7816F402}"/>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Sheet1!$C$2:$C$10</c:f>
              <c:numCache>
                <c:formatCode>General</c:formatCode>
                <c:ptCount val="9"/>
                <c:pt idx="0">
                  <c:v>44</c:v>
                </c:pt>
                <c:pt idx="1">
                  <c:v>44</c:v>
                </c:pt>
                <c:pt idx="2">
                  <c:v>44</c:v>
                </c:pt>
                <c:pt idx="3">
                  <c:v>44</c:v>
                </c:pt>
                <c:pt idx="4">
                  <c:v>44</c:v>
                </c:pt>
                <c:pt idx="5">
                  <c:v>44</c:v>
                </c:pt>
                <c:pt idx="6">
                  <c:v>44</c:v>
                </c:pt>
                <c:pt idx="7">
                  <c:v>44</c:v>
                </c:pt>
                <c:pt idx="8">
                  <c:v>44</c:v>
                </c:pt>
              </c:numCache>
            </c:numRef>
          </c:val>
          <c:smooth val="0"/>
          <c:extLst>
            <c:ext xmlns:c16="http://schemas.microsoft.com/office/drawing/2014/chart" uri="{C3380CC4-5D6E-409C-BE32-E72D297353CC}">
              <c16:uniqueId val="{00000004-89E5-4E9F-9B62-792D7816F402}"/>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3-03DB-43BB-9A5C-16B1FCCEC546}"/>
              </c:ext>
            </c:extLst>
          </c:dPt>
          <c:dPt>
            <c:idx val="10"/>
            <c:invertIfNegative val="0"/>
            <c:bubble3D val="0"/>
            <c:extLst>
              <c:ext xmlns:c16="http://schemas.microsoft.com/office/drawing/2014/chart" uri="{C3380CC4-5D6E-409C-BE32-E72D297353CC}">
                <c16:uniqueId val="{00000000-03DB-43BB-9A5C-16B1FCCEC546}"/>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Sheet1!$B$2:$B$12</c:f>
              <c:numCache>
                <c:formatCode>General</c:formatCode>
                <c:ptCount val="11"/>
                <c:pt idx="0">
                  <c:v>90.4</c:v>
                </c:pt>
                <c:pt idx="1">
                  <c:v>79.5</c:v>
                </c:pt>
                <c:pt idx="2">
                  <c:v>78.2</c:v>
                </c:pt>
                <c:pt idx="3">
                  <c:v>75.5</c:v>
                </c:pt>
                <c:pt idx="4">
                  <c:v>75.2</c:v>
                </c:pt>
                <c:pt idx="5">
                  <c:v>72</c:v>
                </c:pt>
                <c:pt idx="6">
                  <c:v>55.1</c:v>
                </c:pt>
                <c:pt idx="7">
                  <c:v>54</c:v>
                </c:pt>
                <c:pt idx="8">
                  <c:v>51</c:v>
                </c:pt>
                <c:pt idx="9">
                  <c:v>49.7</c:v>
                </c:pt>
                <c:pt idx="10">
                  <c:v>49</c:v>
                </c:pt>
              </c:numCache>
            </c:numRef>
          </c:val>
          <c:extLst>
            <c:ext xmlns:c16="http://schemas.microsoft.com/office/drawing/2014/chart" uri="{C3380CC4-5D6E-409C-BE32-E72D297353CC}">
              <c16:uniqueId val="{00000001-03DB-43BB-9A5C-16B1FCCEC546}"/>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Sheet1!$C$2:$C$12</c:f>
              <c:numCache>
                <c:formatCode>General</c:formatCode>
                <c:ptCount val="11"/>
                <c:pt idx="0">
                  <c:v>59.7</c:v>
                </c:pt>
                <c:pt idx="1">
                  <c:v>59.7</c:v>
                </c:pt>
                <c:pt idx="2">
                  <c:v>59.7</c:v>
                </c:pt>
                <c:pt idx="3">
                  <c:v>59.7</c:v>
                </c:pt>
                <c:pt idx="4">
                  <c:v>59.7</c:v>
                </c:pt>
                <c:pt idx="5">
                  <c:v>59.7</c:v>
                </c:pt>
                <c:pt idx="6">
                  <c:v>59.7</c:v>
                </c:pt>
                <c:pt idx="7">
                  <c:v>59.7</c:v>
                </c:pt>
                <c:pt idx="8">
                  <c:v>59.7</c:v>
                </c:pt>
                <c:pt idx="9">
                  <c:v>59.7</c:v>
                </c:pt>
                <c:pt idx="10">
                  <c:v>59.7</c:v>
                </c:pt>
              </c:numCache>
            </c:numRef>
          </c:val>
          <c:smooth val="0"/>
          <c:extLst>
            <c:ext xmlns:c16="http://schemas.microsoft.com/office/drawing/2014/chart" uri="{C3380CC4-5D6E-409C-BE32-E72D297353CC}">
              <c16:uniqueId val="{00000002-03DB-43BB-9A5C-16B1FCCEC546}"/>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7.1545528527026891E-2"/>
          <c:w val="0.99673551917121472"/>
          <c:h val="0.87043452049187853"/>
        </c:manualLayout>
      </c:layout>
      <c:barChart>
        <c:barDir val="col"/>
        <c:grouping val="clustered"/>
        <c:varyColors val="0"/>
        <c:ser>
          <c:idx val="4"/>
          <c:order val="0"/>
          <c:tx>
            <c:strRef>
              <c:f>Sheet1!$B$1</c:f>
              <c:strCache>
                <c:ptCount val="1"/>
                <c:pt idx="0">
                  <c:v>rate</c:v>
                </c:pt>
              </c:strCache>
            </c:strRef>
          </c:tx>
          <c:spPr>
            <a:solidFill>
              <a:schemeClr val="accent1"/>
            </a:solidFill>
            <a:ln w="9525">
              <a:noFill/>
              <a:prstDash val="solid"/>
            </a:ln>
          </c:spPr>
          <c:invertIfNegative val="0"/>
          <c:dPt>
            <c:idx val="0"/>
            <c:invertIfNegative val="0"/>
            <c:bubble3D val="0"/>
            <c:spPr>
              <a:solidFill>
                <a:srgbClr val="C00000"/>
              </a:solidFill>
              <a:ln w="9525">
                <a:noFill/>
                <a:prstDash val="solid"/>
              </a:ln>
            </c:spPr>
            <c:extLst>
              <c:ext xmlns:c16="http://schemas.microsoft.com/office/drawing/2014/chart" uri="{C3380CC4-5D6E-409C-BE32-E72D297353CC}">
                <c16:uniqueId val="{00000001-9051-4F7C-8C14-B9CA69601687}"/>
              </c:ext>
            </c:extLst>
          </c:dPt>
          <c:dPt>
            <c:idx val="10"/>
            <c:invertIfNegative val="0"/>
            <c:bubble3D val="0"/>
            <c:extLst>
              <c:ext xmlns:c16="http://schemas.microsoft.com/office/drawing/2014/chart" uri="{C3380CC4-5D6E-409C-BE32-E72D297353CC}">
                <c16:uniqueId val="{00000002-9051-4F7C-8C14-B9CA69601687}"/>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US</c:v>
                </c:pt>
                <c:pt idx="1">
                  <c:v>AUS</c:v>
                </c:pt>
                <c:pt idx="2">
                  <c:v>SWE</c:v>
                </c:pt>
                <c:pt idx="3">
                  <c:v>CAN</c:v>
                </c:pt>
                <c:pt idx="4">
                  <c:v>NOR</c:v>
                </c:pt>
                <c:pt idx="5">
                  <c:v>NZ</c:v>
                </c:pt>
                <c:pt idx="6">
                  <c:v>FRA</c:v>
                </c:pt>
                <c:pt idx="7">
                  <c:v>NETH</c:v>
                </c:pt>
                <c:pt idx="8">
                  <c:v>SWIZ</c:v>
                </c:pt>
                <c:pt idx="9">
                  <c:v>GER</c:v>
                </c:pt>
                <c:pt idx="10">
                  <c:v>UK</c:v>
                </c:pt>
              </c:strCache>
            </c:strRef>
          </c:cat>
          <c:val>
            <c:numRef>
              <c:f>Sheet1!$B$2:$B$12</c:f>
              <c:numCache>
                <c:formatCode>General</c:formatCode>
                <c:ptCount val="11"/>
                <c:pt idx="0" formatCode="0.0">
                  <c:v>90.2</c:v>
                </c:pt>
                <c:pt idx="1">
                  <c:v>89.5</c:v>
                </c:pt>
                <c:pt idx="2">
                  <c:v>88.8</c:v>
                </c:pt>
                <c:pt idx="3">
                  <c:v>88.2</c:v>
                </c:pt>
                <c:pt idx="4">
                  <c:v>87.7</c:v>
                </c:pt>
                <c:pt idx="5">
                  <c:v>87.6</c:v>
                </c:pt>
                <c:pt idx="6">
                  <c:v>86.7</c:v>
                </c:pt>
                <c:pt idx="7">
                  <c:v>86.6</c:v>
                </c:pt>
                <c:pt idx="8">
                  <c:v>86.2</c:v>
                </c:pt>
                <c:pt idx="9">
                  <c:v>86</c:v>
                </c:pt>
                <c:pt idx="10">
                  <c:v>85.6</c:v>
                </c:pt>
              </c:numCache>
            </c:numRef>
          </c:val>
          <c:extLst>
            <c:ext xmlns:c16="http://schemas.microsoft.com/office/drawing/2014/chart" uri="{C3380CC4-5D6E-409C-BE32-E72D297353CC}">
              <c16:uniqueId val="{00000003-9051-4F7C-8C14-B9CA69601687}"/>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tx>
            <c:strRef>
              <c:f>Sheet1!$C$1</c:f>
              <c:strCache>
                <c:ptCount val="1"/>
                <c:pt idx="0">
                  <c:v>avg</c:v>
                </c:pt>
              </c:strCache>
            </c:strRef>
          </c:tx>
          <c:spPr>
            <a:ln>
              <a:solidFill>
                <a:schemeClr val="bg2"/>
              </a:solidFill>
            </a:ln>
          </c:spPr>
          <c:marker>
            <c:symbol val="none"/>
          </c:marker>
          <c:cat>
            <c:strRef>
              <c:f>Sheet1!$A$2:$A$12</c:f>
              <c:strCache>
                <c:ptCount val="11"/>
                <c:pt idx="0">
                  <c:v>US</c:v>
                </c:pt>
                <c:pt idx="1">
                  <c:v>AUS</c:v>
                </c:pt>
                <c:pt idx="2">
                  <c:v>SWE</c:v>
                </c:pt>
                <c:pt idx="3">
                  <c:v>CAN</c:v>
                </c:pt>
                <c:pt idx="4">
                  <c:v>NOR</c:v>
                </c:pt>
                <c:pt idx="5">
                  <c:v>NZ</c:v>
                </c:pt>
                <c:pt idx="6">
                  <c:v>FRA</c:v>
                </c:pt>
                <c:pt idx="7">
                  <c:v>NETH</c:v>
                </c:pt>
                <c:pt idx="8">
                  <c:v>SWIZ</c:v>
                </c:pt>
                <c:pt idx="9">
                  <c:v>GER</c:v>
                </c:pt>
                <c:pt idx="10">
                  <c:v>UK</c:v>
                </c:pt>
              </c:strCache>
            </c:strRef>
          </c:cat>
          <c:val>
            <c:numRef>
              <c:f>Sheet1!$C$2:$C$12</c:f>
              <c:numCache>
                <c:formatCode>0.0</c:formatCode>
                <c:ptCount val="11"/>
                <c:pt idx="0">
                  <c:v>84.493548387096766</c:v>
                </c:pt>
                <c:pt idx="1">
                  <c:v>84.493548387096766</c:v>
                </c:pt>
                <c:pt idx="2">
                  <c:v>84.493548387096766</c:v>
                </c:pt>
                <c:pt idx="3">
                  <c:v>84.493548387096766</c:v>
                </c:pt>
                <c:pt idx="4">
                  <c:v>84.493548387096766</c:v>
                </c:pt>
                <c:pt idx="5">
                  <c:v>84.493548387096766</c:v>
                </c:pt>
                <c:pt idx="6">
                  <c:v>84.493548387096766</c:v>
                </c:pt>
                <c:pt idx="7">
                  <c:v>84.493548387096766</c:v>
                </c:pt>
                <c:pt idx="8">
                  <c:v>84.493548387096766</c:v>
                </c:pt>
                <c:pt idx="9">
                  <c:v>84.493548387096766</c:v>
                </c:pt>
                <c:pt idx="10">
                  <c:v>84.493548387096766</c:v>
                </c:pt>
              </c:numCache>
            </c:numRef>
          </c:val>
          <c:smooth val="0"/>
          <c:extLst>
            <c:ext xmlns:c16="http://schemas.microsoft.com/office/drawing/2014/chart" uri="{C3380CC4-5D6E-409C-BE32-E72D297353CC}">
              <c16:uniqueId val="{00000004-9051-4F7C-8C14-B9CA69601687}"/>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91"/>
          <c:min val="0"/>
        </c:scaling>
        <c:delete val="1"/>
        <c:axPos val="l"/>
        <c:numFmt formatCode="0" sourceLinked="0"/>
        <c:majorTickMark val="out"/>
        <c:minorTickMark val="none"/>
        <c:tickLblPos val="nextTo"/>
        <c:crossAx val="396332184"/>
        <c:crosses val="autoZero"/>
        <c:crossBetween val="between"/>
        <c:majorUnit val="3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7.1545528527026891E-2"/>
          <c:w val="0.9825532360899174"/>
          <c:h val="0.87043452049187853"/>
        </c:manualLayout>
      </c:layout>
      <c:barChart>
        <c:barDir val="col"/>
        <c:grouping val="clustered"/>
        <c:varyColors val="0"/>
        <c:ser>
          <c:idx val="4"/>
          <c:order val="0"/>
          <c:tx>
            <c:strRef>
              <c:f>Sheet1!$B$1</c:f>
              <c:strCache>
                <c:ptCount val="1"/>
                <c:pt idx="0">
                  <c:v>rate</c:v>
                </c:pt>
              </c:strCache>
            </c:strRef>
          </c:tx>
          <c:spPr>
            <a:solidFill>
              <a:schemeClr val="accent1"/>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1-9FA3-492F-A36D-46BF8EA2FB05}"/>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Sheet1!$A$3:$A$12</c:f>
              <c:strCache>
                <c:ptCount val="10"/>
                <c:pt idx="0">
                  <c:v>SWIZ</c:v>
                </c:pt>
                <c:pt idx="1">
                  <c:v>SWE</c:v>
                </c:pt>
                <c:pt idx="2">
                  <c:v>NETH</c:v>
                </c:pt>
                <c:pt idx="3">
                  <c:v>NZ</c:v>
                </c:pt>
                <c:pt idx="4">
                  <c:v>CAN</c:v>
                </c:pt>
                <c:pt idx="5">
                  <c:v>AUS</c:v>
                </c:pt>
                <c:pt idx="6">
                  <c:v>GER</c:v>
                </c:pt>
                <c:pt idx="7">
                  <c:v>FRA</c:v>
                </c:pt>
                <c:pt idx="8">
                  <c:v>UK</c:v>
                </c:pt>
                <c:pt idx="9">
                  <c:v>US</c:v>
                </c:pt>
              </c:strCache>
            </c:strRef>
          </c:cat>
          <c:val>
            <c:numRef>
              <c:f>Sheet1!$B$2:$B$12</c:f>
              <c:numCache>
                <c:formatCode>#,##0.0_ ;\-#,##0.0\ </c:formatCode>
                <c:ptCount val="11"/>
                <c:pt idx="0">
                  <c:v>73.3</c:v>
                </c:pt>
                <c:pt idx="1">
                  <c:v>71.400000000000006</c:v>
                </c:pt>
                <c:pt idx="2">
                  <c:v>68.3</c:v>
                </c:pt>
                <c:pt idx="3">
                  <c:v>67.5</c:v>
                </c:pt>
                <c:pt idx="4">
                  <c:v>67.400000000000006</c:v>
                </c:pt>
                <c:pt idx="5">
                  <c:v>66.599999999999994</c:v>
                </c:pt>
                <c:pt idx="6">
                  <c:v>66.400000000000006</c:v>
                </c:pt>
                <c:pt idx="7">
                  <c:v>65.2</c:v>
                </c:pt>
                <c:pt idx="8">
                  <c:v>65</c:v>
                </c:pt>
                <c:pt idx="9">
                  <c:v>63.8</c:v>
                </c:pt>
                <c:pt idx="10">
                  <c:v>62.6</c:v>
                </c:pt>
              </c:numCache>
            </c:numRef>
          </c:val>
          <c:extLst>
            <c:ext xmlns:c16="http://schemas.microsoft.com/office/drawing/2014/chart" uri="{C3380CC4-5D6E-409C-BE32-E72D297353CC}">
              <c16:uniqueId val="{00000002-9FA3-492F-A36D-46BF8EA2FB05}"/>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tx>
            <c:strRef>
              <c:f>Sheet1!$C$1</c:f>
              <c:strCache>
                <c:ptCount val="1"/>
                <c:pt idx="0">
                  <c:v>avg</c:v>
                </c:pt>
              </c:strCache>
            </c:strRef>
          </c:tx>
          <c:spPr>
            <a:ln>
              <a:solidFill>
                <a:schemeClr val="bg2"/>
              </a:solidFill>
            </a:ln>
          </c:spPr>
          <c:marker>
            <c:symbol val="none"/>
          </c:marker>
          <c:cat>
            <c:strRef>
              <c:f>Sheet1!$A$2:$A$12</c:f>
              <c:strCache>
                <c:ptCount val="11"/>
                <c:pt idx="0">
                  <c:v>NOR</c:v>
                </c:pt>
                <c:pt idx="1">
                  <c:v>SWIZ</c:v>
                </c:pt>
                <c:pt idx="2">
                  <c:v>SWE</c:v>
                </c:pt>
                <c:pt idx="3">
                  <c:v>NETH</c:v>
                </c:pt>
                <c:pt idx="4">
                  <c:v>NZ</c:v>
                </c:pt>
                <c:pt idx="5">
                  <c:v>CAN</c:v>
                </c:pt>
                <c:pt idx="6">
                  <c:v>AUS</c:v>
                </c:pt>
                <c:pt idx="7">
                  <c:v>GER</c:v>
                </c:pt>
                <c:pt idx="8">
                  <c:v>FRA</c:v>
                </c:pt>
                <c:pt idx="9">
                  <c:v>UK</c:v>
                </c:pt>
                <c:pt idx="10">
                  <c:v>US</c:v>
                </c:pt>
              </c:strCache>
            </c:strRef>
          </c:cat>
          <c:val>
            <c:numRef>
              <c:f>Sheet1!$C$2:$C$12</c:f>
              <c:numCache>
                <c:formatCode>#,##0.0_ ;\-#,##0.0\ </c:formatCode>
                <c:ptCount val="11"/>
                <c:pt idx="0">
                  <c:v>65.767741935483883</c:v>
                </c:pt>
                <c:pt idx="1">
                  <c:v>65.767741935483883</c:v>
                </c:pt>
                <c:pt idx="2">
                  <c:v>65.767741935483883</c:v>
                </c:pt>
                <c:pt idx="3">
                  <c:v>65.767741935483883</c:v>
                </c:pt>
                <c:pt idx="4">
                  <c:v>65.767741935483883</c:v>
                </c:pt>
                <c:pt idx="5">
                  <c:v>65.767741935483883</c:v>
                </c:pt>
                <c:pt idx="6">
                  <c:v>65.767741935483883</c:v>
                </c:pt>
                <c:pt idx="7">
                  <c:v>65.767741935483883</c:v>
                </c:pt>
                <c:pt idx="8">
                  <c:v>65.767741935483883</c:v>
                </c:pt>
                <c:pt idx="9">
                  <c:v>65.767741935483883</c:v>
                </c:pt>
                <c:pt idx="10">
                  <c:v>65.767741935483883</c:v>
                </c:pt>
              </c:numCache>
            </c:numRef>
          </c:val>
          <c:smooth val="0"/>
          <c:extLst>
            <c:ext xmlns:c16="http://schemas.microsoft.com/office/drawing/2014/chart" uri="{C3380CC4-5D6E-409C-BE32-E72D297353CC}">
              <c16:uniqueId val="{00000003-9FA3-492F-A36D-46BF8EA2FB05}"/>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91"/>
          <c:min val="0"/>
        </c:scaling>
        <c:delete val="1"/>
        <c:axPos val="l"/>
        <c:numFmt formatCode="0" sourceLinked="0"/>
        <c:majorTickMark val="out"/>
        <c:minorTickMark val="none"/>
        <c:tickLblPos val="nextTo"/>
        <c:crossAx val="396332184"/>
        <c:crosses val="autoZero"/>
        <c:crossBetween val="between"/>
        <c:majorUnit val="3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068013237475751E-3"/>
          <c:y val="8.4165194616094528E-3"/>
          <c:w val="0.99346939909162046"/>
          <c:h val="0.92855604189205299"/>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AB2B-46FA-B068-CB4167BBF3C7}"/>
              </c:ext>
            </c:extLst>
          </c:dPt>
          <c:dLbls>
            <c:dLbl>
              <c:idx val="7"/>
              <c:layout>
                <c:manualLayout>
                  <c:x val="0"/>
                  <c:y val="8.69500318986068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2B-46FA-B068-CB4167BBF3C7}"/>
                </c:ext>
              </c:extLst>
            </c:dLbl>
            <c:dLbl>
              <c:idx val="8"/>
              <c:layout>
                <c:manualLayout>
                  <c:x val="-1.1975458871737733E-16"/>
                  <c:y val="8.97134173460533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2B-46FA-B068-CB4167BBF3C7}"/>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UK</c:v>
                </c:pt>
                <c:pt idx="1">
                  <c:v>GER</c:v>
                </c:pt>
                <c:pt idx="2">
                  <c:v>NETH</c:v>
                </c:pt>
                <c:pt idx="3">
                  <c:v>SWE</c:v>
                </c:pt>
                <c:pt idx="4">
                  <c:v>SWIZ</c:v>
                </c:pt>
                <c:pt idx="5">
                  <c:v>NZ</c:v>
                </c:pt>
                <c:pt idx="6">
                  <c:v>NOR</c:v>
                </c:pt>
                <c:pt idx="7">
                  <c:v>CAN</c:v>
                </c:pt>
                <c:pt idx="8">
                  <c:v>AUS</c:v>
                </c:pt>
                <c:pt idx="9">
                  <c:v>FRA</c:v>
                </c:pt>
                <c:pt idx="10">
                  <c:v>US</c:v>
                </c:pt>
              </c:strCache>
            </c:strRef>
          </c:cat>
          <c:val>
            <c:numRef>
              <c:f>Sheet1!$B$2:$B$12</c:f>
              <c:numCache>
                <c:formatCode>General</c:formatCode>
                <c:ptCount val="11"/>
                <c:pt idx="0">
                  <c:v>7.3</c:v>
                </c:pt>
                <c:pt idx="1">
                  <c:v>10.199999999999999</c:v>
                </c:pt>
                <c:pt idx="2">
                  <c:v>10.5</c:v>
                </c:pt>
                <c:pt idx="3">
                  <c:v>11.1</c:v>
                </c:pt>
                <c:pt idx="4">
                  <c:v>11.2</c:v>
                </c:pt>
                <c:pt idx="5">
                  <c:v>11.5</c:v>
                </c:pt>
                <c:pt idx="6">
                  <c:v>11.6</c:v>
                </c:pt>
                <c:pt idx="7">
                  <c:v>11.8</c:v>
                </c:pt>
                <c:pt idx="8">
                  <c:v>11.9</c:v>
                </c:pt>
                <c:pt idx="9">
                  <c:v>13.1</c:v>
                </c:pt>
                <c:pt idx="10">
                  <c:v>13.9</c:v>
                </c:pt>
              </c:numCache>
            </c:numRef>
          </c:val>
          <c:extLst>
            <c:ext xmlns:c16="http://schemas.microsoft.com/office/drawing/2014/chart" uri="{C3380CC4-5D6E-409C-BE32-E72D297353CC}">
              <c16:uniqueId val="{00000003-AB2B-46FA-B068-CB4167BBF3C7}"/>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val>
            <c:numRef>
              <c:f>Sheet1!$C$2:$C$12</c:f>
              <c:numCache>
                <c:formatCode>General</c:formatCode>
                <c:ptCount val="11"/>
                <c:pt idx="0">
                  <c:v>11.5</c:v>
                </c:pt>
                <c:pt idx="1">
                  <c:v>11.5</c:v>
                </c:pt>
                <c:pt idx="2">
                  <c:v>11.5</c:v>
                </c:pt>
                <c:pt idx="3">
                  <c:v>11.5</c:v>
                </c:pt>
                <c:pt idx="4">
                  <c:v>11.5</c:v>
                </c:pt>
                <c:pt idx="5">
                  <c:v>11.5</c:v>
                </c:pt>
                <c:pt idx="6">
                  <c:v>11.5</c:v>
                </c:pt>
                <c:pt idx="7">
                  <c:v>11.5</c:v>
                </c:pt>
                <c:pt idx="8">
                  <c:v>11.5</c:v>
                </c:pt>
                <c:pt idx="9">
                  <c:v>11.5</c:v>
                </c:pt>
                <c:pt idx="10">
                  <c:v>11.5</c:v>
                </c:pt>
              </c:numCache>
            </c:numRef>
          </c:val>
          <c:smooth val="0"/>
          <c:extLst>
            <c:ext xmlns:c16="http://schemas.microsoft.com/office/drawing/2014/chart" uri="{C3380CC4-5D6E-409C-BE32-E72D297353CC}">
              <c16:uniqueId val="{00000004-AB2B-46FA-B068-CB4167BBF3C7}"/>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127956227693809E-3"/>
          <c:y val="0"/>
          <c:w val="0.99342237775833575"/>
          <c:h val="0.94070213362008048"/>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98AC-448D-B450-C87A6150F61C}"/>
              </c:ext>
            </c:extLst>
          </c:dPt>
          <c:dLbls>
            <c:dLbl>
              <c:idx val="5"/>
              <c:layout>
                <c:manualLayout>
                  <c:x val="0"/>
                  <c:y val="5.12318262750281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AC-448D-B450-C87A6150F61C}"/>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Sheet1!$B$2:$B$12</c:f>
              <c:numCache>
                <c:formatCode>General</c:formatCode>
                <c:ptCount val="11"/>
                <c:pt idx="0">
                  <c:v>11.3</c:v>
                </c:pt>
                <c:pt idx="1">
                  <c:v>12</c:v>
                </c:pt>
                <c:pt idx="2">
                  <c:v>13.1</c:v>
                </c:pt>
                <c:pt idx="3">
                  <c:v>13.4</c:v>
                </c:pt>
                <c:pt idx="4">
                  <c:v>17</c:v>
                </c:pt>
                <c:pt idx="5">
                  <c:v>23.6</c:v>
                </c:pt>
                <c:pt idx="6">
                  <c:v>26.3</c:v>
                </c:pt>
                <c:pt idx="7">
                  <c:v>28.7</c:v>
                </c:pt>
                <c:pt idx="8">
                  <c:v>30.4</c:v>
                </c:pt>
                <c:pt idx="9">
                  <c:v>32.200000000000003</c:v>
                </c:pt>
                <c:pt idx="10">
                  <c:v>40</c:v>
                </c:pt>
              </c:numCache>
            </c:numRef>
          </c:val>
          <c:extLst>
            <c:ext xmlns:c16="http://schemas.microsoft.com/office/drawing/2014/chart" uri="{C3380CC4-5D6E-409C-BE32-E72D297353CC}">
              <c16:uniqueId val="{00000002-98AC-448D-B450-C87A6150F61C}"/>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Sheet1!$C$2:$C$12</c:f>
              <c:numCache>
                <c:formatCode>General</c:formatCode>
                <c:ptCount val="11"/>
                <c:pt idx="0">
                  <c:v>21</c:v>
                </c:pt>
                <c:pt idx="1">
                  <c:v>21</c:v>
                </c:pt>
                <c:pt idx="2">
                  <c:v>21</c:v>
                </c:pt>
                <c:pt idx="3">
                  <c:v>21</c:v>
                </c:pt>
                <c:pt idx="4">
                  <c:v>21</c:v>
                </c:pt>
                <c:pt idx="5">
                  <c:v>21</c:v>
                </c:pt>
                <c:pt idx="6">
                  <c:v>21</c:v>
                </c:pt>
                <c:pt idx="7">
                  <c:v>21</c:v>
                </c:pt>
                <c:pt idx="8">
                  <c:v>21</c:v>
                </c:pt>
                <c:pt idx="9">
                  <c:v>21</c:v>
                </c:pt>
                <c:pt idx="10">
                  <c:v>21</c:v>
                </c:pt>
              </c:numCache>
            </c:numRef>
          </c:val>
          <c:smooth val="0"/>
          <c:extLst>
            <c:ext xmlns:c16="http://schemas.microsoft.com/office/drawing/2014/chart" uri="{C3380CC4-5D6E-409C-BE32-E72D297353CC}">
              <c16:uniqueId val="{00000003-98AC-448D-B450-C87A6150F61C}"/>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50"/>
          <c:min val="0"/>
        </c:scaling>
        <c:delete val="1"/>
        <c:axPos val="l"/>
        <c:numFmt formatCode="0" sourceLinked="0"/>
        <c:majorTickMark val="out"/>
        <c:minorTickMark val="none"/>
        <c:tickLblPos val="nextTo"/>
        <c:crossAx val="396332184"/>
        <c:crosses val="autoZero"/>
        <c:crossBetween val="between"/>
        <c:majorUnit val="1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0760599369541E-3"/>
          <c:y val="4.972618247871847E-3"/>
          <c:w val="0.99230929467149964"/>
          <c:h val="0.92940779768726134"/>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74AC-46D7-92C4-011BE4E353F5}"/>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Sheet1!$B$2:$B$12</c:f>
              <c:numCache>
                <c:formatCode>General</c:formatCode>
                <c:ptCount val="11"/>
                <c:pt idx="0">
                  <c:v>14</c:v>
                </c:pt>
                <c:pt idx="1">
                  <c:v>14</c:v>
                </c:pt>
                <c:pt idx="2">
                  <c:v>15</c:v>
                </c:pt>
                <c:pt idx="3">
                  <c:v>15</c:v>
                </c:pt>
                <c:pt idx="4">
                  <c:v>16</c:v>
                </c:pt>
                <c:pt idx="5">
                  <c:v>16</c:v>
                </c:pt>
                <c:pt idx="6">
                  <c:v>17</c:v>
                </c:pt>
                <c:pt idx="7">
                  <c:v>18</c:v>
                </c:pt>
                <c:pt idx="8">
                  <c:v>18</c:v>
                </c:pt>
                <c:pt idx="9">
                  <c:v>22</c:v>
                </c:pt>
                <c:pt idx="10">
                  <c:v>28</c:v>
                </c:pt>
              </c:numCache>
            </c:numRef>
          </c:val>
          <c:extLst>
            <c:ext xmlns:c16="http://schemas.microsoft.com/office/drawing/2014/chart" uri="{C3380CC4-5D6E-409C-BE32-E72D297353CC}">
              <c16:uniqueId val="{00000001-74AC-46D7-92C4-011BE4E353F5}"/>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Sheet1!$C$2:$C$12</c:f>
              <c:numCache>
                <c:formatCode>General</c:formatCode>
                <c:ptCount val="11"/>
                <c:pt idx="0">
                  <c:v>17.5</c:v>
                </c:pt>
                <c:pt idx="1">
                  <c:v>17.5</c:v>
                </c:pt>
                <c:pt idx="2">
                  <c:v>17.5</c:v>
                </c:pt>
                <c:pt idx="3">
                  <c:v>17.5</c:v>
                </c:pt>
                <c:pt idx="4">
                  <c:v>17.5</c:v>
                </c:pt>
                <c:pt idx="5">
                  <c:v>17.5</c:v>
                </c:pt>
                <c:pt idx="6">
                  <c:v>17.5</c:v>
                </c:pt>
                <c:pt idx="7">
                  <c:v>17.5</c:v>
                </c:pt>
                <c:pt idx="8">
                  <c:v>17.5</c:v>
                </c:pt>
                <c:pt idx="9">
                  <c:v>17.5</c:v>
                </c:pt>
                <c:pt idx="10">
                  <c:v>17.5</c:v>
                </c:pt>
              </c:numCache>
            </c:numRef>
          </c:val>
          <c:smooth val="0"/>
          <c:extLst>
            <c:ext xmlns:c16="http://schemas.microsoft.com/office/drawing/2014/chart" uri="{C3380CC4-5D6E-409C-BE32-E72D297353CC}">
              <c16:uniqueId val="{00000002-74AC-46D7-92C4-011BE4E353F5}"/>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30"/>
          <c:min val="0"/>
        </c:scaling>
        <c:delete val="1"/>
        <c:axPos val="l"/>
        <c:numFmt formatCode="0" sourceLinked="0"/>
        <c:majorTickMark val="out"/>
        <c:minorTickMark val="none"/>
        <c:tickLblPos val="nextTo"/>
        <c:crossAx val="396332184"/>
        <c:crosses val="autoZero"/>
        <c:crossBetween val="between"/>
        <c:majorUnit val="5"/>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2'!$B$4:$BH$4</c:f>
              <c:numCache>
                <c:formatCode>0</c:formatCode>
                <c:ptCount val="59"/>
                <c:pt idx="0">
                  <c:v>1239.1687285223363</c:v>
                </c:pt>
                <c:pt idx="1">
                  <c:v>1293.2261802575104</c:v>
                </c:pt>
                <c:pt idx="2">
                  <c:v>1377.7931412516525</c:v>
                </c:pt>
                <c:pt idx="3">
                  <c:v>1459.0659031556036</c:v>
                </c:pt>
                <c:pt idx="4">
                  <c:v>1569.4681254362886</c:v>
                </c:pt>
                <c:pt idx="5">
                  <c:v>1664.5407649204419</c:v>
                </c:pt>
                <c:pt idx="6">
                  <c:v>1763.1553342743487</c:v>
                </c:pt>
                <c:pt idx="7">
                  <c:v>1903.4804019975033</c:v>
                </c:pt>
                <c:pt idx="8">
                  <c:v>2049.7092886227538</c:v>
                </c:pt>
                <c:pt idx="9">
                  <c:v>2176.74467514766</c:v>
                </c:pt>
                <c:pt idx="10">
                  <c:v>2294.9839841235785</c:v>
                </c:pt>
                <c:pt idx="11">
                  <c:v>2412.8065314944415</c:v>
                </c:pt>
                <c:pt idx="12">
                  <c:v>2588.5918417380904</c:v>
                </c:pt>
                <c:pt idx="13">
                  <c:v>2679.1687450759705</c:v>
                </c:pt>
                <c:pt idx="14">
                  <c:v>2718.9217269347751</c:v>
                </c:pt>
                <c:pt idx="15">
                  <c:v>2822.4125793466478</c:v>
                </c:pt>
                <c:pt idx="16">
                  <c:v>3034.387142857142</c:v>
                </c:pt>
                <c:pt idx="17">
                  <c:v>3218.6824429474837</c:v>
                </c:pt>
                <c:pt idx="18">
                  <c:v>3329.2025865372334</c:v>
                </c:pt>
                <c:pt idx="19">
                  <c:v>3359.1661389207807</c:v>
                </c:pt>
                <c:pt idx="20">
                  <c:v>3377.1438761885483</c:v>
                </c:pt>
                <c:pt idx="21">
                  <c:v>3515.2357413856303</c:v>
                </c:pt>
                <c:pt idx="22">
                  <c:v>3698.8903435773464</c:v>
                </c:pt>
                <c:pt idx="23">
                  <c:v>3908.3567782426776</c:v>
                </c:pt>
                <c:pt idx="24">
                  <c:v>4087.8473091725459</c:v>
                </c:pt>
                <c:pt idx="25">
                  <c:v>4277.5919772304824</c:v>
                </c:pt>
                <c:pt idx="26">
                  <c:v>4456.9881478386378</c:v>
                </c:pt>
                <c:pt idx="27">
                  <c:v>4638.948571952471</c:v>
                </c:pt>
                <c:pt idx="28">
                  <c:v>4950.9068160360721</c:v>
                </c:pt>
                <c:pt idx="29">
                  <c:v>5208.754728030658</c:v>
                </c:pt>
                <c:pt idx="30">
                  <c:v>5463.7259589259511</c:v>
                </c:pt>
                <c:pt idx="31">
                  <c:v>5661.3073378212976</c:v>
                </c:pt>
                <c:pt idx="32">
                  <c:v>5882.5469376967394</c:v>
                </c:pt>
                <c:pt idx="33">
                  <c:v>6060.4993245659571</c:v>
                </c:pt>
                <c:pt idx="34">
                  <c:v>6168.0570624613483</c:v>
                </c:pt>
                <c:pt idx="35">
                  <c:v>6271.6307021765269</c:v>
                </c:pt>
                <c:pt idx="36">
                  <c:v>6345.6368209105876</c:v>
                </c:pt>
                <c:pt idx="37">
                  <c:v>6483.8210377407459</c:v>
                </c:pt>
                <c:pt idx="38">
                  <c:v>6690.0472526966914</c:v>
                </c:pt>
                <c:pt idx="39">
                  <c:v>6894.6746163081543</c:v>
                </c:pt>
                <c:pt idx="40">
                  <c:v>7079.886045104774</c:v>
                </c:pt>
                <c:pt idx="41">
                  <c:v>7400.784328547893</c:v>
                </c:pt>
                <c:pt idx="42">
                  <c:v>7909.9738333951063</c:v>
                </c:pt>
                <c:pt idx="43">
                  <c:v>8320.4637903079711</c:v>
                </c:pt>
                <c:pt idx="44">
                  <c:v>8612.039764877145</c:v>
                </c:pt>
                <c:pt idx="45">
                  <c:v>8813.8397567429147</c:v>
                </c:pt>
                <c:pt idx="46">
                  <c:v>9009.6272146194224</c:v>
                </c:pt>
                <c:pt idx="47">
                  <c:v>9232.9445840852368</c:v>
                </c:pt>
                <c:pt idx="48">
                  <c:v>9203.9538243728057</c:v>
                </c:pt>
                <c:pt idx="49">
                  <c:v>9515.5723942587611</c:v>
                </c:pt>
                <c:pt idx="50">
                  <c:v>9665.1794816337078</c:v>
                </c:pt>
                <c:pt idx="51">
                  <c:v>9628.8495118329356</c:v>
                </c:pt>
                <c:pt idx="52">
                  <c:v>9742.8005530242299</c:v>
                </c:pt>
                <c:pt idx="53">
                  <c:v>9823.0093145182764</c:v>
                </c:pt>
                <c:pt idx="54">
                  <c:v>10096.458964718471</c:v>
                </c:pt>
                <c:pt idx="55">
                  <c:v>10589.620792181209</c:v>
                </c:pt>
                <c:pt idx="56">
                  <c:v>10859.580204314778</c:v>
                </c:pt>
                <c:pt idx="57">
                  <c:v>11004.066358293303</c:v>
                </c:pt>
                <c:pt idx="58">
                  <c:v>11172</c:v>
                </c:pt>
              </c:numCache>
            </c:numRef>
          </c:yVal>
          <c:smooth val="1"/>
          <c:extLst>
            <c:ext xmlns:c16="http://schemas.microsoft.com/office/drawing/2014/chart" uri="{C3380CC4-5D6E-409C-BE32-E72D297353CC}">
              <c16:uniqueId val="{00000000-D1EE-4119-9931-4149F923F6A6}"/>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a:t> 2018 Dollars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23856229513214E-2"/>
          <c:y val="0.16808246319290043"/>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481A-46DC-94FA-E364A879E506}"/>
              </c:ext>
            </c:extLst>
          </c:dPt>
          <c:dPt>
            <c:idx val="10"/>
            <c:invertIfNegative val="0"/>
            <c:bubble3D val="0"/>
            <c:extLst>
              <c:ext xmlns:c16="http://schemas.microsoft.com/office/drawing/2014/chart" uri="{C3380CC4-5D6E-409C-BE32-E72D297353CC}">
                <c16:uniqueId val="{00000002-481A-46DC-94FA-E364A879E50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f>Sheet1!$B$2:$B$12</c:f>
              <c:numCache>
                <c:formatCode>0</c:formatCode>
                <c:ptCount val="11"/>
                <c:pt idx="0">
                  <c:v>23.9</c:v>
                </c:pt>
                <c:pt idx="1">
                  <c:v>33.299999999999997</c:v>
                </c:pt>
                <c:pt idx="2">
                  <c:v>39.47</c:v>
                </c:pt>
                <c:pt idx="3">
                  <c:v>47.19</c:v>
                </c:pt>
                <c:pt idx="4">
                  <c:v>49.2</c:v>
                </c:pt>
                <c:pt idx="5">
                  <c:v>51.27</c:v>
                </c:pt>
                <c:pt idx="6">
                  <c:v>53.91</c:v>
                </c:pt>
                <c:pt idx="7">
                  <c:v>54.71</c:v>
                </c:pt>
                <c:pt idx="8">
                  <c:v>59.37</c:v>
                </c:pt>
                <c:pt idx="9">
                  <c:v>60.64</c:v>
                </c:pt>
                <c:pt idx="10">
                  <c:v>61.89</c:v>
                </c:pt>
              </c:numCache>
            </c:numRef>
          </c:val>
          <c:extLst>
            <c:ext xmlns:c16="http://schemas.microsoft.com/office/drawing/2014/chart" uri="{C3380CC4-5D6E-409C-BE32-E72D297353CC}">
              <c16:uniqueId val="{00000003-481A-46DC-94FA-E364A879E506}"/>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81A-46DC-94FA-E364A879E506}"/>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81A-46DC-94FA-E364A879E506}"/>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81A-46DC-94FA-E364A879E506}"/>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481A-46DC-94FA-E364A879E506}"/>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81A-46DC-94FA-E364A879E506}"/>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481A-46DC-94FA-E364A879E50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481A-46DC-94FA-E364A879E506}"/>
                  </c:ext>
                </c:extLst>
              </c15:ser>
            </c15:filteredBarSeries>
          </c:ext>
        </c:extLst>
      </c:barChart>
      <c:catAx>
        <c:axId val="639404376"/>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100"/>
          <c:min val="0"/>
        </c:scaling>
        <c:delete val="1"/>
        <c:axPos val="l"/>
        <c:numFmt formatCode="0" sourceLinked="1"/>
        <c:majorTickMark val="none"/>
        <c:minorTickMark val="none"/>
        <c:tickLblPos val="nextTo"/>
        <c:crossAx val="639404376"/>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1.1721579419984767E-2"/>
          <c:w val="0.99673551917121472"/>
          <c:h val="0.93025848884945395"/>
        </c:manualLayout>
      </c:layout>
      <c:barChart>
        <c:barDir val="col"/>
        <c:grouping val="clustered"/>
        <c:varyColors val="0"/>
        <c:ser>
          <c:idx val="4"/>
          <c:order val="0"/>
          <c:spPr>
            <a:solidFill>
              <a:schemeClr val="accent1"/>
            </a:solidFill>
            <a:ln w="9525">
              <a:noFill/>
              <a:prstDash val="solid"/>
            </a:ln>
          </c:spPr>
          <c:invertIfNegative val="0"/>
          <c:dPt>
            <c:idx val="2"/>
            <c:invertIfNegative val="0"/>
            <c:bubble3D val="0"/>
            <c:spPr>
              <a:solidFill>
                <a:srgbClr val="C00000"/>
              </a:solidFill>
              <a:ln w="9525">
                <a:noFill/>
                <a:prstDash val="solid"/>
              </a:ln>
            </c:spPr>
            <c:extLst>
              <c:ext xmlns:c16="http://schemas.microsoft.com/office/drawing/2014/chart" uri="{C3380CC4-5D6E-409C-BE32-E72D297353CC}">
                <c16:uniqueId val="{00000003-B354-4B0C-A812-61A464DA41D4}"/>
              </c:ext>
            </c:extLst>
          </c:dPt>
          <c:dPt>
            <c:idx val="10"/>
            <c:invertIfNegative val="0"/>
            <c:bubble3D val="0"/>
            <c:extLst>
              <c:ext xmlns:c16="http://schemas.microsoft.com/office/drawing/2014/chart" uri="{C3380CC4-5D6E-409C-BE32-E72D297353CC}">
                <c16:uniqueId val="{00000000-B354-4B0C-A812-61A464DA41D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SWE</c:v>
                </c:pt>
                <c:pt idx="1">
                  <c:v>NZ</c:v>
                </c:pt>
                <c:pt idx="2">
                  <c:v>US</c:v>
                </c:pt>
                <c:pt idx="3">
                  <c:v>SWIZ</c:v>
                </c:pt>
                <c:pt idx="4">
                  <c:v>NOR</c:v>
                </c:pt>
                <c:pt idx="5">
                  <c:v>FRA</c:v>
                </c:pt>
                <c:pt idx="6">
                  <c:v>CAN</c:v>
                </c:pt>
                <c:pt idx="7">
                  <c:v>AUS</c:v>
                </c:pt>
                <c:pt idx="8">
                  <c:v>NETH</c:v>
                </c:pt>
                <c:pt idx="9">
                  <c:v>GER</c:v>
                </c:pt>
              </c:strCache>
            </c:strRef>
          </c:cat>
          <c:val>
            <c:numRef>
              <c:f>Sheet1!$B$2:$B$11</c:f>
              <c:numCache>
                <c:formatCode>General</c:formatCode>
                <c:ptCount val="10"/>
                <c:pt idx="0">
                  <c:v>2.8</c:v>
                </c:pt>
                <c:pt idx="1">
                  <c:v>3.8</c:v>
                </c:pt>
                <c:pt idx="2">
                  <c:v>4</c:v>
                </c:pt>
                <c:pt idx="3">
                  <c:v>4.3</c:v>
                </c:pt>
                <c:pt idx="4">
                  <c:v>4.5</c:v>
                </c:pt>
                <c:pt idx="5">
                  <c:v>6.1</c:v>
                </c:pt>
                <c:pt idx="6">
                  <c:v>6.8</c:v>
                </c:pt>
                <c:pt idx="7">
                  <c:v>7.7</c:v>
                </c:pt>
                <c:pt idx="8">
                  <c:v>8.3000000000000007</c:v>
                </c:pt>
                <c:pt idx="9">
                  <c:v>9.9</c:v>
                </c:pt>
              </c:numCache>
            </c:numRef>
          </c:val>
          <c:extLst>
            <c:ext xmlns:c16="http://schemas.microsoft.com/office/drawing/2014/chart" uri="{C3380CC4-5D6E-409C-BE32-E72D297353CC}">
              <c16:uniqueId val="{00000001-B354-4B0C-A812-61A464DA41D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Sheet1!$C$2:$C$11</c:f>
              <c:numCache>
                <c:formatCode>General</c:formatCode>
                <c:ptCount val="10"/>
                <c:pt idx="0">
                  <c:v>6.8</c:v>
                </c:pt>
                <c:pt idx="1">
                  <c:v>6.8</c:v>
                </c:pt>
                <c:pt idx="2">
                  <c:v>6.8</c:v>
                </c:pt>
                <c:pt idx="3">
                  <c:v>6.8</c:v>
                </c:pt>
                <c:pt idx="4">
                  <c:v>6.8</c:v>
                </c:pt>
                <c:pt idx="5">
                  <c:v>6.8</c:v>
                </c:pt>
                <c:pt idx="6">
                  <c:v>6.8</c:v>
                </c:pt>
                <c:pt idx="7">
                  <c:v>6.8</c:v>
                </c:pt>
                <c:pt idx="8">
                  <c:v>6.8</c:v>
                </c:pt>
                <c:pt idx="9">
                  <c:v>6.8</c:v>
                </c:pt>
              </c:numCache>
            </c:numRef>
          </c:val>
          <c:smooth val="0"/>
          <c:extLst>
            <c:ext xmlns:c16="http://schemas.microsoft.com/office/drawing/2014/chart" uri="{C3380CC4-5D6E-409C-BE32-E72D297353CC}">
              <c16:uniqueId val="{00000002-B354-4B0C-A812-61A464DA41D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22170368604030447"/>
          <c:w val="0.98707649199775183"/>
          <c:h val="0.70474486574662432"/>
        </c:manualLayout>
      </c:layout>
      <c:barChart>
        <c:barDir val="col"/>
        <c:grouping val="clustered"/>
        <c:varyColors val="0"/>
        <c:ser>
          <c:idx val="4"/>
          <c:order val="0"/>
          <c:spPr>
            <a:solidFill>
              <a:schemeClr val="accent1"/>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1F52-438F-8451-3FBBF2465F1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NOR</c:v>
                </c:pt>
                <c:pt idx="1">
                  <c:v>SWIZ</c:v>
                </c:pt>
                <c:pt idx="2">
                  <c:v>GER</c:v>
                </c:pt>
                <c:pt idx="3">
                  <c:v>SWE</c:v>
                </c:pt>
                <c:pt idx="4">
                  <c:v>AUS</c:v>
                </c:pt>
                <c:pt idx="5">
                  <c:v>NETH</c:v>
                </c:pt>
                <c:pt idx="6">
                  <c:v>NZ</c:v>
                </c:pt>
                <c:pt idx="7">
                  <c:v>FRA</c:v>
                </c:pt>
                <c:pt idx="8">
                  <c:v>UK</c:v>
                </c:pt>
                <c:pt idx="9">
                  <c:v>CAN</c:v>
                </c:pt>
                <c:pt idx="10">
                  <c:v>US</c:v>
                </c:pt>
              </c:strCache>
            </c:strRef>
          </c:cat>
          <c:val>
            <c:numRef>
              <c:f>Sheet1!$B$2:$B$12</c:f>
              <c:numCache>
                <c:formatCode>0.0</c:formatCode>
                <c:ptCount val="11"/>
                <c:pt idx="0">
                  <c:v>4.82</c:v>
                </c:pt>
                <c:pt idx="1">
                  <c:v>4.3</c:v>
                </c:pt>
                <c:pt idx="2">
                  <c:v>4.25</c:v>
                </c:pt>
                <c:pt idx="3">
                  <c:v>4.12</c:v>
                </c:pt>
                <c:pt idx="4">
                  <c:v>3.68</c:v>
                </c:pt>
                <c:pt idx="5">
                  <c:v>3.58</c:v>
                </c:pt>
                <c:pt idx="6">
                  <c:v>3.33</c:v>
                </c:pt>
                <c:pt idx="7">
                  <c:v>3.17</c:v>
                </c:pt>
                <c:pt idx="8">
                  <c:v>2.85</c:v>
                </c:pt>
                <c:pt idx="9">
                  <c:v>2.69</c:v>
                </c:pt>
                <c:pt idx="10">
                  <c:v>2.61</c:v>
                </c:pt>
              </c:numCache>
            </c:numRef>
          </c:val>
          <c:extLst>
            <c:ext xmlns:c16="http://schemas.microsoft.com/office/drawing/2014/chart" uri="{C3380CC4-5D6E-409C-BE32-E72D297353CC}">
              <c16:uniqueId val="{00000001-1F52-438F-8451-3FBBF2465F1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3.5</c:v>
                </c:pt>
                <c:pt idx="1">
                  <c:v>3.5</c:v>
                </c:pt>
                <c:pt idx="2">
                  <c:v>3.5</c:v>
                </c:pt>
                <c:pt idx="3">
                  <c:v>3.5</c:v>
                </c:pt>
                <c:pt idx="4">
                  <c:v>3.5</c:v>
                </c:pt>
                <c:pt idx="5">
                  <c:v>3.5</c:v>
                </c:pt>
                <c:pt idx="6">
                  <c:v>3.5</c:v>
                </c:pt>
                <c:pt idx="7">
                  <c:v>3.5</c:v>
                </c:pt>
                <c:pt idx="8">
                  <c:v>3.5</c:v>
                </c:pt>
                <c:pt idx="9">
                  <c:v>3.5</c:v>
                </c:pt>
                <c:pt idx="10">
                  <c:v>3.5</c:v>
                </c:pt>
              </c:numCache>
            </c:numRef>
          </c:val>
          <c:smooth val="0"/>
          <c:extLst>
            <c:ext xmlns:c16="http://schemas.microsoft.com/office/drawing/2014/chart" uri="{C3380CC4-5D6E-409C-BE32-E72D297353CC}">
              <c16:uniqueId val="{00000002-1F52-438F-8451-3FBBF2465F1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893016604416813E-3"/>
          <c:y val="0.10985973719046116"/>
          <c:w val="0.99347134707456519"/>
          <c:h val="0.83212041745832932"/>
        </c:manualLayout>
      </c:layout>
      <c:barChart>
        <c:barDir val="col"/>
        <c:grouping val="clustered"/>
        <c:varyColors val="0"/>
        <c:ser>
          <c:idx val="4"/>
          <c:order val="0"/>
          <c:spPr>
            <a:solidFill>
              <a:schemeClr val="accent1"/>
            </a:solidFill>
            <a:ln w="9525">
              <a:noFill/>
              <a:prstDash val="solid"/>
            </a:ln>
          </c:spPr>
          <c:invertIfNegative val="0"/>
          <c:dPt>
            <c:idx val="5"/>
            <c:invertIfNegative val="0"/>
            <c:bubble3D val="0"/>
            <c:spPr>
              <a:solidFill>
                <a:srgbClr val="C00000"/>
              </a:solidFill>
              <a:ln w="9525">
                <a:noFill/>
                <a:prstDash val="solid"/>
              </a:ln>
            </c:spPr>
            <c:extLst>
              <c:ext xmlns:c16="http://schemas.microsoft.com/office/drawing/2014/chart" uri="{C3380CC4-5D6E-409C-BE32-E72D297353CC}">
                <c16:uniqueId val="{00000003-8C68-42A1-A750-41FF63E7B279}"/>
              </c:ext>
            </c:extLst>
          </c:dPt>
          <c:dPt>
            <c:idx val="10"/>
            <c:invertIfNegative val="0"/>
            <c:bubble3D val="0"/>
            <c:extLst>
              <c:ext xmlns:c16="http://schemas.microsoft.com/office/drawing/2014/chart" uri="{C3380CC4-5D6E-409C-BE32-E72D297353CC}">
                <c16:uniqueId val="{00000000-8C68-42A1-A750-41FF63E7B279}"/>
              </c:ext>
            </c:extLst>
          </c:dPt>
          <c:dLbls>
            <c:numFmt formatCode="#,##0.0" sourceLinked="0"/>
            <c:spPr>
              <a:noFill/>
              <a:ln>
                <a:noFill/>
              </a:ln>
              <a:effectLst/>
            </c:spPr>
            <c:txPr>
              <a:bodyPr wrap="square" lIns="38100" tIns="19050" rIns="38100" bIns="19050" anchor="ctr">
                <a:spAutoFit/>
              </a:bodyPr>
              <a:lstStyle/>
              <a:p>
                <a:pPr>
                  <a:defRPr sz="1400"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AUS</c:v>
                </c:pt>
                <c:pt idx="1">
                  <c:v>NZ</c:v>
                </c:pt>
                <c:pt idx="2">
                  <c:v>NETH</c:v>
                </c:pt>
                <c:pt idx="3">
                  <c:v>SWE</c:v>
                </c:pt>
                <c:pt idx="4">
                  <c:v>SWIZ</c:v>
                </c:pt>
                <c:pt idx="5">
                  <c:v>US</c:v>
                </c:pt>
                <c:pt idx="6">
                  <c:v>FRA</c:v>
                </c:pt>
                <c:pt idx="7">
                  <c:v>UK</c:v>
                </c:pt>
                <c:pt idx="8">
                  <c:v>NOR</c:v>
                </c:pt>
                <c:pt idx="9">
                  <c:v>CAN</c:v>
                </c:pt>
                <c:pt idx="10">
                  <c:v>GER</c:v>
                </c:pt>
              </c:strCache>
            </c:strRef>
          </c:cat>
          <c:val>
            <c:numRef>
              <c:f>Sheet1!$B$2:$B$12</c:f>
              <c:numCache>
                <c:formatCode>General</c:formatCode>
                <c:ptCount val="11"/>
                <c:pt idx="0">
                  <c:v>4.2</c:v>
                </c:pt>
                <c:pt idx="1">
                  <c:v>4.9000000000000004</c:v>
                </c:pt>
                <c:pt idx="2">
                  <c:v>5</c:v>
                </c:pt>
                <c:pt idx="3">
                  <c:v>5.5</c:v>
                </c:pt>
                <c:pt idx="4">
                  <c:v>5.5</c:v>
                </c:pt>
                <c:pt idx="5">
                  <c:v>5.5</c:v>
                </c:pt>
                <c:pt idx="6">
                  <c:v>5.6</c:v>
                </c:pt>
                <c:pt idx="7">
                  <c:v>5.9</c:v>
                </c:pt>
                <c:pt idx="8">
                  <c:v>6</c:v>
                </c:pt>
                <c:pt idx="9">
                  <c:v>7.4</c:v>
                </c:pt>
                <c:pt idx="10">
                  <c:v>7.5</c:v>
                </c:pt>
              </c:numCache>
            </c:numRef>
          </c:val>
          <c:extLst>
            <c:ext xmlns:c16="http://schemas.microsoft.com/office/drawing/2014/chart" uri="{C3380CC4-5D6E-409C-BE32-E72D297353CC}">
              <c16:uniqueId val="{00000001-8C68-42A1-A750-41FF63E7B279}"/>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6.4</c:v>
                </c:pt>
                <c:pt idx="1">
                  <c:v>6.4</c:v>
                </c:pt>
                <c:pt idx="2">
                  <c:v>6.4</c:v>
                </c:pt>
                <c:pt idx="3">
                  <c:v>6.4</c:v>
                </c:pt>
                <c:pt idx="4">
                  <c:v>6.4</c:v>
                </c:pt>
                <c:pt idx="5">
                  <c:v>6.4</c:v>
                </c:pt>
                <c:pt idx="6">
                  <c:v>6.4</c:v>
                </c:pt>
                <c:pt idx="7">
                  <c:v>6.4</c:v>
                </c:pt>
                <c:pt idx="8">
                  <c:v>6.4</c:v>
                </c:pt>
                <c:pt idx="9">
                  <c:v>6.4</c:v>
                </c:pt>
                <c:pt idx="10">
                  <c:v>6.4</c:v>
                </c:pt>
              </c:numCache>
            </c:numRef>
          </c:val>
          <c:smooth val="0"/>
          <c:extLst>
            <c:ext xmlns:c16="http://schemas.microsoft.com/office/drawing/2014/chart" uri="{C3380CC4-5D6E-409C-BE32-E72D297353CC}">
              <c16:uniqueId val="{00000002-8C68-42A1-A750-41FF63E7B279}"/>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C4C88"/>
            </a:solidFill>
            <a:ln>
              <a:solidFill>
                <a:schemeClr val="tx1"/>
              </a:solidFill>
            </a:ln>
          </c:spPr>
          <c:invertIfNegative val="0"/>
          <c:dPt>
            <c:idx val="6"/>
            <c:invertIfNegative val="0"/>
            <c:bubble3D val="0"/>
            <c:extLst>
              <c:ext xmlns:c16="http://schemas.microsoft.com/office/drawing/2014/chart" uri="{C3380CC4-5D6E-409C-BE32-E72D297353CC}">
                <c16:uniqueId val="{00000001-AD81-4CAF-966C-0938F666F7D0}"/>
              </c:ext>
            </c:extLst>
          </c:dPt>
          <c:dPt>
            <c:idx val="9"/>
            <c:invertIfNegative val="0"/>
            <c:bubble3D val="0"/>
            <c:spPr>
              <a:solidFill>
                <a:srgbClr val="C00000"/>
              </a:solidFill>
              <a:ln>
                <a:solidFill>
                  <a:schemeClr val="tx1"/>
                </a:solidFill>
              </a:ln>
            </c:spPr>
            <c:extLst>
              <c:ext xmlns:c16="http://schemas.microsoft.com/office/drawing/2014/chart" uri="{C3380CC4-5D6E-409C-BE32-E72D297353CC}">
                <c16:uniqueId val="{00000003-AD81-4CAF-966C-0938F666F7D0}"/>
              </c:ext>
            </c:extLst>
          </c:dPt>
          <c:dLbls>
            <c:numFmt formatCode="#,##0.0" sourceLinked="0"/>
            <c:spPr>
              <a:noFill/>
              <a:ln>
                <a:noFill/>
              </a:ln>
              <a:effectLst/>
            </c:spPr>
            <c:txPr>
              <a:bodyPr/>
              <a:lstStyle/>
              <a:p>
                <a:pPr>
                  <a:defRPr sz="1200"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JAP</c:v>
                </c:pt>
                <c:pt idx="1">
                  <c:v>GER</c:v>
                </c:pt>
                <c:pt idx="2">
                  <c:v>AUS</c:v>
                </c:pt>
                <c:pt idx="3">
                  <c:v>FR</c:v>
                </c:pt>
                <c:pt idx="4">
                  <c:v>NETH</c:v>
                </c:pt>
                <c:pt idx="5">
                  <c:v>SWIZ</c:v>
                </c:pt>
                <c:pt idx="6">
                  <c:v>OECD median</c:v>
                </c:pt>
                <c:pt idx="7">
                  <c:v>NZ</c:v>
                </c:pt>
                <c:pt idx="8">
                  <c:v>DEN</c:v>
                </c:pt>
                <c:pt idx="9">
                  <c:v>US</c:v>
                </c:pt>
                <c:pt idx="10">
                  <c:v>NOR</c:v>
                </c:pt>
                <c:pt idx="11">
                  <c:v>UK </c:v>
                </c:pt>
                <c:pt idx="12">
                  <c:v>SWE</c:v>
                </c:pt>
                <c:pt idx="13">
                  <c:v>CAN</c:v>
                </c:pt>
              </c:strCache>
            </c:strRef>
          </c:cat>
          <c:val>
            <c:numRef>
              <c:f>Sheet1!$B$2:$B$15</c:f>
              <c:numCache>
                <c:formatCode>General</c:formatCode>
                <c:ptCount val="14"/>
                <c:pt idx="0">
                  <c:v>7.9</c:v>
                </c:pt>
                <c:pt idx="1">
                  <c:v>5.3</c:v>
                </c:pt>
                <c:pt idx="2">
                  <c:v>3.4</c:v>
                </c:pt>
                <c:pt idx="3">
                  <c:v>3.4</c:v>
                </c:pt>
                <c:pt idx="4">
                  <c:v>3.3</c:v>
                </c:pt>
                <c:pt idx="5">
                  <c:v>2.9</c:v>
                </c:pt>
                <c:pt idx="6">
                  <c:v>2.9</c:v>
                </c:pt>
                <c:pt idx="7">
                  <c:v>2.6</c:v>
                </c:pt>
                <c:pt idx="8">
                  <c:v>2.5</c:v>
                </c:pt>
                <c:pt idx="9">
                  <c:v>2.5</c:v>
                </c:pt>
                <c:pt idx="10">
                  <c:v>2.2999999999999998</c:v>
                </c:pt>
                <c:pt idx="11">
                  <c:v>2.2999999999999998</c:v>
                </c:pt>
                <c:pt idx="12">
                  <c:v>1.9</c:v>
                </c:pt>
                <c:pt idx="13">
                  <c:v>1.7</c:v>
                </c:pt>
              </c:numCache>
            </c:numRef>
          </c:val>
          <c:extLst>
            <c:ext xmlns:c16="http://schemas.microsoft.com/office/drawing/2014/chart" uri="{C3380CC4-5D6E-409C-BE32-E72D297353CC}">
              <c16:uniqueId val="{00000002-AD81-4CAF-966C-0938F666F7D0}"/>
            </c:ext>
          </c:extLst>
        </c:ser>
        <c:dLbls>
          <c:showLegendKey val="0"/>
          <c:showVal val="0"/>
          <c:showCatName val="0"/>
          <c:showSerName val="0"/>
          <c:showPercent val="0"/>
          <c:showBubbleSize val="0"/>
        </c:dLbls>
        <c:gapWidth val="150"/>
        <c:axId val="104658432"/>
        <c:axId val="104659968"/>
      </c:barChart>
      <c:catAx>
        <c:axId val="104658432"/>
        <c:scaling>
          <c:orientation val="minMax"/>
        </c:scaling>
        <c:delete val="0"/>
        <c:axPos val="b"/>
        <c:numFmt formatCode="General" sourceLinked="0"/>
        <c:majorTickMark val="out"/>
        <c:minorTickMark val="none"/>
        <c:tickLblPos val="nextTo"/>
        <c:txPr>
          <a:bodyPr/>
          <a:lstStyle/>
          <a:p>
            <a:pPr>
              <a:defRPr sz="1200" b="1">
                <a:latin typeface="Cabin" panose="020B0803050202020004" pitchFamily="34" charset="0"/>
                <a:cs typeface="Arial" panose="020B0604020202020204" pitchFamily="34" charset="0"/>
              </a:defRPr>
            </a:pPr>
            <a:endParaRPr lang="en-US"/>
          </a:p>
        </c:txPr>
        <c:crossAx val="104659968"/>
        <c:crosses val="autoZero"/>
        <c:auto val="1"/>
        <c:lblAlgn val="ctr"/>
        <c:lblOffset val="100"/>
        <c:noMultiLvlLbl val="0"/>
      </c:catAx>
      <c:valAx>
        <c:axId val="104659968"/>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658432"/>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71088429221043E-2"/>
          <c:y val="0.20742193533709252"/>
          <c:w val="0.93252897044185257"/>
          <c:h val="0.7110050668914204"/>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86AF-443E-B389-024D09CDBE4F}"/>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f>Sheet1!$B$2:$B$12</c:f>
              <c:numCache>
                <c:formatCode>0</c:formatCode>
                <c:ptCount val="11"/>
                <c:pt idx="0">
                  <c:v>88.2</c:v>
                </c:pt>
                <c:pt idx="1">
                  <c:v>89.34</c:v>
                </c:pt>
                <c:pt idx="2">
                  <c:v>93.61</c:v>
                </c:pt>
                <c:pt idx="3">
                  <c:v>93.77</c:v>
                </c:pt>
                <c:pt idx="4">
                  <c:v>94.07</c:v>
                </c:pt>
                <c:pt idx="5">
                  <c:v>94.66</c:v>
                </c:pt>
                <c:pt idx="6">
                  <c:v>96.75</c:v>
                </c:pt>
                <c:pt idx="7">
                  <c:v>98.9</c:v>
                </c:pt>
                <c:pt idx="8">
                  <c:v>99.02</c:v>
                </c:pt>
                <c:pt idx="9">
                  <c:v>99.3</c:v>
                </c:pt>
                <c:pt idx="10">
                  <c:v>100</c:v>
                </c:pt>
              </c:numCache>
            </c:numRef>
          </c:val>
          <c:extLst>
            <c:ext xmlns:c16="http://schemas.microsoft.com/office/drawing/2014/chart" uri="{C3380CC4-5D6E-409C-BE32-E72D297353CC}">
              <c16:uniqueId val="{00000002-86AF-443E-B389-024D09CDBE4F}"/>
            </c:ext>
          </c:extLst>
        </c:ser>
        <c:dLbls>
          <c:showLegendKey val="0"/>
          <c:showVal val="0"/>
          <c:showCatName val="0"/>
          <c:showSerName val="0"/>
          <c:showPercent val="0"/>
          <c:showBubbleSize val="0"/>
        </c:dLbls>
        <c:gapWidth val="25"/>
        <c:axId val="638889408"/>
        <c:axId val="638889800"/>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0"/>
                    <c:layout>
                      <c:manualLayout>
                        <c:x val="-2.836352932532097E-3"/>
                        <c:y val="1.6017488911777688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86AF-443E-B389-024D09CDBE4F}"/>
                      </c:ext>
                    </c:extLst>
                  </c:dLbl>
                  <c:dLbl>
                    <c:idx val="2"/>
                    <c:layout>
                      <c:manualLayout>
                        <c:x val="-5.199920306385739E-17"/>
                        <c:y val="-2.669581485296281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86AF-443E-B389-024D09CDBE4F}"/>
                      </c:ext>
                    </c:extLst>
                  </c:dLbl>
                  <c:dLbl>
                    <c:idx val="3"/>
                    <c:layout>
                      <c:manualLayout>
                        <c:x val="-1.4182322999851929E-3"/>
                        <c:y val="3.4704559308851662E-2"/>
                      </c:manualLayout>
                    </c:layout>
                    <c:showLegendKey val="0"/>
                    <c:showVal val="1"/>
                    <c:showCatName val="0"/>
                    <c:showSerName val="0"/>
                    <c:showPercent val="0"/>
                    <c:showBubbleSize val="0"/>
                    <c:extLst>
                      <c:ext uri="{CE6537A1-D6FC-4f65-9D91-7224C49458BB}">
                        <c15:layout>
                          <c:manualLayout>
                            <c:w val="3.4305688718975706E-2"/>
                            <c:h val="5.3631892039602294E-2"/>
                          </c:manualLayout>
                        </c15:layout>
                      </c:ext>
                      <c:ext xmlns:c16="http://schemas.microsoft.com/office/drawing/2014/chart" uri="{C3380CC4-5D6E-409C-BE32-E72D297353CC}">
                        <c16:uniqueId val="{00000005-86AF-443E-B389-024D09CDBE4F}"/>
                      </c:ext>
                    </c:extLst>
                  </c:dLbl>
                  <c:dLbl>
                    <c:idx val="4"/>
                    <c:layout>
                      <c:manualLayout>
                        <c:x val="-2.836352932532149E-3"/>
                        <c:y val="5.072204822062934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86AF-443E-B389-024D09CDBE4F}"/>
                      </c:ext>
                    </c:extLst>
                  </c:dLbl>
                  <c:dLbl>
                    <c:idx val="5"/>
                    <c:layout>
                      <c:manualLayout>
                        <c:x val="-1.4181764662661526E-3"/>
                        <c:y val="2.402623336766653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86AF-443E-B389-024D09CDBE4F}"/>
                      </c:ext>
                    </c:extLst>
                  </c:dLbl>
                  <c:dLbl>
                    <c:idx val="8"/>
                    <c:layout>
                      <c:manualLayout>
                        <c:x val="1.4181764662659446E-3"/>
                        <c:y val="2.6695814852962813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86AF-443E-B389-024D09CDBE4F}"/>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86AF-443E-B389-024D09CDBE4F}"/>
                  </c:ext>
                </c:extLst>
              </c15:ser>
            </c15:filteredBarSeries>
          </c:ext>
        </c:extLst>
      </c:barChart>
      <c:catAx>
        <c:axId val="638889408"/>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889800"/>
        <c:crosses val="autoZero"/>
        <c:auto val="1"/>
        <c:lblAlgn val="ctr"/>
        <c:lblOffset val="100"/>
        <c:noMultiLvlLbl val="0"/>
      </c:catAx>
      <c:valAx>
        <c:axId val="638889800"/>
        <c:scaling>
          <c:orientation val="minMax"/>
          <c:max val="100"/>
          <c:min val="0"/>
        </c:scaling>
        <c:delete val="1"/>
        <c:axPos val="l"/>
        <c:numFmt formatCode="0" sourceLinked="1"/>
        <c:majorTickMark val="none"/>
        <c:minorTickMark val="none"/>
        <c:tickLblPos val="nextTo"/>
        <c:crossAx val="638889408"/>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26208652298583E-2"/>
          <c:y val="8.9564493256400382E-2"/>
          <c:w val="0.94077382897868111"/>
          <c:h val="0.81628968952359693"/>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9"/>
            <c:invertIfNegative val="0"/>
            <c:bubble3D val="0"/>
            <c:spPr>
              <a:solidFill>
                <a:srgbClr val="C00000"/>
              </a:solidFill>
              <a:ln w="19050">
                <a:noFill/>
              </a:ln>
            </c:spPr>
            <c:extLst>
              <c:ext xmlns:c16="http://schemas.microsoft.com/office/drawing/2014/chart" uri="{C3380CC4-5D6E-409C-BE32-E72D297353CC}">
                <c16:uniqueId val="{00000001-44DA-4A25-BD22-88D54E35194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f>Sheet1!$B$2:$B$12</c:f>
              <c:numCache>
                <c:formatCode>0</c:formatCode>
                <c:ptCount val="11"/>
                <c:pt idx="0">
                  <c:v>11.66</c:v>
                </c:pt>
                <c:pt idx="1">
                  <c:v>20.75</c:v>
                </c:pt>
                <c:pt idx="2">
                  <c:v>21.02</c:v>
                </c:pt>
                <c:pt idx="3">
                  <c:v>23.94</c:v>
                </c:pt>
                <c:pt idx="4">
                  <c:v>23.98</c:v>
                </c:pt>
                <c:pt idx="5">
                  <c:v>27.99</c:v>
                </c:pt>
                <c:pt idx="6">
                  <c:v>29.42</c:v>
                </c:pt>
                <c:pt idx="7">
                  <c:v>31.89</c:v>
                </c:pt>
                <c:pt idx="8">
                  <c:v>36.5</c:v>
                </c:pt>
                <c:pt idx="9">
                  <c:v>37.39</c:v>
                </c:pt>
                <c:pt idx="10">
                  <c:v>44.56</c:v>
                </c:pt>
              </c:numCache>
            </c:numRef>
          </c:val>
          <c:extLst>
            <c:ext xmlns:c16="http://schemas.microsoft.com/office/drawing/2014/chart" uri="{C3380CC4-5D6E-409C-BE32-E72D297353CC}">
              <c16:uniqueId val="{00000002-44DA-4A25-BD22-88D54E351946}"/>
            </c:ext>
          </c:extLst>
        </c:ser>
        <c:dLbls>
          <c:showLegendKey val="0"/>
          <c:showVal val="0"/>
          <c:showCatName val="0"/>
          <c:showSerName val="0"/>
          <c:showPercent val="0"/>
          <c:showBubbleSize val="0"/>
        </c:dLbls>
        <c:gapWidth val="25"/>
        <c:axId val="637811800"/>
        <c:axId val="637812192"/>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1"/>
                    <c:layout>
                      <c:manualLayout>
                        <c:x val="1.4181764662660485E-3"/>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44DA-4A25-BD22-88D54E351946}"/>
                      </c:ext>
                    </c:extLst>
                  </c:dLbl>
                  <c:dLbl>
                    <c:idx val="3"/>
                    <c:layout>
                      <c:manualLayout>
                        <c:x val="-1.4181764662660485E-3"/>
                        <c:y val="2.8988808722024945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4DA-4A25-BD22-88D54E351946}"/>
                      </c:ext>
                    </c:extLst>
                  </c:dLbl>
                  <c:dLbl>
                    <c:idx val="4"/>
                    <c:layout>
                      <c:manualLayout>
                        <c:x val="0"/>
                        <c:y val="4.295153812553868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4DA-4A25-BD22-88D54E351946}"/>
                      </c:ext>
                    </c:extLst>
                  </c:dLbl>
                  <c:dLbl>
                    <c:idx val="6"/>
                    <c:layout>
                      <c:manualLayout>
                        <c:x val="0"/>
                        <c:y val="2.312775129836698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4DA-4A25-BD22-88D54E351946}"/>
                      </c:ext>
                    </c:extLst>
                  </c:dLbl>
                  <c:dLbl>
                    <c:idx val="7"/>
                    <c:layout>
                      <c:manualLayout>
                        <c:x val="7.0908823313302425E-4"/>
                        <c:y val="5.6167656165002466E-2"/>
                      </c:manualLayout>
                    </c:layout>
                    <c:spPr>
                      <a:noFill/>
                      <a:ln>
                        <a:noFill/>
                      </a:ln>
                      <a:effectLst/>
                    </c:spPr>
                    <c:txPr>
                      <a:bodyPr wrap="square" lIns="38100" tIns="19050" rIns="38100" bIns="19050" anchor="ctr">
                        <a:noAutofit/>
                      </a:bodyPr>
                      <a:lstStyle/>
                      <a:p>
                        <a:pPr>
                          <a:defRPr sz="1400" b="1">
                            <a:latin typeface="Interface"/>
                          </a:defRPr>
                        </a:pPr>
                        <a:endParaRPr lang="en-US"/>
                      </a:p>
                    </c:txPr>
                    <c:showLegendKey val="0"/>
                    <c:showVal val="1"/>
                    <c:showCatName val="0"/>
                    <c:showSerName val="0"/>
                    <c:showPercent val="0"/>
                    <c:showBubbleSize val="0"/>
                    <c:extLst>
                      <c:ext uri="{CE6537A1-D6FC-4f65-9D91-7224C49458BB}">
                        <c15:layout>
                          <c:manualLayout>
                            <c:w val="3.4844595776156811E-2"/>
                            <c:h val="0.10936122399656389"/>
                          </c:manualLayout>
                        </c15:layout>
                      </c:ext>
                      <c:ext xmlns:c16="http://schemas.microsoft.com/office/drawing/2014/chart" uri="{C3380CC4-5D6E-409C-BE32-E72D297353CC}">
                        <c16:uniqueId val="{00000007-44DA-4A25-BD22-88D54E351946}"/>
                      </c:ext>
                    </c:extLst>
                  </c:dLbl>
                  <c:dLbl>
                    <c:idx val="10"/>
                    <c:layout>
                      <c:manualLayout>
                        <c:x val="0"/>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4DA-4A25-BD22-88D54E35194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44DA-4A25-BD22-88D54E351946}"/>
                  </c:ext>
                </c:extLst>
              </c15:ser>
            </c15:filteredBarSeries>
          </c:ext>
        </c:extLst>
      </c:barChart>
      <c:catAx>
        <c:axId val="637811800"/>
        <c:scaling>
          <c:orientation val="minMax"/>
        </c:scaling>
        <c:delete val="0"/>
        <c:axPos val="b"/>
        <c:numFmt formatCode="General" sourceLinked="1"/>
        <c:majorTickMark val="none"/>
        <c:minorTickMark val="none"/>
        <c:tickLblPos val="nextTo"/>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7812192"/>
        <c:crosses val="autoZero"/>
        <c:auto val="1"/>
        <c:lblAlgn val="ctr"/>
        <c:lblOffset val="100"/>
        <c:noMultiLvlLbl val="0"/>
      </c:catAx>
      <c:valAx>
        <c:axId val="637812192"/>
        <c:scaling>
          <c:orientation val="minMax"/>
          <c:max val="50"/>
        </c:scaling>
        <c:delete val="1"/>
        <c:axPos val="l"/>
        <c:numFmt formatCode="0" sourceLinked="1"/>
        <c:majorTickMark val="none"/>
        <c:minorTickMark val="none"/>
        <c:tickLblPos val="nextTo"/>
        <c:crossAx val="637811800"/>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47368421052598E-2"/>
          <c:y val="0.13436692506459899"/>
          <c:w val="0.94736842105263097"/>
          <c:h val="0.75452196382429004"/>
        </c:manualLayout>
      </c:layout>
      <c:barChart>
        <c:barDir val="col"/>
        <c:grouping val="clustered"/>
        <c:varyColors val="0"/>
        <c:ser>
          <c:idx val="4"/>
          <c:order val="0"/>
          <c:tx>
            <c:strRef>
              <c:f>Sheet1!$B$1</c:f>
              <c:strCache>
                <c:ptCount val="1"/>
              </c:strCache>
            </c:strRef>
          </c:tx>
          <c:spPr>
            <a:solidFill>
              <a:srgbClr val="0C4C88"/>
            </a:solidFill>
            <a:ln w="15056">
              <a:solidFill>
                <a:schemeClr val="tx1"/>
              </a:solidFill>
              <a:prstDash val="solid"/>
            </a:ln>
          </c:spPr>
          <c:invertIfNegative val="0"/>
          <c:dPt>
            <c:idx val="1"/>
            <c:invertIfNegative val="0"/>
            <c:bubble3D val="0"/>
            <c:spPr>
              <a:solidFill>
                <a:srgbClr val="C00000"/>
              </a:solidFill>
              <a:ln w="15056">
                <a:solidFill>
                  <a:schemeClr val="tx1"/>
                </a:solidFill>
                <a:prstDash val="solid"/>
              </a:ln>
            </c:spPr>
            <c:extLst>
              <c:ext xmlns:c16="http://schemas.microsoft.com/office/drawing/2014/chart" uri="{C3380CC4-5D6E-409C-BE32-E72D297353CC}">
                <c16:uniqueId val="{00000001-FFEA-45E7-B828-291AB519E421}"/>
              </c:ext>
            </c:extLst>
          </c:dPt>
          <c:dLbls>
            <c:spPr>
              <a:noFill/>
              <a:ln w="30111">
                <a:noFill/>
              </a:ln>
            </c:spPr>
            <c:txPr>
              <a:bodyPr/>
              <a:lstStyle/>
              <a:p>
                <a:pPr>
                  <a:defRPr sz="18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US</c:v>
                </c:pt>
                <c:pt idx="2">
                  <c:v>NETH</c:v>
                </c:pt>
                <c:pt idx="3">
                  <c:v>UK</c:v>
                </c:pt>
                <c:pt idx="4">
                  <c:v>GER</c:v>
                </c:pt>
                <c:pt idx="5">
                  <c:v>NZ</c:v>
                </c:pt>
                <c:pt idx="6">
                  <c:v>FR</c:v>
                </c:pt>
                <c:pt idx="7">
                  <c:v>SWE</c:v>
                </c:pt>
                <c:pt idx="8">
                  <c:v>AUS</c:v>
                </c:pt>
                <c:pt idx="9">
                  <c:v>CAN</c:v>
                </c:pt>
                <c:pt idx="10">
                  <c:v>NOR</c:v>
                </c:pt>
              </c:strCache>
            </c:strRef>
          </c:cat>
          <c:val>
            <c:numRef>
              <c:f>Sheet1!$B$2:$B$12</c:f>
              <c:numCache>
                <c:formatCode>General</c:formatCode>
                <c:ptCount val="11"/>
                <c:pt idx="0">
                  <c:v>92</c:v>
                </c:pt>
                <c:pt idx="1">
                  <c:v>88</c:v>
                </c:pt>
                <c:pt idx="2">
                  <c:v>81</c:v>
                </c:pt>
                <c:pt idx="3">
                  <c:v>80</c:v>
                </c:pt>
                <c:pt idx="4">
                  <c:v>79</c:v>
                </c:pt>
                <c:pt idx="5">
                  <c:v>68</c:v>
                </c:pt>
                <c:pt idx="6">
                  <c:v>67</c:v>
                </c:pt>
                <c:pt idx="7">
                  <c:v>63</c:v>
                </c:pt>
                <c:pt idx="8">
                  <c:v>59</c:v>
                </c:pt>
                <c:pt idx="9">
                  <c:v>52</c:v>
                </c:pt>
                <c:pt idx="10">
                  <c:v>47</c:v>
                </c:pt>
              </c:numCache>
            </c:numRef>
          </c:val>
          <c:extLst>
            <c:ext xmlns:c16="http://schemas.microsoft.com/office/drawing/2014/chart" uri="{C3380CC4-5D6E-409C-BE32-E72D297353CC}">
              <c16:uniqueId val="{00000000-FFEA-45E7-B828-291AB519E421}"/>
            </c:ext>
          </c:extLst>
        </c:ser>
        <c:dLbls>
          <c:showLegendKey val="0"/>
          <c:showVal val="0"/>
          <c:showCatName val="0"/>
          <c:showSerName val="0"/>
          <c:showPercent val="0"/>
          <c:showBubbleSize val="0"/>
        </c:dLbls>
        <c:gapWidth val="70"/>
        <c:overlap val="-10"/>
        <c:axId val="-2111585944"/>
        <c:axId val="-2117421240"/>
      </c:barChart>
      <c:catAx>
        <c:axId val="-211158594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7421240"/>
        <c:crosses val="autoZero"/>
        <c:auto val="1"/>
        <c:lblAlgn val="ctr"/>
        <c:lblOffset val="100"/>
        <c:tickLblSkip val="1"/>
        <c:tickMarkSkip val="1"/>
        <c:noMultiLvlLbl val="0"/>
      </c:catAx>
      <c:valAx>
        <c:axId val="-2117421240"/>
        <c:scaling>
          <c:orientation val="minMax"/>
          <c:max val="100"/>
        </c:scaling>
        <c:delete val="0"/>
        <c:axPos val="l"/>
        <c:numFmt formatCode="0" sourceLinked="0"/>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1585944"/>
        <c:crosses val="autoZero"/>
        <c:crossBetween val="between"/>
        <c:majorUnit val="2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9613520532156E-2"/>
          <c:y val="4.6205371651757733E-2"/>
          <c:w val="0.70345262397755837"/>
          <c:h val="0.90662825198245711"/>
        </c:manualLayout>
      </c:layout>
      <c:lineChart>
        <c:grouping val="standard"/>
        <c:varyColors val="0"/>
        <c:ser>
          <c:idx val="10"/>
          <c:order val="0"/>
          <c:tx>
            <c:strRef>
              <c:f>Sheet1!$A$12</c:f>
              <c:strCache>
                <c:ptCount val="1"/>
                <c:pt idx="0">
                  <c:v>US: 16.9%</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8.2409999999999997</c:v>
                </c:pt>
                <c:pt idx="1">
                  <c:v>8.5259999999999998</c:v>
                </c:pt>
                <c:pt idx="2">
                  <c:v>9.2119999999999997</c:v>
                </c:pt>
                <c:pt idx="3">
                  <c:v>9.3409999999999993</c:v>
                </c:pt>
                <c:pt idx="4">
                  <c:v>9.2910000000000004</c:v>
                </c:pt>
                <c:pt idx="5">
                  <c:v>9.5150000000000006</c:v>
                </c:pt>
                <c:pt idx="6">
                  <c:v>9.6890000000000001</c:v>
                </c:pt>
                <c:pt idx="7">
                  <c:v>9.9329999999999998</c:v>
                </c:pt>
                <c:pt idx="8">
                  <c:v>10.321999999999999</c:v>
                </c:pt>
                <c:pt idx="9">
                  <c:v>10.675000000000001</c:v>
                </c:pt>
                <c:pt idx="10">
                  <c:v>11.304</c:v>
                </c:pt>
                <c:pt idx="11">
                  <c:v>11.978999999999999</c:v>
                </c:pt>
                <c:pt idx="12">
                  <c:v>12.25</c:v>
                </c:pt>
                <c:pt idx="13">
                  <c:v>12.506</c:v>
                </c:pt>
                <c:pt idx="14">
                  <c:v>12.428000000000001</c:v>
                </c:pt>
                <c:pt idx="15">
                  <c:v>12.542</c:v>
                </c:pt>
                <c:pt idx="16">
                  <c:v>12.506</c:v>
                </c:pt>
                <c:pt idx="17">
                  <c:v>12.414</c:v>
                </c:pt>
                <c:pt idx="18">
                  <c:v>12.428000000000001</c:v>
                </c:pt>
                <c:pt idx="19">
                  <c:v>12.429</c:v>
                </c:pt>
                <c:pt idx="20">
                  <c:v>12.542</c:v>
                </c:pt>
                <c:pt idx="21">
                  <c:v>13.218999999999999</c:v>
                </c:pt>
                <c:pt idx="22">
                  <c:v>14.007</c:v>
                </c:pt>
                <c:pt idx="23">
                  <c:v>14.522</c:v>
                </c:pt>
                <c:pt idx="24">
                  <c:v>14.61</c:v>
                </c:pt>
                <c:pt idx="25">
                  <c:v>14.606</c:v>
                </c:pt>
                <c:pt idx="26">
                  <c:v>14.702999999999999</c:v>
                </c:pt>
                <c:pt idx="27">
                  <c:v>14.926</c:v>
                </c:pt>
                <c:pt idx="28">
                  <c:v>15.301</c:v>
                </c:pt>
                <c:pt idx="29">
                  <c:v>16.309999999999999</c:v>
                </c:pt>
                <c:pt idx="30">
                  <c:v>16.382000000000001</c:v>
                </c:pt>
                <c:pt idx="31">
                  <c:v>16.350000000000001</c:v>
                </c:pt>
                <c:pt idx="32">
                  <c:v>16.329000000000001</c:v>
                </c:pt>
                <c:pt idx="33">
                  <c:v>16.257000000000001</c:v>
                </c:pt>
                <c:pt idx="34">
                  <c:v>16.443000000000001</c:v>
                </c:pt>
                <c:pt idx="35">
                  <c:v>16.748999999999999</c:v>
                </c:pt>
                <c:pt idx="36">
                  <c:v>17.120999999999999</c:v>
                </c:pt>
                <c:pt idx="37" formatCode="0.0">
                  <c:v>17.061</c:v>
                </c:pt>
              </c:numCache>
            </c:numRef>
          </c:val>
          <c:smooth val="0"/>
          <c:extLst>
            <c:ext xmlns:c16="http://schemas.microsoft.com/office/drawing/2014/chart" uri="{C3380CC4-5D6E-409C-BE32-E72D297353CC}">
              <c16:uniqueId val="{00000000-ED04-4433-AA46-76705826DECB}"/>
            </c:ext>
          </c:extLst>
        </c:ser>
        <c:ser>
          <c:idx val="8"/>
          <c:order val="1"/>
          <c:tx>
            <c:strRef>
              <c:f>Sheet1!$A$10</c:f>
              <c:strCache>
                <c:ptCount val="1"/>
                <c:pt idx="0">
                  <c:v>SWIZ: 12.2%</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6.6310000000000002</c:v>
                </c:pt>
                <c:pt idx="1">
                  <c:v>6.6909999999999998</c:v>
                </c:pt>
                <c:pt idx="2">
                  <c:v>6.8280000000000003</c:v>
                </c:pt>
                <c:pt idx="3">
                  <c:v>7.1920000000000002</c:v>
                </c:pt>
                <c:pt idx="4">
                  <c:v>6.952</c:v>
                </c:pt>
                <c:pt idx="5">
                  <c:v>7.51</c:v>
                </c:pt>
                <c:pt idx="6">
                  <c:v>7.6760000000000002</c:v>
                </c:pt>
                <c:pt idx="7">
                  <c:v>7.859</c:v>
                </c:pt>
                <c:pt idx="8">
                  <c:v>7.9029999999999996</c:v>
                </c:pt>
                <c:pt idx="9">
                  <c:v>7.9089999999999998</c:v>
                </c:pt>
                <c:pt idx="10">
                  <c:v>7.8520000000000003</c:v>
                </c:pt>
                <c:pt idx="11">
                  <c:v>8.4789999999999992</c:v>
                </c:pt>
                <c:pt idx="12">
                  <c:v>8.8580000000000005</c:v>
                </c:pt>
                <c:pt idx="13">
                  <c:v>8.9619999999999997</c:v>
                </c:pt>
                <c:pt idx="14">
                  <c:v>9.09</c:v>
                </c:pt>
                <c:pt idx="15">
                  <c:v>9.3209999999999997</c:v>
                </c:pt>
                <c:pt idx="16">
                  <c:v>9.6999999999999993</c:v>
                </c:pt>
                <c:pt idx="17">
                  <c:v>9.7200000000000006</c:v>
                </c:pt>
                <c:pt idx="18">
                  <c:v>9.8309999999999995</c:v>
                </c:pt>
                <c:pt idx="19">
                  <c:v>9.9610000000000003</c:v>
                </c:pt>
                <c:pt idx="20">
                  <c:v>9.8439999999999994</c:v>
                </c:pt>
                <c:pt idx="21">
                  <c:v>10.231</c:v>
                </c:pt>
                <c:pt idx="22">
                  <c:v>10.641</c:v>
                </c:pt>
                <c:pt idx="23">
                  <c:v>10.936</c:v>
                </c:pt>
                <c:pt idx="24">
                  <c:v>11.004</c:v>
                </c:pt>
                <c:pt idx="25">
                  <c:v>10.821999999999999</c:v>
                </c:pt>
                <c:pt idx="26">
                  <c:v>10.214</c:v>
                </c:pt>
                <c:pt idx="27">
                  <c:v>10.016</c:v>
                </c:pt>
                <c:pt idx="28">
                  <c:v>10.151</c:v>
                </c:pt>
                <c:pt idx="29">
                  <c:v>10.808999999999999</c:v>
                </c:pt>
                <c:pt idx="30">
                  <c:v>10.699</c:v>
                </c:pt>
                <c:pt idx="31">
                  <c:v>10.769</c:v>
                </c:pt>
                <c:pt idx="32">
                  <c:v>11.058</c:v>
                </c:pt>
                <c:pt idx="33">
                  <c:v>11.314</c:v>
                </c:pt>
                <c:pt idx="34">
                  <c:v>11.494</c:v>
                </c:pt>
                <c:pt idx="35">
                  <c:v>11.884</c:v>
                </c:pt>
                <c:pt idx="36">
                  <c:v>12.221</c:v>
                </c:pt>
                <c:pt idx="37" formatCode="0.0">
                  <c:v>12.346</c:v>
                </c:pt>
              </c:numCache>
            </c:numRef>
          </c:val>
          <c:smooth val="0"/>
          <c:extLst>
            <c:ext xmlns:c16="http://schemas.microsoft.com/office/drawing/2014/chart" uri="{C3380CC4-5D6E-409C-BE32-E72D297353CC}">
              <c16:uniqueId val="{00000001-ED04-4433-AA46-76705826DECB}"/>
            </c:ext>
          </c:extLst>
        </c:ser>
        <c:ser>
          <c:idx val="3"/>
          <c:order val="2"/>
          <c:tx>
            <c:strRef>
              <c:f>Sheet1!$A$5</c:f>
              <c:strCache>
                <c:ptCount val="1"/>
                <c:pt idx="0">
                  <c:v>GER: 11.2%</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8.0980000000000008</c:v>
                </c:pt>
                <c:pt idx="1">
                  <c:v>8.3970000000000002</c:v>
                </c:pt>
                <c:pt idx="2">
                  <c:v>8.2279999999999998</c:v>
                </c:pt>
                <c:pt idx="3">
                  <c:v>8.2200000000000006</c:v>
                </c:pt>
                <c:pt idx="4">
                  <c:v>8.3360000000000003</c:v>
                </c:pt>
                <c:pt idx="5">
                  <c:v>8.4809999999999999</c:v>
                </c:pt>
                <c:pt idx="6">
                  <c:v>8.3759999999999994</c:v>
                </c:pt>
                <c:pt idx="7">
                  <c:v>8.48</c:v>
                </c:pt>
                <c:pt idx="8">
                  <c:v>8.66</c:v>
                </c:pt>
                <c:pt idx="9">
                  <c:v>8.0630000000000006</c:v>
                </c:pt>
                <c:pt idx="10">
                  <c:v>8.0310000000000006</c:v>
                </c:pt>
                <c:pt idx="12">
                  <c:v>9.0250000000000004</c:v>
                </c:pt>
                <c:pt idx="13">
                  <c:v>8.9930000000000003</c:v>
                </c:pt>
                <c:pt idx="14">
                  <c:v>9.2270000000000003</c:v>
                </c:pt>
                <c:pt idx="15">
                  <c:v>9.5</c:v>
                </c:pt>
                <c:pt idx="16">
                  <c:v>9.7910000000000004</c:v>
                </c:pt>
                <c:pt idx="17">
                  <c:v>9.6760000000000002</c:v>
                </c:pt>
                <c:pt idx="18">
                  <c:v>9.6980000000000004</c:v>
                </c:pt>
                <c:pt idx="19">
                  <c:v>9.7669999999999995</c:v>
                </c:pt>
                <c:pt idx="20">
                  <c:v>9.8369999999999997</c:v>
                </c:pt>
                <c:pt idx="21">
                  <c:v>9.8719999999999999</c:v>
                </c:pt>
                <c:pt idx="22">
                  <c:v>10.117000000000001</c:v>
                </c:pt>
                <c:pt idx="23">
                  <c:v>10.337999999999999</c:v>
                </c:pt>
                <c:pt idx="24">
                  <c:v>10.08</c:v>
                </c:pt>
                <c:pt idx="25">
                  <c:v>10.228</c:v>
                </c:pt>
                <c:pt idx="26">
                  <c:v>10.117000000000001</c:v>
                </c:pt>
                <c:pt idx="27">
                  <c:v>9.9710000000000001</c:v>
                </c:pt>
                <c:pt idx="28">
                  <c:v>10.157</c:v>
                </c:pt>
                <c:pt idx="29">
                  <c:v>11.14</c:v>
                </c:pt>
                <c:pt idx="30">
                  <c:v>11.005000000000001</c:v>
                </c:pt>
                <c:pt idx="31">
                  <c:v>10.721</c:v>
                </c:pt>
                <c:pt idx="32">
                  <c:v>10.776999999999999</c:v>
                </c:pt>
                <c:pt idx="33">
                  <c:v>10.932</c:v>
                </c:pt>
                <c:pt idx="34">
                  <c:v>10.96</c:v>
                </c:pt>
                <c:pt idx="35">
                  <c:v>11.087999999999999</c:v>
                </c:pt>
                <c:pt idx="36">
                  <c:v>11.131</c:v>
                </c:pt>
                <c:pt idx="37" formatCode="0.0">
                  <c:v>11.247</c:v>
                </c:pt>
              </c:numCache>
            </c:numRef>
          </c:val>
          <c:smooth val="0"/>
          <c:extLst>
            <c:ext xmlns:c16="http://schemas.microsoft.com/office/drawing/2014/chart" uri="{C3380CC4-5D6E-409C-BE32-E72D297353CC}">
              <c16:uniqueId val="{00000002-ED04-4433-AA46-76705826DECB}"/>
            </c:ext>
          </c:extLst>
        </c:ser>
        <c:ser>
          <c:idx val="2"/>
          <c:order val="3"/>
          <c:tx>
            <c:strRef>
              <c:f>Sheet1!$A$4</c:f>
              <c:strCache>
                <c:ptCount val="1"/>
                <c:pt idx="0">
                  <c:v>FRA: 11.2%</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6.7590000000000003</c:v>
                </c:pt>
                <c:pt idx="5">
                  <c:v>7.6710000000000003</c:v>
                </c:pt>
                <c:pt idx="10">
                  <c:v>7.9969999999999999</c:v>
                </c:pt>
                <c:pt idx="11">
                  <c:v>8.2210000000000001</c:v>
                </c:pt>
                <c:pt idx="12">
                  <c:v>8.4459999999999997</c:v>
                </c:pt>
                <c:pt idx="13">
                  <c:v>8.8569999999999993</c:v>
                </c:pt>
                <c:pt idx="14">
                  <c:v>8.8409999999999993</c:v>
                </c:pt>
                <c:pt idx="15">
                  <c:v>9.8840000000000003</c:v>
                </c:pt>
                <c:pt idx="16">
                  <c:v>9.8859999999999992</c:v>
                </c:pt>
                <c:pt idx="17">
                  <c:v>9.7609999999999992</c:v>
                </c:pt>
                <c:pt idx="18">
                  <c:v>9.6590000000000007</c:v>
                </c:pt>
                <c:pt idx="19">
                  <c:v>9.66</c:v>
                </c:pt>
                <c:pt idx="20">
                  <c:v>9.5839999999999996</c:v>
                </c:pt>
                <c:pt idx="21">
                  <c:v>9.7059999999999995</c:v>
                </c:pt>
                <c:pt idx="22">
                  <c:v>10.022</c:v>
                </c:pt>
                <c:pt idx="23">
                  <c:v>10.083</c:v>
                </c:pt>
                <c:pt idx="24">
                  <c:v>10.164</c:v>
                </c:pt>
                <c:pt idx="25">
                  <c:v>10.215</c:v>
                </c:pt>
                <c:pt idx="26">
                  <c:v>10.398</c:v>
                </c:pt>
                <c:pt idx="27">
                  <c:v>10.335000000000001</c:v>
                </c:pt>
                <c:pt idx="28">
                  <c:v>10.513999999999999</c:v>
                </c:pt>
                <c:pt idx="29">
                  <c:v>11.301</c:v>
                </c:pt>
                <c:pt idx="30">
                  <c:v>11.239000000000001</c:v>
                </c:pt>
                <c:pt idx="31">
                  <c:v>11.202999999999999</c:v>
                </c:pt>
                <c:pt idx="32">
                  <c:v>11.315</c:v>
                </c:pt>
                <c:pt idx="33">
                  <c:v>11.436</c:v>
                </c:pt>
                <c:pt idx="34">
                  <c:v>11.571</c:v>
                </c:pt>
                <c:pt idx="35">
                  <c:v>11.459</c:v>
                </c:pt>
                <c:pt idx="36">
                  <c:v>11.507999999999999</c:v>
                </c:pt>
                <c:pt idx="37" formatCode="0.0">
                  <c:v>11.33</c:v>
                </c:pt>
              </c:numCache>
            </c:numRef>
          </c:val>
          <c:smooth val="0"/>
          <c:extLst>
            <c:ext xmlns:c16="http://schemas.microsoft.com/office/drawing/2014/chart" uri="{C3380CC4-5D6E-409C-BE32-E72D297353CC}">
              <c16:uniqueId val="{00000003-ED04-4433-AA46-76705826DECB}"/>
            </c:ext>
          </c:extLst>
        </c:ser>
        <c:ser>
          <c:idx val="7"/>
          <c:order val="4"/>
          <c:tx>
            <c:strRef>
              <c:f>Sheet1!$A$9</c:f>
              <c:strCache>
                <c:ptCount val="1"/>
                <c:pt idx="0">
                  <c:v>SWE: 11.0%</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7.827</c:v>
                </c:pt>
                <c:pt idx="1">
                  <c:v>7.931</c:v>
                </c:pt>
                <c:pt idx="2">
                  <c:v>8.0169999999999995</c:v>
                </c:pt>
                <c:pt idx="3">
                  <c:v>7.9279999999999999</c:v>
                </c:pt>
                <c:pt idx="4">
                  <c:v>7.7370000000000001</c:v>
                </c:pt>
                <c:pt idx="5">
                  <c:v>7.3440000000000003</c:v>
                </c:pt>
                <c:pt idx="6">
                  <c:v>7.1130000000000004</c:v>
                </c:pt>
                <c:pt idx="7">
                  <c:v>7.1920000000000002</c:v>
                </c:pt>
                <c:pt idx="8">
                  <c:v>7.1079999999999997</c:v>
                </c:pt>
                <c:pt idx="9">
                  <c:v>7.1669999999999998</c:v>
                </c:pt>
                <c:pt idx="10">
                  <c:v>7.2480000000000002</c:v>
                </c:pt>
                <c:pt idx="11">
                  <c:v>7.2359999999999998</c:v>
                </c:pt>
                <c:pt idx="12">
                  <c:v>7.52</c:v>
                </c:pt>
                <c:pt idx="13">
                  <c:v>7.7629999999999999</c:v>
                </c:pt>
                <c:pt idx="14">
                  <c:v>7.3689999999999998</c:v>
                </c:pt>
                <c:pt idx="15">
                  <c:v>7.2839999999999998</c:v>
                </c:pt>
                <c:pt idx="16">
                  <c:v>7.4870000000000001</c:v>
                </c:pt>
                <c:pt idx="17">
                  <c:v>7.3079999999999998</c:v>
                </c:pt>
                <c:pt idx="18">
                  <c:v>7.39</c:v>
                </c:pt>
                <c:pt idx="19">
                  <c:v>7.4059999999999997</c:v>
                </c:pt>
                <c:pt idx="20">
                  <c:v>7.4020000000000001</c:v>
                </c:pt>
                <c:pt idx="21">
                  <c:v>8.0220000000000002</c:v>
                </c:pt>
                <c:pt idx="22">
                  <c:v>8.3490000000000002</c:v>
                </c:pt>
                <c:pt idx="23">
                  <c:v>8.4529999999999994</c:v>
                </c:pt>
                <c:pt idx="24">
                  <c:v>8.2520000000000007</c:v>
                </c:pt>
                <c:pt idx="25">
                  <c:v>8.2680000000000007</c:v>
                </c:pt>
                <c:pt idx="26">
                  <c:v>8.1509999999999998</c:v>
                </c:pt>
                <c:pt idx="27">
                  <c:v>8.0640000000000001</c:v>
                </c:pt>
                <c:pt idx="28">
                  <c:v>8.3030000000000008</c:v>
                </c:pt>
                <c:pt idx="29">
                  <c:v>8.9350000000000005</c:v>
                </c:pt>
                <c:pt idx="30">
                  <c:v>8.4770000000000003</c:v>
                </c:pt>
                <c:pt idx="31">
                  <c:v>10.666</c:v>
                </c:pt>
                <c:pt idx="32">
                  <c:v>10.926</c:v>
                </c:pt>
                <c:pt idx="33">
                  <c:v>11.089</c:v>
                </c:pt>
                <c:pt idx="34">
                  <c:v>11.13</c:v>
                </c:pt>
                <c:pt idx="35">
                  <c:v>11.004</c:v>
                </c:pt>
                <c:pt idx="36">
                  <c:v>10.976000000000001</c:v>
                </c:pt>
                <c:pt idx="37" formatCode="0.0">
                  <c:v>11.019</c:v>
                </c:pt>
              </c:numCache>
            </c:numRef>
          </c:val>
          <c:smooth val="0"/>
          <c:extLst>
            <c:ext xmlns:c16="http://schemas.microsoft.com/office/drawing/2014/chart" uri="{C3380CC4-5D6E-409C-BE32-E72D297353CC}">
              <c16:uniqueId val="{00000004-ED04-4433-AA46-76705826DECB}"/>
            </c:ext>
          </c:extLst>
        </c:ser>
        <c:ser>
          <c:idx val="1"/>
          <c:order val="5"/>
          <c:tx>
            <c:strRef>
              <c:f>Sheet1!$A$3</c:f>
              <c:strCache>
                <c:ptCount val="1"/>
                <c:pt idx="0">
                  <c:v>CAN: 10.7%</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6.5359999999999996</c:v>
                </c:pt>
                <c:pt idx="1">
                  <c:v>6.766</c:v>
                </c:pt>
                <c:pt idx="2">
                  <c:v>7.4950000000000001</c:v>
                </c:pt>
                <c:pt idx="3">
                  <c:v>7.6639999999999997</c:v>
                </c:pt>
                <c:pt idx="4">
                  <c:v>7.5510000000000002</c:v>
                </c:pt>
                <c:pt idx="5">
                  <c:v>7.5579999999999998</c:v>
                </c:pt>
                <c:pt idx="6">
                  <c:v>7.798</c:v>
                </c:pt>
                <c:pt idx="7">
                  <c:v>7.7389999999999999</c:v>
                </c:pt>
                <c:pt idx="8">
                  <c:v>7.7380000000000004</c:v>
                </c:pt>
                <c:pt idx="9">
                  <c:v>7.9459999999999997</c:v>
                </c:pt>
                <c:pt idx="10">
                  <c:v>8.3640000000000008</c:v>
                </c:pt>
                <c:pt idx="11">
                  <c:v>9.048</c:v>
                </c:pt>
                <c:pt idx="12">
                  <c:v>9.3010000000000002</c:v>
                </c:pt>
                <c:pt idx="13">
                  <c:v>9.1859999999999999</c:v>
                </c:pt>
                <c:pt idx="14">
                  <c:v>8.8350000000000009</c:v>
                </c:pt>
                <c:pt idx="15">
                  <c:v>8.532</c:v>
                </c:pt>
                <c:pt idx="16">
                  <c:v>8.3360000000000003</c:v>
                </c:pt>
                <c:pt idx="17">
                  <c:v>8.3179999999999996</c:v>
                </c:pt>
                <c:pt idx="18">
                  <c:v>8.5470000000000006</c:v>
                </c:pt>
                <c:pt idx="19">
                  <c:v>8.3290000000000006</c:v>
                </c:pt>
                <c:pt idx="20">
                  <c:v>8.2479999999999993</c:v>
                </c:pt>
                <c:pt idx="21">
                  <c:v>8.625</c:v>
                </c:pt>
                <c:pt idx="22">
                  <c:v>8.8569999999999993</c:v>
                </c:pt>
                <c:pt idx="23">
                  <c:v>9.0109999999999992</c:v>
                </c:pt>
                <c:pt idx="24">
                  <c:v>9.0660000000000007</c:v>
                </c:pt>
                <c:pt idx="25">
                  <c:v>9.0350000000000001</c:v>
                </c:pt>
                <c:pt idx="26">
                  <c:v>9.375</c:v>
                </c:pt>
                <c:pt idx="27">
                  <c:v>9.4760000000000009</c:v>
                </c:pt>
                <c:pt idx="28">
                  <c:v>9.6389999999999993</c:v>
                </c:pt>
                <c:pt idx="29">
                  <c:v>10.756</c:v>
                </c:pt>
                <c:pt idx="30">
                  <c:v>10.728</c:v>
                </c:pt>
                <c:pt idx="31">
                  <c:v>10.403</c:v>
                </c:pt>
                <c:pt idx="32">
                  <c:v>10.403</c:v>
                </c:pt>
                <c:pt idx="33">
                  <c:v>10.287000000000001</c:v>
                </c:pt>
                <c:pt idx="34">
                  <c:v>10.121</c:v>
                </c:pt>
                <c:pt idx="35">
                  <c:v>10.584</c:v>
                </c:pt>
                <c:pt idx="36">
                  <c:v>10.82</c:v>
                </c:pt>
                <c:pt idx="37" formatCode="0.0">
                  <c:v>10.663</c:v>
                </c:pt>
              </c:numCache>
            </c:numRef>
          </c:val>
          <c:smooth val="0"/>
          <c:extLst>
            <c:ext xmlns:c16="http://schemas.microsoft.com/office/drawing/2014/chart" uri="{C3380CC4-5D6E-409C-BE32-E72D297353CC}">
              <c16:uniqueId val="{00000005-ED04-4433-AA46-76705826DECB}"/>
            </c:ext>
          </c:extLst>
        </c:ser>
        <c:ser>
          <c:idx val="6"/>
          <c:order val="6"/>
          <c:tx>
            <c:strRef>
              <c:f>Sheet1!$A$8</c:f>
              <c:strCache>
                <c:ptCount val="1"/>
                <c:pt idx="0">
                  <c:v>NOR: 10.2%</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5.41</c:v>
                </c:pt>
                <c:pt idx="1">
                  <c:v>5.44</c:v>
                </c:pt>
                <c:pt idx="2">
                  <c:v>5.64</c:v>
                </c:pt>
                <c:pt idx="3">
                  <c:v>5.8220000000000001</c:v>
                </c:pt>
                <c:pt idx="4">
                  <c:v>5.4790000000000001</c:v>
                </c:pt>
                <c:pt idx="5">
                  <c:v>5.4770000000000003</c:v>
                </c:pt>
                <c:pt idx="6">
                  <c:v>5.9180000000000001</c:v>
                </c:pt>
                <c:pt idx="7">
                  <c:v>6.1539999999999999</c:v>
                </c:pt>
                <c:pt idx="8">
                  <c:v>6.2910000000000004</c:v>
                </c:pt>
                <c:pt idx="9">
                  <c:v>6.1180000000000003</c:v>
                </c:pt>
                <c:pt idx="10">
                  <c:v>7.0750000000000002</c:v>
                </c:pt>
                <c:pt idx="11">
                  <c:v>7.35</c:v>
                </c:pt>
                <c:pt idx="12">
                  <c:v>7.5010000000000003</c:v>
                </c:pt>
                <c:pt idx="13">
                  <c:v>7.38</c:v>
                </c:pt>
                <c:pt idx="14">
                  <c:v>7.2930000000000001</c:v>
                </c:pt>
                <c:pt idx="15">
                  <c:v>7.2729999999999997</c:v>
                </c:pt>
                <c:pt idx="16">
                  <c:v>7.1890000000000001</c:v>
                </c:pt>
                <c:pt idx="17">
                  <c:v>7.7430000000000003</c:v>
                </c:pt>
                <c:pt idx="18">
                  <c:v>8.4269999999999996</c:v>
                </c:pt>
                <c:pt idx="19">
                  <c:v>8.4359999999999999</c:v>
                </c:pt>
                <c:pt idx="20">
                  <c:v>7.7089999999999996</c:v>
                </c:pt>
                <c:pt idx="21">
                  <c:v>8.0210000000000008</c:v>
                </c:pt>
                <c:pt idx="22">
                  <c:v>9.0050000000000008</c:v>
                </c:pt>
                <c:pt idx="23">
                  <c:v>9.2189999999999994</c:v>
                </c:pt>
                <c:pt idx="24">
                  <c:v>8.8260000000000005</c:v>
                </c:pt>
                <c:pt idx="25">
                  <c:v>8.3330000000000002</c:v>
                </c:pt>
                <c:pt idx="26">
                  <c:v>7.9160000000000004</c:v>
                </c:pt>
                <c:pt idx="27">
                  <c:v>8.048</c:v>
                </c:pt>
                <c:pt idx="28">
                  <c:v>7.9560000000000004</c:v>
                </c:pt>
                <c:pt idx="29">
                  <c:v>9.0640000000000001</c:v>
                </c:pt>
                <c:pt idx="30">
                  <c:v>8.8979999999999997</c:v>
                </c:pt>
                <c:pt idx="31">
                  <c:v>8.7789999999999999</c:v>
                </c:pt>
                <c:pt idx="32">
                  <c:v>8.7650000000000006</c:v>
                </c:pt>
                <c:pt idx="33">
                  <c:v>8.9169999999999998</c:v>
                </c:pt>
                <c:pt idx="34">
                  <c:v>9.3279999999999994</c:v>
                </c:pt>
                <c:pt idx="35">
                  <c:v>10.109</c:v>
                </c:pt>
                <c:pt idx="36">
                  <c:v>10.519</c:v>
                </c:pt>
                <c:pt idx="37" formatCode="0.0">
                  <c:v>10.446</c:v>
                </c:pt>
              </c:numCache>
            </c:numRef>
          </c:val>
          <c:smooth val="0"/>
          <c:extLst>
            <c:ext xmlns:c16="http://schemas.microsoft.com/office/drawing/2014/chart" uri="{C3380CC4-5D6E-409C-BE32-E72D297353CC}">
              <c16:uniqueId val="{00000006-ED04-4433-AA46-76705826DECB}"/>
            </c:ext>
          </c:extLst>
        </c:ser>
        <c:ser>
          <c:idx val="4"/>
          <c:order val="7"/>
          <c:tx>
            <c:strRef>
              <c:f>Sheet1!$A$6</c:f>
              <c:strCache>
                <c:ptCount val="1"/>
                <c:pt idx="0">
                  <c:v>NETH: 9.9%</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6.5140000000000002</c:v>
                </c:pt>
                <c:pt idx="1">
                  <c:v>6.6040000000000001</c:v>
                </c:pt>
                <c:pt idx="2">
                  <c:v>6.8289999999999997</c:v>
                </c:pt>
                <c:pt idx="3">
                  <c:v>6.8289999999999997</c:v>
                </c:pt>
                <c:pt idx="4">
                  <c:v>6.5549999999999997</c:v>
                </c:pt>
                <c:pt idx="5">
                  <c:v>6.5439999999999996</c:v>
                </c:pt>
                <c:pt idx="6">
                  <c:v>6.63</c:v>
                </c:pt>
                <c:pt idx="7">
                  <c:v>6.7380000000000004</c:v>
                </c:pt>
                <c:pt idx="8">
                  <c:v>6.6669999999999998</c:v>
                </c:pt>
                <c:pt idx="9">
                  <c:v>6.8339999999999996</c:v>
                </c:pt>
                <c:pt idx="10">
                  <c:v>6.992</c:v>
                </c:pt>
                <c:pt idx="11">
                  <c:v>7.1689999999999996</c:v>
                </c:pt>
                <c:pt idx="12">
                  <c:v>7.3760000000000003</c:v>
                </c:pt>
                <c:pt idx="13">
                  <c:v>7.476</c:v>
                </c:pt>
                <c:pt idx="14">
                  <c:v>7.359</c:v>
                </c:pt>
                <c:pt idx="15">
                  <c:v>7.27</c:v>
                </c:pt>
                <c:pt idx="16">
                  <c:v>7.2130000000000001</c:v>
                </c:pt>
                <c:pt idx="17">
                  <c:v>7.0259999999999998</c:v>
                </c:pt>
                <c:pt idx="18">
                  <c:v>7.7960000000000003</c:v>
                </c:pt>
                <c:pt idx="19">
                  <c:v>7.8250000000000002</c:v>
                </c:pt>
                <c:pt idx="20">
                  <c:v>7.7069999999999999</c:v>
                </c:pt>
                <c:pt idx="21">
                  <c:v>8.0589999999999993</c:v>
                </c:pt>
                <c:pt idx="22">
                  <c:v>8.6489999999999991</c:v>
                </c:pt>
                <c:pt idx="23">
                  <c:v>9.0570000000000004</c:v>
                </c:pt>
                <c:pt idx="24">
                  <c:v>9.1110000000000007</c:v>
                </c:pt>
                <c:pt idx="25">
                  <c:v>9.0969999999999995</c:v>
                </c:pt>
                <c:pt idx="26">
                  <c:v>9.0809999999999995</c:v>
                </c:pt>
                <c:pt idx="27">
                  <c:v>9.0530000000000008</c:v>
                </c:pt>
                <c:pt idx="28">
                  <c:v>9.2769999999999992</c:v>
                </c:pt>
                <c:pt idx="29">
                  <c:v>9.9930000000000003</c:v>
                </c:pt>
                <c:pt idx="30">
                  <c:v>10.154999999999999</c:v>
                </c:pt>
                <c:pt idx="31">
                  <c:v>10.234</c:v>
                </c:pt>
                <c:pt idx="32">
                  <c:v>10.539</c:v>
                </c:pt>
                <c:pt idx="33">
                  <c:v>10.584</c:v>
                </c:pt>
                <c:pt idx="34">
                  <c:v>10.567</c:v>
                </c:pt>
                <c:pt idx="35">
                  <c:v>10.324</c:v>
                </c:pt>
                <c:pt idx="36">
                  <c:v>10.301</c:v>
                </c:pt>
                <c:pt idx="37" formatCode="0.0">
                  <c:v>10.101000000000001</c:v>
                </c:pt>
              </c:numCache>
            </c:numRef>
          </c:val>
          <c:smooth val="0"/>
          <c:extLst>
            <c:ext xmlns:c16="http://schemas.microsoft.com/office/drawing/2014/chart" uri="{C3380CC4-5D6E-409C-BE32-E72D297353CC}">
              <c16:uniqueId val="{00000007-ED04-4433-AA46-76705826DECB}"/>
            </c:ext>
          </c:extLst>
        </c:ser>
        <c:ser>
          <c:idx val="9"/>
          <c:order val="8"/>
          <c:tx>
            <c:strRef>
              <c:f>Sheet1!$A$11</c:f>
              <c:strCache>
                <c:ptCount val="1"/>
                <c:pt idx="0">
                  <c:v>UK: 9.8%</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5.0629999999999997</c:v>
                </c:pt>
                <c:pt idx="1">
                  <c:v>5.2850000000000001</c:v>
                </c:pt>
                <c:pt idx="2">
                  <c:v>5.1230000000000002</c:v>
                </c:pt>
                <c:pt idx="3">
                  <c:v>5.3209999999999997</c:v>
                </c:pt>
                <c:pt idx="4">
                  <c:v>5.2370000000000001</c:v>
                </c:pt>
                <c:pt idx="5">
                  <c:v>5.14</c:v>
                </c:pt>
                <c:pt idx="6">
                  <c:v>5.125</c:v>
                </c:pt>
                <c:pt idx="7">
                  <c:v>5.1779999999999999</c:v>
                </c:pt>
                <c:pt idx="8">
                  <c:v>5.0890000000000004</c:v>
                </c:pt>
                <c:pt idx="9">
                  <c:v>5.0369999999999999</c:v>
                </c:pt>
                <c:pt idx="10">
                  <c:v>5.09</c:v>
                </c:pt>
                <c:pt idx="11">
                  <c:v>5.4859999999999998</c:v>
                </c:pt>
                <c:pt idx="12">
                  <c:v>5.9349999999999996</c:v>
                </c:pt>
                <c:pt idx="13">
                  <c:v>6.0030000000000001</c:v>
                </c:pt>
                <c:pt idx="14">
                  <c:v>6.0780000000000003</c:v>
                </c:pt>
                <c:pt idx="15">
                  <c:v>5.5970000000000004</c:v>
                </c:pt>
                <c:pt idx="16">
                  <c:v>5.5869999999999997</c:v>
                </c:pt>
                <c:pt idx="17">
                  <c:v>5.4649999999999999</c:v>
                </c:pt>
                <c:pt idx="18">
                  <c:v>5.6029999999999998</c:v>
                </c:pt>
                <c:pt idx="19">
                  <c:v>5.8440000000000003</c:v>
                </c:pt>
                <c:pt idx="20">
                  <c:v>5.9720000000000004</c:v>
                </c:pt>
                <c:pt idx="21">
                  <c:v>6.3109999999999999</c:v>
                </c:pt>
                <c:pt idx="22">
                  <c:v>6.5679999999999996</c:v>
                </c:pt>
                <c:pt idx="23">
                  <c:v>6.8330000000000002</c:v>
                </c:pt>
                <c:pt idx="24">
                  <c:v>7.0359999999999996</c:v>
                </c:pt>
                <c:pt idx="25">
                  <c:v>7.1749999999999998</c:v>
                </c:pt>
                <c:pt idx="26">
                  <c:v>7.3079999999999998</c:v>
                </c:pt>
                <c:pt idx="27">
                  <c:v>7.4059999999999997</c:v>
                </c:pt>
                <c:pt idx="28">
                  <c:v>7.6459999999999999</c:v>
                </c:pt>
                <c:pt idx="29">
                  <c:v>8.4819999999999993</c:v>
                </c:pt>
                <c:pt idx="30">
                  <c:v>8.4339999999999993</c:v>
                </c:pt>
                <c:pt idx="31">
                  <c:v>8.3759999999999994</c:v>
                </c:pt>
                <c:pt idx="32">
                  <c:v>8.2859999999999996</c:v>
                </c:pt>
                <c:pt idx="33">
                  <c:v>9.766</c:v>
                </c:pt>
                <c:pt idx="34">
                  <c:v>9.7569999999999997</c:v>
                </c:pt>
                <c:pt idx="35">
                  <c:v>9.6869999999999994</c:v>
                </c:pt>
                <c:pt idx="36">
                  <c:v>9.6989999999999998</c:v>
                </c:pt>
                <c:pt idx="37" formatCode="0.0">
                  <c:v>9.6319999999999997</c:v>
                </c:pt>
              </c:numCache>
            </c:numRef>
          </c:val>
          <c:smooth val="0"/>
          <c:extLst>
            <c:ext xmlns:c16="http://schemas.microsoft.com/office/drawing/2014/chart" uri="{C3380CC4-5D6E-409C-BE32-E72D297353CC}">
              <c16:uniqueId val="{00000008-ED04-4433-AA46-76705826DECB}"/>
            </c:ext>
          </c:extLst>
        </c:ser>
        <c:ser>
          <c:idx val="0"/>
          <c:order val="9"/>
          <c:tx>
            <c:strRef>
              <c:f>Sheet1!$A$2</c:f>
              <c:strCache>
                <c:ptCount val="1"/>
                <c:pt idx="0">
                  <c:v>AUS: 9.3%</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5.83</c:v>
                </c:pt>
                <c:pt idx="1">
                  <c:v>5.8390000000000004</c:v>
                </c:pt>
                <c:pt idx="2">
                  <c:v>6.1059999999999999</c:v>
                </c:pt>
                <c:pt idx="3">
                  <c:v>6.0519999999999996</c:v>
                </c:pt>
                <c:pt idx="4">
                  <c:v>6.024</c:v>
                </c:pt>
                <c:pt idx="5">
                  <c:v>6.0750000000000002</c:v>
                </c:pt>
                <c:pt idx="6">
                  <c:v>6.274</c:v>
                </c:pt>
                <c:pt idx="7">
                  <c:v>6.1120000000000001</c:v>
                </c:pt>
                <c:pt idx="8">
                  <c:v>6.0670000000000002</c:v>
                </c:pt>
                <c:pt idx="9">
                  <c:v>6.12</c:v>
                </c:pt>
                <c:pt idx="10">
                  <c:v>6.48</c:v>
                </c:pt>
                <c:pt idx="11">
                  <c:v>6.7759999999999998</c:v>
                </c:pt>
                <c:pt idx="12">
                  <c:v>6.8410000000000002</c:v>
                </c:pt>
                <c:pt idx="13">
                  <c:v>6.8570000000000002</c:v>
                </c:pt>
                <c:pt idx="14">
                  <c:v>6.8890000000000002</c:v>
                </c:pt>
                <c:pt idx="15">
                  <c:v>6.9349999999999996</c:v>
                </c:pt>
                <c:pt idx="16">
                  <c:v>7.0739999999999998</c:v>
                </c:pt>
                <c:pt idx="17">
                  <c:v>7.0880000000000001</c:v>
                </c:pt>
                <c:pt idx="18">
                  <c:v>7.2439999999999998</c:v>
                </c:pt>
                <c:pt idx="19">
                  <c:v>7.3310000000000004</c:v>
                </c:pt>
                <c:pt idx="20">
                  <c:v>7.6139999999999999</c:v>
                </c:pt>
                <c:pt idx="21">
                  <c:v>7.6959999999999997</c:v>
                </c:pt>
                <c:pt idx="22">
                  <c:v>7.8929999999999998</c:v>
                </c:pt>
                <c:pt idx="23">
                  <c:v>7.9039999999999999</c:v>
                </c:pt>
                <c:pt idx="24">
                  <c:v>8.109</c:v>
                </c:pt>
                <c:pt idx="25">
                  <c:v>7.99</c:v>
                </c:pt>
                <c:pt idx="26">
                  <c:v>7.9889999999999999</c:v>
                </c:pt>
                <c:pt idx="27">
                  <c:v>8.0679999999999996</c:v>
                </c:pt>
                <c:pt idx="28">
                  <c:v>8.2560000000000002</c:v>
                </c:pt>
                <c:pt idx="29">
                  <c:v>8.5630000000000006</c:v>
                </c:pt>
                <c:pt idx="30">
                  <c:v>8.4309999999999992</c:v>
                </c:pt>
                <c:pt idx="31">
                  <c:v>8.5419999999999998</c:v>
                </c:pt>
                <c:pt idx="32">
                  <c:v>8.6760000000000002</c:v>
                </c:pt>
                <c:pt idx="33">
                  <c:v>8.7590000000000003</c:v>
                </c:pt>
                <c:pt idx="34">
                  <c:v>9.0380000000000003</c:v>
                </c:pt>
                <c:pt idx="35">
                  <c:v>9.3149999999999995</c:v>
                </c:pt>
                <c:pt idx="36">
                  <c:v>9.1959999999999997</c:v>
                </c:pt>
                <c:pt idx="37" formatCode="0.0">
                  <c:v>9.2059999999999995</c:v>
                </c:pt>
              </c:numCache>
            </c:numRef>
          </c:val>
          <c:smooth val="0"/>
          <c:extLst>
            <c:ext xmlns:c16="http://schemas.microsoft.com/office/drawing/2014/chart" uri="{C3380CC4-5D6E-409C-BE32-E72D297353CC}">
              <c16:uniqueId val="{00000009-ED04-4433-AA46-76705826DECB}"/>
            </c:ext>
          </c:extLst>
        </c:ser>
        <c:ser>
          <c:idx val="5"/>
          <c:order val="10"/>
          <c:tx>
            <c:strRef>
              <c:f>Sheet1!$A$7</c:f>
              <c:strCache>
                <c:ptCount val="1"/>
                <c:pt idx="0">
                  <c:v>NZ: 9.3%</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5.7619999999999996</c:v>
                </c:pt>
                <c:pt idx="1">
                  <c:v>5.7190000000000003</c:v>
                </c:pt>
                <c:pt idx="2">
                  <c:v>5.7590000000000003</c:v>
                </c:pt>
                <c:pt idx="3">
                  <c:v>5.61</c:v>
                </c:pt>
                <c:pt idx="4">
                  <c:v>5.3120000000000003</c:v>
                </c:pt>
                <c:pt idx="5">
                  <c:v>4.883</c:v>
                </c:pt>
                <c:pt idx="6">
                  <c:v>5.0369999999999999</c:v>
                </c:pt>
                <c:pt idx="7">
                  <c:v>5.5750000000000002</c:v>
                </c:pt>
                <c:pt idx="8">
                  <c:v>6.0869999999999997</c:v>
                </c:pt>
                <c:pt idx="9">
                  <c:v>6.24</c:v>
                </c:pt>
                <c:pt idx="10">
                  <c:v>6.6639999999999997</c:v>
                </c:pt>
                <c:pt idx="11">
                  <c:v>7.0990000000000002</c:v>
                </c:pt>
                <c:pt idx="12">
                  <c:v>7.23</c:v>
                </c:pt>
                <c:pt idx="13">
                  <c:v>6.9349999999999996</c:v>
                </c:pt>
                <c:pt idx="14">
                  <c:v>6.9539999999999997</c:v>
                </c:pt>
                <c:pt idx="15">
                  <c:v>6.9489999999999998</c:v>
                </c:pt>
                <c:pt idx="16">
                  <c:v>6.891</c:v>
                </c:pt>
                <c:pt idx="17">
                  <c:v>7.0979999999999999</c:v>
                </c:pt>
                <c:pt idx="18">
                  <c:v>7.5129999999999999</c:v>
                </c:pt>
                <c:pt idx="19">
                  <c:v>7.3970000000000002</c:v>
                </c:pt>
                <c:pt idx="20">
                  <c:v>7.47</c:v>
                </c:pt>
                <c:pt idx="21">
                  <c:v>7.5789999999999997</c:v>
                </c:pt>
                <c:pt idx="22">
                  <c:v>7.9</c:v>
                </c:pt>
                <c:pt idx="23">
                  <c:v>7.7220000000000004</c:v>
                </c:pt>
                <c:pt idx="24">
                  <c:v>7.9009999999999998</c:v>
                </c:pt>
                <c:pt idx="25">
                  <c:v>8.2729999999999997</c:v>
                </c:pt>
                <c:pt idx="26">
                  <c:v>8.6329999999999991</c:v>
                </c:pt>
                <c:pt idx="27">
                  <c:v>8.3209999999999997</c:v>
                </c:pt>
                <c:pt idx="28">
                  <c:v>9.1140000000000008</c:v>
                </c:pt>
                <c:pt idx="29">
                  <c:v>9.6240000000000006</c:v>
                </c:pt>
                <c:pt idx="30">
                  <c:v>9.5879999999999992</c:v>
                </c:pt>
                <c:pt idx="31">
                  <c:v>9.51</c:v>
                </c:pt>
                <c:pt idx="32">
                  <c:v>9.6519999999999992</c:v>
                </c:pt>
                <c:pt idx="33">
                  <c:v>9.3659999999999997</c:v>
                </c:pt>
                <c:pt idx="34">
                  <c:v>9.4239999999999995</c:v>
                </c:pt>
                <c:pt idx="35">
                  <c:v>9.3279999999999994</c:v>
                </c:pt>
                <c:pt idx="36">
                  <c:v>9.2919999999999998</c:v>
                </c:pt>
                <c:pt idx="37" formatCode="0.0">
                  <c:v>9.1449999999999996</c:v>
                </c:pt>
              </c:numCache>
            </c:numRef>
          </c:val>
          <c:smooth val="0"/>
          <c:extLst>
            <c:ext xmlns:c16="http://schemas.microsoft.com/office/drawing/2014/chart" uri="{C3380CC4-5D6E-409C-BE32-E72D297353CC}">
              <c16:uniqueId val="{0000000A-ED04-4433-AA46-76705826DECB}"/>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6"/>
        <c:noMultiLvlLbl val="0"/>
      </c:catAx>
      <c:valAx>
        <c:axId val="636216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856492938382714"/>
          <c:y val="9.1616236695495804E-2"/>
          <c:w val="0.13838008068943694"/>
          <c:h val="0.7780801303447573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38435321041963E-2"/>
          <c:y val="0.17803476923972528"/>
          <c:w val="0.94646171553367064"/>
          <c:h val="0.729450451709999"/>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10"/>
            <c:invertIfNegative val="0"/>
            <c:bubble3D val="0"/>
            <c:spPr>
              <a:solidFill>
                <a:srgbClr val="C00000"/>
              </a:solidFill>
              <a:ln w="19050">
                <a:noFill/>
              </a:ln>
            </c:spPr>
            <c:extLst>
              <c:ext xmlns:c16="http://schemas.microsoft.com/office/drawing/2014/chart" uri="{C3380CC4-5D6E-409C-BE32-E72D297353CC}">
                <c16:uniqueId val="{00000001-15E5-4D9E-A6C1-9E3ECA714572}"/>
              </c:ext>
            </c:extLst>
          </c:dPt>
          <c:dLbls>
            <c:dLbl>
              <c:idx val="0"/>
              <c:layout>
                <c:manualLayout>
                  <c:x val="1.4182172920024878E-3"/>
                  <c:y val="4.76298406787603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E5-4D9E-A6C1-9E3ECA714572}"/>
                </c:ext>
              </c:extLst>
            </c:dLbl>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UK</c:v>
                </c:pt>
                <c:pt idx="1">
                  <c:v>NZ</c:v>
                </c:pt>
                <c:pt idx="2">
                  <c:v>GER</c:v>
                </c:pt>
                <c:pt idx="3">
                  <c:v>SWE</c:v>
                </c:pt>
                <c:pt idx="4">
                  <c:v>NOR</c:v>
                </c:pt>
                <c:pt idx="5">
                  <c:v>AUS</c:v>
                </c:pt>
                <c:pt idx="6">
                  <c:v>NETH</c:v>
                </c:pt>
                <c:pt idx="7">
                  <c:v>CAN</c:v>
                </c:pt>
                <c:pt idx="8">
                  <c:v>SWIZ</c:v>
                </c:pt>
                <c:pt idx="9">
                  <c:v>FRA</c:v>
                </c:pt>
                <c:pt idx="10">
                  <c:v>US</c:v>
                </c:pt>
              </c:strCache>
            </c:strRef>
          </c:cat>
          <c:val>
            <c:numRef>
              <c:f>Sheet1!$B$2:$B$12</c:f>
              <c:numCache>
                <c:formatCode>0</c:formatCode>
                <c:ptCount val="11"/>
                <c:pt idx="0">
                  <c:v>1.93</c:v>
                </c:pt>
                <c:pt idx="1">
                  <c:v>8.27</c:v>
                </c:pt>
                <c:pt idx="2">
                  <c:v>9.9499999999999993</c:v>
                </c:pt>
                <c:pt idx="3">
                  <c:v>12.48</c:v>
                </c:pt>
                <c:pt idx="4">
                  <c:v>15.74</c:v>
                </c:pt>
                <c:pt idx="5">
                  <c:v>16.59</c:v>
                </c:pt>
                <c:pt idx="6">
                  <c:v>17.809999999999999</c:v>
                </c:pt>
                <c:pt idx="7">
                  <c:v>21.76</c:v>
                </c:pt>
                <c:pt idx="8">
                  <c:v>29.77</c:v>
                </c:pt>
                <c:pt idx="9">
                  <c:v>34.880000000000003</c:v>
                </c:pt>
                <c:pt idx="10">
                  <c:v>43.62</c:v>
                </c:pt>
              </c:numCache>
            </c:numRef>
          </c:val>
          <c:extLst>
            <c:ext xmlns:c16="http://schemas.microsoft.com/office/drawing/2014/chart" uri="{C3380CC4-5D6E-409C-BE32-E72D297353CC}">
              <c16:uniqueId val="{00000003-15E5-4D9E-A6C1-9E3ECA714572}"/>
            </c:ext>
          </c:extLst>
        </c:ser>
        <c:dLbls>
          <c:showLegendKey val="0"/>
          <c:showVal val="0"/>
          <c:showCatName val="0"/>
          <c:showSerName val="0"/>
          <c:showPercent val="0"/>
          <c:showBubbleSize val="0"/>
        </c:dLbls>
        <c:gapWidth val="25"/>
        <c:axId val="638106384"/>
        <c:axId val="638888624"/>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9"/>
                    <c:layout>
                      <c:manualLayout>
                        <c:x val="-2.8363529325322011E-3"/>
                        <c:y val="-4.272994317029720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15E5-4D9E-A6C1-9E3ECA714572}"/>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UK</c:v>
                      </c:pt>
                      <c:pt idx="1">
                        <c:v>NZ</c:v>
                      </c:pt>
                      <c:pt idx="2">
                        <c:v>GER</c:v>
                      </c:pt>
                      <c:pt idx="3">
                        <c:v>SWE</c:v>
                      </c:pt>
                      <c:pt idx="4">
                        <c:v>NOR</c:v>
                      </c:pt>
                      <c:pt idx="5">
                        <c:v>AUS</c:v>
                      </c:pt>
                      <c:pt idx="6">
                        <c:v>NETH</c:v>
                      </c:pt>
                      <c:pt idx="7">
                        <c:v>CAN</c:v>
                      </c:pt>
                      <c:pt idx="8">
                        <c:v>SWIZ</c:v>
                      </c:pt>
                      <c:pt idx="9">
                        <c:v>FRA</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5-15E5-4D9E-A6C1-9E3ECA714572}"/>
                  </c:ext>
                </c:extLst>
              </c15:ser>
            </c15:filteredBarSeries>
          </c:ext>
        </c:extLst>
      </c:barChart>
      <c:catAx>
        <c:axId val="638106384"/>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888624"/>
        <c:crosses val="autoZero"/>
        <c:auto val="1"/>
        <c:lblAlgn val="ctr"/>
        <c:lblOffset val="100"/>
        <c:noMultiLvlLbl val="0"/>
      </c:catAx>
      <c:valAx>
        <c:axId val="638888624"/>
        <c:scaling>
          <c:orientation val="minMax"/>
          <c:max val="50"/>
        </c:scaling>
        <c:delete val="1"/>
        <c:axPos val="l"/>
        <c:numFmt formatCode="0" sourceLinked="1"/>
        <c:majorTickMark val="none"/>
        <c:minorTickMark val="none"/>
        <c:tickLblPos val="nextTo"/>
        <c:crossAx val="638106384"/>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10"/>
            <c:invertIfNegative val="0"/>
            <c:bubble3D val="0"/>
            <c:spPr>
              <a:solidFill>
                <a:srgbClr val="C00000"/>
              </a:solidFill>
              <a:ln w="19050">
                <a:noFill/>
              </a:ln>
            </c:spPr>
            <c:extLst>
              <c:ext xmlns:c16="http://schemas.microsoft.com/office/drawing/2014/chart" uri="{C3380CC4-5D6E-409C-BE32-E72D297353CC}">
                <c16:uniqueId val="{00000001-F4CB-4D04-9A5E-055CDE3BEE97}"/>
              </c:ext>
            </c:extLst>
          </c:dPt>
          <c:dLbls>
            <c:spPr>
              <a:noFill/>
              <a:ln>
                <a:noFill/>
              </a:ln>
              <a:effectLst/>
            </c:spPr>
            <c:txPr>
              <a:bodyPr wrap="square" lIns="38100" tIns="19050" rIns="38100" bIns="19050" anchor="ctr">
                <a:spAutoFit/>
              </a:bodyPr>
              <a:lstStyle/>
              <a:p>
                <a:pPr>
                  <a:defRPr sz="1400" b="1">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UK</c:v>
                </c:pt>
                <c:pt idx="1">
                  <c:v>GER</c:v>
                </c:pt>
                <c:pt idx="2">
                  <c:v>NETH</c:v>
                </c:pt>
                <c:pt idx="3">
                  <c:v>SWE</c:v>
                </c:pt>
                <c:pt idx="4">
                  <c:v>FRA</c:v>
                </c:pt>
                <c:pt idx="5">
                  <c:v>NOR</c:v>
                </c:pt>
                <c:pt idx="6">
                  <c:v>AUS</c:v>
                </c:pt>
                <c:pt idx="7">
                  <c:v>CAN</c:v>
                </c:pt>
                <c:pt idx="8">
                  <c:v>SWIZ</c:v>
                </c:pt>
                <c:pt idx="9">
                  <c:v>NZ</c:v>
                </c:pt>
                <c:pt idx="10">
                  <c:v>US</c:v>
                </c:pt>
              </c:strCache>
            </c:strRef>
          </c:cat>
          <c:val>
            <c:numRef>
              <c:f>Sheet1!$B$2:$B$12</c:f>
              <c:numCache>
                <c:formatCode>0</c:formatCode>
                <c:ptCount val="11"/>
                <c:pt idx="0">
                  <c:v>5.32</c:v>
                </c:pt>
                <c:pt idx="1">
                  <c:v>6.74</c:v>
                </c:pt>
                <c:pt idx="2">
                  <c:v>10.73</c:v>
                </c:pt>
                <c:pt idx="3">
                  <c:v>12.86</c:v>
                </c:pt>
                <c:pt idx="4">
                  <c:v>13.95</c:v>
                </c:pt>
                <c:pt idx="5">
                  <c:v>14.75</c:v>
                </c:pt>
                <c:pt idx="6">
                  <c:v>17.32</c:v>
                </c:pt>
                <c:pt idx="7">
                  <c:v>20.47</c:v>
                </c:pt>
                <c:pt idx="8">
                  <c:v>26.14</c:v>
                </c:pt>
                <c:pt idx="9">
                  <c:v>26.82</c:v>
                </c:pt>
                <c:pt idx="10">
                  <c:v>38.26</c:v>
                </c:pt>
              </c:numCache>
            </c:numRef>
          </c:val>
          <c:extLst>
            <c:ext xmlns:c16="http://schemas.microsoft.com/office/drawing/2014/chart" uri="{C3380CC4-5D6E-409C-BE32-E72D297353CC}">
              <c16:uniqueId val="{00000002-F4CB-4D04-9A5E-055CDE3BEE97}"/>
            </c:ext>
          </c:extLst>
        </c:ser>
        <c:dLbls>
          <c:showLegendKey val="0"/>
          <c:showVal val="0"/>
          <c:showCatName val="0"/>
          <c:showSerName val="0"/>
          <c:showPercent val="0"/>
          <c:showBubbleSize val="0"/>
        </c:dLbls>
        <c:gapWidth val="25"/>
        <c:axId val="349911464"/>
        <c:axId val="349911856"/>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3"/>
                    <c:layout>
                      <c:manualLayout>
                        <c:x val="4.2545293987981455E-3"/>
                        <c:y val="-3.357501576607766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F4CB-4D04-9A5E-055CDE3BEE97}"/>
                      </c:ext>
                    </c:extLst>
                  </c:dLbl>
                  <c:dLbl>
                    <c:idx val="8"/>
                    <c:layout>
                      <c:manualLayout>
                        <c:x val="1.4181764662661526E-3"/>
                        <c:y val="-4.578411240828757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F4CB-4D04-9A5E-055CDE3BEE97}"/>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UK</c:v>
                      </c:pt>
                      <c:pt idx="1">
                        <c:v>GER</c:v>
                      </c:pt>
                      <c:pt idx="2">
                        <c:v>NETH</c:v>
                      </c:pt>
                      <c:pt idx="3">
                        <c:v>SWE</c:v>
                      </c:pt>
                      <c:pt idx="4">
                        <c:v>FRA</c:v>
                      </c:pt>
                      <c:pt idx="5">
                        <c:v>NOR</c:v>
                      </c:pt>
                      <c:pt idx="6">
                        <c:v>AUS</c:v>
                      </c:pt>
                      <c:pt idx="7">
                        <c:v>CAN</c:v>
                      </c:pt>
                      <c:pt idx="8">
                        <c:v>SWIZ</c:v>
                      </c:pt>
                      <c:pt idx="9">
                        <c:v>NZ</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5-F4CB-4D04-9A5E-055CDE3BEE97}"/>
                  </c:ext>
                </c:extLst>
              </c15:ser>
            </c15:filteredBarSeries>
          </c:ext>
        </c:extLst>
      </c:barChart>
      <c:catAx>
        <c:axId val="349911464"/>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b="0">
                <a:solidFill>
                  <a:schemeClr val="tx1"/>
                </a:solidFill>
                <a:latin typeface="Interface"/>
                <a:ea typeface="Tahoma" panose="020B0604030504040204" pitchFamily="34" charset="0"/>
                <a:cs typeface="Tahoma" panose="020B0604030504040204" pitchFamily="34" charset="0"/>
              </a:defRPr>
            </a:pPr>
            <a:endParaRPr lang="en-US"/>
          </a:p>
        </c:txPr>
        <c:crossAx val="349911856"/>
        <c:crosses val="autoZero"/>
        <c:auto val="1"/>
        <c:lblAlgn val="ctr"/>
        <c:lblOffset val="100"/>
        <c:noMultiLvlLbl val="0"/>
      </c:catAx>
      <c:valAx>
        <c:axId val="349911856"/>
        <c:scaling>
          <c:orientation val="minMax"/>
        </c:scaling>
        <c:delete val="1"/>
        <c:axPos val="l"/>
        <c:numFmt formatCode="0" sourceLinked="1"/>
        <c:majorTickMark val="none"/>
        <c:minorTickMark val="none"/>
        <c:tickLblPos val="nextTo"/>
        <c:crossAx val="349911464"/>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423142763113502E-2"/>
          <c:y val="2.075758734041739E-2"/>
          <c:w val="0.91840888839962298"/>
          <c:h val="0.90467166118798259"/>
        </c:manualLayout>
      </c:layout>
      <c:barChart>
        <c:barDir val="col"/>
        <c:grouping val="stacked"/>
        <c:varyColors val="0"/>
        <c:ser>
          <c:idx val="4"/>
          <c:order val="0"/>
          <c:tx>
            <c:strRef>
              <c:f>Sheet1!$B$1</c:f>
              <c:strCache>
                <c:ptCount val="1"/>
                <c:pt idx="0">
                  <c:v>Health care</c:v>
                </c:pt>
              </c:strCache>
            </c:strRef>
          </c:tx>
          <c:spPr>
            <a:solidFill>
              <a:srgbClr val="0C4C88"/>
            </a:solidFill>
            <a:ln w="9519">
              <a:solidFill>
                <a:schemeClr val="tx1"/>
              </a:solidFill>
              <a:prstDash val="solid"/>
            </a:ln>
          </c:spPr>
          <c:invertIfNegative val="0"/>
          <c:dPt>
            <c:idx val="5"/>
            <c:invertIfNegative val="0"/>
            <c:bubble3D val="0"/>
            <c:spPr>
              <a:solidFill>
                <a:srgbClr val="C00000"/>
              </a:solidFill>
              <a:ln w="9519">
                <a:solidFill>
                  <a:schemeClr val="tx1"/>
                </a:solidFill>
                <a:prstDash val="solid"/>
              </a:ln>
            </c:spPr>
            <c:extLst>
              <c:ext xmlns:c16="http://schemas.microsoft.com/office/drawing/2014/chart" uri="{C3380CC4-5D6E-409C-BE32-E72D297353CC}">
                <c16:uniqueId val="{00000003-912C-4E84-BD69-8C0A0923B169}"/>
              </c:ext>
            </c:extLst>
          </c:dPt>
          <c:dLbls>
            <c:numFmt formatCode="#,##0" sourceLinked="0"/>
            <c:spPr>
              <a:noFill/>
              <a:ln w="30091">
                <a:noFill/>
              </a:ln>
            </c:spPr>
            <c:txPr>
              <a:bodyPr/>
              <a:lstStyle/>
              <a:p>
                <a:pPr>
                  <a:defRPr sz="1600" b="1" i="0" u="none" strike="noStrike" baseline="0">
                    <a:solidFill>
                      <a:schemeClr val="tx1"/>
                    </a:solidFill>
                    <a:latin typeface="Cabin" panose="020B0803050202020004" pitchFamily="34" charset="0"/>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FR</c:v>
                </c:pt>
                <c:pt idx="1">
                  <c:v>SWE</c:v>
                </c:pt>
                <c:pt idx="2">
                  <c:v>SWIZ</c:v>
                </c:pt>
                <c:pt idx="3">
                  <c:v>GER</c:v>
                </c:pt>
                <c:pt idx="4">
                  <c:v>NETH</c:v>
                </c:pt>
                <c:pt idx="5">
                  <c:v>US</c:v>
                </c:pt>
                <c:pt idx="6">
                  <c:v>NOR</c:v>
                </c:pt>
                <c:pt idx="7">
                  <c:v>UK</c:v>
                </c:pt>
                <c:pt idx="8">
                  <c:v>NZ</c:v>
                </c:pt>
                <c:pt idx="9">
                  <c:v>CAN</c:v>
                </c:pt>
                <c:pt idx="10">
                  <c:v>AUS</c:v>
                </c:pt>
              </c:strCache>
            </c:strRef>
          </c:cat>
          <c:val>
            <c:numRef>
              <c:f>Sheet1!$B$2:$B$12</c:f>
              <c:numCache>
                <c:formatCode>0.0</c:formatCode>
                <c:ptCount val="11"/>
                <c:pt idx="0">
                  <c:v>11.9</c:v>
                </c:pt>
                <c:pt idx="1">
                  <c:v>11.8</c:v>
                </c:pt>
                <c:pt idx="2">
                  <c:v>10.6</c:v>
                </c:pt>
                <c:pt idx="3">
                  <c:v>10.7</c:v>
                </c:pt>
                <c:pt idx="4">
                  <c:v>12</c:v>
                </c:pt>
                <c:pt idx="5">
                  <c:v>16.3</c:v>
                </c:pt>
                <c:pt idx="6">
                  <c:v>8.9</c:v>
                </c:pt>
                <c:pt idx="7">
                  <c:v>8.4</c:v>
                </c:pt>
                <c:pt idx="8">
                  <c:v>9.3000000000000007</c:v>
                </c:pt>
                <c:pt idx="9">
                  <c:v>10.4</c:v>
                </c:pt>
                <c:pt idx="10">
                  <c:v>8.8000000000000007</c:v>
                </c:pt>
              </c:numCache>
            </c:numRef>
          </c:val>
          <c:extLst>
            <c:ext xmlns:c16="http://schemas.microsoft.com/office/drawing/2014/chart" uri="{C3380CC4-5D6E-409C-BE32-E72D297353CC}">
              <c16:uniqueId val="{00000000-912C-4E84-BD69-8C0A0923B169}"/>
            </c:ext>
          </c:extLst>
        </c:ser>
        <c:ser>
          <c:idx val="0"/>
          <c:order val="1"/>
          <c:tx>
            <c:strRef>
              <c:f>Sheet1!$C$1</c:f>
              <c:strCache>
                <c:ptCount val="1"/>
                <c:pt idx="0">
                  <c:v>Social care</c:v>
                </c:pt>
              </c:strCache>
            </c:strRef>
          </c:tx>
          <c:spPr>
            <a:solidFill>
              <a:schemeClr val="accent1">
                <a:lumMod val="60000"/>
                <a:lumOff val="40000"/>
              </a:schemeClr>
            </a:solidFill>
            <a:ln>
              <a:solidFill>
                <a:schemeClr val="tx1"/>
              </a:solidFill>
            </a:ln>
          </c:spPr>
          <c:invertIfNegative val="0"/>
          <c:dPt>
            <c:idx val="5"/>
            <c:invertIfNegative val="0"/>
            <c:bubble3D val="0"/>
            <c:spPr>
              <a:solidFill>
                <a:srgbClr val="FF7C80"/>
              </a:solidFill>
              <a:ln>
                <a:solidFill>
                  <a:schemeClr val="tx1"/>
                </a:solidFill>
              </a:ln>
            </c:spPr>
            <c:extLst>
              <c:ext xmlns:c16="http://schemas.microsoft.com/office/drawing/2014/chart" uri="{C3380CC4-5D6E-409C-BE32-E72D297353CC}">
                <c16:uniqueId val="{00000002-912C-4E84-BD69-8C0A0923B169}"/>
              </c:ext>
            </c:extLst>
          </c:dPt>
          <c:dLbls>
            <c:numFmt formatCode="#,##0" sourceLinked="0"/>
            <c:spPr>
              <a:noFill/>
              <a:ln>
                <a:noFill/>
              </a:ln>
              <a:effectLst/>
            </c:spPr>
            <c:txPr>
              <a:bodyPr/>
              <a:lstStyle/>
              <a:p>
                <a:pPr>
                  <a:defRPr sz="1600" b="1">
                    <a:solidFill>
                      <a:schemeClr val="bg1"/>
                    </a:solidFill>
                    <a:latin typeface="Cabin" panose="020B08030502020200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FR</c:v>
                </c:pt>
                <c:pt idx="1">
                  <c:v>SWE</c:v>
                </c:pt>
                <c:pt idx="2">
                  <c:v>SWIZ</c:v>
                </c:pt>
                <c:pt idx="3">
                  <c:v>GER</c:v>
                </c:pt>
                <c:pt idx="4">
                  <c:v>NETH</c:v>
                </c:pt>
                <c:pt idx="5">
                  <c:v>US</c:v>
                </c:pt>
                <c:pt idx="6">
                  <c:v>NOR</c:v>
                </c:pt>
                <c:pt idx="7">
                  <c:v>UK</c:v>
                </c:pt>
                <c:pt idx="8">
                  <c:v>NZ</c:v>
                </c:pt>
                <c:pt idx="9">
                  <c:v>CAN</c:v>
                </c:pt>
                <c:pt idx="10">
                  <c:v>AUS</c:v>
                </c:pt>
              </c:strCache>
            </c:strRef>
          </c:cat>
          <c:val>
            <c:numRef>
              <c:f>Sheet1!$C$2:$C$12</c:f>
              <c:numCache>
                <c:formatCode>0.0</c:formatCode>
                <c:ptCount val="11"/>
                <c:pt idx="0">
                  <c:v>21.3</c:v>
                </c:pt>
                <c:pt idx="1">
                  <c:v>21.1</c:v>
                </c:pt>
                <c:pt idx="2">
                  <c:v>20.100000000000001</c:v>
                </c:pt>
                <c:pt idx="3">
                  <c:v>18.399999999999999</c:v>
                </c:pt>
                <c:pt idx="4">
                  <c:v>14.8</c:v>
                </c:pt>
                <c:pt idx="5">
                  <c:v>9.1</c:v>
                </c:pt>
                <c:pt idx="6">
                  <c:v>16.3</c:v>
                </c:pt>
                <c:pt idx="7">
                  <c:v>14.5</c:v>
                </c:pt>
                <c:pt idx="8">
                  <c:v>11.3</c:v>
                </c:pt>
                <c:pt idx="9">
                  <c:v>9.8000000000000007</c:v>
                </c:pt>
                <c:pt idx="10">
                  <c:v>10.8</c:v>
                </c:pt>
              </c:numCache>
            </c:numRef>
          </c:val>
          <c:extLst>
            <c:ext xmlns:c16="http://schemas.microsoft.com/office/drawing/2014/chart" uri="{C3380CC4-5D6E-409C-BE32-E72D297353CC}">
              <c16:uniqueId val="{00000001-912C-4E84-BD69-8C0A0923B169}"/>
            </c:ext>
          </c:extLst>
        </c:ser>
        <c:dLbls>
          <c:showLegendKey val="0"/>
          <c:showVal val="0"/>
          <c:showCatName val="0"/>
          <c:showSerName val="0"/>
          <c:showPercent val="0"/>
          <c:showBubbleSize val="0"/>
        </c:dLbls>
        <c:gapWidth val="70"/>
        <c:overlap val="100"/>
        <c:axId val="105022976"/>
        <c:axId val="105024512"/>
      </c:barChart>
      <c:catAx>
        <c:axId val="105022976"/>
        <c:scaling>
          <c:orientation val="minMax"/>
        </c:scaling>
        <c:delete val="0"/>
        <c:axPos val="b"/>
        <c:numFmt formatCode="General" sourceLinked="1"/>
        <c:majorTickMark val="out"/>
        <c:minorTickMark val="none"/>
        <c:tickLblPos val="nextTo"/>
        <c:spPr>
          <a:ln w="3761">
            <a:solidFill>
              <a:schemeClr val="tx1"/>
            </a:solidFill>
            <a:prstDash val="solid"/>
          </a:ln>
        </c:spPr>
        <c:txPr>
          <a:bodyPr rot="0" vert="horz"/>
          <a:lstStyle/>
          <a:p>
            <a:pPr>
              <a:defRPr sz="1600" b="1" i="0" u="none" strike="noStrike" baseline="0">
                <a:solidFill>
                  <a:schemeClr val="tx1"/>
                </a:solidFill>
                <a:latin typeface="Cabin" panose="020B0803050202020004" pitchFamily="34" charset="0"/>
                <a:ea typeface="Arial"/>
                <a:cs typeface="Arial"/>
              </a:defRPr>
            </a:pPr>
            <a:endParaRPr lang="en-US"/>
          </a:p>
        </c:txPr>
        <c:crossAx val="105024512"/>
        <c:crosses val="autoZero"/>
        <c:auto val="1"/>
        <c:lblAlgn val="ctr"/>
        <c:lblOffset val="100"/>
        <c:noMultiLvlLbl val="0"/>
      </c:catAx>
      <c:valAx>
        <c:axId val="105024512"/>
        <c:scaling>
          <c:orientation val="minMax"/>
          <c:max val="40"/>
          <c:min val="0"/>
        </c:scaling>
        <c:delete val="0"/>
        <c:axPos val="l"/>
        <c:numFmt formatCode="#,##0" sourceLinked="0"/>
        <c:majorTickMark val="out"/>
        <c:minorTickMark val="none"/>
        <c:tickLblPos val="nextTo"/>
        <c:spPr>
          <a:ln w="3761">
            <a:solidFill>
              <a:schemeClr val="tx1"/>
            </a:solidFill>
            <a:prstDash val="solid"/>
          </a:ln>
        </c:spPr>
        <c:txPr>
          <a:bodyPr rot="0" vert="horz"/>
          <a:lstStyle/>
          <a:p>
            <a:pPr>
              <a:defRPr sz="1600" b="1" i="0" u="none" strike="noStrike" baseline="0">
                <a:solidFill>
                  <a:schemeClr val="tx1"/>
                </a:solidFill>
                <a:latin typeface="Cabin" panose="020B0803050202020004" pitchFamily="34" charset="0"/>
                <a:ea typeface="Arial"/>
                <a:cs typeface="Arial"/>
              </a:defRPr>
            </a:pPr>
            <a:endParaRPr lang="en-US"/>
          </a:p>
        </c:txPr>
        <c:crossAx val="105022976"/>
        <c:crosses val="autoZero"/>
        <c:crossBetween val="between"/>
        <c:majorUnit val="10"/>
        <c:minorUnit val="2"/>
      </c:valAx>
      <c:spPr>
        <a:noFill/>
        <a:ln w="25383">
          <a:noFill/>
        </a:ln>
      </c:spPr>
    </c:plotArea>
    <c:legend>
      <c:legendPos val="t"/>
      <c:layout>
        <c:manualLayout>
          <c:xMode val="edge"/>
          <c:yMode val="edge"/>
          <c:x val="0.40586095392993987"/>
          <c:y val="3.2446360871557715E-2"/>
          <c:w val="0.38790428824796203"/>
          <c:h val="7.9111041812842703E-2"/>
        </c:manualLayout>
      </c:layout>
      <c:overlay val="0"/>
      <c:txPr>
        <a:bodyPr/>
        <a:lstStyle/>
        <a:p>
          <a:pPr>
            <a:defRPr sz="1600" b="1">
              <a:latin typeface="Cabin" panose="020B0803050202020004" pitchFamily="34" charset="0"/>
            </a:defRPr>
          </a:pPr>
          <a:endParaRPr lang="en-US"/>
        </a:p>
      </c:txPr>
    </c:legend>
    <c:plotVisOnly val="1"/>
    <c:dispBlanksAs val="gap"/>
    <c:showDLblsOverMax val="0"/>
  </c:chart>
  <c:spPr>
    <a:noFill/>
    <a:ln>
      <a:noFill/>
    </a:ln>
  </c:spPr>
  <c:txPr>
    <a:bodyPr/>
    <a:lstStyle/>
    <a:p>
      <a:pPr>
        <a:defRPr sz="1096" b="0"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25255176436274E-2"/>
          <c:y val="4.6205371651757733E-2"/>
          <c:w val="0.7035235040064437"/>
          <c:h val="0.88335401883279829"/>
        </c:manualLayout>
      </c:layout>
      <c:lineChart>
        <c:grouping val="standard"/>
        <c:varyColors val="0"/>
        <c:ser>
          <c:idx val="8"/>
          <c:order val="0"/>
          <c:tx>
            <c:strRef>
              <c:f>Sheet1!$A$10</c:f>
              <c:strCache>
                <c:ptCount val="1"/>
                <c:pt idx="0">
                  <c:v>SWIZ: 83.6</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75.7</c:v>
                </c:pt>
                <c:pt idx="1">
                  <c:v>75.900000000000006</c:v>
                </c:pt>
                <c:pt idx="2">
                  <c:v>76.2</c:v>
                </c:pt>
                <c:pt idx="3">
                  <c:v>76.2</c:v>
                </c:pt>
                <c:pt idx="4">
                  <c:v>76.900000000000006</c:v>
                </c:pt>
                <c:pt idx="5">
                  <c:v>77</c:v>
                </c:pt>
                <c:pt idx="6">
                  <c:v>77.099999999999994</c:v>
                </c:pt>
                <c:pt idx="7">
                  <c:v>77.5</c:v>
                </c:pt>
                <c:pt idx="8">
                  <c:v>77.5</c:v>
                </c:pt>
                <c:pt idx="9">
                  <c:v>77.7</c:v>
                </c:pt>
                <c:pt idx="10">
                  <c:v>77.5</c:v>
                </c:pt>
                <c:pt idx="11">
                  <c:v>77.8</c:v>
                </c:pt>
                <c:pt idx="12">
                  <c:v>78.099999999999994</c:v>
                </c:pt>
                <c:pt idx="13">
                  <c:v>78.400000000000006</c:v>
                </c:pt>
                <c:pt idx="14">
                  <c:v>78.599999999999994</c:v>
                </c:pt>
                <c:pt idx="15">
                  <c:v>78.7</c:v>
                </c:pt>
                <c:pt idx="16">
                  <c:v>79.099999999999994</c:v>
                </c:pt>
                <c:pt idx="17">
                  <c:v>79.3</c:v>
                </c:pt>
                <c:pt idx="18">
                  <c:v>79.599999999999994</c:v>
                </c:pt>
                <c:pt idx="19">
                  <c:v>79.8</c:v>
                </c:pt>
                <c:pt idx="20">
                  <c:v>79.900000000000006</c:v>
                </c:pt>
                <c:pt idx="21">
                  <c:v>80.400000000000006</c:v>
                </c:pt>
                <c:pt idx="22">
                  <c:v>80.599999999999994</c:v>
                </c:pt>
                <c:pt idx="23">
                  <c:v>80.599999999999994</c:v>
                </c:pt>
                <c:pt idx="24">
                  <c:v>81.2</c:v>
                </c:pt>
                <c:pt idx="25">
                  <c:v>81.400000000000006</c:v>
                </c:pt>
                <c:pt idx="26">
                  <c:v>81.7</c:v>
                </c:pt>
                <c:pt idx="27">
                  <c:v>82</c:v>
                </c:pt>
                <c:pt idx="28">
                  <c:v>82.2</c:v>
                </c:pt>
                <c:pt idx="29">
                  <c:v>82.3</c:v>
                </c:pt>
                <c:pt idx="30">
                  <c:v>82.6</c:v>
                </c:pt>
                <c:pt idx="31">
                  <c:v>82.8</c:v>
                </c:pt>
                <c:pt idx="32">
                  <c:v>82.8</c:v>
                </c:pt>
                <c:pt idx="33">
                  <c:v>82.9</c:v>
                </c:pt>
                <c:pt idx="34">
                  <c:v>83.3</c:v>
                </c:pt>
                <c:pt idx="35">
                  <c:v>83</c:v>
                </c:pt>
                <c:pt idx="36">
                  <c:v>83.7</c:v>
                </c:pt>
                <c:pt idx="37" formatCode="0.0">
                  <c:v>83.6</c:v>
                </c:pt>
              </c:numCache>
            </c:numRef>
          </c:val>
          <c:smooth val="0"/>
          <c:extLst>
            <c:ext xmlns:c16="http://schemas.microsoft.com/office/drawing/2014/chart" uri="{C3380CC4-5D6E-409C-BE32-E72D297353CC}">
              <c16:uniqueId val="{00000000-7168-488C-B753-525E9F591060}"/>
            </c:ext>
          </c:extLst>
        </c:ser>
        <c:ser>
          <c:idx val="6"/>
          <c:order val="1"/>
          <c:tx>
            <c:strRef>
              <c:f>Sheet1!$A$8</c:f>
              <c:strCache>
                <c:ptCount val="1"/>
                <c:pt idx="0">
                  <c:v>NOR: 82.7</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75.900000000000006</c:v>
                </c:pt>
                <c:pt idx="1">
                  <c:v>76.099999999999994</c:v>
                </c:pt>
                <c:pt idx="2">
                  <c:v>76.2</c:v>
                </c:pt>
                <c:pt idx="3">
                  <c:v>76.3</c:v>
                </c:pt>
                <c:pt idx="4">
                  <c:v>76.400000000000006</c:v>
                </c:pt>
                <c:pt idx="5">
                  <c:v>76.099999999999994</c:v>
                </c:pt>
                <c:pt idx="6">
                  <c:v>76.5</c:v>
                </c:pt>
                <c:pt idx="7">
                  <c:v>76.3</c:v>
                </c:pt>
                <c:pt idx="8">
                  <c:v>76.400000000000006</c:v>
                </c:pt>
                <c:pt idx="9">
                  <c:v>76.7</c:v>
                </c:pt>
                <c:pt idx="10">
                  <c:v>76.7</c:v>
                </c:pt>
                <c:pt idx="11">
                  <c:v>77.099999999999994</c:v>
                </c:pt>
                <c:pt idx="12">
                  <c:v>77.400000000000006</c:v>
                </c:pt>
                <c:pt idx="13">
                  <c:v>77.3</c:v>
                </c:pt>
                <c:pt idx="14">
                  <c:v>77.900000000000006</c:v>
                </c:pt>
                <c:pt idx="15">
                  <c:v>77.900000000000006</c:v>
                </c:pt>
                <c:pt idx="16">
                  <c:v>78.3</c:v>
                </c:pt>
                <c:pt idx="17">
                  <c:v>78.3</c:v>
                </c:pt>
                <c:pt idx="18">
                  <c:v>78.5</c:v>
                </c:pt>
                <c:pt idx="19">
                  <c:v>78.400000000000006</c:v>
                </c:pt>
                <c:pt idx="20">
                  <c:v>78.8</c:v>
                </c:pt>
                <c:pt idx="21">
                  <c:v>78.900000000000006</c:v>
                </c:pt>
                <c:pt idx="22">
                  <c:v>79</c:v>
                </c:pt>
                <c:pt idx="23">
                  <c:v>79.599999999999994</c:v>
                </c:pt>
                <c:pt idx="24">
                  <c:v>80.099999999999994</c:v>
                </c:pt>
                <c:pt idx="25">
                  <c:v>80.3</c:v>
                </c:pt>
                <c:pt idx="26">
                  <c:v>80.599999999999994</c:v>
                </c:pt>
                <c:pt idx="27">
                  <c:v>80.599999999999994</c:v>
                </c:pt>
                <c:pt idx="28">
                  <c:v>80.8</c:v>
                </c:pt>
                <c:pt idx="29">
                  <c:v>81</c:v>
                </c:pt>
                <c:pt idx="30">
                  <c:v>81.2</c:v>
                </c:pt>
                <c:pt idx="31">
                  <c:v>81.400000000000006</c:v>
                </c:pt>
                <c:pt idx="32">
                  <c:v>81.5</c:v>
                </c:pt>
                <c:pt idx="33">
                  <c:v>81.8</c:v>
                </c:pt>
                <c:pt idx="34">
                  <c:v>82.2</c:v>
                </c:pt>
                <c:pt idx="35">
                  <c:v>82.4</c:v>
                </c:pt>
                <c:pt idx="36">
                  <c:v>82.5</c:v>
                </c:pt>
                <c:pt idx="37" formatCode="0.0">
                  <c:v>82.7</c:v>
                </c:pt>
              </c:numCache>
            </c:numRef>
          </c:val>
          <c:smooth val="0"/>
          <c:extLst>
            <c:ext xmlns:c16="http://schemas.microsoft.com/office/drawing/2014/chart" uri="{C3380CC4-5D6E-409C-BE32-E72D297353CC}">
              <c16:uniqueId val="{00000001-7168-488C-B753-525E9F591060}"/>
            </c:ext>
          </c:extLst>
        </c:ser>
        <c:ser>
          <c:idx val="2"/>
          <c:order val="2"/>
          <c:tx>
            <c:strRef>
              <c:f>Sheet1!$A$4</c:f>
              <c:strCache>
                <c:ptCount val="1"/>
                <c:pt idx="0">
                  <c:v>FRA: 82.6</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74.3</c:v>
                </c:pt>
                <c:pt idx="1">
                  <c:v>74.5</c:v>
                </c:pt>
                <c:pt idx="2">
                  <c:v>74.8</c:v>
                </c:pt>
                <c:pt idx="3">
                  <c:v>74.8</c:v>
                </c:pt>
                <c:pt idx="4">
                  <c:v>75.3</c:v>
                </c:pt>
                <c:pt idx="5">
                  <c:v>75.400000000000006</c:v>
                </c:pt>
                <c:pt idx="6">
                  <c:v>75.7</c:v>
                </c:pt>
                <c:pt idx="7">
                  <c:v>76.3</c:v>
                </c:pt>
                <c:pt idx="8">
                  <c:v>76.599999999999994</c:v>
                </c:pt>
                <c:pt idx="9">
                  <c:v>76.7</c:v>
                </c:pt>
                <c:pt idx="10">
                  <c:v>77</c:v>
                </c:pt>
                <c:pt idx="11">
                  <c:v>77.2</c:v>
                </c:pt>
                <c:pt idx="12">
                  <c:v>77.5</c:v>
                </c:pt>
                <c:pt idx="13">
                  <c:v>77.599999999999994</c:v>
                </c:pt>
                <c:pt idx="14">
                  <c:v>78</c:v>
                </c:pt>
                <c:pt idx="15">
                  <c:v>78.099999999999994</c:v>
                </c:pt>
                <c:pt idx="16">
                  <c:v>78.3</c:v>
                </c:pt>
                <c:pt idx="17">
                  <c:v>78.599999999999994</c:v>
                </c:pt>
                <c:pt idx="18">
                  <c:v>78.8</c:v>
                </c:pt>
                <c:pt idx="19">
                  <c:v>78.900000000000006</c:v>
                </c:pt>
                <c:pt idx="20">
                  <c:v>79.2</c:v>
                </c:pt>
                <c:pt idx="21">
                  <c:v>79.3</c:v>
                </c:pt>
                <c:pt idx="22">
                  <c:v>79.400000000000006</c:v>
                </c:pt>
                <c:pt idx="23">
                  <c:v>79.3</c:v>
                </c:pt>
                <c:pt idx="24">
                  <c:v>80.3</c:v>
                </c:pt>
                <c:pt idx="25">
                  <c:v>80.400000000000006</c:v>
                </c:pt>
                <c:pt idx="26">
                  <c:v>81</c:v>
                </c:pt>
                <c:pt idx="27">
                  <c:v>81.2</c:v>
                </c:pt>
                <c:pt idx="28">
                  <c:v>81.400000000000006</c:v>
                </c:pt>
                <c:pt idx="29">
                  <c:v>81.5</c:v>
                </c:pt>
                <c:pt idx="30">
                  <c:v>81.8</c:v>
                </c:pt>
                <c:pt idx="31">
                  <c:v>82.3</c:v>
                </c:pt>
                <c:pt idx="32">
                  <c:v>82.1</c:v>
                </c:pt>
                <c:pt idx="33">
                  <c:v>82.3</c:v>
                </c:pt>
                <c:pt idx="34">
                  <c:v>82.8</c:v>
                </c:pt>
                <c:pt idx="35">
                  <c:v>82.4</c:v>
                </c:pt>
                <c:pt idx="36">
                  <c:v>82.6</c:v>
                </c:pt>
                <c:pt idx="37" formatCode="0.0">
                  <c:v>82.6</c:v>
                </c:pt>
              </c:numCache>
            </c:numRef>
          </c:val>
          <c:smooth val="0"/>
          <c:extLst>
            <c:ext xmlns:c16="http://schemas.microsoft.com/office/drawing/2014/chart" uri="{C3380CC4-5D6E-409C-BE32-E72D297353CC}">
              <c16:uniqueId val="{00000002-7168-488C-B753-525E9F591060}"/>
            </c:ext>
          </c:extLst>
        </c:ser>
        <c:ser>
          <c:idx val="0"/>
          <c:order val="3"/>
          <c:tx>
            <c:strRef>
              <c:f>Sheet1!$A$2</c:f>
              <c:strCache>
                <c:ptCount val="1"/>
                <c:pt idx="0">
                  <c:v>AUS: 82.6</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74.599999999999994</c:v>
                </c:pt>
                <c:pt idx="1">
                  <c:v>74.900000000000006</c:v>
                </c:pt>
                <c:pt idx="2">
                  <c:v>74.7</c:v>
                </c:pt>
                <c:pt idx="3">
                  <c:v>75.5</c:v>
                </c:pt>
                <c:pt idx="4">
                  <c:v>75.8</c:v>
                </c:pt>
                <c:pt idx="5">
                  <c:v>75.599999999999994</c:v>
                </c:pt>
                <c:pt idx="6">
                  <c:v>76.099999999999994</c:v>
                </c:pt>
                <c:pt idx="7">
                  <c:v>76.3</c:v>
                </c:pt>
                <c:pt idx="8">
                  <c:v>76.3</c:v>
                </c:pt>
                <c:pt idx="9">
                  <c:v>76.5</c:v>
                </c:pt>
                <c:pt idx="10">
                  <c:v>77</c:v>
                </c:pt>
                <c:pt idx="11">
                  <c:v>77.400000000000006</c:v>
                </c:pt>
                <c:pt idx="12">
                  <c:v>77.5</c:v>
                </c:pt>
                <c:pt idx="13">
                  <c:v>78</c:v>
                </c:pt>
                <c:pt idx="14">
                  <c:v>78</c:v>
                </c:pt>
                <c:pt idx="15">
                  <c:v>77.900000000000006</c:v>
                </c:pt>
                <c:pt idx="16">
                  <c:v>78.2</c:v>
                </c:pt>
                <c:pt idx="17">
                  <c:v>78.5</c:v>
                </c:pt>
                <c:pt idx="18">
                  <c:v>78.7</c:v>
                </c:pt>
                <c:pt idx="19">
                  <c:v>79</c:v>
                </c:pt>
                <c:pt idx="20">
                  <c:v>79.3</c:v>
                </c:pt>
                <c:pt idx="21">
                  <c:v>79.7</c:v>
                </c:pt>
                <c:pt idx="22">
                  <c:v>80</c:v>
                </c:pt>
                <c:pt idx="23">
                  <c:v>80.3</c:v>
                </c:pt>
                <c:pt idx="24">
                  <c:v>80.599999999999994</c:v>
                </c:pt>
                <c:pt idx="25">
                  <c:v>80.900000000000006</c:v>
                </c:pt>
                <c:pt idx="26">
                  <c:v>81.099999999999994</c:v>
                </c:pt>
                <c:pt idx="27">
                  <c:v>81.400000000000006</c:v>
                </c:pt>
                <c:pt idx="28">
                  <c:v>81.5</c:v>
                </c:pt>
                <c:pt idx="29">
                  <c:v>81.599999999999994</c:v>
                </c:pt>
                <c:pt idx="30">
                  <c:v>81.8</c:v>
                </c:pt>
                <c:pt idx="31">
                  <c:v>82</c:v>
                </c:pt>
                <c:pt idx="32">
                  <c:v>82.1</c:v>
                </c:pt>
                <c:pt idx="33">
                  <c:v>82.2</c:v>
                </c:pt>
                <c:pt idx="34">
                  <c:v>82.4</c:v>
                </c:pt>
                <c:pt idx="35">
                  <c:v>82.5</c:v>
                </c:pt>
                <c:pt idx="36">
                  <c:v>82.5</c:v>
                </c:pt>
                <c:pt idx="37" formatCode="0.0">
                  <c:v>82.6</c:v>
                </c:pt>
              </c:numCache>
            </c:numRef>
          </c:val>
          <c:smooth val="0"/>
          <c:extLst>
            <c:ext xmlns:c16="http://schemas.microsoft.com/office/drawing/2014/chart" uri="{C3380CC4-5D6E-409C-BE32-E72D297353CC}">
              <c16:uniqueId val="{00000003-7168-488C-B753-525E9F591060}"/>
            </c:ext>
          </c:extLst>
        </c:ser>
        <c:ser>
          <c:idx val="7"/>
          <c:order val="4"/>
          <c:tx>
            <c:strRef>
              <c:f>Sheet1!$A$9</c:f>
              <c:strCache>
                <c:ptCount val="1"/>
                <c:pt idx="0">
                  <c:v>SWE: 82.5</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75.900000000000006</c:v>
                </c:pt>
                <c:pt idx="1">
                  <c:v>76.2</c:v>
                </c:pt>
                <c:pt idx="2">
                  <c:v>76.5</c:v>
                </c:pt>
                <c:pt idx="3">
                  <c:v>76.7</c:v>
                </c:pt>
                <c:pt idx="4">
                  <c:v>77</c:v>
                </c:pt>
                <c:pt idx="5">
                  <c:v>76.8</c:v>
                </c:pt>
                <c:pt idx="6">
                  <c:v>77.099999999999994</c:v>
                </c:pt>
                <c:pt idx="7">
                  <c:v>77.3</c:v>
                </c:pt>
                <c:pt idx="8">
                  <c:v>77.099999999999994</c:v>
                </c:pt>
                <c:pt idx="9">
                  <c:v>77.8</c:v>
                </c:pt>
                <c:pt idx="10">
                  <c:v>77.7</c:v>
                </c:pt>
                <c:pt idx="11">
                  <c:v>77.900000000000006</c:v>
                </c:pt>
                <c:pt idx="12">
                  <c:v>78.2</c:v>
                </c:pt>
                <c:pt idx="13">
                  <c:v>78.2</c:v>
                </c:pt>
                <c:pt idx="14">
                  <c:v>78.900000000000006</c:v>
                </c:pt>
                <c:pt idx="15">
                  <c:v>79</c:v>
                </c:pt>
                <c:pt idx="16">
                  <c:v>79.2</c:v>
                </c:pt>
                <c:pt idx="17">
                  <c:v>79.400000000000006</c:v>
                </c:pt>
                <c:pt idx="18">
                  <c:v>79.5</c:v>
                </c:pt>
                <c:pt idx="19">
                  <c:v>79.599999999999994</c:v>
                </c:pt>
                <c:pt idx="20">
                  <c:v>79.7</c:v>
                </c:pt>
                <c:pt idx="21">
                  <c:v>79.900000000000006</c:v>
                </c:pt>
                <c:pt idx="22">
                  <c:v>79.900000000000006</c:v>
                </c:pt>
                <c:pt idx="23">
                  <c:v>80.3</c:v>
                </c:pt>
                <c:pt idx="24">
                  <c:v>80.599999999999994</c:v>
                </c:pt>
                <c:pt idx="25">
                  <c:v>80.7</c:v>
                </c:pt>
                <c:pt idx="26">
                  <c:v>81</c:v>
                </c:pt>
                <c:pt idx="27">
                  <c:v>81.099999999999994</c:v>
                </c:pt>
                <c:pt idx="28">
                  <c:v>81.3</c:v>
                </c:pt>
                <c:pt idx="29">
                  <c:v>81.5</c:v>
                </c:pt>
                <c:pt idx="30">
                  <c:v>81.599999999999994</c:v>
                </c:pt>
                <c:pt idx="31">
                  <c:v>81.900000000000006</c:v>
                </c:pt>
                <c:pt idx="32">
                  <c:v>81.8</c:v>
                </c:pt>
                <c:pt idx="33">
                  <c:v>82</c:v>
                </c:pt>
                <c:pt idx="34">
                  <c:v>82.3</c:v>
                </c:pt>
                <c:pt idx="35">
                  <c:v>82.3</c:v>
                </c:pt>
                <c:pt idx="36">
                  <c:v>82.4</c:v>
                </c:pt>
                <c:pt idx="37" formatCode="0.0">
                  <c:v>82.5</c:v>
                </c:pt>
              </c:numCache>
            </c:numRef>
          </c:val>
          <c:smooth val="0"/>
          <c:extLst>
            <c:ext xmlns:c16="http://schemas.microsoft.com/office/drawing/2014/chart" uri="{C3380CC4-5D6E-409C-BE32-E72D297353CC}">
              <c16:uniqueId val="{00000004-7168-488C-B753-525E9F591060}"/>
            </c:ext>
          </c:extLst>
        </c:ser>
        <c:ser>
          <c:idx val="1"/>
          <c:order val="5"/>
          <c:tx>
            <c:strRef>
              <c:f>Sheet1!$A$3</c:f>
              <c:strCache>
                <c:ptCount val="1"/>
                <c:pt idx="0">
                  <c:v>CAN: 82.0</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75.3</c:v>
                </c:pt>
                <c:pt idx="1">
                  <c:v>75.5</c:v>
                </c:pt>
                <c:pt idx="2">
                  <c:v>75.599999999999994</c:v>
                </c:pt>
                <c:pt idx="3">
                  <c:v>75.900000000000006</c:v>
                </c:pt>
                <c:pt idx="4">
                  <c:v>76.2</c:v>
                </c:pt>
                <c:pt idx="5">
                  <c:v>76.3</c:v>
                </c:pt>
                <c:pt idx="6">
                  <c:v>76.5</c:v>
                </c:pt>
                <c:pt idx="7">
                  <c:v>76.599999999999994</c:v>
                </c:pt>
                <c:pt idx="8">
                  <c:v>76.8</c:v>
                </c:pt>
                <c:pt idx="9">
                  <c:v>77</c:v>
                </c:pt>
                <c:pt idx="10">
                  <c:v>77.2</c:v>
                </c:pt>
                <c:pt idx="11">
                  <c:v>77.5</c:v>
                </c:pt>
                <c:pt idx="12">
                  <c:v>77.7</c:v>
                </c:pt>
                <c:pt idx="13">
                  <c:v>77.8</c:v>
                </c:pt>
                <c:pt idx="14">
                  <c:v>77.900000000000006</c:v>
                </c:pt>
                <c:pt idx="15">
                  <c:v>77.900000000000006</c:v>
                </c:pt>
                <c:pt idx="16">
                  <c:v>78.099999999999994</c:v>
                </c:pt>
                <c:pt idx="17">
                  <c:v>78.3</c:v>
                </c:pt>
                <c:pt idx="18">
                  <c:v>78.5</c:v>
                </c:pt>
                <c:pt idx="19">
                  <c:v>78.7</c:v>
                </c:pt>
                <c:pt idx="20">
                  <c:v>79</c:v>
                </c:pt>
                <c:pt idx="21">
                  <c:v>79.2</c:v>
                </c:pt>
                <c:pt idx="22">
                  <c:v>79.400000000000006</c:v>
                </c:pt>
                <c:pt idx="23">
                  <c:v>79.599999999999994</c:v>
                </c:pt>
                <c:pt idx="24">
                  <c:v>79.8</c:v>
                </c:pt>
                <c:pt idx="25">
                  <c:v>80</c:v>
                </c:pt>
                <c:pt idx="26">
                  <c:v>80.3</c:v>
                </c:pt>
                <c:pt idx="27">
                  <c:v>80.400000000000006</c:v>
                </c:pt>
                <c:pt idx="28">
                  <c:v>80.599999999999994</c:v>
                </c:pt>
                <c:pt idx="29">
                  <c:v>80.8</c:v>
                </c:pt>
                <c:pt idx="30">
                  <c:v>81.099999999999994</c:v>
                </c:pt>
                <c:pt idx="31">
                  <c:v>81.3</c:v>
                </c:pt>
                <c:pt idx="32">
                  <c:v>81.5</c:v>
                </c:pt>
                <c:pt idx="33">
                  <c:v>81.7</c:v>
                </c:pt>
                <c:pt idx="34">
                  <c:v>81.8</c:v>
                </c:pt>
                <c:pt idx="35">
                  <c:v>81.900000000000006</c:v>
                </c:pt>
                <c:pt idx="36">
                  <c:v>82</c:v>
                </c:pt>
                <c:pt idx="37" formatCode="0.0">
                  <c:v>82</c:v>
                </c:pt>
              </c:numCache>
            </c:numRef>
          </c:val>
          <c:smooth val="0"/>
          <c:extLst>
            <c:ext xmlns:c16="http://schemas.microsoft.com/office/drawing/2014/chart" uri="{C3380CC4-5D6E-409C-BE32-E72D297353CC}">
              <c16:uniqueId val="{00000005-7168-488C-B753-525E9F591060}"/>
            </c:ext>
          </c:extLst>
        </c:ser>
        <c:ser>
          <c:idx val="5"/>
          <c:order val="6"/>
          <c:tx>
            <c:strRef>
              <c:f>Sheet1!$A$7</c:f>
              <c:strCache>
                <c:ptCount val="1"/>
                <c:pt idx="0">
                  <c:v>NZ: 81.9</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73.2</c:v>
                </c:pt>
                <c:pt idx="1">
                  <c:v>73.400000000000006</c:v>
                </c:pt>
                <c:pt idx="2">
                  <c:v>73.599999999999994</c:v>
                </c:pt>
                <c:pt idx="3">
                  <c:v>73.7</c:v>
                </c:pt>
                <c:pt idx="4">
                  <c:v>73.8</c:v>
                </c:pt>
                <c:pt idx="5">
                  <c:v>74</c:v>
                </c:pt>
                <c:pt idx="6">
                  <c:v>74.099999999999994</c:v>
                </c:pt>
                <c:pt idx="7">
                  <c:v>74.5</c:v>
                </c:pt>
                <c:pt idx="8">
                  <c:v>74.8</c:v>
                </c:pt>
                <c:pt idx="9">
                  <c:v>75.2</c:v>
                </c:pt>
                <c:pt idx="10">
                  <c:v>75.5</c:v>
                </c:pt>
                <c:pt idx="11">
                  <c:v>75.8</c:v>
                </c:pt>
                <c:pt idx="12">
                  <c:v>76.099999999999994</c:v>
                </c:pt>
                <c:pt idx="13">
                  <c:v>76.3</c:v>
                </c:pt>
                <c:pt idx="14">
                  <c:v>76.599999999999994</c:v>
                </c:pt>
                <c:pt idx="15">
                  <c:v>76.8</c:v>
                </c:pt>
                <c:pt idx="16">
                  <c:v>77.099999999999994</c:v>
                </c:pt>
                <c:pt idx="17">
                  <c:v>77.400000000000006</c:v>
                </c:pt>
                <c:pt idx="18">
                  <c:v>77.7</c:v>
                </c:pt>
                <c:pt idx="19">
                  <c:v>78.099999999999994</c:v>
                </c:pt>
                <c:pt idx="20">
                  <c:v>78.400000000000006</c:v>
                </c:pt>
                <c:pt idx="21">
                  <c:v>78.7</c:v>
                </c:pt>
                <c:pt idx="22">
                  <c:v>79</c:v>
                </c:pt>
                <c:pt idx="23">
                  <c:v>79.3</c:v>
                </c:pt>
                <c:pt idx="24">
                  <c:v>79.599999999999994</c:v>
                </c:pt>
                <c:pt idx="25">
                  <c:v>79.8</c:v>
                </c:pt>
                <c:pt idx="26">
                  <c:v>80.099999999999994</c:v>
                </c:pt>
                <c:pt idx="27">
                  <c:v>80.3</c:v>
                </c:pt>
                <c:pt idx="28">
                  <c:v>80.5</c:v>
                </c:pt>
                <c:pt idx="29">
                  <c:v>80.7</c:v>
                </c:pt>
                <c:pt idx="30">
                  <c:v>80.8</c:v>
                </c:pt>
                <c:pt idx="31">
                  <c:v>81</c:v>
                </c:pt>
                <c:pt idx="32">
                  <c:v>81.2</c:v>
                </c:pt>
                <c:pt idx="33">
                  <c:v>81.400000000000006</c:v>
                </c:pt>
                <c:pt idx="34">
                  <c:v>81.5</c:v>
                </c:pt>
                <c:pt idx="35">
                  <c:v>81.7</c:v>
                </c:pt>
                <c:pt idx="36">
                  <c:v>81.7</c:v>
                </c:pt>
                <c:pt idx="37" formatCode="0.0">
                  <c:v>81.900000000000006</c:v>
                </c:pt>
              </c:numCache>
            </c:numRef>
          </c:val>
          <c:smooth val="0"/>
          <c:extLst>
            <c:ext xmlns:c16="http://schemas.microsoft.com/office/drawing/2014/chart" uri="{C3380CC4-5D6E-409C-BE32-E72D297353CC}">
              <c16:uniqueId val="{00000006-7168-488C-B753-525E9F591060}"/>
            </c:ext>
          </c:extLst>
        </c:ser>
        <c:ser>
          <c:idx val="4"/>
          <c:order val="7"/>
          <c:tx>
            <c:strRef>
              <c:f>Sheet1!$A$6</c:f>
              <c:strCache>
                <c:ptCount val="1"/>
                <c:pt idx="0">
                  <c:v>NETH: 81.8</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75.900000000000006</c:v>
                </c:pt>
                <c:pt idx="1">
                  <c:v>76</c:v>
                </c:pt>
                <c:pt idx="2">
                  <c:v>76.099999999999994</c:v>
                </c:pt>
                <c:pt idx="3">
                  <c:v>76.3</c:v>
                </c:pt>
                <c:pt idx="4">
                  <c:v>76.400000000000006</c:v>
                </c:pt>
                <c:pt idx="5">
                  <c:v>76.5</c:v>
                </c:pt>
                <c:pt idx="6">
                  <c:v>76.400000000000006</c:v>
                </c:pt>
                <c:pt idx="7">
                  <c:v>76.900000000000006</c:v>
                </c:pt>
                <c:pt idx="8">
                  <c:v>77.099999999999994</c:v>
                </c:pt>
                <c:pt idx="9">
                  <c:v>76.900000000000006</c:v>
                </c:pt>
                <c:pt idx="10">
                  <c:v>77</c:v>
                </c:pt>
                <c:pt idx="11">
                  <c:v>77.2</c:v>
                </c:pt>
                <c:pt idx="12">
                  <c:v>77.400000000000006</c:v>
                </c:pt>
                <c:pt idx="13">
                  <c:v>77.099999999999994</c:v>
                </c:pt>
                <c:pt idx="14">
                  <c:v>77.5</c:v>
                </c:pt>
                <c:pt idx="15">
                  <c:v>77.599999999999994</c:v>
                </c:pt>
                <c:pt idx="16">
                  <c:v>77.599999999999994</c:v>
                </c:pt>
                <c:pt idx="17">
                  <c:v>78</c:v>
                </c:pt>
                <c:pt idx="18">
                  <c:v>78</c:v>
                </c:pt>
                <c:pt idx="19">
                  <c:v>77.900000000000006</c:v>
                </c:pt>
                <c:pt idx="20">
                  <c:v>78.2</c:v>
                </c:pt>
                <c:pt idx="21">
                  <c:v>78.3</c:v>
                </c:pt>
                <c:pt idx="22">
                  <c:v>78.400000000000006</c:v>
                </c:pt>
                <c:pt idx="23">
                  <c:v>78.7</c:v>
                </c:pt>
                <c:pt idx="24">
                  <c:v>79.2</c:v>
                </c:pt>
                <c:pt idx="25">
                  <c:v>79.5</c:v>
                </c:pt>
                <c:pt idx="26">
                  <c:v>79.900000000000006</c:v>
                </c:pt>
                <c:pt idx="27">
                  <c:v>80.3</c:v>
                </c:pt>
                <c:pt idx="28">
                  <c:v>80.5</c:v>
                </c:pt>
                <c:pt idx="29">
                  <c:v>80.8</c:v>
                </c:pt>
                <c:pt idx="30">
                  <c:v>81</c:v>
                </c:pt>
                <c:pt idx="31">
                  <c:v>81.3</c:v>
                </c:pt>
                <c:pt idx="32">
                  <c:v>81.2</c:v>
                </c:pt>
                <c:pt idx="33">
                  <c:v>81.400000000000006</c:v>
                </c:pt>
                <c:pt idx="34">
                  <c:v>81.8</c:v>
                </c:pt>
                <c:pt idx="35">
                  <c:v>81.599999999999994</c:v>
                </c:pt>
                <c:pt idx="36">
                  <c:v>81.599999999999994</c:v>
                </c:pt>
                <c:pt idx="37" formatCode="0.0">
                  <c:v>81.8</c:v>
                </c:pt>
              </c:numCache>
            </c:numRef>
          </c:val>
          <c:smooth val="0"/>
          <c:extLst>
            <c:ext xmlns:c16="http://schemas.microsoft.com/office/drawing/2014/chart" uri="{C3380CC4-5D6E-409C-BE32-E72D297353CC}">
              <c16:uniqueId val="{00000007-7168-488C-B753-525E9F591060}"/>
            </c:ext>
          </c:extLst>
        </c:ser>
        <c:ser>
          <c:idx val="9"/>
          <c:order val="8"/>
          <c:tx>
            <c:strRef>
              <c:f>Sheet1!$A$11</c:f>
              <c:strCache>
                <c:ptCount val="1"/>
                <c:pt idx="0">
                  <c:v>UK: 81.3</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73.2</c:v>
                </c:pt>
                <c:pt idx="1">
                  <c:v>73.8</c:v>
                </c:pt>
                <c:pt idx="2">
                  <c:v>74.099999999999994</c:v>
                </c:pt>
                <c:pt idx="3">
                  <c:v>74.3</c:v>
                </c:pt>
                <c:pt idx="4">
                  <c:v>74.5</c:v>
                </c:pt>
                <c:pt idx="5">
                  <c:v>74.7</c:v>
                </c:pt>
                <c:pt idx="6">
                  <c:v>74.8</c:v>
                </c:pt>
                <c:pt idx="7">
                  <c:v>75.2</c:v>
                </c:pt>
                <c:pt idx="8">
                  <c:v>75.3</c:v>
                </c:pt>
                <c:pt idx="9">
                  <c:v>75.400000000000006</c:v>
                </c:pt>
                <c:pt idx="10">
                  <c:v>75.7</c:v>
                </c:pt>
                <c:pt idx="11">
                  <c:v>75.900000000000006</c:v>
                </c:pt>
                <c:pt idx="12">
                  <c:v>76.3</c:v>
                </c:pt>
                <c:pt idx="13">
                  <c:v>76.2</c:v>
                </c:pt>
                <c:pt idx="14">
                  <c:v>76.8</c:v>
                </c:pt>
                <c:pt idx="15">
                  <c:v>76.7</c:v>
                </c:pt>
                <c:pt idx="16">
                  <c:v>76.900000000000006</c:v>
                </c:pt>
                <c:pt idx="17">
                  <c:v>77.2</c:v>
                </c:pt>
                <c:pt idx="18">
                  <c:v>77.3</c:v>
                </c:pt>
                <c:pt idx="19">
                  <c:v>77.5</c:v>
                </c:pt>
                <c:pt idx="20">
                  <c:v>77.900000000000006</c:v>
                </c:pt>
                <c:pt idx="21">
                  <c:v>78.2</c:v>
                </c:pt>
                <c:pt idx="22">
                  <c:v>78.3</c:v>
                </c:pt>
                <c:pt idx="23">
                  <c:v>78.400000000000006</c:v>
                </c:pt>
                <c:pt idx="24">
                  <c:v>79</c:v>
                </c:pt>
                <c:pt idx="25">
                  <c:v>79.2</c:v>
                </c:pt>
                <c:pt idx="26">
                  <c:v>79.5</c:v>
                </c:pt>
                <c:pt idx="27">
                  <c:v>79.7</c:v>
                </c:pt>
                <c:pt idx="28">
                  <c:v>79.8</c:v>
                </c:pt>
                <c:pt idx="29">
                  <c:v>80.400000000000006</c:v>
                </c:pt>
                <c:pt idx="30">
                  <c:v>80.599999999999994</c:v>
                </c:pt>
                <c:pt idx="31">
                  <c:v>81</c:v>
                </c:pt>
                <c:pt idx="32">
                  <c:v>81</c:v>
                </c:pt>
                <c:pt idx="33">
                  <c:v>81.099999999999994</c:v>
                </c:pt>
                <c:pt idx="34">
                  <c:v>81.400000000000006</c:v>
                </c:pt>
                <c:pt idx="35">
                  <c:v>81</c:v>
                </c:pt>
                <c:pt idx="36">
                  <c:v>81.2</c:v>
                </c:pt>
                <c:pt idx="37" formatCode="0.0">
                  <c:v>81.3</c:v>
                </c:pt>
              </c:numCache>
            </c:numRef>
          </c:val>
          <c:smooth val="0"/>
          <c:extLst>
            <c:ext xmlns:c16="http://schemas.microsoft.com/office/drawing/2014/chart" uri="{C3380CC4-5D6E-409C-BE32-E72D297353CC}">
              <c16:uniqueId val="{00000008-7168-488C-B753-525E9F591060}"/>
            </c:ext>
          </c:extLst>
        </c:ser>
        <c:ser>
          <c:idx val="3"/>
          <c:order val="9"/>
          <c:tx>
            <c:strRef>
              <c:f>Sheet1!$A$5</c:f>
              <c:strCache>
                <c:ptCount val="1"/>
                <c:pt idx="0">
                  <c:v>GER: 81.1</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72.900000000000006</c:v>
                </c:pt>
                <c:pt idx="1">
                  <c:v>73.2</c:v>
                </c:pt>
                <c:pt idx="2">
                  <c:v>73.5</c:v>
                </c:pt>
                <c:pt idx="3">
                  <c:v>73.8</c:v>
                </c:pt>
                <c:pt idx="4">
                  <c:v>74.3</c:v>
                </c:pt>
                <c:pt idx="5">
                  <c:v>74.900000000000006</c:v>
                </c:pt>
                <c:pt idx="6">
                  <c:v>75.099999999999994</c:v>
                </c:pt>
                <c:pt idx="7">
                  <c:v>75.599999999999994</c:v>
                </c:pt>
                <c:pt idx="8">
                  <c:v>75.8</c:v>
                </c:pt>
                <c:pt idx="9">
                  <c:v>75.900000000000006</c:v>
                </c:pt>
                <c:pt idx="10">
                  <c:v>77.2</c:v>
                </c:pt>
                <c:pt idx="11">
                  <c:v>75.5</c:v>
                </c:pt>
                <c:pt idx="12">
                  <c:v>76</c:v>
                </c:pt>
                <c:pt idx="13">
                  <c:v>76.099999999999994</c:v>
                </c:pt>
                <c:pt idx="14">
                  <c:v>76.400000000000006</c:v>
                </c:pt>
                <c:pt idx="15">
                  <c:v>76.599999999999994</c:v>
                </c:pt>
                <c:pt idx="16">
                  <c:v>76.900000000000006</c:v>
                </c:pt>
                <c:pt idx="17">
                  <c:v>77.3</c:v>
                </c:pt>
                <c:pt idx="18">
                  <c:v>77.7</c:v>
                </c:pt>
                <c:pt idx="19">
                  <c:v>77.900000000000006</c:v>
                </c:pt>
                <c:pt idx="20">
                  <c:v>78.2</c:v>
                </c:pt>
                <c:pt idx="21">
                  <c:v>78.5</c:v>
                </c:pt>
                <c:pt idx="22">
                  <c:v>78.5</c:v>
                </c:pt>
                <c:pt idx="23">
                  <c:v>78.599999999999994</c:v>
                </c:pt>
                <c:pt idx="24">
                  <c:v>79.2</c:v>
                </c:pt>
                <c:pt idx="25">
                  <c:v>79.400000000000006</c:v>
                </c:pt>
                <c:pt idx="26">
                  <c:v>79.8</c:v>
                </c:pt>
                <c:pt idx="27">
                  <c:v>80.099999999999994</c:v>
                </c:pt>
                <c:pt idx="28">
                  <c:v>80.2</c:v>
                </c:pt>
                <c:pt idx="29">
                  <c:v>80.3</c:v>
                </c:pt>
                <c:pt idx="30">
                  <c:v>80.5</c:v>
                </c:pt>
                <c:pt idx="31">
                  <c:v>80.5</c:v>
                </c:pt>
                <c:pt idx="32">
                  <c:v>80.599999999999994</c:v>
                </c:pt>
                <c:pt idx="33">
                  <c:v>80.599999999999994</c:v>
                </c:pt>
                <c:pt idx="34">
                  <c:v>81.2</c:v>
                </c:pt>
                <c:pt idx="35">
                  <c:v>80.7</c:v>
                </c:pt>
                <c:pt idx="36">
                  <c:v>81.099999999999994</c:v>
                </c:pt>
                <c:pt idx="37" formatCode="0.0">
                  <c:v>81.099999999999994</c:v>
                </c:pt>
              </c:numCache>
            </c:numRef>
          </c:val>
          <c:smooth val="0"/>
          <c:extLst>
            <c:ext xmlns:c16="http://schemas.microsoft.com/office/drawing/2014/chart" uri="{C3380CC4-5D6E-409C-BE32-E72D297353CC}">
              <c16:uniqueId val="{00000009-7168-488C-B753-525E9F591060}"/>
            </c:ext>
          </c:extLst>
        </c:ser>
        <c:ser>
          <c:idx val="10"/>
          <c:order val="10"/>
          <c:tx>
            <c:strRef>
              <c:f>Sheet1!$A$12</c:f>
              <c:strCache>
                <c:ptCount val="1"/>
                <c:pt idx="0">
                  <c:v>US: 78.6</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73.7</c:v>
                </c:pt>
                <c:pt idx="1">
                  <c:v>74.099999999999994</c:v>
                </c:pt>
                <c:pt idx="2">
                  <c:v>74.5</c:v>
                </c:pt>
                <c:pt idx="3">
                  <c:v>74.599999999999994</c:v>
                </c:pt>
                <c:pt idx="4">
                  <c:v>74.7</c:v>
                </c:pt>
                <c:pt idx="5">
                  <c:v>74.7</c:v>
                </c:pt>
                <c:pt idx="6">
                  <c:v>74.7</c:v>
                </c:pt>
                <c:pt idx="7">
                  <c:v>74.900000000000006</c:v>
                </c:pt>
                <c:pt idx="8">
                  <c:v>74.900000000000006</c:v>
                </c:pt>
                <c:pt idx="9">
                  <c:v>75.099999999999994</c:v>
                </c:pt>
                <c:pt idx="10">
                  <c:v>75.3</c:v>
                </c:pt>
                <c:pt idx="11">
                  <c:v>75.5</c:v>
                </c:pt>
                <c:pt idx="12">
                  <c:v>75.7</c:v>
                </c:pt>
                <c:pt idx="13">
                  <c:v>75.5</c:v>
                </c:pt>
                <c:pt idx="14">
                  <c:v>75.7</c:v>
                </c:pt>
                <c:pt idx="15">
                  <c:v>75.7</c:v>
                </c:pt>
                <c:pt idx="16">
                  <c:v>76.099999999999994</c:v>
                </c:pt>
                <c:pt idx="17">
                  <c:v>76.5</c:v>
                </c:pt>
                <c:pt idx="18">
                  <c:v>76.7</c:v>
                </c:pt>
                <c:pt idx="19">
                  <c:v>76.7</c:v>
                </c:pt>
                <c:pt idx="20">
                  <c:v>76.7</c:v>
                </c:pt>
                <c:pt idx="21">
                  <c:v>76.900000000000006</c:v>
                </c:pt>
                <c:pt idx="22">
                  <c:v>77</c:v>
                </c:pt>
                <c:pt idx="23">
                  <c:v>77.099999999999994</c:v>
                </c:pt>
                <c:pt idx="24">
                  <c:v>77.599999999999994</c:v>
                </c:pt>
                <c:pt idx="25">
                  <c:v>77.599999999999994</c:v>
                </c:pt>
                <c:pt idx="26">
                  <c:v>77.8</c:v>
                </c:pt>
                <c:pt idx="27">
                  <c:v>78.099999999999994</c:v>
                </c:pt>
                <c:pt idx="28">
                  <c:v>78.099999999999994</c:v>
                </c:pt>
                <c:pt idx="29">
                  <c:v>78.5</c:v>
                </c:pt>
                <c:pt idx="30">
                  <c:v>78.599999999999994</c:v>
                </c:pt>
                <c:pt idx="31">
                  <c:v>78.7</c:v>
                </c:pt>
                <c:pt idx="32">
                  <c:v>78.8</c:v>
                </c:pt>
                <c:pt idx="33">
                  <c:v>78.8</c:v>
                </c:pt>
                <c:pt idx="34">
                  <c:v>78.900000000000006</c:v>
                </c:pt>
                <c:pt idx="35">
                  <c:v>78.7</c:v>
                </c:pt>
                <c:pt idx="36">
                  <c:v>78.7</c:v>
                </c:pt>
                <c:pt idx="37" formatCode="0.0">
                  <c:v>78.599999999999994</c:v>
                </c:pt>
              </c:numCache>
            </c:numRef>
          </c:val>
          <c:smooth val="0"/>
          <c:extLst>
            <c:ext xmlns:c16="http://schemas.microsoft.com/office/drawing/2014/chart" uri="{C3380CC4-5D6E-409C-BE32-E72D297353CC}">
              <c16:uniqueId val="{0000000A-7168-488C-B753-525E9F591060}"/>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5"/>
        <c:noMultiLvlLbl val="0"/>
      </c:catAx>
      <c:valAx>
        <c:axId val="636216424"/>
        <c:scaling>
          <c:orientation val="minMax"/>
          <c:max val="84"/>
          <c:min val="7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787968170645349"/>
          <c:y val="0.10274506441951932"/>
          <c:w val="0.13194395145051313"/>
          <c:h val="0.7585856427547513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95681731018978E-2"/>
          <c:y val="0.16538206047883972"/>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a:noFill/>
            </a:ln>
            <a:effectLst/>
          </c:spPr>
          <c:invertIfNegative val="0"/>
          <c:dPt>
            <c:idx val="0"/>
            <c:invertIfNegative val="0"/>
            <c:bubble3D val="0"/>
            <c:spPr>
              <a:solidFill>
                <a:srgbClr val="0C4C88"/>
              </a:solidFill>
              <a:ln>
                <a:noFill/>
              </a:ln>
              <a:effectLst/>
            </c:spPr>
            <c:extLst>
              <c:ext xmlns:c16="http://schemas.microsoft.com/office/drawing/2014/chart" uri="{C3380CC4-5D6E-409C-BE32-E72D297353CC}">
                <c16:uniqueId val="{00000001-315A-402C-A4A7-A85376A0E8A1}"/>
              </c:ext>
            </c:extLst>
          </c:dPt>
          <c:dPt>
            <c:idx val="10"/>
            <c:invertIfNegative val="0"/>
            <c:bubble3D val="0"/>
            <c:spPr>
              <a:solidFill>
                <a:srgbClr val="C00000"/>
              </a:solidFill>
              <a:ln>
                <a:noFill/>
              </a:ln>
              <a:effectLst/>
            </c:spPr>
            <c:extLst>
              <c:ext xmlns:c16="http://schemas.microsoft.com/office/drawing/2014/chart" uri="{C3380CC4-5D6E-409C-BE32-E72D297353CC}">
                <c16:uniqueId val="{00000002-315A-402C-A4A7-A85376A0E8A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Sheet1!$A$2:$A$12</c:f>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f>Sheet1!$B$2:$B$12</c:f>
              <c:numCache>
                <c:formatCode>0.00</c:formatCode>
                <c:ptCount val="11"/>
                <c:pt idx="0">
                  <c:v>2</c:v>
                </c:pt>
                <c:pt idx="1">
                  <c:v>2.2999999999999998</c:v>
                </c:pt>
                <c:pt idx="2">
                  <c:v>3.1</c:v>
                </c:pt>
                <c:pt idx="3">
                  <c:v>3.2</c:v>
                </c:pt>
                <c:pt idx="4">
                  <c:v>3.3</c:v>
                </c:pt>
                <c:pt idx="5">
                  <c:v>3.5</c:v>
                </c:pt>
                <c:pt idx="6">
                  <c:v>3.8</c:v>
                </c:pt>
                <c:pt idx="7">
                  <c:v>3.9</c:v>
                </c:pt>
                <c:pt idx="8">
                  <c:v>4.2</c:v>
                </c:pt>
                <c:pt idx="9">
                  <c:v>4.7</c:v>
                </c:pt>
                <c:pt idx="10">
                  <c:v>5.8</c:v>
                </c:pt>
              </c:numCache>
            </c:numRef>
          </c:val>
          <c:extLst>
            <c:ext xmlns:c16="http://schemas.microsoft.com/office/drawing/2014/chart" uri="{C3380CC4-5D6E-409C-BE32-E72D297353CC}">
              <c16:uniqueId val="{00000003-315A-402C-A4A7-A85376A0E8A1}"/>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solidFill>
                    <a:schemeClr val="accent2"/>
                  </a:solidFill>
                  <a:ln>
                    <a:noFill/>
                  </a:ln>
                  <a:effectLst/>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315A-402C-A4A7-A85376A0E8A1}"/>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315A-402C-A4A7-A85376A0E8A1}"/>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315A-402C-A4A7-A85376A0E8A1}"/>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315A-402C-A4A7-A85376A0E8A1}"/>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315A-402C-A4A7-A85376A0E8A1}"/>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315A-402C-A4A7-A85376A0E8A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Interface"/>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6350" cap="flat" cmpd="sng" algn="ctr">
                            <a:solidFill>
                              <a:schemeClr val="tx1"/>
                            </a:solidFill>
                            <a:prstDash val="solid"/>
                            <a:round/>
                          </a:ln>
                          <a:effectLst/>
                        </c:spPr>
                      </c15:leaderLines>
                    </c:ext>
                  </c:extLst>
                </c:dLbls>
                <c:cat>
                  <c:strRef>
                    <c:extLst>
                      <c:ext uri="{02D57815-91ED-43cb-92C2-25804820EDAC}">
                        <c15:formulaRef>
                          <c15:sqref>Sheet1!$A$2:$A$12</c15:sqref>
                        </c15:formulaRef>
                      </c:ext>
                    </c:extLst>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315A-402C-A4A7-A85376A0E8A1}"/>
                  </c:ext>
                </c:extLst>
              </c15:ser>
            </c15:filteredBarSeries>
          </c:ext>
        </c:extLst>
      </c:barChart>
      <c:catAx>
        <c:axId val="63940437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6"/>
          <c:min val="0"/>
        </c:scaling>
        <c:delete val="1"/>
        <c:axPos val="l"/>
        <c:majorGridlines>
          <c:spPr>
            <a:ln w="6350" cap="flat" cmpd="sng" algn="ctr">
              <a:solidFill>
                <a:schemeClr val="tx1">
                  <a:tint val="75000"/>
                </a:schemeClr>
              </a:solidFill>
              <a:prstDash val="solid"/>
              <a:round/>
            </a:ln>
            <a:effectLst/>
          </c:spPr>
        </c:majorGridlines>
        <c:numFmt formatCode="0.00" sourceLinked="1"/>
        <c:majorTickMark val="out"/>
        <c:minorTickMark val="none"/>
        <c:tickLblPos val="nextTo"/>
        <c:crossAx val="639404376"/>
        <c:crosses val="autoZero"/>
        <c:crossBetween val="between"/>
        <c:majorUnit val="25"/>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5279314665008025E-4"/>
          <c:w val="0.92657620264156026"/>
          <c:h val="0.73856373207956671"/>
        </c:manualLayout>
      </c:layout>
      <c:barChart>
        <c:barDir val="col"/>
        <c:grouping val="clustered"/>
        <c:varyColors val="0"/>
        <c:ser>
          <c:idx val="0"/>
          <c:order val="0"/>
          <c:spPr>
            <a:solidFill>
              <a:srgbClr val="0C4C88"/>
            </a:solidFill>
            <a:ln>
              <a:noFill/>
            </a:ln>
            <a:effectLst/>
          </c:spPr>
          <c:invertIfNegative val="0"/>
          <c:dPt>
            <c:idx val="0"/>
            <c:invertIfNegative val="0"/>
            <c:bubble3D val="0"/>
            <c:spPr>
              <a:solidFill>
                <a:srgbClr val="0C4C88"/>
              </a:solidFill>
              <a:ln>
                <a:noFill/>
              </a:ln>
              <a:effectLst/>
            </c:spPr>
            <c:extLst>
              <c:ext xmlns:c16="http://schemas.microsoft.com/office/drawing/2014/chart" uri="{C3380CC4-5D6E-409C-BE32-E72D297353CC}">
                <c16:uniqueId val="{00000001-315A-402C-A4A7-A85376A0E8A1}"/>
              </c:ext>
            </c:extLst>
          </c:dPt>
          <c:dPt>
            <c:idx val="10"/>
            <c:invertIfNegative val="0"/>
            <c:bubble3D val="0"/>
            <c:spPr>
              <a:solidFill>
                <a:srgbClr val="C00000"/>
              </a:solidFill>
              <a:ln>
                <a:noFill/>
              </a:ln>
              <a:effectLst/>
            </c:spPr>
            <c:extLst>
              <c:ext xmlns:c16="http://schemas.microsoft.com/office/drawing/2014/chart" uri="{C3380CC4-5D6E-409C-BE32-E72D297353CC}">
                <c16:uniqueId val="{00000002-315A-402C-A4A7-A85376A0E8A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Non-Hispanic Black</c:v>
                </c:pt>
                <c:pt idx="1">
                  <c:v>American Indian / Alaska Native</c:v>
                </c:pt>
                <c:pt idx="2">
                  <c:v>Native Hawaiian or other Pacific Islander</c:v>
                </c:pt>
                <c:pt idx="3">
                  <c:v>Hispanic</c:v>
                </c:pt>
                <c:pt idx="4">
                  <c:v>Non-Hispanic White</c:v>
                </c:pt>
                <c:pt idx="5">
                  <c:v>Asian</c:v>
                </c:pt>
              </c:strCache>
            </c:strRef>
          </c:cat>
          <c:val>
            <c:numRef>
              <c:f>Sheet1!$B$2:$B$7</c:f>
              <c:numCache>
                <c:formatCode>General</c:formatCode>
                <c:ptCount val="6"/>
                <c:pt idx="0">
                  <c:v>11.4</c:v>
                </c:pt>
                <c:pt idx="1">
                  <c:v>9.4</c:v>
                </c:pt>
                <c:pt idx="2">
                  <c:v>7.4</c:v>
                </c:pt>
                <c:pt idx="3">
                  <c:v>5</c:v>
                </c:pt>
                <c:pt idx="4">
                  <c:v>4.9000000000000004</c:v>
                </c:pt>
                <c:pt idx="5">
                  <c:v>3.6</c:v>
                </c:pt>
              </c:numCache>
            </c:numRef>
          </c:val>
          <c:extLst>
            <c:ext xmlns:c16="http://schemas.microsoft.com/office/drawing/2014/chart" uri="{C3380CC4-5D6E-409C-BE32-E72D297353CC}">
              <c16:uniqueId val="{00000003-315A-402C-A4A7-A85376A0E8A1}"/>
            </c:ext>
          </c:extLst>
        </c:ser>
        <c:dLbls>
          <c:showLegendKey val="0"/>
          <c:showVal val="0"/>
          <c:showCatName val="0"/>
          <c:showSerName val="0"/>
          <c:showPercent val="0"/>
          <c:showBubbleSize val="0"/>
        </c:dLbls>
        <c:gapWidth val="25"/>
        <c:axId val="639404376"/>
        <c:axId val="639404768"/>
        <c:extLst/>
      </c:barChart>
      <c:catAx>
        <c:axId val="63940437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Tahoma" panose="020B0604030504040204" pitchFamily="34" charset="0"/>
                <a:cs typeface="Tahoma" panose="020B0604030504040204" pitchFamily="34" charset="0"/>
              </a:defRPr>
            </a:pPr>
            <a:endParaRPr lang="en-US"/>
          </a:p>
        </c:txPr>
        <c:crossAx val="639404768"/>
        <c:crossesAt val="0"/>
        <c:auto val="1"/>
        <c:lblAlgn val="ctr"/>
        <c:lblOffset val="100"/>
        <c:noMultiLvlLbl val="0"/>
      </c:catAx>
      <c:valAx>
        <c:axId val="639404768"/>
        <c:scaling>
          <c:orientation val="minMax"/>
          <c:max val="12"/>
          <c:min val="0"/>
        </c:scaling>
        <c:delete val="1"/>
        <c:axPos val="l"/>
        <c:majorGridlines>
          <c:spPr>
            <a:ln w="6350" cap="flat" cmpd="sng" algn="ctr">
              <a:solidFill>
                <a:schemeClr val="tx1">
                  <a:tint val="75000"/>
                </a:schemeClr>
              </a:solidFill>
              <a:prstDash val="solid"/>
              <a:round/>
            </a:ln>
            <a:effectLst/>
          </c:spPr>
        </c:majorGridlines>
        <c:numFmt formatCode="0.0" sourceLinked="0"/>
        <c:majorTickMark val="out"/>
        <c:minorTickMark val="none"/>
        <c:tickLblPos val="nextTo"/>
        <c:crossAx val="639404376"/>
        <c:crosses val="autoZero"/>
        <c:crossBetween val="between"/>
        <c:majorUnit val="25"/>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1-10-20T15:29:54.337" idx="1">
    <p:pos x="10" y="10"/>
    <p:text/>
    <p:extLst>
      <p:ext uri="{C676402C-5697-4E1C-873F-D02D1690AC5C}">
        <p15:threadingInfo xmlns:p15="http://schemas.microsoft.com/office/powerpoint/2012/main" timeZoneBias="240"/>
      </p:ext>
    </p:extLst>
  </p:cm>
</p:cmLst>
</file>

<file path=ppt/drawings/drawing1.xml><?xml version="1.0" encoding="utf-8"?>
<c:userShapes xmlns:c="http://schemas.openxmlformats.org/drawingml/2006/chart">
  <cdr:relSizeAnchor xmlns:cdr="http://schemas.openxmlformats.org/drawingml/2006/chartDrawing">
    <cdr:from>
      <cdr:x>0.82539</cdr:x>
      <cdr:y>0.37129</cdr:y>
    </cdr:from>
    <cdr:to>
      <cdr:x>0.91131</cdr:x>
      <cdr:y>0.45617</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8679426" y="1615613"/>
          <a:ext cx="903583" cy="369332"/>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44%</a:t>
          </a:r>
        </a:p>
      </cdr:txBody>
    </cdr:sp>
  </cdr:relSizeAnchor>
  <cdr:relSizeAnchor xmlns:cdr="http://schemas.openxmlformats.org/drawingml/2006/chartDrawing">
    <cdr:from>
      <cdr:x>0.53181</cdr:x>
      <cdr:y>0.05675</cdr:y>
    </cdr:from>
    <cdr:to>
      <cdr:x>0.99316</cdr:x>
      <cdr:y>0.14163</cdr:y>
    </cdr:to>
    <cdr:sp macro="" textlink="">
      <cdr:nvSpPr>
        <cdr:cNvPr id="3" name="Rectangle 2">
          <a:extLst xmlns:a="http://schemas.openxmlformats.org/drawingml/2006/main">
            <a:ext uri="{FF2B5EF4-FFF2-40B4-BE49-F238E27FC236}">
              <a16:creationId xmlns:a16="http://schemas.microsoft.com/office/drawing/2014/main" id="{0D65003F-5695-4EB6-9FC0-ADECDB98ABDE}"/>
            </a:ext>
          </a:extLst>
        </cdr:cNvPr>
        <cdr:cNvSpPr/>
      </cdr:nvSpPr>
      <cdr:spPr>
        <a:xfrm xmlns:a="http://schemas.openxmlformats.org/drawingml/2006/main">
          <a:off x="5592326" y="246938"/>
          <a:ext cx="4851393" cy="36933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Percent of adults age 65 and older immunized (%)</a:t>
          </a:r>
        </a:p>
      </cdr:txBody>
    </cdr:sp>
  </cdr:relSizeAnchor>
</c:userShapes>
</file>

<file path=ppt/drawings/drawing10.xml><?xml version="1.0" encoding="utf-8"?>
<c:userShapes xmlns:c="http://schemas.openxmlformats.org/drawingml/2006/chart">
  <cdr:relSizeAnchor xmlns:cdr="http://schemas.openxmlformats.org/drawingml/2006/chartDrawing">
    <cdr:from>
      <cdr:x>0.05017</cdr:x>
      <cdr:y>0.22364</cdr:y>
    </cdr:from>
    <cdr:to>
      <cdr:x>0.19773</cdr:x>
      <cdr:y>0.26608</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27520" y="973146"/>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6.4</a:t>
          </a:r>
        </a:p>
      </cdr:txBody>
    </cdr:sp>
  </cdr:relSizeAnchor>
</c:userShapes>
</file>

<file path=ppt/drawings/drawing2.xml><?xml version="1.0" encoding="utf-8"?>
<c:userShapes xmlns:c="http://schemas.openxmlformats.org/drawingml/2006/chart">
  <cdr:relSizeAnchor xmlns:cdr="http://schemas.openxmlformats.org/drawingml/2006/chartDrawing">
    <cdr:from>
      <cdr:x>0.76685</cdr:x>
      <cdr:y>0.38478</cdr:y>
    </cdr:from>
    <cdr:to>
      <cdr:x>0.91902</cdr:x>
      <cdr:y>0.42722</cdr:y>
    </cdr:to>
    <cdr:sp macro="" textlink="">
      <cdr:nvSpPr>
        <cdr:cNvPr id="2" name="TextBox 1">
          <a:extLst xmlns:a="http://schemas.openxmlformats.org/drawingml/2006/main">
            <a:ext uri="{FF2B5EF4-FFF2-40B4-BE49-F238E27FC236}">
              <a16:creationId xmlns:a16="http://schemas.microsoft.com/office/drawing/2014/main" id="{BDC8795E-42AE-4590-96CB-E79AAAC70DC2}"/>
            </a:ext>
          </a:extLst>
        </cdr:cNvPr>
        <cdr:cNvSpPr txBox="1"/>
      </cdr:nvSpPr>
      <cdr:spPr>
        <a:xfrm xmlns:a="http://schemas.openxmlformats.org/drawingml/2006/main">
          <a:off x="8063891" y="1674296"/>
          <a:ext cx="160020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t>
          </a:r>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average</a:t>
          </a: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 60%</a:t>
          </a:r>
        </a:p>
      </cdr:txBody>
    </cdr:sp>
  </cdr:relSizeAnchor>
</c:userShapes>
</file>

<file path=ppt/drawings/drawing3.xml><?xml version="1.0" encoding="utf-8"?>
<c:userShapes xmlns:c="http://schemas.openxmlformats.org/drawingml/2006/chart">
  <cdr:relSizeAnchor xmlns:cdr="http://schemas.openxmlformats.org/drawingml/2006/chartDrawing">
    <cdr:from>
      <cdr:x>0.77562</cdr:x>
      <cdr:y>0</cdr:y>
    </cdr:from>
    <cdr:to>
      <cdr:x>0.96946</cdr:x>
      <cdr:y>0.08816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4018935" y="0"/>
          <a:ext cx="1004409" cy="369332"/>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85%</a:t>
          </a:r>
        </a:p>
      </cdr:txBody>
    </cdr:sp>
  </cdr:relSizeAnchor>
</c:userShapes>
</file>

<file path=ppt/drawings/drawing4.xml><?xml version="1.0" encoding="utf-8"?>
<c:userShapes xmlns:c="http://schemas.openxmlformats.org/drawingml/2006/chart">
  <cdr:relSizeAnchor xmlns:cdr="http://schemas.openxmlformats.org/drawingml/2006/chartDrawing">
    <cdr:from>
      <cdr:x>0.72723</cdr:x>
      <cdr:y>0.22342</cdr:y>
    </cdr:from>
    <cdr:to>
      <cdr:x>0.94283</cdr:x>
      <cdr:y>0.31158</cdr:y>
    </cdr:to>
    <cdr:sp macro="" textlink="">
      <cdr:nvSpPr>
        <cdr:cNvPr id="2" name="TextBox 1">
          <a:extLst xmlns:a="http://schemas.openxmlformats.org/drawingml/2006/main">
            <a:ext uri="{FF2B5EF4-FFF2-40B4-BE49-F238E27FC236}">
              <a16:creationId xmlns:a16="http://schemas.microsoft.com/office/drawing/2014/main" id="{BDC8795E-42AE-4590-96CB-E79AAAC70DC2}"/>
            </a:ext>
          </a:extLst>
        </cdr:cNvPr>
        <cdr:cNvSpPr txBox="1"/>
      </cdr:nvSpPr>
      <cdr:spPr>
        <a:xfrm xmlns:a="http://schemas.openxmlformats.org/drawingml/2006/main">
          <a:off x="3768213" y="936014"/>
          <a:ext cx="1117144" cy="369332"/>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66%</a:t>
          </a:r>
        </a:p>
      </cdr:txBody>
    </cdr:sp>
  </cdr:relSizeAnchor>
</c:userShapes>
</file>

<file path=ppt/drawings/drawing5.xml><?xml version="1.0" encoding="utf-8"?>
<c:userShapes xmlns:c="http://schemas.openxmlformats.org/drawingml/2006/chart">
  <cdr:relSizeAnchor xmlns:cdr="http://schemas.openxmlformats.org/drawingml/2006/chartDrawing">
    <cdr:from>
      <cdr:x>0.05471</cdr:x>
      <cdr:y>0.47924</cdr:y>
    </cdr:from>
    <cdr:to>
      <cdr:x>0.22112</cdr:x>
      <cdr:y>0.52076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75360" y="2131319"/>
          <a:ext cx="1749834"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OECD average: 21%</a:t>
          </a:r>
        </a:p>
      </cdr:txBody>
    </cdr:sp>
  </cdr:relSizeAnchor>
</c:userShapes>
</file>

<file path=ppt/drawings/drawing6.xml><?xml version="1.0" encoding="utf-8"?>
<c:userShapes xmlns:c="http://schemas.openxmlformats.org/drawingml/2006/chart">
  <cdr:relSizeAnchor xmlns:cdr="http://schemas.openxmlformats.org/drawingml/2006/chartDrawing">
    <cdr:from>
      <cdr:x>0.04774</cdr:x>
      <cdr:y>0.33523</cdr:y>
    </cdr:from>
    <cdr:to>
      <cdr:x>0.29143</cdr:x>
      <cdr:y>0.37766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02004" y="1458680"/>
          <a:ext cx="2562553"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11-country average: 17.5%</a:t>
          </a:r>
        </a:p>
      </cdr:txBody>
    </cdr:sp>
  </cdr:relSizeAnchor>
  <cdr:relSizeAnchor xmlns:cdr="http://schemas.openxmlformats.org/drawingml/2006/chartDrawing">
    <cdr:from>
      <cdr:x>0.0275</cdr:x>
      <cdr:y>0.03656</cdr:y>
    </cdr:from>
    <cdr:to>
      <cdr:x>0.1473</cdr:x>
      <cdr:y>0.12144</cdr:y>
    </cdr:to>
    <cdr:sp macro="" textlink="">
      <cdr:nvSpPr>
        <cdr:cNvPr id="3" name="Rectangle 2">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289180" y="159102"/>
          <a:ext cx="1259768" cy="36933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Percent (%)</a:t>
          </a:r>
        </a:p>
      </cdr:txBody>
    </cdr:sp>
  </cdr:relSizeAnchor>
</c:userShapes>
</file>

<file path=ppt/drawings/drawing7.xml><?xml version="1.0" encoding="utf-8"?>
<c:userShapes xmlns:c="http://schemas.openxmlformats.org/drawingml/2006/chart">
  <cdr:relSizeAnchor xmlns:cdr="http://schemas.openxmlformats.org/drawingml/2006/chartDrawing">
    <cdr:from>
      <cdr:x>0.03931</cdr:x>
      <cdr:y>0.03138</cdr:y>
    </cdr:from>
    <cdr:to>
      <cdr:x>0.89843</cdr:x>
      <cdr:y>0.11625</cdr:y>
    </cdr:to>
    <cdr:sp macro="" textlink="">
      <cdr:nvSpPr>
        <cdr:cNvPr id="2" name="Rectangle 1">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413357" y="136525"/>
          <a:ext cx="9034140" cy="36933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i="1" dirty="0"/>
            <a:t>Percent of women ages 18–64 who rated their quality of medical care as excellent or very good</a:t>
          </a:r>
          <a:endParaRPr lang="en-US" dirty="0"/>
        </a:p>
      </cdr:txBody>
    </cdr:sp>
  </cdr:relSizeAnchor>
</c:userShapes>
</file>

<file path=ppt/drawings/drawing8.xml><?xml version="1.0" encoding="utf-8"?>
<c:userShapes xmlns:c="http://schemas.openxmlformats.org/drawingml/2006/chart">
  <cdr:relSizeAnchor xmlns:cdr="http://schemas.openxmlformats.org/drawingml/2006/chartDrawing">
    <cdr:from>
      <cdr:x>0.05376</cdr:x>
      <cdr:y>0.35814</cdr:y>
    </cdr:from>
    <cdr:to>
      <cdr:x>0.35323</cdr:x>
      <cdr:y>0.40222</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278562" y="1500388"/>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6.8</a:t>
          </a:r>
        </a:p>
      </cdr:txBody>
    </cdr:sp>
  </cdr:relSizeAnchor>
  <cdr:relSizeAnchor xmlns:cdr="http://schemas.openxmlformats.org/drawingml/2006/chartDrawing">
    <cdr:from>
      <cdr:x>0.03266</cdr:x>
      <cdr:y>0</cdr:y>
    </cdr:from>
    <cdr:to>
      <cdr:x>0.88091</cdr:x>
      <cdr:y>0.04408</cdr:y>
    </cdr:to>
    <cdr:sp macro="" textlink="">
      <cdr:nvSpPr>
        <cdr:cNvPr id="3" name="TextBox 10">
          <a:extLst xmlns:a="http://schemas.openxmlformats.org/drawingml/2006/main">
            <a:ext uri="{FF2B5EF4-FFF2-40B4-BE49-F238E27FC236}">
              <a16:creationId xmlns:a16="http://schemas.microsoft.com/office/drawing/2014/main" id="{2D8DC483-668C-BD4E-AA74-885432025451}"/>
            </a:ext>
          </a:extLst>
        </cdr:cNvPr>
        <cdr:cNvSpPr txBox="1"/>
      </cdr:nvSpPr>
      <cdr:spPr>
        <a:xfrm xmlns:a="http://schemas.openxmlformats.org/drawingml/2006/main">
          <a:off x="169255" y="0"/>
          <a:ext cx="4395257" cy="184666"/>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200" i="1" dirty="0">
              <a:solidFill>
                <a:srgbClr val="4C515A"/>
              </a:solidFill>
            </a:rPr>
            <a:t>Average physician visits per capita, 2017</a:t>
          </a:r>
          <a:endParaRPr lang="en-US" sz="1200" i="1" dirty="0">
            <a:solidFill>
              <a:srgbClr val="4C515A"/>
            </a:solidFill>
            <a:latin typeface="Trebuchet MS"/>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0.66915</cdr:x>
      <cdr:y>0.46393</cdr:y>
    </cdr:from>
    <cdr:to>
      <cdr:x>0.96863</cdr:x>
      <cdr:y>0.50801</cdr:y>
    </cdr:to>
    <cdr:sp macro="" textlink="">
      <cdr:nvSpPr>
        <cdr:cNvPr id="2" name="TextBox 1">
          <a:extLst xmlns:a="http://schemas.openxmlformats.org/drawingml/2006/main">
            <a:ext uri="{FF2B5EF4-FFF2-40B4-BE49-F238E27FC236}">
              <a16:creationId xmlns:a16="http://schemas.microsoft.com/office/drawing/2014/main" id="{962B1ED3-5CF1-42C2-B516-B8F6571B8895}"/>
            </a:ext>
          </a:extLst>
        </cdr:cNvPr>
        <cdr:cNvSpPr txBox="1"/>
      </cdr:nvSpPr>
      <cdr:spPr>
        <a:xfrm xmlns:a="http://schemas.openxmlformats.org/drawingml/2006/main">
          <a:off x="3467280" y="1943611"/>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3.5</a:t>
          </a:r>
        </a:p>
      </cdr:txBody>
    </cdr:sp>
  </cdr:relSizeAnchor>
  <cdr:relSizeAnchor xmlns:cdr="http://schemas.openxmlformats.org/drawingml/2006/chartDrawing">
    <cdr:from>
      <cdr:x>0.04843</cdr:x>
      <cdr:y>0</cdr:y>
    </cdr:from>
    <cdr:to>
      <cdr:x>0.89667</cdr:x>
      <cdr:y>0.04408</cdr:y>
    </cdr:to>
    <cdr:sp macro="" textlink="">
      <cdr:nvSpPr>
        <cdr:cNvPr id="3" name="TextBox 13">
          <a:extLst xmlns:a="http://schemas.openxmlformats.org/drawingml/2006/main">
            <a:ext uri="{FF2B5EF4-FFF2-40B4-BE49-F238E27FC236}">
              <a16:creationId xmlns:a16="http://schemas.microsoft.com/office/drawing/2014/main" id="{EA0EB2DB-8B9F-C946-B524-21C3EB2ACDCD}"/>
            </a:ext>
          </a:extLst>
        </cdr:cNvPr>
        <cdr:cNvSpPr txBox="1"/>
      </cdr:nvSpPr>
      <cdr:spPr>
        <a:xfrm xmlns:a="http://schemas.openxmlformats.org/drawingml/2006/main">
          <a:off x="250931" y="-1665288"/>
          <a:ext cx="4395257" cy="184666"/>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200" i="1" dirty="0">
              <a:solidFill>
                <a:srgbClr val="4C515A"/>
              </a:solidFill>
            </a:rPr>
            <a:t>Practicing physicians per 1,000 population, 2018</a:t>
          </a:r>
          <a:endParaRPr lang="en-US" sz="1200" i="1" dirty="0">
            <a:solidFill>
              <a:srgbClr val="4C515A"/>
            </a:solidFill>
            <a:latin typeface="Trebuchet MS"/>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edium.com/@denislesak/companies-with-revenues-greater-than-gdp-of-countries-58c46af4a1a9"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oxfamblogs.org/fp2p/of-the-worlds-top-100-economic-entities-29-are-states-71-are-corporates/"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ommonwealthfund.org/publications/issue-briefs/2018/dec/womens-health-us-compared-ten-other-countries"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doi.org/10.26099/wy8a-7w13"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ommonwealthfund.org/publications/issue-briefs/2018/dec/womens-health-us-compared-ten-other-countries"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doi.org/10.26099/wy8a-7w13"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bloomberg.com/quicktake/drug-prices" TargetMode="External"/><Relationship Id="rId2" Type="http://schemas.openxmlformats.org/officeDocument/2006/relationships/slide" Target="../slides/slide82.xml"/><Relationship Id="rId1" Type="http://schemas.openxmlformats.org/officeDocument/2006/relationships/notesMaster" Target="../notesMasters/notesMaster1.xml"/><Relationship Id="rId5" Type="http://schemas.openxmlformats.org/officeDocument/2006/relationships/hyperlink" Target="https://www.ft.com/content/e92dbf94-d9a2-11e9-8f9b-77216ebe1f17" TargetMode="External"/><Relationship Id="rId4" Type="http://schemas.openxmlformats.org/officeDocument/2006/relationships/hyperlink" Target="https://en.wikipedia.org/wiki/Prescription_drug_prices_in_the_United_States"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ommonwealthfund.org/publications/issue-briefs/2020/jan/us-health-care-global-perspective-2019"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axenehp.com/international-healthcare-systems-us-versus-world/" TargetMode="External"/><Relationship Id="rId5" Type="http://schemas.openxmlformats.org/officeDocument/2006/relationships/hyperlink" Target="https://www.healthsystemtracker.org/chart-collection/quality-u-s-healthcare-system-compare-countries/#item-overall-age-specific-potential-years-of-life-lost-per-100000-population-1990-2017" TargetMode="External"/><Relationship Id="rId4" Type="http://schemas.openxmlformats.org/officeDocument/2006/relationships/hyperlink" Target="https://www.commonwealthfund.org/publications/issue-briefs/2015/oct/us-health-care-global-perspectiv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Microeconomics</a:t>
            </a:r>
            <a:r>
              <a:rPr lang="en-US" dirty="0"/>
              <a:t> (from Greek prefix micro- meaning "small" + "economics") is a branch of economics that studies the behavior of how the individual modern household and firms make decisions to allocate limited resources.</a:t>
            </a:r>
          </a:p>
          <a:p>
            <a:r>
              <a:rPr lang="en-US" b="1" dirty="0">
                <a:solidFill>
                  <a:srgbClr val="FF0000"/>
                </a:solidFill>
              </a:rPr>
              <a:t>Macroeconomics </a:t>
            </a:r>
            <a:r>
              <a:rPr lang="en-US" dirty="0"/>
              <a:t>(from Greek prefix macro- meaning “large" + "economics") is the study of economy-wide phenomena, including inflation, unemployment, and economic growth. </a:t>
            </a:r>
          </a:p>
          <a:p>
            <a:r>
              <a:rPr lang="en-US" dirty="0"/>
              <a:t>These two branches of economics are closely intertwined, yet distinct—they address different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Microeconomics studies individual markets or sectors or industries (hence health care industry is classified under microeconomics) while macroeconomics studies national economies and country/state-wide, general equilibrium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times people think that since micro means small and macro large, that microeconomics is somehow inferior or studies smaller issues than what is studied in macroeconomics. But it should be noted, that many firms today have revenues that are substantially larger than most national incomes on nations. Obviously, this is comparing apples to oranges – but at least it gives a general idea of the size of some of these firms and markets.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https://medium.com/@denislesak/companies-with-revenues-greater-than-gdp-of-countries-58c46af4a1a9</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https://oxfamblogs.org/fp2p/of-the-worlds-top-100-economic-entities-29-are-states-71-are-corporates/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the next slide to compare US health care. </a:t>
            </a:r>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7</a:t>
            </a:fld>
            <a:endParaRPr lang="en-US" dirty="0"/>
          </a:p>
        </p:txBody>
      </p:sp>
    </p:spTree>
    <p:extLst>
      <p:ext uri="{BB962C8B-B14F-4D97-AF65-F5344CB8AC3E}">
        <p14:creationId xmlns:p14="http://schemas.microsoft.com/office/powerpoint/2010/main" val="2377919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575959"/>
                </a:solidFill>
                <a:effectLst/>
                <a:latin typeface="InterFace"/>
              </a:rPr>
              <a:t>Notes: ^ Medical bill problems include any of the following in the past year: 1) serious problems paying or were unable to pay medical bills; 2) spent a lot of time on paperwork or disputes related to medical bills; or 3) insurance denied payment or paid less than expected. * Statistically significant difference compared to the United States (p&lt;.05). </a:t>
            </a:r>
          </a:p>
          <a:p>
            <a:pPr algn="l" fontAlgn="base"/>
            <a:r>
              <a:rPr lang="en-US" b="0" i="0" dirty="0">
                <a:solidFill>
                  <a:srgbClr val="575959"/>
                </a:solidFill>
                <a:effectLst/>
                <a:latin typeface="InterFace"/>
              </a:rPr>
              <a:t>Data: The Commonwealth Fund International Health Policy Survey, 2016.</a:t>
            </a:r>
          </a:p>
          <a:p>
            <a:pPr algn="l" fontAlgn="base"/>
            <a:br>
              <a:rPr lang="en-US" b="0" i="0" dirty="0">
                <a:solidFill>
                  <a:srgbClr val="575959"/>
                </a:solidFill>
                <a:effectLst/>
                <a:latin typeface="InterFace"/>
              </a:rPr>
            </a:br>
            <a:endParaRPr lang="en-US" b="0" i="0" dirty="0">
              <a:solidFill>
                <a:srgbClr val="575959"/>
              </a:solidFill>
              <a:effectLst/>
              <a:latin typeface="InterFace"/>
            </a:endParaRPr>
          </a:p>
          <a:p>
            <a:pPr algn="l" fontAlgn="base"/>
            <a:r>
              <a:rPr lang="en-US" b="0" i="0" dirty="0">
                <a:solidFill>
                  <a:srgbClr val="575959"/>
                </a:solidFill>
                <a:effectLst/>
                <a:latin typeface="InterFace"/>
              </a:rPr>
              <a:t>Source: </a:t>
            </a:r>
            <a:r>
              <a:rPr lang="en-US" b="0" i="0" dirty="0" err="1">
                <a:solidFill>
                  <a:srgbClr val="575959"/>
                </a:solidFill>
                <a:effectLst/>
                <a:latin typeface="InterFace"/>
              </a:rPr>
              <a:t>Munira</a:t>
            </a:r>
            <a:r>
              <a:rPr lang="en-US" b="0" i="0" dirty="0">
                <a:solidFill>
                  <a:srgbClr val="575959"/>
                </a:solidFill>
                <a:effectLst/>
                <a:latin typeface="InterFace"/>
              </a:rPr>
              <a:t> Z. </a:t>
            </a:r>
            <a:r>
              <a:rPr lang="en-US" b="0" i="0" dirty="0" err="1">
                <a:solidFill>
                  <a:srgbClr val="575959"/>
                </a:solidFill>
                <a:effectLst/>
                <a:latin typeface="InterFace"/>
              </a:rPr>
              <a:t>Gunja</a:t>
            </a:r>
            <a:r>
              <a:rPr lang="en-US" b="0" i="0" dirty="0">
                <a:solidFill>
                  <a:srgbClr val="575959"/>
                </a:solidFill>
                <a:effectLst/>
                <a:latin typeface="InterFace"/>
              </a:rPr>
              <a:t> et al., </a:t>
            </a:r>
            <a:r>
              <a:rPr lang="en-US" b="0" i="1" u="none" strike="noStrike" dirty="0">
                <a:solidFill>
                  <a:srgbClr val="575959"/>
                </a:solidFill>
                <a:effectLst/>
                <a:latin typeface="inherit"/>
                <a:hlinkClick r:id="rId3"/>
              </a:rPr>
              <a:t>What Is the Status of Women’s Health and Health Care in the U.S. Compared to Ten Other Countries?</a:t>
            </a:r>
            <a:r>
              <a:rPr lang="en-US" b="0" i="0" dirty="0">
                <a:solidFill>
                  <a:srgbClr val="575959"/>
                </a:solidFill>
                <a:effectLst/>
                <a:latin typeface="InterFace"/>
              </a:rPr>
              <a:t> (Commonwealth Fund, Dec. 2018). </a:t>
            </a:r>
            <a:r>
              <a:rPr lang="en-US" b="0" i="0" u="none" strike="noStrike" dirty="0">
                <a:solidFill>
                  <a:srgbClr val="575959"/>
                </a:solidFill>
                <a:effectLst/>
                <a:latin typeface="inherit"/>
                <a:hlinkClick r:id="rId4"/>
              </a:rPr>
              <a:t>https://doi.org/10.26099/wy8a-7w13</a:t>
            </a:r>
            <a:endParaRPr lang="en-US" b="0" i="0" dirty="0">
              <a:solidFill>
                <a:srgbClr val="575959"/>
              </a:solidFill>
              <a:effectLst/>
              <a:latin typeface="InterFace"/>
            </a:endParaRPr>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33</a:t>
            </a:fld>
            <a:endParaRPr lang="en-US"/>
          </a:p>
        </p:txBody>
      </p:sp>
    </p:spTree>
    <p:extLst>
      <p:ext uri="{BB962C8B-B14F-4D97-AF65-F5344CB8AC3E}">
        <p14:creationId xmlns:p14="http://schemas.microsoft.com/office/powerpoint/2010/main" val="1067196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575959"/>
                </a:solidFill>
                <a:effectLst/>
                <a:latin typeface="InterFace"/>
              </a:rPr>
              <a:t>Notes: ^ Cost-related access problems include any of the following in the past year: 1) having a medical problem but did not visit a doctor; 2) skipped a medical test, treatment, or follow-up recommended by a doctor; or 3) did not fill or collect a prescription for medicine, or skipped doses of medicine, because of the cost in the past 12 months. * Statistically significant difference compared to the United States (p&lt;.05).</a:t>
            </a:r>
          </a:p>
          <a:p>
            <a:pPr algn="l" fontAlgn="base"/>
            <a:r>
              <a:rPr lang="en-US" b="0" i="0" dirty="0">
                <a:solidFill>
                  <a:srgbClr val="575959"/>
                </a:solidFill>
                <a:effectLst/>
                <a:latin typeface="InterFace"/>
              </a:rPr>
              <a:t>Data: The Commonwealth Fund International Health Policy Survey, 2016.</a:t>
            </a:r>
          </a:p>
          <a:p>
            <a:pPr algn="l" fontAlgn="base"/>
            <a:br>
              <a:rPr lang="en-US" b="0" i="0" dirty="0">
                <a:solidFill>
                  <a:srgbClr val="575959"/>
                </a:solidFill>
                <a:effectLst/>
                <a:latin typeface="InterFace"/>
              </a:rPr>
            </a:br>
            <a:endParaRPr lang="en-US" b="0" i="0" dirty="0">
              <a:solidFill>
                <a:srgbClr val="575959"/>
              </a:solidFill>
              <a:effectLst/>
              <a:latin typeface="InterFace"/>
            </a:endParaRPr>
          </a:p>
          <a:p>
            <a:pPr algn="l" fontAlgn="base"/>
            <a:r>
              <a:rPr lang="en-US" b="0" i="0" dirty="0">
                <a:solidFill>
                  <a:srgbClr val="575959"/>
                </a:solidFill>
                <a:effectLst/>
                <a:latin typeface="InterFace"/>
              </a:rPr>
              <a:t>Source: </a:t>
            </a:r>
            <a:r>
              <a:rPr lang="en-US" b="0" i="0" dirty="0" err="1">
                <a:solidFill>
                  <a:srgbClr val="575959"/>
                </a:solidFill>
                <a:effectLst/>
                <a:latin typeface="InterFace"/>
              </a:rPr>
              <a:t>Munira</a:t>
            </a:r>
            <a:r>
              <a:rPr lang="en-US" b="0" i="0" dirty="0">
                <a:solidFill>
                  <a:srgbClr val="575959"/>
                </a:solidFill>
                <a:effectLst/>
                <a:latin typeface="InterFace"/>
              </a:rPr>
              <a:t> Z. </a:t>
            </a:r>
            <a:r>
              <a:rPr lang="en-US" b="0" i="0" dirty="0" err="1">
                <a:solidFill>
                  <a:srgbClr val="575959"/>
                </a:solidFill>
                <a:effectLst/>
                <a:latin typeface="InterFace"/>
              </a:rPr>
              <a:t>Gunja</a:t>
            </a:r>
            <a:r>
              <a:rPr lang="en-US" b="0" i="0" dirty="0">
                <a:solidFill>
                  <a:srgbClr val="575959"/>
                </a:solidFill>
                <a:effectLst/>
                <a:latin typeface="InterFace"/>
              </a:rPr>
              <a:t> et al., </a:t>
            </a:r>
            <a:r>
              <a:rPr lang="en-US" b="0" i="1" u="none" strike="noStrike" dirty="0">
                <a:solidFill>
                  <a:srgbClr val="575959"/>
                </a:solidFill>
                <a:effectLst/>
                <a:latin typeface="inherit"/>
                <a:hlinkClick r:id="rId3"/>
              </a:rPr>
              <a:t>What Is the Status of Women’s Health and Health Care in the U.S. Compared to Ten Other Countries?</a:t>
            </a:r>
            <a:r>
              <a:rPr lang="en-US" b="0" i="0" dirty="0">
                <a:solidFill>
                  <a:srgbClr val="575959"/>
                </a:solidFill>
                <a:effectLst/>
                <a:latin typeface="InterFace"/>
              </a:rPr>
              <a:t> (Commonwealth Fund, Dec. 2018). </a:t>
            </a:r>
            <a:r>
              <a:rPr lang="en-US" b="0" i="0" u="none" strike="noStrike" dirty="0">
                <a:solidFill>
                  <a:srgbClr val="575959"/>
                </a:solidFill>
                <a:effectLst/>
                <a:latin typeface="inherit"/>
                <a:hlinkClick r:id="rId4"/>
              </a:rPr>
              <a:t>https://doi.org/10.26099/wy8a-7w13</a:t>
            </a:r>
            <a:endParaRPr lang="en-US" b="0" i="0" dirty="0">
              <a:solidFill>
                <a:srgbClr val="575959"/>
              </a:solidFill>
              <a:effectLst/>
              <a:latin typeface="InterFace"/>
            </a:endParaRPr>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34</a:t>
            </a:fld>
            <a:endParaRPr lang="en-US"/>
          </a:p>
        </p:txBody>
      </p:sp>
    </p:spTree>
    <p:extLst>
      <p:ext uri="{BB962C8B-B14F-4D97-AF65-F5344CB8AC3E}">
        <p14:creationId xmlns:p14="http://schemas.microsoft.com/office/powerpoint/2010/main" val="3177842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Redo this! See the source: the book and NYT article</a:t>
            </a:r>
          </a:p>
          <a:p>
            <a:pPr algn="l"/>
            <a:r>
              <a:rPr lang="en-US" b="0" i="0" dirty="0">
                <a:solidFill>
                  <a:srgbClr val="333333"/>
                </a:solidFill>
                <a:effectLst/>
                <a:latin typeface="berlingske_bold"/>
              </a:rPr>
              <a:t>The U.S. invests the smallest share of its economy on social services. </a:t>
            </a:r>
          </a:p>
          <a:p>
            <a:pPr algn="l"/>
            <a:r>
              <a:rPr lang="en-US" b="0" i="0" dirty="0">
                <a:solidFill>
                  <a:srgbClr val="333333"/>
                </a:solidFill>
                <a:effectLst/>
                <a:latin typeface="interface_regular"/>
              </a:rPr>
              <a:t>A 2013 study by Bradley and Taylor found that the U.S. spent the least on social services—such as retirement and disability benefits, employment programs, and supportive housing—among the countries studied in this report, at just 9 percent of GDP.</a:t>
            </a:r>
            <a:r>
              <a:rPr lang="en-US" b="0" i="0" baseline="30000" dirty="0">
                <a:solidFill>
                  <a:srgbClr val="333333"/>
                </a:solidFill>
                <a:effectLst/>
                <a:latin typeface="interface_regular"/>
              </a:rPr>
              <a:t>12</a:t>
            </a:r>
            <a:r>
              <a:rPr lang="en-US" b="0" i="0" dirty="0">
                <a:solidFill>
                  <a:srgbClr val="333333"/>
                </a:solidFill>
                <a:effectLst/>
                <a:latin typeface="interface_regular"/>
              </a:rPr>
              <a:t> Canada, Australia and New Zealand had similarly low rates of spending, while France, Sweden, Switzerland, and Germany devoted roughly twice as large a share of their economy to social services as did the U.S.</a:t>
            </a:r>
          </a:p>
          <a:p>
            <a:pPr algn="l"/>
            <a:r>
              <a:rPr lang="en-US" b="0" i="0" dirty="0">
                <a:solidFill>
                  <a:srgbClr val="333333"/>
                </a:solidFill>
                <a:effectLst/>
                <a:latin typeface="interface_regular"/>
              </a:rPr>
              <a:t>The U.S. was also the only country studied where health care spending accounted for a greater share of GDP than social services spending. In aggregate, U.S. health and social services spending rank near the middle of the pack.</a:t>
            </a:r>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36</a:t>
            </a:fld>
            <a:endParaRPr lang="en-US"/>
          </a:p>
        </p:txBody>
      </p:sp>
    </p:spTree>
    <p:extLst>
      <p:ext uri="{BB962C8B-B14F-4D97-AF65-F5344CB8AC3E}">
        <p14:creationId xmlns:p14="http://schemas.microsoft.com/office/powerpoint/2010/main" val="1809192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 it also to Japan.</a:t>
            </a:r>
          </a:p>
        </p:txBody>
      </p:sp>
      <p:sp>
        <p:nvSpPr>
          <p:cNvPr id="4" name="Slide Number Placeholder 3"/>
          <p:cNvSpPr>
            <a:spLocks noGrp="1"/>
          </p:cNvSpPr>
          <p:nvPr>
            <p:ph type="sldNum" sz="quarter" idx="5"/>
          </p:nvPr>
        </p:nvSpPr>
        <p:spPr/>
        <p:txBody>
          <a:bodyPr/>
          <a:lstStyle/>
          <a:p>
            <a:fld id="{7EC85BC4-8EB5-4604-8AA6-8BB49D60C87E}" type="slidenum">
              <a:rPr lang="en-US" smtClean="0"/>
              <a:t>41</a:t>
            </a:fld>
            <a:endParaRPr lang="en-US"/>
          </a:p>
        </p:txBody>
      </p:sp>
    </p:spTree>
    <p:extLst>
      <p:ext uri="{BB962C8B-B14F-4D97-AF65-F5344CB8AC3E}">
        <p14:creationId xmlns:p14="http://schemas.microsoft.com/office/powerpoint/2010/main" val="829124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Include data on life expectancy difference based on race!</a:t>
            </a:r>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42</a:t>
            </a:fld>
            <a:endParaRPr lang="en-US"/>
          </a:p>
        </p:txBody>
      </p:sp>
    </p:spTree>
    <p:extLst>
      <p:ext uri="{BB962C8B-B14F-4D97-AF65-F5344CB8AC3E}">
        <p14:creationId xmlns:p14="http://schemas.microsoft.com/office/powerpoint/2010/main" val="3303050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a:t>
            </a:r>
          </a:p>
        </p:txBody>
      </p:sp>
      <p:sp>
        <p:nvSpPr>
          <p:cNvPr id="4" name="Slide Number Placeholder 3"/>
          <p:cNvSpPr>
            <a:spLocks noGrp="1"/>
          </p:cNvSpPr>
          <p:nvPr>
            <p:ph type="sldNum" sz="quarter" idx="5"/>
          </p:nvPr>
        </p:nvSpPr>
        <p:spPr/>
        <p:txBody>
          <a:bodyPr/>
          <a:lstStyle/>
          <a:p>
            <a:fld id="{7EC85BC4-8EB5-4604-8AA6-8BB49D60C87E}" type="slidenum">
              <a:rPr lang="en-US" smtClean="0"/>
              <a:t>43</a:t>
            </a:fld>
            <a:endParaRPr lang="en-US"/>
          </a:p>
        </p:txBody>
      </p:sp>
    </p:spTree>
    <p:extLst>
      <p:ext uri="{BB962C8B-B14F-4D97-AF65-F5344CB8AC3E}">
        <p14:creationId xmlns:p14="http://schemas.microsoft.com/office/powerpoint/2010/main" val="944239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Myriad Pro Light"/>
              </a:rPr>
              <a:t>6 Roy, </a:t>
            </a:r>
            <a:r>
              <a:rPr lang="en-US" sz="1800" b="0" i="0" u="none" strike="noStrike" baseline="0" dirty="0" err="1">
                <a:solidFill>
                  <a:srgbClr val="000000"/>
                </a:solidFill>
                <a:latin typeface="Myriad Pro Light"/>
              </a:rPr>
              <a:t>Avik</a:t>
            </a:r>
            <a:r>
              <a:rPr lang="en-US" sz="1800" b="0" i="0" u="none" strike="noStrike" baseline="0" dirty="0">
                <a:solidFill>
                  <a:srgbClr val="000000"/>
                </a:solidFill>
                <a:latin typeface="Myriad Pro Light"/>
              </a:rPr>
              <a:t>. “Why Switzerland Has the World’s Best Health Care System.” </a:t>
            </a:r>
            <a:r>
              <a:rPr lang="en-US" sz="1800" b="0" i="1" u="none" strike="noStrike" baseline="0" dirty="0">
                <a:solidFill>
                  <a:srgbClr val="000000"/>
                </a:solidFill>
                <a:latin typeface="Myriad Pro Light"/>
              </a:rPr>
              <a:t>Forbes</a:t>
            </a:r>
            <a:r>
              <a:rPr lang="en-US" sz="1800" b="0" i="0" u="none" strike="noStrike" baseline="0" dirty="0">
                <a:solidFill>
                  <a:srgbClr val="000000"/>
                </a:solidFill>
                <a:latin typeface="Myriad Pro Light"/>
              </a:rPr>
              <a:t>, April 29, 2011; </a:t>
            </a:r>
            <a:r>
              <a:rPr lang="en-US" sz="1800" b="0" i="0" u="sng" strike="noStrike" baseline="0" dirty="0">
                <a:solidFill>
                  <a:srgbClr val="000000"/>
                </a:solidFill>
                <a:latin typeface="Myriad Pro Light"/>
              </a:rPr>
              <a:t>https://www.forbes.com/sites/theapothecary/2011/04/29/why-switzerland-has-the-worlds-best-health-care-system/#2416d9a67d74</a:t>
            </a:r>
            <a:r>
              <a:rPr lang="en-US" sz="1800" b="0" i="0" u="none" strike="noStrike" baseline="0" dirty="0">
                <a:solidFill>
                  <a:srgbClr val="000000"/>
                </a:solidFill>
                <a:latin typeface="Myriad Pro Light"/>
              </a:rPr>
              <a:t>.</a:t>
            </a:r>
          </a:p>
          <a:p>
            <a:r>
              <a:rPr lang="en-US" sz="1800" b="0" i="0" u="none" strike="noStrike" baseline="0" dirty="0">
                <a:solidFill>
                  <a:srgbClr val="000000"/>
                </a:solidFill>
                <a:latin typeface="Myriad Pro Light"/>
              </a:rPr>
              <a:t>7 Henry J. Kaiser Family Foundation. “Number of Issuers Participating in the Individual Health Insurance Marketplaces.” State Health Facts; </a:t>
            </a:r>
            <a:r>
              <a:rPr lang="en-US" sz="1800" b="0" i="0" u="sng" strike="noStrike" baseline="0" dirty="0">
                <a:solidFill>
                  <a:srgbClr val="000000"/>
                </a:solidFill>
                <a:latin typeface="Myriad Pro Light"/>
              </a:rPr>
              <a:t>https://www.kff.org/other/state-indicator/number-of-issuers-participating-in-the-individual-health-insurance-marketplace</a:t>
            </a:r>
            <a:r>
              <a:rPr lang="en-US" sz="1800" b="0" i="0" u="none" strike="noStrike" baseline="0" dirty="0">
                <a:solidFill>
                  <a:srgbClr val="000000"/>
                </a:solidFill>
                <a:latin typeface="Myriad Pro Light"/>
              </a:rPr>
              <a:t>, accessed July 2019.</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79</a:t>
            </a:fld>
            <a:endParaRPr lang="en-US"/>
          </a:p>
        </p:txBody>
      </p:sp>
    </p:spTree>
    <p:extLst>
      <p:ext uri="{BB962C8B-B14F-4D97-AF65-F5344CB8AC3E}">
        <p14:creationId xmlns:p14="http://schemas.microsoft.com/office/powerpoint/2010/main" val="3098046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https://www.bloomberg.com/quicktake/drug-prices</a:t>
            </a:r>
            <a:endParaRPr lang="en-US" dirty="0"/>
          </a:p>
          <a:p>
            <a:endParaRPr lang="en-US" dirty="0"/>
          </a:p>
          <a:p>
            <a:endParaRPr lang="en-US" dirty="0"/>
          </a:p>
          <a:p>
            <a:r>
              <a:rPr lang="en-US" dirty="0">
                <a:hlinkClick r:id="rId4"/>
              </a:rPr>
              <a:t>https://en.wikipedia.org/wiki/Prescription_drug_prices_in_the_United_States</a:t>
            </a:r>
            <a:endParaRPr lang="en-US" dirty="0"/>
          </a:p>
          <a:p>
            <a:endParaRPr lang="en-US" dirty="0"/>
          </a:p>
          <a:p>
            <a:r>
              <a:rPr lang="en-US" dirty="0">
                <a:hlinkClick r:id="rId5"/>
              </a:rPr>
              <a:t>https://www.ft.com/content/e92dbf94-d9a2-11e9-8f9b-77216ebe1f17</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82</a:t>
            </a:fld>
            <a:endParaRPr lang="en-US"/>
          </a:p>
        </p:txBody>
      </p:sp>
    </p:spTree>
    <p:extLst>
      <p:ext uri="{BB962C8B-B14F-4D97-AF65-F5344CB8AC3E}">
        <p14:creationId xmlns:p14="http://schemas.microsoft.com/office/powerpoint/2010/main" val="2372856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E7913-67B3-40CF-9E14-23CFE3CA60E2}" type="slidenum">
              <a:rPr lang="en-US" smtClean="0"/>
              <a:t>87</a:t>
            </a:fld>
            <a:endParaRPr lang="en-US"/>
          </a:p>
        </p:txBody>
      </p:sp>
    </p:spTree>
    <p:extLst>
      <p:ext uri="{BB962C8B-B14F-4D97-AF65-F5344CB8AC3E}">
        <p14:creationId xmlns:p14="http://schemas.microsoft.com/office/powerpoint/2010/main" val="1261855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the comparison of the US health care industry to the entire economy of Germany, UK, and France will make students also appreciate how difficult any type of a reform is – when the sector being reformed is of this size and complexity. </a:t>
            </a:r>
          </a:p>
          <a:p>
            <a:r>
              <a:rPr lang="en-US" dirty="0"/>
              <a:t>The list of top 10 largest economies based on the total size of GDP: 1) US, 2) China, 3) Japan, 4) Germany, 5) India, 6) UK, 7) France, 8) Italy, 9) Brazil, 10) Canada</a:t>
            </a:r>
          </a:p>
        </p:txBody>
      </p:sp>
      <p:sp>
        <p:nvSpPr>
          <p:cNvPr id="4" name="Slide Number Placeholder 3"/>
          <p:cNvSpPr>
            <a:spLocks noGrp="1"/>
          </p:cNvSpPr>
          <p:nvPr>
            <p:ph type="sldNum" sz="quarter" idx="5"/>
          </p:nvPr>
        </p:nvSpPr>
        <p:spPr/>
        <p:txBody>
          <a:bodyPr/>
          <a:lstStyle/>
          <a:p>
            <a:fld id="{7EC85BC4-8EB5-4604-8AA6-8BB49D60C87E}" type="slidenum">
              <a:rPr lang="en-US" smtClean="0"/>
              <a:t>8</a:t>
            </a:fld>
            <a:endParaRPr lang="en-US" dirty="0"/>
          </a:p>
        </p:txBody>
      </p:sp>
    </p:spTree>
    <p:extLst>
      <p:ext uri="{BB962C8B-B14F-4D97-AF65-F5344CB8AC3E}">
        <p14:creationId xmlns:p14="http://schemas.microsoft.com/office/powerpoint/2010/main" val="3193486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big emphasis is on the distinction between other health care markets and health insurance – this difference it typically hard to grasp for most people.</a:t>
            </a:r>
          </a:p>
        </p:txBody>
      </p:sp>
      <p:sp>
        <p:nvSpPr>
          <p:cNvPr id="4" name="Slide Number Placeholder 3"/>
          <p:cNvSpPr>
            <a:spLocks noGrp="1"/>
          </p:cNvSpPr>
          <p:nvPr>
            <p:ph type="sldNum" sz="quarter" idx="5"/>
          </p:nvPr>
        </p:nvSpPr>
        <p:spPr/>
        <p:txBody>
          <a:bodyPr/>
          <a:lstStyle/>
          <a:p>
            <a:fld id="{7EC85BC4-8EB5-4604-8AA6-8BB49D60C87E}" type="slidenum">
              <a:rPr lang="en-US" smtClean="0"/>
              <a:t>9</a:t>
            </a:fld>
            <a:endParaRPr lang="en-US" dirty="0"/>
          </a:p>
        </p:txBody>
      </p:sp>
    </p:spTree>
    <p:extLst>
      <p:ext uri="{BB962C8B-B14F-4D97-AF65-F5344CB8AC3E}">
        <p14:creationId xmlns:p14="http://schemas.microsoft.com/office/powerpoint/2010/main" val="3946533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times people confuse</a:t>
            </a:r>
            <a:r>
              <a:rPr lang="en-US" baseline="0" dirty="0"/>
              <a:t> Health Economics with Health Insurance. The topics discuss in health economics included health insurance, but also a number of other markets related to health care resources.</a:t>
            </a:r>
          </a:p>
          <a:p>
            <a:r>
              <a:rPr lang="en-US" dirty="0"/>
              <a:t>This</a:t>
            </a:r>
            <a:r>
              <a:rPr lang="en-US" baseline="0" dirty="0"/>
              <a:t> is an important distinction – because it also relates to the Health Care reform. Health care reform in the US is mostly dealing with the reform of the Health Insurance, rather than other health care markets.</a:t>
            </a:r>
          </a:p>
          <a:p>
            <a:r>
              <a:rPr lang="en-US" baseline="0" dirty="0"/>
              <a:t>The debate about many of these issues has to do with the market structure – and the issue of when does a market work well – without a lot of government intervention (free markets) and when is it necessary for a government to play a much larger role.</a:t>
            </a:r>
          </a:p>
        </p:txBody>
      </p:sp>
      <p:sp>
        <p:nvSpPr>
          <p:cNvPr id="4" name="Slide Number Placeholder 3"/>
          <p:cNvSpPr>
            <a:spLocks noGrp="1"/>
          </p:cNvSpPr>
          <p:nvPr>
            <p:ph type="sldNum" sz="quarter" idx="5"/>
          </p:nvPr>
        </p:nvSpPr>
        <p:spPr/>
        <p:txBody>
          <a:bodyPr/>
          <a:lstStyle/>
          <a:p>
            <a:fld id="{7EC85BC4-8EB5-4604-8AA6-8BB49D60C87E}" type="slidenum">
              <a:rPr lang="en-US" smtClean="0"/>
              <a:t>11</a:t>
            </a:fld>
            <a:endParaRPr lang="en-US" dirty="0"/>
          </a:p>
        </p:txBody>
      </p:sp>
    </p:spTree>
    <p:extLst>
      <p:ext uri="{BB962C8B-B14F-4D97-AF65-F5344CB8AC3E}">
        <p14:creationId xmlns:p14="http://schemas.microsoft.com/office/powerpoint/2010/main" val="2097758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24</a:t>
            </a:fld>
            <a:endParaRPr lang="en-US" dirty="0"/>
          </a:p>
        </p:txBody>
      </p:sp>
    </p:spTree>
    <p:extLst>
      <p:ext uri="{BB962C8B-B14F-4D97-AF65-F5344CB8AC3E}">
        <p14:creationId xmlns:p14="http://schemas.microsoft.com/office/powerpoint/2010/main" val="264063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25</a:t>
            </a:fld>
            <a:endParaRPr lang="en-US" dirty="0"/>
          </a:p>
        </p:txBody>
      </p:sp>
    </p:spTree>
    <p:extLst>
      <p:ext uri="{BB962C8B-B14F-4D97-AF65-F5344CB8AC3E}">
        <p14:creationId xmlns:p14="http://schemas.microsoft.com/office/powerpoint/2010/main" val="2291123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good resources:</a:t>
            </a:r>
            <a:endParaRPr lang="en-US" dirty="0">
              <a:hlinkClick r:id="rId3"/>
            </a:endParaRPr>
          </a:p>
          <a:p>
            <a:endParaRPr lang="en-US" dirty="0">
              <a:hlinkClick r:id="rId3"/>
            </a:endParaRPr>
          </a:p>
          <a:p>
            <a:endParaRPr lang="en-US" dirty="0">
              <a:hlinkClick r:id="rId3"/>
            </a:endParaRPr>
          </a:p>
          <a:p>
            <a:r>
              <a:rPr lang="en-US" dirty="0">
                <a:hlinkClick r:id="rId3"/>
              </a:rPr>
              <a:t>https://www.commonwealthfund.org/publications/issue-briefs/2020/jan/us-health-care-global-perspective-2019</a:t>
            </a:r>
            <a:endParaRPr lang="en-US" dirty="0"/>
          </a:p>
          <a:p>
            <a:endParaRPr lang="en-US" dirty="0"/>
          </a:p>
          <a:p>
            <a:r>
              <a:rPr lang="en-US" dirty="0"/>
              <a:t>A bit older report: </a:t>
            </a:r>
            <a:r>
              <a:rPr lang="en-US" dirty="0">
                <a:hlinkClick r:id="rId4"/>
              </a:rPr>
              <a:t>https://www.commonwealthfund.org/publications/issue-briefs/2015/oct/us-health-care-global-perspective</a:t>
            </a:r>
            <a:endParaRPr lang="en-US" dirty="0"/>
          </a:p>
          <a:p>
            <a:endParaRPr lang="en-US" dirty="0"/>
          </a:p>
          <a:p>
            <a:r>
              <a:rPr lang="en-US" dirty="0">
                <a:hlinkClick r:id="rId5"/>
              </a:rPr>
              <a:t>https://www.healthsystemtracker.org/chart-collection/quality-u-s-healthcare-system-compare-countries/#item-overall-age-specific-potential-years-of-life-lost-per-100000-population-1990-2017</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6"/>
              </a:rPr>
              <a:t>https://axenehp.com/international-healthcare-systems-us-versus-world/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27</a:t>
            </a:fld>
            <a:endParaRPr lang="en-US" dirty="0"/>
          </a:p>
        </p:txBody>
      </p:sp>
    </p:spTree>
    <p:extLst>
      <p:ext uri="{BB962C8B-B14F-4D97-AF65-F5344CB8AC3E}">
        <p14:creationId xmlns:p14="http://schemas.microsoft.com/office/powerpoint/2010/main" val="3106311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in all those other OECD countries pretty much everyone is insured. In other words, in the US we pay twice as much as elsewhere, but there are still millions that are not insured.</a:t>
            </a:r>
          </a:p>
          <a:p>
            <a:r>
              <a:rPr lang="en-US" b="0" i="0" dirty="0">
                <a:solidFill>
                  <a:srgbClr val="333333"/>
                </a:solidFill>
                <a:effectLst/>
                <a:latin typeface="interface_regular"/>
              </a:rPr>
              <a:t>Public spending on health care amounted to $4,197 per capita in the U.S. in 2013, more than in any other country except Norway ($4,981) and the Netherlands ($4,495), despite the fact that the U.S. was the only country studied that did not have a universal health care system.</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28</a:t>
            </a:fld>
            <a:endParaRPr lang="en-US" dirty="0"/>
          </a:p>
        </p:txBody>
      </p:sp>
    </p:spTree>
    <p:extLst>
      <p:ext uri="{BB962C8B-B14F-4D97-AF65-F5344CB8AC3E}">
        <p14:creationId xmlns:p14="http://schemas.microsoft.com/office/powerpoint/2010/main" val="2577993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333333"/>
                </a:solidFill>
                <a:effectLst/>
                <a:latin typeface="interface_regular"/>
              </a:rPr>
              <a:t>The share of the economy spent on health care has been steadily increasing since the 1980s for all countries because health spending growth has outpaced economic growth,</a:t>
            </a:r>
            <a:r>
              <a:rPr lang="en-US" sz="1200" b="0" i="0" baseline="30000" dirty="0">
                <a:solidFill>
                  <a:srgbClr val="EB7704"/>
                </a:solidFill>
                <a:effectLst/>
                <a:latin typeface="interface_regular"/>
              </a:rPr>
              <a:t> </a:t>
            </a:r>
            <a:r>
              <a:rPr lang="en-US" sz="1200" b="0" i="0" dirty="0">
                <a:solidFill>
                  <a:srgbClr val="333333"/>
                </a:solidFill>
                <a:effectLst/>
                <a:latin typeface="interface_regular"/>
              </a:rPr>
              <a:t>in part because of advances in medical technologies, rising prices in the health sector, and increased demand for services.</a:t>
            </a:r>
            <a:endParaRPr lang="en-US" sz="1200" dirty="0"/>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30</a:t>
            </a:fld>
            <a:endParaRPr lang="en-US" dirty="0"/>
          </a:p>
        </p:txBody>
      </p:sp>
    </p:spTree>
    <p:extLst>
      <p:ext uri="{BB962C8B-B14F-4D97-AF65-F5344CB8AC3E}">
        <p14:creationId xmlns:p14="http://schemas.microsoft.com/office/powerpoint/2010/main" val="3030221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mailto:dolarv@oldwestbury.edu"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5" Type="http://schemas.openxmlformats.org/officeDocument/2006/relationships/hyperlink" Target="http://www.needelegation.org/testimonials.php" TargetMode="External"/><Relationship Id="rId4" Type="http://schemas.openxmlformats.org/officeDocument/2006/relationships/hyperlink" Target="mailto:info@needelegation.org"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Health(care) Economics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098471"/>
            <a:ext cx="9144000" cy="1387710"/>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1800" dirty="0">
              <a:solidFill>
                <a:schemeClr val="tx2"/>
              </a:solidFill>
            </a:endParaRPr>
          </a:p>
          <a:p>
            <a:pPr>
              <a:lnSpc>
                <a:spcPct val="100000"/>
              </a:lnSpc>
              <a:spcBef>
                <a:spcPts val="0"/>
              </a:spcBef>
            </a:pPr>
            <a:r>
              <a:rPr lang="en-US" sz="1800" dirty="0">
                <a:solidFill>
                  <a:schemeClr val="tx2"/>
                </a:solidFill>
              </a:rPr>
              <a:t>Olli at San Francisco State University </a:t>
            </a:r>
          </a:p>
          <a:p>
            <a:pPr>
              <a:lnSpc>
                <a:spcPct val="100000"/>
              </a:lnSpc>
              <a:spcBef>
                <a:spcPts val="0"/>
              </a:spcBef>
            </a:pPr>
            <a:r>
              <a:rPr lang="en-US" sz="1800" dirty="0">
                <a:solidFill>
                  <a:schemeClr val="tx2"/>
                </a:solidFill>
              </a:rPr>
              <a:t>October 20, 2021</a:t>
            </a:r>
          </a:p>
          <a:p>
            <a:pPr>
              <a:lnSpc>
                <a:spcPct val="100000"/>
              </a:lnSpc>
              <a:spcBef>
                <a:spcPts val="0"/>
              </a:spcBef>
            </a:pPr>
            <a:endParaRPr lang="en-US" sz="1800" dirty="0">
              <a:solidFill>
                <a:schemeClr val="tx2"/>
              </a:solidFill>
            </a:endParaRPr>
          </a:p>
          <a:p>
            <a:pPr>
              <a:lnSpc>
                <a:spcPct val="100000"/>
              </a:lnSpc>
              <a:spcBef>
                <a:spcPts val="0"/>
              </a:spcBef>
            </a:pPr>
            <a:r>
              <a:rPr lang="en-US" sz="4000" dirty="0">
                <a:solidFill>
                  <a:schemeClr val="tx2"/>
                </a:solidFill>
              </a:rPr>
              <a:t>Veronika Dolar, Ph.D.</a:t>
            </a:r>
          </a:p>
          <a:p>
            <a:pPr>
              <a:lnSpc>
                <a:spcPct val="100000"/>
              </a:lnSpc>
              <a:spcBef>
                <a:spcPts val="0"/>
              </a:spcBef>
            </a:pPr>
            <a:r>
              <a:rPr lang="en-US" sz="3400" b="0" i="1" dirty="0">
                <a:solidFill>
                  <a:schemeClr val="tx2"/>
                </a:solidFill>
              </a:rPr>
              <a:t>SUNY Old Westbury</a:t>
            </a:r>
          </a:p>
        </p:txBody>
      </p:sp>
      <p:pic>
        <p:nvPicPr>
          <p:cNvPr id="2" name="Picture 1">
            <a:extLst>
              <a:ext uri="{FF2B5EF4-FFF2-40B4-BE49-F238E27FC236}">
                <a16:creationId xmlns:a16="http://schemas.microsoft.com/office/drawing/2014/main" id="{E2710A66-BA81-9D49-89C7-604BADF16B6C}"/>
              </a:ext>
            </a:extLst>
          </p:cNvPr>
          <p:cNvPicPr>
            <a:picLocks noChangeAspect="1"/>
          </p:cNvPicPr>
          <p:nvPr/>
        </p:nvPicPr>
        <p:blipFill>
          <a:blip r:embed="rId2"/>
          <a:stretch>
            <a:fillRect/>
          </a:stretch>
        </p:blipFill>
        <p:spPr>
          <a:xfrm>
            <a:off x="8014446" y="4222379"/>
            <a:ext cx="3911857" cy="1819192"/>
          </a:xfrm>
          <a:prstGeom prst="rect">
            <a:avLst/>
          </a:prstGeom>
        </p:spPr>
      </p:pic>
      <p:pic>
        <p:nvPicPr>
          <p:cNvPr id="4" name="Picture 3">
            <a:extLst>
              <a:ext uri="{FF2B5EF4-FFF2-40B4-BE49-F238E27FC236}">
                <a16:creationId xmlns:a16="http://schemas.microsoft.com/office/drawing/2014/main" id="{E4AF9991-D92B-5943-B5CF-3213E2BD6D2A}"/>
              </a:ext>
            </a:extLst>
          </p:cNvPr>
          <p:cNvPicPr>
            <a:picLocks noChangeAspect="1"/>
          </p:cNvPicPr>
          <p:nvPr/>
        </p:nvPicPr>
        <p:blipFill>
          <a:blip r:embed="rId3"/>
          <a:stretch>
            <a:fillRect/>
          </a:stretch>
        </p:blipFill>
        <p:spPr>
          <a:xfrm>
            <a:off x="514350" y="209769"/>
            <a:ext cx="3492500" cy="2324100"/>
          </a:xfrm>
          <a:prstGeom prst="rect">
            <a:avLst/>
          </a:prstGeom>
        </p:spPr>
      </p:pic>
    </p:spTree>
    <p:extLst>
      <p:ext uri="{BB962C8B-B14F-4D97-AF65-F5344CB8AC3E}">
        <p14:creationId xmlns:p14="http://schemas.microsoft.com/office/powerpoint/2010/main" val="1326337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6508C-E681-472D-8DCA-F076928E4D1A}"/>
              </a:ext>
            </a:extLst>
          </p:cNvPr>
          <p:cNvSpPr>
            <a:spLocks noGrp="1"/>
          </p:cNvSpPr>
          <p:nvPr>
            <p:ph type="title"/>
          </p:nvPr>
        </p:nvSpPr>
        <p:spPr/>
        <p:txBody>
          <a:bodyPr/>
          <a:lstStyle/>
          <a:p>
            <a:r>
              <a:rPr lang="en-US" dirty="0">
                <a:solidFill>
                  <a:schemeClr val="bg1"/>
                </a:solidFill>
              </a:rPr>
              <a:t>Wh</a:t>
            </a:r>
            <a:r>
              <a:rPr lang="en-US" dirty="0"/>
              <a:t>at is a Market?</a:t>
            </a:r>
          </a:p>
        </p:txBody>
      </p:sp>
      <p:sp>
        <p:nvSpPr>
          <p:cNvPr id="3" name="Content Placeholder 2">
            <a:extLst>
              <a:ext uri="{FF2B5EF4-FFF2-40B4-BE49-F238E27FC236}">
                <a16:creationId xmlns:a16="http://schemas.microsoft.com/office/drawing/2014/main" id="{FC33131E-C023-4FFF-A6C8-E83458F14656}"/>
              </a:ext>
            </a:extLst>
          </p:cNvPr>
          <p:cNvSpPr>
            <a:spLocks noGrp="1"/>
          </p:cNvSpPr>
          <p:nvPr>
            <p:ph idx="1"/>
          </p:nvPr>
        </p:nvSpPr>
        <p:spPr/>
        <p:txBody>
          <a:bodyPr/>
          <a:lstStyle/>
          <a:p>
            <a:r>
              <a:rPr lang="en-US" b="0" dirty="0"/>
              <a:t>A </a:t>
            </a:r>
            <a:r>
              <a:rPr lang="en-US" b="0" dirty="0">
                <a:solidFill>
                  <a:srgbClr val="FF0000"/>
                </a:solidFill>
              </a:rPr>
              <a:t>market</a:t>
            </a:r>
            <a:r>
              <a:rPr lang="en-US" b="0" dirty="0"/>
              <a:t> is a group of buyers and sellers of a particular product in the area or region under consideration. The area may be the earth, or countries, regions, states, or cities.</a:t>
            </a:r>
          </a:p>
          <a:p>
            <a:r>
              <a:rPr lang="en-US" b="0" dirty="0"/>
              <a:t>The concept of a market is any structure that allows buyers and sellers to exchange any type of goods, services and information. </a:t>
            </a:r>
          </a:p>
          <a:p>
            <a:r>
              <a:rPr lang="en-US" b="0" dirty="0"/>
              <a:t>Markets can be physical and non-physical.</a:t>
            </a:r>
          </a:p>
          <a:p>
            <a:r>
              <a:rPr lang="en-US" b="0" dirty="0"/>
              <a:t>There are </a:t>
            </a:r>
            <a:r>
              <a:rPr lang="en-US" b="0" dirty="0">
                <a:solidFill>
                  <a:srgbClr val="FF0000"/>
                </a:solidFill>
              </a:rPr>
              <a:t>many different types of markets </a:t>
            </a:r>
            <a:r>
              <a:rPr lang="en-US" b="0" dirty="0"/>
              <a:t>and depending on the type a different rules should be set up for eliciting the best results for the </a:t>
            </a:r>
            <a:r>
              <a:rPr lang="en-US" b="0" dirty="0">
                <a:solidFill>
                  <a:srgbClr val="FF0000"/>
                </a:solidFill>
              </a:rPr>
              <a:t>society</a:t>
            </a:r>
            <a:r>
              <a:rPr lang="en-US" b="0" dirty="0"/>
              <a:t>.</a:t>
            </a:r>
          </a:p>
          <a:p>
            <a:endParaRPr lang="en-US" dirty="0"/>
          </a:p>
          <a:p>
            <a:endParaRPr lang="en-US" dirty="0"/>
          </a:p>
        </p:txBody>
      </p:sp>
    </p:spTree>
    <p:extLst>
      <p:ext uri="{BB962C8B-B14F-4D97-AF65-F5344CB8AC3E}">
        <p14:creationId xmlns:p14="http://schemas.microsoft.com/office/powerpoint/2010/main" val="1853959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A9759-36B5-4618-A299-0760C0567421}"/>
              </a:ext>
            </a:extLst>
          </p:cNvPr>
          <p:cNvSpPr>
            <a:spLocks noGrp="1"/>
          </p:cNvSpPr>
          <p:nvPr>
            <p:ph type="title"/>
          </p:nvPr>
        </p:nvSpPr>
        <p:spPr/>
        <p:txBody>
          <a:bodyPr>
            <a:normAutofit/>
          </a:bodyPr>
          <a:lstStyle/>
          <a:p>
            <a:r>
              <a:rPr lang="en-US" dirty="0">
                <a:solidFill>
                  <a:schemeClr val="bg1"/>
                </a:solidFill>
              </a:rPr>
              <a:t>Ma</a:t>
            </a:r>
            <a:r>
              <a:rPr lang="en-US" dirty="0"/>
              <a:t>rkets studied in health economics</a:t>
            </a:r>
          </a:p>
        </p:txBody>
      </p:sp>
      <p:sp>
        <p:nvSpPr>
          <p:cNvPr id="3" name="Content Placeholder 2">
            <a:extLst>
              <a:ext uri="{FF2B5EF4-FFF2-40B4-BE49-F238E27FC236}">
                <a16:creationId xmlns:a16="http://schemas.microsoft.com/office/drawing/2014/main" id="{440898BA-7D81-42A1-89B5-702A5A5AB9F4}"/>
              </a:ext>
            </a:extLst>
          </p:cNvPr>
          <p:cNvSpPr>
            <a:spLocks noGrp="1"/>
          </p:cNvSpPr>
          <p:nvPr>
            <p:ph idx="1"/>
          </p:nvPr>
        </p:nvSpPr>
        <p:spPr/>
        <p:txBody>
          <a:bodyPr>
            <a:normAutofit/>
          </a:bodyPr>
          <a:lstStyle/>
          <a:p>
            <a:r>
              <a:rPr lang="en-US" dirty="0"/>
              <a:t>Markets for:</a:t>
            </a:r>
          </a:p>
          <a:p>
            <a:pPr lvl="1"/>
            <a:r>
              <a:rPr lang="en-US" dirty="0"/>
              <a:t>Physicians</a:t>
            </a:r>
          </a:p>
          <a:p>
            <a:pPr lvl="1"/>
            <a:r>
              <a:rPr lang="en-US" dirty="0"/>
              <a:t>Nurses</a:t>
            </a:r>
          </a:p>
          <a:p>
            <a:pPr lvl="1"/>
            <a:r>
              <a:rPr lang="en-US" dirty="0"/>
              <a:t>Hospital facilities</a:t>
            </a:r>
          </a:p>
          <a:p>
            <a:pPr lvl="1"/>
            <a:r>
              <a:rPr lang="en-US" dirty="0"/>
              <a:t>Nursing homes</a:t>
            </a:r>
          </a:p>
          <a:p>
            <a:pPr lvl="1"/>
            <a:r>
              <a:rPr lang="en-US" dirty="0"/>
              <a:t>Pharmaceuticals</a:t>
            </a:r>
          </a:p>
          <a:p>
            <a:pPr lvl="1"/>
            <a:r>
              <a:rPr lang="en-US" dirty="0"/>
              <a:t>Medical supplies (such as diagnostic and therapeutic equipment)</a:t>
            </a:r>
          </a:p>
          <a:p>
            <a:pPr lvl="1"/>
            <a:r>
              <a:rPr lang="en-US" b="1" dirty="0"/>
              <a:t>Health Insurance</a:t>
            </a:r>
          </a:p>
          <a:p>
            <a:pPr marL="457200" lvl="1" indent="0">
              <a:buNone/>
            </a:pPr>
            <a:endParaRPr lang="en-US" dirty="0"/>
          </a:p>
        </p:txBody>
      </p:sp>
    </p:spTree>
    <p:extLst>
      <p:ext uri="{BB962C8B-B14F-4D97-AF65-F5344CB8AC3E}">
        <p14:creationId xmlns:p14="http://schemas.microsoft.com/office/powerpoint/2010/main" val="660435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08C3-27B6-4DFB-B3F7-231B50B74C5C}"/>
              </a:ext>
            </a:extLst>
          </p:cNvPr>
          <p:cNvSpPr>
            <a:spLocks noGrp="1"/>
          </p:cNvSpPr>
          <p:nvPr>
            <p:ph type="title"/>
          </p:nvPr>
        </p:nvSpPr>
        <p:spPr/>
        <p:txBody>
          <a:bodyPr>
            <a:normAutofit/>
          </a:bodyPr>
          <a:lstStyle/>
          <a:p>
            <a:r>
              <a:rPr lang="en-US" dirty="0">
                <a:solidFill>
                  <a:schemeClr val="bg1"/>
                </a:solidFill>
              </a:rPr>
              <a:t>Wh</a:t>
            </a:r>
            <a:r>
              <a:rPr lang="en-US" dirty="0"/>
              <a:t>en does “free market does it better” hold?</a:t>
            </a:r>
          </a:p>
        </p:txBody>
      </p:sp>
      <p:sp>
        <p:nvSpPr>
          <p:cNvPr id="3" name="Content Placeholder 2">
            <a:extLst>
              <a:ext uri="{FF2B5EF4-FFF2-40B4-BE49-F238E27FC236}">
                <a16:creationId xmlns:a16="http://schemas.microsoft.com/office/drawing/2014/main" id="{33107C75-1AEE-433D-B2D8-E34994702978}"/>
              </a:ext>
            </a:extLst>
          </p:cNvPr>
          <p:cNvSpPr>
            <a:spLocks noGrp="1"/>
          </p:cNvSpPr>
          <p:nvPr>
            <p:ph sz="half" idx="1"/>
          </p:nvPr>
        </p:nvSpPr>
        <p:spPr>
          <a:xfrm>
            <a:off x="838200" y="1665980"/>
            <a:ext cx="4619017" cy="4189162"/>
          </a:xfrm>
        </p:spPr>
        <p:txBody>
          <a:bodyPr>
            <a:normAutofit fontScale="55000" lnSpcReduction="20000"/>
          </a:bodyPr>
          <a:lstStyle/>
          <a:p>
            <a:pPr marL="0" indent="0">
              <a:buNone/>
            </a:pPr>
            <a:r>
              <a:rPr lang="en-US" dirty="0"/>
              <a:t>Two very important assumptions need for this to hold are:</a:t>
            </a:r>
          </a:p>
          <a:p>
            <a:pPr marL="385763" indent="-385763">
              <a:buFont typeface="+mj-lt"/>
              <a:buAutoNum type="arabicPeriod"/>
            </a:pPr>
            <a:r>
              <a:rPr lang="en-US" b="0" dirty="0"/>
              <a:t>Perfectly Competitive Market</a:t>
            </a:r>
          </a:p>
          <a:p>
            <a:pPr marL="385763" indent="-385763">
              <a:buFont typeface="+mj-lt"/>
              <a:buAutoNum type="arabicPeriod"/>
            </a:pPr>
            <a:r>
              <a:rPr lang="en-US" b="0" dirty="0"/>
              <a:t>No Market Failure</a:t>
            </a:r>
          </a:p>
          <a:p>
            <a:pPr marL="385763" indent="-385763">
              <a:buFont typeface="+mj-lt"/>
              <a:buAutoNum type="arabicPeriod"/>
            </a:pPr>
            <a:endParaRPr lang="en-US" b="0" dirty="0"/>
          </a:p>
          <a:p>
            <a:endParaRPr lang="en-US" dirty="0"/>
          </a:p>
        </p:txBody>
      </p:sp>
      <p:sp>
        <p:nvSpPr>
          <p:cNvPr id="4" name="Content Placeholder 3">
            <a:extLst>
              <a:ext uri="{FF2B5EF4-FFF2-40B4-BE49-F238E27FC236}">
                <a16:creationId xmlns:a16="http://schemas.microsoft.com/office/drawing/2014/main" id="{510EAB40-28CE-4FCF-B1F9-3C58E9701760}"/>
              </a:ext>
            </a:extLst>
          </p:cNvPr>
          <p:cNvSpPr>
            <a:spLocks noGrp="1"/>
          </p:cNvSpPr>
          <p:nvPr>
            <p:ph sz="half" idx="2"/>
          </p:nvPr>
        </p:nvSpPr>
        <p:spPr>
          <a:xfrm>
            <a:off x="5525311" y="1665980"/>
            <a:ext cx="5828489" cy="4189162"/>
          </a:xfrm>
        </p:spPr>
        <p:txBody>
          <a:bodyPr>
            <a:normAutofit fontScale="55000" lnSpcReduction="20000"/>
          </a:bodyPr>
          <a:lstStyle/>
          <a:p>
            <a:pPr marL="0" indent="0">
              <a:buNone/>
            </a:pPr>
            <a:r>
              <a:rPr lang="en-US" dirty="0"/>
              <a:t>What is a Perfectly Competitive Market?</a:t>
            </a:r>
          </a:p>
          <a:p>
            <a:r>
              <a:rPr lang="en-US" b="0" dirty="0"/>
              <a:t>Many (numerous) buyers – price takers</a:t>
            </a:r>
          </a:p>
          <a:p>
            <a:r>
              <a:rPr lang="en-US" b="0" dirty="0"/>
              <a:t>Many (numerous) sellers – price takers</a:t>
            </a:r>
          </a:p>
          <a:p>
            <a:r>
              <a:rPr lang="en-US" b="0" dirty="0"/>
              <a:t>Identical (homogeneous) product</a:t>
            </a:r>
          </a:p>
          <a:p>
            <a:r>
              <a:rPr lang="en-US" b="0" dirty="0"/>
              <a:t>Free entry and exit</a:t>
            </a:r>
          </a:p>
          <a:p>
            <a:r>
              <a:rPr lang="en-US" b="0" dirty="0"/>
              <a:t>Both buyers and sellers have perfect information about the price, utility, quality, and production methods of products.</a:t>
            </a:r>
          </a:p>
          <a:p>
            <a:pPr marL="0" indent="0">
              <a:buNone/>
            </a:pPr>
            <a:r>
              <a:rPr lang="en-US" dirty="0"/>
              <a:t>What is Market Failure?</a:t>
            </a:r>
          </a:p>
          <a:p>
            <a:pPr marL="0" indent="0">
              <a:buNone/>
            </a:pPr>
            <a:r>
              <a:rPr lang="en-US" b="0" dirty="0"/>
              <a:t>Market Failure is a situation in which the allocation of goods and services by a free market is not efficient, often it leads to a net social welfare loss. </a:t>
            </a:r>
          </a:p>
          <a:p>
            <a:pPr marL="0" indent="0">
              <a:buNone/>
            </a:pPr>
            <a:r>
              <a:rPr lang="en-US" b="0" dirty="0"/>
              <a:t>Examples of Market Failure:</a:t>
            </a:r>
          </a:p>
          <a:p>
            <a:r>
              <a:rPr lang="en-US" b="0" dirty="0"/>
              <a:t>Externalities</a:t>
            </a:r>
          </a:p>
          <a:p>
            <a:r>
              <a:rPr lang="en-US" b="0" dirty="0"/>
              <a:t>Public Goods</a:t>
            </a:r>
          </a:p>
          <a:p>
            <a:r>
              <a:rPr lang="en-US" b="0" dirty="0"/>
              <a:t>Asymmetric Information</a:t>
            </a:r>
          </a:p>
          <a:p>
            <a:endParaRPr lang="en-US" b="0" dirty="0"/>
          </a:p>
          <a:p>
            <a:endParaRPr lang="en-US" dirty="0"/>
          </a:p>
        </p:txBody>
      </p:sp>
    </p:spTree>
    <p:extLst>
      <p:ext uri="{BB962C8B-B14F-4D97-AF65-F5344CB8AC3E}">
        <p14:creationId xmlns:p14="http://schemas.microsoft.com/office/powerpoint/2010/main" val="1432385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5F91A481-4DAB-4B7C-A0C0-248636D7D29F}"/>
              </a:ext>
            </a:extLst>
          </p:cNvPr>
          <p:cNvSpPr/>
          <p:nvPr/>
        </p:nvSpPr>
        <p:spPr>
          <a:xfrm>
            <a:off x="8302486" y="3151999"/>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14">
            <a:extLst>
              <a:ext uri="{FF2B5EF4-FFF2-40B4-BE49-F238E27FC236}">
                <a16:creationId xmlns:a16="http://schemas.microsoft.com/office/drawing/2014/main" id="{02D2E9AD-5294-4CB1-A763-3B9EC8251A36}"/>
              </a:ext>
            </a:extLst>
          </p:cNvPr>
          <p:cNvSpPr/>
          <p:nvPr/>
        </p:nvSpPr>
        <p:spPr>
          <a:xfrm>
            <a:off x="6717195" y="3151999"/>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Rounded Corners 13">
            <a:extLst>
              <a:ext uri="{FF2B5EF4-FFF2-40B4-BE49-F238E27FC236}">
                <a16:creationId xmlns:a16="http://schemas.microsoft.com/office/drawing/2014/main" id="{C6871D06-AE2F-41DB-BCB5-4869ECFCE883}"/>
              </a:ext>
            </a:extLst>
          </p:cNvPr>
          <p:cNvSpPr/>
          <p:nvPr/>
        </p:nvSpPr>
        <p:spPr>
          <a:xfrm>
            <a:off x="5149297" y="3160156"/>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Rounded Corners 12">
            <a:extLst>
              <a:ext uri="{FF2B5EF4-FFF2-40B4-BE49-F238E27FC236}">
                <a16:creationId xmlns:a16="http://schemas.microsoft.com/office/drawing/2014/main" id="{14F3FFC7-2F8A-4873-8567-C1AB417E6F6C}"/>
              </a:ext>
            </a:extLst>
          </p:cNvPr>
          <p:cNvSpPr/>
          <p:nvPr/>
        </p:nvSpPr>
        <p:spPr>
          <a:xfrm>
            <a:off x="3519280" y="3160156"/>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Rounded Corners 11">
            <a:extLst>
              <a:ext uri="{FF2B5EF4-FFF2-40B4-BE49-F238E27FC236}">
                <a16:creationId xmlns:a16="http://schemas.microsoft.com/office/drawing/2014/main" id="{2888CC18-D93B-4798-8867-3F8F72C86FC8}"/>
              </a:ext>
            </a:extLst>
          </p:cNvPr>
          <p:cNvSpPr/>
          <p:nvPr/>
        </p:nvSpPr>
        <p:spPr>
          <a:xfrm>
            <a:off x="1894232" y="3152001"/>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173E1852-D575-4880-A6D1-14116F42D7E3}"/>
              </a:ext>
            </a:extLst>
          </p:cNvPr>
          <p:cNvSpPr>
            <a:spLocks noGrp="1"/>
          </p:cNvSpPr>
          <p:nvPr>
            <p:ph type="title"/>
          </p:nvPr>
        </p:nvSpPr>
        <p:spPr/>
        <p:txBody>
          <a:bodyPr/>
          <a:lstStyle/>
          <a:p>
            <a:r>
              <a:rPr lang="en-US" dirty="0">
                <a:solidFill>
                  <a:schemeClr val="bg1"/>
                </a:solidFill>
              </a:rPr>
              <a:t>Wh</a:t>
            </a:r>
            <a:r>
              <a:rPr lang="en-US" dirty="0"/>
              <a:t>at types of markets are there?</a:t>
            </a:r>
          </a:p>
        </p:txBody>
      </p:sp>
      <p:sp>
        <p:nvSpPr>
          <p:cNvPr id="4" name="TextBox 3">
            <a:extLst>
              <a:ext uri="{FF2B5EF4-FFF2-40B4-BE49-F238E27FC236}">
                <a16:creationId xmlns:a16="http://schemas.microsoft.com/office/drawing/2014/main" id="{D1FDD120-E528-46FF-A108-3102BD2A3319}"/>
              </a:ext>
            </a:extLst>
          </p:cNvPr>
          <p:cNvSpPr txBox="1"/>
          <p:nvPr/>
        </p:nvSpPr>
        <p:spPr>
          <a:xfrm>
            <a:off x="2050775" y="3290500"/>
            <a:ext cx="1311965" cy="507831"/>
          </a:xfrm>
          <a:prstGeom prst="rect">
            <a:avLst/>
          </a:prstGeom>
          <a:noFill/>
        </p:spPr>
        <p:txBody>
          <a:bodyPr wrap="square" rtlCol="0">
            <a:spAutoFit/>
          </a:bodyPr>
          <a:lstStyle/>
          <a:p>
            <a:r>
              <a:rPr lang="en-US" sz="1350" b="1" dirty="0"/>
              <a:t>Perfect Competition</a:t>
            </a:r>
          </a:p>
        </p:txBody>
      </p:sp>
      <p:sp>
        <p:nvSpPr>
          <p:cNvPr id="7" name="TextBox 6">
            <a:extLst>
              <a:ext uri="{FF2B5EF4-FFF2-40B4-BE49-F238E27FC236}">
                <a16:creationId xmlns:a16="http://schemas.microsoft.com/office/drawing/2014/main" id="{9837A1B0-CF69-40D1-9258-A2BEBA0F0F2C}"/>
              </a:ext>
            </a:extLst>
          </p:cNvPr>
          <p:cNvSpPr txBox="1"/>
          <p:nvPr/>
        </p:nvSpPr>
        <p:spPr>
          <a:xfrm>
            <a:off x="3596308" y="3282344"/>
            <a:ext cx="1207604" cy="507831"/>
          </a:xfrm>
          <a:prstGeom prst="rect">
            <a:avLst/>
          </a:prstGeom>
          <a:noFill/>
        </p:spPr>
        <p:txBody>
          <a:bodyPr wrap="square" rtlCol="0">
            <a:spAutoFit/>
          </a:bodyPr>
          <a:lstStyle/>
          <a:p>
            <a:r>
              <a:rPr lang="en-US" sz="1350" b="1" dirty="0"/>
              <a:t>Monopolistic Competition</a:t>
            </a:r>
          </a:p>
        </p:txBody>
      </p:sp>
      <p:sp>
        <p:nvSpPr>
          <p:cNvPr id="8" name="TextBox 7">
            <a:extLst>
              <a:ext uri="{FF2B5EF4-FFF2-40B4-BE49-F238E27FC236}">
                <a16:creationId xmlns:a16="http://schemas.microsoft.com/office/drawing/2014/main" id="{493C7B74-8DD6-4A4F-93DF-1448A6483557}"/>
              </a:ext>
            </a:extLst>
          </p:cNvPr>
          <p:cNvSpPr txBox="1"/>
          <p:nvPr/>
        </p:nvSpPr>
        <p:spPr>
          <a:xfrm>
            <a:off x="5276020" y="3328417"/>
            <a:ext cx="1207604" cy="300082"/>
          </a:xfrm>
          <a:prstGeom prst="rect">
            <a:avLst/>
          </a:prstGeom>
          <a:noFill/>
        </p:spPr>
        <p:txBody>
          <a:bodyPr wrap="square" rtlCol="0">
            <a:spAutoFit/>
          </a:bodyPr>
          <a:lstStyle/>
          <a:p>
            <a:r>
              <a:rPr lang="en-US" sz="1350" b="1" dirty="0"/>
              <a:t>Oligopoly</a:t>
            </a:r>
          </a:p>
        </p:txBody>
      </p:sp>
      <p:sp>
        <p:nvSpPr>
          <p:cNvPr id="9" name="TextBox 8">
            <a:extLst>
              <a:ext uri="{FF2B5EF4-FFF2-40B4-BE49-F238E27FC236}">
                <a16:creationId xmlns:a16="http://schemas.microsoft.com/office/drawing/2014/main" id="{42BB8B87-3E11-41F3-A9D1-3E6C556053AD}"/>
              </a:ext>
            </a:extLst>
          </p:cNvPr>
          <p:cNvSpPr txBox="1"/>
          <p:nvPr/>
        </p:nvSpPr>
        <p:spPr>
          <a:xfrm>
            <a:off x="6928405" y="3328417"/>
            <a:ext cx="1207604" cy="300082"/>
          </a:xfrm>
          <a:prstGeom prst="rect">
            <a:avLst/>
          </a:prstGeom>
          <a:noFill/>
        </p:spPr>
        <p:txBody>
          <a:bodyPr wrap="square" rtlCol="0">
            <a:spAutoFit/>
          </a:bodyPr>
          <a:lstStyle/>
          <a:p>
            <a:r>
              <a:rPr lang="en-US" sz="1350" b="1" dirty="0"/>
              <a:t>Duopoly</a:t>
            </a:r>
          </a:p>
        </p:txBody>
      </p:sp>
      <p:sp>
        <p:nvSpPr>
          <p:cNvPr id="10" name="TextBox 9">
            <a:extLst>
              <a:ext uri="{FF2B5EF4-FFF2-40B4-BE49-F238E27FC236}">
                <a16:creationId xmlns:a16="http://schemas.microsoft.com/office/drawing/2014/main" id="{51C0D7A1-3DF7-4249-ABB1-4091D7C50357}"/>
              </a:ext>
            </a:extLst>
          </p:cNvPr>
          <p:cNvSpPr txBox="1"/>
          <p:nvPr/>
        </p:nvSpPr>
        <p:spPr>
          <a:xfrm>
            <a:off x="8468962" y="3188727"/>
            <a:ext cx="1207604" cy="300082"/>
          </a:xfrm>
          <a:prstGeom prst="rect">
            <a:avLst/>
          </a:prstGeom>
          <a:noFill/>
        </p:spPr>
        <p:txBody>
          <a:bodyPr wrap="square" rtlCol="0">
            <a:spAutoFit/>
          </a:bodyPr>
          <a:lstStyle/>
          <a:p>
            <a:r>
              <a:rPr lang="en-US" sz="1350" b="1" dirty="0"/>
              <a:t>Monopoly</a:t>
            </a:r>
          </a:p>
        </p:txBody>
      </p:sp>
      <p:sp>
        <p:nvSpPr>
          <p:cNvPr id="11" name="TextBox 10">
            <a:extLst>
              <a:ext uri="{FF2B5EF4-FFF2-40B4-BE49-F238E27FC236}">
                <a16:creationId xmlns:a16="http://schemas.microsoft.com/office/drawing/2014/main" id="{A07D40E5-68AE-48EA-B0F9-5795D556A9D2}"/>
              </a:ext>
            </a:extLst>
          </p:cNvPr>
          <p:cNvSpPr txBox="1"/>
          <p:nvPr/>
        </p:nvSpPr>
        <p:spPr>
          <a:xfrm>
            <a:off x="8471449" y="3524715"/>
            <a:ext cx="1207604" cy="300082"/>
          </a:xfrm>
          <a:prstGeom prst="rect">
            <a:avLst/>
          </a:prstGeom>
          <a:noFill/>
        </p:spPr>
        <p:txBody>
          <a:bodyPr wrap="square" rtlCol="0">
            <a:spAutoFit/>
          </a:bodyPr>
          <a:lstStyle/>
          <a:p>
            <a:r>
              <a:rPr lang="en-US" sz="1350" b="1" dirty="0"/>
              <a:t>Monopsony</a:t>
            </a:r>
          </a:p>
        </p:txBody>
      </p:sp>
      <p:cxnSp>
        <p:nvCxnSpPr>
          <p:cNvPr id="18" name="Straight Arrow Connector 17">
            <a:extLst>
              <a:ext uri="{FF2B5EF4-FFF2-40B4-BE49-F238E27FC236}">
                <a16:creationId xmlns:a16="http://schemas.microsoft.com/office/drawing/2014/main" id="{26B256C3-5E25-4B73-AE81-26EC776D6C1E}"/>
              </a:ext>
            </a:extLst>
          </p:cNvPr>
          <p:cNvCxnSpPr/>
          <p:nvPr/>
        </p:nvCxnSpPr>
        <p:spPr>
          <a:xfrm flipH="1">
            <a:off x="1894232" y="2805320"/>
            <a:ext cx="7615858" cy="0"/>
          </a:xfrm>
          <a:prstGeom prst="straightConnector1">
            <a:avLst/>
          </a:prstGeom>
          <a:ln w="47625">
            <a:solidFill>
              <a:srgbClr val="00B050"/>
            </a:solidFill>
            <a:headEnd type="none" w="lg" len="med"/>
            <a:tailEnd type="stealth" w="lg" len="lg"/>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113FB2E7-7F10-49A5-B6BF-DA0268EB9CDD}"/>
              </a:ext>
            </a:extLst>
          </p:cNvPr>
          <p:cNvCxnSpPr>
            <a:cxnSpLocks/>
          </p:cNvCxnSpPr>
          <p:nvPr/>
        </p:nvCxnSpPr>
        <p:spPr>
          <a:xfrm>
            <a:off x="2050774" y="4244113"/>
            <a:ext cx="7459316" cy="16313"/>
          </a:xfrm>
          <a:prstGeom prst="straightConnector1">
            <a:avLst/>
          </a:prstGeom>
          <a:ln w="47625">
            <a:solidFill>
              <a:srgbClr val="FF0000"/>
            </a:solidFill>
            <a:headEnd type="none" w="lg" len="med"/>
            <a:tailEnd type="stealth" w="lg" len="lg"/>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95F30019-EA9F-41DF-9087-941037AEF3B5}"/>
              </a:ext>
            </a:extLst>
          </p:cNvPr>
          <p:cNvSpPr txBox="1"/>
          <p:nvPr/>
        </p:nvSpPr>
        <p:spPr>
          <a:xfrm>
            <a:off x="8302486" y="2309001"/>
            <a:ext cx="1141003" cy="507831"/>
          </a:xfrm>
          <a:prstGeom prst="rect">
            <a:avLst/>
          </a:prstGeom>
          <a:noFill/>
        </p:spPr>
        <p:txBody>
          <a:bodyPr wrap="square" rtlCol="0">
            <a:spAutoFit/>
          </a:bodyPr>
          <a:lstStyle/>
          <a:p>
            <a:r>
              <a:rPr lang="en-US" sz="1350" b="1" dirty="0">
                <a:solidFill>
                  <a:srgbClr val="00B050"/>
                </a:solidFill>
              </a:rPr>
              <a:t>Less Competition</a:t>
            </a:r>
          </a:p>
        </p:txBody>
      </p:sp>
      <p:sp>
        <p:nvSpPr>
          <p:cNvPr id="24" name="TextBox 23">
            <a:extLst>
              <a:ext uri="{FF2B5EF4-FFF2-40B4-BE49-F238E27FC236}">
                <a16:creationId xmlns:a16="http://schemas.microsoft.com/office/drawing/2014/main" id="{383F2580-300F-47E2-A89B-250CE09DB729}"/>
              </a:ext>
            </a:extLst>
          </p:cNvPr>
          <p:cNvSpPr txBox="1"/>
          <p:nvPr/>
        </p:nvSpPr>
        <p:spPr>
          <a:xfrm>
            <a:off x="2152651" y="2297431"/>
            <a:ext cx="1141003" cy="507831"/>
          </a:xfrm>
          <a:prstGeom prst="rect">
            <a:avLst/>
          </a:prstGeom>
          <a:noFill/>
        </p:spPr>
        <p:txBody>
          <a:bodyPr wrap="square" rtlCol="0">
            <a:spAutoFit/>
          </a:bodyPr>
          <a:lstStyle/>
          <a:p>
            <a:r>
              <a:rPr lang="en-US" sz="1350" b="1" dirty="0">
                <a:solidFill>
                  <a:srgbClr val="00B050"/>
                </a:solidFill>
              </a:rPr>
              <a:t>More Competition</a:t>
            </a:r>
          </a:p>
        </p:txBody>
      </p:sp>
      <p:sp>
        <p:nvSpPr>
          <p:cNvPr id="25" name="TextBox 24">
            <a:extLst>
              <a:ext uri="{FF2B5EF4-FFF2-40B4-BE49-F238E27FC236}">
                <a16:creationId xmlns:a16="http://schemas.microsoft.com/office/drawing/2014/main" id="{7CF2C213-7539-4E09-9EC8-C4723102C675}"/>
              </a:ext>
            </a:extLst>
          </p:cNvPr>
          <p:cNvSpPr txBox="1"/>
          <p:nvPr/>
        </p:nvSpPr>
        <p:spPr>
          <a:xfrm>
            <a:off x="2050775" y="4414373"/>
            <a:ext cx="1311965" cy="507831"/>
          </a:xfrm>
          <a:prstGeom prst="rect">
            <a:avLst/>
          </a:prstGeom>
          <a:noFill/>
        </p:spPr>
        <p:txBody>
          <a:bodyPr wrap="square" rtlCol="0">
            <a:spAutoFit/>
          </a:bodyPr>
          <a:lstStyle/>
          <a:p>
            <a:r>
              <a:rPr lang="en-US" sz="1350" b="1" dirty="0">
                <a:solidFill>
                  <a:srgbClr val="FF0000"/>
                </a:solidFill>
              </a:rPr>
              <a:t>Less Concentration</a:t>
            </a:r>
          </a:p>
        </p:txBody>
      </p:sp>
      <p:sp>
        <p:nvSpPr>
          <p:cNvPr id="26" name="TextBox 25">
            <a:extLst>
              <a:ext uri="{FF2B5EF4-FFF2-40B4-BE49-F238E27FC236}">
                <a16:creationId xmlns:a16="http://schemas.microsoft.com/office/drawing/2014/main" id="{716C46E8-9C7E-4405-8C11-1B5BE8C10CFA}"/>
              </a:ext>
            </a:extLst>
          </p:cNvPr>
          <p:cNvSpPr txBox="1"/>
          <p:nvPr/>
        </p:nvSpPr>
        <p:spPr>
          <a:xfrm>
            <a:off x="8124353" y="4414372"/>
            <a:ext cx="1311965" cy="507831"/>
          </a:xfrm>
          <a:prstGeom prst="rect">
            <a:avLst/>
          </a:prstGeom>
          <a:noFill/>
        </p:spPr>
        <p:txBody>
          <a:bodyPr wrap="square" rtlCol="0">
            <a:spAutoFit/>
          </a:bodyPr>
          <a:lstStyle/>
          <a:p>
            <a:r>
              <a:rPr lang="en-US" sz="1350" b="1" dirty="0">
                <a:solidFill>
                  <a:srgbClr val="FF0000"/>
                </a:solidFill>
              </a:rPr>
              <a:t>More Concentration</a:t>
            </a:r>
          </a:p>
        </p:txBody>
      </p:sp>
    </p:spTree>
    <p:extLst>
      <p:ext uri="{BB962C8B-B14F-4D97-AF65-F5344CB8AC3E}">
        <p14:creationId xmlns:p14="http://schemas.microsoft.com/office/powerpoint/2010/main" val="265610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right)">
                                      <p:cBhvr>
                                        <p:cTn id="41" dur="500"/>
                                        <p:tgtEl>
                                          <p:spTgt spid="18"/>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4" grpId="0" animBg="1"/>
      <p:bldP spid="13" grpId="0" animBg="1"/>
      <p:bldP spid="12" grpId="0" animBg="1"/>
      <p:bldP spid="4" grpId="0"/>
      <p:bldP spid="7" grpId="0"/>
      <p:bldP spid="8" grpId="0"/>
      <p:bldP spid="9" grpId="0"/>
      <p:bldP spid="10" grpId="0"/>
      <p:bldP spid="11" grpId="0"/>
      <p:bldP spid="22"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D04A4-A7DA-44C9-9AD4-EAA72C09EE07}"/>
              </a:ext>
            </a:extLst>
          </p:cNvPr>
          <p:cNvSpPr>
            <a:spLocks noGrp="1"/>
          </p:cNvSpPr>
          <p:nvPr>
            <p:ph type="title"/>
          </p:nvPr>
        </p:nvSpPr>
        <p:spPr/>
        <p:txBody>
          <a:bodyPr/>
          <a:lstStyle/>
          <a:p>
            <a:r>
              <a:rPr lang="en-US" dirty="0">
                <a:solidFill>
                  <a:schemeClr val="bg1"/>
                </a:solidFill>
              </a:rPr>
              <a:t>Ho</a:t>
            </a:r>
            <a:r>
              <a:rPr lang="en-US" dirty="0"/>
              <a:t>spital Monopolization</a:t>
            </a:r>
          </a:p>
        </p:txBody>
      </p:sp>
      <p:sp>
        <p:nvSpPr>
          <p:cNvPr id="3" name="Content Placeholder 2">
            <a:extLst>
              <a:ext uri="{FF2B5EF4-FFF2-40B4-BE49-F238E27FC236}">
                <a16:creationId xmlns:a16="http://schemas.microsoft.com/office/drawing/2014/main" id="{3EA94890-DDE1-4E1E-8BCD-4D7B42E8CF4A}"/>
              </a:ext>
            </a:extLst>
          </p:cNvPr>
          <p:cNvSpPr>
            <a:spLocks noGrp="1"/>
          </p:cNvSpPr>
          <p:nvPr>
            <p:ph idx="1"/>
          </p:nvPr>
        </p:nvSpPr>
        <p:spPr/>
        <p:txBody>
          <a:bodyPr>
            <a:normAutofit/>
          </a:bodyPr>
          <a:lstStyle/>
          <a:p>
            <a:r>
              <a:rPr lang="en-US" b="0" dirty="0"/>
              <a:t>Market consolidation among and between health systems, hospitals, medical groups, and health insurers has surged over the last decade.</a:t>
            </a:r>
          </a:p>
          <a:p>
            <a:r>
              <a:rPr lang="en-US" b="0" dirty="0"/>
              <a:t>Over an 18-month period between July 2016 and January 2018, hospitals acquired 8,000 more medical practices, and 14,000 more physicians left independent practice to become hospital employees.</a:t>
            </a:r>
          </a:p>
          <a:p>
            <a:r>
              <a:rPr lang="en-US" b="0" dirty="0"/>
              <a:t>2019 and 2020, hospitals acquired an additional 3,200 medical practices and 18,600 physicians. </a:t>
            </a:r>
          </a:p>
          <a:p>
            <a:r>
              <a:rPr lang="en-US" b="0" dirty="0"/>
              <a:t>By January 2021, almost half of all U.S. physicians were employed by a hospital or health system.</a:t>
            </a:r>
          </a:p>
          <a:p>
            <a:endParaRPr lang="en-US" b="0" dirty="0"/>
          </a:p>
          <a:p>
            <a:endParaRPr lang="en-US" dirty="0"/>
          </a:p>
        </p:txBody>
      </p:sp>
      <p:sp>
        <p:nvSpPr>
          <p:cNvPr id="4" name="Slide Number Placeholder 3">
            <a:extLst>
              <a:ext uri="{FF2B5EF4-FFF2-40B4-BE49-F238E27FC236}">
                <a16:creationId xmlns:a16="http://schemas.microsoft.com/office/drawing/2014/main" id="{774A0F19-498C-4CA7-8686-6173B08BB4EC}"/>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404081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12B30-76D5-4F76-A53F-635E42DF3321}"/>
              </a:ext>
            </a:extLst>
          </p:cNvPr>
          <p:cNvSpPr>
            <a:spLocks noGrp="1"/>
          </p:cNvSpPr>
          <p:nvPr>
            <p:ph type="title"/>
          </p:nvPr>
        </p:nvSpPr>
        <p:spPr>
          <a:xfrm>
            <a:off x="838200" y="216007"/>
            <a:ext cx="10515600" cy="1325563"/>
          </a:xfrm>
        </p:spPr>
        <p:txBody>
          <a:bodyPr/>
          <a:lstStyle/>
          <a:p>
            <a:r>
              <a:rPr lang="en-US" dirty="0">
                <a:solidFill>
                  <a:schemeClr val="bg1"/>
                </a:solidFill>
              </a:rPr>
              <a:t>Ho</a:t>
            </a:r>
            <a:r>
              <a:rPr lang="en-US" dirty="0"/>
              <a:t>spital Monopolization: California</a:t>
            </a:r>
          </a:p>
        </p:txBody>
      </p:sp>
      <p:sp>
        <p:nvSpPr>
          <p:cNvPr id="3" name="Content Placeholder 2">
            <a:extLst>
              <a:ext uri="{FF2B5EF4-FFF2-40B4-BE49-F238E27FC236}">
                <a16:creationId xmlns:a16="http://schemas.microsoft.com/office/drawing/2014/main" id="{205EAD51-2783-4FD6-8DC2-E03C90ACCFB2}"/>
              </a:ext>
            </a:extLst>
          </p:cNvPr>
          <p:cNvSpPr>
            <a:spLocks noGrp="1"/>
          </p:cNvSpPr>
          <p:nvPr>
            <p:ph idx="1"/>
          </p:nvPr>
        </p:nvSpPr>
        <p:spPr/>
        <p:txBody>
          <a:bodyPr>
            <a:normAutofit/>
          </a:bodyPr>
          <a:lstStyle/>
          <a:p>
            <a:r>
              <a:rPr lang="en-US" b="0" dirty="0">
                <a:solidFill>
                  <a:srgbClr val="2B414D"/>
                </a:solidFill>
                <a:latin typeface="Libre Baskerville"/>
              </a:rPr>
              <a:t>A large Northern California hospital system used its size and influence to achieve a "domination of the market”.</a:t>
            </a:r>
          </a:p>
          <a:p>
            <a:r>
              <a:rPr lang="en-US" b="0" dirty="0">
                <a:solidFill>
                  <a:srgbClr val="2B414D"/>
                </a:solidFill>
                <a:latin typeface="Libre Baskerville"/>
              </a:rPr>
              <a:t>Sutter Health grew into a behemoth hospital system and then, like a classic monopoly, used its dominance in Northern California to raise hospital prices.</a:t>
            </a:r>
          </a:p>
          <a:p>
            <a:r>
              <a:rPr lang="en-US" b="0" dirty="0">
                <a:solidFill>
                  <a:srgbClr val="2B414D"/>
                </a:solidFill>
                <a:latin typeface="Libre Baskerville"/>
              </a:rPr>
              <a:t>Sutter used its windfall from excessive pricing to acquire more entities and grew into a conglomerate of 24 hospitals, 12,000 doctors and several cancer, cardiac and other specialty centers. </a:t>
            </a:r>
          </a:p>
          <a:p>
            <a:r>
              <a:rPr lang="en-US" b="0" dirty="0">
                <a:solidFill>
                  <a:srgbClr val="2B414D"/>
                </a:solidFill>
                <a:latin typeface="Libre Baskerville"/>
              </a:rPr>
              <a:t>In some counties, Sutter was the sole hospital for a thousand square miles.</a:t>
            </a:r>
          </a:p>
        </p:txBody>
      </p:sp>
      <p:sp>
        <p:nvSpPr>
          <p:cNvPr id="4" name="Slide Number Placeholder 3">
            <a:extLst>
              <a:ext uri="{FF2B5EF4-FFF2-40B4-BE49-F238E27FC236}">
                <a16:creationId xmlns:a16="http://schemas.microsoft.com/office/drawing/2014/main" id="{BDFAA289-894A-4223-B85A-D452FA5D52CC}"/>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15296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FA939-C74B-4FD0-BA3E-7F4152F4AC4F}"/>
              </a:ext>
            </a:extLst>
          </p:cNvPr>
          <p:cNvSpPr>
            <a:spLocks noGrp="1"/>
          </p:cNvSpPr>
          <p:nvPr>
            <p:ph type="title"/>
          </p:nvPr>
        </p:nvSpPr>
        <p:spPr/>
        <p:txBody>
          <a:bodyPr/>
          <a:lstStyle/>
          <a:p>
            <a:r>
              <a:rPr lang="en-US" dirty="0">
                <a:solidFill>
                  <a:schemeClr val="bg1"/>
                </a:solidFill>
              </a:rPr>
              <a:t>Ho</a:t>
            </a:r>
            <a:r>
              <a:rPr lang="en-US" dirty="0"/>
              <a:t>spital Monopolization</a:t>
            </a:r>
          </a:p>
        </p:txBody>
      </p:sp>
      <p:sp>
        <p:nvSpPr>
          <p:cNvPr id="3" name="Content Placeholder 2">
            <a:extLst>
              <a:ext uri="{FF2B5EF4-FFF2-40B4-BE49-F238E27FC236}">
                <a16:creationId xmlns:a16="http://schemas.microsoft.com/office/drawing/2014/main" id="{AE719385-527D-4E64-A758-01AA212E89DB}"/>
              </a:ext>
            </a:extLst>
          </p:cNvPr>
          <p:cNvSpPr>
            <a:spLocks noGrp="1"/>
          </p:cNvSpPr>
          <p:nvPr>
            <p:ph idx="1"/>
          </p:nvPr>
        </p:nvSpPr>
        <p:spPr/>
        <p:txBody>
          <a:bodyPr/>
          <a:lstStyle/>
          <a:p>
            <a:r>
              <a:rPr lang="en-US" b="0" dirty="0"/>
              <a:t>On average hospitals charge patients more than four times the cost of care.</a:t>
            </a:r>
          </a:p>
          <a:p>
            <a:pPr marL="0" marR="0">
              <a:lnSpc>
                <a:spcPct val="107000"/>
              </a:lnSpc>
              <a:spcBef>
                <a:spcPts val="0"/>
              </a:spcBef>
              <a:spcAft>
                <a:spcPts val="800"/>
              </a:spcAft>
            </a:pPr>
            <a:r>
              <a:rPr lang="en-US" b="0" dirty="0"/>
              <a:t>The top 100 most expensive hospitals this ranges from 1,808 percent at the high end to 1,129 percent at the low end</a:t>
            </a:r>
          </a:p>
          <a:p>
            <a:pPr marL="0" marR="0">
              <a:lnSpc>
                <a:spcPct val="107000"/>
              </a:lnSpc>
              <a:spcBef>
                <a:spcPts val="0"/>
              </a:spcBef>
              <a:spcAft>
                <a:spcPts val="800"/>
              </a:spcAft>
            </a:pPr>
            <a:r>
              <a:rPr lang="en-US" b="0" dirty="0"/>
              <a:t>Most of the top 100 hospitals are located in states in the west and south. Florida had the highest number, with 40 hospitals. Other top states included Texas with 14 hospitals, Alabama with eight, Nevada with seven, and California with six.</a:t>
            </a:r>
          </a:p>
          <a:p>
            <a:endParaRPr lang="en-US" dirty="0"/>
          </a:p>
        </p:txBody>
      </p:sp>
      <p:sp>
        <p:nvSpPr>
          <p:cNvPr id="4" name="Slide Number Placeholder 3">
            <a:extLst>
              <a:ext uri="{FF2B5EF4-FFF2-40B4-BE49-F238E27FC236}">
                <a16:creationId xmlns:a16="http://schemas.microsoft.com/office/drawing/2014/main" id="{4DAF8550-6465-40E8-BB6B-17A567831FF3}"/>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14915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F88DE0-57F3-4803-AE29-456D39A50417}"/>
              </a:ext>
            </a:extLst>
          </p:cNvPr>
          <p:cNvSpPr>
            <a:spLocks noGrp="1"/>
          </p:cNvSpPr>
          <p:nvPr>
            <p:ph type="sldNum" sz="quarter" idx="12"/>
          </p:nvPr>
        </p:nvSpPr>
        <p:spPr/>
        <p:txBody>
          <a:bodyPr/>
          <a:lstStyle/>
          <a:p>
            <a:fld id="{D9F085D5-EC86-4F6A-B501-C1359CB39116}" type="slidenum">
              <a:rPr lang="en-GB" smtClean="0"/>
              <a:t>17</a:t>
            </a:fld>
            <a:endParaRPr lang="en-GB"/>
          </a:p>
        </p:txBody>
      </p:sp>
      <p:pic>
        <p:nvPicPr>
          <p:cNvPr id="6" name="Content Placeholder 5">
            <a:extLst>
              <a:ext uri="{FF2B5EF4-FFF2-40B4-BE49-F238E27FC236}">
                <a16:creationId xmlns:a16="http://schemas.microsoft.com/office/drawing/2014/main" id="{B984B977-D01C-4CDB-9271-E58F33793B44}"/>
              </a:ext>
            </a:extLst>
          </p:cNvPr>
          <p:cNvPicPr>
            <a:picLocks noGrp="1" noChangeAspect="1"/>
          </p:cNvPicPr>
          <p:nvPr>
            <p:ph idx="4294967295"/>
          </p:nvPr>
        </p:nvPicPr>
        <p:blipFill>
          <a:blip r:embed="rId2"/>
          <a:stretch>
            <a:fillRect/>
          </a:stretch>
        </p:blipFill>
        <p:spPr>
          <a:xfrm>
            <a:off x="1091382" y="133391"/>
            <a:ext cx="8981767" cy="6096835"/>
          </a:xfrm>
        </p:spPr>
      </p:pic>
      <p:sp>
        <p:nvSpPr>
          <p:cNvPr id="7" name="TextBox 6">
            <a:extLst>
              <a:ext uri="{FF2B5EF4-FFF2-40B4-BE49-F238E27FC236}">
                <a16:creationId xmlns:a16="http://schemas.microsoft.com/office/drawing/2014/main" id="{B7C8CE9F-E19E-4516-B765-E627A0EE8E04}"/>
              </a:ext>
            </a:extLst>
          </p:cNvPr>
          <p:cNvSpPr txBox="1"/>
          <p:nvPr/>
        </p:nvSpPr>
        <p:spPr>
          <a:xfrm>
            <a:off x="3274143" y="6070243"/>
            <a:ext cx="7818968" cy="651751"/>
          </a:xfrm>
          <a:prstGeom prst="rect">
            <a:avLst/>
          </a:prstGeom>
          <a:noFill/>
        </p:spPr>
        <p:txBody>
          <a:bodyPr wrap="square" rtlCol="0">
            <a:spAutoFit/>
          </a:bodyPr>
          <a:lstStyle/>
          <a:p>
            <a:r>
              <a:rPr lang="en-US" dirty="0"/>
              <a:t>Fleecing Patients Hospitals Charge Patients More Than Four Times the Cost of Care, National Nurses United, November 2020</a:t>
            </a:r>
          </a:p>
        </p:txBody>
      </p:sp>
    </p:spTree>
    <p:extLst>
      <p:ext uri="{BB962C8B-B14F-4D97-AF65-F5344CB8AC3E}">
        <p14:creationId xmlns:p14="http://schemas.microsoft.com/office/powerpoint/2010/main" val="282583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C6CD32-DBD3-47CF-8A51-4C4E646DA030}"/>
              </a:ext>
            </a:extLst>
          </p:cNvPr>
          <p:cNvSpPr>
            <a:spLocks noGrp="1"/>
          </p:cNvSpPr>
          <p:nvPr>
            <p:ph type="sldNum" sz="quarter" idx="12"/>
          </p:nvPr>
        </p:nvSpPr>
        <p:spPr/>
        <p:txBody>
          <a:bodyPr/>
          <a:lstStyle/>
          <a:p>
            <a:fld id="{D9F085D5-EC86-4F6A-B501-C1359CB39116}" type="slidenum">
              <a:rPr lang="en-GB" smtClean="0"/>
              <a:t>18</a:t>
            </a:fld>
            <a:endParaRPr lang="en-GB"/>
          </a:p>
        </p:txBody>
      </p:sp>
      <p:pic>
        <p:nvPicPr>
          <p:cNvPr id="5" name="Picture 4" descr="Chart, line chart&#10;&#10;Description automatically generated">
            <a:extLst>
              <a:ext uri="{FF2B5EF4-FFF2-40B4-BE49-F238E27FC236}">
                <a16:creationId xmlns:a16="http://schemas.microsoft.com/office/drawing/2014/main" id="{B1BDAA22-0829-40D3-BEA1-F0DAF4BC3475}"/>
              </a:ext>
            </a:extLst>
          </p:cNvPr>
          <p:cNvPicPr>
            <a:picLocks noChangeAspect="1"/>
          </p:cNvPicPr>
          <p:nvPr/>
        </p:nvPicPr>
        <p:blipFill>
          <a:blip r:embed="rId2"/>
          <a:stretch>
            <a:fillRect/>
          </a:stretch>
        </p:blipFill>
        <p:spPr>
          <a:xfrm>
            <a:off x="1098889" y="121258"/>
            <a:ext cx="7941871" cy="5822342"/>
          </a:xfrm>
          <a:prstGeom prst="rect">
            <a:avLst/>
          </a:prstGeom>
        </p:spPr>
      </p:pic>
      <p:sp>
        <p:nvSpPr>
          <p:cNvPr id="6" name="TextBox 5">
            <a:extLst>
              <a:ext uri="{FF2B5EF4-FFF2-40B4-BE49-F238E27FC236}">
                <a16:creationId xmlns:a16="http://schemas.microsoft.com/office/drawing/2014/main" id="{3E841688-AF50-4ADF-8394-F94EBB41DBF9}"/>
              </a:ext>
            </a:extLst>
          </p:cNvPr>
          <p:cNvSpPr txBox="1"/>
          <p:nvPr/>
        </p:nvSpPr>
        <p:spPr>
          <a:xfrm>
            <a:off x="3274143" y="6070243"/>
            <a:ext cx="7818968" cy="651751"/>
          </a:xfrm>
          <a:prstGeom prst="rect">
            <a:avLst/>
          </a:prstGeom>
          <a:noFill/>
        </p:spPr>
        <p:txBody>
          <a:bodyPr wrap="square" rtlCol="0">
            <a:spAutoFit/>
          </a:bodyPr>
          <a:lstStyle/>
          <a:p>
            <a:r>
              <a:rPr lang="en-US" dirty="0"/>
              <a:t>Fleecing Patients Hospitals Charge Patients More Than Four Times the Cost of Care, National Nurses United, November 2020</a:t>
            </a:r>
          </a:p>
        </p:txBody>
      </p:sp>
    </p:spTree>
    <p:extLst>
      <p:ext uri="{BB962C8B-B14F-4D97-AF65-F5344CB8AC3E}">
        <p14:creationId xmlns:p14="http://schemas.microsoft.com/office/powerpoint/2010/main" val="2896990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15EB-076C-460B-ACF8-990887B875B3}"/>
              </a:ext>
            </a:extLst>
          </p:cNvPr>
          <p:cNvSpPr>
            <a:spLocks noGrp="1"/>
          </p:cNvSpPr>
          <p:nvPr>
            <p:ph type="title"/>
          </p:nvPr>
        </p:nvSpPr>
        <p:spPr/>
        <p:txBody>
          <a:bodyPr/>
          <a:lstStyle/>
          <a:p>
            <a:r>
              <a:rPr lang="en-US" dirty="0">
                <a:solidFill>
                  <a:schemeClr val="bg1"/>
                </a:solidFill>
              </a:rPr>
              <a:t>Hea</a:t>
            </a:r>
            <a:r>
              <a:rPr lang="en-US" dirty="0"/>
              <a:t>lth Care Markets are Different</a:t>
            </a:r>
          </a:p>
        </p:txBody>
      </p:sp>
      <p:sp>
        <p:nvSpPr>
          <p:cNvPr id="4" name="Slide Number Placeholder 3">
            <a:extLst>
              <a:ext uri="{FF2B5EF4-FFF2-40B4-BE49-F238E27FC236}">
                <a16:creationId xmlns:a16="http://schemas.microsoft.com/office/drawing/2014/main" id="{B8EE91C8-3892-4B9D-98AA-C8B3F97666FA}"/>
              </a:ext>
            </a:extLst>
          </p:cNvPr>
          <p:cNvSpPr>
            <a:spLocks noGrp="1"/>
          </p:cNvSpPr>
          <p:nvPr>
            <p:ph type="sldNum" sz="quarter" idx="12"/>
          </p:nvPr>
        </p:nvSpPr>
        <p:spPr/>
        <p:txBody>
          <a:bodyPr/>
          <a:lstStyle/>
          <a:p>
            <a:fld id="{D9F085D5-EC86-4F6A-B501-C1359CB39116}" type="slidenum">
              <a:rPr lang="en-GB" smtClean="0"/>
              <a:t>19</a:t>
            </a:fld>
            <a:endParaRPr lang="en-GB"/>
          </a:p>
        </p:txBody>
      </p:sp>
      <p:sp>
        <p:nvSpPr>
          <p:cNvPr id="5" name="Rectangle 4">
            <a:extLst>
              <a:ext uri="{FF2B5EF4-FFF2-40B4-BE49-F238E27FC236}">
                <a16:creationId xmlns:a16="http://schemas.microsoft.com/office/drawing/2014/main" id="{8AC1EA69-E13D-4FFC-96DB-ADB735ED8041}"/>
              </a:ext>
            </a:extLst>
          </p:cNvPr>
          <p:cNvSpPr/>
          <p:nvPr/>
        </p:nvSpPr>
        <p:spPr>
          <a:xfrm>
            <a:off x="2664178" y="4297024"/>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4E980E-7F49-45F2-9D6F-BBE37E88EE38}"/>
              </a:ext>
            </a:extLst>
          </p:cNvPr>
          <p:cNvSpPr/>
          <p:nvPr/>
        </p:nvSpPr>
        <p:spPr>
          <a:xfrm>
            <a:off x="6673984" y="4231694"/>
            <a:ext cx="2280442" cy="13908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7CA57B-40B5-4CB9-821C-58A0E0E340D7}"/>
              </a:ext>
            </a:extLst>
          </p:cNvPr>
          <p:cNvSpPr txBox="1"/>
          <p:nvPr/>
        </p:nvSpPr>
        <p:spPr>
          <a:xfrm>
            <a:off x="3155483" y="4455587"/>
            <a:ext cx="1381327" cy="369332"/>
          </a:xfrm>
          <a:prstGeom prst="rect">
            <a:avLst/>
          </a:prstGeom>
          <a:noFill/>
        </p:spPr>
        <p:txBody>
          <a:bodyPr wrap="square" rtlCol="0">
            <a:spAutoFit/>
          </a:bodyPr>
          <a:lstStyle/>
          <a:p>
            <a:r>
              <a:rPr lang="en-US" dirty="0"/>
              <a:t>Consumers</a:t>
            </a:r>
          </a:p>
        </p:txBody>
      </p:sp>
      <p:sp>
        <p:nvSpPr>
          <p:cNvPr id="9" name="TextBox 8">
            <a:extLst>
              <a:ext uri="{FF2B5EF4-FFF2-40B4-BE49-F238E27FC236}">
                <a16:creationId xmlns:a16="http://schemas.microsoft.com/office/drawing/2014/main" id="{30F2C115-C1DD-4070-A969-D83461173692}"/>
              </a:ext>
            </a:extLst>
          </p:cNvPr>
          <p:cNvSpPr txBox="1"/>
          <p:nvPr/>
        </p:nvSpPr>
        <p:spPr>
          <a:xfrm>
            <a:off x="7262801" y="4455587"/>
            <a:ext cx="1381327" cy="369332"/>
          </a:xfrm>
          <a:prstGeom prst="rect">
            <a:avLst/>
          </a:prstGeom>
          <a:noFill/>
        </p:spPr>
        <p:txBody>
          <a:bodyPr wrap="square" rtlCol="0">
            <a:spAutoFit/>
          </a:bodyPr>
          <a:lstStyle/>
          <a:p>
            <a:r>
              <a:rPr lang="en-US" dirty="0"/>
              <a:t>Producers</a:t>
            </a:r>
          </a:p>
        </p:txBody>
      </p:sp>
      <p:cxnSp>
        <p:nvCxnSpPr>
          <p:cNvPr id="11" name="Straight Arrow Connector 10">
            <a:extLst>
              <a:ext uri="{FF2B5EF4-FFF2-40B4-BE49-F238E27FC236}">
                <a16:creationId xmlns:a16="http://schemas.microsoft.com/office/drawing/2014/main" id="{8675B1F5-EC90-4FD6-B26F-98E4437976D7}"/>
              </a:ext>
            </a:extLst>
          </p:cNvPr>
          <p:cNvCxnSpPr/>
          <p:nvPr/>
        </p:nvCxnSpPr>
        <p:spPr>
          <a:xfrm flipH="1">
            <a:off x="4822157" y="4640253"/>
            <a:ext cx="1845014"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F0DC1E06-F44B-4CD8-A95F-C37EE1565C65}"/>
              </a:ext>
            </a:extLst>
          </p:cNvPr>
          <p:cNvCxnSpPr/>
          <p:nvPr/>
        </p:nvCxnSpPr>
        <p:spPr>
          <a:xfrm>
            <a:off x="4822157" y="5233481"/>
            <a:ext cx="184501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00C4483-32E0-4FE9-A60C-30E04B87D998}"/>
              </a:ext>
            </a:extLst>
          </p:cNvPr>
          <p:cNvSpPr txBox="1"/>
          <p:nvPr/>
        </p:nvSpPr>
        <p:spPr>
          <a:xfrm>
            <a:off x="5225855" y="4231694"/>
            <a:ext cx="1037617" cy="369332"/>
          </a:xfrm>
          <a:prstGeom prst="rect">
            <a:avLst/>
          </a:prstGeom>
          <a:noFill/>
        </p:spPr>
        <p:txBody>
          <a:bodyPr wrap="square" rtlCol="0">
            <a:spAutoFit/>
          </a:bodyPr>
          <a:lstStyle/>
          <a:p>
            <a:r>
              <a:rPr lang="en-US" dirty="0"/>
              <a:t>Services</a:t>
            </a:r>
          </a:p>
        </p:txBody>
      </p:sp>
      <p:sp>
        <p:nvSpPr>
          <p:cNvPr id="15" name="TextBox 14">
            <a:extLst>
              <a:ext uri="{FF2B5EF4-FFF2-40B4-BE49-F238E27FC236}">
                <a16:creationId xmlns:a16="http://schemas.microsoft.com/office/drawing/2014/main" id="{7CBFA504-418B-4312-B1CD-385330020409}"/>
              </a:ext>
            </a:extLst>
          </p:cNvPr>
          <p:cNvSpPr txBox="1"/>
          <p:nvPr/>
        </p:nvSpPr>
        <p:spPr>
          <a:xfrm>
            <a:off x="5392850" y="4759589"/>
            <a:ext cx="714981" cy="369332"/>
          </a:xfrm>
          <a:prstGeom prst="rect">
            <a:avLst/>
          </a:prstGeom>
          <a:noFill/>
        </p:spPr>
        <p:txBody>
          <a:bodyPr wrap="square" rtlCol="0">
            <a:spAutoFit/>
          </a:bodyPr>
          <a:lstStyle/>
          <a:p>
            <a:r>
              <a:rPr lang="en-US" dirty="0"/>
              <a:t>Price</a:t>
            </a:r>
          </a:p>
        </p:txBody>
      </p:sp>
      <p:sp>
        <p:nvSpPr>
          <p:cNvPr id="17" name="TextBox 16">
            <a:extLst>
              <a:ext uri="{FF2B5EF4-FFF2-40B4-BE49-F238E27FC236}">
                <a16:creationId xmlns:a16="http://schemas.microsoft.com/office/drawing/2014/main" id="{EA81E07A-7BFF-4920-BDF5-C274886F1F5E}"/>
              </a:ext>
            </a:extLst>
          </p:cNvPr>
          <p:cNvSpPr txBox="1"/>
          <p:nvPr/>
        </p:nvSpPr>
        <p:spPr>
          <a:xfrm>
            <a:off x="3249364" y="4992469"/>
            <a:ext cx="1426720" cy="369332"/>
          </a:xfrm>
          <a:prstGeom prst="rect">
            <a:avLst/>
          </a:prstGeom>
          <a:noFill/>
        </p:spPr>
        <p:txBody>
          <a:bodyPr wrap="square" rtlCol="0">
            <a:spAutoFit/>
          </a:bodyPr>
          <a:lstStyle/>
          <a:p>
            <a:r>
              <a:rPr lang="en-US" dirty="0"/>
              <a:t>Patients</a:t>
            </a:r>
          </a:p>
        </p:txBody>
      </p:sp>
      <p:sp>
        <p:nvSpPr>
          <p:cNvPr id="18" name="TextBox 17">
            <a:extLst>
              <a:ext uri="{FF2B5EF4-FFF2-40B4-BE49-F238E27FC236}">
                <a16:creationId xmlns:a16="http://schemas.microsoft.com/office/drawing/2014/main" id="{5E19C311-DD41-4D36-8952-283BB2865713}"/>
              </a:ext>
            </a:extLst>
          </p:cNvPr>
          <p:cNvSpPr txBox="1"/>
          <p:nvPr/>
        </p:nvSpPr>
        <p:spPr>
          <a:xfrm>
            <a:off x="6813244" y="4839695"/>
            <a:ext cx="2280442" cy="615553"/>
          </a:xfrm>
          <a:prstGeom prst="rect">
            <a:avLst/>
          </a:prstGeom>
          <a:noFill/>
        </p:spPr>
        <p:txBody>
          <a:bodyPr wrap="square" rtlCol="0">
            <a:spAutoFit/>
          </a:bodyPr>
          <a:lstStyle/>
          <a:p>
            <a:r>
              <a:rPr lang="en-US" dirty="0"/>
              <a:t>Health Care Providers </a:t>
            </a:r>
            <a:r>
              <a:rPr lang="en-US" sz="1600" dirty="0"/>
              <a:t>(hospitals, physicians)</a:t>
            </a:r>
            <a:endParaRPr lang="en-US" dirty="0"/>
          </a:p>
        </p:txBody>
      </p:sp>
      <p:sp>
        <p:nvSpPr>
          <p:cNvPr id="19" name="TextBox 18">
            <a:extLst>
              <a:ext uri="{FF2B5EF4-FFF2-40B4-BE49-F238E27FC236}">
                <a16:creationId xmlns:a16="http://schemas.microsoft.com/office/drawing/2014/main" id="{708BEF54-30E2-460F-815E-C75D04EB90C4}"/>
              </a:ext>
            </a:extLst>
          </p:cNvPr>
          <p:cNvSpPr txBox="1"/>
          <p:nvPr/>
        </p:nvSpPr>
        <p:spPr>
          <a:xfrm>
            <a:off x="4808622" y="5340757"/>
            <a:ext cx="2036946" cy="369332"/>
          </a:xfrm>
          <a:prstGeom prst="rect">
            <a:avLst/>
          </a:prstGeom>
          <a:noFill/>
        </p:spPr>
        <p:txBody>
          <a:bodyPr wrap="square" rtlCol="0">
            <a:spAutoFit/>
          </a:bodyPr>
          <a:lstStyle/>
          <a:p>
            <a:r>
              <a:rPr lang="en-US" dirty="0"/>
              <a:t>Out-of-pocket fees</a:t>
            </a:r>
          </a:p>
        </p:txBody>
      </p:sp>
      <p:sp>
        <p:nvSpPr>
          <p:cNvPr id="20" name="Rectangle 19">
            <a:extLst>
              <a:ext uri="{FF2B5EF4-FFF2-40B4-BE49-F238E27FC236}">
                <a16:creationId xmlns:a16="http://schemas.microsoft.com/office/drawing/2014/main" id="{BA5685AE-EA8E-4393-A373-3060D7993992}"/>
              </a:ext>
            </a:extLst>
          </p:cNvPr>
          <p:cNvSpPr/>
          <p:nvPr/>
        </p:nvSpPr>
        <p:spPr>
          <a:xfrm>
            <a:off x="4748105" y="1528652"/>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EDE41F-665E-499C-BE97-0B101DD2B682}"/>
              </a:ext>
            </a:extLst>
          </p:cNvPr>
          <p:cNvSpPr txBox="1"/>
          <p:nvPr/>
        </p:nvSpPr>
        <p:spPr>
          <a:xfrm>
            <a:off x="4851693" y="1836201"/>
            <a:ext cx="1961551" cy="646331"/>
          </a:xfrm>
          <a:prstGeom prst="rect">
            <a:avLst/>
          </a:prstGeom>
          <a:noFill/>
        </p:spPr>
        <p:txBody>
          <a:bodyPr wrap="square" rtlCol="0">
            <a:spAutoFit/>
          </a:bodyPr>
          <a:lstStyle/>
          <a:p>
            <a:pPr algn="ctr"/>
            <a:r>
              <a:rPr lang="en-US" dirty="0"/>
              <a:t>Insurer or </a:t>
            </a:r>
          </a:p>
          <a:p>
            <a:pPr algn="ctr"/>
            <a:r>
              <a:rPr lang="en-US" dirty="0"/>
              <a:t>third-party payers</a:t>
            </a:r>
          </a:p>
        </p:txBody>
      </p:sp>
      <p:cxnSp>
        <p:nvCxnSpPr>
          <p:cNvPr id="22" name="Straight Arrow Connector 21">
            <a:extLst>
              <a:ext uri="{FF2B5EF4-FFF2-40B4-BE49-F238E27FC236}">
                <a16:creationId xmlns:a16="http://schemas.microsoft.com/office/drawing/2014/main" id="{14020A72-7F3E-4723-8277-43CCE992A68B}"/>
              </a:ext>
            </a:extLst>
          </p:cNvPr>
          <p:cNvCxnSpPr>
            <a:cxnSpLocks/>
          </p:cNvCxnSpPr>
          <p:nvPr/>
        </p:nvCxnSpPr>
        <p:spPr>
          <a:xfrm flipH="1" flipV="1">
            <a:off x="6263472" y="3044257"/>
            <a:ext cx="1549294" cy="96329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a:extLst>
              <a:ext uri="{FF2B5EF4-FFF2-40B4-BE49-F238E27FC236}">
                <a16:creationId xmlns:a16="http://schemas.microsoft.com/office/drawing/2014/main" id="{7E82F754-DD95-4A16-B54F-4C070FA78915}"/>
              </a:ext>
            </a:extLst>
          </p:cNvPr>
          <p:cNvCxnSpPr>
            <a:cxnSpLocks/>
          </p:cNvCxnSpPr>
          <p:nvPr/>
        </p:nvCxnSpPr>
        <p:spPr>
          <a:xfrm>
            <a:off x="6726329" y="2994922"/>
            <a:ext cx="1705755" cy="10358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2976B9E-A0E1-4C92-9433-EE04E28EBACF}"/>
              </a:ext>
            </a:extLst>
          </p:cNvPr>
          <p:cNvSpPr txBox="1"/>
          <p:nvPr/>
        </p:nvSpPr>
        <p:spPr>
          <a:xfrm>
            <a:off x="6308670" y="3721894"/>
            <a:ext cx="2009422" cy="369332"/>
          </a:xfrm>
          <a:prstGeom prst="rect">
            <a:avLst/>
          </a:prstGeom>
          <a:noFill/>
        </p:spPr>
        <p:txBody>
          <a:bodyPr wrap="square" rtlCol="0">
            <a:spAutoFit/>
          </a:bodyPr>
          <a:lstStyle/>
          <a:p>
            <a:r>
              <a:rPr lang="en-US" dirty="0"/>
              <a:t>Claims</a:t>
            </a:r>
          </a:p>
        </p:txBody>
      </p:sp>
      <p:sp>
        <p:nvSpPr>
          <p:cNvPr id="29" name="TextBox 28">
            <a:extLst>
              <a:ext uri="{FF2B5EF4-FFF2-40B4-BE49-F238E27FC236}">
                <a16:creationId xmlns:a16="http://schemas.microsoft.com/office/drawing/2014/main" id="{FF051F53-73D3-4CDD-942B-D1D2265138C5}"/>
              </a:ext>
            </a:extLst>
          </p:cNvPr>
          <p:cNvSpPr txBox="1"/>
          <p:nvPr/>
        </p:nvSpPr>
        <p:spPr>
          <a:xfrm>
            <a:off x="7432562" y="2922378"/>
            <a:ext cx="2166612" cy="646331"/>
          </a:xfrm>
          <a:prstGeom prst="rect">
            <a:avLst/>
          </a:prstGeom>
          <a:noFill/>
        </p:spPr>
        <p:txBody>
          <a:bodyPr wrap="square" rtlCol="0">
            <a:spAutoFit/>
          </a:bodyPr>
          <a:lstStyle/>
          <a:p>
            <a:r>
              <a:rPr lang="en-US" dirty="0"/>
              <a:t>Money (fixed or variable payments)</a:t>
            </a:r>
          </a:p>
        </p:txBody>
      </p:sp>
      <p:sp>
        <p:nvSpPr>
          <p:cNvPr id="30" name="TextBox 29">
            <a:extLst>
              <a:ext uri="{FF2B5EF4-FFF2-40B4-BE49-F238E27FC236}">
                <a16:creationId xmlns:a16="http://schemas.microsoft.com/office/drawing/2014/main" id="{69435D6C-4CAC-4489-9226-AB3269850F84}"/>
              </a:ext>
            </a:extLst>
          </p:cNvPr>
          <p:cNvSpPr txBox="1"/>
          <p:nvPr/>
        </p:nvSpPr>
        <p:spPr>
          <a:xfrm>
            <a:off x="4462982" y="3887707"/>
            <a:ext cx="2009422" cy="369332"/>
          </a:xfrm>
          <a:prstGeom prst="rect">
            <a:avLst/>
          </a:prstGeom>
          <a:noFill/>
        </p:spPr>
        <p:txBody>
          <a:bodyPr wrap="square" rtlCol="0">
            <a:spAutoFit/>
          </a:bodyPr>
          <a:lstStyle/>
          <a:p>
            <a:r>
              <a:rPr lang="en-US" dirty="0"/>
              <a:t>Insurance Coverage</a:t>
            </a:r>
          </a:p>
        </p:txBody>
      </p:sp>
      <p:cxnSp>
        <p:nvCxnSpPr>
          <p:cNvPr id="31" name="Straight Arrow Connector 30">
            <a:extLst>
              <a:ext uri="{FF2B5EF4-FFF2-40B4-BE49-F238E27FC236}">
                <a16:creationId xmlns:a16="http://schemas.microsoft.com/office/drawing/2014/main" id="{74218182-7331-4E7F-8BDD-EB1F93DD7B04}"/>
              </a:ext>
            </a:extLst>
          </p:cNvPr>
          <p:cNvCxnSpPr>
            <a:cxnSpLocks/>
          </p:cNvCxnSpPr>
          <p:nvPr/>
        </p:nvCxnSpPr>
        <p:spPr>
          <a:xfrm flipV="1">
            <a:off x="4345183" y="3004680"/>
            <a:ext cx="745046" cy="121891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32" name="Straight Arrow Connector 31">
            <a:extLst>
              <a:ext uri="{FF2B5EF4-FFF2-40B4-BE49-F238E27FC236}">
                <a16:creationId xmlns:a16="http://schemas.microsoft.com/office/drawing/2014/main" id="{F81F1833-95E3-41B3-8958-79B410359F1F}"/>
              </a:ext>
            </a:extLst>
          </p:cNvPr>
          <p:cNvCxnSpPr>
            <a:cxnSpLocks/>
          </p:cNvCxnSpPr>
          <p:nvPr/>
        </p:nvCxnSpPr>
        <p:spPr>
          <a:xfrm flipH="1">
            <a:off x="3996186" y="3044257"/>
            <a:ext cx="785037" cy="11531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454F880-96FD-430E-B790-316E4AFF8C86}"/>
              </a:ext>
            </a:extLst>
          </p:cNvPr>
          <p:cNvSpPr txBox="1"/>
          <p:nvPr/>
        </p:nvSpPr>
        <p:spPr>
          <a:xfrm>
            <a:off x="3498379" y="2836081"/>
            <a:ext cx="2009422" cy="646331"/>
          </a:xfrm>
          <a:prstGeom prst="rect">
            <a:avLst/>
          </a:prstGeom>
          <a:noFill/>
        </p:spPr>
        <p:txBody>
          <a:bodyPr wrap="square" rtlCol="0">
            <a:spAutoFit/>
          </a:bodyPr>
          <a:lstStyle/>
          <a:p>
            <a:r>
              <a:rPr lang="en-US" dirty="0"/>
              <a:t>Premiums (individual policies)</a:t>
            </a:r>
          </a:p>
        </p:txBody>
      </p:sp>
      <p:sp>
        <p:nvSpPr>
          <p:cNvPr id="38" name="Oval 37">
            <a:extLst>
              <a:ext uri="{FF2B5EF4-FFF2-40B4-BE49-F238E27FC236}">
                <a16:creationId xmlns:a16="http://schemas.microsoft.com/office/drawing/2014/main" id="{C2966E2B-2718-4112-BE1C-6A107362580C}"/>
              </a:ext>
            </a:extLst>
          </p:cNvPr>
          <p:cNvSpPr/>
          <p:nvPr/>
        </p:nvSpPr>
        <p:spPr>
          <a:xfrm>
            <a:off x="502977" y="1398988"/>
            <a:ext cx="2887665" cy="153614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AD1B3ED-7605-4747-96FB-69076A72D204}"/>
              </a:ext>
            </a:extLst>
          </p:cNvPr>
          <p:cNvSpPr txBox="1"/>
          <p:nvPr/>
        </p:nvSpPr>
        <p:spPr>
          <a:xfrm>
            <a:off x="1469481" y="1854765"/>
            <a:ext cx="1456267" cy="369332"/>
          </a:xfrm>
          <a:prstGeom prst="rect">
            <a:avLst/>
          </a:prstGeom>
          <a:noFill/>
        </p:spPr>
        <p:txBody>
          <a:bodyPr wrap="square" rtlCol="0">
            <a:spAutoFit/>
          </a:bodyPr>
          <a:lstStyle/>
          <a:p>
            <a:r>
              <a:rPr lang="en-US" dirty="0"/>
              <a:t>Sponsor</a:t>
            </a:r>
          </a:p>
        </p:txBody>
      </p:sp>
      <p:cxnSp>
        <p:nvCxnSpPr>
          <p:cNvPr id="40" name="Straight Arrow Connector 39">
            <a:extLst>
              <a:ext uri="{FF2B5EF4-FFF2-40B4-BE49-F238E27FC236}">
                <a16:creationId xmlns:a16="http://schemas.microsoft.com/office/drawing/2014/main" id="{97D30FA5-AE5E-4849-A1FE-82C2DAD91B80}"/>
              </a:ext>
            </a:extLst>
          </p:cNvPr>
          <p:cNvCxnSpPr>
            <a:cxnSpLocks/>
          </p:cNvCxnSpPr>
          <p:nvPr/>
        </p:nvCxnSpPr>
        <p:spPr>
          <a:xfrm flipH="1" flipV="1">
            <a:off x="1306715" y="2919542"/>
            <a:ext cx="1334865" cy="192015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43" name="TextBox 42">
            <a:extLst>
              <a:ext uri="{FF2B5EF4-FFF2-40B4-BE49-F238E27FC236}">
                <a16:creationId xmlns:a16="http://schemas.microsoft.com/office/drawing/2014/main" id="{AD24A590-A698-42AB-96FA-E6BC772323C2}"/>
              </a:ext>
            </a:extLst>
          </p:cNvPr>
          <p:cNvSpPr txBox="1"/>
          <p:nvPr/>
        </p:nvSpPr>
        <p:spPr>
          <a:xfrm>
            <a:off x="830117" y="3397158"/>
            <a:ext cx="2009422" cy="646331"/>
          </a:xfrm>
          <a:prstGeom prst="rect">
            <a:avLst/>
          </a:prstGeom>
          <a:noFill/>
        </p:spPr>
        <p:txBody>
          <a:bodyPr wrap="square" rtlCol="0">
            <a:spAutoFit/>
          </a:bodyPr>
          <a:lstStyle/>
          <a:p>
            <a:r>
              <a:rPr lang="en-US" dirty="0"/>
              <a:t>Taxes or Lower Wages</a:t>
            </a:r>
          </a:p>
        </p:txBody>
      </p:sp>
      <p:cxnSp>
        <p:nvCxnSpPr>
          <p:cNvPr id="45" name="Straight Arrow Connector 44">
            <a:extLst>
              <a:ext uri="{FF2B5EF4-FFF2-40B4-BE49-F238E27FC236}">
                <a16:creationId xmlns:a16="http://schemas.microsoft.com/office/drawing/2014/main" id="{7F9A0C03-1EF8-4D1E-843D-024E42FA1489}"/>
              </a:ext>
            </a:extLst>
          </p:cNvPr>
          <p:cNvCxnSpPr>
            <a:cxnSpLocks/>
            <a:stCxn id="38" idx="6"/>
          </p:cNvCxnSpPr>
          <p:nvPr/>
        </p:nvCxnSpPr>
        <p:spPr>
          <a:xfrm>
            <a:off x="3390642" y="2167059"/>
            <a:ext cx="1249726"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51" name="TextBox 50">
            <a:extLst>
              <a:ext uri="{FF2B5EF4-FFF2-40B4-BE49-F238E27FC236}">
                <a16:creationId xmlns:a16="http://schemas.microsoft.com/office/drawing/2014/main" id="{50569A1D-A81F-4834-9C90-8F4EEB8018AE}"/>
              </a:ext>
            </a:extLst>
          </p:cNvPr>
          <p:cNvSpPr txBox="1"/>
          <p:nvPr/>
        </p:nvSpPr>
        <p:spPr>
          <a:xfrm>
            <a:off x="3498379" y="1809973"/>
            <a:ext cx="2009422" cy="369332"/>
          </a:xfrm>
          <a:prstGeom prst="rect">
            <a:avLst/>
          </a:prstGeom>
          <a:noFill/>
        </p:spPr>
        <p:txBody>
          <a:bodyPr wrap="square" rtlCol="0">
            <a:spAutoFit/>
          </a:bodyPr>
          <a:lstStyle/>
          <a:p>
            <a:r>
              <a:rPr lang="en-US" dirty="0"/>
              <a:t>Premiums </a:t>
            </a:r>
          </a:p>
        </p:txBody>
      </p:sp>
    </p:spTree>
    <p:extLst>
      <p:ext uri="{BB962C8B-B14F-4D97-AF65-F5344CB8AC3E}">
        <p14:creationId xmlns:p14="http://schemas.microsoft.com/office/powerpoint/2010/main" val="221911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P spid="14" grpId="0"/>
      <p:bldP spid="15" grpId="0"/>
      <p:bldP spid="15" grpId="1"/>
      <p:bldP spid="17" grpId="0"/>
      <p:bldP spid="18" grpId="0"/>
      <p:bldP spid="19" grpId="0"/>
      <p:bldP spid="20" grpId="0" animBg="1"/>
      <p:bldP spid="21" grpId="0"/>
      <p:bldP spid="27" grpId="0"/>
      <p:bldP spid="29" grpId="0"/>
      <p:bldP spid="30" grpId="0"/>
      <p:bldP spid="37" grpId="0"/>
      <p:bldP spid="38" grpId="0" animBg="1"/>
      <p:bldP spid="39" grpId="0"/>
      <p:bldP spid="43" grpId="0"/>
      <p:bldP spid="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latin typeface="Calibri" panose="020F0502020204030204" pitchFamily="34" charset="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a:t>
            </a:r>
            <a:r>
              <a:rPr lang="en-US" b="1" dirty="0">
                <a:latin typeface="Calibri" panose="020F0502020204030204" pitchFamily="34" charset="0"/>
                <a:cs typeface="Calibri" panose="020F0502020204030204" pitchFamily="34" charset="0"/>
              </a:rPr>
              <a:t>nonpartisan</a:t>
            </a:r>
            <a:r>
              <a:rPr lang="en-US" dirty="0">
                <a:latin typeface="Calibri" panose="020F0502020204030204" pitchFamily="34" charset="0"/>
                <a:cs typeface="Calibri" panose="020F0502020204030204" pitchFamily="34" charset="0"/>
              </a:rPr>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9122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AF7F0"/>
                </a:solidFill>
              </a:rPr>
              <a:t>Is t</a:t>
            </a:r>
            <a:r>
              <a:rPr lang="en-US" dirty="0"/>
              <a:t>here something special about Health Care Markets?</a:t>
            </a:r>
          </a:p>
        </p:txBody>
      </p:sp>
      <p:sp>
        <p:nvSpPr>
          <p:cNvPr id="3" name="Content Placeholder 2"/>
          <p:cNvSpPr>
            <a:spLocks noGrp="1"/>
          </p:cNvSpPr>
          <p:nvPr>
            <p:ph idx="1"/>
          </p:nvPr>
        </p:nvSpPr>
        <p:spPr/>
        <p:txBody>
          <a:bodyPr/>
          <a:lstStyle/>
          <a:p>
            <a:pPr lvl="1"/>
            <a:r>
              <a:rPr lang="en-US" dirty="0"/>
              <a:t>Market Structure</a:t>
            </a:r>
          </a:p>
          <a:p>
            <a:pPr lvl="1"/>
            <a:r>
              <a:rPr lang="en-US" dirty="0"/>
              <a:t>Type of products and services</a:t>
            </a:r>
          </a:p>
          <a:p>
            <a:pPr lvl="1"/>
            <a:r>
              <a:rPr lang="en-US" dirty="0"/>
              <a:t>Principal-Agent Problem</a:t>
            </a:r>
          </a:p>
          <a:p>
            <a:pPr lvl="1"/>
            <a:r>
              <a:rPr lang="en-US" dirty="0"/>
              <a:t>Asymmetric Information</a:t>
            </a:r>
          </a:p>
          <a:p>
            <a:pPr lvl="1"/>
            <a:r>
              <a:rPr lang="en-US" dirty="0"/>
              <a:t>Moral Hazard</a:t>
            </a:r>
          </a:p>
        </p:txBody>
      </p:sp>
    </p:spTree>
    <p:extLst>
      <p:ext uri="{BB962C8B-B14F-4D97-AF65-F5344CB8AC3E}">
        <p14:creationId xmlns:p14="http://schemas.microsoft.com/office/powerpoint/2010/main" val="3969869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628F6547-BC50-490E-8D32-B0C69BB99818}"/>
              </a:ext>
            </a:extLst>
          </p:cNvPr>
          <p:cNvSpPr>
            <a:spLocks noGrp="1"/>
          </p:cNvSpPr>
          <p:nvPr>
            <p:ph type="title"/>
          </p:nvPr>
        </p:nvSpPr>
        <p:spPr/>
        <p:txBody>
          <a:bodyPr/>
          <a:lstStyle/>
          <a:p>
            <a:pPr eaLnBrk="1" hangingPunct="1"/>
            <a:r>
              <a:rPr lang="en-US" altLang="en-US" dirty="0">
                <a:solidFill>
                  <a:schemeClr val="bg1"/>
                </a:solidFill>
              </a:rPr>
              <a:t>Pul</a:t>
            </a:r>
            <a:r>
              <a:rPr lang="en-US" altLang="en-US" dirty="0"/>
              <a:t>se of the Health Economy</a:t>
            </a:r>
          </a:p>
        </p:txBody>
      </p:sp>
      <p:sp>
        <p:nvSpPr>
          <p:cNvPr id="30723" name="Content Placeholder 2">
            <a:extLst>
              <a:ext uri="{FF2B5EF4-FFF2-40B4-BE49-F238E27FC236}">
                <a16:creationId xmlns:a16="http://schemas.microsoft.com/office/drawing/2014/main" id="{55D920D4-9E25-499A-A49A-B4FA441EDBEB}"/>
              </a:ext>
            </a:extLst>
          </p:cNvPr>
          <p:cNvSpPr>
            <a:spLocks noGrp="1"/>
          </p:cNvSpPr>
          <p:nvPr>
            <p:ph idx="1"/>
          </p:nvPr>
        </p:nvSpPr>
        <p:spPr/>
        <p:txBody>
          <a:bodyPr>
            <a:normAutofit/>
          </a:bodyPr>
          <a:lstStyle/>
          <a:p>
            <a:pPr eaLnBrk="1" hangingPunct="1"/>
            <a:r>
              <a:rPr lang="en-US" altLang="en-US" dirty="0"/>
              <a:t>Health economy involves activities related to population health:</a:t>
            </a:r>
          </a:p>
          <a:p>
            <a:pPr lvl="1" eaLnBrk="1" hangingPunct="1"/>
            <a:r>
              <a:rPr lang="en-US" altLang="en-US" dirty="0"/>
              <a:t>Production and consumption of goods and services</a:t>
            </a:r>
          </a:p>
          <a:p>
            <a:pPr lvl="1" eaLnBrk="1" hangingPunct="1"/>
            <a:r>
              <a:rPr lang="en-US" altLang="en-US" dirty="0"/>
              <a:t>Distribution of those goods to consumers</a:t>
            </a:r>
          </a:p>
          <a:p>
            <a:pPr eaLnBrk="1" hangingPunct="1"/>
            <a:r>
              <a:rPr lang="en-US" altLang="en-US" dirty="0"/>
              <a:t>Performance indicators of medical care</a:t>
            </a:r>
          </a:p>
          <a:p>
            <a:pPr lvl="1" eaLnBrk="1" hangingPunct="1"/>
            <a:r>
              <a:rPr lang="en-US" altLang="en-US" dirty="0"/>
              <a:t>Costs</a:t>
            </a:r>
          </a:p>
          <a:p>
            <a:pPr lvl="1"/>
            <a:r>
              <a:rPr lang="en-US" altLang="en-US" dirty="0"/>
              <a:t>Quality</a:t>
            </a:r>
          </a:p>
          <a:p>
            <a:pPr lvl="1" eaLnBrk="1" hangingPunct="1"/>
            <a:r>
              <a:rPr lang="en-US" altLang="en-US" dirty="0"/>
              <a:t>Access</a:t>
            </a:r>
          </a:p>
        </p:txBody>
      </p:sp>
    </p:spTree>
    <p:extLst>
      <p:ext uri="{BB962C8B-B14F-4D97-AF65-F5344CB8AC3E}">
        <p14:creationId xmlns:p14="http://schemas.microsoft.com/office/powerpoint/2010/main" val="2355989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BE8DD-0DC5-4FBA-B28E-E372EDD55686}"/>
              </a:ext>
            </a:extLst>
          </p:cNvPr>
          <p:cNvSpPr>
            <a:spLocks noGrp="1"/>
          </p:cNvSpPr>
          <p:nvPr>
            <p:ph type="title"/>
          </p:nvPr>
        </p:nvSpPr>
        <p:spPr/>
        <p:txBody>
          <a:bodyPr/>
          <a:lstStyle/>
          <a:p>
            <a:r>
              <a:rPr lang="en-US" dirty="0">
                <a:solidFill>
                  <a:schemeClr val="bg1"/>
                </a:solidFill>
              </a:rPr>
              <a:t>Tra</a:t>
            </a:r>
            <a:r>
              <a:rPr lang="en-US" dirty="0"/>
              <a:t>deoffs</a:t>
            </a:r>
          </a:p>
        </p:txBody>
      </p:sp>
      <p:sp>
        <p:nvSpPr>
          <p:cNvPr id="3" name="Content Placeholder 2">
            <a:extLst>
              <a:ext uri="{FF2B5EF4-FFF2-40B4-BE49-F238E27FC236}">
                <a16:creationId xmlns:a16="http://schemas.microsoft.com/office/drawing/2014/main" id="{0F5A00F6-FD43-4CB6-87A7-90CFF015EED7}"/>
              </a:ext>
            </a:extLst>
          </p:cNvPr>
          <p:cNvSpPr>
            <a:spLocks noGrp="1"/>
          </p:cNvSpPr>
          <p:nvPr>
            <p:ph idx="1"/>
          </p:nvPr>
        </p:nvSpPr>
        <p:spPr/>
        <p:txBody>
          <a:bodyPr>
            <a:normAutofit/>
          </a:bodyPr>
          <a:lstStyle/>
          <a:p>
            <a:pPr marL="0" indent="0">
              <a:buNone/>
            </a:pPr>
            <a:r>
              <a:rPr lang="en-US" b="0" dirty="0"/>
              <a:t>Tradeoffs take place among the three legs: </a:t>
            </a:r>
          </a:p>
          <a:p>
            <a:r>
              <a:rPr lang="en-US" b="0" dirty="0"/>
              <a:t>By increasing quality health care this leads to higher health care costs, which means that some individuals might not be able to afford it and the access may be more limited. </a:t>
            </a:r>
          </a:p>
          <a:p>
            <a:r>
              <a:rPr lang="en-US" b="0" dirty="0"/>
              <a:t>By increasing access, the costs and/or quality may suffer.</a:t>
            </a:r>
          </a:p>
          <a:p>
            <a:r>
              <a:rPr lang="en-US" b="0" dirty="0"/>
              <a:t>By decreasing costs, access and/or quality may suffer.</a:t>
            </a:r>
          </a:p>
        </p:txBody>
      </p:sp>
    </p:spTree>
    <p:extLst>
      <p:ext uri="{BB962C8B-B14F-4D97-AF65-F5344CB8AC3E}">
        <p14:creationId xmlns:p14="http://schemas.microsoft.com/office/powerpoint/2010/main" val="637100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21A0CE1-B8DA-43A7-B889-D5BD12E68159}"/>
              </a:ext>
            </a:extLst>
          </p:cNvPr>
          <p:cNvSpPr>
            <a:spLocks noGrp="1"/>
          </p:cNvSpPr>
          <p:nvPr>
            <p:ph type="ctrTitle"/>
          </p:nvPr>
        </p:nvSpPr>
        <p:spPr/>
        <p:txBody>
          <a:bodyPr/>
          <a:lstStyle/>
          <a:p>
            <a:r>
              <a:rPr lang="en-US" dirty="0"/>
              <a:t>Costs</a:t>
            </a:r>
          </a:p>
        </p:txBody>
      </p:sp>
      <p:sp>
        <p:nvSpPr>
          <p:cNvPr id="9" name="Subtitle 8">
            <a:extLst>
              <a:ext uri="{FF2B5EF4-FFF2-40B4-BE49-F238E27FC236}">
                <a16:creationId xmlns:a16="http://schemas.microsoft.com/office/drawing/2014/main" id="{0C536123-56B0-4B4A-BB73-87BCDF22A27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42261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39D2-D214-4B13-816E-63AE93B2B13C}"/>
              </a:ext>
            </a:extLst>
          </p:cNvPr>
          <p:cNvSpPr>
            <a:spLocks noGrp="1"/>
          </p:cNvSpPr>
          <p:nvPr>
            <p:ph type="title"/>
          </p:nvPr>
        </p:nvSpPr>
        <p:spPr>
          <a:xfrm>
            <a:off x="781048" y="0"/>
            <a:ext cx="10515600" cy="1325563"/>
          </a:xfrm>
        </p:spPr>
        <p:txBody>
          <a:bodyPr>
            <a:normAutofit/>
          </a:bodyPr>
          <a:lstStyle/>
          <a:p>
            <a:r>
              <a:rPr lang="en-US" dirty="0">
                <a:solidFill>
                  <a:schemeClr val="bg1"/>
                </a:solidFill>
              </a:rPr>
              <a:t>Nat</a:t>
            </a:r>
            <a:r>
              <a:rPr lang="en-US" dirty="0"/>
              <a:t>ional Health Expenditure as Percent of GDP</a:t>
            </a:r>
          </a:p>
        </p:txBody>
      </p:sp>
      <p:graphicFrame>
        <p:nvGraphicFramePr>
          <p:cNvPr id="7" name="Content Placeholder 6">
            <a:extLst>
              <a:ext uri="{FF2B5EF4-FFF2-40B4-BE49-F238E27FC236}">
                <a16:creationId xmlns:a16="http://schemas.microsoft.com/office/drawing/2014/main" id="{7B8AB401-0AD5-489E-878A-D5E67F3BA51E}"/>
              </a:ext>
            </a:extLst>
          </p:cNvPr>
          <p:cNvGraphicFramePr>
            <a:graphicFrameLocks noGrp="1"/>
          </p:cNvGraphicFramePr>
          <p:nvPr>
            <p:ph idx="1"/>
            <p:extLst>
              <p:ext uri="{D42A27DB-BD31-4B8C-83A1-F6EECF244321}">
                <p14:modId xmlns:p14="http://schemas.microsoft.com/office/powerpoint/2010/main" val="1156664788"/>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994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E8D1-1A90-40A4-8144-71B33CF21D7B}"/>
              </a:ext>
            </a:extLst>
          </p:cNvPr>
          <p:cNvSpPr>
            <a:spLocks noGrp="1"/>
          </p:cNvSpPr>
          <p:nvPr>
            <p:ph type="title"/>
          </p:nvPr>
        </p:nvSpPr>
        <p:spPr/>
        <p:txBody>
          <a:bodyPr>
            <a:normAutofit/>
          </a:bodyPr>
          <a:lstStyle/>
          <a:p>
            <a:r>
              <a:rPr lang="en-US" dirty="0">
                <a:solidFill>
                  <a:schemeClr val="bg1"/>
                </a:solidFill>
              </a:rPr>
              <a:t>Nat</a:t>
            </a:r>
            <a:r>
              <a:rPr lang="en-US" dirty="0"/>
              <a:t>ional Healthcare Expenditure Per Capita</a:t>
            </a:r>
          </a:p>
        </p:txBody>
      </p:sp>
      <p:graphicFrame>
        <p:nvGraphicFramePr>
          <p:cNvPr id="4" name="Content Placeholder 3">
            <a:extLst>
              <a:ext uri="{FF2B5EF4-FFF2-40B4-BE49-F238E27FC236}">
                <a16:creationId xmlns:a16="http://schemas.microsoft.com/office/drawing/2014/main" id="{DC819993-B7F8-43AD-BCF9-637CE5C5BFD0}"/>
              </a:ext>
            </a:extLst>
          </p:cNvPr>
          <p:cNvGraphicFramePr>
            <a:graphicFrameLocks noGrp="1"/>
          </p:cNvGraphicFramePr>
          <p:nvPr>
            <p:ph idx="1"/>
            <p:extLst>
              <p:ext uri="{D42A27DB-BD31-4B8C-83A1-F6EECF244321}">
                <p14:modId xmlns:p14="http://schemas.microsoft.com/office/powerpoint/2010/main" val="1635057131"/>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6769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9DF42-44AD-4694-80AA-7E8B8CE7ED0B}"/>
              </a:ext>
            </a:extLst>
          </p:cNvPr>
          <p:cNvSpPr>
            <a:spLocks noGrp="1"/>
          </p:cNvSpPr>
          <p:nvPr>
            <p:ph type="title"/>
          </p:nvPr>
        </p:nvSpPr>
        <p:spPr/>
        <p:txBody>
          <a:bodyPr rtlCol="0">
            <a:normAutofit/>
          </a:bodyPr>
          <a:lstStyle/>
          <a:p>
            <a:pPr>
              <a:defRPr/>
            </a:pPr>
            <a:r>
              <a:rPr lang="en-US" dirty="0">
                <a:solidFill>
                  <a:schemeClr val="bg1"/>
                </a:solidFill>
              </a:rPr>
              <a:t>Am</a:t>
            </a:r>
            <a:r>
              <a:rPr lang="en-US" dirty="0"/>
              <a:t>ount of Medical Care Spending</a:t>
            </a:r>
          </a:p>
        </p:txBody>
      </p:sp>
      <p:sp>
        <p:nvSpPr>
          <p:cNvPr id="38915" name="Content Placeholder 2">
            <a:extLst>
              <a:ext uri="{FF2B5EF4-FFF2-40B4-BE49-F238E27FC236}">
                <a16:creationId xmlns:a16="http://schemas.microsoft.com/office/drawing/2014/main" id="{13FED8EC-B4C2-4FD6-AC20-905B133BE491}"/>
              </a:ext>
            </a:extLst>
          </p:cNvPr>
          <p:cNvSpPr>
            <a:spLocks noGrp="1"/>
          </p:cNvSpPr>
          <p:nvPr>
            <p:ph idx="1"/>
          </p:nvPr>
        </p:nvSpPr>
        <p:spPr/>
        <p:txBody>
          <a:bodyPr/>
          <a:lstStyle/>
          <a:p>
            <a:pPr eaLnBrk="1" hangingPunct="1"/>
            <a:r>
              <a:rPr lang="en-US" altLang="en-US" dirty="0"/>
              <a:t>Costs of health care are high and continually rising </a:t>
            </a:r>
          </a:p>
          <a:p>
            <a:pPr lvl="1" eaLnBrk="1" hangingPunct="1"/>
            <a:r>
              <a:rPr lang="en-US" altLang="en-US" dirty="0"/>
              <a:t>U. S. spent 17.7% of GDP or $11,172 per person in 2018</a:t>
            </a:r>
          </a:p>
          <a:p>
            <a:pPr lvl="1" eaLnBrk="1" hangingPunct="1"/>
            <a:r>
              <a:rPr lang="en-US" altLang="en-US" dirty="0"/>
              <a:t>Compared to 5.0% of GDP and $1,239 per person in 1960</a:t>
            </a:r>
          </a:p>
          <a:p>
            <a:pPr eaLnBrk="1" hangingPunct="1"/>
            <a:r>
              <a:rPr lang="en-US" altLang="en-US" dirty="0"/>
              <a:t>Trade-offs may be involved</a:t>
            </a:r>
          </a:p>
          <a:p>
            <a:pPr lvl="1" eaLnBrk="1" hangingPunct="1"/>
            <a:r>
              <a:rPr lang="en-US" altLang="en-US" dirty="0"/>
              <a:t>High health care costs implies lower amounts of other goods produced and consumed.</a:t>
            </a:r>
          </a:p>
        </p:txBody>
      </p:sp>
    </p:spTree>
    <p:extLst>
      <p:ext uri="{BB962C8B-B14F-4D97-AF65-F5344CB8AC3E}">
        <p14:creationId xmlns:p14="http://schemas.microsoft.com/office/powerpoint/2010/main" val="1187762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3C8C-35B5-4D56-AC2E-DE26E31B3F8B}"/>
              </a:ext>
            </a:extLst>
          </p:cNvPr>
          <p:cNvSpPr>
            <a:spLocks noGrp="1"/>
          </p:cNvSpPr>
          <p:nvPr>
            <p:ph type="title"/>
          </p:nvPr>
        </p:nvSpPr>
        <p:spPr>
          <a:xfrm>
            <a:off x="723896" y="0"/>
            <a:ext cx="10515600" cy="1325563"/>
          </a:xfrm>
        </p:spPr>
        <p:txBody>
          <a:bodyPr/>
          <a:lstStyle/>
          <a:p>
            <a:r>
              <a:rPr lang="en-US" dirty="0">
                <a:solidFill>
                  <a:schemeClr val="bg1"/>
                </a:solidFill>
              </a:rPr>
              <a:t>Inte</a:t>
            </a:r>
            <a:r>
              <a:rPr lang="en-US" dirty="0"/>
              <a:t>rnational Per</a:t>
            </a:r>
            <a:r>
              <a:rPr lang="en-US" dirty="0">
                <a:solidFill>
                  <a:schemeClr val="bg1"/>
                </a:solidFill>
              </a:rPr>
              <a:t> </a:t>
            </a:r>
            <a:r>
              <a:rPr lang="en-US" dirty="0"/>
              <a:t>Capita Healthcare Spending</a:t>
            </a:r>
          </a:p>
        </p:txBody>
      </p:sp>
      <p:pic>
        <p:nvPicPr>
          <p:cNvPr id="8" name="Content Placeholder 7">
            <a:extLst>
              <a:ext uri="{FF2B5EF4-FFF2-40B4-BE49-F238E27FC236}">
                <a16:creationId xmlns:a16="http://schemas.microsoft.com/office/drawing/2014/main" id="{4202AE2E-22E7-404C-B599-0267449036F5}"/>
              </a:ext>
            </a:extLst>
          </p:cNvPr>
          <p:cNvPicPr>
            <a:picLocks noGrp="1" noChangeAspect="1"/>
          </p:cNvPicPr>
          <p:nvPr>
            <p:ph idx="1"/>
          </p:nvPr>
        </p:nvPicPr>
        <p:blipFill>
          <a:blip r:embed="rId3"/>
          <a:stretch>
            <a:fillRect/>
          </a:stretch>
        </p:blipFill>
        <p:spPr>
          <a:xfrm>
            <a:off x="2181304" y="1160206"/>
            <a:ext cx="7943501" cy="4791175"/>
          </a:xfrm>
          <a:prstGeom prst="rect">
            <a:avLst/>
          </a:prstGeom>
        </p:spPr>
      </p:pic>
      <p:sp>
        <p:nvSpPr>
          <p:cNvPr id="10" name="TextBox 9">
            <a:extLst>
              <a:ext uri="{FF2B5EF4-FFF2-40B4-BE49-F238E27FC236}">
                <a16:creationId xmlns:a16="http://schemas.microsoft.com/office/drawing/2014/main" id="{1557FA2D-F02B-45F6-B430-4AD339DF6EB5}"/>
              </a:ext>
            </a:extLst>
          </p:cNvPr>
          <p:cNvSpPr txBox="1"/>
          <p:nvPr/>
        </p:nvSpPr>
        <p:spPr>
          <a:xfrm>
            <a:off x="3239730" y="6371861"/>
            <a:ext cx="8937522" cy="523220"/>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p:txBody>
      </p:sp>
    </p:spTree>
    <p:extLst>
      <p:ext uri="{BB962C8B-B14F-4D97-AF65-F5344CB8AC3E}">
        <p14:creationId xmlns:p14="http://schemas.microsoft.com/office/powerpoint/2010/main" val="3884650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67094-236F-491B-9DFE-AA22B97BB00D}"/>
              </a:ext>
            </a:extLst>
          </p:cNvPr>
          <p:cNvSpPr>
            <a:spLocks noGrp="1"/>
          </p:cNvSpPr>
          <p:nvPr>
            <p:ph type="title"/>
          </p:nvPr>
        </p:nvSpPr>
        <p:spPr/>
        <p:txBody>
          <a:bodyPr/>
          <a:lstStyle/>
          <a:p>
            <a:r>
              <a:rPr lang="en-US" dirty="0">
                <a:solidFill>
                  <a:schemeClr val="bg1"/>
                </a:solidFill>
              </a:rPr>
              <a:t>Inte</a:t>
            </a:r>
            <a:r>
              <a:rPr lang="en-US" dirty="0"/>
              <a:t>rnational Comparison</a:t>
            </a:r>
          </a:p>
        </p:txBody>
      </p:sp>
      <p:sp>
        <p:nvSpPr>
          <p:cNvPr id="3" name="Content Placeholder 2">
            <a:extLst>
              <a:ext uri="{FF2B5EF4-FFF2-40B4-BE49-F238E27FC236}">
                <a16:creationId xmlns:a16="http://schemas.microsoft.com/office/drawing/2014/main" id="{C822A911-AC9D-4B5F-BA3E-63C680E3F095}"/>
              </a:ext>
            </a:extLst>
          </p:cNvPr>
          <p:cNvSpPr>
            <a:spLocks noGrp="1"/>
          </p:cNvSpPr>
          <p:nvPr>
            <p:ph idx="1"/>
          </p:nvPr>
        </p:nvSpPr>
        <p:spPr/>
        <p:txBody>
          <a:bodyPr>
            <a:normAutofit/>
          </a:bodyPr>
          <a:lstStyle/>
          <a:p>
            <a:pPr>
              <a:lnSpc>
                <a:spcPct val="100000"/>
              </a:lnSpc>
            </a:pPr>
            <a:r>
              <a:rPr lang="en-US" b="0" dirty="0"/>
              <a:t>Per capita health spending in the U.S. exceeded $10,000, more than two times higher than in Australia, France, Canada, New Zealand, and the U.K. </a:t>
            </a:r>
          </a:p>
          <a:p>
            <a:r>
              <a:rPr lang="en-US" b="0" dirty="0"/>
              <a:t>At $4,092 per capita, U.S. private spending is more than five times higher than Canada, the second highest spender. </a:t>
            </a:r>
          </a:p>
          <a:p>
            <a:r>
              <a:rPr lang="en-US" b="0" dirty="0"/>
              <a:t>In Sweden and Norway, private spending made up less than $100 per capita. As a share of total spending, private spending is much larger in the U.S. (40%) than in any other country (0.3%–15%). </a:t>
            </a:r>
            <a:endParaRPr lang="en-US" b="0" i="0" dirty="0">
              <a:solidFill>
                <a:srgbClr val="333333"/>
              </a:solidFill>
              <a:effectLst/>
              <a:latin typeface="interface_regular"/>
            </a:endParaRPr>
          </a:p>
        </p:txBody>
      </p:sp>
    </p:spTree>
    <p:extLst>
      <p:ext uri="{BB962C8B-B14F-4D97-AF65-F5344CB8AC3E}">
        <p14:creationId xmlns:p14="http://schemas.microsoft.com/office/powerpoint/2010/main" val="1515737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D13B-CC57-40B8-8714-0298EA98ECE5}"/>
              </a:ext>
            </a:extLst>
          </p:cNvPr>
          <p:cNvSpPr>
            <a:spLocks noGrp="1"/>
          </p:cNvSpPr>
          <p:nvPr>
            <p:ph type="title"/>
          </p:nvPr>
        </p:nvSpPr>
        <p:spPr>
          <a:xfrm>
            <a:off x="723896" y="0"/>
            <a:ext cx="10515600" cy="1325563"/>
          </a:xfrm>
        </p:spPr>
        <p:txBody>
          <a:bodyPr/>
          <a:lstStyle/>
          <a:p>
            <a:r>
              <a:rPr lang="en-US" dirty="0">
                <a:solidFill>
                  <a:schemeClr val="bg1"/>
                </a:solidFill>
              </a:rPr>
              <a:t>Hea</a:t>
            </a:r>
            <a:r>
              <a:rPr lang="en-US" dirty="0"/>
              <a:t>lth Care Spending as % of GDP, 1980–2018</a:t>
            </a:r>
          </a:p>
        </p:txBody>
      </p:sp>
      <p:graphicFrame>
        <p:nvGraphicFramePr>
          <p:cNvPr id="4" name="Object 3">
            <a:extLst>
              <a:ext uri="{FF2B5EF4-FFF2-40B4-BE49-F238E27FC236}">
                <a16:creationId xmlns:a16="http://schemas.microsoft.com/office/drawing/2014/main" id="{DE110973-04DC-4408-8E1B-52FBA84767D4}"/>
              </a:ext>
            </a:extLst>
          </p:cNvPr>
          <p:cNvGraphicFramePr>
            <a:graphicFrameLocks noChangeAspect="1"/>
          </p:cNvGraphicFramePr>
          <p:nvPr>
            <p:extLst>
              <p:ext uri="{D42A27DB-BD31-4B8C-83A1-F6EECF244321}">
                <p14:modId xmlns:p14="http://schemas.microsoft.com/office/powerpoint/2010/main" val="3384490762"/>
              </p:ext>
            </p:extLst>
          </p:nvPr>
        </p:nvGraphicFramePr>
        <p:xfrm>
          <a:off x="1220788" y="942230"/>
          <a:ext cx="9521815" cy="48616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A149F8C-95E8-4024-A83A-61C46A408BE8}"/>
              </a:ext>
            </a:extLst>
          </p:cNvPr>
          <p:cNvSpPr txBox="1"/>
          <p:nvPr/>
        </p:nvSpPr>
        <p:spPr>
          <a:xfrm>
            <a:off x="3239730" y="6346017"/>
            <a:ext cx="8937522" cy="800219"/>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a:p>
            <a:endParaRPr lang="en-US" dirty="0"/>
          </a:p>
        </p:txBody>
      </p:sp>
    </p:spTree>
    <p:extLst>
      <p:ext uri="{BB962C8B-B14F-4D97-AF65-F5344CB8AC3E}">
        <p14:creationId xmlns:p14="http://schemas.microsoft.com/office/powerpoint/2010/main" val="1878841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49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500+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45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730439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4D01-0E4F-4132-9BA3-417E9B89A4AA}"/>
              </a:ext>
            </a:extLst>
          </p:cNvPr>
          <p:cNvSpPr>
            <a:spLocks noGrp="1"/>
          </p:cNvSpPr>
          <p:nvPr>
            <p:ph type="title"/>
          </p:nvPr>
        </p:nvSpPr>
        <p:spPr>
          <a:xfrm>
            <a:off x="723896" y="0"/>
            <a:ext cx="10515600" cy="1325563"/>
          </a:xfrm>
        </p:spPr>
        <p:txBody>
          <a:bodyPr/>
          <a:lstStyle/>
          <a:p>
            <a:r>
              <a:rPr lang="en-US" dirty="0">
                <a:solidFill>
                  <a:schemeClr val="bg1"/>
                </a:solidFill>
              </a:rPr>
              <a:t>Inte</a:t>
            </a:r>
            <a:r>
              <a:rPr lang="en-US" dirty="0"/>
              <a:t>rnational Comparison</a:t>
            </a:r>
          </a:p>
        </p:txBody>
      </p:sp>
      <p:sp>
        <p:nvSpPr>
          <p:cNvPr id="3" name="Content Placeholder 2">
            <a:extLst>
              <a:ext uri="{FF2B5EF4-FFF2-40B4-BE49-F238E27FC236}">
                <a16:creationId xmlns:a16="http://schemas.microsoft.com/office/drawing/2014/main" id="{7CFE86D6-C8D2-4182-B6E9-6CFF6A35F398}"/>
              </a:ext>
            </a:extLst>
          </p:cNvPr>
          <p:cNvSpPr>
            <a:spLocks noGrp="1"/>
          </p:cNvSpPr>
          <p:nvPr>
            <p:ph idx="1"/>
          </p:nvPr>
        </p:nvSpPr>
        <p:spPr/>
        <p:txBody>
          <a:bodyPr>
            <a:normAutofit/>
          </a:bodyPr>
          <a:lstStyle/>
          <a:p>
            <a:r>
              <a:rPr lang="en-US" b="0" dirty="0"/>
              <a:t>In 1960, the U.S. was spending a higher percent of GDP on health care compared to other OECD countries, but was still part of the pack.</a:t>
            </a:r>
          </a:p>
          <a:p>
            <a:r>
              <a:rPr lang="en-US" b="0" dirty="0"/>
              <a:t>In 2018, the U.S. spent 16.9 percent of gross domestic product (GDP) on health care, nearly twice as much as the average OECD country. </a:t>
            </a:r>
          </a:p>
          <a:p>
            <a:r>
              <a:rPr lang="en-US" b="0" dirty="0"/>
              <a:t>The second-highest ranking country, Switzerland, spent 12.2 percent. </a:t>
            </a:r>
          </a:p>
          <a:p>
            <a:r>
              <a:rPr lang="en-US" b="0" dirty="0"/>
              <a:t>At the other end of the spectrum, New Zealand and Australia devote only 9.3 percent, approximately half as much as the U.S. does. </a:t>
            </a:r>
          </a:p>
        </p:txBody>
      </p:sp>
    </p:spTree>
    <p:extLst>
      <p:ext uri="{BB962C8B-B14F-4D97-AF65-F5344CB8AC3E}">
        <p14:creationId xmlns:p14="http://schemas.microsoft.com/office/powerpoint/2010/main" val="1692516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FA786-9337-46EE-9039-33FFEB634CC9}"/>
              </a:ext>
            </a:extLst>
          </p:cNvPr>
          <p:cNvSpPr>
            <a:spLocks noGrp="1"/>
          </p:cNvSpPr>
          <p:nvPr>
            <p:ph type="title"/>
          </p:nvPr>
        </p:nvSpPr>
        <p:spPr/>
        <p:txBody>
          <a:bodyPr/>
          <a:lstStyle/>
          <a:p>
            <a:r>
              <a:rPr lang="en-US" dirty="0">
                <a:solidFill>
                  <a:schemeClr val="bg1"/>
                </a:solidFill>
              </a:rPr>
              <a:t>GD</a:t>
            </a:r>
            <a:r>
              <a:rPr lang="en-US" dirty="0"/>
              <a:t>P per capita and health consumption spending per capita, 2017 </a:t>
            </a:r>
          </a:p>
        </p:txBody>
      </p:sp>
      <p:pic>
        <p:nvPicPr>
          <p:cNvPr id="5" name="Content Placeholder 4">
            <a:extLst>
              <a:ext uri="{FF2B5EF4-FFF2-40B4-BE49-F238E27FC236}">
                <a16:creationId xmlns:a16="http://schemas.microsoft.com/office/drawing/2014/main" id="{039039F5-4141-4AC2-BBCB-217E022963A7}"/>
              </a:ext>
            </a:extLst>
          </p:cNvPr>
          <p:cNvPicPr>
            <a:picLocks noGrp="1" noChangeAspect="1"/>
          </p:cNvPicPr>
          <p:nvPr>
            <p:ph idx="1"/>
          </p:nvPr>
        </p:nvPicPr>
        <p:blipFill>
          <a:blip r:embed="rId2"/>
          <a:stretch>
            <a:fillRect/>
          </a:stretch>
        </p:blipFill>
        <p:spPr>
          <a:xfrm>
            <a:off x="1748332" y="1570038"/>
            <a:ext cx="8695335" cy="4351337"/>
          </a:xfrm>
          <a:prstGeom prst="rect">
            <a:avLst/>
          </a:prstGeom>
        </p:spPr>
      </p:pic>
      <p:sp>
        <p:nvSpPr>
          <p:cNvPr id="4" name="Slide Number Placeholder 3">
            <a:extLst>
              <a:ext uri="{FF2B5EF4-FFF2-40B4-BE49-F238E27FC236}">
                <a16:creationId xmlns:a16="http://schemas.microsoft.com/office/drawing/2014/main" id="{5FA887E9-63DF-45BF-90F6-054A234417AA}"/>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4040675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E62F-3A0C-4189-ACB3-226A64D00B90}"/>
              </a:ext>
            </a:extLst>
          </p:cNvPr>
          <p:cNvSpPr>
            <a:spLocks noGrp="1"/>
          </p:cNvSpPr>
          <p:nvPr>
            <p:ph type="title"/>
          </p:nvPr>
        </p:nvSpPr>
        <p:spPr/>
        <p:txBody>
          <a:bodyPr/>
          <a:lstStyle/>
          <a:p>
            <a:r>
              <a:rPr lang="en-US" dirty="0">
                <a:solidFill>
                  <a:schemeClr val="bg1"/>
                </a:solidFill>
              </a:rPr>
              <a:t>Wh</a:t>
            </a:r>
            <a:r>
              <a:rPr lang="en-US" dirty="0"/>
              <a:t>ere the money goes?</a:t>
            </a:r>
          </a:p>
        </p:txBody>
      </p:sp>
      <p:pic>
        <p:nvPicPr>
          <p:cNvPr id="7" name="Picture 6">
            <a:extLst>
              <a:ext uri="{FF2B5EF4-FFF2-40B4-BE49-F238E27FC236}">
                <a16:creationId xmlns:a16="http://schemas.microsoft.com/office/drawing/2014/main" id="{1AD16412-0F8C-4905-BFBB-DA5AA37B5688}"/>
              </a:ext>
            </a:extLst>
          </p:cNvPr>
          <p:cNvPicPr>
            <a:picLocks noChangeAspect="1"/>
          </p:cNvPicPr>
          <p:nvPr/>
        </p:nvPicPr>
        <p:blipFill>
          <a:blip r:embed="rId2"/>
          <a:stretch>
            <a:fillRect/>
          </a:stretch>
        </p:blipFill>
        <p:spPr>
          <a:xfrm>
            <a:off x="1720654" y="935933"/>
            <a:ext cx="8884284" cy="5561706"/>
          </a:xfrm>
          <a:prstGeom prst="rect">
            <a:avLst/>
          </a:prstGeom>
        </p:spPr>
      </p:pic>
    </p:spTree>
    <p:extLst>
      <p:ext uri="{BB962C8B-B14F-4D97-AF65-F5344CB8AC3E}">
        <p14:creationId xmlns:p14="http://schemas.microsoft.com/office/powerpoint/2010/main" val="1294862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E7D68-2CCD-41A8-A996-31547A5B08CF}"/>
              </a:ext>
            </a:extLst>
          </p:cNvPr>
          <p:cNvSpPr>
            <a:spLocks noGrp="1"/>
          </p:cNvSpPr>
          <p:nvPr>
            <p:ph type="title"/>
          </p:nvPr>
        </p:nvSpPr>
        <p:spPr/>
        <p:txBody>
          <a:bodyPr>
            <a:normAutofit/>
          </a:bodyPr>
          <a:lstStyle/>
          <a:p>
            <a:r>
              <a:rPr lang="en-US" dirty="0">
                <a:solidFill>
                  <a:schemeClr val="bg1"/>
                </a:solidFill>
              </a:rPr>
              <a:t>Me</a:t>
            </a:r>
            <a:r>
              <a:rPr lang="en-US" dirty="0"/>
              <a:t>dical Bill Problems</a:t>
            </a:r>
          </a:p>
        </p:txBody>
      </p:sp>
      <p:grpSp>
        <p:nvGrpSpPr>
          <p:cNvPr id="6" name="Group 5">
            <a:extLst>
              <a:ext uri="{FF2B5EF4-FFF2-40B4-BE49-F238E27FC236}">
                <a16:creationId xmlns:a16="http://schemas.microsoft.com/office/drawing/2014/main" id="{021FEEB6-2731-4E43-8C07-90D385F3D578}"/>
              </a:ext>
            </a:extLst>
          </p:cNvPr>
          <p:cNvGrpSpPr/>
          <p:nvPr/>
        </p:nvGrpSpPr>
        <p:grpSpPr>
          <a:xfrm>
            <a:off x="2202732" y="935932"/>
            <a:ext cx="8501844" cy="4749529"/>
            <a:chOff x="48704" y="804802"/>
            <a:chExt cx="9001063" cy="4458232"/>
          </a:xfrm>
        </p:grpSpPr>
        <p:graphicFrame>
          <p:nvGraphicFramePr>
            <p:cNvPr id="7" name="Chart 6">
              <a:extLst>
                <a:ext uri="{FF2B5EF4-FFF2-40B4-BE49-F238E27FC236}">
                  <a16:creationId xmlns:a16="http://schemas.microsoft.com/office/drawing/2014/main" id="{E0940BFF-8A15-44E7-BB16-4DA18A4EC41C}"/>
                </a:ext>
              </a:extLst>
            </p:cNvPr>
            <p:cNvGraphicFramePr/>
            <p:nvPr>
              <p:extLst>
                <p:ext uri="{D42A27DB-BD31-4B8C-83A1-F6EECF244321}">
                  <p14:modId xmlns:p14="http://schemas.microsoft.com/office/powerpoint/2010/main" val="2434425729"/>
                </p:ext>
              </p:extLst>
            </p:nvPr>
          </p:nvGraphicFramePr>
          <p:xfrm>
            <a:off x="48704" y="804802"/>
            <a:ext cx="9001063" cy="445823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7BB85389-23F9-4ECD-AEED-25B476CA282C}"/>
                </a:ext>
              </a:extLst>
            </p:cNvPr>
            <p:cNvSpPr txBox="1"/>
            <p:nvPr/>
          </p:nvSpPr>
          <p:spPr>
            <a:xfrm>
              <a:off x="4501818" y="3396120"/>
              <a:ext cx="304800" cy="491055"/>
            </a:xfrm>
            <a:prstGeom prst="rect">
              <a:avLst/>
            </a:prstGeom>
            <a:noFill/>
          </p:spPr>
          <p:txBody>
            <a:bodyPr wrap="square" rtlCol="0">
              <a:spAutoFit/>
            </a:bodyPr>
            <a:lstStyle/>
            <a:p>
              <a:pPr algn="ctr"/>
              <a:r>
                <a:rPr lang="en-US" dirty="0"/>
                <a:t>*</a:t>
              </a:r>
            </a:p>
          </p:txBody>
        </p:sp>
        <p:sp>
          <p:nvSpPr>
            <p:cNvPr id="9" name="TextBox 8">
              <a:extLst>
                <a:ext uri="{FF2B5EF4-FFF2-40B4-BE49-F238E27FC236}">
                  <a16:creationId xmlns:a16="http://schemas.microsoft.com/office/drawing/2014/main" id="{18C4BF00-DA37-4AA7-9591-8F23F5C150BB}"/>
                </a:ext>
              </a:extLst>
            </p:cNvPr>
            <p:cNvSpPr txBox="1"/>
            <p:nvPr/>
          </p:nvSpPr>
          <p:spPr>
            <a:xfrm>
              <a:off x="6046767" y="3054219"/>
              <a:ext cx="304800" cy="491055"/>
            </a:xfrm>
            <a:prstGeom prst="rect">
              <a:avLst/>
            </a:prstGeom>
            <a:noFill/>
          </p:spPr>
          <p:txBody>
            <a:bodyPr wrap="square" rtlCol="0">
              <a:spAutoFit/>
            </a:bodyPr>
            <a:lstStyle/>
            <a:p>
              <a:pPr algn="ctr"/>
              <a:r>
                <a:rPr lang="en-US" dirty="0"/>
                <a:t>*</a:t>
              </a:r>
            </a:p>
          </p:txBody>
        </p:sp>
        <p:sp>
          <p:nvSpPr>
            <p:cNvPr id="10" name="TextBox 9">
              <a:extLst>
                <a:ext uri="{FF2B5EF4-FFF2-40B4-BE49-F238E27FC236}">
                  <a16:creationId xmlns:a16="http://schemas.microsoft.com/office/drawing/2014/main" id="{1286CDF3-9095-474C-A0D3-10EBAF774D97}"/>
                </a:ext>
              </a:extLst>
            </p:cNvPr>
            <p:cNvSpPr txBox="1"/>
            <p:nvPr/>
          </p:nvSpPr>
          <p:spPr>
            <a:xfrm>
              <a:off x="7591719" y="2216759"/>
              <a:ext cx="304800" cy="491055"/>
            </a:xfrm>
            <a:prstGeom prst="rect">
              <a:avLst/>
            </a:prstGeom>
            <a:noFill/>
          </p:spPr>
          <p:txBody>
            <a:bodyPr wrap="square" rtlCol="0">
              <a:spAutoFit/>
            </a:bodyPr>
            <a:lstStyle/>
            <a:p>
              <a:pPr algn="ctr"/>
              <a:r>
                <a:rPr lang="en-US" dirty="0"/>
                <a:t>*</a:t>
              </a:r>
            </a:p>
          </p:txBody>
        </p:sp>
        <p:sp>
          <p:nvSpPr>
            <p:cNvPr id="11" name="TextBox 10">
              <a:extLst>
                <a:ext uri="{FF2B5EF4-FFF2-40B4-BE49-F238E27FC236}">
                  <a16:creationId xmlns:a16="http://schemas.microsoft.com/office/drawing/2014/main" id="{558AB81C-00B6-463D-A427-614AEFD7EC67}"/>
                </a:ext>
              </a:extLst>
            </p:cNvPr>
            <p:cNvSpPr txBox="1"/>
            <p:nvPr/>
          </p:nvSpPr>
          <p:spPr>
            <a:xfrm>
              <a:off x="2184397" y="3871499"/>
              <a:ext cx="304800" cy="491055"/>
            </a:xfrm>
            <a:prstGeom prst="rect">
              <a:avLst/>
            </a:prstGeom>
            <a:noFill/>
          </p:spPr>
          <p:txBody>
            <a:bodyPr wrap="square" rtlCol="0">
              <a:spAutoFit/>
            </a:bodyPr>
            <a:lstStyle/>
            <a:p>
              <a:pPr algn="ctr"/>
              <a:r>
                <a:rPr lang="en-US" dirty="0"/>
                <a:t>*</a:t>
              </a:r>
            </a:p>
          </p:txBody>
        </p:sp>
        <p:sp>
          <p:nvSpPr>
            <p:cNvPr id="12" name="TextBox 11">
              <a:extLst>
                <a:ext uri="{FF2B5EF4-FFF2-40B4-BE49-F238E27FC236}">
                  <a16:creationId xmlns:a16="http://schemas.microsoft.com/office/drawing/2014/main" id="{0B4E2D79-8277-40BC-BA0F-5C863ADCD297}"/>
                </a:ext>
              </a:extLst>
            </p:cNvPr>
            <p:cNvSpPr txBox="1"/>
            <p:nvPr/>
          </p:nvSpPr>
          <p:spPr>
            <a:xfrm>
              <a:off x="5274293" y="3319919"/>
              <a:ext cx="304800" cy="491055"/>
            </a:xfrm>
            <a:prstGeom prst="rect">
              <a:avLst/>
            </a:prstGeom>
            <a:noFill/>
          </p:spPr>
          <p:txBody>
            <a:bodyPr wrap="square" rtlCol="0">
              <a:spAutoFit/>
            </a:bodyPr>
            <a:lstStyle/>
            <a:p>
              <a:pPr algn="ctr"/>
              <a:r>
                <a:rPr lang="en-US" dirty="0"/>
                <a:t>*</a:t>
              </a:r>
            </a:p>
          </p:txBody>
        </p:sp>
        <p:sp>
          <p:nvSpPr>
            <p:cNvPr id="13" name="TextBox 12">
              <a:extLst>
                <a:ext uri="{FF2B5EF4-FFF2-40B4-BE49-F238E27FC236}">
                  <a16:creationId xmlns:a16="http://schemas.microsoft.com/office/drawing/2014/main" id="{A78514C5-3704-4BFC-861A-EA0F1C9375CD}"/>
                </a:ext>
              </a:extLst>
            </p:cNvPr>
            <p:cNvSpPr txBox="1"/>
            <p:nvPr/>
          </p:nvSpPr>
          <p:spPr>
            <a:xfrm>
              <a:off x="1411923" y="3974614"/>
              <a:ext cx="304800" cy="491055"/>
            </a:xfrm>
            <a:prstGeom prst="rect">
              <a:avLst/>
            </a:prstGeom>
            <a:noFill/>
          </p:spPr>
          <p:txBody>
            <a:bodyPr wrap="square" rtlCol="0">
              <a:spAutoFit/>
            </a:bodyPr>
            <a:lstStyle/>
            <a:p>
              <a:pPr algn="ctr"/>
              <a:r>
                <a:rPr lang="en-US" dirty="0"/>
                <a:t>*</a:t>
              </a:r>
            </a:p>
          </p:txBody>
        </p:sp>
        <p:sp>
          <p:nvSpPr>
            <p:cNvPr id="14" name="TextBox 13">
              <a:extLst>
                <a:ext uri="{FF2B5EF4-FFF2-40B4-BE49-F238E27FC236}">
                  <a16:creationId xmlns:a16="http://schemas.microsoft.com/office/drawing/2014/main" id="{34E3C036-D666-4385-9D7F-92FC76AF9BCD}"/>
                </a:ext>
              </a:extLst>
            </p:cNvPr>
            <p:cNvSpPr txBox="1"/>
            <p:nvPr/>
          </p:nvSpPr>
          <p:spPr>
            <a:xfrm>
              <a:off x="3729346" y="3477666"/>
              <a:ext cx="304800" cy="491055"/>
            </a:xfrm>
            <a:prstGeom prst="rect">
              <a:avLst/>
            </a:prstGeom>
            <a:noFill/>
          </p:spPr>
          <p:txBody>
            <a:bodyPr wrap="square" rtlCol="0">
              <a:spAutoFit/>
            </a:bodyPr>
            <a:lstStyle/>
            <a:p>
              <a:pPr algn="ctr"/>
              <a:r>
                <a:rPr lang="en-US" dirty="0"/>
                <a:t>*</a:t>
              </a:r>
            </a:p>
          </p:txBody>
        </p:sp>
        <p:sp>
          <p:nvSpPr>
            <p:cNvPr id="15" name="TextBox 14">
              <a:extLst>
                <a:ext uri="{FF2B5EF4-FFF2-40B4-BE49-F238E27FC236}">
                  <a16:creationId xmlns:a16="http://schemas.microsoft.com/office/drawing/2014/main" id="{48FA48EB-448A-45DA-90B2-DDC30B651CCE}"/>
                </a:ext>
              </a:extLst>
            </p:cNvPr>
            <p:cNvSpPr txBox="1"/>
            <p:nvPr/>
          </p:nvSpPr>
          <p:spPr>
            <a:xfrm>
              <a:off x="2956871" y="3686833"/>
              <a:ext cx="304800" cy="491055"/>
            </a:xfrm>
            <a:prstGeom prst="rect">
              <a:avLst/>
            </a:prstGeom>
            <a:noFill/>
          </p:spPr>
          <p:txBody>
            <a:bodyPr wrap="square" rtlCol="0">
              <a:spAutoFit/>
            </a:bodyPr>
            <a:lstStyle/>
            <a:p>
              <a:pPr algn="ctr"/>
              <a:r>
                <a:rPr lang="en-US" dirty="0"/>
                <a:t>*</a:t>
              </a:r>
            </a:p>
          </p:txBody>
        </p:sp>
        <p:sp>
          <p:nvSpPr>
            <p:cNvPr id="16" name="TextBox 15">
              <a:extLst>
                <a:ext uri="{FF2B5EF4-FFF2-40B4-BE49-F238E27FC236}">
                  <a16:creationId xmlns:a16="http://schemas.microsoft.com/office/drawing/2014/main" id="{42520462-2AB3-41F9-9EF6-5F7BBC985727}"/>
                </a:ext>
              </a:extLst>
            </p:cNvPr>
            <p:cNvSpPr txBox="1"/>
            <p:nvPr/>
          </p:nvSpPr>
          <p:spPr>
            <a:xfrm>
              <a:off x="6819241" y="2546416"/>
              <a:ext cx="304800" cy="491055"/>
            </a:xfrm>
            <a:prstGeom prst="rect">
              <a:avLst/>
            </a:prstGeom>
            <a:noFill/>
          </p:spPr>
          <p:txBody>
            <a:bodyPr wrap="square" rtlCol="0">
              <a:spAutoFit/>
            </a:bodyPr>
            <a:lstStyle/>
            <a:p>
              <a:pPr algn="ctr"/>
              <a:r>
                <a:rPr lang="en-US" dirty="0"/>
                <a:t>*</a:t>
              </a:r>
            </a:p>
          </p:txBody>
        </p:sp>
        <p:sp>
          <p:nvSpPr>
            <p:cNvPr id="17" name="TextBox 16">
              <a:extLst>
                <a:ext uri="{FF2B5EF4-FFF2-40B4-BE49-F238E27FC236}">
                  <a16:creationId xmlns:a16="http://schemas.microsoft.com/office/drawing/2014/main" id="{E5A6EAE0-E2A7-4D24-B8C1-F0C87B09DBA3}"/>
                </a:ext>
              </a:extLst>
            </p:cNvPr>
            <p:cNvSpPr txBox="1"/>
            <p:nvPr/>
          </p:nvSpPr>
          <p:spPr>
            <a:xfrm>
              <a:off x="639449" y="4368347"/>
              <a:ext cx="304800" cy="491055"/>
            </a:xfrm>
            <a:prstGeom prst="rect">
              <a:avLst/>
            </a:prstGeom>
            <a:noFill/>
          </p:spPr>
          <p:txBody>
            <a:bodyPr wrap="square" rtlCol="0">
              <a:spAutoFit/>
            </a:bodyPr>
            <a:lstStyle/>
            <a:p>
              <a:pPr algn="ctr"/>
              <a:r>
                <a:rPr lang="en-US" dirty="0"/>
                <a:t>*</a:t>
              </a:r>
            </a:p>
          </p:txBody>
        </p:sp>
      </p:grpSp>
      <p:sp>
        <p:nvSpPr>
          <p:cNvPr id="18" name="TextBox 17">
            <a:extLst>
              <a:ext uri="{FF2B5EF4-FFF2-40B4-BE49-F238E27FC236}">
                <a16:creationId xmlns:a16="http://schemas.microsoft.com/office/drawing/2014/main" id="{5D58DE35-D517-444C-BA22-B81DCA234378}"/>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
        <p:nvSpPr>
          <p:cNvPr id="21" name="TextBox 20">
            <a:extLst>
              <a:ext uri="{FF2B5EF4-FFF2-40B4-BE49-F238E27FC236}">
                <a16:creationId xmlns:a16="http://schemas.microsoft.com/office/drawing/2014/main" id="{59A38EAD-D856-4C2F-B6E1-5FF169301BD8}"/>
              </a:ext>
            </a:extLst>
          </p:cNvPr>
          <p:cNvSpPr txBox="1"/>
          <p:nvPr/>
        </p:nvSpPr>
        <p:spPr>
          <a:xfrm>
            <a:off x="838200" y="1708963"/>
            <a:ext cx="5333999" cy="523220"/>
          </a:xfrm>
          <a:prstGeom prst="rect">
            <a:avLst/>
          </a:prstGeom>
          <a:noFill/>
        </p:spPr>
        <p:txBody>
          <a:bodyPr wrap="square" rtlCol="0">
            <a:spAutoFit/>
          </a:bodyPr>
          <a:lstStyle/>
          <a:p>
            <a:r>
              <a:rPr lang="en-US" sz="1400" i="1" dirty="0">
                <a:latin typeface="Interface"/>
                <a:ea typeface="Tahoma" panose="020B0604030504040204" pitchFamily="34" charset="0"/>
                <a:cs typeface="Tahoma" panose="020B0604030504040204" pitchFamily="34" charset="0"/>
              </a:rPr>
              <a:t>Percent of women ages 18–64 with at least one </a:t>
            </a:r>
            <a:br>
              <a:rPr lang="en-US" sz="1400" i="1" dirty="0">
                <a:latin typeface="Interface"/>
                <a:ea typeface="Tahoma" panose="020B0604030504040204" pitchFamily="34" charset="0"/>
                <a:cs typeface="Tahoma" panose="020B0604030504040204" pitchFamily="34" charset="0"/>
              </a:rPr>
            </a:br>
            <a:r>
              <a:rPr lang="en-US" sz="1400" i="1" dirty="0">
                <a:latin typeface="Interface"/>
                <a:ea typeface="Tahoma" panose="020B0604030504040204" pitchFamily="34" charset="0"/>
                <a:cs typeface="Tahoma" panose="020B0604030504040204" pitchFamily="34" charset="0"/>
              </a:rPr>
              <a:t>medical bill problem</a:t>
            </a:r>
          </a:p>
        </p:txBody>
      </p:sp>
    </p:spTree>
    <p:extLst>
      <p:ext uri="{BB962C8B-B14F-4D97-AF65-F5344CB8AC3E}">
        <p14:creationId xmlns:p14="http://schemas.microsoft.com/office/powerpoint/2010/main" val="386538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0B291-51D3-44DA-9A57-4F206D698B28}"/>
              </a:ext>
            </a:extLst>
          </p:cNvPr>
          <p:cNvSpPr>
            <a:spLocks noGrp="1"/>
          </p:cNvSpPr>
          <p:nvPr>
            <p:ph type="title"/>
          </p:nvPr>
        </p:nvSpPr>
        <p:spPr/>
        <p:txBody>
          <a:bodyPr>
            <a:normAutofit/>
          </a:bodyPr>
          <a:lstStyle/>
          <a:p>
            <a:r>
              <a:rPr lang="en-US" dirty="0">
                <a:solidFill>
                  <a:schemeClr val="bg1"/>
                </a:solidFill>
              </a:rPr>
              <a:t>Ski</a:t>
            </a:r>
            <a:r>
              <a:rPr lang="en-US" dirty="0"/>
              <a:t>pped Care Because of Cost</a:t>
            </a:r>
          </a:p>
        </p:txBody>
      </p:sp>
      <p:grpSp>
        <p:nvGrpSpPr>
          <p:cNvPr id="6" name="Group 5">
            <a:extLst>
              <a:ext uri="{FF2B5EF4-FFF2-40B4-BE49-F238E27FC236}">
                <a16:creationId xmlns:a16="http://schemas.microsoft.com/office/drawing/2014/main" id="{C2D6FA88-339B-4F7A-B9D2-085799988CD7}"/>
              </a:ext>
            </a:extLst>
          </p:cNvPr>
          <p:cNvGrpSpPr/>
          <p:nvPr/>
        </p:nvGrpSpPr>
        <p:grpSpPr>
          <a:xfrm>
            <a:off x="1740346" y="1360442"/>
            <a:ext cx="8711308" cy="4351338"/>
            <a:chOff x="263951" y="1341516"/>
            <a:chExt cx="8785816" cy="3818850"/>
          </a:xfrm>
        </p:grpSpPr>
        <p:graphicFrame>
          <p:nvGraphicFramePr>
            <p:cNvPr id="7" name="Chart 6">
              <a:extLst>
                <a:ext uri="{FF2B5EF4-FFF2-40B4-BE49-F238E27FC236}">
                  <a16:creationId xmlns:a16="http://schemas.microsoft.com/office/drawing/2014/main" id="{3E0E9032-65EC-41E1-B9CF-BEB3BC66954E}"/>
                </a:ext>
              </a:extLst>
            </p:cNvPr>
            <p:cNvGraphicFramePr/>
            <p:nvPr>
              <p:extLst>
                <p:ext uri="{D42A27DB-BD31-4B8C-83A1-F6EECF244321}">
                  <p14:modId xmlns:p14="http://schemas.microsoft.com/office/powerpoint/2010/main" val="980810347"/>
                </p:ext>
              </p:extLst>
            </p:nvPr>
          </p:nvGraphicFramePr>
          <p:xfrm>
            <a:off x="263951" y="1341516"/>
            <a:ext cx="8785816" cy="38188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8F1C6282-E3A7-40E4-A8F7-0D897B106F4D}"/>
                </a:ext>
              </a:extLst>
            </p:cNvPr>
            <p:cNvSpPr txBox="1"/>
            <p:nvPr/>
          </p:nvSpPr>
          <p:spPr>
            <a:xfrm>
              <a:off x="5277436" y="3334940"/>
              <a:ext cx="304800" cy="369332"/>
            </a:xfrm>
            <a:prstGeom prst="rect">
              <a:avLst/>
            </a:prstGeom>
            <a:noFill/>
          </p:spPr>
          <p:txBody>
            <a:bodyPr wrap="square" rtlCol="0">
              <a:spAutoFit/>
            </a:bodyPr>
            <a:lstStyle/>
            <a:p>
              <a:r>
                <a:rPr lang="en-US" dirty="0"/>
                <a:t>*</a:t>
              </a:r>
            </a:p>
          </p:txBody>
        </p:sp>
        <p:sp>
          <p:nvSpPr>
            <p:cNvPr id="9" name="TextBox 8">
              <a:extLst>
                <a:ext uri="{FF2B5EF4-FFF2-40B4-BE49-F238E27FC236}">
                  <a16:creationId xmlns:a16="http://schemas.microsoft.com/office/drawing/2014/main" id="{441FB97D-C6D2-483F-B65B-435D2B57F6EC}"/>
                </a:ext>
              </a:extLst>
            </p:cNvPr>
            <p:cNvSpPr txBox="1"/>
            <p:nvPr/>
          </p:nvSpPr>
          <p:spPr>
            <a:xfrm>
              <a:off x="6052004" y="3130585"/>
              <a:ext cx="304800" cy="369332"/>
            </a:xfrm>
            <a:prstGeom prst="rect">
              <a:avLst/>
            </a:prstGeom>
            <a:noFill/>
          </p:spPr>
          <p:txBody>
            <a:bodyPr wrap="square" rtlCol="0">
              <a:spAutoFit/>
            </a:bodyPr>
            <a:lstStyle/>
            <a:p>
              <a:r>
                <a:rPr lang="en-US" dirty="0"/>
                <a:t>*</a:t>
              </a:r>
            </a:p>
          </p:txBody>
        </p:sp>
        <p:sp>
          <p:nvSpPr>
            <p:cNvPr id="10" name="TextBox 9">
              <a:extLst>
                <a:ext uri="{FF2B5EF4-FFF2-40B4-BE49-F238E27FC236}">
                  <a16:creationId xmlns:a16="http://schemas.microsoft.com/office/drawing/2014/main" id="{4E0FCB04-B6E3-4E34-8DC3-DD33618FD7F7}"/>
                </a:ext>
              </a:extLst>
            </p:cNvPr>
            <p:cNvSpPr txBox="1"/>
            <p:nvPr/>
          </p:nvSpPr>
          <p:spPr>
            <a:xfrm>
              <a:off x="3728297" y="3545681"/>
              <a:ext cx="304800" cy="369332"/>
            </a:xfrm>
            <a:prstGeom prst="rect">
              <a:avLst/>
            </a:prstGeom>
            <a:noFill/>
          </p:spPr>
          <p:txBody>
            <a:bodyPr wrap="square" rtlCol="0">
              <a:spAutoFit/>
            </a:bodyPr>
            <a:lstStyle/>
            <a:p>
              <a:r>
                <a:rPr lang="en-US" dirty="0"/>
                <a:t>*</a:t>
              </a:r>
            </a:p>
          </p:txBody>
        </p:sp>
        <p:sp>
          <p:nvSpPr>
            <p:cNvPr id="11" name="TextBox 10">
              <a:extLst>
                <a:ext uri="{FF2B5EF4-FFF2-40B4-BE49-F238E27FC236}">
                  <a16:creationId xmlns:a16="http://schemas.microsoft.com/office/drawing/2014/main" id="{D4909137-D94C-4FF4-8D67-3DFB28AD2051}"/>
                </a:ext>
              </a:extLst>
            </p:cNvPr>
            <p:cNvSpPr txBox="1"/>
            <p:nvPr/>
          </p:nvSpPr>
          <p:spPr>
            <a:xfrm>
              <a:off x="1404590" y="4038600"/>
              <a:ext cx="304800" cy="369332"/>
            </a:xfrm>
            <a:prstGeom prst="rect">
              <a:avLst/>
            </a:prstGeom>
            <a:noFill/>
          </p:spPr>
          <p:txBody>
            <a:bodyPr wrap="square" rtlCol="0">
              <a:spAutoFit/>
            </a:bodyPr>
            <a:lstStyle/>
            <a:p>
              <a:r>
                <a:rPr lang="en-US" dirty="0"/>
                <a:t>*</a:t>
              </a:r>
            </a:p>
          </p:txBody>
        </p:sp>
        <p:sp>
          <p:nvSpPr>
            <p:cNvPr id="12" name="TextBox 11">
              <a:extLst>
                <a:ext uri="{FF2B5EF4-FFF2-40B4-BE49-F238E27FC236}">
                  <a16:creationId xmlns:a16="http://schemas.microsoft.com/office/drawing/2014/main" id="{5A844C27-34B3-4D6D-B9AC-239B1B5FE40B}"/>
                </a:ext>
              </a:extLst>
            </p:cNvPr>
            <p:cNvSpPr txBox="1"/>
            <p:nvPr/>
          </p:nvSpPr>
          <p:spPr>
            <a:xfrm>
              <a:off x="2179159" y="3771552"/>
              <a:ext cx="304800" cy="369332"/>
            </a:xfrm>
            <a:prstGeom prst="rect">
              <a:avLst/>
            </a:prstGeom>
            <a:noFill/>
          </p:spPr>
          <p:txBody>
            <a:bodyPr wrap="square" rtlCol="0">
              <a:spAutoFit/>
            </a:bodyPr>
            <a:lstStyle/>
            <a:p>
              <a:r>
                <a:rPr lang="en-US" dirty="0"/>
                <a:t>*</a:t>
              </a:r>
            </a:p>
          </p:txBody>
        </p:sp>
        <p:sp>
          <p:nvSpPr>
            <p:cNvPr id="13" name="TextBox 12">
              <a:extLst>
                <a:ext uri="{FF2B5EF4-FFF2-40B4-BE49-F238E27FC236}">
                  <a16:creationId xmlns:a16="http://schemas.microsoft.com/office/drawing/2014/main" id="{67F33D7A-4E7C-4F7C-83B8-EE60DC10DFFF}"/>
                </a:ext>
              </a:extLst>
            </p:cNvPr>
            <p:cNvSpPr txBox="1"/>
            <p:nvPr/>
          </p:nvSpPr>
          <p:spPr>
            <a:xfrm>
              <a:off x="7571755" y="2730163"/>
              <a:ext cx="304800" cy="369332"/>
            </a:xfrm>
            <a:prstGeom prst="rect">
              <a:avLst/>
            </a:prstGeom>
            <a:noFill/>
          </p:spPr>
          <p:txBody>
            <a:bodyPr wrap="square" rtlCol="0">
              <a:spAutoFit/>
            </a:bodyPr>
            <a:lstStyle/>
            <a:p>
              <a:r>
                <a:rPr lang="en-US" dirty="0"/>
                <a:t>*</a:t>
              </a:r>
            </a:p>
          </p:txBody>
        </p:sp>
        <p:sp>
          <p:nvSpPr>
            <p:cNvPr id="14" name="TextBox 13">
              <a:extLst>
                <a:ext uri="{FF2B5EF4-FFF2-40B4-BE49-F238E27FC236}">
                  <a16:creationId xmlns:a16="http://schemas.microsoft.com/office/drawing/2014/main" id="{F60B4CB8-7FCE-459F-A229-9D118B09B8ED}"/>
                </a:ext>
              </a:extLst>
            </p:cNvPr>
            <p:cNvSpPr txBox="1"/>
            <p:nvPr/>
          </p:nvSpPr>
          <p:spPr>
            <a:xfrm>
              <a:off x="4502866" y="3508633"/>
              <a:ext cx="304800" cy="369332"/>
            </a:xfrm>
            <a:prstGeom prst="rect">
              <a:avLst/>
            </a:prstGeom>
            <a:noFill/>
          </p:spPr>
          <p:txBody>
            <a:bodyPr wrap="square" rtlCol="0">
              <a:spAutoFit/>
            </a:bodyPr>
            <a:lstStyle/>
            <a:p>
              <a:r>
                <a:rPr lang="en-US" dirty="0"/>
                <a:t>*</a:t>
              </a:r>
            </a:p>
          </p:txBody>
        </p:sp>
        <p:sp>
          <p:nvSpPr>
            <p:cNvPr id="15" name="TextBox 14">
              <a:extLst>
                <a:ext uri="{FF2B5EF4-FFF2-40B4-BE49-F238E27FC236}">
                  <a16:creationId xmlns:a16="http://schemas.microsoft.com/office/drawing/2014/main" id="{59C143A8-3F31-43B4-8081-D8F9C71BBAD4}"/>
                </a:ext>
              </a:extLst>
            </p:cNvPr>
            <p:cNvSpPr txBox="1"/>
            <p:nvPr/>
          </p:nvSpPr>
          <p:spPr>
            <a:xfrm>
              <a:off x="2953728" y="3633548"/>
              <a:ext cx="304800" cy="369332"/>
            </a:xfrm>
            <a:prstGeom prst="rect">
              <a:avLst/>
            </a:prstGeom>
            <a:noFill/>
          </p:spPr>
          <p:txBody>
            <a:bodyPr wrap="square" rtlCol="0">
              <a:spAutoFit/>
            </a:bodyPr>
            <a:lstStyle/>
            <a:p>
              <a:r>
                <a:rPr lang="en-US" dirty="0"/>
                <a:t>*</a:t>
              </a:r>
            </a:p>
          </p:txBody>
        </p:sp>
        <p:sp>
          <p:nvSpPr>
            <p:cNvPr id="16" name="TextBox 15">
              <a:extLst>
                <a:ext uri="{FF2B5EF4-FFF2-40B4-BE49-F238E27FC236}">
                  <a16:creationId xmlns:a16="http://schemas.microsoft.com/office/drawing/2014/main" id="{73FA6259-EA09-4C4A-BB83-8D7AC86313F9}"/>
                </a:ext>
              </a:extLst>
            </p:cNvPr>
            <p:cNvSpPr txBox="1"/>
            <p:nvPr/>
          </p:nvSpPr>
          <p:spPr>
            <a:xfrm>
              <a:off x="6816776" y="2761254"/>
              <a:ext cx="304800" cy="369332"/>
            </a:xfrm>
            <a:prstGeom prst="rect">
              <a:avLst/>
            </a:prstGeom>
            <a:noFill/>
          </p:spPr>
          <p:txBody>
            <a:bodyPr wrap="square" rtlCol="0">
              <a:spAutoFit/>
            </a:bodyPr>
            <a:lstStyle/>
            <a:p>
              <a:r>
                <a:rPr lang="en-US" dirty="0"/>
                <a:t>*</a:t>
              </a:r>
            </a:p>
          </p:txBody>
        </p:sp>
        <p:sp>
          <p:nvSpPr>
            <p:cNvPr id="17" name="TextBox 16">
              <a:extLst>
                <a:ext uri="{FF2B5EF4-FFF2-40B4-BE49-F238E27FC236}">
                  <a16:creationId xmlns:a16="http://schemas.microsoft.com/office/drawing/2014/main" id="{CC5C1979-6416-412A-8E18-E0C6309A3F34}"/>
                </a:ext>
              </a:extLst>
            </p:cNvPr>
            <p:cNvSpPr txBox="1"/>
            <p:nvPr/>
          </p:nvSpPr>
          <p:spPr>
            <a:xfrm>
              <a:off x="630021" y="4131740"/>
              <a:ext cx="304800" cy="369332"/>
            </a:xfrm>
            <a:prstGeom prst="rect">
              <a:avLst/>
            </a:prstGeom>
            <a:noFill/>
          </p:spPr>
          <p:txBody>
            <a:bodyPr wrap="square" rtlCol="0">
              <a:spAutoFit/>
            </a:bodyPr>
            <a:lstStyle/>
            <a:p>
              <a:r>
                <a:rPr lang="en-US" dirty="0"/>
                <a:t>*</a:t>
              </a:r>
            </a:p>
          </p:txBody>
        </p:sp>
      </p:grpSp>
      <p:sp>
        <p:nvSpPr>
          <p:cNvPr id="18" name="TextBox 17">
            <a:extLst>
              <a:ext uri="{FF2B5EF4-FFF2-40B4-BE49-F238E27FC236}">
                <a16:creationId xmlns:a16="http://schemas.microsoft.com/office/drawing/2014/main" id="{865AF443-FE88-4775-A6F5-F158FF495AD8}"/>
              </a:ext>
            </a:extLst>
          </p:cNvPr>
          <p:cNvSpPr txBox="1"/>
          <p:nvPr/>
        </p:nvSpPr>
        <p:spPr>
          <a:xfrm>
            <a:off x="3254478" y="6375037"/>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
        <p:nvSpPr>
          <p:cNvPr id="19" name="TextBox 18">
            <a:extLst>
              <a:ext uri="{FF2B5EF4-FFF2-40B4-BE49-F238E27FC236}">
                <a16:creationId xmlns:a16="http://schemas.microsoft.com/office/drawing/2014/main" id="{AFF04209-0608-41D2-B965-92172AD2CD14}"/>
              </a:ext>
            </a:extLst>
          </p:cNvPr>
          <p:cNvSpPr txBox="1"/>
          <p:nvPr/>
        </p:nvSpPr>
        <p:spPr>
          <a:xfrm>
            <a:off x="838200" y="1643552"/>
            <a:ext cx="6174557" cy="523220"/>
          </a:xfrm>
          <a:prstGeom prst="rect">
            <a:avLst/>
          </a:prstGeom>
          <a:noFill/>
        </p:spPr>
        <p:txBody>
          <a:bodyPr wrap="square" rtlCol="0">
            <a:spAutoFit/>
          </a:bodyPr>
          <a:lstStyle/>
          <a:p>
            <a:r>
              <a:rPr lang="en-US" sz="1400" i="1" dirty="0">
                <a:latin typeface="Interface"/>
                <a:ea typeface="Tahoma" panose="020B0604030504040204" pitchFamily="34" charset="0"/>
                <a:cs typeface="Tahoma" panose="020B0604030504040204" pitchFamily="34" charset="0"/>
              </a:rPr>
              <a:t>Percent of women ages 18–64 with at least one </a:t>
            </a:r>
            <a:br>
              <a:rPr lang="en-US" sz="1400" i="1" dirty="0">
                <a:latin typeface="Interface"/>
                <a:ea typeface="Tahoma" panose="020B0604030504040204" pitchFamily="34" charset="0"/>
                <a:cs typeface="Tahoma" panose="020B0604030504040204" pitchFamily="34" charset="0"/>
              </a:rPr>
            </a:br>
            <a:r>
              <a:rPr lang="en-US" sz="1400" i="1" dirty="0">
                <a:latin typeface="Interface"/>
                <a:ea typeface="Tahoma" panose="020B0604030504040204" pitchFamily="34" charset="0"/>
                <a:cs typeface="Tahoma" panose="020B0604030504040204" pitchFamily="34" charset="0"/>
              </a:rPr>
              <a:t>cost-related access problem</a:t>
            </a:r>
          </a:p>
        </p:txBody>
      </p:sp>
    </p:spTree>
    <p:extLst>
      <p:ext uri="{BB962C8B-B14F-4D97-AF65-F5344CB8AC3E}">
        <p14:creationId xmlns:p14="http://schemas.microsoft.com/office/powerpoint/2010/main" val="3666090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E3469-9DBE-4DF1-B290-3AB3A2E4BE2A}"/>
              </a:ext>
            </a:extLst>
          </p:cNvPr>
          <p:cNvSpPr>
            <a:spLocks noGrp="1"/>
          </p:cNvSpPr>
          <p:nvPr>
            <p:ph type="title"/>
          </p:nvPr>
        </p:nvSpPr>
        <p:spPr/>
        <p:txBody>
          <a:bodyPr/>
          <a:lstStyle/>
          <a:p>
            <a:r>
              <a:rPr lang="en-US" dirty="0">
                <a:solidFill>
                  <a:schemeClr val="bg1"/>
                </a:solidFill>
              </a:rPr>
              <a:t>Hea</a:t>
            </a:r>
            <a:r>
              <a:rPr lang="en-US" dirty="0"/>
              <a:t>lth vs Social Care Spending</a:t>
            </a:r>
          </a:p>
        </p:txBody>
      </p:sp>
      <p:sp>
        <p:nvSpPr>
          <p:cNvPr id="4" name="Slide Number Placeholder 3">
            <a:extLst>
              <a:ext uri="{FF2B5EF4-FFF2-40B4-BE49-F238E27FC236}">
                <a16:creationId xmlns:a16="http://schemas.microsoft.com/office/drawing/2014/main" id="{D1DF63C6-B951-4473-ACEE-E66590A3EAAF}"/>
              </a:ext>
            </a:extLst>
          </p:cNvPr>
          <p:cNvSpPr>
            <a:spLocks noGrp="1"/>
          </p:cNvSpPr>
          <p:nvPr>
            <p:ph type="sldNum" sz="quarter" idx="12"/>
          </p:nvPr>
        </p:nvSpPr>
        <p:spPr/>
        <p:txBody>
          <a:bodyPr/>
          <a:lstStyle/>
          <a:p>
            <a:fld id="{D9F085D5-EC86-4F6A-B501-C1359CB39116}" type="slidenum">
              <a:rPr lang="en-GB" smtClean="0"/>
              <a:t>35</a:t>
            </a:fld>
            <a:endParaRPr lang="en-GB"/>
          </a:p>
        </p:txBody>
      </p:sp>
      <p:graphicFrame>
        <p:nvGraphicFramePr>
          <p:cNvPr id="8" name="Object 2">
            <a:extLst>
              <a:ext uri="{FF2B5EF4-FFF2-40B4-BE49-F238E27FC236}">
                <a16:creationId xmlns:a16="http://schemas.microsoft.com/office/drawing/2014/main" id="{33BD7403-69E8-4F4B-A2CD-FCAE56A6A410}"/>
              </a:ext>
            </a:extLst>
          </p:cNvPr>
          <p:cNvGraphicFramePr>
            <a:graphicFrameLocks noChangeAspect="1"/>
          </p:cNvGraphicFramePr>
          <p:nvPr>
            <p:extLst>
              <p:ext uri="{D42A27DB-BD31-4B8C-83A1-F6EECF244321}">
                <p14:modId xmlns:p14="http://schemas.microsoft.com/office/powerpoint/2010/main" val="4186424645"/>
              </p:ext>
            </p:extLst>
          </p:nvPr>
        </p:nvGraphicFramePr>
        <p:xfrm>
          <a:off x="1685130" y="882815"/>
          <a:ext cx="9299862" cy="506078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DD5CCD9F-8ADF-49C6-9F03-D7560F0A1799}"/>
              </a:ext>
            </a:extLst>
          </p:cNvPr>
          <p:cNvSpPr txBox="1"/>
          <p:nvPr/>
        </p:nvSpPr>
        <p:spPr>
          <a:xfrm>
            <a:off x="3254478" y="6331536"/>
            <a:ext cx="8937522" cy="523220"/>
          </a:xfrm>
          <a:prstGeom prst="rect">
            <a:avLst/>
          </a:prstGeom>
          <a:noFill/>
        </p:spPr>
        <p:txBody>
          <a:bodyPr wrap="square" rtlCol="0">
            <a:spAutoFit/>
          </a:bodyPr>
          <a:lstStyle/>
          <a:p>
            <a:pPr>
              <a:spcBef>
                <a:spcPct val="0"/>
              </a:spcBef>
            </a:pPr>
            <a:r>
              <a:rPr lang="en-US" altLang="en-US" sz="1400" dirty="0">
                <a:latin typeface="Cabin" panose="020B0803050202020004" pitchFamily="34" charset="0"/>
              </a:rPr>
              <a:t>Source: E. H. Bradley and L. A. Taylor, </a:t>
            </a:r>
            <a:r>
              <a:rPr lang="en-US" altLang="en-US" sz="1400" i="1" dirty="0">
                <a:latin typeface="Cabin" panose="020B0803050202020004" pitchFamily="34" charset="0"/>
              </a:rPr>
              <a:t>The American Health Care Paradox: Why Spending More Is Getting Us Less</a:t>
            </a:r>
            <a:r>
              <a:rPr lang="en-US" altLang="en-US" sz="1400" dirty="0">
                <a:latin typeface="Cabin" panose="020B0803050202020004" pitchFamily="34" charset="0"/>
              </a:rPr>
              <a:t>, Public Affairs, 2013.</a:t>
            </a:r>
          </a:p>
        </p:txBody>
      </p:sp>
    </p:spTree>
    <p:extLst>
      <p:ext uri="{BB962C8B-B14F-4D97-AF65-F5344CB8AC3E}">
        <p14:creationId xmlns:p14="http://schemas.microsoft.com/office/powerpoint/2010/main" val="18975527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E0DA2-A5AE-4C2D-8309-5A7E5CCF0D80}"/>
              </a:ext>
            </a:extLst>
          </p:cNvPr>
          <p:cNvSpPr>
            <a:spLocks noGrp="1"/>
          </p:cNvSpPr>
          <p:nvPr>
            <p:ph type="title"/>
          </p:nvPr>
        </p:nvSpPr>
        <p:spPr>
          <a:xfrm>
            <a:off x="723896" y="0"/>
            <a:ext cx="10515600" cy="1325563"/>
          </a:xfrm>
        </p:spPr>
        <p:txBody>
          <a:bodyPr/>
          <a:lstStyle/>
          <a:p>
            <a:r>
              <a:rPr lang="en-US" dirty="0">
                <a:solidFill>
                  <a:schemeClr val="bg1"/>
                </a:solidFill>
              </a:rPr>
              <a:t>Hea</a:t>
            </a:r>
            <a:r>
              <a:rPr lang="en-US" dirty="0"/>
              <a:t>lth vs Social Care Spending</a:t>
            </a:r>
          </a:p>
        </p:txBody>
      </p:sp>
      <p:sp>
        <p:nvSpPr>
          <p:cNvPr id="3" name="Content Placeholder 2">
            <a:extLst>
              <a:ext uri="{FF2B5EF4-FFF2-40B4-BE49-F238E27FC236}">
                <a16:creationId xmlns:a16="http://schemas.microsoft.com/office/drawing/2014/main" id="{937ABDA1-0499-488A-AFF1-47B55DBEA76C}"/>
              </a:ext>
            </a:extLst>
          </p:cNvPr>
          <p:cNvSpPr>
            <a:spLocks noGrp="1"/>
          </p:cNvSpPr>
          <p:nvPr>
            <p:ph idx="1"/>
          </p:nvPr>
        </p:nvSpPr>
        <p:spPr/>
        <p:txBody>
          <a:bodyPr>
            <a:normAutofit/>
          </a:bodyPr>
          <a:lstStyle/>
          <a:p>
            <a:r>
              <a:rPr lang="en-US" b="0" dirty="0"/>
              <a:t>A 2013 study by Bradley and Taylor found that the U.S. spent the least on social services—such as retirement and disability benefits, employment programs, and supportive housing—among the countries studied in this report, at just 9 percent of GDP. </a:t>
            </a:r>
          </a:p>
          <a:p>
            <a:r>
              <a:rPr lang="en-US" b="0" dirty="0"/>
              <a:t>From 2000 to 2011, for every dollar the US spent on health care, the country spent another $1.00 on social services, whereas across the OECD, for every dollar spent on health care, countries spend an additional $2.50 on social services </a:t>
            </a:r>
          </a:p>
          <a:p>
            <a:endParaRPr lang="en-US" dirty="0"/>
          </a:p>
        </p:txBody>
      </p:sp>
    </p:spTree>
    <p:extLst>
      <p:ext uri="{BB962C8B-B14F-4D97-AF65-F5344CB8AC3E}">
        <p14:creationId xmlns:p14="http://schemas.microsoft.com/office/powerpoint/2010/main" val="3936486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D55C-5B5B-4E60-9A0E-CF4CE3A618C5}"/>
              </a:ext>
            </a:extLst>
          </p:cNvPr>
          <p:cNvSpPr>
            <a:spLocks noGrp="1"/>
          </p:cNvSpPr>
          <p:nvPr>
            <p:ph type="title"/>
          </p:nvPr>
        </p:nvSpPr>
        <p:spPr/>
        <p:txBody>
          <a:bodyPr>
            <a:normAutofit/>
          </a:bodyPr>
          <a:lstStyle/>
          <a:p>
            <a:r>
              <a:rPr lang="en-US" dirty="0">
                <a:solidFill>
                  <a:schemeClr val="bg1"/>
                </a:solidFill>
              </a:rPr>
              <a:t>Wh</a:t>
            </a:r>
            <a:r>
              <a:rPr lang="en-US" dirty="0"/>
              <a:t>y this increase in healthcare spending?</a:t>
            </a:r>
          </a:p>
        </p:txBody>
      </p:sp>
      <p:sp>
        <p:nvSpPr>
          <p:cNvPr id="3" name="Content Placeholder 2">
            <a:extLst>
              <a:ext uri="{FF2B5EF4-FFF2-40B4-BE49-F238E27FC236}">
                <a16:creationId xmlns:a16="http://schemas.microsoft.com/office/drawing/2014/main" id="{61A0A982-E231-42E9-87F5-D0EE4D1609EF}"/>
              </a:ext>
            </a:extLst>
          </p:cNvPr>
          <p:cNvSpPr>
            <a:spLocks noGrp="1"/>
          </p:cNvSpPr>
          <p:nvPr>
            <p:ph idx="1"/>
          </p:nvPr>
        </p:nvSpPr>
        <p:spPr/>
        <p:txBody>
          <a:bodyPr/>
          <a:lstStyle/>
          <a:p>
            <a:r>
              <a:rPr lang="en-US" b="0" dirty="0"/>
              <a:t>The share of the economy spent on health care has been steadily increasing for all countries because </a:t>
            </a:r>
          </a:p>
          <a:p>
            <a:pPr lvl="1"/>
            <a:r>
              <a:rPr lang="en-US" b="0" dirty="0"/>
              <a:t>health spending growth has outpaced economic growth</a:t>
            </a:r>
            <a:r>
              <a:rPr lang="en-US" dirty="0"/>
              <a:t>.</a:t>
            </a:r>
            <a:endParaRPr lang="en-US" b="0" dirty="0"/>
          </a:p>
          <a:p>
            <a:r>
              <a:rPr lang="en-US" b="0" dirty="0"/>
              <a:t>Also because of </a:t>
            </a:r>
          </a:p>
          <a:p>
            <a:pPr lvl="1"/>
            <a:r>
              <a:rPr lang="en-US" b="0" dirty="0"/>
              <a:t>advances in medical technologies</a:t>
            </a:r>
          </a:p>
          <a:p>
            <a:pPr lvl="1"/>
            <a:r>
              <a:rPr lang="en-US" b="0" dirty="0"/>
              <a:t>increased demand for services </a:t>
            </a:r>
          </a:p>
          <a:p>
            <a:pPr lvl="1"/>
            <a:r>
              <a:rPr lang="en-US" dirty="0"/>
              <a:t>rising prices in the health sector – why?</a:t>
            </a:r>
            <a:endParaRPr lang="en-US" b="0" dirty="0"/>
          </a:p>
          <a:p>
            <a:endParaRPr lang="en-US" dirty="0"/>
          </a:p>
        </p:txBody>
      </p:sp>
    </p:spTree>
    <p:extLst>
      <p:ext uri="{BB962C8B-B14F-4D97-AF65-F5344CB8AC3E}">
        <p14:creationId xmlns:p14="http://schemas.microsoft.com/office/powerpoint/2010/main" val="2718425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2AACC-EB2E-4B3B-AEAE-4512433B03A0}"/>
              </a:ext>
            </a:extLst>
          </p:cNvPr>
          <p:cNvSpPr>
            <a:spLocks noGrp="1"/>
          </p:cNvSpPr>
          <p:nvPr>
            <p:ph type="ctrTitle"/>
          </p:nvPr>
        </p:nvSpPr>
        <p:spPr/>
        <p:txBody>
          <a:bodyPr/>
          <a:lstStyle/>
          <a:p>
            <a:r>
              <a:rPr lang="en-US" dirty="0"/>
              <a:t>Quality</a:t>
            </a:r>
          </a:p>
        </p:txBody>
      </p:sp>
      <p:sp>
        <p:nvSpPr>
          <p:cNvPr id="3" name="Subtitle 2">
            <a:extLst>
              <a:ext uri="{FF2B5EF4-FFF2-40B4-BE49-F238E27FC236}">
                <a16:creationId xmlns:a16="http://schemas.microsoft.com/office/drawing/2014/main" id="{8663900B-6445-4F55-9FE3-855348A8B8E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238062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19FC-F3A6-40EE-B8DB-024F6D99B85D}"/>
              </a:ext>
            </a:extLst>
          </p:cNvPr>
          <p:cNvSpPr>
            <a:spLocks noGrp="1"/>
          </p:cNvSpPr>
          <p:nvPr>
            <p:ph type="title"/>
          </p:nvPr>
        </p:nvSpPr>
        <p:spPr>
          <a:xfrm>
            <a:off x="1023944" y="0"/>
            <a:ext cx="10515600" cy="1325563"/>
          </a:xfrm>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E03FA129-2416-44F6-A5AA-E0441DA2B772}"/>
              </a:ext>
            </a:extLst>
          </p:cNvPr>
          <p:cNvSpPr>
            <a:spLocks noGrp="1"/>
          </p:cNvSpPr>
          <p:nvPr>
            <p:ph idx="1"/>
          </p:nvPr>
        </p:nvSpPr>
        <p:spPr/>
        <p:txBody>
          <a:bodyPr>
            <a:normAutofit fontScale="85000" lnSpcReduction="20000"/>
          </a:bodyPr>
          <a:lstStyle/>
          <a:p>
            <a:r>
              <a:rPr lang="en-US" b="0" dirty="0"/>
              <a:t>The U.S. has the highest chronic disease burden and an obesity rate that is two times higher than the OECD average.</a:t>
            </a:r>
          </a:p>
          <a:p>
            <a:r>
              <a:rPr lang="en-US" b="0" dirty="0"/>
              <a:t>Americans had fewer physician visits than peers in most countries, which may be related to a low supply of physicians in the U.S.</a:t>
            </a:r>
          </a:p>
          <a:p>
            <a:r>
              <a:rPr lang="en-US" b="0" dirty="0"/>
              <a:t>Americans use some expensive technologies, such as MRIs, and specialized procedures, such as hip replacements, more often than our peers.</a:t>
            </a:r>
          </a:p>
          <a:p>
            <a:r>
              <a:rPr lang="en-US" b="0" dirty="0"/>
              <a:t>The U.S. outperforms its peers in terms of preventive measures — it has the one of the highest rates of breast cancer screening among women ages 50 to 69 and the second-highest rate (after the U.K.) of flu vaccinations among people age 65 and older.</a:t>
            </a:r>
          </a:p>
          <a:p>
            <a:r>
              <a:rPr lang="en-US" b="0" dirty="0"/>
              <a:t>Compared to peer nations, the U.S. has among the highest number of hospitalizations from preventable causes and the highest rate of avoidable deaths.</a:t>
            </a:r>
          </a:p>
        </p:txBody>
      </p:sp>
    </p:spTree>
    <p:extLst>
      <p:ext uri="{BB962C8B-B14F-4D97-AF65-F5344CB8AC3E}">
        <p14:creationId xmlns:p14="http://schemas.microsoft.com/office/powerpoint/2010/main" val="3185946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29027055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F6AD-4957-41C8-945C-7DC3CACA9763}"/>
              </a:ext>
            </a:extLst>
          </p:cNvPr>
          <p:cNvSpPr>
            <a:spLocks noGrp="1"/>
          </p:cNvSpPr>
          <p:nvPr>
            <p:ph type="title"/>
          </p:nvPr>
        </p:nvSpPr>
        <p:spPr/>
        <p:txBody>
          <a:bodyPr/>
          <a:lstStyle/>
          <a:p>
            <a:r>
              <a:rPr lang="en-US" dirty="0">
                <a:solidFill>
                  <a:schemeClr val="bg1"/>
                </a:solidFill>
              </a:rPr>
              <a:t>Life</a:t>
            </a:r>
            <a:r>
              <a:rPr lang="en-US" dirty="0"/>
              <a:t> Expectancy</a:t>
            </a:r>
          </a:p>
        </p:txBody>
      </p:sp>
      <p:sp>
        <p:nvSpPr>
          <p:cNvPr id="4" name="Slide Number Placeholder 3">
            <a:extLst>
              <a:ext uri="{FF2B5EF4-FFF2-40B4-BE49-F238E27FC236}">
                <a16:creationId xmlns:a16="http://schemas.microsoft.com/office/drawing/2014/main" id="{0AEFD63A-C7E1-40CC-AAA0-EA0B414001D2}"/>
              </a:ext>
            </a:extLst>
          </p:cNvPr>
          <p:cNvSpPr>
            <a:spLocks noGrp="1"/>
          </p:cNvSpPr>
          <p:nvPr>
            <p:ph type="sldNum" sz="quarter" idx="12"/>
          </p:nvPr>
        </p:nvSpPr>
        <p:spPr/>
        <p:txBody>
          <a:bodyPr/>
          <a:lstStyle/>
          <a:p>
            <a:fld id="{D9F085D5-EC86-4F6A-B501-C1359CB39116}" type="slidenum">
              <a:rPr lang="en-GB" smtClean="0"/>
              <a:t>40</a:t>
            </a:fld>
            <a:endParaRPr lang="en-GB"/>
          </a:p>
        </p:txBody>
      </p:sp>
      <p:graphicFrame>
        <p:nvGraphicFramePr>
          <p:cNvPr id="5" name="Object 3">
            <a:extLst>
              <a:ext uri="{FF2B5EF4-FFF2-40B4-BE49-F238E27FC236}">
                <a16:creationId xmlns:a16="http://schemas.microsoft.com/office/drawing/2014/main" id="{C8786057-D684-470E-A419-AB318EF4CC6E}"/>
              </a:ext>
            </a:extLst>
          </p:cNvPr>
          <p:cNvGraphicFramePr>
            <a:graphicFrameLocks noGrp="1" noChangeAspect="1"/>
          </p:cNvGraphicFramePr>
          <p:nvPr>
            <p:ph idx="1"/>
            <p:extLst>
              <p:ext uri="{D42A27DB-BD31-4B8C-83A1-F6EECF244321}">
                <p14:modId xmlns:p14="http://schemas.microsoft.com/office/powerpoint/2010/main" val="3607589592"/>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7D6BBF5-33D6-4F54-8666-D5CA578E1070}"/>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Roosa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24913087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C5818-0F6F-43C7-B7BF-91EB2B56038A}"/>
              </a:ext>
            </a:extLst>
          </p:cNvPr>
          <p:cNvSpPr>
            <a:spLocks noGrp="1"/>
          </p:cNvSpPr>
          <p:nvPr>
            <p:ph type="title"/>
          </p:nvPr>
        </p:nvSpPr>
        <p:spPr>
          <a:xfrm>
            <a:off x="795336" y="0"/>
            <a:ext cx="10515600" cy="1325563"/>
          </a:xfrm>
        </p:spPr>
        <p:txBody>
          <a:bodyPr/>
          <a:lstStyle/>
          <a:p>
            <a:r>
              <a:rPr lang="en-US" dirty="0">
                <a:solidFill>
                  <a:schemeClr val="bg1"/>
                </a:solidFill>
              </a:rPr>
              <a:t>Life</a:t>
            </a:r>
            <a:r>
              <a:rPr lang="en-US" dirty="0"/>
              <a:t> Expectancy</a:t>
            </a:r>
          </a:p>
        </p:txBody>
      </p:sp>
      <p:sp>
        <p:nvSpPr>
          <p:cNvPr id="3" name="Content Placeholder 2">
            <a:extLst>
              <a:ext uri="{FF2B5EF4-FFF2-40B4-BE49-F238E27FC236}">
                <a16:creationId xmlns:a16="http://schemas.microsoft.com/office/drawing/2014/main" id="{910B1485-3550-4490-98CE-A8E71621F26C}"/>
              </a:ext>
            </a:extLst>
          </p:cNvPr>
          <p:cNvSpPr>
            <a:spLocks noGrp="1"/>
          </p:cNvSpPr>
          <p:nvPr>
            <p:ph idx="1"/>
          </p:nvPr>
        </p:nvSpPr>
        <p:spPr/>
        <p:txBody>
          <a:bodyPr>
            <a:normAutofit/>
          </a:bodyPr>
          <a:lstStyle/>
          <a:p>
            <a:pPr>
              <a:lnSpc>
                <a:spcPct val="70000"/>
              </a:lnSpc>
            </a:pPr>
            <a:r>
              <a:rPr lang="en-US" sz="2400" b="0" dirty="0"/>
              <a:t>Despite the highest spending, Americans experience worse health outcomes than their international peers. </a:t>
            </a:r>
          </a:p>
          <a:p>
            <a:pPr>
              <a:lnSpc>
                <a:spcPct val="70000"/>
              </a:lnSpc>
            </a:pPr>
            <a:r>
              <a:rPr lang="en-US" sz="2400" b="0" dirty="0"/>
              <a:t>Life expectancy at birth in the U.S. was 78.6 years in 2017 — more than two years lower than the OECD average and five years lower than Switzerland, which has the longest lifespan. </a:t>
            </a:r>
          </a:p>
          <a:p>
            <a:pPr marL="0" indent="0">
              <a:buNone/>
            </a:pPr>
            <a:endParaRPr lang="en-US" b="0" i="0" dirty="0">
              <a:solidFill>
                <a:srgbClr val="333333"/>
              </a:solidFill>
              <a:effectLst/>
              <a:latin typeface="interface_regular"/>
            </a:endParaRPr>
          </a:p>
        </p:txBody>
      </p:sp>
    </p:spTree>
    <p:extLst>
      <p:ext uri="{BB962C8B-B14F-4D97-AF65-F5344CB8AC3E}">
        <p14:creationId xmlns:p14="http://schemas.microsoft.com/office/powerpoint/2010/main" val="6967731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17BC8-A3AF-4A96-8F6E-9171989BB173}"/>
              </a:ext>
            </a:extLst>
          </p:cNvPr>
          <p:cNvSpPr>
            <a:spLocks noGrp="1"/>
          </p:cNvSpPr>
          <p:nvPr>
            <p:ph type="title"/>
          </p:nvPr>
        </p:nvSpPr>
        <p:spPr>
          <a:xfrm>
            <a:off x="795336" y="0"/>
            <a:ext cx="10515600" cy="1325563"/>
          </a:xfrm>
        </p:spPr>
        <p:txBody>
          <a:bodyPr/>
          <a:lstStyle/>
          <a:p>
            <a:r>
              <a:rPr lang="en-US" dirty="0">
                <a:solidFill>
                  <a:schemeClr val="bg1"/>
                </a:solidFill>
              </a:rPr>
              <a:t>Life</a:t>
            </a:r>
            <a:r>
              <a:rPr lang="en-US" dirty="0"/>
              <a:t> Expectancy</a:t>
            </a:r>
          </a:p>
        </p:txBody>
      </p:sp>
      <p:sp>
        <p:nvSpPr>
          <p:cNvPr id="3" name="Content Placeholder 2">
            <a:extLst>
              <a:ext uri="{FF2B5EF4-FFF2-40B4-BE49-F238E27FC236}">
                <a16:creationId xmlns:a16="http://schemas.microsoft.com/office/drawing/2014/main" id="{D14CEBB3-197D-496F-AAE7-1D4A6A1F5DAA}"/>
              </a:ext>
            </a:extLst>
          </p:cNvPr>
          <p:cNvSpPr>
            <a:spLocks noGrp="1"/>
          </p:cNvSpPr>
          <p:nvPr>
            <p:ph idx="1"/>
          </p:nvPr>
        </p:nvSpPr>
        <p:spPr/>
        <p:txBody>
          <a:bodyPr/>
          <a:lstStyle/>
          <a:p>
            <a:pPr>
              <a:lnSpc>
                <a:spcPct val="70000"/>
              </a:lnSpc>
            </a:pPr>
            <a:r>
              <a:rPr lang="en-US" sz="2400" b="0" dirty="0"/>
              <a:t>In the U.S., life expectancy masks racial and ethnic disparities. Average life expectancy among non-Hispanic black Americans (75.3 years) is 3.5 years lower than for non-Hispanic whites (78.8 years). </a:t>
            </a:r>
          </a:p>
          <a:p>
            <a:pPr>
              <a:lnSpc>
                <a:spcPct val="70000"/>
              </a:lnSpc>
            </a:pPr>
            <a:r>
              <a:rPr lang="en-US" sz="2400" b="0" dirty="0"/>
              <a:t>Life expectancy for Hispanic Americans (81.8 years) is higher than for whites, and similar to that in Netherlands, New Zealand and Canada.</a:t>
            </a:r>
          </a:p>
          <a:p>
            <a:endParaRPr lang="en-US" dirty="0"/>
          </a:p>
        </p:txBody>
      </p:sp>
    </p:spTree>
    <p:extLst>
      <p:ext uri="{BB962C8B-B14F-4D97-AF65-F5344CB8AC3E}">
        <p14:creationId xmlns:p14="http://schemas.microsoft.com/office/powerpoint/2010/main" val="36631175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E38C-4348-47C8-8929-1E0A7536606A}"/>
              </a:ext>
            </a:extLst>
          </p:cNvPr>
          <p:cNvSpPr>
            <a:spLocks noGrp="1"/>
          </p:cNvSpPr>
          <p:nvPr>
            <p:ph type="title"/>
          </p:nvPr>
        </p:nvSpPr>
        <p:spPr/>
        <p:txBody>
          <a:bodyPr/>
          <a:lstStyle/>
          <a:p>
            <a:r>
              <a:rPr lang="en-US" dirty="0">
                <a:solidFill>
                  <a:schemeClr val="bg1"/>
                </a:solidFill>
              </a:rPr>
              <a:t>Life</a:t>
            </a:r>
            <a:r>
              <a:rPr lang="en-US" dirty="0"/>
              <a:t> Expectancy by Race</a:t>
            </a:r>
          </a:p>
        </p:txBody>
      </p:sp>
      <p:graphicFrame>
        <p:nvGraphicFramePr>
          <p:cNvPr id="4" name="Table 4">
            <a:extLst>
              <a:ext uri="{FF2B5EF4-FFF2-40B4-BE49-F238E27FC236}">
                <a16:creationId xmlns:a16="http://schemas.microsoft.com/office/drawing/2014/main" id="{3D123575-CD5E-4E29-A8D2-D2E60F28F5FD}"/>
              </a:ext>
            </a:extLst>
          </p:cNvPr>
          <p:cNvGraphicFramePr>
            <a:graphicFrameLocks noGrp="1"/>
          </p:cNvGraphicFramePr>
          <p:nvPr>
            <p:ph idx="1"/>
            <p:extLst>
              <p:ext uri="{D42A27DB-BD31-4B8C-83A1-F6EECF244321}">
                <p14:modId xmlns:p14="http://schemas.microsoft.com/office/powerpoint/2010/main" val="4017542906"/>
              </p:ext>
            </p:extLst>
          </p:nvPr>
        </p:nvGraphicFramePr>
        <p:xfrm>
          <a:off x="1298713" y="1600200"/>
          <a:ext cx="8912088" cy="2812776"/>
        </p:xfrm>
        <a:graphic>
          <a:graphicData uri="http://schemas.openxmlformats.org/drawingml/2006/table">
            <a:tbl>
              <a:tblPr firstRow="1" bandRow="1">
                <a:tableStyleId>{5C22544A-7EE6-4342-B048-85BDC9FD1C3A}</a:tableStyleId>
              </a:tblPr>
              <a:tblGrid>
                <a:gridCol w="4456044">
                  <a:extLst>
                    <a:ext uri="{9D8B030D-6E8A-4147-A177-3AD203B41FA5}">
                      <a16:colId xmlns:a16="http://schemas.microsoft.com/office/drawing/2014/main" val="3590865946"/>
                    </a:ext>
                  </a:extLst>
                </a:gridCol>
                <a:gridCol w="4456044">
                  <a:extLst>
                    <a:ext uri="{9D8B030D-6E8A-4147-A177-3AD203B41FA5}">
                      <a16:colId xmlns:a16="http://schemas.microsoft.com/office/drawing/2014/main" val="1828421661"/>
                    </a:ext>
                  </a:extLst>
                </a:gridCol>
              </a:tblGrid>
              <a:tr h="468796">
                <a:tc>
                  <a:txBody>
                    <a:bodyPr/>
                    <a:lstStyle/>
                    <a:p>
                      <a:r>
                        <a:rPr lang="en-US" dirty="0"/>
                        <a:t>All Races</a:t>
                      </a:r>
                    </a:p>
                  </a:txBody>
                  <a:tcPr/>
                </a:tc>
                <a:tc>
                  <a:txBody>
                    <a:bodyPr/>
                    <a:lstStyle/>
                    <a:p>
                      <a:r>
                        <a:rPr lang="en-US" dirty="0"/>
                        <a:t>78.6</a:t>
                      </a:r>
                    </a:p>
                  </a:txBody>
                  <a:tcPr/>
                </a:tc>
                <a:extLst>
                  <a:ext uri="{0D108BD9-81ED-4DB2-BD59-A6C34878D82A}">
                    <a16:rowId xmlns:a16="http://schemas.microsoft.com/office/drawing/2014/main" val="1000797926"/>
                  </a:ext>
                </a:extLst>
              </a:tr>
              <a:tr h="468796">
                <a:tc>
                  <a:txBody>
                    <a:bodyPr/>
                    <a:lstStyle/>
                    <a:p>
                      <a:r>
                        <a:rPr lang="en-US" dirty="0"/>
                        <a:t>White</a:t>
                      </a:r>
                    </a:p>
                  </a:txBody>
                  <a:tcPr/>
                </a:tc>
                <a:tc>
                  <a:txBody>
                    <a:bodyPr/>
                    <a:lstStyle/>
                    <a:p>
                      <a:r>
                        <a:rPr lang="en-US" dirty="0"/>
                        <a:t>78.8</a:t>
                      </a:r>
                    </a:p>
                  </a:txBody>
                  <a:tcPr/>
                </a:tc>
                <a:extLst>
                  <a:ext uri="{0D108BD9-81ED-4DB2-BD59-A6C34878D82A}">
                    <a16:rowId xmlns:a16="http://schemas.microsoft.com/office/drawing/2014/main" val="1533284984"/>
                  </a:ext>
                </a:extLst>
              </a:tr>
              <a:tr h="468796">
                <a:tc>
                  <a:txBody>
                    <a:bodyPr/>
                    <a:lstStyle/>
                    <a:p>
                      <a:r>
                        <a:rPr lang="en-US" dirty="0"/>
                        <a:t>Black</a:t>
                      </a:r>
                    </a:p>
                  </a:txBody>
                  <a:tcPr/>
                </a:tc>
                <a:tc>
                  <a:txBody>
                    <a:bodyPr/>
                    <a:lstStyle/>
                    <a:p>
                      <a:r>
                        <a:rPr lang="en-US" dirty="0"/>
                        <a:t>75.3</a:t>
                      </a:r>
                    </a:p>
                  </a:txBody>
                  <a:tcPr/>
                </a:tc>
                <a:extLst>
                  <a:ext uri="{0D108BD9-81ED-4DB2-BD59-A6C34878D82A}">
                    <a16:rowId xmlns:a16="http://schemas.microsoft.com/office/drawing/2014/main" val="3575005384"/>
                  </a:ext>
                </a:extLst>
              </a:tr>
              <a:tr h="468796">
                <a:tc>
                  <a:txBody>
                    <a:bodyPr/>
                    <a:lstStyle/>
                    <a:p>
                      <a:r>
                        <a:rPr lang="en-US" dirty="0"/>
                        <a:t>Hispanic</a:t>
                      </a:r>
                    </a:p>
                  </a:txBody>
                  <a:tcPr/>
                </a:tc>
                <a:tc>
                  <a:txBody>
                    <a:bodyPr/>
                    <a:lstStyle/>
                    <a:p>
                      <a:r>
                        <a:rPr lang="en-US" dirty="0"/>
                        <a:t>81.8</a:t>
                      </a:r>
                    </a:p>
                  </a:txBody>
                  <a:tcPr/>
                </a:tc>
                <a:extLst>
                  <a:ext uri="{0D108BD9-81ED-4DB2-BD59-A6C34878D82A}">
                    <a16:rowId xmlns:a16="http://schemas.microsoft.com/office/drawing/2014/main" val="1556728666"/>
                  </a:ext>
                </a:extLst>
              </a:tr>
              <a:tr h="468796">
                <a:tc>
                  <a:txBody>
                    <a:bodyPr/>
                    <a:lstStyle/>
                    <a:p>
                      <a:r>
                        <a:rPr lang="en-US" dirty="0"/>
                        <a:t>Non-Hispanic white</a:t>
                      </a:r>
                    </a:p>
                  </a:txBody>
                  <a:tcPr/>
                </a:tc>
                <a:tc>
                  <a:txBody>
                    <a:bodyPr/>
                    <a:lstStyle/>
                    <a:p>
                      <a:r>
                        <a:rPr lang="en-US" dirty="0"/>
                        <a:t>78.5</a:t>
                      </a:r>
                    </a:p>
                  </a:txBody>
                  <a:tcPr/>
                </a:tc>
                <a:extLst>
                  <a:ext uri="{0D108BD9-81ED-4DB2-BD59-A6C34878D82A}">
                    <a16:rowId xmlns:a16="http://schemas.microsoft.com/office/drawing/2014/main" val="3190459939"/>
                  </a:ext>
                </a:extLst>
              </a:tr>
              <a:tr h="468796">
                <a:tc>
                  <a:txBody>
                    <a:bodyPr/>
                    <a:lstStyle/>
                    <a:p>
                      <a:r>
                        <a:rPr lang="en-US" dirty="0"/>
                        <a:t>Non-Hispanic black</a:t>
                      </a:r>
                    </a:p>
                  </a:txBody>
                  <a:tcPr/>
                </a:tc>
                <a:tc>
                  <a:txBody>
                    <a:bodyPr/>
                    <a:lstStyle/>
                    <a:p>
                      <a:r>
                        <a:rPr lang="en-US" dirty="0"/>
                        <a:t>74.9</a:t>
                      </a:r>
                    </a:p>
                  </a:txBody>
                  <a:tcPr/>
                </a:tc>
                <a:extLst>
                  <a:ext uri="{0D108BD9-81ED-4DB2-BD59-A6C34878D82A}">
                    <a16:rowId xmlns:a16="http://schemas.microsoft.com/office/drawing/2014/main" val="2677419000"/>
                  </a:ext>
                </a:extLst>
              </a:tr>
            </a:tbl>
          </a:graphicData>
        </a:graphic>
      </p:graphicFrame>
      <p:sp>
        <p:nvSpPr>
          <p:cNvPr id="5" name="TextBox 4">
            <a:extLst>
              <a:ext uri="{FF2B5EF4-FFF2-40B4-BE49-F238E27FC236}">
                <a16:creationId xmlns:a16="http://schemas.microsoft.com/office/drawing/2014/main" id="{E1FE6FDA-ADB7-4E89-ADBC-3F9F430D9FD4}"/>
              </a:ext>
            </a:extLst>
          </p:cNvPr>
          <p:cNvSpPr txBox="1"/>
          <p:nvPr/>
        </p:nvSpPr>
        <p:spPr>
          <a:xfrm>
            <a:off x="1298713" y="4687613"/>
            <a:ext cx="6096000" cy="369332"/>
          </a:xfrm>
          <a:prstGeom prst="rect">
            <a:avLst/>
          </a:prstGeom>
          <a:noFill/>
        </p:spPr>
        <p:txBody>
          <a:bodyPr wrap="square">
            <a:spAutoFit/>
          </a:bodyPr>
          <a:lstStyle/>
          <a:p>
            <a:r>
              <a:rPr lang="en-US" dirty="0"/>
              <a:t>Life expectancy at birth 2017</a:t>
            </a:r>
          </a:p>
        </p:txBody>
      </p:sp>
    </p:spTree>
    <p:extLst>
      <p:ext uri="{BB962C8B-B14F-4D97-AF65-F5344CB8AC3E}">
        <p14:creationId xmlns:p14="http://schemas.microsoft.com/office/powerpoint/2010/main" val="7070193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p:txBody>
          <a:bodyPr/>
          <a:lstStyle/>
          <a:p>
            <a:r>
              <a:rPr lang="en-US" dirty="0">
                <a:solidFill>
                  <a:schemeClr val="bg1"/>
                </a:solidFill>
              </a:rPr>
              <a:t>Infa</a:t>
            </a:r>
            <a:r>
              <a:rPr lang="en-US" dirty="0"/>
              <a:t>nt Mortality International Comparison</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fld id="{D9F085D5-EC86-4F6A-B501-C1359CB39116}" type="slidenum">
              <a:rPr lang="en-GB" smtClean="0"/>
              <a:t>44</a:t>
            </a:fld>
            <a:endParaRPr lang="en-GB"/>
          </a:p>
        </p:txBody>
      </p:sp>
      <p:graphicFrame>
        <p:nvGraphicFramePr>
          <p:cNvPr id="5" name="Chart 4">
            <a:extLst>
              <a:ext uri="{FF2B5EF4-FFF2-40B4-BE49-F238E27FC236}">
                <a16:creationId xmlns:a16="http://schemas.microsoft.com/office/drawing/2014/main" id="{6EF37F44-69EB-4168-BC07-F22FEE18A76E}"/>
              </a:ext>
            </a:extLst>
          </p:cNvPr>
          <p:cNvGraphicFramePr/>
          <p:nvPr>
            <p:extLst>
              <p:ext uri="{D42A27DB-BD31-4B8C-83A1-F6EECF244321}">
                <p14:modId xmlns:p14="http://schemas.microsoft.com/office/powerpoint/2010/main" val="390221655"/>
              </p:ext>
            </p:extLst>
          </p:nvPr>
        </p:nvGraphicFramePr>
        <p:xfrm>
          <a:off x="1612490" y="1240431"/>
          <a:ext cx="8967019" cy="470286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A86F4CA-AA88-4F0F-9307-7D936CCD2F9F}"/>
              </a:ext>
            </a:extLst>
          </p:cNvPr>
          <p:cNvSpPr txBox="1"/>
          <p:nvPr/>
        </p:nvSpPr>
        <p:spPr>
          <a:xfrm>
            <a:off x="3308932" y="6412788"/>
            <a:ext cx="6900869" cy="2308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NEED from OECD Data</a:t>
            </a:r>
          </a:p>
        </p:txBody>
      </p:sp>
      <p:sp>
        <p:nvSpPr>
          <p:cNvPr id="7" name="TextBox 6">
            <a:extLst>
              <a:ext uri="{FF2B5EF4-FFF2-40B4-BE49-F238E27FC236}">
                <a16:creationId xmlns:a16="http://schemas.microsoft.com/office/drawing/2014/main" id="{1408C1BD-A8C1-42DB-BC97-5933A2AD52DA}"/>
              </a:ext>
            </a:extLst>
          </p:cNvPr>
          <p:cNvSpPr txBox="1"/>
          <p:nvPr/>
        </p:nvSpPr>
        <p:spPr>
          <a:xfrm>
            <a:off x="1341120" y="1686560"/>
            <a:ext cx="3007360" cy="369332"/>
          </a:xfrm>
          <a:prstGeom prst="rect">
            <a:avLst/>
          </a:prstGeom>
          <a:noFill/>
        </p:spPr>
        <p:txBody>
          <a:bodyPr wrap="square" rtlCol="0">
            <a:spAutoFit/>
          </a:bodyPr>
          <a:lstStyle/>
          <a:p>
            <a:r>
              <a:rPr lang="en-US" dirty="0"/>
              <a:t>Deaths per 1,000 live births</a:t>
            </a:r>
          </a:p>
        </p:txBody>
      </p:sp>
    </p:spTree>
    <p:extLst>
      <p:ext uri="{BB962C8B-B14F-4D97-AF65-F5344CB8AC3E}">
        <p14:creationId xmlns:p14="http://schemas.microsoft.com/office/powerpoint/2010/main" val="5615925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p:txBody>
          <a:bodyPr/>
          <a:lstStyle/>
          <a:p>
            <a:r>
              <a:rPr lang="en-US" dirty="0">
                <a:solidFill>
                  <a:schemeClr val="bg1"/>
                </a:solidFill>
              </a:rPr>
              <a:t>Infa</a:t>
            </a:r>
            <a:r>
              <a:rPr lang="en-US" dirty="0"/>
              <a:t>nt Mortality International by Race, 2016</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fld id="{D9F085D5-EC86-4F6A-B501-C1359CB39116}" type="slidenum">
              <a:rPr lang="en-GB" smtClean="0"/>
              <a:t>45</a:t>
            </a:fld>
            <a:endParaRPr lang="en-GB"/>
          </a:p>
        </p:txBody>
      </p:sp>
      <p:graphicFrame>
        <p:nvGraphicFramePr>
          <p:cNvPr id="5" name="Chart 4">
            <a:extLst>
              <a:ext uri="{FF2B5EF4-FFF2-40B4-BE49-F238E27FC236}">
                <a16:creationId xmlns:a16="http://schemas.microsoft.com/office/drawing/2014/main" id="{6EF37F44-69EB-4168-BC07-F22FEE18A76E}"/>
              </a:ext>
            </a:extLst>
          </p:cNvPr>
          <p:cNvGraphicFramePr/>
          <p:nvPr>
            <p:extLst>
              <p:ext uri="{D42A27DB-BD31-4B8C-83A1-F6EECF244321}">
                <p14:modId xmlns:p14="http://schemas.microsoft.com/office/powerpoint/2010/main" val="115315862"/>
              </p:ext>
            </p:extLst>
          </p:nvPr>
        </p:nvGraphicFramePr>
        <p:xfrm>
          <a:off x="1807332" y="1519092"/>
          <a:ext cx="8967019" cy="470286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A86F4CA-AA88-4F0F-9307-7D936CCD2F9F}"/>
              </a:ext>
            </a:extLst>
          </p:cNvPr>
          <p:cNvSpPr txBox="1"/>
          <p:nvPr/>
        </p:nvSpPr>
        <p:spPr>
          <a:xfrm>
            <a:off x="3308932" y="6412788"/>
            <a:ext cx="6900869" cy="2308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NEED from CDC.gov</a:t>
            </a:r>
          </a:p>
        </p:txBody>
      </p:sp>
      <p:sp>
        <p:nvSpPr>
          <p:cNvPr id="7" name="TextBox 6">
            <a:extLst>
              <a:ext uri="{FF2B5EF4-FFF2-40B4-BE49-F238E27FC236}">
                <a16:creationId xmlns:a16="http://schemas.microsoft.com/office/drawing/2014/main" id="{18895A21-9D31-44E9-9030-9A18B002106C}"/>
              </a:ext>
            </a:extLst>
          </p:cNvPr>
          <p:cNvSpPr txBox="1"/>
          <p:nvPr/>
        </p:nvSpPr>
        <p:spPr>
          <a:xfrm>
            <a:off x="8706121" y="1569085"/>
            <a:ext cx="3007360" cy="369332"/>
          </a:xfrm>
          <a:prstGeom prst="rect">
            <a:avLst/>
          </a:prstGeom>
          <a:noFill/>
        </p:spPr>
        <p:txBody>
          <a:bodyPr wrap="square" rtlCol="0">
            <a:spAutoFit/>
          </a:bodyPr>
          <a:lstStyle/>
          <a:p>
            <a:r>
              <a:rPr lang="en-US" dirty="0"/>
              <a:t>Deaths per 1,000 live births</a:t>
            </a:r>
          </a:p>
        </p:txBody>
      </p:sp>
    </p:spTree>
    <p:extLst>
      <p:ext uri="{BB962C8B-B14F-4D97-AF65-F5344CB8AC3E}">
        <p14:creationId xmlns:p14="http://schemas.microsoft.com/office/powerpoint/2010/main" val="29652262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0422-8E57-480D-9517-1FAB8AD05D06}"/>
              </a:ext>
            </a:extLst>
          </p:cNvPr>
          <p:cNvSpPr>
            <a:spLocks noGrp="1"/>
          </p:cNvSpPr>
          <p:nvPr>
            <p:ph type="title"/>
          </p:nvPr>
        </p:nvSpPr>
        <p:spPr/>
        <p:txBody>
          <a:bodyPr/>
          <a:lstStyle/>
          <a:p>
            <a:r>
              <a:rPr lang="en-US" dirty="0">
                <a:solidFill>
                  <a:schemeClr val="bg1"/>
                </a:solidFill>
              </a:rPr>
              <a:t>Ma</a:t>
            </a:r>
            <a:r>
              <a:rPr lang="en-US" dirty="0"/>
              <a:t>ternal Mortality Rate</a:t>
            </a:r>
          </a:p>
        </p:txBody>
      </p:sp>
      <p:sp>
        <p:nvSpPr>
          <p:cNvPr id="4" name="Slide Number Placeholder 3">
            <a:extLst>
              <a:ext uri="{FF2B5EF4-FFF2-40B4-BE49-F238E27FC236}">
                <a16:creationId xmlns:a16="http://schemas.microsoft.com/office/drawing/2014/main" id="{60103DAE-654F-4625-B67A-15EBE7424B81}"/>
              </a:ext>
            </a:extLst>
          </p:cNvPr>
          <p:cNvSpPr>
            <a:spLocks noGrp="1"/>
          </p:cNvSpPr>
          <p:nvPr>
            <p:ph type="sldNum" sz="quarter" idx="12"/>
          </p:nvPr>
        </p:nvSpPr>
        <p:spPr/>
        <p:txBody>
          <a:bodyPr/>
          <a:lstStyle/>
          <a:p>
            <a:fld id="{D9F085D5-EC86-4F6A-B501-C1359CB39116}" type="slidenum">
              <a:rPr lang="en-GB" smtClean="0"/>
              <a:t>46</a:t>
            </a:fld>
            <a:endParaRPr lang="en-GB"/>
          </a:p>
        </p:txBody>
      </p:sp>
      <p:graphicFrame>
        <p:nvGraphicFramePr>
          <p:cNvPr id="5" name="Chart Placeholder 7">
            <a:extLst>
              <a:ext uri="{FF2B5EF4-FFF2-40B4-BE49-F238E27FC236}">
                <a16:creationId xmlns:a16="http://schemas.microsoft.com/office/drawing/2014/main" id="{D87B0A93-4571-411C-B7EF-2052068EA06B}"/>
              </a:ext>
            </a:extLst>
          </p:cNvPr>
          <p:cNvGraphicFramePr>
            <a:graphicFrameLocks noGrp="1"/>
          </p:cNvGraphicFramePr>
          <p:nvPr>
            <p:ph idx="1"/>
            <p:extLst>
              <p:ext uri="{D42A27DB-BD31-4B8C-83A1-F6EECF244321}">
                <p14:modId xmlns:p14="http://schemas.microsoft.com/office/powerpoint/2010/main" val="1347768117"/>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B654C601-943F-48F8-A8EE-AF583E4E2EC9}"/>
              </a:ext>
            </a:extLst>
          </p:cNvPr>
          <p:cNvSpPr txBox="1"/>
          <p:nvPr/>
        </p:nvSpPr>
        <p:spPr>
          <a:xfrm>
            <a:off x="3254478" y="6375037"/>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
        <p:nvSpPr>
          <p:cNvPr id="3" name="TextBox 2">
            <a:extLst>
              <a:ext uri="{FF2B5EF4-FFF2-40B4-BE49-F238E27FC236}">
                <a16:creationId xmlns:a16="http://schemas.microsoft.com/office/drawing/2014/main" id="{681E023C-4E1B-48AD-A41F-F7D3B9675162}"/>
              </a:ext>
            </a:extLst>
          </p:cNvPr>
          <p:cNvSpPr txBox="1"/>
          <p:nvPr/>
        </p:nvSpPr>
        <p:spPr>
          <a:xfrm>
            <a:off x="1178560" y="1536732"/>
            <a:ext cx="4490720" cy="369332"/>
          </a:xfrm>
          <a:prstGeom prst="rect">
            <a:avLst/>
          </a:prstGeom>
          <a:noFill/>
        </p:spPr>
        <p:txBody>
          <a:bodyPr wrap="square" rtlCol="0">
            <a:spAutoFit/>
          </a:bodyPr>
          <a:lstStyle/>
          <a:p>
            <a:r>
              <a:rPr lang="en-US" dirty="0"/>
              <a:t>Maternal deaths per 100,000 live births</a:t>
            </a:r>
          </a:p>
        </p:txBody>
      </p:sp>
    </p:spTree>
    <p:extLst>
      <p:ext uri="{BB962C8B-B14F-4D97-AF65-F5344CB8AC3E}">
        <p14:creationId xmlns:p14="http://schemas.microsoft.com/office/powerpoint/2010/main" val="30151697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4251-435B-4D30-861C-5763C66C1A68}"/>
              </a:ext>
            </a:extLst>
          </p:cNvPr>
          <p:cNvSpPr>
            <a:spLocks noGrp="1"/>
          </p:cNvSpPr>
          <p:nvPr>
            <p:ph type="title"/>
          </p:nvPr>
        </p:nvSpPr>
        <p:spPr/>
        <p:txBody>
          <a:bodyPr/>
          <a:lstStyle/>
          <a:p>
            <a:r>
              <a:rPr lang="en-US" dirty="0">
                <a:solidFill>
                  <a:schemeClr val="bg1"/>
                </a:solidFill>
              </a:rPr>
              <a:t>Ma</a:t>
            </a:r>
            <a:r>
              <a:rPr lang="en-US" dirty="0"/>
              <a:t>ternal Mortality Rate</a:t>
            </a:r>
          </a:p>
        </p:txBody>
      </p:sp>
      <p:sp>
        <p:nvSpPr>
          <p:cNvPr id="3" name="Content Placeholder 2">
            <a:extLst>
              <a:ext uri="{FF2B5EF4-FFF2-40B4-BE49-F238E27FC236}">
                <a16:creationId xmlns:a16="http://schemas.microsoft.com/office/drawing/2014/main" id="{314E4ABB-EA0F-4669-9EB1-C56781F2C0BB}"/>
              </a:ext>
            </a:extLst>
          </p:cNvPr>
          <p:cNvSpPr>
            <a:spLocks noGrp="1"/>
          </p:cNvSpPr>
          <p:nvPr>
            <p:ph idx="1"/>
          </p:nvPr>
        </p:nvSpPr>
        <p:spPr/>
        <p:txBody>
          <a:bodyPr/>
          <a:lstStyle/>
          <a:p>
            <a:r>
              <a:rPr lang="en-US" b="0" i="0" dirty="0">
                <a:solidFill>
                  <a:srgbClr val="000000"/>
                </a:solidFill>
                <a:effectLst/>
                <a:latin typeface="Merriweather"/>
              </a:rPr>
              <a:t>American Indian/Alaska Native and Black women are 2 to 3 times as likely to die from a pregnancy-related cause than white women.</a:t>
            </a:r>
          </a:p>
          <a:p>
            <a:endParaRPr lang="en-US" dirty="0"/>
          </a:p>
        </p:txBody>
      </p:sp>
    </p:spTree>
    <p:extLst>
      <p:ext uri="{BB962C8B-B14F-4D97-AF65-F5344CB8AC3E}">
        <p14:creationId xmlns:p14="http://schemas.microsoft.com/office/powerpoint/2010/main" val="13516942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5A1C-D006-44AB-B42E-2EEC1983D794}"/>
              </a:ext>
            </a:extLst>
          </p:cNvPr>
          <p:cNvSpPr>
            <a:spLocks noGrp="1"/>
          </p:cNvSpPr>
          <p:nvPr>
            <p:ph type="title"/>
          </p:nvPr>
        </p:nvSpPr>
        <p:spPr/>
        <p:txBody>
          <a:bodyPr/>
          <a:lstStyle/>
          <a:p>
            <a:r>
              <a:rPr lang="en-US" dirty="0">
                <a:solidFill>
                  <a:schemeClr val="bg1"/>
                </a:solidFill>
              </a:rPr>
              <a:t>Avo</a:t>
            </a:r>
            <a:r>
              <a:rPr lang="en-US" dirty="0"/>
              <a:t>idable Deaths</a:t>
            </a:r>
          </a:p>
        </p:txBody>
      </p:sp>
      <p:sp>
        <p:nvSpPr>
          <p:cNvPr id="4" name="Slide Number Placeholder 3">
            <a:extLst>
              <a:ext uri="{FF2B5EF4-FFF2-40B4-BE49-F238E27FC236}">
                <a16:creationId xmlns:a16="http://schemas.microsoft.com/office/drawing/2014/main" id="{41103A0B-2079-48AC-B71E-D29FCDC3EF5C}"/>
              </a:ext>
            </a:extLst>
          </p:cNvPr>
          <p:cNvSpPr>
            <a:spLocks noGrp="1"/>
          </p:cNvSpPr>
          <p:nvPr>
            <p:ph type="sldNum" sz="quarter" idx="12"/>
          </p:nvPr>
        </p:nvSpPr>
        <p:spPr/>
        <p:txBody>
          <a:bodyPr/>
          <a:lstStyle/>
          <a:p>
            <a:fld id="{D9F085D5-EC86-4F6A-B501-C1359CB39116}" type="slidenum">
              <a:rPr lang="en-GB" smtClean="0"/>
              <a:t>48</a:t>
            </a:fld>
            <a:endParaRPr lang="en-GB"/>
          </a:p>
        </p:txBody>
      </p:sp>
      <p:graphicFrame>
        <p:nvGraphicFramePr>
          <p:cNvPr id="5" name="Chart Placeholder 12">
            <a:extLst>
              <a:ext uri="{FF2B5EF4-FFF2-40B4-BE49-F238E27FC236}">
                <a16:creationId xmlns:a16="http://schemas.microsoft.com/office/drawing/2014/main" id="{3E033C12-9845-48C9-844B-C8B0851EABDA}"/>
              </a:ext>
            </a:extLst>
          </p:cNvPr>
          <p:cNvGraphicFramePr>
            <a:graphicFrameLocks/>
          </p:cNvGraphicFramePr>
          <p:nvPr>
            <p:extLst>
              <p:ext uri="{D42A27DB-BD31-4B8C-83A1-F6EECF244321}">
                <p14:modId xmlns:p14="http://schemas.microsoft.com/office/powerpoint/2010/main" val="1392409910"/>
              </p:ext>
            </p:extLst>
          </p:nvPr>
        </p:nvGraphicFramePr>
        <p:xfrm>
          <a:off x="1671484" y="1325563"/>
          <a:ext cx="8539316" cy="471874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DB5BACC-E569-48E8-9A2C-7B5A5F5EABB0}"/>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a:t>Source: Roosa Tikkanen and Melinda K. Abrams, </a:t>
            </a:r>
            <a:r>
              <a:rPr lang="en-US" sz="900" i="1"/>
              <a:t>U.S. Health Care from a Global Perspective, 2019: Higher Spending, Worse Outcomes </a:t>
            </a:r>
            <a:r>
              <a:rPr lang="en-US" sz="900"/>
              <a:t>(Commonwealth Fund, Jan. 2020).</a:t>
            </a:r>
            <a:endParaRPr lang="en-US" sz="900" dirty="0"/>
          </a:p>
        </p:txBody>
      </p:sp>
      <p:sp>
        <p:nvSpPr>
          <p:cNvPr id="3" name="Rectangle 2">
            <a:extLst>
              <a:ext uri="{FF2B5EF4-FFF2-40B4-BE49-F238E27FC236}">
                <a16:creationId xmlns:a16="http://schemas.microsoft.com/office/drawing/2014/main" id="{1109AB07-85CC-4A18-9B99-AC2D8591B531}"/>
              </a:ext>
            </a:extLst>
          </p:cNvPr>
          <p:cNvSpPr/>
          <p:nvPr/>
        </p:nvSpPr>
        <p:spPr>
          <a:xfrm>
            <a:off x="925249" y="1535126"/>
            <a:ext cx="3097899"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Arial" panose="020B0604020202020204" pitchFamily="34" charset="0"/>
              </a:rPr>
              <a:t>Deaths per 100,000 population</a:t>
            </a:r>
            <a:endParaRPr lang="en-US" dirty="0"/>
          </a:p>
        </p:txBody>
      </p:sp>
    </p:spTree>
    <p:extLst>
      <p:ext uri="{BB962C8B-B14F-4D97-AF65-F5344CB8AC3E}">
        <p14:creationId xmlns:p14="http://schemas.microsoft.com/office/powerpoint/2010/main" val="28309257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9351-A50F-40DD-9D23-85FF5EE056C1}"/>
              </a:ext>
            </a:extLst>
          </p:cNvPr>
          <p:cNvSpPr>
            <a:spLocks noGrp="1"/>
          </p:cNvSpPr>
          <p:nvPr>
            <p:ph type="title"/>
          </p:nvPr>
        </p:nvSpPr>
        <p:spPr/>
        <p:txBody>
          <a:bodyPr>
            <a:normAutofit/>
          </a:bodyPr>
          <a:lstStyle/>
          <a:p>
            <a:pPr lvl="0"/>
            <a:r>
              <a:rPr lang="en-US" dirty="0">
                <a:solidFill>
                  <a:schemeClr val="bg1"/>
                </a:solidFill>
              </a:rPr>
              <a:t>Per</a:t>
            </a:r>
            <a:r>
              <a:rPr lang="en-US" dirty="0"/>
              <a:t>cent of adults who have experienced medical, medication, or lab errors or delays</a:t>
            </a:r>
          </a:p>
        </p:txBody>
      </p:sp>
      <p:graphicFrame>
        <p:nvGraphicFramePr>
          <p:cNvPr id="5" name="Content Placeholder 4">
            <a:extLst>
              <a:ext uri="{FF2B5EF4-FFF2-40B4-BE49-F238E27FC236}">
                <a16:creationId xmlns:a16="http://schemas.microsoft.com/office/drawing/2014/main" id="{554455D3-5AE0-4D84-AA5E-79345FE6D869}"/>
              </a:ext>
            </a:extLst>
          </p:cNvPr>
          <p:cNvGraphicFramePr>
            <a:graphicFrameLocks noGrp="1"/>
          </p:cNvGraphicFramePr>
          <p:nvPr>
            <p:ph idx="1"/>
            <p:extLst>
              <p:ext uri="{D42A27DB-BD31-4B8C-83A1-F6EECF244321}">
                <p14:modId xmlns:p14="http://schemas.microsoft.com/office/powerpoint/2010/main" val="2746553228"/>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A04B26EE-8AC7-4D8C-8C6C-7718DC6C0109}"/>
              </a:ext>
            </a:extLst>
          </p:cNvPr>
          <p:cNvSpPr>
            <a:spLocks noGrp="1"/>
          </p:cNvSpPr>
          <p:nvPr>
            <p:ph type="sldNum" sz="quarter" idx="12"/>
          </p:nvPr>
        </p:nvSpPr>
        <p:spPr/>
        <p:txBody>
          <a:bodyPr/>
          <a:lstStyle/>
          <a:p>
            <a:fld id="{D9F085D5-EC86-4F6A-B501-C1359CB39116}" type="slidenum">
              <a:rPr lang="en-GB" smtClean="0"/>
              <a:t>49</a:t>
            </a:fld>
            <a:endParaRPr lang="en-GB"/>
          </a:p>
        </p:txBody>
      </p:sp>
      <p:sp>
        <p:nvSpPr>
          <p:cNvPr id="6" name="TextBox 5">
            <a:extLst>
              <a:ext uri="{FF2B5EF4-FFF2-40B4-BE49-F238E27FC236}">
                <a16:creationId xmlns:a16="http://schemas.microsoft.com/office/drawing/2014/main" id="{73E84471-80A5-46E4-A306-9FBDE29851BB}"/>
              </a:ext>
            </a:extLst>
          </p:cNvPr>
          <p:cNvSpPr txBox="1"/>
          <p:nvPr/>
        </p:nvSpPr>
        <p:spPr>
          <a:xfrm>
            <a:off x="3211707" y="6413664"/>
            <a:ext cx="5212080" cy="276999"/>
          </a:xfrm>
          <a:prstGeom prst="rect">
            <a:avLst/>
          </a:prstGeom>
          <a:noFill/>
        </p:spPr>
        <p:txBody>
          <a:bodyPr wrap="square" rtlCol="0">
            <a:spAutoFit/>
          </a:bodyPr>
          <a:lstStyle/>
          <a:p>
            <a:r>
              <a:rPr lang="en-US" sz="1200" dirty="0">
                <a:latin typeface="Cabin" panose="020B0803050202020004" pitchFamily="34" charset="0"/>
                <a:cs typeface="Arial" panose="020B0604020202020204" pitchFamily="34" charset="0"/>
              </a:rPr>
              <a:t>Source: 2016 Commonwealth Fund International Health Policy Survey.</a:t>
            </a:r>
          </a:p>
        </p:txBody>
      </p:sp>
    </p:spTree>
    <p:extLst>
      <p:ext uri="{BB962C8B-B14F-4D97-AF65-F5344CB8AC3E}">
        <p14:creationId xmlns:p14="http://schemas.microsoft.com/office/powerpoint/2010/main" val="3067315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Veronika </a:t>
            </a:r>
            <a:r>
              <a:rPr lang="en-US" dirty="0" err="1"/>
              <a:t>Dolar</a:t>
            </a:r>
            <a:r>
              <a:rPr lang="en-US" dirty="0"/>
              <a:t>, SUNY Old Westbury</a:t>
            </a:r>
          </a:p>
          <a:p>
            <a:endParaRPr lang="en-US" dirty="0"/>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2606072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1C553-35DE-455A-A872-FBBFBF34B977}"/>
              </a:ext>
            </a:extLst>
          </p:cNvPr>
          <p:cNvSpPr>
            <a:spLocks noGrp="1"/>
          </p:cNvSpPr>
          <p:nvPr>
            <p:ph type="title"/>
          </p:nvPr>
        </p:nvSpPr>
        <p:spPr/>
        <p:txBody>
          <a:bodyPr/>
          <a:lstStyle/>
          <a:p>
            <a:r>
              <a:rPr lang="en-US" dirty="0">
                <a:solidFill>
                  <a:schemeClr val="bg1"/>
                </a:solidFill>
              </a:rPr>
              <a:t>Pre</a:t>
            </a:r>
            <a:r>
              <a:rPr lang="en-US" dirty="0"/>
              <a:t>vention and Screening</a:t>
            </a:r>
            <a:endParaRPr lang="en-US" b="0" dirty="0"/>
          </a:p>
        </p:txBody>
      </p:sp>
      <p:sp>
        <p:nvSpPr>
          <p:cNvPr id="3" name="Content Placeholder 2">
            <a:extLst>
              <a:ext uri="{FF2B5EF4-FFF2-40B4-BE49-F238E27FC236}">
                <a16:creationId xmlns:a16="http://schemas.microsoft.com/office/drawing/2014/main" id="{27EE80AC-9CAB-4764-8061-E5BD02922A29}"/>
              </a:ext>
            </a:extLst>
          </p:cNvPr>
          <p:cNvSpPr>
            <a:spLocks noGrp="1"/>
          </p:cNvSpPr>
          <p:nvPr>
            <p:ph idx="1"/>
          </p:nvPr>
        </p:nvSpPr>
        <p:spPr/>
        <p:txBody>
          <a:bodyPr/>
          <a:lstStyle/>
          <a:p>
            <a:pPr>
              <a:lnSpc>
                <a:spcPct val="70000"/>
              </a:lnSpc>
            </a:pPr>
            <a:r>
              <a:rPr lang="en-US" sz="2400" b="0" dirty="0"/>
              <a:t>The U.S. Excels in Prevention Measures, Including Flu Vaccinations and Breast Cancer Screenings</a:t>
            </a:r>
          </a:p>
          <a:p>
            <a:pPr>
              <a:lnSpc>
                <a:spcPct val="70000"/>
              </a:lnSpc>
            </a:pPr>
            <a:r>
              <a:rPr lang="en-US" sz="2400" b="0" dirty="0"/>
              <a:t>The U.S. Has the Highest Average Five-Year Survival Rate for Breast Cancer, but the Lowest for Cervical Cancer</a:t>
            </a:r>
          </a:p>
        </p:txBody>
      </p:sp>
    </p:spTree>
    <p:extLst>
      <p:ext uri="{BB962C8B-B14F-4D97-AF65-F5344CB8AC3E}">
        <p14:creationId xmlns:p14="http://schemas.microsoft.com/office/powerpoint/2010/main" val="7862862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D3F1-8A29-4204-A7F3-E37D47463968}"/>
              </a:ext>
            </a:extLst>
          </p:cNvPr>
          <p:cNvSpPr>
            <a:spLocks noGrp="1"/>
          </p:cNvSpPr>
          <p:nvPr>
            <p:ph type="title"/>
          </p:nvPr>
        </p:nvSpPr>
        <p:spPr/>
        <p:txBody>
          <a:bodyPr>
            <a:normAutofit/>
          </a:bodyPr>
          <a:lstStyle/>
          <a:p>
            <a:r>
              <a:rPr lang="en-US" b="0" i="0" dirty="0">
                <a:solidFill>
                  <a:schemeClr val="bg1"/>
                </a:solidFill>
                <a:effectLst/>
                <a:latin typeface="InterFace"/>
              </a:rPr>
              <a:t> </a:t>
            </a:r>
            <a:r>
              <a:rPr lang="en-US" dirty="0">
                <a:solidFill>
                  <a:schemeClr val="bg1"/>
                </a:solidFill>
              </a:rPr>
              <a:t>Flu</a:t>
            </a:r>
            <a:r>
              <a:rPr lang="en-US" dirty="0"/>
              <a:t> immunization</a:t>
            </a:r>
          </a:p>
        </p:txBody>
      </p:sp>
      <p:graphicFrame>
        <p:nvGraphicFramePr>
          <p:cNvPr id="6" name="Object 2">
            <a:extLst>
              <a:ext uri="{FF2B5EF4-FFF2-40B4-BE49-F238E27FC236}">
                <a16:creationId xmlns:a16="http://schemas.microsoft.com/office/drawing/2014/main" id="{68BB4111-56EB-4A92-A447-CFF8492B1BB4}"/>
              </a:ext>
            </a:extLst>
          </p:cNvPr>
          <p:cNvGraphicFramePr>
            <a:graphicFrameLocks noGrp="1" noChangeAspect="1"/>
          </p:cNvGraphicFramePr>
          <p:nvPr>
            <p:ph idx="1"/>
            <p:extLst>
              <p:ext uri="{D42A27DB-BD31-4B8C-83A1-F6EECF244321}">
                <p14:modId xmlns:p14="http://schemas.microsoft.com/office/powerpoint/2010/main" val="929888180"/>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1A5FC68-7A78-4167-81CA-CC020C408177}"/>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32674399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32BF-9043-4660-BCF2-5B61848ECEDB}"/>
              </a:ext>
            </a:extLst>
          </p:cNvPr>
          <p:cNvSpPr>
            <a:spLocks noGrp="1"/>
          </p:cNvSpPr>
          <p:nvPr>
            <p:ph type="title"/>
          </p:nvPr>
        </p:nvSpPr>
        <p:spPr>
          <a:xfrm>
            <a:off x="838200" y="0"/>
            <a:ext cx="10515600" cy="1325563"/>
          </a:xfrm>
        </p:spPr>
        <p:txBody>
          <a:bodyPr/>
          <a:lstStyle/>
          <a:p>
            <a:r>
              <a:rPr lang="en-US" dirty="0">
                <a:solidFill>
                  <a:schemeClr val="bg1"/>
                </a:solidFill>
              </a:rPr>
              <a:t>Bre</a:t>
            </a:r>
            <a:r>
              <a:rPr lang="en-US" dirty="0"/>
              <a:t>ast cancer screening</a:t>
            </a:r>
          </a:p>
        </p:txBody>
      </p:sp>
      <p:graphicFrame>
        <p:nvGraphicFramePr>
          <p:cNvPr id="7" name="Object 2">
            <a:extLst>
              <a:ext uri="{FF2B5EF4-FFF2-40B4-BE49-F238E27FC236}">
                <a16:creationId xmlns:a16="http://schemas.microsoft.com/office/drawing/2014/main" id="{804B86E6-A06F-406D-AC23-100B95C1FEFC}"/>
              </a:ext>
            </a:extLst>
          </p:cNvPr>
          <p:cNvGraphicFramePr>
            <a:graphicFrameLocks noGrp="1" noChangeAspect="1"/>
          </p:cNvGraphicFramePr>
          <p:nvPr>
            <p:ph idx="1"/>
            <p:extLst>
              <p:ext uri="{D42A27DB-BD31-4B8C-83A1-F6EECF244321}">
                <p14:modId xmlns:p14="http://schemas.microsoft.com/office/powerpoint/2010/main" val="3718471486"/>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D86CE798-6F5C-41E3-B89C-16236A72D53A}"/>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016C728F-0F48-4633-A812-A16AA49323BB}"/>
              </a:ext>
            </a:extLst>
          </p:cNvPr>
          <p:cNvSpPr/>
          <p:nvPr/>
        </p:nvSpPr>
        <p:spPr>
          <a:xfrm>
            <a:off x="2846215" y="1463356"/>
            <a:ext cx="4310795" cy="369332"/>
          </a:xfrm>
          <a:prstGeom prst="rect">
            <a:avLst/>
          </a:prstGeom>
        </p:spPr>
        <p:txBody>
          <a:bodyPr wrap="none">
            <a:spAutoFit/>
          </a:bodyPr>
          <a:lstStyle/>
          <a:p>
            <a:r>
              <a:rPr lang="en-US" dirty="0"/>
              <a:t>Percent of females ages 50–69 screened (%)</a:t>
            </a:r>
          </a:p>
        </p:txBody>
      </p:sp>
    </p:spTree>
    <p:extLst>
      <p:ext uri="{BB962C8B-B14F-4D97-AF65-F5344CB8AC3E}">
        <p14:creationId xmlns:p14="http://schemas.microsoft.com/office/powerpoint/2010/main" val="13363480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DF38AA-D070-4BAE-AA3C-0B82F046A993}"/>
              </a:ext>
            </a:extLst>
          </p:cNvPr>
          <p:cNvSpPr>
            <a:spLocks noGrp="1"/>
          </p:cNvSpPr>
          <p:nvPr>
            <p:ph type="sldNum" sz="quarter" idx="12"/>
          </p:nvPr>
        </p:nvSpPr>
        <p:spPr/>
        <p:txBody>
          <a:bodyPr/>
          <a:lstStyle/>
          <a:p>
            <a:fld id="{D9F085D5-EC86-4F6A-B501-C1359CB39116}" type="slidenum">
              <a:rPr lang="en-GB" smtClean="0"/>
              <a:t>53</a:t>
            </a:fld>
            <a:endParaRPr lang="en-GB"/>
          </a:p>
        </p:txBody>
      </p:sp>
      <p:graphicFrame>
        <p:nvGraphicFramePr>
          <p:cNvPr id="8" name="Object 2">
            <a:extLst>
              <a:ext uri="{FF2B5EF4-FFF2-40B4-BE49-F238E27FC236}">
                <a16:creationId xmlns:a16="http://schemas.microsoft.com/office/drawing/2014/main" id="{82D982E5-CCBB-4412-A4B2-A8768D0C6165}"/>
              </a:ext>
            </a:extLst>
          </p:cNvPr>
          <p:cNvGraphicFramePr>
            <a:graphicFrameLocks noGrp="1"/>
          </p:cNvGraphicFramePr>
          <p:nvPr>
            <p:ph sz="half" idx="1"/>
            <p:extLst>
              <p:ext uri="{D42A27DB-BD31-4B8C-83A1-F6EECF244321}">
                <p14:modId xmlns:p14="http://schemas.microsoft.com/office/powerpoint/2010/main" val="2529064134"/>
              </p:ext>
            </p:extLst>
          </p:nvPr>
        </p:nvGraphicFramePr>
        <p:xfrm>
          <a:off x="838200" y="1527124"/>
          <a:ext cx="5181600" cy="43275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2">
            <a:extLst>
              <a:ext uri="{FF2B5EF4-FFF2-40B4-BE49-F238E27FC236}">
                <a16:creationId xmlns:a16="http://schemas.microsoft.com/office/drawing/2014/main" id="{0F5D27AE-4FD4-461C-B993-233B515278D5}"/>
              </a:ext>
            </a:extLst>
          </p:cNvPr>
          <p:cNvGraphicFramePr>
            <a:graphicFrameLocks noGrp="1"/>
          </p:cNvGraphicFramePr>
          <p:nvPr>
            <p:ph sz="half" idx="2"/>
            <p:extLst>
              <p:ext uri="{D42A27DB-BD31-4B8C-83A1-F6EECF244321}">
                <p14:modId xmlns:p14="http://schemas.microsoft.com/office/powerpoint/2010/main" val="2030242976"/>
              </p:ext>
            </p:extLst>
          </p:nvPr>
        </p:nvGraphicFramePr>
        <p:xfrm>
          <a:off x="6172200" y="1527124"/>
          <a:ext cx="5181600" cy="4327576"/>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a:extLst>
              <a:ext uri="{FF2B5EF4-FFF2-40B4-BE49-F238E27FC236}">
                <a16:creationId xmlns:a16="http://schemas.microsoft.com/office/drawing/2014/main" id="{3A3618AA-5002-451E-B796-7C5298EB03BC}"/>
              </a:ext>
            </a:extLst>
          </p:cNvPr>
          <p:cNvSpPr>
            <a:spLocks noGrp="1"/>
          </p:cNvSpPr>
          <p:nvPr>
            <p:ph type="title"/>
          </p:nvPr>
        </p:nvSpPr>
        <p:spPr>
          <a:xfrm>
            <a:off x="838200" y="201561"/>
            <a:ext cx="10515600" cy="1325563"/>
          </a:xfrm>
        </p:spPr>
        <p:txBody>
          <a:bodyPr>
            <a:normAutofit/>
          </a:bodyPr>
          <a:lstStyle/>
          <a:p>
            <a:r>
              <a:rPr lang="en-US" dirty="0">
                <a:solidFill>
                  <a:schemeClr val="bg1"/>
                </a:solidFill>
              </a:rPr>
              <a:t>Bre</a:t>
            </a:r>
            <a:r>
              <a:rPr lang="en-US" dirty="0"/>
              <a:t>ast vs Cervical Cancer age-standardized survival rates for females age 15 years and older</a:t>
            </a:r>
          </a:p>
        </p:txBody>
      </p:sp>
      <p:sp>
        <p:nvSpPr>
          <p:cNvPr id="14" name="TextBox 13">
            <a:extLst>
              <a:ext uri="{FF2B5EF4-FFF2-40B4-BE49-F238E27FC236}">
                <a16:creationId xmlns:a16="http://schemas.microsoft.com/office/drawing/2014/main" id="{AA46A24C-45DA-400D-8CE5-8AC17D19E90A}"/>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37492736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B685-07CF-4B6B-82BA-88E3CD8A8DB5}"/>
              </a:ext>
            </a:extLst>
          </p:cNvPr>
          <p:cNvSpPr>
            <a:spLocks noGrp="1"/>
          </p:cNvSpPr>
          <p:nvPr>
            <p:ph type="title"/>
          </p:nvPr>
        </p:nvSpPr>
        <p:spPr/>
        <p:txBody>
          <a:bodyPr/>
          <a:lstStyle/>
          <a:p>
            <a:r>
              <a:rPr lang="en-US" dirty="0">
                <a:solidFill>
                  <a:schemeClr val="bg1"/>
                </a:solidFill>
              </a:rPr>
              <a:t>Sui</a:t>
            </a:r>
            <a:r>
              <a:rPr lang="en-US" dirty="0"/>
              <a:t>cides, 2016</a:t>
            </a:r>
            <a:endParaRPr lang="en-US" b="0" dirty="0"/>
          </a:p>
        </p:txBody>
      </p:sp>
      <p:sp>
        <p:nvSpPr>
          <p:cNvPr id="4" name="Slide Number Placeholder 3">
            <a:extLst>
              <a:ext uri="{FF2B5EF4-FFF2-40B4-BE49-F238E27FC236}">
                <a16:creationId xmlns:a16="http://schemas.microsoft.com/office/drawing/2014/main" id="{F917D9E7-7D4C-4497-A832-C31F5EACBA03}"/>
              </a:ext>
            </a:extLst>
          </p:cNvPr>
          <p:cNvSpPr>
            <a:spLocks noGrp="1"/>
          </p:cNvSpPr>
          <p:nvPr>
            <p:ph type="sldNum" sz="quarter" idx="12"/>
          </p:nvPr>
        </p:nvSpPr>
        <p:spPr/>
        <p:txBody>
          <a:bodyPr/>
          <a:lstStyle/>
          <a:p>
            <a:fld id="{D9F085D5-EC86-4F6A-B501-C1359CB39116}" type="slidenum">
              <a:rPr lang="en-GB" smtClean="0"/>
              <a:t>54</a:t>
            </a:fld>
            <a:endParaRPr lang="en-GB"/>
          </a:p>
        </p:txBody>
      </p:sp>
      <p:graphicFrame>
        <p:nvGraphicFramePr>
          <p:cNvPr id="5" name="Object 2">
            <a:extLst>
              <a:ext uri="{FF2B5EF4-FFF2-40B4-BE49-F238E27FC236}">
                <a16:creationId xmlns:a16="http://schemas.microsoft.com/office/drawing/2014/main" id="{DDC9F9AA-1C99-4360-8C66-B71C5798B0B4}"/>
              </a:ext>
            </a:extLst>
          </p:cNvPr>
          <p:cNvGraphicFramePr>
            <a:graphicFrameLocks noGrp="1" noChangeAspect="1"/>
          </p:cNvGraphicFramePr>
          <p:nvPr>
            <p:ph idx="1"/>
            <p:extLst>
              <p:ext uri="{D42A27DB-BD31-4B8C-83A1-F6EECF244321}">
                <p14:modId xmlns:p14="http://schemas.microsoft.com/office/powerpoint/2010/main" val="3651354245"/>
              </p:ext>
            </p:extLst>
          </p:nvPr>
        </p:nvGraphicFramePr>
        <p:xfrm>
          <a:off x="838200" y="1325563"/>
          <a:ext cx="10515600" cy="482943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7AC2664A-30C7-410A-86CE-373A65EF7426}"/>
              </a:ext>
            </a:extLst>
          </p:cNvPr>
          <p:cNvSpPr txBox="1"/>
          <p:nvPr/>
        </p:nvSpPr>
        <p:spPr>
          <a:xfrm>
            <a:off x="1401188" y="2356107"/>
            <a:ext cx="1939296" cy="184666"/>
          </a:xfrm>
          <a:prstGeom prst="rect">
            <a:avLst/>
          </a:prstGeom>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OECD average: 11.5</a:t>
            </a:r>
          </a:p>
        </p:txBody>
      </p:sp>
      <p:sp>
        <p:nvSpPr>
          <p:cNvPr id="7" name="TextBox 6">
            <a:extLst>
              <a:ext uri="{FF2B5EF4-FFF2-40B4-BE49-F238E27FC236}">
                <a16:creationId xmlns:a16="http://schemas.microsoft.com/office/drawing/2014/main" id="{B30D4892-BB15-4B19-98E6-1899D00E979D}"/>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07B39795-8851-4724-B3A7-B5141BAF8C43}"/>
              </a:ext>
            </a:extLst>
          </p:cNvPr>
          <p:cNvSpPr/>
          <p:nvPr/>
        </p:nvSpPr>
        <p:spPr>
          <a:xfrm>
            <a:off x="689402" y="1511163"/>
            <a:ext cx="3150799" cy="369332"/>
          </a:xfrm>
          <a:prstGeom prst="rect">
            <a:avLst/>
          </a:prstGeom>
        </p:spPr>
        <p:txBody>
          <a:bodyPr wrap="none">
            <a:spAutoFit/>
          </a:bodyPr>
          <a:lstStyle/>
          <a:p>
            <a:r>
              <a:rPr lang="en-US" dirty="0"/>
              <a:t>Deaths per 100,000 population</a:t>
            </a:r>
          </a:p>
        </p:txBody>
      </p:sp>
    </p:spTree>
    <p:extLst>
      <p:ext uri="{BB962C8B-B14F-4D97-AF65-F5344CB8AC3E}">
        <p14:creationId xmlns:p14="http://schemas.microsoft.com/office/powerpoint/2010/main" val="8058897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7762F-EBEE-4871-AD0B-7D51327A5D52}"/>
              </a:ext>
            </a:extLst>
          </p:cNvPr>
          <p:cNvSpPr>
            <a:spLocks noGrp="1"/>
          </p:cNvSpPr>
          <p:nvPr>
            <p:ph type="title"/>
          </p:nvPr>
        </p:nvSpPr>
        <p:spPr/>
        <p:txBody>
          <a:bodyPr/>
          <a:lstStyle/>
          <a:p>
            <a:r>
              <a:rPr lang="en-US" dirty="0">
                <a:solidFill>
                  <a:schemeClr val="bg1"/>
                </a:solidFill>
              </a:rPr>
              <a:t>Ob</a:t>
            </a:r>
            <a:r>
              <a:rPr lang="en-US" dirty="0"/>
              <a:t>esity Rate, 2017</a:t>
            </a:r>
          </a:p>
        </p:txBody>
      </p:sp>
      <p:sp>
        <p:nvSpPr>
          <p:cNvPr id="4" name="Slide Number Placeholder 3">
            <a:extLst>
              <a:ext uri="{FF2B5EF4-FFF2-40B4-BE49-F238E27FC236}">
                <a16:creationId xmlns:a16="http://schemas.microsoft.com/office/drawing/2014/main" id="{4715C415-0922-48A1-9506-B445ADDBBB72}"/>
              </a:ext>
            </a:extLst>
          </p:cNvPr>
          <p:cNvSpPr>
            <a:spLocks noGrp="1"/>
          </p:cNvSpPr>
          <p:nvPr>
            <p:ph type="sldNum" sz="quarter" idx="12"/>
          </p:nvPr>
        </p:nvSpPr>
        <p:spPr/>
        <p:txBody>
          <a:bodyPr/>
          <a:lstStyle/>
          <a:p>
            <a:fld id="{D9F085D5-EC86-4F6A-B501-C1359CB39116}" type="slidenum">
              <a:rPr lang="en-GB" smtClean="0"/>
              <a:t>55</a:t>
            </a:fld>
            <a:endParaRPr lang="en-GB"/>
          </a:p>
        </p:txBody>
      </p:sp>
      <p:graphicFrame>
        <p:nvGraphicFramePr>
          <p:cNvPr id="5" name="Object 2">
            <a:extLst>
              <a:ext uri="{FF2B5EF4-FFF2-40B4-BE49-F238E27FC236}">
                <a16:creationId xmlns:a16="http://schemas.microsoft.com/office/drawing/2014/main" id="{9CFA1FC5-A4DC-4EF8-911A-B5397230DC6B}"/>
              </a:ext>
            </a:extLst>
          </p:cNvPr>
          <p:cNvGraphicFramePr>
            <a:graphicFrameLocks noGrp="1" noChangeAspect="1"/>
          </p:cNvGraphicFramePr>
          <p:nvPr>
            <p:ph idx="1"/>
            <p:extLst>
              <p:ext uri="{D42A27DB-BD31-4B8C-83A1-F6EECF244321}">
                <p14:modId xmlns:p14="http://schemas.microsoft.com/office/powerpoint/2010/main" val="1353893693"/>
              </p:ext>
            </p:extLst>
          </p:nvPr>
        </p:nvGraphicFramePr>
        <p:xfrm>
          <a:off x="838200" y="1570038"/>
          <a:ext cx="10515600" cy="444730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D27D281-1A9F-455B-A890-B3F1455D6B47}"/>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8B2466BF-E3F1-4502-BBCC-453AB8493C1E}"/>
              </a:ext>
            </a:extLst>
          </p:cNvPr>
          <p:cNvSpPr/>
          <p:nvPr/>
        </p:nvSpPr>
        <p:spPr>
          <a:xfrm>
            <a:off x="972157" y="1508125"/>
            <a:ext cx="1259768" cy="369332"/>
          </a:xfrm>
          <a:prstGeom prst="rect">
            <a:avLst/>
          </a:prstGeom>
        </p:spPr>
        <p:txBody>
          <a:bodyPr wrap="none">
            <a:spAutoFit/>
          </a:bodyPr>
          <a:lstStyle/>
          <a:p>
            <a:r>
              <a:rPr lang="en-US" dirty="0"/>
              <a:t>Percent (%)</a:t>
            </a:r>
          </a:p>
        </p:txBody>
      </p:sp>
    </p:spTree>
    <p:extLst>
      <p:ext uri="{BB962C8B-B14F-4D97-AF65-F5344CB8AC3E}">
        <p14:creationId xmlns:p14="http://schemas.microsoft.com/office/powerpoint/2010/main" val="2964392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6C51E-2A14-47D6-BE16-7C77EED69328}"/>
              </a:ext>
            </a:extLst>
          </p:cNvPr>
          <p:cNvSpPr>
            <a:spLocks noGrp="1"/>
          </p:cNvSpPr>
          <p:nvPr>
            <p:ph type="title"/>
          </p:nvPr>
        </p:nvSpPr>
        <p:spPr/>
        <p:txBody>
          <a:bodyPr/>
          <a:lstStyle/>
          <a:p>
            <a:r>
              <a:rPr lang="en-US" dirty="0">
                <a:solidFill>
                  <a:schemeClr val="bg1"/>
                </a:solidFill>
              </a:rPr>
              <a:t>Ad</a:t>
            </a:r>
            <a:r>
              <a:rPr lang="en-US" dirty="0"/>
              <a:t>ults with Multiple Chronic Conditions, 2016</a:t>
            </a:r>
          </a:p>
        </p:txBody>
      </p:sp>
      <p:sp>
        <p:nvSpPr>
          <p:cNvPr id="4" name="Slide Number Placeholder 3">
            <a:extLst>
              <a:ext uri="{FF2B5EF4-FFF2-40B4-BE49-F238E27FC236}">
                <a16:creationId xmlns:a16="http://schemas.microsoft.com/office/drawing/2014/main" id="{6E59D77E-F3A0-47ED-A53C-27DAC1D33A85}"/>
              </a:ext>
            </a:extLst>
          </p:cNvPr>
          <p:cNvSpPr>
            <a:spLocks noGrp="1"/>
          </p:cNvSpPr>
          <p:nvPr>
            <p:ph type="sldNum" sz="quarter" idx="12"/>
          </p:nvPr>
        </p:nvSpPr>
        <p:spPr/>
        <p:txBody>
          <a:bodyPr/>
          <a:lstStyle/>
          <a:p>
            <a:fld id="{D9F085D5-EC86-4F6A-B501-C1359CB39116}" type="slidenum">
              <a:rPr lang="en-GB" smtClean="0"/>
              <a:t>56</a:t>
            </a:fld>
            <a:endParaRPr lang="en-GB"/>
          </a:p>
        </p:txBody>
      </p:sp>
      <p:graphicFrame>
        <p:nvGraphicFramePr>
          <p:cNvPr id="7" name="Object 2">
            <a:extLst>
              <a:ext uri="{FF2B5EF4-FFF2-40B4-BE49-F238E27FC236}">
                <a16:creationId xmlns:a16="http://schemas.microsoft.com/office/drawing/2014/main" id="{0F6BCAC3-2855-4215-B915-874724A258FF}"/>
              </a:ext>
            </a:extLst>
          </p:cNvPr>
          <p:cNvGraphicFramePr>
            <a:graphicFrameLocks noGrp="1" noChangeAspect="1"/>
          </p:cNvGraphicFramePr>
          <p:nvPr>
            <p:ph idx="1"/>
            <p:extLst>
              <p:ext uri="{D42A27DB-BD31-4B8C-83A1-F6EECF244321}">
                <p14:modId xmlns:p14="http://schemas.microsoft.com/office/powerpoint/2010/main" val="4219755339"/>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BD8518C-74B9-4E31-AF45-6240E9921269}"/>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32763974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13FEF47-9B6A-433B-BEE1-58D820020B5E}"/>
              </a:ext>
            </a:extLst>
          </p:cNvPr>
          <p:cNvGraphicFramePr>
            <a:graphicFrameLocks noGrp="1"/>
          </p:cNvGraphicFramePr>
          <p:nvPr>
            <p:ph sz="half" idx="1"/>
            <p:extLst>
              <p:ext uri="{D42A27DB-BD31-4B8C-83A1-F6EECF244321}">
                <p14:modId xmlns:p14="http://schemas.microsoft.com/office/powerpoint/2010/main" val="734521993"/>
              </p:ext>
            </p:extLst>
          </p:nvPr>
        </p:nvGraphicFramePr>
        <p:xfrm>
          <a:off x="838200" y="1665288"/>
          <a:ext cx="5181600" cy="4079240"/>
        </p:xfrm>
        <a:graphic>
          <a:graphicData uri="http://schemas.openxmlformats.org/drawingml/2006/table">
            <a:tbl>
              <a:tblPr firstRow="1" bandRow="1">
                <a:tableStyleId>{5C22544A-7EE6-4342-B048-85BDC9FD1C3A}</a:tableStyleId>
              </a:tblPr>
              <a:tblGrid>
                <a:gridCol w="754626">
                  <a:extLst>
                    <a:ext uri="{9D8B030D-6E8A-4147-A177-3AD203B41FA5}">
                      <a16:colId xmlns:a16="http://schemas.microsoft.com/office/drawing/2014/main" val="538528843"/>
                    </a:ext>
                  </a:extLst>
                </a:gridCol>
                <a:gridCol w="4426974">
                  <a:extLst>
                    <a:ext uri="{9D8B030D-6E8A-4147-A177-3AD203B41FA5}">
                      <a16:colId xmlns:a16="http://schemas.microsoft.com/office/drawing/2014/main" val="486792607"/>
                    </a:ext>
                  </a:extLst>
                </a:gridCol>
              </a:tblGrid>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Ranking</a:t>
                      </a:r>
                    </a:p>
                  </a:txBody>
                  <a:tcPr/>
                </a:tc>
                <a:extLst>
                  <a:ext uri="{0D108BD9-81ED-4DB2-BD59-A6C34878D82A}">
                    <a16:rowId xmlns:a16="http://schemas.microsoft.com/office/drawing/2014/main" val="3643532097"/>
                  </a:ext>
                </a:extLst>
              </a:tr>
              <a:tr h="370840">
                <a:tc>
                  <a:txBody>
                    <a:bodyPr/>
                    <a:lstStyle/>
                    <a:p>
                      <a:r>
                        <a:rPr lang="en-US" dirty="0"/>
                        <a:t>30.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Canada</a:t>
                      </a:r>
                    </a:p>
                  </a:txBody>
                  <a:tcPr marL="0" marR="0" marT="0" marB="0" anchor="ctr"/>
                </a:tc>
                <a:extLst>
                  <a:ext uri="{0D108BD9-81ED-4DB2-BD59-A6C34878D82A}">
                    <a16:rowId xmlns:a16="http://schemas.microsoft.com/office/drawing/2014/main" val="2260384316"/>
                  </a:ext>
                </a:extLst>
              </a:tr>
              <a:tr h="370840">
                <a:tc>
                  <a:txBody>
                    <a:bodyPr/>
                    <a:lstStyle/>
                    <a:p>
                      <a:r>
                        <a:rPr lang="en-US" dirty="0"/>
                        <a:t>31.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Finland</a:t>
                      </a:r>
                    </a:p>
                  </a:txBody>
                  <a:tcPr marL="0" marR="0" marT="0" marB="0" anchor="ctr"/>
                </a:tc>
                <a:extLst>
                  <a:ext uri="{0D108BD9-81ED-4DB2-BD59-A6C34878D82A}">
                    <a16:rowId xmlns:a16="http://schemas.microsoft.com/office/drawing/2014/main" val="847416833"/>
                  </a:ext>
                </a:extLst>
              </a:tr>
              <a:tr h="370840">
                <a:tc>
                  <a:txBody>
                    <a:bodyPr/>
                    <a:lstStyle/>
                    <a:p>
                      <a:r>
                        <a:rPr lang="en-US" dirty="0"/>
                        <a:t>32.</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Australia</a:t>
                      </a:r>
                    </a:p>
                  </a:txBody>
                  <a:tcPr marL="0" marR="0" marT="0" marB="0" anchor="ctr"/>
                </a:tc>
                <a:extLst>
                  <a:ext uri="{0D108BD9-81ED-4DB2-BD59-A6C34878D82A}">
                    <a16:rowId xmlns:a16="http://schemas.microsoft.com/office/drawing/2014/main" val="1410555748"/>
                  </a:ext>
                </a:extLst>
              </a:tr>
              <a:tr h="370840">
                <a:tc>
                  <a:txBody>
                    <a:bodyPr/>
                    <a:lstStyle/>
                    <a:p>
                      <a:r>
                        <a:rPr lang="en-US" dirty="0"/>
                        <a:t>33.</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Chile</a:t>
                      </a:r>
                    </a:p>
                  </a:txBody>
                  <a:tcPr marL="0" marR="0" marT="0" marB="0" anchor="ctr"/>
                </a:tc>
                <a:extLst>
                  <a:ext uri="{0D108BD9-81ED-4DB2-BD59-A6C34878D82A}">
                    <a16:rowId xmlns:a16="http://schemas.microsoft.com/office/drawing/2014/main" val="3001517071"/>
                  </a:ext>
                </a:extLst>
              </a:tr>
              <a:tr h="370840">
                <a:tc>
                  <a:txBody>
                    <a:bodyPr/>
                    <a:lstStyle/>
                    <a:p>
                      <a:r>
                        <a:rPr lang="en-US" dirty="0"/>
                        <a:t>34.</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Denmark</a:t>
                      </a:r>
                    </a:p>
                  </a:txBody>
                  <a:tcPr marL="0" marR="0" marT="0" marB="0" anchor="ctr"/>
                </a:tc>
                <a:extLst>
                  <a:ext uri="{0D108BD9-81ED-4DB2-BD59-A6C34878D82A}">
                    <a16:rowId xmlns:a16="http://schemas.microsoft.com/office/drawing/2014/main" val="1351822331"/>
                  </a:ext>
                </a:extLst>
              </a:tr>
              <a:tr h="370840">
                <a:tc>
                  <a:txBody>
                    <a:bodyPr/>
                    <a:lstStyle/>
                    <a:p>
                      <a:r>
                        <a:rPr lang="en-US" dirty="0"/>
                        <a:t>35.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Dominica</a:t>
                      </a:r>
                    </a:p>
                  </a:txBody>
                  <a:tcPr marL="0" marR="0" marT="0" marB="0" anchor="ctr"/>
                </a:tc>
                <a:extLst>
                  <a:ext uri="{0D108BD9-81ED-4DB2-BD59-A6C34878D82A}">
                    <a16:rowId xmlns:a16="http://schemas.microsoft.com/office/drawing/2014/main" val="4007411820"/>
                  </a:ext>
                </a:extLst>
              </a:tr>
              <a:tr h="370840">
                <a:tc>
                  <a:txBody>
                    <a:bodyPr/>
                    <a:lstStyle/>
                    <a:p>
                      <a:r>
                        <a:rPr lang="en-US" dirty="0"/>
                        <a:t>36.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Costa Rica</a:t>
                      </a:r>
                    </a:p>
                  </a:txBody>
                  <a:tcPr marL="0" marR="0" marT="0" marB="0" anchor="ctr"/>
                </a:tc>
                <a:extLst>
                  <a:ext uri="{0D108BD9-81ED-4DB2-BD59-A6C34878D82A}">
                    <a16:rowId xmlns:a16="http://schemas.microsoft.com/office/drawing/2014/main" val="3991317472"/>
                  </a:ext>
                </a:extLst>
              </a:tr>
              <a:tr h="370840">
                <a:tc>
                  <a:txBody>
                    <a:bodyPr/>
                    <a:lstStyle/>
                    <a:p>
                      <a:r>
                        <a:rPr lang="en-US" dirty="0"/>
                        <a:t>37.</a:t>
                      </a:r>
                    </a:p>
                  </a:txBody>
                  <a:tcPr>
                    <a:solidFill>
                      <a:srgbClr val="C00000"/>
                    </a:solidFill>
                  </a:tcPr>
                </a:tc>
                <a:tc>
                  <a:txBody>
                    <a:bodyPr/>
                    <a:lstStyle/>
                    <a:p>
                      <a:pPr marL="0" algn="l" defTabSz="914400" rtl="0" eaLnBrk="1" fontAlgn="b" latinLnBrk="0" hangingPunct="1"/>
                      <a:r>
                        <a:rPr lang="en-US" sz="1800" kern="1200" dirty="0">
                          <a:solidFill>
                            <a:schemeClr val="dk1"/>
                          </a:solidFill>
                          <a:latin typeface="+mn-lt"/>
                          <a:ea typeface="+mn-ea"/>
                          <a:cs typeface="+mn-cs"/>
                        </a:rPr>
                        <a:t> United States</a:t>
                      </a:r>
                    </a:p>
                  </a:txBody>
                  <a:tcPr marL="0" marR="0" marT="0" marB="0" anchor="ctr">
                    <a:solidFill>
                      <a:srgbClr val="C00000"/>
                    </a:solidFill>
                  </a:tcPr>
                </a:tc>
                <a:extLst>
                  <a:ext uri="{0D108BD9-81ED-4DB2-BD59-A6C34878D82A}">
                    <a16:rowId xmlns:a16="http://schemas.microsoft.com/office/drawing/2014/main" val="2394924803"/>
                  </a:ext>
                </a:extLst>
              </a:tr>
              <a:tr h="370840">
                <a:tc>
                  <a:txBody>
                    <a:bodyPr/>
                    <a:lstStyle/>
                    <a:p>
                      <a:r>
                        <a:rPr lang="en-US" dirty="0"/>
                        <a:t>38.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Slovenia</a:t>
                      </a:r>
                    </a:p>
                  </a:txBody>
                  <a:tcPr marL="0" marR="0" marT="0" marB="0" anchor="ctr"/>
                </a:tc>
                <a:extLst>
                  <a:ext uri="{0D108BD9-81ED-4DB2-BD59-A6C34878D82A}">
                    <a16:rowId xmlns:a16="http://schemas.microsoft.com/office/drawing/2014/main" val="712603232"/>
                  </a:ext>
                </a:extLst>
              </a:tr>
              <a:tr h="370840">
                <a:tc>
                  <a:txBody>
                    <a:bodyPr/>
                    <a:lstStyle/>
                    <a:p>
                      <a:r>
                        <a:rPr lang="en-US" dirty="0"/>
                        <a:t>39.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Cuba</a:t>
                      </a:r>
                    </a:p>
                  </a:txBody>
                  <a:tcPr marL="0" marR="0" marT="0" marB="0" anchor="ctr"/>
                </a:tc>
                <a:extLst>
                  <a:ext uri="{0D108BD9-81ED-4DB2-BD59-A6C34878D82A}">
                    <a16:rowId xmlns:a16="http://schemas.microsoft.com/office/drawing/2014/main" val="4052788636"/>
                  </a:ext>
                </a:extLst>
              </a:tr>
            </a:tbl>
          </a:graphicData>
        </a:graphic>
      </p:graphicFrame>
      <p:graphicFrame>
        <p:nvGraphicFramePr>
          <p:cNvPr id="8" name="Content Placeholder 7">
            <a:extLst>
              <a:ext uri="{FF2B5EF4-FFF2-40B4-BE49-F238E27FC236}">
                <a16:creationId xmlns:a16="http://schemas.microsoft.com/office/drawing/2014/main" id="{1193786F-D9D4-4701-A45E-68D669BEFBE4}"/>
              </a:ext>
            </a:extLst>
          </p:cNvPr>
          <p:cNvGraphicFramePr>
            <a:graphicFrameLocks noGrp="1"/>
          </p:cNvGraphicFramePr>
          <p:nvPr>
            <p:ph sz="half" idx="2"/>
            <p:extLst>
              <p:ext uri="{D42A27DB-BD31-4B8C-83A1-F6EECF244321}">
                <p14:modId xmlns:p14="http://schemas.microsoft.com/office/powerpoint/2010/main" val="20500845"/>
              </p:ext>
            </p:extLst>
          </p:nvPr>
        </p:nvGraphicFramePr>
        <p:xfrm>
          <a:off x="6172200" y="1665288"/>
          <a:ext cx="5181600" cy="4079240"/>
        </p:xfrm>
        <a:graphic>
          <a:graphicData uri="http://schemas.openxmlformats.org/drawingml/2006/table">
            <a:tbl>
              <a:tblPr firstRow="1" bandRow="1">
                <a:tableStyleId>{5C22544A-7EE6-4342-B048-85BDC9FD1C3A}</a:tableStyleId>
              </a:tblPr>
              <a:tblGrid>
                <a:gridCol w="749710">
                  <a:extLst>
                    <a:ext uri="{9D8B030D-6E8A-4147-A177-3AD203B41FA5}">
                      <a16:colId xmlns:a16="http://schemas.microsoft.com/office/drawing/2014/main" val="3211144737"/>
                    </a:ext>
                  </a:extLst>
                </a:gridCol>
                <a:gridCol w="4431890">
                  <a:extLst>
                    <a:ext uri="{9D8B030D-6E8A-4147-A177-3AD203B41FA5}">
                      <a16:colId xmlns:a16="http://schemas.microsoft.com/office/drawing/2014/main" val="676190219"/>
                    </a:ext>
                  </a:extLst>
                </a:gridCol>
              </a:tblGrid>
              <a:tr h="370840">
                <a:tc>
                  <a:txBody>
                    <a:bodyPr/>
                    <a:lstStyle/>
                    <a:p>
                      <a:endParaRPr lang="en-US" dirty="0"/>
                    </a:p>
                  </a:txBody>
                  <a:tcPr/>
                </a:tc>
                <a:tc>
                  <a:txBody>
                    <a:bodyPr/>
                    <a:lstStyle/>
                    <a:p>
                      <a:r>
                        <a:rPr lang="en-US" dirty="0"/>
                        <a:t>Overall Ranking</a:t>
                      </a:r>
                    </a:p>
                  </a:txBody>
                  <a:tcPr/>
                </a:tc>
                <a:extLst>
                  <a:ext uri="{0D108BD9-81ED-4DB2-BD59-A6C34878D82A}">
                    <a16:rowId xmlns:a16="http://schemas.microsoft.com/office/drawing/2014/main" val="35763360"/>
                  </a:ext>
                </a:extLst>
              </a:tr>
              <a:tr h="370840">
                <a:tc>
                  <a:txBody>
                    <a:bodyPr/>
                    <a:lstStyle/>
                    <a:p>
                      <a:r>
                        <a:rPr lang="en-US" dirty="0"/>
                        <a:t>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France</a:t>
                      </a:r>
                    </a:p>
                  </a:txBody>
                  <a:tcPr marL="0" marR="0" marT="0" marB="0" anchor="ctr"/>
                </a:tc>
                <a:extLst>
                  <a:ext uri="{0D108BD9-81ED-4DB2-BD59-A6C34878D82A}">
                    <a16:rowId xmlns:a16="http://schemas.microsoft.com/office/drawing/2014/main" val="908814192"/>
                  </a:ext>
                </a:extLst>
              </a:tr>
              <a:tr h="370840">
                <a:tc>
                  <a:txBody>
                    <a:bodyPr/>
                    <a:lstStyle/>
                    <a:p>
                      <a:r>
                        <a:rPr lang="en-US" dirty="0"/>
                        <a:t>2.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Italy</a:t>
                      </a:r>
                    </a:p>
                  </a:txBody>
                  <a:tcPr marL="0" marR="0" marT="0" marB="0" anchor="ctr"/>
                </a:tc>
                <a:extLst>
                  <a:ext uri="{0D108BD9-81ED-4DB2-BD59-A6C34878D82A}">
                    <a16:rowId xmlns:a16="http://schemas.microsoft.com/office/drawing/2014/main" val="3058048154"/>
                  </a:ext>
                </a:extLst>
              </a:tr>
              <a:tr h="370840">
                <a:tc>
                  <a:txBody>
                    <a:bodyPr/>
                    <a:lstStyle/>
                    <a:p>
                      <a:r>
                        <a:rPr lang="en-US" dirty="0"/>
                        <a:t>3.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San Marino</a:t>
                      </a:r>
                    </a:p>
                  </a:txBody>
                  <a:tcPr marL="0" marR="0" marT="0" marB="0" anchor="ctr"/>
                </a:tc>
                <a:extLst>
                  <a:ext uri="{0D108BD9-81ED-4DB2-BD59-A6C34878D82A}">
                    <a16:rowId xmlns:a16="http://schemas.microsoft.com/office/drawing/2014/main" val="2535563539"/>
                  </a:ext>
                </a:extLst>
              </a:tr>
              <a:tr h="370840">
                <a:tc>
                  <a:txBody>
                    <a:bodyPr/>
                    <a:lstStyle/>
                    <a:p>
                      <a:r>
                        <a:rPr lang="en-US" dirty="0"/>
                        <a:t>4.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Andorra</a:t>
                      </a:r>
                    </a:p>
                  </a:txBody>
                  <a:tcPr marL="0" marR="0" marT="0" marB="0" anchor="ctr"/>
                </a:tc>
                <a:extLst>
                  <a:ext uri="{0D108BD9-81ED-4DB2-BD59-A6C34878D82A}">
                    <a16:rowId xmlns:a16="http://schemas.microsoft.com/office/drawing/2014/main" val="2359586810"/>
                  </a:ext>
                </a:extLst>
              </a:tr>
              <a:tr h="370840">
                <a:tc>
                  <a:txBody>
                    <a:bodyPr/>
                    <a:lstStyle/>
                    <a:p>
                      <a:r>
                        <a:rPr lang="en-US" dirty="0"/>
                        <a:t>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Malta</a:t>
                      </a:r>
                    </a:p>
                  </a:txBody>
                  <a:tcPr marL="0" marR="0" marT="0" marB="0" anchor="ctr"/>
                </a:tc>
                <a:extLst>
                  <a:ext uri="{0D108BD9-81ED-4DB2-BD59-A6C34878D82A}">
                    <a16:rowId xmlns:a16="http://schemas.microsoft.com/office/drawing/2014/main" val="2100325573"/>
                  </a:ext>
                </a:extLst>
              </a:tr>
              <a:tr h="370840">
                <a:tc>
                  <a:txBody>
                    <a:bodyPr/>
                    <a:lstStyle/>
                    <a:p>
                      <a:r>
                        <a:rPr lang="en-US" dirty="0"/>
                        <a:t>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Singapore</a:t>
                      </a:r>
                    </a:p>
                  </a:txBody>
                  <a:tcPr marL="0" marR="0" marT="0" marB="0" anchor="ctr"/>
                </a:tc>
                <a:extLst>
                  <a:ext uri="{0D108BD9-81ED-4DB2-BD59-A6C34878D82A}">
                    <a16:rowId xmlns:a16="http://schemas.microsoft.com/office/drawing/2014/main" val="1471400179"/>
                  </a:ext>
                </a:extLst>
              </a:tr>
              <a:tr h="370840">
                <a:tc>
                  <a:txBody>
                    <a:bodyPr/>
                    <a:lstStyle/>
                    <a:p>
                      <a:r>
                        <a:rPr lang="en-US" dirty="0"/>
                        <a:t>7.</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Spain</a:t>
                      </a:r>
                    </a:p>
                  </a:txBody>
                  <a:tcPr marL="0" marR="0" marT="0" marB="0" anchor="ctr"/>
                </a:tc>
                <a:extLst>
                  <a:ext uri="{0D108BD9-81ED-4DB2-BD59-A6C34878D82A}">
                    <a16:rowId xmlns:a16="http://schemas.microsoft.com/office/drawing/2014/main" val="3897139801"/>
                  </a:ext>
                </a:extLst>
              </a:tr>
              <a:tr h="370840">
                <a:tc>
                  <a:txBody>
                    <a:bodyPr/>
                    <a:lstStyle/>
                    <a:p>
                      <a:r>
                        <a:rPr lang="en-US" dirty="0"/>
                        <a:t>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Oman</a:t>
                      </a:r>
                    </a:p>
                  </a:txBody>
                  <a:tcPr marL="0" marR="0" marT="0" marB="0" anchor="ctr"/>
                </a:tc>
                <a:extLst>
                  <a:ext uri="{0D108BD9-81ED-4DB2-BD59-A6C34878D82A}">
                    <a16:rowId xmlns:a16="http://schemas.microsoft.com/office/drawing/2014/main" val="928645929"/>
                  </a:ext>
                </a:extLst>
              </a:tr>
              <a:tr h="370840">
                <a:tc>
                  <a:txBody>
                    <a:bodyPr/>
                    <a:lstStyle/>
                    <a:p>
                      <a:r>
                        <a:rPr lang="en-US" dirty="0"/>
                        <a:t>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Austria</a:t>
                      </a:r>
                    </a:p>
                  </a:txBody>
                  <a:tcPr marL="0" marR="0" marT="0" marB="0" anchor="ctr"/>
                </a:tc>
                <a:extLst>
                  <a:ext uri="{0D108BD9-81ED-4DB2-BD59-A6C34878D82A}">
                    <a16:rowId xmlns:a16="http://schemas.microsoft.com/office/drawing/2014/main" val="1165552788"/>
                  </a:ext>
                </a:extLst>
              </a:tr>
              <a:tr h="370840">
                <a:tc>
                  <a:txBody>
                    <a:bodyPr/>
                    <a:lstStyle/>
                    <a:p>
                      <a:r>
                        <a:rPr lang="en-US" dirty="0"/>
                        <a:t>10.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Japan</a:t>
                      </a:r>
                    </a:p>
                  </a:txBody>
                  <a:tcPr marL="0" marR="0" marT="0" marB="0" anchor="ctr"/>
                </a:tc>
                <a:extLst>
                  <a:ext uri="{0D108BD9-81ED-4DB2-BD59-A6C34878D82A}">
                    <a16:rowId xmlns:a16="http://schemas.microsoft.com/office/drawing/2014/main" val="191319753"/>
                  </a:ext>
                </a:extLst>
              </a:tr>
            </a:tbl>
          </a:graphicData>
        </a:graphic>
      </p:graphicFrame>
      <p:sp>
        <p:nvSpPr>
          <p:cNvPr id="3" name="Title 2"/>
          <p:cNvSpPr>
            <a:spLocks noGrp="1"/>
          </p:cNvSpPr>
          <p:nvPr>
            <p:ph type="title"/>
          </p:nvPr>
        </p:nvSpPr>
        <p:spPr/>
        <p:txBody>
          <a:bodyPr>
            <a:normAutofit/>
          </a:bodyPr>
          <a:lstStyle/>
          <a:p>
            <a:r>
              <a:rPr lang="en-US" dirty="0">
                <a:solidFill>
                  <a:schemeClr val="bg1"/>
                </a:solidFill>
              </a:rPr>
              <a:t>The</a:t>
            </a:r>
            <a:r>
              <a:rPr lang="en-US" dirty="0"/>
              <a:t> World Health Report 2000, </a:t>
            </a:r>
            <a:r>
              <a:rPr lang="en-US" i="1" dirty="0"/>
              <a:t>Health Systems: Improving Performance</a:t>
            </a:r>
            <a:endParaRPr lang="en-US" dirty="0"/>
          </a:p>
        </p:txBody>
      </p:sp>
    </p:spTree>
    <p:extLst>
      <p:ext uri="{BB962C8B-B14F-4D97-AF65-F5344CB8AC3E}">
        <p14:creationId xmlns:p14="http://schemas.microsoft.com/office/powerpoint/2010/main" val="777743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77504E-EF54-4383-A45E-14847414A454}"/>
              </a:ext>
            </a:extLst>
          </p:cNvPr>
          <p:cNvSpPr>
            <a:spLocks noGrp="1"/>
          </p:cNvSpPr>
          <p:nvPr>
            <p:ph type="title"/>
          </p:nvPr>
        </p:nvSpPr>
        <p:spPr/>
        <p:txBody>
          <a:bodyPr/>
          <a:lstStyle/>
          <a:p>
            <a:r>
              <a:rPr lang="en-US" dirty="0">
                <a:solidFill>
                  <a:schemeClr val="bg1"/>
                </a:solidFill>
              </a:rPr>
              <a:t>Per</a:t>
            </a:r>
            <a:r>
              <a:rPr lang="en-US" dirty="0"/>
              <a:t>ception of quality of medical</a:t>
            </a:r>
          </a:p>
        </p:txBody>
      </p:sp>
      <p:graphicFrame>
        <p:nvGraphicFramePr>
          <p:cNvPr id="32" name="Content Placeholder 31">
            <a:extLst>
              <a:ext uri="{FF2B5EF4-FFF2-40B4-BE49-F238E27FC236}">
                <a16:creationId xmlns:a16="http://schemas.microsoft.com/office/drawing/2014/main" id="{FFC2F35B-72D7-4D96-8198-40367FDED12C}"/>
              </a:ext>
            </a:extLst>
          </p:cNvPr>
          <p:cNvGraphicFramePr>
            <a:graphicFrameLocks noGrp="1"/>
          </p:cNvGraphicFramePr>
          <p:nvPr>
            <p:ph idx="1"/>
            <p:extLst>
              <p:ext uri="{D42A27DB-BD31-4B8C-83A1-F6EECF244321}">
                <p14:modId xmlns:p14="http://schemas.microsoft.com/office/powerpoint/2010/main" val="4003294509"/>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0864439-3790-40A6-90BD-6AD9C52A114D}"/>
              </a:ext>
            </a:extLst>
          </p:cNvPr>
          <p:cNvSpPr>
            <a:spLocks noGrp="1"/>
          </p:cNvSpPr>
          <p:nvPr>
            <p:ph type="sldNum" sz="quarter" idx="12"/>
          </p:nvPr>
        </p:nvSpPr>
        <p:spPr/>
        <p:txBody>
          <a:bodyPr/>
          <a:lstStyle/>
          <a:p>
            <a:fld id="{D9F085D5-EC86-4F6A-B501-C1359CB39116}" type="slidenum">
              <a:rPr lang="en-GB" smtClean="0"/>
              <a:t>58</a:t>
            </a:fld>
            <a:endParaRPr lang="en-GB"/>
          </a:p>
        </p:txBody>
      </p:sp>
      <p:sp>
        <p:nvSpPr>
          <p:cNvPr id="33" name="TextBox 32">
            <a:extLst>
              <a:ext uri="{FF2B5EF4-FFF2-40B4-BE49-F238E27FC236}">
                <a16:creationId xmlns:a16="http://schemas.microsoft.com/office/drawing/2014/main" id="{1B4A4BC9-99ED-442A-BA26-82C810396DC7}"/>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36095793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944" y="0"/>
            <a:ext cx="10515600" cy="1325563"/>
          </a:xfrm>
        </p:spPr>
        <p:txBody>
          <a:bodyPr>
            <a:normAutofit/>
          </a:bodyPr>
          <a:lstStyle/>
          <a:p>
            <a:r>
              <a:rPr lang="en-US" dirty="0">
                <a:solidFill>
                  <a:schemeClr val="bg1"/>
                </a:solidFill>
              </a:rPr>
              <a:t>So</a:t>
            </a:r>
            <a:r>
              <a:rPr lang="en-US" dirty="0"/>
              <a:t>me Other Interesting/Alarming Facts</a:t>
            </a:r>
          </a:p>
        </p:txBody>
      </p:sp>
      <p:sp>
        <p:nvSpPr>
          <p:cNvPr id="3" name="Content Placeholder 2"/>
          <p:cNvSpPr>
            <a:spLocks noGrp="1"/>
          </p:cNvSpPr>
          <p:nvPr>
            <p:ph idx="1"/>
          </p:nvPr>
        </p:nvSpPr>
        <p:spPr/>
        <p:txBody>
          <a:bodyPr>
            <a:normAutofit/>
          </a:bodyPr>
          <a:lstStyle/>
          <a:p>
            <a:r>
              <a:rPr lang="en-US" b="0" dirty="0"/>
              <a:t>One classic benchmark for a national medical system is “avoidable mortality” – that is, how well a country doe at curing diseases that are curable.</a:t>
            </a:r>
          </a:p>
          <a:p>
            <a:r>
              <a:rPr lang="en-US" b="0" dirty="0"/>
              <a:t>The number of people under 75 who die from curable illness was almost twice as high in the US as in the countries that do the best on this measure; France, Spain, Japan.</a:t>
            </a:r>
          </a:p>
          <a:p>
            <a:endParaRPr lang="en-US" dirty="0"/>
          </a:p>
        </p:txBody>
      </p:sp>
    </p:spTree>
    <p:extLst>
      <p:ext uri="{BB962C8B-B14F-4D97-AF65-F5344CB8AC3E}">
        <p14:creationId xmlns:p14="http://schemas.microsoft.com/office/powerpoint/2010/main" val="138173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B42-1B5B-45CC-ABF6-D7BDC7084DD2}"/>
              </a:ext>
            </a:extLst>
          </p:cNvPr>
          <p:cNvSpPr>
            <a:spLocks noGrp="1"/>
          </p:cNvSpPr>
          <p:nvPr>
            <p:ph type="title"/>
          </p:nvPr>
        </p:nvSpPr>
        <p:spPr>
          <a:xfrm>
            <a:off x="738184"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38B9A91A-9A6D-4F15-A58D-EB6AC9ABA1EA}"/>
              </a:ext>
            </a:extLst>
          </p:cNvPr>
          <p:cNvSpPr>
            <a:spLocks noGrp="1"/>
          </p:cNvSpPr>
          <p:nvPr>
            <p:ph idx="1"/>
          </p:nvPr>
        </p:nvSpPr>
        <p:spPr/>
        <p:txBody>
          <a:bodyPr/>
          <a:lstStyle/>
          <a:p>
            <a:r>
              <a:rPr lang="en-US" b="0" dirty="0"/>
              <a:t>What is Health(care) Economics?</a:t>
            </a:r>
          </a:p>
          <a:p>
            <a:r>
              <a:rPr lang="en-US" b="0" dirty="0"/>
              <a:t>Taking the Pulse of the Health Economy</a:t>
            </a:r>
          </a:p>
          <a:p>
            <a:r>
              <a:rPr lang="en-US" b="0" dirty="0"/>
              <a:t>Health Care Systems and Institutions</a:t>
            </a:r>
          </a:p>
          <a:p>
            <a:r>
              <a:rPr lang="en-US" b="0" dirty="0"/>
              <a:t>Health Insurance and Reform</a:t>
            </a:r>
          </a:p>
          <a:p>
            <a:r>
              <a:rPr lang="en-US" b="0" dirty="0"/>
              <a:t>Pharmaceuticals – Big Pharma</a:t>
            </a:r>
          </a:p>
          <a:p>
            <a:pPr marL="0" indent="0">
              <a:buNone/>
            </a:pPr>
            <a:endParaRPr lang="en-US" dirty="0"/>
          </a:p>
        </p:txBody>
      </p:sp>
    </p:spTree>
    <p:extLst>
      <p:ext uri="{BB962C8B-B14F-4D97-AF65-F5344CB8AC3E}">
        <p14:creationId xmlns:p14="http://schemas.microsoft.com/office/powerpoint/2010/main" val="8060111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F491E2-9495-4B75-8E4A-A3003538824E}"/>
              </a:ext>
            </a:extLst>
          </p:cNvPr>
          <p:cNvSpPr>
            <a:spLocks noGrp="1"/>
          </p:cNvSpPr>
          <p:nvPr>
            <p:ph type="ctrTitle"/>
          </p:nvPr>
        </p:nvSpPr>
        <p:spPr/>
        <p:txBody>
          <a:bodyPr/>
          <a:lstStyle/>
          <a:p>
            <a:r>
              <a:rPr lang="en-US" dirty="0"/>
              <a:t>Access</a:t>
            </a:r>
          </a:p>
        </p:txBody>
      </p:sp>
      <p:sp>
        <p:nvSpPr>
          <p:cNvPr id="5" name="Subtitle 4">
            <a:extLst>
              <a:ext uri="{FF2B5EF4-FFF2-40B4-BE49-F238E27FC236}">
                <a16:creationId xmlns:a16="http://schemas.microsoft.com/office/drawing/2014/main" id="{E2BCBF71-3CE3-49E8-ADFD-F6AE12B4119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161120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3DE12-8CC2-4D90-A0FA-7C677946B385}"/>
              </a:ext>
            </a:extLst>
          </p:cNvPr>
          <p:cNvSpPr>
            <a:spLocks noGrp="1"/>
          </p:cNvSpPr>
          <p:nvPr>
            <p:ph type="title"/>
          </p:nvPr>
        </p:nvSpPr>
        <p:spPr/>
        <p:txBody>
          <a:bodyPr/>
          <a:lstStyle/>
          <a:p>
            <a:r>
              <a:rPr lang="en-US" dirty="0">
                <a:solidFill>
                  <a:schemeClr val="bg1"/>
                </a:solidFill>
              </a:rPr>
              <a:t>Hea</a:t>
            </a:r>
            <a:r>
              <a:rPr lang="en-US" dirty="0"/>
              <a:t>lthcare Access </a:t>
            </a:r>
          </a:p>
        </p:txBody>
      </p:sp>
      <p:sp>
        <p:nvSpPr>
          <p:cNvPr id="3" name="Content Placeholder 2">
            <a:extLst>
              <a:ext uri="{FF2B5EF4-FFF2-40B4-BE49-F238E27FC236}">
                <a16:creationId xmlns:a16="http://schemas.microsoft.com/office/drawing/2014/main" id="{7745BA58-1507-4026-93D9-7566E91468FA}"/>
              </a:ext>
            </a:extLst>
          </p:cNvPr>
          <p:cNvSpPr>
            <a:spLocks noGrp="1"/>
          </p:cNvSpPr>
          <p:nvPr>
            <p:ph idx="1"/>
          </p:nvPr>
        </p:nvSpPr>
        <p:spPr/>
        <p:txBody>
          <a:bodyPr/>
          <a:lstStyle/>
          <a:p>
            <a:r>
              <a:rPr lang="en-US" b="0" dirty="0"/>
              <a:t>Based on the Commonwealth Fund  comparative studies of health system performance in 23 developed nations; they ranked US last when it comes to providing universal  access to medical care.</a:t>
            </a:r>
          </a:p>
          <a:p>
            <a:r>
              <a:rPr lang="en-US" b="0" dirty="0"/>
              <a:t>WHO rated the national health care systems of 191 countries in terms of “fairness”. The US ranked 54.</a:t>
            </a:r>
          </a:p>
          <a:p>
            <a:endParaRPr lang="en-US" dirty="0"/>
          </a:p>
        </p:txBody>
      </p:sp>
    </p:spTree>
    <p:extLst>
      <p:ext uri="{BB962C8B-B14F-4D97-AF65-F5344CB8AC3E}">
        <p14:creationId xmlns:p14="http://schemas.microsoft.com/office/powerpoint/2010/main" val="38665875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C93720-CE97-4CCA-99CE-EC08F27340CA}"/>
              </a:ext>
            </a:extLst>
          </p:cNvPr>
          <p:cNvSpPr>
            <a:spLocks noGrp="1"/>
          </p:cNvSpPr>
          <p:nvPr>
            <p:ph type="title"/>
          </p:nvPr>
        </p:nvSpPr>
        <p:spPr/>
        <p:txBody>
          <a:bodyPr/>
          <a:lstStyle/>
          <a:p>
            <a:r>
              <a:rPr lang="en-US" dirty="0">
                <a:solidFill>
                  <a:schemeClr val="bg1"/>
                </a:solidFill>
              </a:rPr>
              <a:t>Phy</a:t>
            </a:r>
            <a:r>
              <a:rPr lang="en-US" dirty="0"/>
              <a:t>sician Visits and Physician Supply, 2018</a:t>
            </a:r>
          </a:p>
        </p:txBody>
      </p:sp>
      <p:graphicFrame>
        <p:nvGraphicFramePr>
          <p:cNvPr id="6" name="Object 2">
            <a:extLst>
              <a:ext uri="{FF2B5EF4-FFF2-40B4-BE49-F238E27FC236}">
                <a16:creationId xmlns:a16="http://schemas.microsoft.com/office/drawing/2014/main" id="{75AB5882-51E6-47E0-932A-5BEF7037443B}"/>
              </a:ext>
            </a:extLst>
          </p:cNvPr>
          <p:cNvGraphicFramePr>
            <a:graphicFrameLocks noGrp="1" noChangeAspect="1"/>
          </p:cNvGraphicFramePr>
          <p:nvPr>
            <p:ph sz="half" idx="1"/>
            <p:extLst>
              <p:ext uri="{D42A27DB-BD31-4B8C-83A1-F6EECF244321}">
                <p14:modId xmlns:p14="http://schemas.microsoft.com/office/powerpoint/2010/main" val="1776665061"/>
              </p:ext>
            </p:extLst>
          </p:nvPr>
        </p:nvGraphicFramePr>
        <p:xfrm>
          <a:off x="838200" y="1665288"/>
          <a:ext cx="5181600" cy="4189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ct 2">
            <a:extLst>
              <a:ext uri="{FF2B5EF4-FFF2-40B4-BE49-F238E27FC236}">
                <a16:creationId xmlns:a16="http://schemas.microsoft.com/office/drawing/2014/main" id="{33E01165-3919-406A-BF6C-B16364789CA0}"/>
              </a:ext>
            </a:extLst>
          </p:cNvPr>
          <p:cNvGraphicFramePr>
            <a:graphicFrameLocks noGrp="1"/>
          </p:cNvGraphicFramePr>
          <p:nvPr>
            <p:ph sz="half" idx="2"/>
            <p:extLst>
              <p:ext uri="{D42A27DB-BD31-4B8C-83A1-F6EECF244321}">
                <p14:modId xmlns:p14="http://schemas.microsoft.com/office/powerpoint/2010/main" val="496688807"/>
              </p:ext>
            </p:extLst>
          </p:nvPr>
        </p:nvGraphicFramePr>
        <p:xfrm>
          <a:off x="6172200" y="1665288"/>
          <a:ext cx="5181600" cy="418941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B210139B-78AF-451F-9B9D-FE4073EC6F5C}"/>
              </a:ext>
            </a:extLst>
          </p:cNvPr>
          <p:cNvSpPr>
            <a:spLocks noGrp="1"/>
          </p:cNvSpPr>
          <p:nvPr>
            <p:ph type="sldNum" sz="quarter" idx="12"/>
          </p:nvPr>
        </p:nvSpPr>
        <p:spPr/>
        <p:txBody>
          <a:bodyPr/>
          <a:lstStyle/>
          <a:p>
            <a:fld id="{D9F085D5-EC86-4F6A-B501-C1359CB39116}" type="slidenum">
              <a:rPr lang="en-GB" smtClean="0"/>
              <a:t>62</a:t>
            </a:fld>
            <a:endParaRPr lang="en-GB"/>
          </a:p>
        </p:txBody>
      </p:sp>
      <p:sp>
        <p:nvSpPr>
          <p:cNvPr id="8" name="TextBox 7">
            <a:extLst>
              <a:ext uri="{FF2B5EF4-FFF2-40B4-BE49-F238E27FC236}">
                <a16:creationId xmlns:a16="http://schemas.microsoft.com/office/drawing/2014/main" id="{3678EAD7-14B0-49A2-9887-52E75A71C16E}"/>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41014696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DDD21-CF3E-49C6-8638-E51F6B91D475}"/>
              </a:ext>
            </a:extLst>
          </p:cNvPr>
          <p:cNvSpPr>
            <a:spLocks noGrp="1"/>
          </p:cNvSpPr>
          <p:nvPr>
            <p:ph type="title"/>
          </p:nvPr>
        </p:nvSpPr>
        <p:spPr/>
        <p:txBody>
          <a:bodyPr/>
          <a:lstStyle/>
          <a:p>
            <a:r>
              <a:rPr lang="en-US" dirty="0">
                <a:solidFill>
                  <a:schemeClr val="bg1"/>
                </a:solidFill>
              </a:rPr>
              <a:t>Hea</a:t>
            </a:r>
            <a:r>
              <a:rPr lang="en-US" dirty="0"/>
              <a:t>lthcare Access </a:t>
            </a:r>
          </a:p>
        </p:txBody>
      </p:sp>
      <p:sp>
        <p:nvSpPr>
          <p:cNvPr id="3" name="Content Placeholder 2">
            <a:extLst>
              <a:ext uri="{FF2B5EF4-FFF2-40B4-BE49-F238E27FC236}">
                <a16:creationId xmlns:a16="http://schemas.microsoft.com/office/drawing/2014/main" id="{C8282885-CDC9-4EF7-9178-9DED347EC65B}"/>
              </a:ext>
            </a:extLst>
          </p:cNvPr>
          <p:cNvSpPr>
            <a:spLocks noGrp="1"/>
          </p:cNvSpPr>
          <p:nvPr>
            <p:ph idx="1"/>
          </p:nvPr>
        </p:nvSpPr>
        <p:spPr/>
        <p:txBody>
          <a:bodyPr>
            <a:normAutofit/>
          </a:bodyPr>
          <a:lstStyle/>
          <a:p>
            <a:pPr algn="l"/>
            <a:r>
              <a:rPr lang="en-US" b="0" i="0" dirty="0">
                <a:solidFill>
                  <a:srgbClr val="333333"/>
                </a:solidFill>
                <a:effectLst/>
                <a:latin typeface="interface_regular"/>
              </a:rPr>
              <a:t>Despite having the highest level of health care spending, Americans had fewer physician visits than their peers in most countries. At four visits per capita per year, Americans visit the doctor at half the rate as do Germans and the Dutch. The U.S. rate was comparable to that in New Zealand, Switzerland, and Norway, but higher than in Sweden.</a:t>
            </a:r>
          </a:p>
          <a:p>
            <a:pPr algn="l"/>
            <a:r>
              <a:rPr lang="en-US" b="0" i="0" dirty="0">
                <a:solidFill>
                  <a:srgbClr val="333333"/>
                </a:solidFill>
                <a:effectLst/>
                <a:latin typeface="interface_regular"/>
              </a:rPr>
              <a:t>Less-frequent physician visits may be related to the low supply of physicians in the U.S. compared with the other countries. The U.S. has slightly more than half as many physicians as Norway, which has the highest supply.</a:t>
            </a:r>
          </a:p>
          <a:p>
            <a:endParaRPr lang="en-US" dirty="0"/>
          </a:p>
        </p:txBody>
      </p:sp>
    </p:spTree>
    <p:extLst>
      <p:ext uri="{BB962C8B-B14F-4D97-AF65-F5344CB8AC3E}">
        <p14:creationId xmlns:p14="http://schemas.microsoft.com/office/powerpoint/2010/main" val="34491119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7D225-CCC2-4773-BB8F-679AB8B9598F}"/>
              </a:ext>
            </a:extLst>
          </p:cNvPr>
          <p:cNvSpPr>
            <a:spLocks noGrp="1"/>
          </p:cNvSpPr>
          <p:nvPr>
            <p:ph type="title"/>
          </p:nvPr>
        </p:nvSpPr>
        <p:spPr/>
        <p:txBody>
          <a:bodyPr/>
          <a:lstStyle/>
          <a:p>
            <a:r>
              <a:rPr lang="en-US" dirty="0">
                <a:solidFill>
                  <a:schemeClr val="bg1"/>
                </a:solidFill>
              </a:rPr>
              <a:t>Ho</a:t>
            </a:r>
            <a:r>
              <a:rPr lang="en-US" dirty="0"/>
              <a:t>spital Acute Care Average Length of Stay</a:t>
            </a:r>
          </a:p>
        </p:txBody>
      </p:sp>
      <p:sp>
        <p:nvSpPr>
          <p:cNvPr id="4" name="Slide Number Placeholder 3">
            <a:extLst>
              <a:ext uri="{FF2B5EF4-FFF2-40B4-BE49-F238E27FC236}">
                <a16:creationId xmlns:a16="http://schemas.microsoft.com/office/drawing/2014/main" id="{34B47F19-C6EE-4051-964F-B43579536B51}"/>
              </a:ext>
            </a:extLst>
          </p:cNvPr>
          <p:cNvSpPr>
            <a:spLocks noGrp="1"/>
          </p:cNvSpPr>
          <p:nvPr>
            <p:ph type="sldNum" sz="quarter" idx="12"/>
          </p:nvPr>
        </p:nvSpPr>
        <p:spPr/>
        <p:txBody>
          <a:bodyPr/>
          <a:lstStyle/>
          <a:p>
            <a:fld id="{D9F085D5-EC86-4F6A-B501-C1359CB39116}" type="slidenum">
              <a:rPr lang="en-GB" smtClean="0"/>
              <a:t>64</a:t>
            </a:fld>
            <a:endParaRPr lang="en-GB"/>
          </a:p>
        </p:txBody>
      </p:sp>
      <p:graphicFrame>
        <p:nvGraphicFramePr>
          <p:cNvPr id="5" name="Object 2">
            <a:extLst>
              <a:ext uri="{FF2B5EF4-FFF2-40B4-BE49-F238E27FC236}">
                <a16:creationId xmlns:a16="http://schemas.microsoft.com/office/drawing/2014/main" id="{F6B03992-FFBD-41E1-8F23-5260E07110E7}"/>
              </a:ext>
            </a:extLst>
          </p:cNvPr>
          <p:cNvGraphicFramePr>
            <a:graphicFrameLocks noGrp="1" noChangeAspect="1"/>
          </p:cNvGraphicFramePr>
          <p:nvPr>
            <p:ph idx="1"/>
            <p:extLst>
              <p:ext uri="{D42A27DB-BD31-4B8C-83A1-F6EECF244321}">
                <p14:modId xmlns:p14="http://schemas.microsoft.com/office/powerpoint/2010/main" val="1446245255"/>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2D206AC-DCB2-4BEE-9227-AA421C879316}"/>
              </a:ext>
            </a:extLst>
          </p:cNvPr>
          <p:cNvSpPr txBox="1"/>
          <p:nvPr/>
        </p:nvSpPr>
        <p:spPr>
          <a:xfrm>
            <a:off x="1256375" y="1414268"/>
            <a:ext cx="4395257" cy="184666"/>
          </a:xfrm>
          <a:prstGeom prst="rect">
            <a:avLst/>
          </a:prstGeom>
          <a:noFill/>
        </p:spPr>
        <p:txBody>
          <a:bodyPr wrap="square" lIns="0" tIns="0" rIns="0" bIns="0" rtlCol="0">
            <a:spAutoFit/>
          </a:bodyPr>
          <a:lstStyle/>
          <a:p>
            <a:pPr lvl="0"/>
            <a:r>
              <a:rPr lang="en-US" sz="1200" i="1" dirty="0">
                <a:solidFill>
                  <a:srgbClr val="4C515A"/>
                </a:solidFill>
              </a:rPr>
              <a:t>Average length of stay for acute care (days)</a:t>
            </a:r>
            <a:endParaRPr lang="en-US" sz="1200" i="1" dirty="0">
              <a:solidFill>
                <a:srgbClr val="4C515A"/>
              </a:solidFill>
              <a:latin typeface="Trebuchet MS"/>
            </a:endParaRPr>
          </a:p>
        </p:txBody>
      </p:sp>
    </p:spTree>
    <p:extLst>
      <p:ext uri="{BB962C8B-B14F-4D97-AF65-F5344CB8AC3E}">
        <p14:creationId xmlns:p14="http://schemas.microsoft.com/office/powerpoint/2010/main" val="34498134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3396-751C-46D9-AFE6-07720342A392}"/>
              </a:ext>
            </a:extLst>
          </p:cNvPr>
          <p:cNvSpPr>
            <a:spLocks noGrp="1"/>
          </p:cNvSpPr>
          <p:nvPr>
            <p:ph type="title"/>
          </p:nvPr>
        </p:nvSpPr>
        <p:spPr/>
        <p:txBody>
          <a:bodyPr>
            <a:normAutofit/>
          </a:bodyPr>
          <a:lstStyle/>
          <a:p>
            <a:r>
              <a:rPr lang="en-US" dirty="0">
                <a:solidFill>
                  <a:schemeClr val="bg1"/>
                </a:solidFill>
                <a:latin typeface="Cabin" panose="020B0803050202020004" pitchFamily="34" charset="0"/>
                <a:cs typeface="Arial" panose="020B0604020202020204" pitchFamily="34" charset="0"/>
              </a:rPr>
              <a:t>Acu</a:t>
            </a:r>
            <a:r>
              <a:rPr lang="en-US" dirty="0">
                <a:latin typeface="Cabin" panose="020B0803050202020004" pitchFamily="34" charset="0"/>
                <a:cs typeface="Arial" panose="020B0604020202020204" pitchFamily="34" charset="0"/>
              </a:rPr>
              <a:t>te care hospital beds per 1,000 population</a:t>
            </a:r>
            <a:endParaRPr lang="en-US" dirty="0"/>
          </a:p>
        </p:txBody>
      </p:sp>
      <p:graphicFrame>
        <p:nvGraphicFramePr>
          <p:cNvPr id="5" name="Content Placeholder 5">
            <a:extLst>
              <a:ext uri="{FF2B5EF4-FFF2-40B4-BE49-F238E27FC236}">
                <a16:creationId xmlns:a16="http://schemas.microsoft.com/office/drawing/2014/main" id="{6B18469D-A8B0-4AFE-9564-6190010FE7BD}"/>
              </a:ext>
            </a:extLst>
          </p:cNvPr>
          <p:cNvGraphicFramePr>
            <a:graphicFrameLocks noGrp="1"/>
          </p:cNvGraphicFramePr>
          <p:nvPr>
            <p:ph idx="1"/>
            <p:extLst>
              <p:ext uri="{D42A27DB-BD31-4B8C-83A1-F6EECF244321}">
                <p14:modId xmlns:p14="http://schemas.microsoft.com/office/powerpoint/2010/main" val="4100024987"/>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F677ACC-CFFB-4D7A-AC30-8485AF4D3BFE}"/>
              </a:ext>
            </a:extLst>
          </p:cNvPr>
          <p:cNvSpPr>
            <a:spLocks noGrp="1"/>
          </p:cNvSpPr>
          <p:nvPr>
            <p:ph type="sldNum" sz="quarter" idx="12"/>
          </p:nvPr>
        </p:nvSpPr>
        <p:spPr/>
        <p:txBody>
          <a:bodyPr/>
          <a:lstStyle/>
          <a:p>
            <a:fld id="{D9F085D5-EC86-4F6A-B501-C1359CB39116}" type="slidenum">
              <a:rPr lang="en-GB" smtClean="0"/>
              <a:t>65</a:t>
            </a:fld>
            <a:endParaRPr lang="en-GB"/>
          </a:p>
        </p:txBody>
      </p:sp>
      <p:sp>
        <p:nvSpPr>
          <p:cNvPr id="6" name="TextBox 5">
            <a:extLst>
              <a:ext uri="{FF2B5EF4-FFF2-40B4-BE49-F238E27FC236}">
                <a16:creationId xmlns:a16="http://schemas.microsoft.com/office/drawing/2014/main" id="{1CC69890-E04C-46B1-B310-C6DD6B937A94}"/>
              </a:ext>
            </a:extLst>
          </p:cNvPr>
          <p:cNvSpPr txBox="1"/>
          <p:nvPr/>
        </p:nvSpPr>
        <p:spPr>
          <a:xfrm>
            <a:off x="3313176" y="6456851"/>
            <a:ext cx="4419600" cy="276999"/>
          </a:xfrm>
          <a:prstGeom prst="rect">
            <a:avLst/>
          </a:prstGeom>
          <a:noFill/>
        </p:spPr>
        <p:txBody>
          <a:bodyPr wrap="square" rtlCol="0">
            <a:spAutoFit/>
          </a:bodyPr>
          <a:lstStyle/>
          <a:p>
            <a:r>
              <a:rPr lang="en-US" sz="1200" dirty="0">
                <a:latin typeface="Cabin" panose="020B0803050202020004" pitchFamily="34" charset="0"/>
                <a:cs typeface="Arial" panose="020B0604020202020204" pitchFamily="34" charset="0"/>
              </a:rPr>
              <a:t>Source: OECD Health Data 2015.</a:t>
            </a:r>
          </a:p>
        </p:txBody>
      </p:sp>
    </p:spTree>
    <p:extLst>
      <p:ext uri="{BB962C8B-B14F-4D97-AF65-F5344CB8AC3E}">
        <p14:creationId xmlns:p14="http://schemas.microsoft.com/office/powerpoint/2010/main" val="20464421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458B4-B6B9-46FF-B5B6-3AAC81E60C54}"/>
              </a:ext>
            </a:extLst>
          </p:cNvPr>
          <p:cNvSpPr>
            <a:spLocks noGrp="1"/>
          </p:cNvSpPr>
          <p:nvPr>
            <p:ph type="title"/>
          </p:nvPr>
        </p:nvSpPr>
        <p:spPr/>
        <p:txBody>
          <a:bodyPr>
            <a:normAutofit fontScale="90000"/>
          </a:bodyPr>
          <a:lstStyle/>
          <a:p>
            <a:r>
              <a:rPr lang="en-US" dirty="0">
                <a:solidFill>
                  <a:schemeClr val="bg1"/>
                </a:solidFill>
                <a:latin typeface="Interface"/>
                <a:ea typeface="Tahoma" panose="020B0604030504040204" pitchFamily="34" charset="0"/>
                <a:cs typeface="Tahoma" panose="020B0604030504040204" pitchFamily="34" charset="0"/>
              </a:rPr>
              <a:t>Per</a:t>
            </a:r>
            <a:r>
              <a:rPr lang="en-US" dirty="0">
                <a:latin typeface="Interface"/>
                <a:ea typeface="Tahoma" panose="020B0604030504040204" pitchFamily="34" charset="0"/>
                <a:cs typeface="Tahoma" panose="020B0604030504040204" pitchFamily="34" charset="0"/>
              </a:rPr>
              <a:t>cent of women ages 18–64 who reported having </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a regular doctor/regular place of care</a:t>
            </a:r>
            <a:endParaRPr lang="en-US" dirty="0"/>
          </a:p>
        </p:txBody>
      </p:sp>
      <p:graphicFrame>
        <p:nvGraphicFramePr>
          <p:cNvPr id="27" name="Content Placeholder 26">
            <a:extLst>
              <a:ext uri="{FF2B5EF4-FFF2-40B4-BE49-F238E27FC236}">
                <a16:creationId xmlns:a16="http://schemas.microsoft.com/office/drawing/2014/main" id="{5CFFE2D4-FF2D-4BD3-A46C-77DDB961B201}"/>
              </a:ext>
            </a:extLst>
          </p:cNvPr>
          <p:cNvGraphicFramePr>
            <a:graphicFrameLocks noGrp="1"/>
          </p:cNvGraphicFramePr>
          <p:nvPr>
            <p:ph idx="1"/>
            <p:extLst>
              <p:ext uri="{D42A27DB-BD31-4B8C-83A1-F6EECF244321}">
                <p14:modId xmlns:p14="http://schemas.microsoft.com/office/powerpoint/2010/main" val="4221134952"/>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B613D84E-8EF7-48EB-B1B5-8CDE1920E123}"/>
              </a:ext>
            </a:extLst>
          </p:cNvPr>
          <p:cNvSpPr>
            <a:spLocks noGrp="1"/>
          </p:cNvSpPr>
          <p:nvPr>
            <p:ph type="sldNum" sz="quarter" idx="12"/>
          </p:nvPr>
        </p:nvSpPr>
        <p:spPr/>
        <p:txBody>
          <a:bodyPr/>
          <a:lstStyle/>
          <a:p>
            <a:fld id="{D9F085D5-EC86-4F6A-B501-C1359CB39116}" type="slidenum">
              <a:rPr lang="en-GB" smtClean="0"/>
              <a:t>66</a:t>
            </a:fld>
            <a:endParaRPr lang="en-GB"/>
          </a:p>
        </p:txBody>
      </p:sp>
      <p:sp>
        <p:nvSpPr>
          <p:cNvPr id="28" name="TextBox 27">
            <a:extLst>
              <a:ext uri="{FF2B5EF4-FFF2-40B4-BE49-F238E27FC236}">
                <a16:creationId xmlns:a16="http://schemas.microsoft.com/office/drawing/2014/main" id="{A7C23163-F881-4184-8A55-F7A9F9BC74AF}"/>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28101977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6EEC-8571-470D-8FCE-018AFD217AB7}"/>
              </a:ext>
            </a:extLst>
          </p:cNvPr>
          <p:cNvSpPr>
            <a:spLocks noGrp="1"/>
          </p:cNvSpPr>
          <p:nvPr>
            <p:ph type="title"/>
          </p:nvPr>
        </p:nvSpPr>
        <p:spPr/>
        <p:txBody>
          <a:bodyPr>
            <a:normAutofit fontScale="90000"/>
          </a:bodyPr>
          <a:lstStyle/>
          <a:p>
            <a:r>
              <a:rPr lang="en-US" dirty="0">
                <a:solidFill>
                  <a:schemeClr val="bg1"/>
                </a:solidFill>
                <a:latin typeface="Interface"/>
                <a:ea typeface="Tahoma" panose="020B0604030504040204" pitchFamily="34" charset="0"/>
                <a:cs typeface="Tahoma" panose="020B0604030504040204" pitchFamily="34" charset="0"/>
              </a:rPr>
              <a:t>Per</a:t>
            </a:r>
            <a:r>
              <a:rPr lang="en-US" dirty="0">
                <a:latin typeface="Interface"/>
                <a:ea typeface="Tahoma" panose="020B0604030504040204" pitchFamily="34" charset="0"/>
                <a:cs typeface="Tahoma" panose="020B0604030504040204" pitchFamily="34" charset="0"/>
              </a:rPr>
              <a:t>cent of women ages 18–64 who reported going to the emergency department in the past two years</a:t>
            </a:r>
            <a:endParaRPr lang="en-US" dirty="0"/>
          </a:p>
        </p:txBody>
      </p:sp>
      <p:graphicFrame>
        <p:nvGraphicFramePr>
          <p:cNvPr id="5" name="Content Placeholder 4">
            <a:extLst>
              <a:ext uri="{FF2B5EF4-FFF2-40B4-BE49-F238E27FC236}">
                <a16:creationId xmlns:a16="http://schemas.microsoft.com/office/drawing/2014/main" id="{E880C56E-EB0E-4125-BFBD-5889CCD312BF}"/>
              </a:ext>
            </a:extLst>
          </p:cNvPr>
          <p:cNvGraphicFramePr>
            <a:graphicFrameLocks noGrp="1"/>
          </p:cNvGraphicFramePr>
          <p:nvPr>
            <p:ph idx="1"/>
            <p:extLst>
              <p:ext uri="{D42A27DB-BD31-4B8C-83A1-F6EECF244321}">
                <p14:modId xmlns:p14="http://schemas.microsoft.com/office/powerpoint/2010/main" val="180021935"/>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B040866-1BDF-46EF-B9F6-71FCEF223ED1}"/>
              </a:ext>
            </a:extLst>
          </p:cNvPr>
          <p:cNvSpPr>
            <a:spLocks noGrp="1"/>
          </p:cNvSpPr>
          <p:nvPr>
            <p:ph type="sldNum" sz="quarter" idx="12"/>
          </p:nvPr>
        </p:nvSpPr>
        <p:spPr/>
        <p:txBody>
          <a:bodyPr/>
          <a:lstStyle/>
          <a:p>
            <a:fld id="{D9F085D5-EC86-4F6A-B501-C1359CB39116}" type="slidenum">
              <a:rPr lang="en-GB" smtClean="0"/>
              <a:t>67</a:t>
            </a:fld>
            <a:endParaRPr lang="en-GB"/>
          </a:p>
        </p:txBody>
      </p:sp>
      <p:sp>
        <p:nvSpPr>
          <p:cNvPr id="6" name="TextBox 5">
            <a:extLst>
              <a:ext uri="{FF2B5EF4-FFF2-40B4-BE49-F238E27FC236}">
                <a16:creationId xmlns:a16="http://schemas.microsoft.com/office/drawing/2014/main" id="{159E7F10-276A-4663-A2EC-59CDBE51A23B}"/>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28681595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957718-25EB-46F9-8586-44088337191F}"/>
              </a:ext>
            </a:extLst>
          </p:cNvPr>
          <p:cNvSpPr>
            <a:spLocks noGrp="1"/>
          </p:cNvSpPr>
          <p:nvPr>
            <p:ph type="title"/>
          </p:nvPr>
        </p:nvSpPr>
        <p:spPr/>
        <p:txBody>
          <a:bodyPr/>
          <a:lstStyle/>
          <a:p>
            <a:r>
              <a:rPr lang="en-US" dirty="0">
                <a:solidFill>
                  <a:schemeClr val="bg1"/>
                </a:solidFill>
              </a:rPr>
              <a:t>Wa</a:t>
            </a:r>
            <a:r>
              <a:rPr lang="en-US" dirty="0"/>
              <a:t>ited Less Than a Month to See Specialist</a:t>
            </a:r>
          </a:p>
        </p:txBody>
      </p:sp>
      <p:graphicFrame>
        <p:nvGraphicFramePr>
          <p:cNvPr id="8" name="Object 2">
            <a:extLst>
              <a:ext uri="{FF2B5EF4-FFF2-40B4-BE49-F238E27FC236}">
                <a16:creationId xmlns:a16="http://schemas.microsoft.com/office/drawing/2014/main" id="{ADA23FA4-1C82-4B61-B112-8C7457684C71}"/>
              </a:ext>
            </a:extLst>
          </p:cNvPr>
          <p:cNvGraphicFramePr>
            <a:graphicFrameLocks noGrp="1" noChangeAspect="1"/>
          </p:cNvGraphicFramePr>
          <p:nvPr>
            <p:ph idx="1"/>
            <p:extLst>
              <p:ext uri="{D42A27DB-BD31-4B8C-83A1-F6EECF244321}">
                <p14:modId xmlns:p14="http://schemas.microsoft.com/office/powerpoint/2010/main" val="1397155533"/>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31747" name="Slide Number Placeholder 5"/>
          <p:cNvSpPr>
            <a:spLocks noGrp="1"/>
          </p:cNvSpPr>
          <p:nvPr>
            <p:ph type="sldNum" sz="quarter" idx="12"/>
          </p:nvPr>
        </p:nvSpPr>
        <p:spPr>
          <a:noFill/>
        </p:spPr>
        <p:txBody>
          <a:bodyPr/>
          <a:lstStyle/>
          <a:p>
            <a:fld id="{10679AD9-16FF-45F1-824A-616F21C040B7}" type="slidenum">
              <a:rPr lang="en-US"/>
              <a:pPr/>
              <a:t>68</a:t>
            </a:fld>
            <a:endParaRPr lang="en-US"/>
          </a:p>
        </p:txBody>
      </p:sp>
      <p:sp>
        <p:nvSpPr>
          <p:cNvPr id="11" name="Rectangle 83"/>
          <p:cNvSpPr>
            <a:spLocks noChangeArrowheads="1"/>
          </p:cNvSpPr>
          <p:nvPr/>
        </p:nvSpPr>
        <p:spPr bwMode="auto">
          <a:xfrm>
            <a:off x="3212677" y="6448691"/>
            <a:ext cx="7431674" cy="276999"/>
          </a:xfrm>
          <a:prstGeom prst="rect">
            <a:avLst/>
          </a:prstGeom>
          <a:noFill/>
          <a:ln w="9525">
            <a:noFill/>
            <a:miter lim="800000"/>
            <a:headEnd/>
            <a:tailEnd/>
          </a:ln>
        </p:spPr>
        <p:txBody>
          <a:bodyPr>
            <a:spAutoFit/>
          </a:bodyPr>
          <a:lstStyle/>
          <a:p>
            <a:r>
              <a:rPr lang="en-US" sz="1200" dirty="0">
                <a:cs typeface="Arial" charset="0"/>
              </a:rPr>
              <a:t>Source: 2011 Commonwealth Fund International Health Policy Survey of Sicker Adults in Eleven Countries.</a:t>
            </a:r>
          </a:p>
        </p:txBody>
      </p:sp>
    </p:spTree>
    <p:extLst>
      <p:ext uri="{BB962C8B-B14F-4D97-AF65-F5344CB8AC3E}">
        <p14:creationId xmlns:p14="http://schemas.microsoft.com/office/powerpoint/2010/main" val="1518685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BF779-D4C2-4BE4-B252-84B2DAFFB097}"/>
              </a:ext>
            </a:extLst>
          </p:cNvPr>
          <p:cNvSpPr>
            <a:spLocks noGrp="1"/>
          </p:cNvSpPr>
          <p:nvPr>
            <p:ph type="ctrTitle"/>
          </p:nvPr>
        </p:nvSpPr>
        <p:spPr/>
        <p:txBody>
          <a:bodyPr/>
          <a:lstStyle/>
          <a:p>
            <a:r>
              <a:rPr lang="en-US" dirty="0"/>
              <a:t>Health Care Systems and Institutions</a:t>
            </a:r>
          </a:p>
        </p:txBody>
      </p:sp>
      <p:sp>
        <p:nvSpPr>
          <p:cNvPr id="3" name="Subtitle 2">
            <a:extLst>
              <a:ext uri="{FF2B5EF4-FFF2-40B4-BE49-F238E27FC236}">
                <a16:creationId xmlns:a16="http://schemas.microsoft.com/office/drawing/2014/main" id="{C4CA377D-EE16-4D5D-AE5D-DE82F6CB2E9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34938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E60A0-711C-4D5F-A054-0A1506B8BF4F}"/>
              </a:ext>
            </a:extLst>
          </p:cNvPr>
          <p:cNvSpPr>
            <a:spLocks noGrp="1"/>
          </p:cNvSpPr>
          <p:nvPr>
            <p:ph type="title"/>
          </p:nvPr>
        </p:nvSpPr>
        <p:spPr/>
        <p:txBody>
          <a:bodyPr/>
          <a:lstStyle/>
          <a:p>
            <a:r>
              <a:rPr lang="en-US" dirty="0">
                <a:solidFill>
                  <a:schemeClr val="bg1"/>
                </a:solidFill>
              </a:rPr>
              <a:t>Wh</a:t>
            </a:r>
            <a:r>
              <a:rPr lang="en-US" dirty="0"/>
              <a:t>at is Health(care) Economics?</a:t>
            </a:r>
          </a:p>
        </p:txBody>
      </p:sp>
      <p:sp>
        <p:nvSpPr>
          <p:cNvPr id="3" name="Content Placeholder 2">
            <a:extLst>
              <a:ext uri="{FF2B5EF4-FFF2-40B4-BE49-F238E27FC236}">
                <a16:creationId xmlns:a16="http://schemas.microsoft.com/office/drawing/2014/main" id="{F4E5B0B7-0CDC-48AF-A9A8-189AE7A4DDB4}"/>
              </a:ext>
            </a:extLst>
          </p:cNvPr>
          <p:cNvSpPr>
            <a:spLocks noGrp="1"/>
          </p:cNvSpPr>
          <p:nvPr>
            <p:ph idx="1"/>
          </p:nvPr>
        </p:nvSpPr>
        <p:spPr/>
        <p:txBody>
          <a:bodyPr>
            <a:normAutofit/>
          </a:bodyPr>
          <a:lstStyle/>
          <a:p>
            <a:r>
              <a:rPr lang="en-US" b="0" dirty="0"/>
              <a:t>Health Economics is a special field of (applied) microeconomics that focuses on the health care industry. </a:t>
            </a:r>
          </a:p>
          <a:p>
            <a:r>
              <a:rPr lang="en-US" b="0" dirty="0"/>
              <a:t>Examples of other subfields of microeconomics are labor economics, industrial organization, economics of education, public economics, and urban economics.  </a:t>
            </a:r>
          </a:p>
        </p:txBody>
      </p:sp>
    </p:spTree>
    <p:extLst>
      <p:ext uri="{BB962C8B-B14F-4D97-AF65-F5344CB8AC3E}">
        <p14:creationId xmlns:p14="http://schemas.microsoft.com/office/powerpoint/2010/main" val="10522008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61F00-22A7-4EFC-9AB7-EB48AF1BDF01}"/>
              </a:ext>
            </a:extLst>
          </p:cNvPr>
          <p:cNvSpPr>
            <a:spLocks noGrp="1"/>
          </p:cNvSpPr>
          <p:nvPr>
            <p:ph type="title"/>
          </p:nvPr>
        </p:nvSpPr>
        <p:spPr>
          <a:xfrm>
            <a:off x="723896" y="0"/>
            <a:ext cx="10515600" cy="1325563"/>
          </a:xfrm>
        </p:spPr>
        <p:txBody>
          <a:bodyPr/>
          <a:lstStyle/>
          <a:p>
            <a:pPr>
              <a:defRPr/>
            </a:pPr>
            <a:r>
              <a:rPr lang="en-US" dirty="0">
                <a:solidFill>
                  <a:schemeClr val="bg1"/>
                </a:solidFill>
                <a:effectLst>
                  <a:outerShdw blurRad="38100" dist="38100" dir="2700000" algn="tl">
                    <a:srgbClr val="000000">
                      <a:alpha val="43137"/>
                    </a:srgbClr>
                  </a:outerShdw>
                </a:effectLst>
              </a:rPr>
              <a:t>Hea</a:t>
            </a:r>
            <a:r>
              <a:rPr lang="en-US" dirty="0">
                <a:effectLst>
                  <a:outerShdw blurRad="38100" dist="38100" dir="2700000" algn="tl">
                    <a:srgbClr val="000000">
                      <a:alpha val="43137"/>
                    </a:srgbClr>
                  </a:outerShdw>
                </a:effectLst>
              </a:rPr>
              <a:t>lth System Classification</a:t>
            </a:r>
          </a:p>
        </p:txBody>
      </p:sp>
      <p:sp>
        <p:nvSpPr>
          <p:cNvPr id="20483" name="Content Placeholder 2">
            <a:extLst>
              <a:ext uri="{FF2B5EF4-FFF2-40B4-BE49-F238E27FC236}">
                <a16:creationId xmlns:a16="http://schemas.microsoft.com/office/drawing/2014/main" id="{90DB280D-464E-4EEC-BAB4-2A340CFB2E7B}"/>
              </a:ext>
            </a:extLst>
          </p:cNvPr>
          <p:cNvSpPr>
            <a:spLocks noGrp="1"/>
          </p:cNvSpPr>
          <p:nvPr>
            <p:ph idx="1"/>
          </p:nvPr>
        </p:nvSpPr>
        <p:spPr/>
        <p:txBody>
          <a:bodyPr>
            <a:normAutofit/>
          </a:bodyPr>
          <a:lstStyle/>
          <a:p>
            <a:r>
              <a:rPr lang="en-US" altLang="en-US" dirty="0"/>
              <a:t>Developed countries of the world have each taken a different approach for their health care delivery systems</a:t>
            </a:r>
          </a:p>
          <a:p>
            <a:r>
              <a:rPr lang="en-US" altLang="en-US" dirty="0"/>
              <a:t>5 basic models: </a:t>
            </a:r>
          </a:p>
          <a:p>
            <a:pPr lvl="1"/>
            <a:r>
              <a:rPr lang="en-US" altLang="en-US" dirty="0"/>
              <a:t>National health insurance (Canada)</a:t>
            </a:r>
          </a:p>
          <a:p>
            <a:pPr lvl="1"/>
            <a:r>
              <a:rPr lang="en-US" altLang="en-US" dirty="0"/>
              <a:t>Bismarck (France, Germany, Japan, Switzerland)</a:t>
            </a:r>
          </a:p>
          <a:p>
            <a:pPr lvl="1"/>
            <a:r>
              <a:rPr lang="en-US" altLang="en-US" dirty="0"/>
              <a:t>Beveridge – socialized medicine (United Kingdom)</a:t>
            </a:r>
          </a:p>
          <a:p>
            <a:pPr lvl="1"/>
            <a:r>
              <a:rPr lang="en-US" altLang="en-US" dirty="0"/>
              <a:t>Out of pocket model – you pay yourself</a:t>
            </a:r>
          </a:p>
          <a:p>
            <a:pPr lvl="1"/>
            <a:r>
              <a:rPr lang="en-US" altLang="en-US" dirty="0"/>
              <a:t>Mixed (United States)</a:t>
            </a:r>
          </a:p>
        </p:txBody>
      </p:sp>
    </p:spTree>
    <p:extLst>
      <p:ext uri="{BB962C8B-B14F-4D97-AF65-F5344CB8AC3E}">
        <p14:creationId xmlns:p14="http://schemas.microsoft.com/office/powerpoint/2010/main" val="2880558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347BD-F333-4620-B072-B3D85043FC80}"/>
              </a:ext>
            </a:extLst>
          </p:cNvPr>
          <p:cNvSpPr>
            <a:spLocks noGrp="1"/>
          </p:cNvSpPr>
          <p:nvPr>
            <p:ph type="title"/>
          </p:nvPr>
        </p:nvSpPr>
        <p:spPr/>
        <p:txBody>
          <a:bodyPr/>
          <a:lstStyle/>
          <a:p>
            <a:r>
              <a:rPr lang="en-US" dirty="0">
                <a:solidFill>
                  <a:schemeClr val="bg1"/>
                </a:solidFill>
              </a:rPr>
              <a:t>US</a:t>
            </a:r>
            <a:r>
              <a:rPr lang="en-US" dirty="0"/>
              <a:t> Health Care System</a:t>
            </a:r>
          </a:p>
        </p:txBody>
      </p:sp>
      <p:sp>
        <p:nvSpPr>
          <p:cNvPr id="3" name="Content Placeholder 2">
            <a:extLst>
              <a:ext uri="{FF2B5EF4-FFF2-40B4-BE49-F238E27FC236}">
                <a16:creationId xmlns:a16="http://schemas.microsoft.com/office/drawing/2014/main" id="{97306A1D-A90A-4E8A-950C-15C3A5998F81}"/>
              </a:ext>
            </a:extLst>
          </p:cNvPr>
          <p:cNvSpPr>
            <a:spLocks noGrp="1"/>
          </p:cNvSpPr>
          <p:nvPr>
            <p:ph idx="1"/>
          </p:nvPr>
        </p:nvSpPr>
        <p:spPr/>
        <p:txBody>
          <a:bodyPr/>
          <a:lstStyle/>
          <a:p>
            <a:r>
              <a:rPr lang="en-US" dirty="0">
                <a:solidFill>
                  <a:srgbClr val="000000"/>
                </a:solidFill>
              </a:rPr>
              <a:t>Medicare – </a:t>
            </a:r>
            <a:r>
              <a:rPr lang="en-US" dirty="0"/>
              <a:t>National Health Insurance</a:t>
            </a:r>
          </a:p>
          <a:p>
            <a:r>
              <a:rPr lang="en-US" i="0" dirty="0">
                <a:solidFill>
                  <a:srgbClr val="000000"/>
                </a:solidFill>
                <a:effectLst/>
              </a:rPr>
              <a:t>Military Veteran Care </a:t>
            </a:r>
            <a:r>
              <a:rPr lang="en-US" b="0" i="0" dirty="0">
                <a:solidFill>
                  <a:srgbClr val="000000"/>
                </a:solidFill>
                <a:effectLst/>
              </a:rPr>
              <a:t>– </a:t>
            </a:r>
            <a:r>
              <a:rPr lang="en-US" altLang="en-US" dirty="0"/>
              <a:t>Beveridge model (socialized medicine)</a:t>
            </a:r>
          </a:p>
          <a:p>
            <a:r>
              <a:rPr lang="en-US" dirty="0">
                <a:solidFill>
                  <a:srgbClr val="000000"/>
                </a:solidFill>
              </a:rPr>
              <a:t>Employer-sponsored insurance – </a:t>
            </a:r>
            <a:r>
              <a:rPr lang="en-US" dirty="0"/>
              <a:t>Bismarck model</a:t>
            </a:r>
          </a:p>
          <a:p>
            <a:r>
              <a:rPr lang="en-US" dirty="0">
                <a:solidFill>
                  <a:srgbClr val="000000"/>
                </a:solidFill>
              </a:rPr>
              <a:t>Individual market health plans - </a:t>
            </a:r>
            <a:r>
              <a:rPr lang="en-US" dirty="0"/>
              <a:t>Bismarck model</a:t>
            </a:r>
          </a:p>
          <a:p>
            <a:r>
              <a:rPr lang="en-US" dirty="0">
                <a:solidFill>
                  <a:srgbClr val="000000"/>
                </a:solidFill>
              </a:rPr>
              <a:t>Uninsured - </a:t>
            </a:r>
            <a:r>
              <a:rPr lang="en-US" altLang="en-US" dirty="0"/>
              <a:t>Out of pocket model </a:t>
            </a:r>
            <a:endParaRPr lang="en-US" dirty="0">
              <a:solidFill>
                <a:srgbClr val="000000"/>
              </a:solidFill>
            </a:endParaRPr>
          </a:p>
          <a:p>
            <a:endParaRPr lang="en-US" dirty="0"/>
          </a:p>
        </p:txBody>
      </p:sp>
      <p:sp>
        <p:nvSpPr>
          <p:cNvPr id="4" name="Slide Number Placeholder 3">
            <a:extLst>
              <a:ext uri="{FF2B5EF4-FFF2-40B4-BE49-F238E27FC236}">
                <a16:creationId xmlns:a16="http://schemas.microsoft.com/office/drawing/2014/main" id="{CDF75CAD-AB43-420B-81F0-9A196602A319}"/>
              </a:ext>
            </a:extLst>
          </p:cNvPr>
          <p:cNvSpPr>
            <a:spLocks noGrp="1"/>
          </p:cNvSpPr>
          <p:nvPr>
            <p:ph type="sldNum" sz="quarter" idx="12"/>
          </p:nvPr>
        </p:nvSpPr>
        <p:spPr/>
        <p:txBody>
          <a:bodyPr/>
          <a:lstStyle/>
          <a:p>
            <a:fld id="{D9F085D5-EC86-4F6A-B501-C1359CB39116}" type="slidenum">
              <a:rPr lang="en-GB" smtClean="0"/>
              <a:t>71</a:t>
            </a:fld>
            <a:endParaRPr lang="en-GB"/>
          </a:p>
        </p:txBody>
      </p:sp>
    </p:spTree>
    <p:extLst>
      <p:ext uri="{BB962C8B-B14F-4D97-AF65-F5344CB8AC3E}">
        <p14:creationId xmlns:p14="http://schemas.microsoft.com/office/powerpoint/2010/main" val="11992831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C647AD-6513-48B5-B551-0F0A68A06910}"/>
              </a:ext>
            </a:extLst>
          </p:cNvPr>
          <p:cNvSpPr>
            <a:spLocks noGrp="1"/>
          </p:cNvSpPr>
          <p:nvPr>
            <p:ph type="ctrTitle"/>
          </p:nvPr>
        </p:nvSpPr>
        <p:spPr/>
        <p:txBody>
          <a:bodyPr/>
          <a:lstStyle/>
          <a:p>
            <a:r>
              <a:rPr lang="en-US" dirty="0"/>
              <a:t>Health Insurance and Reform</a:t>
            </a:r>
          </a:p>
        </p:txBody>
      </p:sp>
      <p:sp>
        <p:nvSpPr>
          <p:cNvPr id="5" name="Subtitle 4">
            <a:extLst>
              <a:ext uri="{FF2B5EF4-FFF2-40B4-BE49-F238E27FC236}">
                <a16:creationId xmlns:a16="http://schemas.microsoft.com/office/drawing/2014/main" id="{41485E3E-6A9A-4046-916A-62BCC603D2C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474597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4961E-A772-4FFA-8741-2B67CDFA1B0A}"/>
              </a:ext>
            </a:extLst>
          </p:cNvPr>
          <p:cNvSpPr>
            <a:spLocks noGrp="1"/>
          </p:cNvSpPr>
          <p:nvPr>
            <p:ph type="title"/>
          </p:nvPr>
        </p:nvSpPr>
        <p:spPr/>
        <p:txBody>
          <a:bodyPr/>
          <a:lstStyle/>
          <a:p>
            <a:r>
              <a:rPr lang="en-US" dirty="0">
                <a:solidFill>
                  <a:schemeClr val="bg1"/>
                </a:solidFill>
              </a:rPr>
              <a:t>De</a:t>
            </a:r>
            <a:r>
              <a:rPr lang="en-US" dirty="0"/>
              <a:t>finitions</a:t>
            </a:r>
          </a:p>
        </p:txBody>
      </p:sp>
      <p:sp>
        <p:nvSpPr>
          <p:cNvPr id="3" name="Content Placeholder 2">
            <a:extLst>
              <a:ext uri="{FF2B5EF4-FFF2-40B4-BE49-F238E27FC236}">
                <a16:creationId xmlns:a16="http://schemas.microsoft.com/office/drawing/2014/main" id="{BC87942F-8EF8-4481-B17D-E0042B55B31E}"/>
              </a:ext>
            </a:extLst>
          </p:cNvPr>
          <p:cNvSpPr>
            <a:spLocks noGrp="1"/>
          </p:cNvSpPr>
          <p:nvPr>
            <p:ph idx="1"/>
          </p:nvPr>
        </p:nvSpPr>
        <p:spPr/>
        <p:txBody>
          <a:bodyPr>
            <a:normAutofit/>
          </a:bodyPr>
          <a:lstStyle/>
          <a:p>
            <a:r>
              <a:rPr lang="en-US" b="1" i="0" dirty="0">
                <a:solidFill>
                  <a:srgbClr val="383838"/>
                </a:solidFill>
                <a:effectLst/>
                <a:latin typeface="Libre Baskerville"/>
              </a:rPr>
              <a:t>Universal coverage </a:t>
            </a:r>
            <a:r>
              <a:rPr lang="en-US" b="0" i="0" dirty="0">
                <a:solidFill>
                  <a:srgbClr val="383838"/>
                </a:solidFill>
                <a:effectLst/>
                <a:latin typeface="Libre Baskerville"/>
              </a:rPr>
              <a:t>refers to health care systems in which all individuals have insurance coverage. </a:t>
            </a:r>
          </a:p>
          <a:p>
            <a:r>
              <a:rPr lang="en-US" b="0" dirty="0">
                <a:solidFill>
                  <a:srgbClr val="383838"/>
                </a:solidFill>
                <a:latin typeface="Libre Baskerville"/>
              </a:rPr>
              <a:t>Generally, this coverage includes access to all needed services and benefits while protecting individuals from excessive financial hardships.</a:t>
            </a:r>
          </a:p>
          <a:p>
            <a:pPr marL="457200" lvl="1" indent="0">
              <a:buNone/>
            </a:pPr>
            <a:endParaRPr lang="en-US" dirty="0"/>
          </a:p>
        </p:txBody>
      </p:sp>
    </p:spTree>
    <p:extLst>
      <p:ext uri="{BB962C8B-B14F-4D97-AF65-F5344CB8AC3E}">
        <p14:creationId xmlns:p14="http://schemas.microsoft.com/office/powerpoint/2010/main" val="31834999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32A4A-8BB3-4B68-B9EC-119B56A0B5DA}"/>
              </a:ext>
            </a:extLst>
          </p:cNvPr>
          <p:cNvSpPr>
            <a:spLocks noGrp="1"/>
          </p:cNvSpPr>
          <p:nvPr>
            <p:ph type="title"/>
          </p:nvPr>
        </p:nvSpPr>
        <p:spPr/>
        <p:txBody>
          <a:bodyPr/>
          <a:lstStyle/>
          <a:p>
            <a:r>
              <a:rPr lang="en-US" dirty="0">
                <a:solidFill>
                  <a:schemeClr val="bg1"/>
                </a:solidFill>
              </a:rPr>
              <a:t>Sin</a:t>
            </a:r>
            <a:r>
              <a:rPr lang="en-US" dirty="0"/>
              <a:t>gle Payer</a:t>
            </a:r>
          </a:p>
        </p:txBody>
      </p:sp>
      <p:sp>
        <p:nvSpPr>
          <p:cNvPr id="3" name="Content Placeholder 2">
            <a:extLst>
              <a:ext uri="{FF2B5EF4-FFF2-40B4-BE49-F238E27FC236}">
                <a16:creationId xmlns:a16="http://schemas.microsoft.com/office/drawing/2014/main" id="{EC68AFA7-09A8-47A0-8A54-3D1214E1AD3D}"/>
              </a:ext>
            </a:extLst>
          </p:cNvPr>
          <p:cNvSpPr>
            <a:spLocks noGrp="1"/>
          </p:cNvSpPr>
          <p:nvPr>
            <p:ph idx="1"/>
          </p:nvPr>
        </p:nvSpPr>
        <p:spPr/>
        <p:txBody>
          <a:bodyPr>
            <a:normAutofit/>
          </a:bodyPr>
          <a:lstStyle/>
          <a:p>
            <a:pPr>
              <a:lnSpc>
                <a:spcPct val="70000"/>
              </a:lnSpc>
            </a:pPr>
            <a:r>
              <a:rPr lang="en-US" sz="2400" b="0" dirty="0"/>
              <a:t>Single-payer refers to financing a health care system by making one entity solely and exclusively responsible for paying for medical goods and services. </a:t>
            </a:r>
          </a:p>
          <a:p>
            <a:pPr>
              <a:lnSpc>
                <a:spcPct val="70000"/>
              </a:lnSpc>
            </a:pPr>
            <a:r>
              <a:rPr lang="en-US" sz="2400" b="0" dirty="0"/>
              <a:t>It is only the financing component that is necessarily socialized. </a:t>
            </a:r>
          </a:p>
          <a:p>
            <a:pPr marL="228600" lvl="1">
              <a:lnSpc>
                <a:spcPct val="70000"/>
              </a:lnSpc>
              <a:spcBef>
                <a:spcPts val="1000"/>
              </a:spcBef>
              <a:buFont typeface="Arial" panose="020B0604020202020204" pitchFamily="34" charset="0"/>
              <a:buChar char="•"/>
            </a:pPr>
            <a:r>
              <a:rPr lang="en-US" dirty="0">
                <a:solidFill>
                  <a:srgbClr val="0C4C88"/>
                </a:solidFill>
              </a:rPr>
              <a:t>The money for the payment can be either collected by </a:t>
            </a:r>
          </a:p>
          <a:p>
            <a:pPr marL="685800" lvl="2">
              <a:lnSpc>
                <a:spcPct val="70000"/>
              </a:lnSpc>
              <a:spcBef>
                <a:spcPts val="1000"/>
              </a:spcBef>
              <a:buFont typeface="Arial" panose="020B0604020202020204" pitchFamily="34" charset="0"/>
              <a:buChar char="•"/>
            </a:pPr>
            <a:r>
              <a:rPr lang="en-US" dirty="0">
                <a:solidFill>
                  <a:srgbClr val="0C4C88"/>
                </a:solidFill>
              </a:rPr>
              <a:t>Taxes collected by the government</a:t>
            </a:r>
          </a:p>
          <a:p>
            <a:pPr marL="685800" lvl="2">
              <a:lnSpc>
                <a:spcPct val="70000"/>
              </a:lnSpc>
              <a:spcBef>
                <a:spcPts val="1000"/>
              </a:spcBef>
              <a:buFont typeface="Arial" panose="020B0604020202020204" pitchFamily="34" charset="0"/>
              <a:buChar char="•"/>
            </a:pPr>
            <a:r>
              <a:rPr lang="en-US" dirty="0">
                <a:solidFill>
                  <a:srgbClr val="0C4C88"/>
                </a:solidFill>
              </a:rPr>
              <a:t>Premiums collected by National or Public Health Insurance</a:t>
            </a:r>
          </a:p>
          <a:p>
            <a:endParaRPr lang="en-US" dirty="0"/>
          </a:p>
        </p:txBody>
      </p:sp>
    </p:spTree>
    <p:extLst>
      <p:ext uri="{BB962C8B-B14F-4D97-AF65-F5344CB8AC3E}">
        <p14:creationId xmlns:p14="http://schemas.microsoft.com/office/powerpoint/2010/main" val="9223462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87E7F-C58E-4498-A2BF-EDA85881D25A}"/>
              </a:ext>
            </a:extLst>
          </p:cNvPr>
          <p:cNvSpPr>
            <a:spLocks noGrp="1"/>
          </p:cNvSpPr>
          <p:nvPr>
            <p:ph type="title"/>
          </p:nvPr>
        </p:nvSpPr>
        <p:spPr/>
        <p:txBody>
          <a:bodyPr/>
          <a:lstStyle/>
          <a:p>
            <a:r>
              <a:rPr lang="en-US" dirty="0">
                <a:solidFill>
                  <a:schemeClr val="bg1"/>
                </a:solidFill>
              </a:rPr>
              <a:t>Soc</a:t>
            </a:r>
            <a:r>
              <a:rPr lang="en-US" dirty="0"/>
              <a:t>ialize Medicine</a:t>
            </a:r>
          </a:p>
        </p:txBody>
      </p:sp>
      <p:sp>
        <p:nvSpPr>
          <p:cNvPr id="3" name="Content Placeholder 2">
            <a:extLst>
              <a:ext uri="{FF2B5EF4-FFF2-40B4-BE49-F238E27FC236}">
                <a16:creationId xmlns:a16="http://schemas.microsoft.com/office/drawing/2014/main" id="{2C2A0800-C5DE-4326-957F-745E32C78E71}"/>
              </a:ext>
            </a:extLst>
          </p:cNvPr>
          <p:cNvSpPr>
            <a:spLocks noGrp="1"/>
          </p:cNvSpPr>
          <p:nvPr>
            <p:ph idx="1"/>
          </p:nvPr>
        </p:nvSpPr>
        <p:spPr/>
        <p:txBody>
          <a:bodyPr/>
          <a:lstStyle/>
          <a:p>
            <a:pPr>
              <a:lnSpc>
                <a:spcPct val="70000"/>
              </a:lnSpc>
            </a:pPr>
            <a:r>
              <a:rPr lang="en-US" sz="2400" dirty="0"/>
              <a:t>Socialized medicine</a:t>
            </a:r>
            <a:r>
              <a:rPr lang="en-US" sz="2400" b="0" dirty="0"/>
              <a:t>: this model actually takes the single-payer system one step further. </a:t>
            </a:r>
          </a:p>
          <a:p>
            <a:pPr>
              <a:lnSpc>
                <a:spcPct val="70000"/>
              </a:lnSpc>
            </a:pPr>
            <a:r>
              <a:rPr lang="en-US" sz="2400" b="0" dirty="0"/>
              <a:t>In a socialized medicine system, the government not only pays for health care but operates the hospitals and employs the medical staff.</a:t>
            </a:r>
          </a:p>
          <a:p>
            <a:pPr>
              <a:lnSpc>
                <a:spcPct val="70000"/>
              </a:lnSpc>
            </a:pPr>
            <a:r>
              <a:rPr lang="en-US" sz="2400" b="0" dirty="0"/>
              <a:t>This has NOT been proposed by any presidential hopeful and is not part of the current debate in the US.</a:t>
            </a:r>
          </a:p>
        </p:txBody>
      </p:sp>
    </p:spTree>
    <p:extLst>
      <p:ext uri="{BB962C8B-B14F-4D97-AF65-F5344CB8AC3E}">
        <p14:creationId xmlns:p14="http://schemas.microsoft.com/office/powerpoint/2010/main" val="10516690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D9F57-3DC9-46C6-A160-55B39EE91DA2}"/>
              </a:ext>
            </a:extLst>
          </p:cNvPr>
          <p:cNvSpPr>
            <a:spLocks noGrp="1"/>
          </p:cNvSpPr>
          <p:nvPr>
            <p:ph type="title"/>
          </p:nvPr>
        </p:nvSpPr>
        <p:spPr/>
        <p:txBody>
          <a:bodyPr/>
          <a:lstStyle/>
          <a:p>
            <a:r>
              <a:rPr lang="en-US" dirty="0">
                <a:solidFill>
                  <a:schemeClr val="bg1"/>
                </a:solidFill>
              </a:rPr>
              <a:t>Thi</a:t>
            </a:r>
            <a:r>
              <a:rPr lang="en-US" dirty="0"/>
              <a:t>rd-Party Payer</a:t>
            </a:r>
          </a:p>
        </p:txBody>
      </p:sp>
      <p:sp>
        <p:nvSpPr>
          <p:cNvPr id="3" name="Content Placeholder 2">
            <a:extLst>
              <a:ext uri="{FF2B5EF4-FFF2-40B4-BE49-F238E27FC236}">
                <a16:creationId xmlns:a16="http://schemas.microsoft.com/office/drawing/2014/main" id="{D8F7754B-BEC1-47C3-8FCE-0068DD0D27E8}"/>
              </a:ext>
            </a:extLst>
          </p:cNvPr>
          <p:cNvSpPr>
            <a:spLocks noGrp="1"/>
          </p:cNvSpPr>
          <p:nvPr>
            <p:ph idx="1"/>
          </p:nvPr>
        </p:nvSpPr>
        <p:spPr/>
        <p:txBody>
          <a:bodyPr>
            <a:normAutofit/>
          </a:bodyPr>
          <a:lstStyle/>
          <a:p>
            <a:r>
              <a:rPr lang="en-US" sz="2400" dirty="0"/>
              <a:t>A third-party payer </a:t>
            </a:r>
            <a:r>
              <a:rPr lang="en-US" sz="2400" b="0" dirty="0"/>
              <a:t>is an entity that pays medical claims on behalf of the insured. Examples of third-party payers include government agencies, insurance companies, health maintenance organizations (HMOs), and employers.</a:t>
            </a:r>
          </a:p>
          <a:p>
            <a:pPr lvl="1"/>
            <a:r>
              <a:rPr lang="en-US" dirty="0">
                <a:solidFill>
                  <a:srgbClr val="0C4C88"/>
                </a:solidFill>
              </a:rPr>
              <a:t>Employer-sponsored health plans</a:t>
            </a:r>
          </a:p>
          <a:p>
            <a:pPr lvl="1"/>
            <a:r>
              <a:rPr lang="en-US" dirty="0">
                <a:solidFill>
                  <a:srgbClr val="0C4C88"/>
                </a:solidFill>
              </a:rPr>
              <a:t>Individual market health plans</a:t>
            </a:r>
          </a:p>
          <a:p>
            <a:pPr lvl="1"/>
            <a:r>
              <a:rPr lang="en-US" dirty="0">
                <a:solidFill>
                  <a:srgbClr val="0C4C88"/>
                </a:solidFill>
              </a:rPr>
              <a:t>National health insurance</a:t>
            </a:r>
          </a:p>
          <a:p>
            <a:endParaRPr lang="en-US" dirty="0"/>
          </a:p>
        </p:txBody>
      </p:sp>
    </p:spTree>
    <p:extLst>
      <p:ext uri="{BB962C8B-B14F-4D97-AF65-F5344CB8AC3E}">
        <p14:creationId xmlns:p14="http://schemas.microsoft.com/office/powerpoint/2010/main" val="9614220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B91A2-DBE3-431C-ADA2-DAA2FDA54AA1}"/>
              </a:ext>
            </a:extLst>
          </p:cNvPr>
          <p:cNvSpPr>
            <a:spLocks noGrp="1"/>
          </p:cNvSpPr>
          <p:nvPr>
            <p:ph type="title"/>
          </p:nvPr>
        </p:nvSpPr>
        <p:spPr/>
        <p:txBody>
          <a:bodyPr/>
          <a:lstStyle/>
          <a:p>
            <a:pPr>
              <a:lnSpc>
                <a:spcPct val="90000"/>
              </a:lnSpc>
            </a:pPr>
            <a:r>
              <a:rPr lang="en-US" dirty="0">
                <a:solidFill>
                  <a:schemeClr val="bg1"/>
                </a:solidFill>
              </a:rPr>
              <a:t>Ave</a:t>
            </a:r>
            <a:r>
              <a:rPr lang="en-US" dirty="0"/>
              <a:t>rage annual premiums for single and family coverage, 1999–2018</a:t>
            </a:r>
          </a:p>
        </p:txBody>
      </p:sp>
      <p:sp>
        <p:nvSpPr>
          <p:cNvPr id="4" name="Slide Number Placeholder 3">
            <a:extLst>
              <a:ext uri="{FF2B5EF4-FFF2-40B4-BE49-F238E27FC236}">
                <a16:creationId xmlns:a16="http://schemas.microsoft.com/office/drawing/2014/main" id="{AE5BA68E-F7AD-48B8-8254-E56622E7021F}"/>
              </a:ext>
            </a:extLst>
          </p:cNvPr>
          <p:cNvSpPr>
            <a:spLocks noGrp="1"/>
          </p:cNvSpPr>
          <p:nvPr>
            <p:ph type="sldNum" sz="quarter" idx="12"/>
          </p:nvPr>
        </p:nvSpPr>
        <p:spPr/>
        <p:txBody>
          <a:bodyPr/>
          <a:lstStyle/>
          <a:p>
            <a:fld id="{D9F085D5-EC86-4F6A-B501-C1359CB39116}" type="slidenum">
              <a:rPr lang="en-GB" smtClean="0"/>
              <a:t>77</a:t>
            </a:fld>
            <a:endParaRPr lang="en-GB"/>
          </a:p>
        </p:txBody>
      </p:sp>
      <p:pic>
        <p:nvPicPr>
          <p:cNvPr id="1026" name="Picture 2" descr="Exhibit 1">
            <a:extLst>
              <a:ext uri="{FF2B5EF4-FFF2-40B4-BE49-F238E27FC236}">
                <a16:creationId xmlns:a16="http://schemas.microsoft.com/office/drawing/2014/main" id="{9AEC7430-EBA7-4C73-8B62-191CC266E7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4104" y="1382768"/>
            <a:ext cx="6105111" cy="4847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7418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23386-3B0F-446A-ACBB-6FAD8536DB12}"/>
              </a:ext>
            </a:extLst>
          </p:cNvPr>
          <p:cNvSpPr>
            <a:spLocks noGrp="1"/>
          </p:cNvSpPr>
          <p:nvPr>
            <p:ph type="title"/>
          </p:nvPr>
        </p:nvSpPr>
        <p:spPr/>
        <p:txBody>
          <a:bodyPr/>
          <a:lstStyle/>
          <a:p>
            <a:r>
              <a:rPr lang="en-US" dirty="0">
                <a:solidFill>
                  <a:schemeClr val="bg1"/>
                </a:solidFill>
              </a:rPr>
              <a:t>Spe</a:t>
            </a:r>
            <a:r>
              <a:rPr lang="en-US" dirty="0"/>
              <a:t>nding on Deductibles</a:t>
            </a:r>
          </a:p>
        </p:txBody>
      </p:sp>
      <p:pic>
        <p:nvPicPr>
          <p:cNvPr id="5" name="Content Placeholder 4">
            <a:extLst>
              <a:ext uri="{FF2B5EF4-FFF2-40B4-BE49-F238E27FC236}">
                <a16:creationId xmlns:a16="http://schemas.microsoft.com/office/drawing/2014/main" id="{E7236D6D-B7A8-4081-8CEC-425393E4A4AD}"/>
              </a:ext>
            </a:extLst>
          </p:cNvPr>
          <p:cNvPicPr>
            <a:picLocks noGrp="1" noChangeAspect="1"/>
          </p:cNvPicPr>
          <p:nvPr>
            <p:ph idx="1"/>
          </p:nvPr>
        </p:nvPicPr>
        <p:blipFill>
          <a:blip r:embed="rId2"/>
          <a:stretch>
            <a:fillRect/>
          </a:stretch>
        </p:blipFill>
        <p:spPr>
          <a:xfrm>
            <a:off x="1842053" y="1287016"/>
            <a:ext cx="7659136" cy="4638330"/>
          </a:xfrm>
        </p:spPr>
      </p:pic>
    </p:spTree>
    <p:extLst>
      <p:ext uri="{BB962C8B-B14F-4D97-AF65-F5344CB8AC3E}">
        <p14:creationId xmlns:p14="http://schemas.microsoft.com/office/powerpoint/2010/main" val="13394683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A045-4BFE-4426-92A6-A02EFBC576AD}"/>
              </a:ext>
            </a:extLst>
          </p:cNvPr>
          <p:cNvSpPr>
            <a:spLocks noGrp="1"/>
          </p:cNvSpPr>
          <p:nvPr>
            <p:ph type="title"/>
          </p:nvPr>
        </p:nvSpPr>
        <p:spPr/>
        <p:txBody>
          <a:bodyPr/>
          <a:lstStyle/>
          <a:p>
            <a:r>
              <a:rPr lang="en-US" dirty="0">
                <a:solidFill>
                  <a:schemeClr val="bg1"/>
                </a:solidFill>
              </a:rPr>
              <a:t>Mo</a:t>
            </a:r>
            <a:r>
              <a:rPr lang="en-US" dirty="0"/>
              <a:t>nopolization of Health Insurance Market</a:t>
            </a:r>
          </a:p>
        </p:txBody>
      </p:sp>
      <p:sp>
        <p:nvSpPr>
          <p:cNvPr id="3" name="Content Placeholder 2">
            <a:extLst>
              <a:ext uri="{FF2B5EF4-FFF2-40B4-BE49-F238E27FC236}">
                <a16:creationId xmlns:a16="http://schemas.microsoft.com/office/drawing/2014/main" id="{40224BA4-4071-4F1B-BF0B-AA6D15322863}"/>
              </a:ext>
            </a:extLst>
          </p:cNvPr>
          <p:cNvSpPr>
            <a:spLocks noGrp="1"/>
          </p:cNvSpPr>
          <p:nvPr>
            <p:ph idx="1"/>
          </p:nvPr>
        </p:nvSpPr>
        <p:spPr/>
        <p:txBody>
          <a:bodyPr/>
          <a:lstStyle/>
          <a:p>
            <a:pPr lvl="1"/>
            <a:r>
              <a:rPr lang="en-US" dirty="0">
                <a:solidFill>
                  <a:srgbClr val="0C4C88"/>
                </a:solidFill>
              </a:rPr>
              <a:t>As of 2011, there were close to 100 insurers in Switzerland competing for consumer health care dollars, forcing firms to compete by setting prices to just cover costs.</a:t>
            </a:r>
          </a:p>
          <a:p>
            <a:pPr lvl="1"/>
            <a:r>
              <a:rPr lang="en-US" dirty="0">
                <a:solidFill>
                  <a:srgbClr val="0C4C88"/>
                </a:solidFill>
              </a:rPr>
              <a:t>In the United States, markets are state specific and consumers may choose from plans available in the state in which they reside. </a:t>
            </a:r>
          </a:p>
          <a:p>
            <a:pPr lvl="1"/>
            <a:r>
              <a:rPr lang="en-US" dirty="0">
                <a:solidFill>
                  <a:srgbClr val="0C4C88"/>
                </a:solidFill>
              </a:rPr>
              <a:t>In 2014, of the 50 states and the District of Columbia, 11 had only 1 or 2 insurers, 21 had 3 or 4, and only 19 states had 5 or more.</a:t>
            </a:r>
          </a:p>
          <a:p>
            <a:pPr lvl="1"/>
            <a:r>
              <a:rPr lang="en-US" dirty="0">
                <a:solidFill>
                  <a:srgbClr val="0C4C88"/>
                </a:solidFill>
              </a:rPr>
              <a:t>As of July 2019, the number of states with only 1 or 2 insurers had increased from 11 to 20, indicating a growing divide between ACA exchanges and competitive markets. </a:t>
            </a:r>
          </a:p>
        </p:txBody>
      </p:sp>
    </p:spTree>
    <p:extLst>
      <p:ext uri="{BB962C8B-B14F-4D97-AF65-F5344CB8AC3E}">
        <p14:creationId xmlns:p14="http://schemas.microsoft.com/office/powerpoint/2010/main" val="321668270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8B90-72AA-495E-8B79-E41D1B1BB6AF}"/>
              </a:ext>
            </a:extLst>
          </p:cNvPr>
          <p:cNvSpPr>
            <a:spLocks noGrp="1"/>
          </p:cNvSpPr>
          <p:nvPr>
            <p:ph type="title"/>
          </p:nvPr>
        </p:nvSpPr>
        <p:spPr>
          <a:xfrm>
            <a:off x="738184" y="0"/>
            <a:ext cx="10515600" cy="1325563"/>
          </a:xfrm>
        </p:spPr>
        <p:txBody>
          <a:bodyPr>
            <a:normAutofit/>
          </a:bodyPr>
          <a:lstStyle/>
          <a:p>
            <a:r>
              <a:rPr lang="en-US" dirty="0">
                <a:solidFill>
                  <a:schemeClr val="bg1"/>
                </a:solidFill>
              </a:rPr>
              <a:t>Hea</a:t>
            </a:r>
            <a:r>
              <a:rPr lang="en-US" dirty="0"/>
              <a:t>lth Economics is part of Microeconomics</a:t>
            </a:r>
          </a:p>
        </p:txBody>
      </p:sp>
      <p:sp>
        <p:nvSpPr>
          <p:cNvPr id="3" name="Content Placeholder 2">
            <a:extLst>
              <a:ext uri="{FF2B5EF4-FFF2-40B4-BE49-F238E27FC236}">
                <a16:creationId xmlns:a16="http://schemas.microsoft.com/office/drawing/2014/main" id="{6764AFE4-321D-4C76-95D1-38EEDBEE5A62}"/>
              </a:ext>
            </a:extLst>
          </p:cNvPr>
          <p:cNvSpPr>
            <a:spLocks noGrp="1"/>
          </p:cNvSpPr>
          <p:nvPr>
            <p:ph idx="1"/>
          </p:nvPr>
        </p:nvSpPr>
        <p:spPr/>
        <p:txBody>
          <a:bodyPr>
            <a:normAutofit/>
          </a:bodyPr>
          <a:lstStyle/>
          <a:p>
            <a:r>
              <a:rPr lang="en-US" b="0" dirty="0"/>
              <a:t>Although health economics is part of “micro-” economics, it is actually very big:</a:t>
            </a:r>
          </a:p>
          <a:p>
            <a:r>
              <a:rPr lang="en-US" b="0" dirty="0"/>
              <a:t>In 2019, U.S. national health expenditure was 17.8% of GDP, which is equivalent to around $3,427 billions.</a:t>
            </a:r>
          </a:p>
          <a:p>
            <a:r>
              <a:rPr lang="en-US" b="0" dirty="0"/>
              <a:t>For comparison, the entire GDP of Germany in 2019 was $3,845 billions (4</a:t>
            </a:r>
            <a:r>
              <a:rPr lang="en-US" b="0" baseline="30000" dirty="0"/>
              <a:t>th</a:t>
            </a:r>
            <a:r>
              <a:rPr lang="en-US" b="0" dirty="0"/>
              <a:t> largest economy), GDP of UK was $2,827 billions (6</a:t>
            </a:r>
            <a:r>
              <a:rPr lang="en-US" b="0" baseline="30000" dirty="0"/>
              <a:t>th</a:t>
            </a:r>
            <a:r>
              <a:rPr lang="en-US" b="0" dirty="0"/>
              <a:t> largest economy), and $2,715 billions in France (7</a:t>
            </a:r>
            <a:r>
              <a:rPr lang="en-US" b="0" baseline="30000" dirty="0"/>
              <a:t>th</a:t>
            </a:r>
            <a:r>
              <a:rPr lang="en-US" b="0" dirty="0"/>
              <a:t> largest economy).</a:t>
            </a:r>
          </a:p>
        </p:txBody>
      </p:sp>
    </p:spTree>
    <p:extLst>
      <p:ext uri="{BB962C8B-B14F-4D97-AF65-F5344CB8AC3E}">
        <p14:creationId xmlns:p14="http://schemas.microsoft.com/office/powerpoint/2010/main" val="38694556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076991-D0E7-469D-B66E-6AE5794E8652}"/>
              </a:ext>
            </a:extLst>
          </p:cNvPr>
          <p:cNvSpPr>
            <a:spLocks noGrp="1"/>
          </p:cNvSpPr>
          <p:nvPr>
            <p:ph type="ctrTitle"/>
          </p:nvPr>
        </p:nvSpPr>
        <p:spPr/>
        <p:txBody>
          <a:bodyPr/>
          <a:lstStyle/>
          <a:p>
            <a:r>
              <a:rPr lang="en-US" dirty="0"/>
              <a:t>Big Pharma</a:t>
            </a:r>
          </a:p>
        </p:txBody>
      </p:sp>
      <p:sp>
        <p:nvSpPr>
          <p:cNvPr id="5" name="Subtitle 4">
            <a:extLst>
              <a:ext uri="{FF2B5EF4-FFF2-40B4-BE49-F238E27FC236}">
                <a16:creationId xmlns:a16="http://schemas.microsoft.com/office/drawing/2014/main" id="{90311FD6-F4AC-4AD9-AD81-590AA3054CA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2087386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idx="4294967295"/>
          </p:nvPr>
        </p:nvSpPr>
        <p:spPr>
          <a:xfrm>
            <a:off x="1524001" y="90487"/>
            <a:ext cx="9142413" cy="1005840"/>
          </a:xfrm>
          <a:noFill/>
        </p:spPr>
        <p:txBody>
          <a:bodyPr anchor="t" anchorCtr="1"/>
          <a:lstStyle/>
          <a:p>
            <a:r>
              <a:rPr lang="en-US" sz="2000" dirty="0"/>
              <a:t>Drug Prices for 30 Most Commonly Prescribed </a:t>
            </a:r>
            <a:br>
              <a:rPr lang="en-US" sz="2000" dirty="0"/>
            </a:br>
            <a:r>
              <a:rPr lang="en-US" sz="2000" dirty="0"/>
              <a:t>Brand-Name and Generic Drugs, 2006–07</a:t>
            </a:r>
            <a:br>
              <a:rPr lang="en-US" sz="2000" dirty="0"/>
            </a:br>
            <a:r>
              <a:rPr lang="en-US" sz="1600" dirty="0"/>
              <a:t>US is set at 1.00</a:t>
            </a:r>
          </a:p>
        </p:txBody>
      </p:sp>
      <p:sp>
        <p:nvSpPr>
          <p:cNvPr id="287749" name="Text Box 8"/>
          <p:cNvSpPr txBox="1">
            <a:spLocks noChangeArrowheads="1"/>
          </p:cNvSpPr>
          <p:nvPr/>
        </p:nvSpPr>
        <p:spPr bwMode="auto">
          <a:xfrm>
            <a:off x="1568450" y="6542926"/>
            <a:ext cx="5822950" cy="276999"/>
          </a:xfrm>
          <a:prstGeom prst="rect">
            <a:avLst/>
          </a:prstGeom>
          <a:noFill/>
          <a:ln w="12700">
            <a:noFill/>
            <a:miter lim="800000"/>
            <a:headEnd type="none" w="sm" len="sm"/>
            <a:tailEnd type="none" w="sm" len="sm"/>
          </a:ln>
        </p:spPr>
        <p:txBody>
          <a:bodyPr wrap="square">
            <a:spAutoFit/>
          </a:bodyPr>
          <a:lstStyle/>
          <a:p>
            <a:r>
              <a:rPr lang="en-US" sz="1200" dirty="0">
                <a:latin typeface="Arial" charset="0"/>
              </a:rPr>
              <a:t>Source: IMS Health; analysis by Gerard Anderson, Johns Hopkins University.</a:t>
            </a:r>
          </a:p>
        </p:txBody>
      </p:sp>
      <p:graphicFrame>
        <p:nvGraphicFramePr>
          <p:cNvPr id="287814" name="Group 70"/>
          <p:cNvGraphicFramePr>
            <a:graphicFrameLocks noGrp="1"/>
          </p:cNvGraphicFramePr>
          <p:nvPr/>
        </p:nvGraphicFramePr>
        <p:xfrm>
          <a:off x="1689100" y="1955800"/>
          <a:ext cx="8813800" cy="2082800"/>
        </p:xfrm>
        <a:graphic>
          <a:graphicData uri="http://schemas.openxmlformats.org/drawingml/2006/table">
            <a:tbl>
              <a:tblPr/>
              <a:tblGrid>
                <a:gridCol w="1731963">
                  <a:extLst>
                    <a:ext uri="{9D8B030D-6E8A-4147-A177-3AD203B41FA5}">
                      <a16:colId xmlns:a16="http://schemas.microsoft.com/office/drawing/2014/main" val="20000"/>
                    </a:ext>
                  </a:extLst>
                </a:gridCol>
                <a:gridCol w="787400">
                  <a:extLst>
                    <a:ext uri="{9D8B030D-6E8A-4147-A177-3AD203B41FA5}">
                      <a16:colId xmlns:a16="http://schemas.microsoft.com/office/drawing/2014/main" val="20001"/>
                    </a:ext>
                  </a:extLst>
                </a:gridCol>
                <a:gridCol w="787400">
                  <a:extLst>
                    <a:ext uri="{9D8B030D-6E8A-4147-A177-3AD203B41FA5}">
                      <a16:colId xmlns:a16="http://schemas.microsoft.com/office/drawing/2014/main" val="20002"/>
                    </a:ext>
                  </a:extLst>
                </a:gridCol>
                <a:gridCol w="785812">
                  <a:extLst>
                    <a:ext uri="{9D8B030D-6E8A-4147-A177-3AD203B41FA5}">
                      <a16:colId xmlns:a16="http://schemas.microsoft.com/office/drawing/2014/main" val="20003"/>
                    </a:ext>
                  </a:extLst>
                </a:gridCol>
                <a:gridCol w="788988">
                  <a:extLst>
                    <a:ext uri="{9D8B030D-6E8A-4147-A177-3AD203B41FA5}">
                      <a16:colId xmlns:a16="http://schemas.microsoft.com/office/drawing/2014/main" val="20004"/>
                    </a:ext>
                  </a:extLst>
                </a:gridCol>
                <a:gridCol w="785812">
                  <a:extLst>
                    <a:ext uri="{9D8B030D-6E8A-4147-A177-3AD203B41FA5}">
                      <a16:colId xmlns:a16="http://schemas.microsoft.com/office/drawing/2014/main" val="20005"/>
                    </a:ext>
                  </a:extLst>
                </a:gridCol>
                <a:gridCol w="706438">
                  <a:extLst>
                    <a:ext uri="{9D8B030D-6E8A-4147-A177-3AD203B41FA5}">
                      <a16:colId xmlns:a16="http://schemas.microsoft.com/office/drawing/2014/main" val="20006"/>
                    </a:ext>
                  </a:extLst>
                </a:gridCol>
                <a:gridCol w="935037">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87400">
                  <a:extLst>
                    <a:ext uri="{9D8B030D-6E8A-4147-A177-3AD203B41FA5}">
                      <a16:colId xmlns:a16="http://schemas.microsoft.com/office/drawing/2014/main" val="20009"/>
                    </a:ext>
                  </a:extLst>
                </a:gridCol>
              </a:tblGrid>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AUS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CAN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FR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NETH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SWITZ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85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Brand-name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Generic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3.99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 name="Slide Number Placeholder 5"/>
          <p:cNvSpPr>
            <a:spLocks noGrp="1"/>
          </p:cNvSpPr>
          <p:nvPr>
            <p:ph type="sldNum" sz="quarter" idx="12"/>
          </p:nvPr>
        </p:nvSpPr>
        <p:spPr>
          <a:xfrm>
            <a:off x="8534400" y="0"/>
            <a:ext cx="2133600" cy="476250"/>
          </a:xfrm>
        </p:spPr>
        <p:txBody>
          <a:bodyPr/>
          <a:lstStyle/>
          <a:p>
            <a:fld id="{34B8D8AF-2DE6-4AC6-838B-9BBF2B1516C7}" type="slidenum">
              <a:rPr lang="en-US"/>
              <a:pPr/>
              <a:t>81</a:t>
            </a:fld>
            <a:endParaRPr lang="en-US" dirty="0"/>
          </a:p>
        </p:txBody>
      </p:sp>
      <p:grpSp>
        <p:nvGrpSpPr>
          <p:cNvPr id="7" name="Group 6"/>
          <p:cNvGrpSpPr/>
          <p:nvPr/>
        </p:nvGrpSpPr>
        <p:grpSpPr>
          <a:xfrm>
            <a:off x="9710820" y="5909180"/>
            <a:ext cx="914400" cy="914400"/>
            <a:chOff x="8195175" y="5900824"/>
            <a:chExt cx="914400" cy="914400"/>
          </a:xfrm>
        </p:grpSpPr>
        <p:sp>
          <p:nvSpPr>
            <p:cNvPr id="8" name="Oval 7"/>
            <p:cNvSpPr>
              <a:spLocks noChangeAspect="1"/>
            </p:cNvSpPr>
            <p:nvPr/>
          </p:nvSpPr>
          <p:spPr bwMode="auto">
            <a:xfrm>
              <a:off x="8195175" y="5900824"/>
              <a:ext cx="914400" cy="914400"/>
            </a:xfrm>
            <a:prstGeom prst="ellipse">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latin typeface="Arial" charset="0"/>
              </a:endParaRPr>
            </a:p>
          </p:txBody>
        </p:sp>
        <p:sp>
          <p:nvSpPr>
            <p:cNvPr id="9" name="TextBox 8"/>
            <p:cNvSpPr txBox="1"/>
            <p:nvPr/>
          </p:nvSpPr>
          <p:spPr>
            <a:xfrm>
              <a:off x="8215025" y="6148128"/>
              <a:ext cx="875560" cy="415498"/>
            </a:xfrm>
            <a:prstGeom prst="rect">
              <a:avLst/>
            </a:prstGeom>
            <a:noFill/>
          </p:spPr>
          <p:txBody>
            <a:bodyPr wrap="none" rtlCol="0">
              <a:spAutoFit/>
            </a:bodyPr>
            <a:lstStyle/>
            <a:p>
              <a:pPr algn="ctr"/>
              <a:r>
                <a:rPr lang="en-US" sz="700" dirty="0"/>
                <a:t>THE</a:t>
              </a:r>
            </a:p>
            <a:p>
              <a:pPr algn="ctr"/>
              <a:r>
                <a:rPr lang="en-US" sz="700" dirty="0"/>
                <a:t>COMMONWEALTH</a:t>
              </a:r>
            </a:p>
            <a:p>
              <a:pPr algn="ctr"/>
              <a:r>
                <a:rPr lang="en-US" sz="700" dirty="0"/>
                <a:t>FUND</a:t>
              </a:r>
            </a:p>
          </p:txBody>
        </p:sp>
      </p:grpSp>
    </p:spTree>
    <p:extLst>
      <p:ext uri="{BB962C8B-B14F-4D97-AF65-F5344CB8AC3E}">
        <p14:creationId xmlns:p14="http://schemas.microsoft.com/office/powerpoint/2010/main" val="34053002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B76C9-7D63-4745-A143-D6E24BE51453}"/>
              </a:ext>
            </a:extLst>
          </p:cNvPr>
          <p:cNvSpPr>
            <a:spLocks noGrp="1"/>
          </p:cNvSpPr>
          <p:nvPr>
            <p:ph type="title"/>
          </p:nvPr>
        </p:nvSpPr>
        <p:spPr>
          <a:xfrm>
            <a:off x="766760" y="0"/>
            <a:ext cx="10515600" cy="1325563"/>
          </a:xfrm>
        </p:spPr>
        <p:txBody>
          <a:bodyPr/>
          <a:lstStyle/>
          <a:p>
            <a:r>
              <a:rPr lang="en-US" dirty="0">
                <a:solidFill>
                  <a:schemeClr val="bg1"/>
                </a:solidFill>
              </a:rPr>
              <a:t>Dru</a:t>
            </a:r>
            <a:r>
              <a:rPr lang="en-US" dirty="0"/>
              <a:t>g Prices</a:t>
            </a:r>
          </a:p>
        </p:txBody>
      </p:sp>
      <p:pic>
        <p:nvPicPr>
          <p:cNvPr id="5" name="Picture 4">
            <a:extLst>
              <a:ext uri="{FF2B5EF4-FFF2-40B4-BE49-F238E27FC236}">
                <a16:creationId xmlns:a16="http://schemas.microsoft.com/office/drawing/2014/main" id="{A0D6439C-E60C-4910-BFA8-97C0C66C2964}"/>
              </a:ext>
            </a:extLst>
          </p:cNvPr>
          <p:cNvPicPr>
            <a:picLocks noChangeAspect="1"/>
          </p:cNvPicPr>
          <p:nvPr/>
        </p:nvPicPr>
        <p:blipFill>
          <a:blip r:embed="rId3"/>
          <a:stretch>
            <a:fillRect/>
          </a:stretch>
        </p:blipFill>
        <p:spPr>
          <a:xfrm>
            <a:off x="2425147" y="1325563"/>
            <a:ext cx="6560447" cy="4432734"/>
          </a:xfrm>
          <a:prstGeom prst="rect">
            <a:avLst/>
          </a:prstGeom>
        </p:spPr>
      </p:pic>
    </p:spTree>
    <p:extLst>
      <p:ext uri="{BB962C8B-B14F-4D97-AF65-F5344CB8AC3E}">
        <p14:creationId xmlns:p14="http://schemas.microsoft.com/office/powerpoint/2010/main" val="32568437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D3E9-931C-4F7B-A95A-4B112752146C}"/>
              </a:ext>
            </a:extLst>
          </p:cNvPr>
          <p:cNvSpPr>
            <a:spLocks noGrp="1"/>
          </p:cNvSpPr>
          <p:nvPr>
            <p:ph type="title"/>
          </p:nvPr>
        </p:nvSpPr>
        <p:spPr/>
        <p:txBody>
          <a:bodyPr/>
          <a:lstStyle/>
          <a:p>
            <a:r>
              <a:rPr lang="en-US" dirty="0">
                <a:solidFill>
                  <a:schemeClr val="bg1"/>
                </a:solidFill>
              </a:rPr>
              <a:t>Dru</a:t>
            </a:r>
            <a:r>
              <a:rPr lang="en-US" dirty="0"/>
              <a:t>g Prices</a:t>
            </a:r>
          </a:p>
        </p:txBody>
      </p:sp>
      <p:pic>
        <p:nvPicPr>
          <p:cNvPr id="5" name="Content Placeholder 4">
            <a:extLst>
              <a:ext uri="{FF2B5EF4-FFF2-40B4-BE49-F238E27FC236}">
                <a16:creationId xmlns:a16="http://schemas.microsoft.com/office/drawing/2014/main" id="{D2EC4879-B6C3-4983-9324-C6B0797099B0}"/>
              </a:ext>
            </a:extLst>
          </p:cNvPr>
          <p:cNvPicPr>
            <a:picLocks noGrp="1" noChangeAspect="1"/>
          </p:cNvPicPr>
          <p:nvPr>
            <p:ph idx="1"/>
          </p:nvPr>
        </p:nvPicPr>
        <p:blipFill>
          <a:blip r:embed="rId2"/>
          <a:stretch>
            <a:fillRect/>
          </a:stretch>
        </p:blipFill>
        <p:spPr>
          <a:xfrm>
            <a:off x="2481263" y="1600995"/>
            <a:ext cx="7229475" cy="4524375"/>
          </a:xfrm>
        </p:spPr>
      </p:pic>
    </p:spTree>
    <p:extLst>
      <p:ext uri="{BB962C8B-B14F-4D97-AF65-F5344CB8AC3E}">
        <p14:creationId xmlns:p14="http://schemas.microsoft.com/office/powerpoint/2010/main" val="22844242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27B486-AE08-48E2-8060-5C7921A99880}"/>
              </a:ext>
            </a:extLst>
          </p:cNvPr>
          <p:cNvPicPr>
            <a:picLocks noChangeAspect="1"/>
          </p:cNvPicPr>
          <p:nvPr/>
        </p:nvPicPr>
        <p:blipFill>
          <a:blip r:embed="rId2"/>
          <a:stretch>
            <a:fillRect/>
          </a:stretch>
        </p:blipFill>
        <p:spPr>
          <a:xfrm>
            <a:off x="1417984" y="344735"/>
            <a:ext cx="8130830" cy="5360740"/>
          </a:xfrm>
          <a:prstGeom prst="rect">
            <a:avLst/>
          </a:prstGeom>
        </p:spPr>
      </p:pic>
    </p:spTree>
    <p:extLst>
      <p:ext uri="{BB962C8B-B14F-4D97-AF65-F5344CB8AC3E}">
        <p14:creationId xmlns:p14="http://schemas.microsoft.com/office/powerpoint/2010/main" val="13279167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532B1F-993A-4ACA-A585-AC8928E8A24E}"/>
              </a:ext>
            </a:extLst>
          </p:cNvPr>
          <p:cNvSpPr>
            <a:spLocks noGrp="1"/>
          </p:cNvSpPr>
          <p:nvPr>
            <p:ph type="title"/>
          </p:nvPr>
        </p:nvSpPr>
        <p:spPr/>
        <p:txBody>
          <a:bodyPr/>
          <a:lstStyle/>
          <a:p>
            <a:r>
              <a:rPr lang="en-US" dirty="0">
                <a:solidFill>
                  <a:srgbClr val="FAF7F0"/>
                </a:solidFill>
              </a:rPr>
              <a:t>Pric</a:t>
            </a:r>
            <a:r>
              <a:rPr lang="en-US" dirty="0"/>
              <a:t>e Hikes</a:t>
            </a:r>
          </a:p>
        </p:txBody>
      </p:sp>
      <p:sp>
        <p:nvSpPr>
          <p:cNvPr id="4" name="Content Placeholder 3">
            <a:extLst>
              <a:ext uri="{FF2B5EF4-FFF2-40B4-BE49-F238E27FC236}">
                <a16:creationId xmlns:a16="http://schemas.microsoft.com/office/drawing/2014/main" id="{66884AA1-3D2D-46DF-9938-A69FCD5416C8}"/>
              </a:ext>
            </a:extLst>
          </p:cNvPr>
          <p:cNvSpPr>
            <a:spLocks noGrp="1"/>
          </p:cNvSpPr>
          <p:nvPr>
            <p:ph idx="1"/>
          </p:nvPr>
        </p:nvSpPr>
        <p:spPr/>
        <p:txBody>
          <a:bodyPr>
            <a:normAutofit lnSpcReduction="10000"/>
          </a:bodyPr>
          <a:lstStyle/>
          <a:p>
            <a:pPr algn="l">
              <a:buFont typeface="Arial" panose="020B0604020202020204" pitchFamily="34" charset="0"/>
              <a:buChar char="•"/>
            </a:pPr>
            <a:r>
              <a:rPr lang="en-US" b="0" i="0" dirty="0">
                <a:solidFill>
                  <a:srgbClr val="292929"/>
                </a:solidFill>
                <a:effectLst/>
                <a:latin typeface="charter"/>
              </a:rPr>
              <a:t>Turing Pharmaceuticals’ 5,555% price increase of Daraprim® in 2015 and Mylan’s 500% increase of EpiPen®…</a:t>
            </a:r>
            <a:endParaRPr lang="en-US" b="0" i="0" dirty="0">
              <a:solidFill>
                <a:srgbClr val="101010"/>
              </a:solidFill>
              <a:effectLst/>
              <a:latin typeface="Publico Text"/>
            </a:endParaRPr>
          </a:p>
          <a:p>
            <a:pPr algn="l">
              <a:buFont typeface="Arial" panose="020B0604020202020204" pitchFamily="34" charset="0"/>
              <a:buChar char="•"/>
            </a:pPr>
            <a:r>
              <a:rPr lang="en-US" b="0" i="0" dirty="0">
                <a:solidFill>
                  <a:srgbClr val="101010"/>
                </a:solidFill>
                <a:effectLst/>
                <a:latin typeface="Publico Text"/>
              </a:rPr>
              <a:t>More than 3,400 drugs have boosted their prices in the first six months of 2019, an increase of 17% in the number of drug hikes from a year earlier.</a:t>
            </a:r>
          </a:p>
          <a:p>
            <a:pPr algn="l">
              <a:buFont typeface="Arial" panose="020B0604020202020204" pitchFamily="34" charset="0"/>
              <a:buChar char="•"/>
            </a:pPr>
            <a:r>
              <a:rPr lang="en-US" b="0" i="0" dirty="0">
                <a:solidFill>
                  <a:srgbClr val="101010"/>
                </a:solidFill>
                <a:effectLst/>
                <a:latin typeface="Publico Text"/>
              </a:rPr>
              <a:t>The average price hike is 10.5%, or 5 times the rate of inflation.</a:t>
            </a:r>
          </a:p>
          <a:p>
            <a:pPr algn="l">
              <a:buFont typeface="Arial" panose="020B0604020202020204" pitchFamily="34" charset="0"/>
              <a:buChar char="•"/>
            </a:pPr>
            <a:r>
              <a:rPr lang="en-US" b="0" i="0" dirty="0">
                <a:solidFill>
                  <a:srgbClr val="101010"/>
                </a:solidFill>
                <a:effectLst/>
                <a:latin typeface="Publico Text"/>
              </a:rPr>
              <a:t>About 41 drugs have boosted their prices by more than 100% in 2019.</a:t>
            </a:r>
          </a:p>
          <a:p>
            <a:pPr algn="l">
              <a:buFont typeface="Arial" panose="020B0604020202020204" pitchFamily="34" charset="0"/>
              <a:buChar char="•"/>
            </a:pPr>
            <a:r>
              <a:rPr lang="en-US" b="0" dirty="0">
                <a:solidFill>
                  <a:srgbClr val="101010"/>
                </a:solidFill>
                <a:latin typeface="Publico Text"/>
              </a:rPr>
              <a:t>Over the course of a decade, the net cost of prescription drugs in the United States rose more than three times faster than the rate of inflation.</a:t>
            </a:r>
          </a:p>
          <a:p>
            <a:endParaRPr lang="en-US" dirty="0"/>
          </a:p>
        </p:txBody>
      </p:sp>
      <p:sp>
        <p:nvSpPr>
          <p:cNvPr id="2" name="Slide Number Placeholder 1">
            <a:extLst>
              <a:ext uri="{FF2B5EF4-FFF2-40B4-BE49-F238E27FC236}">
                <a16:creationId xmlns:a16="http://schemas.microsoft.com/office/drawing/2014/main" id="{5FC55E1F-E8D1-423F-A8DC-2F62D864AEA7}"/>
              </a:ext>
            </a:extLst>
          </p:cNvPr>
          <p:cNvSpPr>
            <a:spLocks noGrp="1"/>
          </p:cNvSpPr>
          <p:nvPr>
            <p:ph type="sldNum" sz="quarter" idx="12"/>
          </p:nvPr>
        </p:nvSpPr>
        <p:spPr/>
        <p:txBody>
          <a:bodyPr/>
          <a:lstStyle/>
          <a:p>
            <a:fld id="{D9F085D5-EC86-4F6A-B501-C1359CB39116}" type="slidenum">
              <a:rPr lang="en-GB" smtClean="0"/>
              <a:t>85</a:t>
            </a:fld>
            <a:endParaRPr lang="en-GB"/>
          </a:p>
        </p:txBody>
      </p:sp>
    </p:spTree>
    <p:extLst>
      <p:ext uri="{BB962C8B-B14F-4D97-AF65-F5344CB8AC3E}">
        <p14:creationId xmlns:p14="http://schemas.microsoft.com/office/powerpoint/2010/main" val="7125442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2E534-438E-452E-A060-F0CDD92EF846}"/>
              </a:ext>
            </a:extLst>
          </p:cNvPr>
          <p:cNvSpPr>
            <a:spLocks noGrp="1"/>
          </p:cNvSpPr>
          <p:nvPr>
            <p:ph type="title"/>
          </p:nvPr>
        </p:nvSpPr>
        <p:spPr/>
        <p:txBody>
          <a:bodyPr/>
          <a:lstStyle/>
          <a:p>
            <a:r>
              <a:rPr lang="en-US" dirty="0">
                <a:solidFill>
                  <a:schemeClr val="bg1"/>
                </a:solidFill>
              </a:rPr>
              <a:t>Rea</a:t>
            </a:r>
            <a:r>
              <a:rPr lang="en-US" dirty="0"/>
              <a:t>sons for higher drug prices</a:t>
            </a:r>
          </a:p>
        </p:txBody>
      </p:sp>
      <p:sp>
        <p:nvSpPr>
          <p:cNvPr id="3" name="Content Placeholder 2">
            <a:extLst>
              <a:ext uri="{FF2B5EF4-FFF2-40B4-BE49-F238E27FC236}">
                <a16:creationId xmlns:a16="http://schemas.microsoft.com/office/drawing/2014/main" id="{E9B8C532-A45C-4A23-9849-818EF0445011}"/>
              </a:ext>
            </a:extLst>
          </p:cNvPr>
          <p:cNvSpPr>
            <a:spLocks noGrp="1"/>
          </p:cNvSpPr>
          <p:nvPr>
            <p:ph idx="1"/>
          </p:nvPr>
        </p:nvSpPr>
        <p:spPr/>
        <p:txBody>
          <a:bodyPr>
            <a:normAutofit/>
          </a:bodyPr>
          <a:lstStyle/>
          <a:p>
            <a:r>
              <a:rPr lang="en-US" b="0" i="0" dirty="0">
                <a:solidFill>
                  <a:srgbClr val="222222"/>
                </a:solidFill>
                <a:effectLst/>
                <a:latin typeface="arial" panose="020B0604020202020204" pitchFamily="34" charset="0"/>
              </a:rPr>
              <a:t>The </a:t>
            </a:r>
            <a:r>
              <a:rPr lang="en-US" b="1" i="0" dirty="0">
                <a:solidFill>
                  <a:srgbClr val="222222"/>
                </a:solidFill>
                <a:effectLst/>
                <a:latin typeface="arial" panose="020B0604020202020204" pitchFamily="34" charset="0"/>
              </a:rPr>
              <a:t>Medicare</a:t>
            </a:r>
            <a:r>
              <a:rPr lang="en-US" b="0" i="0" dirty="0">
                <a:solidFill>
                  <a:srgbClr val="222222"/>
                </a:solidFill>
                <a:effectLst/>
                <a:latin typeface="arial" panose="020B0604020202020204" pitchFamily="34" charset="0"/>
              </a:rPr>
              <a:t> Prescription Drug, Improvement, and </a:t>
            </a:r>
            <a:r>
              <a:rPr lang="en-US" b="1" i="0" dirty="0">
                <a:solidFill>
                  <a:srgbClr val="222222"/>
                </a:solidFill>
                <a:effectLst/>
                <a:latin typeface="arial" panose="020B0604020202020204" pitchFamily="34" charset="0"/>
              </a:rPr>
              <a:t>Modernization Act</a:t>
            </a:r>
            <a:r>
              <a:rPr lang="en-US" b="0" i="0" dirty="0">
                <a:solidFill>
                  <a:srgbClr val="222222"/>
                </a:solidFill>
                <a:effectLst/>
                <a:latin typeface="arial" panose="020B0604020202020204" pitchFamily="34" charset="0"/>
              </a:rPr>
              <a:t>, also called the </a:t>
            </a:r>
            <a:r>
              <a:rPr lang="en-US" b="1" i="0" dirty="0">
                <a:solidFill>
                  <a:srgbClr val="222222"/>
                </a:solidFill>
                <a:effectLst/>
                <a:latin typeface="arial" panose="020B0604020202020204" pitchFamily="34" charset="0"/>
              </a:rPr>
              <a:t>Medicare Modernization Act</a:t>
            </a:r>
            <a:r>
              <a:rPr lang="en-US" b="0" i="0" dirty="0">
                <a:solidFill>
                  <a:srgbClr val="222222"/>
                </a:solidFill>
                <a:effectLst/>
                <a:latin typeface="arial" panose="020B0604020202020204" pitchFamily="34" charset="0"/>
              </a:rPr>
              <a:t> or MMA, is a federal </a:t>
            </a:r>
            <a:r>
              <a:rPr lang="en-US" b="1" i="0" dirty="0">
                <a:solidFill>
                  <a:srgbClr val="222222"/>
                </a:solidFill>
                <a:effectLst/>
                <a:latin typeface="arial" panose="020B0604020202020204" pitchFamily="34" charset="0"/>
              </a:rPr>
              <a:t>law</a:t>
            </a:r>
            <a:r>
              <a:rPr lang="en-US" b="0" i="0" dirty="0">
                <a:solidFill>
                  <a:srgbClr val="222222"/>
                </a:solidFill>
                <a:effectLst/>
                <a:latin typeface="arial" panose="020B0604020202020204" pitchFamily="34" charset="0"/>
              </a:rPr>
              <a:t> of the United States, enacted in 2003.</a:t>
            </a:r>
          </a:p>
          <a:p>
            <a:r>
              <a:rPr lang="en-US" b="0" dirty="0">
                <a:solidFill>
                  <a:srgbClr val="222222"/>
                </a:solidFill>
                <a:latin typeface="arial" panose="020B0604020202020204" pitchFamily="34" charset="0"/>
              </a:rPr>
              <a:t>Concentration of pharmaceutical companies and increase in prices. </a:t>
            </a:r>
          </a:p>
        </p:txBody>
      </p:sp>
    </p:spTree>
    <p:extLst>
      <p:ext uri="{BB962C8B-B14F-4D97-AF65-F5344CB8AC3E}">
        <p14:creationId xmlns:p14="http://schemas.microsoft.com/office/powerpoint/2010/main" val="40402820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810AE5-7225-4325-89AF-34869B51AA56}"/>
              </a:ext>
            </a:extLst>
          </p:cNvPr>
          <p:cNvPicPr>
            <a:picLocks noChangeAspect="1"/>
          </p:cNvPicPr>
          <p:nvPr/>
        </p:nvPicPr>
        <p:blipFill>
          <a:blip r:embed="rId3"/>
          <a:stretch>
            <a:fillRect/>
          </a:stretch>
        </p:blipFill>
        <p:spPr>
          <a:xfrm>
            <a:off x="1025177" y="944081"/>
            <a:ext cx="9066643" cy="4489310"/>
          </a:xfrm>
          <a:prstGeom prst="rect">
            <a:avLst/>
          </a:prstGeom>
        </p:spPr>
      </p:pic>
      <p:sp>
        <p:nvSpPr>
          <p:cNvPr id="8" name="TextBox 7">
            <a:extLst>
              <a:ext uri="{FF2B5EF4-FFF2-40B4-BE49-F238E27FC236}">
                <a16:creationId xmlns:a16="http://schemas.microsoft.com/office/drawing/2014/main" id="{0760EF8D-DEC8-48C9-9DCF-69B14A365B2F}"/>
              </a:ext>
            </a:extLst>
          </p:cNvPr>
          <p:cNvSpPr txBox="1"/>
          <p:nvPr/>
        </p:nvSpPr>
        <p:spPr>
          <a:xfrm>
            <a:off x="6440470" y="4867414"/>
            <a:ext cx="2567626" cy="300082"/>
          </a:xfrm>
          <a:prstGeom prst="rect">
            <a:avLst/>
          </a:prstGeom>
          <a:noFill/>
        </p:spPr>
        <p:txBody>
          <a:bodyPr wrap="none" rtlCol="0">
            <a:spAutoFit/>
          </a:bodyPr>
          <a:lstStyle/>
          <a:p>
            <a:r>
              <a:rPr lang="en-US" sz="1350" dirty="0">
                <a:solidFill>
                  <a:schemeClr val="bg1"/>
                </a:solidFill>
              </a:rPr>
              <a:t>Medicare Prescription Drug Costs </a:t>
            </a:r>
          </a:p>
        </p:txBody>
      </p:sp>
    </p:spTree>
    <p:extLst>
      <p:ext uri="{BB962C8B-B14F-4D97-AF65-F5344CB8AC3E}">
        <p14:creationId xmlns:p14="http://schemas.microsoft.com/office/powerpoint/2010/main" val="22451450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1406F3-BB21-4CC4-AFE5-4F021F94DD56}"/>
              </a:ext>
            </a:extLst>
          </p:cNvPr>
          <p:cNvSpPr>
            <a:spLocks noGrp="1"/>
          </p:cNvSpPr>
          <p:nvPr>
            <p:ph type="sldNum" sz="quarter" idx="12"/>
          </p:nvPr>
        </p:nvSpPr>
        <p:spPr/>
        <p:txBody>
          <a:bodyPr/>
          <a:lstStyle/>
          <a:p>
            <a:fld id="{D9F085D5-EC86-4F6A-B501-C1359CB39116}" type="slidenum">
              <a:rPr lang="en-GB" smtClean="0"/>
              <a:t>88</a:t>
            </a:fld>
            <a:endParaRPr lang="en-GB"/>
          </a:p>
        </p:txBody>
      </p:sp>
      <p:pic>
        <p:nvPicPr>
          <p:cNvPr id="5" name="Content Placeholder 3">
            <a:extLst>
              <a:ext uri="{FF2B5EF4-FFF2-40B4-BE49-F238E27FC236}">
                <a16:creationId xmlns:a16="http://schemas.microsoft.com/office/drawing/2014/main" id="{04AD8878-A1B4-426C-A955-691A21354D97}"/>
              </a:ext>
            </a:extLst>
          </p:cNvPr>
          <p:cNvPicPr>
            <a:picLocks noGrp="1" noChangeAspect="1"/>
          </p:cNvPicPr>
          <p:nvPr>
            <p:ph idx="4294967295"/>
          </p:nvPr>
        </p:nvPicPr>
        <p:blipFill>
          <a:blip r:embed="rId2"/>
          <a:stretch>
            <a:fillRect/>
          </a:stretch>
        </p:blipFill>
        <p:spPr>
          <a:xfrm>
            <a:off x="530086" y="308168"/>
            <a:ext cx="9272751" cy="5613208"/>
          </a:xfrm>
          <a:prstGeom prst="rect">
            <a:avLst/>
          </a:prstGeom>
        </p:spPr>
      </p:pic>
    </p:spTree>
    <p:extLst>
      <p:ext uri="{BB962C8B-B14F-4D97-AF65-F5344CB8AC3E}">
        <p14:creationId xmlns:p14="http://schemas.microsoft.com/office/powerpoint/2010/main" val="32238556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96B4D-6D54-4993-BD97-FF8A935E7A82}"/>
              </a:ext>
            </a:extLst>
          </p:cNvPr>
          <p:cNvSpPr>
            <a:spLocks noGrp="1"/>
          </p:cNvSpPr>
          <p:nvPr>
            <p:ph type="title"/>
          </p:nvPr>
        </p:nvSpPr>
        <p:spPr>
          <a:xfrm>
            <a:off x="732693" y="0"/>
            <a:ext cx="10515600" cy="1325563"/>
          </a:xfrm>
        </p:spPr>
        <p:txBody>
          <a:bodyPr/>
          <a:lstStyle/>
          <a:p>
            <a:r>
              <a:rPr lang="en-US" dirty="0">
                <a:solidFill>
                  <a:schemeClr val="bg1"/>
                </a:solidFill>
              </a:rPr>
              <a:t>Imp</a:t>
            </a:r>
            <a:r>
              <a:rPr lang="en-US" dirty="0"/>
              <a:t>act of Medicare Modernization Act </a:t>
            </a:r>
          </a:p>
        </p:txBody>
      </p:sp>
      <p:sp>
        <p:nvSpPr>
          <p:cNvPr id="3" name="Content Placeholder 2">
            <a:extLst>
              <a:ext uri="{FF2B5EF4-FFF2-40B4-BE49-F238E27FC236}">
                <a16:creationId xmlns:a16="http://schemas.microsoft.com/office/drawing/2014/main" id="{496F772E-1CE1-4875-A9C3-C01ECFB15571}"/>
              </a:ext>
            </a:extLst>
          </p:cNvPr>
          <p:cNvSpPr>
            <a:spLocks noGrp="1"/>
          </p:cNvSpPr>
          <p:nvPr>
            <p:ph idx="1"/>
          </p:nvPr>
        </p:nvSpPr>
        <p:spPr>
          <a:xfrm>
            <a:off x="838200" y="1590956"/>
            <a:ext cx="10515600" cy="4351338"/>
          </a:xfrm>
        </p:spPr>
        <p:txBody>
          <a:bodyPr/>
          <a:lstStyle/>
          <a:p>
            <a:r>
              <a:rPr lang="en-US" b="0" i="0" dirty="0">
                <a:solidFill>
                  <a:srgbClr val="111111"/>
                </a:solidFill>
                <a:effectLst/>
                <a:latin typeface="Roboto"/>
              </a:rPr>
              <a:t>Medicare Part D, by law, cannot negotiate drug prices like other governments do.</a:t>
            </a:r>
          </a:p>
          <a:p>
            <a:r>
              <a:rPr lang="en-US" b="0" i="0" dirty="0">
                <a:solidFill>
                  <a:srgbClr val="111111"/>
                </a:solidFill>
                <a:effectLst/>
                <a:latin typeface="Roboto"/>
              </a:rPr>
              <a:t>The study found that in 2017, Medicare spent nearly $8 billion on insulin. The researchers said that if Medicare were allowed to negotiate drug prices like the U.S. Department of Veterans Affairs (VA) can, Medicare could save about $4.4 billion </a:t>
            </a:r>
            <a:r>
              <a:rPr lang="en-US" b="0" i="1" dirty="0">
                <a:solidFill>
                  <a:srgbClr val="111111"/>
                </a:solidFill>
                <a:effectLst/>
                <a:latin typeface="Roboto"/>
              </a:rPr>
              <a:t>just</a:t>
            </a:r>
            <a:r>
              <a:rPr lang="en-US" b="0" i="0" dirty="0">
                <a:solidFill>
                  <a:srgbClr val="111111"/>
                </a:solidFill>
                <a:effectLst/>
                <a:latin typeface="Roboto"/>
              </a:rPr>
              <a:t> on insulin.</a:t>
            </a:r>
            <a:endParaRPr lang="en-US" dirty="0"/>
          </a:p>
        </p:txBody>
      </p:sp>
      <p:sp>
        <p:nvSpPr>
          <p:cNvPr id="4" name="Slide Number Placeholder 3">
            <a:extLst>
              <a:ext uri="{FF2B5EF4-FFF2-40B4-BE49-F238E27FC236}">
                <a16:creationId xmlns:a16="http://schemas.microsoft.com/office/drawing/2014/main" id="{29D761D2-8823-4453-B9F6-DDA956C780B0}"/>
              </a:ext>
            </a:extLst>
          </p:cNvPr>
          <p:cNvSpPr>
            <a:spLocks noGrp="1"/>
          </p:cNvSpPr>
          <p:nvPr>
            <p:ph type="sldNum" sz="quarter" idx="12"/>
          </p:nvPr>
        </p:nvSpPr>
        <p:spPr/>
        <p:txBody>
          <a:bodyPr/>
          <a:lstStyle/>
          <a:p>
            <a:fld id="{D9F085D5-EC86-4F6A-B501-C1359CB39116}" type="slidenum">
              <a:rPr lang="en-GB" smtClean="0"/>
              <a:t>89</a:t>
            </a:fld>
            <a:endParaRPr lang="en-GB"/>
          </a:p>
        </p:txBody>
      </p:sp>
    </p:spTree>
    <p:extLst>
      <p:ext uri="{BB962C8B-B14F-4D97-AF65-F5344CB8AC3E}">
        <p14:creationId xmlns:p14="http://schemas.microsoft.com/office/powerpoint/2010/main" val="2646945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C3B6D-DAFA-471A-B4CD-40102D54901F}"/>
              </a:ext>
            </a:extLst>
          </p:cNvPr>
          <p:cNvSpPr>
            <a:spLocks noGrp="1"/>
          </p:cNvSpPr>
          <p:nvPr>
            <p:ph type="title"/>
          </p:nvPr>
        </p:nvSpPr>
        <p:spPr/>
        <p:txBody>
          <a:bodyPr/>
          <a:lstStyle/>
          <a:p>
            <a:r>
              <a:rPr lang="en-US" dirty="0">
                <a:solidFill>
                  <a:schemeClr val="bg1"/>
                </a:solidFill>
              </a:rPr>
              <a:t>Wh</a:t>
            </a:r>
            <a:r>
              <a:rPr lang="en-US" dirty="0"/>
              <a:t>at is Health Economics?</a:t>
            </a:r>
          </a:p>
        </p:txBody>
      </p:sp>
      <p:sp>
        <p:nvSpPr>
          <p:cNvPr id="3" name="Content Placeholder 2">
            <a:extLst>
              <a:ext uri="{FF2B5EF4-FFF2-40B4-BE49-F238E27FC236}">
                <a16:creationId xmlns:a16="http://schemas.microsoft.com/office/drawing/2014/main" id="{86D2A07B-A911-4C1B-B0C6-C6419303B1A1}"/>
              </a:ext>
            </a:extLst>
          </p:cNvPr>
          <p:cNvSpPr>
            <a:spLocks noGrp="1"/>
          </p:cNvSpPr>
          <p:nvPr>
            <p:ph idx="1"/>
          </p:nvPr>
        </p:nvSpPr>
        <p:spPr/>
        <p:txBody>
          <a:bodyPr/>
          <a:lstStyle/>
          <a:p>
            <a:r>
              <a:rPr lang="en-US" b="0" dirty="0"/>
              <a:t>Health economics studies health care resources markets and health insurance.</a:t>
            </a:r>
          </a:p>
          <a:p>
            <a:r>
              <a:rPr lang="en-US" b="0" dirty="0"/>
              <a:t>Healthcare is the biggest industry and the largest employer in the US.</a:t>
            </a:r>
          </a:p>
          <a:p>
            <a:endParaRPr lang="en-US" dirty="0"/>
          </a:p>
        </p:txBody>
      </p:sp>
    </p:spTree>
    <p:extLst>
      <p:ext uri="{BB962C8B-B14F-4D97-AF65-F5344CB8AC3E}">
        <p14:creationId xmlns:p14="http://schemas.microsoft.com/office/powerpoint/2010/main" val="204070564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80EA-F89B-4672-9645-413A30F08CD5}"/>
              </a:ext>
            </a:extLst>
          </p:cNvPr>
          <p:cNvSpPr>
            <a:spLocks noGrp="1"/>
          </p:cNvSpPr>
          <p:nvPr>
            <p:ph type="title"/>
          </p:nvPr>
        </p:nvSpPr>
        <p:spPr>
          <a:xfrm>
            <a:off x="732693" y="0"/>
            <a:ext cx="10515600" cy="1325563"/>
          </a:xfrm>
        </p:spPr>
        <p:txBody>
          <a:bodyPr/>
          <a:lstStyle/>
          <a:p>
            <a:r>
              <a:rPr lang="en-US" dirty="0">
                <a:solidFill>
                  <a:srgbClr val="FAF7F0"/>
                </a:solidFill>
              </a:rPr>
              <a:t>Con</a:t>
            </a:r>
            <a:r>
              <a:rPr lang="en-US" dirty="0"/>
              <a:t>centration in Pharmaceutical Companies</a:t>
            </a:r>
          </a:p>
        </p:txBody>
      </p:sp>
      <p:sp>
        <p:nvSpPr>
          <p:cNvPr id="3" name="Content Placeholder 2">
            <a:extLst>
              <a:ext uri="{FF2B5EF4-FFF2-40B4-BE49-F238E27FC236}">
                <a16:creationId xmlns:a16="http://schemas.microsoft.com/office/drawing/2014/main" id="{FC489DD7-24EF-4117-9FF9-D4F5E1DD3295}"/>
              </a:ext>
            </a:extLst>
          </p:cNvPr>
          <p:cNvSpPr>
            <a:spLocks noGrp="1"/>
          </p:cNvSpPr>
          <p:nvPr>
            <p:ph idx="1"/>
          </p:nvPr>
        </p:nvSpPr>
        <p:spPr/>
        <p:txBody>
          <a:bodyPr/>
          <a:lstStyle/>
          <a:p>
            <a:r>
              <a:rPr lang="en-US" b="0" dirty="0">
                <a:solidFill>
                  <a:srgbClr val="111111"/>
                </a:solidFill>
                <a:latin typeface="Roboto"/>
              </a:rPr>
              <a:t>The number of mergers and acquisitions involving one of the top 25 firms more than doubled from 29 in 2006 to 61 in 2015, in part due to lax merger review. </a:t>
            </a:r>
          </a:p>
          <a:p>
            <a:r>
              <a:rPr lang="en-US" b="0" dirty="0">
                <a:solidFill>
                  <a:srgbClr val="111111"/>
                </a:solidFill>
                <a:latin typeface="Roboto"/>
              </a:rPr>
              <a:t>Between 1995 and 2015, 60 pharmaceutical companies merged into 10. </a:t>
            </a:r>
          </a:p>
          <a:p>
            <a:r>
              <a:rPr lang="en-US" b="0" dirty="0">
                <a:solidFill>
                  <a:srgbClr val="111111"/>
                </a:solidFill>
                <a:latin typeface="Roboto"/>
              </a:rPr>
              <a:t>In 2010, R&amp;D returned 10.1%. In nearly every year since, that figure has dropped. In 2017, the return was 3.7%, and in 2018, 1.9%.</a:t>
            </a:r>
          </a:p>
        </p:txBody>
      </p:sp>
      <p:sp>
        <p:nvSpPr>
          <p:cNvPr id="4" name="Slide Number Placeholder 3">
            <a:extLst>
              <a:ext uri="{FF2B5EF4-FFF2-40B4-BE49-F238E27FC236}">
                <a16:creationId xmlns:a16="http://schemas.microsoft.com/office/drawing/2014/main" id="{452B2CB2-978A-49E2-AB39-5EE42F88D432}"/>
              </a:ext>
            </a:extLst>
          </p:cNvPr>
          <p:cNvSpPr>
            <a:spLocks noGrp="1"/>
          </p:cNvSpPr>
          <p:nvPr>
            <p:ph type="sldNum" sz="quarter" idx="12"/>
          </p:nvPr>
        </p:nvSpPr>
        <p:spPr/>
        <p:txBody>
          <a:bodyPr/>
          <a:lstStyle/>
          <a:p>
            <a:fld id="{D9F085D5-EC86-4F6A-B501-C1359CB39116}" type="slidenum">
              <a:rPr lang="en-GB" smtClean="0"/>
              <a:t>90</a:t>
            </a:fld>
            <a:endParaRPr lang="en-GB"/>
          </a:p>
        </p:txBody>
      </p:sp>
    </p:spTree>
    <p:extLst>
      <p:ext uri="{BB962C8B-B14F-4D97-AF65-F5344CB8AC3E}">
        <p14:creationId xmlns:p14="http://schemas.microsoft.com/office/powerpoint/2010/main" val="20261435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71AD-2B7B-4872-9611-A23C1500E7D8}"/>
              </a:ext>
            </a:extLst>
          </p:cNvPr>
          <p:cNvSpPr>
            <a:spLocks noGrp="1"/>
          </p:cNvSpPr>
          <p:nvPr>
            <p:ph type="title"/>
          </p:nvPr>
        </p:nvSpPr>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2D0FCECA-8F20-405B-969B-40E84C6917E5}"/>
              </a:ext>
            </a:extLst>
          </p:cNvPr>
          <p:cNvSpPr>
            <a:spLocks noGrp="1"/>
          </p:cNvSpPr>
          <p:nvPr>
            <p:ph idx="1"/>
          </p:nvPr>
        </p:nvSpPr>
        <p:spPr/>
        <p:txBody>
          <a:bodyPr>
            <a:normAutofit fontScale="92500" lnSpcReduction="20000"/>
          </a:bodyPr>
          <a:lstStyle/>
          <a:p>
            <a:r>
              <a:rPr lang="en-US" b="0" dirty="0"/>
              <a:t>US HealthCare system is not preforming well (very expensive and low quality and access)</a:t>
            </a:r>
          </a:p>
          <a:p>
            <a:r>
              <a:rPr lang="en-US" b="0" dirty="0"/>
              <a:t>One of the main reasons for very high costs is the monopolization of healthcare markets (hospitals, health insurance, big pharma, etc.)</a:t>
            </a:r>
          </a:p>
          <a:p>
            <a:r>
              <a:rPr lang="en-US" b="0" dirty="0"/>
              <a:t>In addition, the Medicare Modernization Act of 2003 by law prevents government to negotiate drug prices.</a:t>
            </a:r>
          </a:p>
          <a:p>
            <a:r>
              <a:rPr lang="en-US" b="0" dirty="0"/>
              <a:t>Few simple solutions could drastically decrease the costs: </a:t>
            </a:r>
          </a:p>
          <a:p>
            <a:pPr lvl="1"/>
            <a:r>
              <a:rPr lang="en-US" dirty="0"/>
              <a:t>Enforcement of antitrust laws in this sector</a:t>
            </a:r>
          </a:p>
          <a:p>
            <a:pPr lvl="1"/>
            <a:r>
              <a:rPr lang="en-US" b="0" dirty="0"/>
              <a:t>Introduction of a public option in health insurance market</a:t>
            </a:r>
          </a:p>
          <a:p>
            <a:pPr lvl="1"/>
            <a:r>
              <a:rPr lang="en-US" dirty="0"/>
              <a:t>Ability for the US government to negotiate drug prices like most every other nation</a:t>
            </a:r>
            <a:endParaRPr lang="en-US" b="0" dirty="0"/>
          </a:p>
          <a:p>
            <a:r>
              <a:rPr lang="en-US" b="0" dirty="0"/>
              <a:t>Universal health insurance would increase the access and potentially also reduce the costs</a:t>
            </a:r>
          </a:p>
        </p:txBody>
      </p:sp>
      <p:sp>
        <p:nvSpPr>
          <p:cNvPr id="4" name="Slide Number Placeholder 3">
            <a:extLst>
              <a:ext uri="{FF2B5EF4-FFF2-40B4-BE49-F238E27FC236}">
                <a16:creationId xmlns:a16="http://schemas.microsoft.com/office/drawing/2014/main" id="{92C57DDA-0A58-4549-A6D1-349BD51DBC74}"/>
              </a:ext>
            </a:extLst>
          </p:cNvPr>
          <p:cNvSpPr>
            <a:spLocks noGrp="1"/>
          </p:cNvSpPr>
          <p:nvPr>
            <p:ph type="sldNum" sz="quarter" idx="12"/>
          </p:nvPr>
        </p:nvSpPr>
        <p:spPr/>
        <p:txBody>
          <a:bodyPr/>
          <a:lstStyle/>
          <a:p>
            <a:fld id="{D9F085D5-EC86-4F6A-B501-C1359CB39116}" type="slidenum">
              <a:rPr lang="en-GB" smtClean="0"/>
              <a:t>91</a:t>
            </a:fld>
            <a:endParaRPr lang="en-GB"/>
          </a:p>
        </p:txBody>
      </p:sp>
    </p:spTree>
    <p:extLst>
      <p:ext uri="{BB962C8B-B14F-4D97-AF65-F5344CB8AC3E}">
        <p14:creationId xmlns:p14="http://schemas.microsoft.com/office/powerpoint/2010/main" val="279968604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Veronika </a:t>
            </a:r>
            <a:r>
              <a:rPr lang="en-US" dirty="0" err="1"/>
              <a:t>Dolar</a:t>
            </a:r>
            <a:endParaRPr lang="en-US" dirty="0"/>
          </a:p>
          <a:p>
            <a:pPr marL="0" indent="0" algn="ctr">
              <a:buNone/>
            </a:pPr>
            <a:r>
              <a:rPr lang="en-US" dirty="0">
                <a:hlinkClick r:id="rId3"/>
              </a:rPr>
              <a:t>dolarv@oldwestbury.edu</a:t>
            </a:r>
            <a:endParaRPr lang="en-US" dirty="0"/>
          </a:p>
          <a:p>
            <a:pPr marL="0" indent="0" algn="ctr">
              <a:buNone/>
            </a:pPr>
            <a:endParaRPr lang="en-US" dirty="0"/>
          </a:p>
          <a:p>
            <a:pPr marL="0" indent="0" algn="ctr">
              <a:buNone/>
            </a:pPr>
            <a:r>
              <a:rPr lang="en-US" dirty="0"/>
              <a:t>Contact NEED: </a:t>
            </a:r>
            <a:r>
              <a:rPr lang="en-US" dirty="0">
                <a:hlinkClick r:id="rId4"/>
              </a:rPr>
              <a:t>info@needelegation.org</a:t>
            </a:r>
            <a:endParaRPr lang="en-US" dirty="0"/>
          </a:p>
          <a:p>
            <a:pPr marL="0" indent="0" algn="ctr">
              <a:buNone/>
            </a:pPr>
            <a:endParaRPr lang="en-US" dirty="0"/>
          </a:p>
          <a:p>
            <a:pPr marL="0" indent="0" algn="ctr">
              <a:buNone/>
            </a:pPr>
            <a:r>
              <a:rPr lang="en-US" dirty="0"/>
              <a:t>Submit a testimonial:  </a:t>
            </a:r>
            <a:r>
              <a:rPr lang="en-US" dirty="0">
                <a:hlinkClick r:id="rId5"/>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92</a:t>
            </a:fld>
            <a:endParaRPr lang="en-GB"/>
          </a:p>
        </p:txBody>
      </p:sp>
    </p:spTree>
    <p:extLst>
      <p:ext uri="{BB962C8B-B14F-4D97-AF65-F5344CB8AC3E}">
        <p14:creationId xmlns:p14="http://schemas.microsoft.com/office/powerpoint/2010/main" val="95792755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77956"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Trade Wars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93</a:t>
            </a:fld>
            <a:endParaRPr lang="en-GB"/>
          </a:p>
        </p:txBody>
      </p:sp>
    </p:spTree>
    <p:extLst>
      <p:ext uri="{BB962C8B-B14F-4D97-AF65-F5344CB8AC3E}">
        <p14:creationId xmlns:p14="http://schemas.microsoft.com/office/powerpoint/2010/main" val="1413614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7E25DF5E6FC3D48B41B97D368B79C67" ma:contentTypeVersion="12" ma:contentTypeDescription="Create a new document." ma:contentTypeScope="" ma:versionID="280bc76f8d702f06cfde0eba80256977">
  <xsd:schema xmlns:xsd="http://www.w3.org/2001/XMLSchema" xmlns:xs="http://www.w3.org/2001/XMLSchema" xmlns:p="http://schemas.microsoft.com/office/2006/metadata/properties" xmlns:ns3="61a660bb-b57a-4fbc-ba10-8471d70fe46f" xmlns:ns4="f1e60ea2-d1f2-40fb-ac47-3f06e0d3f2d6" targetNamespace="http://schemas.microsoft.com/office/2006/metadata/properties" ma:root="true" ma:fieldsID="1a1cd78d8d10667e6428eaca148264c8" ns3:_="" ns4:_="">
    <xsd:import namespace="61a660bb-b57a-4fbc-ba10-8471d70fe46f"/>
    <xsd:import namespace="f1e60ea2-d1f2-40fb-ac47-3f06e0d3f2d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a660bb-b57a-4fbc-ba10-8471d70fe4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e60ea2-d1f2-40fb-ac47-3f06e0d3f2d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E03485-DCFE-4B3F-A6BA-376F57A8B14F}">
  <ds:schemaRefs>
    <ds:schemaRef ds:uri="http://schemas.microsoft.com/sharepoint/v3/contenttype/forms"/>
  </ds:schemaRefs>
</ds:datastoreItem>
</file>

<file path=customXml/itemProps2.xml><?xml version="1.0" encoding="utf-8"?>
<ds:datastoreItem xmlns:ds="http://schemas.openxmlformats.org/officeDocument/2006/customXml" ds:itemID="{9EB3B429-AEDF-46CE-9D5E-A3C57C0F452F}">
  <ds:schemaRefs>
    <ds:schemaRef ds:uri="http://schemas.microsoft.com/office/infopath/2007/PartnerControls"/>
    <ds:schemaRef ds:uri="f1e60ea2-d1f2-40fb-ac47-3f06e0d3f2d6"/>
    <ds:schemaRef ds:uri="http://schemas.microsoft.com/office/2006/documentManagement/types"/>
    <ds:schemaRef ds:uri="61a660bb-b57a-4fbc-ba10-8471d70fe46f"/>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B2AA2FD4-09B6-4A2A-87DA-A2FBDF487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a660bb-b57a-4fbc-ba10-8471d70fe46f"/>
    <ds:schemaRef ds:uri="f1e60ea2-d1f2-40fb-ac47-3f06e0d3f2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21760</TotalTime>
  <Words>5878</Words>
  <Application>Microsoft Macintosh PowerPoint</Application>
  <PresentationFormat>Widescreen</PresentationFormat>
  <Paragraphs>601</Paragraphs>
  <Slides>93</Slides>
  <Notes>19</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93</vt:i4>
      </vt:variant>
    </vt:vector>
  </HeadingPairs>
  <TitlesOfParts>
    <vt:vector size="111" baseType="lpstr">
      <vt:lpstr>Arial</vt:lpstr>
      <vt:lpstr>Arial</vt:lpstr>
      <vt:lpstr>berlingske_bold</vt:lpstr>
      <vt:lpstr>Cabin</vt:lpstr>
      <vt:lpstr>Calibri</vt:lpstr>
      <vt:lpstr>charter</vt:lpstr>
      <vt:lpstr>Courier New</vt:lpstr>
      <vt:lpstr>inherit</vt:lpstr>
      <vt:lpstr>Interface</vt:lpstr>
      <vt:lpstr>Interface</vt:lpstr>
      <vt:lpstr>interface_regular</vt:lpstr>
      <vt:lpstr>Libre Baskerville</vt:lpstr>
      <vt:lpstr>Merriweather</vt:lpstr>
      <vt:lpstr>Myriad Pro Light</vt:lpstr>
      <vt:lpstr>Publico Text</vt:lpstr>
      <vt:lpstr>Roboto</vt:lpstr>
      <vt:lpstr>Trebuchet MS</vt:lpstr>
      <vt:lpstr>Custom Design</vt:lpstr>
      <vt:lpstr>PowerPoint Presentation</vt:lpstr>
      <vt:lpstr> National Economic Education Delegation</vt:lpstr>
      <vt:lpstr>Who Are We?</vt:lpstr>
      <vt:lpstr>Where Are We?</vt:lpstr>
      <vt:lpstr>Credits and Disclaimer</vt:lpstr>
      <vt:lpstr>Outline</vt:lpstr>
      <vt:lpstr>What is Health(care) Economics?</vt:lpstr>
      <vt:lpstr>Health Economics is part of Microeconomics</vt:lpstr>
      <vt:lpstr>What is Health Economics?</vt:lpstr>
      <vt:lpstr>What is a Market?</vt:lpstr>
      <vt:lpstr>Markets studied in health economics</vt:lpstr>
      <vt:lpstr>When does “free market does it better” hold?</vt:lpstr>
      <vt:lpstr>What types of markets are there?</vt:lpstr>
      <vt:lpstr>Hospital Monopolization</vt:lpstr>
      <vt:lpstr>Hospital Monopolization: California</vt:lpstr>
      <vt:lpstr>Hospital Monopolization</vt:lpstr>
      <vt:lpstr>PowerPoint Presentation</vt:lpstr>
      <vt:lpstr>PowerPoint Presentation</vt:lpstr>
      <vt:lpstr>Health Care Markets are Different</vt:lpstr>
      <vt:lpstr>Is there something special about Health Care Markets?</vt:lpstr>
      <vt:lpstr>Pulse of the Health Economy</vt:lpstr>
      <vt:lpstr>Tradeoffs</vt:lpstr>
      <vt:lpstr>Costs</vt:lpstr>
      <vt:lpstr>National Health Expenditure as Percent of GDP</vt:lpstr>
      <vt:lpstr>National Healthcare Expenditure Per Capita</vt:lpstr>
      <vt:lpstr>Amount of Medical Care Spending</vt:lpstr>
      <vt:lpstr>International Per Capita Healthcare Spending</vt:lpstr>
      <vt:lpstr>International Comparison</vt:lpstr>
      <vt:lpstr>Health Care Spending as % of GDP, 1980–2018</vt:lpstr>
      <vt:lpstr>International Comparison</vt:lpstr>
      <vt:lpstr>GDP per capita and health consumption spending per capita, 2017 </vt:lpstr>
      <vt:lpstr>Where the money goes?</vt:lpstr>
      <vt:lpstr>Medical Bill Problems</vt:lpstr>
      <vt:lpstr>Skipped Care Because of Cost</vt:lpstr>
      <vt:lpstr>Health vs Social Care Spending</vt:lpstr>
      <vt:lpstr>Health vs Social Care Spending</vt:lpstr>
      <vt:lpstr>Why this increase in healthcare spending?</vt:lpstr>
      <vt:lpstr>Quality</vt:lpstr>
      <vt:lpstr>Summary</vt:lpstr>
      <vt:lpstr>Life Expectancy</vt:lpstr>
      <vt:lpstr>Life Expectancy</vt:lpstr>
      <vt:lpstr>Life Expectancy</vt:lpstr>
      <vt:lpstr>Life Expectancy by Race</vt:lpstr>
      <vt:lpstr>Infant Mortality International Comparison</vt:lpstr>
      <vt:lpstr>Infant Mortality International by Race, 2016</vt:lpstr>
      <vt:lpstr>Maternal Mortality Rate</vt:lpstr>
      <vt:lpstr>Maternal Mortality Rate</vt:lpstr>
      <vt:lpstr>Avoidable Deaths</vt:lpstr>
      <vt:lpstr>Percent of adults who have experienced medical, medication, or lab errors or delays</vt:lpstr>
      <vt:lpstr>Prevention and Screening</vt:lpstr>
      <vt:lpstr> Flu immunization</vt:lpstr>
      <vt:lpstr>Breast cancer screening</vt:lpstr>
      <vt:lpstr>Breast vs Cervical Cancer age-standardized survival rates for females age 15 years and older</vt:lpstr>
      <vt:lpstr>Suicides, 2016</vt:lpstr>
      <vt:lpstr>Obesity Rate, 2017</vt:lpstr>
      <vt:lpstr>Adults with Multiple Chronic Conditions, 2016</vt:lpstr>
      <vt:lpstr>The World Health Report 2000, Health Systems: Improving Performance</vt:lpstr>
      <vt:lpstr>Perception of quality of medical</vt:lpstr>
      <vt:lpstr>Some Other Interesting/Alarming Facts</vt:lpstr>
      <vt:lpstr>Access</vt:lpstr>
      <vt:lpstr>Healthcare Access </vt:lpstr>
      <vt:lpstr>Physician Visits and Physician Supply, 2018</vt:lpstr>
      <vt:lpstr>Healthcare Access </vt:lpstr>
      <vt:lpstr>Hospital Acute Care Average Length of Stay</vt:lpstr>
      <vt:lpstr>Acute care hospital beds per 1,000 population</vt:lpstr>
      <vt:lpstr>Percent of women ages 18–64 who reported having  a regular doctor/regular place of care</vt:lpstr>
      <vt:lpstr>Percent of women ages 18–64 who reported going to the emergency department in the past two years</vt:lpstr>
      <vt:lpstr>Waited Less Than a Month to See Specialist</vt:lpstr>
      <vt:lpstr>Health Care Systems and Institutions</vt:lpstr>
      <vt:lpstr>Health System Classification</vt:lpstr>
      <vt:lpstr>US Health Care System</vt:lpstr>
      <vt:lpstr>Health Insurance and Reform</vt:lpstr>
      <vt:lpstr>Definitions</vt:lpstr>
      <vt:lpstr>Single Payer</vt:lpstr>
      <vt:lpstr>Socialize Medicine</vt:lpstr>
      <vt:lpstr>Third-Party Payer</vt:lpstr>
      <vt:lpstr>Average annual premiums for single and family coverage, 1999–2018</vt:lpstr>
      <vt:lpstr>Spending on Deductibles</vt:lpstr>
      <vt:lpstr>Monopolization of Health Insurance Market</vt:lpstr>
      <vt:lpstr>Big Pharma</vt:lpstr>
      <vt:lpstr>Drug Prices for 30 Most Commonly Prescribed  Brand-Name and Generic Drugs, 2006–07 US is set at 1.00</vt:lpstr>
      <vt:lpstr>Drug Prices</vt:lpstr>
      <vt:lpstr>Drug Prices</vt:lpstr>
      <vt:lpstr>PowerPoint Presentation</vt:lpstr>
      <vt:lpstr>Price Hikes</vt:lpstr>
      <vt:lpstr>Reasons for higher drug prices</vt:lpstr>
      <vt:lpstr>PowerPoint Presentation</vt:lpstr>
      <vt:lpstr>PowerPoint Presentation</vt:lpstr>
      <vt:lpstr>Impact of Medicare Modernization Act </vt:lpstr>
      <vt:lpstr>Concentration in Pharmaceutical Companies</vt:lpstr>
      <vt:lpstr>Summary</vt:lpstr>
      <vt:lpstr> Thank you!</vt:lpstr>
      <vt:lpstr> Available NEED Topics Include: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196</cp:revision>
  <dcterms:created xsi:type="dcterms:W3CDTF">2017-05-03T22:30:38Z</dcterms:created>
  <dcterms:modified xsi:type="dcterms:W3CDTF">2021-10-20T21:36:08Z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0x010100A7E25DF5E6FC3D48B41B97D368B79C67</vt:lpwstr>
  </property>
</Properties>
</file>