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10.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11.xml" ContentType="application/vnd.openxmlformats-officedocument.drawingml.chart+xml"/>
  <Override PartName="/ppt/drawings/drawing5.xml" ContentType="application/vnd.openxmlformats-officedocument.drawingml.chartshapes+xml"/>
  <Override PartName="/ppt/notesSlides/notesSlide4.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drawings/drawing7.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71"/>
  </p:notesMasterIdLst>
  <p:sldIdLst>
    <p:sldId id="1026" r:id="rId5"/>
    <p:sldId id="4001" r:id="rId6"/>
    <p:sldId id="4094" r:id="rId7"/>
    <p:sldId id="1181" r:id="rId8"/>
    <p:sldId id="327" r:id="rId9"/>
    <p:sldId id="499" r:id="rId10"/>
    <p:sldId id="507" r:id="rId11"/>
    <p:sldId id="1155" r:id="rId12"/>
    <p:sldId id="501" r:id="rId13"/>
    <p:sldId id="1172" r:id="rId14"/>
    <p:sldId id="4331" r:id="rId15"/>
    <p:sldId id="4326" r:id="rId16"/>
    <p:sldId id="4327" r:id="rId17"/>
    <p:sldId id="1134" r:id="rId18"/>
    <p:sldId id="1144" r:id="rId19"/>
    <p:sldId id="1177" r:id="rId20"/>
    <p:sldId id="1166" r:id="rId21"/>
    <p:sldId id="1113" r:id="rId22"/>
    <p:sldId id="583" r:id="rId23"/>
    <p:sldId id="4328" r:id="rId24"/>
    <p:sldId id="1115" r:id="rId25"/>
    <p:sldId id="1117" r:id="rId26"/>
    <p:sldId id="1118" r:id="rId27"/>
    <p:sldId id="1126" r:id="rId28"/>
    <p:sldId id="561" r:id="rId29"/>
    <p:sldId id="559" r:id="rId30"/>
    <p:sldId id="560" r:id="rId31"/>
    <p:sldId id="1132" r:id="rId32"/>
    <p:sldId id="1178" r:id="rId33"/>
    <p:sldId id="1165" r:id="rId34"/>
    <p:sldId id="518" r:id="rId35"/>
    <p:sldId id="531" r:id="rId36"/>
    <p:sldId id="532" r:id="rId37"/>
    <p:sldId id="1169" r:id="rId38"/>
    <p:sldId id="530" r:id="rId39"/>
    <p:sldId id="543" r:id="rId40"/>
    <p:sldId id="1182" r:id="rId41"/>
    <p:sldId id="4329" r:id="rId42"/>
    <p:sldId id="1130" r:id="rId43"/>
    <p:sldId id="1131" r:id="rId44"/>
    <p:sldId id="1179" r:id="rId45"/>
    <p:sldId id="1148" r:id="rId46"/>
    <p:sldId id="4333" r:id="rId47"/>
    <p:sldId id="1180" r:id="rId48"/>
    <p:sldId id="1150" r:id="rId49"/>
    <p:sldId id="4319" r:id="rId50"/>
    <p:sldId id="1096" r:id="rId51"/>
    <p:sldId id="4321" r:id="rId52"/>
    <p:sldId id="1204" r:id="rId53"/>
    <p:sldId id="604" r:id="rId54"/>
    <p:sldId id="581" r:id="rId55"/>
    <p:sldId id="1161" r:id="rId56"/>
    <p:sldId id="1208" r:id="rId57"/>
    <p:sldId id="1210" r:id="rId58"/>
    <p:sldId id="1209" r:id="rId59"/>
    <p:sldId id="599" r:id="rId60"/>
    <p:sldId id="362" r:id="rId61"/>
    <p:sldId id="4324" r:id="rId62"/>
    <p:sldId id="4322" r:id="rId63"/>
    <p:sldId id="4325" r:id="rId64"/>
    <p:sldId id="1149" r:id="rId65"/>
    <p:sldId id="522" r:id="rId66"/>
    <p:sldId id="1106" r:id="rId67"/>
    <p:sldId id="4334" r:id="rId68"/>
    <p:sldId id="4070" r:id="rId69"/>
    <p:sldId id="1158"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4" autoAdjust="0"/>
    <p:restoredTop sz="94437"/>
  </p:normalViewPr>
  <p:slideViewPr>
    <p:cSldViewPr snapToGrid="0" snapToObjects="1">
      <p:cViewPr varScale="1">
        <p:scale>
          <a:sx n="114" d="100"/>
          <a:sy n="114" d="100"/>
        </p:scale>
        <p:origin x="200" y="22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0.34376</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3766188" y="246938"/>
          <a:ext cx="6900735"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Percentage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6.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7.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https://</a:t>
            </a:r>
            <a:r>
              <a:rPr lang="en-US" dirty="0" err="1"/>
              <a:t>databankfiles.worldbank.org</a:t>
            </a:r>
            <a:r>
              <a:rPr lang="en-US" dirty="0"/>
              <a:t>/public/</a:t>
            </a:r>
            <a:r>
              <a:rPr lang="en-US" dirty="0" err="1"/>
              <a:t>ddpext_download</a:t>
            </a:r>
            <a:r>
              <a:rPr lang="en-US" dirty="0"/>
              <a:t>/</a:t>
            </a:r>
            <a:r>
              <a:rPr lang="en-US" dirty="0" err="1"/>
              <a:t>GDP.pdf</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19</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31</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33</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35</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46</a:t>
            </a:fld>
            <a:endParaRPr lang="en-US"/>
          </a:p>
        </p:txBody>
      </p:sp>
    </p:spTree>
    <p:extLst>
      <p:ext uri="{BB962C8B-B14F-4D97-AF65-F5344CB8AC3E}">
        <p14:creationId xmlns:p14="http://schemas.microsoft.com/office/powerpoint/2010/main" val="88931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https://</a:t>
            </a:r>
            <a:r>
              <a:rPr lang="en-US" sz="1800" b="0" i="0" u="none" strike="noStrike" baseline="0" dirty="0" err="1">
                <a:solidFill>
                  <a:srgbClr val="000000"/>
                </a:solidFill>
                <a:latin typeface="Myriad Pro Light"/>
              </a:rPr>
              <a:t>www.kff.org</a:t>
            </a:r>
            <a:r>
              <a:rPr lang="en-US" sz="1800" b="0" i="0" u="none" strike="noStrike" baseline="0" dirty="0">
                <a:solidFill>
                  <a:srgbClr val="000000"/>
                </a:solidFill>
                <a:latin typeface="Myriad Pro Light"/>
              </a:rPr>
              <a:t>/other/state-indicator/number-of-issuers-participating-in-the-individual-health-insurance-marketplace/?</a:t>
            </a:r>
            <a:r>
              <a:rPr lang="en-US" sz="1800" b="0" i="0" u="none" strike="noStrike" baseline="0" dirty="0" err="1">
                <a:solidFill>
                  <a:srgbClr val="000000"/>
                </a:solidFill>
                <a:latin typeface="Myriad Pro Light"/>
              </a:rPr>
              <a:t>currentTimeframe</a:t>
            </a:r>
            <a:r>
              <a:rPr lang="en-US" sz="1800" b="0" i="0" u="none" strike="noStrike" baseline="0" dirty="0">
                <a:solidFill>
                  <a:srgbClr val="000000"/>
                </a:solidFill>
                <a:latin typeface="Myriad Pro Light"/>
              </a:rPr>
              <a:t>=0&amp;sortModel=%7B%22colId%22:%22Number%20of%20Issuers%20in%202019%22,%22sort%22:%22desc%22%7D</a:t>
            </a:r>
          </a:p>
          <a:p>
            <a:endParaRPr lang="en-US" sz="1800" b="0" i="0" u="none" strike="noStrike" baseline="0" dirty="0">
              <a:solidFill>
                <a:srgbClr val="000000"/>
              </a:solidFill>
              <a:latin typeface="Myriad Pro Light"/>
            </a:endParaRPr>
          </a:p>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51</a:t>
            </a:fld>
            <a:endParaRPr lang="en-US"/>
          </a:p>
        </p:txBody>
      </p:sp>
    </p:spTree>
    <p:extLst>
      <p:ext uri="{BB962C8B-B14F-4D97-AF65-F5344CB8AC3E}">
        <p14:creationId xmlns:p14="http://schemas.microsoft.com/office/powerpoint/2010/main" val="2752416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416088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totspend.png" TargetMode="Externa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info@needecon.org"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4" Type="http://schemas.openxmlformats.org/officeDocument/2006/relationships/hyperlink" Target="http://www.needecon.org/testimonials.ph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Summer 2024</a:t>
            </a: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OLLI – UNLV</a:t>
            </a:r>
          </a:p>
          <a:p>
            <a:pPr>
              <a:lnSpc>
                <a:spcPct val="100000"/>
              </a:lnSpc>
              <a:spcBef>
                <a:spcPts val="0"/>
              </a:spcBef>
            </a:pPr>
            <a:r>
              <a:rPr lang="en-US" sz="3100" dirty="0">
                <a:solidFill>
                  <a:schemeClr val="tx2"/>
                </a:solidFill>
              </a:rPr>
              <a:t>June, 2024</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pic>
        <p:nvPicPr>
          <p:cNvPr id="6" name="Content Placeholder 5" descr="A small wooden stool with legs&#10;&#10;Description automatically generated">
            <a:extLst>
              <a:ext uri="{FF2B5EF4-FFF2-40B4-BE49-F238E27FC236}">
                <a16:creationId xmlns:a16="http://schemas.microsoft.com/office/drawing/2014/main" id="{C66BDF9A-96D3-2080-B4FC-D50D240CAEC8}"/>
              </a:ext>
            </a:extLst>
          </p:cNvPr>
          <p:cNvPicPr>
            <a:picLocks noGrp="1" noChangeAspect="1"/>
          </p:cNvPicPr>
          <p:nvPr>
            <p:ph idx="1"/>
          </p:nvPr>
        </p:nvPicPr>
        <p:blipFill>
          <a:blip r:embed="rId2"/>
          <a:stretch>
            <a:fillRect/>
          </a:stretch>
        </p:blipFill>
        <p:spPr>
          <a:xfrm>
            <a:off x="4413250" y="1745456"/>
            <a:ext cx="3365500" cy="4000500"/>
          </a:xfrm>
        </p:spPr>
      </p:pic>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extBox 6">
            <a:extLst>
              <a:ext uri="{FF2B5EF4-FFF2-40B4-BE49-F238E27FC236}">
                <a16:creationId xmlns:a16="http://schemas.microsoft.com/office/drawing/2014/main" id="{0A9EE621-2CA6-0F9A-7E1D-3BAB8E9D5F9F}"/>
              </a:ext>
            </a:extLst>
          </p:cNvPr>
          <p:cNvSpPr txBox="1"/>
          <p:nvPr/>
        </p:nvSpPr>
        <p:spPr>
          <a:xfrm>
            <a:off x="2980485" y="4577680"/>
            <a:ext cx="1432765" cy="584775"/>
          </a:xfrm>
          <a:prstGeom prst="rect">
            <a:avLst/>
          </a:prstGeom>
          <a:noFill/>
        </p:spPr>
        <p:txBody>
          <a:bodyPr wrap="none" rtlCol="0">
            <a:spAutoFit/>
          </a:bodyPr>
          <a:lstStyle/>
          <a:p>
            <a:r>
              <a:rPr lang="en-US" sz="3200" dirty="0"/>
              <a:t>ACCESS</a:t>
            </a:r>
          </a:p>
        </p:txBody>
      </p:sp>
      <p:sp>
        <p:nvSpPr>
          <p:cNvPr id="8" name="TextBox 7">
            <a:extLst>
              <a:ext uri="{FF2B5EF4-FFF2-40B4-BE49-F238E27FC236}">
                <a16:creationId xmlns:a16="http://schemas.microsoft.com/office/drawing/2014/main" id="{3CBEBBA7-3BAF-349C-431C-081E2B5FC8F5}"/>
              </a:ext>
            </a:extLst>
          </p:cNvPr>
          <p:cNvSpPr txBox="1"/>
          <p:nvPr/>
        </p:nvSpPr>
        <p:spPr>
          <a:xfrm>
            <a:off x="6091238" y="5645451"/>
            <a:ext cx="1247073" cy="584775"/>
          </a:xfrm>
          <a:prstGeom prst="rect">
            <a:avLst/>
          </a:prstGeom>
          <a:noFill/>
        </p:spPr>
        <p:txBody>
          <a:bodyPr wrap="none" rtlCol="0">
            <a:spAutoFit/>
          </a:bodyPr>
          <a:lstStyle/>
          <a:p>
            <a:r>
              <a:rPr lang="en-US" sz="3200" dirty="0"/>
              <a:t>COSTS</a:t>
            </a:r>
          </a:p>
        </p:txBody>
      </p:sp>
      <p:sp>
        <p:nvSpPr>
          <p:cNvPr id="9" name="TextBox 8">
            <a:extLst>
              <a:ext uri="{FF2B5EF4-FFF2-40B4-BE49-F238E27FC236}">
                <a16:creationId xmlns:a16="http://schemas.microsoft.com/office/drawing/2014/main" id="{892CE154-5328-442C-0720-88FAA49DEB8D}"/>
              </a:ext>
            </a:extLst>
          </p:cNvPr>
          <p:cNvSpPr txBox="1"/>
          <p:nvPr/>
        </p:nvSpPr>
        <p:spPr>
          <a:xfrm>
            <a:off x="7928629" y="4316070"/>
            <a:ext cx="1629549" cy="584775"/>
          </a:xfrm>
          <a:prstGeom prst="rect">
            <a:avLst/>
          </a:prstGeom>
          <a:noFill/>
        </p:spPr>
        <p:txBody>
          <a:bodyPr wrap="none" rtlCol="0">
            <a:spAutoFit/>
          </a:bodyPr>
          <a:lstStyle/>
          <a:p>
            <a:r>
              <a:rPr lang="en-US" sz="3200" dirty="0"/>
              <a:t>QUALITY</a:t>
            </a:r>
          </a:p>
        </p:txBody>
      </p:sp>
    </p:spTree>
    <p:extLst>
      <p:ext uri="{BB962C8B-B14F-4D97-AF65-F5344CB8AC3E}">
        <p14:creationId xmlns:p14="http://schemas.microsoft.com/office/powerpoint/2010/main" val="25167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93839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2022 – 92.1%</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10E9371C-21F3-8842-A9DF-0A0C011D435B}"/>
              </a:ext>
            </a:extLst>
          </p:cNvPr>
          <p:cNvSpPr txBox="1"/>
          <p:nvPr/>
        </p:nvSpPr>
        <p:spPr>
          <a:xfrm>
            <a:off x="7304544" y="6456851"/>
            <a:ext cx="4287969" cy="276999"/>
          </a:xfrm>
          <a:prstGeom prst="rect">
            <a:avLst/>
          </a:prstGeom>
          <a:noFill/>
        </p:spPr>
        <p:txBody>
          <a:bodyPr wrap="none" rtlCol="0">
            <a:spAutoFit/>
          </a:bodyPr>
          <a:lstStyle/>
          <a:p>
            <a:r>
              <a:rPr lang="en-US" sz="1200" dirty="0"/>
              <a:t>Source: Organization for Economic Cooperation and Development</a:t>
            </a:r>
          </a:p>
        </p:txBody>
      </p:sp>
      <p:sp>
        <p:nvSpPr>
          <p:cNvPr id="3" name="Text Placeholder 2">
            <a:extLst>
              <a:ext uri="{FF2B5EF4-FFF2-40B4-BE49-F238E27FC236}">
                <a16:creationId xmlns:a16="http://schemas.microsoft.com/office/drawing/2014/main" id="{9C2813C1-C52A-7566-C3D5-48424797A020}"/>
              </a:ext>
            </a:extLst>
          </p:cNvPr>
          <p:cNvSpPr txBox="1">
            <a:spLocks/>
          </p:cNvSpPr>
          <p:nvPr/>
        </p:nvSpPr>
        <p:spPr>
          <a:xfrm>
            <a:off x="839788" y="2138367"/>
            <a:ext cx="5157787" cy="82391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Countries with Less Than Universal Coverage</a:t>
            </a:r>
          </a:p>
        </p:txBody>
      </p:sp>
      <p:graphicFrame>
        <p:nvGraphicFramePr>
          <p:cNvPr id="5" name="Content Placeholder 7">
            <a:extLst>
              <a:ext uri="{FF2B5EF4-FFF2-40B4-BE49-F238E27FC236}">
                <a16:creationId xmlns:a16="http://schemas.microsoft.com/office/drawing/2014/main" id="{8E0B0C21-1701-03ED-F062-EDFB9EDE0462}"/>
              </a:ext>
            </a:extLst>
          </p:cNvPr>
          <p:cNvGraphicFramePr>
            <a:graphicFrameLocks/>
          </p:cNvGraphicFramePr>
          <p:nvPr>
            <p:extLst>
              <p:ext uri="{D42A27DB-BD31-4B8C-83A1-F6EECF244321}">
                <p14:modId xmlns:p14="http://schemas.microsoft.com/office/powerpoint/2010/main" val="3023642034"/>
              </p:ext>
            </p:extLst>
          </p:nvPr>
        </p:nvGraphicFramePr>
        <p:xfrm>
          <a:off x="1160689" y="2962279"/>
          <a:ext cx="4056340" cy="2966720"/>
        </p:xfrm>
        <a:graphic>
          <a:graphicData uri="http://schemas.openxmlformats.org/drawingml/2006/table">
            <a:tbl>
              <a:tblPr firstRow="1" bandRow="1">
                <a:tableStyleId>{5C22544A-7EE6-4342-B048-85BDC9FD1C3A}</a:tableStyleId>
              </a:tblPr>
              <a:tblGrid>
                <a:gridCol w="2028170">
                  <a:extLst>
                    <a:ext uri="{9D8B030D-6E8A-4147-A177-3AD203B41FA5}">
                      <a16:colId xmlns:a16="http://schemas.microsoft.com/office/drawing/2014/main" val="3675589912"/>
                    </a:ext>
                  </a:extLst>
                </a:gridCol>
                <a:gridCol w="2028170">
                  <a:extLst>
                    <a:ext uri="{9D8B030D-6E8A-4147-A177-3AD203B41FA5}">
                      <a16:colId xmlns:a16="http://schemas.microsoft.com/office/drawing/2014/main" val="3452267195"/>
                    </a:ext>
                  </a:extLst>
                </a:gridCol>
              </a:tblGrid>
              <a:tr h="370840">
                <a:tc>
                  <a:txBody>
                    <a:bodyPr/>
                    <a:lstStyle/>
                    <a:p>
                      <a:r>
                        <a:rPr lang="en-US" dirty="0"/>
                        <a:t>Country</a:t>
                      </a:r>
                    </a:p>
                  </a:txBody>
                  <a:tcPr/>
                </a:tc>
                <a:tc>
                  <a:txBody>
                    <a:bodyPr/>
                    <a:lstStyle/>
                    <a:p>
                      <a:pPr algn="ctr"/>
                      <a:r>
                        <a:rPr lang="en-US" dirty="0"/>
                        <a:t>% of Persons</a:t>
                      </a:r>
                    </a:p>
                  </a:txBody>
                  <a:tcPr/>
                </a:tc>
                <a:extLst>
                  <a:ext uri="{0D108BD9-81ED-4DB2-BD59-A6C34878D82A}">
                    <a16:rowId xmlns:a16="http://schemas.microsoft.com/office/drawing/2014/main" val="1667045470"/>
                  </a:ext>
                </a:extLst>
              </a:tr>
              <a:tr h="370840">
                <a:tc>
                  <a:txBody>
                    <a:bodyPr/>
                    <a:lstStyle/>
                    <a:p>
                      <a:r>
                        <a:rPr lang="en-US" dirty="0"/>
                        <a:t>Slovakia</a:t>
                      </a:r>
                    </a:p>
                  </a:txBody>
                  <a:tcPr/>
                </a:tc>
                <a:tc>
                  <a:txBody>
                    <a:bodyPr/>
                    <a:lstStyle/>
                    <a:p>
                      <a:pPr algn="ctr"/>
                      <a:r>
                        <a:rPr lang="en-US" dirty="0"/>
                        <a:t>94.5</a:t>
                      </a:r>
                    </a:p>
                  </a:txBody>
                  <a:tcPr/>
                </a:tc>
                <a:extLst>
                  <a:ext uri="{0D108BD9-81ED-4DB2-BD59-A6C34878D82A}">
                    <a16:rowId xmlns:a16="http://schemas.microsoft.com/office/drawing/2014/main" val="3939021048"/>
                  </a:ext>
                </a:extLst>
              </a:tr>
              <a:tr h="370840">
                <a:tc>
                  <a:txBody>
                    <a:bodyPr/>
                    <a:lstStyle/>
                    <a:p>
                      <a:r>
                        <a:rPr lang="en-US" dirty="0"/>
                        <a:t>Chile</a:t>
                      </a:r>
                    </a:p>
                  </a:txBody>
                  <a:tcPr/>
                </a:tc>
                <a:tc>
                  <a:txBody>
                    <a:bodyPr/>
                    <a:lstStyle/>
                    <a:p>
                      <a:pPr algn="ctr"/>
                      <a:r>
                        <a:rPr lang="en-US" dirty="0"/>
                        <a:t>94.3</a:t>
                      </a:r>
                    </a:p>
                  </a:txBody>
                  <a:tcPr/>
                </a:tc>
                <a:extLst>
                  <a:ext uri="{0D108BD9-81ED-4DB2-BD59-A6C34878D82A}">
                    <a16:rowId xmlns:a16="http://schemas.microsoft.com/office/drawing/2014/main" val="267779653"/>
                  </a:ext>
                </a:extLst>
              </a:tr>
              <a:tr h="370840">
                <a:tc>
                  <a:txBody>
                    <a:bodyPr/>
                    <a:lstStyle/>
                    <a:p>
                      <a:r>
                        <a:rPr lang="en-US" dirty="0">
                          <a:solidFill>
                            <a:srgbClr val="C00000"/>
                          </a:solidFill>
                        </a:rPr>
                        <a:t>UNITED STATES</a:t>
                      </a:r>
                    </a:p>
                  </a:txBody>
                  <a:tcPr/>
                </a:tc>
                <a:tc>
                  <a:txBody>
                    <a:bodyPr/>
                    <a:lstStyle/>
                    <a:p>
                      <a:pPr algn="ctr"/>
                      <a:r>
                        <a:rPr lang="en-US" dirty="0">
                          <a:solidFill>
                            <a:srgbClr val="C00000"/>
                          </a:solidFill>
                        </a:rPr>
                        <a:t>92.1</a:t>
                      </a:r>
                    </a:p>
                  </a:txBody>
                  <a:tcPr/>
                </a:tc>
                <a:extLst>
                  <a:ext uri="{0D108BD9-81ED-4DB2-BD59-A6C34878D82A}">
                    <a16:rowId xmlns:a16="http://schemas.microsoft.com/office/drawing/2014/main" val="2756071979"/>
                  </a:ext>
                </a:extLst>
              </a:tr>
              <a:tr h="370840">
                <a:tc>
                  <a:txBody>
                    <a:bodyPr/>
                    <a:lstStyle/>
                    <a:p>
                      <a:r>
                        <a:rPr lang="en-US" dirty="0"/>
                        <a:t>Poland</a:t>
                      </a:r>
                    </a:p>
                  </a:txBody>
                  <a:tcPr/>
                </a:tc>
                <a:tc>
                  <a:txBody>
                    <a:bodyPr/>
                    <a:lstStyle/>
                    <a:p>
                      <a:pPr algn="ctr"/>
                      <a:r>
                        <a:rPr lang="en-US" dirty="0"/>
                        <a:t>91.5</a:t>
                      </a:r>
                    </a:p>
                  </a:txBody>
                  <a:tcPr/>
                </a:tc>
                <a:extLst>
                  <a:ext uri="{0D108BD9-81ED-4DB2-BD59-A6C34878D82A}">
                    <a16:rowId xmlns:a16="http://schemas.microsoft.com/office/drawing/2014/main" val="2045888969"/>
                  </a:ext>
                </a:extLst>
              </a:tr>
              <a:tr h="370840">
                <a:tc>
                  <a:txBody>
                    <a:bodyPr/>
                    <a:lstStyle/>
                    <a:p>
                      <a:r>
                        <a:rPr lang="en-US" dirty="0"/>
                        <a:t>Mexico</a:t>
                      </a:r>
                    </a:p>
                  </a:txBody>
                  <a:tcPr/>
                </a:tc>
                <a:tc>
                  <a:txBody>
                    <a:bodyPr/>
                    <a:lstStyle/>
                    <a:p>
                      <a:pPr algn="ctr"/>
                      <a:r>
                        <a:rPr lang="en-US" dirty="0"/>
                        <a:t>90.2</a:t>
                      </a:r>
                    </a:p>
                  </a:txBody>
                  <a:tcPr/>
                </a:tc>
                <a:extLst>
                  <a:ext uri="{0D108BD9-81ED-4DB2-BD59-A6C34878D82A}">
                    <a16:rowId xmlns:a16="http://schemas.microsoft.com/office/drawing/2014/main" val="857294828"/>
                  </a:ext>
                </a:extLst>
              </a:tr>
              <a:tr h="370840">
                <a:tc>
                  <a:txBody>
                    <a:bodyPr/>
                    <a:lstStyle/>
                    <a:p>
                      <a:r>
                        <a:rPr lang="en-US" dirty="0"/>
                        <a:t>Algeria</a:t>
                      </a:r>
                    </a:p>
                  </a:txBody>
                  <a:tcPr/>
                </a:tc>
                <a:tc>
                  <a:txBody>
                    <a:bodyPr/>
                    <a:lstStyle/>
                    <a:p>
                      <a:pPr algn="ctr"/>
                      <a:r>
                        <a:rPr lang="en-US" dirty="0"/>
                        <a:t>90.9</a:t>
                      </a:r>
                    </a:p>
                  </a:txBody>
                  <a:tcPr/>
                </a:tc>
                <a:extLst>
                  <a:ext uri="{0D108BD9-81ED-4DB2-BD59-A6C34878D82A}">
                    <a16:rowId xmlns:a16="http://schemas.microsoft.com/office/drawing/2014/main" val="384467915"/>
                  </a:ext>
                </a:extLst>
              </a:tr>
              <a:tr h="370840">
                <a:tc>
                  <a:txBody>
                    <a:bodyPr/>
                    <a:lstStyle/>
                    <a:p>
                      <a:r>
                        <a:rPr lang="en-US" dirty="0"/>
                        <a:t>Jordan</a:t>
                      </a:r>
                    </a:p>
                  </a:txBody>
                  <a:tcPr/>
                </a:tc>
                <a:tc>
                  <a:txBody>
                    <a:bodyPr/>
                    <a:lstStyle/>
                    <a:p>
                      <a:pPr algn="ctr"/>
                      <a:r>
                        <a:rPr lang="en-US" dirty="0"/>
                        <a:t>55.0</a:t>
                      </a:r>
                    </a:p>
                  </a:txBody>
                  <a:tcPr/>
                </a:tc>
                <a:extLst>
                  <a:ext uri="{0D108BD9-81ED-4DB2-BD59-A6C34878D82A}">
                    <a16:rowId xmlns:a16="http://schemas.microsoft.com/office/drawing/2014/main" val="2183990145"/>
                  </a:ext>
                </a:extLst>
              </a:tr>
            </a:tbl>
          </a:graphicData>
        </a:graphic>
      </p:graphicFrame>
      <p:sp>
        <p:nvSpPr>
          <p:cNvPr id="6" name="Text Placeholder 4">
            <a:extLst>
              <a:ext uri="{FF2B5EF4-FFF2-40B4-BE49-F238E27FC236}">
                <a16:creationId xmlns:a16="http://schemas.microsoft.com/office/drawing/2014/main" id="{E036BD89-FAAF-B0B8-23B2-4CF81533CC9F}"/>
              </a:ext>
            </a:extLst>
          </p:cNvPr>
          <p:cNvSpPr txBox="1">
            <a:spLocks/>
          </p:cNvSpPr>
          <p:nvPr/>
        </p:nvSpPr>
        <p:spPr>
          <a:xfrm>
            <a:off x="6172200" y="2138367"/>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Countries with Universal Coverage</a:t>
            </a:r>
          </a:p>
        </p:txBody>
      </p:sp>
      <p:graphicFrame>
        <p:nvGraphicFramePr>
          <p:cNvPr id="8" name="Content Placeholder 8">
            <a:extLst>
              <a:ext uri="{FF2B5EF4-FFF2-40B4-BE49-F238E27FC236}">
                <a16:creationId xmlns:a16="http://schemas.microsoft.com/office/drawing/2014/main" id="{9EE519AA-2888-E42E-5668-0E3186EDCD4C}"/>
              </a:ext>
            </a:extLst>
          </p:cNvPr>
          <p:cNvGraphicFramePr>
            <a:graphicFrameLocks/>
          </p:cNvGraphicFramePr>
          <p:nvPr>
            <p:extLst>
              <p:ext uri="{D42A27DB-BD31-4B8C-83A1-F6EECF244321}">
                <p14:modId xmlns:p14="http://schemas.microsoft.com/office/powerpoint/2010/main" val="678750342"/>
              </p:ext>
            </p:extLst>
          </p:nvPr>
        </p:nvGraphicFramePr>
        <p:xfrm>
          <a:off x="6472505" y="2962279"/>
          <a:ext cx="4287970" cy="3337560"/>
        </p:xfrm>
        <a:graphic>
          <a:graphicData uri="http://schemas.openxmlformats.org/drawingml/2006/table">
            <a:tbl>
              <a:tblPr firstRow="1" bandRow="1">
                <a:tableStyleId>{5C22544A-7EE6-4342-B048-85BDC9FD1C3A}</a:tableStyleId>
              </a:tblPr>
              <a:tblGrid>
                <a:gridCol w="2143985">
                  <a:extLst>
                    <a:ext uri="{9D8B030D-6E8A-4147-A177-3AD203B41FA5}">
                      <a16:colId xmlns:a16="http://schemas.microsoft.com/office/drawing/2014/main" val="3157814665"/>
                    </a:ext>
                  </a:extLst>
                </a:gridCol>
                <a:gridCol w="2143985">
                  <a:extLst>
                    <a:ext uri="{9D8B030D-6E8A-4147-A177-3AD203B41FA5}">
                      <a16:colId xmlns:a16="http://schemas.microsoft.com/office/drawing/2014/main" val="4201707619"/>
                    </a:ext>
                  </a:extLst>
                </a:gridCol>
              </a:tblGrid>
              <a:tr h="370840">
                <a:tc>
                  <a:txBody>
                    <a:bodyPr/>
                    <a:lstStyle/>
                    <a:p>
                      <a:r>
                        <a:rPr lang="en-US" dirty="0"/>
                        <a:t>Countries</a:t>
                      </a:r>
                    </a:p>
                  </a:txBody>
                  <a:tcPr/>
                </a:tc>
                <a:tc>
                  <a:txBody>
                    <a:bodyPr/>
                    <a:lstStyle/>
                    <a:p>
                      <a:pPr algn="ctr"/>
                      <a:r>
                        <a:rPr lang="en-US" dirty="0"/>
                        <a:t>% of Persons</a:t>
                      </a:r>
                    </a:p>
                  </a:txBody>
                  <a:tcPr/>
                </a:tc>
                <a:extLst>
                  <a:ext uri="{0D108BD9-81ED-4DB2-BD59-A6C34878D82A}">
                    <a16:rowId xmlns:a16="http://schemas.microsoft.com/office/drawing/2014/main" val="1810417901"/>
                  </a:ext>
                </a:extLst>
              </a:tr>
              <a:tr h="370840">
                <a:tc>
                  <a:txBody>
                    <a:bodyPr/>
                    <a:lstStyle/>
                    <a:p>
                      <a:r>
                        <a:rPr lang="en-US" dirty="0"/>
                        <a:t>Australia</a:t>
                      </a:r>
                    </a:p>
                  </a:txBody>
                  <a:tcPr/>
                </a:tc>
                <a:tc>
                  <a:txBody>
                    <a:bodyPr/>
                    <a:lstStyle/>
                    <a:p>
                      <a:pPr algn="ctr"/>
                      <a:r>
                        <a:rPr lang="en-US" dirty="0"/>
                        <a:t>100</a:t>
                      </a:r>
                    </a:p>
                  </a:txBody>
                  <a:tcPr/>
                </a:tc>
                <a:extLst>
                  <a:ext uri="{0D108BD9-81ED-4DB2-BD59-A6C34878D82A}">
                    <a16:rowId xmlns:a16="http://schemas.microsoft.com/office/drawing/2014/main" val="540410772"/>
                  </a:ext>
                </a:extLst>
              </a:tr>
              <a:tr h="370840">
                <a:tc>
                  <a:txBody>
                    <a:bodyPr/>
                    <a:lstStyle/>
                    <a:p>
                      <a:r>
                        <a:rPr lang="en-US" dirty="0"/>
                        <a:t>Canada</a:t>
                      </a:r>
                    </a:p>
                  </a:txBody>
                  <a:tcPr/>
                </a:tc>
                <a:tc>
                  <a:txBody>
                    <a:bodyPr/>
                    <a:lstStyle/>
                    <a:p>
                      <a:pPr algn="ctr"/>
                      <a:r>
                        <a:rPr lang="en-US" dirty="0"/>
                        <a:t>100</a:t>
                      </a:r>
                    </a:p>
                  </a:txBody>
                  <a:tcPr/>
                </a:tc>
                <a:extLst>
                  <a:ext uri="{0D108BD9-81ED-4DB2-BD59-A6C34878D82A}">
                    <a16:rowId xmlns:a16="http://schemas.microsoft.com/office/drawing/2014/main" val="1465480741"/>
                  </a:ext>
                </a:extLst>
              </a:tr>
              <a:tr h="370840">
                <a:tc>
                  <a:txBody>
                    <a:bodyPr/>
                    <a:lstStyle/>
                    <a:p>
                      <a:r>
                        <a:rPr lang="en-US" dirty="0"/>
                        <a:t>Czech Republic</a:t>
                      </a:r>
                    </a:p>
                  </a:txBody>
                  <a:tcPr/>
                </a:tc>
                <a:tc>
                  <a:txBody>
                    <a:bodyPr/>
                    <a:lstStyle/>
                    <a:p>
                      <a:pPr algn="ctr"/>
                      <a:r>
                        <a:rPr lang="en-US" dirty="0"/>
                        <a:t>100</a:t>
                      </a:r>
                    </a:p>
                  </a:txBody>
                  <a:tcPr/>
                </a:tc>
                <a:extLst>
                  <a:ext uri="{0D108BD9-81ED-4DB2-BD59-A6C34878D82A}">
                    <a16:rowId xmlns:a16="http://schemas.microsoft.com/office/drawing/2014/main" val="2939005134"/>
                  </a:ext>
                </a:extLst>
              </a:tr>
              <a:tr h="370840">
                <a:tc>
                  <a:txBody>
                    <a:bodyPr/>
                    <a:lstStyle/>
                    <a:p>
                      <a:r>
                        <a:rPr lang="en-US" dirty="0"/>
                        <a:t>Slovenia</a:t>
                      </a:r>
                    </a:p>
                  </a:txBody>
                  <a:tcPr/>
                </a:tc>
                <a:tc>
                  <a:txBody>
                    <a:bodyPr/>
                    <a:lstStyle/>
                    <a:p>
                      <a:pPr algn="ctr"/>
                      <a:r>
                        <a:rPr lang="en-US" dirty="0"/>
                        <a:t>100</a:t>
                      </a:r>
                    </a:p>
                  </a:txBody>
                  <a:tcPr/>
                </a:tc>
                <a:extLst>
                  <a:ext uri="{0D108BD9-81ED-4DB2-BD59-A6C34878D82A}">
                    <a16:rowId xmlns:a16="http://schemas.microsoft.com/office/drawing/2014/main" val="4057089313"/>
                  </a:ext>
                </a:extLst>
              </a:tr>
              <a:tr h="370840">
                <a:tc>
                  <a:txBody>
                    <a:bodyPr/>
                    <a:lstStyle/>
                    <a:p>
                      <a:r>
                        <a:rPr lang="en-US" dirty="0"/>
                        <a:t>United Kingdom</a:t>
                      </a:r>
                    </a:p>
                  </a:txBody>
                  <a:tcPr/>
                </a:tc>
                <a:tc>
                  <a:txBody>
                    <a:bodyPr/>
                    <a:lstStyle/>
                    <a:p>
                      <a:pPr algn="ctr"/>
                      <a:r>
                        <a:rPr lang="en-US" dirty="0"/>
                        <a:t>100</a:t>
                      </a:r>
                    </a:p>
                  </a:txBody>
                  <a:tcPr/>
                </a:tc>
                <a:extLst>
                  <a:ext uri="{0D108BD9-81ED-4DB2-BD59-A6C34878D82A}">
                    <a16:rowId xmlns:a16="http://schemas.microsoft.com/office/drawing/2014/main" val="1484117876"/>
                  </a:ext>
                </a:extLst>
              </a:tr>
              <a:tr h="370840">
                <a:tc>
                  <a:txBody>
                    <a:bodyPr/>
                    <a:lstStyle/>
                    <a:p>
                      <a:r>
                        <a:rPr lang="en-US" dirty="0"/>
                        <a:t>Greece</a:t>
                      </a:r>
                    </a:p>
                  </a:txBody>
                  <a:tcPr/>
                </a:tc>
                <a:tc>
                  <a:txBody>
                    <a:bodyPr/>
                    <a:lstStyle/>
                    <a:p>
                      <a:pPr algn="ctr"/>
                      <a:r>
                        <a:rPr lang="en-US" dirty="0"/>
                        <a:t>100</a:t>
                      </a:r>
                    </a:p>
                  </a:txBody>
                  <a:tcPr/>
                </a:tc>
                <a:extLst>
                  <a:ext uri="{0D108BD9-81ED-4DB2-BD59-A6C34878D82A}">
                    <a16:rowId xmlns:a16="http://schemas.microsoft.com/office/drawing/2014/main" val="1663196410"/>
                  </a:ext>
                </a:extLst>
              </a:tr>
              <a:tr h="370840">
                <a:tc>
                  <a:txBody>
                    <a:bodyPr/>
                    <a:lstStyle/>
                    <a:p>
                      <a:r>
                        <a:rPr lang="en-US" dirty="0"/>
                        <a:t>Hungary</a:t>
                      </a:r>
                    </a:p>
                  </a:txBody>
                  <a:tcPr/>
                </a:tc>
                <a:tc>
                  <a:txBody>
                    <a:bodyPr/>
                    <a:lstStyle/>
                    <a:p>
                      <a:pPr algn="ctr"/>
                      <a:r>
                        <a:rPr lang="en-US" dirty="0"/>
                        <a:t>100</a:t>
                      </a:r>
                    </a:p>
                  </a:txBody>
                  <a:tcPr/>
                </a:tc>
                <a:extLst>
                  <a:ext uri="{0D108BD9-81ED-4DB2-BD59-A6C34878D82A}">
                    <a16:rowId xmlns:a16="http://schemas.microsoft.com/office/drawing/2014/main" val="1720688429"/>
                  </a:ext>
                </a:extLst>
              </a:tr>
              <a:tr h="370840">
                <a:tc>
                  <a:txBody>
                    <a:bodyPr/>
                    <a:lstStyle/>
                    <a:p>
                      <a:r>
                        <a:rPr lang="en-US" b="1" dirty="0"/>
                        <a:t>And 21 more</a:t>
                      </a:r>
                    </a:p>
                  </a:txBody>
                  <a:tcPr/>
                </a:tc>
                <a:tc>
                  <a:txBody>
                    <a:bodyPr/>
                    <a:lstStyle/>
                    <a:p>
                      <a:pPr algn="ctr"/>
                      <a:r>
                        <a:rPr lang="en-US" b="1" dirty="0"/>
                        <a:t>99+</a:t>
                      </a:r>
                    </a:p>
                  </a:txBody>
                  <a:tcPr/>
                </a:tc>
                <a:extLst>
                  <a:ext uri="{0D108BD9-81ED-4DB2-BD59-A6C34878D82A}">
                    <a16:rowId xmlns:a16="http://schemas.microsoft.com/office/drawing/2014/main" val="2222684290"/>
                  </a:ext>
                </a:extLst>
              </a:tr>
            </a:tbl>
          </a:graphicData>
        </a:graphic>
      </p:graphicFrame>
      <p:pic>
        <p:nvPicPr>
          <p:cNvPr id="10" name="Picture 9">
            <a:extLst>
              <a:ext uri="{FF2B5EF4-FFF2-40B4-BE49-F238E27FC236}">
                <a16:creationId xmlns:a16="http://schemas.microsoft.com/office/drawing/2014/main" id="{DA041E6D-998E-CAC3-BD19-74741C95BB3B}"/>
              </a:ext>
            </a:extLst>
          </p:cNvPr>
          <p:cNvPicPr>
            <a:picLocks noChangeAspect="1"/>
          </p:cNvPicPr>
          <p:nvPr/>
        </p:nvPicPr>
        <p:blipFill>
          <a:blip r:embed="rId2"/>
          <a:stretch>
            <a:fillRect/>
          </a:stretch>
        </p:blipFill>
        <p:spPr>
          <a:xfrm>
            <a:off x="1612986" y="1137829"/>
            <a:ext cx="9483066" cy="823912"/>
          </a:xfrm>
          <a:prstGeom prst="rect">
            <a:avLst/>
          </a:prstGeom>
        </p:spPr>
      </p:pic>
    </p:spTree>
    <p:extLst>
      <p:ext uri="{BB962C8B-B14F-4D97-AF65-F5344CB8AC3E}">
        <p14:creationId xmlns:p14="http://schemas.microsoft.com/office/powerpoint/2010/main" val="343516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07CD-D670-B206-B14E-85386DC832F9}"/>
              </a:ext>
            </a:extLst>
          </p:cNvPr>
          <p:cNvSpPr>
            <a:spLocks noGrp="1"/>
          </p:cNvSpPr>
          <p:nvPr>
            <p:ph type="title"/>
          </p:nvPr>
        </p:nvSpPr>
        <p:spPr>
          <a:xfrm>
            <a:off x="756555" y="0"/>
            <a:ext cx="10515600" cy="1325563"/>
          </a:xfrm>
        </p:spPr>
        <p:txBody>
          <a:bodyPr/>
          <a:lstStyle/>
          <a:p>
            <a:r>
              <a:rPr lang="en-US" dirty="0">
                <a:solidFill>
                  <a:schemeClr val="bg1"/>
                </a:solidFill>
              </a:rPr>
              <a:t>But</a:t>
            </a:r>
            <a:r>
              <a:rPr lang="en-US" dirty="0"/>
              <a:t> What About Wait Times?</a:t>
            </a:r>
          </a:p>
        </p:txBody>
      </p:sp>
      <p:sp>
        <p:nvSpPr>
          <p:cNvPr id="4" name="Slide Number Placeholder 3">
            <a:extLst>
              <a:ext uri="{FF2B5EF4-FFF2-40B4-BE49-F238E27FC236}">
                <a16:creationId xmlns:a16="http://schemas.microsoft.com/office/drawing/2014/main" id="{E9826AD7-EC87-8761-2596-EA79657BB90D}"/>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2" name="Content Placeholder 11" descr="A graph of different countries/regions&#10;&#10;Description automatically generated with medium confidence">
            <a:extLst>
              <a:ext uri="{FF2B5EF4-FFF2-40B4-BE49-F238E27FC236}">
                <a16:creationId xmlns:a16="http://schemas.microsoft.com/office/drawing/2014/main" id="{7D84EBBB-8468-A1FE-4964-98835C49F35F}"/>
              </a:ext>
            </a:extLst>
          </p:cNvPr>
          <p:cNvPicPr>
            <a:picLocks noGrp="1" noChangeAspect="1"/>
          </p:cNvPicPr>
          <p:nvPr>
            <p:ph idx="1"/>
          </p:nvPr>
        </p:nvPicPr>
        <p:blipFill>
          <a:blip r:embed="rId2"/>
          <a:stretch>
            <a:fillRect/>
          </a:stretch>
        </p:blipFill>
        <p:spPr>
          <a:xfrm>
            <a:off x="1812472" y="881792"/>
            <a:ext cx="4828222" cy="5348434"/>
          </a:xfrm>
        </p:spPr>
      </p:pic>
      <p:sp>
        <p:nvSpPr>
          <p:cNvPr id="13" name="TextBox 12">
            <a:extLst>
              <a:ext uri="{FF2B5EF4-FFF2-40B4-BE49-F238E27FC236}">
                <a16:creationId xmlns:a16="http://schemas.microsoft.com/office/drawing/2014/main" id="{043BF908-1CFD-10ED-04B1-6DCCC5758F3E}"/>
              </a:ext>
            </a:extLst>
          </p:cNvPr>
          <p:cNvSpPr txBox="1"/>
          <p:nvPr/>
        </p:nvSpPr>
        <p:spPr>
          <a:xfrm>
            <a:off x="5720442" y="1801683"/>
            <a:ext cx="5963043" cy="1754326"/>
          </a:xfrm>
          <a:prstGeom prst="rect">
            <a:avLst/>
          </a:prstGeom>
          <a:noFill/>
        </p:spPr>
        <p:txBody>
          <a:bodyPr wrap="none" rtlCol="0">
            <a:spAutoFit/>
          </a:bodyPr>
          <a:lstStyle/>
          <a:p>
            <a:r>
              <a:rPr lang="en-US" sz="3600" dirty="0"/>
              <a:t>Percentage of adults aged 65+</a:t>
            </a:r>
          </a:p>
          <a:p>
            <a:r>
              <a:rPr lang="en-US" sz="3600" dirty="0"/>
              <a:t>Who waited more than 6 days</a:t>
            </a:r>
          </a:p>
          <a:p>
            <a:r>
              <a:rPr lang="en-US" sz="3600" dirty="0"/>
              <a:t>For an appointment when sick.</a:t>
            </a:r>
          </a:p>
        </p:txBody>
      </p:sp>
      <p:sp>
        <p:nvSpPr>
          <p:cNvPr id="14" name="Rectangle 13">
            <a:extLst>
              <a:ext uri="{FF2B5EF4-FFF2-40B4-BE49-F238E27FC236}">
                <a16:creationId xmlns:a16="http://schemas.microsoft.com/office/drawing/2014/main" id="{07F4291A-5337-6497-365E-DBCBBE269E0F}"/>
              </a:ext>
            </a:extLst>
          </p:cNvPr>
          <p:cNvSpPr/>
          <p:nvPr/>
        </p:nvSpPr>
        <p:spPr>
          <a:xfrm>
            <a:off x="2057400" y="4702629"/>
            <a:ext cx="4038600" cy="48985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A619636-5274-BC0C-762A-A17F3B05D69D}"/>
              </a:ext>
            </a:extLst>
          </p:cNvPr>
          <p:cNvSpPr txBox="1"/>
          <p:nvPr/>
        </p:nvSpPr>
        <p:spPr>
          <a:xfrm>
            <a:off x="5051926" y="6472096"/>
            <a:ext cx="6631559" cy="276999"/>
          </a:xfrm>
          <a:prstGeom prst="rect">
            <a:avLst/>
          </a:prstGeom>
          <a:noFill/>
        </p:spPr>
        <p:txBody>
          <a:bodyPr wrap="none" rtlCol="0">
            <a:spAutoFit/>
          </a:bodyPr>
          <a:lstStyle/>
          <a:p>
            <a:r>
              <a:rPr lang="en-US" sz="1200" dirty="0"/>
              <a:t>Source: Commonwealth Fund, </a:t>
            </a:r>
            <a:r>
              <a:rPr lang="en-US" sz="1200" b="0" i="0" u="none" strike="noStrike" dirty="0">
                <a:solidFill>
                  <a:srgbClr val="1A1A1A"/>
                </a:solidFill>
                <a:effectLst/>
                <a:latin typeface="Berlingske Serif Text"/>
              </a:rPr>
              <a:t>Comparing Nations on Timeliness and Coordination of Health Care, 2021</a:t>
            </a:r>
          </a:p>
        </p:txBody>
      </p:sp>
    </p:spTree>
    <p:extLst>
      <p:ext uri="{BB962C8B-B14F-4D97-AF65-F5344CB8AC3E}">
        <p14:creationId xmlns:p14="http://schemas.microsoft.com/office/powerpoint/2010/main" val="272487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extLst>
              <p:ext uri="{D42A27DB-BD31-4B8C-83A1-F6EECF244321}">
                <p14:modId xmlns:p14="http://schemas.microsoft.com/office/powerpoint/2010/main" val="3495042980"/>
              </p:ext>
            </p:extLst>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r>
              <a:rPr lang="en-US" dirty="0"/>
              <a:t>Insurance coverage in the U.S. is not universal.</a:t>
            </a:r>
          </a:p>
          <a:p>
            <a:pPr lvl="1">
              <a:spcAft>
                <a:spcPts val="1000"/>
              </a:spcAft>
            </a:pPr>
            <a:r>
              <a:rPr lang="en-US" dirty="0"/>
              <a:t>It is universal in every other developed country.</a:t>
            </a:r>
          </a:p>
          <a:p>
            <a:pPr>
              <a:spcAft>
                <a:spcPts val="1000"/>
              </a:spcAft>
            </a:pPr>
            <a:r>
              <a:rPr lang="en-US" dirty="0"/>
              <a:t>Wait times are not necessarily lower in the U.S.</a:t>
            </a:r>
          </a:p>
          <a:p>
            <a:pPr>
              <a:spcAft>
                <a:spcPts val="1000"/>
              </a:spcAft>
            </a:pPr>
            <a:r>
              <a:rPr lang="en-US" dirty="0"/>
              <a:t>Supply of medical personnel and equipment may be lower than elsewhere.</a:t>
            </a:r>
          </a:p>
          <a:p>
            <a:pPr>
              <a:spcAft>
                <a:spcPts val="1000"/>
              </a:spcAft>
            </a:pPr>
            <a:r>
              <a:rPr lang="en-US" dirty="0"/>
              <a:t>Emergency room use is higher in the U.S. than elsewhere.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51514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33999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631361" cy="369332"/>
          </a:xfrm>
          <a:prstGeom prst="rect">
            <a:avLst/>
          </a:prstGeom>
          <a:noFill/>
        </p:spPr>
        <p:txBody>
          <a:bodyPr wrap="none" rtlCol="0">
            <a:spAutoFit/>
          </a:bodyPr>
          <a:lstStyle/>
          <a:p>
            <a:r>
              <a:rPr lang="en-US" dirty="0"/>
              <a:t>Switzerland – US = 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normAutofit/>
          </a:bodyPr>
          <a:lstStyle/>
          <a:p>
            <a:r>
              <a:rPr lang="en-US" sz="3800" dirty="0">
                <a:solidFill>
                  <a:schemeClr val="bg1"/>
                </a:solidFill>
              </a:rPr>
              <a:t>Life</a:t>
            </a:r>
            <a:r>
              <a:rPr lang="en-US" sz="3800" dirty="0"/>
              <a:t> Expectancy at Birth by Race/Ethnicity, 2019</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2851875421"/>
              </p:ext>
            </p:extLst>
          </p:nvPr>
        </p:nvGraphicFramePr>
        <p:xfrm>
          <a:off x="2687197" y="1861851"/>
          <a:ext cx="6817606" cy="3544728"/>
        </p:xfrm>
        <a:graphic>
          <a:graphicData uri="http://schemas.openxmlformats.org/drawingml/2006/table">
            <a:tbl>
              <a:tblPr firstRow="1" bandRow="1">
                <a:tableStyleId>{5C22544A-7EE6-4342-B048-85BDC9FD1C3A}</a:tableStyleId>
              </a:tblPr>
              <a:tblGrid>
                <a:gridCol w="3360145">
                  <a:extLst>
                    <a:ext uri="{9D8B030D-6E8A-4147-A177-3AD203B41FA5}">
                      <a16:colId xmlns:a16="http://schemas.microsoft.com/office/drawing/2014/main" val="3590865946"/>
                    </a:ext>
                  </a:extLst>
                </a:gridCol>
                <a:gridCol w="3457461">
                  <a:extLst>
                    <a:ext uri="{9D8B030D-6E8A-4147-A177-3AD203B41FA5}">
                      <a16:colId xmlns:a16="http://schemas.microsoft.com/office/drawing/2014/main" val="1828421661"/>
                    </a:ext>
                  </a:extLst>
                </a:gridCol>
              </a:tblGrid>
              <a:tr h="947298">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519486">
                <a:tc>
                  <a:txBody>
                    <a:bodyPr/>
                    <a:lstStyle/>
                    <a:p>
                      <a:r>
                        <a:rPr lang="en-US" sz="2800" dirty="0"/>
                        <a:t>All Races</a:t>
                      </a:r>
                    </a:p>
                  </a:txBody>
                  <a:tcPr/>
                </a:tc>
                <a:tc>
                  <a:txBody>
                    <a:bodyPr/>
                    <a:lstStyle/>
                    <a:p>
                      <a:pPr algn="ctr"/>
                      <a:r>
                        <a:rPr lang="en-US" sz="2800" dirty="0"/>
                        <a:t>78.8</a:t>
                      </a:r>
                    </a:p>
                  </a:txBody>
                  <a:tcPr/>
                </a:tc>
                <a:extLst>
                  <a:ext uri="{0D108BD9-81ED-4DB2-BD59-A6C34878D82A}">
                    <a16:rowId xmlns:a16="http://schemas.microsoft.com/office/drawing/2014/main" val="1000797926"/>
                  </a:ext>
                </a:extLst>
              </a:tr>
              <a:tr h="51948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519486">
                <a:tc>
                  <a:txBody>
                    <a:bodyPr/>
                    <a:lstStyle/>
                    <a:p>
                      <a:r>
                        <a:rPr lang="en-US" sz="2800" dirty="0"/>
                        <a:t>Black</a:t>
                      </a:r>
                    </a:p>
                  </a:txBody>
                  <a:tcPr/>
                </a:tc>
                <a:tc>
                  <a:txBody>
                    <a:bodyPr/>
                    <a:lstStyle/>
                    <a:p>
                      <a:pPr algn="ctr"/>
                      <a:r>
                        <a:rPr lang="en-US" sz="2800" dirty="0"/>
                        <a:t>74.8</a:t>
                      </a:r>
                    </a:p>
                  </a:txBody>
                  <a:tcPr/>
                </a:tc>
                <a:extLst>
                  <a:ext uri="{0D108BD9-81ED-4DB2-BD59-A6C34878D82A}">
                    <a16:rowId xmlns:a16="http://schemas.microsoft.com/office/drawing/2014/main" val="3575005384"/>
                  </a:ext>
                </a:extLst>
              </a:tr>
              <a:tr h="519486">
                <a:tc>
                  <a:txBody>
                    <a:bodyPr/>
                    <a:lstStyle/>
                    <a:p>
                      <a:r>
                        <a:rPr lang="en-US" sz="2800" dirty="0"/>
                        <a:t>Hispanic</a:t>
                      </a:r>
                    </a:p>
                  </a:txBody>
                  <a:tcPr/>
                </a:tc>
                <a:tc>
                  <a:txBody>
                    <a:bodyPr/>
                    <a:lstStyle/>
                    <a:p>
                      <a:pPr algn="ctr"/>
                      <a:r>
                        <a:rPr lang="en-US" sz="2800" dirty="0"/>
                        <a:t>81.9</a:t>
                      </a:r>
                    </a:p>
                  </a:txBody>
                  <a:tcPr/>
                </a:tc>
                <a:extLst>
                  <a:ext uri="{0D108BD9-81ED-4DB2-BD59-A6C34878D82A}">
                    <a16:rowId xmlns:a16="http://schemas.microsoft.com/office/drawing/2014/main" val="1556728666"/>
                  </a:ext>
                </a:extLst>
              </a:tr>
              <a:tr h="519486">
                <a:tc>
                  <a:txBody>
                    <a:bodyPr/>
                    <a:lstStyle/>
                    <a:p>
                      <a:r>
                        <a:rPr lang="en-US" sz="2800" dirty="0"/>
                        <a:t>Asian</a:t>
                      </a:r>
                    </a:p>
                  </a:txBody>
                  <a:tcPr/>
                </a:tc>
                <a:tc>
                  <a:txBody>
                    <a:bodyPr/>
                    <a:lstStyle/>
                    <a:p>
                      <a:pPr algn="ctr"/>
                      <a:r>
                        <a:rPr lang="en-US" sz="2800" dirty="0"/>
                        <a:t>85.6</a:t>
                      </a:r>
                    </a:p>
                  </a:txBody>
                  <a:tcPr/>
                </a:tc>
                <a:extLst>
                  <a:ext uri="{0D108BD9-81ED-4DB2-BD59-A6C34878D82A}">
                    <a16:rowId xmlns:a16="http://schemas.microsoft.com/office/drawing/2014/main" val="4269239585"/>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351463" y="3385131"/>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884EE6-DFEC-A8E5-F2D8-C9A8B802D76C}"/>
              </a:ext>
            </a:extLst>
          </p:cNvPr>
          <p:cNvSpPr txBox="1"/>
          <p:nvPr/>
        </p:nvSpPr>
        <p:spPr>
          <a:xfrm>
            <a:off x="6881446" y="6494585"/>
            <a:ext cx="4665123" cy="276999"/>
          </a:xfrm>
          <a:prstGeom prst="rect">
            <a:avLst/>
          </a:prstGeom>
          <a:noFill/>
        </p:spPr>
        <p:txBody>
          <a:bodyPr wrap="none" rtlCol="0">
            <a:spAutoFit/>
          </a:bodyPr>
          <a:lstStyle/>
          <a:p>
            <a:r>
              <a:rPr lang="en-US" sz="1200" dirty="0"/>
              <a:t>Source: KFF, </a:t>
            </a:r>
            <a:r>
              <a:rPr lang="en-US" sz="1200" i="0" u="none" strike="noStrike" dirty="0">
                <a:solidFill>
                  <a:srgbClr val="333333"/>
                </a:solidFill>
                <a:effectLst/>
                <a:latin typeface="Source Sans Pro" panose="020B0503030403020204" pitchFamily="34" charset="0"/>
              </a:rPr>
              <a:t>Key Data on Health and Health Care by Race and Ethnicity</a:t>
            </a:r>
          </a:p>
        </p:txBody>
      </p:sp>
    </p:spTree>
    <p:extLst>
      <p:ext uri="{BB962C8B-B14F-4D97-AF65-F5344CB8AC3E}">
        <p14:creationId xmlns:p14="http://schemas.microsoft.com/office/powerpoint/2010/main" val="116276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B4A8-9F4D-CA20-36E6-626AE73E3980}"/>
              </a:ext>
            </a:extLst>
          </p:cNvPr>
          <p:cNvSpPr>
            <a:spLocks noGrp="1"/>
          </p:cNvSpPr>
          <p:nvPr>
            <p:ph type="title"/>
          </p:nvPr>
        </p:nvSpPr>
        <p:spPr>
          <a:xfrm>
            <a:off x="903516" y="0"/>
            <a:ext cx="10515600" cy="1325563"/>
          </a:xfrm>
        </p:spPr>
        <p:txBody>
          <a:bodyPr/>
          <a:lstStyle/>
          <a:p>
            <a:r>
              <a:rPr lang="en-US" dirty="0">
                <a:solidFill>
                  <a:schemeClr val="bg1"/>
                </a:solidFill>
              </a:rPr>
              <a:t>Inc</a:t>
            </a:r>
            <a:r>
              <a:rPr lang="en-US" dirty="0"/>
              <a:t>ome Also Matters – Reflecting Access?</a:t>
            </a:r>
          </a:p>
        </p:txBody>
      </p:sp>
      <p:graphicFrame>
        <p:nvGraphicFramePr>
          <p:cNvPr id="5" name="Content Placeholder 4">
            <a:extLst>
              <a:ext uri="{FF2B5EF4-FFF2-40B4-BE49-F238E27FC236}">
                <a16:creationId xmlns:a16="http://schemas.microsoft.com/office/drawing/2014/main" id="{FE3FAE15-6108-74D8-5276-0904F2F3033B}"/>
              </a:ext>
            </a:extLst>
          </p:cNvPr>
          <p:cNvGraphicFramePr>
            <a:graphicFrameLocks noGrp="1"/>
          </p:cNvGraphicFramePr>
          <p:nvPr>
            <p:ph idx="1"/>
            <p:extLst>
              <p:ext uri="{D42A27DB-BD31-4B8C-83A1-F6EECF244321}">
                <p14:modId xmlns:p14="http://schemas.microsoft.com/office/powerpoint/2010/main" val="4272102403"/>
              </p:ext>
            </p:extLst>
          </p:nvPr>
        </p:nvGraphicFramePr>
        <p:xfrm>
          <a:off x="1878725" y="1661115"/>
          <a:ext cx="8434549" cy="3535770"/>
        </p:xfrm>
        <a:graphic>
          <a:graphicData uri="http://schemas.openxmlformats.org/drawingml/2006/table">
            <a:tbl>
              <a:tblPr firstRow="1" bandRow="1">
                <a:tableStyleId>{5C22544A-7EE6-4342-B048-85BDC9FD1C3A}</a:tableStyleId>
              </a:tblPr>
              <a:tblGrid>
                <a:gridCol w="1276942">
                  <a:extLst>
                    <a:ext uri="{9D8B030D-6E8A-4147-A177-3AD203B41FA5}">
                      <a16:colId xmlns:a16="http://schemas.microsoft.com/office/drawing/2014/main" val="3387670143"/>
                    </a:ext>
                  </a:extLst>
                </a:gridCol>
                <a:gridCol w="3375762">
                  <a:extLst>
                    <a:ext uri="{9D8B030D-6E8A-4147-A177-3AD203B41FA5}">
                      <a16:colId xmlns:a16="http://schemas.microsoft.com/office/drawing/2014/main" val="592060939"/>
                    </a:ext>
                  </a:extLst>
                </a:gridCol>
                <a:gridCol w="1975757">
                  <a:extLst>
                    <a:ext uri="{9D8B030D-6E8A-4147-A177-3AD203B41FA5}">
                      <a16:colId xmlns:a16="http://schemas.microsoft.com/office/drawing/2014/main" val="54939130"/>
                    </a:ext>
                  </a:extLst>
                </a:gridCol>
                <a:gridCol w="1806088">
                  <a:extLst>
                    <a:ext uri="{9D8B030D-6E8A-4147-A177-3AD203B41FA5}">
                      <a16:colId xmlns:a16="http://schemas.microsoft.com/office/drawing/2014/main" val="1986669428"/>
                    </a:ext>
                  </a:extLst>
                </a:gridCol>
              </a:tblGrid>
              <a:tr h="773978">
                <a:tc>
                  <a:txBody>
                    <a:bodyPr/>
                    <a:lstStyle/>
                    <a:p>
                      <a:r>
                        <a:rPr lang="en-US" sz="2000" dirty="0"/>
                        <a:t>Sex</a:t>
                      </a:r>
                    </a:p>
                  </a:txBody>
                  <a:tcPr anchor="b"/>
                </a:tc>
                <a:tc>
                  <a:txBody>
                    <a:bodyPr/>
                    <a:lstStyle/>
                    <a:p>
                      <a:r>
                        <a:rPr lang="en-US" sz="2000" dirty="0"/>
                        <a:t>Income Category</a:t>
                      </a:r>
                    </a:p>
                  </a:txBody>
                  <a:tcPr anchor="b"/>
                </a:tc>
                <a:tc>
                  <a:txBody>
                    <a:bodyPr/>
                    <a:lstStyle/>
                    <a:p>
                      <a:pPr algn="ctr"/>
                      <a:r>
                        <a:rPr lang="en-US" sz="2000" dirty="0"/>
                        <a:t>Life Expectancy</a:t>
                      </a:r>
                    </a:p>
                    <a:p>
                      <a:pPr algn="ctr"/>
                      <a:r>
                        <a:rPr lang="en-US" sz="2000" dirty="0"/>
                        <a:t>(Years)</a:t>
                      </a:r>
                    </a:p>
                  </a:txBody>
                  <a:tcPr anchor="b"/>
                </a:tc>
                <a:tc>
                  <a:txBody>
                    <a:bodyPr/>
                    <a:lstStyle/>
                    <a:p>
                      <a:pPr algn="ctr"/>
                      <a:r>
                        <a:rPr lang="en-US" sz="2000" dirty="0"/>
                        <a:t>Difference</a:t>
                      </a:r>
                    </a:p>
                    <a:p>
                      <a:pPr algn="ctr"/>
                      <a:r>
                        <a:rPr lang="en-US" sz="2000" dirty="0"/>
                        <a:t>High vs Low</a:t>
                      </a:r>
                    </a:p>
                  </a:txBody>
                  <a:tcPr anchor="b"/>
                </a:tc>
                <a:extLst>
                  <a:ext uri="{0D108BD9-81ED-4DB2-BD59-A6C34878D82A}">
                    <a16:rowId xmlns:a16="http://schemas.microsoft.com/office/drawing/2014/main" val="2957690701"/>
                  </a:ext>
                </a:extLst>
              </a:tr>
              <a:tr h="690448">
                <a:tc rowSpan="2">
                  <a:txBody>
                    <a:bodyPr/>
                    <a:lstStyle/>
                    <a:p>
                      <a:r>
                        <a:rPr lang="en-US" sz="2000" b="1" dirty="0"/>
                        <a:t>Women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88.9</a:t>
                      </a:r>
                    </a:p>
                  </a:txBody>
                  <a:tcPr anchor="ctr"/>
                </a:tc>
                <a:tc rowSpan="2">
                  <a:txBody>
                    <a:bodyPr/>
                    <a:lstStyle/>
                    <a:p>
                      <a:pPr algn="ctr"/>
                      <a:r>
                        <a:rPr lang="en-US" sz="2000" dirty="0"/>
                        <a:t>10.1 years</a:t>
                      </a:r>
                    </a:p>
                  </a:txBody>
                  <a:tcPr anchor="ctr"/>
                </a:tc>
                <a:extLst>
                  <a:ext uri="{0D108BD9-81ED-4DB2-BD59-A6C34878D82A}">
                    <a16:rowId xmlns:a16="http://schemas.microsoft.com/office/drawing/2014/main" val="4085043843"/>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78.8</a:t>
                      </a:r>
                    </a:p>
                  </a:txBody>
                  <a:tcPr anchor="ctr"/>
                </a:tc>
                <a:tc vMerge="1">
                  <a:txBody>
                    <a:bodyPr/>
                    <a:lstStyle/>
                    <a:p>
                      <a:endParaRPr lang="en-US" dirty="0"/>
                    </a:p>
                  </a:txBody>
                  <a:tcPr/>
                </a:tc>
                <a:extLst>
                  <a:ext uri="{0D108BD9-81ED-4DB2-BD59-A6C34878D82A}">
                    <a16:rowId xmlns:a16="http://schemas.microsoft.com/office/drawing/2014/main" val="1232087067"/>
                  </a:ext>
                </a:extLst>
              </a:tr>
              <a:tr h="690448">
                <a:tc rowSpan="2">
                  <a:txBody>
                    <a:bodyPr/>
                    <a:lstStyle/>
                    <a:p>
                      <a:r>
                        <a:rPr lang="en-US" sz="2000" b="1" dirty="0"/>
                        <a:t>Men</a:t>
                      </a:r>
                    </a:p>
                  </a:txBody>
                  <a:tcPr anchor="ctr"/>
                </a:tc>
                <a:tc>
                  <a:txBody>
                    <a:bodyPr/>
                    <a:lstStyle/>
                    <a:p>
                      <a:r>
                        <a:rPr lang="en-US" sz="2000" dirty="0"/>
                        <a:t>Highest Incomes  (top 1%)</a:t>
                      </a:r>
                    </a:p>
                  </a:txBody>
                  <a:tcPr anchor="ctr"/>
                </a:tc>
                <a:tc>
                  <a:txBody>
                    <a:bodyPr/>
                    <a:lstStyle/>
                    <a:p>
                      <a:pPr algn="ctr"/>
                      <a:r>
                        <a:rPr lang="en-US" sz="2000" dirty="0"/>
                        <a:t>87.3</a:t>
                      </a:r>
                    </a:p>
                  </a:txBody>
                  <a:tcPr anchor="ctr"/>
                </a:tc>
                <a:tc rowSpan="2">
                  <a:txBody>
                    <a:bodyPr/>
                    <a:lstStyle/>
                    <a:p>
                      <a:pPr algn="ctr"/>
                      <a:r>
                        <a:rPr lang="en-US" sz="2000" dirty="0"/>
                        <a:t>14.6 years</a:t>
                      </a:r>
                    </a:p>
                  </a:txBody>
                  <a:tcPr anchor="ctr"/>
                </a:tc>
                <a:extLst>
                  <a:ext uri="{0D108BD9-81ED-4DB2-BD59-A6C34878D82A}">
                    <a16:rowId xmlns:a16="http://schemas.microsoft.com/office/drawing/2014/main" val="3999081224"/>
                  </a:ext>
                </a:extLst>
              </a:tr>
              <a:tr h="690448">
                <a:tc vMerge="1">
                  <a:txBody>
                    <a:bodyPr/>
                    <a:lstStyle/>
                    <a:p>
                      <a:endParaRPr lang="en-US" dirty="0"/>
                    </a:p>
                  </a:txBody>
                  <a:tcPr/>
                </a:tc>
                <a:tc>
                  <a:txBody>
                    <a:bodyPr/>
                    <a:lstStyle/>
                    <a:p>
                      <a:r>
                        <a:rPr lang="en-US" sz="2000" dirty="0"/>
                        <a:t>Lowest Incomes   (bottom 1%)</a:t>
                      </a:r>
                    </a:p>
                  </a:txBody>
                  <a:tcPr anchor="ctr"/>
                </a:tc>
                <a:tc>
                  <a:txBody>
                    <a:bodyPr/>
                    <a:lstStyle/>
                    <a:p>
                      <a:pPr algn="ctr"/>
                      <a:r>
                        <a:rPr lang="en-US" sz="2000" dirty="0"/>
                        <a:t>72.7</a:t>
                      </a:r>
                    </a:p>
                  </a:txBody>
                  <a:tcPr anchor="ctr"/>
                </a:tc>
                <a:tc vMerge="1">
                  <a:txBody>
                    <a:bodyPr/>
                    <a:lstStyle/>
                    <a:p>
                      <a:endParaRPr lang="en-US" dirty="0"/>
                    </a:p>
                  </a:txBody>
                  <a:tcPr/>
                </a:tc>
                <a:extLst>
                  <a:ext uri="{0D108BD9-81ED-4DB2-BD59-A6C34878D82A}">
                    <a16:rowId xmlns:a16="http://schemas.microsoft.com/office/drawing/2014/main" val="609024597"/>
                  </a:ext>
                </a:extLst>
              </a:tr>
            </a:tbl>
          </a:graphicData>
        </a:graphic>
      </p:graphicFrame>
      <p:sp>
        <p:nvSpPr>
          <p:cNvPr id="4" name="Slide Number Placeholder 3">
            <a:extLst>
              <a:ext uri="{FF2B5EF4-FFF2-40B4-BE49-F238E27FC236}">
                <a16:creationId xmlns:a16="http://schemas.microsoft.com/office/drawing/2014/main" id="{E5567013-ED32-BACC-90BA-B8E24B450118}"/>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Rectangle 5">
            <a:extLst>
              <a:ext uri="{FF2B5EF4-FFF2-40B4-BE49-F238E27FC236}">
                <a16:creationId xmlns:a16="http://schemas.microsoft.com/office/drawing/2014/main" id="{75BE4ED0-A7C9-1B36-386B-D661D78731B1}"/>
              </a:ext>
            </a:extLst>
          </p:cNvPr>
          <p:cNvSpPr/>
          <p:nvPr/>
        </p:nvSpPr>
        <p:spPr>
          <a:xfrm>
            <a:off x="1878725" y="3803166"/>
            <a:ext cx="8434549" cy="1408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22EC380F-79F6-3F1C-E293-D4442C469E11}"/>
              </a:ext>
            </a:extLst>
          </p:cNvPr>
          <p:cNvGraphicFramePr>
            <a:graphicFrameLocks/>
          </p:cNvGraphicFramePr>
          <p:nvPr>
            <p:extLst>
              <p:ext uri="{D42A27DB-BD31-4B8C-83A1-F6EECF244321}">
                <p14:modId xmlns:p14="http://schemas.microsoft.com/office/powerpoint/2010/main" val="4080673947"/>
              </p:ext>
            </p:extLst>
          </p:nvPr>
        </p:nvGraphicFramePr>
        <p:xfrm>
          <a:off x="1878724" y="1661115"/>
          <a:ext cx="8434549" cy="3932010"/>
        </p:xfrm>
        <a:graphic>
          <a:graphicData uri="http://schemas.openxmlformats.org/drawingml/2006/table">
            <a:tbl>
              <a:tblPr firstRow="1" bandRow="1">
                <a:tableStyleId>{5C22544A-7EE6-4342-B048-85BDC9FD1C3A}</a:tableStyleId>
              </a:tblPr>
              <a:tblGrid>
                <a:gridCol w="1276942">
                  <a:extLst>
                    <a:ext uri="{9D8B030D-6E8A-4147-A177-3AD203B41FA5}">
                      <a16:colId xmlns:a16="http://schemas.microsoft.com/office/drawing/2014/main" val="3387670143"/>
                    </a:ext>
                  </a:extLst>
                </a:gridCol>
                <a:gridCol w="3375762">
                  <a:extLst>
                    <a:ext uri="{9D8B030D-6E8A-4147-A177-3AD203B41FA5}">
                      <a16:colId xmlns:a16="http://schemas.microsoft.com/office/drawing/2014/main" val="592060939"/>
                    </a:ext>
                  </a:extLst>
                </a:gridCol>
                <a:gridCol w="1975757">
                  <a:extLst>
                    <a:ext uri="{9D8B030D-6E8A-4147-A177-3AD203B41FA5}">
                      <a16:colId xmlns:a16="http://schemas.microsoft.com/office/drawing/2014/main" val="54939130"/>
                    </a:ext>
                  </a:extLst>
                </a:gridCol>
                <a:gridCol w="1806088">
                  <a:extLst>
                    <a:ext uri="{9D8B030D-6E8A-4147-A177-3AD203B41FA5}">
                      <a16:colId xmlns:a16="http://schemas.microsoft.com/office/drawing/2014/main" val="1986669428"/>
                    </a:ext>
                  </a:extLst>
                </a:gridCol>
              </a:tblGrid>
              <a:tr h="773978">
                <a:tc>
                  <a:txBody>
                    <a:bodyPr/>
                    <a:lstStyle/>
                    <a:p>
                      <a:r>
                        <a:rPr lang="en-US" sz="2000" dirty="0"/>
                        <a:t>Sex</a:t>
                      </a:r>
                    </a:p>
                  </a:txBody>
                  <a:tcPr anchor="b"/>
                </a:tc>
                <a:tc>
                  <a:txBody>
                    <a:bodyPr/>
                    <a:lstStyle/>
                    <a:p>
                      <a:r>
                        <a:rPr lang="en-US" sz="2000" dirty="0"/>
                        <a:t>Income Category</a:t>
                      </a:r>
                    </a:p>
                  </a:txBody>
                  <a:tcPr anchor="b"/>
                </a:tc>
                <a:tc>
                  <a:txBody>
                    <a:bodyPr/>
                    <a:lstStyle/>
                    <a:p>
                      <a:pPr algn="ctr"/>
                      <a:r>
                        <a:rPr lang="en-US" sz="2000" dirty="0"/>
                        <a:t>Life Expectancy</a:t>
                      </a:r>
                    </a:p>
                    <a:p>
                      <a:pPr algn="ctr"/>
                      <a:r>
                        <a:rPr lang="en-US" sz="2000" dirty="0"/>
                        <a:t>(Years)</a:t>
                      </a:r>
                    </a:p>
                  </a:txBody>
                  <a:tcPr anchor="b"/>
                </a:tc>
                <a:tc>
                  <a:txBody>
                    <a:bodyPr/>
                    <a:lstStyle/>
                    <a:p>
                      <a:pPr algn="ctr"/>
                      <a:r>
                        <a:rPr lang="en-US" sz="2000" dirty="0"/>
                        <a:t>Difference</a:t>
                      </a:r>
                    </a:p>
                    <a:p>
                      <a:pPr algn="ctr"/>
                      <a:r>
                        <a:rPr lang="en-US" sz="2000" dirty="0"/>
                        <a:t>High vs Low</a:t>
                      </a:r>
                    </a:p>
                  </a:txBody>
                  <a:tcPr anchor="b"/>
                </a:tc>
                <a:extLst>
                  <a:ext uri="{0D108BD9-81ED-4DB2-BD59-A6C34878D82A}">
                    <a16:rowId xmlns:a16="http://schemas.microsoft.com/office/drawing/2014/main" val="2957690701"/>
                  </a:ext>
                </a:extLst>
              </a:tr>
              <a:tr h="690448">
                <a:tc rowSpan="2">
                  <a:txBody>
                    <a:bodyPr/>
                    <a:lstStyle/>
                    <a:p>
                      <a:r>
                        <a:rPr lang="en-US" sz="2000" b="1" dirty="0"/>
                        <a:t>Women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88.9</a:t>
                      </a:r>
                    </a:p>
                  </a:txBody>
                  <a:tcPr anchor="ctr"/>
                </a:tc>
                <a:tc rowSpan="2">
                  <a:txBody>
                    <a:bodyPr/>
                    <a:lstStyle/>
                    <a:p>
                      <a:pPr algn="ctr"/>
                      <a:r>
                        <a:rPr lang="en-US" sz="2000" dirty="0"/>
                        <a:t>10.1 years</a:t>
                      </a:r>
                    </a:p>
                  </a:txBody>
                  <a:tcPr anchor="ctr"/>
                </a:tc>
                <a:extLst>
                  <a:ext uri="{0D108BD9-81ED-4DB2-BD59-A6C34878D82A}">
                    <a16:rowId xmlns:a16="http://schemas.microsoft.com/office/drawing/2014/main" val="4085043843"/>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78.8</a:t>
                      </a:r>
                    </a:p>
                  </a:txBody>
                  <a:tcPr anchor="ctr"/>
                </a:tc>
                <a:tc vMerge="1">
                  <a:txBody>
                    <a:bodyPr/>
                    <a:lstStyle/>
                    <a:p>
                      <a:endParaRPr lang="en-US" dirty="0"/>
                    </a:p>
                  </a:txBody>
                  <a:tcPr/>
                </a:tc>
                <a:extLst>
                  <a:ext uri="{0D108BD9-81ED-4DB2-BD59-A6C34878D82A}">
                    <a16:rowId xmlns:a16="http://schemas.microsoft.com/office/drawing/2014/main" val="1232087067"/>
                  </a:ext>
                </a:extLst>
              </a:tr>
              <a:tr h="300399">
                <a:tc gridSpan="4">
                  <a:txBody>
                    <a:bodyPr/>
                    <a:lstStyle/>
                    <a:p>
                      <a:endParaRPr lang="en-US" sz="2000" b="1" dirty="0"/>
                    </a:p>
                  </a:txBody>
                  <a:tcPr anchor="ctr"/>
                </a:tc>
                <a:tc hMerge="1">
                  <a:txBody>
                    <a:bodyPr/>
                    <a:lstStyle/>
                    <a:p>
                      <a:endParaRPr lang="en-US" sz="2000" dirty="0"/>
                    </a:p>
                  </a:txBody>
                  <a:tcPr anchor="ctr"/>
                </a:tc>
                <a:tc hMerge="1">
                  <a:txBody>
                    <a:bodyPr/>
                    <a:lstStyle/>
                    <a:p>
                      <a:pPr algn="ctr"/>
                      <a:endParaRPr lang="en-US" sz="2000" dirty="0"/>
                    </a:p>
                  </a:txBody>
                  <a:tcPr anchor="ctr"/>
                </a:tc>
                <a:tc hMerge="1">
                  <a:txBody>
                    <a:bodyPr/>
                    <a:lstStyle/>
                    <a:p>
                      <a:pPr algn="ctr"/>
                      <a:endParaRPr lang="en-US" sz="2000" dirty="0"/>
                    </a:p>
                  </a:txBody>
                  <a:tcPr anchor="ctr"/>
                </a:tc>
                <a:extLst>
                  <a:ext uri="{0D108BD9-81ED-4DB2-BD59-A6C34878D82A}">
                    <a16:rowId xmlns:a16="http://schemas.microsoft.com/office/drawing/2014/main" val="2745822818"/>
                  </a:ext>
                </a:extLst>
              </a:tr>
              <a:tr h="690448">
                <a:tc rowSpan="2">
                  <a:txBody>
                    <a:bodyPr/>
                    <a:lstStyle/>
                    <a:p>
                      <a:r>
                        <a:rPr lang="en-US" sz="2000" b="1" dirty="0"/>
                        <a:t>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87.3</a:t>
                      </a:r>
                    </a:p>
                  </a:txBody>
                  <a:tcPr anchor="ctr"/>
                </a:tc>
                <a:tc rowSpan="2">
                  <a:txBody>
                    <a:bodyPr/>
                    <a:lstStyle/>
                    <a:p>
                      <a:pPr algn="ctr"/>
                      <a:r>
                        <a:rPr lang="en-US" sz="2000" dirty="0"/>
                        <a:t>14.6 years</a:t>
                      </a:r>
                    </a:p>
                  </a:txBody>
                  <a:tcPr anchor="ctr"/>
                </a:tc>
                <a:extLst>
                  <a:ext uri="{0D108BD9-81ED-4DB2-BD59-A6C34878D82A}">
                    <a16:rowId xmlns:a16="http://schemas.microsoft.com/office/drawing/2014/main" val="3999081224"/>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72.7</a:t>
                      </a:r>
                    </a:p>
                  </a:txBody>
                  <a:tcPr anchor="ctr"/>
                </a:tc>
                <a:tc vMerge="1">
                  <a:txBody>
                    <a:bodyPr/>
                    <a:lstStyle/>
                    <a:p>
                      <a:endParaRPr lang="en-US" dirty="0"/>
                    </a:p>
                  </a:txBody>
                  <a:tcPr/>
                </a:tc>
                <a:extLst>
                  <a:ext uri="{0D108BD9-81ED-4DB2-BD59-A6C34878D82A}">
                    <a16:rowId xmlns:a16="http://schemas.microsoft.com/office/drawing/2014/main" val="609024597"/>
                  </a:ext>
                </a:extLst>
              </a:tr>
            </a:tbl>
          </a:graphicData>
        </a:graphic>
      </p:graphicFrame>
      <p:sp>
        <p:nvSpPr>
          <p:cNvPr id="8" name="TextBox 7">
            <a:extLst>
              <a:ext uri="{FF2B5EF4-FFF2-40B4-BE49-F238E27FC236}">
                <a16:creationId xmlns:a16="http://schemas.microsoft.com/office/drawing/2014/main" id="{8799D5EB-3A10-F5F7-C3ED-77C025D92C8F}"/>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Tree>
    <p:extLst>
      <p:ext uri="{BB962C8B-B14F-4D97-AF65-F5344CB8AC3E}">
        <p14:creationId xmlns:p14="http://schemas.microsoft.com/office/powerpoint/2010/main" val="418078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21</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4185278940"/>
              </p:ext>
            </p:extLst>
          </p:nvPr>
        </p:nvGraphicFramePr>
        <p:xfrm>
          <a:off x="1344384" y="1104073"/>
          <a:ext cx="9503229" cy="51261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8171" y="0"/>
            <a:ext cx="10515600" cy="1325563"/>
          </a:xfrm>
        </p:spPr>
        <p:txBody>
          <a:bodyPr>
            <a:normAutofit/>
          </a:bodyPr>
          <a:lstStyle/>
          <a:p>
            <a:r>
              <a:rPr lang="en-US" dirty="0">
                <a:solidFill>
                  <a:schemeClr val="bg1"/>
                </a:solidFill>
              </a:rPr>
              <a:t>Infa</a:t>
            </a:r>
            <a:r>
              <a:rPr lang="en-US"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22</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4448687" y="1619067"/>
            <a:ext cx="3100074" cy="400110"/>
          </a:xfrm>
          <a:prstGeom prst="rect">
            <a:avLst/>
          </a:prstGeom>
          <a:noFill/>
        </p:spPr>
        <p:txBody>
          <a:bodyPr wrap="square" rtlCol="0">
            <a:spAutoFit/>
          </a:bodyPr>
          <a:lstStyle/>
          <a:p>
            <a:r>
              <a:rPr lang="en-US" sz="2000" b="1" dirty="0"/>
              <a:t>Deaths per 1,000 live births</a:t>
            </a:r>
          </a:p>
        </p:txBody>
      </p:sp>
      <p:sp>
        <p:nvSpPr>
          <p:cNvPr id="3" name="TextBox 2">
            <a:extLst>
              <a:ext uri="{FF2B5EF4-FFF2-40B4-BE49-F238E27FC236}">
                <a16:creationId xmlns:a16="http://schemas.microsoft.com/office/drawing/2014/main" id="{A18F871F-FD85-5249-9F89-DC98331E3BE2}"/>
              </a:ext>
            </a:extLst>
          </p:cNvPr>
          <p:cNvSpPr txBox="1"/>
          <p:nvPr/>
        </p:nvSpPr>
        <p:spPr>
          <a:xfrm>
            <a:off x="5540907" y="1095847"/>
            <a:ext cx="915635" cy="523220"/>
          </a:xfrm>
          <a:prstGeom prst="rect">
            <a:avLst/>
          </a:prstGeom>
          <a:noFill/>
        </p:spPr>
        <p:txBody>
          <a:bodyPr wrap="none" rtlCol="0">
            <a:spAutoFit/>
          </a:bodyPr>
          <a:lstStyle/>
          <a:p>
            <a:r>
              <a:rPr lang="en-US" sz="2800" b="1" dirty="0"/>
              <a:t>2016</a:t>
            </a:r>
          </a:p>
        </p:txBody>
      </p:sp>
      <p:sp>
        <p:nvSpPr>
          <p:cNvPr id="8" name="TextBox 7">
            <a:extLst>
              <a:ext uri="{FF2B5EF4-FFF2-40B4-BE49-F238E27FC236}">
                <a16:creationId xmlns:a16="http://schemas.microsoft.com/office/drawing/2014/main" id="{76A055F5-E86C-D649-B845-7F4A11695512}"/>
              </a:ext>
            </a:extLst>
          </p:cNvPr>
          <p:cNvSpPr txBox="1"/>
          <p:nvPr/>
        </p:nvSpPr>
        <p:spPr>
          <a:xfrm>
            <a:off x="7682547" y="4297361"/>
            <a:ext cx="944361" cy="461665"/>
          </a:xfrm>
          <a:prstGeom prst="rect">
            <a:avLst/>
          </a:prstGeom>
          <a:noFill/>
        </p:spPr>
        <p:txBody>
          <a:bodyPr wrap="none" rtlCol="0">
            <a:spAutoFit/>
          </a:bodyPr>
          <a:lstStyle/>
          <a:p>
            <a:r>
              <a:rPr lang="en-US" sz="2400" dirty="0">
                <a:solidFill>
                  <a:schemeClr val="bg1"/>
                </a:solidFill>
              </a:rPr>
              <a:t>White</a:t>
            </a:r>
          </a:p>
        </p:txBody>
      </p:sp>
      <p:sp>
        <p:nvSpPr>
          <p:cNvPr id="9" name="TextBox 8">
            <a:extLst>
              <a:ext uri="{FF2B5EF4-FFF2-40B4-BE49-F238E27FC236}">
                <a16:creationId xmlns:a16="http://schemas.microsoft.com/office/drawing/2014/main" id="{2D718281-4B47-4E47-8CF8-1B59C36B5723}"/>
              </a:ext>
            </a:extLst>
          </p:cNvPr>
          <p:cNvSpPr txBox="1"/>
          <p:nvPr/>
        </p:nvSpPr>
        <p:spPr>
          <a:xfrm>
            <a:off x="2091029" y="4297362"/>
            <a:ext cx="838691" cy="461665"/>
          </a:xfrm>
          <a:prstGeom prst="rect">
            <a:avLst/>
          </a:prstGeom>
          <a:noFill/>
        </p:spPr>
        <p:txBody>
          <a:bodyPr wrap="none" rtlCol="0">
            <a:spAutoFit/>
          </a:bodyPr>
          <a:lstStyle/>
          <a:p>
            <a:r>
              <a:rPr lang="en-US" sz="2400" dirty="0">
                <a:solidFill>
                  <a:schemeClr val="bg1"/>
                </a:solidFill>
              </a:rPr>
              <a:t>Black</a:t>
            </a:r>
          </a:p>
        </p:txBody>
      </p:sp>
    </p:spTree>
    <p:extLst>
      <p:ext uri="{BB962C8B-B14F-4D97-AF65-F5344CB8AC3E}">
        <p14:creationId xmlns:p14="http://schemas.microsoft.com/office/powerpoint/2010/main" val="272019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23</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nvPr>
        </p:nvGraphicFramePr>
        <p:xfrm>
          <a:off x="838200" y="66278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3336438" y="1988344"/>
            <a:ext cx="5519123" cy="461665"/>
          </a:xfrm>
          <a:prstGeom prst="rect">
            <a:avLst/>
          </a:prstGeom>
          <a:noFill/>
        </p:spPr>
        <p:txBody>
          <a:bodyPr wrap="square" rtlCol="0">
            <a:spAutoFit/>
          </a:bodyPr>
          <a:lstStyle/>
          <a:p>
            <a:r>
              <a:rPr lang="en-US" sz="2400" b="1" dirty="0"/>
              <a:t>Maternal deaths per 100,000 live births.</a:t>
            </a:r>
          </a:p>
        </p:txBody>
      </p:sp>
    </p:spTree>
    <p:extLst>
      <p:ext uri="{BB962C8B-B14F-4D97-AF65-F5344CB8AC3E}">
        <p14:creationId xmlns:p14="http://schemas.microsoft.com/office/powerpoint/2010/main" val="174232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a:t>
            </a:r>
            <a:br>
              <a:rPr lang="en-US" dirty="0"/>
            </a:br>
            <a:r>
              <a:rPr lang="en-US" dirty="0"/>
              <a:t>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extLst>
              <p:ext uri="{D42A27DB-BD31-4B8C-83A1-F6EECF244321}">
                <p14:modId xmlns:p14="http://schemas.microsoft.com/office/powerpoint/2010/main" val="2899731516"/>
              </p:ext>
            </p:extLst>
          </p:nvPr>
        </p:nvGraphicFramePr>
        <p:xfrm>
          <a:off x="838200" y="1959753"/>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6979920" y="6451096"/>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(high ranking):</a:t>
            </a:r>
          </a:p>
          <a:p>
            <a:pPr lvl="1">
              <a:lnSpc>
                <a:spcPct val="100000"/>
              </a:lnSpc>
            </a:pPr>
            <a:r>
              <a:rPr lang="en-US" sz="2800" dirty="0"/>
              <a:t>i</a:t>
            </a:r>
            <a:r>
              <a:rPr lang="en-US" sz="2800" b="0" dirty="0"/>
              <a:t>ncluding </a:t>
            </a:r>
            <a:r>
              <a:rPr lang="en-US" sz="2800" b="1" dirty="0"/>
              <a:t>flu vaccinations </a:t>
            </a:r>
            <a:r>
              <a:rPr lang="en-US" sz="2800" b="0" dirty="0"/>
              <a:t>and </a:t>
            </a:r>
            <a:r>
              <a:rPr lang="en-US" sz="2800" b="1" dirty="0"/>
              <a:t>breast cancer screenings</a:t>
            </a:r>
            <a:r>
              <a:rPr lang="en-US" sz="2800" b="0" dirty="0"/>
              <a:t>.</a:t>
            </a:r>
          </a:p>
          <a:p>
            <a:pPr marL="0" indent="0">
              <a:lnSpc>
                <a:spcPct val="100000"/>
              </a:lnSpc>
              <a:buNone/>
            </a:pPr>
            <a:endParaRPr lang="en-US" sz="3200" b="0" dirty="0"/>
          </a:p>
          <a:p>
            <a:pPr>
              <a:lnSpc>
                <a:spcPct val="100000"/>
              </a:lnSpc>
            </a:pPr>
            <a:r>
              <a:rPr lang="en-US" sz="3200" b="0" dirty="0"/>
              <a:t>The U.S. has:</a:t>
            </a:r>
          </a:p>
          <a:p>
            <a:pPr lvl="1">
              <a:lnSpc>
                <a:spcPct val="100000"/>
              </a:lnSpc>
            </a:pPr>
            <a:r>
              <a:rPr lang="en-US" sz="2800" dirty="0"/>
              <a:t>T</a:t>
            </a:r>
            <a:r>
              <a:rPr lang="en-US" sz="2800" b="0" dirty="0"/>
              <a:t>he highest average five-year survival rate for breast cancer, </a:t>
            </a:r>
          </a:p>
          <a:p>
            <a:pPr lvl="1">
              <a:lnSpc>
                <a:spcPct val="100000"/>
              </a:lnSpc>
            </a:pPr>
            <a:r>
              <a:rPr lang="en-US" sz="2800" b="0" dirty="0"/>
              <a:t>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430887"/>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i="1" dirty="0"/>
              <a:t>Source</a:t>
            </a:r>
            <a:r>
              <a:rPr lang="en-US" sz="1100" dirty="0"/>
              <a:t>: </a:t>
            </a:r>
            <a:r>
              <a:rPr lang="en-US" sz="1100" dirty="0" err="1"/>
              <a:t>Roosa</a:t>
            </a:r>
            <a:r>
              <a:rPr lang="en-US" sz="1100" dirty="0"/>
              <a:t> </a:t>
            </a:r>
            <a:r>
              <a:rPr lang="en-US" sz="1100" dirty="0" err="1"/>
              <a:t>Tikkanen</a:t>
            </a:r>
            <a:r>
              <a:rPr lang="en-US" sz="1100" dirty="0"/>
              <a:t> and Melinda K. Abrams, </a:t>
            </a:r>
            <a:r>
              <a:rPr lang="en-US" sz="1100" i="1" dirty="0"/>
              <a:t>U.S. Health Care from a Global Perspective, 2019: Higher Spending, Worse Outcomes </a:t>
            </a:r>
            <a:r>
              <a:rPr lang="en-US" sz="11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430887"/>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i="1" dirty="0"/>
              <a:t>Source</a:t>
            </a:r>
            <a:r>
              <a:rPr lang="en-US" sz="1100" dirty="0"/>
              <a:t>: </a:t>
            </a:r>
            <a:r>
              <a:rPr lang="en-US" sz="1100" dirty="0" err="1"/>
              <a:t>Roosa</a:t>
            </a:r>
            <a:r>
              <a:rPr lang="en-US" sz="1100" dirty="0"/>
              <a:t> </a:t>
            </a:r>
            <a:r>
              <a:rPr lang="en-US" sz="1100" dirty="0" err="1"/>
              <a:t>Tikkanen</a:t>
            </a:r>
            <a:r>
              <a:rPr lang="en-US" sz="1100" dirty="0"/>
              <a:t> and Melinda K. Abrams, </a:t>
            </a:r>
            <a:r>
              <a:rPr lang="en-US" sz="1100" i="1" dirty="0"/>
              <a:t>U.S. Health Care from a Global Perspective, 2019: Higher Spending, Worse Outcomes </a:t>
            </a:r>
            <a:r>
              <a:rPr lang="en-US" sz="11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6187399" cy="461665"/>
          </a:xfrm>
          <a:prstGeom prst="rect">
            <a:avLst/>
          </a:prstGeom>
        </p:spPr>
        <p:txBody>
          <a:bodyPr wrap="none">
            <a:spAutoFit/>
          </a:bodyPr>
          <a:lstStyle/>
          <a:p>
            <a:r>
              <a:rPr lang="en-US" sz="2400" dirty="0"/>
              <a:t>Percentage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bright spots!</a:t>
            </a:r>
          </a:p>
          <a:p>
            <a:r>
              <a:rPr lang="en-US" dirty="0"/>
              <a:t>But isn’t very well thought of…</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3562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507124" y="1253331"/>
            <a:ext cx="11177751" cy="4351338"/>
          </a:xfrm>
        </p:spPr>
        <p:txBody>
          <a:bodyPr/>
          <a:lstStyle/>
          <a:p>
            <a:pPr>
              <a:spcAft>
                <a:spcPts val="1000"/>
              </a:spcAft>
            </a:pPr>
            <a:r>
              <a:rPr lang="en-US" dirty="0"/>
              <a:t>Contemporary Economic Policy</a:t>
            </a:r>
          </a:p>
          <a:p>
            <a:pPr lvl="1">
              <a:spcAft>
                <a:spcPts val="1000"/>
              </a:spcAft>
            </a:pPr>
            <a:r>
              <a:rPr lang="en-US" dirty="0"/>
              <a:t>Week 1 (6/3):	US Economic Update (Jon </a:t>
            </a:r>
            <a:r>
              <a:rPr lang="en-US" dirty="0" err="1"/>
              <a:t>Haveman</a:t>
            </a:r>
            <a:r>
              <a:rPr lang="en-US" dirty="0"/>
              <a:t>, NEED)</a:t>
            </a:r>
          </a:p>
          <a:p>
            <a:pPr lvl="1">
              <a:spcAft>
                <a:spcPts val="1000"/>
              </a:spcAft>
            </a:pPr>
            <a:r>
              <a:rPr lang="en-US" b="1" dirty="0"/>
              <a:t>Week 2 (6/10): 	Healthcare Economics</a:t>
            </a:r>
          </a:p>
          <a:p>
            <a:pPr lvl="1">
              <a:spcAft>
                <a:spcPts val="1000"/>
              </a:spcAft>
            </a:pPr>
            <a:r>
              <a:rPr lang="en-US" dirty="0"/>
              <a:t>Week 3 (6/17):	Federal Debt</a:t>
            </a:r>
          </a:p>
          <a:p>
            <a:pPr lvl="1">
              <a:spcAft>
                <a:spcPts val="1000"/>
              </a:spcAft>
            </a:pPr>
            <a:r>
              <a:rPr lang="en-US" dirty="0"/>
              <a:t>Week 4 (6/24):	Economics of Immigration (Kelley Cullen, E. Washington Univ.)</a:t>
            </a:r>
          </a:p>
          <a:p>
            <a:pPr lvl="1">
              <a:spcAft>
                <a:spcPts val="1000"/>
              </a:spcAft>
            </a:pPr>
            <a:r>
              <a:rPr lang="en-US" dirty="0"/>
              <a:t>Week 5 (7/1):	Taxes: Rebellion, Rascals, and Revenue</a:t>
            </a:r>
          </a:p>
          <a:p>
            <a:pPr lvl="1">
              <a:spcAft>
                <a:spcPts val="1000"/>
              </a:spcAft>
            </a:pPr>
            <a:r>
              <a:rPr lang="en-US" dirty="0"/>
              <a:t>Week 6 (7/8):	Climate Change Economics</a:t>
            </a:r>
          </a:p>
          <a:p>
            <a:pPr lvl="1">
              <a:spcAft>
                <a:spcPts val="1000"/>
              </a:spcAft>
            </a:pPr>
            <a:r>
              <a:rPr lang="en-US" dirty="0"/>
              <a:t>Week 7 (7/15):	International Institutions (Alan Deardorff, Univ.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61545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177435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a:solidFill>
                  <a:schemeClr val="bg1"/>
                </a:solidFill>
              </a:rPr>
              <a:t>Nat</a:t>
            </a:r>
            <a:r>
              <a:rPr lang="en-US" sz="3900"/>
              <a:t>ional Health Expenditure as Percent of GDP</a:t>
            </a:r>
            <a:endParaRPr lang="en-US" sz="3900" dirty="0"/>
          </a:p>
        </p:txBody>
      </p:sp>
      <p:pic>
        <p:nvPicPr>
          <p:cNvPr id="12" name="Content Placeholder 11">
            <a:extLst>
              <a:ext uri="{FF2B5EF4-FFF2-40B4-BE49-F238E27FC236}">
                <a16:creationId xmlns:a16="http://schemas.microsoft.com/office/drawing/2014/main" id="{C629FD43-BD43-81C8-1DB6-8B0878DD5D64}"/>
              </a:ext>
            </a:extLst>
          </p:cNvPr>
          <p:cNvPicPr>
            <a:picLocks noGrp="1" noChangeAspect="1"/>
          </p:cNvPicPr>
          <p:nvPr>
            <p:ph idx="1"/>
          </p:nvPr>
        </p:nvPicPr>
        <p:blipFill>
          <a:blip r:embed="rId3" r:link="rId4"/>
          <a:stretch>
            <a:fillRect/>
          </a:stretch>
        </p:blipFill>
        <p:spPr>
          <a:xfrm>
            <a:off x="1027537" y="1143754"/>
            <a:ext cx="10136926" cy="5074920"/>
          </a:xfrm>
        </p:spPr>
      </p:pic>
    </p:spTree>
    <p:extLst>
      <p:ext uri="{BB962C8B-B14F-4D97-AF65-F5344CB8AC3E}">
        <p14:creationId xmlns:p14="http://schemas.microsoft.com/office/powerpoint/2010/main" val="79994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446643930"/>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8" name="TextBox 7">
            <a:extLst>
              <a:ext uri="{FF2B5EF4-FFF2-40B4-BE49-F238E27FC236}">
                <a16:creationId xmlns:a16="http://schemas.microsoft.com/office/drawing/2014/main" id="{348B8FDD-F5D0-E64C-9020-214B525F8CFA}"/>
              </a:ext>
            </a:extLst>
          </p:cNvPr>
          <p:cNvSpPr txBox="1"/>
          <p:nvPr/>
        </p:nvSpPr>
        <p:spPr>
          <a:xfrm>
            <a:off x="5790092" y="1144967"/>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07909487-B0DD-194C-938F-AC70973EDCD0}"/>
              </a:ext>
            </a:extLst>
          </p:cNvPr>
          <p:cNvSpPr txBox="1"/>
          <p:nvPr/>
        </p:nvSpPr>
        <p:spPr>
          <a:xfrm>
            <a:off x="5203704" y="3054863"/>
            <a:ext cx="1784591" cy="400110"/>
          </a:xfrm>
          <a:prstGeom prst="rect">
            <a:avLst/>
          </a:prstGeom>
          <a:solidFill>
            <a:schemeClr val="bg1"/>
          </a:solidFill>
        </p:spPr>
        <p:txBody>
          <a:bodyPr wrap="none" rtlCol="0">
            <a:spAutoFit/>
          </a:bodyPr>
          <a:lstStyle/>
          <a:p>
            <a:r>
              <a:rPr lang="en-US" sz="2000" b="1" dirty="0"/>
              <a:t>Everybody else</a:t>
            </a:r>
          </a:p>
        </p:txBody>
      </p:sp>
    </p:spTree>
    <p:extLst>
      <p:ext uri="{BB962C8B-B14F-4D97-AF65-F5344CB8AC3E}">
        <p14:creationId xmlns:p14="http://schemas.microsoft.com/office/powerpoint/2010/main" val="5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35169"/>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a:t>
            </a:r>
          </a:p>
          <a:p>
            <a:pPr lvl="1"/>
            <a:r>
              <a:rPr lang="en-US" b="0" dirty="0"/>
              <a:t>Advances in medical technologies.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183057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buNone/>
            </a:pPr>
            <a:r>
              <a:rPr lang="en-US" dirty="0"/>
              <a:t>One Reason:</a:t>
            </a:r>
          </a:p>
          <a:p>
            <a:pPr marL="0" indent="0" algn="ctr">
              <a:buNone/>
            </a:pPr>
            <a:endParaRPr lang="en-US" dirty="0"/>
          </a:p>
          <a:p>
            <a:pPr marL="0" indent="0" algn="ctr">
              <a:buNone/>
            </a:pPr>
            <a:r>
              <a:rPr lang="en-US" sz="3200" dirty="0"/>
              <a:t>The United States is the only </a:t>
            </a:r>
          </a:p>
          <a:p>
            <a:pPr marL="0" indent="0" algn="ctr">
              <a:buNone/>
            </a:pPr>
            <a:r>
              <a:rPr lang="en-US" sz="3200"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4977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buNone/>
            </a:pPr>
            <a:r>
              <a:rPr lang="en-US" dirty="0"/>
              <a:t>Another Reason:</a:t>
            </a:r>
          </a:p>
          <a:p>
            <a:pPr marL="0" indent="0" algn="ctr">
              <a:buNone/>
            </a:pPr>
            <a:endParaRPr lang="en-US" dirty="0"/>
          </a:p>
          <a:p>
            <a:pPr marL="0" indent="0" algn="ctr">
              <a:buNone/>
            </a:pPr>
            <a:r>
              <a:rPr lang="en-US" dirty="0"/>
              <a:t>Our public health system isn’t very good.</a:t>
            </a:r>
          </a:p>
          <a:p>
            <a:pPr marL="0" indent="0" algn="ctr">
              <a:buNone/>
            </a:pPr>
            <a:endParaRPr lang="en-US" dirty="0"/>
          </a:p>
          <a:p>
            <a:pPr marL="0" indent="0" algn="ctr">
              <a:buNone/>
            </a:pPr>
            <a:r>
              <a:rPr lang="en-US" dirty="0"/>
              <a:t>(We have a health RESTORATION system, NOT a health CARE system.)</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8582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Rates,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39</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171373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Price of Healthcare:</a:t>
            </a:r>
          </a:p>
          <a:p>
            <a:pPr>
              <a:lnSpc>
                <a:spcPct val="100000"/>
              </a:lnSpc>
              <a:spcBef>
                <a:spcPts val="0"/>
              </a:spcBef>
            </a:pPr>
            <a:r>
              <a:rPr lang="en-US" sz="4800" b="1" dirty="0"/>
              <a:t>Exploring the Economics of Healthcare</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3785632"/>
            <a:ext cx="9144000" cy="18191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 UNLV</a:t>
            </a:r>
            <a:endParaRPr lang="en-US" sz="1800" dirty="0">
              <a:solidFill>
                <a:schemeClr val="tx2"/>
              </a:solidFill>
            </a:endParaRPr>
          </a:p>
          <a:p>
            <a:pPr>
              <a:lnSpc>
                <a:spcPct val="100000"/>
              </a:lnSpc>
              <a:spcBef>
                <a:spcPts val="0"/>
              </a:spcBef>
            </a:pPr>
            <a:r>
              <a:rPr lang="en-US" sz="1800" dirty="0">
                <a:solidFill>
                  <a:schemeClr val="tx2"/>
                </a:solidFill>
              </a:rPr>
              <a:t>June 10, 2024</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549089" y="4471012"/>
            <a:ext cx="3377214" cy="1570559"/>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20785"/>
            <a:ext cx="2863411" cy="1905470"/>
          </a:xfrm>
          <a:prstGeom prst="rect">
            <a:avLst/>
          </a:prstGeom>
        </p:spPr>
      </p:pic>
    </p:spTree>
    <p:extLst>
      <p:ext uri="{BB962C8B-B14F-4D97-AF65-F5344CB8AC3E}">
        <p14:creationId xmlns:p14="http://schemas.microsoft.com/office/powerpoint/2010/main" val="1580733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40</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430887"/>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i="1" dirty="0"/>
              <a:t>Source</a:t>
            </a:r>
            <a:r>
              <a:rPr lang="en-US" sz="1100" dirty="0"/>
              <a:t>: </a:t>
            </a:r>
            <a:r>
              <a:rPr lang="en-US" sz="1100" dirty="0" err="1"/>
              <a:t>Roosa</a:t>
            </a:r>
            <a:r>
              <a:rPr lang="en-US" sz="1100" dirty="0"/>
              <a:t> </a:t>
            </a:r>
            <a:r>
              <a:rPr lang="en-US" sz="1100" dirty="0" err="1"/>
              <a:t>Tikkanen</a:t>
            </a:r>
            <a:r>
              <a:rPr lang="en-US" sz="1100" dirty="0"/>
              <a:t> and Melinda K. Abrams, </a:t>
            </a:r>
            <a:r>
              <a:rPr lang="en-US" sz="1100" i="1" dirty="0"/>
              <a:t>U.S. Health Care from a Global Perspective, 2019: Higher Spending, Worse Outcomes </a:t>
            </a:r>
            <a:r>
              <a:rPr lang="en-US" sz="11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033961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830117" y="1854765"/>
            <a:ext cx="2095631" cy="646331"/>
          </a:xfrm>
          <a:prstGeom prst="rect">
            <a:avLst/>
          </a:prstGeom>
          <a:noFill/>
        </p:spPr>
        <p:txBody>
          <a:bodyPr wrap="square" rtlCol="0">
            <a:spAutoFit/>
          </a:bodyPr>
          <a:lstStyle/>
          <a:p>
            <a:pPr algn="ctr"/>
            <a:r>
              <a:rPr lang="en-US" dirty="0"/>
              <a:t>Sponsor</a:t>
            </a:r>
          </a:p>
          <a:p>
            <a:pPr algn="ctr"/>
            <a:r>
              <a:rPr lang="en-US" dirty="0"/>
              <a:t>(Gov’t or Employer)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3466-828B-F2C0-E72E-4EEB67DC68D6}"/>
              </a:ext>
            </a:extLst>
          </p:cNvPr>
          <p:cNvSpPr>
            <a:spLocks noGrp="1"/>
          </p:cNvSpPr>
          <p:nvPr>
            <p:ph type="title"/>
          </p:nvPr>
        </p:nvSpPr>
        <p:spPr>
          <a:xfrm>
            <a:off x="937353" y="0"/>
            <a:ext cx="10515600" cy="1325563"/>
          </a:xfrm>
        </p:spPr>
        <p:txBody>
          <a:bodyPr/>
          <a:lstStyle/>
          <a:p>
            <a:r>
              <a:rPr lang="en-US" dirty="0">
                <a:solidFill>
                  <a:schemeClr val="bg1"/>
                </a:solidFill>
              </a:rPr>
              <a:t>Ho</a:t>
            </a:r>
            <a:r>
              <a:rPr lang="en-US" dirty="0"/>
              <a:t>w Much Did Your Flu Shot Cost?</a:t>
            </a:r>
          </a:p>
        </p:txBody>
      </p:sp>
      <p:sp>
        <p:nvSpPr>
          <p:cNvPr id="3" name="Content Placeholder 2">
            <a:extLst>
              <a:ext uri="{FF2B5EF4-FFF2-40B4-BE49-F238E27FC236}">
                <a16:creationId xmlns:a16="http://schemas.microsoft.com/office/drawing/2014/main" id="{434FF711-DF5D-B838-4893-59591B907863}"/>
              </a:ext>
            </a:extLst>
          </p:cNvPr>
          <p:cNvSpPr>
            <a:spLocks noGrp="1"/>
          </p:cNvSpPr>
          <p:nvPr>
            <p:ph idx="1"/>
          </p:nvPr>
        </p:nvSpPr>
        <p:spPr/>
        <p:txBody>
          <a:bodyPr/>
          <a:lstStyle/>
          <a:p>
            <a:r>
              <a:rPr lang="en-US" dirty="0"/>
              <a:t>Who knows? It’s generally offered for free.</a:t>
            </a:r>
          </a:p>
          <a:p>
            <a:r>
              <a:rPr lang="en-US" dirty="0"/>
              <a:t>Providers of the shot do pay for it. </a:t>
            </a:r>
          </a:p>
          <a:p>
            <a:pPr lvl="1"/>
            <a:r>
              <a:rPr lang="en-US" dirty="0"/>
              <a:t>Some reported prices:</a:t>
            </a:r>
          </a:p>
          <a:p>
            <a:pPr lvl="2"/>
            <a:r>
              <a:rPr lang="en-US" dirty="0"/>
              <a:t>Sacrament, CA	$85</a:t>
            </a:r>
          </a:p>
          <a:p>
            <a:pPr lvl="2"/>
            <a:r>
              <a:rPr lang="en-US" dirty="0"/>
              <a:t>Long Beach, CA	$42</a:t>
            </a:r>
          </a:p>
          <a:p>
            <a:pPr lvl="2"/>
            <a:r>
              <a:rPr lang="en-US" dirty="0"/>
              <a:t>Washington, DC	$15</a:t>
            </a:r>
          </a:p>
          <a:p>
            <a:r>
              <a:rPr lang="en-US" dirty="0"/>
              <a:t>Who really pays for the flu shot?</a:t>
            </a:r>
          </a:p>
          <a:p>
            <a:pPr lvl="1"/>
            <a:r>
              <a:rPr lang="en-US" dirty="0"/>
              <a:t>YOU DO!   Higher premiums.</a:t>
            </a:r>
          </a:p>
        </p:txBody>
      </p:sp>
      <p:sp>
        <p:nvSpPr>
          <p:cNvPr id="4" name="Slide Number Placeholder 3">
            <a:extLst>
              <a:ext uri="{FF2B5EF4-FFF2-40B4-BE49-F238E27FC236}">
                <a16:creationId xmlns:a16="http://schemas.microsoft.com/office/drawing/2014/main" id="{6323A26D-84B6-079C-0DDE-63119A42C772}"/>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extBox 4">
            <a:extLst>
              <a:ext uri="{FF2B5EF4-FFF2-40B4-BE49-F238E27FC236}">
                <a16:creationId xmlns:a16="http://schemas.microsoft.com/office/drawing/2014/main" id="{09ED2B2B-D1DE-A480-1D18-FFC50B3E2285}"/>
              </a:ext>
            </a:extLst>
          </p:cNvPr>
          <p:cNvSpPr txBox="1"/>
          <p:nvPr/>
        </p:nvSpPr>
        <p:spPr>
          <a:xfrm>
            <a:off x="5919515" y="6456851"/>
            <a:ext cx="5533438" cy="276999"/>
          </a:xfrm>
          <a:prstGeom prst="rect">
            <a:avLst/>
          </a:prstGeom>
          <a:noFill/>
        </p:spPr>
        <p:txBody>
          <a:bodyPr wrap="none" rtlCol="0">
            <a:spAutoFit/>
          </a:bodyPr>
          <a:lstStyle/>
          <a:p>
            <a:r>
              <a:rPr lang="en-US" sz="1200" dirty="0"/>
              <a:t>Source: https://</a:t>
            </a:r>
            <a:r>
              <a:rPr lang="en-US" sz="1200" dirty="0" err="1"/>
              <a:t>kffhealthnews.org</a:t>
            </a:r>
            <a:r>
              <a:rPr lang="en-US" sz="1200" dirty="0"/>
              <a:t>/news/the-startlingly-high-cost-of-the-free-flu-shot/</a:t>
            </a:r>
          </a:p>
        </p:txBody>
      </p:sp>
      <p:sp>
        <p:nvSpPr>
          <p:cNvPr id="6" name="TextBox 5">
            <a:extLst>
              <a:ext uri="{FF2B5EF4-FFF2-40B4-BE49-F238E27FC236}">
                <a16:creationId xmlns:a16="http://schemas.microsoft.com/office/drawing/2014/main" id="{B763A4BB-02EC-936A-B8B3-9FA16035D67C}"/>
              </a:ext>
            </a:extLst>
          </p:cNvPr>
          <p:cNvSpPr txBox="1"/>
          <p:nvPr/>
        </p:nvSpPr>
        <p:spPr>
          <a:xfrm>
            <a:off x="7159021" y="3039230"/>
            <a:ext cx="3394840" cy="1631216"/>
          </a:xfrm>
          <a:prstGeom prst="rect">
            <a:avLst/>
          </a:prstGeom>
          <a:noFill/>
        </p:spPr>
        <p:txBody>
          <a:bodyPr wrap="none" rtlCol="0">
            <a:spAutoFit/>
          </a:bodyPr>
          <a:lstStyle/>
          <a:p>
            <a:r>
              <a:rPr lang="en-US" sz="2000" dirty="0"/>
              <a:t>Prices are negotiated with the </a:t>
            </a:r>
          </a:p>
          <a:p>
            <a:r>
              <a:rPr lang="en-US" sz="2000" dirty="0"/>
              <a:t>Vaccine producer.</a:t>
            </a:r>
          </a:p>
          <a:p>
            <a:endParaRPr lang="en-US" sz="2000" dirty="0"/>
          </a:p>
          <a:p>
            <a:r>
              <a:rPr lang="en-US" sz="2000" dirty="0"/>
              <a:t>Differences are a reflection of </a:t>
            </a:r>
          </a:p>
          <a:p>
            <a:r>
              <a:rPr lang="en-US" sz="2000" dirty="0"/>
              <a:t>More or less bargaining power.</a:t>
            </a:r>
          </a:p>
        </p:txBody>
      </p:sp>
    </p:spTree>
    <p:extLst>
      <p:ext uri="{BB962C8B-B14F-4D97-AF65-F5344CB8AC3E}">
        <p14:creationId xmlns:p14="http://schemas.microsoft.com/office/powerpoint/2010/main" val="1186366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771979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Less competition in health systems, hospitals, medical groups, and health insurers has surged in recent years.</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Between 1999 and 2018, hospital profit margins soared!</a:t>
            </a:r>
          </a:p>
          <a:p>
            <a:pPr lvl="1"/>
            <a:r>
              <a:rPr lang="en-US" dirty="0"/>
              <a:t>From 100% in 1999 to 317% in 2018.</a:t>
            </a:r>
            <a:endParaRPr lang="en-US" b="0"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363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3250125" y="1000318"/>
            <a:ext cx="7819951" cy="5283750"/>
          </a:xfrm>
          <a:prstGeom prst="rect">
            <a:avLst/>
          </a:prstGeom>
        </p:spPr>
      </p:pic>
      <p:sp>
        <p:nvSpPr>
          <p:cNvPr id="3" name="Rectangle 2">
            <a:extLst>
              <a:ext uri="{FF2B5EF4-FFF2-40B4-BE49-F238E27FC236}">
                <a16:creationId xmlns:a16="http://schemas.microsoft.com/office/drawing/2014/main" id="{09A4F3E6-0A5D-449D-5EFD-3EB7F252006C}"/>
              </a:ext>
            </a:extLst>
          </p:cNvPr>
          <p:cNvSpPr/>
          <p:nvPr/>
        </p:nvSpPr>
        <p:spPr>
          <a:xfrm>
            <a:off x="3826064" y="5133859"/>
            <a:ext cx="6056065" cy="48172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257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spcAft>
                <a:spcPts val="1000"/>
              </a:spcAft>
            </a:pPr>
            <a:r>
              <a:rPr lang="en-US" b="0" i="0" dirty="0">
                <a:solidFill>
                  <a:srgbClr val="111111"/>
                </a:solidFill>
                <a:effectLst/>
                <a:latin typeface="Roboto"/>
              </a:rPr>
              <a:t>Had Medicare been allowed to </a:t>
            </a:r>
            <a:r>
              <a:rPr lang="en-US" b="1" i="0" dirty="0">
                <a:solidFill>
                  <a:srgbClr val="111111"/>
                </a:solidFill>
                <a:effectLst/>
                <a:latin typeface="Roboto"/>
              </a:rPr>
              <a:t>negotiate</a:t>
            </a:r>
            <a:r>
              <a:rPr lang="en-US" b="0" i="0" dirty="0">
                <a:solidFill>
                  <a:srgbClr val="111111"/>
                </a:solidFill>
                <a:effectLst/>
                <a:latin typeface="Roboto"/>
              </a:rPr>
              <a:t> drug prices (as the U.S. Department of Veterans Affairs (VA) did),</a:t>
            </a:r>
          </a:p>
          <a:p>
            <a:pPr lvl="2"/>
            <a:r>
              <a:rPr lang="en-US" b="0" i="0" dirty="0">
                <a:solidFill>
                  <a:srgbClr val="111111"/>
                </a:solidFill>
                <a:effectLst/>
                <a:latin typeface="Roboto"/>
              </a:rPr>
              <a:t>Medicare might have </a:t>
            </a:r>
            <a:r>
              <a:rPr lang="en-US" b="1" i="0" dirty="0">
                <a:solidFill>
                  <a:srgbClr val="111111"/>
                </a:solidFill>
                <a:effectLst/>
                <a:latin typeface="Roboto"/>
              </a:rPr>
              <a:t>saved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3993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F227DA07-FBC4-1A32-48F7-0D5010D3139B}"/>
              </a:ext>
            </a:extLst>
          </p:cNvPr>
          <p:cNvSpPr txBox="1"/>
          <p:nvPr/>
        </p:nvSpPr>
        <p:spPr>
          <a:xfrm>
            <a:off x="179614" y="2057400"/>
            <a:ext cx="803425" cy="369332"/>
          </a:xfrm>
          <a:prstGeom prst="rect">
            <a:avLst/>
          </a:prstGeom>
          <a:noFill/>
        </p:spPr>
        <p:txBody>
          <a:bodyPr wrap="none" rtlCol="0">
            <a:spAutoFit/>
          </a:bodyPr>
          <a:lstStyle/>
          <a:p>
            <a:r>
              <a:rPr lang="en-US" dirty="0"/>
              <a:t>Insulin</a:t>
            </a:r>
          </a:p>
        </p:txBody>
      </p:sp>
      <p:cxnSp>
        <p:nvCxnSpPr>
          <p:cNvPr id="4" name="Straight Connector 3">
            <a:extLst>
              <a:ext uri="{FF2B5EF4-FFF2-40B4-BE49-F238E27FC236}">
                <a16:creationId xmlns:a16="http://schemas.microsoft.com/office/drawing/2014/main" id="{CA245CDF-EFFC-BF9A-8BAB-72067B888084}"/>
              </a:ext>
            </a:extLst>
          </p:cNvPr>
          <p:cNvCxnSpPr>
            <a:cxnSpLocks/>
          </p:cNvCxnSpPr>
          <p:nvPr/>
        </p:nvCxnSpPr>
        <p:spPr>
          <a:xfrm>
            <a:off x="963388" y="225334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9124F9-F3B4-D630-2793-8320EC74F13B}"/>
              </a:ext>
            </a:extLst>
          </p:cNvPr>
          <p:cNvSpPr txBox="1"/>
          <p:nvPr/>
        </p:nvSpPr>
        <p:spPr>
          <a:xfrm>
            <a:off x="168727" y="2454735"/>
            <a:ext cx="910827" cy="646331"/>
          </a:xfrm>
          <a:prstGeom prst="rect">
            <a:avLst/>
          </a:prstGeom>
          <a:noFill/>
        </p:spPr>
        <p:txBody>
          <a:bodyPr wrap="none" rtlCol="0">
            <a:spAutoFit/>
          </a:bodyPr>
          <a:lstStyle/>
          <a:p>
            <a:r>
              <a:rPr lang="en-US" dirty="0"/>
              <a:t>Blood</a:t>
            </a:r>
          </a:p>
          <a:p>
            <a:r>
              <a:rPr lang="en-US" dirty="0"/>
              <a:t>Thinner</a:t>
            </a:r>
          </a:p>
        </p:txBody>
      </p:sp>
      <p:cxnSp>
        <p:nvCxnSpPr>
          <p:cNvPr id="9" name="Straight Connector 8">
            <a:extLst>
              <a:ext uri="{FF2B5EF4-FFF2-40B4-BE49-F238E27FC236}">
                <a16:creationId xmlns:a16="http://schemas.microsoft.com/office/drawing/2014/main" id="{41D4DAD5-83CE-7BB7-BF2F-A86225089E30}"/>
              </a:ext>
            </a:extLst>
          </p:cNvPr>
          <p:cNvCxnSpPr>
            <a:cxnSpLocks/>
          </p:cNvCxnSpPr>
          <p:nvPr/>
        </p:nvCxnSpPr>
        <p:spPr>
          <a:xfrm>
            <a:off x="952501" y="2650679"/>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6F1C1D-80B7-F13D-5368-8C206B79FD47}"/>
              </a:ext>
            </a:extLst>
          </p:cNvPr>
          <p:cNvSpPr txBox="1"/>
          <p:nvPr/>
        </p:nvSpPr>
        <p:spPr>
          <a:xfrm>
            <a:off x="72212" y="4860478"/>
            <a:ext cx="910827" cy="646331"/>
          </a:xfrm>
          <a:prstGeom prst="rect">
            <a:avLst/>
          </a:prstGeom>
          <a:noFill/>
        </p:spPr>
        <p:txBody>
          <a:bodyPr wrap="none" rtlCol="0">
            <a:spAutoFit/>
          </a:bodyPr>
          <a:lstStyle/>
          <a:p>
            <a:r>
              <a:rPr lang="en-US" dirty="0"/>
              <a:t>Blood</a:t>
            </a:r>
          </a:p>
          <a:p>
            <a:r>
              <a:rPr lang="en-US" dirty="0"/>
              <a:t>Thinner</a:t>
            </a:r>
          </a:p>
        </p:txBody>
      </p:sp>
      <p:cxnSp>
        <p:nvCxnSpPr>
          <p:cNvPr id="11" name="Straight Connector 10">
            <a:extLst>
              <a:ext uri="{FF2B5EF4-FFF2-40B4-BE49-F238E27FC236}">
                <a16:creationId xmlns:a16="http://schemas.microsoft.com/office/drawing/2014/main" id="{4194F13D-7329-F056-9533-07B3D798F2C5}"/>
              </a:ext>
            </a:extLst>
          </p:cNvPr>
          <p:cNvCxnSpPr>
            <a:cxnSpLocks/>
          </p:cNvCxnSpPr>
          <p:nvPr/>
        </p:nvCxnSpPr>
        <p:spPr>
          <a:xfrm>
            <a:off x="855986" y="5056422"/>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84D1DE-0FCC-D3D0-240F-BAF0D86F623B}"/>
              </a:ext>
            </a:extLst>
          </p:cNvPr>
          <p:cNvSpPr txBox="1"/>
          <p:nvPr/>
        </p:nvSpPr>
        <p:spPr>
          <a:xfrm>
            <a:off x="142723" y="3297010"/>
            <a:ext cx="1006494" cy="369332"/>
          </a:xfrm>
          <a:prstGeom prst="rect">
            <a:avLst/>
          </a:prstGeom>
          <a:noFill/>
        </p:spPr>
        <p:txBody>
          <a:bodyPr wrap="none" rtlCol="0">
            <a:spAutoFit/>
          </a:bodyPr>
          <a:lstStyle/>
          <a:p>
            <a:r>
              <a:rPr lang="en-US" dirty="0"/>
              <a:t>Diabetes</a:t>
            </a:r>
          </a:p>
        </p:txBody>
      </p:sp>
      <p:cxnSp>
        <p:nvCxnSpPr>
          <p:cNvPr id="13" name="Straight Connector 12">
            <a:extLst>
              <a:ext uri="{FF2B5EF4-FFF2-40B4-BE49-F238E27FC236}">
                <a16:creationId xmlns:a16="http://schemas.microsoft.com/office/drawing/2014/main" id="{9C22BDD3-63F1-F273-1282-1C6E54C14B42}"/>
              </a:ext>
            </a:extLst>
          </p:cNvPr>
          <p:cNvCxnSpPr>
            <a:cxnSpLocks/>
          </p:cNvCxnSpPr>
          <p:nvPr/>
        </p:nvCxnSpPr>
        <p:spPr>
          <a:xfrm>
            <a:off x="1073458" y="349295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a:xfrm>
            <a:off x="805542" y="0"/>
            <a:ext cx="10515600" cy="1325563"/>
          </a:xfrm>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
        <p:nvSpPr>
          <p:cNvPr id="8" name="Rectangle 7">
            <a:extLst>
              <a:ext uri="{FF2B5EF4-FFF2-40B4-BE49-F238E27FC236}">
                <a16:creationId xmlns:a16="http://schemas.microsoft.com/office/drawing/2014/main" id="{7A8E415E-B1FA-1154-E92A-B609A0D33542}"/>
              </a:ext>
            </a:extLst>
          </p:cNvPr>
          <p:cNvSpPr/>
          <p:nvPr/>
        </p:nvSpPr>
        <p:spPr>
          <a:xfrm>
            <a:off x="7006251" y="3694417"/>
            <a:ext cx="4108279" cy="420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7E9659-8829-7447-97FE-BC46D613C4D0}"/>
              </a:ext>
            </a:extLst>
          </p:cNvPr>
          <p:cNvSpPr/>
          <p:nvPr/>
        </p:nvSpPr>
        <p:spPr>
          <a:xfrm>
            <a:off x="6989922" y="4057801"/>
            <a:ext cx="4363877" cy="420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81CD3E-5906-769B-7755-09E34AEFD4A9}"/>
              </a:ext>
            </a:extLst>
          </p:cNvPr>
          <p:cNvSpPr/>
          <p:nvPr/>
        </p:nvSpPr>
        <p:spPr>
          <a:xfrm>
            <a:off x="7022581" y="4419201"/>
            <a:ext cx="4331218" cy="420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0">
            <a:extLst>
              <a:ext uri="{FF2B5EF4-FFF2-40B4-BE49-F238E27FC236}">
                <a16:creationId xmlns:a16="http://schemas.microsoft.com/office/drawing/2014/main" id="{4194EB2E-335C-BD02-941B-A73B0EE4FBE4}"/>
              </a:ext>
            </a:extLst>
          </p:cNvPr>
          <p:cNvGraphicFramePr>
            <a:graphicFrameLocks noGrp="1"/>
          </p:cNvGraphicFramePr>
          <p:nvPr>
            <p:extLst>
              <p:ext uri="{D42A27DB-BD31-4B8C-83A1-F6EECF244321}">
                <p14:modId xmlns:p14="http://schemas.microsoft.com/office/powerpoint/2010/main" val="814951191"/>
              </p:ext>
            </p:extLst>
          </p:nvPr>
        </p:nvGraphicFramePr>
        <p:xfrm>
          <a:off x="7006251" y="2716145"/>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 (%)</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This slide deck was reviewed by:</a:t>
            </a:r>
          </a:p>
          <a:p>
            <a:pPr lvl="1"/>
            <a:r>
              <a:rPr lang="en-US" dirty="0"/>
              <a:t>Jonathan Gruber, MIT</a:t>
            </a:r>
          </a:p>
          <a:p>
            <a:pPr lvl="1"/>
            <a:r>
              <a:rPr lang="en-US" dirty="0"/>
              <a:t>Robert Hansen,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presenters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798809"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Lack of competition in health insurance markets</a:t>
            </a:r>
          </a:p>
        </p:txBody>
      </p:sp>
    </p:spTree>
    <p:extLst>
      <p:ext uri="{BB962C8B-B14F-4D97-AF65-F5344CB8AC3E}">
        <p14:creationId xmlns:p14="http://schemas.microsoft.com/office/powerpoint/2010/main" val="3809379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Markets</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2024, of the 50 states and the District of Columbia:</a:t>
            </a:r>
          </a:p>
          <a:p>
            <a:pPr lvl="1"/>
            <a:r>
              <a:rPr lang="en-US" b="0" dirty="0">
                <a:solidFill>
                  <a:srgbClr val="000000"/>
                </a:solidFill>
                <a:latin typeface="Myriad Pro"/>
              </a:rPr>
              <a:t>9 have only 2 insurers</a:t>
            </a:r>
          </a:p>
          <a:p>
            <a:pPr lvl="1"/>
            <a:r>
              <a:rPr lang="en-US" b="0" dirty="0">
                <a:solidFill>
                  <a:srgbClr val="000000"/>
                </a:solidFill>
                <a:latin typeface="Myriad Pro"/>
              </a:rPr>
              <a:t>11 have 3 or 4, and </a:t>
            </a:r>
          </a:p>
          <a:p>
            <a:pPr lvl="1">
              <a:spcAft>
                <a:spcPts val="1000"/>
              </a:spcAft>
            </a:pPr>
            <a:r>
              <a:rPr lang="en-US" b="0" dirty="0">
                <a:solidFill>
                  <a:srgbClr val="000000"/>
                </a:solidFill>
                <a:latin typeface="Myriad Pro"/>
              </a:rPr>
              <a:t>30 states have 5 or more.  </a:t>
            </a:r>
            <a:r>
              <a:rPr lang="en-US" dirty="0">
                <a:solidFill>
                  <a:srgbClr val="000000"/>
                </a:solidFill>
                <a:latin typeface="Myriad Pro"/>
              </a:rPr>
              <a:t>(CA has 12)</a:t>
            </a:r>
          </a:p>
          <a:p>
            <a:pPr>
              <a:spcAft>
                <a:spcPts val="1000"/>
              </a:spcAft>
            </a:pPr>
            <a:r>
              <a:rPr lang="en-US" b="0" dirty="0">
                <a:solidFill>
                  <a:srgbClr val="000000"/>
                </a:solidFill>
                <a:latin typeface="Myriad Pro"/>
              </a:rPr>
              <a:t>Nevada:  2 in 2019, but 8 in 2024.</a:t>
            </a:r>
          </a:p>
        </p:txBody>
      </p:sp>
      <p:sp>
        <p:nvSpPr>
          <p:cNvPr id="4" name="TextBox 3">
            <a:extLst>
              <a:ext uri="{FF2B5EF4-FFF2-40B4-BE49-F238E27FC236}">
                <a16:creationId xmlns:a16="http://schemas.microsoft.com/office/drawing/2014/main" id="{2BE37F3E-57AD-09B1-01E4-3B222A6FB41D}"/>
              </a:ext>
            </a:extLst>
          </p:cNvPr>
          <p:cNvSpPr txBox="1"/>
          <p:nvPr/>
        </p:nvSpPr>
        <p:spPr>
          <a:xfrm>
            <a:off x="5519057" y="6449785"/>
            <a:ext cx="6110327" cy="276999"/>
          </a:xfrm>
          <a:prstGeom prst="rect">
            <a:avLst/>
          </a:prstGeom>
          <a:noFill/>
        </p:spPr>
        <p:txBody>
          <a:bodyPr wrap="none" rtlCol="0">
            <a:spAutoFit/>
          </a:bodyPr>
          <a:lstStyle/>
          <a:p>
            <a:r>
              <a:rPr lang="en-US" sz="1200" dirty="0"/>
              <a:t>Source: KRR, </a:t>
            </a:r>
            <a:r>
              <a:rPr lang="en-US" sz="1200" i="0" u="none" strike="noStrike" dirty="0">
                <a:solidFill>
                  <a:srgbClr val="333333"/>
                </a:solidFill>
                <a:effectLst/>
                <a:latin typeface="Source Sans Pro" panose="020B0503030403020204" pitchFamily="34" charset="0"/>
              </a:rPr>
              <a:t>Number of Issuers Participating in the Individual Health Insurance Marketplaces</a:t>
            </a:r>
          </a:p>
        </p:txBody>
      </p:sp>
    </p:spTree>
    <p:extLst>
      <p:ext uri="{BB962C8B-B14F-4D97-AF65-F5344CB8AC3E}">
        <p14:creationId xmlns:p14="http://schemas.microsoft.com/office/powerpoint/2010/main" val="9665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354183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health care systems in which </a:t>
            </a:r>
            <a:r>
              <a:rPr lang="en-US" i="1" dirty="0"/>
              <a:t>all</a:t>
            </a:r>
            <a:r>
              <a:rPr lang="en-US" b="0" dirty="0"/>
              <a:t> individuals have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a:p>
            <a:r>
              <a:rPr lang="en-US" sz="2400" b="0" dirty="0"/>
              <a:t>Canada has universal coverage, the United States does not.</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105887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fontScale="92500"/>
          </a:bodyPr>
          <a:lstStyle/>
          <a:p>
            <a:r>
              <a:rPr lang="en-US" dirty="0"/>
              <a:t>Single-payer </a:t>
            </a:r>
            <a:r>
              <a:rPr lang="en-US" b="0" dirty="0"/>
              <a:t>- refers to financing a health care system by making one entity solely and exclusively responsible for paying for medical goods and services.</a:t>
            </a:r>
          </a:p>
          <a:p>
            <a:pPr lvl="1"/>
            <a:r>
              <a:rPr lang="en-US" b="0" dirty="0"/>
              <a:t>Not necessarily the government.</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810324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takes the single-payer system one step further.</a:t>
            </a:r>
          </a:p>
          <a:p>
            <a:pPr lvl="1"/>
            <a:r>
              <a:rPr lang="en-US" dirty="0"/>
              <a:t>Government not only pays for health care but operates the hospitals and employs the medical staff.</a:t>
            </a:r>
          </a:p>
          <a:p>
            <a:pPr marL="457200" lvl="1" indent="0">
              <a:buNone/>
            </a:pPr>
            <a:endParaRPr lang="en-US" dirty="0"/>
          </a:p>
          <a:p>
            <a:r>
              <a:rPr lang="en-US" b="0" dirty="0"/>
              <a:t>This has NEVER been a part of the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216850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129055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a:xfrm>
            <a:off x="838200" y="1148700"/>
            <a:ext cx="10515600" cy="4351338"/>
          </a:xfrm>
        </p:spPr>
        <p:txBody>
          <a:bodyPr>
            <a:normAutofit/>
          </a:bodyPr>
          <a:lstStyle/>
          <a:p>
            <a:pPr>
              <a:spcAft>
                <a:spcPts val="1000"/>
              </a:spcAft>
            </a:pPr>
            <a:r>
              <a:rPr lang="en-US" altLang="en-US" dirty="0"/>
              <a:t>Developed countries of the world have each taken a different approach for their health care delivery systems.</a:t>
            </a:r>
          </a:p>
          <a:p>
            <a:r>
              <a:rPr lang="en-US" altLang="en-US" dirty="0"/>
              <a:t>5 basic models: </a:t>
            </a:r>
          </a:p>
          <a:p>
            <a:pPr lvl="1"/>
            <a:r>
              <a:rPr lang="en-US" altLang="en-US" dirty="0"/>
              <a:t>Beveridge – socialized medicine 	(United Kingdom, Spain, New Zealand)</a:t>
            </a:r>
          </a:p>
          <a:p>
            <a:pPr lvl="1"/>
            <a:r>
              <a:rPr lang="en-US" altLang="en-US" dirty="0"/>
              <a:t>Bismarck 				(France, Germany, Japan, Switzerland)</a:t>
            </a:r>
          </a:p>
          <a:p>
            <a:pPr lvl="1"/>
            <a:r>
              <a:rPr lang="en-US" altLang="en-US" dirty="0"/>
              <a:t>National health insurance 		(Canada)</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1: Beveridge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274394"/>
            <a:ext cx="10695709" cy="1764752"/>
          </a:xfrm>
        </p:spPr>
        <p:txBody>
          <a:bodyPr>
            <a:normAutofit fontScale="92500" lnSpcReduction="10000"/>
          </a:bodyPr>
          <a:lstStyle/>
          <a:p>
            <a:r>
              <a:rPr lang="en-US" dirty="0"/>
              <a:t>In this model, health insurance is paid for through TAXATION.</a:t>
            </a:r>
          </a:p>
          <a:p>
            <a:pPr lvl="1"/>
            <a:r>
              <a:rPr lang="en-US" dirty="0"/>
              <a:t>Everybody has insurance, universal coverage. Everybody receives care at no cost.</a:t>
            </a:r>
          </a:p>
          <a:p>
            <a:pPr lvl="1"/>
            <a:r>
              <a:rPr lang="en-US" dirty="0"/>
              <a:t>All insurers are public.</a:t>
            </a:r>
          </a:p>
          <a:p>
            <a:pPr lvl="1"/>
            <a:r>
              <a:rPr lang="en-US" dirty="0"/>
              <a:t>Supplemental insurance is available in the private market.</a:t>
            </a:r>
          </a:p>
          <a:p>
            <a:pPr lvl="1"/>
            <a:r>
              <a:rPr lang="en-US" dirty="0"/>
              <a:t>Providers are Public. Similar to public libraries and police forces.</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Universal coverage.</a:t>
            </a:r>
          </a:p>
          <a:p>
            <a:pPr lvl="1"/>
            <a:r>
              <a:rPr lang="en-US" dirty="0"/>
              <a:t>Government controls quality of care, so cost of care may be low.</a:t>
            </a:r>
          </a:p>
          <a:p>
            <a:pPr lvl="1"/>
            <a:r>
              <a:rPr lang="en-US" dirty="0"/>
              <a:t>No medical bills or co-pays.</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5766954" y="3241964"/>
            <a:ext cx="6019800" cy="3470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Taxes are high, regardless of use of healthcare.</a:t>
            </a:r>
          </a:p>
          <a:p>
            <a:pPr lvl="1"/>
            <a:r>
              <a:rPr lang="en-US" dirty="0"/>
              <a:t>Government controls quality of care, so service availability might be low.</a:t>
            </a:r>
          </a:p>
          <a:p>
            <a:pPr lvl="1"/>
            <a:r>
              <a:rPr lang="en-US" dirty="0"/>
              <a:t>Longer waiting times for non-emergency care.</a:t>
            </a:r>
          </a:p>
          <a:p>
            <a:pPr lvl="1"/>
            <a:r>
              <a:rPr lang="en-US" dirty="0"/>
              <a:t>Potential for excessive use of the system.</a:t>
            </a:r>
          </a:p>
          <a:p>
            <a:pPr marL="457200" lvl="1" indent="0">
              <a:buNone/>
            </a:pPr>
            <a:endParaRPr lang="en-US" dirty="0"/>
          </a:p>
        </p:txBody>
      </p:sp>
      <p:sp>
        <p:nvSpPr>
          <p:cNvPr id="7" name="TextBox 6">
            <a:extLst>
              <a:ext uri="{FF2B5EF4-FFF2-40B4-BE49-F238E27FC236}">
                <a16:creationId xmlns:a16="http://schemas.microsoft.com/office/drawing/2014/main" id="{1793B284-E0E2-5E4F-AE8D-6F0CED2C5192}"/>
              </a:ext>
            </a:extLst>
          </p:cNvPr>
          <p:cNvSpPr txBox="1"/>
          <p:nvPr/>
        </p:nvSpPr>
        <p:spPr>
          <a:xfrm>
            <a:off x="8757571"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beveridge</a:t>
            </a:r>
            <a:r>
              <a:rPr lang="en-US" sz="1200" dirty="0"/>
              <a:t>-model</a:t>
            </a:r>
          </a:p>
        </p:txBody>
      </p:sp>
    </p:spTree>
    <p:extLst>
      <p:ext uri="{BB962C8B-B14F-4D97-AF65-F5344CB8AC3E}">
        <p14:creationId xmlns:p14="http://schemas.microsoft.com/office/powerpoint/2010/main" val="3135648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2: Bismarck</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367522"/>
            <a:ext cx="10695709" cy="1764752"/>
          </a:xfrm>
        </p:spPr>
        <p:txBody>
          <a:bodyPr>
            <a:normAutofit fontScale="92500" lnSpcReduction="10000"/>
          </a:bodyPr>
          <a:lstStyle/>
          <a:p>
            <a:r>
              <a:rPr lang="en-US" dirty="0"/>
              <a:t>In this model, health insurance is paid for through PREMIUMS.</a:t>
            </a:r>
          </a:p>
          <a:p>
            <a:pPr lvl="1"/>
            <a:r>
              <a:rPr lang="en-US" dirty="0"/>
              <a:t>Everybody must have insurance, only poor don’t have to pay premiums.</a:t>
            </a:r>
          </a:p>
          <a:p>
            <a:pPr lvl="1"/>
            <a:r>
              <a:rPr lang="en-US" dirty="0"/>
              <a:t>Premiums are paid into the “gov’t sickness fund” or directly to private insurers.</a:t>
            </a:r>
          </a:p>
          <a:p>
            <a:pPr lvl="1"/>
            <a:r>
              <a:rPr lang="en-US" dirty="0"/>
              <a:t>All insurers are private, but </a:t>
            </a:r>
            <a:r>
              <a:rPr lang="en-US" u="sng" dirty="0"/>
              <a:t>can’t make money </a:t>
            </a:r>
            <a:r>
              <a:rPr lang="en-US" dirty="0"/>
              <a:t>off the sickness fund.</a:t>
            </a:r>
          </a:p>
          <a:p>
            <a:pPr lvl="1"/>
            <a:r>
              <a:rPr lang="en-US" dirty="0"/>
              <a:t>Providers are private.</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Everybody is covered and can avoid expensive healthcare bills.</a:t>
            </a:r>
          </a:p>
          <a:p>
            <a:pPr lvl="1"/>
            <a:r>
              <a:rPr lang="en-US" dirty="0"/>
              <a:t>Administrative costs are much lower than in the U.S.</a:t>
            </a:r>
          </a:p>
          <a:p>
            <a:pPr lvl="1"/>
            <a:r>
              <a:rPr lang="en-US" dirty="0"/>
              <a:t>Little waiting time to receive basic services.</a:t>
            </a:r>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815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Focus on low costs can mean fewer services are available in rural areas.</a:t>
            </a:r>
          </a:p>
          <a:p>
            <a:pPr lvl="1"/>
            <a:r>
              <a:rPr lang="en-US" dirty="0"/>
              <a:t>Mandatory premiums are high.</a:t>
            </a:r>
          </a:p>
          <a:p>
            <a:pPr lvl="1"/>
            <a:r>
              <a:rPr lang="en-US" dirty="0"/>
              <a:t>Longer waiting times for elective services.</a:t>
            </a:r>
          </a:p>
        </p:txBody>
      </p:sp>
      <p:sp>
        <p:nvSpPr>
          <p:cNvPr id="9" name="TextBox 8">
            <a:extLst>
              <a:ext uri="{FF2B5EF4-FFF2-40B4-BE49-F238E27FC236}">
                <a16:creationId xmlns:a16="http://schemas.microsoft.com/office/drawing/2014/main" id="{506C2788-44AF-8044-90A8-F522013200F5}"/>
              </a:ext>
            </a:extLst>
          </p:cNvPr>
          <p:cNvSpPr txBox="1"/>
          <p:nvPr/>
        </p:nvSpPr>
        <p:spPr>
          <a:xfrm>
            <a:off x="8763000"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bismarck</a:t>
            </a:r>
            <a:r>
              <a:rPr lang="en-US" sz="1200" dirty="0"/>
              <a:t>-model</a:t>
            </a:r>
          </a:p>
        </p:txBody>
      </p:sp>
    </p:spTree>
    <p:extLst>
      <p:ext uri="{BB962C8B-B14F-4D97-AF65-F5344CB8AC3E}">
        <p14:creationId xmlns:p14="http://schemas.microsoft.com/office/powerpoint/2010/main" val="3316892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 Insurance and Outcomes</a:t>
            </a:r>
          </a:p>
          <a:p>
            <a:pPr>
              <a:spcAft>
                <a:spcPts val="1000"/>
              </a:spcAft>
            </a:pPr>
            <a:r>
              <a:rPr lang="en-US" b="0" dirty="0"/>
              <a:t>Health Care Systems and Institutions</a:t>
            </a:r>
          </a:p>
        </p:txBody>
      </p:sp>
    </p:spTree>
    <p:extLst>
      <p:ext uri="{BB962C8B-B14F-4D97-AF65-F5344CB8AC3E}">
        <p14:creationId xmlns:p14="http://schemas.microsoft.com/office/powerpoint/2010/main" val="806011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3: National Health Insurance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normAutofit/>
          </a:bodyPr>
          <a:lstStyle/>
          <a:p>
            <a:r>
              <a:rPr lang="en-US" dirty="0"/>
              <a:t>This model has elements of both Beveridge and Bismarck.</a:t>
            </a:r>
          </a:p>
          <a:p>
            <a:pPr lvl="1"/>
            <a:r>
              <a:rPr lang="en-US" dirty="0"/>
              <a:t>Like Beveridge: government is the single payer and paid for through taxes. </a:t>
            </a:r>
          </a:p>
          <a:p>
            <a:pPr lvl="1"/>
            <a:r>
              <a:rPr lang="en-US" dirty="0"/>
              <a:t>Like Bismarck: All health-care providers are in the private sector.</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Lowers the cost of healthcare for the economy – bargaining power.</a:t>
            </a:r>
          </a:p>
          <a:p>
            <a:pPr lvl="1"/>
            <a:r>
              <a:rPr lang="en-US" dirty="0"/>
              <a:t>Low administrative costs for care.</a:t>
            </a:r>
          </a:p>
          <a:p>
            <a:pPr lvl="2"/>
            <a:r>
              <a:rPr lang="en-US" dirty="0"/>
              <a:t>No incentive to deny claims.</a:t>
            </a:r>
          </a:p>
          <a:p>
            <a:pPr lvl="1"/>
            <a:r>
              <a:rPr lang="en-US" dirty="0"/>
              <a:t>Healthier workforce.</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988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Everybody pays regardless of health care received.</a:t>
            </a:r>
          </a:p>
          <a:p>
            <a:pPr lvl="1"/>
            <a:r>
              <a:rPr lang="en-US" dirty="0"/>
              <a:t>May stop people from being careful about their health.</a:t>
            </a:r>
          </a:p>
          <a:p>
            <a:pPr lvl="1"/>
            <a:r>
              <a:rPr lang="en-US" dirty="0"/>
              <a:t>Limits payouts to doctors.</a:t>
            </a:r>
          </a:p>
          <a:p>
            <a:pPr lvl="1"/>
            <a:r>
              <a:rPr lang="en-US" dirty="0"/>
              <a:t>May affect technology adoption.</a:t>
            </a:r>
          </a:p>
        </p:txBody>
      </p:sp>
      <p:sp>
        <p:nvSpPr>
          <p:cNvPr id="7" name="TextBox 6">
            <a:extLst>
              <a:ext uri="{FF2B5EF4-FFF2-40B4-BE49-F238E27FC236}">
                <a16:creationId xmlns:a16="http://schemas.microsoft.com/office/drawing/2014/main" id="{775BF5DA-64F9-5241-8600-2981889E9D2F}"/>
              </a:ext>
            </a:extLst>
          </p:cNvPr>
          <p:cNvSpPr txBox="1"/>
          <p:nvPr/>
        </p:nvSpPr>
        <p:spPr>
          <a:xfrm>
            <a:off x="7771147" y="6456851"/>
            <a:ext cx="3762761" cy="276999"/>
          </a:xfrm>
          <a:prstGeom prst="rect">
            <a:avLst/>
          </a:prstGeom>
          <a:noFill/>
        </p:spPr>
        <p:txBody>
          <a:bodyPr wrap="none" rtlCol="0">
            <a:spAutoFit/>
          </a:bodyPr>
          <a:lstStyle/>
          <a:p>
            <a:r>
              <a:rPr lang="en-US" sz="1200" dirty="0"/>
              <a:t>https://</a:t>
            </a:r>
            <a:r>
              <a:rPr lang="en-US" sz="1200" dirty="0" err="1"/>
              <a:t>www.ahaap.org</a:t>
            </a:r>
            <a:r>
              <a:rPr lang="en-US" sz="1200" dirty="0"/>
              <a:t>/national-health-insurance-model</a:t>
            </a:r>
          </a:p>
        </p:txBody>
      </p:sp>
    </p:spTree>
    <p:extLst>
      <p:ext uri="{BB962C8B-B14F-4D97-AF65-F5344CB8AC3E}">
        <p14:creationId xmlns:p14="http://schemas.microsoft.com/office/powerpoint/2010/main" val="16248879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a:xfrm>
            <a:off x="868344" y="20096"/>
            <a:ext cx="10515600" cy="1325563"/>
          </a:xfrm>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199283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lnSpcReduction="10000"/>
          </a:bodyPr>
          <a:lstStyle/>
          <a:p>
            <a:r>
              <a:rPr lang="en-US" b="0" dirty="0"/>
              <a:t>US HealthCare system is </a:t>
            </a:r>
            <a:r>
              <a:rPr lang="en-US" u="sng" dirty="0"/>
              <a:t>not preforming well</a:t>
            </a:r>
            <a:r>
              <a:rPr lang="en-US" b="0" dirty="0"/>
              <a:t>.</a:t>
            </a:r>
          </a:p>
          <a:p>
            <a:pPr lvl="1"/>
            <a:r>
              <a:rPr lang="en-US" dirty="0"/>
              <a:t>V</a:t>
            </a:r>
            <a:r>
              <a:rPr lang="en-US" b="0" dirty="0"/>
              <a:t>ery expensive with low quality and access.</a:t>
            </a:r>
          </a:p>
          <a:p>
            <a:pPr marL="457200" lvl="1" indent="0">
              <a:buNone/>
            </a:pPr>
            <a:endParaRPr lang="en-US" b="0" dirty="0"/>
          </a:p>
          <a:p>
            <a:r>
              <a:rPr lang="en-US" b="0" dirty="0"/>
              <a:t>One of the main reasons for very high costs is the </a:t>
            </a:r>
            <a:r>
              <a:rPr lang="en-US" u="sng" dirty="0"/>
              <a:t>monopolization</a:t>
            </a:r>
            <a:r>
              <a:rPr lang="en-US" b="0" dirty="0"/>
              <a:t> of healthcare markets.</a:t>
            </a:r>
          </a:p>
          <a:p>
            <a:pPr marL="0" indent="0">
              <a:buNone/>
            </a:pPr>
            <a:endParaRPr lang="en-US" b="0" dirty="0"/>
          </a:p>
          <a:p>
            <a:r>
              <a:rPr lang="en-US" u="sng" dirty="0"/>
              <a:t>Universal health insurance </a:t>
            </a:r>
            <a:r>
              <a:rPr lang="en-US" b="0" dirty="0"/>
              <a:t>would increase access and perhaps also reduce costs.</a:t>
            </a:r>
          </a:p>
          <a:p>
            <a:pPr marL="0" indent="0">
              <a:buNone/>
            </a:pPr>
            <a:endParaRPr lang="en-US" b="0" dirty="0"/>
          </a:p>
          <a:p>
            <a:r>
              <a:rPr lang="en-US" b="0" dirty="0"/>
              <a:t>Changing the </a:t>
            </a:r>
            <a:r>
              <a:rPr lang="en-US" u="sng" dirty="0"/>
              <a:t>focus</a:t>
            </a:r>
            <a:r>
              <a:rPr lang="en-US" b="0" dirty="0"/>
              <a:t> from maximizing </a:t>
            </a:r>
            <a:r>
              <a:rPr lang="en-US" u="sng" dirty="0"/>
              <a:t>profits</a:t>
            </a:r>
            <a:r>
              <a:rPr lang="en-US" b="0" dirty="0"/>
              <a:t> to maximizing </a:t>
            </a:r>
            <a:r>
              <a:rPr lang="en-US" u="sng" dirty="0"/>
              <a:t>care</a:t>
            </a:r>
            <a:r>
              <a:rPr lang="en-US" b="0" dirty="0"/>
              <a:t> would help.</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279968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ABA8-E677-1D95-2B6C-D3023AE6EF45}"/>
              </a:ext>
            </a:extLst>
          </p:cNvPr>
          <p:cNvSpPr>
            <a:spLocks noGrp="1"/>
          </p:cNvSpPr>
          <p:nvPr>
            <p:ph type="title"/>
          </p:nvPr>
        </p:nvSpPr>
        <p:spPr/>
        <p:txBody>
          <a:bodyPr/>
          <a:lstStyle/>
          <a:p>
            <a:r>
              <a:rPr lang="en-US" dirty="0">
                <a:solidFill>
                  <a:schemeClr val="bg1"/>
                </a:solidFill>
              </a:rPr>
              <a:t>A</a:t>
            </a:r>
            <a:r>
              <a:rPr lang="en-US" dirty="0"/>
              <a:t> </a:t>
            </a:r>
            <a:r>
              <a:rPr lang="en-US" dirty="0">
                <a:solidFill>
                  <a:schemeClr val="bg1"/>
                </a:solidFill>
              </a:rPr>
              <a:t>F</a:t>
            </a:r>
            <a:r>
              <a:rPr lang="en-US" dirty="0"/>
              <a:t>ew Simple Solutions Could Reduce Costs</a:t>
            </a:r>
          </a:p>
        </p:txBody>
      </p:sp>
      <p:sp>
        <p:nvSpPr>
          <p:cNvPr id="3" name="Content Placeholder 2">
            <a:extLst>
              <a:ext uri="{FF2B5EF4-FFF2-40B4-BE49-F238E27FC236}">
                <a16:creationId xmlns:a16="http://schemas.microsoft.com/office/drawing/2014/main" id="{B915331C-2CF7-2607-2FB7-C52070B3EF1E}"/>
              </a:ext>
            </a:extLst>
          </p:cNvPr>
          <p:cNvSpPr>
            <a:spLocks noGrp="1"/>
          </p:cNvSpPr>
          <p:nvPr>
            <p:ph idx="1"/>
          </p:nvPr>
        </p:nvSpPr>
        <p:spPr/>
        <p:txBody>
          <a:bodyPr/>
          <a:lstStyle/>
          <a:p>
            <a:pPr>
              <a:spcAft>
                <a:spcPts val="2500"/>
              </a:spcAft>
            </a:pPr>
            <a:r>
              <a:rPr lang="en-US" dirty="0"/>
              <a:t>Encourage competition in healthcare markets.</a:t>
            </a:r>
          </a:p>
          <a:p>
            <a:pPr>
              <a:spcAft>
                <a:spcPts val="2500"/>
              </a:spcAft>
            </a:pPr>
            <a:r>
              <a:rPr lang="en-US" dirty="0"/>
              <a:t>Introduction of a public option in the health insurance market.</a:t>
            </a:r>
          </a:p>
          <a:p>
            <a:r>
              <a:rPr lang="en-US" dirty="0"/>
              <a:t>Allow the US government to negotiate drug prices</a:t>
            </a:r>
          </a:p>
          <a:p>
            <a:pPr lvl="1">
              <a:spcAft>
                <a:spcPts val="2500"/>
              </a:spcAft>
            </a:pPr>
            <a:r>
              <a:rPr lang="en-US" dirty="0"/>
              <a:t>like most every other nation.</a:t>
            </a:r>
          </a:p>
          <a:p>
            <a:endParaRPr lang="en-US" dirty="0"/>
          </a:p>
        </p:txBody>
      </p:sp>
      <p:sp>
        <p:nvSpPr>
          <p:cNvPr id="4" name="Slide Number Placeholder 3">
            <a:extLst>
              <a:ext uri="{FF2B5EF4-FFF2-40B4-BE49-F238E27FC236}">
                <a16:creationId xmlns:a16="http://schemas.microsoft.com/office/drawing/2014/main" id="{2561B803-395A-E50A-2D40-F3B833218B16}"/>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0699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39B-96D3-8846-B034-A9E8CA396AAD}"/>
              </a:ext>
            </a:extLst>
          </p:cNvPr>
          <p:cNvSpPr>
            <a:spLocks noGrp="1"/>
          </p:cNvSpPr>
          <p:nvPr>
            <p:ph type="title"/>
          </p:nvPr>
        </p:nvSpPr>
        <p:spPr>
          <a:xfrm>
            <a:off x="731875" y="0"/>
            <a:ext cx="10515600" cy="1325563"/>
          </a:xfrm>
        </p:spPr>
        <p:txBody>
          <a:bodyPr/>
          <a:lstStyle/>
          <a:p>
            <a:r>
              <a:rPr lang="en-US" dirty="0">
                <a:solidFill>
                  <a:schemeClr val="bg1"/>
                </a:solidFill>
              </a:rPr>
              <a:t>The</a:t>
            </a:r>
            <a:r>
              <a:rPr lang="en-US" dirty="0"/>
              <a:t> Federal Debt is Becoming A Problem</a:t>
            </a:r>
          </a:p>
        </p:txBody>
      </p:sp>
      <p:pic>
        <p:nvPicPr>
          <p:cNvPr id="6" name="Content Placeholder 5" descr="Chart, histogram&#10;&#10;Description automatically generated">
            <a:extLst>
              <a:ext uri="{FF2B5EF4-FFF2-40B4-BE49-F238E27FC236}">
                <a16:creationId xmlns:a16="http://schemas.microsoft.com/office/drawing/2014/main" id="{737F0F35-4226-3E4B-964F-A0346784E06A}"/>
              </a:ext>
            </a:extLst>
          </p:cNvPr>
          <p:cNvPicPr>
            <a:picLocks noGrp="1" noChangeAspect="1"/>
          </p:cNvPicPr>
          <p:nvPr>
            <p:ph idx="1"/>
          </p:nvPr>
        </p:nvPicPr>
        <p:blipFill>
          <a:blip r:embed="rId2"/>
          <a:stretch>
            <a:fillRect/>
          </a:stretch>
        </p:blipFill>
        <p:spPr>
          <a:xfrm>
            <a:off x="2477742" y="840163"/>
            <a:ext cx="7236515" cy="5427387"/>
          </a:xfrm>
        </p:spPr>
      </p:pic>
      <p:sp>
        <p:nvSpPr>
          <p:cNvPr id="4" name="Slide Number Placeholder 3">
            <a:extLst>
              <a:ext uri="{FF2B5EF4-FFF2-40B4-BE49-F238E27FC236}">
                <a16:creationId xmlns:a16="http://schemas.microsoft.com/office/drawing/2014/main" id="{63BD8A32-F0A3-084B-BFA2-1B38AE33D2DA}"/>
              </a:ext>
            </a:extLst>
          </p:cNvPr>
          <p:cNvSpPr>
            <a:spLocks noGrp="1"/>
          </p:cNvSpPr>
          <p:nvPr>
            <p:ph type="sldNum" sz="quarter" idx="12"/>
          </p:nvPr>
        </p:nvSpPr>
        <p:spPr/>
        <p:txBody>
          <a:bodyPr/>
          <a:lstStyle/>
          <a:p>
            <a:fld id="{D9F085D5-EC86-4F6A-B501-C1359CB39116}" type="slidenum">
              <a:rPr lang="en-GB" smtClean="0"/>
              <a:t>65</a:t>
            </a:fld>
            <a:endParaRPr lang="en-GB" dirty="0"/>
          </a:p>
        </p:txBody>
      </p:sp>
    </p:spTree>
    <p:extLst>
      <p:ext uri="{BB962C8B-B14F-4D97-AF65-F5344CB8AC3E}">
        <p14:creationId xmlns:p14="http://schemas.microsoft.com/office/powerpoint/2010/main" val="4276263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dirty="0">
                <a:hlinkClick r:id="rId4"/>
              </a:rPr>
              <a:t>www.NEEDEcon.org/testimonials.php</a:t>
            </a:r>
            <a:endParaRPr lang="en-US" dirty="0"/>
          </a:p>
          <a:p>
            <a:pPr marL="0" indent="0" algn="ctr">
              <a:buNone/>
            </a:pPr>
            <a:endParaRPr lang="en-US" dirty="0"/>
          </a:p>
          <a:p>
            <a:pPr marL="0" indent="0" algn="ctr">
              <a:buNone/>
            </a:pPr>
            <a:r>
              <a:rPr lang="en-US" dirty="0"/>
              <a:t>Become a Friend of NEED:  </a:t>
            </a:r>
            <a:r>
              <a:rPr lang="en-US" dirty="0" err="1"/>
              <a:t>www.NEEDEcon.org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190794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Big Business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a:xfrm>
            <a:off x="726309" y="1325563"/>
            <a:ext cx="10610048" cy="4755748"/>
          </a:xfrm>
        </p:spPr>
        <p:txBody>
          <a:bodyPr>
            <a:normAutofit/>
          </a:bodyPr>
          <a:lstStyle/>
          <a:p>
            <a:pPr>
              <a:spcAft>
                <a:spcPts val="1000"/>
              </a:spcAft>
            </a:pPr>
            <a:r>
              <a:rPr lang="en-US" b="0" dirty="0"/>
              <a:t>The United States spends A LOT on healthcare:</a:t>
            </a:r>
          </a:p>
          <a:p>
            <a:pPr lvl="1">
              <a:spcAft>
                <a:spcPts val="1000"/>
              </a:spcAft>
            </a:pPr>
            <a:r>
              <a:rPr lang="en-US" b="0" dirty="0"/>
              <a:t>In 2022, U.S. national health expenditures were </a:t>
            </a:r>
            <a:r>
              <a:rPr lang="en-US" b="1" dirty="0"/>
              <a:t>17.3% of GDP</a:t>
            </a:r>
            <a:r>
              <a:rPr lang="en-US" b="0" dirty="0"/>
              <a:t>, which is equivalent to around </a:t>
            </a:r>
            <a:r>
              <a:rPr lang="en-US" b="1" dirty="0"/>
              <a:t>$4.5 trillion</a:t>
            </a:r>
            <a:r>
              <a:rPr lang="en-US" b="0" dirty="0"/>
              <a:t>.</a:t>
            </a:r>
          </a:p>
          <a:p>
            <a:pPr lvl="1">
              <a:spcAft>
                <a:spcPts val="1000"/>
              </a:spcAft>
            </a:pPr>
            <a:r>
              <a:rPr lang="en-US" dirty="0"/>
              <a:t>U.S. Healthcare is the 3rd largest economy in the world.</a:t>
            </a:r>
            <a:endParaRPr lang="en-US" b="0" dirty="0"/>
          </a:p>
          <a:p>
            <a:r>
              <a:rPr lang="en-US" b="0" dirty="0"/>
              <a:t>For comparison, GDP in each country in 2022:</a:t>
            </a:r>
          </a:p>
          <a:p>
            <a:pPr lvl="1"/>
            <a:r>
              <a:rPr lang="en-US" b="0" dirty="0"/>
              <a:t>China: 		$17.9 trillion 	(2</a:t>
            </a:r>
            <a:r>
              <a:rPr lang="en-US" b="0" baseline="30000" dirty="0"/>
              <a:t>nd</a:t>
            </a:r>
            <a:r>
              <a:rPr lang="en-US" b="0" dirty="0"/>
              <a:t> largest economy)</a:t>
            </a:r>
          </a:p>
          <a:p>
            <a:pPr lvl="1"/>
            <a:r>
              <a:rPr lang="en-US" dirty="0">
                <a:solidFill>
                  <a:srgbClr val="C00000"/>
                </a:solidFill>
              </a:rPr>
              <a:t>US Healthcare	$4.5 trillion</a:t>
            </a:r>
            <a:endParaRPr lang="en-US" b="0" dirty="0">
              <a:solidFill>
                <a:srgbClr val="C00000"/>
              </a:solidFill>
            </a:endParaRPr>
          </a:p>
          <a:p>
            <a:pPr lvl="1"/>
            <a:r>
              <a:rPr lang="en-US" b="0" dirty="0"/>
              <a:t>Japan: 		$4.2 trillion	(3rd largest economy)</a:t>
            </a:r>
          </a:p>
          <a:p>
            <a:pPr lvl="1"/>
            <a:r>
              <a:rPr lang="en-US" dirty="0"/>
              <a:t>Germany:	$</a:t>
            </a:r>
            <a:r>
              <a:rPr lang="en-US" b="0" dirty="0"/>
              <a:t>4.1 trillion	(4th largest economy)</a:t>
            </a:r>
          </a:p>
        </p:txBody>
      </p:sp>
    </p:spTree>
    <p:extLst>
      <p:ext uri="{BB962C8B-B14F-4D97-AF65-F5344CB8AC3E}">
        <p14:creationId xmlns:p14="http://schemas.microsoft.com/office/powerpoint/2010/main" val="38694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Does the Money Go?</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108055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i="1" dirty="0"/>
              <a:t>Source</a:t>
            </a:r>
            <a:r>
              <a:rPr lang="en-US" sz="1200" dirty="0"/>
              <a:t>: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a:xfrm>
            <a:off x="3467100" y="1570730"/>
            <a:ext cx="5257800" cy="4351338"/>
          </a:xfrm>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a:t>
            </a:r>
          </a:p>
          <a:p>
            <a:pPr lvl="2"/>
            <a:r>
              <a:rPr lang="en-US" sz="1600" dirty="0"/>
              <a:t>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2.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customXml/itemProps3.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36728</TotalTime>
  <Words>3684</Words>
  <Application>Microsoft Macintosh PowerPoint</Application>
  <PresentationFormat>Widescreen</PresentationFormat>
  <Paragraphs>577</Paragraphs>
  <Slides>66</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66</vt:i4>
      </vt:variant>
    </vt:vector>
  </HeadingPairs>
  <TitlesOfParts>
    <vt:vector size="81" baseType="lpstr">
      <vt:lpstr>Arial</vt:lpstr>
      <vt:lpstr>Berlingske Serif Text</vt:lpstr>
      <vt:lpstr>Cabin</vt:lpstr>
      <vt:lpstr>Calibri</vt:lpstr>
      <vt:lpstr>CircularStd-Book</vt:lpstr>
      <vt:lpstr>Courier New</vt:lpstr>
      <vt:lpstr>Interface</vt:lpstr>
      <vt:lpstr>Interface</vt:lpstr>
      <vt:lpstr>interface_regular</vt:lpstr>
      <vt:lpstr>Myriad Pro</vt:lpstr>
      <vt:lpstr>Myriad Pro Light</vt:lpstr>
      <vt:lpstr>Roboto</vt:lpstr>
      <vt:lpstr>Source Sans Pro</vt:lpstr>
      <vt:lpstr>Trebuchet MS</vt:lpstr>
      <vt:lpstr>Custom Design</vt:lpstr>
      <vt:lpstr>PowerPoint Presentation</vt:lpstr>
      <vt:lpstr> Available NEED Topics Include:</vt:lpstr>
      <vt:lpstr> Course Outline</vt:lpstr>
      <vt:lpstr>PowerPoint Presentation</vt:lpstr>
      <vt:lpstr>Credits and Disclaimer</vt:lpstr>
      <vt:lpstr>Outline</vt:lpstr>
      <vt:lpstr>Health Economics is Big Business</vt:lpstr>
      <vt:lpstr>Where Does the Money Go?</vt:lpstr>
      <vt:lpstr>Markets Studied in Health Economics</vt:lpstr>
      <vt:lpstr>The Three Legs of the Healthcare Stool</vt:lpstr>
      <vt:lpstr>Access</vt:lpstr>
      <vt:lpstr>Health Insurance Coverage, 2022 – 92.1%</vt:lpstr>
      <vt:lpstr>But What About Wait Times?</vt:lpstr>
      <vt:lpstr>Physician Visits and Physician Supply</vt:lpstr>
      <vt:lpstr>Percent of Women Ages 18–64 Who Reported Going  to the Emergency Room in the Past Two Years</vt:lpstr>
      <vt:lpstr>Access Notes</vt:lpstr>
      <vt:lpstr>Quality</vt:lpstr>
      <vt:lpstr>Life Expectancy: How Does the US Compare?</vt:lpstr>
      <vt:lpstr>Life Expectancy at Birth by Race/Ethnicity, 2019</vt:lpstr>
      <vt:lpstr>Income Also Matters – Reflecting Access?</vt:lpstr>
      <vt:lpstr>Infant Mortality International Comparison</vt:lpstr>
      <vt:lpstr>Infant Mortality by Race/Ethnicity</vt:lpstr>
      <vt:lpstr>Maternal Mortality Rate</vt:lpstr>
      <vt:lpstr>Percent of adults who have experienced medical, medication, or lab errors or delays</vt:lpstr>
      <vt:lpstr>Prevention and Screening</vt:lpstr>
      <vt:lpstr> Flu Immunization</vt:lpstr>
      <vt:lpstr>Breast Cancer Screening</vt:lpstr>
      <vt:lpstr>Perception of Quality of Medical Care</vt:lpstr>
      <vt:lpstr>Quality of Care Notes</vt:lpstr>
      <vt:lpstr>Costs</vt:lpstr>
      <vt:lpstr>National Health Expenditure as Percent of GDP</vt:lpstr>
      <vt:lpstr>Health Care Spending as % of GDP, 1980–2018</vt:lpstr>
      <vt:lpstr>International Per Capita Healthcare Spending</vt:lpstr>
      <vt:lpstr>GDP per Capita and Health Spending per Capita, 2017 </vt:lpstr>
      <vt:lpstr>National Healthcare Expenditure Per Capita</vt:lpstr>
      <vt:lpstr>Why is Healthcare Spending Increasing?</vt:lpstr>
      <vt:lpstr>Why Are Costs so High in the US?</vt:lpstr>
      <vt:lpstr>Why Are Costs so High in the US?</vt:lpstr>
      <vt:lpstr>Obesity Rates, 2017</vt:lpstr>
      <vt:lpstr>Adults with Multiple Chronic Conditions, 2016</vt:lpstr>
      <vt:lpstr>Markets Matter for Costs</vt:lpstr>
      <vt:lpstr>Health Care Markets are Different</vt:lpstr>
      <vt:lpstr>How Much Did Your Flu Shot Cost?</vt:lpstr>
      <vt:lpstr>Policy Matters for Costs</vt:lpstr>
      <vt:lpstr>Hospital Monopolization</vt:lpstr>
      <vt:lpstr>Spending on Pharmaceuticals</vt:lpstr>
      <vt:lpstr>Medicare Modernization Act </vt:lpstr>
      <vt:lpstr>PowerPoint Presentation</vt:lpstr>
      <vt:lpstr>Average Annual Insurance Premiums, 1999-2018 </vt:lpstr>
      <vt:lpstr>Reason for Higher Health Insurance Rates</vt:lpstr>
      <vt:lpstr>Monopolization of Health Insurance Markets</vt:lpstr>
      <vt:lpstr>Health Care Systems and Institutions</vt:lpstr>
      <vt:lpstr>Definition: Universal Coverage</vt:lpstr>
      <vt:lpstr>Definition: Single-Payer</vt:lpstr>
      <vt:lpstr>Definition: Socialized Medicine</vt:lpstr>
      <vt:lpstr>Definition: Third-Party Payer</vt:lpstr>
      <vt:lpstr>Health System Classification</vt:lpstr>
      <vt:lpstr>Model 1: Beveridge</vt:lpstr>
      <vt:lpstr>Model 2: Bismarck</vt:lpstr>
      <vt:lpstr>Model 3: National Health Insurance</vt:lpstr>
      <vt:lpstr>US Health Care System</vt:lpstr>
      <vt:lpstr>Tradeoffs</vt:lpstr>
      <vt:lpstr>Summary</vt:lpstr>
      <vt:lpstr>A Few Simple Solutions Could Reduce Costs</vt:lpstr>
      <vt:lpstr>The Federal Debt is Becoming A Problem</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308</cp:revision>
  <cp:lastPrinted>2023-02-14T19:48:38Z</cp:lastPrinted>
  <dcterms:created xsi:type="dcterms:W3CDTF">2017-05-03T22:30:38Z</dcterms:created>
  <dcterms:modified xsi:type="dcterms:W3CDTF">2024-06-10T19:09:57Z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