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8"/>
  </p:notesMasterIdLst>
  <p:sldIdLst>
    <p:sldId id="4418" r:id="rId5"/>
    <p:sldId id="4419" r:id="rId6"/>
    <p:sldId id="1181" r:id="rId7"/>
    <p:sldId id="1217" r:id="rId8"/>
    <p:sldId id="499" r:id="rId9"/>
    <p:sldId id="500" r:id="rId10"/>
    <p:sldId id="507" r:id="rId11"/>
    <p:sldId id="501" r:id="rId12"/>
    <p:sldId id="1171" r:id="rId13"/>
    <p:sldId id="1172" r:id="rId14"/>
    <p:sldId id="1167" r:id="rId15"/>
    <p:sldId id="1218" r:id="rId16"/>
    <p:sldId id="1134" r:id="rId17"/>
    <p:sldId id="1142" r:id="rId18"/>
    <p:sldId id="1120" r:id="rId19"/>
    <p:sldId id="1143" r:id="rId20"/>
    <p:sldId id="1144" r:id="rId21"/>
    <p:sldId id="1177" r:id="rId22"/>
    <p:sldId id="1166" r:id="rId23"/>
    <p:sldId id="1113" r:id="rId24"/>
    <p:sldId id="583" r:id="rId25"/>
    <p:sldId id="1219" r:id="rId26"/>
    <p:sldId id="1115" r:id="rId27"/>
    <p:sldId id="1117" r:id="rId28"/>
    <p:sldId id="1118" r:id="rId29"/>
    <p:sldId id="565" r:id="rId30"/>
    <p:sldId id="1126" r:id="rId31"/>
    <p:sldId id="561" r:id="rId32"/>
    <p:sldId id="559" r:id="rId33"/>
    <p:sldId id="560" r:id="rId34"/>
    <p:sldId id="1130" r:id="rId35"/>
    <p:sldId id="1131" r:id="rId36"/>
    <p:sldId id="352" r:id="rId37"/>
    <p:sldId id="1132" r:id="rId38"/>
    <p:sldId id="1178" r:id="rId39"/>
    <p:sldId id="527" r:id="rId40"/>
    <p:sldId id="1165" r:id="rId41"/>
    <p:sldId id="518" r:id="rId42"/>
    <p:sldId id="531" r:id="rId43"/>
    <p:sldId id="543" r:id="rId44"/>
    <p:sldId id="1169" r:id="rId45"/>
    <p:sldId id="530" r:id="rId46"/>
    <p:sldId id="532" r:id="rId47"/>
    <p:sldId id="1159" r:id="rId48"/>
    <p:sldId id="1182" r:id="rId49"/>
    <p:sldId id="1179" r:id="rId50"/>
    <p:sldId id="1164" r:id="rId51"/>
    <p:sldId id="1148" r:id="rId52"/>
    <p:sldId id="1180" r:id="rId53"/>
    <p:sldId id="1150" r:id="rId54"/>
    <p:sldId id="1154" r:id="rId55"/>
    <p:sldId id="4319" r:id="rId56"/>
    <p:sldId id="4320" r:id="rId57"/>
    <p:sldId id="4321" r:id="rId58"/>
    <p:sldId id="1157" r:id="rId59"/>
    <p:sldId id="1096" r:id="rId60"/>
    <p:sldId id="1098" r:id="rId61"/>
    <p:sldId id="581" r:id="rId62"/>
    <p:sldId id="1204" r:id="rId63"/>
    <p:sldId id="604" r:id="rId64"/>
    <p:sldId id="1161" r:id="rId65"/>
    <p:sldId id="1208" r:id="rId66"/>
    <p:sldId id="1210" r:id="rId67"/>
    <p:sldId id="1209" r:id="rId68"/>
    <p:sldId id="599" r:id="rId69"/>
    <p:sldId id="362" r:id="rId70"/>
    <p:sldId id="4322" r:id="rId71"/>
    <p:sldId id="4324" r:id="rId72"/>
    <p:sldId id="4325" r:id="rId73"/>
    <p:sldId id="1149" r:id="rId74"/>
    <p:sldId id="522" r:id="rId75"/>
    <p:sldId id="1106" r:id="rId76"/>
    <p:sldId id="3974" r:id="rId77"/>
    <p:sldId id="1158" r:id="rId78"/>
    <p:sldId id="508" r:id="rId79"/>
    <p:sldId id="1155" r:id="rId80"/>
    <p:sldId id="359" r:id="rId81"/>
    <p:sldId id="1136" r:id="rId82"/>
    <p:sldId id="1215" r:id="rId83"/>
    <p:sldId id="1173" r:id="rId84"/>
    <p:sldId id="1174" r:id="rId85"/>
    <p:sldId id="1175" r:id="rId86"/>
    <p:sldId id="1135" r:id="rId87"/>
    <p:sldId id="1129" r:id="rId88"/>
    <p:sldId id="504" r:id="rId89"/>
    <p:sldId id="542" r:id="rId90"/>
    <p:sldId id="1152" r:id="rId91"/>
    <p:sldId id="1163" r:id="rId92"/>
    <p:sldId id="1214" r:id="rId93"/>
    <p:sldId id="1211" r:id="rId94"/>
    <p:sldId id="346" r:id="rId95"/>
    <p:sldId id="1099" r:id="rId96"/>
    <p:sldId id="118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558"/>
  </p:normalViewPr>
  <p:slideViewPr>
    <p:cSldViewPr snapToGrid="0" snapToObjects="1">
      <p:cViewPr varScale="1">
        <p:scale>
          <a:sx n="109" d="100"/>
          <a:sy n="109" d="100"/>
        </p:scale>
        <p:origin x="216" y="44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416088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75</a:t>
            </a:fld>
            <a:endParaRPr lang="en-US" dirty="0"/>
          </a:p>
        </p:txBody>
      </p:sp>
    </p:spTree>
    <p:extLst>
      <p:ext uri="{BB962C8B-B14F-4D97-AF65-F5344CB8AC3E}">
        <p14:creationId xmlns:p14="http://schemas.microsoft.com/office/powerpoint/2010/main" val="201197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91</a:t>
            </a:fld>
            <a:endParaRPr lang="en-US"/>
          </a:p>
        </p:txBody>
      </p:sp>
    </p:spTree>
    <p:extLst>
      <p:ext uri="{BB962C8B-B14F-4D97-AF65-F5344CB8AC3E}">
        <p14:creationId xmlns:p14="http://schemas.microsoft.com/office/powerpoint/2010/main" val="23395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21</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38</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42</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43</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52</a:t>
            </a:fld>
            <a:endParaRPr lang="en-US"/>
          </a:p>
        </p:txBody>
      </p:sp>
    </p:spTree>
    <p:extLst>
      <p:ext uri="{BB962C8B-B14F-4D97-AF65-F5344CB8AC3E}">
        <p14:creationId xmlns:p14="http://schemas.microsoft.com/office/powerpoint/2010/main" val="8893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58</a:t>
            </a:fld>
            <a:endParaRPr lang="en-US"/>
          </a:p>
        </p:txBody>
      </p:sp>
    </p:spTree>
    <p:extLst>
      <p:ext uri="{BB962C8B-B14F-4D97-AF65-F5344CB8AC3E}">
        <p14:creationId xmlns:p14="http://schemas.microsoft.com/office/powerpoint/2010/main" val="241016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Massachusetts, Boston</a:t>
            </a:r>
          </a:p>
          <a:p>
            <a:pPr>
              <a:lnSpc>
                <a:spcPct val="100000"/>
              </a:lnSpc>
              <a:spcBef>
                <a:spcPts val="0"/>
              </a:spcBef>
            </a:pPr>
            <a:r>
              <a:rPr lang="en-US" sz="3100" dirty="0">
                <a:solidFill>
                  <a:schemeClr val="tx2"/>
                </a:solidFill>
              </a:rPr>
              <a:t>March-April,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17512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 leg.</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51678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71867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2019 - 92%</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14</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15</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6995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51514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33999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(3/13): 	US Economic Update (Geoffrey </a:t>
            </a:r>
            <a:r>
              <a:rPr lang="en-US" dirty="0" err="1"/>
              <a:t>Woglom</a:t>
            </a:r>
            <a:r>
              <a:rPr lang="en-US" dirty="0"/>
              <a:t>, Amherst College)</a:t>
            </a:r>
          </a:p>
          <a:p>
            <a:pPr lvl="1"/>
            <a:r>
              <a:rPr lang="en-US" dirty="0"/>
              <a:t>Week 2 (3/20): 	Monetary Economics (Geoffrey </a:t>
            </a:r>
            <a:r>
              <a:rPr lang="en-US" dirty="0" err="1"/>
              <a:t>Woglom</a:t>
            </a:r>
            <a:r>
              <a:rPr lang="en-US" dirty="0"/>
              <a:t>)</a:t>
            </a:r>
          </a:p>
          <a:p>
            <a:pPr lvl="1"/>
            <a:r>
              <a:rPr lang="en-US" dirty="0"/>
              <a:t>Week 3 (3/27): 	Trade and Globalization (Alan Deardorff, Univ. Michigan</a:t>
            </a:r>
            <a:r>
              <a:rPr lang="en-US" b="1" dirty="0"/>
              <a:t>)</a:t>
            </a:r>
          </a:p>
          <a:p>
            <a:pPr lvl="1"/>
            <a:r>
              <a:rPr lang="en-US" dirty="0"/>
              <a:t>Week 4 (4/3): 	Trade Deficits and Exchange Rates (Alan Deardorff)</a:t>
            </a:r>
          </a:p>
          <a:p>
            <a:pPr lvl="1"/>
            <a:r>
              <a:rPr lang="en-US" b="1" dirty="0"/>
              <a:t>Week 5 (4/10):	Healthcare Economics (Jon </a:t>
            </a:r>
            <a:r>
              <a:rPr lang="en-US" b="1" dirty="0" err="1"/>
              <a:t>Haveman</a:t>
            </a:r>
            <a:r>
              <a:rPr lang="en-US" b="1" dirty="0"/>
              <a:t>, NEED)</a:t>
            </a:r>
          </a:p>
          <a:p>
            <a:pPr lvl="1"/>
            <a:r>
              <a:rPr lang="en-US" dirty="0"/>
              <a:t>Week 6 (4/17):	Climate Change Economics (Sarah Jacobson, Williams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573235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20</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
        <p:nvSpPr>
          <p:cNvPr id="3" name="TextBox 2">
            <a:extLst>
              <a:ext uri="{FF2B5EF4-FFF2-40B4-BE49-F238E27FC236}">
                <a16:creationId xmlns:a16="http://schemas.microsoft.com/office/drawing/2014/main" id="{0002DAC4-DFF3-9311-1F55-40F67909F185}"/>
              </a:ext>
            </a:extLst>
          </p:cNvPr>
          <p:cNvSpPr txBox="1"/>
          <p:nvPr/>
        </p:nvSpPr>
        <p:spPr>
          <a:xfrm>
            <a:off x="9040128" y="2854564"/>
            <a:ext cx="2224263" cy="923330"/>
          </a:xfrm>
          <a:prstGeom prst="rect">
            <a:avLst/>
          </a:prstGeom>
          <a:noFill/>
        </p:spPr>
        <p:txBody>
          <a:bodyPr wrap="none" rtlCol="0">
            <a:spAutoFit/>
          </a:bodyPr>
          <a:lstStyle/>
          <a:p>
            <a:r>
              <a:rPr lang="en-US" dirty="0"/>
              <a:t>Men:</a:t>
            </a:r>
          </a:p>
          <a:p>
            <a:pPr marL="285750" indent="-285750">
              <a:buFontTx/>
              <a:buChar char="-"/>
            </a:pPr>
            <a:r>
              <a:rPr lang="en-US" dirty="0"/>
              <a:t>15-year difference </a:t>
            </a:r>
          </a:p>
          <a:p>
            <a:pPr marL="285750" indent="-285750">
              <a:buFontTx/>
              <a:buChar char="-"/>
            </a:pPr>
            <a:r>
              <a:rPr lang="en-US" dirty="0"/>
              <a:t>Top to bottom</a:t>
            </a:r>
          </a:p>
        </p:txBody>
      </p:sp>
    </p:spTree>
    <p:extLst>
      <p:ext uri="{BB962C8B-B14F-4D97-AF65-F5344CB8AC3E}">
        <p14:creationId xmlns:p14="http://schemas.microsoft.com/office/powerpoint/2010/main" val="75165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23</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4185278940"/>
              </p:ext>
            </p:extLst>
          </p:nvPr>
        </p:nvGraphicFramePr>
        <p:xfrm>
          <a:off x="1344384" y="1104073"/>
          <a:ext cx="9503229" cy="51261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8171" y="0"/>
            <a:ext cx="10515600" cy="1325563"/>
          </a:xfrm>
        </p:spPr>
        <p:txBody>
          <a:bodyPr>
            <a:normAutofit/>
          </a:bodyPr>
          <a:lstStyle/>
          <a:p>
            <a:r>
              <a:rPr lang="en-US" dirty="0">
                <a:solidFill>
                  <a:schemeClr val="bg1"/>
                </a:solidFill>
              </a:rPr>
              <a:t>Infa</a:t>
            </a:r>
            <a:r>
              <a:rPr lang="en-US"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899731516"/>
              </p:ext>
            </p:extLst>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a:t>
            </a:r>
          </a:p>
          <a:p>
            <a:pPr lvl="1">
              <a:lnSpc>
                <a:spcPct val="100000"/>
              </a:lnSpc>
            </a:pPr>
            <a:r>
              <a:rPr lang="en-US" sz="2800" dirty="0"/>
              <a:t>i</a:t>
            </a:r>
            <a:r>
              <a:rPr lang="en-US" sz="2800" b="0" dirty="0"/>
              <a:t>ncluding flu vaccinations and breast cancer screenings.</a:t>
            </a:r>
          </a:p>
          <a:p>
            <a:pPr marL="0" indent="0">
              <a:lnSpc>
                <a:spcPct val="100000"/>
              </a:lnSpc>
              <a:buNone/>
            </a:pPr>
            <a:endParaRPr lang="en-US" sz="3200" b="0" dirty="0"/>
          </a:p>
          <a:p>
            <a:pPr>
              <a:lnSpc>
                <a:spcPct val="100000"/>
              </a:lnSpc>
            </a:pPr>
            <a:r>
              <a:rPr lang="en-US" sz="3200" b="0" dirty="0"/>
              <a:t>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3</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3785632"/>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University of </a:t>
            </a:r>
            <a:r>
              <a:rPr lang="en-US" dirty="0" err="1"/>
              <a:t>Massachussets</a:t>
            </a:r>
            <a:r>
              <a:rPr lang="en-US" dirty="0"/>
              <a:t>, Boston</a:t>
            </a:r>
            <a:endParaRPr lang="en-US" sz="1800" dirty="0">
              <a:solidFill>
                <a:schemeClr val="tx2"/>
              </a:solidFill>
            </a:endParaRPr>
          </a:p>
          <a:p>
            <a:pPr>
              <a:lnSpc>
                <a:spcPct val="100000"/>
              </a:lnSpc>
              <a:spcBef>
                <a:spcPts val="0"/>
              </a:spcBef>
            </a:pPr>
            <a:r>
              <a:rPr lang="en-US" sz="1800" dirty="0">
                <a:solidFill>
                  <a:schemeClr val="tx2"/>
                </a:solidFill>
              </a:rPr>
              <a:t>April 10, 2023</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1580733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12322"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31</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32</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1060868624"/>
              </p:ext>
            </p:extLst>
          </p:nvPr>
        </p:nvGraphicFramePr>
        <p:xfrm>
          <a:off x="6393611"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4214479314"/>
              </p:ext>
            </p:extLst>
          </p:nvPr>
        </p:nvGraphicFramePr>
        <p:xfrm>
          <a:off x="616789" y="1657051"/>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35628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a:t>
            </a:r>
          </a:p>
          <a:p>
            <a:pPr lvl="1">
              <a:spcAft>
                <a:spcPts val="1000"/>
              </a:spcAft>
            </a:pPr>
            <a:r>
              <a:rPr lang="en-US" b="0" dirty="0"/>
              <a:t>and the highest rate of avoidable deaths.</a:t>
            </a:r>
          </a:p>
          <a:p>
            <a:r>
              <a:rPr lang="en-US" b="0" dirty="0"/>
              <a:t>Americans use some </a:t>
            </a:r>
            <a:r>
              <a:rPr lang="en-US" dirty="0"/>
              <a:t>expensive technologies more often than our peers.</a:t>
            </a:r>
            <a:endParaRPr lang="en-US" b="0" dirty="0"/>
          </a:p>
          <a:p>
            <a:pPr lvl="1">
              <a:spcAft>
                <a:spcPts val="1000"/>
              </a:spcAft>
            </a:pPr>
            <a:r>
              <a:rPr lang="en-US" b="0" dirty="0"/>
              <a:t>MRIs, and specialized procedures, such as hip replacements.</a:t>
            </a:r>
          </a:p>
          <a:p>
            <a:r>
              <a:rPr lang="en-US" b="0" dirty="0"/>
              <a:t>The U.S. outperforms its peers in terms of </a:t>
            </a:r>
            <a:r>
              <a:rPr lang="en-US" dirty="0"/>
              <a:t>preventive measures.</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177435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This slide deck was reviewed by:</a:t>
            </a:r>
          </a:p>
          <a:p>
            <a:pPr lvl="1"/>
            <a:r>
              <a:rPr lang="en-US" dirty="0"/>
              <a:t>Jonathan Gruber, MIT</a:t>
            </a:r>
          </a:p>
          <a:p>
            <a:pPr lvl="1"/>
            <a:r>
              <a:rPr lang="en-US" dirty="0"/>
              <a:t>Robert Hansen, Dartmouth College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138249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4977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033961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Types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242933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77197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p:txBody>
      </p:sp>
    </p:spTree>
    <p:extLst>
      <p:ext uri="{BB962C8B-B14F-4D97-AF65-F5344CB8AC3E}">
        <p14:creationId xmlns:p14="http://schemas.microsoft.com/office/powerpoint/2010/main" val="806011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473808" y="-141066"/>
            <a:ext cx="9244384" cy="6371292"/>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3043257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2800114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3586343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707D5-970A-7E44-AA09-CDBA39254495}"/>
              </a:ext>
            </a:extLst>
          </p:cNvPr>
          <p:cNvSpPr txBox="1"/>
          <p:nvPr/>
        </p:nvSpPr>
        <p:spPr>
          <a:xfrm>
            <a:off x="203176" y="3490747"/>
            <a:ext cx="1114408" cy="369332"/>
          </a:xfrm>
          <a:prstGeom prst="rect">
            <a:avLst/>
          </a:prstGeom>
          <a:noFill/>
        </p:spPr>
        <p:txBody>
          <a:bodyPr wrap="none" rtlCol="0">
            <a:spAutoFit/>
          </a:bodyPr>
          <a:lstStyle/>
          <a:p>
            <a:r>
              <a:rPr lang="en-US" dirty="0">
                <a:solidFill>
                  <a:srgbClr val="FF0000"/>
                </a:solidFill>
              </a:rPr>
              <a:t>US Higher</a:t>
            </a:r>
          </a:p>
        </p:txBody>
      </p:sp>
      <p:sp>
        <p:nvSpPr>
          <p:cNvPr id="9" name="TextBox 8">
            <a:extLst>
              <a:ext uri="{FF2B5EF4-FFF2-40B4-BE49-F238E27FC236}">
                <a16:creationId xmlns:a16="http://schemas.microsoft.com/office/drawing/2014/main" id="{07C64815-2BF0-EE40-8898-3588D27EDF73}"/>
              </a:ext>
            </a:extLst>
          </p:cNvPr>
          <p:cNvSpPr txBox="1"/>
          <p:nvPr/>
        </p:nvSpPr>
        <p:spPr>
          <a:xfrm>
            <a:off x="203176" y="4196673"/>
            <a:ext cx="1068178" cy="369332"/>
          </a:xfrm>
          <a:prstGeom prst="rect">
            <a:avLst/>
          </a:prstGeom>
          <a:noFill/>
        </p:spPr>
        <p:txBody>
          <a:bodyPr wrap="none" rtlCol="0">
            <a:spAutoFit/>
          </a:bodyPr>
          <a:lstStyle/>
          <a:p>
            <a:r>
              <a:rPr lang="en-US" dirty="0">
                <a:solidFill>
                  <a:srgbClr val="00B050"/>
                </a:solidFill>
              </a:rPr>
              <a:t>US Lower</a:t>
            </a:r>
          </a:p>
        </p:txBody>
      </p:sp>
    </p:spTree>
    <p:extLst>
      <p:ext uri="{BB962C8B-B14F-4D97-AF65-F5344CB8AC3E}">
        <p14:creationId xmlns:p14="http://schemas.microsoft.com/office/powerpoint/2010/main" val="2262405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2041689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had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2000"/>
              </a:spcAft>
            </a:pPr>
            <a:r>
              <a:rPr lang="en-US" b="0" dirty="0"/>
              <a:t>Economics has 2 primary fields:  Micro and Macro </a:t>
            </a:r>
          </a:p>
          <a:p>
            <a:pPr>
              <a:spcAft>
                <a:spcPts val="2000"/>
              </a:spcAft>
            </a:pPr>
            <a:r>
              <a:rPr lang="en-US" b="0" dirty="0"/>
              <a:t>Health Economics is a field of </a:t>
            </a:r>
            <a:r>
              <a:rPr lang="en-US" dirty="0" err="1"/>
              <a:t>MICRO</a:t>
            </a:r>
            <a:r>
              <a:rPr lang="en-US" b="0" dirty="0" err="1"/>
              <a:t>economics</a:t>
            </a:r>
            <a:r>
              <a:rPr lang="en-US" b="0" dirty="0"/>
              <a:t> that focuses on the health care industry.</a:t>
            </a:r>
          </a:p>
          <a:p>
            <a:pPr>
              <a:spcAft>
                <a:spcPts val="1000"/>
              </a:spcAft>
            </a:pPr>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354183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4105887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fontScale="92500"/>
          </a:bodyPr>
          <a:lstStyle/>
          <a:p>
            <a:r>
              <a:rPr lang="en-US" dirty="0"/>
              <a:t>Single-payer </a:t>
            </a:r>
            <a:r>
              <a:rPr lang="en-US" b="0" dirty="0"/>
              <a:t>- refers to financing a health care system by making one entity solely and exclusively responsible for paying for medical goods and services.</a:t>
            </a:r>
          </a:p>
          <a:p>
            <a:pPr lvl="1"/>
            <a:r>
              <a:rPr lang="en-US" b="0" dirty="0"/>
              <a:t>Not necessarily the government.</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810324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operates the hospitals and employs the medical staff.</a:t>
            </a:r>
          </a:p>
          <a:p>
            <a:pPr marL="457200" lvl="1" indent="0">
              <a:buNone/>
            </a:pPr>
            <a:endParaRPr lang="en-US" dirty="0"/>
          </a:p>
          <a:p>
            <a:r>
              <a:rPr lang="en-US" b="0" dirty="0"/>
              <a:t>This has NEVER been a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216850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129055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National health insurance 		(Canada)</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1: Bismarck</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lstStyle/>
          <a:p>
            <a:r>
              <a:rPr lang="en-US" dirty="0"/>
              <a:t>In this model, health insurance is paid for through PREMIUMS.</a:t>
            </a:r>
          </a:p>
          <a:p>
            <a:pPr lvl="1"/>
            <a:r>
              <a:rPr lang="en-US" dirty="0"/>
              <a:t>Everybody must have insurance, only poor don’t have to pay premiums.</a:t>
            </a:r>
          </a:p>
          <a:p>
            <a:pPr lvl="1"/>
            <a:r>
              <a:rPr lang="en-US" dirty="0"/>
              <a:t>Premiums are paid into the “gov’t sickness fund” or directly to private insurers.</a:t>
            </a:r>
          </a:p>
          <a:p>
            <a:pPr lvl="1"/>
            <a:r>
              <a:rPr lang="en-US" dirty="0"/>
              <a:t>All insurers are private, but can’t make money off the sickness fund.</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Everybody is covered and can avoid expensive healthcare bills.</a:t>
            </a:r>
          </a:p>
          <a:p>
            <a:pPr lvl="1"/>
            <a:r>
              <a:rPr lang="en-US" dirty="0"/>
              <a:t>Administrative costs are much lower than in the U.S.</a:t>
            </a:r>
          </a:p>
          <a:p>
            <a:pPr lvl="1"/>
            <a:r>
              <a:rPr lang="en-US" dirty="0"/>
              <a:t>Little waiting time to receive basic services.</a:t>
            </a:r>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815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Focus on low costs can mean fewer services are available in rural areas.</a:t>
            </a:r>
          </a:p>
          <a:p>
            <a:pPr lvl="1"/>
            <a:r>
              <a:rPr lang="en-US" dirty="0"/>
              <a:t>Mandatory premiums are high.</a:t>
            </a:r>
          </a:p>
          <a:p>
            <a:pPr lvl="1"/>
            <a:r>
              <a:rPr lang="en-US" dirty="0"/>
              <a:t>Longer waiting times for elective services.</a:t>
            </a:r>
          </a:p>
        </p:txBody>
      </p:sp>
      <p:sp>
        <p:nvSpPr>
          <p:cNvPr id="9" name="TextBox 8">
            <a:extLst>
              <a:ext uri="{FF2B5EF4-FFF2-40B4-BE49-F238E27FC236}">
                <a16:creationId xmlns:a16="http://schemas.microsoft.com/office/drawing/2014/main" id="{506C2788-44AF-8044-90A8-F522013200F5}"/>
              </a:ext>
            </a:extLst>
          </p:cNvPr>
          <p:cNvSpPr txBox="1"/>
          <p:nvPr/>
        </p:nvSpPr>
        <p:spPr>
          <a:xfrm>
            <a:off x="8763000"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bismarck</a:t>
            </a:r>
            <a:r>
              <a:rPr lang="en-US" sz="1200" dirty="0"/>
              <a:t>-model</a:t>
            </a:r>
          </a:p>
        </p:txBody>
      </p:sp>
    </p:spTree>
    <p:extLst>
      <p:ext uri="{BB962C8B-B14F-4D97-AF65-F5344CB8AC3E}">
        <p14:creationId xmlns:p14="http://schemas.microsoft.com/office/powerpoint/2010/main" val="3316892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2: Beveridge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fontScale="92500"/>
          </a:bodyPr>
          <a:lstStyle/>
          <a:p>
            <a:r>
              <a:rPr lang="en-US" dirty="0"/>
              <a:t>In this model, health insurance is paid for through TAXATION.</a:t>
            </a:r>
          </a:p>
          <a:p>
            <a:pPr lvl="1"/>
            <a:r>
              <a:rPr lang="en-US" dirty="0"/>
              <a:t>Everybody has insurance, universal coverage. Everybody receives care at no cost.</a:t>
            </a:r>
          </a:p>
          <a:p>
            <a:pPr lvl="1"/>
            <a:r>
              <a:rPr lang="en-US" dirty="0"/>
              <a:t>All insurers are public.</a:t>
            </a:r>
          </a:p>
          <a:p>
            <a:pPr lvl="1"/>
            <a:r>
              <a:rPr lang="en-US" dirty="0"/>
              <a:t>Supplemental insurance is available in the private market.</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Universal coverage.</a:t>
            </a:r>
          </a:p>
          <a:p>
            <a:pPr lvl="1"/>
            <a:r>
              <a:rPr lang="en-US" dirty="0"/>
              <a:t>Government controls quality of care, so cost of care may be low.</a:t>
            </a:r>
          </a:p>
          <a:p>
            <a:pPr lvl="1"/>
            <a:r>
              <a:rPr lang="en-US" dirty="0"/>
              <a:t>No medical bills or co-pays.</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5766954" y="3241964"/>
            <a:ext cx="6019800" cy="3470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Taxes are high, regardless of use of healthcare.</a:t>
            </a:r>
          </a:p>
          <a:p>
            <a:pPr lvl="1"/>
            <a:r>
              <a:rPr lang="en-US" dirty="0"/>
              <a:t>Government controls quality of care, so service availability might be low.</a:t>
            </a:r>
          </a:p>
          <a:p>
            <a:pPr lvl="1"/>
            <a:r>
              <a:rPr lang="en-US" dirty="0"/>
              <a:t>Longer waiting times for non-emergency care.</a:t>
            </a:r>
          </a:p>
          <a:p>
            <a:pPr lvl="1"/>
            <a:r>
              <a:rPr lang="en-US" dirty="0"/>
              <a:t>Potential for excessive use of the system.</a:t>
            </a:r>
          </a:p>
          <a:p>
            <a:pPr marL="457200" lvl="1" indent="0">
              <a:buNone/>
            </a:pPr>
            <a:endParaRPr lang="en-US" dirty="0"/>
          </a:p>
        </p:txBody>
      </p:sp>
      <p:sp>
        <p:nvSpPr>
          <p:cNvPr id="7" name="TextBox 6">
            <a:extLst>
              <a:ext uri="{FF2B5EF4-FFF2-40B4-BE49-F238E27FC236}">
                <a16:creationId xmlns:a16="http://schemas.microsoft.com/office/drawing/2014/main" id="{1793B284-E0E2-5E4F-AE8D-6F0CED2C5192}"/>
              </a:ext>
            </a:extLst>
          </p:cNvPr>
          <p:cNvSpPr txBox="1"/>
          <p:nvPr/>
        </p:nvSpPr>
        <p:spPr>
          <a:xfrm>
            <a:off x="8757571"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beveridge</a:t>
            </a:r>
            <a:r>
              <a:rPr lang="en-US" sz="1200" dirty="0"/>
              <a:t>-model</a:t>
            </a:r>
          </a:p>
        </p:txBody>
      </p:sp>
    </p:spTree>
    <p:extLst>
      <p:ext uri="{BB962C8B-B14F-4D97-AF65-F5344CB8AC3E}">
        <p14:creationId xmlns:p14="http://schemas.microsoft.com/office/powerpoint/2010/main" val="1733203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3: National Health Insurance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a:bodyPr>
          <a:lstStyle/>
          <a:p>
            <a:r>
              <a:rPr lang="en-US" dirty="0"/>
              <a:t>This model has elements of both Beveridge and Bismarck.</a:t>
            </a:r>
          </a:p>
          <a:p>
            <a:pPr lvl="1"/>
            <a:r>
              <a:rPr lang="en-US" dirty="0"/>
              <a:t>Like Beveridge: government is the single payer and paid for through taxes. </a:t>
            </a:r>
          </a:p>
          <a:p>
            <a:pPr lvl="1"/>
            <a:r>
              <a:rPr lang="en-US" dirty="0"/>
              <a:t>Like Bismarck: All health-care insurers are in the private sector.</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Lowers the cost of healthcare for the economy – bargaining power.</a:t>
            </a:r>
          </a:p>
          <a:p>
            <a:pPr lvl="1"/>
            <a:r>
              <a:rPr lang="en-US" dirty="0"/>
              <a:t>Low administrative costs for care.</a:t>
            </a:r>
          </a:p>
          <a:p>
            <a:pPr lvl="2"/>
            <a:r>
              <a:rPr lang="en-US" dirty="0"/>
              <a:t>No incentive to deny claims.</a:t>
            </a:r>
          </a:p>
          <a:p>
            <a:pPr lvl="1"/>
            <a:r>
              <a:rPr lang="en-US" dirty="0"/>
              <a:t>Healthier workforce.</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988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Everybody pays regardless of health care received.</a:t>
            </a:r>
          </a:p>
          <a:p>
            <a:pPr lvl="1"/>
            <a:r>
              <a:rPr lang="en-US" dirty="0"/>
              <a:t>May stop people from being careful about their health.</a:t>
            </a:r>
          </a:p>
          <a:p>
            <a:pPr lvl="1"/>
            <a:r>
              <a:rPr lang="en-US" dirty="0"/>
              <a:t>Limits payouts to doctors.</a:t>
            </a:r>
          </a:p>
          <a:p>
            <a:pPr lvl="1"/>
            <a:r>
              <a:rPr lang="en-US" dirty="0"/>
              <a:t>May affect technology adoption.</a:t>
            </a:r>
          </a:p>
        </p:txBody>
      </p:sp>
      <p:sp>
        <p:nvSpPr>
          <p:cNvPr id="7" name="TextBox 6">
            <a:extLst>
              <a:ext uri="{FF2B5EF4-FFF2-40B4-BE49-F238E27FC236}">
                <a16:creationId xmlns:a16="http://schemas.microsoft.com/office/drawing/2014/main" id="{775BF5DA-64F9-5241-8600-2981889E9D2F}"/>
              </a:ext>
            </a:extLst>
          </p:cNvPr>
          <p:cNvSpPr txBox="1"/>
          <p:nvPr/>
        </p:nvSpPr>
        <p:spPr>
          <a:xfrm>
            <a:off x="7771147" y="6456851"/>
            <a:ext cx="3762761" cy="276999"/>
          </a:xfrm>
          <a:prstGeom prst="rect">
            <a:avLst/>
          </a:prstGeom>
          <a:noFill/>
        </p:spPr>
        <p:txBody>
          <a:bodyPr wrap="none" rtlCol="0">
            <a:spAutoFit/>
          </a:bodyPr>
          <a:lstStyle/>
          <a:p>
            <a:r>
              <a:rPr lang="en-US" sz="1200" dirty="0"/>
              <a:t>https://</a:t>
            </a:r>
            <a:r>
              <a:rPr lang="en-US" sz="1200" dirty="0" err="1"/>
              <a:t>www.ahaap.org</a:t>
            </a:r>
            <a:r>
              <a:rPr lang="en-US" sz="1200" dirty="0"/>
              <a:t>/national-health-insurance-model</a:t>
            </a:r>
          </a:p>
        </p:txBody>
      </p:sp>
    </p:spTree>
    <p:extLst>
      <p:ext uri="{BB962C8B-B14F-4D97-AF65-F5344CB8AC3E}">
        <p14:creationId xmlns:p14="http://schemas.microsoft.com/office/powerpoint/2010/main" val="162488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199283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2799686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Sarah Jacobson</a:t>
            </a:r>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1709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1907941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280698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05378" y="1135763"/>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4229975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5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500"/>
              </a:spcAft>
            </a:pPr>
            <a:r>
              <a:rPr lang="en-US" b="0" dirty="0"/>
              <a:t>The concept of a market is any structure that allows buyers and sellers to exchange any type of goods, services, and information. </a:t>
            </a:r>
          </a:p>
          <a:p>
            <a:pPr>
              <a:spcAft>
                <a:spcPts val="1500"/>
              </a:spcAft>
            </a:pPr>
            <a:r>
              <a:rPr lang="en-US" b="0" dirty="0"/>
              <a:t>Markets can be physical and non-physical.</a:t>
            </a:r>
          </a:p>
          <a:p>
            <a:pPr>
              <a:spcAft>
                <a:spcPts val="1500"/>
              </a:spcAft>
            </a:pPr>
            <a:r>
              <a:rPr lang="en-US" b="0" dirty="0"/>
              <a:t>There are </a:t>
            </a:r>
            <a:r>
              <a:rPr lang="en-US" b="0" dirty="0">
                <a:solidFill>
                  <a:srgbClr val="FF0000"/>
                </a:solidFill>
              </a:rPr>
              <a:t>many different types of markets </a:t>
            </a:r>
            <a:r>
              <a:rPr lang="en-US" b="0" dirty="0"/>
              <a:t>and depending on the type, different rules should be set up to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878670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2515365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79</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72290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80</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147258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328467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31719941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83</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14953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84</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8891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2750286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87</a:t>
            </a:fld>
            <a:endParaRPr lang="en-GB"/>
          </a:p>
        </p:txBody>
      </p:sp>
    </p:spTree>
    <p:extLst>
      <p:ext uri="{BB962C8B-B14F-4D97-AF65-F5344CB8AC3E}">
        <p14:creationId xmlns:p14="http://schemas.microsoft.com/office/powerpoint/2010/main" val="17150283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9288118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24143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153218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34470212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21587204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92</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4758973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93</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1402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34617</TotalTime>
  <Words>4897</Words>
  <Application>Microsoft Macintosh PowerPoint</Application>
  <PresentationFormat>Widescreen</PresentationFormat>
  <Paragraphs>662</Paragraphs>
  <Slides>93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93</vt:i4>
      </vt:variant>
    </vt:vector>
  </HeadingPairs>
  <TitlesOfParts>
    <vt:vector size="106" baseType="lpstr">
      <vt:lpstr>Arial</vt:lpstr>
      <vt:lpstr>Cabin</vt:lpstr>
      <vt:lpstr>Calibri</vt:lpstr>
      <vt:lpstr>CircularStd-Book</vt:lpstr>
      <vt:lpstr>Courier New</vt:lpstr>
      <vt:lpstr>Interface</vt:lpstr>
      <vt:lpstr>Interface</vt:lpstr>
      <vt:lpstr>interface_regular</vt:lpstr>
      <vt:lpstr>Myriad Pro</vt:lpstr>
      <vt:lpstr>Myriad Pro Light</vt:lpstr>
      <vt:lpstr>Roboto</vt:lpstr>
      <vt:lpstr>Trebuchet MS</vt:lpstr>
      <vt:lpstr>Custom Design</vt:lpstr>
      <vt:lpstr>PowerPoint Presentation</vt:lpstr>
      <vt:lpstr> Course Outline</vt:lpstr>
      <vt:lpstr>PowerPoint Presentation</vt:lpstr>
      <vt:lpstr>Credits and Disclaimer</vt:lpstr>
      <vt:lpstr>Outline</vt:lpstr>
      <vt:lpstr>What is Health(care) Economics?</vt:lpstr>
      <vt:lpstr>Health Economics is part of Microeconomics</vt:lpstr>
      <vt:lpstr>Markets Studied in Health Economics</vt:lpstr>
      <vt:lpstr>Why Are We Talking About the Market for Health Insurance?</vt:lpstr>
      <vt:lpstr>The Three Legs of the Healthcare Stool</vt:lpstr>
      <vt:lpstr>Access</vt:lpstr>
      <vt:lpstr>Health Insurance Coverage, 2019 - 92%</vt:lpstr>
      <vt:lpstr>Physician Visits and Physician Supply</vt:lpstr>
      <vt:lpstr>Waited Less Than a Month to See A Specialist</vt:lpstr>
      <vt:lpstr>Avoidable Deaths</vt:lpstr>
      <vt:lpstr>Percent of Women Ages 18–64 Who Reported Having A Regular Doctor/Regular Place of Care</vt:lpstr>
      <vt:lpstr>Percent of Women Ages 18–64 Who Reported Going  to the Emergency Room in the Past Two Years</vt:lpstr>
      <vt:lpstr>Access Notes</vt:lpstr>
      <vt:lpstr>Quality</vt:lpstr>
      <vt:lpstr>Life Expectancy: How Does the US Compare?</vt:lpstr>
      <vt:lpstr>Life Expectancy at Birth by Race, 2017</vt:lpstr>
      <vt:lpstr>Income Also Matters – Reflecting Access?</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Out-of-Pocket Costs</vt:lpstr>
      <vt:lpstr>Why Are Costs so High in the US?</vt:lpstr>
      <vt:lpstr>Markets Matter for Costs</vt:lpstr>
      <vt:lpstr>Are Health Care Markets Special?</vt:lpstr>
      <vt:lpstr>Health Care Markets are Different</vt:lpstr>
      <vt:lpstr>Policy Matters for Costs</vt:lpstr>
      <vt:lpstr>Hospital Monopolization</vt:lpstr>
      <vt:lpstr>PowerPoint Presentation</vt:lpstr>
      <vt:lpstr>Spending on Pharmaceuticals</vt:lpstr>
      <vt:lpstr>Drug Prices: Trends Over Time</vt:lpstr>
      <vt:lpstr>PowerPoint Presentation</vt:lpstr>
      <vt:lpstr>Drug Price Comparisons</vt:lpstr>
      <vt:lpstr>Medicare Modernization Act </vt:lpstr>
      <vt:lpstr>Concentration in Pharmaceutical Companies</vt:lpstr>
      <vt:lpstr>Monopolization of Health Insurance Markets</vt:lpstr>
      <vt:lpstr>Average Annual Insurance Premiums, 1999-2018 </vt:lpstr>
      <vt:lpstr>Reason for Higher Health Insurance Rates</vt:lpstr>
      <vt:lpstr>Health Care Systems and Institutions</vt:lpstr>
      <vt:lpstr>Definition: Universal Coverage</vt:lpstr>
      <vt:lpstr>Definition: Single-Payer</vt:lpstr>
      <vt:lpstr>Definition: Socialized Medicine</vt:lpstr>
      <vt:lpstr>Definition: Third-Party Payer</vt:lpstr>
      <vt:lpstr>Health System Classification</vt:lpstr>
      <vt:lpstr>Model 1: Bismarck</vt:lpstr>
      <vt:lpstr>Model 2: Beveridge</vt:lpstr>
      <vt:lpstr>Model 3: National Health Insurance</vt:lpstr>
      <vt:lpstr>US Health Care System</vt:lpstr>
      <vt:lpstr>Tradeoffs</vt:lpstr>
      <vt:lpstr>Summary</vt:lpstr>
      <vt:lpstr>Climate Change: Sarah Jacobson</vt:lpstr>
      <vt:lpstr> Thank you!</vt:lpstr>
      <vt:lpstr>What is Health Economics?</vt:lpstr>
      <vt:lpstr>Where the money goes?</vt:lpstr>
      <vt:lpstr>What is a Market?</vt:lpstr>
      <vt:lpstr>Acute Care Hospital Beds per 1,000 Population</vt:lpstr>
      <vt:lpstr>Income Also Matters – Reflecting Access?</vt:lpstr>
      <vt:lpstr>Health Insurance Coverage, 2019</vt:lpstr>
      <vt:lpstr>Health Insurance Coverage, 2019</vt:lpstr>
      <vt:lpstr>Health Insurance Coverage, 2019</vt:lpstr>
      <vt:lpstr>Hospital Acute Care Average Length of Stay</vt:lpstr>
      <vt:lpstr>Suicides, 2016</vt:lpstr>
      <vt:lpstr>What types of markets are there?</vt:lpstr>
      <vt:lpstr>Spending on Deductibles</vt:lpstr>
      <vt:lpstr>Hospital Monopolization Across the Nation</vt:lpstr>
      <vt:lpstr>Big Pharma</vt:lpstr>
      <vt:lpstr>Price Hikes</vt:lpstr>
      <vt:lpstr>Reasons for higher drug prices</vt:lpstr>
      <vt:lpstr>Lobbying</vt:lpstr>
      <vt:lpstr>PowerPoint Presentation</vt:lpstr>
      <vt:lpstr>Prescription Drug Savings in Build Back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268</cp:revision>
  <cp:lastPrinted>2023-02-14T19:48:38Z</cp:lastPrinted>
  <dcterms:created xsi:type="dcterms:W3CDTF">2017-05-03T22:30:38Z</dcterms:created>
  <dcterms:modified xsi:type="dcterms:W3CDTF">2023-04-10T17:23:42Z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