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13.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charts/chart14.xml" ContentType="application/vnd.openxmlformats-officedocument.drawingml.chart+xml"/>
  <Override PartName="/ppt/drawings/drawing5.xml" ContentType="application/vnd.openxmlformats-officedocument.drawingml.chartshapes+xml"/>
  <Override PartName="/ppt/charts/chart15.xml" ContentType="application/vnd.openxmlformats-officedocument.drawingml.chart+xml"/>
  <Override PartName="/ppt/drawings/drawing6.xml" ContentType="application/vnd.openxmlformats-officedocument.drawingml.chartshapes+xml"/>
  <Override PartName="/ppt/charts/chart16.xml" ContentType="application/vnd.openxmlformats-officedocument.drawingml.chart+xml"/>
  <Override PartName="/ppt/drawings/drawing7.xml" ContentType="application/vnd.openxmlformats-officedocument.drawingml.chartshapes+xml"/>
  <Override PartName="/ppt/notesSlides/notesSlide5.xml" ContentType="application/vnd.openxmlformats-officedocument.presentationml.notesSlide+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theme/themeOverride6.xml" ContentType="application/vnd.openxmlformats-officedocument.themeOverride+xml"/>
  <Override PartName="/ppt/drawings/drawing8.xml" ContentType="application/vnd.openxmlformats-officedocument.drawingml.chartshapes+xml"/>
  <Override PartName="/ppt/charts/chart2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96"/>
  </p:notesMasterIdLst>
  <p:sldIdLst>
    <p:sldId id="1181" r:id="rId5"/>
    <p:sldId id="328" r:id="rId6"/>
    <p:sldId id="434" r:id="rId7"/>
    <p:sldId id="435" r:id="rId8"/>
    <p:sldId id="1216" r:id="rId9"/>
    <p:sldId id="1217" r:id="rId10"/>
    <p:sldId id="499" r:id="rId11"/>
    <p:sldId id="500" r:id="rId12"/>
    <p:sldId id="507" r:id="rId13"/>
    <p:sldId id="501" r:id="rId14"/>
    <p:sldId id="1171" r:id="rId15"/>
    <p:sldId id="1172" r:id="rId16"/>
    <p:sldId id="1167" r:id="rId17"/>
    <p:sldId id="1218" r:id="rId18"/>
    <p:sldId id="1134" r:id="rId19"/>
    <p:sldId id="1142" r:id="rId20"/>
    <p:sldId id="1120" r:id="rId21"/>
    <p:sldId id="1143" r:id="rId22"/>
    <p:sldId id="1144" r:id="rId23"/>
    <p:sldId id="1177" r:id="rId24"/>
    <p:sldId id="1166" r:id="rId25"/>
    <p:sldId id="1113" r:id="rId26"/>
    <p:sldId id="583" r:id="rId27"/>
    <p:sldId id="1219" r:id="rId28"/>
    <p:sldId id="1115" r:id="rId29"/>
    <p:sldId id="1117" r:id="rId30"/>
    <p:sldId id="1118" r:id="rId31"/>
    <p:sldId id="565" r:id="rId32"/>
    <p:sldId id="1126" r:id="rId33"/>
    <p:sldId id="561" r:id="rId34"/>
    <p:sldId id="559" r:id="rId35"/>
    <p:sldId id="560" r:id="rId36"/>
    <p:sldId id="1130" r:id="rId37"/>
    <p:sldId id="1131" r:id="rId38"/>
    <p:sldId id="352" r:id="rId39"/>
    <p:sldId id="1132" r:id="rId40"/>
    <p:sldId id="1178" r:id="rId41"/>
    <p:sldId id="527" r:id="rId42"/>
    <p:sldId id="1165" r:id="rId43"/>
    <p:sldId id="518" r:id="rId44"/>
    <p:sldId id="531" r:id="rId45"/>
    <p:sldId id="543" r:id="rId46"/>
    <p:sldId id="1169" r:id="rId47"/>
    <p:sldId id="530" r:id="rId48"/>
    <p:sldId id="532" r:id="rId49"/>
    <p:sldId id="1182" r:id="rId50"/>
    <p:sldId id="1159" r:id="rId51"/>
    <p:sldId id="1179" r:id="rId52"/>
    <p:sldId id="1164" r:id="rId53"/>
    <p:sldId id="1148" r:id="rId54"/>
    <p:sldId id="1180" r:id="rId55"/>
    <p:sldId id="1150" r:id="rId56"/>
    <p:sldId id="1154" r:id="rId57"/>
    <p:sldId id="1157" r:id="rId58"/>
    <p:sldId id="1096" r:id="rId59"/>
    <p:sldId id="1098" r:id="rId60"/>
    <p:sldId id="581" r:id="rId61"/>
    <p:sldId id="1204" r:id="rId62"/>
    <p:sldId id="604" r:id="rId63"/>
    <p:sldId id="1161" r:id="rId64"/>
    <p:sldId id="362" r:id="rId65"/>
    <p:sldId id="1149" r:id="rId66"/>
    <p:sldId id="1208" r:id="rId67"/>
    <p:sldId id="1210" r:id="rId68"/>
    <p:sldId id="1209" r:id="rId69"/>
    <p:sldId id="599" r:id="rId70"/>
    <p:sldId id="522" r:id="rId71"/>
    <p:sldId id="1106" r:id="rId72"/>
    <p:sldId id="1158" r:id="rId73"/>
    <p:sldId id="508" r:id="rId74"/>
    <p:sldId id="1155" r:id="rId75"/>
    <p:sldId id="359" r:id="rId76"/>
    <p:sldId id="1136" r:id="rId77"/>
    <p:sldId id="1215" r:id="rId78"/>
    <p:sldId id="1173" r:id="rId79"/>
    <p:sldId id="1174" r:id="rId80"/>
    <p:sldId id="1175" r:id="rId81"/>
    <p:sldId id="1135" r:id="rId82"/>
    <p:sldId id="1129" r:id="rId83"/>
    <p:sldId id="504" r:id="rId84"/>
    <p:sldId id="542" r:id="rId85"/>
    <p:sldId id="1152" r:id="rId86"/>
    <p:sldId id="1163" r:id="rId87"/>
    <p:sldId id="537" r:id="rId88"/>
    <p:sldId id="540" r:id="rId89"/>
    <p:sldId id="541" r:id="rId90"/>
    <p:sldId id="1214" r:id="rId91"/>
    <p:sldId id="1211" r:id="rId92"/>
    <p:sldId id="346" r:id="rId93"/>
    <p:sldId id="1099" r:id="rId94"/>
    <p:sldId id="1183"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F7C80"/>
    <a:srgbClr val="4ABDBC"/>
    <a:srgbClr val="5F9898"/>
    <a:srgbClr val="FAF7F0"/>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584" autoAdjust="0"/>
    <p:restoredTop sz="94616"/>
  </p:normalViewPr>
  <p:slideViewPr>
    <p:cSldViewPr snapToGrid="0" snapToObjects="1">
      <p:cViewPr varScale="1">
        <p:scale>
          <a:sx n="122" d="100"/>
          <a:sy n="122" d="100"/>
        </p:scale>
        <p:origin x="328" y="200"/>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1.xlsx"/><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2.xlsx"/><Relationship Id="rId1" Type="http://schemas.openxmlformats.org/officeDocument/2006/relationships/themeOverride" Target="../theme/themeOverride5.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6.xml"/><Relationship Id="rId1" Type="http://schemas.microsoft.com/office/2011/relationships/chartStyle" Target="style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8.xlsx"/><Relationship Id="rId1" Type="http://schemas.openxmlformats.org/officeDocument/2006/relationships/themeOverride" Target="../theme/themeOverride6.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1.1721579419984767E-2"/>
          <c:w val="0.99673551917121472"/>
          <c:h val="0.93025848884945395"/>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spPr>
              <a:solidFill>
                <a:srgbClr val="C00000"/>
              </a:solidFill>
              <a:ln w="9525">
                <a:noFill/>
                <a:prstDash val="solid"/>
              </a:ln>
            </c:spPr>
            <c:extLst>
              <c:ext xmlns:c16="http://schemas.microsoft.com/office/drawing/2014/chart" uri="{C3380CC4-5D6E-409C-BE32-E72D297353CC}">
                <c16:uniqueId val="{00000003-B354-4B0C-A812-61A464DA41D4}"/>
              </c:ext>
            </c:extLst>
          </c:dPt>
          <c:dPt>
            <c:idx val="10"/>
            <c:invertIfNegative val="0"/>
            <c:bubble3D val="0"/>
            <c:extLst>
              <c:ext xmlns:c16="http://schemas.microsoft.com/office/drawing/2014/chart" uri="{C3380CC4-5D6E-409C-BE32-E72D297353CC}">
                <c16:uniqueId val="{00000000-B354-4B0C-A812-61A464DA41D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SWE</c:v>
                </c:pt>
                <c:pt idx="1">
                  <c:v>NZ</c:v>
                </c:pt>
                <c:pt idx="2">
                  <c:v>US</c:v>
                </c:pt>
                <c:pt idx="3">
                  <c:v>SWIZ</c:v>
                </c:pt>
                <c:pt idx="4">
                  <c:v>NOR</c:v>
                </c:pt>
                <c:pt idx="5">
                  <c:v>FRA</c:v>
                </c:pt>
                <c:pt idx="6">
                  <c:v>CAN</c:v>
                </c:pt>
                <c:pt idx="7">
                  <c:v>AUS</c:v>
                </c:pt>
                <c:pt idx="8">
                  <c:v>NETH</c:v>
                </c:pt>
                <c:pt idx="9">
                  <c:v>GER</c:v>
                </c:pt>
              </c:strCache>
            </c:strRef>
          </c:cat>
          <c:val>
            <c:numRef>
              <c:f>Sheet1!$B$2:$B$11</c:f>
              <c:numCache>
                <c:formatCode>General</c:formatCode>
                <c:ptCount val="10"/>
                <c:pt idx="0">
                  <c:v>2.8</c:v>
                </c:pt>
                <c:pt idx="1">
                  <c:v>3.8</c:v>
                </c:pt>
                <c:pt idx="2">
                  <c:v>4</c:v>
                </c:pt>
                <c:pt idx="3">
                  <c:v>4.3</c:v>
                </c:pt>
                <c:pt idx="4">
                  <c:v>4.5</c:v>
                </c:pt>
                <c:pt idx="5">
                  <c:v>6.1</c:v>
                </c:pt>
                <c:pt idx="6">
                  <c:v>6.8</c:v>
                </c:pt>
                <c:pt idx="7">
                  <c:v>7.7</c:v>
                </c:pt>
                <c:pt idx="8">
                  <c:v>8.3000000000000007</c:v>
                </c:pt>
                <c:pt idx="9">
                  <c:v>9.9</c:v>
                </c:pt>
              </c:numCache>
            </c:numRef>
          </c:val>
          <c:extLst>
            <c:ext xmlns:c16="http://schemas.microsoft.com/office/drawing/2014/chart" uri="{C3380CC4-5D6E-409C-BE32-E72D297353CC}">
              <c16:uniqueId val="{00000001-B354-4B0C-A812-61A464DA41D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Sheet1!$C$2:$C$11</c:f>
              <c:numCache>
                <c:formatCode>General</c:formatCode>
                <c:ptCount val="10"/>
                <c:pt idx="0">
                  <c:v>6.8</c:v>
                </c:pt>
                <c:pt idx="1">
                  <c:v>6.8</c:v>
                </c:pt>
                <c:pt idx="2">
                  <c:v>6.8</c:v>
                </c:pt>
                <c:pt idx="3">
                  <c:v>6.8</c:v>
                </c:pt>
                <c:pt idx="4">
                  <c:v>6.8</c:v>
                </c:pt>
                <c:pt idx="5">
                  <c:v>6.8</c:v>
                </c:pt>
                <c:pt idx="6">
                  <c:v>6.8</c:v>
                </c:pt>
                <c:pt idx="7">
                  <c:v>6.8</c:v>
                </c:pt>
                <c:pt idx="8">
                  <c:v>6.8</c:v>
                </c:pt>
                <c:pt idx="9">
                  <c:v>6.8</c:v>
                </c:pt>
              </c:numCache>
            </c:numRef>
          </c:val>
          <c:smooth val="0"/>
          <c:extLst>
            <c:ext xmlns:c16="http://schemas.microsoft.com/office/drawing/2014/chart" uri="{C3380CC4-5D6E-409C-BE32-E72D297353CC}">
              <c16:uniqueId val="{00000002-B354-4B0C-A812-61A464DA41D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098546975471929E-2"/>
          <c:y val="3.3197446386836985E-2"/>
          <c:w val="0.9713874502361628"/>
          <c:h val="0.89222402691916058"/>
        </c:manualLayout>
      </c:layout>
      <c:barChart>
        <c:barDir val="col"/>
        <c:grouping val="clustered"/>
        <c:varyColors val="0"/>
        <c:ser>
          <c:idx val="0"/>
          <c:order val="0"/>
          <c:tx>
            <c:strRef>
              <c:f>Sheet1!$B$1</c:f>
              <c:strCache>
                <c:ptCount val="1"/>
                <c:pt idx="0">
                  <c:v>2015</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1-82A6-48A5-AF64-209FE7963A6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SWE</c:v>
                </c:pt>
                <c:pt idx="1">
                  <c:v>NOR</c:v>
                </c:pt>
                <c:pt idx="2">
                  <c:v>SWIZ</c:v>
                </c:pt>
                <c:pt idx="3">
                  <c:v>AUS</c:v>
                </c:pt>
                <c:pt idx="4">
                  <c:v>GER</c:v>
                </c:pt>
                <c:pt idx="5">
                  <c:v>CAN</c:v>
                </c:pt>
                <c:pt idx="6">
                  <c:v>NETH</c:v>
                </c:pt>
                <c:pt idx="7">
                  <c:v>FRA</c:v>
                </c:pt>
                <c:pt idx="8">
                  <c:v>UK</c:v>
                </c:pt>
                <c:pt idx="9">
                  <c:v>NZ</c:v>
                </c:pt>
                <c:pt idx="10">
                  <c:v>US</c:v>
                </c:pt>
              </c:strCache>
            </c:strRef>
          </c:cat>
          <c:val>
            <c:numRef>
              <c:f>Sheet1!$B$2:$B$12</c:f>
              <c:numCache>
                <c:formatCode>General</c:formatCode>
                <c:ptCount val="11"/>
                <c:pt idx="0">
                  <c:v>4</c:v>
                </c:pt>
                <c:pt idx="1">
                  <c:v>5</c:v>
                </c:pt>
                <c:pt idx="2">
                  <c:v>5</c:v>
                </c:pt>
                <c:pt idx="3">
                  <c:v>6</c:v>
                </c:pt>
                <c:pt idx="4">
                  <c:v>6</c:v>
                </c:pt>
                <c:pt idx="5">
                  <c:v>7</c:v>
                </c:pt>
                <c:pt idx="6">
                  <c:v>7</c:v>
                </c:pt>
                <c:pt idx="7">
                  <c:v>8</c:v>
                </c:pt>
                <c:pt idx="8">
                  <c:v>9</c:v>
                </c:pt>
                <c:pt idx="9">
                  <c:v>11</c:v>
                </c:pt>
                <c:pt idx="10">
                  <c:v>14</c:v>
                </c:pt>
              </c:numCache>
            </c:numRef>
          </c:val>
          <c:extLst>
            <c:ext xmlns:c16="http://schemas.microsoft.com/office/drawing/2014/chart" uri="{C3380CC4-5D6E-409C-BE32-E72D297353CC}">
              <c16:uniqueId val="{00000002-82A6-48A5-AF64-209FE7963A6D}"/>
            </c:ext>
          </c:extLst>
        </c:ser>
        <c:dLbls>
          <c:showLegendKey val="0"/>
          <c:showVal val="0"/>
          <c:showCatName val="0"/>
          <c:showSerName val="0"/>
          <c:showPercent val="0"/>
          <c:showBubbleSize val="0"/>
        </c:dLbls>
        <c:gapWidth val="16"/>
        <c:overlap val="-27"/>
        <c:axId val="427535504"/>
        <c:axId val="637459496"/>
      </c:barChart>
      <c:catAx>
        <c:axId val="4275355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mn-ea"/>
                <a:cs typeface="+mn-cs"/>
              </a:defRPr>
            </a:pPr>
            <a:endParaRPr lang="en-US"/>
          </a:p>
        </c:txPr>
        <c:crossAx val="637459496"/>
        <c:crosses val="autoZero"/>
        <c:auto val="1"/>
        <c:lblAlgn val="ctr"/>
        <c:lblOffset val="100"/>
        <c:noMultiLvlLbl val="0"/>
      </c:catAx>
      <c:valAx>
        <c:axId val="637459496"/>
        <c:scaling>
          <c:orientation val="minMax"/>
          <c:max val="50"/>
        </c:scaling>
        <c:delete val="1"/>
        <c:axPos val="l"/>
        <c:majorGridlines>
          <c:spPr>
            <a:ln w="9525" cap="flat" cmpd="sng" algn="ctr">
              <a:noFill/>
              <a:round/>
            </a:ln>
            <a:effectLst/>
          </c:spPr>
        </c:majorGridlines>
        <c:numFmt formatCode="General" sourceLinked="1"/>
        <c:majorTickMark val="none"/>
        <c:minorTickMark val="none"/>
        <c:tickLblPos val="nextTo"/>
        <c:crossAx val="42753550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5-89E5-4E9F-9B62-792D7816F402}"/>
              </c:ext>
            </c:extLst>
          </c:dPt>
          <c:dPt>
            <c:idx val="10"/>
            <c:invertIfNegative val="0"/>
            <c:bubble3D val="0"/>
            <c:extLst>
              <c:ext xmlns:c16="http://schemas.microsoft.com/office/drawing/2014/chart" uri="{C3380CC4-5D6E-409C-BE32-E72D297353CC}">
                <c16:uniqueId val="{00000000-89E5-4E9F-9B62-792D7816F402}"/>
              </c:ext>
            </c:extLst>
          </c:dPt>
          <c:dLbls>
            <c:dLbl>
              <c:idx val="5"/>
              <c:layout>
                <c:manualLayout>
                  <c:x val="0"/>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5-4E9F-9B62-792D7816F402}"/>
                </c:ext>
              </c:extLst>
            </c:dLbl>
            <c:dLbl>
              <c:idx val="6"/>
              <c:layout>
                <c:manualLayout>
                  <c:x val="-1.1318202268926492E-16"/>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5-4E9F-9B62-792D7816F402}"/>
                </c:ext>
              </c:extLst>
            </c:dLbl>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UK</c:v>
                </c:pt>
                <c:pt idx="1">
                  <c:v>US</c:v>
                </c:pt>
                <c:pt idx="2">
                  <c:v>NZ</c:v>
                </c:pt>
                <c:pt idx="3">
                  <c:v>NETH</c:v>
                </c:pt>
                <c:pt idx="4">
                  <c:v>CAN</c:v>
                </c:pt>
                <c:pt idx="5">
                  <c:v>FRA</c:v>
                </c:pt>
                <c:pt idx="6">
                  <c:v>SWE</c:v>
                </c:pt>
                <c:pt idx="7">
                  <c:v>GER</c:v>
                </c:pt>
                <c:pt idx="8">
                  <c:v>NOR</c:v>
                </c:pt>
              </c:strCache>
            </c:strRef>
          </c:cat>
          <c:val>
            <c:numRef>
              <c:f>Sheet1!$B$2:$B$10</c:f>
              <c:numCache>
                <c:formatCode>General</c:formatCode>
                <c:ptCount val="9"/>
                <c:pt idx="0">
                  <c:v>72.599999999999994</c:v>
                </c:pt>
                <c:pt idx="1">
                  <c:v>67.5</c:v>
                </c:pt>
                <c:pt idx="2">
                  <c:v>65</c:v>
                </c:pt>
                <c:pt idx="3">
                  <c:v>64</c:v>
                </c:pt>
                <c:pt idx="4">
                  <c:v>61.1</c:v>
                </c:pt>
                <c:pt idx="5">
                  <c:v>49.7</c:v>
                </c:pt>
                <c:pt idx="6">
                  <c:v>49.4</c:v>
                </c:pt>
                <c:pt idx="7">
                  <c:v>34.799999999999997</c:v>
                </c:pt>
                <c:pt idx="8">
                  <c:v>34.4</c:v>
                </c:pt>
              </c:numCache>
            </c:numRef>
          </c:val>
          <c:extLst>
            <c:ext xmlns:c16="http://schemas.microsoft.com/office/drawing/2014/chart" uri="{C3380CC4-5D6E-409C-BE32-E72D297353CC}">
              <c16:uniqueId val="{00000003-89E5-4E9F-9B62-792D7816F402}"/>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Sheet1!$C$2:$C$10</c:f>
              <c:numCache>
                <c:formatCode>General</c:formatCode>
                <c:ptCount val="9"/>
                <c:pt idx="0">
                  <c:v>44</c:v>
                </c:pt>
                <c:pt idx="1">
                  <c:v>44</c:v>
                </c:pt>
                <c:pt idx="2">
                  <c:v>44</c:v>
                </c:pt>
                <c:pt idx="3">
                  <c:v>44</c:v>
                </c:pt>
                <c:pt idx="4">
                  <c:v>44</c:v>
                </c:pt>
                <c:pt idx="5">
                  <c:v>44</c:v>
                </c:pt>
                <c:pt idx="6">
                  <c:v>44</c:v>
                </c:pt>
                <c:pt idx="7">
                  <c:v>44</c:v>
                </c:pt>
                <c:pt idx="8">
                  <c:v>44</c:v>
                </c:pt>
              </c:numCache>
            </c:numRef>
          </c:val>
          <c:smooth val="0"/>
          <c:extLst>
            <c:ext xmlns:c16="http://schemas.microsoft.com/office/drawing/2014/chart" uri="{C3380CC4-5D6E-409C-BE32-E72D297353CC}">
              <c16:uniqueId val="{00000004-89E5-4E9F-9B62-792D7816F402}"/>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3-03DB-43BB-9A5C-16B1FCCEC546}"/>
              </c:ext>
            </c:extLst>
          </c:dPt>
          <c:dPt>
            <c:idx val="10"/>
            <c:invertIfNegative val="0"/>
            <c:bubble3D val="0"/>
            <c:extLst>
              <c:ext xmlns:c16="http://schemas.microsoft.com/office/drawing/2014/chart" uri="{C3380CC4-5D6E-409C-BE32-E72D297353CC}">
                <c16:uniqueId val="{00000000-03DB-43BB-9A5C-16B1FCCEC546}"/>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Sheet1!$B$2:$B$12</c:f>
              <c:numCache>
                <c:formatCode>General</c:formatCode>
                <c:ptCount val="11"/>
                <c:pt idx="0">
                  <c:v>90.4</c:v>
                </c:pt>
                <c:pt idx="1">
                  <c:v>79.5</c:v>
                </c:pt>
                <c:pt idx="2">
                  <c:v>78.2</c:v>
                </c:pt>
                <c:pt idx="3">
                  <c:v>75.5</c:v>
                </c:pt>
                <c:pt idx="4">
                  <c:v>75.2</c:v>
                </c:pt>
                <c:pt idx="5">
                  <c:v>72</c:v>
                </c:pt>
                <c:pt idx="6">
                  <c:v>55.1</c:v>
                </c:pt>
                <c:pt idx="7">
                  <c:v>54</c:v>
                </c:pt>
                <c:pt idx="8">
                  <c:v>51</c:v>
                </c:pt>
                <c:pt idx="9">
                  <c:v>49.7</c:v>
                </c:pt>
                <c:pt idx="10">
                  <c:v>49</c:v>
                </c:pt>
              </c:numCache>
            </c:numRef>
          </c:val>
          <c:extLst>
            <c:ext xmlns:c16="http://schemas.microsoft.com/office/drawing/2014/chart" uri="{C3380CC4-5D6E-409C-BE32-E72D297353CC}">
              <c16:uniqueId val="{00000001-03DB-43BB-9A5C-16B1FCCEC546}"/>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Sheet1!$C$2:$C$12</c:f>
              <c:numCache>
                <c:formatCode>General</c:formatCode>
                <c:ptCount val="11"/>
                <c:pt idx="0">
                  <c:v>59.7</c:v>
                </c:pt>
                <c:pt idx="1">
                  <c:v>59.7</c:v>
                </c:pt>
                <c:pt idx="2">
                  <c:v>59.7</c:v>
                </c:pt>
                <c:pt idx="3">
                  <c:v>59.7</c:v>
                </c:pt>
                <c:pt idx="4">
                  <c:v>59.7</c:v>
                </c:pt>
                <c:pt idx="5">
                  <c:v>59.7</c:v>
                </c:pt>
                <c:pt idx="6">
                  <c:v>59.7</c:v>
                </c:pt>
                <c:pt idx="7">
                  <c:v>59.7</c:v>
                </c:pt>
                <c:pt idx="8">
                  <c:v>59.7</c:v>
                </c:pt>
                <c:pt idx="9">
                  <c:v>59.7</c:v>
                </c:pt>
                <c:pt idx="10">
                  <c:v>59.7</c:v>
                </c:pt>
              </c:numCache>
            </c:numRef>
          </c:val>
          <c:smooth val="0"/>
          <c:extLst>
            <c:ext xmlns:c16="http://schemas.microsoft.com/office/drawing/2014/chart" uri="{C3380CC4-5D6E-409C-BE32-E72D297353CC}">
              <c16:uniqueId val="{00000002-03DB-43BB-9A5C-16B1FCCEC546}"/>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7956227693809E-3"/>
          <c:y val="0"/>
          <c:w val="0.99342237775833575"/>
          <c:h val="0.94070213362008048"/>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98AC-448D-B450-C87A6150F61C}"/>
              </c:ext>
            </c:extLst>
          </c:dPt>
          <c:dLbls>
            <c:dLbl>
              <c:idx val="5"/>
              <c:layout>
                <c:manualLayout>
                  <c:x val="0"/>
                  <c:y val="5.123182627502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48D-B450-C87A6150F61C}"/>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Sheet1!$B$2:$B$12</c:f>
              <c:numCache>
                <c:formatCode>General</c:formatCode>
                <c:ptCount val="11"/>
                <c:pt idx="0">
                  <c:v>11.3</c:v>
                </c:pt>
                <c:pt idx="1">
                  <c:v>12</c:v>
                </c:pt>
                <c:pt idx="2">
                  <c:v>13.1</c:v>
                </c:pt>
                <c:pt idx="3">
                  <c:v>13.4</c:v>
                </c:pt>
                <c:pt idx="4">
                  <c:v>17</c:v>
                </c:pt>
                <c:pt idx="5">
                  <c:v>23.6</c:v>
                </c:pt>
                <c:pt idx="6">
                  <c:v>26.3</c:v>
                </c:pt>
                <c:pt idx="7">
                  <c:v>28.7</c:v>
                </c:pt>
                <c:pt idx="8">
                  <c:v>30.4</c:v>
                </c:pt>
                <c:pt idx="9">
                  <c:v>32.200000000000003</c:v>
                </c:pt>
                <c:pt idx="10">
                  <c:v>40</c:v>
                </c:pt>
              </c:numCache>
            </c:numRef>
          </c:val>
          <c:extLst>
            <c:ext xmlns:c16="http://schemas.microsoft.com/office/drawing/2014/chart" uri="{C3380CC4-5D6E-409C-BE32-E72D297353CC}">
              <c16:uniqueId val="{00000002-98AC-448D-B450-C87A6150F61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Sheet1!$C$2:$C$12</c:f>
              <c:numCache>
                <c:formatCode>General</c:formatCode>
                <c:ptCount val="11"/>
                <c:pt idx="0">
                  <c:v>21</c:v>
                </c:pt>
                <c:pt idx="1">
                  <c:v>21</c:v>
                </c:pt>
                <c:pt idx="2">
                  <c:v>21</c:v>
                </c:pt>
                <c:pt idx="3">
                  <c:v>21</c:v>
                </c:pt>
                <c:pt idx="4">
                  <c:v>21</c:v>
                </c:pt>
                <c:pt idx="5">
                  <c:v>21</c:v>
                </c:pt>
                <c:pt idx="6">
                  <c:v>21</c:v>
                </c:pt>
                <c:pt idx="7">
                  <c:v>21</c:v>
                </c:pt>
                <c:pt idx="8">
                  <c:v>21</c:v>
                </c:pt>
                <c:pt idx="9">
                  <c:v>21</c:v>
                </c:pt>
                <c:pt idx="10">
                  <c:v>21</c:v>
                </c:pt>
              </c:numCache>
            </c:numRef>
          </c:val>
          <c:smooth val="0"/>
          <c:extLst>
            <c:ext xmlns:c16="http://schemas.microsoft.com/office/drawing/2014/chart" uri="{C3380CC4-5D6E-409C-BE32-E72D297353CC}">
              <c16:uniqueId val="{00000003-98AC-448D-B450-C87A6150F61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1"/>
        <c:axPos val="l"/>
        <c:numFmt formatCode="0" sourceLinked="0"/>
        <c:majorTickMark val="out"/>
        <c:minorTickMark val="none"/>
        <c:tickLblPos val="nextTo"/>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3856229513214E-2"/>
          <c:y val="0.16808246319290043"/>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481A-46DC-94FA-E364A879E506}"/>
              </c:ext>
            </c:extLst>
          </c:dPt>
          <c:dPt>
            <c:idx val="10"/>
            <c:invertIfNegative val="0"/>
            <c:bubble3D val="0"/>
            <c:extLst>
              <c:ext xmlns:c16="http://schemas.microsoft.com/office/drawing/2014/chart" uri="{C3380CC4-5D6E-409C-BE32-E72D297353CC}">
                <c16:uniqueId val="{00000002-481A-46DC-94FA-E364A879E50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f>Sheet1!$B$2:$B$12</c:f>
              <c:numCache>
                <c:formatCode>0</c:formatCode>
                <c:ptCount val="11"/>
                <c:pt idx="0">
                  <c:v>23.9</c:v>
                </c:pt>
                <c:pt idx="1">
                  <c:v>33.299999999999997</c:v>
                </c:pt>
                <c:pt idx="2">
                  <c:v>39.47</c:v>
                </c:pt>
                <c:pt idx="3">
                  <c:v>47.19</c:v>
                </c:pt>
                <c:pt idx="4">
                  <c:v>49.2</c:v>
                </c:pt>
                <c:pt idx="5">
                  <c:v>51.27</c:v>
                </c:pt>
                <c:pt idx="6">
                  <c:v>53.91</c:v>
                </c:pt>
                <c:pt idx="7">
                  <c:v>54.71</c:v>
                </c:pt>
                <c:pt idx="8">
                  <c:v>59.37</c:v>
                </c:pt>
                <c:pt idx="9">
                  <c:v>60.64</c:v>
                </c:pt>
                <c:pt idx="10">
                  <c:v>61.89</c:v>
                </c:pt>
              </c:numCache>
            </c:numRef>
          </c:val>
          <c:extLst>
            <c:ext xmlns:c16="http://schemas.microsoft.com/office/drawing/2014/chart" uri="{C3380CC4-5D6E-409C-BE32-E72D297353CC}">
              <c16:uniqueId val="{00000003-481A-46DC-94FA-E364A879E506}"/>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81A-46DC-94FA-E364A879E506}"/>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81A-46DC-94FA-E364A879E506}"/>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81A-46DC-94FA-E364A879E506}"/>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481A-46DC-94FA-E364A879E506}"/>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81A-46DC-94FA-E364A879E506}"/>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481A-46DC-94FA-E364A879E50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481A-46DC-94FA-E364A879E506}"/>
                  </c:ext>
                </c:extLst>
              </c15:ser>
            </c15:filteredBarSeries>
          </c:ext>
        </c:extLst>
      </c:barChart>
      <c:catAx>
        <c:axId val="639404376"/>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100"/>
          <c:min val="0"/>
        </c:scaling>
        <c:delete val="1"/>
        <c:axPos val="l"/>
        <c:numFmt formatCode="0" sourceLinked="1"/>
        <c:majorTickMark val="none"/>
        <c:minorTickMark val="none"/>
        <c:tickLblPos val="nextTo"/>
        <c:crossAx val="639404376"/>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1'!$B$2:$BH$2</c:f>
              <c:numCache>
                <c:formatCode>_(* #,##0.0_);_(* \(#,##0.0\);_(* "-"??_);_(@_)</c:formatCode>
                <c:ptCount val="59"/>
                <c:pt idx="0">
                  <c:v>5</c:v>
                </c:pt>
                <c:pt idx="1">
                  <c:v>5.2</c:v>
                </c:pt>
                <c:pt idx="2">
                  <c:v>5.3</c:v>
                </c:pt>
                <c:pt idx="3">
                  <c:v>5.4</c:v>
                </c:pt>
                <c:pt idx="4">
                  <c:v>5.6</c:v>
                </c:pt>
                <c:pt idx="5">
                  <c:v>5.6</c:v>
                </c:pt>
                <c:pt idx="6">
                  <c:v>5.7</c:v>
                </c:pt>
                <c:pt idx="7">
                  <c:v>6</c:v>
                </c:pt>
                <c:pt idx="8">
                  <c:v>6.2</c:v>
                </c:pt>
                <c:pt idx="9">
                  <c:v>6.5</c:v>
                </c:pt>
                <c:pt idx="10">
                  <c:v>6.9</c:v>
                </c:pt>
                <c:pt idx="11">
                  <c:v>7.1</c:v>
                </c:pt>
                <c:pt idx="12">
                  <c:v>7.2</c:v>
                </c:pt>
                <c:pt idx="13">
                  <c:v>7.2</c:v>
                </c:pt>
                <c:pt idx="14">
                  <c:v>7.5</c:v>
                </c:pt>
                <c:pt idx="15">
                  <c:v>7.9</c:v>
                </c:pt>
                <c:pt idx="16">
                  <c:v>8.1999999999999993</c:v>
                </c:pt>
                <c:pt idx="17">
                  <c:v>8.4</c:v>
                </c:pt>
                <c:pt idx="18">
                  <c:v>8.3000000000000007</c:v>
                </c:pt>
                <c:pt idx="19">
                  <c:v>8.4</c:v>
                </c:pt>
                <c:pt idx="20">
                  <c:v>8.9</c:v>
                </c:pt>
                <c:pt idx="21">
                  <c:v>9.1999999999999993</c:v>
                </c:pt>
                <c:pt idx="22">
                  <c:v>10</c:v>
                </c:pt>
                <c:pt idx="23">
                  <c:v>10.1</c:v>
                </c:pt>
                <c:pt idx="24">
                  <c:v>10</c:v>
                </c:pt>
                <c:pt idx="25">
                  <c:v>10.199999999999999</c:v>
                </c:pt>
                <c:pt idx="26">
                  <c:v>10.4</c:v>
                </c:pt>
                <c:pt idx="27">
                  <c:v>10.6</c:v>
                </c:pt>
                <c:pt idx="28">
                  <c:v>11.1</c:v>
                </c:pt>
                <c:pt idx="29">
                  <c:v>11.4</c:v>
                </c:pt>
                <c:pt idx="30">
                  <c:v>12.1</c:v>
                </c:pt>
                <c:pt idx="31">
                  <c:v>12.8</c:v>
                </c:pt>
                <c:pt idx="32">
                  <c:v>13.1</c:v>
                </c:pt>
                <c:pt idx="33">
                  <c:v>13.4</c:v>
                </c:pt>
                <c:pt idx="34">
                  <c:v>13.3</c:v>
                </c:pt>
                <c:pt idx="35">
                  <c:v>13.4</c:v>
                </c:pt>
                <c:pt idx="36">
                  <c:v>13.3</c:v>
                </c:pt>
                <c:pt idx="37">
                  <c:v>13.2</c:v>
                </c:pt>
                <c:pt idx="38">
                  <c:v>13.3</c:v>
                </c:pt>
                <c:pt idx="39">
                  <c:v>13.3</c:v>
                </c:pt>
                <c:pt idx="40">
                  <c:v>13.4</c:v>
                </c:pt>
                <c:pt idx="41">
                  <c:v>14</c:v>
                </c:pt>
                <c:pt idx="42">
                  <c:v>14.9</c:v>
                </c:pt>
                <c:pt idx="43">
                  <c:v>15.4</c:v>
                </c:pt>
                <c:pt idx="44">
                  <c:v>15.5</c:v>
                </c:pt>
                <c:pt idx="45">
                  <c:v>15.5</c:v>
                </c:pt>
                <c:pt idx="46">
                  <c:v>15.6</c:v>
                </c:pt>
                <c:pt idx="47">
                  <c:v>15.9</c:v>
                </c:pt>
                <c:pt idx="48">
                  <c:v>16.3</c:v>
                </c:pt>
                <c:pt idx="49">
                  <c:v>17.2</c:v>
                </c:pt>
                <c:pt idx="50">
                  <c:v>17.3</c:v>
                </c:pt>
                <c:pt idx="51">
                  <c:v>17.3</c:v>
                </c:pt>
                <c:pt idx="52">
                  <c:v>17.2</c:v>
                </c:pt>
                <c:pt idx="53">
                  <c:v>17.100000000000001</c:v>
                </c:pt>
                <c:pt idx="54">
                  <c:v>17.3</c:v>
                </c:pt>
                <c:pt idx="55">
                  <c:v>17.600000000000001</c:v>
                </c:pt>
                <c:pt idx="56">
                  <c:v>17.899999999999999</c:v>
                </c:pt>
                <c:pt idx="57">
                  <c:v>17.899999999999999</c:v>
                </c:pt>
                <c:pt idx="58">
                  <c:v>17.7</c:v>
                </c:pt>
              </c:numCache>
            </c:numRef>
          </c:yVal>
          <c:smooth val="1"/>
          <c:extLst>
            <c:ext xmlns:c16="http://schemas.microsoft.com/office/drawing/2014/chart" uri="{C3380CC4-5D6E-409C-BE32-E72D297353CC}">
              <c16:uniqueId val="{00000000-2D89-4C65-A119-15C84FF900C3}"/>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a:t>Percentage of </a:t>
                </a:r>
                <a:r>
                  <a:rPr lang="en-US" sz="1600" baseline="0" dirty="0"/>
                  <a:t>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2'!$B$4:$BH$4</c:f>
              <c:numCache>
                <c:formatCode>0</c:formatCode>
                <c:ptCount val="59"/>
                <c:pt idx="0">
                  <c:v>1239.1687285223363</c:v>
                </c:pt>
                <c:pt idx="1">
                  <c:v>1293.2261802575104</c:v>
                </c:pt>
                <c:pt idx="2">
                  <c:v>1377.7931412516525</c:v>
                </c:pt>
                <c:pt idx="3">
                  <c:v>1459.0659031556036</c:v>
                </c:pt>
                <c:pt idx="4">
                  <c:v>1569.4681254362886</c:v>
                </c:pt>
                <c:pt idx="5">
                  <c:v>1664.5407649204419</c:v>
                </c:pt>
                <c:pt idx="6">
                  <c:v>1763.1553342743487</c:v>
                </c:pt>
                <c:pt idx="7">
                  <c:v>1903.4804019975033</c:v>
                </c:pt>
                <c:pt idx="8">
                  <c:v>2049.7092886227538</c:v>
                </c:pt>
                <c:pt idx="9">
                  <c:v>2176.74467514766</c:v>
                </c:pt>
                <c:pt idx="10">
                  <c:v>2294.9839841235785</c:v>
                </c:pt>
                <c:pt idx="11">
                  <c:v>2412.8065314944415</c:v>
                </c:pt>
                <c:pt idx="12">
                  <c:v>2588.5918417380904</c:v>
                </c:pt>
                <c:pt idx="13">
                  <c:v>2679.1687450759705</c:v>
                </c:pt>
                <c:pt idx="14">
                  <c:v>2718.9217269347751</c:v>
                </c:pt>
                <c:pt idx="15">
                  <c:v>2822.4125793466478</c:v>
                </c:pt>
                <c:pt idx="16">
                  <c:v>3034.387142857142</c:v>
                </c:pt>
                <c:pt idx="17">
                  <c:v>3218.6824429474837</c:v>
                </c:pt>
                <c:pt idx="18">
                  <c:v>3329.2025865372334</c:v>
                </c:pt>
                <c:pt idx="19">
                  <c:v>3359.1661389207807</c:v>
                </c:pt>
                <c:pt idx="20">
                  <c:v>3377.1438761885483</c:v>
                </c:pt>
                <c:pt idx="21">
                  <c:v>3515.2357413856303</c:v>
                </c:pt>
                <c:pt idx="22">
                  <c:v>3698.8903435773464</c:v>
                </c:pt>
                <c:pt idx="23">
                  <c:v>3908.3567782426776</c:v>
                </c:pt>
                <c:pt idx="24">
                  <c:v>4087.8473091725459</c:v>
                </c:pt>
                <c:pt idx="25">
                  <c:v>4277.5919772304824</c:v>
                </c:pt>
                <c:pt idx="26">
                  <c:v>4456.9881478386378</c:v>
                </c:pt>
                <c:pt idx="27">
                  <c:v>4638.948571952471</c:v>
                </c:pt>
                <c:pt idx="28">
                  <c:v>4950.9068160360721</c:v>
                </c:pt>
                <c:pt idx="29">
                  <c:v>5208.754728030658</c:v>
                </c:pt>
                <c:pt idx="30">
                  <c:v>5463.7259589259511</c:v>
                </c:pt>
                <c:pt idx="31">
                  <c:v>5661.3073378212976</c:v>
                </c:pt>
                <c:pt idx="32">
                  <c:v>5882.5469376967394</c:v>
                </c:pt>
                <c:pt idx="33">
                  <c:v>6060.4993245659571</c:v>
                </c:pt>
                <c:pt idx="34">
                  <c:v>6168.0570624613483</c:v>
                </c:pt>
                <c:pt idx="35">
                  <c:v>6271.6307021765269</c:v>
                </c:pt>
                <c:pt idx="36">
                  <c:v>6345.6368209105876</c:v>
                </c:pt>
                <c:pt idx="37">
                  <c:v>6483.8210377407459</c:v>
                </c:pt>
                <c:pt idx="38">
                  <c:v>6690.0472526966914</c:v>
                </c:pt>
                <c:pt idx="39">
                  <c:v>6894.6746163081543</c:v>
                </c:pt>
                <c:pt idx="40">
                  <c:v>7079.886045104774</c:v>
                </c:pt>
                <c:pt idx="41">
                  <c:v>7400.784328547893</c:v>
                </c:pt>
                <c:pt idx="42">
                  <c:v>7909.9738333951063</c:v>
                </c:pt>
                <c:pt idx="43">
                  <c:v>8320.4637903079711</c:v>
                </c:pt>
                <c:pt idx="44">
                  <c:v>8612.039764877145</c:v>
                </c:pt>
                <c:pt idx="45">
                  <c:v>8813.8397567429147</c:v>
                </c:pt>
                <c:pt idx="46">
                  <c:v>9009.6272146194224</c:v>
                </c:pt>
                <c:pt idx="47">
                  <c:v>9232.9445840852368</c:v>
                </c:pt>
                <c:pt idx="48">
                  <c:v>9203.9538243728057</c:v>
                </c:pt>
                <c:pt idx="49">
                  <c:v>9515.5723942587611</c:v>
                </c:pt>
                <c:pt idx="50">
                  <c:v>9665.1794816337078</c:v>
                </c:pt>
                <c:pt idx="51">
                  <c:v>9628.8495118329356</c:v>
                </c:pt>
                <c:pt idx="52">
                  <c:v>9742.8005530242299</c:v>
                </c:pt>
                <c:pt idx="53">
                  <c:v>9823.0093145182764</c:v>
                </c:pt>
                <c:pt idx="54">
                  <c:v>10096.458964718471</c:v>
                </c:pt>
                <c:pt idx="55">
                  <c:v>10589.620792181209</c:v>
                </c:pt>
                <c:pt idx="56">
                  <c:v>10859.580204314778</c:v>
                </c:pt>
                <c:pt idx="57">
                  <c:v>11004.066358293303</c:v>
                </c:pt>
                <c:pt idx="58">
                  <c:v>11172</c:v>
                </c:pt>
              </c:numCache>
            </c:numRef>
          </c:yVal>
          <c:smooth val="1"/>
          <c:extLst>
            <c:ext xmlns:c16="http://schemas.microsoft.com/office/drawing/2014/chart" uri="{C3380CC4-5D6E-409C-BE32-E72D297353CC}">
              <c16:uniqueId val="{00000000-D1EE-4119-9931-4149F923F6A6}"/>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t>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22170368604030447"/>
          <c:w val="0.98707649199775183"/>
          <c:h val="0.70474486574662432"/>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1F52-438F-8451-3FBBF2465F1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NOR</c:v>
                </c:pt>
                <c:pt idx="1">
                  <c:v>SWIZ</c:v>
                </c:pt>
                <c:pt idx="2">
                  <c:v>GER</c:v>
                </c:pt>
                <c:pt idx="3">
                  <c:v>SWE</c:v>
                </c:pt>
                <c:pt idx="4">
                  <c:v>AUS</c:v>
                </c:pt>
                <c:pt idx="5">
                  <c:v>NETH</c:v>
                </c:pt>
                <c:pt idx="6">
                  <c:v>NZ</c:v>
                </c:pt>
                <c:pt idx="7">
                  <c:v>FRA</c:v>
                </c:pt>
                <c:pt idx="8">
                  <c:v>UK</c:v>
                </c:pt>
                <c:pt idx="9">
                  <c:v>CAN</c:v>
                </c:pt>
                <c:pt idx="10">
                  <c:v>US</c:v>
                </c:pt>
              </c:strCache>
            </c:strRef>
          </c:cat>
          <c:val>
            <c:numRef>
              <c:f>Sheet1!$B$2:$B$12</c:f>
              <c:numCache>
                <c:formatCode>0.0</c:formatCode>
                <c:ptCount val="11"/>
                <c:pt idx="0">
                  <c:v>4.82</c:v>
                </c:pt>
                <c:pt idx="1">
                  <c:v>4.3</c:v>
                </c:pt>
                <c:pt idx="2">
                  <c:v>4.25</c:v>
                </c:pt>
                <c:pt idx="3">
                  <c:v>4.12</c:v>
                </c:pt>
                <c:pt idx="4">
                  <c:v>3.68</c:v>
                </c:pt>
                <c:pt idx="5">
                  <c:v>3.58</c:v>
                </c:pt>
                <c:pt idx="6">
                  <c:v>3.33</c:v>
                </c:pt>
                <c:pt idx="7">
                  <c:v>3.17</c:v>
                </c:pt>
                <c:pt idx="8">
                  <c:v>2.85</c:v>
                </c:pt>
                <c:pt idx="9">
                  <c:v>2.69</c:v>
                </c:pt>
                <c:pt idx="10">
                  <c:v>2.61</c:v>
                </c:pt>
              </c:numCache>
            </c:numRef>
          </c:val>
          <c:extLst>
            <c:ext xmlns:c16="http://schemas.microsoft.com/office/drawing/2014/chart" uri="{C3380CC4-5D6E-409C-BE32-E72D297353CC}">
              <c16:uniqueId val="{00000001-1F52-438F-8451-3FBBF2465F1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3.5</c:v>
                </c:pt>
                <c:pt idx="1">
                  <c:v>3.5</c:v>
                </c:pt>
                <c:pt idx="2">
                  <c:v>3.5</c:v>
                </c:pt>
                <c:pt idx="3">
                  <c:v>3.5</c:v>
                </c:pt>
                <c:pt idx="4">
                  <c:v>3.5</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2-1F52-438F-8451-3FBBF2465F1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C4C88"/>
            </a:solidFill>
            <a:ln>
              <a:solidFill>
                <a:schemeClr val="tx1"/>
              </a:solidFill>
            </a:ln>
          </c:spPr>
          <c:invertIfNegative val="0"/>
          <c:dPt>
            <c:idx val="6"/>
            <c:invertIfNegative val="0"/>
            <c:bubble3D val="0"/>
            <c:extLst>
              <c:ext xmlns:c16="http://schemas.microsoft.com/office/drawing/2014/chart" uri="{C3380CC4-5D6E-409C-BE32-E72D297353CC}">
                <c16:uniqueId val="{00000001-AD81-4CAF-966C-0938F666F7D0}"/>
              </c:ext>
            </c:extLst>
          </c:dPt>
          <c:dPt>
            <c:idx val="9"/>
            <c:invertIfNegative val="0"/>
            <c:bubble3D val="0"/>
            <c:spPr>
              <a:solidFill>
                <a:srgbClr val="C00000"/>
              </a:solidFill>
              <a:ln>
                <a:solidFill>
                  <a:schemeClr val="tx1"/>
                </a:solidFill>
              </a:ln>
            </c:spPr>
            <c:extLst>
              <c:ext xmlns:c16="http://schemas.microsoft.com/office/drawing/2014/chart" uri="{C3380CC4-5D6E-409C-BE32-E72D297353CC}">
                <c16:uniqueId val="{00000003-AD81-4CAF-966C-0938F666F7D0}"/>
              </c:ext>
            </c:extLst>
          </c:dPt>
          <c:dLbls>
            <c:numFmt formatCode="#,##0.0" sourceLinked="0"/>
            <c:spPr>
              <a:noFill/>
              <a:ln>
                <a:noFill/>
              </a:ln>
              <a:effectLst/>
            </c:spPr>
            <c:txPr>
              <a:bodyPr/>
              <a:lstStyle/>
              <a:p>
                <a:pPr>
                  <a:defRPr sz="12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JAP</c:v>
                </c:pt>
                <c:pt idx="1">
                  <c:v>GER</c:v>
                </c:pt>
                <c:pt idx="2">
                  <c:v>AUS</c:v>
                </c:pt>
                <c:pt idx="3">
                  <c:v>FR</c:v>
                </c:pt>
                <c:pt idx="4">
                  <c:v>NETH</c:v>
                </c:pt>
                <c:pt idx="5">
                  <c:v>SWIZ</c:v>
                </c:pt>
                <c:pt idx="6">
                  <c:v>OECD median</c:v>
                </c:pt>
                <c:pt idx="7">
                  <c:v>NZ</c:v>
                </c:pt>
                <c:pt idx="8">
                  <c:v>DEN</c:v>
                </c:pt>
                <c:pt idx="9">
                  <c:v>US</c:v>
                </c:pt>
                <c:pt idx="10">
                  <c:v>NOR</c:v>
                </c:pt>
                <c:pt idx="11">
                  <c:v>UK </c:v>
                </c:pt>
                <c:pt idx="12">
                  <c:v>SWE</c:v>
                </c:pt>
                <c:pt idx="13">
                  <c:v>CAN</c:v>
                </c:pt>
              </c:strCache>
            </c:strRef>
          </c:cat>
          <c:val>
            <c:numRef>
              <c:f>Sheet1!$B$2:$B$15</c:f>
              <c:numCache>
                <c:formatCode>General</c:formatCode>
                <c:ptCount val="14"/>
                <c:pt idx="0">
                  <c:v>7.9</c:v>
                </c:pt>
                <c:pt idx="1">
                  <c:v>5.3</c:v>
                </c:pt>
                <c:pt idx="2">
                  <c:v>3.4</c:v>
                </c:pt>
                <c:pt idx="3">
                  <c:v>3.4</c:v>
                </c:pt>
                <c:pt idx="4">
                  <c:v>3.3</c:v>
                </c:pt>
                <c:pt idx="5">
                  <c:v>2.9</c:v>
                </c:pt>
                <c:pt idx="6">
                  <c:v>2.9</c:v>
                </c:pt>
                <c:pt idx="7">
                  <c:v>2.6</c:v>
                </c:pt>
                <c:pt idx="8">
                  <c:v>2.5</c:v>
                </c:pt>
                <c:pt idx="9">
                  <c:v>2.5</c:v>
                </c:pt>
                <c:pt idx="10">
                  <c:v>2.2999999999999998</c:v>
                </c:pt>
                <c:pt idx="11">
                  <c:v>2.2999999999999998</c:v>
                </c:pt>
                <c:pt idx="12">
                  <c:v>1.9</c:v>
                </c:pt>
                <c:pt idx="13">
                  <c:v>1.7</c:v>
                </c:pt>
              </c:numCache>
            </c:numRef>
          </c:val>
          <c:extLst>
            <c:ext xmlns:c16="http://schemas.microsoft.com/office/drawing/2014/chart" uri="{C3380CC4-5D6E-409C-BE32-E72D297353CC}">
              <c16:uniqueId val="{00000002-AD81-4CAF-966C-0938F666F7D0}"/>
            </c:ext>
          </c:extLst>
        </c:ser>
        <c:dLbls>
          <c:showLegendKey val="0"/>
          <c:showVal val="0"/>
          <c:showCatName val="0"/>
          <c:showSerName val="0"/>
          <c:showPercent val="0"/>
          <c:showBubbleSize val="0"/>
        </c:dLbls>
        <c:gapWidth val="150"/>
        <c:axId val="104658432"/>
        <c:axId val="104659968"/>
      </c:barChart>
      <c:catAx>
        <c:axId val="104658432"/>
        <c:scaling>
          <c:orientation val="minMax"/>
        </c:scaling>
        <c:delete val="0"/>
        <c:axPos val="b"/>
        <c:numFmt formatCode="General" sourceLinked="0"/>
        <c:majorTickMark val="out"/>
        <c:minorTickMark val="none"/>
        <c:tickLblPos val="nextTo"/>
        <c:txPr>
          <a:bodyPr/>
          <a:lstStyle/>
          <a:p>
            <a:pPr>
              <a:defRPr sz="1200" b="1">
                <a:latin typeface="Cabin" panose="020B0803050202020004" pitchFamily="34" charset="0"/>
                <a:cs typeface="Arial" panose="020B0604020202020204" pitchFamily="34" charset="0"/>
              </a:defRPr>
            </a:pPr>
            <a:endParaRPr lang="en-US"/>
          </a:p>
        </c:txPr>
        <c:crossAx val="104659968"/>
        <c:crosses val="autoZero"/>
        <c:auto val="1"/>
        <c:lblAlgn val="ctr"/>
        <c:lblOffset val="100"/>
        <c:noMultiLvlLbl val="0"/>
      </c:catAx>
      <c:valAx>
        <c:axId val="104659968"/>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65843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93016604416813E-3"/>
          <c:y val="0.10985973719046116"/>
          <c:w val="0.99347134707456519"/>
          <c:h val="0.83212041745832932"/>
        </c:manualLayout>
      </c:layout>
      <c:barChart>
        <c:barDir val="col"/>
        <c:grouping val="clustered"/>
        <c:varyColors val="0"/>
        <c:ser>
          <c:idx val="4"/>
          <c:order val="0"/>
          <c:spPr>
            <a:solidFill>
              <a:schemeClr val="accent1"/>
            </a:solidFill>
            <a:ln w="9525">
              <a:noFill/>
              <a:prstDash val="solid"/>
            </a:ln>
          </c:spPr>
          <c:invertIfNegative val="0"/>
          <c:dPt>
            <c:idx val="5"/>
            <c:invertIfNegative val="0"/>
            <c:bubble3D val="0"/>
            <c:spPr>
              <a:solidFill>
                <a:srgbClr val="C00000"/>
              </a:solidFill>
              <a:ln w="9525">
                <a:noFill/>
                <a:prstDash val="solid"/>
              </a:ln>
            </c:spPr>
            <c:extLst>
              <c:ext xmlns:c16="http://schemas.microsoft.com/office/drawing/2014/chart" uri="{C3380CC4-5D6E-409C-BE32-E72D297353CC}">
                <c16:uniqueId val="{00000003-8C68-42A1-A750-41FF63E7B279}"/>
              </c:ext>
            </c:extLst>
          </c:dPt>
          <c:dPt>
            <c:idx val="10"/>
            <c:invertIfNegative val="0"/>
            <c:bubble3D val="0"/>
            <c:extLst>
              <c:ext xmlns:c16="http://schemas.microsoft.com/office/drawing/2014/chart" uri="{C3380CC4-5D6E-409C-BE32-E72D297353CC}">
                <c16:uniqueId val="{00000000-8C68-42A1-A750-41FF63E7B279}"/>
              </c:ext>
            </c:extLst>
          </c:dPt>
          <c:dLbls>
            <c:numFmt formatCode="#,##0.0" sourceLinked="0"/>
            <c:spPr>
              <a:noFill/>
              <a:ln>
                <a:noFill/>
              </a:ln>
              <a:effectLst/>
            </c:spPr>
            <c:txPr>
              <a:bodyPr wrap="square" lIns="38100" tIns="19050" rIns="38100" bIns="19050" anchor="ctr">
                <a:spAutoFit/>
              </a:bodyPr>
              <a:lstStyle/>
              <a:p>
                <a:pPr>
                  <a:defRPr sz="1400"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AUS</c:v>
                </c:pt>
                <c:pt idx="1">
                  <c:v>NZ</c:v>
                </c:pt>
                <c:pt idx="2">
                  <c:v>NETH</c:v>
                </c:pt>
                <c:pt idx="3">
                  <c:v>SWE</c:v>
                </c:pt>
                <c:pt idx="4">
                  <c:v>SWIZ</c:v>
                </c:pt>
                <c:pt idx="5">
                  <c:v>US</c:v>
                </c:pt>
                <c:pt idx="6">
                  <c:v>FRA</c:v>
                </c:pt>
                <c:pt idx="7">
                  <c:v>UK</c:v>
                </c:pt>
                <c:pt idx="8">
                  <c:v>NOR</c:v>
                </c:pt>
                <c:pt idx="9">
                  <c:v>CAN</c:v>
                </c:pt>
                <c:pt idx="10">
                  <c:v>GER</c:v>
                </c:pt>
              </c:strCache>
            </c:strRef>
          </c:cat>
          <c:val>
            <c:numRef>
              <c:f>Sheet1!$B$2:$B$12</c:f>
              <c:numCache>
                <c:formatCode>General</c:formatCode>
                <c:ptCount val="11"/>
                <c:pt idx="0">
                  <c:v>4.2</c:v>
                </c:pt>
                <c:pt idx="1">
                  <c:v>4.9000000000000004</c:v>
                </c:pt>
                <c:pt idx="2">
                  <c:v>5</c:v>
                </c:pt>
                <c:pt idx="3">
                  <c:v>5.5</c:v>
                </c:pt>
                <c:pt idx="4">
                  <c:v>5.5</c:v>
                </c:pt>
                <c:pt idx="5">
                  <c:v>5.5</c:v>
                </c:pt>
                <c:pt idx="6">
                  <c:v>5.6</c:v>
                </c:pt>
                <c:pt idx="7">
                  <c:v>5.9</c:v>
                </c:pt>
                <c:pt idx="8">
                  <c:v>6</c:v>
                </c:pt>
                <c:pt idx="9">
                  <c:v>7.4</c:v>
                </c:pt>
                <c:pt idx="10">
                  <c:v>7.5</c:v>
                </c:pt>
              </c:numCache>
            </c:numRef>
          </c:val>
          <c:extLst>
            <c:ext xmlns:c16="http://schemas.microsoft.com/office/drawing/2014/chart" uri="{C3380CC4-5D6E-409C-BE32-E72D297353CC}">
              <c16:uniqueId val="{00000001-8C68-42A1-A750-41FF63E7B279}"/>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6.4</c:v>
                </c:pt>
                <c:pt idx="1">
                  <c:v>6.4</c:v>
                </c:pt>
                <c:pt idx="2">
                  <c:v>6.4</c:v>
                </c:pt>
                <c:pt idx="3">
                  <c:v>6.4</c:v>
                </c:pt>
                <c:pt idx="4">
                  <c:v>6.4</c:v>
                </c:pt>
                <c:pt idx="5">
                  <c:v>6.4</c:v>
                </c:pt>
                <c:pt idx="6">
                  <c:v>6.4</c:v>
                </c:pt>
                <c:pt idx="7">
                  <c:v>6.4</c:v>
                </c:pt>
                <c:pt idx="8">
                  <c:v>6.4</c:v>
                </c:pt>
                <c:pt idx="9">
                  <c:v>6.4</c:v>
                </c:pt>
                <c:pt idx="10">
                  <c:v>6.4</c:v>
                </c:pt>
              </c:numCache>
            </c:numRef>
          </c:val>
          <c:smooth val="0"/>
          <c:extLst>
            <c:ext xmlns:c16="http://schemas.microsoft.com/office/drawing/2014/chart" uri="{C3380CC4-5D6E-409C-BE32-E72D297353CC}">
              <c16:uniqueId val="{00000002-8C68-42A1-A750-41FF63E7B279}"/>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68013237475751E-3"/>
          <c:y val="8.4165194616094528E-3"/>
          <c:w val="0.99346939909162046"/>
          <c:h val="0.92855604189205299"/>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AB2B-46FA-B068-CB4167BBF3C7}"/>
              </c:ext>
            </c:extLst>
          </c:dPt>
          <c:dLbls>
            <c:dLbl>
              <c:idx val="7"/>
              <c:layout>
                <c:manualLayout>
                  <c:x val="0"/>
                  <c:y val="8.6950031898606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2B-46FA-B068-CB4167BBF3C7}"/>
                </c:ext>
              </c:extLst>
            </c:dLbl>
            <c:dLbl>
              <c:idx val="8"/>
              <c:layout>
                <c:manualLayout>
                  <c:x val="-1.1975458871737733E-16"/>
                  <c:y val="8.97134173460533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2B-46FA-B068-CB4167BBF3C7}"/>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UK</c:v>
                </c:pt>
                <c:pt idx="1">
                  <c:v>GER</c:v>
                </c:pt>
                <c:pt idx="2">
                  <c:v>NETH</c:v>
                </c:pt>
                <c:pt idx="3">
                  <c:v>SWE</c:v>
                </c:pt>
                <c:pt idx="4">
                  <c:v>SWIZ</c:v>
                </c:pt>
                <c:pt idx="5">
                  <c:v>NZ</c:v>
                </c:pt>
                <c:pt idx="6">
                  <c:v>NOR</c:v>
                </c:pt>
                <c:pt idx="7">
                  <c:v>CAN</c:v>
                </c:pt>
                <c:pt idx="8">
                  <c:v>AUS</c:v>
                </c:pt>
                <c:pt idx="9">
                  <c:v>FRA</c:v>
                </c:pt>
                <c:pt idx="10">
                  <c:v>US</c:v>
                </c:pt>
              </c:strCache>
            </c:strRef>
          </c:cat>
          <c:val>
            <c:numRef>
              <c:f>Sheet1!$B$2:$B$12</c:f>
              <c:numCache>
                <c:formatCode>General</c:formatCode>
                <c:ptCount val="11"/>
                <c:pt idx="0">
                  <c:v>7.3</c:v>
                </c:pt>
                <c:pt idx="1">
                  <c:v>10.199999999999999</c:v>
                </c:pt>
                <c:pt idx="2">
                  <c:v>10.5</c:v>
                </c:pt>
                <c:pt idx="3">
                  <c:v>11.1</c:v>
                </c:pt>
                <c:pt idx="4">
                  <c:v>11.2</c:v>
                </c:pt>
                <c:pt idx="5">
                  <c:v>11.5</c:v>
                </c:pt>
                <c:pt idx="6">
                  <c:v>11.6</c:v>
                </c:pt>
                <c:pt idx="7">
                  <c:v>11.8</c:v>
                </c:pt>
                <c:pt idx="8">
                  <c:v>11.9</c:v>
                </c:pt>
                <c:pt idx="9">
                  <c:v>13.1</c:v>
                </c:pt>
                <c:pt idx="10">
                  <c:v>13.9</c:v>
                </c:pt>
              </c:numCache>
            </c:numRef>
          </c:val>
          <c:extLst>
            <c:ext xmlns:c16="http://schemas.microsoft.com/office/drawing/2014/chart" uri="{C3380CC4-5D6E-409C-BE32-E72D297353CC}">
              <c16:uniqueId val="{00000003-AB2B-46FA-B068-CB4167BBF3C7}"/>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val>
            <c:numRef>
              <c:f>Sheet1!$C$2:$C$12</c:f>
              <c:numCache>
                <c:formatCode>General</c:formatCode>
                <c:ptCount val="11"/>
                <c:pt idx="0">
                  <c:v>11.5</c:v>
                </c:pt>
                <c:pt idx="1">
                  <c:v>11.5</c:v>
                </c:pt>
                <c:pt idx="2">
                  <c:v>11.5</c:v>
                </c:pt>
                <c:pt idx="3">
                  <c:v>11.5</c:v>
                </c:pt>
                <c:pt idx="4">
                  <c:v>11.5</c:v>
                </c:pt>
                <c:pt idx="5">
                  <c:v>11.5</c:v>
                </c:pt>
                <c:pt idx="6">
                  <c:v>11.5</c:v>
                </c:pt>
                <c:pt idx="7">
                  <c:v>11.5</c:v>
                </c:pt>
                <c:pt idx="8">
                  <c:v>11.5</c:v>
                </c:pt>
                <c:pt idx="9">
                  <c:v>11.5</c:v>
                </c:pt>
                <c:pt idx="10">
                  <c:v>11.5</c:v>
                </c:pt>
              </c:numCache>
            </c:numRef>
          </c:val>
          <c:smooth val="0"/>
          <c:extLst>
            <c:ext xmlns:c16="http://schemas.microsoft.com/office/drawing/2014/chart" uri="{C3380CC4-5D6E-409C-BE32-E72D297353CC}">
              <c16:uniqueId val="{00000004-AB2B-46FA-B068-CB4167BBF3C7}"/>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98E-2"/>
          <c:y val="0.13436692506459899"/>
          <c:w val="0.94736842105263097"/>
          <c:h val="0.75452196382429004"/>
        </c:manualLayout>
      </c:layout>
      <c:barChart>
        <c:barDir val="col"/>
        <c:grouping val="clustered"/>
        <c:varyColors val="0"/>
        <c:ser>
          <c:idx val="4"/>
          <c:order val="0"/>
          <c:tx>
            <c:strRef>
              <c:f>Sheet1!$B$1</c:f>
              <c:strCache>
                <c:ptCount val="1"/>
              </c:strCache>
            </c:strRef>
          </c:tx>
          <c:spPr>
            <a:solidFill>
              <a:srgbClr val="0C4C88"/>
            </a:solidFill>
            <a:ln w="15056">
              <a:solidFill>
                <a:schemeClr val="tx1"/>
              </a:solidFill>
              <a:prstDash val="solid"/>
            </a:ln>
          </c:spPr>
          <c:invertIfNegative val="0"/>
          <c:dPt>
            <c:idx val="1"/>
            <c:invertIfNegative val="0"/>
            <c:bubble3D val="0"/>
            <c:spPr>
              <a:solidFill>
                <a:srgbClr val="C00000"/>
              </a:solidFill>
              <a:ln w="15056">
                <a:solidFill>
                  <a:schemeClr val="tx1"/>
                </a:solidFill>
                <a:prstDash val="solid"/>
              </a:ln>
            </c:spPr>
            <c:extLst>
              <c:ext xmlns:c16="http://schemas.microsoft.com/office/drawing/2014/chart" uri="{C3380CC4-5D6E-409C-BE32-E72D297353CC}">
                <c16:uniqueId val="{00000001-FFEA-45E7-B828-291AB519E421}"/>
              </c:ext>
            </c:extLst>
          </c:dPt>
          <c:dLbls>
            <c:spPr>
              <a:noFill/>
              <a:ln w="30111">
                <a:noFill/>
              </a:ln>
            </c:spPr>
            <c:txPr>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US</c:v>
                </c:pt>
                <c:pt idx="2">
                  <c:v>NETH</c:v>
                </c:pt>
                <c:pt idx="3">
                  <c:v>UK</c:v>
                </c:pt>
                <c:pt idx="4">
                  <c:v>GER</c:v>
                </c:pt>
                <c:pt idx="5">
                  <c:v>NZ</c:v>
                </c:pt>
                <c:pt idx="6">
                  <c:v>FR</c:v>
                </c:pt>
                <c:pt idx="7">
                  <c:v>SWE</c:v>
                </c:pt>
                <c:pt idx="8">
                  <c:v>AUS</c:v>
                </c:pt>
                <c:pt idx="9">
                  <c:v>CAN</c:v>
                </c:pt>
                <c:pt idx="10">
                  <c:v>NOR</c:v>
                </c:pt>
              </c:strCache>
            </c:strRef>
          </c:cat>
          <c:val>
            <c:numRef>
              <c:f>Sheet1!$B$2:$B$12</c:f>
              <c:numCache>
                <c:formatCode>General</c:formatCode>
                <c:ptCount val="11"/>
                <c:pt idx="0">
                  <c:v>92</c:v>
                </c:pt>
                <c:pt idx="1">
                  <c:v>88</c:v>
                </c:pt>
                <c:pt idx="2">
                  <c:v>81</c:v>
                </c:pt>
                <c:pt idx="3">
                  <c:v>80</c:v>
                </c:pt>
                <c:pt idx="4">
                  <c:v>79</c:v>
                </c:pt>
                <c:pt idx="5">
                  <c:v>68</c:v>
                </c:pt>
                <c:pt idx="6">
                  <c:v>67</c:v>
                </c:pt>
                <c:pt idx="7">
                  <c:v>63</c:v>
                </c:pt>
                <c:pt idx="8">
                  <c:v>59</c:v>
                </c:pt>
                <c:pt idx="9">
                  <c:v>52</c:v>
                </c:pt>
                <c:pt idx="10">
                  <c:v>47</c:v>
                </c:pt>
              </c:numCache>
            </c:numRef>
          </c:val>
          <c:extLst>
            <c:ext xmlns:c16="http://schemas.microsoft.com/office/drawing/2014/chart" uri="{C3380CC4-5D6E-409C-BE32-E72D297353CC}">
              <c16:uniqueId val="{00000000-FFEA-45E7-B828-291AB519E421}"/>
            </c:ext>
          </c:extLst>
        </c:ser>
        <c:dLbls>
          <c:showLegendKey val="0"/>
          <c:showVal val="0"/>
          <c:showCatName val="0"/>
          <c:showSerName val="0"/>
          <c:showPercent val="0"/>
          <c:showBubbleSize val="0"/>
        </c:dLbls>
        <c:gapWidth val="70"/>
        <c:overlap val="-10"/>
        <c:axId val="-2111585944"/>
        <c:axId val="-2117421240"/>
      </c:barChart>
      <c:catAx>
        <c:axId val="-211158594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7421240"/>
        <c:crosses val="autoZero"/>
        <c:auto val="1"/>
        <c:lblAlgn val="ctr"/>
        <c:lblOffset val="100"/>
        <c:tickLblSkip val="1"/>
        <c:tickMarkSkip val="1"/>
        <c:noMultiLvlLbl val="0"/>
      </c:catAx>
      <c:valAx>
        <c:axId val="-211742124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1585944"/>
        <c:crosses val="autoZero"/>
        <c:crossBetween val="between"/>
        <c:majorUnit val="2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71088429221043E-2"/>
          <c:y val="0.20742193533709252"/>
          <c:w val="0.93252897044185257"/>
          <c:h val="0.7110050668914204"/>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86AF-443E-B389-024D09CDBE4F}"/>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f>Sheet1!$B$2:$B$12</c:f>
              <c:numCache>
                <c:formatCode>0</c:formatCode>
                <c:ptCount val="11"/>
                <c:pt idx="0">
                  <c:v>88.2</c:v>
                </c:pt>
                <c:pt idx="1">
                  <c:v>89.34</c:v>
                </c:pt>
                <c:pt idx="2">
                  <c:v>93.61</c:v>
                </c:pt>
                <c:pt idx="3">
                  <c:v>93.77</c:v>
                </c:pt>
                <c:pt idx="4">
                  <c:v>94.07</c:v>
                </c:pt>
                <c:pt idx="5">
                  <c:v>94.66</c:v>
                </c:pt>
                <c:pt idx="6">
                  <c:v>96.75</c:v>
                </c:pt>
                <c:pt idx="7">
                  <c:v>98.9</c:v>
                </c:pt>
                <c:pt idx="8">
                  <c:v>99.02</c:v>
                </c:pt>
                <c:pt idx="9">
                  <c:v>99.3</c:v>
                </c:pt>
                <c:pt idx="10">
                  <c:v>100</c:v>
                </c:pt>
              </c:numCache>
            </c:numRef>
          </c:val>
          <c:extLst>
            <c:ext xmlns:c16="http://schemas.microsoft.com/office/drawing/2014/chart" uri="{C3380CC4-5D6E-409C-BE32-E72D297353CC}">
              <c16:uniqueId val="{00000002-86AF-443E-B389-024D09CDBE4F}"/>
            </c:ext>
          </c:extLst>
        </c:ser>
        <c:dLbls>
          <c:showLegendKey val="0"/>
          <c:showVal val="0"/>
          <c:showCatName val="0"/>
          <c:showSerName val="0"/>
          <c:showPercent val="0"/>
          <c:showBubbleSize val="0"/>
        </c:dLbls>
        <c:gapWidth val="25"/>
        <c:axId val="638889408"/>
        <c:axId val="6388898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0"/>
                    <c:layout>
                      <c:manualLayout>
                        <c:x val="-2.836352932532097E-3"/>
                        <c:y val="1.60174889117776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86AF-443E-B389-024D09CDBE4F}"/>
                      </c:ext>
                    </c:extLst>
                  </c:dLbl>
                  <c:dLbl>
                    <c:idx val="2"/>
                    <c:layout>
                      <c:manualLayout>
                        <c:x val="-5.199920306385739E-17"/>
                        <c:y val="-2.6695814852962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6AF-443E-B389-024D09CDBE4F}"/>
                      </c:ext>
                    </c:extLst>
                  </c:dLbl>
                  <c:dLbl>
                    <c:idx val="3"/>
                    <c:layout>
                      <c:manualLayout>
                        <c:x val="-1.4182322999851929E-3"/>
                        <c:y val="3.4704559308851662E-2"/>
                      </c:manualLayout>
                    </c:layout>
                    <c:showLegendKey val="0"/>
                    <c:showVal val="1"/>
                    <c:showCatName val="0"/>
                    <c:showSerName val="0"/>
                    <c:showPercent val="0"/>
                    <c:showBubbleSize val="0"/>
                    <c:extLst>
                      <c:ext uri="{CE6537A1-D6FC-4f65-9D91-7224C49458BB}">
                        <c15:layout>
                          <c:manualLayout>
                            <c:w val="3.4305688718975706E-2"/>
                            <c:h val="5.3631892039602294E-2"/>
                          </c:manualLayout>
                        </c15:layout>
                      </c:ext>
                      <c:ext xmlns:c16="http://schemas.microsoft.com/office/drawing/2014/chart" uri="{C3380CC4-5D6E-409C-BE32-E72D297353CC}">
                        <c16:uniqueId val="{00000005-86AF-443E-B389-024D09CDBE4F}"/>
                      </c:ext>
                    </c:extLst>
                  </c:dLbl>
                  <c:dLbl>
                    <c:idx val="4"/>
                    <c:layout>
                      <c:manualLayout>
                        <c:x val="-2.836352932532149E-3"/>
                        <c:y val="5.072204822062934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6AF-443E-B389-024D09CDBE4F}"/>
                      </c:ext>
                    </c:extLst>
                  </c:dLbl>
                  <c:dLbl>
                    <c:idx val="5"/>
                    <c:layout>
                      <c:manualLayout>
                        <c:x val="-1.4181764662661526E-3"/>
                        <c:y val="2.402623336766653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6AF-443E-B389-024D09CDBE4F}"/>
                      </c:ext>
                    </c:extLst>
                  </c:dLbl>
                  <c:dLbl>
                    <c:idx val="8"/>
                    <c:layout>
                      <c:manualLayout>
                        <c:x val="1.4181764662659446E-3"/>
                        <c:y val="2.669581485296281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6AF-443E-B389-024D09CDBE4F}"/>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86AF-443E-B389-024D09CDBE4F}"/>
                  </c:ext>
                </c:extLst>
              </c15:ser>
            </c15:filteredBarSeries>
          </c:ext>
        </c:extLst>
      </c:barChart>
      <c:catAx>
        <c:axId val="6388894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9800"/>
        <c:crosses val="autoZero"/>
        <c:auto val="1"/>
        <c:lblAlgn val="ctr"/>
        <c:lblOffset val="100"/>
        <c:noMultiLvlLbl val="0"/>
      </c:catAx>
      <c:valAx>
        <c:axId val="638889800"/>
        <c:scaling>
          <c:orientation val="minMax"/>
          <c:max val="100"/>
          <c:min val="0"/>
        </c:scaling>
        <c:delete val="1"/>
        <c:axPos val="l"/>
        <c:numFmt formatCode="0" sourceLinked="1"/>
        <c:majorTickMark val="none"/>
        <c:minorTickMark val="none"/>
        <c:tickLblPos val="nextTo"/>
        <c:crossAx val="6388894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26208652298583E-2"/>
          <c:y val="8.9564493256400382E-2"/>
          <c:w val="0.94077382897868111"/>
          <c:h val="0.81628968952359693"/>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44DA-4A25-BD22-88D54E35194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f>Sheet1!$B$2:$B$12</c:f>
              <c:numCache>
                <c:formatCode>0</c:formatCode>
                <c:ptCount val="11"/>
                <c:pt idx="0">
                  <c:v>11.66</c:v>
                </c:pt>
                <c:pt idx="1">
                  <c:v>20.75</c:v>
                </c:pt>
                <c:pt idx="2">
                  <c:v>21.02</c:v>
                </c:pt>
                <c:pt idx="3">
                  <c:v>23.94</c:v>
                </c:pt>
                <c:pt idx="4">
                  <c:v>23.98</c:v>
                </c:pt>
                <c:pt idx="5">
                  <c:v>27.99</c:v>
                </c:pt>
                <c:pt idx="6">
                  <c:v>29.42</c:v>
                </c:pt>
                <c:pt idx="7">
                  <c:v>31.89</c:v>
                </c:pt>
                <c:pt idx="8">
                  <c:v>36.5</c:v>
                </c:pt>
                <c:pt idx="9">
                  <c:v>37.39</c:v>
                </c:pt>
                <c:pt idx="10">
                  <c:v>44.56</c:v>
                </c:pt>
              </c:numCache>
            </c:numRef>
          </c:val>
          <c:extLst>
            <c:ext xmlns:c16="http://schemas.microsoft.com/office/drawing/2014/chart" uri="{C3380CC4-5D6E-409C-BE32-E72D297353CC}">
              <c16:uniqueId val="{00000002-44DA-4A25-BD22-88D54E351946}"/>
            </c:ext>
          </c:extLst>
        </c:ser>
        <c:dLbls>
          <c:showLegendKey val="0"/>
          <c:showVal val="0"/>
          <c:showCatName val="0"/>
          <c:showSerName val="0"/>
          <c:showPercent val="0"/>
          <c:showBubbleSize val="0"/>
        </c:dLbls>
        <c:gapWidth val="25"/>
        <c:axId val="637811800"/>
        <c:axId val="63781219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1.4181764662660485E-3"/>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44DA-4A25-BD22-88D54E351946}"/>
                      </c:ext>
                    </c:extLst>
                  </c:dLbl>
                  <c:dLbl>
                    <c:idx val="3"/>
                    <c:layout>
                      <c:manualLayout>
                        <c:x val="-1.4181764662660485E-3"/>
                        <c:y val="2.898880872202494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4DA-4A25-BD22-88D54E351946}"/>
                      </c:ext>
                    </c:extLst>
                  </c:dLbl>
                  <c:dLbl>
                    <c:idx val="4"/>
                    <c:layout>
                      <c:manualLayout>
                        <c:x val="0"/>
                        <c:y val="4.295153812553868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4DA-4A25-BD22-88D54E351946}"/>
                      </c:ext>
                    </c:extLst>
                  </c:dLbl>
                  <c:dLbl>
                    <c:idx val="6"/>
                    <c:layout>
                      <c:manualLayout>
                        <c:x val="0"/>
                        <c:y val="2.31277512983669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4DA-4A25-BD22-88D54E351946}"/>
                      </c:ext>
                    </c:extLst>
                  </c:dLbl>
                  <c:dLbl>
                    <c:idx val="7"/>
                    <c:layout>
                      <c:manualLayout>
                        <c:x val="7.0908823313302425E-4"/>
                        <c:y val="5.6167656165002466E-2"/>
                      </c:manualLayout>
                    </c:layout>
                    <c:spPr>
                      <a:noFill/>
                      <a:ln>
                        <a:noFill/>
                      </a:ln>
                      <a:effectLst/>
                    </c:spPr>
                    <c:txPr>
                      <a:bodyPr wrap="square" lIns="38100" tIns="19050" rIns="38100" bIns="19050" anchor="ctr">
                        <a:noAutofit/>
                      </a:bodyPr>
                      <a:lstStyle/>
                      <a:p>
                        <a:pPr>
                          <a:defRPr sz="1400" b="1">
                            <a:latin typeface="Interface"/>
                          </a:defRPr>
                        </a:pPr>
                        <a:endParaRPr lang="en-US"/>
                      </a:p>
                    </c:txPr>
                    <c:showLegendKey val="0"/>
                    <c:showVal val="1"/>
                    <c:showCatName val="0"/>
                    <c:showSerName val="0"/>
                    <c:showPercent val="0"/>
                    <c:showBubbleSize val="0"/>
                    <c:extLst>
                      <c:ext uri="{CE6537A1-D6FC-4f65-9D91-7224C49458BB}">
                        <c15:layout>
                          <c:manualLayout>
                            <c:w val="3.4844595776156811E-2"/>
                            <c:h val="0.10936122399656389"/>
                          </c:manualLayout>
                        </c15:layout>
                      </c:ext>
                      <c:ext xmlns:c16="http://schemas.microsoft.com/office/drawing/2014/chart" uri="{C3380CC4-5D6E-409C-BE32-E72D297353CC}">
                        <c16:uniqueId val="{00000007-44DA-4A25-BD22-88D54E351946}"/>
                      </c:ext>
                    </c:extLst>
                  </c:dLbl>
                  <c:dLbl>
                    <c:idx val="10"/>
                    <c:layout>
                      <c:manualLayout>
                        <c:x val="0"/>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4DA-4A25-BD22-88D54E35194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4DA-4A25-BD22-88D54E351946}"/>
                  </c:ext>
                </c:extLst>
              </c15:ser>
            </c15:filteredBarSeries>
          </c:ext>
        </c:extLst>
      </c:barChart>
      <c:catAx>
        <c:axId val="637811800"/>
        <c:scaling>
          <c:orientation val="minMax"/>
        </c:scaling>
        <c:delete val="0"/>
        <c:axPos val="b"/>
        <c:numFmt formatCode="General" sourceLinked="1"/>
        <c:majorTickMark val="none"/>
        <c:minorTickMark val="none"/>
        <c:tickLblPos val="nextTo"/>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7812192"/>
        <c:crosses val="autoZero"/>
        <c:auto val="1"/>
        <c:lblAlgn val="ctr"/>
        <c:lblOffset val="100"/>
        <c:noMultiLvlLbl val="0"/>
      </c:catAx>
      <c:valAx>
        <c:axId val="637812192"/>
        <c:scaling>
          <c:orientation val="minMax"/>
          <c:max val="50"/>
        </c:scaling>
        <c:delete val="1"/>
        <c:axPos val="l"/>
        <c:numFmt formatCode="0" sourceLinked="1"/>
        <c:majorTickMark val="none"/>
        <c:minorTickMark val="none"/>
        <c:tickLblPos val="nextTo"/>
        <c:crossAx val="637811800"/>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5279314665008025E-4"/>
          <c:w val="0.92657620264156026"/>
          <c:h val="0.73856373207956671"/>
        </c:manualLayout>
      </c:layout>
      <c:barChart>
        <c:barDir val="col"/>
        <c:grouping val="clustered"/>
        <c:varyColors val="0"/>
        <c:ser>
          <c:idx val="0"/>
          <c:order val="0"/>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Non-Hispanic Black</c:v>
                </c:pt>
                <c:pt idx="1">
                  <c:v>American Indian / Alaska Native</c:v>
                </c:pt>
                <c:pt idx="2">
                  <c:v>Native Hawaiian or other Pacific Islander</c:v>
                </c:pt>
                <c:pt idx="3">
                  <c:v>Hispanic</c:v>
                </c:pt>
                <c:pt idx="4">
                  <c:v>Non-Hispanic White</c:v>
                </c:pt>
                <c:pt idx="5">
                  <c:v>Asian</c:v>
                </c:pt>
              </c:strCache>
            </c:strRef>
          </c:cat>
          <c:val>
            <c:numRef>
              <c:f>Sheet1!$B$2:$B$7</c:f>
              <c:numCache>
                <c:formatCode>General</c:formatCode>
                <c:ptCount val="6"/>
                <c:pt idx="0">
                  <c:v>11.4</c:v>
                </c:pt>
                <c:pt idx="1">
                  <c:v>9.4</c:v>
                </c:pt>
                <c:pt idx="2">
                  <c:v>7.4</c:v>
                </c:pt>
                <c:pt idx="3">
                  <c:v>5</c:v>
                </c:pt>
                <c:pt idx="4">
                  <c:v>4.9000000000000004</c:v>
                </c:pt>
                <c:pt idx="5">
                  <c:v>3.6</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At val="0"/>
        <c:auto val="1"/>
        <c:lblAlgn val="ctr"/>
        <c:lblOffset val="100"/>
        <c:noMultiLvlLbl val="0"/>
      </c:catAx>
      <c:valAx>
        <c:axId val="639404768"/>
        <c:scaling>
          <c:orientation val="minMax"/>
          <c:max val="12"/>
          <c:min val="0"/>
        </c:scaling>
        <c:delete val="1"/>
        <c:axPos val="l"/>
        <c:majorGridlines>
          <c:spPr>
            <a:ln w="6350" cap="flat" cmpd="sng" algn="ctr">
              <a:solidFill>
                <a:schemeClr val="tx1">
                  <a:tint val="75000"/>
                </a:schemeClr>
              </a:solidFill>
              <a:prstDash val="solid"/>
              <a:round/>
            </a:ln>
            <a:effectLst/>
          </c:spPr>
        </c:majorGridlines>
        <c:numFmt formatCode="0.0" sourceLinked="0"/>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0.05376</cdr:x>
      <cdr:y>0.35814</cdr:y>
    </cdr:from>
    <cdr:to>
      <cdr:x>0.35323</cdr:x>
      <cdr:y>0.40222</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278562" y="1500388"/>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6.8</a:t>
          </a:r>
        </a:p>
      </cdr:txBody>
    </cdr:sp>
  </cdr:relSizeAnchor>
  <cdr:relSizeAnchor xmlns:cdr="http://schemas.openxmlformats.org/drawingml/2006/chartDrawing">
    <cdr:from>
      <cdr:x>0.03266</cdr:x>
      <cdr:y>0</cdr:y>
    </cdr:from>
    <cdr:to>
      <cdr:x>0.88091</cdr:x>
      <cdr:y>0.06612</cdr:y>
    </cdr:to>
    <cdr:sp macro="" textlink="">
      <cdr:nvSpPr>
        <cdr:cNvPr id="3" name="TextBox 10">
          <a:extLst xmlns:a="http://schemas.openxmlformats.org/drawingml/2006/main">
            <a:ext uri="{FF2B5EF4-FFF2-40B4-BE49-F238E27FC236}">
              <a16:creationId xmlns:a16="http://schemas.microsoft.com/office/drawing/2014/main" id="{2D8DC483-668C-BD4E-AA74-885432025451}"/>
            </a:ext>
          </a:extLst>
        </cdr:cNvPr>
        <cdr:cNvSpPr txBox="1"/>
      </cdr:nvSpPr>
      <cdr:spPr>
        <a:xfrm xmlns:a="http://schemas.openxmlformats.org/drawingml/2006/main">
          <a:off x="169231" y="0"/>
          <a:ext cx="439529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Average physician visits per capita, 2017</a:t>
          </a:r>
          <a:endParaRPr lang="en-US" sz="1800" i="1" dirty="0">
            <a:solidFill>
              <a:srgbClr val="4C515A"/>
            </a:solidFill>
            <a:latin typeface="Trebuchet M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0.66915</cdr:x>
      <cdr:y>0.46393</cdr:y>
    </cdr:from>
    <cdr:to>
      <cdr:x>0.96863</cdr:x>
      <cdr:y>0.50801</cdr:y>
    </cdr:to>
    <cdr:sp macro="" textlink="">
      <cdr:nvSpPr>
        <cdr:cNvPr id="2" name="TextBox 1">
          <a:extLst xmlns:a="http://schemas.openxmlformats.org/drawingml/2006/main">
            <a:ext uri="{FF2B5EF4-FFF2-40B4-BE49-F238E27FC236}">
              <a16:creationId xmlns:a16="http://schemas.microsoft.com/office/drawing/2014/main" id="{962B1ED3-5CF1-42C2-B516-B8F6571B8895}"/>
            </a:ext>
          </a:extLst>
        </cdr:cNvPr>
        <cdr:cNvSpPr txBox="1"/>
      </cdr:nvSpPr>
      <cdr:spPr>
        <a:xfrm xmlns:a="http://schemas.openxmlformats.org/drawingml/2006/main">
          <a:off x="3467280" y="1943611"/>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3.5</a:t>
          </a:r>
        </a:p>
      </cdr:txBody>
    </cdr:sp>
  </cdr:relSizeAnchor>
  <cdr:relSizeAnchor xmlns:cdr="http://schemas.openxmlformats.org/drawingml/2006/chartDrawing">
    <cdr:from>
      <cdr:x>0.04843</cdr:x>
      <cdr:y>0</cdr:y>
    </cdr:from>
    <cdr:to>
      <cdr:x>0.91501</cdr:x>
      <cdr:y>0.06612</cdr:y>
    </cdr:to>
    <cdr:sp macro="" textlink="">
      <cdr:nvSpPr>
        <cdr:cNvPr id="3" name="TextBox 13">
          <a:extLst xmlns:a="http://schemas.openxmlformats.org/drawingml/2006/main">
            <a:ext uri="{FF2B5EF4-FFF2-40B4-BE49-F238E27FC236}">
              <a16:creationId xmlns:a16="http://schemas.microsoft.com/office/drawing/2014/main" id="{EA0EB2DB-8B9F-C946-B524-21C3EB2ACDCD}"/>
            </a:ext>
          </a:extLst>
        </cdr:cNvPr>
        <cdr:cNvSpPr txBox="1"/>
      </cdr:nvSpPr>
      <cdr:spPr>
        <a:xfrm xmlns:a="http://schemas.openxmlformats.org/drawingml/2006/main">
          <a:off x="250945" y="0"/>
          <a:ext cx="4490278"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Practicing physicians per 1,000 population, 2018</a:t>
          </a:r>
          <a:endParaRPr lang="en-US" sz="1800" i="1" dirty="0">
            <a:solidFill>
              <a:srgbClr val="4C515A"/>
            </a:solidFill>
            <a:latin typeface="Trebuchet M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0.82539</cdr:x>
      <cdr:y>0.37129</cdr:y>
    </cdr:from>
    <cdr:to>
      <cdr:x>0.91131</cdr:x>
      <cdr:y>0.45617</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8679426" y="1615613"/>
          <a:ext cx="903583"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44%</a:t>
          </a:r>
        </a:p>
      </cdr:txBody>
    </cdr:sp>
  </cdr:relSizeAnchor>
  <cdr:relSizeAnchor xmlns:cdr="http://schemas.openxmlformats.org/drawingml/2006/chartDrawing">
    <cdr:from>
      <cdr:x>0.38554</cdr:x>
      <cdr:y>0.05675</cdr:y>
    </cdr:from>
    <cdr:to>
      <cdr:x>1</cdr:x>
      <cdr:y>0.16285</cdr:y>
    </cdr:to>
    <cdr:sp macro="" textlink="">
      <cdr:nvSpPr>
        <cdr:cNvPr id="3" name="Rectangle 2">
          <a:extLst xmlns:a="http://schemas.openxmlformats.org/drawingml/2006/main">
            <a:ext uri="{FF2B5EF4-FFF2-40B4-BE49-F238E27FC236}">
              <a16:creationId xmlns:a16="http://schemas.microsoft.com/office/drawing/2014/main" id="{0D65003F-5695-4EB6-9FC0-ADECDB98ABDE}"/>
            </a:ext>
          </a:extLst>
        </cdr:cNvPr>
        <cdr:cNvSpPr/>
      </cdr:nvSpPr>
      <cdr:spPr>
        <a:xfrm xmlns:a="http://schemas.openxmlformats.org/drawingml/2006/main">
          <a:off x="4131095" y="246938"/>
          <a:ext cx="6461449"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of adults age 65 and older immunized (%).</a:t>
          </a:r>
        </a:p>
      </cdr:txBody>
    </cdr:sp>
  </cdr:relSizeAnchor>
</c:userShapes>
</file>

<file path=ppt/drawings/drawing4.xml><?xml version="1.0" encoding="utf-8"?>
<c:userShapes xmlns:c="http://schemas.openxmlformats.org/drawingml/2006/chart">
  <cdr:relSizeAnchor xmlns:cdr="http://schemas.openxmlformats.org/drawingml/2006/chartDrawing">
    <cdr:from>
      <cdr:x>0.76685</cdr:x>
      <cdr:y>0.38478</cdr:y>
    </cdr:from>
    <cdr:to>
      <cdr:x>0.91902</cdr:x>
      <cdr:y>0.42722</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8063891" y="1674296"/>
          <a:ext cx="160020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t>
          </a:r>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average</a:t>
          </a: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 60%</a:t>
          </a:r>
        </a:p>
      </cdr:txBody>
    </cdr:sp>
  </cdr:relSizeAnchor>
</c:userShapes>
</file>

<file path=ppt/drawings/drawing5.xml><?xml version="1.0" encoding="utf-8"?>
<c:userShapes xmlns:c="http://schemas.openxmlformats.org/drawingml/2006/chart">
  <cdr:relSizeAnchor xmlns:cdr="http://schemas.openxmlformats.org/drawingml/2006/chartDrawing">
    <cdr:from>
      <cdr:x>0.05471</cdr:x>
      <cdr:y>0.47924</cdr:y>
    </cdr:from>
    <cdr:to>
      <cdr:x>0.22112</cdr:x>
      <cdr:y>0.52076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75360" y="2131319"/>
          <a:ext cx="1749834"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21%</a:t>
          </a:r>
        </a:p>
      </cdr:txBody>
    </cdr:sp>
  </cdr:relSizeAnchor>
</c:userShapes>
</file>

<file path=ppt/drawings/drawing6.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0.18097</cdr:x>
      <cdr:y>0.14266</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79" y="159085"/>
          <a:ext cx="1613840"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0.03138</cdr:y>
    </cdr:from>
    <cdr:to>
      <cdr:x>0.84068</cdr:x>
      <cdr:y>0.22236</cdr:y>
    </cdr:to>
    <cdr:sp macro="" textlink="">
      <cdr:nvSpPr>
        <cdr:cNvPr id="2" name="Rectangle 1">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0" y="136545"/>
          <a:ext cx="8840241" cy="83099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i="1" dirty="0"/>
            <a:t>Percent of women ages 18–64 who rated their quality of medical care</a:t>
          </a:r>
        </a:p>
        <a:p xmlns:a="http://schemas.openxmlformats.org/drawingml/2006/main">
          <a:r>
            <a:rPr lang="en-US" sz="2400" i="1" dirty="0"/>
            <a:t>as </a:t>
          </a:r>
          <a:r>
            <a:rPr lang="en-US" sz="2400" b="1" i="1" dirty="0"/>
            <a:t>excellent or very good</a:t>
          </a:r>
          <a:r>
            <a:rPr lang="en-US" sz="2400" i="1" dirty="0"/>
            <a:t>.</a:t>
          </a:r>
          <a:endParaRPr lang="en-US" sz="2400" dirty="0"/>
        </a:p>
      </cdr:txBody>
    </cdr:sp>
  </cdr:relSizeAnchor>
</c:userShapes>
</file>

<file path=ppt/drawings/drawing8.xml><?xml version="1.0" encoding="utf-8"?>
<c:userShapes xmlns:c="http://schemas.openxmlformats.org/drawingml/2006/chart">
  <cdr:relSizeAnchor xmlns:cdr="http://schemas.openxmlformats.org/drawingml/2006/chartDrawing">
    <cdr:from>
      <cdr:x>0.05017</cdr:x>
      <cdr:y>0.22364</cdr:y>
    </cdr:from>
    <cdr:to>
      <cdr:x>0.19773</cdr:x>
      <cdr:y>0.26608</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27520" y="973146"/>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um.com/@denislesak/companies-with-revenues-greater-than-gdp-of-countries-58c46af4a1a9"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oxfamblogs.org/fp2p/of-the-worlds-top-100-economic-entities-29-are-states-71-are-corporat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loomberg.com/quicktake/drug-prices" TargetMode="External"/><Relationship Id="rId2" Type="http://schemas.openxmlformats.org/officeDocument/2006/relationships/slide" Target="../slides/slide84.xml"/><Relationship Id="rId1" Type="http://schemas.openxmlformats.org/officeDocument/2006/relationships/notesMaster" Target="../notesMasters/notesMaster1.xml"/><Relationship Id="rId5" Type="http://schemas.openxmlformats.org/officeDocument/2006/relationships/hyperlink" Target="https://www.ft.com/content/e92dbf94-d9a2-11e9-8f9b-77216ebe1f17" TargetMode="External"/><Relationship Id="rId4" Type="http://schemas.openxmlformats.org/officeDocument/2006/relationships/hyperlink" Target="https://en.wikipedia.org/wiki/Prescription_drug_prices_in_the_United_State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ommonwealthfund.org/publications/issue-briefs/2020/jan/us-health-care-global-perspective-2019"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s://axenehp.com/international-healthcare-systems-us-versus-world/" TargetMode="External"/><Relationship Id="rId5" Type="http://schemas.openxmlformats.org/officeDocument/2006/relationships/hyperlink" Target="https://www.healthsystemtracker.org/chart-collection/quality-u-s-healthcare-system-compare-countries/#item-overall-age-specific-potential-years-of-life-lost-per-100000-population-1990-2017" TargetMode="External"/><Relationship Id="rId4" Type="http://schemas.openxmlformats.org/officeDocument/2006/relationships/hyperlink" Target="https://www.commonwealthfund.org/publications/issue-briefs/2015/oct/us-health-care-global-perspectiv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Microeconomics</a:t>
            </a:r>
            <a:r>
              <a:rPr lang="en-US" dirty="0"/>
              <a:t> (from Greek prefix micro- meaning "small" + "economics") is a branch of economics that studies the behavior of how the individual modern household and firms make decisions to allocate limited resources.</a:t>
            </a:r>
          </a:p>
          <a:p>
            <a:r>
              <a:rPr lang="en-US" b="1" dirty="0">
                <a:solidFill>
                  <a:srgbClr val="FF0000"/>
                </a:solidFill>
              </a:rPr>
              <a:t>Macroeconomics </a:t>
            </a:r>
            <a:r>
              <a:rPr lang="en-US" dirty="0"/>
              <a:t>(from Greek prefix macro- meaning “large" + "economics") is the study of economy-wide phenomena, including inflation, unemployment, and economic growth. </a:t>
            </a:r>
          </a:p>
          <a:p>
            <a:r>
              <a:rPr lang="en-US" dirty="0"/>
              <a:t>These two branches of economics are closely intertwined, yet distinct—they address different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Microeconomics studies individual markets or sectors or industries (hence health care industry is classified under microeconomics) while macroeconomics studies national economies and country/state-wide, general equilibrium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times people think that since micro means small and macro large, that microeconomics is somehow inferior or studies smaller issues than what is studied in macroeconomics. But it should be noted, that many firms today have revenues that are substantially larger than most national incomes on nations. Obviously, this is comparing apples to oranges – but at least it gives a general idea of the size of some of these firms and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https://medium.com/@denislesak/companies-with-revenues-greater-than-gdp-of-countries-58c46af4a1a9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https://oxfamblogs.org/fp2p/of-the-worlds-top-100-economic-entities-29-are-states-71-are-corporates/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next slide to compare US health care. </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8</a:t>
            </a:fld>
            <a:endParaRPr lang="en-US" dirty="0"/>
          </a:p>
        </p:txBody>
      </p:sp>
    </p:spTree>
    <p:extLst>
      <p:ext uri="{BB962C8B-B14F-4D97-AF65-F5344CB8AC3E}">
        <p14:creationId xmlns:p14="http://schemas.microsoft.com/office/powerpoint/2010/main" val="237791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big emphasis is on the distinction between other health care markets and health insurance – this difference it typically hard to grasp for most people.</a:t>
            </a:r>
          </a:p>
        </p:txBody>
      </p:sp>
      <p:sp>
        <p:nvSpPr>
          <p:cNvPr id="4" name="Slide Number Placeholder 3"/>
          <p:cNvSpPr>
            <a:spLocks noGrp="1"/>
          </p:cNvSpPr>
          <p:nvPr>
            <p:ph type="sldNum" sz="quarter" idx="5"/>
          </p:nvPr>
        </p:nvSpPr>
        <p:spPr/>
        <p:txBody>
          <a:bodyPr/>
          <a:lstStyle/>
          <a:p>
            <a:fld id="{7EC85BC4-8EB5-4604-8AA6-8BB49D60C87E}" type="slidenum">
              <a:rPr lang="en-US" smtClean="0"/>
              <a:t>70</a:t>
            </a:fld>
            <a:endParaRPr lang="en-US" dirty="0"/>
          </a:p>
        </p:txBody>
      </p:sp>
    </p:spTree>
    <p:extLst>
      <p:ext uri="{BB962C8B-B14F-4D97-AF65-F5344CB8AC3E}">
        <p14:creationId xmlns:p14="http://schemas.microsoft.com/office/powerpoint/2010/main" val="2011972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https://www.bloomberg.com/quicktake/drug-prices</a:t>
            </a:r>
            <a:endParaRPr lang="en-US" dirty="0"/>
          </a:p>
          <a:p>
            <a:endParaRPr lang="en-US" dirty="0"/>
          </a:p>
          <a:p>
            <a:endParaRPr lang="en-US" dirty="0"/>
          </a:p>
          <a:p>
            <a:r>
              <a:rPr lang="en-US" dirty="0">
                <a:hlinkClick r:id="rId4"/>
              </a:rPr>
              <a:t>https://en.wikipedia.org/wiki/Prescription_drug_prices_in_the_United_States</a:t>
            </a:r>
            <a:endParaRPr lang="en-US" dirty="0"/>
          </a:p>
          <a:p>
            <a:endParaRPr lang="en-US" dirty="0"/>
          </a:p>
          <a:p>
            <a:r>
              <a:rPr lang="en-US" dirty="0">
                <a:hlinkClick r:id="rId5"/>
              </a:rPr>
              <a:t>https://www.ft.com/content/e92dbf94-d9a2-11e9-8f9b-77216ebe1f17</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84</a:t>
            </a:fld>
            <a:endParaRPr lang="en-US"/>
          </a:p>
        </p:txBody>
      </p:sp>
    </p:spTree>
    <p:extLst>
      <p:ext uri="{BB962C8B-B14F-4D97-AF65-F5344CB8AC3E}">
        <p14:creationId xmlns:p14="http://schemas.microsoft.com/office/powerpoint/2010/main" val="2765361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E7913-67B3-40CF-9E14-23CFE3CA60E2}" type="slidenum">
              <a:rPr lang="en-US" smtClean="0"/>
              <a:t>89</a:t>
            </a:fld>
            <a:endParaRPr lang="en-US"/>
          </a:p>
        </p:txBody>
      </p:sp>
    </p:spTree>
    <p:extLst>
      <p:ext uri="{BB962C8B-B14F-4D97-AF65-F5344CB8AC3E}">
        <p14:creationId xmlns:p14="http://schemas.microsoft.com/office/powerpoint/2010/main" val="2339540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The list of top 10 largest economies based on the total size of GDP: 1) US, 2) China, 3) Japan, 4) Germany, 5) India, 6) UK, 7) France, 8) Italy, 9) Brazil, 10) Canada</a:t>
            </a:r>
          </a:p>
        </p:txBody>
      </p:sp>
      <p:sp>
        <p:nvSpPr>
          <p:cNvPr id="4" name="Slide Number Placeholder 3"/>
          <p:cNvSpPr>
            <a:spLocks noGrp="1"/>
          </p:cNvSpPr>
          <p:nvPr>
            <p:ph type="sldNum" sz="quarter" idx="5"/>
          </p:nvPr>
        </p:nvSpPr>
        <p:spPr/>
        <p:txBody>
          <a:bodyPr/>
          <a:lstStyle/>
          <a:p>
            <a:fld id="{7EC85BC4-8EB5-4604-8AA6-8BB49D60C87E}" type="slidenum">
              <a:rPr lang="en-US" smtClean="0"/>
              <a:t>9</a:t>
            </a:fld>
            <a:endParaRPr lang="en-US" dirty="0"/>
          </a:p>
        </p:txBody>
      </p:sp>
    </p:spTree>
    <p:extLst>
      <p:ext uri="{BB962C8B-B14F-4D97-AF65-F5344CB8AC3E}">
        <p14:creationId xmlns:p14="http://schemas.microsoft.com/office/powerpoint/2010/main" val="31934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people confuse</a:t>
            </a:r>
            <a:r>
              <a:rPr lang="en-US" baseline="0" dirty="0"/>
              <a:t> Health Economics with Health Insurance. The topics discuss in health economics included health insurance, but also a number of other markets related to health care resources.</a:t>
            </a:r>
          </a:p>
          <a:p>
            <a:r>
              <a:rPr lang="en-US" dirty="0"/>
              <a:t>This</a:t>
            </a:r>
            <a:r>
              <a:rPr lang="en-US" baseline="0" dirty="0"/>
              <a:t> is an important distinction – because it also relates to the Health Care reform. Health care reform in the US is mostly dealing with the reform of the Health Insurance, rather than other health care markets.</a:t>
            </a:r>
          </a:p>
          <a:p>
            <a:r>
              <a:rPr lang="en-US" baseline="0" dirty="0"/>
              <a:t>The debate about many of these issues has to do with the market structure – and the issue of when does a market work well – without a lot of government intervention (free markets) and when is it necessary for a government to play a much larger role.</a:t>
            </a:r>
          </a:p>
        </p:txBody>
      </p:sp>
      <p:sp>
        <p:nvSpPr>
          <p:cNvPr id="4" name="Slide Number Placeholder 3"/>
          <p:cNvSpPr>
            <a:spLocks noGrp="1"/>
          </p:cNvSpPr>
          <p:nvPr>
            <p:ph type="sldNum" sz="quarter" idx="5"/>
          </p:nvPr>
        </p:nvSpPr>
        <p:spPr/>
        <p:txBody>
          <a:bodyPr/>
          <a:lstStyle/>
          <a:p>
            <a:fld id="{7EC85BC4-8EB5-4604-8AA6-8BB49D60C87E}" type="slidenum">
              <a:rPr lang="en-US" smtClean="0"/>
              <a:t>10</a:t>
            </a:fld>
            <a:endParaRPr lang="en-US" dirty="0"/>
          </a:p>
        </p:txBody>
      </p:sp>
    </p:spTree>
    <p:extLst>
      <p:ext uri="{BB962C8B-B14F-4D97-AF65-F5344CB8AC3E}">
        <p14:creationId xmlns:p14="http://schemas.microsoft.com/office/powerpoint/2010/main" val="2097758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fld id="{7EC85BC4-8EB5-4604-8AA6-8BB49D60C87E}" type="slidenum">
              <a:rPr lang="en-US" smtClean="0"/>
              <a:t>23</a:t>
            </a:fld>
            <a:endParaRPr lang="en-US"/>
          </a:p>
        </p:txBody>
      </p:sp>
    </p:spTree>
    <p:extLst>
      <p:ext uri="{BB962C8B-B14F-4D97-AF65-F5344CB8AC3E}">
        <p14:creationId xmlns:p14="http://schemas.microsoft.com/office/powerpoint/2010/main" val="77264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40</a:t>
            </a:fld>
            <a:endParaRPr lang="en-US" dirty="0"/>
          </a:p>
        </p:txBody>
      </p:sp>
    </p:spTree>
    <p:extLst>
      <p:ext uri="{BB962C8B-B14F-4D97-AF65-F5344CB8AC3E}">
        <p14:creationId xmlns:p14="http://schemas.microsoft.com/office/powerpoint/2010/main" val="264063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44</a:t>
            </a:fld>
            <a:endParaRPr lang="en-US" dirty="0"/>
          </a:p>
        </p:txBody>
      </p:sp>
    </p:spTree>
    <p:extLst>
      <p:ext uri="{BB962C8B-B14F-4D97-AF65-F5344CB8AC3E}">
        <p14:creationId xmlns:p14="http://schemas.microsoft.com/office/powerpoint/2010/main" val="229112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rId3"/>
            </a:endParaRPr>
          </a:p>
          <a:p>
            <a:endParaRPr lang="en-US" dirty="0">
              <a:hlinkClick r:id="rId3"/>
            </a:endParaRPr>
          </a:p>
          <a:p>
            <a:endParaRPr lang="en-US" dirty="0">
              <a:hlinkClick r:id="rId3"/>
            </a:endParaRPr>
          </a:p>
          <a:p>
            <a:r>
              <a:rPr lang="en-US" dirty="0">
                <a:hlinkClick r:id="rId3"/>
              </a:rPr>
              <a:t>https://www.commonwealthfund.org/publications/issue-briefs/2020/jan/us-health-care-global-perspective-2019</a:t>
            </a:r>
            <a:endParaRPr lang="en-US" dirty="0"/>
          </a:p>
          <a:p>
            <a:endParaRPr lang="en-US" dirty="0"/>
          </a:p>
          <a:p>
            <a:r>
              <a:rPr lang="en-US" dirty="0"/>
              <a:t>A bit older report: </a:t>
            </a:r>
            <a:r>
              <a:rPr lang="en-US" dirty="0">
                <a:hlinkClick r:id="rId4"/>
              </a:rPr>
              <a:t>https://www.commonwealthfund.org/publications/issue-briefs/2015/oct/us-health-care-global-perspective</a:t>
            </a:r>
            <a:endParaRPr lang="en-US" dirty="0"/>
          </a:p>
          <a:p>
            <a:endParaRPr lang="en-US" dirty="0"/>
          </a:p>
          <a:p>
            <a:r>
              <a:rPr lang="en-US" dirty="0">
                <a:hlinkClick r:id="rId5"/>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45</a:t>
            </a:fld>
            <a:endParaRPr lang="en-US" dirty="0"/>
          </a:p>
        </p:txBody>
      </p:sp>
    </p:spTree>
    <p:extLst>
      <p:ext uri="{BB962C8B-B14F-4D97-AF65-F5344CB8AC3E}">
        <p14:creationId xmlns:p14="http://schemas.microsoft.com/office/powerpoint/2010/main" val="310631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yriad Pro Light"/>
              </a:rPr>
              <a:t>6 Roy, </a:t>
            </a:r>
            <a:r>
              <a:rPr lang="en-US" sz="1800" b="0" i="0" u="none" strike="noStrike" baseline="0" dirty="0" err="1">
                <a:solidFill>
                  <a:srgbClr val="000000"/>
                </a:solidFill>
                <a:latin typeface="Myriad Pro Light"/>
              </a:rPr>
              <a:t>Avik</a:t>
            </a:r>
            <a:r>
              <a:rPr lang="en-US" sz="1800" b="0" i="0" u="none" strike="noStrike" baseline="0" dirty="0">
                <a:solidFill>
                  <a:srgbClr val="000000"/>
                </a:solidFill>
                <a:latin typeface="Myriad Pro Light"/>
              </a:rPr>
              <a:t>. “Why Switzerland Has the World’s Best Health Care System.” </a:t>
            </a:r>
            <a:r>
              <a:rPr lang="en-US" sz="1800" b="0" i="1" u="none" strike="noStrike" baseline="0" dirty="0">
                <a:solidFill>
                  <a:srgbClr val="000000"/>
                </a:solidFill>
                <a:latin typeface="Myriad Pro Light"/>
              </a:rPr>
              <a:t>Forbes</a:t>
            </a:r>
            <a:r>
              <a:rPr lang="en-US" sz="1800" b="0" i="0" u="none" strike="noStrike" baseline="0" dirty="0">
                <a:solidFill>
                  <a:srgbClr val="000000"/>
                </a:solidFill>
                <a:latin typeface="Myriad Pro Light"/>
              </a:rPr>
              <a:t>, April 29, 2011; </a:t>
            </a:r>
            <a:r>
              <a:rPr lang="en-US" sz="1800" b="0" i="0" u="sng" strike="noStrike" baseline="0" dirty="0">
                <a:solidFill>
                  <a:srgbClr val="000000"/>
                </a:solidFill>
                <a:latin typeface="Myriad Pro Light"/>
              </a:rPr>
              <a:t>https://www.forbes.com/sites/theapothecary/2011/04/29/why-switzerland-has-the-worlds-best-health-care-system/#2416d9a67d74</a:t>
            </a:r>
            <a:r>
              <a:rPr lang="en-US" sz="1800" b="0" i="0" u="none" strike="noStrike" baseline="0" dirty="0">
                <a:solidFill>
                  <a:srgbClr val="000000"/>
                </a:solidFill>
                <a:latin typeface="Myriad Pro Light"/>
              </a:rPr>
              <a:t>.</a:t>
            </a:r>
          </a:p>
          <a:p>
            <a:r>
              <a:rPr lang="en-US" sz="1800" b="0" i="0" u="none" strike="noStrike" baseline="0" dirty="0">
                <a:solidFill>
                  <a:srgbClr val="000000"/>
                </a:solidFill>
                <a:latin typeface="Myriad Pro Light"/>
              </a:rPr>
              <a:t>7 Henry J. Kaiser Family Foundation. “Number of Issuers Participating in the Individual Health Insurance Marketplaces.” State Health Facts; </a:t>
            </a:r>
            <a:r>
              <a:rPr lang="en-US" sz="1800" b="0" i="0" u="sng" strike="noStrike" baseline="0" dirty="0">
                <a:solidFill>
                  <a:srgbClr val="000000"/>
                </a:solidFill>
                <a:latin typeface="Myriad Pro Light"/>
              </a:rPr>
              <a:t>https://www.kff.org/other/state-indicator/number-of-issuers-participating-in-the-individual-health-insurance-marketplace</a:t>
            </a:r>
            <a:r>
              <a:rPr lang="en-US" sz="1800" b="0" i="0" u="none" strike="noStrike" baseline="0" dirty="0">
                <a:solidFill>
                  <a:srgbClr val="000000"/>
                </a:solidFill>
                <a:latin typeface="Myriad Pro Light"/>
              </a:rPr>
              <a:t>, accessed July 2019.</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57</a:t>
            </a:fld>
            <a:endParaRPr lang="en-US"/>
          </a:p>
        </p:txBody>
      </p:sp>
    </p:spTree>
    <p:extLst>
      <p:ext uri="{BB962C8B-B14F-4D97-AF65-F5344CB8AC3E}">
        <p14:creationId xmlns:p14="http://schemas.microsoft.com/office/powerpoint/2010/main" val="2410167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ajph.aphapublications.org</a:t>
            </a:r>
            <a:r>
              <a:rPr lang="en-US" dirty="0"/>
              <a:t>/</a:t>
            </a:r>
            <a:r>
              <a:rPr lang="en-US" dirty="0" err="1"/>
              <a:t>doi</a:t>
            </a:r>
            <a:r>
              <a:rPr lang="en-US" dirty="0"/>
              <a:t>/abs/10.2105/AJPH.2018.304901?journalCode=</a:t>
            </a:r>
            <a:r>
              <a:rPr lang="en-US"/>
              <a:t>ajph</a:t>
            </a:r>
          </a:p>
        </p:txBody>
      </p:sp>
      <p:sp>
        <p:nvSpPr>
          <p:cNvPr id="4" name="Slide Number Placeholder 3"/>
          <p:cNvSpPr>
            <a:spLocks noGrp="1"/>
          </p:cNvSpPr>
          <p:nvPr>
            <p:ph type="sldNum" sz="quarter" idx="5"/>
          </p:nvPr>
        </p:nvSpPr>
        <p:spPr/>
        <p:txBody>
          <a:bodyPr/>
          <a:lstStyle/>
          <a:p>
            <a:fld id="{39F294D8-753E-E842-8CF8-893A8D4FD7E5}" type="slidenum">
              <a:rPr lang="en-US" smtClean="0"/>
              <a:t>63</a:t>
            </a:fld>
            <a:endParaRPr lang="en-US"/>
          </a:p>
        </p:txBody>
      </p:sp>
    </p:spTree>
    <p:extLst>
      <p:ext uri="{BB962C8B-B14F-4D97-AF65-F5344CB8AC3E}">
        <p14:creationId xmlns:p14="http://schemas.microsoft.com/office/powerpoint/2010/main" val="593849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Health(care) Economics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098470"/>
            <a:ext cx="9144000" cy="181919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dirty="0"/>
              <a:t>OLLI – UC, Davis</a:t>
            </a:r>
            <a:endParaRPr lang="en-US" sz="1800" dirty="0">
              <a:solidFill>
                <a:schemeClr val="tx2"/>
              </a:solidFill>
            </a:endParaRPr>
          </a:p>
          <a:p>
            <a:pPr>
              <a:lnSpc>
                <a:spcPct val="100000"/>
              </a:lnSpc>
              <a:spcBef>
                <a:spcPts val="0"/>
              </a:spcBef>
            </a:pPr>
            <a:r>
              <a:rPr lang="en-US" sz="1800" dirty="0">
                <a:solidFill>
                  <a:schemeClr val="tx2"/>
                </a:solidFill>
              </a:rPr>
              <a:t>December 7, 2022</a:t>
            </a:r>
          </a:p>
          <a:p>
            <a:pPr>
              <a:lnSpc>
                <a:spcPct val="100000"/>
              </a:lnSpc>
              <a:spcBef>
                <a:spcPts val="0"/>
              </a:spcBef>
            </a:pPr>
            <a:endParaRPr lang="en-US" sz="1800" dirty="0">
              <a:solidFill>
                <a:schemeClr val="tx2"/>
              </a:solidFill>
            </a:endParaRPr>
          </a:p>
          <a:p>
            <a:pPr>
              <a:lnSpc>
                <a:spcPct val="100000"/>
              </a:lnSpc>
              <a:spcBef>
                <a:spcPts val="0"/>
              </a:spcBef>
            </a:pPr>
            <a:r>
              <a:rPr lang="en-US" sz="4000" dirty="0">
                <a:solidFill>
                  <a:schemeClr val="tx2"/>
                </a:solidFill>
              </a:rPr>
              <a:t>Jon </a:t>
            </a:r>
            <a:r>
              <a:rPr lang="en-US" sz="4000" dirty="0" err="1">
                <a:solidFill>
                  <a:schemeClr val="tx2"/>
                </a:solidFill>
              </a:rPr>
              <a:t>Haveman</a:t>
            </a:r>
            <a:r>
              <a:rPr lang="en-US" sz="4000" dirty="0">
                <a:solidFill>
                  <a:schemeClr val="tx2"/>
                </a:solidFill>
              </a:rPr>
              <a:t>, Ph.D.</a:t>
            </a:r>
          </a:p>
          <a:p>
            <a:pPr>
              <a:lnSpc>
                <a:spcPct val="100000"/>
              </a:lnSpc>
              <a:spcBef>
                <a:spcPts val="0"/>
              </a:spcBef>
            </a:pPr>
            <a:r>
              <a:rPr lang="en-US" sz="3400" b="0" i="1" dirty="0">
                <a:solidFill>
                  <a:schemeClr val="tx2"/>
                </a:solidFill>
              </a:rPr>
              <a:t>NEED</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014446" y="4222379"/>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514350" y="209769"/>
            <a:ext cx="3492500" cy="2324100"/>
          </a:xfrm>
          <a:prstGeom prst="rect">
            <a:avLst/>
          </a:prstGeom>
        </p:spPr>
      </p:pic>
    </p:spTree>
    <p:extLst>
      <p:ext uri="{BB962C8B-B14F-4D97-AF65-F5344CB8AC3E}">
        <p14:creationId xmlns:p14="http://schemas.microsoft.com/office/powerpoint/2010/main" val="2789451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9759-36B5-4618-A299-0760C0567421}"/>
              </a:ext>
            </a:extLst>
          </p:cNvPr>
          <p:cNvSpPr>
            <a:spLocks noGrp="1"/>
          </p:cNvSpPr>
          <p:nvPr>
            <p:ph type="title"/>
          </p:nvPr>
        </p:nvSpPr>
        <p:spPr/>
        <p:txBody>
          <a:bodyPr>
            <a:normAutofit/>
          </a:bodyPr>
          <a:lstStyle/>
          <a:p>
            <a:r>
              <a:rPr lang="en-US" dirty="0">
                <a:solidFill>
                  <a:schemeClr val="bg1"/>
                </a:solidFill>
              </a:rPr>
              <a:t>Ma</a:t>
            </a:r>
            <a:r>
              <a:rPr lang="en-US" dirty="0"/>
              <a:t>rkets Studied in Health Economics</a:t>
            </a:r>
          </a:p>
        </p:txBody>
      </p:sp>
      <p:sp>
        <p:nvSpPr>
          <p:cNvPr id="3" name="Content Placeholder 2">
            <a:extLst>
              <a:ext uri="{FF2B5EF4-FFF2-40B4-BE49-F238E27FC236}">
                <a16:creationId xmlns:a16="http://schemas.microsoft.com/office/drawing/2014/main" id="{440898BA-7D81-42A1-89B5-702A5A5AB9F4}"/>
              </a:ext>
            </a:extLst>
          </p:cNvPr>
          <p:cNvSpPr>
            <a:spLocks noGrp="1"/>
          </p:cNvSpPr>
          <p:nvPr>
            <p:ph idx="1"/>
          </p:nvPr>
        </p:nvSpPr>
        <p:spPr/>
        <p:txBody>
          <a:bodyPr>
            <a:normAutofit/>
          </a:bodyPr>
          <a:lstStyle/>
          <a:p>
            <a:r>
              <a:rPr lang="en-US" dirty="0"/>
              <a:t>Markets for:</a:t>
            </a:r>
          </a:p>
          <a:p>
            <a:pPr lvl="1"/>
            <a:r>
              <a:rPr lang="en-US" dirty="0"/>
              <a:t>Physicians</a:t>
            </a:r>
          </a:p>
          <a:p>
            <a:pPr lvl="1"/>
            <a:r>
              <a:rPr lang="en-US" dirty="0"/>
              <a:t>Nurses</a:t>
            </a:r>
          </a:p>
          <a:p>
            <a:pPr lvl="1"/>
            <a:r>
              <a:rPr lang="en-US" dirty="0"/>
              <a:t>Hospital facilities</a:t>
            </a:r>
          </a:p>
          <a:p>
            <a:pPr lvl="1"/>
            <a:r>
              <a:rPr lang="en-US" dirty="0"/>
              <a:t>Nursing homes</a:t>
            </a:r>
          </a:p>
          <a:p>
            <a:pPr lvl="1"/>
            <a:r>
              <a:rPr lang="en-US" dirty="0"/>
              <a:t>Pharmaceuticals</a:t>
            </a:r>
          </a:p>
          <a:p>
            <a:pPr lvl="1"/>
            <a:r>
              <a:rPr lang="en-US" dirty="0"/>
              <a:t>Medical supplies (such as diagnostic and therapeutic equipment)</a:t>
            </a:r>
          </a:p>
          <a:p>
            <a:pPr lvl="1"/>
            <a:r>
              <a:rPr lang="en-US" b="1" dirty="0"/>
              <a:t>Health Insurance</a:t>
            </a:r>
          </a:p>
          <a:p>
            <a:pPr marL="457200" lvl="1" indent="0">
              <a:buNone/>
            </a:pPr>
            <a:endParaRPr lang="en-US" dirty="0"/>
          </a:p>
        </p:txBody>
      </p:sp>
    </p:spTree>
    <p:extLst>
      <p:ext uri="{BB962C8B-B14F-4D97-AF65-F5344CB8AC3E}">
        <p14:creationId xmlns:p14="http://schemas.microsoft.com/office/powerpoint/2010/main" val="660435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676E-A6A8-844F-850D-0D1F08279365}"/>
              </a:ext>
            </a:extLst>
          </p:cNvPr>
          <p:cNvSpPr>
            <a:spLocks noGrp="1"/>
          </p:cNvSpPr>
          <p:nvPr>
            <p:ph type="title"/>
          </p:nvPr>
        </p:nvSpPr>
        <p:spPr/>
        <p:txBody>
          <a:bodyPr>
            <a:normAutofit/>
          </a:bodyPr>
          <a:lstStyle/>
          <a:p>
            <a:r>
              <a:rPr lang="en-US" sz="4800" dirty="0"/>
              <a:t>Why Are We Talking About the Market for Health Insurance?</a:t>
            </a:r>
          </a:p>
        </p:txBody>
      </p:sp>
      <p:sp>
        <p:nvSpPr>
          <p:cNvPr id="3" name="Text Placeholder 2">
            <a:extLst>
              <a:ext uri="{FF2B5EF4-FFF2-40B4-BE49-F238E27FC236}">
                <a16:creationId xmlns:a16="http://schemas.microsoft.com/office/drawing/2014/main" id="{D5F8E009-582F-D845-8F74-B8CB9F74CA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02E4E2-B8CD-3243-A687-A77C1A1F4F15}"/>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1153218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CDCF-FE8F-604D-A984-0E891420FD86}"/>
              </a:ext>
            </a:extLst>
          </p:cNvPr>
          <p:cNvSpPr>
            <a:spLocks noGrp="1"/>
          </p:cNvSpPr>
          <p:nvPr>
            <p:ph type="title"/>
          </p:nvPr>
        </p:nvSpPr>
        <p:spPr>
          <a:xfrm>
            <a:off x="755075" y="0"/>
            <a:ext cx="10515600" cy="1325563"/>
          </a:xfrm>
        </p:spPr>
        <p:txBody>
          <a:bodyPr/>
          <a:lstStyle/>
          <a:p>
            <a:r>
              <a:rPr lang="en-US" dirty="0">
                <a:solidFill>
                  <a:schemeClr val="bg1"/>
                </a:solidFill>
              </a:rPr>
              <a:t>The</a:t>
            </a:r>
            <a:r>
              <a:rPr lang="en-US" dirty="0"/>
              <a:t> Three Legs of the Healthcare Stool</a:t>
            </a:r>
          </a:p>
        </p:txBody>
      </p:sp>
      <p:sp>
        <p:nvSpPr>
          <p:cNvPr id="3" name="Content Placeholder 2">
            <a:extLst>
              <a:ext uri="{FF2B5EF4-FFF2-40B4-BE49-F238E27FC236}">
                <a16:creationId xmlns:a16="http://schemas.microsoft.com/office/drawing/2014/main" id="{1B94A439-64CC-7949-A808-676EDF6E7E07}"/>
              </a:ext>
            </a:extLst>
          </p:cNvPr>
          <p:cNvSpPr>
            <a:spLocks noGrp="1"/>
          </p:cNvSpPr>
          <p:nvPr>
            <p:ph idx="1"/>
          </p:nvPr>
        </p:nvSpPr>
        <p:spPr/>
        <p:txBody>
          <a:bodyPr/>
          <a:lstStyle/>
          <a:p>
            <a:r>
              <a:rPr lang="en-US" dirty="0"/>
              <a:t>The market for Health Insurance is where they all come together.</a:t>
            </a:r>
          </a:p>
          <a:p>
            <a:pPr marL="0" indent="0">
              <a:buNone/>
            </a:pPr>
            <a:endParaRPr lang="en-US" dirty="0"/>
          </a:p>
          <a:p>
            <a:pPr lvl="7">
              <a:spcAft>
                <a:spcPts val="1000"/>
              </a:spcAft>
            </a:pPr>
            <a:r>
              <a:rPr lang="en-US" sz="3600" dirty="0"/>
              <a:t>Access</a:t>
            </a:r>
          </a:p>
          <a:p>
            <a:pPr lvl="7">
              <a:spcAft>
                <a:spcPts val="1000"/>
              </a:spcAft>
            </a:pPr>
            <a:r>
              <a:rPr lang="en-US" sz="3600" dirty="0"/>
              <a:t>Quality</a:t>
            </a:r>
          </a:p>
          <a:p>
            <a:pPr lvl="7"/>
            <a:r>
              <a:rPr lang="en-US" sz="3600" dirty="0"/>
              <a:t>Cost</a:t>
            </a:r>
          </a:p>
          <a:p>
            <a:pPr marL="3200400" lvl="7" indent="0">
              <a:buNone/>
            </a:pPr>
            <a:endParaRPr lang="en-US" sz="3600" dirty="0"/>
          </a:p>
          <a:p>
            <a:r>
              <a:rPr lang="en-US" dirty="0"/>
              <a:t>We will discuss metrics of performance for each.</a:t>
            </a:r>
          </a:p>
        </p:txBody>
      </p:sp>
      <p:sp>
        <p:nvSpPr>
          <p:cNvPr id="4" name="Slide Number Placeholder 3">
            <a:extLst>
              <a:ext uri="{FF2B5EF4-FFF2-40B4-BE49-F238E27FC236}">
                <a16:creationId xmlns:a16="http://schemas.microsoft.com/office/drawing/2014/main" id="{AAFE83D2-0071-EA4D-80E8-A8716FA37C58}"/>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2516783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5183-BB9B-6941-85F9-BF607D5ACC6C}"/>
              </a:ext>
            </a:extLst>
          </p:cNvPr>
          <p:cNvSpPr>
            <a:spLocks noGrp="1"/>
          </p:cNvSpPr>
          <p:nvPr>
            <p:ph type="title"/>
          </p:nvPr>
        </p:nvSpPr>
        <p:spPr/>
        <p:txBody>
          <a:bodyPr/>
          <a:lstStyle/>
          <a:p>
            <a:r>
              <a:rPr lang="en-US" dirty="0"/>
              <a:t>Access</a:t>
            </a:r>
          </a:p>
        </p:txBody>
      </p:sp>
      <p:sp>
        <p:nvSpPr>
          <p:cNvPr id="3" name="Text Placeholder 2">
            <a:extLst>
              <a:ext uri="{FF2B5EF4-FFF2-40B4-BE49-F238E27FC236}">
                <a16:creationId xmlns:a16="http://schemas.microsoft.com/office/drawing/2014/main" id="{C0353E0D-90AF-B140-A5C5-DEA388E30C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DE605D-607D-1949-9E29-F03552DA161E}"/>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718673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2019 - 92%</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14</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3" name="Picture 2">
            <a:extLst>
              <a:ext uri="{FF2B5EF4-FFF2-40B4-BE49-F238E27FC236}">
                <a16:creationId xmlns:a16="http://schemas.microsoft.com/office/drawing/2014/main" id="{775876D5-A9C4-004B-BF9A-3011C6AD267D}"/>
              </a:ext>
            </a:extLst>
          </p:cNvPr>
          <p:cNvPicPr>
            <a:picLocks noChangeAspect="1"/>
          </p:cNvPicPr>
          <p:nvPr/>
        </p:nvPicPr>
        <p:blipFill>
          <a:blip r:embed="rId2"/>
          <a:stretch>
            <a:fillRect/>
          </a:stretch>
        </p:blipFill>
        <p:spPr>
          <a:xfrm>
            <a:off x="2906286" y="5373363"/>
            <a:ext cx="7500488" cy="542871"/>
          </a:xfrm>
          <a:prstGeom prst="rect">
            <a:avLst/>
          </a:prstGeom>
        </p:spPr>
      </p:pic>
      <p:pic>
        <p:nvPicPr>
          <p:cNvPr id="8" name="Picture 7">
            <a:extLst>
              <a:ext uri="{FF2B5EF4-FFF2-40B4-BE49-F238E27FC236}">
                <a16:creationId xmlns:a16="http://schemas.microsoft.com/office/drawing/2014/main" id="{727E0632-6CC4-7540-9817-0CCF206533E8}"/>
              </a:ext>
            </a:extLst>
          </p:cNvPr>
          <p:cNvPicPr>
            <a:picLocks noChangeAspect="1"/>
          </p:cNvPicPr>
          <p:nvPr/>
        </p:nvPicPr>
        <p:blipFill>
          <a:blip r:embed="rId3"/>
          <a:stretch>
            <a:fillRect/>
          </a:stretch>
        </p:blipFill>
        <p:spPr>
          <a:xfrm>
            <a:off x="1799019" y="3969269"/>
            <a:ext cx="8576421" cy="1417497"/>
          </a:xfrm>
          <a:prstGeom prst="rect">
            <a:avLst/>
          </a:prstGeom>
        </p:spPr>
      </p:pic>
      <p:pic>
        <p:nvPicPr>
          <p:cNvPr id="9" name="Picture 8">
            <a:extLst>
              <a:ext uri="{FF2B5EF4-FFF2-40B4-BE49-F238E27FC236}">
                <a16:creationId xmlns:a16="http://schemas.microsoft.com/office/drawing/2014/main" id="{331E28AB-94CA-4241-A9A1-C344F4A93FF9}"/>
              </a:ext>
            </a:extLst>
          </p:cNvPr>
          <p:cNvPicPr>
            <a:picLocks noChangeAspect="1"/>
          </p:cNvPicPr>
          <p:nvPr/>
        </p:nvPicPr>
        <p:blipFill>
          <a:blip r:embed="rId4"/>
          <a:stretch>
            <a:fillRect/>
          </a:stretch>
        </p:blipFill>
        <p:spPr>
          <a:xfrm>
            <a:off x="1799019" y="2674205"/>
            <a:ext cx="8514348" cy="1337072"/>
          </a:xfrm>
          <a:prstGeom prst="rect">
            <a:avLst/>
          </a:prstGeom>
        </p:spPr>
      </p:pic>
      <p:pic>
        <p:nvPicPr>
          <p:cNvPr id="10" name="Picture 9">
            <a:extLst>
              <a:ext uri="{FF2B5EF4-FFF2-40B4-BE49-F238E27FC236}">
                <a16:creationId xmlns:a16="http://schemas.microsoft.com/office/drawing/2014/main" id="{F3A900ED-5DD4-4F46-8DBE-DCCFC0DAF693}"/>
              </a:ext>
            </a:extLst>
          </p:cNvPr>
          <p:cNvPicPr>
            <a:picLocks noChangeAspect="1"/>
          </p:cNvPicPr>
          <p:nvPr/>
        </p:nvPicPr>
        <p:blipFill>
          <a:blip r:embed="rId5"/>
          <a:stretch>
            <a:fillRect/>
          </a:stretch>
        </p:blipFill>
        <p:spPr>
          <a:xfrm>
            <a:off x="1785225" y="1134533"/>
            <a:ext cx="8573524" cy="1565518"/>
          </a:xfrm>
          <a:prstGeom prst="rect">
            <a:avLst/>
          </a:prstGeom>
        </p:spPr>
      </p:pic>
      <p:cxnSp>
        <p:nvCxnSpPr>
          <p:cNvPr id="13" name="Straight Connector 12">
            <a:extLst>
              <a:ext uri="{FF2B5EF4-FFF2-40B4-BE49-F238E27FC236}">
                <a16:creationId xmlns:a16="http://schemas.microsoft.com/office/drawing/2014/main" id="{B922392B-A193-874B-81A7-D03480C774D7}"/>
              </a:ext>
            </a:extLst>
          </p:cNvPr>
          <p:cNvCxnSpPr/>
          <p:nvPr/>
        </p:nvCxnSpPr>
        <p:spPr>
          <a:xfrm>
            <a:off x="3031067" y="2675467"/>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609969-8913-E04D-A14D-2D95988C9A0C}"/>
              </a:ext>
            </a:extLst>
          </p:cNvPr>
          <p:cNvCxnSpPr/>
          <p:nvPr/>
        </p:nvCxnSpPr>
        <p:spPr>
          <a:xfrm>
            <a:off x="3031067" y="3994344"/>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41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Visits and Physician Supply</a:t>
            </a:r>
          </a:p>
        </p:txBody>
      </p:sp>
      <p:graphicFrame>
        <p:nvGraphicFramePr>
          <p:cNvPr id="6" name="Object 2">
            <a:extLst>
              <a:ext uri="{FF2B5EF4-FFF2-40B4-BE49-F238E27FC236}">
                <a16:creationId xmlns:a16="http://schemas.microsoft.com/office/drawing/2014/main" id="{75AB5882-51E6-47E0-932A-5BEF7037443B}"/>
              </a:ext>
            </a:extLst>
          </p:cNvPr>
          <p:cNvGraphicFramePr>
            <a:graphicFrameLocks noGrp="1" noChangeAspect="1"/>
          </p:cNvGraphicFramePr>
          <p:nvPr>
            <p:ph sz="half" idx="1"/>
          </p:nvPr>
        </p:nvGraphicFramePr>
        <p:xfrm>
          <a:off x="838200" y="1665288"/>
          <a:ext cx="5181600" cy="4189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33E01165-3919-406A-BF6C-B16364789CA0}"/>
              </a:ext>
            </a:extLst>
          </p:cNvPr>
          <p:cNvGraphicFramePr>
            <a:graphicFrameLocks noGrp="1"/>
          </p:cNvGraphicFramePr>
          <p:nvPr>
            <p:ph sz="half" idx="2"/>
          </p:nvPr>
        </p:nvGraphicFramePr>
        <p:xfrm>
          <a:off x="6172200" y="1736538"/>
          <a:ext cx="5181600"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78771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57718-25EB-46F9-8586-44088337191F}"/>
              </a:ext>
            </a:extLst>
          </p:cNvPr>
          <p:cNvSpPr>
            <a:spLocks noGrp="1"/>
          </p:cNvSpPr>
          <p:nvPr>
            <p:ph type="title"/>
          </p:nvPr>
        </p:nvSpPr>
        <p:spPr/>
        <p:txBody>
          <a:bodyPr/>
          <a:lstStyle/>
          <a:p>
            <a:r>
              <a:rPr lang="en-US" dirty="0">
                <a:solidFill>
                  <a:schemeClr val="bg1"/>
                </a:solidFill>
              </a:rPr>
              <a:t>Wa</a:t>
            </a:r>
            <a:r>
              <a:rPr lang="en-US" dirty="0"/>
              <a:t>ited Less Than a Month to See A Specialist</a:t>
            </a:r>
          </a:p>
        </p:txBody>
      </p:sp>
      <p:graphicFrame>
        <p:nvGraphicFramePr>
          <p:cNvPr id="8" name="Object 2">
            <a:extLst>
              <a:ext uri="{FF2B5EF4-FFF2-40B4-BE49-F238E27FC236}">
                <a16:creationId xmlns:a16="http://schemas.microsoft.com/office/drawing/2014/main" id="{ADA23FA4-1C82-4B61-B112-8C7457684C71}"/>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Slide Number Placeholder 5"/>
          <p:cNvSpPr>
            <a:spLocks noGrp="1"/>
          </p:cNvSpPr>
          <p:nvPr>
            <p:ph type="sldNum" sz="quarter" idx="12"/>
          </p:nvPr>
        </p:nvSpPr>
        <p:spPr>
          <a:noFill/>
        </p:spPr>
        <p:txBody>
          <a:bodyPr/>
          <a:lstStyle/>
          <a:p>
            <a:fld id="{10679AD9-16FF-45F1-824A-616F21C040B7}" type="slidenum">
              <a:rPr lang="en-US"/>
              <a:pPr/>
              <a:t>16</a:t>
            </a:fld>
            <a:endParaRPr lang="en-US"/>
          </a:p>
        </p:txBody>
      </p:sp>
      <p:sp>
        <p:nvSpPr>
          <p:cNvPr id="11" name="Rectangle 83"/>
          <p:cNvSpPr>
            <a:spLocks noChangeArrowheads="1"/>
          </p:cNvSpPr>
          <p:nvPr/>
        </p:nvSpPr>
        <p:spPr bwMode="auto">
          <a:xfrm>
            <a:off x="3212677" y="6448691"/>
            <a:ext cx="7431674" cy="276999"/>
          </a:xfrm>
          <a:prstGeom prst="rect">
            <a:avLst/>
          </a:prstGeom>
          <a:noFill/>
          <a:ln w="9525">
            <a:noFill/>
            <a:miter lim="800000"/>
            <a:headEnd/>
            <a:tailEnd/>
          </a:ln>
        </p:spPr>
        <p:txBody>
          <a:bodyPr>
            <a:spAutoFit/>
          </a:bodyPr>
          <a:lstStyle/>
          <a:p>
            <a:r>
              <a:rPr lang="en-US" sz="1200" dirty="0">
                <a:cs typeface="Arial" charset="0"/>
              </a:rPr>
              <a:t>Source: 2011 Commonwealth Fund International Health Policy Survey of Sicker Adults in Eleven Countries.</a:t>
            </a:r>
          </a:p>
        </p:txBody>
      </p:sp>
      <p:sp>
        <p:nvSpPr>
          <p:cNvPr id="2" name="TextBox 1">
            <a:extLst>
              <a:ext uri="{FF2B5EF4-FFF2-40B4-BE49-F238E27FC236}">
                <a16:creationId xmlns:a16="http://schemas.microsoft.com/office/drawing/2014/main" id="{5AA16E70-0BDF-804B-8B9F-E3192EEB774C}"/>
              </a:ext>
            </a:extLst>
          </p:cNvPr>
          <p:cNvSpPr txBox="1"/>
          <p:nvPr/>
        </p:nvSpPr>
        <p:spPr>
          <a:xfrm>
            <a:off x="7880541" y="1328058"/>
            <a:ext cx="3473259" cy="1477328"/>
          </a:xfrm>
          <a:prstGeom prst="rect">
            <a:avLst/>
          </a:prstGeom>
          <a:noFill/>
        </p:spPr>
        <p:txBody>
          <a:bodyPr wrap="square" rtlCol="0">
            <a:spAutoFit/>
          </a:bodyPr>
          <a:lstStyle/>
          <a:p>
            <a:r>
              <a:rPr lang="en-US" dirty="0"/>
              <a:t>But how much time did they spend</a:t>
            </a:r>
          </a:p>
          <a:p>
            <a:r>
              <a:rPr lang="en-US" dirty="0"/>
              <a:t>with the specialist?</a:t>
            </a:r>
          </a:p>
          <a:p>
            <a:endParaRPr lang="en-US" dirty="0"/>
          </a:p>
          <a:p>
            <a:r>
              <a:rPr lang="en-US" dirty="0"/>
              <a:t>How often was it necessary to see a specialist?</a:t>
            </a:r>
          </a:p>
        </p:txBody>
      </p:sp>
    </p:spTree>
    <p:extLst>
      <p:ext uri="{BB962C8B-B14F-4D97-AF65-F5344CB8AC3E}">
        <p14:creationId xmlns:p14="http://schemas.microsoft.com/office/powerpoint/2010/main" val="4224627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a:xfrm>
            <a:off x="731325" y="0"/>
            <a:ext cx="10515600" cy="1325563"/>
          </a:xfrm>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fld id="{D9F085D5-EC86-4F6A-B501-C1359CB39116}" type="slidenum">
              <a:rPr lang="en-GB" smtClean="0"/>
              <a:t>17</a:t>
            </a:fld>
            <a:endParaRPr lang="en-GB"/>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nvGraphicFramePr>
        <p:xfrm>
          <a:off x="1671484" y="1325563"/>
          <a:ext cx="8539316" cy="47187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1109AB07-85CC-4A18-9B99-AC2D8591B531}"/>
              </a:ext>
            </a:extLst>
          </p:cNvPr>
          <p:cNvSpPr/>
          <p:nvPr/>
        </p:nvSpPr>
        <p:spPr>
          <a:xfrm>
            <a:off x="925249" y="1535126"/>
            <a:ext cx="3666709" cy="646331"/>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Deaths per 100,000 population.</a:t>
            </a:r>
          </a:p>
          <a:p>
            <a:r>
              <a:rPr lang="en-US" dirty="0">
                <a:latin typeface="Calibri" panose="020F0502020204030204" pitchFamily="34" charset="0"/>
                <a:cs typeface="Arial" panose="020B0604020202020204" pitchFamily="34" charset="0"/>
              </a:rPr>
              <a:t>Heart disease, stroke, hypertension…</a:t>
            </a:r>
            <a:endParaRPr lang="en-US" dirty="0"/>
          </a:p>
        </p:txBody>
      </p:sp>
    </p:spTree>
    <p:extLst>
      <p:ext uri="{BB962C8B-B14F-4D97-AF65-F5344CB8AC3E}">
        <p14:creationId xmlns:p14="http://schemas.microsoft.com/office/powerpoint/2010/main" val="469955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58B4-B6B9-46FF-B5B6-3AAC81E60C54}"/>
              </a:ext>
            </a:extLst>
          </p:cNvPr>
          <p:cNvSpPr>
            <a:spLocks noGrp="1"/>
          </p:cNvSpPr>
          <p:nvPr>
            <p:ph type="title"/>
          </p:nvPr>
        </p:nvSpPr>
        <p:spPr>
          <a:xfrm>
            <a:off x="825371" y="287257"/>
            <a:ext cx="10515600" cy="1325563"/>
          </a:xfrm>
        </p:spPr>
        <p:txBody>
          <a:bodyPr>
            <a:normAutofit/>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Having A Regular Doctor/Regular Place of Care</a:t>
            </a:r>
            <a:endParaRPr lang="en-US" dirty="0"/>
          </a:p>
        </p:txBody>
      </p:sp>
      <p:graphicFrame>
        <p:nvGraphicFramePr>
          <p:cNvPr id="27" name="Content Placeholder 26">
            <a:extLst>
              <a:ext uri="{FF2B5EF4-FFF2-40B4-BE49-F238E27FC236}">
                <a16:creationId xmlns:a16="http://schemas.microsoft.com/office/drawing/2014/main" id="{5CFFE2D4-FF2D-4BD3-A46C-77DDB961B201}"/>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613D84E-8EF7-48EB-B1B5-8CDE1920E123}"/>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28" name="TextBox 27">
            <a:extLst>
              <a:ext uri="{FF2B5EF4-FFF2-40B4-BE49-F238E27FC236}">
                <a16:creationId xmlns:a16="http://schemas.microsoft.com/office/drawing/2014/main" id="{A7C23163-F881-4184-8A55-F7A9F9BC74AF}"/>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748430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a:xfrm>
            <a:off x="707570" y="275382"/>
            <a:ext cx="10515600" cy="1325563"/>
          </a:xfrm>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Perc</a:t>
            </a:r>
            <a:r>
              <a:rPr lang="en-US" dirty="0">
                <a:latin typeface="Interface"/>
                <a:ea typeface="Tahoma" panose="020B0604030504040204" pitchFamily="34" charset="0"/>
                <a:cs typeface="Tahoma" panose="020B0604030504040204" pitchFamily="34" charset="0"/>
              </a:rPr>
              <a:t>ent of Women Ages 18–64 Who Reported Going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to the Emergency Room in the Past Two Years</a:t>
            </a:r>
            <a:endParaRPr lang="en-US" dirty="0"/>
          </a:p>
        </p:txBody>
      </p:sp>
      <p:graphicFrame>
        <p:nvGraphicFramePr>
          <p:cNvPr id="5" name="Content Placeholder 4">
            <a:extLst>
              <a:ext uri="{FF2B5EF4-FFF2-40B4-BE49-F238E27FC236}">
                <a16:creationId xmlns:a16="http://schemas.microsoft.com/office/drawing/2014/main" id="{E880C56E-EB0E-4125-BFBD-5889CCD312BF}"/>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6" name="TextBox 5">
            <a:extLst>
              <a:ext uri="{FF2B5EF4-FFF2-40B4-BE49-F238E27FC236}">
                <a16:creationId xmlns:a16="http://schemas.microsoft.com/office/drawing/2014/main" id="{159E7F10-276A-4663-A2EC-59CDBE51A23B}"/>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907867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169499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9F88-51B0-0345-937B-BF5C0D108CEB}"/>
              </a:ext>
            </a:extLst>
          </p:cNvPr>
          <p:cNvSpPr>
            <a:spLocks noGrp="1"/>
          </p:cNvSpPr>
          <p:nvPr>
            <p:ph type="title"/>
          </p:nvPr>
        </p:nvSpPr>
        <p:spPr>
          <a:xfrm>
            <a:off x="787401" y="0"/>
            <a:ext cx="10515600" cy="1325563"/>
          </a:xfrm>
        </p:spPr>
        <p:txBody>
          <a:bodyPr/>
          <a:lstStyle/>
          <a:p>
            <a:r>
              <a:rPr lang="en-US" dirty="0">
                <a:solidFill>
                  <a:schemeClr val="bg1"/>
                </a:solidFill>
              </a:rPr>
              <a:t>Acc</a:t>
            </a:r>
            <a:r>
              <a:rPr lang="en-US" dirty="0"/>
              <a:t>ess Notes</a:t>
            </a:r>
          </a:p>
        </p:txBody>
      </p:sp>
      <p:sp>
        <p:nvSpPr>
          <p:cNvPr id="3" name="Content Placeholder 2">
            <a:extLst>
              <a:ext uri="{FF2B5EF4-FFF2-40B4-BE49-F238E27FC236}">
                <a16:creationId xmlns:a16="http://schemas.microsoft.com/office/drawing/2014/main" id="{619D1133-BF8A-4442-B478-7E7AD1304D8D}"/>
              </a:ext>
            </a:extLst>
          </p:cNvPr>
          <p:cNvSpPr>
            <a:spLocks noGrp="1"/>
          </p:cNvSpPr>
          <p:nvPr>
            <p:ph idx="1"/>
          </p:nvPr>
        </p:nvSpPr>
        <p:spPr/>
        <p:txBody>
          <a:bodyPr/>
          <a:lstStyle/>
          <a:p>
            <a:pPr>
              <a:spcAft>
                <a:spcPts val="1000"/>
              </a:spcAft>
            </a:pPr>
            <a:r>
              <a:rPr lang="en-US" dirty="0"/>
              <a:t>Insurance coverage in the U.S. is not universal.</a:t>
            </a:r>
          </a:p>
          <a:p>
            <a:pPr>
              <a:spcAft>
                <a:spcPts val="1000"/>
              </a:spcAft>
            </a:pPr>
            <a:r>
              <a:rPr lang="en-US" dirty="0"/>
              <a:t>Supply of medical personnel and equipment may be lower than elsewhere.</a:t>
            </a:r>
          </a:p>
          <a:p>
            <a:pPr>
              <a:spcAft>
                <a:spcPts val="1000"/>
              </a:spcAft>
            </a:pPr>
            <a:r>
              <a:rPr lang="en-US" dirty="0"/>
              <a:t>Avoidable (amenable) deaths are higher, perhaps indicating less access to care.</a:t>
            </a:r>
          </a:p>
          <a:p>
            <a:pPr>
              <a:spcAft>
                <a:spcPts val="1000"/>
              </a:spcAft>
            </a:pPr>
            <a:r>
              <a:rPr lang="en-US" dirty="0"/>
              <a:t>Emergency room use is higher in the U.S. than elsewhere.</a:t>
            </a:r>
          </a:p>
          <a:p>
            <a:pPr>
              <a:spcAft>
                <a:spcPts val="1000"/>
              </a:spcAft>
            </a:pPr>
            <a:r>
              <a:rPr lang="en-US" dirty="0"/>
              <a:t>Specialized medicine is more accessible.</a:t>
            </a:r>
          </a:p>
        </p:txBody>
      </p:sp>
      <p:sp>
        <p:nvSpPr>
          <p:cNvPr id="4" name="Slide Number Placeholder 3">
            <a:extLst>
              <a:ext uri="{FF2B5EF4-FFF2-40B4-BE49-F238E27FC236}">
                <a16:creationId xmlns:a16="http://schemas.microsoft.com/office/drawing/2014/main" id="{DF669565-7E72-6640-B27C-E8549D002752}"/>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515143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p:txBody>
          <a:bodyPr/>
          <a:lstStyle/>
          <a:p>
            <a:r>
              <a:rPr lang="en-US" dirty="0"/>
              <a:t>Quality</a:t>
            </a:r>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3339995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fld id="{D9F085D5-EC86-4F6A-B501-C1359CB39116}" type="slidenum">
              <a:rPr lang="en-GB" smtClean="0"/>
              <a:t>22</a:t>
            </a:fld>
            <a:endParaRPr lang="en-GB"/>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Roosa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cxnSp>
        <p:nvCxnSpPr>
          <p:cNvPr id="7" name="Straight Connector 6">
            <a:extLst>
              <a:ext uri="{FF2B5EF4-FFF2-40B4-BE49-F238E27FC236}">
                <a16:creationId xmlns:a16="http://schemas.microsoft.com/office/drawing/2014/main" id="{793209ED-9BA5-004D-8189-67F1D508D3DD}"/>
              </a:ext>
            </a:extLst>
          </p:cNvPr>
          <p:cNvCxnSpPr/>
          <p:nvPr/>
        </p:nvCxnSpPr>
        <p:spPr>
          <a:xfrm flipV="1">
            <a:off x="7235687" y="3194084"/>
            <a:ext cx="715617" cy="110324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9EA00-A54E-664B-944C-F7446A89602C}"/>
              </a:ext>
            </a:extLst>
          </p:cNvPr>
          <p:cNvSpPr txBox="1"/>
          <p:nvPr/>
        </p:nvSpPr>
        <p:spPr>
          <a:xfrm>
            <a:off x="6473024" y="4419408"/>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90A30E88-1E42-5548-8867-47BC66575306}"/>
              </a:ext>
            </a:extLst>
          </p:cNvPr>
          <p:cNvSpPr txBox="1"/>
          <p:nvPr/>
        </p:nvSpPr>
        <p:spPr>
          <a:xfrm>
            <a:off x="5867070" y="2238537"/>
            <a:ext cx="1784591" cy="400110"/>
          </a:xfrm>
          <a:prstGeom prst="rect">
            <a:avLst/>
          </a:prstGeom>
          <a:solidFill>
            <a:schemeClr val="bg1"/>
          </a:solidFill>
        </p:spPr>
        <p:txBody>
          <a:bodyPr wrap="none" rtlCol="0">
            <a:spAutoFit/>
          </a:bodyPr>
          <a:lstStyle/>
          <a:p>
            <a:r>
              <a:rPr lang="en-US" sz="2000" b="1" dirty="0"/>
              <a:t>Everybody else</a:t>
            </a:r>
          </a:p>
        </p:txBody>
      </p:sp>
      <p:sp>
        <p:nvSpPr>
          <p:cNvPr id="3" name="TextBox 2">
            <a:extLst>
              <a:ext uri="{FF2B5EF4-FFF2-40B4-BE49-F238E27FC236}">
                <a16:creationId xmlns:a16="http://schemas.microsoft.com/office/drawing/2014/main" id="{433CDEE8-E49B-4441-8FBC-E43CBB4C2CFB}"/>
              </a:ext>
            </a:extLst>
          </p:cNvPr>
          <p:cNvSpPr txBox="1"/>
          <p:nvPr/>
        </p:nvSpPr>
        <p:spPr>
          <a:xfrm>
            <a:off x="9093200" y="5782361"/>
            <a:ext cx="2576475" cy="369332"/>
          </a:xfrm>
          <a:prstGeom prst="rect">
            <a:avLst/>
          </a:prstGeom>
          <a:noFill/>
        </p:spPr>
        <p:txBody>
          <a:bodyPr wrap="none" rtlCol="0">
            <a:spAutoFit/>
          </a:bodyPr>
          <a:lstStyle/>
          <a:p>
            <a:r>
              <a:rPr lang="en-US" dirty="0"/>
              <a:t>Germany – US = 2.5 years</a:t>
            </a:r>
          </a:p>
        </p:txBody>
      </p:sp>
    </p:spTree>
    <p:extLst>
      <p:ext uri="{BB962C8B-B14F-4D97-AF65-F5344CB8AC3E}">
        <p14:creationId xmlns:p14="http://schemas.microsoft.com/office/powerpoint/2010/main" val="42845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at Birth by Race, 2017</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extLst>
              <p:ext uri="{D42A27DB-BD31-4B8C-83A1-F6EECF244321}">
                <p14:modId xmlns:p14="http://schemas.microsoft.com/office/powerpoint/2010/main" val="3334359371"/>
              </p:ext>
            </p:extLst>
          </p:nvPr>
        </p:nvGraphicFramePr>
        <p:xfrm>
          <a:off x="1298713" y="1992084"/>
          <a:ext cx="8912088" cy="2590800"/>
        </p:xfrm>
        <a:graphic>
          <a:graphicData uri="http://schemas.openxmlformats.org/drawingml/2006/table">
            <a:tbl>
              <a:tblPr firstRow="1" bandRow="1">
                <a:tableStyleId>{5C22544A-7EE6-4342-B048-85BDC9FD1C3A}</a:tableStyleId>
              </a:tblPr>
              <a:tblGrid>
                <a:gridCol w="4456044">
                  <a:extLst>
                    <a:ext uri="{9D8B030D-6E8A-4147-A177-3AD203B41FA5}">
                      <a16:colId xmlns:a16="http://schemas.microsoft.com/office/drawing/2014/main" val="3590865946"/>
                    </a:ext>
                  </a:extLst>
                </a:gridCol>
                <a:gridCol w="4456044">
                  <a:extLst>
                    <a:ext uri="{9D8B030D-6E8A-4147-A177-3AD203B41FA5}">
                      <a16:colId xmlns:a16="http://schemas.microsoft.com/office/drawing/2014/main" val="1828421661"/>
                    </a:ext>
                  </a:extLst>
                </a:gridCol>
              </a:tblGrid>
              <a:tr h="468796">
                <a:tc>
                  <a:txBody>
                    <a:bodyPr/>
                    <a:lstStyle/>
                    <a:p>
                      <a:r>
                        <a:rPr lang="en-US" sz="2800" dirty="0"/>
                        <a:t>Race/Ethnicity</a:t>
                      </a:r>
                    </a:p>
                  </a:txBody>
                  <a:tcPr/>
                </a:tc>
                <a:tc>
                  <a:txBody>
                    <a:bodyPr/>
                    <a:lstStyle/>
                    <a:p>
                      <a:pPr algn="ctr"/>
                      <a:r>
                        <a:rPr lang="en-US" sz="2800" dirty="0"/>
                        <a:t>Life Expectancy (Years)</a:t>
                      </a:r>
                    </a:p>
                  </a:txBody>
                  <a:tcPr/>
                </a:tc>
                <a:extLst>
                  <a:ext uri="{0D108BD9-81ED-4DB2-BD59-A6C34878D82A}">
                    <a16:rowId xmlns:a16="http://schemas.microsoft.com/office/drawing/2014/main" val="981105650"/>
                  </a:ext>
                </a:extLst>
              </a:tr>
              <a:tr h="468796">
                <a:tc>
                  <a:txBody>
                    <a:bodyPr/>
                    <a:lstStyle/>
                    <a:p>
                      <a:r>
                        <a:rPr lang="en-US" sz="2800" dirty="0"/>
                        <a:t>All Races</a:t>
                      </a:r>
                    </a:p>
                  </a:txBody>
                  <a:tcPr/>
                </a:tc>
                <a:tc>
                  <a:txBody>
                    <a:bodyPr/>
                    <a:lstStyle/>
                    <a:p>
                      <a:pPr algn="ctr"/>
                      <a:r>
                        <a:rPr lang="en-US" sz="2800" dirty="0"/>
                        <a:t>78.6</a:t>
                      </a:r>
                    </a:p>
                  </a:txBody>
                  <a:tcPr/>
                </a:tc>
                <a:extLst>
                  <a:ext uri="{0D108BD9-81ED-4DB2-BD59-A6C34878D82A}">
                    <a16:rowId xmlns:a16="http://schemas.microsoft.com/office/drawing/2014/main" val="1000797926"/>
                  </a:ext>
                </a:extLst>
              </a:tr>
              <a:tr h="468796">
                <a:tc>
                  <a:txBody>
                    <a:bodyPr/>
                    <a:lstStyle/>
                    <a:p>
                      <a:r>
                        <a:rPr lang="en-US" sz="2800" dirty="0"/>
                        <a:t>White</a:t>
                      </a:r>
                    </a:p>
                  </a:txBody>
                  <a:tcPr/>
                </a:tc>
                <a:tc>
                  <a:txBody>
                    <a:bodyPr/>
                    <a:lstStyle/>
                    <a:p>
                      <a:pPr algn="ctr"/>
                      <a:r>
                        <a:rPr lang="en-US" sz="2800" dirty="0"/>
                        <a:t>78.8</a:t>
                      </a:r>
                    </a:p>
                  </a:txBody>
                  <a:tcPr/>
                </a:tc>
                <a:extLst>
                  <a:ext uri="{0D108BD9-81ED-4DB2-BD59-A6C34878D82A}">
                    <a16:rowId xmlns:a16="http://schemas.microsoft.com/office/drawing/2014/main" val="1533284984"/>
                  </a:ext>
                </a:extLst>
              </a:tr>
              <a:tr h="468796">
                <a:tc>
                  <a:txBody>
                    <a:bodyPr/>
                    <a:lstStyle/>
                    <a:p>
                      <a:r>
                        <a:rPr lang="en-US" sz="2800" dirty="0"/>
                        <a:t>Black</a:t>
                      </a:r>
                    </a:p>
                  </a:txBody>
                  <a:tcPr/>
                </a:tc>
                <a:tc>
                  <a:txBody>
                    <a:bodyPr/>
                    <a:lstStyle/>
                    <a:p>
                      <a:pPr algn="ctr"/>
                      <a:r>
                        <a:rPr lang="en-US" sz="2800" dirty="0"/>
                        <a:t>75.3</a:t>
                      </a:r>
                    </a:p>
                  </a:txBody>
                  <a:tcPr/>
                </a:tc>
                <a:extLst>
                  <a:ext uri="{0D108BD9-81ED-4DB2-BD59-A6C34878D82A}">
                    <a16:rowId xmlns:a16="http://schemas.microsoft.com/office/drawing/2014/main" val="3575005384"/>
                  </a:ext>
                </a:extLst>
              </a:tr>
              <a:tr h="468796">
                <a:tc>
                  <a:txBody>
                    <a:bodyPr/>
                    <a:lstStyle/>
                    <a:p>
                      <a:r>
                        <a:rPr lang="en-US" sz="2800" dirty="0"/>
                        <a:t>Hispanic</a:t>
                      </a:r>
                    </a:p>
                  </a:txBody>
                  <a:tcPr/>
                </a:tc>
                <a:tc>
                  <a:txBody>
                    <a:bodyPr/>
                    <a:lstStyle/>
                    <a:p>
                      <a:pPr algn="ctr"/>
                      <a:r>
                        <a:rPr lang="en-US" sz="2800" dirty="0"/>
                        <a:t>81.8</a:t>
                      </a:r>
                    </a:p>
                  </a:txBody>
                  <a:tcPr/>
                </a:tc>
                <a:extLst>
                  <a:ext uri="{0D108BD9-81ED-4DB2-BD59-A6C34878D82A}">
                    <a16:rowId xmlns:a16="http://schemas.microsoft.com/office/drawing/2014/main" val="1556728666"/>
                  </a:ext>
                </a:extLst>
              </a:tr>
            </a:tbl>
          </a:graphicData>
        </a:graphic>
      </p:graphicFrame>
      <p:sp>
        <p:nvSpPr>
          <p:cNvPr id="3" name="Rectangle 2">
            <a:extLst>
              <a:ext uri="{FF2B5EF4-FFF2-40B4-BE49-F238E27FC236}">
                <a16:creationId xmlns:a16="http://schemas.microsoft.com/office/drawing/2014/main" id="{38987A21-A899-7045-BB94-04B9CA84A28A}"/>
              </a:ext>
            </a:extLst>
          </p:cNvPr>
          <p:cNvSpPr/>
          <p:nvPr/>
        </p:nvSpPr>
        <p:spPr>
          <a:xfrm>
            <a:off x="7505700" y="3060700"/>
            <a:ext cx="927100" cy="9525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761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66E9-DA9D-7B47-BDEF-8EC04667EA01}"/>
              </a:ext>
            </a:extLst>
          </p:cNvPr>
          <p:cNvSpPr>
            <a:spLocks noGrp="1"/>
          </p:cNvSpPr>
          <p:nvPr>
            <p:ph type="title"/>
          </p:nvPr>
        </p:nvSpPr>
        <p:spPr>
          <a:xfrm>
            <a:off x="907208" y="0"/>
            <a:ext cx="10515600" cy="1325563"/>
          </a:xfrm>
        </p:spPr>
        <p:txBody>
          <a:bodyPr/>
          <a:lstStyle/>
          <a:p>
            <a:r>
              <a:rPr lang="en-US" dirty="0">
                <a:solidFill>
                  <a:schemeClr val="bg1"/>
                </a:solidFill>
              </a:rPr>
              <a:t>Inc</a:t>
            </a:r>
            <a:r>
              <a:rPr lang="en-US" dirty="0"/>
              <a:t>ome Also Matters – Reflecting Access?</a:t>
            </a:r>
          </a:p>
        </p:txBody>
      </p:sp>
      <p:sp>
        <p:nvSpPr>
          <p:cNvPr id="4" name="Slide Number Placeholder 3">
            <a:extLst>
              <a:ext uri="{FF2B5EF4-FFF2-40B4-BE49-F238E27FC236}">
                <a16:creationId xmlns:a16="http://schemas.microsoft.com/office/drawing/2014/main" id="{7B68221B-D62F-A049-929A-905A28B75773}"/>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1025" name="Picture 1" descr="page1image1669157568">
            <a:extLst>
              <a:ext uri="{FF2B5EF4-FFF2-40B4-BE49-F238E27FC236}">
                <a16:creationId xmlns:a16="http://schemas.microsoft.com/office/drawing/2014/main" id="{F7FC8D46-5123-424A-9553-D45C9CB04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076" y="1172633"/>
            <a:ext cx="6824052" cy="49645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DF8B20-F500-7344-B0E7-C9A36D54C319}"/>
              </a:ext>
            </a:extLst>
          </p:cNvPr>
          <p:cNvSpPr txBox="1"/>
          <p:nvPr/>
        </p:nvSpPr>
        <p:spPr>
          <a:xfrm>
            <a:off x="6426303" y="6456851"/>
            <a:ext cx="5227650" cy="276999"/>
          </a:xfrm>
          <a:prstGeom prst="rect">
            <a:avLst/>
          </a:prstGeom>
          <a:noFill/>
        </p:spPr>
        <p:txBody>
          <a:bodyPr wrap="none" rtlCol="0">
            <a:spAutoFit/>
          </a:bodyPr>
          <a:lstStyle/>
          <a:p>
            <a:r>
              <a:rPr lang="en-US" sz="1200" dirty="0"/>
              <a:t>Source: https://</a:t>
            </a:r>
            <a:r>
              <a:rPr lang="en-US" sz="1200" dirty="0" err="1"/>
              <a:t>healthinequality.org</a:t>
            </a:r>
            <a:r>
              <a:rPr lang="en-US" sz="1200" dirty="0"/>
              <a:t>/documents/paper/</a:t>
            </a:r>
            <a:r>
              <a:rPr lang="en-US" sz="1200" dirty="0" err="1"/>
              <a:t>healthineq_summary.pdf</a:t>
            </a:r>
            <a:endParaRPr lang="en-US" sz="1200" dirty="0"/>
          </a:p>
        </p:txBody>
      </p:sp>
    </p:spTree>
    <p:extLst>
      <p:ext uri="{BB962C8B-B14F-4D97-AF65-F5344CB8AC3E}">
        <p14:creationId xmlns:p14="http://schemas.microsoft.com/office/powerpoint/2010/main" val="75165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1325" y="0"/>
            <a:ext cx="10515600" cy="1325563"/>
          </a:xfrm>
        </p:spPr>
        <p:txBody>
          <a:bodyPr/>
          <a:lstStyle/>
          <a:p>
            <a:r>
              <a:rPr lang="en-US" dirty="0">
                <a:solidFill>
                  <a:schemeClr val="bg1"/>
                </a:solidFill>
              </a:rPr>
              <a:t>Infa</a:t>
            </a:r>
            <a:r>
              <a:rPr lang="en-US" dirty="0"/>
              <a:t>nt Mortality International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25</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612490" y="1240431"/>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4494946" y="1795052"/>
            <a:ext cx="3202106" cy="400110"/>
          </a:xfrm>
          <a:prstGeom prst="rect">
            <a:avLst/>
          </a:prstGeom>
          <a:noFill/>
        </p:spPr>
        <p:txBody>
          <a:bodyPr wrap="square" rtlCol="0">
            <a:spAutoFit/>
          </a:bodyPr>
          <a:lstStyle/>
          <a:p>
            <a:r>
              <a:rPr lang="en-US" sz="2000" b="1" dirty="0"/>
              <a:t>Deaths per 1,000 live births</a:t>
            </a:r>
          </a:p>
        </p:txBody>
      </p:sp>
    </p:spTree>
    <p:extLst>
      <p:ext uri="{BB962C8B-B14F-4D97-AF65-F5344CB8AC3E}">
        <p14:creationId xmlns:p14="http://schemas.microsoft.com/office/powerpoint/2010/main" val="431702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64675" y="0"/>
            <a:ext cx="10515600" cy="1325563"/>
          </a:xfrm>
        </p:spPr>
        <p:txBody>
          <a:bodyPr>
            <a:normAutofit/>
          </a:bodyPr>
          <a:lstStyle/>
          <a:p>
            <a:r>
              <a:rPr lang="en-US" sz="3800" dirty="0">
                <a:solidFill>
                  <a:schemeClr val="bg1"/>
                </a:solidFill>
              </a:rPr>
              <a:t>Infa</a:t>
            </a:r>
            <a:r>
              <a:rPr lang="en-US" sz="3800" dirty="0"/>
              <a:t>nt Mortality by Race/Ethnicity</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26</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807332" y="1519092"/>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CDC.gov</a:t>
            </a:r>
          </a:p>
        </p:txBody>
      </p:sp>
      <p:sp>
        <p:nvSpPr>
          <p:cNvPr id="7" name="TextBox 6">
            <a:extLst>
              <a:ext uri="{FF2B5EF4-FFF2-40B4-BE49-F238E27FC236}">
                <a16:creationId xmlns:a16="http://schemas.microsoft.com/office/drawing/2014/main" id="{18895A21-9D31-44E9-9030-9A18B002106C}"/>
              </a:ext>
            </a:extLst>
          </p:cNvPr>
          <p:cNvSpPr txBox="1"/>
          <p:nvPr/>
        </p:nvSpPr>
        <p:spPr>
          <a:xfrm>
            <a:off x="4448687" y="1619067"/>
            <a:ext cx="3100074" cy="400110"/>
          </a:xfrm>
          <a:prstGeom prst="rect">
            <a:avLst/>
          </a:prstGeom>
          <a:noFill/>
        </p:spPr>
        <p:txBody>
          <a:bodyPr wrap="square" rtlCol="0">
            <a:spAutoFit/>
          </a:bodyPr>
          <a:lstStyle/>
          <a:p>
            <a:r>
              <a:rPr lang="en-US" sz="2000" b="1" dirty="0"/>
              <a:t>Deaths per 1,000 live births</a:t>
            </a:r>
          </a:p>
        </p:txBody>
      </p:sp>
      <p:sp>
        <p:nvSpPr>
          <p:cNvPr id="3" name="TextBox 2">
            <a:extLst>
              <a:ext uri="{FF2B5EF4-FFF2-40B4-BE49-F238E27FC236}">
                <a16:creationId xmlns:a16="http://schemas.microsoft.com/office/drawing/2014/main" id="{A18F871F-FD85-5249-9F89-DC98331E3BE2}"/>
              </a:ext>
            </a:extLst>
          </p:cNvPr>
          <p:cNvSpPr txBox="1"/>
          <p:nvPr/>
        </p:nvSpPr>
        <p:spPr>
          <a:xfrm>
            <a:off x="5540907" y="1095847"/>
            <a:ext cx="915635" cy="523220"/>
          </a:xfrm>
          <a:prstGeom prst="rect">
            <a:avLst/>
          </a:prstGeom>
          <a:noFill/>
        </p:spPr>
        <p:txBody>
          <a:bodyPr wrap="none" rtlCol="0">
            <a:spAutoFit/>
          </a:bodyPr>
          <a:lstStyle/>
          <a:p>
            <a:r>
              <a:rPr lang="en-US" sz="2800" b="1" dirty="0"/>
              <a:t>2016</a:t>
            </a:r>
          </a:p>
        </p:txBody>
      </p:sp>
      <p:sp>
        <p:nvSpPr>
          <p:cNvPr id="8" name="TextBox 7">
            <a:extLst>
              <a:ext uri="{FF2B5EF4-FFF2-40B4-BE49-F238E27FC236}">
                <a16:creationId xmlns:a16="http://schemas.microsoft.com/office/drawing/2014/main" id="{76A055F5-E86C-D649-B845-7F4A11695512}"/>
              </a:ext>
            </a:extLst>
          </p:cNvPr>
          <p:cNvSpPr txBox="1"/>
          <p:nvPr/>
        </p:nvSpPr>
        <p:spPr>
          <a:xfrm>
            <a:off x="7666219" y="3059668"/>
            <a:ext cx="754437" cy="369332"/>
          </a:xfrm>
          <a:prstGeom prst="rect">
            <a:avLst/>
          </a:prstGeom>
          <a:noFill/>
        </p:spPr>
        <p:txBody>
          <a:bodyPr wrap="none" rtlCol="0">
            <a:spAutoFit/>
          </a:bodyPr>
          <a:lstStyle/>
          <a:p>
            <a:r>
              <a:rPr lang="en-US" dirty="0"/>
              <a:t>White</a:t>
            </a:r>
          </a:p>
        </p:txBody>
      </p:sp>
      <p:sp>
        <p:nvSpPr>
          <p:cNvPr id="9" name="TextBox 8">
            <a:extLst>
              <a:ext uri="{FF2B5EF4-FFF2-40B4-BE49-F238E27FC236}">
                <a16:creationId xmlns:a16="http://schemas.microsoft.com/office/drawing/2014/main" id="{2D718281-4B47-4E47-8CF8-1B59C36B5723}"/>
              </a:ext>
            </a:extLst>
          </p:cNvPr>
          <p:cNvSpPr txBox="1"/>
          <p:nvPr/>
        </p:nvSpPr>
        <p:spPr>
          <a:xfrm>
            <a:off x="2140014" y="1325563"/>
            <a:ext cx="675185" cy="369332"/>
          </a:xfrm>
          <a:prstGeom prst="rect">
            <a:avLst/>
          </a:prstGeom>
          <a:noFill/>
        </p:spPr>
        <p:txBody>
          <a:bodyPr wrap="none" rtlCol="0">
            <a:spAutoFit/>
          </a:bodyPr>
          <a:lstStyle/>
          <a:p>
            <a:r>
              <a:rPr lang="en-US" dirty="0"/>
              <a:t>Black</a:t>
            </a:r>
          </a:p>
        </p:txBody>
      </p:sp>
    </p:spTree>
    <p:extLst>
      <p:ext uri="{BB962C8B-B14F-4D97-AF65-F5344CB8AC3E}">
        <p14:creationId xmlns:p14="http://schemas.microsoft.com/office/powerpoint/2010/main" val="2720199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fld id="{D9F085D5-EC86-4F6A-B501-C1359CB39116}" type="slidenum">
              <a:rPr lang="en-GB" smtClean="0"/>
              <a:t>27</a:t>
            </a:fld>
            <a:endParaRPr lang="en-GB"/>
          </a:p>
        </p:txBody>
      </p:sp>
      <p:graphicFrame>
        <p:nvGraphicFramePr>
          <p:cNvPr id="5" name="Chart Placeholder 7">
            <a:extLst>
              <a:ext uri="{FF2B5EF4-FFF2-40B4-BE49-F238E27FC236}">
                <a16:creationId xmlns:a16="http://schemas.microsoft.com/office/drawing/2014/main" id="{D87B0A93-4571-411C-B7EF-2052068EA06B}"/>
              </a:ext>
            </a:extLst>
          </p:cNvPr>
          <p:cNvGraphicFramePr>
            <a:graphicFrameLocks noGrp="1"/>
          </p:cNvGraphicFramePr>
          <p:nvPr>
            <p:ph idx="1"/>
            <p:extLst>
              <p:ext uri="{D42A27DB-BD31-4B8C-83A1-F6EECF244321}">
                <p14:modId xmlns:p14="http://schemas.microsoft.com/office/powerpoint/2010/main" val="2519951853"/>
              </p:ext>
            </p:extLst>
          </p:nvPr>
        </p:nvGraphicFramePr>
        <p:xfrm>
          <a:off x="838200" y="66278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3" name="TextBox 2">
            <a:extLst>
              <a:ext uri="{FF2B5EF4-FFF2-40B4-BE49-F238E27FC236}">
                <a16:creationId xmlns:a16="http://schemas.microsoft.com/office/drawing/2014/main" id="{681E023C-4E1B-48AD-A41F-F7D3B9675162}"/>
              </a:ext>
            </a:extLst>
          </p:cNvPr>
          <p:cNvSpPr txBox="1"/>
          <p:nvPr/>
        </p:nvSpPr>
        <p:spPr>
          <a:xfrm>
            <a:off x="3336438" y="1988344"/>
            <a:ext cx="5519123" cy="461665"/>
          </a:xfrm>
          <a:prstGeom prst="rect">
            <a:avLst/>
          </a:prstGeom>
          <a:noFill/>
        </p:spPr>
        <p:txBody>
          <a:bodyPr wrap="square" rtlCol="0">
            <a:spAutoFit/>
          </a:bodyPr>
          <a:lstStyle/>
          <a:p>
            <a:r>
              <a:rPr lang="en-US" sz="2400" b="1" dirty="0"/>
              <a:t>Maternal deaths per 100,000 live births.</a:t>
            </a:r>
          </a:p>
        </p:txBody>
      </p:sp>
    </p:spTree>
    <p:extLst>
      <p:ext uri="{BB962C8B-B14F-4D97-AF65-F5344CB8AC3E}">
        <p14:creationId xmlns:p14="http://schemas.microsoft.com/office/powerpoint/2010/main" val="1742328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251-435B-4D30-861C-5763C66C1A68}"/>
              </a:ext>
            </a:extLst>
          </p:cNvPr>
          <p:cNvSpPr>
            <a:spLocks noGrp="1"/>
          </p:cNvSpPr>
          <p:nvPr>
            <p:ph type="title"/>
          </p:nvPr>
        </p:nvSpPr>
        <p:spPr/>
        <p:txBody>
          <a:bodyPr/>
          <a:lstStyle/>
          <a:p>
            <a:r>
              <a:rPr lang="en-US" dirty="0">
                <a:solidFill>
                  <a:schemeClr val="bg1"/>
                </a:solidFill>
              </a:rPr>
              <a:t>Ma</a:t>
            </a:r>
            <a:r>
              <a:rPr lang="en-US" dirty="0"/>
              <a:t>ternal Mortality Rate by Race</a:t>
            </a:r>
          </a:p>
        </p:txBody>
      </p:sp>
      <p:sp>
        <p:nvSpPr>
          <p:cNvPr id="3" name="Content Placeholder 2">
            <a:extLst>
              <a:ext uri="{FF2B5EF4-FFF2-40B4-BE49-F238E27FC236}">
                <a16:creationId xmlns:a16="http://schemas.microsoft.com/office/drawing/2014/main" id="{314E4ABB-EA0F-4669-9EB1-C56781F2C0BB}"/>
              </a:ext>
            </a:extLst>
          </p:cNvPr>
          <p:cNvSpPr>
            <a:spLocks noGrp="1"/>
          </p:cNvSpPr>
          <p:nvPr>
            <p:ph idx="1"/>
          </p:nvPr>
        </p:nvSpPr>
        <p:spPr>
          <a:xfrm>
            <a:off x="838200" y="1303506"/>
            <a:ext cx="10515600" cy="1325563"/>
          </a:xfrm>
        </p:spPr>
        <p:txBody>
          <a:bodyPr>
            <a:normAutofit/>
          </a:bodyPr>
          <a:lstStyle/>
          <a:p>
            <a:r>
              <a:rPr lang="en-US" b="0" i="0" dirty="0">
                <a:solidFill>
                  <a:srgbClr val="000000"/>
                </a:solidFill>
                <a:effectLst/>
              </a:rPr>
              <a:t>American Indian/Alaska Native and Black women are 2 to 3 times as likely to die from a pregnancy-related cause than white women.</a:t>
            </a:r>
          </a:p>
        </p:txBody>
      </p:sp>
      <p:pic>
        <p:nvPicPr>
          <p:cNvPr id="4" name="Picture 3">
            <a:extLst>
              <a:ext uri="{FF2B5EF4-FFF2-40B4-BE49-F238E27FC236}">
                <a16:creationId xmlns:a16="http://schemas.microsoft.com/office/drawing/2014/main" id="{F275D12D-52BF-1340-99BF-1E906332CF79}"/>
              </a:ext>
            </a:extLst>
          </p:cNvPr>
          <p:cNvPicPr>
            <a:picLocks noChangeAspect="1"/>
          </p:cNvPicPr>
          <p:nvPr/>
        </p:nvPicPr>
        <p:blipFill>
          <a:blip r:embed="rId2"/>
          <a:stretch>
            <a:fillRect/>
          </a:stretch>
        </p:blipFill>
        <p:spPr>
          <a:xfrm>
            <a:off x="2839492" y="2556652"/>
            <a:ext cx="6513015" cy="3653309"/>
          </a:xfrm>
          <a:prstGeom prst="rect">
            <a:avLst/>
          </a:prstGeom>
        </p:spPr>
      </p:pic>
    </p:spTree>
    <p:extLst>
      <p:ext uri="{BB962C8B-B14F-4D97-AF65-F5344CB8AC3E}">
        <p14:creationId xmlns:p14="http://schemas.microsoft.com/office/powerpoint/2010/main" val="1173749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a:xfrm>
            <a:off x="838200" y="216007"/>
            <a:ext cx="10515600" cy="1325563"/>
          </a:xfrm>
        </p:spPr>
        <p:txBody>
          <a:bodyPr>
            <a:normAutofit/>
          </a:bodyPr>
          <a:lstStyle/>
          <a:p>
            <a:pPr lvl="0"/>
            <a:r>
              <a:rPr lang="en-US" dirty="0">
                <a:solidFill>
                  <a:schemeClr val="bg1"/>
                </a:solidFill>
              </a:rPr>
              <a:t>Per</a:t>
            </a:r>
            <a:r>
              <a:rPr lang="en-US" dirty="0"/>
              <a:t>cent of adults who have experienced 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nvPr>
        </p:nvGraphicFramePr>
        <p:xfrm>
          <a:off x="838200" y="161851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6" name="TextBox 5">
            <a:extLst>
              <a:ext uri="{FF2B5EF4-FFF2-40B4-BE49-F238E27FC236}">
                <a16:creationId xmlns:a16="http://schemas.microsoft.com/office/drawing/2014/main" id="{73E84471-80A5-46E4-A306-9FBDE29851BB}"/>
              </a:ext>
            </a:extLst>
          </p:cNvPr>
          <p:cNvSpPr txBox="1"/>
          <p:nvPr/>
        </p:nvSpPr>
        <p:spPr>
          <a:xfrm>
            <a:off x="3211707" y="6413664"/>
            <a:ext cx="521208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2977934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790074"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980615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p:txBody>
          <a:bodyPr>
            <a:normAutofit/>
          </a:bodyPr>
          <a:lstStyle/>
          <a:p>
            <a:pPr>
              <a:lnSpc>
                <a:spcPct val="100000"/>
              </a:lnSpc>
            </a:pPr>
            <a:r>
              <a:rPr lang="en-US" sz="3200" b="0" dirty="0"/>
              <a:t>The U.S. excels in </a:t>
            </a:r>
            <a:r>
              <a:rPr lang="en-US" sz="3200" dirty="0"/>
              <a:t>some</a:t>
            </a:r>
            <a:r>
              <a:rPr lang="en-US" sz="3200" b="0" dirty="0"/>
              <a:t> prevention measures, including flu vaccinations and breast cancer screenings.</a:t>
            </a:r>
          </a:p>
          <a:p>
            <a:pPr marL="0" indent="0">
              <a:lnSpc>
                <a:spcPct val="100000"/>
              </a:lnSpc>
              <a:buNone/>
            </a:pPr>
            <a:endParaRPr lang="en-US" sz="3200" b="0" dirty="0"/>
          </a:p>
          <a:p>
            <a:pPr>
              <a:lnSpc>
                <a:spcPct val="100000"/>
              </a:lnSpc>
            </a:pPr>
            <a:r>
              <a:rPr lang="en-US" sz="3200" b="0" dirty="0"/>
              <a:t>The U.S. has the highest average five-year survival rate for breast cancer, but the Lowest for cervical cancer.</a:t>
            </a:r>
          </a:p>
        </p:txBody>
      </p:sp>
    </p:spTree>
    <p:extLst>
      <p:ext uri="{BB962C8B-B14F-4D97-AF65-F5344CB8AC3E}">
        <p14:creationId xmlns:p14="http://schemas.microsoft.com/office/powerpoint/2010/main" val="137558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a:xfrm>
            <a:off x="755075" y="0"/>
            <a:ext cx="10515600" cy="1325563"/>
          </a:xfrm>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a:t>
            </a:r>
          </a:p>
        </p:txBody>
      </p:sp>
      <p:graphicFrame>
        <p:nvGraphicFramePr>
          <p:cNvPr id="6" name="Object 2">
            <a:extLst>
              <a:ext uri="{FF2B5EF4-FFF2-40B4-BE49-F238E27FC236}">
                <a16:creationId xmlns:a16="http://schemas.microsoft.com/office/drawing/2014/main" id="{68BB4111-56EB-4A92-A447-CFF8492B1BB4}"/>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4136567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12322" y="0"/>
            <a:ext cx="10515600" cy="1325563"/>
          </a:xfrm>
        </p:spPr>
        <p:txBody>
          <a:bodyPr/>
          <a:lstStyle/>
          <a:p>
            <a:r>
              <a:rPr lang="en-US" dirty="0">
                <a:solidFill>
                  <a:schemeClr val="bg1"/>
                </a:solidFill>
              </a:rPr>
              <a:t>Bre</a:t>
            </a:r>
            <a:r>
              <a:rPr lang="en-US" dirty="0"/>
              <a:t>ast Cancer Screening</a:t>
            </a:r>
          </a:p>
        </p:txBody>
      </p:sp>
      <p:graphicFrame>
        <p:nvGraphicFramePr>
          <p:cNvPr id="7" name="Object 2">
            <a:extLst>
              <a:ext uri="{FF2B5EF4-FFF2-40B4-BE49-F238E27FC236}">
                <a16:creationId xmlns:a16="http://schemas.microsoft.com/office/drawing/2014/main" id="{804B86E6-A06F-406D-AC23-100B95C1FEFC}"/>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16C728F-0F48-4633-A812-A16AA49323BB}"/>
              </a:ext>
            </a:extLst>
          </p:cNvPr>
          <p:cNvSpPr/>
          <p:nvPr/>
        </p:nvSpPr>
        <p:spPr>
          <a:xfrm>
            <a:off x="2846215" y="1463356"/>
            <a:ext cx="5789790" cy="461665"/>
          </a:xfrm>
          <a:prstGeom prst="rect">
            <a:avLst/>
          </a:prstGeom>
        </p:spPr>
        <p:txBody>
          <a:bodyPr wrap="none">
            <a:spAutoFit/>
          </a:bodyPr>
          <a:lstStyle/>
          <a:p>
            <a:r>
              <a:rPr lang="en-US" sz="2400" dirty="0"/>
              <a:t>Percent of females ages 50–69 screened (%).</a:t>
            </a:r>
          </a:p>
        </p:txBody>
      </p:sp>
    </p:spTree>
    <p:extLst>
      <p:ext uri="{BB962C8B-B14F-4D97-AF65-F5344CB8AC3E}">
        <p14:creationId xmlns:p14="http://schemas.microsoft.com/office/powerpoint/2010/main" val="945110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a:xfrm>
            <a:off x="909453" y="0"/>
            <a:ext cx="10515600" cy="1325563"/>
          </a:xfrm>
        </p:spPr>
        <p:txBody>
          <a:bodyPr/>
          <a:lstStyle/>
          <a:p>
            <a:r>
              <a:rPr lang="en-US" dirty="0">
                <a:solidFill>
                  <a:schemeClr val="bg1"/>
                </a:solidFill>
              </a:rPr>
              <a:t>Ob</a:t>
            </a:r>
            <a:r>
              <a:rPr lang="en-US" dirty="0"/>
              <a:t>esity Rate, 2017</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fld id="{D9F085D5-EC86-4F6A-B501-C1359CB39116}" type="slidenum">
              <a:rPr lang="en-GB" smtClean="0"/>
              <a:t>33</a:t>
            </a:fld>
            <a:endParaRPr lang="en-GB"/>
          </a:p>
        </p:txBody>
      </p:sp>
      <p:graphicFrame>
        <p:nvGraphicFramePr>
          <p:cNvPr id="5" name="Object 2">
            <a:extLst>
              <a:ext uri="{FF2B5EF4-FFF2-40B4-BE49-F238E27FC236}">
                <a16:creationId xmlns:a16="http://schemas.microsoft.com/office/drawing/2014/main" id="{9CFA1FC5-A4DC-4EF8-911A-B5397230DC6B}"/>
              </a:ext>
            </a:extLst>
          </p:cNvPr>
          <p:cNvGraphicFramePr>
            <a:graphicFrameLocks noGrp="1" noChangeAspect="1"/>
          </p:cNvGraphicFramePr>
          <p:nvPr>
            <p:ph idx="1"/>
          </p:nvPr>
        </p:nvGraphicFramePr>
        <p:xfrm>
          <a:off x="838200" y="1570038"/>
          <a:ext cx="10515600" cy="444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8B2466BF-E3F1-4502-BBCC-453AB8493C1E}"/>
              </a:ext>
            </a:extLst>
          </p:cNvPr>
          <p:cNvSpPr/>
          <p:nvPr/>
        </p:nvSpPr>
        <p:spPr>
          <a:xfrm>
            <a:off x="972157" y="1508125"/>
            <a:ext cx="1613840" cy="461665"/>
          </a:xfrm>
          <a:prstGeom prst="rect">
            <a:avLst/>
          </a:prstGeom>
        </p:spPr>
        <p:txBody>
          <a:bodyPr wrap="none">
            <a:spAutoFit/>
          </a:bodyPr>
          <a:lstStyle/>
          <a:p>
            <a:r>
              <a:rPr lang="en-US" sz="2400" dirty="0"/>
              <a:t>Percent (%)</a:t>
            </a:r>
          </a:p>
        </p:txBody>
      </p:sp>
    </p:spTree>
    <p:extLst>
      <p:ext uri="{BB962C8B-B14F-4D97-AF65-F5344CB8AC3E}">
        <p14:creationId xmlns:p14="http://schemas.microsoft.com/office/powerpoint/2010/main" val="2097564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a:xfrm>
            <a:off x="766950" y="0"/>
            <a:ext cx="10515600" cy="1325563"/>
          </a:xfrm>
        </p:spPr>
        <p:txBody>
          <a:bodyPr>
            <a:normAutofit/>
          </a:bodyPr>
          <a:lstStyle/>
          <a:p>
            <a:r>
              <a:rPr lang="en-US" sz="3600" dirty="0">
                <a:solidFill>
                  <a:schemeClr val="bg1"/>
                </a:solidFill>
              </a:rPr>
              <a:t>Adu</a:t>
            </a:r>
            <a:r>
              <a:rPr lang="en-US" sz="3600" dirty="0"/>
              <a:t>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fld id="{D9F085D5-EC86-4F6A-B501-C1359CB39116}" type="slidenum">
              <a:rPr lang="en-GB" smtClean="0"/>
              <a:t>34</a:t>
            </a:fld>
            <a:endParaRPr lang="en-GB"/>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2328721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13FEF47-9B6A-433B-BEE1-58D820020B5E}"/>
              </a:ext>
            </a:extLst>
          </p:cNvPr>
          <p:cNvGraphicFramePr>
            <a:graphicFrameLocks noGrp="1"/>
          </p:cNvGraphicFramePr>
          <p:nvPr>
            <p:ph sz="half" idx="1"/>
            <p:extLst>
              <p:ext uri="{D42A27DB-BD31-4B8C-83A1-F6EECF244321}">
                <p14:modId xmlns:p14="http://schemas.microsoft.com/office/powerpoint/2010/main" val="1060868624"/>
              </p:ext>
            </p:extLst>
          </p:nvPr>
        </p:nvGraphicFramePr>
        <p:xfrm>
          <a:off x="6393611" y="1665288"/>
          <a:ext cx="5181600" cy="4079240"/>
        </p:xfrm>
        <a:graphic>
          <a:graphicData uri="http://schemas.openxmlformats.org/drawingml/2006/table">
            <a:tbl>
              <a:tblPr firstRow="1" bandRow="1">
                <a:tableStyleId>{5C22544A-7EE6-4342-B048-85BDC9FD1C3A}</a:tableStyleId>
              </a:tblPr>
              <a:tblGrid>
                <a:gridCol w="754626">
                  <a:extLst>
                    <a:ext uri="{9D8B030D-6E8A-4147-A177-3AD203B41FA5}">
                      <a16:colId xmlns:a16="http://schemas.microsoft.com/office/drawing/2014/main" val="538528843"/>
                    </a:ext>
                  </a:extLst>
                </a:gridCol>
                <a:gridCol w="4426974">
                  <a:extLst>
                    <a:ext uri="{9D8B030D-6E8A-4147-A177-3AD203B41FA5}">
                      <a16:colId xmlns:a16="http://schemas.microsoft.com/office/drawing/2014/main" val="486792607"/>
                    </a:ext>
                  </a:extLst>
                </a:gridCol>
              </a:tblGrid>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Ranking</a:t>
                      </a:r>
                    </a:p>
                  </a:txBody>
                  <a:tcPr/>
                </a:tc>
                <a:extLst>
                  <a:ext uri="{0D108BD9-81ED-4DB2-BD59-A6C34878D82A}">
                    <a16:rowId xmlns:a16="http://schemas.microsoft.com/office/drawing/2014/main" val="3643532097"/>
                  </a:ext>
                </a:extLst>
              </a:tr>
              <a:tr h="370840">
                <a:tc>
                  <a:txBody>
                    <a:bodyPr/>
                    <a:lstStyle/>
                    <a:p>
                      <a:r>
                        <a:rPr lang="en-US" dirty="0"/>
                        <a:t>30.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Canada</a:t>
                      </a:r>
                    </a:p>
                  </a:txBody>
                  <a:tcPr marL="0" marR="0" marT="0" marB="0" anchor="ctr"/>
                </a:tc>
                <a:extLst>
                  <a:ext uri="{0D108BD9-81ED-4DB2-BD59-A6C34878D82A}">
                    <a16:rowId xmlns:a16="http://schemas.microsoft.com/office/drawing/2014/main" val="2260384316"/>
                  </a:ext>
                </a:extLst>
              </a:tr>
              <a:tr h="370840">
                <a:tc>
                  <a:txBody>
                    <a:bodyPr/>
                    <a:lstStyle/>
                    <a:p>
                      <a:r>
                        <a:rPr lang="en-US" dirty="0"/>
                        <a:t>31.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Finland</a:t>
                      </a:r>
                    </a:p>
                  </a:txBody>
                  <a:tcPr marL="0" marR="0" marT="0" marB="0" anchor="ctr"/>
                </a:tc>
                <a:extLst>
                  <a:ext uri="{0D108BD9-81ED-4DB2-BD59-A6C34878D82A}">
                    <a16:rowId xmlns:a16="http://schemas.microsoft.com/office/drawing/2014/main" val="847416833"/>
                  </a:ext>
                </a:extLst>
              </a:tr>
              <a:tr h="370840">
                <a:tc>
                  <a:txBody>
                    <a:bodyPr/>
                    <a:lstStyle/>
                    <a:p>
                      <a:r>
                        <a:rPr lang="en-US" dirty="0"/>
                        <a:t>32.</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Australia</a:t>
                      </a:r>
                    </a:p>
                  </a:txBody>
                  <a:tcPr marL="0" marR="0" marT="0" marB="0" anchor="ctr"/>
                </a:tc>
                <a:extLst>
                  <a:ext uri="{0D108BD9-81ED-4DB2-BD59-A6C34878D82A}">
                    <a16:rowId xmlns:a16="http://schemas.microsoft.com/office/drawing/2014/main" val="1410555748"/>
                  </a:ext>
                </a:extLst>
              </a:tr>
              <a:tr h="370840">
                <a:tc>
                  <a:txBody>
                    <a:bodyPr/>
                    <a:lstStyle/>
                    <a:p>
                      <a:r>
                        <a:rPr lang="en-US" dirty="0"/>
                        <a:t>33.</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Chile</a:t>
                      </a:r>
                    </a:p>
                  </a:txBody>
                  <a:tcPr marL="0" marR="0" marT="0" marB="0" anchor="ctr"/>
                </a:tc>
                <a:extLst>
                  <a:ext uri="{0D108BD9-81ED-4DB2-BD59-A6C34878D82A}">
                    <a16:rowId xmlns:a16="http://schemas.microsoft.com/office/drawing/2014/main" val="3001517071"/>
                  </a:ext>
                </a:extLst>
              </a:tr>
              <a:tr h="370840">
                <a:tc>
                  <a:txBody>
                    <a:bodyPr/>
                    <a:lstStyle/>
                    <a:p>
                      <a:r>
                        <a:rPr lang="en-US" dirty="0"/>
                        <a:t>34.</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Denmark</a:t>
                      </a:r>
                    </a:p>
                  </a:txBody>
                  <a:tcPr marL="0" marR="0" marT="0" marB="0" anchor="ctr"/>
                </a:tc>
                <a:extLst>
                  <a:ext uri="{0D108BD9-81ED-4DB2-BD59-A6C34878D82A}">
                    <a16:rowId xmlns:a16="http://schemas.microsoft.com/office/drawing/2014/main" val="1351822331"/>
                  </a:ext>
                </a:extLst>
              </a:tr>
              <a:tr h="370840">
                <a:tc>
                  <a:txBody>
                    <a:bodyPr/>
                    <a:lstStyle/>
                    <a:p>
                      <a:r>
                        <a:rPr lang="en-US" dirty="0"/>
                        <a:t>35.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Dominica</a:t>
                      </a:r>
                    </a:p>
                  </a:txBody>
                  <a:tcPr marL="0" marR="0" marT="0" marB="0" anchor="ctr"/>
                </a:tc>
                <a:extLst>
                  <a:ext uri="{0D108BD9-81ED-4DB2-BD59-A6C34878D82A}">
                    <a16:rowId xmlns:a16="http://schemas.microsoft.com/office/drawing/2014/main" val="4007411820"/>
                  </a:ext>
                </a:extLst>
              </a:tr>
              <a:tr h="370840">
                <a:tc>
                  <a:txBody>
                    <a:bodyPr/>
                    <a:lstStyle/>
                    <a:p>
                      <a:r>
                        <a:rPr lang="en-US" dirty="0"/>
                        <a:t>36.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Costa Rica</a:t>
                      </a:r>
                    </a:p>
                  </a:txBody>
                  <a:tcPr marL="0" marR="0" marT="0" marB="0" anchor="ctr"/>
                </a:tc>
                <a:extLst>
                  <a:ext uri="{0D108BD9-81ED-4DB2-BD59-A6C34878D82A}">
                    <a16:rowId xmlns:a16="http://schemas.microsoft.com/office/drawing/2014/main" val="3991317472"/>
                  </a:ext>
                </a:extLst>
              </a:tr>
              <a:tr h="370840">
                <a:tc>
                  <a:txBody>
                    <a:bodyPr/>
                    <a:lstStyle/>
                    <a:p>
                      <a:r>
                        <a:rPr lang="en-US" dirty="0"/>
                        <a:t>37.</a:t>
                      </a:r>
                    </a:p>
                  </a:txBody>
                  <a:tcPr>
                    <a:solidFill>
                      <a:srgbClr val="C00000"/>
                    </a:solidFill>
                  </a:tcPr>
                </a:tc>
                <a:tc>
                  <a:txBody>
                    <a:bodyPr/>
                    <a:lstStyle/>
                    <a:p>
                      <a:pPr marL="0" algn="l" defTabSz="914400" rtl="0" eaLnBrk="1" fontAlgn="b" latinLnBrk="0" hangingPunct="1"/>
                      <a:r>
                        <a:rPr lang="en-US" sz="1800" kern="1200" dirty="0">
                          <a:solidFill>
                            <a:schemeClr val="dk1"/>
                          </a:solidFill>
                          <a:latin typeface="+mn-lt"/>
                          <a:ea typeface="+mn-ea"/>
                          <a:cs typeface="+mn-cs"/>
                        </a:rPr>
                        <a:t> United States</a:t>
                      </a:r>
                    </a:p>
                  </a:txBody>
                  <a:tcPr marL="0" marR="0" marT="0" marB="0" anchor="ctr">
                    <a:solidFill>
                      <a:srgbClr val="C00000"/>
                    </a:solidFill>
                  </a:tcPr>
                </a:tc>
                <a:extLst>
                  <a:ext uri="{0D108BD9-81ED-4DB2-BD59-A6C34878D82A}">
                    <a16:rowId xmlns:a16="http://schemas.microsoft.com/office/drawing/2014/main" val="2394924803"/>
                  </a:ext>
                </a:extLst>
              </a:tr>
              <a:tr h="370840">
                <a:tc>
                  <a:txBody>
                    <a:bodyPr/>
                    <a:lstStyle/>
                    <a:p>
                      <a:r>
                        <a:rPr lang="en-US" dirty="0"/>
                        <a:t>38.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Slovenia</a:t>
                      </a:r>
                    </a:p>
                  </a:txBody>
                  <a:tcPr marL="0" marR="0" marT="0" marB="0" anchor="ctr"/>
                </a:tc>
                <a:extLst>
                  <a:ext uri="{0D108BD9-81ED-4DB2-BD59-A6C34878D82A}">
                    <a16:rowId xmlns:a16="http://schemas.microsoft.com/office/drawing/2014/main" val="712603232"/>
                  </a:ext>
                </a:extLst>
              </a:tr>
              <a:tr h="370840">
                <a:tc>
                  <a:txBody>
                    <a:bodyPr/>
                    <a:lstStyle/>
                    <a:p>
                      <a:r>
                        <a:rPr lang="en-US" dirty="0"/>
                        <a:t>39.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Cuba</a:t>
                      </a:r>
                    </a:p>
                  </a:txBody>
                  <a:tcPr marL="0" marR="0" marT="0" marB="0" anchor="ctr"/>
                </a:tc>
                <a:extLst>
                  <a:ext uri="{0D108BD9-81ED-4DB2-BD59-A6C34878D82A}">
                    <a16:rowId xmlns:a16="http://schemas.microsoft.com/office/drawing/2014/main" val="4052788636"/>
                  </a:ext>
                </a:extLst>
              </a:tr>
            </a:tbl>
          </a:graphicData>
        </a:graphic>
      </p:graphicFrame>
      <p:graphicFrame>
        <p:nvGraphicFramePr>
          <p:cNvPr id="8" name="Content Placeholder 7">
            <a:extLst>
              <a:ext uri="{FF2B5EF4-FFF2-40B4-BE49-F238E27FC236}">
                <a16:creationId xmlns:a16="http://schemas.microsoft.com/office/drawing/2014/main" id="{1193786F-D9D4-4701-A45E-68D669BEFBE4}"/>
              </a:ext>
            </a:extLst>
          </p:cNvPr>
          <p:cNvGraphicFramePr>
            <a:graphicFrameLocks noGrp="1"/>
          </p:cNvGraphicFramePr>
          <p:nvPr>
            <p:ph sz="half" idx="2"/>
            <p:extLst>
              <p:ext uri="{D42A27DB-BD31-4B8C-83A1-F6EECF244321}">
                <p14:modId xmlns:p14="http://schemas.microsoft.com/office/powerpoint/2010/main" val="4214479314"/>
              </p:ext>
            </p:extLst>
          </p:nvPr>
        </p:nvGraphicFramePr>
        <p:xfrm>
          <a:off x="616789" y="1657051"/>
          <a:ext cx="5181600" cy="4079240"/>
        </p:xfrm>
        <a:graphic>
          <a:graphicData uri="http://schemas.openxmlformats.org/drawingml/2006/table">
            <a:tbl>
              <a:tblPr firstRow="1" bandRow="1">
                <a:tableStyleId>{5C22544A-7EE6-4342-B048-85BDC9FD1C3A}</a:tableStyleId>
              </a:tblPr>
              <a:tblGrid>
                <a:gridCol w="749710">
                  <a:extLst>
                    <a:ext uri="{9D8B030D-6E8A-4147-A177-3AD203B41FA5}">
                      <a16:colId xmlns:a16="http://schemas.microsoft.com/office/drawing/2014/main" val="3211144737"/>
                    </a:ext>
                  </a:extLst>
                </a:gridCol>
                <a:gridCol w="4431890">
                  <a:extLst>
                    <a:ext uri="{9D8B030D-6E8A-4147-A177-3AD203B41FA5}">
                      <a16:colId xmlns:a16="http://schemas.microsoft.com/office/drawing/2014/main" val="676190219"/>
                    </a:ext>
                  </a:extLst>
                </a:gridCol>
              </a:tblGrid>
              <a:tr h="370840">
                <a:tc>
                  <a:txBody>
                    <a:bodyPr/>
                    <a:lstStyle/>
                    <a:p>
                      <a:endParaRPr lang="en-US" dirty="0"/>
                    </a:p>
                  </a:txBody>
                  <a:tcPr/>
                </a:tc>
                <a:tc>
                  <a:txBody>
                    <a:bodyPr/>
                    <a:lstStyle/>
                    <a:p>
                      <a:r>
                        <a:rPr lang="en-US" dirty="0"/>
                        <a:t>Overall Ranking</a:t>
                      </a:r>
                    </a:p>
                  </a:txBody>
                  <a:tcPr/>
                </a:tc>
                <a:extLst>
                  <a:ext uri="{0D108BD9-81ED-4DB2-BD59-A6C34878D82A}">
                    <a16:rowId xmlns:a16="http://schemas.microsoft.com/office/drawing/2014/main" val="35763360"/>
                  </a:ext>
                </a:extLst>
              </a:tr>
              <a:tr h="370840">
                <a:tc>
                  <a:txBody>
                    <a:bodyPr/>
                    <a:lstStyle/>
                    <a:p>
                      <a:r>
                        <a:rPr lang="en-US" dirty="0"/>
                        <a:t>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France</a:t>
                      </a:r>
                    </a:p>
                  </a:txBody>
                  <a:tcPr marL="0" marR="0" marT="0" marB="0" anchor="ctr"/>
                </a:tc>
                <a:extLst>
                  <a:ext uri="{0D108BD9-81ED-4DB2-BD59-A6C34878D82A}">
                    <a16:rowId xmlns:a16="http://schemas.microsoft.com/office/drawing/2014/main" val="908814192"/>
                  </a:ext>
                </a:extLst>
              </a:tr>
              <a:tr h="370840">
                <a:tc>
                  <a:txBody>
                    <a:bodyPr/>
                    <a:lstStyle/>
                    <a:p>
                      <a:r>
                        <a:rPr lang="en-US" dirty="0"/>
                        <a:t>2.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Italy</a:t>
                      </a:r>
                    </a:p>
                  </a:txBody>
                  <a:tcPr marL="0" marR="0" marT="0" marB="0" anchor="ctr"/>
                </a:tc>
                <a:extLst>
                  <a:ext uri="{0D108BD9-81ED-4DB2-BD59-A6C34878D82A}">
                    <a16:rowId xmlns:a16="http://schemas.microsoft.com/office/drawing/2014/main" val="3058048154"/>
                  </a:ext>
                </a:extLst>
              </a:tr>
              <a:tr h="370840">
                <a:tc>
                  <a:txBody>
                    <a:bodyPr/>
                    <a:lstStyle/>
                    <a:p>
                      <a:r>
                        <a:rPr lang="en-US" dirty="0"/>
                        <a:t>3.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San Marino</a:t>
                      </a:r>
                    </a:p>
                  </a:txBody>
                  <a:tcPr marL="0" marR="0" marT="0" marB="0" anchor="ctr"/>
                </a:tc>
                <a:extLst>
                  <a:ext uri="{0D108BD9-81ED-4DB2-BD59-A6C34878D82A}">
                    <a16:rowId xmlns:a16="http://schemas.microsoft.com/office/drawing/2014/main" val="2535563539"/>
                  </a:ext>
                </a:extLst>
              </a:tr>
              <a:tr h="370840">
                <a:tc>
                  <a:txBody>
                    <a:bodyPr/>
                    <a:lstStyle/>
                    <a:p>
                      <a:r>
                        <a:rPr lang="en-US" dirty="0"/>
                        <a:t>4.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Andorra</a:t>
                      </a:r>
                    </a:p>
                  </a:txBody>
                  <a:tcPr marL="0" marR="0" marT="0" marB="0" anchor="ctr"/>
                </a:tc>
                <a:extLst>
                  <a:ext uri="{0D108BD9-81ED-4DB2-BD59-A6C34878D82A}">
                    <a16:rowId xmlns:a16="http://schemas.microsoft.com/office/drawing/2014/main" val="2359586810"/>
                  </a:ext>
                </a:extLst>
              </a:tr>
              <a:tr h="370840">
                <a:tc>
                  <a:txBody>
                    <a:bodyPr/>
                    <a:lstStyle/>
                    <a:p>
                      <a:r>
                        <a:rPr lang="en-US" dirty="0"/>
                        <a:t>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Malta</a:t>
                      </a:r>
                    </a:p>
                  </a:txBody>
                  <a:tcPr marL="0" marR="0" marT="0" marB="0" anchor="ctr"/>
                </a:tc>
                <a:extLst>
                  <a:ext uri="{0D108BD9-81ED-4DB2-BD59-A6C34878D82A}">
                    <a16:rowId xmlns:a16="http://schemas.microsoft.com/office/drawing/2014/main" val="2100325573"/>
                  </a:ext>
                </a:extLst>
              </a:tr>
              <a:tr h="370840">
                <a:tc>
                  <a:txBody>
                    <a:bodyPr/>
                    <a:lstStyle/>
                    <a:p>
                      <a:r>
                        <a:rPr lang="en-US" dirty="0"/>
                        <a:t>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Singapore</a:t>
                      </a:r>
                    </a:p>
                  </a:txBody>
                  <a:tcPr marL="0" marR="0" marT="0" marB="0" anchor="ctr"/>
                </a:tc>
                <a:extLst>
                  <a:ext uri="{0D108BD9-81ED-4DB2-BD59-A6C34878D82A}">
                    <a16:rowId xmlns:a16="http://schemas.microsoft.com/office/drawing/2014/main" val="1471400179"/>
                  </a:ext>
                </a:extLst>
              </a:tr>
              <a:tr h="370840">
                <a:tc>
                  <a:txBody>
                    <a:bodyPr/>
                    <a:lstStyle/>
                    <a:p>
                      <a:r>
                        <a:rPr lang="en-US" dirty="0"/>
                        <a:t>7.</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Spain</a:t>
                      </a:r>
                    </a:p>
                  </a:txBody>
                  <a:tcPr marL="0" marR="0" marT="0" marB="0" anchor="ctr"/>
                </a:tc>
                <a:extLst>
                  <a:ext uri="{0D108BD9-81ED-4DB2-BD59-A6C34878D82A}">
                    <a16:rowId xmlns:a16="http://schemas.microsoft.com/office/drawing/2014/main" val="3897139801"/>
                  </a:ext>
                </a:extLst>
              </a:tr>
              <a:tr h="370840">
                <a:tc>
                  <a:txBody>
                    <a:bodyPr/>
                    <a:lstStyle/>
                    <a:p>
                      <a:r>
                        <a:rPr lang="en-US" dirty="0"/>
                        <a:t>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Oman</a:t>
                      </a:r>
                    </a:p>
                  </a:txBody>
                  <a:tcPr marL="0" marR="0" marT="0" marB="0" anchor="ctr"/>
                </a:tc>
                <a:extLst>
                  <a:ext uri="{0D108BD9-81ED-4DB2-BD59-A6C34878D82A}">
                    <a16:rowId xmlns:a16="http://schemas.microsoft.com/office/drawing/2014/main" val="928645929"/>
                  </a:ext>
                </a:extLst>
              </a:tr>
              <a:tr h="370840">
                <a:tc>
                  <a:txBody>
                    <a:bodyPr/>
                    <a:lstStyle/>
                    <a:p>
                      <a:r>
                        <a:rPr lang="en-US" dirty="0"/>
                        <a:t>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Austria</a:t>
                      </a:r>
                    </a:p>
                  </a:txBody>
                  <a:tcPr marL="0" marR="0" marT="0" marB="0" anchor="ctr"/>
                </a:tc>
                <a:extLst>
                  <a:ext uri="{0D108BD9-81ED-4DB2-BD59-A6C34878D82A}">
                    <a16:rowId xmlns:a16="http://schemas.microsoft.com/office/drawing/2014/main" val="1165552788"/>
                  </a:ext>
                </a:extLst>
              </a:tr>
              <a:tr h="370840">
                <a:tc>
                  <a:txBody>
                    <a:bodyPr/>
                    <a:lstStyle/>
                    <a:p>
                      <a:r>
                        <a:rPr lang="en-US" dirty="0"/>
                        <a:t>10.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Japan</a:t>
                      </a:r>
                    </a:p>
                  </a:txBody>
                  <a:tcPr marL="0" marR="0" marT="0" marB="0" anchor="ctr"/>
                </a:tc>
                <a:extLst>
                  <a:ext uri="{0D108BD9-81ED-4DB2-BD59-A6C34878D82A}">
                    <a16:rowId xmlns:a16="http://schemas.microsoft.com/office/drawing/2014/main" val="191319753"/>
                  </a:ext>
                </a:extLst>
              </a:tr>
            </a:tbl>
          </a:graphicData>
        </a:graphic>
      </p:graphicFrame>
      <p:sp>
        <p:nvSpPr>
          <p:cNvPr id="3" name="Title 2"/>
          <p:cNvSpPr>
            <a:spLocks noGrp="1"/>
          </p:cNvSpPr>
          <p:nvPr>
            <p:ph type="title"/>
          </p:nvPr>
        </p:nvSpPr>
        <p:spPr>
          <a:xfrm>
            <a:off x="755075" y="216007"/>
            <a:ext cx="10515600" cy="1325563"/>
          </a:xfrm>
        </p:spPr>
        <p:txBody>
          <a:bodyPr>
            <a:normAutofit/>
          </a:bodyPr>
          <a:lstStyle/>
          <a:p>
            <a:r>
              <a:rPr lang="en-US" dirty="0">
                <a:solidFill>
                  <a:schemeClr val="bg1"/>
                </a:solidFill>
              </a:rPr>
              <a:t>The</a:t>
            </a:r>
            <a:r>
              <a:rPr lang="en-US" dirty="0"/>
              <a:t> World Health Report 2000, </a:t>
            </a:r>
            <a:r>
              <a:rPr lang="en-US" i="1" dirty="0"/>
              <a:t>Health Systems: Improving Performance</a:t>
            </a:r>
            <a:endParaRPr lang="en-US" dirty="0"/>
          </a:p>
        </p:txBody>
      </p:sp>
    </p:spTree>
    <p:extLst>
      <p:ext uri="{BB962C8B-B14F-4D97-AF65-F5344CB8AC3E}">
        <p14:creationId xmlns:p14="http://schemas.microsoft.com/office/powerpoint/2010/main" val="4087773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7504E-EF54-4383-A45E-14847414A454}"/>
              </a:ext>
            </a:extLst>
          </p:cNvPr>
          <p:cNvSpPr>
            <a:spLocks noGrp="1"/>
          </p:cNvSpPr>
          <p:nvPr>
            <p:ph type="title"/>
          </p:nvPr>
        </p:nvSpPr>
        <p:spPr>
          <a:xfrm>
            <a:off x="838200" y="0"/>
            <a:ext cx="10515600" cy="1325563"/>
          </a:xfrm>
        </p:spPr>
        <p:txBody>
          <a:bodyPr/>
          <a:lstStyle/>
          <a:p>
            <a:r>
              <a:rPr lang="en-US" dirty="0">
                <a:solidFill>
                  <a:schemeClr val="bg1"/>
                </a:solidFill>
              </a:rPr>
              <a:t>Per</a:t>
            </a:r>
            <a:r>
              <a:rPr lang="en-US" dirty="0"/>
              <a:t>ception of Quality of Medical Care</a:t>
            </a:r>
          </a:p>
        </p:txBody>
      </p:sp>
      <p:graphicFrame>
        <p:nvGraphicFramePr>
          <p:cNvPr id="32" name="Content Placeholder 31">
            <a:extLst>
              <a:ext uri="{FF2B5EF4-FFF2-40B4-BE49-F238E27FC236}">
                <a16:creationId xmlns:a16="http://schemas.microsoft.com/office/drawing/2014/main" id="{FFC2F35B-72D7-4D96-8198-40367FDED12C}"/>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0864439-3790-40A6-90BD-6AD9C52A114D}"/>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33" name="TextBox 32">
            <a:extLst>
              <a:ext uri="{FF2B5EF4-FFF2-40B4-BE49-F238E27FC236}">
                <a16:creationId xmlns:a16="http://schemas.microsoft.com/office/drawing/2014/main" id="{1B4A4BC9-99ED-442A-BA26-82C810396DC7}"/>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3529434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D51B-B513-BD4D-A9A6-03C3592A5CCA}"/>
              </a:ext>
            </a:extLst>
          </p:cNvPr>
          <p:cNvSpPr>
            <a:spLocks noGrp="1"/>
          </p:cNvSpPr>
          <p:nvPr>
            <p:ph type="title"/>
          </p:nvPr>
        </p:nvSpPr>
        <p:spPr>
          <a:xfrm>
            <a:off x="921325" y="0"/>
            <a:ext cx="10515600" cy="1325563"/>
          </a:xfrm>
        </p:spPr>
        <p:txBody>
          <a:bodyPr/>
          <a:lstStyle/>
          <a:p>
            <a:r>
              <a:rPr lang="en-US" dirty="0">
                <a:solidFill>
                  <a:schemeClr val="bg1"/>
                </a:solidFill>
              </a:rPr>
              <a:t>Qu</a:t>
            </a:r>
            <a:r>
              <a:rPr lang="en-US" dirty="0"/>
              <a:t>ality of Care Notes</a:t>
            </a:r>
          </a:p>
        </p:txBody>
      </p:sp>
      <p:sp>
        <p:nvSpPr>
          <p:cNvPr id="3" name="Content Placeholder 2">
            <a:extLst>
              <a:ext uri="{FF2B5EF4-FFF2-40B4-BE49-F238E27FC236}">
                <a16:creationId xmlns:a16="http://schemas.microsoft.com/office/drawing/2014/main" id="{EAEE2EEC-4BEE-FC41-828C-62EF4AA5CD9A}"/>
              </a:ext>
            </a:extLst>
          </p:cNvPr>
          <p:cNvSpPr>
            <a:spLocks noGrp="1"/>
          </p:cNvSpPr>
          <p:nvPr>
            <p:ph idx="1"/>
          </p:nvPr>
        </p:nvSpPr>
        <p:spPr/>
        <p:txBody>
          <a:bodyPr/>
          <a:lstStyle/>
          <a:p>
            <a:pPr>
              <a:spcAft>
                <a:spcPts val="1000"/>
              </a:spcAft>
            </a:pPr>
            <a:r>
              <a:rPr lang="en-US" dirty="0"/>
              <a:t>Metrics of quality in the U.S. are not very good.</a:t>
            </a:r>
          </a:p>
          <a:p>
            <a:pPr>
              <a:spcAft>
                <a:spcPts val="1000"/>
              </a:spcAft>
            </a:pPr>
            <a:r>
              <a:rPr lang="en-US" dirty="0"/>
              <a:t>Quality of care is not considered very good in the U.S.</a:t>
            </a:r>
          </a:p>
          <a:p>
            <a:pPr>
              <a:spcAft>
                <a:spcPts val="1000"/>
              </a:spcAft>
            </a:pPr>
            <a:r>
              <a:rPr lang="en-US" dirty="0"/>
              <a:t>The system has challenges: obesity/lifestyle.</a:t>
            </a:r>
          </a:p>
          <a:p>
            <a:r>
              <a:rPr lang="en-US" dirty="0"/>
              <a:t>The system has bright spots!</a:t>
            </a:r>
          </a:p>
        </p:txBody>
      </p:sp>
      <p:sp>
        <p:nvSpPr>
          <p:cNvPr id="4" name="Slide Number Placeholder 3">
            <a:extLst>
              <a:ext uri="{FF2B5EF4-FFF2-40B4-BE49-F238E27FC236}">
                <a16:creationId xmlns:a16="http://schemas.microsoft.com/office/drawing/2014/main" id="{CB2E4FB8-25C1-B24C-B597-78F69595F184}"/>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356283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9FC-F3A6-40EE-B8DB-024F6D99B85D}"/>
              </a:ext>
            </a:extLst>
          </p:cNvPr>
          <p:cNvSpPr>
            <a:spLocks noGrp="1"/>
          </p:cNvSpPr>
          <p:nvPr>
            <p:ph type="title"/>
          </p:nvPr>
        </p:nvSpPr>
        <p:spPr>
          <a:xfrm>
            <a:off x="809939" y="0"/>
            <a:ext cx="10515600" cy="1325563"/>
          </a:xfrm>
        </p:spPr>
        <p:txBody>
          <a:bodyPr/>
          <a:lstStyle/>
          <a:p>
            <a:r>
              <a:rPr lang="en-US" dirty="0">
                <a:solidFill>
                  <a:schemeClr val="bg1"/>
                </a:solidFill>
              </a:rPr>
              <a:t>A</a:t>
            </a:r>
            <a:r>
              <a:rPr lang="en-US" dirty="0"/>
              <a:t> </a:t>
            </a:r>
            <a:r>
              <a:rPr lang="en-US" dirty="0">
                <a:solidFill>
                  <a:schemeClr val="bg1"/>
                </a:solidFill>
              </a:rPr>
              <a:t>B</a:t>
            </a:r>
            <a:r>
              <a:rPr lang="en-US" dirty="0"/>
              <a:t>it About Quality</a:t>
            </a:r>
          </a:p>
        </p:txBody>
      </p:sp>
      <p:sp>
        <p:nvSpPr>
          <p:cNvPr id="3" name="Content Placeholder 2">
            <a:extLst>
              <a:ext uri="{FF2B5EF4-FFF2-40B4-BE49-F238E27FC236}">
                <a16:creationId xmlns:a16="http://schemas.microsoft.com/office/drawing/2014/main" id="{E03FA129-2416-44F6-A5AA-E0441DA2B772}"/>
              </a:ext>
            </a:extLst>
          </p:cNvPr>
          <p:cNvSpPr>
            <a:spLocks noGrp="1"/>
          </p:cNvSpPr>
          <p:nvPr>
            <p:ph idx="1"/>
          </p:nvPr>
        </p:nvSpPr>
        <p:spPr/>
        <p:txBody>
          <a:bodyPr>
            <a:normAutofit fontScale="85000" lnSpcReduction="20000"/>
          </a:bodyPr>
          <a:lstStyle/>
          <a:p>
            <a:r>
              <a:rPr lang="en-US" b="0" dirty="0"/>
              <a:t>The U.S. has the </a:t>
            </a:r>
            <a:r>
              <a:rPr lang="en-US" dirty="0"/>
              <a:t>highest chronic disease burden.</a:t>
            </a:r>
          </a:p>
          <a:p>
            <a:pPr lvl="1">
              <a:spcAft>
                <a:spcPts val="1000"/>
              </a:spcAft>
            </a:pPr>
            <a:r>
              <a:rPr lang="en-US" b="0" dirty="0"/>
              <a:t>and an obesity rate that is two times higher than the OECD average.</a:t>
            </a:r>
          </a:p>
          <a:p>
            <a:r>
              <a:rPr lang="en-US" b="0" dirty="0"/>
              <a:t>Americans had </a:t>
            </a:r>
            <a:r>
              <a:rPr lang="en-US" dirty="0"/>
              <a:t>fewer physician visits </a:t>
            </a:r>
            <a:r>
              <a:rPr lang="en-US" b="0" dirty="0"/>
              <a:t>than peers in most countries.</a:t>
            </a:r>
          </a:p>
          <a:p>
            <a:pPr lvl="1">
              <a:spcAft>
                <a:spcPts val="1000"/>
              </a:spcAft>
            </a:pPr>
            <a:r>
              <a:rPr lang="en-US" b="0" dirty="0"/>
              <a:t>which may be related to a low supply of physicians in the U.S.</a:t>
            </a:r>
          </a:p>
          <a:p>
            <a:r>
              <a:rPr lang="en-US" b="0" dirty="0"/>
              <a:t>The U.S. has among the highest # of </a:t>
            </a:r>
            <a:r>
              <a:rPr lang="en-US" dirty="0"/>
              <a:t>hospitalizations from preventable causes.</a:t>
            </a:r>
          </a:p>
          <a:p>
            <a:pPr lvl="1">
              <a:spcAft>
                <a:spcPts val="1000"/>
              </a:spcAft>
            </a:pPr>
            <a:r>
              <a:rPr lang="en-US" b="0" dirty="0"/>
              <a:t>and the highest rate of avoidable deaths.</a:t>
            </a:r>
          </a:p>
          <a:p>
            <a:r>
              <a:rPr lang="en-US" b="0" dirty="0"/>
              <a:t>Americans use some </a:t>
            </a:r>
            <a:r>
              <a:rPr lang="en-US" dirty="0"/>
              <a:t>expensive technologies more often than our peers.</a:t>
            </a:r>
            <a:endParaRPr lang="en-US" b="0" dirty="0"/>
          </a:p>
          <a:p>
            <a:pPr lvl="1">
              <a:spcAft>
                <a:spcPts val="1000"/>
              </a:spcAft>
            </a:pPr>
            <a:r>
              <a:rPr lang="en-US" b="0" dirty="0"/>
              <a:t>MRIs, and specialized procedures, such as hip replacements.</a:t>
            </a:r>
          </a:p>
          <a:p>
            <a:r>
              <a:rPr lang="en-US" b="0" dirty="0"/>
              <a:t>The U.S. outperforms its peers in terms of </a:t>
            </a:r>
            <a:r>
              <a:rPr lang="en-US" dirty="0"/>
              <a:t>preventive measures.</a:t>
            </a:r>
            <a:endParaRPr lang="en-US" b="0" dirty="0"/>
          </a:p>
          <a:p>
            <a:pPr lvl="1"/>
            <a:r>
              <a:rPr lang="en-US" dirty="0"/>
              <a:t>O</a:t>
            </a:r>
            <a:r>
              <a:rPr lang="en-US" b="0" dirty="0"/>
              <a:t>ne of the highest rates of breast cancer screening among women ages 50 to 69.</a:t>
            </a:r>
          </a:p>
          <a:p>
            <a:pPr lvl="1">
              <a:spcAft>
                <a:spcPts val="1000"/>
              </a:spcAft>
            </a:pPr>
            <a:r>
              <a:rPr lang="en-US" dirty="0"/>
              <a:t>S</a:t>
            </a:r>
            <a:r>
              <a:rPr lang="en-US" b="0" dirty="0"/>
              <a:t>econd-highest rate (after the U.K.) of flu vaccinations among people age 65 and older.</a:t>
            </a:r>
          </a:p>
        </p:txBody>
      </p:sp>
    </p:spTree>
    <p:extLst>
      <p:ext uri="{BB962C8B-B14F-4D97-AF65-F5344CB8AC3E}">
        <p14:creationId xmlns:p14="http://schemas.microsoft.com/office/powerpoint/2010/main" val="1863233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D596-8C7A-8A4B-8BDD-BB149B1A52AC}"/>
              </a:ext>
            </a:extLst>
          </p:cNvPr>
          <p:cNvSpPr>
            <a:spLocks noGrp="1"/>
          </p:cNvSpPr>
          <p:nvPr>
            <p:ph type="title"/>
          </p:nvPr>
        </p:nvSpPr>
        <p:spPr/>
        <p:txBody>
          <a:bodyPr/>
          <a:lstStyle/>
          <a:p>
            <a:r>
              <a:rPr lang="en-US" dirty="0"/>
              <a:t>Costs</a:t>
            </a:r>
          </a:p>
        </p:txBody>
      </p:sp>
      <p:sp>
        <p:nvSpPr>
          <p:cNvPr id="3" name="Text Placeholder 2">
            <a:extLst>
              <a:ext uri="{FF2B5EF4-FFF2-40B4-BE49-F238E27FC236}">
                <a16:creationId xmlns:a16="http://schemas.microsoft.com/office/drawing/2014/main" id="{4C36D960-A516-AD41-B0DC-AFD35D46C6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49D764-9A45-E64B-8BA3-DE7A838A2826}"/>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3177435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a:xfrm>
            <a:off x="790074" y="0"/>
            <a:ext cx="10515600" cy="1325563"/>
          </a:xfrm>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990619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sz="3900" dirty="0">
                <a:solidFill>
                  <a:schemeClr val="bg1"/>
                </a:solidFill>
              </a:rPr>
              <a:t>Nat</a:t>
            </a:r>
            <a:r>
              <a:rPr lang="en-US" sz="3900" dirty="0"/>
              <a:t>ional Health Expenditure as Percent of GDP</a:t>
            </a:r>
          </a:p>
        </p:txBody>
      </p:sp>
      <p:graphicFrame>
        <p:nvGraphicFramePr>
          <p:cNvPr id="7" name="Content Placeholder 6">
            <a:extLst>
              <a:ext uri="{FF2B5EF4-FFF2-40B4-BE49-F238E27FC236}">
                <a16:creationId xmlns:a16="http://schemas.microsoft.com/office/drawing/2014/main" id="{7B8AB401-0AD5-489E-878A-D5E67F3BA51E}"/>
              </a:ext>
            </a:extLst>
          </p:cNvPr>
          <p:cNvGraphicFramePr>
            <a:graphicFrameLocks noGrp="1"/>
          </p:cNvGraphicFramePr>
          <p:nvPr>
            <p:ph idx="1"/>
            <p:extLst>
              <p:ext uri="{D42A27DB-BD31-4B8C-83A1-F6EECF244321}">
                <p14:modId xmlns:p14="http://schemas.microsoft.com/office/powerpoint/2010/main" val="1156664788"/>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2BBD56D-9ECC-E347-BE2E-449DB5ED54B3}"/>
              </a:ext>
            </a:extLst>
          </p:cNvPr>
          <p:cNvSpPr txBox="1"/>
          <p:nvPr/>
        </p:nvSpPr>
        <p:spPr>
          <a:xfrm>
            <a:off x="1852551" y="4108862"/>
            <a:ext cx="476412" cy="369332"/>
          </a:xfrm>
          <a:prstGeom prst="rect">
            <a:avLst/>
          </a:prstGeom>
          <a:noFill/>
        </p:spPr>
        <p:txBody>
          <a:bodyPr wrap="none" rtlCol="0">
            <a:spAutoFit/>
          </a:bodyPr>
          <a:lstStyle/>
          <a:p>
            <a:r>
              <a:rPr lang="en-US" dirty="0"/>
              <a:t>5.0</a:t>
            </a:r>
          </a:p>
        </p:txBody>
      </p:sp>
      <p:sp>
        <p:nvSpPr>
          <p:cNvPr id="5" name="TextBox 4">
            <a:extLst>
              <a:ext uri="{FF2B5EF4-FFF2-40B4-BE49-F238E27FC236}">
                <a16:creationId xmlns:a16="http://schemas.microsoft.com/office/drawing/2014/main" id="{24A84DB1-C182-7049-80A5-F40AA0BB03DB}"/>
              </a:ext>
            </a:extLst>
          </p:cNvPr>
          <p:cNvSpPr txBox="1"/>
          <p:nvPr/>
        </p:nvSpPr>
        <p:spPr>
          <a:xfrm>
            <a:off x="6636327" y="2610592"/>
            <a:ext cx="593432" cy="369332"/>
          </a:xfrm>
          <a:prstGeom prst="rect">
            <a:avLst/>
          </a:prstGeom>
          <a:noFill/>
        </p:spPr>
        <p:txBody>
          <a:bodyPr wrap="none" rtlCol="0">
            <a:spAutoFit/>
          </a:bodyPr>
          <a:lstStyle/>
          <a:p>
            <a:r>
              <a:rPr lang="en-US" dirty="0"/>
              <a:t>13.4</a:t>
            </a:r>
          </a:p>
        </p:txBody>
      </p:sp>
      <p:sp>
        <p:nvSpPr>
          <p:cNvPr id="6" name="TextBox 5">
            <a:extLst>
              <a:ext uri="{FF2B5EF4-FFF2-40B4-BE49-F238E27FC236}">
                <a16:creationId xmlns:a16="http://schemas.microsoft.com/office/drawing/2014/main" id="{757A92DC-AF02-4745-A2AA-014C90DBE193}"/>
              </a:ext>
            </a:extLst>
          </p:cNvPr>
          <p:cNvSpPr txBox="1"/>
          <p:nvPr/>
        </p:nvSpPr>
        <p:spPr>
          <a:xfrm>
            <a:off x="10234551" y="1803070"/>
            <a:ext cx="593432" cy="369332"/>
          </a:xfrm>
          <a:prstGeom prst="rect">
            <a:avLst/>
          </a:prstGeom>
          <a:noFill/>
        </p:spPr>
        <p:txBody>
          <a:bodyPr wrap="none" rtlCol="0">
            <a:spAutoFit/>
          </a:bodyPr>
          <a:lstStyle/>
          <a:p>
            <a:r>
              <a:rPr lang="en-US" dirty="0"/>
              <a:t>17.9</a:t>
            </a:r>
          </a:p>
        </p:txBody>
      </p:sp>
      <p:sp>
        <p:nvSpPr>
          <p:cNvPr id="8" name="TextBox 7">
            <a:extLst>
              <a:ext uri="{FF2B5EF4-FFF2-40B4-BE49-F238E27FC236}">
                <a16:creationId xmlns:a16="http://schemas.microsoft.com/office/drawing/2014/main" id="{24AA155A-FEC1-1348-B810-8AA2A3387D14}"/>
              </a:ext>
            </a:extLst>
          </p:cNvPr>
          <p:cNvSpPr txBox="1"/>
          <p:nvPr/>
        </p:nvSpPr>
        <p:spPr>
          <a:xfrm>
            <a:off x="10531267" y="2232211"/>
            <a:ext cx="1172116" cy="369332"/>
          </a:xfrm>
          <a:prstGeom prst="rect">
            <a:avLst/>
          </a:prstGeom>
          <a:noFill/>
        </p:spPr>
        <p:txBody>
          <a:bodyPr wrap="none" rtlCol="0">
            <a:spAutoFit/>
          </a:bodyPr>
          <a:lstStyle/>
          <a:p>
            <a:r>
              <a:rPr lang="en-US" dirty="0"/>
              <a:t>17.7, 2019</a:t>
            </a:r>
          </a:p>
        </p:txBody>
      </p:sp>
      <p:sp>
        <p:nvSpPr>
          <p:cNvPr id="4" name="TextBox 3">
            <a:extLst>
              <a:ext uri="{FF2B5EF4-FFF2-40B4-BE49-F238E27FC236}">
                <a16:creationId xmlns:a16="http://schemas.microsoft.com/office/drawing/2014/main" id="{E2E27282-AA24-3942-B814-C8997FC8723A}"/>
              </a:ext>
            </a:extLst>
          </p:cNvPr>
          <p:cNvSpPr txBox="1"/>
          <p:nvPr/>
        </p:nvSpPr>
        <p:spPr>
          <a:xfrm>
            <a:off x="5605153" y="4478194"/>
            <a:ext cx="5958682" cy="646331"/>
          </a:xfrm>
          <a:prstGeom prst="rect">
            <a:avLst/>
          </a:prstGeom>
          <a:noFill/>
        </p:spPr>
        <p:txBody>
          <a:bodyPr wrap="none" rtlCol="0">
            <a:spAutoFit/>
          </a:bodyPr>
          <a:lstStyle/>
          <a:p>
            <a:r>
              <a:rPr lang="en-US" dirty="0"/>
              <a:t>Healthcare spending:  increased 60x between 1929 and 2019.</a:t>
            </a:r>
          </a:p>
          <a:p>
            <a:r>
              <a:rPr lang="en-US" dirty="0"/>
              <a:t>US Economy:	     increased just 12x</a:t>
            </a:r>
          </a:p>
        </p:txBody>
      </p:sp>
      <p:sp>
        <p:nvSpPr>
          <p:cNvPr id="9" name="TextBox 8">
            <a:extLst>
              <a:ext uri="{FF2B5EF4-FFF2-40B4-BE49-F238E27FC236}">
                <a16:creationId xmlns:a16="http://schemas.microsoft.com/office/drawing/2014/main" id="{36BFD5A1-5695-8943-9E49-969E6C7E3FC3}"/>
              </a:ext>
            </a:extLst>
          </p:cNvPr>
          <p:cNvSpPr txBox="1"/>
          <p:nvPr/>
        </p:nvSpPr>
        <p:spPr>
          <a:xfrm>
            <a:off x="3532349" y="1210601"/>
            <a:ext cx="5199693" cy="461665"/>
          </a:xfrm>
          <a:prstGeom prst="rect">
            <a:avLst/>
          </a:prstGeom>
          <a:noFill/>
        </p:spPr>
        <p:txBody>
          <a:bodyPr wrap="none" rtlCol="0">
            <a:spAutoFit/>
          </a:bodyPr>
          <a:lstStyle/>
          <a:p>
            <a:r>
              <a:rPr lang="en-US" sz="2400" b="1" dirty="0"/>
              <a:t>Total Expenditures in 2019: $3.8 Trillion</a:t>
            </a:r>
          </a:p>
        </p:txBody>
      </p:sp>
    </p:spTree>
    <p:extLst>
      <p:ext uri="{BB962C8B-B14F-4D97-AF65-F5344CB8AC3E}">
        <p14:creationId xmlns:p14="http://schemas.microsoft.com/office/powerpoint/2010/main" val="79994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extLst>
              <p:ext uri="{D42A27DB-BD31-4B8C-83A1-F6EECF244321}">
                <p14:modId xmlns:p14="http://schemas.microsoft.com/office/powerpoint/2010/main" val="446643930"/>
              </p:ext>
            </p:extLst>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a:p>
            <a:endParaRPr lang="en-US" dirty="0"/>
          </a:p>
        </p:txBody>
      </p:sp>
      <p:sp>
        <p:nvSpPr>
          <p:cNvPr id="8" name="TextBox 7">
            <a:extLst>
              <a:ext uri="{FF2B5EF4-FFF2-40B4-BE49-F238E27FC236}">
                <a16:creationId xmlns:a16="http://schemas.microsoft.com/office/drawing/2014/main" id="{348B8FDD-F5D0-E64C-9020-214B525F8CFA}"/>
              </a:ext>
            </a:extLst>
          </p:cNvPr>
          <p:cNvSpPr txBox="1"/>
          <p:nvPr/>
        </p:nvSpPr>
        <p:spPr>
          <a:xfrm>
            <a:off x="5790092" y="1144967"/>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07909487-B0DD-194C-938F-AC70973EDCD0}"/>
              </a:ext>
            </a:extLst>
          </p:cNvPr>
          <p:cNvSpPr txBox="1"/>
          <p:nvPr/>
        </p:nvSpPr>
        <p:spPr>
          <a:xfrm>
            <a:off x="5203704" y="3054863"/>
            <a:ext cx="1784591" cy="400110"/>
          </a:xfrm>
          <a:prstGeom prst="rect">
            <a:avLst/>
          </a:prstGeom>
          <a:solidFill>
            <a:schemeClr val="bg1"/>
          </a:solidFill>
        </p:spPr>
        <p:txBody>
          <a:bodyPr wrap="none" rtlCol="0">
            <a:spAutoFit/>
          </a:bodyPr>
          <a:lstStyle/>
          <a:p>
            <a:r>
              <a:rPr lang="en-US" sz="2000" b="1" dirty="0"/>
              <a:t>Everybody else</a:t>
            </a:r>
          </a:p>
        </p:txBody>
      </p:sp>
    </p:spTree>
    <p:extLst>
      <p:ext uri="{BB962C8B-B14F-4D97-AF65-F5344CB8AC3E}">
        <p14:creationId xmlns:p14="http://schemas.microsoft.com/office/powerpoint/2010/main" val="5475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D55C-5B5B-4E60-9A0E-CF4CE3A618C5}"/>
              </a:ext>
            </a:extLst>
          </p:cNvPr>
          <p:cNvSpPr>
            <a:spLocks noGrp="1"/>
          </p:cNvSpPr>
          <p:nvPr>
            <p:ph type="title"/>
          </p:nvPr>
        </p:nvSpPr>
        <p:spPr>
          <a:xfrm>
            <a:off x="802575" y="0"/>
            <a:ext cx="10515600" cy="1325563"/>
          </a:xfrm>
        </p:spPr>
        <p:txBody>
          <a:bodyPr>
            <a:normAutofit/>
          </a:bodyPr>
          <a:lstStyle/>
          <a:p>
            <a:r>
              <a:rPr lang="en-US" dirty="0">
                <a:solidFill>
                  <a:schemeClr val="bg1"/>
                </a:solidFill>
              </a:rPr>
              <a:t>Wh</a:t>
            </a:r>
            <a:r>
              <a:rPr lang="en-US" dirty="0"/>
              <a:t>y is Healthcare Spending Increasing?</a:t>
            </a:r>
          </a:p>
        </p:txBody>
      </p:sp>
      <p:sp>
        <p:nvSpPr>
          <p:cNvPr id="3" name="Content Placeholder 2">
            <a:extLst>
              <a:ext uri="{FF2B5EF4-FFF2-40B4-BE49-F238E27FC236}">
                <a16:creationId xmlns:a16="http://schemas.microsoft.com/office/drawing/2014/main" id="{61A0A982-E231-42E9-87F5-D0EE4D1609EF}"/>
              </a:ext>
            </a:extLst>
          </p:cNvPr>
          <p:cNvSpPr>
            <a:spLocks noGrp="1"/>
          </p:cNvSpPr>
          <p:nvPr>
            <p:ph idx="1"/>
          </p:nvPr>
        </p:nvSpPr>
        <p:spPr/>
        <p:txBody>
          <a:bodyPr/>
          <a:lstStyle/>
          <a:p>
            <a:r>
              <a:rPr lang="en-US" b="0" dirty="0"/>
              <a:t>Costs in the United States, and elsewhere are increasing rapidly.</a:t>
            </a:r>
          </a:p>
          <a:p>
            <a:r>
              <a:rPr lang="en-US" b="0" dirty="0"/>
              <a:t>The share of economic spending on health care has been steadily increasing for all countries because:</a:t>
            </a:r>
          </a:p>
          <a:p>
            <a:pPr lvl="1"/>
            <a:r>
              <a:rPr lang="en-US" dirty="0"/>
              <a:t>H</a:t>
            </a:r>
            <a:r>
              <a:rPr lang="en-US" b="0" dirty="0"/>
              <a:t>ealth spending growth has outpaced economic growth</a:t>
            </a:r>
            <a:r>
              <a:rPr lang="en-US" dirty="0"/>
              <a:t>.</a:t>
            </a:r>
          </a:p>
          <a:p>
            <a:pPr lvl="1"/>
            <a:r>
              <a:rPr lang="en-US" b="0" dirty="0"/>
              <a:t>Richer countries demand more services, like attention to health.</a:t>
            </a:r>
          </a:p>
          <a:p>
            <a:r>
              <a:rPr lang="en-US" b="0" dirty="0"/>
              <a:t>Also because of </a:t>
            </a:r>
          </a:p>
          <a:p>
            <a:pPr lvl="1"/>
            <a:r>
              <a:rPr lang="en-US" b="0" dirty="0"/>
              <a:t>Advances in medical technologies.</a:t>
            </a:r>
          </a:p>
          <a:p>
            <a:pPr lvl="1"/>
            <a:r>
              <a:rPr lang="en-US" b="0" dirty="0"/>
              <a:t>Increased demand for services.</a:t>
            </a:r>
          </a:p>
          <a:p>
            <a:pPr lvl="1"/>
            <a:r>
              <a:rPr lang="en-US" dirty="0"/>
              <a:t>Rising prices in the health sector – why?</a:t>
            </a:r>
            <a:endParaRPr lang="en-US" b="0" dirty="0"/>
          </a:p>
          <a:p>
            <a:endParaRPr lang="en-US" dirty="0"/>
          </a:p>
        </p:txBody>
      </p:sp>
    </p:spTree>
    <p:extLst>
      <p:ext uri="{BB962C8B-B14F-4D97-AF65-F5344CB8AC3E}">
        <p14:creationId xmlns:p14="http://schemas.microsoft.com/office/powerpoint/2010/main" val="3618670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C72-9D1E-1847-B895-E04FAD471118}"/>
              </a:ext>
            </a:extLst>
          </p:cNvPr>
          <p:cNvSpPr>
            <a:spLocks noGrp="1"/>
          </p:cNvSpPr>
          <p:nvPr>
            <p:ph type="title"/>
          </p:nvPr>
        </p:nvSpPr>
        <p:spPr>
          <a:xfrm>
            <a:off x="736600" y="0"/>
            <a:ext cx="10515600" cy="1325563"/>
          </a:xfrm>
        </p:spPr>
        <p:txBody>
          <a:bodyPr>
            <a:normAutofit/>
          </a:bodyPr>
          <a:lstStyle/>
          <a:p>
            <a:r>
              <a:rPr lang="en-US" sz="3500" dirty="0">
                <a:solidFill>
                  <a:schemeClr val="bg1"/>
                </a:solidFill>
              </a:rPr>
              <a:t>GDP</a:t>
            </a:r>
            <a:r>
              <a:rPr lang="en-US" sz="3500" dirty="0"/>
              <a:t> per Capita and Health Spending per Capita, 2017 </a:t>
            </a:r>
          </a:p>
        </p:txBody>
      </p:sp>
      <p:sp>
        <p:nvSpPr>
          <p:cNvPr id="4" name="Slide Number Placeholder 3">
            <a:extLst>
              <a:ext uri="{FF2B5EF4-FFF2-40B4-BE49-F238E27FC236}">
                <a16:creationId xmlns:a16="http://schemas.microsoft.com/office/drawing/2014/main" id="{3DF8B427-F78F-8542-83AE-0437ABD83EDB}"/>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5" name="Content Placeholder 4">
            <a:extLst>
              <a:ext uri="{FF2B5EF4-FFF2-40B4-BE49-F238E27FC236}">
                <a16:creationId xmlns:a16="http://schemas.microsoft.com/office/drawing/2014/main" id="{C0FB9BA9-9B78-E64D-A3B3-A8CF5FB55636}"/>
              </a:ext>
            </a:extLst>
          </p:cNvPr>
          <p:cNvPicPr>
            <a:picLocks noGrp="1" noChangeAspect="1"/>
          </p:cNvPicPr>
          <p:nvPr>
            <p:ph idx="1"/>
          </p:nvPr>
        </p:nvPicPr>
        <p:blipFill>
          <a:blip r:embed="rId2"/>
          <a:stretch>
            <a:fillRect/>
          </a:stretch>
        </p:blipFill>
        <p:spPr>
          <a:xfrm>
            <a:off x="1228514" y="1185333"/>
            <a:ext cx="10081277" cy="5044893"/>
          </a:xfrm>
          <a:prstGeom prst="rect">
            <a:avLst/>
          </a:prstGeom>
        </p:spPr>
      </p:pic>
      <p:cxnSp>
        <p:nvCxnSpPr>
          <p:cNvPr id="6" name="Straight Connector 5">
            <a:extLst>
              <a:ext uri="{FF2B5EF4-FFF2-40B4-BE49-F238E27FC236}">
                <a16:creationId xmlns:a16="http://schemas.microsoft.com/office/drawing/2014/main" id="{AC65341C-8096-E349-A5B2-BC0B8C34C753}"/>
              </a:ext>
            </a:extLst>
          </p:cNvPr>
          <p:cNvCxnSpPr/>
          <p:nvPr/>
        </p:nvCxnSpPr>
        <p:spPr>
          <a:xfrm flipV="1">
            <a:off x="3026979" y="1828800"/>
            <a:ext cx="2354318" cy="515007"/>
          </a:xfrm>
          <a:prstGeom prst="line">
            <a:avLst/>
          </a:prstGeom>
          <a:ln w="1016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03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E8D1-1A90-40A4-8144-71B33CF21D7B}"/>
              </a:ext>
            </a:extLst>
          </p:cNvPr>
          <p:cNvSpPr>
            <a:spLocks noGrp="1"/>
          </p:cNvSpPr>
          <p:nvPr>
            <p:ph type="title"/>
          </p:nvPr>
        </p:nvSpPr>
        <p:spPr>
          <a:xfrm>
            <a:off x="778825" y="0"/>
            <a:ext cx="10515600" cy="1325563"/>
          </a:xfrm>
        </p:spPr>
        <p:txBody>
          <a:bodyPr>
            <a:normAutofit/>
          </a:bodyPr>
          <a:lstStyle/>
          <a:p>
            <a:r>
              <a:rPr lang="en-US" dirty="0">
                <a:solidFill>
                  <a:schemeClr val="bg1"/>
                </a:solidFill>
              </a:rPr>
              <a:t>Nat</a:t>
            </a:r>
            <a:r>
              <a:rPr lang="en-US" dirty="0"/>
              <a:t>ional Healthcare Expenditure Per Capita</a:t>
            </a:r>
          </a:p>
        </p:txBody>
      </p:sp>
      <p:graphicFrame>
        <p:nvGraphicFramePr>
          <p:cNvPr id="4" name="Content Placeholder 3">
            <a:extLst>
              <a:ext uri="{FF2B5EF4-FFF2-40B4-BE49-F238E27FC236}">
                <a16:creationId xmlns:a16="http://schemas.microsoft.com/office/drawing/2014/main" id="{DC819993-B7F8-43AD-BCF9-637CE5C5BFD0}"/>
              </a:ext>
            </a:extLst>
          </p:cNvPr>
          <p:cNvGraphicFramePr>
            <a:graphicFrameLocks noGrp="1"/>
          </p:cNvGraphicFramePr>
          <p:nvPr>
            <p:ph idx="1"/>
            <p:extLst>
              <p:ext uri="{D42A27DB-BD31-4B8C-83A1-F6EECF244321}">
                <p14:modId xmlns:p14="http://schemas.microsoft.com/office/powerpoint/2010/main" val="1635057131"/>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1A041C3-C6B0-9E48-80B2-3F4BB9BA56BE}"/>
              </a:ext>
            </a:extLst>
          </p:cNvPr>
          <p:cNvSpPr txBox="1"/>
          <p:nvPr/>
        </p:nvSpPr>
        <p:spPr>
          <a:xfrm>
            <a:off x="1864426" y="4571999"/>
            <a:ext cx="883575" cy="461665"/>
          </a:xfrm>
          <a:prstGeom prst="rect">
            <a:avLst/>
          </a:prstGeom>
          <a:noFill/>
        </p:spPr>
        <p:txBody>
          <a:bodyPr wrap="none" rtlCol="0">
            <a:spAutoFit/>
          </a:bodyPr>
          <a:lstStyle/>
          <a:p>
            <a:r>
              <a:rPr lang="en-US" sz="2400" dirty="0"/>
              <a:t>1,239</a:t>
            </a:r>
          </a:p>
        </p:txBody>
      </p:sp>
      <p:sp>
        <p:nvSpPr>
          <p:cNvPr id="6" name="TextBox 5">
            <a:extLst>
              <a:ext uri="{FF2B5EF4-FFF2-40B4-BE49-F238E27FC236}">
                <a16:creationId xmlns:a16="http://schemas.microsoft.com/office/drawing/2014/main" id="{84596AB4-E126-6540-B74D-4049EBC53505}"/>
              </a:ext>
            </a:extLst>
          </p:cNvPr>
          <p:cNvSpPr txBox="1"/>
          <p:nvPr/>
        </p:nvSpPr>
        <p:spPr>
          <a:xfrm>
            <a:off x="10038828" y="1642534"/>
            <a:ext cx="1039067" cy="461665"/>
          </a:xfrm>
          <a:prstGeom prst="rect">
            <a:avLst/>
          </a:prstGeom>
          <a:noFill/>
        </p:spPr>
        <p:txBody>
          <a:bodyPr wrap="none" rtlCol="0">
            <a:spAutoFit/>
          </a:bodyPr>
          <a:lstStyle/>
          <a:p>
            <a:r>
              <a:rPr lang="en-US" sz="2400" dirty="0"/>
              <a:t>11,172</a:t>
            </a:r>
          </a:p>
        </p:txBody>
      </p:sp>
    </p:spTree>
    <p:extLst>
      <p:ext uri="{BB962C8B-B14F-4D97-AF65-F5344CB8AC3E}">
        <p14:creationId xmlns:p14="http://schemas.microsoft.com/office/powerpoint/2010/main" val="3896769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1622350" y="948267"/>
            <a:ext cx="8718692" cy="5258736"/>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p:txBody>
      </p:sp>
    </p:spTree>
    <p:extLst>
      <p:ext uri="{BB962C8B-B14F-4D97-AF65-F5344CB8AC3E}">
        <p14:creationId xmlns:p14="http://schemas.microsoft.com/office/powerpoint/2010/main" val="38846505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DB5E-0C6F-E041-80D0-77829FA0701E}"/>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y Are Costs so High in the US?</a:t>
            </a:r>
          </a:p>
        </p:txBody>
      </p:sp>
      <p:sp>
        <p:nvSpPr>
          <p:cNvPr id="3" name="Content Placeholder 2">
            <a:extLst>
              <a:ext uri="{FF2B5EF4-FFF2-40B4-BE49-F238E27FC236}">
                <a16:creationId xmlns:a16="http://schemas.microsoft.com/office/drawing/2014/main" id="{5EFD0E5E-CC94-8B42-BFFF-FB7D7F1485A4}"/>
              </a:ext>
            </a:extLst>
          </p:cNvPr>
          <p:cNvSpPr>
            <a:spLocks noGrp="1"/>
          </p:cNvSpPr>
          <p:nvPr>
            <p:ph idx="1"/>
          </p:nvPr>
        </p:nvSpPr>
        <p:spPr/>
        <p:txBody>
          <a:bodyPr/>
          <a:lstStyle/>
          <a:p>
            <a:pPr marL="0" indent="0" algn="ctr">
              <a:buNone/>
            </a:pPr>
            <a:r>
              <a:rPr lang="en-US" dirty="0"/>
              <a:t>One Reason:</a:t>
            </a:r>
          </a:p>
          <a:p>
            <a:pPr marL="0" indent="0" algn="ctr">
              <a:buNone/>
            </a:pPr>
            <a:endParaRPr lang="en-US" dirty="0"/>
          </a:p>
          <a:p>
            <a:pPr marL="0" indent="0" algn="ctr">
              <a:buNone/>
            </a:pPr>
            <a:r>
              <a:rPr lang="en-US" dirty="0"/>
              <a:t>The United States is the only </a:t>
            </a:r>
          </a:p>
          <a:p>
            <a:pPr marL="0" indent="0" algn="ctr">
              <a:buNone/>
            </a:pPr>
            <a:r>
              <a:rPr lang="en-US" dirty="0"/>
              <a:t>profit-motivated healthcare system in the world.</a:t>
            </a:r>
          </a:p>
        </p:txBody>
      </p:sp>
      <p:sp>
        <p:nvSpPr>
          <p:cNvPr id="4" name="Slide Number Placeholder 3">
            <a:extLst>
              <a:ext uri="{FF2B5EF4-FFF2-40B4-BE49-F238E27FC236}">
                <a16:creationId xmlns:a16="http://schemas.microsoft.com/office/drawing/2014/main" id="{496231E5-4840-754B-950B-A60BCDCC2B1E}"/>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1497711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FB12-6FCB-F34B-80D7-4AFC2D652CA1}"/>
              </a:ext>
            </a:extLst>
          </p:cNvPr>
          <p:cNvSpPr>
            <a:spLocks noGrp="1"/>
          </p:cNvSpPr>
          <p:nvPr>
            <p:ph type="title"/>
          </p:nvPr>
        </p:nvSpPr>
        <p:spPr>
          <a:xfrm>
            <a:off x="707575" y="0"/>
            <a:ext cx="10515600" cy="1325563"/>
          </a:xfrm>
        </p:spPr>
        <p:txBody>
          <a:bodyPr/>
          <a:lstStyle/>
          <a:p>
            <a:r>
              <a:rPr lang="en-US" dirty="0">
                <a:solidFill>
                  <a:schemeClr val="bg1"/>
                </a:solidFill>
              </a:rPr>
              <a:t>Out</a:t>
            </a:r>
            <a:r>
              <a:rPr lang="en-US" dirty="0"/>
              <a:t>-of-Pocket Costs</a:t>
            </a:r>
          </a:p>
        </p:txBody>
      </p:sp>
      <p:sp>
        <p:nvSpPr>
          <p:cNvPr id="4" name="Slide Number Placeholder 3">
            <a:extLst>
              <a:ext uri="{FF2B5EF4-FFF2-40B4-BE49-F238E27FC236}">
                <a16:creationId xmlns:a16="http://schemas.microsoft.com/office/drawing/2014/main" id="{8923D7C9-9FEA-2E40-9250-4FF01ED3C886}"/>
              </a:ext>
            </a:extLst>
          </p:cNvPr>
          <p:cNvSpPr>
            <a:spLocks noGrp="1"/>
          </p:cNvSpPr>
          <p:nvPr>
            <p:ph type="sldNum" sz="quarter" idx="12"/>
          </p:nvPr>
        </p:nvSpPr>
        <p:spPr/>
        <p:txBody>
          <a:bodyPr/>
          <a:lstStyle/>
          <a:p>
            <a:fld id="{D9F085D5-EC86-4F6A-B501-C1359CB39116}" type="slidenum">
              <a:rPr lang="en-GB" smtClean="0"/>
              <a:t>47</a:t>
            </a:fld>
            <a:endParaRPr lang="en-GB"/>
          </a:p>
        </p:txBody>
      </p:sp>
      <p:sp>
        <p:nvSpPr>
          <p:cNvPr id="5" name="TextBox 4">
            <a:extLst>
              <a:ext uri="{FF2B5EF4-FFF2-40B4-BE49-F238E27FC236}">
                <a16:creationId xmlns:a16="http://schemas.microsoft.com/office/drawing/2014/main" id="{B78B5A69-BA53-B349-AE39-204E0C176DA9}"/>
              </a:ext>
            </a:extLst>
          </p:cNvPr>
          <p:cNvSpPr txBox="1"/>
          <p:nvPr/>
        </p:nvSpPr>
        <p:spPr>
          <a:xfrm>
            <a:off x="3254478" y="639322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pic>
        <p:nvPicPr>
          <p:cNvPr id="18" name="Picture 17">
            <a:extLst>
              <a:ext uri="{FF2B5EF4-FFF2-40B4-BE49-F238E27FC236}">
                <a16:creationId xmlns:a16="http://schemas.microsoft.com/office/drawing/2014/main" id="{9D5C2D30-5EED-1E42-8D9B-8776A7675302}"/>
              </a:ext>
            </a:extLst>
          </p:cNvPr>
          <p:cNvPicPr>
            <a:picLocks noChangeAspect="1"/>
          </p:cNvPicPr>
          <p:nvPr/>
        </p:nvPicPr>
        <p:blipFill>
          <a:blip r:embed="rId2"/>
          <a:stretch>
            <a:fillRect/>
          </a:stretch>
        </p:blipFill>
        <p:spPr>
          <a:xfrm>
            <a:off x="1168346" y="1163100"/>
            <a:ext cx="9855307" cy="4985626"/>
          </a:xfrm>
          <a:prstGeom prst="rect">
            <a:avLst/>
          </a:prstGeom>
        </p:spPr>
      </p:pic>
    </p:spTree>
    <p:extLst>
      <p:ext uri="{BB962C8B-B14F-4D97-AF65-F5344CB8AC3E}">
        <p14:creationId xmlns:p14="http://schemas.microsoft.com/office/powerpoint/2010/main" val="2347103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Markets Matter for Costs</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3033961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8244-4E6C-8646-8E33-C8B148804BD2}"/>
              </a:ext>
            </a:extLst>
          </p:cNvPr>
          <p:cNvSpPr>
            <a:spLocks noGrp="1"/>
          </p:cNvSpPr>
          <p:nvPr>
            <p:ph type="title"/>
          </p:nvPr>
        </p:nvSpPr>
        <p:spPr>
          <a:xfrm>
            <a:off x="777240" y="0"/>
            <a:ext cx="10515600" cy="1325563"/>
          </a:xfrm>
        </p:spPr>
        <p:txBody>
          <a:bodyPr/>
          <a:lstStyle/>
          <a:p>
            <a:r>
              <a:rPr lang="en-US" dirty="0">
                <a:solidFill>
                  <a:schemeClr val="bg1"/>
                </a:solidFill>
              </a:rPr>
              <a:t>Are</a:t>
            </a:r>
            <a:r>
              <a:rPr lang="en-US" dirty="0"/>
              <a:t> Health Care Markets Special?</a:t>
            </a:r>
          </a:p>
        </p:txBody>
      </p:sp>
      <p:sp>
        <p:nvSpPr>
          <p:cNvPr id="3" name="Content Placeholder 2">
            <a:extLst>
              <a:ext uri="{FF2B5EF4-FFF2-40B4-BE49-F238E27FC236}">
                <a16:creationId xmlns:a16="http://schemas.microsoft.com/office/drawing/2014/main" id="{B9EE49E9-F1FC-A342-A545-202AA553BF26}"/>
              </a:ext>
            </a:extLst>
          </p:cNvPr>
          <p:cNvSpPr>
            <a:spLocks noGrp="1"/>
          </p:cNvSpPr>
          <p:nvPr>
            <p:ph idx="1"/>
          </p:nvPr>
        </p:nvSpPr>
        <p:spPr>
          <a:xfrm>
            <a:off x="3219697" y="1253331"/>
            <a:ext cx="5752605" cy="4351338"/>
          </a:xfrm>
        </p:spPr>
        <p:txBody>
          <a:bodyPr/>
          <a:lstStyle/>
          <a:p>
            <a:pPr lvl="1"/>
            <a:r>
              <a:rPr lang="en-US" dirty="0"/>
              <a:t>Market Structure</a:t>
            </a:r>
          </a:p>
          <a:p>
            <a:pPr lvl="1"/>
            <a:r>
              <a:rPr lang="en-US" dirty="0"/>
              <a:t>Type of products and services</a:t>
            </a:r>
          </a:p>
          <a:p>
            <a:pPr lvl="1"/>
            <a:r>
              <a:rPr lang="en-US" dirty="0"/>
              <a:t>Principal-Agent Problem</a:t>
            </a:r>
          </a:p>
          <a:p>
            <a:pPr lvl="1"/>
            <a:r>
              <a:rPr lang="en-US" dirty="0"/>
              <a:t>Asymmetric Information</a:t>
            </a:r>
          </a:p>
          <a:p>
            <a:pPr lvl="1"/>
            <a:r>
              <a:rPr lang="en-US" dirty="0"/>
              <a:t>Moral Hazard</a:t>
            </a:r>
          </a:p>
          <a:p>
            <a:pPr lvl="1"/>
            <a:r>
              <a:rPr lang="en-US" dirty="0"/>
              <a:t>Moral Imperative (?)</a:t>
            </a:r>
          </a:p>
        </p:txBody>
      </p:sp>
      <p:sp>
        <p:nvSpPr>
          <p:cNvPr id="4" name="Slide Number Placeholder 3">
            <a:extLst>
              <a:ext uri="{FF2B5EF4-FFF2-40B4-BE49-F238E27FC236}">
                <a16:creationId xmlns:a16="http://schemas.microsoft.com/office/drawing/2014/main" id="{3CDDEC83-4131-6D41-BCB0-4BE1021C783C}"/>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2242933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497894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15EB-076C-460B-ACF8-990887B875B3}"/>
              </a:ext>
            </a:extLst>
          </p:cNvPr>
          <p:cNvSpPr>
            <a:spLocks noGrp="1"/>
          </p:cNvSpPr>
          <p:nvPr>
            <p:ph type="title"/>
          </p:nvPr>
        </p:nvSpPr>
        <p:spPr>
          <a:xfrm>
            <a:off x="731325" y="0"/>
            <a:ext cx="10515600" cy="1325563"/>
          </a:xfrm>
        </p:spPr>
        <p:txBody>
          <a:bodyPr/>
          <a:lstStyle/>
          <a:p>
            <a:r>
              <a:rPr lang="en-US" dirty="0">
                <a:solidFill>
                  <a:schemeClr val="bg1"/>
                </a:solidFill>
              </a:rPr>
              <a:t>Hea</a:t>
            </a:r>
            <a:r>
              <a:rPr lang="en-US" dirty="0"/>
              <a:t>lth Care Markets are Different</a:t>
            </a:r>
          </a:p>
        </p:txBody>
      </p:sp>
      <p:sp>
        <p:nvSpPr>
          <p:cNvPr id="4" name="Slide Number Placeholder 3">
            <a:extLst>
              <a:ext uri="{FF2B5EF4-FFF2-40B4-BE49-F238E27FC236}">
                <a16:creationId xmlns:a16="http://schemas.microsoft.com/office/drawing/2014/main" id="{B8EE91C8-3892-4B9D-98AA-C8B3F97666FA}"/>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5" name="Rectangle 4">
            <a:extLst>
              <a:ext uri="{FF2B5EF4-FFF2-40B4-BE49-F238E27FC236}">
                <a16:creationId xmlns:a16="http://schemas.microsoft.com/office/drawing/2014/main" id="{8AC1EA69-E13D-4FFC-96DB-ADB735ED8041}"/>
              </a:ext>
            </a:extLst>
          </p:cNvPr>
          <p:cNvSpPr/>
          <p:nvPr/>
        </p:nvSpPr>
        <p:spPr>
          <a:xfrm>
            <a:off x="2664178" y="4297024"/>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4E980E-7F49-45F2-9D6F-BBE37E88EE38}"/>
              </a:ext>
            </a:extLst>
          </p:cNvPr>
          <p:cNvSpPr/>
          <p:nvPr/>
        </p:nvSpPr>
        <p:spPr>
          <a:xfrm>
            <a:off x="6673984" y="4231694"/>
            <a:ext cx="2280442" cy="13908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7CA57B-40B5-4CB9-821C-58A0E0E340D7}"/>
              </a:ext>
            </a:extLst>
          </p:cNvPr>
          <p:cNvSpPr txBox="1"/>
          <p:nvPr/>
        </p:nvSpPr>
        <p:spPr>
          <a:xfrm>
            <a:off x="3155483" y="4455587"/>
            <a:ext cx="1381327" cy="369332"/>
          </a:xfrm>
          <a:prstGeom prst="rect">
            <a:avLst/>
          </a:prstGeom>
          <a:noFill/>
        </p:spPr>
        <p:txBody>
          <a:bodyPr wrap="square" rtlCol="0">
            <a:spAutoFit/>
          </a:bodyPr>
          <a:lstStyle/>
          <a:p>
            <a:r>
              <a:rPr lang="en-US" dirty="0"/>
              <a:t>Consumers</a:t>
            </a:r>
          </a:p>
        </p:txBody>
      </p:sp>
      <p:sp>
        <p:nvSpPr>
          <p:cNvPr id="9" name="TextBox 8">
            <a:extLst>
              <a:ext uri="{FF2B5EF4-FFF2-40B4-BE49-F238E27FC236}">
                <a16:creationId xmlns:a16="http://schemas.microsoft.com/office/drawing/2014/main" id="{30F2C115-C1DD-4070-A969-D83461173692}"/>
              </a:ext>
            </a:extLst>
          </p:cNvPr>
          <p:cNvSpPr txBox="1"/>
          <p:nvPr/>
        </p:nvSpPr>
        <p:spPr>
          <a:xfrm>
            <a:off x="7262801" y="4455587"/>
            <a:ext cx="1381327" cy="369332"/>
          </a:xfrm>
          <a:prstGeom prst="rect">
            <a:avLst/>
          </a:prstGeom>
          <a:noFill/>
        </p:spPr>
        <p:txBody>
          <a:bodyPr wrap="square" rtlCol="0">
            <a:spAutoFit/>
          </a:bodyPr>
          <a:lstStyle/>
          <a:p>
            <a:r>
              <a:rPr lang="en-US" dirty="0"/>
              <a:t>Producers</a:t>
            </a:r>
          </a:p>
        </p:txBody>
      </p:sp>
      <p:cxnSp>
        <p:nvCxnSpPr>
          <p:cNvPr id="11" name="Straight Arrow Connector 10">
            <a:extLst>
              <a:ext uri="{FF2B5EF4-FFF2-40B4-BE49-F238E27FC236}">
                <a16:creationId xmlns:a16="http://schemas.microsoft.com/office/drawing/2014/main" id="{8675B1F5-EC90-4FD6-B26F-98E4437976D7}"/>
              </a:ext>
            </a:extLst>
          </p:cNvPr>
          <p:cNvCxnSpPr/>
          <p:nvPr/>
        </p:nvCxnSpPr>
        <p:spPr>
          <a:xfrm flipH="1">
            <a:off x="4822157" y="4640253"/>
            <a:ext cx="1845014"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0DC1E06-F44B-4CD8-A95F-C37EE1565C65}"/>
              </a:ext>
            </a:extLst>
          </p:cNvPr>
          <p:cNvCxnSpPr/>
          <p:nvPr/>
        </p:nvCxnSpPr>
        <p:spPr>
          <a:xfrm>
            <a:off x="4822157" y="5233481"/>
            <a:ext cx="1845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C4483-32E0-4FE9-A60C-30E04B87D998}"/>
              </a:ext>
            </a:extLst>
          </p:cNvPr>
          <p:cNvSpPr txBox="1"/>
          <p:nvPr/>
        </p:nvSpPr>
        <p:spPr>
          <a:xfrm>
            <a:off x="5225855" y="4231694"/>
            <a:ext cx="1037617" cy="369332"/>
          </a:xfrm>
          <a:prstGeom prst="rect">
            <a:avLst/>
          </a:prstGeom>
          <a:noFill/>
        </p:spPr>
        <p:txBody>
          <a:bodyPr wrap="square" rtlCol="0">
            <a:spAutoFit/>
          </a:bodyPr>
          <a:lstStyle/>
          <a:p>
            <a:r>
              <a:rPr lang="en-US" dirty="0"/>
              <a:t>Services</a:t>
            </a:r>
          </a:p>
        </p:txBody>
      </p:sp>
      <p:sp>
        <p:nvSpPr>
          <p:cNvPr id="15" name="TextBox 14">
            <a:extLst>
              <a:ext uri="{FF2B5EF4-FFF2-40B4-BE49-F238E27FC236}">
                <a16:creationId xmlns:a16="http://schemas.microsoft.com/office/drawing/2014/main" id="{7CBFA504-418B-4312-B1CD-385330020409}"/>
              </a:ext>
            </a:extLst>
          </p:cNvPr>
          <p:cNvSpPr txBox="1"/>
          <p:nvPr/>
        </p:nvSpPr>
        <p:spPr>
          <a:xfrm>
            <a:off x="5392850" y="4759589"/>
            <a:ext cx="714981" cy="369332"/>
          </a:xfrm>
          <a:prstGeom prst="rect">
            <a:avLst/>
          </a:prstGeom>
          <a:noFill/>
        </p:spPr>
        <p:txBody>
          <a:bodyPr wrap="square" rtlCol="0">
            <a:spAutoFit/>
          </a:bodyPr>
          <a:lstStyle/>
          <a:p>
            <a:r>
              <a:rPr lang="en-US" dirty="0"/>
              <a:t>Price</a:t>
            </a:r>
          </a:p>
        </p:txBody>
      </p:sp>
      <p:sp>
        <p:nvSpPr>
          <p:cNvPr id="17" name="TextBox 16">
            <a:extLst>
              <a:ext uri="{FF2B5EF4-FFF2-40B4-BE49-F238E27FC236}">
                <a16:creationId xmlns:a16="http://schemas.microsoft.com/office/drawing/2014/main" id="{EA81E07A-7BFF-4920-BDF5-C274886F1F5E}"/>
              </a:ext>
            </a:extLst>
          </p:cNvPr>
          <p:cNvSpPr txBox="1"/>
          <p:nvPr/>
        </p:nvSpPr>
        <p:spPr>
          <a:xfrm>
            <a:off x="3249364" y="4992469"/>
            <a:ext cx="1426720" cy="369332"/>
          </a:xfrm>
          <a:prstGeom prst="rect">
            <a:avLst/>
          </a:prstGeom>
          <a:noFill/>
        </p:spPr>
        <p:txBody>
          <a:bodyPr wrap="square" rtlCol="0">
            <a:spAutoFit/>
          </a:bodyPr>
          <a:lstStyle/>
          <a:p>
            <a:r>
              <a:rPr lang="en-US" dirty="0"/>
              <a:t>Patients</a:t>
            </a:r>
          </a:p>
        </p:txBody>
      </p:sp>
      <p:sp>
        <p:nvSpPr>
          <p:cNvPr id="18" name="TextBox 17">
            <a:extLst>
              <a:ext uri="{FF2B5EF4-FFF2-40B4-BE49-F238E27FC236}">
                <a16:creationId xmlns:a16="http://schemas.microsoft.com/office/drawing/2014/main" id="{5E19C311-DD41-4D36-8952-283BB2865713}"/>
              </a:ext>
            </a:extLst>
          </p:cNvPr>
          <p:cNvSpPr txBox="1"/>
          <p:nvPr/>
        </p:nvSpPr>
        <p:spPr>
          <a:xfrm>
            <a:off x="6813244" y="4839695"/>
            <a:ext cx="2280442" cy="615553"/>
          </a:xfrm>
          <a:prstGeom prst="rect">
            <a:avLst/>
          </a:prstGeom>
          <a:noFill/>
        </p:spPr>
        <p:txBody>
          <a:bodyPr wrap="square" rtlCol="0">
            <a:spAutoFit/>
          </a:bodyPr>
          <a:lstStyle/>
          <a:p>
            <a:r>
              <a:rPr lang="en-US" dirty="0"/>
              <a:t>Health Care Providers </a:t>
            </a:r>
            <a:r>
              <a:rPr lang="en-US" sz="1600" dirty="0"/>
              <a:t>(hospitals, physicians)</a:t>
            </a:r>
            <a:endParaRPr lang="en-US" dirty="0"/>
          </a:p>
        </p:txBody>
      </p:sp>
      <p:sp>
        <p:nvSpPr>
          <p:cNvPr id="19" name="TextBox 18">
            <a:extLst>
              <a:ext uri="{FF2B5EF4-FFF2-40B4-BE49-F238E27FC236}">
                <a16:creationId xmlns:a16="http://schemas.microsoft.com/office/drawing/2014/main" id="{708BEF54-30E2-460F-815E-C75D04EB90C4}"/>
              </a:ext>
            </a:extLst>
          </p:cNvPr>
          <p:cNvSpPr txBox="1"/>
          <p:nvPr/>
        </p:nvSpPr>
        <p:spPr>
          <a:xfrm>
            <a:off x="4808622" y="5340757"/>
            <a:ext cx="2036946" cy="369332"/>
          </a:xfrm>
          <a:prstGeom prst="rect">
            <a:avLst/>
          </a:prstGeom>
          <a:noFill/>
        </p:spPr>
        <p:txBody>
          <a:bodyPr wrap="square" rtlCol="0">
            <a:spAutoFit/>
          </a:bodyPr>
          <a:lstStyle/>
          <a:p>
            <a:r>
              <a:rPr lang="en-US" dirty="0"/>
              <a:t>Out-of-pocket fees</a:t>
            </a:r>
          </a:p>
        </p:txBody>
      </p:sp>
      <p:sp>
        <p:nvSpPr>
          <p:cNvPr id="20" name="Rectangle 19">
            <a:extLst>
              <a:ext uri="{FF2B5EF4-FFF2-40B4-BE49-F238E27FC236}">
                <a16:creationId xmlns:a16="http://schemas.microsoft.com/office/drawing/2014/main" id="{BA5685AE-EA8E-4393-A373-3060D7993992}"/>
              </a:ext>
            </a:extLst>
          </p:cNvPr>
          <p:cNvSpPr/>
          <p:nvPr/>
        </p:nvSpPr>
        <p:spPr>
          <a:xfrm>
            <a:off x="4748105" y="1528652"/>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EDE41F-665E-499C-BE97-0B101DD2B682}"/>
              </a:ext>
            </a:extLst>
          </p:cNvPr>
          <p:cNvSpPr txBox="1"/>
          <p:nvPr/>
        </p:nvSpPr>
        <p:spPr>
          <a:xfrm>
            <a:off x="4851693" y="1836201"/>
            <a:ext cx="1961551" cy="646331"/>
          </a:xfrm>
          <a:prstGeom prst="rect">
            <a:avLst/>
          </a:prstGeom>
          <a:noFill/>
        </p:spPr>
        <p:txBody>
          <a:bodyPr wrap="square" rtlCol="0">
            <a:spAutoFit/>
          </a:bodyPr>
          <a:lstStyle/>
          <a:p>
            <a:pPr algn="ctr"/>
            <a:r>
              <a:rPr lang="en-US" dirty="0"/>
              <a:t>Insurer or </a:t>
            </a:r>
          </a:p>
          <a:p>
            <a:pPr algn="ctr"/>
            <a:r>
              <a:rPr lang="en-US" dirty="0"/>
              <a:t>third-party payers</a:t>
            </a:r>
          </a:p>
        </p:txBody>
      </p:sp>
      <p:cxnSp>
        <p:nvCxnSpPr>
          <p:cNvPr id="22" name="Straight Arrow Connector 21">
            <a:extLst>
              <a:ext uri="{FF2B5EF4-FFF2-40B4-BE49-F238E27FC236}">
                <a16:creationId xmlns:a16="http://schemas.microsoft.com/office/drawing/2014/main" id="{14020A72-7F3E-4723-8277-43CCE992A68B}"/>
              </a:ext>
            </a:extLst>
          </p:cNvPr>
          <p:cNvCxnSpPr>
            <a:cxnSpLocks/>
          </p:cNvCxnSpPr>
          <p:nvPr/>
        </p:nvCxnSpPr>
        <p:spPr>
          <a:xfrm flipH="1" flipV="1">
            <a:off x="6263472" y="3044257"/>
            <a:ext cx="1549294" cy="96329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7E82F754-DD95-4A16-B54F-4C070FA78915}"/>
              </a:ext>
            </a:extLst>
          </p:cNvPr>
          <p:cNvCxnSpPr>
            <a:cxnSpLocks/>
          </p:cNvCxnSpPr>
          <p:nvPr/>
        </p:nvCxnSpPr>
        <p:spPr>
          <a:xfrm>
            <a:off x="6726329" y="2994922"/>
            <a:ext cx="1705755" cy="10358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2976B9E-A0E1-4C92-9433-EE04E28EBACF}"/>
              </a:ext>
            </a:extLst>
          </p:cNvPr>
          <p:cNvSpPr txBox="1"/>
          <p:nvPr/>
        </p:nvSpPr>
        <p:spPr>
          <a:xfrm>
            <a:off x="6308670" y="3721894"/>
            <a:ext cx="2009422" cy="369332"/>
          </a:xfrm>
          <a:prstGeom prst="rect">
            <a:avLst/>
          </a:prstGeom>
          <a:noFill/>
        </p:spPr>
        <p:txBody>
          <a:bodyPr wrap="square" rtlCol="0">
            <a:spAutoFit/>
          </a:bodyPr>
          <a:lstStyle/>
          <a:p>
            <a:r>
              <a:rPr lang="en-US" dirty="0"/>
              <a:t>Claims</a:t>
            </a:r>
          </a:p>
        </p:txBody>
      </p:sp>
      <p:sp>
        <p:nvSpPr>
          <p:cNvPr id="29" name="TextBox 28">
            <a:extLst>
              <a:ext uri="{FF2B5EF4-FFF2-40B4-BE49-F238E27FC236}">
                <a16:creationId xmlns:a16="http://schemas.microsoft.com/office/drawing/2014/main" id="{FF051F53-73D3-4CDD-942B-D1D2265138C5}"/>
              </a:ext>
            </a:extLst>
          </p:cNvPr>
          <p:cNvSpPr txBox="1"/>
          <p:nvPr/>
        </p:nvSpPr>
        <p:spPr>
          <a:xfrm>
            <a:off x="7432562" y="2922378"/>
            <a:ext cx="2166612" cy="646331"/>
          </a:xfrm>
          <a:prstGeom prst="rect">
            <a:avLst/>
          </a:prstGeom>
          <a:noFill/>
        </p:spPr>
        <p:txBody>
          <a:bodyPr wrap="square" rtlCol="0">
            <a:spAutoFit/>
          </a:bodyPr>
          <a:lstStyle/>
          <a:p>
            <a:r>
              <a:rPr lang="en-US" dirty="0"/>
              <a:t>Money (fixed or variable payments)</a:t>
            </a:r>
          </a:p>
        </p:txBody>
      </p:sp>
      <p:sp>
        <p:nvSpPr>
          <p:cNvPr id="30" name="TextBox 29">
            <a:extLst>
              <a:ext uri="{FF2B5EF4-FFF2-40B4-BE49-F238E27FC236}">
                <a16:creationId xmlns:a16="http://schemas.microsoft.com/office/drawing/2014/main" id="{69435D6C-4CAC-4489-9226-AB3269850F84}"/>
              </a:ext>
            </a:extLst>
          </p:cNvPr>
          <p:cNvSpPr txBox="1"/>
          <p:nvPr/>
        </p:nvSpPr>
        <p:spPr>
          <a:xfrm>
            <a:off x="4462982" y="3887707"/>
            <a:ext cx="2009422" cy="369332"/>
          </a:xfrm>
          <a:prstGeom prst="rect">
            <a:avLst/>
          </a:prstGeom>
          <a:noFill/>
        </p:spPr>
        <p:txBody>
          <a:bodyPr wrap="square" rtlCol="0">
            <a:spAutoFit/>
          </a:bodyPr>
          <a:lstStyle/>
          <a:p>
            <a:r>
              <a:rPr lang="en-US" dirty="0"/>
              <a:t>Insurance Coverage</a:t>
            </a:r>
          </a:p>
        </p:txBody>
      </p:sp>
      <p:cxnSp>
        <p:nvCxnSpPr>
          <p:cNvPr id="31" name="Straight Arrow Connector 30">
            <a:extLst>
              <a:ext uri="{FF2B5EF4-FFF2-40B4-BE49-F238E27FC236}">
                <a16:creationId xmlns:a16="http://schemas.microsoft.com/office/drawing/2014/main" id="{74218182-7331-4E7F-8BDD-EB1F93DD7B04}"/>
              </a:ext>
            </a:extLst>
          </p:cNvPr>
          <p:cNvCxnSpPr>
            <a:cxnSpLocks/>
          </p:cNvCxnSpPr>
          <p:nvPr/>
        </p:nvCxnSpPr>
        <p:spPr>
          <a:xfrm flipV="1">
            <a:off x="4345183" y="3004680"/>
            <a:ext cx="745046" cy="12189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F81F1833-95E3-41B3-8958-79B410359F1F}"/>
              </a:ext>
            </a:extLst>
          </p:cNvPr>
          <p:cNvCxnSpPr>
            <a:cxnSpLocks/>
          </p:cNvCxnSpPr>
          <p:nvPr/>
        </p:nvCxnSpPr>
        <p:spPr>
          <a:xfrm flipH="1">
            <a:off x="3996186" y="3044257"/>
            <a:ext cx="785037" cy="1153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454F880-96FD-430E-B790-316E4AFF8C86}"/>
              </a:ext>
            </a:extLst>
          </p:cNvPr>
          <p:cNvSpPr txBox="1"/>
          <p:nvPr/>
        </p:nvSpPr>
        <p:spPr>
          <a:xfrm>
            <a:off x="3498379" y="2836081"/>
            <a:ext cx="2009422" cy="646331"/>
          </a:xfrm>
          <a:prstGeom prst="rect">
            <a:avLst/>
          </a:prstGeom>
          <a:noFill/>
        </p:spPr>
        <p:txBody>
          <a:bodyPr wrap="square" rtlCol="0">
            <a:spAutoFit/>
          </a:bodyPr>
          <a:lstStyle/>
          <a:p>
            <a:r>
              <a:rPr lang="en-US" dirty="0"/>
              <a:t>Premiums (individual policies)</a:t>
            </a:r>
          </a:p>
        </p:txBody>
      </p:sp>
      <p:sp>
        <p:nvSpPr>
          <p:cNvPr id="38" name="Oval 37">
            <a:extLst>
              <a:ext uri="{FF2B5EF4-FFF2-40B4-BE49-F238E27FC236}">
                <a16:creationId xmlns:a16="http://schemas.microsoft.com/office/drawing/2014/main" id="{C2966E2B-2718-4112-BE1C-6A107362580C}"/>
              </a:ext>
            </a:extLst>
          </p:cNvPr>
          <p:cNvSpPr/>
          <p:nvPr/>
        </p:nvSpPr>
        <p:spPr>
          <a:xfrm>
            <a:off x="502977" y="1398988"/>
            <a:ext cx="2887665" cy="15361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AD1B3ED-7605-4747-96FB-69076A72D204}"/>
              </a:ext>
            </a:extLst>
          </p:cNvPr>
          <p:cNvSpPr txBox="1"/>
          <p:nvPr/>
        </p:nvSpPr>
        <p:spPr>
          <a:xfrm>
            <a:off x="1469481" y="1854765"/>
            <a:ext cx="1456267" cy="369332"/>
          </a:xfrm>
          <a:prstGeom prst="rect">
            <a:avLst/>
          </a:prstGeom>
          <a:noFill/>
        </p:spPr>
        <p:txBody>
          <a:bodyPr wrap="square" rtlCol="0">
            <a:spAutoFit/>
          </a:bodyPr>
          <a:lstStyle/>
          <a:p>
            <a:r>
              <a:rPr lang="en-US" dirty="0"/>
              <a:t>Sponsor</a:t>
            </a:r>
          </a:p>
        </p:txBody>
      </p:sp>
      <p:cxnSp>
        <p:nvCxnSpPr>
          <p:cNvPr id="40" name="Straight Arrow Connector 39">
            <a:extLst>
              <a:ext uri="{FF2B5EF4-FFF2-40B4-BE49-F238E27FC236}">
                <a16:creationId xmlns:a16="http://schemas.microsoft.com/office/drawing/2014/main" id="{97D30FA5-AE5E-4849-A1FE-82C2DAD91B80}"/>
              </a:ext>
            </a:extLst>
          </p:cNvPr>
          <p:cNvCxnSpPr>
            <a:cxnSpLocks/>
          </p:cNvCxnSpPr>
          <p:nvPr/>
        </p:nvCxnSpPr>
        <p:spPr>
          <a:xfrm flipH="1" flipV="1">
            <a:off x="1306715" y="2919542"/>
            <a:ext cx="1334865" cy="192015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AD24A590-A698-42AB-96FA-E6BC772323C2}"/>
              </a:ext>
            </a:extLst>
          </p:cNvPr>
          <p:cNvSpPr txBox="1"/>
          <p:nvPr/>
        </p:nvSpPr>
        <p:spPr>
          <a:xfrm>
            <a:off x="830117" y="3397158"/>
            <a:ext cx="2009422" cy="646331"/>
          </a:xfrm>
          <a:prstGeom prst="rect">
            <a:avLst/>
          </a:prstGeom>
          <a:noFill/>
        </p:spPr>
        <p:txBody>
          <a:bodyPr wrap="square" rtlCol="0">
            <a:spAutoFit/>
          </a:bodyPr>
          <a:lstStyle/>
          <a:p>
            <a:r>
              <a:rPr lang="en-US" dirty="0"/>
              <a:t>Taxes or Lower Wages</a:t>
            </a:r>
          </a:p>
        </p:txBody>
      </p:sp>
      <p:cxnSp>
        <p:nvCxnSpPr>
          <p:cNvPr id="45" name="Straight Arrow Connector 44">
            <a:extLst>
              <a:ext uri="{FF2B5EF4-FFF2-40B4-BE49-F238E27FC236}">
                <a16:creationId xmlns:a16="http://schemas.microsoft.com/office/drawing/2014/main" id="{7F9A0C03-1EF8-4D1E-843D-024E42FA1489}"/>
              </a:ext>
            </a:extLst>
          </p:cNvPr>
          <p:cNvCxnSpPr>
            <a:cxnSpLocks/>
            <a:stCxn id="38" idx="6"/>
          </p:cNvCxnSpPr>
          <p:nvPr/>
        </p:nvCxnSpPr>
        <p:spPr>
          <a:xfrm>
            <a:off x="3390642" y="2167059"/>
            <a:ext cx="124972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50569A1D-A81F-4834-9C90-8F4EEB8018AE}"/>
              </a:ext>
            </a:extLst>
          </p:cNvPr>
          <p:cNvSpPr txBox="1"/>
          <p:nvPr/>
        </p:nvSpPr>
        <p:spPr>
          <a:xfrm>
            <a:off x="3498379" y="1809973"/>
            <a:ext cx="2009422" cy="369332"/>
          </a:xfrm>
          <a:prstGeom prst="rect">
            <a:avLst/>
          </a:prstGeom>
          <a:noFill/>
        </p:spPr>
        <p:txBody>
          <a:bodyPr wrap="square" rtlCol="0">
            <a:spAutoFit/>
          </a:bodyPr>
          <a:lstStyle/>
          <a:p>
            <a:r>
              <a:rPr lang="en-US" dirty="0"/>
              <a:t>Premiums </a:t>
            </a:r>
          </a:p>
        </p:txBody>
      </p:sp>
    </p:spTree>
    <p:extLst>
      <p:ext uri="{BB962C8B-B14F-4D97-AF65-F5344CB8AC3E}">
        <p14:creationId xmlns:p14="http://schemas.microsoft.com/office/powerpoint/2010/main" val="262270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4" grpId="0"/>
      <p:bldP spid="15" grpId="0"/>
      <p:bldP spid="15" grpId="1"/>
      <p:bldP spid="17" grpId="0"/>
      <p:bldP spid="18" grpId="0"/>
      <p:bldP spid="19" grpId="0"/>
      <p:bldP spid="20" grpId="0" animBg="1"/>
      <p:bldP spid="21" grpId="0"/>
      <p:bldP spid="27" grpId="0"/>
      <p:bldP spid="29" grpId="0"/>
      <p:bldP spid="30" grpId="0"/>
      <p:bldP spid="37" grpId="0"/>
      <p:bldP spid="38" grpId="0" animBg="1"/>
      <p:bldP spid="39" grpId="0"/>
      <p:bldP spid="43" grpId="0"/>
      <p:bldP spid="5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Policy Matters for Costs</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17719791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4A4-A7DA-44C9-9AD4-EAA72C09EE07}"/>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a:t>
            </a:r>
          </a:p>
        </p:txBody>
      </p:sp>
      <p:sp>
        <p:nvSpPr>
          <p:cNvPr id="3" name="Content Placeholder 2">
            <a:extLst>
              <a:ext uri="{FF2B5EF4-FFF2-40B4-BE49-F238E27FC236}">
                <a16:creationId xmlns:a16="http://schemas.microsoft.com/office/drawing/2014/main" id="{3EA94890-DDE1-4E1E-8BCD-4D7B42E8CF4A}"/>
              </a:ext>
            </a:extLst>
          </p:cNvPr>
          <p:cNvSpPr>
            <a:spLocks noGrp="1"/>
          </p:cNvSpPr>
          <p:nvPr>
            <p:ph idx="1"/>
          </p:nvPr>
        </p:nvSpPr>
        <p:spPr/>
        <p:txBody>
          <a:bodyPr>
            <a:normAutofit/>
          </a:bodyPr>
          <a:lstStyle/>
          <a:p>
            <a:pPr>
              <a:spcAft>
                <a:spcPts val="1000"/>
              </a:spcAft>
            </a:pPr>
            <a:r>
              <a:rPr lang="en-US" b="0" dirty="0"/>
              <a:t>Market consolidation among and between health systems, hospitals, medical groups, and health insurers has surged over the last decade.</a:t>
            </a:r>
          </a:p>
          <a:p>
            <a:r>
              <a:rPr lang="en-US" b="0" dirty="0"/>
              <a:t>Over an 18-month period between July 2016 and January 2018:</a:t>
            </a:r>
          </a:p>
          <a:p>
            <a:pPr lvl="1"/>
            <a:r>
              <a:rPr lang="en-US" b="0" dirty="0"/>
              <a:t>Hospitals acquired 8,000 more medical practices.</a:t>
            </a:r>
          </a:p>
          <a:p>
            <a:pPr lvl="1"/>
            <a:r>
              <a:rPr lang="en-US" b="0" dirty="0"/>
              <a:t>14,000 more physicians left independent practice to become hospital employees.</a:t>
            </a:r>
          </a:p>
          <a:p>
            <a:endParaRPr lang="en-US" dirty="0"/>
          </a:p>
        </p:txBody>
      </p:sp>
      <p:sp>
        <p:nvSpPr>
          <p:cNvPr id="4" name="Slide Number Placeholder 3">
            <a:extLst>
              <a:ext uri="{FF2B5EF4-FFF2-40B4-BE49-F238E27FC236}">
                <a16:creationId xmlns:a16="http://schemas.microsoft.com/office/drawing/2014/main" id="{774A0F19-498C-4CA7-8686-6173B08BB4EC}"/>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2363777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65B256-A5BD-4A44-BB5B-86B7F3D48A54}"/>
              </a:ext>
            </a:extLst>
          </p:cNvPr>
          <p:cNvSpPr>
            <a:spLocks noGrp="1"/>
          </p:cNvSpPr>
          <p:nvPr>
            <p:ph type="sldNum" sz="quarter" idx="12"/>
          </p:nvPr>
        </p:nvSpPr>
        <p:spPr/>
        <p:txBody>
          <a:bodyPr/>
          <a:lstStyle/>
          <a:p>
            <a:fld id="{D9F085D5-EC86-4F6A-B501-C1359CB39116}" type="slidenum">
              <a:rPr lang="en-GB" smtClean="0"/>
              <a:t>53</a:t>
            </a:fld>
            <a:endParaRPr lang="en-GB"/>
          </a:p>
        </p:txBody>
      </p:sp>
      <p:pic>
        <p:nvPicPr>
          <p:cNvPr id="5" name="Picture 4">
            <a:extLst>
              <a:ext uri="{FF2B5EF4-FFF2-40B4-BE49-F238E27FC236}">
                <a16:creationId xmlns:a16="http://schemas.microsoft.com/office/drawing/2014/main" id="{56ACD772-F9BB-4266-92C2-C71F51EF3A77}"/>
              </a:ext>
            </a:extLst>
          </p:cNvPr>
          <p:cNvPicPr>
            <a:picLocks noChangeAspect="1"/>
          </p:cNvPicPr>
          <p:nvPr/>
        </p:nvPicPr>
        <p:blipFill>
          <a:blip r:embed="rId2"/>
          <a:stretch>
            <a:fillRect/>
          </a:stretch>
        </p:blipFill>
        <p:spPr>
          <a:xfrm>
            <a:off x="1607189" y="42788"/>
            <a:ext cx="8977622" cy="6187438"/>
          </a:xfrm>
          <a:prstGeom prst="rect">
            <a:avLst/>
          </a:prstGeom>
        </p:spPr>
      </p:pic>
    </p:spTree>
    <p:extLst>
      <p:ext uri="{BB962C8B-B14F-4D97-AF65-F5344CB8AC3E}">
        <p14:creationId xmlns:p14="http://schemas.microsoft.com/office/powerpoint/2010/main" val="23385944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F787-F639-B949-B0AE-5FD7DE7373FB}"/>
              </a:ext>
            </a:extLst>
          </p:cNvPr>
          <p:cNvSpPr>
            <a:spLocks noGrp="1"/>
          </p:cNvSpPr>
          <p:nvPr>
            <p:ph type="title"/>
          </p:nvPr>
        </p:nvSpPr>
        <p:spPr>
          <a:xfrm>
            <a:off x="760380" y="0"/>
            <a:ext cx="10515600" cy="1325563"/>
          </a:xfrm>
        </p:spPr>
        <p:txBody>
          <a:bodyPr/>
          <a:lstStyle/>
          <a:p>
            <a:r>
              <a:rPr lang="en-US" dirty="0">
                <a:solidFill>
                  <a:schemeClr val="bg1"/>
                </a:solidFill>
              </a:rPr>
              <a:t>Dru</a:t>
            </a:r>
            <a:r>
              <a:rPr lang="en-US" dirty="0"/>
              <a:t>g Price Comparisons</a:t>
            </a:r>
          </a:p>
        </p:txBody>
      </p:sp>
      <p:sp>
        <p:nvSpPr>
          <p:cNvPr id="4" name="Slide Number Placeholder 3">
            <a:extLst>
              <a:ext uri="{FF2B5EF4-FFF2-40B4-BE49-F238E27FC236}">
                <a16:creationId xmlns:a16="http://schemas.microsoft.com/office/drawing/2014/main" id="{FAB2F95C-F899-4F4C-BF15-5AE535905D82}"/>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5" name="Rectangle 2">
            <a:extLst>
              <a:ext uri="{FF2B5EF4-FFF2-40B4-BE49-F238E27FC236}">
                <a16:creationId xmlns:a16="http://schemas.microsoft.com/office/drawing/2014/main" id="{FB0944D3-0B01-A443-BE44-DA7974EAC6B6}"/>
              </a:ext>
            </a:extLst>
          </p:cNvPr>
          <p:cNvSpPr txBox="1">
            <a:spLocks noChangeArrowheads="1"/>
          </p:cNvSpPr>
          <p:nvPr/>
        </p:nvSpPr>
        <p:spPr>
          <a:xfrm>
            <a:off x="-608012" y="1656441"/>
            <a:ext cx="9142412" cy="1004887"/>
          </a:xfrm>
          <a:prstGeom prst="rect">
            <a:avLst/>
          </a:prstGeom>
          <a:noFill/>
        </p:spPr>
        <p:txBody>
          <a:bodyPr vert="horz" lIns="91440" tIns="45720" rIns="91440" bIns="45720" rtlCol="0" anchor="t" anchorCtr="1">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sz="2000"/>
              <a:t>Drug Prices for 30 Most Commonly Prescribed </a:t>
            </a:r>
            <a:br>
              <a:rPr lang="en-US" sz="2000"/>
            </a:br>
            <a:r>
              <a:rPr lang="en-US" sz="2000"/>
              <a:t>Brand-Name and Generic Drugs, 2006–07</a:t>
            </a:r>
            <a:br>
              <a:rPr lang="en-US" sz="2000"/>
            </a:br>
            <a:r>
              <a:rPr lang="en-US" sz="1600"/>
              <a:t>US is set at 1.00</a:t>
            </a:r>
            <a:endParaRPr lang="en-US" sz="1600" dirty="0"/>
          </a:p>
        </p:txBody>
      </p:sp>
      <p:sp>
        <p:nvSpPr>
          <p:cNvPr id="6" name="Text Box 8">
            <a:extLst>
              <a:ext uri="{FF2B5EF4-FFF2-40B4-BE49-F238E27FC236}">
                <a16:creationId xmlns:a16="http://schemas.microsoft.com/office/drawing/2014/main" id="{D2282D8A-54DA-E041-A82D-89B3E63381FD}"/>
              </a:ext>
            </a:extLst>
          </p:cNvPr>
          <p:cNvSpPr txBox="1">
            <a:spLocks noChangeArrowheads="1"/>
          </p:cNvSpPr>
          <p:nvPr/>
        </p:nvSpPr>
        <p:spPr bwMode="auto">
          <a:xfrm>
            <a:off x="6193001" y="6456851"/>
            <a:ext cx="5822950" cy="276999"/>
          </a:xfrm>
          <a:prstGeom prst="rect">
            <a:avLst/>
          </a:prstGeom>
          <a:noFill/>
          <a:ln w="12700">
            <a:noFill/>
            <a:miter lim="800000"/>
            <a:headEnd type="none" w="sm" len="sm"/>
            <a:tailEnd type="none" w="sm" len="sm"/>
          </a:ln>
        </p:spPr>
        <p:txBody>
          <a:bodyPr wrap="square">
            <a:spAutoFit/>
          </a:bodyPr>
          <a:lstStyle/>
          <a:p>
            <a:r>
              <a:rPr lang="en-US" sz="1200" dirty="0">
                <a:latin typeface="Arial" charset="0"/>
              </a:rPr>
              <a:t>Source: IMS Health; analysis by Gerard Anderson, Johns Hopkins University.</a:t>
            </a:r>
          </a:p>
        </p:txBody>
      </p:sp>
      <p:graphicFrame>
        <p:nvGraphicFramePr>
          <p:cNvPr id="7" name="Group 70">
            <a:extLst>
              <a:ext uri="{FF2B5EF4-FFF2-40B4-BE49-F238E27FC236}">
                <a16:creationId xmlns:a16="http://schemas.microsoft.com/office/drawing/2014/main" id="{AA5CCDD9-2F4F-E945-9E79-A8193F09B62E}"/>
              </a:ext>
            </a:extLst>
          </p:cNvPr>
          <p:cNvGraphicFramePr>
            <a:graphicFrameLocks noGrp="1"/>
          </p:cNvGraphicFramePr>
          <p:nvPr/>
        </p:nvGraphicFramePr>
        <p:xfrm>
          <a:off x="1568450" y="2661328"/>
          <a:ext cx="8813800" cy="2082800"/>
        </p:xfrm>
        <a:graphic>
          <a:graphicData uri="http://schemas.openxmlformats.org/drawingml/2006/table">
            <a:tbl>
              <a:tblPr/>
              <a:tblGrid>
                <a:gridCol w="1731963">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785812">
                  <a:extLst>
                    <a:ext uri="{9D8B030D-6E8A-4147-A177-3AD203B41FA5}">
                      <a16:colId xmlns:a16="http://schemas.microsoft.com/office/drawing/2014/main" val="20003"/>
                    </a:ext>
                  </a:extLst>
                </a:gridCol>
                <a:gridCol w="788988">
                  <a:extLst>
                    <a:ext uri="{9D8B030D-6E8A-4147-A177-3AD203B41FA5}">
                      <a16:colId xmlns:a16="http://schemas.microsoft.com/office/drawing/2014/main" val="20004"/>
                    </a:ext>
                  </a:extLst>
                </a:gridCol>
                <a:gridCol w="785812">
                  <a:extLst>
                    <a:ext uri="{9D8B030D-6E8A-4147-A177-3AD203B41FA5}">
                      <a16:colId xmlns:a16="http://schemas.microsoft.com/office/drawing/2014/main" val="20005"/>
                    </a:ext>
                  </a:extLst>
                </a:gridCol>
                <a:gridCol w="706438">
                  <a:extLst>
                    <a:ext uri="{9D8B030D-6E8A-4147-A177-3AD203B41FA5}">
                      <a16:colId xmlns:a16="http://schemas.microsoft.com/office/drawing/2014/main" val="20006"/>
                    </a:ext>
                  </a:extLst>
                </a:gridCol>
                <a:gridCol w="935037">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87400">
                  <a:extLst>
                    <a:ext uri="{9D8B030D-6E8A-4147-A177-3AD203B41FA5}">
                      <a16:colId xmlns:a16="http://schemas.microsoft.com/office/drawing/2014/main" val="20009"/>
                    </a:ext>
                  </a:extLst>
                </a:gridCol>
              </a:tblGrid>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FR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NETH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SWITZ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8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Brand-name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Generic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70548A65-D6D0-6048-BADE-35A26B8A60AE}"/>
              </a:ext>
            </a:extLst>
          </p:cNvPr>
          <p:cNvSpPr/>
          <p:nvPr/>
        </p:nvSpPr>
        <p:spPr>
          <a:xfrm>
            <a:off x="9710820" y="2778826"/>
            <a:ext cx="573211" cy="179317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24707D5-970A-7E44-AA09-CDBA39254495}"/>
              </a:ext>
            </a:extLst>
          </p:cNvPr>
          <p:cNvSpPr txBox="1"/>
          <p:nvPr/>
        </p:nvSpPr>
        <p:spPr>
          <a:xfrm>
            <a:off x="203176" y="3490747"/>
            <a:ext cx="1114408" cy="369332"/>
          </a:xfrm>
          <a:prstGeom prst="rect">
            <a:avLst/>
          </a:prstGeom>
          <a:noFill/>
        </p:spPr>
        <p:txBody>
          <a:bodyPr wrap="none" rtlCol="0">
            <a:spAutoFit/>
          </a:bodyPr>
          <a:lstStyle/>
          <a:p>
            <a:r>
              <a:rPr lang="en-US" dirty="0">
                <a:solidFill>
                  <a:srgbClr val="FF0000"/>
                </a:solidFill>
              </a:rPr>
              <a:t>US Higher</a:t>
            </a:r>
          </a:p>
        </p:txBody>
      </p:sp>
      <p:sp>
        <p:nvSpPr>
          <p:cNvPr id="9" name="TextBox 8">
            <a:extLst>
              <a:ext uri="{FF2B5EF4-FFF2-40B4-BE49-F238E27FC236}">
                <a16:creationId xmlns:a16="http://schemas.microsoft.com/office/drawing/2014/main" id="{07C64815-2BF0-EE40-8898-3588D27EDF73}"/>
              </a:ext>
            </a:extLst>
          </p:cNvPr>
          <p:cNvSpPr txBox="1"/>
          <p:nvPr/>
        </p:nvSpPr>
        <p:spPr>
          <a:xfrm>
            <a:off x="203176" y="4196673"/>
            <a:ext cx="1068178" cy="369332"/>
          </a:xfrm>
          <a:prstGeom prst="rect">
            <a:avLst/>
          </a:prstGeom>
          <a:noFill/>
        </p:spPr>
        <p:txBody>
          <a:bodyPr wrap="none" rtlCol="0">
            <a:spAutoFit/>
          </a:bodyPr>
          <a:lstStyle/>
          <a:p>
            <a:r>
              <a:rPr lang="en-US" dirty="0">
                <a:solidFill>
                  <a:srgbClr val="00B050"/>
                </a:solidFill>
              </a:rPr>
              <a:t>US Lower</a:t>
            </a:r>
          </a:p>
        </p:txBody>
      </p:sp>
    </p:spTree>
    <p:extLst>
      <p:ext uri="{BB962C8B-B14F-4D97-AF65-F5344CB8AC3E}">
        <p14:creationId xmlns:p14="http://schemas.microsoft.com/office/powerpoint/2010/main" val="22624055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6B4D-6D54-4993-BD97-FF8A935E7A82}"/>
              </a:ext>
            </a:extLst>
          </p:cNvPr>
          <p:cNvSpPr>
            <a:spLocks noGrp="1"/>
          </p:cNvSpPr>
          <p:nvPr>
            <p:ph type="title"/>
          </p:nvPr>
        </p:nvSpPr>
        <p:spPr>
          <a:xfrm>
            <a:off x="834293" y="0"/>
            <a:ext cx="10515600" cy="1325563"/>
          </a:xfrm>
        </p:spPr>
        <p:txBody>
          <a:bodyPr/>
          <a:lstStyle/>
          <a:p>
            <a:r>
              <a:rPr lang="en-US" dirty="0">
                <a:solidFill>
                  <a:schemeClr val="bg1"/>
                </a:solidFill>
              </a:rPr>
              <a:t>Me</a:t>
            </a:r>
            <a:r>
              <a:rPr lang="en-US" dirty="0"/>
              <a:t>dicare Modernization Act </a:t>
            </a:r>
          </a:p>
        </p:txBody>
      </p:sp>
      <p:sp>
        <p:nvSpPr>
          <p:cNvPr id="3" name="Content Placeholder 2">
            <a:extLst>
              <a:ext uri="{FF2B5EF4-FFF2-40B4-BE49-F238E27FC236}">
                <a16:creationId xmlns:a16="http://schemas.microsoft.com/office/drawing/2014/main" id="{496F772E-1CE1-4875-A9C3-C01ECFB15571}"/>
              </a:ext>
            </a:extLst>
          </p:cNvPr>
          <p:cNvSpPr>
            <a:spLocks noGrp="1"/>
          </p:cNvSpPr>
          <p:nvPr>
            <p:ph idx="1"/>
          </p:nvPr>
        </p:nvSpPr>
        <p:spPr>
          <a:xfrm>
            <a:off x="838200" y="1590956"/>
            <a:ext cx="10515600" cy="4351338"/>
          </a:xfrm>
        </p:spPr>
        <p:txBody>
          <a:bodyPr/>
          <a:lstStyle/>
          <a:p>
            <a:r>
              <a:rPr lang="en-US" b="0" dirty="0">
                <a:solidFill>
                  <a:srgbClr val="111111"/>
                </a:solidFill>
                <a:latin typeface="Roboto"/>
              </a:rPr>
              <a:t>Prescription Drug Component</a:t>
            </a:r>
          </a:p>
          <a:p>
            <a:endParaRPr lang="en-US" b="0" i="0" dirty="0">
              <a:solidFill>
                <a:srgbClr val="111111"/>
              </a:solidFill>
              <a:effectLst/>
              <a:latin typeface="Roboto"/>
            </a:endParaRPr>
          </a:p>
          <a:p>
            <a:r>
              <a:rPr lang="en-US" b="0" i="0" dirty="0">
                <a:solidFill>
                  <a:srgbClr val="111111"/>
                </a:solidFill>
                <a:effectLst/>
                <a:latin typeface="Roboto"/>
              </a:rPr>
              <a:t>Medicare Part D, </a:t>
            </a:r>
            <a:r>
              <a:rPr lang="en-US" i="0" dirty="0">
                <a:solidFill>
                  <a:srgbClr val="111111"/>
                </a:solidFill>
                <a:effectLst/>
                <a:latin typeface="Roboto"/>
              </a:rPr>
              <a:t>by law</a:t>
            </a:r>
            <a:r>
              <a:rPr lang="en-US" b="0" i="0" dirty="0">
                <a:solidFill>
                  <a:srgbClr val="111111"/>
                </a:solidFill>
                <a:effectLst/>
                <a:latin typeface="Roboto"/>
              </a:rPr>
              <a:t>, can</a:t>
            </a:r>
            <a:r>
              <a:rPr lang="en-US" i="0" dirty="0">
                <a:solidFill>
                  <a:srgbClr val="111111"/>
                </a:solidFill>
                <a:effectLst/>
                <a:latin typeface="Roboto"/>
              </a:rPr>
              <a:t>not</a:t>
            </a:r>
            <a:r>
              <a:rPr lang="en-US" b="0" i="0" dirty="0">
                <a:solidFill>
                  <a:srgbClr val="111111"/>
                </a:solidFill>
                <a:effectLst/>
                <a:latin typeface="Roboto"/>
              </a:rPr>
              <a:t> negotiate drug prices like other governments do.</a:t>
            </a:r>
          </a:p>
          <a:p>
            <a:pPr marL="0" indent="0">
              <a:buNone/>
            </a:pPr>
            <a:endParaRPr lang="en-US" b="0" i="0" dirty="0">
              <a:solidFill>
                <a:srgbClr val="111111"/>
              </a:solidFill>
              <a:effectLst/>
              <a:latin typeface="Roboto"/>
            </a:endParaRPr>
          </a:p>
          <a:p>
            <a:r>
              <a:rPr lang="en-US" b="0" i="0" dirty="0">
                <a:solidFill>
                  <a:srgbClr val="111111"/>
                </a:solidFill>
                <a:effectLst/>
                <a:latin typeface="Roboto"/>
              </a:rPr>
              <a:t>In 2017, Medicare spent nearly $8 billion on insulin. </a:t>
            </a:r>
          </a:p>
          <a:p>
            <a:pPr lvl="1"/>
            <a:r>
              <a:rPr lang="en-US" b="0" i="0" dirty="0">
                <a:solidFill>
                  <a:srgbClr val="111111"/>
                </a:solidFill>
                <a:effectLst/>
                <a:latin typeface="Roboto"/>
              </a:rPr>
              <a:t>The researchers said that if Medicare were allowed to </a:t>
            </a:r>
            <a:r>
              <a:rPr lang="en-US" b="1" i="0" dirty="0">
                <a:solidFill>
                  <a:srgbClr val="111111"/>
                </a:solidFill>
                <a:effectLst/>
                <a:latin typeface="Roboto"/>
              </a:rPr>
              <a:t>negotiate</a:t>
            </a:r>
            <a:r>
              <a:rPr lang="en-US" b="0" i="0" dirty="0">
                <a:solidFill>
                  <a:srgbClr val="111111"/>
                </a:solidFill>
                <a:effectLst/>
                <a:latin typeface="Roboto"/>
              </a:rPr>
              <a:t> drug prices like the U.S. Department of Veterans Affairs (VA) can, Medicare could </a:t>
            </a:r>
            <a:r>
              <a:rPr lang="en-US" b="1" i="0" dirty="0">
                <a:solidFill>
                  <a:srgbClr val="111111"/>
                </a:solidFill>
                <a:effectLst/>
                <a:latin typeface="Roboto"/>
              </a:rPr>
              <a:t>save about $4.4 billion </a:t>
            </a:r>
            <a:r>
              <a:rPr lang="en-US" b="1" i="1" dirty="0">
                <a:solidFill>
                  <a:srgbClr val="111111"/>
                </a:solidFill>
                <a:effectLst/>
                <a:latin typeface="Roboto"/>
              </a:rPr>
              <a:t>just</a:t>
            </a:r>
            <a:r>
              <a:rPr lang="en-US" b="1" i="0" dirty="0">
                <a:solidFill>
                  <a:srgbClr val="111111"/>
                </a:solidFill>
                <a:effectLst/>
                <a:latin typeface="Roboto"/>
              </a:rPr>
              <a:t> on insulin</a:t>
            </a:r>
            <a:r>
              <a:rPr lang="en-US" b="0" i="0" dirty="0">
                <a:solidFill>
                  <a:srgbClr val="111111"/>
                </a:solidFill>
                <a:effectLst/>
                <a:latin typeface="Roboto"/>
              </a:rPr>
              <a:t>.</a:t>
            </a:r>
            <a:endParaRPr lang="en-US" dirty="0"/>
          </a:p>
        </p:txBody>
      </p:sp>
      <p:sp>
        <p:nvSpPr>
          <p:cNvPr id="4" name="Slide Number Placeholder 3">
            <a:extLst>
              <a:ext uri="{FF2B5EF4-FFF2-40B4-BE49-F238E27FC236}">
                <a16:creationId xmlns:a16="http://schemas.microsoft.com/office/drawing/2014/main" id="{29D761D2-8823-4453-B9F6-DDA956C780B0}"/>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13993989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80EA-F89B-4672-9645-413A30F08CD5}"/>
              </a:ext>
            </a:extLst>
          </p:cNvPr>
          <p:cNvSpPr>
            <a:spLocks noGrp="1"/>
          </p:cNvSpPr>
          <p:nvPr>
            <p:ph type="title"/>
          </p:nvPr>
        </p:nvSpPr>
        <p:spPr>
          <a:xfrm>
            <a:off x="732693" y="0"/>
            <a:ext cx="10515600" cy="1325563"/>
          </a:xfrm>
        </p:spPr>
        <p:txBody>
          <a:bodyPr/>
          <a:lstStyle/>
          <a:p>
            <a:r>
              <a:rPr lang="en-US" dirty="0">
                <a:solidFill>
                  <a:srgbClr val="FAF7F0"/>
                </a:solidFill>
              </a:rPr>
              <a:t>Con</a:t>
            </a:r>
            <a:r>
              <a:rPr lang="en-US" dirty="0"/>
              <a:t>centration in Pharmaceutical Companies</a:t>
            </a:r>
          </a:p>
        </p:txBody>
      </p:sp>
      <p:sp>
        <p:nvSpPr>
          <p:cNvPr id="3" name="Content Placeholder 2">
            <a:extLst>
              <a:ext uri="{FF2B5EF4-FFF2-40B4-BE49-F238E27FC236}">
                <a16:creationId xmlns:a16="http://schemas.microsoft.com/office/drawing/2014/main" id="{FC489DD7-24EF-4117-9FF9-D4F5E1DD3295}"/>
              </a:ext>
            </a:extLst>
          </p:cNvPr>
          <p:cNvSpPr>
            <a:spLocks noGrp="1"/>
          </p:cNvSpPr>
          <p:nvPr>
            <p:ph idx="1"/>
          </p:nvPr>
        </p:nvSpPr>
        <p:spPr/>
        <p:txBody>
          <a:bodyPr/>
          <a:lstStyle/>
          <a:p>
            <a:pPr>
              <a:spcAft>
                <a:spcPts val="1000"/>
              </a:spcAft>
            </a:pPr>
            <a:r>
              <a:rPr lang="en-US" b="0" dirty="0">
                <a:solidFill>
                  <a:srgbClr val="111111"/>
                </a:solidFill>
                <a:latin typeface="Roboto"/>
              </a:rPr>
              <a:t>The number of mergers and acquisitions involving one of the top 25 firms more than doubled:</a:t>
            </a:r>
          </a:p>
          <a:p>
            <a:pPr lvl="1">
              <a:spcAft>
                <a:spcPts val="1000"/>
              </a:spcAft>
            </a:pPr>
            <a:r>
              <a:rPr lang="en-US" b="0" dirty="0">
                <a:solidFill>
                  <a:srgbClr val="111111"/>
                </a:solidFill>
                <a:latin typeface="Roboto"/>
              </a:rPr>
              <a:t>29 in 2006 to 61 in 2015</a:t>
            </a:r>
          </a:p>
          <a:p>
            <a:pPr>
              <a:spcAft>
                <a:spcPts val="1000"/>
              </a:spcAft>
            </a:pPr>
            <a:endParaRPr lang="en-US" b="0" dirty="0">
              <a:solidFill>
                <a:srgbClr val="111111"/>
              </a:solidFill>
              <a:latin typeface="Roboto"/>
            </a:endParaRPr>
          </a:p>
          <a:p>
            <a:pPr>
              <a:spcAft>
                <a:spcPts val="1000"/>
              </a:spcAft>
            </a:pPr>
            <a:r>
              <a:rPr lang="en-US" b="0" dirty="0">
                <a:solidFill>
                  <a:srgbClr val="111111"/>
                </a:solidFill>
                <a:latin typeface="Roboto"/>
              </a:rPr>
              <a:t>Between 1995 and 2015, 60 drug companies merged into 10.</a:t>
            </a:r>
          </a:p>
        </p:txBody>
      </p:sp>
      <p:sp>
        <p:nvSpPr>
          <p:cNvPr id="4" name="Slide Number Placeholder 3">
            <a:extLst>
              <a:ext uri="{FF2B5EF4-FFF2-40B4-BE49-F238E27FC236}">
                <a16:creationId xmlns:a16="http://schemas.microsoft.com/office/drawing/2014/main" id="{452B2CB2-978A-49E2-AB39-5EE42F88D432}"/>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20416896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A045-4BFE-4426-92A6-A02EFBC576AD}"/>
              </a:ext>
            </a:extLst>
          </p:cNvPr>
          <p:cNvSpPr>
            <a:spLocks noGrp="1"/>
          </p:cNvSpPr>
          <p:nvPr>
            <p:ph type="title"/>
          </p:nvPr>
        </p:nvSpPr>
        <p:spPr>
          <a:xfrm>
            <a:off x="812800" y="0"/>
            <a:ext cx="10515600" cy="1325563"/>
          </a:xfrm>
        </p:spPr>
        <p:txBody>
          <a:bodyPr/>
          <a:lstStyle/>
          <a:p>
            <a:r>
              <a:rPr lang="en-US" dirty="0">
                <a:solidFill>
                  <a:schemeClr val="bg1"/>
                </a:solidFill>
              </a:rPr>
              <a:t>Mo</a:t>
            </a:r>
            <a:r>
              <a:rPr lang="en-US" dirty="0"/>
              <a:t>nopolization of Health Insurance Market</a:t>
            </a:r>
          </a:p>
        </p:txBody>
      </p:sp>
      <p:sp>
        <p:nvSpPr>
          <p:cNvPr id="3" name="Content Placeholder 2">
            <a:extLst>
              <a:ext uri="{FF2B5EF4-FFF2-40B4-BE49-F238E27FC236}">
                <a16:creationId xmlns:a16="http://schemas.microsoft.com/office/drawing/2014/main" id="{40224BA4-4071-4F1B-BF0B-AA6D15322863}"/>
              </a:ext>
            </a:extLst>
          </p:cNvPr>
          <p:cNvSpPr>
            <a:spLocks noGrp="1"/>
          </p:cNvSpPr>
          <p:nvPr>
            <p:ph idx="1"/>
          </p:nvPr>
        </p:nvSpPr>
        <p:spPr/>
        <p:txBody>
          <a:bodyPr>
            <a:normAutofit fontScale="92500" lnSpcReduction="10000"/>
          </a:bodyPr>
          <a:lstStyle/>
          <a:p>
            <a:pPr>
              <a:spcAft>
                <a:spcPts val="1000"/>
              </a:spcAft>
            </a:pPr>
            <a:r>
              <a:rPr lang="en-US" sz="2400" b="0" dirty="0">
                <a:solidFill>
                  <a:srgbClr val="000000"/>
                </a:solidFill>
                <a:latin typeface="Myriad Pro"/>
              </a:rPr>
              <a:t>As of 2011, there were close to </a:t>
            </a:r>
            <a:r>
              <a:rPr lang="en-US" sz="2400" dirty="0">
                <a:solidFill>
                  <a:srgbClr val="000000"/>
                </a:solidFill>
                <a:latin typeface="Myriad Pro"/>
              </a:rPr>
              <a:t>100 insurers </a:t>
            </a:r>
            <a:r>
              <a:rPr lang="en-US" sz="2400" b="0" dirty="0">
                <a:solidFill>
                  <a:srgbClr val="000000"/>
                </a:solidFill>
                <a:latin typeface="Myriad Pro"/>
              </a:rPr>
              <a:t>in </a:t>
            </a:r>
            <a:r>
              <a:rPr lang="en-US" sz="2400" dirty="0">
                <a:solidFill>
                  <a:srgbClr val="000000"/>
                </a:solidFill>
                <a:latin typeface="Myriad Pro"/>
              </a:rPr>
              <a:t>Switzerland</a:t>
            </a:r>
            <a:r>
              <a:rPr lang="en-US" sz="2400" b="0" dirty="0">
                <a:solidFill>
                  <a:srgbClr val="000000"/>
                </a:solidFill>
                <a:latin typeface="Myriad Pro"/>
              </a:rPr>
              <a:t> competing for consumer health care dollars, </a:t>
            </a:r>
            <a:r>
              <a:rPr lang="en-US" sz="2400" dirty="0">
                <a:solidFill>
                  <a:srgbClr val="000000"/>
                </a:solidFill>
                <a:latin typeface="Myriad Pro"/>
              </a:rPr>
              <a:t>forcing firms to compete </a:t>
            </a:r>
            <a:r>
              <a:rPr lang="en-US" sz="2400" b="0" dirty="0">
                <a:solidFill>
                  <a:srgbClr val="000000"/>
                </a:solidFill>
                <a:latin typeface="Myriad Pro"/>
              </a:rPr>
              <a:t>by setting prices to just cover costs.</a:t>
            </a:r>
          </a:p>
          <a:p>
            <a:pPr>
              <a:spcAft>
                <a:spcPts val="1000"/>
              </a:spcAft>
            </a:pPr>
            <a:r>
              <a:rPr lang="en-US" sz="2400" b="0" dirty="0">
                <a:solidFill>
                  <a:srgbClr val="000000"/>
                </a:solidFill>
                <a:latin typeface="Myriad Pro"/>
              </a:rPr>
              <a:t>In the United States, </a:t>
            </a:r>
            <a:r>
              <a:rPr lang="en-US" sz="2400" dirty="0">
                <a:solidFill>
                  <a:srgbClr val="000000"/>
                </a:solidFill>
                <a:latin typeface="Myriad Pro"/>
              </a:rPr>
              <a:t>markets are state specific </a:t>
            </a:r>
            <a:r>
              <a:rPr lang="en-US" sz="2400" b="0" dirty="0">
                <a:solidFill>
                  <a:srgbClr val="000000"/>
                </a:solidFill>
                <a:latin typeface="Myriad Pro"/>
              </a:rPr>
              <a:t>and consumers may choose from plans available in the state in which they reside. </a:t>
            </a:r>
          </a:p>
          <a:p>
            <a:pPr>
              <a:spcAft>
                <a:spcPts val="1000"/>
              </a:spcAft>
            </a:pPr>
            <a:r>
              <a:rPr lang="en-US" sz="2400" b="0" dirty="0">
                <a:solidFill>
                  <a:srgbClr val="000000"/>
                </a:solidFill>
                <a:latin typeface="Myriad Pro"/>
              </a:rPr>
              <a:t>In 2014, of the 50 states and the District of Columbia:</a:t>
            </a:r>
          </a:p>
          <a:p>
            <a:pPr lvl="1"/>
            <a:r>
              <a:rPr lang="en-US" sz="2000" b="0" dirty="0">
                <a:solidFill>
                  <a:srgbClr val="000000"/>
                </a:solidFill>
                <a:latin typeface="Myriad Pro"/>
              </a:rPr>
              <a:t>11 had only 1 or 2 insurers</a:t>
            </a:r>
          </a:p>
          <a:p>
            <a:pPr lvl="1"/>
            <a:r>
              <a:rPr lang="en-US" sz="2000" b="0" dirty="0">
                <a:solidFill>
                  <a:srgbClr val="000000"/>
                </a:solidFill>
                <a:latin typeface="Myriad Pro"/>
              </a:rPr>
              <a:t>21 had 3 or 4, and </a:t>
            </a:r>
          </a:p>
          <a:p>
            <a:pPr lvl="1">
              <a:spcAft>
                <a:spcPts val="1000"/>
              </a:spcAft>
            </a:pPr>
            <a:r>
              <a:rPr lang="en-US" sz="2000" b="0" dirty="0">
                <a:solidFill>
                  <a:srgbClr val="000000"/>
                </a:solidFill>
                <a:latin typeface="Myriad Pro"/>
              </a:rPr>
              <a:t>only 19 states had 5 or more.  </a:t>
            </a:r>
            <a:r>
              <a:rPr lang="en-US" sz="2000" dirty="0">
                <a:solidFill>
                  <a:srgbClr val="000000"/>
                </a:solidFill>
                <a:latin typeface="Myriad Pro"/>
              </a:rPr>
              <a:t>(CA has 11)</a:t>
            </a:r>
            <a:endParaRPr lang="en-US" sz="2000" b="0" dirty="0">
              <a:solidFill>
                <a:srgbClr val="000000"/>
              </a:solidFill>
              <a:latin typeface="Myriad Pro"/>
            </a:endParaRPr>
          </a:p>
          <a:p>
            <a:r>
              <a:rPr lang="en-US" sz="2400" b="0" dirty="0">
                <a:solidFill>
                  <a:srgbClr val="000000"/>
                </a:solidFill>
                <a:latin typeface="Myriad Pro"/>
              </a:rPr>
              <a:t>As of July 2019, the number of states with only 1 or 2 insurers had increased from 11 to 20. </a:t>
            </a:r>
          </a:p>
        </p:txBody>
      </p:sp>
    </p:spTree>
    <p:extLst>
      <p:ext uri="{BB962C8B-B14F-4D97-AF65-F5344CB8AC3E}">
        <p14:creationId xmlns:p14="http://schemas.microsoft.com/office/powerpoint/2010/main" val="7015815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0BD-1EDE-F940-A495-63236CD19551}"/>
              </a:ext>
            </a:extLst>
          </p:cNvPr>
          <p:cNvSpPr>
            <a:spLocks noGrp="1"/>
          </p:cNvSpPr>
          <p:nvPr>
            <p:ph type="title"/>
          </p:nvPr>
        </p:nvSpPr>
        <p:spPr/>
        <p:txBody>
          <a:bodyPr>
            <a:normAutofit/>
          </a:bodyPr>
          <a:lstStyle/>
          <a:p>
            <a:r>
              <a:rPr lang="en-US" sz="3700" dirty="0">
                <a:solidFill>
                  <a:schemeClr val="bg1"/>
                </a:solidFill>
              </a:rPr>
              <a:t>Ave</a:t>
            </a:r>
            <a:r>
              <a:rPr lang="en-US" sz="3700" dirty="0"/>
              <a:t>rage Annual Insurance Premiums, 1999-2018 </a:t>
            </a:r>
          </a:p>
        </p:txBody>
      </p:sp>
      <p:sp>
        <p:nvSpPr>
          <p:cNvPr id="4" name="Slide Number Placeholder 3">
            <a:extLst>
              <a:ext uri="{FF2B5EF4-FFF2-40B4-BE49-F238E27FC236}">
                <a16:creationId xmlns:a16="http://schemas.microsoft.com/office/drawing/2014/main" id="{7AB721CE-FC1A-3445-9312-DD0BF2281E29}"/>
              </a:ext>
            </a:extLst>
          </p:cNvPr>
          <p:cNvSpPr>
            <a:spLocks noGrp="1"/>
          </p:cNvSpPr>
          <p:nvPr>
            <p:ph type="sldNum" sz="quarter" idx="12"/>
          </p:nvPr>
        </p:nvSpPr>
        <p:spPr/>
        <p:txBody>
          <a:bodyPr/>
          <a:lstStyle/>
          <a:p>
            <a:fld id="{D9F085D5-EC86-4F6A-B501-C1359CB39116}" type="slidenum">
              <a:rPr lang="en-GB" smtClean="0"/>
              <a:t>58</a:t>
            </a:fld>
            <a:endParaRPr lang="en-GB"/>
          </a:p>
        </p:txBody>
      </p:sp>
      <p:pic>
        <p:nvPicPr>
          <p:cNvPr id="5" name="Picture 2" descr="Exhibit 1">
            <a:extLst>
              <a:ext uri="{FF2B5EF4-FFF2-40B4-BE49-F238E27FC236}">
                <a16:creationId xmlns:a16="http://schemas.microsoft.com/office/drawing/2014/main" id="{86CD0150-E5B2-2842-B37C-DC19179CC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85"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496DC7-90A3-9B47-AB6C-35B7536B539D}"/>
              </a:ext>
            </a:extLst>
          </p:cNvPr>
          <p:cNvSpPr txBox="1"/>
          <p:nvPr/>
        </p:nvSpPr>
        <p:spPr>
          <a:xfrm>
            <a:off x="9054581" y="6456851"/>
            <a:ext cx="2299219" cy="276999"/>
          </a:xfrm>
          <a:prstGeom prst="rect">
            <a:avLst/>
          </a:prstGeom>
          <a:noFill/>
        </p:spPr>
        <p:txBody>
          <a:bodyPr wrap="none" rtlCol="0">
            <a:spAutoFit/>
          </a:bodyPr>
          <a:lstStyle/>
          <a:p>
            <a:r>
              <a:rPr lang="en-US" sz="1200" dirty="0"/>
              <a:t>Source: The Commonwealth Fund</a:t>
            </a:r>
          </a:p>
        </p:txBody>
      </p:sp>
      <p:sp>
        <p:nvSpPr>
          <p:cNvPr id="7" name="TextBox 6">
            <a:extLst>
              <a:ext uri="{FF2B5EF4-FFF2-40B4-BE49-F238E27FC236}">
                <a16:creationId xmlns:a16="http://schemas.microsoft.com/office/drawing/2014/main" id="{4D1DFD62-3CC5-BD4D-95D7-10B2289BBD00}"/>
              </a:ext>
            </a:extLst>
          </p:cNvPr>
          <p:cNvSpPr txBox="1"/>
          <p:nvPr/>
        </p:nvSpPr>
        <p:spPr>
          <a:xfrm>
            <a:off x="1611754" y="987009"/>
            <a:ext cx="3983270" cy="338554"/>
          </a:xfrm>
          <a:prstGeom prst="rect">
            <a:avLst/>
          </a:prstGeom>
          <a:solidFill>
            <a:schemeClr val="bg1"/>
          </a:solidFill>
        </p:spPr>
        <p:txBody>
          <a:bodyPr wrap="none" rtlCol="0">
            <a:spAutoFit/>
          </a:bodyPr>
          <a:lstStyle/>
          <a:p>
            <a:r>
              <a:rPr lang="en-US" sz="1600" dirty="0"/>
              <a:t>Employer provided, Not Adjusted for Inflation</a:t>
            </a:r>
          </a:p>
        </p:txBody>
      </p:sp>
      <p:graphicFrame>
        <p:nvGraphicFramePr>
          <p:cNvPr id="10" name="Table 10">
            <a:extLst>
              <a:ext uri="{FF2B5EF4-FFF2-40B4-BE49-F238E27FC236}">
                <a16:creationId xmlns:a16="http://schemas.microsoft.com/office/drawing/2014/main" id="{B05E377E-44A4-3F4D-9A90-D7AE2076D15E}"/>
              </a:ext>
            </a:extLst>
          </p:cNvPr>
          <p:cNvGraphicFramePr>
            <a:graphicFrameLocks noGrp="1"/>
          </p:cNvGraphicFramePr>
          <p:nvPr>
            <p:extLst>
              <p:ext uri="{D42A27DB-BD31-4B8C-83A1-F6EECF244321}">
                <p14:modId xmlns:p14="http://schemas.microsoft.com/office/powerpoint/2010/main" val="4151727477"/>
              </p:ext>
            </p:extLst>
          </p:nvPr>
        </p:nvGraphicFramePr>
        <p:xfrm>
          <a:off x="7022581" y="2716174"/>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
        <p:nvSpPr>
          <p:cNvPr id="3" name="TextBox 2">
            <a:extLst>
              <a:ext uri="{FF2B5EF4-FFF2-40B4-BE49-F238E27FC236}">
                <a16:creationId xmlns:a16="http://schemas.microsoft.com/office/drawing/2014/main" id="{DE3A39F2-A934-434E-BD6E-6DF9E759400A}"/>
              </a:ext>
            </a:extLst>
          </p:cNvPr>
          <p:cNvSpPr txBox="1"/>
          <p:nvPr/>
        </p:nvSpPr>
        <p:spPr>
          <a:xfrm>
            <a:off x="7532690" y="1714679"/>
            <a:ext cx="3043782" cy="646331"/>
          </a:xfrm>
          <a:prstGeom prst="rect">
            <a:avLst/>
          </a:prstGeom>
          <a:noFill/>
        </p:spPr>
        <p:txBody>
          <a:bodyPr wrap="none" rtlCol="0">
            <a:spAutoFit/>
          </a:bodyPr>
          <a:lstStyle/>
          <a:p>
            <a:r>
              <a:rPr lang="en-US" dirty="0"/>
              <a:t>Single:	~$2,000 to ~$7,000</a:t>
            </a:r>
          </a:p>
          <a:p>
            <a:r>
              <a:rPr lang="en-US" dirty="0"/>
              <a:t>Family:	~$5,900 to ~$19,500</a:t>
            </a:r>
          </a:p>
        </p:txBody>
      </p:sp>
    </p:spTree>
    <p:extLst>
      <p:ext uri="{BB962C8B-B14F-4D97-AF65-F5344CB8AC3E}">
        <p14:creationId xmlns:p14="http://schemas.microsoft.com/office/powerpoint/2010/main" val="388872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E0B-C92D-4698-8633-C8BE96ABF2AF}"/>
              </a:ext>
            </a:extLst>
          </p:cNvPr>
          <p:cNvSpPr>
            <a:spLocks noGrp="1"/>
          </p:cNvSpPr>
          <p:nvPr>
            <p:ph type="title"/>
          </p:nvPr>
        </p:nvSpPr>
        <p:spPr>
          <a:xfrm>
            <a:off x="743200" y="0"/>
            <a:ext cx="10515600" cy="1325563"/>
          </a:xfrm>
        </p:spPr>
        <p:txBody>
          <a:bodyPr/>
          <a:lstStyle/>
          <a:p>
            <a:r>
              <a:rPr lang="en-US" dirty="0">
                <a:solidFill>
                  <a:schemeClr val="bg1"/>
                </a:solidFill>
              </a:rPr>
              <a:t>Rea</a:t>
            </a:r>
            <a:r>
              <a:rPr lang="en-US" dirty="0"/>
              <a:t>son for Higher Health Insurance Rates</a:t>
            </a:r>
          </a:p>
        </p:txBody>
      </p:sp>
      <p:sp>
        <p:nvSpPr>
          <p:cNvPr id="3" name="Content Placeholder 2">
            <a:extLst>
              <a:ext uri="{FF2B5EF4-FFF2-40B4-BE49-F238E27FC236}">
                <a16:creationId xmlns:a16="http://schemas.microsoft.com/office/drawing/2014/main" id="{C428A2D5-1E9A-4D0F-8678-2E8EFAE37DF4}"/>
              </a:ext>
            </a:extLst>
          </p:cNvPr>
          <p:cNvSpPr>
            <a:spLocks noGrp="1"/>
          </p:cNvSpPr>
          <p:nvPr>
            <p:ph idx="1"/>
          </p:nvPr>
        </p:nvSpPr>
        <p:spPr>
          <a:xfrm>
            <a:off x="2900362" y="1561345"/>
            <a:ext cx="6391275" cy="4351338"/>
          </a:xfrm>
        </p:spPr>
        <p:txBody>
          <a:bodyPr/>
          <a:lstStyle/>
          <a:p>
            <a:r>
              <a:rPr lang="en-US" b="0" dirty="0">
                <a:solidFill>
                  <a:srgbClr val="333333"/>
                </a:solidFill>
                <a:latin typeface="interface_regular"/>
              </a:rPr>
              <a:t>Rising prices in the health sector</a:t>
            </a:r>
          </a:p>
          <a:p>
            <a:r>
              <a:rPr lang="en-US" b="0" dirty="0">
                <a:solidFill>
                  <a:srgbClr val="333333"/>
                </a:solidFill>
                <a:latin typeface="interface_regular"/>
              </a:rPr>
              <a:t>A</a:t>
            </a:r>
            <a:r>
              <a:rPr lang="en-US" sz="2800" b="0" dirty="0">
                <a:solidFill>
                  <a:srgbClr val="333333"/>
                </a:solidFill>
                <a:latin typeface="interface_regular"/>
              </a:rPr>
              <a:t>dvances in medical technologies </a:t>
            </a:r>
          </a:p>
          <a:p>
            <a:r>
              <a:rPr lang="en-US" b="0" dirty="0">
                <a:solidFill>
                  <a:srgbClr val="333333"/>
                </a:solidFill>
                <a:latin typeface="interface_regular"/>
              </a:rPr>
              <a:t>I</a:t>
            </a:r>
            <a:r>
              <a:rPr lang="en-US" sz="2800" b="0" dirty="0">
                <a:solidFill>
                  <a:srgbClr val="333333"/>
                </a:solidFill>
                <a:latin typeface="interface_regular"/>
              </a:rPr>
              <a:t>ncreased demand for services </a:t>
            </a:r>
          </a:p>
          <a:p>
            <a:r>
              <a:rPr lang="en-US" b="0" dirty="0">
                <a:solidFill>
                  <a:srgbClr val="333333"/>
                </a:solidFill>
                <a:latin typeface="interface_regular"/>
              </a:rPr>
              <a:t>Concentration of insurance companies!</a:t>
            </a:r>
          </a:p>
        </p:txBody>
      </p:sp>
    </p:spTree>
    <p:extLst>
      <p:ext uri="{BB962C8B-B14F-4D97-AF65-F5344CB8AC3E}">
        <p14:creationId xmlns:p14="http://schemas.microsoft.com/office/powerpoint/2010/main" val="1499967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Veronika </a:t>
            </a:r>
            <a:r>
              <a:rPr lang="en-US" dirty="0" err="1"/>
              <a:t>Dolar</a:t>
            </a:r>
            <a:r>
              <a:rPr lang="en-US" dirty="0"/>
              <a:t>, SUNY Old Westbury</a:t>
            </a:r>
          </a:p>
          <a:p>
            <a:pPr lvl="1"/>
            <a:r>
              <a:rPr lang="en-US" dirty="0"/>
              <a:t>Jon </a:t>
            </a:r>
            <a:r>
              <a:rPr lang="en-US" dirty="0" err="1"/>
              <a:t>Haveman</a:t>
            </a:r>
            <a:r>
              <a:rPr lang="en-US" dirty="0"/>
              <a:t>, NEED</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1382496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747D-AAD7-EF40-816C-BA7A5818A506}"/>
              </a:ext>
            </a:extLst>
          </p:cNvPr>
          <p:cNvSpPr>
            <a:spLocks noGrp="1"/>
          </p:cNvSpPr>
          <p:nvPr>
            <p:ph type="title"/>
          </p:nvPr>
        </p:nvSpPr>
        <p:spPr/>
        <p:txBody>
          <a:bodyPr/>
          <a:lstStyle/>
          <a:p>
            <a:r>
              <a:rPr lang="en-US" dirty="0"/>
              <a:t>Health Care Systems and Institutions</a:t>
            </a:r>
          </a:p>
        </p:txBody>
      </p:sp>
      <p:sp>
        <p:nvSpPr>
          <p:cNvPr id="3" name="Text Placeholder 2">
            <a:extLst>
              <a:ext uri="{FF2B5EF4-FFF2-40B4-BE49-F238E27FC236}">
                <a16:creationId xmlns:a16="http://schemas.microsoft.com/office/drawing/2014/main" id="{1735B492-429B-A842-A602-B30EB286F7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C33B37-94B1-A746-B563-F47E7201AA2F}"/>
              </a:ext>
            </a:extLst>
          </p:cNvPr>
          <p:cNvSpPr>
            <a:spLocks noGrp="1"/>
          </p:cNvSpPr>
          <p:nvPr>
            <p:ph type="sldNum" sz="quarter" idx="12"/>
          </p:nvPr>
        </p:nvSpPr>
        <p:spPr/>
        <p:txBody>
          <a:bodyPr/>
          <a:lstStyle/>
          <a:p>
            <a:fld id="{D9F085D5-EC86-4F6A-B501-C1359CB39116}" type="slidenum">
              <a:rPr lang="en-GB" smtClean="0"/>
              <a:t>60</a:t>
            </a:fld>
            <a:endParaRPr lang="en-GB"/>
          </a:p>
        </p:txBody>
      </p:sp>
    </p:spTree>
    <p:extLst>
      <p:ext uri="{BB962C8B-B14F-4D97-AF65-F5344CB8AC3E}">
        <p14:creationId xmlns:p14="http://schemas.microsoft.com/office/powerpoint/2010/main" val="13541832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61F00-22A7-4EFC-9AB7-EB48AF1BDF01}"/>
              </a:ext>
            </a:extLst>
          </p:cNvPr>
          <p:cNvSpPr>
            <a:spLocks noGrp="1"/>
          </p:cNvSpPr>
          <p:nvPr>
            <p:ph type="title"/>
          </p:nvPr>
        </p:nvSpPr>
        <p:spPr>
          <a:xfrm>
            <a:off x="723896" y="0"/>
            <a:ext cx="10515600" cy="1325563"/>
          </a:xfrm>
        </p:spPr>
        <p:txBody>
          <a:bodyPr/>
          <a:lstStyle/>
          <a:p>
            <a:pPr>
              <a:defRPr/>
            </a:pPr>
            <a:r>
              <a:rPr lang="en-US" dirty="0">
                <a:solidFill>
                  <a:schemeClr val="bg1"/>
                </a:solidFill>
                <a:effectLst>
                  <a:outerShdw blurRad="38100" dist="38100" dir="2700000" algn="tl">
                    <a:srgbClr val="000000">
                      <a:alpha val="43137"/>
                    </a:srgbClr>
                  </a:outerShdw>
                </a:effectLst>
              </a:rPr>
              <a:t>Hea</a:t>
            </a:r>
            <a:r>
              <a:rPr lang="en-US" dirty="0">
                <a:effectLst>
                  <a:outerShdw blurRad="38100" dist="38100" dir="2700000" algn="tl">
                    <a:srgbClr val="000000">
                      <a:alpha val="43137"/>
                    </a:srgbClr>
                  </a:outerShdw>
                </a:effectLst>
              </a:rPr>
              <a:t>lth System Classification</a:t>
            </a:r>
          </a:p>
        </p:txBody>
      </p:sp>
      <p:sp>
        <p:nvSpPr>
          <p:cNvPr id="20483" name="Content Placeholder 2">
            <a:extLst>
              <a:ext uri="{FF2B5EF4-FFF2-40B4-BE49-F238E27FC236}">
                <a16:creationId xmlns:a16="http://schemas.microsoft.com/office/drawing/2014/main" id="{90DB280D-464E-4EEC-BAB4-2A340CFB2E7B}"/>
              </a:ext>
            </a:extLst>
          </p:cNvPr>
          <p:cNvSpPr>
            <a:spLocks noGrp="1"/>
          </p:cNvSpPr>
          <p:nvPr>
            <p:ph idx="1"/>
          </p:nvPr>
        </p:nvSpPr>
        <p:spPr>
          <a:xfrm>
            <a:off x="838200" y="1148700"/>
            <a:ext cx="10515600" cy="4351338"/>
          </a:xfrm>
        </p:spPr>
        <p:txBody>
          <a:bodyPr>
            <a:normAutofit/>
          </a:bodyPr>
          <a:lstStyle/>
          <a:p>
            <a:pPr>
              <a:spcAft>
                <a:spcPts val="1000"/>
              </a:spcAft>
            </a:pPr>
            <a:r>
              <a:rPr lang="en-US" altLang="en-US" dirty="0"/>
              <a:t>Developed countries of the world have each taken a different approach for their health care delivery systems.</a:t>
            </a:r>
          </a:p>
          <a:p>
            <a:r>
              <a:rPr lang="en-US" altLang="en-US" dirty="0"/>
              <a:t>5 basic models: </a:t>
            </a:r>
          </a:p>
          <a:p>
            <a:pPr lvl="1"/>
            <a:r>
              <a:rPr lang="en-US" altLang="en-US" dirty="0"/>
              <a:t>National health insurance 		(Canada)</a:t>
            </a:r>
          </a:p>
          <a:p>
            <a:pPr lvl="1"/>
            <a:r>
              <a:rPr lang="en-US" altLang="en-US" dirty="0"/>
              <a:t>Bismarck 				(France, Germany, Japan, Switzerland)</a:t>
            </a:r>
          </a:p>
          <a:p>
            <a:pPr lvl="1"/>
            <a:r>
              <a:rPr lang="en-US" altLang="en-US" dirty="0"/>
              <a:t>Beveridge – socialized medicine 	(United Kingdom, Spain, New Zealand)</a:t>
            </a:r>
          </a:p>
          <a:p>
            <a:pPr lvl="1"/>
            <a:r>
              <a:rPr lang="en-US" altLang="en-US" dirty="0"/>
              <a:t>Out of pocket model – self insurance</a:t>
            </a:r>
          </a:p>
          <a:p>
            <a:pPr lvl="1"/>
            <a:r>
              <a:rPr lang="en-US" altLang="en-US" dirty="0"/>
              <a:t>Mixed 					(United States)</a:t>
            </a:r>
          </a:p>
        </p:txBody>
      </p:sp>
    </p:spTree>
    <p:extLst>
      <p:ext uri="{BB962C8B-B14F-4D97-AF65-F5344CB8AC3E}">
        <p14:creationId xmlns:p14="http://schemas.microsoft.com/office/powerpoint/2010/main" val="2880558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47BD-F333-4620-B072-B3D85043FC80}"/>
              </a:ext>
            </a:extLst>
          </p:cNvPr>
          <p:cNvSpPr>
            <a:spLocks noGrp="1"/>
          </p:cNvSpPr>
          <p:nvPr>
            <p:ph type="title"/>
          </p:nvPr>
        </p:nvSpPr>
        <p:spPr>
          <a:xfrm>
            <a:off x="868344" y="20096"/>
            <a:ext cx="10515600" cy="1325563"/>
          </a:xfrm>
        </p:spPr>
        <p:txBody>
          <a:bodyPr/>
          <a:lstStyle/>
          <a:p>
            <a:r>
              <a:rPr lang="en-US" dirty="0">
                <a:solidFill>
                  <a:schemeClr val="bg1"/>
                </a:solidFill>
              </a:rPr>
              <a:t>US</a:t>
            </a:r>
            <a:r>
              <a:rPr lang="en-US" dirty="0"/>
              <a:t> Health Care System</a:t>
            </a:r>
          </a:p>
        </p:txBody>
      </p:sp>
      <p:sp>
        <p:nvSpPr>
          <p:cNvPr id="3" name="Content Placeholder 2">
            <a:extLst>
              <a:ext uri="{FF2B5EF4-FFF2-40B4-BE49-F238E27FC236}">
                <a16:creationId xmlns:a16="http://schemas.microsoft.com/office/drawing/2014/main" id="{97306A1D-A90A-4E8A-950C-15C3A5998F81}"/>
              </a:ext>
            </a:extLst>
          </p:cNvPr>
          <p:cNvSpPr>
            <a:spLocks noGrp="1"/>
          </p:cNvSpPr>
          <p:nvPr>
            <p:ph idx="1"/>
          </p:nvPr>
        </p:nvSpPr>
        <p:spPr/>
        <p:txBody>
          <a:bodyPr/>
          <a:lstStyle/>
          <a:p>
            <a:r>
              <a:rPr lang="en-US" dirty="0">
                <a:solidFill>
                  <a:srgbClr val="000000"/>
                </a:solidFill>
              </a:rPr>
              <a:t>Medicare – </a:t>
            </a:r>
            <a:r>
              <a:rPr lang="en-US" dirty="0"/>
              <a:t>National Health Insurance</a:t>
            </a:r>
          </a:p>
          <a:p>
            <a:r>
              <a:rPr lang="en-US" i="0" dirty="0">
                <a:solidFill>
                  <a:srgbClr val="000000"/>
                </a:solidFill>
                <a:effectLst/>
              </a:rPr>
              <a:t>Military Veteran Care </a:t>
            </a:r>
            <a:r>
              <a:rPr lang="en-US" b="0" i="0" dirty="0">
                <a:solidFill>
                  <a:srgbClr val="000000"/>
                </a:solidFill>
                <a:effectLst/>
              </a:rPr>
              <a:t>– </a:t>
            </a:r>
            <a:r>
              <a:rPr lang="en-US" altLang="en-US" dirty="0"/>
              <a:t>Beveridge model (socialized medicine)</a:t>
            </a:r>
          </a:p>
          <a:p>
            <a:r>
              <a:rPr lang="en-US" dirty="0">
                <a:solidFill>
                  <a:srgbClr val="000000"/>
                </a:solidFill>
              </a:rPr>
              <a:t>Employer-sponsored insurance – </a:t>
            </a:r>
            <a:r>
              <a:rPr lang="en-US" dirty="0"/>
              <a:t>Bismarck model</a:t>
            </a:r>
          </a:p>
          <a:p>
            <a:r>
              <a:rPr lang="en-US" dirty="0">
                <a:solidFill>
                  <a:srgbClr val="000000"/>
                </a:solidFill>
              </a:rPr>
              <a:t>Individual market health plans – </a:t>
            </a:r>
            <a:r>
              <a:rPr lang="en-US" dirty="0"/>
              <a:t>Bismarck model</a:t>
            </a:r>
          </a:p>
          <a:p>
            <a:r>
              <a:rPr lang="en-US" dirty="0">
                <a:solidFill>
                  <a:srgbClr val="000000"/>
                </a:solidFill>
              </a:rPr>
              <a:t>Uninsured – </a:t>
            </a:r>
            <a:r>
              <a:rPr lang="en-US" altLang="en-US" dirty="0"/>
              <a:t>Out of pocket model </a:t>
            </a:r>
            <a:endParaRPr lang="en-US"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CDF75CAD-AB43-420B-81F0-9A196602A319}"/>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11992831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9529E-501A-6343-A970-24A486CAB052}"/>
              </a:ext>
            </a:extLst>
          </p:cNvPr>
          <p:cNvSpPr>
            <a:spLocks noGrp="1"/>
          </p:cNvSpPr>
          <p:nvPr>
            <p:ph type="title"/>
          </p:nvPr>
        </p:nvSpPr>
        <p:spPr>
          <a:xfrm>
            <a:off x="781049" y="0"/>
            <a:ext cx="10515600" cy="1325563"/>
          </a:xfrm>
        </p:spPr>
        <p:txBody>
          <a:bodyPr/>
          <a:lstStyle/>
          <a:p>
            <a:r>
              <a:rPr lang="en-US" dirty="0">
                <a:solidFill>
                  <a:schemeClr val="bg1"/>
                </a:solidFill>
              </a:rPr>
              <a:t>Def</a:t>
            </a:r>
            <a:r>
              <a:rPr lang="en-US" dirty="0"/>
              <a:t>inition: Universal Coverage</a:t>
            </a:r>
          </a:p>
        </p:txBody>
      </p:sp>
      <p:sp>
        <p:nvSpPr>
          <p:cNvPr id="3" name="Content Placeholder 2">
            <a:extLst>
              <a:ext uri="{FF2B5EF4-FFF2-40B4-BE49-F238E27FC236}">
                <a16:creationId xmlns:a16="http://schemas.microsoft.com/office/drawing/2014/main" id="{0D5377B3-B7FC-F949-AAAA-015AE8B6CD73}"/>
              </a:ext>
            </a:extLst>
          </p:cNvPr>
          <p:cNvSpPr>
            <a:spLocks noGrp="1"/>
          </p:cNvSpPr>
          <p:nvPr>
            <p:ph idx="1"/>
          </p:nvPr>
        </p:nvSpPr>
        <p:spPr/>
        <p:txBody>
          <a:bodyPr/>
          <a:lstStyle/>
          <a:p>
            <a:pPr>
              <a:spcAft>
                <a:spcPts val="1000"/>
              </a:spcAft>
            </a:pPr>
            <a:r>
              <a:rPr lang="en-US" dirty="0"/>
              <a:t>Universal coverage – </a:t>
            </a:r>
            <a:r>
              <a:rPr lang="en-US" b="0" dirty="0"/>
              <a:t>refers to health care systems in which </a:t>
            </a:r>
            <a:r>
              <a:rPr lang="en-US" i="1" dirty="0"/>
              <a:t>all</a:t>
            </a:r>
            <a:r>
              <a:rPr lang="en-US" b="0" dirty="0"/>
              <a:t> individuals have insurance coverage.</a:t>
            </a:r>
          </a:p>
          <a:p>
            <a:r>
              <a:rPr lang="en-US" b="0" dirty="0"/>
              <a:t>Generally, this coverage includes:</a:t>
            </a:r>
          </a:p>
          <a:p>
            <a:pPr lvl="1"/>
            <a:r>
              <a:rPr lang="en-US" dirty="0"/>
              <a:t>Access to all needed services and benefits.</a:t>
            </a:r>
          </a:p>
          <a:p>
            <a:pPr lvl="1"/>
            <a:r>
              <a:rPr lang="en-US" b="0" dirty="0"/>
              <a:t>Protects individuals from excessive financial hardships.</a:t>
            </a:r>
          </a:p>
          <a:p>
            <a:pPr lvl="2">
              <a:spcAft>
                <a:spcPts val="1000"/>
              </a:spcAft>
            </a:pPr>
            <a:r>
              <a:rPr lang="en-US" sz="2000" dirty="0"/>
              <a:t>Medical indebtedness is the #1 cause of bankruptcies in the United States.</a:t>
            </a:r>
          </a:p>
          <a:p>
            <a:r>
              <a:rPr lang="en-US" sz="2400" b="0" dirty="0"/>
              <a:t>Canada has universal coverage, the United States does not.</a:t>
            </a:r>
          </a:p>
        </p:txBody>
      </p:sp>
      <p:sp>
        <p:nvSpPr>
          <p:cNvPr id="4" name="Slide Number Placeholder 3">
            <a:extLst>
              <a:ext uri="{FF2B5EF4-FFF2-40B4-BE49-F238E27FC236}">
                <a16:creationId xmlns:a16="http://schemas.microsoft.com/office/drawing/2014/main" id="{A6B3CAB9-EDC3-1649-91AE-DE27953A2ABB}"/>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35276598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FC49-C6FE-5F46-B953-0B44417E739D}"/>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Single-Payer</a:t>
            </a:r>
          </a:p>
        </p:txBody>
      </p:sp>
      <p:sp>
        <p:nvSpPr>
          <p:cNvPr id="3" name="Content Placeholder 2">
            <a:extLst>
              <a:ext uri="{FF2B5EF4-FFF2-40B4-BE49-F238E27FC236}">
                <a16:creationId xmlns:a16="http://schemas.microsoft.com/office/drawing/2014/main" id="{1D31D80D-55CB-D34D-A2CF-8EA6777E44B8}"/>
              </a:ext>
            </a:extLst>
          </p:cNvPr>
          <p:cNvSpPr>
            <a:spLocks noGrp="1"/>
          </p:cNvSpPr>
          <p:nvPr>
            <p:ph idx="1"/>
          </p:nvPr>
        </p:nvSpPr>
        <p:spPr/>
        <p:txBody>
          <a:bodyPr>
            <a:normAutofit lnSpcReduction="10000"/>
          </a:bodyPr>
          <a:lstStyle/>
          <a:p>
            <a:r>
              <a:rPr lang="en-US" dirty="0"/>
              <a:t>Single-payer </a:t>
            </a:r>
            <a:r>
              <a:rPr lang="en-US" b="0" dirty="0"/>
              <a:t>- refers to financing a health care system by making one entity solely and exclusively responsible for paying for medical goods and services.</a:t>
            </a:r>
          </a:p>
          <a:p>
            <a:r>
              <a:rPr lang="en-US" b="0" dirty="0"/>
              <a:t>It is only the financing component that is socialized. </a:t>
            </a:r>
          </a:p>
          <a:p>
            <a:pPr lvl="1"/>
            <a:r>
              <a:rPr lang="en-US" dirty="0"/>
              <a:t>The money for the payment can be either collected by:</a:t>
            </a:r>
          </a:p>
          <a:p>
            <a:pPr lvl="2"/>
            <a:r>
              <a:rPr lang="en-US" dirty="0"/>
              <a:t>Taxes collected by the government</a:t>
            </a:r>
          </a:p>
          <a:p>
            <a:pPr lvl="2"/>
            <a:r>
              <a:rPr lang="en-US" dirty="0"/>
              <a:t>Premiums collected by National or Public Health Insurance</a:t>
            </a:r>
          </a:p>
          <a:p>
            <a:r>
              <a:rPr lang="en-US" dirty="0"/>
              <a:t>Single-payer systems: 17 countries</a:t>
            </a:r>
          </a:p>
          <a:p>
            <a:pPr lvl="1"/>
            <a:r>
              <a:rPr lang="en-US" dirty="0"/>
              <a:t>Norway, Japan, United Kingdom, Kuwait, Sweden, Bahrain, Brunei, Canada, United Arab Emirates, Denmark, Finland, Slovenia, Italy, Portugal, Cyprus, Spain, and Iceland.</a:t>
            </a:r>
            <a:endParaRPr lang="en-US" b="0" dirty="0"/>
          </a:p>
        </p:txBody>
      </p:sp>
      <p:sp>
        <p:nvSpPr>
          <p:cNvPr id="4" name="Slide Number Placeholder 3">
            <a:extLst>
              <a:ext uri="{FF2B5EF4-FFF2-40B4-BE49-F238E27FC236}">
                <a16:creationId xmlns:a16="http://schemas.microsoft.com/office/drawing/2014/main" id="{ECE9329D-7DBA-FC47-B7A0-0D2F00AF3734}"/>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31409847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1F18-7DDD-DE4D-A5F5-65D7D706CBD2}"/>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Socialized Medicine</a:t>
            </a:r>
          </a:p>
        </p:txBody>
      </p:sp>
      <p:sp>
        <p:nvSpPr>
          <p:cNvPr id="3" name="Content Placeholder 2">
            <a:extLst>
              <a:ext uri="{FF2B5EF4-FFF2-40B4-BE49-F238E27FC236}">
                <a16:creationId xmlns:a16="http://schemas.microsoft.com/office/drawing/2014/main" id="{40A6AF3B-65FC-454A-BF7E-F47A790D46F5}"/>
              </a:ext>
            </a:extLst>
          </p:cNvPr>
          <p:cNvSpPr>
            <a:spLocks noGrp="1"/>
          </p:cNvSpPr>
          <p:nvPr>
            <p:ph idx="1"/>
          </p:nvPr>
        </p:nvSpPr>
        <p:spPr/>
        <p:txBody>
          <a:bodyPr/>
          <a:lstStyle/>
          <a:p>
            <a:r>
              <a:rPr lang="en-US" dirty="0"/>
              <a:t>Socialized medicine </a:t>
            </a:r>
            <a:r>
              <a:rPr lang="en-US" b="0" dirty="0"/>
              <a:t>– this model actually takes the single-payer system one step further.</a:t>
            </a:r>
          </a:p>
          <a:p>
            <a:pPr lvl="1"/>
            <a:r>
              <a:rPr lang="en-US" dirty="0"/>
              <a:t>Government not only pays for heath care but operates the hospitals and employs the medical staff.</a:t>
            </a:r>
          </a:p>
          <a:p>
            <a:pPr marL="457200" lvl="1" indent="0">
              <a:buNone/>
            </a:pPr>
            <a:endParaRPr lang="en-US" dirty="0"/>
          </a:p>
          <a:p>
            <a:r>
              <a:rPr lang="en-US" b="0" dirty="0"/>
              <a:t>This has NEVER been a part of the debate in the United States.</a:t>
            </a:r>
          </a:p>
        </p:txBody>
      </p:sp>
      <p:sp>
        <p:nvSpPr>
          <p:cNvPr id="4" name="Slide Number Placeholder 3">
            <a:extLst>
              <a:ext uri="{FF2B5EF4-FFF2-40B4-BE49-F238E27FC236}">
                <a16:creationId xmlns:a16="http://schemas.microsoft.com/office/drawing/2014/main" id="{7101E7F1-E7AC-EA4B-AECA-BF0157AF3E12}"/>
              </a:ext>
            </a:extLst>
          </p:cNvPr>
          <p:cNvSpPr>
            <a:spLocks noGrp="1"/>
          </p:cNvSpPr>
          <p:nvPr>
            <p:ph type="sldNum" sz="quarter" idx="12"/>
          </p:nvPr>
        </p:nvSpPr>
        <p:spPr/>
        <p:txBody>
          <a:bodyPr/>
          <a:lstStyle/>
          <a:p>
            <a:fld id="{D9F085D5-EC86-4F6A-B501-C1359CB39116}" type="slidenum">
              <a:rPr lang="en-GB" smtClean="0"/>
              <a:t>65</a:t>
            </a:fld>
            <a:endParaRPr lang="en-GB"/>
          </a:p>
        </p:txBody>
      </p:sp>
    </p:spTree>
    <p:extLst>
      <p:ext uri="{BB962C8B-B14F-4D97-AF65-F5344CB8AC3E}">
        <p14:creationId xmlns:p14="http://schemas.microsoft.com/office/powerpoint/2010/main" val="38864909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9F57-3DC9-46C6-A160-55B39EE91DA2}"/>
              </a:ext>
            </a:extLst>
          </p:cNvPr>
          <p:cNvSpPr>
            <a:spLocks noGrp="1"/>
          </p:cNvSpPr>
          <p:nvPr>
            <p:ph type="title"/>
          </p:nvPr>
        </p:nvSpPr>
        <p:spPr>
          <a:xfrm>
            <a:off x="790700" y="0"/>
            <a:ext cx="10515600" cy="1325563"/>
          </a:xfrm>
        </p:spPr>
        <p:txBody>
          <a:bodyPr/>
          <a:lstStyle/>
          <a:p>
            <a:r>
              <a:rPr lang="en-US" dirty="0">
                <a:solidFill>
                  <a:schemeClr val="bg1"/>
                </a:solidFill>
              </a:rPr>
              <a:t>Def</a:t>
            </a:r>
            <a:r>
              <a:rPr lang="en-US" dirty="0"/>
              <a:t>inition: Third-Party Payer</a:t>
            </a:r>
          </a:p>
        </p:txBody>
      </p:sp>
      <p:sp>
        <p:nvSpPr>
          <p:cNvPr id="3" name="Content Placeholder 2">
            <a:extLst>
              <a:ext uri="{FF2B5EF4-FFF2-40B4-BE49-F238E27FC236}">
                <a16:creationId xmlns:a16="http://schemas.microsoft.com/office/drawing/2014/main" id="{D8F7754B-BEC1-47C3-8FCE-0068DD0D27E8}"/>
              </a:ext>
            </a:extLst>
          </p:cNvPr>
          <p:cNvSpPr>
            <a:spLocks noGrp="1"/>
          </p:cNvSpPr>
          <p:nvPr>
            <p:ph idx="1"/>
          </p:nvPr>
        </p:nvSpPr>
        <p:spPr/>
        <p:txBody>
          <a:bodyPr>
            <a:normAutofit/>
          </a:bodyPr>
          <a:lstStyle/>
          <a:p>
            <a:r>
              <a:rPr lang="en-US" b="0" i="0" dirty="0">
                <a:solidFill>
                  <a:srgbClr val="575757"/>
                </a:solidFill>
                <a:effectLst/>
                <a:latin typeface="CircularStd-Book"/>
              </a:rPr>
              <a:t>A </a:t>
            </a:r>
            <a:r>
              <a:rPr lang="en-US" b="1" i="0" dirty="0">
                <a:solidFill>
                  <a:srgbClr val="575757"/>
                </a:solidFill>
                <a:effectLst/>
                <a:latin typeface="CircularStd-Book"/>
              </a:rPr>
              <a:t>third-party payer </a:t>
            </a:r>
            <a:r>
              <a:rPr lang="en-US" b="0" i="0" dirty="0">
                <a:solidFill>
                  <a:srgbClr val="575757"/>
                </a:solidFill>
                <a:effectLst/>
                <a:latin typeface="CircularStd-Book"/>
              </a:rPr>
              <a:t>is an entity that pays medical claims on behalf of the insured. Examples of third-party payers include government agencies, insurance companies, health maintenance organizations (HMOs), and employers.</a:t>
            </a:r>
          </a:p>
          <a:p>
            <a:pPr lvl="1"/>
            <a:r>
              <a:rPr lang="en-US" dirty="0">
                <a:solidFill>
                  <a:srgbClr val="575757"/>
                </a:solidFill>
                <a:latin typeface="CircularStd-Book"/>
              </a:rPr>
              <a:t>Employer-sponsored health plans</a:t>
            </a:r>
          </a:p>
          <a:p>
            <a:pPr lvl="1"/>
            <a:r>
              <a:rPr lang="en-US" dirty="0">
                <a:solidFill>
                  <a:srgbClr val="575757"/>
                </a:solidFill>
                <a:latin typeface="CircularStd-Book"/>
              </a:rPr>
              <a:t>Individual market health plans</a:t>
            </a:r>
          </a:p>
          <a:p>
            <a:pPr lvl="1"/>
            <a:r>
              <a:rPr lang="en-US" dirty="0">
                <a:solidFill>
                  <a:srgbClr val="575757"/>
                </a:solidFill>
                <a:latin typeface="CircularStd-Book"/>
              </a:rPr>
              <a:t>National health insurance</a:t>
            </a:r>
          </a:p>
          <a:p>
            <a:endParaRPr lang="en-US" dirty="0"/>
          </a:p>
        </p:txBody>
      </p:sp>
    </p:spTree>
    <p:extLst>
      <p:ext uri="{BB962C8B-B14F-4D97-AF65-F5344CB8AC3E}">
        <p14:creationId xmlns:p14="http://schemas.microsoft.com/office/powerpoint/2010/main" val="9614220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a:xfrm>
            <a:off x="885700" y="0"/>
            <a:ext cx="10515600" cy="1325563"/>
          </a:xfrm>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p:txBody>
          <a:bodyPr>
            <a:normAutofit/>
          </a:bodyPr>
          <a:lstStyle/>
          <a:p>
            <a:pPr marL="0" indent="0">
              <a:buNone/>
            </a:pPr>
            <a:r>
              <a:rPr lang="en-US" b="0" dirty="0"/>
              <a:t>Tradeoffs take place among the three legs: </a:t>
            </a:r>
          </a:p>
          <a:p>
            <a:r>
              <a:rPr lang="en-US" b="0" dirty="0"/>
              <a:t>Increasing quality in health care may lead to higher health care costs.</a:t>
            </a:r>
          </a:p>
          <a:p>
            <a:pPr lvl="1"/>
            <a:r>
              <a:rPr lang="en-US" dirty="0"/>
              <a:t>This </a:t>
            </a:r>
            <a:r>
              <a:rPr lang="en-US" b="0" dirty="0"/>
              <a:t>means a compromise in access (affordability). </a:t>
            </a:r>
          </a:p>
          <a:p>
            <a:pPr marL="457200" lvl="1" indent="0">
              <a:buNone/>
            </a:pPr>
            <a:endParaRPr lang="en-US" b="0" dirty="0"/>
          </a:p>
          <a:p>
            <a:r>
              <a:rPr lang="en-US" b="0" dirty="0"/>
              <a:t>I.e., with increasing quality, access may suffer.</a:t>
            </a:r>
          </a:p>
          <a:p>
            <a:r>
              <a:rPr lang="en-US" b="0" dirty="0"/>
              <a:t>By increasing access, quality may suffer.</a:t>
            </a:r>
          </a:p>
          <a:p>
            <a:r>
              <a:rPr lang="en-US" b="0" dirty="0"/>
              <a:t>By decreasing costs, quality may suffer.</a:t>
            </a:r>
          </a:p>
        </p:txBody>
      </p:sp>
    </p:spTree>
    <p:extLst>
      <p:ext uri="{BB962C8B-B14F-4D97-AF65-F5344CB8AC3E}">
        <p14:creationId xmlns:p14="http://schemas.microsoft.com/office/powerpoint/2010/main" val="17958487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1AD-2B7B-4872-9611-A23C1500E7D8}"/>
              </a:ext>
            </a:extLst>
          </p:cNvPr>
          <p:cNvSpPr>
            <a:spLocks noGrp="1"/>
          </p:cNvSpPr>
          <p:nvPr>
            <p:ph type="title"/>
          </p:nvPr>
        </p:nvSpPr>
        <p:spPr>
          <a:xfrm>
            <a:off x="99384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2D0FCECA-8F20-405B-969B-40E84C6917E5}"/>
              </a:ext>
            </a:extLst>
          </p:cNvPr>
          <p:cNvSpPr>
            <a:spLocks noGrp="1"/>
          </p:cNvSpPr>
          <p:nvPr>
            <p:ph idx="1"/>
          </p:nvPr>
        </p:nvSpPr>
        <p:spPr>
          <a:xfrm>
            <a:off x="838200" y="1130300"/>
            <a:ext cx="10515600" cy="4791768"/>
          </a:xfrm>
        </p:spPr>
        <p:txBody>
          <a:bodyPr>
            <a:normAutofit fontScale="92500" lnSpcReduction="10000"/>
          </a:bodyPr>
          <a:lstStyle/>
          <a:p>
            <a:r>
              <a:rPr lang="en-US" b="0" dirty="0"/>
              <a:t>US HealthCare system is not preforming well.</a:t>
            </a:r>
          </a:p>
          <a:p>
            <a:pPr lvl="1"/>
            <a:r>
              <a:rPr lang="en-US" dirty="0"/>
              <a:t>V</a:t>
            </a:r>
            <a:r>
              <a:rPr lang="en-US" b="0" dirty="0"/>
              <a:t>ery expensive with low quality and access.</a:t>
            </a:r>
          </a:p>
          <a:p>
            <a:r>
              <a:rPr lang="en-US" b="0" dirty="0"/>
              <a:t>One of the main reasons for very high costs is the monopolization of healthcare markets.</a:t>
            </a:r>
          </a:p>
          <a:p>
            <a:pPr lvl="1"/>
            <a:r>
              <a:rPr lang="en-US" b="0" dirty="0"/>
              <a:t>Hospitals, health insurance, big pharma, physicians, etc.</a:t>
            </a:r>
          </a:p>
          <a:p>
            <a:r>
              <a:rPr lang="en-US" b="0" dirty="0"/>
              <a:t>A few simple solutions could drastically reduce costs: </a:t>
            </a:r>
          </a:p>
          <a:p>
            <a:pPr lvl="1"/>
            <a:r>
              <a:rPr lang="en-US" dirty="0"/>
              <a:t>Enforcement of antitrust laws in this sector.</a:t>
            </a:r>
          </a:p>
          <a:p>
            <a:pPr lvl="1"/>
            <a:r>
              <a:rPr lang="en-US" b="0" dirty="0"/>
              <a:t>Introduction of a public option in the health insurance market.</a:t>
            </a:r>
          </a:p>
          <a:p>
            <a:pPr lvl="1"/>
            <a:r>
              <a:rPr lang="en-US" dirty="0"/>
              <a:t>Ability for the US government to negotiate drug prices like most every other nation.</a:t>
            </a:r>
            <a:endParaRPr lang="en-US" b="0" dirty="0"/>
          </a:p>
          <a:p>
            <a:r>
              <a:rPr lang="en-US" b="0" dirty="0"/>
              <a:t>Universal health insurance would increase access and perhaps also reduce costs.</a:t>
            </a:r>
          </a:p>
          <a:p>
            <a:r>
              <a:rPr lang="en-US" b="0" dirty="0"/>
              <a:t>But there are always tradeoffs: you can pick two, but the third may suffer.</a:t>
            </a:r>
          </a:p>
        </p:txBody>
      </p:sp>
      <p:sp>
        <p:nvSpPr>
          <p:cNvPr id="4" name="Slide Number Placeholder 3">
            <a:extLst>
              <a:ext uri="{FF2B5EF4-FFF2-40B4-BE49-F238E27FC236}">
                <a16:creationId xmlns:a16="http://schemas.microsoft.com/office/drawing/2014/main" id="{92C57DDA-0A58-4549-A6D1-349BD51DBC74}"/>
              </a:ext>
            </a:extLst>
          </p:cNvPr>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27996860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r>
              <a:rPr lang="en-US" dirty="0"/>
              <a:t>, Ph.D.</a:t>
            </a:r>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1907941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738184"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a:xfrm>
            <a:off x="2971800" y="1325563"/>
            <a:ext cx="6248400" cy="4351338"/>
          </a:xfrm>
        </p:spPr>
        <p:txBody>
          <a:bodyPr/>
          <a:lstStyle/>
          <a:p>
            <a:pPr>
              <a:spcAft>
                <a:spcPts val="1000"/>
              </a:spcAft>
            </a:pPr>
            <a:r>
              <a:rPr lang="en-US" b="0" dirty="0"/>
              <a:t>What is Health(care) Economics?</a:t>
            </a:r>
          </a:p>
          <a:p>
            <a:pPr>
              <a:spcAft>
                <a:spcPts val="1000"/>
              </a:spcAft>
            </a:pPr>
            <a:r>
              <a:rPr lang="en-US" b="0" dirty="0"/>
              <a:t>Health Insurance and Outcomes</a:t>
            </a:r>
          </a:p>
          <a:p>
            <a:pPr>
              <a:spcAft>
                <a:spcPts val="1000"/>
              </a:spcAft>
            </a:pPr>
            <a:r>
              <a:rPr lang="en-US" b="0" dirty="0"/>
              <a:t>Health Care Systems and Institutions</a:t>
            </a:r>
          </a:p>
        </p:txBody>
      </p:sp>
    </p:spTree>
    <p:extLst>
      <p:ext uri="{BB962C8B-B14F-4D97-AF65-F5344CB8AC3E}">
        <p14:creationId xmlns:p14="http://schemas.microsoft.com/office/powerpoint/2010/main" val="8060111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3B6D-DAFA-471A-B4CD-40102D54901F}"/>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is Health Economics?</a:t>
            </a:r>
          </a:p>
        </p:txBody>
      </p:sp>
      <p:sp>
        <p:nvSpPr>
          <p:cNvPr id="3" name="Content Placeholder 2">
            <a:extLst>
              <a:ext uri="{FF2B5EF4-FFF2-40B4-BE49-F238E27FC236}">
                <a16:creationId xmlns:a16="http://schemas.microsoft.com/office/drawing/2014/main" id="{86D2A07B-A911-4C1B-B0C6-C6419303B1A1}"/>
              </a:ext>
            </a:extLst>
          </p:cNvPr>
          <p:cNvSpPr>
            <a:spLocks noGrp="1"/>
          </p:cNvSpPr>
          <p:nvPr>
            <p:ph idx="1"/>
          </p:nvPr>
        </p:nvSpPr>
        <p:spPr>
          <a:xfrm>
            <a:off x="2133105" y="1535104"/>
            <a:ext cx="7925790" cy="4351338"/>
          </a:xfrm>
        </p:spPr>
        <p:txBody>
          <a:bodyPr/>
          <a:lstStyle/>
          <a:p>
            <a:r>
              <a:rPr lang="en-US" b="0" dirty="0"/>
              <a:t>Health economics studies health care resource </a:t>
            </a:r>
            <a:r>
              <a:rPr lang="en-US" dirty="0"/>
              <a:t>markets</a:t>
            </a:r>
            <a:r>
              <a:rPr lang="en-US" b="0" dirty="0"/>
              <a:t> and </a:t>
            </a:r>
            <a:r>
              <a:rPr lang="en-US" dirty="0"/>
              <a:t>health insurance</a:t>
            </a:r>
            <a:r>
              <a:rPr lang="en-US" b="0" dirty="0"/>
              <a:t>.</a:t>
            </a:r>
          </a:p>
          <a:p>
            <a:pPr marL="0" indent="0">
              <a:buNone/>
            </a:pPr>
            <a:endParaRPr lang="en-US" b="0" dirty="0"/>
          </a:p>
          <a:p>
            <a:r>
              <a:rPr lang="en-US" b="0" dirty="0"/>
              <a:t>Healthcare is the biggest industry and the largest employer in the US.</a:t>
            </a:r>
          </a:p>
          <a:p>
            <a:endParaRPr lang="en-US" dirty="0"/>
          </a:p>
        </p:txBody>
      </p:sp>
    </p:spTree>
    <p:extLst>
      <p:ext uri="{BB962C8B-B14F-4D97-AF65-F5344CB8AC3E}">
        <p14:creationId xmlns:p14="http://schemas.microsoft.com/office/powerpoint/2010/main" val="22806983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E62F-3A0C-4189-ACB3-226A64D00B90}"/>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ere the money goes?</a:t>
            </a:r>
          </a:p>
        </p:txBody>
      </p:sp>
      <p:pic>
        <p:nvPicPr>
          <p:cNvPr id="3" name="Picture 2">
            <a:extLst>
              <a:ext uri="{FF2B5EF4-FFF2-40B4-BE49-F238E27FC236}">
                <a16:creationId xmlns:a16="http://schemas.microsoft.com/office/drawing/2014/main" id="{169E16C4-A066-A240-9E38-AAE58EAEDF7A}"/>
              </a:ext>
            </a:extLst>
          </p:cNvPr>
          <p:cNvPicPr>
            <a:picLocks noChangeAspect="1"/>
          </p:cNvPicPr>
          <p:nvPr/>
        </p:nvPicPr>
        <p:blipFill>
          <a:blip r:embed="rId2"/>
          <a:stretch>
            <a:fillRect/>
          </a:stretch>
        </p:blipFill>
        <p:spPr>
          <a:xfrm>
            <a:off x="1305378" y="1135763"/>
            <a:ext cx="9762191" cy="4998936"/>
          </a:xfrm>
          <a:prstGeom prst="rect">
            <a:avLst/>
          </a:prstGeom>
        </p:spPr>
      </p:pic>
      <p:sp>
        <p:nvSpPr>
          <p:cNvPr id="4" name="TextBox 3">
            <a:extLst>
              <a:ext uri="{FF2B5EF4-FFF2-40B4-BE49-F238E27FC236}">
                <a16:creationId xmlns:a16="http://schemas.microsoft.com/office/drawing/2014/main" id="{21191334-0311-1448-841B-42F8D3D9A522}"/>
              </a:ext>
            </a:extLst>
          </p:cNvPr>
          <p:cNvSpPr txBox="1"/>
          <p:nvPr/>
        </p:nvSpPr>
        <p:spPr>
          <a:xfrm>
            <a:off x="4557670" y="6471722"/>
            <a:ext cx="6760505" cy="276999"/>
          </a:xfrm>
          <a:prstGeom prst="rect">
            <a:avLst/>
          </a:prstGeom>
          <a:noFill/>
        </p:spPr>
        <p:txBody>
          <a:bodyPr wrap="none" rtlCol="0">
            <a:spAutoFit/>
          </a:bodyPr>
          <a:lstStyle/>
          <a:p>
            <a:r>
              <a:rPr lang="en-US" sz="1200" dirty="0"/>
              <a:t>Source: Centers for Medicare &amp; Medicaid Services, Office of the Actuary, National Health Statistics Group.</a:t>
            </a:r>
          </a:p>
        </p:txBody>
      </p:sp>
    </p:spTree>
    <p:extLst>
      <p:ext uri="{BB962C8B-B14F-4D97-AF65-F5344CB8AC3E}">
        <p14:creationId xmlns:p14="http://schemas.microsoft.com/office/powerpoint/2010/main" val="4229975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508C-E681-472D-8DCA-F076928E4D1A}"/>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a Market?</a:t>
            </a:r>
          </a:p>
        </p:txBody>
      </p:sp>
      <p:sp>
        <p:nvSpPr>
          <p:cNvPr id="3" name="Content Placeholder 2">
            <a:extLst>
              <a:ext uri="{FF2B5EF4-FFF2-40B4-BE49-F238E27FC236}">
                <a16:creationId xmlns:a16="http://schemas.microsoft.com/office/drawing/2014/main" id="{FC33131E-C023-4FFF-A6C8-E83458F14656}"/>
              </a:ext>
            </a:extLst>
          </p:cNvPr>
          <p:cNvSpPr>
            <a:spLocks noGrp="1"/>
          </p:cNvSpPr>
          <p:nvPr>
            <p:ph idx="1"/>
          </p:nvPr>
        </p:nvSpPr>
        <p:spPr>
          <a:xfrm>
            <a:off x="838200" y="1325563"/>
            <a:ext cx="10515600" cy="5443372"/>
          </a:xfrm>
        </p:spPr>
        <p:txBody>
          <a:bodyPr>
            <a:normAutofit/>
          </a:bodyPr>
          <a:lstStyle/>
          <a:p>
            <a:pPr>
              <a:spcAft>
                <a:spcPts val="1500"/>
              </a:spcAft>
            </a:pPr>
            <a:r>
              <a:rPr lang="en-US" b="0" dirty="0"/>
              <a:t>A </a:t>
            </a:r>
            <a:r>
              <a:rPr lang="en-US" b="0" dirty="0">
                <a:solidFill>
                  <a:srgbClr val="FF0000"/>
                </a:solidFill>
              </a:rPr>
              <a:t>market</a:t>
            </a:r>
            <a:r>
              <a:rPr lang="en-US" b="0" dirty="0"/>
              <a:t> is a group of buyers and sellers of a particular product in the area or region under consideration. The area may be the earth, or countries, regions, states, or cities.</a:t>
            </a:r>
          </a:p>
          <a:p>
            <a:pPr>
              <a:spcAft>
                <a:spcPts val="1500"/>
              </a:spcAft>
            </a:pPr>
            <a:r>
              <a:rPr lang="en-US" b="0" dirty="0"/>
              <a:t>The concept of a market is any structure that allows buyers and sellers to exchange any type of goods, services, and information. </a:t>
            </a:r>
          </a:p>
          <a:p>
            <a:pPr>
              <a:spcAft>
                <a:spcPts val="1500"/>
              </a:spcAft>
            </a:pPr>
            <a:r>
              <a:rPr lang="en-US" b="0" dirty="0"/>
              <a:t>Markets can be physical and non-physical.</a:t>
            </a:r>
          </a:p>
          <a:p>
            <a:pPr>
              <a:spcAft>
                <a:spcPts val="1500"/>
              </a:spcAft>
            </a:pPr>
            <a:r>
              <a:rPr lang="en-US" b="0" dirty="0"/>
              <a:t>There are </a:t>
            </a:r>
            <a:r>
              <a:rPr lang="en-US" b="0" dirty="0">
                <a:solidFill>
                  <a:srgbClr val="FF0000"/>
                </a:solidFill>
              </a:rPr>
              <a:t>many different types of markets </a:t>
            </a:r>
            <a:r>
              <a:rPr lang="en-US" b="0" dirty="0"/>
              <a:t>and depending on the type, different rules should be set up to achieve the best results for </a:t>
            </a:r>
            <a:r>
              <a:rPr lang="en-US" b="0" dirty="0">
                <a:solidFill>
                  <a:srgbClr val="FF0000"/>
                </a:solidFill>
              </a:rPr>
              <a:t>society</a:t>
            </a:r>
            <a:r>
              <a:rPr lang="en-US" b="0" dirty="0"/>
              <a:t>.</a:t>
            </a:r>
          </a:p>
          <a:p>
            <a:endParaRPr lang="en-US" dirty="0"/>
          </a:p>
          <a:p>
            <a:endParaRPr lang="en-US" dirty="0"/>
          </a:p>
        </p:txBody>
      </p:sp>
    </p:spTree>
    <p:extLst>
      <p:ext uri="{BB962C8B-B14F-4D97-AF65-F5344CB8AC3E}">
        <p14:creationId xmlns:p14="http://schemas.microsoft.com/office/powerpoint/2010/main" val="8786706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396-751C-46D9-AFE6-07720342A392}"/>
              </a:ext>
            </a:extLst>
          </p:cNvPr>
          <p:cNvSpPr>
            <a:spLocks noGrp="1"/>
          </p:cNvSpPr>
          <p:nvPr>
            <p:ph type="title"/>
          </p:nvPr>
        </p:nvSpPr>
        <p:spPr>
          <a:xfrm>
            <a:off x="743199" y="0"/>
            <a:ext cx="10515600" cy="1325563"/>
          </a:xfrm>
        </p:spPr>
        <p:txBody>
          <a:bodyPr>
            <a:normAutofit/>
          </a:bodyPr>
          <a:lstStyle/>
          <a:p>
            <a:r>
              <a:rPr lang="en-US" dirty="0">
                <a:solidFill>
                  <a:schemeClr val="bg1"/>
                </a:solidFill>
                <a:latin typeface="Cabin" panose="020B0803050202020004" pitchFamily="34" charset="0"/>
                <a:cs typeface="Arial" panose="020B0604020202020204" pitchFamily="34" charset="0"/>
              </a:rPr>
              <a:t>Acu</a:t>
            </a:r>
            <a:r>
              <a:rPr lang="en-US" dirty="0">
                <a:latin typeface="Cabin" panose="020B0803050202020004" pitchFamily="34" charset="0"/>
                <a:cs typeface="Arial" panose="020B0604020202020204" pitchFamily="34" charset="0"/>
              </a:rPr>
              <a:t>te Care Hospital Beds per 1,000 Population</a:t>
            </a:r>
            <a:endParaRPr lang="en-US" dirty="0"/>
          </a:p>
        </p:txBody>
      </p:sp>
      <p:graphicFrame>
        <p:nvGraphicFramePr>
          <p:cNvPr id="5" name="Content Placeholder 5">
            <a:extLst>
              <a:ext uri="{FF2B5EF4-FFF2-40B4-BE49-F238E27FC236}">
                <a16:creationId xmlns:a16="http://schemas.microsoft.com/office/drawing/2014/main" id="{6B18469D-A8B0-4AFE-9564-6190010FE7BD}"/>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F677ACC-CFFB-4D7A-AC30-8485AF4D3BFE}"/>
              </a:ext>
            </a:extLst>
          </p:cNvPr>
          <p:cNvSpPr>
            <a:spLocks noGrp="1"/>
          </p:cNvSpPr>
          <p:nvPr>
            <p:ph type="sldNum" sz="quarter" idx="12"/>
          </p:nvPr>
        </p:nvSpPr>
        <p:spPr/>
        <p:txBody>
          <a:bodyPr/>
          <a:lstStyle/>
          <a:p>
            <a:fld id="{D9F085D5-EC86-4F6A-B501-C1359CB39116}" type="slidenum">
              <a:rPr lang="en-GB" smtClean="0"/>
              <a:t>73</a:t>
            </a:fld>
            <a:endParaRPr lang="en-GB"/>
          </a:p>
        </p:txBody>
      </p:sp>
      <p:sp>
        <p:nvSpPr>
          <p:cNvPr id="6" name="TextBox 5">
            <a:extLst>
              <a:ext uri="{FF2B5EF4-FFF2-40B4-BE49-F238E27FC236}">
                <a16:creationId xmlns:a16="http://schemas.microsoft.com/office/drawing/2014/main" id="{1CC69890-E04C-46B1-B310-C6DD6B937A94}"/>
              </a:ext>
            </a:extLst>
          </p:cNvPr>
          <p:cNvSpPr txBox="1"/>
          <p:nvPr/>
        </p:nvSpPr>
        <p:spPr>
          <a:xfrm>
            <a:off x="3313176" y="6456851"/>
            <a:ext cx="441960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OECD Health Data 2015.</a:t>
            </a:r>
          </a:p>
        </p:txBody>
      </p:sp>
    </p:spTree>
    <p:extLst>
      <p:ext uri="{BB962C8B-B14F-4D97-AF65-F5344CB8AC3E}">
        <p14:creationId xmlns:p14="http://schemas.microsoft.com/office/powerpoint/2010/main" val="25153654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66E9-DA9D-7B47-BDEF-8EC04667EA01}"/>
              </a:ext>
            </a:extLst>
          </p:cNvPr>
          <p:cNvSpPr>
            <a:spLocks noGrp="1"/>
          </p:cNvSpPr>
          <p:nvPr>
            <p:ph type="title"/>
          </p:nvPr>
        </p:nvSpPr>
        <p:spPr>
          <a:xfrm>
            <a:off x="907208" y="0"/>
            <a:ext cx="10515600" cy="1325563"/>
          </a:xfrm>
        </p:spPr>
        <p:txBody>
          <a:bodyPr/>
          <a:lstStyle/>
          <a:p>
            <a:r>
              <a:rPr lang="en-US" dirty="0">
                <a:solidFill>
                  <a:schemeClr val="bg1"/>
                </a:solidFill>
              </a:rPr>
              <a:t>Inc</a:t>
            </a:r>
            <a:r>
              <a:rPr lang="en-US" dirty="0"/>
              <a:t>ome Also Matters – Reflecting Access?</a:t>
            </a:r>
          </a:p>
        </p:txBody>
      </p:sp>
      <p:sp>
        <p:nvSpPr>
          <p:cNvPr id="4" name="Slide Number Placeholder 3">
            <a:extLst>
              <a:ext uri="{FF2B5EF4-FFF2-40B4-BE49-F238E27FC236}">
                <a16:creationId xmlns:a16="http://schemas.microsoft.com/office/drawing/2014/main" id="{7B68221B-D62F-A049-929A-905A28B75773}"/>
              </a:ext>
            </a:extLst>
          </p:cNvPr>
          <p:cNvSpPr>
            <a:spLocks noGrp="1"/>
          </p:cNvSpPr>
          <p:nvPr>
            <p:ph type="sldNum" sz="quarter" idx="12"/>
          </p:nvPr>
        </p:nvSpPr>
        <p:spPr/>
        <p:txBody>
          <a:bodyPr/>
          <a:lstStyle/>
          <a:p>
            <a:fld id="{D9F085D5-EC86-4F6A-B501-C1359CB39116}" type="slidenum">
              <a:rPr lang="en-GB" smtClean="0"/>
              <a:t>74</a:t>
            </a:fld>
            <a:endParaRPr lang="en-GB"/>
          </a:p>
        </p:txBody>
      </p:sp>
      <p:pic>
        <p:nvPicPr>
          <p:cNvPr id="1025" name="Picture 1" descr="page1image1669157568">
            <a:extLst>
              <a:ext uri="{FF2B5EF4-FFF2-40B4-BE49-F238E27FC236}">
                <a16:creationId xmlns:a16="http://schemas.microsoft.com/office/drawing/2014/main" id="{F7FC8D46-5123-424A-9553-D45C9CB04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076" y="1172633"/>
            <a:ext cx="6824052" cy="49645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DF8B20-F500-7344-B0E7-C9A36D54C319}"/>
              </a:ext>
            </a:extLst>
          </p:cNvPr>
          <p:cNvSpPr txBox="1"/>
          <p:nvPr/>
        </p:nvSpPr>
        <p:spPr>
          <a:xfrm>
            <a:off x="6426303" y="6456851"/>
            <a:ext cx="5227650" cy="276999"/>
          </a:xfrm>
          <a:prstGeom prst="rect">
            <a:avLst/>
          </a:prstGeom>
          <a:noFill/>
        </p:spPr>
        <p:txBody>
          <a:bodyPr wrap="none" rtlCol="0">
            <a:spAutoFit/>
          </a:bodyPr>
          <a:lstStyle/>
          <a:p>
            <a:r>
              <a:rPr lang="en-US" sz="1200" dirty="0"/>
              <a:t>Source: https://</a:t>
            </a:r>
            <a:r>
              <a:rPr lang="en-US" sz="1200" dirty="0" err="1"/>
              <a:t>healthinequality.org</a:t>
            </a:r>
            <a:r>
              <a:rPr lang="en-US" sz="1200" dirty="0"/>
              <a:t>/documents/paper/</a:t>
            </a:r>
            <a:r>
              <a:rPr lang="en-US" sz="1200" dirty="0" err="1"/>
              <a:t>healthineq_summary.pdf</a:t>
            </a:r>
            <a:endParaRPr lang="en-US" sz="1200" dirty="0"/>
          </a:p>
        </p:txBody>
      </p:sp>
    </p:spTree>
    <p:extLst>
      <p:ext uri="{BB962C8B-B14F-4D97-AF65-F5344CB8AC3E}">
        <p14:creationId xmlns:p14="http://schemas.microsoft.com/office/powerpoint/2010/main" val="7229055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75</a:t>
            </a:fld>
            <a:endParaRPr lang="en-GB"/>
          </a:p>
        </p:txBody>
      </p:sp>
      <p:pic>
        <p:nvPicPr>
          <p:cNvPr id="5" name="Picture 4">
            <a:extLst>
              <a:ext uri="{FF2B5EF4-FFF2-40B4-BE49-F238E27FC236}">
                <a16:creationId xmlns:a16="http://schemas.microsoft.com/office/drawing/2014/main" id="{93250E0C-8277-C043-8182-5A7761908E3F}"/>
              </a:ext>
            </a:extLst>
          </p:cNvPr>
          <p:cNvPicPr>
            <a:picLocks noChangeAspect="1"/>
          </p:cNvPicPr>
          <p:nvPr/>
        </p:nvPicPr>
        <p:blipFill>
          <a:blip r:embed="rId2"/>
          <a:stretch>
            <a:fillRect/>
          </a:stretch>
        </p:blipFill>
        <p:spPr>
          <a:xfrm>
            <a:off x="1767569" y="1109501"/>
            <a:ext cx="8656861" cy="4862073"/>
          </a:xfrm>
          <a:prstGeom prst="rect">
            <a:avLst/>
          </a:prstGeom>
        </p:spPr>
      </p:pic>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spTree>
    <p:extLst>
      <p:ext uri="{BB962C8B-B14F-4D97-AF65-F5344CB8AC3E}">
        <p14:creationId xmlns:p14="http://schemas.microsoft.com/office/powerpoint/2010/main" val="6147258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76</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3" name="Picture 2">
            <a:extLst>
              <a:ext uri="{FF2B5EF4-FFF2-40B4-BE49-F238E27FC236}">
                <a16:creationId xmlns:a16="http://schemas.microsoft.com/office/drawing/2014/main" id="{C70A0BC3-3F7C-A845-B59F-3566D06C856A}"/>
              </a:ext>
            </a:extLst>
          </p:cNvPr>
          <p:cNvPicPr>
            <a:picLocks noChangeAspect="1"/>
          </p:cNvPicPr>
          <p:nvPr/>
        </p:nvPicPr>
        <p:blipFill>
          <a:blip r:embed="rId2"/>
          <a:stretch>
            <a:fillRect/>
          </a:stretch>
        </p:blipFill>
        <p:spPr>
          <a:xfrm>
            <a:off x="1393893" y="1051626"/>
            <a:ext cx="9166713" cy="4864608"/>
          </a:xfrm>
          <a:prstGeom prst="rect">
            <a:avLst/>
          </a:prstGeom>
        </p:spPr>
      </p:pic>
    </p:spTree>
    <p:extLst>
      <p:ext uri="{BB962C8B-B14F-4D97-AF65-F5344CB8AC3E}">
        <p14:creationId xmlns:p14="http://schemas.microsoft.com/office/powerpoint/2010/main" val="24328467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77</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5" name="Picture 4">
            <a:extLst>
              <a:ext uri="{FF2B5EF4-FFF2-40B4-BE49-F238E27FC236}">
                <a16:creationId xmlns:a16="http://schemas.microsoft.com/office/drawing/2014/main" id="{4FA600E6-B956-3640-85AC-CCB18CD56F10}"/>
              </a:ext>
            </a:extLst>
          </p:cNvPr>
          <p:cNvPicPr>
            <a:picLocks noChangeAspect="1"/>
          </p:cNvPicPr>
          <p:nvPr/>
        </p:nvPicPr>
        <p:blipFill>
          <a:blip r:embed="rId2"/>
          <a:stretch>
            <a:fillRect/>
          </a:stretch>
        </p:blipFill>
        <p:spPr>
          <a:xfrm>
            <a:off x="1474683" y="1051626"/>
            <a:ext cx="9005134" cy="4864608"/>
          </a:xfrm>
          <a:prstGeom prst="rect">
            <a:avLst/>
          </a:prstGeom>
        </p:spPr>
      </p:pic>
    </p:spTree>
    <p:extLst>
      <p:ext uri="{BB962C8B-B14F-4D97-AF65-F5344CB8AC3E}">
        <p14:creationId xmlns:p14="http://schemas.microsoft.com/office/powerpoint/2010/main" val="31719941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D225-CCC2-4773-BB8F-679AB8B9598F}"/>
              </a:ext>
            </a:extLst>
          </p:cNvPr>
          <p:cNvSpPr>
            <a:spLocks noGrp="1"/>
          </p:cNvSpPr>
          <p:nvPr>
            <p:ph type="title"/>
          </p:nvPr>
        </p:nvSpPr>
        <p:spPr>
          <a:xfrm>
            <a:off x="719447" y="0"/>
            <a:ext cx="10515600" cy="1325563"/>
          </a:xfrm>
        </p:spPr>
        <p:txBody>
          <a:bodyPr/>
          <a:lstStyle/>
          <a:p>
            <a:r>
              <a:rPr lang="en-US" dirty="0">
                <a:solidFill>
                  <a:schemeClr val="bg1"/>
                </a:solidFill>
              </a:rPr>
              <a:t>Hos</a:t>
            </a:r>
            <a:r>
              <a:rPr lang="en-US" dirty="0"/>
              <a:t>pital Acute Care Average Length of Stay</a:t>
            </a:r>
          </a:p>
        </p:txBody>
      </p:sp>
      <p:sp>
        <p:nvSpPr>
          <p:cNvPr id="4" name="Slide Number Placeholder 3">
            <a:extLst>
              <a:ext uri="{FF2B5EF4-FFF2-40B4-BE49-F238E27FC236}">
                <a16:creationId xmlns:a16="http://schemas.microsoft.com/office/drawing/2014/main" id="{34B47F19-C6EE-4051-964F-B43579536B51}"/>
              </a:ext>
            </a:extLst>
          </p:cNvPr>
          <p:cNvSpPr>
            <a:spLocks noGrp="1"/>
          </p:cNvSpPr>
          <p:nvPr>
            <p:ph type="sldNum" sz="quarter" idx="12"/>
          </p:nvPr>
        </p:nvSpPr>
        <p:spPr/>
        <p:txBody>
          <a:bodyPr/>
          <a:lstStyle/>
          <a:p>
            <a:fld id="{D9F085D5-EC86-4F6A-B501-C1359CB39116}" type="slidenum">
              <a:rPr lang="en-GB" smtClean="0"/>
              <a:t>78</a:t>
            </a:fld>
            <a:endParaRPr lang="en-GB"/>
          </a:p>
        </p:txBody>
      </p:sp>
      <p:graphicFrame>
        <p:nvGraphicFramePr>
          <p:cNvPr id="5" name="Object 2">
            <a:extLst>
              <a:ext uri="{FF2B5EF4-FFF2-40B4-BE49-F238E27FC236}">
                <a16:creationId xmlns:a16="http://schemas.microsoft.com/office/drawing/2014/main" id="{F6B03992-FFBD-41E1-8F23-5260E07110E7}"/>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2D206AC-DCB2-4BEE-9227-AA421C879316}"/>
              </a:ext>
            </a:extLst>
          </p:cNvPr>
          <p:cNvSpPr txBox="1"/>
          <p:nvPr/>
        </p:nvSpPr>
        <p:spPr>
          <a:xfrm>
            <a:off x="1256375" y="1414268"/>
            <a:ext cx="4395257" cy="184666"/>
          </a:xfrm>
          <a:prstGeom prst="rect">
            <a:avLst/>
          </a:prstGeom>
          <a:noFill/>
        </p:spPr>
        <p:txBody>
          <a:bodyPr wrap="square" lIns="0" tIns="0" rIns="0" bIns="0" rtlCol="0">
            <a:spAutoFit/>
          </a:bodyPr>
          <a:lstStyle/>
          <a:p>
            <a:pPr lvl="0"/>
            <a:r>
              <a:rPr lang="en-US" sz="1200" i="1" dirty="0">
                <a:solidFill>
                  <a:srgbClr val="4C515A"/>
                </a:solidFill>
              </a:rPr>
              <a:t>Average length of stay for acute care (days)</a:t>
            </a:r>
            <a:endParaRPr lang="en-US" sz="1200" i="1" dirty="0">
              <a:solidFill>
                <a:srgbClr val="4C515A"/>
              </a:solidFill>
              <a:latin typeface="Trebuchet MS"/>
            </a:endParaRPr>
          </a:p>
        </p:txBody>
      </p:sp>
    </p:spTree>
    <p:extLst>
      <p:ext uri="{BB962C8B-B14F-4D97-AF65-F5344CB8AC3E}">
        <p14:creationId xmlns:p14="http://schemas.microsoft.com/office/powerpoint/2010/main" val="2149533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B685-07CF-4B6B-82BA-88E3CD8A8DB5}"/>
              </a:ext>
            </a:extLst>
          </p:cNvPr>
          <p:cNvSpPr>
            <a:spLocks noGrp="1"/>
          </p:cNvSpPr>
          <p:nvPr>
            <p:ph type="title"/>
          </p:nvPr>
        </p:nvSpPr>
        <p:spPr>
          <a:xfrm>
            <a:off x="885700" y="0"/>
            <a:ext cx="10515600" cy="1325563"/>
          </a:xfrm>
        </p:spPr>
        <p:txBody>
          <a:bodyPr/>
          <a:lstStyle/>
          <a:p>
            <a:r>
              <a:rPr lang="en-US" dirty="0">
                <a:solidFill>
                  <a:schemeClr val="bg1"/>
                </a:solidFill>
              </a:rPr>
              <a:t>Sui</a:t>
            </a:r>
            <a:r>
              <a:rPr lang="en-US" dirty="0"/>
              <a:t>cides, 2016</a:t>
            </a:r>
            <a:endParaRPr lang="en-US" b="0" dirty="0"/>
          </a:p>
        </p:txBody>
      </p:sp>
      <p:sp>
        <p:nvSpPr>
          <p:cNvPr id="4" name="Slide Number Placeholder 3">
            <a:extLst>
              <a:ext uri="{FF2B5EF4-FFF2-40B4-BE49-F238E27FC236}">
                <a16:creationId xmlns:a16="http://schemas.microsoft.com/office/drawing/2014/main" id="{F917D9E7-7D4C-4497-A832-C31F5EACBA03}"/>
              </a:ext>
            </a:extLst>
          </p:cNvPr>
          <p:cNvSpPr>
            <a:spLocks noGrp="1"/>
          </p:cNvSpPr>
          <p:nvPr>
            <p:ph type="sldNum" sz="quarter" idx="12"/>
          </p:nvPr>
        </p:nvSpPr>
        <p:spPr/>
        <p:txBody>
          <a:bodyPr/>
          <a:lstStyle/>
          <a:p>
            <a:fld id="{D9F085D5-EC86-4F6A-B501-C1359CB39116}" type="slidenum">
              <a:rPr lang="en-GB" smtClean="0"/>
              <a:t>79</a:t>
            </a:fld>
            <a:endParaRPr lang="en-GB"/>
          </a:p>
        </p:txBody>
      </p:sp>
      <p:graphicFrame>
        <p:nvGraphicFramePr>
          <p:cNvPr id="5" name="Object 2">
            <a:extLst>
              <a:ext uri="{FF2B5EF4-FFF2-40B4-BE49-F238E27FC236}">
                <a16:creationId xmlns:a16="http://schemas.microsoft.com/office/drawing/2014/main" id="{DDC9F9AA-1C99-4360-8C66-B71C5798B0B4}"/>
              </a:ext>
            </a:extLst>
          </p:cNvPr>
          <p:cNvGraphicFramePr>
            <a:graphicFrameLocks noGrp="1" noChangeAspect="1"/>
          </p:cNvGraphicFramePr>
          <p:nvPr>
            <p:ph idx="1"/>
          </p:nvPr>
        </p:nvGraphicFramePr>
        <p:xfrm>
          <a:off x="838200" y="1325563"/>
          <a:ext cx="10515600" cy="48294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AC2664A-30C7-410A-86CE-373A65EF7426}"/>
              </a:ext>
            </a:extLst>
          </p:cNvPr>
          <p:cNvSpPr txBox="1"/>
          <p:nvPr/>
        </p:nvSpPr>
        <p:spPr>
          <a:xfrm>
            <a:off x="1401188" y="2356107"/>
            <a:ext cx="1939296" cy="184666"/>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11.5</a:t>
            </a:r>
          </a:p>
        </p:txBody>
      </p:sp>
      <p:sp>
        <p:nvSpPr>
          <p:cNvPr id="7" name="TextBox 6">
            <a:extLst>
              <a:ext uri="{FF2B5EF4-FFF2-40B4-BE49-F238E27FC236}">
                <a16:creationId xmlns:a16="http://schemas.microsoft.com/office/drawing/2014/main" id="{B30D4892-BB15-4B19-98E6-1899D00E979D}"/>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7B39795-8851-4724-B3A7-B5141BAF8C43}"/>
              </a:ext>
            </a:extLst>
          </p:cNvPr>
          <p:cNvSpPr/>
          <p:nvPr/>
        </p:nvSpPr>
        <p:spPr>
          <a:xfrm>
            <a:off x="689402" y="1511163"/>
            <a:ext cx="3150799" cy="369332"/>
          </a:xfrm>
          <a:prstGeom prst="rect">
            <a:avLst/>
          </a:prstGeom>
        </p:spPr>
        <p:txBody>
          <a:bodyPr wrap="none">
            <a:spAutoFit/>
          </a:bodyPr>
          <a:lstStyle/>
          <a:p>
            <a:r>
              <a:rPr lang="en-US" dirty="0"/>
              <a:t>Deaths per 100,000 population</a:t>
            </a:r>
          </a:p>
        </p:txBody>
      </p:sp>
    </p:spTree>
    <p:extLst>
      <p:ext uri="{BB962C8B-B14F-4D97-AF65-F5344CB8AC3E}">
        <p14:creationId xmlns:p14="http://schemas.microsoft.com/office/powerpoint/2010/main" val="2250346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60A0-711C-4D5F-A054-0A1506B8BF4F}"/>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Health(care) Economics?</a:t>
            </a:r>
          </a:p>
        </p:txBody>
      </p:sp>
      <p:sp>
        <p:nvSpPr>
          <p:cNvPr id="3" name="Content Placeholder 2">
            <a:extLst>
              <a:ext uri="{FF2B5EF4-FFF2-40B4-BE49-F238E27FC236}">
                <a16:creationId xmlns:a16="http://schemas.microsoft.com/office/drawing/2014/main" id="{F4E5B0B7-0CDC-48AF-A9A8-189AE7A4DDB4}"/>
              </a:ext>
            </a:extLst>
          </p:cNvPr>
          <p:cNvSpPr>
            <a:spLocks noGrp="1"/>
          </p:cNvSpPr>
          <p:nvPr>
            <p:ph idx="1"/>
          </p:nvPr>
        </p:nvSpPr>
        <p:spPr/>
        <p:txBody>
          <a:bodyPr>
            <a:normAutofit/>
          </a:bodyPr>
          <a:lstStyle/>
          <a:p>
            <a:pPr>
              <a:spcAft>
                <a:spcPts val="1000"/>
              </a:spcAft>
            </a:pPr>
            <a:r>
              <a:rPr lang="en-US" b="0" dirty="0"/>
              <a:t>Health Economics is a field of </a:t>
            </a:r>
            <a:r>
              <a:rPr lang="en-US" dirty="0" err="1"/>
              <a:t>MICRO</a:t>
            </a:r>
            <a:r>
              <a:rPr lang="en-US" b="0" dirty="0" err="1"/>
              <a:t>economics</a:t>
            </a:r>
            <a:r>
              <a:rPr lang="en-US" b="0" dirty="0"/>
              <a:t> that focuses on the health care industry.</a:t>
            </a:r>
          </a:p>
          <a:p>
            <a:pPr marL="0" indent="0">
              <a:spcAft>
                <a:spcPts val="1000"/>
              </a:spcAft>
              <a:buNone/>
            </a:pPr>
            <a:endParaRPr lang="en-US" b="0" dirty="0"/>
          </a:p>
          <a:p>
            <a:r>
              <a:rPr lang="en-US" b="0" dirty="0"/>
              <a:t>Examples of other subfields of microeconomics include:</a:t>
            </a:r>
          </a:p>
          <a:p>
            <a:pPr lvl="1"/>
            <a:r>
              <a:rPr lang="en-US" b="0" dirty="0"/>
              <a:t>labor economics, industrial organization, economics of education, public economics, and urban economics.  </a:t>
            </a:r>
          </a:p>
        </p:txBody>
      </p:sp>
    </p:spTree>
    <p:extLst>
      <p:ext uri="{BB962C8B-B14F-4D97-AF65-F5344CB8AC3E}">
        <p14:creationId xmlns:p14="http://schemas.microsoft.com/office/powerpoint/2010/main" val="10522008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5F91A481-4DAB-4B7C-A0C0-248636D7D29F}"/>
              </a:ext>
            </a:extLst>
          </p:cNvPr>
          <p:cNvSpPr/>
          <p:nvPr/>
        </p:nvSpPr>
        <p:spPr>
          <a:xfrm>
            <a:off x="8302486"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02D2E9AD-5294-4CB1-A763-3B9EC8251A36}"/>
              </a:ext>
            </a:extLst>
          </p:cNvPr>
          <p:cNvSpPr/>
          <p:nvPr/>
        </p:nvSpPr>
        <p:spPr>
          <a:xfrm>
            <a:off x="6717195"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C6871D06-AE2F-41DB-BCB5-4869ECFCE883}"/>
              </a:ext>
            </a:extLst>
          </p:cNvPr>
          <p:cNvSpPr/>
          <p:nvPr/>
        </p:nvSpPr>
        <p:spPr>
          <a:xfrm>
            <a:off x="5149297"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14F3FFC7-2F8A-4873-8567-C1AB417E6F6C}"/>
              </a:ext>
            </a:extLst>
          </p:cNvPr>
          <p:cNvSpPr/>
          <p:nvPr/>
        </p:nvSpPr>
        <p:spPr>
          <a:xfrm>
            <a:off x="3519280"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2888CC18-D93B-4798-8867-3F8F72C86FC8}"/>
              </a:ext>
            </a:extLst>
          </p:cNvPr>
          <p:cNvSpPr/>
          <p:nvPr/>
        </p:nvSpPr>
        <p:spPr>
          <a:xfrm>
            <a:off x="1894232" y="3152001"/>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73E1852-D575-4880-A6D1-14116F42D7E3}"/>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types of markets are there?</a:t>
            </a:r>
          </a:p>
        </p:txBody>
      </p:sp>
      <p:sp>
        <p:nvSpPr>
          <p:cNvPr id="4" name="TextBox 3">
            <a:extLst>
              <a:ext uri="{FF2B5EF4-FFF2-40B4-BE49-F238E27FC236}">
                <a16:creationId xmlns:a16="http://schemas.microsoft.com/office/drawing/2014/main" id="{D1FDD120-E528-46FF-A108-3102BD2A3319}"/>
              </a:ext>
            </a:extLst>
          </p:cNvPr>
          <p:cNvSpPr txBox="1"/>
          <p:nvPr/>
        </p:nvSpPr>
        <p:spPr>
          <a:xfrm>
            <a:off x="2050775" y="3290500"/>
            <a:ext cx="1311965" cy="507831"/>
          </a:xfrm>
          <a:prstGeom prst="rect">
            <a:avLst/>
          </a:prstGeom>
          <a:noFill/>
        </p:spPr>
        <p:txBody>
          <a:bodyPr wrap="square" rtlCol="0">
            <a:spAutoFit/>
          </a:bodyPr>
          <a:lstStyle/>
          <a:p>
            <a:r>
              <a:rPr lang="en-US" sz="1350" b="1" dirty="0">
                <a:solidFill>
                  <a:schemeClr val="bg1"/>
                </a:solidFill>
              </a:rPr>
              <a:t>Perfect Competition</a:t>
            </a:r>
          </a:p>
        </p:txBody>
      </p:sp>
      <p:sp>
        <p:nvSpPr>
          <p:cNvPr id="7" name="TextBox 6">
            <a:extLst>
              <a:ext uri="{FF2B5EF4-FFF2-40B4-BE49-F238E27FC236}">
                <a16:creationId xmlns:a16="http://schemas.microsoft.com/office/drawing/2014/main" id="{9837A1B0-CF69-40D1-9258-A2BEBA0F0F2C}"/>
              </a:ext>
            </a:extLst>
          </p:cNvPr>
          <p:cNvSpPr txBox="1"/>
          <p:nvPr/>
        </p:nvSpPr>
        <p:spPr>
          <a:xfrm>
            <a:off x="3596308" y="3282344"/>
            <a:ext cx="1207604" cy="507831"/>
          </a:xfrm>
          <a:prstGeom prst="rect">
            <a:avLst/>
          </a:prstGeom>
          <a:noFill/>
        </p:spPr>
        <p:txBody>
          <a:bodyPr wrap="square" rtlCol="0">
            <a:spAutoFit/>
          </a:bodyPr>
          <a:lstStyle/>
          <a:p>
            <a:r>
              <a:rPr lang="en-US" sz="1350" b="1" dirty="0">
                <a:solidFill>
                  <a:schemeClr val="bg1"/>
                </a:solidFill>
              </a:rPr>
              <a:t>Monopolistic Competition</a:t>
            </a:r>
          </a:p>
        </p:txBody>
      </p:sp>
      <p:sp>
        <p:nvSpPr>
          <p:cNvPr id="8" name="TextBox 7">
            <a:extLst>
              <a:ext uri="{FF2B5EF4-FFF2-40B4-BE49-F238E27FC236}">
                <a16:creationId xmlns:a16="http://schemas.microsoft.com/office/drawing/2014/main" id="{493C7B74-8DD6-4A4F-93DF-1448A6483557}"/>
              </a:ext>
            </a:extLst>
          </p:cNvPr>
          <p:cNvSpPr txBox="1"/>
          <p:nvPr/>
        </p:nvSpPr>
        <p:spPr>
          <a:xfrm>
            <a:off x="5276020" y="3328417"/>
            <a:ext cx="1207604" cy="300082"/>
          </a:xfrm>
          <a:prstGeom prst="rect">
            <a:avLst/>
          </a:prstGeom>
          <a:noFill/>
        </p:spPr>
        <p:txBody>
          <a:bodyPr wrap="square" rtlCol="0">
            <a:spAutoFit/>
          </a:bodyPr>
          <a:lstStyle/>
          <a:p>
            <a:r>
              <a:rPr lang="en-US" sz="1350" b="1" dirty="0">
                <a:solidFill>
                  <a:schemeClr val="bg1"/>
                </a:solidFill>
              </a:rPr>
              <a:t>Oligopoly</a:t>
            </a:r>
          </a:p>
        </p:txBody>
      </p:sp>
      <p:sp>
        <p:nvSpPr>
          <p:cNvPr id="9" name="TextBox 8">
            <a:extLst>
              <a:ext uri="{FF2B5EF4-FFF2-40B4-BE49-F238E27FC236}">
                <a16:creationId xmlns:a16="http://schemas.microsoft.com/office/drawing/2014/main" id="{42BB8B87-3E11-41F3-A9D1-3E6C556053AD}"/>
              </a:ext>
            </a:extLst>
          </p:cNvPr>
          <p:cNvSpPr txBox="1"/>
          <p:nvPr/>
        </p:nvSpPr>
        <p:spPr>
          <a:xfrm>
            <a:off x="6928405" y="3328417"/>
            <a:ext cx="1207604" cy="300082"/>
          </a:xfrm>
          <a:prstGeom prst="rect">
            <a:avLst/>
          </a:prstGeom>
          <a:noFill/>
        </p:spPr>
        <p:txBody>
          <a:bodyPr wrap="square" rtlCol="0">
            <a:spAutoFit/>
          </a:bodyPr>
          <a:lstStyle/>
          <a:p>
            <a:r>
              <a:rPr lang="en-US" sz="1350" b="1" dirty="0">
                <a:solidFill>
                  <a:schemeClr val="bg1"/>
                </a:solidFill>
              </a:rPr>
              <a:t>Duopoly</a:t>
            </a:r>
          </a:p>
        </p:txBody>
      </p:sp>
      <p:sp>
        <p:nvSpPr>
          <p:cNvPr id="10" name="TextBox 9">
            <a:extLst>
              <a:ext uri="{FF2B5EF4-FFF2-40B4-BE49-F238E27FC236}">
                <a16:creationId xmlns:a16="http://schemas.microsoft.com/office/drawing/2014/main" id="{51C0D7A1-3DF7-4249-ABB1-4091D7C50357}"/>
              </a:ext>
            </a:extLst>
          </p:cNvPr>
          <p:cNvSpPr txBox="1"/>
          <p:nvPr/>
        </p:nvSpPr>
        <p:spPr>
          <a:xfrm>
            <a:off x="8468962" y="3188727"/>
            <a:ext cx="1207604" cy="300082"/>
          </a:xfrm>
          <a:prstGeom prst="rect">
            <a:avLst/>
          </a:prstGeom>
          <a:noFill/>
        </p:spPr>
        <p:txBody>
          <a:bodyPr wrap="square" rtlCol="0">
            <a:spAutoFit/>
          </a:bodyPr>
          <a:lstStyle/>
          <a:p>
            <a:r>
              <a:rPr lang="en-US" sz="1350" b="1" dirty="0">
                <a:solidFill>
                  <a:schemeClr val="bg1"/>
                </a:solidFill>
              </a:rPr>
              <a:t>Monopoly</a:t>
            </a:r>
          </a:p>
        </p:txBody>
      </p:sp>
      <p:sp>
        <p:nvSpPr>
          <p:cNvPr id="11" name="TextBox 10">
            <a:extLst>
              <a:ext uri="{FF2B5EF4-FFF2-40B4-BE49-F238E27FC236}">
                <a16:creationId xmlns:a16="http://schemas.microsoft.com/office/drawing/2014/main" id="{A07D40E5-68AE-48EA-B0F9-5795D556A9D2}"/>
              </a:ext>
            </a:extLst>
          </p:cNvPr>
          <p:cNvSpPr txBox="1"/>
          <p:nvPr/>
        </p:nvSpPr>
        <p:spPr>
          <a:xfrm>
            <a:off x="8471449" y="3524715"/>
            <a:ext cx="1207604" cy="300082"/>
          </a:xfrm>
          <a:prstGeom prst="rect">
            <a:avLst/>
          </a:prstGeom>
          <a:noFill/>
        </p:spPr>
        <p:txBody>
          <a:bodyPr wrap="square" rtlCol="0">
            <a:spAutoFit/>
          </a:bodyPr>
          <a:lstStyle/>
          <a:p>
            <a:r>
              <a:rPr lang="en-US" sz="1350" b="1" dirty="0">
                <a:solidFill>
                  <a:schemeClr val="bg1"/>
                </a:solidFill>
              </a:rPr>
              <a:t>Monopsony</a:t>
            </a:r>
          </a:p>
        </p:txBody>
      </p:sp>
      <p:cxnSp>
        <p:nvCxnSpPr>
          <p:cNvPr id="18" name="Straight Arrow Connector 17">
            <a:extLst>
              <a:ext uri="{FF2B5EF4-FFF2-40B4-BE49-F238E27FC236}">
                <a16:creationId xmlns:a16="http://schemas.microsoft.com/office/drawing/2014/main" id="{26B256C3-5E25-4B73-AE81-26EC776D6C1E}"/>
              </a:ext>
            </a:extLst>
          </p:cNvPr>
          <p:cNvCxnSpPr/>
          <p:nvPr/>
        </p:nvCxnSpPr>
        <p:spPr>
          <a:xfrm flipH="1">
            <a:off x="1894232" y="2805320"/>
            <a:ext cx="7615858" cy="0"/>
          </a:xfrm>
          <a:prstGeom prst="straightConnector1">
            <a:avLst/>
          </a:prstGeom>
          <a:ln w="47625">
            <a:solidFill>
              <a:srgbClr val="00B05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113FB2E7-7F10-49A5-B6BF-DA0268EB9CDD}"/>
              </a:ext>
            </a:extLst>
          </p:cNvPr>
          <p:cNvCxnSpPr>
            <a:cxnSpLocks/>
          </p:cNvCxnSpPr>
          <p:nvPr/>
        </p:nvCxnSpPr>
        <p:spPr>
          <a:xfrm>
            <a:off x="2050774" y="4244113"/>
            <a:ext cx="7459316" cy="16313"/>
          </a:xfrm>
          <a:prstGeom prst="straightConnector1">
            <a:avLst/>
          </a:prstGeom>
          <a:ln w="47625">
            <a:solidFill>
              <a:srgbClr val="FF000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95F30019-EA9F-41DF-9087-941037AEF3B5}"/>
              </a:ext>
            </a:extLst>
          </p:cNvPr>
          <p:cNvSpPr txBox="1"/>
          <p:nvPr/>
        </p:nvSpPr>
        <p:spPr>
          <a:xfrm>
            <a:off x="8302486" y="2309001"/>
            <a:ext cx="1141003" cy="507831"/>
          </a:xfrm>
          <a:prstGeom prst="rect">
            <a:avLst/>
          </a:prstGeom>
          <a:noFill/>
        </p:spPr>
        <p:txBody>
          <a:bodyPr wrap="square" rtlCol="0">
            <a:spAutoFit/>
          </a:bodyPr>
          <a:lstStyle/>
          <a:p>
            <a:r>
              <a:rPr lang="en-US" sz="1350" b="1" dirty="0">
                <a:solidFill>
                  <a:srgbClr val="00B050"/>
                </a:solidFill>
              </a:rPr>
              <a:t>Less Competition</a:t>
            </a:r>
          </a:p>
        </p:txBody>
      </p:sp>
      <p:sp>
        <p:nvSpPr>
          <p:cNvPr id="24" name="TextBox 23">
            <a:extLst>
              <a:ext uri="{FF2B5EF4-FFF2-40B4-BE49-F238E27FC236}">
                <a16:creationId xmlns:a16="http://schemas.microsoft.com/office/drawing/2014/main" id="{383F2580-300F-47E2-A89B-250CE09DB729}"/>
              </a:ext>
            </a:extLst>
          </p:cNvPr>
          <p:cNvSpPr txBox="1"/>
          <p:nvPr/>
        </p:nvSpPr>
        <p:spPr>
          <a:xfrm>
            <a:off x="2152651" y="2297431"/>
            <a:ext cx="1141003" cy="507831"/>
          </a:xfrm>
          <a:prstGeom prst="rect">
            <a:avLst/>
          </a:prstGeom>
          <a:noFill/>
        </p:spPr>
        <p:txBody>
          <a:bodyPr wrap="square" rtlCol="0">
            <a:spAutoFit/>
          </a:bodyPr>
          <a:lstStyle/>
          <a:p>
            <a:r>
              <a:rPr lang="en-US" sz="1350" b="1" dirty="0">
                <a:solidFill>
                  <a:srgbClr val="00B050"/>
                </a:solidFill>
              </a:rPr>
              <a:t>More Competition</a:t>
            </a:r>
          </a:p>
        </p:txBody>
      </p:sp>
      <p:sp>
        <p:nvSpPr>
          <p:cNvPr id="25" name="TextBox 24">
            <a:extLst>
              <a:ext uri="{FF2B5EF4-FFF2-40B4-BE49-F238E27FC236}">
                <a16:creationId xmlns:a16="http://schemas.microsoft.com/office/drawing/2014/main" id="{7CF2C213-7539-4E09-9EC8-C4723102C675}"/>
              </a:ext>
            </a:extLst>
          </p:cNvPr>
          <p:cNvSpPr txBox="1"/>
          <p:nvPr/>
        </p:nvSpPr>
        <p:spPr>
          <a:xfrm>
            <a:off x="2050775" y="4414373"/>
            <a:ext cx="1311965" cy="507831"/>
          </a:xfrm>
          <a:prstGeom prst="rect">
            <a:avLst/>
          </a:prstGeom>
          <a:noFill/>
        </p:spPr>
        <p:txBody>
          <a:bodyPr wrap="square" rtlCol="0">
            <a:spAutoFit/>
          </a:bodyPr>
          <a:lstStyle/>
          <a:p>
            <a:r>
              <a:rPr lang="en-US" sz="1350" b="1" dirty="0">
                <a:solidFill>
                  <a:srgbClr val="FF0000"/>
                </a:solidFill>
              </a:rPr>
              <a:t>Less Concentration</a:t>
            </a:r>
          </a:p>
        </p:txBody>
      </p:sp>
      <p:sp>
        <p:nvSpPr>
          <p:cNvPr id="26" name="TextBox 25">
            <a:extLst>
              <a:ext uri="{FF2B5EF4-FFF2-40B4-BE49-F238E27FC236}">
                <a16:creationId xmlns:a16="http://schemas.microsoft.com/office/drawing/2014/main" id="{716C46E8-9C7E-4405-8C11-1B5BE8C10CFA}"/>
              </a:ext>
            </a:extLst>
          </p:cNvPr>
          <p:cNvSpPr txBox="1"/>
          <p:nvPr/>
        </p:nvSpPr>
        <p:spPr>
          <a:xfrm>
            <a:off x="8124353" y="4414372"/>
            <a:ext cx="1311965" cy="507831"/>
          </a:xfrm>
          <a:prstGeom prst="rect">
            <a:avLst/>
          </a:prstGeom>
          <a:noFill/>
        </p:spPr>
        <p:txBody>
          <a:bodyPr wrap="square" rtlCol="0">
            <a:spAutoFit/>
          </a:bodyPr>
          <a:lstStyle/>
          <a:p>
            <a:r>
              <a:rPr lang="en-US" sz="1350" b="1" dirty="0">
                <a:solidFill>
                  <a:srgbClr val="FF0000"/>
                </a:solidFill>
              </a:rPr>
              <a:t>More Concentration</a:t>
            </a:r>
          </a:p>
        </p:txBody>
      </p:sp>
    </p:spTree>
    <p:extLst>
      <p:ext uri="{BB962C8B-B14F-4D97-AF65-F5344CB8AC3E}">
        <p14:creationId xmlns:p14="http://schemas.microsoft.com/office/powerpoint/2010/main" val="388914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12" grpId="0" animBg="1"/>
      <p:bldP spid="4" grpId="0"/>
      <p:bldP spid="7" grpId="0"/>
      <p:bldP spid="8" grpId="0"/>
      <p:bldP spid="9" grpId="0"/>
      <p:bldP spid="10" grpId="0"/>
      <p:bldP spid="11" grpId="0"/>
      <p:bldP spid="22" grpId="0"/>
      <p:bldP spid="24" grpId="0"/>
      <p:bldP spid="25" grpId="0"/>
      <p:bldP spid="2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a:xfrm>
            <a:off x="766950" y="0"/>
            <a:ext cx="10515600" cy="1325563"/>
          </a:xfrm>
        </p:spPr>
        <p:txBody>
          <a:bodyPr/>
          <a:lstStyle/>
          <a:p>
            <a:r>
              <a:rPr lang="en-US" dirty="0">
                <a:solidFill>
                  <a:schemeClr val="bg1"/>
                </a:solidFill>
              </a:rPr>
              <a:t>Spe</a:t>
            </a:r>
            <a:r>
              <a:rPr lang="en-US" dirty="0"/>
              <a:t>nding on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1842053" y="1287016"/>
            <a:ext cx="7659136" cy="4638330"/>
          </a:xfrm>
        </p:spPr>
      </p:pic>
    </p:spTree>
    <p:extLst>
      <p:ext uri="{BB962C8B-B14F-4D97-AF65-F5344CB8AC3E}">
        <p14:creationId xmlns:p14="http://schemas.microsoft.com/office/powerpoint/2010/main" val="27502862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CF11-C60C-48EB-8CD2-2BBCA5E9F5DC}"/>
              </a:ext>
            </a:extLst>
          </p:cNvPr>
          <p:cNvSpPr>
            <a:spLocks noGrp="1"/>
          </p:cNvSpPr>
          <p:nvPr>
            <p:ph type="title"/>
          </p:nvPr>
        </p:nvSpPr>
        <p:spPr>
          <a:xfrm>
            <a:off x="755075" y="0"/>
            <a:ext cx="10515600" cy="1325563"/>
          </a:xfrm>
        </p:spPr>
        <p:txBody>
          <a:bodyPr/>
          <a:lstStyle/>
          <a:p>
            <a:r>
              <a:rPr lang="en-US" dirty="0">
                <a:solidFill>
                  <a:schemeClr val="bg1"/>
                </a:solidFill>
              </a:rPr>
              <a:t>Hos</a:t>
            </a:r>
            <a:r>
              <a:rPr lang="en-US" dirty="0"/>
              <a:t>pital Monopolization Across the Nation</a:t>
            </a:r>
          </a:p>
        </p:txBody>
      </p:sp>
      <p:sp>
        <p:nvSpPr>
          <p:cNvPr id="3" name="Content Placeholder 2">
            <a:extLst>
              <a:ext uri="{FF2B5EF4-FFF2-40B4-BE49-F238E27FC236}">
                <a16:creationId xmlns:a16="http://schemas.microsoft.com/office/drawing/2014/main" id="{49A33605-F895-4575-8EC3-6640A4A3BF14}"/>
              </a:ext>
            </a:extLst>
          </p:cNvPr>
          <p:cNvSpPr>
            <a:spLocks noGrp="1"/>
          </p:cNvSpPr>
          <p:nvPr>
            <p:ph idx="1"/>
          </p:nvPr>
        </p:nvSpPr>
        <p:spPr/>
        <p:txBody>
          <a:bodyPr>
            <a:normAutofit/>
          </a:bodyPr>
          <a:lstStyle/>
          <a:p>
            <a:r>
              <a:rPr lang="en-US" b="0" dirty="0"/>
              <a:t>Most of the top 100 most expensive hospitals are located in states in the west and south. </a:t>
            </a:r>
          </a:p>
          <a:p>
            <a:pPr lvl="1"/>
            <a:r>
              <a:rPr lang="en-US" b="0" dirty="0"/>
              <a:t>Florida had the highest number, with 40 hospitals. </a:t>
            </a:r>
          </a:p>
          <a:p>
            <a:pPr lvl="1"/>
            <a:r>
              <a:rPr lang="en-US" b="0" dirty="0"/>
              <a:t>Other top states included Texas with 14 hospitals, Alabama with eight, Nevada with seven, and California with six.</a:t>
            </a:r>
          </a:p>
          <a:p>
            <a:r>
              <a:rPr lang="en-US" b="0" dirty="0"/>
              <a:t>Hospitals Charge Patients More Than Four Times the Cost of Care</a:t>
            </a:r>
          </a:p>
          <a:p>
            <a:r>
              <a:rPr lang="en-US" b="0" dirty="0"/>
              <a:t>The most expensive hospitals cost of care range from 1,808 % at the high end to 1,129 % at the low end. </a:t>
            </a:r>
          </a:p>
        </p:txBody>
      </p:sp>
      <p:sp>
        <p:nvSpPr>
          <p:cNvPr id="4" name="Slide Number Placeholder 3">
            <a:extLst>
              <a:ext uri="{FF2B5EF4-FFF2-40B4-BE49-F238E27FC236}">
                <a16:creationId xmlns:a16="http://schemas.microsoft.com/office/drawing/2014/main" id="{84763E34-A941-4B2B-A19A-644D590B566B}"/>
              </a:ext>
            </a:extLst>
          </p:cNvPr>
          <p:cNvSpPr>
            <a:spLocks noGrp="1"/>
          </p:cNvSpPr>
          <p:nvPr>
            <p:ph type="sldNum" sz="quarter" idx="12"/>
          </p:nvPr>
        </p:nvSpPr>
        <p:spPr/>
        <p:txBody>
          <a:bodyPr/>
          <a:lstStyle/>
          <a:p>
            <a:fld id="{D9F085D5-EC86-4F6A-B501-C1359CB39116}" type="slidenum">
              <a:rPr lang="en-GB" smtClean="0"/>
              <a:t>82</a:t>
            </a:fld>
            <a:endParaRPr lang="en-GB"/>
          </a:p>
        </p:txBody>
      </p:sp>
    </p:spTree>
    <p:extLst>
      <p:ext uri="{BB962C8B-B14F-4D97-AF65-F5344CB8AC3E}">
        <p14:creationId xmlns:p14="http://schemas.microsoft.com/office/powerpoint/2010/main" val="17150283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B991-757A-1047-A77F-E9FF272D75AD}"/>
              </a:ext>
            </a:extLst>
          </p:cNvPr>
          <p:cNvSpPr>
            <a:spLocks noGrp="1"/>
          </p:cNvSpPr>
          <p:nvPr>
            <p:ph type="title"/>
          </p:nvPr>
        </p:nvSpPr>
        <p:spPr/>
        <p:txBody>
          <a:bodyPr/>
          <a:lstStyle/>
          <a:p>
            <a:r>
              <a:rPr lang="en-US" dirty="0"/>
              <a:t>Big Pharma</a:t>
            </a:r>
          </a:p>
        </p:txBody>
      </p:sp>
      <p:sp>
        <p:nvSpPr>
          <p:cNvPr id="3" name="Text Placeholder 2">
            <a:extLst>
              <a:ext uri="{FF2B5EF4-FFF2-40B4-BE49-F238E27FC236}">
                <a16:creationId xmlns:a16="http://schemas.microsoft.com/office/drawing/2014/main" id="{2C5997C3-F9F2-E644-9F46-3A966E3594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51D9CE-2380-FE4F-B692-5D3D28270DC5}"/>
              </a:ext>
            </a:extLst>
          </p:cNvPr>
          <p:cNvSpPr>
            <a:spLocks noGrp="1"/>
          </p:cNvSpPr>
          <p:nvPr>
            <p:ph type="sldNum" sz="quarter" idx="12"/>
          </p:nvPr>
        </p:nvSpPr>
        <p:spPr/>
        <p:txBody>
          <a:bodyPr/>
          <a:lstStyle/>
          <a:p>
            <a:fld id="{D9F085D5-EC86-4F6A-B501-C1359CB39116}" type="slidenum">
              <a:rPr lang="en-GB" smtClean="0"/>
              <a:t>83</a:t>
            </a:fld>
            <a:endParaRPr lang="en-GB"/>
          </a:p>
        </p:txBody>
      </p:sp>
    </p:spTree>
    <p:extLst>
      <p:ext uri="{BB962C8B-B14F-4D97-AF65-F5344CB8AC3E}">
        <p14:creationId xmlns:p14="http://schemas.microsoft.com/office/powerpoint/2010/main" val="9288118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76C9-7D63-4745-A143-D6E24BE51453}"/>
              </a:ext>
            </a:extLst>
          </p:cNvPr>
          <p:cNvSpPr>
            <a:spLocks noGrp="1"/>
          </p:cNvSpPr>
          <p:nvPr>
            <p:ph type="title"/>
          </p:nvPr>
        </p:nvSpPr>
        <p:spPr>
          <a:xfrm>
            <a:off x="766760" y="0"/>
            <a:ext cx="10515600" cy="1325563"/>
          </a:xfrm>
        </p:spPr>
        <p:txBody>
          <a:bodyPr/>
          <a:lstStyle/>
          <a:p>
            <a:r>
              <a:rPr lang="en-US" dirty="0">
                <a:solidFill>
                  <a:schemeClr val="bg1"/>
                </a:solidFill>
              </a:rPr>
              <a:t>Spe</a:t>
            </a:r>
            <a:r>
              <a:rPr lang="en-US" dirty="0"/>
              <a:t>nding on Pharmaceuticals</a:t>
            </a:r>
          </a:p>
        </p:txBody>
      </p:sp>
      <p:pic>
        <p:nvPicPr>
          <p:cNvPr id="5" name="Picture 4">
            <a:extLst>
              <a:ext uri="{FF2B5EF4-FFF2-40B4-BE49-F238E27FC236}">
                <a16:creationId xmlns:a16="http://schemas.microsoft.com/office/drawing/2014/main" id="{A0D6439C-E60C-4910-BFA8-97C0C66C2964}"/>
              </a:ext>
            </a:extLst>
          </p:cNvPr>
          <p:cNvPicPr>
            <a:picLocks noChangeAspect="1"/>
          </p:cNvPicPr>
          <p:nvPr/>
        </p:nvPicPr>
        <p:blipFill>
          <a:blip r:embed="rId3"/>
          <a:stretch>
            <a:fillRect/>
          </a:stretch>
        </p:blipFill>
        <p:spPr>
          <a:xfrm>
            <a:off x="3250125" y="1000318"/>
            <a:ext cx="7819951" cy="5283750"/>
          </a:xfrm>
          <a:prstGeom prst="rect">
            <a:avLst/>
          </a:prstGeom>
        </p:spPr>
      </p:pic>
    </p:spTree>
    <p:extLst>
      <p:ext uri="{BB962C8B-B14F-4D97-AF65-F5344CB8AC3E}">
        <p14:creationId xmlns:p14="http://schemas.microsoft.com/office/powerpoint/2010/main" val="35707417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a:xfrm>
            <a:off x="740925" y="0"/>
            <a:ext cx="10515600" cy="1325563"/>
          </a:xfrm>
        </p:spPr>
        <p:txBody>
          <a:bodyPr/>
          <a:lstStyle/>
          <a:p>
            <a:r>
              <a:rPr lang="en-US" dirty="0">
                <a:solidFill>
                  <a:schemeClr val="bg1"/>
                </a:solidFill>
              </a:rPr>
              <a:t>Dru</a:t>
            </a:r>
            <a:r>
              <a:rPr lang="en-US" dirty="0"/>
              <a:t>g Prices: Trends Over Time</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1932709" y="1033155"/>
            <a:ext cx="8326582" cy="5210970"/>
          </a:xfrm>
        </p:spPr>
      </p:pic>
    </p:spTree>
    <p:extLst>
      <p:ext uri="{BB962C8B-B14F-4D97-AF65-F5344CB8AC3E}">
        <p14:creationId xmlns:p14="http://schemas.microsoft.com/office/powerpoint/2010/main" val="9525377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7B486-AE08-48E2-8060-5C7921A99880}"/>
              </a:ext>
            </a:extLst>
          </p:cNvPr>
          <p:cNvPicPr>
            <a:picLocks noChangeAspect="1"/>
          </p:cNvPicPr>
          <p:nvPr/>
        </p:nvPicPr>
        <p:blipFill>
          <a:blip r:embed="rId2"/>
          <a:stretch>
            <a:fillRect/>
          </a:stretch>
        </p:blipFill>
        <p:spPr>
          <a:xfrm>
            <a:off x="1417984" y="344735"/>
            <a:ext cx="8818546" cy="5814158"/>
          </a:xfrm>
          <a:prstGeom prst="rect">
            <a:avLst/>
          </a:prstGeom>
        </p:spPr>
      </p:pic>
    </p:spTree>
    <p:extLst>
      <p:ext uri="{BB962C8B-B14F-4D97-AF65-F5344CB8AC3E}">
        <p14:creationId xmlns:p14="http://schemas.microsoft.com/office/powerpoint/2010/main" val="22577974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1420-6A0A-1E47-BABB-9471FBF6F534}"/>
              </a:ext>
            </a:extLst>
          </p:cNvPr>
          <p:cNvSpPr>
            <a:spLocks noGrp="1"/>
          </p:cNvSpPr>
          <p:nvPr>
            <p:ph type="title"/>
          </p:nvPr>
        </p:nvSpPr>
        <p:spPr>
          <a:xfrm>
            <a:off x="734685" y="0"/>
            <a:ext cx="10515600" cy="1325563"/>
          </a:xfrm>
        </p:spPr>
        <p:txBody>
          <a:bodyPr/>
          <a:lstStyle/>
          <a:p>
            <a:r>
              <a:rPr lang="en-US" dirty="0">
                <a:solidFill>
                  <a:schemeClr val="bg1"/>
                </a:solidFill>
              </a:rPr>
              <a:t>Pric</a:t>
            </a:r>
            <a:r>
              <a:rPr lang="en-US" dirty="0"/>
              <a:t>e Hikes</a:t>
            </a:r>
          </a:p>
        </p:txBody>
      </p:sp>
      <p:sp>
        <p:nvSpPr>
          <p:cNvPr id="3" name="Content Placeholder 2">
            <a:extLst>
              <a:ext uri="{FF2B5EF4-FFF2-40B4-BE49-F238E27FC236}">
                <a16:creationId xmlns:a16="http://schemas.microsoft.com/office/drawing/2014/main" id="{4EA6D149-DF10-9240-AB72-BF3E679B7055}"/>
              </a:ext>
            </a:extLst>
          </p:cNvPr>
          <p:cNvSpPr>
            <a:spLocks noGrp="1"/>
          </p:cNvSpPr>
          <p:nvPr>
            <p:ph idx="1"/>
          </p:nvPr>
        </p:nvSpPr>
        <p:spPr>
          <a:xfrm>
            <a:off x="838200" y="1147313"/>
            <a:ext cx="10515600" cy="4774755"/>
          </a:xfrm>
        </p:spPr>
        <p:txBody>
          <a:bodyPr>
            <a:normAutofit/>
          </a:bodyPr>
          <a:lstStyle/>
          <a:p>
            <a:pPr>
              <a:spcAft>
                <a:spcPts val="1000"/>
              </a:spcAft>
            </a:pPr>
            <a:r>
              <a:rPr lang="en-US" dirty="0"/>
              <a:t>Turing Pharmaceuticals’ 5,555% price increase of Daraprim in 2015 and Mylan’s 500% increase of EpiPen prices…</a:t>
            </a:r>
          </a:p>
          <a:p>
            <a:pPr>
              <a:spcAft>
                <a:spcPts val="1000"/>
              </a:spcAft>
            </a:pPr>
            <a:r>
              <a:rPr lang="en-US" dirty="0"/>
              <a:t>More than 3,400 drugs boosted their prices in the first six months of 2019, an increase of 17% in the number of drug hikes from a year earlier.</a:t>
            </a:r>
          </a:p>
          <a:p>
            <a:pPr lvl="1">
              <a:spcAft>
                <a:spcPts val="1000"/>
              </a:spcAft>
            </a:pPr>
            <a:r>
              <a:rPr lang="en-US" dirty="0"/>
              <a:t>The average price hike is 10.5%, or 5 times the rate of inflation.</a:t>
            </a:r>
          </a:p>
          <a:p>
            <a:pPr>
              <a:spcAft>
                <a:spcPts val="1000"/>
              </a:spcAft>
            </a:pPr>
            <a:r>
              <a:rPr lang="en-US" dirty="0"/>
              <a:t>About 41 drugs boosted their prices by more than 100% in 2019.</a:t>
            </a:r>
          </a:p>
          <a:p>
            <a:pPr>
              <a:spcAft>
                <a:spcPts val="1000"/>
              </a:spcAft>
            </a:pPr>
            <a:r>
              <a:rPr lang="en-US" dirty="0"/>
              <a:t>Over 10 years, the net cost of prescription drugs in the United States rose more than THREE TIMES FASTER than the rate of inflation.</a:t>
            </a:r>
          </a:p>
        </p:txBody>
      </p:sp>
      <p:sp>
        <p:nvSpPr>
          <p:cNvPr id="4" name="Slide Number Placeholder 3">
            <a:extLst>
              <a:ext uri="{FF2B5EF4-FFF2-40B4-BE49-F238E27FC236}">
                <a16:creationId xmlns:a16="http://schemas.microsoft.com/office/drawing/2014/main" id="{E8B2F5E9-DA3A-D742-8896-D110BA1AA789}"/>
              </a:ext>
            </a:extLst>
          </p:cNvPr>
          <p:cNvSpPr>
            <a:spLocks noGrp="1"/>
          </p:cNvSpPr>
          <p:nvPr>
            <p:ph type="sldNum" sz="quarter" idx="12"/>
          </p:nvPr>
        </p:nvSpPr>
        <p:spPr/>
        <p:txBody>
          <a:bodyPr/>
          <a:lstStyle/>
          <a:p>
            <a:fld id="{D9F085D5-EC86-4F6A-B501-C1359CB39116}" type="slidenum">
              <a:rPr lang="en-GB" smtClean="0"/>
              <a:t>87</a:t>
            </a:fld>
            <a:endParaRPr lang="en-GB"/>
          </a:p>
        </p:txBody>
      </p:sp>
    </p:spTree>
    <p:extLst>
      <p:ext uri="{BB962C8B-B14F-4D97-AF65-F5344CB8AC3E}">
        <p14:creationId xmlns:p14="http://schemas.microsoft.com/office/powerpoint/2010/main" val="241432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DF27-AE01-CD4A-86AF-96E25A15F14F}"/>
              </a:ext>
            </a:extLst>
          </p:cNvPr>
          <p:cNvSpPr>
            <a:spLocks noGrp="1"/>
          </p:cNvSpPr>
          <p:nvPr>
            <p:ph type="title"/>
          </p:nvPr>
        </p:nvSpPr>
        <p:spPr>
          <a:xfrm>
            <a:off x="738185" y="0"/>
            <a:ext cx="10515600" cy="1325563"/>
          </a:xfrm>
        </p:spPr>
        <p:txBody>
          <a:bodyPr/>
          <a:lstStyle/>
          <a:p>
            <a:r>
              <a:rPr lang="en-US" dirty="0">
                <a:solidFill>
                  <a:schemeClr val="bg1"/>
                </a:solidFill>
              </a:rPr>
              <a:t>Rea</a:t>
            </a:r>
            <a:r>
              <a:rPr lang="en-US" dirty="0"/>
              <a:t>sons for higher drug prices</a:t>
            </a:r>
          </a:p>
        </p:txBody>
      </p:sp>
      <p:sp>
        <p:nvSpPr>
          <p:cNvPr id="3" name="Content Placeholder 2">
            <a:extLst>
              <a:ext uri="{FF2B5EF4-FFF2-40B4-BE49-F238E27FC236}">
                <a16:creationId xmlns:a16="http://schemas.microsoft.com/office/drawing/2014/main" id="{34B3D36A-312D-9A4C-B5F2-AF85061360AE}"/>
              </a:ext>
            </a:extLst>
          </p:cNvPr>
          <p:cNvSpPr>
            <a:spLocks noGrp="1"/>
          </p:cNvSpPr>
          <p:nvPr>
            <p:ph idx="1"/>
          </p:nvPr>
        </p:nvSpPr>
        <p:spPr/>
        <p:txBody>
          <a:bodyPr/>
          <a:lstStyle/>
          <a:p>
            <a:r>
              <a:rPr lang="en-US" b="0" dirty="0"/>
              <a:t>The Medicare Prescription Drug, Improvement, and Modernization Act, also called the </a:t>
            </a:r>
            <a:r>
              <a:rPr lang="en-US" dirty="0"/>
              <a:t>Medicare Modernization Act </a:t>
            </a:r>
            <a:r>
              <a:rPr lang="en-US" b="0" dirty="0"/>
              <a:t>or MMA, is a federal law of the United States, enacted in 2003.</a:t>
            </a:r>
          </a:p>
          <a:p>
            <a:pPr lvl="1"/>
            <a:r>
              <a:rPr lang="en-US" dirty="0"/>
              <a:t>Prohibits government negotiation of lower prices.</a:t>
            </a:r>
            <a:endParaRPr lang="en-US" b="0" dirty="0"/>
          </a:p>
          <a:p>
            <a:endParaRPr lang="en-US" dirty="0"/>
          </a:p>
          <a:p>
            <a:r>
              <a:rPr lang="en-US" b="0" dirty="0"/>
              <a:t>Growing concentration of pharmaceutical companies. </a:t>
            </a:r>
          </a:p>
        </p:txBody>
      </p:sp>
      <p:sp>
        <p:nvSpPr>
          <p:cNvPr id="4" name="Slide Number Placeholder 3">
            <a:extLst>
              <a:ext uri="{FF2B5EF4-FFF2-40B4-BE49-F238E27FC236}">
                <a16:creationId xmlns:a16="http://schemas.microsoft.com/office/drawing/2014/main" id="{2941054A-D9FE-E245-9035-9740CC5DD477}"/>
              </a:ext>
            </a:extLst>
          </p:cNvPr>
          <p:cNvSpPr>
            <a:spLocks noGrp="1"/>
          </p:cNvSpPr>
          <p:nvPr>
            <p:ph type="sldNum" sz="quarter" idx="12"/>
          </p:nvPr>
        </p:nvSpPr>
        <p:spPr/>
        <p:txBody>
          <a:bodyPr/>
          <a:lstStyle/>
          <a:p>
            <a:fld id="{D9F085D5-EC86-4F6A-B501-C1359CB39116}" type="slidenum">
              <a:rPr lang="en-GB" smtClean="0"/>
              <a:t>88</a:t>
            </a:fld>
            <a:endParaRPr lang="en-GB"/>
          </a:p>
        </p:txBody>
      </p:sp>
    </p:spTree>
    <p:extLst>
      <p:ext uri="{BB962C8B-B14F-4D97-AF65-F5344CB8AC3E}">
        <p14:creationId xmlns:p14="http://schemas.microsoft.com/office/powerpoint/2010/main" val="34470212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810AE5-7225-4325-89AF-34869B51AA56}"/>
              </a:ext>
            </a:extLst>
          </p:cNvPr>
          <p:cNvPicPr>
            <a:picLocks noChangeAspect="1"/>
          </p:cNvPicPr>
          <p:nvPr/>
        </p:nvPicPr>
        <p:blipFill>
          <a:blip r:embed="rId3"/>
          <a:stretch>
            <a:fillRect/>
          </a:stretch>
        </p:blipFill>
        <p:spPr>
          <a:xfrm>
            <a:off x="708863" y="1104405"/>
            <a:ext cx="10327621" cy="5113678"/>
          </a:xfrm>
          <a:prstGeom prst="rect">
            <a:avLst/>
          </a:prstGeom>
        </p:spPr>
      </p:pic>
      <p:sp>
        <p:nvSpPr>
          <p:cNvPr id="8" name="TextBox 7">
            <a:extLst>
              <a:ext uri="{FF2B5EF4-FFF2-40B4-BE49-F238E27FC236}">
                <a16:creationId xmlns:a16="http://schemas.microsoft.com/office/drawing/2014/main" id="{0760EF8D-DEC8-48C9-9DCF-69B14A365B2F}"/>
              </a:ext>
            </a:extLst>
          </p:cNvPr>
          <p:cNvSpPr txBox="1"/>
          <p:nvPr/>
        </p:nvSpPr>
        <p:spPr>
          <a:xfrm>
            <a:off x="6440470" y="4867414"/>
            <a:ext cx="2567626" cy="300082"/>
          </a:xfrm>
          <a:prstGeom prst="rect">
            <a:avLst/>
          </a:prstGeom>
          <a:noFill/>
        </p:spPr>
        <p:txBody>
          <a:bodyPr wrap="none" rtlCol="0">
            <a:spAutoFit/>
          </a:bodyPr>
          <a:lstStyle/>
          <a:p>
            <a:r>
              <a:rPr lang="en-US" sz="1350" dirty="0">
                <a:solidFill>
                  <a:schemeClr val="bg1"/>
                </a:solidFill>
              </a:rPr>
              <a:t>Medicare Prescription Drug Costs </a:t>
            </a:r>
          </a:p>
        </p:txBody>
      </p:sp>
      <p:sp>
        <p:nvSpPr>
          <p:cNvPr id="2" name="Title 1">
            <a:extLst>
              <a:ext uri="{FF2B5EF4-FFF2-40B4-BE49-F238E27FC236}">
                <a16:creationId xmlns:a16="http://schemas.microsoft.com/office/drawing/2014/main" id="{C2AD8680-39D6-DA48-BA5F-6E65F0EADC63}"/>
              </a:ext>
            </a:extLst>
          </p:cNvPr>
          <p:cNvSpPr>
            <a:spLocks noGrp="1"/>
          </p:cNvSpPr>
          <p:nvPr>
            <p:ph type="title"/>
          </p:nvPr>
        </p:nvSpPr>
        <p:spPr>
          <a:xfrm>
            <a:off x="779835" y="0"/>
            <a:ext cx="10515600" cy="1325563"/>
          </a:xfrm>
        </p:spPr>
        <p:txBody>
          <a:bodyPr/>
          <a:lstStyle/>
          <a:p>
            <a:r>
              <a:rPr lang="en-US" dirty="0">
                <a:solidFill>
                  <a:schemeClr val="bg1"/>
                </a:solidFill>
              </a:rPr>
              <a:t>Lob</a:t>
            </a:r>
            <a:r>
              <a:rPr lang="en-US" dirty="0"/>
              <a:t>bying</a:t>
            </a:r>
          </a:p>
        </p:txBody>
      </p:sp>
    </p:spTree>
    <p:extLst>
      <p:ext uri="{BB962C8B-B14F-4D97-AF65-F5344CB8AC3E}">
        <p14:creationId xmlns:p14="http://schemas.microsoft.com/office/powerpoint/2010/main" val="2158720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26309" y="0"/>
            <a:ext cx="10515600" cy="1325563"/>
          </a:xfrm>
        </p:spPr>
        <p:txBody>
          <a:bodyPr>
            <a:normAutofit/>
          </a:bodyPr>
          <a:lstStyle/>
          <a:p>
            <a:r>
              <a:rPr lang="en-US" dirty="0">
                <a:solidFill>
                  <a:schemeClr val="bg1"/>
                </a:solidFill>
              </a:rPr>
              <a:t>Hea</a:t>
            </a:r>
            <a:r>
              <a:rPr lang="en-US" dirty="0"/>
              <a:t>lth Economics is part of Microeconomics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p:txBody>
          <a:bodyPr>
            <a:normAutofit/>
          </a:bodyPr>
          <a:lstStyle/>
          <a:p>
            <a:pPr>
              <a:spcAft>
                <a:spcPts val="1000"/>
              </a:spcAft>
            </a:pPr>
            <a:r>
              <a:rPr lang="en-US" b="0" dirty="0"/>
              <a:t>Although health economics is part of “micro-” economics, it is actually very big:</a:t>
            </a:r>
          </a:p>
          <a:p>
            <a:pPr lvl="1">
              <a:spcAft>
                <a:spcPts val="1000"/>
              </a:spcAft>
            </a:pPr>
            <a:r>
              <a:rPr lang="en-US" b="0" dirty="0"/>
              <a:t>In 2019, U.S. national health expenditures were </a:t>
            </a:r>
            <a:r>
              <a:rPr lang="en-US" b="1" dirty="0"/>
              <a:t>17.7% of GDP</a:t>
            </a:r>
            <a:r>
              <a:rPr lang="en-US" b="0" dirty="0"/>
              <a:t>, which is equivalent to around </a:t>
            </a:r>
            <a:r>
              <a:rPr lang="en-US" b="1" dirty="0"/>
              <a:t>$3.8 trillion</a:t>
            </a:r>
            <a:r>
              <a:rPr lang="en-US" b="0" dirty="0"/>
              <a:t>.</a:t>
            </a:r>
          </a:p>
          <a:p>
            <a:pPr lvl="1">
              <a:spcAft>
                <a:spcPts val="1000"/>
              </a:spcAft>
            </a:pPr>
            <a:r>
              <a:rPr lang="en-US" dirty="0"/>
              <a:t>U.S. Healthcare is the 5</a:t>
            </a:r>
            <a:r>
              <a:rPr lang="en-US" baseline="30000" dirty="0"/>
              <a:t>th</a:t>
            </a:r>
            <a:r>
              <a:rPr lang="en-US" dirty="0"/>
              <a:t> largest economy in the world.</a:t>
            </a:r>
            <a:endParaRPr lang="en-US" b="0" dirty="0"/>
          </a:p>
          <a:p>
            <a:r>
              <a:rPr lang="en-US" b="0" dirty="0"/>
              <a:t>For comparison, GDP in each country in 2019:</a:t>
            </a:r>
          </a:p>
          <a:p>
            <a:pPr lvl="1"/>
            <a:r>
              <a:rPr lang="en-US" b="0" dirty="0"/>
              <a:t>Germany: 	$3,845 trillion 	(4</a:t>
            </a:r>
            <a:r>
              <a:rPr lang="en-US" b="0" baseline="30000" dirty="0"/>
              <a:t>th</a:t>
            </a:r>
            <a:r>
              <a:rPr lang="en-US" b="0" dirty="0"/>
              <a:t> largest economy)</a:t>
            </a:r>
          </a:p>
          <a:p>
            <a:pPr lvl="1"/>
            <a:r>
              <a:rPr lang="en-US" b="0" dirty="0"/>
              <a:t>UK: 		$2,827 trillion	(6</a:t>
            </a:r>
            <a:r>
              <a:rPr lang="en-US" b="0" baseline="30000" dirty="0"/>
              <a:t>th</a:t>
            </a:r>
            <a:r>
              <a:rPr lang="en-US" b="0" dirty="0"/>
              <a:t> largest economy)</a:t>
            </a:r>
          </a:p>
          <a:p>
            <a:pPr lvl="1"/>
            <a:r>
              <a:rPr lang="en-US" dirty="0"/>
              <a:t>France :		$</a:t>
            </a:r>
            <a:r>
              <a:rPr lang="en-US" b="0" dirty="0"/>
              <a:t>2,715 trillion	(7</a:t>
            </a:r>
            <a:r>
              <a:rPr lang="en-US" b="0" baseline="30000" dirty="0"/>
              <a:t>th</a:t>
            </a:r>
            <a:r>
              <a:rPr lang="en-US" b="0" dirty="0"/>
              <a:t> largest economy)</a:t>
            </a:r>
          </a:p>
        </p:txBody>
      </p:sp>
    </p:spTree>
    <p:extLst>
      <p:ext uri="{BB962C8B-B14F-4D97-AF65-F5344CB8AC3E}">
        <p14:creationId xmlns:p14="http://schemas.microsoft.com/office/powerpoint/2010/main" val="38694556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1406F3-BB21-4CC4-AFE5-4F021F94DD56}"/>
              </a:ext>
            </a:extLst>
          </p:cNvPr>
          <p:cNvSpPr>
            <a:spLocks noGrp="1"/>
          </p:cNvSpPr>
          <p:nvPr>
            <p:ph type="sldNum" sz="quarter" idx="12"/>
          </p:nvPr>
        </p:nvSpPr>
        <p:spPr/>
        <p:txBody>
          <a:bodyPr/>
          <a:lstStyle/>
          <a:p>
            <a:fld id="{D9F085D5-EC86-4F6A-B501-C1359CB39116}" type="slidenum">
              <a:rPr lang="en-GB" smtClean="0"/>
              <a:t>90</a:t>
            </a:fld>
            <a:endParaRPr lang="en-GB"/>
          </a:p>
        </p:txBody>
      </p:sp>
      <p:pic>
        <p:nvPicPr>
          <p:cNvPr id="5" name="Content Placeholder 3">
            <a:extLst>
              <a:ext uri="{FF2B5EF4-FFF2-40B4-BE49-F238E27FC236}">
                <a16:creationId xmlns:a16="http://schemas.microsoft.com/office/drawing/2014/main" id="{04AD8878-A1B4-426C-A955-691A21354D97}"/>
              </a:ext>
            </a:extLst>
          </p:cNvPr>
          <p:cNvPicPr>
            <a:picLocks noGrp="1" noChangeAspect="1"/>
          </p:cNvPicPr>
          <p:nvPr>
            <p:ph idx="4294967295"/>
          </p:nvPr>
        </p:nvPicPr>
        <p:blipFill>
          <a:blip r:embed="rId2"/>
          <a:stretch>
            <a:fillRect/>
          </a:stretch>
        </p:blipFill>
        <p:spPr>
          <a:xfrm>
            <a:off x="977559" y="262648"/>
            <a:ext cx="9858152" cy="5967577"/>
          </a:xfrm>
          <a:prstGeom prst="rect">
            <a:avLst/>
          </a:prstGeom>
        </p:spPr>
      </p:pic>
    </p:spTree>
    <p:extLst>
      <p:ext uri="{BB962C8B-B14F-4D97-AF65-F5344CB8AC3E}">
        <p14:creationId xmlns:p14="http://schemas.microsoft.com/office/powerpoint/2010/main" val="4758973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281C-0910-4E45-AA12-EF6965CC0BFD}"/>
              </a:ext>
            </a:extLst>
          </p:cNvPr>
          <p:cNvSpPr>
            <a:spLocks noGrp="1"/>
          </p:cNvSpPr>
          <p:nvPr>
            <p:ph type="title"/>
          </p:nvPr>
        </p:nvSpPr>
        <p:spPr/>
        <p:txBody>
          <a:bodyPr/>
          <a:lstStyle/>
          <a:p>
            <a:r>
              <a:rPr lang="en-US" dirty="0">
                <a:solidFill>
                  <a:schemeClr val="bg1"/>
                </a:solidFill>
              </a:rPr>
              <a:t>Pre</a:t>
            </a:r>
            <a:r>
              <a:rPr lang="en-US" dirty="0"/>
              <a:t>scription Drug Savings in Build Back Better</a:t>
            </a:r>
          </a:p>
        </p:txBody>
      </p:sp>
      <p:sp>
        <p:nvSpPr>
          <p:cNvPr id="4" name="Slide Number Placeholder 3">
            <a:extLst>
              <a:ext uri="{FF2B5EF4-FFF2-40B4-BE49-F238E27FC236}">
                <a16:creationId xmlns:a16="http://schemas.microsoft.com/office/drawing/2014/main" id="{B697DE66-30AD-EF48-99A6-7164EE24219C}"/>
              </a:ext>
            </a:extLst>
          </p:cNvPr>
          <p:cNvSpPr>
            <a:spLocks noGrp="1"/>
          </p:cNvSpPr>
          <p:nvPr>
            <p:ph type="sldNum" sz="quarter" idx="12"/>
          </p:nvPr>
        </p:nvSpPr>
        <p:spPr/>
        <p:txBody>
          <a:bodyPr/>
          <a:lstStyle/>
          <a:p>
            <a:fld id="{D9F085D5-EC86-4F6A-B501-C1359CB39116}" type="slidenum">
              <a:rPr lang="en-GB" smtClean="0"/>
              <a:t>91</a:t>
            </a:fld>
            <a:endParaRPr lang="en-GB"/>
          </a:p>
        </p:txBody>
      </p:sp>
      <p:pic>
        <p:nvPicPr>
          <p:cNvPr id="5" name="Picture 4">
            <a:extLst>
              <a:ext uri="{FF2B5EF4-FFF2-40B4-BE49-F238E27FC236}">
                <a16:creationId xmlns:a16="http://schemas.microsoft.com/office/drawing/2014/main" id="{C2D97D5F-3374-D54F-80EA-2434A5350012}"/>
              </a:ext>
            </a:extLst>
          </p:cNvPr>
          <p:cNvPicPr>
            <a:picLocks noChangeAspect="1"/>
          </p:cNvPicPr>
          <p:nvPr/>
        </p:nvPicPr>
        <p:blipFill>
          <a:blip r:embed="rId2"/>
          <a:stretch>
            <a:fillRect/>
          </a:stretch>
        </p:blipFill>
        <p:spPr>
          <a:xfrm>
            <a:off x="325821" y="1386205"/>
            <a:ext cx="11483681" cy="4624301"/>
          </a:xfrm>
          <a:prstGeom prst="rect">
            <a:avLst/>
          </a:prstGeom>
        </p:spPr>
      </p:pic>
      <p:sp>
        <p:nvSpPr>
          <p:cNvPr id="6" name="Rectangle 5">
            <a:extLst>
              <a:ext uri="{FF2B5EF4-FFF2-40B4-BE49-F238E27FC236}">
                <a16:creationId xmlns:a16="http://schemas.microsoft.com/office/drawing/2014/main" id="{7E2B1D93-9B3A-064A-97A9-F54D3845E6A2}"/>
              </a:ext>
            </a:extLst>
          </p:cNvPr>
          <p:cNvSpPr/>
          <p:nvPr/>
        </p:nvSpPr>
        <p:spPr>
          <a:xfrm>
            <a:off x="9697845" y="2417955"/>
            <a:ext cx="1386840" cy="39624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14023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B3B429-AEDF-46CE-9D5E-A3C57C0F452F}">
  <ds:schemaRefs>
    <ds:schemaRef ds:uri="http://schemas.microsoft.com/office/2006/metadata/properties"/>
    <ds:schemaRef ds:uri="http://purl.org/dc/dcmitype/"/>
    <ds:schemaRef ds:uri="http://schemas.microsoft.com/office/2006/documentManagement/types"/>
    <ds:schemaRef ds:uri="f1e60ea2-d1f2-40fb-ac47-3f06e0d3f2d6"/>
    <ds:schemaRef ds:uri="http://schemas.openxmlformats.org/package/2006/metadata/core-properties"/>
    <ds:schemaRef ds:uri="http://purl.org/dc/terms/"/>
    <ds:schemaRef ds:uri="http://schemas.microsoft.com/office/infopath/2007/PartnerControls"/>
    <ds:schemaRef ds:uri="61a660bb-b57a-4fbc-ba10-8471d70fe46f"/>
    <ds:schemaRef ds:uri="http://www.w3.org/XML/1998/namespace"/>
    <ds:schemaRef ds:uri="http://purl.org/dc/elements/1.1/"/>
  </ds:schemaRefs>
</ds:datastoreItem>
</file>

<file path=customXml/itemProps2.xml><?xml version="1.0" encoding="utf-8"?>
<ds:datastoreItem xmlns:ds="http://schemas.openxmlformats.org/officeDocument/2006/customXml" ds:itemID="{B2AA2FD4-09B6-4A2A-87DA-A2FBDF487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E03485-DCFE-4B3F-A6BA-376F57A8B1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33411</TotalTime>
  <Words>4576</Words>
  <Application>Microsoft Macintosh PowerPoint</Application>
  <PresentationFormat>Widescreen</PresentationFormat>
  <Paragraphs>633</Paragraphs>
  <Slides>91</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91</vt:i4>
      </vt:variant>
    </vt:vector>
  </HeadingPairs>
  <TitlesOfParts>
    <vt:vector size="104" baseType="lpstr">
      <vt:lpstr>Arial</vt:lpstr>
      <vt:lpstr>Cabin</vt:lpstr>
      <vt:lpstr>Calibri</vt:lpstr>
      <vt:lpstr>CircularStd-Book</vt:lpstr>
      <vt:lpstr>Courier New</vt:lpstr>
      <vt:lpstr>Interface</vt:lpstr>
      <vt:lpstr>Interface</vt:lpstr>
      <vt:lpstr>interface_regular</vt:lpstr>
      <vt:lpstr>Myriad Pro</vt:lpstr>
      <vt:lpstr>Myriad Pro Light</vt:lpstr>
      <vt:lpstr>Roboto</vt:lpstr>
      <vt:lpstr>Trebuchet MS</vt:lpstr>
      <vt:lpstr>Custom Design</vt:lpstr>
      <vt:lpstr>PowerPoint Presentation</vt:lpstr>
      <vt:lpstr> National Economic Education Delegation</vt:lpstr>
      <vt:lpstr>Who Are We?</vt:lpstr>
      <vt:lpstr>Where Are We?</vt:lpstr>
      <vt:lpstr> Available NEED Topics Include:</vt:lpstr>
      <vt:lpstr>Credits and Disclaimer</vt:lpstr>
      <vt:lpstr>Outline</vt:lpstr>
      <vt:lpstr>What is Health(care) Economics?</vt:lpstr>
      <vt:lpstr>Health Economics is part of Microeconomics</vt:lpstr>
      <vt:lpstr>Markets Studied in Health Economics</vt:lpstr>
      <vt:lpstr>Why Are We Talking About the Market for Health Insurance?</vt:lpstr>
      <vt:lpstr>The Three Legs of the Healthcare Stool</vt:lpstr>
      <vt:lpstr>Access</vt:lpstr>
      <vt:lpstr>Health Insurance Coverage, 2019 - 92%</vt:lpstr>
      <vt:lpstr>Physician Visits and Physician Supply</vt:lpstr>
      <vt:lpstr>Waited Less Than a Month to See A Specialist</vt:lpstr>
      <vt:lpstr>Avoidable Deaths</vt:lpstr>
      <vt:lpstr>Percent of Women Ages 18–64 Who Reported Having A Regular Doctor/Regular Place of Care</vt:lpstr>
      <vt:lpstr>Percent of Women Ages 18–64 Who Reported Going  to the Emergency Room in the Past Two Years</vt:lpstr>
      <vt:lpstr>Access Notes</vt:lpstr>
      <vt:lpstr>Quality</vt:lpstr>
      <vt:lpstr>Life Expectancy: How Does the US Compare?</vt:lpstr>
      <vt:lpstr>Life Expectancy at Birth by Race, 2017</vt:lpstr>
      <vt:lpstr>Income Also Matters – Reflecting Access?</vt:lpstr>
      <vt:lpstr>Infant Mortality International Comparison</vt:lpstr>
      <vt:lpstr>Infant Mortality by Race/Ethnicity</vt:lpstr>
      <vt:lpstr>Maternal Mortality Rate</vt:lpstr>
      <vt:lpstr>Maternal Mortality Rate by Race</vt:lpstr>
      <vt:lpstr>Percent of adults who have experienced medical, medication, or lab errors or delays</vt:lpstr>
      <vt:lpstr>Prevention and Screening</vt:lpstr>
      <vt:lpstr> Flu Immunization</vt:lpstr>
      <vt:lpstr>Breast Cancer Screening</vt:lpstr>
      <vt:lpstr>Obesity Rate, 2017</vt:lpstr>
      <vt:lpstr>Adults with Multiple Chronic Conditions, 2016</vt:lpstr>
      <vt:lpstr>The World Health Report 2000, Health Systems: Improving Performance</vt:lpstr>
      <vt:lpstr>Perception of Quality of Medical Care</vt:lpstr>
      <vt:lpstr>Quality of Care Notes</vt:lpstr>
      <vt:lpstr>A Bit About Quality</vt:lpstr>
      <vt:lpstr>Costs</vt:lpstr>
      <vt:lpstr>National Health Expenditure as Percent of GDP</vt:lpstr>
      <vt:lpstr>Health Care Spending as % of GDP, 1980–2018</vt:lpstr>
      <vt:lpstr>Why is Healthcare Spending Increasing?</vt:lpstr>
      <vt:lpstr>GDP per Capita and Health Spending per Capita, 2017 </vt:lpstr>
      <vt:lpstr>National Healthcare Expenditure Per Capita</vt:lpstr>
      <vt:lpstr>International Per Capita Healthcare Spending</vt:lpstr>
      <vt:lpstr>Why Are Costs so High in the US?</vt:lpstr>
      <vt:lpstr>Out-of-Pocket Costs</vt:lpstr>
      <vt:lpstr>Markets Matter for Costs</vt:lpstr>
      <vt:lpstr>Are Health Care Markets Special?</vt:lpstr>
      <vt:lpstr>Health Care Markets are Different</vt:lpstr>
      <vt:lpstr>Policy Matters for Costs</vt:lpstr>
      <vt:lpstr>Hospital Monopolization</vt:lpstr>
      <vt:lpstr>PowerPoint Presentation</vt:lpstr>
      <vt:lpstr>Drug Price Comparisons</vt:lpstr>
      <vt:lpstr>Medicare Modernization Act </vt:lpstr>
      <vt:lpstr>Concentration in Pharmaceutical Companies</vt:lpstr>
      <vt:lpstr>Monopolization of Health Insurance Market</vt:lpstr>
      <vt:lpstr>Average Annual Insurance Premiums, 1999-2018 </vt:lpstr>
      <vt:lpstr>Reason for Higher Health Insurance Rates</vt:lpstr>
      <vt:lpstr>Health Care Systems and Institutions</vt:lpstr>
      <vt:lpstr>Health System Classification</vt:lpstr>
      <vt:lpstr>US Health Care System</vt:lpstr>
      <vt:lpstr>Definition: Universal Coverage</vt:lpstr>
      <vt:lpstr>Definition: Single-Payer</vt:lpstr>
      <vt:lpstr>Definition: Socialized Medicine</vt:lpstr>
      <vt:lpstr>Definition: Third-Party Payer</vt:lpstr>
      <vt:lpstr>Tradeoffs</vt:lpstr>
      <vt:lpstr>Summary</vt:lpstr>
      <vt:lpstr> Thank you!</vt:lpstr>
      <vt:lpstr>What is Health Economics?</vt:lpstr>
      <vt:lpstr>Where the money goes?</vt:lpstr>
      <vt:lpstr>What is a Market?</vt:lpstr>
      <vt:lpstr>Acute Care Hospital Beds per 1,000 Population</vt:lpstr>
      <vt:lpstr>Income Also Matters – Reflecting Access?</vt:lpstr>
      <vt:lpstr>Health Insurance Coverage, 2019</vt:lpstr>
      <vt:lpstr>Health Insurance Coverage, 2019</vt:lpstr>
      <vt:lpstr>Health Insurance Coverage, 2019</vt:lpstr>
      <vt:lpstr>Hospital Acute Care Average Length of Stay</vt:lpstr>
      <vt:lpstr>Suicides, 2016</vt:lpstr>
      <vt:lpstr>What types of markets are there?</vt:lpstr>
      <vt:lpstr>Spending on Deductibles</vt:lpstr>
      <vt:lpstr>Hospital Monopolization Across the Nation</vt:lpstr>
      <vt:lpstr>Big Pharma</vt:lpstr>
      <vt:lpstr>Spending on Pharmaceuticals</vt:lpstr>
      <vt:lpstr>Drug Prices: Trends Over Time</vt:lpstr>
      <vt:lpstr>PowerPoint Presentation</vt:lpstr>
      <vt:lpstr>Price Hikes</vt:lpstr>
      <vt:lpstr>Reasons for higher drug prices</vt:lpstr>
      <vt:lpstr>Lobbying</vt:lpstr>
      <vt:lpstr>PowerPoint Presentation</vt:lpstr>
      <vt:lpstr>Prescription Drug Savings in Build Back Better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258</cp:revision>
  <cp:lastPrinted>2022-12-07T19:35:39Z</cp:lastPrinted>
  <dcterms:created xsi:type="dcterms:W3CDTF">2017-05-03T22:30:38Z</dcterms:created>
  <dcterms:modified xsi:type="dcterms:W3CDTF">2022-12-07T19:35:48Z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