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charts/chart9.xml" ContentType="application/vnd.openxmlformats-officedocument.drawingml.chart+xml"/>
  <Override PartName="/ppt/charts/style3.xml" ContentType="application/vnd.ms-office.chartstyle+xml"/>
  <Override PartName="/ppt/charts/colors3.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charts/chart12.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charts/chart13.xml" ContentType="application/vnd.openxmlformats-officedocument.drawingml.chart+xml"/>
  <Override PartName="/ppt/drawings/drawing6.xml" ContentType="application/vnd.openxmlformats-officedocument.drawingml.chartshapes+xml"/>
  <Override PartName="/ppt/notesSlides/notesSlide6.xml" ContentType="application/vnd.openxmlformats-officedocument.presentationml.notesSlide+xml"/>
  <Override PartName="/ppt/charts/chart1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15.xml" ContentType="application/vnd.openxmlformats-officedocument.drawingml.chart+xml"/>
  <Override PartName="/ppt/notesSlides/notesSlide8.xml" ContentType="application/vnd.openxmlformats-officedocument.presentationml.notesSlide+xml"/>
  <Override PartName="/ppt/charts/chart16.xml" ContentType="application/vnd.openxmlformats-officedocument.drawingml.chart+xml"/>
  <Override PartName="/ppt/charts/style5.xml" ContentType="application/vnd.ms-office.chartstyle+xml"/>
  <Override PartName="/ppt/charts/colors5.xml" ContentType="application/vnd.ms-office.chartcolorstyle+xml"/>
  <Override PartName="/ppt/charts/chart17.xml" ContentType="application/vnd.openxmlformats-officedocument.drawingml.chart+xml"/>
  <Override PartName="/ppt/drawings/drawing7.xml" ContentType="application/vnd.openxmlformats-officedocument.drawingml.chartshapes+xml"/>
  <Override PartName="/ppt/charts/chart18.xml" ContentType="application/vnd.openxmlformats-officedocument.drawingml.chart+xml"/>
  <Override PartName="/ppt/drawings/drawing8.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83"/>
  </p:notesMasterIdLst>
  <p:sldIdLst>
    <p:sldId id="4761" r:id="rId5"/>
    <p:sldId id="4669" r:id="rId6"/>
    <p:sldId id="4782" r:id="rId7"/>
    <p:sldId id="4182" r:id="rId8"/>
    <p:sldId id="1181" r:id="rId9"/>
    <p:sldId id="327" r:id="rId10"/>
    <p:sldId id="499" r:id="rId11"/>
    <p:sldId id="507" r:id="rId12"/>
    <p:sldId id="1155" r:id="rId13"/>
    <p:sldId id="501" r:id="rId14"/>
    <p:sldId id="1172" r:id="rId15"/>
    <p:sldId id="4331" r:id="rId16"/>
    <p:sldId id="4326" r:id="rId17"/>
    <p:sldId id="4327" r:id="rId18"/>
    <p:sldId id="266" r:id="rId19"/>
    <p:sldId id="1134" r:id="rId20"/>
    <p:sldId id="1143" r:id="rId21"/>
    <p:sldId id="1142" r:id="rId22"/>
    <p:sldId id="1144" r:id="rId23"/>
    <p:sldId id="1120" r:id="rId24"/>
    <p:sldId id="1177" r:id="rId25"/>
    <p:sldId id="1166" r:id="rId26"/>
    <p:sldId id="1113" r:id="rId27"/>
    <p:sldId id="1200" r:id="rId28"/>
    <p:sldId id="583" r:id="rId29"/>
    <p:sldId id="4328" r:id="rId30"/>
    <p:sldId id="1115" r:id="rId31"/>
    <p:sldId id="4481" r:id="rId32"/>
    <p:sldId id="1118" r:id="rId33"/>
    <p:sldId id="565" r:id="rId34"/>
    <p:sldId id="1126" r:id="rId35"/>
    <p:sldId id="561" r:id="rId36"/>
    <p:sldId id="559" r:id="rId37"/>
    <p:sldId id="560" r:id="rId38"/>
    <p:sldId id="1132" r:id="rId39"/>
    <p:sldId id="1178" r:id="rId40"/>
    <p:sldId id="1165" r:id="rId41"/>
    <p:sldId id="518" r:id="rId42"/>
    <p:sldId id="531" r:id="rId43"/>
    <p:sldId id="532" r:id="rId44"/>
    <p:sldId id="1159" r:id="rId45"/>
    <p:sldId id="1160" r:id="rId46"/>
    <p:sldId id="1169" r:id="rId47"/>
    <p:sldId id="530" r:id="rId48"/>
    <p:sldId id="543" r:id="rId49"/>
    <p:sldId id="1182" r:id="rId50"/>
    <p:sldId id="4329" r:id="rId51"/>
    <p:sldId id="4482" r:id="rId52"/>
    <p:sldId id="1130" r:id="rId53"/>
    <p:sldId id="1179" r:id="rId54"/>
    <p:sldId id="1148" r:id="rId55"/>
    <p:sldId id="4333" r:id="rId56"/>
    <p:sldId id="1180" r:id="rId57"/>
    <p:sldId id="1150" r:id="rId58"/>
    <p:sldId id="1154" r:id="rId59"/>
    <p:sldId id="1188" r:id="rId60"/>
    <p:sldId id="1189" r:id="rId61"/>
    <p:sldId id="1096" r:id="rId62"/>
    <p:sldId id="1157" r:id="rId63"/>
    <p:sldId id="4321" r:id="rId64"/>
    <p:sldId id="581" r:id="rId65"/>
    <p:sldId id="1204" r:id="rId66"/>
    <p:sldId id="604" r:id="rId67"/>
    <p:sldId id="1161" r:id="rId68"/>
    <p:sldId id="1208" r:id="rId69"/>
    <p:sldId id="1210" r:id="rId70"/>
    <p:sldId id="1209" r:id="rId71"/>
    <p:sldId id="599" r:id="rId72"/>
    <p:sldId id="362" r:id="rId73"/>
    <p:sldId id="4324" r:id="rId74"/>
    <p:sldId id="4322" r:id="rId75"/>
    <p:sldId id="4325" r:id="rId76"/>
    <p:sldId id="1149" r:id="rId77"/>
    <p:sldId id="522" r:id="rId78"/>
    <p:sldId id="1106" r:id="rId79"/>
    <p:sldId id="4334" r:id="rId80"/>
    <p:sldId id="4783" r:id="rId81"/>
    <p:sldId id="1158"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FF7C80"/>
    <a:srgbClr val="4ABDBC"/>
    <a:srgbClr val="5F9898"/>
    <a:srgbClr val="FAF7F0"/>
    <a:srgbClr val="2B41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366"/>
  </p:normalViewPr>
  <p:slideViewPr>
    <p:cSldViewPr snapToGrid="0" snapToObjects="1">
      <p:cViewPr varScale="1">
        <p:scale>
          <a:sx n="112" d="100"/>
          <a:sy n="112" d="100"/>
        </p:scale>
        <p:origin x="216" y="280"/>
      </p:cViewPr>
      <p:guideLst>
        <p:guide orient="horz" pos="2160"/>
        <p:guide pos="3840"/>
      </p:guideLst>
    </p:cSldViewPr>
  </p:slideViewPr>
  <p:notesTextViewPr>
    <p:cViewPr>
      <p:scale>
        <a:sx n="1" d="1"/>
        <a:sy n="1" d="1"/>
      </p:scale>
      <p:origin x="0" y="0"/>
    </p:cViewPr>
  </p:notesTextViewPr>
  <p:sorterViewPr>
    <p:cViewPr>
      <p:scale>
        <a:sx n="171" d="100"/>
        <a:sy n="171"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commentAuthors" Target="commentAuthor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9.xlsx"/><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0.xlsx"/><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4.xml"/><Relationship Id="rId1" Type="http://schemas.microsoft.com/office/2011/relationships/chartStyle" Target="style4.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3" Type="http://schemas.openxmlformats.org/officeDocument/2006/relationships/oleObject" Target="https://oldwestburyedu-my.sharepoint.com/personal/dolarv_oldwestbury_edu/Documents/NEED/Data%20for%20tables.xlsx" TargetMode="External"/><Relationship Id="rId2" Type="http://schemas.microsoft.com/office/2011/relationships/chartColorStyle" Target="colors5.xml"/><Relationship Id="rId1" Type="http://schemas.microsoft.com/office/2011/relationships/chartStyle" Target="style5.xm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4.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Users\Jon\NEED%20Dropbox\Presentations\HealthCare\Data\Intl_LifeExpVGDP.xlsx" TargetMode="Externa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1.1721579419984767E-2"/>
          <c:w val="0.99673551917121472"/>
          <c:h val="0.93025848884945395"/>
        </c:manualLayout>
      </c:layout>
      <c:barChart>
        <c:barDir val="col"/>
        <c:grouping val="clustered"/>
        <c:varyColors val="0"/>
        <c:ser>
          <c:idx val="4"/>
          <c:order val="0"/>
          <c:spPr>
            <a:solidFill>
              <a:schemeClr val="accent1"/>
            </a:solidFill>
            <a:ln w="9525">
              <a:noFill/>
              <a:prstDash val="solid"/>
            </a:ln>
          </c:spPr>
          <c:invertIfNegative val="0"/>
          <c:dPt>
            <c:idx val="2"/>
            <c:invertIfNegative val="0"/>
            <c:bubble3D val="0"/>
            <c:spPr>
              <a:solidFill>
                <a:srgbClr val="C00000"/>
              </a:solidFill>
              <a:ln w="9525">
                <a:noFill/>
                <a:prstDash val="solid"/>
              </a:ln>
            </c:spPr>
            <c:extLst>
              <c:ext xmlns:c16="http://schemas.microsoft.com/office/drawing/2014/chart" uri="{C3380CC4-5D6E-409C-BE32-E72D297353CC}">
                <c16:uniqueId val="{00000003-B354-4B0C-A812-61A464DA41D4}"/>
              </c:ext>
            </c:extLst>
          </c:dPt>
          <c:dPt>
            <c:idx val="10"/>
            <c:invertIfNegative val="0"/>
            <c:bubble3D val="0"/>
            <c:extLst>
              <c:ext xmlns:c16="http://schemas.microsoft.com/office/drawing/2014/chart" uri="{C3380CC4-5D6E-409C-BE32-E72D297353CC}">
                <c16:uniqueId val="{00000000-B354-4B0C-A812-61A464DA41D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SWE</c:v>
                </c:pt>
                <c:pt idx="1">
                  <c:v>NZ</c:v>
                </c:pt>
                <c:pt idx="2">
                  <c:v>US</c:v>
                </c:pt>
                <c:pt idx="3">
                  <c:v>SWIZ</c:v>
                </c:pt>
                <c:pt idx="4">
                  <c:v>NOR</c:v>
                </c:pt>
                <c:pt idx="5">
                  <c:v>FRA</c:v>
                </c:pt>
                <c:pt idx="6">
                  <c:v>CAN</c:v>
                </c:pt>
                <c:pt idx="7">
                  <c:v>AUS</c:v>
                </c:pt>
                <c:pt idx="8">
                  <c:v>NETH</c:v>
                </c:pt>
                <c:pt idx="9">
                  <c:v>GER</c:v>
                </c:pt>
              </c:strCache>
            </c:strRef>
          </c:cat>
          <c:val>
            <c:numRef>
              <c:f>Sheet1!$B$2:$B$11</c:f>
              <c:numCache>
                <c:formatCode>General</c:formatCode>
                <c:ptCount val="10"/>
                <c:pt idx="0">
                  <c:v>2.8</c:v>
                </c:pt>
                <c:pt idx="1">
                  <c:v>3.8</c:v>
                </c:pt>
                <c:pt idx="2">
                  <c:v>4</c:v>
                </c:pt>
                <c:pt idx="3">
                  <c:v>4.3</c:v>
                </c:pt>
                <c:pt idx="4">
                  <c:v>4.5</c:v>
                </c:pt>
                <c:pt idx="5">
                  <c:v>6.1</c:v>
                </c:pt>
                <c:pt idx="6">
                  <c:v>6.8</c:v>
                </c:pt>
                <c:pt idx="7">
                  <c:v>7.7</c:v>
                </c:pt>
                <c:pt idx="8">
                  <c:v>8.3000000000000007</c:v>
                </c:pt>
                <c:pt idx="9">
                  <c:v>9.9</c:v>
                </c:pt>
              </c:numCache>
            </c:numRef>
          </c:val>
          <c:extLst>
            <c:ext xmlns:c16="http://schemas.microsoft.com/office/drawing/2014/chart" uri="{C3380CC4-5D6E-409C-BE32-E72D297353CC}">
              <c16:uniqueId val="{00000001-B354-4B0C-A812-61A464DA41D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Sheet1!$C$2:$C$11</c:f>
              <c:numCache>
                <c:formatCode>General</c:formatCode>
                <c:ptCount val="10"/>
                <c:pt idx="0">
                  <c:v>6.8</c:v>
                </c:pt>
                <c:pt idx="1">
                  <c:v>6.8</c:v>
                </c:pt>
                <c:pt idx="2">
                  <c:v>6.8</c:v>
                </c:pt>
                <c:pt idx="3">
                  <c:v>6.8</c:v>
                </c:pt>
                <c:pt idx="4">
                  <c:v>6.8</c:v>
                </c:pt>
                <c:pt idx="5">
                  <c:v>6.8</c:v>
                </c:pt>
                <c:pt idx="6">
                  <c:v>6.8</c:v>
                </c:pt>
                <c:pt idx="7">
                  <c:v>6.8</c:v>
                </c:pt>
                <c:pt idx="8">
                  <c:v>6.8</c:v>
                </c:pt>
                <c:pt idx="9">
                  <c:v>6.8</c:v>
                </c:pt>
              </c:numCache>
            </c:numRef>
          </c:val>
          <c:smooth val="0"/>
          <c:extLst>
            <c:ext xmlns:c16="http://schemas.microsoft.com/office/drawing/2014/chart" uri="{C3380CC4-5D6E-409C-BE32-E72D297353CC}">
              <c16:uniqueId val="{00000002-B354-4B0C-A812-61A464DA41D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484978440194976E-2"/>
          <c:y val="5.865605707737237E-2"/>
          <c:w val="0.88057473284589438"/>
          <c:h val="0.75780015400523937"/>
        </c:manualLayout>
      </c:layout>
      <c:barChart>
        <c:barDir val="col"/>
        <c:grouping val="clustered"/>
        <c:varyColors val="0"/>
        <c:ser>
          <c:idx val="0"/>
          <c:order val="0"/>
          <c:tx>
            <c:strRef>
              <c:f>Sheet1!$B$1</c:f>
              <c:strCache>
                <c:ptCount val="1"/>
                <c:pt idx="0">
                  <c:v>Column2</c:v>
                </c:pt>
              </c:strCache>
            </c:strRef>
          </c:tx>
          <c:spPr>
            <a:solidFill>
              <a:srgbClr val="0C4C88"/>
            </a:solidFill>
            <a:ln>
              <a:solidFill>
                <a:schemeClr val="tx2"/>
              </a:solidFill>
            </a:ln>
          </c:spPr>
          <c:invertIfNegative val="0"/>
          <c:dPt>
            <c:idx val="0"/>
            <c:invertIfNegative val="0"/>
            <c:bubble3D val="0"/>
            <c:spPr>
              <a:solidFill>
                <a:srgbClr val="C00000"/>
              </a:solidFill>
              <a:ln>
                <a:solidFill>
                  <a:schemeClr val="tx2"/>
                </a:solidFill>
              </a:ln>
            </c:spPr>
            <c:extLst>
              <c:ext xmlns:c16="http://schemas.microsoft.com/office/drawing/2014/chart" uri="{C3380CC4-5D6E-409C-BE32-E72D297353CC}">
                <c16:uniqueId val="{00000000-600D-4BC4-ACDC-B29037BE43C0}"/>
              </c:ext>
            </c:extLst>
          </c:dPt>
          <c:dPt>
            <c:idx val="10"/>
            <c:invertIfNegative val="0"/>
            <c:bubble3D val="0"/>
            <c:spPr>
              <a:solidFill>
                <a:srgbClr val="C00000"/>
              </a:solidFill>
              <a:ln>
                <a:solidFill>
                  <a:schemeClr val="tx2"/>
                </a:solidFill>
              </a:ln>
            </c:spPr>
            <c:extLst>
              <c:ext xmlns:c16="http://schemas.microsoft.com/office/drawing/2014/chart" uri="{C3380CC4-5D6E-409C-BE32-E72D297353CC}">
                <c16:uniqueId val="{00000001-F40A-4403-B1C5-5DEB7D7566D8}"/>
              </c:ext>
            </c:extLst>
          </c:dPt>
          <c:dLbls>
            <c:numFmt formatCode="#,##0.0" sourceLinked="0"/>
            <c:spPr>
              <a:noFill/>
              <a:ln>
                <a:noFill/>
              </a:ln>
              <a:effectLst/>
            </c:spPr>
            <c:txPr>
              <a:bodyPr/>
              <a:lstStyle/>
              <a:p>
                <a:pPr>
                  <a:defRPr b="1">
                    <a:latin typeface="Cabin" panose="020B08030502020200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US</c:v>
                </c:pt>
                <c:pt idx="1">
                  <c:v>SWE</c:v>
                </c:pt>
                <c:pt idx="2">
                  <c:v>CAN</c:v>
                </c:pt>
                <c:pt idx="3">
                  <c:v>SWIZ</c:v>
                </c:pt>
                <c:pt idx="4">
                  <c:v>UK</c:v>
                </c:pt>
                <c:pt idx="5">
                  <c:v>AUS</c:v>
                </c:pt>
                <c:pt idx="6">
                  <c:v>NETH</c:v>
                </c:pt>
                <c:pt idx="7">
                  <c:v>FR</c:v>
                </c:pt>
                <c:pt idx="8">
                  <c:v>GER</c:v>
                </c:pt>
              </c:strCache>
            </c:strRef>
          </c:cat>
          <c:val>
            <c:numRef>
              <c:f>Sheet1!$B$2:$B$10</c:f>
              <c:numCache>
                <c:formatCode>General</c:formatCode>
                <c:ptCount val="9"/>
                <c:pt idx="0">
                  <c:v>19</c:v>
                </c:pt>
                <c:pt idx="1">
                  <c:v>17</c:v>
                </c:pt>
                <c:pt idx="2">
                  <c:v>15</c:v>
                </c:pt>
                <c:pt idx="3">
                  <c:v>14</c:v>
                </c:pt>
                <c:pt idx="4">
                  <c:v>11</c:v>
                </c:pt>
                <c:pt idx="5">
                  <c:v>11</c:v>
                </c:pt>
                <c:pt idx="6">
                  <c:v>10</c:v>
                </c:pt>
                <c:pt idx="7">
                  <c:v>8</c:v>
                </c:pt>
                <c:pt idx="8">
                  <c:v>7</c:v>
                </c:pt>
              </c:numCache>
            </c:numRef>
          </c:val>
          <c:extLst>
            <c:ext xmlns:c16="http://schemas.microsoft.com/office/drawing/2014/chart" uri="{C3380CC4-5D6E-409C-BE32-E72D297353CC}">
              <c16:uniqueId val="{00000000-F40A-4403-B1C5-5DEB7D7566D8}"/>
            </c:ext>
          </c:extLst>
        </c:ser>
        <c:dLbls>
          <c:showLegendKey val="0"/>
          <c:showVal val="0"/>
          <c:showCatName val="0"/>
          <c:showSerName val="0"/>
          <c:showPercent val="0"/>
          <c:showBubbleSize val="0"/>
        </c:dLbls>
        <c:gapWidth val="150"/>
        <c:axId val="104837504"/>
        <c:axId val="104839040"/>
      </c:barChart>
      <c:catAx>
        <c:axId val="104837504"/>
        <c:scaling>
          <c:orientation val="minMax"/>
        </c:scaling>
        <c:delete val="0"/>
        <c:axPos val="b"/>
        <c:numFmt formatCode="General" sourceLinked="0"/>
        <c:majorTickMark val="out"/>
        <c:minorTickMark val="none"/>
        <c:tickLblPos val="low"/>
        <c:txPr>
          <a:bodyPr rot="0"/>
          <a:lstStyle/>
          <a:p>
            <a:pPr>
              <a:defRPr sz="1600" b="1">
                <a:latin typeface="Cabin" panose="020B0803050202020004" pitchFamily="34" charset="0"/>
                <a:cs typeface="Arial" panose="020B0604020202020204" pitchFamily="34" charset="0"/>
              </a:defRPr>
            </a:pPr>
            <a:endParaRPr lang="en-US"/>
          </a:p>
        </c:txPr>
        <c:crossAx val="104839040"/>
        <c:crosses val="autoZero"/>
        <c:auto val="1"/>
        <c:lblAlgn val="ctr"/>
        <c:lblOffset val="100"/>
        <c:noMultiLvlLbl val="0"/>
      </c:catAx>
      <c:valAx>
        <c:axId val="104839040"/>
        <c:scaling>
          <c:orientation val="minMax"/>
        </c:scaling>
        <c:delete val="0"/>
        <c:axPos val="l"/>
        <c:numFmt formatCode="General" sourceLinked="1"/>
        <c:majorTickMark val="out"/>
        <c:minorTickMark val="none"/>
        <c:tickLblPos val="nextTo"/>
        <c:txPr>
          <a:bodyPr/>
          <a:lstStyle/>
          <a:p>
            <a:pPr>
              <a:defRPr sz="1600" b="1">
                <a:latin typeface="Cabin" panose="020B0803050202020004" pitchFamily="34" charset="0"/>
                <a:cs typeface="Arial" panose="020B0604020202020204" pitchFamily="34" charset="0"/>
              </a:defRPr>
            </a:pPr>
            <a:endParaRPr lang="en-US"/>
          </a:p>
        </c:txPr>
        <c:crossAx val="1048375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5-89E5-4E9F-9B62-792D7816F402}"/>
              </c:ext>
            </c:extLst>
          </c:dPt>
          <c:dPt>
            <c:idx val="10"/>
            <c:invertIfNegative val="0"/>
            <c:bubble3D val="0"/>
            <c:extLst>
              <c:ext xmlns:c16="http://schemas.microsoft.com/office/drawing/2014/chart" uri="{C3380CC4-5D6E-409C-BE32-E72D297353CC}">
                <c16:uniqueId val="{00000000-89E5-4E9F-9B62-792D7816F402}"/>
              </c:ext>
            </c:extLst>
          </c:dPt>
          <c:dLbls>
            <c:dLbl>
              <c:idx val="5"/>
              <c:layout>
                <c:manualLayout>
                  <c:x val="0"/>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E5-4E9F-9B62-792D7816F402}"/>
                </c:ext>
              </c:extLst>
            </c:dLbl>
            <c:dLbl>
              <c:idx val="6"/>
              <c:layout>
                <c:manualLayout>
                  <c:x val="-1.1318202268926492E-16"/>
                  <c:y val="7.00749803853900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E5-4E9F-9B62-792D7816F402}"/>
                </c:ext>
              </c:extLst>
            </c:dLbl>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UK</c:v>
                </c:pt>
                <c:pt idx="1">
                  <c:v>US</c:v>
                </c:pt>
                <c:pt idx="2">
                  <c:v>NZ</c:v>
                </c:pt>
                <c:pt idx="3">
                  <c:v>NETH</c:v>
                </c:pt>
                <c:pt idx="4">
                  <c:v>CAN</c:v>
                </c:pt>
                <c:pt idx="5">
                  <c:v>FRA</c:v>
                </c:pt>
                <c:pt idx="6">
                  <c:v>SWE</c:v>
                </c:pt>
                <c:pt idx="7">
                  <c:v>GER</c:v>
                </c:pt>
                <c:pt idx="8">
                  <c:v>NOR</c:v>
                </c:pt>
              </c:strCache>
            </c:strRef>
          </c:cat>
          <c:val>
            <c:numRef>
              <c:f>Sheet1!$B$2:$B$10</c:f>
              <c:numCache>
                <c:formatCode>General</c:formatCode>
                <c:ptCount val="9"/>
                <c:pt idx="0">
                  <c:v>72.599999999999994</c:v>
                </c:pt>
                <c:pt idx="1">
                  <c:v>67.5</c:v>
                </c:pt>
                <c:pt idx="2">
                  <c:v>65</c:v>
                </c:pt>
                <c:pt idx="3">
                  <c:v>64</c:v>
                </c:pt>
                <c:pt idx="4">
                  <c:v>61.1</c:v>
                </c:pt>
                <c:pt idx="5">
                  <c:v>49.7</c:v>
                </c:pt>
                <c:pt idx="6">
                  <c:v>49.4</c:v>
                </c:pt>
                <c:pt idx="7">
                  <c:v>34.799999999999997</c:v>
                </c:pt>
                <c:pt idx="8">
                  <c:v>34.4</c:v>
                </c:pt>
              </c:numCache>
            </c:numRef>
          </c:val>
          <c:extLst>
            <c:ext xmlns:c16="http://schemas.microsoft.com/office/drawing/2014/chart" uri="{C3380CC4-5D6E-409C-BE32-E72D297353CC}">
              <c16:uniqueId val="{00000003-89E5-4E9F-9B62-792D7816F402}"/>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Sheet1!$C$2:$C$10</c:f>
              <c:numCache>
                <c:formatCode>General</c:formatCode>
                <c:ptCount val="9"/>
                <c:pt idx="0">
                  <c:v>44</c:v>
                </c:pt>
                <c:pt idx="1">
                  <c:v>44</c:v>
                </c:pt>
                <c:pt idx="2">
                  <c:v>44</c:v>
                </c:pt>
                <c:pt idx="3">
                  <c:v>44</c:v>
                </c:pt>
                <c:pt idx="4">
                  <c:v>44</c:v>
                </c:pt>
                <c:pt idx="5">
                  <c:v>44</c:v>
                </c:pt>
                <c:pt idx="6">
                  <c:v>44</c:v>
                </c:pt>
                <c:pt idx="7">
                  <c:v>44</c:v>
                </c:pt>
                <c:pt idx="8">
                  <c:v>44</c:v>
                </c:pt>
              </c:numCache>
            </c:numRef>
          </c:val>
          <c:smooth val="0"/>
          <c:extLst>
            <c:ext xmlns:c16="http://schemas.microsoft.com/office/drawing/2014/chart" uri="{C3380CC4-5D6E-409C-BE32-E72D297353CC}">
              <c16:uniqueId val="{00000004-89E5-4E9F-9B62-792D7816F402}"/>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10985973719046116"/>
          <c:w val="0.99673551917121472"/>
          <c:h val="0.83212041745832932"/>
        </c:manualLayout>
      </c:layout>
      <c:barChart>
        <c:barDir val="col"/>
        <c:grouping val="clustered"/>
        <c:varyColors val="0"/>
        <c:ser>
          <c:idx val="4"/>
          <c:order val="0"/>
          <c:spPr>
            <a:solidFill>
              <a:srgbClr val="0C4C88"/>
            </a:solidFill>
            <a:ln w="9525">
              <a:noFill/>
              <a:prstDash val="solid"/>
            </a:ln>
          </c:spPr>
          <c:invertIfNegative val="0"/>
          <c:dPt>
            <c:idx val="1"/>
            <c:invertIfNegative val="0"/>
            <c:bubble3D val="0"/>
            <c:spPr>
              <a:solidFill>
                <a:srgbClr val="C00000"/>
              </a:solidFill>
              <a:ln w="9525">
                <a:noFill/>
                <a:prstDash val="solid"/>
              </a:ln>
            </c:spPr>
            <c:extLst>
              <c:ext xmlns:c16="http://schemas.microsoft.com/office/drawing/2014/chart" uri="{C3380CC4-5D6E-409C-BE32-E72D297353CC}">
                <c16:uniqueId val="{00000003-03DB-43BB-9A5C-16B1FCCEC546}"/>
              </c:ext>
            </c:extLst>
          </c:dPt>
          <c:dPt>
            <c:idx val="10"/>
            <c:invertIfNegative val="0"/>
            <c:bubble3D val="0"/>
            <c:extLst>
              <c:ext xmlns:c16="http://schemas.microsoft.com/office/drawing/2014/chart" uri="{C3380CC4-5D6E-409C-BE32-E72D297353CC}">
                <c16:uniqueId val="{00000000-03DB-43BB-9A5C-16B1FCCEC546}"/>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Sheet1!$B$2:$B$12</c:f>
              <c:numCache>
                <c:formatCode>General</c:formatCode>
                <c:ptCount val="11"/>
                <c:pt idx="0">
                  <c:v>90.4</c:v>
                </c:pt>
                <c:pt idx="1">
                  <c:v>79.5</c:v>
                </c:pt>
                <c:pt idx="2">
                  <c:v>78.2</c:v>
                </c:pt>
                <c:pt idx="3">
                  <c:v>75.5</c:v>
                </c:pt>
                <c:pt idx="4">
                  <c:v>75.2</c:v>
                </c:pt>
                <c:pt idx="5">
                  <c:v>72</c:v>
                </c:pt>
                <c:pt idx="6">
                  <c:v>55.1</c:v>
                </c:pt>
                <c:pt idx="7">
                  <c:v>54</c:v>
                </c:pt>
                <c:pt idx="8">
                  <c:v>51</c:v>
                </c:pt>
                <c:pt idx="9">
                  <c:v>49.7</c:v>
                </c:pt>
                <c:pt idx="10">
                  <c:v>49</c:v>
                </c:pt>
              </c:numCache>
            </c:numRef>
          </c:val>
          <c:extLst>
            <c:ext xmlns:c16="http://schemas.microsoft.com/office/drawing/2014/chart" uri="{C3380CC4-5D6E-409C-BE32-E72D297353CC}">
              <c16:uniqueId val="{00000001-03DB-43BB-9A5C-16B1FCCEC546}"/>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cat>
            <c:strRef>
              <c:f>Sheet1!$A$2:$A$12</c:f>
              <c:strCache>
                <c:ptCount val="11"/>
                <c:pt idx="0">
                  <c:v>SWE</c:v>
                </c:pt>
                <c:pt idx="1">
                  <c:v>US</c:v>
                </c:pt>
                <c:pt idx="2">
                  <c:v>NETH</c:v>
                </c:pt>
                <c:pt idx="3">
                  <c:v>NOR</c:v>
                </c:pt>
                <c:pt idx="4">
                  <c:v>UK</c:v>
                </c:pt>
                <c:pt idx="5">
                  <c:v>NZ</c:v>
                </c:pt>
                <c:pt idx="6">
                  <c:v>AUS</c:v>
                </c:pt>
                <c:pt idx="7">
                  <c:v>CAN</c:v>
                </c:pt>
                <c:pt idx="8">
                  <c:v>GER</c:v>
                </c:pt>
                <c:pt idx="9">
                  <c:v>FRA</c:v>
                </c:pt>
                <c:pt idx="10">
                  <c:v>SWIZ</c:v>
                </c:pt>
              </c:strCache>
            </c:strRef>
          </c:cat>
          <c:val>
            <c:numRef>
              <c:f>Sheet1!$C$2:$C$12</c:f>
              <c:numCache>
                <c:formatCode>General</c:formatCode>
                <c:ptCount val="11"/>
                <c:pt idx="0">
                  <c:v>59.7</c:v>
                </c:pt>
                <c:pt idx="1">
                  <c:v>59.7</c:v>
                </c:pt>
                <c:pt idx="2">
                  <c:v>59.7</c:v>
                </c:pt>
                <c:pt idx="3">
                  <c:v>59.7</c:v>
                </c:pt>
                <c:pt idx="4">
                  <c:v>59.7</c:v>
                </c:pt>
                <c:pt idx="5">
                  <c:v>59.7</c:v>
                </c:pt>
                <c:pt idx="6">
                  <c:v>59.7</c:v>
                </c:pt>
                <c:pt idx="7">
                  <c:v>59.7</c:v>
                </c:pt>
                <c:pt idx="8">
                  <c:v>59.7</c:v>
                </c:pt>
                <c:pt idx="9">
                  <c:v>59.7</c:v>
                </c:pt>
                <c:pt idx="10">
                  <c:v>59.7</c:v>
                </c:pt>
              </c:numCache>
            </c:numRef>
          </c:val>
          <c:smooth val="0"/>
          <c:extLst>
            <c:ext xmlns:c16="http://schemas.microsoft.com/office/drawing/2014/chart" uri="{C3380CC4-5D6E-409C-BE32-E72D297353CC}">
              <c16:uniqueId val="{00000002-03DB-43BB-9A5C-16B1FCCEC546}"/>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823856229513214E-2"/>
          <c:y val="0.16808246319290043"/>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481A-46DC-94FA-E364A879E506}"/>
              </c:ext>
            </c:extLst>
          </c:dPt>
          <c:dPt>
            <c:idx val="10"/>
            <c:invertIfNegative val="0"/>
            <c:bubble3D val="0"/>
            <c:extLst>
              <c:ext xmlns:c16="http://schemas.microsoft.com/office/drawing/2014/chart" uri="{C3380CC4-5D6E-409C-BE32-E72D297353CC}">
                <c16:uniqueId val="{00000002-481A-46DC-94FA-E364A879E50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f>Sheet1!$B$2:$B$12</c:f>
              <c:numCache>
                <c:formatCode>0</c:formatCode>
                <c:ptCount val="11"/>
                <c:pt idx="0">
                  <c:v>23.9</c:v>
                </c:pt>
                <c:pt idx="1">
                  <c:v>33.299999999999997</c:v>
                </c:pt>
                <c:pt idx="2">
                  <c:v>39.47</c:v>
                </c:pt>
                <c:pt idx="3">
                  <c:v>47.19</c:v>
                </c:pt>
                <c:pt idx="4">
                  <c:v>49.2</c:v>
                </c:pt>
                <c:pt idx="5">
                  <c:v>51.27</c:v>
                </c:pt>
                <c:pt idx="6">
                  <c:v>53.91</c:v>
                </c:pt>
                <c:pt idx="7">
                  <c:v>54.71</c:v>
                </c:pt>
                <c:pt idx="8">
                  <c:v>59.37</c:v>
                </c:pt>
                <c:pt idx="9">
                  <c:v>60.64</c:v>
                </c:pt>
                <c:pt idx="10">
                  <c:v>61.89</c:v>
                </c:pt>
              </c:numCache>
            </c:numRef>
          </c:val>
          <c:extLst>
            <c:ext xmlns:c16="http://schemas.microsoft.com/office/drawing/2014/chart" uri="{C3380CC4-5D6E-409C-BE32-E72D297353CC}">
              <c16:uniqueId val="{00000003-481A-46DC-94FA-E364A879E506}"/>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81A-46DC-94FA-E364A879E506}"/>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81A-46DC-94FA-E364A879E506}"/>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81A-46DC-94FA-E364A879E506}"/>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481A-46DC-94FA-E364A879E506}"/>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81A-46DC-94FA-E364A879E506}"/>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481A-46DC-94FA-E364A879E50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SWE</c:v>
                      </c:pt>
                      <c:pt idx="2">
                        <c:v>CAN</c:v>
                      </c:pt>
                      <c:pt idx="3">
                        <c:v>NZ</c:v>
                      </c:pt>
                      <c:pt idx="4">
                        <c:v>GER</c:v>
                      </c:pt>
                      <c:pt idx="5">
                        <c:v>NOR</c:v>
                      </c:pt>
                      <c:pt idx="6">
                        <c:v>NETH</c:v>
                      </c:pt>
                      <c:pt idx="7">
                        <c:v>FRA</c:v>
                      </c:pt>
                      <c:pt idx="8">
                        <c:v>AUS</c:v>
                      </c:pt>
                      <c:pt idx="9">
                        <c:v>SWIZ</c:v>
                      </c:pt>
                      <c:pt idx="10">
                        <c:v>UK</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481A-46DC-94FA-E364A879E506}"/>
                  </c:ext>
                </c:extLst>
              </c15:ser>
            </c15:filteredBarSeries>
          </c:ext>
        </c:extLst>
      </c:barChart>
      <c:catAx>
        <c:axId val="639404376"/>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100"/>
          <c:min val="0"/>
        </c:scaling>
        <c:delete val="1"/>
        <c:axPos val="l"/>
        <c:numFmt formatCode="0" sourceLinked="1"/>
        <c:majorTickMark val="none"/>
        <c:minorTickMark val="none"/>
        <c:tickLblPos val="nextTo"/>
        <c:crossAx val="639404376"/>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9613520532156E-2"/>
          <c:y val="4.6205371651757733E-2"/>
          <c:w val="0.70345262397755837"/>
          <c:h val="0.90662825198245711"/>
        </c:manualLayout>
      </c:layout>
      <c:lineChart>
        <c:grouping val="standard"/>
        <c:varyColors val="0"/>
        <c:ser>
          <c:idx val="10"/>
          <c:order val="0"/>
          <c:tx>
            <c:strRef>
              <c:f>Sheet1!$A$12</c:f>
              <c:strCache>
                <c:ptCount val="1"/>
                <c:pt idx="0">
                  <c:v>US: 16.9%</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8.2409999999999997</c:v>
                </c:pt>
                <c:pt idx="1">
                  <c:v>8.5259999999999998</c:v>
                </c:pt>
                <c:pt idx="2">
                  <c:v>9.2119999999999997</c:v>
                </c:pt>
                <c:pt idx="3">
                  <c:v>9.3409999999999993</c:v>
                </c:pt>
                <c:pt idx="4">
                  <c:v>9.2910000000000004</c:v>
                </c:pt>
                <c:pt idx="5">
                  <c:v>9.5150000000000006</c:v>
                </c:pt>
                <c:pt idx="6">
                  <c:v>9.6890000000000001</c:v>
                </c:pt>
                <c:pt idx="7">
                  <c:v>9.9329999999999998</c:v>
                </c:pt>
                <c:pt idx="8">
                  <c:v>10.321999999999999</c:v>
                </c:pt>
                <c:pt idx="9">
                  <c:v>10.675000000000001</c:v>
                </c:pt>
                <c:pt idx="10">
                  <c:v>11.304</c:v>
                </c:pt>
                <c:pt idx="11">
                  <c:v>11.978999999999999</c:v>
                </c:pt>
                <c:pt idx="12">
                  <c:v>12.25</c:v>
                </c:pt>
                <c:pt idx="13">
                  <c:v>12.506</c:v>
                </c:pt>
                <c:pt idx="14">
                  <c:v>12.428000000000001</c:v>
                </c:pt>
                <c:pt idx="15">
                  <c:v>12.542</c:v>
                </c:pt>
                <c:pt idx="16">
                  <c:v>12.506</c:v>
                </c:pt>
                <c:pt idx="17">
                  <c:v>12.414</c:v>
                </c:pt>
                <c:pt idx="18">
                  <c:v>12.428000000000001</c:v>
                </c:pt>
                <c:pt idx="19">
                  <c:v>12.429</c:v>
                </c:pt>
                <c:pt idx="20">
                  <c:v>12.542</c:v>
                </c:pt>
                <c:pt idx="21">
                  <c:v>13.218999999999999</c:v>
                </c:pt>
                <c:pt idx="22">
                  <c:v>14.007</c:v>
                </c:pt>
                <c:pt idx="23">
                  <c:v>14.522</c:v>
                </c:pt>
                <c:pt idx="24">
                  <c:v>14.61</c:v>
                </c:pt>
                <c:pt idx="25">
                  <c:v>14.606</c:v>
                </c:pt>
                <c:pt idx="26">
                  <c:v>14.702999999999999</c:v>
                </c:pt>
                <c:pt idx="27">
                  <c:v>14.926</c:v>
                </c:pt>
                <c:pt idx="28">
                  <c:v>15.301</c:v>
                </c:pt>
                <c:pt idx="29">
                  <c:v>16.309999999999999</c:v>
                </c:pt>
                <c:pt idx="30">
                  <c:v>16.382000000000001</c:v>
                </c:pt>
                <c:pt idx="31">
                  <c:v>16.350000000000001</c:v>
                </c:pt>
                <c:pt idx="32">
                  <c:v>16.329000000000001</c:v>
                </c:pt>
                <c:pt idx="33">
                  <c:v>16.257000000000001</c:v>
                </c:pt>
                <c:pt idx="34">
                  <c:v>16.443000000000001</c:v>
                </c:pt>
                <c:pt idx="35">
                  <c:v>16.748999999999999</c:v>
                </c:pt>
                <c:pt idx="36">
                  <c:v>17.120999999999999</c:v>
                </c:pt>
                <c:pt idx="37" formatCode="0.0">
                  <c:v>17.061</c:v>
                </c:pt>
              </c:numCache>
            </c:numRef>
          </c:val>
          <c:smooth val="0"/>
          <c:extLst>
            <c:ext xmlns:c16="http://schemas.microsoft.com/office/drawing/2014/chart" uri="{C3380CC4-5D6E-409C-BE32-E72D297353CC}">
              <c16:uniqueId val="{00000000-ED04-4433-AA46-76705826DECB}"/>
            </c:ext>
          </c:extLst>
        </c:ser>
        <c:ser>
          <c:idx val="8"/>
          <c:order val="1"/>
          <c:tx>
            <c:strRef>
              <c:f>Sheet1!$A$10</c:f>
              <c:strCache>
                <c:ptCount val="1"/>
                <c:pt idx="0">
                  <c:v>SWIZ: 12.2%</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6.6310000000000002</c:v>
                </c:pt>
                <c:pt idx="1">
                  <c:v>6.6909999999999998</c:v>
                </c:pt>
                <c:pt idx="2">
                  <c:v>6.8280000000000003</c:v>
                </c:pt>
                <c:pt idx="3">
                  <c:v>7.1920000000000002</c:v>
                </c:pt>
                <c:pt idx="4">
                  <c:v>6.952</c:v>
                </c:pt>
                <c:pt idx="5">
                  <c:v>7.51</c:v>
                </c:pt>
                <c:pt idx="6">
                  <c:v>7.6760000000000002</c:v>
                </c:pt>
                <c:pt idx="7">
                  <c:v>7.859</c:v>
                </c:pt>
                <c:pt idx="8">
                  <c:v>7.9029999999999996</c:v>
                </c:pt>
                <c:pt idx="9">
                  <c:v>7.9089999999999998</c:v>
                </c:pt>
                <c:pt idx="10">
                  <c:v>7.8520000000000003</c:v>
                </c:pt>
                <c:pt idx="11">
                  <c:v>8.4789999999999992</c:v>
                </c:pt>
                <c:pt idx="12">
                  <c:v>8.8580000000000005</c:v>
                </c:pt>
                <c:pt idx="13">
                  <c:v>8.9619999999999997</c:v>
                </c:pt>
                <c:pt idx="14">
                  <c:v>9.09</c:v>
                </c:pt>
                <c:pt idx="15">
                  <c:v>9.3209999999999997</c:v>
                </c:pt>
                <c:pt idx="16">
                  <c:v>9.6999999999999993</c:v>
                </c:pt>
                <c:pt idx="17">
                  <c:v>9.7200000000000006</c:v>
                </c:pt>
                <c:pt idx="18">
                  <c:v>9.8309999999999995</c:v>
                </c:pt>
                <c:pt idx="19">
                  <c:v>9.9610000000000003</c:v>
                </c:pt>
                <c:pt idx="20">
                  <c:v>9.8439999999999994</c:v>
                </c:pt>
                <c:pt idx="21">
                  <c:v>10.231</c:v>
                </c:pt>
                <c:pt idx="22">
                  <c:v>10.641</c:v>
                </c:pt>
                <c:pt idx="23">
                  <c:v>10.936</c:v>
                </c:pt>
                <c:pt idx="24">
                  <c:v>11.004</c:v>
                </c:pt>
                <c:pt idx="25">
                  <c:v>10.821999999999999</c:v>
                </c:pt>
                <c:pt idx="26">
                  <c:v>10.214</c:v>
                </c:pt>
                <c:pt idx="27">
                  <c:v>10.016</c:v>
                </c:pt>
                <c:pt idx="28">
                  <c:v>10.151</c:v>
                </c:pt>
                <c:pt idx="29">
                  <c:v>10.808999999999999</c:v>
                </c:pt>
                <c:pt idx="30">
                  <c:v>10.699</c:v>
                </c:pt>
                <c:pt idx="31">
                  <c:v>10.769</c:v>
                </c:pt>
                <c:pt idx="32">
                  <c:v>11.058</c:v>
                </c:pt>
                <c:pt idx="33">
                  <c:v>11.314</c:v>
                </c:pt>
                <c:pt idx="34">
                  <c:v>11.494</c:v>
                </c:pt>
                <c:pt idx="35">
                  <c:v>11.884</c:v>
                </c:pt>
                <c:pt idx="36">
                  <c:v>12.221</c:v>
                </c:pt>
                <c:pt idx="37" formatCode="0.0">
                  <c:v>12.346</c:v>
                </c:pt>
              </c:numCache>
            </c:numRef>
          </c:val>
          <c:smooth val="0"/>
          <c:extLst>
            <c:ext xmlns:c16="http://schemas.microsoft.com/office/drawing/2014/chart" uri="{C3380CC4-5D6E-409C-BE32-E72D297353CC}">
              <c16:uniqueId val="{00000001-ED04-4433-AA46-76705826DECB}"/>
            </c:ext>
          </c:extLst>
        </c:ser>
        <c:ser>
          <c:idx val="3"/>
          <c:order val="2"/>
          <c:tx>
            <c:strRef>
              <c:f>Sheet1!$A$5</c:f>
              <c:strCache>
                <c:ptCount val="1"/>
                <c:pt idx="0">
                  <c:v>GER: 11.2%</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8.0980000000000008</c:v>
                </c:pt>
                <c:pt idx="1">
                  <c:v>8.3970000000000002</c:v>
                </c:pt>
                <c:pt idx="2">
                  <c:v>8.2279999999999998</c:v>
                </c:pt>
                <c:pt idx="3">
                  <c:v>8.2200000000000006</c:v>
                </c:pt>
                <c:pt idx="4">
                  <c:v>8.3360000000000003</c:v>
                </c:pt>
                <c:pt idx="5">
                  <c:v>8.4809999999999999</c:v>
                </c:pt>
                <c:pt idx="6">
                  <c:v>8.3759999999999994</c:v>
                </c:pt>
                <c:pt idx="7">
                  <c:v>8.48</c:v>
                </c:pt>
                <c:pt idx="8">
                  <c:v>8.66</c:v>
                </c:pt>
                <c:pt idx="9">
                  <c:v>8.0630000000000006</c:v>
                </c:pt>
                <c:pt idx="10">
                  <c:v>8.0310000000000006</c:v>
                </c:pt>
                <c:pt idx="12">
                  <c:v>9.0250000000000004</c:v>
                </c:pt>
                <c:pt idx="13">
                  <c:v>8.9930000000000003</c:v>
                </c:pt>
                <c:pt idx="14">
                  <c:v>9.2270000000000003</c:v>
                </c:pt>
                <c:pt idx="15">
                  <c:v>9.5</c:v>
                </c:pt>
                <c:pt idx="16">
                  <c:v>9.7910000000000004</c:v>
                </c:pt>
                <c:pt idx="17">
                  <c:v>9.6760000000000002</c:v>
                </c:pt>
                <c:pt idx="18">
                  <c:v>9.6980000000000004</c:v>
                </c:pt>
                <c:pt idx="19">
                  <c:v>9.7669999999999995</c:v>
                </c:pt>
                <c:pt idx="20">
                  <c:v>9.8369999999999997</c:v>
                </c:pt>
                <c:pt idx="21">
                  <c:v>9.8719999999999999</c:v>
                </c:pt>
                <c:pt idx="22">
                  <c:v>10.117000000000001</c:v>
                </c:pt>
                <c:pt idx="23">
                  <c:v>10.337999999999999</c:v>
                </c:pt>
                <c:pt idx="24">
                  <c:v>10.08</c:v>
                </c:pt>
                <c:pt idx="25">
                  <c:v>10.228</c:v>
                </c:pt>
                <c:pt idx="26">
                  <c:v>10.117000000000001</c:v>
                </c:pt>
                <c:pt idx="27">
                  <c:v>9.9710000000000001</c:v>
                </c:pt>
                <c:pt idx="28">
                  <c:v>10.157</c:v>
                </c:pt>
                <c:pt idx="29">
                  <c:v>11.14</c:v>
                </c:pt>
                <c:pt idx="30">
                  <c:v>11.005000000000001</c:v>
                </c:pt>
                <c:pt idx="31">
                  <c:v>10.721</c:v>
                </c:pt>
                <c:pt idx="32">
                  <c:v>10.776999999999999</c:v>
                </c:pt>
                <c:pt idx="33">
                  <c:v>10.932</c:v>
                </c:pt>
                <c:pt idx="34">
                  <c:v>10.96</c:v>
                </c:pt>
                <c:pt idx="35">
                  <c:v>11.087999999999999</c:v>
                </c:pt>
                <c:pt idx="36">
                  <c:v>11.131</c:v>
                </c:pt>
                <c:pt idx="37" formatCode="0.0">
                  <c:v>11.247</c:v>
                </c:pt>
              </c:numCache>
            </c:numRef>
          </c:val>
          <c:smooth val="0"/>
          <c:extLst>
            <c:ext xmlns:c16="http://schemas.microsoft.com/office/drawing/2014/chart" uri="{C3380CC4-5D6E-409C-BE32-E72D297353CC}">
              <c16:uniqueId val="{00000002-ED04-4433-AA46-76705826DECB}"/>
            </c:ext>
          </c:extLst>
        </c:ser>
        <c:ser>
          <c:idx val="2"/>
          <c:order val="3"/>
          <c:tx>
            <c:strRef>
              <c:f>Sheet1!$A$4</c:f>
              <c:strCache>
                <c:ptCount val="1"/>
                <c:pt idx="0">
                  <c:v>FRA: 11.2%</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6.7590000000000003</c:v>
                </c:pt>
                <c:pt idx="5">
                  <c:v>7.6710000000000003</c:v>
                </c:pt>
                <c:pt idx="10">
                  <c:v>7.9969999999999999</c:v>
                </c:pt>
                <c:pt idx="11">
                  <c:v>8.2210000000000001</c:v>
                </c:pt>
                <c:pt idx="12">
                  <c:v>8.4459999999999997</c:v>
                </c:pt>
                <c:pt idx="13">
                  <c:v>8.8569999999999993</c:v>
                </c:pt>
                <c:pt idx="14">
                  <c:v>8.8409999999999993</c:v>
                </c:pt>
                <c:pt idx="15">
                  <c:v>9.8840000000000003</c:v>
                </c:pt>
                <c:pt idx="16">
                  <c:v>9.8859999999999992</c:v>
                </c:pt>
                <c:pt idx="17">
                  <c:v>9.7609999999999992</c:v>
                </c:pt>
                <c:pt idx="18">
                  <c:v>9.6590000000000007</c:v>
                </c:pt>
                <c:pt idx="19">
                  <c:v>9.66</c:v>
                </c:pt>
                <c:pt idx="20">
                  <c:v>9.5839999999999996</c:v>
                </c:pt>
                <c:pt idx="21">
                  <c:v>9.7059999999999995</c:v>
                </c:pt>
                <c:pt idx="22">
                  <c:v>10.022</c:v>
                </c:pt>
                <c:pt idx="23">
                  <c:v>10.083</c:v>
                </c:pt>
                <c:pt idx="24">
                  <c:v>10.164</c:v>
                </c:pt>
                <c:pt idx="25">
                  <c:v>10.215</c:v>
                </c:pt>
                <c:pt idx="26">
                  <c:v>10.398</c:v>
                </c:pt>
                <c:pt idx="27">
                  <c:v>10.335000000000001</c:v>
                </c:pt>
                <c:pt idx="28">
                  <c:v>10.513999999999999</c:v>
                </c:pt>
                <c:pt idx="29">
                  <c:v>11.301</c:v>
                </c:pt>
                <c:pt idx="30">
                  <c:v>11.239000000000001</c:v>
                </c:pt>
                <c:pt idx="31">
                  <c:v>11.202999999999999</c:v>
                </c:pt>
                <c:pt idx="32">
                  <c:v>11.315</c:v>
                </c:pt>
                <c:pt idx="33">
                  <c:v>11.436</c:v>
                </c:pt>
                <c:pt idx="34">
                  <c:v>11.571</c:v>
                </c:pt>
                <c:pt idx="35">
                  <c:v>11.459</c:v>
                </c:pt>
                <c:pt idx="36">
                  <c:v>11.507999999999999</c:v>
                </c:pt>
                <c:pt idx="37" formatCode="0.0">
                  <c:v>11.33</c:v>
                </c:pt>
              </c:numCache>
            </c:numRef>
          </c:val>
          <c:smooth val="0"/>
          <c:extLst>
            <c:ext xmlns:c16="http://schemas.microsoft.com/office/drawing/2014/chart" uri="{C3380CC4-5D6E-409C-BE32-E72D297353CC}">
              <c16:uniqueId val="{00000003-ED04-4433-AA46-76705826DECB}"/>
            </c:ext>
          </c:extLst>
        </c:ser>
        <c:ser>
          <c:idx val="7"/>
          <c:order val="4"/>
          <c:tx>
            <c:strRef>
              <c:f>Sheet1!$A$9</c:f>
              <c:strCache>
                <c:ptCount val="1"/>
                <c:pt idx="0">
                  <c:v>SWE: 11.0%</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7.827</c:v>
                </c:pt>
                <c:pt idx="1">
                  <c:v>7.931</c:v>
                </c:pt>
                <c:pt idx="2">
                  <c:v>8.0169999999999995</c:v>
                </c:pt>
                <c:pt idx="3">
                  <c:v>7.9279999999999999</c:v>
                </c:pt>
                <c:pt idx="4">
                  <c:v>7.7370000000000001</c:v>
                </c:pt>
                <c:pt idx="5">
                  <c:v>7.3440000000000003</c:v>
                </c:pt>
                <c:pt idx="6">
                  <c:v>7.1130000000000004</c:v>
                </c:pt>
                <c:pt idx="7">
                  <c:v>7.1920000000000002</c:v>
                </c:pt>
                <c:pt idx="8">
                  <c:v>7.1079999999999997</c:v>
                </c:pt>
                <c:pt idx="9">
                  <c:v>7.1669999999999998</c:v>
                </c:pt>
                <c:pt idx="10">
                  <c:v>7.2480000000000002</c:v>
                </c:pt>
                <c:pt idx="11">
                  <c:v>7.2359999999999998</c:v>
                </c:pt>
                <c:pt idx="12">
                  <c:v>7.52</c:v>
                </c:pt>
                <c:pt idx="13">
                  <c:v>7.7629999999999999</c:v>
                </c:pt>
                <c:pt idx="14">
                  <c:v>7.3689999999999998</c:v>
                </c:pt>
                <c:pt idx="15">
                  <c:v>7.2839999999999998</c:v>
                </c:pt>
                <c:pt idx="16">
                  <c:v>7.4870000000000001</c:v>
                </c:pt>
                <c:pt idx="17">
                  <c:v>7.3079999999999998</c:v>
                </c:pt>
                <c:pt idx="18">
                  <c:v>7.39</c:v>
                </c:pt>
                <c:pt idx="19">
                  <c:v>7.4059999999999997</c:v>
                </c:pt>
                <c:pt idx="20">
                  <c:v>7.4020000000000001</c:v>
                </c:pt>
                <c:pt idx="21">
                  <c:v>8.0220000000000002</c:v>
                </c:pt>
                <c:pt idx="22">
                  <c:v>8.3490000000000002</c:v>
                </c:pt>
                <c:pt idx="23">
                  <c:v>8.4529999999999994</c:v>
                </c:pt>
                <c:pt idx="24">
                  <c:v>8.2520000000000007</c:v>
                </c:pt>
                <c:pt idx="25">
                  <c:v>8.2680000000000007</c:v>
                </c:pt>
                <c:pt idx="26">
                  <c:v>8.1509999999999998</c:v>
                </c:pt>
                <c:pt idx="27">
                  <c:v>8.0640000000000001</c:v>
                </c:pt>
                <c:pt idx="28">
                  <c:v>8.3030000000000008</c:v>
                </c:pt>
                <c:pt idx="29">
                  <c:v>8.9350000000000005</c:v>
                </c:pt>
                <c:pt idx="30">
                  <c:v>8.4770000000000003</c:v>
                </c:pt>
                <c:pt idx="31">
                  <c:v>10.666</c:v>
                </c:pt>
                <c:pt idx="32">
                  <c:v>10.926</c:v>
                </c:pt>
                <c:pt idx="33">
                  <c:v>11.089</c:v>
                </c:pt>
                <c:pt idx="34">
                  <c:v>11.13</c:v>
                </c:pt>
                <c:pt idx="35">
                  <c:v>11.004</c:v>
                </c:pt>
                <c:pt idx="36">
                  <c:v>10.976000000000001</c:v>
                </c:pt>
                <c:pt idx="37" formatCode="0.0">
                  <c:v>11.019</c:v>
                </c:pt>
              </c:numCache>
            </c:numRef>
          </c:val>
          <c:smooth val="0"/>
          <c:extLst>
            <c:ext xmlns:c16="http://schemas.microsoft.com/office/drawing/2014/chart" uri="{C3380CC4-5D6E-409C-BE32-E72D297353CC}">
              <c16:uniqueId val="{00000004-ED04-4433-AA46-76705826DECB}"/>
            </c:ext>
          </c:extLst>
        </c:ser>
        <c:ser>
          <c:idx val="1"/>
          <c:order val="5"/>
          <c:tx>
            <c:strRef>
              <c:f>Sheet1!$A$3</c:f>
              <c:strCache>
                <c:ptCount val="1"/>
                <c:pt idx="0">
                  <c:v>CAN: 10.7%</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6.5359999999999996</c:v>
                </c:pt>
                <c:pt idx="1">
                  <c:v>6.766</c:v>
                </c:pt>
                <c:pt idx="2">
                  <c:v>7.4950000000000001</c:v>
                </c:pt>
                <c:pt idx="3">
                  <c:v>7.6639999999999997</c:v>
                </c:pt>
                <c:pt idx="4">
                  <c:v>7.5510000000000002</c:v>
                </c:pt>
                <c:pt idx="5">
                  <c:v>7.5579999999999998</c:v>
                </c:pt>
                <c:pt idx="6">
                  <c:v>7.798</c:v>
                </c:pt>
                <c:pt idx="7">
                  <c:v>7.7389999999999999</c:v>
                </c:pt>
                <c:pt idx="8">
                  <c:v>7.7380000000000004</c:v>
                </c:pt>
                <c:pt idx="9">
                  <c:v>7.9459999999999997</c:v>
                </c:pt>
                <c:pt idx="10">
                  <c:v>8.3640000000000008</c:v>
                </c:pt>
                <c:pt idx="11">
                  <c:v>9.048</c:v>
                </c:pt>
                <c:pt idx="12">
                  <c:v>9.3010000000000002</c:v>
                </c:pt>
                <c:pt idx="13">
                  <c:v>9.1859999999999999</c:v>
                </c:pt>
                <c:pt idx="14">
                  <c:v>8.8350000000000009</c:v>
                </c:pt>
                <c:pt idx="15">
                  <c:v>8.532</c:v>
                </c:pt>
                <c:pt idx="16">
                  <c:v>8.3360000000000003</c:v>
                </c:pt>
                <c:pt idx="17">
                  <c:v>8.3179999999999996</c:v>
                </c:pt>
                <c:pt idx="18">
                  <c:v>8.5470000000000006</c:v>
                </c:pt>
                <c:pt idx="19">
                  <c:v>8.3290000000000006</c:v>
                </c:pt>
                <c:pt idx="20">
                  <c:v>8.2479999999999993</c:v>
                </c:pt>
                <c:pt idx="21">
                  <c:v>8.625</c:v>
                </c:pt>
                <c:pt idx="22">
                  <c:v>8.8569999999999993</c:v>
                </c:pt>
                <c:pt idx="23">
                  <c:v>9.0109999999999992</c:v>
                </c:pt>
                <c:pt idx="24">
                  <c:v>9.0660000000000007</c:v>
                </c:pt>
                <c:pt idx="25">
                  <c:v>9.0350000000000001</c:v>
                </c:pt>
                <c:pt idx="26">
                  <c:v>9.375</c:v>
                </c:pt>
                <c:pt idx="27">
                  <c:v>9.4760000000000009</c:v>
                </c:pt>
                <c:pt idx="28">
                  <c:v>9.6389999999999993</c:v>
                </c:pt>
                <c:pt idx="29">
                  <c:v>10.756</c:v>
                </c:pt>
                <c:pt idx="30">
                  <c:v>10.728</c:v>
                </c:pt>
                <c:pt idx="31">
                  <c:v>10.403</c:v>
                </c:pt>
                <c:pt idx="32">
                  <c:v>10.403</c:v>
                </c:pt>
                <c:pt idx="33">
                  <c:v>10.287000000000001</c:v>
                </c:pt>
                <c:pt idx="34">
                  <c:v>10.121</c:v>
                </c:pt>
                <c:pt idx="35">
                  <c:v>10.584</c:v>
                </c:pt>
                <c:pt idx="36">
                  <c:v>10.82</c:v>
                </c:pt>
                <c:pt idx="37" formatCode="0.0">
                  <c:v>10.663</c:v>
                </c:pt>
              </c:numCache>
            </c:numRef>
          </c:val>
          <c:smooth val="0"/>
          <c:extLst>
            <c:ext xmlns:c16="http://schemas.microsoft.com/office/drawing/2014/chart" uri="{C3380CC4-5D6E-409C-BE32-E72D297353CC}">
              <c16:uniqueId val="{00000005-ED04-4433-AA46-76705826DECB}"/>
            </c:ext>
          </c:extLst>
        </c:ser>
        <c:ser>
          <c:idx val="6"/>
          <c:order val="6"/>
          <c:tx>
            <c:strRef>
              <c:f>Sheet1!$A$8</c:f>
              <c:strCache>
                <c:ptCount val="1"/>
                <c:pt idx="0">
                  <c:v>NOR: 10.2%</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5.41</c:v>
                </c:pt>
                <c:pt idx="1">
                  <c:v>5.44</c:v>
                </c:pt>
                <c:pt idx="2">
                  <c:v>5.64</c:v>
                </c:pt>
                <c:pt idx="3">
                  <c:v>5.8220000000000001</c:v>
                </c:pt>
                <c:pt idx="4">
                  <c:v>5.4790000000000001</c:v>
                </c:pt>
                <c:pt idx="5">
                  <c:v>5.4770000000000003</c:v>
                </c:pt>
                <c:pt idx="6">
                  <c:v>5.9180000000000001</c:v>
                </c:pt>
                <c:pt idx="7">
                  <c:v>6.1539999999999999</c:v>
                </c:pt>
                <c:pt idx="8">
                  <c:v>6.2910000000000004</c:v>
                </c:pt>
                <c:pt idx="9">
                  <c:v>6.1180000000000003</c:v>
                </c:pt>
                <c:pt idx="10">
                  <c:v>7.0750000000000002</c:v>
                </c:pt>
                <c:pt idx="11">
                  <c:v>7.35</c:v>
                </c:pt>
                <c:pt idx="12">
                  <c:v>7.5010000000000003</c:v>
                </c:pt>
                <c:pt idx="13">
                  <c:v>7.38</c:v>
                </c:pt>
                <c:pt idx="14">
                  <c:v>7.2930000000000001</c:v>
                </c:pt>
                <c:pt idx="15">
                  <c:v>7.2729999999999997</c:v>
                </c:pt>
                <c:pt idx="16">
                  <c:v>7.1890000000000001</c:v>
                </c:pt>
                <c:pt idx="17">
                  <c:v>7.7430000000000003</c:v>
                </c:pt>
                <c:pt idx="18">
                  <c:v>8.4269999999999996</c:v>
                </c:pt>
                <c:pt idx="19">
                  <c:v>8.4359999999999999</c:v>
                </c:pt>
                <c:pt idx="20">
                  <c:v>7.7089999999999996</c:v>
                </c:pt>
                <c:pt idx="21">
                  <c:v>8.0210000000000008</c:v>
                </c:pt>
                <c:pt idx="22">
                  <c:v>9.0050000000000008</c:v>
                </c:pt>
                <c:pt idx="23">
                  <c:v>9.2189999999999994</c:v>
                </c:pt>
                <c:pt idx="24">
                  <c:v>8.8260000000000005</c:v>
                </c:pt>
                <c:pt idx="25">
                  <c:v>8.3330000000000002</c:v>
                </c:pt>
                <c:pt idx="26">
                  <c:v>7.9160000000000004</c:v>
                </c:pt>
                <c:pt idx="27">
                  <c:v>8.048</c:v>
                </c:pt>
                <c:pt idx="28">
                  <c:v>7.9560000000000004</c:v>
                </c:pt>
                <c:pt idx="29">
                  <c:v>9.0640000000000001</c:v>
                </c:pt>
                <c:pt idx="30">
                  <c:v>8.8979999999999997</c:v>
                </c:pt>
                <c:pt idx="31">
                  <c:v>8.7789999999999999</c:v>
                </c:pt>
                <c:pt idx="32">
                  <c:v>8.7650000000000006</c:v>
                </c:pt>
                <c:pt idx="33">
                  <c:v>8.9169999999999998</c:v>
                </c:pt>
                <c:pt idx="34">
                  <c:v>9.3279999999999994</c:v>
                </c:pt>
                <c:pt idx="35">
                  <c:v>10.109</c:v>
                </c:pt>
                <c:pt idx="36">
                  <c:v>10.519</c:v>
                </c:pt>
                <c:pt idx="37" formatCode="0.0">
                  <c:v>10.446</c:v>
                </c:pt>
              </c:numCache>
            </c:numRef>
          </c:val>
          <c:smooth val="0"/>
          <c:extLst>
            <c:ext xmlns:c16="http://schemas.microsoft.com/office/drawing/2014/chart" uri="{C3380CC4-5D6E-409C-BE32-E72D297353CC}">
              <c16:uniqueId val="{00000006-ED04-4433-AA46-76705826DECB}"/>
            </c:ext>
          </c:extLst>
        </c:ser>
        <c:ser>
          <c:idx val="4"/>
          <c:order val="7"/>
          <c:tx>
            <c:strRef>
              <c:f>Sheet1!$A$6</c:f>
              <c:strCache>
                <c:ptCount val="1"/>
                <c:pt idx="0">
                  <c:v>NETH: 9.9%</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6.5140000000000002</c:v>
                </c:pt>
                <c:pt idx="1">
                  <c:v>6.6040000000000001</c:v>
                </c:pt>
                <c:pt idx="2">
                  <c:v>6.8289999999999997</c:v>
                </c:pt>
                <c:pt idx="3">
                  <c:v>6.8289999999999997</c:v>
                </c:pt>
                <c:pt idx="4">
                  <c:v>6.5549999999999997</c:v>
                </c:pt>
                <c:pt idx="5">
                  <c:v>6.5439999999999996</c:v>
                </c:pt>
                <c:pt idx="6">
                  <c:v>6.63</c:v>
                </c:pt>
                <c:pt idx="7">
                  <c:v>6.7380000000000004</c:v>
                </c:pt>
                <c:pt idx="8">
                  <c:v>6.6669999999999998</c:v>
                </c:pt>
                <c:pt idx="9">
                  <c:v>6.8339999999999996</c:v>
                </c:pt>
                <c:pt idx="10">
                  <c:v>6.992</c:v>
                </c:pt>
                <c:pt idx="11">
                  <c:v>7.1689999999999996</c:v>
                </c:pt>
                <c:pt idx="12">
                  <c:v>7.3760000000000003</c:v>
                </c:pt>
                <c:pt idx="13">
                  <c:v>7.476</c:v>
                </c:pt>
                <c:pt idx="14">
                  <c:v>7.359</c:v>
                </c:pt>
                <c:pt idx="15">
                  <c:v>7.27</c:v>
                </c:pt>
                <c:pt idx="16">
                  <c:v>7.2130000000000001</c:v>
                </c:pt>
                <c:pt idx="17">
                  <c:v>7.0259999999999998</c:v>
                </c:pt>
                <c:pt idx="18">
                  <c:v>7.7960000000000003</c:v>
                </c:pt>
                <c:pt idx="19">
                  <c:v>7.8250000000000002</c:v>
                </c:pt>
                <c:pt idx="20">
                  <c:v>7.7069999999999999</c:v>
                </c:pt>
                <c:pt idx="21">
                  <c:v>8.0589999999999993</c:v>
                </c:pt>
                <c:pt idx="22">
                  <c:v>8.6489999999999991</c:v>
                </c:pt>
                <c:pt idx="23">
                  <c:v>9.0570000000000004</c:v>
                </c:pt>
                <c:pt idx="24">
                  <c:v>9.1110000000000007</c:v>
                </c:pt>
                <c:pt idx="25">
                  <c:v>9.0969999999999995</c:v>
                </c:pt>
                <c:pt idx="26">
                  <c:v>9.0809999999999995</c:v>
                </c:pt>
                <c:pt idx="27">
                  <c:v>9.0530000000000008</c:v>
                </c:pt>
                <c:pt idx="28">
                  <c:v>9.2769999999999992</c:v>
                </c:pt>
                <c:pt idx="29">
                  <c:v>9.9930000000000003</c:v>
                </c:pt>
                <c:pt idx="30">
                  <c:v>10.154999999999999</c:v>
                </c:pt>
                <c:pt idx="31">
                  <c:v>10.234</c:v>
                </c:pt>
                <c:pt idx="32">
                  <c:v>10.539</c:v>
                </c:pt>
                <c:pt idx="33">
                  <c:v>10.584</c:v>
                </c:pt>
                <c:pt idx="34">
                  <c:v>10.567</c:v>
                </c:pt>
                <c:pt idx="35">
                  <c:v>10.324</c:v>
                </c:pt>
                <c:pt idx="36">
                  <c:v>10.301</c:v>
                </c:pt>
                <c:pt idx="37" formatCode="0.0">
                  <c:v>10.101000000000001</c:v>
                </c:pt>
              </c:numCache>
            </c:numRef>
          </c:val>
          <c:smooth val="0"/>
          <c:extLst>
            <c:ext xmlns:c16="http://schemas.microsoft.com/office/drawing/2014/chart" uri="{C3380CC4-5D6E-409C-BE32-E72D297353CC}">
              <c16:uniqueId val="{00000007-ED04-4433-AA46-76705826DECB}"/>
            </c:ext>
          </c:extLst>
        </c:ser>
        <c:ser>
          <c:idx val="9"/>
          <c:order val="8"/>
          <c:tx>
            <c:strRef>
              <c:f>Sheet1!$A$11</c:f>
              <c:strCache>
                <c:ptCount val="1"/>
                <c:pt idx="0">
                  <c:v>UK: 9.8%</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5.0629999999999997</c:v>
                </c:pt>
                <c:pt idx="1">
                  <c:v>5.2850000000000001</c:v>
                </c:pt>
                <c:pt idx="2">
                  <c:v>5.1230000000000002</c:v>
                </c:pt>
                <c:pt idx="3">
                  <c:v>5.3209999999999997</c:v>
                </c:pt>
                <c:pt idx="4">
                  <c:v>5.2370000000000001</c:v>
                </c:pt>
                <c:pt idx="5">
                  <c:v>5.14</c:v>
                </c:pt>
                <c:pt idx="6">
                  <c:v>5.125</c:v>
                </c:pt>
                <c:pt idx="7">
                  <c:v>5.1779999999999999</c:v>
                </c:pt>
                <c:pt idx="8">
                  <c:v>5.0890000000000004</c:v>
                </c:pt>
                <c:pt idx="9">
                  <c:v>5.0369999999999999</c:v>
                </c:pt>
                <c:pt idx="10">
                  <c:v>5.09</c:v>
                </c:pt>
                <c:pt idx="11">
                  <c:v>5.4859999999999998</c:v>
                </c:pt>
                <c:pt idx="12">
                  <c:v>5.9349999999999996</c:v>
                </c:pt>
                <c:pt idx="13">
                  <c:v>6.0030000000000001</c:v>
                </c:pt>
                <c:pt idx="14">
                  <c:v>6.0780000000000003</c:v>
                </c:pt>
                <c:pt idx="15">
                  <c:v>5.5970000000000004</c:v>
                </c:pt>
                <c:pt idx="16">
                  <c:v>5.5869999999999997</c:v>
                </c:pt>
                <c:pt idx="17">
                  <c:v>5.4649999999999999</c:v>
                </c:pt>
                <c:pt idx="18">
                  <c:v>5.6029999999999998</c:v>
                </c:pt>
                <c:pt idx="19">
                  <c:v>5.8440000000000003</c:v>
                </c:pt>
                <c:pt idx="20">
                  <c:v>5.9720000000000004</c:v>
                </c:pt>
                <c:pt idx="21">
                  <c:v>6.3109999999999999</c:v>
                </c:pt>
                <c:pt idx="22">
                  <c:v>6.5679999999999996</c:v>
                </c:pt>
                <c:pt idx="23">
                  <c:v>6.8330000000000002</c:v>
                </c:pt>
                <c:pt idx="24">
                  <c:v>7.0359999999999996</c:v>
                </c:pt>
                <c:pt idx="25">
                  <c:v>7.1749999999999998</c:v>
                </c:pt>
                <c:pt idx="26">
                  <c:v>7.3079999999999998</c:v>
                </c:pt>
                <c:pt idx="27">
                  <c:v>7.4059999999999997</c:v>
                </c:pt>
                <c:pt idx="28">
                  <c:v>7.6459999999999999</c:v>
                </c:pt>
                <c:pt idx="29">
                  <c:v>8.4819999999999993</c:v>
                </c:pt>
                <c:pt idx="30">
                  <c:v>8.4339999999999993</c:v>
                </c:pt>
                <c:pt idx="31">
                  <c:v>8.3759999999999994</c:v>
                </c:pt>
                <c:pt idx="32">
                  <c:v>8.2859999999999996</c:v>
                </c:pt>
                <c:pt idx="33">
                  <c:v>9.766</c:v>
                </c:pt>
                <c:pt idx="34">
                  <c:v>9.7569999999999997</c:v>
                </c:pt>
                <c:pt idx="35">
                  <c:v>9.6869999999999994</c:v>
                </c:pt>
                <c:pt idx="36">
                  <c:v>9.6989999999999998</c:v>
                </c:pt>
                <c:pt idx="37" formatCode="0.0">
                  <c:v>9.6319999999999997</c:v>
                </c:pt>
              </c:numCache>
            </c:numRef>
          </c:val>
          <c:smooth val="0"/>
          <c:extLst>
            <c:ext xmlns:c16="http://schemas.microsoft.com/office/drawing/2014/chart" uri="{C3380CC4-5D6E-409C-BE32-E72D297353CC}">
              <c16:uniqueId val="{00000008-ED04-4433-AA46-76705826DECB}"/>
            </c:ext>
          </c:extLst>
        </c:ser>
        <c:ser>
          <c:idx val="0"/>
          <c:order val="9"/>
          <c:tx>
            <c:strRef>
              <c:f>Sheet1!$A$2</c:f>
              <c:strCache>
                <c:ptCount val="1"/>
                <c:pt idx="0">
                  <c:v>AUS: 9.3%</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5.83</c:v>
                </c:pt>
                <c:pt idx="1">
                  <c:v>5.8390000000000004</c:v>
                </c:pt>
                <c:pt idx="2">
                  <c:v>6.1059999999999999</c:v>
                </c:pt>
                <c:pt idx="3">
                  <c:v>6.0519999999999996</c:v>
                </c:pt>
                <c:pt idx="4">
                  <c:v>6.024</c:v>
                </c:pt>
                <c:pt idx="5">
                  <c:v>6.0750000000000002</c:v>
                </c:pt>
                <c:pt idx="6">
                  <c:v>6.274</c:v>
                </c:pt>
                <c:pt idx="7">
                  <c:v>6.1120000000000001</c:v>
                </c:pt>
                <c:pt idx="8">
                  <c:v>6.0670000000000002</c:v>
                </c:pt>
                <c:pt idx="9">
                  <c:v>6.12</c:v>
                </c:pt>
                <c:pt idx="10">
                  <c:v>6.48</c:v>
                </c:pt>
                <c:pt idx="11">
                  <c:v>6.7759999999999998</c:v>
                </c:pt>
                <c:pt idx="12">
                  <c:v>6.8410000000000002</c:v>
                </c:pt>
                <c:pt idx="13">
                  <c:v>6.8570000000000002</c:v>
                </c:pt>
                <c:pt idx="14">
                  <c:v>6.8890000000000002</c:v>
                </c:pt>
                <c:pt idx="15">
                  <c:v>6.9349999999999996</c:v>
                </c:pt>
                <c:pt idx="16">
                  <c:v>7.0739999999999998</c:v>
                </c:pt>
                <c:pt idx="17">
                  <c:v>7.0880000000000001</c:v>
                </c:pt>
                <c:pt idx="18">
                  <c:v>7.2439999999999998</c:v>
                </c:pt>
                <c:pt idx="19">
                  <c:v>7.3310000000000004</c:v>
                </c:pt>
                <c:pt idx="20">
                  <c:v>7.6139999999999999</c:v>
                </c:pt>
                <c:pt idx="21">
                  <c:v>7.6959999999999997</c:v>
                </c:pt>
                <c:pt idx="22">
                  <c:v>7.8929999999999998</c:v>
                </c:pt>
                <c:pt idx="23">
                  <c:v>7.9039999999999999</c:v>
                </c:pt>
                <c:pt idx="24">
                  <c:v>8.109</c:v>
                </c:pt>
                <c:pt idx="25">
                  <c:v>7.99</c:v>
                </c:pt>
                <c:pt idx="26">
                  <c:v>7.9889999999999999</c:v>
                </c:pt>
                <c:pt idx="27">
                  <c:v>8.0679999999999996</c:v>
                </c:pt>
                <c:pt idx="28">
                  <c:v>8.2560000000000002</c:v>
                </c:pt>
                <c:pt idx="29">
                  <c:v>8.5630000000000006</c:v>
                </c:pt>
                <c:pt idx="30">
                  <c:v>8.4309999999999992</c:v>
                </c:pt>
                <c:pt idx="31">
                  <c:v>8.5419999999999998</c:v>
                </c:pt>
                <c:pt idx="32">
                  <c:v>8.6760000000000002</c:v>
                </c:pt>
                <c:pt idx="33">
                  <c:v>8.7590000000000003</c:v>
                </c:pt>
                <c:pt idx="34">
                  <c:v>9.0380000000000003</c:v>
                </c:pt>
                <c:pt idx="35">
                  <c:v>9.3149999999999995</c:v>
                </c:pt>
                <c:pt idx="36">
                  <c:v>9.1959999999999997</c:v>
                </c:pt>
                <c:pt idx="37" formatCode="0.0">
                  <c:v>9.2059999999999995</c:v>
                </c:pt>
              </c:numCache>
            </c:numRef>
          </c:val>
          <c:smooth val="0"/>
          <c:extLst>
            <c:ext xmlns:c16="http://schemas.microsoft.com/office/drawing/2014/chart" uri="{C3380CC4-5D6E-409C-BE32-E72D297353CC}">
              <c16:uniqueId val="{00000009-ED04-4433-AA46-76705826DECB}"/>
            </c:ext>
          </c:extLst>
        </c:ser>
        <c:ser>
          <c:idx val="5"/>
          <c:order val="10"/>
          <c:tx>
            <c:strRef>
              <c:f>Sheet1!$A$7</c:f>
              <c:strCache>
                <c:ptCount val="1"/>
                <c:pt idx="0">
                  <c:v>NZ: 9.3%</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5.7619999999999996</c:v>
                </c:pt>
                <c:pt idx="1">
                  <c:v>5.7190000000000003</c:v>
                </c:pt>
                <c:pt idx="2">
                  <c:v>5.7590000000000003</c:v>
                </c:pt>
                <c:pt idx="3">
                  <c:v>5.61</c:v>
                </c:pt>
                <c:pt idx="4">
                  <c:v>5.3120000000000003</c:v>
                </c:pt>
                <c:pt idx="5">
                  <c:v>4.883</c:v>
                </c:pt>
                <c:pt idx="6">
                  <c:v>5.0369999999999999</c:v>
                </c:pt>
                <c:pt idx="7">
                  <c:v>5.5750000000000002</c:v>
                </c:pt>
                <c:pt idx="8">
                  <c:v>6.0869999999999997</c:v>
                </c:pt>
                <c:pt idx="9">
                  <c:v>6.24</c:v>
                </c:pt>
                <c:pt idx="10">
                  <c:v>6.6639999999999997</c:v>
                </c:pt>
                <c:pt idx="11">
                  <c:v>7.0990000000000002</c:v>
                </c:pt>
                <c:pt idx="12">
                  <c:v>7.23</c:v>
                </c:pt>
                <c:pt idx="13">
                  <c:v>6.9349999999999996</c:v>
                </c:pt>
                <c:pt idx="14">
                  <c:v>6.9539999999999997</c:v>
                </c:pt>
                <c:pt idx="15">
                  <c:v>6.9489999999999998</c:v>
                </c:pt>
                <c:pt idx="16">
                  <c:v>6.891</c:v>
                </c:pt>
                <c:pt idx="17">
                  <c:v>7.0979999999999999</c:v>
                </c:pt>
                <c:pt idx="18">
                  <c:v>7.5129999999999999</c:v>
                </c:pt>
                <c:pt idx="19">
                  <c:v>7.3970000000000002</c:v>
                </c:pt>
                <c:pt idx="20">
                  <c:v>7.47</c:v>
                </c:pt>
                <c:pt idx="21">
                  <c:v>7.5789999999999997</c:v>
                </c:pt>
                <c:pt idx="22">
                  <c:v>7.9</c:v>
                </c:pt>
                <c:pt idx="23">
                  <c:v>7.7220000000000004</c:v>
                </c:pt>
                <c:pt idx="24">
                  <c:v>7.9009999999999998</c:v>
                </c:pt>
                <c:pt idx="25">
                  <c:v>8.2729999999999997</c:v>
                </c:pt>
                <c:pt idx="26">
                  <c:v>8.6329999999999991</c:v>
                </c:pt>
                <c:pt idx="27">
                  <c:v>8.3209999999999997</c:v>
                </c:pt>
                <c:pt idx="28">
                  <c:v>9.1140000000000008</c:v>
                </c:pt>
                <c:pt idx="29">
                  <c:v>9.6240000000000006</c:v>
                </c:pt>
                <c:pt idx="30">
                  <c:v>9.5879999999999992</c:v>
                </c:pt>
                <c:pt idx="31">
                  <c:v>9.51</c:v>
                </c:pt>
                <c:pt idx="32">
                  <c:v>9.6519999999999992</c:v>
                </c:pt>
                <c:pt idx="33">
                  <c:v>9.3659999999999997</c:v>
                </c:pt>
                <c:pt idx="34">
                  <c:v>9.4239999999999995</c:v>
                </c:pt>
                <c:pt idx="35">
                  <c:v>9.3279999999999994</c:v>
                </c:pt>
                <c:pt idx="36">
                  <c:v>9.2919999999999998</c:v>
                </c:pt>
                <c:pt idx="37" formatCode="0.0">
                  <c:v>9.1449999999999996</c:v>
                </c:pt>
              </c:numCache>
            </c:numRef>
          </c:val>
          <c:smooth val="0"/>
          <c:extLst>
            <c:ext xmlns:c16="http://schemas.microsoft.com/office/drawing/2014/chart" uri="{C3380CC4-5D6E-409C-BE32-E72D297353CC}">
              <c16:uniqueId val="{0000000A-ED04-4433-AA46-76705826DECB}"/>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6"/>
        <c:noMultiLvlLbl val="0"/>
      </c:catAx>
      <c:valAx>
        <c:axId val="636216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856492938382714"/>
          <c:y val="9.1616236695495804E-2"/>
          <c:w val="0.13838008068943694"/>
          <c:h val="0.7780801303447573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10"/>
            <c:invertIfNegative val="0"/>
            <c:bubble3D val="0"/>
            <c:spPr>
              <a:solidFill>
                <a:srgbClr val="C00000"/>
              </a:solidFill>
              <a:ln w="19050">
                <a:noFill/>
              </a:ln>
            </c:spPr>
            <c:extLst>
              <c:ext xmlns:c16="http://schemas.microsoft.com/office/drawing/2014/chart" uri="{C3380CC4-5D6E-409C-BE32-E72D297353CC}">
                <c16:uniqueId val="{00000001-94F1-8F4C-87CE-126043037CE6}"/>
              </c:ext>
            </c:extLst>
          </c:dPt>
          <c:dLbls>
            <c:spPr>
              <a:noFill/>
              <a:ln>
                <a:noFill/>
              </a:ln>
              <a:effectLst/>
            </c:spPr>
            <c:txPr>
              <a:bodyPr wrap="square" lIns="38100" tIns="19050" rIns="38100" bIns="19050" anchor="ctr">
                <a:spAutoFit/>
              </a:bodyPr>
              <a:lstStyle/>
              <a:p>
                <a:pPr>
                  <a:defRPr sz="1400" b="1">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UK</c:v>
                </c:pt>
                <c:pt idx="1">
                  <c:v>GER</c:v>
                </c:pt>
                <c:pt idx="2">
                  <c:v>NETH</c:v>
                </c:pt>
                <c:pt idx="3">
                  <c:v>SWE</c:v>
                </c:pt>
                <c:pt idx="4">
                  <c:v>FRA</c:v>
                </c:pt>
                <c:pt idx="5">
                  <c:v>NOR</c:v>
                </c:pt>
                <c:pt idx="6">
                  <c:v>AUS</c:v>
                </c:pt>
                <c:pt idx="7">
                  <c:v>CAN</c:v>
                </c:pt>
                <c:pt idx="8">
                  <c:v>SWIZ</c:v>
                </c:pt>
                <c:pt idx="9">
                  <c:v>NZ</c:v>
                </c:pt>
                <c:pt idx="10">
                  <c:v>US</c:v>
                </c:pt>
              </c:strCache>
            </c:strRef>
          </c:cat>
          <c:val>
            <c:numRef>
              <c:f>Sheet1!$B$2:$B$12</c:f>
              <c:numCache>
                <c:formatCode>0</c:formatCode>
                <c:ptCount val="11"/>
                <c:pt idx="0">
                  <c:v>5.32</c:v>
                </c:pt>
                <c:pt idx="1">
                  <c:v>6.74</c:v>
                </c:pt>
                <c:pt idx="2">
                  <c:v>10.73</c:v>
                </c:pt>
                <c:pt idx="3">
                  <c:v>12.86</c:v>
                </c:pt>
                <c:pt idx="4">
                  <c:v>13.95</c:v>
                </c:pt>
                <c:pt idx="5">
                  <c:v>14.75</c:v>
                </c:pt>
                <c:pt idx="6">
                  <c:v>17.32</c:v>
                </c:pt>
                <c:pt idx="7">
                  <c:v>20.47</c:v>
                </c:pt>
                <c:pt idx="8">
                  <c:v>26.14</c:v>
                </c:pt>
                <c:pt idx="9">
                  <c:v>26.82</c:v>
                </c:pt>
                <c:pt idx="10">
                  <c:v>38.26</c:v>
                </c:pt>
              </c:numCache>
            </c:numRef>
          </c:val>
          <c:extLst>
            <c:ext xmlns:c16="http://schemas.microsoft.com/office/drawing/2014/chart" uri="{C3380CC4-5D6E-409C-BE32-E72D297353CC}">
              <c16:uniqueId val="{00000002-94F1-8F4C-87CE-126043037CE6}"/>
            </c:ext>
          </c:extLst>
        </c:ser>
        <c:dLbls>
          <c:showLegendKey val="0"/>
          <c:showVal val="0"/>
          <c:showCatName val="0"/>
          <c:showSerName val="0"/>
          <c:showPercent val="0"/>
          <c:showBubbleSize val="0"/>
        </c:dLbls>
        <c:gapWidth val="25"/>
        <c:axId val="349911464"/>
        <c:axId val="349911856"/>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3"/>
                    <c:layout>
                      <c:manualLayout>
                        <c:x val="4.2545293987981455E-3"/>
                        <c:y val="-3.3575015766077666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94F1-8F4C-87CE-126043037CE6}"/>
                      </c:ext>
                    </c:extLst>
                  </c:dLbl>
                  <c:dLbl>
                    <c:idx val="8"/>
                    <c:layout>
                      <c:manualLayout>
                        <c:x val="1.4181764662661526E-3"/>
                        <c:y val="-4.578411240828757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94F1-8F4C-87CE-126043037CE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UK</c:v>
                      </c:pt>
                      <c:pt idx="1">
                        <c:v>GER</c:v>
                      </c:pt>
                      <c:pt idx="2">
                        <c:v>NETH</c:v>
                      </c:pt>
                      <c:pt idx="3">
                        <c:v>SWE</c:v>
                      </c:pt>
                      <c:pt idx="4">
                        <c:v>FRA</c:v>
                      </c:pt>
                      <c:pt idx="5">
                        <c:v>NOR</c:v>
                      </c:pt>
                      <c:pt idx="6">
                        <c:v>AUS</c:v>
                      </c:pt>
                      <c:pt idx="7">
                        <c:v>CAN</c:v>
                      </c:pt>
                      <c:pt idx="8">
                        <c:v>SWIZ</c:v>
                      </c:pt>
                      <c:pt idx="9">
                        <c:v>NZ</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5-94F1-8F4C-87CE-126043037CE6}"/>
                  </c:ext>
                </c:extLst>
              </c15:ser>
            </c15:filteredBarSeries>
          </c:ext>
        </c:extLst>
      </c:barChart>
      <c:catAx>
        <c:axId val="349911464"/>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b="0">
                <a:solidFill>
                  <a:schemeClr val="tx1"/>
                </a:solidFill>
                <a:latin typeface="Interface"/>
                <a:ea typeface="Tahoma" panose="020B0604030504040204" pitchFamily="34" charset="0"/>
                <a:cs typeface="Tahoma" panose="020B0604030504040204" pitchFamily="34" charset="0"/>
              </a:defRPr>
            </a:pPr>
            <a:endParaRPr lang="en-US"/>
          </a:p>
        </c:txPr>
        <c:crossAx val="349911856"/>
        <c:crosses val="autoZero"/>
        <c:auto val="1"/>
        <c:lblAlgn val="ctr"/>
        <c:lblOffset val="100"/>
        <c:noMultiLvlLbl val="0"/>
      </c:catAx>
      <c:valAx>
        <c:axId val="349911856"/>
        <c:scaling>
          <c:orientation val="minMax"/>
        </c:scaling>
        <c:delete val="1"/>
        <c:axPos val="l"/>
        <c:numFmt formatCode="0" sourceLinked="1"/>
        <c:majorTickMark val="none"/>
        <c:minorTickMark val="none"/>
        <c:tickLblPos val="nextTo"/>
        <c:crossAx val="349911464"/>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63500" cap="rnd">
              <a:solidFill>
                <a:schemeClr val="accent1"/>
              </a:solidFill>
              <a:round/>
            </a:ln>
            <a:effectLst/>
          </c:spPr>
          <c:marker>
            <c:symbol val="none"/>
          </c:marker>
          <c:xVal>
            <c:numRef>
              <c:f>'Table 1'!$B$1:$BH$1</c:f>
              <c:numCache>
                <c:formatCode>General_)</c:formatCode>
                <c:ptCount val="59"/>
                <c:pt idx="0">
                  <c:v>1960</c:v>
                </c:pt>
                <c:pt idx="1">
                  <c:v>1961</c:v>
                </c:pt>
                <c:pt idx="2">
                  <c:v>1962</c:v>
                </c:pt>
                <c:pt idx="3">
                  <c:v>1963</c:v>
                </c:pt>
                <c:pt idx="4">
                  <c:v>1964</c:v>
                </c:pt>
                <c:pt idx="5">
                  <c:v>1965</c:v>
                </c:pt>
                <c:pt idx="6">
                  <c:v>1966</c:v>
                </c:pt>
                <c:pt idx="7">
                  <c:v>1967</c:v>
                </c:pt>
                <c:pt idx="8">
                  <c:v>1968</c:v>
                </c:pt>
                <c:pt idx="9">
                  <c:v>1969</c:v>
                </c:pt>
                <c:pt idx="10">
                  <c:v>1970</c:v>
                </c:pt>
                <c:pt idx="11">
                  <c:v>1971</c:v>
                </c:pt>
                <c:pt idx="12">
                  <c:v>1972</c:v>
                </c:pt>
                <c:pt idx="13">
                  <c:v>1973</c:v>
                </c:pt>
                <c:pt idx="14">
                  <c:v>1974</c:v>
                </c:pt>
                <c:pt idx="15">
                  <c:v>1975</c:v>
                </c:pt>
                <c:pt idx="16">
                  <c:v>1976</c:v>
                </c:pt>
                <c:pt idx="17">
                  <c:v>1977</c:v>
                </c:pt>
                <c:pt idx="18">
                  <c:v>1978</c:v>
                </c:pt>
                <c:pt idx="19">
                  <c:v>1979</c:v>
                </c:pt>
                <c:pt idx="20">
                  <c:v>1980</c:v>
                </c:pt>
                <c:pt idx="21">
                  <c:v>1981</c:v>
                </c:pt>
                <c:pt idx="22">
                  <c:v>1982</c:v>
                </c:pt>
                <c:pt idx="23">
                  <c:v>1983</c:v>
                </c:pt>
                <c:pt idx="24">
                  <c:v>1984</c:v>
                </c:pt>
                <c:pt idx="25">
                  <c:v>1985</c:v>
                </c:pt>
                <c:pt idx="26">
                  <c:v>1986</c:v>
                </c:pt>
                <c:pt idx="27">
                  <c:v>1987</c:v>
                </c:pt>
                <c:pt idx="28">
                  <c:v>1988</c:v>
                </c:pt>
                <c:pt idx="29">
                  <c:v>1989</c:v>
                </c:pt>
                <c:pt idx="30">
                  <c:v>1990</c:v>
                </c:pt>
                <c:pt idx="31">
                  <c:v>1991</c:v>
                </c:pt>
                <c:pt idx="32">
                  <c:v>1992</c:v>
                </c:pt>
                <c:pt idx="33">
                  <c:v>1993</c:v>
                </c:pt>
                <c:pt idx="34">
                  <c:v>1994</c:v>
                </c:pt>
                <c:pt idx="35">
                  <c:v>1995</c:v>
                </c:pt>
                <c:pt idx="36">
                  <c:v>1996</c:v>
                </c:pt>
                <c:pt idx="37">
                  <c:v>1997</c:v>
                </c:pt>
                <c:pt idx="38">
                  <c:v>1998</c:v>
                </c:pt>
                <c:pt idx="39">
                  <c:v>1999</c:v>
                </c:pt>
                <c:pt idx="40">
                  <c:v>2000</c:v>
                </c:pt>
                <c:pt idx="41">
                  <c:v>2001</c:v>
                </c:pt>
                <c:pt idx="42">
                  <c:v>2002</c:v>
                </c:pt>
                <c:pt idx="43">
                  <c:v>2003</c:v>
                </c:pt>
                <c:pt idx="44">
                  <c:v>2004</c:v>
                </c:pt>
                <c:pt idx="45">
                  <c:v>2005</c:v>
                </c:pt>
                <c:pt idx="46">
                  <c:v>2006</c:v>
                </c:pt>
                <c:pt idx="47">
                  <c:v>2007</c:v>
                </c:pt>
                <c:pt idx="48">
                  <c:v>2008</c:v>
                </c:pt>
                <c:pt idx="49">
                  <c:v>2009</c:v>
                </c:pt>
                <c:pt idx="50">
                  <c:v>2010</c:v>
                </c:pt>
                <c:pt idx="51">
                  <c:v>2011</c:v>
                </c:pt>
                <c:pt idx="52">
                  <c:v>2012</c:v>
                </c:pt>
                <c:pt idx="53">
                  <c:v>2013</c:v>
                </c:pt>
                <c:pt idx="54">
                  <c:v>2014</c:v>
                </c:pt>
                <c:pt idx="55">
                  <c:v>2015</c:v>
                </c:pt>
                <c:pt idx="56">
                  <c:v>2016</c:v>
                </c:pt>
                <c:pt idx="57">
                  <c:v>2017</c:v>
                </c:pt>
                <c:pt idx="58">
                  <c:v>2018</c:v>
                </c:pt>
              </c:numCache>
            </c:numRef>
          </c:xVal>
          <c:yVal>
            <c:numRef>
              <c:f>'Table 2'!$B$4:$BH$4</c:f>
              <c:numCache>
                <c:formatCode>0</c:formatCode>
                <c:ptCount val="59"/>
                <c:pt idx="0">
                  <c:v>1239.1687285223363</c:v>
                </c:pt>
                <c:pt idx="1">
                  <c:v>1293.2261802575104</c:v>
                </c:pt>
                <c:pt idx="2">
                  <c:v>1377.7931412516525</c:v>
                </c:pt>
                <c:pt idx="3">
                  <c:v>1459.0659031556036</c:v>
                </c:pt>
                <c:pt idx="4">
                  <c:v>1569.4681254362886</c:v>
                </c:pt>
                <c:pt idx="5">
                  <c:v>1664.5407649204419</c:v>
                </c:pt>
                <c:pt idx="6">
                  <c:v>1763.1553342743487</c:v>
                </c:pt>
                <c:pt idx="7">
                  <c:v>1903.4804019975033</c:v>
                </c:pt>
                <c:pt idx="8">
                  <c:v>2049.7092886227538</c:v>
                </c:pt>
                <c:pt idx="9">
                  <c:v>2176.74467514766</c:v>
                </c:pt>
                <c:pt idx="10">
                  <c:v>2294.9839841235785</c:v>
                </c:pt>
                <c:pt idx="11">
                  <c:v>2412.8065314944415</c:v>
                </c:pt>
                <c:pt idx="12">
                  <c:v>2588.5918417380904</c:v>
                </c:pt>
                <c:pt idx="13">
                  <c:v>2679.1687450759705</c:v>
                </c:pt>
                <c:pt idx="14">
                  <c:v>2718.9217269347751</c:v>
                </c:pt>
                <c:pt idx="15">
                  <c:v>2822.4125793466478</c:v>
                </c:pt>
                <c:pt idx="16">
                  <c:v>3034.387142857142</c:v>
                </c:pt>
                <c:pt idx="17">
                  <c:v>3218.6824429474837</c:v>
                </c:pt>
                <c:pt idx="18">
                  <c:v>3329.2025865372334</c:v>
                </c:pt>
                <c:pt idx="19">
                  <c:v>3359.1661389207807</c:v>
                </c:pt>
                <c:pt idx="20">
                  <c:v>3377.1438761885483</c:v>
                </c:pt>
                <c:pt idx="21">
                  <c:v>3515.2357413856303</c:v>
                </c:pt>
                <c:pt idx="22">
                  <c:v>3698.8903435773464</c:v>
                </c:pt>
                <c:pt idx="23">
                  <c:v>3908.3567782426776</c:v>
                </c:pt>
                <c:pt idx="24">
                  <c:v>4087.8473091725459</c:v>
                </c:pt>
                <c:pt idx="25">
                  <c:v>4277.5919772304824</c:v>
                </c:pt>
                <c:pt idx="26">
                  <c:v>4456.9881478386378</c:v>
                </c:pt>
                <c:pt idx="27">
                  <c:v>4638.948571952471</c:v>
                </c:pt>
                <c:pt idx="28">
                  <c:v>4950.9068160360721</c:v>
                </c:pt>
                <c:pt idx="29">
                  <c:v>5208.754728030658</c:v>
                </c:pt>
                <c:pt idx="30">
                  <c:v>5463.7259589259511</c:v>
                </c:pt>
                <c:pt idx="31">
                  <c:v>5661.3073378212976</c:v>
                </c:pt>
                <c:pt idx="32">
                  <c:v>5882.5469376967394</c:v>
                </c:pt>
                <c:pt idx="33">
                  <c:v>6060.4993245659571</c:v>
                </c:pt>
                <c:pt idx="34">
                  <c:v>6168.0570624613483</c:v>
                </c:pt>
                <c:pt idx="35">
                  <c:v>6271.6307021765269</c:v>
                </c:pt>
                <c:pt idx="36">
                  <c:v>6345.6368209105876</c:v>
                </c:pt>
                <c:pt idx="37">
                  <c:v>6483.8210377407459</c:v>
                </c:pt>
                <c:pt idx="38">
                  <c:v>6690.0472526966914</c:v>
                </c:pt>
                <c:pt idx="39">
                  <c:v>6894.6746163081543</c:v>
                </c:pt>
                <c:pt idx="40">
                  <c:v>7079.886045104774</c:v>
                </c:pt>
                <c:pt idx="41">
                  <c:v>7400.784328547893</c:v>
                </c:pt>
                <c:pt idx="42">
                  <c:v>7909.9738333951063</c:v>
                </c:pt>
                <c:pt idx="43">
                  <c:v>8320.4637903079711</c:v>
                </c:pt>
                <c:pt idx="44">
                  <c:v>8612.039764877145</c:v>
                </c:pt>
                <c:pt idx="45">
                  <c:v>8813.8397567429147</c:v>
                </c:pt>
                <c:pt idx="46">
                  <c:v>9009.6272146194224</c:v>
                </c:pt>
                <c:pt idx="47">
                  <c:v>9232.9445840852368</c:v>
                </c:pt>
                <c:pt idx="48">
                  <c:v>9203.9538243728057</c:v>
                </c:pt>
                <c:pt idx="49">
                  <c:v>9515.5723942587611</c:v>
                </c:pt>
                <c:pt idx="50">
                  <c:v>9665.1794816337078</c:v>
                </c:pt>
                <c:pt idx="51">
                  <c:v>9628.8495118329356</c:v>
                </c:pt>
                <c:pt idx="52">
                  <c:v>9742.8005530242299</c:v>
                </c:pt>
                <c:pt idx="53">
                  <c:v>9823.0093145182764</c:v>
                </c:pt>
                <c:pt idx="54">
                  <c:v>10096.458964718471</c:v>
                </c:pt>
                <c:pt idx="55">
                  <c:v>10589.620792181209</c:v>
                </c:pt>
                <c:pt idx="56">
                  <c:v>10859.580204314778</c:v>
                </c:pt>
                <c:pt idx="57">
                  <c:v>11004.066358293303</c:v>
                </c:pt>
                <c:pt idx="58">
                  <c:v>11172</c:v>
                </c:pt>
              </c:numCache>
            </c:numRef>
          </c:yVal>
          <c:smooth val="1"/>
          <c:extLst>
            <c:ext xmlns:c16="http://schemas.microsoft.com/office/drawing/2014/chart" uri="{C3380CC4-5D6E-409C-BE32-E72D297353CC}">
              <c16:uniqueId val="{00000000-D1EE-4119-9931-4149F923F6A6}"/>
            </c:ext>
          </c:extLst>
        </c:ser>
        <c:dLbls>
          <c:showLegendKey val="0"/>
          <c:showVal val="0"/>
          <c:showCatName val="0"/>
          <c:showSerName val="0"/>
          <c:showPercent val="0"/>
          <c:showBubbleSize val="0"/>
        </c:dLbls>
        <c:axId val="353960760"/>
        <c:axId val="353961744"/>
      </c:scatterChart>
      <c:valAx>
        <c:axId val="353960760"/>
        <c:scaling>
          <c:orientation val="minMax"/>
          <c:max val="2020"/>
          <c:min val="1960"/>
        </c:scaling>
        <c:delete val="0"/>
        <c:axPos val="b"/>
        <c:majorGridlines>
          <c:spPr>
            <a:ln w="9525" cap="flat" cmpd="sng" algn="ctr">
              <a:solidFill>
                <a:schemeClr val="tx1">
                  <a:lumMod val="15000"/>
                  <a:lumOff val="85000"/>
                </a:schemeClr>
              </a:solidFill>
              <a:round/>
            </a:ln>
            <a:effectLst/>
          </c:spPr>
        </c:majorGridlines>
        <c:numFmt formatCode="General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53961744"/>
        <c:crosses val="autoZero"/>
        <c:crossBetween val="midCat"/>
      </c:valAx>
      <c:valAx>
        <c:axId val="353961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aseline="0"/>
                  <a:t> 2018 Dollars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5396076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470760599369541E-3"/>
          <c:y val="4.972618247871847E-3"/>
          <c:w val="0.99230929467149964"/>
          <c:h val="0.92940779768726134"/>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74AC-46D7-92C4-011BE4E353F5}"/>
              </c:ext>
            </c:extLst>
          </c:dPt>
          <c:dLbls>
            <c:numFmt formatCode="#,##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Sheet1!$B$2:$B$12</c:f>
              <c:numCache>
                <c:formatCode>General</c:formatCode>
                <c:ptCount val="11"/>
                <c:pt idx="0">
                  <c:v>14</c:v>
                </c:pt>
                <c:pt idx="1">
                  <c:v>14</c:v>
                </c:pt>
                <c:pt idx="2">
                  <c:v>15</c:v>
                </c:pt>
                <c:pt idx="3">
                  <c:v>15</c:v>
                </c:pt>
                <c:pt idx="4">
                  <c:v>16</c:v>
                </c:pt>
                <c:pt idx="5">
                  <c:v>16</c:v>
                </c:pt>
                <c:pt idx="6">
                  <c:v>17</c:v>
                </c:pt>
                <c:pt idx="7">
                  <c:v>18</c:v>
                </c:pt>
                <c:pt idx="8">
                  <c:v>18</c:v>
                </c:pt>
                <c:pt idx="9">
                  <c:v>22</c:v>
                </c:pt>
                <c:pt idx="10">
                  <c:v>28</c:v>
                </c:pt>
              </c:numCache>
            </c:numRef>
          </c:val>
          <c:extLst>
            <c:ext xmlns:c16="http://schemas.microsoft.com/office/drawing/2014/chart" uri="{C3380CC4-5D6E-409C-BE32-E72D297353CC}">
              <c16:uniqueId val="{00000001-74AC-46D7-92C4-011BE4E353F5}"/>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NETH</c:v>
                </c:pt>
                <c:pt idx="1">
                  <c:v>UK</c:v>
                </c:pt>
                <c:pt idx="2">
                  <c:v>AUS</c:v>
                </c:pt>
                <c:pt idx="3">
                  <c:v>SWIZ</c:v>
                </c:pt>
                <c:pt idx="4">
                  <c:v>NOR</c:v>
                </c:pt>
                <c:pt idx="5">
                  <c:v>NZ</c:v>
                </c:pt>
                <c:pt idx="6">
                  <c:v>GER</c:v>
                </c:pt>
                <c:pt idx="7">
                  <c:v>FRA</c:v>
                </c:pt>
                <c:pt idx="8">
                  <c:v>SWE</c:v>
                </c:pt>
                <c:pt idx="9">
                  <c:v>CAN</c:v>
                </c:pt>
                <c:pt idx="10">
                  <c:v>US</c:v>
                </c:pt>
              </c:strCache>
            </c:strRef>
          </c:cat>
          <c:val>
            <c:numRef>
              <c:f>Sheet1!$C$2:$C$12</c:f>
              <c:numCache>
                <c:formatCode>General</c:formatCode>
                <c:ptCount val="11"/>
                <c:pt idx="0">
                  <c:v>17.5</c:v>
                </c:pt>
                <c:pt idx="1">
                  <c:v>17.5</c:v>
                </c:pt>
                <c:pt idx="2">
                  <c:v>17.5</c:v>
                </c:pt>
                <c:pt idx="3">
                  <c:v>17.5</c:v>
                </c:pt>
                <c:pt idx="4">
                  <c:v>17.5</c:v>
                </c:pt>
                <c:pt idx="5">
                  <c:v>17.5</c:v>
                </c:pt>
                <c:pt idx="6">
                  <c:v>17.5</c:v>
                </c:pt>
                <c:pt idx="7">
                  <c:v>17.5</c:v>
                </c:pt>
                <c:pt idx="8">
                  <c:v>17.5</c:v>
                </c:pt>
                <c:pt idx="9">
                  <c:v>17.5</c:v>
                </c:pt>
                <c:pt idx="10">
                  <c:v>17.5</c:v>
                </c:pt>
              </c:numCache>
            </c:numRef>
          </c:val>
          <c:smooth val="0"/>
          <c:extLst>
            <c:ext xmlns:c16="http://schemas.microsoft.com/office/drawing/2014/chart" uri="{C3380CC4-5D6E-409C-BE32-E72D297353CC}">
              <c16:uniqueId val="{00000002-74AC-46D7-92C4-011BE4E353F5}"/>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30"/>
          <c:min val="0"/>
        </c:scaling>
        <c:delete val="1"/>
        <c:axPos val="l"/>
        <c:numFmt formatCode="0" sourceLinked="0"/>
        <c:majorTickMark val="out"/>
        <c:minorTickMark val="none"/>
        <c:tickLblPos val="nextTo"/>
        <c:crossAx val="396332184"/>
        <c:crosses val="autoZero"/>
        <c:crossBetween val="between"/>
        <c:majorUnit val="5"/>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127956227693809E-3"/>
          <c:y val="0"/>
          <c:w val="0.99342237775833575"/>
          <c:h val="0.94070213362008048"/>
        </c:manualLayout>
      </c:layout>
      <c:barChart>
        <c:barDir val="col"/>
        <c:grouping val="clustered"/>
        <c:varyColors val="0"/>
        <c:ser>
          <c:idx val="4"/>
          <c:order val="0"/>
          <c:spPr>
            <a:solidFill>
              <a:srgbClr val="0C4C88"/>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98AC-448D-B450-C87A6150F61C}"/>
              </c:ext>
            </c:extLst>
          </c:dPt>
          <c:dLbls>
            <c:dLbl>
              <c:idx val="5"/>
              <c:layout>
                <c:manualLayout>
                  <c:x val="0"/>
                  <c:y val="5.123182627502812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8AC-448D-B450-C87A6150F61C}"/>
                </c:ext>
              </c:extLst>
            </c:dLbl>
            <c:numFmt formatCode="#,##0.0" sourceLinked="0"/>
            <c:spPr>
              <a:noFill/>
              <a:ln w="30111">
                <a:noFill/>
              </a:ln>
            </c:spPr>
            <c:txPr>
              <a:bodyPr/>
              <a:lstStyle/>
              <a:p>
                <a:pPr>
                  <a:defRPr sz="1400" b="1" i="0" u="none" strike="noStrike"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Sheet1!$B$2:$B$12</c:f>
              <c:numCache>
                <c:formatCode>General</c:formatCode>
                <c:ptCount val="11"/>
                <c:pt idx="0">
                  <c:v>11.3</c:v>
                </c:pt>
                <c:pt idx="1">
                  <c:v>12</c:v>
                </c:pt>
                <c:pt idx="2">
                  <c:v>13.1</c:v>
                </c:pt>
                <c:pt idx="3">
                  <c:v>13.4</c:v>
                </c:pt>
                <c:pt idx="4">
                  <c:v>17</c:v>
                </c:pt>
                <c:pt idx="5">
                  <c:v>23.6</c:v>
                </c:pt>
                <c:pt idx="6">
                  <c:v>26.3</c:v>
                </c:pt>
                <c:pt idx="7">
                  <c:v>28.7</c:v>
                </c:pt>
                <c:pt idx="8">
                  <c:v>30.4</c:v>
                </c:pt>
                <c:pt idx="9">
                  <c:v>32.200000000000003</c:v>
                </c:pt>
                <c:pt idx="10">
                  <c:v>40</c:v>
                </c:pt>
              </c:numCache>
            </c:numRef>
          </c:val>
          <c:extLst>
            <c:ext xmlns:c16="http://schemas.microsoft.com/office/drawing/2014/chart" uri="{C3380CC4-5D6E-409C-BE32-E72D297353CC}">
              <c16:uniqueId val="{00000002-98AC-448D-B450-C87A6150F61C}"/>
            </c:ext>
          </c:extLst>
        </c:ser>
        <c:dLbls>
          <c:showLegendKey val="0"/>
          <c:showVal val="0"/>
          <c:showCatName val="0"/>
          <c:showSerName val="0"/>
          <c:showPercent val="0"/>
          <c:showBubbleSize val="0"/>
        </c:dLbls>
        <c:gapWidth val="30"/>
        <c:axId val="396332184"/>
        <c:axId val="396332576"/>
      </c:barChart>
      <c:lineChart>
        <c:grouping val="standard"/>
        <c:varyColors val="0"/>
        <c:ser>
          <c:idx val="0"/>
          <c:order val="1"/>
          <c:spPr>
            <a:ln>
              <a:solidFill>
                <a:srgbClr val="4ABDBC"/>
              </a:solidFill>
            </a:ln>
          </c:spPr>
          <c:marker>
            <c:symbol val="none"/>
          </c:marker>
          <c:cat>
            <c:strRef>
              <c:f>Sheet1!$A$2:$A$12</c:f>
              <c:strCache>
                <c:ptCount val="11"/>
                <c:pt idx="0">
                  <c:v>SWIZ</c:v>
                </c:pt>
                <c:pt idx="1">
                  <c:v>NOR</c:v>
                </c:pt>
                <c:pt idx="2">
                  <c:v>SWE</c:v>
                </c:pt>
                <c:pt idx="3">
                  <c:v>NETH</c:v>
                </c:pt>
                <c:pt idx="4">
                  <c:v>FRA</c:v>
                </c:pt>
                <c:pt idx="5">
                  <c:v>GER</c:v>
                </c:pt>
                <c:pt idx="6">
                  <c:v>CAN</c:v>
                </c:pt>
                <c:pt idx="7">
                  <c:v>UK</c:v>
                </c:pt>
                <c:pt idx="8">
                  <c:v>AUS</c:v>
                </c:pt>
                <c:pt idx="9">
                  <c:v>NZ</c:v>
                </c:pt>
                <c:pt idx="10">
                  <c:v>US</c:v>
                </c:pt>
              </c:strCache>
            </c:strRef>
          </c:cat>
          <c:val>
            <c:numRef>
              <c:f>Sheet1!$C$2:$C$12</c:f>
              <c:numCache>
                <c:formatCode>General</c:formatCode>
                <c:ptCount val="11"/>
                <c:pt idx="0">
                  <c:v>21</c:v>
                </c:pt>
                <c:pt idx="1">
                  <c:v>21</c:v>
                </c:pt>
                <c:pt idx="2">
                  <c:v>21</c:v>
                </c:pt>
                <c:pt idx="3">
                  <c:v>21</c:v>
                </c:pt>
                <c:pt idx="4">
                  <c:v>21</c:v>
                </c:pt>
                <c:pt idx="5">
                  <c:v>21</c:v>
                </c:pt>
                <c:pt idx="6">
                  <c:v>21</c:v>
                </c:pt>
                <c:pt idx="7">
                  <c:v>21</c:v>
                </c:pt>
                <c:pt idx="8">
                  <c:v>21</c:v>
                </c:pt>
                <c:pt idx="9">
                  <c:v>21</c:v>
                </c:pt>
                <c:pt idx="10">
                  <c:v>21</c:v>
                </c:pt>
              </c:numCache>
            </c:numRef>
          </c:val>
          <c:smooth val="0"/>
          <c:extLst>
            <c:ext xmlns:c16="http://schemas.microsoft.com/office/drawing/2014/chart" uri="{C3380CC4-5D6E-409C-BE32-E72D297353CC}">
              <c16:uniqueId val="{00000003-98AC-448D-B450-C87A6150F61C}"/>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max val="50"/>
          <c:min val="0"/>
        </c:scaling>
        <c:delete val="1"/>
        <c:axPos val="l"/>
        <c:numFmt formatCode="0" sourceLinked="0"/>
        <c:majorTickMark val="out"/>
        <c:minorTickMark val="none"/>
        <c:tickLblPos val="nextTo"/>
        <c:crossAx val="396332184"/>
        <c:crosses val="autoZero"/>
        <c:crossBetween val="between"/>
        <c:majorUnit val="1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520657140079915E-4"/>
          <c:y val="0.22170368604030447"/>
          <c:w val="0.98707649199775183"/>
          <c:h val="0.70474486574662432"/>
        </c:manualLayout>
      </c:layout>
      <c:barChart>
        <c:barDir val="col"/>
        <c:grouping val="clustered"/>
        <c:varyColors val="0"/>
        <c:ser>
          <c:idx val="4"/>
          <c:order val="0"/>
          <c:spPr>
            <a:solidFill>
              <a:schemeClr val="accent1"/>
            </a:solidFill>
            <a:ln w="9525">
              <a:noFill/>
              <a:prstDash val="solid"/>
            </a:ln>
          </c:spPr>
          <c:invertIfNegative val="0"/>
          <c:dPt>
            <c:idx val="10"/>
            <c:invertIfNegative val="0"/>
            <c:bubble3D val="0"/>
            <c:spPr>
              <a:solidFill>
                <a:srgbClr val="C00000"/>
              </a:solidFill>
              <a:ln w="9525">
                <a:noFill/>
                <a:prstDash val="solid"/>
              </a:ln>
            </c:spPr>
            <c:extLst>
              <c:ext xmlns:c16="http://schemas.microsoft.com/office/drawing/2014/chart" uri="{C3380CC4-5D6E-409C-BE32-E72D297353CC}">
                <c16:uniqueId val="{00000000-1F52-438F-8451-3FBBF2465F14}"/>
              </c:ext>
            </c:extLst>
          </c:dPt>
          <c:dLbls>
            <c:numFmt formatCode="#,##0.0" sourceLinked="0"/>
            <c:spPr>
              <a:noFill/>
              <a:ln>
                <a:noFill/>
              </a:ln>
              <a:effectLst/>
            </c:spPr>
            <c:txPr>
              <a:bodyPr wrap="square" lIns="38100" tIns="19050" rIns="38100" bIns="19050" anchor="ctr">
                <a:spAutoFit/>
              </a:bodyPr>
              <a:lstStyle/>
              <a:p>
                <a:pPr>
                  <a:defRPr b="1" i="0">
                    <a:solidFill>
                      <a:schemeClr val="bg1"/>
                    </a:solidFill>
                    <a:latin typeface="InterFace" panose="020B0503030203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NOR</c:v>
                </c:pt>
                <c:pt idx="1">
                  <c:v>SWIZ</c:v>
                </c:pt>
                <c:pt idx="2">
                  <c:v>GER</c:v>
                </c:pt>
                <c:pt idx="3">
                  <c:v>SWE</c:v>
                </c:pt>
                <c:pt idx="4">
                  <c:v>AUS</c:v>
                </c:pt>
                <c:pt idx="5">
                  <c:v>NETH</c:v>
                </c:pt>
                <c:pt idx="6">
                  <c:v>NZ</c:v>
                </c:pt>
                <c:pt idx="7">
                  <c:v>FRA</c:v>
                </c:pt>
                <c:pt idx="8">
                  <c:v>UK</c:v>
                </c:pt>
                <c:pt idx="9">
                  <c:v>CAN</c:v>
                </c:pt>
                <c:pt idx="10">
                  <c:v>US</c:v>
                </c:pt>
              </c:strCache>
            </c:strRef>
          </c:cat>
          <c:val>
            <c:numRef>
              <c:f>Sheet1!$B$2:$B$12</c:f>
              <c:numCache>
                <c:formatCode>0.0</c:formatCode>
                <c:ptCount val="11"/>
                <c:pt idx="0">
                  <c:v>4.82</c:v>
                </c:pt>
                <c:pt idx="1">
                  <c:v>4.3</c:v>
                </c:pt>
                <c:pt idx="2">
                  <c:v>4.25</c:v>
                </c:pt>
                <c:pt idx="3">
                  <c:v>4.12</c:v>
                </c:pt>
                <c:pt idx="4">
                  <c:v>3.68</c:v>
                </c:pt>
                <c:pt idx="5">
                  <c:v>3.58</c:v>
                </c:pt>
                <c:pt idx="6">
                  <c:v>3.33</c:v>
                </c:pt>
                <c:pt idx="7">
                  <c:v>3.17</c:v>
                </c:pt>
                <c:pt idx="8">
                  <c:v>2.85</c:v>
                </c:pt>
                <c:pt idx="9">
                  <c:v>2.69</c:v>
                </c:pt>
                <c:pt idx="10">
                  <c:v>2.61</c:v>
                </c:pt>
              </c:numCache>
            </c:numRef>
          </c:val>
          <c:extLst>
            <c:ext xmlns:c16="http://schemas.microsoft.com/office/drawing/2014/chart" uri="{C3380CC4-5D6E-409C-BE32-E72D297353CC}">
              <c16:uniqueId val="{00000001-1F52-438F-8451-3FBBF2465F14}"/>
            </c:ext>
          </c:extLst>
        </c:ser>
        <c:dLbls>
          <c:showLegendKey val="0"/>
          <c:showVal val="0"/>
          <c:showCatName val="0"/>
          <c:showSerName val="0"/>
          <c:showPercent val="0"/>
          <c:showBubbleSize val="0"/>
        </c:dLbls>
        <c:gapWidth val="20"/>
        <c:axId val="396332184"/>
        <c:axId val="396332576"/>
      </c:barChart>
      <c:lineChart>
        <c:grouping val="standard"/>
        <c:varyColors val="0"/>
        <c:ser>
          <c:idx val="0"/>
          <c:order val="1"/>
          <c:spPr>
            <a:ln>
              <a:solidFill>
                <a:schemeClr val="bg2"/>
              </a:solidFill>
            </a:ln>
          </c:spPr>
          <c:marker>
            <c:symbol val="none"/>
          </c:marker>
          <c:val>
            <c:numRef>
              <c:f>Sheet1!$C$2:$C$12</c:f>
              <c:numCache>
                <c:formatCode>General</c:formatCode>
                <c:ptCount val="11"/>
                <c:pt idx="0">
                  <c:v>3.5</c:v>
                </c:pt>
                <c:pt idx="1">
                  <c:v>3.5</c:v>
                </c:pt>
                <c:pt idx="2">
                  <c:v>3.5</c:v>
                </c:pt>
                <c:pt idx="3">
                  <c:v>3.5</c:v>
                </c:pt>
                <c:pt idx="4">
                  <c:v>3.5</c:v>
                </c:pt>
                <c:pt idx="5">
                  <c:v>3.5</c:v>
                </c:pt>
                <c:pt idx="6">
                  <c:v>3.5</c:v>
                </c:pt>
                <c:pt idx="7">
                  <c:v>3.5</c:v>
                </c:pt>
                <c:pt idx="8">
                  <c:v>3.5</c:v>
                </c:pt>
                <c:pt idx="9">
                  <c:v>3.5</c:v>
                </c:pt>
                <c:pt idx="10">
                  <c:v>3.5</c:v>
                </c:pt>
              </c:numCache>
            </c:numRef>
          </c:val>
          <c:smooth val="0"/>
          <c:extLst>
            <c:ext xmlns:c16="http://schemas.microsoft.com/office/drawing/2014/chart" uri="{C3380CC4-5D6E-409C-BE32-E72D297353CC}">
              <c16:uniqueId val="{00000002-1F52-438F-8451-3FBBF2465F14}"/>
            </c:ext>
          </c:extLst>
        </c:ser>
        <c:dLbls>
          <c:showLegendKey val="0"/>
          <c:showVal val="0"/>
          <c:showCatName val="0"/>
          <c:showSerName val="0"/>
          <c:showPercent val="0"/>
          <c:showBubbleSize val="0"/>
        </c:dLbls>
        <c:marker val="1"/>
        <c:smooth val="0"/>
        <c:axId val="396332184"/>
        <c:axId val="396332576"/>
      </c:lineChart>
      <c:catAx>
        <c:axId val="39633218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200" b="0" i="0" u="none" strike="noStrike" baseline="0">
                <a:solidFill>
                  <a:srgbClr val="4C515A"/>
                </a:solidFill>
                <a:latin typeface="InterFace" panose="020B0503030203020204" pitchFamily="34" charset="0"/>
                <a:ea typeface="Lato" panose="020F0502020204030203" pitchFamily="34" charset="0"/>
                <a:cs typeface="Lato" panose="020F0502020204030203" pitchFamily="34" charset="0"/>
              </a:defRPr>
            </a:pPr>
            <a:endParaRPr lang="en-US"/>
          </a:p>
        </c:txPr>
        <c:crossAx val="396332576"/>
        <c:crosses val="autoZero"/>
        <c:auto val="1"/>
        <c:lblAlgn val="ctr"/>
        <c:lblOffset val="100"/>
        <c:noMultiLvlLbl val="0"/>
      </c:catAx>
      <c:valAx>
        <c:axId val="396332576"/>
        <c:scaling>
          <c:orientation val="minMax"/>
        </c:scaling>
        <c:delete val="1"/>
        <c:axPos val="l"/>
        <c:numFmt formatCode="0" sourceLinked="0"/>
        <c:majorTickMark val="out"/>
        <c:minorTickMark val="none"/>
        <c:tickLblPos val="nextTo"/>
        <c:crossAx val="396332184"/>
        <c:crosses val="autoZero"/>
        <c:crossBetween val="between"/>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71088429221043E-2"/>
          <c:y val="0.20742193533709252"/>
          <c:w val="0.93252897044185257"/>
          <c:h val="0.7110050668914204"/>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0"/>
            <c:invertIfNegative val="0"/>
            <c:bubble3D val="0"/>
            <c:spPr>
              <a:solidFill>
                <a:srgbClr val="C00000"/>
              </a:solidFill>
              <a:ln w="19050">
                <a:noFill/>
              </a:ln>
            </c:spPr>
            <c:extLst>
              <c:ext xmlns:c16="http://schemas.microsoft.com/office/drawing/2014/chart" uri="{C3380CC4-5D6E-409C-BE32-E72D297353CC}">
                <c16:uniqueId val="{00000001-86AF-443E-B389-024D09CDBE4F}"/>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f>Sheet1!$B$2:$B$12</c:f>
              <c:numCache>
                <c:formatCode>0</c:formatCode>
                <c:ptCount val="11"/>
                <c:pt idx="0">
                  <c:v>88.2</c:v>
                </c:pt>
                <c:pt idx="1">
                  <c:v>89.34</c:v>
                </c:pt>
                <c:pt idx="2">
                  <c:v>93.61</c:v>
                </c:pt>
                <c:pt idx="3">
                  <c:v>93.77</c:v>
                </c:pt>
                <c:pt idx="4">
                  <c:v>94.07</c:v>
                </c:pt>
                <c:pt idx="5">
                  <c:v>94.66</c:v>
                </c:pt>
                <c:pt idx="6">
                  <c:v>96.75</c:v>
                </c:pt>
                <c:pt idx="7">
                  <c:v>98.9</c:v>
                </c:pt>
                <c:pt idx="8">
                  <c:v>99.02</c:v>
                </c:pt>
                <c:pt idx="9">
                  <c:v>99.3</c:v>
                </c:pt>
                <c:pt idx="10">
                  <c:v>100</c:v>
                </c:pt>
              </c:numCache>
            </c:numRef>
          </c:val>
          <c:extLst>
            <c:ext xmlns:c16="http://schemas.microsoft.com/office/drawing/2014/chart" uri="{C3380CC4-5D6E-409C-BE32-E72D297353CC}">
              <c16:uniqueId val="{00000002-86AF-443E-B389-024D09CDBE4F}"/>
            </c:ext>
          </c:extLst>
        </c:ser>
        <c:dLbls>
          <c:showLegendKey val="0"/>
          <c:showVal val="0"/>
          <c:showCatName val="0"/>
          <c:showSerName val="0"/>
          <c:showPercent val="0"/>
          <c:showBubbleSize val="0"/>
        </c:dLbls>
        <c:gapWidth val="25"/>
        <c:axId val="638889408"/>
        <c:axId val="638889800"/>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0"/>
                    <c:layout>
                      <c:manualLayout>
                        <c:x val="-2.836352932532097E-3"/>
                        <c:y val="1.6017488911777688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86AF-443E-B389-024D09CDBE4F}"/>
                      </c:ext>
                    </c:extLst>
                  </c:dLbl>
                  <c:dLbl>
                    <c:idx val="2"/>
                    <c:layout>
                      <c:manualLayout>
                        <c:x val="-5.199920306385739E-17"/>
                        <c:y val="-2.669581485296281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86AF-443E-B389-024D09CDBE4F}"/>
                      </c:ext>
                    </c:extLst>
                  </c:dLbl>
                  <c:dLbl>
                    <c:idx val="3"/>
                    <c:layout>
                      <c:manualLayout>
                        <c:x val="-1.4182322999851929E-3"/>
                        <c:y val="3.4704559308851662E-2"/>
                      </c:manualLayout>
                    </c:layout>
                    <c:showLegendKey val="0"/>
                    <c:showVal val="1"/>
                    <c:showCatName val="0"/>
                    <c:showSerName val="0"/>
                    <c:showPercent val="0"/>
                    <c:showBubbleSize val="0"/>
                    <c:extLst>
                      <c:ext uri="{CE6537A1-D6FC-4f65-9D91-7224C49458BB}">
                        <c15:layout>
                          <c:manualLayout>
                            <c:w val="3.4305688718975706E-2"/>
                            <c:h val="5.3631892039602294E-2"/>
                          </c:manualLayout>
                        </c15:layout>
                      </c:ext>
                      <c:ext xmlns:c16="http://schemas.microsoft.com/office/drawing/2014/chart" uri="{C3380CC4-5D6E-409C-BE32-E72D297353CC}">
                        <c16:uniqueId val="{00000005-86AF-443E-B389-024D09CDBE4F}"/>
                      </c:ext>
                    </c:extLst>
                  </c:dLbl>
                  <c:dLbl>
                    <c:idx val="4"/>
                    <c:layout>
                      <c:manualLayout>
                        <c:x val="-2.836352932532149E-3"/>
                        <c:y val="5.072204822062934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86AF-443E-B389-024D09CDBE4F}"/>
                      </c:ext>
                    </c:extLst>
                  </c:dLbl>
                  <c:dLbl>
                    <c:idx val="5"/>
                    <c:layout>
                      <c:manualLayout>
                        <c:x val="-1.4181764662661526E-3"/>
                        <c:y val="2.402623336766653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86AF-443E-B389-024D09CDBE4F}"/>
                      </c:ext>
                    </c:extLst>
                  </c:dLbl>
                  <c:dLbl>
                    <c:idx val="8"/>
                    <c:layout>
                      <c:manualLayout>
                        <c:x val="1.4181764662659446E-3"/>
                        <c:y val="2.6695814852962813E-3"/>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86AF-443E-B389-024D09CDBE4F}"/>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US</c:v>
                      </c:pt>
                      <c:pt idx="1">
                        <c:v>SWIZ</c:v>
                      </c:pt>
                      <c:pt idx="2">
                        <c:v>UK</c:v>
                      </c:pt>
                      <c:pt idx="3">
                        <c:v>SWE</c:v>
                      </c:pt>
                      <c:pt idx="4">
                        <c:v>AUS</c:v>
                      </c:pt>
                      <c:pt idx="5">
                        <c:v>CAN</c:v>
                      </c:pt>
                      <c:pt idx="6">
                        <c:v>NZ</c:v>
                      </c:pt>
                      <c:pt idx="7">
                        <c:v>GER</c:v>
                      </c:pt>
                      <c:pt idx="8">
                        <c:v>NOR</c:v>
                      </c:pt>
                      <c:pt idx="9">
                        <c:v>FRA</c:v>
                      </c:pt>
                      <c:pt idx="10">
                        <c:v>NETH</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86AF-443E-B389-024D09CDBE4F}"/>
                  </c:ext>
                </c:extLst>
              </c15:ser>
            </c15:filteredBarSeries>
          </c:ext>
        </c:extLst>
      </c:barChart>
      <c:catAx>
        <c:axId val="638889408"/>
        <c:scaling>
          <c:orientation val="minMax"/>
        </c:scaling>
        <c:delete val="0"/>
        <c:axPos val="b"/>
        <c:numFmt formatCode="General" sourceLinked="1"/>
        <c:majorTickMark val="none"/>
        <c:minorTickMark val="none"/>
        <c:tickLblPos val="nextTo"/>
        <c:spPr>
          <a:ln>
            <a:solidFill>
              <a:schemeClr val="tx1"/>
            </a:solidFill>
          </a:ln>
        </c:spPr>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8889800"/>
        <c:crosses val="autoZero"/>
        <c:auto val="1"/>
        <c:lblAlgn val="ctr"/>
        <c:lblOffset val="100"/>
        <c:noMultiLvlLbl val="0"/>
      </c:catAx>
      <c:valAx>
        <c:axId val="638889800"/>
        <c:scaling>
          <c:orientation val="minMax"/>
          <c:max val="100"/>
          <c:min val="0"/>
        </c:scaling>
        <c:delete val="1"/>
        <c:axPos val="l"/>
        <c:numFmt formatCode="0" sourceLinked="1"/>
        <c:majorTickMark val="none"/>
        <c:minorTickMark val="none"/>
        <c:tickLblPos val="nextTo"/>
        <c:crossAx val="638889408"/>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947368421052598E-2"/>
          <c:y val="0.13436692506459899"/>
          <c:w val="0.94736842105263097"/>
          <c:h val="0.75452196382429004"/>
        </c:manualLayout>
      </c:layout>
      <c:barChart>
        <c:barDir val="col"/>
        <c:grouping val="clustered"/>
        <c:varyColors val="0"/>
        <c:ser>
          <c:idx val="4"/>
          <c:order val="0"/>
          <c:tx>
            <c:strRef>
              <c:f>Sheet1!$B$1</c:f>
              <c:strCache>
                <c:ptCount val="1"/>
              </c:strCache>
            </c:strRef>
          </c:tx>
          <c:spPr>
            <a:solidFill>
              <a:srgbClr val="0C4C88"/>
            </a:solidFill>
            <a:ln w="15056">
              <a:solidFill>
                <a:schemeClr val="tx1"/>
              </a:solidFill>
              <a:prstDash val="solid"/>
            </a:ln>
          </c:spPr>
          <c:invertIfNegative val="0"/>
          <c:dPt>
            <c:idx val="1"/>
            <c:invertIfNegative val="0"/>
            <c:bubble3D val="0"/>
            <c:spPr>
              <a:solidFill>
                <a:srgbClr val="C00000"/>
              </a:solidFill>
              <a:ln w="15056">
                <a:solidFill>
                  <a:schemeClr val="tx1"/>
                </a:solidFill>
                <a:prstDash val="solid"/>
              </a:ln>
            </c:spPr>
            <c:extLst>
              <c:ext xmlns:c16="http://schemas.microsoft.com/office/drawing/2014/chart" uri="{C3380CC4-5D6E-409C-BE32-E72D297353CC}">
                <c16:uniqueId val="{00000001-FFEA-45E7-B828-291AB519E421}"/>
              </c:ext>
            </c:extLst>
          </c:dPt>
          <c:dLbls>
            <c:spPr>
              <a:noFill/>
              <a:ln w="30111">
                <a:noFill/>
              </a:ln>
            </c:spPr>
            <c:txPr>
              <a:bodyPr/>
              <a:lstStyle/>
              <a:p>
                <a:pPr>
                  <a:defRPr sz="18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SWIZ</c:v>
                </c:pt>
                <c:pt idx="1">
                  <c:v>US</c:v>
                </c:pt>
                <c:pt idx="2">
                  <c:v>NETH</c:v>
                </c:pt>
                <c:pt idx="3">
                  <c:v>UK</c:v>
                </c:pt>
                <c:pt idx="4">
                  <c:v>GER</c:v>
                </c:pt>
                <c:pt idx="5">
                  <c:v>NZ</c:v>
                </c:pt>
                <c:pt idx="6">
                  <c:v>FR</c:v>
                </c:pt>
                <c:pt idx="7">
                  <c:v>SWE</c:v>
                </c:pt>
                <c:pt idx="8">
                  <c:v>AUS</c:v>
                </c:pt>
                <c:pt idx="9">
                  <c:v>CAN</c:v>
                </c:pt>
                <c:pt idx="10">
                  <c:v>NOR</c:v>
                </c:pt>
              </c:strCache>
            </c:strRef>
          </c:cat>
          <c:val>
            <c:numRef>
              <c:f>Sheet1!$B$2:$B$12</c:f>
              <c:numCache>
                <c:formatCode>General</c:formatCode>
                <c:ptCount val="11"/>
                <c:pt idx="0">
                  <c:v>92</c:v>
                </c:pt>
                <c:pt idx="1">
                  <c:v>88</c:v>
                </c:pt>
                <c:pt idx="2">
                  <c:v>81</c:v>
                </c:pt>
                <c:pt idx="3">
                  <c:v>80</c:v>
                </c:pt>
                <c:pt idx="4">
                  <c:v>79</c:v>
                </c:pt>
                <c:pt idx="5">
                  <c:v>68</c:v>
                </c:pt>
                <c:pt idx="6">
                  <c:v>67</c:v>
                </c:pt>
                <c:pt idx="7">
                  <c:v>63</c:v>
                </c:pt>
                <c:pt idx="8">
                  <c:v>59</c:v>
                </c:pt>
                <c:pt idx="9">
                  <c:v>52</c:v>
                </c:pt>
                <c:pt idx="10">
                  <c:v>47</c:v>
                </c:pt>
              </c:numCache>
            </c:numRef>
          </c:val>
          <c:extLst>
            <c:ext xmlns:c16="http://schemas.microsoft.com/office/drawing/2014/chart" uri="{C3380CC4-5D6E-409C-BE32-E72D297353CC}">
              <c16:uniqueId val="{00000000-FFEA-45E7-B828-291AB519E421}"/>
            </c:ext>
          </c:extLst>
        </c:ser>
        <c:dLbls>
          <c:showLegendKey val="0"/>
          <c:showVal val="0"/>
          <c:showCatName val="0"/>
          <c:showSerName val="0"/>
          <c:showPercent val="0"/>
          <c:showBubbleSize val="0"/>
        </c:dLbls>
        <c:gapWidth val="70"/>
        <c:overlap val="-10"/>
        <c:axId val="-2111585944"/>
        <c:axId val="-2117421240"/>
      </c:barChart>
      <c:catAx>
        <c:axId val="-2111585944"/>
        <c:scaling>
          <c:orientation val="minMax"/>
        </c:scaling>
        <c:delete val="0"/>
        <c:axPos val="b"/>
        <c:numFmt formatCode="General" sourceLinked="1"/>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7421240"/>
        <c:crosses val="autoZero"/>
        <c:auto val="1"/>
        <c:lblAlgn val="ctr"/>
        <c:lblOffset val="100"/>
        <c:tickLblSkip val="1"/>
        <c:tickMarkSkip val="1"/>
        <c:noMultiLvlLbl val="0"/>
      </c:catAx>
      <c:valAx>
        <c:axId val="-2117421240"/>
        <c:scaling>
          <c:orientation val="minMax"/>
          <c:max val="100"/>
        </c:scaling>
        <c:delete val="0"/>
        <c:axPos val="l"/>
        <c:numFmt formatCode="0" sourceLinked="0"/>
        <c:majorTickMark val="out"/>
        <c:minorTickMark val="none"/>
        <c:tickLblPos val="nextTo"/>
        <c:spPr>
          <a:ln w="3764">
            <a:solidFill>
              <a:schemeClr val="tx1"/>
            </a:solidFill>
            <a:prstDash val="solid"/>
          </a:ln>
        </c:spPr>
        <c:txPr>
          <a:bodyPr rot="0" vert="horz"/>
          <a:lstStyle/>
          <a:p>
            <a:pPr>
              <a:defRPr sz="1660" b="1" i="0" u="none" strike="noStrike" baseline="0">
                <a:solidFill>
                  <a:schemeClr val="tx1"/>
                </a:solidFill>
                <a:latin typeface="Arial"/>
                <a:ea typeface="Arial"/>
                <a:cs typeface="Arial"/>
              </a:defRPr>
            </a:pPr>
            <a:endParaRPr lang="en-US"/>
          </a:p>
        </c:txPr>
        <c:crossAx val="-2111585944"/>
        <c:crosses val="autoZero"/>
        <c:crossBetween val="between"/>
        <c:majorUnit val="20"/>
        <c:minorUnit val="10"/>
      </c:valAx>
      <c:spPr>
        <a:noFill/>
        <a:ln w="30111">
          <a:noFill/>
        </a:ln>
      </c:spPr>
    </c:plotArea>
    <c:plotVisOnly val="1"/>
    <c:dispBlanksAs val="gap"/>
    <c:showDLblsOverMax val="0"/>
  </c:chart>
  <c:spPr>
    <a:noFill/>
    <a:ln>
      <a:noFill/>
    </a:ln>
  </c:spPr>
  <c:txPr>
    <a:bodyPr/>
    <a:lstStyle/>
    <a:p>
      <a:pPr>
        <a:defRPr sz="1097" b="0"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26208652298583E-2"/>
          <c:y val="8.9564493256400382E-2"/>
          <c:w val="0.94077382897868111"/>
          <c:h val="0.81628968952359693"/>
        </c:manualLayout>
      </c:layout>
      <c:barChart>
        <c:barDir val="col"/>
        <c:grouping val="clustered"/>
        <c:varyColors val="0"/>
        <c:ser>
          <c:idx val="0"/>
          <c:order val="0"/>
          <c:tx>
            <c:strRef>
              <c:f>Sheet1!$B$1</c:f>
              <c:strCache>
                <c:ptCount val="1"/>
                <c:pt idx="0">
                  <c:v>Females</c:v>
                </c:pt>
              </c:strCache>
            </c:strRef>
          </c:tx>
          <c:spPr>
            <a:solidFill>
              <a:srgbClr val="0C4C88"/>
            </a:solidFill>
            <a:ln w="19050">
              <a:noFill/>
            </a:ln>
          </c:spPr>
          <c:invertIfNegative val="0"/>
          <c:dPt>
            <c:idx val="9"/>
            <c:invertIfNegative val="0"/>
            <c:bubble3D val="0"/>
            <c:spPr>
              <a:solidFill>
                <a:srgbClr val="C00000"/>
              </a:solidFill>
              <a:ln w="19050">
                <a:noFill/>
              </a:ln>
            </c:spPr>
            <c:extLst>
              <c:ext xmlns:c16="http://schemas.microsoft.com/office/drawing/2014/chart" uri="{C3380CC4-5D6E-409C-BE32-E72D297353CC}">
                <c16:uniqueId val="{00000001-44DA-4A25-BD22-88D54E351946}"/>
              </c:ext>
            </c:extLst>
          </c:dPt>
          <c:dLbls>
            <c:spPr>
              <a:noFill/>
              <a:ln>
                <a:noFill/>
              </a:ln>
              <a:effectLst/>
            </c:spPr>
            <c:txPr>
              <a:bodyPr wrap="square" lIns="38100" tIns="19050" rIns="38100" bIns="19050" anchor="ctr">
                <a:spAutoFit/>
              </a:bodyPr>
              <a:lstStyle/>
              <a:p>
                <a:pPr>
                  <a:defRPr sz="1400" b="1">
                    <a:solidFill>
                      <a:schemeClr val="bg1"/>
                    </a:solidFill>
                    <a:latin typeface="Interface"/>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f>Sheet1!$B$2:$B$12</c:f>
              <c:numCache>
                <c:formatCode>0</c:formatCode>
                <c:ptCount val="11"/>
                <c:pt idx="0">
                  <c:v>11.66</c:v>
                </c:pt>
                <c:pt idx="1">
                  <c:v>20.75</c:v>
                </c:pt>
                <c:pt idx="2">
                  <c:v>21.02</c:v>
                </c:pt>
                <c:pt idx="3">
                  <c:v>23.94</c:v>
                </c:pt>
                <c:pt idx="4">
                  <c:v>23.98</c:v>
                </c:pt>
                <c:pt idx="5">
                  <c:v>27.99</c:v>
                </c:pt>
                <c:pt idx="6">
                  <c:v>29.42</c:v>
                </c:pt>
                <c:pt idx="7">
                  <c:v>31.89</c:v>
                </c:pt>
                <c:pt idx="8">
                  <c:v>36.5</c:v>
                </c:pt>
                <c:pt idx="9">
                  <c:v>37.39</c:v>
                </c:pt>
                <c:pt idx="10">
                  <c:v>44.56</c:v>
                </c:pt>
              </c:numCache>
            </c:numRef>
          </c:val>
          <c:extLst>
            <c:ext xmlns:c16="http://schemas.microsoft.com/office/drawing/2014/chart" uri="{C3380CC4-5D6E-409C-BE32-E72D297353CC}">
              <c16:uniqueId val="{00000002-44DA-4A25-BD22-88D54E351946}"/>
            </c:ext>
          </c:extLst>
        </c:ser>
        <c:dLbls>
          <c:showLegendKey val="0"/>
          <c:showVal val="0"/>
          <c:showCatName val="0"/>
          <c:showSerName val="0"/>
          <c:showPercent val="0"/>
          <c:showBubbleSize val="0"/>
        </c:dLbls>
        <c:gapWidth val="25"/>
        <c:axId val="637811800"/>
        <c:axId val="637812192"/>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ln w="19050">
                    <a:noFill/>
                  </a:ln>
                </c:spPr>
                <c:invertIfNegative val="0"/>
                <c:dLbls>
                  <c:dLbl>
                    <c:idx val="1"/>
                    <c:layout>
                      <c:manualLayout>
                        <c:x val="1.4181764662660485E-3"/>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3-44DA-4A25-BD22-88D54E351946}"/>
                      </c:ext>
                    </c:extLst>
                  </c:dLbl>
                  <c:dLbl>
                    <c:idx val="3"/>
                    <c:layout>
                      <c:manualLayout>
                        <c:x val="-1.4181764662660485E-3"/>
                        <c:y val="2.8988808722024945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44DA-4A25-BD22-88D54E351946}"/>
                      </c:ext>
                    </c:extLst>
                  </c:dLbl>
                  <c:dLbl>
                    <c:idx val="4"/>
                    <c:layout>
                      <c:manualLayout>
                        <c:x val="0"/>
                        <c:y val="4.295153812553868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44DA-4A25-BD22-88D54E351946}"/>
                      </c:ext>
                    </c:extLst>
                  </c:dLbl>
                  <c:dLbl>
                    <c:idx val="6"/>
                    <c:layout>
                      <c:manualLayout>
                        <c:x val="0"/>
                        <c:y val="2.3127751298366982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44DA-4A25-BD22-88D54E351946}"/>
                      </c:ext>
                    </c:extLst>
                  </c:dLbl>
                  <c:dLbl>
                    <c:idx val="7"/>
                    <c:layout>
                      <c:manualLayout>
                        <c:x val="7.0908823313302425E-4"/>
                        <c:y val="5.6167656165002466E-2"/>
                      </c:manualLayout>
                    </c:layout>
                    <c:spPr>
                      <a:noFill/>
                      <a:ln>
                        <a:noFill/>
                      </a:ln>
                      <a:effectLst/>
                    </c:spPr>
                    <c:txPr>
                      <a:bodyPr wrap="square" lIns="38100" tIns="19050" rIns="38100" bIns="19050" anchor="ctr">
                        <a:noAutofit/>
                      </a:bodyPr>
                      <a:lstStyle/>
                      <a:p>
                        <a:pPr>
                          <a:defRPr sz="1400" b="1">
                            <a:latin typeface="Interface"/>
                          </a:defRPr>
                        </a:pPr>
                        <a:endParaRPr lang="en-US"/>
                      </a:p>
                    </c:txPr>
                    <c:showLegendKey val="0"/>
                    <c:showVal val="1"/>
                    <c:showCatName val="0"/>
                    <c:showSerName val="0"/>
                    <c:showPercent val="0"/>
                    <c:showBubbleSize val="0"/>
                    <c:extLst>
                      <c:ext uri="{CE6537A1-D6FC-4f65-9D91-7224C49458BB}">
                        <c15:layout>
                          <c:manualLayout>
                            <c:w val="3.4844595776156811E-2"/>
                            <c:h val="0.10936122399656389"/>
                          </c:manualLayout>
                        </c15:layout>
                      </c:ext>
                      <c:ext xmlns:c16="http://schemas.microsoft.com/office/drawing/2014/chart" uri="{C3380CC4-5D6E-409C-BE32-E72D297353CC}">
                        <c16:uniqueId val="{00000007-44DA-4A25-BD22-88D54E351946}"/>
                      </c:ext>
                    </c:extLst>
                  </c:dLbl>
                  <c:dLbl>
                    <c:idx val="10"/>
                    <c:layout>
                      <c:manualLayout>
                        <c:x val="0"/>
                        <c:y val="3.634360918314811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44DA-4A25-BD22-88D54E351946}"/>
                      </c:ext>
                    </c:extLst>
                  </c:dLbl>
                  <c:spPr>
                    <a:noFill/>
                    <a:ln>
                      <a:noFill/>
                    </a:ln>
                    <a:effectLst/>
                  </c:spPr>
                  <c:txPr>
                    <a:bodyPr wrap="square" lIns="38100" tIns="19050" rIns="38100" bIns="19050" anchor="ctr">
                      <a:spAutoFit/>
                    </a:bodyPr>
                    <a:lstStyle/>
                    <a:p>
                      <a:pPr>
                        <a:defRPr sz="1400" b="1">
                          <a:latin typeface="Interface"/>
                        </a:defRPr>
                      </a:pPr>
                      <a:endParaRPr lang="en-US"/>
                    </a:p>
                  </c:txPr>
                  <c:showLegendKey val="0"/>
                  <c:showVal val="1"/>
                  <c:showCatName val="0"/>
                  <c:showSerName val="0"/>
                  <c:showPercent val="0"/>
                  <c:showBubbleSize val="0"/>
                  <c:showLeaderLines val="0"/>
                  <c:extLst>
                    <c:ext uri="{CE6537A1-D6FC-4f65-9D91-7224C49458BB}">
                      <c15:showLeaderLines val="1"/>
                    </c:ext>
                  </c:extLst>
                </c:dLbls>
                <c:cat>
                  <c:strRef>
                    <c:extLst>
                      <c:ext uri="{02D57815-91ED-43cb-92C2-25804820EDAC}">
                        <c15:formulaRef>
                          <c15:sqref>Sheet1!$A$2:$A$12</c15:sqref>
                        </c15:formulaRef>
                      </c:ext>
                    </c:extLst>
                    <c:strCache>
                      <c:ptCount val="11"/>
                      <c:pt idx="0">
                        <c:v>GER</c:v>
                      </c:pt>
                      <c:pt idx="1">
                        <c:v>UK</c:v>
                      </c:pt>
                      <c:pt idx="2">
                        <c:v>NETH</c:v>
                      </c:pt>
                      <c:pt idx="3">
                        <c:v>AUS</c:v>
                      </c:pt>
                      <c:pt idx="4">
                        <c:v>NZ</c:v>
                      </c:pt>
                      <c:pt idx="5">
                        <c:v>NOR</c:v>
                      </c:pt>
                      <c:pt idx="6">
                        <c:v>SWIZ</c:v>
                      </c:pt>
                      <c:pt idx="7">
                        <c:v>FRA</c:v>
                      </c:pt>
                      <c:pt idx="8">
                        <c:v>SWE</c:v>
                      </c:pt>
                      <c:pt idx="9">
                        <c:v>US</c:v>
                      </c:pt>
                      <c:pt idx="10">
                        <c:v>CAN</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9-44DA-4A25-BD22-88D54E351946}"/>
                  </c:ext>
                </c:extLst>
              </c15:ser>
            </c15:filteredBarSeries>
          </c:ext>
        </c:extLst>
      </c:barChart>
      <c:catAx>
        <c:axId val="637811800"/>
        <c:scaling>
          <c:orientation val="minMax"/>
        </c:scaling>
        <c:delete val="0"/>
        <c:axPos val="b"/>
        <c:numFmt formatCode="General" sourceLinked="1"/>
        <c:majorTickMark val="none"/>
        <c:minorTickMark val="none"/>
        <c:tickLblPos val="nextTo"/>
        <c:txPr>
          <a:bodyPr rot="-60000000" vert="horz"/>
          <a:lstStyle/>
          <a:p>
            <a:pPr>
              <a:defRPr sz="1400">
                <a:solidFill>
                  <a:schemeClr val="tx1"/>
                </a:solidFill>
                <a:latin typeface="Interface"/>
                <a:ea typeface="Tahoma" panose="020B0604030504040204" pitchFamily="34" charset="0"/>
                <a:cs typeface="Tahoma" panose="020B0604030504040204" pitchFamily="34" charset="0"/>
              </a:defRPr>
            </a:pPr>
            <a:endParaRPr lang="en-US"/>
          </a:p>
        </c:txPr>
        <c:crossAx val="637812192"/>
        <c:crosses val="autoZero"/>
        <c:auto val="1"/>
        <c:lblAlgn val="ctr"/>
        <c:lblOffset val="100"/>
        <c:noMultiLvlLbl val="0"/>
      </c:catAx>
      <c:valAx>
        <c:axId val="637812192"/>
        <c:scaling>
          <c:orientation val="minMax"/>
          <c:max val="50"/>
        </c:scaling>
        <c:delete val="1"/>
        <c:axPos val="l"/>
        <c:numFmt formatCode="0" sourceLinked="1"/>
        <c:majorTickMark val="none"/>
        <c:minorTickMark val="none"/>
        <c:tickLblPos val="nextTo"/>
        <c:crossAx val="637811800"/>
        <c:crosses val="autoZero"/>
        <c:crossBetween val="between"/>
        <c:majorUnit val="25"/>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042508575316974E-2"/>
          <c:y val="0.13749246248691147"/>
          <c:w val="0.98883270361418252"/>
          <c:h val="0.75243617535083762"/>
        </c:manualLayout>
      </c:layout>
      <c:barChart>
        <c:barDir val="col"/>
        <c:grouping val="clustered"/>
        <c:varyColors val="0"/>
        <c:ser>
          <c:idx val="0"/>
          <c:order val="0"/>
          <c:tx>
            <c:strRef>
              <c:f>Sheet1!$B$1</c:f>
              <c:strCache>
                <c:ptCount val="1"/>
                <c:pt idx="0">
                  <c:v>2000</c:v>
                </c:pt>
              </c:strCache>
            </c:strRef>
          </c:tx>
          <c:spPr>
            <a:solidFill>
              <a:srgbClr val="044C7F">
                <a:alpha val="21000"/>
              </a:srgbClr>
            </a:solidFill>
            <a:ln>
              <a:noFill/>
            </a:ln>
            <a:effectLst/>
          </c:spPr>
          <c:invertIfNegative val="0"/>
          <c:dPt>
            <c:idx val="10"/>
            <c:invertIfNegative val="0"/>
            <c:bubble3D val="0"/>
            <c:spPr>
              <a:solidFill>
                <a:srgbClr val="FF0000">
                  <a:alpha val="21000"/>
                </a:srgbClr>
              </a:solidFill>
              <a:ln>
                <a:noFill/>
              </a:ln>
              <a:effectLst/>
            </c:spPr>
            <c:extLst>
              <c:ext xmlns:c16="http://schemas.microsoft.com/office/drawing/2014/chart" uri="{C3380CC4-5D6E-409C-BE32-E72D297353CC}">
                <c16:uniqueId val="{00000003-8B52-4426-A5D5-7FD0F7B081C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2"/>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Sheet1!$B$2:$B$12</c:f>
              <c:numCache>
                <c:formatCode>General</c:formatCode>
                <c:ptCount val="11"/>
                <c:pt idx="0">
                  <c:v>90</c:v>
                </c:pt>
                <c:pt idx="1">
                  <c:v>90</c:v>
                </c:pt>
                <c:pt idx="2">
                  <c:v>117</c:v>
                </c:pt>
                <c:pt idx="3">
                  <c:v>108</c:v>
                </c:pt>
                <c:pt idx="4">
                  <c:v>111</c:v>
                </c:pt>
                <c:pt idx="5">
                  <c:v>121</c:v>
                </c:pt>
                <c:pt idx="6">
                  <c:v>109</c:v>
                </c:pt>
                <c:pt idx="7">
                  <c:v>135</c:v>
                </c:pt>
                <c:pt idx="8">
                  <c:v>145</c:v>
                </c:pt>
                <c:pt idx="9">
                  <c:v>131</c:v>
                </c:pt>
                <c:pt idx="10">
                  <c:v>149</c:v>
                </c:pt>
              </c:numCache>
            </c:numRef>
          </c:val>
          <c:extLst>
            <c:ext xmlns:c16="http://schemas.microsoft.com/office/drawing/2014/chart" uri="{C3380CC4-5D6E-409C-BE32-E72D297353CC}">
              <c16:uniqueId val="{00000000-8B52-4426-A5D5-7FD0F7B081C8}"/>
            </c:ext>
          </c:extLst>
        </c:ser>
        <c:ser>
          <c:idx val="1"/>
          <c:order val="1"/>
          <c:tx>
            <c:strRef>
              <c:f>Sheet1!$C$1</c:f>
              <c:strCache>
                <c:ptCount val="1"/>
                <c:pt idx="0">
                  <c:v>2016</c:v>
                </c:pt>
              </c:strCache>
            </c:strRef>
          </c:tx>
          <c:spPr>
            <a:solidFill>
              <a:srgbClr val="0C4C88"/>
            </a:solidFill>
            <a:ln>
              <a:noFill/>
            </a:ln>
            <a:effectLst/>
          </c:spPr>
          <c:invertIfNegative val="0"/>
          <c:dPt>
            <c:idx val="10"/>
            <c:invertIfNegative val="0"/>
            <c:bubble3D val="0"/>
            <c:spPr>
              <a:solidFill>
                <a:srgbClr val="C00000"/>
              </a:solidFill>
              <a:ln>
                <a:noFill/>
              </a:ln>
              <a:effectLst/>
            </c:spPr>
            <c:extLst>
              <c:ext xmlns:c16="http://schemas.microsoft.com/office/drawing/2014/chart" uri="{C3380CC4-5D6E-409C-BE32-E72D297353CC}">
                <c16:uniqueId val="{00000002-8B52-4426-A5D5-7FD0F7B081C8}"/>
              </c:ext>
            </c:extLst>
          </c:dPt>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InterFace" panose="020B0503030203020204"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SWIZ</c:v>
                </c:pt>
                <c:pt idx="1">
                  <c:v>FRA</c:v>
                </c:pt>
                <c:pt idx="2">
                  <c:v>NOR</c:v>
                </c:pt>
                <c:pt idx="3">
                  <c:v>AUS</c:v>
                </c:pt>
                <c:pt idx="4">
                  <c:v>SWE</c:v>
                </c:pt>
                <c:pt idx="5">
                  <c:v>NETH</c:v>
                </c:pt>
                <c:pt idx="6">
                  <c:v>CAN</c:v>
                </c:pt>
                <c:pt idx="7">
                  <c:v>NZ</c:v>
                </c:pt>
                <c:pt idx="8">
                  <c:v>UK</c:v>
                </c:pt>
                <c:pt idx="9">
                  <c:v>GER</c:v>
                </c:pt>
                <c:pt idx="10">
                  <c:v>US</c:v>
                </c:pt>
              </c:strCache>
            </c:strRef>
          </c:cat>
          <c:val>
            <c:numRef>
              <c:f>Sheet1!$C$2:$C$12</c:f>
              <c:numCache>
                <c:formatCode>General</c:formatCode>
                <c:ptCount val="11"/>
                <c:pt idx="0">
                  <c:v>54</c:v>
                </c:pt>
                <c:pt idx="1">
                  <c:v>60</c:v>
                </c:pt>
                <c:pt idx="2">
                  <c:v>60</c:v>
                </c:pt>
                <c:pt idx="3">
                  <c:v>62</c:v>
                </c:pt>
                <c:pt idx="4">
                  <c:v>65</c:v>
                </c:pt>
                <c:pt idx="5">
                  <c:v>67</c:v>
                </c:pt>
                <c:pt idx="6">
                  <c:v>72</c:v>
                </c:pt>
                <c:pt idx="7">
                  <c:v>82</c:v>
                </c:pt>
                <c:pt idx="8">
                  <c:v>84</c:v>
                </c:pt>
                <c:pt idx="9">
                  <c:v>86</c:v>
                </c:pt>
                <c:pt idx="10">
                  <c:v>112</c:v>
                </c:pt>
              </c:numCache>
            </c:numRef>
          </c:val>
          <c:extLst>
            <c:ext xmlns:c16="http://schemas.microsoft.com/office/drawing/2014/chart" uri="{C3380CC4-5D6E-409C-BE32-E72D297353CC}">
              <c16:uniqueId val="{00000001-8B52-4426-A5D5-7FD0F7B081C8}"/>
            </c:ext>
          </c:extLst>
        </c:ser>
        <c:dLbls>
          <c:dLblPos val="outEnd"/>
          <c:showLegendKey val="0"/>
          <c:showVal val="1"/>
          <c:showCatName val="0"/>
          <c:showSerName val="0"/>
          <c:showPercent val="0"/>
          <c:showBubbleSize val="0"/>
        </c:dLbls>
        <c:gapWidth val="30"/>
        <c:axId val="739546464"/>
        <c:axId val="739546856"/>
      </c:barChart>
      <c:catAx>
        <c:axId val="739546464"/>
        <c:scaling>
          <c:orientation val="minMax"/>
        </c:scaling>
        <c:delete val="0"/>
        <c:axPos val="b"/>
        <c:numFmt formatCode="General" sourceLinked="1"/>
        <c:majorTickMark val="out"/>
        <c:minorTickMark val="none"/>
        <c:tickLblPos val="nextTo"/>
        <c:spPr>
          <a:noFill/>
          <a:ln w="3810" cap="flat" cmpd="sng" algn="ctr">
            <a:solidFill>
              <a:srgbClr val="4C515A"/>
            </a:solidFill>
            <a:round/>
          </a:ln>
          <a:effectLst/>
        </c:spPr>
        <c:txPr>
          <a:bodyPr rot="-60000000" spcFirstLastPara="1" vertOverflow="ellipsis" vert="horz" wrap="square" anchor="ctr" anchorCtr="1"/>
          <a:lstStyle/>
          <a:p>
            <a:pPr>
              <a:defRPr sz="1200" b="0" i="0" u="none" strike="noStrike" kern="1200" baseline="0">
                <a:solidFill>
                  <a:srgbClr val="4C515A"/>
                </a:solidFill>
                <a:latin typeface="Lato" panose="020F0502020204030203" pitchFamily="34" charset="0"/>
                <a:ea typeface="Lato" panose="020F0502020204030203" pitchFamily="34" charset="0"/>
                <a:cs typeface="Lato" panose="020F0502020204030203" pitchFamily="34" charset="0"/>
              </a:defRPr>
            </a:pPr>
            <a:endParaRPr lang="en-US"/>
          </a:p>
        </c:txPr>
        <c:crossAx val="739546856"/>
        <c:crosses val="autoZero"/>
        <c:auto val="1"/>
        <c:lblAlgn val="ctr"/>
        <c:lblOffset val="100"/>
        <c:noMultiLvlLbl val="0"/>
      </c:catAx>
      <c:valAx>
        <c:axId val="739546856"/>
        <c:scaling>
          <c:orientation val="minMax"/>
        </c:scaling>
        <c:delete val="1"/>
        <c:axPos val="l"/>
        <c:numFmt formatCode="0" sourceLinked="0"/>
        <c:majorTickMark val="out"/>
        <c:minorTickMark val="none"/>
        <c:tickLblPos val="nextTo"/>
        <c:crossAx val="739546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accent5"/>
              </a:solidFill>
              <a:latin typeface="InterFace" panose="020B0503030203020204"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noFill/>
    <a:ln>
      <a:noFill/>
    </a:ln>
    <a:effectLst/>
  </c:spPr>
  <c:txPr>
    <a:bodyPr/>
    <a:lstStyle/>
    <a:p>
      <a:pPr>
        <a:defRPr>
          <a:solidFill>
            <a:schemeClr val="accent5"/>
          </a:solidFill>
          <a:latin typeface="Lato" panose="020F0502020204030203" pitchFamily="34" charset="0"/>
          <a:ea typeface="Lato" panose="020F0502020204030203" pitchFamily="34" charset="0"/>
          <a:cs typeface="Lato" panose="020F0502020204030203"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25255176436274E-2"/>
          <c:y val="4.6205371651757733E-2"/>
          <c:w val="0.7035235040064437"/>
          <c:h val="0.88335401883279829"/>
        </c:manualLayout>
      </c:layout>
      <c:lineChart>
        <c:grouping val="standard"/>
        <c:varyColors val="0"/>
        <c:ser>
          <c:idx val="8"/>
          <c:order val="0"/>
          <c:tx>
            <c:strRef>
              <c:f>Sheet1!$A$10</c:f>
              <c:strCache>
                <c:ptCount val="1"/>
                <c:pt idx="0">
                  <c:v>SWIZ: 83.6</c:v>
                </c:pt>
              </c:strCache>
            </c:strRef>
          </c:tx>
          <c:spPr>
            <a:ln w="28575" cap="rnd">
              <a:solidFill>
                <a:schemeClr val="accent3">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Sheet1!$B$10:$AM$10</c:f>
              <c:numCache>
                <c:formatCode>General</c:formatCode>
                <c:ptCount val="38"/>
                <c:pt idx="0">
                  <c:v>75.7</c:v>
                </c:pt>
                <c:pt idx="1">
                  <c:v>75.900000000000006</c:v>
                </c:pt>
                <c:pt idx="2">
                  <c:v>76.2</c:v>
                </c:pt>
                <c:pt idx="3">
                  <c:v>76.2</c:v>
                </c:pt>
                <c:pt idx="4">
                  <c:v>76.900000000000006</c:v>
                </c:pt>
                <c:pt idx="5">
                  <c:v>77</c:v>
                </c:pt>
                <c:pt idx="6">
                  <c:v>77.099999999999994</c:v>
                </c:pt>
                <c:pt idx="7">
                  <c:v>77.5</c:v>
                </c:pt>
                <c:pt idx="8">
                  <c:v>77.5</c:v>
                </c:pt>
                <c:pt idx="9">
                  <c:v>77.7</c:v>
                </c:pt>
                <c:pt idx="10">
                  <c:v>77.5</c:v>
                </c:pt>
                <c:pt idx="11">
                  <c:v>77.8</c:v>
                </c:pt>
                <c:pt idx="12">
                  <c:v>78.099999999999994</c:v>
                </c:pt>
                <c:pt idx="13">
                  <c:v>78.400000000000006</c:v>
                </c:pt>
                <c:pt idx="14">
                  <c:v>78.599999999999994</c:v>
                </c:pt>
                <c:pt idx="15">
                  <c:v>78.7</c:v>
                </c:pt>
                <c:pt idx="16">
                  <c:v>79.099999999999994</c:v>
                </c:pt>
                <c:pt idx="17">
                  <c:v>79.3</c:v>
                </c:pt>
                <c:pt idx="18">
                  <c:v>79.599999999999994</c:v>
                </c:pt>
                <c:pt idx="19">
                  <c:v>79.8</c:v>
                </c:pt>
                <c:pt idx="20">
                  <c:v>79.900000000000006</c:v>
                </c:pt>
                <c:pt idx="21">
                  <c:v>80.400000000000006</c:v>
                </c:pt>
                <c:pt idx="22">
                  <c:v>80.599999999999994</c:v>
                </c:pt>
                <c:pt idx="23">
                  <c:v>80.599999999999994</c:v>
                </c:pt>
                <c:pt idx="24">
                  <c:v>81.2</c:v>
                </c:pt>
                <c:pt idx="25">
                  <c:v>81.400000000000006</c:v>
                </c:pt>
                <c:pt idx="26">
                  <c:v>81.7</c:v>
                </c:pt>
                <c:pt idx="27">
                  <c:v>82</c:v>
                </c:pt>
                <c:pt idx="28">
                  <c:v>82.2</c:v>
                </c:pt>
                <c:pt idx="29">
                  <c:v>82.3</c:v>
                </c:pt>
                <c:pt idx="30">
                  <c:v>82.6</c:v>
                </c:pt>
                <c:pt idx="31">
                  <c:v>82.8</c:v>
                </c:pt>
                <c:pt idx="32">
                  <c:v>82.8</c:v>
                </c:pt>
                <c:pt idx="33">
                  <c:v>82.9</c:v>
                </c:pt>
                <c:pt idx="34">
                  <c:v>83.3</c:v>
                </c:pt>
                <c:pt idx="35">
                  <c:v>83</c:v>
                </c:pt>
                <c:pt idx="36">
                  <c:v>83.7</c:v>
                </c:pt>
                <c:pt idx="37" formatCode="0.0">
                  <c:v>83.6</c:v>
                </c:pt>
              </c:numCache>
            </c:numRef>
          </c:val>
          <c:smooth val="0"/>
          <c:extLst>
            <c:ext xmlns:c16="http://schemas.microsoft.com/office/drawing/2014/chart" uri="{C3380CC4-5D6E-409C-BE32-E72D297353CC}">
              <c16:uniqueId val="{00000000-7168-488C-B753-525E9F591060}"/>
            </c:ext>
          </c:extLst>
        </c:ser>
        <c:ser>
          <c:idx val="6"/>
          <c:order val="1"/>
          <c:tx>
            <c:strRef>
              <c:f>Sheet1!$A$8</c:f>
              <c:strCache>
                <c:ptCount val="1"/>
                <c:pt idx="0">
                  <c:v>NOR: 82.7</c:v>
                </c:pt>
              </c:strCache>
            </c:strRef>
          </c:tx>
          <c:spPr>
            <a:ln w="28575" cap="rnd">
              <a:solidFill>
                <a:schemeClr val="accent1">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Sheet1!$B$8:$AM$8</c:f>
              <c:numCache>
                <c:formatCode>General</c:formatCode>
                <c:ptCount val="38"/>
                <c:pt idx="0">
                  <c:v>75.900000000000006</c:v>
                </c:pt>
                <c:pt idx="1">
                  <c:v>76.099999999999994</c:v>
                </c:pt>
                <c:pt idx="2">
                  <c:v>76.2</c:v>
                </c:pt>
                <c:pt idx="3">
                  <c:v>76.3</c:v>
                </c:pt>
                <c:pt idx="4">
                  <c:v>76.400000000000006</c:v>
                </c:pt>
                <c:pt idx="5">
                  <c:v>76.099999999999994</c:v>
                </c:pt>
                <c:pt idx="6">
                  <c:v>76.5</c:v>
                </c:pt>
                <c:pt idx="7">
                  <c:v>76.3</c:v>
                </c:pt>
                <c:pt idx="8">
                  <c:v>76.400000000000006</c:v>
                </c:pt>
                <c:pt idx="9">
                  <c:v>76.7</c:v>
                </c:pt>
                <c:pt idx="10">
                  <c:v>76.7</c:v>
                </c:pt>
                <c:pt idx="11">
                  <c:v>77.099999999999994</c:v>
                </c:pt>
                <c:pt idx="12">
                  <c:v>77.400000000000006</c:v>
                </c:pt>
                <c:pt idx="13">
                  <c:v>77.3</c:v>
                </c:pt>
                <c:pt idx="14">
                  <c:v>77.900000000000006</c:v>
                </c:pt>
                <c:pt idx="15">
                  <c:v>77.900000000000006</c:v>
                </c:pt>
                <c:pt idx="16">
                  <c:v>78.3</c:v>
                </c:pt>
                <c:pt idx="17">
                  <c:v>78.3</c:v>
                </c:pt>
                <c:pt idx="18">
                  <c:v>78.5</c:v>
                </c:pt>
                <c:pt idx="19">
                  <c:v>78.400000000000006</c:v>
                </c:pt>
                <c:pt idx="20">
                  <c:v>78.8</c:v>
                </c:pt>
                <c:pt idx="21">
                  <c:v>78.900000000000006</c:v>
                </c:pt>
                <c:pt idx="22">
                  <c:v>79</c:v>
                </c:pt>
                <c:pt idx="23">
                  <c:v>79.599999999999994</c:v>
                </c:pt>
                <c:pt idx="24">
                  <c:v>80.099999999999994</c:v>
                </c:pt>
                <c:pt idx="25">
                  <c:v>80.3</c:v>
                </c:pt>
                <c:pt idx="26">
                  <c:v>80.599999999999994</c:v>
                </c:pt>
                <c:pt idx="27">
                  <c:v>80.599999999999994</c:v>
                </c:pt>
                <c:pt idx="28">
                  <c:v>80.8</c:v>
                </c:pt>
                <c:pt idx="29">
                  <c:v>81</c:v>
                </c:pt>
                <c:pt idx="30">
                  <c:v>81.2</c:v>
                </c:pt>
                <c:pt idx="31">
                  <c:v>81.400000000000006</c:v>
                </c:pt>
                <c:pt idx="32">
                  <c:v>81.5</c:v>
                </c:pt>
                <c:pt idx="33">
                  <c:v>81.8</c:v>
                </c:pt>
                <c:pt idx="34">
                  <c:v>82.2</c:v>
                </c:pt>
                <c:pt idx="35">
                  <c:v>82.4</c:v>
                </c:pt>
                <c:pt idx="36">
                  <c:v>82.5</c:v>
                </c:pt>
                <c:pt idx="37" formatCode="0.0">
                  <c:v>82.7</c:v>
                </c:pt>
              </c:numCache>
            </c:numRef>
          </c:val>
          <c:smooth val="0"/>
          <c:extLst>
            <c:ext xmlns:c16="http://schemas.microsoft.com/office/drawing/2014/chart" uri="{C3380CC4-5D6E-409C-BE32-E72D297353CC}">
              <c16:uniqueId val="{00000001-7168-488C-B753-525E9F591060}"/>
            </c:ext>
          </c:extLst>
        </c:ser>
        <c:ser>
          <c:idx val="2"/>
          <c:order val="2"/>
          <c:tx>
            <c:strRef>
              <c:f>Sheet1!$A$4</c:f>
              <c:strCache>
                <c:ptCount val="1"/>
                <c:pt idx="0">
                  <c:v>FRA: 82.6</c:v>
                </c:pt>
              </c:strCache>
            </c:strRef>
          </c:tx>
          <c:spPr>
            <a:ln w="28575" cap="rnd">
              <a:solidFill>
                <a:schemeClr val="accent3"/>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Sheet1!$B$4:$AM$4</c:f>
              <c:numCache>
                <c:formatCode>General</c:formatCode>
                <c:ptCount val="38"/>
                <c:pt idx="0">
                  <c:v>74.3</c:v>
                </c:pt>
                <c:pt idx="1">
                  <c:v>74.5</c:v>
                </c:pt>
                <c:pt idx="2">
                  <c:v>74.8</c:v>
                </c:pt>
                <c:pt idx="3">
                  <c:v>74.8</c:v>
                </c:pt>
                <c:pt idx="4">
                  <c:v>75.3</c:v>
                </c:pt>
                <c:pt idx="5">
                  <c:v>75.400000000000006</c:v>
                </c:pt>
                <c:pt idx="6">
                  <c:v>75.7</c:v>
                </c:pt>
                <c:pt idx="7">
                  <c:v>76.3</c:v>
                </c:pt>
                <c:pt idx="8">
                  <c:v>76.599999999999994</c:v>
                </c:pt>
                <c:pt idx="9">
                  <c:v>76.7</c:v>
                </c:pt>
                <c:pt idx="10">
                  <c:v>77</c:v>
                </c:pt>
                <c:pt idx="11">
                  <c:v>77.2</c:v>
                </c:pt>
                <c:pt idx="12">
                  <c:v>77.5</c:v>
                </c:pt>
                <c:pt idx="13">
                  <c:v>77.599999999999994</c:v>
                </c:pt>
                <c:pt idx="14">
                  <c:v>78</c:v>
                </c:pt>
                <c:pt idx="15">
                  <c:v>78.099999999999994</c:v>
                </c:pt>
                <c:pt idx="16">
                  <c:v>78.3</c:v>
                </c:pt>
                <c:pt idx="17">
                  <c:v>78.599999999999994</c:v>
                </c:pt>
                <c:pt idx="18">
                  <c:v>78.8</c:v>
                </c:pt>
                <c:pt idx="19">
                  <c:v>78.900000000000006</c:v>
                </c:pt>
                <c:pt idx="20">
                  <c:v>79.2</c:v>
                </c:pt>
                <c:pt idx="21">
                  <c:v>79.3</c:v>
                </c:pt>
                <c:pt idx="22">
                  <c:v>79.400000000000006</c:v>
                </c:pt>
                <c:pt idx="23">
                  <c:v>79.3</c:v>
                </c:pt>
                <c:pt idx="24">
                  <c:v>80.3</c:v>
                </c:pt>
                <c:pt idx="25">
                  <c:v>80.400000000000006</c:v>
                </c:pt>
                <c:pt idx="26">
                  <c:v>81</c:v>
                </c:pt>
                <c:pt idx="27">
                  <c:v>81.2</c:v>
                </c:pt>
                <c:pt idx="28">
                  <c:v>81.400000000000006</c:v>
                </c:pt>
                <c:pt idx="29">
                  <c:v>81.5</c:v>
                </c:pt>
                <c:pt idx="30">
                  <c:v>81.8</c:v>
                </c:pt>
                <c:pt idx="31">
                  <c:v>82.3</c:v>
                </c:pt>
                <c:pt idx="32">
                  <c:v>82.1</c:v>
                </c:pt>
                <c:pt idx="33">
                  <c:v>82.3</c:v>
                </c:pt>
                <c:pt idx="34">
                  <c:v>82.8</c:v>
                </c:pt>
                <c:pt idx="35">
                  <c:v>82.4</c:v>
                </c:pt>
                <c:pt idx="36">
                  <c:v>82.6</c:v>
                </c:pt>
                <c:pt idx="37" formatCode="0.0">
                  <c:v>82.6</c:v>
                </c:pt>
              </c:numCache>
            </c:numRef>
          </c:val>
          <c:smooth val="0"/>
          <c:extLst>
            <c:ext xmlns:c16="http://schemas.microsoft.com/office/drawing/2014/chart" uri="{C3380CC4-5D6E-409C-BE32-E72D297353CC}">
              <c16:uniqueId val="{00000002-7168-488C-B753-525E9F591060}"/>
            </c:ext>
          </c:extLst>
        </c:ser>
        <c:ser>
          <c:idx val="0"/>
          <c:order val="3"/>
          <c:tx>
            <c:strRef>
              <c:f>Sheet1!$A$2</c:f>
              <c:strCache>
                <c:ptCount val="1"/>
                <c:pt idx="0">
                  <c:v>AUS: 82.6</c:v>
                </c:pt>
              </c:strCache>
            </c:strRef>
          </c:tx>
          <c:spPr>
            <a:ln w="28575" cap="rnd">
              <a:solidFill>
                <a:schemeClr val="accent1"/>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Sheet1!$B$2:$AM$2</c:f>
              <c:numCache>
                <c:formatCode>General</c:formatCode>
                <c:ptCount val="38"/>
                <c:pt idx="0">
                  <c:v>74.599999999999994</c:v>
                </c:pt>
                <c:pt idx="1">
                  <c:v>74.900000000000006</c:v>
                </c:pt>
                <c:pt idx="2">
                  <c:v>74.7</c:v>
                </c:pt>
                <c:pt idx="3">
                  <c:v>75.5</c:v>
                </c:pt>
                <c:pt idx="4">
                  <c:v>75.8</c:v>
                </c:pt>
                <c:pt idx="5">
                  <c:v>75.599999999999994</c:v>
                </c:pt>
                <c:pt idx="6">
                  <c:v>76.099999999999994</c:v>
                </c:pt>
                <c:pt idx="7">
                  <c:v>76.3</c:v>
                </c:pt>
                <c:pt idx="8">
                  <c:v>76.3</c:v>
                </c:pt>
                <c:pt idx="9">
                  <c:v>76.5</c:v>
                </c:pt>
                <c:pt idx="10">
                  <c:v>77</c:v>
                </c:pt>
                <c:pt idx="11">
                  <c:v>77.400000000000006</c:v>
                </c:pt>
                <c:pt idx="12">
                  <c:v>77.5</c:v>
                </c:pt>
                <c:pt idx="13">
                  <c:v>78</c:v>
                </c:pt>
                <c:pt idx="14">
                  <c:v>78</c:v>
                </c:pt>
                <c:pt idx="15">
                  <c:v>77.900000000000006</c:v>
                </c:pt>
                <c:pt idx="16">
                  <c:v>78.2</c:v>
                </c:pt>
                <c:pt idx="17">
                  <c:v>78.5</c:v>
                </c:pt>
                <c:pt idx="18">
                  <c:v>78.7</c:v>
                </c:pt>
                <c:pt idx="19">
                  <c:v>79</c:v>
                </c:pt>
                <c:pt idx="20">
                  <c:v>79.3</c:v>
                </c:pt>
                <c:pt idx="21">
                  <c:v>79.7</c:v>
                </c:pt>
                <c:pt idx="22">
                  <c:v>80</c:v>
                </c:pt>
                <c:pt idx="23">
                  <c:v>80.3</c:v>
                </c:pt>
                <c:pt idx="24">
                  <c:v>80.599999999999994</c:v>
                </c:pt>
                <c:pt idx="25">
                  <c:v>80.900000000000006</c:v>
                </c:pt>
                <c:pt idx="26">
                  <c:v>81.099999999999994</c:v>
                </c:pt>
                <c:pt idx="27">
                  <c:v>81.400000000000006</c:v>
                </c:pt>
                <c:pt idx="28">
                  <c:v>81.5</c:v>
                </c:pt>
                <c:pt idx="29">
                  <c:v>81.599999999999994</c:v>
                </c:pt>
                <c:pt idx="30">
                  <c:v>81.8</c:v>
                </c:pt>
                <c:pt idx="31">
                  <c:v>82</c:v>
                </c:pt>
                <c:pt idx="32">
                  <c:v>82.1</c:v>
                </c:pt>
                <c:pt idx="33">
                  <c:v>82.2</c:v>
                </c:pt>
                <c:pt idx="34">
                  <c:v>82.4</c:v>
                </c:pt>
                <c:pt idx="35">
                  <c:v>82.5</c:v>
                </c:pt>
                <c:pt idx="36">
                  <c:v>82.5</c:v>
                </c:pt>
                <c:pt idx="37" formatCode="0.0">
                  <c:v>82.6</c:v>
                </c:pt>
              </c:numCache>
            </c:numRef>
          </c:val>
          <c:smooth val="0"/>
          <c:extLst>
            <c:ext xmlns:c16="http://schemas.microsoft.com/office/drawing/2014/chart" uri="{C3380CC4-5D6E-409C-BE32-E72D297353CC}">
              <c16:uniqueId val="{00000003-7168-488C-B753-525E9F591060}"/>
            </c:ext>
          </c:extLst>
        </c:ser>
        <c:ser>
          <c:idx val="7"/>
          <c:order val="4"/>
          <c:tx>
            <c:strRef>
              <c:f>Sheet1!$A$9</c:f>
              <c:strCache>
                <c:ptCount val="1"/>
                <c:pt idx="0">
                  <c:v>SWE: 82.5</c:v>
                </c:pt>
              </c:strCache>
            </c:strRef>
          </c:tx>
          <c:spPr>
            <a:ln w="28575" cap="rnd">
              <a:solidFill>
                <a:schemeClr val="accent2">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Sheet1!$B$9:$AM$9</c:f>
              <c:numCache>
                <c:formatCode>General</c:formatCode>
                <c:ptCount val="38"/>
                <c:pt idx="0">
                  <c:v>75.900000000000006</c:v>
                </c:pt>
                <c:pt idx="1">
                  <c:v>76.2</c:v>
                </c:pt>
                <c:pt idx="2">
                  <c:v>76.5</c:v>
                </c:pt>
                <c:pt idx="3">
                  <c:v>76.7</c:v>
                </c:pt>
                <c:pt idx="4">
                  <c:v>77</c:v>
                </c:pt>
                <c:pt idx="5">
                  <c:v>76.8</c:v>
                </c:pt>
                <c:pt idx="6">
                  <c:v>77.099999999999994</c:v>
                </c:pt>
                <c:pt idx="7">
                  <c:v>77.3</c:v>
                </c:pt>
                <c:pt idx="8">
                  <c:v>77.099999999999994</c:v>
                </c:pt>
                <c:pt idx="9">
                  <c:v>77.8</c:v>
                </c:pt>
                <c:pt idx="10">
                  <c:v>77.7</c:v>
                </c:pt>
                <c:pt idx="11">
                  <c:v>77.900000000000006</c:v>
                </c:pt>
                <c:pt idx="12">
                  <c:v>78.2</c:v>
                </c:pt>
                <c:pt idx="13">
                  <c:v>78.2</c:v>
                </c:pt>
                <c:pt idx="14">
                  <c:v>78.900000000000006</c:v>
                </c:pt>
                <c:pt idx="15">
                  <c:v>79</c:v>
                </c:pt>
                <c:pt idx="16">
                  <c:v>79.2</c:v>
                </c:pt>
                <c:pt idx="17">
                  <c:v>79.400000000000006</c:v>
                </c:pt>
                <c:pt idx="18">
                  <c:v>79.5</c:v>
                </c:pt>
                <c:pt idx="19">
                  <c:v>79.599999999999994</c:v>
                </c:pt>
                <c:pt idx="20">
                  <c:v>79.7</c:v>
                </c:pt>
                <c:pt idx="21">
                  <c:v>79.900000000000006</c:v>
                </c:pt>
                <c:pt idx="22">
                  <c:v>79.900000000000006</c:v>
                </c:pt>
                <c:pt idx="23">
                  <c:v>80.3</c:v>
                </c:pt>
                <c:pt idx="24">
                  <c:v>80.599999999999994</c:v>
                </c:pt>
                <c:pt idx="25">
                  <c:v>80.7</c:v>
                </c:pt>
                <c:pt idx="26">
                  <c:v>81</c:v>
                </c:pt>
                <c:pt idx="27">
                  <c:v>81.099999999999994</c:v>
                </c:pt>
                <c:pt idx="28">
                  <c:v>81.3</c:v>
                </c:pt>
                <c:pt idx="29">
                  <c:v>81.5</c:v>
                </c:pt>
                <c:pt idx="30">
                  <c:v>81.599999999999994</c:v>
                </c:pt>
                <c:pt idx="31">
                  <c:v>81.900000000000006</c:v>
                </c:pt>
                <c:pt idx="32">
                  <c:v>81.8</c:v>
                </c:pt>
                <c:pt idx="33">
                  <c:v>82</c:v>
                </c:pt>
                <c:pt idx="34">
                  <c:v>82.3</c:v>
                </c:pt>
                <c:pt idx="35">
                  <c:v>82.3</c:v>
                </c:pt>
                <c:pt idx="36">
                  <c:v>82.4</c:v>
                </c:pt>
                <c:pt idx="37" formatCode="0.0">
                  <c:v>82.5</c:v>
                </c:pt>
              </c:numCache>
            </c:numRef>
          </c:val>
          <c:smooth val="0"/>
          <c:extLst>
            <c:ext xmlns:c16="http://schemas.microsoft.com/office/drawing/2014/chart" uri="{C3380CC4-5D6E-409C-BE32-E72D297353CC}">
              <c16:uniqueId val="{00000004-7168-488C-B753-525E9F591060}"/>
            </c:ext>
          </c:extLst>
        </c:ser>
        <c:ser>
          <c:idx val="1"/>
          <c:order val="5"/>
          <c:tx>
            <c:strRef>
              <c:f>Sheet1!$A$3</c:f>
              <c:strCache>
                <c:ptCount val="1"/>
                <c:pt idx="0">
                  <c:v>CAN: 82.0</c:v>
                </c:pt>
              </c:strCache>
            </c:strRef>
          </c:tx>
          <c:spPr>
            <a:ln w="28575" cap="rnd">
              <a:solidFill>
                <a:schemeClr val="accent2"/>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Sheet1!$B$3:$AM$3</c:f>
              <c:numCache>
                <c:formatCode>General</c:formatCode>
                <c:ptCount val="38"/>
                <c:pt idx="0">
                  <c:v>75.3</c:v>
                </c:pt>
                <c:pt idx="1">
                  <c:v>75.5</c:v>
                </c:pt>
                <c:pt idx="2">
                  <c:v>75.599999999999994</c:v>
                </c:pt>
                <c:pt idx="3">
                  <c:v>75.900000000000006</c:v>
                </c:pt>
                <c:pt idx="4">
                  <c:v>76.2</c:v>
                </c:pt>
                <c:pt idx="5">
                  <c:v>76.3</c:v>
                </c:pt>
                <c:pt idx="6">
                  <c:v>76.5</c:v>
                </c:pt>
                <c:pt idx="7">
                  <c:v>76.599999999999994</c:v>
                </c:pt>
                <c:pt idx="8">
                  <c:v>76.8</c:v>
                </c:pt>
                <c:pt idx="9">
                  <c:v>77</c:v>
                </c:pt>
                <c:pt idx="10">
                  <c:v>77.2</c:v>
                </c:pt>
                <c:pt idx="11">
                  <c:v>77.5</c:v>
                </c:pt>
                <c:pt idx="12">
                  <c:v>77.7</c:v>
                </c:pt>
                <c:pt idx="13">
                  <c:v>77.8</c:v>
                </c:pt>
                <c:pt idx="14">
                  <c:v>77.900000000000006</c:v>
                </c:pt>
                <c:pt idx="15">
                  <c:v>77.900000000000006</c:v>
                </c:pt>
                <c:pt idx="16">
                  <c:v>78.099999999999994</c:v>
                </c:pt>
                <c:pt idx="17">
                  <c:v>78.3</c:v>
                </c:pt>
                <c:pt idx="18">
                  <c:v>78.5</c:v>
                </c:pt>
                <c:pt idx="19">
                  <c:v>78.7</c:v>
                </c:pt>
                <c:pt idx="20">
                  <c:v>79</c:v>
                </c:pt>
                <c:pt idx="21">
                  <c:v>79.2</c:v>
                </c:pt>
                <c:pt idx="22">
                  <c:v>79.400000000000006</c:v>
                </c:pt>
                <c:pt idx="23">
                  <c:v>79.599999999999994</c:v>
                </c:pt>
                <c:pt idx="24">
                  <c:v>79.8</c:v>
                </c:pt>
                <c:pt idx="25">
                  <c:v>80</c:v>
                </c:pt>
                <c:pt idx="26">
                  <c:v>80.3</c:v>
                </c:pt>
                <c:pt idx="27">
                  <c:v>80.400000000000006</c:v>
                </c:pt>
                <c:pt idx="28">
                  <c:v>80.599999999999994</c:v>
                </c:pt>
                <c:pt idx="29">
                  <c:v>80.8</c:v>
                </c:pt>
                <c:pt idx="30">
                  <c:v>81.099999999999994</c:v>
                </c:pt>
                <c:pt idx="31">
                  <c:v>81.3</c:v>
                </c:pt>
                <c:pt idx="32">
                  <c:v>81.5</c:v>
                </c:pt>
                <c:pt idx="33">
                  <c:v>81.7</c:v>
                </c:pt>
                <c:pt idx="34">
                  <c:v>81.8</c:v>
                </c:pt>
                <c:pt idx="35">
                  <c:v>81.900000000000006</c:v>
                </c:pt>
                <c:pt idx="36">
                  <c:v>82</c:v>
                </c:pt>
                <c:pt idx="37" formatCode="0.0">
                  <c:v>82</c:v>
                </c:pt>
              </c:numCache>
            </c:numRef>
          </c:val>
          <c:smooth val="0"/>
          <c:extLst>
            <c:ext xmlns:c16="http://schemas.microsoft.com/office/drawing/2014/chart" uri="{C3380CC4-5D6E-409C-BE32-E72D297353CC}">
              <c16:uniqueId val="{00000005-7168-488C-B753-525E9F591060}"/>
            </c:ext>
          </c:extLst>
        </c:ser>
        <c:ser>
          <c:idx val="5"/>
          <c:order val="6"/>
          <c:tx>
            <c:strRef>
              <c:f>Sheet1!$A$7</c:f>
              <c:strCache>
                <c:ptCount val="1"/>
                <c:pt idx="0">
                  <c:v>NZ: 81.9</c:v>
                </c:pt>
              </c:strCache>
            </c:strRef>
          </c:tx>
          <c:spPr>
            <a:ln w="28575" cap="rnd">
              <a:solidFill>
                <a:schemeClr val="accent6"/>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Sheet1!$B$7:$AM$7</c:f>
              <c:numCache>
                <c:formatCode>General</c:formatCode>
                <c:ptCount val="38"/>
                <c:pt idx="0">
                  <c:v>73.2</c:v>
                </c:pt>
                <c:pt idx="1">
                  <c:v>73.400000000000006</c:v>
                </c:pt>
                <c:pt idx="2">
                  <c:v>73.599999999999994</c:v>
                </c:pt>
                <c:pt idx="3">
                  <c:v>73.7</c:v>
                </c:pt>
                <c:pt idx="4">
                  <c:v>73.8</c:v>
                </c:pt>
                <c:pt idx="5">
                  <c:v>74</c:v>
                </c:pt>
                <c:pt idx="6">
                  <c:v>74.099999999999994</c:v>
                </c:pt>
                <c:pt idx="7">
                  <c:v>74.5</c:v>
                </c:pt>
                <c:pt idx="8">
                  <c:v>74.8</c:v>
                </c:pt>
                <c:pt idx="9">
                  <c:v>75.2</c:v>
                </c:pt>
                <c:pt idx="10">
                  <c:v>75.5</c:v>
                </c:pt>
                <c:pt idx="11">
                  <c:v>75.8</c:v>
                </c:pt>
                <c:pt idx="12">
                  <c:v>76.099999999999994</c:v>
                </c:pt>
                <c:pt idx="13">
                  <c:v>76.3</c:v>
                </c:pt>
                <c:pt idx="14">
                  <c:v>76.599999999999994</c:v>
                </c:pt>
                <c:pt idx="15">
                  <c:v>76.8</c:v>
                </c:pt>
                <c:pt idx="16">
                  <c:v>77.099999999999994</c:v>
                </c:pt>
                <c:pt idx="17">
                  <c:v>77.400000000000006</c:v>
                </c:pt>
                <c:pt idx="18">
                  <c:v>77.7</c:v>
                </c:pt>
                <c:pt idx="19">
                  <c:v>78.099999999999994</c:v>
                </c:pt>
                <c:pt idx="20">
                  <c:v>78.400000000000006</c:v>
                </c:pt>
                <c:pt idx="21">
                  <c:v>78.7</c:v>
                </c:pt>
                <c:pt idx="22">
                  <c:v>79</c:v>
                </c:pt>
                <c:pt idx="23">
                  <c:v>79.3</c:v>
                </c:pt>
                <c:pt idx="24">
                  <c:v>79.599999999999994</c:v>
                </c:pt>
                <c:pt idx="25">
                  <c:v>79.8</c:v>
                </c:pt>
                <c:pt idx="26">
                  <c:v>80.099999999999994</c:v>
                </c:pt>
                <c:pt idx="27">
                  <c:v>80.3</c:v>
                </c:pt>
                <c:pt idx="28">
                  <c:v>80.5</c:v>
                </c:pt>
                <c:pt idx="29">
                  <c:v>80.7</c:v>
                </c:pt>
                <c:pt idx="30">
                  <c:v>80.8</c:v>
                </c:pt>
                <c:pt idx="31">
                  <c:v>81</c:v>
                </c:pt>
                <c:pt idx="32">
                  <c:v>81.2</c:v>
                </c:pt>
                <c:pt idx="33">
                  <c:v>81.400000000000006</c:v>
                </c:pt>
                <c:pt idx="34">
                  <c:v>81.5</c:v>
                </c:pt>
                <c:pt idx="35">
                  <c:v>81.7</c:v>
                </c:pt>
                <c:pt idx="36">
                  <c:v>81.7</c:v>
                </c:pt>
                <c:pt idx="37" formatCode="0.0">
                  <c:v>81.900000000000006</c:v>
                </c:pt>
              </c:numCache>
            </c:numRef>
          </c:val>
          <c:smooth val="0"/>
          <c:extLst>
            <c:ext xmlns:c16="http://schemas.microsoft.com/office/drawing/2014/chart" uri="{C3380CC4-5D6E-409C-BE32-E72D297353CC}">
              <c16:uniqueId val="{00000006-7168-488C-B753-525E9F591060}"/>
            </c:ext>
          </c:extLst>
        </c:ser>
        <c:ser>
          <c:idx val="4"/>
          <c:order val="7"/>
          <c:tx>
            <c:strRef>
              <c:f>Sheet1!$A$6</c:f>
              <c:strCache>
                <c:ptCount val="1"/>
                <c:pt idx="0">
                  <c:v>NETH: 81.8</c:v>
                </c:pt>
              </c:strCache>
            </c:strRef>
          </c:tx>
          <c:spPr>
            <a:ln w="28575" cap="rnd">
              <a:solidFill>
                <a:schemeClr val="accent5"/>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Sheet1!$B$6:$AM$6</c:f>
              <c:numCache>
                <c:formatCode>General</c:formatCode>
                <c:ptCount val="38"/>
                <c:pt idx="0">
                  <c:v>75.900000000000006</c:v>
                </c:pt>
                <c:pt idx="1">
                  <c:v>76</c:v>
                </c:pt>
                <c:pt idx="2">
                  <c:v>76.099999999999994</c:v>
                </c:pt>
                <c:pt idx="3">
                  <c:v>76.3</c:v>
                </c:pt>
                <c:pt idx="4">
                  <c:v>76.400000000000006</c:v>
                </c:pt>
                <c:pt idx="5">
                  <c:v>76.5</c:v>
                </c:pt>
                <c:pt idx="6">
                  <c:v>76.400000000000006</c:v>
                </c:pt>
                <c:pt idx="7">
                  <c:v>76.900000000000006</c:v>
                </c:pt>
                <c:pt idx="8">
                  <c:v>77.099999999999994</c:v>
                </c:pt>
                <c:pt idx="9">
                  <c:v>76.900000000000006</c:v>
                </c:pt>
                <c:pt idx="10">
                  <c:v>77</c:v>
                </c:pt>
                <c:pt idx="11">
                  <c:v>77.2</c:v>
                </c:pt>
                <c:pt idx="12">
                  <c:v>77.400000000000006</c:v>
                </c:pt>
                <c:pt idx="13">
                  <c:v>77.099999999999994</c:v>
                </c:pt>
                <c:pt idx="14">
                  <c:v>77.5</c:v>
                </c:pt>
                <c:pt idx="15">
                  <c:v>77.599999999999994</c:v>
                </c:pt>
                <c:pt idx="16">
                  <c:v>77.599999999999994</c:v>
                </c:pt>
                <c:pt idx="17">
                  <c:v>78</c:v>
                </c:pt>
                <c:pt idx="18">
                  <c:v>78</c:v>
                </c:pt>
                <c:pt idx="19">
                  <c:v>77.900000000000006</c:v>
                </c:pt>
                <c:pt idx="20">
                  <c:v>78.2</c:v>
                </c:pt>
                <c:pt idx="21">
                  <c:v>78.3</c:v>
                </c:pt>
                <c:pt idx="22">
                  <c:v>78.400000000000006</c:v>
                </c:pt>
                <c:pt idx="23">
                  <c:v>78.7</c:v>
                </c:pt>
                <c:pt idx="24">
                  <c:v>79.2</c:v>
                </c:pt>
                <c:pt idx="25">
                  <c:v>79.5</c:v>
                </c:pt>
                <c:pt idx="26">
                  <c:v>79.900000000000006</c:v>
                </c:pt>
                <c:pt idx="27">
                  <c:v>80.3</c:v>
                </c:pt>
                <c:pt idx="28">
                  <c:v>80.5</c:v>
                </c:pt>
                <c:pt idx="29">
                  <c:v>80.8</c:v>
                </c:pt>
                <c:pt idx="30">
                  <c:v>81</c:v>
                </c:pt>
                <c:pt idx="31">
                  <c:v>81.3</c:v>
                </c:pt>
                <c:pt idx="32">
                  <c:v>81.2</c:v>
                </c:pt>
                <c:pt idx="33">
                  <c:v>81.400000000000006</c:v>
                </c:pt>
                <c:pt idx="34">
                  <c:v>81.8</c:v>
                </c:pt>
                <c:pt idx="35">
                  <c:v>81.599999999999994</c:v>
                </c:pt>
                <c:pt idx="36">
                  <c:v>81.599999999999994</c:v>
                </c:pt>
                <c:pt idx="37" formatCode="0.0">
                  <c:v>81.8</c:v>
                </c:pt>
              </c:numCache>
            </c:numRef>
          </c:val>
          <c:smooth val="0"/>
          <c:extLst>
            <c:ext xmlns:c16="http://schemas.microsoft.com/office/drawing/2014/chart" uri="{C3380CC4-5D6E-409C-BE32-E72D297353CC}">
              <c16:uniqueId val="{00000007-7168-488C-B753-525E9F591060}"/>
            </c:ext>
          </c:extLst>
        </c:ser>
        <c:ser>
          <c:idx val="9"/>
          <c:order val="8"/>
          <c:tx>
            <c:strRef>
              <c:f>Sheet1!$A$11</c:f>
              <c:strCache>
                <c:ptCount val="1"/>
                <c:pt idx="0">
                  <c:v>UK: 81.3</c:v>
                </c:pt>
              </c:strCache>
            </c:strRef>
          </c:tx>
          <c:spPr>
            <a:ln w="28575" cap="rnd">
              <a:solidFill>
                <a:schemeClr val="accent4">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Sheet1!$B$11:$AM$11</c:f>
              <c:numCache>
                <c:formatCode>General</c:formatCode>
                <c:ptCount val="38"/>
                <c:pt idx="0">
                  <c:v>73.2</c:v>
                </c:pt>
                <c:pt idx="1">
                  <c:v>73.8</c:v>
                </c:pt>
                <c:pt idx="2">
                  <c:v>74.099999999999994</c:v>
                </c:pt>
                <c:pt idx="3">
                  <c:v>74.3</c:v>
                </c:pt>
                <c:pt idx="4">
                  <c:v>74.5</c:v>
                </c:pt>
                <c:pt idx="5">
                  <c:v>74.7</c:v>
                </c:pt>
                <c:pt idx="6">
                  <c:v>74.8</c:v>
                </c:pt>
                <c:pt idx="7">
                  <c:v>75.2</c:v>
                </c:pt>
                <c:pt idx="8">
                  <c:v>75.3</c:v>
                </c:pt>
                <c:pt idx="9">
                  <c:v>75.400000000000006</c:v>
                </c:pt>
                <c:pt idx="10">
                  <c:v>75.7</c:v>
                </c:pt>
                <c:pt idx="11">
                  <c:v>75.900000000000006</c:v>
                </c:pt>
                <c:pt idx="12">
                  <c:v>76.3</c:v>
                </c:pt>
                <c:pt idx="13">
                  <c:v>76.2</c:v>
                </c:pt>
                <c:pt idx="14">
                  <c:v>76.8</c:v>
                </c:pt>
                <c:pt idx="15">
                  <c:v>76.7</c:v>
                </c:pt>
                <c:pt idx="16">
                  <c:v>76.900000000000006</c:v>
                </c:pt>
                <c:pt idx="17">
                  <c:v>77.2</c:v>
                </c:pt>
                <c:pt idx="18">
                  <c:v>77.3</c:v>
                </c:pt>
                <c:pt idx="19">
                  <c:v>77.5</c:v>
                </c:pt>
                <c:pt idx="20">
                  <c:v>77.900000000000006</c:v>
                </c:pt>
                <c:pt idx="21">
                  <c:v>78.2</c:v>
                </c:pt>
                <c:pt idx="22">
                  <c:v>78.3</c:v>
                </c:pt>
                <c:pt idx="23">
                  <c:v>78.400000000000006</c:v>
                </c:pt>
                <c:pt idx="24">
                  <c:v>79</c:v>
                </c:pt>
                <c:pt idx="25">
                  <c:v>79.2</c:v>
                </c:pt>
                <c:pt idx="26">
                  <c:v>79.5</c:v>
                </c:pt>
                <c:pt idx="27">
                  <c:v>79.7</c:v>
                </c:pt>
                <c:pt idx="28">
                  <c:v>79.8</c:v>
                </c:pt>
                <c:pt idx="29">
                  <c:v>80.400000000000006</c:v>
                </c:pt>
                <c:pt idx="30">
                  <c:v>80.599999999999994</c:v>
                </c:pt>
                <c:pt idx="31">
                  <c:v>81</c:v>
                </c:pt>
                <c:pt idx="32">
                  <c:v>81</c:v>
                </c:pt>
                <c:pt idx="33">
                  <c:v>81.099999999999994</c:v>
                </c:pt>
                <c:pt idx="34">
                  <c:v>81.400000000000006</c:v>
                </c:pt>
                <c:pt idx="35">
                  <c:v>81</c:v>
                </c:pt>
                <c:pt idx="36">
                  <c:v>81.2</c:v>
                </c:pt>
                <c:pt idx="37" formatCode="0.0">
                  <c:v>81.3</c:v>
                </c:pt>
              </c:numCache>
            </c:numRef>
          </c:val>
          <c:smooth val="0"/>
          <c:extLst>
            <c:ext xmlns:c16="http://schemas.microsoft.com/office/drawing/2014/chart" uri="{C3380CC4-5D6E-409C-BE32-E72D297353CC}">
              <c16:uniqueId val="{00000008-7168-488C-B753-525E9F591060}"/>
            </c:ext>
          </c:extLst>
        </c:ser>
        <c:ser>
          <c:idx val="3"/>
          <c:order val="9"/>
          <c:tx>
            <c:strRef>
              <c:f>Sheet1!$A$5</c:f>
              <c:strCache>
                <c:ptCount val="1"/>
                <c:pt idx="0">
                  <c:v>GER: 81.1</c:v>
                </c:pt>
              </c:strCache>
            </c:strRef>
          </c:tx>
          <c:spPr>
            <a:ln w="28575" cap="rnd">
              <a:solidFill>
                <a:schemeClr val="accent4"/>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Sheet1!$B$5:$AM$5</c:f>
              <c:numCache>
                <c:formatCode>General</c:formatCode>
                <c:ptCount val="38"/>
                <c:pt idx="0">
                  <c:v>72.900000000000006</c:v>
                </c:pt>
                <c:pt idx="1">
                  <c:v>73.2</c:v>
                </c:pt>
                <c:pt idx="2">
                  <c:v>73.5</c:v>
                </c:pt>
                <c:pt idx="3">
                  <c:v>73.8</c:v>
                </c:pt>
                <c:pt idx="4">
                  <c:v>74.3</c:v>
                </c:pt>
                <c:pt idx="5">
                  <c:v>74.900000000000006</c:v>
                </c:pt>
                <c:pt idx="6">
                  <c:v>75.099999999999994</c:v>
                </c:pt>
                <c:pt idx="7">
                  <c:v>75.599999999999994</c:v>
                </c:pt>
                <c:pt idx="8">
                  <c:v>75.8</c:v>
                </c:pt>
                <c:pt idx="9">
                  <c:v>75.900000000000006</c:v>
                </c:pt>
                <c:pt idx="10">
                  <c:v>77.2</c:v>
                </c:pt>
                <c:pt idx="11">
                  <c:v>75.5</c:v>
                </c:pt>
                <c:pt idx="12">
                  <c:v>76</c:v>
                </c:pt>
                <c:pt idx="13">
                  <c:v>76.099999999999994</c:v>
                </c:pt>
                <c:pt idx="14">
                  <c:v>76.400000000000006</c:v>
                </c:pt>
                <c:pt idx="15">
                  <c:v>76.599999999999994</c:v>
                </c:pt>
                <c:pt idx="16">
                  <c:v>76.900000000000006</c:v>
                </c:pt>
                <c:pt idx="17">
                  <c:v>77.3</c:v>
                </c:pt>
                <c:pt idx="18">
                  <c:v>77.7</c:v>
                </c:pt>
                <c:pt idx="19">
                  <c:v>77.900000000000006</c:v>
                </c:pt>
                <c:pt idx="20">
                  <c:v>78.2</c:v>
                </c:pt>
                <c:pt idx="21">
                  <c:v>78.5</c:v>
                </c:pt>
                <c:pt idx="22">
                  <c:v>78.5</c:v>
                </c:pt>
                <c:pt idx="23">
                  <c:v>78.599999999999994</c:v>
                </c:pt>
                <c:pt idx="24">
                  <c:v>79.2</c:v>
                </c:pt>
                <c:pt idx="25">
                  <c:v>79.400000000000006</c:v>
                </c:pt>
                <c:pt idx="26">
                  <c:v>79.8</c:v>
                </c:pt>
                <c:pt idx="27">
                  <c:v>80.099999999999994</c:v>
                </c:pt>
                <c:pt idx="28">
                  <c:v>80.2</c:v>
                </c:pt>
                <c:pt idx="29">
                  <c:v>80.3</c:v>
                </c:pt>
                <c:pt idx="30">
                  <c:v>80.5</c:v>
                </c:pt>
                <c:pt idx="31">
                  <c:v>80.5</c:v>
                </c:pt>
                <c:pt idx="32">
                  <c:v>80.599999999999994</c:v>
                </c:pt>
                <c:pt idx="33">
                  <c:v>80.599999999999994</c:v>
                </c:pt>
                <c:pt idx="34">
                  <c:v>81.2</c:v>
                </c:pt>
                <c:pt idx="35">
                  <c:v>80.7</c:v>
                </c:pt>
                <c:pt idx="36">
                  <c:v>81.099999999999994</c:v>
                </c:pt>
                <c:pt idx="37" formatCode="0.0">
                  <c:v>81.099999999999994</c:v>
                </c:pt>
              </c:numCache>
            </c:numRef>
          </c:val>
          <c:smooth val="0"/>
          <c:extLst>
            <c:ext xmlns:c16="http://schemas.microsoft.com/office/drawing/2014/chart" uri="{C3380CC4-5D6E-409C-BE32-E72D297353CC}">
              <c16:uniqueId val="{00000009-7168-488C-B753-525E9F591060}"/>
            </c:ext>
          </c:extLst>
        </c:ser>
        <c:ser>
          <c:idx val="10"/>
          <c:order val="10"/>
          <c:tx>
            <c:strRef>
              <c:f>Sheet1!$A$12</c:f>
              <c:strCache>
                <c:ptCount val="1"/>
                <c:pt idx="0">
                  <c:v>US: 78.6</c:v>
                </c:pt>
              </c:strCache>
            </c:strRef>
          </c:tx>
          <c:spPr>
            <a:ln w="28575" cap="rnd">
              <a:solidFill>
                <a:schemeClr val="accent5">
                  <a:lumMod val="60000"/>
                </a:schemeClr>
              </a:solidFill>
              <a:round/>
            </a:ln>
            <a:effectLst/>
          </c:spPr>
          <c:marker>
            <c:symbol val="none"/>
          </c:marker>
          <c:cat>
            <c:numRef>
              <c:f>Sheet1!$B$1:$AM$1</c:f>
              <c:numCache>
                <c:formatCode>General</c:formatCode>
                <c:ptCount val="38"/>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numCache>
            </c:numRef>
          </c:cat>
          <c:val>
            <c:numRef>
              <c:f>Sheet1!$B$12:$AM$12</c:f>
              <c:numCache>
                <c:formatCode>General</c:formatCode>
                <c:ptCount val="38"/>
                <c:pt idx="0">
                  <c:v>73.7</c:v>
                </c:pt>
                <c:pt idx="1">
                  <c:v>74.099999999999994</c:v>
                </c:pt>
                <c:pt idx="2">
                  <c:v>74.5</c:v>
                </c:pt>
                <c:pt idx="3">
                  <c:v>74.599999999999994</c:v>
                </c:pt>
                <c:pt idx="4">
                  <c:v>74.7</c:v>
                </c:pt>
                <c:pt idx="5">
                  <c:v>74.7</c:v>
                </c:pt>
                <c:pt idx="6">
                  <c:v>74.7</c:v>
                </c:pt>
                <c:pt idx="7">
                  <c:v>74.900000000000006</c:v>
                </c:pt>
                <c:pt idx="8">
                  <c:v>74.900000000000006</c:v>
                </c:pt>
                <c:pt idx="9">
                  <c:v>75.099999999999994</c:v>
                </c:pt>
                <c:pt idx="10">
                  <c:v>75.3</c:v>
                </c:pt>
                <c:pt idx="11">
                  <c:v>75.5</c:v>
                </c:pt>
                <c:pt idx="12">
                  <c:v>75.7</c:v>
                </c:pt>
                <c:pt idx="13">
                  <c:v>75.5</c:v>
                </c:pt>
                <c:pt idx="14">
                  <c:v>75.7</c:v>
                </c:pt>
                <c:pt idx="15">
                  <c:v>75.7</c:v>
                </c:pt>
                <c:pt idx="16">
                  <c:v>76.099999999999994</c:v>
                </c:pt>
                <c:pt idx="17">
                  <c:v>76.5</c:v>
                </c:pt>
                <c:pt idx="18">
                  <c:v>76.7</c:v>
                </c:pt>
                <c:pt idx="19">
                  <c:v>76.7</c:v>
                </c:pt>
                <c:pt idx="20">
                  <c:v>76.7</c:v>
                </c:pt>
                <c:pt idx="21">
                  <c:v>76.900000000000006</c:v>
                </c:pt>
                <c:pt idx="22">
                  <c:v>77</c:v>
                </c:pt>
                <c:pt idx="23">
                  <c:v>77.099999999999994</c:v>
                </c:pt>
                <c:pt idx="24">
                  <c:v>77.599999999999994</c:v>
                </c:pt>
                <c:pt idx="25">
                  <c:v>77.599999999999994</c:v>
                </c:pt>
                <c:pt idx="26">
                  <c:v>77.8</c:v>
                </c:pt>
                <c:pt idx="27">
                  <c:v>78.099999999999994</c:v>
                </c:pt>
                <c:pt idx="28">
                  <c:v>78.099999999999994</c:v>
                </c:pt>
                <c:pt idx="29">
                  <c:v>78.5</c:v>
                </c:pt>
                <c:pt idx="30">
                  <c:v>78.599999999999994</c:v>
                </c:pt>
                <c:pt idx="31">
                  <c:v>78.7</c:v>
                </c:pt>
                <c:pt idx="32">
                  <c:v>78.8</c:v>
                </c:pt>
                <c:pt idx="33">
                  <c:v>78.8</c:v>
                </c:pt>
                <c:pt idx="34">
                  <c:v>78.900000000000006</c:v>
                </c:pt>
                <c:pt idx="35">
                  <c:v>78.7</c:v>
                </c:pt>
                <c:pt idx="36">
                  <c:v>78.7</c:v>
                </c:pt>
                <c:pt idx="37" formatCode="0.0">
                  <c:v>78.599999999999994</c:v>
                </c:pt>
              </c:numCache>
            </c:numRef>
          </c:val>
          <c:smooth val="0"/>
          <c:extLst>
            <c:ext xmlns:c16="http://schemas.microsoft.com/office/drawing/2014/chart" uri="{C3380CC4-5D6E-409C-BE32-E72D297353CC}">
              <c16:uniqueId val="{0000000A-7168-488C-B753-525E9F591060}"/>
            </c:ext>
          </c:extLst>
        </c:ser>
        <c:dLbls>
          <c:showLegendKey val="0"/>
          <c:showVal val="0"/>
          <c:showCatName val="0"/>
          <c:showSerName val="0"/>
          <c:showPercent val="0"/>
          <c:showBubbleSize val="0"/>
        </c:dLbls>
        <c:smooth val="0"/>
        <c:axId val="636214856"/>
        <c:axId val="636216424"/>
      </c:lineChart>
      <c:catAx>
        <c:axId val="636214856"/>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6424"/>
        <c:crosses val="autoZero"/>
        <c:auto val="1"/>
        <c:lblAlgn val="ctr"/>
        <c:lblOffset val="200"/>
        <c:tickLblSkip val="5"/>
        <c:tickMarkSkip val="5"/>
        <c:noMultiLvlLbl val="0"/>
      </c:catAx>
      <c:valAx>
        <c:axId val="636216424"/>
        <c:scaling>
          <c:orientation val="minMax"/>
          <c:max val="84"/>
          <c:min val="7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636214856"/>
        <c:crosses val="autoZero"/>
        <c:crossBetween val="midCat"/>
      </c:valAx>
      <c:spPr>
        <a:noFill/>
        <a:ln>
          <a:noFill/>
        </a:ln>
        <a:effectLst/>
      </c:spPr>
    </c:plotArea>
    <c:legend>
      <c:legendPos val="r"/>
      <c:layout>
        <c:manualLayout>
          <c:xMode val="edge"/>
          <c:yMode val="edge"/>
          <c:x val="0.76787968170645349"/>
          <c:y val="0.10274506441951932"/>
          <c:w val="0.13194395145051313"/>
          <c:h val="0.758585642754751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311212296545992E-2"/>
          <c:y val="9.1269841269841265E-2"/>
          <c:w val="0.8277494067235206"/>
          <c:h val="0.76742719660042491"/>
        </c:manualLayout>
      </c:layout>
      <c:scatterChart>
        <c:scatterStyle val="lineMarker"/>
        <c:varyColors val="0"/>
        <c:ser>
          <c:idx val="0"/>
          <c:order val="0"/>
          <c:spPr>
            <a:ln w="28575">
              <a:noFill/>
            </a:ln>
          </c:spPr>
          <c:marker>
            <c:spPr>
              <a:solidFill>
                <a:schemeClr val="accent1"/>
              </a:solidFill>
              <a:ln>
                <a:solidFill>
                  <a:schemeClr val="accent1"/>
                </a:solidFill>
              </a:ln>
            </c:spPr>
          </c:marker>
          <c:dLbls>
            <c:dLbl>
              <c:idx val="0"/>
              <c:layout>
                <c:manualLayout>
                  <c:x val="-1.321969255366987E-2"/>
                  <c:y val="-2.1971380722381913E-2"/>
                </c:manualLayout>
              </c:layout>
              <c:tx>
                <c:strRef>
                  <c:f>Data3.2!$B$36</c:f>
                  <c:strCache>
                    <c:ptCount val="1"/>
                    <c:pt idx="0">
                      <c:v>AUS</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{EDE798F1-5423-C247-97FF-FA8F0615BF0C}</c15:txfldGUID>
                      <c15:f>Data3.2!$B$36</c15:f>
                      <c15:dlblFieldTableCache>
                        <c:ptCount val="1"/>
                        <c:pt idx="0">
                          <c:v>AUS</c:v>
                        </c:pt>
                      </c15:dlblFieldTableCache>
                    </c15:dlblFTEntry>
                  </c15:dlblFieldTable>
                  <c15:showDataLabelsRange val="0"/>
                </c:ext>
                <c:ext xmlns:c16="http://schemas.microsoft.com/office/drawing/2014/chart" uri="{C3380CC4-5D6E-409C-BE32-E72D297353CC}">
                  <c16:uniqueId val="{00000000-C1CA-2F45-833B-A6AE52D4E0B0}"/>
                </c:ext>
              </c:extLst>
            </c:dLbl>
            <c:dLbl>
              <c:idx val="1"/>
              <c:layout>
                <c:manualLayout>
                  <c:x val="-2.6439385107339741E-2"/>
                  <c:y val="8.8069984431723217E-3"/>
                </c:manualLayout>
              </c:layout>
              <c:tx>
                <c:strRef>
                  <c:f>Data3.2!$B$37</c:f>
                  <c:strCache>
                    <c:ptCount val="1"/>
                    <c:pt idx="0">
                      <c:v>AUT</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{038B2FBC-B095-2D47-A6DD-74B412E11F66}</c15:txfldGUID>
                      <c15:f>Data3.2!$B$37</c15:f>
                      <c15:dlblFieldTableCache>
                        <c:ptCount val="1"/>
                        <c:pt idx="0">
                          <c:v>AUT</c:v>
                        </c:pt>
                      </c15:dlblFieldTableCache>
                    </c15:dlblFTEntry>
                  </c15:dlblFieldTable>
                  <c15:showDataLabelsRange val="0"/>
                </c:ext>
                <c:ext xmlns:c16="http://schemas.microsoft.com/office/drawing/2014/chart" uri="{C3380CC4-5D6E-409C-BE32-E72D297353CC}">
                  <c16:uniqueId val="{00000001-C1CA-2F45-833B-A6AE52D4E0B0}"/>
                </c:ext>
              </c:extLst>
            </c:dLbl>
            <c:dLbl>
              <c:idx val="2"/>
              <c:layout>
                <c:manualLayout>
                  <c:x val="-6.1691898583792724E-2"/>
                  <c:y val="8.3666485210137059E-2"/>
                </c:manualLayout>
              </c:layout>
              <c:tx>
                <c:strRef>
                  <c:f>Data3.2!$B$38</c:f>
                  <c:strCache>
                    <c:ptCount val="1"/>
                    <c:pt idx="0">
                      <c:v>BEL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{309EFFCD-27DF-5541-9DEE-53BCDCE67648}</c15:txfldGUID>
                      <c15:f>Data3.2!$B$38</c15:f>
                      <c15:dlblFieldTableCache>
                        <c:ptCount val="1"/>
                        <c:pt idx="0">
                          <c:v>BEL</c:v>
                        </c:pt>
                      </c15:dlblFieldTableCache>
                    </c15:dlblFTEntry>
                  </c15:dlblFieldTable>
                  <c15:showDataLabelsRange val="0"/>
                </c:ext>
                <c:ext xmlns:c16="http://schemas.microsoft.com/office/drawing/2014/chart" uri="{C3380CC4-5D6E-409C-BE32-E72D297353CC}">
                  <c16:uniqueId val="{00000002-C1CA-2F45-833B-A6AE52D4E0B0}"/>
                </c:ext>
              </c:extLst>
            </c:dLbl>
            <c:dLbl>
              <c:idx val="3"/>
              <c:layout>
                <c:manualLayout>
                  <c:x val="-0.11459229850912019"/>
                  <c:y val="-8.9361574874621142E-3"/>
                </c:manualLayout>
              </c:layout>
              <c:tx>
                <c:strRef>
                  <c:f>Data3.2!$B$39</c:f>
                  <c:strCache>
                    <c:ptCount val="1"/>
                    <c:pt idx="0">
                      <c:v>BRA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{14BAB3AB-D052-D44E-A449-C2AFBF2142B7}</c15:txfldGUID>
                      <c15:f>Data3.2!$B$39</c15:f>
                      <c15:dlblFieldTableCache>
                        <c:ptCount val="1"/>
                        <c:pt idx="0">
                          <c:v>BRA</c:v>
                        </c:pt>
                      </c15:dlblFieldTableCache>
                    </c15:dlblFTEntry>
                  </c15:dlblFieldTable>
                  <c15:showDataLabelsRange val="0"/>
                </c:ext>
                <c:ext xmlns:c16="http://schemas.microsoft.com/office/drawing/2014/chart" uri="{C3380CC4-5D6E-409C-BE32-E72D297353CC}">
                  <c16:uniqueId val="{00000003-C1CA-2F45-833B-A6AE52D4E0B0}"/>
                </c:ext>
              </c:extLst>
            </c:dLbl>
            <c:dLbl>
              <c:idx val="4"/>
              <c:layout>
                <c:manualLayout>
                  <c:x val="-8.8383825203239303E-3"/>
                  <c:y val="-0.10106713888998456"/>
                </c:manualLayout>
              </c:layout>
              <c:tx>
                <c:strRef>
                  <c:f>Data3.2!$B$40</c:f>
                  <c:strCache>
                    <c:ptCount val="1"/>
                    <c:pt idx="0">
                      <c:v>CAN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{B7455BD3-CE2E-1B4C-96F1-C7A7B40ECB9C}</c15:txfldGUID>
                      <c15:f>Data3.2!$B$40</c15:f>
                      <c15:dlblFieldTableCache>
                        <c:ptCount val="1"/>
                        <c:pt idx="0">
                          <c:v>CAN</c:v>
                        </c:pt>
                      </c15:dlblFieldTableCache>
                    </c15:dlblFTEntry>
                  </c15:dlblFieldTable>
                  <c15:showDataLabelsRange val="0"/>
                </c:ext>
                <c:ext xmlns:c16="http://schemas.microsoft.com/office/drawing/2014/chart" uri="{C3380CC4-5D6E-409C-BE32-E72D297353CC}">
                  <c16:uniqueId val="{00000004-C1CA-2F45-833B-A6AE52D4E0B0}"/>
                </c:ext>
              </c:extLst>
            </c:dLbl>
            <c:dLbl>
              <c:idx val="5"/>
              <c:layout>
                <c:manualLayout>
                  <c:x val="-2.644354879003381E-2"/>
                  <c:y val="0"/>
                </c:manualLayout>
              </c:layout>
              <c:tx>
                <c:strRef>
                  <c:f>Data3.2!$B$41</c:f>
                  <c:strCache>
                    <c:ptCount val="1"/>
                    <c:pt idx="0">
                      <c:v>CHL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{2E04890E-6C40-EE4B-A897-CD5BDCA00553}</c15:txfldGUID>
                      <c15:f>Data3.2!$B$41</c15:f>
                      <c15:dlblFieldTableCache>
                        <c:ptCount val="1"/>
                        <c:pt idx="0">
                          <c:v>CHL</c:v>
                        </c:pt>
                      </c15:dlblFieldTableCache>
                    </c15:dlblFTEntry>
                  </c15:dlblFieldTable>
                  <c15:showDataLabelsRange val="0"/>
                </c:ext>
                <c:ext xmlns:c16="http://schemas.microsoft.com/office/drawing/2014/chart" uri="{C3380CC4-5D6E-409C-BE32-E72D297353CC}">
                  <c16:uniqueId val="{00000005-C1CA-2F45-833B-A6AE52D4E0B0}"/>
                </c:ext>
              </c:extLst>
            </c:dLbl>
            <c:dLbl>
              <c:idx val="6"/>
              <c:layout>
                <c:manualLayout>
                  <c:x val="-0.11459229850912019"/>
                  <c:y val="0"/>
                </c:manualLayout>
              </c:layout>
              <c:tx>
                <c:strRef>
                  <c:f>Data3.2!$B$42</c:f>
                  <c:strCache>
                    <c:ptCount val="1"/>
                    <c:pt idx="0">
                      <c:v>CHN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{56B723BD-6D89-6D47-A391-BA2012A1E2F4}</c15:txfldGUID>
                      <c15:f>Data3.2!$B$42</c15:f>
                      <c15:dlblFieldTableCache>
                        <c:ptCount val="1"/>
                        <c:pt idx="0">
                          <c:v>CHN</c:v>
                        </c:pt>
                      </c15:dlblFieldTableCache>
                    </c15:dlblFTEntry>
                  </c15:dlblFieldTable>
                  <c15:showDataLabelsRange val="0"/>
                </c:ext>
                <c:ext xmlns:c16="http://schemas.microsoft.com/office/drawing/2014/chart" uri="{C3380CC4-5D6E-409C-BE32-E72D297353CC}">
                  <c16:uniqueId val="{00000006-C1CA-2F45-833B-A6AE52D4E0B0}"/>
                </c:ext>
              </c:extLst>
            </c:dLbl>
            <c:dLbl>
              <c:idx val="7"/>
              <c:layout>
                <c:manualLayout>
                  <c:x val="-0.10577750631611094"/>
                  <c:y val="1.340423623119317E-2"/>
                </c:manualLayout>
              </c:layout>
              <c:tx>
                <c:strRef>
                  <c:f>Data3.2!$B$43</c:f>
                  <c:strCache>
                    <c:ptCount val="1"/>
                    <c:pt idx="0">
                      <c:v>COL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{21285FDF-CA19-4041-8FFD-01ACB8E85B59}</c15:txfldGUID>
                      <c15:f>Data3.2!$B$43</c15:f>
                      <c15:dlblFieldTableCache>
                        <c:ptCount val="1"/>
                        <c:pt idx="0">
                          <c:v>COL</c:v>
                        </c:pt>
                      </c15:dlblFieldTableCache>
                    </c15:dlblFTEntry>
                  </c15:dlblFieldTable>
                  <c15:showDataLabelsRange val="0"/>
                </c:ext>
                <c:ext xmlns:c16="http://schemas.microsoft.com/office/drawing/2014/chart" uri="{C3380CC4-5D6E-409C-BE32-E72D297353CC}">
                  <c16:uniqueId val="{00000007-C1CA-2F45-833B-A6AE52D4E0B0}"/>
                </c:ext>
              </c:extLst>
            </c:dLbl>
            <c:dLbl>
              <c:idx val="8"/>
              <c:layout>
                <c:manualLayout>
                  <c:x val="-0.10577750631611094"/>
                  <c:y val="-4.4680787437310571E-3"/>
                </c:manualLayout>
              </c:layout>
              <c:tx>
                <c:strRef>
                  <c:f>Data3.2!$B$44</c:f>
                  <c:strCache>
                    <c:ptCount val="1"/>
                    <c:pt idx="0">
                      <c:v>CRI</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{9CDB3951-7863-9C46-B153-B940E5CE2C96}</c15:txfldGUID>
                      <c15:f>Data3.2!$B$44</c15:f>
                      <c15:dlblFieldTableCache>
                        <c:ptCount val="1"/>
                        <c:pt idx="0">
                          <c:v>CRI</c:v>
                        </c:pt>
                      </c15:dlblFieldTableCache>
                    </c15:dlblFTEntry>
                  </c15:dlblFieldTable>
                  <c15:showDataLabelsRange val="0"/>
                </c:ext>
                <c:ext xmlns:c16="http://schemas.microsoft.com/office/drawing/2014/chart" uri="{C3380CC4-5D6E-409C-BE32-E72D297353CC}">
                  <c16:uniqueId val="{00000008-C1CA-2F45-833B-A6AE52D4E0B0}"/>
                </c:ext>
              </c:extLst>
            </c:dLbl>
            <c:dLbl>
              <c:idx val="9"/>
              <c:layout>
                <c:manualLayout>
                  <c:x val="-1.762958438601845E-2"/>
                  <c:y val="0"/>
                </c:manualLayout>
              </c:layout>
              <c:tx>
                <c:strRef>
                  <c:f>Data3.2!$B$45</c:f>
                  <c:strCache>
                    <c:ptCount val="1"/>
                    <c:pt idx="0">
                      <c:v>CZE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{CFBC144E-38FE-4A49-8EDD-419CC96C862D}</c15:txfldGUID>
                      <c15:f>Data3.2!$B$45</c15:f>
                      <c15:dlblFieldTableCache>
                        <c:ptCount val="1"/>
                        <c:pt idx="0">
                          <c:v>CZE</c:v>
                        </c:pt>
                      </c15:dlblFieldTableCache>
                    </c15:dlblFTEntry>
                  </c15:dlblFieldTable>
                  <c15:showDataLabelsRange val="0"/>
                </c:ext>
                <c:ext xmlns:c16="http://schemas.microsoft.com/office/drawing/2014/chart" uri="{C3380CC4-5D6E-409C-BE32-E72D297353CC}">
                  <c16:uniqueId val="{00000009-C1CA-2F45-833B-A6AE52D4E0B0}"/>
                </c:ext>
              </c:extLst>
            </c:dLbl>
            <c:dLbl>
              <c:idx val="10"/>
              <c:layout>
                <c:manualLayout>
                  <c:x val="-2.2032820922783115E-2"/>
                  <c:y val="8.8069984431723217E-3"/>
                </c:manualLayout>
              </c:layout>
              <c:tx>
                <c:strRef>
                  <c:f>Data3.2!$B$46</c:f>
                  <c:strCache>
                    <c:ptCount val="1"/>
                    <c:pt idx="0">
                      <c:v>DNK</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{B73EBC94-EE35-3643-9CD6-26F464B46C7B}</c15:txfldGUID>
                      <c15:f>Data3.2!$B$46</c15:f>
                      <c15:dlblFieldTableCache>
                        <c:ptCount val="1"/>
                        <c:pt idx="0">
                          <c:v>DNK</c:v>
                        </c:pt>
                      </c15:dlblFieldTableCache>
                    </c15:dlblFTEntry>
                  </c15:dlblFieldTable>
                  <c15:showDataLabelsRange val="0"/>
                </c:ext>
                <c:ext xmlns:c16="http://schemas.microsoft.com/office/drawing/2014/chart" uri="{C3380CC4-5D6E-409C-BE32-E72D297353CC}">
                  <c16:uniqueId val="{0000000A-C1CA-2F45-833B-A6AE52D4E0B0}"/>
                </c:ext>
              </c:extLst>
            </c:dLbl>
            <c:dLbl>
              <c:idx val="11"/>
              <c:layout>
                <c:manualLayout>
                  <c:x val="-9.2555318026597111E-2"/>
                  <c:y val="2.6808472462386341E-2"/>
                </c:manualLayout>
              </c:layout>
              <c:tx>
                <c:strRef>
                  <c:f>Data3.2!$B$47</c:f>
                  <c:strCache>
                    <c:ptCount val="1"/>
                    <c:pt idx="0">
                      <c:v>EST</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{6F6CA8E6-B93B-F043-98F1-4E4C126BF72C}</c15:txfldGUID>
                      <c15:f>Data3.2!$B$47</c15:f>
                      <c15:dlblFieldTableCache>
                        <c:ptCount val="1"/>
                        <c:pt idx="0">
                          <c:v>EST</c:v>
                        </c:pt>
                      </c15:dlblFieldTableCache>
                    </c15:dlblFTEntry>
                  </c15:dlblFieldTable>
                  <c15:showDataLabelsRange val="0"/>
                </c:ext>
                <c:ext xmlns:c16="http://schemas.microsoft.com/office/drawing/2014/chart" uri="{C3380CC4-5D6E-409C-BE32-E72D297353CC}">
                  <c16:uniqueId val="{0000000B-C1CA-2F45-833B-A6AE52D4E0B0}"/>
                </c:ext>
              </c:extLst>
            </c:dLbl>
            <c:dLbl>
              <c:idx val="12"/>
              <c:layout>
                <c:manualLayout>
                  <c:x val="-2.6439385107339741E-2"/>
                  <c:y val="-0.1144909797612402"/>
                </c:manualLayout>
              </c:layout>
              <c:tx>
                <c:strRef>
                  <c:f>Data3.2!$B$48</c:f>
                  <c:strCache>
                    <c:ptCount val="1"/>
                    <c:pt idx="0">
                      <c:v>FIN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{BCE6C022-A58A-E04E-822A-3D8F868658F1}</c15:txfldGUID>
                      <c15:f>Data3.2!$B$48</c15:f>
                      <c15:dlblFieldTableCache>
                        <c:ptCount val="1"/>
                        <c:pt idx="0">
                          <c:v>FIN</c:v>
                        </c:pt>
                      </c15:dlblFieldTableCache>
                    </c15:dlblFTEntry>
                  </c15:dlblFieldTable>
                  <c15:showDataLabelsRange val="0"/>
                </c:ext>
                <c:ext xmlns:c16="http://schemas.microsoft.com/office/drawing/2014/chart" uri="{C3380CC4-5D6E-409C-BE32-E72D297353CC}">
                  <c16:uniqueId val="{0000000C-C1CA-2F45-833B-A6AE52D4E0B0}"/>
                </c:ext>
              </c:extLst>
            </c:dLbl>
            <c:dLbl>
              <c:idx val="13"/>
              <c:layout>
                <c:manualLayout>
                  <c:x val="-4.848135706155085E-2"/>
                  <c:y val="-1.7872314974924228E-2"/>
                </c:manualLayout>
              </c:layout>
              <c:tx>
                <c:strRef>
                  <c:f>Data3.2!$B$49</c:f>
                  <c:strCache>
                    <c:ptCount val="1"/>
                    <c:pt idx="0">
                      <c:v>FRA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{062D75D4-E62F-494C-AB3B-60A50380F250}</c15:txfldGUID>
                      <c15:f>Data3.2!$B$49</c15:f>
                      <c15:dlblFieldTableCache>
                        <c:ptCount val="1"/>
                        <c:pt idx="0">
                          <c:v>FRA</c:v>
                        </c:pt>
                      </c15:dlblFieldTableCache>
                    </c15:dlblFTEntry>
                  </c15:dlblFieldTable>
                  <c15:showDataLabelsRange val="0"/>
                </c:ext>
                <c:ext xmlns:c16="http://schemas.microsoft.com/office/drawing/2014/chart" uri="{C3380CC4-5D6E-409C-BE32-E72D297353CC}">
                  <c16:uniqueId val="{0000000D-C1CA-2F45-833B-A6AE52D4E0B0}"/>
                </c:ext>
              </c:extLst>
            </c:dLbl>
            <c:dLbl>
              <c:idx val="14"/>
              <c:layout>
                <c:manualLayout>
                  <c:x val="-6.6113382631336426E-2"/>
                  <c:y val="2.6808641953905418E-2"/>
                </c:manualLayout>
              </c:layout>
              <c:tx>
                <c:strRef>
                  <c:f>Data3.2!$B$50</c:f>
                  <c:strCache>
                    <c:ptCount val="1"/>
                    <c:pt idx="0">
                      <c:v>DEU</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{EEAA9BDD-68E2-5443-85D7-18B3684A2B53}</c15:txfldGUID>
                      <c15:f>Data3.2!$B$50</c15:f>
                      <c15:dlblFieldTableCache>
                        <c:ptCount val="1"/>
                        <c:pt idx="0">
                          <c:v>DEU</c:v>
                        </c:pt>
                      </c15:dlblFieldTableCache>
                    </c15:dlblFTEntry>
                  </c15:dlblFieldTable>
                  <c15:showDataLabelsRange val="0"/>
                </c:ext>
                <c:ext xmlns:c16="http://schemas.microsoft.com/office/drawing/2014/chart" uri="{C3380CC4-5D6E-409C-BE32-E72D297353CC}">
                  <c16:uniqueId val="{0000000E-C1CA-2F45-833B-A6AE52D4E0B0}"/>
                </c:ext>
              </c:extLst>
            </c:dLbl>
            <c:dLbl>
              <c:idx val="15"/>
              <c:layout>
                <c:manualLayout>
                  <c:x val="-0.11459229850912023"/>
                  <c:y val="0"/>
                </c:manualLayout>
              </c:layout>
              <c:tx>
                <c:strRef>
                  <c:f>Data3.2!$B$51</c:f>
                  <c:strCache>
                    <c:ptCount val="1"/>
                    <c:pt idx="0">
                      <c:v>GRC</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{9F72C20A-0DFF-8F44-8EE3-743CD33CFC4F}</c15:txfldGUID>
                      <c15:f>Data3.2!$B$51</c15:f>
                      <c15:dlblFieldTableCache>
                        <c:ptCount val="1"/>
                        <c:pt idx="0">
                          <c:v>GRC</c:v>
                        </c:pt>
                      </c15:dlblFieldTableCache>
                    </c15:dlblFTEntry>
                  </c15:dlblFieldTable>
                  <c15:showDataLabelsRange val="0"/>
                </c:ext>
                <c:ext xmlns:c16="http://schemas.microsoft.com/office/drawing/2014/chart" uri="{C3380CC4-5D6E-409C-BE32-E72D297353CC}">
                  <c16:uniqueId val="{0000000F-C1CA-2F45-833B-A6AE52D4E0B0}"/>
                </c:ext>
              </c:extLst>
            </c:dLbl>
            <c:dLbl>
              <c:idx val="16"/>
              <c:layout>
                <c:manualLayout>
                  <c:x val="-1.7629584386018492E-2"/>
                  <c:y val="0"/>
                </c:manualLayout>
              </c:layout>
              <c:tx>
                <c:strRef>
                  <c:f>Data3.2!$B$52</c:f>
                  <c:strCache>
                    <c:ptCount val="1"/>
                    <c:pt idx="0">
                      <c:v>HUN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{49CCE1A1-BCAE-E245-BFF8-D173321F2FD1}</c15:txfldGUID>
                      <c15:f>Data3.2!$B$52</c15:f>
                      <c15:dlblFieldTableCache>
                        <c:ptCount val="1"/>
                        <c:pt idx="0">
                          <c:v>HUN</c:v>
                        </c:pt>
                      </c15:dlblFieldTableCache>
                    </c15:dlblFTEntry>
                  </c15:dlblFieldTable>
                  <c15:showDataLabelsRange val="0"/>
                </c:ext>
                <c:ext xmlns:c16="http://schemas.microsoft.com/office/drawing/2014/chart" uri="{C3380CC4-5D6E-409C-BE32-E72D297353CC}">
                  <c16:uniqueId val="{00000010-C1CA-2F45-833B-A6AE52D4E0B0}"/>
                </c:ext>
              </c:extLst>
            </c:dLbl>
            <c:dLbl>
              <c:idx val="17"/>
              <c:layout>
                <c:manualLayout>
                  <c:x val="-8.9140976744444267E-3"/>
                  <c:y val="-3.9585377608726553E-2"/>
                </c:manualLayout>
              </c:layout>
              <c:tx>
                <c:strRef>
                  <c:f>Data3.2!$B$53</c:f>
                  <c:strCache>
                    <c:ptCount val="1"/>
                    <c:pt idx="0">
                      <c:v>ISL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{15924E4B-32D2-FA49-B4EA-246CF68FDF26}</c15:txfldGUID>
                      <c15:f>Data3.2!$B$53</c15:f>
                      <c15:dlblFieldTableCache>
                        <c:ptCount val="1"/>
                        <c:pt idx="0">
                          <c:v>ISL</c:v>
                        </c:pt>
                      </c15:dlblFieldTableCache>
                    </c15:dlblFTEntry>
                  </c15:dlblFieldTable>
                  <c15:showDataLabelsRange val="0"/>
                </c:ext>
                <c:ext xmlns:c16="http://schemas.microsoft.com/office/drawing/2014/chart" uri="{C3380CC4-5D6E-409C-BE32-E72D297353CC}">
                  <c16:uniqueId val="{00000011-C1CA-2F45-833B-A6AE52D4E0B0}"/>
                </c:ext>
              </c:extLst>
            </c:dLbl>
            <c:dLbl>
              <c:idx val="18"/>
              <c:layout>
                <c:manualLayout>
                  <c:x val="-1.7626256738226494E-2"/>
                  <c:y val="0"/>
                </c:manualLayout>
              </c:layout>
              <c:tx>
                <c:strRef>
                  <c:f>Data3.2!$B$54</c:f>
                  <c:strCache>
                    <c:ptCount val="1"/>
                    <c:pt idx="0">
                      <c:v>IND</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{A3A4A0EC-7DF6-D34A-B3F8-1A46F0D03E12}</c15:txfldGUID>
                      <c15:f>Data3.2!$B$54</c15:f>
                      <c15:dlblFieldTableCache>
                        <c:ptCount val="1"/>
                        <c:pt idx="0">
                          <c:v>IND</c:v>
                        </c:pt>
                      </c15:dlblFieldTableCache>
                    </c15:dlblFTEntry>
                  </c15:dlblFieldTable>
                  <c15:showDataLabelsRange val="0"/>
                </c:ext>
                <c:ext xmlns:c16="http://schemas.microsoft.com/office/drawing/2014/chart" uri="{C3380CC4-5D6E-409C-BE32-E72D297353CC}">
                  <c16:uniqueId val="{00000012-C1CA-2F45-833B-A6AE52D4E0B0}"/>
                </c:ext>
              </c:extLst>
            </c:dLbl>
            <c:dLbl>
              <c:idx val="19"/>
              <c:layout>
                <c:manualLayout>
                  <c:x val="-1.7626256738226515E-2"/>
                  <c:y val="-8.0729886463875577E-17"/>
                </c:manualLayout>
              </c:layout>
              <c:tx>
                <c:strRef>
                  <c:f>Data3.2!$B$55</c:f>
                  <c:strCache>
                    <c:ptCount val="1"/>
                    <c:pt idx="0">
                      <c:v>IDN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{1AC2E68A-BDF0-AB44-B4EA-99259B7B1B1B}</c15:txfldGUID>
                      <c15:f>Data3.2!$B$55</c15:f>
                      <c15:dlblFieldTableCache>
                        <c:ptCount val="1"/>
                        <c:pt idx="0">
                          <c:v>IDN</c:v>
                        </c:pt>
                      </c15:dlblFieldTableCache>
                    </c15:dlblFTEntry>
                  </c15:dlblFieldTable>
                  <c15:showDataLabelsRange val="0"/>
                </c:ext>
                <c:ext xmlns:c16="http://schemas.microsoft.com/office/drawing/2014/chart" uri="{C3380CC4-5D6E-409C-BE32-E72D297353CC}">
                  <c16:uniqueId val="{00000013-C1CA-2F45-833B-A6AE52D4E0B0}"/>
                </c:ext>
              </c:extLst>
            </c:dLbl>
            <c:dLbl>
              <c:idx val="20"/>
              <c:layout>
                <c:manualLayout>
                  <c:x val="8.2511920914381991E-4"/>
                  <c:y val="2.3831617425603599E-3"/>
                </c:manualLayout>
              </c:layout>
              <c:tx>
                <c:strRef>
                  <c:f>Data3.2!$B$56</c:f>
                  <c:strCache>
                    <c:ptCount val="1"/>
                    <c:pt idx="0">
                      <c:v>IRL</c:v>
                    </c:pt>
                  </c:strCache>
                </c:strRef>
              </c:tx>
              <c:spPr>
                <a:noFill/>
                <a:ln>
                  <a:noFill/>
                </a:ln>
                <a:effectLst/>
              </c:spPr>
              <c:txPr>
                <a:bodyPr/>
                <a:lstStyle/>
                <a:p>
                  <a:pPr>
                    <a:defRPr sz="1000" b="0" i="0" u="none" strike="noStrike" baseline="0">
                      <a:solidFill>
                        <a:srgbClr val="000000"/>
                      </a:solidFill>
                      <a:latin typeface="Arial"/>
                      <a:ea typeface="Arial"/>
                      <a:cs typeface="Arial"/>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{1BFCCE5E-B1C5-F84D-8C0D-C8A64FA0E3D0}</c15:txfldGUID>
                      <c15:f>Data3.2!$B$56</c15:f>
                      <c15:dlblFieldTableCache>
                        <c:ptCount val="1"/>
                        <c:pt idx="0">
                          <c:v>IRL</c:v>
                        </c:pt>
                      </c15:dlblFieldTableCache>
                    </c15:dlblFTEntry>
                  </c15:dlblFieldTable>
                  <c15:showDataLabelsRange val="0"/>
                </c:ext>
                <c:ext xmlns:c16="http://schemas.microsoft.com/office/drawing/2014/chart" uri="{C3380CC4-5D6E-409C-BE32-E72D297353CC}">
                  <c16:uniqueId val="{00000014-C1CA-2F45-833B-A6AE52D4E0B0}"/>
                </c:ext>
              </c:extLst>
            </c:dLbl>
            <c:dLbl>
              <c:idx val="21"/>
              <c:layout>
                <c:manualLayout>
                  <c:x val="-0.15425886337766179"/>
                  <c:y val="-4.9148866181041626E-2"/>
                </c:manualLayout>
              </c:layout>
              <c:tx>
                <c:strRef>
                  <c:f>Data3.2!$B$57</c:f>
                  <c:strCache>
                    <c:ptCount val="1"/>
                    <c:pt idx="0">
                      <c:v>ISR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{D26ADC63-9E18-814F-96B4-65B3138AD998}</c15:txfldGUID>
                      <c15:f>Data3.2!$B$57</c15:f>
                      <c15:dlblFieldTableCache>
                        <c:ptCount val="1"/>
                        <c:pt idx="0">
                          <c:v>ISR</c:v>
                        </c:pt>
                      </c15:dlblFieldTableCache>
                    </c15:dlblFTEntry>
                  </c15:dlblFieldTable>
                  <c15:showDataLabelsRange val="0"/>
                </c:ext>
                <c:ext xmlns:c16="http://schemas.microsoft.com/office/drawing/2014/chart" uri="{C3380CC4-5D6E-409C-BE32-E72D297353CC}">
                  <c16:uniqueId val="{00000015-C1CA-2F45-833B-A6AE52D4E0B0}"/>
                </c:ext>
              </c:extLst>
            </c:dLbl>
            <c:dLbl>
              <c:idx val="22"/>
              <c:layout>
                <c:manualLayout>
                  <c:x val="-4.4073960965046226E-2"/>
                  <c:y val="-2.2340393718655285E-2"/>
                </c:manualLayout>
              </c:layout>
              <c:tx>
                <c:strRef>
                  <c:f>Data3.2!$B$58</c:f>
                  <c:strCache>
                    <c:ptCount val="1"/>
                    <c:pt idx="0">
                      <c:v>ITA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{C7EF0FFA-380D-FF46-B192-8499F1118630}</c15:txfldGUID>
                      <c15:f>Data3.2!$B$58</c15:f>
                      <c15:dlblFieldTableCache>
                        <c:ptCount val="1"/>
                        <c:pt idx="0">
                          <c:v>ITA</c:v>
                        </c:pt>
                      </c15:dlblFieldTableCache>
                    </c15:dlblFTEntry>
                  </c15:dlblFieldTable>
                  <c15:showDataLabelsRange val="0"/>
                </c:ext>
                <c:ext xmlns:c16="http://schemas.microsoft.com/office/drawing/2014/chart" uri="{C3380CC4-5D6E-409C-BE32-E72D297353CC}">
                  <c16:uniqueId val="{00000016-C1CA-2F45-833B-A6AE52D4E0B0}"/>
                </c:ext>
              </c:extLst>
            </c:dLbl>
            <c:dLbl>
              <c:idx val="23"/>
              <c:layout>
                <c:manualLayout>
                  <c:x val="-6.1703545351064717E-2"/>
                  <c:y val="-2.680847246238633E-2"/>
                </c:manualLayout>
              </c:layout>
              <c:tx>
                <c:strRef>
                  <c:f>Data3.2!$B$59</c:f>
                  <c:strCache>
                    <c:ptCount val="1"/>
                    <c:pt idx="0">
                      <c:v>JPN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{2603166C-3A49-7043-A7C0-C307AD4DF507}</c15:txfldGUID>
                      <c15:f>Data3.2!$B$59</c15:f>
                      <c15:dlblFieldTableCache>
                        <c:ptCount val="1"/>
                        <c:pt idx="0">
                          <c:v>JPN</c:v>
                        </c:pt>
                      </c15:dlblFieldTableCache>
                    </c15:dlblFTEntry>
                  </c15:dlblFieldTable>
                  <c15:showDataLabelsRange val="0"/>
                </c:ext>
                <c:ext xmlns:c16="http://schemas.microsoft.com/office/drawing/2014/chart" uri="{C3380CC4-5D6E-409C-BE32-E72D297353CC}">
                  <c16:uniqueId val="{00000017-C1CA-2F45-833B-A6AE52D4E0B0}"/>
                </c:ext>
              </c:extLst>
            </c:dLbl>
            <c:dLbl>
              <c:idx val="24"/>
              <c:layout>
                <c:manualLayout>
                  <c:x val="-0.11018490241261557"/>
                  <c:y val="-8.9361574874621142E-3"/>
                </c:manualLayout>
              </c:layout>
              <c:tx>
                <c:strRef>
                  <c:f>Data3.2!$B$60</c:f>
                  <c:strCache>
                    <c:ptCount val="1"/>
                    <c:pt idx="0">
                      <c:v>KOR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{AD771A94-9E33-5D48-969D-80426356B905}</c15:txfldGUID>
                      <c15:f>Data3.2!$B$60</c15:f>
                      <c15:dlblFieldTableCache>
                        <c:ptCount val="1"/>
                        <c:pt idx="0">
                          <c:v>KOR</c:v>
                        </c:pt>
                      </c15:dlblFieldTableCache>
                    </c15:dlblFTEntry>
                  </c15:dlblFieldTable>
                  <c15:showDataLabelsRange val="0"/>
                </c:ext>
                <c:ext xmlns:c16="http://schemas.microsoft.com/office/drawing/2014/chart" uri="{C3380CC4-5D6E-409C-BE32-E72D297353CC}">
                  <c16:uniqueId val="{00000018-C1CA-2F45-833B-A6AE52D4E0B0}"/>
                </c:ext>
              </c:extLst>
            </c:dLbl>
            <c:dLbl>
              <c:idx val="25"/>
              <c:layout>
                <c:manualLayout>
                  <c:x val="-7.4925733640578585E-2"/>
                  <c:y val="3.1276551206117401E-2"/>
                </c:manualLayout>
              </c:layout>
              <c:tx>
                <c:strRef>
                  <c:f>Data3.2!$B$61</c:f>
                  <c:strCache>
                    <c:ptCount val="1"/>
                    <c:pt idx="0">
                      <c:v>LVA</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{81A9CC1F-87DA-0744-91D2-BF1BC300563F}</c15:txfldGUID>
                      <c15:f>Data3.2!$B$61</c15:f>
                      <c15:dlblFieldTableCache>
                        <c:ptCount val="1"/>
                        <c:pt idx="0">
                          <c:v>LVA</c:v>
                        </c:pt>
                      </c15:dlblFieldTableCache>
                    </c15:dlblFTEntry>
                  </c15:dlblFieldTable>
                  <c15:showDataLabelsRange val="0"/>
                </c:ext>
                <c:ext xmlns:c16="http://schemas.microsoft.com/office/drawing/2014/chart" uri="{C3380CC4-5D6E-409C-BE32-E72D297353CC}">
                  <c16:uniqueId val="{00000019-C1CA-2F45-833B-A6AE52D4E0B0}"/>
                </c:ext>
              </c:extLst>
            </c:dLbl>
            <c:dLbl>
              <c:idx val="26"/>
              <c:layout>
                <c:manualLayout>
                  <c:x val="-4.848135706155085E-2"/>
                  <c:y val="3.1276551206117401E-2"/>
                </c:manualLayout>
              </c:layout>
              <c:tx>
                <c:strRef>
                  <c:f>Data3.2!$B$62</c:f>
                  <c:strCache>
                    <c:ptCount val="1"/>
                    <c:pt idx="0">
                      <c:v>LTU</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{E4020D91-E63B-4C49-A92B-4E21590429A8}</c15:txfldGUID>
                      <c15:f>Data3.2!$B$62</c15:f>
                      <c15:dlblFieldTableCache>
                        <c:ptCount val="1"/>
                        <c:pt idx="0">
                          <c:v>LTU</c:v>
                        </c:pt>
                      </c15:dlblFieldTableCache>
                    </c15:dlblFTEntry>
                  </c15:dlblFieldTable>
                  <c15:showDataLabelsRange val="0"/>
                </c:ext>
                <c:ext xmlns:c16="http://schemas.microsoft.com/office/drawing/2014/chart" uri="{C3380CC4-5D6E-409C-BE32-E72D297353CC}">
                  <c16:uniqueId val="{0000001A-C1CA-2F45-833B-A6AE52D4E0B0}"/>
                </c:ext>
              </c:extLst>
            </c:dLbl>
            <c:dLbl>
              <c:idx val="27"/>
              <c:layout>
                <c:manualLayout>
                  <c:x val="-5.7296149254560093E-2"/>
                  <c:y val="-3.1276551206117401E-2"/>
                </c:manualLayout>
              </c:layout>
              <c:tx>
                <c:strRef>
                  <c:f>Data3.2!$B$63</c:f>
                  <c:strCache>
                    <c:ptCount val="1"/>
                    <c:pt idx="0">
                      <c:v>LUX</c:v>
                    </c:pt>
                  </c:strCache>
                </c:strRef>
              </c:tx>
              <c:spPr>
                <a:noFill/>
                <a:ln>
                  <a:noFill/>
                </a:ln>
                <a:effectLst/>
              </c:spPr>
              <c:txPr>
                <a:bodyPr/>
                <a:lstStyle/>
                <a:p>
                  <a:pPr>
                    <a:defRPr sz="1200" b="0" i="0" u="none" strike="noStrike" baseline="0">
                      <a:solidFill>
                        <a:srgbClr val="000000"/>
                      </a:solidFill>
                      <a:latin typeface="Arial"/>
                      <a:ea typeface="Arial"/>
                      <a:cs typeface="Arial"/>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{1625122A-8ED7-9746-A0A6-120B251C8EA1}</c15:txfldGUID>
                      <c15:f>Data3.2!$B$63</c15:f>
                      <c15:dlblFieldTableCache>
                        <c:ptCount val="1"/>
                        <c:pt idx="0">
                          <c:v>LUX</c:v>
                        </c:pt>
                      </c15:dlblFieldTableCache>
                    </c15:dlblFTEntry>
                  </c15:dlblFieldTable>
                  <c15:showDataLabelsRange val="0"/>
                </c:ext>
                <c:ext xmlns:c16="http://schemas.microsoft.com/office/drawing/2014/chart" uri="{C3380CC4-5D6E-409C-BE32-E72D297353CC}">
                  <c16:uniqueId val="{0000001B-C1CA-2F45-833B-A6AE52D4E0B0}"/>
                </c:ext>
              </c:extLst>
            </c:dLbl>
            <c:dLbl>
              <c:idx val="28"/>
              <c:layout>
                <c:manualLayout>
                  <c:x val="-4.848135706155085E-2"/>
                  <c:y val="-2.6808472462386341E-2"/>
                </c:manualLayout>
              </c:layout>
              <c:tx>
                <c:strRef>
                  <c:f>Data3.2!$B$64</c:f>
                  <c:strCache>
                    <c:ptCount val="1"/>
                    <c:pt idx="0">
                      <c:v>MEX</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{13E8D0EB-D864-404E-8AFC-07265CF55698}</c15:txfldGUID>
                      <c15:f>Data3.2!$B$64</c15:f>
                      <c15:dlblFieldTableCache>
                        <c:ptCount val="1"/>
                        <c:pt idx="0">
                          <c:v>MEX</c:v>
                        </c:pt>
                      </c15:dlblFieldTableCache>
                    </c15:dlblFTEntry>
                  </c15:dlblFieldTable>
                  <c15:showDataLabelsRange val="0"/>
                </c:ext>
                <c:ext xmlns:c16="http://schemas.microsoft.com/office/drawing/2014/chart" uri="{C3380CC4-5D6E-409C-BE32-E72D297353CC}">
                  <c16:uniqueId val="{0000001C-C1CA-2F45-833B-A6AE52D4E0B0}"/>
                </c:ext>
              </c:extLst>
            </c:dLbl>
            <c:dLbl>
              <c:idx val="29"/>
              <c:layout>
                <c:manualLayout>
                  <c:x val="-2.2032820922783115E-2"/>
                  <c:y val="0"/>
                </c:manualLayout>
              </c:layout>
              <c:tx>
                <c:strRef>
                  <c:f>Data3.2!$B$65</c:f>
                  <c:strCache>
                    <c:ptCount val="1"/>
                    <c:pt idx="0">
                      <c:v>NLD</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{0AC22428-6177-914E-A8B9-3A78A7A07149}</c15:txfldGUID>
                      <c15:f>Data3.2!$B$65</c15:f>
                      <c15:dlblFieldTableCache>
                        <c:ptCount val="1"/>
                        <c:pt idx="0">
                          <c:v>NLD</c:v>
                        </c:pt>
                      </c15:dlblFieldTableCache>
                    </c15:dlblFTEntry>
                  </c15:dlblFieldTable>
                  <c15:showDataLabelsRange val="0"/>
                </c:ext>
                <c:ext xmlns:c16="http://schemas.microsoft.com/office/drawing/2014/chart" uri="{C3380CC4-5D6E-409C-BE32-E72D297353CC}">
                  <c16:uniqueId val="{0000001D-C1CA-2F45-833B-A6AE52D4E0B0}"/>
                </c:ext>
              </c:extLst>
            </c:dLbl>
            <c:dLbl>
              <c:idx val="30"/>
              <c:layout>
                <c:manualLayout>
                  <c:x val="-7.0518337544073967E-2"/>
                  <c:y val="2.2340393718655285E-2"/>
                </c:manualLayout>
              </c:layout>
              <c:tx>
                <c:strRef>
                  <c:f>Data3.2!$B$66</c:f>
                  <c:strCache>
                    <c:ptCount val="1"/>
                    <c:pt idx="0">
                      <c:v>NZL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{661C1502-AAAB-0F4C-ABFD-55E9B0AF3C5F}</c15:txfldGUID>
                      <c15:f>Data3.2!$B$66</c15:f>
                      <c15:dlblFieldTableCache>
                        <c:ptCount val="1"/>
                        <c:pt idx="0">
                          <c:v>NZL</c:v>
                        </c:pt>
                      </c15:dlblFieldTableCache>
                    </c15:dlblFTEntry>
                  </c15:dlblFieldTable>
                  <c15:showDataLabelsRange val="0"/>
                </c:ext>
                <c:ext xmlns:c16="http://schemas.microsoft.com/office/drawing/2014/chart" uri="{C3380CC4-5D6E-409C-BE32-E72D297353CC}">
                  <c16:uniqueId val="{0000001E-C1CA-2F45-833B-A6AE52D4E0B0}"/>
                </c:ext>
              </c:extLst>
            </c:dLbl>
            <c:dLbl>
              <c:idx val="31"/>
              <c:layout>
                <c:manualLayout>
                  <c:x val="-1.7626256738226494E-2"/>
                  <c:y val="0"/>
                </c:manualLayout>
              </c:layout>
              <c:tx>
                <c:strRef>
                  <c:f>Data3.2!$B$67</c:f>
                  <c:strCache>
                    <c:ptCount val="1"/>
                    <c:pt idx="0">
                      <c:v>NOR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{33E5DBB2-3FE0-3241-B8FC-FB4BD39D8B68}</c15:txfldGUID>
                      <c15:f>Data3.2!$B$67</c15:f>
                      <c15:dlblFieldTableCache>
                        <c:ptCount val="1"/>
                        <c:pt idx="0">
                          <c:v>NOR</c:v>
                        </c:pt>
                      </c15:dlblFieldTableCache>
                    </c15:dlblFTEntry>
                  </c15:dlblFieldTable>
                  <c15:showDataLabelsRange val="0"/>
                </c:ext>
                <c:ext xmlns:c16="http://schemas.microsoft.com/office/drawing/2014/chart" uri="{C3380CC4-5D6E-409C-BE32-E72D297353CC}">
                  <c16:uniqueId val="{0000001F-C1CA-2F45-833B-A6AE52D4E0B0}"/>
                </c:ext>
              </c:extLst>
            </c:dLbl>
            <c:dLbl>
              <c:idx val="32"/>
              <c:layout>
                <c:manualLayout>
                  <c:x val="-8.815139232071962E-3"/>
                  <c:y val="-4.4680787437310571E-3"/>
                </c:manualLayout>
              </c:layout>
              <c:tx>
                <c:strRef>
                  <c:f>Data3.2!$B$68</c:f>
                  <c:strCache>
                    <c:ptCount val="1"/>
                    <c:pt idx="0">
                      <c:v>POL</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{4BF683A0-4E45-BA4B-8A83-CA6B8DCDD8EE}</c15:txfldGUID>
                      <c15:f>Data3.2!$B$68</c15:f>
                      <c15:dlblFieldTableCache>
                        <c:ptCount val="1"/>
                        <c:pt idx="0">
                          <c:v>POL</c:v>
                        </c:pt>
                      </c15:dlblFieldTableCache>
                    </c15:dlblFTEntry>
                  </c15:dlblFieldTable>
                  <c15:showDataLabelsRange val="0"/>
                </c:ext>
                <c:ext xmlns:c16="http://schemas.microsoft.com/office/drawing/2014/chart" uri="{C3380CC4-5D6E-409C-BE32-E72D297353CC}">
                  <c16:uniqueId val="{00000020-C1CA-2F45-833B-A6AE52D4E0B0}"/>
                </c:ext>
              </c:extLst>
            </c:dLbl>
            <c:dLbl>
              <c:idx val="33"/>
              <c:layout>
                <c:manualLayout>
                  <c:x val="-7.4925733640578626E-2"/>
                  <c:y val="2.6808472462386341E-2"/>
                </c:manualLayout>
              </c:layout>
              <c:tx>
                <c:strRef>
                  <c:f>Data3.2!$B$69</c:f>
                  <c:strCache>
                    <c:ptCount val="1"/>
                    <c:pt idx="0">
                      <c:v>PRT</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{00AB4939-07A4-9849-81F5-94DA61741D4F}</c15:txfldGUID>
                      <c15:f>Data3.2!$B$69</c15:f>
                      <c15:dlblFieldTableCache>
                        <c:ptCount val="1"/>
                        <c:pt idx="0">
                          <c:v>PRT</c:v>
                        </c:pt>
                      </c15:dlblFieldTableCache>
                    </c15:dlblFTEntry>
                  </c15:dlblFieldTable>
                  <c15:showDataLabelsRange val="0"/>
                </c:ext>
                <c:ext xmlns:c16="http://schemas.microsoft.com/office/drawing/2014/chart" uri="{C3380CC4-5D6E-409C-BE32-E72D297353CC}">
                  <c16:uniqueId val="{00000021-C1CA-2F45-833B-A6AE52D4E0B0}"/>
                </c:ext>
              </c:extLst>
            </c:dLbl>
            <c:dLbl>
              <c:idx val="34"/>
              <c:layout>
                <c:manualLayout>
                  <c:x val="-2.2032820922783115E-2"/>
                  <c:y val="0"/>
                </c:manualLayout>
              </c:layout>
              <c:tx>
                <c:strRef>
                  <c:f>Data3.2!$B$70</c:f>
                  <c:strCache>
                    <c:ptCount val="1"/>
                    <c:pt idx="0">
                      <c:v>RUS</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{28E0384B-3F2A-3543-8981-C0217AAD98B4}</c15:txfldGUID>
                      <c15:f>Data3.2!$B$70</c15:f>
                      <c15:dlblFieldTableCache>
                        <c:ptCount val="1"/>
                        <c:pt idx="0">
                          <c:v>RUS</c:v>
                        </c:pt>
                      </c15:dlblFieldTableCache>
                    </c15:dlblFTEntry>
                  </c15:dlblFieldTable>
                  <c15:showDataLabelsRange val="0"/>
                </c:ext>
                <c:ext xmlns:c16="http://schemas.microsoft.com/office/drawing/2014/chart" uri="{C3380CC4-5D6E-409C-BE32-E72D297353CC}">
                  <c16:uniqueId val="{00000022-C1CA-2F45-833B-A6AE52D4E0B0}"/>
                </c:ext>
              </c:extLst>
            </c:dLbl>
            <c:dLbl>
              <c:idx val="35"/>
              <c:layout>
                <c:manualLayout>
                  <c:x val="-2.2036980482523071E-2"/>
                  <c:y val="0"/>
                </c:manualLayout>
              </c:layout>
              <c:tx>
                <c:strRef>
                  <c:f>Data3.2!$B$71</c:f>
                  <c:strCache>
                    <c:ptCount val="1"/>
                    <c:pt idx="0">
                      <c:v>SVK</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{F25182D6-C6C8-3545-94BD-96CC41D30E4D}</c15:txfldGUID>
                      <c15:f>Data3.2!$B$71</c15:f>
                      <c15:dlblFieldTableCache>
                        <c:ptCount val="1"/>
                        <c:pt idx="0">
                          <c:v>SVK</c:v>
                        </c:pt>
                      </c15:dlblFieldTableCache>
                    </c15:dlblFTEntry>
                  </c15:dlblFieldTable>
                  <c15:showDataLabelsRange val="0"/>
                </c:ext>
                <c:ext xmlns:c16="http://schemas.microsoft.com/office/drawing/2014/chart" uri="{C3380CC4-5D6E-409C-BE32-E72D297353CC}">
                  <c16:uniqueId val="{00000023-C1CA-2F45-833B-A6AE52D4E0B0}"/>
                </c:ext>
              </c:extLst>
            </c:dLbl>
            <c:dLbl>
              <c:idx val="36"/>
              <c:layout>
                <c:manualLayout>
                  <c:x val="-5.2888753158055433E-2"/>
                  <c:y val="3.1276551206117401E-2"/>
                </c:manualLayout>
              </c:layout>
              <c:tx>
                <c:strRef>
                  <c:f>Data3.2!$B$72</c:f>
                  <c:strCache>
                    <c:ptCount val="1"/>
                    <c:pt idx="0">
                      <c:v>SVN</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{0F4F4C6C-9AF6-E242-8B20-8316291D00E9}</c15:txfldGUID>
                      <c15:f>Data3.2!$B$72</c15:f>
                      <c15:dlblFieldTableCache>
                        <c:ptCount val="1"/>
                        <c:pt idx="0">
                          <c:v>SVN</c:v>
                        </c:pt>
                      </c15:dlblFieldTableCache>
                    </c15:dlblFTEntry>
                  </c15:dlblFieldTable>
                  <c15:showDataLabelsRange val="0"/>
                </c:ext>
                <c:ext xmlns:c16="http://schemas.microsoft.com/office/drawing/2014/chart" uri="{C3380CC4-5D6E-409C-BE32-E72D297353CC}">
                  <c16:uniqueId val="{00000024-C1CA-2F45-833B-A6AE52D4E0B0}"/>
                </c:ext>
              </c:extLst>
            </c:dLbl>
            <c:dLbl>
              <c:idx val="37"/>
              <c:tx>
                <c:strRef>
                  <c:f>Data3.2!$B$73</c:f>
                  <c:strCache>
                    <c:ptCount val="1"/>
                    <c:pt idx="0">
                      <c:v>ZAF</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{B165CF10-83DB-B647-B92E-EB80EC213D79}</c15:txfldGUID>
                      <c15:f>Data3.2!$B$73</c15:f>
                      <c15:dlblFieldTableCache>
                        <c:ptCount val="1"/>
                        <c:pt idx="0">
                          <c:v>ZAF</c:v>
                        </c:pt>
                      </c15:dlblFieldTableCache>
                    </c15:dlblFTEntry>
                  </c15:dlblFieldTable>
                  <c15:showDataLabelsRange val="0"/>
                </c:ext>
                <c:ext xmlns:c16="http://schemas.microsoft.com/office/drawing/2014/chart" uri="{C3380CC4-5D6E-409C-BE32-E72D297353CC}">
                  <c16:uniqueId val="{00000025-C1CA-2F45-833B-A6AE52D4E0B0}"/>
                </c:ext>
              </c:extLst>
            </c:dLbl>
            <c:dLbl>
              <c:idx val="38"/>
              <c:layout>
                <c:manualLayout>
                  <c:x val="-7.4926080679641294E-2"/>
                  <c:y val="-2.6808472462386341E-2"/>
                </c:manualLayout>
              </c:layout>
              <c:tx>
                <c:strRef>
                  <c:f>Data3.2!$B$74</c:f>
                  <c:strCache>
                    <c:ptCount val="1"/>
                    <c:pt idx="0">
                      <c:v>ESP</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{25C7C422-2C6F-DC45-AB7E-23D8E193B36A}</c15:txfldGUID>
                      <c15:f>Data3.2!$B$74</c15:f>
                      <c15:dlblFieldTableCache>
                        <c:ptCount val="1"/>
                        <c:pt idx="0">
                          <c:v>ESP</c:v>
                        </c:pt>
                      </c15:dlblFieldTableCache>
                    </c15:dlblFTEntry>
                  </c15:dlblFieldTable>
                  <c15:showDataLabelsRange val="0"/>
                </c:ext>
                <c:ext xmlns:c16="http://schemas.microsoft.com/office/drawing/2014/chart" uri="{C3380CC4-5D6E-409C-BE32-E72D297353CC}">
                  <c16:uniqueId val="{00000026-C1CA-2F45-833B-A6AE52D4E0B0}"/>
                </c:ext>
              </c:extLst>
            </c:dLbl>
            <c:dLbl>
              <c:idx val="39"/>
              <c:layout>
                <c:manualLayout>
                  <c:x val="-2.2083479062227625E-2"/>
                  <c:y val="-3.4673222217213869E-7"/>
                </c:manualLayout>
              </c:layout>
              <c:tx>
                <c:strRef>
                  <c:f>Data3.2!$B$75</c:f>
                  <c:strCache>
                    <c:ptCount val="1"/>
                    <c:pt idx="0">
                      <c:v>SWE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{01BF8D07-37FD-5F47-B1AE-1BD2FCD1D7CD}</c15:txfldGUID>
                      <c15:f>Data3.2!$B$75</c15:f>
                      <c15:dlblFieldTableCache>
                        <c:ptCount val="1"/>
                        <c:pt idx="0">
                          <c:v>SWE</c:v>
                        </c:pt>
                      </c15:dlblFieldTableCache>
                    </c15:dlblFTEntry>
                  </c15:dlblFieldTable>
                  <c15:showDataLabelsRange val="0"/>
                </c:ext>
                <c:ext xmlns:c16="http://schemas.microsoft.com/office/drawing/2014/chart" uri="{C3380CC4-5D6E-409C-BE32-E72D297353CC}">
                  <c16:uniqueId val="{00000027-C1CA-2F45-833B-A6AE52D4E0B0}"/>
                </c:ext>
              </c:extLst>
            </c:dLbl>
            <c:dLbl>
              <c:idx val="40"/>
              <c:layout>
                <c:manualLayout>
                  <c:x val="-1.321969255366987E-2"/>
                  <c:y val="-2.0182471615968894E-17"/>
                </c:manualLayout>
              </c:layout>
              <c:tx>
                <c:strRef>
                  <c:f>Data3.2!$B$76</c:f>
                  <c:strCache>
                    <c:ptCount val="1"/>
                    <c:pt idx="0">
                      <c:v>CHE</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{96D25754-23C5-E14C-AFDA-BDDD3744902B}</c15:txfldGUID>
                      <c15:f>Data3.2!$B$76</c15:f>
                      <c15:dlblFieldTableCache>
                        <c:ptCount val="1"/>
                        <c:pt idx="0">
                          <c:v>CHE</c:v>
                        </c:pt>
                      </c15:dlblFieldTableCache>
                    </c15:dlblFTEntry>
                  </c15:dlblFieldTable>
                  <c15:showDataLabelsRange val="0"/>
                </c:ext>
                <c:ext xmlns:c16="http://schemas.microsoft.com/office/drawing/2014/chart" uri="{C3380CC4-5D6E-409C-BE32-E72D297353CC}">
                  <c16:uniqueId val="{00000028-C1CA-2F45-833B-A6AE52D4E0B0}"/>
                </c:ext>
              </c:extLst>
            </c:dLbl>
            <c:dLbl>
              <c:idx val="41"/>
              <c:layout>
                <c:manualLayout>
                  <c:x val="-0.10577750631611098"/>
                  <c:y val="-4.0956915346420284E-17"/>
                </c:manualLayout>
              </c:layout>
              <c:tx>
                <c:strRef>
                  <c:f>Data3.2!$B$77</c:f>
                  <c:strCache>
                    <c:ptCount val="1"/>
                    <c:pt idx="0">
                      <c:v>TUR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{2723230A-EB87-5944-BC14-F1617457CF8E}</c15:txfldGUID>
                      <c15:f>Data3.2!$B$77</c15:f>
                      <c15:dlblFieldTableCache>
                        <c:ptCount val="1"/>
                        <c:pt idx="0">
                          <c:v>TUR</c:v>
                        </c:pt>
                      </c15:dlblFieldTableCache>
                    </c15:dlblFTEntry>
                  </c15:dlblFieldTable>
                  <c15:showDataLabelsRange val="0"/>
                </c:ext>
                <c:ext xmlns:c16="http://schemas.microsoft.com/office/drawing/2014/chart" uri="{C3380CC4-5D6E-409C-BE32-E72D297353CC}">
                  <c16:uniqueId val="{00000029-C1CA-2F45-833B-A6AE52D4E0B0}"/>
                </c:ext>
              </c:extLst>
            </c:dLbl>
            <c:dLbl>
              <c:idx val="42"/>
              <c:layout>
                <c:manualLayout>
                  <c:x val="-7.0518684583136676E-2"/>
                  <c:y val="2.6808472462386341E-2"/>
                </c:manualLayout>
              </c:layout>
              <c:tx>
                <c:strRef>
                  <c:f>Data3.2!$B$78</c:f>
                  <c:strCache>
                    <c:ptCount val="1"/>
                    <c:pt idx="0">
                      <c:v>GBR</c:v>
                    </c:pt>
                  </c:strCache>
                </c:strRef>
              </c:tx>
              <c:dLblPos val="r"/>
              <c:showLegendKey val="0"/>
              <c:showVal val="0"/>
              <c:showCatName val="0"/>
              <c:showSerName val="0"/>
              <c:showPercent val="0"/>
              <c:showBubbleSize val="0"/>
              <c:extLst>
                <c:ext xmlns:c15="http://schemas.microsoft.com/office/drawing/2012/chart" uri="{CE6537A1-D6FC-4f65-9D91-7224C49458BB}">
                  <c15:dlblFieldTable>
                    <c15:dlblFTEntry>
                      <c15:txfldGUID>{5B23C9E3-613E-5F44-AC4F-54A1C917E4D1}</c15:txfldGUID>
                      <c15:f>Data3.2!$B$78</c15:f>
                      <c15:dlblFieldTableCache>
                        <c:ptCount val="1"/>
                        <c:pt idx="0">
                          <c:v>GBR</c:v>
                        </c:pt>
                      </c15:dlblFieldTableCache>
                    </c15:dlblFTEntry>
                  </c15:dlblFieldTable>
                  <c15:showDataLabelsRange val="0"/>
                </c:ext>
                <c:ext xmlns:c16="http://schemas.microsoft.com/office/drawing/2014/chart" uri="{C3380CC4-5D6E-409C-BE32-E72D297353CC}">
                  <c16:uniqueId val="{0000002A-C1CA-2F45-833B-A6AE52D4E0B0}"/>
                </c:ext>
              </c:extLst>
            </c:dLbl>
            <c:dLbl>
              <c:idx val="43"/>
              <c:layout>
                <c:manualLayout>
                  <c:x val="5.5042762432758619E-3"/>
                  <c:y val="2.6214779168164004E-2"/>
                </c:manualLayout>
              </c:layout>
              <c:tx>
                <c:strRef>
                  <c:f>Data3.2!$B$79</c:f>
                  <c:strCache>
                    <c:ptCount val="1"/>
                    <c:pt idx="0">
                      <c:v>USA</c:v>
                    </c:pt>
                  </c:strCache>
                </c:strRef>
              </c:tx>
              <c:spPr>
                <a:noFill/>
                <a:ln>
                  <a:noFill/>
                </a:ln>
                <a:effectLst/>
              </c:spPr>
              <c:txPr>
                <a:bodyPr/>
                <a:lstStyle/>
                <a:p>
                  <a:pPr>
                    <a:defRPr sz="2000" b="0" i="0" u="none" strike="noStrike" baseline="0">
                      <a:solidFill>
                        <a:srgbClr val="000000"/>
                      </a:solidFill>
                      <a:latin typeface="Arial"/>
                      <a:ea typeface="Arial"/>
                      <a:cs typeface="Arial"/>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{9EE3C432-F734-A745-86F1-2942A2EC096E}</c15:txfldGUID>
                      <c15:f>Data3.2!$B$79</c15:f>
                      <c15:dlblFieldTableCache>
                        <c:ptCount val="1"/>
                        <c:pt idx="0">
                          <c:v>USA</c:v>
                        </c:pt>
                      </c15:dlblFieldTableCache>
                    </c15:dlblFTEntry>
                  </c15:dlblFieldTable>
                  <c15:showDataLabelsRange val="0"/>
                </c:ext>
                <c:ext xmlns:c16="http://schemas.microsoft.com/office/drawing/2014/chart" uri="{C3380CC4-5D6E-409C-BE32-E72D297353CC}">
                  <c16:uniqueId val="{0000002B-C1CA-2F45-833B-A6AE52D4E0B0}"/>
                </c:ext>
              </c:extLst>
            </c:dLbl>
            <c:spPr>
              <a:noFill/>
              <a:ln>
                <a:noFill/>
              </a:ln>
              <a:effectLst/>
            </c:spPr>
            <c:txPr>
              <a:bodyPr/>
              <a:lstStyle/>
              <a:p>
                <a:pPr>
                  <a:defRPr sz="5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trendlineType val="log"/>
            <c:dispRSqr val="1"/>
            <c:dispEq val="0"/>
            <c:trendlineLbl>
              <c:layout>
                <c:manualLayout>
                  <c:x val="-2.313917713928143E-2"/>
                  <c:y val="0.66177553387221943"/>
                </c:manualLayout>
              </c:layout>
              <c:numFmt formatCode="#,##0.00" sourceLinked="0"/>
              <c:txPr>
                <a:bodyPr/>
                <a:lstStyle/>
                <a:p>
                  <a:pPr>
                    <a:defRPr sz="800" b="0" i="0" u="none" strike="noStrike" baseline="0">
                      <a:solidFill>
                        <a:srgbClr val="000000"/>
                      </a:solidFill>
                      <a:latin typeface="Arial"/>
                      <a:ea typeface="Arial"/>
                      <a:cs typeface="Arial"/>
                    </a:defRPr>
                  </a:pPr>
                  <a:endParaRPr lang="en-US"/>
                </a:p>
              </c:txPr>
            </c:trendlineLbl>
          </c:trendline>
          <c:xVal>
            <c:numRef>
              <c:f>Data3.2!$E$36:$E$79</c:f>
              <c:numCache>
                <c:formatCode>0</c:formatCode>
                <c:ptCount val="44"/>
                <c:pt idx="0">
                  <c:v>47563.7</c:v>
                </c:pt>
                <c:pt idx="1">
                  <c:v>49419.3</c:v>
                </c:pt>
                <c:pt idx="2">
                  <c:v>45608.4</c:v>
                </c:pt>
                <c:pt idx="3">
                  <c:v>15869</c:v>
                </c:pt>
                <c:pt idx="4">
                  <c:v>44204.9</c:v>
                </c:pt>
                <c:pt idx="5">
                  <c:v>23095.200000000001</c:v>
                </c:pt>
                <c:pt idx="6">
                  <c:v>14373.2</c:v>
                </c:pt>
                <c:pt idx="7">
                  <c:v>13781.5</c:v>
                </c:pt>
                <c:pt idx="8">
                  <c:v>16413.3</c:v>
                </c:pt>
                <c:pt idx="9">
                  <c:v>33743.199999999997</c:v>
                </c:pt>
                <c:pt idx="10">
                  <c:v>48980.800000000003</c:v>
                </c:pt>
                <c:pt idx="11">
                  <c:v>28946.7</c:v>
                </c:pt>
                <c:pt idx="12">
                  <c:v>42275.199999999997</c:v>
                </c:pt>
                <c:pt idx="13">
                  <c:v>40930.800000000003</c:v>
                </c:pt>
                <c:pt idx="14">
                  <c:v>47998.9</c:v>
                </c:pt>
                <c:pt idx="15">
                  <c:v>26357.9</c:v>
                </c:pt>
                <c:pt idx="16">
                  <c:v>26436.2</c:v>
                </c:pt>
                <c:pt idx="17">
                  <c:v>47689.7</c:v>
                </c:pt>
                <c:pt idx="18">
                  <c:v>6137.2</c:v>
                </c:pt>
                <c:pt idx="19">
                  <c:v>11125.9</c:v>
                </c:pt>
                <c:pt idx="20">
                  <c:v>67974.100000000006</c:v>
                </c:pt>
                <c:pt idx="21">
                  <c:v>36545.699999999997</c:v>
                </c:pt>
                <c:pt idx="22">
                  <c:v>37255.199999999997</c:v>
                </c:pt>
                <c:pt idx="23">
                  <c:v>40700.800000000003</c:v>
                </c:pt>
                <c:pt idx="24">
                  <c:v>34299.800000000003</c:v>
                </c:pt>
                <c:pt idx="25">
                  <c:v>24899.3</c:v>
                </c:pt>
                <c:pt idx="26">
                  <c:v>28912.799999999999</c:v>
                </c:pt>
                <c:pt idx="27">
                  <c:v>104206.8</c:v>
                </c:pt>
                <c:pt idx="28">
                  <c:v>17980.8</c:v>
                </c:pt>
                <c:pt idx="29">
                  <c:v>49547</c:v>
                </c:pt>
                <c:pt idx="30">
                  <c:v>37948.9</c:v>
                </c:pt>
                <c:pt idx="31">
                  <c:v>62053.2</c:v>
                </c:pt>
                <c:pt idx="32">
                  <c:v>26855.8</c:v>
                </c:pt>
                <c:pt idx="33">
                  <c:v>29687.8</c:v>
                </c:pt>
                <c:pt idx="34">
                  <c:v>24092.1</c:v>
                </c:pt>
                <c:pt idx="35">
                  <c:v>29907.1</c:v>
                </c:pt>
                <c:pt idx="36">
                  <c:v>31964.7</c:v>
                </c:pt>
                <c:pt idx="37">
                  <c:v>13289.9</c:v>
                </c:pt>
                <c:pt idx="38">
                  <c:v>34696.300000000003</c:v>
                </c:pt>
                <c:pt idx="39">
                  <c:v>47823.3</c:v>
                </c:pt>
                <c:pt idx="40">
                  <c:v>62499.6</c:v>
                </c:pt>
                <c:pt idx="41">
                  <c:v>24070.5</c:v>
                </c:pt>
                <c:pt idx="42">
                  <c:v>41767.300000000003</c:v>
                </c:pt>
                <c:pt idx="43">
                  <c:v>56207</c:v>
                </c:pt>
              </c:numCache>
            </c:numRef>
          </c:xVal>
          <c:yVal>
            <c:numRef>
              <c:f>Data3.2!$C$36:$C$79</c:f>
              <c:numCache>
                <c:formatCode>0.0</c:formatCode>
                <c:ptCount val="44"/>
                <c:pt idx="0">
                  <c:v>82.5</c:v>
                </c:pt>
                <c:pt idx="1">
                  <c:v>81.3</c:v>
                </c:pt>
                <c:pt idx="2">
                  <c:v>81.099999999999994</c:v>
                </c:pt>
                <c:pt idx="3">
                  <c:v>74.7</c:v>
                </c:pt>
                <c:pt idx="4">
                  <c:v>81.7</c:v>
                </c:pt>
                <c:pt idx="5">
                  <c:v>79.099999999999994</c:v>
                </c:pt>
                <c:pt idx="6">
                  <c:v>76</c:v>
                </c:pt>
                <c:pt idx="7">
                  <c:v>74.2</c:v>
                </c:pt>
                <c:pt idx="8">
                  <c:v>79.599999999999994</c:v>
                </c:pt>
                <c:pt idx="9">
                  <c:v>78.7</c:v>
                </c:pt>
                <c:pt idx="10">
                  <c:v>80.8</c:v>
                </c:pt>
                <c:pt idx="11">
                  <c:v>77.7</c:v>
                </c:pt>
                <c:pt idx="12">
                  <c:v>81.599999999999994</c:v>
                </c:pt>
                <c:pt idx="13">
                  <c:v>82.4</c:v>
                </c:pt>
                <c:pt idx="14">
                  <c:v>80.7</c:v>
                </c:pt>
                <c:pt idx="15">
                  <c:v>81.099999999999994</c:v>
                </c:pt>
                <c:pt idx="16">
                  <c:v>75.7</c:v>
                </c:pt>
                <c:pt idx="17">
                  <c:v>82.5</c:v>
                </c:pt>
                <c:pt idx="18">
                  <c:v>68.3</c:v>
                </c:pt>
                <c:pt idx="19">
                  <c:v>69.099999999999994</c:v>
                </c:pt>
                <c:pt idx="20">
                  <c:v>81.5</c:v>
                </c:pt>
                <c:pt idx="21">
                  <c:v>82.1</c:v>
                </c:pt>
                <c:pt idx="22">
                  <c:v>82.6</c:v>
                </c:pt>
                <c:pt idx="23">
                  <c:v>83.9</c:v>
                </c:pt>
                <c:pt idx="24">
                  <c:v>82.1</c:v>
                </c:pt>
                <c:pt idx="25">
                  <c:v>74.599999999999994</c:v>
                </c:pt>
                <c:pt idx="26">
                  <c:v>74.5</c:v>
                </c:pt>
                <c:pt idx="27">
                  <c:v>82.4</c:v>
                </c:pt>
                <c:pt idx="28">
                  <c:v>75</c:v>
                </c:pt>
                <c:pt idx="29">
                  <c:v>81.599999999999994</c:v>
                </c:pt>
                <c:pt idx="30">
                  <c:v>81.7</c:v>
                </c:pt>
                <c:pt idx="31">
                  <c:v>82.4</c:v>
                </c:pt>
                <c:pt idx="32">
                  <c:v>77.599999999999994</c:v>
                </c:pt>
                <c:pt idx="33">
                  <c:v>81.2</c:v>
                </c:pt>
                <c:pt idx="34">
                  <c:v>71.3</c:v>
                </c:pt>
                <c:pt idx="35">
                  <c:v>76.7</c:v>
                </c:pt>
                <c:pt idx="36">
                  <c:v>80.900000000000006</c:v>
                </c:pt>
                <c:pt idx="37">
                  <c:v>57.4</c:v>
                </c:pt>
                <c:pt idx="38">
                  <c:v>83</c:v>
                </c:pt>
                <c:pt idx="39">
                  <c:v>82.3</c:v>
                </c:pt>
                <c:pt idx="40">
                  <c:v>83</c:v>
                </c:pt>
                <c:pt idx="41">
                  <c:v>78</c:v>
                </c:pt>
                <c:pt idx="42">
                  <c:v>81</c:v>
                </c:pt>
                <c:pt idx="43">
                  <c:v>78.8</c:v>
                </c:pt>
              </c:numCache>
            </c:numRef>
          </c:yVal>
          <c:smooth val="0"/>
          <c:extLst>
            <c:ext xmlns:c16="http://schemas.microsoft.com/office/drawing/2014/chart" uri="{C3380CC4-5D6E-409C-BE32-E72D297353CC}">
              <c16:uniqueId val="{0000002D-C1CA-2F45-833B-A6AE52D4E0B0}"/>
            </c:ext>
          </c:extLst>
        </c:ser>
        <c:dLbls>
          <c:showLegendKey val="0"/>
          <c:showVal val="0"/>
          <c:showCatName val="0"/>
          <c:showSerName val="0"/>
          <c:showPercent val="0"/>
          <c:showBubbleSize val="0"/>
        </c:dLbls>
        <c:axId val="174266240"/>
        <c:axId val="174268416"/>
      </c:scatterChart>
      <c:valAx>
        <c:axId val="174266240"/>
        <c:scaling>
          <c:orientation val="minMax"/>
          <c:max val="110000"/>
          <c:min val="0"/>
        </c:scaling>
        <c:delete val="0"/>
        <c:axPos val="b"/>
        <c:majorGridlines>
          <c:spPr>
            <a:ln>
              <a:solidFill>
                <a:schemeClr val="bg1"/>
              </a:solidFill>
            </a:ln>
          </c:spPr>
        </c:majorGridlines>
        <c:numFmt formatCode="0" sourceLinked="1"/>
        <c:majorTickMark val="out"/>
        <c:minorTickMark val="none"/>
        <c:tickLblPos val="nextTo"/>
        <c:txPr>
          <a:bodyPr rot="0" vert="horz"/>
          <a:lstStyle/>
          <a:p>
            <a:pPr>
              <a:defRPr sz="800" b="0" i="0" u="none" strike="noStrike" baseline="0">
                <a:solidFill>
                  <a:srgbClr val="000000"/>
                </a:solidFill>
                <a:latin typeface="Arial"/>
                <a:ea typeface="Arial"/>
                <a:cs typeface="Arial"/>
              </a:defRPr>
            </a:pPr>
            <a:endParaRPr lang="en-US"/>
          </a:p>
        </c:txPr>
        <c:crossAx val="174268416"/>
        <c:crosses val="autoZero"/>
        <c:crossBetween val="midCat"/>
        <c:majorUnit val="20000"/>
      </c:valAx>
      <c:valAx>
        <c:axId val="174268416"/>
        <c:scaling>
          <c:orientation val="minMax"/>
          <c:max val="85"/>
          <c:min val="65"/>
        </c:scaling>
        <c:delete val="0"/>
        <c:axPos val="l"/>
        <c:majorGridlines>
          <c:spPr>
            <a:ln>
              <a:solidFill>
                <a:schemeClr val="bg1"/>
              </a:solidFill>
            </a:ln>
          </c:spPr>
        </c:majorGridlines>
        <c:numFmt formatCode="0" sourceLinked="0"/>
        <c:majorTickMark val="out"/>
        <c:minorTickMark val="none"/>
        <c:tickLblPos val="nextTo"/>
        <c:txPr>
          <a:bodyPr rot="0" vert="horz"/>
          <a:lstStyle/>
          <a:p>
            <a:pPr>
              <a:defRPr sz="800" b="0" i="0" u="none" strike="noStrike" baseline="0">
                <a:solidFill>
                  <a:srgbClr val="000000"/>
                </a:solidFill>
                <a:latin typeface="Arial"/>
                <a:ea typeface="Arial"/>
                <a:cs typeface="Arial"/>
              </a:defRPr>
            </a:pPr>
            <a:endParaRPr lang="en-US"/>
          </a:p>
        </c:txPr>
        <c:crossAx val="174266240"/>
        <c:crosses val="autoZero"/>
        <c:crossBetween val="midCat"/>
        <c:majorUnit val="5"/>
      </c:valAx>
      <c:spPr>
        <a:solidFill>
          <a:schemeClr val="bg1">
            <a:lumMod val="95000"/>
          </a:schemeClr>
        </a:solidFill>
        <a:ln>
          <a:solidFill>
            <a:schemeClr val="bg1">
              <a:lumMod val="50000"/>
            </a:schemeClr>
          </a:solidFill>
        </a:ln>
      </c:spPr>
    </c:plotArea>
    <c:plotVisOnly val="1"/>
    <c:dispBlanksAs val="gap"/>
    <c:showDLblsOverMax val="0"/>
  </c:chart>
  <c:spPr>
    <a:ln>
      <a:noFill/>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995681731018978E-2"/>
          <c:y val="0.16538206047883972"/>
          <c:w val="0.92657620264156026"/>
          <c:h val="0.73856373207956671"/>
        </c:manualLayout>
      </c:layout>
      <c:barChart>
        <c:barDir val="col"/>
        <c:grouping val="clustered"/>
        <c:varyColors val="0"/>
        <c:ser>
          <c:idx val="0"/>
          <c:order val="0"/>
          <c:tx>
            <c:strRef>
              <c:f>Sheet1!$B$1</c:f>
              <c:strCache>
                <c:ptCount val="1"/>
                <c:pt idx="0">
                  <c:v>Females</c:v>
                </c:pt>
              </c:strCache>
            </c:strRef>
          </c:tx>
          <c:spPr>
            <a:solidFill>
              <a:srgbClr val="0C4C88"/>
            </a:solidFill>
            <a:ln>
              <a:noFill/>
            </a:ln>
            <a:effectLst/>
          </c:spPr>
          <c:invertIfNegative val="0"/>
          <c:dPt>
            <c:idx val="0"/>
            <c:invertIfNegative val="0"/>
            <c:bubble3D val="0"/>
            <c:spPr>
              <a:solidFill>
                <a:srgbClr val="0C4C88"/>
              </a:solidFill>
              <a:ln>
                <a:noFill/>
              </a:ln>
              <a:effectLst/>
            </c:spPr>
            <c:extLst>
              <c:ext xmlns:c16="http://schemas.microsoft.com/office/drawing/2014/chart" uri="{C3380CC4-5D6E-409C-BE32-E72D297353CC}">
                <c16:uniqueId val="{00000001-315A-402C-A4A7-A85376A0E8A1}"/>
              </c:ext>
            </c:extLst>
          </c:dPt>
          <c:dPt>
            <c:idx val="10"/>
            <c:invertIfNegative val="0"/>
            <c:bubble3D val="0"/>
            <c:spPr>
              <a:solidFill>
                <a:srgbClr val="C00000"/>
              </a:solidFill>
              <a:ln>
                <a:noFill/>
              </a:ln>
              <a:effectLst/>
            </c:spPr>
            <c:extLst>
              <c:ext xmlns:c16="http://schemas.microsoft.com/office/drawing/2014/chart" uri="{C3380CC4-5D6E-409C-BE32-E72D297353CC}">
                <c16:uniqueId val="{00000002-315A-402C-A4A7-A85376A0E8A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Interface"/>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Sheet1!$A$2:$A$12</c:f>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f>Sheet1!$B$2:$B$12</c:f>
              <c:numCache>
                <c:formatCode>0.00</c:formatCode>
                <c:ptCount val="11"/>
                <c:pt idx="0">
                  <c:v>2</c:v>
                </c:pt>
                <c:pt idx="1">
                  <c:v>2.2999999999999998</c:v>
                </c:pt>
                <c:pt idx="2">
                  <c:v>3.1</c:v>
                </c:pt>
                <c:pt idx="3">
                  <c:v>3.2</c:v>
                </c:pt>
                <c:pt idx="4">
                  <c:v>3.3</c:v>
                </c:pt>
                <c:pt idx="5">
                  <c:v>3.5</c:v>
                </c:pt>
                <c:pt idx="6">
                  <c:v>3.8</c:v>
                </c:pt>
                <c:pt idx="7">
                  <c:v>3.9</c:v>
                </c:pt>
                <c:pt idx="8">
                  <c:v>4.2</c:v>
                </c:pt>
                <c:pt idx="9">
                  <c:v>4.7</c:v>
                </c:pt>
                <c:pt idx="10">
                  <c:v>5.8</c:v>
                </c:pt>
              </c:numCache>
            </c:numRef>
          </c:val>
          <c:extLst>
            <c:ext xmlns:c16="http://schemas.microsoft.com/office/drawing/2014/chart" uri="{C3380CC4-5D6E-409C-BE32-E72D297353CC}">
              <c16:uniqueId val="{00000003-315A-402C-A4A7-A85376A0E8A1}"/>
            </c:ext>
          </c:extLst>
        </c:ser>
        <c:dLbls>
          <c:showLegendKey val="0"/>
          <c:showVal val="0"/>
          <c:showCatName val="0"/>
          <c:showSerName val="0"/>
          <c:showPercent val="0"/>
          <c:showBubbleSize val="0"/>
        </c:dLbls>
        <c:gapWidth val="25"/>
        <c:axId val="639404376"/>
        <c:axId val="639404768"/>
        <c:extLst>
          <c:ext xmlns:c15="http://schemas.microsoft.com/office/drawing/2012/chart" uri="{02D57815-91ED-43cb-92C2-25804820EDAC}">
            <c15:filteredBarSeries>
              <c15:ser>
                <c:idx val="1"/>
                <c:order val="1"/>
                <c:tx>
                  <c:strRef>
                    <c:extLst>
                      <c:ext uri="{02D57815-91ED-43cb-92C2-25804820EDAC}">
                        <c15:formulaRef>
                          <c15:sqref>Sheet1!#REF!</c15:sqref>
                        </c15:formulaRef>
                      </c:ext>
                    </c:extLst>
                    <c:strCache>
                      <c:ptCount val="1"/>
                      <c:pt idx="0">
                        <c:v>#REF!</c:v>
                      </c:pt>
                    </c:strCache>
                  </c:strRef>
                </c:tx>
                <c:spPr>
                  <a:solidFill>
                    <a:schemeClr val="accent2"/>
                  </a:solidFill>
                  <a:ln>
                    <a:noFill/>
                  </a:ln>
                  <a:effectLst/>
                </c:spPr>
                <c:invertIfNegative val="0"/>
                <c:dLbls>
                  <c:dLbl>
                    <c:idx val="2"/>
                    <c:layout>
                      <c:manualLayout>
                        <c:x val="-1.4181764662660485E-3"/>
                        <c:y val="2.2995977514641774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4-315A-402C-A4A7-A85376A0E8A1}"/>
                      </c:ext>
                    </c:extLst>
                  </c:dLbl>
                  <c:dLbl>
                    <c:idx val="3"/>
                    <c:layout>
                      <c:manualLayout>
                        <c:x val="-1.4181764662660485E-3"/>
                        <c:y val="-2.8744971893302287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5-315A-402C-A4A7-A85376A0E8A1}"/>
                      </c:ext>
                    </c:extLst>
                  </c:dLbl>
                  <c:dLbl>
                    <c:idx val="6"/>
                    <c:layout>
                      <c:manualLayout>
                        <c:x val="0"/>
                        <c:y val="3.1619469082632461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6-315A-402C-A4A7-A85376A0E8A1}"/>
                      </c:ext>
                    </c:extLst>
                  </c:dLbl>
                  <c:dLbl>
                    <c:idx val="8"/>
                    <c:layout>
                      <c:manualLayout>
                        <c:x val="-5.6727058650642981E-3"/>
                        <c:y val="-4.311745783995340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7-315A-402C-A4A7-A85376A0E8A1}"/>
                      </c:ext>
                    </c:extLst>
                  </c:dLbl>
                  <c:dLbl>
                    <c:idx val="9"/>
                    <c:layout>
                      <c:manualLayout>
                        <c:x val="-4.2545293987981455E-3"/>
                        <c:y val="-2.5870474703972059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8-315A-402C-A4A7-A85376A0E8A1}"/>
                      </c:ext>
                    </c:extLst>
                  </c:dLbl>
                  <c:dLbl>
                    <c:idx val="10"/>
                    <c:layout>
                      <c:manualLayout>
                        <c:x val="-4.2545293987983537E-3"/>
                        <c:y val="-4.8866452218613993E-2"/>
                      </c:manualLayout>
                    </c:layout>
                    <c:showLegendKey val="0"/>
                    <c:showVal val="1"/>
                    <c:showCatName val="0"/>
                    <c:showSerName val="0"/>
                    <c:showPercent val="0"/>
                    <c:showBubbleSize val="0"/>
                    <c:extLst>
                      <c:ext uri="{CE6537A1-D6FC-4f65-9D91-7224C49458BB}"/>
                      <c:ext xmlns:c16="http://schemas.microsoft.com/office/drawing/2014/chart" uri="{C3380CC4-5D6E-409C-BE32-E72D297353CC}">
                        <c16:uniqueId val="{00000009-315A-402C-A4A7-A85376A0E8A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Interface"/>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6350" cap="flat" cmpd="sng" algn="ctr">
                            <a:solidFill>
                              <a:schemeClr val="tx1"/>
                            </a:solidFill>
                            <a:prstDash val="solid"/>
                            <a:round/>
                          </a:ln>
                          <a:effectLst/>
                        </c:spPr>
                      </c15:leaderLines>
                    </c:ext>
                  </c:extLst>
                </c:dLbls>
                <c:cat>
                  <c:strRef>
                    <c:extLst>
                      <c:ext uri="{02D57815-91ED-43cb-92C2-25804820EDAC}">
                        <c15:formulaRef>
                          <c15:sqref>Sheet1!$A$2:$A$12</c15:sqref>
                        </c15:formulaRef>
                      </c:ext>
                    </c:extLst>
                    <c:strCache>
                      <c:ptCount val="11"/>
                      <c:pt idx="0">
                        <c:v>SWE</c:v>
                      </c:pt>
                      <c:pt idx="1">
                        <c:v>NOR</c:v>
                      </c:pt>
                      <c:pt idx="2">
                        <c:v>AUS</c:v>
                      </c:pt>
                      <c:pt idx="3">
                        <c:v>GER</c:v>
                      </c:pt>
                      <c:pt idx="4">
                        <c:v>SWIZ</c:v>
                      </c:pt>
                      <c:pt idx="5">
                        <c:v>NETH</c:v>
                      </c:pt>
                      <c:pt idx="6">
                        <c:v>FRA</c:v>
                      </c:pt>
                      <c:pt idx="7">
                        <c:v>UK</c:v>
                      </c:pt>
                      <c:pt idx="8">
                        <c:v>NZ</c:v>
                      </c:pt>
                      <c:pt idx="9">
                        <c:v>CAN</c:v>
                      </c:pt>
                      <c:pt idx="10">
                        <c:v>US</c:v>
                      </c:pt>
                    </c:strCache>
                  </c:str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A-315A-402C-A4A7-A85376A0E8A1}"/>
                  </c:ext>
                </c:extLst>
              </c15:ser>
            </c15:filteredBarSeries>
          </c:ext>
        </c:extLst>
      </c:barChart>
      <c:catAx>
        <c:axId val="639404376"/>
        <c:scaling>
          <c:orientation val="minMax"/>
        </c:scaling>
        <c:delete val="0"/>
        <c:axPos val="b"/>
        <c:numFmt formatCode="General" sourceLinked="1"/>
        <c:majorTickMark val="out"/>
        <c:minorTickMark val="none"/>
        <c:tickLblPos val="nextTo"/>
        <c:spPr>
          <a:noFill/>
          <a:ln w="6350" cap="flat" cmpd="sng" algn="ctr">
            <a:solidFill>
              <a:schemeClr val="tx1"/>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Interface"/>
                <a:ea typeface="Tahoma" panose="020B0604030504040204" pitchFamily="34" charset="0"/>
                <a:cs typeface="Tahoma" panose="020B0604030504040204" pitchFamily="34" charset="0"/>
              </a:defRPr>
            </a:pPr>
            <a:endParaRPr lang="en-US"/>
          </a:p>
        </c:txPr>
        <c:crossAx val="639404768"/>
        <c:crosses val="autoZero"/>
        <c:auto val="1"/>
        <c:lblAlgn val="ctr"/>
        <c:lblOffset val="100"/>
        <c:noMultiLvlLbl val="0"/>
      </c:catAx>
      <c:valAx>
        <c:axId val="639404768"/>
        <c:scaling>
          <c:orientation val="minMax"/>
          <c:max val="6"/>
          <c:min val="0"/>
        </c:scaling>
        <c:delete val="1"/>
        <c:axPos val="l"/>
        <c:majorGridlines>
          <c:spPr>
            <a:ln w="6350" cap="flat" cmpd="sng" algn="ctr">
              <a:solidFill>
                <a:schemeClr val="tx1">
                  <a:tint val="75000"/>
                </a:schemeClr>
              </a:solidFill>
              <a:prstDash val="solid"/>
              <a:round/>
            </a:ln>
            <a:effectLst/>
          </c:spPr>
        </c:majorGridlines>
        <c:numFmt formatCode="0.00" sourceLinked="1"/>
        <c:majorTickMark val="out"/>
        <c:minorTickMark val="none"/>
        <c:tickLblPos val="nextTo"/>
        <c:crossAx val="639404376"/>
        <c:crosses val="autoZero"/>
        <c:crossBetween val="between"/>
        <c:majorUnit val="25"/>
      </c:valAx>
      <c:spPr>
        <a:noFill/>
        <a:ln w="25400">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0.05376</cdr:x>
      <cdr:y>0.35814</cdr:y>
    </cdr:from>
    <cdr:to>
      <cdr:x>0.35323</cdr:x>
      <cdr:y>0.40222</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278562" y="1500388"/>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6.8</a:t>
          </a:r>
        </a:p>
      </cdr:txBody>
    </cdr:sp>
  </cdr:relSizeAnchor>
  <cdr:relSizeAnchor xmlns:cdr="http://schemas.openxmlformats.org/drawingml/2006/chartDrawing">
    <cdr:from>
      <cdr:x>0.03266</cdr:x>
      <cdr:y>0</cdr:y>
    </cdr:from>
    <cdr:to>
      <cdr:x>0.88091</cdr:x>
      <cdr:y>0.06612</cdr:y>
    </cdr:to>
    <cdr:sp macro="" textlink="">
      <cdr:nvSpPr>
        <cdr:cNvPr id="3" name="TextBox 10">
          <a:extLst xmlns:a="http://schemas.openxmlformats.org/drawingml/2006/main">
            <a:ext uri="{FF2B5EF4-FFF2-40B4-BE49-F238E27FC236}">
              <a16:creationId xmlns:a16="http://schemas.microsoft.com/office/drawing/2014/main" id="{2D8DC483-668C-BD4E-AA74-885432025451}"/>
            </a:ext>
          </a:extLst>
        </cdr:cNvPr>
        <cdr:cNvSpPr txBox="1"/>
      </cdr:nvSpPr>
      <cdr:spPr>
        <a:xfrm xmlns:a="http://schemas.openxmlformats.org/drawingml/2006/main">
          <a:off x="169231" y="0"/>
          <a:ext cx="4395292"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Average physician visits per capita, 2017</a:t>
          </a:r>
          <a:endParaRPr lang="en-US" sz="1800" i="1" dirty="0">
            <a:solidFill>
              <a:srgbClr val="4C515A"/>
            </a:solidFill>
            <a:latin typeface="Trebuchet M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0.66915</cdr:x>
      <cdr:y>0.46393</cdr:y>
    </cdr:from>
    <cdr:to>
      <cdr:x>0.96863</cdr:x>
      <cdr:y>0.50801</cdr:y>
    </cdr:to>
    <cdr:sp macro="" textlink="">
      <cdr:nvSpPr>
        <cdr:cNvPr id="2" name="TextBox 1">
          <a:extLst xmlns:a="http://schemas.openxmlformats.org/drawingml/2006/main">
            <a:ext uri="{FF2B5EF4-FFF2-40B4-BE49-F238E27FC236}">
              <a16:creationId xmlns:a16="http://schemas.microsoft.com/office/drawing/2014/main" id="{962B1ED3-5CF1-42C2-B516-B8F6571B8895}"/>
            </a:ext>
          </a:extLst>
        </cdr:cNvPr>
        <cdr:cNvSpPr txBox="1"/>
      </cdr:nvSpPr>
      <cdr:spPr>
        <a:xfrm xmlns:a="http://schemas.openxmlformats.org/drawingml/2006/main">
          <a:off x="3467280" y="1943611"/>
          <a:ext cx="155176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3.5</a:t>
          </a:r>
        </a:p>
      </cdr:txBody>
    </cdr:sp>
  </cdr:relSizeAnchor>
  <cdr:relSizeAnchor xmlns:cdr="http://schemas.openxmlformats.org/drawingml/2006/chartDrawing">
    <cdr:from>
      <cdr:x>0.04843</cdr:x>
      <cdr:y>0</cdr:y>
    </cdr:from>
    <cdr:to>
      <cdr:x>0.91501</cdr:x>
      <cdr:y>0.06612</cdr:y>
    </cdr:to>
    <cdr:sp macro="" textlink="">
      <cdr:nvSpPr>
        <cdr:cNvPr id="3" name="TextBox 13">
          <a:extLst xmlns:a="http://schemas.openxmlformats.org/drawingml/2006/main">
            <a:ext uri="{FF2B5EF4-FFF2-40B4-BE49-F238E27FC236}">
              <a16:creationId xmlns:a16="http://schemas.microsoft.com/office/drawing/2014/main" id="{EA0EB2DB-8B9F-C946-B524-21C3EB2ACDCD}"/>
            </a:ext>
          </a:extLst>
        </cdr:cNvPr>
        <cdr:cNvSpPr txBox="1"/>
      </cdr:nvSpPr>
      <cdr:spPr>
        <a:xfrm xmlns:a="http://schemas.openxmlformats.org/drawingml/2006/main">
          <a:off x="250945" y="0"/>
          <a:ext cx="4490278" cy="276999"/>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lvl="0"/>
          <a:r>
            <a:rPr lang="en-US" sz="1800" i="1" dirty="0">
              <a:solidFill>
                <a:srgbClr val="4C515A"/>
              </a:solidFill>
            </a:rPr>
            <a:t>Practicing physicians per 1,000 population, 2018</a:t>
          </a:r>
          <a:endParaRPr lang="en-US" sz="1800" i="1" dirty="0">
            <a:solidFill>
              <a:srgbClr val="4C515A"/>
            </a:solidFill>
            <a:latin typeface="Trebuchet M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0.25274</cdr:x>
      <cdr:y>0.90692</cdr:y>
    </cdr:from>
    <cdr:to>
      <cdr:x>0.79021</cdr:x>
      <cdr:y>0.96001</cdr:y>
    </cdr:to>
    <cdr:sp macro="" textlink="">
      <cdr:nvSpPr>
        <cdr:cNvPr id="2" name="TextBox 1"/>
        <cdr:cNvSpPr txBox="1"/>
      </cdr:nvSpPr>
      <cdr:spPr>
        <a:xfrm xmlns:a="http://schemas.openxmlformats.org/drawingml/2006/main">
          <a:off x="2056893" y="4833031"/>
          <a:ext cx="4374048" cy="28291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1800" dirty="0">
              <a:latin typeface="Arial" pitchFamily="34" charset="0"/>
              <a:cs typeface="Arial" pitchFamily="34" charset="0"/>
            </a:rPr>
            <a:t>GDP per capita (USD PPP)</a:t>
          </a:r>
        </a:p>
      </cdr:txBody>
    </cdr:sp>
  </cdr:relSizeAnchor>
  <cdr:relSizeAnchor xmlns:cdr="http://schemas.openxmlformats.org/drawingml/2006/chartDrawing">
    <cdr:from>
      <cdr:x>0.00983</cdr:x>
      <cdr:y>0.09014</cdr:y>
    </cdr:from>
    <cdr:to>
      <cdr:x>0.04296</cdr:x>
      <cdr:y>0.73418</cdr:y>
    </cdr:to>
    <cdr:sp macro="" textlink="">
      <cdr:nvSpPr>
        <cdr:cNvPr id="3" name="TextBox 1"/>
        <cdr:cNvSpPr txBox="1"/>
      </cdr:nvSpPr>
      <cdr:spPr>
        <a:xfrm xmlns:a="http://schemas.openxmlformats.org/drawingml/2006/main" rot="16200000">
          <a:off x="-1501274" y="2061584"/>
          <a:ext cx="3432131" cy="2696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2000" dirty="0">
              <a:latin typeface="Arial" pitchFamily="34" charset="0"/>
              <a:cs typeface="Arial" pitchFamily="34" charset="0"/>
            </a:rPr>
            <a:t>Life expectancy</a:t>
          </a:r>
          <a:r>
            <a:rPr lang="en-US" sz="2000" baseline="0" dirty="0">
              <a:latin typeface="Arial" pitchFamily="34" charset="0"/>
              <a:cs typeface="Arial" pitchFamily="34" charset="0"/>
            </a:rPr>
            <a:t> in years</a:t>
          </a:r>
          <a:endParaRPr lang="en-US" sz="2000" dirty="0">
            <a:latin typeface="Arial" pitchFamily="34" charset="0"/>
            <a:cs typeface="Arial" pitchFamily="34" charset="0"/>
          </a:endParaRPr>
        </a:p>
      </cdr:txBody>
    </cdr:sp>
  </cdr:relSizeAnchor>
  <cdr:relSizeAnchor xmlns:cdr="http://schemas.openxmlformats.org/drawingml/2006/chartDrawing">
    <cdr:from>
      <cdr:x>0.29283</cdr:x>
      <cdr:y>0.16267</cdr:y>
    </cdr:from>
    <cdr:to>
      <cdr:x>0.3575</cdr:x>
      <cdr:y>0.19363</cdr:y>
    </cdr:to>
    <cdr:cxnSp macro="">
      <cdr:nvCxnSpPr>
        <cdr:cNvPr id="5" name="Straight Connector 4">
          <a:extLst xmlns:a="http://schemas.openxmlformats.org/drawingml/2006/main">
            <a:ext uri="{FF2B5EF4-FFF2-40B4-BE49-F238E27FC236}">
              <a16:creationId xmlns:a16="http://schemas.microsoft.com/office/drawing/2014/main" id="{1B62BC2D-9F08-794F-A442-768D2A86E2FE}"/>
            </a:ext>
          </a:extLst>
        </cdr:cNvPr>
        <cdr:cNvCxnSpPr/>
      </cdr:nvCxnSpPr>
      <cdr:spPr>
        <a:xfrm xmlns:a="http://schemas.openxmlformats.org/drawingml/2006/main" flipH="1" flipV="1">
          <a:off x="843791" y="462377"/>
          <a:ext cx="186358" cy="88003"/>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0.42022</cdr:x>
      <cdr:y>0.12625</cdr:y>
    </cdr:from>
    <cdr:to>
      <cdr:x>0.46709</cdr:x>
      <cdr:y>0.2088</cdr:y>
    </cdr:to>
    <cdr:cxnSp macro="">
      <cdr:nvCxnSpPr>
        <cdr:cNvPr id="7" name="Straight Connector 6">
          <a:extLst xmlns:a="http://schemas.openxmlformats.org/drawingml/2006/main">
            <a:ext uri="{FF2B5EF4-FFF2-40B4-BE49-F238E27FC236}">
              <a16:creationId xmlns:a16="http://schemas.microsoft.com/office/drawing/2014/main" id="{C5E5B442-63B9-B142-8FDF-DDA5939F0440}"/>
            </a:ext>
          </a:extLst>
        </cdr:cNvPr>
        <cdr:cNvCxnSpPr/>
      </cdr:nvCxnSpPr>
      <cdr:spPr>
        <a:xfrm xmlns:a="http://schemas.openxmlformats.org/drawingml/2006/main" flipV="1">
          <a:off x="1207634" y="364877"/>
          <a:ext cx="134698" cy="23860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0.40659</cdr:x>
      <cdr:y>0.1205</cdr:y>
    </cdr:from>
    <cdr:to>
      <cdr:x>0.43486</cdr:x>
      <cdr:y>0.2085</cdr:y>
    </cdr:to>
    <cdr:cxnSp macro="">
      <cdr:nvCxnSpPr>
        <cdr:cNvPr id="11" name="Straight Connector 10">
          <a:extLst xmlns:a="http://schemas.openxmlformats.org/drawingml/2006/main">
            <a:ext uri="{FF2B5EF4-FFF2-40B4-BE49-F238E27FC236}">
              <a16:creationId xmlns:a16="http://schemas.microsoft.com/office/drawing/2014/main" id="{D3AF2427-3EAA-3F47-B83D-8DB8740787F8}"/>
            </a:ext>
          </a:extLst>
        </cdr:cNvPr>
        <cdr:cNvCxnSpPr/>
      </cdr:nvCxnSpPr>
      <cdr:spPr>
        <a:xfrm xmlns:a="http://schemas.openxmlformats.org/drawingml/2006/main" flipV="1">
          <a:off x="1171826" y="347537"/>
          <a:ext cx="81463" cy="253791"/>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0.45008</cdr:x>
      <cdr:y>0.14983</cdr:y>
    </cdr:from>
    <cdr:to>
      <cdr:x>0.47943</cdr:x>
      <cdr:y>0.18025</cdr:y>
    </cdr:to>
    <cdr:cxnSp macro="">
      <cdr:nvCxnSpPr>
        <cdr:cNvPr id="13" name="Straight Connector 12">
          <a:extLst xmlns:a="http://schemas.openxmlformats.org/drawingml/2006/main">
            <a:ext uri="{FF2B5EF4-FFF2-40B4-BE49-F238E27FC236}">
              <a16:creationId xmlns:a16="http://schemas.microsoft.com/office/drawing/2014/main" id="{67FD976B-1F57-F74F-AC75-5EF126B51F58}"/>
            </a:ext>
          </a:extLst>
        </cdr:cNvPr>
        <cdr:cNvCxnSpPr/>
      </cdr:nvCxnSpPr>
      <cdr:spPr>
        <a:xfrm xmlns:a="http://schemas.openxmlformats.org/drawingml/2006/main" flipV="1">
          <a:off x="1297155" y="432134"/>
          <a:ext cx="84597" cy="8773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0.4566</cdr:x>
      <cdr:y>0.17156</cdr:y>
    </cdr:from>
    <cdr:to>
      <cdr:x>0.47291</cdr:x>
      <cdr:y>0.18243</cdr:y>
    </cdr:to>
    <cdr:cxnSp macro="">
      <cdr:nvCxnSpPr>
        <cdr:cNvPr id="16" name="Straight Connector 15">
          <a:extLst xmlns:a="http://schemas.openxmlformats.org/drawingml/2006/main">
            <a:ext uri="{FF2B5EF4-FFF2-40B4-BE49-F238E27FC236}">
              <a16:creationId xmlns:a16="http://schemas.microsoft.com/office/drawing/2014/main" id="{B06518D8-EFA7-0D4C-A5D1-2093DEEB847E}"/>
            </a:ext>
          </a:extLst>
        </cdr:cNvPr>
        <cdr:cNvCxnSpPr/>
      </cdr:nvCxnSpPr>
      <cdr:spPr>
        <a:xfrm xmlns:a="http://schemas.openxmlformats.org/drawingml/2006/main" flipV="1">
          <a:off x="1315954" y="494799"/>
          <a:ext cx="46998" cy="31332"/>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0.42073</cdr:x>
      <cdr:y>0.25087</cdr:y>
    </cdr:from>
    <cdr:to>
      <cdr:x>0.42616</cdr:x>
      <cdr:y>0.30736</cdr:y>
    </cdr:to>
    <cdr:cxnSp macro="">
      <cdr:nvCxnSpPr>
        <cdr:cNvPr id="18" name="Straight Connector 17">
          <a:extLst xmlns:a="http://schemas.openxmlformats.org/drawingml/2006/main">
            <a:ext uri="{FF2B5EF4-FFF2-40B4-BE49-F238E27FC236}">
              <a16:creationId xmlns:a16="http://schemas.microsoft.com/office/drawing/2014/main" id="{DF5DAC1E-4BF8-9A4A-A3F3-AC78C78A5678}"/>
            </a:ext>
          </a:extLst>
        </cdr:cNvPr>
        <cdr:cNvCxnSpPr/>
      </cdr:nvCxnSpPr>
      <cdr:spPr>
        <a:xfrm xmlns:a="http://schemas.openxmlformats.org/drawingml/2006/main" flipH="1">
          <a:off x="1212558" y="723524"/>
          <a:ext cx="15666" cy="162928"/>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0.82539</cdr:x>
      <cdr:y>0.37129</cdr:y>
    </cdr:from>
    <cdr:to>
      <cdr:x>0.91131</cdr:x>
      <cdr:y>0.45617</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8679426" y="1615613"/>
          <a:ext cx="903583" cy="369332"/>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average: 44%</a:t>
          </a:r>
        </a:p>
      </cdr:txBody>
    </cdr:sp>
  </cdr:relSizeAnchor>
  <cdr:relSizeAnchor xmlns:cdr="http://schemas.openxmlformats.org/drawingml/2006/chartDrawing">
    <cdr:from>
      <cdr:x>0.34376</cdr:x>
      <cdr:y>0.05675</cdr:y>
    </cdr:from>
    <cdr:to>
      <cdr:x>1</cdr:x>
      <cdr:y>0.16285</cdr:y>
    </cdr:to>
    <cdr:sp macro="" textlink="">
      <cdr:nvSpPr>
        <cdr:cNvPr id="3" name="Rectangle 2">
          <a:extLst xmlns:a="http://schemas.openxmlformats.org/drawingml/2006/main">
            <a:ext uri="{FF2B5EF4-FFF2-40B4-BE49-F238E27FC236}">
              <a16:creationId xmlns:a16="http://schemas.microsoft.com/office/drawing/2014/main" id="{0D65003F-5695-4EB6-9FC0-ADECDB98ABDE}"/>
            </a:ext>
          </a:extLst>
        </cdr:cNvPr>
        <cdr:cNvSpPr/>
      </cdr:nvSpPr>
      <cdr:spPr>
        <a:xfrm xmlns:a="http://schemas.openxmlformats.org/drawingml/2006/main">
          <a:off x="3766188" y="246938"/>
          <a:ext cx="6900735"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Percentage of adults age 65 and older immunized (%).</a:t>
          </a:r>
        </a:p>
      </cdr:txBody>
    </cdr:sp>
  </cdr:relSizeAnchor>
</c:userShapes>
</file>

<file path=ppt/drawings/drawing5.xml><?xml version="1.0" encoding="utf-8"?>
<c:userShapes xmlns:c="http://schemas.openxmlformats.org/drawingml/2006/chart">
  <cdr:relSizeAnchor xmlns:cdr="http://schemas.openxmlformats.org/drawingml/2006/chartDrawing">
    <cdr:from>
      <cdr:x>0.76685</cdr:x>
      <cdr:y>0.38478</cdr:y>
    </cdr:from>
    <cdr:to>
      <cdr:x>0.91902</cdr:x>
      <cdr:y>0.42722</cdr:y>
    </cdr:to>
    <cdr:sp macro="" textlink="">
      <cdr:nvSpPr>
        <cdr:cNvPr id="2" name="TextBox 1">
          <a:extLst xmlns:a="http://schemas.openxmlformats.org/drawingml/2006/main">
            <a:ext uri="{FF2B5EF4-FFF2-40B4-BE49-F238E27FC236}">
              <a16:creationId xmlns:a16="http://schemas.microsoft.com/office/drawing/2014/main" id="{BDC8795E-42AE-4590-96CB-E79AAAC70DC2}"/>
            </a:ext>
          </a:extLst>
        </cdr:cNvPr>
        <cdr:cNvSpPr txBox="1"/>
      </cdr:nvSpPr>
      <cdr:spPr>
        <a:xfrm xmlns:a="http://schemas.openxmlformats.org/drawingml/2006/main">
          <a:off x="8063891" y="1674296"/>
          <a:ext cx="1600200"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pPr algn="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OECD </a:t>
          </a:r>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average</a:t>
          </a:r>
          <a:r>
            <a:rPr lang="en-US" sz="1200" b="1" dirty="0">
              <a:solidFill>
                <a:schemeClr val="bg2"/>
              </a:solidFill>
              <a:latin typeface="InterFace" panose="020B0503030203020204" pitchFamily="34" charset="0"/>
              <a:ea typeface="Lato" panose="020F0502020204030203" pitchFamily="34" charset="0"/>
              <a:cs typeface="Lato" panose="020F0502020204030203" pitchFamily="34" charset="0"/>
            </a:rPr>
            <a:t>: 60%</a:t>
          </a: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0.03138</cdr:y>
    </cdr:from>
    <cdr:to>
      <cdr:x>0.84068</cdr:x>
      <cdr:y>0.22236</cdr:y>
    </cdr:to>
    <cdr:sp macro="" textlink="">
      <cdr:nvSpPr>
        <cdr:cNvPr id="2" name="Rectangle 1">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0" y="136545"/>
          <a:ext cx="8840241" cy="830997"/>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i="1" dirty="0"/>
            <a:t>Percent of women ages 18–64 who rated their quality of medical care</a:t>
          </a:r>
        </a:p>
        <a:p xmlns:a="http://schemas.openxmlformats.org/drawingml/2006/main">
          <a:r>
            <a:rPr lang="en-US" sz="2400" i="1" dirty="0"/>
            <a:t>as </a:t>
          </a:r>
          <a:r>
            <a:rPr lang="en-US" sz="2400" b="1" i="1" dirty="0"/>
            <a:t>excellent or very good</a:t>
          </a:r>
          <a:r>
            <a:rPr lang="en-US" sz="2400" i="1" dirty="0"/>
            <a:t>.</a:t>
          </a:r>
          <a:endParaRPr lang="en-US" sz="2400" dirty="0"/>
        </a:p>
      </cdr:txBody>
    </cdr:sp>
  </cdr:relSizeAnchor>
</c:userShapes>
</file>

<file path=ppt/drawings/drawing7.xml><?xml version="1.0" encoding="utf-8"?>
<c:userShapes xmlns:c="http://schemas.openxmlformats.org/drawingml/2006/chart">
  <cdr:relSizeAnchor xmlns:cdr="http://schemas.openxmlformats.org/drawingml/2006/chartDrawing">
    <cdr:from>
      <cdr:x>0.04774</cdr:x>
      <cdr:y>0.33523</cdr:y>
    </cdr:from>
    <cdr:to>
      <cdr:x>0.29143</cdr:x>
      <cdr:y>0.37766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02004" y="1458680"/>
          <a:ext cx="2562553"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11-country average: 17.5%</a:t>
          </a:r>
        </a:p>
      </cdr:txBody>
    </cdr:sp>
  </cdr:relSizeAnchor>
  <cdr:relSizeAnchor xmlns:cdr="http://schemas.openxmlformats.org/drawingml/2006/chartDrawing">
    <cdr:from>
      <cdr:x>0.0275</cdr:x>
      <cdr:y>0.03656</cdr:y>
    </cdr:from>
    <cdr:to>
      <cdr:x>0.18097</cdr:x>
      <cdr:y>0.14266</cdr:y>
    </cdr:to>
    <cdr:sp macro="" textlink="">
      <cdr:nvSpPr>
        <cdr:cNvPr id="3" name="Rectangle 2">
          <a:extLst xmlns:a="http://schemas.openxmlformats.org/drawingml/2006/main">
            <a:ext uri="{FF2B5EF4-FFF2-40B4-BE49-F238E27FC236}">
              <a16:creationId xmlns:a16="http://schemas.microsoft.com/office/drawing/2014/main" id="{8B2466BF-E3F1-4502-BBCC-453AB8493C1E}"/>
            </a:ext>
          </a:extLst>
        </cdr:cNvPr>
        <cdr:cNvSpPr/>
      </cdr:nvSpPr>
      <cdr:spPr>
        <a:xfrm xmlns:a="http://schemas.openxmlformats.org/drawingml/2006/main">
          <a:off x="289179" y="159085"/>
          <a:ext cx="1613840" cy="461665"/>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400" dirty="0"/>
            <a:t>Percent (%)</a:t>
          </a:r>
        </a:p>
      </cdr:txBody>
    </cdr:sp>
  </cdr:relSizeAnchor>
</c:userShapes>
</file>

<file path=ppt/drawings/drawing8.xml><?xml version="1.0" encoding="utf-8"?>
<c:userShapes xmlns:c="http://schemas.openxmlformats.org/drawingml/2006/chart">
  <cdr:relSizeAnchor xmlns:cdr="http://schemas.openxmlformats.org/drawingml/2006/chartDrawing">
    <cdr:from>
      <cdr:x>0.05471</cdr:x>
      <cdr:y>0.47924</cdr:y>
    </cdr:from>
    <cdr:to>
      <cdr:x>0.22112</cdr:x>
      <cdr:y>0.52076</cdr:y>
    </cdr:to>
    <cdr:sp macro="" textlink="">
      <cdr:nvSpPr>
        <cdr:cNvPr id="2" name="TextBox 1">
          <a:extLst xmlns:a="http://schemas.openxmlformats.org/drawingml/2006/main">
            <a:ext uri="{FF2B5EF4-FFF2-40B4-BE49-F238E27FC236}">
              <a16:creationId xmlns:a16="http://schemas.microsoft.com/office/drawing/2014/main" id="{23851E9A-6D82-468E-B8C2-DFEC9CC7B464}"/>
            </a:ext>
          </a:extLst>
        </cdr:cNvPr>
        <cdr:cNvSpPr txBox="1"/>
      </cdr:nvSpPr>
      <cdr:spPr>
        <a:xfrm xmlns:a="http://schemas.openxmlformats.org/drawingml/2006/main">
          <a:off x="575360" y="2131319"/>
          <a:ext cx="1749834" cy="184666"/>
        </a:xfrm>
        <a:prstGeom xmlns:a="http://schemas.openxmlformats.org/drawingml/2006/main" prst="rect">
          <a:avLst/>
        </a:prstGeom>
      </cdr:spPr>
      <cdr:txBody>
        <a:bodyPr xmlns:a="http://schemas.openxmlformats.org/drawingml/2006/main" wrap="square" lIns="0" tIns="0" rIns="0" bIns="0" rtlCol="0">
          <a:spAutoFit/>
        </a:bodyPr>
        <a:lstStyle xmlns:a="http://schemas.openxmlformats.org/drawingml/2006/main">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xmlns:a="http://schemas.openxmlformats.org/drawingml/2006/main">
          <a:r>
            <a:rPr lang="en-US" sz="1200" b="1" dirty="0">
              <a:solidFill>
                <a:srgbClr val="4ABDBC"/>
              </a:solidFill>
              <a:latin typeface="InterFace" panose="020B0503030203020204" pitchFamily="34" charset="0"/>
              <a:ea typeface="Lato" panose="020F0502020204030203" pitchFamily="34" charset="0"/>
              <a:cs typeface="Lato" panose="020F0502020204030203" pitchFamily="34" charset="0"/>
            </a:rPr>
            <a:t>OECD average: 21%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5/29/25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ommonwealthfund.org/publications/issue-briefs/2020/jan/us-health-care-global-perspective-2019"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s://axenehp.com/international-healthcare-systems-us-versus-world/" TargetMode="External"/><Relationship Id="rId5" Type="http://schemas.openxmlformats.org/officeDocument/2006/relationships/hyperlink" Target="https://www.healthsystemtracker.org/chart-collection/quality-u-s-healthcare-system-compare-countries/#item-overall-age-specific-potential-years-of-life-lost-per-100000-population-1990-2017" TargetMode="External"/><Relationship Id="rId4" Type="http://schemas.openxmlformats.org/officeDocument/2006/relationships/hyperlink" Target="https://www.commonwealthfund.org/publications/issue-briefs/2015/oct/us-health-care-global-perspectiv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ms.gov/"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loomberg.com/quicktake/drug-prices" TargetMode="External"/><Relationship Id="rId2" Type="http://schemas.openxmlformats.org/officeDocument/2006/relationships/slide" Target="../slides/slide56.xml"/><Relationship Id="rId1" Type="http://schemas.openxmlformats.org/officeDocument/2006/relationships/notesMaster" Target="../notesMasters/notesMaster1.xml"/><Relationship Id="rId5" Type="http://schemas.openxmlformats.org/officeDocument/2006/relationships/hyperlink" Target="https://www.ft.com/content/e92dbf94-d9a2-11e9-8f9b-77216ebe1f17" TargetMode="External"/><Relationship Id="rId4" Type="http://schemas.openxmlformats.org/officeDocument/2006/relationships/hyperlink" Target="https://en.wikipedia.org/wiki/Prescription_drug_prices_in_the_United_Stat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09189F-C5A3-4A0E-A89D-2DB17B116D75}" type="slidenum">
              <a:rPr lang="en-US" smtClean="0"/>
              <a:t>2</a:t>
            </a:fld>
            <a:endParaRPr lang="en-US"/>
          </a:p>
        </p:txBody>
      </p:sp>
    </p:spTree>
    <p:extLst>
      <p:ext uri="{BB962C8B-B14F-4D97-AF65-F5344CB8AC3E}">
        <p14:creationId xmlns:p14="http://schemas.microsoft.com/office/powerpoint/2010/main" val="1223184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000000"/>
                </a:solidFill>
                <a:latin typeface="Myriad Pro Light"/>
              </a:rPr>
              <a:t>https://</a:t>
            </a:r>
            <a:r>
              <a:rPr lang="en-US" sz="1800" b="0" i="0" u="none" strike="noStrike" baseline="0" dirty="0" err="1">
                <a:solidFill>
                  <a:srgbClr val="000000"/>
                </a:solidFill>
                <a:latin typeface="Myriad Pro Light"/>
              </a:rPr>
              <a:t>www.kff.org</a:t>
            </a:r>
            <a:r>
              <a:rPr lang="en-US" sz="1800" b="0" i="0" u="none" strike="noStrike" baseline="0" dirty="0">
                <a:solidFill>
                  <a:srgbClr val="000000"/>
                </a:solidFill>
                <a:latin typeface="Myriad Pro Light"/>
              </a:rPr>
              <a:t>/other/state-indicator/number-of-issuers-participating-in-the-individual-health-insurance-marketplace/?</a:t>
            </a:r>
            <a:r>
              <a:rPr lang="en-US" sz="1800" b="0" i="0" u="none" strike="noStrike" baseline="0" dirty="0" err="1">
                <a:solidFill>
                  <a:srgbClr val="000000"/>
                </a:solidFill>
                <a:latin typeface="Myriad Pro Light"/>
              </a:rPr>
              <a:t>currentTimeframe</a:t>
            </a:r>
            <a:r>
              <a:rPr lang="en-US" sz="1800" b="0" i="0" u="none" strike="noStrike" baseline="0" dirty="0">
                <a:solidFill>
                  <a:srgbClr val="000000"/>
                </a:solidFill>
                <a:latin typeface="Myriad Pro Light"/>
              </a:rPr>
              <a:t>=0&amp;sortModel=%7B%22colId%22:%22Number%20of%20Issuers%20in%202019%22,%22sort%22:%22desc%22%7D</a:t>
            </a:r>
          </a:p>
          <a:p>
            <a:endParaRPr lang="en-US" sz="1800" b="0" i="0" u="none" strike="noStrike" baseline="0" dirty="0">
              <a:solidFill>
                <a:srgbClr val="000000"/>
              </a:solidFill>
              <a:latin typeface="Myriad Pro Light"/>
            </a:endParaRPr>
          </a:p>
          <a:p>
            <a:r>
              <a:rPr lang="en-US" sz="1800" b="0" i="0" u="none" strike="noStrike" baseline="0" dirty="0">
                <a:solidFill>
                  <a:srgbClr val="000000"/>
                </a:solidFill>
                <a:latin typeface="Myriad Pro Light"/>
              </a:rPr>
              <a:t>6 Roy, </a:t>
            </a:r>
            <a:r>
              <a:rPr lang="en-US" sz="1800" b="0" i="0" u="none" strike="noStrike" baseline="0" dirty="0" err="1">
                <a:solidFill>
                  <a:srgbClr val="000000"/>
                </a:solidFill>
                <a:latin typeface="Myriad Pro Light"/>
              </a:rPr>
              <a:t>Avik</a:t>
            </a:r>
            <a:r>
              <a:rPr lang="en-US" sz="1800" b="0" i="0" u="none" strike="noStrike" baseline="0" dirty="0">
                <a:solidFill>
                  <a:srgbClr val="000000"/>
                </a:solidFill>
                <a:latin typeface="Myriad Pro Light"/>
              </a:rPr>
              <a:t>. “Why Switzerland Has the World’s Best Health Care System.” </a:t>
            </a:r>
            <a:r>
              <a:rPr lang="en-US" sz="1800" b="0" i="1" u="none" strike="noStrike" baseline="0" dirty="0">
                <a:solidFill>
                  <a:srgbClr val="000000"/>
                </a:solidFill>
                <a:latin typeface="Myriad Pro Light"/>
              </a:rPr>
              <a:t>Forbes</a:t>
            </a:r>
            <a:r>
              <a:rPr lang="en-US" sz="1800" b="0" i="0" u="none" strike="noStrike" baseline="0" dirty="0">
                <a:solidFill>
                  <a:srgbClr val="000000"/>
                </a:solidFill>
                <a:latin typeface="Myriad Pro Light"/>
              </a:rPr>
              <a:t>, April 29, 2011; </a:t>
            </a:r>
            <a:r>
              <a:rPr lang="en-US" sz="1800" b="0" i="0" u="sng" strike="noStrike" baseline="0" dirty="0">
                <a:solidFill>
                  <a:srgbClr val="000000"/>
                </a:solidFill>
                <a:latin typeface="Myriad Pro Light"/>
              </a:rPr>
              <a:t>https://www.forbes.com/sites/theapothecary/2011/04/29/why-switzerland-has-the-worlds-best-health-care-system/#2416d9a67d74</a:t>
            </a:r>
            <a:r>
              <a:rPr lang="en-US" sz="1800" b="0" i="0" u="none" strike="noStrike" baseline="0" dirty="0">
                <a:solidFill>
                  <a:srgbClr val="000000"/>
                </a:solidFill>
                <a:latin typeface="Myriad Pro Light"/>
              </a:rPr>
              <a:t>.</a:t>
            </a:r>
          </a:p>
          <a:p>
            <a:r>
              <a:rPr lang="en-US" sz="1800" b="0" i="0" u="none" strike="noStrike" baseline="0" dirty="0">
                <a:solidFill>
                  <a:srgbClr val="000000"/>
                </a:solidFill>
                <a:latin typeface="Myriad Pro Light"/>
              </a:rPr>
              <a:t>7 Henry J. Kaiser Family Foundation. “Number of Issuers Participating in the Individual Health Insurance Marketplaces.” State Health Facts; </a:t>
            </a:r>
            <a:r>
              <a:rPr lang="en-US" sz="1800" b="0" i="0" u="sng" strike="noStrike" baseline="0" dirty="0">
                <a:solidFill>
                  <a:srgbClr val="000000"/>
                </a:solidFill>
                <a:latin typeface="Myriad Pro Light"/>
              </a:rPr>
              <a:t>https://www.kff.org/other/state-indicator/number-of-issuers-participating-in-the-individual-health-insurance-marketplace</a:t>
            </a:r>
            <a:r>
              <a:rPr lang="en-US" sz="1800" b="0" i="0" u="none" strike="noStrike" baseline="0" dirty="0">
                <a:solidFill>
                  <a:srgbClr val="000000"/>
                </a:solidFill>
                <a:latin typeface="Myriad Pro Light"/>
              </a:rPr>
              <a:t>, accessed July 2019.</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61</a:t>
            </a:fld>
            <a:endParaRPr lang="en-US"/>
          </a:p>
        </p:txBody>
      </p:sp>
    </p:spTree>
    <p:extLst>
      <p:ext uri="{BB962C8B-B14F-4D97-AF65-F5344CB8AC3E}">
        <p14:creationId xmlns:p14="http://schemas.microsoft.com/office/powerpoint/2010/main" val="2752416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ajph.aphapublications.org</a:t>
            </a:r>
            <a:r>
              <a:rPr lang="en-US" dirty="0"/>
              <a:t>/</a:t>
            </a:r>
            <a:r>
              <a:rPr lang="en-US" dirty="0" err="1"/>
              <a:t>doi</a:t>
            </a:r>
            <a:r>
              <a:rPr lang="en-US" dirty="0"/>
              <a:t>/abs/10.2105/AJPH.2018.304901?journalCode=</a:t>
            </a:r>
            <a:r>
              <a:rPr lang="en-US"/>
              <a:t>ajph</a:t>
            </a:r>
          </a:p>
        </p:txBody>
      </p:sp>
      <p:sp>
        <p:nvSpPr>
          <p:cNvPr id="4" name="Slide Number Placeholder 3"/>
          <p:cNvSpPr>
            <a:spLocks noGrp="1"/>
          </p:cNvSpPr>
          <p:nvPr>
            <p:ph type="sldNum" sz="quarter" idx="5"/>
          </p:nvPr>
        </p:nvSpPr>
        <p:spPr/>
        <p:txBody>
          <a:bodyPr/>
          <a:lstStyle/>
          <a:p>
            <a:fld id="{39F294D8-753E-E842-8CF8-893A8D4FD7E5}" type="slidenum">
              <a:rPr lang="en-US" smtClean="0"/>
              <a:t>65</a:t>
            </a:fld>
            <a:endParaRPr lang="en-US"/>
          </a:p>
        </p:txBody>
      </p:sp>
    </p:spTree>
    <p:extLst>
      <p:ext uri="{BB962C8B-B14F-4D97-AF65-F5344CB8AC3E}">
        <p14:creationId xmlns:p14="http://schemas.microsoft.com/office/powerpoint/2010/main" val="4160881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the comparison of the US health care industry to the entire economy of Germany, UK, and France will make students also appreciate how difficult any type of a reform is – when the sector being reformed is of this size and complexity. </a:t>
            </a:r>
          </a:p>
          <a:p>
            <a:r>
              <a:rPr lang="en-US" dirty="0"/>
              <a:t>https://</a:t>
            </a:r>
            <a:r>
              <a:rPr lang="en-US" dirty="0" err="1"/>
              <a:t>databankfiles.worldbank.org</a:t>
            </a:r>
            <a:r>
              <a:rPr lang="en-US" dirty="0"/>
              <a:t>/public/</a:t>
            </a:r>
            <a:r>
              <a:rPr lang="en-US" dirty="0" err="1"/>
              <a:t>ddpext_download</a:t>
            </a:r>
            <a:r>
              <a:rPr lang="en-US" dirty="0"/>
              <a:t>/</a:t>
            </a:r>
            <a:r>
              <a:rPr lang="en-US" dirty="0" err="1"/>
              <a:t>GDP.pdf</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8</a:t>
            </a:fld>
            <a:endParaRPr lang="en-US" dirty="0"/>
          </a:p>
        </p:txBody>
      </p:sp>
    </p:spTree>
    <p:extLst>
      <p:ext uri="{BB962C8B-B14F-4D97-AF65-F5344CB8AC3E}">
        <p14:creationId xmlns:p14="http://schemas.microsoft.com/office/powerpoint/2010/main" val="3193486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times people confuse</a:t>
            </a:r>
            <a:r>
              <a:rPr lang="en-US" baseline="0" dirty="0"/>
              <a:t> Health Economics with Health Insurance. The topics discuss in health economics included health insurance, but also a number of other markets related to health care resources.</a:t>
            </a:r>
          </a:p>
          <a:p>
            <a:r>
              <a:rPr lang="en-US" dirty="0"/>
              <a:t>This</a:t>
            </a:r>
            <a:r>
              <a:rPr lang="en-US" baseline="0" dirty="0"/>
              <a:t> is an important distinction – because it also relates to the Health Care reform. Health care reform in the US is mostly dealing with the reform of the Health Insurance, rather than other health care markets.</a:t>
            </a:r>
          </a:p>
          <a:p>
            <a:r>
              <a:rPr lang="en-US" baseline="0" dirty="0"/>
              <a:t>The debate about many of these issues has to do with the market structure – and the issue of when does a market work well – without a lot of government intervention (free markets) and when is it necessary for a government to play a much larger role.</a:t>
            </a:r>
          </a:p>
        </p:txBody>
      </p:sp>
      <p:sp>
        <p:nvSpPr>
          <p:cNvPr id="4" name="Slide Number Placeholder 3"/>
          <p:cNvSpPr>
            <a:spLocks noGrp="1"/>
          </p:cNvSpPr>
          <p:nvPr>
            <p:ph type="sldNum" sz="quarter" idx="5"/>
          </p:nvPr>
        </p:nvSpPr>
        <p:spPr/>
        <p:txBody>
          <a:bodyPr/>
          <a:lstStyle/>
          <a:p>
            <a:fld id="{7EC85BC4-8EB5-4604-8AA6-8BB49D60C87E}" type="slidenum">
              <a:rPr lang="en-US" smtClean="0"/>
              <a:t>10</a:t>
            </a:fld>
            <a:endParaRPr lang="en-US" dirty="0"/>
          </a:p>
        </p:txBody>
      </p:sp>
    </p:spTree>
    <p:extLst>
      <p:ext uri="{BB962C8B-B14F-4D97-AF65-F5344CB8AC3E}">
        <p14:creationId xmlns:p14="http://schemas.microsoft.com/office/powerpoint/2010/main" val="2097758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c9b5a1018c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c9b5a1018c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Source: National Health Interview Survey; CEA calculations</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CDC</a:t>
            </a:r>
          </a:p>
        </p:txBody>
      </p:sp>
      <p:sp>
        <p:nvSpPr>
          <p:cNvPr id="4" name="Slide Number Placeholder 3"/>
          <p:cNvSpPr>
            <a:spLocks noGrp="1"/>
          </p:cNvSpPr>
          <p:nvPr>
            <p:ph type="sldNum" sz="quarter" idx="5"/>
          </p:nvPr>
        </p:nvSpPr>
        <p:spPr/>
        <p:txBody>
          <a:bodyPr/>
          <a:lstStyle/>
          <a:p>
            <a:fld id="{7EC85BC4-8EB5-4604-8AA6-8BB49D60C87E}" type="slidenum">
              <a:rPr lang="en-US" smtClean="0"/>
              <a:t>25</a:t>
            </a:fld>
            <a:endParaRPr lang="en-US"/>
          </a:p>
        </p:txBody>
      </p:sp>
    </p:spTree>
    <p:extLst>
      <p:ext uri="{BB962C8B-B14F-4D97-AF65-F5344CB8AC3E}">
        <p14:creationId xmlns:p14="http://schemas.microsoft.com/office/powerpoint/2010/main" val="772649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38</a:t>
            </a:fld>
            <a:endParaRPr lang="en-US" dirty="0"/>
          </a:p>
        </p:txBody>
      </p:sp>
    </p:spTree>
    <p:extLst>
      <p:ext uri="{BB962C8B-B14F-4D97-AF65-F5344CB8AC3E}">
        <p14:creationId xmlns:p14="http://schemas.microsoft.com/office/powerpoint/2010/main" val="264063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good resources:</a:t>
            </a:r>
            <a:endParaRPr lang="en-US" dirty="0">
              <a:hlinkClick r:id="rId3"/>
            </a:endParaRPr>
          </a:p>
          <a:p>
            <a:endParaRPr lang="en-US" dirty="0">
              <a:hlinkClick r:id="rId3"/>
            </a:endParaRPr>
          </a:p>
          <a:p>
            <a:endParaRPr lang="en-US" dirty="0">
              <a:hlinkClick r:id="rId3"/>
            </a:endParaRPr>
          </a:p>
          <a:p>
            <a:r>
              <a:rPr lang="en-US" dirty="0">
                <a:hlinkClick r:id="rId3"/>
              </a:rPr>
              <a:t>https://www.commonwealthfund.org/publications/issue-briefs/2020/jan/us-health-care-global-perspective-2019</a:t>
            </a:r>
            <a:endParaRPr lang="en-US" dirty="0"/>
          </a:p>
          <a:p>
            <a:endParaRPr lang="en-US" dirty="0"/>
          </a:p>
          <a:p>
            <a:r>
              <a:rPr lang="en-US" dirty="0"/>
              <a:t>A bit older report: </a:t>
            </a:r>
            <a:r>
              <a:rPr lang="en-US" dirty="0">
                <a:hlinkClick r:id="rId4"/>
              </a:rPr>
              <a:t>https://www.commonwealthfund.org/publications/issue-briefs/2015/oct/us-health-care-global-perspective</a:t>
            </a:r>
            <a:endParaRPr lang="en-US" dirty="0"/>
          </a:p>
          <a:p>
            <a:endParaRPr lang="en-US" dirty="0"/>
          </a:p>
          <a:p>
            <a:r>
              <a:rPr lang="en-US" dirty="0">
                <a:hlinkClick r:id="rId5"/>
              </a:rPr>
              <a:t>https://www.healthsystemtracker.org/chart-collection/quality-u-s-healthcare-system-compare-countries/#item-overall-age-specific-potential-years-of-life-lost-per-100000-population-1990-2017</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6"/>
              </a:rPr>
              <a:t>https://axenehp.com/international-healthcare-systems-us-versus-world/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40</a:t>
            </a:fld>
            <a:endParaRPr lang="en-US" dirty="0"/>
          </a:p>
        </p:txBody>
      </p:sp>
    </p:spTree>
    <p:extLst>
      <p:ext uri="{BB962C8B-B14F-4D97-AF65-F5344CB8AC3E}">
        <p14:creationId xmlns:p14="http://schemas.microsoft.com/office/powerpoint/2010/main" val="3106311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44</a:t>
            </a:fld>
            <a:endParaRPr lang="en-US" dirty="0"/>
          </a:p>
        </p:txBody>
      </p:sp>
    </p:spTree>
    <p:extLst>
      <p:ext uri="{BB962C8B-B14F-4D97-AF65-F5344CB8AC3E}">
        <p14:creationId xmlns:p14="http://schemas.microsoft.com/office/powerpoint/2010/main" val="2291123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https://www.bloomberg.com/quicktake/drug-prices</a:t>
            </a:r>
            <a:endParaRPr lang="en-US" dirty="0"/>
          </a:p>
          <a:p>
            <a:endParaRPr lang="en-US" dirty="0"/>
          </a:p>
          <a:p>
            <a:endParaRPr lang="en-US" dirty="0"/>
          </a:p>
          <a:p>
            <a:r>
              <a:rPr lang="en-US" dirty="0">
                <a:hlinkClick r:id="rId4"/>
              </a:rPr>
              <a:t>https://en.wikipedia.org/wiki/Prescription_drug_prices_in_the_United_States</a:t>
            </a:r>
            <a:endParaRPr lang="en-US" dirty="0"/>
          </a:p>
          <a:p>
            <a:endParaRPr lang="en-US" dirty="0"/>
          </a:p>
          <a:p>
            <a:r>
              <a:rPr lang="en-US" dirty="0">
                <a:hlinkClick r:id="rId5"/>
              </a:rPr>
              <a:t>https://www.ft.com/content/e92dbf94-d9a2-11e9-8f9b-77216ebe1f17</a:t>
            </a:r>
            <a:endParaRPr lang="en-US" dirty="0"/>
          </a:p>
        </p:txBody>
      </p:sp>
      <p:sp>
        <p:nvSpPr>
          <p:cNvPr id="4" name="Slide Number Placeholder 3"/>
          <p:cNvSpPr>
            <a:spLocks noGrp="1"/>
          </p:cNvSpPr>
          <p:nvPr>
            <p:ph type="sldNum" sz="quarter" idx="5"/>
          </p:nvPr>
        </p:nvSpPr>
        <p:spPr/>
        <p:txBody>
          <a:bodyPr/>
          <a:lstStyle/>
          <a:p>
            <a:fld id="{7EC85BC4-8EB5-4604-8AA6-8BB49D60C87E}" type="slidenum">
              <a:rPr lang="en-US" smtClean="0"/>
              <a:t>56</a:t>
            </a:fld>
            <a:endParaRPr lang="en-US"/>
          </a:p>
        </p:txBody>
      </p:sp>
    </p:spTree>
    <p:extLst>
      <p:ext uri="{BB962C8B-B14F-4D97-AF65-F5344CB8AC3E}">
        <p14:creationId xmlns:p14="http://schemas.microsoft.com/office/powerpoint/2010/main" val="3131134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5"/>
        <p:cNvGrpSpPr/>
        <p:nvPr/>
      </p:nvGrpSpPr>
      <p:grpSpPr>
        <a:xfrm>
          <a:off x="0" y="0"/>
          <a:ext cx="0" cy="0"/>
          <a:chOff x="0" y="0"/>
          <a:chExt cx="0" cy="0"/>
        </a:xfrm>
      </p:grpSpPr>
      <p:cxnSp>
        <p:nvCxnSpPr>
          <p:cNvPr id="26" name="Google Shape;26;p5"/>
          <p:cNvCxnSpPr/>
          <p:nvPr/>
        </p:nvCxnSpPr>
        <p:spPr>
          <a:xfrm>
            <a:off x="656751" y="1680379"/>
            <a:ext cx="5664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517200" y="610700"/>
            <a:ext cx="11157600" cy="9148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517200" y="1986433"/>
            <a:ext cx="5333200" cy="410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9" name="Google Shape;29;p5"/>
          <p:cNvSpPr txBox="1">
            <a:spLocks noGrp="1"/>
          </p:cNvSpPr>
          <p:nvPr>
            <p:ph type="body" idx="2"/>
          </p:nvPr>
        </p:nvSpPr>
        <p:spPr>
          <a:xfrm>
            <a:off x="6341600" y="1986433"/>
            <a:ext cx="5333200" cy="410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0" name="Google Shape;30;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75486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3"/>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4"/>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 id="2147483735" r:id="rId11"/>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file:////Users/Jon/NEED%20Dropbox/Presentations/HealthCare/Charts/infantmortality.pn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26099/411v-9255" TargetMode="External"/><Relationship Id="rId2" Type="http://schemas.openxmlformats.org/officeDocument/2006/relationships/hyperlink" Target="https://www.commonwealthfund.org/publications/issue-briefs/2020/nov/maternal-mortality-maternity-care-us-compared-10-countries" TargetMode="External"/><Relationship Id="rId1" Type="http://schemas.openxmlformats.org/officeDocument/2006/relationships/slideLayout" Target="../slideLayouts/slideLayout2.xml"/><Relationship Id="rId5" Type="http://schemas.openxmlformats.org/officeDocument/2006/relationships/image" Target="file:////Users/Jon/NEED%20Dropbox/Presentations/HealthCare/Charts/maternalmortality.png" TargetMode="Externa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file:////Users/Jon/NEED%20Dropbox/Presentations/HealthCare/Charts/maternalmortality_race.png"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file:////Users/Jon/NEED%20Dropbox/Presentations/HealthCare/Charts/totspend.png" TargetMode="External"/></Relationships>
</file>

<file path=ppt/slides/_rels/slide3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file:////Users/Jon/NEED%20Dropbox/Presentations/HealthCare/Charts/percapitadrugs.png"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mailto:info@needecon.org" TargetMode="External"/><Relationship Id="rId2" Type="http://schemas.openxmlformats.org/officeDocument/2006/relationships/hyperlink" Target="http://www.needecon.org/" TargetMode="External"/><Relationship Id="rId1" Type="http://schemas.openxmlformats.org/officeDocument/2006/relationships/slideLayout" Target="../slideLayouts/slideLayout2.xml"/><Relationship Id="rId4" Type="http://schemas.openxmlformats.org/officeDocument/2006/relationships/hyperlink" Target="http://www.needecon.org/testimonials.php"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1842" y="1795708"/>
            <a:ext cx="10967013" cy="2187011"/>
          </a:xfrm>
        </p:spPr>
        <p:txBody>
          <a:bodyPr anchor="ctr" anchorCtr="0">
            <a:noAutofit/>
          </a:bodyPr>
          <a:lstStyle/>
          <a:p>
            <a:pPr>
              <a:lnSpc>
                <a:spcPct val="100000"/>
              </a:lnSpc>
              <a:spcBef>
                <a:spcPts val="0"/>
              </a:spcBef>
            </a:pPr>
            <a:r>
              <a:rPr lang="en-US" sz="3600" b="1" i="1" dirty="0"/>
              <a:t>Osher Lifelong Learning Institute, Spring 2025</a:t>
            </a:r>
            <a:endParaRPr lang="en-US" sz="3600" dirty="0">
              <a:solidFill>
                <a:schemeClr val="tx2"/>
              </a:solidFill>
            </a:endParaRPr>
          </a:p>
          <a:p>
            <a:pPr>
              <a:lnSpc>
                <a:spcPct val="100000"/>
              </a:lnSpc>
              <a:spcBef>
                <a:spcPts val="0"/>
              </a:spcBef>
            </a:pPr>
            <a:endParaRPr lang="en-US" sz="3600" b="1" i="1" dirty="0"/>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027990"/>
            <a:ext cx="9144000" cy="1816419"/>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Pittsburgh	</a:t>
            </a:r>
          </a:p>
          <a:p>
            <a:pPr>
              <a:lnSpc>
                <a:spcPct val="100000"/>
              </a:lnSpc>
              <a:spcBef>
                <a:spcPts val="0"/>
              </a:spcBef>
            </a:pPr>
            <a:endParaRPr lang="en-US" sz="4000" dirty="0">
              <a:solidFill>
                <a:schemeClr val="tx2"/>
              </a:solidFill>
            </a:endParaRPr>
          </a:p>
          <a:p>
            <a:pPr>
              <a:lnSpc>
                <a:spcPct val="100000"/>
              </a:lnSpc>
              <a:spcBef>
                <a:spcPts val="0"/>
              </a:spcBef>
            </a:pPr>
            <a:r>
              <a:rPr lang="en-US" sz="3000" dirty="0">
                <a:solidFill>
                  <a:schemeClr val="tx2"/>
                </a:solidFill>
              </a:rPr>
              <a:t>Host: Jon Haveman, Ph.D.</a:t>
            </a:r>
          </a:p>
          <a:p>
            <a:pPr>
              <a:lnSpc>
                <a:spcPct val="100000"/>
              </a:lnSpc>
              <a:spcBef>
                <a:spcPts val="0"/>
              </a:spcBef>
            </a:pPr>
            <a:r>
              <a:rPr lang="en-US" sz="3000" dirty="0">
                <a:solidFill>
                  <a:schemeClr val="tx2"/>
                </a:solidFill>
              </a:rPr>
              <a:t>Executive Director, National Economic Education Delegation</a:t>
            </a:r>
          </a:p>
        </p:txBody>
      </p:sp>
    </p:spTree>
    <p:extLst>
      <p:ext uri="{BB962C8B-B14F-4D97-AF65-F5344CB8AC3E}">
        <p14:creationId xmlns:p14="http://schemas.microsoft.com/office/powerpoint/2010/main" val="381652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A9759-36B5-4618-A299-0760C0567421}"/>
              </a:ext>
            </a:extLst>
          </p:cNvPr>
          <p:cNvSpPr>
            <a:spLocks noGrp="1"/>
          </p:cNvSpPr>
          <p:nvPr>
            <p:ph type="title"/>
          </p:nvPr>
        </p:nvSpPr>
        <p:spPr/>
        <p:txBody>
          <a:bodyPr>
            <a:normAutofit/>
          </a:bodyPr>
          <a:lstStyle/>
          <a:p>
            <a:r>
              <a:rPr lang="en-US" dirty="0">
                <a:solidFill>
                  <a:schemeClr val="bg1"/>
                </a:solidFill>
              </a:rPr>
              <a:t>Ma</a:t>
            </a:r>
            <a:r>
              <a:rPr lang="en-US" dirty="0"/>
              <a:t>rkets Studied in Health Economics</a:t>
            </a:r>
          </a:p>
        </p:txBody>
      </p:sp>
      <p:sp>
        <p:nvSpPr>
          <p:cNvPr id="3" name="Content Placeholder 2">
            <a:extLst>
              <a:ext uri="{FF2B5EF4-FFF2-40B4-BE49-F238E27FC236}">
                <a16:creationId xmlns:a16="http://schemas.microsoft.com/office/drawing/2014/main" id="{440898BA-7D81-42A1-89B5-702A5A5AB9F4}"/>
              </a:ext>
            </a:extLst>
          </p:cNvPr>
          <p:cNvSpPr>
            <a:spLocks noGrp="1"/>
          </p:cNvSpPr>
          <p:nvPr>
            <p:ph idx="1"/>
          </p:nvPr>
        </p:nvSpPr>
        <p:spPr>
          <a:xfrm>
            <a:off x="3467100" y="1570730"/>
            <a:ext cx="5257800" cy="4351338"/>
          </a:xfrm>
        </p:spPr>
        <p:txBody>
          <a:bodyPr>
            <a:normAutofit/>
          </a:bodyPr>
          <a:lstStyle/>
          <a:p>
            <a:r>
              <a:rPr lang="en-US" dirty="0"/>
              <a:t>Markets for:</a:t>
            </a:r>
          </a:p>
          <a:p>
            <a:pPr lvl="1"/>
            <a:r>
              <a:rPr lang="en-US" dirty="0"/>
              <a:t>Physicians</a:t>
            </a:r>
          </a:p>
          <a:p>
            <a:pPr lvl="1"/>
            <a:r>
              <a:rPr lang="en-US" dirty="0"/>
              <a:t>Nurses</a:t>
            </a:r>
          </a:p>
          <a:p>
            <a:pPr lvl="1"/>
            <a:r>
              <a:rPr lang="en-US" dirty="0"/>
              <a:t>Hospital facilities</a:t>
            </a:r>
          </a:p>
          <a:p>
            <a:pPr lvl="1"/>
            <a:r>
              <a:rPr lang="en-US" dirty="0"/>
              <a:t>Nursing homes</a:t>
            </a:r>
          </a:p>
          <a:p>
            <a:pPr lvl="1"/>
            <a:r>
              <a:rPr lang="en-US" dirty="0"/>
              <a:t>Pharmaceuticals</a:t>
            </a:r>
          </a:p>
          <a:p>
            <a:pPr lvl="1"/>
            <a:r>
              <a:rPr lang="en-US" dirty="0"/>
              <a:t>Medical supplies</a:t>
            </a:r>
          </a:p>
          <a:p>
            <a:pPr lvl="2"/>
            <a:r>
              <a:rPr lang="en-US" sz="1600" dirty="0"/>
              <a:t>such as diagnostic and therapeutic equipment</a:t>
            </a:r>
          </a:p>
          <a:p>
            <a:pPr lvl="1"/>
            <a:r>
              <a:rPr lang="en-US" b="1" dirty="0"/>
              <a:t>Health Insurance</a:t>
            </a:r>
          </a:p>
          <a:p>
            <a:pPr marL="457200" lvl="1" indent="0">
              <a:buNone/>
            </a:pPr>
            <a:endParaRPr lang="en-US" dirty="0"/>
          </a:p>
        </p:txBody>
      </p:sp>
    </p:spTree>
    <p:extLst>
      <p:ext uri="{BB962C8B-B14F-4D97-AF65-F5344CB8AC3E}">
        <p14:creationId xmlns:p14="http://schemas.microsoft.com/office/powerpoint/2010/main" val="660435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CCDCF-FE8F-604D-A984-0E891420FD86}"/>
              </a:ext>
            </a:extLst>
          </p:cNvPr>
          <p:cNvSpPr>
            <a:spLocks noGrp="1"/>
          </p:cNvSpPr>
          <p:nvPr>
            <p:ph type="title"/>
          </p:nvPr>
        </p:nvSpPr>
        <p:spPr>
          <a:xfrm>
            <a:off x="755075" y="0"/>
            <a:ext cx="10515600" cy="1325563"/>
          </a:xfrm>
        </p:spPr>
        <p:txBody>
          <a:bodyPr/>
          <a:lstStyle/>
          <a:p>
            <a:r>
              <a:rPr lang="en-US" dirty="0">
                <a:solidFill>
                  <a:schemeClr val="bg1"/>
                </a:solidFill>
              </a:rPr>
              <a:t>The</a:t>
            </a:r>
            <a:r>
              <a:rPr lang="en-US" dirty="0"/>
              <a:t> Three Legs of the Healthcare Stool</a:t>
            </a:r>
          </a:p>
        </p:txBody>
      </p:sp>
      <p:pic>
        <p:nvPicPr>
          <p:cNvPr id="6" name="Content Placeholder 5" descr="A small wooden stool with legs&#10;&#10;Description automatically generated">
            <a:extLst>
              <a:ext uri="{FF2B5EF4-FFF2-40B4-BE49-F238E27FC236}">
                <a16:creationId xmlns:a16="http://schemas.microsoft.com/office/drawing/2014/main" id="{C66BDF9A-96D3-2080-B4FC-D50D240CAEC8}"/>
              </a:ext>
            </a:extLst>
          </p:cNvPr>
          <p:cNvPicPr>
            <a:picLocks noGrp="1" noChangeAspect="1"/>
          </p:cNvPicPr>
          <p:nvPr>
            <p:ph idx="1"/>
          </p:nvPr>
        </p:nvPicPr>
        <p:blipFill>
          <a:blip r:embed="rId2"/>
          <a:stretch>
            <a:fillRect/>
          </a:stretch>
        </p:blipFill>
        <p:spPr>
          <a:xfrm>
            <a:off x="4413250" y="1745456"/>
            <a:ext cx="3365500" cy="4000500"/>
          </a:xfrm>
        </p:spPr>
      </p:pic>
      <p:sp>
        <p:nvSpPr>
          <p:cNvPr id="4" name="Slide Number Placeholder 3">
            <a:extLst>
              <a:ext uri="{FF2B5EF4-FFF2-40B4-BE49-F238E27FC236}">
                <a16:creationId xmlns:a16="http://schemas.microsoft.com/office/drawing/2014/main" id="{AAFE83D2-0071-EA4D-80E8-A8716FA37C58}"/>
              </a:ext>
            </a:extLst>
          </p:cNvPr>
          <p:cNvSpPr>
            <a:spLocks noGrp="1"/>
          </p:cNvSpPr>
          <p:nvPr>
            <p:ph type="sldNum" sz="quarter" idx="12"/>
          </p:nvPr>
        </p:nvSpPr>
        <p:spPr/>
        <p:txBody>
          <a:bodyPr/>
          <a:lstStyle/>
          <a:p>
            <a:fld id="{D9F085D5-EC86-4F6A-B501-C1359CB39116}" type="slidenum">
              <a:rPr lang="en-GB" smtClean="0"/>
              <a:t>11</a:t>
            </a:fld>
            <a:endParaRPr lang="en-GB"/>
          </a:p>
        </p:txBody>
      </p:sp>
      <p:sp>
        <p:nvSpPr>
          <p:cNvPr id="7" name="TextBox 6">
            <a:extLst>
              <a:ext uri="{FF2B5EF4-FFF2-40B4-BE49-F238E27FC236}">
                <a16:creationId xmlns:a16="http://schemas.microsoft.com/office/drawing/2014/main" id="{0A9EE621-2CA6-0F9A-7E1D-3BAB8E9D5F9F}"/>
              </a:ext>
            </a:extLst>
          </p:cNvPr>
          <p:cNvSpPr txBox="1"/>
          <p:nvPr/>
        </p:nvSpPr>
        <p:spPr>
          <a:xfrm>
            <a:off x="2980485" y="4577680"/>
            <a:ext cx="1432765" cy="584775"/>
          </a:xfrm>
          <a:prstGeom prst="rect">
            <a:avLst/>
          </a:prstGeom>
          <a:noFill/>
        </p:spPr>
        <p:txBody>
          <a:bodyPr wrap="none" rtlCol="0">
            <a:spAutoFit/>
          </a:bodyPr>
          <a:lstStyle/>
          <a:p>
            <a:r>
              <a:rPr lang="en-US" sz="3200" dirty="0"/>
              <a:t>ACCESS</a:t>
            </a:r>
          </a:p>
        </p:txBody>
      </p:sp>
      <p:sp>
        <p:nvSpPr>
          <p:cNvPr id="8" name="TextBox 7">
            <a:extLst>
              <a:ext uri="{FF2B5EF4-FFF2-40B4-BE49-F238E27FC236}">
                <a16:creationId xmlns:a16="http://schemas.microsoft.com/office/drawing/2014/main" id="{3CBEBBA7-3BAF-349C-431C-081E2B5FC8F5}"/>
              </a:ext>
            </a:extLst>
          </p:cNvPr>
          <p:cNvSpPr txBox="1"/>
          <p:nvPr/>
        </p:nvSpPr>
        <p:spPr>
          <a:xfrm>
            <a:off x="6091238" y="5645451"/>
            <a:ext cx="1247073" cy="584775"/>
          </a:xfrm>
          <a:prstGeom prst="rect">
            <a:avLst/>
          </a:prstGeom>
          <a:noFill/>
        </p:spPr>
        <p:txBody>
          <a:bodyPr wrap="none" rtlCol="0">
            <a:spAutoFit/>
          </a:bodyPr>
          <a:lstStyle/>
          <a:p>
            <a:r>
              <a:rPr lang="en-US" sz="3200" dirty="0"/>
              <a:t>COSTS</a:t>
            </a:r>
          </a:p>
        </p:txBody>
      </p:sp>
      <p:sp>
        <p:nvSpPr>
          <p:cNvPr id="9" name="TextBox 8">
            <a:extLst>
              <a:ext uri="{FF2B5EF4-FFF2-40B4-BE49-F238E27FC236}">
                <a16:creationId xmlns:a16="http://schemas.microsoft.com/office/drawing/2014/main" id="{892CE154-5328-442C-0720-88FAA49DEB8D}"/>
              </a:ext>
            </a:extLst>
          </p:cNvPr>
          <p:cNvSpPr txBox="1"/>
          <p:nvPr/>
        </p:nvSpPr>
        <p:spPr>
          <a:xfrm>
            <a:off x="7928629" y="4316070"/>
            <a:ext cx="1629549" cy="584775"/>
          </a:xfrm>
          <a:prstGeom prst="rect">
            <a:avLst/>
          </a:prstGeom>
          <a:noFill/>
        </p:spPr>
        <p:txBody>
          <a:bodyPr wrap="none" rtlCol="0">
            <a:spAutoFit/>
          </a:bodyPr>
          <a:lstStyle/>
          <a:p>
            <a:r>
              <a:rPr lang="en-US" sz="3200" dirty="0"/>
              <a:t>QUALITY</a:t>
            </a:r>
          </a:p>
        </p:txBody>
      </p:sp>
    </p:spTree>
    <p:extLst>
      <p:ext uri="{BB962C8B-B14F-4D97-AF65-F5344CB8AC3E}">
        <p14:creationId xmlns:p14="http://schemas.microsoft.com/office/powerpoint/2010/main" val="251678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B0F-4317-3D49-A481-3E09C067C3FD}"/>
              </a:ext>
            </a:extLst>
          </p:cNvPr>
          <p:cNvSpPr>
            <a:spLocks noGrp="1"/>
          </p:cNvSpPr>
          <p:nvPr>
            <p:ph type="title"/>
          </p:nvPr>
        </p:nvSpPr>
        <p:spPr/>
        <p:txBody>
          <a:bodyPr/>
          <a:lstStyle/>
          <a:p>
            <a:r>
              <a:rPr lang="en-US" dirty="0"/>
              <a:t>Access</a:t>
            </a:r>
          </a:p>
        </p:txBody>
      </p:sp>
      <p:sp>
        <p:nvSpPr>
          <p:cNvPr id="3" name="Text Placeholder 2">
            <a:extLst>
              <a:ext uri="{FF2B5EF4-FFF2-40B4-BE49-F238E27FC236}">
                <a16:creationId xmlns:a16="http://schemas.microsoft.com/office/drawing/2014/main" id="{26F820E1-98E8-2C4A-8B2F-84C60D272F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01F8C8-5631-4D4E-87B4-E42D7F75B9C4}"/>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2938397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90E7E-6897-1744-9129-DC8CF2D50C5D}"/>
              </a:ext>
            </a:extLst>
          </p:cNvPr>
          <p:cNvSpPr>
            <a:spLocks noGrp="1"/>
          </p:cNvSpPr>
          <p:nvPr>
            <p:ph type="title"/>
          </p:nvPr>
        </p:nvSpPr>
        <p:spPr>
          <a:xfrm>
            <a:off x="719450" y="0"/>
            <a:ext cx="10515600" cy="1325563"/>
          </a:xfrm>
        </p:spPr>
        <p:txBody>
          <a:bodyPr/>
          <a:lstStyle/>
          <a:p>
            <a:r>
              <a:rPr lang="en-US" dirty="0">
                <a:solidFill>
                  <a:schemeClr val="bg1"/>
                </a:solidFill>
              </a:rPr>
              <a:t>Hea</a:t>
            </a:r>
            <a:r>
              <a:rPr lang="en-US" dirty="0"/>
              <a:t>lth Insurance Coverage, 2022 – 92.1%</a:t>
            </a:r>
          </a:p>
        </p:txBody>
      </p:sp>
      <p:sp>
        <p:nvSpPr>
          <p:cNvPr id="4" name="Slide Number Placeholder 3">
            <a:extLst>
              <a:ext uri="{FF2B5EF4-FFF2-40B4-BE49-F238E27FC236}">
                <a16:creationId xmlns:a16="http://schemas.microsoft.com/office/drawing/2014/main" id="{EFC907F0-B906-B14E-94F7-76B591B58CE3}"/>
              </a:ext>
            </a:extLst>
          </p:cNvPr>
          <p:cNvSpPr>
            <a:spLocks noGrp="1"/>
          </p:cNvSpPr>
          <p:nvPr>
            <p:ph type="sldNum" sz="quarter" idx="12"/>
          </p:nvPr>
        </p:nvSpPr>
        <p:spPr/>
        <p:txBody>
          <a:bodyPr/>
          <a:lstStyle/>
          <a:p>
            <a:fld id="{D9F085D5-EC86-4F6A-B501-C1359CB39116}" type="slidenum">
              <a:rPr lang="en-GB" smtClean="0"/>
              <a:t>13</a:t>
            </a:fld>
            <a:endParaRPr lang="en-GB"/>
          </a:p>
        </p:txBody>
      </p:sp>
      <p:sp>
        <p:nvSpPr>
          <p:cNvPr id="7" name="TextBox 6">
            <a:extLst>
              <a:ext uri="{FF2B5EF4-FFF2-40B4-BE49-F238E27FC236}">
                <a16:creationId xmlns:a16="http://schemas.microsoft.com/office/drawing/2014/main" id="{10E9371C-21F3-8842-A9DF-0A0C011D435B}"/>
              </a:ext>
            </a:extLst>
          </p:cNvPr>
          <p:cNvSpPr txBox="1"/>
          <p:nvPr/>
        </p:nvSpPr>
        <p:spPr>
          <a:xfrm>
            <a:off x="7304544" y="6456851"/>
            <a:ext cx="4287969" cy="276999"/>
          </a:xfrm>
          <a:prstGeom prst="rect">
            <a:avLst/>
          </a:prstGeom>
          <a:noFill/>
        </p:spPr>
        <p:txBody>
          <a:bodyPr wrap="none" rtlCol="0">
            <a:spAutoFit/>
          </a:bodyPr>
          <a:lstStyle/>
          <a:p>
            <a:r>
              <a:rPr lang="en-US" sz="1200" dirty="0"/>
              <a:t>Source: Organization for Economic Cooperation and Development</a:t>
            </a:r>
          </a:p>
        </p:txBody>
      </p:sp>
      <p:sp>
        <p:nvSpPr>
          <p:cNvPr id="3" name="Text Placeholder 2">
            <a:extLst>
              <a:ext uri="{FF2B5EF4-FFF2-40B4-BE49-F238E27FC236}">
                <a16:creationId xmlns:a16="http://schemas.microsoft.com/office/drawing/2014/main" id="{9C2813C1-C52A-7566-C3D5-48424797A020}"/>
              </a:ext>
            </a:extLst>
          </p:cNvPr>
          <p:cNvSpPr txBox="1">
            <a:spLocks/>
          </p:cNvSpPr>
          <p:nvPr/>
        </p:nvSpPr>
        <p:spPr>
          <a:xfrm>
            <a:off x="839788" y="2138367"/>
            <a:ext cx="5157787" cy="823912"/>
          </a:xfrm>
          <a:prstGeom prst="rect">
            <a:avLst/>
          </a:prstGeom>
        </p:spPr>
        <p:txBody>
          <a:bodyPr vert="horz" lIns="91440" tIns="45720" rIns="91440" bIns="45720" rtlCol="0" anchor="ctr"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Countries with Less Than Universal Coverage</a:t>
            </a:r>
          </a:p>
        </p:txBody>
      </p:sp>
      <p:graphicFrame>
        <p:nvGraphicFramePr>
          <p:cNvPr id="5" name="Content Placeholder 7">
            <a:extLst>
              <a:ext uri="{FF2B5EF4-FFF2-40B4-BE49-F238E27FC236}">
                <a16:creationId xmlns:a16="http://schemas.microsoft.com/office/drawing/2014/main" id="{8E0B0C21-1701-03ED-F062-EDFB9EDE0462}"/>
              </a:ext>
            </a:extLst>
          </p:cNvPr>
          <p:cNvGraphicFramePr>
            <a:graphicFrameLocks/>
          </p:cNvGraphicFramePr>
          <p:nvPr>
            <p:extLst>
              <p:ext uri="{D42A27DB-BD31-4B8C-83A1-F6EECF244321}">
                <p14:modId xmlns:p14="http://schemas.microsoft.com/office/powerpoint/2010/main" val="3023642034"/>
              </p:ext>
            </p:extLst>
          </p:nvPr>
        </p:nvGraphicFramePr>
        <p:xfrm>
          <a:off x="1160689" y="2962279"/>
          <a:ext cx="4056340" cy="2966720"/>
        </p:xfrm>
        <a:graphic>
          <a:graphicData uri="http://schemas.openxmlformats.org/drawingml/2006/table">
            <a:tbl>
              <a:tblPr firstRow="1" bandRow="1">
                <a:tableStyleId>{5C22544A-7EE6-4342-B048-85BDC9FD1C3A}</a:tableStyleId>
              </a:tblPr>
              <a:tblGrid>
                <a:gridCol w="2028170">
                  <a:extLst>
                    <a:ext uri="{9D8B030D-6E8A-4147-A177-3AD203B41FA5}">
                      <a16:colId xmlns:a16="http://schemas.microsoft.com/office/drawing/2014/main" val="3675589912"/>
                    </a:ext>
                  </a:extLst>
                </a:gridCol>
                <a:gridCol w="2028170">
                  <a:extLst>
                    <a:ext uri="{9D8B030D-6E8A-4147-A177-3AD203B41FA5}">
                      <a16:colId xmlns:a16="http://schemas.microsoft.com/office/drawing/2014/main" val="3452267195"/>
                    </a:ext>
                  </a:extLst>
                </a:gridCol>
              </a:tblGrid>
              <a:tr h="370840">
                <a:tc>
                  <a:txBody>
                    <a:bodyPr/>
                    <a:lstStyle/>
                    <a:p>
                      <a:r>
                        <a:rPr lang="en-US" dirty="0"/>
                        <a:t>Country</a:t>
                      </a:r>
                    </a:p>
                  </a:txBody>
                  <a:tcPr/>
                </a:tc>
                <a:tc>
                  <a:txBody>
                    <a:bodyPr/>
                    <a:lstStyle/>
                    <a:p>
                      <a:pPr algn="ctr"/>
                      <a:r>
                        <a:rPr lang="en-US" dirty="0"/>
                        <a:t>% of Persons</a:t>
                      </a:r>
                    </a:p>
                  </a:txBody>
                  <a:tcPr/>
                </a:tc>
                <a:extLst>
                  <a:ext uri="{0D108BD9-81ED-4DB2-BD59-A6C34878D82A}">
                    <a16:rowId xmlns:a16="http://schemas.microsoft.com/office/drawing/2014/main" val="1667045470"/>
                  </a:ext>
                </a:extLst>
              </a:tr>
              <a:tr h="370840">
                <a:tc>
                  <a:txBody>
                    <a:bodyPr/>
                    <a:lstStyle/>
                    <a:p>
                      <a:r>
                        <a:rPr lang="en-US" dirty="0"/>
                        <a:t>Slovakia</a:t>
                      </a:r>
                    </a:p>
                  </a:txBody>
                  <a:tcPr/>
                </a:tc>
                <a:tc>
                  <a:txBody>
                    <a:bodyPr/>
                    <a:lstStyle/>
                    <a:p>
                      <a:pPr algn="ctr"/>
                      <a:r>
                        <a:rPr lang="en-US" dirty="0"/>
                        <a:t>94.5</a:t>
                      </a:r>
                    </a:p>
                  </a:txBody>
                  <a:tcPr/>
                </a:tc>
                <a:extLst>
                  <a:ext uri="{0D108BD9-81ED-4DB2-BD59-A6C34878D82A}">
                    <a16:rowId xmlns:a16="http://schemas.microsoft.com/office/drawing/2014/main" val="3939021048"/>
                  </a:ext>
                </a:extLst>
              </a:tr>
              <a:tr h="370840">
                <a:tc>
                  <a:txBody>
                    <a:bodyPr/>
                    <a:lstStyle/>
                    <a:p>
                      <a:r>
                        <a:rPr lang="en-US" dirty="0"/>
                        <a:t>Chile</a:t>
                      </a:r>
                    </a:p>
                  </a:txBody>
                  <a:tcPr/>
                </a:tc>
                <a:tc>
                  <a:txBody>
                    <a:bodyPr/>
                    <a:lstStyle/>
                    <a:p>
                      <a:pPr algn="ctr"/>
                      <a:r>
                        <a:rPr lang="en-US" dirty="0"/>
                        <a:t>94.3</a:t>
                      </a:r>
                    </a:p>
                  </a:txBody>
                  <a:tcPr/>
                </a:tc>
                <a:extLst>
                  <a:ext uri="{0D108BD9-81ED-4DB2-BD59-A6C34878D82A}">
                    <a16:rowId xmlns:a16="http://schemas.microsoft.com/office/drawing/2014/main" val="267779653"/>
                  </a:ext>
                </a:extLst>
              </a:tr>
              <a:tr h="370840">
                <a:tc>
                  <a:txBody>
                    <a:bodyPr/>
                    <a:lstStyle/>
                    <a:p>
                      <a:r>
                        <a:rPr lang="en-US" dirty="0">
                          <a:solidFill>
                            <a:srgbClr val="C00000"/>
                          </a:solidFill>
                        </a:rPr>
                        <a:t>UNITED STATES</a:t>
                      </a:r>
                    </a:p>
                  </a:txBody>
                  <a:tcPr/>
                </a:tc>
                <a:tc>
                  <a:txBody>
                    <a:bodyPr/>
                    <a:lstStyle/>
                    <a:p>
                      <a:pPr algn="ctr"/>
                      <a:r>
                        <a:rPr lang="en-US" dirty="0">
                          <a:solidFill>
                            <a:srgbClr val="C00000"/>
                          </a:solidFill>
                        </a:rPr>
                        <a:t>92.1</a:t>
                      </a:r>
                    </a:p>
                  </a:txBody>
                  <a:tcPr/>
                </a:tc>
                <a:extLst>
                  <a:ext uri="{0D108BD9-81ED-4DB2-BD59-A6C34878D82A}">
                    <a16:rowId xmlns:a16="http://schemas.microsoft.com/office/drawing/2014/main" val="2756071979"/>
                  </a:ext>
                </a:extLst>
              </a:tr>
              <a:tr h="370840">
                <a:tc>
                  <a:txBody>
                    <a:bodyPr/>
                    <a:lstStyle/>
                    <a:p>
                      <a:r>
                        <a:rPr lang="en-US" dirty="0"/>
                        <a:t>Poland</a:t>
                      </a:r>
                    </a:p>
                  </a:txBody>
                  <a:tcPr/>
                </a:tc>
                <a:tc>
                  <a:txBody>
                    <a:bodyPr/>
                    <a:lstStyle/>
                    <a:p>
                      <a:pPr algn="ctr"/>
                      <a:r>
                        <a:rPr lang="en-US" dirty="0"/>
                        <a:t>91.5</a:t>
                      </a:r>
                    </a:p>
                  </a:txBody>
                  <a:tcPr/>
                </a:tc>
                <a:extLst>
                  <a:ext uri="{0D108BD9-81ED-4DB2-BD59-A6C34878D82A}">
                    <a16:rowId xmlns:a16="http://schemas.microsoft.com/office/drawing/2014/main" val="2045888969"/>
                  </a:ext>
                </a:extLst>
              </a:tr>
              <a:tr h="370840">
                <a:tc>
                  <a:txBody>
                    <a:bodyPr/>
                    <a:lstStyle/>
                    <a:p>
                      <a:r>
                        <a:rPr lang="en-US" dirty="0"/>
                        <a:t>Mexico</a:t>
                      </a:r>
                    </a:p>
                  </a:txBody>
                  <a:tcPr/>
                </a:tc>
                <a:tc>
                  <a:txBody>
                    <a:bodyPr/>
                    <a:lstStyle/>
                    <a:p>
                      <a:pPr algn="ctr"/>
                      <a:r>
                        <a:rPr lang="en-US" dirty="0"/>
                        <a:t>90.2</a:t>
                      </a:r>
                    </a:p>
                  </a:txBody>
                  <a:tcPr/>
                </a:tc>
                <a:extLst>
                  <a:ext uri="{0D108BD9-81ED-4DB2-BD59-A6C34878D82A}">
                    <a16:rowId xmlns:a16="http://schemas.microsoft.com/office/drawing/2014/main" val="857294828"/>
                  </a:ext>
                </a:extLst>
              </a:tr>
              <a:tr h="370840">
                <a:tc>
                  <a:txBody>
                    <a:bodyPr/>
                    <a:lstStyle/>
                    <a:p>
                      <a:r>
                        <a:rPr lang="en-US" dirty="0"/>
                        <a:t>Algeria</a:t>
                      </a:r>
                    </a:p>
                  </a:txBody>
                  <a:tcPr/>
                </a:tc>
                <a:tc>
                  <a:txBody>
                    <a:bodyPr/>
                    <a:lstStyle/>
                    <a:p>
                      <a:pPr algn="ctr"/>
                      <a:r>
                        <a:rPr lang="en-US" dirty="0"/>
                        <a:t>90.9</a:t>
                      </a:r>
                    </a:p>
                  </a:txBody>
                  <a:tcPr/>
                </a:tc>
                <a:extLst>
                  <a:ext uri="{0D108BD9-81ED-4DB2-BD59-A6C34878D82A}">
                    <a16:rowId xmlns:a16="http://schemas.microsoft.com/office/drawing/2014/main" val="384467915"/>
                  </a:ext>
                </a:extLst>
              </a:tr>
              <a:tr h="370840">
                <a:tc>
                  <a:txBody>
                    <a:bodyPr/>
                    <a:lstStyle/>
                    <a:p>
                      <a:r>
                        <a:rPr lang="en-US" dirty="0"/>
                        <a:t>Jordan</a:t>
                      </a:r>
                    </a:p>
                  </a:txBody>
                  <a:tcPr/>
                </a:tc>
                <a:tc>
                  <a:txBody>
                    <a:bodyPr/>
                    <a:lstStyle/>
                    <a:p>
                      <a:pPr algn="ctr"/>
                      <a:r>
                        <a:rPr lang="en-US" dirty="0"/>
                        <a:t>55.0</a:t>
                      </a:r>
                    </a:p>
                  </a:txBody>
                  <a:tcPr/>
                </a:tc>
                <a:extLst>
                  <a:ext uri="{0D108BD9-81ED-4DB2-BD59-A6C34878D82A}">
                    <a16:rowId xmlns:a16="http://schemas.microsoft.com/office/drawing/2014/main" val="2183990145"/>
                  </a:ext>
                </a:extLst>
              </a:tr>
            </a:tbl>
          </a:graphicData>
        </a:graphic>
      </p:graphicFrame>
      <p:sp>
        <p:nvSpPr>
          <p:cNvPr id="6" name="Text Placeholder 4">
            <a:extLst>
              <a:ext uri="{FF2B5EF4-FFF2-40B4-BE49-F238E27FC236}">
                <a16:creationId xmlns:a16="http://schemas.microsoft.com/office/drawing/2014/main" id="{E036BD89-FAAF-B0B8-23B2-4CF81533CC9F}"/>
              </a:ext>
            </a:extLst>
          </p:cNvPr>
          <p:cNvSpPr txBox="1">
            <a:spLocks/>
          </p:cNvSpPr>
          <p:nvPr/>
        </p:nvSpPr>
        <p:spPr>
          <a:xfrm>
            <a:off x="6172200" y="2138367"/>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Countries with Universal Coverage</a:t>
            </a:r>
          </a:p>
        </p:txBody>
      </p:sp>
      <p:graphicFrame>
        <p:nvGraphicFramePr>
          <p:cNvPr id="8" name="Content Placeholder 8">
            <a:extLst>
              <a:ext uri="{FF2B5EF4-FFF2-40B4-BE49-F238E27FC236}">
                <a16:creationId xmlns:a16="http://schemas.microsoft.com/office/drawing/2014/main" id="{9EE519AA-2888-E42E-5668-0E3186EDCD4C}"/>
              </a:ext>
            </a:extLst>
          </p:cNvPr>
          <p:cNvGraphicFramePr>
            <a:graphicFrameLocks/>
          </p:cNvGraphicFramePr>
          <p:nvPr>
            <p:extLst>
              <p:ext uri="{D42A27DB-BD31-4B8C-83A1-F6EECF244321}">
                <p14:modId xmlns:p14="http://schemas.microsoft.com/office/powerpoint/2010/main" val="678750342"/>
              </p:ext>
            </p:extLst>
          </p:nvPr>
        </p:nvGraphicFramePr>
        <p:xfrm>
          <a:off x="6472505" y="2962279"/>
          <a:ext cx="4287970" cy="3337560"/>
        </p:xfrm>
        <a:graphic>
          <a:graphicData uri="http://schemas.openxmlformats.org/drawingml/2006/table">
            <a:tbl>
              <a:tblPr firstRow="1" bandRow="1">
                <a:tableStyleId>{5C22544A-7EE6-4342-B048-85BDC9FD1C3A}</a:tableStyleId>
              </a:tblPr>
              <a:tblGrid>
                <a:gridCol w="2143985">
                  <a:extLst>
                    <a:ext uri="{9D8B030D-6E8A-4147-A177-3AD203B41FA5}">
                      <a16:colId xmlns:a16="http://schemas.microsoft.com/office/drawing/2014/main" val="3157814665"/>
                    </a:ext>
                  </a:extLst>
                </a:gridCol>
                <a:gridCol w="2143985">
                  <a:extLst>
                    <a:ext uri="{9D8B030D-6E8A-4147-A177-3AD203B41FA5}">
                      <a16:colId xmlns:a16="http://schemas.microsoft.com/office/drawing/2014/main" val="4201707619"/>
                    </a:ext>
                  </a:extLst>
                </a:gridCol>
              </a:tblGrid>
              <a:tr h="370840">
                <a:tc>
                  <a:txBody>
                    <a:bodyPr/>
                    <a:lstStyle/>
                    <a:p>
                      <a:r>
                        <a:rPr lang="en-US" dirty="0"/>
                        <a:t>Countries</a:t>
                      </a:r>
                    </a:p>
                  </a:txBody>
                  <a:tcPr/>
                </a:tc>
                <a:tc>
                  <a:txBody>
                    <a:bodyPr/>
                    <a:lstStyle/>
                    <a:p>
                      <a:pPr algn="ctr"/>
                      <a:r>
                        <a:rPr lang="en-US" dirty="0"/>
                        <a:t>% of Persons</a:t>
                      </a:r>
                    </a:p>
                  </a:txBody>
                  <a:tcPr/>
                </a:tc>
                <a:extLst>
                  <a:ext uri="{0D108BD9-81ED-4DB2-BD59-A6C34878D82A}">
                    <a16:rowId xmlns:a16="http://schemas.microsoft.com/office/drawing/2014/main" val="1810417901"/>
                  </a:ext>
                </a:extLst>
              </a:tr>
              <a:tr h="370840">
                <a:tc>
                  <a:txBody>
                    <a:bodyPr/>
                    <a:lstStyle/>
                    <a:p>
                      <a:r>
                        <a:rPr lang="en-US" dirty="0"/>
                        <a:t>Australia</a:t>
                      </a:r>
                    </a:p>
                  </a:txBody>
                  <a:tcPr/>
                </a:tc>
                <a:tc>
                  <a:txBody>
                    <a:bodyPr/>
                    <a:lstStyle/>
                    <a:p>
                      <a:pPr algn="ctr"/>
                      <a:r>
                        <a:rPr lang="en-US" dirty="0"/>
                        <a:t>100</a:t>
                      </a:r>
                    </a:p>
                  </a:txBody>
                  <a:tcPr/>
                </a:tc>
                <a:extLst>
                  <a:ext uri="{0D108BD9-81ED-4DB2-BD59-A6C34878D82A}">
                    <a16:rowId xmlns:a16="http://schemas.microsoft.com/office/drawing/2014/main" val="540410772"/>
                  </a:ext>
                </a:extLst>
              </a:tr>
              <a:tr h="370840">
                <a:tc>
                  <a:txBody>
                    <a:bodyPr/>
                    <a:lstStyle/>
                    <a:p>
                      <a:r>
                        <a:rPr lang="en-US" dirty="0"/>
                        <a:t>Canada</a:t>
                      </a:r>
                    </a:p>
                  </a:txBody>
                  <a:tcPr/>
                </a:tc>
                <a:tc>
                  <a:txBody>
                    <a:bodyPr/>
                    <a:lstStyle/>
                    <a:p>
                      <a:pPr algn="ctr"/>
                      <a:r>
                        <a:rPr lang="en-US" dirty="0"/>
                        <a:t>100</a:t>
                      </a:r>
                    </a:p>
                  </a:txBody>
                  <a:tcPr/>
                </a:tc>
                <a:extLst>
                  <a:ext uri="{0D108BD9-81ED-4DB2-BD59-A6C34878D82A}">
                    <a16:rowId xmlns:a16="http://schemas.microsoft.com/office/drawing/2014/main" val="1465480741"/>
                  </a:ext>
                </a:extLst>
              </a:tr>
              <a:tr h="370840">
                <a:tc>
                  <a:txBody>
                    <a:bodyPr/>
                    <a:lstStyle/>
                    <a:p>
                      <a:r>
                        <a:rPr lang="en-US" dirty="0"/>
                        <a:t>Czech Republic</a:t>
                      </a:r>
                    </a:p>
                  </a:txBody>
                  <a:tcPr/>
                </a:tc>
                <a:tc>
                  <a:txBody>
                    <a:bodyPr/>
                    <a:lstStyle/>
                    <a:p>
                      <a:pPr algn="ctr"/>
                      <a:r>
                        <a:rPr lang="en-US" dirty="0"/>
                        <a:t>100</a:t>
                      </a:r>
                    </a:p>
                  </a:txBody>
                  <a:tcPr/>
                </a:tc>
                <a:extLst>
                  <a:ext uri="{0D108BD9-81ED-4DB2-BD59-A6C34878D82A}">
                    <a16:rowId xmlns:a16="http://schemas.microsoft.com/office/drawing/2014/main" val="2939005134"/>
                  </a:ext>
                </a:extLst>
              </a:tr>
              <a:tr h="370840">
                <a:tc>
                  <a:txBody>
                    <a:bodyPr/>
                    <a:lstStyle/>
                    <a:p>
                      <a:r>
                        <a:rPr lang="en-US" dirty="0"/>
                        <a:t>Slovenia</a:t>
                      </a:r>
                    </a:p>
                  </a:txBody>
                  <a:tcPr/>
                </a:tc>
                <a:tc>
                  <a:txBody>
                    <a:bodyPr/>
                    <a:lstStyle/>
                    <a:p>
                      <a:pPr algn="ctr"/>
                      <a:r>
                        <a:rPr lang="en-US" dirty="0"/>
                        <a:t>100</a:t>
                      </a:r>
                    </a:p>
                  </a:txBody>
                  <a:tcPr/>
                </a:tc>
                <a:extLst>
                  <a:ext uri="{0D108BD9-81ED-4DB2-BD59-A6C34878D82A}">
                    <a16:rowId xmlns:a16="http://schemas.microsoft.com/office/drawing/2014/main" val="4057089313"/>
                  </a:ext>
                </a:extLst>
              </a:tr>
              <a:tr h="370840">
                <a:tc>
                  <a:txBody>
                    <a:bodyPr/>
                    <a:lstStyle/>
                    <a:p>
                      <a:r>
                        <a:rPr lang="en-US" dirty="0"/>
                        <a:t>United Kingdom</a:t>
                      </a:r>
                    </a:p>
                  </a:txBody>
                  <a:tcPr/>
                </a:tc>
                <a:tc>
                  <a:txBody>
                    <a:bodyPr/>
                    <a:lstStyle/>
                    <a:p>
                      <a:pPr algn="ctr"/>
                      <a:r>
                        <a:rPr lang="en-US" dirty="0"/>
                        <a:t>100</a:t>
                      </a:r>
                    </a:p>
                  </a:txBody>
                  <a:tcPr/>
                </a:tc>
                <a:extLst>
                  <a:ext uri="{0D108BD9-81ED-4DB2-BD59-A6C34878D82A}">
                    <a16:rowId xmlns:a16="http://schemas.microsoft.com/office/drawing/2014/main" val="1484117876"/>
                  </a:ext>
                </a:extLst>
              </a:tr>
              <a:tr h="370840">
                <a:tc>
                  <a:txBody>
                    <a:bodyPr/>
                    <a:lstStyle/>
                    <a:p>
                      <a:r>
                        <a:rPr lang="en-US" dirty="0"/>
                        <a:t>Greece</a:t>
                      </a:r>
                    </a:p>
                  </a:txBody>
                  <a:tcPr/>
                </a:tc>
                <a:tc>
                  <a:txBody>
                    <a:bodyPr/>
                    <a:lstStyle/>
                    <a:p>
                      <a:pPr algn="ctr"/>
                      <a:r>
                        <a:rPr lang="en-US" dirty="0"/>
                        <a:t>100</a:t>
                      </a:r>
                    </a:p>
                  </a:txBody>
                  <a:tcPr/>
                </a:tc>
                <a:extLst>
                  <a:ext uri="{0D108BD9-81ED-4DB2-BD59-A6C34878D82A}">
                    <a16:rowId xmlns:a16="http://schemas.microsoft.com/office/drawing/2014/main" val="1663196410"/>
                  </a:ext>
                </a:extLst>
              </a:tr>
              <a:tr h="370840">
                <a:tc>
                  <a:txBody>
                    <a:bodyPr/>
                    <a:lstStyle/>
                    <a:p>
                      <a:r>
                        <a:rPr lang="en-US" dirty="0"/>
                        <a:t>Hungary</a:t>
                      </a:r>
                    </a:p>
                  </a:txBody>
                  <a:tcPr/>
                </a:tc>
                <a:tc>
                  <a:txBody>
                    <a:bodyPr/>
                    <a:lstStyle/>
                    <a:p>
                      <a:pPr algn="ctr"/>
                      <a:r>
                        <a:rPr lang="en-US" dirty="0"/>
                        <a:t>100</a:t>
                      </a:r>
                    </a:p>
                  </a:txBody>
                  <a:tcPr/>
                </a:tc>
                <a:extLst>
                  <a:ext uri="{0D108BD9-81ED-4DB2-BD59-A6C34878D82A}">
                    <a16:rowId xmlns:a16="http://schemas.microsoft.com/office/drawing/2014/main" val="1720688429"/>
                  </a:ext>
                </a:extLst>
              </a:tr>
              <a:tr h="370840">
                <a:tc>
                  <a:txBody>
                    <a:bodyPr/>
                    <a:lstStyle/>
                    <a:p>
                      <a:r>
                        <a:rPr lang="en-US" b="1" dirty="0"/>
                        <a:t>And 21 more</a:t>
                      </a:r>
                    </a:p>
                  </a:txBody>
                  <a:tcPr/>
                </a:tc>
                <a:tc>
                  <a:txBody>
                    <a:bodyPr/>
                    <a:lstStyle/>
                    <a:p>
                      <a:pPr algn="ctr"/>
                      <a:r>
                        <a:rPr lang="en-US" b="1" dirty="0"/>
                        <a:t>99+</a:t>
                      </a:r>
                    </a:p>
                  </a:txBody>
                  <a:tcPr/>
                </a:tc>
                <a:extLst>
                  <a:ext uri="{0D108BD9-81ED-4DB2-BD59-A6C34878D82A}">
                    <a16:rowId xmlns:a16="http://schemas.microsoft.com/office/drawing/2014/main" val="2222684290"/>
                  </a:ext>
                </a:extLst>
              </a:tr>
            </a:tbl>
          </a:graphicData>
        </a:graphic>
      </p:graphicFrame>
      <p:pic>
        <p:nvPicPr>
          <p:cNvPr id="10" name="Picture 9">
            <a:extLst>
              <a:ext uri="{FF2B5EF4-FFF2-40B4-BE49-F238E27FC236}">
                <a16:creationId xmlns:a16="http://schemas.microsoft.com/office/drawing/2014/main" id="{DA041E6D-998E-CAC3-BD19-74741C95BB3B}"/>
              </a:ext>
            </a:extLst>
          </p:cNvPr>
          <p:cNvPicPr>
            <a:picLocks noChangeAspect="1"/>
          </p:cNvPicPr>
          <p:nvPr/>
        </p:nvPicPr>
        <p:blipFill>
          <a:blip r:embed="rId2"/>
          <a:stretch>
            <a:fillRect/>
          </a:stretch>
        </p:blipFill>
        <p:spPr>
          <a:xfrm>
            <a:off x="1612986" y="1137829"/>
            <a:ext cx="9483066" cy="823912"/>
          </a:xfrm>
          <a:prstGeom prst="rect">
            <a:avLst/>
          </a:prstGeom>
        </p:spPr>
      </p:pic>
    </p:spTree>
    <p:extLst>
      <p:ext uri="{BB962C8B-B14F-4D97-AF65-F5344CB8AC3E}">
        <p14:creationId xmlns:p14="http://schemas.microsoft.com/office/powerpoint/2010/main" val="343516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B07CD-D670-B206-B14E-85386DC832F9}"/>
              </a:ext>
            </a:extLst>
          </p:cNvPr>
          <p:cNvSpPr>
            <a:spLocks noGrp="1"/>
          </p:cNvSpPr>
          <p:nvPr>
            <p:ph type="title"/>
          </p:nvPr>
        </p:nvSpPr>
        <p:spPr>
          <a:xfrm>
            <a:off x="756555" y="0"/>
            <a:ext cx="10515600" cy="1325563"/>
          </a:xfrm>
        </p:spPr>
        <p:txBody>
          <a:bodyPr/>
          <a:lstStyle/>
          <a:p>
            <a:r>
              <a:rPr lang="en-US" dirty="0">
                <a:solidFill>
                  <a:schemeClr val="bg1"/>
                </a:solidFill>
              </a:rPr>
              <a:t>But</a:t>
            </a:r>
            <a:r>
              <a:rPr lang="en-US" dirty="0"/>
              <a:t> What About Wait Times?</a:t>
            </a:r>
          </a:p>
        </p:txBody>
      </p:sp>
      <p:sp>
        <p:nvSpPr>
          <p:cNvPr id="4" name="Slide Number Placeholder 3">
            <a:extLst>
              <a:ext uri="{FF2B5EF4-FFF2-40B4-BE49-F238E27FC236}">
                <a16:creationId xmlns:a16="http://schemas.microsoft.com/office/drawing/2014/main" id="{E9826AD7-EC87-8761-2596-EA79657BB90D}"/>
              </a:ext>
            </a:extLst>
          </p:cNvPr>
          <p:cNvSpPr>
            <a:spLocks noGrp="1"/>
          </p:cNvSpPr>
          <p:nvPr>
            <p:ph type="sldNum" sz="quarter" idx="12"/>
          </p:nvPr>
        </p:nvSpPr>
        <p:spPr/>
        <p:txBody>
          <a:bodyPr/>
          <a:lstStyle/>
          <a:p>
            <a:fld id="{D9F085D5-EC86-4F6A-B501-C1359CB39116}" type="slidenum">
              <a:rPr lang="en-GB" smtClean="0"/>
              <a:t>14</a:t>
            </a:fld>
            <a:endParaRPr lang="en-GB"/>
          </a:p>
        </p:txBody>
      </p:sp>
      <p:pic>
        <p:nvPicPr>
          <p:cNvPr id="12" name="Content Placeholder 11" descr="A graph of different countries/regions&#10;&#10;Description automatically generated with medium confidence">
            <a:extLst>
              <a:ext uri="{FF2B5EF4-FFF2-40B4-BE49-F238E27FC236}">
                <a16:creationId xmlns:a16="http://schemas.microsoft.com/office/drawing/2014/main" id="{7D84EBBB-8468-A1FE-4964-98835C49F35F}"/>
              </a:ext>
            </a:extLst>
          </p:cNvPr>
          <p:cNvPicPr>
            <a:picLocks noGrp="1" noChangeAspect="1"/>
          </p:cNvPicPr>
          <p:nvPr>
            <p:ph idx="1"/>
          </p:nvPr>
        </p:nvPicPr>
        <p:blipFill>
          <a:blip r:embed="rId2"/>
          <a:stretch>
            <a:fillRect/>
          </a:stretch>
        </p:blipFill>
        <p:spPr>
          <a:xfrm>
            <a:off x="1812472" y="881792"/>
            <a:ext cx="4828222" cy="5348434"/>
          </a:xfrm>
        </p:spPr>
      </p:pic>
      <p:sp>
        <p:nvSpPr>
          <p:cNvPr id="13" name="TextBox 12">
            <a:extLst>
              <a:ext uri="{FF2B5EF4-FFF2-40B4-BE49-F238E27FC236}">
                <a16:creationId xmlns:a16="http://schemas.microsoft.com/office/drawing/2014/main" id="{043BF908-1CFD-10ED-04B1-6DCCC5758F3E}"/>
              </a:ext>
            </a:extLst>
          </p:cNvPr>
          <p:cNvSpPr txBox="1"/>
          <p:nvPr/>
        </p:nvSpPr>
        <p:spPr>
          <a:xfrm>
            <a:off x="5720442" y="1801683"/>
            <a:ext cx="5963043" cy="1754326"/>
          </a:xfrm>
          <a:prstGeom prst="rect">
            <a:avLst/>
          </a:prstGeom>
          <a:noFill/>
        </p:spPr>
        <p:txBody>
          <a:bodyPr wrap="none" rtlCol="0">
            <a:spAutoFit/>
          </a:bodyPr>
          <a:lstStyle/>
          <a:p>
            <a:r>
              <a:rPr lang="en-US" sz="3600" dirty="0"/>
              <a:t>Percentage of adults aged 65+</a:t>
            </a:r>
          </a:p>
          <a:p>
            <a:r>
              <a:rPr lang="en-US" sz="3600" dirty="0"/>
              <a:t>Who waited more than 6 days</a:t>
            </a:r>
          </a:p>
          <a:p>
            <a:r>
              <a:rPr lang="en-US" sz="3600" dirty="0"/>
              <a:t>For an appointment when sick.</a:t>
            </a:r>
          </a:p>
        </p:txBody>
      </p:sp>
      <p:sp>
        <p:nvSpPr>
          <p:cNvPr id="14" name="Rectangle 13">
            <a:extLst>
              <a:ext uri="{FF2B5EF4-FFF2-40B4-BE49-F238E27FC236}">
                <a16:creationId xmlns:a16="http://schemas.microsoft.com/office/drawing/2014/main" id="{07F4291A-5337-6497-365E-DBCBBE269E0F}"/>
              </a:ext>
            </a:extLst>
          </p:cNvPr>
          <p:cNvSpPr/>
          <p:nvPr/>
        </p:nvSpPr>
        <p:spPr>
          <a:xfrm>
            <a:off x="2057400" y="4702629"/>
            <a:ext cx="4038600" cy="489857"/>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A619636-5274-BC0C-762A-A17F3B05D69D}"/>
              </a:ext>
            </a:extLst>
          </p:cNvPr>
          <p:cNvSpPr txBox="1"/>
          <p:nvPr/>
        </p:nvSpPr>
        <p:spPr>
          <a:xfrm>
            <a:off x="5051926" y="6472096"/>
            <a:ext cx="6631559" cy="276999"/>
          </a:xfrm>
          <a:prstGeom prst="rect">
            <a:avLst/>
          </a:prstGeom>
          <a:noFill/>
        </p:spPr>
        <p:txBody>
          <a:bodyPr wrap="none" rtlCol="0">
            <a:spAutoFit/>
          </a:bodyPr>
          <a:lstStyle/>
          <a:p>
            <a:r>
              <a:rPr lang="en-US" sz="1200" dirty="0"/>
              <a:t>Source: Commonwealth Fund, </a:t>
            </a:r>
            <a:r>
              <a:rPr lang="en-US" sz="1200" b="0" i="0" u="none" strike="noStrike" dirty="0">
                <a:solidFill>
                  <a:srgbClr val="1A1A1A"/>
                </a:solidFill>
                <a:effectLst/>
                <a:latin typeface="Berlingske Serif Text"/>
              </a:rPr>
              <a:t>Comparing Nations on Timeliness and Coordination of Health Care, 2021</a:t>
            </a:r>
          </a:p>
        </p:txBody>
      </p:sp>
    </p:spTree>
    <p:extLst>
      <p:ext uri="{BB962C8B-B14F-4D97-AF65-F5344CB8AC3E}">
        <p14:creationId xmlns:p14="http://schemas.microsoft.com/office/powerpoint/2010/main" val="272487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144967" y="1349298"/>
            <a:ext cx="2709745" cy="3429531"/>
          </a:xfrm>
          <a:prstGeom prst="rect">
            <a:avLst/>
          </a:prstGeom>
          <a:solidFill>
            <a:schemeClr val="bg1"/>
          </a:solidFill>
        </p:spPr>
        <p:txBody>
          <a:bodyPr spcFirstLastPara="1" vert="horz" wrap="square" lIns="121900" tIns="121900" rIns="121900" bIns="121900" rtlCol="0" anchor="b" anchorCtr="0">
            <a:normAutofit fontScale="90000"/>
          </a:bodyPr>
          <a:lstStyle/>
          <a:p>
            <a:pPr>
              <a:lnSpc>
                <a:spcPct val="150000"/>
              </a:lnSpc>
            </a:pPr>
            <a:r>
              <a:rPr lang="en" sz="2800" b="0" dirty="0">
                <a:ea typeface="Calibri" panose="020F0502020204030204" pitchFamily="34" charset="0"/>
                <a:cs typeface="Calibri" panose="020F0502020204030204" pitchFamily="34" charset="0"/>
                <a:sym typeface="Arial"/>
              </a:rPr>
              <a:t>Uninsured Rate dropped dramatically with the ACA; Drop was more significant for young adults</a:t>
            </a:r>
            <a:endParaRPr sz="2800" b="0" dirty="0">
              <a:ea typeface="Calibri" panose="020F0502020204030204" pitchFamily="34" charset="0"/>
              <a:cs typeface="Calibri" panose="020F0502020204030204" pitchFamily="34" charset="0"/>
            </a:endParaRPr>
          </a:p>
        </p:txBody>
      </p:sp>
      <p:pic>
        <p:nvPicPr>
          <p:cNvPr id="131" name="Google Shape;131;p23"/>
          <p:cNvPicPr preferRelativeResize="0"/>
          <p:nvPr/>
        </p:nvPicPr>
        <p:blipFill>
          <a:blip r:embed="rId3">
            <a:alphaModFix/>
          </a:blip>
          <a:srcRect b="12741"/>
          <a:stretch/>
        </p:blipFill>
        <p:spPr>
          <a:xfrm>
            <a:off x="3179690" y="591014"/>
            <a:ext cx="7949225" cy="56982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5C93720-CE97-4CCA-99CE-EC08F27340CA}"/>
              </a:ext>
            </a:extLst>
          </p:cNvPr>
          <p:cNvSpPr>
            <a:spLocks noGrp="1"/>
          </p:cNvSpPr>
          <p:nvPr>
            <p:ph type="title"/>
          </p:nvPr>
        </p:nvSpPr>
        <p:spPr>
          <a:xfrm>
            <a:off x="766950" y="0"/>
            <a:ext cx="10515600" cy="1325563"/>
          </a:xfrm>
        </p:spPr>
        <p:txBody>
          <a:bodyPr/>
          <a:lstStyle/>
          <a:p>
            <a:r>
              <a:rPr lang="en-US" dirty="0">
                <a:solidFill>
                  <a:schemeClr val="bg1"/>
                </a:solidFill>
              </a:rPr>
              <a:t>Phy</a:t>
            </a:r>
            <a:r>
              <a:rPr lang="en-US" dirty="0"/>
              <a:t>sician Visits and Physician Supply</a:t>
            </a:r>
          </a:p>
        </p:txBody>
      </p:sp>
      <p:graphicFrame>
        <p:nvGraphicFramePr>
          <p:cNvPr id="6" name="Object 2">
            <a:extLst>
              <a:ext uri="{FF2B5EF4-FFF2-40B4-BE49-F238E27FC236}">
                <a16:creationId xmlns:a16="http://schemas.microsoft.com/office/drawing/2014/main" id="{75AB5882-51E6-47E0-932A-5BEF7037443B}"/>
              </a:ext>
            </a:extLst>
          </p:cNvPr>
          <p:cNvGraphicFramePr>
            <a:graphicFrameLocks noGrp="1" noChangeAspect="1"/>
          </p:cNvGraphicFramePr>
          <p:nvPr>
            <p:ph sz="half" idx="1"/>
            <p:extLst>
              <p:ext uri="{D42A27DB-BD31-4B8C-83A1-F6EECF244321}">
                <p14:modId xmlns:p14="http://schemas.microsoft.com/office/powerpoint/2010/main" val="3495042980"/>
              </p:ext>
            </p:extLst>
          </p:nvPr>
        </p:nvGraphicFramePr>
        <p:xfrm>
          <a:off x="838200" y="1665288"/>
          <a:ext cx="5181600" cy="4189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Object 2">
            <a:extLst>
              <a:ext uri="{FF2B5EF4-FFF2-40B4-BE49-F238E27FC236}">
                <a16:creationId xmlns:a16="http://schemas.microsoft.com/office/drawing/2014/main" id="{33E01165-3919-406A-BF6C-B16364789CA0}"/>
              </a:ext>
            </a:extLst>
          </p:cNvPr>
          <p:cNvGraphicFramePr>
            <a:graphicFrameLocks noGrp="1"/>
          </p:cNvGraphicFramePr>
          <p:nvPr>
            <p:ph sz="half" idx="2"/>
          </p:nvPr>
        </p:nvGraphicFramePr>
        <p:xfrm>
          <a:off x="6172200" y="1736538"/>
          <a:ext cx="5181600" cy="4189412"/>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B210139B-78AF-451F-9B9D-FE4073EC6F5C}"/>
              </a:ext>
            </a:extLst>
          </p:cNvPr>
          <p:cNvSpPr>
            <a:spLocks noGrp="1"/>
          </p:cNvSpPr>
          <p:nvPr>
            <p:ph type="sldNum" sz="quarter" idx="12"/>
          </p:nvPr>
        </p:nvSpPr>
        <p:spPr/>
        <p:txBody>
          <a:bodyPr/>
          <a:lstStyle/>
          <a:p>
            <a:fld id="{D9F085D5-EC86-4F6A-B501-C1359CB39116}" type="slidenum">
              <a:rPr lang="en-GB" smtClean="0"/>
              <a:t>16</a:t>
            </a:fld>
            <a:endParaRPr lang="en-GB"/>
          </a:p>
        </p:txBody>
      </p:sp>
      <p:sp>
        <p:nvSpPr>
          <p:cNvPr id="8" name="TextBox 7">
            <a:extLst>
              <a:ext uri="{FF2B5EF4-FFF2-40B4-BE49-F238E27FC236}">
                <a16:creationId xmlns:a16="http://schemas.microsoft.com/office/drawing/2014/main" id="{3678EAD7-14B0-49A2-9887-52E75A71C16E}"/>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78771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458B4-B6B9-46FF-B5B6-3AAC81E60C54}"/>
              </a:ext>
            </a:extLst>
          </p:cNvPr>
          <p:cNvSpPr>
            <a:spLocks noGrp="1"/>
          </p:cNvSpPr>
          <p:nvPr>
            <p:ph type="title"/>
          </p:nvPr>
        </p:nvSpPr>
        <p:spPr>
          <a:xfrm>
            <a:off x="835711" y="287257"/>
            <a:ext cx="10515600" cy="1325563"/>
          </a:xfrm>
        </p:spPr>
        <p:txBody>
          <a:bodyPr>
            <a:normAutofit/>
          </a:bodyPr>
          <a:lstStyle/>
          <a:p>
            <a:r>
              <a:rPr lang="en-US" dirty="0">
                <a:solidFill>
                  <a:schemeClr val="bg1"/>
                </a:solidFill>
                <a:latin typeface="Interface"/>
                <a:ea typeface="Tahoma" panose="020B0604030504040204" pitchFamily="34" charset="0"/>
                <a:cs typeface="Tahoma" panose="020B0604030504040204" pitchFamily="34" charset="0"/>
              </a:rPr>
              <a:t>Per</a:t>
            </a:r>
            <a:r>
              <a:rPr lang="en-US" dirty="0">
                <a:latin typeface="Interface"/>
                <a:ea typeface="Tahoma" panose="020B0604030504040204" pitchFamily="34" charset="0"/>
                <a:cs typeface="Tahoma" panose="020B0604030504040204" pitchFamily="34" charset="0"/>
              </a:rPr>
              <a:t>cent of Women Ages 18–64 Who Reported</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Having A Regular Doctor/Regular Place of Care</a:t>
            </a:r>
            <a:endParaRPr lang="en-US" dirty="0"/>
          </a:p>
        </p:txBody>
      </p:sp>
      <p:graphicFrame>
        <p:nvGraphicFramePr>
          <p:cNvPr id="27" name="Content Placeholder 26">
            <a:extLst>
              <a:ext uri="{FF2B5EF4-FFF2-40B4-BE49-F238E27FC236}">
                <a16:creationId xmlns:a16="http://schemas.microsoft.com/office/drawing/2014/main" id="{5CFFE2D4-FF2D-4BD3-A46C-77DDB961B201}"/>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B613D84E-8EF7-48EB-B1B5-8CDE1920E123}"/>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28" name="TextBox 27">
            <a:extLst>
              <a:ext uri="{FF2B5EF4-FFF2-40B4-BE49-F238E27FC236}">
                <a16:creationId xmlns:a16="http://schemas.microsoft.com/office/drawing/2014/main" id="{A7C23163-F881-4184-8A55-F7A9F9BC74AF}"/>
              </a:ext>
            </a:extLst>
          </p:cNvPr>
          <p:cNvSpPr txBox="1"/>
          <p:nvPr/>
        </p:nvSpPr>
        <p:spPr>
          <a:xfrm>
            <a:off x="3254478" y="6372181"/>
            <a:ext cx="8937522" cy="461665"/>
          </a:xfrm>
          <a:prstGeom prst="rect">
            <a:avLst/>
          </a:prstGeom>
          <a:noFill/>
        </p:spPr>
        <p:txBody>
          <a:bodyPr wrap="square" rtlCol="0">
            <a:spAutoFit/>
          </a:bodyPr>
          <a:lstStyle/>
          <a:p>
            <a:pPr defTabSz="1219170">
              <a:defRPr/>
            </a:pPr>
            <a:r>
              <a:rPr lang="en-US" sz="1200" dirty="0"/>
              <a:t>Source: </a:t>
            </a:r>
            <a:r>
              <a:rPr lang="en-US" sz="1200" dirty="0" err="1"/>
              <a:t>Munira</a:t>
            </a:r>
            <a:r>
              <a:rPr lang="en-US" sz="1200" dirty="0"/>
              <a:t> Z. </a:t>
            </a:r>
            <a:r>
              <a:rPr lang="en-US" sz="1200" dirty="0" err="1"/>
              <a:t>Gunja</a:t>
            </a:r>
            <a:r>
              <a:rPr lang="en-US" sz="1200" dirty="0"/>
              <a:t> et al., </a:t>
            </a:r>
            <a:r>
              <a:rPr lang="en-US" sz="1200" i="1" dirty="0"/>
              <a:t>What Is the Status of Women’s Health and Health Care in the U.S. Compared to Ten Other Countries? </a:t>
            </a:r>
            <a:r>
              <a:rPr lang="en-US" sz="1200" dirty="0"/>
              <a:t>(Commonwealth Fund, Dec. 2018).</a:t>
            </a:r>
          </a:p>
        </p:txBody>
      </p:sp>
    </p:spTree>
    <p:extLst>
      <p:ext uri="{BB962C8B-B14F-4D97-AF65-F5344CB8AC3E}">
        <p14:creationId xmlns:p14="http://schemas.microsoft.com/office/powerpoint/2010/main" val="1203097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957718-25EB-46F9-8586-44088337191F}"/>
              </a:ext>
            </a:extLst>
          </p:cNvPr>
          <p:cNvSpPr>
            <a:spLocks noGrp="1"/>
          </p:cNvSpPr>
          <p:nvPr>
            <p:ph type="title"/>
          </p:nvPr>
        </p:nvSpPr>
        <p:spPr/>
        <p:txBody>
          <a:bodyPr/>
          <a:lstStyle/>
          <a:p>
            <a:r>
              <a:rPr lang="en-US" dirty="0">
                <a:solidFill>
                  <a:schemeClr val="bg1"/>
                </a:solidFill>
              </a:rPr>
              <a:t>Wa</a:t>
            </a:r>
            <a:r>
              <a:rPr lang="en-US" dirty="0"/>
              <a:t>ited Less Than a Month to See A Specialist</a:t>
            </a:r>
          </a:p>
        </p:txBody>
      </p:sp>
      <p:graphicFrame>
        <p:nvGraphicFramePr>
          <p:cNvPr id="8" name="Object 2">
            <a:extLst>
              <a:ext uri="{FF2B5EF4-FFF2-40B4-BE49-F238E27FC236}">
                <a16:creationId xmlns:a16="http://schemas.microsoft.com/office/drawing/2014/main" id="{ADA23FA4-1C82-4B61-B112-8C7457684C71}"/>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31747" name="Slide Number Placeholder 5"/>
          <p:cNvSpPr>
            <a:spLocks noGrp="1"/>
          </p:cNvSpPr>
          <p:nvPr>
            <p:ph type="sldNum" sz="quarter" idx="12"/>
          </p:nvPr>
        </p:nvSpPr>
        <p:spPr>
          <a:noFill/>
        </p:spPr>
        <p:txBody>
          <a:bodyPr/>
          <a:lstStyle/>
          <a:p>
            <a:fld id="{10679AD9-16FF-45F1-824A-616F21C040B7}" type="slidenum">
              <a:rPr lang="en-US"/>
              <a:pPr/>
              <a:t>18</a:t>
            </a:fld>
            <a:endParaRPr lang="en-US"/>
          </a:p>
        </p:txBody>
      </p:sp>
      <p:sp>
        <p:nvSpPr>
          <p:cNvPr id="11" name="Rectangle 83"/>
          <p:cNvSpPr>
            <a:spLocks noChangeArrowheads="1"/>
          </p:cNvSpPr>
          <p:nvPr/>
        </p:nvSpPr>
        <p:spPr bwMode="auto">
          <a:xfrm>
            <a:off x="3212677" y="6448691"/>
            <a:ext cx="7431674" cy="276999"/>
          </a:xfrm>
          <a:prstGeom prst="rect">
            <a:avLst/>
          </a:prstGeom>
          <a:noFill/>
          <a:ln w="9525">
            <a:noFill/>
            <a:miter lim="800000"/>
            <a:headEnd/>
            <a:tailEnd/>
          </a:ln>
        </p:spPr>
        <p:txBody>
          <a:bodyPr>
            <a:spAutoFit/>
          </a:bodyPr>
          <a:lstStyle/>
          <a:p>
            <a:r>
              <a:rPr lang="en-US" sz="1200" dirty="0">
                <a:cs typeface="Arial" charset="0"/>
              </a:rPr>
              <a:t>Source: 2011 Commonwealth Fund International Health Policy Survey of Sicker Adults in Eleven Countries.</a:t>
            </a:r>
          </a:p>
        </p:txBody>
      </p:sp>
      <p:sp>
        <p:nvSpPr>
          <p:cNvPr id="2" name="TextBox 1">
            <a:extLst>
              <a:ext uri="{FF2B5EF4-FFF2-40B4-BE49-F238E27FC236}">
                <a16:creationId xmlns:a16="http://schemas.microsoft.com/office/drawing/2014/main" id="{5AA16E70-0BDF-804B-8B9F-E3192EEB774C}"/>
              </a:ext>
            </a:extLst>
          </p:cNvPr>
          <p:cNvSpPr txBox="1"/>
          <p:nvPr/>
        </p:nvSpPr>
        <p:spPr>
          <a:xfrm>
            <a:off x="7880541" y="1328058"/>
            <a:ext cx="3473259" cy="1477328"/>
          </a:xfrm>
          <a:prstGeom prst="rect">
            <a:avLst/>
          </a:prstGeom>
          <a:noFill/>
        </p:spPr>
        <p:txBody>
          <a:bodyPr wrap="square" rtlCol="0">
            <a:spAutoFit/>
          </a:bodyPr>
          <a:lstStyle/>
          <a:p>
            <a:r>
              <a:rPr lang="en-US" dirty="0"/>
              <a:t>But how much time did they spend</a:t>
            </a:r>
          </a:p>
          <a:p>
            <a:r>
              <a:rPr lang="en-US" dirty="0"/>
              <a:t>with the specialist?</a:t>
            </a:r>
          </a:p>
          <a:p>
            <a:endParaRPr lang="en-US" dirty="0"/>
          </a:p>
          <a:p>
            <a:r>
              <a:rPr lang="en-US" dirty="0"/>
              <a:t>How often was it necessary to see a specialist?</a:t>
            </a:r>
          </a:p>
        </p:txBody>
      </p:sp>
      <p:sp>
        <p:nvSpPr>
          <p:cNvPr id="4" name="TextBox 3">
            <a:extLst>
              <a:ext uri="{FF2B5EF4-FFF2-40B4-BE49-F238E27FC236}">
                <a16:creationId xmlns:a16="http://schemas.microsoft.com/office/drawing/2014/main" id="{77C80752-7CBA-6C48-B12B-5993CCEB77F3}"/>
              </a:ext>
            </a:extLst>
          </p:cNvPr>
          <p:cNvSpPr txBox="1"/>
          <p:nvPr/>
        </p:nvSpPr>
        <p:spPr>
          <a:xfrm rot="16200000">
            <a:off x="-877590" y="3771900"/>
            <a:ext cx="3062249" cy="369332"/>
          </a:xfrm>
          <a:prstGeom prst="rect">
            <a:avLst/>
          </a:prstGeom>
          <a:noFill/>
        </p:spPr>
        <p:txBody>
          <a:bodyPr wrap="none" rtlCol="0">
            <a:spAutoFit/>
          </a:bodyPr>
          <a:lstStyle/>
          <a:p>
            <a:r>
              <a:rPr lang="en-US" b="1" dirty="0"/>
              <a:t>Percent of Women Ages 18-64</a:t>
            </a:r>
          </a:p>
        </p:txBody>
      </p:sp>
    </p:spTree>
    <p:extLst>
      <p:ext uri="{BB962C8B-B14F-4D97-AF65-F5344CB8AC3E}">
        <p14:creationId xmlns:p14="http://schemas.microsoft.com/office/powerpoint/2010/main" val="1658094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6EEC-8571-470D-8FCE-018AFD217AB7}"/>
              </a:ext>
            </a:extLst>
          </p:cNvPr>
          <p:cNvSpPr>
            <a:spLocks noGrp="1"/>
          </p:cNvSpPr>
          <p:nvPr>
            <p:ph type="title"/>
          </p:nvPr>
        </p:nvSpPr>
        <p:spPr>
          <a:xfrm>
            <a:off x="729342" y="275382"/>
            <a:ext cx="10515600" cy="1325563"/>
          </a:xfrm>
        </p:spPr>
        <p:txBody>
          <a:bodyPr>
            <a:normAutofit fontScale="90000"/>
          </a:bodyPr>
          <a:lstStyle/>
          <a:p>
            <a:r>
              <a:rPr lang="en-US" dirty="0">
                <a:solidFill>
                  <a:schemeClr val="bg1"/>
                </a:solidFill>
                <a:latin typeface="Interface"/>
                <a:ea typeface="Tahoma" panose="020B0604030504040204" pitchFamily="34" charset="0"/>
                <a:cs typeface="Tahoma" panose="020B0604030504040204" pitchFamily="34" charset="0"/>
              </a:rPr>
              <a:t>Perc</a:t>
            </a:r>
            <a:r>
              <a:rPr lang="en-US" dirty="0">
                <a:latin typeface="Interface"/>
                <a:ea typeface="Tahoma" panose="020B0604030504040204" pitchFamily="34" charset="0"/>
                <a:cs typeface="Tahoma" panose="020B0604030504040204" pitchFamily="34" charset="0"/>
              </a:rPr>
              <a:t>ent of Women Ages 18–64 Who Reported Going </a:t>
            </a:r>
            <a:br>
              <a:rPr lang="en-US" dirty="0">
                <a:latin typeface="Interface"/>
                <a:ea typeface="Tahoma" panose="020B0604030504040204" pitchFamily="34" charset="0"/>
                <a:cs typeface="Tahoma" panose="020B0604030504040204" pitchFamily="34" charset="0"/>
              </a:rPr>
            </a:br>
            <a:r>
              <a:rPr lang="en-US" dirty="0">
                <a:latin typeface="Interface"/>
                <a:ea typeface="Tahoma" panose="020B0604030504040204" pitchFamily="34" charset="0"/>
                <a:cs typeface="Tahoma" panose="020B0604030504040204" pitchFamily="34" charset="0"/>
              </a:rPr>
              <a:t>to the Emergency Room in the Past Two Years</a:t>
            </a:r>
            <a:endParaRPr lang="en-US" dirty="0"/>
          </a:p>
        </p:txBody>
      </p:sp>
      <p:graphicFrame>
        <p:nvGraphicFramePr>
          <p:cNvPr id="5" name="Content Placeholder 4">
            <a:extLst>
              <a:ext uri="{FF2B5EF4-FFF2-40B4-BE49-F238E27FC236}">
                <a16:creationId xmlns:a16="http://schemas.microsoft.com/office/drawing/2014/main" id="{E880C56E-EB0E-4125-BFBD-5889CCD312BF}"/>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0B040866-1BDF-46EF-B9F6-71FCEF223ED1}"/>
              </a:ext>
            </a:extLst>
          </p:cNvPr>
          <p:cNvSpPr>
            <a:spLocks noGrp="1"/>
          </p:cNvSpPr>
          <p:nvPr>
            <p:ph type="sldNum" sz="quarter" idx="12"/>
          </p:nvPr>
        </p:nvSpPr>
        <p:spPr/>
        <p:txBody>
          <a:bodyPr/>
          <a:lstStyle/>
          <a:p>
            <a:fld id="{D9F085D5-EC86-4F6A-B501-C1359CB39116}" type="slidenum">
              <a:rPr lang="en-GB" smtClean="0"/>
              <a:t>19</a:t>
            </a:fld>
            <a:endParaRPr lang="en-GB"/>
          </a:p>
        </p:txBody>
      </p:sp>
      <p:sp>
        <p:nvSpPr>
          <p:cNvPr id="6" name="TextBox 5">
            <a:extLst>
              <a:ext uri="{FF2B5EF4-FFF2-40B4-BE49-F238E27FC236}">
                <a16:creationId xmlns:a16="http://schemas.microsoft.com/office/drawing/2014/main" id="{159E7F10-276A-4663-A2EC-59CDBE51A23B}"/>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1907867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a:t>Black-White Wealth Gap</a:t>
            </a:r>
            <a:endParaRPr lang="en-US" dirty="0"/>
          </a:p>
          <a:p>
            <a:pPr>
              <a:spcAft>
                <a:spcPts val="1000"/>
              </a:spcAft>
            </a:pPr>
            <a:r>
              <a:rPr lang="en-US" dirty="0"/>
              <a:t>Autonomous Vehicles</a:t>
            </a:r>
          </a:p>
          <a:p>
            <a:pPr>
              <a:spcAft>
                <a:spcPts val="1000"/>
              </a:spcAft>
            </a:pPr>
            <a:r>
              <a:rPr lang="en-US" dirty="0"/>
              <a:t>US Social Policy</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530088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E5A1C-D006-44AB-B42E-2EEC1983D794}"/>
              </a:ext>
            </a:extLst>
          </p:cNvPr>
          <p:cNvSpPr>
            <a:spLocks noGrp="1"/>
          </p:cNvSpPr>
          <p:nvPr>
            <p:ph type="title"/>
          </p:nvPr>
        </p:nvSpPr>
        <p:spPr>
          <a:xfrm>
            <a:off x="731325" y="0"/>
            <a:ext cx="10515600" cy="1325563"/>
          </a:xfrm>
        </p:spPr>
        <p:txBody>
          <a:bodyPr/>
          <a:lstStyle/>
          <a:p>
            <a:r>
              <a:rPr lang="en-US" dirty="0">
                <a:solidFill>
                  <a:schemeClr val="bg1"/>
                </a:solidFill>
              </a:rPr>
              <a:t>Avo</a:t>
            </a:r>
            <a:r>
              <a:rPr lang="en-US" dirty="0"/>
              <a:t>idable Deaths</a:t>
            </a:r>
          </a:p>
        </p:txBody>
      </p:sp>
      <p:sp>
        <p:nvSpPr>
          <p:cNvPr id="4" name="Slide Number Placeholder 3">
            <a:extLst>
              <a:ext uri="{FF2B5EF4-FFF2-40B4-BE49-F238E27FC236}">
                <a16:creationId xmlns:a16="http://schemas.microsoft.com/office/drawing/2014/main" id="{41103A0B-2079-48AC-B71E-D29FCDC3EF5C}"/>
              </a:ext>
            </a:extLst>
          </p:cNvPr>
          <p:cNvSpPr>
            <a:spLocks noGrp="1"/>
          </p:cNvSpPr>
          <p:nvPr>
            <p:ph type="sldNum" sz="quarter" idx="12"/>
          </p:nvPr>
        </p:nvSpPr>
        <p:spPr/>
        <p:txBody>
          <a:bodyPr/>
          <a:lstStyle/>
          <a:p>
            <a:fld id="{D9F085D5-EC86-4F6A-B501-C1359CB39116}" type="slidenum">
              <a:rPr lang="en-GB" smtClean="0"/>
              <a:t>20</a:t>
            </a:fld>
            <a:endParaRPr lang="en-GB"/>
          </a:p>
        </p:txBody>
      </p:sp>
      <p:graphicFrame>
        <p:nvGraphicFramePr>
          <p:cNvPr id="5" name="Chart Placeholder 12">
            <a:extLst>
              <a:ext uri="{FF2B5EF4-FFF2-40B4-BE49-F238E27FC236}">
                <a16:creationId xmlns:a16="http://schemas.microsoft.com/office/drawing/2014/main" id="{3E033C12-9845-48C9-844B-C8B0851EABDA}"/>
              </a:ext>
            </a:extLst>
          </p:cNvPr>
          <p:cNvGraphicFramePr>
            <a:graphicFrameLocks/>
          </p:cNvGraphicFramePr>
          <p:nvPr/>
        </p:nvGraphicFramePr>
        <p:xfrm>
          <a:off x="1671484" y="1325563"/>
          <a:ext cx="8539316" cy="471874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6DB5BACC-E569-48E8-9A2C-7B5A5F5EABB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1109AB07-85CC-4A18-9B99-AC2D8591B531}"/>
              </a:ext>
            </a:extLst>
          </p:cNvPr>
          <p:cNvSpPr/>
          <p:nvPr/>
        </p:nvSpPr>
        <p:spPr>
          <a:xfrm>
            <a:off x="925249" y="1535126"/>
            <a:ext cx="3666709" cy="646331"/>
          </a:xfrm>
          <a:prstGeom prst="rect">
            <a:avLst/>
          </a:prstGeom>
        </p:spPr>
        <p:txBody>
          <a:bodyPr wrap="none">
            <a:spAutoFit/>
          </a:bodyPr>
          <a:lstStyle/>
          <a:p>
            <a:r>
              <a:rPr lang="en-US" dirty="0">
                <a:latin typeface="Calibri" panose="020F0502020204030204" pitchFamily="34" charset="0"/>
                <a:ea typeface="Calibri" panose="020F0502020204030204" pitchFamily="34" charset="0"/>
                <a:cs typeface="Arial" panose="020B0604020202020204" pitchFamily="34" charset="0"/>
              </a:rPr>
              <a:t>Deaths per 100,000 population.</a:t>
            </a:r>
          </a:p>
          <a:p>
            <a:r>
              <a:rPr lang="en-US" dirty="0">
                <a:latin typeface="Calibri" panose="020F0502020204030204" pitchFamily="34" charset="0"/>
                <a:cs typeface="Arial" panose="020B0604020202020204" pitchFamily="34" charset="0"/>
              </a:rPr>
              <a:t>Heart disease, stroke, hypertension…</a:t>
            </a:r>
            <a:endParaRPr lang="en-US" dirty="0"/>
          </a:p>
        </p:txBody>
      </p:sp>
    </p:spTree>
    <p:extLst>
      <p:ext uri="{BB962C8B-B14F-4D97-AF65-F5344CB8AC3E}">
        <p14:creationId xmlns:p14="http://schemas.microsoft.com/office/powerpoint/2010/main" val="3316482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29F88-51B0-0345-937B-BF5C0D108CEB}"/>
              </a:ext>
            </a:extLst>
          </p:cNvPr>
          <p:cNvSpPr>
            <a:spLocks noGrp="1"/>
          </p:cNvSpPr>
          <p:nvPr>
            <p:ph type="title"/>
          </p:nvPr>
        </p:nvSpPr>
        <p:spPr>
          <a:xfrm>
            <a:off x="787401" y="0"/>
            <a:ext cx="10515600" cy="1325563"/>
          </a:xfrm>
        </p:spPr>
        <p:txBody>
          <a:bodyPr/>
          <a:lstStyle/>
          <a:p>
            <a:r>
              <a:rPr lang="en-US" dirty="0">
                <a:solidFill>
                  <a:schemeClr val="bg1"/>
                </a:solidFill>
              </a:rPr>
              <a:t>Acc</a:t>
            </a:r>
            <a:r>
              <a:rPr lang="en-US" dirty="0"/>
              <a:t>ess Notes</a:t>
            </a:r>
          </a:p>
        </p:txBody>
      </p:sp>
      <p:sp>
        <p:nvSpPr>
          <p:cNvPr id="3" name="Content Placeholder 2">
            <a:extLst>
              <a:ext uri="{FF2B5EF4-FFF2-40B4-BE49-F238E27FC236}">
                <a16:creationId xmlns:a16="http://schemas.microsoft.com/office/drawing/2014/main" id="{619D1133-BF8A-4442-B478-7E7AD1304D8D}"/>
              </a:ext>
            </a:extLst>
          </p:cNvPr>
          <p:cNvSpPr>
            <a:spLocks noGrp="1"/>
          </p:cNvSpPr>
          <p:nvPr>
            <p:ph idx="1"/>
          </p:nvPr>
        </p:nvSpPr>
        <p:spPr/>
        <p:txBody>
          <a:bodyPr>
            <a:normAutofit fontScale="92500" lnSpcReduction="10000"/>
          </a:bodyPr>
          <a:lstStyle/>
          <a:p>
            <a:r>
              <a:rPr lang="en-US" dirty="0"/>
              <a:t>Insurance coverage in the U.S. is not universal.</a:t>
            </a:r>
          </a:p>
          <a:p>
            <a:pPr lvl="1">
              <a:spcAft>
                <a:spcPts val="1000"/>
              </a:spcAft>
            </a:pPr>
            <a:r>
              <a:rPr lang="en-US" dirty="0"/>
              <a:t>It is universal in every other developed country.</a:t>
            </a:r>
          </a:p>
          <a:p>
            <a:pPr>
              <a:spcAft>
                <a:spcPts val="1000"/>
              </a:spcAft>
            </a:pPr>
            <a:r>
              <a:rPr lang="en-US" dirty="0"/>
              <a:t>Wait times are not necessarily lower in the U.S.</a:t>
            </a:r>
          </a:p>
          <a:p>
            <a:pPr>
              <a:spcAft>
                <a:spcPts val="1000"/>
              </a:spcAft>
            </a:pPr>
            <a:r>
              <a:rPr lang="en-US" dirty="0"/>
              <a:t>Supply of medical personnel and equipment may be lower than elsewhere.</a:t>
            </a:r>
          </a:p>
          <a:p>
            <a:pPr>
              <a:spcAft>
                <a:spcPts val="1000"/>
              </a:spcAft>
            </a:pPr>
            <a:r>
              <a:rPr lang="en-US" dirty="0"/>
              <a:t>Avoidable (amenable) deaths are higher, perhaps indicating less access to care.</a:t>
            </a:r>
          </a:p>
          <a:p>
            <a:pPr>
              <a:spcAft>
                <a:spcPts val="1000"/>
              </a:spcAft>
            </a:pPr>
            <a:r>
              <a:rPr lang="en-US" dirty="0"/>
              <a:t>Emergency room use is higher in the U.S. than elsewhere.</a:t>
            </a:r>
          </a:p>
          <a:p>
            <a:pPr>
              <a:spcAft>
                <a:spcPts val="1000"/>
              </a:spcAft>
            </a:pPr>
            <a:r>
              <a:rPr lang="en-US" dirty="0"/>
              <a:t>Specialized medicine is more accessible – but also more often used.</a:t>
            </a:r>
          </a:p>
        </p:txBody>
      </p:sp>
      <p:sp>
        <p:nvSpPr>
          <p:cNvPr id="4" name="Slide Number Placeholder 3">
            <a:extLst>
              <a:ext uri="{FF2B5EF4-FFF2-40B4-BE49-F238E27FC236}">
                <a16:creationId xmlns:a16="http://schemas.microsoft.com/office/drawing/2014/main" id="{DF669565-7E72-6640-B27C-E8549D002752}"/>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51514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3B0F-4317-3D49-A481-3E09C067C3FD}"/>
              </a:ext>
            </a:extLst>
          </p:cNvPr>
          <p:cNvSpPr>
            <a:spLocks noGrp="1"/>
          </p:cNvSpPr>
          <p:nvPr>
            <p:ph type="title"/>
          </p:nvPr>
        </p:nvSpPr>
        <p:spPr/>
        <p:txBody>
          <a:bodyPr/>
          <a:lstStyle/>
          <a:p>
            <a:r>
              <a:rPr lang="en-US" dirty="0"/>
              <a:t>Quality</a:t>
            </a:r>
          </a:p>
        </p:txBody>
      </p:sp>
      <p:sp>
        <p:nvSpPr>
          <p:cNvPr id="3" name="Text Placeholder 2">
            <a:extLst>
              <a:ext uri="{FF2B5EF4-FFF2-40B4-BE49-F238E27FC236}">
                <a16:creationId xmlns:a16="http://schemas.microsoft.com/office/drawing/2014/main" id="{26F820E1-98E8-2C4A-8B2F-84C60D272F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F01F8C8-5631-4D4E-87B4-E42D7F75B9C4}"/>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3339995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3F6AD-4957-41C8-945C-7DC3CACA9763}"/>
              </a:ext>
            </a:extLst>
          </p:cNvPr>
          <p:cNvSpPr>
            <a:spLocks noGrp="1"/>
          </p:cNvSpPr>
          <p:nvPr>
            <p:ph type="title"/>
          </p:nvPr>
        </p:nvSpPr>
        <p:spPr>
          <a:xfrm>
            <a:off x="790700" y="0"/>
            <a:ext cx="10515600" cy="1325563"/>
          </a:xfrm>
        </p:spPr>
        <p:txBody>
          <a:bodyPr/>
          <a:lstStyle/>
          <a:p>
            <a:r>
              <a:rPr lang="en-US" dirty="0">
                <a:solidFill>
                  <a:schemeClr val="bg1"/>
                </a:solidFill>
              </a:rPr>
              <a:t>Life</a:t>
            </a:r>
            <a:r>
              <a:rPr lang="en-US" dirty="0"/>
              <a:t> Expectancy: How Does the US Compare?</a:t>
            </a:r>
          </a:p>
        </p:txBody>
      </p:sp>
      <p:sp>
        <p:nvSpPr>
          <p:cNvPr id="4" name="Slide Number Placeholder 3">
            <a:extLst>
              <a:ext uri="{FF2B5EF4-FFF2-40B4-BE49-F238E27FC236}">
                <a16:creationId xmlns:a16="http://schemas.microsoft.com/office/drawing/2014/main" id="{0AEFD63A-C7E1-40CC-AAA0-EA0B414001D2}"/>
              </a:ext>
            </a:extLst>
          </p:cNvPr>
          <p:cNvSpPr>
            <a:spLocks noGrp="1"/>
          </p:cNvSpPr>
          <p:nvPr>
            <p:ph type="sldNum" sz="quarter" idx="12"/>
          </p:nvPr>
        </p:nvSpPr>
        <p:spPr/>
        <p:txBody>
          <a:bodyPr/>
          <a:lstStyle/>
          <a:p>
            <a:fld id="{D9F085D5-EC86-4F6A-B501-C1359CB39116}" type="slidenum">
              <a:rPr lang="en-GB" smtClean="0"/>
              <a:t>23</a:t>
            </a:fld>
            <a:endParaRPr lang="en-GB"/>
          </a:p>
        </p:txBody>
      </p:sp>
      <p:graphicFrame>
        <p:nvGraphicFramePr>
          <p:cNvPr id="5" name="Object 3">
            <a:extLst>
              <a:ext uri="{FF2B5EF4-FFF2-40B4-BE49-F238E27FC236}">
                <a16:creationId xmlns:a16="http://schemas.microsoft.com/office/drawing/2014/main" id="{C8786057-D684-470E-A419-AB318EF4CC6E}"/>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77D6BBF5-33D6-4F54-8666-D5CA578E1070}"/>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Roosa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cxnSp>
        <p:nvCxnSpPr>
          <p:cNvPr id="7" name="Straight Connector 6">
            <a:extLst>
              <a:ext uri="{FF2B5EF4-FFF2-40B4-BE49-F238E27FC236}">
                <a16:creationId xmlns:a16="http://schemas.microsoft.com/office/drawing/2014/main" id="{793209ED-9BA5-004D-8189-67F1D508D3DD}"/>
              </a:ext>
            </a:extLst>
          </p:cNvPr>
          <p:cNvCxnSpPr/>
          <p:nvPr/>
        </p:nvCxnSpPr>
        <p:spPr>
          <a:xfrm flipV="1">
            <a:off x="7235687" y="3194084"/>
            <a:ext cx="715617" cy="1103243"/>
          </a:xfrm>
          <a:prstGeom prst="line">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539EA00-A54E-664B-944C-F7446A89602C}"/>
              </a:ext>
            </a:extLst>
          </p:cNvPr>
          <p:cNvSpPr txBox="1"/>
          <p:nvPr/>
        </p:nvSpPr>
        <p:spPr>
          <a:xfrm>
            <a:off x="6473024" y="4419408"/>
            <a:ext cx="1611403" cy="400110"/>
          </a:xfrm>
          <a:prstGeom prst="rect">
            <a:avLst/>
          </a:prstGeom>
          <a:noFill/>
        </p:spPr>
        <p:txBody>
          <a:bodyPr wrap="none" rtlCol="0">
            <a:spAutoFit/>
          </a:bodyPr>
          <a:lstStyle/>
          <a:p>
            <a:r>
              <a:rPr lang="en-US" sz="2000" b="1" dirty="0"/>
              <a:t>United States</a:t>
            </a:r>
          </a:p>
        </p:txBody>
      </p:sp>
      <p:sp>
        <p:nvSpPr>
          <p:cNvPr id="9" name="TextBox 8">
            <a:extLst>
              <a:ext uri="{FF2B5EF4-FFF2-40B4-BE49-F238E27FC236}">
                <a16:creationId xmlns:a16="http://schemas.microsoft.com/office/drawing/2014/main" id="{90A30E88-1E42-5548-8867-47BC66575306}"/>
              </a:ext>
            </a:extLst>
          </p:cNvPr>
          <p:cNvSpPr txBox="1"/>
          <p:nvPr/>
        </p:nvSpPr>
        <p:spPr>
          <a:xfrm>
            <a:off x="5867070" y="2238537"/>
            <a:ext cx="1784591" cy="400110"/>
          </a:xfrm>
          <a:prstGeom prst="rect">
            <a:avLst/>
          </a:prstGeom>
          <a:solidFill>
            <a:schemeClr val="bg1"/>
          </a:solidFill>
        </p:spPr>
        <p:txBody>
          <a:bodyPr wrap="none" rtlCol="0">
            <a:spAutoFit/>
          </a:bodyPr>
          <a:lstStyle/>
          <a:p>
            <a:r>
              <a:rPr lang="en-US" sz="2000" b="1" dirty="0"/>
              <a:t>Everybody else</a:t>
            </a:r>
          </a:p>
        </p:txBody>
      </p:sp>
      <p:sp>
        <p:nvSpPr>
          <p:cNvPr id="3" name="TextBox 2">
            <a:extLst>
              <a:ext uri="{FF2B5EF4-FFF2-40B4-BE49-F238E27FC236}">
                <a16:creationId xmlns:a16="http://schemas.microsoft.com/office/drawing/2014/main" id="{433CDEE8-E49B-4441-8FBC-E43CBB4C2CFB}"/>
              </a:ext>
            </a:extLst>
          </p:cNvPr>
          <p:cNvSpPr txBox="1"/>
          <p:nvPr/>
        </p:nvSpPr>
        <p:spPr>
          <a:xfrm>
            <a:off x="9093200" y="5782361"/>
            <a:ext cx="2631361" cy="369332"/>
          </a:xfrm>
          <a:prstGeom prst="rect">
            <a:avLst/>
          </a:prstGeom>
          <a:noFill/>
        </p:spPr>
        <p:txBody>
          <a:bodyPr wrap="none" rtlCol="0">
            <a:spAutoFit/>
          </a:bodyPr>
          <a:lstStyle/>
          <a:p>
            <a:r>
              <a:rPr lang="en-US" dirty="0"/>
              <a:t>Switzerland – US = 5 years</a:t>
            </a:r>
          </a:p>
        </p:txBody>
      </p:sp>
    </p:spTree>
    <p:extLst>
      <p:ext uri="{BB962C8B-B14F-4D97-AF65-F5344CB8AC3E}">
        <p14:creationId xmlns:p14="http://schemas.microsoft.com/office/powerpoint/2010/main" val="428459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01009-8DB3-8A4F-91DB-7F986C4FD07B}"/>
              </a:ext>
            </a:extLst>
          </p:cNvPr>
          <p:cNvSpPr>
            <a:spLocks noGrp="1"/>
          </p:cNvSpPr>
          <p:nvPr>
            <p:ph type="title"/>
          </p:nvPr>
        </p:nvSpPr>
        <p:spPr>
          <a:xfrm>
            <a:off x="770468" y="0"/>
            <a:ext cx="10515600" cy="1325563"/>
          </a:xfrm>
        </p:spPr>
        <p:txBody>
          <a:bodyPr/>
          <a:lstStyle/>
          <a:p>
            <a:r>
              <a:rPr lang="en-US" dirty="0">
                <a:solidFill>
                  <a:schemeClr val="bg1"/>
                </a:solidFill>
              </a:rPr>
              <a:t>Life</a:t>
            </a:r>
            <a:r>
              <a:rPr lang="en-US" dirty="0"/>
              <a:t> Expectancy &amp; Per Capita GDP</a:t>
            </a:r>
          </a:p>
        </p:txBody>
      </p:sp>
      <p:sp>
        <p:nvSpPr>
          <p:cNvPr id="4" name="Slide Number Placeholder 3">
            <a:extLst>
              <a:ext uri="{FF2B5EF4-FFF2-40B4-BE49-F238E27FC236}">
                <a16:creationId xmlns:a16="http://schemas.microsoft.com/office/drawing/2014/main" id="{F5E3ED7F-12A7-8B40-83A3-65BB4DECC8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F085D5-EC86-4F6A-B501-C1359CB39116}" type="slidenum">
              <a:rPr kumimoji="0" lang="en-GB" sz="1100" b="0" i="0" u="none" strike="noStrike" kern="1200" cap="none" spc="0" normalizeH="0" baseline="0" noProof="0" smtClean="0">
                <a:ln>
                  <a:noFill/>
                </a:ln>
                <a:solidFill>
                  <a:srgbClr val="0C4C8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100" b="0" i="0" u="none" strike="noStrike" kern="1200" cap="none" spc="0" normalizeH="0" baseline="0" noProof="0">
              <a:ln>
                <a:noFill/>
              </a:ln>
              <a:solidFill>
                <a:srgbClr val="0C4C88"/>
              </a:solidFill>
              <a:effectLst/>
              <a:uLnTx/>
              <a:uFillTx/>
              <a:latin typeface="Calibri"/>
              <a:ea typeface="+mn-ea"/>
              <a:cs typeface="+mn-cs"/>
            </a:endParaRPr>
          </a:p>
        </p:txBody>
      </p:sp>
      <p:graphicFrame>
        <p:nvGraphicFramePr>
          <p:cNvPr id="5" name="Chart 4">
            <a:extLst>
              <a:ext uri="{FF2B5EF4-FFF2-40B4-BE49-F238E27FC236}">
                <a16:creationId xmlns:a16="http://schemas.microsoft.com/office/drawing/2014/main" id="{00000000-0008-0000-0000-00001A240000}"/>
              </a:ext>
            </a:extLst>
          </p:cNvPr>
          <p:cNvGraphicFramePr>
            <a:graphicFrameLocks/>
          </p:cNvGraphicFramePr>
          <p:nvPr/>
        </p:nvGraphicFramePr>
        <p:xfrm>
          <a:off x="1628078" y="936702"/>
          <a:ext cx="9016273" cy="5624943"/>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Arrow Connector 10">
            <a:extLst>
              <a:ext uri="{FF2B5EF4-FFF2-40B4-BE49-F238E27FC236}">
                <a16:creationId xmlns:a16="http://schemas.microsoft.com/office/drawing/2014/main" id="{E9AB91AC-CB7D-799A-C59E-83E8C6951089}"/>
              </a:ext>
            </a:extLst>
          </p:cNvPr>
          <p:cNvCxnSpPr>
            <a:cxnSpLocks/>
          </p:cNvCxnSpPr>
          <p:nvPr/>
        </p:nvCxnSpPr>
        <p:spPr>
          <a:xfrm>
            <a:off x="6337455" y="1997489"/>
            <a:ext cx="0" cy="6858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429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EE38C-4348-47C8-8929-1E0A7536606A}"/>
              </a:ext>
            </a:extLst>
          </p:cNvPr>
          <p:cNvSpPr>
            <a:spLocks noGrp="1"/>
          </p:cNvSpPr>
          <p:nvPr>
            <p:ph type="title"/>
          </p:nvPr>
        </p:nvSpPr>
        <p:spPr>
          <a:xfrm>
            <a:off x="790700" y="0"/>
            <a:ext cx="10515600" cy="1325563"/>
          </a:xfrm>
        </p:spPr>
        <p:txBody>
          <a:bodyPr>
            <a:normAutofit/>
          </a:bodyPr>
          <a:lstStyle/>
          <a:p>
            <a:r>
              <a:rPr lang="en-US" sz="3800" dirty="0">
                <a:solidFill>
                  <a:schemeClr val="bg1"/>
                </a:solidFill>
              </a:rPr>
              <a:t>Life</a:t>
            </a:r>
            <a:r>
              <a:rPr lang="en-US" sz="3800" dirty="0"/>
              <a:t> Expectancy at Birth by Race/Ethnicity, 2019</a:t>
            </a:r>
          </a:p>
        </p:txBody>
      </p:sp>
      <p:graphicFrame>
        <p:nvGraphicFramePr>
          <p:cNvPr id="4" name="Table 4">
            <a:extLst>
              <a:ext uri="{FF2B5EF4-FFF2-40B4-BE49-F238E27FC236}">
                <a16:creationId xmlns:a16="http://schemas.microsoft.com/office/drawing/2014/main" id="{3D123575-CD5E-4E29-A8D2-D2E60F28F5FD}"/>
              </a:ext>
            </a:extLst>
          </p:cNvPr>
          <p:cNvGraphicFramePr>
            <a:graphicFrameLocks noGrp="1"/>
          </p:cNvGraphicFramePr>
          <p:nvPr>
            <p:ph idx="1"/>
            <p:extLst>
              <p:ext uri="{D42A27DB-BD31-4B8C-83A1-F6EECF244321}">
                <p14:modId xmlns:p14="http://schemas.microsoft.com/office/powerpoint/2010/main" val="2851875421"/>
              </p:ext>
            </p:extLst>
          </p:nvPr>
        </p:nvGraphicFramePr>
        <p:xfrm>
          <a:off x="2687197" y="1861851"/>
          <a:ext cx="6817606" cy="3544728"/>
        </p:xfrm>
        <a:graphic>
          <a:graphicData uri="http://schemas.openxmlformats.org/drawingml/2006/table">
            <a:tbl>
              <a:tblPr firstRow="1" bandRow="1">
                <a:tableStyleId>{5C22544A-7EE6-4342-B048-85BDC9FD1C3A}</a:tableStyleId>
              </a:tblPr>
              <a:tblGrid>
                <a:gridCol w="3360145">
                  <a:extLst>
                    <a:ext uri="{9D8B030D-6E8A-4147-A177-3AD203B41FA5}">
                      <a16:colId xmlns:a16="http://schemas.microsoft.com/office/drawing/2014/main" val="3590865946"/>
                    </a:ext>
                  </a:extLst>
                </a:gridCol>
                <a:gridCol w="3457461">
                  <a:extLst>
                    <a:ext uri="{9D8B030D-6E8A-4147-A177-3AD203B41FA5}">
                      <a16:colId xmlns:a16="http://schemas.microsoft.com/office/drawing/2014/main" val="1828421661"/>
                    </a:ext>
                  </a:extLst>
                </a:gridCol>
              </a:tblGrid>
              <a:tr h="947298">
                <a:tc>
                  <a:txBody>
                    <a:bodyPr/>
                    <a:lstStyle/>
                    <a:p>
                      <a:r>
                        <a:rPr lang="en-US" sz="2800" dirty="0"/>
                        <a:t>Race/Ethnicity</a:t>
                      </a:r>
                    </a:p>
                  </a:txBody>
                  <a:tcPr/>
                </a:tc>
                <a:tc>
                  <a:txBody>
                    <a:bodyPr/>
                    <a:lstStyle/>
                    <a:p>
                      <a:pPr algn="ctr"/>
                      <a:r>
                        <a:rPr lang="en-US" sz="2800" dirty="0"/>
                        <a:t>Life Expectancy (Years)</a:t>
                      </a:r>
                    </a:p>
                  </a:txBody>
                  <a:tcPr/>
                </a:tc>
                <a:extLst>
                  <a:ext uri="{0D108BD9-81ED-4DB2-BD59-A6C34878D82A}">
                    <a16:rowId xmlns:a16="http://schemas.microsoft.com/office/drawing/2014/main" val="981105650"/>
                  </a:ext>
                </a:extLst>
              </a:tr>
              <a:tr h="519486">
                <a:tc>
                  <a:txBody>
                    <a:bodyPr/>
                    <a:lstStyle/>
                    <a:p>
                      <a:r>
                        <a:rPr lang="en-US" sz="2800" dirty="0"/>
                        <a:t>All Races</a:t>
                      </a:r>
                    </a:p>
                  </a:txBody>
                  <a:tcPr/>
                </a:tc>
                <a:tc>
                  <a:txBody>
                    <a:bodyPr/>
                    <a:lstStyle/>
                    <a:p>
                      <a:pPr algn="ctr"/>
                      <a:r>
                        <a:rPr lang="en-US" sz="2800" dirty="0"/>
                        <a:t>78.8</a:t>
                      </a:r>
                    </a:p>
                  </a:txBody>
                  <a:tcPr/>
                </a:tc>
                <a:extLst>
                  <a:ext uri="{0D108BD9-81ED-4DB2-BD59-A6C34878D82A}">
                    <a16:rowId xmlns:a16="http://schemas.microsoft.com/office/drawing/2014/main" val="1000797926"/>
                  </a:ext>
                </a:extLst>
              </a:tr>
              <a:tr h="519486">
                <a:tc>
                  <a:txBody>
                    <a:bodyPr/>
                    <a:lstStyle/>
                    <a:p>
                      <a:r>
                        <a:rPr lang="en-US" sz="2800" dirty="0"/>
                        <a:t>White</a:t>
                      </a:r>
                    </a:p>
                  </a:txBody>
                  <a:tcPr/>
                </a:tc>
                <a:tc>
                  <a:txBody>
                    <a:bodyPr/>
                    <a:lstStyle/>
                    <a:p>
                      <a:pPr algn="ctr"/>
                      <a:r>
                        <a:rPr lang="en-US" sz="2800" dirty="0"/>
                        <a:t>78.8</a:t>
                      </a:r>
                    </a:p>
                  </a:txBody>
                  <a:tcPr/>
                </a:tc>
                <a:extLst>
                  <a:ext uri="{0D108BD9-81ED-4DB2-BD59-A6C34878D82A}">
                    <a16:rowId xmlns:a16="http://schemas.microsoft.com/office/drawing/2014/main" val="1533284984"/>
                  </a:ext>
                </a:extLst>
              </a:tr>
              <a:tr h="519486">
                <a:tc>
                  <a:txBody>
                    <a:bodyPr/>
                    <a:lstStyle/>
                    <a:p>
                      <a:r>
                        <a:rPr lang="en-US" sz="2800" dirty="0"/>
                        <a:t>Black</a:t>
                      </a:r>
                    </a:p>
                  </a:txBody>
                  <a:tcPr/>
                </a:tc>
                <a:tc>
                  <a:txBody>
                    <a:bodyPr/>
                    <a:lstStyle/>
                    <a:p>
                      <a:pPr algn="ctr"/>
                      <a:r>
                        <a:rPr lang="en-US" sz="2800" dirty="0"/>
                        <a:t>74.8</a:t>
                      </a:r>
                    </a:p>
                  </a:txBody>
                  <a:tcPr/>
                </a:tc>
                <a:extLst>
                  <a:ext uri="{0D108BD9-81ED-4DB2-BD59-A6C34878D82A}">
                    <a16:rowId xmlns:a16="http://schemas.microsoft.com/office/drawing/2014/main" val="3575005384"/>
                  </a:ext>
                </a:extLst>
              </a:tr>
              <a:tr h="519486">
                <a:tc>
                  <a:txBody>
                    <a:bodyPr/>
                    <a:lstStyle/>
                    <a:p>
                      <a:r>
                        <a:rPr lang="en-US" sz="2800" dirty="0"/>
                        <a:t>Hispanic</a:t>
                      </a:r>
                    </a:p>
                  </a:txBody>
                  <a:tcPr/>
                </a:tc>
                <a:tc>
                  <a:txBody>
                    <a:bodyPr/>
                    <a:lstStyle/>
                    <a:p>
                      <a:pPr algn="ctr"/>
                      <a:r>
                        <a:rPr lang="en-US" sz="2800" dirty="0"/>
                        <a:t>81.9</a:t>
                      </a:r>
                    </a:p>
                  </a:txBody>
                  <a:tcPr/>
                </a:tc>
                <a:extLst>
                  <a:ext uri="{0D108BD9-81ED-4DB2-BD59-A6C34878D82A}">
                    <a16:rowId xmlns:a16="http://schemas.microsoft.com/office/drawing/2014/main" val="1556728666"/>
                  </a:ext>
                </a:extLst>
              </a:tr>
              <a:tr h="519486">
                <a:tc>
                  <a:txBody>
                    <a:bodyPr/>
                    <a:lstStyle/>
                    <a:p>
                      <a:r>
                        <a:rPr lang="en-US" sz="2800" dirty="0"/>
                        <a:t>Asian</a:t>
                      </a:r>
                    </a:p>
                  </a:txBody>
                  <a:tcPr/>
                </a:tc>
                <a:tc>
                  <a:txBody>
                    <a:bodyPr/>
                    <a:lstStyle/>
                    <a:p>
                      <a:pPr algn="ctr"/>
                      <a:r>
                        <a:rPr lang="en-US" sz="2800" dirty="0"/>
                        <a:t>85.6</a:t>
                      </a:r>
                    </a:p>
                  </a:txBody>
                  <a:tcPr/>
                </a:tc>
                <a:extLst>
                  <a:ext uri="{0D108BD9-81ED-4DB2-BD59-A6C34878D82A}">
                    <a16:rowId xmlns:a16="http://schemas.microsoft.com/office/drawing/2014/main" val="4269239585"/>
                  </a:ext>
                </a:extLst>
              </a:tr>
            </a:tbl>
          </a:graphicData>
        </a:graphic>
      </p:graphicFrame>
      <p:sp>
        <p:nvSpPr>
          <p:cNvPr id="3" name="Rectangle 2">
            <a:extLst>
              <a:ext uri="{FF2B5EF4-FFF2-40B4-BE49-F238E27FC236}">
                <a16:creationId xmlns:a16="http://schemas.microsoft.com/office/drawing/2014/main" id="{38987A21-A899-7045-BB94-04B9CA84A28A}"/>
              </a:ext>
            </a:extLst>
          </p:cNvPr>
          <p:cNvSpPr/>
          <p:nvPr/>
        </p:nvSpPr>
        <p:spPr>
          <a:xfrm>
            <a:off x="7351463" y="3385131"/>
            <a:ext cx="927100" cy="9525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F884EE6-DFEC-A8E5-F2D8-C9A8B802D76C}"/>
              </a:ext>
            </a:extLst>
          </p:cNvPr>
          <p:cNvSpPr txBox="1"/>
          <p:nvPr/>
        </p:nvSpPr>
        <p:spPr>
          <a:xfrm>
            <a:off x="6881446" y="6494585"/>
            <a:ext cx="4665123" cy="276999"/>
          </a:xfrm>
          <a:prstGeom prst="rect">
            <a:avLst/>
          </a:prstGeom>
          <a:noFill/>
        </p:spPr>
        <p:txBody>
          <a:bodyPr wrap="none" rtlCol="0">
            <a:spAutoFit/>
          </a:bodyPr>
          <a:lstStyle/>
          <a:p>
            <a:r>
              <a:rPr lang="en-US" sz="1200" dirty="0"/>
              <a:t>Source: KFF, </a:t>
            </a:r>
            <a:r>
              <a:rPr lang="en-US" sz="1200" i="0" u="none" strike="noStrike" dirty="0">
                <a:solidFill>
                  <a:srgbClr val="333333"/>
                </a:solidFill>
                <a:effectLst/>
                <a:latin typeface="Source Sans Pro" panose="020B0503030403020204" pitchFamily="34" charset="0"/>
              </a:rPr>
              <a:t>Key Data on Health and Health Care by Race and Ethnicity</a:t>
            </a:r>
          </a:p>
        </p:txBody>
      </p:sp>
    </p:spTree>
    <p:extLst>
      <p:ext uri="{BB962C8B-B14F-4D97-AF65-F5344CB8AC3E}">
        <p14:creationId xmlns:p14="http://schemas.microsoft.com/office/powerpoint/2010/main" val="1162761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1B4A8-9F4D-CA20-36E6-626AE73E3980}"/>
              </a:ext>
            </a:extLst>
          </p:cNvPr>
          <p:cNvSpPr>
            <a:spLocks noGrp="1"/>
          </p:cNvSpPr>
          <p:nvPr>
            <p:ph type="title"/>
          </p:nvPr>
        </p:nvSpPr>
        <p:spPr>
          <a:xfrm>
            <a:off x="903516" y="0"/>
            <a:ext cx="10515600" cy="1325563"/>
          </a:xfrm>
        </p:spPr>
        <p:txBody>
          <a:bodyPr/>
          <a:lstStyle/>
          <a:p>
            <a:r>
              <a:rPr lang="en-US" dirty="0">
                <a:solidFill>
                  <a:schemeClr val="bg1"/>
                </a:solidFill>
              </a:rPr>
              <a:t>Inc</a:t>
            </a:r>
            <a:r>
              <a:rPr lang="en-US" dirty="0"/>
              <a:t>ome Also Matters – Reflecting Access?</a:t>
            </a:r>
          </a:p>
        </p:txBody>
      </p:sp>
      <p:graphicFrame>
        <p:nvGraphicFramePr>
          <p:cNvPr id="5" name="Content Placeholder 4">
            <a:extLst>
              <a:ext uri="{FF2B5EF4-FFF2-40B4-BE49-F238E27FC236}">
                <a16:creationId xmlns:a16="http://schemas.microsoft.com/office/drawing/2014/main" id="{FE3FAE15-6108-74D8-5276-0904F2F3033B}"/>
              </a:ext>
            </a:extLst>
          </p:cNvPr>
          <p:cNvGraphicFramePr>
            <a:graphicFrameLocks noGrp="1"/>
          </p:cNvGraphicFramePr>
          <p:nvPr>
            <p:ph idx="1"/>
            <p:extLst>
              <p:ext uri="{D42A27DB-BD31-4B8C-83A1-F6EECF244321}">
                <p14:modId xmlns:p14="http://schemas.microsoft.com/office/powerpoint/2010/main" val="4272102403"/>
              </p:ext>
            </p:extLst>
          </p:nvPr>
        </p:nvGraphicFramePr>
        <p:xfrm>
          <a:off x="1878725" y="1661115"/>
          <a:ext cx="8434549" cy="3535770"/>
        </p:xfrm>
        <a:graphic>
          <a:graphicData uri="http://schemas.openxmlformats.org/drawingml/2006/table">
            <a:tbl>
              <a:tblPr firstRow="1" bandRow="1">
                <a:tableStyleId>{5C22544A-7EE6-4342-B048-85BDC9FD1C3A}</a:tableStyleId>
              </a:tblPr>
              <a:tblGrid>
                <a:gridCol w="1276942">
                  <a:extLst>
                    <a:ext uri="{9D8B030D-6E8A-4147-A177-3AD203B41FA5}">
                      <a16:colId xmlns:a16="http://schemas.microsoft.com/office/drawing/2014/main" val="3387670143"/>
                    </a:ext>
                  </a:extLst>
                </a:gridCol>
                <a:gridCol w="3375762">
                  <a:extLst>
                    <a:ext uri="{9D8B030D-6E8A-4147-A177-3AD203B41FA5}">
                      <a16:colId xmlns:a16="http://schemas.microsoft.com/office/drawing/2014/main" val="592060939"/>
                    </a:ext>
                  </a:extLst>
                </a:gridCol>
                <a:gridCol w="1975757">
                  <a:extLst>
                    <a:ext uri="{9D8B030D-6E8A-4147-A177-3AD203B41FA5}">
                      <a16:colId xmlns:a16="http://schemas.microsoft.com/office/drawing/2014/main" val="54939130"/>
                    </a:ext>
                  </a:extLst>
                </a:gridCol>
                <a:gridCol w="1806088">
                  <a:extLst>
                    <a:ext uri="{9D8B030D-6E8A-4147-A177-3AD203B41FA5}">
                      <a16:colId xmlns:a16="http://schemas.microsoft.com/office/drawing/2014/main" val="1986669428"/>
                    </a:ext>
                  </a:extLst>
                </a:gridCol>
              </a:tblGrid>
              <a:tr h="773978">
                <a:tc>
                  <a:txBody>
                    <a:bodyPr/>
                    <a:lstStyle/>
                    <a:p>
                      <a:r>
                        <a:rPr lang="en-US" sz="2000" dirty="0"/>
                        <a:t>Sex</a:t>
                      </a:r>
                    </a:p>
                  </a:txBody>
                  <a:tcPr anchor="b"/>
                </a:tc>
                <a:tc>
                  <a:txBody>
                    <a:bodyPr/>
                    <a:lstStyle/>
                    <a:p>
                      <a:r>
                        <a:rPr lang="en-US" sz="2000" dirty="0"/>
                        <a:t>Income Category</a:t>
                      </a:r>
                    </a:p>
                  </a:txBody>
                  <a:tcPr anchor="b"/>
                </a:tc>
                <a:tc>
                  <a:txBody>
                    <a:bodyPr/>
                    <a:lstStyle/>
                    <a:p>
                      <a:pPr algn="ctr"/>
                      <a:r>
                        <a:rPr lang="en-US" sz="2000" dirty="0"/>
                        <a:t>Life Expectancy</a:t>
                      </a:r>
                    </a:p>
                    <a:p>
                      <a:pPr algn="ctr"/>
                      <a:r>
                        <a:rPr lang="en-US" sz="2000" dirty="0"/>
                        <a:t>(Years)</a:t>
                      </a:r>
                    </a:p>
                  </a:txBody>
                  <a:tcPr anchor="b"/>
                </a:tc>
                <a:tc>
                  <a:txBody>
                    <a:bodyPr/>
                    <a:lstStyle/>
                    <a:p>
                      <a:pPr algn="ctr"/>
                      <a:r>
                        <a:rPr lang="en-US" sz="2000" dirty="0"/>
                        <a:t>Difference</a:t>
                      </a:r>
                    </a:p>
                    <a:p>
                      <a:pPr algn="ctr"/>
                      <a:r>
                        <a:rPr lang="en-US" sz="2000" dirty="0"/>
                        <a:t>High vs Low</a:t>
                      </a:r>
                    </a:p>
                  </a:txBody>
                  <a:tcPr anchor="b"/>
                </a:tc>
                <a:extLst>
                  <a:ext uri="{0D108BD9-81ED-4DB2-BD59-A6C34878D82A}">
                    <a16:rowId xmlns:a16="http://schemas.microsoft.com/office/drawing/2014/main" val="2957690701"/>
                  </a:ext>
                </a:extLst>
              </a:tr>
              <a:tr h="690448">
                <a:tc rowSpan="2">
                  <a:txBody>
                    <a:bodyPr/>
                    <a:lstStyle/>
                    <a:p>
                      <a:r>
                        <a:rPr lang="en-US" sz="2000" b="1" dirty="0"/>
                        <a:t>Women</a:t>
                      </a:r>
                    </a:p>
                  </a:txBody>
                  <a:tcPr anchor="ctr"/>
                </a:tc>
                <a:tc>
                  <a:txBody>
                    <a:bodyPr/>
                    <a:lstStyle/>
                    <a:p>
                      <a:r>
                        <a:rPr lang="en-US" sz="2000" b="1" dirty="0"/>
                        <a:t>Highest</a:t>
                      </a:r>
                      <a:r>
                        <a:rPr lang="en-US" sz="2000" dirty="0"/>
                        <a:t> Incomes  (top 1%)</a:t>
                      </a:r>
                    </a:p>
                  </a:txBody>
                  <a:tcPr anchor="ctr"/>
                </a:tc>
                <a:tc>
                  <a:txBody>
                    <a:bodyPr/>
                    <a:lstStyle/>
                    <a:p>
                      <a:pPr algn="ctr"/>
                      <a:r>
                        <a:rPr lang="en-US" sz="2000" dirty="0"/>
                        <a:t>88.9</a:t>
                      </a:r>
                    </a:p>
                  </a:txBody>
                  <a:tcPr anchor="ctr"/>
                </a:tc>
                <a:tc rowSpan="2">
                  <a:txBody>
                    <a:bodyPr/>
                    <a:lstStyle/>
                    <a:p>
                      <a:pPr algn="ctr"/>
                      <a:r>
                        <a:rPr lang="en-US" sz="2000" dirty="0"/>
                        <a:t>10.1 years</a:t>
                      </a:r>
                    </a:p>
                  </a:txBody>
                  <a:tcPr anchor="ctr"/>
                </a:tc>
                <a:extLst>
                  <a:ext uri="{0D108BD9-81ED-4DB2-BD59-A6C34878D82A}">
                    <a16:rowId xmlns:a16="http://schemas.microsoft.com/office/drawing/2014/main" val="4085043843"/>
                  </a:ext>
                </a:extLst>
              </a:tr>
              <a:tr h="690448">
                <a:tc vMerge="1">
                  <a:txBody>
                    <a:bodyPr/>
                    <a:lstStyle/>
                    <a:p>
                      <a:endParaRPr lang="en-US" dirty="0"/>
                    </a:p>
                  </a:txBody>
                  <a:tcPr/>
                </a:tc>
                <a:tc>
                  <a:txBody>
                    <a:bodyPr/>
                    <a:lstStyle/>
                    <a:p>
                      <a:r>
                        <a:rPr lang="en-US" sz="2000" b="1" dirty="0"/>
                        <a:t>Lowest</a:t>
                      </a:r>
                      <a:r>
                        <a:rPr lang="en-US" sz="2000" dirty="0"/>
                        <a:t> Incomes   (bottom 1%)</a:t>
                      </a:r>
                    </a:p>
                  </a:txBody>
                  <a:tcPr anchor="ctr"/>
                </a:tc>
                <a:tc>
                  <a:txBody>
                    <a:bodyPr/>
                    <a:lstStyle/>
                    <a:p>
                      <a:pPr algn="ctr"/>
                      <a:r>
                        <a:rPr lang="en-US" sz="2000" dirty="0"/>
                        <a:t>78.8</a:t>
                      </a:r>
                    </a:p>
                  </a:txBody>
                  <a:tcPr anchor="ctr"/>
                </a:tc>
                <a:tc vMerge="1">
                  <a:txBody>
                    <a:bodyPr/>
                    <a:lstStyle/>
                    <a:p>
                      <a:endParaRPr lang="en-US" dirty="0"/>
                    </a:p>
                  </a:txBody>
                  <a:tcPr/>
                </a:tc>
                <a:extLst>
                  <a:ext uri="{0D108BD9-81ED-4DB2-BD59-A6C34878D82A}">
                    <a16:rowId xmlns:a16="http://schemas.microsoft.com/office/drawing/2014/main" val="1232087067"/>
                  </a:ext>
                </a:extLst>
              </a:tr>
              <a:tr h="690448">
                <a:tc rowSpan="2">
                  <a:txBody>
                    <a:bodyPr/>
                    <a:lstStyle/>
                    <a:p>
                      <a:r>
                        <a:rPr lang="en-US" sz="2000" b="1" dirty="0"/>
                        <a:t>Men</a:t>
                      </a:r>
                    </a:p>
                  </a:txBody>
                  <a:tcPr anchor="ctr"/>
                </a:tc>
                <a:tc>
                  <a:txBody>
                    <a:bodyPr/>
                    <a:lstStyle/>
                    <a:p>
                      <a:r>
                        <a:rPr lang="en-US" sz="2000" dirty="0"/>
                        <a:t>Highest Incomes  (top 1%)</a:t>
                      </a:r>
                    </a:p>
                  </a:txBody>
                  <a:tcPr anchor="ctr"/>
                </a:tc>
                <a:tc>
                  <a:txBody>
                    <a:bodyPr/>
                    <a:lstStyle/>
                    <a:p>
                      <a:pPr algn="ctr"/>
                      <a:r>
                        <a:rPr lang="en-US" sz="2000" dirty="0"/>
                        <a:t>87.3</a:t>
                      </a:r>
                    </a:p>
                  </a:txBody>
                  <a:tcPr anchor="ctr"/>
                </a:tc>
                <a:tc rowSpan="2">
                  <a:txBody>
                    <a:bodyPr/>
                    <a:lstStyle/>
                    <a:p>
                      <a:pPr algn="ctr"/>
                      <a:r>
                        <a:rPr lang="en-US" sz="2000" dirty="0"/>
                        <a:t>14.6 years</a:t>
                      </a:r>
                    </a:p>
                  </a:txBody>
                  <a:tcPr anchor="ctr"/>
                </a:tc>
                <a:extLst>
                  <a:ext uri="{0D108BD9-81ED-4DB2-BD59-A6C34878D82A}">
                    <a16:rowId xmlns:a16="http://schemas.microsoft.com/office/drawing/2014/main" val="3999081224"/>
                  </a:ext>
                </a:extLst>
              </a:tr>
              <a:tr h="690448">
                <a:tc vMerge="1">
                  <a:txBody>
                    <a:bodyPr/>
                    <a:lstStyle/>
                    <a:p>
                      <a:endParaRPr lang="en-US" dirty="0"/>
                    </a:p>
                  </a:txBody>
                  <a:tcPr/>
                </a:tc>
                <a:tc>
                  <a:txBody>
                    <a:bodyPr/>
                    <a:lstStyle/>
                    <a:p>
                      <a:r>
                        <a:rPr lang="en-US" sz="2000" dirty="0"/>
                        <a:t>Lowest Incomes   (bottom 1%)</a:t>
                      </a:r>
                    </a:p>
                  </a:txBody>
                  <a:tcPr anchor="ctr"/>
                </a:tc>
                <a:tc>
                  <a:txBody>
                    <a:bodyPr/>
                    <a:lstStyle/>
                    <a:p>
                      <a:pPr algn="ctr"/>
                      <a:r>
                        <a:rPr lang="en-US" sz="2000" dirty="0"/>
                        <a:t>72.7</a:t>
                      </a:r>
                    </a:p>
                  </a:txBody>
                  <a:tcPr anchor="ctr"/>
                </a:tc>
                <a:tc vMerge="1">
                  <a:txBody>
                    <a:bodyPr/>
                    <a:lstStyle/>
                    <a:p>
                      <a:endParaRPr lang="en-US" dirty="0"/>
                    </a:p>
                  </a:txBody>
                  <a:tcPr/>
                </a:tc>
                <a:extLst>
                  <a:ext uri="{0D108BD9-81ED-4DB2-BD59-A6C34878D82A}">
                    <a16:rowId xmlns:a16="http://schemas.microsoft.com/office/drawing/2014/main" val="609024597"/>
                  </a:ext>
                </a:extLst>
              </a:tr>
            </a:tbl>
          </a:graphicData>
        </a:graphic>
      </p:graphicFrame>
      <p:sp>
        <p:nvSpPr>
          <p:cNvPr id="4" name="Slide Number Placeholder 3">
            <a:extLst>
              <a:ext uri="{FF2B5EF4-FFF2-40B4-BE49-F238E27FC236}">
                <a16:creationId xmlns:a16="http://schemas.microsoft.com/office/drawing/2014/main" id="{E5567013-ED32-BACC-90BA-B8E24B450118}"/>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6" name="Rectangle 5">
            <a:extLst>
              <a:ext uri="{FF2B5EF4-FFF2-40B4-BE49-F238E27FC236}">
                <a16:creationId xmlns:a16="http://schemas.microsoft.com/office/drawing/2014/main" id="{75BE4ED0-A7C9-1B36-386B-D661D78731B1}"/>
              </a:ext>
            </a:extLst>
          </p:cNvPr>
          <p:cNvSpPr/>
          <p:nvPr/>
        </p:nvSpPr>
        <p:spPr>
          <a:xfrm>
            <a:off x="1878725" y="3803166"/>
            <a:ext cx="8434549" cy="14086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4">
            <a:extLst>
              <a:ext uri="{FF2B5EF4-FFF2-40B4-BE49-F238E27FC236}">
                <a16:creationId xmlns:a16="http://schemas.microsoft.com/office/drawing/2014/main" id="{22EC380F-79F6-3F1C-E293-D4442C469E11}"/>
              </a:ext>
            </a:extLst>
          </p:cNvPr>
          <p:cNvGraphicFramePr>
            <a:graphicFrameLocks/>
          </p:cNvGraphicFramePr>
          <p:nvPr>
            <p:extLst>
              <p:ext uri="{D42A27DB-BD31-4B8C-83A1-F6EECF244321}">
                <p14:modId xmlns:p14="http://schemas.microsoft.com/office/powerpoint/2010/main" val="4080673947"/>
              </p:ext>
            </p:extLst>
          </p:nvPr>
        </p:nvGraphicFramePr>
        <p:xfrm>
          <a:off x="1878724" y="1661115"/>
          <a:ext cx="8434549" cy="3932010"/>
        </p:xfrm>
        <a:graphic>
          <a:graphicData uri="http://schemas.openxmlformats.org/drawingml/2006/table">
            <a:tbl>
              <a:tblPr firstRow="1" bandRow="1">
                <a:tableStyleId>{5C22544A-7EE6-4342-B048-85BDC9FD1C3A}</a:tableStyleId>
              </a:tblPr>
              <a:tblGrid>
                <a:gridCol w="1276942">
                  <a:extLst>
                    <a:ext uri="{9D8B030D-6E8A-4147-A177-3AD203B41FA5}">
                      <a16:colId xmlns:a16="http://schemas.microsoft.com/office/drawing/2014/main" val="3387670143"/>
                    </a:ext>
                  </a:extLst>
                </a:gridCol>
                <a:gridCol w="3375762">
                  <a:extLst>
                    <a:ext uri="{9D8B030D-6E8A-4147-A177-3AD203B41FA5}">
                      <a16:colId xmlns:a16="http://schemas.microsoft.com/office/drawing/2014/main" val="592060939"/>
                    </a:ext>
                  </a:extLst>
                </a:gridCol>
                <a:gridCol w="1975757">
                  <a:extLst>
                    <a:ext uri="{9D8B030D-6E8A-4147-A177-3AD203B41FA5}">
                      <a16:colId xmlns:a16="http://schemas.microsoft.com/office/drawing/2014/main" val="54939130"/>
                    </a:ext>
                  </a:extLst>
                </a:gridCol>
                <a:gridCol w="1806088">
                  <a:extLst>
                    <a:ext uri="{9D8B030D-6E8A-4147-A177-3AD203B41FA5}">
                      <a16:colId xmlns:a16="http://schemas.microsoft.com/office/drawing/2014/main" val="1986669428"/>
                    </a:ext>
                  </a:extLst>
                </a:gridCol>
              </a:tblGrid>
              <a:tr h="773978">
                <a:tc>
                  <a:txBody>
                    <a:bodyPr/>
                    <a:lstStyle/>
                    <a:p>
                      <a:r>
                        <a:rPr lang="en-US" sz="2000" dirty="0"/>
                        <a:t>Sex</a:t>
                      </a:r>
                    </a:p>
                  </a:txBody>
                  <a:tcPr anchor="b"/>
                </a:tc>
                <a:tc>
                  <a:txBody>
                    <a:bodyPr/>
                    <a:lstStyle/>
                    <a:p>
                      <a:r>
                        <a:rPr lang="en-US" sz="2000" dirty="0"/>
                        <a:t>Income Category</a:t>
                      </a:r>
                    </a:p>
                  </a:txBody>
                  <a:tcPr anchor="b"/>
                </a:tc>
                <a:tc>
                  <a:txBody>
                    <a:bodyPr/>
                    <a:lstStyle/>
                    <a:p>
                      <a:pPr algn="ctr"/>
                      <a:r>
                        <a:rPr lang="en-US" sz="2000" dirty="0"/>
                        <a:t>Life Expectancy</a:t>
                      </a:r>
                    </a:p>
                    <a:p>
                      <a:pPr algn="ctr"/>
                      <a:r>
                        <a:rPr lang="en-US" sz="2000" dirty="0"/>
                        <a:t>(Years)</a:t>
                      </a:r>
                    </a:p>
                  </a:txBody>
                  <a:tcPr anchor="b"/>
                </a:tc>
                <a:tc>
                  <a:txBody>
                    <a:bodyPr/>
                    <a:lstStyle/>
                    <a:p>
                      <a:pPr algn="ctr"/>
                      <a:r>
                        <a:rPr lang="en-US" sz="2000" dirty="0"/>
                        <a:t>Difference</a:t>
                      </a:r>
                    </a:p>
                    <a:p>
                      <a:pPr algn="ctr"/>
                      <a:r>
                        <a:rPr lang="en-US" sz="2000" dirty="0"/>
                        <a:t>High vs Low</a:t>
                      </a:r>
                    </a:p>
                  </a:txBody>
                  <a:tcPr anchor="b"/>
                </a:tc>
                <a:extLst>
                  <a:ext uri="{0D108BD9-81ED-4DB2-BD59-A6C34878D82A}">
                    <a16:rowId xmlns:a16="http://schemas.microsoft.com/office/drawing/2014/main" val="2957690701"/>
                  </a:ext>
                </a:extLst>
              </a:tr>
              <a:tr h="690448">
                <a:tc rowSpan="2">
                  <a:txBody>
                    <a:bodyPr/>
                    <a:lstStyle/>
                    <a:p>
                      <a:r>
                        <a:rPr lang="en-US" sz="2000" b="1" dirty="0"/>
                        <a:t>Women</a:t>
                      </a:r>
                    </a:p>
                  </a:txBody>
                  <a:tcPr anchor="ctr"/>
                </a:tc>
                <a:tc>
                  <a:txBody>
                    <a:bodyPr/>
                    <a:lstStyle/>
                    <a:p>
                      <a:r>
                        <a:rPr lang="en-US" sz="2000" b="1" dirty="0"/>
                        <a:t>Highest</a:t>
                      </a:r>
                      <a:r>
                        <a:rPr lang="en-US" sz="2000" dirty="0"/>
                        <a:t> Incomes  (top 1%)</a:t>
                      </a:r>
                    </a:p>
                  </a:txBody>
                  <a:tcPr anchor="ctr"/>
                </a:tc>
                <a:tc>
                  <a:txBody>
                    <a:bodyPr/>
                    <a:lstStyle/>
                    <a:p>
                      <a:pPr algn="ctr"/>
                      <a:r>
                        <a:rPr lang="en-US" sz="2000" dirty="0"/>
                        <a:t>88.9</a:t>
                      </a:r>
                    </a:p>
                  </a:txBody>
                  <a:tcPr anchor="ctr"/>
                </a:tc>
                <a:tc rowSpan="2">
                  <a:txBody>
                    <a:bodyPr/>
                    <a:lstStyle/>
                    <a:p>
                      <a:pPr algn="ctr"/>
                      <a:r>
                        <a:rPr lang="en-US" sz="2000" dirty="0"/>
                        <a:t>10.1 years</a:t>
                      </a:r>
                    </a:p>
                  </a:txBody>
                  <a:tcPr anchor="ctr"/>
                </a:tc>
                <a:extLst>
                  <a:ext uri="{0D108BD9-81ED-4DB2-BD59-A6C34878D82A}">
                    <a16:rowId xmlns:a16="http://schemas.microsoft.com/office/drawing/2014/main" val="4085043843"/>
                  </a:ext>
                </a:extLst>
              </a:tr>
              <a:tr h="690448">
                <a:tc vMerge="1">
                  <a:txBody>
                    <a:bodyPr/>
                    <a:lstStyle/>
                    <a:p>
                      <a:endParaRPr lang="en-US" dirty="0"/>
                    </a:p>
                  </a:txBody>
                  <a:tcPr/>
                </a:tc>
                <a:tc>
                  <a:txBody>
                    <a:bodyPr/>
                    <a:lstStyle/>
                    <a:p>
                      <a:r>
                        <a:rPr lang="en-US" sz="2000" b="1" dirty="0"/>
                        <a:t>Lowest</a:t>
                      </a:r>
                      <a:r>
                        <a:rPr lang="en-US" sz="2000" dirty="0"/>
                        <a:t> Incomes   (bottom 1%)</a:t>
                      </a:r>
                    </a:p>
                  </a:txBody>
                  <a:tcPr anchor="ctr"/>
                </a:tc>
                <a:tc>
                  <a:txBody>
                    <a:bodyPr/>
                    <a:lstStyle/>
                    <a:p>
                      <a:pPr algn="ctr"/>
                      <a:r>
                        <a:rPr lang="en-US" sz="2000" dirty="0"/>
                        <a:t>78.8</a:t>
                      </a:r>
                    </a:p>
                  </a:txBody>
                  <a:tcPr anchor="ctr"/>
                </a:tc>
                <a:tc vMerge="1">
                  <a:txBody>
                    <a:bodyPr/>
                    <a:lstStyle/>
                    <a:p>
                      <a:endParaRPr lang="en-US" dirty="0"/>
                    </a:p>
                  </a:txBody>
                  <a:tcPr/>
                </a:tc>
                <a:extLst>
                  <a:ext uri="{0D108BD9-81ED-4DB2-BD59-A6C34878D82A}">
                    <a16:rowId xmlns:a16="http://schemas.microsoft.com/office/drawing/2014/main" val="1232087067"/>
                  </a:ext>
                </a:extLst>
              </a:tr>
              <a:tr h="300399">
                <a:tc gridSpan="4">
                  <a:txBody>
                    <a:bodyPr/>
                    <a:lstStyle/>
                    <a:p>
                      <a:endParaRPr lang="en-US" sz="2000" b="1" dirty="0"/>
                    </a:p>
                  </a:txBody>
                  <a:tcPr anchor="ctr"/>
                </a:tc>
                <a:tc hMerge="1">
                  <a:txBody>
                    <a:bodyPr/>
                    <a:lstStyle/>
                    <a:p>
                      <a:endParaRPr lang="en-US" sz="2000" dirty="0"/>
                    </a:p>
                  </a:txBody>
                  <a:tcPr anchor="ctr"/>
                </a:tc>
                <a:tc hMerge="1">
                  <a:txBody>
                    <a:bodyPr/>
                    <a:lstStyle/>
                    <a:p>
                      <a:pPr algn="ctr"/>
                      <a:endParaRPr lang="en-US" sz="2000" dirty="0"/>
                    </a:p>
                  </a:txBody>
                  <a:tcPr anchor="ctr"/>
                </a:tc>
                <a:tc hMerge="1">
                  <a:txBody>
                    <a:bodyPr/>
                    <a:lstStyle/>
                    <a:p>
                      <a:pPr algn="ctr"/>
                      <a:endParaRPr lang="en-US" sz="2000" dirty="0"/>
                    </a:p>
                  </a:txBody>
                  <a:tcPr anchor="ctr"/>
                </a:tc>
                <a:extLst>
                  <a:ext uri="{0D108BD9-81ED-4DB2-BD59-A6C34878D82A}">
                    <a16:rowId xmlns:a16="http://schemas.microsoft.com/office/drawing/2014/main" val="2745822818"/>
                  </a:ext>
                </a:extLst>
              </a:tr>
              <a:tr h="690448">
                <a:tc rowSpan="2">
                  <a:txBody>
                    <a:bodyPr/>
                    <a:lstStyle/>
                    <a:p>
                      <a:r>
                        <a:rPr lang="en-US" sz="2000" b="1" dirty="0"/>
                        <a:t>Men</a:t>
                      </a:r>
                    </a:p>
                  </a:txBody>
                  <a:tcPr anchor="ctr"/>
                </a:tc>
                <a:tc>
                  <a:txBody>
                    <a:bodyPr/>
                    <a:lstStyle/>
                    <a:p>
                      <a:r>
                        <a:rPr lang="en-US" sz="2000" b="1" dirty="0"/>
                        <a:t>Highest</a:t>
                      </a:r>
                      <a:r>
                        <a:rPr lang="en-US" sz="2000" dirty="0"/>
                        <a:t> Incomes  (top 1%)</a:t>
                      </a:r>
                    </a:p>
                  </a:txBody>
                  <a:tcPr anchor="ctr"/>
                </a:tc>
                <a:tc>
                  <a:txBody>
                    <a:bodyPr/>
                    <a:lstStyle/>
                    <a:p>
                      <a:pPr algn="ctr"/>
                      <a:r>
                        <a:rPr lang="en-US" sz="2000" dirty="0"/>
                        <a:t>87.3</a:t>
                      </a:r>
                    </a:p>
                  </a:txBody>
                  <a:tcPr anchor="ctr"/>
                </a:tc>
                <a:tc rowSpan="2">
                  <a:txBody>
                    <a:bodyPr/>
                    <a:lstStyle/>
                    <a:p>
                      <a:pPr algn="ctr"/>
                      <a:r>
                        <a:rPr lang="en-US" sz="2000" dirty="0"/>
                        <a:t>14.6 years</a:t>
                      </a:r>
                    </a:p>
                  </a:txBody>
                  <a:tcPr anchor="ctr"/>
                </a:tc>
                <a:extLst>
                  <a:ext uri="{0D108BD9-81ED-4DB2-BD59-A6C34878D82A}">
                    <a16:rowId xmlns:a16="http://schemas.microsoft.com/office/drawing/2014/main" val="3999081224"/>
                  </a:ext>
                </a:extLst>
              </a:tr>
              <a:tr h="690448">
                <a:tc vMerge="1">
                  <a:txBody>
                    <a:bodyPr/>
                    <a:lstStyle/>
                    <a:p>
                      <a:endParaRPr lang="en-US" dirty="0"/>
                    </a:p>
                  </a:txBody>
                  <a:tcPr/>
                </a:tc>
                <a:tc>
                  <a:txBody>
                    <a:bodyPr/>
                    <a:lstStyle/>
                    <a:p>
                      <a:r>
                        <a:rPr lang="en-US" sz="2000" b="1" dirty="0"/>
                        <a:t>Lowest</a:t>
                      </a:r>
                      <a:r>
                        <a:rPr lang="en-US" sz="2000" dirty="0"/>
                        <a:t> Incomes   (bottom 1%)</a:t>
                      </a:r>
                    </a:p>
                  </a:txBody>
                  <a:tcPr anchor="ctr"/>
                </a:tc>
                <a:tc>
                  <a:txBody>
                    <a:bodyPr/>
                    <a:lstStyle/>
                    <a:p>
                      <a:pPr algn="ctr"/>
                      <a:r>
                        <a:rPr lang="en-US" sz="2000" dirty="0"/>
                        <a:t>72.7</a:t>
                      </a:r>
                    </a:p>
                  </a:txBody>
                  <a:tcPr anchor="ctr"/>
                </a:tc>
                <a:tc vMerge="1">
                  <a:txBody>
                    <a:bodyPr/>
                    <a:lstStyle/>
                    <a:p>
                      <a:endParaRPr lang="en-US" dirty="0"/>
                    </a:p>
                  </a:txBody>
                  <a:tcPr/>
                </a:tc>
                <a:extLst>
                  <a:ext uri="{0D108BD9-81ED-4DB2-BD59-A6C34878D82A}">
                    <a16:rowId xmlns:a16="http://schemas.microsoft.com/office/drawing/2014/main" val="609024597"/>
                  </a:ext>
                </a:extLst>
              </a:tr>
            </a:tbl>
          </a:graphicData>
        </a:graphic>
      </p:graphicFrame>
      <p:sp>
        <p:nvSpPr>
          <p:cNvPr id="8" name="TextBox 7">
            <a:extLst>
              <a:ext uri="{FF2B5EF4-FFF2-40B4-BE49-F238E27FC236}">
                <a16:creationId xmlns:a16="http://schemas.microsoft.com/office/drawing/2014/main" id="{8799D5EB-3A10-F5F7-C3ED-77C025D92C8F}"/>
              </a:ext>
            </a:extLst>
          </p:cNvPr>
          <p:cNvSpPr txBox="1"/>
          <p:nvPr/>
        </p:nvSpPr>
        <p:spPr>
          <a:xfrm>
            <a:off x="6426303" y="6456851"/>
            <a:ext cx="5227650" cy="276999"/>
          </a:xfrm>
          <a:prstGeom prst="rect">
            <a:avLst/>
          </a:prstGeom>
          <a:noFill/>
        </p:spPr>
        <p:txBody>
          <a:bodyPr wrap="none" rtlCol="0">
            <a:spAutoFit/>
          </a:bodyPr>
          <a:lstStyle/>
          <a:p>
            <a:r>
              <a:rPr lang="en-US" sz="1200" dirty="0"/>
              <a:t>Source: https://</a:t>
            </a:r>
            <a:r>
              <a:rPr lang="en-US" sz="1200" dirty="0" err="1"/>
              <a:t>healthinequality.org</a:t>
            </a:r>
            <a:r>
              <a:rPr lang="en-US" sz="1200" dirty="0"/>
              <a:t>/documents/paper/</a:t>
            </a:r>
            <a:r>
              <a:rPr lang="en-US" sz="1200" dirty="0" err="1"/>
              <a:t>healthineq_summary.pdf</a:t>
            </a:r>
            <a:endParaRPr lang="en-US" sz="1200" dirty="0"/>
          </a:p>
        </p:txBody>
      </p:sp>
    </p:spTree>
    <p:extLst>
      <p:ext uri="{BB962C8B-B14F-4D97-AF65-F5344CB8AC3E}">
        <p14:creationId xmlns:p14="http://schemas.microsoft.com/office/powerpoint/2010/main" val="418078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31325" y="0"/>
            <a:ext cx="10515600" cy="1325563"/>
          </a:xfrm>
        </p:spPr>
        <p:txBody>
          <a:bodyPr/>
          <a:lstStyle/>
          <a:p>
            <a:r>
              <a:rPr lang="en-US" dirty="0">
                <a:solidFill>
                  <a:schemeClr val="bg1"/>
                </a:solidFill>
              </a:rPr>
              <a:t>Infa</a:t>
            </a:r>
            <a:r>
              <a:rPr lang="en-US" dirty="0"/>
              <a:t>nt Mortality International Comparison</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27</a:t>
            </a:fld>
            <a:endParaRPr lang="en-GB"/>
          </a:p>
        </p:txBody>
      </p:sp>
      <p:graphicFrame>
        <p:nvGraphicFramePr>
          <p:cNvPr id="5" name="Chart 4">
            <a:extLst>
              <a:ext uri="{FF2B5EF4-FFF2-40B4-BE49-F238E27FC236}">
                <a16:creationId xmlns:a16="http://schemas.microsoft.com/office/drawing/2014/main" id="{6EF37F44-69EB-4168-BC07-F22FEE18A76E}"/>
              </a:ext>
            </a:extLst>
          </p:cNvPr>
          <p:cNvGraphicFramePr/>
          <p:nvPr>
            <p:extLst>
              <p:ext uri="{D42A27DB-BD31-4B8C-83A1-F6EECF244321}">
                <p14:modId xmlns:p14="http://schemas.microsoft.com/office/powerpoint/2010/main" val="4185278940"/>
              </p:ext>
            </p:extLst>
          </p:nvPr>
        </p:nvGraphicFramePr>
        <p:xfrm>
          <a:off x="1344384" y="1104073"/>
          <a:ext cx="9503229" cy="512615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A86F4CA-AA88-4F0F-9307-7D936CCD2F9F}"/>
              </a:ext>
            </a:extLst>
          </p:cNvPr>
          <p:cNvSpPr txBox="1"/>
          <p:nvPr/>
        </p:nvSpPr>
        <p:spPr>
          <a:xfrm>
            <a:off x="3308932" y="6412788"/>
            <a:ext cx="6900869" cy="2308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NEED from OECD Data</a:t>
            </a:r>
          </a:p>
        </p:txBody>
      </p:sp>
      <p:sp>
        <p:nvSpPr>
          <p:cNvPr id="7" name="TextBox 6">
            <a:extLst>
              <a:ext uri="{FF2B5EF4-FFF2-40B4-BE49-F238E27FC236}">
                <a16:creationId xmlns:a16="http://schemas.microsoft.com/office/drawing/2014/main" id="{1408C1BD-A8C1-42DB-BC97-5933A2AD52DA}"/>
              </a:ext>
            </a:extLst>
          </p:cNvPr>
          <p:cNvSpPr txBox="1"/>
          <p:nvPr/>
        </p:nvSpPr>
        <p:spPr>
          <a:xfrm>
            <a:off x="4494946" y="1795052"/>
            <a:ext cx="3202106" cy="400110"/>
          </a:xfrm>
          <a:prstGeom prst="rect">
            <a:avLst/>
          </a:prstGeom>
          <a:noFill/>
        </p:spPr>
        <p:txBody>
          <a:bodyPr wrap="square" rtlCol="0">
            <a:spAutoFit/>
          </a:bodyPr>
          <a:lstStyle/>
          <a:p>
            <a:r>
              <a:rPr lang="en-US" sz="2000" b="1" dirty="0"/>
              <a:t>Deaths per 1,000 live births</a:t>
            </a:r>
          </a:p>
        </p:txBody>
      </p:sp>
    </p:spTree>
    <p:extLst>
      <p:ext uri="{BB962C8B-B14F-4D97-AF65-F5344CB8AC3E}">
        <p14:creationId xmlns:p14="http://schemas.microsoft.com/office/powerpoint/2010/main" val="431702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8B74-D14E-4839-922D-3977B2E2120F}"/>
              </a:ext>
            </a:extLst>
          </p:cNvPr>
          <p:cNvSpPr>
            <a:spLocks noGrp="1"/>
          </p:cNvSpPr>
          <p:nvPr>
            <p:ph type="title"/>
          </p:nvPr>
        </p:nvSpPr>
        <p:spPr>
          <a:xfrm>
            <a:off x="764675" y="0"/>
            <a:ext cx="10515600" cy="1325563"/>
          </a:xfrm>
        </p:spPr>
        <p:txBody>
          <a:bodyPr>
            <a:normAutofit/>
          </a:bodyPr>
          <a:lstStyle/>
          <a:p>
            <a:r>
              <a:rPr lang="en-US" sz="3800" dirty="0">
                <a:solidFill>
                  <a:schemeClr val="bg1"/>
                </a:solidFill>
              </a:rPr>
              <a:t>Infa</a:t>
            </a:r>
            <a:r>
              <a:rPr lang="en-US" sz="3800" dirty="0"/>
              <a:t>nt Mortality by Race/Ethnicity</a:t>
            </a:r>
          </a:p>
        </p:txBody>
      </p:sp>
      <p:sp>
        <p:nvSpPr>
          <p:cNvPr id="4" name="Slide Number Placeholder 3">
            <a:extLst>
              <a:ext uri="{FF2B5EF4-FFF2-40B4-BE49-F238E27FC236}">
                <a16:creationId xmlns:a16="http://schemas.microsoft.com/office/drawing/2014/main" id="{5AF7C62F-01AB-456A-ABB0-CEF457209012}"/>
              </a:ext>
            </a:extLst>
          </p:cNvPr>
          <p:cNvSpPr>
            <a:spLocks noGrp="1"/>
          </p:cNvSpPr>
          <p:nvPr>
            <p:ph type="sldNum" sz="quarter" idx="12"/>
          </p:nvPr>
        </p:nvSpPr>
        <p:spPr/>
        <p:txBody>
          <a:bodyPr/>
          <a:lstStyle/>
          <a:p>
            <a:fld id="{D9F085D5-EC86-4F6A-B501-C1359CB39116}" type="slidenum">
              <a:rPr lang="en-GB" smtClean="0"/>
              <a:t>28</a:t>
            </a:fld>
            <a:endParaRPr lang="en-GB"/>
          </a:p>
        </p:txBody>
      </p:sp>
      <p:pic>
        <p:nvPicPr>
          <p:cNvPr id="12" name="Picture 11">
            <a:extLst>
              <a:ext uri="{FF2B5EF4-FFF2-40B4-BE49-F238E27FC236}">
                <a16:creationId xmlns:a16="http://schemas.microsoft.com/office/drawing/2014/main" id="{155DFBE3-0958-1047-80C4-23266EFDA26C}"/>
              </a:ext>
            </a:extLst>
          </p:cNvPr>
          <p:cNvPicPr>
            <a:picLocks noChangeAspect="1"/>
          </p:cNvPicPr>
          <p:nvPr/>
        </p:nvPicPr>
        <p:blipFill>
          <a:blip r:embed="rId2" r:link="rId3"/>
          <a:srcRect/>
          <a:stretch>
            <a:fillRect/>
          </a:stretch>
        </p:blipFill>
        <p:spPr>
          <a:xfrm>
            <a:off x="1031804" y="1166030"/>
            <a:ext cx="10128392" cy="5064196"/>
          </a:xfrm>
          <a:prstGeom prst="rect">
            <a:avLst/>
          </a:prstGeom>
        </p:spPr>
      </p:pic>
    </p:spTree>
    <p:extLst>
      <p:ext uri="{BB962C8B-B14F-4D97-AF65-F5344CB8AC3E}">
        <p14:creationId xmlns:p14="http://schemas.microsoft.com/office/powerpoint/2010/main" val="32616218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0422-8E57-480D-9517-1FAB8AD05D06}"/>
              </a:ext>
            </a:extLst>
          </p:cNvPr>
          <p:cNvSpPr>
            <a:spLocks noGrp="1"/>
          </p:cNvSpPr>
          <p:nvPr>
            <p:ph type="title"/>
          </p:nvPr>
        </p:nvSpPr>
        <p:spPr/>
        <p:txBody>
          <a:bodyPr/>
          <a:lstStyle/>
          <a:p>
            <a:r>
              <a:rPr lang="en-US" dirty="0">
                <a:solidFill>
                  <a:schemeClr val="bg1"/>
                </a:solidFill>
              </a:rPr>
              <a:t>Ma</a:t>
            </a:r>
            <a:r>
              <a:rPr lang="en-US" dirty="0"/>
              <a:t>ternal Mortality Rate</a:t>
            </a:r>
          </a:p>
        </p:txBody>
      </p:sp>
      <p:sp>
        <p:nvSpPr>
          <p:cNvPr id="4" name="Slide Number Placeholder 3">
            <a:extLst>
              <a:ext uri="{FF2B5EF4-FFF2-40B4-BE49-F238E27FC236}">
                <a16:creationId xmlns:a16="http://schemas.microsoft.com/office/drawing/2014/main" id="{60103DAE-654F-4625-B67A-15EBE7424B81}"/>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6" name="TextBox 5">
            <a:extLst>
              <a:ext uri="{FF2B5EF4-FFF2-40B4-BE49-F238E27FC236}">
                <a16:creationId xmlns:a16="http://schemas.microsoft.com/office/drawing/2014/main" id="{B654C601-943F-48F8-A8EE-AF583E4E2EC9}"/>
              </a:ext>
            </a:extLst>
          </p:cNvPr>
          <p:cNvSpPr txBox="1"/>
          <p:nvPr/>
        </p:nvSpPr>
        <p:spPr>
          <a:xfrm>
            <a:off x="3254478" y="6375037"/>
            <a:ext cx="8937522" cy="461665"/>
          </a:xfrm>
          <a:prstGeom prst="rect">
            <a:avLst/>
          </a:prstGeom>
          <a:noFill/>
        </p:spPr>
        <p:txBody>
          <a:bodyPr wrap="square" rtlCol="0">
            <a:spAutoFit/>
          </a:bodyPr>
          <a:lstStyle/>
          <a:p>
            <a:r>
              <a:rPr lang="en-US" sz="1200" dirty="0"/>
              <a:t>Source: </a:t>
            </a:r>
            <a:r>
              <a:rPr lang="en-US" sz="1200" dirty="0" err="1"/>
              <a:t>Roosa</a:t>
            </a:r>
            <a:r>
              <a:rPr lang="en-US" sz="1200" dirty="0"/>
              <a:t> </a:t>
            </a:r>
            <a:r>
              <a:rPr lang="en-US" sz="1200" dirty="0" err="1"/>
              <a:t>Tikkanen</a:t>
            </a:r>
            <a:r>
              <a:rPr lang="en-US" sz="1200" dirty="0"/>
              <a:t> et al., </a:t>
            </a:r>
            <a:r>
              <a:rPr lang="en-US" sz="1200" i="1" dirty="0">
                <a:hlinkClick r:id="rId2"/>
              </a:rPr>
              <a:t>Maternal Mortality and Maternity Care in the United States Compared to 10 Other Developed Countries</a:t>
            </a:r>
            <a:r>
              <a:rPr lang="en-US" sz="1200" dirty="0"/>
              <a:t> (Commonwealth Fund, Nov. 2020). </a:t>
            </a:r>
            <a:r>
              <a:rPr lang="en-US" sz="1200" dirty="0">
                <a:hlinkClick r:id="rId3"/>
              </a:rPr>
              <a:t>https://doi.org/10.26099/411v-9255</a:t>
            </a:r>
            <a:endParaRPr lang="en-US" sz="1200" dirty="0"/>
          </a:p>
        </p:txBody>
      </p:sp>
      <p:pic>
        <p:nvPicPr>
          <p:cNvPr id="10" name="Content Placeholder 9" descr="Chart, bar chart&#10;&#10;Description automatically generated">
            <a:extLst>
              <a:ext uri="{FF2B5EF4-FFF2-40B4-BE49-F238E27FC236}">
                <a16:creationId xmlns:a16="http://schemas.microsoft.com/office/drawing/2014/main" id="{7D68BD6E-217D-9A49-85BA-FFF71CCA82E3}"/>
              </a:ext>
            </a:extLst>
          </p:cNvPr>
          <p:cNvPicPr>
            <a:picLocks noGrp="1" noChangeAspect="1"/>
          </p:cNvPicPr>
          <p:nvPr>
            <p:ph idx="1"/>
          </p:nvPr>
        </p:nvPicPr>
        <p:blipFill>
          <a:blip r:embed="rId4" r:link="rId5"/>
          <a:stretch>
            <a:fillRect/>
          </a:stretch>
        </p:blipFill>
        <p:spPr>
          <a:xfrm>
            <a:off x="973501" y="1107727"/>
            <a:ext cx="10244998" cy="5122499"/>
          </a:xfrm>
        </p:spPr>
      </p:pic>
    </p:spTree>
    <p:extLst>
      <p:ext uri="{BB962C8B-B14F-4D97-AF65-F5344CB8AC3E}">
        <p14:creationId xmlns:p14="http://schemas.microsoft.com/office/powerpoint/2010/main" val="1742328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262860" y="1253331"/>
            <a:ext cx="11929140" cy="4351338"/>
          </a:xfrm>
        </p:spPr>
        <p:txBody>
          <a:bodyPr>
            <a:normAutofit/>
          </a:bodyPr>
          <a:lstStyle/>
          <a:p>
            <a:pPr>
              <a:spcAft>
                <a:spcPts val="1000"/>
              </a:spcAft>
            </a:pPr>
            <a:r>
              <a:rPr lang="en-US" dirty="0"/>
              <a:t>Contemporary Economic Policy</a:t>
            </a:r>
          </a:p>
          <a:p>
            <a:pPr lvl="1">
              <a:spcAft>
                <a:spcPts val="1000"/>
              </a:spcAft>
            </a:pPr>
            <a:r>
              <a:rPr lang="en-US" dirty="0"/>
              <a:t>Week 1 (5/15): Economic Update (Geoffrey Woglom, Amherst College) </a:t>
            </a:r>
          </a:p>
          <a:p>
            <a:pPr lvl="1">
              <a:spcAft>
                <a:spcPts val="1000"/>
              </a:spcAft>
            </a:pPr>
            <a:r>
              <a:rPr lang="en-US" dirty="0"/>
              <a:t>Week 2 (5/22): Economics of Immigration (Jon Haveman, Exec Director, NEED) </a:t>
            </a:r>
          </a:p>
          <a:p>
            <a:pPr lvl="1">
              <a:spcAft>
                <a:spcPts val="1000"/>
              </a:spcAft>
            </a:pPr>
            <a:r>
              <a:rPr lang="en-US" b="1" dirty="0"/>
              <a:t>Week 3 (5/29): Health Economics (Jon </a:t>
            </a:r>
            <a:r>
              <a:rPr lang="en-US" b="1" dirty="0" err="1"/>
              <a:t>Haveman</a:t>
            </a:r>
            <a:r>
              <a:rPr lang="en-US" b="1" dirty="0"/>
              <a:t>)</a:t>
            </a:r>
          </a:p>
          <a:p>
            <a:pPr lvl="1">
              <a:spcAft>
                <a:spcPts val="1000"/>
              </a:spcAft>
            </a:pPr>
            <a:r>
              <a:rPr lang="en-US" dirty="0"/>
              <a:t>Week 4 (6/5): Federal Debt and Deficits (Brian Peterson, Lagrange College)</a:t>
            </a:r>
          </a:p>
          <a:p>
            <a:pPr lvl="1">
              <a:spcAft>
                <a:spcPts val="1000"/>
              </a:spcAft>
            </a:pPr>
            <a:r>
              <a:rPr lang="en-US" dirty="0"/>
              <a:t>Week 5 (6/12):  Trade and Tariffs (Tibor </a:t>
            </a:r>
            <a:r>
              <a:rPr lang="en-US" dirty="0" err="1"/>
              <a:t>Besedes</a:t>
            </a:r>
            <a:r>
              <a:rPr lang="en-US" dirty="0"/>
              <a:t>, Georgia Institute of Technology)</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815251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4251-435B-4D30-861C-5763C66C1A68}"/>
              </a:ext>
            </a:extLst>
          </p:cNvPr>
          <p:cNvSpPr>
            <a:spLocks noGrp="1"/>
          </p:cNvSpPr>
          <p:nvPr>
            <p:ph type="title"/>
          </p:nvPr>
        </p:nvSpPr>
        <p:spPr/>
        <p:txBody>
          <a:bodyPr/>
          <a:lstStyle/>
          <a:p>
            <a:r>
              <a:rPr lang="en-US" dirty="0">
                <a:solidFill>
                  <a:schemeClr val="bg1"/>
                </a:solidFill>
              </a:rPr>
              <a:t>Ma</a:t>
            </a:r>
            <a:r>
              <a:rPr lang="en-US" dirty="0"/>
              <a:t>ternal Mortality Rate by Race</a:t>
            </a:r>
          </a:p>
        </p:txBody>
      </p:sp>
      <p:pic>
        <p:nvPicPr>
          <p:cNvPr id="8" name="Content Placeholder 7" descr="Chart, bar chart, waterfall chart&#10;&#10;Description automatically generated">
            <a:extLst>
              <a:ext uri="{FF2B5EF4-FFF2-40B4-BE49-F238E27FC236}">
                <a16:creationId xmlns:a16="http://schemas.microsoft.com/office/drawing/2014/main" id="{6D97BFC1-0CAF-DF42-8DF0-1C3D73E5E129}"/>
              </a:ext>
            </a:extLst>
          </p:cNvPr>
          <p:cNvPicPr>
            <a:picLocks noGrp="1" noChangeAspect="1"/>
          </p:cNvPicPr>
          <p:nvPr>
            <p:ph idx="1"/>
          </p:nvPr>
        </p:nvPicPr>
        <p:blipFill>
          <a:blip r:embed="rId2" r:link="rId3"/>
          <a:stretch>
            <a:fillRect/>
          </a:stretch>
        </p:blipFill>
        <p:spPr>
          <a:xfrm>
            <a:off x="1012560" y="1118395"/>
            <a:ext cx="10166880" cy="5083440"/>
          </a:xfrm>
        </p:spPr>
      </p:pic>
    </p:spTree>
    <p:extLst>
      <p:ext uri="{BB962C8B-B14F-4D97-AF65-F5344CB8AC3E}">
        <p14:creationId xmlns:p14="http://schemas.microsoft.com/office/powerpoint/2010/main" val="1173749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F9351-A50F-40DD-9D23-85FF5EE056C1}"/>
              </a:ext>
            </a:extLst>
          </p:cNvPr>
          <p:cNvSpPr>
            <a:spLocks noGrp="1"/>
          </p:cNvSpPr>
          <p:nvPr>
            <p:ph type="title"/>
          </p:nvPr>
        </p:nvSpPr>
        <p:spPr>
          <a:xfrm>
            <a:off x="838200" y="216007"/>
            <a:ext cx="10515600" cy="1325563"/>
          </a:xfrm>
        </p:spPr>
        <p:txBody>
          <a:bodyPr>
            <a:normAutofit/>
          </a:bodyPr>
          <a:lstStyle/>
          <a:p>
            <a:pPr lvl="0"/>
            <a:r>
              <a:rPr lang="en-US" dirty="0">
                <a:solidFill>
                  <a:schemeClr val="bg1"/>
                </a:solidFill>
              </a:rPr>
              <a:t>Per</a:t>
            </a:r>
            <a:r>
              <a:rPr lang="en-US" dirty="0"/>
              <a:t>cent of adults who have experienced</a:t>
            </a:r>
            <a:br>
              <a:rPr lang="en-US" dirty="0"/>
            </a:br>
            <a:r>
              <a:rPr lang="en-US" dirty="0"/>
              <a:t>medical, medication, or lab errors or delays</a:t>
            </a:r>
          </a:p>
        </p:txBody>
      </p:sp>
      <p:graphicFrame>
        <p:nvGraphicFramePr>
          <p:cNvPr id="5" name="Content Placeholder 4">
            <a:extLst>
              <a:ext uri="{FF2B5EF4-FFF2-40B4-BE49-F238E27FC236}">
                <a16:creationId xmlns:a16="http://schemas.microsoft.com/office/drawing/2014/main" id="{554455D3-5AE0-4D84-AA5E-79345FE6D869}"/>
              </a:ext>
            </a:extLst>
          </p:cNvPr>
          <p:cNvGraphicFramePr>
            <a:graphicFrameLocks noGrp="1"/>
          </p:cNvGraphicFramePr>
          <p:nvPr>
            <p:ph idx="1"/>
            <p:extLst>
              <p:ext uri="{D42A27DB-BD31-4B8C-83A1-F6EECF244321}">
                <p14:modId xmlns:p14="http://schemas.microsoft.com/office/powerpoint/2010/main" val="2899731516"/>
              </p:ext>
            </p:extLst>
          </p:nvPr>
        </p:nvGraphicFramePr>
        <p:xfrm>
          <a:off x="838200" y="1959753"/>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A04B26EE-8AC7-4D8C-8C6C-7718DC6C0109}"/>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6" name="TextBox 5">
            <a:extLst>
              <a:ext uri="{FF2B5EF4-FFF2-40B4-BE49-F238E27FC236}">
                <a16:creationId xmlns:a16="http://schemas.microsoft.com/office/drawing/2014/main" id="{73E84471-80A5-46E4-A306-9FBDE29851BB}"/>
              </a:ext>
            </a:extLst>
          </p:cNvPr>
          <p:cNvSpPr txBox="1"/>
          <p:nvPr/>
        </p:nvSpPr>
        <p:spPr>
          <a:xfrm>
            <a:off x="6979920" y="6451096"/>
            <a:ext cx="5212080" cy="276999"/>
          </a:xfrm>
          <a:prstGeom prst="rect">
            <a:avLst/>
          </a:prstGeom>
          <a:noFill/>
        </p:spPr>
        <p:txBody>
          <a:bodyPr wrap="square" rtlCol="0">
            <a:spAutoFit/>
          </a:bodyPr>
          <a:lstStyle/>
          <a:p>
            <a:r>
              <a:rPr lang="en-US" sz="1200" dirty="0">
                <a:latin typeface="Cabin" panose="020B0803050202020004" pitchFamily="34" charset="0"/>
                <a:cs typeface="Arial" panose="020B0604020202020204" pitchFamily="34" charset="0"/>
              </a:rPr>
              <a:t>Source: 2016 Commonwealth Fund International Health Policy Survey.</a:t>
            </a:r>
          </a:p>
        </p:txBody>
      </p:sp>
    </p:spTree>
    <p:extLst>
      <p:ext uri="{BB962C8B-B14F-4D97-AF65-F5344CB8AC3E}">
        <p14:creationId xmlns:p14="http://schemas.microsoft.com/office/powerpoint/2010/main" val="2977934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1C553-35DE-455A-A872-FBBFBF34B977}"/>
              </a:ext>
            </a:extLst>
          </p:cNvPr>
          <p:cNvSpPr>
            <a:spLocks noGrp="1"/>
          </p:cNvSpPr>
          <p:nvPr>
            <p:ph type="title"/>
          </p:nvPr>
        </p:nvSpPr>
        <p:spPr/>
        <p:txBody>
          <a:bodyPr/>
          <a:lstStyle/>
          <a:p>
            <a:r>
              <a:rPr lang="en-US" dirty="0">
                <a:solidFill>
                  <a:schemeClr val="bg1"/>
                </a:solidFill>
              </a:rPr>
              <a:t>Pre</a:t>
            </a:r>
            <a:r>
              <a:rPr lang="en-US" dirty="0"/>
              <a:t>vention and Screening</a:t>
            </a:r>
            <a:endParaRPr lang="en-US" b="0" dirty="0"/>
          </a:p>
        </p:txBody>
      </p:sp>
      <p:sp>
        <p:nvSpPr>
          <p:cNvPr id="3" name="Content Placeholder 2">
            <a:extLst>
              <a:ext uri="{FF2B5EF4-FFF2-40B4-BE49-F238E27FC236}">
                <a16:creationId xmlns:a16="http://schemas.microsoft.com/office/drawing/2014/main" id="{27EE80AC-9CAB-4764-8061-E5BD02922A29}"/>
              </a:ext>
            </a:extLst>
          </p:cNvPr>
          <p:cNvSpPr>
            <a:spLocks noGrp="1"/>
          </p:cNvSpPr>
          <p:nvPr>
            <p:ph idx="1"/>
          </p:nvPr>
        </p:nvSpPr>
        <p:spPr/>
        <p:txBody>
          <a:bodyPr>
            <a:normAutofit/>
          </a:bodyPr>
          <a:lstStyle/>
          <a:p>
            <a:pPr>
              <a:lnSpc>
                <a:spcPct val="100000"/>
              </a:lnSpc>
            </a:pPr>
            <a:r>
              <a:rPr lang="en-US" sz="3200" b="0" dirty="0"/>
              <a:t>The U.S. excels in </a:t>
            </a:r>
            <a:r>
              <a:rPr lang="en-US" sz="3200" dirty="0"/>
              <a:t>some</a:t>
            </a:r>
            <a:r>
              <a:rPr lang="en-US" sz="3200" b="0" dirty="0"/>
              <a:t> prevention measures (high ranking):</a:t>
            </a:r>
          </a:p>
          <a:p>
            <a:pPr lvl="1">
              <a:lnSpc>
                <a:spcPct val="100000"/>
              </a:lnSpc>
            </a:pPr>
            <a:r>
              <a:rPr lang="en-US" sz="2800" dirty="0"/>
              <a:t>i</a:t>
            </a:r>
            <a:r>
              <a:rPr lang="en-US" sz="2800" b="0" dirty="0"/>
              <a:t>ncluding </a:t>
            </a:r>
            <a:r>
              <a:rPr lang="en-US" sz="2800" b="1" dirty="0"/>
              <a:t>flu vaccinations </a:t>
            </a:r>
            <a:r>
              <a:rPr lang="en-US" sz="2800" b="0" dirty="0"/>
              <a:t>and </a:t>
            </a:r>
            <a:r>
              <a:rPr lang="en-US" sz="2800" b="1" dirty="0"/>
              <a:t>breast cancer screenings</a:t>
            </a:r>
            <a:r>
              <a:rPr lang="en-US" sz="2800" b="0" dirty="0"/>
              <a:t>.</a:t>
            </a:r>
          </a:p>
          <a:p>
            <a:pPr marL="0" indent="0">
              <a:lnSpc>
                <a:spcPct val="100000"/>
              </a:lnSpc>
              <a:buNone/>
            </a:pPr>
            <a:endParaRPr lang="en-US" sz="3200" b="0" dirty="0"/>
          </a:p>
          <a:p>
            <a:pPr>
              <a:lnSpc>
                <a:spcPct val="100000"/>
              </a:lnSpc>
            </a:pPr>
            <a:r>
              <a:rPr lang="en-US" sz="3200" b="0" dirty="0"/>
              <a:t>The U.S. has:</a:t>
            </a:r>
          </a:p>
          <a:p>
            <a:pPr lvl="1">
              <a:lnSpc>
                <a:spcPct val="100000"/>
              </a:lnSpc>
            </a:pPr>
            <a:r>
              <a:rPr lang="en-US" sz="2800" dirty="0"/>
              <a:t>T</a:t>
            </a:r>
            <a:r>
              <a:rPr lang="en-US" sz="2800" b="0" dirty="0"/>
              <a:t>he highest average five-year survival rate for breast cancer, </a:t>
            </a:r>
          </a:p>
          <a:p>
            <a:pPr lvl="1">
              <a:lnSpc>
                <a:spcPct val="100000"/>
              </a:lnSpc>
            </a:pPr>
            <a:r>
              <a:rPr lang="en-US" sz="2800" b="0" dirty="0"/>
              <a:t>but the Lowest for cervical cancer.</a:t>
            </a:r>
          </a:p>
        </p:txBody>
      </p:sp>
    </p:spTree>
    <p:extLst>
      <p:ext uri="{BB962C8B-B14F-4D97-AF65-F5344CB8AC3E}">
        <p14:creationId xmlns:p14="http://schemas.microsoft.com/office/powerpoint/2010/main" val="137558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D3F1-8A29-4204-A7F3-E37D47463968}"/>
              </a:ext>
            </a:extLst>
          </p:cNvPr>
          <p:cNvSpPr>
            <a:spLocks noGrp="1"/>
          </p:cNvSpPr>
          <p:nvPr>
            <p:ph type="title"/>
          </p:nvPr>
        </p:nvSpPr>
        <p:spPr>
          <a:xfrm>
            <a:off x="755075" y="0"/>
            <a:ext cx="10515600" cy="1325563"/>
          </a:xfrm>
        </p:spPr>
        <p:txBody>
          <a:bodyPr>
            <a:normAutofit/>
          </a:bodyPr>
          <a:lstStyle/>
          <a:p>
            <a:r>
              <a:rPr lang="en-US" b="0" i="0" dirty="0">
                <a:solidFill>
                  <a:schemeClr val="bg1"/>
                </a:solidFill>
                <a:effectLst/>
                <a:latin typeface="InterFace"/>
              </a:rPr>
              <a:t> </a:t>
            </a:r>
            <a:r>
              <a:rPr lang="en-US" dirty="0">
                <a:solidFill>
                  <a:schemeClr val="bg1"/>
                </a:solidFill>
              </a:rPr>
              <a:t>Flu</a:t>
            </a:r>
            <a:r>
              <a:rPr lang="en-US" dirty="0"/>
              <a:t> Immunization</a:t>
            </a:r>
          </a:p>
        </p:txBody>
      </p:sp>
      <p:graphicFrame>
        <p:nvGraphicFramePr>
          <p:cNvPr id="6" name="Object 2">
            <a:extLst>
              <a:ext uri="{FF2B5EF4-FFF2-40B4-BE49-F238E27FC236}">
                <a16:creationId xmlns:a16="http://schemas.microsoft.com/office/drawing/2014/main" id="{68BB4111-56EB-4A92-A447-CFF8492B1BB4}"/>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31A5FC68-7A78-4167-81CA-CC020C408177}"/>
              </a:ext>
            </a:extLst>
          </p:cNvPr>
          <p:cNvSpPr txBox="1"/>
          <p:nvPr/>
        </p:nvSpPr>
        <p:spPr>
          <a:xfrm>
            <a:off x="3308932" y="6412788"/>
            <a:ext cx="6900869" cy="430887"/>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1100" i="1" dirty="0"/>
              <a:t>Source</a:t>
            </a:r>
            <a:r>
              <a:rPr lang="en-US" sz="1100" dirty="0"/>
              <a:t>: </a:t>
            </a:r>
            <a:r>
              <a:rPr lang="en-US" sz="1100" dirty="0" err="1"/>
              <a:t>Roosa</a:t>
            </a:r>
            <a:r>
              <a:rPr lang="en-US" sz="1100" dirty="0"/>
              <a:t> </a:t>
            </a:r>
            <a:r>
              <a:rPr lang="en-US" sz="1100" dirty="0" err="1"/>
              <a:t>Tikkanen</a:t>
            </a:r>
            <a:r>
              <a:rPr lang="en-US" sz="1100" dirty="0"/>
              <a:t> and Melinda K. Abrams, </a:t>
            </a:r>
            <a:r>
              <a:rPr lang="en-US" sz="1100" i="1" dirty="0"/>
              <a:t>U.S. Health Care from a Global Perspective, 2019: Higher Spending, Worse Outcomes </a:t>
            </a:r>
            <a:r>
              <a:rPr lang="en-US" sz="1100" dirty="0"/>
              <a:t>(Commonwealth Fund, Jan. 2020).</a:t>
            </a:r>
          </a:p>
        </p:txBody>
      </p:sp>
    </p:spTree>
    <p:extLst>
      <p:ext uri="{BB962C8B-B14F-4D97-AF65-F5344CB8AC3E}">
        <p14:creationId xmlns:p14="http://schemas.microsoft.com/office/powerpoint/2010/main" val="4136567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932BF-9043-4660-BCF2-5B61848ECEDB}"/>
              </a:ext>
            </a:extLst>
          </p:cNvPr>
          <p:cNvSpPr>
            <a:spLocks noGrp="1"/>
          </p:cNvSpPr>
          <p:nvPr>
            <p:ph type="title"/>
          </p:nvPr>
        </p:nvSpPr>
        <p:spPr>
          <a:xfrm>
            <a:off x="838200" y="0"/>
            <a:ext cx="10515600" cy="1325563"/>
          </a:xfrm>
        </p:spPr>
        <p:txBody>
          <a:bodyPr/>
          <a:lstStyle/>
          <a:p>
            <a:r>
              <a:rPr lang="en-US" dirty="0">
                <a:solidFill>
                  <a:schemeClr val="bg1"/>
                </a:solidFill>
              </a:rPr>
              <a:t>Bre</a:t>
            </a:r>
            <a:r>
              <a:rPr lang="en-US" dirty="0"/>
              <a:t>ast Cancer Screening</a:t>
            </a:r>
          </a:p>
        </p:txBody>
      </p:sp>
      <p:graphicFrame>
        <p:nvGraphicFramePr>
          <p:cNvPr id="7" name="Object 2">
            <a:extLst>
              <a:ext uri="{FF2B5EF4-FFF2-40B4-BE49-F238E27FC236}">
                <a16:creationId xmlns:a16="http://schemas.microsoft.com/office/drawing/2014/main" id="{804B86E6-A06F-406D-AC23-100B95C1FEFC}"/>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86CE798-6F5C-41E3-B89C-16236A72D53A}"/>
              </a:ext>
            </a:extLst>
          </p:cNvPr>
          <p:cNvSpPr txBox="1"/>
          <p:nvPr/>
        </p:nvSpPr>
        <p:spPr>
          <a:xfrm>
            <a:off x="3308932" y="6412788"/>
            <a:ext cx="6900869" cy="430887"/>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1100" i="1" dirty="0"/>
              <a:t>Source</a:t>
            </a:r>
            <a:r>
              <a:rPr lang="en-US" sz="1100" dirty="0"/>
              <a:t>: </a:t>
            </a:r>
            <a:r>
              <a:rPr lang="en-US" sz="1100" dirty="0" err="1"/>
              <a:t>Roosa</a:t>
            </a:r>
            <a:r>
              <a:rPr lang="en-US" sz="1100" dirty="0"/>
              <a:t> </a:t>
            </a:r>
            <a:r>
              <a:rPr lang="en-US" sz="1100" dirty="0" err="1"/>
              <a:t>Tikkanen</a:t>
            </a:r>
            <a:r>
              <a:rPr lang="en-US" sz="1100" dirty="0"/>
              <a:t> and Melinda K. Abrams, </a:t>
            </a:r>
            <a:r>
              <a:rPr lang="en-US" sz="1100" i="1" dirty="0"/>
              <a:t>U.S. Health Care from a Global Perspective, 2019: Higher Spending, Worse Outcomes </a:t>
            </a:r>
            <a:r>
              <a:rPr lang="en-US" sz="1100" dirty="0"/>
              <a:t>(Commonwealth Fund, Jan. 2020).</a:t>
            </a:r>
          </a:p>
        </p:txBody>
      </p:sp>
      <p:sp>
        <p:nvSpPr>
          <p:cNvPr id="3" name="Rectangle 2">
            <a:extLst>
              <a:ext uri="{FF2B5EF4-FFF2-40B4-BE49-F238E27FC236}">
                <a16:creationId xmlns:a16="http://schemas.microsoft.com/office/drawing/2014/main" id="{016C728F-0F48-4633-A812-A16AA49323BB}"/>
              </a:ext>
            </a:extLst>
          </p:cNvPr>
          <p:cNvSpPr/>
          <p:nvPr/>
        </p:nvSpPr>
        <p:spPr>
          <a:xfrm>
            <a:off x="2846215" y="1463356"/>
            <a:ext cx="6187399" cy="461665"/>
          </a:xfrm>
          <a:prstGeom prst="rect">
            <a:avLst/>
          </a:prstGeom>
        </p:spPr>
        <p:txBody>
          <a:bodyPr wrap="none">
            <a:spAutoFit/>
          </a:bodyPr>
          <a:lstStyle/>
          <a:p>
            <a:r>
              <a:rPr lang="en-US" sz="2400" dirty="0"/>
              <a:t>Percentage of females ages 50–69 screened (%).</a:t>
            </a:r>
          </a:p>
        </p:txBody>
      </p:sp>
    </p:spTree>
    <p:extLst>
      <p:ext uri="{BB962C8B-B14F-4D97-AF65-F5344CB8AC3E}">
        <p14:creationId xmlns:p14="http://schemas.microsoft.com/office/powerpoint/2010/main" val="945110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977504E-EF54-4383-A45E-14847414A454}"/>
              </a:ext>
            </a:extLst>
          </p:cNvPr>
          <p:cNvSpPr>
            <a:spLocks noGrp="1"/>
          </p:cNvSpPr>
          <p:nvPr>
            <p:ph type="title"/>
          </p:nvPr>
        </p:nvSpPr>
        <p:spPr>
          <a:xfrm>
            <a:off x="838200" y="0"/>
            <a:ext cx="10515600" cy="1325563"/>
          </a:xfrm>
        </p:spPr>
        <p:txBody>
          <a:bodyPr/>
          <a:lstStyle/>
          <a:p>
            <a:r>
              <a:rPr lang="en-US" dirty="0">
                <a:solidFill>
                  <a:schemeClr val="bg1"/>
                </a:solidFill>
              </a:rPr>
              <a:t>Per</a:t>
            </a:r>
            <a:r>
              <a:rPr lang="en-US" dirty="0"/>
              <a:t>ception of Quality of Medical Care</a:t>
            </a:r>
          </a:p>
        </p:txBody>
      </p:sp>
      <p:graphicFrame>
        <p:nvGraphicFramePr>
          <p:cNvPr id="32" name="Content Placeholder 31">
            <a:extLst>
              <a:ext uri="{FF2B5EF4-FFF2-40B4-BE49-F238E27FC236}">
                <a16:creationId xmlns:a16="http://schemas.microsoft.com/office/drawing/2014/main" id="{FFC2F35B-72D7-4D96-8198-40367FDED12C}"/>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70864439-3790-40A6-90BD-6AD9C52A114D}"/>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33" name="TextBox 32">
            <a:extLst>
              <a:ext uri="{FF2B5EF4-FFF2-40B4-BE49-F238E27FC236}">
                <a16:creationId xmlns:a16="http://schemas.microsoft.com/office/drawing/2014/main" id="{1B4A4BC9-99ED-442A-BA26-82C810396DC7}"/>
              </a:ext>
            </a:extLst>
          </p:cNvPr>
          <p:cNvSpPr txBox="1"/>
          <p:nvPr/>
        </p:nvSpPr>
        <p:spPr>
          <a:xfrm>
            <a:off x="3254478" y="6372181"/>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Tree>
    <p:extLst>
      <p:ext uri="{BB962C8B-B14F-4D97-AF65-F5344CB8AC3E}">
        <p14:creationId xmlns:p14="http://schemas.microsoft.com/office/powerpoint/2010/main" val="3529434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D51B-B513-BD4D-A9A6-03C3592A5CCA}"/>
              </a:ext>
            </a:extLst>
          </p:cNvPr>
          <p:cNvSpPr>
            <a:spLocks noGrp="1"/>
          </p:cNvSpPr>
          <p:nvPr>
            <p:ph type="title"/>
          </p:nvPr>
        </p:nvSpPr>
        <p:spPr>
          <a:xfrm>
            <a:off x="921325" y="0"/>
            <a:ext cx="10515600" cy="1325563"/>
          </a:xfrm>
        </p:spPr>
        <p:txBody>
          <a:bodyPr/>
          <a:lstStyle/>
          <a:p>
            <a:r>
              <a:rPr lang="en-US" dirty="0">
                <a:solidFill>
                  <a:schemeClr val="bg1"/>
                </a:solidFill>
              </a:rPr>
              <a:t>Qu</a:t>
            </a:r>
            <a:r>
              <a:rPr lang="en-US" dirty="0"/>
              <a:t>ality of Care Notes</a:t>
            </a:r>
          </a:p>
        </p:txBody>
      </p:sp>
      <p:sp>
        <p:nvSpPr>
          <p:cNvPr id="3" name="Content Placeholder 2">
            <a:extLst>
              <a:ext uri="{FF2B5EF4-FFF2-40B4-BE49-F238E27FC236}">
                <a16:creationId xmlns:a16="http://schemas.microsoft.com/office/drawing/2014/main" id="{EAEE2EEC-4BEE-FC41-828C-62EF4AA5CD9A}"/>
              </a:ext>
            </a:extLst>
          </p:cNvPr>
          <p:cNvSpPr>
            <a:spLocks noGrp="1"/>
          </p:cNvSpPr>
          <p:nvPr>
            <p:ph idx="1"/>
          </p:nvPr>
        </p:nvSpPr>
        <p:spPr/>
        <p:txBody>
          <a:bodyPr/>
          <a:lstStyle/>
          <a:p>
            <a:pPr>
              <a:spcAft>
                <a:spcPts val="1000"/>
              </a:spcAft>
            </a:pPr>
            <a:r>
              <a:rPr lang="en-US" dirty="0"/>
              <a:t>Metrics of quality in the U.S. are not very good.</a:t>
            </a:r>
          </a:p>
          <a:p>
            <a:pPr>
              <a:spcAft>
                <a:spcPts val="1000"/>
              </a:spcAft>
            </a:pPr>
            <a:r>
              <a:rPr lang="en-US" dirty="0"/>
              <a:t>Quality of care is not considered very good in the U.S.</a:t>
            </a:r>
          </a:p>
          <a:p>
            <a:pPr>
              <a:spcAft>
                <a:spcPts val="1000"/>
              </a:spcAft>
            </a:pPr>
            <a:r>
              <a:rPr lang="en-US" dirty="0"/>
              <a:t>The system has bright spots!</a:t>
            </a:r>
          </a:p>
          <a:p>
            <a:r>
              <a:rPr lang="en-US" dirty="0"/>
              <a:t>But isn’t very well thought of…</a:t>
            </a:r>
          </a:p>
        </p:txBody>
      </p:sp>
      <p:sp>
        <p:nvSpPr>
          <p:cNvPr id="4" name="Slide Number Placeholder 3">
            <a:extLst>
              <a:ext uri="{FF2B5EF4-FFF2-40B4-BE49-F238E27FC236}">
                <a16:creationId xmlns:a16="http://schemas.microsoft.com/office/drawing/2014/main" id="{CB2E4FB8-25C1-B24C-B597-78F69595F184}"/>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3356283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BD596-8C7A-8A4B-8BDD-BB149B1A52AC}"/>
              </a:ext>
            </a:extLst>
          </p:cNvPr>
          <p:cNvSpPr>
            <a:spLocks noGrp="1"/>
          </p:cNvSpPr>
          <p:nvPr>
            <p:ph type="title"/>
          </p:nvPr>
        </p:nvSpPr>
        <p:spPr/>
        <p:txBody>
          <a:bodyPr/>
          <a:lstStyle/>
          <a:p>
            <a:r>
              <a:rPr lang="en-US" dirty="0"/>
              <a:t>Costs</a:t>
            </a:r>
          </a:p>
        </p:txBody>
      </p:sp>
      <p:sp>
        <p:nvSpPr>
          <p:cNvPr id="3" name="Text Placeholder 2">
            <a:extLst>
              <a:ext uri="{FF2B5EF4-FFF2-40B4-BE49-F238E27FC236}">
                <a16:creationId xmlns:a16="http://schemas.microsoft.com/office/drawing/2014/main" id="{4C36D960-A516-AD41-B0DC-AFD35D46C6F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49D764-9A45-E64B-8BA3-DE7A838A2826}"/>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31774350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039D2-D214-4B13-816E-63AE93B2B13C}"/>
              </a:ext>
            </a:extLst>
          </p:cNvPr>
          <p:cNvSpPr>
            <a:spLocks noGrp="1"/>
          </p:cNvSpPr>
          <p:nvPr>
            <p:ph type="title"/>
          </p:nvPr>
        </p:nvSpPr>
        <p:spPr>
          <a:xfrm>
            <a:off x="781048" y="0"/>
            <a:ext cx="10515600" cy="1325563"/>
          </a:xfrm>
        </p:spPr>
        <p:txBody>
          <a:bodyPr>
            <a:normAutofit/>
          </a:bodyPr>
          <a:lstStyle/>
          <a:p>
            <a:r>
              <a:rPr lang="en-US" sz="3900">
                <a:solidFill>
                  <a:schemeClr val="bg1"/>
                </a:solidFill>
              </a:rPr>
              <a:t>Nat</a:t>
            </a:r>
            <a:r>
              <a:rPr lang="en-US" sz="3900"/>
              <a:t>ional Health Expenditure as Percent of GDP</a:t>
            </a:r>
            <a:endParaRPr lang="en-US" sz="3900" dirty="0"/>
          </a:p>
        </p:txBody>
      </p:sp>
      <p:pic>
        <p:nvPicPr>
          <p:cNvPr id="12" name="Content Placeholder 11">
            <a:extLst>
              <a:ext uri="{FF2B5EF4-FFF2-40B4-BE49-F238E27FC236}">
                <a16:creationId xmlns:a16="http://schemas.microsoft.com/office/drawing/2014/main" id="{C629FD43-BD43-81C8-1DB6-8B0878DD5D64}"/>
              </a:ext>
            </a:extLst>
          </p:cNvPr>
          <p:cNvPicPr>
            <a:picLocks noGrp="1" noChangeAspect="1"/>
          </p:cNvPicPr>
          <p:nvPr>
            <p:ph idx="1"/>
          </p:nvPr>
        </p:nvPicPr>
        <p:blipFill>
          <a:blip r:embed="rId3" r:link="rId4"/>
          <a:stretch>
            <a:fillRect/>
          </a:stretch>
        </p:blipFill>
        <p:spPr>
          <a:xfrm>
            <a:off x="1027537" y="1143754"/>
            <a:ext cx="10136926" cy="5074920"/>
          </a:xfrm>
        </p:spPr>
      </p:pic>
    </p:spTree>
    <p:extLst>
      <p:ext uri="{BB962C8B-B14F-4D97-AF65-F5344CB8AC3E}">
        <p14:creationId xmlns:p14="http://schemas.microsoft.com/office/powerpoint/2010/main" val="799943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D13B-CC57-40B8-8714-0298EA98ECE5}"/>
              </a:ext>
            </a:extLst>
          </p:cNvPr>
          <p:cNvSpPr>
            <a:spLocks noGrp="1"/>
          </p:cNvSpPr>
          <p:nvPr>
            <p:ph type="title"/>
          </p:nvPr>
        </p:nvSpPr>
        <p:spPr>
          <a:xfrm>
            <a:off x="723896" y="0"/>
            <a:ext cx="10515600" cy="1325563"/>
          </a:xfrm>
        </p:spPr>
        <p:txBody>
          <a:bodyPr/>
          <a:lstStyle/>
          <a:p>
            <a:r>
              <a:rPr lang="en-US" dirty="0">
                <a:solidFill>
                  <a:schemeClr val="bg1"/>
                </a:solidFill>
              </a:rPr>
              <a:t>Hea</a:t>
            </a:r>
            <a:r>
              <a:rPr lang="en-US" dirty="0"/>
              <a:t>lth Care Spending as % of GDP, 1980–2018</a:t>
            </a:r>
          </a:p>
        </p:txBody>
      </p:sp>
      <p:graphicFrame>
        <p:nvGraphicFramePr>
          <p:cNvPr id="4" name="Object 3">
            <a:extLst>
              <a:ext uri="{FF2B5EF4-FFF2-40B4-BE49-F238E27FC236}">
                <a16:creationId xmlns:a16="http://schemas.microsoft.com/office/drawing/2014/main" id="{DE110973-04DC-4408-8E1B-52FBA84767D4}"/>
              </a:ext>
            </a:extLst>
          </p:cNvPr>
          <p:cNvGraphicFramePr>
            <a:graphicFrameLocks noChangeAspect="1"/>
          </p:cNvGraphicFramePr>
          <p:nvPr>
            <p:extLst>
              <p:ext uri="{D42A27DB-BD31-4B8C-83A1-F6EECF244321}">
                <p14:modId xmlns:p14="http://schemas.microsoft.com/office/powerpoint/2010/main" val="446643930"/>
              </p:ext>
            </p:extLst>
          </p:nvPr>
        </p:nvGraphicFramePr>
        <p:xfrm>
          <a:off x="1220788" y="942230"/>
          <a:ext cx="9521815" cy="48616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1A149F8C-95E8-4024-A83A-61C46A408BE8}"/>
              </a:ext>
            </a:extLst>
          </p:cNvPr>
          <p:cNvSpPr txBox="1"/>
          <p:nvPr/>
        </p:nvSpPr>
        <p:spPr>
          <a:xfrm>
            <a:off x="3239730" y="6346017"/>
            <a:ext cx="8937522" cy="800219"/>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a:p>
            <a:endParaRPr lang="en-US" dirty="0"/>
          </a:p>
        </p:txBody>
      </p:sp>
      <p:sp>
        <p:nvSpPr>
          <p:cNvPr id="8" name="TextBox 7">
            <a:extLst>
              <a:ext uri="{FF2B5EF4-FFF2-40B4-BE49-F238E27FC236}">
                <a16:creationId xmlns:a16="http://schemas.microsoft.com/office/drawing/2014/main" id="{348B8FDD-F5D0-E64C-9020-214B525F8CFA}"/>
              </a:ext>
            </a:extLst>
          </p:cNvPr>
          <p:cNvSpPr txBox="1"/>
          <p:nvPr/>
        </p:nvSpPr>
        <p:spPr>
          <a:xfrm>
            <a:off x="5790092" y="1144967"/>
            <a:ext cx="1611403" cy="400110"/>
          </a:xfrm>
          <a:prstGeom prst="rect">
            <a:avLst/>
          </a:prstGeom>
          <a:noFill/>
        </p:spPr>
        <p:txBody>
          <a:bodyPr wrap="none" rtlCol="0">
            <a:spAutoFit/>
          </a:bodyPr>
          <a:lstStyle/>
          <a:p>
            <a:r>
              <a:rPr lang="en-US" sz="2000" b="1" dirty="0"/>
              <a:t>United States</a:t>
            </a:r>
          </a:p>
        </p:txBody>
      </p:sp>
      <p:sp>
        <p:nvSpPr>
          <p:cNvPr id="9" name="TextBox 8">
            <a:extLst>
              <a:ext uri="{FF2B5EF4-FFF2-40B4-BE49-F238E27FC236}">
                <a16:creationId xmlns:a16="http://schemas.microsoft.com/office/drawing/2014/main" id="{07909487-B0DD-194C-938F-AC70973EDCD0}"/>
              </a:ext>
            </a:extLst>
          </p:cNvPr>
          <p:cNvSpPr txBox="1"/>
          <p:nvPr/>
        </p:nvSpPr>
        <p:spPr>
          <a:xfrm>
            <a:off x="5203704" y="3054863"/>
            <a:ext cx="1784591" cy="400110"/>
          </a:xfrm>
          <a:prstGeom prst="rect">
            <a:avLst/>
          </a:prstGeom>
          <a:solidFill>
            <a:schemeClr val="bg1"/>
          </a:solidFill>
        </p:spPr>
        <p:txBody>
          <a:bodyPr wrap="none" rtlCol="0">
            <a:spAutoFit/>
          </a:bodyPr>
          <a:lstStyle/>
          <a:p>
            <a:r>
              <a:rPr lang="en-US" sz="2000" b="1" dirty="0"/>
              <a:t>Everybody else</a:t>
            </a:r>
          </a:p>
        </p:txBody>
      </p:sp>
    </p:spTree>
    <p:extLst>
      <p:ext uri="{BB962C8B-B14F-4D97-AF65-F5344CB8AC3E}">
        <p14:creationId xmlns:p14="http://schemas.microsoft.com/office/powerpoint/2010/main" val="5475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normAutofit/>
          </a:bodyPr>
          <a:lstStyle/>
          <a:p>
            <a:r>
              <a:rPr lang="en-US" dirty="0"/>
              <a:t>Please submit questions in the chat.</a:t>
            </a:r>
          </a:p>
          <a:p>
            <a:pPr lvl="1"/>
            <a:r>
              <a:rPr lang="en-US" dirty="0"/>
              <a:t>I will try to handle them as they come up.</a:t>
            </a:r>
          </a:p>
          <a:p>
            <a:endParaRPr lang="en-US" dirty="0"/>
          </a:p>
          <a:p>
            <a:r>
              <a:rPr lang="en-US" dirty="0"/>
              <a:t>We will do a verbal Q&amp;A once the material has been presented.</a:t>
            </a:r>
          </a:p>
          <a:p>
            <a:endParaRPr lang="en-US" dirty="0"/>
          </a:p>
          <a:p>
            <a:r>
              <a:rPr lang="en-US" dirty="0"/>
              <a:t>Slides will be available from the NEED website after the talk. (https://www.needecon.org/</a:t>
            </a:r>
            <a:r>
              <a:rPr lang="en-US" dirty="0" err="1"/>
              <a:t>delivered_presentations.php</a:t>
            </a:r>
            <a:r>
              <a:rPr lang="en-US" dirty="0"/>
              <a:t>).</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4</a:t>
            </a:fld>
            <a:endParaRPr lang="en-GB" dirty="0"/>
          </a:p>
        </p:txBody>
      </p:sp>
    </p:spTree>
    <p:extLst>
      <p:ext uri="{BB962C8B-B14F-4D97-AF65-F5344CB8AC3E}">
        <p14:creationId xmlns:p14="http://schemas.microsoft.com/office/powerpoint/2010/main" val="27701839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3C8C-35B5-4D56-AC2E-DE26E31B3F8B}"/>
              </a:ext>
            </a:extLst>
          </p:cNvPr>
          <p:cNvSpPr>
            <a:spLocks noGrp="1"/>
          </p:cNvSpPr>
          <p:nvPr>
            <p:ph type="title"/>
          </p:nvPr>
        </p:nvSpPr>
        <p:spPr>
          <a:xfrm>
            <a:off x="723896" y="0"/>
            <a:ext cx="10515600" cy="1325563"/>
          </a:xfrm>
        </p:spPr>
        <p:txBody>
          <a:bodyPr/>
          <a:lstStyle/>
          <a:p>
            <a:r>
              <a:rPr lang="en-US" dirty="0">
                <a:solidFill>
                  <a:schemeClr val="bg1"/>
                </a:solidFill>
              </a:rPr>
              <a:t>Inte</a:t>
            </a:r>
            <a:r>
              <a:rPr lang="en-US" dirty="0"/>
              <a:t>rnational Per</a:t>
            </a:r>
            <a:r>
              <a:rPr lang="en-US" dirty="0">
                <a:solidFill>
                  <a:schemeClr val="bg1"/>
                </a:solidFill>
              </a:rPr>
              <a:t> </a:t>
            </a:r>
            <a:r>
              <a:rPr lang="en-US" dirty="0"/>
              <a:t>Capita Healthcare Spending</a:t>
            </a:r>
          </a:p>
        </p:txBody>
      </p:sp>
      <p:pic>
        <p:nvPicPr>
          <p:cNvPr id="8" name="Content Placeholder 7">
            <a:extLst>
              <a:ext uri="{FF2B5EF4-FFF2-40B4-BE49-F238E27FC236}">
                <a16:creationId xmlns:a16="http://schemas.microsoft.com/office/drawing/2014/main" id="{4202AE2E-22E7-404C-B599-0267449036F5}"/>
              </a:ext>
            </a:extLst>
          </p:cNvPr>
          <p:cNvPicPr>
            <a:picLocks noGrp="1" noChangeAspect="1"/>
          </p:cNvPicPr>
          <p:nvPr>
            <p:ph idx="1"/>
          </p:nvPr>
        </p:nvPicPr>
        <p:blipFill>
          <a:blip r:embed="rId3"/>
          <a:stretch>
            <a:fillRect/>
          </a:stretch>
        </p:blipFill>
        <p:spPr>
          <a:xfrm>
            <a:off x="1622350" y="948267"/>
            <a:ext cx="8718692" cy="5258736"/>
          </a:xfrm>
          <a:prstGeom prst="rect">
            <a:avLst/>
          </a:prstGeom>
        </p:spPr>
      </p:pic>
      <p:sp>
        <p:nvSpPr>
          <p:cNvPr id="10" name="TextBox 9">
            <a:extLst>
              <a:ext uri="{FF2B5EF4-FFF2-40B4-BE49-F238E27FC236}">
                <a16:creationId xmlns:a16="http://schemas.microsoft.com/office/drawing/2014/main" id="{1557FA2D-F02B-45F6-B430-4AD339DF6EB5}"/>
              </a:ext>
            </a:extLst>
          </p:cNvPr>
          <p:cNvSpPr txBox="1"/>
          <p:nvPr/>
        </p:nvSpPr>
        <p:spPr>
          <a:xfrm>
            <a:off x="3239730" y="6371861"/>
            <a:ext cx="8937522" cy="523220"/>
          </a:xfrm>
          <a:prstGeom prst="rect">
            <a:avLst/>
          </a:prstGeom>
          <a:noFill/>
        </p:spPr>
        <p:txBody>
          <a:bodyPr wrap="square" rtlCol="0">
            <a:spAutoFit/>
          </a:bodyPr>
          <a:lstStyle/>
          <a:p>
            <a:r>
              <a:rPr lang="en-US" sz="1400" dirty="0"/>
              <a:t>Source: </a:t>
            </a:r>
            <a:r>
              <a:rPr lang="en-US" sz="1400" dirty="0" err="1"/>
              <a:t>Roosa</a:t>
            </a:r>
            <a:r>
              <a:rPr lang="en-US" sz="1400" dirty="0"/>
              <a:t> </a:t>
            </a:r>
            <a:r>
              <a:rPr lang="en-US" sz="1400" dirty="0" err="1"/>
              <a:t>Tikkanen</a:t>
            </a:r>
            <a:r>
              <a:rPr lang="en-US" sz="1400" dirty="0"/>
              <a:t> and Melinda K. Abrams, </a:t>
            </a:r>
            <a:r>
              <a:rPr lang="en-US" sz="1400" i="1" dirty="0"/>
              <a:t>U.S. Health Care from a Global Perspective, 2019: Higher Spending, Worse Outcomes </a:t>
            </a:r>
            <a:r>
              <a:rPr lang="en-US" sz="1400" dirty="0"/>
              <a:t>(Commonwealth Fund, Jan. 2020).</a:t>
            </a:r>
          </a:p>
        </p:txBody>
      </p:sp>
    </p:spTree>
    <p:extLst>
      <p:ext uri="{BB962C8B-B14F-4D97-AF65-F5344CB8AC3E}">
        <p14:creationId xmlns:p14="http://schemas.microsoft.com/office/powerpoint/2010/main" val="3884650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DFB12-6FCB-F34B-80D7-4AFC2D652CA1}"/>
              </a:ext>
            </a:extLst>
          </p:cNvPr>
          <p:cNvSpPr>
            <a:spLocks noGrp="1"/>
          </p:cNvSpPr>
          <p:nvPr>
            <p:ph type="title"/>
          </p:nvPr>
        </p:nvSpPr>
        <p:spPr>
          <a:xfrm>
            <a:off x="707575" y="0"/>
            <a:ext cx="10515600" cy="1325563"/>
          </a:xfrm>
        </p:spPr>
        <p:txBody>
          <a:bodyPr/>
          <a:lstStyle/>
          <a:p>
            <a:r>
              <a:rPr lang="en-US" dirty="0">
                <a:solidFill>
                  <a:schemeClr val="bg1"/>
                </a:solidFill>
              </a:rPr>
              <a:t>Out</a:t>
            </a:r>
            <a:r>
              <a:rPr lang="en-US" dirty="0"/>
              <a:t>-of-Pocket Costs</a:t>
            </a:r>
          </a:p>
        </p:txBody>
      </p:sp>
      <p:sp>
        <p:nvSpPr>
          <p:cNvPr id="4" name="Slide Number Placeholder 3">
            <a:extLst>
              <a:ext uri="{FF2B5EF4-FFF2-40B4-BE49-F238E27FC236}">
                <a16:creationId xmlns:a16="http://schemas.microsoft.com/office/drawing/2014/main" id="{8923D7C9-9FEA-2E40-9250-4FF01ED3C886}"/>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5" name="TextBox 4">
            <a:extLst>
              <a:ext uri="{FF2B5EF4-FFF2-40B4-BE49-F238E27FC236}">
                <a16:creationId xmlns:a16="http://schemas.microsoft.com/office/drawing/2014/main" id="{B78B5A69-BA53-B349-AE39-204E0C176DA9}"/>
              </a:ext>
            </a:extLst>
          </p:cNvPr>
          <p:cNvSpPr txBox="1"/>
          <p:nvPr/>
        </p:nvSpPr>
        <p:spPr>
          <a:xfrm>
            <a:off x="3254478" y="639322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pic>
        <p:nvPicPr>
          <p:cNvPr id="18" name="Picture 17">
            <a:extLst>
              <a:ext uri="{FF2B5EF4-FFF2-40B4-BE49-F238E27FC236}">
                <a16:creationId xmlns:a16="http://schemas.microsoft.com/office/drawing/2014/main" id="{9D5C2D30-5EED-1E42-8D9B-8776A7675302}"/>
              </a:ext>
            </a:extLst>
          </p:cNvPr>
          <p:cNvPicPr>
            <a:picLocks noChangeAspect="1"/>
          </p:cNvPicPr>
          <p:nvPr/>
        </p:nvPicPr>
        <p:blipFill>
          <a:blip r:embed="rId2"/>
          <a:stretch>
            <a:fillRect/>
          </a:stretch>
        </p:blipFill>
        <p:spPr>
          <a:xfrm>
            <a:off x="1168346" y="1163100"/>
            <a:ext cx="9855307" cy="4985626"/>
          </a:xfrm>
          <a:prstGeom prst="rect">
            <a:avLst/>
          </a:prstGeom>
        </p:spPr>
      </p:pic>
    </p:spTree>
    <p:extLst>
      <p:ext uri="{BB962C8B-B14F-4D97-AF65-F5344CB8AC3E}">
        <p14:creationId xmlns:p14="http://schemas.microsoft.com/office/powerpoint/2010/main" val="26657899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2F3482F-3D75-E045-A324-31ECEB79460A}"/>
              </a:ext>
            </a:extLst>
          </p:cNvPr>
          <p:cNvSpPr>
            <a:spLocks noGrp="1"/>
          </p:cNvSpPr>
          <p:nvPr>
            <p:ph type="sldNum" sz="quarter" idx="12"/>
          </p:nvPr>
        </p:nvSpPr>
        <p:spPr/>
        <p:txBody>
          <a:bodyPr/>
          <a:lstStyle/>
          <a:p>
            <a:fld id="{D9F085D5-EC86-4F6A-B501-C1359CB39116}" type="slidenum">
              <a:rPr lang="en-GB" smtClean="0"/>
              <a:t>42</a:t>
            </a:fld>
            <a:endParaRPr lang="en-GB"/>
          </a:p>
        </p:txBody>
      </p:sp>
      <p:sp>
        <p:nvSpPr>
          <p:cNvPr id="36" name="Title 35">
            <a:extLst>
              <a:ext uri="{FF2B5EF4-FFF2-40B4-BE49-F238E27FC236}">
                <a16:creationId xmlns:a16="http://schemas.microsoft.com/office/drawing/2014/main" id="{7B85B0BD-6F6F-E548-9CAF-5DB019071619}"/>
              </a:ext>
            </a:extLst>
          </p:cNvPr>
          <p:cNvSpPr>
            <a:spLocks noGrp="1"/>
          </p:cNvSpPr>
          <p:nvPr>
            <p:ph type="title"/>
          </p:nvPr>
        </p:nvSpPr>
        <p:spPr>
          <a:xfrm>
            <a:off x="897577" y="0"/>
            <a:ext cx="10515600" cy="1325563"/>
          </a:xfrm>
        </p:spPr>
        <p:txBody>
          <a:bodyPr/>
          <a:lstStyle/>
          <a:p>
            <a:r>
              <a:rPr lang="en-US" dirty="0">
                <a:solidFill>
                  <a:schemeClr val="bg1"/>
                </a:solidFill>
              </a:rPr>
              <a:t>Ski</a:t>
            </a:r>
            <a:r>
              <a:rPr lang="en-US" dirty="0"/>
              <a:t>pped Care Because of Cost</a:t>
            </a:r>
          </a:p>
        </p:txBody>
      </p:sp>
      <p:grpSp>
        <p:nvGrpSpPr>
          <p:cNvPr id="37" name="Group 36">
            <a:extLst>
              <a:ext uri="{FF2B5EF4-FFF2-40B4-BE49-F238E27FC236}">
                <a16:creationId xmlns:a16="http://schemas.microsoft.com/office/drawing/2014/main" id="{38EFC996-B959-A041-A6CD-F3F8884429AC}"/>
              </a:ext>
            </a:extLst>
          </p:cNvPr>
          <p:cNvGrpSpPr/>
          <p:nvPr/>
        </p:nvGrpSpPr>
        <p:grpSpPr>
          <a:xfrm>
            <a:off x="1740346" y="1360442"/>
            <a:ext cx="8711308" cy="4351338"/>
            <a:chOff x="263951" y="1341516"/>
            <a:chExt cx="8785816" cy="3818850"/>
          </a:xfrm>
        </p:grpSpPr>
        <p:graphicFrame>
          <p:nvGraphicFramePr>
            <p:cNvPr id="38" name="Chart 37">
              <a:extLst>
                <a:ext uri="{FF2B5EF4-FFF2-40B4-BE49-F238E27FC236}">
                  <a16:creationId xmlns:a16="http://schemas.microsoft.com/office/drawing/2014/main" id="{011EF844-CFAF-254B-85F5-25F642CCC22F}"/>
                </a:ext>
              </a:extLst>
            </p:cNvPr>
            <p:cNvGraphicFramePr/>
            <p:nvPr/>
          </p:nvGraphicFramePr>
          <p:xfrm>
            <a:off x="263951" y="1341516"/>
            <a:ext cx="8785816" cy="3818850"/>
          </p:xfrm>
          <a:graphic>
            <a:graphicData uri="http://schemas.openxmlformats.org/drawingml/2006/chart">
              <c:chart xmlns:c="http://schemas.openxmlformats.org/drawingml/2006/chart" xmlns:r="http://schemas.openxmlformats.org/officeDocument/2006/relationships" r:id="rId2"/>
            </a:graphicData>
          </a:graphic>
        </p:graphicFrame>
        <p:sp>
          <p:nvSpPr>
            <p:cNvPr id="39" name="TextBox 38">
              <a:extLst>
                <a:ext uri="{FF2B5EF4-FFF2-40B4-BE49-F238E27FC236}">
                  <a16:creationId xmlns:a16="http://schemas.microsoft.com/office/drawing/2014/main" id="{6D916B1F-1E92-FB44-9176-E559D221AF5A}"/>
                </a:ext>
              </a:extLst>
            </p:cNvPr>
            <p:cNvSpPr txBox="1"/>
            <p:nvPr/>
          </p:nvSpPr>
          <p:spPr>
            <a:xfrm>
              <a:off x="5277436" y="3334940"/>
              <a:ext cx="304800" cy="369332"/>
            </a:xfrm>
            <a:prstGeom prst="rect">
              <a:avLst/>
            </a:prstGeom>
            <a:noFill/>
          </p:spPr>
          <p:txBody>
            <a:bodyPr wrap="square" rtlCol="0">
              <a:spAutoFit/>
            </a:bodyPr>
            <a:lstStyle/>
            <a:p>
              <a:r>
                <a:rPr lang="en-US" dirty="0"/>
                <a:t>*</a:t>
              </a:r>
            </a:p>
          </p:txBody>
        </p:sp>
        <p:sp>
          <p:nvSpPr>
            <p:cNvPr id="40" name="TextBox 39">
              <a:extLst>
                <a:ext uri="{FF2B5EF4-FFF2-40B4-BE49-F238E27FC236}">
                  <a16:creationId xmlns:a16="http://schemas.microsoft.com/office/drawing/2014/main" id="{EBA84C3C-9FB4-3446-93BF-A9586D1B0F74}"/>
                </a:ext>
              </a:extLst>
            </p:cNvPr>
            <p:cNvSpPr txBox="1"/>
            <p:nvPr/>
          </p:nvSpPr>
          <p:spPr>
            <a:xfrm>
              <a:off x="6052004" y="3130585"/>
              <a:ext cx="304800" cy="369332"/>
            </a:xfrm>
            <a:prstGeom prst="rect">
              <a:avLst/>
            </a:prstGeom>
            <a:noFill/>
          </p:spPr>
          <p:txBody>
            <a:bodyPr wrap="square" rtlCol="0">
              <a:spAutoFit/>
            </a:bodyPr>
            <a:lstStyle/>
            <a:p>
              <a:r>
                <a:rPr lang="en-US" dirty="0"/>
                <a:t>*</a:t>
              </a:r>
            </a:p>
          </p:txBody>
        </p:sp>
        <p:sp>
          <p:nvSpPr>
            <p:cNvPr id="41" name="TextBox 40">
              <a:extLst>
                <a:ext uri="{FF2B5EF4-FFF2-40B4-BE49-F238E27FC236}">
                  <a16:creationId xmlns:a16="http://schemas.microsoft.com/office/drawing/2014/main" id="{AF74D405-975F-7F4F-97FD-25BD98EA59F2}"/>
                </a:ext>
              </a:extLst>
            </p:cNvPr>
            <p:cNvSpPr txBox="1"/>
            <p:nvPr/>
          </p:nvSpPr>
          <p:spPr>
            <a:xfrm>
              <a:off x="3728297" y="3545681"/>
              <a:ext cx="304800" cy="369332"/>
            </a:xfrm>
            <a:prstGeom prst="rect">
              <a:avLst/>
            </a:prstGeom>
            <a:noFill/>
          </p:spPr>
          <p:txBody>
            <a:bodyPr wrap="square" rtlCol="0">
              <a:spAutoFit/>
            </a:bodyPr>
            <a:lstStyle/>
            <a:p>
              <a:r>
                <a:rPr lang="en-US" dirty="0"/>
                <a:t>*</a:t>
              </a:r>
            </a:p>
          </p:txBody>
        </p:sp>
        <p:sp>
          <p:nvSpPr>
            <p:cNvPr id="42" name="TextBox 41">
              <a:extLst>
                <a:ext uri="{FF2B5EF4-FFF2-40B4-BE49-F238E27FC236}">
                  <a16:creationId xmlns:a16="http://schemas.microsoft.com/office/drawing/2014/main" id="{DDC22CA8-F864-0742-A995-291B250BDA14}"/>
                </a:ext>
              </a:extLst>
            </p:cNvPr>
            <p:cNvSpPr txBox="1"/>
            <p:nvPr/>
          </p:nvSpPr>
          <p:spPr>
            <a:xfrm>
              <a:off x="1404590" y="4038600"/>
              <a:ext cx="304800" cy="369332"/>
            </a:xfrm>
            <a:prstGeom prst="rect">
              <a:avLst/>
            </a:prstGeom>
            <a:noFill/>
          </p:spPr>
          <p:txBody>
            <a:bodyPr wrap="square" rtlCol="0">
              <a:spAutoFit/>
            </a:bodyPr>
            <a:lstStyle/>
            <a:p>
              <a:r>
                <a:rPr lang="en-US" dirty="0"/>
                <a:t>*</a:t>
              </a:r>
            </a:p>
          </p:txBody>
        </p:sp>
        <p:sp>
          <p:nvSpPr>
            <p:cNvPr id="43" name="TextBox 42">
              <a:extLst>
                <a:ext uri="{FF2B5EF4-FFF2-40B4-BE49-F238E27FC236}">
                  <a16:creationId xmlns:a16="http://schemas.microsoft.com/office/drawing/2014/main" id="{DAADF473-22B2-F742-AC64-DC07B646546E}"/>
                </a:ext>
              </a:extLst>
            </p:cNvPr>
            <p:cNvSpPr txBox="1"/>
            <p:nvPr/>
          </p:nvSpPr>
          <p:spPr>
            <a:xfrm>
              <a:off x="2179159" y="3771552"/>
              <a:ext cx="304800" cy="369332"/>
            </a:xfrm>
            <a:prstGeom prst="rect">
              <a:avLst/>
            </a:prstGeom>
            <a:noFill/>
          </p:spPr>
          <p:txBody>
            <a:bodyPr wrap="square" rtlCol="0">
              <a:spAutoFit/>
            </a:bodyPr>
            <a:lstStyle/>
            <a:p>
              <a:r>
                <a:rPr lang="en-US" dirty="0"/>
                <a:t>*</a:t>
              </a:r>
            </a:p>
          </p:txBody>
        </p:sp>
        <p:sp>
          <p:nvSpPr>
            <p:cNvPr id="44" name="TextBox 43">
              <a:extLst>
                <a:ext uri="{FF2B5EF4-FFF2-40B4-BE49-F238E27FC236}">
                  <a16:creationId xmlns:a16="http://schemas.microsoft.com/office/drawing/2014/main" id="{A26DBC99-5154-A049-9B69-92F842F183EB}"/>
                </a:ext>
              </a:extLst>
            </p:cNvPr>
            <p:cNvSpPr txBox="1"/>
            <p:nvPr/>
          </p:nvSpPr>
          <p:spPr>
            <a:xfrm>
              <a:off x="7571755" y="2730163"/>
              <a:ext cx="304800" cy="369332"/>
            </a:xfrm>
            <a:prstGeom prst="rect">
              <a:avLst/>
            </a:prstGeom>
            <a:noFill/>
          </p:spPr>
          <p:txBody>
            <a:bodyPr wrap="square" rtlCol="0">
              <a:spAutoFit/>
            </a:bodyPr>
            <a:lstStyle/>
            <a:p>
              <a:r>
                <a:rPr lang="en-US" dirty="0"/>
                <a:t>*</a:t>
              </a:r>
            </a:p>
          </p:txBody>
        </p:sp>
        <p:sp>
          <p:nvSpPr>
            <p:cNvPr id="45" name="TextBox 44">
              <a:extLst>
                <a:ext uri="{FF2B5EF4-FFF2-40B4-BE49-F238E27FC236}">
                  <a16:creationId xmlns:a16="http://schemas.microsoft.com/office/drawing/2014/main" id="{9A76B22F-42F8-764C-98E4-3A1B5A3C083E}"/>
                </a:ext>
              </a:extLst>
            </p:cNvPr>
            <p:cNvSpPr txBox="1"/>
            <p:nvPr/>
          </p:nvSpPr>
          <p:spPr>
            <a:xfrm>
              <a:off x="4502866" y="3508633"/>
              <a:ext cx="304800" cy="369332"/>
            </a:xfrm>
            <a:prstGeom prst="rect">
              <a:avLst/>
            </a:prstGeom>
            <a:noFill/>
          </p:spPr>
          <p:txBody>
            <a:bodyPr wrap="square" rtlCol="0">
              <a:spAutoFit/>
            </a:bodyPr>
            <a:lstStyle/>
            <a:p>
              <a:r>
                <a:rPr lang="en-US" dirty="0"/>
                <a:t>*</a:t>
              </a:r>
            </a:p>
          </p:txBody>
        </p:sp>
        <p:sp>
          <p:nvSpPr>
            <p:cNvPr id="46" name="TextBox 45">
              <a:extLst>
                <a:ext uri="{FF2B5EF4-FFF2-40B4-BE49-F238E27FC236}">
                  <a16:creationId xmlns:a16="http://schemas.microsoft.com/office/drawing/2014/main" id="{6F987740-3A58-DE4F-95E5-F5A65DD10755}"/>
                </a:ext>
              </a:extLst>
            </p:cNvPr>
            <p:cNvSpPr txBox="1"/>
            <p:nvPr/>
          </p:nvSpPr>
          <p:spPr>
            <a:xfrm>
              <a:off x="2953728" y="3633548"/>
              <a:ext cx="304800" cy="369332"/>
            </a:xfrm>
            <a:prstGeom prst="rect">
              <a:avLst/>
            </a:prstGeom>
            <a:noFill/>
          </p:spPr>
          <p:txBody>
            <a:bodyPr wrap="square" rtlCol="0">
              <a:spAutoFit/>
            </a:bodyPr>
            <a:lstStyle/>
            <a:p>
              <a:r>
                <a:rPr lang="en-US" dirty="0"/>
                <a:t>*</a:t>
              </a:r>
            </a:p>
          </p:txBody>
        </p:sp>
        <p:sp>
          <p:nvSpPr>
            <p:cNvPr id="47" name="TextBox 46">
              <a:extLst>
                <a:ext uri="{FF2B5EF4-FFF2-40B4-BE49-F238E27FC236}">
                  <a16:creationId xmlns:a16="http://schemas.microsoft.com/office/drawing/2014/main" id="{8ED403A6-DE33-9742-B0A6-AA12AE66F068}"/>
                </a:ext>
              </a:extLst>
            </p:cNvPr>
            <p:cNvSpPr txBox="1"/>
            <p:nvPr/>
          </p:nvSpPr>
          <p:spPr>
            <a:xfrm>
              <a:off x="6816776" y="2761254"/>
              <a:ext cx="304800" cy="369332"/>
            </a:xfrm>
            <a:prstGeom prst="rect">
              <a:avLst/>
            </a:prstGeom>
            <a:noFill/>
          </p:spPr>
          <p:txBody>
            <a:bodyPr wrap="square" rtlCol="0">
              <a:spAutoFit/>
            </a:bodyPr>
            <a:lstStyle/>
            <a:p>
              <a:r>
                <a:rPr lang="en-US" dirty="0"/>
                <a:t>*</a:t>
              </a:r>
            </a:p>
          </p:txBody>
        </p:sp>
        <p:sp>
          <p:nvSpPr>
            <p:cNvPr id="48" name="TextBox 47">
              <a:extLst>
                <a:ext uri="{FF2B5EF4-FFF2-40B4-BE49-F238E27FC236}">
                  <a16:creationId xmlns:a16="http://schemas.microsoft.com/office/drawing/2014/main" id="{6457F2D7-2EB6-B948-B6D2-822F0546E8CD}"/>
                </a:ext>
              </a:extLst>
            </p:cNvPr>
            <p:cNvSpPr txBox="1"/>
            <p:nvPr/>
          </p:nvSpPr>
          <p:spPr>
            <a:xfrm>
              <a:off x="630021" y="4131740"/>
              <a:ext cx="304800" cy="369332"/>
            </a:xfrm>
            <a:prstGeom prst="rect">
              <a:avLst/>
            </a:prstGeom>
            <a:noFill/>
          </p:spPr>
          <p:txBody>
            <a:bodyPr wrap="square" rtlCol="0">
              <a:spAutoFit/>
            </a:bodyPr>
            <a:lstStyle/>
            <a:p>
              <a:r>
                <a:rPr lang="en-US" dirty="0"/>
                <a:t>*</a:t>
              </a:r>
            </a:p>
          </p:txBody>
        </p:sp>
      </p:grpSp>
      <p:sp>
        <p:nvSpPr>
          <p:cNvPr id="49" name="TextBox 48">
            <a:extLst>
              <a:ext uri="{FF2B5EF4-FFF2-40B4-BE49-F238E27FC236}">
                <a16:creationId xmlns:a16="http://schemas.microsoft.com/office/drawing/2014/main" id="{71B7A293-EA03-9342-A09B-187DC2A55402}"/>
              </a:ext>
            </a:extLst>
          </p:cNvPr>
          <p:cNvSpPr txBox="1"/>
          <p:nvPr/>
        </p:nvSpPr>
        <p:spPr>
          <a:xfrm>
            <a:off x="3254478" y="6375037"/>
            <a:ext cx="8937522" cy="523220"/>
          </a:xfrm>
          <a:prstGeom prst="rect">
            <a:avLst/>
          </a:prstGeom>
          <a:noFill/>
        </p:spPr>
        <p:txBody>
          <a:bodyPr wrap="square" rtlCol="0">
            <a:spAutoFit/>
          </a:bodyPr>
          <a:lstStyle/>
          <a:p>
            <a:pPr defTabSz="1219170">
              <a:defRPr/>
            </a:pPr>
            <a:r>
              <a:rPr lang="en-US" sz="1400" dirty="0"/>
              <a:t>Source: </a:t>
            </a:r>
            <a:r>
              <a:rPr lang="en-US" sz="1400" dirty="0" err="1"/>
              <a:t>Munira</a:t>
            </a:r>
            <a:r>
              <a:rPr lang="en-US" sz="1400" dirty="0"/>
              <a:t> Z. </a:t>
            </a:r>
            <a:r>
              <a:rPr lang="en-US" sz="1400" dirty="0" err="1"/>
              <a:t>Gunja</a:t>
            </a:r>
            <a:r>
              <a:rPr lang="en-US" sz="1400" dirty="0"/>
              <a:t> et al., </a:t>
            </a:r>
            <a:r>
              <a:rPr lang="en-US" sz="1400" i="1" dirty="0"/>
              <a:t>What Is the Status of Women’s Health and Health Care in the U.S. Compared to Ten Other Countries? </a:t>
            </a:r>
            <a:r>
              <a:rPr lang="en-US" sz="1400" dirty="0"/>
              <a:t>(Commonwealth Fund, Dec. 2018).</a:t>
            </a:r>
          </a:p>
        </p:txBody>
      </p:sp>
      <p:sp>
        <p:nvSpPr>
          <p:cNvPr id="50" name="TextBox 49">
            <a:extLst>
              <a:ext uri="{FF2B5EF4-FFF2-40B4-BE49-F238E27FC236}">
                <a16:creationId xmlns:a16="http://schemas.microsoft.com/office/drawing/2014/main" id="{728D5770-4148-D649-BCCF-0D6720FF9BED}"/>
              </a:ext>
            </a:extLst>
          </p:cNvPr>
          <p:cNvSpPr txBox="1"/>
          <p:nvPr/>
        </p:nvSpPr>
        <p:spPr>
          <a:xfrm>
            <a:off x="838200" y="1643552"/>
            <a:ext cx="6174557" cy="830997"/>
          </a:xfrm>
          <a:prstGeom prst="rect">
            <a:avLst/>
          </a:prstGeom>
          <a:noFill/>
        </p:spPr>
        <p:txBody>
          <a:bodyPr wrap="square" rtlCol="0">
            <a:spAutoFit/>
          </a:bodyPr>
          <a:lstStyle/>
          <a:p>
            <a:r>
              <a:rPr lang="en-US" sz="2400" i="1" dirty="0">
                <a:latin typeface="Interface"/>
                <a:ea typeface="Tahoma" panose="020B0604030504040204" pitchFamily="34" charset="0"/>
                <a:cs typeface="Tahoma" panose="020B0604030504040204" pitchFamily="34" charset="0"/>
              </a:rPr>
              <a:t>Percent of women ages 18–64 with at least one </a:t>
            </a:r>
            <a:br>
              <a:rPr lang="en-US" sz="2400" i="1" dirty="0">
                <a:latin typeface="Interface"/>
                <a:ea typeface="Tahoma" panose="020B0604030504040204" pitchFamily="34" charset="0"/>
                <a:cs typeface="Tahoma" panose="020B0604030504040204" pitchFamily="34" charset="0"/>
              </a:rPr>
            </a:br>
            <a:r>
              <a:rPr lang="en-US" sz="2400" i="1" dirty="0">
                <a:latin typeface="Interface"/>
                <a:ea typeface="Tahoma" panose="020B0604030504040204" pitchFamily="34" charset="0"/>
                <a:cs typeface="Tahoma" panose="020B0604030504040204" pitchFamily="34" charset="0"/>
              </a:rPr>
              <a:t>cost-related access problem</a:t>
            </a:r>
          </a:p>
        </p:txBody>
      </p:sp>
    </p:spTree>
    <p:extLst>
      <p:ext uri="{BB962C8B-B14F-4D97-AF65-F5344CB8AC3E}">
        <p14:creationId xmlns:p14="http://schemas.microsoft.com/office/powerpoint/2010/main" val="12689707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05C72-9D1E-1847-B895-E04FAD471118}"/>
              </a:ext>
            </a:extLst>
          </p:cNvPr>
          <p:cNvSpPr>
            <a:spLocks noGrp="1"/>
          </p:cNvSpPr>
          <p:nvPr>
            <p:ph type="title"/>
          </p:nvPr>
        </p:nvSpPr>
        <p:spPr>
          <a:xfrm>
            <a:off x="736600" y="35169"/>
            <a:ext cx="10515600" cy="1325563"/>
          </a:xfrm>
        </p:spPr>
        <p:txBody>
          <a:bodyPr>
            <a:normAutofit/>
          </a:bodyPr>
          <a:lstStyle/>
          <a:p>
            <a:r>
              <a:rPr lang="en-US" sz="3500" dirty="0">
                <a:solidFill>
                  <a:schemeClr val="bg1"/>
                </a:solidFill>
              </a:rPr>
              <a:t>GDP</a:t>
            </a:r>
            <a:r>
              <a:rPr lang="en-US" sz="3500" dirty="0"/>
              <a:t> per Capita and Health Spending per Capita, 2017 </a:t>
            </a:r>
          </a:p>
        </p:txBody>
      </p:sp>
      <p:sp>
        <p:nvSpPr>
          <p:cNvPr id="4" name="Slide Number Placeholder 3">
            <a:extLst>
              <a:ext uri="{FF2B5EF4-FFF2-40B4-BE49-F238E27FC236}">
                <a16:creationId xmlns:a16="http://schemas.microsoft.com/office/drawing/2014/main" id="{3DF8B427-F78F-8542-83AE-0437ABD83EDB}"/>
              </a:ext>
            </a:extLst>
          </p:cNvPr>
          <p:cNvSpPr>
            <a:spLocks noGrp="1"/>
          </p:cNvSpPr>
          <p:nvPr>
            <p:ph type="sldNum" sz="quarter" idx="12"/>
          </p:nvPr>
        </p:nvSpPr>
        <p:spPr/>
        <p:txBody>
          <a:bodyPr/>
          <a:lstStyle/>
          <a:p>
            <a:fld id="{D9F085D5-EC86-4F6A-B501-C1359CB39116}" type="slidenum">
              <a:rPr lang="en-GB" smtClean="0"/>
              <a:t>43</a:t>
            </a:fld>
            <a:endParaRPr lang="en-GB"/>
          </a:p>
        </p:txBody>
      </p:sp>
      <p:pic>
        <p:nvPicPr>
          <p:cNvPr id="5" name="Content Placeholder 4">
            <a:extLst>
              <a:ext uri="{FF2B5EF4-FFF2-40B4-BE49-F238E27FC236}">
                <a16:creationId xmlns:a16="http://schemas.microsoft.com/office/drawing/2014/main" id="{C0FB9BA9-9B78-E64D-A3B3-A8CF5FB55636}"/>
              </a:ext>
            </a:extLst>
          </p:cNvPr>
          <p:cNvPicPr>
            <a:picLocks noGrp="1" noChangeAspect="1"/>
          </p:cNvPicPr>
          <p:nvPr>
            <p:ph idx="1"/>
          </p:nvPr>
        </p:nvPicPr>
        <p:blipFill>
          <a:blip r:embed="rId2"/>
          <a:stretch>
            <a:fillRect/>
          </a:stretch>
        </p:blipFill>
        <p:spPr>
          <a:xfrm>
            <a:off x="1228514" y="1185333"/>
            <a:ext cx="10081277" cy="5044893"/>
          </a:xfrm>
          <a:prstGeom prst="rect">
            <a:avLst/>
          </a:prstGeom>
        </p:spPr>
      </p:pic>
      <p:cxnSp>
        <p:nvCxnSpPr>
          <p:cNvPr id="6" name="Straight Connector 5">
            <a:extLst>
              <a:ext uri="{FF2B5EF4-FFF2-40B4-BE49-F238E27FC236}">
                <a16:creationId xmlns:a16="http://schemas.microsoft.com/office/drawing/2014/main" id="{AC65341C-8096-E349-A5B2-BC0B8C34C753}"/>
              </a:ext>
            </a:extLst>
          </p:cNvPr>
          <p:cNvCxnSpPr>
            <a:cxnSpLocks/>
          </p:cNvCxnSpPr>
          <p:nvPr/>
        </p:nvCxnSpPr>
        <p:spPr>
          <a:xfrm flipV="1">
            <a:off x="6062132" y="1769533"/>
            <a:ext cx="0" cy="1380067"/>
          </a:xfrm>
          <a:prstGeom prst="line">
            <a:avLst/>
          </a:prstGeom>
          <a:ln w="101600">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803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DE8D1-1A90-40A4-8144-71B33CF21D7B}"/>
              </a:ext>
            </a:extLst>
          </p:cNvPr>
          <p:cNvSpPr>
            <a:spLocks noGrp="1"/>
          </p:cNvSpPr>
          <p:nvPr>
            <p:ph type="title"/>
          </p:nvPr>
        </p:nvSpPr>
        <p:spPr>
          <a:xfrm>
            <a:off x="778825" y="0"/>
            <a:ext cx="10515600" cy="1325563"/>
          </a:xfrm>
        </p:spPr>
        <p:txBody>
          <a:bodyPr>
            <a:normAutofit/>
          </a:bodyPr>
          <a:lstStyle/>
          <a:p>
            <a:r>
              <a:rPr lang="en-US" dirty="0">
                <a:solidFill>
                  <a:schemeClr val="bg1"/>
                </a:solidFill>
              </a:rPr>
              <a:t>Nat</a:t>
            </a:r>
            <a:r>
              <a:rPr lang="en-US" dirty="0"/>
              <a:t>ional Healthcare Expenditure Per Capita</a:t>
            </a:r>
          </a:p>
        </p:txBody>
      </p:sp>
      <p:graphicFrame>
        <p:nvGraphicFramePr>
          <p:cNvPr id="4" name="Content Placeholder 3">
            <a:extLst>
              <a:ext uri="{FF2B5EF4-FFF2-40B4-BE49-F238E27FC236}">
                <a16:creationId xmlns:a16="http://schemas.microsoft.com/office/drawing/2014/main" id="{DC819993-B7F8-43AD-BCF9-637CE5C5BFD0}"/>
              </a:ext>
            </a:extLst>
          </p:cNvPr>
          <p:cNvGraphicFramePr>
            <a:graphicFrameLocks noGrp="1"/>
          </p:cNvGraphicFramePr>
          <p:nvPr>
            <p:ph idx="1"/>
            <p:extLst>
              <p:ext uri="{D42A27DB-BD31-4B8C-83A1-F6EECF244321}">
                <p14:modId xmlns:p14="http://schemas.microsoft.com/office/powerpoint/2010/main" val="1635057131"/>
              </p:ext>
            </p:extLst>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F1A041C3-C6B0-9E48-80B2-3F4BB9BA56BE}"/>
              </a:ext>
            </a:extLst>
          </p:cNvPr>
          <p:cNvSpPr txBox="1"/>
          <p:nvPr/>
        </p:nvSpPr>
        <p:spPr>
          <a:xfrm>
            <a:off x="1864426" y="4571999"/>
            <a:ext cx="883575" cy="461665"/>
          </a:xfrm>
          <a:prstGeom prst="rect">
            <a:avLst/>
          </a:prstGeom>
          <a:noFill/>
        </p:spPr>
        <p:txBody>
          <a:bodyPr wrap="none" rtlCol="0">
            <a:spAutoFit/>
          </a:bodyPr>
          <a:lstStyle/>
          <a:p>
            <a:r>
              <a:rPr lang="en-US" sz="2400" dirty="0"/>
              <a:t>1,239</a:t>
            </a:r>
          </a:p>
        </p:txBody>
      </p:sp>
      <p:sp>
        <p:nvSpPr>
          <p:cNvPr id="6" name="TextBox 5">
            <a:extLst>
              <a:ext uri="{FF2B5EF4-FFF2-40B4-BE49-F238E27FC236}">
                <a16:creationId xmlns:a16="http://schemas.microsoft.com/office/drawing/2014/main" id="{84596AB4-E126-6540-B74D-4049EBC53505}"/>
              </a:ext>
            </a:extLst>
          </p:cNvPr>
          <p:cNvSpPr txBox="1"/>
          <p:nvPr/>
        </p:nvSpPr>
        <p:spPr>
          <a:xfrm>
            <a:off x="10038828" y="1642534"/>
            <a:ext cx="1039067" cy="461665"/>
          </a:xfrm>
          <a:prstGeom prst="rect">
            <a:avLst/>
          </a:prstGeom>
          <a:noFill/>
        </p:spPr>
        <p:txBody>
          <a:bodyPr wrap="none" rtlCol="0">
            <a:spAutoFit/>
          </a:bodyPr>
          <a:lstStyle/>
          <a:p>
            <a:r>
              <a:rPr lang="en-US" sz="2400" dirty="0"/>
              <a:t>11,172</a:t>
            </a:r>
          </a:p>
        </p:txBody>
      </p:sp>
    </p:spTree>
    <p:extLst>
      <p:ext uri="{BB962C8B-B14F-4D97-AF65-F5344CB8AC3E}">
        <p14:creationId xmlns:p14="http://schemas.microsoft.com/office/powerpoint/2010/main" val="38967690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D55C-5B5B-4E60-9A0E-CF4CE3A618C5}"/>
              </a:ext>
            </a:extLst>
          </p:cNvPr>
          <p:cNvSpPr>
            <a:spLocks noGrp="1"/>
          </p:cNvSpPr>
          <p:nvPr>
            <p:ph type="title"/>
          </p:nvPr>
        </p:nvSpPr>
        <p:spPr>
          <a:xfrm>
            <a:off x="802575" y="0"/>
            <a:ext cx="10515600" cy="1325563"/>
          </a:xfrm>
        </p:spPr>
        <p:txBody>
          <a:bodyPr>
            <a:normAutofit/>
          </a:bodyPr>
          <a:lstStyle/>
          <a:p>
            <a:r>
              <a:rPr lang="en-US" dirty="0">
                <a:solidFill>
                  <a:schemeClr val="bg1"/>
                </a:solidFill>
              </a:rPr>
              <a:t>Wh</a:t>
            </a:r>
            <a:r>
              <a:rPr lang="en-US" dirty="0"/>
              <a:t>y is Healthcare Spending Increasing?</a:t>
            </a:r>
          </a:p>
        </p:txBody>
      </p:sp>
      <p:sp>
        <p:nvSpPr>
          <p:cNvPr id="3" name="Content Placeholder 2">
            <a:extLst>
              <a:ext uri="{FF2B5EF4-FFF2-40B4-BE49-F238E27FC236}">
                <a16:creationId xmlns:a16="http://schemas.microsoft.com/office/drawing/2014/main" id="{61A0A982-E231-42E9-87F5-D0EE4D1609EF}"/>
              </a:ext>
            </a:extLst>
          </p:cNvPr>
          <p:cNvSpPr>
            <a:spLocks noGrp="1"/>
          </p:cNvSpPr>
          <p:nvPr>
            <p:ph idx="1"/>
          </p:nvPr>
        </p:nvSpPr>
        <p:spPr/>
        <p:txBody>
          <a:bodyPr/>
          <a:lstStyle/>
          <a:p>
            <a:r>
              <a:rPr lang="en-US" b="0" dirty="0"/>
              <a:t>Costs in the United States, and elsewhere are increasing rapidly.</a:t>
            </a:r>
          </a:p>
          <a:p>
            <a:r>
              <a:rPr lang="en-US" b="0" dirty="0"/>
              <a:t>The share of economic spending on health care has been steadily increasing for all countries because:</a:t>
            </a:r>
          </a:p>
          <a:p>
            <a:pPr lvl="1"/>
            <a:r>
              <a:rPr lang="en-US" dirty="0"/>
              <a:t>H</a:t>
            </a:r>
            <a:r>
              <a:rPr lang="en-US" b="0" dirty="0"/>
              <a:t>ealth spending growth has outpaced economic growth</a:t>
            </a:r>
            <a:r>
              <a:rPr lang="en-US" dirty="0"/>
              <a:t>.</a:t>
            </a:r>
          </a:p>
          <a:p>
            <a:pPr lvl="1"/>
            <a:r>
              <a:rPr lang="en-US" b="0" dirty="0"/>
              <a:t>Richer countries demand more services, like attention to health.</a:t>
            </a:r>
          </a:p>
          <a:p>
            <a:r>
              <a:rPr lang="en-US" b="0" dirty="0"/>
              <a:t>Also because of:</a:t>
            </a:r>
          </a:p>
          <a:p>
            <a:pPr lvl="1"/>
            <a:r>
              <a:rPr lang="en-US" b="0" dirty="0"/>
              <a:t>Advances in medical technologies.</a:t>
            </a:r>
          </a:p>
          <a:p>
            <a:pPr lvl="1"/>
            <a:r>
              <a:rPr lang="en-US" dirty="0"/>
              <a:t>Rising prices in the health sector – why?</a:t>
            </a:r>
            <a:endParaRPr lang="en-US" b="0" dirty="0"/>
          </a:p>
          <a:p>
            <a:endParaRPr lang="en-US" dirty="0"/>
          </a:p>
        </p:txBody>
      </p:sp>
    </p:spTree>
    <p:extLst>
      <p:ext uri="{BB962C8B-B14F-4D97-AF65-F5344CB8AC3E}">
        <p14:creationId xmlns:p14="http://schemas.microsoft.com/office/powerpoint/2010/main" val="183057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DB5E-0C6F-E041-80D0-77829FA0701E}"/>
              </a:ext>
            </a:extLst>
          </p:cNvPr>
          <p:cNvSpPr>
            <a:spLocks noGrp="1"/>
          </p:cNvSpPr>
          <p:nvPr>
            <p:ph type="title"/>
          </p:nvPr>
        </p:nvSpPr>
        <p:spPr>
          <a:xfrm>
            <a:off x="796160" y="0"/>
            <a:ext cx="10515600" cy="1325563"/>
          </a:xfrm>
        </p:spPr>
        <p:txBody>
          <a:bodyPr/>
          <a:lstStyle/>
          <a:p>
            <a:r>
              <a:rPr lang="en-US" dirty="0">
                <a:solidFill>
                  <a:schemeClr val="bg1"/>
                </a:solidFill>
              </a:rPr>
              <a:t>Wh</a:t>
            </a:r>
            <a:r>
              <a:rPr lang="en-US" dirty="0"/>
              <a:t>y Are Costs so High in the US?</a:t>
            </a:r>
          </a:p>
        </p:txBody>
      </p:sp>
      <p:sp>
        <p:nvSpPr>
          <p:cNvPr id="3" name="Content Placeholder 2">
            <a:extLst>
              <a:ext uri="{FF2B5EF4-FFF2-40B4-BE49-F238E27FC236}">
                <a16:creationId xmlns:a16="http://schemas.microsoft.com/office/drawing/2014/main" id="{5EFD0E5E-CC94-8B42-BFFF-FB7D7F1485A4}"/>
              </a:ext>
            </a:extLst>
          </p:cNvPr>
          <p:cNvSpPr>
            <a:spLocks noGrp="1"/>
          </p:cNvSpPr>
          <p:nvPr>
            <p:ph idx="1"/>
          </p:nvPr>
        </p:nvSpPr>
        <p:spPr/>
        <p:txBody>
          <a:bodyPr/>
          <a:lstStyle/>
          <a:p>
            <a:pPr marL="0" indent="0">
              <a:buNone/>
            </a:pPr>
            <a:r>
              <a:rPr lang="en-US" dirty="0"/>
              <a:t>One Reason:</a:t>
            </a:r>
          </a:p>
          <a:p>
            <a:pPr marL="0" indent="0" algn="ctr">
              <a:buNone/>
            </a:pPr>
            <a:endParaRPr lang="en-US" dirty="0"/>
          </a:p>
          <a:p>
            <a:pPr marL="0" indent="0" algn="ctr">
              <a:buNone/>
            </a:pPr>
            <a:r>
              <a:rPr lang="en-US" sz="3200" dirty="0"/>
              <a:t>The United States is the only </a:t>
            </a:r>
          </a:p>
          <a:p>
            <a:pPr marL="0" indent="0" algn="ctr">
              <a:buNone/>
            </a:pPr>
            <a:r>
              <a:rPr lang="en-US" sz="3200" dirty="0"/>
              <a:t>profit-motivated healthcare system in the world.</a:t>
            </a:r>
          </a:p>
        </p:txBody>
      </p:sp>
      <p:sp>
        <p:nvSpPr>
          <p:cNvPr id="4" name="Slide Number Placeholder 3">
            <a:extLst>
              <a:ext uri="{FF2B5EF4-FFF2-40B4-BE49-F238E27FC236}">
                <a16:creationId xmlns:a16="http://schemas.microsoft.com/office/drawing/2014/main" id="{496231E5-4840-754B-950B-A60BCDCC2B1E}"/>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149771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DB5E-0C6F-E041-80D0-77829FA0701E}"/>
              </a:ext>
            </a:extLst>
          </p:cNvPr>
          <p:cNvSpPr>
            <a:spLocks noGrp="1"/>
          </p:cNvSpPr>
          <p:nvPr>
            <p:ph type="title"/>
          </p:nvPr>
        </p:nvSpPr>
        <p:spPr>
          <a:xfrm>
            <a:off x="796160" y="0"/>
            <a:ext cx="10515600" cy="1325563"/>
          </a:xfrm>
        </p:spPr>
        <p:txBody>
          <a:bodyPr/>
          <a:lstStyle/>
          <a:p>
            <a:r>
              <a:rPr lang="en-US" dirty="0">
                <a:solidFill>
                  <a:schemeClr val="bg1"/>
                </a:solidFill>
              </a:rPr>
              <a:t>Wh</a:t>
            </a:r>
            <a:r>
              <a:rPr lang="en-US" dirty="0"/>
              <a:t>y Are Costs so High in the US?</a:t>
            </a:r>
          </a:p>
        </p:txBody>
      </p:sp>
      <p:sp>
        <p:nvSpPr>
          <p:cNvPr id="3" name="Content Placeholder 2">
            <a:extLst>
              <a:ext uri="{FF2B5EF4-FFF2-40B4-BE49-F238E27FC236}">
                <a16:creationId xmlns:a16="http://schemas.microsoft.com/office/drawing/2014/main" id="{5EFD0E5E-CC94-8B42-BFFF-FB7D7F1485A4}"/>
              </a:ext>
            </a:extLst>
          </p:cNvPr>
          <p:cNvSpPr>
            <a:spLocks noGrp="1"/>
          </p:cNvSpPr>
          <p:nvPr>
            <p:ph idx="1"/>
          </p:nvPr>
        </p:nvSpPr>
        <p:spPr/>
        <p:txBody>
          <a:bodyPr/>
          <a:lstStyle/>
          <a:p>
            <a:pPr marL="0" indent="0">
              <a:buNone/>
            </a:pPr>
            <a:r>
              <a:rPr lang="en-US" dirty="0"/>
              <a:t>Another Reason:</a:t>
            </a:r>
          </a:p>
          <a:p>
            <a:pPr marL="0" indent="0" algn="ctr">
              <a:buNone/>
            </a:pPr>
            <a:endParaRPr lang="en-US" dirty="0"/>
          </a:p>
          <a:p>
            <a:pPr marL="0" indent="0" algn="ctr">
              <a:buNone/>
            </a:pPr>
            <a:r>
              <a:rPr lang="en-US" dirty="0"/>
              <a:t>Our public health system isn’t very good.</a:t>
            </a:r>
          </a:p>
          <a:p>
            <a:pPr marL="0" indent="0" algn="ctr">
              <a:buNone/>
            </a:pPr>
            <a:endParaRPr lang="en-US" dirty="0"/>
          </a:p>
          <a:p>
            <a:pPr marL="0" indent="0" algn="ctr">
              <a:buNone/>
            </a:pPr>
            <a:r>
              <a:rPr lang="en-US" dirty="0"/>
              <a:t>(We have a health RESTORATION system, NOT a health CARE system.)</a:t>
            </a:r>
          </a:p>
        </p:txBody>
      </p:sp>
      <p:sp>
        <p:nvSpPr>
          <p:cNvPr id="4" name="Slide Number Placeholder 3">
            <a:extLst>
              <a:ext uri="{FF2B5EF4-FFF2-40B4-BE49-F238E27FC236}">
                <a16:creationId xmlns:a16="http://schemas.microsoft.com/office/drawing/2014/main" id="{496231E5-4840-754B-950B-A60BCDCC2B1E}"/>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185828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C51E-2A14-47D6-BE16-7C77EED69328}"/>
              </a:ext>
            </a:extLst>
          </p:cNvPr>
          <p:cNvSpPr>
            <a:spLocks noGrp="1"/>
          </p:cNvSpPr>
          <p:nvPr>
            <p:ph type="title"/>
          </p:nvPr>
        </p:nvSpPr>
        <p:spPr>
          <a:xfrm>
            <a:off x="766950" y="0"/>
            <a:ext cx="10515600" cy="1325563"/>
          </a:xfrm>
        </p:spPr>
        <p:txBody>
          <a:bodyPr>
            <a:normAutofit/>
          </a:bodyPr>
          <a:lstStyle/>
          <a:p>
            <a:r>
              <a:rPr lang="en-US" sz="3600" dirty="0">
                <a:solidFill>
                  <a:schemeClr val="bg1"/>
                </a:solidFill>
              </a:rPr>
              <a:t>Adu</a:t>
            </a:r>
            <a:r>
              <a:rPr lang="en-US" sz="3600" dirty="0"/>
              <a:t>lts with Multiple Chronic Conditions, 2016</a:t>
            </a:r>
          </a:p>
        </p:txBody>
      </p:sp>
      <p:sp>
        <p:nvSpPr>
          <p:cNvPr id="4" name="Slide Number Placeholder 3">
            <a:extLst>
              <a:ext uri="{FF2B5EF4-FFF2-40B4-BE49-F238E27FC236}">
                <a16:creationId xmlns:a16="http://schemas.microsoft.com/office/drawing/2014/main" id="{6E59D77E-F3A0-47ED-A53C-27DAC1D33A85}"/>
              </a:ext>
            </a:extLst>
          </p:cNvPr>
          <p:cNvSpPr>
            <a:spLocks noGrp="1"/>
          </p:cNvSpPr>
          <p:nvPr>
            <p:ph type="sldNum" sz="quarter" idx="12"/>
          </p:nvPr>
        </p:nvSpPr>
        <p:spPr/>
        <p:txBody>
          <a:bodyPr/>
          <a:lstStyle/>
          <a:p>
            <a:fld id="{D9F085D5-EC86-4F6A-B501-C1359CB39116}" type="slidenum">
              <a:rPr lang="en-GB" smtClean="0"/>
              <a:t>48</a:t>
            </a:fld>
            <a:endParaRPr lang="en-GB"/>
          </a:p>
        </p:txBody>
      </p:sp>
      <p:graphicFrame>
        <p:nvGraphicFramePr>
          <p:cNvPr id="7" name="Object 2">
            <a:extLst>
              <a:ext uri="{FF2B5EF4-FFF2-40B4-BE49-F238E27FC236}">
                <a16:creationId xmlns:a16="http://schemas.microsoft.com/office/drawing/2014/main" id="{0F6BCAC3-2855-4215-B915-874724A258FF}"/>
              </a:ext>
            </a:extLst>
          </p:cNvPr>
          <p:cNvGraphicFramePr>
            <a:graphicFrameLocks noGrp="1" noChangeAspect="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BD8518C-74B9-4E31-AF45-6240E9921269}"/>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Tree>
    <p:extLst>
      <p:ext uri="{BB962C8B-B14F-4D97-AF65-F5344CB8AC3E}">
        <p14:creationId xmlns:p14="http://schemas.microsoft.com/office/powerpoint/2010/main" val="39018253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762F-EBEE-4871-AD0B-7D51327A5D52}"/>
              </a:ext>
            </a:extLst>
          </p:cNvPr>
          <p:cNvSpPr>
            <a:spLocks noGrp="1"/>
          </p:cNvSpPr>
          <p:nvPr>
            <p:ph type="title"/>
          </p:nvPr>
        </p:nvSpPr>
        <p:spPr>
          <a:xfrm>
            <a:off x="909453" y="0"/>
            <a:ext cx="10515600" cy="1325563"/>
          </a:xfrm>
        </p:spPr>
        <p:txBody>
          <a:bodyPr/>
          <a:lstStyle/>
          <a:p>
            <a:r>
              <a:rPr lang="en-US" dirty="0">
                <a:solidFill>
                  <a:schemeClr val="bg1"/>
                </a:solidFill>
              </a:rPr>
              <a:t>Ob</a:t>
            </a:r>
            <a:r>
              <a:rPr lang="en-US" dirty="0"/>
              <a:t>esity Rates, 2017</a:t>
            </a:r>
          </a:p>
        </p:txBody>
      </p:sp>
      <p:sp>
        <p:nvSpPr>
          <p:cNvPr id="4" name="Slide Number Placeholder 3">
            <a:extLst>
              <a:ext uri="{FF2B5EF4-FFF2-40B4-BE49-F238E27FC236}">
                <a16:creationId xmlns:a16="http://schemas.microsoft.com/office/drawing/2014/main" id="{4715C415-0922-48A1-9506-B445ADDBBB72}"/>
              </a:ext>
            </a:extLst>
          </p:cNvPr>
          <p:cNvSpPr>
            <a:spLocks noGrp="1"/>
          </p:cNvSpPr>
          <p:nvPr>
            <p:ph type="sldNum" sz="quarter" idx="12"/>
          </p:nvPr>
        </p:nvSpPr>
        <p:spPr/>
        <p:txBody>
          <a:bodyPr/>
          <a:lstStyle/>
          <a:p>
            <a:fld id="{D9F085D5-EC86-4F6A-B501-C1359CB39116}" type="slidenum">
              <a:rPr lang="en-GB" smtClean="0"/>
              <a:t>49</a:t>
            </a:fld>
            <a:endParaRPr lang="en-GB"/>
          </a:p>
        </p:txBody>
      </p:sp>
      <p:graphicFrame>
        <p:nvGraphicFramePr>
          <p:cNvPr id="5" name="Object 2">
            <a:extLst>
              <a:ext uri="{FF2B5EF4-FFF2-40B4-BE49-F238E27FC236}">
                <a16:creationId xmlns:a16="http://schemas.microsoft.com/office/drawing/2014/main" id="{9CFA1FC5-A4DC-4EF8-911A-B5397230DC6B}"/>
              </a:ext>
            </a:extLst>
          </p:cNvPr>
          <p:cNvGraphicFramePr>
            <a:graphicFrameLocks noGrp="1" noChangeAspect="1"/>
          </p:cNvGraphicFramePr>
          <p:nvPr>
            <p:ph idx="1"/>
          </p:nvPr>
        </p:nvGraphicFramePr>
        <p:xfrm>
          <a:off x="838200" y="1570038"/>
          <a:ext cx="10515600" cy="444730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D27D281-1A9F-455B-A890-B3F1455D6B47}"/>
              </a:ext>
            </a:extLst>
          </p:cNvPr>
          <p:cNvSpPr txBox="1"/>
          <p:nvPr/>
        </p:nvSpPr>
        <p:spPr>
          <a:xfrm>
            <a:off x="3308932" y="6412788"/>
            <a:ext cx="6900869" cy="369332"/>
          </a:xfrm>
          <a:prstGeom prst="rect">
            <a:avLst/>
          </a:prstGeom>
          <a:noFill/>
        </p:spPr>
        <p:txBody>
          <a:bodyPr wrap="square" rtlCol="0">
            <a:spAutoFit/>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en-US" sz="900" dirty="0"/>
              <a:t>Source: </a:t>
            </a:r>
            <a:r>
              <a:rPr lang="en-US" sz="900" dirty="0" err="1"/>
              <a:t>Roosa</a:t>
            </a:r>
            <a:r>
              <a:rPr lang="en-US" sz="900" dirty="0"/>
              <a:t> </a:t>
            </a:r>
            <a:r>
              <a:rPr lang="en-US" sz="900" dirty="0" err="1"/>
              <a:t>Tikkanen</a:t>
            </a:r>
            <a:r>
              <a:rPr lang="en-US" sz="900" dirty="0"/>
              <a:t> and Melinda K. Abrams, </a:t>
            </a:r>
            <a:r>
              <a:rPr lang="en-US" sz="900" i="1" dirty="0"/>
              <a:t>U.S. Health Care from a Global Perspective, 2019: Higher Spending, Worse Outcomes </a:t>
            </a:r>
            <a:r>
              <a:rPr lang="en-US" sz="900" dirty="0"/>
              <a:t>(Commonwealth Fund, Jan. 2020).</a:t>
            </a:r>
          </a:p>
        </p:txBody>
      </p:sp>
      <p:sp>
        <p:nvSpPr>
          <p:cNvPr id="3" name="Rectangle 2">
            <a:extLst>
              <a:ext uri="{FF2B5EF4-FFF2-40B4-BE49-F238E27FC236}">
                <a16:creationId xmlns:a16="http://schemas.microsoft.com/office/drawing/2014/main" id="{8B2466BF-E3F1-4502-BBCC-453AB8493C1E}"/>
              </a:ext>
            </a:extLst>
          </p:cNvPr>
          <p:cNvSpPr/>
          <p:nvPr/>
        </p:nvSpPr>
        <p:spPr>
          <a:xfrm>
            <a:off x="972157" y="1508125"/>
            <a:ext cx="1613840" cy="461665"/>
          </a:xfrm>
          <a:prstGeom prst="rect">
            <a:avLst/>
          </a:prstGeom>
        </p:spPr>
        <p:txBody>
          <a:bodyPr wrap="none">
            <a:spAutoFit/>
          </a:bodyPr>
          <a:lstStyle/>
          <a:p>
            <a:r>
              <a:rPr lang="en-US" sz="2400" dirty="0"/>
              <a:t>Percent (%)</a:t>
            </a:r>
          </a:p>
        </p:txBody>
      </p:sp>
    </p:spTree>
    <p:extLst>
      <p:ext uri="{BB962C8B-B14F-4D97-AF65-F5344CB8AC3E}">
        <p14:creationId xmlns:p14="http://schemas.microsoft.com/office/powerpoint/2010/main" val="1409240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The Economics of Healthcare</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5</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00351" y="3785632"/>
            <a:ext cx="9144000" cy="18191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1800" dirty="0">
              <a:solidFill>
                <a:schemeClr val="tx2"/>
              </a:solidFill>
            </a:endParaRPr>
          </a:p>
          <a:p>
            <a:pPr>
              <a:lnSpc>
                <a:spcPct val="100000"/>
              </a:lnSpc>
              <a:spcBef>
                <a:spcPts val="0"/>
              </a:spcBef>
            </a:pPr>
            <a:r>
              <a:rPr lang="en-US" sz="4000" dirty="0">
                <a:solidFill>
                  <a:schemeClr val="tx2"/>
                </a:solidFill>
              </a:rPr>
              <a:t>Jon </a:t>
            </a:r>
            <a:r>
              <a:rPr lang="en-US" sz="4000" dirty="0" err="1">
                <a:solidFill>
                  <a:schemeClr val="tx2"/>
                </a:solidFill>
              </a:rPr>
              <a:t>Haveman</a:t>
            </a:r>
            <a:r>
              <a:rPr lang="en-US" sz="4000" dirty="0">
                <a:solidFill>
                  <a:schemeClr val="tx2"/>
                </a:solidFill>
              </a:rPr>
              <a:t>, Ph.D.</a:t>
            </a:r>
          </a:p>
          <a:p>
            <a:pPr>
              <a:lnSpc>
                <a:spcPct val="100000"/>
              </a:lnSpc>
              <a:spcBef>
                <a:spcPts val="0"/>
              </a:spcBef>
            </a:pPr>
            <a:r>
              <a:rPr lang="en-US" sz="3400" b="0" i="1" dirty="0">
                <a:solidFill>
                  <a:schemeClr val="tx2"/>
                </a:solidFill>
              </a:rPr>
              <a:t>NEED</a:t>
            </a:r>
          </a:p>
        </p:txBody>
      </p:sp>
      <p:pic>
        <p:nvPicPr>
          <p:cNvPr id="2" name="Picture 1">
            <a:extLst>
              <a:ext uri="{FF2B5EF4-FFF2-40B4-BE49-F238E27FC236}">
                <a16:creationId xmlns:a16="http://schemas.microsoft.com/office/drawing/2014/main" id="{E2710A66-BA81-9D49-89C7-604BADF16B6C}"/>
              </a:ext>
            </a:extLst>
          </p:cNvPr>
          <p:cNvPicPr>
            <a:picLocks noChangeAspect="1"/>
          </p:cNvPicPr>
          <p:nvPr/>
        </p:nvPicPr>
        <p:blipFill>
          <a:blip r:embed="rId2"/>
          <a:stretch>
            <a:fillRect/>
          </a:stretch>
        </p:blipFill>
        <p:spPr>
          <a:xfrm>
            <a:off x="8549089" y="4471012"/>
            <a:ext cx="3377214" cy="1570559"/>
          </a:xfrm>
          <a:prstGeom prst="rect">
            <a:avLst/>
          </a:prstGeom>
        </p:spPr>
      </p:pic>
      <p:pic>
        <p:nvPicPr>
          <p:cNvPr id="4" name="Picture 3">
            <a:extLst>
              <a:ext uri="{FF2B5EF4-FFF2-40B4-BE49-F238E27FC236}">
                <a16:creationId xmlns:a16="http://schemas.microsoft.com/office/drawing/2014/main" id="{E4AF9991-D92B-5943-B5CF-3213E2BD6D2A}"/>
              </a:ext>
            </a:extLst>
          </p:cNvPr>
          <p:cNvPicPr>
            <a:picLocks noChangeAspect="1"/>
          </p:cNvPicPr>
          <p:nvPr/>
        </p:nvPicPr>
        <p:blipFill>
          <a:blip r:embed="rId3"/>
          <a:stretch>
            <a:fillRect/>
          </a:stretch>
        </p:blipFill>
        <p:spPr>
          <a:xfrm>
            <a:off x="514350" y="220785"/>
            <a:ext cx="2863411" cy="1905470"/>
          </a:xfrm>
          <a:prstGeom prst="rect">
            <a:avLst/>
          </a:prstGeom>
        </p:spPr>
      </p:pic>
    </p:spTree>
    <p:extLst>
      <p:ext uri="{BB962C8B-B14F-4D97-AF65-F5344CB8AC3E}">
        <p14:creationId xmlns:p14="http://schemas.microsoft.com/office/powerpoint/2010/main" val="15807338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Markets Matter for Costs</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30339613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615EB-076C-460B-ACF8-990887B875B3}"/>
              </a:ext>
            </a:extLst>
          </p:cNvPr>
          <p:cNvSpPr>
            <a:spLocks noGrp="1"/>
          </p:cNvSpPr>
          <p:nvPr>
            <p:ph type="title"/>
          </p:nvPr>
        </p:nvSpPr>
        <p:spPr>
          <a:xfrm>
            <a:off x="731325" y="0"/>
            <a:ext cx="10515600" cy="1325563"/>
          </a:xfrm>
        </p:spPr>
        <p:txBody>
          <a:bodyPr/>
          <a:lstStyle/>
          <a:p>
            <a:r>
              <a:rPr lang="en-US" dirty="0">
                <a:solidFill>
                  <a:schemeClr val="bg1"/>
                </a:solidFill>
              </a:rPr>
              <a:t>Hea</a:t>
            </a:r>
            <a:r>
              <a:rPr lang="en-US" dirty="0"/>
              <a:t>lth Care Markets are Different</a:t>
            </a:r>
          </a:p>
        </p:txBody>
      </p:sp>
      <p:sp>
        <p:nvSpPr>
          <p:cNvPr id="4" name="Slide Number Placeholder 3">
            <a:extLst>
              <a:ext uri="{FF2B5EF4-FFF2-40B4-BE49-F238E27FC236}">
                <a16:creationId xmlns:a16="http://schemas.microsoft.com/office/drawing/2014/main" id="{B8EE91C8-3892-4B9D-98AA-C8B3F97666FA}"/>
              </a:ext>
            </a:extLst>
          </p:cNvPr>
          <p:cNvSpPr>
            <a:spLocks noGrp="1"/>
          </p:cNvSpPr>
          <p:nvPr>
            <p:ph type="sldNum" sz="quarter" idx="12"/>
          </p:nvPr>
        </p:nvSpPr>
        <p:spPr/>
        <p:txBody>
          <a:bodyPr/>
          <a:lstStyle/>
          <a:p>
            <a:fld id="{D9F085D5-EC86-4F6A-B501-C1359CB39116}" type="slidenum">
              <a:rPr lang="en-GB" smtClean="0"/>
              <a:t>51</a:t>
            </a:fld>
            <a:endParaRPr lang="en-GB"/>
          </a:p>
        </p:txBody>
      </p:sp>
      <p:sp>
        <p:nvSpPr>
          <p:cNvPr id="5" name="Rectangle 4">
            <a:extLst>
              <a:ext uri="{FF2B5EF4-FFF2-40B4-BE49-F238E27FC236}">
                <a16:creationId xmlns:a16="http://schemas.microsoft.com/office/drawing/2014/main" id="{8AC1EA69-E13D-4FFC-96DB-ADB735ED8041}"/>
              </a:ext>
            </a:extLst>
          </p:cNvPr>
          <p:cNvSpPr/>
          <p:nvPr/>
        </p:nvSpPr>
        <p:spPr>
          <a:xfrm>
            <a:off x="2664178" y="4297024"/>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4E980E-7F49-45F2-9D6F-BBE37E88EE38}"/>
              </a:ext>
            </a:extLst>
          </p:cNvPr>
          <p:cNvSpPr/>
          <p:nvPr/>
        </p:nvSpPr>
        <p:spPr>
          <a:xfrm>
            <a:off x="6673984" y="4231694"/>
            <a:ext cx="2280442" cy="13908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7CA57B-40B5-4CB9-821C-58A0E0E340D7}"/>
              </a:ext>
            </a:extLst>
          </p:cNvPr>
          <p:cNvSpPr txBox="1"/>
          <p:nvPr/>
        </p:nvSpPr>
        <p:spPr>
          <a:xfrm>
            <a:off x="3155483" y="4455587"/>
            <a:ext cx="1381327" cy="369332"/>
          </a:xfrm>
          <a:prstGeom prst="rect">
            <a:avLst/>
          </a:prstGeom>
          <a:noFill/>
        </p:spPr>
        <p:txBody>
          <a:bodyPr wrap="square" rtlCol="0">
            <a:spAutoFit/>
          </a:bodyPr>
          <a:lstStyle/>
          <a:p>
            <a:r>
              <a:rPr lang="en-US" dirty="0"/>
              <a:t>Consumers</a:t>
            </a:r>
          </a:p>
        </p:txBody>
      </p:sp>
      <p:sp>
        <p:nvSpPr>
          <p:cNvPr id="9" name="TextBox 8">
            <a:extLst>
              <a:ext uri="{FF2B5EF4-FFF2-40B4-BE49-F238E27FC236}">
                <a16:creationId xmlns:a16="http://schemas.microsoft.com/office/drawing/2014/main" id="{30F2C115-C1DD-4070-A969-D83461173692}"/>
              </a:ext>
            </a:extLst>
          </p:cNvPr>
          <p:cNvSpPr txBox="1"/>
          <p:nvPr/>
        </p:nvSpPr>
        <p:spPr>
          <a:xfrm>
            <a:off x="7262801" y="4455587"/>
            <a:ext cx="1381327" cy="369332"/>
          </a:xfrm>
          <a:prstGeom prst="rect">
            <a:avLst/>
          </a:prstGeom>
          <a:noFill/>
        </p:spPr>
        <p:txBody>
          <a:bodyPr wrap="square" rtlCol="0">
            <a:spAutoFit/>
          </a:bodyPr>
          <a:lstStyle/>
          <a:p>
            <a:r>
              <a:rPr lang="en-US" dirty="0"/>
              <a:t>Producers</a:t>
            </a:r>
          </a:p>
        </p:txBody>
      </p:sp>
      <p:cxnSp>
        <p:nvCxnSpPr>
          <p:cNvPr id="11" name="Straight Arrow Connector 10">
            <a:extLst>
              <a:ext uri="{FF2B5EF4-FFF2-40B4-BE49-F238E27FC236}">
                <a16:creationId xmlns:a16="http://schemas.microsoft.com/office/drawing/2014/main" id="{8675B1F5-EC90-4FD6-B26F-98E4437976D7}"/>
              </a:ext>
            </a:extLst>
          </p:cNvPr>
          <p:cNvCxnSpPr/>
          <p:nvPr/>
        </p:nvCxnSpPr>
        <p:spPr>
          <a:xfrm flipH="1">
            <a:off x="4822157" y="4640253"/>
            <a:ext cx="1845014"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F0DC1E06-F44B-4CD8-A95F-C37EE1565C65}"/>
              </a:ext>
            </a:extLst>
          </p:cNvPr>
          <p:cNvCxnSpPr/>
          <p:nvPr/>
        </p:nvCxnSpPr>
        <p:spPr>
          <a:xfrm>
            <a:off x="4822157" y="5233481"/>
            <a:ext cx="184501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00C4483-32E0-4FE9-A60C-30E04B87D998}"/>
              </a:ext>
            </a:extLst>
          </p:cNvPr>
          <p:cNvSpPr txBox="1"/>
          <p:nvPr/>
        </p:nvSpPr>
        <p:spPr>
          <a:xfrm>
            <a:off x="5225855" y="4231694"/>
            <a:ext cx="1037617" cy="369332"/>
          </a:xfrm>
          <a:prstGeom prst="rect">
            <a:avLst/>
          </a:prstGeom>
          <a:noFill/>
        </p:spPr>
        <p:txBody>
          <a:bodyPr wrap="square" rtlCol="0">
            <a:spAutoFit/>
          </a:bodyPr>
          <a:lstStyle/>
          <a:p>
            <a:r>
              <a:rPr lang="en-US" dirty="0"/>
              <a:t>Services</a:t>
            </a:r>
          </a:p>
        </p:txBody>
      </p:sp>
      <p:sp>
        <p:nvSpPr>
          <p:cNvPr id="15" name="TextBox 14">
            <a:extLst>
              <a:ext uri="{FF2B5EF4-FFF2-40B4-BE49-F238E27FC236}">
                <a16:creationId xmlns:a16="http://schemas.microsoft.com/office/drawing/2014/main" id="{7CBFA504-418B-4312-B1CD-385330020409}"/>
              </a:ext>
            </a:extLst>
          </p:cNvPr>
          <p:cNvSpPr txBox="1"/>
          <p:nvPr/>
        </p:nvSpPr>
        <p:spPr>
          <a:xfrm>
            <a:off x="5392850" y="4759589"/>
            <a:ext cx="714981" cy="369332"/>
          </a:xfrm>
          <a:prstGeom prst="rect">
            <a:avLst/>
          </a:prstGeom>
          <a:noFill/>
        </p:spPr>
        <p:txBody>
          <a:bodyPr wrap="square" rtlCol="0">
            <a:spAutoFit/>
          </a:bodyPr>
          <a:lstStyle/>
          <a:p>
            <a:r>
              <a:rPr lang="en-US" dirty="0"/>
              <a:t>Price</a:t>
            </a:r>
          </a:p>
        </p:txBody>
      </p:sp>
      <p:sp>
        <p:nvSpPr>
          <p:cNvPr id="17" name="TextBox 16">
            <a:extLst>
              <a:ext uri="{FF2B5EF4-FFF2-40B4-BE49-F238E27FC236}">
                <a16:creationId xmlns:a16="http://schemas.microsoft.com/office/drawing/2014/main" id="{EA81E07A-7BFF-4920-BDF5-C274886F1F5E}"/>
              </a:ext>
            </a:extLst>
          </p:cNvPr>
          <p:cNvSpPr txBox="1"/>
          <p:nvPr/>
        </p:nvSpPr>
        <p:spPr>
          <a:xfrm>
            <a:off x="3249364" y="4992469"/>
            <a:ext cx="1426720" cy="369332"/>
          </a:xfrm>
          <a:prstGeom prst="rect">
            <a:avLst/>
          </a:prstGeom>
          <a:noFill/>
        </p:spPr>
        <p:txBody>
          <a:bodyPr wrap="square" rtlCol="0">
            <a:spAutoFit/>
          </a:bodyPr>
          <a:lstStyle/>
          <a:p>
            <a:r>
              <a:rPr lang="en-US" dirty="0"/>
              <a:t>Patients</a:t>
            </a:r>
          </a:p>
        </p:txBody>
      </p:sp>
      <p:sp>
        <p:nvSpPr>
          <p:cNvPr id="18" name="TextBox 17">
            <a:extLst>
              <a:ext uri="{FF2B5EF4-FFF2-40B4-BE49-F238E27FC236}">
                <a16:creationId xmlns:a16="http://schemas.microsoft.com/office/drawing/2014/main" id="{5E19C311-DD41-4D36-8952-283BB2865713}"/>
              </a:ext>
            </a:extLst>
          </p:cNvPr>
          <p:cNvSpPr txBox="1"/>
          <p:nvPr/>
        </p:nvSpPr>
        <p:spPr>
          <a:xfrm>
            <a:off x="6813244" y="4839695"/>
            <a:ext cx="2280442" cy="615553"/>
          </a:xfrm>
          <a:prstGeom prst="rect">
            <a:avLst/>
          </a:prstGeom>
          <a:noFill/>
        </p:spPr>
        <p:txBody>
          <a:bodyPr wrap="square" rtlCol="0">
            <a:spAutoFit/>
          </a:bodyPr>
          <a:lstStyle/>
          <a:p>
            <a:r>
              <a:rPr lang="en-US" dirty="0"/>
              <a:t>Health Care Providers </a:t>
            </a:r>
            <a:r>
              <a:rPr lang="en-US" sz="1600" dirty="0"/>
              <a:t>(hospitals, physicians)</a:t>
            </a:r>
            <a:endParaRPr lang="en-US" dirty="0"/>
          </a:p>
        </p:txBody>
      </p:sp>
      <p:sp>
        <p:nvSpPr>
          <p:cNvPr id="19" name="TextBox 18">
            <a:extLst>
              <a:ext uri="{FF2B5EF4-FFF2-40B4-BE49-F238E27FC236}">
                <a16:creationId xmlns:a16="http://schemas.microsoft.com/office/drawing/2014/main" id="{708BEF54-30E2-460F-815E-C75D04EB90C4}"/>
              </a:ext>
            </a:extLst>
          </p:cNvPr>
          <p:cNvSpPr txBox="1"/>
          <p:nvPr/>
        </p:nvSpPr>
        <p:spPr>
          <a:xfrm>
            <a:off x="4808622" y="5340757"/>
            <a:ext cx="2036946" cy="369332"/>
          </a:xfrm>
          <a:prstGeom prst="rect">
            <a:avLst/>
          </a:prstGeom>
          <a:noFill/>
        </p:spPr>
        <p:txBody>
          <a:bodyPr wrap="square" rtlCol="0">
            <a:spAutoFit/>
          </a:bodyPr>
          <a:lstStyle/>
          <a:p>
            <a:r>
              <a:rPr lang="en-US" dirty="0"/>
              <a:t>Out-of-pocket fees</a:t>
            </a:r>
          </a:p>
        </p:txBody>
      </p:sp>
      <p:sp>
        <p:nvSpPr>
          <p:cNvPr id="20" name="Rectangle 19">
            <a:extLst>
              <a:ext uri="{FF2B5EF4-FFF2-40B4-BE49-F238E27FC236}">
                <a16:creationId xmlns:a16="http://schemas.microsoft.com/office/drawing/2014/main" id="{BA5685AE-EA8E-4393-A373-3060D7993992}"/>
              </a:ext>
            </a:extLst>
          </p:cNvPr>
          <p:cNvSpPr/>
          <p:nvPr/>
        </p:nvSpPr>
        <p:spPr>
          <a:xfrm>
            <a:off x="4748105" y="1528652"/>
            <a:ext cx="2157979" cy="139089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EDE41F-665E-499C-BE97-0B101DD2B682}"/>
              </a:ext>
            </a:extLst>
          </p:cNvPr>
          <p:cNvSpPr txBox="1"/>
          <p:nvPr/>
        </p:nvSpPr>
        <p:spPr>
          <a:xfrm>
            <a:off x="4851693" y="1836201"/>
            <a:ext cx="1961551" cy="646331"/>
          </a:xfrm>
          <a:prstGeom prst="rect">
            <a:avLst/>
          </a:prstGeom>
          <a:noFill/>
        </p:spPr>
        <p:txBody>
          <a:bodyPr wrap="square" rtlCol="0">
            <a:spAutoFit/>
          </a:bodyPr>
          <a:lstStyle/>
          <a:p>
            <a:pPr algn="ctr"/>
            <a:r>
              <a:rPr lang="en-US" dirty="0"/>
              <a:t>Insurer or </a:t>
            </a:r>
          </a:p>
          <a:p>
            <a:pPr algn="ctr"/>
            <a:r>
              <a:rPr lang="en-US" dirty="0"/>
              <a:t>third-party payers</a:t>
            </a:r>
          </a:p>
        </p:txBody>
      </p:sp>
      <p:cxnSp>
        <p:nvCxnSpPr>
          <p:cNvPr id="22" name="Straight Arrow Connector 21">
            <a:extLst>
              <a:ext uri="{FF2B5EF4-FFF2-40B4-BE49-F238E27FC236}">
                <a16:creationId xmlns:a16="http://schemas.microsoft.com/office/drawing/2014/main" id="{14020A72-7F3E-4723-8277-43CCE992A68B}"/>
              </a:ext>
            </a:extLst>
          </p:cNvPr>
          <p:cNvCxnSpPr>
            <a:cxnSpLocks/>
          </p:cNvCxnSpPr>
          <p:nvPr/>
        </p:nvCxnSpPr>
        <p:spPr>
          <a:xfrm flipH="1" flipV="1">
            <a:off x="6263472" y="3044257"/>
            <a:ext cx="1549294" cy="96329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a:extLst>
              <a:ext uri="{FF2B5EF4-FFF2-40B4-BE49-F238E27FC236}">
                <a16:creationId xmlns:a16="http://schemas.microsoft.com/office/drawing/2014/main" id="{7E82F754-DD95-4A16-B54F-4C070FA78915}"/>
              </a:ext>
            </a:extLst>
          </p:cNvPr>
          <p:cNvCxnSpPr>
            <a:cxnSpLocks/>
          </p:cNvCxnSpPr>
          <p:nvPr/>
        </p:nvCxnSpPr>
        <p:spPr>
          <a:xfrm>
            <a:off x="6726329" y="2994922"/>
            <a:ext cx="1705755" cy="10358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2976B9E-A0E1-4C92-9433-EE04E28EBACF}"/>
              </a:ext>
            </a:extLst>
          </p:cNvPr>
          <p:cNvSpPr txBox="1"/>
          <p:nvPr/>
        </p:nvSpPr>
        <p:spPr>
          <a:xfrm>
            <a:off x="6308670" y="3721894"/>
            <a:ext cx="2009422" cy="369332"/>
          </a:xfrm>
          <a:prstGeom prst="rect">
            <a:avLst/>
          </a:prstGeom>
          <a:noFill/>
        </p:spPr>
        <p:txBody>
          <a:bodyPr wrap="square" rtlCol="0">
            <a:spAutoFit/>
          </a:bodyPr>
          <a:lstStyle/>
          <a:p>
            <a:r>
              <a:rPr lang="en-US" dirty="0"/>
              <a:t>Claims</a:t>
            </a:r>
          </a:p>
        </p:txBody>
      </p:sp>
      <p:sp>
        <p:nvSpPr>
          <p:cNvPr id="29" name="TextBox 28">
            <a:extLst>
              <a:ext uri="{FF2B5EF4-FFF2-40B4-BE49-F238E27FC236}">
                <a16:creationId xmlns:a16="http://schemas.microsoft.com/office/drawing/2014/main" id="{FF051F53-73D3-4CDD-942B-D1D2265138C5}"/>
              </a:ext>
            </a:extLst>
          </p:cNvPr>
          <p:cNvSpPr txBox="1"/>
          <p:nvPr/>
        </p:nvSpPr>
        <p:spPr>
          <a:xfrm>
            <a:off x="7432562" y="2922378"/>
            <a:ext cx="2166612" cy="646331"/>
          </a:xfrm>
          <a:prstGeom prst="rect">
            <a:avLst/>
          </a:prstGeom>
          <a:noFill/>
        </p:spPr>
        <p:txBody>
          <a:bodyPr wrap="square" rtlCol="0">
            <a:spAutoFit/>
          </a:bodyPr>
          <a:lstStyle/>
          <a:p>
            <a:r>
              <a:rPr lang="en-US" dirty="0"/>
              <a:t>Money (fixed or variable payments)</a:t>
            </a:r>
          </a:p>
        </p:txBody>
      </p:sp>
      <p:sp>
        <p:nvSpPr>
          <p:cNvPr id="30" name="TextBox 29">
            <a:extLst>
              <a:ext uri="{FF2B5EF4-FFF2-40B4-BE49-F238E27FC236}">
                <a16:creationId xmlns:a16="http://schemas.microsoft.com/office/drawing/2014/main" id="{69435D6C-4CAC-4489-9226-AB3269850F84}"/>
              </a:ext>
            </a:extLst>
          </p:cNvPr>
          <p:cNvSpPr txBox="1"/>
          <p:nvPr/>
        </p:nvSpPr>
        <p:spPr>
          <a:xfrm>
            <a:off x="4462982" y="3887707"/>
            <a:ext cx="2009422" cy="369332"/>
          </a:xfrm>
          <a:prstGeom prst="rect">
            <a:avLst/>
          </a:prstGeom>
          <a:noFill/>
        </p:spPr>
        <p:txBody>
          <a:bodyPr wrap="square" rtlCol="0">
            <a:spAutoFit/>
          </a:bodyPr>
          <a:lstStyle/>
          <a:p>
            <a:r>
              <a:rPr lang="en-US" dirty="0"/>
              <a:t>Insurance Coverage</a:t>
            </a:r>
          </a:p>
        </p:txBody>
      </p:sp>
      <p:cxnSp>
        <p:nvCxnSpPr>
          <p:cNvPr id="31" name="Straight Arrow Connector 30">
            <a:extLst>
              <a:ext uri="{FF2B5EF4-FFF2-40B4-BE49-F238E27FC236}">
                <a16:creationId xmlns:a16="http://schemas.microsoft.com/office/drawing/2014/main" id="{74218182-7331-4E7F-8BDD-EB1F93DD7B04}"/>
              </a:ext>
            </a:extLst>
          </p:cNvPr>
          <p:cNvCxnSpPr>
            <a:cxnSpLocks/>
          </p:cNvCxnSpPr>
          <p:nvPr/>
        </p:nvCxnSpPr>
        <p:spPr>
          <a:xfrm flipV="1">
            <a:off x="4345183" y="3004680"/>
            <a:ext cx="745046" cy="121891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32" name="Straight Arrow Connector 31">
            <a:extLst>
              <a:ext uri="{FF2B5EF4-FFF2-40B4-BE49-F238E27FC236}">
                <a16:creationId xmlns:a16="http://schemas.microsoft.com/office/drawing/2014/main" id="{F81F1833-95E3-41B3-8958-79B410359F1F}"/>
              </a:ext>
            </a:extLst>
          </p:cNvPr>
          <p:cNvCxnSpPr>
            <a:cxnSpLocks/>
          </p:cNvCxnSpPr>
          <p:nvPr/>
        </p:nvCxnSpPr>
        <p:spPr>
          <a:xfrm flipH="1">
            <a:off x="3996186" y="3044257"/>
            <a:ext cx="785037" cy="11531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454F880-96FD-430E-B790-316E4AFF8C86}"/>
              </a:ext>
            </a:extLst>
          </p:cNvPr>
          <p:cNvSpPr txBox="1"/>
          <p:nvPr/>
        </p:nvSpPr>
        <p:spPr>
          <a:xfrm>
            <a:off x="3498379" y="2836081"/>
            <a:ext cx="2009422" cy="646331"/>
          </a:xfrm>
          <a:prstGeom prst="rect">
            <a:avLst/>
          </a:prstGeom>
          <a:noFill/>
        </p:spPr>
        <p:txBody>
          <a:bodyPr wrap="square" rtlCol="0">
            <a:spAutoFit/>
          </a:bodyPr>
          <a:lstStyle/>
          <a:p>
            <a:r>
              <a:rPr lang="en-US" dirty="0"/>
              <a:t>Premiums (individual policies)</a:t>
            </a:r>
          </a:p>
        </p:txBody>
      </p:sp>
      <p:sp>
        <p:nvSpPr>
          <p:cNvPr id="38" name="Oval 37">
            <a:extLst>
              <a:ext uri="{FF2B5EF4-FFF2-40B4-BE49-F238E27FC236}">
                <a16:creationId xmlns:a16="http://schemas.microsoft.com/office/drawing/2014/main" id="{C2966E2B-2718-4112-BE1C-6A107362580C}"/>
              </a:ext>
            </a:extLst>
          </p:cNvPr>
          <p:cNvSpPr/>
          <p:nvPr/>
        </p:nvSpPr>
        <p:spPr>
          <a:xfrm>
            <a:off x="502977" y="1398988"/>
            <a:ext cx="2887665" cy="1536142"/>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AD1B3ED-7605-4747-96FB-69076A72D204}"/>
              </a:ext>
            </a:extLst>
          </p:cNvPr>
          <p:cNvSpPr txBox="1"/>
          <p:nvPr/>
        </p:nvSpPr>
        <p:spPr>
          <a:xfrm>
            <a:off x="830117" y="1854765"/>
            <a:ext cx="2095631" cy="646331"/>
          </a:xfrm>
          <a:prstGeom prst="rect">
            <a:avLst/>
          </a:prstGeom>
          <a:noFill/>
        </p:spPr>
        <p:txBody>
          <a:bodyPr wrap="square" rtlCol="0">
            <a:spAutoFit/>
          </a:bodyPr>
          <a:lstStyle/>
          <a:p>
            <a:pPr algn="ctr"/>
            <a:r>
              <a:rPr lang="en-US" dirty="0"/>
              <a:t>Sponsor</a:t>
            </a:r>
          </a:p>
          <a:p>
            <a:pPr algn="ctr"/>
            <a:r>
              <a:rPr lang="en-US" dirty="0"/>
              <a:t>(Gov’t or Employer)</a:t>
            </a:r>
          </a:p>
        </p:txBody>
      </p:sp>
      <p:cxnSp>
        <p:nvCxnSpPr>
          <p:cNvPr id="40" name="Straight Arrow Connector 39">
            <a:extLst>
              <a:ext uri="{FF2B5EF4-FFF2-40B4-BE49-F238E27FC236}">
                <a16:creationId xmlns:a16="http://schemas.microsoft.com/office/drawing/2014/main" id="{97D30FA5-AE5E-4849-A1FE-82C2DAD91B80}"/>
              </a:ext>
            </a:extLst>
          </p:cNvPr>
          <p:cNvCxnSpPr>
            <a:cxnSpLocks/>
          </p:cNvCxnSpPr>
          <p:nvPr/>
        </p:nvCxnSpPr>
        <p:spPr>
          <a:xfrm flipH="1" flipV="1">
            <a:off x="1306715" y="2919542"/>
            <a:ext cx="1334865" cy="1920154"/>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43" name="TextBox 42">
            <a:extLst>
              <a:ext uri="{FF2B5EF4-FFF2-40B4-BE49-F238E27FC236}">
                <a16:creationId xmlns:a16="http://schemas.microsoft.com/office/drawing/2014/main" id="{AD24A590-A698-42AB-96FA-E6BC772323C2}"/>
              </a:ext>
            </a:extLst>
          </p:cNvPr>
          <p:cNvSpPr txBox="1"/>
          <p:nvPr/>
        </p:nvSpPr>
        <p:spPr>
          <a:xfrm>
            <a:off x="830117" y="3397158"/>
            <a:ext cx="2009422" cy="646331"/>
          </a:xfrm>
          <a:prstGeom prst="rect">
            <a:avLst/>
          </a:prstGeom>
          <a:noFill/>
        </p:spPr>
        <p:txBody>
          <a:bodyPr wrap="square" rtlCol="0">
            <a:spAutoFit/>
          </a:bodyPr>
          <a:lstStyle/>
          <a:p>
            <a:r>
              <a:rPr lang="en-US" dirty="0"/>
              <a:t>Taxes or Lower Wages</a:t>
            </a:r>
          </a:p>
        </p:txBody>
      </p:sp>
      <p:cxnSp>
        <p:nvCxnSpPr>
          <p:cNvPr id="45" name="Straight Arrow Connector 44">
            <a:extLst>
              <a:ext uri="{FF2B5EF4-FFF2-40B4-BE49-F238E27FC236}">
                <a16:creationId xmlns:a16="http://schemas.microsoft.com/office/drawing/2014/main" id="{7F9A0C03-1EF8-4D1E-843D-024E42FA1489}"/>
              </a:ext>
            </a:extLst>
          </p:cNvPr>
          <p:cNvCxnSpPr>
            <a:cxnSpLocks/>
            <a:stCxn id="38" idx="6"/>
          </p:cNvCxnSpPr>
          <p:nvPr/>
        </p:nvCxnSpPr>
        <p:spPr>
          <a:xfrm>
            <a:off x="3390642" y="2167059"/>
            <a:ext cx="1249726" cy="0"/>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
        <p:nvSpPr>
          <p:cNvPr id="51" name="TextBox 50">
            <a:extLst>
              <a:ext uri="{FF2B5EF4-FFF2-40B4-BE49-F238E27FC236}">
                <a16:creationId xmlns:a16="http://schemas.microsoft.com/office/drawing/2014/main" id="{50569A1D-A81F-4834-9C90-8F4EEB8018AE}"/>
              </a:ext>
            </a:extLst>
          </p:cNvPr>
          <p:cNvSpPr txBox="1"/>
          <p:nvPr/>
        </p:nvSpPr>
        <p:spPr>
          <a:xfrm>
            <a:off x="3498379" y="1809973"/>
            <a:ext cx="2009422" cy="369332"/>
          </a:xfrm>
          <a:prstGeom prst="rect">
            <a:avLst/>
          </a:prstGeom>
          <a:noFill/>
        </p:spPr>
        <p:txBody>
          <a:bodyPr wrap="square" rtlCol="0">
            <a:spAutoFit/>
          </a:bodyPr>
          <a:lstStyle/>
          <a:p>
            <a:r>
              <a:rPr lang="en-US" dirty="0"/>
              <a:t>Premiums </a:t>
            </a:r>
          </a:p>
        </p:txBody>
      </p:sp>
    </p:spTree>
    <p:extLst>
      <p:ext uri="{BB962C8B-B14F-4D97-AF65-F5344CB8AC3E}">
        <p14:creationId xmlns:p14="http://schemas.microsoft.com/office/powerpoint/2010/main" val="262270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p:bldP spid="9" grpId="0"/>
      <p:bldP spid="14" grpId="0"/>
      <p:bldP spid="15" grpId="0"/>
      <p:bldP spid="15" grpId="1"/>
      <p:bldP spid="17" grpId="0"/>
      <p:bldP spid="18" grpId="0"/>
      <p:bldP spid="19" grpId="0"/>
      <p:bldP spid="20" grpId="0" animBg="1"/>
      <p:bldP spid="21" grpId="0"/>
      <p:bldP spid="27" grpId="0"/>
      <p:bldP spid="29" grpId="0"/>
      <p:bldP spid="30" grpId="0"/>
      <p:bldP spid="37" grpId="0"/>
      <p:bldP spid="38" grpId="0" animBg="1"/>
      <p:bldP spid="39" grpId="0"/>
      <p:bldP spid="43" grpId="0"/>
      <p:bldP spid="5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23466-828B-F2C0-E72E-4EEB67DC68D6}"/>
              </a:ext>
            </a:extLst>
          </p:cNvPr>
          <p:cNvSpPr>
            <a:spLocks noGrp="1"/>
          </p:cNvSpPr>
          <p:nvPr>
            <p:ph type="title"/>
          </p:nvPr>
        </p:nvSpPr>
        <p:spPr>
          <a:xfrm>
            <a:off x="937353" y="0"/>
            <a:ext cx="10515600" cy="1325563"/>
          </a:xfrm>
        </p:spPr>
        <p:txBody>
          <a:bodyPr/>
          <a:lstStyle/>
          <a:p>
            <a:r>
              <a:rPr lang="en-US" dirty="0">
                <a:solidFill>
                  <a:schemeClr val="bg1"/>
                </a:solidFill>
              </a:rPr>
              <a:t>Ho</a:t>
            </a:r>
            <a:r>
              <a:rPr lang="en-US" dirty="0"/>
              <a:t>w Much Did Your Flu Shot Cost?</a:t>
            </a:r>
          </a:p>
        </p:txBody>
      </p:sp>
      <p:sp>
        <p:nvSpPr>
          <p:cNvPr id="3" name="Content Placeholder 2">
            <a:extLst>
              <a:ext uri="{FF2B5EF4-FFF2-40B4-BE49-F238E27FC236}">
                <a16:creationId xmlns:a16="http://schemas.microsoft.com/office/drawing/2014/main" id="{434FF711-DF5D-B838-4893-59591B907863}"/>
              </a:ext>
            </a:extLst>
          </p:cNvPr>
          <p:cNvSpPr>
            <a:spLocks noGrp="1"/>
          </p:cNvSpPr>
          <p:nvPr>
            <p:ph idx="1"/>
          </p:nvPr>
        </p:nvSpPr>
        <p:spPr/>
        <p:txBody>
          <a:bodyPr/>
          <a:lstStyle/>
          <a:p>
            <a:r>
              <a:rPr lang="en-US" dirty="0"/>
              <a:t>Who knows? It’s generally offered for free.</a:t>
            </a:r>
          </a:p>
          <a:p>
            <a:r>
              <a:rPr lang="en-US" dirty="0"/>
              <a:t>Providers of the shot do pay for it. </a:t>
            </a:r>
          </a:p>
          <a:p>
            <a:pPr lvl="1"/>
            <a:r>
              <a:rPr lang="en-US" dirty="0"/>
              <a:t>Some reported prices:</a:t>
            </a:r>
          </a:p>
          <a:p>
            <a:pPr lvl="2"/>
            <a:r>
              <a:rPr lang="en-US" dirty="0"/>
              <a:t>Sacrament, CA	$85</a:t>
            </a:r>
          </a:p>
          <a:p>
            <a:pPr lvl="2"/>
            <a:r>
              <a:rPr lang="en-US" dirty="0"/>
              <a:t>Long Beach, CA	$42</a:t>
            </a:r>
          </a:p>
          <a:p>
            <a:pPr lvl="2"/>
            <a:r>
              <a:rPr lang="en-US" dirty="0"/>
              <a:t>Washington, DC	$15</a:t>
            </a:r>
          </a:p>
          <a:p>
            <a:r>
              <a:rPr lang="en-US" dirty="0"/>
              <a:t>Who really pays for the flu shot?</a:t>
            </a:r>
          </a:p>
          <a:p>
            <a:pPr lvl="1"/>
            <a:r>
              <a:rPr lang="en-US" dirty="0"/>
              <a:t>YOU DO!   Higher premiums.</a:t>
            </a:r>
          </a:p>
        </p:txBody>
      </p:sp>
      <p:sp>
        <p:nvSpPr>
          <p:cNvPr id="4" name="Slide Number Placeholder 3">
            <a:extLst>
              <a:ext uri="{FF2B5EF4-FFF2-40B4-BE49-F238E27FC236}">
                <a16:creationId xmlns:a16="http://schemas.microsoft.com/office/drawing/2014/main" id="{6323A26D-84B6-079C-0DDE-63119A42C772}"/>
              </a:ext>
            </a:extLst>
          </p:cNvPr>
          <p:cNvSpPr>
            <a:spLocks noGrp="1"/>
          </p:cNvSpPr>
          <p:nvPr>
            <p:ph type="sldNum" sz="quarter" idx="12"/>
          </p:nvPr>
        </p:nvSpPr>
        <p:spPr/>
        <p:txBody>
          <a:bodyPr/>
          <a:lstStyle/>
          <a:p>
            <a:fld id="{D9F085D5-EC86-4F6A-B501-C1359CB39116}" type="slidenum">
              <a:rPr lang="en-GB" smtClean="0"/>
              <a:t>52</a:t>
            </a:fld>
            <a:endParaRPr lang="en-GB"/>
          </a:p>
        </p:txBody>
      </p:sp>
      <p:sp>
        <p:nvSpPr>
          <p:cNvPr id="5" name="TextBox 4">
            <a:extLst>
              <a:ext uri="{FF2B5EF4-FFF2-40B4-BE49-F238E27FC236}">
                <a16:creationId xmlns:a16="http://schemas.microsoft.com/office/drawing/2014/main" id="{09ED2B2B-D1DE-A480-1D18-FFC50B3E2285}"/>
              </a:ext>
            </a:extLst>
          </p:cNvPr>
          <p:cNvSpPr txBox="1"/>
          <p:nvPr/>
        </p:nvSpPr>
        <p:spPr>
          <a:xfrm>
            <a:off x="5919515" y="6456851"/>
            <a:ext cx="5533438" cy="276999"/>
          </a:xfrm>
          <a:prstGeom prst="rect">
            <a:avLst/>
          </a:prstGeom>
          <a:noFill/>
        </p:spPr>
        <p:txBody>
          <a:bodyPr wrap="none" rtlCol="0">
            <a:spAutoFit/>
          </a:bodyPr>
          <a:lstStyle/>
          <a:p>
            <a:r>
              <a:rPr lang="en-US" sz="1200" dirty="0"/>
              <a:t>Source: https://</a:t>
            </a:r>
            <a:r>
              <a:rPr lang="en-US" sz="1200" dirty="0" err="1"/>
              <a:t>kffhealthnews.org</a:t>
            </a:r>
            <a:r>
              <a:rPr lang="en-US" sz="1200" dirty="0"/>
              <a:t>/news/the-startlingly-high-cost-of-the-free-flu-shot/</a:t>
            </a:r>
          </a:p>
        </p:txBody>
      </p:sp>
      <p:sp>
        <p:nvSpPr>
          <p:cNvPr id="6" name="TextBox 5">
            <a:extLst>
              <a:ext uri="{FF2B5EF4-FFF2-40B4-BE49-F238E27FC236}">
                <a16:creationId xmlns:a16="http://schemas.microsoft.com/office/drawing/2014/main" id="{B763A4BB-02EC-936A-B8B3-9FA16035D67C}"/>
              </a:ext>
            </a:extLst>
          </p:cNvPr>
          <p:cNvSpPr txBox="1"/>
          <p:nvPr/>
        </p:nvSpPr>
        <p:spPr>
          <a:xfrm>
            <a:off x="7159021" y="3039230"/>
            <a:ext cx="3394840" cy="1631216"/>
          </a:xfrm>
          <a:prstGeom prst="rect">
            <a:avLst/>
          </a:prstGeom>
          <a:noFill/>
        </p:spPr>
        <p:txBody>
          <a:bodyPr wrap="none" rtlCol="0">
            <a:spAutoFit/>
          </a:bodyPr>
          <a:lstStyle/>
          <a:p>
            <a:r>
              <a:rPr lang="en-US" sz="2000" dirty="0"/>
              <a:t>Prices are negotiated with the </a:t>
            </a:r>
          </a:p>
          <a:p>
            <a:r>
              <a:rPr lang="en-US" sz="2000" dirty="0"/>
              <a:t>Vaccine producer.</a:t>
            </a:r>
          </a:p>
          <a:p>
            <a:endParaRPr lang="en-US" sz="2000" dirty="0"/>
          </a:p>
          <a:p>
            <a:r>
              <a:rPr lang="en-US" sz="2000" dirty="0"/>
              <a:t>Differences are a reflection of </a:t>
            </a:r>
          </a:p>
          <a:p>
            <a:r>
              <a:rPr lang="en-US" sz="2000" dirty="0"/>
              <a:t>More or less bargaining power.</a:t>
            </a:r>
          </a:p>
        </p:txBody>
      </p:sp>
    </p:spTree>
    <p:extLst>
      <p:ext uri="{BB962C8B-B14F-4D97-AF65-F5344CB8AC3E}">
        <p14:creationId xmlns:p14="http://schemas.microsoft.com/office/powerpoint/2010/main" val="11863669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9137-A86C-1F43-B54B-DEC7009BE24B}"/>
              </a:ext>
            </a:extLst>
          </p:cNvPr>
          <p:cNvSpPr>
            <a:spLocks noGrp="1"/>
          </p:cNvSpPr>
          <p:nvPr>
            <p:ph type="title"/>
          </p:nvPr>
        </p:nvSpPr>
        <p:spPr/>
        <p:txBody>
          <a:bodyPr/>
          <a:lstStyle/>
          <a:p>
            <a:r>
              <a:rPr lang="en-US" dirty="0"/>
              <a:t>Policy Matters for Costs</a:t>
            </a:r>
          </a:p>
        </p:txBody>
      </p:sp>
      <p:sp>
        <p:nvSpPr>
          <p:cNvPr id="3" name="Text Placeholder 2">
            <a:extLst>
              <a:ext uri="{FF2B5EF4-FFF2-40B4-BE49-F238E27FC236}">
                <a16:creationId xmlns:a16="http://schemas.microsoft.com/office/drawing/2014/main" id="{A1A3AB70-A49E-2047-A0E0-B0FA0099B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27EF-FD16-C24E-977B-E35700798481}"/>
              </a:ext>
            </a:extLst>
          </p:cNvPr>
          <p:cNvSpPr>
            <a:spLocks noGrp="1"/>
          </p:cNvSpPr>
          <p:nvPr>
            <p:ph type="sldNum" sz="quarter" idx="12"/>
          </p:nvPr>
        </p:nvSpPr>
        <p:spPr/>
        <p:txBody>
          <a:bodyPr/>
          <a:lstStyle/>
          <a:p>
            <a:fld id="{D9F085D5-EC86-4F6A-B501-C1359CB39116}" type="slidenum">
              <a:rPr lang="en-GB" smtClean="0"/>
              <a:t>53</a:t>
            </a:fld>
            <a:endParaRPr lang="en-GB"/>
          </a:p>
        </p:txBody>
      </p:sp>
    </p:spTree>
    <p:extLst>
      <p:ext uri="{BB962C8B-B14F-4D97-AF65-F5344CB8AC3E}">
        <p14:creationId xmlns:p14="http://schemas.microsoft.com/office/powerpoint/2010/main" val="17719791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D04A4-A7DA-44C9-9AD4-EAA72C09EE07}"/>
              </a:ext>
            </a:extLst>
          </p:cNvPr>
          <p:cNvSpPr>
            <a:spLocks noGrp="1"/>
          </p:cNvSpPr>
          <p:nvPr>
            <p:ph type="title"/>
          </p:nvPr>
        </p:nvSpPr>
        <p:spPr>
          <a:xfrm>
            <a:off x="731325" y="0"/>
            <a:ext cx="10515600" cy="1325563"/>
          </a:xfrm>
        </p:spPr>
        <p:txBody>
          <a:bodyPr/>
          <a:lstStyle/>
          <a:p>
            <a:r>
              <a:rPr lang="en-US" dirty="0">
                <a:solidFill>
                  <a:schemeClr val="bg1"/>
                </a:solidFill>
              </a:rPr>
              <a:t>Hos</a:t>
            </a:r>
            <a:r>
              <a:rPr lang="en-US" dirty="0"/>
              <a:t>pital Monopolization</a:t>
            </a:r>
          </a:p>
        </p:txBody>
      </p:sp>
      <p:sp>
        <p:nvSpPr>
          <p:cNvPr id="3" name="Content Placeholder 2">
            <a:extLst>
              <a:ext uri="{FF2B5EF4-FFF2-40B4-BE49-F238E27FC236}">
                <a16:creationId xmlns:a16="http://schemas.microsoft.com/office/drawing/2014/main" id="{3EA94890-DDE1-4E1E-8BCD-4D7B42E8CF4A}"/>
              </a:ext>
            </a:extLst>
          </p:cNvPr>
          <p:cNvSpPr>
            <a:spLocks noGrp="1"/>
          </p:cNvSpPr>
          <p:nvPr>
            <p:ph idx="1"/>
          </p:nvPr>
        </p:nvSpPr>
        <p:spPr/>
        <p:txBody>
          <a:bodyPr>
            <a:normAutofit/>
          </a:bodyPr>
          <a:lstStyle/>
          <a:p>
            <a:pPr>
              <a:spcAft>
                <a:spcPts val="1000"/>
              </a:spcAft>
            </a:pPr>
            <a:r>
              <a:rPr lang="en-US" b="0" dirty="0"/>
              <a:t>Less competition in health systems, hospitals, medical groups, and health insurers has surged in recent years.</a:t>
            </a:r>
          </a:p>
          <a:p>
            <a:r>
              <a:rPr lang="en-US" b="0" dirty="0"/>
              <a:t>Over an 18-month period between July 2016 and January 2018:</a:t>
            </a:r>
          </a:p>
          <a:p>
            <a:pPr lvl="1"/>
            <a:r>
              <a:rPr lang="en-US" b="0" dirty="0"/>
              <a:t>Hospitals acquired 8,000 more medical practices.</a:t>
            </a:r>
          </a:p>
          <a:p>
            <a:pPr lvl="1"/>
            <a:r>
              <a:rPr lang="en-US" b="0" dirty="0"/>
              <a:t>14,000 more physicians left independent practice to become hospital employees.</a:t>
            </a:r>
          </a:p>
          <a:p>
            <a:r>
              <a:rPr lang="en-US" b="0" dirty="0"/>
              <a:t>Between 1999 and 2018, hospital profit margins soared!</a:t>
            </a:r>
          </a:p>
          <a:p>
            <a:pPr lvl="1"/>
            <a:r>
              <a:rPr lang="en-US" dirty="0"/>
              <a:t>From 100% in 1999 to 317% in 2018.</a:t>
            </a:r>
            <a:endParaRPr lang="en-US" b="0" dirty="0"/>
          </a:p>
        </p:txBody>
      </p:sp>
      <p:sp>
        <p:nvSpPr>
          <p:cNvPr id="4" name="Slide Number Placeholder 3">
            <a:extLst>
              <a:ext uri="{FF2B5EF4-FFF2-40B4-BE49-F238E27FC236}">
                <a16:creationId xmlns:a16="http://schemas.microsoft.com/office/drawing/2014/main" id="{774A0F19-498C-4CA7-8686-6173B08BB4EC}"/>
              </a:ext>
            </a:extLst>
          </p:cNvPr>
          <p:cNvSpPr>
            <a:spLocks noGrp="1"/>
          </p:cNvSpPr>
          <p:nvPr>
            <p:ph type="sldNum" sz="quarter" idx="12"/>
          </p:nvPr>
        </p:nvSpPr>
        <p:spPr/>
        <p:txBody>
          <a:bodyPr/>
          <a:lstStyle/>
          <a:p>
            <a:fld id="{D9F085D5-EC86-4F6A-B501-C1359CB39116}" type="slidenum">
              <a:rPr lang="en-GB" smtClean="0"/>
              <a:t>54</a:t>
            </a:fld>
            <a:endParaRPr lang="en-GB"/>
          </a:p>
        </p:txBody>
      </p:sp>
    </p:spTree>
    <p:extLst>
      <p:ext uri="{BB962C8B-B14F-4D97-AF65-F5344CB8AC3E}">
        <p14:creationId xmlns:p14="http://schemas.microsoft.com/office/powerpoint/2010/main" val="236377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65B256-A5BD-4A44-BB5B-86B7F3D48A54}"/>
              </a:ext>
            </a:extLst>
          </p:cNvPr>
          <p:cNvSpPr>
            <a:spLocks noGrp="1"/>
          </p:cNvSpPr>
          <p:nvPr>
            <p:ph type="sldNum" sz="quarter" idx="12"/>
          </p:nvPr>
        </p:nvSpPr>
        <p:spPr/>
        <p:txBody>
          <a:bodyPr/>
          <a:lstStyle/>
          <a:p>
            <a:fld id="{D9F085D5-EC86-4F6A-B501-C1359CB39116}" type="slidenum">
              <a:rPr lang="en-GB" smtClean="0"/>
              <a:t>55</a:t>
            </a:fld>
            <a:endParaRPr lang="en-GB"/>
          </a:p>
        </p:txBody>
      </p:sp>
      <p:pic>
        <p:nvPicPr>
          <p:cNvPr id="5" name="Picture 4">
            <a:extLst>
              <a:ext uri="{FF2B5EF4-FFF2-40B4-BE49-F238E27FC236}">
                <a16:creationId xmlns:a16="http://schemas.microsoft.com/office/drawing/2014/main" id="{56ACD772-F9BB-4266-92C2-C71F51EF3A77}"/>
              </a:ext>
            </a:extLst>
          </p:cNvPr>
          <p:cNvPicPr>
            <a:picLocks noChangeAspect="1"/>
          </p:cNvPicPr>
          <p:nvPr/>
        </p:nvPicPr>
        <p:blipFill>
          <a:blip r:embed="rId2"/>
          <a:stretch>
            <a:fillRect/>
          </a:stretch>
        </p:blipFill>
        <p:spPr>
          <a:xfrm>
            <a:off x="1607189" y="42788"/>
            <a:ext cx="8977622" cy="6187438"/>
          </a:xfrm>
          <a:prstGeom prst="rect">
            <a:avLst/>
          </a:prstGeom>
        </p:spPr>
      </p:pic>
    </p:spTree>
    <p:extLst>
      <p:ext uri="{BB962C8B-B14F-4D97-AF65-F5344CB8AC3E}">
        <p14:creationId xmlns:p14="http://schemas.microsoft.com/office/powerpoint/2010/main" val="23385944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B76C9-7D63-4745-A143-D6E24BE51453}"/>
              </a:ext>
            </a:extLst>
          </p:cNvPr>
          <p:cNvSpPr>
            <a:spLocks noGrp="1"/>
          </p:cNvSpPr>
          <p:nvPr>
            <p:ph type="title"/>
          </p:nvPr>
        </p:nvSpPr>
        <p:spPr>
          <a:xfrm>
            <a:off x="766760" y="0"/>
            <a:ext cx="10515600" cy="1325563"/>
          </a:xfrm>
        </p:spPr>
        <p:txBody>
          <a:bodyPr/>
          <a:lstStyle/>
          <a:p>
            <a:r>
              <a:rPr lang="en-US" dirty="0">
                <a:solidFill>
                  <a:schemeClr val="bg1"/>
                </a:solidFill>
              </a:rPr>
              <a:t>Spe</a:t>
            </a:r>
            <a:r>
              <a:rPr lang="en-US" dirty="0"/>
              <a:t>nding on Pharmaceuticals</a:t>
            </a:r>
          </a:p>
        </p:txBody>
      </p:sp>
      <p:pic>
        <p:nvPicPr>
          <p:cNvPr id="6" name="Picture 5" descr="Chart, bar chart&#10;&#10;Description automatically generated">
            <a:extLst>
              <a:ext uri="{FF2B5EF4-FFF2-40B4-BE49-F238E27FC236}">
                <a16:creationId xmlns:a16="http://schemas.microsoft.com/office/drawing/2014/main" id="{EB73FE3F-33C0-AD41-9F9F-A544F90A78C6}"/>
              </a:ext>
            </a:extLst>
          </p:cNvPr>
          <p:cNvPicPr>
            <a:picLocks noChangeAspect="1"/>
          </p:cNvPicPr>
          <p:nvPr/>
        </p:nvPicPr>
        <p:blipFill>
          <a:blip r:embed="rId3" r:link="rId4"/>
          <a:stretch>
            <a:fillRect/>
          </a:stretch>
        </p:blipFill>
        <p:spPr>
          <a:xfrm>
            <a:off x="1077827" y="1173892"/>
            <a:ext cx="10110486" cy="5055243"/>
          </a:xfrm>
          <a:prstGeom prst="rect">
            <a:avLst/>
          </a:prstGeom>
        </p:spPr>
      </p:pic>
      <p:sp>
        <p:nvSpPr>
          <p:cNvPr id="7" name="Oval 6">
            <a:extLst>
              <a:ext uri="{FF2B5EF4-FFF2-40B4-BE49-F238E27FC236}">
                <a16:creationId xmlns:a16="http://schemas.microsoft.com/office/drawing/2014/main" id="{B162AF14-00E3-784D-8545-BA72CBBB507A}"/>
              </a:ext>
            </a:extLst>
          </p:cNvPr>
          <p:cNvSpPr/>
          <p:nvPr/>
        </p:nvSpPr>
        <p:spPr>
          <a:xfrm>
            <a:off x="10280822" y="1865871"/>
            <a:ext cx="691978" cy="33337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75982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D3E9-931C-4F7B-A95A-4B112752146C}"/>
              </a:ext>
            </a:extLst>
          </p:cNvPr>
          <p:cNvSpPr>
            <a:spLocks noGrp="1"/>
          </p:cNvSpPr>
          <p:nvPr>
            <p:ph type="title"/>
          </p:nvPr>
        </p:nvSpPr>
        <p:spPr>
          <a:xfrm>
            <a:off x="740925" y="0"/>
            <a:ext cx="10515600" cy="1325563"/>
          </a:xfrm>
        </p:spPr>
        <p:txBody>
          <a:bodyPr/>
          <a:lstStyle/>
          <a:p>
            <a:r>
              <a:rPr lang="en-US" dirty="0">
                <a:solidFill>
                  <a:schemeClr val="bg1"/>
                </a:solidFill>
              </a:rPr>
              <a:t>Dru</a:t>
            </a:r>
            <a:r>
              <a:rPr lang="en-US" dirty="0"/>
              <a:t>g Prices: Trends Over Time</a:t>
            </a:r>
          </a:p>
        </p:txBody>
      </p:sp>
      <p:pic>
        <p:nvPicPr>
          <p:cNvPr id="5" name="Content Placeholder 4">
            <a:extLst>
              <a:ext uri="{FF2B5EF4-FFF2-40B4-BE49-F238E27FC236}">
                <a16:creationId xmlns:a16="http://schemas.microsoft.com/office/drawing/2014/main" id="{D2EC4879-B6C3-4983-9324-C6B0797099B0}"/>
              </a:ext>
            </a:extLst>
          </p:cNvPr>
          <p:cNvPicPr>
            <a:picLocks noGrp="1" noChangeAspect="1"/>
          </p:cNvPicPr>
          <p:nvPr>
            <p:ph idx="1"/>
          </p:nvPr>
        </p:nvPicPr>
        <p:blipFill>
          <a:blip r:embed="rId2"/>
          <a:stretch>
            <a:fillRect/>
          </a:stretch>
        </p:blipFill>
        <p:spPr>
          <a:xfrm>
            <a:off x="1932709" y="1033155"/>
            <a:ext cx="8326582" cy="5210970"/>
          </a:xfrm>
        </p:spPr>
      </p:pic>
    </p:spTree>
    <p:extLst>
      <p:ext uri="{BB962C8B-B14F-4D97-AF65-F5344CB8AC3E}">
        <p14:creationId xmlns:p14="http://schemas.microsoft.com/office/powerpoint/2010/main" val="9184148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96B4D-6D54-4993-BD97-FF8A935E7A82}"/>
              </a:ext>
            </a:extLst>
          </p:cNvPr>
          <p:cNvSpPr>
            <a:spLocks noGrp="1"/>
          </p:cNvSpPr>
          <p:nvPr>
            <p:ph type="title"/>
          </p:nvPr>
        </p:nvSpPr>
        <p:spPr>
          <a:xfrm>
            <a:off x="834293" y="0"/>
            <a:ext cx="10515600" cy="1325563"/>
          </a:xfrm>
        </p:spPr>
        <p:txBody>
          <a:bodyPr/>
          <a:lstStyle/>
          <a:p>
            <a:r>
              <a:rPr lang="en-US" dirty="0">
                <a:solidFill>
                  <a:schemeClr val="bg1"/>
                </a:solidFill>
              </a:rPr>
              <a:t>Me</a:t>
            </a:r>
            <a:r>
              <a:rPr lang="en-US" dirty="0"/>
              <a:t>dicare Modernization Act </a:t>
            </a:r>
          </a:p>
        </p:txBody>
      </p:sp>
      <p:sp>
        <p:nvSpPr>
          <p:cNvPr id="3" name="Content Placeholder 2">
            <a:extLst>
              <a:ext uri="{FF2B5EF4-FFF2-40B4-BE49-F238E27FC236}">
                <a16:creationId xmlns:a16="http://schemas.microsoft.com/office/drawing/2014/main" id="{496F772E-1CE1-4875-A9C3-C01ECFB15571}"/>
              </a:ext>
            </a:extLst>
          </p:cNvPr>
          <p:cNvSpPr>
            <a:spLocks noGrp="1"/>
          </p:cNvSpPr>
          <p:nvPr>
            <p:ph idx="1"/>
          </p:nvPr>
        </p:nvSpPr>
        <p:spPr>
          <a:xfrm>
            <a:off x="838200" y="1590956"/>
            <a:ext cx="10515600" cy="4351338"/>
          </a:xfrm>
        </p:spPr>
        <p:txBody>
          <a:bodyPr/>
          <a:lstStyle/>
          <a:p>
            <a:r>
              <a:rPr lang="en-US" b="0" dirty="0">
                <a:solidFill>
                  <a:srgbClr val="111111"/>
                </a:solidFill>
                <a:latin typeface="Roboto"/>
              </a:rPr>
              <a:t>Prescription Drug Component</a:t>
            </a:r>
          </a:p>
          <a:p>
            <a:endParaRPr lang="en-US" b="0" i="0" dirty="0">
              <a:solidFill>
                <a:srgbClr val="111111"/>
              </a:solidFill>
              <a:effectLst/>
              <a:latin typeface="Roboto"/>
            </a:endParaRPr>
          </a:p>
          <a:p>
            <a:r>
              <a:rPr lang="en-US" b="0" i="0" dirty="0">
                <a:solidFill>
                  <a:srgbClr val="111111"/>
                </a:solidFill>
                <a:effectLst/>
                <a:latin typeface="Roboto"/>
              </a:rPr>
              <a:t>Medicare Part D, </a:t>
            </a:r>
            <a:r>
              <a:rPr lang="en-US" i="0" dirty="0">
                <a:solidFill>
                  <a:srgbClr val="111111"/>
                </a:solidFill>
                <a:effectLst/>
                <a:latin typeface="Roboto"/>
              </a:rPr>
              <a:t>by law</a:t>
            </a:r>
            <a:r>
              <a:rPr lang="en-US" b="0" i="0" dirty="0">
                <a:solidFill>
                  <a:srgbClr val="111111"/>
                </a:solidFill>
                <a:effectLst/>
                <a:latin typeface="Roboto"/>
              </a:rPr>
              <a:t>, can</a:t>
            </a:r>
            <a:r>
              <a:rPr lang="en-US" i="0" dirty="0">
                <a:solidFill>
                  <a:srgbClr val="111111"/>
                </a:solidFill>
                <a:effectLst/>
                <a:latin typeface="Roboto"/>
              </a:rPr>
              <a:t>not</a:t>
            </a:r>
            <a:r>
              <a:rPr lang="en-US" b="0" i="0" dirty="0">
                <a:solidFill>
                  <a:srgbClr val="111111"/>
                </a:solidFill>
                <a:effectLst/>
                <a:latin typeface="Roboto"/>
              </a:rPr>
              <a:t> negotiate drug prices like other governments do.</a:t>
            </a:r>
          </a:p>
          <a:p>
            <a:pPr marL="0" indent="0">
              <a:buNone/>
            </a:pPr>
            <a:endParaRPr lang="en-US" b="0" i="0" dirty="0">
              <a:solidFill>
                <a:srgbClr val="111111"/>
              </a:solidFill>
              <a:effectLst/>
              <a:latin typeface="Roboto"/>
            </a:endParaRPr>
          </a:p>
          <a:p>
            <a:r>
              <a:rPr lang="en-US" b="0" i="0" dirty="0">
                <a:solidFill>
                  <a:srgbClr val="111111"/>
                </a:solidFill>
                <a:effectLst/>
                <a:latin typeface="Roboto"/>
              </a:rPr>
              <a:t>In 2017, Medicare spent nearly $8 billion on insulin. </a:t>
            </a:r>
          </a:p>
          <a:p>
            <a:pPr lvl="1">
              <a:spcAft>
                <a:spcPts val="1000"/>
              </a:spcAft>
            </a:pPr>
            <a:r>
              <a:rPr lang="en-US" b="0" i="0" dirty="0">
                <a:solidFill>
                  <a:srgbClr val="111111"/>
                </a:solidFill>
                <a:effectLst/>
                <a:latin typeface="Roboto"/>
              </a:rPr>
              <a:t>Had Medicare been allowed to </a:t>
            </a:r>
            <a:r>
              <a:rPr lang="en-US" b="1" i="0" dirty="0">
                <a:solidFill>
                  <a:srgbClr val="111111"/>
                </a:solidFill>
                <a:effectLst/>
                <a:latin typeface="Roboto"/>
              </a:rPr>
              <a:t>negotiate</a:t>
            </a:r>
            <a:r>
              <a:rPr lang="en-US" b="0" i="0" dirty="0">
                <a:solidFill>
                  <a:srgbClr val="111111"/>
                </a:solidFill>
                <a:effectLst/>
                <a:latin typeface="Roboto"/>
              </a:rPr>
              <a:t> drug prices (as the U.S. Department of Veterans Affairs (VA) did),</a:t>
            </a:r>
          </a:p>
          <a:p>
            <a:pPr lvl="2"/>
            <a:r>
              <a:rPr lang="en-US" b="0" i="0" dirty="0">
                <a:solidFill>
                  <a:srgbClr val="111111"/>
                </a:solidFill>
                <a:effectLst/>
                <a:latin typeface="Roboto"/>
              </a:rPr>
              <a:t>Medicare might have </a:t>
            </a:r>
            <a:r>
              <a:rPr lang="en-US" b="1" i="0" dirty="0">
                <a:solidFill>
                  <a:srgbClr val="111111"/>
                </a:solidFill>
                <a:effectLst/>
                <a:latin typeface="Roboto"/>
              </a:rPr>
              <a:t>saved about $4.4 billion </a:t>
            </a:r>
            <a:r>
              <a:rPr lang="en-US" b="1" i="1" dirty="0">
                <a:solidFill>
                  <a:srgbClr val="111111"/>
                </a:solidFill>
                <a:effectLst/>
                <a:latin typeface="Roboto"/>
              </a:rPr>
              <a:t>just</a:t>
            </a:r>
            <a:r>
              <a:rPr lang="en-US" b="1" i="0" dirty="0">
                <a:solidFill>
                  <a:srgbClr val="111111"/>
                </a:solidFill>
                <a:effectLst/>
                <a:latin typeface="Roboto"/>
              </a:rPr>
              <a:t> on insulin</a:t>
            </a:r>
            <a:r>
              <a:rPr lang="en-US" b="0" i="0" dirty="0">
                <a:solidFill>
                  <a:srgbClr val="111111"/>
                </a:solidFill>
                <a:effectLst/>
                <a:latin typeface="Roboto"/>
              </a:rPr>
              <a:t>.</a:t>
            </a:r>
            <a:endParaRPr lang="en-US" dirty="0"/>
          </a:p>
        </p:txBody>
      </p:sp>
      <p:sp>
        <p:nvSpPr>
          <p:cNvPr id="4" name="Slide Number Placeholder 3">
            <a:extLst>
              <a:ext uri="{FF2B5EF4-FFF2-40B4-BE49-F238E27FC236}">
                <a16:creationId xmlns:a16="http://schemas.microsoft.com/office/drawing/2014/main" id="{29D761D2-8823-4453-B9F6-DDA956C780B0}"/>
              </a:ext>
            </a:extLst>
          </p:cNvPr>
          <p:cNvSpPr>
            <a:spLocks noGrp="1"/>
          </p:cNvSpPr>
          <p:nvPr>
            <p:ph type="sldNum" sz="quarter" idx="12"/>
          </p:nvPr>
        </p:nvSpPr>
        <p:spPr/>
        <p:txBody>
          <a:bodyPr/>
          <a:lstStyle/>
          <a:p>
            <a:fld id="{D9F085D5-EC86-4F6A-B501-C1359CB39116}" type="slidenum">
              <a:rPr lang="en-GB" smtClean="0"/>
              <a:t>58</a:t>
            </a:fld>
            <a:endParaRPr lang="en-GB"/>
          </a:p>
        </p:txBody>
      </p:sp>
    </p:spTree>
    <p:extLst>
      <p:ext uri="{BB962C8B-B14F-4D97-AF65-F5344CB8AC3E}">
        <p14:creationId xmlns:p14="http://schemas.microsoft.com/office/powerpoint/2010/main" val="139939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CF787-F639-B949-B0AE-5FD7DE7373FB}"/>
              </a:ext>
            </a:extLst>
          </p:cNvPr>
          <p:cNvSpPr>
            <a:spLocks noGrp="1"/>
          </p:cNvSpPr>
          <p:nvPr>
            <p:ph type="title"/>
          </p:nvPr>
        </p:nvSpPr>
        <p:spPr>
          <a:xfrm>
            <a:off x="760380" y="0"/>
            <a:ext cx="10515600" cy="1325563"/>
          </a:xfrm>
        </p:spPr>
        <p:txBody>
          <a:bodyPr/>
          <a:lstStyle/>
          <a:p>
            <a:r>
              <a:rPr lang="en-US" dirty="0">
                <a:solidFill>
                  <a:schemeClr val="bg1"/>
                </a:solidFill>
              </a:rPr>
              <a:t>Dru</a:t>
            </a:r>
            <a:r>
              <a:rPr lang="en-US" dirty="0"/>
              <a:t>g Price Comparisons</a:t>
            </a:r>
          </a:p>
        </p:txBody>
      </p:sp>
      <p:sp>
        <p:nvSpPr>
          <p:cNvPr id="4" name="Slide Number Placeholder 3">
            <a:extLst>
              <a:ext uri="{FF2B5EF4-FFF2-40B4-BE49-F238E27FC236}">
                <a16:creationId xmlns:a16="http://schemas.microsoft.com/office/drawing/2014/main" id="{FAB2F95C-F899-4F4C-BF15-5AE535905D82}"/>
              </a:ext>
            </a:extLst>
          </p:cNvPr>
          <p:cNvSpPr>
            <a:spLocks noGrp="1"/>
          </p:cNvSpPr>
          <p:nvPr>
            <p:ph type="sldNum" sz="quarter" idx="12"/>
          </p:nvPr>
        </p:nvSpPr>
        <p:spPr/>
        <p:txBody>
          <a:bodyPr/>
          <a:lstStyle/>
          <a:p>
            <a:fld id="{D9F085D5-EC86-4F6A-B501-C1359CB39116}" type="slidenum">
              <a:rPr lang="en-GB" smtClean="0"/>
              <a:t>59</a:t>
            </a:fld>
            <a:endParaRPr lang="en-GB"/>
          </a:p>
        </p:txBody>
      </p:sp>
      <p:sp>
        <p:nvSpPr>
          <p:cNvPr id="5" name="Rectangle 2">
            <a:extLst>
              <a:ext uri="{FF2B5EF4-FFF2-40B4-BE49-F238E27FC236}">
                <a16:creationId xmlns:a16="http://schemas.microsoft.com/office/drawing/2014/main" id="{FB0944D3-0B01-A443-BE44-DA7974EAC6B6}"/>
              </a:ext>
            </a:extLst>
          </p:cNvPr>
          <p:cNvSpPr txBox="1">
            <a:spLocks noChangeArrowheads="1"/>
          </p:cNvSpPr>
          <p:nvPr/>
        </p:nvSpPr>
        <p:spPr>
          <a:xfrm>
            <a:off x="-608012" y="1656441"/>
            <a:ext cx="9142412" cy="1004887"/>
          </a:xfrm>
          <a:prstGeom prst="rect">
            <a:avLst/>
          </a:prstGeom>
          <a:noFill/>
        </p:spPr>
        <p:txBody>
          <a:bodyPr vert="horz" lIns="91440" tIns="45720" rIns="91440" bIns="45720" rtlCol="0" anchor="t" anchorCtr="1">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sz="2000"/>
              <a:t>Drug Prices for 30 Most Commonly Prescribed </a:t>
            </a:r>
            <a:br>
              <a:rPr lang="en-US" sz="2000"/>
            </a:br>
            <a:r>
              <a:rPr lang="en-US" sz="2000"/>
              <a:t>Brand-Name and Generic Drugs, 2006–07</a:t>
            </a:r>
            <a:br>
              <a:rPr lang="en-US" sz="2000"/>
            </a:br>
            <a:r>
              <a:rPr lang="en-US" sz="1600"/>
              <a:t>US is set at 1.00</a:t>
            </a:r>
            <a:endParaRPr lang="en-US" sz="1600" dirty="0"/>
          </a:p>
        </p:txBody>
      </p:sp>
      <p:sp>
        <p:nvSpPr>
          <p:cNvPr id="6" name="Text Box 8">
            <a:extLst>
              <a:ext uri="{FF2B5EF4-FFF2-40B4-BE49-F238E27FC236}">
                <a16:creationId xmlns:a16="http://schemas.microsoft.com/office/drawing/2014/main" id="{D2282D8A-54DA-E041-A82D-89B3E63381FD}"/>
              </a:ext>
            </a:extLst>
          </p:cNvPr>
          <p:cNvSpPr txBox="1">
            <a:spLocks noChangeArrowheads="1"/>
          </p:cNvSpPr>
          <p:nvPr/>
        </p:nvSpPr>
        <p:spPr bwMode="auto">
          <a:xfrm>
            <a:off x="6193001" y="6456851"/>
            <a:ext cx="5822950" cy="276999"/>
          </a:xfrm>
          <a:prstGeom prst="rect">
            <a:avLst/>
          </a:prstGeom>
          <a:noFill/>
          <a:ln w="12700">
            <a:noFill/>
            <a:miter lim="800000"/>
            <a:headEnd type="none" w="sm" len="sm"/>
            <a:tailEnd type="none" w="sm" len="sm"/>
          </a:ln>
        </p:spPr>
        <p:txBody>
          <a:bodyPr wrap="square">
            <a:spAutoFit/>
          </a:bodyPr>
          <a:lstStyle/>
          <a:p>
            <a:r>
              <a:rPr lang="en-US" sz="1200" dirty="0">
                <a:latin typeface="Arial" charset="0"/>
              </a:rPr>
              <a:t>Source: IMS Health; analysis by Gerard Anderson, Johns Hopkins University.</a:t>
            </a:r>
          </a:p>
        </p:txBody>
      </p:sp>
      <p:graphicFrame>
        <p:nvGraphicFramePr>
          <p:cNvPr id="7" name="Group 70">
            <a:extLst>
              <a:ext uri="{FF2B5EF4-FFF2-40B4-BE49-F238E27FC236}">
                <a16:creationId xmlns:a16="http://schemas.microsoft.com/office/drawing/2014/main" id="{AA5CCDD9-2F4F-E945-9E79-A8193F09B62E}"/>
              </a:ext>
            </a:extLst>
          </p:cNvPr>
          <p:cNvGraphicFramePr>
            <a:graphicFrameLocks noGrp="1"/>
          </p:cNvGraphicFramePr>
          <p:nvPr/>
        </p:nvGraphicFramePr>
        <p:xfrm>
          <a:off x="1568450" y="2661328"/>
          <a:ext cx="8813800" cy="2082800"/>
        </p:xfrm>
        <a:graphic>
          <a:graphicData uri="http://schemas.openxmlformats.org/drawingml/2006/table">
            <a:tbl>
              <a:tblPr/>
              <a:tblGrid>
                <a:gridCol w="1731963">
                  <a:extLst>
                    <a:ext uri="{9D8B030D-6E8A-4147-A177-3AD203B41FA5}">
                      <a16:colId xmlns:a16="http://schemas.microsoft.com/office/drawing/2014/main" val="20000"/>
                    </a:ext>
                  </a:extLst>
                </a:gridCol>
                <a:gridCol w="787400">
                  <a:extLst>
                    <a:ext uri="{9D8B030D-6E8A-4147-A177-3AD203B41FA5}">
                      <a16:colId xmlns:a16="http://schemas.microsoft.com/office/drawing/2014/main" val="20001"/>
                    </a:ext>
                  </a:extLst>
                </a:gridCol>
                <a:gridCol w="787400">
                  <a:extLst>
                    <a:ext uri="{9D8B030D-6E8A-4147-A177-3AD203B41FA5}">
                      <a16:colId xmlns:a16="http://schemas.microsoft.com/office/drawing/2014/main" val="20002"/>
                    </a:ext>
                  </a:extLst>
                </a:gridCol>
                <a:gridCol w="785812">
                  <a:extLst>
                    <a:ext uri="{9D8B030D-6E8A-4147-A177-3AD203B41FA5}">
                      <a16:colId xmlns:a16="http://schemas.microsoft.com/office/drawing/2014/main" val="20003"/>
                    </a:ext>
                  </a:extLst>
                </a:gridCol>
                <a:gridCol w="788988">
                  <a:extLst>
                    <a:ext uri="{9D8B030D-6E8A-4147-A177-3AD203B41FA5}">
                      <a16:colId xmlns:a16="http://schemas.microsoft.com/office/drawing/2014/main" val="20004"/>
                    </a:ext>
                  </a:extLst>
                </a:gridCol>
                <a:gridCol w="785812">
                  <a:extLst>
                    <a:ext uri="{9D8B030D-6E8A-4147-A177-3AD203B41FA5}">
                      <a16:colId xmlns:a16="http://schemas.microsoft.com/office/drawing/2014/main" val="20005"/>
                    </a:ext>
                  </a:extLst>
                </a:gridCol>
                <a:gridCol w="706438">
                  <a:extLst>
                    <a:ext uri="{9D8B030D-6E8A-4147-A177-3AD203B41FA5}">
                      <a16:colId xmlns:a16="http://schemas.microsoft.com/office/drawing/2014/main" val="20006"/>
                    </a:ext>
                  </a:extLst>
                </a:gridCol>
                <a:gridCol w="935037">
                  <a:extLst>
                    <a:ext uri="{9D8B030D-6E8A-4147-A177-3AD203B41FA5}">
                      <a16:colId xmlns:a16="http://schemas.microsoft.com/office/drawing/2014/main" val="20007"/>
                    </a:ext>
                  </a:extLst>
                </a:gridCol>
                <a:gridCol w="717550">
                  <a:extLst>
                    <a:ext uri="{9D8B030D-6E8A-4147-A177-3AD203B41FA5}">
                      <a16:colId xmlns:a16="http://schemas.microsoft.com/office/drawing/2014/main" val="20008"/>
                    </a:ext>
                  </a:extLst>
                </a:gridCol>
                <a:gridCol w="787400">
                  <a:extLst>
                    <a:ext uri="{9D8B030D-6E8A-4147-A177-3AD203B41FA5}">
                      <a16:colId xmlns:a16="http://schemas.microsoft.com/office/drawing/2014/main" val="20009"/>
                    </a:ext>
                  </a:extLst>
                </a:gridCol>
              </a:tblGrid>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AUS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CAN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FR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NETH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NZ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SWITZ</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US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985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Brand-name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0.64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0.33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0.51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0.46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2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Generic drugs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2.57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2.85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3.99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1.96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0.90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3.11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1.75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1.00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1" name="Rectangle 10">
            <a:extLst>
              <a:ext uri="{FF2B5EF4-FFF2-40B4-BE49-F238E27FC236}">
                <a16:creationId xmlns:a16="http://schemas.microsoft.com/office/drawing/2014/main" id="{70548A65-D6D0-6048-BADE-35A26B8A60AE}"/>
              </a:ext>
            </a:extLst>
          </p:cNvPr>
          <p:cNvSpPr/>
          <p:nvPr/>
        </p:nvSpPr>
        <p:spPr>
          <a:xfrm>
            <a:off x="9710820" y="2778826"/>
            <a:ext cx="573211" cy="1793174"/>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405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fontScale="92500" lnSpcReduction="10000"/>
          </a:bodyPr>
          <a:lstStyle/>
          <a:p>
            <a:r>
              <a:rPr lang="en-US" dirty="0"/>
              <a:t>This slide deck was authored by:</a:t>
            </a:r>
          </a:p>
          <a:p>
            <a:pPr lvl="1"/>
            <a:r>
              <a:rPr lang="en-US" dirty="0"/>
              <a:t>Veronika </a:t>
            </a:r>
            <a:r>
              <a:rPr lang="en-US" dirty="0" err="1"/>
              <a:t>Dolar</a:t>
            </a:r>
            <a:r>
              <a:rPr lang="en-US" dirty="0"/>
              <a:t>, SUNY Old Westbury</a:t>
            </a:r>
          </a:p>
          <a:p>
            <a:pPr lvl="1"/>
            <a:r>
              <a:rPr lang="en-US" dirty="0"/>
              <a:t>Jon </a:t>
            </a:r>
            <a:r>
              <a:rPr lang="en-US" dirty="0" err="1"/>
              <a:t>Haveman</a:t>
            </a:r>
            <a:r>
              <a:rPr lang="en-US" dirty="0"/>
              <a:t>, NEED</a:t>
            </a:r>
          </a:p>
          <a:p>
            <a:r>
              <a:rPr lang="en-US" dirty="0"/>
              <a:t>This slide deck was reviewed by:</a:t>
            </a:r>
          </a:p>
          <a:p>
            <a:pPr lvl="1"/>
            <a:r>
              <a:rPr lang="en-US" dirty="0"/>
              <a:t>Jonathan Gruber, MIT</a:t>
            </a:r>
          </a:p>
          <a:p>
            <a:pPr lvl="1"/>
            <a:r>
              <a:rPr lang="en-US" dirty="0"/>
              <a:t>Robert Hansen, Dartmouth College</a:t>
            </a:r>
          </a:p>
          <a:p>
            <a:r>
              <a:rPr lang="en-US" dirty="0"/>
              <a:t>Disclaimer</a:t>
            </a:r>
          </a:p>
          <a:p>
            <a:pPr lvl="1"/>
            <a:r>
              <a:rPr lang="en-US" dirty="0"/>
              <a:t>NEED presentations are designed to be nonpartisan.</a:t>
            </a:r>
          </a:p>
          <a:p>
            <a:pPr lvl="1"/>
            <a:r>
              <a:rPr lang="en-US" dirty="0"/>
              <a:t>It is, however, inevitable that presenters will be asked for and will provide their own views.</a:t>
            </a:r>
          </a:p>
          <a:p>
            <a:pPr lvl="1"/>
            <a:r>
              <a:rPr lang="en-US" dirty="0"/>
              <a:t>Such views are those of the presenters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32606072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27B486-AE08-48E2-8060-5C7921A99880}"/>
              </a:ext>
            </a:extLst>
          </p:cNvPr>
          <p:cNvPicPr>
            <a:picLocks noChangeAspect="1"/>
          </p:cNvPicPr>
          <p:nvPr/>
        </p:nvPicPr>
        <p:blipFill>
          <a:blip r:embed="rId2"/>
          <a:stretch>
            <a:fillRect/>
          </a:stretch>
        </p:blipFill>
        <p:spPr>
          <a:xfrm>
            <a:off x="1417984" y="344735"/>
            <a:ext cx="8818546" cy="5814158"/>
          </a:xfrm>
          <a:prstGeom prst="rect">
            <a:avLst/>
          </a:prstGeom>
        </p:spPr>
      </p:pic>
      <p:sp>
        <p:nvSpPr>
          <p:cNvPr id="2" name="TextBox 1">
            <a:extLst>
              <a:ext uri="{FF2B5EF4-FFF2-40B4-BE49-F238E27FC236}">
                <a16:creationId xmlns:a16="http://schemas.microsoft.com/office/drawing/2014/main" id="{F227DA07-FBC4-1A32-48F7-0D5010D3139B}"/>
              </a:ext>
            </a:extLst>
          </p:cNvPr>
          <p:cNvSpPr txBox="1"/>
          <p:nvPr/>
        </p:nvSpPr>
        <p:spPr>
          <a:xfrm>
            <a:off x="179614" y="2057400"/>
            <a:ext cx="803425" cy="369332"/>
          </a:xfrm>
          <a:prstGeom prst="rect">
            <a:avLst/>
          </a:prstGeom>
          <a:noFill/>
        </p:spPr>
        <p:txBody>
          <a:bodyPr wrap="none" rtlCol="0">
            <a:spAutoFit/>
          </a:bodyPr>
          <a:lstStyle/>
          <a:p>
            <a:r>
              <a:rPr lang="en-US" dirty="0"/>
              <a:t>Insulin</a:t>
            </a:r>
          </a:p>
        </p:txBody>
      </p:sp>
      <p:cxnSp>
        <p:nvCxnSpPr>
          <p:cNvPr id="4" name="Straight Connector 3">
            <a:extLst>
              <a:ext uri="{FF2B5EF4-FFF2-40B4-BE49-F238E27FC236}">
                <a16:creationId xmlns:a16="http://schemas.microsoft.com/office/drawing/2014/main" id="{CA245CDF-EFFC-BF9A-8BAB-72067B888084}"/>
              </a:ext>
            </a:extLst>
          </p:cNvPr>
          <p:cNvCxnSpPr>
            <a:cxnSpLocks/>
          </p:cNvCxnSpPr>
          <p:nvPr/>
        </p:nvCxnSpPr>
        <p:spPr>
          <a:xfrm>
            <a:off x="963388" y="2253344"/>
            <a:ext cx="702127" cy="0"/>
          </a:xfrm>
          <a:prstGeom prst="line">
            <a:avLst/>
          </a:prstGeom>
          <a:ln w="3810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29124F9-F3B4-D630-2793-8320EC74F13B}"/>
              </a:ext>
            </a:extLst>
          </p:cNvPr>
          <p:cNvSpPr txBox="1"/>
          <p:nvPr/>
        </p:nvSpPr>
        <p:spPr>
          <a:xfrm>
            <a:off x="168727" y="2454735"/>
            <a:ext cx="910827" cy="646331"/>
          </a:xfrm>
          <a:prstGeom prst="rect">
            <a:avLst/>
          </a:prstGeom>
          <a:noFill/>
        </p:spPr>
        <p:txBody>
          <a:bodyPr wrap="none" rtlCol="0">
            <a:spAutoFit/>
          </a:bodyPr>
          <a:lstStyle/>
          <a:p>
            <a:r>
              <a:rPr lang="en-US" dirty="0"/>
              <a:t>Blood</a:t>
            </a:r>
          </a:p>
          <a:p>
            <a:r>
              <a:rPr lang="en-US" dirty="0"/>
              <a:t>Thinner</a:t>
            </a:r>
          </a:p>
        </p:txBody>
      </p:sp>
      <p:cxnSp>
        <p:nvCxnSpPr>
          <p:cNvPr id="9" name="Straight Connector 8">
            <a:extLst>
              <a:ext uri="{FF2B5EF4-FFF2-40B4-BE49-F238E27FC236}">
                <a16:creationId xmlns:a16="http://schemas.microsoft.com/office/drawing/2014/main" id="{41D4DAD5-83CE-7BB7-BF2F-A86225089E30}"/>
              </a:ext>
            </a:extLst>
          </p:cNvPr>
          <p:cNvCxnSpPr>
            <a:cxnSpLocks/>
          </p:cNvCxnSpPr>
          <p:nvPr/>
        </p:nvCxnSpPr>
        <p:spPr>
          <a:xfrm>
            <a:off x="952501" y="2650679"/>
            <a:ext cx="702127" cy="0"/>
          </a:xfrm>
          <a:prstGeom prst="line">
            <a:avLst/>
          </a:prstGeom>
          <a:ln w="3810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86F1C1D-80B7-F13D-5368-8C206B79FD47}"/>
              </a:ext>
            </a:extLst>
          </p:cNvPr>
          <p:cNvSpPr txBox="1"/>
          <p:nvPr/>
        </p:nvSpPr>
        <p:spPr>
          <a:xfrm>
            <a:off x="72212" y="4860478"/>
            <a:ext cx="910827" cy="646331"/>
          </a:xfrm>
          <a:prstGeom prst="rect">
            <a:avLst/>
          </a:prstGeom>
          <a:noFill/>
        </p:spPr>
        <p:txBody>
          <a:bodyPr wrap="none" rtlCol="0">
            <a:spAutoFit/>
          </a:bodyPr>
          <a:lstStyle/>
          <a:p>
            <a:r>
              <a:rPr lang="en-US" dirty="0"/>
              <a:t>Blood</a:t>
            </a:r>
          </a:p>
          <a:p>
            <a:r>
              <a:rPr lang="en-US" dirty="0"/>
              <a:t>Thinner</a:t>
            </a:r>
          </a:p>
        </p:txBody>
      </p:sp>
      <p:cxnSp>
        <p:nvCxnSpPr>
          <p:cNvPr id="11" name="Straight Connector 10">
            <a:extLst>
              <a:ext uri="{FF2B5EF4-FFF2-40B4-BE49-F238E27FC236}">
                <a16:creationId xmlns:a16="http://schemas.microsoft.com/office/drawing/2014/main" id="{4194F13D-7329-F056-9533-07B3D798F2C5}"/>
              </a:ext>
            </a:extLst>
          </p:cNvPr>
          <p:cNvCxnSpPr>
            <a:cxnSpLocks/>
          </p:cNvCxnSpPr>
          <p:nvPr/>
        </p:nvCxnSpPr>
        <p:spPr>
          <a:xfrm>
            <a:off x="855986" y="5056422"/>
            <a:ext cx="702127" cy="0"/>
          </a:xfrm>
          <a:prstGeom prst="line">
            <a:avLst/>
          </a:prstGeom>
          <a:ln w="38100">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384D1DE-0FCC-D3D0-240F-BAF0D86F623B}"/>
              </a:ext>
            </a:extLst>
          </p:cNvPr>
          <p:cNvSpPr txBox="1"/>
          <p:nvPr/>
        </p:nvSpPr>
        <p:spPr>
          <a:xfrm>
            <a:off x="142723" y="3297010"/>
            <a:ext cx="1006494" cy="369332"/>
          </a:xfrm>
          <a:prstGeom prst="rect">
            <a:avLst/>
          </a:prstGeom>
          <a:noFill/>
        </p:spPr>
        <p:txBody>
          <a:bodyPr wrap="none" rtlCol="0">
            <a:spAutoFit/>
          </a:bodyPr>
          <a:lstStyle/>
          <a:p>
            <a:r>
              <a:rPr lang="en-US" dirty="0"/>
              <a:t>Diabetes</a:t>
            </a:r>
          </a:p>
        </p:txBody>
      </p:sp>
      <p:cxnSp>
        <p:nvCxnSpPr>
          <p:cNvPr id="13" name="Straight Connector 12">
            <a:extLst>
              <a:ext uri="{FF2B5EF4-FFF2-40B4-BE49-F238E27FC236}">
                <a16:creationId xmlns:a16="http://schemas.microsoft.com/office/drawing/2014/main" id="{9C22BDD3-63F1-F273-1282-1C6E54C14B42}"/>
              </a:ext>
            </a:extLst>
          </p:cNvPr>
          <p:cNvCxnSpPr>
            <a:cxnSpLocks/>
          </p:cNvCxnSpPr>
          <p:nvPr/>
        </p:nvCxnSpPr>
        <p:spPr>
          <a:xfrm>
            <a:off x="1073458" y="3492954"/>
            <a:ext cx="702127" cy="0"/>
          </a:xfrm>
          <a:prstGeom prst="line">
            <a:avLst/>
          </a:prstGeom>
          <a:ln w="38100">
            <a:solidFill>
              <a:srgbClr val="C00000"/>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34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A045-4BFE-4426-92A6-A02EFBC576AD}"/>
              </a:ext>
            </a:extLst>
          </p:cNvPr>
          <p:cNvSpPr>
            <a:spLocks noGrp="1"/>
          </p:cNvSpPr>
          <p:nvPr>
            <p:ph type="title"/>
          </p:nvPr>
        </p:nvSpPr>
        <p:spPr>
          <a:xfrm>
            <a:off x="812800" y="0"/>
            <a:ext cx="10515600" cy="1325563"/>
          </a:xfrm>
        </p:spPr>
        <p:txBody>
          <a:bodyPr/>
          <a:lstStyle/>
          <a:p>
            <a:r>
              <a:rPr lang="en-US" dirty="0">
                <a:solidFill>
                  <a:schemeClr val="bg1"/>
                </a:solidFill>
              </a:rPr>
              <a:t>Mo</a:t>
            </a:r>
            <a:r>
              <a:rPr lang="en-US" dirty="0"/>
              <a:t>nopolization of Health Insurance Markets</a:t>
            </a:r>
          </a:p>
        </p:txBody>
      </p:sp>
      <p:sp>
        <p:nvSpPr>
          <p:cNvPr id="3" name="Content Placeholder 2">
            <a:extLst>
              <a:ext uri="{FF2B5EF4-FFF2-40B4-BE49-F238E27FC236}">
                <a16:creationId xmlns:a16="http://schemas.microsoft.com/office/drawing/2014/main" id="{40224BA4-4071-4F1B-BF0B-AA6D15322863}"/>
              </a:ext>
            </a:extLst>
          </p:cNvPr>
          <p:cNvSpPr>
            <a:spLocks noGrp="1"/>
          </p:cNvSpPr>
          <p:nvPr>
            <p:ph idx="1"/>
          </p:nvPr>
        </p:nvSpPr>
        <p:spPr/>
        <p:txBody>
          <a:bodyPr>
            <a:normAutofit/>
          </a:bodyPr>
          <a:lstStyle/>
          <a:p>
            <a:pPr>
              <a:spcAft>
                <a:spcPts val="1000"/>
              </a:spcAft>
            </a:pPr>
            <a:r>
              <a:rPr lang="en-US" sz="2400" b="0" dirty="0">
                <a:solidFill>
                  <a:srgbClr val="000000"/>
                </a:solidFill>
                <a:latin typeface="Myriad Pro"/>
              </a:rPr>
              <a:t>As of 2011, there were close to </a:t>
            </a:r>
            <a:r>
              <a:rPr lang="en-US" sz="2400" dirty="0">
                <a:solidFill>
                  <a:srgbClr val="000000"/>
                </a:solidFill>
                <a:latin typeface="Myriad Pro"/>
              </a:rPr>
              <a:t>100 insurers </a:t>
            </a:r>
            <a:r>
              <a:rPr lang="en-US" sz="2400" b="0" dirty="0">
                <a:solidFill>
                  <a:srgbClr val="000000"/>
                </a:solidFill>
                <a:latin typeface="Myriad Pro"/>
              </a:rPr>
              <a:t>in </a:t>
            </a:r>
            <a:r>
              <a:rPr lang="en-US" sz="2400" dirty="0">
                <a:solidFill>
                  <a:srgbClr val="000000"/>
                </a:solidFill>
                <a:latin typeface="Myriad Pro"/>
              </a:rPr>
              <a:t>Switzerland</a:t>
            </a:r>
            <a:r>
              <a:rPr lang="en-US" sz="2400" b="0" dirty="0">
                <a:solidFill>
                  <a:srgbClr val="000000"/>
                </a:solidFill>
                <a:latin typeface="Myriad Pro"/>
              </a:rPr>
              <a:t> competing for consumer health care dollars, </a:t>
            </a:r>
            <a:r>
              <a:rPr lang="en-US" sz="2400" dirty="0">
                <a:solidFill>
                  <a:srgbClr val="000000"/>
                </a:solidFill>
                <a:latin typeface="Myriad Pro"/>
              </a:rPr>
              <a:t>forcing firms to compete </a:t>
            </a:r>
            <a:r>
              <a:rPr lang="en-US" sz="2400" b="0" dirty="0">
                <a:solidFill>
                  <a:srgbClr val="000000"/>
                </a:solidFill>
                <a:latin typeface="Myriad Pro"/>
              </a:rPr>
              <a:t>by setting prices to just cover costs.</a:t>
            </a:r>
          </a:p>
          <a:p>
            <a:pPr>
              <a:spcAft>
                <a:spcPts val="1000"/>
              </a:spcAft>
            </a:pPr>
            <a:r>
              <a:rPr lang="en-US" sz="2400" b="0" dirty="0">
                <a:solidFill>
                  <a:srgbClr val="000000"/>
                </a:solidFill>
                <a:latin typeface="Myriad Pro"/>
              </a:rPr>
              <a:t>In 2024, of the 50 states and the District of Columbia:</a:t>
            </a:r>
          </a:p>
          <a:p>
            <a:pPr lvl="1"/>
            <a:r>
              <a:rPr lang="en-US" b="0" dirty="0">
                <a:solidFill>
                  <a:srgbClr val="000000"/>
                </a:solidFill>
                <a:latin typeface="Myriad Pro"/>
              </a:rPr>
              <a:t>9 have only 2 insurers</a:t>
            </a:r>
          </a:p>
          <a:p>
            <a:pPr lvl="1"/>
            <a:r>
              <a:rPr lang="en-US" b="0" dirty="0">
                <a:solidFill>
                  <a:srgbClr val="000000"/>
                </a:solidFill>
                <a:latin typeface="Myriad Pro"/>
              </a:rPr>
              <a:t>11 have 3 or 4, and </a:t>
            </a:r>
          </a:p>
          <a:p>
            <a:pPr lvl="1">
              <a:spcAft>
                <a:spcPts val="1000"/>
              </a:spcAft>
            </a:pPr>
            <a:r>
              <a:rPr lang="en-US" b="0" dirty="0">
                <a:solidFill>
                  <a:srgbClr val="000000"/>
                </a:solidFill>
                <a:latin typeface="Myriad Pro"/>
              </a:rPr>
              <a:t>30 states have 5 or more.  </a:t>
            </a:r>
            <a:r>
              <a:rPr lang="en-US" dirty="0">
                <a:solidFill>
                  <a:srgbClr val="000000"/>
                </a:solidFill>
                <a:latin typeface="Myriad Pro"/>
              </a:rPr>
              <a:t>(TX has 15 - high)</a:t>
            </a:r>
          </a:p>
          <a:p>
            <a:pPr>
              <a:spcAft>
                <a:spcPts val="1000"/>
              </a:spcAft>
            </a:pPr>
            <a:r>
              <a:rPr lang="en-US" b="0" dirty="0">
                <a:solidFill>
                  <a:srgbClr val="000000"/>
                </a:solidFill>
                <a:latin typeface="Myriad Pro"/>
              </a:rPr>
              <a:t>Pennsylvania:  6 in 2019, but 8 in 2024.</a:t>
            </a:r>
          </a:p>
        </p:txBody>
      </p:sp>
      <p:sp>
        <p:nvSpPr>
          <p:cNvPr id="4" name="TextBox 3">
            <a:extLst>
              <a:ext uri="{FF2B5EF4-FFF2-40B4-BE49-F238E27FC236}">
                <a16:creationId xmlns:a16="http://schemas.microsoft.com/office/drawing/2014/main" id="{2BE37F3E-57AD-09B1-01E4-3B222A6FB41D}"/>
              </a:ext>
            </a:extLst>
          </p:cNvPr>
          <p:cNvSpPr txBox="1"/>
          <p:nvPr/>
        </p:nvSpPr>
        <p:spPr>
          <a:xfrm>
            <a:off x="5519057" y="6449785"/>
            <a:ext cx="6110327" cy="276999"/>
          </a:xfrm>
          <a:prstGeom prst="rect">
            <a:avLst/>
          </a:prstGeom>
          <a:noFill/>
        </p:spPr>
        <p:txBody>
          <a:bodyPr wrap="none" rtlCol="0">
            <a:spAutoFit/>
          </a:bodyPr>
          <a:lstStyle/>
          <a:p>
            <a:r>
              <a:rPr lang="en-US" sz="1200" dirty="0"/>
              <a:t>Source: KRR, </a:t>
            </a:r>
            <a:r>
              <a:rPr lang="en-US" sz="1200" i="0" u="none" strike="noStrike" dirty="0">
                <a:solidFill>
                  <a:srgbClr val="333333"/>
                </a:solidFill>
                <a:effectLst/>
                <a:latin typeface="Source Sans Pro" panose="020B0503030403020204" pitchFamily="34" charset="0"/>
              </a:rPr>
              <a:t>Number of Issuers Participating in the Individual Health Insurance Marketplaces</a:t>
            </a:r>
          </a:p>
        </p:txBody>
      </p:sp>
    </p:spTree>
    <p:extLst>
      <p:ext uri="{BB962C8B-B14F-4D97-AF65-F5344CB8AC3E}">
        <p14:creationId xmlns:p14="http://schemas.microsoft.com/office/powerpoint/2010/main" val="96655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F60BD-1EDE-F940-A495-63236CD19551}"/>
              </a:ext>
            </a:extLst>
          </p:cNvPr>
          <p:cNvSpPr>
            <a:spLocks noGrp="1"/>
          </p:cNvSpPr>
          <p:nvPr>
            <p:ph type="title"/>
          </p:nvPr>
        </p:nvSpPr>
        <p:spPr>
          <a:xfrm>
            <a:off x="805542" y="0"/>
            <a:ext cx="10515600" cy="1325563"/>
          </a:xfrm>
        </p:spPr>
        <p:txBody>
          <a:bodyPr>
            <a:normAutofit/>
          </a:bodyPr>
          <a:lstStyle/>
          <a:p>
            <a:r>
              <a:rPr lang="en-US" sz="3700" dirty="0">
                <a:solidFill>
                  <a:schemeClr val="bg1"/>
                </a:solidFill>
              </a:rPr>
              <a:t>Ave</a:t>
            </a:r>
            <a:r>
              <a:rPr lang="en-US" sz="3700" dirty="0"/>
              <a:t>rage Annual Insurance Premiums, 1999-2018 </a:t>
            </a:r>
          </a:p>
        </p:txBody>
      </p:sp>
      <p:sp>
        <p:nvSpPr>
          <p:cNvPr id="4" name="Slide Number Placeholder 3">
            <a:extLst>
              <a:ext uri="{FF2B5EF4-FFF2-40B4-BE49-F238E27FC236}">
                <a16:creationId xmlns:a16="http://schemas.microsoft.com/office/drawing/2014/main" id="{7AB721CE-FC1A-3445-9312-DD0BF2281E29}"/>
              </a:ext>
            </a:extLst>
          </p:cNvPr>
          <p:cNvSpPr>
            <a:spLocks noGrp="1"/>
          </p:cNvSpPr>
          <p:nvPr>
            <p:ph type="sldNum" sz="quarter" idx="12"/>
          </p:nvPr>
        </p:nvSpPr>
        <p:spPr/>
        <p:txBody>
          <a:bodyPr/>
          <a:lstStyle/>
          <a:p>
            <a:fld id="{D9F085D5-EC86-4F6A-B501-C1359CB39116}" type="slidenum">
              <a:rPr lang="en-GB" smtClean="0"/>
              <a:t>62</a:t>
            </a:fld>
            <a:endParaRPr lang="en-GB"/>
          </a:p>
        </p:txBody>
      </p:sp>
      <p:pic>
        <p:nvPicPr>
          <p:cNvPr id="5" name="Picture 2" descr="Exhibit 1">
            <a:extLst>
              <a:ext uri="{FF2B5EF4-FFF2-40B4-BE49-F238E27FC236}">
                <a16:creationId xmlns:a16="http://schemas.microsoft.com/office/drawing/2014/main" id="{86CD0150-E5B2-2842-B37C-DC19179CC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785" y="1382768"/>
            <a:ext cx="6105111" cy="48474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7496DC7-90A3-9B47-AB6C-35B7536B539D}"/>
              </a:ext>
            </a:extLst>
          </p:cNvPr>
          <p:cNvSpPr txBox="1"/>
          <p:nvPr/>
        </p:nvSpPr>
        <p:spPr>
          <a:xfrm>
            <a:off x="9054581" y="6456851"/>
            <a:ext cx="2299219" cy="276999"/>
          </a:xfrm>
          <a:prstGeom prst="rect">
            <a:avLst/>
          </a:prstGeom>
          <a:noFill/>
        </p:spPr>
        <p:txBody>
          <a:bodyPr wrap="none" rtlCol="0">
            <a:spAutoFit/>
          </a:bodyPr>
          <a:lstStyle/>
          <a:p>
            <a:r>
              <a:rPr lang="en-US" sz="1200" dirty="0"/>
              <a:t>Source: The Commonwealth Fund</a:t>
            </a:r>
          </a:p>
        </p:txBody>
      </p:sp>
      <p:sp>
        <p:nvSpPr>
          <p:cNvPr id="7" name="TextBox 6">
            <a:extLst>
              <a:ext uri="{FF2B5EF4-FFF2-40B4-BE49-F238E27FC236}">
                <a16:creationId xmlns:a16="http://schemas.microsoft.com/office/drawing/2014/main" id="{4D1DFD62-3CC5-BD4D-95D7-10B2289BBD00}"/>
              </a:ext>
            </a:extLst>
          </p:cNvPr>
          <p:cNvSpPr txBox="1"/>
          <p:nvPr/>
        </p:nvSpPr>
        <p:spPr>
          <a:xfrm>
            <a:off x="1611754" y="987009"/>
            <a:ext cx="3983270" cy="338554"/>
          </a:xfrm>
          <a:prstGeom prst="rect">
            <a:avLst/>
          </a:prstGeom>
          <a:solidFill>
            <a:schemeClr val="bg1"/>
          </a:solidFill>
        </p:spPr>
        <p:txBody>
          <a:bodyPr wrap="none" rtlCol="0">
            <a:spAutoFit/>
          </a:bodyPr>
          <a:lstStyle/>
          <a:p>
            <a:r>
              <a:rPr lang="en-US" sz="1600" dirty="0"/>
              <a:t>Employer provided, Not Adjusted for Inflation</a:t>
            </a:r>
          </a:p>
        </p:txBody>
      </p:sp>
      <p:graphicFrame>
        <p:nvGraphicFramePr>
          <p:cNvPr id="10" name="Table 10">
            <a:extLst>
              <a:ext uri="{FF2B5EF4-FFF2-40B4-BE49-F238E27FC236}">
                <a16:creationId xmlns:a16="http://schemas.microsoft.com/office/drawing/2014/main" id="{B05E377E-44A4-3F4D-9A90-D7AE2076D15E}"/>
              </a:ext>
            </a:extLst>
          </p:cNvPr>
          <p:cNvGraphicFramePr>
            <a:graphicFrameLocks noGrp="1"/>
          </p:cNvGraphicFramePr>
          <p:nvPr>
            <p:extLst>
              <p:ext uri="{D42A27DB-BD31-4B8C-83A1-F6EECF244321}">
                <p14:modId xmlns:p14="http://schemas.microsoft.com/office/powerpoint/2010/main" val="4151727477"/>
              </p:ext>
            </p:extLst>
          </p:nvPr>
        </p:nvGraphicFramePr>
        <p:xfrm>
          <a:off x="7022581" y="2716174"/>
          <a:ext cx="4064000" cy="2123440"/>
        </p:xfrm>
        <a:graphic>
          <a:graphicData uri="http://schemas.openxmlformats.org/drawingml/2006/table">
            <a:tbl>
              <a:tblPr firstRow="1" bandRow="1">
                <a:tableStyleId>{5C22544A-7EE6-4342-B048-85BDC9FD1C3A}</a:tableStyleId>
              </a:tblPr>
              <a:tblGrid>
                <a:gridCol w="2041135">
                  <a:extLst>
                    <a:ext uri="{9D8B030D-6E8A-4147-A177-3AD203B41FA5}">
                      <a16:colId xmlns:a16="http://schemas.microsoft.com/office/drawing/2014/main" val="1182063439"/>
                    </a:ext>
                  </a:extLst>
                </a:gridCol>
                <a:gridCol w="2022865">
                  <a:extLst>
                    <a:ext uri="{9D8B030D-6E8A-4147-A177-3AD203B41FA5}">
                      <a16:colId xmlns:a16="http://schemas.microsoft.com/office/drawing/2014/main" val="3713719126"/>
                    </a:ext>
                  </a:extLst>
                </a:gridCol>
              </a:tblGrid>
              <a:tr h="370840">
                <a:tc>
                  <a:txBody>
                    <a:bodyPr/>
                    <a:lstStyle/>
                    <a:p>
                      <a:endParaRPr lang="en-US" dirty="0"/>
                    </a:p>
                  </a:txBody>
                  <a:tcPr/>
                </a:tc>
                <a:tc>
                  <a:txBody>
                    <a:bodyPr/>
                    <a:lstStyle/>
                    <a:p>
                      <a:pPr algn="ctr"/>
                      <a:r>
                        <a:rPr lang="en-US" dirty="0"/>
                        <a:t>Average Annual Rate of Change</a:t>
                      </a:r>
                    </a:p>
                  </a:txBody>
                  <a:tcPr/>
                </a:tc>
                <a:extLst>
                  <a:ext uri="{0D108BD9-81ED-4DB2-BD59-A6C34878D82A}">
                    <a16:rowId xmlns:a16="http://schemas.microsoft.com/office/drawing/2014/main" val="1024025604"/>
                  </a:ext>
                </a:extLst>
              </a:tr>
              <a:tr h="370840">
                <a:tc>
                  <a:txBody>
                    <a:bodyPr/>
                    <a:lstStyle/>
                    <a:p>
                      <a:r>
                        <a:rPr lang="en-US" dirty="0"/>
                        <a:t>Inflation</a:t>
                      </a:r>
                    </a:p>
                  </a:txBody>
                  <a:tcPr/>
                </a:tc>
                <a:tc>
                  <a:txBody>
                    <a:bodyPr/>
                    <a:lstStyle/>
                    <a:p>
                      <a:pPr algn="ctr"/>
                      <a:r>
                        <a:rPr lang="en-US" dirty="0"/>
                        <a:t>2.19</a:t>
                      </a:r>
                    </a:p>
                  </a:txBody>
                  <a:tcPr/>
                </a:tc>
                <a:extLst>
                  <a:ext uri="{0D108BD9-81ED-4DB2-BD59-A6C34878D82A}">
                    <a16:rowId xmlns:a16="http://schemas.microsoft.com/office/drawing/2014/main" val="1983546380"/>
                  </a:ext>
                </a:extLst>
              </a:tr>
              <a:tr h="370840">
                <a:tc>
                  <a:txBody>
                    <a:bodyPr/>
                    <a:lstStyle/>
                    <a:p>
                      <a:r>
                        <a:rPr lang="en-US" dirty="0"/>
                        <a:t>Health Care CPI</a:t>
                      </a:r>
                    </a:p>
                  </a:txBody>
                  <a:tcPr/>
                </a:tc>
                <a:tc>
                  <a:txBody>
                    <a:bodyPr/>
                    <a:lstStyle/>
                    <a:p>
                      <a:pPr algn="ctr"/>
                      <a:r>
                        <a:rPr lang="en-US" dirty="0"/>
                        <a:t>3.68</a:t>
                      </a:r>
                    </a:p>
                  </a:txBody>
                  <a:tcPr/>
                </a:tc>
                <a:extLst>
                  <a:ext uri="{0D108BD9-81ED-4DB2-BD59-A6C34878D82A}">
                    <a16:rowId xmlns:a16="http://schemas.microsoft.com/office/drawing/2014/main" val="3717018746"/>
                  </a:ext>
                </a:extLst>
              </a:tr>
              <a:tr h="370840">
                <a:tc>
                  <a:txBody>
                    <a:bodyPr/>
                    <a:lstStyle/>
                    <a:p>
                      <a:r>
                        <a:rPr lang="en-US" b="1" dirty="0"/>
                        <a:t>Single coverage</a:t>
                      </a:r>
                    </a:p>
                  </a:txBody>
                  <a:tcPr/>
                </a:tc>
                <a:tc>
                  <a:txBody>
                    <a:bodyPr/>
                    <a:lstStyle/>
                    <a:p>
                      <a:pPr algn="ctr"/>
                      <a:r>
                        <a:rPr lang="en-US" b="1" dirty="0"/>
                        <a:t>6.51</a:t>
                      </a:r>
                    </a:p>
                  </a:txBody>
                  <a:tcPr/>
                </a:tc>
                <a:extLst>
                  <a:ext uri="{0D108BD9-81ED-4DB2-BD59-A6C34878D82A}">
                    <a16:rowId xmlns:a16="http://schemas.microsoft.com/office/drawing/2014/main" val="3567280390"/>
                  </a:ext>
                </a:extLst>
              </a:tr>
              <a:tr h="370840">
                <a:tc>
                  <a:txBody>
                    <a:bodyPr/>
                    <a:lstStyle/>
                    <a:p>
                      <a:r>
                        <a:rPr lang="en-US" b="1" dirty="0"/>
                        <a:t>Family coverage</a:t>
                      </a:r>
                    </a:p>
                  </a:txBody>
                  <a:tcPr/>
                </a:tc>
                <a:tc>
                  <a:txBody>
                    <a:bodyPr/>
                    <a:lstStyle/>
                    <a:p>
                      <a:pPr algn="ctr"/>
                      <a:r>
                        <a:rPr lang="en-US" b="1" dirty="0"/>
                        <a:t>6.52</a:t>
                      </a:r>
                    </a:p>
                  </a:txBody>
                  <a:tcPr/>
                </a:tc>
                <a:extLst>
                  <a:ext uri="{0D108BD9-81ED-4DB2-BD59-A6C34878D82A}">
                    <a16:rowId xmlns:a16="http://schemas.microsoft.com/office/drawing/2014/main" val="541436821"/>
                  </a:ext>
                </a:extLst>
              </a:tr>
            </a:tbl>
          </a:graphicData>
        </a:graphic>
      </p:graphicFrame>
      <p:sp>
        <p:nvSpPr>
          <p:cNvPr id="3" name="TextBox 2">
            <a:extLst>
              <a:ext uri="{FF2B5EF4-FFF2-40B4-BE49-F238E27FC236}">
                <a16:creationId xmlns:a16="http://schemas.microsoft.com/office/drawing/2014/main" id="{DE3A39F2-A934-434E-BD6E-6DF9E759400A}"/>
              </a:ext>
            </a:extLst>
          </p:cNvPr>
          <p:cNvSpPr txBox="1"/>
          <p:nvPr/>
        </p:nvSpPr>
        <p:spPr>
          <a:xfrm>
            <a:off x="7532690" y="1714679"/>
            <a:ext cx="3043782" cy="646331"/>
          </a:xfrm>
          <a:prstGeom prst="rect">
            <a:avLst/>
          </a:prstGeom>
          <a:noFill/>
        </p:spPr>
        <p:txBody>
          <a:bodyPr wrap="none" rtlCol="0">
            <a:spAutoFit/>
          </a:bodyPr>
          <a:lstStyle/>
          <a:p>
            <a:r>
              <a:rPr lang="en-US" dirty="0"/>
              <a:t>Single:	~$2,000 to ~$7,000</a:t>
            </a:r>
          </a:p>
          <a:p>
            <a:r>
              <a:rPr lang="en-US" dirty="0"/>
              <a:t>Family:	~$5,900 to ~$19,500</a:t>
            </a:r>
          </a:p>
        </p:txBody>
      </p:sp>
      <p:sp>
        <p:nvSpPr>
          <p:cNvPr id="8" name="Rectangle 7">
            <a:extLst>
              <a:ext uri="{FF2B5EF4-FFF2-40B4-BE49-F238E27FC236}">
                <a16:creationId xmlns:a16="http://schemas.microsoft.com/office/drawing/2014/main" id="{7A8E415E-B1FA-1154-E92A-B609A0D33542}"/>
              </a:ext>
            </a:extLst>
          </p:cNvPr>
          <p:cNvSpPr/>
          <p:nvPr/>
        </p:nvSpPr>
        <p:spPr>
          <a:xfrm>
            <a:off x="7006251" y="3694417"/>
            <a:ext cx="4108279" cy="420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D7E9659-8829-7447-97FE-BC46D613C4D0}"/>
              </a:ext>
            </a:extLst>
          </p:cNvPr>
          <p:cNvSpPr/>
          <p:nvPr/>
        </p:nvSpPr>
        <p:spPr>
          <a:xfrm>
            <a:off x="6989922" y="4057801"/>
            <a:ext cx="4363877" cy="420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81CD3E-5906-769B-7755-09E34AEFD4A9}"/>
              </a:ext>
            </a:extLst>
          </p:cNvPr>
          <p:cNvSpPr/>
          <p:nvPr/>
        </p:nvSpPr>
        <p:spPr>
          <a:xfrm>
            <a:off x="7022581" y="4419201"/>
            <a:ext cx="4331218" cy="4203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able 10">
            <a:extLst>
              <a:ext uri="{FF2B5EF4-FFF2-40B4-BE49-F238E27FC236}">
                <a16:creationId xmlns:a16="http://schemas.microsoft.com/office/drawing/2014/main" id="{4194EB2E-335C-BD02-941B-A73B0EE4FBE4}"/>
              </a:ext>
            </a:extLst>
          </p:cNvPr>
          <p:cNvGraphicFramePr>
            <a:graphicFrameLocks noGrp="1"/>
          </p:cNvGraphicFramePr>
          <p:nvPr>
            <p:extLst>
              <p:ext uri="{D42A27DB-BD31-4B8C-83A1-F6EECF244321}">
                <p14:modId xmlns:p14="http://schemas.microsoft.com/office/powerpoint/2010/main" val="814951191"/>
              </p:ext>
            </p:extLst>
          </p:nvPr>
        </p:nvGraphicFramePr>
        <p:xfrm>
          <a:off x="7006251" y="2716145"/>
          <a:ext cx="4064000" cy="2123440"/>
        </p:xfrm>
        <a:graphic>
          <a:graphicData uri="http://schemas.openxmlformats.org/drawingml/2006/table">
            <a:tbl>
              <a:tblPr firstRow="1" bandRow="1">
                <a:tableStyleId>{5C22544A-7EE6-4342-B048-85BDC9FD1C3A}</a:tableStyleId>
              </a:tblPr>
              <a:tblGrid>
                <a:gridCol w="2041135">
                  <a:extLst>
                    <a:ext uri="{9D8B030D-6E8A-4147-A177-3AD203B41FA5}">
                      <a16:colId xmlns:a16="http://schemas.microsoft.com/office/drawing/2014/main" val="1182063439"/>
                    </a:ext>
                  </a:extLst>
                </a:gridCol>
                <a:gridCol w="2022865">
                  <a:extLst>
                    <a:ext uri="{9D8B030D-6E8A-4147-A177-3AD203B41FA5}">
                      <a16:colId xmlns:a16="http://schemas.microsoft.com/office/drawing/2014/main" val="3713719126"/>
                    </a:ext>
                  </a:extLst>
                </a:gridCol>
              </a:tblGrid>
              <a:tr h="370840">
                <a:tc>
                  <a:txBody>
                    <a:bodyPr/>
                    <a:lstStyle/>
                    <a:p>
                      <a:endParaRPr lang="en-US" dirty="0"/>
                    </a:p>
                  </a:txBody>
                  <a:tcPr/>
                </a:tc>
                <a:tc>
                  <a:txBody>
                    <a:bodyPr/>
                    <a:lstStyle/>
                    <a:p>
                      <a:pPr algn="ctr"/>
                      <a:r>
                        <a:rPr lang="en-US" dirty="0"/>
                        <a:t>Average Annual Rate of Change (%)</a:t>
                      </a:r>
                    </a:p>
                  </a:txBody>
                  <a:tcPr/>
                </a:tc>
                <a:extLst>
                  <a:ext uri="{0D108BD9-81ED-4DB2-BD59-A6C34878D82A}">
                    <a16:rowId xmlns:a16="http://schemas.microsoft.com/office/drawing/2014/main" val="1024025604"/>
                  </a:ext>
                </a:extLst>
              </a:tr>
              <a:tr h="370840">
                <a:tc>
                  <a:txBody>
                    <a:bodyPr/>
                    <a:lstStyle/>
                    <a:p>
                      <a:r>
                        <a:rPr lang="en-US" dirty="0"/>
                        <a:t>Inflation</a:t>
                      </a:r>
                    </a:p>
                  </a:txBody>
                  <a:tcPr/>
                </a:tc>
                <a:tc>
                  <a:txBody>
                    <a:bodyPr/>
                    <a:lstStyle/>
                    <a:p>
                      <a:pPr algn="ctr"/>
                      <a:r>
                        <a:rPr lang="en-US" dirty="0"/>
                        <a:t>2.19</a:t>
                      </a:r>
                    </a:p>
                  </a:txBody>
                  <a:tcPr/>
                </a:tc>
                <a:extLst>
                  <a:ext uri="{0D108BD9-81ED-4DB2-BD59-A6C34878D82A}">
                    <a16:rowId xmlns:a16="http://schemas.microsoft.com/office/drawing/2014/main" val="1983546380"/>
                  </a:ext>
                </a:extLst>
              </a:tr>
              <a:tr h="370840">
                <a:tc>
                  <a:txBody>
                    <a:bodyPr/>
                    <a:lstStyle/>
                    <a:p>
                      <a:r>
                        <a:rPr lang="en-US" dirty="0"/>
                        <a:t>Health Care CPI</a:t>
                      </a:r>
                    </a:p>
                  </a:txBody>
                  <a:tcPr/>
                </a:tc>
                <a:tc>
                  <a:txBody>
                    <a:bodyPr/>
                    <a:lstStyle/>
                    <a:p>
                      <a:pPr algn="ctr"/>
                      <a:r>
                        <a:rPr lang="en-US" dirty="0"/>
                        <a:t>3.68</a:t>
                      </a:r>
                    </a:p>
                  </a:txBody>
                  <a:tcPr/>
                </a:tc>
                <a:extLst>
                  <a:ext uri="{0D108BD9-81ED-4DB2-BD59-A6C34878D82A}">
                    <a16:rowId xmlns:a16="http://schemas.microsoft.com/office/drawing/2014/main" val="3717018746"/>
                  </a:ext>
                </a:extLst>
              </a:tr>
              <a:tr h="370840">
                <a:tc>
                  <a:txBody>
                    <a:bodyPr/>
                    <a:lstStyle/>
                    <a:p>
                      <a:r>
                        <a:rPr lang="en-US" b="1" dirty="0"/>
                        <a:t>Single coverage</a:t>
                      </a:r>
                    </a:p>
                  </a:txBody>
                  <a:tcPr/>
                </a:tc>
                <a:tc>
                  <a:txBody>
                    <a:bodyPr/>
                    <a:lstStyle/>
                    <a:p>
                      <a:pPr algn="ctr"/>
                      <a:r>
                        <a:rPr lang="en-US" b="1" dirty="0"/>
                        <a:t>6.51</a:t>
                      </a:r>
                    </a:p>
                  </a:txBody>
                  <a:tcPr/>
                </a:tc>
                <a:extLst>
                  <a:ext uri="{0D108BD9-81ED-4DB2-BD59-A6C34878D82A}">
                    <a16:rowId xmlns:a16="http://schemas.microsoft.com/office/drawing/2014/main" val="3567280390"/>
                  </a:ext>
                </a:extLst>
              </a:tr>
              <a:tr h="370840">
                <a:tc>
                  <a:txBody>
                    <a:bodyPr/>
                    <a:lstStyle/>
                    <a:p>
                      <a:r>
                        <a:rPr lang="en-US" b="1" dirty="0"/>
                        <a:t>Family coverage</a:t>
                      </a:r>
                    </a:p>
                  </a:txBody>
                  <a:tcPr/>
                </a:tc>
                <a:tc>
                  <a:txBody>
                    <a:bodyPr/>
                    <a:lstStyle/>
                    <a:p>
                      <a:pPr algn="ctr"/>
                      <a:r>
                        <a:rPr lang="en-US" b="1" dirty="0"/>
                        <a:t>6.52</a:t>
                      </a:r>
                    </a:p>
                  </a:txBody>
                  <a:tcPr/>
                </a:tc>
                <a:extLst>
                  <a:ext uri="{0D108BD9-81ED-4DB2-BD59-A6C34878D82A}">
                    <a16:rowId xmlns:a16="http://schemas.microsoft.com/office/drawing/2014/main" val="541436821"/>
                  </a:ext>
                </a:extLst>
              </a:tr>
            </a:tbl>
          </a:graphicData>
        </a:graphic>
      </p:graphicFrame>
    </p:spTree>
    <p:extLst>
      <p:ext uri="{BB962C8B-B14F-4D97-AF65-F5344CB8AC3E}">
        <p14:creationId xmlns:p14="http://schemas.microsoft.com/office/powerpoint/2010/main" val="388872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4E0B-C92D-4698-8633-C8BE96ABF2AF}"/>
              </a:ext>
            </a:extLst>
          </p:cNvPr>
          <p:cNvSpPr>
            <a:spLocks noGrp="1"/>
          </p:cNvSpPr>
          <p:nvPr>
            <p:ph type="title"/>
          </p:nvPr>
        </p:nvSpPr>
        <p:spPr>
          <a:xfrm>
            <a:off x="743200" y="0"/>
            <a:ext cx="10515600" cy="1325563"/>
          </a:xfrm>
        </p:spPr>
        <p:txBody>
          <a:bodyPr/>
          <a:lstStyle/>
          <a:p>
            <a:r>
              <a:rPr lang="en-US" dirty="0">
                <a:solidFill>
                  <a:schemeClr val="bg1"/>
                </a:solidFill>
              </a:rPr>
              <a:t>Rea</a:t>
            </a:r>
            <a:r>
              <a:rPr lang="en-US" dirty="0"/>
              <a:t>son for Higher Health Insurance Rates</a:t>
            </a:r>
          </a:p>
        </p:txBody>
      </p:sp>
      <p:sp>
        <p:nvSpPr>
          <p:cNvPr id="3" name="Content Placeholder 2">
            <a:extLst>
              <a:ext uri="{FF2B5EF4-FFF2-40B4-BE49-F238E27FC236}">
                <a16:creationId xmlns:a16="http://schemas.microsoft.com/office/drawing/2014/main" id="{C428A2D5-1E9A-4D0F-8678-2E8EFAE37DF4}"/>
              </a:ext>
            </a:extLst>
          </p:cNvPr>
          <p:cNvSpPr>
            <a:spLocks noGrp="1"/>
          </p:cNvSpPr>
          <p:nvPr>
            <p:ph idx="1"/>
          </p:nvPr>
        </p:nvSpPr>
        <p:spPr>
          <a:xfrm>
            <a:off x="2900362" y="1561345"/>
            <a:ext cx="6798809" cy="4351338"/>
          </a:xfrm>
        </p:spPr>
        <p:txBody>
          <a:bodyPr/>
          <a:lstStyle/>
          <a:p>
            <a:r>
              <a:rPr lang="en-US" b="0" dirty="0">
                <a:solidFill>
                  <a:srgbClr val="333333"/>
                </a:solidFill>
                <a:latin typeface="interface_regular"/>
              </a:rPr>
              <a:t>Rising prices in the health sector</a:t>
            </a:r>
          </a:p>
          <a:p>
            <a:r>
              <a:rPr lang="en-US" b="0" dirty="0">
                <a:solidFill>
                  <a:srgbClr val="333333"/>
                </a:solidFill>
                <a:latin typeface="interface_regular"/>
              </a:rPr>
              <a:t>A</a:t>
            </a:r>
            <a:r>
              <a:rPr lang="en-US" sz="2800" b="0" dirty="0">
                <a:solidFill>
                  <a:srgbClr val="333333"/>
                </a:solidFill>
                <a:latin typeface="interface_regular"/>
              </a:rPr>
              <a:t>dvances in medical technologies </a:t>
            </a:r>
          </a:p>
          <a:p>
            <a:r>
              <a:rPr lang="en-US" b="0" dirty="0">
                <a:solidFill>
                  <a:srgbClr val="333333"/>
                </a:solidFill>
                <a:latin typeface="interface_regular"/>
              </a:rPr>
              <a:t>I</a:t>
            </a:r>
            <a:r>
              <a:rPr lang="en-US" sz="2800" b="0" dirty="0">
                <a:solidFill>
                  <a:srgbClr val="333333"/>
                </a:solidFill>
                <a:latin typeface="interface_regular"/>
              </a:rPr>
              <a:t>ncreased demand for services </a:t>
            </a:r>
          </a:p>
          <a:p>
            <a:r>
              <a:rPr lang="en-US" b="0" dirty="0">
                <a:solidFill>
                  <a:srgbClr val="333333"/>
                </a:solidFill>
                <a:latin typeface="interface_regular"/>
              </a:rPr>
              <a:t>Lack of competition in health insurance markets</a:t>
            </a:r>
          </a:p>
        </p:txBody>
      </p:sp>
    </p:spTree>
    <p:extLst>
      <p:ext uri="{BB962C8B-B14F-4D97-AF65-F5344CB8AC3E}">
        <p14:creationId xmlns:p14="http://schemas.microsoft.com/office/powerpoint/2010/main" val="38093790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747D-AAD7-EF40-816C-BA7A5818A506}"/>
              </a:ext>
            </a:extLst>
          </p:cNvPr>
          <p:cNvSpPr>
            <a:spLocks noGrp="1"/>
          </p:cNvSpPr>
          <p:nvPr>
            <p:ph type="title"/>
          </p:nvPr>
        </p:nvSpPr>
        <p:spPr/>
        <p:txBody>
          <a:bodyPr/>
          <a:lstStyle/>
          <a:p>
            <a:r>
              <a:rPr lang="en-US" dirty="0"/>
              <a:t>Health Care Systems and Institutions</a:t>
            </a:r>
          </a:p>
        </p:txBody>
      </p:sp>
      <p:sp>
        <p:nvSpPr>
          <p:cNvPr id="3" name="Text Placeholder 2">
            <a:extLst>
              <a:ext uri="{FF2B5EF4-FFF2-40B4-BE49-F238E27FC236}">
                <a16:creationId xmlns:a16="http://schemas.microsoft.com/office/drawing/2014/main" id="{1735B492-429B-A842-A602-B30EB286F7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C33B37-94B1-A746-B563-F47E7201AA2F}"/>
              </a:ext>
            </a:extLst>
          </p:cNvPr>
          <p:cNvSpPr>
            <a:spLocks noGrp="1"/>
          </p:cNvSpPr>
          <p:nvPr>
            <p:ph type="sldNum" sz="quarter" idx="12"/>
          </p:nvPr>
        </p:nvSpPr>
        <p:spPr/>
        <p:txBody>
          <a:bodyPr/>
          <a:lstStyle/>
          <a:p>
            <a:fld id="{D9F085D5-EC86-4F6A-B501-C1359CB39116}" type="slidenum">
              <a:rPr lang="en-GB" smtClean="0"/>
              <a:t>64</a:t>
            </a:fld>
            <a:endParaRPr lang="en-GB"/>
          </a:p>
        </p:txBody>
      </p:sp>
    </p:spTree>
    <p:extLst>
      <p:ext uri="{BB962C8B-B14F-4D97-AF65-F5344CB8AC3E}">
        <p14:creationId xmlns:p14="http://schemas.microsoft.com/office/powerpoint/2010/main" val="13541832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9529E-501A-6343-A970-24A486CAB052}"/>
              </a:ext>
            </a:extLst>
          </p:cNvPr>
          <p:cNvSpPr>
            <a:spLocks noGrp="1"/>
          </p:cNvSpPr>
          <p:nvPr>
            <p:ph type="title"/>
          </p:nvPr>
        </p:nvSpPr>
        <p:spPr>
          <a:xfrm>
            <a:off x="781049" y="0"/>
            <a:ext cx="10515600" cy="1325563"/>
          </a:xfrm>
        </p:spPr>
        <p:txBody>
          <a:bodyPr/>
          <a:lstStyle/>
          <a:p>
            <a:r>
              <a:rPr lang="en-US" dirty="0">
                <a:solidFill>
                  <a:schemeClr val="bg1"/>
                </a:solidFill>
              </a:rPr>
              <a:t>Def</a:t>
            </a:r>
            <a:r>
              <a:rPr lang="en-US" dirty="0"/>
              <a:t>inition: Universal Coverage</a:t>
            </a:r>
          </a:p>
        </p:txBody>
      </p:sp>
      <p:sp>
        <p:nvSpPr>
          <p:cNvPr id="3" name="Content Placeholder 2">
            <a:extLst>
              <a:ext uri="{FF2B5EF4-FFF2-40B4-BE49-F238E27FC236}">
                <a16:creationId xmlns:a16="http://schemas.microsoft.com/office/drawing/2014/main" id="{0D5377B3-B7FC-F949-AAAA-015AE8B6CD73}"/>
              </a:ext>
            </a:extLst>
          </p:cNvPr>
          <p:cNvSpPr>
            <a:spLocks noGrp="1"/>
          </p:cNvSpPr>
          <p:nvPr>
            <p:ph idx="1"/>
          </p:nvPr>
        </p:nvSpPr>
        <p:spPr/>
        <p:txBody>
          <a:bodyPr/>
          <a:lstStyle/>
          <a:p>
            <a:pPr>
              <a:spcAft>
                <a:spcPts val="1000"/>
              </a:spcAft>
            </a:pPr>
            <a:r>
              <a:rPr lang="en-US" dirty="0"/>
              <a:t>Universal coverage – </a:t>
            </a:r>
            <a:r>
              <a:rPr lang="en-US" b="0" dirty="0"/>
              <a:t>refers to health care systems in which </a:t>
            </a:r>
            <a:r>
              <a:rPr lang="en-US" i="1" dirty="0"/>
              <a:t>all</a:t>
            </a:r>
            <a:r>
              <a:rPr lang="en-US" b="0" dirty="0"/>
              <a:t> individuals have insurance coverage.</a:t>
            </a:r>
          </a:p>
          <a:p>
            <a:r>
              <a:rPr lang="en-US" b="0" dirty="0"/>
              <a:t>Generally, this coverage includes:</a:t>
            </a:r>
          </a:p>
          <a:p>
            <a:pPr lvl="1"/>
            <a:r>
              <a:rPr lang="en-US" dirty="0"/>
              <a:t>Access to all needed services and benefits.</a:t>
            </a:r>
          </a:p>
          <a:p>
            <a:pPr lvl="1"/>
            <a:r>
              <a:rPr lang="en-US" b="0" dirty="0"/>
              <a:t>Protects individuals from excessive financial hardships.</a:t>
            </a:r>
          </a:p>
          <a:p>
            <a:pPr lvl="2">
              <a:spcAft>
                <a:spcPts val="1000"/>
              </a:spcAft>
            </a:pPr>
            <a:r>
              <a:rPr lang="en-US" sz="2000" dirty="0"/>
              <a:t>Medical indebtedness is the #1 cause of bankruptcies in the United States.</a:t>
            </a:r>
          </a:p>
          <a:p>
            <a:r>
              <a:rPr lang="en-US" sz="2400" b="0" dirty="0"/>
              <a:t>Canada has universal coverage, the United States does not.</a:t>
            </a:r>
          </a:p>
        </p:txBody>
      </p:sp>
      <p:sp>
        <p:nvSpPr>
          <p:cNvPr id="4" name="Slide Number Placeholder 3">
            <a:extLst>
              <a:ext uri="{FF2B5EF4-FFF2-40B4-BE49-F238E27FC236}">
                <a16:creationId xmlns:a16="http://schemas.microsoft.com/office/drawing/2014/main" id="{A6B3CAB9-EDC3-1649-91AE-DE27953A2ABB}"/>
              </a:ext>
            </a:extLst>
          </p:cNvPr>
          <p:cNvSpPr>
            <a:spLocks noGrp="1"/>
          </p:cNvSpPr>
          <p:nvPr>
            <p:ph type="sldNum" sz="quarter" idx="12"/>
          </p:nvPr>
        </p:nvSpPr>
        <p:spPr/>
        <p:txBody>
          <a:bodyPr/>
          <a:lstStyle/>
          <a:p>
            <a:fld id="{D9F085D5-EC86-4F6A-B501-C1359CB39116}" type="slidenum">
              <a:rPr lang="en-GB" smtClean="0"/>
              <a:t>65</a:t>
            </a:fld>
            <a:endParaRPr lang="en-GB"/>
          </a:p>
        </p:txBody>
      </p:sp>
    </p:spTree>
    <p:extLst>
      <p:ext uri="{BB962C8B-B14F-4D97-AF65-F5344CB8AC3E}">
        <p14:creationId xmlns:p14="http://schemas.microsoft.com/office/powerpoint/2010/main" val="41058874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7FC49-C6FE-5F46-B953-0B44417E739D}"/>
              </a:ext>
            </a:extLst>
          </p:cNvPr>
          <p:cNvSpPr>
            <a:spLocks noGrp="1"/>
          </p:cNvSpPr>
          <p:nvPr>
            <p:ph type="title"/>
          </p:nvPr>
        </p:nvSpPr>
        <p:spPr>
          <a:xfrm>
            <a:off x="781048" y="0"/>
            <a:ext cx="10515600" cy="1325563"/>
          </a:xfrm>
        </p:spPr>
        <p:txBody>
          <a:bodyPr/>
          <a:lstStyle/>
          <a:p>
            <a:r>
              <a:rPr lang="en-US" dirty="0">
                <a:solidFill>
                  <a:schemeClr val="bg1"/>
                </a:solidFill>
              </a:rPr>
              <a:t>Def</a:t>
            </a:r>
            <a:r>
              <a:rPr lang="en-US" dirty="0"/>
              <a:t>inition: Single-Payer</a:t>
            </a:r>
          </a:p>
        </p:txBody>
      </p:sp>
      <p:sp>
        <p:nvSpPr>
          <p:cNvPr id="3" name="Content Placeholder 2">
            <a:extLst>
              <a:ext uri="{FF2B5EF4-FFF2-40B4-BE49-F238E27FC236}">
                <a16:creationId xmlns:a16="http://schemas.microsoft.com/office/drawing/2014/main" id="{1D31D80D-55CB-D34D-A2CF-8EA6777E44B8}"/>
              </a:ext>
            </a:extLst>
          </p:cNvPr>
          <p:cNvSpPr>
            <a:spLocks noGrp="1"/>
          </p:cNvSpPr>
          <p:nvPr>
            <p:ph idx="1"/>
          </p:nvPr>
        </p:nvSpPr>
        <p:spPr/>
        <p:txBody>
          <a:bodyPr>
            <a:normAutofit fontScale="92500"/>
          </a:bodyPr>
          <a:lstStyle/>
          <a:p>
            <a:r>
              <a:rPr lang="en-US" dirty="0"/>
              <a:t>Single-payer </a:t>
            </a:r>
            <a:r>
              <a:rPr lang="en-US" b="0" dirty="0"/>
              <a:t>- refers to financing a health care system by making one entity solely and exclusively responsible for paying for medical goods and services.</a:t>
            </a:r>
          </a:p>
          <a:p>
            <a:pPr lvl="1"/>
            <a:r>
              <a:rPr lang="en-US" b="0" dirty="0"/>
              <a:t>Not necessarily the government.</a:t>
            </a:r>
          </a:p>
          <a:p>
            <a:r>
              <a:rPr lang="en-US" b="0" dirty="0"/>
              <a:t>It is only the financing component that is socialized. </a:t>
            </a:r>
          </a:p>
          <a:p>
            <a:pPr lvl="1"/>
            <a:r>
              <a:rPr lang="en-US" dirty="0"/>
              <a:t>The money for the payment can be either collected by:</a:t>
            </a:r>
          </a:p>
          <a:p>
            <a:pPr lvl="2"/>
            <a:r>
              <a:rPr lang="en-US" dirty="0"/>
              <a:t>Taxes collected by the government.</a:t>
            </a:r>
          </a:p>
          <a:p>
            <a:pPr lvl="2"/>
            <a:r>
              <a:rPr lang="en-US" dirty="0"/>
              <a:t>Premiums collected by National or Public Health Insurance.</a:t>
            </a:r>
          </a:p>
          <a:p>
            <a:r>
              <a:rPr lang="en-US" dirty="0"/>
              <a:t>Single-payer systems: 17 countries</a:t>
            </a:r>
          </a:p>
          <a:p>
            <a:pPr lvl="1"/>
            <a:r>
              <a:rPr lang="en-US" dirty="0"/>
              <a:t>Norway, Japan, United Kingdom, Kuwait, Sweden, Bahrain, Brunei, Canada, United Arab Emirates, Denmark, Finland, Slovenia, Italy, Portugal, Cyprus, Spain, and Iceland.</a:t>
            </a:r>
            <a:endParaRPr lang="en-US" b="0" dirty="0"/>
          </a:p>
        </p:txBody>
      </p:sp>
      <p:sp>
        <p:nvSpPr>
          <p:cNvPr id="4" name="Slide Number Placeholder 3">
            <a:extLst>
              <a:ext uri="{FF2B5EF4-FFF2-40B4-BE49-F238E27FC236}">
                <a16:creationId xmlns:a16="http://schemas.microsoft.com/office/drawing/2014/main" id="{ECE9329D-7DBA-FC47-B7A0-0D2F00AF3734}"/>
              </a:ext>
            </a:extLst>
          </p:cNvPr>
          <p:cNvSpPr>
            <a:spLocks noGrp="1"/>
          </p:cNvSpPr>
          <p:nvPr>
            <p:ph type="sldNum" sz="quarter" idx="12"/>
          </p:nvPr>
        </p:nvSpPr>
        <p:spPr/>
        <p:txBody>
          <a:bodyPr/>
          <a:lstStyle/>
          <a:p>
            <a:fld id="{D9F085D5-EC86-4F6A-B501-C1359CB39116}" type="slidenum">
              <a:rPr lang="en-GB" smtClean="0"/>
              <a:t>66</a:t>
            </a:fld>
            <a:endParaRPr lang="en-GB"/>
          </a:p>
        </p:txBody>
      </p:sp>
    </p:spTree>
    <p:extLst>
      <p:ext uri="{BB962C8B-B14F-4D97-AF65-F5344CB8AC3E}">
        <p14:creationId xmlns:p14="http://schemas.microsoft.com/office/powerpoint/2010/main" val="8103244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81F18-7DDD-DE4D-A5F5-65D7D706CBD2}"/>
              </a:ext>
            </a:extLst>
          </p:cNvPr>
          <p:cNvSpPr>
            <a:spLocks noGrp="1"/>
          </p:cNvSpPr>
          <p:nvPr>
            <p:ph type="title"/>
          </p:nvPr>
        </p:nvSpPr>
        <p:spPr>
          <a:xfrm>
            <a:off x="781048" y="0"/>
            <a:ext cx="10515600" cy="1325563"/>
          </a:xfrm>
        </p:spPr>
        <p:txBody>
          <a:bodyPr/>
          <a:lstStyle/>
          <a:p>
            <a:r>
              <a:rPr lang="en-US" dirty="0">
                <a:solidFill>
                  <a:schemeClr val="bg1"/>
                </a:solidFill>
              </a:rPr>
              <a:t>Def</a:t>
            </a:r>
            <a:r>
              <a:rPr lang="en-US" dirty="0"/>
              <a:t>inition: Socialized Medicine</a:t>
            </a:r>
          </a:p>
        </p:txBody>
      </p:sp>
      <p:sp>
        <p:nvSpPr>
          <p:cNvPr id="3" name="Content Placeholder 2">
            <a:extLst>
              <a:ext uri="{FF2B5EF4-FFF2-40B4-BE49-F238E27FC236}">
                <a16:creationId xmlns:a16="http://schemas.microsoft.com/office/drawing/2014/main" id="{40A6AF3B-65FC-454A-BF7E-F47A790D46F5}"/>
              </a:ext>
            </a:extLst>
          </p:cNvPr>
          <p:cNvSpPr>
            <a:spLocks noGrp="1"/>
          </p:cNvSpPr>
          <p:nvPr>
            <p:ph idx="1"/>
          </p:nvPr>
        </p:nvSpPr>
        <p:spPr/>
        <p:txBody>
          <a:bodyPr/>
          <a:lstStyle/>
          <a:p>
            <a:r>
              <a:rPr lang="en-US" dirty="0"/>
              <a:t>Socialized medicine </a:t>
            </a:r>
            <a:r>
              <a:rPr lang="en-US" b="0" dirty="0"/>
              <a:t>– this model takes the single-payer system one step further.</a:t>
            </a:r>
          </a:p>
          <a:p>
            <a:pPr lvl="1"/>
            <a:r>
              <a:rPr lang="en-US" dirty="0"/>
              <a:t>Government not only pays for health care but operates the hospitals and employs the medical staff.</a:t>
            </a:r>
          </a:p>
          <a:p>
            <a:pPr marL="457200" lvl="1" indent="0">
              <a:buNone/>
            </a:pPr>
            <a:endParaRPr lang="en-US" dirty="0"/>
          </a:p>
          <a:p>
            <a:r>
              <a:rPr lang="en-US" b="0" dirty="0"/>
              <a:t>This has NEVER been a part of the debate in the United States.</a:t>
            </a:r>
          </a:p>
        </p:txBody>
      </p:sp>
      <p:sp>
        <p:nvSpPr>
          <p:cNvPr id="4" name="Slide Number Placeholder 3">
            <a:extLst>
              <a:ext uri="{FF2B5EF4-FFF2-40B4-BE49-F238E27FC236}">
                <a16:creationId xmlns:a16="http://schemas.microsoft.com/office/drawing/2014/main" id="{7101E7F1-E7AC-EA4B-AECA-BF0157AF3E12}"/>
              </a:ext>
            </a:extLst>
          </p:cNvPr>
          <p:cNvSpPr>
            <a:spLocks noGrp="1"/>
          </p:cNvSpPr>
          <p:nvPr>
            <p:ph type="sldNum" sz="quarter" idx="12"/>
          </p:nvPr>
        </p:nvSpPr>
        <p:spPr/>
        <p:txBody>
          <a:bodyPr/>
          <a:lstStyle/>
          <a:p>
            <a:fld id="{D9F085D5-EC86-4F6A-B501-C1359CB39116}" type="slidenum">
              <a:rPr lang="en-GB" smtClean="0"/>
              <a:t>67</a:t>
            </a:fld>
            <a:endParaRPr lang="en-GB"/>
          </a:p>
        </p:txBody>
      </p:sp>
    </p:spTree>
    <p:extLst>
      <p:ext uri="{BB962C8B-B14F-4D97-AF65-F5344CB8AC3E}">
        <p14:creationId xmlns:p14="http://schemas.microsoft.com/office/powerpoint/2010/main" val="2168507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D9F57-3DC9-46C6-A160-55B39EE91DA2}"/>
              </a:ext>
            </a:extLst>
          </p:cNvPr>
          <p:cNvSpPr>
            <a:spLocks noGrp="1"/>
          </p:cNvSpPr>
          <p:nvPr>
            <p:ph type="title"/>
          </p:nvPr>
        </p:nvSpPr>
        <p:spPr>
          <a:xfrm>
            <a:off x="790700" y="0"/>
            <a:ext cx="10515600" cy="1325563"/>
          </a:xfrm>
        </p:spPr>
        <p:txBody>
          <a:bodyPr/>
          <a:lstStyle/>
          <a:p>
            <a:r>
              <a:rPr lang="en-US" dirty="0">
                <a:solidFill>
                  <a:schemeClr val="bg1"/>
                </a:solidFill>
              </a:rPr>
              <a:t>Def</a:t>
            </a:r>
            <a:r>
              <a:rPr lang="en-US" dirty="0"/>
              <a:t>inition: Third-Party Payer</a:t>
            </a:r>
          </a:p>
        </p:txBody>
      </p:sp>
      <p:sp>
        <p:nvSpPr>
          <p:cNvPr id="3" name="Content Placeholder 2">
            <a:extLst>
              <a:ext uri="{FF2B5EF4-FFF2-40B4-BE49-F238E27FC236}">
                <a16:creationId xmlns:a16="http://schemas.microsoft.com/office/drawing/2014/main" id="{D8F7754B-BEC1-47C3-8FCE-0068DD0D27E8}"/>
              </a:ext>
            </a:extLst>
          </p:cNvPr>
          <p:cNvSpPr>
            <a:spLocks noGrp="1"/>
          </p:cNvSpPr>
          <p:nvPr>
            <p:ph idx="1"/>
          </p:nvPr>
        </p:nvSpPr>
        <p:spPr/>
        <p:txBody>
          <a:bodyPr>
            <a:normAutofit/>
          </a:bodyPr>
          <a:lstStyle/>
          <a:p>
            <a:r>
              <a:rPr lang="en-US" b="0" i="0" dirty="0">
                <a:solidFill>
                  <a:srgbClr val="575757"/>
                </a:solidFill>
                <a:effectLst/>
                <a:latin typeface="CircularStd-Book"/>
              </a:rPr>
              <a:t>A </a:t>
            </a:r>
            <a:r>
              <a:rPr lang="en-US" b="1" i="0" dirty="0">
                <a:solidFill>
                  <a:srgbClr val="575757"/>
                </a:solidFill>
                <a:effectLst/>
                <a:latin typeface="CircularStd-Book"/>
              </a:rPr>
              <a:t>third-party payer </a:t>
            </a:r>
            <a:r>
              <a:rPr lang="en-US" b="0" i="0" dirty="0">
                <a:solidFill>
                  <a:srgbClr val="575757"/>
                </a:solidFill>
                <a:effectLst/>
                <a:latin typeface="CircularStd-Book"/>
              </a:rPr>
              <a:t>is an entity that pays medical claims on behalf of the insured. Examples of third-party payers include government agencies, insurance companies, health maintenance organizations (HMOs), and employers.</a:t>
            </a:r>
          </a:p>
          <a:p>
            <a:pPr lvl="1"/>
            <a:r>
              <a:rPr lang="en-US" dirty="0">
                <a:solidFill>
                  <a:srgbClr val="575757"/>
                </a:solidFill>
                <a:latin typeface="CircularStd-Book"/>
              </a:rPr>
              <a:t>Employer-sponsored health plans</a:t>
            </a:r>
          </a:p>
          <a:p>
            <a:pPr lvl="1"/>
            <a:r>
              <a:rPr lang="en-US" dirty="0">
                <a:solidFill>
                  <a:srgbClr val="575757"/>
                </a:solidFill>
                <a:latin typeface="CircularStd-Book"/>
              </a:rPr>
              <a:t>Individual market health plans</a:t>
            </a:r>
          </a:p>
          <a:p>
            <a:pPr lvl="1"/>
            <a:r>
              <a:rPr lang="en-US" dirty="0">
                <a:solidFill>
                  <a:srgbClr val="575757"/>
                </a:solidFill>
                <a:latin typeface="CircularStd-Book"/>
              </a:rPr>
              <a:t>National health insurance</a:t>
            </a:r>
          </a:p>
          <a:p>
            <a:endParaRPr lang="en-US" dirty="0"/>
          </a:p>
        </p:txBody>
      </p:sp>
    </p:spTree>
    <p:extLst>
      <p:ext uri="{BB962C8B-B14F-4D97-AF65-F5344CB8AC3E}">
        <p14:creationId xmlns:p14="http://schemas.microsoft.com/office/powerpoint/2010/main" val="1290559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61F00-22A7-4EFC-9AB7-EB48AF1BDF01}"/>
              </a:ext>
            </a:extLst>
          </p:cNvPr>
          <p:cNvSpPr>
            <a:spLocks noGrp="1"/>
          </p:cNvSpPr>
          <p:nvPr>
            <p:ph type="title"/>
          </p:nvPr>
        </p:nvSpPr>
        <p:spPr>
          <a:xfrm>
            <a:off x="723896" y="0"/>
            <a:ext cx="10515600" cy="1325563"/>
          </a:xfrm>
        </p:spPr>
        <p:txBody>
          <a:bodyPr/>
          <a:lstStyle/>
          <a:p>
            <a:pPr>
              <a:defRPr/>
            </a:pPr>
            <a:r>
              <a:rPr lang="en-US" dirty="0">
                <a:solidFill>
                  <a:schemeClr val="bg1"/>
                </a:solidFill>
                <a:effectLst>
                  <a:outerShdw blurRad="38100" dist="38100" dir="2700000" algn="tl">
                    <a:srgbClr val="000000">
                      <a:alpha val="43137"/>
                    </a:srgbClr>
                  </a:outerShdw>
                </a:effectLst>
              </a:rPr>
              <a:t>Hea</a:t>
            </a:r>
            <a:r>
              <a:rPr lang="en-US" dirty="0">
                <a:effectLst>
                  <a:outerShdw blurRad="38100" dist="38100" dir="2700000" algn="tl">
                    <a:srgbClr val="000000">
                      <a:alpha val="43137"/>
                    </a:srgbClr>
                  </a:outerShdw>
                </a:effectLst>
              </a:rPr>
              <a:t>lth System Classification</a:t>
            </a:r>
          </a:p>
        </p:txBody>
      </p:sp>
      <p:sp>
        <p:nvSpPr>
          <p:cNvPr id="20483" name="Content Placeholder 2">
            <a:extLst>
              <a:ext uri="{FF2B5EF4-FFF2-40B4-BE49-F238E27FC236}">
                <a16:creationId xmlns:a16="http://schemas.microsoft.com/office/drawing/2014/main" id="{90DB280D-464E-4EEC-BAB4-2A340CFB2E7B}"/>
              </a:ext>
            </a:extLst>
          </p:cNvPr>
          <p:cNvSpPr>
            <a:spLocks noGrp="1"/>
          </p:cNvSpPr>
          <p:nvPr>
            <p:ph idx="1"/>
          </p:nvPr>
        </p:nvSpPr>
        <p:spPr>
          <a:xfrm>
            <a:off x="838200" y="1148700"/>
            <a:ext cx="10515600" cy="4351338"/>
          </a:xfrm>
        </p:spPr>
        <p:txBody>
          <a:bodyPr>
            <a:normAutofit/>
          </a:bodyPr>
          <a:lstStyle/>
          <a:p>
            <a:pPr>
              <a:spcAft>
                <a:spcPts val="1000"/>
              </a:spcAft>
            </a:pPr>
            <a:r>
              <a:rPr lang="en-US" altLang="en-US" dirty="0"/>
              <a:t>Developed countries of the world have each taken a different approach for their health care delivery systems.</a:t>
            </a:r>
          </a:p>
          <a:p>
            <a:r>
              <a:rPr lang="en-US" altLang="en-US" dirty="0"/>
              <a:t>5 basic models: </a:t>
            </a:r>
          </a:p>
          <a:p>
            <a:pPr lvl="1"/>
            <a:r>
              <a:rPr lang="en-US" altLang="en-US" dirty="0"/>
              <a:t>Beveridge – socialized medicine 	(United Kingdom, Spain, New Zealand)</a:t>
            </a:r>
          </a:p>
          <a:p>
            <a:pPr lvl="1"/>
            <a:r>
              <a:rPr lang="en-US" altLang="en-US" dirty="0"/>
              <a:t>Bismarck 				(France, Germany, Japan, Switzerland)</a:t>
            </a:r>
          </a:p>
          <a:p>
            <a:pPr lvl="1"/>
            <a:r>
              <a:rPr lang="en-US" altLang="en-US" dirty="0"/>
              <a:t>National health insurance 		(Canada)</a:t>
            </a:r>
          </a:p>
          <a:p>
            <a:pPr lvl="1"/>
            <a:r>
              <a:rPr lang="en-US" altLang="en-US" dirty="0"/>
              <a:t>Out of pocket model – self insurance</a:t>
            </a:r>
          </a:p>
          <a:p>
            <a:pPr lvl="1"/>
            <a:r>
              <a:rPr lang="en-US" altLang="en-US" dirty="0"/>
              <a:t>Mixed 					(United States)</a:t>
            </a:r>
          </a:p>
        </p:txBody>
      </p:sp>
    </p:spTree>
    <p:extLst>
      <p:ext uri="{BB962C8B-B14F-4D97-AF65-F5344CB8AC3E}">
        <p14:creationId xmlns:p14="http://schemas.microsoft.com/office/powerpoint/2010/main" val="288055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1B42-1B5B-45CC-ABF6-D7BDC7084DD2}"/>
              </a:ext>
            </a:extLst>
          </p:cNvPr>
          <p:cNvSpPr>
            <a:spLocks noGrp="1"/>
          </p:cNvSpPr>
          <p:nvPr>
            <p:ph type="title"/>
          </p:nvPr>
        </p:nvSpPr>
        <p:spPr>
          <a:xfrm>
            <a:off x="738184"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38B9A91A-9A6D-4F15-A58D-EB6AC9ABA1EA}"/>
              </a:ext>
            </a:extLst>
          </p:cNvPr>
          <p:cNvSpPr>
            <a:spLocks noGrp="1"/>
          </p:cNvSpPr>
          <p:nvPr>
            <p:ph idx="1"/>
          </p:nvPr>
        </p:nvSpPr>
        <p:spPr>
          <a:xfrm>
            <a:off x="2971800" y="1325563"/>
            <a:ext cx="6248400" cy="4351338"/>
          </a:xfrm>
        </p:spPr>
        <p:txBody>
          <a:bodyPr/>
          <a:lstStyle/>
          <a:p>
            <a:pPr>
              <a:spcAft>
                <a:spcPts val="1000"/>
              </a:spcAft>
            </a:pPr>
            <a:r>
              <a:rPr lang="en-US" b="0" dirty="0"/>
              <a:t>What is Health(care) Economics?</a:t>
            </a:r>
          </a:p>
          <a:p>
            <a:pPr>
              <a:spcAft>
                <a:spcPts val="1000"/>
              </a:spcAft>
            </a:pPr>
            <a:r>
              <a:rPr lang="en-US" b="0" dirty="0"/>
              <a:t>Health Insurance and Outcomes</a:t>
            </a:r>
          </a:p>
          <a:p>
            <a:pPr>
              <a:spcAft>
                <a:spcPts val="1000"/>
              </a:spcAft>
            </a:pPr>
            <a:r>
              <a:rPr lang="en-US" b="0" dirty="0"/>
              <a:t>Health Care Systems and Institutions</a:t>
            </a:r>
          </a:p>
        </p:txBody>
      </p:sp>
    </p:spTree>
    <p:extLst>
      <p:ext uri="{BB962C8B-B14F-4D97-AF65-F5344CB8AC3E}">
        <p14:creationId xmlns:p14="http://schemas.microsoft.com/office/powerpoint/2010/main" val="8060111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C2D5A-D594-E944-85E9-9E000C58AFF1}"/>
              </a:ext>
            </a:extLst>
          </p:cNvPr>
          <p:cNvSpPr>
            <a:spLocks noGrp="1"/>
          </p:cNvSpPr>
          <p:nvPr>
            <p:ph type="title"/>
          </p:nvPr>
        </p:nvSpPr>
        <p:spPr>
          <a:xfrm>
            <a:off x="807027" y="0"/>
            <a:ext cx="10515600" cy="1325563"/>
          </a:xfrm>
        </p:spPr>
        <p:txBody>
          <a:bodyPr/>
          <a:lstStyle/>
          <a:p>
            <a:r>
              <a:rPr lang="en-US" dirty="0">
                <a:solidFill>
                  <a:schemeClr val="bg1"/>
                </a:solidFill>
              </a:rPr>
              <a:t>Mo</a:t>
            </a:r>
            <a:r>
              <a:rPr lang="en-US" dirty="0"/>
              <a:t>del 1: Beveridge</a:t>
            </a:r>
          </a:p>
        </p:txBody>
      </p:sp>
      <p:sp>
        <p:nvSpPr>
          <p:cNvPr id="3" name="Content Placeholder 2">
            <a:extLst>
              <a:ext uri="{FF2B5EF4-FFF2-40B4-BE49-F238E27FC236}">
                <a16:creationId xmlns:a16="http://schemas.microsoft.com/office/drawing/2014/main" id="{8B608882-D0D1-2343-BCF2-F41A2300D6CD}"/>
              </a:ext>
            </a:extLst>
          </p:cNvPr>
          <p:cNvSpPr>
            <a:spLocks noGrp="1"/>
          </p:cNvSpPr>
          <p:nvPr>
            <p:ph idx="1"/>
          </p:nvPr>
        </p:nvSpPr>
        <p:spPr>
          <a:xfrm>
            <a:off x="838199" y="1274394"/>
            <a:ext cx="10695709" cy="1764752"/>
          </a:xfrm>
        </p:spPr>
        <p:txBody>
          <a:bodyPr>
            <a:normAutofit fontScale="92500" lnSpcReduction="10000"/>
          </a:bodyPr>
          <a:lstStyle/>
          <a:p>
            <a:r>
              <a:rPr lang="en-US" dirty="0"/>
              <a:t>In this model, health insurance is paid for through TAXATION.</a:t>
            </a:r>
          </a:p>
          <a:p>
            <a:pPr lvl="1"/>
            <a:r>
              <a:rPr lang="en-US" dirty="0"/>
              <a:t>Everybody has insurance, universal coverage. Everybody receives care at no cost.</a:t>
            </a:r>
          </a:p>
          <a:p>
            <a:pPr lvl="1"/>
            <a:r>
              <a:rPr lang="en-US" dirty="0"/>
              <a:t>All insurers are public.</a:t>
            </a:r>
          </a:p>
          <a:p>
            <a:pPr lvl="1"/>
            <a:r>
              <a:rPr lang="en-US" dirty="0"/>
              <a:t>Supplemental insurance is available in the private market.</a:t>
            </a:r>
          </a:p>
          <a:p>
            <a:pPr lvl="1"/>
            <a:r>
              <a:rPr lang="en-US" dirty="0"/>
              <a:t>Providers are Public. Similar to public libraries and police forces.</a:t>
            </a:r>
          </a:p>
        </p:txBody>
      </p:sp>
      <p:sp>
        <p:nvSpPr>
          <p:cNvPr id="4" name="Slide Number Placeholder 3">
            <a:extLst>
              <a:ext uri="{FF2B5EF4-FFF2-40B4-BE49-F238E27FC236}">
                <a16:creationId xmlns:a16="http://schemas.microsoft.com/office/drawing/2014/main" id="{BC5081FA-4D30-024D-978E-BCA9AF64D318}"/>
              </a:ext>
            </a:extLst>
          </p:cNvPr>
          <p:cNvSpPr>
            <a:spLocks noGrp="1"/>
          </p:cNvSpPr>
          <p:nvPr>
            <p:ph type="sldNum" sz="quarter" idx="12"/>
          </p:nvPr>
        </p:nvSpPr>
        <p:spPr/>
        <p:txBody>
          <a:bodyPr/>
          <a:lstStyle/>
          <a:p>
            <a:fld id="{D9F085D5-EC86-4F6A-B501-C1359CB39116}" type="slidenum">
              <a:rPr lang="en-GB" smtClean="0"/>
              <a:t>70</a:t>
            </a:fld>
            <a:endParaRPr lang="en-GB"/>
          </a:p>
        </p:txBody>
      </p:sp>
      <p:sp>
        <p:nvSpPr>
          <p:cNvPr id="5" name="Content Placeholder 2">
            <a:extLst>
              <a:ext uri="{FF2B5EF4-FFF2-40B4-BE49-F238E27FC236}">
                <a16:creationId xmlns:a16="http://schemas.microsoft.com/office/drawing/2014/main" id="{ABC4B448-9776-9D48-A277-BBE637B9A65A}"/>
              </a:ext>
            </a:extLst>
          </p:cNvPr>
          <p:cNvSpPr txBox="1">
            <a:spLocks/>
          </p:cNvSpPr>
          <p:nvPr/>
        </p:nvSpPr>
        <p:spPr>
          <a:xfrm>
            <a:off x="838200" y="3241964"/>
            <a:ext cx="5181600" cy="2815936"/>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Pros:</a:t>
            </a:r>
          </a:p>
          <a:p>
            <a:pPr lvl="1"/>
            <a:r>
              <a:rPr lang="en-US" dirty="0"/>
              <a:t>Universal coverage.</a:t>
            </a:r>
          </a:p>
          <a:p>
            <a:pPr lvl="1"/>
            <a:r>
              <a:rPr lang="en-US" dirty="0"/>
              <a:t>Government controls quality of care, so cost of care may be low.</a:t>
            </a:r>
          </a:p>
          <a:p>
            <a:pPr lvl="1"/>
            <a:r>
              <a:rPr lang="en-US" dirty="0"/>
              <a:t>No medical bills or co-pays.</a:t>
            </a:r>
          </a:p>
          <a:p>
            <a:pPr lvl="1"/>
            <a:endParaRPr lang="en-US" dirty="0"/>
          </a:p>
          <a:p>
            <a:pPr marL="457200" lvl="1" indent="0">
              <a:buNone/>
            </a:pPr>
            <a:endParaRPr lang="en-US" dirty="0"/>
          </a:p>
        </p:txBody>
      </p:sp>
      <p:sp>
        <p:nvSpPr>
          <p:cNvPr id="6" name="Content Placeholder 3">
            <a:extLst>
              <a:ext uri="{FF2B5EF4-FFF2-40B4-BE49-F238E27FC236}">
                <a16:creationId xmlns:a16="http://schemas.microsoft.com/office/drawing/2014/main" id="{6A8915D5-68DE-1C42-B582-5FBA96AE368C}"/>
              </a:ext>
            </a:extLst>
          </p:cNvPr>
          <p:cNvSpPr txBox="1">
            <a:spLocks/>
          </p:cNvSpPr>
          <p:nvPr/>
        </p:nvSpPr>
        <p:spPr>
          <a:xfrm>
            <a:off x="5766954" y="3241964"/>
            <a:ext cx="6019800" cy="34705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Cons:</a:t>
            </a:r>
          </a:p>
          <a:p>
            <a:pPr lvl="1"/>
            <a:r>
              <a:rPr lang="en-US" dirty="0"/>
              <a:t>Taxes are high, regardless of use of healthcare.</a:t>
            </a:r>
          </a:p>
          <a:p>
            <a:pPr lvl="1"/>
            <a:r>
              <a:rPr lang="en-US" dirty="0"/>
              <a:t>Government controls quality of care, so service availability might be low.</a:t>
            </a:r>
          </a:p>
          <a:p>
            <a:pPr lvl="1"/>
            <a:r>
              <a:rPr lang="en-US" dirty="0"/>
              <a:t>Longer waiting times for non-emergency care.</a:t>
            </a:r>
          </a:p>
          <a:p>
            <a:pPr lvl="1"/>
            <a:r>
              <a:rPr lang="en-US" dirty="0"/>
              <a:t>Potential for excessive use of the system.</a:t>
            </a:r>
          </a:p>
          <a:p>
            <a:pPr marL="457200" lvl="1" indent="0">
              <a:buNone/>
            </a:pPr>
            <a:endParaRPr lang="en-US" dirty="0"/>
          </a:p>
        </p:txBody>
      </p:sp>
      <p:sp>
        <p:nvSpPr>
          <p:cNvPr id="7" name="TextBox 6">
            <a:extLst>
              <a:ext uri="{FF2B5EF4-FFF2-40B4-BE49-F238E27FC236}">
                <a16:creationId xmlns:a16="http://schemas.microsoft.com/office/drawing/2014/main" id="{1793B284-E0E2-5E4F-AE8D-6F0CED2C5192}"/>
              </a:ext>
            </a:extLst>
          </p:cNvPr>
          <p:cNvSpPr txBox="1"/>
          <p:nvPr/>
        </p:nvSpPr>
        <p:spPr>
          <a:xfrm>
            <a:off x="8757571" y="6456851"/>
            <a:ext cx="2776337" cy="276999"/>
          </a:xfrm>
          <a:prstGeom prst="rect">
            <a:avLst/>
          </a:prstGeom>
          <a:noFill/>
        </p:spPr>
        <p:txBody>
          <a:bodyPr wrap="none" rtlCol="0">
            <a:spAutoFit/>
          </a:bodyPr>
          <a:lstStyle/>
          <a:p>
            <a:r>
              <a:rPr lang="en-US" sz="1200" dirty="0"/>
              <a:t>https://</a:t>
            </a:r>
            <a:r>
              <a:rPr lang="en-US" sz="1200" dirty="0" err="1"/>
              <a:t>www.ahaap.org</a:t>
            </a:r>
            <a:r>
              <a:rPr lang="en-US" sz="1200" dirty="0"/>
              <a:t>/</a:t>
            </a:r>
            <a:r>
              <a:rPr lang="en-US" sz="1200" dirty="0" err="1"/>
              <a:t>beveridge</a:t>
            </a:r>
            <a:r>
              <a:rPr lang="en-US" sz="1200" dirty="0"/>
              <a:t>-model</a:t>
            </a:r>
          </a:p>
        </p:txBody>
      </p:sp>
    </p:spTree>
    <p:extLst>
      <p:ext uri="{BB962C8B-B14F-4D97-AF65-F5344CB8AC3E}">
        <p14:creationId xmlns:p14="http://schemas.microsoft.com/office/powerpoint/2010/main" val="31356481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C2D5A-D594-E944-85E9-9E000C58AFF1}"/>
              </a:ext>
            </a:extLst>
          </p:cNvPr>
          <p:cNvSpPr>
            <a:spLocks noGrp="1"/>
          </p:cNvSpPr>
          <p:nvPr>
            <p:ph type="title"/>
          </p:nvPr>
        </p:nvSpPr>
        <p:spPr>
          <a:xfrm>
            <a:off x="807027" y="0"/>
            <a:ext cx="10515600" cy="1325563"/>
          </a:xfrm>
        </p:spPr>
        <p:txBody>
          <a:bodyPr/>
          <a:lstStyle/>
          <a:p>
            <a:r>
              <a:rPr lang="en-US" dirty="0">
                <a:solidFill>
                  <a:schemeClr val="bg1"/>
                </a:solidFill>
              </a:rPr>
              <a:t>Mo</a:t>
            </a:r>
            <a:r>
              <a:rPr lang="en-US" dirty="0"/>
              <a:t>del 2: Bismarck</a:t>
            </a:r>
          </a:p>
        </p:txBody>
      </p:sp>
      <p:sp>
        <p:nvSpPr>
          <p:cNvPr id="3" name="Content Placeholder 2">
            <a:extLst>
              <a:ext uri="{FF2B5EF4-FFF2-40B4-BE49-F238E27FC236}">
                <a16:creationId xmlns:a16="http://schemas.microsoft.com/office/drawing/2014/main" id="{8B608882-D0D1-2343-BCF2-F41A2300D6CD}"/>
              </a:ext>
            </a:extLst>
          </p:cNvPr>
          <p:cNvSpPr>
            <a:spLocks noGrp="1"/>
          </p:cNvSpPr>
          <p:nvPr>
            <p:ph idx="1"/>
          </p:nvPr>
        </p:nvSpPr>
        <p:spPr>
          <a:xfrm>
            <a:off x="838199" y="1367522"/>
            <a:ext cx="10695709" cy="1764752"/>
          </a:xfrm>
        </p:spPr>
        <p:txBody>
          <a:bodyPr>
            <a:normAutofit fontScale="92500" lnSpcReduction="10000"/>
          </a:bodyPr>
          <a:lstStyle/>
          <a:p>
            <a:r>
              <a:rPr lang="en-US" dirty="0"/>
              <a:t>In this model, health insurance is paid for through PREMIUMS.</a:t>
            </a:r>
          </a:p>
          <a:p>
            <a:pPr lvl="1"/>
            <a:r>
              <a:rPr lang="en-US" dirty="0"/>
              <a:t>Everybody must have insurance, only poor don’t have to pay premiums.</a:t>
            </a:r>
          </a:p>
          <a:p>
            <a:pPr lvl="1"/>
            <a:r>
              <a:rPr lang="en-US" dirty="0"/>
              <a:t>Premiums are paid into the “gov’t sickness fund” or directly to private insurers.</a:t>
            </a:r>
          </a:p>
          <a:p>
            <a:pPr lvl="1"/>
            <a:r>
              <a:rPr lang="en-US" dirty="0"/>
              <a:t>All insurers are private, but </a:t>
            </a:r>
            <a:r>
              <a:rPr lang="en-US" u="sng" dirty="0"/>
              <a:t>can’t make money </a:t>
            </a:r>
            <a:r>
              <a:rPr lang="en-US" dirty="0"/>
              <a:t>off the sickness fund.</a:t>
            </a:r>
          </a:p>
          <a:p>
            <a:pPr lvl="1"/>
            <a:r>
              <a:rPr lang="en-US" dirty="0"/>
              <a:t>Providers are private.</a:t>
            </a:r>
          </a:p>
        </p:txBody>
      </p:sp>
      <p:sp>
        <p:nvSpPr>
          <p:cNvPr id="4" name="Slide Number Placeholder 3">
            <a:extLst>
              <a:ext uri="{FF2B5EF4-FFF2-40B4-BE49-F238E27FC236}">
                <a16:creationId xmlns:a16="http://schemas.microsoft.com/office/drawing/2014/main" id="{BC5081FA-4D30-024D-978E-BCA9AF64D318}"/>
              </a:ext>
            </a:extLst>
          </p:cNvPr>
          <p:cNvSpPr>
            <a:spLocks noGrp="1"/>
          </p:cNvSpPr>
          <p:nvPr>
            <p:ph type="sldNum" sz="quarter" idx="12"/>
          </p:nvPr>
        </p:nvSpPr>
        <p:spPr/>
        <p:txBody>
          <a:bodyPr/>
          <a:lstStyle/>
          <a:p>
            <a:fld id="{D9F085D5-EC86-4F6A-B501-C1359CB39116}" type="slidenum">
              <a:rPr lang="en-GB" smtClean="0"/>
              <a:t>71</a:t>
            </a:fld>
            <a:endParaRPr lang="en-GB"/>
          </a:p>
        </p:txBody>
      </p:sp>
      <p:sp>
        <p:nvSpPr>
          <p:cNvPr id="5" name="Content Placeholder 2">
            <a:extLst>
              <a:ext uri="{FF2B5EF4-FFF2-40B4-BE49-F238E27FC236}">
                <a16:creationId xmlns:a16="http://schemas.microsoft.com/office/drawing/2014/main" id="{ABC4B448-9776-9D48-A277-BBE637B9A65A}"/>
              </a:ext>
            </a:extLst>
          </p:cNvPr>
          <p:cNvSpPr txBox="1">
            <a:spLocks/>
          </p:cNvSpPr>
          <p:nvPr/>
        </p:nvSpPr>
        <p:spPr>
          <a:xfrm>
            <a:off x="838200" y="3241964"/>
            <a:ext cx="5181600" cy="2815936"/>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Pros:</a:t>
            </a:r>
          </a:p>
          <a:p>
            <a:pPr lvl="1"/>
            <a:r>
              <a:rPr lang="en-US" dirty="0"/>
              <a:t>Everybody is covered and can avoid expensive healthcare bills.</a:t>
            </a:r>
          </a:p>
          <a:p>
            <a:pPr lvl="1"/>
            <a:r>
              <a:rPr lang="en-US" dirty="0"/>
              <a:t>Administrative costs are much lower than in the U.S.</a:t>
            </a:r>
          </a:p>
          <a:p>
            <a:pPr lvl="1"/>
            <a:r>
              <a:rPr lang="en-US" dirty="0"/>
              <a:t>Little waiting time to receive basic services.</a:t>
            </a:r>
          </a:p>
        </p:txBody>
      </p:sp>
      <p:sp>
        <p:nvSpPr>
          <p:cNvPr id="6" name="Content Placeholder 3">
            <a:extLst>
              <a:ext uri="{FF2B5EF4-FFF2-40B4-BE49-F238E27FC236}">
                <a16:creationId xmlns:a16="http://schemas.microsoft.com/office/drawing/2014/main" id="{6A8915D5-68DE-1C42-B582-5FBA96AE368C}"/>
              </a:ext>
            </a:extLst>
          </p:cNvPr>
          <p:cNvSpPr txBox="1">
            <a:spLocks/>
          </p:cNvSpPr>
          <p:nvPr/>
        </p:nvSpPr>
        <p:spPr>
          <a:xfrm>
            <a:off x="6172200" y="3241964"/>
            <a:ext cx="5181600" cy="281593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Cons:</a:t>
            </a:r>
          </a:p>
          <a:p>
            <a:pPr lvl="1"/>
            <a:r>
              <a:rPr lang="en-US" dirty="0"/>
              <a:t>Focus on low costs can mean fewer services are available in rural areas.</a:t>
            </a:r>
          </a:p>
          <a:p>
            <a:pPr lvl="1"/>
            <a:r>
              <a:rPr lang="en-US" dirty="0"/>
              <a:t>Mandatory premiums are high.</a:t>
            </a:r>
          </a:p>
          <a:p>
            <a:pPr lvl="1"/>
            <a:r>
              <a:rPr lang="en-US" dirty="0"/>
              <a:t>Longer waiting times for elective services.</a:t>
            </a:r>
          </a:p>
        </p:txBody>
      </p:sp>
      <p:sp>
        <p:nvSpPr>
          <p:cNvPr id="9" name="TextBox 8">
            <a:extLst>
              <a:ext uri="{FF2B5EF4-FFF2-40B4-BE49-F238E27FC236}">
                <a16:creationId xmlns:a16="http://schemas.microsoft.com/office/drawing/2014/main" id="{506C2788-44AF-8044-90A8-F522013200F5}"/>
              </a:ext>
            </a:extLst>
          </p:cNvPr>
          <p:cNvSpPr txBox="1"/>
          <p:nvPr/>
        </p:nvSpPr>
        <p:spPr>
          <a:xfrm>
            <a:off x="8763000" y="6456851"/>
            <a:ext cx="2776337" cy="276999"/>
          </a:xfrm>
          <a:prstGeom prst="rect">
            <a:avLst/>
          </a:prstGeom>
          <a:noFill/>
        </p:spPr>
        <p:txBody>
          <a:bodyPr wrap="none" rtlCol="0">
            <a:spAutoFit/>
          </a:bodyPr>
          <a:lstStyle/>
          <a:p>
            <a:r>
              <a:rPr lang="en-US" sz="1200" dirty="0"/>
              <a:t>https://</a:t>
            </a:r>
            <a:r>
              <a:rPr lang="en-US" sz="1200" dirty="0" err="1"/>
              <a:t>www.ahaap.org</a:t>
            </a:r>
            <a:r>
              <a:rPr lang="en-US" sz="1200" dirty="0"/>
              <a:t>/</a:t>
            </a:r>
            <a:r>
              <a:rPr lang="en-US" sz="1200" dirty="0" err="1"/>
              <a:t>bismarck</a:t>
            </a:r>
            <a:r>
              <a:rPr lang="en-US" sz="1200" dirty="0"/>
              <a:t>-model</a:t>
            </a:r>
          </a:p>
        </p:txBody>
      </p:sp>
    </p:spTree>
    <p:extLst>
      <p:ext uri="{BB962C8B-B14F-4D97-AF65-F5344CB8AC3E}">
        <p14:creationId xmlns:p14="http://schemas.microsoft.com/office/powerpoint/2010/main" val="33168927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C2D5A-D594-E944-85E9-9E000C58AFF1}"/>
              </a:ext>
            </a:extLst>
          </p:cNvPr>
          <p:cNvSpPr>
            <a:spLocks noGrp="1"/>
          </p:cNvSpPr>
          <p:nvPr>
            <p:ph type="title"/>
          </p:nvPr>
        </p:nvSpPr>
        <p:spPr>
          <a:xfrm>
            <a:off x="807027" y="0"/>
            <a:ext cx="10515600" cy="1325563"/>
          </a:xfrm>
        </p:spPr>
        <p:txBody>
          <a:bodyPr/>
          <a:lstStyle/>
          <a:p>
            <a:r>
              <a:rPr lang="en-US" dirty="0">
                <a:solidFill>
                  <a:schemeClr val="bg1"/>
                </a:solidFill>
              </a:rPr>
              <a:t>Mo</a:t>
            </a:r>
            <a:r>
              <a:rPr lang="en-US" dirty="0"/>
              <a:t>del 3: National Health Insurance</a:t>
            </a:r>
          </a:p>
        </p:txBody>
      </p:sp>
      <p:sp>
        <p:nvSpPr>
          <p:cNvPr id="3" name="Content Placeholder 2">
            <a:extLst>
              <a:ext uri="{FF2B5EF4-FFF2-40B4-BE49-F238E27FC236}">
                <a16:creationId xmlns:a16="http://schemas.microsoft.com/office/drawing/2014/main" id="{8B608882-D0D1-2343-BCF2-F41A2300D6CD}"/>
              </a:ext>
            </a:extLst>
          </p:cNvPr>
          <p:cNvSpPr>
            <a:spLocks noGrp="1"/>
          </p:cNvSpPr>
          <p:nvPr>
            <p:ph idx="1"/>
          </p:nvPr>
        </p:nvSpPr>
        <p:spPr>
          <a:xfrm>
            <a:off x="838199" y="1570730"/>
            <a:ext cx="10695709" cy="1764752"/>
          </a:xfrm>
        </p:spPr>
        <p:txBody>
          <a:bodyPr>
            <a:normAutofit/>
          </a:bodyPr>
          <a:lstStyle/>
          <a:p>
            <a:r>
              <a:rPr lang="en-US" dirty="0"/>
              <a:t>This model has elements of both Beveridge and Bismarck.</a:t>
            </a:r>
          </a:p>
          <a:p>
            <a:pPr lvl="1"/>
            <a:r>
              <a:rPr lang="en-US" dirty="0"/>
              <a:t>Like Beveridge: government is the single payer and paid for through taxes. </a:t>
            </a:r>
          </a:p>
          <a:p>
            <a:pPr lvl="1"/>
            <a:r>
              <a:rPr lang="en-US" dirty="0"/>
              <a:t>Like Bismarck: All health-care providers are in the private sector.</a:t>
            </a:r>
          </a:p>
        </p:txBody>
      </p:sp>
      <p:sp>
        <p:nvSpPr>
          <p:cNvPr id="4" name="Slide Number Placeholder 3">
            <a:extLst>
              <a:ext uri="{FF2B5EF4-FFF2-40B4-BE49-F238E27FC236}">
                <a16:creationId xmlns:a16="http://schemas.microsoft.com/office/drawing/2014/main" id="{BC5081FA-4D30-024D-978E-BCA9AF64D318}"/>
              </a:ext>
            </a:extLst>
          </p:cNvPr>
          <p:cNvSpPr>
            <a:spLocks noGrp="1"/>
          </p:cNvSpPr>
          <p:nvPr>
            <p:ph type="sldNum" sz="quarter" idx="12"/>
          </p:nvPr>
        </p:nvSpPr>
        <p:spPr/>
        <p:txBody>
          <a:bodyPr/>
          <a:lstStyle/>
          <a:p>
            <a:fld id="{D9F085D5-EC86-4F6A-B501-C1359CB39116}" type="slidenum">
              <a:rPr lang="en-GB" smtClean="0"/>
              <a:t>72</a:t>
            </a:fld>
            <a:endParaRPr lang="en-GB"/>
          </a:p>
        </p:txBody>
      </p:sp>
      <p:sp>
        <p:nvSpPr>
          <p:cNvPr id="5" name="Content Placeholder 2">
            <a:extLst>
              <a:ext uri="{FF2B5EF4-FFF2-40B4-BE49-F238E27FC236}">
                <a16:creationId xmlns:a16="http://schemas.microsoft.com/office/drawing/2014/main" id="{ABC4B448-9776-9D48-A277-BBE637B9A65A}"/>
              </a:ext>
            </a:extLst>
          </p:cNvPr>
          <p:cNvSpPr txBox="1">
            <a:spLocks/>
          </p:cNvSpPr>
          <p:nvPr/>
        </p:nvSpPr>
        <p:spPr>
          <a:xfrm>
            <a:off x="838200" y="3241964"/>
            <a:ext cx="5181600" cy="2815936"/>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Pros:</a:t>
            </a:r>
          </a:p>
          <a:p>
            <a:pPr lvl="1"/>
            <a:r>
              <a:rPr lang="en-US" dirty="0"/>
              <a:t>Lowers the cost of healthcare for the economy – bargaining power.</a:t>
            </a:r>
          </a:p>
          <a:p>
            <a:pPr lvl="1"/>
            <a:r>
              <a:rPr lang="en-US" dirty="0"/>
              <a:t>Low administrative costs for care.</a:t>
            </a:r>
          </a:p>
          <a:p>
            <a:pPr lvl="2"/>
            <a:r>
              <a:rPr lang="en-US" dirty="0"/>
              <a:t>No incentive to deny claims.</a:t>
            </a:r>
          </a:p>
          <a:p>
            <a:pPr lvl="1"/>
            <a:r>
              <a:rPr lang="en-US" dirty="0"/>
              <a:t>Healthier workforce.</a:t>
            </a:r>
          </a:p>
          <a:p>
            <a:pPr lvl="1"/>
            <a:endParaRPr lang="en-US" dirty="0"/>
          </a:p>
          <a:p>
            <a:pPr marL="457200" lvl="1" indent="0">
              <a:buNone/>
            </a:pPr>
            <a:endParaRPr lang="en-US" dirty="0"/>
          </a:p>
        </p:txBody>
      </p:sp>
      <p:sp>
        <p:nvSpPr>
          <p:cNvPr id="6" name="Content Placeholder 3">
            <a:extLst>
              <a:ext uri="{FF2B5EF4-FFF2-40B4-BE49-F238E27FC236}">
                <a16:creationId xmlns:a16="http://schemas.microsoft.com/office/drawing/2014/main" id="{6A8915D5-68DE-1C42-B582-5FBA96AE368C}"/>
              </a:ext>
            </a:extLst>
          </p:cNvPr>
          <p:cNvSpPr txBox="1">
            <a:spLocks/>
          </p:cNvSpPr>
          <p:nvPr/>
        </p:nvSpPr>
        <p:spPr>
          <a:xfrm>
            <a:off x="6172200" y="3241964"/>
            <a:ext cx="5181600" cy="29882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Cons:</a:t>
            </a:r>
          </a:p>
          <a:p>
            <a:pPr lvl="1"/>
            <a:r>
              <a:rPr lang="en-US" dirty="0"/>
              <a:t>Everybody pays regardless of health care received.</a:t>
            </a:r>
          </a:p>
          <a:p>
            <a:pPr lvl="1"/>
            <a:r>
              <a:rPr lang="en-US" dirty="0"/>
              <a:t>May stop people from being careful about their health.</a:t>
            </a:r>
          </a:p>
          <a:p>
            <a:pPr lvl="1"/>
            <a:r>
              <a:rPr lang="en-US" dirty="0"/>
              <a:t>Limits payouts to doctors.</a:t>
            </a:r>
          </a:p>
          <a:p>
            <a:pPr lvl="1"/>
            <a:r>
              <a:rPr lang="en-US" dirty="0"/>
              <a:t>May affect technology adoption.</a:t>
            </a:r>
          </a:p>
        </p:txBody>
      </p:sp>
      <p:sp>
        <p:nvSpPr>
          <p:cNvPr id="7" name="TextBox 6">
            <a:extLst>
              <a:ext uri="{FF2B5EF4-FFF2-40B4-BE49-F238E27FC236}">
                <a16:creationId xmlns:a16="http://schemas.microsoft.com/office/drawing/2014/main" id="{775BF5DA-64F9-5241-8600-2981889E9D2F}"/>
              </a:ext>
            </a:extLst>
          </p:cNvPr>
          <p:cNvSpPr txBox="1"/>
          <p:nvPr/>
        </p:nvSpPr>
        <p:spPr>
          <a:xfrm>
            <a:off x="7771147" y="6456851"/>
            <a:ext cx="3762761" cy="276999"/>
          </a:xfrm>
          <a:prstGeom prst="rect">
            <a:avLst/>
          </a:prstGeom>
          <a:noFill/>
        </p:spPr>
        <p:txBody>
          <a:bodyPr wrap="none" rtlCol="0">
            <a:spAutoFit/>
          </a:bodyPr>
          <a:lstStyle/>
          <a:p>
            <a:r>
              <a:rPr lang="en-US" sz="1200" dirty="0"/>
              <a:t>https://</a:t>
            </a:r>
            <a:r>
              <a:rPr lang="en-US" sz="1200" dirty="0" err="1"/>
              <a:t>www.ahaap.org</a:t>
            </a:r>
            <a:r>
              <a:rPr lang="en-US" sz="1200" dirty="0"/>
              <a:t>/national-health-insurance-model</a:t>
            </a:r>
          </a:p>
        </p:txBody>
      </p:sp>
    </p:spTree>
    <p:extLst>
      <p:ext uri="{BB962C8B-B14F-4D97-AF65-F5344CB8AC3E}">
        <p14:creationId xmlns:p14="http://schemas.microsoft.com/office/powerpoint/2010/main" val="16248879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347BD-F333-4620-B072-B3D85043FC80}"/>
              </a:ext>
            </a:extLst>
          </p:cNvPr>
          <p:cNvSpPr>
            <a:spLocks noGrp="1"/>
          </p:cNvSpPr>
          <p:nvPr>
            <p:ph type="title"/>
          </p:nvPr>
        </p:nvSpPr>
        <p:spPr>
          <a:xfrm>
            <a:off x="868344" y="20096"/>
            <a:ext cx="10515600" cy="1325563"/>
          </a:xfrm>
        </p:spPr>
        <p:txBody>
          <a:bodyPr/>
          <a:lstStyle/>
          <a:p>
            <a:r>
              <a:rPr lang="en-US" dirty="0">
                <a:solidFill>
                  <a:schemeClr val="bg1"/>
                </a:solidFill>
              </a:rPr>
              <a:t>US</a:t>
            </a:r>
            <a:r>
              <a:rPr lang="en-US" dirty="0"/>
              <a:t> Health Care System</a:t>
            </a:r>
          </a:p>
        </p:txBody>
      </p:sp>
      <p:sp>
        <p:nvSpPr>
          <p:cNvPr id="3" name="Content Placeholder 2">
            <a:extLst>
              <a:ext uri="{FF2B5EF4-FFF2-40B4-BE49-F238E27FC236}">
                <a16:creationId xmlns:a16="http://schemas.microsoft.com/office/drawing/2014/main" id="{97306A1D-A90A-4E8A-950C-15C3A5998F81}"/>
              </a:ext>
            </a:extLst>
          </p:cNvPr>
          <p:cNvSpPr>
            <a:spLocks noGrp="1"/>
          </p:cNvSpPr>
          <p:nvPr>
            <p:ph idx="1"/>
          </p:nvPr>
        </p:nvSpPr>
        <p:spPr/>
        <p:txBody>
          <a:bodyPr/>
          <a:lstStyle/>
          <a:p>
            <a:r>
              <a:rPr lang="en-US" dirty="0">
                <a:solidFill>
                  <a:srgbClr val="000000"/>
                </a:solidFill>
              </a:rPr>
              <a:t>Medicare – </a:t>
            </a:r>
            <a:r>
              <a:rPr lang="en-US" dirty="0"/>
              <a:t>National Health Insurance</a:t>
            </a:r>
          </a:p>
          <a:p>
            <a:r>
              <a:rPr lang="en-US" i="0" dirty="0">
                <a:solidFill>
                  <a:srgbClr val="000000"/>
                </a:solidFill>
                <a:effectLst/>
              </a:rPr>
              <a:t>Military Veteran Care </a:t>
            </a:r>
            <a:r>
              <a:rPr lang="en-US" b="0" i="0" dirty="0">
                <a:solidFill>
                  <a:srgbClr val="000000"/>
                </a:solidFill>
                <a:effectLst/>
              </a:rPr>
              <a:t>– </a:t>
            </a:r>
            <a:r>
              <a:rPr lang="en-US" altLang="en-US" dirty="0"/>
              <a:t>Beveridge model (socialized medicine)</a:t>
            </a:r>
          </a:p>
          <a:p>
            <a:r>
              <a:rPr lang="en-US" dirty="0">
                <a:solidFill>
                  <a:srgbClr val="000000"/>
                </a:solidFill>
              </a:rPr>
              <a:t>Employer-sponsored insurance – </a:t>
            </a:r>
            <a:r>
              <a:rPr lang="en-US" dirty="0"/>
              <a:t>Bismarck model (kind of)</a:t>
            </a:r>
          </a:p>
          <a:p>
            <a:r>
              <a:rPr lang="en-US" dirty="0">
                <a:solidFill>
                  <a:srgbClr val="000000"/>
                </a:solidFill>
              </a:rPr>
              <a:t>Individual market health plans – </a:t>
            </a:r>
            <a:r>
              <a:rPr lang="en-US" dirty="0"/>
              <a:t>Bismarck model (kind of)</a:t>
            </a:r>
          </a:p>
          <a:p>
            <a:r>
              <a:rPr lang="en-US" dirty="0">
                <a:solidFill>
                  <a:srgbClr val="000000"/>
                </a:solidFill>
              </a:rPr>
              <a:t>Uninsured – </a:t>
            </a:r>
            <a:r>
              <a:rPr lang="en-US" altLang="en-US" dirty="0"/>
              <a:t>Out of pocket model </a:t>
            </a:r>
            <a:endParaRPr lang="en-US" dirty="0">
              <a:solidFill>
                <a:srgbClr val="000000"/>
              </a:solidFill>
            </a:endParaRPr>
          </a:p>
          <a:p>
            <a:endParaRPr lang="en-US" dirty="0"/>
          </a:p>
        </p:txBody>
      </p:sp>
      <p:sp>
        <p:nvSpPr>
          <p:cNvPr id="4" name="Slide Number Placeholder 3">
            <a:extLst>
              <a:ext uri="{FF2B5EF4-FFF2-40B4-BE49-F238E27FC236}">
                <a16:creationId xmlns:a16="http://schemas.microsoft.com/office/drawing/2014/main" id="{CDF75CAD-AB43-420B-81F0-9A196602A319}"/>
              </a:ext>
            </a:extLst>
          </p:cNvPr>
          <p:cNvSpPr>
            <a:spLocks noGrp="1"/>
          </p:cNvSpPr>
          <p:nvPr>
            <p:ph type="sldNum" sz="quarter" idx="12"/>
          </p:nvPr>
        </p:nvSpPr>
        <p:spPr/>
        <p:txBody>
          <a:bodyPr/>
          <a:lstStyle/>
          <a:p>
            <a:fld id="{D9F085D5-EC86-4F6A-B501-C1359CB39116}" type="slidenum">
              <a:rPr lang="en-GB" smtClean="0"/>
              <a:t>73</a:t>
            </a:fld>
            <a:endParaRPr lang="en-GB"/>
          </a:p>
        </p:txBody>
      </p:sp>
    </p:spTree>
    <p:extLst>
      <p:ext uri="{BB962C8B-B14F-4D97-AF65-F5344CB8AC3E}">
        <p14:creationId xmlns:p14="http://schemas.microsoft.com/office/powerpoint/2010/main" val="11992831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BE8DD-0DC5-4FBA-B28E-E372EDD55686}"/>
              </a:ext>
            </a:extLst>
          </p:cNvPr>
          <p:cNvSpPr>
            <a:spLocks noGrp="1"/>
          </p:cNvSpPr>
          <p:nvPr>
            <p:ph type="title"/>
          </p:nvPr>
        </p:nvSpPr>
        <p:spPr>
          <a:xfrm>
            <a:off x="885700" y="0"/>
            <a:ext cx="10515600" cy="1325563"/>
          </a:xfrm>
        </p:spPr>
        <p:txBody>
          <a:bodyPr/>
          <a:lstStyle/>
          <a:p>
            <a:r>
              <a:rPr lang="en-US" dirty="0">
                <a:solidFill>
                  <a:schemeClr val="bg1"/>
                </a:solidFill>
              </a:rPr>
              <a:t>Tra</a:t>
            </a:r>
            <a:r>
              <a:rPr lang="en-US" dirty="0"/>
              <a:t>deoffs</a:t>
            </a:r>
          </a:p>
        </p:txBody>
      </p:sp>
      <p:sp>
        <p:nvSpPr>
          <p:cNvPr id="3" name="Content Placeholder 2">
            <a:extLst>
              <a:ext uri="{FF2B5EF4-FFF2-40B4-BE49-F238E27FC236}">
                <a16:creationId xmlns:a16="http://schemas.microsoft.com/office/drawing/2014/main" id="{0F5A00F6-FD43-4CB6-87A7-90CFF015EED7}"/>
              </a:ext>
            </a:extLst>
          </p:cNvPr>
          <p:cNvSpPr>
            <a:spLocks noGrp="1"/>
          </p:cNvSpPr>
          <p:nvPr>
            <p:ph idx="1"/>
          </p:nvPr>
        </p:nvSpPr>
        <p:spPr/>
        <p:txBody>
          <a:bodyPr>
            <a:normAutofit/>
          </a:bodyPr>
          <a:lstStyle/>
          <a:p>
            <a:pPr marL="0" indent="0">
              <a:buNone/>
            </a:pPr>
            <a:r>
              <a:rPr lang="en-US" b="0" dirty="0"/>
              <a:t>Tradeoffs take place among the three legs: </a:t>
            </a:r>
          </a:p>
          <a:p>
            <a:r>
              <a:rPr lang="en-US" b="0" dirty="0"/>
              <a:t>Increasing quality in health care may lead to higher health care costs.</a:t>
            </a:r>
          </a:p>
          <a:p>
            <a:pPr lvl="1"/>
            <a:r>
              <a:rPr lang="en-US" dirty="0"/>
              <a:t>This </a:t>
            </a:r>
            <a:r>
              <a:rPr lang="en-US" b="0" dirty="0"/>
              <a:t>means a compromise in access (affordability). </a:t>
            </a:r>
          </a:p>
          <a:p>
            <a:pPr marL="457200" lvl="1" indent="0">
              <a:buNone/>
            </a:pPr>
            <a:endParaRPr lang="en-US" b="0" dirty="0"/>
          </a:p>
          <a:p>
            <a:r>
              <a:rPr lang="en-US" b="0" dirty="0"/>
              <a:t>I.e., with increasing quality, access may suffer.</a:t>
            </a:r>
          </a:p>
          <a:p>
            <a:r>
              <a:rPr lang="en-US" b="0" dirty="0"/>
              <a:t>By increasing access, quality may suffer.</a:t>
            </a:r>
          </a:p>
          <a:p>
            <a:r>
              <a:rPr lang="en-US" b="0" dirty="0"/>
              <a:t>By decreasing costs, quality may suffer.</a:t>
            </a:r>
          </a:p>
        </p:txBody>
      </p:sp>
    </p:spTree>
    <p:extLst>
      <p:ext uri="{BB962C8B-B14F-4D97-AF65-F5344CB8AC3E}">
        <p14:creationId xmlns:p14="http://schemas.microsoft.com/office/powerpoint/2010/main" val="179584877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F71AD-2B7B-4872-9611-A23C1500E7D8}"/>
              </a:ext>
            </a:extLst>
          </p:cNvPr>
          <p:cNvSpPr>
            <a:spLocks noGrp="1"/>
          </p:cNvSpPr>
          <p:nvPr>
            <p:ph type="title"/>
          </p:nvPr>
        </p:nvSpPr>
        <p:spPr>
          <a:xfrm>
            <a:off x="993840" y="0"/>
            <a:ext cx="10515600" cy="1325563"/>
          </a:xfrm>
        </p:spPr>
        <p:txBody>
          <a:bodyPr/>
          <a:lstStyle/>
          <a:p>
            <a:r>
              <a:rPr lang="en-US" dirty="0">
                <a:solidFill>
                  <a:schemeClr val="bg1"/>
                </a:solidFill>
              </a:rPr>
              <a:t>Su</a:t>
            </a:r>
            <a:r>
              <a:rPr lang="en-US" dirty="0"/>
              <a:t>mmary</a:t>
            </a:r>
          </a:p>
        </p:txBody>
      </p:sp>
      <p:sp>
        <p:nvSpPr>
          <p:cNvPr id="3" name="Content Placeholder 2">
            <a:extLst>
              <a:ext uri="{FF2B5EF4-FFF2-40B4-BE49-F238E27FC236}">
                <a16:creationId xmlns:a16="http://schemas.microsoft.com/office/drawing/2014/main" id="{2D0FCECA-8F20-405B-969B-40E84C6917E5}"/>
              </a:ext>
            </a:extLst>
          </p:cNvPr>
          <p:cNvSpPr>
            <a:spLocks noGrp="1"/>
          </p:cNvSpPr>
          <p:nvPr>
            <p:ph idx="1"/>
          </p:nvPr>
        </p:nvSpPr>
        <p:spPr>
          <a:xfrm>
            <a:off x="838200" y="1130300"/>
            <a:ext cx="10515600" cy="4791768"/>
          </a:xfrm>
        </p:spPr>
        <p:txBody>
          <a:bodyPr>
            <a:normAutofit lnSpcReduction="10000"/>
          </a:bodyPr>
          <a:lstStyle/>
          <a:p>
            <a:r>
              <a:rPr lang="en-US" b="0" dirty="0"/>
              <a:t>US HealthCare system is </a:t>
            </a:r>
            <a:r>
              <a:rPr lang="en-US" u="sng" dirty="0"/>
              <a:t>not preforming well</a:t>
            </a:r>
            <a:r>
              <a:rPr lang="en-US" b="0" dirty="0"/>
              <a:t>.</a:t>
            </a:r>
          </a:p>
          <a:p>
            <a:pPr lvl="1"/>
            <a:r>
              <a:rPr lang="en-US" dirty="0"/>
              <a:t>V</a:t>
            </a:r>
            <a:r>
              <a:rPr lang="en-US" b="0" dirty="0"/>
              <a:t>ery expensive with low quality and access.</a:t>
            </a:r>
          </a:p>
          <a:p>
            <a:pPr marL="457200" lvl="1" indent="0">
              <a:buNone/>
            </a:pPr>
            <a:endParaRPr lang="en-US" b="0" dirty="0"/>
          </a:p>
          <a:p>
            <a:r>
              <a:rPr lang="en-US" b="0" dirty="0"/>
              <a:t>One of the main reasons for very high costs is the </a:t>
            </a:r>
            <a:r>
              <a:rPr lang="en-US" u="sng" dirty="0"/>
              <a:t>monopolization</a:t>
            </a:r>
            <a:r>
              <a:rPr lang="en-US" b="0" dirty="0"/>
              <a:t> of healthcare markets.</a:t>
            </a:r>
          </a:p>
          <a:p>
            <a:pPr marL="0" indent="0">
              <a:buNone/>
            </a:pPr>
            <a:endParaRPr lang="en-US" b="0" dirty="0"/>
          </a:p>
          <a:p>
            <a:r>
              <a:rPr lang="en-US" u="sng" dirty="0"/>
              <a:t>Universal health insurance </a:t>
            </a:r>
            <a:r>
              <a:rPr lang="en-US" b="0" dirty="0"/>
              <a:t>would increase access and perhaps also reduce costs.</a:t>
            </a:r>
          </a:p>
          <a:p>
            <a:pPr marL="0" indent="0">
              <a:buNone/>
            </a:pPr>
            <a:endParaRPr lang="en-US" b="0" dirty="0"/>
          </a:p>
          <a:p>
            <a:r>
              <a:rPr lang="en-US" b="0" dirty="0"/>
              <a:t>Changing the </a:t>
            </a:r>
            <a:r>
              <a:rPr lang="en-US" u="sng" dirty="0"/>
              <a:t>focus</a:t>
            </a:r>
            <a:r>
              <a:rPr lang="en-US" b="0" dirty="0"/>
              <a:t> from maximizing </a:t>
            </a:r>
            <a:r>
              <a:rPr lang="en-US" u="sng" dirty="0"/>
              <a:t>profits</a:t>
            </a:r>
            <a:r>
              <a:rPr lang="en-US" b="0" dirty="0"/>
              <a:t> to maximizing </a:t>
            </a:r>
            <a:r>
              <a:rPr lang="en-US" u="sng" dirty="0"/>
              <a:t>care</a:t>
            </a:r>
            <a:r>
              <a:rPr lang="en-US" b="0" dirty="0"/>
              <a:t> would help.</a:t>
            </a:r>
          </a:p>
        </p:txBody>
      </p:sp>
      <p:sp>
        <p:nvSpPr>
          <p:cNvPr id="4" name="Slide Number Placeholder 3">
            <a:extLst>
              <a:ext uri="{FF2B5EF4-FFF2-40B4-BE49-F238E27FC236}">
                <a16:creationId xmlns:a16="http://schemas.microsoft.com/office/drawing/2014/main" id="{92C57DDA-0A58-4549-A6D1-349BD51DBC74}"/>
              </a:ext>
            </a:extLst>
          </p:cNvPr>
          <p:cNvSpPr>
            <a:spLocks noGrp="1"/>
          </p:cNvSpPr>
          <p:nvPr>
            <p:ph type="sldNum" sz="quarter" idx="12"/>
          </p:nvPr>
        </p:nvSpPr>
        <p:spPr/>
        <p:txBody>
          <a:bodyPr/>
          <a:lstStyle/>
          <a:p>
            <a:fld id="{D9F085D5-EC86-4F6A-B501-C1359CB39116}" type="slidenum">
              <a:rPr lang="en-GB" smtClean="0"/>
              <a:t>75</a:t>
            </a:fld>
            <a:endParaRPr lang="en-GB"/>
          </a:p>
        </p:txBody>
      </p:sp>
    </p:spTree>
    <p:extLst>
      <p:ext uri="{BB962C8B-B14F-4D97-AF65-F5344CB8AC3E}">
        <p14:creationId xmlns:p14="http://schemas.microsoft.com/office/powerpoint/2010/main" val="279968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FABA8-E677-1D95-2B6C-D3023AE6EF45}"/>
              </a:ext>
            </a:extLst>
          </p:cNvPr>
          <p:cNvSpPr>
            <a:spLocks noGrp="1"/>
          </p:cNvSpPr>
          <p:nvPr>
            <p:ph type="title"/>
          </p:nvPr>
        </p:nvSpPr>
        <p:spPr/>
        <p:txBody>
          <a:bodyPr/>
          <a:lstStyle/>
          <a:p>
            <a:r>
              <a:rPr lang="en-US" dirty="0">
                <a:solidFill>
                  <a:schemeClr val="bg1"/>
                </a:solidFill>
              </a:rPr>
              <a:t>A</a:t>
            </a:r>
            <a:r>
              <a:rPr lang="en-US" dirty="0"/>
              <a:t> </a:t>
            </a:r>
            <a:r>
              <a:rPr lang="en-US" dirty="0">
                <a:solidFill>
                  <a:schemeClr val="bg1"/>
                </a:solidFill>
              </a:rPr>
              <a:t>F</a:t>
            </a:r>
            <a:r>
              <a:rPr lang="en-US" dirty="0"/>
              <a:t>ew Simple Solutions Could Reduce Costs</a:t>
            </a:r>
          </a:p>
        </p:txBody>
      </p:sp>
      <p:sp>
        <p:nvSpPr>
          <p:cNvPr id="3" name="Content Placeholder 2">
            <a:extLst>
              <a:ext uri="{FF2B5EF4-FFF2-40B4-BE49-F238E27FC236}">
                <a16:creationId xmlns:a16="http://schemas.microsoft.com/office/drawing/2014/main" id="{B915331C-2CF7-2607-2FB7-C52070B3EF1E}"/>
              </a:ext>
            </a:extLst>
          </p:cNvPr>
          <p:cNvSpPr>
            <a:spLocks noGrp="1"/>
          </p:cNvSpPr>
          <p:nvPr>
            <p:ph idx="1"/>
          </p:nvPr>
        </p:nvSpPr>
        <p:spPr/>
        <p:txBody>
          <a:bodyPr/>
          <a:lstStyle/>
          <a:p>
            <a:pPr>
              <a:spcAft>
                <a:spcPts val="2500"/>
              </a:spcAft>
            </a:pPr>
            <a:r>
              <a:rPr lang="en-US" dirty="0"/>
              <a:t>Encourage competition in healthcare markets.</a:t>
            </a:r>
          </a:p>
          <a:p>
            <a:pPr>
              <a:spcAft>
                <a:spcPts val="2500"/>
              </a:spcAft>
            </a:pPr>
            <a:r>
              <a:rPr lang="en-US" dirty="0"/>
              <a:t>Introduction of a public option in the health insurance market.</a:t>
            </a:r>
          </a:p>
          <a:p>
            <a:r>
              <a:rPr lang="en-US" dirty="0"/>
              <a:t>Allow the US government to negotiate drug prices</a:t>
            </a:r>
          </a:p>
          <a:p>
            <a:pPr lvl="1">
              <a:spcAft>
                <a:spcPts val="2500"/>
              </a:spcAft>
            </a:pPr>
            <a:r>
              <a:rPr lang="en-US" dirty="0"/>
              <a:t>like most every other nation.</a:t>
            </a:r>
          </a:p>
          <a:p>
            <a:endParaRPr lang="en-US" dirty="0"/>
          </a:p>
        </p:txBody>
      </p:sp>
      <p:sp>
        <p:nvSpPr>
          <p:cNvPr id="4" name="Slide Number Placeholder 3">
            <a:extLst>
              <a:ext uri="{FF2B5EF4-FFF2-40B4-BE49-F238E27FC236}">
                <a16:creationId xmlns:a16="http://schemas.microsoft.com/office/drawing/2014/main" id="{2561B803-395A-E50A-2D40-F3B833218B16}"/>
              </a:ext>
            </a:extLst>
          </p:cNvPr>
          <p:cNvSpPr>
            <a:spLocks noGrp="1"/>
          </p:cNvSpPr>
          <p:nvPr>
            <p:ph type="sldNum" sz="quarter" idx="12"/>
          </p:nvPr>
        </p:nvSpPr>
        <p:spPr/>
        <p:txBody>
          <a:bodyPr/>
          <a:lstStyle/>
          <a:p>
            <a:fld id="{D9F085D5-EC86-4F6A-B501-C1359CB39116}" type="slidenum">
              <a:rPr lang="en-GB" smtClean="0"/>
              <a:t>76</a:t>
            </a:fld>
            <a:endParaRPr lang="en-GB"/>
          </a:p>
        </p:txBody>
      </p:sp>
    </p:spTree>
    <p:extLst>
      <p:ext uri="{BB962C8B-B14F-4D97-AF65-F5344CB8AC3E}">
        <p14:creationId xmlns:p14="http://schemas.microsoft.com/office/powerpoint/2010/main" val="106992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39878-FCB9-AE00-165E-6D24A3921F4E}"/>
              </a:ext>
            </a:extLst>
          </p:cNvPr>
          <p:cNvSpPr>
            <a:spLocks noGrp="1"/>
          </p:cNvSpPr>
          <p:nvPr>
            <p:ph type="title"/>
          </p:nvPr>
        </p:nvSpPr>
        <p:spPr>
          <a:xfrm>
            <a:off x="895350" y="0"/>
            <a:ext cx="10515600" cy="1325563"/>
          </a:xfrm>
        </p:spPr>
        <p:txBody>
          <a:bodyPr/>
          <a:lstStyle/>
          <a:p>
            <a:r>
              <a:rPr lang="en-US" dirty="0">
                <a:solidFill>
                  <a:schemeClr val="bg1"/>
                </a:solidFill>
              </a:rPr>
              <a:t>Fin</a:t>
            </a:r>
            <a:r>
              <a:rPr lang="en-US" dirty="0"/>
              <a:t>al Note: “One Big Beautiful Bill”</a:t>
            </a:r>
          </a:p>
        </p:txBody>
      </p:sp>
      <p:sp>
        <p:nvSpPr>
          <p:cNvPr id="3" name="Content Placeholder 2">
            <a:extLst>
              <a:ext uri="{FF2B5EF4-FFF2-40B4-BE49-F238E27FC236}">
                <a16:creationId xmlns:a16="http://schemas.microsoft.com/office/drawing/2014/main" id="{6A79954E-0876-756C-E46A-DC329DA9F9B9}"/>
              </a:ext>
            </a:extLst>
          </p:cNvPr>
          <p:cNvSpPr>
            <a:spLocks noGrp="1"/>
          </p:cNvSpPr>
          <p:nvPr>
            <p:ph idx="1"/>
          </p:nvPr>
        </p:nvSpPr>
        <p:spPr/>
        <p:txBody>
          <a:bodyPr/>
          <a:lstStyle/>
          <a:p>
            <a:r>
              <a:rPr lang="en-US" dirty="0"/>
              <a:t>Changes </a:t>
            </a:r>
            <a:r>
              <a:rPr lang="en-US"/>
              <a:t>to Medicaid:</a:t>
            </a:r>
            <a:endParaRPr lang="en-US" dirty="0"/>
          </a:p>
          <a:p>
            <a:pPr lvl="1"/>
            <a:r>
              <a:rPr lang="en-US" dirty="0"/>
              <a:t>Cuts to funding - $80 billion/year (out of $584 billion in total).</a:t>
            </a:r>
          </a:p>
          <a:p>
            <a:pPr lvl="1"/>
            <a:r>
              <a:rPr lang="en-US" dirty="0"/>
              <a:t>Work requirements</a:t>
            </a:r>
          </a:p>
          <a:p>
            <a:pPr lvl="1"/>
            <a:r>
              <a:rPr lang="en-US" dirty="0"/>
              <a:t>Stricter eligibility rules</a:t>
            </a:r>
          </a:p>
          <a:p>
            <a:r>
              <a:rPr lang="en-US" dirty="0"/>
              <a:t>Implications:</a:t>
            </a:r>
          </a:p>
          <a:p>
            <a:pPr lvl="1"/>
            <a:r>
              <a:rPr lang="en-US" dirty="0"/>
              <a:t>10 million people will lose health insurance (CBO)</a:t>
            </a:r>
          </a:p>
          <a:p>
            <a:pPr lvl="1"/>
            <a:r>
              <a:rPr lang="en-US" dirty="0"/>
              <a:t>These are likely to be the most vulnerable.</a:t>
            </a:r>
          </a:p>
          <a:p>
            <a:pPr lvl="2"/>
            <a:r>
              <a:rPr lang="en-US" dirty="0"/>
              <a:t>E.g., those who aren’t able to work.</a:t>
            </a:r>
          </a:p>
        </p:txBody>
      </p:sp>
      <p:sp>
        <p:nvSpPr>
          <p:cNvPr id="4" name="Slide Number Placeholder 3">
            <a:extLst>
              <a:ext uri="{FF2B5EF4-FFF2-40B4-BE49-F238E27FC236}">
                <a16:creationId xmlns:a16="http://schemas.microsoft.com/office/drawing/2014/main" id="{8AD821F5-DB2F-E30C-2261-E7CEEDF3B2B5}"/>
              </a:ext>
            </a:extLst>
          </p:cNvPr>
          <p:cNvSpPr>
            <a:spLocks noGrp="1"/>
          </p:cNvSpPr>
          <p:nvPr>
            <p:ph type="sldNum" sz="quarter" idx="12"/>
          </p:nvPr>
        </p:nvSpPr>
        <p:spPr/>
        <p:txBody>
          <a:bodyPr/>
          <a:lstStyle/>
          <a:p>
            <a:fld id="{D9F085D5-EC86-4F6A-B501-C1359CB39116}" type="slidenum">
              <a:rPr lang="en-GB" smtClean="0"/>
              <a:t>77</a:t>
            </a:fld>
            <a:endParaRPr lang="en-GB"/>
          </a:p>
        </p:txBody>
      </p:sp>
    </p:spTree>
    <p:extLst>
      <p:ext uri="{BB962C8B-B14F-4D97-AF65-F5344CB8AC3E}">
        <p14:creationId xmlns:p14="http://schemas.microsoft.com/office/powerpoint/2010/main" val="7753724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www.NEEDEcon.org</a:t>
            </a:r>
            <a:endParaRPr lang="en-US" dirty="0"/>
          </a:p>
          <a:p>
            <a:pPr marL="0" indent="0" algn="ctr">
              <a:buNone/>
            </a:pPr>
            <a:r>
              <a:rPr lang="en-US" dirty="0"/>
              <a:t>Jon D. </a:t>
            </a:r>
            <a:r>
              <a:rPr lang="en-US" dirty="0" err="1"/>
              <a:t>Haveman</a:t>
            </a:r>
            <a:r>
              <a:rPr lang="en-US" dirty="0"/>
              <a:t>, Ph.D.</a:t>
            </a:r>
          </a:p>
          <a:p>
            <a:pPr marL="0" indent="0" algn="ctr">
              <a:buNone/>
            </a:pPr>
            <a:r>
              <a:rPr lang="en-US" dirty="0" err="1"/>
              <a:t>Jon@NEEDEcon.org</a:t>
            </a:r>
            <a:endParaRPr lang="en-US" dirty="0"/>
          </a:p>
          <a:p>
            <a:pPr marL="0" indent="0" algn="ctr">
              <a:buNone/>
            </a:pPr>
            <a:endParaRPr lang="en-US" dirty="0"/>
          </a:p>
          <a:p>
            <a:pPr marL="0" indent="0" algn="ctr">
              <a:buNone/>
            </a:pPr>
            <a:r>
              <a:rPr lang="en-US" dirty="0"/>
              <a:t>Contact NEED: </a:t>
            </a:r>
            <a:r>
              <a:rPr lang="en-US" dirty="0">
                <a:hlinkClick r:id="rId3"/>
              </a:rPr>
              <a:t>info@NEEDEcon.org</a:t>
            </a:r>
            <a:endParaRPr lang="en-US" dirty="0"/>
          </a:p>
          <a:p>
            <a:pPr marL="0" indent="0" algn="ctr">
              <a:buNone/>
            </a:pPr>
            <a:endParaRPr lang="en-US" dirty="0"/>
          </a:p>
          <a:p>
            <a:pPr marL="0" indent="0" algn="ctr">
              <a:buNone/>
            </a:pPr>
            <a:r>
              <a:rPr lang="en-US" dirty="0"/>
              <a:t>Submit a testimonial:  </a:t>
            </a:r>
            <a:r>
              <a:rPr lang="en-US" dirty="0">
                <a:hlinkClick r:id="rId4"/>
              </a:rPr>
              <a:t>www.NEEDEcon.org/testimonials.php</a:t>
            </a:r>
            <a:endParaRPr lang="en-US" dirty="0"/>
          </a:p>
          <a:p>
            <a:pPr marL="0" indent="0" algn="ctr">
              <a:buNone/>
            </a:pPr>
            <a:endParaRPr lang="en-US" dirty="0"/>
          </a:p>
          <a:p>
            <a:pPr marL="0" indent="0" algn="ctr">
              <a:buNone/>
            </a:pPr>
            <a:r>
              <a:rPr lang="en-US" dirty="0"/>
              <a:t>Become a Friend of NEED:  </a:t>
            </a:r>
            <a:r>
              <a:rPr lang="en-US" dirty="0" err="1"/>
              <a:t>www.NEEDEcon.org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78</a:t>
            </a:fld>
            <a:endParaRPr lang="en-GB"/>
          </a:p>
        </p:txBody>
      </p:sp>
    </p:spTree>
    <p:extLst>
      <p:ext uri="{BB962C8B-B14F-4D97-AF65-F5344CB8AC3E}">
        <p14:creationId xmlns:p14="http://schemas.microsoft.com/office/powerpoint/2010/main" val="1907941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8B90-72AA-495E-8B79-E41D1B1BB6AF}"/>
              </a:ext>
            </a:extLst>
          </p:cNvPr>
          <p:cNvSpPr>
            <a:spLocks noGrp="1"/>
          </p:cNvSpPr>
          <p:nvPr>
            <p:ph type="title"/>
          </p:nvPr>
        </p:nvSpPr>
        <p:spPr>
          <a:xfrm>
            <a:off x="726309" y="0"/>
            <a:ext cx="10515600" cy="1325563"/>
          </a:xfrm>
        </p:spPr>
        <p:txBody>
          <a:bodyPr>
            <a:normAutofit/>
          </a:bodyPr>
          <a:lstStyle/>
          <a:p>
            <a:r>
              <a:rPr lang="en-US" dirty="0">
                <a:solidFill>
                  <a:schemeClr val="bg1"/>
                </a:solidFill>
              </a:rPr>
              <a:t>Hea</a:t>
            </a:r>
            <a:r>
              <a:rPr lang="en-US" dirty="0"/>
              <a:t>lth Economics is Big Business</a:t>
            </a:r>
          </a:p>
        </p:txBody>
      </p:sp>
      <p:sp>
        <p:nvSpPr>
          <p:cNvPr id="3" name="Content Placeholder 2">
            <a:extLst>
              <a:ext uri="{FF2B5EF4-FFF2-40B4-BE49-F238E27FC236}">
                <a16:creationId xmlns:a16="http://schemas.microsoft.com/office/drawing/2014/main" id="{6764AFE4-321D-4C76-95D1-38EEDBEE5A62}"/>
              </a:ext>
            </a:extLst>
          </p:cNvPr>
          <p:cNvSpPr>
            <a:spLocks noGrp="1"/>
          </p:cNvSpPr>
          <p:nvPr>
            <p:ph idx="1"/>
          </p:nvPr>
        </p:nvSpPr>
        <p:spPr>
          <a:xfrm>
            <a:off x="726309" y="1325563"/>
            <a:ext cx="10610048" cy="4755748"/>
          </a:xfrm>
        </p:spPr>
        <p:txBody>
          <a:bodyPr>
            <a:normAutofit/>
          </a:bodyPr>
          <a:lstStyle/>
          <a:p>
            <a:pPr>
              <a:spcAft>
                <a:spcPts val="1000"/>
              </a:spcAft>
            </a:pPr>
            <a:r>
              <a:rPr lang="en-US" b="0" dirty="0"/>
              <a:t>The United States spends A LOT on healthcare:</a:t>
            </a:r>
          </a:p>
          <a:p>
            <a:pPr lvl="1">
              <a:spcAft>
                <a:spcPts val="1000"/>
              </a:spcAft>
            </a:pPr>
            <a:r>
              <a:rPr lang="en-US" b="0" dirty="0"/>
              <a:t>In 2023, U.S. national health expenditures were </a:t>
            </a:r>
            <a:r>
              <a:rPr lang="en-US" b="1" dirty="0"/>
              <a:t>17.6% of GDP</a:t>
            </a:r>
            <a:r>
              <a:rPr lang="en-US" b="0" dirty="0"/>
              <a:t>, which is equivalent to around </a:t>
            </a:r>
            <a:r>
              <a:rPr lang="en-US" b="1" dirty="0"/>
              <a:t>$4.9 trillion</a:t>
            </a:r>
            <a:r>
              <a:rPr lang="en-US" b="0" dirty="0"/>
              <a:t>.</a:t>
            </a:r>
          </a:p>
          <a:p>
            <a:pPr lvl="1">
              <a:spcAft>
                <a:spcPts val="1000"/>
              </a:spcAft>
            </a:pPr>
            <a:r>
              <a:rPr lang="en-US" dirty="0"/>
              <a:t>U.S. Healthcare is the 3rd largest economy in the world.</a:t>
            </a:r>
            <a:endParaRPr lang="en-US" b="0" dirty="0"/>
          </a:p>
          <a:p>
            <a:r>
              <a:rPr lang="en-US" b="0" dirty="0"/>
              <a:t>For comparison, GDP in each country in 2023:</a:t>
            </a:r>
          </a:p>
          <a:p>
            <a:pPr lvl="1"/>
            <a:r>
              <a:rPr lang="en-US" b="0" dirty="0"/>
              <a:t>China: 		$17.5 trillion 	(2</a:t>
            </a:r>
            <a:r>
              <a:rPr lang="en-US" b="0" baseline="30000" dirty="0"/>
              <a:t>nd</a:t>
            </a:r>
            <a:r>
              <a:rPr lang="en-US" b="0" dirty="0"/>
              <a:t> largest economy)</a:t>
            </a:r>
          </a:p>
          <a:p>
            <a:pPr lvl="1"/>
            <a:r>
              <a:rPr lang="en-US" dirty="0">
                <a:solidFill>
                  <a:srgbClr val="C00000"/>
                </a:solidFill>
              </a:rPr>
              <a:t>US Healthcare	$4.9 trillion</a:t>
            </a:r>
            <a:endParaRPr lang="en-US" b="0" dirty="0">
              <a:solidFill>
                <a:srgbClr val="C00000"/>
              </a:solidFill>
            </a:endParaRPr>
          </a:p>
          <a:p>
            <a:pPr lvl="1"/>
            <a:r>
              <a:rPr lang="en-US" b="0" dirty="0"/>
              <a:t>Germany: 	$4.5 trillion	(3rd largest economy)</a:t>
            </a:r>
          </a:p>
          <a:p>
            <a:pPr lvl="1"/>
            <a:r>
              <a:rPr lang="en-US" dirty="0"/>
              <a:t>Japan:		$</a:t>
            </a:r>
            <a:r>
              <a:rPr lang="en-US" b="0" dirty="0"/>
              <a:t>4.2 trillion	(4th largest economy)</a:t>
            </a:r>
          </a:p>
        </p:txBody>
      </p:sp>
    </p:spTree>
    <p:extLst>
      <p:ext uri="{BB962C8B-B14F-4D97-AF65-F5344CB8AC3E}">
        <p14:creationId xmlns:p14="http://schemas.microsoft.com/office/powerpoint/2010/main" val="386945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E62F-3A0C-4189-ACB3-226A64D00B90}"/>
              </a:ext>
            </a:extLst>
          </p:cNvPr>
          <p:cNvSpPr>
            <a:spLocks noGrp="1"/>
          </p:cNvSpPr>
          <p:nvPr>
            <p:ph type="title"/>
          </p:nvPr>
        </p:nvSpPr>
        <p:spPr>
          <a:xfrm>
            <a:off x="802575" y="0"/>
            <a:ext cx="10515600" cy="1325563"/>
          </a:xfrm>
        </p:spPr>
        <p:txBody>
          <a:bodyPr/>
          <a:lstStyle/>
          <a:p>
            <a:r>
              <a:rPr lang="en-US" dirty="0">
                <a:solidFill>
                  <a:schemeClr val="bg1"/>
                </a:solidFill>
              </a:rPr>
              <a:t>Wh</a:t>
            </a:r>
            <a:r>
              <a:rPr lang="en-US" dirty="0"/>
              <a:t>ere Does the Money Go?</a:t>
            </a:r>
          </a:p>
        </p:txBody>
      </p:sp>
      <p:pic>
        <p:nvPicPr>
          <p:cNvPr id="3" name="Picture 2">
            <a:extLst>
              <a:ext uri="{FF2B5EF4-FFF2-40B4-BE49-F238E27FC236}">
                <a16:creationId xmlns:a16="http://schemas.microsoft.com/office/drawing/2014/main" id="{169E16C4-A066-A240-9E38-AAE58EAEDF7A}"/>
              </a:ext>
            </a:extLst>
          </p:cNvPr>
          <p:cNvPicPr>
            <a:picLocks noChangeAspect="1"/>
          </p:cNvPicPr>
          <p:nvPr/>
        </p:nvPicPr>
        <p:blipFill>
          <a:blip r:embed="rId2"/>
          <a:stretch>
            <a:fillRect/>
          </a:stretch>
        </p:blipFill>
        <p:spPr>
          <a:xfrm>
            <a:off x="1331258" y="1080554"/>
            <a:ext cx="9762191" cy="4998936"/>
          </a:xfrm>
          <a:prstGeom prst="rect">
            <a:avLst/>
          </a:prstGeom>
        </p:spPr>
      </p:pic>
      <p:sp>
        <p:nvSpPr>
          <p:cNvPr id="4" name="TextBox 3">
            <a:extLst>
              <a:ext uri="{FF2B5EF4-FFF2-40B4-BE49-F238E27FC236}">
                <a16:creationId xmlns:a16="http://schemas.microsoft.com/office/drawing/2014/main" id="{21191334-0311-1448-841B-42F8D3D9A522}"/>
              </a:ext>
            </a:extLst>
          </p:cNvPr>
          <p:cNvSpPr txBox="1"/>
          <p:nvPr/>
        </p:nvSpPr>
        <p:spPr>
          <a:xfrm>
            <a:off x="4557670" y="6471722"/>
            <a:ext cx="6760505" cy="276999"/>
          </a:xfrm>
          <a:prstGeom prst="rect">
            <a:avLst/>
          </a:prstGeom>
          <a:noFill/>
        </p:spPr>
        <p:txBody>
          <a:bodyPr wrap="none" rtlCol="0">
            <a:spAutoFit/>
          </a:bodyPr>
          <a:lstStyle/>
          <a:p>
            <a:r>
              <a:rPr lang="en-US" sz="1200" i="1" dirty="0"/>
              <a:t>Source</a:t>
            </a:r>
            <a:r>
              <a:rPr lang="en-US" sz="1200" dirty="0"/>
              <a:t>: Centers for Medicare &amp; Medicaid Services, Office of the Actuary, National Health Statistics Group.</a:t>
            </a:r>
          </a:p>
        </p:txBody>
      </p:sp>
    </p:spTree>
    <p:extLst>
      <p:ext uri="{BB962C8B-B14F-4D97-AF65-F5344CB8AC3E}">
        <p14:creationId xmlns:p14="http://schemas.microsoft.com/office/powerpoint/2010/main" val="390025122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2">
    <a:dk1>
      <a:srgbClr val="4C515A"/>
    </a:dk1>
    <a:lt1>
      <a:srgbClr val="FFFFFF"/>
    </a:lt1>
    <a:dk2>
      <a:srgbClr val="044C7F"/>
    </a:dk2>
    <a:lt2>
      <a:srgbClr val="4ABDBC"/>
    </a:lt2>
    <a:accent1>
      <a:srgbClr val="044C7F"/>
    </a:accent1>
    <a:accent2>
      <a:srgbClr val="F47920"/>
    </a:accent2>
    <a:accent3>
      <a:srgbClr val="4ABDBC"/>
    </a:accent3>
    <a:accent4>
      <a:srgbClr val="71B254"/>
    </a:accent4>
    <a:accent5>
      <a:srgbClr val="5F5A9D"/>
    </a:accent5>
    <a:accent6>
      <a:srgbClr val="E6C278"/>
    </a:accent6>
    <a:hlink>
      <a:srgbClr val="49BDBC"/>
    </a:hlink>
    <a:folHlink>
      <a:srgbClr val="4ABDBC"/>
    </a:folHlink>
  </a:clrScheme>
  <a:fontScheme name="CMW (Brand Fonts) V1.0">
    <a:majorFont>
      <a:latin typeface="Berlingske Serif Text"/>
      <a:ea typeface=""/>
      <a:cs typeface=""/>
    </a:majorFont>
    <a:minorFont>
      <a:latin typeface="Inter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E25DF5E6FC3D48B41B97D368B79C67" ma:contentTypeVersion="12" ma:contentTypeDescription="Create a new document." ma:contentTypeScope="" ma:versionID="280bc76f8d702f06cfde0eba80256977">
  <xsd:schema xmlns:xsd="http://www.w3.org/2001/XMLSchema" xmlns:xs="http://www.w3.org/2001/XMLSchema" xmlns:p="http://schemas.microsoft.com/office/2006/metadata/properties" xmlns:ns3="61a660bb-b57a-4fbc-ba10-8471d70fe46f" xmlns:ns4="f1e60ea2-d1f2-40fb-ac47-3f06e0d3f2d6" targetNamespace="http://schemas.microsoft.com/office/2006/metadata/properties" ma:root="true" ma:fieldsID="1a1cd78d8d10667e6428eaca148264c8" ns3:_="" ns4:_="">
    <xsd:import namespace="61a660bb-b57a-4fbc-ba10-8471d70fe46f"/>
    <xsd:import namespace="f1e60ea2-d1f2-40fb-ac47-3f06e0d3f2d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a660bb-b57a-4fbc-ba10-8471d70fe4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e60ea2-d1f2-40fb-ac47-3f06e0d3f2d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B3B429-AEDF-46CE-9D5E-A3C57C0F452F}">
  <ds:schemaRefs>
    <ds:schemaRef ds:uri="http://schemas.microsoft.com/office/2006/metadata/properties"/>
    <ds:schemaRef ds:uri="http://purl.org/dc/dcmitype/"/>
    <ds:schemaRef ds:uri="http://schemas.microsoft.com/office/2006/documentManagement/types"/>
    <ds:schemaRef ds:uri="f1e60ea2-d1f2-40fb-ac47-3f06e0d3f2d6"/>
    <ds:schemaRef ds:uri="http://schemas.openxmlformats.org/package/2006/metadata/core-properties"/>
    <ds:schemaRef ds:uri="http://purl.org/dc/terms/"/>
    <ds:schemaRef ds:uri="http://schemas.microsoft.com/office/infopath/2007/PartnerControls"/>
    <ds:schemaRef ds:uri="61a660bb-b57a-4fbc-ba10-8471d70fe46f"/>
    <ds:schemaRef ds:uri="http://www.w3.org/XML/1998/namespace"/>
    <ds:schemaRef ds:uri="http://purl.org/dc/elements/1.1/"/>
  </ds:schemaRefs>
</ds:datastoreItem>
</file>

<file path=customXml/itemProps2.xml><?xml version="1.0" encoding="utf-8"?>
<ds:datastoreItem xmlns:ds="http://schemas.openxmlformats.org/officeDocument/2006/customXml" ds:itemID="{B2AA2FD4-09B6-4A2A-87DA-A2FBDF487F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a660bb-b57a-4fbc-ba10-8471d70fe46f"/>
    <ds:schemaRef ds:uri="f1e60ea2-d1f2-40fb-ac47-3f06e0d3f2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E03485-DCFE-4B3F-A6BA-376F57A8B1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38125</TotalTime>
  <Words>4192</Words>
  <Application>Microsoft Macintosh PowerPoint</Application>
  <PresentationFormat>Widescreen</PresentationFormat>
  <Paragraphs>659</Paragraphs>
  <Slides>78</Slides>
  <Notes>11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78</vt:i4>
      </vt:variant>
    </vt:vector>
  </HeadingPairs>
  <TitlesOfParts>
    <vt:vector size="93" baseType="lpstr">
      <vt:lpstr>Arial</vt:lpstr>
      <vt:lpstr>Berlingske Serif Text</vt:lpstr>
      <vt:lpstr>Cabin</vt:lpstr>
      <vt:lpstr>Calibri</vt:lpstr>
      <vt:lpstr>CircularStd-Book</vt:lpstr>
      <vt:lpstr>Courier New</vt:lpstr>
      <vt:lpstr>InterFace</vt:lpstr>
      <vt:lpstr>InterFace</vt:lpstr>
      <vt:lpstr>interface_regular</vt:lpstr>
      <vt:lpstr>Myriad Pro</vt:lpstr>
      <vt:lpstr>Myriad Pro Light</vt:lpstr>
      <vt:lpstr>Roboto</vt:lpstr>
      <vt:lpstr>Source Sans Pro</vt:lpstr>
      <vt:lpstr>Trebuchet MS</vt:lpstr>
      <vt:lpstr>Custom Design</vt:lpstr>
      <vt:lpstr>PowerPoint Presentation</vt:lpstr>
      <vt:lpstr> Available NEED Topics Include:</vt:lpstr>
      <vt:lpstr> Course Outline</vt:lpstr>
      <vt:lpstr>Submitting Questions</vt:lpstr>
      <vt:lpstr>PowerPoint Presentation</vt:lpstr>
      <vt:lpstr>Credits and Disclaimer</vt:lpstr>
      <vt:lpstr>Outline</vt:lpstr>
      <vt:lpstr>Health Economics is Big Business</vt:lpstr>
      <vt:lpstr>Where Does the Money Go?</vt:lpstr>
      <vt:lpstr>Markets Studied in Health Economics</vt:lpstr>
      <vt:lpstr>The Three Legs of the Healthcare Stool</vt:lpstr>
      <vt:lpstr>Access</vt:lpstr>
      <vt:lpstr>Health Insurance Coverage, 2022 – 92.1%</vt:lpstr>
      <vt:lpstr>But What About Wait Times?</vt:lpstr>
      <vt:lpstr>Uninsured Rate dropped dramatically with the ACA; Drop was more significant for young adults</vt:lpstr>
      <vt:lpstr>Physician Visits and Physician Supply</vt:lpstr>
      <vt:lpstr>Percent of Women Ages 18–64 Who Reported Having A Regular Doctor/Regular Place of Care</vt:lpstr>
      <vt:lpstr>Waited Less Than a Month to See A Specialist</vt:lpstr>
      <vt:lpstr>Percent of Women Ages 18–64 Who Reported Going  to the Emergency Room in the Past Two Years</vt:lpstr>
      <vt:lpstr>Avoidable Deaths</vt:lpstr>
      <vt:lpstr>Access Notes</vt:lpstr>
      <vt:lpstr>Quality</vt:lpstr>
      <vt:lpstr>Life Expectancy: How Does the US Compare?</vt:lpstr>
      <vt:lpstr>Life Expectancy &amp; Per Capita GDP</vt:lpstr>
      <vt:lpstr>Life Expectancy at Birth by Race/Ethnicity, 2019</vt:lpstr>
      <vt:lpstr>Income Also Matters – Reflecting Access?</vt:lpstr>
      <vt:lpstr>Infant Mortality International Comparison</vt:lpstr>
      <vt:lpstr>Infant Mortality by Race/Ethnicity</vt:lpstr>
      <vt:lpstr>Maternal Mortality Rate</vt:lpstr>
      <vt:lpstr>Maternal Mortality Rate by Race</vt:lpstr>
      <vt:lpstr>Percent of adults who have experienced medical, medication, or lab errors or delays</vt:lpstr>
      <vt:lpstr>Prevention and Screening</vt:lpstr>
      <vt:lpstr> Flu Immunization</vt:lpstr>
      <vt:lpstr>Breast Cancer Screening</vt:lpstr>
      <vt:lpstr>Perception of Quality of Medical Care</vt:lpstr>
      <vt:lpstr>Quality of Care Notes</vt:lpstr>
      <vt:lpstr>Costs</vt:lpstr>
      <vt:lpstr>National Health Expenditure as Percent of GDP</vt:lpstr>
      <vt:lpstr>Health Care Spending as % of GDP, 1980–2018</vt:lpstr>
      <vt:lpstr>International Per Capita Healthcare Spending</vt:lpstr>
      <vt:lpstr>Out-of-Pocket Costs</vt:lpstr>
      <vt:lpstr>Skipped Care Because of Cost</vt:lpstr>
      <vt:lpstr>GDP per Capita and Health Spending per Capita, 2017 </vt:lpstr>
      <vt:lpstr>National Healthcare Expenditure Per Capita</vt:lpstr>
      <vt:lpstr>Why is Healthcare Spending Increasing?</vt:lpstr>
      <vt:lpstr>Why Are Costs so High in the US?</vt:lpstr>
      <vt:lpstr>Why Are Costs so High in the US?</vt:lpstr>
      <vt:lpstr>Adults with Multiple Chronic Conditions, 2016</vt:lpstr>
      <vt:lpstr>Obesity Rates, 2017</vt:lpstr>
      <vt:lpstr>Markets Matter for Costs</vt:lpstr>
      <vt:lpstr>Health Care Markets are Different</vt:lpstr>
      <vt:lpstr>How Much Did Your Flu Shot Cost?</vt:lpstr>
      <vt:lpstr>Policy Matters for Costs</vt:lpstr>
      <vt:lpstr>Hospital Monopolization</vt:lpstr>
      <vt:lpstr>PowerPoint Presentation</vt:lpstr>
      <vt:lpstr>Spending on Pharmaceuticals</vt:lpstr>
      <vt:lpstr>Drug Prices: Trends Over Time</vt:lpstr>
      <vt:lpstr>Medicare Modernization Act </vt:lpstr>
      <vt:lpstr>Drug Price Comparisons</vt:lpstr>
      <vt:lpstr>PowerPoint Presentation</vt:lpstr>
      <vt:lpstr>Monopolization of Health Insurance Markets</vt:lpstr>
      <vt:lpstr>Average Annual Insurance Premiums, 1999-2018 </vt:lpstr>
      <vt:lpstr>Reason for Higher Health Insurance Rates</vt:lpstr>
      <vt:lpstr>Health Care Systems and Institutions</vt:lpstr>
      <vt:lpstr>Definition: Universal Coverage</vt:lpstr>
      <vt:lpstr>Definition: Single-Payer</vt:lpstr>
      <vt:lpstr>Definition: Socialized Medicine</vt:lpstr>
      <vt:lpstr>Definition: Third-Party Payer</vt:lpstr>
      <vt:lpstr>Health System Classification</vt:lpstr>
      <vt:lpstr>Model 1: Beveridge</vt:lpstr>
      <vt:lpstr>Model 2: Bismarck</vt:lpstr>
      <vt:lpstr>Model 3: National Health Insurance</vt:lpstr>
      <vt:lpstr>US Health Care System</vt:lpstr>
      <vt:lpstr>Tradeoffs</vt:lpstr>
      <vt:lpstr>Summary</vt:lpstr>
      <vt:lpstr>A Few Simple Solutions Could Reduce Costs</vt:lpstr>
      <vt:lpstr>Final Note: “One Big Beautiful Bill”</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318</cp:revision>
  <cp:lastPrinted>2023-02-14T19:48:38Z</cp:lastPrinted>
  <dcterms:created xsi:type="dcterms:W3CDTF">2017-05-03T22:30:38Z</dcterms:created>
  <dcterms:modified xsi:type="dcterms:W3CDTF">2025-05-29T18:30:42Z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0x010100A7E25DF5E6FC3D48B41B97D368B79C67</vt:lpwstr>
  </property>
</Properties>
</file>