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89"/>
  </p:notesMasterIdLst>
  <p:sldIdLst>
    <p:sldId id="4421" r:id="rId5"/>
    <p:sldId id="4001" r:id="rId6"/>
    <p:sldId id="4422" r:id="rId7"/>
    <p:sldId id="4420" r:id="rId8"/>
    <p:sldId id="1181" r:id="rId9"/>
    <p:sldId id="1217" r:id="rId10"/>
    <p:sldId id="499" r:id="rId11"/>
    <p:sldId id="500" r:id="rId12"/>
    <p:sldId id="507" r:id="rId13"/>
    <p:sldId id="1155" r:id="rId14"/>
    <p:sldId id="501" r:id="rId15"/>
    <p:sldId id="1171" r:id="rId16"/>
    <p:sldId id="1172" r:id="rId17"/>
    <p:sldId id="1167" r:id="rId18"/>
    <p:sldId id="1218" r:id="rId19"/>
    <p:sldId id="1134" r:id="rId20"/>
    <p:sldId id="1142" r:id="rId21"/>
    <p:sldId id="1120" r:id="rId22"/>
    <p:sldId id="1143" r:id="rId23"/>
    <p:sldId id="1144" r:id="rId24"/>
    <p:sldId id="1136" r:id="rId25"/>
    <p:sldId id="1177" r:id="rId26"/>
    <p:sldId id="1166" r:id="rId27"/>
    <p:sldId id="1113" r:id="rId28"/>
    <p:sldId id="583" r:id="rId29"/>
    <p:sldId id="1219" r:id="rId30"/>
    <p:sldId id="1115" r:id="rId31"/>
    <p:sldId id="1117" r:id="rId32"/>
    <p:sldId id="1118" r:id="rId33"/>
    <p:sldId id="565" r:id="rId34"/>
    <p:sldId id="1126" r:id="rId35"/>
    <p:sldId id="561" r:id="rId36"/>
    <p:sldId id="559" r:id="rId37"/>
    <p:sldId id="560" r:id="rId38"/>
    <p:sldId id="1130" r:id="rId39"/>
    <p:sldId id="1131" r:id="rId40"/>
    <p:sldId id="352" r:id="rId41"/>
    <p:sldId id="1132" r:id="rId42"/>
    <p:sldId id="1178" r:id="rId43"/>
    <p:sldId id="527" r:id="rId44"/>
    <p:sldId id="1165" r:id="rId45"/>
    <p:sldId id="518" r:id="rId46"/>
    <p:sldId id="531" r:id="rId47"/>
    <p:sldId id="543" r:id="rId48"/>
    <p:sldId id="1169" r:id="rId49"/>
    <p:sldId id="530" r:id="rId50"/>
    <p:sldId id="532" r:id="rId51"/>
    <p:sldId id="1159" r:id="rId52"/>
    <p:sldId id="1182" r:id="rId53"/>
    <p:sldId id="1179" r:id="rId54"/>
    <p:sldId id="504" r:id="rId55"/>
    <p:sldId id="1164" r:id="rId56"/>
    <p:sldId id="1148" r:id="rId57"/>
    <p:sldId id="1180" r:id="rId58"/>
    <p:sldId id="1150" r:id="rId59"/>
    <p:sldId id="1154" r:id="rId60"/>
    <p:sldId id="1152" r:id="rId61"/>
    <p:sldId id="4319" r:id="rId62"/>
    <p:sldId id="4320" r:id="rId63"/>
    <p:sldId id="4321" r:id="rId64"/>
    <p:sldId id="1157" r:id="rId65"/>
    <p:sldId id="1096" r:id="rId66"/>
    <p:sldId id="1098" r:id="rId67"/>
    <p:sldId id="1214" r:id="rId68"/>
    <p:sldId id="1211" r:id="rId69"/>
    <p:sldId id="581" r:id="rId70"/>
    <p:sldId id="1204" r:id="rId71"/>
    <p:sldId id="542" r:id="rId72"/>
    <p:sldId id="604" r:id="rId73"/>
    <p:sldId id="1161" r:id="rId74"/>
    <p:sldId id="1208" r:id="rId75"/>
    <p:sldId id="1210" r:id="rId76"/>
    <p:sldId id="1209" r:id="rId77"/>
    <p:sldId id="599" r:id="rId78"/>
    <p:sldId id="362" r:id="rId79"/>
    <p:sldId id="4322" r:id="rId80"/>
    <p:sldId id="4324" r:id="rId81"/>
    <p:sldId id="4325" r:id="rId82"/>
    <p:sldId id="1149" r:id="rId83"/>
    <p:sldId id="522" r:id="rId84"/>
    <p:sldId id="1106" r:id="rId85"/>
    <p:sldId id="4070" r:id="rId86"/>
    <p:sldId id="4099" r:id="rId87"/>
    <p:sldId id="115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10" autoAdjust="0"/>
    <p:restoredTop sz="94507"/>
  </p:normalViewPr>
  <p:slideViewPr>
    <p:cSldViewPr snapToGrid="0" snapToObjects="1">
      <p:cViewPr varScale="1">
        <p:scale>
          <a:sx n="97" d="100"/>
          <a:sy n="97" d="100"/>
        </p:scale>
        <p:origin x="224" y="60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416088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46</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47</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58</a:t>
            </a:fld>
            <a:endParaRPr lang="en-US"/>
          </a:p>
        </p:txBody>
      </p:sp>
    </p:spTree>
    <p:extLst>
      <p:ext uri="{BB962C8B-B14F-4D97-AF65-F5344CB8AC3E}">
        <p14:creationId xmlns:p14="http://schemas.microsoft.com/office/powerpoint/2010/main" val="8893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66</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Oklahoma State University, OK</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313292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052623"/>
            <a:ext cx="10175157" cy="5210404"/>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169839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15321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 leg.</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51678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71867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2019 - 92%</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5115082" y="6410685"/>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17</a:t>
            </a:fld>
            <a:endParaRPr lang="en-US"/>
          </a:p>
        </p:txBody>
      </p:sp>
      <p:sp>
        <p:nvSpPr>
          <p:cNvPr id="11" name="Rectangle 83"/>
          <p:cNvSpPr>
            <a:spLocks noChangeArrowheads="1"/>
          </p:cNvSpPr>
          <p:nvPr/>
        </p:nvSpPr>
        <p:spPr bwMode="auto">
          <a:xfrm>
            <a:off x="4584277" y="645685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5164237" y="6455512"/>
            <a:ext cx="6484425"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4288148" y="6372181"/>
            <a:ext cx="7267748" cy="461665"/>
          </a:xfrm>
          <a:prstGeom prst="rect">
            <a:avLst/>
          </a:prstGeom>
          <a:noFill/>
        </p:spPr>
        <p:txBody>
          <a:bodyPr wrap="square" rtlCol="0">
            <a:spAutoFit/>
          </a:bodyPr>
          <a:lstStyle/>
          <a:p>
            <a:pPr defTabSz="1219170">
              <a:defRPr/>
            </a:pPr>
            <a:r>
              <a:rPr lang="en-US" sz="1200" dirty="0"/>
              <a:t>Source: </a:t>
            </a:r>
            <a:r>
              <a:rPr lang="en-US" sz="1200" dirty="0" err="1"/>
              <a:t>Munira</a:t>
            </a:r>
            <a:r>
              <a:rPr lang="en-US" sz="1200" dirty="0"/>
              <a:t> Z. </a:t>
            </a:r>
            <a:r>
              <a:rPr lang="en-US" sz="1200" dirty="0" err="1"/>
              <a:t>Gunja</a:t>
            </a:r>
            <a:r>
              <a:rPr lang="en-US" sz="1200" dirty="0"/>
              <a:t> et al., </a:t>
            </a:r>
            <a:r>
              <a:rPr lang="en-US" sz="1200" i="1" dirty="0"/>
              <a:t>What Is the Status of Women’s Health and Health Care in the U.S. Compared to Ten Other Countries? </a:t>
            </a:r>
            <a:r>
              <a:rPr lang="en-US" sz="12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3" name="TextBox 2">
            <a:extLst>
              <a:ext uri="{FF2B5EF4-FFF2-40B4-BE49-F238E27FC236}">
                <a16:creationId xmlns:a16="http://schemas.microsoft.com/office/drawing/2014/main" id="{47900343-B8A3-EBF8-657A-E3D40A8EEA20}"/>
              </a:ext>
            </a:extLst>
          </p:cNvPr>
          <p:cNvSpPr txBox="1"/>
          <p:nvPr/>
        </p:nvSpPr>
        <p:spPr>
          <a:xfrm>
            <a:off x="4288148" y="6372181"/>
            <a:ext cx="7267748" cy="461665"/>
          </a:xfrm>
          <a:prstGeom prst="rect">
            <a:avLst/>
          </a:prstGeom>
          <a:noFill/>
        </p:spPr>
        <p:txBody>
          <a:bodyPr wrap="square" rtlCol="0">
            <a:spAutoFit/>
          </a:bodyPr>
          <a:lstStyle/>
          <a:p>
            <a:pPr defTabSz="1219170">
              <a:defRPr/>
            </a:pPr>
            <a:r>
              <a:rPr lang="en-US" sz="1200" dirty="0"/>
              <a:t>Source: </a:t>
            </a:r>
            <a:r>
              <a:rPr lang="en-US" sz="1200" dirty="0" err="1"/>
              <a:t>Munira</a:t>
            </a:r>
            <a:r>
              <a:rPr lang="en-US" sz="1200" dirty="0"/>
              <a:t> Z. </a:t>
            </a:r>
            <a:r>
              <a:rPr lang="en-US" sz="1200" dirty="0" err="1"/>
              <a:t>Gunja</a:t>
            </a:r>
            <a:r>
              <a:rPr lang="en-US" sz="1200" dirty="0"/>
              <a:t> et al., </a:t>
            </a:r>
            <a:r>
              <a:rPr lang="en-US" sz="1200" i="1" dirty="0"/>
              <a:t>What Is the Status of Women’s Health and Health Care in the U.S. Compared to Ten Other Countries? </a:t>
            </a:r>
            <a:r>
              <a:rPr lang="en-US" sz="12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9045818" y="6456851"/>
            <a:ext cx="2212981"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142713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United States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United States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1514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33999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
        <p:nvSpPr>
          <p:cNvPr id="3" name="TextBox 2">
            <a:extLst>
              <a:ext uri="{FF2B5EF4-FFF2-40B4-BE49-F238E27FC236}">
                <a16:creationId xmlns:a16="http://schemas.microsoft.com/office/drawing/2014/main" id="{0002DAC4-DFF3-9311-1F55-40F67909F185}"/>
              </a:ext>
            </a:extLst>
          </p:cNvPr>
          <p:cNvSpPr txBox="1"/>
          <p:nvPr/>
        </p:nvSpPr>
        <p:spPr>
          <a:xfrm>
            <a:off x="9040128" y="2854564"/>
            <a:ext cx="2224263" cy="923330"/>
          </a:xfrm>
          <a:prstGeom prst="rect">
            <a:avLst/>
          </a:prstGeom>
          <a:noFill/>
        </p:spPr>
        <p:txBody>
          <a:bodyPr wrap="none" rtlCol="0">
            <a:spAutoFit/>
          </a:bodyPr>
          <a:lstStyle/>
          <a:p>
            <a:r>
              <a:rPr lang="en-US" dirty="0"/>
              <a:t>Men:</a:t>
            </a:r>
          </a:p>
          <a:p>
            <a:pPr marL="285750" indent="-285750">
              <a:buFontTx/>
              <a:buChar char="-"/>
            </a:pPr>
            <a:r>
              <a:rPr lang="en-US" dirty="0"/>
              <a:t>15-year difference </a:t>
            </a:r>
          </a:p>
          <a:p>
            <a:pPr marL="285750" indent="-285750">
              <a:buFontTx/>
              <a:buChar char="-"/>
            </a:pPr>
            <a:r>
              <a:rPr lang="en-US" dirty="0"/>
              <a:t>Top to bottom</a:t>
            </a:r>
          </a:p>
        </p:txBody>
      </p:sp>
    </p:spTree>
    <p:extLst>
      <p:ext uri="{BB962C8B-B14F-4D97-AF65-F5344CB8AC3E}">
        <p14:creationId xmlns:p14="http://schemas.microsoft.com/office/powerpoint/2010/main" val="7516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4185278940"/>
              </p:ext>
            </p:extLst>
          </p:nvPr>
        </p:nvGraphicFramePr>
        <p:xfrm>
          <a:off x="1344384" y="1104073"/>
          <a:ext cx="9503229" cy="5126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8171" y="0"/>
            <a:ext cx="10515600" cy="1325563"/>
          </a:xfrm>
        </p:spPr>
        <p:txBody>
          <a:bodyPr>
            <a:normAutofit/>
          </a:bodyPr>
          <a:lstStyle/>
          <a:p>
            <a:r>
              <a:rPr lang="en-US" dirty="0">
                <a:solidFill>
                  <a:schemeClr val="bg1"/>
                </a:solidFill>
              </a:rPr>
              <a:t>Infa</a:t>
            </a:r>
            <a:r>
              <a:rPr lang="en-US"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724584" y="3156943"/>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217834" y="1325563"/>
            <a:ext cx="675185" cy="369332"/>
          </a:xfrm>
          <a:prstGeom prst="rect">
            <a:avLst/>
          </a:prstGeom>
          <a:noFill/>
        </p:spPr>
        <p:txBody>
          <a:bodyPr wrap="none" rtlCol="0">
            <a:spAutoFit/>
          </a:bodyPr>
          <a:lstStyle/>
          <a:p>
            <a:r>
              <a:rPr lang="en-US" dirty="0"/>
              <a:t>Black</a:t>
            </a:r>
          </a:p>
        </p:txBody>
      </p:sp>
      <p:sp>
        <p:nvSpPr>
          <p:cNvPr id="10" name="Rectangle 9">
            <a:extLst>
              <a:ext uri="{FF2B5EF4-FFF2-40B4-BE49-F238E27FC236}">
                <a16:creationId xmlns:a16="http://schemas.microsoft.com/office/drawing/2014/main" id="{5F267562-A294-C10D-08FE-27ABB7A39FE8}"/>
              </a:ext>
            </a:extLst>
          </p:cNvPr>
          <p:cNvSpPr/>
          <p:nvPr/>
        </p:nvSpPr>
        <p:spPr>
          <a:xfrm>
            <a:off x="7434470" y="3059668"/>
            <a:ext cx="1391478" cy="25857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B5FB86-A340-5053-D40C-7942D10CFD02}"/>
              </a:ext>
            </a:extLst>
          </p:cNvPr>
          <p:cNvSpPr/>
          <p:nvPr/>
        </p:nvSpPr>
        <p:spPr>
          <a:xfrm>
            <a:off x="1846242" y="1306108"/>
            <a:ext cx="1391478" cy="431986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1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07124" y="1253331"/>
            <a:ext cx="11177751" cy="4351338"/>
          </a:xfrm>
        </p:spPr>
        <p:txBody>
          <a:bodyPr/>
          <a:lstStyle/>
          <a:p>
            <a:pPr>
              <a:spcAft>
                <a:spcPts val="1000"/>
              </a:spcAft>
            </a:pPr>
            <a:r>
              <a:rPr lang="en-US" dirty="0"/>
              <a:t>Contemporary Economic Policy</a:t>
            </a:r>
          </a:p>
          <a:p>
            <a:pPr lvl="1">
              <a:spcAft>
                <a:spcPts val="1000"/>
              </a:spcAft>
            </a:pPr>
            <a:r>
              <a:rPr lang="en-US" b="1" dirty="0"/>
              <a:t>Week 1 (5/24): 	US Economic Update (Jon </a:t>
            </a:r>
            <a:r>
              <a:rPr lang="en-US" b="1" dirty="0" err="1"/>
              <a:t>Haveman</a:t>
            </a:r>
            <a:r>
              <a:rPr lang="en-US" b="1" dirty="0"/>
              <a:t>, NEED)</a:t>
            </a:r>
          </a:p>
          <a:p>
            <a:pPr lvl="1">
              <a:spcAft>
                <a:spcPts val="1000"/>
              </a:spcAft>
            </a:pPr>
            <a:r>
              <a:rPr lang="en-US" dirty="0"/>
              <a:t>Week 2 (5/31): 	Healthcare Economics (Jon </a:t>
            </a:r>
            <a:r>
              <a:rPr lang="en-US" dirty="0" err="1"/>
              <a:t>Haveman</a:t>
            </a:r>
            <a:r>
              <a:rPr lang="en-US" dirty="0"/>
              <a:t>)</a:t>
            </a:r>
          </a:p>
          <a:p>
            <a:pPr lvl="1">
              <a:spcAft>
                <a:spcPts val="1000"/>
              </a:spcAft>
            </a:pPr>
            <a:r>
              <a:rPr lang="en-US" dirty="0"/>
              <a:t>Week 3 (6/7):	Federal Debt (Brian Peterson, Lagrange College)</a:t>
            </a:r>
          </a:p>
          <a:p>
            <a:pPr lvl="1">
              <a:spcAft>
                <a:spcPts val="1000"/>
              </a:spcAft>
            </a:pPr>
            <a:r>
              <a:rPr lang="en-US" dirty="0"/>
              <a:t>Week 4 (6/14): 	Trade Deficits and Exchange Rates (Alan Deardorff, Univ. Michigan)</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467627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899731516"/>
              </p:ext>
            </p:extLst>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a:t>
            </a:r>
          </a:p>
          <a:p>
            <a:pPr lvl="1">
              <a:lnSpc>
                <a:spcPct val="100000"/>
              </a:lnSpc>
            </a:pPr>
            <a:r>
              <a:rPr lang="en-US" sz="2800" dirty="0"/>
              <a:t>i</a:t>
            </a:r>
            <a:r>
              <a:rPr lang="en-US" sz="2800" b="0" dirty="0"/>
              <a:t>ncluding flu vaccinations and breast cancer screenings.</a:t>
            </a:r>
          </a:p>
          <a:p>
            <a:pPr marL="0" indent="0">
              <a:lnSpc>
                <a:spcPct val="100000"/>
              </a:lnSpc>
              <a:buNone/>
            </a:pPr>
            <a:endParaRPr lang="en-US" sz="32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562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pPr lvl="1"/>
            <a:r>
              <a:rPr lang="en-US" dirty="0"/>
              <a:t>I will also try to take some verbal questions during the break.</a:t>
            </a:r>
          </a:p>
          <a:p>
            <a:endParaRPr lang="en-US" dirty="0"/>
          </a:p>
          <a:p>
            <a:r>
              <a:rPr lang="en-US" dirty="0"/>
              <a:t>Slides will be available from the NEED website tomorrow (https://</a:t>
            </a:r>
            <a:r>
              <a:rPr lang="en-US"/>
              <a:t>NEEDEcon</a:t>
            </a:r>
            <a:r>
              <a:rPr lang="en-US" dirty="0"/>
              <a:t>.org/delivered_presentations.php)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dirty="0"/>
              <a:t>A</a:t>
            </a:r>
            <a:r>
              <a:rPr lang="en-US" b="0" dirty="0"/>
              <a:t>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dirty="0"/>
              <a:t>W</a:t>
            </a:r>
            <a:r>
              <a:rPr lang="en-US" b="0" dirty="0"/>
              <a:t>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17743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4977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3785632"/>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Oklahoma State University</a:t>
            </a:r>
            <a:endParaRPr lang="en-US" sz="1800" dirty="0">
              <a:solidFill>
                <a:schemeClr val="tx2"/>
              </a:solidFill>
            </a:endParaRPr>
          </a:p>
          <a:p>
            <a:pPr>
              <a:lnSpc>
                <a:spcPct val="100000"/>
              </a:lnSpc>
              <a:spcBef>
                <a:spcPts val="0"/>
              </a:spcBef>
            </a:pPr>
            <a:r>
              <a:rPr lang="en-US" sz="1800" dirty="0">
                <a:solidFill>
                  <a:schemeClr val="tx2"/>
                </a:solidFill>
              </a:rPr>
              <a:t>May 31, 2023</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580733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03396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
        <p:nvSpPr>
          <p:cNvPr id="3" name="TextBox 2">
            <a:extLst>
              <a:ext uri="{FF2B5EF4-FFF2-40B4-BE49-F238E27FC236}">
                <a16:creationId xmlns:a16="http://schemas.microsoft.com/office/drawing/2014/main" id="{495FBAA5-9287-15C2-FC2E-F180D0B767A0}"/>
              </a:ext>
            </a:extLst>
          </p:cNvPr>
          <p:cNvSpPr txBox="1"/>
          <p:nvPr/>
        </p:nvSpPr>
        <p:spPr>
          <a:xfrm>
            <a:off x="2386219" y="1725069"/>
            <a:ext cx="6280694" cy="369332"/>
          </a:xfrm>
          <a:prstGeom prst="rect">
            <a:avLst/>
          </a:prstGeom>
          <a:noFill/>
        </p:spPr>
        <p:txBody>
          <a:bodyPr wrap="none" rtlCol="0">
            <a:spAutoFit/>
          </a:bodyPr>
          <a:lstStyle/>
          <a:p>
            <a:r>
              <a:rPr lang="en-US" dirty="0"/>
              <a:t>The important thing: competition very often means lower prices!</a:t>
            </a:r>
          </a:p>
        </p:txBody>
      </p:sp>
    </p:spTree>
    <p:extLst>
      <p:ext uri="{BB962C8B-B14F-4D97-AF65-F5344CB8AC3E}">
        <p14:creationId xmlns:p14="http://schemas.microsoft.com/office/powerpoint/2010/main" val="9722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Types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24293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4970040" y="4315121"/>
            <a:ext cx="1680229" cy="369332"/>
          </a:xfrm>
          <a:prstGeom prst="rect">
            <a:avLst/>
          </a:prstGeom>
          <a:noFill/>
        </p:spPr>
        <p:txBody>
          <a:bodyPr wrap="square" rtlCol="0">
            <a:spAutoFit/>
          </a:bodyPr>
          <a:lstStyle/>
          <a:p>
            <a:r>
              <a:rPr lang="en-US" dirty="0"/>
              <a:t>Goods/Services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9" grpId="0"/>
      <p:bldP spid="37" grpId="0"/>
      <p:bldP spid="38" grpId="0" animBg="1"/>
      <p:bldP spid="39" grpId="0"/>
      <p:bldP spid="43" grpId="0"/>
      <p:bldP spid="5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771979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473808" y="-141066"/>
            <a:ext cx="9244384" cy="6371292"/>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pPr>
              <a:spcAft>
                <a:spcPts val="1000"/>
              </a:spcAft>
            </a:pPr>
            <a:r>
              <a:rPr lang="en-US" b="0" dirty="0"/>
              <a:t>Hospitals Charge Patients More Than Four Times the Cost of Care.</a:t>
            </a:r>
          </a:p>
          <a:p>
            <a:pPr>
              <a:spcAft>
                <a:spcPts val="1000"/>
              </a:spcAft>
            </a:pPr>
            <a:r>
              <a:rPr lang="en-US" b="0" dirty="0"/>
              <a:t>The most expensive hospitals charge-to-cost ratios range from 1,808% at the high end to 1,129% at the low end. </a:t>
            </a:r>
          </a:p>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0438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cxnSp>
        <p:nvCxnSpPr>
          <p:cNvPr id="4" name="Straight Connector 3">
            <a:extLst>
              <a:ext uri="{FF2B5EF4-FFF2-40B4-BE49-F238E27FC236}">
                <a16:creationId xmlns:a16="http://schemas.microsoft.com/office/drawing/2014/main" id="{48E9F04D-F549-737F-B22A-863408B1BC7A}"/>
              </a:ext>
            </a:extLst>
          </p:cNvPr>
          <p:cNvCxnSpPr/>
          <p:nvPr/>
        </p:nvCxnSpPr>
        <p:spPr>
          <a:xfrm>
            <a:off x="4733846" y="1285807"/>
            <a:ext cx="9922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257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28001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This slide deck was reviewed by:</a:t>
            </a:r>
          </a:p>
          <a:p>
            <a:pPr lvl="1"/>
            <a:r>
              <a:rPr lang="en-US" dirty="0"/>
              <a:t>Jonathan Gruber, MIT</a:t>
            </a:r>
          </a:p>
          <a:p>
            <a:pPr lvl="1"/>
            <a:r>
              <a:rPr lang="en-US" dirty="0"/>
              <a:t>Robert Hansen, Dartmouth College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138249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3586343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041689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25884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p>
          <a:p>
            <a:pPr lvl="1"/>
            <a:r>
              <a:rPr lang="en-US" b="0" dirty="0"/>
              <a:t>IRA authorizes Medicare to negotiate over a growing list of pharmaceuticals</a:t>
            </a:r>
          </a:p>
          <a:p>
            <a:pPr lvl="2"/>
            <a:r>
              <a:rPr lang="en-US" dirty="0"/>
              <a:t>10 in 2026, another 15 in 2027, another 15 in 2028…</a:t>
            </a:r>
          </a:p>
          <a:p>
            <a:pPr lvl="2"/>
            <a:r>
              <a:rPr lang="en-US" b="0" dirty="0"/>
              <a:t>Could save $237B over 10 years.</a:t>
            </a:r>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extBox 4">
            <a:extLst>
              <a:ext uri="{FF2B5EF4-FFF2-40B4-BE49-F238E27FC236}">
                <a16:creationId xmlns:a16="http://schemas.microsoft.com/office/drawing/2014/main" id="{0ADD1110-49A3-C64B-5D11-8CFD010271CD}"/>
              </a:ext>
            </a:extLst>
          </p:cNvPr>
          <p:cNvSpPr txBox="1"/>
          <p:nvPr/>
        </p:nvSpPr>
        <p:spPr>
          <a:xfrm>
            <a:off x="3710609" y="6456851"/>
            <a:ext cx="7962051" cy="276999"/>
          </a:xfrm>
          <a:prstGeom prst="rect">
            <a:avLst/>
          </a:prstGeom>
          <a:noFill/>
        </p:spPr>
        <p:txBody>
          <a:bodyPr wrap="none" rtlCol="0">
            <a:spAutoFit/>
          </a:bodyPr>
          <a:lstStyle/>
          <a:p>
            <a:r>
              <a:rPr lang="en-US" sz="1200" dirty="0"/>
              <a:t>Source: https://</a:t>
            </a:r>
            <a:r>
              <a:rPr lang="en-US" sz="1200" dirty="0" err="1"/>
              <a:t>www.kff.org</a:t>
            </a:r>
            <a:r>
              <a:rPr lang="en-US" sz="1200" dirty="0"/>
              <a:t>/</a:t>
            </a:r>
            <a:r>
              <a:rPr lang="en-US" sz="1200" dirty="0" err="1"/>
              <a:t>medicare</a:t>
            </a:r>
            <a:r>
              <a:rPr lang="en-US" sz="1200" dirty="0"/>
              <a:t>/issue-brief/explaining-the-prescription-drug-provisions-in-the-inflation-reduction-act/</a:t>
            </a:r>
          </a:p>
        </p:txBody>
      </p:sp>
    </p:spTree>
    <p:extLst>
      <p:ext uri="{BB962C8B-B14F-4D97-AF65-F5344CB8AC3E}">
        <p14:creationId xmlns:p14="http://schemas.microsoft.com/office/powerpoint/2010/main" val="944377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had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1683790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354183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4105887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5" name="TextBox 4">
            <a:extLst>
              <a:ext uri="{FF2B5EF4-FFF2-40B4-BE49-F238E27FC236}">
                <a16:creationId xmlns:a16="http://schemas.microsoft.com/office/drawing/2014/main" id="{3A29CCD0-530B-9B90-F890-5D8497BDD65E}"/>
              </a:ext>
            </a:extLst>
          </p:cNvPr>
          <p:cNvSpPr txBox="1"/>
          <p:nvPr/>
        </p:nvSpPr>
        <p:spPr>
          <a:xfrm>
            <a:off x="3944679" y="6456851"/>
            <a:ext cx="7712496" cy="276999"/>
          </a:xfrm>
          <a:prstGeom prst="rect">
            <a:avLst/>
          </a:prstGeom>
          <a:noFill/>
        </p:spPr>
        <p:txBody>
          <a:bodyPr wrap="none" rtlCol="0">
            <a:spAutoFit/>
          </a:bodyPr>
          <a:lstStyle/>
          <a:p>
            <a:r>
              <a:rPr lang="en-US" sz="1200" dirty="0"/>
              <a:t>Good reading: https://</a:t>
            </a:r>
            <a:r>
              <a:rPr lang="en-US" sz="1200" dirty="0" err="1"/>
              <a:t>www.urban.org</a:t>
            </a:r>
            <a:r>
              <a:rPr lang="en-US" sz="1200" dirty="0"/>
              <a:t>/sites/default/files/publication/99918/</a:t>
            </a:r>
            <a:r>
              <a:rPr lang="en-US" sz="1200" dirty="0" err="1"/>
              <a:t>pros_and_cons_of_a_single-payer_plan.pdf</a:t>
            </a:r>
            <a:endParaRPr lang="en-US" sz="1200" dirty="0"/>
          </a:p>
        </p:txBody>
      </p:sp>
    </p:spTree>
    <p:extLst>
      <p:ext uri="{BB962C8B-B14F-4D97-AF65-F5344CB8AC3E}">
        <p14:creationId xmlns:p14="http://schemas.microsoft.com/office/powerpoint/2010/main" val="8103244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TextBox 4">
            <a:extLst>
              <a:ext uri="{FF2B5EF4-FFF2-40B4-BE49-F238E27FC236}">
                <a16:creationId xmlns:a16="http://schemas.microsoft.com/office/drawing/2014/main" id="{64ACC7C3-152B-51B8-7C25-7A2E4931C6EF}"/>
              </a:ext>
            </a:extLst>
          </p:cNvPr>
          <p:cNvSpPr txBox="1"/>
          <p:nvPr/>
        </p:nvSpPr>
        <p:spPr>
          <a:xfrm>
            <a:off x="5560828" y="6456851"/>
            <a:ext cx="6032036" cy="276999"/>
          </a:xfrm>
          <a:prstGeom prst="rect">
            <a:avLst/>
          </a:prstGeom>
          <a:noFill/>
        </p:spPr>
        <p:txBody>
          <a:bodyPr wrap="none" rtlCol="0">
            <a:spAutoFit/>
          </a:bodyPr>
          <a:lstStyle/>
          <a:p>
            <a:r>
              <a:rPr lang="en-US" sz="1200" dirty="0"/>
              <a:t>Good reading: https://</a:t>
            </a:r>
            <a:r>
              <a:rPr lang="en-US" sz="1200" dirty="0" err="1"/>
              <a:t>www.americanprogress.org</a:t>
            </a:r>
            <a:r>
              <a:rPr lang="en-US" sz="1200" dirty="0"/>
              <a:t>/article/the-specter-of-socialized-medicine/</a:t>
            </a:r>
          </a:p>
        </p:txBody>
      </p:sp>
    </p:spTree>
    <p:extLst>
      <p:ext uri="{BB962C8B-B14F-4D97-AF65-F5344CB8AC3E}">
        <p14:creationId xmlns:p14="http://schemas.microsoft.com/office/powerpoint/2010/main" val="216850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can’t make money off the sickness fund.</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fontScale="925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1733203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insurers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119928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2000"/>
              </a:spcAft>
            </a:pPr>
            <a:r>
              <a:rPr lang="en-US" b="0" dirty="0"/>
              <a:t>Economics has 2 primary fields:  Micro and Macro </a:t>
            </a:r>
          </a:p>
          <a:p>
            <a:pPr>
              <a:spcAft>
                <a:spcPts val="2000"/>
              </a:spcAft>
            </a:pPr>
            <a:r>
              <a:rPr lang="en-US" b="0" dirty="0"/>
              <a:t>Health Economics is a field of </a:t>
            </a:r>
            <a:r>
              <a:rPr lang="en-US" dirty="0" err="1"/>
              <a:t>MICRO</a:t>
            </a:r>
            <a:r>
              <a:rPr lang="en-US" b="0" dirty="0" err="1"/>
              <a:t>economics</a:t>
            </a:r>
            <a:r>
              <a:rPr lang="en-US" b="0" dirty="0"/>
              <a:t> that focuses on the health care industry.</a:t>
            </a:r>
          </a:p>
          <a:p>
            <a:pPr>
              <a:spcAft>
                <a:spcPts val="1000"/>
              </a:spcAft>
            </a:pPr>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27996860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Brian Peterson</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82</a:t>
            </a:fld>
            <a:endParaRPr lang="en-GB" dirty="0"/>
          </a:p>
        </p:txBody>
      </p:sp>
    </p:spTree>
    <p:extLst>
      <p:ext uri="{BB962C8B-B14F-4D97-AF65-F5344CB8AC3E}">
        <p14:creationId xmlns:p14="http://schemas.microsoft.com/office/powerpoint/2010/main" val="4276263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 University of Michigan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83</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392571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7443"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a:p>
        </p:txBody>
      </p:sp>
    </p:spTree>
    <p:extLst>
      <p:ext uri="{BB962C8B-B14F-4D97-AF65-F5344CB8AC3E}">
        <p14:creationId xmlns:p14="http://schemas.microsoft.com/office/powerpoint/2010/main" val="190794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35946</TotalTime>
  <Words>4775</Words>
  <Application>Microsoft Macintosh PowerPoint</Application>
  <PresentationFormat>Widescreen</PresentationFormat>
  <Paragraphs>652</Paragraphs>
  <Slides>84</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What is Health(care) Economics?</vt:lpstr>
      <vt:lpstr>Health Economics is part of Microeconomics</vt:lpstr>
      <vt:lpstr>Where the money goes?</vt:lpstr>
      <vt:lpstr>Markets Studied in Health Economics</vt:lpstr>
      <vt:lpstr>Why Are We Talking About the Market for Health Insurance?</vt:lpstr>
      <vt:lpstr>The Three Legs of the Healthcare Stool</vt:lpstr>
      <vt:lpstr>Access</vt:lpstr>
      <vt:lpstr>Health Insurance Coverage, 2019 - 92%</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Acute Care Hospital Beds per 1,000 Population</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Out-of-Pocket Costs</vt:lpstr>
      <vt:lpstr>Why Are Costs so High in the US?</vt:lpstr>
      <vt:lpstr>Markets Matter for Costs</vt:lpstr>
      <vt:lpstr>What types of markets are there?</vt:lpstr>
      <vt:lpstr>Are Health Care Markets Special?</vt:lpstr>
      <vt:lpstr>Health Care Markets are Different</vt:lpstr>
      <vt:lpstr>Policy Matters for Costs</vt:lpstr>
      <vt:lpstr>Hospital Monopolization</vt:lpstr>
      <vt:lpstr>PowerPoint Presentation</vt:lpstr>
      <vt:lpstr>Hospital Monopolization Across the Nation</vt:lpstr>
      <vt:lpstr>Spending on Pharmaceuticals</vt:lpstr>
      <vt:lpstr>Drug Prices: Trends Over Time</vt:lpstr>
      <vt:lpstr>PowerPoint Presentation</vt:lpstr>
      <vt:lpstr>Drug Price Comparisons</vt:lpstr>
      <vt:lpstr>Medicare Modernization Act </vt:lpstr>
      <vt:lpstr>Concentration in Pharmaceutical Companies</vt:lpstr>
      <vt:lpstr>Price Hikes</vt:lpstr>
      <vt:lpstr>Reasons for higher drug prices</vt:lpstr>
      <vt:lpstr>Monopolization of Health Insurance Markets</vt:lpstr>
      <vt:lpstr>Average Annual Insurance Premiums, 1999-2018 </vt:lpstr>
      <vt:lpstr>Spending on Deductibles</vt:lpstr>
      <vt:lpstr>Reason for Higher Health Insurance Rates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Bismarck</vt:lpstr>
      <vt:lpstr>Model 2: Beveridge</vt:lpstr>
      <vt:lpstr>Model 3: National Health Insurance</vt:lpstr>
      <vt:lpstr>US Health Care System</vt:lpstr>
      <vt:lpstr>Tradeoffs</vt:lpstr>
      <vt:lpstr>Summary</vt:lpstr>
      <vt:lpstr>The Federal Debt: Brian Peterson</vt:lpstr>
      <vt:lpstr>Trade: Alan Deardorff, University of Michigan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277</cp:revision>
  <cp:lastPrinted>2023-05-31T21:36:37Z</cp:lastPrinted>
  <dcterms:created xsi:type="dcterms:W3CDTF">2017-05-03T22:30:38Z</dcterms:created>
  <dcterms:modified xsi:type="dcterms:W3CDTF">2023-05-31T21:36:40Z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