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3"/>
  </p:notesMasterIdLst>
  <p:sldIdLst>
    <p:sldId id="1026" r:id="rId5"/>
    <p:sldId id="4001" r:id="rId6"/>
    <p:sldId id="4094" r:id="rId7"/>
    <p:sldId id="4420" r:id="rId8"/>
    <p:sldId id="1181" r:id="rId9"/>
    <p:sldId id="1217" r:id="rId10"/>
    <p:sldId id="499" r:id="rId11"/>
    <p:sldId id="500" r:id="rId12"/>
    <p:sldId id="507" r:id="rId13"/>
    <p:sldId id="1155" r:id="rId14"/>
    <p:sldId id="501" r:id="rId15"/>
    <p:sldId id="1171" r:id="rId16"/>
    <p:sldId id="1172" r:id="rId17"/>
    <p:sldId id="1167" r:id="rId18"/>
    <p:sldId id="1218" r:id="rId19"/>
    <p:sldId id="1134" r:id="rId20"/>
    <p:sldId id="1142" r:id="rId21"/>
    <p:sldId id="1120" r:id="rId22"/>
    <p:sldId id="1143" r:id="rId23"/>
    <p:sldId id="1144" r:id="rId24"/>
    <p:sldId id="1136" r:id="rId25"/>
    <p:sldId id="1177" r:id="rId26"/>
    <p:sldId id="1166" r:id="rId27"/>
    <p:sldId id="1113" r:id="rId28"/>
    <p:sldId id="583" r:id="rId29"/>
    <p:sldId id="1219" r:id="rId30"/>
    <p:sldId id="1115" r:id="rId31"/>
    <p:sldId id="1117" r:id="rId32"/>
    <p:sldId id="1118" r:id="rId33"/>
    <p:sldId id="565" r:id="rId34"/>
    <p:sldId id="1126" r:id="rId35"/>
    <p:sldId id="561" r:id="rId36"/>
    <p:sldId id="559" r:id="rId37"/>
    <p:sldId id="560" r:id="rId38"/>
    <p:sldId id="1130" r:id="rId39"/>
    <p:sldId id="1131" r:id="rId40"/>
    <p:sldId id="352" r:id="rId41"/>
    <p:sldId id="1132" r:id="rId42"/>
    <p:sldId id="1178" r:id="rId43"/>
    <p:sldId id="527" r:id="rId44"/>
    <p:sldId id="1165" r:id="rId45"/>
    <p:sldId id="518" r:id="rId46"/>
    <p:sldId id="531" r:id="rId47"/>
    <p:sldId id="543" r:id="rId48"/>
    <p:sldId id="1169" r:id="rId49"/>
    <p:sldId id="530" r:id="rId50"/>
    <p:sldId id="532" r:id="rId51"/>
    <p:sldId id="1159" r:id="rId52"/>
    <p:sldId id="1182" r:id="rId53"/>
    <p:sldId id="1179" r:id="rId54"/>
    <p:sldId id="504" r:id="rId55"/>
    <p:sldId id="1164" r:id="rId56"/>
    <p:sldId id="1148" r:id="rId57"/>
    <p:sldId id="1180" r:id="rId58"/>
    <p:sldId id="1150" r:id="rId59"/>
    <p:sldId id="1154" r:id="rId60"/>
    <p:sldId id="1152" r:id="rId61"/>
    <p:sldId id="4319" r:id="rId62"/>
    <p:sldId id="4320" r:id="rId63"/>
    <p:sldId id="4321" r:id="rId64"/>
    <p:sldId id="1157" r:id="rId65"/>
    <p:sldId id="1096" r:id="rId66"/>
    <p:sldId id="1098" r:id="rId67"/>
    <p:sldId id="1211" r:id="rId68"/>
    <p:sldId id="581" r:id="rId69"/>
    <p:sldId id="1204" r:id="rId70"/>
    <p:sldId id="542" r:id="rId71"/>
    <p:sldId id="604" r:id="rId72"/>
    <p:sldId id="1161" r:id="rId73"/>
    <p:sldId id="1208" r:id="rId74"/>
    <p:sldId id="1210" r:id="rId75"/>
    <p:sldId id="1209" r:id="rId76"/>
    <p:sldId id="599" r:id="rId77"/>
    <p:sldId id="362" r:id="rId78"/>
    <p:sldId id="4322" r:id="rId79"/>
    <p:sldId id="4324" r:id="rId80"/>
    <p:sldId id="4325" r:id="rId81"/>
    <p:sldId id="1149" r:id="rId82"/>
    <p:sldId id="522" r:id="rId83"/>
    <p:sldId id="1106" r:id="rId84"/>
    <p:sldId id="4099" r:id="rId85"/>
    <p:sldId id="1158" r:id="rId86"/>
    <p:sldId id="359" r:id="rId87"/>
    <p:sldId id="1129" r:id="rId88"/>
    <p:sldId id="1163" r:id="rId89"/>
    <p:sldId id="1214" r:id="rId90"/>
    <p:sldId id="1099" r:id="rId91"/>
    <p:sldId id="1183"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13" autoAdjust="0"/>
    <p:restoredTop sz="94521"/>
  </p:normalViewPr>
  <p:slideViewPr>
    <p:cSldViewPr snapToGrid="0" snapToObjects="1">
      <p:cViewPr varScale="1">
        <p:scale>
          <a:sx n="120" d="100"/>
          <a:sy n="120" d="100"/>
        </p:scale>
        <p:origin x="480" y="1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416088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46</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47</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58</a:t>
            </a:fld>
            <a:endParaRPr lang="en-US"/>
          </a:p>
        </p:txBody>
      </p:sp>
    </p:spTree>
    <p:extLst>
      <p:ext uri="{BB962C8B-B14F-4D97-AF65-F5344CB8AC3E}">
        <p14:creationId xmlns:p14="http://schemas.microsoft.com/office/powerpoint/2010/main" val="8893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65</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Dartmouth College</a:t>
            </a:r>
          </a:p>
          <a:p>
            <a:pPr>
              <a:lnSpc>
                <a:spcPct val="100000"/>
              </a:lnSpc>
              <a:spcBef>
                <a:spcPts val="0"/>
              </a:spcBef>
            </a:pPr>
            <a:r>
              <a:rPr lang="en-US" sz="3100" dirty="0">
                <a:solidFill>
                  <a:schemeClr val="tx2"/>
                </a:solidFill>
              </a:rPr>
              <a:t>April-May,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052623"/>
            <a:ext cx="10175157" cy="5210404"/>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169839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15321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 leg.</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51678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71867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2019 - 92%</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17</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142713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1514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33999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
        <p:nvSpPr>
          <p:cNvPr id="3" name="TextBox 2">
            <a:extLst>
              <a:ext uri="{FF2B5EF4-FFF2-40B4-BE49-F238E27FC236}">
                <a16:creationId xmlns:a16="http://schemas.microsoft.com/office/drawing/2014/main" id="{0002DAC4-DFF3-9311-1F55-40F67909F185}"/>
              </a:ext>
            </a:extLst>
          </p:cNvPr>
          <p:cNvSpPr txBox="1"/>
          <p:nvPr/>
        </p:nvSpPr>
        <p:spPr>
          <a:xfrm>
            <a:off x="9040128" y="2854564"/>
            <a:ext cx="2224263" cy="923330"/>
          </a:xfrm>
          <a:prstGeom prst="rect">
            <a:avLst/>
          </a:prstGeom>
          <a:noFill/>
        </p:spPr>
        <p:txBody>
          <a:bodyPr wrap="none" rtlCol="0">
            <a:spAutoFit/>
          </a:bodyPr>
          <a:lstStyle/>
          <a:p>
            <a:r>
              <a:rPr lang="en-US" dirty="0"/>
              <a:t>Men:</a:t>
            </a:r>
          </a:p>
          <a:p>
            <a:pPr marL="285750" indent="-285750">
              <a:buFontTx/>
              <a:buChar char="-"/>
            </a:pPr>
            <a:r>
              <a:rPr lang="en-US" dirty="0"/>
              <a:t>15-year difference </a:t>
            </a:r>
          </a:p>
          <a:p>
            <a:pPr marL="285750" indent="-285750">
              <a:buFontTx/>
              <a:buChar char="-"/>
            </a:pPr>
            <a:r>
              <a:rPr lang="en-US" dirty="0"/>
              <a:t>Top to bottom</a:t>
            </a:r>
          </a:p>
        </p:txBody>
      </p:sp>
    </p:spTree>
    <p:extLst>
      <p:ext uri="{BB962C8B-B14F-4D97-AF65-F5344CB8AC3E}">
        <p14:creationId xmlns:p14="http://schemas.microsoft.com/office/powerpoint/2010/main" val="7516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4185278940"/>
              </p:ext>
            </p:extLst>
          </p:nvPr>
        </p:nvGraphicFramePr>
        <p:xfrm>
          <a:off x="1344384" y="1104073"/>
          <a:ext cx="9503229" cy="5126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8171" y="0"/>
            <a:ext cx="10515600" cy="1325563"/>
          </a:xfrm>
        </p:spPr>
        <p:txBody>
          <a:bodyPr>
            <a:normAutofit/>
          </a:bodyPr>
          <a:lstStyle/>
          <a:p>
            <a:r>
              <a:rPr lang="en-US" dirty="0">
                <a:solidFill>
                  <a:schemeClr val="bg1"/>
                </a:solidFill>
              </a:rPr>
              <a:t>Infa</a:t>
            </a:r>
            <a:r>
              <a:rPr lang="en-US"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874296" y="12032"/>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(4/3): 	US Economic Update (Geoffrey </a:t>
            </a:r>
            <a:r>
              <a:rPr lang="en-US" dirty="0" err="1"/>
              <a:t>Woglom</a:t>
            </a:r>
            <a:r>
              <a:rPr lang="en-US" dirty="0"/>
              <a:t>, Amherst College)</a:t>
            </a:r>
          </a:p>
          <a:p>
            <a:pPr lvl="1">
              <a:spcAft>
                <a:spcPts val="1000"/>
              </a:spcAft>
            </a:pPr>
            <a:r>
              <a:rPr lang="en-US" dirty="0"/>
              <a:t>Week 2 (4/10): 	Monetary Policy (Geoffrey </a:t>
            </a:r>
            <a:r>
              <a:rPr lang="en-US" dirty="0" err="1"/>
              <a:t>Woglom</a:t>
            </a:r>
            <a:r>
              <a:rPr lang="en-US" dirty="0"/>
              <a:t>)</a:t>
            </a:r>
          </a:p>
          <a:p>
            <a:pPr lvl="1">
              <a:spcAft>
                <a:spcPts val="1000"/>
              </a:spcAft>
            </a:pPr>
            <a:r>
              <a:rPr lang="en-US" b="1" dirty="0"/>
              <a:t>Week 3 (4/17): 	Healthcare Economics (Jon </a:t>
            </a:r>
            <a:r>
              <a:rPr lang="en-US" b="1" dirty="0" err="1"/>
              <a:t>Haveman</a:t>
            </a:r>
            <a:r>
              <a:rPr lang="en-US" b="1" dirty="0"/>
              <a:t>, NEED)</a:t>
            </a:r>
          </a:p>
          <a:p>
            <a:pPr lvl="1">
              <a:spcAft>
                <a:spcPts val="1000"/>
              </a:spcAft>
            </a:pPr>
            <a:r>
              <a:rPr lang="en-US" dirty="0"/>
              <a:t>Week 4 (4/24):	Trade and Globalization (Alan Deardorff, University of Michigan)</a:t>
            </a:r>
          </a:p>
          <a:p>
            <a:pPr lvl="1">
              <a:spcAft>
                <a:spcPts val="1000"/>
              </a:spcAft>
            </a:pPr>
            <a:r>
              <a:rPr lang="en-US" dirty="0"/>
              <a:t>Week 5 (5/1):	Trade Deficits and Exchange Rates (Alan Deardorff)</a:t>
            </a:r>
          </a:p>
          <a:p>
            <a:pPr lvl="1">
              <a:spcAft>
                <a:spcPts val="1000"/>
              </a:spcAft>
            </a:pPr>
            <a:r>
              <a:rPr lang="en-US" dirty="0"/>
              <a:t>Week 6 (5/8):	 Cryptocurrencies (Jon </a:t>
            </a:r>
            <a:r>
              <a:rPr lang="en-US" dirty="0" err="1"/>
              <a:t>Haveman</a:t>
            </a:r>
            <a:r>
              <a:rPr lang="en-US" dirty="0"/>
              <a:t>)</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6154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899731516"/>
              </p:ext>
            </p:extLst>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a:t>
            </a:r>
          </a:p>
          <a:p>
            <a:pPr lvl="1">
              <a:lnSpc>
                <a:spcPct val="100000"/>
              </a:lnSpc>
            </a:pPr>
            <a:r>
              <a:rPr lang="en-US" sz="2800" dirty="0"/>
              <a:t>i</a:t>
            </a:r>
            <a:r>
              <a:rPr lang="en-US" sz="2800" b="0" dirty="0"/>
              <a:t>ncluding flu vaccinations and breast cancer screenings.</a:t>
            </a:r>
          </a:p>
          <a:p>
            <a:pPr marL="0" indent="0">
              <a:lnSpc>
                <a:spcPct val="100000"/>
              </a:lnSpc>
              <a:buNone/>
            </a:pPr>
            <a:endParaRPr lang="en-US" sz="32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562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pPr lvl="1"/>
            <a:r>
              <a:rPr lang="en-US" dirty="0"/>
              <a:t>I will also try to take some verbal questions during the break.</a:t>
            </a:r>
          </a:p>
          <a:p>
            <a:endParaRPr lang="en-US" dirty="0"/>
          </a:p>
          <a:p>
            <a:r>
              <a:rPr lang="en-US" dirty="0"/>
              <a:t>Slides will be available from the NEED website tomorrow (https://</a:t>
            </a:r>
            <a:r>
              <a:rPr lang="en-US"/>
              <a:t>NEEDEcon</a:t>
            </a:r>
            <a:r>
              <a:rPr lang="en-US" dirty="0"/>
              <a:t>.org/delivered_presentations.php)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17743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4977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3785632"/>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Dartmouth College</a:t>
            </a:r>
            <a:endParaRPr lang="en-US" sz="1800" dirty="0">
              <a:solidFill>
                <a:schemeClr val="tx2"/>
              </a:solidFill>
            </a:endParaRPr>
          </a:p>
          <a:p>
            <a:pPr>
              <a:lnSpc>
                <a:spcPct val="100000"/>
              </a:lnSpc>
              <a:spcBef>
                <a:spcPts val="0"/>
              </a:spcBef>
            </a:pPr>
            <a:r>
              <a:rPr lang="en-US" sz="1800" dirty="0">
                <a:solidFill>
                  <a:schemeClr val="tx2"/>
                </a:solidFill>
              </a:rPr>
              <a:t>April 17, 2023</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580733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03396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
        <p:nvSpPr>
          <p:cNvPr id="3" name="TextBox 2">
            <a:extLst>
              <a:ext uri="{FF2B5EF4-FFF2-40B4-BE49-F238E27FC236}">
                <a16:creationId xmlns:a16="http://schemas.microsoft.com/office/drawing/2014/main" id="{495FBAA5-9287-15C2-FC2E-F180D0B767A0}"/>
              </a:ext>
            </a:extLst>
          </p:cNvPr>
          <p:cNvSpPr txBox="1"/>
          <p:nvPr/>
        </p:nvSpPr>
        <p:spPr>
          <a:xfrm>
            <a:off x="2386219" y="1725069"/>
            <a:ext cx="6280694" cy="369332"/>
          </a:xfrm>
          <a:prstGeom prst="rect">
            <a:avLst/>
          </a:prstGeom>
          <a:noFill/>
        </p:spPr>
        <p:txBody>
          <a:bodyPr wrap="none" rtlCol="0">
            <a:spAutoFit/>
          </a:bodyPr>
          <a:lstStyle/>
          <a:p>
            <a:r>
              <a:rPr lang="en-US" dirty="0"/>
              <a:t>The important thing: competition very often means lower prices!</a:t>
            </a:r>
          </a:p>
        </p:txBody>
      </p:sp>
    </p:spTree>
    <p:extLst>
      <p:ext uri="{BB962C8B-B14F-4D97-AF65-F5344CB8AC3E}">
        <p14:creationId xmlns:p14="http://schemas.microsoft.com/office/powerpoint/2010/main" val="9722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Types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24293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4970040" y="4315121"/>
            <a:ext cx="1680229" cy="369332"/>
          </a:xfrm>
          <a:prstGeom prst="rect">
            <a:avLst/>
          </a:prstGeom>
          <a:noFill/>
        </p:spPr>
        <p:txBody>
          <a:bodyPr wrap="square" rtlCol="0">
            <a:spAutoFit/>
          </a:bodyPr>
          <a:lstStyle/>
          <a:p>
            <a:r>
              <a:rPr lang="en-US" dirty="0"/>
              <a:t>Goods/Services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9" grpId="0"/>
      <p:bldP spid="37" grpId="0"/>
      <p:bldP spid="38" grpId="0" animBg="1"/>
      <p:bldP spid="39" grpId="0"/>
      <p:bldP spid="43" grpId="0"/>
      <p:bldP spid="5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771979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473808" y="-141066"/>
            <a:ext cx="9244384" cy="6371292"/>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043832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3043257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28001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This slide deck was reviewed by:</a:t>
            </a:r>
          </a:p>
          <a:p>
            <a:pPr lvl="1"/>
            <a:r>
              <a:rPr lang="en-US" dirty="0"/>
              <a:t>Jonathan Gruber, MIT</a:t>
            </a:r>
          </a:p>
          <a:p>
            <a:pPr lvl="1"/>
            <a:r>
              <a:rPr lang="en-US" dirty="0"/>
              <a:t>Robert Hansen, Dartmouth College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138249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3586343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041689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94437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had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1683790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35418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4105887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TextBox 4">
            <a:extLst>
              <a:ext uri="{FF2B5EF4-FFF2-40B4-BE49-F238E27FC236}">
                <a16:creationId xmlns:a16="http://schemas.microsoft.com/office/drawing/2014/main" id="{3A29CCD0-530B-9B90-F890-5D8497BDD65E}"/>
              </a:ext>
            </a:extLst>
          </p:cNvPr>
          <p:cNvSpPr txBox="1"/>
          <p:nvPr/>
        </p:nvSpPr>
        <p:spPr>
          <a:xfrm>
            <a:off x="3944679" y="6456851"/>
            <a:ext cx="7712496" cy="276999"/>
          </a:xfrm>
          <a:prstGeom prst="rect">
            <a:avLst/>
          </a:prstGeom>
          <a:noFill/>
        </p:spPr>
        <p:txBody>
          <a:bodyPr wrap="none" rtlCol="0">
            <a:spAutoFit/>
          </a:bodyPr>
          <a:lstStyle/>
          <a:p>
            <a:r>
              <a:rPr lang="en-US" sz="1200" dirty="0"/>
              <a:t>Good reading: https://</a:t>
            </a:r>
            <a:r>
              <a:rPr lang="en-US" sz="1200" dirty="0" err="1"/>
              <a:t>www.urban.org</a:t>
            </a:r>
            <a:r>
              <a:rPr lang="en-US" sz="1200" dirty="0"/>
              <a:t>/sites/default/files/publication/99918/</a:t>
            </a:r>
            <a:r>
              <a:rPr lang="en-US" sz="1200" dirty="0" err="1"/>
              <a:t>pros_and_cons_of_a_single-payer_plan.pdf</a:t>
            </a:r>
            <a:endParaRPr lang="en-US" sz="1200" dirty="0"/>
          </a:p>
        </p:txBody>
      </p:sp>
    </p:spTree>
    <p:extLst>
      <p:ext uri="{BB962C8B-B14F-4D97-AF65-F5344CB8AC3E}">
        <p14:creationId xmlns:p14="http://schemas.microsoft.com/office/powerpoint/2010/main" val="810324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5" name="TextBox 4">
            <a:extLst>
              <a:ext uri="{FF2B5EF4-FFF2-40B4-BE49-F238E27FC236}">
                <a16:creationId xmlns:a16="http://schemas.microsoft.com/office/drawing/2014/main" id="{64ACC7C3-152B-51B8-7C25-7A2E4931C6EF}"/>
              </a:ext>
            </a:extLst>
          </p:cNvPr>
          <p:cNvSpPr txBox="1"/>
          <p:nvPr/>
        </p:nvSpPr>
        <p:spPr>
          <a:xfrm>
            <a:off x="5560828" y="6456851"/>
            <a:ext cx="6032036" cy="276999"/>
          </a:xfrm>
          <a:prstGeom prst="rect">
            <a:avLst/>
          </a:prstGeom>
          <a:noFill/>
        </p:spPr>
        <p:txBody>
          <a:bodyPr wrap="none" rtlCol="0">
            <a:spAutoFit/>
          </a:bodyPr>
          <a:lstStyle/>
          <a:p>
            <a:r>
              <a:rPr lang="en-US" sz="1200" dirty="0"/>
              <a:t>Good reading: https://</a:t>
            </a:r>
            <a:r>
              <a:rPr lang="en-US" sz="1200" dirty="0" err="1"/>
              <a:t>www.americanprogress.org</a:t>
            </a:r>
            <a:r>
              <a:rPr lang="en-US" sz="1200" dirty="0"/>
              <a:t>/article/the-specter-of-socialized-medicine/</a:t>
            </a:r>
          </a:p>
        </p:txBody>
      </p:sp>
    </p:spTree>
    <p:extLst>
      <p:ext uri="{BB962C8B-B14F-4D97-AF65-F5344CB8AC3E}">
        <p14:creationId xmlns:p14="http://schemas.microsoft.com/office/powerpoint/2010/main" val="216850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can’t make money off the sickness fund.</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fontScale="925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17332037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insurers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1199283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2000"/>
              </a:spcAft>
            </a:pPr>
            <a:r>
              <a:rPr lang="en-US" b="0" dirty="0"/>
              <a:t>Economics has 2 primary fields:  Micro and Macro </a:t>
            </a:r>
          </a:p>
          <a:p>
            <a:pPr>
              <a:spcAft>
                <a:spcPts val="2000"/>
              </a:spcAft>
            </a:pPr>
            <a:r>
              <a:rPr lang="en-US" b="0" dirty="0"/>
              <a:t>Health Economics is a field of </a:t>
            </a:r>
            <a:r>
              <a:rPr lang="en-US" dirty="0" err="1"/>
              <a:t>MICRO</a:t>
            </a:r>
            <a:r>
              <a:rPr lang="en-US" b="0" dirty="0" err="1"/>
              <a:t>economics</a:t>
            </a:r>
            <a:r>
              <a:rPr lang="en-US" b="0" dirty="0"/>
              <a:t> that focuses on the health care industry.</a:t>
            </a:r>
          </a:p>
          <a:p>
            <a:pPr>
              <a:spcAft>
                <a:spcPts val="1000"/>
              </a:spcAft>
            </a:pPr>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27996860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 University of Michigan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392571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7443"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1907941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878670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84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9288118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24143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87</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475897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88</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4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35598</TotalTime>
  <Words>4909</Words>
  <Application>Microsoft Macintosh PowerPoint</Application>
  <PresentationFormat>Widescreen</PresentationFormat>
  <Paragraphs>663</Paragraphs>
  <Slides>88</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88</vt:i4>
      </vt:variant>
    </vt:vector>
  </HeadingPairs>
  <TitlesOfParts>
    <vt:vector size="101"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What is Health(care) Economics?</vt:lpstr>
      <vt:lpstr>Health Economics is part of Microeconomics</vt:lpstr>
      <vt:lpstr>Where the money goes?</vt:lpstr>
      <vt:lpstr>Markets Studied in Health Economics</vt:lpstr>
      <vt:lpstr>Why Are We Talking About the Market for Health Insurance?</vt:lpstr>
      <vt:lpstr>The Three Legs of the Healthcare Stool</vt:lpstr>
      <vt:lpstr>Access</vt:lpstr>
      <vt:lpstr>Health Insurance Coverage, 2019 - 92%</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Acute Care Hospital Beds per 1,000 Population</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Out-of-Pocket Costs</vt:lpstr>
      <vt:lpstr>Why Are Costs so High in the US?</vt:lpstr>
      <vt:lpstr>Markets Matter for Costs</vt:lpstr>
      <vt:lpstr>What types of markets are there?</vt:lpstr>
      <vt:lpstr>Are Health Care Markets Special?</vt:lpstr>
      <vt:lpstr>Health Care Markets are Different</vt:lpstr>
      <vt:lpstr>Policy Matters for Costs</vt:lpstr>
      <vt:lpstr>Hospital Monopolization</vt:lpstr>
      <vt:lpstr>PowerPoint Presentation</vt:lpstr>
      <vt:lpstr>Hospital Monopolization Across the Nation</vt:lpstr>
      <vt:lpstr>Spending on Pharmaceuticals</vt:lpstr>
      <vt:lpstr>Drug Prices: Trends Over Time</vt:lpstr>
      <vt:lpstr>PowerPoint Presentation</vt:lpstr>
      <vt:lpstr>Drug Price Comparisons</vt:lpstr>
      <vt:lpstr>Medicare Modernization Act </vt:lpstr>
      <vt:lpstr>Concentration in Pharmaceutical Companies</vt:lpstr>
      <vt:lpstr>Reasons for higher drug prices</vt:lpstr>
      <vt:lpstr>Monopolization of Health Insurance Markets</vt:lpstr>
      <vt:lpstr>Average Annual Insurance Premiums, 1999-2018 </vt:lpstr>
      <vt:lpstr>Spending on Deductibles</vt:lpstr>
      <vt:lpstr>Reason for Higher Health Insurance Rates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Bismarck</vt:lpstr>
      <vt:lpstr>Model 2: Beveridge</vt:lpstr>
      <vt:lpstr>Model 3: National Health Insurance</vt:lpstr>
      <vt:lpstr>US Health Care System</vt:lpstr>
      <vt:lpstr>Tradeoffs</vt:lpstr>
      <vt:lpstr>Summary</vt:lpstr>
      <vt:lpstr>Trade: Alan Deardorff, University of Michigan</vt:lpstr>
      <vt:lpstr> Thank you!</vt:lpstr>
      <vt:lpstr>What is a Market?</vt:lpstr>
      <vt:lpstr>Suicides, 2016</vt:lpstr>
      <vt:lpstr>Big Pharma</vt:lpstr>
      <vt:lpstr>Price Hikes</vt:lpstr>
      <vt:lpstr>PowerPoint Presentation</vt:lpstr>
      <vt:lpstr>Prescription Drug Savings in Build Back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272</cp:revision>
  <cp:lastPrinted>2023-02-14T19:48:38Z</cp:lastPrinted>
  <dcterms:created xsi:type="dcterms:W3CDTF">2017-05-03T22:30:38Z</dcterms:created>
  <dcterms:modified xsi:type="dcterms:W3CDTF">2023-04-17T17:48:10Z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