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49"/>
  </p:notesMasterIdLst>
  <p:sldIdLst>
    <p:sldId id="1181" r:id="rId5"/>
    <p:sldId id="328" r:id="rId6"/>
    <p:sldId id="434" r:id="rId7"/>
    <p:sldId id="435" r:id="rId8"/>
    <p:sldId id="1089" r:id="rId9"/>
    <p:sldId id="327" r:id="rId10"/>
    <p:sldId id="499" r:id="rId11"/>
    <p:sldId id="500" r:id="rId12"/>
    <p:sldId id="507" r:id="rId13"/>
    <p:sldId id="508" r:id="rId14"/>
    <p:sldId id="501" r:id="rId15"/>
    <p:sldId id="1172" r:id="rId16"/>
    <p:sldId id="1165" r:id="rId17"/>
    <p:sldId id="518" r:id="rId18"/>
    <p:sldId id="531" r:id="rId19"/>
    <p:sldId id="543" r:id="rId20"/>
    <p:sldId id="1169" r:id="rId21"/>
    <p:sldId id="530" r:id="rId22"/>
    <p:sldId id="532" r:id="rId23"/>
    <p:sldId id="1159" r:id="rId24"/>
    <p:sldId id="1182" r:id="rId25"/>
    <p:sldId id="1207" r:id="rId26"/>
    <p:sldId id="1179" r:id="rId27"/>
    <p:sldId id="1164" r:id="rId28"/>
    <p:sldId id="1148" r:id="rId29"/>
    <p:sldId id="1180" r:id="rId30"/>
    <p:sldId id="1150" r:id="rId31"/>
    <p:sldId id="1098" r:id="rId32"/>
    <p:sldId id="1157" r:id="rId33"/>
    <p:sldId id="1096" r:id="rId34"/>
    <p:sldId id="581" r:id="rId35"/>
    <p:sldId id="1204" r:id="rId36"/>
    <p:sldId id="542" r:id="rId37"/>
    <p:sldId id="604" r:id="rId38"/>
    <p:sldId id="1205" r:id="rId39"/>
    <p:sldId id="1113" r:id="rId40"/>
    <p:sldId id="1120" r:id="rId41"/>
    <p:sldId id="1206" r:id="rId42"/>
    <p:sldId id="565" r:id="rId43"/>
    <p:sldId id="1115" r:id="rId44"/>
    <p:sldId id="1117" r:id="rId45"/>
    <p:sldId id="1131" r:id="rId46"/>
    <p:sldId id="1106" r:id="rId47"/>
    <p:sldId id="115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92" autoAdjust="0"/>
    <p:restoredTop sz="94558"/>
  </p:normalViewPr>
  <p:slideViewPr>
    <p:cSldViewPr snapToGrid="0" snapToObjects="1">
      <p:cViewPr varScale="1">
        <p:scale>
          <a:sx n="112" d="100"/>
          <a:sy n="112" d="100"/>
        </p:scale>
        <p:origin x="224" y="37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12/16/22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title in the graphic to avoid duplication</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54962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title in graphic to avoid duplication</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370112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10</a:t>
            </a:fld>
            <a:endParaRPr lang="en-US" dirty="0"/>
          </a:p>
        </p:txBody>
      </p:sp>
    </p:spTree>
    <p:extLst>
      <p:ext uri="{BB962C8B-B14F-4D97-AF65-F5344CB8AC3E}">
        <p14:creationId xmlns:p14="http://schemas.microsoft.com/office/powerpoint/2010/main" val="376128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11</a:t>
            </a:fld>
            <a:endParaRPr lang="en-US" dirty="0"/>
          </a:p>
        </p:txBody>
      </p:sp>
    </p:spTree>
    <p:extLst>
      <p:ext uri="{BB962C8B-B14F-4D97-AF65-F5344CB8AC3E}">
        <p14:creationId xmlns:p14="http://schemas.microsoft.com/office/powerpoint/2010/main" val="146028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14</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18</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19</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31</a:t>
            </a:fld>
            <a:endParaRPr lang="en-US"/>
          </a:p>
        </p:txBody>
      </p:sp>
    </p:spTree>
    <p:extLst>
      <p:ext uri="{BB962C8B-B14F-4D97-AF65-F5344CB8AC3E}">
        <p14:creationId xmlns:p14="http://schemas.microsoft.com/office/powerpoint/2010/main" val="241016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title in graphic to avoid duplication</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153554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ommonwealthfund.org/publications/issue-briefs/2020/nov/maternal-mortality-maternity-care-us-compared-10-countri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Users/Jon/NEED%20Dropbox/Presentations/HealthCare/Charts/maternalmortality.png" TargetMode="External"/><Relationship Id="rId5" Type="http://schemas.openxmlformats.org/officeDocument/2006/relationships/image" Target="../media/image12.png"/><Relationship Id="rId4" Type="http://schemas.openxmlformats.org/officeDocument/2006/relationships/hyperlink" Target="https://doi.org/10.26099/411v-9255"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maternalmortality_race.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infantmortality.png" TargetMode="External"/></Relationships>
</file>

<file path=ppt/slides/_rels/slide4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 Costs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dirty="0"/>
              <a:t>OLLI Brandeis University</a:t>
            </a:r>
            <a:endParaRPr lang="en-US" sz="1800" dirty="0">
              <a:solidFill>
                <a:schemeClr val="tx2"/>
              </a:solidFill>
            </a:endParaRPr>
          </a:p>
          <a:p>
            <a:pPr>
              <a:lnSpc>
                <a:spcPct val="100000"/>
              </a:lnSpc>
              <a:spcBef>
                <a:spcPts val="0"/>
              </a:spcBef>
            </a:pPr>
            <a:r>
              <a:rPr lang="en-US" sz="1800" dirty="0">
                <a:solidFill>
                  <a:schemeClr val="tx2"/>
                </a:solidFill>
              </a:rPr>
              <a:t>December 16, 2022</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278945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healthcare </a:t>
            </a:r>
            <a:r>
              <a:rPr lang="en-US" dirty="0"/>
              <a:t>resource</a:t>
            </a:r>
            <a:r>
              <a:rPr lang="en-US" b="0" dirty="0"/>
              <a:t>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United States.</a:t>
            </a:r>
          </a:p>
          <a:p>
            <a:endParaRPr lang="en-US" dirty="0"/>
          </a:p>
        </p:txBody>
      </p:sp>
    </p:spTree>
    <p:extLst>
      <p:ext uri="{BB962C8B-B14F-4D97-AF65-F5344CB8AC3E}">
        <p14:creationId xmlns:p14="http://schemas.microsoft.com/office/powerpoint/2010/main" val="346301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dirty="0"/>
              <a:t>Health Insurance</a:t>
            </a:r>
          </a:p>
          <a:p>
            <a:pPr marL="457200" lvl="1" indent="0">
              <a:buNone/>
            </a:pPr>
            <a:endParaRPr lang="en-US" dirty="0"/>
          </a:p>
        </p:txBody>
      </p:sp>
    </p:spTree>
    <p:extLst>
      <p:ext uri="{BB962C8B-B14F-4D97-AF65-F5344CB8AC3E}">
        <p14:creationId xmlns:p14="http://schemas.microsoft.com/office/powerpoint/2010/main" val="66417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sp>
        <p:nvSpPr>
          <p:cNvPr id="3" name="Content Placeholder 2">
            <a:extLst>
              <a:ext uri="{FF2B5EF4-FFF2-40B4-BE49-F238E27FC236}">
                <a16:creationId xmlns:a16="http://schemas.microsoft.com/office/drawing/2014/main" id="{1B94A439-64CC-7949-A808-676EDF6E7E07}"/>
              </a:ext>
            </a:extLst>
          </p:cNvPr>
          <p:cNvSpPr>
            <a:spLocks noGrp="1"/>
          </p:cNvSpPr>
          <p:nvPr>
            <p:ph idx="1"/>
          </p:nvPr>
        </p:nvSpPr>
        <p:spPr/>
        <p:txBody>
          <a:bodyPr/>
          <a:lstStyle/>
          <a:p>
            <a:r>
              <a:rPr lang="en-US" dirty="0"/>
              <a:t>The market for Health Insurance is where they all come together.</a:t>
            </a:r>
          </a:p>
          <a:p>
            <a:pPr marL="0" indent="0">
              <a:buNone/>
            </a:pPr>
            <a:endParaRPr lang="en-US" dirty="0"/>
          </a:p>
          <a:p>
            <a:pPr lvl="7">
              <a:spcAft>
                <a:spcPts val="1000"/>
              </a:spcAft>
            </a:pPr>
            <a:r>
              <a:rPr lang="en-US" sz="3600" dirty="0"/>
              <a:t>Access</a:t>
            </a:r>
          </a:p>
          <a:p>
            <a:pPr lvl="7">
              <a:spcAft>
                <a:spcPts val="1000"/>
              </a:spcAft>
            </a:pPr>
            <a:r>
              <a:rPr lang="en-US" sz="3600" dirty="0"/>
              <a:t>Quality</a:t>
            </a:r>
          </a:p>
          <a:p>
            <a:pPr lvl="7"/>
            <a:r>
              <a:rPr lang="en-US" sz="3600" dirty="0"/>
              <a:t>Cost</a:t>
            </a:r>
          </a:p>
          <a:p>
            <a:pPr marL="3200400" lvl="7" indent="0">
              <a:buNone/>
            </a:pPr>
            <a:endParaRPr lang="en-US" sz="3600" dirty="0"/>
          </a:p>
          <a:p>
            <a:r>
              <a:rPr lang="en-US" dirty="0"/>
              <a:t>We will be focusing primarily on cost.</a:t>
            </a:r>
          </a:p>
        </p:txBody>
      </p:sp>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51678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17743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r>
              <a:rPr lang="en-US" sz="2400" b="1" dirty="0"/>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446643930"/>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8" name="TextBox 7">
            <a:extLst>
              <a:ext uri="{FF2B5EF4-FFF2-40B4-BE49-F238E27FC236}">
                <a16:creationId xmlns:a16="http://schemas.microsoft.com/office/drawing/2014/main" id="{348B8FDD-F5D0-E64C-9020-214B525F8CFA}"/>
              </a:ext>
            </a:extLst>
          </p:cNvPr>
          <p:cNvSpPr txBox="1"/>
          <p:nvPr/>
        </p:nvSpPr>
        <p:spPr>
          <a:xfrm>
            <a:off x="5790092" y="1144967"/>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07909487-B0DD-194C-938F-AC70973EDCD0}"/>
              </a:ext>
            </a:extLst>
          </p:cNvPr>
          <p:cNvSpPr txBox="1"/>
          <p:nvPr/>
        </p:nvSpPr>
        <p:spPr>
          <a:xfrm>
            <a:off x="5203704" y="3054863"/>
            <a:ext cx="1784591" cy="400110"/>
          </a:xfrm>
          <a:prstGeom prst="rect">
            <a:avLst/>
          </a:prstGeom>
          <a:solidFill>
            <a:schemeClr val="bg1"/>
          </a:solidFill>
        </p:spPr>
        <p:txBody>
          <a:bodyPr wrap="none" rtlCol="0">
            <a:spAutoFit/>
          </a:bodyPr>
          <a:lstStyle/>
          <a:p>
            <a:r>
              <a:rPr lang="en-US" sz="2000" b="1" dirty="0"/>
              <a:t>Everybody else</a:t>
            </a:r>
          </a:p>
        </p:txBody>
      </p:sp>
    </p:spTree>
    <p:extLst>
      <p:ext uri="{BB962C8B-B14F-4D97-AF65-F5344CB8AC3E}">
        <p14:creationId xmlns:p14="http://schemas.microsoft.com/office/powerpoint/2010/main" val="547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a:t>
            </a:r>
          </a:p>
          <a:p>
            <a:pPr lvl="1"/>
            <a:r>
              <a:rPr lang="en-US" b="0" dirty="0"/>
              <a:t>Advances in medical technologies.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3618670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223648" cy="430887"/>
          </a:xfrm>
          <a:prstGeom prst="rect">
            <a:avLst/>
          </a:prstGeom>
          <a:noFill/>
        </p:spPr>
        <p:txBody>
          <a:bodyPr wrap="square" rtlCol="0">
            <a:spAutoFit/>
          </a:bodyPr>
          <a:lstStyle/>
          <a:p>
            <a:pPr defTabSz="1219170">
              <a:defRPr/>
            </a:pPr>
            <a:r>
              <a:rPr lang="en-US" sz="1100" i="1" dirty="0"/>
              <a:t>Source</a:t>
            </a:r>
            <a:r>
              <a:rPr lang="en-US" sz="1100" dirty="0"/>
              <a:t>: </a:t>
            </a:r>
            <a:r>
              <a:rPr lang="en-US" sz="1100" dirty="0" err="1"/>
              <a:t>Munira</a:t>
            </a:r>
            <a:r>
              <a:rPr lang="en-US" sz="1100" dirty="0"/>
              <a:t> Z. </a:t>
            </a:r>
            <a:r>
              <a:rPr lang="en-US" sz="1100" dirty="0" err="1"/>
              <a:t>Gunja</a:t>
            </a:r>
            <a:r>
              <a:rPr lang="en-US" sz="1100" dirty="0"/>
              <a:t> et al., </a:t>
            </a:r>
            <a:r>
              <a:rPr lang="en-US" sz="1100" i="1" dirty="0"/>
              <a:t>What Is the Status of Women’s Health and Health Care in the U.S. Compared to Ten Other Countries? </a:t>
            </a:r>
            <a:r>
              <a:rPr lang="en-US" sz="11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633726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lgn="ctr">
              <a:buNone/>
            </a:pPr>
            <a:r>
              <a:rPr lang="en-US" dirty="0"/>
              <a:t>One Reason:</a:t>
            </a:r>
          </a:p>
          <a:p>
            <a:pPr marL="0" indent="0" algn="ctr">
              <a:buNone/>
            </a:pPr>
            <a:endParaRPr lang="en-US" dirty="0"/>
          </a:p>
          <a:p>
            <a:pPr marL="0" indent="0" algn="ctr">
              <a:buNone/>
            </a:pPr>
            <a:r>
              <a:rPr lang="en-US" dirty="0"/>
              <a:t>The United States is the only </a:t>
            </a:r>
          </a:p>
          <a:p>
            <a:pPr marL="0" indent="0" algn="ctr">
              <a:buNone/>
            </a:pPr>
            <a:r>
              <a:rPr lang="en-US" dirty="0"/>
              <a:t>profit-motivated healthcare system in the world.</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497711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408B-3B2D-3674-0AFE-A2DA62CBC1A2}"/>
              </a:ext>
            </a:extLst>
          </p:cNvPr>
          <p:cNvSpPr>
            <a:spLocks noGrp="1"/>
          </p:cNvSpPr>
          <p:nvPr>
            <p:ph type="title"/>
          </p:nvPr>
        </p:nvSpPr>
        <p:spPr>
          <a:xfrm>
            <a:off x="825500" y="0"/>
            <a:ext cx="10515600" cy="1325563"/>
          </a:xfrm>
        </p:spPr>
        <p:txBody>
          <a:bodyPr/>
          <a:lstStyle/>
          <a:p>
            <a:r>
              <a:rPr lang="en-US" dirty="0">
                <a:solidFill>
                  <a:schemeClr val="bg1"/>
                </a:solidFill>
              </a:rPr>
              <a:t>Thr</a:t>
            </a:r>
            <a:r>
              <a:rPr lang="en-US" dirty="0"/>
              <a:t>ee Potential Reasons for Higher Costs</a:t>
            </a:r>
          </a:p>
        </p:txBody>
      </p:sp>
      <p:sp>
        <p:nvSpPr>
          <p:cNvPr id="3" name="Content Placeholder 2">
            <a:extLst>
              <a:ext uri="{FF2B5EF4-FFF2-40B4-BE49-F238E27FC236}">
                <a16:creationId xmlns:a16="http://schemas.microsoft.com/office/drawing/2014/main" id="{1F93F630-8F13-D366-BD31-6376B78FF9EC}"/>
              </a:ext>
            </a:extLst>
          </p:cNvPr>
          <p:cNvSpPr>
            <a:spLocks noGrp="1"/>
          </p:cNvSpPr>
          <p:nvPr>
            <p:ph idx="1"/>
          </p:nvPr>
        </p:nvSpPr>
        <p:spPr>
          <a:xfrm>
            <a:off x="4000500" y="1325563"/>
            <a:ext cx="4165600" cy="4487170"/>
          </a:xfrm>
        </p:spPr>
        <p:txBody>
          <a:bodyPr/>
          <a:lstStyle/>
          <a:p>
            <a:r>
              <a:rPr lang="en-US" dirty="0"/>
              <a:t>Quantity of care</a:t>
            </a:r>
          </a:p>
          <a:p>
            <a:r>
              <a:rPr lang="en-US" dirty="0"/>
              <a:t>Administrative costs</a:t>
            </a:r>
          </a:p>
          <a:p>
            <a:r>
              <a:rPr lang="en-US" dirty="0"/>
              <a:t>Costs of service</a:t>
            </a:r>
          </a:p>
        </p:txBody>
      </p:sp>
      <p:sp>
        <p:nvSpPr>
          <p:cNvPr id="4" name="Slide Number Placeholder 3">
            <a:extLst>
              <a:ext uri="{FF2B5EF4-FFF2-40B4-BE49-F238E27FC236}">
                <a16:creationId xmlns:a16="http://schemas.microsoft.com/office/drawing/2014/main" id="{A17F6B61-08E2-5039-8037-E8C0AC7224A2}"/>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2269898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033961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77240"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242933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r>
              <a:rPr lang="en-US" dirty="0"/>
              <a:t>Competition Policy in Particular</a:t>
            </a:r>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771979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363777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87626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4707D5-970A-7E44-AA09-CDBA39254495}"/>
              </a:ext>
            </a:extLst>
          </p:cNvPr>
          <p:cNvSpPr txBox="1"/>
          <p:nvPr/>
        </p:nvSpPr>
        <p:spPr>
          <a:xfrm>
            <a:off x="203176" y="3490747"/>
            <a:ext cx="1114408" cy="369332"/>
          </a:xfrm>
          <a:prstGeom prst="rect">
            <a:avLst/>
          </a:prstGeom>
          <a:noFill/>
        </p:spPr>
        <p:txBody>
          <a:bodyPr wrap="none" rtlCol="0">
            <a:spAutoFit/>
          </a:bodyPr>
          <a:lstStyle/>
          <a:p>
            <a:r>
              <a:rPr lang="en-US" dirty="0">
                <a:solidFill>
                  <a:srgbClr val="FF0000"/>
                </a:solidFill>
              </a:rPr>
              <a:t>US Higher</a:t>
            </a:r>
          </a:p>
        </p:txBody>
      </p:sp>
      <p:sp>
        <p:nvSpPr>
          <p:cNvPr id="9" name="TextBox 8">
            <a:extLst>
              <a:ext uri="{FF2B5EF4-FFF2-40B4-BE49-F238E27FC236}">
                <a16:creationId xmlns:a16="http://schemas.microsoft.com/office/drawing/2014/main" id="{07C64815-2BF0-EE40-8898-3588D27EDF73}"/>
              </a:ext>
            </a:extLst>
          </p:cNvPr>
          <p:cNvSpPr txBox="1"/>
          <p:nvPr/>
        </p:nvSpPr>
        <p:spPr>
          <a:xfrm>
            <a:off x="203176" y="4196673"/>
            <a:ext cx="1068178" cy="369332"/>
          </a:xfrm>
          <a:prstGeom prst="rect">
            <a:avLst/>
          </a:prstGeom>
          <a:noFill/>
        </p:spPr>
        <p:txBody>
          <a:bodyPr wrap="none" rtlCol="0">
            <a:spAutoFit/>
          </a:bodyPr>
          <a:lstStyle/>
          <a:p>
            <a:r>
              <a:rPr lang="en-US" dirty="0">
                <a:solidFill>
                  <a:srgbClr val="00B050"/>
                </a:solidFill>
              </a:rPr>
              <a:t>US Lower</a:t>
            </a:r>
          </a:p>
        </p:txBody>
      </p:sp>
    </p:spTree>
    <p:extLst>
      <p:ext uri="{BB962C8B-B14F-4D97-AF65-F5344CB8AC3E}">
        <p14:creationId xmlns:p14="http://schemas.microsoft.com/office/powerpoint/2010/main" val="226240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90074"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4046342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a:t>
            </a:r>
            <a:r>
              <a:rPr lang="en-US" i="0" dirty="0">
                <a:solidFill>
                  <a:srgbClr val="111111"/>
                </a:solidFill>
                <a:effectLst/>
                <a:latin typeface="Roboto"/>
              </a:rPr>
              <a:t>$8 billion on insulin</a:t>
            </a:r>
            <a:r>
              <a:rPr lang="en-US" b="0" i="0" dirty="0">
                <a:solidFill>
                  <a:srgbClr val="111111"/>
                </a:solidFill>
                <a:effectLst/>
                <a:latin typeface="Roboto"/>
              </a:rPr>
              <a:t>.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399398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  </a:t>
            </a:r>
            <a:r>
              <a:rPr lang="en-US" sz="2000" dirty="0">
                <a:solidFill>
                  <a:srgbClr val="000000"/>
                </a:solidFill>
                <a:latin typeface="Myriad Pro"/>
              </a:rPr>
              <a:t>(CA has 11)</a:t>
            </a:r>
            <a:endParaRPr lang="en-US" sz="2000" b="0" dirty="0">
              <a:solidFill>
                <a:srgbClr val="000000"/>
              </a:solidFill>
              <a:latin typeface="Myriad Pro"/>
            </a:endParaRP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4151727477"/>
              </p:ext>
            </p:extLst>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Tree>
    <p:extLst>
      <p:ext uri="{BB962C8B-B14F-4D97-AF65-F5344CB8AC3E}">
        <p14:creationId xmlns:p14="http://schemas.microsoft.com/office/powerpoint/2010/main" val="3888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Copays and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735659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900362" y="1561345"/>
            <a:ext cx="6391275" cy="4351338"/>
          </a:xfrm>
        </p:spPr>
        <p:txBody>
          <a:bodyPr/>
          <a:lstStyle/>
          <a:p>
            <a:r>
              <a:rPr lang="en-US" b="0" dirty="0">
                <a:solidFill>
                  <a:srgbClr val="333333"/>
                </a:solidFill>
                <a:latin typeface="interface_regular"/>
              </a:rPr>
              <a:t>Rising prices in the health sector</a:t>
            </a:r>
          </a:p>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0A72-0334-CD40-A6C0-260262710D34}"/>
              </a:ext>
            </a:extLst>
          </p:cNvPr>
          <p:cNvSpPr>
            <a:spLocks noGrp="1"/>
          </p:cNvSpPr>
          <p:nvPr>
            <p:ph type="title"/>
          </p:nvPr>
        </p:nvSpPr>
        <p:spPr/>
        <p:txBody>
          <a:bodyPr/>
          <a:lstStyle/>
          <a:p>
            <a:r>
              <a:rPr lang="en-US" dirty="0"/>
              <a:t>What do we get for these higher costs?</a:t>
            </a:r>
          </a:p>
        </p:txBody>
      </p:sp>
      <p:sp>
        <p:nvSpPr>
          <p:cNvPr id="3" name="Text Placeholder 2">
            <a:extLst>
              <a:ext uri="{FF2B5EF4-FFF2-40B4-BE49-F238E27FC236}">
                <a16:creationId xmlns:a16="http://schemas.microsoft.com/office/drawing/2014/main" id="{97C3378D-8322-BE48-B970-0F5FEA5B55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AAF77F-9B01-D246-8AEC-9A4C1C9B64AF}"/>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121589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430887"/>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i="1" dirty="0"/>
              <a:t>Source</a:t>
            </a:r>
            <a:r>
              <a:rPr lang="en-US" sz="1100" dirty="0"/>
              <a:t>: Roosa </a:t>
            </a:r>
            <a:r>
              <a:rPr lang="en-US" sz="1100" dirty="0" err="1"/>
              <a:t>Tikkanen</a:t>
            </a:r>
            <a:r>
              <a:rPr lang="en-US" sz="1100" dirty="0"/>
              <a:t> and Melinda K. Abrams, </a:t>
            </a:r>
            <a:r>
              <a:rPr lang="en-US" sz="1100" i="1" dirty="0"/>
              <a:t>U.S. Health Care from a Global Perspective, 2019: Higher Spending, Worse Outcomes </a:t>
            </a:r>
            <a:r>
              <a:rPr lang="en-US" sz="11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158896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37</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37595"/>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24820"/>
            <a:ext cx="7014163" cy="44521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i="1" dirty="0"/>
              <a:t>Source</a:t>
            </a:r>
            <a:r>
              <a:rPr lang="en-US" sz="1100" dirty="0"/>
              <a:t>: </a:t>
            </a:r>
            <a:r>
              <a:rPr lang="en-US" sz="1100" dirty="0" err="1"/>
              <a:t>Roosa</a:t>
            </a:r>
            <a:r>
              <a:rPr lang="en-US" sz="1100" dirty="0"/>
              <a:t> </a:t>
            </a:r>
            <a:r>
              <a:rPr lang="en-US" sz="1100" dirty="0" err="1"/>
              <a:t>Tikkanen</a:t>
            </a:r>
            <a:r>
              <a:rPr lang="en-US" sz="1100" dirty="0"/>
              <a:t> and Melinda K. Abrams, </a:t>
            </a:r>
            <a:r>
              <a:rPr lang="en-US" sz="1100" i="1" dirty="0"/>
              <a:t>U.S. Health Care from a Global Perspective, 2019: Higher Spending, Worse Outcomes </a:t>
            </a:r>
            <a:r>
              <a:rPr lang="en-US" sz="11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2213345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7964021" cy="430887"/>
          </a:xfrm>
          <a:prstGeom prst="rect">
            <a:avLst/>
          </a:prstGeom>
          <a:noFill/>
        </p:spPr>
        <p:txBody>
          <a:bodyPr wrap="square" rtlCol="0">
            <a:spAutoFit/>
          </a:bodyPr>
          <a:lstStyle/>
          <a:p>
            <a:r>
              <a:rPr lang="en-US" sz="1100" i="1" dirty="0"/>
              <a:t>Source</a:t>
            </a:r>
            <a:r>
              <a:rPr lang="en-US" sz="1100" dirty="0"/>
              <a:t>: </a:t>
            </a:r>
            <a:r>
              <a:rPr lang="en-US" sz="1100" dirty="0" err="1"/>
              <a:t>Roosa</a:t>
            </a:r>
            <a:r>
              <a:rPr lang="en-US" sz="1100" dirty="0"/>
              <a:t> </a:t>
            </a:r>
            <a:r>
              <a:rPr lang="en-US" sz="1100" dirty="0" err="1"/>
              <a:t>Tikkanen</a:t>
            </a:r>
            <a:r>
              <a:rPr lang="en-US" sz="1100" dirty="0"/>
              <a:t> et al., </a:t>
            </a:r>
            <a:r>
              <a:rPr lang="en-US" sz="1100" i="1" dirty="0">
                <a:hlinkClick r:id="rId3"/>
              </a:rPr>
              <a:t>Maternal Mortality and Maternity Care in the United States Compared to 10 Other Developed Countries</a:t>
            </a:r>
            <a:r>
              <a:rPr lang="en-US" sz="1100" dirty="0"/>
              <a:t> (Commonwealth Fund, Nov. 2020). </a:t>
            </a:r>
            <a:r>
              <a:rPr lang="en-US" sz="1100" dirty="0">
                <a:hlinkClick r:id="rId4"/>
              </a:rPr>
              <a:t>https://doi.org/10.26099/411v-9255</a:t>
            </a:r>
            <a:endParaRPr lang="en-US" sz="1100" dirty="0"/>
          </a:p>
        </p:txBody>
      </p:sp>
      <p:pic>
        <p:nvPicPr>
          <p:cNvPr id="10" name="Content Placeholder 9">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5" r:link="rId6"/>
          <a:srcRect/>
          <a:stretch>
            <a:fillRect/>
          </a:stretch>
        </p:blipFill>
        <p:spPr>
          <a:xfrm>
            <a:off x="973501" y="1107727"/>
            <a:ext cx="10244998" cy="5122499"/>
          </a:xfrm>
        </p:spPr>
      </p:pic>
      <p:sp>
        <p:nvSpPr>
          <p:cNvPr id="3" name="Rectangle 2">
            <a:extLst>
              <a:ext uri="{FF2B5EF4-FFF2-40B4-BE49-F238E27FC236}">
                <a16:creationId xmlns:a16="http://schemas.microsoft.com/office/drawing/2014/main" id="{B52F55E0-BEC2-0211-0E2C-C0AE62A4E614}"/>
              </a:ext>
            </a:extLst>
          </p:cNvPr>
          <p:cNvSpPr/>
          <p:nvPr/>
        </p:nvSpPr>
        <p:spPr>
          <a:xfrm>
            <a:off x="10058400" y="2006600"/>
            <a:ext cx="800100" cy="36957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9016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3" r:link="rId4"/>
          <a:stretch>
            <a:fillRect/>
          </a:stretch>
        </p:blipFill>
        <p:spPr>
          <a:xfrm>
            <a:off x="1012560" y="1082841"/>
            <a:ext cx="10166880" cy="5118993"/>
          </a:xfrm>
        </p:spPr>
      </p:pic>
    </p:spTree>
    <p:extLst>
      <p:ext uri="{BB962C8B-B14F-4D97-AF65-F5344CB8AC3E}">
        <p14:creationId xmlns:p14="http://schemas.microsoft.com/office/powerpoint/2010/main" val="232966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790074" y="0"/>
            <a:ext cx="10515600" cy="1325563"/>
          </a:xfrm>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36576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40</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61610"/>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i="1" dirty="0"/>
              <a:t>Source</a:t>
            </a:r>
            <a:r>
              <a:rPr lang="en-US" sz="1100" dirty="0"/>
              <a:t>: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2566453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3" r:link="rId4"/>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3716050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42</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430887"/>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i="1" dirty="0"/>
              <a:t>Source</a:t>
            </a:r>
            <a:r>
              <a:rPr lang="en-US" sz="1100" dirty="0"/>
              <a:t>: </a:t>
            </a:r>
            <a:r>
              <a:rPr lang="en-US" sz="1100" dirty="0" err="1"/>
              <a:t>Roosa</a:t>
            </a:r>
            <a:r>
              <a:rPr lang="en-US" sz="1100" dirty="0"/>
              <a:t> </a:t>
            </a:r>
            <a:r>
              <a:rPr lang="en-US" sz="1100" dirty="0" err="1"/>
              <a:t>Tikkanen</a:t>
            </a:r>
            <a:r>
              <a:rPr lang="en-US" sz="1100" dirty="0"/>
              <a:t> and Melinda K. Abrams, </a:t>
            </a:r>
            <a:r>
              <a:rPr lang="en-US" sz="1100" i="1" dirty="0"/>
              <a:t>U.S. Health Care from a Global Perspective, 2019: Higher Spending, Worse Outcomes </a:t>
            </a:r>
            <a:r>
              <a:rPr lang="en-US" sz="1100" dirty="0"/>
              <a:t>(Commonwealth Fund, Jan. 2020).</a:t>
            </a:r>
          </a:p>
        </p:txBody>
      </p:sp>
    </p:spTree>
    <p:extLst>
      <p:ext uri="{BB962C8B-B14F-4D97-AF65-F5344CB8AC3E}">
        <p14:creationId xmlns:p14="http://schemas.microsoft.com/office/powerpoint/2010/main" val="422016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lnSpcReduction="10000"/>
          </a:bodyPr>
          <a:lstStyle/>
          <a:p>
            <a:r>
              <a:rPr lang="en-US" b="0" dirty="0"/>
              <a:t>US HealthCare system is not preforming well.</a:t>
            </a:r>
          </a:p>
          <a:p>
            <a:pPr lvl="1"/>
            <a:r>
              <a:rPr lang="en-US" dirty="0"/>
              <a:t>V</a:t>
            </a:r>
            <a:r>
              <a:rPr lang="en-US" b="0" dirty="0"/>
              <a:t>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932484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90794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5539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6060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2971800" y="1325563"/>
            <a:ext cx="6248400" cy="4351338"/>
          </a:xfrm>
        </p:spPr>
        <p:txBody>
          <a:bodyPr/>
          <a:lstStyle/>
          <a:p>
            <a:pPr>
              <a:spcAft>
                <a:spcPts val="1000"/>
              </a:spcAft>
            </a:pPr>
            <a:r>
              <a:rPr lang="en-US" b="0" dirty="0"/>
              <a:t>What is Health(care) Economics?</a:t>
            </a:r>
          </a:p>
          <a:p>
            <a:pPr>
              <a:spcAft>
                <a:spcPts val="1000"/>
              </a:spcAft>
            </a:pPr>
            <a:r>
              <a:rPr lang="en-US" b="0" dirty="0"/>
              <a:t>Healthcare costs</a:t>
            </a:r>
          </a:p>
        </p:txBody>
      </p:sp>
    </p:spTree>
    <p:extLst>
      <p:ext uri="{BB962C8B-B14F-4D97-AF65-F5344CB8AC3E}">
        <p14:creationId xmlns:p14="http://schemas.microsoft.com/office/powerpoint/2010/main" val="80601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expenditures were </a:t>
            </a:r>
            <a:r>
              <a:rPr lang="en-US" b="1" dirty="0"/>
              <a:t>17.7% of GDP</a:t>
            </a:r>
            <a:r>
              <a:rPr lang="en-US" b="0" dirty="0"/>
              <a:t>, which is equivalent to around </a:t>
            </a:r>
            <a:r>
              <a:rPr lang="en-US" b="1" dirty="0"/>
              <a:t>$3.8 trillion</a:t>
            </a:r>
            <a:r>
              <a:rPr lang="en-US" b="0" dirty="0"/>
              <a:t>.</a:t>
            </a:r>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customXml/itemProps2.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03485-DCFE-4B3F-A6BA-376F57A8B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33527</TotalTime>
  <Words>2451</Words>
  <Application>Microsoft Macintosh PowerPoint</Application>
  <PresentationFormat>Widescreen</PresentationFormat>
  <Paragraphs>353</Paragraphs>
  <Slides>44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Courier New</vt:lpstr>
      <vt:lpstr>InterFace</vt:lpstr>
      <vt:lpstr>interface_regular</vt:lpstr>
      <vt:lpstr>Myriad Pro</vt:lpstr>
      <vt:lpstr>Myriad Pro Light</vt:lpstr>
      <vt:lpstr>Roboto</vt:lpstr>
      <vt:lpstr>Custom Design</vt:lpstr>
      <vt:lpstr>PowerPoint Presentation</vt:lpstr>
      <vt:lpstr> National Economic Education Delegation</vt:lpstr>
      <vt:lpstr>Who Are We?</vt:lpstr>
      <vt:lpstr>Where Are We?</vt:lpstr>
      <vt:lpstr> Available NEED Topics Include:</vt:lpstr>
      <vt:lpstr>Credits and Disclaimer</vt:lpstr>
      <vt:lpstr>Outline</vt:lpstr>
      <vt:lpstr>What is Health(care) Economics?</vt:lpstr>
      <vt:lpstr>Health Economics is part of Microeconomics</vt:lpstr>
      <vt:lpstr>What Is Health Economics?</vt:lpstr>
      <vt:lpstr>Markets Studied in Health Economics</vt:lpstr>
      <vt:lpstr>The Three Legs of the Healthcare Stool</vt:lpstr>
      <vt:lpstr>Costs</vt:lpstr>
      <vt:lpstr>National Health Expenditure as Percent of GDP</vt:lpstr>
      <vt:lpstr>Health Care Spending as % of GDP, 1980–2018</vt:lpstr>
      <vt:lpstr>Why is Healthcare Spending Increasing?</vt:lpstr>
      <vt:lpstr>GDP per Capita and Health Spending per Capita, 2017 </vt:lpstr>
      <vt:lpstr>National Healthcare Expenditure Per Capita</vt:lpstr>
      <vt:lpstr>International Per Capita Healthcare Spending</vt:lpstr>
      <vt:lpstr>Out-of-Pocket Costs</vt:lpstr>
      <vt:lpstr>Why Are Costs so High in the US?</vt:lpstr>
      <vt:lpstr>Three Potential Reasons for Higher Costs</vt:lpstr>
      <vt:lpstr>Markets Matter for Costs</vt:lpstr>
      <vt:lpstr>Are Health Care Markets Special?</vt:lpstr>
      <vt:lpstr>Health Care Markets are Different</vt:lpstr>
      <vt:lpstr>Policy Matters for Costs</vt:lpstr>
      <vt:lpstr>Hospital Monopolization</vt:lpstr>
      <vt:lpstr>Concentration in Pharmaceutical Companies</vt:lpstr>
      <vt:lpstr>Drug Price Comparisons</vt:lpstr>
      <vt:lpstr>Medicare Modernization Act </vt:lpstr>
      <vt:lpstr>Monopolization of Health Insurance Market</vt:lpstr>
      <vt:lpstr>Average Annual Insurance Premiums, 1999-2018 </vt:lpstr>
      <vt:lpstr>Spending on Copays and Deductibles</vt:lpstr>
      <vt:lpstr>Reason for Higher Health Insurance Rates</vt:lpstr>
      <vt:lpstr>What do we get for these higher costs?</vt:lpstr>
      <vt:lpstr>Life Expectancy: How Does the US Compare?</vt:lpstr>
      <vt:lpstr>Avoidable Deaths</vt:lpstr>
      <vt:lpstr>Maternal Mortality Rate</vt:lpstr>
      <vt:lpstr>Maternal Mortality Rate by Race</vt:lpstr>
      <vt:lpstr>Infant Mortality International Comparison</vt:lpstr>
      <vt:lpstr>Infant Mortality by Race/Ethnicity</vt:lpstr>
      <vt:lpstr>Adults with Multiple Chronic Conditions, 2016</vt:lpstr>
      <vt:lpstr>Summary</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265</cp:revision>
  <cp:lastPrinted>2022-11-02T19:08:46Z</cp:lastPrinted>
  <dcterms:created xsi:type="dcterms:W3CDTF">2017-05-03T22:30:38Z</dcterms:created>
  <dcterms:modified xsi:type="dcterms:W3CDTF">2022-12-16T15:56:10Z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