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4.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charts/chart17.xml" ContentType="application/vnd.openxmlformats-officedocument.drawingml.chart+xml"/>
  <Override PartName="/ppt/drawings/drawing7.xml" ContentType="application/vnd.openxmlformats-officedocument.drawingml.chartshapes+xml"/>
  <Override PartName="/ppt/notesSlides/notesSlide6.xml" ContentType="application/vnd.openxmlformats-officedocument.presentationml.notesSl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ppt/notesSlides/notesSlide7.xml" ContentType="application/vnd.openxmlformats-officedocument.presentationml.notesSlid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1.xml" ContentType="application/vnd.openxmlformats-officedocument.drawingml.chart+xml"/>
  <Override PartName="/ppt/theme/themeOverride6.xml" ContentType="application/vnd.openxmlformats-officedocument.themeOverride+xml"/>
  <Override PartName="/ppt/drawings/drawing9.xml" ContentType="application/vnd.openxmlformats-officedocument.drawingml.chartshapes+xml"/>
  <Override PartName="/ppt/charts/chart2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3"/>
  </p:notesMasterIdLst>
  <p:sldIdLst>
    <p:sldId id="1170" r:id="rId5"/>
    <p:sldId id="328" r:id="rId6"/>
    <p:sldId id="1156" r:id="rId7"/>
    <p:sldId id="435" r:id="rId8"/>
    <p:sldId id="327" r:id="rId9"/>
    <p:sldId id="499" r:id="rId10"/>
    <p:sldId id="500" r:id="rId11"/>
    <p:sldId id="507" r:id="rId12"/>
    <p:sldId id="1155" r:id="rId13"/>
    <p:sldId id="508" r:id="rId14"/>
    <p:sldId id="359" r:id="rId15"/>
    <p:sldId id="501" r:id="rId16"/>
    <p:sldId id="1171" r:id="rId17"/>
    <p:sldId id="1172" r:id="rId18"/>
    <p:sldId id="1167" r:id="rId19"/>
    <p:sldId id="1176" r:id="rId20"/>
    <p:sldId id="1134" r:id="rId21"/>
    <p:sldId id="1120" r:id="rId22"/>
    <p:sldId id="1142" r:id="rId23"/>
    <p:sldId id="1136" r:id="rId24"/>
    <p:sldId id="1143" r:id="rId25"/>
    <p:sldId id="1144" r:id="rId26"/>
    <p:sldId id="1177" r:id="rId27"/>
    <p:sldId id="1166" r:id="rId28"/>
    <p:sldId id="1113" r:id="rId29"/>
    <p:sldId id="583" r:id="rId30"/>
    <p:sldId id="1115" r:id="rId31"/>
    <p:sldId id="1117" r:id="rId32"/>
    <p:sldId id="1118" r:id="rId33"/>
    <p:sldId id="565" r:id="rId34"/>
    <p:sldId id="1126" r:id="rId35"/>
    <p:sldId id="561" r:id="rId36"/>
    <p:sldId id="559" r:id="rId37"/>
    <p:sldId id="560" r:id="rId38"/>
    <p:sldId id="1130" r:id="rId39"/>
    <p:sldId id="1131" r:id="rId40"/>
    <p:sldId id="352" r:id="rId41"/>
    <p:sldId id="1132" r:id="rId42"/>
    <p:sldId id="1178" r:id="rId43"/>
    <p:sldId id="527" r:id="rId44"/>
    <p:sldId id="1165" r:id="rId45"/>
    <p:sldId id="518" r:id="rId46"/>
    <p:sldId id="531" r:id="rId47"/>
    <p:sldId id="530" r:id="rId48"/>
    <p:sldId id="1169" r:id="rId49"/>
    <p:sldId id="532" r:id="rId50"/>
    <p:sldId id="1159" r:id="rId51"/>
    <p:sldId id="543" r:id="rId52"/>
    <p:sldId id="1179" r:id="rId53"/>
    <p:sldId id="504" r:id="rId54"/>
    <p:sldId id="1148" r:id="rId55"/>
    <p:sldId id="1164" r:id="rId56"/>
    <p:sldId id="1180" r:id="rId57"/>
    <p:sldId id="1152" r:id="rId58"/>
    <p:sldId id="1150" r:id="rId59"/>
    <p:sldId id="1154" r:id="rId60"/>
    <p:sldId id="1157" r:id="rId61"/>
    <p:sldId id="1096" r:id="rId62"/>
    <p:sldId id="1098" r:id="rId63"/>
    <p:sldId id="581" r:id="rId64"/>
    <p:sldId id="1094" r:id="rId65"/>
    <p:sldId id="542" r:id="rId66"/>
    <p:sldId id="604" r:id="rId67"/>
    <p:sldId id="1161" r:id="rId68"/>
    <p:sldId id="362" r:id="rId69"/>
    <p:sldId id="1149" r:id="rId70"/>
    <p:sldId id="1162" r:id="rId71"/>
    <p:sldId id="597" r:id="rId72"/>
    <p:sldId id="601" r:id="rId73"/>
    <p:sldId id="598" r:id="rId74"/>
    <p:sldId id="599" r:id="rId75"/>
    <p:sldId id="522" r:id="rId76"/>
    <p:sldId id="1106" r:id="rId77"/>
    <p:sldId id="1158" r:id="rId78"/>
    <p:sldId id="1089" r:id="rId79"/>
    <p:sldId id="1173" r:id="rId80"/>
    <p:sldId id="1174" r:id="rId81"/>
    <p:sldId id="1175" r:id="rId82"/>
    <p:sldId id="1135" r:id="rId83"/>
    <p:sldId id="1129" r:id="rId84"/>
    <p:sldId id="1163" r:id="rId85"/>
    <p:sldId id="537" r:id="rId86"/>
    <p:sldId id="540" r:id="rId87"/>
    <p:sldId id="541" r:id="rId88"/>
    <p:sldId id="1097" r:id="rId89"/>
    <p:sldId id="603" r:id="rId90"/>
    <p:sldId id="346" r:id="rId91"/>
    <p:sldId id="1099"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7744" autoAdjust="0"/>
    <p:restoredTop sz="94674"/>
  </p:normalViewPr>
  <p:slideViewPr>
    <p:cSldViewPr snapToGrid="0" snapToObjects="1">
      <p:cViewPr varScale="1">
        <p:scale>
          <a:sx n="117" d="100"/>
          <a:sy n="117" d="100"/>
        </p:scale>
        <p:origin x="208" y="17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8.xml"/><Relationship Id="rId1" Type="http://schemas.microsoft.com/office/2011/relationships/chartStyle" Target="style8.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46" y="251433"/>
          <a:ext cx="914400" cy="2831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9.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82.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82</a:t>
            </a:fld>
            <a:endParaRPr lang="en-US"/>
          </a:p>
        </p:txBody>
      </p:sp>
    </p:spTree>
    <p:extLst>
      <p:ext uri="{BB962C8B-B14F-4D97-AF65-F5344CB8AC3E}">
        <p14:creationId xmlns:p14="http://schemas.microsoft.com/office/powerpoint/2010/main" val="137557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87</a:t>
            </a:fld>
            <a:endParaRPr lang="en-US"/>
          </a:p>
        </p:txBody>
      </p:sp>
    </p:spTree>
    <p:extLst>
      <p:ext uri="{BB962C8B-B14F-4D97-AF65-F5344CB8AC3E}">
        <p14:creationId xmlns:p14="http://schemas.microsoft.com/office/powerpoint/2010/main" val="323944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10</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12</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26</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42</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44</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46</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60</a:t>
            </a:fld>
            <a:endParaRPr lang="en-US"/>
          </a:p>
        </p:txBody>
      </p:sp>
    </p:spTree>
    <p:extLst>
      <p:ext uri="{BB962C8B-B14F-4D97-AF65-F5344CB8AC3E}">
        <p14:creationId xmlns:p14="http://schemas.microsoft.com/office/powerpoint/2010/main" val="241016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Berkshire Community College</a:t>
            </a:r>
            <a:endParaRPr lang="en-US" sz="1800" dirty="0">
              <a:solidFill>
                <a:schemeClr val="tx2"/>
              </a:solidFill>
            </a:endParaRPr>
          </a:p>
          <a:p>
            <a:pPr>
              <a:lnSpc>
                <a:spcPct val="100000"/>
              </a:lnSpc>
              <a:spcBef>
                <a:spcPts val="0"/>
              </a:spcBef>
            </a:pPr>
            <a:r>
              <a:rPr lang="en-US" sz="1800" dirty="0">
                <a:solidFill>
                  <a:schemeClr val="tx2"/>
                </a:solidFill>
              </a:rPr>
              <a:t>October 6, 2021</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Executive Director</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74078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markets and health insurance.</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Why Are We Talking About the Market for Health Insurance?</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15321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sp>
        <p:nvSpPr>
          <p:cNvPr id="3" name="Content Placeholder 2">
            <a:extLst>
              <a:ext uri="{FF2B5EF4-FFF2-40B4-BE49-F238E27FC236}">
                <a16:creationId xmlns:a16="http://schemas.microsoft.com/office/drawing/2014/main" id="{1B94A439-64CC-7949-A808-676EDF6E7E07}"/>
              </a:ext>
            </a:extLst>
          </p:cNvPr>
          <p:cNvSpPr>
            <a:spLocks noGrp="1"/>
          </p:cNvSpPr>
          <p:nvPr>
            <p:ph idx="1"/>
          </p:nvPr>
        </p:nvSpPr>
        <p:spPr/>
        <p:txBody>
          <a:bodyPr/>
          <a:lstStyle/>
          <a:p>
            <a:r>
              <a:rPr lang="en-US" dirty="0"/>
              <a:t>The market for Health Insurance is where they all come together.</a:t>
            </a:r>
          </a:p>
          <a:p>
            <a:pPr marL="0" indent="0">
              <a:buNone/>
            </a:pPr>
            <a:endParaRPr lang="en-US" dirty="0"/>
          </a:p>
          <a:p>
            <a:pPr lvl="7">
              <a:spcAft>
                <a:spcPts val="1000"/>
              </a:spcAft>
            </a:pPr>
            <a:r>
              <a:rPr lang="en-US" sz="3600" dirty="0"/>
              <a:t>Access</a:t>
            </a:r>
          </a:p>
          <a:p>
            <a:pPr lvl="7">
              <a:spcAft>
                <a:spcPts val="1000"/>
              </a:spcAft>
            </a:pPr>
            <a:r>
              <a:rPr lang="en-US" sz="3600" dirty="0"/>
              <a:t>Quality</a:t>
            </a:r>
          </a:p>
          <a:p>
            <a:pPr lvl="7"/>
            <a:r>
              <a:rPr lang="en-US" sz="3600" dirty="0"/>
              <a:t>Cost</a:t>
            </a:r>
          </a:p>
          <a:p>
            <a:pPr marL="3200400" lvl="7" indent="0">
              <a:buNone/>
            </a:pPr>
            <a:endParaRPr lang="en-US" sz="3600" dirty="0"/>
          </a:p>
          <a:p>
            <a:r>
              <a:rPr lang="en-US" dirty="0"/>
              <a:t>We will discuss metrics of performance for each.</a:t>
            </a:r>
          </a:p>
        </p:txBody>
      </p:sp>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51678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71867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31283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19</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Tree>
    <p:extLst>
      <p:ext uri="{BB962C8B-B14F-4D97-AF65-F5344CB8AC3E}">
        <p14:creationId xmlns:p14="http://schemas.microsoft.com/office/powerpoint/2010/main" val="422462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413773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90945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r>
              <a:rPr lang="en-US" dirty="0"/>
              <a:t>Insurance coverage in the U.S. is not universal.</a:t>
            </a:r>
          </a:p>
          <a:p>
            <a:r>
              <a:rPr lang="en-US" dirty="0"/>
              <a:t>Supply of medical personnel and equipment may be lower than elsewhere.</a:t>
            </a:r>
          </a:p>
          <a:p>
            <a:r>
              <a:rPr lang="en-US" dirty="0"/>
              <a:t>Avoidable (amenable) deaths are higher, perhaps indicating less access to care.</a:t>
            </a:r>
          </a:p>
          <a:p>
            <a:r>
              <a:rPr lang="en-US" dirty="0"/>
              <a:t>Emergency room use is higher in the U.S. than elsewhere.</a:t>
            </a:r>
          </a:p>
          <a:p>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51514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339995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25</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27</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International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28</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4448687" y="1619067"/>
            <a:ext cx="3100074" cy="400110"/>
          </a:xfrm>
          <a:prstGeom prst="rect">
            <a:avLst/>
          </a:prstGeom>
          <a:noFill/>
        </p:spPr>
        <p:txBody>
          <a:bodyPr wrap="square" rtlCol="0">
            <a:spAutoFit/>
          </a:bodyPr>
          <a:lstStyle/>
          <a:p>
            <a:r>
              <a:rPr lang="en-US" sz="2000" b="1" dirty="0"/>
              <a:t>Deaths per 1,000 live births</a:t>
            </a:r>
          </a:p>
        </p:txBody>
      </p:sp>
      <p:sp>
        <p:nvSpPr>
          <p:cNvPr id="3" name="TextBox 2">
            <a:extLst>
              <a:ext uri="{FF2B5EF4-FFF2-40B4-BE49-F238E27FC236}">
                <a16:creationId xmlns:a16="http://schemas.microsoft.com/office/drawing/2014/main" id="{A18F871F-FD85-5249-9F89-DC98331E3BE2}"/>
              </a:ext>
            </a:extLst>
          </p:cNvPr>
          <p:cNvSpPr txBox="1"/>
          <p:nvPr/>
        </p:nvSpPr>
        <p:spPr>
          <a:xfrm>
            <a:off x="5540907" y="1095847"/>
            <a:ext cx="915635" cy="523220"/>
          </a:xfrm>
          <a:prstGeom prst="rect">
            <a:avLst/>
          </a:prstGeom>
          <a:noFill/>
        </p:spPr>
        <p:txBody>
          <a:bodyPr wrap="none" rtlCol="0">
            <a:spAutoFit/>
          </a:bodyPr>
          <a:lstStyle/>
          <a:p>
            <a:r>
              <a:rPr lang="en-US" sz="2800" b="1" dirty="0"/>
              <a:t>2016</a:t>
            </a:r>
          </a:p>
        </p:txBody>
      </p:sp>
      <p:sp>
        <p:nvSpPr>
          <p:cNvPr id="8" name="TextBox 7">
            <a:extLst>
              <a:ext uri="{FF2B5EF4-FFF2-40B4-BE49-F238E27FC236}">
                <a16:creationId xmlns:a16="http://schemas.microsoft.com/office/drawing/2014/main" id="{76A055F5-E86C-D649-B845-7F4A11695512}"/>
              </a:ext>
            </a:extLst>
          </p:cNvPr>
          <p:cNvSpPr txBox="1"/>
          <p:nvPr/>
        </p:nvSpPr>
        <p:spPr>
          <a:xfrm>
            <a:off x="7666219" y="3059668"/>
            <a:ext cx="754437" cy="369332"/>
          </a:xfrm>
          <a:prstGeom prst="rect">
            <a:avLst/>
          </a:prstGeom>
          <a:noFill/>
        </p:spPr>
        <p:txBody>
          <a:bodyPr wrap="none" rtlCol="0">
            <a:spAutoFit/>
          </a:bodyPr>
          <a:lstStyle/>
          <a:p>
            <a:r>
              <a:rPr lang="en-US" dirty="0"/>
              <a:t>White</a:t>
            </a:r>
          </a:p>
        </p:txBody>
      </p:sp>
      <p:sp>
        <p:nvSpPr>
          <p:cNvPr id="9" name="TextBox 8">
            <a:extLst>
              <a:ext uri="{FF2B5EF4-FFF2-40B4-BE49-F238E27FC236}">
                <a16:creationId xmlns:a16="http://schemas.microsoft.com/office/drawing/2014/main" id="{2D718281-4B47-4E47-8CF8-1B59C36B5723}"/>
              </a:ext>
            </a:extLst>
          </p:cNvPr>
          <p:cNvSpPr txBox="1"/>
          <p:nvPr/>
        </p:nvSpPr>
        <p:spPr>
          <a:xfrm>
            <a:off x="2140014" y="1325563"/>
            <a:ext cx="675185" cy="369332"/>
          </a:xfrm>
          <a:prstGeom prst="rect">
            <a:avLst/>
          </a:prstGeom>
          <a:noFill/>
        </p:spPr>
        <p:txBody>
          <a:bodyPr wrap="none" rtlCol="0">
            <a:spAutoFit/>
          </a:bodyPr>
          <a:lstStyle/>
          <a:p>
            <a:r>
              <a:rPr lang="en-US" dirty="0"/>
              <a:t>Black</a:t>
            </a:r>
          </a:p>
        </p:txBody>
      </p:sp>
    </p:spTree>
    <p:extLst>
      <p:ext uri="{BB962C8B-B14F-4D97-AF65-F5344CB8AC3E}">
        <p14:creationId xmlns:p14="http://schemas.microsoft.com/office/powerpoint/2010/main" val="272019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29</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2519951853"/>
              </p:ext>
            </p:extLst>
          </p:nvPr>
        </p:nvGraphicFramePr>
        <p:xfrm>
          <a:off x="838200" y="66278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3336438" y="1988344"/>
            <a:ext cx="5519123" cy="461665"/>
          </a:xfrm>
          <a:prstGeom prst="rect">
            <a:avLst/>
          </a:prstGeom>
          <a:noFill/>
        </p:spPr>
        <p:txBody>
          <a:bodyPr wrap="square" rtlCol="0">
            <a:spAutoFit/>
          </a:bodyPr>
          <a:lstStyle/>
          <a:p>
            <a:r>
              <a:rPr lang="en-US" sz="2400" b="1" dirty="0"/>
              <a:t>Maternal deaths per 100,000 live births.</a:t>
            </a:r>
          </a:p>
        </p:txBody>
      </p:sp>
    </p:spTree>
    <p:extLst>
      <p:ext uri="{BB962C8B-B14F-4D97-AF65-F5344CB8AC3E}">
        <p14:creationId xmlns:p14="http://schemas.microsoft.com/office/powerpoint/2010/main" val="174232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0464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a:xfrm>
            <a:off x="838200" y="1303506"/>
            <a:ext cx="10515600" cy="1325563"/>
          </a:xfrm>
        </p:spPr>
        <p:txBody>
          <a:bodyPr/>
          <a:lstStyle/>
          <a:p>
            <a:r>
              <a:rPr lang="en-US" b="0" i="0" dirty="0">
                <a:solidFill>
                  <a:srgbClr val="000000"/>
                </a:solidFill>
                <a:effectLst/>
                <a:latin typeface="Merriweather"/>
              </a:rPr>
              <a:t>American Indian/Alaska Native and Black women are 2 to 3 times as likely to die from a pregnancy-related cause than white women.</a:t>
            </a:r>
          </a:p>
        </p:txBody>
      </p:sp>
      <p:pic>
        <p:nvPicPr>
          <p:cNvPr id="4" name="Picture 3">
            <a:extLst>
              <a:ext uri="{FF2B5EF4-FFF2-40B4-BE49-F238E27FC236}">
                <a16:creationId xmlns:a16="http://schemas.microsoft.com/office/drawing/2014/main" id="{F275D12D-52BF-1340-99BF-1E906332CF79}"/>
              </a:ext>
            </a:extLst>
          </p:cNvPr>
          <p:cNvPicPr>
            <a:picLocks noChangeAspect="1"/>
          </p:cNvPicPr>
          <p:nvPr/>
        </p:nvPicPr>
        <p:blipFill>
          <a:blip r:embed="rId2"/>
          <a:stretch>
            <a:fillRect/>
          </a:stretch>
        </p:blipFill>
        <p:spPr>
          <a:xfrm>
            <a:off x="2839492" y="2556652"/>
            <a:ext cx="6513015" cy="3653309"/>
          </a:xfrm>
          <a:prstGeom prst="rect">
            <a:avLst/>
          </a:prstGeom>
        </p:spPr>
      </p:pic>
    </p:spTree>
    <p:extLst>
      <p:ext uri="{BB962C8B-B14F-4D97-AF65-F5344CB8AC3E}">
        <p14:creationId xmlns:p14="http://schemas.microsoft.com/office/powerpoint/2010/main" val="1173749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35628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92500" lnSpcReduction="20000"/>
          </a:bodyPr>
          <a:lstStyle/>
          <a:p>
            <a:r>
              <a:rPr lang="en-US" b="0" dirty="0"/>
              <a:t>The U.S. has the </a:t>
            </a:r>
            <a:r>
              <a:rPr lang="en-US" dirty="0"/>
              <a:t>highest chronic disease burden </a:t>
            </a:r>
            <a:r>
              <a:rPr lang="en-US" b="0" dirty="0"/>
              <a:t>and an obesity rate that is two times higher than the OECD average.</a:t>
            </a:r>
          </a:p>
          <a:p>
            <a:r>
              <a:rPr lang="en-US" b="0" dirty="0"/>
              <a:t>Americans had </a:t>
            </a:r>
            <a:r>
              <a:rPr lang="en-US" dirty="0"/>
              <a:t>fewer physician visits </a:t>
            </a:r>
            <a:r>
              <a:rPr lang="en-US" b="0" dirty="0"/>
              <a:t>than peers in most countries, which may be related to a low supply of physicians in the U.S.</a:t>
            </a:r>
          </a:p>
          <a:p>
            <a:r>
              <a:rPr lang="en-US" b="0" dirty="0"/>
              <a:t>Compared to peer nations, the U.S. has among the highest number of </a:t>
            </a:r>
            <a:r>
              <a:rPr lang="en-US" dirty="0"/>
              <a:t>hospitalizations from preventable causes </a:t>
            </a:r>
            <a:r>
              <a:rPr lang="en-US" b="0" dirty="0"/>
              <a:t>and the highest rate of avoidable deaths.</a:t>
            </a:r>
          </a:p>
          <a:p>
            <a:r>
              <a:rPr lang="en-US" b="0" dirty="0"/>
              <a:t>Americans use some </a:t>
            </a:r>
            <a:r>
              <a:rPr lang="en-US" dirty="0"/>
              <a:t>expensive technologies</a:t>
            </a:r>
            <a:r>
              <a:rPr lang="en-US" b="0" dirty="0"/>
              <a:t>, such as MRIs, and specialized procedures, such as hip replacements, more often than our peers.</a:t>
            </a:r>
          </a:p>
          <a:p>
            <a:r>
              <a:rPr lang="en-US" b="0" dirty="0"/>
              <a:t>The U.S. outperforms its peers in terms of </a:t>
            </a:r>
            <a:r>
              <a:rPr lang="en-US" dirty="0"/>
              <a:t>preventive measures </a:t>
            </a:r>
            <a:r>
              <a:rPr lang="en-US" b="0" dirty="0"/>
              <a:t>— it has one of the highest rates of breast cancer screening among women ages 50 to 69 and the second-highest rate (after the U.K.) of flu vaccinations among people age 65 and older.</a:t>
            </a:r>
          </a:p>
        </p:txBody>
      </p:sp>
    </p:spTree>
    <p:extLst>
      <p:ext uri="{BB962C8B-B14F-4D97-AF65-F5344CB8AC3E}">
        <p14:creationId xmlns:p14="http://schemas.microsoft.com/office/powerpoint/2010/main" val="1863233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177435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27301" cy="461665"/>
          </a:xfrm>
          <a:prstGeom prst="rect">
            <a:avLst/>
          </a:prstGeom>
          <a:noFill/>
        </p:spPr>
        <p:txBody>
          <a:bodyPr wrap="none" rtlCol="0">
            <a:spAutoFit/>
          </a:bodyPr>
          <a:lstStyle/>
          <a:p>
            <a:r>
              <a:rPr lang="en-US" sz="2400" b="1" dirty="0"/>
              <a:t>Total Expenditures in 2019: $3.8 Billion</a:t>
            </a:r>
          </a:p>
        </p:txBody>
      </p:sp>
    </p:spTree>
    <p:extLst>
      <p:ext uri="{BB962C8B-B14F-4D97-AF65-F5344CB8AC3E}">
        <p14:creationId xmlns:p14="http://schemas.microsoft.com/office/powerpoint/2010/main" val="79994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3917032525"/>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r>
              <a:rPr lang="en-US" b="1" dirty="0"/>
              <a:t>Everybody Else</a:t>
            </a:r>
          </a:p>
        </p:txBody>
      </p:sp>
    </p:spTree>
    <p:extLst>
      <p:ext uri="{BB962C8B-B14F-4D97-AF65-F5344CB8AC3E}">
        <p14:creationId xmlns:p14="http://schemas.microsoft.com/office/powerpoint/2010/main" val="54758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spTree>
    <p:extLst>
      <p:ext uri="{BB962C8B-B14F-4D97-AF65-F5344CB8AC3E}">
        <p14:creationId xmlns:p14="http://schemas.microsoft.com/office/powerpoint/2010/main" val="2468033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718425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03396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30011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242933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1771979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Most of the top 100 most expensive hospitals are located in states in the west and south. </a:t>
            </a:r>
          </a:p>
          <a:p>
            <a:pPr lvl="1"/>
            <a:r>
              <a:rPr lang="en-US" b="0" dirty="0"/>
              <a:t>Florida had the highest number, with 40 hospitals. </a:t>
            </a:r>
          </a:p>
          <a:p>
            <a:pPr lvl="1"/>
            <a:r>
              <a:rPr lang="en-US" b="0" dirty="0"/>
              <a:t>Other top states included Texas with 14 hospitals, Alabama with eight, Nevada with seven, and California with six.</a:t>
            </a:r>
          </a:p>
          <a:p>
            <a:r>
              <a:rPr lang="en-US" b="0" dirty="0"/>
              <a:t>Hospitals Charge Patients More Than Four Times the Cost of Care</a:t>
            </a:r>
          </a:p>
          <a:p>
            <a:r>
              <a:rPr lang="en-US" b="0" dirty="0"/>
              <a:t>The most expensive hospitals cost of care range from 1,808 % at the high end to 1,129 % at the low end. </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1596863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2363777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56</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05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1399398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204168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pPr>
              <a:spcAft>
                <a:spcPts val="1000"/>
              </a:spcAft>
            </a:pPr>
            <a:r>
              <a:rPr lang="en-US" b="0" dirty="0"/>
              <a:t>What is Health(care) Economics?</a:t>
            </a:r>
          </a:p>
          <a:p>
            <a:pPr>
              <a:spcAft>
                <a:spcPts val="1000"/>
              </a:spcAft>
            </a:pPr>
            <a:r>
              <a:rPr lang="en-US" b="0" dirty="0"/>
              <a:t>Taking the Pulse of the Health Economy</a:t>
            </a:r>
          </a:p>
          <a:p>
            <a:pPr>
              <a:spcAft>
                <a:spcPts val="1000"/>
              </a:spcAft>
            </a:pPr>
            <a:r>
              <a:rPr lang="en-US" b="0" dirty="0"/>
              <a:t>Health Care Systems and Institutions</a:t>
            </a:r>
          </a:p>
          <a:p>
            <a:r>
              <a:rPr lang="en-US" b="0" dirty="0"/>
              <a:t>Health Insurance and Reform</a:t>
            </a:r>
          </a:p>
          <a:p>
            <a:pPr marL="0" indent="0">
              <a:buNone/>
            </a:pPr>
            <a:endParaRPr lang="en-US" dirty="0"/>
          </a:p>
        </p:txBody>
      </p:sp>
    </p:spTree>
    <p:extLst>
      <p:ext uri="{BB962C8B-B14F-4D97-AF65-F5344CB8AC3E}">
        <p14:creationId xmlns:p14="http://schemas.microsoft.com/office/powerpoint/2010/main" val="806011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a:t>
            </a: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91A2-DBE3-431C-ADA2-DAA2FDA54AA1}"/>
              </a:ext>
            </a:extLst>
          </p:cNvPr>
          <p:cNvSpPr>
            <a:spLocks noGrp="1"/>
          </p:cNvSpPr>
          <p:nvPr>
            <p:ph type="title"/>
          </p:nvPr>
        </p:nvSpPr>
        <p:spPr/>
        <p:txBody>
          <a:bodyPr/>
          <a:lstStyle/>
          <a:p>
            <a:pPr>
              <a:lnSpc>
                <a:spcPct val="90000"/>
              </a:lnSpc>
            </a:pPr>
            <a:r>
              <a:rPr lang="en-US" dirty="0">
                <a:solidFill>
                  <a:schemeClr val="bg1"/>
                </a:solidFill>
              </a:rPr>
              <a:t>Ave</a:t>
            </a:r>
            <a:r>
              <a:rPr lang="en-US" dirty="0"/>
              <a:t>rage annual premiums for single and family coverage, 1999–2018</a:t>
            </a:r>
          </a:p>
        </p:txBody>
      </p:sp>
      <p:sp>
        <p:nvSpPr>
          <p:cNvPr id="4" name="Slide Number Placeholder 3">
            <a:extLst>
              <a:ext uri="{FF2B5EF4-FFF2-40B4-BE49-F238E27FC236}">
                <a16:creationId xmlns:a16="http://schemas.microsoft.com/office/drawing/2014/main" id="{AE5BA68E-F7AD-48B8-8254-E56622E7021F}"/>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1026" name="Picture 2" descr="Exhibit 1">
            <a:extLst>
              <a:ext uri="{FF2B5EF4-FFF2-40B4-BE49-F238E27FC236}">
                <a16:creationId xmlns:a16="http://schemas.microsoft.com/office/drawing/2014/main" id="{9AEC7430-EBA7-4C73-8B62-191CC266E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104"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13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2410193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838200" y="1604208"/>
            <a:ext cx="10515600" cy="4351338"/>
          </a:xfrm>
        </p:spPr>
        <p:txBody>
          <a:bodyPr/>
          <a:lstStyle/>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R</a:t>
            </a:r>
            <a:r>
              <a:rPr lang="en-US" sz="2800" b="0" dirty="0">
                <a:solidFill>
                  <a:srgbClr val="333333"/>
                </a:solidFill>
                <a:latin typeface="interface_regular"/>
              </a:rPr>
              <a:t>ising prices in the health sector</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354183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Out of pocket model – you pay yourself</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1199283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833D-8BC3-ED4C-843A-9E350EBD0562}"/>
              </a:ext>
            </a:extLst>
          </p:cNvPr>
          <p:cNvSpPr>
            <a:spLocks noGrp="1"/>
          </p:cNvSpPr>
          <p:nvPr>
            <p:ph type="title"/>
          </p:nvPr>
        </p:nvSpPr>
        <p:spPr/>
        <p:txBody>
          <a:bodyPr/>
          <a:lstStyle/>
          <a:p>
            <a:r>
              <a:rPr lang="en-US" dirty="0"/>
              <a:t>Health Insurance and Reform</a:t>
            </a:r>
          </a:p>
        </p:txBody>
      </p:sp>
      <p:sp>
        <p:nvSpPr>
          <p:cNvPr id="3" name="Text Placeholder 2">
            <a:extLst>
              <a:ext uri="{FF2B5EF4-FFF2-40B4-BE49-F238E27FC236}">
                <a16:creationId xmlns:a16="http://schemas.microsoft.com/office/drawing/2014/main" id="{24651C37-FE84-344C-B462-700844AD60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246DD-E373-1E47-8096-22D0DBBD873B}"/>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29093227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961E-A772-4FFA-8741-2B67CDFA1B0A}"/>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BC87942F-8EF8-4481-B17D-E0042B55B31E}"/>
              </a:ext>
            </a:extLst>
          </p:cNvPr>
          <p:cNvSpPr>
            <a:spLocks noGrp="1"/>
          </p:cNvSpPr>
          <p:nvPr>
            <p:ph idx="1"/>
          </p:nvPr>
        </p:nvSpPr>
        <p:spPr/>
        <p:txBody>
          <a:bodyPr>
            <a:normAutofit/>
          </a:bodyPr>
          <a:lstStyle/>
          <a:p>
            <a:r>
              <a:rPr lang="en-US" b="1" i="0" dirty="0">
                <a:solidFill>
                  <a:srgbClr val="383838"/>
                </a:solidFill>
                <a:effectLst/>
                <a:latin typeface="Libre Baskerville"/>
              </a:rPr>
              <a:t>Universal coverage </a:t>
            </a:r>
            <a:r>
              <a:rPr lang="en-US" b="0" i="0" dirty="0">
                <a:solidFill>
                  <a:srgbClr val="383838"/>
                </a:solidFill>
                <a:effectLst/>
                <a:latin typeface="Libre Baskerville"/>
              </a:rPr>
              <a:t>refers to health care systems in which all individuals have insurance coverage. </a:t>
            </a:r>
          </a:p>
          <a:p>
            <a:r>
              <a:rPr lang="en-US" b="0" dirty="0">
                <a:solidFill>
                  <a:srgbClr val="383838"/>
                </a:solidFill>
                <a:latin typeface="Libre Baskerville"/>
              </a:rPr>
              <a:t>Generally, this coverage includes:</a:t>
            </a:r>
          </a:p>
          <a:p>
            <a:pPr lvl="1"/>
            <a:r>
              <a:rPr lang="en-US" dirty="0">
                <a:solidFill>
                  <a:srgbClr val="383838"/>
                </a:solidFill>
                <a:latin typeface="Libre Baskerville"/>
              </a:rPr>
              <a:t>A</a:t>
            </a:r>
            <a:r>
              <a:rPr lang="en-US" b="0" dirty="0">
                <a:solidFill>
                  <a:srgbClr val="383838"/>
                </a:solidFill>
                <a:latin typeface="Libre Baskerville"/>
              </a:rPr>
              <a:t>ccess to all needed services and benefits.</a:t>
            </a:r>
          </a:p>
          <a:p>
            <a:pPr lvl="1"/>
            <a:r>
              <a:rPr lang="en-US" dirty="0">
                <a:solidFill>
                  <a:srgbClr val="383838"/>
                </a:solidFill>
                <a:latin typeface="Libre Baskerville"/>
              </a:rPr>
              <a:t>P</a:t>
            </a:r>
            <a:r>
              <a:rPr lang="en-US" b="0" dirty="0">
                <a:solidFill>
                  <a:srgbClr val="383838"/>
                </a:solidFill>
                <a:latin typeface="Libre Baskerville"/>
              </a:rPr>
              <a:t>rotects individuals from excessive financial hardships.</a:t>
            </a:r>
          </a:p>
          <a:p>
            <a:pPr marL="457200" lvl="1" indent="0">
              <a:buNone/>
            </a:pPr>
            <a:endParaRPr lang="en-US" dirty="0"/>
          </a:p>
        </p:txBody>
      </p:sp>
    </p:spTree>
    <p:extLst>
      <p:ext uri="{BB962C8B-B14F-4D97-AF65-F5344CB8AC3E}">
        <p14:creationId xmlns:p14="http://schemas.microsoft.com/office/powerpoint/2010/main" val="3183499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2A4A-8BB3-4B68-B9EC-119B56A0B5DA}"/>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EC68AFA7-09A8-47A0-8A54-3D1214E1AD3D}"/>
              </a:ext>
            </a:extLst>
          </p:cNvPr>
          <p:cNvSpPr>
            <a:spLocks noGrp="1"/>
          </p:cNvSpPr>
          <p:nvPr>
            <p:ph idx="1"/>
          </p:nvPr>
        </p:nvSpPr>
        <p:spPr/>
        <p:txBody>
          <a:bodyPr>
            <a:normAutofit lnSpcReduction="10000"/>
          </a:bodyPr>
          <a:lstStyle/>
          <a:p>
            <a:r>
              <a:rPr lang="en-US" b="1" i="0" dirty="0">
                <a:solidFill>
                  <a:srgbClr val="383838"/>
                </a:solidFill>
                <a:effectLst/>
                <a:latin typeface="Libre Baskerville"/>
              </a:rPr>
              <a:t>Single-payer </a:t>
            </a:r>
            <a:r>
              <a:rPr lang="en-US" b="0" i="0" dirty="0">
                <a:solidFill>
                  <a:srgbClr val="2B414D"/>
                </a:solidFill>
                <a:effectLst/>
                <a:latin typeface="Libre Baskerville"/>
              </a:rPr>
              <a:t>refers to financing a health care system by making one entity solely and exclusively responsible for paying for medical goods and services. </a:t>
            </a:r>
          </a:p>
          <a:p>
            <a:r>
              <a:rPr lang="en-US" b="0" i="0" dirty="0">
                <a:solidFill>
                  <a:srgbClr val="2B414D"/>
                </a:solidFill>
                <a:effectLst/>
                <a:latin typeface="Libre Baskerville"/>
              </a:rPr>
              <a:t>It is only the financing component that is socialized. </a:t>
            </a:r>
          </a:p>
          <a:p>
            <a:pPr marL="457200" lvl="1" indent="0">
              <a:buNone/>
            </a:pPr>
            <a:r>
              <a:rPr lang="en-US" dirty="0">
                <a:latin typeface="Libre Baskerville"/>
              </a:rPr>
              <a:t>The money for the payment can be either collected by </a:t>
            </a:r>
          </a:p>
          <a:p>
            <a:pPr lvl="1"/>
            <a:r>
              <a:rPr lang="en-US" dirty="0">
                <a:latin typeface="Libre Baskerville"/>
              </a:rPr>
              <a:t>Taxes collected by the government</a:t>
            </a:r>
          </a:p>
          <a:p>
            <a:pPr lvl="1"/>
            <a:r>
              <a:rPr lang="en-US" dirty="0">
                <a:latin typeface="Libre Baskerville"/>
              </a:rPr>
              <a:t>Premiums collected by National or Public Health Insurance</a:t>
            </a:r>
          </a:p>
          <a:p>
            <a:r>
              <a:rPr lang="en-US" dirty="0">
                <a:solidFill>
                  <a:schemeClr val="tx1"/>
                </a:solidFill>
              </a:rPr>
              <a:t>Single-payer systems: 17 countries</a:t>
            </a:r>
          </a:p>
          <a:p>
            <a:pPr lvl="1"/>
            <a:r>
              <a:rPr lang="en-US" dirty="0"/>
              <a:t>Norway, Japan, United Kingdom, Kuwait, Sweden, Bahrain, Brunei, Canada, United Arab Emirates, Denmark, Finland, Slovenia, Italy, Portugal, Cyprus, Spain, and Iceland.</a:t>
            </a:r>
          </a:p>
        </p:txBody>
      </p:sp>
    </p:spTree>
    <p:extLst>
      <p:ext uri="{BB962C8B-B14F-4D97-AF65-F5344CB8AC3E}">
        <p14:creationId xmlns:p14="http://schemas.microsoft.com/office/powerpoint/2010/main" val="92234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 </a:t>
            </a:r>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7E7F-C58E-4498-A2BF-EDA85881D25A}"/>
              </a:ext>
            </a:extLst>
          </p:cNvPr>
          <p:cNvSpPr>
            <a:spLocks noGrp="1"/>
          </p:cNvSpPr>
          <p:nvPr>
            <p:ph type="title"/>
          </p:nvPr>
        </p:nvSpPr>
        <p:spPr>
          <a:xfrm>
            <a:off x="802575"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2C2A0800-C5DE-4326-957F-745E32C78E71}"/>
              </a:ext>
            </a:extLst>
          </p:cNvPr>
          <p:cNvSpPr>
            <a:spLocks noGrp="1"/>
          </p:cNvSpPr>
          <p:nvPr>
            <p:ph idx="1"/>
          </p:nvPr>
        </p:nvSpPr>
        <p:spPr/>
        <p:txBody>
          <a:bodyPr>
            <a:normAutofit/>
          </a:bodyPr>
          <a:lstStyle/>
          <a:p>
            <a:pPr>
              <a:spcAft>
                <a:spcPts val="1000"/>
              </a:spcAft>
            </a:pPr>
            <a:r>
              <a:rPr lang="en-US" sz="2400" b="1" i="0" dirty="0">
                <a:solidFill>
                  <a:srgbClr val="401E47"/>
                </a:solidFill>
                <a:effectLst/>
                <a:latin typeface="Merriweather"/>
              </a:rPr>
              <a:t>Socialized medicine: </a:t>
            </a:r>
            <a:r>
              <a:rPr lang="en-US" sz="2400" b="0" i="0" dirty="0">
                <a:solidFill>
                  <a:srgbClr val="212121"/>
                </a:solidFill>
                <a:effectLst/>
                <a:latin typeface="Merriweather"/>
              </a:rPr>
              <a:t>this model actually takes the single-payer system one step further. </a:t>
            </a:r>
          </a:p>
          <a:p>
            <a:pPr lvl="1">
              <a:spcAft>
                <a:spcPts val="1000"/>
              </a:spcAft>
            </a:pPr>
            <a:r>
              <a:rPr lang="en-US" sz="2000" dirty="0">
                <a:solidFill>
                  <a:srgbClr val="212121"/>
                </a:solidFill>
                <a:latin typeface="Merriweather"/>
              </a:rPr>
              <a:t>G</a:t>
            </a:r>
            <a:r>
              <a:rPr lang="en-US" sz="2000" b="0" i="0" dirty="0">
                <a:solidFill>
                  <a:srgbClr val="212121"/>
                </a:solidFill>
                <a:effectLst/>
                <a:latin typeface="Merriweather"/>
              </a:rPr>
              <a:t>overnment not only pays for health care but operates the hospitals and employs the medical staff.</a:t>
            </a:r>
          </a:p>
          <a:p>
            <a:r>
              <a:rPr lang="en-US" sz="2400" b="0" i="0" dirty="0">
                <a:solidFill>
                  <a:srgbClr val="212121"/>
                </a:solidFill>
                <a:effectLst/>
                <a:latin typeface="Merriweather"/>
              </a:rPr>
              <a:t>This </a:t>
            </a:r>
            <a:r>
              <a:rPr lang="en-US" sz="2400" b="0" dirty="0">
                <a:solidFill>
                  <a:srgbClr val="212121"/>
                </a:solidFill>
                <a:latin typeface="Merriweather"/>
              </a:rPr>
              <a:t>is NOT part of the current debate in the US.</a:t>
            </a:r>
            <a:endParaRPr lang="en-US" sz="2400" b="0" i="0" dirty="0">
              <a:solidFill>
                <a:srgbClr val="212121"/>
              </a:solidFill>
              <a:effectLst/>
              <a:latin typeface="Merriweather"/>
            </a:endParaRPr>
          </a:p>
        </p:txBody>
      </p:sp>
    </p:spTree>
    <p:extLst>
      <p:ext uri="{BB962C8B-B14F-4D97-AF65-F5344CB8AC3E}">
        <p14:creationId xmlns:p14="http://schemas.microsoft.com/office/powerpoint/2010/main" val="1051669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20000"/>
          </a:bodyPr>
          <a:lstStyle/>
          <a:p>
            <a:r>
              <a:rPr lang="en-US" b="0" dirty="0"/>
              <a:t>US HealthCare system is not preforming well (very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In addition, the Medicare Modernization Act of 2003 by law prevents government to negotiate drug prices.</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27996860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19079417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11366054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76</a:t>
            </a:fld>
            <a:endParaRPr lang="en-GB"/>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spTree>
    <p:extLst>
      <p:ext uri="{BB962C8B-B14F-4D97-AF65-F5344CB8AC3E}">
        <p14:creationId xmlns:p14="http://schemas.microsoft.com/office/powerpoint/2010/main" val="614725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328467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3171994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79</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21495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 billion</a:t>
            </a:r>
            <a:r>
              <a:rPr lang="en-US" b="0" dirty="0"/>
              <a:t>.</a:t>
            </a:r>
          </a:p>
          <a:p>
            <a:pPr lvl="1">
              <a:spcAft>
                <a:spcPts val="1000"/>
              </a:spcAft>
            </a:pPr>
            <a:r>
              <a:rPr lang="en-US" dirty="0"/>
              <a:t>U.S. Healthcare is the 5</a:t>
            </a:r>
            <a:r>
              <a:rPr lang="en-US" baseline="30000" dirty="0"/>
              <a:t>th</a:t>
            </a:r>
            <a:r>
              <a:rPr lang="en-US" dirty="0"/>
              <a:t> largest economy in the world.</a:t>
            </a:r>
            <a:endParaRPr lang="en-US" b="0" dirty="0"/>
          </a:p>
          <a:p>
            <a:r>
              <a:rPr lang="en-US" b="0" dirty="0"/>
              <a:t>For comparison, GDP in each country in 2019:</a:t>
            </a:r>
          </a:p>
          <a:p>
            <a:pPr lvl="1"/>
            <a:r>
              <a:rPr lang="en-US" b="0" dirty="0"/>
              <a:t>Germany: 	$3,845 billion 	(4</a:t>
            </a:r>
            <a:r>
              <a:rPr lang="en-US" b="0" baseline="30000" dirty="0"/>
              <a:t>th</a:t>
            </a:r>
            <a:r>
              <a:rPr lang="en-US" b="0" dirty="0"/>
              <a:t> largest economy)</a:t>
            </a:r>
          </a:p>
          <a:p>
            <a:pPr lvl="1"/>
            <a:r>
              <a:rPr lang="en-US" b="0" dirty="0"/>
              <a:t>UK: 		$2,827 billion	(6</a:t>
            </a:r>
            <a:r>
              <a:rPr lang="en-US" b="0" baseline="30000" dirty="0"/>
              <a:t>th</a:t>
            </a:r>
            <a:r>
              <a:rPr lang="en-US" b="0" dirty="0"/>
              <a:t> largest economy)</a:t>
            </a:r>
          </a:p>
          <a:p>
            <a:pPr lvl="1"/>
            <a:r>
              <a:rPr lang="en-US" dirty="0"/>
              <a:t>France :		$</a:t>
            </a:r>
            <a:r>
              <a:rPr lang="en-US" b="0" dirty="0"/>
              <a:t>2,715 billion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80</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22503461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991-757A-1047-A77F-E9FF272D75AD}"/>
              </a:ext>
            </a:extLst>
          </p:cNvPr>
          <p:cNvSpPr>
            <a:spLocks noGrp="1"/>
          </p:cNvSpPr>
          <p:nvPr>
            <p:ph type="title"/>
          </p:nvPr>
        </p:nvSpPr>
        <p:spPr/>
        <p:txBody>
          <a:bodyPr/>
          <a:lstStyle/>
          <a:p>
            <a:r>
              <a:rPr lang="en-US" dirty="0"/>
              <a:t>Big Pharma</a:t>
            </a:r>
          </a:p>
        </p:txBody>
      </p:sp>
      <p:sp>
        <p:nvSpPr>
          <p:cNvPr id="3" name="Text Placeholder 2">
            <a:extLst>
              <a:ext uri="{FF2B5EF4-FFF2-40B4-BE49-F238E27FC236}">
                <a16:creationId xmlns:a16="http://schemas.microsoft.com/office/drawing/2014/main" id="{2C5997C3-F9F2-E644-9F46-3A966E359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1D9CE-2380-FE4F-B692-5D3D28270DC5}"/>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9147698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3250125" y="1000318"/>
            <a:ext cx="7819951" cy="5283750"/>
          </a:xfrm>
          <a:prstGeom prst="rect">
            <a:avLst/>
          </a:prstGeom>
        </p:spPr>
      </p:pic>
    </p:spTree>
    <p:extLst>
      <p:ext uri="{BB962C8B-B14F-4D97-AF65-F5344CB8AC3E}">
        <p14:creationId xmlns:p14="http://schemas.microsoft.com/office/powerpoint/2010/main" val="2305345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5209854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Tree>
    <p:extLst>
      <p:ext uri="{BB962C8B-B14F-4D97-AF65-F5344CB8AC3E}">
        <p14:creationId xmlns:p14="http://schemas.microsoft.com/office/powerpoint/2010/main" val="7707229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32B1F-993A-4ACA-A585-AC8928E8A24E}"/>
              </a:ext>
            </a:extLst>
          </p:cNvPr>
          <p:cNvSpPr>
            <a:spLocks noGrp="1"/>
          </p:cNvSpPr>
          <p:nvPr>
            <p:ph type="title"/>
          </p:nvPr>
        </p:nvSpPr>
        <p:spPr>
          <a:xfrm>
            <a:off x="743200" y="0"/>
            <a:ext cx="10515600" cy="1325563"/>
          </a:xfrm>
        </p:spPr>
        <p:txBody>
          <a:bodyPr/>
          <a:lstStyle/>
          <a:p>
            <a:r>
              <a:rPr lang="en-US" dirty="0">
                <a:solidFill>
                  <a:srgbClr val="FAF7F0"/>
                </a:solidFill>
              </a:rPr>
              <a:t>Pric</a:t>
            </a:r>
            <a:r>
              <a:rPr lang="en-US" dirty="0"/>
              <a:t>e Hikes</a:t>
            </a:r>
          </a:p>
        </p:txBody>
      </p:sp>
      <p:sp>
        <p:nvSpPr>
          <p:cNvPr id="4" name="Content Placeholder 3">
            <a:extLst>
              <a:ext uri="{FF2B5EF4-FFF2-40B4-BE49-F238E27FC236}">
                <a16:creationId xmlns:a16="http://schemas.microsoft.com/office/drawing/2014/main" id="{66884AA1-3D2D-46DF-9938-A69FCD5416C8}"/>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solidFill>
                  <a:srgbClr val="292929"/>
                </a:solidFill>
                <a:effectLst/>
                <a:latin typeface="charter"/>
              </a:rPr>
              <a:t>Turing Pharmaceuticals’ 5,555% price increase of Daraprim® in 2015 and Mylan’s 500% increase of EpiPen®…</a:t>
            </a:r>
            <a:endParaRPr lang="en-US" b="0" i="0" dirty="0">
              <a:solidFill>
                <a:srgbClr val="101010"/>
              </a:solidFill>
              <a:effectLst/>
              <a:latin typeface="Publico Text"/>
            </a:endParaRPr>
          </a:p>
          <a:p>
            <a:pPr algn="l">
              <a:buFont typeface="Arial" panose="020B0604020202020204" pitchFamily="34" charset="0"/>
              <a:buChar char="•"/>
            </a:pPr>
            <a:r>
              <a:rPr lang="en-US" b="0" i="0" dirty="0">
                <a:solidFill>
                  <a:srgbClr val="101010"/>
                </a:solidFill>
                <a:effectLst/>
                <a:latin typeface="Publico Text"/>
              </a:rPr>
              <a:t>More than 3,400 drugs have boosted their prices in the first six months of 2019, an increase of 17% in the number of drug hikes from a year earlier.</a:t>
            </a:r>
          </a:p>
          <a:p>
            <a:pPr algn="l">
              <a:buFont typeface="Arial" panose="020B0604020202020204" pitchFamily="34" charset="0"/>
              <a:buChar char="•"/>
            </a:pPr>
            <a:r>
              <a:rPr lang="en-US" b="0" i="0" dirty="0">
                <a:solidFill>
                  <a:srgbClr val="101010"/>
                </a:solidFill>
                <a:effectLst/>
                <a:latin typeface="Publico Text"/>
              </a:rPr>
              <a:t>The average price hike is 10.5%, or 5 times the rate of inflation.</a:t>
            </a:r>
          </a:p>
          <a:p>
            <a:pPr algn="l">
              <a:buFont typeface="Arial" panose="020B0604020202020204" pitchFamily="34" charset="0"/>
              <a:buChar char="•"/>
            </a:pPr>
            <a:r>
              <a:rPr lang="en-US" b="0" i="0" dirty="0">
                <a:solidFill>
                  <a:srgbClr val="101010"/>
                </a:solidFill>
                <a:effectLst/>
                <a:latin typeface="Publico Text"/>
              </a:rPr>
              <a:t>About 41 drugs have boosted their prices by more than 100% in 2019.</a:t>
            </a:r>
          </a:p>
          <a:p>
            <a:pPr algn="l">
              <a:buFont typeface="Arial" panose="020B0604020202020204" pitchFamily="34" charset="0"/>
              <a:buChar char="•"/>
            </a:pPr>
            <a:r>
              <a:rPr lang="en-US" b="0" dirty="0">
                <a:solidFill>
                  <a:srgbClr val="101010"/>
                </a:solidFill>
                <a:latin typeface="Publico Text"/>
              </a:rPr>
              <a:t>Over the course of a decade, the net cost of prescription drugs in the United States rose more than three times faster than the rate of inflation.</a:t>
            </a:r>
          </a:p>
          <a:p>
            <a:endParaRPr lang="en-US" dirty="0"/>
          </a:p>
        </p:txBody>
      </p:sp>
      <p:sp>
        <p:nvSpPr>
          <p:cNvPr id="2" name="Slide Number Placeholder 1">
            <a:extLst>
              <a:ext uri="{FF2B5EF4-FFF2-40B4-BE49-F238E27FC236}">
                <a16:creationId xmlns:a16="http://schemas.microsoft.com/office/drawing/2014/main" id="{5FC55E1F-E8D1-423F-A8DC-2F62D864AEA7}"/>
              </a:ext>
            </a:extLst>
          </p:cNvPr>
          <p:cNvSpPr>
            <a:spLocks noGrp="1"/>
          </p:cNvSpPr>
          <p:nvPr>
            <p:ph type="sldNum" sz="quarter" idx="12"/>
          </p:nvPr>
        </p:nvSpPr>
        <p:spPr/>
        <p:txBody>
          <a:bodyPr/>
          <a:lstStyle/>
          <a:p>
            <a:fld id="{D9F085D5-EC86-4F6A-B501-C1359CB39116}" type="slidenum">
              <a:rPr lang="en-GB" smtClean="0"/>
              <a:t>85</a:t>
            </a:fld>
            <a:endParaRPr lang="en-GB"/>
          </a:p>
        </p:txBody>
      </p:sp>
    </p:spTree>
    <p:extLst>
      <p:ext uri="{BB962C8B-B14F-4D97-AF65-F5344CB8AC3E}">
        <p14:creationId xmlns:p14="http://schemas.microsoft.com/office/powerpoint/2010/main" val="6916806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E534-438E-452E-A060-F0CDD92EF846}"/>
              </a:ext>
            </a:extLst>
          </p:cNvPr>
          <p:cNvSpPr>
            <a:spLocks noGrp="1"/>
          </p:cNvSpPr>
          <p:nvPr>
            <p:ph type="title"/>
          </p:nvPr>
        </p:nvSpPr>
        <p:spPr>
          <a:xfrm>
            <a:off x="74092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E9B8C532-A45C-4A23-9849-818EF0445011}"/>
              </a:ext>
            </a:extLst>
          </p:cNvPr>
          <p:cNvSpPr>
            <a:spLocks noGrp="1"/>
          </p:cNvSpPr>
          <p:nvPr>
            <p:ph idx="1"/>
          </p:nvPr>
        </p:nvSpPr>
        <p:spPr/>
        <p:txBody>
          <a:bodyPr>
            <a:normAutofit/>
          </a:bodyPr>
          <a:lstStyle/>
          <a:p>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Medicare</a:t>
            </a:r>
            <a:r>
              <a:rPr lang="en-US" b="0" i="0" dirty="0">
                <a:solidFill>
                  <a:srgbClr val="222222"/>
                </a:solidFill>
                <a:effectLst/>
                <a:latin typeface="arial" panose="020B0604020202020204" pitchFamily="34" charset="0"/>
              </a:rPr>
              <a:t> Prescription Drug, Improvement, and </a:t>
            </a:r>
            <a:r>
              <a:rPr lang="en-US" b="1" i="0" dirty="0">
                <a:solidFill>
                  <a:srgbClr val="222222"/>
                </a:solidFill>
                <a:effectLst/>
                <a:latin typeface="arial" panose="020B0604020202020204" pitchFamily="34" charset="0"/>
              </a:rPr>
              <a:t>Modernization Act</a:t>
            </a:r>
            <a:r>
              <a:rPr lang="en-US" b="0" i="0" dirty="0">
                <a:solidFill>
                  <a:srgbClr val="222222"/>
                </a:solidFill>
                <a:effectLst/>
                <a:latin typeface="arial" panose="020B0604020202020204" pitchFamily="34" charset="0"/>
              </a:rPr>
              <a:t>, also called the </a:t>
            </a:r>
            <a:r>
              <a:rPr lang="en-US" b="1" i="0" dirty="0">
                <a:solidFill>
                  <a:srgbClr val="222222"/>
                </a:solidFill>
                <a:effectLst/>
                <a:latin typeface="arial" panose="020B0604020202020204" pitchFamily="34" charset="0"/>
              </a:rPr>
              <a:t>Medicare Modernization Act</a:t>
            </a:r>
            <a:r>
              <a:rPr lang="en-US" b="0" i="0" dirty="0">
                <a:solidFill>
                  <a:srgbClr val="222222"/>
                </a:solidFill>
                <a:effectLst/>
                <a:latin typeface="arial" panose="020B0604020202020204" pitchFamily="34" charset="0"/>
              </a:rPr>
              <a:t> or MMA, is a federal </a:t>
            </a:r>
            <a:r>
              <a:rPr lang="en-US" b="1" i="0" dirty="0">
                <a:solidFill>
                  <a:srgbClr val="222222"/>
                </a:solidFill>
                <a:effectLst/>
                <a:latin typeface="arial" panose="020B0604020202020204" pitchFamily="34" charset="0"/>
              </a:rPr>
              <a:t>law</a:t>
            </a:r>
            <a:r>
              <a:rPr lang="en-US" b="0" i="0" dirty="0">
                <a:solidFill>
                  <a:srgbClr val="222222"/>
                </a:solidFill>
                <a:effectLst/>
                <a:latin typeface="arial" panose="020B0604020202020204" pitchFamily="34" charset="0"/>
              </a:rPr>
              <a:t> of the United States, enacted in 2003.</a:t>
            </a:r>
          </a:p>
          <a:p>
            <a:r>
              <a:rPr lang="en-US" b="0" dirty="0">
                <a:solidFill>
                  <a:srgbClr val="222222"/>
                </a:solidFill>
                <a:latin typeface="arial" panose="020B0604020202020204" pitchFamily="34" charset="0"/>
              </a:rPr>
              <a:t>Concentration of pharmaceutical companies and increase in prices. </a:t>
            </a:r>
          </a:p>
        </p:txBody>
      </p:sp>
    </p:spTree>
    <p:extLst>
      <p:ext uri="{BB962C8B-B14F-4D97-AF65-F5344CB8AC3E}">
        <p14:creationId xmlns:p14="http://schemas.microsoft.com/office/powerpoint/2010/main" val="24337848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3642997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88</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356578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3.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32606</TotalTime>
  <Words>4409</Words>
  <Application>Microsoft Macintosh PowerPoint</Application>
  <PresentationFormat>Widescreen</PresentationFormat>
  <Paragraphs>589</Paragraphs>
  <Slides>88</Slides>
  <Notes>11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88</vt:i4>
      </vt:variant>
    </vt:vector>
  </HeadingPairs>
  <TitlesOfParts>
    <vt:vector size="106" baseType="lpstr">
      <vt:lpstr>Arial</vt:lpstr>
      <vt:lpstr>Arial</vt:lpstr>
      <vt:lpstr>Cabin</vt:lpstr>
      <vt:lpstr>Calibri</vt:lpstr>
      <vt:lpstr>charter</vt:lpstr>
      <vt:lpstr>CircularStd-Book</vt:lpstr>
      <vt:lpstr>Courier New</vt:lpstr>
      <vt:lpstr>InterFace</vt:lpstr>
      <vt:lpstr>InterFace</vt:lpstr>
      <vt:lpstr>interface_regular</vt:lpstr>
      <vt:lpstr>Libre Baskerville</vt:lpstr>
      <vt:lpstr>Merriweather</vt:lpstr>
      <vt:lpstr>Myriad Pro</vt:lpstr>
      <vt:lpstr>Myriad Pro Light</vt:lpstr>
      <vt:lpstr>Publico Text</vt:lpstr>
      <vt:lpstr>Roboto</vt:lpstr>
      <vt:lpstr>Trebuchet MS</vt:lpstr>
      <vt:lpstr>Custom Design</vt:lpstr>
      <vt:lpstr>PowerPoint Presentation</vt:lpstr>
      <vt:lpstr> National Economic Education Delegation</vt:lpstr>
      <vt:lpstr>Who Are We?</vt:lpstr>
      <vt:lpstr>Where Are We?</vt:lpstr>
      <vt:lpstr>Credits and Disclaimer</vt:lpstr>
      <vt:lpstr>Outline</vt:lpstr>
      <vt:lpstr>What is Health(care) Economics?</vt:lpstr>
      <vt:lpstr>Health Economics is part of Microeconomics</vt:lpstr>
      <vt:lpstr>Where the money goes?</vt:lpstr>
      <vt:lpstr>What is Health Economics?</vt:lpstr>
      <vt:lpstr>What is a Market?</vt:lpstr>
      <vt:lpstr>Markets Studied in Health Economics</vt:lpstr>
      <vt:lpstr>Why Are We Talking About the Market for Health Insurance?</vt:lpstr>
      <vt:lpstr>The Three Legs of the Healthcare Stool</vt:lpstr>
      <vt:lpstr>Access</vt:lpstr>
      <vt:lpstr>Health Insurance Coverage, 2019</vt:lpstr>
      <vt:lpstr>Physician Visits and Physician Supply</vt:lpstr>
      <vt:lpstr>Avoidable Deaths</vt:lpstr>
      <vt:lpstr>Waited Less Than a Month to See A Specialist</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Quality</vt:lpstr>
      <vt:lpstr>Life Expectancy: How Does the US Compare?</vt:lpstr>
      <vt:lpstr>Life Expectancy at Birth by Race, 2017</vt:lpstr>
      <vt:lpstr>Infant Mortality International Comparison</vt:lpstr>
      <vt:lpstr>Infant Mortality International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Obesity Rate, 2017</vt:lpstr>
      <vt:lpstr>Adults with Multiple Chronic Conditions, 2016</vt:lpstr>
      <vt:lpstr>The World Health Report 2000, Health Systems: Improving Performance</vt:lpstr>
      <vt:lpstr>Perception of Quality of Medical Care</vt:lpstr>
      <vt:lpstr>Quality of Care Notes</vt:lpstr>
      <vt:lpstr>A Bit About Quality</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Why is Healthcare Spending Increasing?</vt:lpstr>
      <vt:lpstr>Markets Matter for Costs</vt:lpstr>
      <vt:lpstr>What types of markets are there?</vt:lpstr>
      <vt:lpstr>Health Care Markets are Different</vt:lpstr>
      <vt:lpstr>Are Health Care Markets Special?</vt:lpstr>
      <vt:lpstr>Policy Matters for Costs</vt:lpstr>
      <vt:lpstr>Hospital Monopolization Across the Nation</vt:lpstr>
      <vt:lpstr>Hospital Monopolization</vt:lpstr>
      <vt:lpstr>PowerPoint Presentation</vt:lpstr>
      <vt:lpstr>Drug Price Comparisons</vt:lpstr>
      <vt:lpstr>Medicare Modernization Act </vt:lpstr>
      <vt:lpstr>Concentration in Pharmaceutical Companies</vt:lpstr>
      <vt:lpstr>Monopolization of Health Insurance Market</vt:lpstr>
      <vt:lpstr>Average annual premiums for single and family coverage, 1999–2018</vt:lpstr>
      <vt:lpstr>Spending on Deductibles</vt:lpstr>
      <vt:lpstr>Reason for Higher Health Insurance Rates</vt:lpstr>
      <vt:lpstr>Health Care Systems and Institutions</vt:lpstr>
      <vt:lpstr>Health System Classification</vt:lpstr>
      <vt:lpstr>US Health Care System</vt:lpstr>
      <vt:lpstr>Health Insurance and Reform</vt:lpstr>
      <vt:lpstr>Definition: Universal Coverage</vt:lpstr>
      <vt:lpstr>Definition: Single-Payer</vt:lpstr>
      <vt:lpstr>Definition: Socialized Medicine</vt:lpstr>
      <vt:lpstr>Definition: Third-Party Payer</vt:lpstr>
      <vt:lpstr>Tradeoffs</vt:lpstr>
      <vt:lpstr>Summary</vt:lpstr>
      <vt:lpstr> Thank you!</vt:lpstr>
      <vt:lpstr> Available NEED Topics Include:</vt:lpstr>
      <vt:lpstr>Health Insurance Coverage, 2019</vt:lpstr>
      <vt:lpstr>Health Insurance Coverage, 2019</vt:lpstr>
      <vt:lpstr>Health Insurance Coverage, 2019</vt:lpstr>
      <vt:lpstr>Hospital Acute Care Average Length of Stay</vt:lpstr>
      <vt:lpstr>Suicides, 2016</vt:lpstr>
      <vt:lpstr>Big Pharma</vt:lpstr>
      <vt:lpstr>Spending on Pharmaceuticals</vt:lpstr>
      <vt:lpstr>Drug Prices: Trends Over Time</vt:lpstr>
      <vt:lpstr>PowerPoint Presentation</vt:lpstr>
      <vt:lpstr>Price Hikes</vt:lpstr>
      <vt:lpstr>Reasons for higher drug prices</vt:lpstr>
      <vt:lpstr>Lobbying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233</cp:revision>
  <cp:lastPrinted>2021-10-06T17:03:21Z</cp:lastPrinted>
  <dcterms:created xsi:type="dcterms:W3CDTF">2017-05-03T22:30:38Z</dcterms:created>
  <dcterms:modified xsi:type="dcterms:W3CDTF">2021-10-06T21:00:29Z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