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charts/chart19.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drawings/drawing8.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09"/>
  </p:notesMasterIdLst>
  <p:sldIdLst>
    <p:sldId id="1170" r:id="rId5"/>
    <p:sldId id="4675" r:id="rId6"/>
    <p:sldId id="4782" r:id="rId7"/>
    <p:sldId id="1027" r:id="rId8"/>
    <p:sldId id="505" r:id="rId9"/>
    <p:sldId id="1181" r:id="rId10"/>
    <p:sldId id="500" r:id="rId11"/>
    <p:sldId id="4364" r:id="rId12"/>
    <p:sldId id="4336" r:id="rId13"/>
    <p:sldId id="4335" r:id="rId14"/>
    <p:sldId id="531" r:id="rId15"/>
    <p:sldId id="532" r:id="rId16"/>
    <p:sldId id="1169" r:id="rId17"/>
    <p:sldId id="1111" r:id="rId18"/>
    <p:sldId id="544" r:id="rId19"/>
    <p:sldId id="4680" r:id="rId20"/>
    <p:sldId id="1155" r:id="rId21"/>
    <p:sldId id="498" r:id="rId22"/>
    <p:sldId id="4361" r:id="rId23"/>
    <p:sldId id="4360" r:id="rId24"/>
    <p:sldId id="4362" r:id="rId25"/>
    <p:sldId id="4358" r:id="rId26"/>
    <p:sldId id="509" r:id="rId27"/>
    <p:sldId id="4331" r:id="rId28"/>
    <p:sldId id="4326" r:id="rId29"/>
    <p:sldId id="266" r:id="rId30"/>
    <p:sldId id="1173" r:id="rId31"/>
    <p:sldId id="1174" r:id="rId32"/>
    <p:sldId id="1175" r:id="rId33"/>
    <p:sldId id="1134" r:id="rId34"/>
    <p:sldId id="1143" r:id="rId35"/>
    <p:sldId id="4337" r:id="rId36"/>
    <p:sldId id="1182" r:id="rId37"/>
    <p:sldId id="1136" r:id="rId38"/>
    <p:sldId id="1142" r:id="rId39"/>
    <p:sldId id="4327" r:id="rId40"/>
    <p:sldId id="1120" r:id="rId41"/>
    <p:sldId id="1160" r:id="rId42"/>
    <p:sldId id="1159" r:id="rId43"/>
    <p:sldId id="587" r:id="rId44"/>
    <p:sldId id="1177" r:id="rId45"/>
    <p:sldId id="4677" r:id="rId46"/>
    <p:sldId id="1113" r:id="rId47"/>
    <p:sldId id="1200" r:id="rId48"/>
    <p:sldId id="4339" r:id="rId49"/>
    <p:sldId id="4328" r:id="rId50"/>
    <p:sldId id="1115" r:id="rId51"/>
    <p:sldId id="1117" r:id="rId52"/>
    <p:sldId id="1205" r:id="rId53"/>
    <p:sldId id="565" r:id="rId54"/>
    <p:sldId id="559" r:id="rId55"/>
    <p:sldId id="560" r:id="rId56"/>
    <p:sldId id="561" r:id="rId57"/>
    <p:sldId id="1126" r:id="rId58"/>
    <p:sldId id="1130" r:id="rId59"/>
    <p:sldId id="1183" r:id="rId60"/>
    <p:sldId id="1131" r:id="rId61"/>
    <p:sldId id="1208" r:id="rId62"/>
    <p:sldId id="4681" r:id="rId63"/>
    <p:sldId id="1178" r:id="rId64"/>
    <p:sldId id="4367" r:id="rId65"/>
    <p:sldId id="4342" r:id="rId66"/>
    <p:sldId id="501" r:id="rId67"/>
    <p:sldId id="1148" r:id="rId68"/>
    <p:sldId id="4373" r:id="rId69"/>
    <p:sldId id="458" r:id="rId70"/>
    <p:sldId id="4372" r:id="rId71"/>
    <p:sldId id="461" r:id="rId72"/>
    <p:sldId id="4370" r:id="rId73"/>
    <p:sldId id="4345" r:id="rId74"/>
    <p:sldId id="455" r:id="rId75"/>
    <p:sldId id="1184" r:id="rId76"/>
    <p:sldId id="4375" r:id="rId77"/>
    <p:sldId id="4347" r:id="rId78"/>
    <p:sldId id="4346" r:id="rId79"/>
    <p:sldId id="1157" r:id="rId80"/>
    <p:sldId id="4321" r:id="rId81"/>
    <p:sldId id="1096" r:id="rId82"/>
    <p:sldId id="1201" r:id="rId83"/>
    <p:sldId id="1098" r:id="rId84"/>
    <p:sldId id="1203" r:id="rId85"/>
    <p:sldId id="4374" r:id="rId86"/>
    <p:sldId id="1150" r:id="rId87"/>
    <p:sldId id="1198" r:id="rId88"/>
    <p:sldId id="1199" r:id="rId89"/>
    <p:sldId id="1154" r:id="rId90"/>
    <p:sldId id="1152" r:id="rId91"/>
    <p:sldId id="4376" r:id="rId92"/>
    <p:sldId id="4351" r:id="rId93"/>
    <p:sldId id="4352" r:id="rId94"/>
    <p:sldId id="604" r:id="rId95"/>
    <p:sldId id="581" r:id="rId96"/>
    <p:sldId id="1161" r:id="rId97"/>
    <p:sldId id="4344" r:id="rId98"/>
    <p:sldId id="1213" r:id="rId99"/>
    <p:sldId id="1209" r:id="rId100"/>
    <p:sldId id="1215" r:id="rId101"/>
    <p:sldId id="4371" r:id="rId102"/>
    <p:sldId id="506" r:id="rId103"/>
    <p:sldId id="4377" r:id="rId104"/>
    <p:sldId id="1106" r:id="rId105"/>
    <p:sldId id="4679" r:id="rId106"/>
    <p:sldId id="4174" r:id="rId107"/>
    <p:sldId id="1197" r:id="rId10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E0000"/>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0" autoAdjust="0"/>
    <p:restoredTop sz="90268" autoAdjust="0"/>
  </p:normalViewPr>
  <p:slideViewPr>
    <p:cSldViewPr snapToGrid="0" snapToObjects="1">
      <p:cViewPr varScale="1">
        <p:scale>
          <a:sx n="59" d="100"/>
          <a:sy n="59" d="100"/>
        </p:scale>
        <p:origin x="524" y="5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Jon\NEED%20Dropbox\Presentations\HealthCare\Data\Intl_LifeExpVGDP.xlsx" TargetMode="Externa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rebelein\Documents\teaching\Econ240\CPIs%20for%20HC%20and%20educa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ebelein\Documents\teaching\Econ240\CPIs%20for%20HC%20and%20educatio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{ECC25D6E-B6C4-47AB-A645-72E7B673C7A2}</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{E7767879-A225-4A80-AFC3-2610CE42FB8C}</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{FF13DB4B-5E39-4E29-8DB0-34D32D84B22B}</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{AC31A5C2-6A09-44F0-8609-70DA699E7673}</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{F827FEBA-6C59-41C9-BFDE-86AA5F315863}</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{B6033BCB-03E4-494E-9E78-16E4EDCAF501}</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{1B21E363-E665-4B8D-BFD1-5DB315558534}</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{578E364F-673C-4052-BAD2-0C1D4292229D}</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{8AEF62D8-DC23-4313-906B-26C64018831B}</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{ABD70076-E315-43EC-BCD7-1E54242F10F4}</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{4D123BEB-2490-4789-AC16-8288715F2873}</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{9CCB7F09-829A-4189-9038-DBF69A06A584}</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{47ED018B-8C32-4996-90B6-C901BDE2763F}</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{9DC65AE9-E7EA-4263-B997-5103D4BFA983}</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{63B43767-7964-42D4-972D-E514F9C0CFFF}</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{8C36C7A1-994E-41A8-BE58-7574E10B2DB9}</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{0220AF3A-6A07-4F73-BC3D-C6B0D6D48C9F}</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{872F5D3F-8160-48C5-AA17-317ADC105EF1}</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{EE802BE9-4220-463C-B9C5-7270DF3533CE}</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{5C8EA830-F9BD-4765-8956-2E44A2EF3C63}</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{DF221923-F029-4096-A601-E99495DE95F5}</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{84475B6B-C281-4B86-83BD-4F2B374FD530}</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{964B4586-2AF1-4E21-9763-A8DF19BA4C1E}</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{93EDE399-EA71-41BC-9BA0-B5FEF72F82D8}</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{2B19547B-02AD-48B0-9F98-FC6637B0F3A5}</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{808A57FC-E14A-4E16-A9CA-5DD9DD98A34E}</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{6B021E93-6191-4D6B-AF74-BEFE38F90C5D}</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{BF604C87-1AA8-4384-A678-9B56F91D6461}</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{6A7AD8D5-0F2A-4606-A977-F348DEF1328C}</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{3CCE00CD-0B45-4A43-93D6-92BF3A3379DF}</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{B034FBF8-B98B-4E95-A888-CA585F5821E3}</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{98911E44-60B9-446B-9A3B-30356708D26F}</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{D5C11095-A6E7-4F82-83B0-17D6626ED35E}</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{E1E52F90-F593-400F-B450-2EC2F9E77488}</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{92C4AA41-9503-4106-BD73-B7368F9D2079}</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{C498473C-DE2D-4AEF-8D74-5FE671DC26DB}</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{32199065-8BEF-4A84-A689-37AFBA62574C}</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{E220AC9D-F8CC-4911-B9F4-AEE75EDE6734}</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{11462EFB-AADF-4195-BC0E-806D8123522C}</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{4844A05F-D8D8-422A-A162-5FD699641497}</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{E9818575-2593-4382-A625-698474CD5331}</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{C1697C23-87C4-4D17-8A89-5FF1BD54F5B3}</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{64F556BF-C79B-48F3-9852-410DB3D5ED33}</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{788A007D-5BFA-4C51-B6B3-D7D54877250A}</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CPI for all Goods</c:v>
          </c:tx>
          <c:spPr>
            <a:ln w="38100" cap="rnd">
              <a:solidFill>
                <a:schemeClr val="accent6">
                  <a:lumMod val="50000"/>
                </a:schemeClr>
              </a:solidFill>
              <a:round/>
            </a:ln>
            <a:effectLst/>
          </c:spPr>
          <c:marker>
            <c:symbol val="none"/>
          </c:marker>
          <c:cat>
            <c:strRef>
              <c:f>'CPI+HC+Educ'!$A$13:$A$506</c:f>
              <c:strCache>
                <c:ptCount val="494"/>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strCache>
            </c:strRef>
          </c:cat>
          <c:val>
            <c:numRef>
              <c:f>'CPI+HC+Educ'!$E$13:$E$506</c:f>
              <c:numCache>
                <c:formatCode>0</c:formatCode>
                <c:ptCount val="494"/>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312.33333333333337</c:v>
                </c:pt>
                <c:pt idx="445">
                  <c:v>312.65641025641025</c:v>
                </c:pt>
                <c:pt idx="446">
                  <c:v>312.52051282051281</c:v>
                </c:pt>
                <c:pt idx="447">
                  <c:v>313.17179487179487</c:v>
                </c:pt>
                <c:pt idx="448">
                  <c:v>312.90897435897438</c:v>
                </c:pt>
                <c:pt idx="449">
                  <c:v>313.09999999999997</c:v>
                </c:pt>
                <c:pt idx="450">
                  <c:v>313.17948717948718</c:v>
                </c:pt>
                <c:pt idx="451">
                  <c:v>314.36538461538464</c:v>
                </c:pt>
                <c:pt idx="452">
                  <c:v>316.09102564102562</c:v>
                </c:pt>
                <c:pt idx="453">
                  <c:v>316.22692307692313</c:v>
                </c:pt>
                <c:pt idx="454">
                  <c:v>317.15128205128201</c:v>
                </c:pt>
                <c:pt idx="455">
                  <c:v>317.6102564102564</c:v>
                </c:pt>
                <c:pt idx="456">
                  <c:v>318.87307692307695</c:v>
                </c:pt>
                <c:pt idx="457">
                  <c:v>319.61538461538464</c:v>
                </c:pt>
                <c:pt idx="458">
                  <c:v>319.8935897435897</c:v>
                </c:pt>
                <c:pt idx="459">
                  <c:v>320.86538461538458</c:v>
                </c:pt>
                <c:pt idx="460">
                  <c:v>321.52051282051286</c:v>
                </c:pt>
                <c:pt idx="461">
                  <c:v>321.98974358974357</c:v>
                </c:pt>
                <c:pt idx="462">
                  <c:v>322.2371794871795</c:v>
                </c:pt>
                <c:pt idx="463">
                  <c:v>322.7371794871795</c:v>
                </c:pt>
                <c:pt idx="464">
                  <c:v>323.31153846153848</c:v>
                </c:pt>
                <c:pt idx="465">
                  <c:v>324.22948717948714</c:v>
                </c:pt>
                <c:pt idx="466">
                  <c:v>324.13076923076926</c:v>
                </c:pt>
                <c:pt idx="467">
                  <c:v>323.70897435897439</c:v>
                </c:pt>
                <c:pt idx="468">
                  <c:v>323.64230769230772</c:v>
                </c:pt>
                <c:pt idx="469">
                  <c:v>324.31923076923078</c:v>
                </c:pt>
                <c:pt idx="470">
                  <c:v>325.82948717948716</c:v>
                </c:pt>
                <c:pt idx="471">
                  <c:v>327.34102564102562</c:v>
                </c:pt>
                <c:pt idx="472">
                  <c:v>327.398717948718</c:v>
                </c:pt>
                <c:pt idx="473">
                  <c:v>327.46538461538466</c:v>
                </c:pt>
                <c:pt idx="474">
                  <c:v>328.10897435897436</c:v>
                </c:pt>
                <c:pt idx="475">
                  <c:v>328.35641025641024</c:v>
                </c:pt>
                <c:pt idx="476">
                  <c:v>328.88717948717942</c:v>
                </c:pt>
                <c:pt idx="477">
                  <c:v>329.98333333333335</c:v>
                </c:pt>
                <c:pt idx="478">
                  <c:v>330.75512820512813</c:v>
                </c:pt>
                <c:pt idx="479">
                  <c:v>331.02948717948715</c:v>
                </c:pt>
                <c:pt idx="480">
                  <c:v>331.65</c:v>
                </c:pt>
                <c:pt idx="481">
                  <c:v>331.82564102564106</c:v>
                </c:pt>
                <c:pt idx="482">
                  <c:v>330.75512820512813</c:v>
                </c:pt>
                <c:pt idx="483">
                  <c:v>328.45128205128208</c:v>
                </c:pt>
                <c:pt idx="484">
                  <c:v>328.13076923076926</c:v>
                </c:pt>
                <c:pt idx="485">
                  <c:v>329.84871794871793</c:v>
                </c:pt>
                <c:pt idx="486">
                  <c:v>331.54358974358968</c:v>
                </c:pt>
                <c:pt idx="487">
                  <c:v>332.70641025641032</c:v>
                </c:pt>
                <c:pt idx="488">
                  <c:v>333.52435897435896</c:v>
                </c:pt>
                <c:pt idx="489">
                  <c:v>333.92564102564097</c:v>
                </c:pt>
                <c:pt idx="490">
                  <c:v>334.5217948717949</c:v>
                </c:pt>
                <c:pt idx="491">
                  <c:v>335.33333333333337</c:v>
                </c:pt>
                <c:pt idx="492">
                  <c:v>336.19358974358977</c:v>
                </c:pt>
                <c:pt idx="493">
                  <c:v>337.38589743589739</c:v>
                </c:pt>
              </c:numCache>
            </c:numRef>
          </c:val>
          <c:smooth val="0"/>
          <c:extLst>
            <c:ext xmlns:c16="http://schemas.microsoft.com/office/drawing/2014/chart" uri="{C3380CC4-5D6E-409C-BE32-E72D297353CC}">
              <c16:uniqueId val="{00000000-4806-491D-A0F8-B2ED6DFDE7F0}"/>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12"/>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CPI for all Goods</c:v>
          </c:tx>
          <c:spPr>
            <a:ln w="38100" cap="rnd">
              <a:solidFill>
                <a:schemeClr val="accent6">
                  <a:lumMod val="75000"/>
                </a:schemeClr>
              </a:solidFill>
              <a:round/>
            </a:ln>
            <a:effectLst/>
          </c:spPr>
          <c:marker>
            <c:symbol val="none"/>
          </c:marker>
          <c:cat>
            <c:strRef>
              <c:f>'CPI+HC+Educ'!$A$13:$A$506</c:f>
              <c:strCache>
                <c:ptCount val="494"/>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strCache>
            </c:strRef>
          </c:cat>
          <c:val>
            <c:numRef>
              <c:f>'CPI+HC+Educ'!$E$13:$E$506</c:f>
              <c:numCache>
                <c:formatCode>0</c:formatCode>
                <c:ptCount val="494"/>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312.33333333333337</c:v>
                </c:pt>
                <c:pt idx="445">
                  <c:v>312.65641025641025</c:v>
                </c:pt>
                <c:pt idx="446">
                  <c:v>312.52051282051281</c:v>
                </c:pt>
                <c:pt idx="447">
                  <c:v>313.17179487179487</c:v>
                </c:pt>
                <c:pt idx="448">
                  <c:v>312.90897435897438</c:v>
                </c:pt>
                <c:pt idx="449">
                  <c:v>313.09999999999997</c:v>
                </c:pt>
                <c:pt idx="450">
                  <c:v>313.17948717948718</c:v>
                </c:pt>
                <c:pt idx="451">
                  <c:v>314.36538461538464</c:v>
                </c:pt>
                <c:pt idx="452">
                  <c:v>316.09102564102562</c:v>
                </c:pt>
                <c:pt idx="453">
                  <c:v>316.22692307692313</c:v>
                </c:pt>
                <c:pt idx="454">
                  <c:v>317.15128205128201</c:v>
                </c:pt>
                <c:pt idx="455">
                  <c:v>317.6102564102564</c:v>
                </c:pt>
                <c:pt idx="456">
                  <c:v>318.87307692307695</c:v>
                </c:pt>
                <c:pt idx="457">
                  <c:v>319.61538461538464</c:v>
                </c:pt>
                <c:pt idx="458">
                  <c:v>319.8935897435897</c:v>
                </c:pt>
                <c:pt idx="459">
                  <c:v>320.86538461538458</c:v>
                </c:pt>
                <c:pt idx="460">
                  <c:v>321.52051282051286</c:v>
                </c:pt>
                <c:pt idx="461">
                  <c:v>321.98974358974357</c:v>
                </c:pt>
                <c:pt idx="462">
                  <c:v>322.2371794871795</c:v>
                </c:pt>
                <c:pt idx="463">
                  <c:v>322.7371794871795</c:v>
                </c:pt>
                <c:pt idx="464">
                  <c:v>323.31153846153848</c:v>
                </c:pt>
                <c:pt idx="465">
                  <c:v>324.22948717948714</c:v>
                </c:pt>
                <c:pt idx="466">
                  <c:v>324.13076923076926</c:v>
                </c:pt>
                <c:pt idx="467">
                  <c:v>323.70897435897439</c:v>
                </c:pt>
                <c:pt idx="468">
                  <c:v>323.64230769230772</c:v>
                </c:pt>
                <c:pt idx="469">
                  <c:v>324.31923076923078</c:v>
                </c:pt>
                <c:pt idx="470">
                  <c:v>325.82948717948716</c:v>
                </c:pt>
                <c:pt idx="471">
                  <c:v>327.34102564102562</c:v>
                </c:pt>
                <c:pt idx="472">
                  <c:v>327.398717948718</c:v>
                </c:pt>
                <c:pt idx="473">
                  <c:v>327.46538461538466</c:v>
                </c:pt>
                <c:pt idx="474">
                  <c:v>328.10897435897436</c:v>
                </c:pt>
                <c:pt idx="475">
                  <c:v>328.35641025641024</c:v>
                </c:pt>
                <c:pt idx="476">
                  <c:v>328.88717948717942</c:v>
                </c:pt>
                <c:pt idx="477">
                  <c:v>329.98333333333335</c:v>
                </c:pt>
                <c:pt idx="478">
                  <c:v>330.75512820512813</c:v>
                </c:pt>
                <c:pt idx="479">
                  <c:v>331.02948717948715</c:v>
                </c:pt>
                <c:pt idx="480">
                  <c:v>331.65</c:v>
                </c:pt>
                <c:pt idx="481">
                  <c:v>331.82564102564106</c:v>
                </c:pt>
                <c:pt idx="482">
                  <c:v>330.75512820512813</c:v>
                </c:pt>
                <c:pt idx="483">
                  <c:v>328.45128205128208</c:v>
                </c:pt>
                <c:pt idx="484">
                  <c:v>328.13076923076926</c:v>
                </c:pt>
                <c:pt idx="485">
                  <c:v>329.84871794871793</c:v>
                </c:pt>
                <c:pt idx="486">
                  <c:v>331.54358974358968</c:v>
                </c:pt>
                <c:pt idx="487">
                  <c:v>332.70641025641032</c:v>
                </c:pt>
                <c:pt idx="488">
                  <c:v>333.52435897435896</c:v>
                </c:pt>
                <c:pt idx="489">
                  <c:v>333.92564102564097</c:v>
                </c:pt>
                <c:pt idx="490">
                  <c:v>334.5217948717949</c:v>
                </c:pt>
                <c:pt idx="491">
                  <c:v>335.33333333333337</c:v>
                </c:pt>
                <c:pt idx="492">
                  <c:v>336.19358974358977</c:v>
                </c:pt>
                <c:pt idx="493">
                  <c:v>337.38589743589739</c:v>
                </c:pt>
              </c:numCache>
            </c:numRef>
          </c:val>
          <c:smooth val="0"/>
          <c:extLst>
            <c:ext xmlns:c16="http://schemas.microsoft.com/office/drawing/2014/chart" uri="{C3380CC4-5D6E-409C-BE32-E72D297353CC}">
              <c16:uniqueId val="{00000000-7C22-4053-8CDF-510D0E4B508A}"/>
            </c:ext>
          </c:extLst>
        </c:ser>
        <c:ser>
          <c:idx val="1"/>
          <c:order val="1"/>
          <c:tx>
            <c:v>CPI for Medical Care</c:v>
          </c:tx>
          <c:spPr>
            <a:ln w="38100" cap="rnd">
              <a:solidFill>
                <a:schemeClr val="accent2"/>
              </a:solidFill>
              <a:round/>
            </a:ln>
            <a:effectLst/>
          </c:spPr>
          <c:marker>
            <c:symbol val="none"/>
          </c:marker>
          <c:val>
            <c:numRef>
              <c:f>'CPI+HC+Educ'!$K$13:$K$506</c:f>
              <c:numCache>
                <c:formatCode>0</c:formatCode>
                <c:ptCount val="494"/>
                <c:pt idx="0">
                  <c:v>100</c:v>
                </c:pt>
                <c:pt idx="1">
                  <c:v>101.26404494382022</c:v>
                </c:pt>
                <c:pt idx="2">
                  <c:v>102.38764044943819</c:v>
                </c:pt>
                <c:pt idx="3">
                  <c:v>103.23033707865167</c:v>
                </c:pt>
                <c:pt idx="4">
                  <c:v>104.07303370786516</c:v>
                </c:pt>
                <c:pt idx="5">
                  <c:v>104.7752808988764</c:v>
                </c:pt>
                <c:pt idx="6">
                  <c:v>105.33707865168537</c:v>
                </c:pt>
                <c:pt idx="7">
                  <c:v>105.89887640449437</c:v>
                </c:pt>
                <c:pt idx="8">
                  <c:v>106.8820224719101</c:v>
                </c:pt>
                <c:pt idx="9">
                  <c:v>107.7247191011236</c:v>
                </c:pt>
                <c:pt idx="10">
                  <c:v>108.28651685393258</c:v>
                </c:pt>
                <c:pt idx="11">
                  <c:v>108.84831460674155</c:v>
                </c:pt>
                <c:pt idx="12">
                  <c:v>110.11235955056181</c:v>
                </c:pt>
                <c:pt idx="13">
                  <c:v>110.81460674157304</c:v>
                </c:pt>
                <c:pt idx="14">
                  <c:v>111.93820224719101</c:v>
                </c:pt>
                <c:pt idx="15">
                  <c:v>112.92134831460675</c:v>
                </c:pt>
                <c:pt idx="16">
                  <c:v>114.04494382022472</c:v>
                </c:pt>
                <c:pt idx="17">
                  <c:v>115.1685393258427</c:v>
                </c:pt>
                <c:pt idx="18">
                  <c:v>116.7134831460674</c:v>
                </c:pt>
                <c:pt idx="19">
                  <c:v>118.25842696629213</c:v>
                </c:pt>
                <c:pt idx="20">
                  <c:v>119.24157303370787</c:v>
                </c:pt>
                <c:pt idx="21">
                  <c:v>120.50561797752808</c:v>
                </c:pt>
                <c:pt idx="22">
                  <c:v>121.76966292134833</c:v>
                </c:pt>
                <c:pt idx="23">
                  <c:v>122.75280898876404</c:v>
                </c:pt>
                <c:pt idx="24">
                  <c:v>123.73595505617976</c:v>
                </c:pt>
                <c:pt idx="25">
                  <c:v>124.57865168539325</c:v>
                </c:pt>
                <c:pt idx="26">
                  <c:v>125.70224719101124</c:v>
                </c:pt>
                <c:pt idx="27">
                  <c:v>126.96629213483146</c:v>
                </c:pt>
                <c:pt idx="28">
                  <c:v>128.23033707865167</c:v>
                </c:pt>
                <c:pt idx="29">
                  <c:v>129.49438202247191</c:v>
                </c:pt>
                <c:pt idx="30">
                  <c:v>130.75842696629212</c:v>
                </c:pt>
                <c:pt idx="31">
                  <c:v>131.88202247191012</c:v>
                </c:pt>
                <c:pt idx="32">
                  <c:v>133.14606741573033</c:v>
                </c:pt>
                <c:pt idx="33">
                  <c:v>134.12921348314606</c:v>
                </c:pt>
                <c:pt idx="34">
                  <c:v>135.53370786516854</c:v>
                </c:pt>
                <c:pt idx="35">
                  <c:v>136.65730337078651</c:v>
                </c:pt>
                <c:pt idx="36">
                  <c:v>137.64044943820224</c:v>
                </c:pt>
                <c:pt idx="37">
                  <c:v>138.90449438202248</c:v>
                </c:pt>
                <c:pt idx="38">
                  <c:v>139.18539325842696</c:v>
                </c:pt>
                <c:pt idx="39">
                  <c:v>139.60674157303373</c:v>
                </c:pt>
                <c:pt idx="40">
                  <c:v>140.30898876404493</c:v>
                </c:pt>
                <c:pt idx="41">
                  <c:v>141.01123595505618</c:v>
                </c:pt>
                <c:pt idx="42">
                  <c:v>141.57303370786516</c:v>
                </c:pt>
                <c:pt idx="43">
                  <c:v>142.41573033707866</c:v>
                </c:pt>
                <c:pt idx="44">
                  <c:v>142.97752808988764</c:v>
                </c:pt>
                <c:pt idx="45">
                  <c:v>143.67977528089887</c:v>
                </c:pt>
                <c:pt idx="46">
                  <c:v>144.38202247191009</c:v>
                </c:pt>
                <c:pt idx="47">
                  <c:v>145.08426966292134</c:v>
                </c:pt>
                <c:pt idx="48">
                  <c:v>145.92696629213484</c:v>
                </c:pt>
                <c:pt idx="49">
                  <c:v>147.33146067415731</c:v>
                </c:pt>
                <c:pt idx="50">
                  <c:v>147.61235955056179</c:v>
                </c:pt>
                <c:pt idx="51">
                  <c:v>148.31460674157302</c:v>
                </c:pt>
                <c:pt idx="52">
                  <c:v>148.87640449438203</c:v>
                </c:pt>
                <c:pt idx="53">
                  <c:v>149.57865168539325</c:v>
                </c:pt>
                <c:pt idx="54">
                  <c:v>150.28089887640448</c:v>
                </c:pt>
                <c:pt idx="55">
                  <c:v>150.84269662921349</c:v>
                </c:pt>
                <c:pt idx="56">
                  <c:v>151.40449438202245</c:v>
                </c:pt>
                <c:pt idx="57">
                  <c:v>152.24719101123597</c:v>
                </c:pt>
                <c:pt idx="58">
                  <c:v>152.94943820224719</c:v>
                </c:pt>
                <c:pt idx="59">
                  <c:v>153.65168539325842</c:v>
                </c:pt>
                <c:pt idx="60">
                  <c:v>154.2134831460674</c:v>
                </c:pt>
                <c:pt idx="61">
                  <c:v>154.91573033707863</c:v>
                </c:pt>
                <c:pt idx="62">
                  <c:v>155.89887640449439</c:v>
                </c:pt>
                <c:pt idx="63">
                  <c:v>156.60112359550561</c:v>
                </c:pt>
                <c:pt idx="64">
                  <c:v>157.58426966292134</c:v>
                </c:pt>
                <c:pt idx="65">
                  <c:v>158.42696629213481</c:v>
                </c:pt>
                <c:pt idx="66">
                  <c:v>159.41011235955057</c:v>
                </c:pt>
                <c:pt idx="67">
                  <c:v>160.25280898876403</c:v>
                </c:pt>
                <c:pt idx="68">
                  <c:v>161.09550561797752</c:v>
                </c:pt>
                <c:pt idx="69">
                  <c:v>161.93820224719099</c:v>
                </c:pt>
                <c:pt idx="70">
                  <c:v>163.06179775280899</c:v>
                </c:pt>
                <c:pt idx="71">
                  <c:v>164.04494382022469</c:v>
                </c:pt>
                <c:pt idx="72">
                  <c:v>165.16853932584269</c:v>
                </c:pt>
                <c:pt idx="73">
                  <c:v>166.29213483146069</c:v>
                </c:pt>
                <c:pt idx="74">
                  <c:v>167.55617977528087</c:v>
                </c:pt>
                <c:pt idx="75">
                  <c:v>168.67977528089887</c:v>
                </c:pt>
                <c:pt idx="76">
                  <c:v>169.80337078651687</c:v>
                </c:pt>
                <c:pt idx="77">
                  <c:v>170.78651685393257</c:v>
                </c:pt>
                <c:pt idx="78">
                  <c:v>171.62921348314606</c:v>
                </c:pt>
                <c:pt idx="79">
                  <c:v>172.75280898876403</c:v>
                </c:pt>
                <c:pt idx="80">
                  <c:v>173.87640449438203</c:v>
                </c:pt>
                <c:pt idx="81">
                  <c:v>174.99999999999997</c:v>
                </c:pt>
                <c:pt idx="82">
                  <c:v>176.12359550561797</c:v>
                </c:pt>
                <c:pt idx="83">
                  <c:v>177.1067415730337</c:v>
                </c:pt>
                <c:pt idx="84">
                  <c:v>177.80898876404493</c:v>
                </c:pt>
                <c:pt idx="85">
                  <c:v>178.51123595505615</c:v>
                </c:pt>
                <c:pt idx="86">
                  <c:v>179.2134831460674</c:v>
                </c:pt>
                <c:pt idx="87">
                  <c:v>180.47752808988764</c:v>
                </c:pt>
                <c:pt idx="88">
                  <c:v>181.32022471910111</c:v>
                </c:pt>
                <c:pt idx="89">
                  <c:v>182.30337078651687</c:v>
                </c:pt>
                <c:pt idx="90">
                  <c:v>183.14606741573033</c:v>
                </c:pt>
                <c:pt idx="91">
                  <c:v>183.98876404494382</c:v>
                </c:pt>
                <c:pt idx="92">
                  <c:v>184.83146067415728</c:v>
                </c:pt>
                <c:pt idx="93">
                  <c:v>185.53370786516851</c:v>
                </c:pt>
                <c:pt idx="94">
                  <c:v>186.23595505617976</c:v>
                </c:pt>
                <c:pt idx="95">
                  <c:v>186.93820224719099</c:v>
                </c:pt>
                <c:pt idx="96">
                  <c:v>188.34269662921346</c:v>
                </c:pt>
                <c:pt idx="97">
                  <c:v>189.6067415730337</c:v>
                </c:pt>
                <c:pt idx="98">
                  <c:v>190.44943820224717</c:v>
                </c:pt>
                <c:pt idx="99">
                  <c:v>191.57303370786516</c:v>
                </c:pt>
                <c:pt idx="100">
                  <c:v>192.8370786516854</c:v>
                </c:pt>
                <c:pt idx="101">
                  <c:v>193.96067415730334</c:v>
                </c:pt>
                <c:pt idx="102">
                  <c:v>195.08426966292134</c:v>
                </c:pt>
                <c:pt idx="103">
                  <c:v>195.92696629213481</c:v>
                </c:pt>
                <c:pt idx="104">
                  <c:v>196.91011235955054</c:v>
                </c:pt>
                <c:pt idx="105">
                  <c:v>198.03370786516854</c:v>
                </c:pt>
                <c:pt idx="106">
                  <c:v>198.876404494382</c:v>
                </c:pt>
                <c:pt idx="107">
                  <c:v>199.85955056179776</c:v>
                </c:pt>
                <c:pt idx="108">
                  <c:v>201.54494382022472</c:v>
                </c:pt>
                <c:pt idx="109">
                  <c:v>203.23033707865167</c:v>
                </c:pt>
                <c:pt idx="110">
                  <c:v>204.35393258426964</c:v>
                </c:pt>
                <c:pt idx="111">
                  <c:v>205.47752808988764</c:v>
                </c:pt>
                <c:pt idx="112">
                  <c:v>206.46067415730334</c:v>
                </c:pt>
                <c:pt idx="113">
                  <c:v>208.00561797752809</c:v>
                </c:pt>
                <c:pt idx="114">
                  <c:v>209.55056179775281</c:v>
                </c:pt>
                <c:pt idx="115">
                  <c:v>211.09550561797752</c:v>
                </c:pt>
                <c:pt idx="116">
                  <c:v>212.64044943820224</c:v>
                </c:pt>
                <c:pt idx="117">
                  <c:v>214.04494382022472</c:v>
                </c:pt>
                <c:pt idx="118">
                  <c:v>215.87078651685391</c:v>
                </c:pt>
                <c:pt idx="119">
                  <c:v>217.13483146067415</c:v>
                </c:pt>
                <c:pt idx="120">
                  <c:v>218.67977528089884</c:v>
                </c:pt>
                <c:pt idx="121">
                  <c:v>220.08426966292132</c:v>
                </c:pt>
                <c:pt idx="122">
                  <c:v>221.91011235955057</c:v>
                </c:pt>
                <c:pt idx="123">
                  <c:v>223.73595505617979</c:v>
                </c:pt>
                <c:pt idx="124">
                  <c:v>225.56179775280896</c:v>
                </c:pt>
                <c:pt idx="125">
                  <c:v>227.24719101123597</c:v>
                </c:pt>
                <c:pt idx="126">
                  <c:v>229.35393258426967</c:v>
                </c:pt>
                <c:pt idx="127">
                  <c:v>231.46067415730334</c:v>
                </c:pt>
                <c:pt idx="128">
                  <c:v>233.00561797752809</c:v>
                </c:pt>
                <c:pt idx="129">
                  <c:v>234.97191011235955</c:v>
                </c:pt>
                <c:pt idx="130">
                  <c:v>237.07865168539328</c:v>
                </c:pt>
                <c:pt idx="131">
                  <c:v>238.62359550561797</c:v>
                </c:pt>
                <c:pt idx="132">
                  <c:v>240.30898876404493</c:v>
                </c:pt>
                <c:pt idx="133">
                  <c:v>241.99438202247191</c:v>
                </c:pt>
                <c:pt idx="134">
                  <c:v>243.39887640449439</c:v>
                </c:pt>
                <c:pt idx="135">
                  <c:v>244.94382022471908</c:v>
                </c:pt>
                <c:pt idx="136">
                  <c:v>246.06741573033705</c:v>
                </c:pt>
                <c:pt idx="137">
                  <c:v>247.75280898876403</c:v>
                </c:pt>
                <c:pt idx="138">
                  <c:v>249.15730337078651</c:v>
                </c:pt>
                <c:pt idx="139">
                  <c:v>251.123595505618</c:v>
                </c:pt>
                <c:pt idx="140">
                  <c:v>252.66853932584269</c:v>
                </c:pt>
                <c:pt idx="141">
                  <c:v>254.07303370786516</c:v>
                </c:pt>
                <c:pt idx="142">
                  <c:v>255.61797752808988</c:v>
                </c:pt>
                <c:pt idx="143">
                  <c:v>257.58426966292137</c:v>
                </c:pt>
                <c:pt idx="144">
                  <c:v>259.12921348314603</c:v>
                </c:pt>
                <c:pt idx="145">
                  <c:v>260.95505617977528</c:v>
                </c:pt>
                <c:pt idx="146">
                  <c:v>262.5</c:v>
                </c:pt>
                <c:pt idx="147">
                  <c:v>264.04494382022472</c:v>
                </c:pt>
                <c:pt idx="148">
                  <c:v>265.44943820224722</c:v>
                </c:pt>
                <c:pt idx="149">
                  <c:v>266.85393258426961</c:v>
                </c:pt>
                <c:pt idx="150">
                  <c:v>268.39887640449433</c:v>
                </c:pt>
                <c:pt idx="151">
                  <c:v>269.80337078651684</c:v>
                </c:pt>
                <c:pt idx="152">
                  <c:v>271.20786516853934</c:v>
                </c:pt>
                <c:pt idx="153">
                  <c:v>272.89325842696627</c:v>
                </c:pt>
                <c:pt idx="154">
                  <c:v>274.29775280898878</c:v>
                </c:pt>
                <c:pt idx="155">
                  <c:v>275.56179775280896</c:v>
                </c:pt>
                <c:pt idx="156">
                  <c:v>277.24719101123594</c:v>
                </c:pt>
                <c:pt idx="157">
                  <c:v>278.79213483146066</c:v>
                </c:pt>
                <c:pt idx="158">
                  <c:v>279.77528089887642</c:v>
                </c:pt>
                <c:pt idx="159">
                  <c:v>281.60112359550561</c:v>
                </c:pt>
                <c:pt idx="160">
                  <c:v>283.70786516853934</c:v>
                </c:pt>
                <c:pt idx="161">
                  <c:v>284.97191011235958</c:v>
                </c:pt>
                <c:pt idx="162">
                  <c:v>286.23595505617976</c:v>
                </c:pt>
                <c:pt idx="163">
                  <c:v>287.07865168539325</c:v>
                </c:pt>
                <c:pt idx="164">
                  <c:v>288.34269662921349</c:v>
                </c:pt>
                <c:pt idx="165">
                  <c:v>289.74719101123594</c:v>
                </c:pt>
                <c:pt idx="166">
                  <c:v>290.7303370786517</c:v>
                </c:pt>
                <c:pt idx="167">
                  <c:v>291.7134831460674</c:v>
                </c:pt>
                <c:pt idx="168">
                  <c:v>292.69662921348316</c:v>
                </c:pt>
                <c:pt idx="169">
                  <c:v>293.82022471910108</c:v>
                </c:pt>
                <c:pt idx="170">
                  <c:v>295.08426966292132</c:v>
                </c:pt>
                <c:pt idx="171">
                  <c:v>296.62921348314603</c:v>
                </c:pt>
                <c:pt idx="172">
                  <c:v>297.75280898876406</c:v>
                </c:pt>
                <c:pt idx="173">
                  <c:v>298.87640449438203</c:v>
                </c:pt>
                <c:pt idx="174">
                  <c:v>300.14044943820227</c:v>
                </c:pt>
                <c:pt idx="175">
                  <c:v>301.54494382022466</c:v>
                </c:pt>
                <c:pt idx="176">
                  <c:v>302.94943820224717</c:v>
                </c:pt>
                <c:pt idx="177">
                  <c:v>304.49438202247194</c:v>
                </c:pt>
                <c:pt idx="178">
                  <c:v>305.75842696629212</c:v>
                </c:pt>
                <c:pt idx="179">
                  <c:v>307.30337078651684</c:v>
                </c:pt>
                <c:pt idx="180">
                  <c:v>308.56741573033702</c:v>
                </c:pt>
                <c:pt idx="181">
                  <c:v>309.97191011235952</c:v>
                </c:pt>
                <c:pt idx="182">
                  <c:v>311.09550561797749</c:v>
                </c:pt>
                <c:pt idx="183">
                  <c:v>312.07865168539325</c:v>
                </c:pt>
                <c:pt idx="184">
                  <c:v>313.06179775280901</c:v>
                </c:pt>
                <c:pt idx="185">
                  <c:v>314.18539325842698</c:v>
                </c:pt>
                <c:pt idx="186">
                  <c:v>315.3089887640449</c:v>
                </c:pt>
                <c:pt idx="187">
                  <c:v>316.7134831460674</c:v>
                </c:pt>
                <c:pt idx="188">
                  <c:v>317.97752808988764</c:v>
                </c:pt>
                <c:pt idx="189">
                  <c:v>318.82022471910113</c:v>
                </c:pt>
                <c:pt idx="190">
                  <c:v>319.80337078651684</c:v>
                </c:pt>
                <c:pt idx="191">
                  <c:v>320.78651685393254</c:v>
                </c:pt>
                <c:pt idx="192">
                  <c:v>321.91011235955051</c:v>
                </c:pt>
                <c:pt idx="193">
                  <c:v>322.61235955056173</c:v>
                </c:pt>
                <c:pt idx="194">
                  <c:v>323.45505617977528</c:v>
                </c:pt>
                <c:pt idx="195">
                  <c:v>324.29775280898878</c:v>
                </c:pt>
                <c:pt idx="196">
                  <c:v>325.14044943820227</c:v>
                </c:pt>
                <c:pt idx="197">
                  <c:v>325.9831460674157</c:v>
                </c:pt>
                <c:pt idx="198">
                  <c:v>326.96629213483146</c:v>
                </c:pt>
                <c:pt idx="199">
                  <c:v>327.66853932584269</c:v>
                </c:pt>
                <c:pt idx="200">
                  <c:v>328.51123595505618</c:v>
                </c:pt>
                <c:pt idx="201">
                  <c:v>329.2134831460674</c:v>
                </c:pt>
                <c:pt idx="202">
                  <c:v>330.47752808988764</c:v>
                </c:pt>
                <c:pt idx="203">
                  <c:v>330.89887640449433</c:v>
                </c:pt>
                <c:pt idx="204">
                  <c:v>331.74157303370782</c:v>
                </c:pt>
                <c:pt idx="205">
                  <c:v>332.16292134831463</c:v>
                </c:pt>
                <c:pt idx="206">
                  <c:v>333.2865168539326</c:v>
                </c:pt>
                <c:pt idx="207">
                  <c:v>333.98876404494382</c:v>
                </c:pt>
                <c:pt idx="208">
                  <c:v>334.83146067415726</c:v>
                </c:pt>
                <c:pt idx="209">
                  <c:v>335.39325842696627</c:v>
                </c:pt>
                <c:pt idx="210">
                  <c:v>335.81460674157302</c:v>
                </c:pt>
                <c:pt idx="211">
                  <c:v>336.65730337078645</c:v>
                </c:pt>
                <c:pt idx="212">
                  <c:v>337.35955056179773</c:v>
                </c:pt>
                <c:pt idx="213">
                  <c:v>338.20224719101122</c:v>
                </c:pt>
                <c:pt idx="214">
                  <c:v>339.46629213483146</c:v>
                </c:pt>
                <c:pt idx="215">
                  <c:v>340.7303370786517</c:v>
                </c:pt>
                <c:pt idx="216">
                  <c:v>341.01123595505618</c:v>
                </c:pt>
                <c:pt idx="217">
                  <c:v>342.13483146067409</c:v>
                </c:pt>
                <c:pt idx="218">
                  <c:v>343.11797752808985</c:v>
                </c:pt>
                <c:pt idx="219">
                  <c:v>344.10112359550561</c:v>
                </c:pt>
                <c:pt idx="220">
                  <c:v>345.22471910112358</c:v>
                </c:pt>
                <c:pt idx="221">
                  <c:v>346.20786516853934</c:v>
                </c:pt>
                <c:pt idx="222">
                  <c:v>347.33146067415731</c:v>
                </c:pt>
                <c:pt idx="223">
                  <c:v>348.31460674157302</c:v>
                </c:pt>
                <c:pt idx="224">
                  <c:v>349.15730337078645</c:v>
                </c:pt>
                <c:pt idx="225">
                  <c:v>350.28089887640448</c:v>
                </c:pt>
                <c:pt idx="226">
                  <c:v>350.9831460674157</c:v>
                </c:pt>
                <c:pt idx="227">
                  <c:v>351.82584269662919</c:v>
                </c:pt>
                <c:pt idx="228">
                  <c:v>352.8089887640449</c:v>
                </c:pt>
                <c:pt idx="229">
                  <c:v>353.93258426966293</c:v>
                </c:pt>
                <c:pt idx="230">
                  <c:v>354.63483146067415</c:v>
                </c:pt>
                <c:pt idx="231">
                  <c:v>355.47752808988764</c:v>
                </c:pt>
                <c:pt idx="232">
                  <c:v>356.60112359550561</c:v>
                </c:pt>
                <c:pt idx="233">
                  <c:v>357.58426966292132</c:v>
                </c:pt>
                <c:pt idx="234">
                  <c:v>358.70786516853934</c:v>
                </c:pt>
                <c:pt idx="235">
                  <c:v>359.55056179775278</c:v>
                </c:pt>
                <c:pt idx="236">
                  <c:v>360.67415730337081</c:v>
                </c:pt>
                <c:pt idx="237">
                  <c:v>361.65730337078651</c:v>
                </c:pt>
                <c:pt idx="238">
                  <c:v>362.78089887640448</c:v>
                </c:pt>
                <c:pt idx="239">
                  <c:v>364.32584269662914</c:v>
                </c:pt>
                <c:pt idx="240">
                  <c:v>365.30898876404495</c:v>
                </c:pt>
                <c:pt idx="241">
                  <c:v>366.99438202247194</c:v>
                </c:pt>
                <c:pt idx="242">
                  <c:v>368.82022471910113</c:v>
                </c:pt>
                <c:pt idx="243">
                  <c:v>369.94382022471905</c:v>
                </c:pt>
                <c:pt idx="244">
                  <c:v>371.20786516853934</c:v>
                </c:pt>
                <c:pt idx="245">
                  <c:v>373.03370786516854</c:v>
                </c:pt>
                <c:pt idx="246">
                  <c:v>374.43820224719104</c:v>
                </c:pt>
                <c:pt idx="247">
                  <c:v>376.26404494382018</c:v>
                </c:pt>
                <c:pt idx="248">
                  <c:v>377.8089887640449</c:v>
                </c:pt>
                <c:pt idx="249">
                  <c:v>379.07303370786514</c:v>
                </c:pt>
                <c:pt idx="250">
                  <c:v>379.77528089887636</c:v>
                </c:pt>
                <c:pt idx="251">
                  <c:v>381.03932584269666</c:v>
                </c:pt>
                <c:pt idx="252">
                  <c:v>383.42696629213481</c:v>
                </c:pt>
                <c:pt idx="253">
                  <c:v>384.97191011235958</c:v>
                </c:pt>
                <c:pt idx="254">
                  <c:v>386.51685393258424</c:v>
                </c:pt>
                <c:pt idx="255">
                  <c:v>388.06179775280901</c:v>
                </c:pt>
                <c:pt idx="256">
                  <c:v>389.32584269662919</c:v>
                </c:pt>
                <c:pt idx="257">
                  <c:v>390.73033707865164</c:v>
                </c:pt>
                <c:pt idx="258">
                  <c:v>391.43258426966287</c:v>
                </c:pt>
                <c:pt idx="259">
                  <c:v>393.82022471910108</c:v>
                </c:pt>
                <c:pt idx="260">
                  <c:v>395.08426966292137</c:v>
                </c:pt>
                <c:pt idx="261">
                  <c:v>396.7696629213483</c:v>
                </c:pt>
                <c:pt idx="262">
                  <c:v>398.45505617977523</c:v>
                </c:pt>
                <c:pt idx="263">
                  <c:v>399.57865168539325</c:v>
                </c:pt>
                <c:pt idx="264">
                  <c:v>402.10674157303367</c:v>
                </c:pt>
                <c:pt idx="265">
                  <c:v>402.94943820224711</c:v>
                </c:pt>
                <c:pt idx="266">
                  <c:v>404.63483146067415</c:v>
                </c:pt>
                <c:pt idx="267">
                  <c:v>406.74157303370782</c:v>
                </c:pt>
                <c:pt idx="268">
                  <c:v>408.70786516853929</c:v>
                </c:pt>
                <c:pt idx="269">
                  <c:v>409.55056179775278</c:v>
                </c:pt>
                <c:pt idx="270">
                  <c:v>412.5</c:v>
                </c:pt>
                <c:pt idx="271">
                  <c:v>413.90449438202251</c:v>
                </c:pt>
                <c:pt idx="272">
                  <c:v>415.3089887640449</c:v>
                </c:pt>
                <c:pt idx="273">
                  <c:v>418.11797752808985</c:v>
                </c:pt>
                <c:pt idx="274">
                  <c:v>420.22471910112358</c:v>
                </c:pt>
                <c:pt idx="275">
                  <c:v>421.7696629213483</c:v>
                </c:pt>
                <c:pt idx="276">
                  <c:v>422.61235955056173</c:v>
                </c:pt>
                <c:pt idx="277">
                  <c:v>423.31460674157296</c:v>
                </c:pt>
                <c:pt idx="278">
                  <c:v>423.59550561797749</c:v>
                </c:pt>
                <c:pt idx="279">
                  <c:v>424.71910112359541</c:v>
                </c:pt>
                <c:pt idx="280">
                  <c:v>426.82584269662919</c:v>
                </c:pt>
                <c:pt idx="281">
                  <c:v>428.51123595505618</c:v>
                </c:pt>
                <c:pt idx="282">
                  <c:v>430.19662921348311</c:v>
                </c:pt>
                <c:pt idx="283">
                  <c:v>431.60112359550561</c:v>
                </c:pt>
                <c:pt idx="284">
                  <c:v>433.8483146067415</c:v>
                </c:pt>
                <c:pt idx="285">
                  <c:v>435.11235955056173</c:v>
                </c:pt>
                <c:pt idx="286">
                  <c:v>437.21910112359552</c:v>
                </c:pt>
                <c:pt idx="287">
                  <c:v>439.46629213483146</c:v>
                </c:pt>
                <c:pt idx="288">
                  <c:v>441.01123595505618</c:v>
                </c:pt>
                <c:pt idx="289">
                  <c:v>443.25842696629218</c:v>
                </c:pt>
                <c:pt idx="290">
                  <c:v>445.50561797752806</c:v>
                </c:pt>
                <c:pt idx="291">
                  <c:v>447.19101123595505</c:v>
                </c:pt>
                <c:pt idx="292">
                  <c:v>448.59550561797749</c:v>
                </c:pt>
                <c:pt idx="293">
                  <c:v>450.56179775280896</c:v>
                </c:pt>
                <c:pt idx="294">
                  <c:v>452.38764044943827</c:v>
                </c:pt>
                <c:pt idx="295">
                  <c:v>454.21348314606735</c:v>
                </c:pt>
                <c:pt idx="296">
                  <c:v>455.75842696629206</c:v>
                </c:pt>
                <c:pt idx="297">
                  <c:v>457.44382022471905</c:v>
                </c:pt>
                <c:pt idx="298">
                  <c:v>458.98876404494382</c:v>
                </c:pt>
                <c:pt idx="299">
                  <c:v>461.09550561797749</c:v>
                </c:pt>
                <c:pt idx="300">
                  <c:v>463.06179775280896</c:v>
                </c:pt>
                <c:pt idx="301">
                  <c:v>465.30898876404495</c:v>
                </c:pt>
                <c:pt idx="302">
                  <c:v>467.5561797752809</c:v>
                </c:pt>
                <c:pt idx="303">
                  <c:v>469.38202247191009</c:v>
                </c:pt>
                <c:pt idx="304">
                  <c:v>470.92696629213481</c:v>
                </c:pt>
                <c:pt idx="305">
                  <c:v>472.19101123595505</c:v>
                </c:pt>
                <c:pt idx="306">
                  <c:v>474.43820224719104</c:v>
                </c:pt>
                <c:pt idx="307">
                  <c:v>474.29775280898872</c:v>
                </c:pt>
                <c:pt idx="308">
                  <c:v>475.98314606741565</c:v>
                </c:pt>
                <c:pt idx="309">
                  <c:v>478.37078651685391</c:v>
                </c:pt>
                <c:pt idx="310">
                  <c:v>481.17977528089887</c:v>
                </c:pt>
                <c:pt idx="311">
                  <c:v>481.88202247191015</c:v>
                </c:pt>
                <c:pt idx="312">
                  <c:v>481.88202247191015</c:v>
                </c:pt>
                <c:pt idx="313">
                  <c:v>484.2696629213483</c:v>
                </c:pt>
                <c:pt idx="314">
                  <c:v>486.37640449438197</c:v>
                </c:pt>
                <c:pt idx="315">
                  <c:v>488.20224719101128</c:v>
                </c:pt>
                <c:pt idx="316">
                  <c:v>490.02808988764042</c:v>
                </c:pt>
                <c:pt idx="317">
                  <c:v>491.85393258426961</c:v>
                </c:pt>
                <c:pt idx="318">
                  <c:v>493.25842696629206</c:v>
                </c:pt>
                <c:pt idx="319">
                  <c:v>495.22471910112358</c:v>
                </c:pt>
                <c:pt idx="320">
                  <c:v>496.91011235955057</c:v>
                </c:pt>
                <c:pt idx="321">
                  <c:v>498.59550561797749</c:v>
                </c:pt>
                <c:pt idx="322">
                  <c:v>500.84269662921355</c:v>
                </c:pt>
                <c:pt idx="323">
                  <c:v>501.96629213483146</c:v>
                </c:pt>
                <c:pt idx="324">
                  <c:v>505.40870786516854</c:v>
                </c:pt>
                <c:pt idx="325">
                  <c:v>508.99157303370782</c:v>
                </c:pt>
                <c:pt idx="326">
                  <c:v>510.43960674157302</c:v>
                </c:pt>
                <c:pt idx="327">
                  <c:v>512.41573033707857</c:v>
                </c:pt>
                <c:pt idx="328">
                  <c:v>514.48876404494376</c:v>
                </c:pt>
                <c:pt idx="329">
                  <c:v>516.52106741573027</c:v>
                </c:pt>
                <c:pt idx="330">
                  <c:v>519.81882022471905</c:v>
                </c:pt>
                <c:pt idx="331">
                  <c:v>522.50842696629206</c:v>
                </c:pt>
                <c:pt idx="332">
                  <c:v>524.62219101123594</c:v>
                </c:pt>
                <c:pt idx="333">
                  <c:v>527.65308988764048</c:v>
                </c:pt>
                <c:pt idx="334">
                  <c:v>529.79494382022472</c:v>
                </c:pt>
                <c:pt idx="335">
                  <c:v>531.79213483146066</c:v>
                </c:pt>
                <c:pt idx="336">
                  <c:v>533.83286516853934</c:v>
                </c:pt>
                <c:pt idx="337">
                  <c:v>534.45084269662914</c:v>
                </c:pt>
                <c:pt idx="338">
                  <c:v>535.40870786516848</c:v>
                </c:pt>
                <c:pt idx="339">
                  <c:v>536.71910112359558</c:v>
                </c:pt>
                <c:pt idx="340">
                  <c:v>538.96769662921349</c:v>
                </c:pt>
                <c:pt idx="341">
                  <c:v>540.37780898876406</c:v>
                </c:pt>
                <c:pt idx="342">
                  <c:v>541.42696629213481</c:v>
                </c:pt>
                <c:pt idx="343">
                  <c:v>542.91713483146066</c:v>
                </c:pt>
                <c:pt idx="344">
                  <c:v>544.33286516853934</c:v>
                </c:pt>
                <c:pt idx="345">
                  <c:v>545.32162921348311</c:v>
                </c:pt>
                <c:pt idx="346">
                  <c:v>546.19382022471905</c:v>
                </c:pt>
                <c:pt idx="347">
                  <c:v>547.82443820224717</c:v>
                </c:pt>
                <c:pt idx="348">
                  <c:v>549.625</c:v>
                </c:pt>
                <c:pt idx="349">
                  <c:v>550.93539325842698</c:v>
                </c:pt>
                <c:pt idx="350">
                  <c:v>552.36657303370794</c:v>
                </c:pt>
                <c:pt idx="351">
                  <c:v>554.35393258426961</c:v>
                </c:pt>
                <c:pt idx="352">
                  <c:v>556.17837078651689</c:v>
                </c:pt>
                <c:pt idx="353">
                  <c:v>557.30196629213481</c:v>
                </c:pt>
                <c:pt idx="354">
                  <c:v>559.0393258426966</c:v>
                </c:pt>
                <c:pt idx="355">
                  <c:v>560.27949438202245</c:v>
                </c:pt>
                <c:pt idx="356">
                  <c:v>561.66011235955057</c:v>
                </c:pt>
                <c:pt idx="357">
                  <c:v>562.91011235955045</c:v>
                </c:pt>
                <c:pt idx="358">
                  <c:v>565.02106741573039</c:v>
                </c:pt>
                <c:pt idx="359">
                  <c:v>566.2303370786517</c:v>
                </c:pt>
                <c:pt idx="360">
                  <c:v>568.78089887640442</c:v>
                </c:pt>
                <c:pt idx="361">
                  <c:v>571.16853932584263</c:v>
                </c:pt>
                <c:pt idx="362">
                  <c:v>573.40028089887642</c:v>
                </c:pt>
                <c:pt idx="363">
                  <c:v>574.79353932584263</c:v>
                </c:pt>
                <c:pt idx="364">
                  <c:v>575.20646067415737</c:v>
                </c:pt>
                <c:pt idx="365">
                  <c:v>576.88202247191009</c:v>
                </c:pt>
                <c:pt idx="366">
                  <c:v>576.97893258426973</c:v>
                </c:pt>
                <c:pt idx="367">
                  <c:v>578.36235955056179</c:v>
                </c:pt>
                <c:pt idx="368">
                  <c:v>582.29213483146066</c:v>
                </c:pt>
                <c:pt idx="369">
                  <c:v>583.26825842696621</c:v>
                </c:pt>
                <c:pt idx="370">
                  <c:v>583.89044943820227</c:v>
                </c:pt>
                <c:pt idx="371">
                  <c:v>585.27808988764048</c:v>
                </c:pt>
                <c:pt idx="372">
                  <c:v>585.90168539325839</c:v>
                </c:pt>
                <c:pt idx="373">
                  <c:v>588.21348314606735</c:v>
                </c:pt>
                <c:pt idx="374">
                  <c:v>589.02528089887642</c:v>
                </c:pt>
                <c:pt idx="375">
                  <c:v>590.85814606741565</c:v>
                </c:pt>
                <c:pt idx="376">
                  <c:v>592.40028089887642</c:v>
                </c:pt>
                <c:pt idx="377">
                  <c:v>593.55196629213469</c:v>
                </c:pt>
                <c:pt idx="378">
                  <c:v>595.58286516853934</c:v>
                </c:pt>
                <c:pt idx="379">
                  <c:v>597.13764044943809</c:v>
                </c:pt>
                <c:pt idx="380">
                  <c:v>598.36376404494388</c:v>
                </c:pt>
                <c:pt idx="381">
                  <c:v>601.38623595505612</c:v>
                </c:pt>
                <c:pt idx="382">
                  <c:v>604.10112359550556</c:v>
                </c:pt>
                <c:pt idx="383">
                  <c:v>606.14606741573039</c:v>
                </c:pt>
                <c:pt idx="384">
                  <c:v>607.86095505617982</c:v>
                </c:pt>
                <c:pt idx="385">
                  <c:v>608.2696629213483</c:v>
                </c:pt>
                <c:pt idx="386">
                  <c:v>610.20786516853934</c:v>
                </c:pt>
                <c:pt idx="387">
                  <c:v>612.62780898876395</c:v>
                </c:pt>
                <c:pt idx="388">
                  <c:v>614.94943820224717</c:v>
                </c:pt>
                <c:pt idx="389">
                  <c:v>619.27247191011236</c:v>
                </c:pt>
                <c:pt idx="390">
                  <c:v>621.6643258426966</c:v>
                </c:pt>
                <c:pt idx="391">
                  <c:v>622.25702247191009</c:v>
                </c:pt>
                <c:pt idx="392">
                  <c:v>624.2036516853932</c:v>
                </c:pt>
                <c:pt idx="393">
                  <c:v>625.16853932584263</c:v>
                </c:pt>
                <c:pt idx="394">
                  <c:v>626.625</c:v>
                </c:pt>
                <c:pt idx="395">
                  <c:v>628.52247191011224</c:v>
                </c:pt>
                <c:pt idx="396">
                  <c:v>629.95084269662925</c:v>
                </c:pt>
                <c:pt idx="397">
                  <c:v>631.86095505617971</c:v>
                </c:pt>
                <c:pt idx="398">
                  <c:v>634.15589887640454</c:v>
                </c:pt>
                <c:pt idx="399">
                  <c:v>633.85533707865159</c:v>
                </c:pt>
                <c:pt idx="400">
                  <c:v>633.21629213483141</c:v>
                </c:pt>
                <c:pt idx="401">
                  <c:v>636.58146067415726</c:v>
                </c:pt>
                <c:pt idx="402">
                  <c:v>637.7303370786517</c:v>
                </c:pt>
                <c:pt idx="403">
                  <c:v>641.40308988764036</c:v>
                </c:pt>
                <c:pt idx="404">
                  <c:v>643.21348314606746</c:v>
                </c:pt>
                <c:pt idx="405">
                  <c:v>642.97893258426961</c:v>
                </c:pt>
                <c:pt idx="406">
                  <c:v>642.74438202247188</c:v>
                </c:pt>
                <c:pt idx="407">
                  <c:v>644.18258426966293</c:v>
                </c:pt>
                <c:pt idx="408">
                  <c:v>645.82162921348311</c:v>
                </c:pt>
                <c:pt idx="409">
                  <c:v>647.30196629213481</c:v>
                </c:pt>
                <c:pt idx="410">
                  <c:v>649.53792134831451</c:v>
                </c:pt>
                <c:pt idx="411">
                  <c:v>650.71348314606735</c:v>
                </c:pt>
                <c:pt idx="412">
                  <c:v>651.8946629213483</c:v>
                </c:pt>
                <c:pt idx="413">
                  <c:v>652.59691011235952</c:v>
                </c:pt>
                <c:pt idx="414">
                  <c:v>653.26544943820227</c:v>
                </c:pt>
                <c:pt idx="415">
                  <c:v>653.85674157303367</c:v>
                </c:pt>
                <c:pt idx="416">
                  <c:v>654.91011235955057</c:v>
                </c:pt>
                <c:pt idx="417">
                  <c:v>655.91011235955057</c:v>
                </c:pt>
                <c:pt idx="418">
                  <c:v>658.01544943820227</c:v>
                </c:pt>
                <c:pt idx="419">
                  <c:v>660.07162921348311</c:v>
                </c:pt>
                <c:pt idx="420">
                  <c:v>660.39044943820215</c:v>
                </c:pt>
                <c:pt idx="421">
                  <c:v>659.04634831460669</c:v>
                </c:pt>
                <c:pt idx="422">
                  <c:v>662.16292134831451</c:v>
                </c:pt>
                <c:pt idx="423">
                  <c:v>667.40870786516848</c:v>
                </c:pt>
                <c:pt idx="424">
                  <c:v>668.51685393258413</c:v>
                </c:pt>
                <c:pt idx="425">
                  <c:v>667.85955056179773</c:v>
                </c:pt>
                <c:pt idx="426">
                  <c:v>668.91994382022472</c:v>
                </c:pt>
                <c:pt idx="427">
                  <c:v>668.34971910112358</c:v>
                </c:pt>
                <c:pt idx="428">
                  <c:v>669.99719101123594</c:v>
                </c:pt>
                <c:pt idx="429">
                  <c:v>675.66573033707868</c:v>
                </c:pt>
                <c:pt idx="430">
                  <c:v>678.0589887640449</c:v>
                </c:pt>
                <c:pt idx="431">
                  <c:v>679.08707865168537</c:v>
                </c:pt>
                <c:pt idx="432">
                  <c:v>681.66573033707868</c:v>
                </c:pt>
                <c:pt idx="433">
                  <c:v>684.77808988764048</c:v>
                </c:pt>
                <c:pt idx="434">
                  <c:v>685.81179775280896</c:v>
                </c:pt>
                <c:pt idx="435">
                  <c:v>687.96067415730329</c:v>
                </c:pt>
                <c:pt idx="436">
                  <c:v>691.37359550561791</c:v>
                </c:pt>
                <c:pt idx="437">
                  <c:v>693.0589887640449</c:v>
                </c:pt>
                <c:pt idx="438">
                  <c:v>696.35533707865159</c:v>
                </c:pt>
                <c:pt idx="439">
                  <c:v>702.33146067415726</c:v>
                </c:pt>
                <c:pt idx="440">
                  <c:v>702.78651685393254</c:v>
                </c:pt>
                <c:pt idx="441">
                  <c:v>702.84269662921338</c:v>
                </c:pt>
                <c:pt idx="442">
                  <c:v>704.33848314606735</c:v>
                </c:pt>
                <c:pt idx="443">
                  <c:v>705.52387640449433</c:v>
                </c:pt>
                <c:pt idx="444">
                  <c:v>706.08848314606746</c:v>
                </c:pt>
                <c:pt idx="445">
                  <c:v>708.20224719101122</c:v>
                </c:pt>
                <c:pt idx="446">
                  <c:v>708.93679775280884</c:v>
                </c:pt>
                <c:pt idx="447">
                  <c:v>709.20926966292132</c:v>
                </c:pt>
                <c:pt idx="448">
                  <c:v>708.93960674157302</c:v>
                </c:pt>
                <c:pt idx="449">
                  <c:v>710.55617977528084</c:v>
                </c:pt>
                <c:pt idx="450">
                  <c:v>712.12780898876406</c:v>
                </c:pt>
                <c:pt idx="451">
                  <c:v>713.73735955056179</c:v>
                </c:pt>
                <c:pt idx="452">
                  <c:v>714.87078651685397</c:v>
                </c:pt>
                <c:pt idx="453">
                  <c:v>716.26404494382018</c:v>
                </c:pt>
                <c:pt idx="454">
                  <c:v>715.72893258426961</c:v>
                </c:pt>
                <c:pt idx="455">
                  <c:v>716.85814606741576</c:v>
                </c:pt>
                <c:pt idx="456">
                  <c:v>720.15308988764048</c:v>
                </c:pt>
                <c:pt idx="457">
                  <c:v>721.12219101123594</c:v>
                </c:pt>
                <c:pt idx="458">
                  <c:v>723.95786516853923</c:v>
                </c:pt>
                <c:pt idx="459">
                  <c:v>725.33286516853934</c:v>
                </c:pt>
                <c:pt idx="460">
                  <c:v>725.5463483146068</c:v>
                </c:pt>
                <c:pt idx="461">
                  <c:v>728.15589887640442</c:v>
                </c:pt>
                <c:pt idx="462">
                  <c:v>728.40589887640454</c:v>
                </c:pt>
                <c:pt idx="463">
                  <c:v>726.84410112359558</c:v>
                </c:pt>
                <c:pt idx="464">
                  <c:v>728.92837078651678</c:v>
                </c:pt>
                <c:pt idx="465">
                  <c:v>730.14185393258424</c:v>
                </c:pt>
                <c:pt idx="466">
                  <c:v>732.7036516853932</c:v>
                </c:pt>
                <c:pt idx="467">
                  <c:v>735.67837078651678</c:v>
                </c:pt>
                <c:pt idx="468">
                  <c:v>737.61235955056168</c:v>
                </c:pt>
                <c:pt idx="469">
                  <c:v>738.83848314606735</c:v>
                </c:pt>
                <c:pt idx="470">
                  <c:v>740.54494382022472</c:v>
                </c:pt>
                <c:pt idx="471">
                  <c:v>742.47191011235952</c:v>
                </c:pt>
                <c:pt idx="472">
                  <c:v>745.92275280898866</c:v>
                </c:pt>
                <c:pt idx="473">
                  <c:v>748.69803370786508</c:v>
                </c:pt>
                <c:pt idx="474">
                  <c:v>752.55617977528095</c:v>
                </c:pt>
                <c:pt idx="475">
                  <c:v>757.96769662921349</c:v>
                </c:pt>
                <c:pt idx="476">
                  <c:v>760.83848314606735</c:v>
                </c:pt>
                <c:pt idx="477">
                  <c:v>767.51123595505612</c:v>
                </c:pt>
                <c:pt idx="478">
                  <c:v>770.34269662921349</c:v>
                </c:pt>
                <c:pt idx="479">
                  <c:v>772.89185393258424</c:v>
                </c:pt>
                <c:pt idx="480">
                  <c:v>775.42415730337075</c:v>
                </c:pt>
                <c:pt idx="481">
                  <c:v>778.11516853932585</c:v>
                </c:pt>
                <c:pt idx="482">
                  <c:v>781.6179775280898</c:v>
                </c:pt>
                <c:pt idx="483">
                  <c:v>785.45084269662914</c:v>
                </c:pt>
                <c:pt idx="484">
                  <c:v>789.72050561797744</c:v>
                </c:pt>
                <c:pt idx="485">
                  <c:v>793.31882022471905</c:v>
                </c:pt>
                <c:pt idx="486">
                  <c:v>797.16151685393243</c:v>
                </c:pt>
                <c:pt idx="487">
                  <c:v>798.31320224719104</c:v>
                </c:pt>
                <c:pt idx="488">
                  <c:v>798.5</c:v>
                </c:pt>
                <c:pt idx="489">
                  <c:v>796.14325842696633</c:v>
                </c:pt>
                <c:pt idx="490">
                  <c:v>795.05196629213481</c:v>
                </c:pt>
                <c:pt idx="491">
                  <c:v>794.08567415730329</c:v>
                </c:pt>
                <c:pt idx="492">
                  <c:v>797.95084269662914</c:v>
                </c:pt>
                <c:pt idx="493">
                  <c:v>801.61657303370794</c:v>
                </c:pt>
              </c:numCache>
            </c:numRef>
          </c:val>
          <c:smooth val="0"/>
          <c:extLst>
            <c:ext xmlns:c16="http://schemas.microsoft.com/office/drawing/2014/chart" uri="{C3380CC4-5D6E-409C-BE32-E72D297353CC}">
              <c16:uniqueId val="{00000001-7C22-4053-8CDF-510D0E4B508A}"/>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12"/>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5.xml><?xml version="1.0" encoding="utf-8"?>
<c:userShapes xmlns:c="http://schemas.openxmlformats.org/drawingml/2006/chart">
  <cdr:relSizeAnchor xmlns:cdr="http://schemas.openxmlformats.org/drawingml/2006/chartDrawing">
    <cdr:from>
      <cdr:x>0.25274</cdr:x>
      <cdr:y>0.90692</cdr:y>
    </cdr:from>
    <cdr:to>
      <cdr:x>0.79021</cdr:x>
      <cdr:y>0.96001</cdr:y>
    </cdr:to>
    <cdr:sp macro="" textlink="">
      <cdr:nvSpPr>
        <cdr:cNvPr id="2" name="TextBox 1"/>
        <cdr:cNvSpPr txBox="1"/>
      </cdr:nvSpPr>
      <cdr:spPr>
        <a:xfrm xmlns:a="http://schemas.openxmlformats.org/drawingml/2006/main">
          <a:off x="2056893" y="4833031"/>
          <a:ext cx="4374048" cy="28291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800" dirty="0">
              <a:latin typeface="Arial" pitchFamily="34" charset="0"/>
              <a:cs typeface="Arial" pitchFamily="34" charset="0"/>
            </a:rPr>
            <a:t>GDP per capita (USD PPP)</a:t>
          </a:r>
        </a:p>
      </cdr:txBody>
    </cdr:sp>
  </cdr:relSizeAnchor>
  <cdr:relSizeAnchor xmlns:cdr="http://schemas.openxmlformats.org/drawingml/2006/chartDrawing">
    <cdr:from>
      <cdr:x>0.00983</cdr:x>
      <cdr:y>0.09014</cdr:y>
    </cdr:from>
    <cdr:to>
      <cdr:x>0.04296</cdr:x>
      <cdr:y>0.73418</cdr:y>
    </cdr:to>
    <cdr:sp macro="" textlink="">
      <cdr:nvSpPr>
        <cdr:cNvPr id="3" name="TextBox 1"/>
        <cdr:cNvSpPr txBox="1"/>
      </cdr:nvSpPr>
      <cdr:spPr>
        <a:xfrm xmlns:a="http://schemas.openxmlformats.org/drawingml/2006/main" rot="16200000">
          <a:off x="-1501274" y="2061584"/>
          <a:ext cx="3432131" cy="269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Arial" pitchFamily="34" charset="0"/>
              <a:cs typeface="Arial" pitchFamily="34" charset="0"/>
            </a:rPr>
            <a:t>Life expectancy</a:t>
          </a:r>
          <a:r>
            <a:rPr lang="en-US" sz="2000" baseline="0" dirty="0">
              <a:latin typeface="Arial" pitchFamily="34" charset="0"/>
              <a:cs typeface="Arial" pitchFamily="34" charset="0"/>
            </a:rPr>
            <a:t> in years</a:t>
          </a:r>
          <a:endParaRPr lang="en-US" sz="2000" dirty="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7.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8.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9.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E7EC6A77-897B-A94D-8179-085D1B4EE98D}" type="datetimeFigureOut">
              <a:rPr lang="en-US" smtClean="0"/>
              <a:t>6/23/2025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5.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Expenditures grew about 7.5% from 2022 to 2023.</a:t>
            </a:r>
          </a:p>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https://</a:t>
            </a:r>
            <a:r>
              <a:rPr lang="en-US" dirty="0" err="1"/>
              <a:t>databankfiles.worldbank.org</a:t>
            </a:r>
            <a:r>
              <a:rPr lang="en-US" dirty="0"/>
              <a:t>/public/</a:t>
            </a:r>
            <a:r>
              <a:rPr lang="en-US" dirty="0" err="1"/>
              <a:t>ddpext_download</a:t>
            </a:r>
            <a:r>
              <a:rPr lang="en-US" dirty="0"/>
              <a:t>/</a:t>
            </a:r>
            <a:r>
              <a:rPr lang="en-US" dirty="0" err="1"/>
              <a:t>GDP.pdf</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9</a:t>
            </a:fld>
            <a:endParaRPr lang="en-US" dirty="0">
              <a:solidFill>
                <a:prstClr val="black"/>
              </a:solidFill>
              <a:latin typeface="Calibri"/>
            </a:endParaRPr>
          </a:p>
        </p:txBody>
      </p:sp>
    </p:spTree>
    <p:extLst>
      <p:ext uri="{BB962C8B-B14F-4D97-AF65-F5344CB8AC3E}">
        <p14:creationId xmlns:p14="http://schemas.microsoft.com/office/powerpoint/2010/main" val="319348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8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Among the 34 countries in the OECD, the US in 2010 was </a:t>
            </a:r>
            <a:r>
              <a:rPr lang="en-US" sz="1200" b="0" dirty="0">
                <a:solidFill>
                  <a:srgbClr val="0C4C88"/>
                </a:solidFill>
              </a:rPr>
              <a:t>27th in life expectancy at birth</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72132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45</a:t>
            </a:fld>
            <a:endParaRPr lang="en-US">
              <a:solidFill>
                <a:prstClr val="black"/>
              </a:solidFill>
              <a:latin typeface="Calibri"/>
            </a:endParaRPr>
          </a:p>
        </p:txBody>
      </p:sp>
    </p:spTree>
    <p:extLst>
      <p:ext uri="{BB962C8B-B14F-4D97-AF65-F5344CB8AC3E}">
        <p14:creationId xmlns:p14="http://schemas.microsoft.com/office/powerpoint/2010/main" val="77264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participants, some with competing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39382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129834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66</a:t>
            </a:fld>
            <a:endParaRPr lang="en-US" altLang="en-US">
              <a:solidFill>
                <a:prstClr val="black"/>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EBAED-11BA-B2EC-C1F6-BCAC8B1F0CEB}"/>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F72C76-FA4E-6F97-263F-930358D6B341}"/>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F3E0350-E24A-CE92-D8F1-84DA00D551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a:extLst>
              <a:ext uri="{FF2B5EF4-FFF2-40B4-BE49-F238E27FC236}">
                <a16:creationId xmlns:a16="http://schemas.microsoft.com/office/drawing/2014/main" id="{D10CF661-2594-27EC-E502-0D7D99194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67</a:t>
            </a:fld>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408420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pPr>
            <a:r>
              <a:rPr lang="en-US" altLang="en-US">
                <a:latin typeface="Arial" pitchFamily="34" charset="0"/>
                <a:ea typeface="ＭＳ Ｐゴシック" pitchFamily="34" charset="-128"/>
              </a:rPr>
              <a:t>The supply of physicians in the US has increased over the years; however, this supply has not kept up with the increase in the demand for physicians’ services.  Health care is a service, and it is generally more difficult to increase productivity for a service than for goods.  Some technological advances in the way we deliver healthcare have lowered costs; however, more often those medical technologies have been more expensive.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011F6BD-68CD-4C1B-BBD1-7EE98109A036}" type="slidenum">
              <a:rPr lang="en-US" altLang="en-US">
                <a:solidFill>
                  <a:prstClr val="black"/>
                </a:solidFill>
                <a:ea typeface="ＭＳ Ｐゴシック" pitchFamily="34" charset="-128"/>
              </a:rPr>
              <a:pPr eaLnBrk="1" hangingPunct="1">
                <a:spcBef>
                  <a:spcPct val="0"/>
                </a:spcBef>
              </a:pPr>
              <a:t>68</a:t>
            </a:fld>
            <a:endParaRPr lang="en-US" altLang="en-US">
              <a:solidFill>
                <a:prstClr val="black"/>
              </a:solidFill>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ea typeface="ＭＳ Ｐゴシック" pitchFamily="34" charset="-128"/>
              </a:rPr>
              <a:t>Rising health care costs cause employers to reduce, or eliminate, offering health insurance. The wages grow at a slower pace because health care costs make up a larger percentage of pay. Employers save money on health care if</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workers</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are part-time or temporary. Spending through Medicare and Medicaid is the fastest growing segment of the federal budget, and states can’t cover their share.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6E269-626D-49C8-9EAE-250FE0E171EA}" type="slidenum">
              <a:rPr lang="en-US" altLang="en-US">
                <a:solidFill>
                  <a:prstClr val="black"/>
                </a:solidFill>
                <a:ea typeface="ＭＳ Ｐゴシック" pitchFamily="34" charset="-128"/>
              </a:rPr>
              <a:pPr eaLnBrk="1" hangingPunct="1">
                <a:spcBef>
                  <a:spcPct val="0"/>
                </a:spcBef>
              </a:pPr>
              <a:t>71</a:t>
            </a:fld>
            <a:endParaRPr lang="en-US" altLang="en-US">
              <a:solidFill>
                <a:prstClr val="black"/>
              </a:solidFill>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75</a:t>
            </a:fld>
            <a:endParaRPr lang="en-US">
              <a:solidFill>
                <a:prstClr val="black"/>
              </a:solidFill>
              <a:latin typeface="Calibri"/>
            </a:endParaRPr>
          </a:p>
        </p:txBody>
      </p:sp>
    </p:spTree>
    <p:extLst>
      <p:ext uri="{BB962C8B-B14F-4D97-AF65-F5344CB8AC3E}">
        <p14:creationId xmlns:p14="http://schemas.microsoft.com/office/powerpoint/2010/main" val="31311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928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Myriad Pro Light"/>
              </a:rPr>
              <a:t>https://</a:t>
            </a:r>
            <a:r>
              <a:rPr lang="en-US" sz="1900" dirty="0" err="1">
                <a:solidFill>
                  <a:srgbClr val="000000"/>
                </a:solidFill>
                <a:latin typeface="Myriad Pro Light"/>
              </a:rPr>
              <a:t>www.kff.org</a:t>
            </a:r>
            <a:r>
              <a:rPr lang="en-US" sz="1900" dirty="0">
                <a:solidFill>
                  <a:srgbClr val="000000"/>
                </a:solidFill>
                <a:latin typeface="Myriad Pro Light"/>
              </a:rPr>
              <a:t>/other/state-indicator/number-of-issuers-participating-in-the-individual-health-insurance-marketplace/?</a:t>
            </a:r>
            <a:r>
              <a:rPr lang="en-US" sz="1900" dirty="0" err="1">
                <a:solidFill>
                  <a:srgbClr val="000000"/>
                </a:solidFill>
                <a:latin typeface="Myriad Pro Light"/>
              </a:rPr>
              <a:t>currentTimeframe</a:t>
            </a:r>
            <a:r>
              <a:rPr lang="en-US" sz="1900" dirty="0">
                <a:solidFill>
                  <a:srgbClr val="000000"/>
                </a:solidFill>
                <a:latin typeface="Myriad Pro Light"/>
              </a:rPr>
              <a:t>=0&amp;sortModel=%7B%22colId%22:%22Number%20of%20Issuers%20in%202019%22,%22sort%22:%22desc%22%7D</a:t>
            </a:r>
          </a:p>
          <a:p>
            <a:endParaRPr lang="en-US" sz="1900" dirty="0">
              <a:solidFill>
                <a:srgbClr val="000000"/>
              </a:solidFill>
              <a:latin typeface="Myriad Pro Light"/>
            </a:endParaRPr>
          </a:p>
          <a:p>
            <a:r>
              <a:rPr lang="en-US" sz="1900" dirty="0">
                <a:solidFill>
                  <a:srgbClr val="000000"/>
                </a:solidFill>
                <a:latin typeface="Myriad Pro Light"/>
              </a:rPr>
              <a:t>6 Roy, </a:t>
            </a:r>
            <a:r>
              <a:rPr lang="en-US" sz="1900" dirty="0" err="1">
                <a:solidFill>
                  <a:srgbClr val="000000"/>
                </a:solidFill>
                <a:latin typeface="Myriad Pro Light"/>
              </a:rPr>
              <a:t>Avik</a:t>
            </a:r>
            <a:r>
              <a:rPr lang="en-US" sz="1900" dirty="0">
                <a:solidFill>
                  <a:srgbClr val="000000"/>
                </a:solidFill>
                <a:latin typeface="Myriad Pro Light"/>
              </a:rPr>
              <a:t>. “Why Switzerland Has the World’s Best Health Care System.” </a:t>
            </a:r>
            <a:r>
              <a:rPr lang="en-US" sz="1900" i="1" dirty="0">
                <a:solidFill>
                  <a:srgbClr val="000000"/>
                </a:solidFill>
                <a:latin typeface="Myriad Pro Light"/>
              </a:rPr>
              <a:t>Forbes</a:t>
            </a:r>
            <a:r>
              <a:rPr lang="en-US" sz="1900" dirty="0">
                <a:solidFill>
                  <a:srgbClr val="000000"/>
                </a:solidFill>
                <a:latin typeface="Myriad Pro Light"/>
              </a:rPr>
              <a:t>, April 29, 2011; </a:t>
            </a:r>
            <a:r>
              <a:rPr lang="en-US" sz="1900" u="sng" dirty="0">
                <a:solidFill>
                  <a:srgbClr val="000000"/>
                </a:solidFill>
                <a:latin typeface="Myriad Pro Light"/>
              </a:rPr>
              <a:t>https://www.forbes.com/sites/theapothecary/2011/04/29/why-switzerland-has-the-worlds-best-health-care-system/#2416d9a67d74</a:t>
            </a:r>
            <a:r>
              <a:rPr lang="en-US" sz="1900" dirty="0">
                <a:solidFill>
                  <a:srgbClr val="000000"/>
                </a:solidFill>
                <a:latin typeface="Myriad Pro Light"/>
              </a:rPr>
              <a:t>.</a:t>
            </a:r>
          </a:p>
          <a:p>
            <a:r>
              <a:rPr lang="en-US" sz="1900" dirty="0">
                <a:solidFill>
                  <a:srgbClr val="000000"/>
                </a:solidFill>
                <a:latin typeface="Myriad Pro Light"/>
              </a:rPr>
              <a:t>7 Henry J. Kaiser Family Foundation. “Number of Issuers Participating in the Individual Health Insurance Marketplaces.” State Health Facts; </a:t>
            </a:r>
            <a:r>
              <a:rPr lang="en-US" sz="1900" u="sng" dirty="0">
                <a:solidFill>
                  <a:srgbClr val="000000"/>
                </a:solidFill>
                <a:latin typeface="Myriad Pro Light"/>
              </a:rPr>
              <a:t>https://www.kff.org/other/state-indicator/number-of-issuers-participating-in-the-individual-health-insurance-marketplace</a:t>
            </a:r>
            <a:r>
              <a:rPr lang="en-US" sz="190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92</a:t>
            </a:fld>
            <a:endParaRPr lang="en-US">
              <a:solidFill>
                <a:prstClr val="black"/>
              </a:solidFill>
              <a:latin typeface="Calibri"/>
            </a:endParaRPr>
          </a:p>
        </p:txBody>
      </p:sp>
    </p:spTree>
    <p:extLst>
      <p:ext uri="{BB962C8B-B14F-4D97-AF65-F5344CB8AC3E}">
        <p14:creationId xmlns:p14="http://schemas.microsoft.com/office/powerpoint/2010/main" val="275241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pPr defTabSz="955639">
              <a:defRPr/>
            </a:pPr>
            <a:fld id="{39F294D8-753E-E842-8CF8-893A8D4FD7E5}" type="slidenum">
              <a:rPr lang="en-US">
                <a:solidFill>
                  <a:prstClr val="black"/>
                </a:solidFill>
                <a:latin typeface="Calibri"/>
              </a:rPr>
              <a:pPr defTabSz="955639">
                <a:defRPr/>
              </a:pPr>
              <a:t>94</a:t>
            </a:fld>
            <a:endParaRPr lang="en-US">
              <a:solidFill>
                <a:prstClr val="black"/>
              </a:solidFill>
              <a:latin typeface="Calibri"/>
            </a:endParaRPr>
          </a:p>
        </p:txBody>
      </p:sp>
    </p:spTree>
    <p:extLst>
      <p:ext uri="{BB962C8B-B14F-4D97-AF65-F5344CB8AC3E}">
        <p14:creationId xmlns:p14="http://schemas.microsoft.com/office/powerpoint/2010/main" val="4160881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C26D479-FD30-F6B8-F855-585678CFF006}"/>
            </a:ext>
          </a:extLst>
        </p:cNvPr>
        <p:cNvGrpSpPr/>
        <p:nvPr/>
      </p:nvGrpSpPr>
      <p:grpSpPr>
        <a:xfrm>
          <a:off x="0" y="0"/>
          <a:ext cx="0" cy="0"/>
          <a:chOff x="0" y="0"/>
          <a:chExt cx="0" cy="0"/>
        </a:xfrm>
      </p:grpSpPr>
      <p:sp>
        <p:nvSpPr>
          <p:cNvPr id="98" name="Google Shape;98;gc958eae167_0_0:notes">
            <a:extLst>
              <a:ext uri="{FF2B5EF4-FFF2-40B4-BE49-F238E27FC236}">
                <a16:creationId xmlns:a16="http://schemas.microsoft.com/office/drawing/2014/main" id="{7CF8174E-52DA-FBD3-BD05-3831448E5EC7}"/>
              </a:ext>
            </a:extLst>
          </p:cNvPr>
          <p:cNvSpPr>
            <a:spLocks noGrp="1" noRot="1" noChangeAspect="1"/>
          </p:cNvSpPr>
          <p:nvPr>
            <p:ph type="sldImg" idx="2"/>
          </p:nvPr>
        </p:nvSpPr>
        <p:spPr>
          <a:xfrm>
            <a:off x="441325" y="712788"/>
            <a:ext cx="6335713" cy="35639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958eae167_0_0:notes">
            <a:extLst>
              <a:ext uri="{FF2B5EF4-FFF2-40B4-BE49-F238E27FC236}">
                <a16:creationId xmlns:a16="http://schemas.microsoft.com/office/drawing/2014/main" id="{703689BC-7FDF-B458-9CE0-383E953E3440}"/>
              </a:ext>
            </a:extLst>
          </p:cNvPr>
          <p:cNvSpPr txBox="1">
            <a:spLocks noGrp="1"/>
          </p:cNvSpPr>
          <p:nvPr>
            <p:ph type="body" idx="1"/>
          </p:nvPr>
        </p:nvSpPr>
        <p:spPr>
          <a:xfrm>
            <a:off x="721829" y="4515106"/>
            <a:ext cx="5774630" cy="4277468"/>
          </a:xfrm>
          <a:prstGeom prst="rect">
            <a:avLst/>
          </a:prstGeom>
        </p:spPr>
        <p:txBody>
          <a:bodyPr spcFirstLastPara="1" wrap="square" lIns="95548" tIns="95548" rIns="95548" bIns="95548" anchor="t" anchorCtr="0">
            <a:noAutofit/>
          </a:bodyPr>
          <a:lstStyle/>
          <a:p>
            <a:r>
              <a:rPr lang="en">
                <a:solidFill>
                  <a:srgbClr val="9900FF"/>
                </a:solidFill>
              </a:rPr>
              <a:t>Sarah </a:t>
            </a:r>
            <a:r>
              <a:rPr lang="en"/>
              <a:t>The Affordable Care Act, formally called the Patient Protection and Affordable Care Act, was signed in 2010 by President Obama, but the major provisions weren’t put into place til 2014 and the first open enrollment period wasn’t until 2016. The enrollment period is basically a window of time where you can sign up for a plan/benefits, and if you miss the window you could lose your benefits or have to pay a fine, and you usually can’t enroll until the next period.</a:t>
            </a:r>
            <a:endParaRPr/>
          </a:p>
          <a:p>
            <a:endParaRPr/>
          </a:p>
          <a:p>
            <a:r>
              <a:rPr lang="en"/>
              <a:t> I know overall the ACA was talked about a fair amount in the readings on Moodle so we specifically want to focus just on the healthcare exchanges it introduced and the impacts on enrollment. In the graph here, you can see how after the creation of Medicare and Medicaid, the uninsured rate dropped substantially, but after the ACA’s first open enrollment, it dropped by the same amount if not more and this is important because it shows the extent of the impact of the ACA.</a:t>
            </a:r>
            <a:endParaRPr/>
          </a:p>
        </p:txBody>
      </p:sp>
    </p:spTree>
    <p:extLst>
      <p:ext uri="{BB962C8B-B14F-4D97-AF65-F5344CB8AC3E}">
        <p14:creationId xmlns:p14="http://schemas.microsoft.com/office/powerpoint/2010/main" val="346453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defTabSz="966630">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24472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5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28% of federal noninterest spending went for healthcare</a:t>
            </a:r>
          </a:p>
          <a:p>
            <a:r>
              <a:rPr lang="en-US" dirty="0"/>
              <a:t>CBO projects that, in 2054, healthcare will consume 39% of federal noninterest spending</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49918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of 340 million people is 27 million without health insurance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93172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9b5a101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9b5a101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National Health Interview Survey; CEA calculations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Percentages may add to more than 100% because some people are covered by multiple programs</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23640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665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totspend.png"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info@NEEDEcon.org"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kff.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550197"/>
            <a:ext cx="10219508" cy="1136482"/>
          </a:xfrm>
        </p:spPr>
        <p:txBody>
          <a:bodyPr anchor="ctr" anchorCtr="0">
            <a:noAutofit/>
          </a:bodyPr>
          <a:lstStyle/>
          <a:p>
            <a:pPr>
              <a:lnSpc>
                <a:spcPct val="100000"/>
              </a:lnSpc>
              <a:spcBef>
                <a:spcPts val="0"/>
              </a:spcBef>
            </a:pPr>
            <a:r>
              <a:rPr lang="en-US" sz="4000" b="0" i="1" dirty="0"/>
              <a:t>Osher Lifelong Learning Institute, </a:t>
            </a:r>
            <a:r>
              <a:rPr lang="en-US" sz="4000" b="0" dirty="0"/>
              <a:t>Spring 2025</a:t>
            </a:r>
            <a:endParaRPr lang="en-US" sz="4800" b="0" dirty="0"/>
          </a:p>
          <a:p>
            <a:pPr>
              <a:lnSpc>
                <a:spcPct val="100000"/>
              </a:lnSpc>
              <a:spcBef>
                <a:spcPts val="0"/>
              </a:spcBef>
            </a:pPr>
            <a:r>
              <a:rPr lang="en-US" sz="4400" b="1"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005047" y="4082143"/>
            <a:ext cx="9144000" cy="19926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2300" dirty="0">
                <a:solidFill>
                  <a:schemeClr val="tx2"/>
                </a:solidFill>
              </a:rPr>
              <a:t>June 23, 2025</a:t>
            </a:r>
          </a:p>
          <a:p>
            <a:pPr>
              <a:lnSpc>
                <a:spcPct val="100000"/>
              </a:lnSpc>
              <a:spcBef>
                <a:spcPts val="0"/>
              </a:spcBef>
            </a:pPr>
            <a:endParaRPr lang="en-US" sz="1800" dirty="0">
              <a:solidFill>
                <a:schemeClr val="tx2"/>
              </a:solidFill>
            </a:endParaRPr>
          </a:p>
          <a:p>
            <a:pPr>
              <a:lnSpc>
                <a:spcPct val="100000"/>
              </a:lnSpc>
              <a:spcBef>
                <a:spcPts val="0"/>
              </a:spcBef>
            </a:pPr>
            <a:r>
              <a:rPr lang="en-US" sz="3200" dirty="0">
                <a:solidFill>
                  <a:schemeClr val="tx2"/>
                </a:solidFill>
              </a:rPr>
              <a:t>Robert Rebelein, Ph.D.</a:t>
            </a:r>
          </a:p>
          <a:p>
            <a:pPr>
              <a:lnSpc>
                <a:spcPct val="100000"/>
              </a:lnSpc>
              <a:spcBef>
                <a:spcPts val="0"/>
              </a:spcBef>
            </a:pPr>
            <a:r>
              <a:rPr lang="en-US" sz="2800" b="0" dirty="0">
                <a:solidFill>
                  <a:schemeClr val="tx2"/>
                </a:solidFill>
              </a:rPr>
              <a:t>Associate Professor of Economics</a:t>
            </a:r>
          </a:p>
          <a:p>
            <a:pPr>
              <a:lnSpc>
                <a:spcPct val="100000"/>
              </a:lnSpc>
              <a:spcBef>
                <a:spcPts val="0"/>
              </a:spcBef>
            </a:pPr>
            <a:r>
              <a:rPr lang="en-US" sz="2800" b="0" dirty="0">
                <a:solidFill>
                  <a:schemeClr val="tx2"/>
                </a:solidFill>
              </a:rPr>
              <a:t>Vassar College</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272860" y="5034573"/>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106847" y="70623"/>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pic>
        <p:nvPicPr>
          <p:cNvPr id="12" name="Content Placeholder 11">
            <a:extLst>
              <a:ext uri="{FF2B5EF4-FFF2-40B4-BE49-F238E27FC236}">
                <a16:creationId xmlns:a16="http://schemas.microsoft.com/office/drawing/2014/main" id="{C629FD43-BD43-81C8-1DB6-8B0878DD5D64}"/>
              </a:ext>
            </a:extLst>
          </p:cNvPr>
          <p:cNvPicPr>
            <a:picLocks noGrp="1" noChangeAspect="1"/>
          </p:cNvPicPr>
          <p:nvPr>
            <p:ph idx="1"/>
          </p:nvPr>
        </p:nvPicPr>
        <p:blipFill>
          <a:blip r:embed="rId3" r:link="rId4"/>
          <a:stretch>
            <a:fillRect/>
          </a:stretch>
        </p:blipFill>
        <p:spPr>
          <a:xfrm>
            <a:off x="1027537" y="1143754"/>
            <a:ext cx="10136926" cy="5074920"/>
          </a:xfrm>
        </p:spPr>
      </p:pic>
    </p:spTree>
    <p:extLst>
      <p:ext uri="{BB962C8B-B14F-4D97-AF65-F5344CB8AC3E}">
        <p14:creationId xmlns:p14="http://schemas.microsoft.com/office/powerpoint/2010/main" val="36815920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Shape 100">
          <a:extLst>
            <a:ext uri="{FF2B5EF4-FFF2-40B4-BE49-F238E27FC236}">
              <a16:creationId xmlns:a16="http://schemas.microsoft.com/office/drawing/2014/main" id="{90FD20CC-1A0C-C3D1-EC2F-5DE46F953216}"/>
            </a:ext>
          </a:extLst>
        </p:cNvPr>
        <p:cNvGrpSpPr/>
        <p:nvPr/>
      </p:nvGrpSpPr>
      <p:grpSpPr>
        <a:xfrm>
          <a:off x="0" y="0"/>
          <a:ext cx="0" cy="0"/>
          <a:chOff x="0" y="0"/>
          <a:chExt cx="0" cy="0"/>
        </a:xfrm>
      </p:grpSpPr>
      <p:sp>
        <p:nvSpPr>
          <p:cNvPr id="102" name="Google Shape;102;p19">
            <a:extLst>
              <a:ext uri="{FF2B5EF4-FFF2-40B4-BE49-F238E27FC236}">
                <a16:creationId xmlns:a16="http://schemas.microsoft.com/office/drawing/2014/main" id="{62F88315-EBA8-CFEB-19FD-414558454C1E}"/>
              </a:ext>
            </a:extLst>
          </p:cNvPr>
          <p:cNvSpPr txBox="1">
            <a:spLocks noGrp="1"/>
          </p:cNvSpPr>
          <p:nvPr>
            <p:ph type="body" idx="1"/>
          </p:nvPr>
        </p:nvSpPr>
        <p:spPr>
          <a:xfrm>
            <a:off x="0" y="1709057"/>
            <a:ext cx="3195145" cy="4538242"/>
          </a:xfrm>
          <a:prstGeom prst="rect">
            <a:avLst/>
          </a:prstGeom>
        </p:spPr>
        <p:txBody>
          <a:bodyPr spcFirstLastPara="1" vert="horz" wrap="square" lIns="121900" tIns="121900" rIns="121900" bIns="121900" rtlCol="0" anchor="t" anchorCtr="0">
            <a:noAutofit/>
          </a:bodyPr>
          <a:lstStyle/>
          <a:p>
            <a:pPr marL="152396" indent="0">
              <a:lnSpc>
                <a:spcPct val="130000"/>
              </a:lnSpc>
              <a:spcBef>
                <a:spcPts val="1333"/>
              </a:spcBef>
              <a:spcAft>
                <a:spcPts val="1333"/>
              </a:spcAft>
              <a:buSzPts val="1800"/>
              <a:buNone/>
            </a:pPr>
            <a:r>
              <a:rPr lang="en" sz="2800" b="0" dirty="0"/>
              <a:t>Uninsured rate dropped dramatically after first ACA open enrollment in 2016</a:t>
            </a:r>
            <a:endParaRPr sz="2800" b="0" dirty="0"/>
          </a:p>
        </p:txBody>
      </p:sp>
      <p:sp>
        <p:nvSpPr>
          <p:cNvPr id="103" name="Google Shape;103;p19">
            <a:extLst>
              <a:ext uri="{FF2B5EF4-FFF2-40B4-BE49-F238E27FC236}">
                <a16:creationId xmlns:a16="http://schemas.microsoft.com/office/drawing/2014/main" id="{92DD2DFB-9296-0AF9-251F-2AB37AD03003}"/>
              </a:ext>
            </a:extLst>
          </p:cNvPr>
          <p:cNvSpPr txBox="1">
            <a:spLocks noGrp="1"/>
          </p:cNvSpPr>
          <p:nvPr>
            <p:ph type="body" idx="2"/>
          </p:nvPr>
        </p:nvSpPr>
        <p:spPr>
          <a:xfrm>
            <a:off x="6341600" y="1986433"/>
            <a:ext cx="5333200" cy="410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04" name="Google Shape;104;p19">
            <a:extLst>
              <a:ext uri="{FF2B5EF4-FFF2-40B4-BE49-F238E27FC236}">
                <a16:creationId xmlns:a16="http://schemas.microsoft.com/office/drawing/2014/main" id="{B5E47C74-3A85-54C8-DA09-55A01D5A16CD}"/>
              </a:ext>
            </a:extLst>
          </p:cNvPr>
          <p:cNvPicPr preferRelativeResize="0"/>
          <p:nvPr/>
        </p:nvPicPr>
        <p:blipFill>
          <a:blip r:embed="rId3">
            <a:alphaModFix/>
          </a:blip>
          <a:stretch>
            <a:fillRect/>
          </a:stretch>
        </p:blipFill>
        <p:spPr>
          <a:xfrm>
            <a:off x="3195145" y="610700"/>
            <a:ext cx="8996855" cy="6247300"/>
          </a:xfrm>
          <a:prstGeom prst="rect">
            <a:avLst/>
          </a:prstGeom>
          <a:noFill/>
          <a:ln>
            <a:noFill/>
          </a:ln>
        </p:spPr>
      </p:pic>
      <p:sp>
        <p:nvSpPr>
          <p:cNvPr id="105" name="Google Shape;105;p19">
            <a:extLst>
              <a:ext uri="{FF2B5EF4-FFF2-40B4-BE49-F238E27FC236}">
                <a16:creationId xmlns:a16="http://schemas.microsoft.com/office/drawing/2014/main" id="{8AD76419-14BA-74FE-7D25-019A2C33EB77}"/>
              </a:ext>
            </a:extLst>
          </p:cNvPr>
          <p:cNvSpPr txBox="1"/>
          <p:nvPr/>
        </p:nvSpPr>
        <p:spPr>
          <a:xfrm>
            <a:off x="6096000" y="6091633"/>
            <a:ext cx="3456000" cy="451302"/>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333" b="0" i="0" u="none" strike="noStrike" kern="1200" cap="none" spc="0" normalizeH="0" baseline="0" noProof="0">
                <a:ln>
                  <a:noFill/>
                </a:ln>
                <a:solidFill>
                  <a:srgbClr val="FFFFFF"/>
                </a:solidFill>
                <a:effectLst/>
                <a:uLnTx/>
                <a:uFillTx/>
                <a:latin typeface="Roboto"/>
                <a:ea typeface="Roboto"/>
                <a:cs typeface="Roboto"/>
                <a:sym typeface="Roboto"/>
              </a:rPr>
              <a:t>Source: The Century Foundation</a:t>
            </a:r>
            <a:endParaRPr kumimoji="0" sz="1333" b="0" i="0" u="none" strike="noStrike" kern="1200" cap="none" spc="0" normalizeH="0" baseline="0" noProof="0">
              <a:ln>
                <a:noFill/>
              </a:ln>
              <a:solidFill>
                <a:srgbClr val="FFFFFF"/>
              </a:solidFill>
              <a:effectLst/>
              <a:uLnTx/>
              <a:uFillTx/>
              <a:latin typeface="Roboto"/>
              <a:ea typeface="Roboto"/>
              <a:cs typeface="Roboto"/>
              <a:sym typeface="Roboto"/>
            </a:endParaRPr>
          </a:p>
        </p:txBody>
      </p:sp>
    </p:spTree>
    <p:extLst>
      <p:ext uri="{BB962C8B-B14F-4D97-AF65-F5344CB8AC3E}">
        <p14:creationId xmlns:p14="http://schemas.microsoft.com/office/powerpoint/2010/main" val="12202019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1471960" y="1427356"/>
            <a:ext cx="9881839" cy="4494712"/>
          </a:xfrm>
        </p:spPr>
        <p:txBody>
          <a:bodyPr>
            <a:normAutofit lnSpcReduction="10000"/>
          </a:bodyPr>
          <a:lstStyle/>
          <a:p>
            <a:r>
              <a:rPr lang="en-US" dirty="0"/>
              <a:t>Healthcare is a </a:t>
            </a:r>
            <a:r>
              <a:rPr lang="en-US" sz="3200" u="sng" dirty="0"/>
              <a:t>very</a:t>
            </a:r>
            <a:r>
              <a:rPr lang="en-US" dirty="0"/>
              <a:t> complex issue</a:t>
            </a:r>
            <a:endParaRPr lang="en-US" b="0" dirty="0"/>
          </a:p>
          <a:p>
            <a:endParaRPr lang="en-US" b="0" dirty="0"/>
          </a:p>
          <a:p>
            <a:r>
              <a:rPr lang="en-US" b="0" dirty="0"/>
              <a:t>US HealthCare system is </a:t>
            </a:r>
            <a:r>
              <a:rPr lang="en-US" u="sng" dirty="0"/>
              <a:t>not performing well</a:t>
            </a:r>
            <a:r>
              <a:rPr lang="en-US" b="0" dirty="0"/>
              <a:t>.</a:t>
            </a:r>
          </a:p>
          <a:p>
            <a:pPr lvl="1"/>
            <a:r>
              <a:rPr lang="en-US" dirty="0"/>
              <a:t>V</a:t>
            </a:r>
            <a:r>
              <a:rPr lang="en-US" b="0" dirty="0"/>
              <a:t>ery expensive with </a:t>
            </a:r>
            <a:r>
              <a:rPr lang="en-US" dirty="0"/>
              <a:t>mixed</a:t>
            </a:r>
            <a:r>
              <a:rPr lang="en-US" b="0" dirty="0"/>
              <a:t> quality and access.</a:t>
            </a:r>
          </a:p>
          <a:p>
            <a:pPr marL="457200" lvl="1" indent="0">
              <a:buNone/>
            </a:pPr>
            <a:endParaRPr lang="en-US" b="0" dirty="0"/>
          </a:p>
          <a:p>
            <a:r>
              <a:rPr lang="en-US" b="0" dirty="0"/>
              <a:t>One reason for rising expenditures is the </a:t>
            </a:r>
            <a:r>
              <a:rPr lang="en-US" u="sng" dirty="0"/>
              <a:t>monopolization</a:t>
            </a:r>
            <a:r>
              <a:rPr lang="en-US" b="0" dirty="0"/>
              <a:t> of healthcare markets.</a:t>
            </a:r>
          </a:p>
          <a:p>
            <a:pPr marL="0" indent="0">
              <a:buNone/>
            </a:pPr>
            <a:endParaRPr lang="en-US" b="0" dirty="0"/>
          </a:p>
          <a:p>
            <a:r>
              <a:rPr lang="en-US" u="sng" dirty="0"/>
              <a:t>Universal health insurance </a:t>
            </a:r>
            <a:r>
              <a:rPr lang="en-US" b="0" dirty="0"/>
              <a:t>would increase access and perhaps also reduce costs.</a:t>
            </a:r>
          </a:p>
          <a:p>
            <a:pPr marL="0" indent="0">
              <a:buNone/>
            </a:pPr>
            <a:endParaRPr lang="en-US" b="0" dirty="0"/>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799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5757-BC15-8773-2254-10DEA6E6A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0CCD5-CBA6-5D84-6A2E-023C04E75E4F}"/>
              </a:ext>
            </a:extLst>
          </p:cNvPr>
          <p:cNvSpPr>
            <a:spLocks noGrp="1"/>
          </p:cNvSpPr>
          <p:nvPr>
            <p:ph type="title"/>
          </p:nvPr>
        </p:nvSpPr>
        <p:spPr>
          <a:xfrm>
            <a:off x="830550" y="0"/>
            <a:ext cx="10515600" cy="1325563"/>
          </a:xfrm>
        </p:spPr>
        <p:txBody>
          <a:bodyPr/>
          <a:lstStyle/>
          <a:p>
            <a:r>
              <a:rPr lang="en-US" dirty="0">
                <a:solidFill>
                  <a:schemeClr val="bg1"/>
                </a:solidFill>
              </a:rPr>
              <a:t>Clo</a:t>
            </a:r>
            <a:r>
              <a:rPr lang="en-US" dirty="0"/>
              <a:t>sing Thoughts…</a:t>
            </a:r>
          </a:p>
        </p:txBody>
      </p:sp>
      <p:sp>
        <p:nvSpPr>
          <p:cNvPr id="3" name="Content Placeholder 2">
            <a:extLst>
              <a:ext uri="{FF2B5EF4-FFF2-40B4-BE49-F238E27FC236}">
                <a16:creationId xmlns:a16="http://schemas.microsoft.com/office/drawing/2014/main" id="{9A48E504-C6CD-D418-F1D5-C0969428D355}"/>
              </a:ext>
            </a:extLst>
          </p:cNvPr>
          <p:cNvSpPr>
            <a:spLocks noGrp="1"/>
          </p:cNvSpPr>
          <p:nvPr>
            <p:ph idx="1"/>
          </p:nvPr>
        </p:nvSpPr>
        <p:spPr>
          <a:xfrm>
            <a:off x="838200" y="1130300"/>
            <a:ext cx="10515600" cy="4791768"/>
          </a:xfrm>
        </p:spPr>
        <p:txBody>
          <a:bodyPr>
            <a:normAutofit/>
          </a:bodyPr>
          <a:lstStyle/>
          <a:p>
            <a:pPr>
              <a:spcBef>
                <a:spcPts val="1800"/>
              </a:spcBef>
            </a:pPr>
            <a:r>
              <a:rPr lang="en-US" b="0" dirty="0"/>
              <a:t>Is health care a right or a privilege?</a:t>
            </a:r>
          </a:p>
          <a:p>
            <a:pPr>
              <a:spcBef>
                <a:spcPts val="3000"/>
              </a:spcBef>
            </a:pPr>
            <a:r>
              <a:rPr lang="en-US" b="0" dirty="0"/>
              <a:t>Must have someone decide how to ration healthcare services. Currently, health insurance companies do this</a:t>
            </a:r>
          </a:p>
          <a:p>
            <a:pPr>
              <a:spcBef>
                <a:spcPts val="3000"/>
              </a:spcBef>
            </a:pPr>
            <a:r>
              <a:rPr lang="en-US" b="0" dirty="0"/>
              <a:t>Changing the focus from maximizing profits to maximizing health would help.</a:t>
            </a:r>
          </a:p>
        </p:txBody>
      </p:sp>
      <p:sp>
        <p:nvSpPr>
          <p:cNvPr id="4" name="Slide Number Placeholder 3">
            <a:extLst>
              <a:ext uri="{FF2B5EF4-FFF2-40B4-BE49-F238E27FC236}">
                <a16:creationId xmlns:a16="http://schemas.microsoft.com/office/drawing/2014/main" id="{CC9D6150-A2D9-48AD-626B-BC86929B3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039531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a:xfrm>
            <a:off x="917600" y="0"/>
            <a:ext cx="10515600" cy="1325563"/>
          </a:xfrm>
        </p:spPr>
        <p:txBody>
          <a:bodyPr/>
          <a:lstStyle/>
          <a:p>
            <a:r>
              <a:rPr lang="en-US" dirty="0">
                <a:solidFill>
                  <a:schemeClr val="bg1"/>
                </a:solidFill>
              </a:rPr>
              <a:t>Ne</a:t>
            </a:r>
            <a:r>
              <a:rPr lang="en-US" dirty="0"/>
              <a:t>x</a:t>
            </a:r>
            <a:r>
              <a:rPr lang="en-US" dirty="0">
                <a:solidFill>
                  <a:schemeClr val="accent5">
                    <a:lumMod val="50000"/>
                  </a:schemeClr>
                </a:solidFill>
              </a:rPr>
              <a:t>t Week: 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Robert Rebelein, Ph.D.</a:t>
            </a:r>
          </a:p>
          <a:p>
            <a:pPr marL="0" indent="0" algn="ctr">
              <a:buNone/>
            </a:pPr>
            <a:r>
              <a:rPr lang="en-US" dirty="0">
                <a:hlinkClick r:id="rId3"/>
              </a:rPr>
              <a:t>Vassar@vassar.edu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u="sng" dirty="0"/>
              <a:t>www.NEEDEcon.org/friend.php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34782"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82468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930730" y="0"/>
            <a:ext cx="10515600" cy="1325563"/>
          </a:xfrm>
        </p:spPr>
        <p:txBody>
          <a:bodyPr/>
          <a:lstStyle/>
          <a:p>
            <a:r>
              <a:rPr lang="en-US" dirty="0">
                <a:solidFill>
                  <a:schemeClr val="bg1"/>
                </a:solidFill>
              </a:rPr>
              <a:t>Int</a:t>
            </a:r>
            <a:r>
              <a:rPr lang="en-US" dirty="0"/>
              <a:t>ernational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49" y="948267"/>
            <a:ext cx="8992017" cy="5423594"/>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TextBox 2">
            <a:extLst>
              <a:ext uri="{FF2B5EF4-FFF2-40B4-BE49-F238E27FC236}">
                <a16:creationId xmlns:a16="http://schemas.microsoft.com/office/drawing/2014/main" id="{4D68DE0D-14AC-6FF9-2BA1-BB0591266D94}"/>
              </a:ext>
            </a:extLst>
          </p:cNvPr>
          <p:cNvSpPr txBox="1"/>
          <p:nvPr/>
        </p:nvSpPr>
        <p:spPr>
          <a:xfrm>
            <a:off x="4872790" y="1472493"/>
            <a:ext cx="3438739" cy="830997"/>
          </a:xfrm>
          <a:prstGeom prst="rect">
            <a:avLst/>
          </a:prstGeom>
          <a:noFill/>
        </p:spPr>
        <p:txBody>
          <a:bodyPr wrap="square" rtlCol="0">
            <a:spAutoFit/>
          </a:bodyPr>
          <a:lstStyle/>
          <a:p>
            <a:r>
              <a:rPr lang="en-US" sz="2400" b="1" dirty="0"/>
              <a:t>US spends more than twice the OECD average</a:t>
            </a:r>
          </a:p>
        </p:txBody>
      </p:sp>
      <p:cxnSp>
        <p:nvCxnSpPr>
          <p:cNvPr id="5" name="Straight Arrow Connector 4">
            <a:extLst>
              <a:ext uri="{FF2B5EF4-FFF2-40B4-BE49-F238E27FC236}">
                <a16:creationId xmlns:a16="http://schemas.microsoft.com/office/drawing/2014/main" id="{C1E3CA59-FEFD-3F42-FCBC-774B4F5EB9BB}"/>
              </a:ext>
            </a:extLst>
          </p:cNvPr>
          <p:cNvCxnSpPr>
            <a:cxnSpLocks/>
          </p:cNvCxnSpPr>
          <p:nvPr/>
        </p:nvCxnSpPr>
        <p:spPr>
          <a:xfrm>
            <a:off x="7856621" y="1734325"/>
            <a:ext cx="177723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809F7D6-1719-8115-A35A-285E127ED28B}"/>
              </a:ext>
            </a:extLst>
          </p:cNvPr>
          <p:cNvCxnSpPr>
            <a:cxnSpLocks/>
          </p:cNvCxnSpPr>
          <p:nvPr/>
        </p:nvCxnSpPr>
        <p:spPr>
          <a:xfrm flipH="1">
            <a:off x="3609474" y="2141621"/>
            <a:ext cx="1143000" cy="15184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6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1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Care vs Social Services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20924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20663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EB96-F0B8-8569-C63C-CB98DD94126F}"/>
              </a:ext>
            </a:extLst>
          </p:cNvPr>
          <p:cNvSpPr>
            <a:spLocks noGrp="1"/>
          </p:cNvSpPr>
          <p:nvPr>
            <p:ph type="title"/>
          </p:nvPr>
        </p:nvSpPr>
        <p:spPr>
          <a:xfrm>
            <a:off x="870858" y="10886"/>
            <a:ext cx="10515600" cy="1325563"/>
          </a:xfrm>
        </p:spPr>
        <p:txBody>
          <a:bodyPr/>
          <a:lstStyle/>
          <a:p>
            <a:endParaRPr lang="en-US" dirty="0"/>
          </a:p>
        </p:txBody>
      </p:sp>
      <p:sp>
        <p:nvSpPr>
          <p:cNvPr id="3" name="Content Placeholder 2">
            <a:extLst>
              <a:ext uri="{FF2B5EF4-FFF2-40B4-BE49-F238E27FC236}">
                <a16:creationId xmlns:a16="http://schemas.microsoft.com/office/drawing/2014/main" id="{52C8A10D-E396-EC80-8B84-5DB45801CC3C}"/>
              </a:ext>
            </a:extLst>
          </p:cNvPr>
          <p:cNvSpPr>
            <a:spLocks noGrp="1"/>
          </p:cNvSpPr>
          <p:nvPr>
            <p:ph idx="1"/>
          </p:nvPr>
        </p:nvSpPr>
        <p:spPr>
          <a:xfrm>
            <a:off x="838200" y="1570730"/>
            <a:ext cx="10515600" cy="2827099"/>
          </a:xfrm>
        </p:spPr>
        <p:txBody>
          <a:bodyPr>
            <a:normAutofit/>
          </a:bodyPr>
          <a:lstStyle/>
          <a:p>
            <a:pPr marL="0" indent="0">
              <a:buNone/>
            </a:pPr>
            <a:r>
              <a:rPr lang="en-US" sz="5400" dirty="0"/>
              <a:t>Selected Statistics</a:t>
            </a:r>
          </a:p>
        </p:txBody>
      </p:sp>
      <p:sp>
        <p:nvSpPr>
          <p:cNvPr id="4" name="Slide Number Placeholder 3">
            <a:extLst>
              <a:ext uri="{FF2B5EF4-FFF2-40B4-BE49-F238E27FC236}">
                <a16:creationId xmlns:a16="http://schemas.microsoft.com/office/drawing/2014/main" id="{FEF997DE-86E3-4F6D-7F07-25C782416693}"/>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40128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966081" cy="5103342"/>
          </a:xfrm>
          <a:prstGeom prst="rect">
            <a:avLst/>
          </a:prstGeom>
        </p:spPr>
      </p:pic>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8D3C-FBB3-49E1-BB87-428D5CEC97CD}"/>
              </a:ext>
            </a:extLst>
          </p:cNvPr>
          <p:cNvSpPr>
            <a:spLocks noGrp="1"/>
          </p:cNvSpPr>
          <p:nvPr>
            <p:ph type="title"/>
          </p:nvPr>
        </p:nvSpPr>
        <p:spPr>
          <a:xfrm>
            <a:off x="1981200" y="202449"/>
            <a:ext cx="8229600" cy="1143000"/>
          </a:xfrm>
        </p:spPr>
        <p:txBody>
          <a:bodyPr/>
          <a:lstStyle/>
          <a:p>
            <a:r>
              <a:rPr lang="en-US" b="1" dirty="0">
                <a:latin typeface="Calibri" panose="020F0502020204030204" pitchFamily="34" charset="0"/>
                <a:ea typeface="DengXian" panose="02010600030101010101" pitchFamily="2" charset="-122"/>
                <a:cs typeface="Times New Roman" panose="02020603050405020304" pitchFamily="18" charset="0"/>
              </a:rPr>
              <a:t>U.S. Healthcare Expenditure </a:t>
            </a:r>
            <a:r>
              <a:rPr lang="en-US" dirty="0">
                <a:latin typeface="Calibri" panose="020F0502020204030204" pitchFamily="34" charset="0"/>
                <a:ea typeface="DengXian" panose="02010600030101010101" pitchFamily="2" charset="-122"/>
                <a:cs typeface="Times New Roman" panose="02020603050405020304" pitchFamily="18" charset="0"/>
              </a:rPr>
              <a:t>Sources</a:t>
            </a:r>
            <a:endParaRPr lang="en-US" dirty="0"/>
          </a:p>
        </p:txBody>
      </p:sp>
      <p:graphicFrame>
        <p:nvGraphicFramePr>
          <p:cNvPr id="4" name="Content Placeholder 3">
            <a:extLst>
              <a:ext uri="{FF2B5EF4-FFF2-40B4-BE49-F238E27FC236}">
                <a16:creationId xmlns:a16="http://schemas.microsoft.com/office/drawing/2014/main" id="{3FF6C754-1FC3-463D-B2E2-F9DAB2337F2E}"/>
              </a:ext>
            </a:extLst>
          </p:cNvPr>
          <p:cNvGraphicFramePr>
            <a:graphicFrameLocks noGrp="1"/>
          </p:cNvGraphicFramePr>
          <p:nvPr>
            <p:ph idx="1"/>
          </p:nvPr>
        </p:nvGraphicFramePr>
        <p:xfrm>
          <a:off x="1752600" y="1345449"/>
          <a:ext cx="8746960" cy="4237106"/>
        </p:xfrm>
        <a:graphic>
          <a:graphicData uri="http://schemas.openxmlformats.org/drawingml/2006/table">
            <a:tbl>
              <a:tblPr firstRow="1" firstCol="1" bandRow="1"/>
              <a:tblGrid>
                <a:gridCol w="757989">
                  <a:extLst>
                    <a:ext uri="{9D8B030D-6E8A-4147-A177-3AD203B41FA5}">
                      <a16:colId xmlns:a16="http://schemas.microsoft.com/office/drawing/2014/main" val="2479064417"/>
                    </a:ext>
                  </a:extLst>
                </a:gridCol>
                <a:gridCol w="854243">
                  <a:extLst>
                    <a:ext uri="{9D8B030D-6E8A-4147-A177-3AD203B41FA5}">
                      <a16:colId xmlns:a16="http://schemas.microsoft.com/office/drawing/2014/main" val="1592408339"/>
                    </a:ext>
                  </a:extLst>
                </a:gridCol>
                <a:gridCol w="854242">
                  <a:extLst>
                    <a:ext uri="{9D8B030D-6E8A-4147-A177-3AD203B41FA5}">
                      <a16:colId xmlns:a16="http://schemas.microsoft.com/office/drawing/2014/main" val="3721175740"/>
                    </a:ext>
                  </a:extLst>
                </a:gridCol>
                <a:gridCol w="962526">
                  <a:extLst>
                    <a:ext uri="{9D8B030D-6E8A-4147-A177-3AD203B41FA5}">
                      <a16:colId xmlns:a16="http://schemas.microsoft.com/office/drawing/2014/main" val="1824980396"/>
                    </a:ext>
                  </a:extLst>
                </a:gridCol>
                <a:gridCol w="902368">
                  <a:extLst>
                    <a:ext uri="{9D8B030D-6E8A-4147-A177-3AD203B41FA5}">
                      <a16:colId xmlns:a16="http://schemas.microsoft.com/office/drawing/2014/main" val="813700738"/>
                    </a:ext>
                  </a:extLst>
                </a:gridCol>
                <a:gridCol w="916808">
                  <a:extLst>
                    <a:ext uri="{9D8B030D-6E8A-4147-A177-3AD203B41FA5}">
                      <a16:colId xmlns:a16="http://schemas.microsoft.com/office/drawing/2014/main" val="1164620211"/>
                    </a:ext>
                  </a:extLst>
                </a:gridCol>
                <a:gridCol w="779645">
                  <a:extLst>
                    <a:ext uri="{9D8B030D-6E8A-4147-A177-3AD203B41FA5}">
                      <a16:colId xmlns:a16="http://schemas.microsoft.com/office/drawing/2014/main" val="2922584931"/>
                    </a:ext>
                  </a:extLst>
                </a:gridCol>
                <a:gridCol w="902368">
                  <a:extLst>
                    <a:ext uri="{9D8B030D-6E8A-4147-A177-3AD203B41FA5}">
                      <a16:colId xmlns:a16="http://schemas.microsoft.com/office/drawing/2014/main" val="3241156000"/>
                    </a:ext>
                  </a:extLst>
                </a:gridCol>
                <a:gridCol w="878306">
                  <a:extLst>
                    <a:ext uri="{9D8B030D-6E8A-4147-A177-3AD203B41FA5}">
                      <a16:colId xmlns:a16="http://schemas.microsoft.com/office/drawing/2014/main" val="2764668184"/>
                    </a:ext>
                  </a:extLst>
                </a:gridCol>
                <a:gridCol w="938465">
                  <a:extLst>
                    <a:ext uri="{9D8B030D-6E8A-4147-A177-3AD203B41FA5}">
                      <a16:colId xmlns:a16="http://schemas.microsoft.com/office/drawing/2014/main" val="497060887"/>
                    </a:ext>
                  </a:extLst>
                </a:gridCol>
              </a:tblGrid>
              <a:tr h="1746667">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Out-of-Pocket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Medicaid</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Private &amp; other Health Ins.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Other Third-Party Payers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GDP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Expends as a share of GDP</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 &amp; Medicaid share of Federal Budget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7617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1960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48%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$543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041653"/>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225668"/>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1980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$255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22%</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$2,863</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87975"/>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38525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2000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$1,369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36%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$10,285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171457"/>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140957"/>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2018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$3,649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$20,580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17.7%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434572"/>
                  </a:ext>
                </a:extLst>
              </a:tr>
            </a:tbl>
          </a:graphicData>
        </a:graphic>
      </p:graphicFrame>
      <p:sp>
        <p:nvSpPr>
          <p:cNvPr id="5" name="Oval 4">
            <a:extLst>
              <a:ext uri="{FF2B5EF4-FFF2-40B4-BE49-F238E27FC236}">
                <a16:creationId xmlns:a16="http://schemas.microsoft.com/office/drawing/2014/main" id="{8D3E7E85-5D03-4CBC-B7FC-A736739B16E6}"/>
              </a:ext>
            </a:extLst>
          </p:cNvPr>
          <p:cNvSpPr/>
          <p:nvPr/>
        </p:nvSpPr>
        <p:spPr>
          <a:xfrm>
            <a:off x="9573225" y="2940523"/>
            <a:ext cx="855024" cy="2802355"/>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658902D4-9587-4B5A-A8C3-408BCF353BC3}"/>
              </a:ext>
            </a:extLst>
          </p:cNvPr>
          <p:cNvSpPr/>
          <p:nvPr/>
        </p:nvSpPr>
        <p:spPr>
          <a:xfrm>
            <a:off x="3323063" y="3007430"/>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8EBDB464-70C4-490A-C5A8-33F103A66BCE}"/>
              </a:ext>
            </a:extLst>
          </p:cNvPr>
          <p:cNvSpPr/>
          <p:nvPr/>
        </p:nvSpPr>
        <p:spPr>
          <a:xfrm>
            <a:off x="3319347" y="5144741"/>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60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AF58-6B63-0F62-6BDE-BD2749605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9C70B-376F-0E2A-A15F-C054A6FFBB1B}"/>
              </a:ext>
            </a:extLst>
          </p:cNvPr>
          <p:cNvSpPr>
            <a:spLocks noGrp="1"/>
          </p:cNvSpPr>
          <p:nvPr>
            <p:ph type="title"/>
          </p:nvPr>
        </p:nvSpPr>
        <p:spPr/>
        <p:txBody>
          <a:bodyPr/>
          <a:lstStyle/>
          <a:p>
            <a:pPr algn="ctr"/>
            <a:endParaRPr lang="en-US" dirty="0"/>
          </a:p>
        </p:txBody>
      </p:sp>
      <p:pic>
        <p:nvPicPr>
          <p:cNvPr id="4" name="Picture 3" descr="A graph of different colored bars">
            <a:extLst>
              <a:ext uri="{FF2B5EF4-FFF2-40B4-BE49-F238E27FC236}">
                <a16:creationId xmlns:a16="http://schemas.microsoft.com/office/drawing/2014/main" id="{9CA3208C-199D-015F-230B-1DCF591F6FEE}"/>
              </a:ext>
            </a:extLst>
          </p:cNvPr>
          <p:cNvPicPr>
            <a:picLocks noChangeAspect="1"/>
          </p:cNvPicPr>
          <p:nvPr/>
        </p:nvPicPr>
        <p:blipFill>
          <a:blip r:embed="rId2"/>
          <a:stretch>
            <a:fillRect/>
          </a:stretch>
        </p:blipFill>
        <p:spPr>
          <a:xfrm>
            <a:off x="1671505" y="77989"/>
            <a:ext cx="9250966" cy="6056997"/>
          </a:xfrm>
          <a:prstGeom prst="rect">
            <a:avLst/>
          </a:prstGeom>
        </p:spPr>
      </p:pic>
    </p:spTree>
    <p:extLst>
      <p:ext uri="{BB962C8B-B14F-4D97-AF65-F5344CB8AC3E}">
        <p14:creationId xmlns:p14="http://schemas.microsoft.com/office/powerpoint/2010/main" val="419154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8BD-91C1-699C-81E4-4528DC41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1CB11-904E-64A0-6F83-846DFFF4541E}"/>
              </a:ext>
            </a:extLst>
          </p:cNvPr>
          <p:cNvSpPr>
            <a:spLocks noGrp="1"/>
          </p:cNvSpPr>
          <p:nvPr>
            <p:ph type="title"/>
          </p:nvPr>
        </p:nvSpPr>
        <p:spPr/>
        <p:txBody>
          <a:bodyPr/>
          <a:lstStyle/>
          <a:p>
            <a:pPr algn="ctr"/>
            <a:endParaRPr lang="en-US" dirty="0"/>
          </a:p>
        </p:txBody>
      </p:sp>
      <p:pic>
        <p:nvPicPr>
          <p:cNvPr id="9" name="Picture 8" descr="A chart of different colored squares">
            <a:extLst>
              <a:ext uri="{FF2B5EF4-FFF2-40B4-BE49-F238E27FC236}">
                <a16:creationId xmlns:a16="http://schemas.microsoft.com/office/drawing/2014/main" id="{F16E5DAD-4BEB-DB6B-92D1-5A8E3E2B196E}"/>
              </a:ext>
            </a:extLst>
          </p:cNvPr>
          <p:cNvPicPr>
            <a:picLocks noChangeAspect="1"/>
          </p:cNvPicPr>
          <p:nvPr/>
        </p:nvPicPr>
        <p:blipFill>
          <a:blip r:embed="rId2"/>
          <a:stretch>
            <a:fillRect/>
          </a:stretch>
        </p:blipFill>
        <p:spPr>
          <a:xfrm>
            <a:off x="1739208" y="263863"/>
            <a:ext cx="8978411" cy="6436510"/>
          </a:xfrm>
          <a:prstGeom prst="rect">
            <a:avLst/>
          </a:prstGeom>
        </p:spPr>
      </p:pic>
    </p:spTree>
    <p:extLst>
      <p:ext uri="{BB962C8B-B14F-4D97-AF65-F5344CB8AC3E}">
        <p14:creationId xmlns:p14="http://schemas.microsoft.com/office/powerpoint/2010/main" val="93621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AB92-C149-92DC-5F1D-F394B1DAD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89142-1AC8-6AF9-B908-89161E09F971}"/>
              </a:ext>
            </a:extLst>
          </p:cNvPr>
          <p:cNvSpPr>
            <a:spLocks noGrp="1"/>
          </p:cNvSpPr>
          <p:nvPr>
            <p:ph type="title"/>
          </p:nvPr>
        </p:nvSpPr>
        <p:spPr/>
        <p:txBody>
          <a:bodyPr/>
          <a:lstStyle/>
          <a:p>
            <a:pPr algn="ctr"/>
            <a:endParaRPr lang="en-US" dirty="0"/>
          </a:p>
        </p:txBody>
      </p:sp>
      <p:pic>
        <p:nvPicPr>
          <p:cNvPr id="5" name="Picture 4" descr="A graph of a number of people">
            <a:extLst>
              <a:ext uri="{FF2B5EF4-FFF2-40B4-BE49-F238E27FC236}">
                <a16:creationId xmlns:a16="http://schemas.microsoft.com/office/drawing/2014/main" id="{E28E4B51-5571-B944-E0D5-A1A9AE6FC71C}"/>
              </a:ext>
            </a:extLst>
          </p:cNvPr>
          <p:cNvPicPr>
            <a:picLocks noChangeAspect="1"/>
          </p:cNvPicPr>
          <p:nvPr/>
        </p:nvPicPr>
        <p:blipFill>
          <a:blip r:embed="rId2"/>
          <a:stretch>
            <a:fillRect/>
          </a:stretch>
        </p:blipFill>
        <p:spPr>
          <a:xfrm>
            <a:off x="1750796" y="106327"/>
            <a:ext cx="9961748" cy="5922333"/>
          </a:xfrm>
          <a:prstGeom prst="rect">
            <a:avLst/>
          </a:prstGeom>
        </p:spPr>
      </p:pic>
    </p:spTree>
    <p:extLst>
      <p:ext uri="{BB962C8B-B14F-4D97-AF65-F5344CB8AC3E}">
        <p14:creationId xmlns:p14="http://schemas.microsoft.com/office/powerpoint/2010/main" val="285764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5AA052-1BB2-4F1E-A46E-1F670497E5B8}"/>
              </a:ext>
            </a:extLst>
          </p:cNvPr>
          <p:cNvGraphicFramePr>
            <a:graphicFrameLocks noGrp="1"/>
          </p:cNvGraphicFramePr>
          <p:nvPr>
            <p:ph idx="1"/>
            <p:extLst>
              <p:ext uri="{D42A27DB-BD31-4B8C-83A1-F6EECF244321}">
                <p14:modId xmlns:p14="http://schemas.microsoft.com/office/powerpoint/2010/main" val="4122051259"/>
              </p:ext>
            </p:extLst>
          </p:nvPr>
        </p:nvGraphicFramePr>
        <p:xfrm>
          <a:off x="1632856" y="1262743"/>
          <a:ext cx="9035143" cy="535070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4900511-77E4-4752-D1A4-63DD217B919A}"/>
              </a:ext>
            </a:extLst>
          </p:cNvPr>
          <p:cNvSpPr txBox="1"/>
          <p:nvPr/>
        </p:nvSpPr>
        <p:spPr>
          <a:xfrm>
            <a:off x="7706076" y="2953587"/>
            <a:ext cx="1307805" cy="646331"/>
          </a:xfrm>
          <a:prstGeom prst="rect">
            <a:avLst/>
          </a:prstGeom>
          <a:noFill/>
        </p:spPr>
        <p:txBody>
          <a:bodyPr wrap="square" rtlCol="0">
            <a:spAutoFit/>
          </a:bodyPr>
          <a:lstStyle/>
          <a:p>
            <a:r>
              <a:rPr lang="en-US" dirty="0"/>
              <a:t>Consumer Price Index</a:t>
            </a:r>
          </a:p>
        </p:txBody>
      </p:sp>
      <p:sp>
        <p:nvSpPr>
          <p:cNvPr id="3" name="TextBox 2">
            <a:extLst>
              <a:ext uri="{FF2B5EF4-FFF2-40B4-BE49-F238E27FC236}">
                <a16:creationId xmlns:a16="http://schemas.microsoft.com/office/drawing/2014/main" id="{06C3D565-3A1F-EB12-38EB-6047DFE736E2}"/>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all goods</a:t>
            </a:r>
          </a:p>
        </p:txBody>
      </p:sp>
    </p:spTree>
    <p:extLst>
      <p:ext uri="{BB962C8B-B14F-4D97-AF65-F5344CB8AC3E}">
        <p14:creationId xmlns:p14="http://schemas.microsoft.com/office/powerpoint/2010/main" val="232073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A939343-7A1C-4791-BB2E-3F5596D4C81F}"/>
              </a:ext>
            </a:extLst>
          </p:cNvPr>
          <p:cNvGraphicFramePr>
            <a:graphicFrameLocks noGrp="1"/>
          </p:cNvGraphicFramePr>
          <p:nvPr>
            <p:ph idx="1"/>
            <p:extLst>
              <p:ext uri="{D42A27DB-BD31-4B8C-83A1-F6EECF244321}">
                <p14:modId xmlns:p14="http://schemas.microsoft.com/office/powerpoint/2010/main" val="2533175015"/>
              </p:ext>
            </p:extLst>
          </p:nvPr>
        </p:nvGraphicFramePr>
        <p:xfrm>
          <a:off x="1524000" y="936165"/>
          <a:ext cx="9144000" cy="54486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FBD1FAF-7D32-133E-4932-BEE0A81B2F9F}"/>
              </a:ext>
            </a:extLst>
          </p:cNvPr>
          <p:cNvSpPr txBox="1"/>
          <p:nvPr/>
        </p:nvSpPr>
        <p:spPr>
          <a:xfrm>
            <a:off x="8428585" y="4385166"/>
            <a:ext cx="1307805" cy="646331"/>
          </a:xfrm>
          <a:prstGeom prst="rect">
            <a:avLst/>
          </a:prstGeom>
          <a:noFill/>
        </p:spPr>
        <p:txBody>
          <a:bodyPr wrap="square" rtlCol="0">
            <a:spAutoFit/>
          </a:bodyPr>
          <a:lstStyle/>
          <a:p>
            <a:r>
              <a:rPr lang="en-US" dirty="0"/>
              <a:t>Consumer Price Index</a:t>
            </a:r>
          </a:p>
        </p:txBody>
      </p:sp>
      <p:sp>
        <p:nvSpPr>
          <p:cNvPr id="6" name="TextBox 5">
            <a:extLst>
              <a:ext uri="{FF2B5EF4-FFF2-40B4-BE49-F238E27FC236}">
                <a16:creationId xmlns:a16="http://schemas.microsoft.com/office/drawing/2014/main" id="{D13F0E7A-0E87-72AD-F2E6-1FA99F4081CC}"/>
              </a:ext>
            </a:extLst>
          </p:cNvPr>
          <p:cNvSpPr txBox="1"/>
          <p:nvPr/>
        </p:nvSpPr>
        <p:spPr>
          <a:xfrm>
            <a:off x="7271408" y="1747540"/>
            <a:ext cx="2314354" cy="646331"/>
          </a:xfrm>
          <a:prstGeom prst="rect">
            <a:avLst/>
          </a:prstGeom>
          <a:noFill/>
        </p:spPr>
        <p:txBody>
          <a:bodyPr wrap="square" rtlCol="0">
            <a:spAutoFit/>
          </a:bodyPr>
          <a:lstStyle/>
          <a:p>
            <a:r>
              <a:rPr lang="en-US" dirty="0"/>
              <a:t>Consumer Price Index for Medical Care</a:t>
            </a:r>
          </a:p>
        </p:txBody>
      </p:sp>
      <p:sp>
        <p:nvSpPr>
          <p:cNvPr id="2" name="TextBox 1">
            <a:extLst>
              <a:ext uri="{FF2B5EF4-FFF2-40B4-BE49-F238E27FC236}">
                <a16:creationId xmlns:a16="http://schemas.microsoft.com/office/drawing/2014/main" id="{0973717A-C138-C2DA-E25A-B85E0A9DFAA0}"/>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Medical Care</a:t>
            </a:r>
          </a:p>
        </p:txBody>
      </p:sp>
    </p:spTree>
    <p:extLst>
      <p:ext uri="{BB962C8B-B14F-4D97-AF65-F5344CB8AC3E}">
        <p14:creationId xmlns:p14="http://schemas.microsoft.com/office/powerpoint/2010/main" val="7990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a:xfrm>
            <a:off x="632152" y="2123089"/>
            <a:ext cx="10275333" cy="1806653"/>
          </a:xfrm>
        </p:spPr>
        <p:txBody>
          <a:bodyPr>
            <a:normAutofit fontScale="90000"/>
          </a:bodyPr>
          <a:lstStyle/>
          <a:p>
            <a:pPr algn="ctr"/>
            <a:br>
              <a:rPr lang="en-US" dirty="0"/>
            </a:br>
            <a:r>
              <a:rPr lang="en-US" dirty="0"/>
              <a:t>Assessing the U.S. Healthcare System:</a:t>
            </a:r>
            <a:br>
              <a:rPr lang="en-US" dirty="0"/>
            </a:br>
            <a:r>
              <a:rPr lang="en-US" sz="5300" b="0" u="sng" dirty="0"/>
              <a:t>Access</a:t>
            </a:r>
            <a:r>
              <a:rPr lang="en-US" sz="5300" b="0" dirty="0"/>
              <a:t> to Healthcare Services</a:t>
            </a:r>
            <a:endParaRPr lang="en-US" b="0" dirty="0"/>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93839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2022 – 92.1%</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E9371C-21F3-8842-A9DF-0A0C011D435B}"/>
              </a:ext>
            </a:extLst>
          </p:cNvPr>
          <p:cNvSpPr txBox="1"/>
          <p:nvPr/>
        </p:nvSpPr>
        <p:spPr>
          <a:xfrm>
            <a:off x="7304544" y="6456851"/>
            <a:ext cx="42879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Organization for Economic Cooperation and Development</a:t>
            </a:r>
          </a:p>
        </p:txBody>
      </p:sp>
      <p:sp>
        <p:nvSpPr>
          <p:cNvPr id="3" name="Text Placeholder 2">
            <a:extLst>
              <a:ext uri="{FF2B5EF4-FFF2-40B4-BE49-F238E27FC236}">
                <a16:creationId xmlns:a16="http://schemas.microsoft.com/office/drawing/2014/main" id="{9C2813C1-C52A-7566-C3D5-48424797A020}"/>
              </a:ext>
            </a:extLst>
          </p:cNvPr>
          <p:cNvSpPr txBox="1">
            <a:spLocks/>
          </p:cNvSpPr>
          <p:nvPr/>
        </p:nvSpPr>
        <p:spPr>
          <a:xfrm>
            <a:off x="1265087" y="2138367"/>
            <a:ext cx="4242575"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Less Than Universal Coverage</a:t>
            </a:r>
          </a:p>
        </p:txBody>
      </p:sp>
      <p:graphicFrame>
        <p:nvGraphicFramePr>
          <p:cNvPr id="5" name="Content Placeholder 7">
            <a:extLst>
              <a:ext uri="{FF2B5EF4-FFF2-40B4-BE49-F238E27FC236}">
                <a16:creationId xmlns:a16="http://schemas.microsoft.com/office/drawing/2014/main" id="{8E0B0C21-1701-03ED-F062-EDFB9EDE0462}"/>
              </a:ext>
            </a:extLst>
          </p:cNvPr>
          <p:cNvGraphicFramePr>
            <a:graphicFrameLocks/>
          </p:cNvGraphicFramePr>
          <p:nvPr/>
        </p:nvGraphicFramePr>
        <p:xfrm>
          <a:off x="1160689" y="2962279"/>
          <a:ext cx="4056340" cy="2966720"/>
        </p:xfrm>
        <a:graphic>
          <a:graphicData uri="http://schemas.openxmlformats.org/drawingml/2006/table">
            <a:tbl>
              <a:tblPr firstRow="1" bandRow="1">
                <a:tableStyleId>{5C22544A-7EE6-4342-B048-85BDC9FD1C3A}</a:tableStyleId>
              </a:tblPr>
              <a:tblGrid>
                <a:gridCol w="2028170">
                  <a:extLst>
                    <a:ext uri="{9D8B030D-6E8A-4147-A177-3AD203B41FA5}">
                      <a16:colId xmlns:a16="http://schemas.microsoft.com/office/drawing/2014/main" val="3675589912"/>
                    </a:ext>
                  </a:extLst>
                </a:gridCol>
                <a:gridCol w="2028170">
                  <a:extLst>
                    <a:ext uri="{9D8B030D-6E8A-4147-A177-3AD203B41FA5}">
                      <a16:colId xmlns:a16="http://schemas.microsoft.com/office/drawing/2014/main" val="3452267195"/>
                    </a:ext>
                  </a:extLst>
                </a:gridCol>
              </a:tblGrid>
              <a:tr h="370840">
                <a:tc>
                  <a:txBody>
                    <a:bodyPr/>
                    <a:lstStyle/>
                    <a:p>
                      <a:r>
                        <a:rPr lang="en-US" dirty="0"/>
                        <a:t>Country</a:t>
                      </a:r>
                    </a:p>
                  </a:txBody>
                  <a:tcPr/>
                </a:tc>
                <a:tc>
                  <a:txBody>
                    <a:bodyPr/>
                    <a:lstStyle/>
                    <a:p>
                      <a:pPr algn="ctr"/>
                      <a:r>
                        <a:rPr lang="en-US" dirty="0"/>
                        <a:t>% of Persons</a:t>
                      </a:r>
                    </a:p>
                  </a:txBody>
                  <a:tcPr/>
                </a:tc>
                <a:extLst>
                  <a:ext uri="{0D108BD9-81ED-4DB2-BD59-A6C34878D82A}">
                    <a16:rowId xmlns:a16="http://schemas.microsoft.com/office/drawing/2014/main" val="1667045470"/>
                  </a:ext>
                </a:extLst>
              </a:tr>
              <a:tr h="370840">
                <a:tc>
                  <a:txBody>
                    <a:bodyPr/>
                    <a:lstStyle/>
                    <a:p>
                      <a:r>
                        <a:rPr lang="en-US" dirty="0"/>
                        <a:t>Slovakia</a:t>
                      </a:r>
                    </a:p>
                  </a:txBody>
                  <a:tcPr/>
                </a:tc>
                <a:tc>
                  <a:txBody>
                    <a:bodyPr/>
                    <a:lstStyle/>
                    <a:p>
                      <a:pPr algn="ctr"/>
                      <a:r>
                        <a:rPr lang="en-US" dirty="0"/>
                        <a:t>94.5</a:t>
                      </a:r>
                    </a:p>
                  </a:txBody>
                  <a:tcPr/>
                </a:tc>
                <a:extLst>
                  <a:ext uri="{0D108BD9-81ED-4DB2-BD59-A6C34878D82A}">
                    <a16:rowId xmlns:a16="http://schemas.microsoft.com/office/drawing/2014/main" val="3939021048"/>
                  </a:ext>
                </a:extLst>
              </a:tr>
              <a:tr h="370840">
                <a:tc>
                  <a:txBody>
                    <a:bodyPr/>
                    <a:lstStyle/>
                    <a:p>
                      <a:r>
                        <a:rPr lang="en-US" dirty="0"/>
                        <a:t>Chile</a:t>
                      </a:r>
                    </a:p>
                  </a:txBody>
                  <a:tcPr/>
                </a:tc>
                <a:tc>
                  <a:txBody>
                    <a:bodyPr/>
                    <a:lstStyle/>
                    <a:p>
                      <a:pPr algn="ctr"/>
                      <a:r>
                        <a:rPr lang="en-US" dirty="0"/>
                        <a:t>94.3</a:t>
                      </a:r>
                    </a:p>
                  </a:txBody>
                  <a:tcPr/>
                </a:tc>
                <a:extLst>
                  <a:ext uri="{0D108BD9-81ED-4DB2-BD59-A6C34878D82A}">
                    <a16:rowId xmlns:a16="http://schemas.microsoft.com/office/drawing/2014/main" val="267779653"/>
                  </a:ext>
                </a:extLst>
              </a:tr>
              <a:tr h="370840">
                <a:tc>
                  <a:txBody>
                    <a:bodyPr/>
                    <a:lstStyle/>
                    <a:p>
                      <a:r>
                        <a:rPr lang="en-US" dirty="0">
                          <a:solidFill>
                            <a:srgbClr val="C00000"/>
                          </a:solidFill>
                        </a:rPr>
                        <a:t>UNITED STATES</a:t>
                      </a:r>
                    </a:p>
                  </a:txBody>
                  <a:tcPr/>
                </a:tc>
                <a:tc>
                  <a:txBody>
                    <a:bodyPr/>
                    <a:lstStyle/>
                    <a:p>
                      <a:pPr algn="ctr"/>
                      <a:r>
                        <a:rPr lang="en-US" dirty="0">
                          <a:solidFill>
                            <a:srgbClr val="C00000"/>
                          </a:solidFill>
                        </a:rPr>
                        <a:t>92.1</a:t>
                      </a:r>
                    </a:p>
                  </a:txBody>
                  <a:tcPr/>
                </a:tc>
                <a:extLst>
                  <a:ext uri="{0D108BD9-81ED-4DB2-BD59-A6C34878D82A}">
                    <a16:rowId xmlns:a16="http://schemas.microsoft.com/office/drawing/2014/main" val="2756071979"/>
                  </a:ext>
                </a:extLst>
              </a:tr>
              <a:tr h="370840">
                <a:tc>
                  <a:txBody>
                    <a:bodyPr/>
                    <a:lstStyle/>
                    <a:p>
                      <a:r>
                        <a:rPr lang="en-US" dirty="0"/>
                        <a:t>Poland</a:t>
                      </a:r>
                    </a:p>
                  </a:txBody>
                  <a:tcPr/>
                </a:tc>
                <a:tc>
                  <a:txBody>
                    <a:bodyPr/>
                    <a:lstStyle/>
                    <a:p>
                      <a:pPr algn="ctr"/>
                      <a:r>
                        <a:rPr lang="en-US" dirty="0"/>
                        <a:t>91.5</a:t>
                      </a:r>
                    </a:p>
                  </a:txBody>
                  <a:tcPr/>
                </a:tc>
                <a:extLst>
                  <a:ext uri="{0D108BD9-81ED-4DB2-BD59-A6C34878D82A}">
                    <a16:rowId xmlns:a16="http://schemas.microsoft.com/office/drawing/2014/main" val="2045888969"/>
                  </a:ext>
                </a:extLst>
              </a:tr>
              <a:tr h="370840">
                <a:tc>
                  <a:txBody>
                    <a:bodyPr/>
                    <a:lstStyle/>
                    <a:p>
                      <a:r>
                        <a:rPr lang="en-US" dirty="0"/>
                        <a:t>Mexico</a:t>
                      </a:r>
                    </a:p>
                  </a:txBody>
                  <a:tcPr/>
                </a:tc>
                <a:tc>
                  <a:txBody>
                    <a:bodyPr/>
                    <a:lstStyle/>
                    <a:p>
                      <a:pPr algn="ctr"/>
                      <a:r>
                        <a:rPr lang="en-US" dirty="0"/>
                        <a:t>90.2</a:t>
                      </a:r>
                    </a:p>
                  </a:txBody>
                  <a:tcPr/>
                </a:tc>
                <a:extLst>
                  <a:ext uri="{0D108BD9-81ED-4DB2-BD59-A6C34878D82A}">
                    <a16:rowId xmlns:a16="http://schemas.microsoft.com/office/drawing/2014/main" val="857294828"/>
                  </a:ext>
                </a:extLst>
              </a:tr>
              <a:tr h="370840">
                <a:tc>
                  <a:txBody>
                    <a:bodyPr/>
                    <a:lstStyle/>
                    <a:p>
                      <a:r>
                        <a:rPr lang="en-US" dirty="0"/>
                        <a:t>Algeria</a:t>
                      </a:r>
                    </a:p>
                  </a:txBody>
                  <a:tcPr/>
                </a:tc>
                <a:tc>
                  <a:txBody>
                    <a:bodyPr/>
                    <a:lstStyle/>
                    <a:p>
                      <a:pPr algn="ctr"/>
                      <a:r>
                        <a:rPr lang="en-US" dirty="0"/>
                        <a:t>90.9</a:t>
                      </a:r>
                    </a:p>
                  </a:txBody>
                  <a:tcPr/>
                </a:tc>
                <a:extLst>
                  <a:ext uri="{0D108BD9-81ED-4DB2-BD59-A6C34878D82A}">
                    <a16:rowId xmlns:a16="http://schemas.microsoft.com/office/drawing/2014/main" val="384467915"/>
                  </a:ext>
                </a:extLst>
              </a:tr>
              <a:tr h="370840">
                <a:tc>
                  <a:txBody>
                    <a:bodyPr/>
                    <a:lstStyle/>
                    <a:p>
                      <a:r>
                        <a:rPr lang="en-US" dirty="0"/>
                        <a:t>Jordan</a:t>
                      </a:r>
                    </a:p>
                  </a:txBody>
                  <a:tcPr/>
                </a:tc>
                <a:tc>
                  <a:txBody>
                    <a:bodyPr/>
                    <a:lstStyle/>
                    <a:p>
                      <a:pPr algn="ctr"/>
                      <a:r>
                        <a:rPr lang="en-US" dirty="0"/>
                        <a:t>55.0</a:t>
                      </a:r>
                    </a:p>
                  </a:txBody>
                  <a:tcPr/>
                </a:tc>
                <a:extLst>
                  <a:ext uri="{0D108BD9-81ED-4DB2-BD59-A6C34878D82A}">
                    <a16:rowId xmlns:a16="http://schemas.microsoft.com/office/drawing/2014/main" val="2183990145"/>
                  </a:ext>
                </a:extLst>
              </a:tr>
            </a:tbl>
          </a:graphicData>
        </a:graphic>
      </p:graphicFrame>
      <p:sp>
        <p:nvSpPr>
          <p:cNvPr id="6" name="Text Placeholder 4">
            <a:extLst>
              <a:ext uri="{FF2B5EF4-FFF2-40B4-BE49-F238E27FC236}">
                <a16:creationId xmlns:a16="http://schemas.microsoft.com/office/drawing/2014/main" id="{E036BD89-FAAF-B0B8-23B2-4CF81533CC9F}"/>
              </a:ext>
            </a:extLst>
          </p:cNvPr>
          <p:cNvSpPr txBox="1">
            <a:spLocks/>
          </p:cNvSpPr>
          <p:nvPr/>
        </p:nvSpPr>
        <p:spPr>
          <a:xfrm>
            <a:off x="6523079" y="2071461"/>
            <a:ext cx="4242575"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Universal Coverage</a:t>
            </a:r>
          </a:p>
        </p:txBody>
      </p:sp>
      <p:graphicFrame>
        <p:nvGraphicFramePr>
          <p:cNvPr id="8" name="Content Placeholder 8">
            <a:extLst>
              <a:ext uri="{FF2B5EF4-FFF2-40B4-BE49-F238E27FC236}">
                <a16:creationId xmlns:a16="http://schemas.microsoft.com/office/drawing/2014/main" id="{9EE519AA-2888-E42E-5668-0E3186EDCD4C}"/>
              </a:ext>
            </a:extLst>
          </p:cNvPr>
          <p:cNvGraphicFramePr>
            <a:graphicFrameLocks/>
          </p:cNvGraphicFramePr>
          <p:nvPr>
            <p:extLst>
              <p:ext uri="{D42A27DB-BD31-4B8C-83A1-F6EECF244321}">
                <p14:modId xmlns:p14="http://schemas.microsoft.com/office/powerpoint/2010/main" val="1826525983"/>
              </p:ext>
            </p:extLst>
          </p:nvPr>
        </p:nvGraphicFramePr>
        <p:xfrm>
          <a:off x="6472505" y="2906524"/>
          <a:ext cx="4287970" cy="3337560"/>
        </p:xfrm>
        <a:graphic>
          <a:graphicData uri="http://schemas.openxmlformats.org/drawingml/2006/table">
            <a:tbl>
              <a:tblPr firstRow="1" bandRow="1">
                <a:tableStyleId>{5C22544A-7EE6-4342-B048-85BDC9FD1C3A}</a:tableStyleId>
              </a:tblPr>
              <a:tblGrid>
                <a:gridCol w="2143985">
                  <a:extLst>
                    <a:ext uri="{9D8B030D-6E8A-4147-A177-3AD203B41FA5}">
                      <a16:colId xmlns:a16="http://schemas.microsoft.com/office/drawing/2014/main" val="3157814665"/>
                    </a:ext>
                  </a:extLst>
                </a:gridCol>
                <a:gridCol w="2143985">
                  <a:extLst>
                    <a:ext uri="{9D8B030D-6E8A-4147-A177-3AD203B41FA5}">
                      <a16:colId xmlns:a16="http://schemas.microsoft.com/office/drawing/2014/main" val="4201707619"/>
                    </a:ext>
                  </a:extLst>
                </a:gridCol>
              </a:tblGrid>
              <a:tr h="370840">
                <a:tc>
                  <a:txBody>
                    <a:bodyPr/>
                    <a:lstStyle/>
                    <a:p>
                      <a:r>
                        <a:rPr lang="en-US" dirty="0"/>
                        <a:t>Countries</a:t>
                      </a:r>
                    </a:p>
                  </a:txBody>
                  <a:tcPr/>
                </a:tc>
                <a:tc>
                  <a:txBody>
                    <a:bodyPr/>
                    <a:lstStyle/>
                    <a:p>
                      <a:pPr algn="ctr"/>
                      <a:r>
                        <a:rPr lang="en-US" dirty="0"/>
                        <a:t>% of Persons</a:t>
                      </a:r>
                    </a:p>
                  </a:txBody>
                  <a:tcPr/>
                </a:tc>
                <a:extLst>
                  <a:ext uri="{0D108BD9-81ED-4DB2-BD59-A6C34878D82A}">
                    <a16:rowId xmlns:a16="http://schemas.microsoft.com/office/drawing/2014/main" val="1810417901"/>
                  </a:ext>
                </a:extLst>
              </a:tr>
              <a:tr h="370840">
                <a:tc>
                  <a:txBody>
                    <a:bodyPr/>
                    <a:lstStyle/>
                    <a:p>
                      <a:r>
                        <a:rPr lang="en-US" dirty="0"/>
                        <a:t>Australia</a:t>
                      </a:r>
                    </a:p>
                  </a:txBody>
                  <a:tcPr/>
                </a:tc>
                <a:tc>
                  <a:txBody>
                    <a:bodyPr/>
                    <a:lstStyle/>
                    <a:p>
                      <a:pPr algn="ctr"/>
                      <a:r>
                        <a:rPr lang="en-US" dirty="0"/>
                        <a:t>100</a:t>
                      </a:r>
                    </a:p>
                  </a:txBody>
                  <a:tcPr/>
                </a:tc>
                <a:extLst>
                  <a:ext uri="{0D108BD9-81ED-4DB2-BD59-A6C34878D82A}">
                    <a16:rowId xmlns:a16="http://schemas.microsoft.com/office/drawing/2014/main" val="540410772"/>
                  </a:ext>
                </a:extLst>
              </a:tr>
              <a:tr h="370840">
                <a:tc>
                  <a:txBody>
                    <a:bodyPr/>
                    <a:lstStyle/>
                    <a:p>
                      <a:r>
                        <a:rPr lang="en-US" dirty="0"/>
                        <a:t>Canada</a:t>
                      </a:r>
                    </a:p>
                  </a:txBody>
                  <a:tcPr/>
                </a:tc>
                <a:tc>
                  <a:txBody>
                    <a:bodyPr/>
                    <a:lstStyle/>
                    <a:p>
                      <a:pPr algn="ctr"/>
                      <a:r>
                        <a:rPr lang="en-US" dirty="0"/>
                        <a:t>100</a:t>
                      </a:r>
                    </a:p>
                  </a:txBody>
                  <a:tcPr/>
                </a:tc>
                <a:extLst>
                  <a:ext uri="{0D108BD9-81ED-4DB2-BD59-A6C34878D82A}">
                    <a16:rowId xmlns:a16="http://schemas.microsoft.com/office/drawing/2014/main" val="1465480741"/>
                  </a:ext>
                </a:extLst>
              </a:tr>
              <a:tr h="370840">
                <a:tc>
                  <a:txBody>
                    <a:bodyPr/>
                    <a:lstStyle/>
                    <a:p>
                      <a:r>
                        <a:rPr lang="en-US" dirty="0"/>
                        <a:t>Czech Republic</a:t>
                      </a:r>
                    </a:p>
                  </a:txBody>
                  <a:tcPr/>
                </a:tc>
                <a:tc>
                  <a:txBody>
                    <a:bodyPr/>
                    <a:lstStyle/>
                    <a:p>
                      <a:pPr algn="ctr"/>
                      <a:r>
                        <a:rPr lang="en-US" dirty="0"/>
                        <a:t>100</a:t>
                      </a:r>
                    </a:p>
                  </a:txBody>
                  <a:tcPr/>
                </a:tc>
                <a:extLst>
                  <a:ext uri="{0D108BD9-81ED-4DB2-BD59-A6C34878D82A}">
                    <a16:rowId xmlns:a16="http://schemas.microsoft.com/office/drawing/2014/main" val="2939005134"/>
                  </a:ext>
                </a:extLst>
              </a:tr>
              <a:tr h="370840">
                <a:tc>
                  <a:txBody>
                    <a:bodyPr/>
                    <a:lstStyle/>
                    <a:p>
                      <a:r>
                        <a:rPr lang="en-US" dirty="0"/>
                        <a:t>France</a:t>
                      </a:r>
                    </a:p>
                  </a:txBody>
                  <a:tcPr/>
                </a:tc>
                <a:tc>
                  <a:txBody>
                    <a:bodyPr/>
                    <a:lstStyle/>
                    <a:p>
                      <a:pPr algn="ctr"/>
                      <a:r>
                        <a:rPr lang="en-US" dirty="0"/>
                        <a:t>100</a:t>
                      </a:r>
                    </a:p>
                  </a:txBody>
                  <a:tcPr/>
                </a:tc>
                <a:extLst>
                  <a:ext uri="{0D108BD9-81ED-4DB2-BD59-A6C34878D82A}">
                    <a16:rowId xmlns:a16="http://schemas.microsoft.com/office/drawing/2014/main" val="4057089313"/>
                  </a:ext>
                </a:extLst>
              </a:tr>
              <a:tr h="370840">
                <a:tc>
                  <a:txBody>
                    <a:bodyPr/>
                    <a:lstStyle/>
                    <a:p>
                      <a:r>
                        <a:rPr lang="en-US" dirty="0"/>
                        <a:t>United Kingdom</a:t>
                      </a:r>
                    </a:p>
                  </a:txBody>
                  <a:tcPr/>
                </a:tc>
                <a:tc>
                  <a:txBody>
                    <a:bodyPr/>
                    <a:lstStyle/>
                    <a:p>
                      <a:pPr algn="ctr"/>
                      <a:r>
                        <a:rPr lang="en-US" dirty="0"/>
                        <a:t>100</a:t>
                      </a:r>
                    </a:p>
                  </a:txBody>
                  <a:tcPr/>
                </a:tc>
                <a:extLst>
                  <a:ext uri="{0D108BD9-81ED-4DB2-BD59-A6C34878D82A}">
                    <a16:rowId xmlns:a16="http://schemas.microsoft.com/office/drawing/2014/main" val="1484117876"/>
                  </a:ext>
                </a:extLst>
              </a:tr>
              <a:tr h="370840">
                <a:tc>
                  <a:txBody>
                    <a:bodyPr/>
                    <a:lstStyle/>
                    <a:p>
                      <a:r>
                        <a:rPr lang="en-US" dirty="0"/>
                        <a:t>Greece</a:t>
                      </a:r>
                    </a:p>
                  </a:txBody>
                  <a:tcPr/>
                </a:tc>
                <a:tc>
                  <a:txBody>
                    <a:bodyPr/>
                    <a:lstStyle/>
                    <a:p>
                      <a:pPr algn="ctr"/>
                      <a:r>
                        <a:rPr lang="en-US" dirty="0"/>
                        <a:t>100</a:t>
                      </a:r>
                    </a:p>
                  </a:txBody>
                  <a:tcPr/>
                </a:tc>
                <a:extLst>
                  <a:ext uri="{0D108BD9-81ED-4DB2-BD59-A6C34878D82A}">
                    <a16:rowId xmlns:a16="http://schemas.microsoft.com/office/drawing/2014/main" val="1663196410"/>
                  </a:ext>
                </a:extLst>
              </a:tr>
              <a:tr h="370840">
                <a:tc>
                  <a:txBody>
                    <a:bodyPr/>
                    <a:lstStyle/>
                    <a:p>
                      <a:r>
                        <a:rPr lang="en-US" dirty="0"/>
                        <a:t>Hungary</a:t>
                      </a:r>
                    </a:p>
                  </a:txBody>
                  <a:tcPr/>
                </a:tc>
                <a:tc>
                  <a:txBody>
                    <a:bodyPr/>
                    <a:lstStyle/>
                    <a:p>
                      <a:pPr algn="ctr"/>
                      <a:r>
                        <a:rPr lang="en-US" dirty="0"/>
                        <a:t>100</a:t>
                      </a:r>
                    </a:p>
                  </a:txBody>
                  <a:tcPr/>
                </a:tc>
                <a:extLst>
                  <a:ext uri="{0D108BD9-81ED-4DB2-BD59-A6C34878D82A}">
                    <a16:rowId xmlns:a16="http://schemas.microsoft.com/office/drawing/2014/main" val="1720688429"/>
                  </a:ext>
                </a:extLst>
              </a:tr>
              <a:tr h="370840">
                <a:tc>
                  <a:txBody>
                    <a:bodyPr/>
                    <a:lstStyle/>
                    <a:p>
                      <a:r>
                        <a:rPr lang="en-US" b="1" dirty="0"/>
                        <a:t>And 21 more</a:t>
                      </a:r>
                    </a:p>
                  </a:txBody>
                  <a:tcPr/>
                </a:tc>
                <a:tc>
                  <a:txBody>
                    <a:bodyPr/>
                    <a:lstStyle/>
                    <a:p>
                      <a:pPr algn="ctr"/>
                      <a:r>
                        <a:rPr lang="en-US" b="1" dirty="0"/>
                        <a:t>99+</a:t>
                      </a:r>
                    </a:p>
                  </a:txBody>
                  <a:tcPr/>
                </a:tc>
                <a:extLst>
                  <a:ext uri="{0D108BD9-81ED-4DB2-BD59-A6C34878D82A}">
                    <a16:rowId xmlns:a16="http://schemas.microsoft.com/office/drawing/2014/main" val="2222684290"/>
                  </a:ext>
                </a:extLst>
              </a:tr>
            </a:tbl>
          </a:graphicData>
        </a:graphic>
      </p:graphicFrame>
      <p:pic>
        <p:nvPicPr>
          <p:cNvPr id="10" name="Picture 9">
            <a:extLst>
              <a:ext uri="{FF2B5EF4-FFF2-40B4-BE49-F238E27FC236}">
                <a16:creationId xmlns:a16="http://schemas.microsoft.com/office/drawing/2014/main" id="{DA041E6D-998E-CAC3-BD19-74741C95BB3B}"/>
              </a:ext>
            </a:extLst>
          </p:cNvPr>
          <p:cNvPicPr>
            <a:picLocks noChangeAspect="1"/>
          </p:cNvPicPr>
          <p:nvPr/>
        </p:nvPicPr>
        <p:blipFill>
          <a:blip r:embed="rId3"/>
          <a:stretch>
            <a:fillRect/>
          </a:stretch>
        </p:blipFill>
        <p:spPr>
          <a:xfrm>
            <a:off x="1612986" y="1137829"/>
            <a:ext cx="9483066" cy="823912"/>
          </a:xfrm>
          <a:prstGeom prst="rect">
            <a:avLst/>
          </a:prstGeom>
        </p:spPr>
      </p:pic>
    </p:spTree>
    <p:extLst>
      <p:ext uri="{BB962C8B-B14F-4D97-AF65-F5344CB8AC3E}">
        <p14:creationId xmlns:p14="http://schemas.microsoft.com/office/powerpoint/2010/main" val="34351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44967" y="1349298"/>
            <a:ext cx="2709745" cy="3429531"/>
          </a:xfrm>
          <a:prstGeom prst="rect">
            <a:avLst/>
          </a:prstGeom>
          <a:solidFill>
            <a:schemeClr val="bg1"/>
          </a:solidFill>
        </p:spPr>
        <p:txBody>
          <a:bodyPr spcFirstLastPara="1" vert="horz" wrap="square" lIns="121900" tIns="121900" rIns="121900" bIns="121900" rtlCol="0" anchor="b" anchorCtr="0">
            <a:normAutofit fontScale="90000"/>
          </a:bodyPr>
          <a:lstStyle/>
          <a:p>
            <a:pPr>
              <a:lnSpc>
                <a:spcPct val="150000"/>
              </a:lnSpc>
            </a:pPr>
            <a:r>
              <a:rPr lang="en" sz="2800" b="0" dirty="0">
                <a:ea typeface="Calibri" panose="020F0502020204030204" pitchFamily="34" charset="0"/>
                <a:cs typeface="Calibri" panose="020F0502020204030204" pitchFamily="34" charset="0"/>
                <a:sym typeface="Arial"/>
              </a:rPr>
              <a:t>Uninsured Rate dropped dramatically with the ACA; Drop was more significant for young adults</a:t>
            </a:r>
            <a:endParaRPr sz="2800" b="0" dirty="0">
              <a:ea typeface="Calibri" panose="020F0502020204030204" pitchFamily="34" charset="0"/>
              <a:cs typeface="Calibri" panose="020F0502020204030204" pitchFamily="34" charset="0"/>
            </a:endParaRPr>
          </a:p>
        </p:txBody>
      </p:sp>
      <p:pic>
        <p:nvPicPr>
          <p:cNvPr id="131" name="Google Shape;131;p23"/>
          <p:cNvPicPr preferRelativeResize="0"/>
          <p:nvPr/>
        </p:nvPicPr>
        <p:blipFill>
          <a:blip r:embed="rId3">
            <a:alphaModFix/>
          </a:blip>
          <a:srcRect b="12741"/>
          <a:stretch/>
        </p:blipFill>
        <p:spPr>
          <a:xfrm>
            <a:off x="3179690" y="591014"/>
            <a:ext cx="7949225" cy="5698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3"/>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4835010" y="6038895"/>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149069" y="1051626"/>
            <a:ext cx="9411538" cy="4994532"/>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4970385" y="6200519"/>
            <a:ext cx="192764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057970" y="1051626"/>
            <a:ext cx="9586381" cy="5178600"/>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p>
          <a:p>
            <a:pPr lvl="1">
              <a:spcAft>
                <a:spcPts val="1000"/>
              </a:spcAft>
            </a:pPr>
            <a:r>
              <a:rPr lang="en-US" dirty="0"/>
              <a:t>Week 1 (6/2): Economic Update (Geoffrey Woglom, Amherst College) </a:t>
            </a:r>
          </a:p>
          <a:p>
            <a:pPr lvl="1">
              <a:spcAft>
                <a:spcPts val="1000"/>
              </a:spcAft>
            </a:pPr>
            <a:r>
              <a:rPr lang="en-US" dirty="0"/>
              <a:t>Week 2 (6/09): Climate Change Economics (Sarah Jacobson, Williams College)</a:t>
            </a:r>
          </a:p>
          <a:p>
            <a:pPr lvl="1">
              <a:spcAft>
                <a:spcPts val="1000"/>
              </a:spcAft>
            </a:pPr>
            <a:r>
              <a:rPr lang="en-US" dirty="0"/>
              <a:t>Week 3 (6/16): Economic Mobility (Jon Haveman, Exec Director, NEED) </a:t>
            </a:r>
          </a:p>
          <a:p>
            <a:pPr lvl="1">
              <a:spcAft>
                <a:spcPts val="1000"/>
              </a:spcAft>
            </a:pPr>
            <a:r>
              <a:rPr lang="en-US" b="1" dirty="0"/>
              <a:t>Week 4 (6/23): Health Economics (Robert </a:t>
            </a:r>
            <a:r>
              <a:rPr lang="en-US" b="1" dirty="0" err="1"/>
              <a:t>Rebelein</a:t>
            </a:r>
            <a:r>
              <a:rPr lang="en-US" b="1" dirty="0"/>
              <a:t>, Vassar College)</a:t>
            </a:r>
          </a:p>
          <a:p>
            <a:pPr lvl="1">
              <a:spcAft>
                <a:spcPts val="1000"/>
              </a:spcAft>
            </a:pPr>
            <a:r>
              <a:rPr lang="en-US" dirty="0"/>
              <a:t> Week 5 (6/30): Cryptocurrencies (Joan Nix Queens College (CUNY)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81525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29872"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564477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538487" y="1083509"/>
            <a:ext cx="3942907"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7CD-D670-B206-B14E-85386DC832F9}"/>
              </a:ext>
            </a:extLst>
          </p:cNvPr>
          <p:cNvSpPr>
            <a:spLocks noGrp="1"/>
          </p:cNvSpPr>
          <p:nvPr>
            <p:ph type="title"/>
          </p:nvPr>
        </p:nvSpPr>
        <p:spPr>
          <a:xfrm>
            <a:off x="799087" y="0"/>
            <a:ext cx="10515600" cy="1325563"/>
          </a:xfrm>
        </p:spPr>
        <p:txBody>
          <a:bodyPr/>
          <a:lstStyle/>
          <a:p>
            <a:r>
              <a:rPr lang="en-US" dirty="0">
                <a:solidFill>
                  <a:schemeClr val="bg1"/>
                </a:solidFill>
              </a:rPr>
              <a:t>Mo</a:t>
            </a:r>
            <a:r>
              <a:rPr lang="en-US" dirty="0"/>
              <a:t>re About Wait Times</a:t>
            </a:r>
          </a:p>
        </p:txBody>
      </p:sp>
      <p:sp>
        <p:nvSpPr>
          <p:cNvPr id="4" name="Slide Number Placeholder 3">
            <a:extLst>
              <a:ext uri="{FF2B5EF4-FFF2-40B4-BE49-F238E27FC236}">
                <a16:creationId xmlns:a16="http://schemas.microsoft.com/office/drawing/2014/main" id="{E9826AD7-EC87-8761-2596-EA79657BB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Content Placeholder 11" descr="A graph of different countries/regions&#10;&#10;Description automatically generated with medium confidence">
            <a:extLst>
              <a:ext uri="{FF2B5EF4-FFF2-40B4-BE49-F238E27FC236}">
                <a16:creationId xmlns:a16="http://schemas.microsoft.com/office/drawing/2014/main" id="{7D84EBBB-8468-A1FE-4964-98835C49F35F}"/>
              </a:ext>
            </a:extLst>
          </p:cNvPr>
          <p:cNvPicPr>
            <a:picLocks noGrp="1" noChangeAspect="1"/>
          </p:cNvPicPr>
          <p:nvPr>
            <p:ph idx="1"/>
          </p:nvPr>
        </p:nvPicPr>
        <p:blipFill>
          <a:blip r:embed="rId2"/>
          <a:stretch>
            <a:fillRect/>
          </a:stretch>
        </p:blipFill>
        <p:spPr>
          <a:xfrm>
            <a:off x="1812472" y="881792"/>
            <a:ext cx="4828222" cy="5348434"/>
          </a:xfrm>
        </p:spPr>
      </p:pic>
      <p:sp>
        <p:nvSpPr>
          <p:cNvPr id="13" name="TextBox 12">
            <a:extLst>
              <a:ext uri="{FF2B5EF4-FFF2-40B4-BE49-F238E27FC236}">
                <a16:creationId xmlns:a16="http://schemas.microsoft.com/office/drawing/2014/main" id="{043BF908-1CFD-10ED-04B1-6DCCC5758F3E}"/>
              </a:ext>
            </a:extLst>
          </p:cNvPr>
          <p:cNvSpPr txBox="1"/>
          <p:nvPr/>
        </p:nvSpPr>
        <p:spPr>
          <a:xfrm>
            <a:off x="6014355" y="1059603"/>
            <a:ext cx="533473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Percentage of adults aged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w</a:t>
            </a:r>
            <a:r>
              <a:rPr kumimoji="0" lang="en-US" sz="3200" b="0" i="0" u="none" strike="noStrike" kern="1200" cap="none" spc="0" normalizeH="0" baseline="0" noProof="0" dirty="0">
                <a:ln>
                  <a:noFill/>
                </a:ln>
                <a:solidFill>
                  <a:prstClr val="black"/>
                </a:solidFill>
                <a:effectLst/>
                <a:uLnTx/>
                <a:uFillTx/>
                <a:latin typeface="Calibri"/>
                <a:ea typeface="+mn-ea"/>
                <a:cs typeface="+mn-cs"/>
              </a:rPr>
              <a:t>ho waited more than 6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f</a:t>
            </a:r>
            <a:r>
              <a:rPr kumimoji="0" lang="en-US" sz="3200" b="0" i="0" u="none" strike="noStrike" kern="1200" cap="none" spc="0" normalizeH="0" baseline="0" noProof="0" dirty="0">
                <a:ln>
                  <a:noFill/>
                </a:ln>
                <a:solidFill>
                  <a:prstClr val="black"/>
                </a:solidFill>
                <a:effectLst/>
                <a:uLnTx/>
                <a:uFillTx/>
                <a:latin typeface="Calibri"/>
                <a:ea typeface="+mn-ea"/>
                <a:cs typeface="+mn-cs"/>
              </a:rPr>
              <a:t>or an appointment when sick.</a:t>
            </a:r>
          </a:p>
        </p:txBody>
      </p:sp>
      <p:sp>
        <p:nvSpPr>
          <p:cNvPr id="15" name="TextBox 14">
            <a:extLst>
              <a:ext uri="{FF2B5EF4-FFF2-40B4-BE49-F238E27FC236}">
                <a16:creationId xmlns:a16="http://schemas.microsoft.com/office/drawing/2014/main" id="{BA619636-5274-BC0C-762A-A17F3B05D69D}"/>
              </a:ext>
            </a:extLst>
          </p:cNvPr>
          <p:cNvSpPr txBox="1"/>
          <p:nvPr/>
        </p:nvSpPr>
        <p:spPr>
          <a:xfrm>
            <a:off x="5051926" y="6472096"/>
            <a:ext cx="66315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Commonwealth Fund, </a:t>
            </a:r>
            <a:r>
              <a:rPr kumimoji="0" lang="en-US" sz="1200" b="0" i="0" u="none" strike="noStrike" kern="1200" cap="none" spc="0" normalizeH="0" baseline="0" noProof="0" dirty="0">
                <a:ln>
                  <a:noFill/>
                </a:ln>
                <a:solidFill>
                  <a:srgbClr val="1A1A1A"/>
                </a:solidFill>
                <a:effectLst/>
                <a:uLnTx/>
                <a:uFillTx/>
                <a:latin typeface="Berlingske Serif Text"/>
                <a:ea typeface="+mn-ea"/>
                <a:cs typeface="+mn-cs"/>
              </a:rPr>
              <a:t>Comparing Nations on Timeliness and Coordination of Health Care, 2021</a:t>
            </a:r>
          </a:p>
        </p:txBody>
      </p:sp>
      <p:grpSp>
        <p:nvGrpSpPr>
          <p:cNvPr id="8" name="Group 7">
            <a:extLst>
              <a:ext uri="{FF2B5EF4-FFF2-40B4-BE49-F238E27FC236}">
                <a16:creationId xmlns:a16="http://schemas.microsoft.com/office/drawing/2014/main" id="{8402E4A3-ED0F-B021-67FE-EA64F4F6FD01}"/>
              </a:ext>
            </a:extLst>
          </p:cNvPr>
          <p:cNvGrpSpPr/>
          <p:nvPr/>
        </p:nvGrpSpPr>
        <p:grpSpPr>
          <a:xfrm>
            <a:off x="6014355" y="4597052"/>
            <a:ext cx="2691235" cy="646331"/>
            <a:chOff x="6014355" y="4597052"/>
            <a:chExt cx="2691235" cy="646331"/>
          </a:xfrm>
        </p:grpSpPr>
        <p:cxnSp>
          <p:nvCxnSpPr>
            <p:cNvPr id="5" name="Straight Arrow Connector 4">
              <a:extLst>
                <a:ext uri="{FF2B5EF4-FFF2-40B4-BE49-F238E27FC236}">
                  <a16:creationId xmlns:a16="http://schemas.microsoft.com/office/drawing/2014/main" id="{C74D949F-4B80-D5CB-AFAD-E8A51F1BAD41}"/>
                </a:ext>
              </a:extLst>
            </p:cNvPr>
            <p:cNvCxnSpPr>
              <a:cxnSpLocks/>
            </p:cNvCxnSpPr>
            <p:nvPr/>
          </p:nvCxnSpPr>
          <p:spPr>
            <a:xfrm flipH="1">
              <a:off x="6014355" y="4939990"/>
              <a:ext cx="1250741" cy="0"/>
            </a:xfrm>
            <a:prstGeom prst="straightConnector1">
              <a:avLst/>
            </a:prstGeom>
            <a:ln w="44450">
              <a:solidFill>
                <a:srgbClr val="FE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C28404A-5EDF-733A-8B09-4C60EAC67A83}"/>
                </a:ext>
              </a:extLst>
            </p:cNvPr>
            <p:cNvSpPr txBox="1"/>
            <p:nvPr/>
          </p:nvSpPr>
          <p:spPr>
            <a:xfrm>
              <a:off x="7265097" y="4597052"/>
              <a:ext cx="1440493" cy="646331"/>
            </a:xfrm>
            <a:prstGeom prst="rect">
              <a:avLst/>
            </a:prstGeom>
            <a:noFill/>
          </p:spPr>
          <p:txBody>
            <a:bodyPr wrap="square" rtlCol="0">
              <a:spAutoFit/>
            </a:bodyPr>
            <a:lstStyle/>
            <a:p>
              <a:r>
                <a:rPr lang="en-US" sz="3600" dirty="0">
                  <a:solidFill>
                    <a:srgbClr val="FF0000"/>
                  </a:solidFill>
                </a:rPr>
                <a:t>U.S.</a:t>
              </a:r>
            </a:p>
          </p:txBody>
        </p:sp>
      </p:grpSp>
    </p:spTree>
    <p:extLst>
      <p:ext uri="{BB962C8B-B14F-4D97-AF65-F5344CB8AC3E}">
        <p14:creationId xmlns:p14="http://schemas.microsoft.com/office/powerpoint/2010/main" val="2724872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3189798953"/>
              </p:ext>
            </p:extLst>
          </p:nvPr>
        </p:nvGraphicFramePr>
        <p:xfrm>
          <a:off x="1671484" y="1325562"/>
          <a:ext cx="9245560" cy="50872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635319" y="1324050"/>
            <a:ext cx="4224939"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diabetes…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645617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167238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838200" y="1292436"/>
            <a:ext cx="10515600" cy="4351338"/>
          </a:xfrm>
        </p:spPr>
        <p:txBody>
          <a:bodyPr/>
          <a:lstStyle/>
          <a:p>
            <a:r>
              <a:rPr lang="en-US" dirty="0"/>
              <a:t>Please submit questions in the chat.</a:t>
            </a:r>
          </a:p>
          <a:p>
            <a:pPr lvl="1"/>
            <a:r>
              <a:rPr lang="en-US" dirty="0"/>
              <a:t>I will try to handle them as they come up but may take them in a bunch as time permits.</a:t>
            </a:r>
          </a:p>
          <a:p>
            <a:r>
              <a:rPr lang="en-US" dirty="0"/>
              <a:t>We will do a verbal Q&amp;A after the material has been presented.</a:t>
            </a:r>
          </a:p>
          <a:p>
            <a:pPr lvl="1"/>
            <a:r>
              <a:rPr lang="en-US" dirty="0"/>
              <a:t>And the questions in the chat have been addressed.</a:t>
            </a:r>
          </a:p>
          <a:p>
            <a:r>
              <a:rPr lang="en-US" dirty="0"/>
              <a:t>OLLI allowing, we can stay beyond the end of class to have further discussion.</a:t>
            </a:r>
          </a:p>
          <a:p>
            <a:r>
              <a:rPr lang="en-US" dirty="0"/>
              <a:t>Slides will be available on the NEED website tomorrow (</a:t>
            </a:r>
            <a:r>
              <a:rPr lang="en-US" dirty="0">
                <a:solidFill>
                  <a:srgbClr val="FF0000"/>
                </a:solidFill>
                <a:hlinkClick r:id="rId2">
                  <a:extLst>
                    <a:ext uri="{A12FA001-AC4F-418D-AE19-62706E023703}">
                      <ahyp:hlinkClr xmlns:ahyp="http://schemas.microsoft.com/office/drawing/2018/hyperlinkcolor" val="tx"/>
                    </a:ext>
                  </a:extLst>
                </a:hlinkClick>
              </a:rPr>
              <a:t>https://needelegation.org/delivered_presentations.php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503792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98027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54743" y="10886"/>
            <a:ext cx="10515600" cy="1325563"/>
          </a:xfrm>
        </p:spPr>
        <p:txBody>
          <a:bodyPr/>
          <a:lstStyle/>
          <a:p>
            <a:r>
              <a:rPr lang="en-US" dirty="0">
                <a:solidFill>
                  <a:schemeClr val="bg1"/>
                </a:solidFill>
              </a:rPr>
              <a:t>Not</a:t>
            </a:r>
            <a:r>
              <a:rPr lang="en-US" dirty="0"/>
              <a:t>es about Healthcare Access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a:xfrm>
            <a:off x="1084520" y="1247775"/>
            <a:ext cx="10269279" cy="4674293"/>
          </a:xfrm>
        </p:spPr>
        <p:txBody>
          <a:bodyPr>
            <a:normAutofit lnSpcReduction="10000"/>
          </a:bodyPr>
          <a:lstStyle/>
          <a:p>
            <a:r>
              <a:rPr lang="en-US" dirty="0"/>
              <a:t>Insurance coverage in the U.S. is not universal.</a:t>
            </a:r>
          </a:p>
          <a:p>
            <a:pPr lvl="1">
              <a:spcAft>
                <a:spcPts val="1000"/>
              </a:spcAft>
            </a:pPr>
            <a:r>
              <a:rPr lang="en-US" dirty="0"/>
              <a:t>Is universal in most other developed countries.</a:t>
            </a:r>
          </a:p>
          <a:p>
            <a:pPr>
              <a:spcAft>
                <a:spcPts val="1000"/>
              </a:spcAft>
            </a:pPr>
            <a:r>
              <a:rPr lang="en-US" dirty="0"/>
              <a:t>Wait times are not necessarily lower in the U.S.</a:t>
            </a:r>
          </a:p>
          <a:p>
            <a:pPr>
              <a:spcAft>
                <a:spcPts val="1000"/>
              </a:spcAft>
            </a:pPr>
            <a:r>
              <a:rPr lang="en-US" dirty="0"/>
              <a:t>Supply of medical personnel and equipment is lower than some other countries</a:t>
            </a:r>
          </a:p>
          <a:p>
            <a:pPr>
              <a:spcAft>
                <a:spcPts val="1000"/>
              </a:spcAft>
            </a:pPr>
            <a:r>
              <a:rPr lang="en-US" dirty="0"/>
              <a:t>Emergency room use is higher in the U.S. than elsewhere.</a:t>
            </a:r>
          </a:p>
          <a:p>
            <a:pPr>
              <a:spcAft>
                <a:spcPts val="1000"/>
              </a:spcAft>
            </a:pPr>
            <a:r>
              <a:rPr lang="en-US" dirty="0"/>
              <a:t>Specialized medicine more accessible in the U.S.</a:t>
            </a:r>
          </a:p>
          <a:p>
            <a:pPr>
              <a:spcAft>
                <a:spcPts val="1000"/>
              </a:spcAft>
            </a:pPr>
            <a:r>
              <a:rPr lang="en-US" dirty="0"/>
              <a:t>Avoidable deaths are higher in U.S., perhaps indicating less access to care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149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7310-4E20-7D02-145F-9B54B8A83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80BE1-0105-775E-09F7-6244333AD925}"/>
              </a:ext>
            </a:extLst>
          </p:cNvPr>
          <p:cNvSpPr>
            <a:spLocks noGrp="1"/>
          </p:cNvSpPr>
          <p:nvPr>
            <p:ph type="title"/>
          </p:nvPr>
        </p:nvSpPr>
        <p:spPr>
          <a:xfrm>
            <a:off x="632152" y="2123089"/>
            <a:ext cx="10275333" cy="1806653"/>
          </a:xfrm>
        </p:spPr>
        <p:txBody>
          <a:bodyPr>
            <a:normAutofit fontScale="90000"/>
          </a:bodyPr>
          <a:lstStyle/>
          <a:p>
            <a:pPr algn="ctr"/>
            <a:br>
              <a:rPr lang="en-US" dirty="0"/>
            </a:br>
            <a:r>
              <a:rPr lang="en-US" dirty="0"/>
              <a:t>Assessing the U.S. Healthcare System:</a:t>
            </a:r>
            <a:br>
              <a:rPr lang="en-US" dirty="0"/>
            </a:br>
            <a:r>
              <a:rPr lang="en-US" sz="5300" b="0" u="sng" dirty="0"/>
              <a:t>Quality</a:t>
            </a:r>
            <a:r>
              <a:rPr lang="en-US" sz="5300" b="0" dirty="0"/>
              <a:t> of Healthcare Services</a:t>
            </a:r>
            <a:endParaRPr lang="en-US" b="0" dirty="0"/>
          </a:p>
        </p:txBody>
      </p:sp>
      <p:sp>
        <p:nvSpPr>
          <p:cNvPr id="3" name="Text Placeholder 2">
            <a:extLst>
              <a:ext uri="{FF2B5EF4-FFF2-40B4-BE49-F238E27FC236}">
                <a16:creationId xmlns:a16="http://schemas.microsoft.com/office/drawing/2014/main" id="{1AFBB251-AE7C-03CC-99CC-3D9670BE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A4918D-9E07-BABA-F7BB-70ED1D498F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912236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a:cxnSpLocks/>
          </p:cNvCxnSpPr>
          <p:nvPr/>
        </p:nvCxnSpPr>
        <p:spPr>
          <a:xfrm flipV="1">
            <a:off x="7235687" y="3270286"/>
            <a:ext cx="362542"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4895364" y="1979892"/>
            <a:ext cx="17845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6313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Switzerland – US = 5 years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590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1977442327"/>
              </p:ext>
            </p:extLst>
          </p:nvPr>
        </p:nvGraphicFramePr>
        <p:xfrm>
          <a:off x="1628078" y="936702"/>
          <a:ext cx="9016273" cy="562494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E9AB91AC-CB7D-799A-C59E-83E8C6951089}"/>
              </a:ext>
            </a:extLst>
          </p:cNvPr>
          <p:cNvCxnSpPr>
            <a:cxnSpLocks/>
          </p:cNvCxnSpPr>
          <p:nvPr/>
        </p:nvCxnSpPr>
        <p:spPr>
          <a:xfrm>
            <a:off x="6337455" y="1997489"/>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29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normAutofit/>
          </a:bodyPr>
          <a:lstStyle/>
          <a:p>
            <a:r>
              <a:rPr lang="en-US" sz="3800" dirty="0">
                <a:solidFill>
                  <a:schemeClr val="bg1"/>
                </a:solidFill>
              </a:rPr>
              <a:t>Life</a:t>
            </a:r>
            <a:r>
              <a:rPr lang="en-US" sz="3800" dirty="0"/>
              <a:t> Expectancy at Birth by Race/Ethnicity, 2019</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2687197" y="1861851"/>
          <a:ext cx="6817606" cy="3544728"/>
        </p:xfrm>
        <a:graphic>
          <a:graphicData uri="http://schemas.openxmlformats.org/drawingml/2006/table">
            <a:tbl>
              <a:tblPr firstRow="1" bandRow="1">
                <a:tableStyleId>{5C22544A-7EE6-4342-B048-85BDC9FD1C3A}</a:tableStyleId>
              </a:tblPr>
              <a:tblGrid>
                <a:gridCol w="3360145">
                  <a:extLst>
                    <a:ext uri="{9D8B030D-6E8A-4147-A177-3AD203B41FA5}">
                      <a16:colId xmlns:a16="http://schemas.microsoft.com/office/drawing/2014/main" val="3590865946"/>
                    </a:ext>
                  </a:extLst>
                </a:gridCol>
                <a:gridCol w="3457461">
                  <a:extLst>
                    <a:ext uri="{9D8B030D-6E8A-4147-A177-3AD203B41FA5}">
                      <a16:colId xmlns:a16="http://schemas.microsoft.com/office/drawing/2014/main" val="1828421661"/>
                    </a:ext>
                  </a:extLst>
                </a:gridCol>
              </a:tblGrid>
              <a:tr h="947298">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519486">
                <a:tc>
                  <a:txBody>
                    <a:bodyPr/>
                    <a:lstStyle/>
                    <a:p>
                      <a:r>
                        <a:rPr lang="en-US" sz="2800" dirty="0"/>
                        <a:t>All Races</a:t>
                      </a:r>
                    </a:p>
                  </a:txBody>
                  <a:tcPr/>
                </a:tc>
                <a:tc>
                  <a:txBody>
                    <a:bodyPr/>
                    <a:lstStyle/>
                    <a:p>
                      <a:pPr algn="ctr"/>
                      <a:r>
                        <a:rPr lang="en-US" sz="2800" dirty="0"/>
                        <a:t>78.8</a:t>
                      </a:r>
                    </a:p>
                  </a:txBody>
                  <a:tcPr/>
                </a:tc>
                <a:extLst>
                  <a:ext uri="{0D108BD9-81ED-4DB2-BD59-A6C34878D82A}">
                    <a16:rowId xmlns:a16="http://schemas.microsoft.com/office/drawing/2014/main" val="1000797926"/>
                  </a:ext>
                </a:extLst>
              </a:tr>
              <a:tr h="51948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519486">
                <a:tc>
                  <a:txBody>
                    <a:bodyPr/>
                    <a:lstStyle/>
                    <a:p>
                      <a:r>
                        <a:rPr lang="en-US" sz="2800" dirty="0"/>
                        <a:t>Black</a:t>
                      </a:r>
                    </a:p>
                  </a:txBody>
                  <a:tcPr/>
                </a:tc>
                <a:tc>
                  <a:txBody>
                    <a:bodyPr/>
                    <a:lstStyle/>
                    <a:p>
                      <a:pPr algn="ctr"/>
                      <a:r>
                        <a:rPr lang="en-US" sz="2800" dirty="0"/>
                        <a:t>74.8</a:t>
                      </a:r>
                    </a:p>
                  </a:txBody>
                  <a:tcPr/>
                </a:tc>
                <a:extLst>
                  <a:ext uri="{0D108BD9-81ED-4DB2-BD59-A6C34878D82A}">
                    <a16:rowId xmlns:a16="http://schemas.microsoft.com/office/drawing/2014/main" val="3575005384"/>
                  </a:ext>
                </a:extLst>
              </a:tr>
              <a:tr h="519486">
                <a:tc>
                  <a:txBody>
                    <a:bodyPr/>
                    <a:lstStyle/>
                    <a:p>
                      <a:r>
                        <a:rPr lang="en-US" sz="2800" dirty="0"/>
                        <a:t>Hispanic</a:t>
                      </a:r>
                    </a:p>
                  </a:txBody>
                  <a:tcPr/>
                </a:tc>
                <a:tc>
                  <a:txBody>
                    <a:bodyPr/>
                    <a:lstStyle/>
                    <a:p>
                      <a:pPr algn="ctr"/>
                      <a:r>
                        <a:rPr lang="en-US" sz="2800" dirty="0"/>
                        <a:t>81.9</a:t>
                      </a:r>
                    </a:p>
                  </a:txBody>
                  <a:tcPr/>
                </a:tc>
                <a:extLst>
                  <a:ext uri="{0D108BD9-81ED-4DB2-BD59-A6C34878D82A}">
                    <a16:rowId xmlns:a16="http://schemas.microsoft.com/office/drawing/2014/main" val="1556728666"/>
                  </a:ext>
                </a:extLst>
              </a:tr>
              <a:tr h="519486">
                <a:tc>
                  <a:txBody>
                    <a:bodyPr/>
                    <a:lstStyle/>
                    <a:p>
                      <a:r>
                        <a:rPr lang="en-US" sz="2800" dirty="0"/>
                        <a:t>Asian</a:t>
                      </a:r>
                    </a:p>
                  </a:txBody>
                  <a:tcPr/>
                </a:tc>
                <a:tc>
                  <a:txBody>
                    <a:bodyPr/>
                    <a:lstStyle/>
                    <a:p>
                      <a:pPr algn="ctr"/>
                      <a:r>
                        <a:rPr lang="en-US" sz="2800" dirty="0"/>
                        <a:t>85.6</a:t>
                      </a:r>
                    </a:p>
                  </a:txBody>
                  <a:tcPr/>
                </a:tc>
                <a:extLst>
                  <a:ext uri="{0D108BD9-81ED-4DB2-BD59-A6C34878D82A}">
                    <a16:rowId xmlns:a16="http://schemas.microsoft.com/office/drawing/2014/main" val="4269239585"/>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351463" y="3385131"/>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F884EE6-DFEC-A8E5-F2D8-C9A8B802D76C}"/>
              </a:ext>
            </a:extLst>
          </p:cNvPr>
          <p:cNvSpPr txBox="1"/>
          <p:nvPr/>
        </p:nvSpPr>
        <p:spPr>
          <a:xfrm>
            <a:off x="6881446" y="6494585"/>
            <a:ext cx="46651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KFF,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Key Data on Health and Health Care by Race and Ethnicity</a:t>
            </a:r>
          </a:p>
        </p:txBody>
      </p:sp>
    </p:spTree>
    <p:extLst>
      <p:ext uri="{BB962C8B-B14F-4D97-AF65-F5344CB8AC3E}">
        <p14:creationId xmlns:p14="http://schemas.microsoft.com/office/powerpoint/2010/main" val="1593727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B4A8-9F4D-CA20-36E6-626AE73E3980}"/>
              </a:ext>
            </a:extLst>
          </p:cNvPr>
          <p:cNvSpPr>
            <a:spLocks noGrp="1"/>
          </p:cNvSpPr>
          <p:nvPr>
            <p:ph type="title"/>
          </p:nvPr>
        </p:nvSpPr>
        <p:spPr>
          <a:xfrm>
            <a:off x="903516" y="0"/>
            <a:ext cx="10515600" cy="1325563"/>
          </a:xfrm>
        </p:spPr>
        <p:txBody>
          <a:bodyPr/>
          <a:lstStyle/>
          <a:p>
            <a:r>
              <a:rPr lang="en-US" dirty="0">
                <a:solidFill>
                  <a:schemeClr val="bg1"/>
                </a:solidFill>
              </a:rPr>
              <a:t>Inc</a:t>
            </a:r>
            <a:r>
              <a:rPr lang="en-US" dirty="0"/>
              <a:t>ome Also Matters – Reflecting Access?</a:t>
            </a:r>
          </a:p>
        </p:txBody>
      </p:sp>
      <p:graphicFrame>
        <p:nvGraphicFramePr>
          <p:cNvPr id="5" name="Content Placeholder 4">
            <a:extLst>
              <a:ext uri="{FF2B5EF4-FFF2-40B4-BE49-F238E27FC236}">
                <a16:creationId xmlns:a16="http://schemas.microsoft.com/office/drawing/2014/main" id="{FE3FAE15-6108-74D8-5276-0904F2F3033B}"/>
              </a:ext>
            </a:extLst>
          </p:cNvPr>
          <p:cNvGraphicFramePr>
            <a:graphicFrameLocks noGrp="1"/>
          </p:cNvGraphicFramePr>
          <p:nvPr>
            <p:ph idx="1"/>
          </p:nvPr>
        </p:nvGraphicFramePr>
        <p:xfrm>
          <a:off x="1878725" y="1661115"/>
          <a:ext cx="8434549" cy="353577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to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dirty="0"/>
                        <a:t>Highest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690448">
                <a:tc rowSpan="2">
                  <a:txBody>
                    <a:bodyPr/>
                    <a:lstStyle/>
                    <a:p>
                      <a:r>
                        <a:rPr lang="en-US" sz="2000" b="1" dirty="0"/>
                        <a:t>Men</a:t>
                      </a:r>
                    </a:p>
                  </a:txBody>
                  <a:tcPr anchor="ctr"/>
                </a:tc>
                <a:tc>
                  <a:txBody>
                    <a:bodyPr/>
                    <a:lstStyle/>
                    <a:p>
                      <a:r>
                        <a:rPr lang="en-US" sz="2000" dirty="0"/>
                        <a:t>Highest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4" name="Slide Number Placeholder 3">
            <a:extLst>
              <a:ext uri="{FF2B5EF4-FFF2-40B4-BE49-F238E27FC236}">
                <a16:creationId xmlns:a16="http://schemas.microsoft.com/office/drawing/2014/main" id="{E5567013-ED32-BACC-90BA-B8E24B450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5BE4ED0-A7C9-1B36-386B-D661D78731B1}"/>
              </a:ext>
            </a:extLst>
          </p:cNvPr>
          <p:cNvSpPr/>
          <p:nvPr/>
        </p:nvSpPr>
        <p:spPr>
          <a:xfrm>
            <a:off x="1878725" y="3803166"/>
            <a:ext cx="8434549" cy="1408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ontent Placeholder 4">
            <a:extLst>
              <a:ext uri="{FF2B5EF4-FFF2-40B4-BE49-F238E27FC236}">
                <a16:creationId xmlns:a16="http://schemas.microsoft.com/office/drawing/2014/main" id="{22EC380F-79F6-3F1C-E293-D4442C469E11}"/>
              </a:ext>
            </a:extLst>
          </p:cNvPr>
          <p:cNvGraphicFramePr>
            <a:graphicFrameLocks/>
          </p:cNvGraphicFramePr>
          <p:nvPr>
            <p:extLst>
              <p:ext uri="{D42A27DB-BD31-4B8C-83A1-F6EECF244321}">
                <p14:modId xmlns:p14="http://schemas.microsoft.com/office/powerpoint/2010/main" val="3674591795"/>
              </p:ext>
            </p:extLst>
          </p:nvPr>
        </p:nvGraphicFramePr>
        <p:xfrm>
          <a:off x="1878725" y="1431501"/>
          <a:ext cx="8434549" cy="393201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300399">
                <a:tc gridSpan="4">
                  <a:txBody>
                    <a:bodyPr/>
                    <a:lstStyle/>
                    <a:p>
                      <a:endParaRPr lang="en-US" sz="2000" b="1" dirty="0"/>
                    </a:p>
                  </a:txBody>
                  <a:tcPr anchor="ctr"/>
                </a:tc>
                <a:tc hMerge="1">
                  <a:txBody>
                    <a:bodyPr/>
                    <a:lstStyle/>
                    <a:p>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extLst>
                  <a:ext uri="{0D108BD9-81ED-4DB2-BD59-A6C34878D82A}">
                    <a16:rowId xmlns:a16="http://schemas.microsoft.com/office/drawing/2014/main" val="2745822818"/>
                  </a:ext>
                </a:extLst>
              </a:tr>
              <a:tr h="690448">
                <a:tc rowSpan="2">
                  <a:txBody>
                    <a:bodyPr/>
                    <a:lstStyle/>
                    <a:p>
                      <a:r>
                        <a:rPr lang="en-US" sz="2000" b="1" dirty="0"/>
                        <a:t>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8" name="TextBox 7">
            <a:extLst>
              <a:ext uri="{FF2B5EF4-FFF2-40B4-BE49-F238E27FC236}">
                <a16:creationId xmlns:a16="http://schemas.microsoft.com/office/drawing/2014/main" id="{8799D5EB-3A10-F5F7-C3ED-77C025D92C8F}"/>
              </a:ext>
            </a:extLst>
          </p:cNvPr>
          <p:cNvSpPr txBox="1"/>
          <p:nvPr/>
        </p:nvSpPr>
        <p:spPr>
          <a:xfrm>
            <a:off x="6426303" y="6456851"/>
            <a:ext cx="52276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healthinequality.org</a:t>
            </a:r>
            <a:r>
              <a:rPr kumimoji="0" lang="en-US" sz="1200" b="0" i="0" u="none" strike="noStrike" kern="1200" cap="none" spc="0" normalizeH="0" baseline="0" noProof="0" dirty="0">
                <a:ln>
                  <a:noFill/>
                </a:ln>
                <a:solidFill>
                  <a:prstClr val="black"/>
                </a:solidFill>
                <a:effectLst/>
                <a:uLnTx/>
                <a:uFillTx/>
                <a:latin typeface="Calibri"/>
                <a:ea typeface="+mn-ea"/>
                <a:cs typeface="+mn-cs"/>
              </a:rPr>
              <a:t>/documents/paper/</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healthineq_summary.pdf</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78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Rates</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FDA-EDD4-483E-8137-07AFD99FEFCB}"/>
              </a:ext>
            </a:extLst>
          </p:cNvPr>
          <p:cNvSpPr>
            <a:spLocks noGrp="1"/>
          </p:cNvSpPr>
          <p:nvPr>
            <p:ph type="title"/>
          </p:nvPr>
        </p:nvSpPr>
        <p:spPr>
          <a:xfrm>
            <a:off x="832884" y="64383"/>
            <a:ext cx="8229600" cy="1143000"/>
          </a:xfrm>
        </p:spPr>
        <p:txBody>
          <a:bodyPr>
            <a:normAutofit/>
          </a:bodyPr>
          <a:lstStyle/>
          <a:p>
            <a:r>
              <a:rPr lang="en-US" sz="4000" dirty="0">
                <a:solidFill>
                  <a:schemeClr val="bg1"/>
                </a:solidFill>
              </a:rPr>
              <a:t>Ma</a:t>
            </a:r>
            <a:r>
              <a:rPr lang="en-US" sz="4000" dirty="0"/>
              <a:t>jor Problems in the US</a:t>
            </a:r>
            <a:endParaRPr lang="en-US" dirty="0"/>
          </a:p>
        </p:txBody>
      </p:sp>
      <p:sp>
        <p:nvSpPr>
          <p:cNvPr id="3" name="Content Placeholder 2">
            <a:extLst>
              <a:ext uri="{FF2B5EF4-FFF2-40B4-BE49-F238E27FC236}">
                <a16:creationId xmlns:a16="http://schemas.microsoft.com/office/drawing/2014/main" id="{3A2CE28A-2BC4-4838-8DA5-39BFC639808A}"/>
              </a:ext>
            </a:extLst>
          </p:cNvPr>
          <p:cNvSpPr>
            <a:spLocks noGrp="1"/>
          </p:cNvSpPr>
          <p:nvPr>
            <p:ph idx="1"/>
          </p:nvPr>
        </p:nvSpPr>
        <p:spPr>
          <a:xfrm>
            <a:off x="1534884" y="1273626"/>
            <a:ext cx="9236402" cy="4561114"/>
          </a:xfrm>
        </p:spPr>
        <p:txBody>
          <a:bodyPr>
            <a:normAutofit/>
          </a:bodyPr>
          <a:lstStyle/>
          <a:p>
            <a:pPr>
              <a:spcBef>
                <a:spcPts val="2400"/>
              </a:spcBef>
            </a:pPr>
            <a:r>
              <a:rPr lang="en-US" sz="3200" b="0" dirty="0"/>
              <a:t>Expenditure growth is unsustainable</a:t>
            </a:r>
            <a:endParaRPr lang="en-US" sz="3200" dirty="0"/>
          </a:p>
          <a:p>
            <a:pPr>
              <a:spcBef>
                <a:spcPts val="2400"/>
              </a:spcBef>
            </a:pPr>
            <a:r>
              <a:rPr lang="en-US" sz="3200" dirty="0"/>
              <a:t>ACCESS</a:t>
            </a:r>
            <a:r>
              <a:rPr lang="en-US" sz="3200" b="0" dirty="0"/>
              <a:t> to healthcare is not always great</a:t>
            </a:r>
          </a:p>
          <a:p>
            <a:pPr>
              <a:spcBef>
                <a:spcPts val="1800"/>
              </a:spcBef>
            </a:pPr>
            <a:r>
              <a:rPr lang="en-US" sz="3200" dirty="0"/>
              <a:t>QUALITY</a:t>
            </a:r>
            <a:r>
              <a:rPr lang="en-US" sz="3200" b="0" dirty="0"/>
              <a:t> of healthcare is not always great</a:t>
            </a:r>
          </a:p>
          <a:p>
            <a:pPr>
              <a:spcBef>
                <a:spcPts val="1800"/>
              </a:spcBef>
            </a:pPr>
            <a:r>
              <a:rPr lang="en-US" sz="3200" b="0" dirty="0"/>
              <a:t>Increasing dependence on government payments</a:t>
            </a:r>
          </a:p>
          <a:p>
            <a:pPr>
              <a:spcBef>
                <a:spcPts val="1800"/>
              </a:spcBef>
            </a:pPr>
            <a:r>
              <a:rPr lang="en-US" sz="3200" b="0" dirty="0"/>
              <a:t>Lack of competition in key markets</a:t>
            </a:r>
          </a:p>
          <a:p>
            <a:pPr>
              <a:spcBef>
                <a:spcPts val="1800"/>
              </a:spcBef>
            </a:pPr>
            <a:r>
              <a:rPr lang="en-US" sz="3200" b="0" dirty="0"/>
              <a:t>Our healthcare system is </a:t>
            </a:r>
            <a:r>
              <a:rPr lang="en-US" sz="3200" u="sng" dirty="0"/>
              <a:t>very</a:t>
            </a:r>
            <a:r>
              <a:rPr lang="en-US" sz="3200" b="0" dirty="0"/>
              <a:t> complex</a:t>
            </a:r>
          </a:p>
        </p:txBody>
      </p:sp>
    </p:spTree>
    <p:extLst>
      <p:ext uri="{BB962C8B-B14F-4D97-AF65-F5344CB8AC3E}">
        <p14:creationId xmlns:p14="http://schemas.microsoft.com/office/powerpoint/2010/main" val="3171263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Rates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a:xfrm>
            <a:off x="838200" y="1187956"/>
            <a:ext cx="10515600" cy="4351338"/>
          </a:xfrm>
        </p:spPr>
        <p:txBody>
          <a:bodyPr>
            <a:normAutofit/>
          </a:bodyPr>
          <a:lstStyle/>
          <a:p>
            <a:pPr>
              <a:lnSpc>
                <a:spcPct val="100000"/>
              </a:lnSpc>
            </a:pPr>
            <a:r>
              <a:rPr lang="en-US" sz="3200" b="0" dirty="0"/>
              <a:t>The U.S. excels in </a:t>
            </a:r>
            <a:r>
              <a:rPr lang="en-US" sz="3200" dirty="0"/>
              <a:t>some</a:t>
            </a:r>
            <a:r>
              <a:rPr lang="en-US" sz="3200" b="0" dirty="0"/>
              <a:t> prevention measures (high ranking:</a:t>
            </a:r>
          </a:p>
          <a:p>
            <a:pPr lvl="1">
              <a:lnSpc>
                <a:spcPct val="100000"/>
              </a:lnSpc>
            </a:pPr>
            <a:r>
              <a:rPr lang="en-US" sz="2800" dirty="0"/>
              <a:t>i</a:t>
            </a:r>
            <a:r>
              <a:rPr lang="en-US" sz="2800" b="0" dirty="0"/>
              <a:t>ncluding </a:t>
            </a:r>
            <a:r>
              <a:rPr lang="en-US" sz="2800" b="1" dirty="0"/>
              <a:t>flu vaccinations </a:t>
            </a:r>
            <a:r>
              <a:rPr lang="en-US" sz="2800" b="0" dirty="0"/>
              <a:t>and </a:t>
            </a:r>
            <a:r>
              <a:rPr lang="en-US" sz="2800" b="1" dirty="0"/>
              <a:t>breast cancer screenings</a:t>
            </a:r>
            <a:r>
              <a:rPr lang="en-US" sz="2800" b="0" dirty="0"/>
              <a:t>.</a:t>
            </a:r>
          </a:p>
          <a:p>
            <a:pPr marL="0" indent="0">
              <a:lnSpc>
                <a:spcPct val="100000"/>
              </a:lnSpc>
              <a:buNone/>
            </a:pPr>
            <a:endParaRPr lang="en-US" sz="9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a:t>
            </a:r>
            <a:br>
              <a:rPr lang="en-US" dirty="0"/>
            </a:br>
            <a:r>
              <a:rPr lang="en-US" dirty="0"/>
              <a:t>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6979920" y="6451096"/>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97027" y="0"/>
            <a:ext cx="10515600" cy="1325563"/>
          </a:xfrm>
        </p:spPr>
        <p:txBody>
          <a:bodyPr/>
          <a:lstStyle/>
          <a:p>
            <a:r>
              <a:rPr lang="en-US" dirty="0">
                <a:solidFill>
                  <a:schemeClr val="bg1"/>
                </a:solidFill>
              </a:rPr>
              <a:t>No</a:t>
            </a:r>
            <a:r>
              <a:rPr lang="en-US" dirty="0"/>
              <a:t>tes About U.S. Healthcare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a:xfrm>
            <a:off x="1008323" y="1014761"/>
            <a:ext cx="10515600" cy="5408341"/>
          </a:xfrm>
        </p:spPr>
        <p:txBody>
          <a:bodyPr>
            <a:normAutofit/>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The U.S. has </a:t>
            </a:r>
            <a:r>
              <a:rPr lang="en-US" dirty="0"/>
              <a:t>fewer physicians </a:t>
            </a:r>
            <a:r>
              <a:rPr lang="en-US" b="0" dirty="0"/>
              <a:t>and</a:t>
            </a:r>
            <a:r>
              <a:rPr lang="en-US" dirty="0"/>
              <a:t> fewer physician visits </a:t>
            </a:r>
            <a:r>
              <a:rPr lang="en-US" b="0" dirty="0"/>
              <a:t>than most peer countries</a:t>
            </a:r>
          </a:p>
          <a:p>
            <a:r>
              <a:rPr lang="en-US" b="0" dirty="0"/>
              <a:t>The U.S. has the </a:t>
            </a:r>
            <a:r>
              <a:rPr lang="en-US" dirty="0"/>
              <a:t>highest rate of avoidable deaths</a:t>
            </a:r>
            <a:r>
              <a:rPr lang="en-US" b="0" dirty="0"/>
              <a:t>.</a:t>
            </a:r>
          </a:p>
          <a:p>
            <a:r>
              <a:rPr lang="en-US" b="0" dirty="0"/>
              <a:t>Americans use more </a:t>
            </a:r>
            <a:r>
              <a:rPr lang="en-US" dirty="0"/>
              <a:t>expensive technologies </a:t>
            </a:r>
            <a:r>
              <a:rPr lang="en-US" b="0" dirty="0"/>
              <a:t>and</a:t>
            </a:r>
            <a:r>
              <a:rPr lang="en-US" dirty="0"/>
              <a:t> specialists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many </a:t>
            </a:r>
            <a:r>
              <a:rPr lang="en-US" dirty="0"/>
              <a:t>preventive measures </a:t>
            </a:r>
            <a:endParaRPr lang="en-US" b="0" dirty="0"/>
          </a:p>
        </p:txBody>
      </p:sp>
    </p:spTree>
    <p:extLst>
      <p:ext uri="{BB962C8B-B14F-4D97-AF65-F5344CB8AC3E}">
        <p14:creationId xmlns:p14="http://schemas.microsoft.com/office/powerpoint/2010/main" val="2592378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BE8565-130C-3287-434B-B242F7B49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4B7F6-D6C1-04BE-DF32-E1B1BC5BDC79}"/>
              </a:ext>
            </a:extLst>
          </p:cNvPr>
          <p:cNvSpPr>
            <a:spLocks noGrp="1"/>
          </p:cNvSpPr>
          <p:nvPr>
            <p:ph type="title"/>
          </p:nvPr>
        </p:nvSpPr>
        <p:spPr>
          <a:xfrm>
            <a:off x="897027" y="0"/>
            <a:ext cx="10515600" cy="1325563"/>
          </a:xfrm>
        </p:spPr>
        <p:txBody>
          <a:bodyPr/>
          <a:lstStyle/>
          <a:p>
            <a:r>
              <a:rPr lang="en-US" dirty="0">
                <a:solidFill>
                  <a:schemeClr val="bg1"/>
                </a:solidFill>
              </a:rPr>
              <a:t>No</a:t>
            </a:r>
            <a:r>
              <a:rPr lang="en-US" dirty="0"/>
              <a:t>tes About U.S. Healthcare Quality</a:t>
            </a:r>
          </a:p>
        </p:txBody>
      </p:sp>
      <p:sp>
        <p:nvSpPr>
          <p:cNvPr id="3" name="Content Placeholder 2">
            <a:extLst>
              <a:ext uri="{FF2B5EF4-FFF2-40B4-BE49-F238E27FC236}">
                <a16:creationId xmlns:a16="http://schemas.microsoft.com/office/drawing/2014/main" id="{AAF96E03-BD8A-5714-0A1C-F724FFF4698D}"/>
              </a:ext>
            </a:extLst>
          </p:cNvPr>
          <p:cNvSpPr>
            <a:spLocks noGrp="1"/>
          </p:cNvSpPr>
          <p:nvPr>
            <p:ph idx="1"/>
          </p:nvPr>
        </p:nvSpPr>
        <p:spPr>
          <a:xfrm>
            <a:off x="1008323" y="1400602"/>
            <a:ext cx="10515600" cy="4351338"/>
          </a:xfrm>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71163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896919" y="0"/>
            <a:ext cx="10515600" cy="1325563"/>
          </a:xfrm>
        </p:spPr>
        <p:txBody>
          <a:bodyPr/>
          <a:lstStyle/>
          <a:p>
            <a:r>
              <a:rPr lang="en-US" sz="4000" dirty="0">
                <a:solidFill>
                  <a:schemeClr val="bg1"/>
                </a:solidFill>
              </a:rPr>
              <a:t>Ou</a:t>
            </a:r>
            <a:r>
              <a:rPr lang="en-US" sz="4000" dirty="0"/>
              <a:t>tline</a:t>
            </a:r>
            <a:endParaRPr lang="en-US" dirty="0"/>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1798806" y="1143000"/>
            <a:ext cx="9322981" cy="4738603"/>
          </a:xfrm>
        </p:spPr>
        <p:txBody>
          <a:bodyPr>
            <a:normAutofit fontScale="92500" lnSpcReduction="10000"/>
          </a:bodyPr>
          <a:lstStyle/>
          <a:p>
            <a:pPr marL="685800"/>
            <a:r>
              <a:rPr lang="en-US" sz="3200" b="0" dirty="0"/>
              <a:t>U.S. Healthcare spending</a:t>
            </a:r>
          </a:p>
          <a:p>
            <a:pPr marL="685800"/>
            <a:r>
              <a:rPr lang="en-US" sz="3200" b="0" dirty="0"/>
              <a:t>Assessing the current system</a:t>
            </a:r>
          </a:p>
          <a:p>
            <a:pPr marL="1143000" lvl="1"/>
            <a:r>
              <a:rPr lang="en-US" sz="2800" b="0" dirty="0"/>
              <a:t>Access </a:t>
            </a:r>
          </a:p>
          <a:p>
            <a:pPr marL="1143000" lvl="1"/>
            <a:r>
              <a:rPr lang="en-US" sz="2800" b="0" dirty="0"/>
              <a:t>Quality	</a:t>
            </a:r>
          </a:p>
          <a:p>
            <a:pPr marL="685800"/>
            <a:r>
              <a:rPr lang="en-US" sz="3200" b="0" dirty="0"/>
              <a:t>The economics of Healthcare</a:t>
            </a:r>
          </a:p>
          <a:p>
            <a:pPr marL="1143000" lvl="1"/>
            <a:r>
              <a:rPr lang="en-US" sz="2800" b="0" dirty="0"/>
              <a:t>Includes reasons for rising </a:t>
            </a:r>
            <a:r>
              <a:rPr lang="en-US" sz="2800" dirty="0"/>
              <a:t>expenditures</a:t>
            </a:r>
            <a:r>
              <a:rPr lang="en-US" sz="2800" b="0" dirty="0"/>
              <a:t> </a:t>
            </a:r>
          </a:p>
          <a:p>
            <a:pPr marL="685800"/>
            <a:r>
              <a:rPr lang="en-US" sz="3200" b="0" dirty="0"/>
              <a:t>Concentration in specific markets</a:t>
            </a:r>
          </a:p>
          <a:p>
            <a:pPr marL="1143000" lvl="1"/>
            <a:r>
              <a:rPr lang="en-US" sz="2800" dirty="0"/>
              <a:t>Pharmaceuticals</a:t>
            </a:r>
          </a:p>
          <a:p>
            <a:pPr marL="1143000" lvl="1"/>
            <a:r>
              <a:rPr lang="en-US" sz="2800" b="0" dirty="0"/>
              <a:t>Hospitals</a:t>
            </a:r>
          </a:p>
          <a:p>
            <a:pPr marL="1143000" lvl="1"/>
            <a:r>
              <a:rPr lang="en-US" sz="2800" dirty="0"/>
              <a:t>Insurance</a:t>
            </a:r>
            <a:endParaRPr lang="en-US" sz="3200" b="0" dirty="0"/>
          </a:p>
          <a:p>
            <a:pPr marL="685800"/>
            <a:r>
              <a:rPr lang="en-US" sz="3200" b="0" dirty="0"/>
              <a:t>Alternative Healthcare systems</a:t>
            </a:r>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a:xfrm>
            <a:off x="755075" y="1253331"/>
            <a:ext cx="10515600" cy="3712208"/>
          </a:xfrm>
        </p:spPr>
        <p:txBody>
          <a:bodyPr>
            <a:normAutofit/>
          </a:bodyPr>
          <a:lstStyle/>
          <a:p>
            <a:pPr>
              <a:spcAft>
                <a:spcPts val="1000"/>
              </a:spcAft>
            </a:pPr>
            <a:r>
              <a:rPr lang="en-US" sz="3200" b="0" dirty="0"/>
              <a:t>Metrics of quality in the U.S. don’t compare well to other countries.</a:t>
            </a:r>
          </a:p>
          <a:p>
            <a:pPr>
              <a:spcAft>
                <a:spcPts val="1000"/>
              </a:spcAft>
            </a:pPr>
            <a:r>
              <a:rPr lang="en-US" sz="3200" b="0" dirty="0"/>
              <a:t>The system has challenges: obesity, lifestyle, etc.</a:t>
            </a:r>
          </a:p>
          <a:p>
            <a:r>
              <a:rPr lang="en-US" sz="3200" b="0" dirty="0"/>
              <a:t>The system has bright spots: immunization and screening rates </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4E1D-3610-D7AA-FEDD-2A88F0B03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91A33-1A84-5520-7175-3D97EE15266C}"/>
              </a:ext>
            </a:extLst>
          </p:cNvPr>
          <p:cNvSpPr>
            <a:spLocks noGrp="1"/>
          </p:cNvSpPr>
          <p:nvPr>
            <p:ph type="title"/>
          </p:nvPr>
        </p:nvSpPr>
        <p:spPr>
          <a:xfrm>
            <a:off x="831850" y="2150229"/>
            <a:ext cx="9846660" cy="1009793"/>
          </a:xfrm>
        </p:spPr>
        <p:txBody>
          <a:bodyPr>
            <a:normAutofit/>
          </a:bodyPr>
          <a:lstStyle/>
          <a:p>
            <a:pPr algn="ctr"/>
            <a:r>
              <a:rPr lang="en-US" dirty="0"/>
              <a:t>The Economics of Healthcare</a:t>
            </a:r>
          </a:p>
        </p:txBody>
      </p:sp>
      <p:sp>
        <p:nvSpPr>
          <p:cNvPr id="3" name="Text Placeholder 2">
            <a:extLst>
              <a:ext uri="{FF2B5EF4-FFF2-40B4-BE49-F238E27FC236}">
                <a16:creationId xmlns:a16="http://schemas.microsoft.com/office/drawing/2014/main" id="{30A53C92-0D9A-55AA-BE8E-A1B0F8E8B7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E1ACF-4A2F-CC34-E76A-4CC938611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87670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847530" y="0"/>
            <a:ext cx="10515600" cy="1325563"/>
          </a:xfrm>
        </p:spPr>
        <p:txBody>
          <a:bodyPr/>
          <a:lstStyle/>
          <a:p>
            <a:r>
              <a:rPr lang="en-US" dirty="0">
                <a:solidFill>
                  <a:schemeClr val="bg1"/>
                </a:solidFill>
              </a:rPr>
              <a:t>An</a:t>
            </a:r>
            <a:r>
              <a:rPr lang="en-US" dirty="0"/>
              <a:t> Economic View </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a:xfrm>
            <a:off x="1211580" y="1105280"/>
            <a:ext cx="10142220" cy="4301990"/>
          </a:xfrm>
        </p:spPr>
        <p:txBody>
          <a:bodyPr numCol="1">
            <a:normAutofit/>
          </a:bodyPr>
          <a:lstStyle/>
          <a:p>
            <a:pPr marL="0" indent="0">
              <a:spcAft>
                <a:spcPts val="1800"/>
              </a:spcAft>
              <a:buNone/>
            </a:pPr>
            <a:r>
              <a:rPr lang="en-US" sz="3600" b="0" dirty="0"/>
              <a:t>The Healthcare system consists of many </a:t>
            </a:r>
            <a:r>
              <a:rPr lang="en-US" sz="3600" b="0" u="sng" dirty="0"/>
              <a:t>markets</a:t>
            </a:r>
            <a:r>
              <a:rPr lang="en-US" sz="3600" b="0" dirty="0"/>
              <a:t>:</a:t>
            </a:r>
          </a:p>
          <a:p>
            <a:pPr lvl="1">
              <a:buFont typeface="Arial" panose="020B0604020202020204" pitchFamily="34" charset="0"/>
              <a:buChar char="•"/>
            </a:pPr>
            <a:r>
              <a:rPr lang="en-US" sz="2800" dirty="0"/>
              <a:t>Medical services</a:t>
            </a:r>
          </a:p>
          <a:p>
            <a:pPr lvl="1">
              <a:buFont typeface="Arial" panose="020B0604020202020204" pitchFamily="34" charset="0"/>
              <a:buChar char="•"/>
            </a:pPr>
            <a:r>
              <a:rPr lang="en-US" sz="2800" dirty="0"/>
              <a:t>Physicians</a:t>
            </a:r>
          </a:p>
          <a:p>
            <a:pPr lvl="1">
              <a:buFont typeface="Arial" panose="020B0604020202020204" pitchFamily="34" charset="0"/>
              <a:buChar char="•"/>
            </a:pPr>
            <a:r>
              <a:rPr lang="en-US" sz="2800" dirty="0"/>
              <a:t>Nurses</a:t>
            </a:r>
          </a:p>
          <a:p>
            <a:pPr lvl="1">
              <a:buFont typeface="Arial" panose="020B0604020202020204" pitchFamily="34" charset="0"/>
              <a:buChar char="•"/>
            </a:pPr>
            <a:r>
              <a:rPr lang="en-US" sz="2800" dirty="0"/>
              <a:t>Other care providers</a:t>
            </a:r>
          </a:p>
          <a:p>
            <a:pPr lvl="1">
              <a:buFont typeface="Arial" panose="020B0604020202020204" pitchFamily="34" charset="0"/>
              <a:buChar char="•"/>
            </a:pPr>
            <a:r>
              <a:rPr lang="en-US" sz="2800" dirty="0"/>
              <a:t>Hospital facilities</a:t>
            </a:r>
          </a:p>
          <a:p>
            <a:pPr lvl="1">
              <a:buFont typeface="Arial" panose="020B0604020202020204" pitchFamily="34" charset="0"/>
              <a:buChar char="•"/>
            </a:pPr>
            <a:r>
              <a:rPr lang="en-US" sz="2800" dirty="0"/>
              <a:t>Pharmaceuticals</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79533560-A330-B615-E8F7-A4B88B3F4333}"/>
              </a:ext>
            </a:extLst>
          </p:cNvPr>
          <p:cNvSpPr txBox="1"/>
          <p:nvPr/>
        </p:nvSpPr>
        <p:spPr>
          <a:xfrm>
            <a:off x="5660572" y="2244812"/>
            <a:ext cx="5883107" cy="2954655"/>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Health Insurance</a:t>
            </a:r>
          </a:p>
          <a:p>
            <a:pPr marL="742950" lvl="1" indent="-285750">
              <a:buFont typeface="Arial" panose="020B0604020202020204" pitchFamily="34" charset="0"/>
              <a:buChar char="•"/>
            </a:pPr>
            <a:r>
              <a:rPr lang="en-US" sz="2800" dirty="0"/>
              <a:t>Medical supplies (e.g., diagnostic and therapeutic equipment)</a:t>
            </a:r>
          </a:p>
          <a:p>
            <a:pPr marL="742950" lvl="1" indent="-285750">
              <a:buFont typeface="Arial" panose="020B0604020202020204" pitchFamily="34" charset="0"/>
              <a:buChar char="•"/>
            </a:pPr>
            <a:r>
              <a:rPr lang="en-US" sz="2800" b="0" dirty="0"/>
              <a:t>Nursing homes</a:t>
            </a:r>
          </a:p>
          <a:p>
            <a:pPr marL="742950" lvl="1" indent="-285750">
              <a:buFont typeface="Arial" panose="020B0604020202020204" pitchFamily="34" charset="0"/>
              <a:buChar char="•"/>
            </a:pPr>
            <a:r>
              <a:rPr lang="en-US" sz="2800" dirty="0"/>
              <a:t>Rehab facilities</a:t>
            </a:r>
          </a:p>
          <a:p>
            <a:pPr marL="742950" lvl="1" indent="-285750">
              <a:buFont typeface="Arial" panose="020B0604020202020204" pitchFamily="34" charset="0"/>
              <a:buChar char="•"/>
            </a:pPr>
            <a:r>
              <a:rPr lang="en-US" sz="2800" b="0" dirty="0"/>
              <a:t>Other?</a:t>
            </a:r>
          </a:p>
          <a:p>
            <a:endParaRPr lang="en-US" dirty="0"/>
          </a:p>
        </p:txBody>
      </p:sp>
    </p:spTree>
    <p:extLst>
      <p:ext uri="{BB962C8B-B14F-4D97-AF65-F5344CB8AC3E}">
        <p14:creationId xmlns:p14="http://schemas.microsoft.com/office/powerpoint/2010/main" val="1497711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6590-76DC-45AD-B496-C0B777A3F183}"/>
              </a:ext>
            </a:extLst>
          </p:cNvPr>
          <p:cNvSpPr>
            <a:spLocks noGrp="1"/>
          </p:cNvSpPr>
          <p:nvPr>
            <p:ph type="title"/>
          </p:nvPr>
        </p:nvSpPr>
        <p:spPr>
          <a:xfrm>
            <a:off x="757175" y="0"/>
            <a:ext cx="10515600" cy="1325563"/>
          </a:xfrm>
        </p:spPr>
        <p:txBody>
          <a:bodyPr>
            <a:normAutofit/>
          </a:bodyPr>
          <a:lstStyle/>
          <a:p>
            <a:r>
              <a:rPr lang="en-US" sz="4400" dirty="0">
                <a:solidFill>
                  <a:schemeClr val="bg1"/>
                </a:solidFill>
              </a:rPr>
              <a:t>Me</a:t>
            </a:r>
            <a:r>
              <a:rPr lang="en-US" sz="4400" dirty="0"/>
              <a:t>dical Services Unlike Other Products</a:t>
            </a:r>
          </a:p>
        </p:txBody>
      </p:sp>
      <p:sp>
        <p:nvSpPr>
          <p:cNvPr id="3" name="Content Placeholder 2">
            <a:extLst>
              <a:ext uri="{FF2B5EF4-FFF2-40B4-BE49-F238E27FC236}">
                <a16:creationId xmlns:a16="http://schemas.microsoft.com/office/drawing/2014/main" id="{AE7CADC0-0D54-40EA-B4AE-52359F6289A6}"/>
              </a:ext>
            </a:extLst>
          </p:cNvPr>
          <p:cNvSpPr>
            <a:spLocks noGrp="1"/>
          </p:cNvSpPr>
          <p:nvPr>
            <p:ph idx="1"/>
          </p:nvPr>
        </p:nvSpPr>
        <p:spPr>
          <a:xfrm>
            <a:off x="1003852" y="1222744"/>
            <a:ext cx="10147927" cy="4433778"/>
          </a:xfrm>
        </p:spPr>
        <p:txBody>
          <a:bodyPr>
            <a:noAutofit/>
          </a:bodyPr>
          <a:lstStyle/>
          <a:p>
            <a:pPr>
              <a:spcAft>
                <a:spcPts val="1000"/>
              </a:spcAft>
            </a:pPr>
            <a:r>
              <a:rPr lang="en-US" sz="2400" b="0" dirty="0">
                <a:cs typeface="Arial" charset="0"/>
              </a:rPr>
              <a:t>For most products, the price reflects </a:t>
            </a:r>
            <a:r>
              <a:rPr lang="en-US" sz="2400" b="0" dirty="0"/>
              <a:t>the good’s value to buyers and the cost to sellers for producing the good; prices </a:t>
            </a:r>
            <a:r>
              <a:rPr lang="en-US" sz="2400" b="0" dirty="0">
                <a:cs typeface="Arial" charset="0"/>
              </a:rPr>
              <a:t>adjust to balance supply and demand.</a:t>
            </a:r>
          </a:p>
          <a:p>
            <a:pPr lvl="1">
              <a:spcAft>
                <a:spcPts val="1000"/>
              </a:spcAft>
            </a:pPr>
            <a:r>
              <a:rPr lang="en-US" sz="2000" dirty="0">
                <a:cs typeface="Arial" charset="0"/>
              </a:rPr>
              <a:t>Market</a:t>
            </a:r>
            <a:r>
              <a:rPr lang="en-US" sz="2000" b="0" dirty="0">
                <a:cs typeface="Arial" charset="0"/>
              </a:rPr>
              <a:t> prices guide economic decisions and help to allocate society’s scarce resources. </a:t>
            </a:r>
          </a:p>
          <a:p>
            <a:pPr>
              <a:spcAft>
                <a:spcPts val="1000"/>
              </a:spcAft>
            </a:pPr>
            <a:r>
              <a:rPr lang="en-US" sz="2400" b="0" dirty="0"/>
              <a:t>Third-party payment system separates buyers from the true cost of the products/services they are consuming</a:t>
            </a:r>
            <a:endParaRPr lang="en-US" sz="2400" b="0" dirty="0">
              <a:cs typeface="Arial" charset="0"/>
            </a:endParaRPr>
          </a:p>
          <a:p>
            <a:pPr>
              <a:spcAft>
                <a:spcPts val="1000"/>
              </a:spcAft>
            </a:pPr>
            <a:r>
              <a:rPr lang="en-US" sz="2400" b="0" dirty="0"/>
              <a:t>Many healthcare products/services are heterogeneous across consumers</a:t>
            </a:r>
          </a:p>
          <a:p>
            <a:pPr>
              <a:spcAft>
                <a:spcPts val="1000"/>
              </a:spcAft>
            </a:pPr>
            <a:r>
              <a:rPr lang="en-US" sz="2400" b="0" dirty="0"/>
              <a:t>Buyers are poorly informed and ask suppliers what they need</a:t>
            </a:r>
          </a:p>
        </p:txBody>
      </p:sp>
    </p:spTree>
    <p:extLst>
      <p:ext uri="{BB962C8B-B14F-4D97-AF65-F5344CB8AC3E}">
        <p14:creationId xmlns:p14="http://schemas.microsoft.com/office/powerpoint/2010/main" val="40939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AC1EA69-E13D-4FFC-96DB-ADB735ED8041}"/>
              </a:ext>
            </a:extLst>
          </p:cNvPr>
          <p:cNvSpPr/>
          <p:nvPr/>
        </p:nvSpPr>
        <p:spPr>
          <a:xfrm>
            <a:off x="3199431"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4E980E-7F49-45F2-9D6F-BBE37E88EE38}"/>
              </a:ext>
            </a:extLst>
          </p:cNvPr>
          <p:cNvSpPr/>
          <p:nvPr/>
        </p:nvSpPr>
        <p:spPr>
          <a:xfrm>
            <a:off x="7209237"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C7CA57B-40B5-4CB9-821C-58A0E0E340D7}"/>
              </a:ext>
            </a:extLst>
          </p:cNvPr>
          <p:cNvSpPr txBox="1"/>
          <p:nvPr/>
        </p:nvSpPr>
        <p:spPr>
          <a:xfrm>
            <a:off x="3690736"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798054"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5357410"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5357410"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761108" y="4231694"/>
            <a:ext cx="1037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928103" y="4759589"/>
            <a:ext cx="714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784617" y="4992469"/>
            <a:ext cx="1426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7348497" y="4839695"/>
            <a:ext cx="22804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Care Providers </a:t>
            </a: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physicians)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8BEF54-30E2-460F-815E-C75D04EB90C4}"/>
              </a:ext>
            </a:extLst>
          </p:cNvPr>
          <p:cNvSpPr txBox="1"/>
          <p:nvPr/>
        </p:nvSpPr>
        <p:spPr>
          <a:xfrm>
            <a:off x="5343875" y="5340757"/>
            <a:ext cx="2036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5283358"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EDE41F-665E-499C-BE97-0B101DD2B682}"/>
              </a:ext>
            </a:extLst>
          </p:cNvPr>
          <p:cNvSpPr txBox="1"/>
          <p:nvPr/>
        </p:nvSpPr>
        <p:spPr>
          <a:xfrm>
            <a:off x="5386946" y="1836201"/>
            <a:ext cx="1961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Insurer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7493415" y="3004680"/>
            <a:ext cx="472551" cy="95951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7965966" y="3167896"/>
            <a:ext cx="1123892" cy="3700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Claims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3668025" y="3317860"/>
            <a:ext cx="1094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880436"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4531439"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5485008" y="3168629"/>
            <a:ext cx="1186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a:t>
            </a:r>
          </a:p>
        </p:txBody>
      </p:sp>
      <p:sp>
        <p:nvSpPr>
          <p:cNvPr id="38" name="Oval 37">
            <a:extLst>
              <a:ext uri="{FF2B5EF4-FFF2-40B4-BE49-F238E27FC236}">
                <a16:creationId xmlns:a16="http://schemas.microsoft.com/office/drawing/2014/main" id="{C2966E2B-2718-4112-BE1C-6A107362580C}"/>
              </a:ext>
            </a:extLst>
          </p:cNvPr>
          <p:cNvSpPr/>
          <p:nvPr/>
        </p:nvSpPr>
        <p:spPr>
          <a:xfrm>
            <a:off x="1038230"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AD1B3ED-7605-4747-96FB-69076A72D204}"/>
              </a:ext>
            </a:extLst>
          </p:cNvPr>
          <p:cNvSpPr txBox="1"/>
          <p:nvPr/>
        </p:nvSpPr>
        <p:spPr>
          <a:xfrm>
            <a:off x="1365370" y="1854765"/>
            <a:ext cx="20956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Sponsor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(Gov’t or Employer)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841968"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1365370" y="3397158"/>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925895"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4033632" y="1809973"/>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a:t>
            </a:r>
          </a:p>
        </p:txBody>
      </p:sp>
      <p:cxnSp>
        <p:nvCxnSpPr>
          <p:cNvPr id="3" name="Straight Arrow Connector 2">
            <a:extLst>
              <a:ext uri="{FF2B5EF4-FFF2-40B4-BE49-F238E27FC236}">
                <a16:creationId xmlns:a16="http://schemas.microsoft.com/office/drawing/2014/main" id="{EC168714-B8C1-D433-99B2-90070AFC334D}"/>
              </a:ext>
            </a:extLst>
          </p:cNvPr>
          <p:cNvCxnSpPr>
            <a:cxnSpLocks/>
          </p:cNvCxnSpPr>
          <p:nvPr/>
        </p:nvCxnSpPr>
        <p:spPr>
          <a:xfrm>
            <a:off x="7198349" y="2997770"/>
            <a:ext cx="531342" cy="11437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C7E245-2C27-F175-C13B-BE11041A6612}"/>
              </a:ext>
            </a:extLst>
          </p:cNvPr>
          <p:cNvSpPr txBox="1"/>
          <p:nvPr/>
        </p:nvSpPr>
        <p:spPr>
          <a:xfrm>
            <a:off x="6431963" y="3525162"/>
            <a:ext cx="11860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Pay</a:t>
            </a:r>
            <a:r>
              <a:rPr lang="en-US" dirty="0" err="1">
                <a:solidFill>
                  <a:prstClr val="black"/>
                </a:solidFill>
                <a:latin typeface="Calibri"/>
              </a:rPr>
              <a:t>ment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3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7" grpId="0"/>
      <p:bldP spid="18" grpId="0"/>
      <p:bldP spid="19" grpId="0"/>
      <p:bldP spid="20" grpId="0" animBg="1"/>
      <p:bldP spid="21" grpId="0"/>
      <p:bldP spid="27" grpId="0"/>
      <p:bldP spid="30" grpId="0"/>
      <p:bldP spid="37" grpId="0"/>
      <p:bldP spid="37" grpId="1"/>
      <p:bldP spid="38" grpId="0" animBg="1"/>
      <p:bldP spid="39" grpId="0"/>
      <p:bldP spid="43" grpId="0"/>
      <p:bldP spid="5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606-4CF5-1E02-571D-55E2F231AAF0}"/>
              </a:ext>
            </a:extLst>
          </p:cNvPr>
          <p:cNvSpPr>
            <a:spLocks noGrp="1"/>
          </p:cNvSpPr>
          <p:nvPr>
            <p:ph type="title"/>
          </p:nvPr>
        </p:nvSpPr>
        <p:spPr>
          <a:xfrm>
            <a:off x="914802" y="21090"/>
            <a:ext cx="10515600" cy="1325563"/>
          </a:xfrm>
        </p:spPr>
        <p:txBody>
          <a:bodyPr/>
          <a:lstStyle/>
          <a:p>
            <a:r>
              <a:rPr lang="en-US" dirty="0">
                <a:solidFill>
                  <a:schemeClr val="bg1"/>
                </a:solidFill>
              </a:rPr>
              <a:t>Ho</a:t>
            </a:r>
            <a:r>
              <a:rPr lang="en-US" dirty="0"/>
              <a:t>w much does an office visit cost to produce?</a:t>
            </a:r>
          </a:p>
        </p:txBody>
      </p:sp>
      <p:sp>
        <p:nvSpPr>
          <p:cNvPr id="3" name="Content Placeholder 2">
            <a:extLst>
              <a:ext uri="{FF2B5EF4-FFF2-40B4-BE49-F238E27FC236}">
                <a16:creationId xmlns:a16="http://schemas.microsoft.com/office/drawing/2014/main" id="{063D46AA-E5EA-2439-22F8-CE31128E5DF8}"/>
              </a:ext>
            </a:extLst>
          </p:cNvPr>
          <p:cNvSpPr>
            <a:spLocks noGrp="1"/>
          </p:cNvSpPr>
          <p:nvPr>
            <p:ph idx="1"/>
          </p:nvPr>
        </p:nvSpPr>
        <p:spPr>
          <a:xfrm>
            <a:off x="1282390" y="1248937"/>
            <a:ext cx="8552986" cy="4673131"/>
          </a:xfrm>
        </p:spPr>
        <p:txBody>
          <a:bodyPr/>
          <a:lstStyle/>
          <a:p>
            <a:r>
              <a:rPr lang="en-US" dirty="0"/>
              <a:t>Any ideas? Includes cost of facility and supplies, wages for doctors and nurses and other staff, their utilities and insurance, etc.  (Do the doctors know???)</a:t>
            </a:r>
          </a:p>
          <a:p>
            <a:pPr marL="0" indent="0">
              <a:buNone/>
            </a:pPr>
            <a:endParaRPr lang="en-US" sz="1200" dirty="0"/>
          </a:p>
          <a:p>
            <a:r>
              <a:rPr lang="en-US" dirty="0"/>
              <a:t>We pay a small co-pay</a:t>
            </a:r>
          </a:p>
          <a:p>
            <a:endParaRPr lang="en-US" sz="1400" dirty="0"/>
          </a:p>
          <a:p>
            <a:r>
              <a:rPr lang="en-US" dirty="0"/>
              <a:t>One result is that we consume more healthcare than we would if we had to pay its full cost</a:t>
            </a:r>
          </a:p>
        </p:txBody>
      </p:sp>
      <p:sp>
        <p:nvSpPr>
          <p:cNvPr id="4" name="Slide Number Placeholder 3">
            <a:extLst>
              <a:ext uri="{FF2B5EF4-FFF2-40B4-BE49-F238E27FC236}">
                <a16:creationId xmlns:a16="http://schemas.microsoft.com/office/drawing/2014/main" id="{E02ED1EB-F571-D1C9-98A0-7300C656E66E}"/>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9933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444662" y="1486212"/>
            <a:ext cx="9097926" cy="46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Rising incomes </a:t>
            </a:r>
          </a:p>
          <a:p>
            <a:pPr lvl="1" eaLnBrk="1" hangingPunct="1">
              <a:buClr>
                <a:srgbClr val="0C4C88"/>
              </a:buClr>
              <a:buSzPct val="125000"/>
              <a:buFont typeface="Arial" panose="020B0604020202020204" pitchFamily="34" charset="0"/>
              <a:buChar char="•"/>
            </a:pPr>
            <a:r>
              <a:rPr lang="en-US" altLang="en-US" sz="2400" dirty="0">
                <a:latin typeface="+mn-lt"/>
                <a:ea typeface="ＭＳ Ｐゴシック" pitchFamily="34" charset="-128"/>
              </a:rPr>
              <a:t>health care is a “normal” good</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Aging population</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Unhealthy lifestyles</a:t>
            </a:r>
          </a:p>
          <a:p>
            <a:pPr eaLnBrk="1" hangingPunct="1">
              <a:buClr>
                <a:srgbClr val="0C4C88"/>
              </a:buClr>
              <a:buSzPct val="125000"/>
              <a:buFont typeface="Arial" panose="020B0604020202020204" pitchFamily="34" charset="0"/>
              <a:buChar char="•"/>
            </a:pPr>
            <a:r>
              <a:rPr lang="en-US" dirty="0">
                <a:solidFill>
                  <a:srgbClr val="0C4C88"/>
                </a:solidFill>
                <a:latin typeface="+mn-lt"/>
              </a:rPr>
              <a:t>Over-indulgence in specialized care</a:t>
            </a:r>
          </a:p>
          <a:p>
            <a:pPr lvl="1" eaLnBrk="1" hangingPunct="1">
              <a:buClr>
                <a:srgbClr val="0C4C88"/>
              </a:buClr>
              <a:buSzPct val="125000"/>
              <a:buFont typeface="Arial" panose="020B0604020202020204" pitchFamily="34" charset="0"/>
              <a:buChar char="•"/>
            </a:pPr>
            <a:r>
              <a:rPr lang="en-US" sz="2400" dirty="0">
                <a:latin typeface="+mn-lt"/>
              </a:rPr>
              <a:t>2 in 5 adults in the U.S. get general care from specialists</a:t>
            </a:r>
            <a:endParaRPr lang="en-US" altLang="en-US" sz="2400" dirty="0">
              <a:solidFill>
                <a:srgbClr val="0C4C88"/>
              </a:solidFill>
              <a:latin typeface="+mn-lt"/>
              <a:ea typeface="ＭＳ Ｐゴシック" pitchFamily="34" charset="-128"/>
            </a:endParaRPr>
          </a:p>
        </p:txBody>
      </p:sp>
      <p:sp>
        <p:nvSpPr>
          <p:cNvPr id="19459"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66</a:t>
            </a:fld>
            <a:endParaRPr lang="en-US" altLang="en-US" sz="1400">
              <a:solidFill>
                <a:srgbClr val="FFFFFF"/>
              </a:solidFill>
              <a:ea typeface="ＭＳ Ｐゴシック" pitchFamily="34" charset="-128"/>
              <a:cs typeface="Arial" pitchFamily="34" charset="0"/>
            </a:endParaRPr>
          </a:p>
        </p:txBody>
      </p:sp>
      <p:sp>
        <p:nvSpPr>
          <p:cNvPr id="6" name="Rectangle 2"/>
          <p:cNvSpPr>
            <a:spLocks noGrp="1" noChangeArrowheads="1"/>
          </p:cNvSpPr>
          <p:nvPr>
            <p:ph type="title"/>
          </p:nvPr>
        </p:nvSpPr>
        <p:spPr>
          <a:xfrm>
            <a:off x="819815" y="278530"/>
            <a:ext cx="8866188" cy="806450"/>
          </a:xfrm>
        </p:spPr>
        <p:txBody>
          <a:bodyPr>
            <a:normAutofit/>
          </a:bodyPr>
          <a:lstStyle/>
          <a:p>
            <a:pPr eaLnBrk="1" hangingPunct="1"/>
            <a:r>
              <a:rPr lang="en-US" altLang="en-US" sz="3600" dirty="0">
                <a:solidFill>
                  <a:schemeClr val="bg1"/>
                </a:solidFill>
                <a:ea typeface="ＭＳ Ｐゴシック" pitchFamily="34" charset="-128"/>
              </a:rPr>
              <a:t>Risi</a:t>
            </a:r>
            <a:r>
              <a:rPr lang="en-US" altLang="en-US" sz="3600" dirty="0">
                <a:ea typeface="ＭＳ Ｐゴシック" pitchFamily="34" charset="-128"/>
              </a:rPr>
              <a:t>ng HC Expenditures: Demand factors</a:t>
            </a:r>
          </a:p>
        </p:txBody>
      </p:sp>
    </p:spTree>
    <p:extLst>
      <p:ext uri="{BB962C8B-B14F-4D97-AF65-F5344CB8AC3E}">
        <p14:creationId xmlns:p14="http://schemas.microsoft.com/office/powerpoint/2010/main" val="205886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500"/>
                                        <p:tgtEl>
                                          <p:spTgt spid="194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Effect transition="in" filter="fade">
                                      <p:cBhvr>
                                        <p:cTn id="20" dur="500"/>
                                        <p:tgtEl>
                                          <p:spTgt spid="194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Effect transition="in" filter="fade">
                                      <p:cBhvr>
                                        <p:cTn id="25" dur="500"/>
                                        <p:tgtEl>
                                          <p:spTgt spid="1945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458">
                                            <p:txEl>
                                              <p:pRg st="5" end="5"/>
                                            </p:txEl>
                                          </p:spTgt>
                                        </p:tgtEl>
                                        <p:attrNameLst>
                                          <p:attrName>style.visibility</p:attrName>
                                        </p:attrNameLst>
                                      </p:cBhvr>
                                      <p:to>
                                        <p:strVal val="visible"/>
                                      </p:to>
                                    </p:set>
                                    <p:animEffect transition="in" filter="fade">
                                      <p:cBhvr>
                                        <p:cTn id="28"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86E71-C3BC-318E-7264-5CE82720B160}"/>
            </a:ext>
          </a:extLst>
        </p:cNvPr>
        <p:cNvGrpSpPr/>
        <p:nvPr/>
      </p:nvGrpSpPr>
      <p:grpSpPr>
        <a:xfrm>
          <a:off x="0" y="0"/>
          <a:ext cx="0" cy="0"/>
          <a:chOff x="0" y="0"/>
          <a:chExt cx="0" cy="0"/>
        </a:xfrm>
      </p:grpSpPr>
      <p:sp>
        <p:nvSpPr>
          <p:cNvPr id="19458" name="Rectangle 3">
            <a:extLst>
              <a:ext uri="{FF2B5EF4-FFF2-40B4-BE49-F238E27FC236}">
                <a16:creationId xmlns:a16="http://schemas.microsoft.com/office/drawing/2014/main" id="{49E0860F-2F8F-8B04-B2E3-58986D7F0CAF}"/>
              </a:ext>
            </a:extLst>
          </p:cNvPr>
          <p:cNvSpPr>
            <a:spLocks noChangeArrowheads="1"/>
          </p:cNvSpPr>
          <p:nvPr/>
        </p:nvSpPr>
        <p:spPr bwMode="auto">
          <a:xfrm>
            <a:off x="1444662" y="1736203"/>
            <a:ext cx="9097926" cy="446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Role of providers:</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Supplier induced demand (?)</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Defensive medicine (?)</a:t>
            </a:r>
          </a:p>
          <a:p>
            <a:pPr eaLnBrk="1" hangingPunct="1">
              <a:buClr>
                <a:srgbClr val="0C4C88"/>
              </a:buClr>
              <a:buSzPct val="125000"/>
              <a:buFont typeface="Arial" panose="020B0604020202020204" pitchFamily="34" charset="0"/>
              <a:buChar char="•"/>
            </a:pPr>
            <a:r>
              <a:rPr lang="en-US" altLang="en-US" b="1" dirty="0">
                <a:solidFill>
                  <a:srgbClr val="0C4C88"/>
                </a:solidFill>
                <a:latin typeface="+mn-lt"/>
                <a:ea typeface="ＭＳ Ｐゴシック" pitchFamily="34" charset="-128"/>
              </a:rPr>
              <a:t>Third-party payer system separates consumers from the cost of services</a:t>
            </a:r>
          </a:p>
          <a:p>
            <a:pPr marL="457200" lvl="1" indent="0" eaLnBrk="1" hangingPunct="1">
              <a:buClr>
                <a:srgbClr val="0C4C88"/>
              </a:buClr>
              <a:buSzPct val="125000"/>
              <a:buNone/>
            </a:pPr>
            <a:r>
              <a:rPr lang="en-US" altLang="en-US" b="1" dirty="0">
                <a:latin typeface="+mn-lt"/>
                <a:ea typeface="ＭＳ Ｐゴシック" pitchFamily="34" charset="-128"/>
                <a:sym typeface="Wingdings" panose="05000000000000000000" pitchFamily="2" charset="2"/>
              </a:rPr>
              <a:t></a:t>
            </a:r>
            <a:r>
              <a:rPr lang="en-US" altLang="en-US" b="1" dirty="0">
                <a:latin typeface="+mn-lt"/>
                <a:ea typeface="ＭＳ Ｐゴシック" pitchFamily="34" charset="-128"/>
              </a:rPr>
              <a:t>Prices can’t properly signal surpluses or shortages, etc.</a:t>
            </a:r>
          </a:p>
        </p:txBody>
      </p:sp>
      <p:sp>
        <p:nvSpPr>
          <p:cNvPr id="19459" name="Rectangle 4">
            <a:extLst>
              <a:ext uri="{FF2B5EF4-FFF2-40B4-BE49-F238E27FC236}">
                <a16:creationId xmlns:a16="http://schemas.microsoft.com/office/drawing/2014/main" id="{0018ED90-4A84-D84C-1082-91B54E265E40}"/>
              </a:ext>
            </a:extLst>
          </p:cNvPr>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a:extLst>
              <a:ext uri="{FF2B5EF4-FFF2-40B4-BE49-F238E27FC236}">
                <a16:creationId xmlns:a16="http://schemas.microsoft.com/office/drawing/2014/main" id="{9D87461B-020C-DBC7-7DFE-8E3AB9A6F66D}"/>
              </a:ext>
            </a:extLst>
          </p:cNvPr>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a:extLst>
              <a:ext uri="{FF2B5EF4-FFF2-40B4-BE49-F238E27FC236}">
                <a16:creationId xmlns:a16="http://schemas.microsoft.com/office/drawing/2014/main" id="{3CF906DE-8046-359D-C6E7-F6007966DCFB}"/>
              </a:ext>
            </a:extLst>
          </p:cNvPr>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67</a:t>
            </a:fld>
            <a:endParaRPr lang="en-US" altLang="en-US" sz="1400">
              <a:solidFill>
                <a:srgbClr val="FFFFFF"/>
              </a:solidFill>
              <a:ea typeface="ＭＳ Ｐゴシック" pitchFamily="34" charset="-128"/>
              <a:cs typeface="Arial" pitchFamily="34" charset="0"/>
            </a:endParaRPr>
          </a:p>
        </p:txBody>
      </p:sp>
      <p:sp>
        <p:nvSpPr>
          <p:cNvPr id="6" name="Rectangle 2">
            <a:extLst>
              <a:ext uri="{FF2B5EF4-FFF2-40B4-BE49-F238E27FC236}">
                <a16:creationId xmlns:a16="http://schemas.microsoft.com/office/drawing/2014/main" id="{B5958930-0918-D9C9-7843-0E7D454960FC}"/>
              </a:ext>
            </a:extLst>
          </p:cNvPr>
          <p:cNvSpPr>
            <a:spLocks noGrp="1" noChangeArrowheads="1"/>
          </p:cNvSpPr>
          <p:nvPr>
            <p:ph type="title"/>
          </p:nvPr>
        </p:nvSpPr>
        <p:spPr>
          <a:xfrm>
            <a:off x="854062" y="289681"/>
            <a:ext cx="9421825" cy="806450"/>
          </a:xfrm>
        </p:spPr>
        <p:txBody>
          <a:bodyPr>
            <a:normAutofit fontScale="90000"/>
          </a:bodyPr>
          <a:lstStyle/>
          <a:p>
            <a:pPr eaLnBrk="1" hangingPunct="1"/>
            <a:r>
              <a:rPr lang="en-US" altLang="en-US" dirty="0">
                <a:solidFill>
                  <a:schemeClr val="bg1"/>
                </a:solidFill>
                <a:ea typeface="ＭＳ Ｐゴシック" pitchFamily="34" charset="-128"/>
              </a:rPr>
              <a:t>Risi</a:t>
            </a:r>
            <a:r>
              <a:rPr lang="en-US" altLang="en-US" dirty="0">
                <a:ea typeface="ＭＳ Ｐゴシック" pitchFamily="34" charset="-128"/>
              </a:rPr>
              <a:t>ng HC Expenditures: Demand factors (cont.)</a:t>
            </a:r>
            <a:endParaRPr lang="en-US" altLang="en-US" sz="3600" dirty="0">
              <a:ea typeface="ＭＳ Ｐゴシック" pitchFamily="34" charset="-128"/>
            </a:endParaRPr>
          </a:p>
        </p:txBody>
      </p:sp>
    </p:spTree>
    <p:extLst>
      <p:ext uri="{BB962C8B-B14F-4D97-AF65-F5344CB8AC3E}">
        <p14:creationId xmlns:p14="http://schemas.microsoft.com/office/powerpoint/2010/main" val="2644952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fade">
                                      <p:cBhvr>
                                        <p:cTn id="7" dur="500"/>
                                        <p:tgtEl>
                                          <p:spTgt spid="194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4" end="4"/>
                                            </p:txEl>
                                          </p:spTgt>
                                        </p:tgtEl>
                                        <p:attrNameLst>
                                          <p:attrName>style.visibility</p:attrName>
                                        </p:attrNameLst>
                                      </p:cBhvr>
                                      <p:to>
                                        <p:strVal val="visible"/>
                                      </p:to>
                                    </p:set>
                                    <p:animEffect transition="in" filter="fade">
                                      <p:cBhvr>
                                        <p:cTn id="10"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8454" y="104274"/>
            <a:ext cx="9144000" cy="1176338"/>
          </a:xfrm>
        </p:spPr>
        <p:txBody>
          <a:bodyPr>
            <a:normAutofit/>
          </a:bodyPr>
          <a:lstStyle/>
          <a:p>
            <a:pPr eaLnBrk="1" hangingPunct="1">
              <a:lnSpc>
                <a:spcPct val="85000"/>
              </a:lnSpc>
            </a:pPr>
            <a:r>
              <a:rPr lang="en-US" altLang="en-US" dirty="0">
                <a:solidFill>
                  <a:schemeClr val="bg1"/>
                </a:solidFill>
                <a:ea typeface="ＭＳ Ｐゴシック" pitchFamily="34" charset="-128"/>
              </a:rPr>
              <a:t>Risi</a:t>
            </a:r>
            <a:r>
              <a:rPr lang="en-US" altLang="en-US" dirty="0">
                <a:ea typeface="ＭＳ Ｐゴシック" pitchFamily="34" charset="-128"/>
              </a:rPr>
              <a:t>ng HC Expenditures: Supply Factors</a:t>
            </a:r>
          </a:p>
        </p:txBody>
      </p:sp>
      <p:sp>
        <p:nvSpPr>
          <p:cNvPr id="22531" name="Rectangle 3"/>
          <p:cNvSpPr>
            <a:spLocks noGrp="1" noChangeArrowheads="1"/>
          </p:cNvSpPr>
          <p:nvPr>
            <p:ph idx="1"/>
          </p:nvPr>
        </p:nvSpPr>
        <p:spPr>
          <a:xfrm>
            <a:off x="1435261" y="1287145"/>
            <a:ext cx="8470739" cy="4592794"/>
          </a:xfrm>
        </p:spPr>
        <p:txBody>
          <a:bodyPr>
            <a:noAutofit/>
          </a:bodyPr>
          <a:lstStyle/>
          <a:p>
            <a:pPr eaLnBrk="1" hangingPunct="1">
              <a:buSzPct val="125000"/>
            </a:pPr>
            <a:r>
              <a:rPr lang="en-US" altLang="en-US" sz="3200" b="0" dirty="0">
                <a:ea typeface="ＭＳ Ｐゴシック" pitchFamily="34" charset="-128"/>
              </a:rPr>
              <a:t>Limited supply of physicians</a:t>
            </a:r>
          </a:p>
          <a:p>
            <a:pPr eaLnBrk="1" hangingPunct="1">
              <a:buSzPct val="125000"/>
            </a:pPr>
            <a:r>
              <a:rPr lang="en-US" altLang="en-US" sz="3200" b="0" dirty="0">
                <a:ea typeface="ＭＳ Ｐゴシック" pitchFamily="34" charset="-128"/>
              </a:rPr>
              <a:t>Changes in medical technology</a:t>
            </a:r>
          </a:p>
          <a:p>
            <a:pPr lvl="1"/>
            <a:r>
              <a:rPr lang="en-US" dirty="0"/>
              <a:t>improved quality of tests, procedures, drugs, etc.</a:t>
            </a:r>
          </a:p>
          <a:p>
            <a:pPr eaLnBrk="1" hangingPunct="1">
              <a:buSzPct val="125000"/>
            </a:pPr>
            <a:r>
              <a:rPr lang="en-US" altLang="en-US" sz="3200" b="0" dirty="0">
                <a:ea typeface="ＭＳ Ｐゴシック" pitchFamily="34" charset="-128"/>
              </a:rPr>
              <a:t>Slow productivity growth</a:t>
            </a:r>
          </a:p>
          <a:p>
            <a:pPr eaLnBrk="1" hangingPunct="1">
              <a:buSzPct val="125000"/>
            </a:pPr>
            <a:r>
              <a:rPr lang="en-US" altLang="en-US" sz="3200" b="0" dirty="0">
                <a:ea typeface="ＭＳ Ｐゴシック" pitchFamily="34" charset="-128"/>
              </a:rPr>
              <a:t>Complex payment systems</a:t>
            </a:r>
          </a:p>
          <a:p>
            <a:pPr eaLnBrk="1" hangingPunct="1">
              <a:buSzPct val="125000"/>
            </a:pPr>
            <a:r>
              <a:rPr lang="en-US" sz="3200" b="0" dirty="0"/>
              <a:t>High administrative costs &amp; lack of price control</a:t>
            </a:r>
          </a:p>
          <a:p>
            <a:pPr lvl="1">
              <a:buSzPct val="125000"/>
            </a:pPr>
            <a:r>
              <a:rPr lang="en-US" b="0" dirty="0"/>
              <a:t>Health care payers and providers spend $496 billion per year on billing/insurance costs</a:t>
            </a:r>
            <a:endParaRPr lang="en-US" altLang="en-US" b="0" dirty="0">
              <a:ea typeface="ＭＳ Ｐゴシック" pitchFamily="34" charset="-128"/>
            </a:endParaRPr>
          </a:p>
        </p:txBody>
      </p:sp>
      <p:sp>
        <p:nvSpPr>
          <p:cNvPr id="22532"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22533"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340D3C2B-1471-4C3A-9D17-1763F57C2D1D}" type="slidenum">
              <a:rPr lang="en-US" altLang="en-US" sz="1400">
                <a:solidFill>
                  <a:srgbClr val="FFFFFF"/>
                </a:solidFill>
                <a:ea typeface="ＭＳ Ｐゴシック" pitchFamily="34" charset="-128"/>
                <a:cs typeface="Arial" pitchFamily="34" charset="0"/>
              </a:rPr>
              <a:pPr eaLnBrk="1" hangingPunct="1">
                <a:spcBef>
                  <a:spcPct val="0"/>
                </a:spcBef>
                <a:buFontTx/>
                <a:buNone/>
              </a:pPr>
              <a:t>68</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4241112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500"/>
                                        <p:tgtEl>
                                          <p:spTgt spid="22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fade">
                                      <p:cBhvr>
                                        <p:cTn id="20" dur="500"/>
                                        <p:tgtEl>
                                          <p:spTgt spid="225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fade">
                                      <p:cBhvr>
                                        <p:cTn id="25" dur="500"/>
                                        <p:tgtEl>
                                          <p:spTgt spid="22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531">
                                            <p:txEl>
                                              <p:pRg st="5" end="5"/>
                                            </p:txEl>
                                          </p:spTgt>
                                        </p:tgtEl>
                                        <p:attrNameLst>
                                          <p:attrName>style.visibility</p:attrName>
                                        </p:attrNameLst>
                                      </p:cBhvr>
                                      <p:to>
                                        <p:strVal val="visible"/>
                                      </p:to>
                                    </p:set>
                                    <p:animEffect transition="in" filter="fade">
                                      <p:cBhvr>
                                        <p:cTn id="30" dur="500"/>
                                        <p:tgtEl>
                                          <p:spTgt spid="22531">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fade">
                                      <p:cBhvr>
                                        <p:cTn id="33"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0B38-EF25-2ED9-D455-30BD1F3ED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62569-D035-FD1F-65CA-1F063BF708F7}"/>
              </a:ext>
            </a:extLst>
          </p:cNvPr>
          <p:cNvSpPr>
            <a:spLocks noGrp="1"/>
          </p:cNvSpPr>
          <p:nvPr>
            <p:ph type="title"/>
          </p:nvPr>
        </p:nvSpPr>
        <p:spPr>
          <a:xfrm>
            <a:off x="691985" y="0"/>
            <a:ext cx="10515600" cy="1325563"/>
          </a:xfrm>
        </p:spPr>
        <p:txBody>
          <a:bodyPr/>
          <a:lstStyle/>
          <a:p>
            <a:r>
              <a:rPr lang="en-US" dirty="0">
                <a:solidFill>
                  <a:schemeClr val="bg1"/>
                </a:solidFill>
              </a:rPr>
              <a:t>Two</a:t>
            </a:r>
            <a:r>
              <a:rPr lang="en-US" dirty="0"/>
              <a:t> Comments</a:t>
            </a:r>
          </a:p>
        </p:txBody>
      </p:sp>
      <p:sp>
        <p:nvSpPr>
          <p:cNvPr id="3" name="Content Placeholder 2">
            <a:extLst>
              <a:ext uri="{FF2B5EF4-FFF2-40B4-BE49-F238E27FC236}">
                <a16:creationId xmlns:a16="http://schemas.microsoft.com/office/drawing/2014/main" id="{EFE7AEAF-11BD-71DF-E7AA-3217F374CFEE}"/>
              </a:ext>
            </a:extLst>
          </p:cNvPr>
          <p:cNvSpPr>
            <a:spLocks noGrp="1"/>
          </p:cNvSpPr>
          <p:nvPr>
            <p:ph idx="1"/>
          </p:nvPr>
        </p:nvSpPr>
        <p:spPr/>
        <p:txBody>
          <a:bodyPr/>
          <a:lstStyle/>
          <a:p>
            <a:pPr marL="514350" indent="-514350">
              <a:buFont typeface="+mj-lt"/>
              <a:buAutoNum type="arabicPeriod"/>
            </a:pPr>
            <a:r>
              <a:rPr lang="en-US" sz="3200" b="0" dirty="0"/>
              <a:t>The United States has the only profit-motivated healthcare system in the world.</a:t>
            </a:r>
          </a:p>
          <a:p>
            <a:pPr marL="514350" indent="-514350">
              <a:buFont typeface="+mj-lt"/>
              <a:buAutoNum type="arabicPeriod"/>
            </a:pPr>
            <a:r>
              <a:rPr lang="en-US" sz="3200" b="0" dirty="0"/>
              <a:t>We have a health RESTORATION system, not a health </a:t>
            </a:r>
            <a:r>
              <a:rPr lang="en-US" sz="3200" u="sng" dirty="0"/>
              <a:t>CARE </a:t>
            </a:r>
            <a:r>
              <a:rPr lang="en-US" sz="3200" b="0" dirty="0"/>
              <a:t>system.</a:t>
            </a:r>
          </a:p>
          <a:p>
            <a:pPr marL="0" indent="0" algn="ctr">
              <a:buNone/>
            </a:pPr>
            <a:endParaRPr lang="en-US" sz="3200" b="0" dirty="0"/>
          </a:p>
        </p:txBody>
      </p:sp>
      <p:sp>
        <p:nvSpPr>
          <p:cNvPr id="4" name="Slide Number Placeholder 3">
            <a:extLst>
              <a:ext uri="{FF2B5EF4-FFF2-40B4-BE49-F238E27FC236}">
                <a16:creationId xmlns:a16="http://schemas.microsoft.com/office/drawing/2014/main" id="{ED40B7C9-1FE1-AB6F-FCB2-335AE013E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9890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D590-2A6D-41FC-AF45-B1550E8C2C07}"/>
              </a:ext>
            </a:extLst>
          </p:cNvPr>
          <p:cNvSpPr>
            <a:spLocks noGrp="1"/>
          </p:cNvSpPr>
          <p:nvPr>
            <p:ph type="title"/>
          </p:nvPr>
        </p:nvSpPr>
        <p:spPr>
          <a:xfrm>
            <a:off x="800986" y="223025"/>
            <a:ext cx="8229600" cy="970156"/>
          </a:xfrm>
        </p:spPr>
        <p:txBody>
          <a:bodyPr/>
          <a:lstStyle/>
          <a:p>
            <a:r>
              <a:rPr lang="en-US" dirty="0">
                <a:solidFill>
                  <a:schemeClr val="bg1"/>
                </a:solidFill>
              </a:rPr>
              <a:t>Bef</a:t>
            </a:r>
            <a:r>
              <a:rPr lang="en-US" dirty="0"/>
              <a:t>ore we start…</a:t>
            </a:r>
          </a:p>
        </p:txBody>
      </p:sp>
      <p:sp>
        <p:nvSpPr>
          <p:cNvPr id="3" name="Content Placeholder 2">
            <a:extLst>
              <a:ext uri="{FF2B5EF4-FFF2-40B4-BE49-F238E27FC236}">
                <a16:creationId xmlns:a16="http://schemas.microsoft.com/office/drawing/2014/main" id="{2093EE64-104D-48F5-ADE6-F42D7F7F7127}"/>
              </a:ext>
            </a:extLst>
          </p:cNvPr>
          <p:cNvSpPr>
            <a:spLocks noGrp="1"/>
          </p:cNvSpPr>
          <p:nvPr>
            <p:ph idx="1"/>
          </p:nvPr>
        </p:nvSpPr>
        <p:spPr>
          <a:xfrm>
            <a:off x="1053055" y="1171916"/>
            <a:ext cx="9395637" cy="3977027"/>
          </a:xfrm>
        </p:spPr>
        <p:txBody>
          <a:bodyPr>
            <a:normAutofit/>
          </a:bodyPr>
          <a:lstStyle/>
          <a:p>
            <a:pPr>
              <a:spcBef>
                <a:spcPts val="1800"/>
              </a:spcBef>
            </a:pPr>
            <a:r>
              <a:rPr lang="en-US" sz="3200" b="0" dirty="0"/>
              <a:t>Much of the data presented today comes from research done by the Kaiser Family Foundation. You can learn much more about the economics of healthcare issues at </a:t>
            </a:r>
            <a:r>
              <a:rPr lang="en-US" sz="3200" b="0" dirty="0">
                <a:hlinkClick r:id="rId2"/>
              </a:rPr>
              <a:t>www.kff.org</a:t>
            </a:r>
            <a:endParaRPr lang="en-US" sz="3200" b="0" dirty="0"/>
          </a:p>
          <a:p>
            <a:pPr>
              <a:spcBef>
                <a:spcPts val="1800"/>
              </a:spcBef>
            </a:pPr>
            <a:r>
              <a:rPr lang="en-US" sz="3200" b="0" dirty="0"/>
              <a:t>Expenditure = Price times Quantity</a:t>
            </a:r>
          </a:p>
        </p:txBody>
      </p:sp>
    </p:spTree>
    <p:extLst>
      <p:ext uri="{BB962C8B-B14F-4D97-AF65-F5344CB8AC3E}">
        <p14:creationId xmlns:p14="http://schemas.microsoft.com/office/powerpoint/2010/main" val="32166743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a:xfrm>
            <a:off x="838200" y="1169043"/>
            <a:ext cx="10515600" cy="4753025"/>
          </a:xfrm>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sym typeface="Wingdings" panose="05000000000000000000" pitchFamily="2" charset="2"/>
              </a:rPr>
              <a:t></a:t>
            </a:r>
            <a:r>
              <a:rPr lang="en-US" dirty="0"/>
              <a:t>Subsidies for insurance and care.</a:t>
            </a:r>
          </a:p>
          <a:p>
            <a:pPr lvl="2"/>
            <a:r>
              <a:rPr lang="en-US" dirty="0">
                <a:sym typeface="Wingdings" panose="05000000000000000000" pitchFamily="2" charset="2"/>
              </a:rPr>
              <a:t></a:t>
            </a:r>
            <a:r>
              <a:rPr lang="en-US" dirty="0"/>
              <a:t>Market regulations to reduce inequities.</a:t>
            </a:r>
          </a:p>
          <a:p>
            <a:r>
              <a:rPr lang="en-US" dirty="0"/>
              <a:t>Unfettered free markets are unlikely to achieve social goals with respect to health care.</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5816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0734" y="96838"/>
            <a:ext cx="9144000" cy="1149350"/>
          </a:xfrm>
        </p:spPr>
        <p:txBody>
          <a:bodyPr>
            <a:normAutofit/>
          </a:bodyPr>
          <a:lstStyle/>
          <a:p>
            <a:pPr eaLnBrk="1" hangingPunct="1">
              <a:lnSpc>
                <a:spcPct val="85000"/>
              </a:lnSpc>
            </a:pPr>
            <a:r>
              <a:rPr lang="en-US" altLang="en-US" dirty="0">
                <a:solidFill>
                  <a:schemeClr val="bg1"/>
                </a:solidFill>
                <a:ea typeface="ＭＳ Ｐゴシック" pitchFamily="34" charset="-128"/>
              </a:rPr>
              <a:t>Con</a:t>
            </a:r>
            <a:r>
              <a:rPr lang="en-US" altLang="en-US" dirty="0">
                <a:ea typeface="ＭＳ Ｐゴシック" pitchFamily="34" charset="-128"/>
              </a:rPr>
              <a:t>sequences of Rising Expenditures</a:t>
            </a:r>
          </a:p>
        </p:txBody>
      </p:sp>
      <p:sp>
        <p:nvSpPr>
          <p:cNvPr id="16387" name="Rectangle 3"/>
          <p:cNvSpPr>
            <a:spLocks noGrp="1" noChangeArrowheads="1"/>
          </p:cNvSpPr>
          <p:nvPr>
            <p:ph idx="1"/>
          </p:nvPr>
        </p:nvSpPr>
        <p:spPr>
          <a:xfrm>
            <a:off x="1524000" y="1095375"/>
            <a:ext cx="8726489" cy="4649442"/>
          </a:xfrm>
        </p:spPr>
        <p:txBody>
          <a:bodyPr/>
          <a:lstStyle/>
          <a:p>
            <a:pPr>
              <a:spcBef>
                <a:spcPts val="363"/>
              </a:spcBef>
              <a:spcAft>
                <a:spcPts val="600"/>
              </a:spcAft>
              <a:buSzPct val="125000"/>
            </a:pPr>
            <a:r>
              <a:rPr lang="en-US" altLang="en-US" sz="3600" b="0" dirty="0">
                <a:ea typeface="ＭＳ Ｐゴシック" pitchFamily="34" charset="-128"/>
              </a:rPr>
              <a:t>Reduced access to care</a:t>
            </a:r>
          </a:p>
          <a:p>
            <a:pPr lvl="1">
              <a:spcBef>
                <a:spcPts val="363"/>
              </a:spcBef>
              <a:spcAft>
                <a:spcPts val="600"/>
              </a:spcAft>
              <a:buSzPct val="125000"/>
            </a:pPr>
            <a:r>
              <a:rPr lang="en-US" altLang="en-US" dirty="0">
                <a:solidFill>
                  <a:srgbClr val="000000"/>
                </a:solidFill>
                <a:ea typeface="ＭＳ Ｐゴシック" pitchFamily="34" charset="-128"/>
              </a:rPr>
              <a:t>Waiting for treatment increases costs</a:t>
            </a:r>
            <a:endParaRPr lang="en-US" altLang="en-US" dirty="0">
              <a:ea typeface="ＭＳ Ｐゴシック" pitchFamily="34" charset="-128"/>
            </a:endParaRPr>
          </a:p>
          <a:p>
            <a:pPr>
              <a:spcBef>
                <a:spcPts val="363"/>
              </a:spcBef>
              <a:spcAft>
                <a:spcPts val="600"/>
              </a:spcAft>
              <a:buSzPct val="125000"/>
            </a:pPr>
            <a:r>
              <a:rPr lang="en-US" altLang="en-US" sz="3600" b="0" dirty="0">
                <a:ea typeface="ＭＳ Ｐゴシック" pitchFamily="34" charset="-128"/>
              </a:rPr>
              <a:t>Slower wage growth</a:t>
            </a:r>
          </a:p>
          <a:p>
            <a:pPr>
              <a:spcBef>
                <a:spcPts val="363"/>
              </a:spcBef>
              <a:spcAft>
                <a:spcPts val="600"/>
              </a:spcAft>
              <a:buSzPct val="125000"/>
            </a:pPr>
            <a:r>
              <a:rPr lang="en-US" altLang="en-US" sz="3600" b="0" dirty="0">
                <a:ea typeface="ＭＳ Ｐゴシック" pitchFamily="34" charset="-128"/>
              </a:rPr>
              <a:t>Personal bankruptcies </a:t>
            </a:r>
          </a:p>
          <a:p>
            <a:pPr>
              <a:spcBef>
                <a:spcPts val="363"/>
              </a:spcBef>
              <a:spcAft>
                <a:spcPts val="600"/>
              </a:spcAft>
              <a:buSzPct val="125000"/>
            </a:pPr>
            <a:r>
              <a:rPr lang="en-US" altLang="en-US" sz="3600" b="0" dirty="0">
                <a:ea typeface="ＭＳ Ｐゴシック" pitchFamily="34" charset="-128"/>
              </a:rPr>
              <a:t>Impact on government budgets</a:t>
            </a:r>
          </a:p>
        </p:txBody>
      </p:sp>
      <p:sp>
        <p:nvSpPr>
          <p:cNvPr id="16388"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LO2</a:t>
            </a:r>
          </a:p>
        </p:txBody>
      </p:sp>
      <p:sp>
        <p:nvSpPr>
          <p:cNvPr id="16389" name="Text Box 11"/>
          <p:cNvSpPr txBox="1">
            <a:spLocks noChangeArrowheads="1"/>
          </p:cNvSpPr>
          <p:nvPr/>
        </p:nvSpPr>
        <p:spPr bwMode="auto">
          <a:xfrm>
            <a:off x="9906000" y="6553201"/>
            <a:ext cx="641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47924D7E-E0A8-4454-94D7-5EE77AE56791}" type="slidenum">
              <a:rPr lang="en-US" altLang="en-US" sz="1400">
                <a:solidFill>
                  <a:srgbClr val="FFFFFF"/>
                </a:solidFill>
                <a:ea typeface="ＭＳ Ｐゴシック" pitchFamily="34" charset="-128"/>
                <a:cs typeface="Arial" pitchFamily="34" charset="0"/>
              </a:rPr>
              <a:pPr eaLnBrk="1" hangingPunct="1">
                <a:spcBef>
                  <a:spcPct val="0"/>
                </a:spcBef>
                <a:buFontTx/>
                <a:buNone/>
              </a:pPr>
              <a:t>71</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40356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a:xfrm>
            <a:off x="1018953" y="1253331"/>
            <a:ext cx="10515600" cy="4351338"/>
          </a:xfrm>
        </p:spPr>
        <p:txBody>
          <a:bodyPr>
            <a:normAutofit fontScale="92500" lnSpcReduction="20000"/>
          </a:bodyPr>
          <a:lstStyle/>
          <a:p>
            <a:pPr marL="0" indent="0">
              <a:buNone/>
            </a:pPr>
            <a:r>
              <a:rPr lang="en-US" b="0" dirty="0"/>
              <a:t>Tradeoffs take place among access, quality, and cost: </a:t>
            </a:r>
          </a:p>
          <a:p>
            <a:r>
              <a:rPr lang="en-US" b="0" dirty="0"/>
              <a:t>Increasing quality in health care may lead to higher health care costs.</a:t>
            </a:r>
          </a:p>
          <a:p>
            <a:pPr lvl="1"/>
            <a:r>
              <a:rPr lang="en-US" dirty="0"/>
              <a:t>This could </a:t>
            </a:r>
            <a:r>
              <a:rPr lang="en-US" b="0" dirty="0"/>
              <a:t>mean a compromise in access (affordability). </a:t>
            </a:r>
          </a:p>
          <a:p>
            <a:pPr marL="457200" lvl="1" indent="0">
              <a:buNone/>
            </a:pPr>
            <a:endParaRPr lang="en-US" b="0" dirty="0"/>
          </a:p>
          <a:p>
            <a:r>
              <a:rPr lang="en-US" b="0" dirty="0"/>
              <a:t>I.e., with increasing quality, access may suffer.</a:t>
            </a:r>
          </a:p>
          <a:p>
            <a:r>
              <a:rPr lang="en-US" b="0" dirty="0"/>
              <a:t>By increasing access, quality and cost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7BAD-3AA8-7542-7AF8-51773B231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F9466-6D26-09EE-B5C2-28A91451B734}"/>
              </a:ext>
            </a:extLst>
          </p:cNvPr>
          <p:cNvSpPr>
            <a:spLocks noGrp="1"/>
          </p:cNvSpPr>
          <p:nvPr>
            <p:ph type="title"/>
          </p:nvPr>
        </p:nvSpPr>
        <p:spPr>
          <a:xfrm>
            <a:off x="838200" y="2117243"/>
            <a:ext cx="10515600" cy="2206278"/>
          </a:xfrm>
        </p:spPr>
        <p:txBody>
          <a:bodyPr>
            <a:noAutofit/>
          </a:bodyPr>
          <a:lstStyle/>
          <a:p>
            <a:pPr>
              <a:lnSpc>
                <a:spcPct val="150000"/>
              </a:lnSpc>
            </a:pPr>
            <a:r>
              <a:rPr lang="en-US" sz="5400" dirty="0"/>
              <a:t>Concentration in specific markets:</a:t>
            </a:r>
            <a:br>
              <a:rPr lang="en-US" sz="5400" dirty="0"/>
            </a:br>
            <a:r>
              <a:rPr lang="en-US" sz="5400" dirty="0"/>
              <a:t>1) Pharmaceuticals</a:t>
            </a:r>
          </a:p>
        </p:txBody>
      </p:sp>
      <p:sp>
        <p:nvSpPr>
          <p:cNvPr id="3" name="Text Placeholder 2">
            <a:extLst>
              <a:ext uri="{FF2B5EF4-FFF2-40B4-BE49-F238E27FC236}">
                <a16:creationId xmlns:a16="http://schemas.microsoft.com/office/drawing/2014/main" id="{11FA7B0C-52C2-78FC-1160-9D4006BADE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9E1556-BAE4-D109-5A83-17C1508EC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818001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Spe</a:t>
            </a:r>
            <a:r>
              <a:rPr lang="en-US" dirty="0"/>
              <a:t>nding on Pharma: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41893997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76738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49229" y="0"/>
            <a:ext cx="10515600" cy="1325563"/>
          </a:xfrm>
        </p:spPr>
        <p:txBody>
          <a:bodyPr/>
          <a:lstStyle/>
          <a:p>
            <a:r>
              <a:rPr lang="en-US" dirty="0">
                <a:solidFill>
                  <a:schemeClr val="bg1"/>
                </a:solidFill>
              </a:rPr>
              <a:t>Inte</a:t>
            </a:r>
            <a:r>
              <a:rPr lang="en-US" dirty="0"/>
              <a:t>rnational Drug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0C4C88"/>
                </a:solidFill>
                <a:effectLst/>
                <a:uLnTx/>
                <a:uFillTx/>
                <a:latin typeface="Calibri"/>
                <a:ea typeface="+mj-ea"/>
                <a:cs typeface="+mj-cs"/>
              </a:rPr>
              <a:t>Drug Prices for 30 Most Commonly Prescribed </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2000" b="1" i="0" u="none" strike="noStrike" kern="1200" cap="none" spc="0" normalizeH="0" baseline="0" noProof="0">
                <a:ln>
                  <a:noFill/>
                </a:ln>
                <a:solidFill>
                  <a:srgbClr val="0C4C88"/>
                </a:solidFill>
                <a:effectLst/>
                <a:uLnTx/>
                <a:uFillTx/>
                <a:latin typeface="Calibri"/>
                <a:ea typeface="+mj-ea"/>
                <a:cs typeface="+mj-cs"/>
              </a:rPr>
              <a:t>Brand-Name and Generic Drugs, 2006–07</a:t>
            </a:r>
            <a:br>
              <a:rPr kumimoji="0" lang="en-US" sz="2000" b="1" i="0" u="none" strike="noStrike" kern="1200" cap="none" spc="0" normalizeH="0" baseline="0" noProof="0">
                <a:ln>
                  <a:noFill/>
                </a:ln>
                <a:solidFill>
                  <a:srgbClr val="0C4C88"/>
                </a:solidFill>
                <a:effectLst/>
                <a:uLnTx/>
                <a:uFillTx/>
                <a:latin typeface="Calibri"/>
                <a:ea typeface="+mj-ea"/>
                <a:cs typeface="+mj-cs"/>
              </a:rPr>
            </a:br>
            <a:r>
              <a:rPr kumimoji="0" lang="en-US" sz="1600" b="1" i="0" u="none" strike="noStrike" kern="1200" cap="none" spc="0" normalizeH="0" baseline="0" noProof="0">
                <a:ln>
                  <a:noFill/>
                </a:ln>
                <a:solidFill>
                  <a:srgbClr val="0C4C88"/>
                </a:solidFill>
                <a:effectLst/>
                <a:uLnTx/>
                <a:uFillTx/>
                <a:latin typeface="Calibri"/>
                <a:ea typeface="+mj-ea"/>
                <a:cs typeface="+mj-cs"/>
              </a:rPr>
              <a:t>US is set at 1.00</a:t>
            </a:r>
            <a:endParaRPr kumimoji="0" lang="en-US" sz="1600" b="1" i="0" u="none" strike="noStrike" kern="1200" cap="none" spc="0" normalizeH="0" baseline="0" noProof="0" dirty="0">
              <a:ln>
                <a:noFill/>
              </a:ln>
              <a:solidFill>
                <a:srgbClr val="0C4C88"/>
              </a:solidFill>
              <a:effectLst/>
              <a:uLnTx/>
              <a:uFillTx/>
              <a:latin typeface="Calibri"/>
              <a:ea typeface="+mj-ea"/>
              <a:cs typeface="+mj-cs"/>
            </a:endParaRPr>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578898" y="2661328"/>
            <a:ext cx="803352" cy="2082800"/>
          </a:xfrm>
          <a:prstGeom prst="rect">
            <a:avLst/>
          </a:prstGeom>
          <a:noFill/>
          <a:ln w="63500">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2405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450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156138"/>
            <a:ext cx="10515600" cy="4786156"/>
          </a:xfrm>
        </p:spPr>
        <p:txBody>
          <a:bodyPr>
            <a:normAutofit/>
          </a:bodyPr>
          <a:lstStyle/>
          <a:p>
            <a:r>
              <a:rPr lang="en-US" dirty="0">
                <a:latin typeface="Roboto"/>
              </a:rPr>
              <a:t>B</a:t>
            </a:r>
            <a:r>
              <a:rPr lang="en-US" i="0" dirty="0">
                <a:effectLst/>
                <a:latin typeface="Roboto"/>
              </a:rPr>
              <a:t>y law</a:t>
            </a:r>
            <a:r>
              <a:rPr lang="en-US" b="0" i="0" dirty="0">
                <a:effectLst/>
                <a:latin typeface="Roboto"/>
              </a:rPr>
              <a:t>, Medicare (Part D) </a:t>
            </a:r>
            <a:r>
              <a:rPr lang="en-US" i="0" dirty="0">
                <a:effectLst/>
                <a:latin typeface="Roboto"/>
              </a:rPr>
              <a:t>cannot</a:t>
            </a:r>
            <a:r>
              <a:rPr lang="en-US" b="0" i="0" dirty="0">
                <a:effectLst/>
                <a:latin typeface="Roboto"/>
              </a:rPr>
              <a:t> negotiate drug prices like other insurance programs do.</a:t>
            </a:r>
          </a:p>
          <a:p>
            <a:pPr lvl="1">
              <a:spcBef>
                <a:spcPts val="1200"/>
              </a:spcBef>
            </a:pPr>
            <a:r>
              <a:rPr lang="en-US" b="0" i="0" dirty="0">
                <a:solidFill>
                  <a:srgbClr val="0C4C88"/>
                </a:solidFill>
                <a:effectLst/>
                <a:latin typeface="Roboto"/>
              </a:rPr>
              <a:t>Beginning 01/01/2026, Medicare will be allowed to negotiate prices for 10 drugs (Part of the Inflation Reduction Act of 2022)</a:t>
            </a:r>
          </a:p>
          <a:p>
            <a:pPr marL="0" indent="0">
              <a:buNone/>
            </a:pPr>
            <a:endParaRPr lang="en-US" sz="800" b="0" i="0" dirty="0">
              <a:effectLst/>
              <a:latin typeface="Roboto"/>
            </a:endParaRPr>
          </a:p>
          <a:p>
            <a:r>
              <a:rPr lang="en-US" b="0" i="0" dirty="0">
                <a:effectLst/>
                <a:latin typeface="Roboto"/>
              </a:rPr>
              <a:t>In 2017, Medicare spent nearly $8 billion on insulin. </a:t>
            </a:r>
          </a:p>
          <a:p>
            <a:pPr lvl="1">
              <a:spcBef>
                <a:spcPts val="1200"/>
              </a:spcBef>
            </a:pPr>
            <a:r>
              <a:rPr lang="en-US" b="0" i="0" dirty="0">
                <a:solidFill>
                  <a:srgbClr val="0C4C88"/>
                </a:solidFill>
                <a:effectLst/>
                <a:latin typeface="Roboto"/>
              </a:rPr>
              <a:t>The researchers said that if Medicare were allowed to </a:t>
            </a:r>
            <a:r>
              <a:rPr lang="en-US" b="1" i="0" dirty="0">
                <a:solidFill>
                  <a:srgbClr val="0C4C88"/>
                </a:solidFill>
                <a:effectLst/>
                <a:latin typeface="Roboto"/>
              </a:rPr>
              <a:t>negotiate</a:t>
            </a:r>
            <a:r>
              <a:rPr lang="en-US" b="0" i="0" dirty="0">
                <a:solidFill>
                  <a:srgbClr val="0C4C88"/>
                </a:solidFill>
                <a:effectLst/>
                <a:latin typeface="Roboto"/>
              </a:rPr>
              <a:t> drug prices like the U.S. Department of Veterans Affairs (VA) can, Medicare could </a:t>
            </a:r>
            <a:r>
              <a:rPr lang="en-US" b="1" i="0" dirty="0">
                <a:solidFill>
                  <a:srgbClr val="0C4C88"/>
                </a:solidFill>
                <a:effectLst/>
                <a:latin typeface="Roboto"/>
              </a:rPr>
              <a:t>save about $4.4 billion </a:t>
            </a:r>
            <a:r>
              <a:rPr lang="en-US" b="1" i="1" dirty="0">
                <a:solidFill>
                  <a:srgbClr val="0C4C88"/>
                </a:solidFill>
                <a:effectLst/>
                <a:latin typeface="Roboto"/>
              </a:rPr>
              <a:t>just</a:t>
            </a:r>
            <a:r>
              <a:rPr lang="en-US" b="1" i="0" dirty="0">
                <a:solidFill>
                  <a:srgbClr val="0C4C88"/>
                </a:solidFill>
                <a:effectLst/>
                <a:latin typeface="Roboto"/>
              </a:rPr>
              <a:t> on insulin</a:t>
            </a:r>
            <a:r>
              <a:rPr lang="en-US" b="0" i="0" dirty="0">
                <a:solidFill>
                  <a:srgbClr val="0C4C88"/>
                </a:solidFill>
                <a:effectLst/>
                <a:latin typeface="Roboto"/>
              </a:rPr>
              <a:t>.</a:t>
            </a:r>
          </a:p>
          <a:p>
            <a:pPr>
              <a:spcBef>
                <a:spcPts val="1200"/>
              </a:spcBef>
            </a:pPr>
            <a:r>
              <a:rPr lang="en-US" b="0" dirty="0"/>
              <a:t>Growing concentration of pharmaceutical companies. </a:t>
            </a:r>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a:t>
            </a:r>
            <a:r>
              <a:rPr lang="en-US" sz="2800" dirty="0"/>
              <a:t>for</a:t>
            </a:r>
            <a:r>
              <a:rPr lang="en-US" sz="2800" b="0" dirty="0"/>
              <a:t> Medicare Part D </a:t>
            </a:r>
            <a:r>
              <a:rPr lang="en-US" sz="2800" b="1" dirty="0"/>
              <a:t>($448B)</a:t>
            </a:r>
          </a:p>
          <a:p>
            <a:pPr lvl="1"/>
            <a:r>
              <a:rPr lang="en-US" sz="2800" dirty="0"/>
              <a:t>lower</a:t>
            </a:r>
            <a:r>
              <a:rPr lang="en-US" sz="2800" b="0" dirty="0"/>
              <a:t> spending for the Affordable Care Act’s subsidies for commercial health plans</a:t>
            </a:r>
          </a:p>
          <a:p>
            <a:pPr lvl="1"/>
            <a:r>
              <a:rPr lang="en-US" sz="2800" dirty="0"/>
              <a:t>lower</a:t>
            </a:r>
            <a:r>
              <a:rPr lang="en-US" sz="2800" b="0" dirty="0"/>
              <a:t> spending for the Federal Employees Health Benefits Program</a:t>
            </a:r>
          </a:p>
          <a:p>
            <a:pPr lvl="1"/>
            <a:r>
              <a:rPr lang="en-US" sz="2800" dirty="0"/>
              <a:t>more</a:t>
            </a:r>
            <a:r>
              <a:rPr lang="en-US" sz="2800" b="0" dirty="0"/>
              <a:t> government tax revenue because employers using savings from reduced premiums to fund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Congressional Budget Office,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www.cbo.gov</a:t>
            </a:r>
            <a:r>
              <a:rPr kumimoji="0" lang="en-US" sz="1200" b="0" i="0" u="none" strike="noStrike" kern="1200" cap="none" spc="0" normalizeH="0" baseline="0" noProof="0" dirty="0">
                <a:ln>
                  <a:noFill/>
                </a:ln>
                <a:solidFill>
                  <a:prstClr val="black"/>
                </a:solidFill>
                <a:effectLst/>
                <a:uLnTx/>
                <a:uFillTx/>
                <a:latin typeface="Calibri"/>
                <a:ea typeface="+mn-ea"/>
                <a:cs typeface="+mn-cs"/>
              </a:rPr>
              <a:t>/system/files/2019-12/hr3_complete.pdf</a:t>
            </a:r>
          </a:p>
        </p:txBody>
      </p:sp>
    </p:spTree>
    <p:extLst>
      <p:ext uri="{BB962C8B-B14F-4D97-AF65-F5344CB8AC3E}">
        <p14:creationId xmlns:p14="http://schemas.microsoft.com/office/powerpoint/2010/main" val="263240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01583-143F-2DBC-E15A-73AA5486C1C1}"/>
              </a:ext>
            </a:extLst>
          </p:cNvPr>
          <p:cNvSpPr>
            <a:spLocks noGrp="1"/>
          </p:cNvSpPr>
          <p:nvPr>
            <p:ph idx="1"/>
          </p:nvPr>
        </p:nvSpPr>
        <p:spPr>
          <a:xfrm>
            <a:off x="1146547" y="1538831"/>
            <a:ext cx="10515600" cy="2799251"/>
          </a:xfrm>
        </p:spPr>
        <p:txBody>
          <a:bodyPr>
            <a:normAutofit/>
          </a:bodyPr>
          <a:lstStyle/>
          <a:p>
            <a:pPr marL="0" indent="0">
              <a:buNone/>
            </a:pPr>
            <a:r>
              <a:rPr lang="en-US" sz="4400" dirty="0"/>
              <a:t>Healthcare expenditure in the U.S.</a:t>
            </a:r>
          </a:p>
        </p:txBody>
      </p:sp>
      <p:sp>
        <p:nvSpPr>
          <p:cNvPr id="4" name="Slide Number Placeholder 3">
            <a:extLst>
              <a:ext uri="{FF2B5EF4-FFF2-40B4-BE49-F238E27FC236}">
                <a16:creationId xmlns:a16="http://schemas.microsoft.com/office/drawing/2014/main" id="{64C03DA0-87BF-8446-532D-3B5AD732D50F}"/>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838536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41689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www.gao.gov</a:t>
            </a:r>
            <a:r>
              <a:rPr kumimoji="0" lang="en-US" sz="1200" b="0" i="0" u="none" strike="noStrike" kern="1200" cap="none" spc="0" normalizeH="0" baseline="0" noProof="0" dirty="0">
                <a:ln>
                  <a:noFill/>
                </a:ln>
                <a:solidFill>
                  <a:prstClr val="black"/>
                </a:solidFill>
                <a:effectLst/>
                <a:uLnTx/>
                <a:uFillTx/>
                <a:latin typeface="Calibri"/>
                <a:ea typeface="+mn-ea"/>
                <a:cs typeface="+mn-cs"/>
              </a:rPr>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2FE1-6222-C1CB-1820-E9667B1EA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1069D-6BC0-6AC1-6005-9121357FEFB3}"/>
              </a:ext>
            </a:extLst>
          </p:cNvPr>
          <p:cNvSpPr>
            <a:spLocks noGrp="1"/>
          </p:cNvSpPr>
          <p:nvPr>
            <p:ph type="title"/>
          </p:nvPr>
        </p:nvSpPr>
        <p:spPr>
          <a:xfrm>
            <a:off x="831850" y="2147061"/>
            <a:ext cx="10515600" cy="2206278"/>
          </a:xfrm>
        </p:spPr>
        <p:txBody>
          <a:bodyPr>
            <a:noAutofit/>
          </a:bodyPr>
          <a:lstStyle/>
          <a:p>
            <a:pPr>
              <a:lnSpc>
                <a:spcPct val="150000"/>
              </a:lnSpc>
            </a:pPr>
            <a:r>
              <a:rPr lang="en-US" sz="5400" dirty="0"/>
              <a:t>Concentration in specific markets: 2) Hospital Consolidations</a:t>
            </a:r>
          </a:p>
        </p:txBody>
      </p:sp>
      <p:sp>
        <p:nvSpPr>
          <p:cNvPr id="3" name="Text Placeholder 2">
            <a:extLst>
              <a:ext uri="{FF2B5EF4-FFF2-40B4-BE49-F238E27FC236}">
                <a16:creationId xmlns:a16="http://schemas.microsoft.com/office/drawing/2014/main" id="{18213B51-EB91-8B25-066E-5A941819BA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F7BC12-864F-BBC8-F5BB-E43FAC2C04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30746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a:xfrm>
            <a:off x="838200" y="1226634"/>
            <a:ext cx="10515600" cy="4717736"/>
          </a:xfrm>
        </p:spPr>
        <p:txBody>
          <a:bodyPr>
            <a:normAutofit/>
          </a:bodyPr>
          <a:lstStyle/>
          <a:p>
            <a:pPr>
              <a:spcAft>
                <a:spcPts val="1000"/>
              </a:spcAft>
            </a:pPr>
            <a:r>
              <a:rPr lang="en-US" b="0" dirty="0"/>
              <a:t>Less competition in health systems, hospitals, medical groups, and health insurers has surged in recent years.</a:t>
            </a:r>
          </a:p>
          <a:p>
            <a:r>
              <a:rPr lang="en-US" b="0" dirty="0"/>
              <a:t>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Between 1999 and 2018, hospital profit margins soared!</a:t>
            </a:r>
          </a:p>
          <a:p>
            <a:pPr lvl="1"/>
            <a:r>
              <a:rPr lang="en-US" dirty="0"/>
              <a:t>From 100% in 1999 to 317% in 2018.</a:t>
            </a:r>
          </a:p>
          <a:p>
            <a:r>
              <a:rPr lang="en-US" b="0" dirty="0"/>
              <a:t>Evidence suggests that with more government oversight and restraining mergers, health care costs would have been lower.</a:t>
            </a:r>
          </a:p>
          <a:p>
            <a:pPr lvl="1"/>
            <a:endParaRPr lang="en-US" b="0"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a:xfrm>
            <a:off x="838200" y="1193180"/>
            <a:ext cx="10515600" cy="4728888"/>
          </a:xfrm>
        </p:spPr>
        <p:txBody>
          <a:bodyPr>
            <a:normAutofit fontScale="925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sz="1600" dirty="0"/>
              <a:t>Risk contracts</a:t>
            </a:r>
          </a:p>
          <a:p>
            <a:pPr lvl="3"/>
            <a:r>
              <a:rPr lang="en-US" sz="1600"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sz="1600"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Martin Gaynor,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NIHCM.org</a:t>
            </a:r>
            <a:r>
              <a:rPr kumimoji="0" lang="en-US" sz="1200" b="0" i="0" u="none" strike="noStrike" kern="1200" cap="none" spc="0" normalizeH="0" baseline="0" noProof="0" dirty="0">
                <a:ln>
                  <a:noFill/>
                </a:ln>
                <a:solidFill>
                  <a:prstClr val="black"/>
                </a:solidFill>
                <a:effectLst/>
                <a:uLnTx/>
                <a:uFillTx/>
                <a:latin typeface="Calibri"/>
                <a:ea typeface="+mn-ea"/>
                <a:cs typeface="+mn-cs"/>
              </a:rPr>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Increase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price effect of a merger declines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a:xfrm>
            <a:off x="838200" y="1570730"/>
            <a:ext cx="10515600" cy="3786461"/>
          </a:xfrm>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968635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5545-0349-DE99-E944-CB92D0F6F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CAE2B-B1BC-5A22-3E0D-A65716E6E09D}"/>
              </a:ext>
            </a:extLst>
          </p:cNvPr>
          <p:cNvSpPr>
            <a:spLocks noGrp="1"/>
          </p:cNvSpPr>
          <p:nvPr>
            <p:ph type="title"/>
          </p:nvPr>
        </p:nvSpPr>
        <p:spPr>
          <a:xfrm>
            <a:off x="838200" y="2117243"/>
            <a:ext cx="10515600" cy="2206278"/>
          </a:xfrm>
        </p:spPr>
        <p:txBody>
          <a:bodyPr>
            <a:noAutofit/>
          </a:bodyPr>
          <a:lstStyle/>
          <a:p>
            <a:pPr>
              <a:lnSpc>
                <a:spcPct val="150000"/>
              </a:lnSpc>
            </a:pPr>
            <a:r>
              <a:rPr lang="en-US" sz="4800" dirty="0"/>
              <a:t>Concentration in specific markets:</a:t>
            </a:r>
            <a:br>
              <a:rPr lang="en-US" sz="4800" dirty="0"/>
            </a:br>
            <a:r>
              <a:rPr lang="en-US" sz="4800" dirty="0"/>
              <a:t>3) Health Insurance</a:t>
            </a:r>
          </a:p>
        </p:txBody>
      </p:sp>
      <p:sp>
        <p:nvSpPr>
          <p:cNvPr id="3" name="Text Placeholder 2">
            <a:extLst>
              <a:ext uri="{FF2B5EF4-FFF2-40B4-BE49-F238E27FC236}">
                <a16:creationId xmlns:a16="http://schemas.microsoft.com/office/drawing/2014/main" id="{5C5A5344-522E-2F3F-BF0B-05D0F6BCD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8D63D-9FF1-44D8-7B88-5B52F8AF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20519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7397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Big Business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a:xfrm>
            <a:off x="896436" y="1155438"/>
            <a:ext cx="10610048" cy="4755748"/>
          </a:xfrm>
        </p:spPr>
        <p:txBody>
          <a:bodyPr>
            <a:normAutofit/>
          </a:bodyPr>
          <a:lstStyle/>
          <a:p>
            <a:pPr>
              <a:spcAft>
                <a:spcPts val="1000"/>
              </a:spcAft>
            </a:pPr>
            <a:r>
              <a:rPr lang="en-US" sz="3200" b="0" dirty="0"/>
              <a:t>Healthcare is the biggest industry and the largest employer in the U.S.</a:t>
            </a:r>
          </a:p>
          <a:p>
            <a:pPr>
              <a:spcAft>
                <a:spcPts val="1000"/>
              </a:spcAft>
            </a:pPr>
            <a:r>
              <a:rPr lang="en-US" sz="3200" b="0" dirty="0"/>
              <a:t>We spend </a:t>
            </a:r>
            <a:r>
              <a:rPr lang="en-US" sz="3200" dirty="0"/>
              <a:t>A LOT </a:t>
            </a:r>
            <a:r>
              <a:rPr lang="en-US" sz="3200" b="0" dirty="0"/>
              <a:t>on healthcare:</a:t>
            </a:r>
          </a:p>
          <a:p>
            <a:pPr lvl="1">
              <a:lnSpc>
                <a:spcPct val="100000"/>
              </a:lnSpc>
              <a:spcAft>
                <a:spcPts val="1000"/>
              </a:spcAft>
            </a:pPr>
            <a:r>
              <a:rPr lang="en-US" sz="2600" b="0" dirty="0"/>
              <a:t>In 202</a:t>
            </a:r>
            <a:r>
              <a:rPr lang="en-US" sz="2600" dirty="0"/>
              <a:t>3</a:t>
            </a:r>
            <a:r>
              <a:rPr lang="en-US" sz="2600" b="0" dirty="0"/>
              <a:t>, U.S. national health expenditures were about </a:t>
            </a:r>
            <a:r>
              <a:rPr lang="en-US" sz="2600" b="1" dirty="0"/>
              <a:t>$4.9 trillion</a:t>
            </a:r>
            <a:r>
              <a:rPr lang="en-US" sz="2600" dirty="0"/>
              <a:t> ($14,570 per person) which is approximately </a:t>
            </a:r>
            <a:r>
              <a:rPr lang="en-US" sz="2600" b="1" dirty="0"/>
              <a:t>17.6% of GDP</a:t>
            </a:r>
            <a:r>
              <a:rPr lang="en-US" sz="2600" b="0" dirty="0"/>
              <a:t> </a:t>
            </a:r>
          </a:p>
          <a:p>
            <a:pPr lvl="1">
              <a:lnSpc>
                <a:spcPct val="100000"/>
              </a:lnSpc>
              <a:spcAft>
                <a:spcPts val="1000"/>
              </a:spcAft>
            </a:pPr>
            <a:r>
              <a:rPr lang="en-US" sz="2600" dirty="0"/>
              <a:t>Expenditures grew 7.5% from 2022 to 2023</a:t>
            </a:r>
            <a:endParaRPr lang="en-US" sz="2600" b="0" dirty="0"/>
          </a:p>
          <a:p>
            <a:pPr>
              <a:spcAft>
                <a:spcPts val="1000"/>
              </a:spcAft>
            </a:pPr>
            <a:r>
              <a:rPr lang="en-US" sz="3000" b="0" dirty="0"/>
              <a:t>U.S. Healthcare industry would be the 3rd largest economy in the world</a:t>
            </a:r>
          </a:p>
        </p:txBody>
      </p:sp>
    </p:spTree>
    <p:extLst>
      <p:ext uri="{BB962C8B-B14F-4D97-AF65-F5344CB8AC3E}">
        <p14:creationId xmlns:p14="http://schemas.microsoft.com/office/powerpoint/2010/main" val="26405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4145544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1292773" y="1325563"/>
            <a:ext cx="9228082" cy="4351338"/>
          </a:xfrm>
        </p:spPr>
        <p:txBody>
          <a:bodyPr>
            <a:normAutofit/>
          </a:bodyPr>
          <a:lstStyle/>
          <a:p>
            <a:pPr>
              <a:lnSpc>
                <a:spcPct val="150000"/>
              </a:lnSpc>
            </a:pPr>
            <a:r>
              <a:rPr lang="en-US" sz="3200" b="0" dirty="0">
                <a:solidFill>
                  <a:srgbClr val="333333"/>
                </a:solidFill>
                <a:latin typeface="interface_regular"/>
              </a:rPr>
              <a:t>Rising prices in the health sector</a:t>
            </a:r>
          </a:p>
          <a:p>
            <a:pPr>
              <a:lnSpc>
                <a:spcPct val="150000"/>
              </a:lnSpc>
            </a:pPr>
            <a:r>
              <a:rPr lang="en-US" sz="3200" b="0" dirty="0">
                <a:solidFill>
                  <a:srgbClr val="333333"/>
                </a:solidFill>
                <a:latin typeface="interface_regular"/>
              </a:rPr>
              <a:t>Advances in medical technologies </a:t>
            </a:r>
          </a:p>
          <a:p>
            <a:pPr>
              <a:lnSpc>
                <a:spcPct val="150000"/>
              </a:lnSpc>
            </a:pPr>
            <a:r>
              <a:rPr lang="en-US" sz="3200" b="0" dirty="0">
                <a:solidFill>
                  <a:srgbClr val="333333"/>
                </a:solidFill>
                <a:latin typeface="interface_regular"/>
              </a:rPr>
              <a:t>Increased demand for services </a:t>
            </a:r>
          </a:p>
          <a:p>
            <a:pPr>
              <a:lnSpc>
                <a:spcPct val="150000"/>
              </a:lnSpc>
            </a:pPr>
            <a:r>
              <a:rPr lang="en-US" sz="3200" b="0" dirty="0">
                <a:solidFill>
                  <a:srgbClr val="333333"/>
                </a:solidFill>
                <a:latin typeface="interface_regular"/>
              </a:rPr>
              <a:t>Decreasing competition in health insurance markets</a:t>
            </a:r>
          </a:p>
        </p:txBody>
      </p:sp>
    </p:spTree>
    <p:extLst>
      <p:ext uri="{BB962C8B-B14F-4D97-AF65-F5344CB8AC3E}">
        <p14:creationId xmlns:p14="http://schemas.microsoft.com/office/powerpoint/2010/main" val="3809379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a:xfrm>
            <a:off x="838200" y="1172817"/>
            <a:ext cx="10515600" cy="4749251"/>
          </a:xfrm>
        </p:spPr>
        <p:txBody>
          <a:bodyPr>
            <a:normAutofit/>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consumers can choose only from plans available in the state in which they reside. </a:t>
            </a:r>
          </a:p>
          <a:p>
            <a:pPr>
              <a:spcAft>
                <a:spcPts val="1000"/>
              </a:spcAft>
            </a:pPr>
            <a:r>
              <a:rPr lang="en-US" sz="2400" b="0" dirty="0">
                <a:solidFill>
                  <a:srgbClr val="000000"/>
                </a:solidFill>
                <a:latin typeface="Myriad Pro"/>
              </a:rPr>
              <a:t>In 2019, of the 50 states and the District of Columbia:</a:t>
            </a:r>
          </a:p>
          <a:p>
            <a:pPr lvl="1"/>
            <a:r>
              <a:rPr lang="en-US" b="0" dirty="0">
                <a:solidFill>
                  <a:srgbClr val="000000"/>
                </a:solidFill>
                <a:latin typeface="Myriad Pro"/>
              </a:rPr>
              <a:t>21 had only 1 or 2 insurers (up from 11 in 2014)</a:t>
            </a:r>
          </a:p>
          <a:p>
            <a:pPr lvl="1"/>
            <a:r>
              <a:rPr lang="en-US" b="0" dirty="0">
                <a:solidFill>
                  <a:srgbClr val="000000"/>
                </a:solidFill>
                <a:latin typeface="Myriad Pro"/>
              </a:rPr>
              <a:t>14 had 3 or 4, and </a:t>
            </a:r>
          </a:p>
          <a:p>
            <a:pPr lvl="1">
              <a:spcAft>
                <a:spcPts val="1000"/>
              </a:spcAft>
            </a:pPr>
            <a:r>
              <a:rPr lang="en-US" b="0" dirty="0">
                <a:solidFill>
                  <a:srgbClr val="000000"/>
                </a:solidFill>
                <a:latin typeface="Myriad Pro"/>
              </a:rPr>
              <a:t>16 states had 5 or more.  </a:t>
            </a:r>
            <a:r>
              <a:rPr lang="en-US" dirty="0">
                <a:solidFill>
                  <a:srgbClr val="000000"/>
                </a:solidFill>
                <a:latin typeface="Myriad Pro"/>
              </a:rPr>
              <a:t>(CA had 11)</a:t>
            </a:r>
            <a:endParaRPr lang="en-US" b="0" dirty="0">
              <a:solidFill>
                <a:srgbClr val="000000"/>
              </a:solidFill>
              <a:latin typeface="Myriad Pro"/>
            </a:endParaRPr>
          </a:p>
        </p:txBody>
      </p:sp>
      <p:sp>
        <p:nvSpPr>
          <p:cNvPr id="4" name="TextBox 3">
            <a:extLst>
              <a:ext uri="{FF2B5EF4-FFF2-40B4-BE49-F238E27FC236}">
                <a16:creationId xmlns:a16="http://schemas.microsoft.com/office/drawing/2014/main" id="{2BE37F3E-57AD-09B1-01E4-3B222A6FB41D}"/>
              </a:ext>
            </a:extLst>
          </p:cNvPr>
          <p:cNvSpPr txBox="1"/>
          <p:nvPr/>
        </p:nvSpPr>
        <p:spPr>
          <a:xfrm>
            <a:off x="5519057" y="6449785"/>
            <a:ext cx="61103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KRR,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Number of Issuers Participating in the Individual Health Insurance Marketplaces</a:t>
            </a:r>
          </a:p>
        </p:txBody>
      </p:sp>
    </p:spTree>
    <p:extLst>
      <p:ext uri="{BB962C8B-B14F-4D97-AF65-F5344CB8AC3E}">
        <p14:creationId xmlns:p14="http://schemas.microsoft.com/office/powerpoint/2010/main" val="966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a:xfrm>
            <a:off x="831850" y="1550714"/>
            <a:ext cx="10515600" cy="2226629"/>
          </a:xfrm>
        </p:spPr>
        <p:txBody>
          <a:bodyPr/>
          <a:lstStyle/>
          <a:p>
            <a:r>
              <a:rPr lang="en-US" dirty="0"/>
              <a:t>Alternative Health Care Systems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541832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a healthcare system in which </a:t>
            </a:r>
            <a:r>
              <a:rPr lang="en-US" i="1" dirty="0"/>
              <a:t>all</a:t>
            </a:r>
            <a:r>
              <a:rPr lang="en-US" b="0" dirty="0"/>
              <a:t> individuals have the same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105887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a:xfrm>
            <a:off x="838200" y="1226916"/>
            <a:ext cx="10515600" cy="4838218"/>
          </a:xfrm>
        </p:spPr>
        <p:txBody>
          <a:bodyPr>
            <a:normAutofit/>
          </a:bodyPr>
          <a:lstStyle/>
          <a:p>
            <a:r>
              <a:rPr lang="en-US" dirty="0"/>
              <a:t>Single-payer </a:t>
            </a:r>
            <a:r>
              <a:rPr lang="en-US" b="0" dirty="0"/>
              <a:t>- refers to financing a healthcare system by making one entity solely and exclusively responsible for paying for medical goods and services. (Not necessarily the government.)</a:t>
            </a:r>
          </a:p>
          <a:p>
            <a:r>
              <a:rPr lang="en-US" b="0" dirty="0"/>
              <a:t>Only the financing component is nationalized.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61053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dirty="0"/>
              <a:t>This is NOT, and has NEVER been,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168507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4903-7DF9-6C44-B12D-21EE79AFDF2B}"/>
              </a:ext>
            </a:extLst>
          </p:cNvPr>
          <p:cNvSpPr>
            <a:spLocks noGrp="1"/>
          </p:cNvSpPr>
          <p:nvPr>
            <p:ph type="title"/>
          </p:nvPr>
        </p:nvSpPr>
        <p:spPr>
          <a:xfrm>
            <a:off x="77824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877198C3-BAFC-4644-9AD6-B13C3C4470A5}"/>
              </a:ext>
            </a:extLst>
          </p:cNvPr>
          <p:cNvSpPr>
            <a:spLocks noGrp="1"/>
          </p:cNvSpPr>
          <p:nvPr>
            <p:ph idx="1"/>
          </p:nvPr>
        </p:nvSpPr>
        <p:spPr>
          <a:xfrm>
            <a:off x="838200" y="1570730"/>
            <a:ext cx="10515600" cy="3429533"/>
          </a:xfrm>
        </p:spPr>
        <p:txBody>
          <a:bodyPr/>
          <a:lstStyle/>
          <a:p>
            <a:r>
              <a:rPr lang="en-US" b="0" dirty="0"/>
              <a:t>A </a:t>
            </a:r>
            <a:r>
              <a:rPr lang="en-US" dirty="0"/>
              <a:t>third-party payer </a:t>
            </a:r>
            <a:r>
              <a:rPr lang="en-US" b="0" dirty="0"/>
              <a:t>is an entity that pays medical claims on behalf of the insured. Examples of third-party payers include government agencies, insurance companies, health maintenance organizations (HMOs), and employers.</a:t>
            </a:r>
          </a:p>
          <a:p>
            <a:pPr lvl="1"/>
            <a:r>
              <a:rPr lang="en-US" dirty="0"/>
              <a:t>Employer-sponsored health plans</a:t>
            </a:r>
          </a:p>
          <a:p>
            <a:pPr lvl="1"/>
            <a:r>
              <a:rPr lang="en-US" dirty="0"/>
              <a:t>Individual market health plans</a:t>
            </a:r>
          </a:p>
          <a:p>
            <a:pPr lvl="1"/>
            <a:r>
              <a:rPr lang="en-US" dirty="0"/>
              <a:t>National health insurance</a:t>
            </a:r>
          </a:p>
        </p:txBody>
      </p:sp>
      <p:sp>
        <p:nvSpPr>
          <p:cNvPr id="4" name="Slide Number Placeholder 3">
            <a:extLst>
              <a:ext uri="{FF2B5EF4-FFF2-40B4-BE49-F238E27FC236}">
                <a16:creationId xmlns:a16="http://schemas.microsoft.com/office/drawing/2014/main" id="{D10152A0-EEA5-164B-BE46-50A6040CC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73033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B702-0535-5B6D-3D9C-AE2D6E39AF50}"/>
              </a:ext>
            </a:extLst>
          </p:cNvPr>
          <p:cNvSpPr>
            <a:spLocks noGrp="1"/>
          </p:cNvSpPr>
          <p:nvPr>
            <p:ph type="title"/>
          </p:nvPr>
        </p:nvSpPr>
        <p:spPr>
          <a:xfrm>
            <a:off x="803475" y="0"/>
            <a:ext cx="10515600" cy="1325563"/>
          </a:xfrm>
        </p:spPr>
        <p:txBody>
          <a:bodyPr/>
          <a:lstStyle/>
          <a:p>
            <a:r>
              <a:rPr lang="en-US" dirty="0">
                <a:solidFill>
                  <a:schemeClr val="bg1"/>
                </a:solidFill>
              </a:rPr>
              <a:t>Pot</a:t>
            </a:r>
            <a:r>
              <a:rPr lang="en-US" dirty="0"/>
              <a:t>ential pros and cons of national insurance  </a:t>
            </a:r>
          </a:p>
        </p:txBody>
      </p:sp>
      <p:sp>
        <p:nvSpPr>
          <p:cNvPr id="3" name="Content Placeholder 2">
            <a:extLst>
              <a:ext uri="{FF2B5EF4-FFF2-40B4-BE49-F238E27FC236}">
                <a16:creationId xmlns:a16="http://schemas.microsoft.com/office/drawing/2014/main" id="{165D7BAD-14D7-5055-762A-F1BA4C2105CA}"/>
              </a:ext>
            </a:extLst>
          </p:cNvPr>
          <p:cNvSpPr>
            <a:spLocks noGrp="1"/>
          </p:cNvSpPr>
          <p:nvPr>
            <p:ph idx="1"/>
          </p:nvPr>
        </p:nvSpPr>
        <p:spPr>
          <a:xfrm>
            <a:off x="1143000" y="1325563"/>
            <a:ext cx="10210800" cy="4596505"/>
          </a:xfrm>
        </p:spPr>
        <p:txBody>
          <a:bodyPr>
            <a:normAutofit lnSpcReduction="10000"/>
          </a:bodyPr>
          <a:lstStyle/>
          <a:p>
            <a:r>
              <a:rPr lang="en-US" dirty="0"/>
              <a:t>Potential Pros</a:t>
            </a:r>
          </a:p>
          <a:p>
            <a:pPr lvl="1"/>
            <a:r>
              <a:rPr lang="en-US" dirty="0"/>
              <a:t>Universal coverage</a:t>
            </a:r>
          </a:p>
          <a:p>
            <a:pPr lvl="1"/>
            <a:r>
              <a:rPr kumimoji="0" lang="en-US" sz="2400" b="0" i="0" u="none" strike="noStrike" kern="1200" cap="none" spc="0" normalizeH="0" baseline="0" noProof="0" dirty="0">
                <a:ln>
                  <a:noFill/>
                </a:ln>
                <a:solidFill>
                  <a:srgbClr val="2B414D"/>
                </a:solidFill>
                <a:effectLst/>
                <a:uLnTx/>
                <a:uFillTx/>
                <a:latin typeface="Calibri"/>
                <a:ea typeface="+mn-ea"/>
                <a:cs typeface="+mn-cs"/>
              </a:rPr>
              <a:t>Government controls quality of care</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2B414D"/>
                </a:solidFill>
                <a:effectLst/>
                <a:uLnTx/>
                <a:uFillTx/>
                <a:latin typeface="Calibri"/>
                <a:ea typeface="+mn-ea"/>
                <a:cs typeface="+mn-cs"/>
              </a:rPr>
              <a:t>No medical bills or co-pays (or debt!)</a:t>
            </a:r>
            <a:endParaRPr lang="en-US" dirty="0"/>
          </a:p>
          <a:p>
            <a:pPr lvl="1"/>
            <a:r>
              <a:rPr lang="en-US" dirty="0"/>
              <a:t>Consolidated medical records (lower administrative costs; fewer errors)</a:t>
            </a:r>
          </a:p>
          <a:p>
            <a:pPr lvl="1"/>
            <a:r>
              <a:rPr lang="en-US" dirty="0"/>
              <a:t>Higher wages/wage growth</a:t>
            </a:r>
          </a:p>
          <a:p>
            <a:pPr>
              <a:lnSpc>
                <a:spcPct val="150000"/>
              </a:lnSpc>
            </a:pPr>
            <a:r>
              <a:rPr lang="en-US" dirty="0"/>
              <a:t>Potential Cons</a:t>
            </a:r>
          </a:p>
          <a:p>
            <a:pPr lvl="1"/>
            <a:r>
              <a:rPr lang="en-US" dirty="0"/>
              <a:t>Higher taxes</a:t>
            </a:r>
          </a:p>
          <a:p>
            <a:pPr lvl="1"/>
            <a:r>
              <a:rPr lang="en-US" dirty="0"/>
              <a:t>Long wait times for elective services</a:t>
            </a:r>
          </a:p>
          <a:p>
            <a:pPr lvl="1"/>
            <a:r>
              <a:rPr lang="en-US" dirty="0"/>
              <a:t>Government determines service eligibility</a:t>
            </a:r>
          </a:p>
          <a:p>
            <a:pPr lvl="1"/>
            <a:r>
              <a:rPr lang="en-US" dirty="0"/>
              <a:t>May reduce incentives for innovation</a:t>
            </a:r>
          </a:p>
        </p:txBody>
      </p:sp>
      <p:sp>
        <p:nvSpPr>
          <p:cNvPr id="4" name="Slide Number Placeholder 3">
            <a:extLst>
              <a:ext uri="{FF2B5EF4-FFF2-40B4-BE49-F238E27FC236}">
                <a16:creationId xmlns:a16="http://schemas.microsoft.com/office/drawing/2014/main" id="{3E5AF436-688A-FB55-FD1C-768E572FDC63}"/>
              </a:ext>
            </a:extLst>
          </p:cNvPr>
          <p:cNvSpPr>
            <a:spLocks noGrp="1"/>
          </p:cNvSpPr>
          <p:nvPr>
            <p:ph type="sldNum" sz="quarter" idx="12"/>
          </p:nvPr>
        </p:nvSpPr>
        <p:spPr/>
        <p:txBody>
          <a:bodyPr/>
          <a:lstStyle/>
          <a:p>
            <a:fld id="{D9F085D5-EC86-4F6A-B501-C1359CB39116}" type="slidenum">
              <a:rPr lang="en-GB" smtClean="0"/>
              <a:t>98</a:t>
            </a:fld>
            <a:endParaRPr lang="en-GB"/>
          </a:p>
        </p:txBody>
      </p:sp>
    </p:spTree>
    <p:extLst>
      <p:ext uri="{BB962C8B-B14F-4D97-AF65-F5344CB8AC3E}">
        <p14:creationId xmlns:p14="http://schemas.microsoft.com/office/powerpoint/2010/main" val="10394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864-2640-4953-A048-D6525B3849DE}"/>
              </a:ext>
            </a:extLst>
          </p:cNvPr>
          <p:cNvSpPr>
            <a:spLocks noGrp="1"/>
          </p:cNvSpPr>
          <p:nvPr>
            <p:ph type="title"/>
          </p:nvPr>
        </p:nvSpPr>
        <p:spPr>
          <a:xfrm>
            <a:off x="745600" y="0"/>
            <a:ext cx="10515600" cy="1325563"/>
          </a:xfrm>
        </p:spPr>
        <p:txBody>
          <a:bodyPr/>
          <a:lstStyle/>
          <a:p>
            <a:r>
              <a:rPr lang="en-US" dirty="0">
                <a:solidFill>
                  <a:schemeClr val="bg1"/>
                </a:solidFill>
              </a:rPr>
              <a:t>Key </a:t>
            </a:r>
            <a:r>
              <a:rPr lang="en-US" dirty="0"/>
              <a:t>ACA components</a:t>
            </a:r>
          </a:p>
        </p:txBody>
      </p:sp>
      <p:sp>
        <p:nvSpPr>
          <p:cNvPr id="3" name="Content Placeholder 2">
            <a:extLst>
              <a:ext uri="{FF2B5EF4-FFF2-40B4-BE49-F238E27FC236}">
                <a16:creationId xmlns:a16="http://schemas.microsoft.com/office/drawing/2014/main" id="{380DFEF6-F6DD-4AEB-AD9F-5BBAE5A40787}"/>
              </a:ext>
            </a:extLst>
          </p:cNvPr>
          <p:cNvSpPr>
            <a:spLocks noGrp="1"/>
          </p:cNvSpPr>
          <p:nvPr>
            <p:ph idx="1"/>
          </p:nvPr>
        </p:nvSpPr>
        <p:spPr>
          <a:xfrm>
            <a:off x="1401418" y="1570730"/>
            <a:ext cx="9952382" cy="3577740"/>
          </a:xfrm>
        </p:spPr>
        <p:txBody>
          <a:bodyPr/>
          <a:lstStyle/>
          <a:p>
            <a:r>
              <a:rPr lang="en-US" dirty="0"/>
              <a:t>Expand health insurance coverage (i.e., increase access)</a:t>
            </a:r>
          </a:p>
          <a:p>
            <a:pPr lvl="1"/>
            <a:r>
              <a:rPr lang="en-US" dirty="0"/>
              <a:t>Individual mandate</a:t>
            </a:r>
          </a:p>
          <a:p>
            <a:pPr lvl="1"/>
            <a:r>
              <a:rPr lang="en-US" dirty="0"/>
              <a:t>Corporate mandate</a:t>
            </a:r>
          </a:p>
          <a:p>
            <a:pPr lvl="1"/>
            <a:r>
              <a:rPr lang="en-US" dirty="0"/>
              <a:t>Insurance Exchanges</a:t>
            </a:r>
          </a:p>
          <a:p>
            <a:pPr lvl="1"/>
            <a:r>
              <a:rPr lang="en-US" dirty="0"/>
              <a:t>Medicaid expansion</a:t>
            </a:r>
          </a:p>
          <a:p>
            <a:r>
              <a:rPr lang="en-US" dirty="0"/>
              <a:t>Electronic medical records</a:t>
            </a:r>
          </a:p>
          <a:p>
            <a:r>
              <a:rPr lang="en-US" dirty="0"/>
              <a:t>Cost effectiveness studies</a:t>
            </a:r>
          </a:p>
        </p:txBody>
      </p:sp>
    </p:spTree>
    <p:extLst>
      <p:ext uri="{BB962C8B-B14F-4D97-AF65-F5344CB8AC3E}">
        <p14:creationId xmlns:p14="http://schemas.microsoft.com/office/powerpoint/2010/main" val="17822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C3FF1121C9B428F9509BEAC92A44C" ma:contentTypeVersion="18" ma:contentTypeDescription="Create a new document." ma:contentTypeScope="" ma:versionID="77502ec2de4f0b8786774284468189fa">
  <xsd:schema xmlns:xsd="http://www.w3.org/2001/XMLSchema" xmlns:xs="http://www.w3.org/2001/XMLSchema" xmlns:p="http://schemas.microsoft.com/office/2006/metadata/properties" xmlns:ns3="c559dccb-3886-4a3d-83f1-c2d47a18aba5" xmlns:ns4="da468f5f-26f4-4c41-8c44-63b11cb76384" targetNamespace="http://schemas.microsoft.com/office/2006/metadata/properties" ma:root="true" ma:fieldsID="0a22299cefd0ee5573ad8bbb3841e7a6" ns3:_="" ns4:_="">
    <xsd:import namespace="c559dccb-3886-4a3d-83f1-c2d47a18aba5"/>
    <xsd:import namespace="da468f5f-26f4-4c41-8c44-63b11cb763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Location"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9dccb-3886-4a3d-83f1-c2d47a18a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68f5f-26f4-4c41-8c44-63b11cb7638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559dccb-3886-4a3d-83f1-c2d47a18aba5" xsi:nil="true"/>
  </documentManagement>
</p:properties>
</file>

<file path=customXml/itemProps1.xml><?xml version="1.0" encoding="utf-8"?>
<ds:datastoreItem xmlns:ds="http://schemas.openxmlformats.org/officeDocument/2006/customXml" ds:itemID="{03C7E9EF-6900-4C6B-BF7B-59B658030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9dccb-3886-4a3d-83f1-c2d47a18aba5"/>
    <ds:schemaRef ds:uri="da468f5f-26f4-4c41-8c44-63b11cb76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7D3450-2286-45FF-B229-39FCC6C0C20F}">
  <ds:schemaRefs>
    <ds:schemaRef ds:uri="http://schemas.microsoft.com/sharepoint/v3/contenttype/forms"/>
  </ds:schemaRefs>
</ds:datastoreItem>
</file>

<file path=customXml/itemProps3.xml><?xml version="1.0" encoding="utf-8"?>
<ds:datastoreItem xmlns:ds="http://schemas.openxmlformats.org/officeDocument/2006/customXml" ds:itemID="{FC35F050-1012-4617-A316-82DE52AD8430}">
  <ds:schemaRefs>
    <ds:schemaRef ds:uri="http://schemas.microsoft.com/office/infopath/2007/PartnerControls"/>
    <ds:schemaRef ds:uri="da468f5f-26f4-4c41-8c44-63b11cb76384"/>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c559dccb-3886-4a3d-83f1-c2d47a18aba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20566</TotalTime>
  <Words>6037</Words>
  <Application>Microsoft Office PowerPoint</Application>
  <PresentationFormat>Widescreen</PresentationFormat>
  <Paragraphs>839</Paragraphs>
  <Slides>104</Slides>
  <Notes>22</Notes>
  <HiddenSlides>16</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104</vt:i4>
      </vt:variant>
    </vt:vector>
  </HeadingPairs>
  <TitlesOfParts>
    <vt:vector size="123" baseType="lpstr">
      <vt:lpstr>Berlingske Serif Text</vt:lpstr>
      <vt:lpstr>berlingske_bold</vt:lpstr>
      <vt:lpstr>Cabin</vt:lpstr>
      <vt:lpstr>inherit</vt:lpstr>
      <vt:lpstr>InterFace</vt:lpstr>
      <vt:lpstr>InterFace</vt:lpstr>
      <vt:lpstr>interface_regular</vt:lpstr>
      <vt:lpstr>ＭＳ Ｐゴシック</vt:lpstr>
      <vt:lpstr>Myriad Pro</vt:lpstr>
      <vt:lpstr>Myriad Pro Light</vt:lpstr>
      <vt:lpstr>Arial</vt:lpstr>
      <vt:lpstr>Calibri</vt:lpstr>
      <vt:lpstr>Courier New</vt:lpstr>
      <vt:lpstr>Roboto</vt:lpstr>
      <vt:lpstr>Source Sans Pro</vt:lpstr>
      <vt:lpstr>Tahoma</vt:lpstr>
      <vt:lpstr>Trebuchet MS</vt:lpstr>
      <vt:lpstr>Wingdings</vt:lpstr>
      <vt:lpstr>Custom Design</vt:lpstr>
      <vt:lpstr>PowerPoint Presentation</vt:lpstr>
      <vt:lpstr> Available NEED Topics Include:</vt:lpstr>
      <vt:lpstr> Course Outline</vt:lpstr>
      <vt:lpstr>Submitting Questions</vt:lpstr>
      <vt:lpstr>Major Problems in the US</vt:lpstr>
      <vt:lpstr>Outline</vt:lpstr>
      <vt:lpstr>Before we start…</vt:lpstr>
      <vt:lpstr>PowerPoint Presentation</vt:lpstr>
      <vt:lpstr>Health Economics is Big Business</vt:lpstr>
      <vt:lpstr>National Health Expenditure as Percent of GDP</vt:lpstr>
      <vt:lpstr>Health Care Spending as % of GDP, 1980–2018</vt:lpstr>
      <vt:lpstr>International Per Capita Healthcare Spending</vt:lpstr>
      <vt:lpstr>GDP per Capita and Health Spending per Capita, 2017 </vt:lpstr>
      <vt:lpstr>Health Care vs Social Services Spending</vt:lpstr>
      <vt:lpstr>Health Care vs Social Care Spending</vt:lpstr>
      <vt:lpstr>PowerPoint Presentation</vt:lpstr>
      <vt:lpstr>Where the money goes:</vt:lpstr>
      <vt:lpstr>U.S. Healthcare Expenditure Sources</vt:lpstr>
      <vt:lpstr>PowerPoint Presentation</vt:lpstr>
      <vt:lpstr>PowerPoint Presentation</vt:lpstr>
      <vt:lpstr>PowerPoint Presentation</vt:lpstr>
      <vt:lpstr>PowerPoint Presentation</vt:lpstr>
      <vt:lpstr>PowerPoint Presentation</vt:lpstr>
      <vt:lpstr> Assessing the U.S. Healthcare System: Access to Healthcare Services</vt:lpstr>
      <vt:lpstr>Health Insurance Coverage, 2022 – 92.1%</vt:lpstr>
      <vt:lpstr>Uninsured Rate dropped dramatically with the ACA; Drop was more significant for young adults</vt:lpstr>
      <vt:lpstr>Health Insurance Coverage By Age, 2019</vt:lpstr>
      <vt:lpstr>Health Insurance Coverage by Income, 2019</vt:lpstr>
      <vt:lpstr>Health Insurance Coverage by Race, 2019</vt:lpstr>
      <vt:lpstr>Physician Visits and Physician Supply</vt:lpstr>
      <vt:lpstr>Percent of Women Ages 18–64 Who Reported Having A Regular Doctor/Regular Place of Care</vt:lpstr>
      <vt:lpstr>Percent of Women Ages 18–64 Who Reported Going  to the Emergency Room in the Past Two Years</vt:lpstr>
      <vt:lpstr>Hospital Acute Care Average Length of Stay</vt:lpstr>
      <vt:lpstr>Acute Care Hospital Beds per 1,000 Population</vt:lpstr>
      <vt:lpstr>Waited Less Than a Month to See A Specialist</vt:lpstr>
      <vt:lpstr>More About Wait Times</vt:lpstr>
      <vt:lpstr>Avoidable Deaths</vt:lpstr>
      <vt:lpstr>Skipped Care Because of Cost</vt:lpstr>
      <vt:lpstr>Out-of-Pocket Costs</vt:lpstr>
      <vt:lpstr>Medical Bill Problems</vt:lpstr>
      <vt:lpstr>Notes about Healthcare Access</vt:lpstr>
      <vt:lpstr> Assessing the U.S. Healthcare System: Quality of Healthcare Services</vt:lpstr>
      <vt:lpstr>Life Expectancy: How Does the US Compare?</vt:lpstr>
      <vt:lpstr>Life Expectancy &amp; Per Capita GDP</vt:lpstr>
      <vt:lpstr>Life Expectancy at Birth by Race/Ethnicity, 2019</vt:lpstr>
      <vt:lpstr>Income Also Matters – Reflecting Access?</vt:lpstr>
      <vt:lpstr>Infant Mortality Comparison</vt:lpstr>
      <vt:lpstr>Infant Mortality by Race/Ethnicity</vt:lpstr>
      <vt:lpstr>Maternal Mortality Rates</vt:lpstr>
      <vt:lpstr>Maternal Mortality Rates by Race</vt:lpstr>
      <vt:lpstr> Flu Immunization</vt:lpstr>
      <vt:lpstr>Breast Cancer Screening</vt:lpstr>
      <vt:lpstr>Prevention and Screening</vt:lpstr>
      <vt:lpstr>Percent of adults who have experienced medical, medication, or lab errors or delays</vt:lpstr>
      <vt:lpstr>Obesity Rate, 2017</vt:lpstr>
      <vt:lpstr>Suicides, 2016</vt:lpstr>
      <vt:lpstr>Adults with Multiple Chronic Conditions, 2016</vt:lpstr>
      <vt:lpstr>Notes About U.S. Healthcare Quality</vt:lpstr>
      <vt:lpstr>Notes About U.S. Healthcare Quality</vt:lpstr>
      <vt:lpstr>Quality of Care Notes</vt:lpstr>
      <vt:lpstr>The Economics of Healthcare</vt:lpstr>
      <vt:lpstr>An Economic View </vt:lpstr>
      <vt:lpstr>Medical Services Unlike Other Products</vt:lpstr>
      <vt:lpstr>Health Care Markets are Different</vt:lpstr>
      <vt:lpstr>How much does an office visit cost to produce?</vt:lpstr>
      <vt:lpstr>Rising HC Expenditures: Demand factors</vt:lpstr>
      <vt:lpstr>Rising HC Expenditures: Demand factors (cont.)</vt:lpstr>
      <vt:lpstr>Rising HC Expenditures: Supply Factors</vt:lpstr>
      <vt:lpstr>Two Comments</vt:lpstr>
      <vt:lpstr>Another Difference: “Right” or Moral Imperative</vt:lpstr>
      <vt:lpstr>Consequences of Rising Expenditures</vt:lpstr>
      <vt:lpstr>Tradeoffs</vt:lpstr>
      <vt:lpstr>Concentration in specific markets: 1) Pharmaceuticals</vt:lpstr>
      <vt:lpstr>Spending on Pharma: Trends Over Time</vt:lpstr>
      <vt:lpstr>Spending on Pharmaceuticals</vt:lpstr>
      <vt:lpstr>International Drug Price Comparisons</vt:lpstr>
      <vt:lpstr>PowerPoint Presentation</vt:lpstr>
      <vt:lpstr>Reasons for higher drug prices</vt:lpstr>
      <vt:lpstr>How Much is Negotiation Worth?</vt:lpstr>
      <vt:lpstr>Concentration in Pharmaceutical Companies</vt:lpstr>
      <vt:lpstr>According to the GAO:</vt:lpstr>
      <vt:lpstr>Concentration in specific markets: 2) Hospital Consolidations</vt:lpstr>
      <vt:lpstr>Hospital Monopolization</vt:lpstr>
      <vt:lpstr>Potential Benefits of Consolidation</vt:lpstr>
      <vt:lpstr>Evidence on Consolidation</vt:lpstr>
      <vt:lpstr>PowerPoint Presentation</vt:lpstr>
      <vt:lpstr>Hospital Monopolization Across the Nation</vt:lpstr>
      <vt:lpstr>Concentration in specific markets: 3) Health Insurance</vt:lpstr>
      <vt:lpstr>Average Annual Insurance Premiums, 1999-2018 </vt:lpstr>
      <vt:lpstr>Spending on Deductibles</vt:lpstr>
      <vt:lpstr>Reason for Higher Health Insurance Rates</vt:lpstr>
      <vt:lpstr>Monopolization of Health Insurance Markets</vt:lpstr>
      <vt:lpstr>Alternative Health Care Systems</vt:lpstr>
      <vt:lpstr>Definition: Universal Coverage</vt:lpstr>
      <vt:lpstr>Definition: Single-Payer</vt:lpstr>
      <vt:lpstr>Definition: Socialized Medicine</vt:lpstr>
      <vt:lpstr>Definition: Third-Party Payer</vt:lpstr>
      <vt:lpstr>Potential pros and cons of national insurance  </vt:lpstr>
      <vt:lpstr>Key ACA components</vt:lpstr>
      <vt:lpstr>PowerPoint Presentation</vt:lpstr>
      <vt:lpstr>Summary</vt:lpstr>
      <vt:lpstr>Closing Thoughts…</vt:lpstr>
      <vt:lpstr>Next Week: Bitcoin mine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Rebelein</cp:lastModifiedBy>
  <cp:revision>285</cp:revision>
  <cp:lastPrinted>2024-10-16T20:03:33Z</cp:lastPrinted>
  <dcterms:created xsi:type="dcterms:W3CDTF">2017-05-03T22:30:38Z</dcterms:created>
  <dcterms:modified xsi:type="dcterms:W3CDTF">2025-06-23T20:34:05Z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0x01010009BC3FF1121C9B428F9509BEAC92A44C</vt:lpwstr>
  </property>
</Properties>
</file>