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9.xml" ContentType="application/vnd.openxmlformats-officedocument.drawingml.chart+xml"/>
  <Override PartName="/ppt/charts/style3.xml" ContentType="application/vnd.ms-office.chartstyle+xml"/>
  <Override PartName="/ppt/charts/colors3.xml" ContentType="application/vnd.ms-office.chartcolorstyle+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charts/chart11.xml" ContentType="application/vnd.openxmlformats-officedocument.drawingml.chart+xml"/>
  <Override PartName="/ppt/charts/style5.xml" ContentType="application/vnd.ms-office.chartstyle+xml"/>
  <Override PartName="/ppt/charts/colors5.xml" ContentType="application/vnd.ms-office.chartcolorstyle+xml"/>
  <Override PartName="/ppt/charts/chart12.xml" ContentType="application/vnd.openxmlformats-officedocument.drawingml.chart+xml"/>
  <Override PartName="/ppt/charts/chart13.xml" ContentType="application/vnd.openxmlformats-officedocument.drawingml.chart+xml"/>
  <Override PartName="/ppt/theme/themeOverride4.xml" ContentType="application/vnd.openxmlformats-officedocument.themeOverride+xml"/>
  <Override PartName="/ppt/drawings/drawing3.xml" ContentType="application/vnd.openxmlformats-officedocument.drawingml.chartshapes+xml"/>
  <Override PartName="/ppt/charts/chart14.xml" ContentType="application/vnd.openxmlformats-officedocument.drawingml.chart+xml"/>
  <Override PartName="/ppt/theme/themeOverride5.xml" ContentType="application/vnd.openxmlformats-officedocument.themeOverride+xml"/>
  <Override PartName="/ppt/drawings/drawing4.xml" ContentType="application/vnd.openxmlformats-officedocument.drawingml.chartshapes+xml"/>
  <Override PartName="/ppt/charts/chart15.xml" ContentType="application/vnd.openxmlformats-officedocument.drawingml.chart+xml"/>
  <Override PartName="/ppt/drawings/drawing5.xml" ContentType="application/vnd.openxmlformats-officedocument.drawingml.chartshapes+xml"/>
  <Override PartName="/ppt/charts/chart16.xml" ContentType="application/vnd.openxmlformats-officedocument.drawingml.chart+xml"/>
  <Override PartName="/ppt/drawings/drawing6.xml" ContentType="application/vnd.openxmlformats-officedocument.drawingml.chartshapes+xml"/>
  <Override PartName="/ppt/charts/chart17.xml" ContentType="application/vnd.openxmlformats-officedocument.drawingml.chart+xml"/>
  <Override PartName="/ppt/drawings/drawing7.xml" ContentType="application/vnd.openxmlformats-officedocument.drawingml.chartshapes+xml"/>
  <Override PartName="/ppt/notesSlides/notesSlide6.xml" ContentType="application/vnd.openxmlformats-officedocument.presentationml.notesSlide+xml"/>
  <Override PartName="/ppt/charts/chart18.xml" ContentType="application/vnd.openxmlformats-officedocument.drawingml.chart+xml"/>
  <Override PartName="/ppt/charts/style6.xml" ContentType="application/vnd.ms-office.chartstyle+xml"/>
  <Override PartName="/ppt/charts/colors6.xml" ContentType="application/vnd.ms-office.chartcolorstyle+xml"/>
  <Override PartName="/ppt/charts/chart1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charts/chart20.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1.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8.xml" ContentType="application/vnd.openxmlformats-officedocument.drawingml.chartshapes+xml"/>
  <Override PartName="/ppt/charts/chart22.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3.xml" ContentType="application/vnd.openxmlformats-officedocument.drawingml.chart+xml"/>
  <Override PartName="/ppt/theme/themeOverride6.xml" ContentType="application/vnd.openxmlformats-officedocument.themeOverride+xml"/>
  <Override PartName="/ppt/drawings/drawing9.xml" ContentType="application/vnd.openxmlformats-officedocument.drawingml.chartshapes+xml"/>
  <Override PartName="/ppt/charts/chart2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4"/>
  </p:sldMasterIdLst>
  <p:notesMasterIdLst>
    <p:notesMasterId r:id="rId98"/>
  </p:notesMasterIdLst>
  <p:sldIdLst>
    <p:sldId id="1212" r:id="rId5"/>
    <p:sldId id="1089" r:id="rId6"/>
    <p:sldId id="1213" r:id="rId7"/>
    <p:sldId id="1181" r:id="rId8"/>
    <p:sldId id="327" r:id="rId9"/>
    <p:sldId id="499" r:id="rId10"/>
    <p:sldId id="500" r:id="rId11"/>
    <p:sldId id="507" r:id="rId12"/>
    <p:sldId id="1155" r:id="rId13"/>
    <p:sldId id="508" r:id="rId14"/>
    <p:sldId id="359" r:id="rId15"/>
    <p:sldId id="501" r:id="rId16"/>
    <p:sldId id="1171" r:id="rId17"/>
    <p:sldId id="1172" r:id="rId18"/>
    <p:sldId id="1167" r:id="rId19"/>
    <p:sldId id="1176" r:id="rId20"/>
    <p:sldId id="1134" r:id="rId21"/>
    <p:sldId id="1120" r:id="rId22"/>
    <p:sldId id="1142" r:id="rId23"/>
    <p:sldId id="1136" r:id="rId24"/>
    <p:sldId id="1143" r:id="rId25"/>
    <p:sldId id="1144" r:id="rId26"/>
    <p:sldId id="1177" r:id="rId27"/>
    <p:sldId id="1166" r:id="rId28"/>
    <p:sldId id="1113" r:id="rId29"/>
    <p:sldId id="583" r:id="rId30"/>
    <p:sldId id="1215" r:id="rId31"/>
    <p:sldId id="1115" r:id="rId32"/>
    <p:sldId id="1117" r:id="rId33"/>
    <p:sldId id="1118" r:id="rId34"/>
    <p:sldId id="565" r:id="rId35"/>
    <p:sldId id="1126" r:id="rId36"/>
    <p:sldId id="561" r:id="rId37"/>
    <p:sldId id="559" r:id="rId38"/>
    <p:sldId id="560" r:id="rId39"/>
    <p:sldId id="1130" r:id="rId40"/>
    <p:sldId id="1131" r:id="rId41"/>
    <p:sldId id="352" r:id="rId42"/>
    <p:sldId id="1132" r:id="rId43"/>
    <p:sldId id="1178" r:id="rId44"/>
    <p:sldId id="527" r:id="rId45"/>
    <p:sldId id="1165" r:id="rId46"/>
    <p:sldId id="518" r:id="rId47"/>
    <p:sldId id="531" r:id="rId48"/>
    <p:sldId id="543" r:id="rId49"/>
    <p:sldId id="1169" r:id="rId50"/>
    <p:sldId id="530" r:id="rId51"/>
    <p:sldId id="532" r:id="rId52"/>
    <p:sldId id="1182" r:id="rId53"/>
    <p:sldId id="1159" r:id="rId54"/>
    <p:sldId id="1179" r:id="rId55"/>
    <p:sldId id="504" r:id="rId56"/>
    <p:sldId id="1164" r:id="rId57"/>
    <p:sldId id="1148" r:id="rId58"/>
    <p:sldId id="1180" r:id="rId59"/>
    <p:sldId id="1152" r:id="rId60"/>
    <p:sldId id="1150" r:id="rId61"/>
    <p:sldId id="1154" r:id="rId62"/>
    <p:sldId id="1157" r:id="rId63"/>
    <p:sldId id="1096" r:id="rId64"/>
    <p:sldId id="1183" r:id="rId65"/>
    <p:sldId id="1098" r:id="rId66"/>
    <p:sldId id="581" r:id="rId67"/>
    <p:sldId id="1204" r:id="rId68"/>
    <p:sldId id="542" r:id="rId69"/>
    <p:sldId id="604" r:id="rId70"/>
    <p:sldId id="1161" r:id="rId71"/>
    <p:sldId id="362" r:id="rId72"/>
    <p:sldId id="1149" r:id="rId73"/>
    <p:sldId id="1205" r:id="rId74"/>
    <p:sldId id="1206" r:id="rId75"/>
    <p:sldId id="1162" r:id="rId76"/>
    <p:sldId id="1208" r:id="rId77"/>
    <p:sldId id="1210" r:id="rId78"/>
    <p:sldId id="1209" r:id="rId79"/>
    <p:sldId id="599" r:id="rId80"/>
    <p:sldId id="522" r:id="rId81"/>
    <p:sldId id="1106" r:id="rId82"/>
    <p:sldId id="1163" r:id="rId83"/>
    <p:sldId id="537" r:id="rId84"/>
    <p:sldId id="540" r:id="rId85"/>
    <p:sldId id="541" r:id="rId86"/>
    <p:sldId id="1214" r:id="rId87"/>
    <p:sldId id="1211" r:id="rId88"/>
    <p:sldId id="346" r:id="rId89"/>
    <p:sldId id="1099" r:id="rId90"/>
    <p:sldId id="1194" r:id="rId91"/>
    <p:sldId id="1158" r:id="rId92"/>
    <p:sldId id="1173" r:id="rId93"/>
    <p:sldId id="1174" r:id="rId94"/>
    <p:sldId id="1175" r:id="rId95"/>
    <p:sldId id="1135" r:id="rId96"/>
    <p:sldId id="1129" r:id="rId9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FF7C80"/>
    <a:srgbClr val="4ABDBC"/>
    <a:srgbClr val="5F9898"/>
    <a:srgbClr val="FAF7F0"/>
    <a:srgbClr val="2B41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554" autoAdjust="0"/>
    <p:restoredTop sz="94521"/>
  </p:normalViewPr>
  <p:slideViewPr>
    <p:cSldViewPr snapToGrid="0" snapToObjects="1">
      <p:cViewPr varScale="1">
        <p:scale>
          <a:sx n="62" d="100"/>
          <a:sy n="62" d="100"/>
        </p:scale>
        <p:origin x="208" y="1160"/>
      </p:cViewPr>
      <p:guideLst>
        <p:guide orient="horz" pos="2160"/>
        <p:guide pos="3840"/>
      </p:guideLst>
    </p:cSldViewPr>
  </p:slideViewPr>
  <p:notesTextViewPr>
    <p:cViewPr>
      <p:scale>
        <a:sx n="1" d="1"/>
        <a:sy n="1" d="1"/>
      </p:scale>
      <p:origin x="0" y="0"/>
    </p:cViewPr>
  </p:notesTextViewPr>
  <p:sorterViewPr>
    <p:cViewPr>
      <p:scale>
        <a:sx n="200" d="100"/>
        <a:sy n="200" d="100"/>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heme" Target="theme/theme1.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commentAuthors" Target="commentAuthors.xml"/><Relationship Id="rId10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notesMaster" Target="notesMasters/notesMaster1.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4.xml"/><Relationship Id="rId1" Type="http://schemas.microsoft.com/office/2011/relationships/chartStyle" Target="style4.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5.xml"/><Relationship Id="rId1" Type="http://schemas.microsoft.com/office/2011/relationships/chartStyle" Target="style5.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12.xlsx"/><Relationship Id="rId1" Type="http://schemas.openxmlformats.org/officeDocument/2006/relationships/themeOverride" Target="../theme/themeOverride4.xml"/></Relationships>
</file>

<file path=ppt/charts/_rels/chart14.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13.xlsx"/><Relationship Id="rId1" Type="http://schemas.openxmlformats.org/officeDocument/2006/relationships/themeOverride" Target="../theme/themeOverride5.xml"/></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oleObject" Target="https://oldwestburyedu-my.sharepoint.com/personal/dolarv_oldwestbury_edu/Documents/NEED/Data%20for%20tables.xlsx" TargetMode="External"/><Relationship Id="rId2" Type="http://schemas.microsoft.com/office/2011/relationships/chartColorStyle" Target="colors6.xml"/><Relationship Id="rId1" Type="http://schemas.microsoft.com/office/2011/relationships/chartStyle" Target="style6.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3" Type="http://schemas.openxmlformats.org/officeDocument/2006/relationships/oleObject" Target="https://oldwestburyedu-my.sharepoint.com/personal/dolarv_oldwestbury_edu/Documents/NEED/Data%20for%20tables.xlsx" TargetMode="External"/><Relationship Id="rId2" Type="http://schemas.microsoft.com/office/2011/relationships/chartColorStyle" Target="colors8.xml"/><Relationship Id="rId1" Type="http://schemas.microsoft.com/office/2011/relationships/chartStyle" Target="style8.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0.xml"/><Relationship Id="rId1" Type="http://schemas.microsoft.com/office/2011/relationships/chartStyle" Target="style10.xml"/></Relationships>
</file>

<file path=ppt/charts/_rels/chart23.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package" Target="../embeddings/Microsoft_Excel_Worksheet20.xlsx"/><Relationship Id="rId1" Type="http://schemas.openxmlformats.org/officeDocument/2006/relationships/themeOverride" Target="../theme/themeOverride6.xml"/></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2.xml"/><Relationship Id="rId1" Type="http://schemas.microsoft.com/office/2011/relationships/chartStyle" Target="style2.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1.1721579419984767E-2"/>
          <c:w val="0.99673551917121472"/>
          <c:h val="0.93025848884945395"/>
        </c:manualLayout>
      </c:layout>
      <c:barChart>
        <c:barDir val="col"/>
        <c:grouping val="clustered"/>
        <c:varyColors val="0"/>
        <c:ser>
          <c:idx val="4"/>
          <c:order val="0"/>
          <c:spPr>
            <a:solidFill>
              <a:schemeClr val="accent1"/>
            </a:solidFill>
            <a:ln w="9525">
              <a:noFill/>
              <a:prstDash val="solid"/>
            </a:ln>
          </c:spPr>
          <c:invertIfNegative val="0"/>
          <c:dPt>
            <c:idx val="2"/>
            <c:invertIfNegative val="0"/>
            <c:bubble3D val="0"/>
            <c:spPr>
              <a:solidFill>
                <a:srgbClr val="C00000"/>
              </a:solidFill>
              <a:ln w="9525">
                <a:noFill/>
                <a:prstDash val="solid"/>
              </a:ln>
            </c:spPr>
            <c:extLst>
              <c:ext xmlns:c16="http://schemas.microsoft.com/office/drawing/2014/chart" uri="{C3380CC4-5D6E-409C-BE32-E72D297353CC}">
                <c16:uniqueId val="{00000003-B354-4B0C-A812-61A464DA41D4}"/>
              </c:ext>
            </c:extLst>
          </c:dPt>
          <c:dPt>
            <c:idx val="10"/>
            <c:invertIfNegative val="0"/>
            <c:bubble3D val="0"/>
            <c:extLst>
              <c:ext xmlns:c16="http://schemas.microsoft.com/office/drawing/2014/chart" uri="{C3380CC4-5D6E-409C-BE32-E72D297353CC}">
                <c16:uniqueId val="{00000000-B354-4B0C-A812-61A464DA41D4}"/>
              </c:ext>
            </c:extLst>
          </c:dPt>
          <c:dLbls>
            <c:numFmt formatCode="#,##0.0" sourceLinked="0"/>
            <c:spPr>
              <a:noFill/>
              <a:ln>
                <a:noFill/>
              </a:ln>
              <a:effectLst/>
            </c:spPr>
            <c:txPr>
              <a:bodyPr wrap="square" lIns="38100" tIns="19050" rIns="38100" bIns="19050" anchor="ctr">
                <a:spAutoFit/>
              </a:bodyPr>
              <a:lstStyle/>
              <a:p>
                <a:pPr>
                  <a:defRPr b="1" i="0">
                    <a:solidFill>
                      <a:schemeClr val="bg1"/>
                    </a:solidFill>
                    <a:latin typeface="InterFace" panose="020B0503030203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SWE</c:v>
                </c:pt>
                <c:pt idx="1">
                  <c:v>NZ</c:v>
                </c:pt>
                <c:pt idx="2">
                  <c:v>US</c:v>
                </c:pt>
                <c:pt idx="3">
                  <c:v>SWIZ</c:v>
                </c:pt>
                <c:pt idx="4">
                  <c:v>NOR</c:v>
                </c:pt>
                <c:pt idx="5">
                  <c:v>FRA</c:v>
                </c:pt>
                <c:pt idx="6">
                  <c:v>CAN</c:v>
                </c:pt>
                <c:pt idx="7">
                  <c:v>AUS</c:v>
                </c:pt>
                <c:pt idx="8">
                  <c:v>NETH</c:v>
                </c:pt>
                <c:pt idx="9">
                  <c:v>GER</c:v>
                </c:pt>
              </c:strCache>
            </c:strRef>
          </c:cat>
          <c:val>
            <c:numRef>
              <c:f>Sheet1!$B$2:$B$11</c:f>
              <c:numCache>
                <c:formatCode>General</c:formatCode>
                <c:ptCount val="10"/>
                <c:pt idx="0">
                  <c:v>2.8</c:v>
                </c:pt>
                <c:pt idx="1">
                  <c:v>3.8</c:v>
                </c:pt>
                <c:pt idx="2">
                  <c:v>4</c:v>
                </c:pt>
                <c:pt idx="3">
                  <c:v>4.3</c:v>
                </c:pt>
                <c:pt idx="4">
                  <c:v>4.5</c:v>
                </c:pt>
                <c:pt idx="5">
                  <c:v>6.1</c:v>
                </c:pt>
                <c:pt idx="6">
                  <c:v>6.8</c:v>
                </c:pt>
                <c:pt idx="7">
                  <c:v>7.7</c:v>
                </c:pt>
                <c:pt idx="8">
                  <c:v>8.3000000000000007</c:v>
                </c:pt>
                <c:pt idx="9">
                  <c:v>9.9</c:v>
                </c:pt>
              </c:numCache>
            </c:numRef>
          </c:val>
          <c:extLst>
            <c:ext xmlns:c16="http://schemas.microsoft.com/office/drawing/2014/chart" uri="{C3380CC4-5D6E-409C-BE32-E72D297353CC}">
              <c16:uniqueId val="{00000001-B354-4B0C-A812-61A464DA41D4}"/>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spPr>
            <a:ln>
              <a:solidFill>
                <a:schemeClr val="bg2"/>
              </a:solidFill>
            </a:ln>
          </c:spPr>
          <c:marker>
            <c:symbol val="none"/>
          </c:marker>
          <c:val>
            <c:numRef>
              <c:f>Sheet1!$C$2:$C$11</c:f>
              <c:numCache>
                <c:formatCode>General</c:formatCode>
                <c:ptCount val="10"/>
                <c:pt idx="0">
                  <c:v>6.8</c:v>
                </c:pt>
                <c:pt idx="1">
                  <c:v>6.8</c:v>
                </c:pt>
                <c:pt idx="2">
                  <c:v>6.8</c:v>
                </c:pt>
                <c:pt idx="3">
                  <c:v>6.8</c:v>
                </c:pt>
                <c:pt idx="4">
                  <c:v>6.8</c:v>
                </c:pt>
                <c:pt idx="5">
                  <c:v>6.8</c:v>
                </c:pt>
                <c:pt idx="6">
                  <c:v>6.8</c:v>
                </c:pt>
                <c:pt idx="7">
                  <c:v>6.8</c:v>
                </c:pt>
                <c:pt idx="8">
                  <c:v>6.8</c:v>
                </c:pt>
                <c:pt idx="9">
                  <c:v>6.8</c:v>
                </c:pt>
              </c:numCache>
            </c:numRef>
          </c:val>
          <c:smooth val="0"/>
          <c:extLst>
            <c:ext xmlns:c16="http://schemas.microsoft.com/office/drawing/2014/chart" uri="{C3380CC4-5D6E-409C-BE32-E72D297353CC}">
              <c16:uniqueId val="{00000002-B354-4B0C-A812-61A464DA41D4}"/>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6.5279314665008025E-4"/>
          <c:w val="0.92657620264156026"/>
          <c:h val="0.73856373207956671"/>
        </c:manualLayout>
      </c:layout>
      <c:barChart>
        <c:barDir val="col"/>
        <c:grouping val="clustered"/>
        <c:varyColors val="0"/>
        <c:ser>
          <c:idx val="0"/>
          <c:order val="0"/>
          <c:spPr>
            <a:solidFill>
              <a:srgbClr val="0C4C88"/>
            </a:solidFill>
            <a:ln>
              <a:noFill/>
            </a:ln>
            <a:effectLst/>
          </c:spPr>
          <c:invertIfNegative val="0"/>
          <c:dPt>
            <c:idx val="0"/>
            <c:invertIfNegative val="0"/>
            <c:bubble3D val="0"/>
            <c:spPr>
              <a:solidFill>
                <a:srgbClr val="0C4C88"/>
              </a:solidFill>
              <a:ln>
                <a:noFill/>
              </a:ln>
              <a:effectLst/>
            </c:spPr>
            <c:extLst>
              <c:ext xmlns:c16="http://schemas.microsoft.com/office/drawing/2014/chart" uri="{C3380CC4-5D6E-409C-BE32-E72D297353CC}">
                <c16:uniqueId val="{00000001-315A-402C-A4A7-A85376A0E8A1}"/>
              </c:ext>
            </c:extLst>
          </c:dPt>
          <c:dPt>
            <c:idx val="10"/>
            <c:invertIfNegative val="0"/>
            <c:bubble3D val="0"/>
            <c:spPr>
              <a:solidFill>
                <a:srgbClr val="C00000"/>
              </a:solidFill>
              <a:ln>
                <a:noFill/>
              </a:ln>
              <a:effectLst/>
            </c:spPr>
            <c:extLst>
              <c:ext xmlns:c16="http://schemas.microsoft.com/office/drawing/2014/chart" uri="{C3380CC4-5D6E-409C-BE32-E72D297353CC}">
                <c16:uniqueId val="{00000002-315A-402C-A4A7-A85376A0E8A1}"/>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Interface"/>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Sheet1!$A$2:$A$7</c:f>
              <c:strCache>
                <c:ptCount val="6"/>
                <c:pt idx="0">
                  <c:v>Non-Hispanic Black</c:v>
                </c:pt>
                <c:pt idx="1">
                  <c:v>American Indian / Alaska Native</c:v>
                </c:pt>
                <c:pt idx="2">
                  <c:v>Native Hawaiian or other Pacific Islander</c:v>
                </c:pt>
                <c:pt idx="3">
                  <c:v>Hispanic</c:v>
                </c:pt>
                <c:pt idx="4">
                  <c:v>Non-Hispanic White</c:v>
                </c:pt>
                <c:pt idx="5">
                  <c:v>Asian</c:v>
                </c:pt>
              </c:strCache>
            </c:strRef>
          </c:cat>
          <c:val>
            <c:numRef>
              <c:f>Sheet1!$B$2:$B$7</c:f>
              <c:numCache>
                <c:formatCode>General</c:formatCode>
                <c:ptCount val="6"/>
                <c:pt idx="0">
                  <c:v>11.4</c:v>
                </c:pt>
                <c:pt idx="1">
                  <c:v>9.4</c:v>
                </c:pt>
                <c:pt idx="2">
                  <c:v>7.4</c:v>
                </c:pt>
                <c:pt idx="3">
                  <c:v>5</c:v>
                </c:pt>
                <c:pt idx="4">
                  <c:v>4.9000000000000004</c:v>
                </c:pt>
                <c:pt idx="5">
                  <c:v>3.6</c:v>
                </c:pt>
              </c:numCache>
            </c:numRef>
          </c:val>
          <c:extLst>
            <c:ext xmlns:c16="http://schemas.microsoft.com/office/drawing/2014/chart" uri="{C3380CC4-5D6E-409C-BE32-E72D297353CC}">
              <c16:uniqueId val="{00000003-315A-402C-A4A7-A85376A0E8A1}"/>
            </c:ext>
          </c:extLst>
        </c:ser>
        <c:dLbls>
          <c:showLegendKey val="0"/>
          <c:showVal val="0"/>
          <c:showCatName val="0"/>
          <c:showSerName val="0"/>
          <c:showPercent val="0"/>
          <c:showBubbleSize val="0"/>
        </c:dLbls>
        <c:gapWidth val="25"/>
        <c:axId val="639404376"/>
        <c:axId val="639404768"/>
        <c:extLst/>
      </c:barChart>
      <c:catAx>
        <c:axId val="639404376"/>
        <c:scaling>
          <c:orientation val="minMax"/>
        </c:scaling>
        <c:delete val="0"/>
        <c:axPos val="b"/>
        <c:numFmt formatCode="General"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Interface"/>
                <a:ea typeface="Tahoma" panose="020B0604030504040204" pitchFamily="34" charset="0"/>
                <a:cs typeface="Tahoma" panose="020B0604030504040204" pitchFamily="34" charset="0"/>
              </a:defRPr>
            </a:pPr>
            <a:endParaRPr lang="en-US"/>
          </a:p>
        </c:txPr>
        <c:crossAx val="639404768"/>
        <c:crossesAt val="0"/>
        <c:auto val="1"/>
        <c:lblAlgn val="ctr"/>
        <c:lblOffset val="100"/>
        <c:noMultiLvlLbl val="0"/>
      </c:catAx>
      <c:valAx>
        <c:axId val="639404768"/>
        <c:scaling>
          <c:orientation val="minMax"/>
          <c:max val="12"/>
          <c:min val="0"/>
        </c:scaling>
        <c:delete val="1"/>
        <c:axPos val="l"/>
        <c:majorGridlines>
          <c:spPr>
            <a:ln w="6350" cap="flat" cmpd="sng" algn="ctr">
              <a:solidFill>
                <a:schemeClr val="tx1">
                  <a:tint val="75000"/>
                </a:schemeClr>
              </a:solidFill>
              <a:prstDash val="solid"/>
              <a:round/>
            </a:ln>
            <a:effectLst/>
          </c:spPr>
        </c:majorGridlines>
        <c:numFmt formatCode="0.0" sourceLinked="0"/>
        <c:majorTickMark val="out"/>
        <c:minorTickMark val="none"/>
        <c:tickLblPos val="nextTo"/>
        <c:crossAx val="639404376"/>
        <c:crosses val="autoZero"/>
        <c:crossBetween val="between"/>
        <c:majorUnit val="25"/>
      </c:valAx>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098546975471929E-2"/>
          <c:y val="3.3197446386836985E-2"/>
          <c:w val="0.9713874502361628"/>
          <c:h val="0.89222402691916058"/>
        </c:manualLayout>
      </c:layout>
      <c:barChart>
        <c:barDir val="col"/>
        <c:grouping val="clustered"/>
        <c:varyColors val="0"/>
        <c:ser>
          <c:idx val="0"/>
          <c:order val="0"/>
          <c:tx>
            <c:strRef>
              <c:f>Sheet1!$B$1</c:f>
              <c:strCache>
                <c:ptCount val="1"/>
                <c:pt idx="0">
                  <c:v>2015</c:v>
                </c:pt>
              </c:strCache>
            </c:strRef>
          </c:tx>
          <c:spPr>
            <a:solidFill>
              <a:srgbClr val="0C4C88"/>
            </a:solidFill>
            <a:ln>
              <a:noFill/>
            </a:ln>
            <a:effectLst/>
          </c:spPr>
          <c:invertIfNegative val="0"/>
          <c:dPt>
            <c:idx val="10"/>
            <c:invertIfNegative val="0"/>
            <c:bubble3D val="0"/>
            <c:spPr>
              <a:solidFill>
                <a:srgbClr val="C00000"/>
              </a:solidFill>
              <a:ln>
                <a:noFill/>
              </a:ln>
              <a:effectLst/>
            </c:spPr>
            <c:extLst>
              <c:ext xmlns:c16="http://schemas.microsoft.com/office/drawing/2014/chart" uri="{C3380CC4-5D6E-409C-BE32-E72D297353CC}">
                <c16:uniqueId val="{00000001-82A6-48A5-AF64-209FE7963A6D}"/>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Interface"/>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SWE</c:v>
                </c:pt>
                <c:pt idx="1">
                  <c:v>NOR</c:v>
                </c:pt>
                <c:pt idx="2">
                  <c:v>SWIZ</c:v>
                </c:pt>
                <c:pt idx="3">
                  <c:v>AUS</c:v>
                </c:pt>
                <c:pt idx="4">
                  <c:v>GER</c:v>
                </c:pt>
                <c:pt idx="5">
                  <c:v>CAN</c:v>
                </c:pt>
                <c:pt idx="6">
                  <c:v>NETH</c:v>
                </c:pt>
                <c:pt idx="7">
                  <c:v>FRA</c:v>
                </c:pt>
                <c:pt idx="8">
                  <c:v>UK</c:v>
                </c:pt>
                <c:pt idx="9">
                  <c:v>NZ</c:v>
                </c:pt>
                <c:pt idx="10">
                  <c:v>US</c:v>
                </c:pt>
              </c:strCache>
            </c:strRef>
          </c:cat>
          <c:val>
            <c:numRef>
              <c:f>Sheet1!$B$2:$B$12</c:f>
              <c:numCache>
                <c:formatCode>General</c:formatCode>
                <c:ptCount val="11"/>
                <c:pt idx="0">
                  <c:v>4</c:v>
                </c:pt>
                <c:pt idx="1">
                  <c:v>5</c:v>
                </c:pt>
                <c:pt idx="2">
                  <c:v>5</c:v>
                </c:pt>
                <c:pt idx="3">
                  <c:v>6</c:v>
                </c:pt>
                <c:pt idx="4">
                  <c:v>6</c:v>
                </c:pt>
                <c:pt idx="5">
                  <c:v>7</c:v>
                </c:pt>
                <c:pt idx="6">
                  <c:v>7</c:v>
                </c:pt>
                <c:pt idx="7">
                  <c:v>8</c:v>
                </c:pt>
                <c:pt idx="8">
                  <c:v>9</c:v>
                </c:pt>
                <c:pt idx="9">
                  <c:v>11</c:v>
                </c:pt>
                <c:pt idx="10">
                  <c:v>14</c:v>
                </c:pt>
              </c:numCache>
            </c:numRef>
          </c:val>
          <c:extLst>
            <c:ext xmlns:c16="http://schemas.microsoft.com/office/drawing/2014/chart" uri="{C3380CC4-5D6E-409C-BE32-E72D297353CC}">
              <c16:uniqueId val="{00000002-82A6-48A5-AF64-209FE7963A6D}"/>
            </c:ext>
          </c:extLst>
        </c:ser>
        <c:dLbls>
          <c:showLegendKey val="0"/>
          <c:showVal val="0"/>
          <c:showCatName val="0"/>
          <c:showSerName val="0"/>
          <c:showPercent val="0"/>
          <c:showBubbleSize val="0"/>
        </c:dLbls>
        <c:gapWidth val="16"/>
        <c:overlap val="-27"/>
        <c:axId val="427535504"/>
        <c:axId val="637459496"/>
      </c:barChart>
      <c:catAx>
        <c:axId val="42753550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Interface"/>
                <a:ea typeface="+mn-ea"/>
                <a:cs typeface="+mn-cs"/>
              </a:defRPr>
            </a:pPr>
            <a:endParaRPr lang="en-US"/>
          </a:p>
        </c:txPr>
        <c:crossAx val="637459496"/>
        <c:crosses val="autoZero"/>
        <c:auto val="1"/>
        <c:lblAlgn val="ctr"/>
        <c:lblOffset val="100"/>
        <c:noMultiLvlLbl val="0"/>
      </c:catAx>
      <c:valAx>
        <c:axId val="637459496"/>
        <c:scaling>
          <c:orientation val="minMax"/>
          <c:max val="50"/>
        </c:scaling>
        <c:delete val="1"/>
        <c:axPos val="l"/>
        <c:majorGridlines>
          <c:spPr>
            <a:ln w="9525" cap="flat" cmpd="sng" algn="ctr">
              <a:noFill/>
              <a:round/>
            </a:ln>
            <a:effectLst/>
          </c:spPr>
        </c:majorGridlines>
        <c:numFmt formatCode="General" sourceLinked="1"/>
        <c:majorTickMark val="none"/>
        <c:minorTickMark val="none"/>
        <c:tickLblPos val="nextTo"/>
        <c:crossAx val="427535504"/>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484978440194976E-2"/>
          <c:y val="5.865605707737237E-2"/>
          <c:w val="0.88057473284589438"/>
          <c:h val="0.75780015400523937"/>
        </c:manualLayout>
      </c:layout>
      <c:barChart>
        <c:barDir val="col"/>
        <c:grouping val="clustered"/>
        <c:varyColors val="0"/>
        <c:ser>
          <c:idx val="0"/>
          <c:order val="0"/>
          <c:tx>
            <c:strRef>
              <c:f>Sheet1!$B$1</c:f>
              <c:strCache>
                <c:ptCount val="1"/>
                <c:pt idx="0">
                  <c:v>Column2</c:v>
                </c:pt>
              </c:strCache>
            </c:strRef>
          </c:tx>
          <c:spPr>
            <a:solidFill>
              <a:srgbClr val="0C4C88"/>
            </a:solidFill>
            <a:ln>
              <a:solidFill>
                <a:schemeClr val="tx2"/>
              </a:solidFill>
            </a:ln>
          </c:spPr>
          <c:invertIfNegative val="0"/>
          <c:dPt>
            <c:idx val="0"/>
            <c:invertIfNegative val="0"/>
            <c:bubble3D val="0"/>
            <c:spPr>
              <a:solidFill>
                <a:srgbClr val="C00000"/>
              </a:solidFill>
              <a:ln>
                <a:solidFill>
                  <a:schemeClr val="tx2"/>
                </a:solidFill>
              </a:ln>
            </c:spPr>
            <c:extLst>
              <c:ext xmlns:c16="http://schemas.microsoft.com/office/drawing/2014/chart" uri="{C3380CC4-5D6E-409C-BE32-E72D297353CC}">
                <c16:uniqueId val="{00000000-600D-4BC4-ACDC-B29037BE43C0}"/>
              </c:ext>
            </c:extLst>
          </c:dPt>
          <c:dPt>
            <c:idx val="10"/>
            <c:invertIfNegative val="0"/>
            <c:bubble3D val="0"/>
            <c:spPr>
              <a:solidFill>
                <a:srgbClr val="C00000"/>
              </a:solidFill>
              <a:ln>
                <a:solidFill>
                  <a:schemeClr val="tx2"/>
                </a:solidFill>
              </a:ln>
            </c:spPr>
            <c:extLst>
              <c:ext xmlns:c16="http://schemas.microsoft.com/office/drawing/2014/chart" uri="{C3380CC4-5D6E-409C-BE32-E72D297353CC}">
                <c16:uniqueId val="{00000001-F40A-4403-B1C5-5DEB7D7566D8}"/>
              </c:ext>
            </c:extLst>
          </c:dPt>
          <c:dLbls>
            <c:numFmt formatCode="#,##0.0" sourceLinked="0"/>
            <c:spPr>
              <a:noFill/>
              <a:ln>
                <a:noFill/>
              </a:ln>
              <a:effectLst/>
            </c:spPr>
            <c:txPr>
              <a:bodyPr/>
              <a:lstStyle/>
              <a:p>
                <a:pPr>
                  <a:defRPr b="1">
                    <a:latin typeface="Cabin" panose="020B08030502020200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US</c:v>
                </c:pt>
                <c:pt idx="1">
                  <c:v>SWE</c:v>
                </c:pt>
                <c:pt idx="2">
                  <c:v>CAN</c:v>
                </c:pt>
                <c:pt idx="3">
                  <c:v>SWIZ</c:v>
                </c:pt>
                <c:pt idx="4">
                  <c:v>UK</c:v>
                </c:pt>
                <c:pt idx="5">
                  <c:v>AUS</c:v>
                </c:pt>
                <c:pt idx="6">
                  <c:v>NETH</c:v>
                </c:pt>
                <c:pt idx="7">
                  <c:v>FR</c:v>
                </c:pt>
                <c:pt idx="8">
                  <c:v>GER</c:v>
                </c:pt>
              </c:strCache>
            </c:strRef>
          </c:cat>
          <c:val>
            <c:numRef>
              <c:f>Sheet1!$B$2:$B$10</c:f>
              <c:numCache>
                <c:formatCode>General</c:formatCode>
                <c:ptCount val="9"/>
                <c:pt idx="0">
                  <c:v>19</c:v>
                </c:pt>
                <c:pt idx="1">
                  <c:v>17</c:v>
                </c:pt>
                <c:pt idx="2">
                  <c:v>15</c:v>
                </c:pt>
                <c:pt idx="3">
                  <c:v>14</c:v>
                </c:pt>
                <c:pt idx="4">
                  <c:v>11</c:v>
                </c:pt>
                <c:pt idx="5">
                  <c:v>11</c:v>
                </c:pt>
                <c:pt idx="6">
                  <c:v>10</c:v>
                </c:pt>
                <c:pt idx="7">
                  <c:v>8</c:v>
                </c:pt>
                <c:pt idx="8">
                  <c:v>7</c:v>
                </c:pt>
              </c:numCache>
            </c:numRef>
          </c:val>
          <c:extLst>
            <c:ext xmlns:c16="http://schemas.microsoft.com/office/drawing/2014/chart" uri="{C3380CC4-5D6E-409C-BE32-E72D297353CC}">
              <c16:uniqueId val="{00000000-F40A-4403-B1C5-5DEB7D7566D8}"/>
            </c:ext>
          </c:extLst>
        </c:ser>
        <c:dLbls>
          <c:showLegendKey val="0"/>
          <c:showVal val="0"/>
          <c:showCatName val="0"/>
          <c:showSerName val="0"/>
          <c:showPercent val="0"/>
          <c:showBubbleSize val="0"/>
        </c:dLbls>
        <c:gapWidth val="150"/>
        <c:axId val="104837504"/>
        <c:axId val="104839040"/>
      </c:barChart>
      <c:catAx>
        <c:axId val="104837504"/>
        <c:scaling>
          <c:orientation val="minMax"/>
        </c:scaling>
        <c:delete val="0"/>
        <c:axPos val="b"/>
        <c:numFmt formatCode="General" sourceLinked="0"/>
        <c:majorTickMark val="out"/>
        <c:minorTickMark val="none"/>
        <c:tickLblPos val="low"/>
        <c:txPr>
          <a:bodyPr rot="0"/>
          <a:lstStyle/>
          <a:p>
            <a:pPr>
              <a:defRPr sz="1600" b="1">
                <a:latin typeface="Cabin" panose="020B0803050202020004" pitchFamily="34" charset="0"/>
                <a:cs typeface="Arial" panose="020B0604020202020204" pitchFamily="34" charset="0"/>
              </a:defRPr>
            </a:pPr>
            <a:endParaRPr lang="en-US"/>
          </a:p>
        </c:txPr>
        <c:crossAx val="104839040"/>
        <c:crosses val="autoZero"/>
        <c:auto val="1"/>
        <c:lblAlgn val="ctr"/>
        <c:lblOffset val="100"/>
        <c:noMultiLvlLbl val="0"/>
      </c:catAx>
      <c:valAx>
        <c:axId val="104839040"/>
        <c:scaling>
          <c:orientation val="minMax"/>
        </c:scaling>
        <c:delete val="0"/>
        <c:axPos val="l"/>
        <c:numFmt formatCode="General" sourceLinked="1"/>
        <c:majorTickMark val="out"/>
        <c:minorTickMark val="none"/>
        <c:tickLblPos val="nextTo"/>
        <c:txPr>
          <a:bodyPr/>
          <a:lstStyle/>
          <a:p>
            <a:pPr>
              <a:defRPr sz="1600" b="1">
                <a:latin typeface="Cabin" panose="020B0803050202020004" pitchFamily="34" charset="0"/>
                <a:cs typeface="Arial" panose="020B0604020202020204" pitchFamily="34" charset="0"/>
              </a:defRPr>
            </a:pPr>
            <a:endParaRPr lang="en-US"/>
          </a:p>
        </c:txPr>
        <c:crossAx val="1048375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0.10985973719046116"/>
          <c:w val="0.99673551917121472"/>
          <c:h val="0.83212041745832932"/>
        </c:manualLayout>
      </c:layout>
      <c:barChart>
        <c:barDir val="col"/>
        <c:grouping val="clustered"/>
        <c:varyColors val="0"/>
        <c:ser>
          <c:idx val="4"/>
          <c:order val="0"/>
          <c:spPr>
            <a:solidFill>
              <a:srgbClr val="0C4C88"/>
            </a:solidFill>
            <a:ln w="9525">
              <a:noFill/>
              <a:prstDash val="solid"/>
            </a:ln>
          </c:spPr>
          <c:invertIfNegative val="0"/>
          <c:dPt>
            <c:idx val="1"/>
            <c:invertIfNegative val="0"/>
            <c:bubble3D val="0"/>
            <c:spPr>
              <a:solidFill>
                <a:srgbClr val="C00000"/>
              </a:solidFill>
              <a:ln w="9525">
                <a:noFill/>
                <a:prstDash val="solid"/>
              </a:ln>
            </c:spPr>
            <c:extLst>
              <c:ext xmlns:c16="http://schemas.microsoft.com/office/drawing/2014/chart" uri="{C3380CC4-5D6E-409C-BE32-E72D297353CC}">
                <c16:uniqueId val="{00000005-89E5-4E9F-9B62-792D7816F402}"/>
              </c:ext>
            </c:extLst>
          </c:dPt>
          <c:dPt>
            <c:idx val="10"/>
            <c:invertIfNegative val="0"/>
            <c:bubble3D val="0"/>
            <c:extLst>
              <c:ext xmlns:c16="http://schemas.microsoft.com/office/drawing/2014/chart" uri="{C3380CC4-5D6E-409C-BE32-E72D297353CC}">
                <c16:uniqueId val="{00000000-89E5-4E9F-9B62-792D7816F402}"/>
              </c:ext>
            </c:extLst>
          </c:dPt>
          <c:dLbls>
            <c:dLbl>
              <c:idx val="5"/>
              <c:layout>
                <c:manualLayout>
                  <c:x val="0"/>
                  <c:y val="7.00749803853900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9E5-4E9F-9B62-792D7816F402}"/>
                </c:ext>
              </c:extLst>
            </c:dLbl>
            <c:dLbl>
              <c:idx val="6"/>
              <c:layout>
                <c:manualLayout>
                  <c:x val="-1.1318202268926492E-16"/>
                  <c:y val="7.00749803853900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9E5-4E9F-9B62-792D7816F402}"/>
                </c:ext>
              </c:extLst>
            </c:dLbl>
            <c:numFmt formatCode="#,##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UK</c:v>
                </c:pt>
                <c:pt idx="1">
                  <c:v>US</c:v>
                </c:pt>
                <c:pt idx="2">
                  <c:v>NZ</c:v>
                </c:pt>
                <c:pt idx="3">
                  <c:v>NETH</c:v>
                </c:pt>
                <c:pt idx="4">
                  <c:v>CAN</c:v>
                </c:pt>
                <c:pt idx="5">
                  <c:v>FRA</c:v>
                </c:pt>
                <c:pt idx="6">
                  <c:v>SWE</c:v>
                </c:pt>
                <c:pt idx="7">
                  <c:v>GER</c:v>
                </c:pt>
                <c:pt idx="8">
                  <c:v>NOR</c:v>
                </c:pt>
              </c:strCache>
            </c:strRef>
          </c:cat>
          <c:val>
            <c:numRef>
              <c:f>Sheet1!$B$2:$B$10</c:f>
              <c:numCache>
                <c:formatCode>General</c:formatCode>
                <c:ptCount val="9"/>
                <c:pt idx="0">
                  <c:v>72.599999999999994</c:v>
                </c:pt>
                <c:pt idx="1">
                  <c:v>67.5</c:v>
                </c:pt>
                <c:pt idx="2">
                  <c:v>65</c:v>
                </c:pt>
                <c:pt idx="3">
                  <c:v>64</c:v>
                </c:pt>
                <c:pt idx="4">
                  <c:v>61.1</c:v>
                </c:pt>
                <c:pt idx="5">
                  <c:v>49.7</c:v>
                </c:pt>
                <c:pt idx="6">
                  <c:v>49.4</c:v>
                </c:pt>
                <c:pt idx="7">
                  <c:v>34.799999999999997</c:v>
                </c:pt>
                <c:pt idx="8">
                  <c:v>34.4</c:v>
                </c:pt>
              </c:numCache>
            </c:numRef>
          </c:val>
          <c:extLst>
            <c:ext xmlns:c16="http://schemas.microsoft.com/office/drawing/2014/chart" uri="{C3380CC4-5D6E-409C-BE32-E72D297353CC}">
              <c16:uniqueId val="{00000003-89E5-4E9F-9B62-792D7816F402}"/>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spPr>
            <a:ln>
              <a:solidFill>
                <a:schemeClr val="bg2"/>
              </a:solidFill>
            </a:ln>
          </c:spPr>
          <c:marker>
            <c:symbol val="none"/>
          </c:marker>
          <c:val>
            <c:numRef>
              <c:f>Sheet1!$C$2:$C$10</c:f>
              <c:numCache>
                <c:formatCode>General</c:formatCode>
                <c:ptCount val="9"/>
                <c:pt idx="0">
                  <c:v>44</c:v>
                </c:pt>
                <c:pt idx="1">
                  <c:v>44</c:v>
                </c:pt>
                <c:pt idx="2">
                  <c:v>44</c:v>
                </c:pt>
                <c:pt idx="3">
                  <c:v>44</c:v>
                </c:pt>
                <c:pt idx="4">
                  <c:v>44</c:v>
                </c:pt>
                <c:pt idx="5">
                  <c:v>44</c:v>
                </c:pt>
                <c:pt idx="6">
                  <c:v>44</c:v>
                </c:pt>
                <c:pt idx="7">
                  <c:v>44</c:v>
                </c:pt>
                <c:pt idx="8">
                  <c:v>44</c:v>
                </c:pt>
              </c:numCache>
            </c:numRef>
          </c:val>
          <c:smooth val="0"/>
          <c:extLst>
            <c:ext xmlns:c16="http://schemas.microsoft.com/office/drawing/2014/chart" uri="{C3380CC4-5D6E-409C-BE32-E72D297353CC}">
              <c16:uniqueId val="{00000004-89E5-4E9F-9B62-792D7816F402}"/>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0.10985973719046116"/>
          <c:w val="0.99673551917121472"/>
          <c:h val="0.83212041745832932"/>
        </c:manualLayout>
      </c:layout>
      <c:barChart>
        <c:barDir val="col"/>
        <c:grouping val="clustered"/>
        <c:varyColors val="0"/>
        <c:ser>
          <c:idx val="4"/>
          <c:order val="0"/>
          <c:spPr>
            <a:solidFill>
              <a:srgbClr val="0C4C88"/>
            </a:solidFill>
            <a:ln w="9525">
              <a:noFill/>
              <a:prstDash val="solid"/>
            </a:ln>
          </c:spPr>
          <c:invertIfNegative val="0"/>
          <c:dPt>
            <c:idx val="1"/>
            <c:invertIfNegative val="0"/>
            <c:bubble3D val="0"/>
            <c:spPr>
              <a:solidFill>
                <a:srgbClr val="C00000"/>
              </a:solidFill>
              <a:ln w="9525">
                <a:noFill/>
                <a:prstDash val="solid"/>
              </a:ln>
            </c:spPr>
            <c:extLst>
              <c:ext xmlns:c16="http://schemas.microsoft.com/office/drawing/2014/chart" uri="{C3380CC4-5D6E-409C-BE32-E72D297353CC}">
                <c16:uniqueId val="{00000003-03DB-43BB-9A5C-16B1FCCEC546}"/>
              </c:ext>
            </c:extLst>
          </c:dPt>
          <c:dPt>
            <c:idx val="10"/>
            <c:invertIfNegative val="0"/>
            <c:bubble3D val="0"/>
            <c:extLst>
              <c:ext xmlns:c16="http://schemas.microsoft.com/office/drawing/2014/chart" uri="{C3380CC4-5D6E-409C-BE32-E72D297353CC}">
                <c16:uniqueId val="{00000000-03DB-43BB-9A5C-16B1FCCEC546}"/>
              </c:ext>
            </c:extLst>
          </c:dPt>
          <c:dLbls>
            <c:numFmt formatCode="#,##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SWE</c:v>
                </c:pt>
                <c:pt idx="1">
                  <c:v>US</c:v>
                </c:pt>
                <c:pt idx="2">
                  <c:v>NETH</c:v>
                </c:pt>
                <c:pt idx="3">
                  <c:v>NOR</c:v>
                </c:pt>
                <c:pt idx="4">
                  <c:v>UK</c:v>
                </c:pt>
                <c:pt idx="5">
                  <c:v>NZ</c:v>
                </c:pt>
                <c:pt idx="6">
                  <c:v>AUS</c:v>
                </c:pt>
                <c:pt idx="7">
                  <c:v>CAN</c:v>
                </c:pt>
                <c:pt idx="8">
                  <c:v>GER</c:v>
                </c:pt>
                <c:pt idx="9">
                  <c:v>FRA</c:v>
                </c:pt>
                <c:pt idx="10">
                  <c:v>SWIZ</c:v>
                </c:pt>
              </c:strCache>
            </c:strRef>
          </c:cat>
          <c:val>
            <c:numRef>
              <c:f>Sheet1!$B$2:$B$12</c:f>
              <c:numCache>
                <c:formatCode>General</c:formatCode>
                <c:ptCount val="11"/>
                <c:pt idx="0">
                  <c:v>90.4</c:v>
                </c:pt>
                <c:pt idx="1">
                  <c:v>79.5</c:v>
                </c:pt>
                <c:pt idx="2">
                  <c:v>78.2</c:v>
                </c:pt>
                <c:pt idx="3">
                  <c:v>75.5</c:v>
                </c:pt>
                <c:pt idx="4">
                  <c:v>75.2</c:v>
                </c:pt>
                <c:pt idx="5">
                  <c:v>72</c:v>
                </c:pt>
                <c:pt idx="6">
                  <c:v>55.1</c:v>
                </c:pt>
                <c:pt idx="7">
                  <c:v>54</c:v>
                </c:pt>
                <c:pt idx="8">
                  <c:v>51</c:v>
                </c:pt>
                <c:pt idx="9">
                  <c:v>49.7</c:v>
                </c:pt>
                <c:pt idx="10">
                  <c:v>49</c:v>
                </c:pt>
              </c:numCache>
            </c:numRef>
          </c:val>
          <c:extLst>
            <c:ext xmlns:c16="http://schemas.microsoft.com/office/drawing/2014/chart" uri="{C3380CC4-5D6E-409C-BE32-E72D297353CC}">
              <c16:uniqueId val="{00000001-03DB-43BB-9A5C-16B1FCCEC546}"/>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spPr>
            <a:ln>
              <a:solidFill>
                <a:schemeClr val="bg2"/>
              </a:solidFill>
            </a:ln>
          </c:spPr>
          <c:marker>
            <c:symbol val="none"/>
          </c:marker>
          <c:cat>
            <c:strRef>
              <c:f>Sheet1!$A$2:$A$12</c:f>
              <c:strCache>
                <c:ptCount val="11"/>
                <c:pt idx="0">
                  <c:v>SWE</c:v>
                </c:pt>
                <c:pt idx="1">
                  <c:v>US</c:v>
                </c:pt>
                <c:pt idx="2">
                  <c:v>NETH</c:v>
                </c:pt>
                <c:pt idx="3">
                  <c:v>NOR</c:v>
                </c:pt>
                <c:pt idx="4">
                  <c:v>UK</c:v>
                </c:pt>
                <c:pt idx="5">
                  <c:v>NZ</c:v>
                </c:pt>
                <c:pt idx="6">
                  <c:v>AUS</c:v>
                </c:pt>
                <c:pt idx="7">
                  <c:v>CAN</c:v>
                </c:pt>
                <c:pt idx="8">
                  <c:v>GER</c:v>
                </c:pt>
                <c:pt idx="9">
                  <c:v>FRA</c:v>
                </c:pt>
                <c:pt idx="10">
                  <c:v>SWIZ</c:v>
                </c:pt>
              </c:strCache>
            </c:strRef>
          </c:cat>
          <c:val>
            <c:numRef>
              <c:f>Sheet1!$C$2:$C$12</c:f>
              <c:numCache>
                <c:formatCode>General</c:formatCode>
                <c:ptCount val="11"/>
                <c:pt idx="0">
                  <c:v>59.7</c:v>
                </c:pt>
                <c:pt idx="1">
                  <c:v>59.7</c:v>
                </c:pt>
                <c:pt idx="2">
                  <c:v>59.7</c:v>
                </c:pt>
                <c:pt idx="3">
                  <c:v>59.7</c:v>
                </c:pt>
                <c:pt idx="4">
                  <c:v>59.7</c:v>
                </c:pt>
                <c:pt idx="5">
                  <c:v>59.7</c:v>
                </c:pt>
                <c:pt idx="6">
                  <c:v>59.7</c:v>
                </c:pt>
                <c:pt idx="7">
                  <c:v>59.7</c:v>
                </c:pt>
                <c:pt idx="8">
                  <c:v>59.7</c:v>
                </c:pt>
                <c:pt idx="9">
                  <c:v>59.7</c:v>
                </c:pt>
                <c:pt idx="10">
                  <c:v>59.7</c:v>
                </c:pt>
              </c:numCache>
            </c:numRef>
          </c:val>
          <c:smooth val="0"/>
          <c:extLst>
            <c:ext xmlns:c16="http://schemas.microsoft.com/office/drawing/2014/chart" uri="{C3380CC4-5D6E-409C-BE32-E72D297353CC}">
              <c16:uniqueId val="{00000002-03DB-43BB-9A5C-16B1FCCEC546}"/>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127956227693809E-3"/>
          <c:y val="0"/>
          <c:w val="0.99342237775833575"/>
          <c:h val="0.94070213362008048"/>
        </c:manualLayout>
      </c:layout>
      <c:barChart>
        <c:barDir val="col"/>
        <c:grouping val="clustered"/>
        <c:varyColors val="0"/>
        <c:ser>
          <c:idx val="4"/>
          <c:order val="0"/>
          <c:spPr>
            <a:solidFill>
              <a:srgbClr val="0C4C88"/>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98AC-448D-B450-C87A6150F61C}"/>
              </c:ext>
            </c:extLst>
          </c:dPt>
          <c:dLbls>
            <c:dLbl>
              <c:idx val="5"/>
              <c:layout>
                <c:manualLayout>
                  <c:x val="0"/>
                  <c:y val="5.123182627502812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8AC-448D-B450-C87A6150F61C}"/>
                </c:ext>
              </c:extLst>
            </c:dLbl>
            <c:numFmt formatCode="#,##0.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SWIZ</c:v>
                </c:pt>
                <c:pt idx="1">
                  <c:v>NOR</c:v>
                </c:pt>
                <c:pt idx="2">
                  <c:v>SWE</c:v>
                </c:pt>
                <c:pt idx="3">
                  <c:v>NETH</c:v>
                </c:pt>
                <c:pt idx="4">
                  <c:v>FRA</c:v>
                </c:pt>
                <c:pt idx="5">
                  <c:v>GER</c:v>
                </c:pt>
                <c:pt idx="6">
                  <c:v>CAN</c:v>
                </c:pt>
                <c:pt idx="7">
                  <c:v>UK</c:v>
                </c:pt>
                <c:pt idx="8">
                  <c:v>AUS</c:v>
                </c:pt>
                <c:pt idx="9">
                  <c:v>NZ</c:v>
                </c:pt>
                <c:pt idx="10">
                  <c:v>US</c:v>
                </c:pt>
              </c:strCache>
            </c:strRef>
          </c:cat>
          <c:val>
            <c:numRef>
              <c:f>Sheet1!$B$2:$B$12</c:f>
              <c:numCache>
                <c:formatCode>General</c:formatCode>
                <c:ptCount val="11"/>
                <c:pt idx="0">
                  <c:v>11.3</c:v>
                </c:pt>
                <c:pt idx="1">
                  <c:v>12</c:v>
                </c:pt>
                <c:pt idx="2">
                  <c:v>13.1</c:v>
                </c:pt>
                <c:pt idx="3">
                  <c:v>13.4</c:v>
                </c:pt>
                <c:pt idx="4">
                  <c:v>17</c:v>
                </c:pt>
                <c:pt idx="5">
                  <c:v>23.6</c:v>
                </c:pt>
                <c:pt idx="6">
                  <c:v>26.3</c:v>
                </c:pt>
                <c:pt idx="7">
                  <c:v>28.7</c:v>
                </c:pt>
                <c:pt idx="8">
                  <c:v>30.4</c:v>
                </c:pt>
                <c:pt idx="9">
                  <c:v>32.200000000000003</c:v>
                </c:pt>
                <c:pt idx="10">
                  <c:v>40</c:v>
                </c:pt>
              </c:numCache>
            </c:numRef>
          </c:val>
          <c:extLst>
            <c:ext xmlns:c16="http://schemas.microsoft.com/office/drawing/2014/chart" uri="{C3380CC4-5D6E-409C-BE32-E72D297353CC}">
              <c16:uniqueId val="{00000002-98AC-448D-B450-C87A6150F61C}"/>
            </c:ext>
          </c:extLst>
        </c:ser>
        <c:dLbls>
          <c:showLegendKey val="0"/>
          <c:showVal val="0"/>
          <c:showCatName val="0"/>
          <c:showSerName val="0"/>
          <c:showPercent val="0"/>
          <c:showBubbleSize val="0"/>
        </c:dLbls>
        <c:gapWidth val="30"/>
        <c:axId val="396332184"/>
        <c:axId val="396332576"/>
      </c:barChart>
      <c:lineChart>
        <c:grouping val="standard"/>
        <c:varyColors val="0"/>
        <c:ser>
          <c:idx val="0"/>
          <c:order val="1"/>
          <c:spPr>
            <a:ln>
              <a:solidFill>
                <a:srgbClr val="4ABDBC"/>
              </a:solidFill>
            </a:ln>
          </c:spPr>
          <c:marker>
            <c:symbol val="none"/>
          </c:marker>
          <c:cat>
            <c:strRef>
              <c:f>Sheet1!$A$2:$A$12</c:f>
              <c:strCache>
                <c:ptCount val="11"/>
                <c:pt idx="0">
                  <c:v>SWIZ</c:v>
                </c:pt>
                <c:pt idx="1">
                  <c:v>NOR</c:v>
                </c:pt>
                <c:pt idx="2">
                  <c:v>SWE</c:v>
                </c:pt>
                <c:pt idx="3">
                  <c:v>NETH</c:v>
                </c:pt>
                <c:pt idx="4">
                  <c:v>FRA</c:v>
                </c:pt>
                <c:pt idx="5">
                  <c:v>GER</c:v>
                </c:pt>
                <c:pt idx="6">
                  <c:v>CAN</c:v>
                </c:pt>
                <c:pt idx="7">
                  <c:v>UK</c:v>
                </c:pt>
                <c:pt idx="8">
                  <c:v>AUS</c:v>
                </c:pt>
                <c:pt idx="9">
                  <c:v>NZ</c:v>
                </c:pt>
                <c:pt idx="10">
                  <c:v>US</c:v>
                </c:pt>
              </c:strCache>
            </c:strRef>
          </c:cat>
          <c:val>
            <c:numRef>
              <c:f>Sheet1!$C$2:$C$12</c:f>
              <c:numCache>
                <c:formatCode>General</c:formatCode>
                <c:ptCount val="11"/>
                <c:pt idx="0">
                  <c:v>21</c:v>
                </c:pt>
                <c:pt idx="1">
                  <c:v>21</c:v>
                </c:pt>
                <c:pt idx="2">
                  <c:v>21</c:v>
                </c:pt>
                <c:pt idx="3">
                  <c:v>21</c:v>
                </c:pt>
                <c:pt idx="4">
                  <c:v>21</c:v>
                </c:pt>
                <c:pt idx="5">
                  <c:v>21</c:v>
                </c:pt>
                <c:pt idx="6">
                  <c:v>21</c:v>
                </c:pt>
                <c:pt idx="7">
                  <c:v>21</c:v>
                </c:pt>
                <c:pt idx="8">
                  <c:v>21</c:v>
                </c:pt>
                <c:pt idx="9">
                  <c:v>21</c:v>
                </c:pt>
                <c:pt idx="10">
                  <c:v>21</c:v>
                </c:pt>
              </c:numCache>
            </c:numRef>
          </c:val>
          <c:smooth val="0"/>
          <c:extLst>
            <c:ext xmlns:c16="http://schemas.microsoft.com/office/drawing/2014/chart" uri="{C3380CC4-5D6E-409C-BE32-E72D297353CC}">
              <c16:uniqueId val="{00000003-98AC-448D-B450-C87A6150F61C}"/>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max val="50"/>
          <c:min val="0"/>
        </c:scaling>
        <c:delete val="1"/>
        <c:axPos val="l"/>
        <c:numFmt formatCode="0" sourceLinked="0"/>
        <c:majorTickMark val="out"/>
        <c:minorTickMark val="none"/>
        <c:tickLblPos val="nextTo"/>
        <c:crossAx val="396332184"/>
        <c:crosses val="autoZero"/>
        <c:crossBetween val="between"/>
        <c:majorUnit val="10"/>
        <c:minorUnit val="10"/>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470760599369541E-3"/>
          <c:y val="4.972618247871847E-3"/>
          <c:w val="0.99230929467149964"/>
          <c:h val="0.92940779768726134"/>
        </c:manualLayout>
      </c:layout>
      <c:barChart>
        <c:barDir val="col"/>
        <c:grouping val="clustered"/>
        <c:varyColors val="0"/>
        <c:ser>
          <c:idx val="4"/>
          <c:order val="0"/>
          <c:spPr>
            <a:solidFill>
              <a:srgbClr val="0C4C88"/>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74AC-46D7-92C4-011BE4E353F5}"/>
              </c:ext>
            </c:extLst>
          </c:dPt>
          <c:dLbls>
            <c:numFmt formatCode="#,##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NETH</c:v>
                </c:pt>
                <c:pt idx="1">
                  <c:v>UK</c:v>
                </c:pt>
                <c:pt idx="2">
                  <c:v>AUS</c:v>
                </c:pt>
                <c:pt idx="3">
                  <c:v>SWIZ</c:v>
                </c:pt>
                <c:pt idx="4">
                  <c:v>NOR</c:v>
                </c:pt>
                <c:pt idx="5">
                  <c:v>NZ</c:v>
                </c:pt>
                <c:pt idx="6">
                  <c:v>GER</c:v>
                </c:pt>
                <c:pt idx="7">
                  <c:v>FRA</c:v>
                </c:pt>
                <c:pt idx="8">
                  <c:v>SWE</c:v>
                </c:pt>
                <c:pt idx="9">
                  <c:v>CAN</c:v>
                </c:pt>
                <c:pt idx="10">
                  <c:v>US</c:v>
                </c:pt>
              </c:strCache>
            </c:strRef>
          </c:cat>
          <c:val>
            <c:numRef>
              <c:f>Sheet1!$B$2:$B$12</c:f>
              <c:numCache>
                <c:formatCode>General</c:formatCode>
                <c:ptCount val="11"/>
                <c:pt idx="0">
                  <c:v>14</c:v>
                </c:pt>
                <c:pt idx="1">
                  <c:v>14</c:v>
                </c:pt>
                <c:pt idx="2">
                  <c:v>15</c:v>
                </c:pt>
                <c:pt idx="3">
                  <c:v>15</c:v>
                </c:pt>
                <c:pt idx="4">
                  <c:v>16</c:v>
                </c:pt>
                <c:pt idx="5">
                  <c:v>16</c:v>
                </c:pt>
                <c:pt idx="6">
                  <c:v>17</c:v>
                </c:pt>
                <c:pt idx="7">
                  <c:v>18</c:v>
                </c:pt>
                <c:pt idx="8">
                  <c:v>18</c:v>
                </c:pt>
                <c:pt idx="9">
                  <c:v>22</c:v>
                </c:pt>
                <c:pt idx="10">
                  <c:v>28</c:v>
                </c:pt>
              </c:numCache>
            </c:numRef>
          </c:val>
          <c:extLst>
            <c:ext xmlns:c16="http://schemas.microsoft.com/office/drawing/2014/chart" uri="{C3380CC4-5D6E-409C-BE32-E72D297353CC}">
              <c16:uniqueId val="{00000001-74AC-46D7-92C4-011BE4E353F5}"/>
            </c:ext>
          </c:extLst>
        </c:ser>
        <c:dLbls>
          <c:showLegendKey val="0"/>
          <c:showVal val="0"/>
          <c:showCatName val="0"/>
          <c:showSerName val="0"/>
          <c:showPercent val="0"/>
          <c:showBubbleSize val="0"/>
        </c:dLbls>
        <c:gapWidth val="30"/>
        <c:axId val="396332184"/>
        <c:axId val="396332576"/>
      </c:barChart>
      <c:lineChart>
        <c:grouping val="standard"/>
        <c:varyColors val="0"/>
        <c:ser>
          <c:idx val="0"/>
          <c:order val="1"/>
          <c:spPr>
            <a:ln>
              <a:solidFill>
                <a:srgbClr val="4ABDBC"/>
              </a:solidFill>
            </a:ln>
          </c:spPr>
          <c:marker>
            <c:symbol val="none"/>
          </c:marker>
          <c:cat>
            <c:strRef>
              <c:f>Sheet1!$A$2:$A$12</c:f>
              <c:strCache>
                <c:ptCount val="11"/>
                <c:pt idx="0">
                  <c:v>NETH</c:v>
                </c:pt>
                <c:pt idx="1">
                  <c:v>UK</c:v>
                </c:pt>
                <c:pt idx="2">
                  <c:v>AUS</c:v>
                </c:pt>
                <c:pt idx="3">
                  <c:v>SWIZ</c:v>
                </c:pt>
                <c:pt idx="4">
                  <c:v>NOR</c:v>
                </c:pt>
                <c:pt idx="5">
                  <c:v>NZ</c:v>
                </c:pt>
                <c:pt idx="6">
                  <c:v>GER</c:v>
                </c:pt>
                <c:pt idx="7">
                  <c:v>FRA</c:v>
                </c:pt>
                <c:pt idx="8">
                  <c:v>SWE</c:v>
                </c:pt>
                <c:pt idx="9">
                  <c:v>CAN</c:v>
                </c:pt>
                <c:pt idx="10">
                  <c:v>US</c:v>
                </c:pt>
              </c:strCache>
            </c:strRef>
          </c:cat>
          <c:val>
            <c:numRef>
              <c:f>Sheet1!$C$2:$C$12</c:f>
              <c:numCache>
                <c:formatCode>General</c:formatCode>
                <c:ptCount val="11"/>
                <c:pt idx="0">
                  <c:v>17.5</c:v>
                </c:pt>
                <c:pt idx="1">
                  <c:v>17.5</c:v>
                </c:pt>
                <c:pt idx="2">
                  <c:v>17.5</c:v>
                </c:pt>
                <c:pt idx="3">
                  <c:v>17.5</c:v>
                </c:pt>
                <c:pt idx="4">
                  <c:v>17.5</c:v>
                </c:pt>
                <c:pt idx="5">
                  <c:v>17.5</c:v>
                </c:pt>
                <c:pt idx="6">
                  <c:v>17.5</c:v>
                </c:pt>
                <c:pt idx="7">
                  <c:v>17.5</c:v>
                </c:pt>
                <c:pt idx="8">
                  <c:v>17.5</c:v>
                </c:pt>
                <c:pt idx="9">
                  <c:v>17.5</c:v>
                </c:pt>
                <c:pt idx="10">
                  <c:v>17.5</c:v>
                </c:pt>
              </c:numCache>
            </c:numRef>
          </c:val>
          <c:smooth val="0"/>
          <c:extLst>
            <c:ext xmlns:c16="http://schemas.microsoft.com/office/drawing/2014/chart" uri="{C3380CC4-5D6E-409C-BE32-E72D297353CC}">
              <c16:uniqueId val="{00000002-74AC-46D7-92C4-011BE4E353F5}"/>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max val="30"/>
          <c:min val="0"/>
        </c:scaling>
        <c:delete val="1"/>
        <c:axPos val="l"/>
        <c:numFmt formatCode="0" sourceLinked="0"/>
        <c:majorTickMark val="out"/>
        <c:minorTickMark val="none"/>
        <c:tickLblPos val="nextTo"/>
        <c:crossAx val="396332184"/>
        <c:crosses val="autoZero"/>
        <c:crossBetween val="between"/>
        <c:majorUnit val="5"/>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23856229513214E-2"/>
          <c:y val="0.16808246319290043"/>
          <c:w val="0.92657620264156026"/>
          <c:h val="0.73856373207956671"/>
        </c:manualLayout>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0"/>
            <c:invertIfNegative val="0"/>
            <c:bubble3D val="0"/>
            <c:spPr>
              <a:solidFill>
                <a:srgbClr val="C00000"/>
              </a:solidFill>
              <a:ln w="19050">
                <a:noFill/>
              </a:ln>
            </c:spPr>
            <c:extLst>
              <c:ext xmlns:c16="http://schemas.microsoft.com/office/drawing/2014/chart" uri="{C3380CC4-5D6E-409C-BE32-E72D297353CC}">
                <c16:uniqueId val="{00000001-481A-46DC-94FA-E364A879E506}"/>
              </c:ext>
            </c:extLst>
          </c:dPt>
          <c:dPt>
            <c:idx val="10"/>
            <c:invertIfNegative val="0"/>
            <c:bubble3D val="0"/>
            <c:extLst>
              <c:ext xmlns:c16="http://schemas.microsoft.com/office/drawing/2014/chart" uri="{C3380CC4-5D6E-409C-BE32-E72D297353CC}">
                <c16:uniqueId val="{00000002-481A-46DC-94FA-E364A879E506}"/>
              </c:ext>
            </c:extLst>
          </c:dPt>
          <c:dLbls>
            <c:spPr>
              <a:noFill/>
              <a:ln>
                <a:noFill/>
              </a:ln>
              <a:effectLst/>
            </c:spPr>
            <c:txPr>
              <a:bodyPr wrap="square" lIns="38100" tIns="19050" rIns="38100" bIns="19050" anchor="ctr">
                <a:spAutoFit/>
              </a:bodyPr>
              <a:lstStyle/>
              <a:p>
                <a:pPr>
                  <a:defRPr sz="1400" b="1">
                    <a:solidFill>
                      <a:schemeClr val="bg1"/>
                    </a:solidFill>
                    <a:latin typeface="Interface"/>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US</c:v>
                </c:pt>
                <c:pt idx="1">
                  <c:v>SWE</c:v>
                </c:pt>
                <c:pt idx="2">
                  <c:v>CAN</c:v>
                </c:pt>
                <c:pt idx="3">
                  <c:v>NZ</c:v>
                </c:pt>
                <c:pt idx="4">
                  <c:v>GER</c:v>
                </c:pt>
                <c:pt idx="5">
                  <c:v>NOR</c:v>
                </c:pt>
                <c:pt idx="6">
                  <c:v>NETH</c:v>
                </c:pt>
                <c:pt idx="7">
                  <c:v>FRA</c:v>
                </c:pt>
                <c:pt idx="8">
                  <c:v>AUS</c:v>
                </c:pt>
                <c:pt idx="9">
                  <c:v>SWIZ</c:v>
                </c:pt>
                <c:pt idx="10">
                  <c:v>UK</c:v>
                </c:pt>
              </c:strCache>
            </c:strRef>
          </c:cat>
          <c:val>
            <c:numRef>
              <c:f>Sheet1!$B$2:$B$12</c:f>
              <c:numCache>
                <c:formatCode>0</c:formatCode>
                <c:ptCount val="11"/>
                <c:pt idx="0">
                  <c:v>23.9</c:v>
                </c:pt>
                <c:pt idx="1">
                  <c:v>33.299999999999997</c:v>
                </c:pt>
                <c:pt idx="2">
                  <c:v>39.47</c:v>
                </c:pt>
                <c:pt idx="3">
                  <c:v>47.19</c:v>
                </c:pt>
                <c:pt idx="4">
                  <c:v>49.2</c:v>
                </c:pt>
                <c:pt idx="5">
                  <c:v>51.27</c:v>
                </c:pt>
                <c:pt idx="6">
                  <c:v>53.91</c:v>
                </c:pt>
                <c:pt idx="7">
                  <c:v>54.71</c:v>
                </c:pt>
                <c:pt idx="8">
                  <c:v>59.37</c:v>
                </c:pt>
                <c:pt idx="9">
                  <c:v>60.64</c:v>
                </c:pt>
                <c:pt idx="10">
                  <c:v>61.89</c:v>
                </c:pt>
              </c:numCache>
            </c:numRef>
          </c:val>
          <c:extLst>
            <c:ext xmlns:c16="http://schemas.microsoft.com/office/drawing/2014/chart" uri="{C3380CC4-5D6E-409C-BE32-E72D297353CC}">
              <c16:uniqueId val="{00000003-481A-46DC-94FA-E364A879E506}"/>
            </c:ext>
          </c:extLst>
        </c:ser>
        <c:dLbls>
          <c:showLegendKey val="0"/>
          <c:showVal val="0"/>
          <c:showCatName val="0"/>
          <c:showSerName val="0"/>
          <c:showPercent val="0"/>
          <c:showBubbleSize val="0"/>
        </c:dLbls>
        <c:gapWidth val="25"/>
        <c:axId val="639404376"/>
        <c:axId val="639404768"/>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2"/>
                    <c:layout>
                      <c:manualLayout>
                        <c:x val="-1.4181764662660485E-3"/>
                        <c:y val="2.299597751464177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481A-46DC-94FA-E364A879E506}"/>
                      </c:ext>
                    </c:extLst>
                  </c:dLbl>
                  <c:dLbl>
                    <c:idx val="3"/>
                    <c:layout>
                      <c:manualLayout>
                        <c:x val="-1.4181764662660485E-3"/>
                        <c:y val="-2.874497189330228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5-481A-46DC-94FA-E364A879E506}"/>
                      </c:ext>
                    </c:extLst>
                  </c:dLbl>
                  <c:dLbl>
                    <c:idx val="6"/>
                    <c:layout>
                      <c:manualLayout>
                        <c:x val="0"/>
                        <c:y val="3.1619469082632461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481A-46DC-94FA-E364A879E506}"/>
                      </c:ext>
                    </c:extLst>
                  </c:dLbl>
                  <c:dLbl>
                    <c:idx val="8"/>
                    <c:layout>
                      <c:manualLayout>
                        <c:x val="-5.6727058650642981E-3"/>
                        <c:y val="-4.311745783995340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7-481A-46DC-94FA-E364A879E506}"/>
                      </c:ext>
                    </c:extLst>
                  </c:dLbl>
                  <c:dLbl>
                    <c:idx val="9"/>
                    <c:layout>
                      <c:manualLayout>
                        <c:x val="-4.2545293987981455E-3"/>
                        <c:y val="-2.5870474703972059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481A-46DC-94FA-E364A879E506}"/>
                      </c:ext>
                    </c:extLst>
                  </c:dLbl>
                  <c:dLbl>
                    <c:idx val="10"/>
                    <c:layout>
                      <c:manualLayout>
                        <c:x val="-4.2545293987983537E-3"/>
                        <c:y val="-4.886645221861399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9-481A-46DC-94FA-E364A879E506}"/>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US</c:v>
                      </c:pt>
                      <c:pt idx="1">
                        <c:v>SWE</c:v>
                      </c:pt>
                      <c:pt idx="2">
                        <c:v>CAN</c:v>
                      </c:pt>
                      <c:pt idx="3">
                        <c:v>NZ</c:v>
                      </c:pt>
                      <c:pt idx="4">
                        <c:v>GER</c:v>
                      </c:pt>
                      <c:pt idx="5">
                        <c:v>NOR</c:v>
                      </c:pt>
                      <c:pt idx="6">
                        <c:v>NETH</c:v>
                      </c:pt>
                      <c:pt idx="7">
                        <c:v>FRA</c:v>
                      </c:pt>
                      <c:pt idx="8">
                        <c:v>AUS</c:v>
                      </c:pt>
                      <c:pt idx="9">
                        <c:v>SWIZ</c:v>
                      </c:pt>
                      <c:pt idx="10">
                        <c:v>UK</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A-481A-46DC-94FA-E364A879E506}"/>
                  </c:ext>
                </c:extLst>
              </c15:ser>
            </c15:filteredBarSeries>
          </c:ext>
        </c:extLst>
      </c:barChart>
      <c:catAx>
        <c:axId val="639404376"/>
        <c:scaling>
          <c:orientation val="minMax"/>
        </c:scaling>
        <c:delete val="0"/>
        <c:axPos val="b"/>
        <c:numFmt formatCode="General" sourceLinked="1"/>
        <c:majorTickMark val="none"/>
        <c:minorTickMark val="none"/>
        <c:tickLblPos val="nextTo"/>
        <c:spPr>
          <a:ln>
            <a:solidFill>
              <a:schemeClr val="tx1"/>
            </a:solidFill>
          </a:ln>
        </c:spPr>
        <c:txPr>
          <a:bodyPr rot="-60000000" vert="horz"/>
          <a:lstStyle/>
          <a:p>
            <a:pPr>
              <a:defRPr sz="1400">
                <a:solidFill>
                  <a:schemeClr val="tx1"/>
                </a:solidFill>
                <a:latin typeface="Interface"/>
                <a:ea typeface="Tahoma" panose="020B0604030504040204" pitchFamily="34" charset="0"/>
                <a:cs typeface="Tahoma" panose="020B0604030504040204" pitchFamily="34" charset="0"/>
              </a:defRPr>
            </a:pPr>
            <a:endParaRPr lang="en-US"/>
          </a:p>
        </c:txPr>
        <c:crossAx val="639404768"/>
        <c:crosses val="autoZero"/>
        <c:auto val="1"/>
        <c:lblAlgn val="ctr"/>
        <c:lblOffset val="100"/>
        <c:noMultiLvlLbl val="0"/>
      </c:catAx>
      <c:valAx>
        <c:axId val="639404768"/>
        <c:scaling>
          <c:orientation val="minMax"/>
          <c:max val="100"/>
          <c:min val="0"/>
        </c:scaling>
        <c:delete val="1"/>
        <c:axPos val="l"/>
        <c:numFmt formatCode="0" sourceLinked="1"/>
        <c:majorTickMark val="none"/>
        <c:minorTickMark val="none"/>
        <c:tickLblPos val="nextTo"/>
        <c:crossAx val="639404376"/>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63500" cap="rnd">
              <a:solidFill>
                <a:schemeClr val="accent1"/>
              </a:solidFill>
              <a:round/>
            </a:ln>
            <a:effectLst/>
          </c:spPr>
          <c:marker>
            <c:symbol val="none"/>
          </c:marker>
          <c:xVal>
            <c:numRef>
              <c:f>'Table 1'!$B$1:$BH$1</c:f>
              <c:numCache>
                <c:formatCode>General_)</c:formatCode>
                <c:ptCount val="59"/>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numCache>
            </c:numRef>
          </c:xVal>
          <c:yVal>
            <c:numRef>
              <c:f>'Table 1'!$B$2:$BH$2</c:f>
              <c:numCache>
                <c:formatCode>_(* #,##0.0_);_(* \(#,##0.0\);_(* "-"??_);_(@_)</c:formatCode>
                <c:ptCount val="59"/>
                <c:pt idx="0">
                  <c:v>5</c:v>
                </c:pt>
                <c:pt idx="1">
                  <c:v>5.2</c:v>
                </c:pt>
                <c:pt idx="2">
                  <c:v>5.3</c:v>
                </c:pt>
                <c:pt idx="3">
                  <c:v>5.4</c:v>
                </c:pt>
                <c:pt idx="4">
                  <c:v>5.6</c:v>
                </c:pt>
                <c:pt idx="5">
                  <c:v>5.6</c:v>
                </c:pt>
                <c:pt idx="6">
                  <c:v>5.7</c:v>
                </c:pt>
                <c:pt idx="7">
                  <c:v>6</c:v>
                </c:pt>
                <c:pt idx="8">
                  <c:v>6.2</c:v>
                </c:pt>
                <c:pt idx="9">
                  <c:v>6.5</c:v>
                </c:pt>
                <c:pt idx="10">
                  <c:v>6.9</c:v>
                </c:pt>
                <c:pt idx="11">
                  <c:v>7.1</c:v>
                </c:pt>
                <c:pt idx="12">
                  <c:v>7.2</c:v>
                </c:pt>
                <c:pt idx="13">
                  <c:v>7.2</c:v>
                </c:pt>
                <c:pt idx="14">
                  <c:v>7.5</c:v>
                </c:pt>
                <c:pt idx="15">
                  <c:v>7.9</c:v>
                </c:pt>
                <c:pt idx="16">
                  <c:v>8.1999999999999993</c:v>
                </c:pt>
                <c:pt idx="17">
                  <c:v>8.4</c:v>
                </c:pt>
                <c:pt idx="18">
                  <c:v>8.3000000000000007</c:v>
                </c:pt>
                <c:pt idx="19">
                  <c:v>8.4</c:v>
                </c:pt>
                <c:pt idx="20">
                  <c:v>8.9</c:v>
                </c:pt>
                <c:pt idx="21">
                  <c:v>9.1999999999999993</c:v>
                </c:pt>
                <c:pt idx="22">
                  <c:v>10</c:v>
                </c:pt>
                <c:pt idx="23">
                  <c:v>10.1</c:v>
                </c:pt>
                <c:pt idx="24">
                  <c:v>10</c:v>
                </c:pt>
                <c:pt idx="25">
                  <c:v>10.199999999999999</c:v>
                </c:pt>
                <c:pt idx="26">
                  <c:v>10.4</c:v>
                </c:pt>
                <c:pt idx="27">
                  <c:v>10.6</c:v>
                </c:pt>
                <c:pt idx="28">
                  <c:v>11.1</c:v>
                </c:pt>
                <c:pt idx="29">
                  <c:v>11.4</c:v>
                </c:pt>
                <c:pt idx="30">
                  <c:v>12.1</c:v>
                </c:pt>
                <c:pt idx="31">
                  <c:v>12.8</c:v>
                </c:pt>
                <c:pt idx="32">
                  <c:v>13.1</c:v>
                </c:pt>
                <c:pt idx="33">
                  <c:v>13.4</c:v>
                </c:pt>
                <c:pt idx="34">
                  <c:v>13.3</c:v>
                </c:pt>
                <c:pt idx="35">
                  <c:v>13.4</c:v>
                </c:pt>
                <c:pt idx="36">
                  <c:v>13.3</c:v>
                </c:pt>
                <c:pt idx="37">
                  <c:v>13.2</c:v>
                </c:pt>
                <c:pt idx="38">
                  <c:v>13.3</c:v>
                </c:pt>
                <c:pt idx="39">
                  <c:v>13.3</c:v>
                </c:pt>
                <c:pt idx="40">
                  <c:v>13.4</c:v>
                </c:pt>
                <c:pt idx="41">
                  <c:v>14</c:v>
                </c:pt>
                <c:pt idx="42">
                  <c:v>14.9</c:v>
                </c:pt>
                <c:pt idx="43">
                  <c:v>15.4</c:v>
                </c:pt>
                <c:pt idx="44">
                  <c:v>15.5</c:v>
                </c:pt>
                <c:pt idx="45">
                  <c:v>15.5</c:v>
                </c:pt>
                <c:pt idx="46">
                  <c:v>15.6</c:v>
                </c:pt>
                <c:pt idx="47">
                  <c:v>15.9</c:v>
                </c:pt>
                <c:pt idx="48">
                  <c:v>16.3</c:v>
                </c:pt>
                <c:pt idx="49">
                  <c:v>17.2</c:v>
                </c:pt>
                <c:pt idx="50">
                  <c:v>17.3</c:v>
                </c:pt>
                <c:pt idx="51">
                  <c:v>17.3</c:v>
                </c:pt>
                <c:pt idx="52">
                  <c:v>17.2</c:v>
                </c:pt>
                <c:pt idx="53">
                  <c:v>17.100000000000001</c:v>
                </c:pt>
                <c:pt idx="54">
                  <c:v>17.3</c:v>
                </c:pt>
                <c:pt idx="55">
                  <c:v>17.600000000000001</c:v>
                </c:pt>
                <c:pt idx="56">
                  <c:v>17.899999999999999</c:v>
                </c:pt>
                <c:pt idx="57">
                  <c:v>17.899999999999999</c:v>
                </c:pt>
                <c:pt idx="58">
                  <c:v>17.7</c:v>
                </c:pt>
              </c:numCache>
            </c:numRef>
          </c:yVal>
          <c:smooth val="1"/>
          <c:extLst>
            <c:ext xmlns:c16="http://schemas.microsoft.com/office/drawing/2014/chart" uri="{C3380CC4-5D6E-409C-BE32-E72D297353CC}">
              <c16:uniqueId val="{00000000-2D89-4C65-A119-15C84FF900C3}"/>
            </c:ext>
          </c:extLst>
        </c:ser>
        <c:dLbls>
          <c:showLegendKey val="0"/>
          <c:showVal val="0"/>
          <c:showCatName val="0"/>
          <c:showSerName val="0"/>
          <c:showPercent val="0"/>
          <c:showBubbleSize val="0"/>
        </c:dLbls>
        <c:axId val="353960760"/>
        <c:axId val="353961744"/>
      </c:scatterChart>
      <c:valAx>
        <c:axId val="353960760"/>
        <c:scaling>
          <c:orientation val="minMax"/>
          <c:max val="2020"/>
          <c:min val="1960"/>
        </c:scaling>
        <c:delete val="0"/>
        <c:axPos val="b"/>
        <c:majorGridlines>
          <c:spPr>
            <a:ln w="9525" cap="flat" cmpd="sng" algn="ctr">
              <a:solidFill>
                <a:schemeClr val="tx1">
                  <a:lumMod val="15000"/>
                  <a:lumOff val="85000"/>
                </a:schemeClr>
              </a:solidFill>
              <a:round/>
            </a:ln>
            <a:effectLst/>
          </c:spPr>
        </c:majorGridlines>
        <c:numFmt formatCode="General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53961744"/>
        <c:crosses val="autoZero"/>
        <c:crossBetween val="midCat"/>
      </c:valAx>
      <c:valAx>
        <c:axId val="3539617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aseline="0" dirty="0"/>
                  <a:t>Percentage of </a:t>
                </a:r>
                <a:r>
                  <a:rPr lang="en-US" sz="1600" baseline="0" dirty="0"/>
                  <a:t>GDP</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0_);_(* \(#,##0.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396076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69613520532156E-2"/>
          <c:y val="4.6205371651757733E-2"/>
          <c:w val="0.70345262397755837"/>
          <c:h val="0.90662825198245711"/>
        </c:manualLayout>
      </c:layout>
      <c:lineChart>
        <c:grouping val="standard"/>
        <c:varyColors val="0"/>
        <c:ser>
          <c:idx val="10"/>
          <c:order val="0"/>
          <c:tx>
            <c:strRef>
              <c:f>Sheet1!$A$12</c:f>
              <c:strCache>
                <c:ptCount val="1"/>
                <c:pt idx="0">
                  <c:v>US: 16.9%</c:v>
                </c:pt>
              </c:strCache>
            </c:strRef>
          </c:tx>
          <c:spPr>
            <a:ln w="28575" cap="rnd">
              <a:solidFill>
                <a:schemeClr val="accent5">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Sheet1!$B$12:$AM$12</c:f>
              <c:numCache>
                <c:formatCode>General</c:formatCode>
                <c:ptCount val="38"/>
                <c:pt idx="0">
                  <c:v>8.2409999999999997</c:v>
                </c:pt>
                <c:pt idx="1">
                  <c:v>8.5259999999999998</c:v>
                </c:pt>
                <c:pt idx="2">
                  <c:v>9.2119999999999997</c:v>
                </c:pt>
                <c:pt idx="3">
                  <c:v>9.3409999999999993</c:v>
                </c:pt>
                <c:pt idx="4">
                  <c:v>9.2910000000000004</c:v>
                </c:pt>
                <c:pt idx="5">
                  <c:v>9.5150000000000006</c:v>
                </c:pt>
                <c:pt idx="6">
                  <c:v>9.6890000000000001</c:v>
                </c:pt>
                <c:pt idx="7">
                  <c:v>9.9329999999999998</c:v>
                </c:pt>
                <c:pt idx="8">
                  <c:v>10.321999999999999</c:v>
                </c:pt>
                <c:pt idx="9">
                  <c:v>10.675000000000001</c:v>
                </c:pt>
                <c:pt idx="10">
                  <c:v>11.304</c:v>
                </c:pt>
                <c:pt idx="11">
                  <c:v>11.978999999999999</c:v>
                </c:pt>
                <c:pt idx="12">
                  <c:v>12.25</c:v>
                </c:pt>
                <c:pt idx="13">
                  <c:v>12.506</c:v>
                </c:pt>
                <c:pt idx="14">
                  <c:v>12.428000000000001</c:v>
                </c:pt>
                <c:pt idx="15">
                  <c:v>12.542</c:v>
                </c:pt>
                <c:pt idx="16">
                  <c:v>12.506</c:v>
                </c:pt>
                <c:pt idx="17">
                  <c:v>12.414</c:v>
                </c:pt>
                <c:pt idx="18">
                  <c:v>12.428000000000001</c:v>
                </c:pt>
                <c:pt idx="19">
                  <c:v>12.429</c:v>
                </c:pt>
                <c:pt idx="20">
                  <c:v>12.542</c:v>
                </c:pt>
                <c:pt idx="21">
                  <c:v>13.218999999999999</c:v>
                </c:pt>
                <c:pt idx="22">
                  <c:v>14.007</c:v>
                </c:pt>
                <c:pt idx="23">
                  <c:v>14.522</c:v>
                </c:pt>
                <c:pt idx="24">
                  <c:v>14.61</c:v>
                </c:pt>
                <c:pt idx="25">
                  <c:v>14.606</c:v>
                </c:pt>
                <c:pt idx="26">
                  <c:v>14.702999999999999</c:v>
                </c:pt>
                <c:pt idx="27">
                  <c:v>14.926</c:v>
                </c:pt>
                <c:pt idx="28">
                  <c:v>15.301</c:v>
                </c:pt>
                <c:pt idx="29">
                  <c:v>16.309999999999999</c:v>
                </c:pt>
                <c:pt idx="30">
                  <c:v>16.382000000000001</c:v>
                </c:pt>
                <c:pt idx="31">
                  <c:v>16.350000000000001</c:v>
                </c:pt>
                <c:pt idx="32">
                  <c:v>16.329000000000001</c:v>
                </c:pt>
                <c:pt idx="33">
                  <c:v>16.257000000000001</c:v>
                </c:pt>
                <c:pt idx="34">
                  <c:v>16.443000000000001</c:v>
                </c:pt>
                <c:pt idx="35">
                  <c:v>16.748999999999999</c:v>
                </c:pt>
                <c:pt idx="36">
                  <c:v>17.120999999999999</c:v>
                </c:pt>
                <c:pt idx="37" formatCode="0.0">
                  <c:v>17.061</c:v>
                </c:pt>
              </c:numCache>
            </c:numRef>
          </c:val>
          <c:smooth val="0"/>
          <c:extLst>
            <c:ext xmlns:c16="http://schemas.microsoft.com/office/drawing/2014/chart" uri="{C3380CC4-5D6E-409C-BE32-E72D297353CC}">
              <c16:uniqueId val="{00000000-ED04-4433-AA46-76705826DECB}"/>
            </c:ext>
          </c:extLst>
        </c:ser>
        <c:ser>
          <c:idx val="8"/>
          <c:order val="1"/>
          <c:tx>
            <c:strRef>
              <c:f>Sheet1!$A$10</c:f>
              <c:strCache>
                <c:ptCount val="1"/>
                <c:pt idx="0">
                  <c:v>SWIZ: 12.2%</c:v>
                </c:pt>
              </c:strCache>
            </c:strRef>
          </c:tx>
          <c:spPr>
            <a:ln w="28575" cap="rnd">
              <a:solidFill>
                <a:schemeClr val="accent3">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Sheet1!$B$10:$AM$10</c:f>
              <c:numCache>
                <c:formatCode>General</c:formatCode>
                <c:ptCount val="38"/>
                <c:pt idx="0">
                  <c:v>6.6310000000000002</c:v>
                </c:pt>
                <c:pt idx="1">
                  <c:v>6.6909999999999998</c:v>
                </c:pt>
                <c:pt idx="2">
                  <c:v>6.8280000000000003</c:v>
                </c:pt>
                <c:pt idx="3">
                  <c:v>7.1920000000000002</c:v>
                </c:pt>
                <c:pt idx="4">
                  <c:v>6.952</c:v>
                </c:pt>
                <c:pt idx="5">
                  <c:v>7.51</c:v>
                </c:pt>
                <c:pt idx="6">
                  <c:v>7.6760000000000002</c:v>
                </c:pt>
                <c:pt idx="7">
                  <c:v>7.859</c:v>
                </c:pt>
                <c:pt idx="8">
                  <c:v>7.9029999999999996</c:v>
                </c:pt>
                <c:pt idx="9">
                  <c:v>7.9089999999999998</c:v>
                </c:pt>
                <c:pt idx="10">
                  <c:v>7.8520000000000003</c:v>
                </c:pt>
                <c:pt idx="11">
                  <c:v>8.4789999999999992</c:v>
                </c:pt>
                <c:pt idx="12">
                  <c:v>8.8580000000000005</c:v>
                </c:pt>
                <c:pt idx="13">
                  <c:v>8.9619999999999997</c:v>
                </c:pt>
                <c:pt idx="14">
                  <c:v>9.09</c:v>
                </c:pt>
                <c:pt idx="15">
                  <c:v>9.3209999999999997</c:v>
                </c:pt>
                <c:pt idx="16">
                  <c:v>9.6999999999999993</c:v>
                </c:pt>
                <c:pt idx="17">
                  <c:v>9.7200000000000006</c:v>
                </c:pt>
                <c:pt idx="18">
                  <c:v>9.8309999999999995</c:v>
                </c:pt>
                <c:pt idx="19">
                  <c:v>9.9610000000000003</c:v>
                </c:pt>
                <c:pt idx="20">
                  <c:v>9.8439999999999994</c:v>
                </c:pt>
                <c:pt idx="21">
                  <c:v>10.231</c:v>
                </c:pt>
                <c:pt idx="22">
                  <c:v>10.641</c:v>
                </c:pt>
                <c:pt idx="23">
                  <c:v>10.936</c:v>
                </c:pt>
                <c:pt idx="24">
                  <c:v>11.004</c:v>
                </c:pt>
                <c:pt idx="25">
                  <c:v>10.821999999999999</c:v>
                </c:pt>
                <c:pt idx="26">
                  <c:v>10.214</c:v>
                </c:pt>
                <c:pt idx="27">
                  <c:v>10.016</c:v>
                </c:pt>
                <c:pt idx="28">
                  <c:v>10.151</c:v>
                </c:pt>
                <c:pt idx="29">
                  <c:v>10.808999999999999</c:v>
                </c:pt>
                <c:pt idx="30">
                  <c:v>10.699</c:v>
                </c:pt>
                <c:pt idx="31">
                  <c:v>10.769</c:v>
                </c:pt>
                <c:pt idx="32">
                  <c:v>11.058</c:v>
                </c:pt>
                <c:pt idx="33">
                  <c:v>11.314</c:v>
                </c:pt>
                <c:pt idx="34">
                  <c:v>11.494</c:v>
                </c:pt>
                <c:pt idx="35">
                  <c:v>11.884</c:v>
                </c:pt>
                <c:pt idx="36">
                  <c:v>12.221</c:v>
                </c:pt>
                <c:pt idx="37" formatCode="0.0">
                  <c:v>12.346</c:v>
                </c:pt>
              </c:numCache>
            </c:numRef>
          </c:val>
          <c:smooth val="0"/>
          <c:extLst>
            <c:ext xmlns:c16="http://schemas.microsoft.com/office/drawing/2014/chart" uri="{C3380CC4-5D6E-409C-BE32-E72D297353CC}">
              <c16:uniqueId val="{00000001-ED04-4433-AA46-76705826DECB}"/>
            </c:ext>
          </c:extLst>
        </c:ser>
        <c:ser>
          <c:idx val="3"/>
          <c:order val="2"/>
          <c:tx>
            <c:strRef>
              <c:f>Sheet1!$A$5</c:f>
              <c:strCache>
                <c:ptCount val="1"/>
                <c:pt idx="0">
                  <c:v>GER: 11.2%</c:v>
                </c:pt>
              </c:strCache>
            </c:strRef>
          </c:tx>
          <c:spPr>
            <a:ln w="28575" cap="rnd">
              <a:solidFill>
                <a:schemeClr val="accent4"/>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Sheet1!$B$5:$AM$5</c:f>
              <c:numCache>
                <c:formatCode>General</c:formatCode>
                <c:ptCount val="38"/>
                <c:pt idx="0">
                  <c:v>8.0980000000000008</c:v>
                </c:pt>
                <c:pt idx="1">
                  <c:v>8.3970000000000002</c:v>
                </c:pt>
                <c:pt idx="2">
                  <c:v>8.2279999999999998</c:v>
                </c:pt>
                <c:pt idx="3">
                  <c:v>8.2200000000000006</c:v>
                </c:pt>
                <c:pt idx="4">
                  <c:v>8.3360000000000003</c:v>
                </c:pt>
                <c:pt idx="5">
                  <c:v>8.4809999999999999</c:v>
                </c:pt>
                <c:pt idx="6">
                  <c:v>8.3759999999999994</c:v>
                </c:pt>
                <c:pt idx="7">
                  <c:v>8.48</c:v>
                </c:pt>
                <c:pt idx="8">
                  <c:v>8.66</c:v>
                </c:pt>
                <c:pt idx="9">
                  <c:v>8.0630000000000006</c:v>
                </c:pt>
                <c:pt idx="10">
                  <c:v>8.0310000000000006</c:v>
                </c:pt>
                <c:pt idx="12">
                  <c:v>9.0250000000000004</c:v>
                </c:pt>
                <c:pt idx="13">
                  <c:v>8.9930000000000003</c:v>
                </c:pt>
                <c:pt idx="14">
                  <c:v>9.2270000000000003</c:v>
                </c:pt>
                <c:pt idx="15">
                  <c:v>9.5</c:v>
                </c:pt>
                <c:pt idx="16">
                  <c:v>9.7910000000000004</c:v>
                </c:pt>
                <c:pt idx="17">
                  <c:v>9.6760000000000002</c:v>
                </c:pt>
                <c:pt idx="18">
                  <c:v>9.6980000000000004</c:v>
                </c:pt>
                <c:pt idx="19">
                  <c:v>9.7669999999999995</c:v>
                </c:pt>
                <c:pt idx="20">
                  <c:v>9.8369999999999997</c:v>
                </c:pt>
                <c:pt idx="21">
                  <c:v>9.8719999999999999</c:v>
                </c:pt>
                <c:pt idx="22">
                  <c:v>10.117000000000001</c:v>
                </c:pt>
                <c:pt idx="23">
                  <c:v>10.337999999999999</c:v>
                </c:pt>
                <c:pt idx="24">
                  <c:v>10.08</c:v>
                </c:pt>
                <c:pt idx="25">
                  <c:v>10.228</c:v>
                </c:pt>
                <c:pt idx="26">
                  <c:v>10.117000000000001</c:v>
                </c:pt>
                <c:pt idx="27">
                  <c:v>9.9710000000000001</c:v>
                </c:pt>
                <c:pt idx="28">
                  <c:v>10.157</c:v>
                </c:pt>
                <c:pt idx="29">
                  <c:v>11.14</c:v>
                </c:pt>
                <c:pt idx="30">
                  <c:v>11.005000000000001</c:v>
                </c:pt>
                <c:pt idx="31">
                  <c:v>10.721</c:v>
                </c:pt>
                <c:pt idx="32">
                  <c:v>10.776999999999999</c:v>
                </c:pt>
                <c:pt idx="33">
                  <c:v>10.932</c:v>
                </c:pt>
                <c:pt idx="34">
                  <c:v>10.96</c:v>
                </c:pt>
                <c:pt idx="35">
                  <c:v>11.087999999999999</c:v>
                </c:pt>
                <c:pt idx="36">
                  <c:v>11.131</c:v>
                </c:pt>
                <c:pt idx="37" formatCode="0.0">
                  <c:v>11.247</c:v>
                </c:pt>
              </c:numCache>
            </c:numRef>
          </c:val>
          <c:smooth val="0"/>
          <c:extLst>
            <c:ext xmlns:c16="http://schemas.microsoft.com/office/drawing/2014/chart" uri="{C3380CC4-5D6E-409C-BE32-E72D297353CC}">
              <c16:uniqueId val="{00000002-ED04-4433-AA46-76705826DECB}"/>
            </c:ext>
          </c:extLst>
        </c:ser>
        <c:ser>
          <c:idx val="2"/>
          <c:order val="3"/>
          <c:tx>
            <c:strRef>
              <c:f>Sheet1!$A$4</c:f>
              <c:strCache>
                <c:ptCount val="1"/>
                <c:pt idx="0">
                  <c:v>FRA: 11.2%</c:v>
                </c:pt>
              </c:strCache>
            </c:strRef>
          </c:tx>
          <c:spPr>
            <a:ln w="28575" cap="rnd">
              <a:solidFill>
                <a:schemeClr val="accent3"/>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Sheet1!$B$4:$AM$4</c:f>
              <c:numCache>
                <c:formatCode>General</c:formatCode>
                <c:ptCount val="38"/>
                <c:pt idx="0">
                  <c:v>6.7590000000000003</c:v>
                </c:pt>
                <c:pt idx="5">
                  <c:v>7.6710000000000003</c:v>
                </c:pt>
                <c:pt idx="10">
                  <c:v>7.9969999999999999</c:v>
                </c:pt>
                <c:pt idx="11">
                  <c:v>8.2210000000000001</c:v>
                </c:pt>
                <c:pt idx="12">
                  <c:v>8.4459999999999997</c:v>
                </c:pt>
                <c:pt idx="13">
                  <c:v>8.8569999999999993</c:v>
                </c:pt>
                <c:pt idx="14">
                  <c:v>8.8409999999999993</c:v>
                </c:pt>
                <c:pt idx="15">
                  <c:v>9.8840000000000003</c:v>
                </c:pt>
                <c:pt idx="16">
                  <c:v>9.8859999999999992</c:v>
                </c:pt>
                <c:pt idx="17">
                  <c:v>9.7609999999999992</c:v>
                </c:pt>
                <c:pt idx="18">
                  <c:v>9.6590000000000007</c:v>
                </c:pt>
                <c:pt idx="19">
                  <c:v>9.66</c:v>
                </c:pt>
                <c:pt idx="20">
                  <c:v>9.5839999999999996</c:v>
                </c:pt>
                <c:pt idx="21">
                  <c:v>9.7059999999999995</c:v>
                </c:pt>
                <c:pt idx="22">
                  <c:v>10.022</c:v>
                </c:pt>
                <c:pt idx="23">
                  <c:v>10.083</c:v>
                </c:pt>
                <c:pt idx="24">
                  <c:v>10.164</c:v>
                </c:pt>
                <c:pt idx="25">
                  <c:v>10.215</c:v>
                </c:pt>
                <c:pt idx="26">
                  <c:v>10.398</c:v>
                </c:pt>
                <c:pt idx="27">
                  <c:v>10.335000000000001</c:v>
                </c:pt>
                <c:pt idx="28">
                  <c:v>10.513999999999999</c:v>
                </c:pt>
                <c:pt idx="29">
                  <c:v>11.301</c:v>
                </c:pt>
                <c:pt idx="30">
                  <c:v>11.239000000000001</c:v>
                </c:pt>
                <c:pt idx="31">
                  <c:v>11.202999999999999</c:v>
                </c:pt>
                <c:pt idx="32">
                  <c:v>11.315</c:v>
                </c:pt>
                <c:pt idx="33">
                  <c:v>11.436</c:v>
                </c:pt>
                <c:pt idx="34">
                  <c:v>11.571</c:v>
                </c:pt>
                <c:pt idx="35">
                  <c:v>11.459</c:v>
                </c:pt>
                <c:pt idx="36">
                  <c:v>11.507999999999999</c:v>
                </c:pt>
                <c:pt idx="37" formatCode="0.0">
                  <c:v>11.33</c:v>
                </c:pt>
              </c:numCache>
            </c:numRef>
          </c:val>
          <c:smooth val="0"/>
          <c:extLst>
            <c:ext xmlns:c16="http://schemas.microsoft.com/office/drawing/2014/chart" uri="{C3380CC4-5D6E-409C-BE32-E72D297353CC}">
              <c16:uniqueId val="{00000003-ED04-4433-AA46-76705826DECB}"/>
            </c:ext>
          </c:extLst>
        </c:ser>
        <c:ser>
          <c:idx val="7"/>
          <c:order val="4"/>
          <c:tx>
            <c:strRef>
              <c:f>Sheet1!$A$9</c:f>
              <c:strCache>
                <c:ptCount val="1"/>
                <c:pt idx="0">
                  <c:v>SWE: 11.0%</c:v>
                </c:pt>
              </c:strCache>
            </c:strRef>
          </c:tx>
          <c:spPr>
            <a:ln w="28575" cap="rnd">
              <a:solidFill>
                <a:schemeClr val="accent2">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Sheet1!$B$9:$AM$9</c:f>
              <c:numCache>
                <c:formatCode>General</c:formatCode>
                <c:ptCount val="38"/>
                <c:pt idx="0">
                  <c:v>7.827</c:v>
                </c:pt>
                <c:pt idx="1">
                  <c:v>7.931</c:v>
                </c:pt>
                <c:pt idx="2">
                  <c:v>8.0169999999999995</c:v>
                </c:pt>
                <c:pt idx="3">
                  <c:v>7.9279999999999999</c:v>
                </c:pt>
                <c:pt idx="4">
                  <c:v>7.7370000000000001</c:v>
                </c:pt>
                <c:pt idx="5">
                  <c:v>7.3440000000000003</c:v>
                </c:pt>
                <c:pt idx="6">
                  <c:v>7.1130000000000004</c:v>
                </c:pt>
                <c:pt idx="7">
                  <c:v>7.1920000000000002</c:v>
                </c:pt>
                <c:pt idx="8">
                  <c:v>7.1079999999999997</c:v>
                </c:pt>
                <c:pt idx="9">
                  <c:v>7.1669999999999998</c:v>
                </c:pt>
                <c:pt idx="10">
                  <c:v>7.2480000000000002</c:v>
                </c:pt>
                <c:pt idx="11">
                  <c:v>7.2359999999999998</c:v>
                </c:pt>
                <c:pt idx="12">
                  <c:v>7.52</c:v>
                </c:pt>
                <c:pt idx="13">
                  <c:v>7.7629999999999999</c:v>
                </c:pt>
                <c:pt idx="14">
                  <c:v>7.3689999999999998</c:v>
                </c:pt>
                <c:pt idx="15">
                  <c:v>7.2839999999999998</c:v>
                </c:pt>
                <c:pt idx="16">
                  <c:v>7.4870000000000001</c:v>
                </c:pt>
                <c:pt idx="17">
                  <c:v>7.3079999999999998</c:v>
                </c:pt>
                <c:pt idx="18">
                  <c:v>7.39</c:v>
                </c:pt>
                <c:pt idx="19">
                  <c:v>7.4059999999999997</c:v>
                </c:pt>
                <c:pt idx="20">
                  <c:v>7.4020000000000001</c:v>
                </c:pt>
                <c:pt idx="21">
                  <c:v>8.0220000000000002</c:v>
                </c:pt>
                <c:pt idx="22">
                  <c:v>8.3490000000000002</c:v>
                </c:pt>
                <c:pt idx="23">
                  <c:v>8.4529999999999994</c:v>
                </c:pt>
                <c:pt idx="24">
                  <c:v>8.2520000000000007</c:v>
                </c:pt>
                <c:pt idx="25">
                  <c:v>8.2680000000000007</c:v>
                </c:pt>
                <c:pt idx="26">
                  <c:v>8.1509999999999998</c:v>
                </c:pt>
                <c:pt idx="27">
                  <c:v>8.0640000000000001</c:v>
                </c:pt>
                <c:pt idx="28">
                  <c:v>8.3030000000000008</c:v>
                </c:pt>
                <c:pt idx="29">
                  <c:v>8.9350000000000005</c:v>
                </c:pt>
                <c:pt idx="30">
                  <c:v>8.4770000000000003</c:v>
                </c:pt>
                <c:pt idx="31">
                  <c:v>10.666</c:v>
                </c:pt>
                <c:pt idx="32">
                  <c:v>10.926</c:v>
                </c:pt>
                <c:pt idx="33">
                  <c:v>11.089</c:v>
                </c:pt>
                <c:pt idx="34">
                  <c:v>11.13</c:v>
                </c:pt>
                <c:pt idx="35">
                  <c:v>11.004</c:v>
                </c:pt>
                <c:pt idx="36">
                  <c:v>10.976000000000001</c:v>
                </c:pt>
                <c:pt idx="37" formatCode="0.0">
                  <c:v>11.019</c:v>
                </c:pt>
              </c:numCache>
            </c:numRef>
          </c:val>
          <c:smooth val="0"/>
          <c:extLst>
            <c:ext xmlns:c16="http://schemas.microsoft.com/office/drawing/2014/chart" uri="{C3380CC4-5D6E-409C-BE32-E72D297353CC}">
              <c16:uniqueId val="{00000004-ED04-4433-AA46-76705826DECB}"/>
            </c:ext>
          </c:extLst>
        </c:ser>
        <c:ser>
          <c:idx val="1"/>
          <c:order val="5"/>
          <c:tx>
            <c:strRef>
              <c:f>Sheet1!$A$3</c:f>
              <c:strCache>
                <c:ptCount val="1"/>
                <c:pt idx="0">
                  <c:v>CAN: 10.7%</c:v>
                </c:pt>
              </c:strCache>
            </c:strRef>
          </c:tx>
          <c:spPr>
            <a:ln w="28575" cap="rnd">
              <a:solidFill>
                <a:schemeClr val="accent2"/>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Sheet1!$B$3:$AM$3</c:f>
              <c:numCache>
                <c:formatCode>General</c:formatCode>
                <c:ptCount val="38"/>
                <c:pt idx="0">
                  <c:v>6.5359999999999996</c:v>
                </c:pt>
                <c:pt idx="1">
                  <c:v>6.766</c:v>
                </c:pt>
                <c:pt idx="2">
                  <c:v>7.4950000000000001</c:v>
                </c:pt>
                <c:pt idx="3">
                  <c:v>7.6639999999999997</c:v>
                </c:pt>
                <c:pt idx="4">
                  <c:v>7.5510000000000002</c:v>
                </c:pt>
                <c:pt idx="5">
                  <c:v>7.5579999999999998</c:v>
                </c:pt>
                <c:pt idx="6">
                  <c:v>7.798</c:v>
                </c:pt>
                <c:pt idx="7">
                  <c:v>7.7389999999999999</c:v>
                </c:pt>
                <c:pt idx="8">
                  <c:v>7.7380000000000004</c:v>
                </c:pt>
                <c:pt idx="9">
                  <c:v>7.9459999999999997</c:v>
                </c:pt>
                <c:pt idx="10">
                  <c:v>8.3640000000000008</c:v>
                </c:pt>
                <c:pt idx="11">
                  <c:v>9.048</c:v>
                </c:pt>
                <c:pt idx="12">
                  <c:v>9.3010000000000002</c:v>
                </c:pt>
                <c:pt idx="13">
                  <c:v>9.1859999999999999</c:v>
                </c:pt>
                <c:pt idx="14">
                  <c:v>8.8350000000000009</c:v>
                </c:pt>
                <c:pt idx="15">
                  <c:v>8.532</c:v>
                </c:pt>
                <c:pt idx="16">
                  <c:v>8.3360000000000003</c:v>
                </c:pt>
                <c:pt idx="17">
                  <c:v>8.3179999999999996</c:v>
                </c:pt>
                <c:pt idx="18">
                  <c:v>8.5470000000000006</c:v>
                </c:pt>
                <c:pt idx="19">
                  <c:v>8.3290000000000006</c:v>
                </c:pt>
                <c:pt idx="20">
                  <c:v>8.2479999999999993</c:v>
                </c:pt>
                <c:pt idx="21">
                  <c:v>8.625</c:v>
                </c:pt>
                <c:pt idx="22">
                  <c:v>8.8569999999999993</c:v>
                </c:pt>
                <c:pt idx="23">
                  <c:v>9.0109999999999992</c:v>
                </c:pt>
                <c:pt idx="24">
                  <c:v>9.0660000000000007</c:v>
                </c:pt>
                <c:pt idx="25">
                  <c:v>9.0350000000000001</c:v>
                </c:pt>
                <c:pt idx="26">
                  <c:v>9.375</c:v>
                </c:pt>
                <c:pt idx="27">
                  <c:v>9.4760000000000009</c:v>
                </c:pt>
                <c:pt idx="28">
                  <c:v>9.6389999999999993</c:v>
                </c:pt>
                <c:pt idx="29">
                  <c:v>10.756</c:v>
                </c:pt>
                <c:pt idx="30">
                  <c:v>10.728</c:v>
                </c:pt>
                <c:pt idx="31">
                  <c:v>10.403</c:v>
                </c:pt>
                <c:pt idx="32">
                  <c:v>10.403</c:v>
                </c:pt>
                <c:pt idx="33">
                  <c:v>10.287000000000001</c:v>
                </c:pt>
                <c:pt idx="34">
                  <c:v>10.121</c:v>
                </c:pt>
                <c:pt idx="35">
                  <c:v>10.584</c:v>
                </c:pt>
                <c:pt idx="36">
                  <c:v>10.82</c:v>
                </c:pt>
                <c:pt idx="37" formatCode="0.0">
                  <c:v>10.663</c:v>
                </c:pt>
              </c:numCache>
            </c:numRef>
          </c:val>
          <c:smooth val="0"/>
          <c:extLst>
            <c:ext xmlns:c16="http://schemas.microsoft.com/office/drawing/2014/chart" uri="{C3380CC4-5D6E-409C-BE32-E72D297353CC}">
              <c16:uniqueId val="{00000005-ED04-4433-AA46-76705826DECB}"/>
            </c:ext>
          </c:extLst>
        </c:ser>
        <c:ser>
          <c:idx val="6"/>
          <c:order val="6"/>
          <c:tx>
            <c:strRef>
              <c:f>Sheet1!$A$8</c:f>
              <c:strCache>
                <c:ptCount val="1"/>
                <c:pt idx="0">
                  <c:v>NOR: 10.2%</c:v>
                </c:pt>
              </c:strCache>
            </c:strRef>
          </c:tx>
          <c:spPr>
            <a:ln w="28575" cap="rnd">
              <a:solidFill>
                <a:schemeClr val="accent1">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Sheet1!$B$8:$AM$8</c:f>
              <c:numCache>
                <c:formatCode>General</c:formatCode>
                <c:ptCount val="38"/>
                <c:pt idx="0">
                  <c:v>5.41</c:v>
                </c:pt>
                <c:pt idx="1">
                  <c:v>5.44</c:v>
                </c:pt>
                <c:pt idx="2">
                  <c:v>5.64</c:v>
                </c:pt>
                <c:pt idx="3">
                  <c:v>5.8220000000000001</c:v>
                </c:pt>
                <c:pt idx="4">
                  <c:v>5.4790000000000001</c:v>
                </c:pt>
                <c:pt idx="5">
                  <c:v>5.4770000000000003</c:v>
                </c:pt>
                <c:pt idx="6">
                  <c:v>5.9180000000000001</c:v>
                </c:pt>
                <c:pt idx="7">
                  <c:v>6.1539999999999999</c:v>
                </c:pt>
                <c:pt idx="8">
                  <c:v>6.2910000000000004</c:v>
                </c:pt>
                <c:pt idx="9">
                  <c:v>6.1180000000000003</c:v>
                </c:pt>
                <c:pt idx="10">
                  <c:v>7.0750000000000002</c:v>
                </c:pt>
                <c:pt idx="11">
                  <c:v>7.35</c:v>
                </c:pt>
                <c:pt idx="12">
                  <c:v>7.5010000000000003</c:v>
                </c:pt>
                <c:pt idx="13">
                  <c:v>7.38</c:v>
                </c:pt>
                <c:pt idx="14">
                  <c:v>7.2930000000000001</c:v>
                </c:pt>
                <c:pt idx="15">
                  <c:v>7.2729999999999997</c:v>
                </c:pt>
                <c:pt idx="16">
                  <c:v>7.1890000000000001</c:v>
                </c:pt>
                <c:pt idx="17">
                  <c:v>7.7430000000000003</c:v>
                </c:pt>
                <c:pt idx="18">
                  <c:v>8.4269999999999996</c:v>
                </c:pt>
                <c:pt idx="19">
                  <c:v>8.4359999999999999</c:v>
                </c:pt>
                <c:pt idx="20">
                  <c:v>7.7089999999999996</c:v>
                </c:pt>
                <c:pt idx="21">
                  <c:v>8.0210000000000008</c:v>
                </c:pt>
                <c:pt idx="22">
                  <c:v>9.0050000000000008</c:v>
                </c:pt>
                <c:pt idx="23">
                  <c:v>9.2189999999999994</c:v>
                </c:pt>
                <c:pt idx="24">
                  <c:v>8.8260000000000005</c:v>
                </c:pt>
                <c:pt idx="25">
                  <c:v>8.3330000000000002</c:v>
                </c:pt>
                <c:pt idx="26">
                  <c:v>7.9160000000000004</c:v>
                </c:pt>
                <c:pt idx="27">
                  <c:v>8.048</c:v>
                </c:pt>
                <c:pt idx="28">
                  <c:v>7.9560000000000004</c:v>
                </c:pt>
                <c:pt idx="29">
                  <c:v>9.0640000000000001</c:v>
                </c:pt>
                <c:pt idx="30">
                  <c:v>8.8979999999999997</c:v>
                </c:pt>
                <c:pt idx="31">
                  <c:v>8.7789999999999999</c:v>
                </c:pt>
                <c:pt idx="32">
                  <c:v>8.7650000000000006</c:v>
                </c:pt>
                <c:pt idx="33">
                  <c:v>8.9169999999999998</c:v>
                </c:pt>
                <c:pt idx="34">
                  <c:v>9.3279999999999994</c:v>
                </c:pt>
                <c:pt idx="35">
                  <c:v>10.109</c:v>
                </c:pt>
                <c:pt idx="36">
                  <c:v>10.519</c:v>
                </c:pt>
                <c:pt idx="37" formatCode="0.0">
                  <c:v>10.446</c:v>
                </c:pt>
              </c:numCache>
            </c:numRef>
          </c:val>
          <c:smooth val="0"/>
          <c:extLst>
            <c:ext xmlns:c16="http://schemas.microsoft.com/office/drawing/2014/chart" uri="{C3380CC4-5D6E-409C-BE32-E72D297353CC}">
              <c16:uniqueId val="{00000006-ED04-4433-AA46-76705826DECB}"/>
            </c:ext>
          </c:extLst>
        </c:ser>
        <c:ser>
          <c:idx val="4"/>
          <c:order val="7"/>
          <c:tx>
            <c:strRef>
              <c:f>Sheet1!$A$6</c:f>
              <c:strCache>
                <c:ptCount val="1"/>
                <c:pt idx="0">
                  <c:v>NETH: 9.9%</c:v>
                </c:pt>
              </c:strCache>
            </c:strRef>
          </c:tx>
          <c:spPr>
            <a:ln w="28575" cap="rnd">
              <a:solidFill>
                <a:schemeClr val="accent5"/>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Sheet1!$B$6:$AM$6</c:f>
              <c:numCache>
                <c:formatCode>General</c:formatCode>
                <c:ptCount val="38"/>
                <c:pt idx="0">
                  <c:v>6.5140000000000002</c:v>
                </c:pt>
                <c:pt idx="1">
                  <c:v>6.6040000000000001</c:v>
                </c:pt>
                <c:pt idx="2">
                  <c:v>6.8289999999999997</c:v>
                </c:pt>
                <c:pt idx="3">
                  <c:v>6.8289999999999997</c:v>
                </c:pt>
                <c:pt idx="4">
                  <c:v>6.5549999999999997</c:v>
                </c:pt>
                <c:pt idx="5">
                  <c:v>6.5439999999999996</c:v>
                </c:pt>
                <c:pt idx="6">
                  <c:v>6.63</c:v>
                </c:pt>
                <c:pt idx="7">
                  <c:v>6.7380000000000004</c:v>
                </c:pt>
                <c:pt idx="8">
                  <c:v>6.6669999999999998</c:v>
                </c:pt>
                <c:pt idx="9">
                  <c:v>6.8339999999999996</c:v>
                </c:pt>
                <c:pt idx="10">
                  <c:v>6.992</c:v>
                </c:pt>
                <c:pt idx="11">
                  <c:v>7.1689999999999996</c:v>
                </c:pt>
                <c:pt idx="12">
                  <c:v>7.3760000000000003</c:v>
                </c:pt>
                <c:pt idx="13">
                  <c:v>7.476</c:v>
                </c:pt>
                <c:pt idx="14">
                  <c:v>7.359</c:v>
                </c:pt>
                <c:pt idx="15">
                  <c:v>7.27</c:v>
                </c:pt>
                <c:pt idx="16">
                  <c:v>7.2130000000000001</c:v>
                </c:pt>
                <c:pt idx="17">
                  <c:v>7.0259999999999998</c:v>
                </c:pt>
                <c:pt idx="18">
                  <c:v>7.7960000000000003</c:v>
                </c:pt>
                <c:pt idx="19">
                  <c:v>7.8250000000000002</c:v>
                </c:pt>
                <c:pt idx="20">
                  <c:v>7.7069999999999999</c:v>
                </c:pt>
                <c:pt idx="21">
                  <c:v>8.0589999999999993</c:v>
                </c:pt>
                <c:pt idx="22">
                  <c:v>8.6489999999999991</c:v>
                </c:pt>
                <c:pt idx="23">
                  <c:v>9.0570000000000004</c:v>
                </c:pt>
                <c:pt idx="24">
                  <c:v>9.1110000000000007</c:v>
                </c:pt>
                <c:pt idx="25">
                  <c:v>9.0969999999999995</c:v>
                </c:pt>
                <c:pt idx="26">
                  <c:v>9.0809999999999995</c:v>
                </c:pt>
                <c:pt idx="27">
                  <c:v>9.0530000000000008</c:v>
                </c:pt>
                <c:pt idx="28">
                  <c:v>9.2769999999999992</c:v>
                </c:pt>
                <c:pt idx="29">
                  <c:v>9.9930000000000003</c:v>
                </c:pt>
                <c:pt idx="30">
                  <c:v>10.154999999999999</c:v>
                </c:pt>
                <c:pt idx="31">
                  <c:v>10.234</c:v>
                </c:pt>
                <c:pt idx="32">
                  <c:v>10.539</c:v>
                </c:pt>
                <c:pt idx="33">
                  <c:v>10.584</c:v>
                </c:pt>
                <c:pt idx="34">
                  <c:v>10.567</c:v>
                </c:pt>
                <c:pt idx="35">
                  <c:v>10.324</c:v>
                </c:pt>
                <c:pt idx="36">
                  <c:v>10.301</c:v>
                </c:pt>
                <c:pt idx="37" formatCode="0.0">
                  <c:v>10.101000000000001</c:v>
                </c:pt>
              </c:numCache>
            </c:numRef>
          </c:val>
          <c:smooth val="0"/>
          <c:extLst>
            <c:ext xmlns:c16="http://schemas.microsoft.com/office/drawing/2014/chart" uri="{C3380CC4-5D6E-409C-BE32-E72D297353CC}">
              <c16:uniqueId val="{00000007-ED04-4433-AA46-76705826DECB}"/>
            </c:ext>
          </c:extLst>
        </c:ser>
        <c:ser>
          <c:idx val="9"/>
          <c:order val="8"/>
          <c:tx>
            <c:strRef>
              <c:f>Sheet1!$A$11</c:f>
              <c:strCache>
                <c:ptCount val="1"/>
                <c:pt idx="0">
                  <c:v>UK: 9.8%</c:v>
                </c:pt>
              </c:strCache>
            </c:strRef>
          </c:tx>
          <c:spPr>
            <a:ln w="28575" cap="rnd">
              <a:solidFill>
                <a:schemeClr val="accent4">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Sheet1!$B$11:$AM$11</c:f>
              <c:numCache>
                <c:formatCode>General</c:formatCode>
                <c:ptCount val="38"/>
                <c:pt idx="0">
                  <c:v>5.0629999999999997</c:v>
                </c:pt>
                <c:pt idx="1">
                  <c:v>5.2850000000000001</c:v>
                </c:pt>
                <c:pt idx="2">
                  <c:v>5.1230000000000002</c:v>
                </c:pt>
                <c:pt idx="3">
                  <c:v>5.3209999999999997</c:v>
                </c:pt>
                <c:pt idx="4">
                  <c:v>5.2370000000000001</c:v>
                </c:pt>
                <c:pt idx="5">
                  <c:v>5.14</c:v>
                </c:pt>
                <c:pt idx="6">
                  <c:v>5.125</c:v>
                </c:pt>
                <c:pt idx="7">
                  <c:v>5.1779999999999999</c:v>
                </c:pt>
                <c:pt idx="8">
                  <c:v>5.0890000000000004</c:v>
                </c:pt>
                <c:pt idx="9">
                  <c:v>5.0369999999999999</c:v>
                </c:pt>
                <c:pt idx="10">
                  <c:v>5.09</c:v>
                </c:pt>
                <c:pt idx="11">
                  <c:v>5.4859999999999998</c:v>
                </c:pt>
                <c:pt idx="12">
                  <c:v>5.9349999999999996</c:v>
                </c:pt>
                <c:pt idx="13">
                  <c:v>6.0030000000000001</c:v>
                </c:pt>
                <c:pt idx="14">
                  <c:v>6.0780000000000003</c:v>
                </c:pt>
                <c:pt idx="15">
                  <c:v>5.5970000000000004</c:v>
                </c:pt>
                <c:pt idx="16">
                  <c:v>5.5869999999999997</c:v>
                </c:pt>
                <c:pt idx="17">
                  <c:v>5.4649999999999999</c:v>
                </c:pt>
                <c:pt idx="18">
                  <c:v>5.6029999999999998</c:v>
                </c:pt>
                <c:pt idx="19">
                  <c:v>5.8440000000000003</c:v>
                </c:pt>
                <c:pt idx="20">
                  <c:v>5.9720000000000004</c:v>
                </c:pt>
                <c:pt idx="21">
                  <c:v>6.3109999999999999</c:v>
                </c:pt>
                <c:pt idx="22">
                  <c:v>6.5679999999999996</c:v>
                </c:pt>
                <c:pt idx="23">
                  <c:v>6.8330000000000002</c:v>
                </c:pt>
                <c:pt idx="24">
                  <c:v>7.0359999999999996</c:v>
                </c:pt>
                <c:pt idx="25">
                  <c:v>7.1749999999999998</c:v>
                </c:pt>
                <c:pt idx="26">
                  <c:v>7.3079999999999998</c:v>
                </c:pt>
                <c:pt idx="27">
                  <c:v>7.4059999999999997</c:v>
                </c:pt>
                <c:pt idx="28">
                  <c:v>7.6459999999999999</c:v>
                </c:pt>
                <c:pt idx="29">
                  <c:v>8.4819999999999993</c:v>
                </c:pt>
                <c:pt idx="30">
                  <c:v>8.4339999999999993</c:v>
                </c:pt>
                <c:pt idx="31">
                  <c:v>8.3759999999999994</c:v>
                </c:pt>
                <c:pt idx="32">
                  <c:v>8.2859999999999996</c:v>
                </c:pt>
                <c:pt idx="33">
                  <c:v>9.766</c:v>
                </c:pt>
                <c:pt idx="34">
                  <c:v>9.7569999999999997</c:v>
                </c:pt>
                <c:pt idx="35">
                  <c:v>9.6869999999999994</c:v>
                </c:pt>
                <c:pt idx="36">
                  <c:v>9.6989999999999998</c:v>
                </c:pt>
                <c:pt idx="37" formatCode="0.0">
                  <c:v>9.6319999999999997</c:v>
                </c:pt>
              </c:numCache>
            </c:numRef>
          </c:val>
          <c:smooth val="0"/>
          <c:extLst>
            <c:ext xmlns:c16="http://schemas.microsoft.com/office/drawing/2014/chart" uri="{C3380CC4-5D6E-409C-BE32-E72D297353CC}">
              <c16:uniqueId val="{00000008-ED04-4433-AA46-76705826DECB}"/>
            </c:ext>
          </c:extLst>
        </c:ser>
        <c:ser>
          <c:idx val="0"/>
          <c:order val="9"/>
          <c:tx>
            <c:strRef>
              <c:f>Sheet1!$A$2</c:f>
              <c:strCache>
                <c:ptCount val="1"/>
                <c:pt idx="0">
                  <c:v>AUS: 9.3%</c:v>
                </c:pt>
              </c:strCache>
            </c:strRef>
          </c:tx>
          <c:spPr>
            <a:ln w="28575" cap="rnd">
              <a:solidFill>
                <a:schemeClr val="accent1"/>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Sheet1!$B$2:$AM$2</c:f>
              <c:numCache>
                <c:formatCode>General</c:formatCode>
                <c:ptCount val="38"/>
                <c:pt idx="0">
                  <c:v>5.83</c:v>
                </c:pt>
                <c:pt idx="1">
                  <c:v>5.8390000000000004</c:v>
                </c:pt>
                <c:pt idx="2">
                  <c:v>6.1059999999999999</c:v>
                </c:pt>
                <c:pt idx="3">
                  <c:v>6.0519999999999996</c:v>
                </c:pt>
                <c:pt idx="4">
                  <c:v>6.024</c:v>
                </c:pt>
                <c:pt idx="5">
                  <c:v>6.0750000000000002</c:v>
                </c:pt>
                <c:pt idx="6">
                  <c:v>6.274</c:v>
                </c:pt>
                <c:pt idx="7">
                  <c:v>6.1120000000000001</c:v>
                </c:pt>
                <c:pt idx="8">
                  <c:v>6.0670000000000002</c:v>
                </c:pt>
                <c:pt idx="9">
                  <c:v>6.12</c:v>
                </c:pt>
                <c:pt idx="10">
                  <c:v>6.48</c:v>
                </c:pt>
                <c:pt idx="11">
                  <c:v>6.7759999999999998</c:v>
                </c:pt>
                <c:pt idx="12">
                  <c:v>6.8410000000000002</c:v>
                </c:pt>
                <c:pt idx="13">
                  <c:v>6.8570000000000002</c:v>
                </c:pt>
                <c:pt idx="14">
                  <c:v>6.8890000000000002</c:v>
                </c:pt>
                <c:pt idx="15">
                  <c:v>6.9349999999999996</c:v>
                </c:pt>
                <c:pt idx="16">
                  <c:v>7.0739999999999998</c:v>
                </c:pt>
                <c:pt idx="17">
                  <c:v>7.0880000000000001</c:v>
                </c:pt>
                <c:pt idx="18">
                  <c:v>7.2439999999999998</c:v>
                </c:pt>
                <c:pt idx="19">
                  <c:v>7.3310000000000004</c:v>
                </c:pt>
                <c:pt idx="20">
                  <c:v>7.6139999999999999</c:v>
                </c:pt>
                <c:pt idx="21">
                  <c:v>7.6959999999999997</c:v>
                </c:pt>
                <c:pt idx="22">
                  <c:v>7.8929999999999998</c:v>
                </c:pt>
                <c:pt idx="23">
                  <c:v>7.9039999999999999</c:v>
                </c:pt>
                <c:pt idx="24">
                  <c:v>8.109</c:v>
                </c:pt>
                <c:pt idx="25">
                  <c:v>7.99</c:v>
                </c:pt>
                <c:pt idx="26">
                  <c:v>7.9889999999999999</c:v>
                </c:pt>
                <c:pt idx="27">
                  <c:v>8.0679999999999996</c:v>
                </c:pt>
                <c:pt idx="28">
                  <c:v>8.2560000000000002</c:v>
                </c:pt>
                <c:pt idx="29">
                  <c:v>8.5630000000000006</c:v>
                </c:pt>
                <c:pt idx="30">
                  <c:v>8.4309999999999992</c:v>
                </c:pt>
                <c:pt idx="31">
                  <c:v>8.5419999999999998</c:v>
                </c:pt>
                <c:pt idx="32">
                  <c:v>8.6760000000000002</c:v>
                </c:pt>
                <c:pt idx="33">
                  <c:v>8.7590000000000003</c:v>
                </c:pt>
                <c:pt idx="34">
                  <c:v>9.0380000000000003</c:v>
                </c:pt>
                <c:pt idx="35">
                  <c:v>9.3149999999999995</c:v>
                </c:pt>
                <c:pt idx="36">
                  <c:v>9.1959999999999997</c:v>
                </c:pt>
                <c:pt idx="37" formatCode="0.0">
                  <c:v>9.2059999999999995</c:v>
                </c:pt>
              </c:numCache>
            </c:numRef>
          </c:val>
          <c:smooth val="0"/>
          <c:extLst>
            <c:ext xmlns:c16="http://schemas.microsoft.com/office/drawing/2014/chart" uri="{C3380CC4-5D6E-409C-BE32-E72D297353CC}">
              <c16:uniqueId val="{00000009-ED04-4433-AA46-76705826DECB}"/>
            </c:ext>
          </c:extLst>
        </c:ser>
        <c:ser>
          <c:idx val="5"/>
          <c:order val="10"/>
          <c:tx>
            <c:strRef>
              <c:f>Sheet1!$A$7</c:f>
              <c:strCache>
                <c:ptCount val="1"/>
                <c:pt idx="0">
                  <c:v>NZ: 9.3%</c:v>
                </c:pt>
              </c:strCache>
            </c:strRef>
          </c:tx>
          <c:spPr>
            <a:ln w="28575" cap="rnd">
              <a:solidFill>
                <a:schemeClr val="accent6"/>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Sheet1!$B$7:$AM$7</c:f>
              <c:numCache>
                <c:formatCode>General</c:formatCode>
                <c:ptCount val="38"/>
                <c:pt idx="0">
                  <c:v>5.7619999999999996</c:v>
                </c:pt>
                <c:pt idx="1">
                  <c:v>5.7190000000000003</c:v>
                </c:pt>
                <c:pt idx="2">
                  <c:v>5.7590000000000003</c:v>
                </c:pt>
                <c:pt idx="3">
                  <c:v>5.61</c:v>
                </c:pt>
                <c:pt idx="4">
                  <c:v>5.3120000000000003</c:v>
                </c:pt>
                <c:pt idx="5">
                  <c:v>4.883</c:v>
                </c:pt>
                <c:pt idx="6">
                  <c:v>5.0369999999999999</c:v>
                </c:pt>
                <c:pt idx="7">
                  <c:v>5.5750000000000002</c:v>
                </c:pt>
                <c:pt idx="8">
                  <c:v>6.0869999999999997</c:v>
                </c:pt>
                <c:pt idx="9">
                  <c:v>6.24</c:v>
                </c:pt>
                <c:pt idx="10">
                  <c:v>6.6639999999999997</c:v>
                </c:pt>
                <c:pt idx="11">
                  <c:v>7.0990000000000002</c:v>
                </c:pt>
                <c:pt idx="12">
                  <c:v>7.23</c:v>
                </c:pt>
                <c:pt idx="13">
                  <c:v>6.9349999999999996</c:v>
                </c:pt>
                <c:pt idx="14">
                  <c:v>6.9539999999999997</c:v>
                </c:pt>
                <c:pt idx="15">
                  <c:v>6.9489999999999998</c:v>
                </c:pt>
                <c:pt idx="16">
                  <c:v>6.891</c:v>
                </c:pt>
                <c:pt idx="17">
                  <c:v>7.0979999999999999</c:v>
                </c:pt>
                <c:pt idx="18">
                  <c:v>7.5129999999999999</c:v>
                </c:pt>
                <c:pt idx="19">
                  <c:v>7.3970000000000002</c:v>
                </c:pt>
                <c:pt idx="20">
                  <c:v>7.47</c:v>
                </c:pt>
                <c:pt idx="21">
                  <c:v>7.5789999999999997</c:v>
                </c:pt>
                <c:pt idx="22">
                  <c:v>7.9</c:v>
                </c:pt>
                <c:pt idx="23">
                  <c:v>7.7220000000000004</c:v>
                </c:pt>
                <c:pt idx="24">
                  <c:v>7.9009999999999998</c:v>
                </c:pt>
                <c:pt idx="25">
                  <c:v>8.2729999999999997</c:v>
                </c:pt>
                <c:pt idx="26">
                  <c:v>8.6329999999999991</c:v>
                </c:pt>
                <c:pt idx="27">
                  <c:v>8.3209999999999997</c:v>
                </c:pt>
                <c:pt idx="28">
                  <c:v>9.1140000000000008</c:v>
                </c:pt>
                <c:pt idx="29">
                  <c:v>9.6240000000000006</c:v>
                </c:pt>
                <c:pt idx="30">
                  <c:v>9.5879999999999992</c:v>
                </c:pt>
                <c:pt idx="31">
                  <c:v>9.51</c:v>
                </c:pt>
                <c:pt idx="32">
                  <c:v>9.6519999999999992</c:v>
                </c:pt>
                <c:pt idx="33">
                  <c:v>9.3659999999999997</c:v>
                </c:pt>
                <c:pt idx="34">
                  <c:v>9.4239999999999995</c:v>
                </c:pt>
                <c:pt idx="35">
                  <c:v>9.3279999999999994</c:v>
                </c:pt>
                <c:pt idx="36">
                  <c:v>9.2919999999999998</c:v>
                </c:pt>
                <c:pt idx="37" formatCode="0.0">
                  <c:v>9.1449999999999996</c:v>
                </c:pt>
              </c:numCache>
            </c:numRef>
          </c:val>
          <c:smooth val="0"/>
          <c:extLst>
            <c:ext xmlns:c16="http://schemas.microsoft.com/office/drawing/2014/chart" uri="{C3380CC4-5D6E-409C-BE32-E72D297353CC}">
              <c16:uniqueId val="{0000000A-ED04-4433-AA46-76705826DECB}"/>
            </c:ext>
          </c:extLst>
        </c:ser>
        <c:dLbls>
          <c:showLegendKey val="0"/>
          <c:showVal val="0"/>
          <c:showCatName val="0"/>
          <c:showSerName val="0"/>
          <c:showPercent val="0"/>
          <c:showBubbleSize val="0"/>
        </c:dLbls>
        <c:smooth val="0"/>
        <c:axId val="636214856"/>
        <c:axId val="636216424"/>
      </c:lineChart>
      <c:catAx>
        <c:axId val="636214856"/>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6424"/>
        <c:crosses val="autoZero"/>
        <c:auto val="1"/>
        <c:lblAlgn val="ctr"/>
        <c:lblOffset val="200"/>
        <c:tickLblSkip val="5"/>
        <c:tickMarkSkip val="6"/>
        <c:noMultiLvlLbl val="0"/>
      </c:catAx>
      <c:valAx>
        <c:axId val="6362164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4856"/>
        <c:crosses val="autoZero"/>
        <c:crossBetween val="midCat"/>
      </c:valAx>
      <c:spPr>
        <a:noFill/>
        <a:ln>
          <a:noFill/>
        </a:ln>
        <a:effectLst/>
      </c:spPr>
    </c:plotArea>
    <c:legend>
      <c:legendPos val="r"/>
      <c:layout>
        <c:manualLayout>
          <c:xMode val="edge"/>
          <c:yMode val="edge"/>
          <c:x val="0.76856492938382714"/>
          <c:y val="9.1616236695495804E-2"/>
          <c:w val="0.13838008068943694"/>
          <c:h val="0.7780801303447573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0.22170368604030447"/>
          <c:w val="0.98707649199775183"/>
          <c:h val="0.70474486574662432"/>
        </c:manualLayout>
      </c:layout>
      <c:barChart>
        <c:barDir val="col"/>
        <c:grouping val="clustered"/>
        <c:varyColors val="0"/>
        <c:ser>
          <c:idx val="4"/>
          <c:order val="0"/>
          <c:spPr>
            <a:solidFill>
              <a:schemeClr val="accent1"/>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1F52-438F-8451-3FBBF2465F14}"/>
              </c:ext>
            </c:extLst>
          </c:dPt>
          <c:dLbls>
            <c:numFmt formatCode="#,##0.0" sourceLinked="0"/>
            <c:spPr>
              <a:noFill/>
              <a:ln>
                <a:noFill/>
              </a:ln>
              <a:effectLst/>
            </c:spPr>
            <c:txPr>
              <a:bodyPr wrap="square" lIns="38100" tIns="19050" rIns="38100" bIns="19050" anchor="ctr">
                <a:spAutoFit/>
              </a:bodyPr>
              <a:lstStyle/>
              <a:p>
                <a:pPr>
                  <a:defRPr b="1" i="0">
                    <a:solidFill>
                      <a:schemeClr val="bg1"/>
                    </a:solidFill>
                    <a:latin typeface="InterFace" panose="020B0503030203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NOR</c:v>
                </c:pt>
                <c:pt idx="1">
                  <c:v>SWIZ</c:v>
                </c:pt>
                <c:pt idx="2">
                  <c:v>GER</c:v>
                </c:pt>
                <c:pt idx="3">
                  <c:v>SWE</c:v>
                </c:pt>
                <c:pt idx="4">
                  <c:v>AUS</c:v>
                </c:pt>
                <c:pt idx="5">
                  <c:v>NETH</c:v>
                </c:pt>
                <c:pt idx="6">
                  <c:v>NZ</c:v>
                </c:pt>
                <c:pt idx="7">
                  <c:v>FRA</c:v>
                </c:pt>
                <c:pt idx="8">
                  <c:v>UK</c:v>
                </c:pt>
                <c:pt idx="9">
                  <c:v>CAN</c:v>
                </c:pt>
                <c:pt idx="10">
                  <c:v>US</c:v>
                </c:pt>
              </c:strCache>
            </c:strRef>
          </c:cat>
          <c:val>
            <c:numRef>
              <c:f>Sheet1!$B$2:$B$12</c:f>
              <c:numCache>
                <c:formatCode>0.0</c:formatCode>
                <c:ptCount val="11"/>
                <c:pt idx="0">
                  <c:v>4.82</c:v>
                </c:pt>
                <c:pt idx="1">
                  <c:v>4.3</c:v>
                </c:pt>
                <c:pt idx="2">
                  <c:v>4.25</c:v>
                </c:pt>
                <c:pt idx="3">
                  <c:v>4.12</c:v>
                </c:pt>
                <c:pt idx="4">
                  <c:v>3.68</c:v>
                </c:pt>
                <c:pt idx="5">
                  <c:v>3.58</c:v>
                </c:pt>
                <c:pt idx="6">
                  <c:v>3.33</c:v>
                </c:pt>
                <c:pt idx="7">
                  <c:v>3.17</c:v>
                </c:pt>
                <c:pt idx="8">
                  <c:v>2.85</c:v>
                </c:pt>
                <c:pt idx="9">
                  <c:v>2.69</c:v>
                </c:pt>
                <c:pt idx="10">
                  <c:v>2.61</c:v>
                </c:pt>
              </c:numCache>
            </c:numRef>
          </c:val>
          <c:extLst>
            <c:ext xmlns:c16="http://schemas.microsoft.com/office/drawing/2014/chart" uri="{C3380CC4-5D6E-409C-BE32-E72D297353CC}">
              <c16:uniqueId val="{00000001-1F52-438F-8451-3FBBF2465F14}"/>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spPr>
            <a:ln>
              <a:solidFill>
                <a:schemeClr val="bg2"/>
              </a:solidFill>
            </a:ln>
          </c:spPr>
          <c:marker>
            <c:symbol val="none"/>
          </c:marker>
          <c:val>
            <c:numRef>
              <c:f>Sheet1!$C$2:$C$12</c:f>
              <c:numCache>
                <c:formatCode>General</c:formatCode>
                <c:ptCount val="11"/>
                <c:pt idx="0">
                  <c:v>3.5</c:v>
                </c:pt>
                <c:pt idx="1">
                  <c:v>3.5</c:v>
                </c:pt>
                <c:pt idx="2">
                  <c:v>3.5</c:v>
                </c:pt>
                <c:pt idx="3">
                  <c:v>3.5</c:v>
                </c:pt>
                <c:pt idx="4">
                  <c:v>3.5</c:v>
                </c:pt>
                <c:pt idx="5">
                  <c:v>3.5</c:v>
                </c:pt>
                <c:pt idx="6">
                  <c:v>3.5</c:v>
                </c:pt>
                <c:pt idx="7">
                  <c:v>3.5</c:v>
                </c:pt>
                <c:pt idx="8">
                  <c:v>3.5</c:v>
                </c:pt>
                <c:pt idx="9">
                  <c:v>3.5</c:v>
                </c:pt>
                <c:pt idx="10">
                  <c:v>3.5</c:v>
                </c:pt>
              </c:numCache>
            </c:numRef>
          </c:val>
          <c:smooth val="0"/>
          <c:extLst>
            <c:ext xmlns:c16="http://schemas.microsoft.com/office/drawing/2014/chart" uri="{C3380CC4-5D6E-409C-BE32-E72D297353CC}">
              <c16:uniqueId val="{00000002-1F52-438F-8451-3FBBF2465F14}"/>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63500" cap="rnd">
              <a:solidFill>
                <a:schemeClr val="accent1"/>
              </a:solidFill>
              <a:round/>
            </a:ln>
            <a:effectLst/>
          </c:spPr>
          <c:marker>
            <c:symbol val="none"/>
          </c:marker>
          <c:xVal>
            <c:numRef>
              <c:f>'Table 1'!$B$1:$BH$1</c:f>
              <c:numCache>
                <c:formatCode>General_)</c:formatCode>
                <c:ptCount val="59"/>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numCache>
            </c:numRef>
          </c:xVal>
          <c:yVal>
            <c:numRef>
              <c:f>'Table 2'!$B$4:$BH$4</c:f>
              <c:numCache>
                <c:formatCode>0</c:formatCode>
                <c:ptCount val="59"/>
                <c:pt idx="0">
                  <c:v>1239.1687285223363</c:v>
                </c:pt>
                <c:pt idx="1">
                  <c:v>1293.2261802575104</c:v>
                </c:pt>
                <c:pt idx="2">
                  <c:v>1377.7931412516525</c:v>
                </c:pt>
                <c:pt idx="3">
                  <c:v>1459.0659031556036</c:v>
                </c:pt>
                <c:pt idx="4">
                  <c:v>1569.4681254362886</c:v>
                </c:pt>
                <c:pt idx="5">
                  <c:v>1664.5407649204419</c:v>
                </c:pt>
                <c:pt idx="6">
                  <c:v>1763.1553342743487</c:v>
                </c:pt>
                <c:pt idx="7">
                  <c:v>1903.4804019975033</c:v>
                </c:pt>
                <c:pt idx="8">
                  <c:v>2049.7092886227538</c:v>
                </c:pt>
                <c:pt idx="9">
                  <c:v>2176.74467514766</c:v>
                </c:pt>
                <c:pt idx="10">
                  <c:v>2294.9839841235785</c:v>
                </c:pt>
                <c:pt idx="11">
                  <c:v>2412.8065314944415</c:v>
                </c:pt>
                <c:pt idx="12">
                  <c:v>2588.5918417380904</c:v>
                </c:pt>
                <c:pt idx="13">
                  <c:v>2679.1687450759705</c:v>
                </c:pt>
                <c:pt idx="14">
                  <c:v>2718.9217269347751</c:v>
                </c:pt>
                <c:pt idx="15">
                  <c:v>2822.4125793466478</c:v>
                </c:pt>
                <c:pt idx="16">
                  <c:v>3034.387142857142</c:v>
                </c:pt>
                <c:pt idx="17">
                  <c:v>3218.6824429474837</c:v>
                </c:pt>
                <c:pt idx="18">
                  <c:v>3329.2025865372334</c:v>
                </c:pt>
                <c:pt idx="19">
                  <c:v>3359.1661389207807</c:v>
                </c:pt>
                <c:pt idx="20">
                  <c:v>3377.1438761885483</c:v>
                </c:pt>
                <c:pt idx="21">
                  <c:v>3515.2357413856303</c:v>
                </c:pt>
                <c:pt idx="22">
                  <c:v>3698.8903435773464</c:v>
                </c:pt>
                <c:pt idx="23">
                  <c:v>3908.3567782426776</c:v>
                </c:pt>
                <c:pt idx="24">
                  <c:v>4087.8473091725459</c:v>
                </c:pt>
                <c:pt idx="25">
                  <c:v>4277.5919772304824</c:v>
                </c:pt>
                <c:pt idx="26">
                  <c:v>4456.9881478386378</c:v>
                </c:pt>
                <c:pt idx="27">
                  <c:v>4638.948571952471</c:v>
                </c:pt>
                <c:pt idx="28">
                  <c:v>4950.9068160360721</c:v>
                </c:pt>
                <c:pt idx="29">
                  <c:v>5208.754728030658</c:v>
                </c:pt>
                <c:pt idx="30">
                  <c:v>5463.7259589259511</c:v>
                </c:pt>
                <c:pt idx="31">
                  <c:v>5661.3073378212976</c:v>
                </c:pt>
                <c:pt idx="32">
                  <c:v>5882.5469376967394</c:v>
                </c:pt>
                <c:pt idx="33">
                  <c:v>6060.4993245659571</c:v>
                </c:pt>
                <c:pt idx="34">
                  <c:v>6168.0570624613483</c:v>
                </c:pt>
                <c:pt idx="35">
                  <c:v>6271.6307021765269</c:v>
                </c:pt>
                <c:pt idx="36">
                  <c:v>6345.6368209105876</c:v>
                </c:pt>
                <c:pt idx="37">
                  <c:v>6483.8210377407459</c:v>
                </c:pt>
                <c:pt idx="38">
                  <c:v>6690.0472526966914</c:v>
                </c:pt>
                <c:pt idx="39">
                  <c:v>6894.6746163081543</c:v>
                </c:pt>
                <c:pt idx="40">
                  <c:v>7079.886045104774</c:v>
                </c:pt>
                <c:pt idx="41">
                  <c:v>7400.784328547893</c:v>
                </c:pt>
                <c:pt idx="42">
                  <c:v>7909.9738333951063</c:v>
                </c:pt>
                <c:pt idx="43">
                  <c:v>8320.4637903079711</c:v>
                </c:pt>
                <c:pt idx="44">
                  <c:v>8612.039764877145</c:v>
                </c:pt>
                <c:pt idx="45">
                  <c:v>8813.8397567429147</c:v>
                </c:pt>
                <c:pt idx="46">
                  <c:v>9009.6272146194224</c:v>
                </c:pt>
                <c:pt idx="47">
                  <c:v>9232.9445840852368</c:v>
                </c:pt>
                <c:pt idx="48">
                  <c:v>9203.9538243728057</c:v>
                </c:pt>
                <c:pt idx="49">
                  <c:v>9515.5723942587611</c:v>
                </c:pt>
                <c:pt idx="50">
                  <c:v>9665.1794816337078</c:v>
                </c:pt>
                <c:pt idx="51">
                  <c:v>9628.8495118329356</c:v>
                </c:pt>
                <c:pt idx="52">
                  <c:v>9742.8005530242299</c:v>
                </c:pt>
                <c:pt idx="53">
                  <c:v>9823.0093145182764</c:v>
                </c:pt>
                <c:pt idx="54">
                  <c:v>10096.458964718471</c:v>
                </c:pt>
                <c:pt idx="55">
                  <c:v>10589.620792181209</c:v>
                </c:pt>
                <c:pt idx="56">
                  <c:v>10859.580204314778</c:v>
                </c:pt>
                <c:pt idx="57">
                  <c:v>11004.066358293303</c:v>
                </c:pt>
                <c:pt idx="58">
                  <c:v>11172</c:v>
                </c:pt>
              </c:numCache>
            </c:numRef>
          </c:yVal>
          <c:smooth val="1"/>
          <c:extLst>
            <c:ext xmlns:c16="http://schemas.microsoft.com/office/drawing/2014/chart" uri="{C3380CC4-5D6E-409C-BE32-E72D297353CC}">
              <c16:uniqueId val="{00000000-D1EE-4119-9931-4149F923F6A6}"/>
            </c:ext>
          </c:extLst>
        </c:ser>
        <c:dLbls>
          <c:showLegendKey val="0"/>
          <c:showVal val="0"/>
          <c:showCatName val="0"/>
          <c:showSerName val="0"/>
          <c:showPercent val="0"/>
          <c:showBubbleSize val="0"/>
        </c:dLbls>
        <c:axId val="353960760"/>
        <c:axId val="353961744"/>
      </c:scatterChart>
      <c:valAx>
        <c:axId val="353960760"/>
        <c:scaling>
          <c:orientation val="minMax"/>
          <c:max val="2020"/>
          <c:min val="1960"/>
        </c:scaling>
        <c:delete val="0"/>
        <c:axPos val="b"/>
        <c:majorGridlines>
          <c:spPr>
            <a:ln w="9525" cap="flat" cmpd="sng" algn="ctr">
              <a:solidFill>
                <a:schemeClr val="tx1">
                  <a:lumMod val="15000"/>
                  <a:lumOff val="85000"/>
                </a:schemeClr>
              </a:solidFill>
              <a:round/>
            </a:ln>
            <a:effectLst/>
          </c:spPr>
        </c:majorGridlines>
        <c:numFmt formatCode="General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53961744"/>
        <c:crosses val="autoZero"/>
        <c:crossBetween val="midCat"/>
      </c:valAx>
      <c:valAx>
        <c:axId val="3539617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aseline="0"/>
                  <a:t> 2018 Dollars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396076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69613520532156E-2"/>
          <c:y val="4.6205371651757733E-2"/>
          <c:w val="0.70345262397755837"/>
          <c:h val="0.90662825198245711"/>
        </c:manualLayout>
      </c:layout>
      <c:lineChart>
        <c:grouping val="standard"/>
        <c:varyColors val="0"/>
        <c:ser>
          <c:idx val="10"/>
          <c:order val="0"/>
          <c:tx>
            <c:strRef>
              <c:f>Sheet1!$A$12</c:f>
              <c:strCache>
                <c:ptCount val="1"/>
                <c:pt idx="0">
                  <c:v>US: 16.9%</c:v>
                </c:pt>
              </c:strCache>
            </c:strRef>
          </c:tx>
          <c:spPr>
            <a:ln w="28575" cap="rnd">
              <a:solidFill>
                <a:schemeClr val="accent5">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Sheet1!$B$12:$AM$12</c:f>
              <c:numCache>
                <c:formatCode>General</c:formatCode>
                <c:ptCount val="38"/>
                <c:pt idx="0">
                  <c:v>8.2409999999999997</c:v>
                </c:pt>
                <c:pt idx="1">
                  <c:v>8.5259999999999998</c:v>
                </c:pt>
                <c:pt idx="2">
                  <c:v>9.2119999999999997</c:v>
                </c:pt>
                <c:pt idx="3">
                  <c:v>9.3409999999999993</c:v>
                </c:pt>
                <c:pt idx="4">
                  <c:v>9.2910000000000004</c:v>
                </c:pt>
                <c:pt idx="5">
                  <c:v>9.5150000000000006</c:v>
                </c:pt>
                <c:pt idx="6">
                  <c:v>9.6890000000000001</c:v>
                </c:pt>
                <c:pt idx="7">
                  <c:v>9.9329999999999998</c:v>
                </c:pt>
                <c:pt idx="8">
                  <c:v>10.321999999999999</c:v>
                </c:pt>
                <c:pt idx="9">
                  <c:v>10.675000000000001</c:v>
                </c:pt>
                <c:pt idx="10">
                  <c:v>11.304</c:v>
                </c:pt>
                <c:pt idx="11">
                  <c:v>11.978999999999999</c:v>
                </c:pt>
                <c:pt idx="12">
                  <c:v>12.25</c:v>
                </c:pt>
                <c:pt idx="13">
                  <c:v>12.506</c:v>
                </c:pt>
                <c:pt idx="14">
                  <c:v>12.428000000000001</c:v>
                </c:pt>
                <c:pt idx="15">
                  <c:v>12.542</c:v>
                </c:pt>
                <c:pt idx="16">
                  <c:v>12.506</c:v>
                </c:pt>
                <c:pt idx="17">
                  <c:v>12.414</c:v>
                </c:pt>
                <c:pt idx="18">
                  <c:v>12.428000000000001</c:v>
                </c:pt>
                <c:pt idx="19">
                  <c:v>12.429</c:v>
                </c:pt>
                <c:pt idx="20">
                  <c:v>12.542</c:v>
                </c:pt>
                <c:pt idx="21">
                  <c:v>13.218999999999999</c:v>
                </c:pt>
                <c:pt idx="22">
                  <c:v>14.007</c:v>
                </c:pt>
                <c:pt idx="23">
                  <c:v>14.522</c:v>
                </c:pt>
                <c:pt idx="24">
                  <c:v>14.61</c:v>
                </c:pt>
                <c:pt idx="25">
                  <c:v>14.606</c:v>
                </c:pt>
                <c:pt idx="26">
                  <c:v>14.702999999999999</c:v>
                </c:pt>
                <c:pt idx="27">
                  <c:v>14.926</c:v>
                </c:pt>
                <c:pt idx="28">
                  <c:v>15.301</c:v>
                </c:pt>
                <c:pt idx="29">
                  <c:v>16.309999999999999</c:v>
                </c:pt>
                <c:pt idx="30">
                  <c:v>16.382000000000001</c:v>
                </c:pt>
                <c:pt idx="31">
                  <c:v>16.350000000000001</c:v>
                </c:pt>
                <c:pt idx="32">
                  <c:v>16.329000000000001</c:v>
                </c:pt>
                <c:pt idx="33">
                  <c:v>16.257000000000001</c:v>
                </c:pt>
                <c:pt idx="34">
                  <c:v>16.443000000000001</c:v>
                </c:pt>
                <c:pt idx="35">
                  <c:v>16.748999999999999</c:v>
                </c:pt>
                <c:pt idx="36">
                  <c:v>17.120999999999999</c:v>
                </c:pt>
                <c:pt idx="37" formatCode="0.0">
                  <c:v>17.061</c:v>
                </c:pt>
              </c:numCache>
            </c:numRef>
          </c:val>
          <c:smooth val="0"/>
          <c:extLst>
            <c:ext xmlns:c16="http://schemas.microsoft.com/office/drawing/2014/chart" uri="{C3380CC4-5D6E-409C-BE32-E72D297353CC}">
              <c16:uniqueId val="{00000000-ED04-4433-AA46-76705826DECB}"/>
            </c:ext>
          </c:extLst>
        </c:ser>
        <c:ser>
          <c:idx val="8"/>
          <c:order val="1"/>
          <c:tx>
            <c:strRef>
              <c:f>Sheet1!$A$10</c:f>
              <c:strCache>
                <c:ptCount val="1"/>
                <c:pt idx="0">
                  <c:v>SWIZ: 12.2%</c:v>
                </c:pt>
              </c:strCache>
            </c:strRef>
          </c:tx>
          <c:spPr>
            <a:ln w="28575" cap="rnd">
              <a:solidFill>
                <a:schemeClr val="accent3">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Sheet1!$B$10:$AM$10</c:f>
              <c:numCache>
                <c:formatCode>General</c:formatCode>
                <c:ptCount val="38"/>
                <c:pt idx="0">
                  <c:v>6.6310000000000002</c:v>
                </c:pt>
                <c:pt idx="1">
                  <c:v>6.6909999999999998</c:v>
                </c:pt>
                <c:pt idx="2">
                  <c:v>6.8280000000000003</c:v>
                </c:pt>
                <c:pt idx="3">
                  <c:v>7.1920000000000002</c:v>
                </c:pt>
                <c:pt idx="4">
                  <c:v>6.952</c:v>
                </c:pt>
                <c:pt idx="5">
                  <c:v>7.51</c:v>
                </c:pt>
                <c:pt idx="6">
                  <c:v>7.6760000000000002</c:v>
                </c:pt>
                <c:pt idx="7">
                  <c:v>7.859</c:v>
                </c:pt>
                <c:pt idx="8">
                  <c:v>7.9029999999999996</c:v>
                </c:pt>
                <c:pt idx="9">
                  <c:v>7.9089999999999998</c:v>
                </c:pt>
                <c:pt idx="10">
                  <c:v>7.8520000000000003</c:v>
                </c:pt>
                <c:pt idx="11">
                  <c:v>8.4789999999999992</c:v>
                </c:pt>
                <c:pt idx="12">
                  <c:v>8.8580000000000005</c:v>
                </c:pt>
                <c:pt idx="13">
                  <c:v>8.9619999999999997</c:v>
                </c:pt>
                <c:pt idx="14">
                  <c:v>9.09</c:v>
                </c:pt>
                <c:pt idx="15">
                  <c:v>9.3209999999999997</c:v>
                </c:pt>
                <c:pt idx="16">
                  <c:v>9.6999999999999993</c:v>
                </c:pt>
                <c:pt idx="17">
                  <c:v>9.7200000000000006</c:v>
                </c:pt>
                <c:pt idx="18">
                  <c:v>9.8309999999999995</c:v>
                </c:pt>
                <c:pt idx="19">
                  <c:v>9.9610000000000003</c:v>
                </c:pt>
                <c:pt idx="20">
                  <c:v>9.8439999999999994</c:v>
                </c:pt>
                <c:pt idx="21">
                  <c:v>10.231</c:v>
                </c:pt>
                <c:pt idx="22">
                  <c:v>10.641</c:v>
                </c:pt>
                <c:pt idx="23">
                  <c:v>10.936</c:v>
                </c:pt>
                <c:pt idx="24">
                  <c:v>11.004</c:v>
                </c:pt>
                <c:pt idx="25">
                  <c:v>10.821999999999999</c:v>
                </c:pt>
                <c:pt idx="26">
                  <c:v>10.214</c:v>
                </c:pt>
                <c:pt idx="27">
                  <c:v>10.016</c:v>
                </c:pt>
                <c:pt idx="28">
                  <c:v>10.151</c:v>
                </c:pt>
                <c:pt idx="29">
                  <c:v>10.808999999999999</c:v>
                </c:pt>
                <c:pt idx="30">
                  <c:v>10.699</c:v>
                </c:pt>
                <c:pt idx="31">
                  <c:v>10.769</c:v>
                </c:pt>
                <c:pt idx="32">
                  <c:v>11.058</c:v>
                </c:pt>
                <c:pt idx="33">
                  <c:v>11.314</c:v>
                </c:pt>
                <c:pt idx="34">
                  <c:v>11.494</c:v>
                </c:pt>
                <c:pt idx="35">
                  <c:v>11.884</c:v>
                </c:pt>
                <c:pt idx="36">
                  <c:v>12.221</c:v>
                </c:pt>
                <c:pt idx="37" formatCode="0.0">
                  <c:v>12.346</c:v>
                </c:pt>
              </c:numCache>
            </c:numRef>
          </c:val>
          <c:smooth val="0"/>
          <c:extLst>
            <c:ext xmlns:c16="http://schemas.microsoft.com/office/drawing/2014/chart" uri="{C3380CC4-5D6E-409C-BE32-E72D297353CC}">
              <c16:uniqueId val="{00000001-ED04-4433-AA46-76705826DECB}"/>
            </c:ext>
          </c:extLst>
        </c:ser>
        <c:ser>
          <c:idx val="3"/>
          <c:order val="2"/>
          <c:tx>
            <c:strRef>
              <c:f>Sheet1!$A$5</c:f>
              <c:strCache>
                <c:ptCount val="1"/>
                <c:pt idx="0">
                  <c:v>GER: 11.2%</c:v>
                </c:pt>
              </c:strCache>
            </c:strRef>
          </c:tx>
          <c:spPr>
            <a:ln w="28575" cap="rnd">
              <a:solidFill>
                <a:schemeClr val="accent4"/>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Sheet1!$B$5:$AM$5</c:f>
              <c:numCache>
                <c:formatCode>General</c:formatCode>
                <c:ptCount val="38"/>
                <c:pt idx="0">
                  <c:v>8.0980000000000008</c:v>
                </c:pt>
                <c:pt idx="1">
                  <c:v>8.3970000000000002</c:v>
                </c:pt>
                <c:pt idx="2">
                  <c:v>8.2279999999999998</c:v>
                </c:pt>
                <c:pt idx="3">
                  <c:v>8.2200000000000006</c:v>
                </c:pt>
                <c:pt idx="4">
                  <c:v>8.3360000000000003</c:v>
                </c:pt>
                <c:pt idx="5">
                  <c:v>8.4809999999999999</c:v>
                </c:pt>
                <c:pt idx="6">
                  <c:v>8.3759999999999994</c:v>
                </c:pt>
                <c:pt idx="7">
                  <c:v>8.48</c:v>
                </c:pt>
                <c:pt idx="8">
                  <c:v>8.66</c:v>
                </c:pt>
                <c:pt idx="9">
                  <c:v>8.0630000000000006</c:v>
                </c:pt>
                <c:pt idx="10">
                  <c:v>8.0310000000000006</c:v>
                </c:pt>
                <c:pt idx="12">
                  <c:v>9.0250000000000004</c:v>
                </c:pt>
                <c:pt idx="13">
                  <c:v>8.9930000000000003</c:v>
                </c:pt>
                <c:pt idx="14">
                  <c:v>9.2270000000000003</c:v>
                </c:pt>
                <c:pt idx="15">
                  <c:v>9.5</c:v>
                </c:pt>
                <c:pt idx="16">
                  <c:v>9.7910000000000004</c:v>
                </c:pt>
                <c:pt idx="17">
                  <c:v>9.6760000000000002</c:v>
                </c:pt>
                <c:pt idx="18">
                  <c:v>9.6980000000000004</c:v>
                </c:pt>
                <c:pt idx="19">
                  <c:v>9.7669999999999995</c:v>
                </c:pt>
                <c:pt idx="20">
                  <c:v>9.8369999999999997</c:v>
                </c:pt>
                <c:pt idx="21">
                  <c:v>9.8719999999999999</c:v>
                </c:pt>
                <c:pt idx="22">
                  <c:v>10.117000000000001</c:v>
                </c:pt>
                <c:pt idx="23">
                  <c:v>10.337999999999999</c:v>
                </c:pt>
                <c:pt idx="24">
                  <c:v>10.08</c:v>
                </c:pt>
                <c:pt idx="25">
                  <c:v>10.228</c:v>
                </c:pt>
                <c:pt idx="26">
                  <c:v>10.117000000000001</c:v>
                </c:pt>
                <c:pt idx="27">
                  <c:v>9.9710000000000001</c:v>
                </c:pt>
                <c:pt idx="28">
                  <c:v>10.157</c:v>
                </c:pt>
                <c:pt idx="29">
                  <c:v>11.14</c:v>
                </c:pt>
                <c:pt idx="30">
                  <c:v>11.005000000000001</c:v>
                </c:pt>
                <c:pt idx="31">
                  <c:v>10.721</c:v>
                </c:pt>
                <c:pt idx="32">
                  <c:v>10.776999999999999</c:v>
                </c:pt>
                <c:pt idx="33">
                  <c:v>10.932</c:v>
                </c:pt>
                <c:pt idx="34">
                  <c:v>10.96</c:v>
                </c:pt>
                <c:pt idx="35">
                  <c:v>11.087999999999999</c:v>
                </c:pt>
                <c:pt idx="36">
                  <c:v>11.131</c:v>
                </c:pt>
                <c:pt idx="37" formatCode="0.0">
                  <c:v>11.247</c:v>
                </c:pt>
              </c:numCache>
            </c:numRef>
          </c:val>
          <c:smooth val="0"/>
          <c:extLst>
            <c:ext xmlns:c16="http://schemas.microsoft.com/office/drawing/2014/chart" uri="{C3380CC4-5D6E-409C-BE32-E72D297353CC}">
              <c16:uniqueId val="{00000002-ED04-4433-AA46-76705826DECB}"/>
            </c:ext>
          </c:extLst>
        </c:ser>
        <c:ser>
          <c:idx val="2"/>
          <c:order val="3"/>
          <c:tx>
            <c:strRef>
              <c:f>Sheet1!$A$4</c:f>
              <c:strCache>
                <c:ptCount val="1"/>
                <c:pt idx="0">
                  <c:v>FRA: 11.2%</c:v>
                </c:pt>
              </c:strCache>
            </c:strRef>
          </c:tx>
          <c:spPr>
            <a:ln w="28575" cap="rnd">
              <a:solidFill>
                <a:schemeClr val="accent3"/>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Sheet1!$B$4:$AM$4</c:f>
              <c:numCache>
                <c:formatCode>General</c:formatCode>
                <c:ptCount val="38"/>
                <c:pt idx="0">
                  <c:v>6.7590000000000003</c:v>
                </c:pt>
                <c:pt idx="5">
                  <c:v>7.6710000000000003</c:v>
                </c:pt>
                <c:pt idx="10">
                  <c:v>7.9969999999999999</c:v>
                </c:pt>
                <c:pt idx="11">
                  <c:v>8.2210000000000001</c:v>
                </c:pt>
                <c:pt idx="12">
                  <c:v>8.4459999999999997</c:v>
                </c:pt>
                <c:pt idx="13">
                  <c:v>8.8569999999999993</c:v>
                </c:pt>
                <c:pt idx="14">
                  <c:v>8.8409999999999993</c:v>
                </c:pt>
                <c:pt idx="15">
                  <c:v>9.8840000000000003</c:v>
                </c:pt>
                <c:pt idx="16">
                  <c:v>9.8859999999999992</c:v>
                </c:pt>
                <c:pt idx="17">
                  <c:v>9.7609999999999992</c:v>
                </c:pt>
                <c:pt idx="18">
                  <c:v>9.6590000000000007</c:v>
                </c:pt>
                <c:pt idx="19">
                  <c:v>9.66</c:v>
                </c:pt>
                <c:pt idx="20">
                  <c:v>9.5839999999999996</c:v>
                </c:pt>
                <c:pt idx="21">
                  <c:v>9.7059999999999995</c:v>
                </c:pt>
                <c:pt idx="22">
                  <c:v>10.022</c:v>
                </c:pt>
                <c:pt idx="23">
                  <c:v>10.083</c:v>
                </c:pt>
                <c:pt idx="24">
                  <c:v>10.164</c:v>
                </c:pt>
                <c:pt idx="25">
                  <c:v>10.215</c:v>
                </c:pt>
                <c:pt idx="26">
                  <c:v>10.398</c:v>
                </c:pt>
                <c:pt idx="27">
                  <c:v>10.335000000000001</c:v>
                </c:pt>
                <c:pt idx="28">
                  <c:v>10.513999999999999</c:v>
                </c:pt>
                <c:pt idx="29">
                  <c:v>11.301</c:v>
                </c:pt>
                <c:pt idx="30">
                  <c:v>11.239000000000001</c:v>
                </c:pt>
                <c:pt idx="31">
                  <c:v>11.202999999999999</c:v>
                </c:pt>
                <c:pt idx="32">
                  <c:v>11.315</c:v>
                </c:pt>
                <c:pt idx="33">
                  <c:v>11.436</c:v>
                </c:pt>
                <c:pt idx="34">
                  <c:v>11.571</c:v>
                </c:pt>
                <c:pt idx="35">
                  <c:v>11.459</c:v>
                </c:pt>
                <c:pt idx="36">
                  <c:v>11.507999999999999</c:v>
                </c:pt>
                <c:pt idx="37" formatCode="0.0">
                  <c:v>11.33</c:v>
                </c:pt>
              </c:numCache>
            </c:numRef>
          </c:val>
          <c:smooth val="0"/>
          <c:extLst>
            <c:ext xmlns:c16="http://schemas.microsoft.com/office/drawing/2014/chart" uri="{C3380CC4-5D6E-409C-BE32-E72D297353CC}">
              <c16:uniqueId val="{00000003-ED04-4433-AA46-76705826DECB}"/>
            </c:ext>
          </c:extLst>
        </c:ser>
        <c:ser>
          <c:idx val="7"/>
          <c:order val="4"/>
          <c:tx>
            <c:strRef>
              <c:f>Sheet1!$A$9</c:f>
              <c:strCache>
                <c:ptCount val="1"/>
                <c:pt idx="0">
                  <c:v>SWE: 11.0%</c:v>
                </c:pt>
              </c:strCache>
            </c:strRef>
          </c:tx>
          <c:spPr>
            <a:ln w="28575" cap="rnd">
              <a:solidFill>
                <a:schemeClr val="accent2">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Sheet1!$B$9:$AM$9</c:f>
              <c:numCache>
                <c:formatCode>General</c:formatCode>
                <c:ptCount val="38"/>
                <c:pt idx="0">
                  <c:v>7.827</c:v>
                </c:pt>
                <c:pt idx="1">
                  <c:v>7.931</c:v>
                </c:pt>
                <c:pt idx="2">
                  <c:v>8.0169999999999995</c:v>
                </c:pt>
                <c:pt idx="3">
                  <c:v>7.9279999999999999</c:v>
                </c:pt>
                <c:pt idx="4">
                  <c:v>7.7370000000000001</c:v>
                </c:pt>
                <c:pt idx="5">
                  <c:v>7.3440000000000003</c:v>
                </c:pt>
                <c:pt idx="6">
                  <c:v>7.1130000000000004</c:v>
                </c:pt>
                <c:pt idx="7">
                  <c:v>7.1920000000000002</c:v>
                </c:pt>
                <c:pt idx="8">
                  <c:v>7.1079999999999997</c:v>
                </c:pt>
                <c:pt idx="9">
                  <c:v>7.1669999999999998</c:v>
                </c:pt>
                <c:pt idx="10">
                  <c:v>7.2480000000000002</c:v>
                </c:pt>
                <c:pt idx="11">
                  <c:v>7.2359999999999998</c:v>
                </c:pt>
                <c:pt idx="12">
                  <c:v>7.52</c:v>
                </c:pt>
                <c:pt idx="13">
                  <c:v>7.7629999999999999</c:v>
                </c:pt>
                <c:pt idx="14">
                  <c:v>7.3689999999999998</c:v>
                </c:pt>
                <c:pt idx="15">
                  <c:v>7.2839999999999998</c:v>
                </c:pt>
                <c:pt idx="16">
                  <c:v>7.4870000000000001</c:v>
                </c:pt>
                <c:pt idx="17">
                  <c:v>7.3079999999999998</c:v>
                </c:pt>
                <c:pt idx="18">
                  <c:v>7.39</c:v>
                </c:pt>
                <c:pt idx="19">
                  <c:v>7.4059999999999997</c:v>
                </c:pt>
                <c:pt idx="20">
                  <c:v>7.4020000000000001</c:v>
                </c:pt>
                <c:pt idx="21">
                  <c:v>8.0220000000000002</c:v>
                </c:pt>
                <c:pt idx="22">
                  <c:v>8.3490000000000002</c:v>
                </c:pt>
                <c:pt idx="23">
                  <c:v>8.4529999999999994</c:v>
                </c:pt>
                <c:pt idx="24">
                  <c:v>8.2520000000000007</c:v>
                </c:pt>
                <c:pt idx="25">
                  <c:v>8.2680000000000007</c:v>
                </c:pt>
                <c:pt idx="26">
                  <c:v>8.1509999999999998</c:v>
                </c:pt>
                <c:pt idx="27">
                  <c:v>8.0640000000000001</c:v>
                </c:pt>
                <c:pt idx="28">
                  <c:v>8.3030000000000008</c:v>
                </c:pt>
                <c:pt idx="29">
                  <c:v>8.9350000000000005</c:v>
                </c:pt>
                <c:pt idx="30">
                  <c:v>8.4770000000000003</c:v>
                </c:pt>
                <c:pt idx="31">
                  <c:v>10.666</c:v>
                </c:pt>
                <c:pt idx="32">
                  <c:v>10.926</c:v>
                </c:pt>
                <c:pt idx="33">
                  <c:v>11.089</c:v>
                </c:pt>
                <c:pt idx="34">
                  <c:v>11.13</c:v>
                </c:pt>
                <c:pt idx="35">
                  <c:v>11.004</c:v>
                </c:pt>
                <c:pt idx="36">
                  <c:v>10.976000000000001</c:v>
                </c:pt>
                <c:pt idx="37" formatCode="0.0">
                  <c:v>11.019</c:v>
                </c:pt>
              </c:numCache>
            </c:numRef>
          </c:val>
          <c:smooth val="0"/>
          <c:extLst>
            <c:ext xmlns:c16="http://schemas.microsoft.com/office/drawing/2014/chart" uri="{C3380CC4-5D6E-409C-BE32-E72D297353CC}">
              <c16:uniqueId val="{00000004-ED04-4433-AA46-76705826DECB}"/>
            </c:ext>
          </c:extLst>
        </c:ser>
        <c:ser>
          <c:idx val="1"/>
          <c:order val="5"/>
          <c:tx>
            <c:strRef>
              <c:f>Sheet1!$A$3</c:f>
              <c:strCache>
                <c:ptCount val="1"/>
                <c:pt idx="0">
                  <c:v>CAN: 10.7%</c:v>
                </c:pt>
              </c:strCache>
            </c:strRef>
          </c:tx>
          <c:spPr>
            <a:ln w="28575" cap="rnd">
              <a:solidFill>
                <a:schemeClr val="accent2"/>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Sheet1!$B$3:$AM$3</c:f>
              <c:numCache>
                <c:formatCode>General</c:formatCode>
                <c:ptCount val="38"/>
                <c:pt idx="0">
                  <c:v>6.5359999999999996</c:v>
                </c:pt>
                <c:pt idx="1">
                  <c:v>6.766</c:v>
                </c:pt>
                <c:pt idx="2">
                  <c:v>7.4950000000000001</c:v>
                </c:pt>
                <c:pt idx="3">
                  <c:v>7.6639999999999997</c:v>
                </c:pt>
                <c:pt idx="4">
                  <c:v>7.5510000000000002</c:v>
                </c:pt>
                <c:pt idx="5">
                  <c:v>7.5579999999999998</c:v>
                </c:pt>
                <c:pt idx="6">
                  <c:v>7.798</c:v>
                </c:pt>
                <c:pt idx="7">
                  <c:v>7.7389999999999999</c:v>
                </c:pt>
                <c:pt idx="8">
                  <c:v>7.7380000000000004</c:v>
                </c:pt>
                <c:pt idx="9">
                  <c:v>7.9459999999999997</c:v>
                </c:pt>
                <c:pt idx="10">
                  <c:v>8.3640000000000008</c:v>
                </c:pt>
                <c:pt idx="11">
                  <c:v>9.048</c:v>
                </c:pt>
                <c:pt idx="12">
                  <c:v>9.3010000000000002</c:v>
                </c:pt>
                <c:pt idx="13">
                  <c:v>9.1859999999999999</c:v>
                </c:pt>
                <c:pt idx="14">
                  <c:v>8.8350000000000009</c:v>
                </c:pt>
                <c:pt idx="15">
                  <c:v>8.532</c:v>
                </c:pt>
                <c:pt idx="16">
                  <c:v>8.3360000000000003</c:v>
                </c:pt>
                <c:pt idx="17">
                  <c:v>8.3179999999999996</c:v>
                </c:pt>
                <c:pt idx="18">
                  <c:v>8.5470000000000006</c:v>
                </c:pt>
                <c:pt idx="19">
                  <c:v>8.3290000000000006</c:v>
                </c:pt>
                <c:pt idx="20">
                  <c:v>8.2479999999999993</c:v>
                </c:pt>
                <c:pt idx="21">
                  <c:v>8.625</c:v>
                </c:pt>
                <c:pt idx="22">
                  <c:v>8.8569999999999993</c:v>
                </c:pt>
                <c:pt idx="23">
                  <c:v>9.0109999999999992</c:v>
                </c:pt>
                <c:pt idx="24">
                  <c:v>9.0660000000000007</c:v>
                </c:pt>
                <c:pt idx="25">
                  <c:v>9.0350000000000001</c:v>
                </c:pt>
                <c:pt idx="26">
                  <c:v>9.375</c:v>
                </c:pt>
                <c:pt idx="27">
                  <c:v>9.4760000000000009</c:v>
                </c:pt>
                <c:pt idx="28">
                  <c:v>9.6389999999999993</c:v>
                </c:pt>
                <c:pt idx="29">
                  <c:v>10.756</c:v>
                </c:pt>
                <c:pt idx="30">
                  <c:v>10.728</c:v>
                </c:pt>
                <c:pt idx="31">
                  <c:v>10.403</c:v>
                </c:pt>
                <c:pt idx="32">
                  <c:v>10.403</c:v>
                </c:pt>
                <c:pt idx="33">
                  <c:v>10.287000000000001</c:v>
                </c:pt>
                <c:pt idx="34">
                  <c:v>10.121</c:v>
                </c:pt>
                <c:pt idx="35">
                  <c:v>10.584</c:v>
                </c:pt>
                <c:pt idx="36">
                  <c:v>10.82</c:v>
                </c:pt>
                <c:pt idx="37" formatCode="0.0">
                  <c:v>10.663</c:v>
                </c:pt>
              </c:numCache>
            </c:numRef>
          </c:val>
          <c:smooth val="0"/>
          <c:extLst>
            <c:ext xmlns:c16="http://schemas.microsoft.com/office/drawing/2014/chart" uri="{C3380CC4-5D6E-409C-BE32-E72D297353CC}">
              <c16:uniqueId val="{00000005-ED04-4433-AA46-76705826DECB}"/>
            </c:ext>
          </c:extLst>
        </c:ser>
        <c:ser>
          <c:idx val="6"/>
          <c:order val="6"/>
          <c:tx>
            <c:strRef>
              <c:f>Sheet1!$A$8</c:f>
              <c:strCache>
                <c:ptCount val="1"/>
                <c:pt idx="0">
                  <c:v>NOR: 10.2%</c:v>
                </c:pt>
              </c:strCache>
            </c:strRef>
          </c:tx>
          <c:spPr>
            <a:ln w="28575" cap="rnd">
              <a:solidFill>
                <a:schemeClr val="accent1">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Sheet1!$B$8:$AM$8</c:f>
              <c:numCache>
                <c:formatCode>General</c:formatCode>
                <c:ptCount val="38"/>
                <c:pt idx="0">
                  <c:v>5.41</c:v>
                </c:pt>
                <c:pt idx="1">
                  <c:v>5.44</c:v>
                </c:pt>
                <c:pt idx="2">
                  <c:v>5.64</c:v>
                </c:pt>
                <c:pt idx="3">
                  <c:v>5.8220000000000001</c:v>
                </c:pt>
                <c:pt idx="4">
                  <c:v>5.4790000000000001</c:v>
                </c:pt>
                <c:pt idx="5">
                  <c:v>5.4770000000000003</c:v>
                </c:pt>
                <c:pt idx="6">
                  <c:v>5.9180000000000001</c:v>
                </c:pt>
                <c:pt idx="7">
                  <c:v>6.1539999999999999</c:v>
                </c:pt>
                <c:pt idx="8">
                  <c:v>6.2910000000000004</c:v>
                </c:pt>
                <c:pt idx="9">
                  <c:v>6.1180000000000003</c:v>
                </c:pt>
                <c:pt idx="10">
                  <c:v>7.0750000000000002</c:v>
                </c:pt>
                <c:pt idx="11">
                  <c:v>7.35</c:v>
                </c:pt>
                <c:pt idx="12">
                  <c:v>7.5010000000000003</c:v>
                </c:pt>
                <c:pt idx="13">
                  <c:v>7.38</c:v>
                </c:pt>
                <c:pt idx="14">
                  <c:v>7.2930000000000001</c:v>
                </c:pt>
                <c:pt idx="15">
                  <c:v>7.2729999999999997</c:v>
                </c:pt>
                <c:pt idx="16">
                  <c:v>7.1890000000000001</c:v>
                </c:pt>
                <c:pt idx="17">
                  <c:v>7.7430000000000003</c:v>
                </c:pt>
                <c:pt idx="18">
                  <c:v>8.4269999999999996</c:v>
                </c:pt>
                <c:pt idx="19">
                  <c:v>8.4359999999999999</c:v>
                </c:pt>
                <c:pt idx="20">
                  <c:v>7.7089999999999996</c:v>
                </c:pt>
                <c:pt idx="21">
                  <c:v>8.0210000000000008</c:v>
                </c:pt>
                <c:pt idx="22">
                  <c:v>9.0050000000000008</c:v>
                </c:pt>
                <c:pt idx="23">
                  <c:v>9.2189999999999994</c:v>
                </c:pt>
                <c:pt idx="24">
                  <c:v>8.8260000000000005</c:v>
                </c:pt>
                <c:pt idx="25">
                  <c:v>8.3330000000000002</c:v>
                </c:pt>
                <c:pt idx="26">
                  <c:v>7.9160000000000004</c:v>
                </c:pt>
                <c:pt idx="27">
                  <c:v>8.048</c:v>
                </c:pt>
                <c:pt idx="28">
                  <c:v>7.9560000000000004</c:v>
                </c:pt>
                <c:pt idx="29">
                  <c:v>9.0640000000000001</c:v>
                </c:pt>
                <c:pt idx="30">
                  <c:v>8.8979999999999997</c:v>
                </c:pt>
                <c:pt idx="31">
                  <c:v>8.7789999999999999</c:v>
                </c:pt>
                <c:pt idx="32">
                  <c:v>8.7650000000000006</c:v>
                </c:pt>
                <c:pt idx="33">
                  <c:v>8.9169999999999998</c:v>
                </c:pt>
                <c:pt idx="34">
                  <c:v>9.3279999999999994</c:v>
                </c:pt>
                <c:pt idx="35">
                  <c:v>10.109</c:v>
                </c:pt>
                <c:pt idx="36">
                  <c:v>10.519</c:v>
                </c:pt>
                <c:pt idx="37" formatCode="0.0">
                  <c:v>10.446</c:v>
                </c:pt>
              </c:numCache>
            </c:numRef>
          </c:val>
          <c:smooth val="0"/>
          <c:extLst>
            <c:ext xmlns:c16="http://schemas.microsoft.com/office/drawing/2014/chart" uri="{C3380CC4-5D6E-409C-BE32-E72D297353CC}">
              <c16:uniqueId val="{00000006-ED04-4433-AA46-76705826DECB}"/>
            </c:ext>
          </c:extLst>
        </c:ser>
        <c:ser>
          <c:idx val="4"/>
          <c:order val="7"/>
          <c:tx>
            <c:strRef>
              <c:f>Sheet1!$A$6</c:f>
              <c:strCache>
                <c:ptCount val="1"/>
                <c:pt idx="0">
                  <c:v>NETH: 9.9%</c:v>
                </c:pt>
              </c:strCache>
            </c:strRef>
          </c:tx>
          <c:spPr>
            <a:ln w="28575" cap="rnd">
              <a:solidFill>
                <a:schemeClr val="accent5"/>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Sheet1!$B$6:$AM$6</c:f>
              <c:numCache>
                <c:formatCode>General</c:formatCode>
                <c:ptCount val="38"/>
                <c:pt idx="0">
                  <c:v>6.5140000000000002</c:v>
                </c:pt>
                <c:pt idx="1">
                  <c:v>6.6040000000000001</c:v>
                </c:pt>
                <c:pt idx="2">
                  <c:v>6.8289999999999997</c:v>
                </c:pt>
                <c:pt idx="3">
                  <c:v>6.8289999999999997</c:v>
                </c:pt>
                <c:pt idx="4">
                  <c:v>6.5549999999999997</c:v>
                </c:pt>
                <c:pt idx="5">
                  <c:v>6.5439999999999996</c:v>
                </c:pt>
                <c:pt idx="6">
                  <c:v>6.63</c:v>
                </c:pt>
                <c:pt idx="7">
                  <c:v>6.7380000000000004</c:v>
                </c:pt>
                <c:pt idx="8">
                  <c:v>6.6669999999999998</c:v>
                </c:pt>
                <c:pt idx="9">
                  <c:v>6.8339999999999996</c:v>
                </c:pt>
                <c:pt idx="10">
                  <c:v>6.992</c:v>
                </c:pt>
                <c:pt idx="11">
                  <c:v>7.1689999999999996</c:v>
                </c:pt>
                <c:pt idx="12">
                  <c:v>7.3760000000000003</c:v>
                </c:pt>
                <c:pt idx="13">
                  <c:v>7.476</c:v>
                </c:pt>
                <c:pt idx="14">
                  <c:v>7.359</c:v>
                </c:pt>
                <c:pt idx="15">
                  <c:v>7.27</c:v>
                </c:pt>
                <c:pt idx="16">
                  <c:v>7.2130000000000001</c:v>
                </c:pt>
                <c:pt idx="17">
                  <c:v>7.0259999999999998</c:v>
                </c:pt>
                <c:pt idx="18">
                  <c:v>7.7960000000000003</c:v>
                </c:pt>
                <c:pt idx="19">
                  <c:v>7.8250000000000002</c:v>
                </c:pt>
                <c:pt idx="20">
                  <c:v>7.7069999999999999</c:v>
                </c:pt>
                <c:pt idx="21">
                  <c:v>8.0589999999999993</c:v>
                </c:pt>
                <c:pt idx="22">
                  <c:v>8.6489999999999991</c:v>
                </c:pt>
                <c:pt idx="23">
                  <c:v>9.0570000000000004</c:v>
                </c:pt>
                <c:pt idx="24">
                  <c:v>9.1110000000000007</c:v>
                </c:pt>
                <c:pt idx="25">
                  <c:v>9.0969999999999995</c:v>
                </c:pt>
                <c:pt idx="26">
                  <c:v>9.0809999999999995</c:v>
                </c:pt>
                <c:pt idx="27">
                  <c:v>9.0530000000000008</c:v>
                </c:pt>
                <c:pt idx="28">
                  <c:v>9.2769999999999992</c:v>
                </c:pt>
                <c:pt idx="29">
                  <c:v>9.9930000000000003</c:v>
                </c:pt>
                <c:pt idx="30">
                  <c:v>10.154999999999999</c:v>
                </c:pt>
                <c:pt idx="31">
                  <c:v>10.234</c:v>
                </c:pt>
                <c:pt idx="32">
                  <c:v>10.539</c:v>
                </c:pt>
                <c:pt idx="33">
                  <c:v>10.584</c:v>
                </c:pt>
                <c:pt idx="34">
                  <c:v>10.567</c:v>
                </c:pt>
                <c:pt idx="35">
                  <c:v>10.324</c:v>
                </c:pt>
                <c:pt idx="36">
                  <c:v>10.301</c:v>
                </c:pt>
                <c:pt idx="37" formatCode="0.0">
                  <c:v>10.101000000000001</c:v>
                </c:pt>
              </c:numCache>
            </c:numRef>
          </c:val>
          <c:smooth val="0"/>
          <c:extLst>
            <c:ext xmlns:c16="http://schemas.microsoft.com/office/drawing/2014/chart" uri="{C3380CC4-5D6E-409C-BE32-E72D297353CC}">
              <c16:uniqueId val="{00000007-ED04-4433-AA46-76705826DECB}"/>
            </c:ext>
          </c:extLst>
        </c:ser>
        <c:ser>
          <c:idx val="9"/>
          <c:order val="8"/>
          <c:tx>
            <c:strRef>
              <c:f>Sheet1!$A$11</c:f>
              <c:strCache>
                <c:ptCount val="1"/>
                <c:pt idx="0">
                  <c:v>UK: 9.8%</c:v>
                </c:pt>
              </c:strCache>
            </c:strRef>
          </c:tx>
          <c:spPr>
            <a:ln w="28575" cap="rnd">
              <a:solidFill>
                <a:schemeClr val="accent4">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Sheet1!$B$11:$AM$11</c:f>
              <c:numCache>
                <c:formatCode>General</c:formatCode>
                <c:ptCount val="38"/>
                <c:pt idx="0">
                  <c:v>5.0629999999999997</c:v>
                </c:pt>
                <c:pt idx="1">
                  <c:v>5.2850000000000001</c:v>
                </c:pt>
                <c:pt idx="2">
                  <c:v>5.1230000000000002</c:v>
                </c:pt>
                <c:pt idx="3">
                  <c:v>5.3209999999999997</c:v>
                </c:pt>
                <c:pt idx="4">
                  <c:v>5.2370000000000001</c:v>
                </c:pt>
                <c:pt idx="5">
                  <c:v>5.14</c:v>
                </c:pt>
                <c:pt idx="6">
                  <c:v>5.125</c:v>
                </c:pt>
                <c:pt idx="7">
                  <c:v>5.1779999999999999</c:v>
                </c:pt>
                <c:pt idx="8">
                  <c:v>5.0890000000000004</c:v>
                </c:pt>
                <c:pt idx="9">
                  <c:v>5.0369999999999999</c:v>
                </c:pt>
                <c:pt idx="10">
                  <c:v>5.09</c:v>
                </c:pt>
                <c:pt idx="11">
                  <c:v>5.4859999999999998</c:v>
                </c:pt>
                <c:pt idx="12">
                  <c:v>5.9349999999999996</c:v>
                </c:pt>
                <c:pt idx="13">
                  <c:v>6.0030000000000001</c:v>
                </c:pt>
                <c:pt idx="14">
                  <c:v>6.0780000000000003</c:v>
                </c:pt>
                <c:pt idx="15">
                  <c:v>5.5970000000000004</c:v>
                </c:pt>
                <c:pt idx="16">
                  <c:v>5.5869999999999997</c:v>
                </c:pt>
                <c:pt idx="17">
                  <c:v>5.4649999999999999</c:v>
                </c:pt>
                <c:pt idx="18">
                  <c:v>5.6029999999999998</c:v>
                </c:pt>
                <c:pt idx="19">
                  <c:v>5.8440000000000003</c:v>
                </c:pt>
                <c:pt idx="20">
                  <c:v>5.9720000000000004</c:v>
                </c:pt>
                <c:pt idx="21">
                  <c:v>6.3109999999999999</c:v>
                </c:pt>
                <c:pt idx="22">
                  <c:v>6.5679999999999996</c:v>
                </c:pt>
                <c:pt idx="23">
                  <c:v>6.8330000000000002</c:v>
                </c:pt>
                <c:pt idx="24">
                  <c:v>7.0359999999999996</c:v>
                </c:pt>
                <c:pt idx="25">
                  <c:v>7.1749999999999998</c:v>
                </c:pt>
                <c:pt idx="26">
                  <c:v>7.3079999999999998</c:v>
                </c:pt>
                <c:pt idx="27">
                  <c:v>7.4059999999999997</c:v>
                </c:pt>
                <c:pt idx="28">
                  <c:v>7.6459999999999999</c:v>
                </c:pt>
                <c:pt idx="29">
                  <c:v>8.4819999999999993</c:v>
                </c:pt>
                <c:pt idx="30">
                  <c:v>8.4339999999999993</c:v>
                </c:pt>
                <c:pt idx="31">
                  <c:v>8.3759999999999994</c:v>
                </c:pt>
                <c:pt idx="32">
                  <c:v>8.2859999999999996</c:v>
                </c:pt>
                <c:pt idx="33">
                  <c:v>9.766</c:v>
                </c:pt>
                <c:pt idx="34">
                  <c:v>9.7569999999999997</c:v>
                </c:pt>
                <c:pt idx="35">
                  <c:v>9.6869999999999994</c:v>
                </c:pt>
                <c:pt idx="36">
                  <c:v>9.6989999999999998</c:v>
                </c:pt>
                <c:pt idx="37" formatCode="0.0">
                  <c:v>9.6319999999999997</c:v>
                </c:pt>
              </c:numCache>
            </c:numRef>
          </c:val>
          <c:smooth val="0"/>
          <c:extLst>
            <c:ext xmlns:c16="http://schemas.microsoft.com/office/drawing/2014/chart" uri="{C3380CC4-5D6E-409C-BE32-E72D297353CC}">
              <c16:uniqueId val="{00000008-ED04-4433-AA46-76705826DECB}"/>
            </c:ext>
          </c:extLst>
        </c:ser>
        <c:ser>
          <c:idx val="0"/>
          <c:order val="9"/>
          <c:tx>
            <c:strRef>
              <c:f>Sheet1!$A$2</c:f>
              <c:strCache>
                <c:ptCount val="1"/>
                <c:pt idx="0">
                  <c:v>AUS: 9.3%</c:v>
                </c:pt>
              </c:strCache>
            </c:strRef>
          </c:tx>
          <c:spPr>
            <a:ln w="28575" cap="rnd">
              <a:solidFill>
                <a:schemeClr val="accent1"/>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Sheet1!$B$2:$AM$2</c:f>
              <c:numCache>
                <c:formatCode>General</c:formatCode>
                <c:ptCount val="38"/>
                <c:pt idx="0">
                  <c:v>5.83</c:v>
                </c:pt>
                <c:pt idx="1">
                  <c:v>5.8390000000000004</c:v>
                </c:pt>
                <c:pt idx="2">
                  <c:v>6.1059999999999999</c:v>
                </c:pt>
                <c:pt idx="3">
                  <c:v>6.0519999999999996</c:v>
                </c:pt>
                <c:pt idx="4">
                  <c:v>6.024</c:v>
                </c:pt>
                <c:pt idx="5">
                  <c:v>6.0750000000000002</c:v>
                </c:pt>
                <c:pt idx="6">
                  <c:v>6.274</c:v>
                </c:pt>
                <c:pt idx="7">
                  <c:v>6.1120000000000001</c:v>
                </c:pt>
                <c:pt idx="8">
                  <c:v>6.0670000000000002</c:v>
                </c:pt>
                <c:pt idx="9">
                  <c:v>6.12</c:v>
                </c:pt>
                <c:pt idx="10">
                  <c:v>6.48</c:v>
                </c:pt>
                <c:pt idx="11">
                  <c:v>6.7759999999999998</c:v>
                </c:pt>
                <c:pt idx="12">
                  <c:v>6.8410000000000002</c:v>
                </c:pt>
                <c:pt idx="13">
                  <c:v>6.8570000000000002</c:v>
                </c:pt>
                <c:pt idx="14">
                  <c:v>6.8890000000000002</c:v>
                </c:pt>
                <c:pt idx="15">
                  <c:v>6.9349999999999996</c:v>
                </c:pt>
                <c:pt idx="16">
                  <c:v>7.0739999999999998</c:v>
                </c:pt>
                <c:pt idx="17">
                  <c:v>7.0880000000000001</c:v>
                </c:pt>
                <c:pt idx="18">
                  <c:v>7.2439999999999998</c:v>
                </c:pt>
                <c:pt idx="19">
                  <c:v>7.3310000000000004</c:v>
                </c:pt>
                <c:pt idx="20">
                  <c:v>7.6139999999999999</c:v>
                </c:pt>
                <c:pt idx="21">
                  <c:v>7.6959999999999997</c:v>
                </c:pt>
                <c:pt idx="22">
                  <c:v>7.8929999999999998</c:v>
                </c:pt>
                <c:pt idx="23">
                  <c:v>7.9039999999999999</c:v>
                </c:pt>
                <c:pt idx="24">
                  <c:v>8.109</c:v>
                </c:pt>
                <c:pt idx="25">
                  <c:v>7.99</c:v>
                </c:pt>
                <c:pt idx="26">
                  <c:v>7.9889999999999999</c:v>
                </c:pt>
                <c:pt idx="27">
                  <c:v>8.0679999999999996</c:v>
                </c:pt>
                <c:pt idx="28">
                  <c:v>8.2560000000000002</c:v>
                </c:pt>
                <c:pt idx="29">
                  <c:v>8.5630000000000006</c:v>
                </c:pt>
                <c:pt idx="30">
                  <c:v>8.4309999999999992</c:v>
                </c:pt>
                <c:pt idx="31">
                  <c:v>8.5419999999999998</c:v>
                </c:pt>
                <c:pt idx="32">
                  <c:v>8.6760000000000002</c:v>
                </c:pt>
                <c:pt idx="33">
                  <c:v>8.7590000000000003</c:v>
                </c:pt>
                <c:pt idx="34">
                  <c:v>9.0380000000000003</c:v>
                </c:pt>
                <c:pt idx="35">
                  <c:v>9.3149999999999995</c:v>
                </c:pt>
                <c:pt idx="36">
                  <c:v>9.1959999999999997</c:v>
                </c:pt>
                <c:pt idx="37" formatCode="0.0">
                  <c:v>9.2059999999999995</c:v>
                </c:pt>
              </c:numCache>
            </c:numRef>
          </c:val>
          <c:smooth val="0"/>
          <c:extLst>
            <c:ext xmlns:c16="http://schemas.microsoft.com/office/drawing/2014/chart" uri="{C3380CC4-5D6E-409C-BE32-E72D297353CC}">
              <c16:uniqueId val="{00000009-ED04-4433-AA46-76705826DECB}"/>
            </c:ext>
          </c:extLst>
        </c:ser>
        <c:ser>
          <c:idx val="5"/>
          <c:order val="10"/>
          <c:tx>
            <c:strRef>
              <c:f>Sheet1!$A$7</c:f>
              <c:strCache>
                <c:ptCount val="1"/>
                <c:pt idx="0">
                  <c:v>NZ: 9.3%</c:v>
                </c:pt>
              </c:strCache>
            </c:strRef>
          </c:tx>
          <c:spPr>
            <a:ln w="28575" cap="rnd">
              <a:solidFill>
                <a:schemeClr val="accent6"/>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Sheet1!$B$7:$AM$7</c:f>
              <c:numCache>
                <c:formatCode>General</c:formatCode>
                <c:ptCount val="38"/>
                <c:pt idx="0">
                  <c:v>5.7619999999999996</c:v>
                </c:pt>
                <c:pt idx="1">
                  <c:v>5.7190000000000003</c:v>
                </c:pt>
                <c:pt idx="2">
                  <c:v>5.7590000000000003</c:v>
                </c:pt>
                <c:pt idx="3">
                  <c:v>5.61</c:v>
                </c:pt>
                <c:pt idx="4">
                  <c:v>5.3120000000000003</c:v>
                </c:pt>
                <c:pt idx="5">
                  <c:v>4.883</c:v>
                </c:pt>
                <c:pt idx="6">
                  <c:v>5.0369999999999999</c:v>
                </c:pt>
                <c:pt idx="7">
                  <c:v>5.5750000000000002</c:v>
                </c:pt>
                <c:pt idx="8">
                  <c:v>6.0869999999999997</c:v>
                </c:pt>
                <c:pt idx="9">
                  <c:v>6.24</c:v>
                </c:pt>
                <c:pt idx="10">
                  <c:v>6.6639999999999997</c:v>
                </c:pt>
                <c:pt idx="11">
                  <c:v>7.0990000000000002</c:v>
                </c:pt>
                <c:pt idx="12">
                  <c:v>7.23</c:v>
                </c:pt>
                <c:pt idx="13">
                  <c:v>6.9349999999999996</c:v>
                </c:pt>
                <c:pt idx="14">
                  <c:v>6.9539999999999997</c:v>
                </c:pt>
                <c:pt idx="15">
                  <c:v>6.9489999999999998</c:v>
                </c:pt>
                <c:pt idx="16">
                  <c:v>6.891</c:v>
                </c:pt>
                <c:pt idx="17">
                  <c:v>7.0979999999999999</c:v>
                </c:pt>
                <c:pt idx="18">
                  <c:v>7.5129999999999999</c:v>
                </c:pt>
                <c:pt idx="19">
                  <c:v>7.3970000000000002</c:v>
                </c:pt>
                <c:pt idx="20">
                  <c:v>7.47</c:v>
                </c:pt>
                <c:pt idx="21">
                  <c:v>7.5789999999999997</c:v>
                </c:pt>
                <c:pt idx="22">
                  <c:v>7.9</c:v>
                </c:pt>
                <c:pt idx="23">
                  <c:v>7.7220000000000004</c:v>
                </c:pt>
                <c:pt idx="24">
                  <c:v>7.9009999999999998</c:v>
                </c:pt>
                <c:pt idx="25">
                  <c:v>8.2729999999999997</c:v>
                </c:pt>
                <c:pt idx="26">
                  <c:v>8.6329999999999991</c:v>
                </c:pt>
                <c:pt idx="27">
                  <c:v>8.3209999999999997</c:v>
                </c:pt>
                <c:pt idx="28">
                  <c:v>9.1140000000000008</c:v>
                </c:pt>
                <c:pt idx="29">
                  <c:v>9.6240000000000006</c:v>
                </c:pt>
                <c:pt idx="30">
                  <c:v>9.5879999999999992</c:v>
                </c:pt>
                <c:pt idx="31">
                  <c:v>9.51</c:v>
                </c:pt>
                <c:pt idx="32">
                  <c:v>9.6519999999999992</c:v>
                </c:pt>
                <c:pt idx="33">
                  <c:v>9.3659999999999997</c:v>
                </c:pt>
                <c:pt idx="34">
                  <c:v>9.4239999999999995</c:v>
                </c:pt>
                <c:pt idx="35">
                  <c:v>9.3279999999999994</c:v>
                </c:pt>
                <c:pt idx="36">
                  <c:v>9.2919999999999998</c:v>
                </c:pt>
                <c:pt idx="37" formatCode="0.0">
                  <c:v>9.1449999999999996</c:v>
                </c:pt>
              </c:numCache>
            </c:numRef>
          </c:val>
          <c:smooth val="0"/>
          <c:extLst>
            <c:ext xmlns:c16="http://schemas.microsoft.com/office/drawing/2014/chart" uri="{C3380CC4-5D6E-409C-BE32-E72D297353CC}">
              <c16:uniqueId val="{0000000A-ED04-4433-AA46-76705826DECB}"/>
            </c:ext>
          </c:extLst>
        </c:ser>
        <c:dLbls>
          <c:showLegendKey val="0"/>
          <c:showVal val="0"/>
          <c:showCatName val="0"/>
          <c:showSerName val="0"/>
          <c:showPercent val="0"/>
          <c:showBubbleSize val="0"/>
        </c:dLbls>
        <c:smooth val="0"/>
        <c:axId val="636214856"/>
        <c:axId val="636216424"/>
      </c:lineChart>
      <c:catAx>
        <c:axId val="636214856"/>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6424"/>
        <c:crosses val="autoZero"/>
        <c:auto val="1"/>
        <c:lblAlgn val="ctr"/>
        <c:lblOffset val="200"/>
        <c:tickLblSkip val="5"/>
        <c:tickMarkSkip val="6"/>
        <c:noMultiLvlLbl val="0"/>
      </c:catAx>
      <c:valAx>
        <c:axId val="6362164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4856"/>
        <c:crosses val="autoZero"/>
        <c:crossBetween val="midCat"/>
      </c:valAx>
      <c:spPr>
        <a:noFill/>
        <a:ln>
          <a:noFill/>
        </a:ln>
        <a:effectLst/>
      </c:spPr>
    </c:plotArea>
    <c:legend>
      <c:legendPos val="r"/>
      <c:layout>
        <c:manualLayout>
          <c:xMode val="edge"/>
          <c:yMode val="edge"/>
          <c:x val="0.76856492938382714"/>
          <c:y val="9.1616236695495804E-2"/>
          <c:w val="0.13838008068943694"/>
          <c:h val="0.7780801303447573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625255176436274E-2"/>
          <c:y val="4.6205371651757733E-2"/>
          <c:w val="0.7035235040064437"/>
          <c:h val="0.88335401883279829"/>
        </c:manualLayout>
      </c:layout>
      <c:lineChart>
        <c:grouping val="standard"/>
        <c:varyColors val="0"/>
        <c:ser>
          <c:idx val="8"/>
          <c:order val="0"/>
          <c:tx>
            <c:strRef>
              <c:f>Sheet1!$A$10</c:f>
              <c:strCache>
                <c:ptCount val="1"/>
                <c:pt idx="0">
                  <c:v>SWIZ: 83.6</c:v>
                </c:pt>
              </c:strCache>
            </c:strRef>
          </c:tx>
          <c:spPr>
            <a:ln w="28575" cap="rnd">
              <a:solidFill>
                <a:schemeClr val="accent3">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Sheet1!$B$10:$AM$10</c:f>
              <c:numCache>
                <c:formatCode>General</c:formatCode>
                <c:ptCount val="38"/>
                <c:pt idx="0">
                  <c:v>75.7</c:v>
                </c:pt>
                <c:pt idx="1">
                  <c:v>75.900000000000006</c:v>
                </c:pt>
                <c:pt idx="2">
                  <c:v>76.2</c:v>
                </c:pt>
                <c:pt idx="3">
                  <c:v>76.2</c:v>
                </c:pt>
                <c:pt idx="4">
                  <c:v>76.900000000000006</c:v>
                </c:pt>
                <c:pt idx="5">
                  <c:v>77</c:v>
                </c:pt>
                <c:pt idx="6">
                  <c:v>77.099999999999994</c:v>
                </c:pt>
                <c:pt idx="7">
                  <c:v>77.5</c:v>
                </c:pt>
                <c:pt idx="8">
                  <c:v>77.5</c:v>
                </c:pt>
                <c:pt idx="9">
                  <c:v>77.7</c:v>
                </c:pt>
                <c:pt idx="10">
                  <c:v>77.5</c:v>
                </c:pt>
                <c:pt idx="11">
                  <c:v>77.8</c:v>
                </c:pt>
                <c:pt idx="12">
                  <c:v>78.099999999999994</c:v>
                </c:pt>
                <c:pt idx="13">
                  <c:v>78.400000000000006</c:v>
                </c:pt>
                <c:pt idx="14">
                  <c:v>78.599999999999994</c:v>
                </c:pt>
                <c:pt idx="15">
                  <c:v>78.7</c:v>
                </c:pt>
                <c:pt idx="16">
                  <c:v>79.099999999999994</c:v>
                </c:pt>
                <c:pt idx="17">
                  <c:v>79.3</c:v>
                </c:pt>
                <c:pt idx="18">
                  <c:v>79.599999999999994</c:v>
                </c:pt>
                <c:pt idx="19">
                  <c:v>79.8</c:v>
                </c:pt>
                <c:pt idx="20">
                  <c:v>79.900000000000006</c:v>
                </c:pt>
                <c:pt idx="21">
                  <c:v>80.400000000000006</c:v>
                </c:pt>
                <c:pt idx="22">
                  <c:v>80.599999999999994</c:v>
                </c:pt>
                <c:pt idx="23">
                  <c:v>80.599999999999994</c:v>
                </c:pt>
                <c:pt idx="24">
                  <c:v>81.2</c:v>
                </c:pt>
                <c:pt idx="25">
                  <c:v>81.400000000000006</c:v>
                </c:pt>
                <c:pt idx="26">
                  <c:v>81.7</c:v>
                </c:pt>
                <c:pt idx="27">
                  <c:v>82</c:v>
                </c:pt>
                <c:pt idx="28">
                  <c:v>82.2</c:v>
                </c:pt>
                <c:pt idx="29">
                  <c:v>82.3</c:v>
                </c:pt>
                <c:pt idx="30">
                  <c:v>82.6</c:v>
                </c:pt>
                <c:pt idx="31">
                  <c:v>82.8</c:v>
                </c:pt>
                <c:pt idx="32">
                  <c:v>82.8</c:v>
                </c:pt>
                <c:pt idx="33">
                  <c:v>82.9</c:v>
                </c:pt>
                <c:pt idx="34">
                  <c:v>83.3</c:v>
                </c:pt>
                <c:pt idx="35">
                  <c:v>83</c:v>
                </c:pt>
                <c:pt idx="36">
                  <c:v>83.7</c:v>
                </c:pt>
                <c:pt idx="37" formatCode="0.0">
                  <c:v>83.6</c:v>
                </c:pt>
              </c:numCache>
            </c:numRef>
          </c:val>
          <c:smooth val="0"/>
          <c:extLst>
            <c:ext xmlns:c16="http://schemas.microsoft.com/office/drawing/2014/chart" uri="{C3380CC4-5D6E-409C-BE32-E72D297353CC}">
              <c16:uniqueId val="{00000000-7168-488C-B753-525E9F591060}"/>
            </c:ext>
          </c:extLst>
        </c:ser>
        <c:ser>
          <c:idx val="6"/>
          <c:order val="1"/>
          <c:tx>
            <c:strRef>
              <c:f>Sheet1!$A$8</c:f>
              <c:strCache>
                <c:ptCount val="1"/>
                <c:pt idx="0">
                  <c:v>NOR: 82.7</c:v>
                </c:pt>
              </c:strCache>
            </c:strRef>
          </c:tx>
          <c:spPr>
            <a:ln w="28575" cap="rnd">
              <a:solidFill>
                <a:schemeClr val="accent1">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Sheet1!$B$8:$AM$8</c:f>
              <c:numCache>
                <c:formatCode>General</c:formatCode>
                <c:ptCount val="38"/>
                <c:pt idx="0">
                  <c:v>75.900000000000006</c:v>
                </c:pt>
                <c:pt idx="1">
                  <c:v>76.099999999999994</c:v>
                </c:pt>
                <c:pt idx="2">
                  <c:v>76.2</c:v>
                </c:pt>
                <c:pt idx="3">
                  <c:v>76.3</c:v>
                </c:pt>
                <c:pt idx="4">
                  <c:v>76.400000000000006</c:v>
                </c:pt>
                <c:pt idx="5">
                  <c:v>76.099999999999994</c:v>
                </c:pt>
                <c:pt idx="6">
                  <c:v>76.5</c:v>
                </c:pt>
                <c:pt idx="7">
                  <c:v>76.3</c:v>
                </c:pt>
                <c:pt idx="8">
                  <c:v>76.400000000000006</c:v>
                </c:pt>
                <c:pt idx="9">
                  <c:v>76.7</c:v>
                </c:pt>
                <c:pt idx="10">
                  <c:v>76.7</c:v>
                </c:pt>
                <c:pt idx="11">
                  <c:v>77.099999999999994</c:v>
                </c:pt>
                <c:pt idx="12">
                  <c:v>77.400000000000006</c:v>
                </c:pt>
                <c:pt idx="13">
                  <c:v>77.3</c:v>
                </c:pt>
                <c:pt idx="14">
                  <c:v>77.900000000000006</c:v>
                </c:pt>
                <c:pt idx="15">
                  <c:v>77.900000000000006</c:v>
                </c:pt>
                <c:pt idx="16">
                  <c:v>78.3</c:v>
                </c:pt>
                <c:pt idx="17">
                  <c:v>78.3</c:v>
                </c:pt>
                <c:pt idx="18">
                  <c:v>78.5</c:v>
                </c:pt>
                <c:pt idx="19">
                  <c:v>78.400000000000006</c:v>
                </c:pt>
                <c:pt idx="20">
                  <c:v>78.8</c:v>
                </c:pt>
                <c:pt idx="21">
                  <c:v>78.900000000000006</c:v>
                </c:pt>
                <c:pt idx="22">
                  <c:v>79</c:v>
                </c:pt>
                <c:pt idx="23">
                  <c:v>79.599999999999994</c:v>
                </c:pt>
                <c:pt idx="24">
                  <c:v>80.099999999999994</c:v>
                </c:pt>
                <c:pt idx="25">
                  <c:v>80.3</c:v>
                </c:pt>
                <c:pt idx="26">
                  <c:v>80.599999999999994</c:v>
                </c:pt>
                <c:pt idx="27">
                  <c:v>80.599999999999994</c:v>
                </c:pt>
                <c:pt idx="28">
                  <c:v>80.8</c:v>
                </c:pt>
                <c:pt idx="29">
                  <c:v>81</c:v>
                </c:pt>
                <c:pt idx="30">
                  <c:v>81.2</c:v>
                </c:pt>
                <c:pt idx="31">
                  <c:v>81.400000000000006</c:v>
                </c:pt>
                <c:pt idx="32">
                  <c:v>81.5</c:v>
                </c:pt>
                <c:pt idx="33">
                  <c:v>81.8</c:v>
                </c:pt>
                <c:pt idx="34">
                  <c:v>82.2</c:v>
                </c:pt>
                <c:pt idx="35">
                  <c:v>82.4</c:v>
                </c:pt>
                <c:pt idx="36">
                  <c:v>82.5</c:v>
                </c:pt>
                <c:pt idx="37" formatCode="0.0">
                  <c:v>82.7</c:v>
                </c:pt>
              </c:numCache>
            </c:numRef>
          </c:val>
          <c:smooth val="0"/>
          <c:extLst>
            <c:ext xmlns:c16="http://schemas.microsoft.com/office/drawing/2014/chart" uri="{C3380CC4-5D6E-409C-BE32-E72D297353CC}">
              <c16:uniqueId val="{00000001-7168-488C-B753-525E9F591060}"/>
            </c:ext>
          </c:extLst>
        </c:ser>
        <c:ser>
          <c:idx val="2"/>
          <c:order val="2"/>
          <c:tx>
            <c:strRef>
              <c:f>Sheet1!$A$4</c:f>
              <c:strCache>
                <c:ptCount val="1"/>
                <c:pt idx="0">
                  <c:v>FRA: 82.6</c:v>
                </c:pt>
              </c:strCache>
            </c:strRef>
          </c:tx>
          <c:spPr>
            <a:ln w="28575" cap="rnd">
              <a:solidFill>
                <a:schemeClr val="accent3"/>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Sheet1!$B$4:$AM$4</c:f>
              <c:numCache>
                <c:formatCode>General</c:formatCode>
                <c:ptCount val="38"/>
                <c:pt idx="0">
                  <c:v>74.3</c:v>
                </c:pt>
                <c:pt idx="1">
                  <c:v>74.5</c:v>
                </c:pt>
                <c:pt idx="2">
                  <c:v>74.8</c:v>
                </c:pt>
                <c:pt idx="3">
                  <c:v>74.8</c:v>
                </c:pt>
                <c:pt idx="4">
                  <c:v>75.3</c:v>
                </c:pt>
                <c:pt idx="5">
                  <c:v>75.400000000000006</c:v>
                </c:pt>
                <c:pt idx="6">
                  <c:v>75.7</c:v>
                </c:pt>
                <c:pt idx="7">
                  <c:v>76.3</c:v>
                </c:pt>
                <c:pt idx="8">
                  <c:v>76.599999999999994</c:v>
                </c:pt>
                <c:pt idx="9">
                  <c:v>76.7</c:v>
                </c:pt>
                <c:pt idx="10">
                  <c:v>77</c:v>
                </c:pt>
                <c:pt idx="11">
                  <c:v>77.2</c:v>
                </c:pt>
                <c:pt idx="12">
                  <c:v>77.5</c:v>
                </c:pt>
                <c:pt idx="13">
                  <c:v>77.599999999999994</c:v>
                </c:pt>
                <c:pt idx="14">
                  <c:v>78</c:v>
                </c:pt>
                <c:pt idx="15">
                  <c:v>78.099999999999994</c:v>
                </c:pt>
                <c:pt idx="16">
                  <c:v>78.3</c:v>
                </c:pt>
                <c:pt idx="17">
                  <c:v>78.599999999999994</c:v>
                </c:pt>
                <c:pt idx="18">
                  <c:v>78.8</c:v>
                </c:pt>
                <c:pt idx="19">
                  <c:v>78.900000000000006</c:v>
                </c:pt>
                <c:pt idx="20">
                  <c:v>79.2</c:v>
                </c:pt>
                <c:pt idx="21">
                  <c:v>79.3</c:v>
                </c:pt>
                <c:pt idx="22">
                  <c:v>79.400000000000006</c:v>
                </c:pt>
                <c:pt idx="23">
                  <c:v>79.3</c:v>
                </c:pt>
                <c:pt idx="24">
                  <c:v>80.3</c:v>
                </c:pt>
                <c:pt idx="25">
                  <c:v>80.400000000000006</c:v>
                </c:pt>
                <c:pt idx="26">
                  <c:v>81</c:v>
                </c:pt>
                <c:pt idx="27">
                  <c:v>81.2</c:v>
                </c:pt>
                <c:pt idx="28">
                  <c:v>81.400000000000006</c:v>
                </c:pt>
                <c:pt idx="29">
                  <c:v>81.5</c:v>
                </c:pt>
                <c:pt idx="30">
                  <c:v>81.8</c:v>
                </c:pt>
                <c:pt idx="31">
                  <c:v>82.3</c:v>
                </c:pt>
                <c:pt idx="32">
                  <c:v>82.1</c:v>
                </c:pt>
                <c:pt idx="33">
                  <c:v>82.3</c:v>
                </c:pt>
                <c:pt idx="34">
                  <c:v>82.8</c:v>
                </c:pt>
                <c:pt idx="35">
                  <c:v>82.4</c:v>
                </c:pt>
                <c:pt idx="36">
                  <c:v>82.6</c:v>
                </c:pt>
                <c:pt idx="37" formatCode="0.0">
                  <c:v>82.6</c:v>
                </c:pt>
              </c:numCache>
            </c:numRef>
          </c:val>
          <c:smooth val="0"/>
          <c:extLst>
            <c:ext xmlns:c16="http://schemas.microsoft.com/office/drawing/2014/chart" uri="{C3380CC4-5D6E-409C-BE32-E72D297353CC}">
              <c16:uniqueId val="{00000002-7168-488C-B753-525E9F591060}"/>
            </c:ext>
          </c:extLst>
        </c:ser>
        <c:ser>
          <c:idx val="0"/>
          <c:order val="3"/>
          <c:tx>
            <c:strRef>
              <c:f>Sheet1!$A$2</c:f>
              <c:strCache>
                <c:ptCount val="1"/>
                <c:pt idx="0">
                  <c:v>AUS: 82.6</c:v>
                </c:pt>
              </c:strCache>
            </c:strRef>
          </c:tx>
          <c:spPr>
            <a:ln w="28575" cap="rnd">
              <a:solidFill>
                <a:schemeClr val="accent1"/>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Sheet1!$B$2:$AM$2</c:f>
              <c:numCache>
                <c:formatCode>General</c:formatCode>
                <c:ptCount val="38"/>
                <c:pt idx="0">
                  <c:v>74.599999999999994</c:v>
                </c:pt>
                <c:pt idx="1">
                  <c:v>74.900000000000006</c:v>
                </c:pt>
                <c:pt idx="2">
                  <c:v>74.7</c:v>
                </c:pt>
                <c:pt idx="3">
                  <c:v>75.5</c:v>
                </c:pt>
                <c:pt idx="4">
                  <c:v>75.8</c:v>
                </c:pt>
                <c:pt idx="5">
                  <c:v>75.599999999999994</c:v>
                </c:pt>
                <c:pt idx="6">
                  <c:v>76.099999999999994</c:v>
                </c:pt>
                <c:pt idx="7">
                  <c:v>76.3</c:v>
                </c:pt>
                <c:pt idx="8">
                  <c:v>76.3</c:v>
                </c:pt>
                <c:pt idx="9">
                  <c:v>76.5</c:v>
                </c:pt>
                <c:pt idx="10">
                  <c:v>77</c:v>
                </c:pt>
                <c:pt idx="11">
                  <c:v>77.400000000000006</c:v>
                </c:pt>
                <c:pt idx="12">
                  <c:v>77.5</c:v>
                </c:pt>
                <c:pt idx="13">
                  <c:v>78</c:v>
                </c:pt>
                <c:pt idx="14">
                  <c:v>78</c:v>
                </c:pt>
                <c:pt idx="15">
                  <c:v>77.900000000000006</c:v>
                </c:pt>
                <c:pt idx="16">
                  <c:v>78.2</c:v>
                </c:pt>
                <c:pt idx="17">
                  <c:v>78.5</c:v>
                </c:pt>
                <c:pt idx="18">
                  <c:v>78.7</c:v>
                </c:pt>
                <c:pt idx="19">
                  <c:v>79</c:v>
                </c:pt>
                <c:pt idx="20">
                  <c:v>79.3</c:v>
                </c:pt>
                <c:pt idx="21">
                  <c:v>79.7</c:v>
                </c:pt>
                <c:pt idx="22">
                  <c:v>80</c:v>
                </c:pt>
                <c:pt idx="23">
                  <c:v>80.3</c:v>
                </c:pt>
                <c:pt idx="24">
                  <c:v>80.599999999999994</c:v>
                </c:pt>
                <c:pt idx="25">
                  <c:v>80.900000000000006</c:v>
                </c:pt>
                <c:pt idx="26">
                  <c:v>81.099999999999994</c:v>
                </c:pt>
                <c:pt idx="27">
                  <c:v>81.400000000000006</c:v>
                </c:pt>
                <c:pt idx="28">
                  <c:v>81.5</c:v>
                </c:pt>
                <c:pt idx="29">
                  <c:v>81.599999999999994</c:v>
                </c:pt>
                <c:pt idx="30">
                  <c:v>81.8</c:v>
                </c:pt>
                <c:pt idx="31">
                  <c:v>82</c:v>
                </c:pt>
                <c:pt idx="32">
                  <c:v>82.1</c:v>
                </c:pt>
                <c:pt idx="33">
                  <c:v>82.2</c:v>
                </c:pt>
                <c:pt idx="34">
                  <c:v>82.4</c:v>
                </c:pt>
                <c:pt idx="35">
                  <c:v>82.5</c:v>
                </c:pt>
                <c:pt idx="36">
                  <c:v>82.5</c:v>
                </c:pt>
                <c:pt idx="37" formatCode="0.0">
                  <c:v>82.6</c:v>
                </c:pt>
              </c:numCache>
            </c:numRef>
          </c:val>
          <c:smooth val="0"/>
          <c:extLst>
            <c:ext xmlns:c16="http://schemas.microsoft.com/office/drawing/2014/chart" uri="{C3380CC4-5D6E-409C-BE32-E72D297353CC}">
              <c16:uniqueId val="{00000003-7168-488C-B753-525E9F591060}"/>
            </c:ext>
          </c:extLst>
        </c:ser>
        <c:ser>
          <c:idx val="7"/>
          <c:order val="4"/>
          <c:tx>
            <c:strRef>
              <c:f>Sheet1!$A$9</c:f>
              <c:strCache>
                <c:ptCount val="1"/>
                <c:pt idx="0">
                  <c:v>SWE: 82.5</c:v>
                </c:pt>
              </c:strCache>
            </c:strRef>
          </c:tx>
          <c:spPr>
            <a:ln w="28575" cap="rnd">
              <a:solidFill>
                <a:schemeClr val="accent2">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Sheet1!$B$9:$AM$9</c:f>
              <c:numCache>
                <c:formatCode>General</c:formatCode>
                <c:ptCount val="38"/>
                <c:pt idx="0">
                  <c:v>75.900000000000006</c:v>
                </c:pt>
                <c:pt idx="1">
                  <c:v>76.2</c:v>
                </c:pt>
                <c:pt idx="2">
                  <c:v>76.5</c:v>
                </c:pt>
                <c:pt idx="3">
                  <c:v>76.7</c:v>
                </c:pt>
                <c:pt idx="4">
                  <c:v>77</c:v>
                </c:pt>
                <c:pt idx="5">
                  <c:v>76.8</c:v>
                </c:pt>
                <c:pt idx="6">
                  <c:v>77.099999999999994</c:v>
                </c:pt>
                <c:pt idx="7">
                  <c:v>77.3</c:v>
                </c:pt>
                <c:pt idx="8">
                  <c:v>77.099999999999994</c:v>
                </c:pt>
                <c:pt idx="9">
                  <c:v>77.8</c:v>
                </c:pt>
                <c:pt idx="10">
                  <c:v>77.7</c:v>
                </c:pt>
                <c:pt idx="11">
                  <c:v>77.900000000000006</c:v>
                </c:pt>
                <c:pt idx="12">
                  <c:v>78.2</c:v>
                </c:pt>
                <c:pt idx="13">
                  <c:v>78.2</c:v>
                </c:pt>
                <c:pt idx="14">
                  <c:v>78.900000000000006</c:v>
                </c:pt>
                <c:pt idx="15">
                  <c:v>79</c:v>
                </c:pt>
                <c:pt idx="16">
                  <c:v>79.2</c:v>
                </c:pt>
                <c:pt idx="17">
                  <c:v>79.400000000000006</c:v>
                </c:pt>
                <c:pt idx="18">
                  <c:v>79.5</c:v>
                </c:pt>
                <c:pt idx="19">
                  <c:v>79.599999999999994</c:v>
                </c:pt>
                <c:pt idx="20">
                  <c:v>79.7</c:v>
                </c:pt>
                <c:pt idx="21">
                  <c:v>79.900000000000006</c:v>
                </c:pt>
                <c:pt idx="22">
                  <c:v>79.900000000000006</c:v>
                </c:pt>
                <c:pt idx="23">
                  <c:v>80.3</c:v>
                </c:pt>
                <c:pt idx="24">
                  <c:v>80.599999999999994</c:v>
                </c:pt>
                <c:pt idx="25">
                  <c:v>80.7</c:v>
                </c:pt>
                <c:pt idx="26">
                  <c:v>81</c:v>
                </c:pt>
                <c:pt idx="27">
                  <c:v>81.099999999999994</c:v>
                </c:pt>
                <c:pt idx="28">
                  <c:v>81.3</c:v>
                </c:pt>
                <c:pt idx="29">
                  <c:v>81.5</c:v>
                </c:pt>
                <c:pt idx="30">
                  <c:v>81.599999999999994</c:v>
                </c:pt>
                <c:pt idx="31">
                  <c:v>81.900000000000006</c:v>
                </c:pt>
                <c:pt idx="32">
                  <c:v>81.8</c:v>
                </c:pt>
                <c:pt idx="33">
                  <c:v>82</c:v>
                </c:pt>
                <c:pt idx="34">
                  <c:v>82.3</c:v>
                </c:pt>
                <c:pt idx="35">
                  <c:v>82.3</c:v>
                </c:pt>
                <c:pt idx="36">
                  <c:v>82.4</c:v>
                </c:pt>
                <c:pt idx="37" formatCode="0.0">
                  <c:v>82.5</c:v>
                </c:pt>
              </c:numCache>
            </c:numRef>
          </c:val>
          <c:smooth val="0"/>
          <c:extLst>
            <c:ext xmlns:c16="http://schemas.microsoft.com/office/drawing/2014/chart" uri="{C3380CC4-5D6E-409C-BE32-E72D297353CC}">
              <c16:uniqueId val="{00000004-7168-488C-B753-525E9F591060}"/>
            </c:ext>
          </c:extLst>
        </c:ser>
        <c:ser>
          <c:idx val="1"/>
          <c:order val="5"/>
          <c:tx>
            <c:strRef>
              <c:f>Sheet1!$A$3</c:f>
              <c:strCache>
                <c:ptCount val="1"/>
                <c:pt idx="0">
                  <c:v>CAN: 82.0</c:v>
                </c:pt>
              </c:strCache>
            </c:strRef>
          </c:tx>
          <c:spPr>
            <a:ln w="28575" cap="rnd">
              <a:solidFill>
                <a:schemeClr val="accent2"/>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Sheet1!$B$3:$AM$3</c:f>
              <c:numCache>
                <c:formatCode>General</c:formatCode>
                <c:ptCount val="38"/>
                <c:pt idx="0">
                  <c:v>75.3</c:v>
                </c:pt>
                <c:pt idx="1">
                  <c:v>75.5</c:v>
                </c:pt>
                <c:pt idx="2">
                  <c:v>75.599999999999994</c:v>
                </c:pt>
                <c:pt idx="3">
                  <c:v>75.900000000000006</c:v>
                </c:pt>
                <c:pt idx="4">
                  <c:v>76.2</c:v>
                </c:pt>
                <c:pt idx="5">
                  <c:v>76.3</c:v>
                </c:pt>
                <c:pt idx="6">
                  <c:v>76.5</c:v>
                </c:pt>
                <c:pt idx="7">
                  <c:v>76.599999999999994</c:v>
                </c:pt>
                <c:pt idx="8">
                  <c:v>76.8</c:v>
                </c:pt>
                <c:pt idx="9">
                  <c:v>77</c:v>
                </c:pt>
                <c:pt idx="10">
                  <c:v>77.2</c:v>
                </c:pt>
                <c:pt idx="11">
                  <c:v>77.5</c:v>
                </c:pt>
                <c:pt idx="12">
                  <c:v>77.7</c:v>
                </c:pt>
                <c:pt idx="13">
                  <c:v>77.8</c:v>
                </c:pt>
                <c:pt idx="14">
                  <c:v>77.900000000000006</c:v>
                </c:pt>
                <c:pt idx="15">
                  <c:v>77.900000000000006</c:v>
                </c:pt>
                <c:pt idx="16">
                  <c:v>78.099999999999994</c:v>
                </c:pt>
                <c:pt idx="17">
                  <c:v>78.3</c:v>
                </c:pt>
                <c:pt idx="18">
                  <c:v>78.5</c:v>
                </c:pt>
                <c:pt idx="19">
                  <c:v>78.7</c:v>
                </c:pt>
                <c:pt idx="20">
                  <c:v>79</c:v>
                </c:pt>
                <c:pt idx="21">
                  <c:v>79.2</c:v>
                </c:pt>
                <c:pt idx="22">
                  <c:v>79.400000000000006</c:v>
                </c:pt>
                <c:pt idx="23">
                  <c:v>79.599999999999994</c:v>
                </c:pt>
                <c:pt idx="24">
                  <c:v>79.8</c:v>
                </c:pt>
                <c:pt idx="25">
                  <c:v>80</c:v>
                </c:pt>
                <c:pt idx="26">
                  <c:v>80.3</c:v>
                </c:pt>
                <c:pt idx="27">
                  <c:v>80.400000000000006</c:v>
                </c:pt>
                <c:pt idx="28">
                  <c:v>80.599999999999994</c:v>
                </c:pt>
                <c:pt idx="29">
                  <c:v>80.8</c:v>
                </c:pt>
                <c:pt idx="30">
                  <c:v>81.099999999999994</c:v>
                </c:pt>
                <c:pt idx="31">
                  <c:v>81.3</c:v>
                </c:pt>
                <c:pt idx="32">
                  <c:v>81.5</c:v>
                </c:pt>
                <c:pt idx="33">
                  <c:v>81.7</c:v>
                </c:pt>
                <c:pt idx="34">
                  <c:v>81.8</c:v>
                </c:pt>
                <c:pt idx="35">
                  <c:v>81.900000000000006</c:v>
                </c:pt>
                <c:pt idx="36">
                  <c:v>82</c:v>
                </c:pt>
                <c:pt idx="37" formatCode="0.0">
                  <c:v>82</c:v>
                </c:pt>
              </c:numCache>
            </c:numRef>
          </c:val>
          <c:smooth val="0"/>
          <c:extLst>
            <c:ext xmlns:c16="http://schemas.microsoft.com/office/drawing/2014/chart" uri="{C3380CC4-5D6E-409C-BE32-E72D297353CC}">
              <c16:uniqueId val="{00000005-7168-488C-B753-525E9F591060}"/>
            </c:ext>
          </c:extLst>
        </c:ser>
        <c:ser>
          <c:idx val="5"/>
          <c:order val="6"/>
          <c:tx>
            <c:strRef>
              <c:f>Sheet1!$A$7</c:f>
              <c:strCache>
                <c:ptCount val="1"/>
                <c:pt idx="0">
                  <c:v>NZ: 81.9</c:v>
                </c:pt>
              </c:strCache>
            </c:strRef>
          </c:tx>
          <c:spPr>
            <a:ln w="28575" cap="rnd">
              <a:solidFill>
                <a:schemeClr val="accent6"/>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Sheet1!$B$7:$AM$7</c:f>
              <c:numCache>
                <c:formatCode>General</c:formatCode>
                <c:ptCount val="38"/>
                <c:pt idx="0">
                  <c:v>73.2</c:v>
                </c:pt>
                <c:pt idx="1">
                  <c:v>73.400000000000006</c:v>
                </c:pt>
                <c:pt idx="2">
                  <c:v>73.599999999999994</c:v>
                </c:pt>
                <c:pt idx="3">
                  <c:v>73.7</c:v>
                </c:pt>
                <c:pt idx="4">
                  <c:v>73.8</c:v>
                </c:pt>
                <c:pt idx="5">
                  <c:v>74</c:v>
                </c:pt>
                <c:pt idx="6">
                  <c:v>74.099999999999994</c:v>
                </c:pt>
                <c:pt idx="7">
                  <c:v>74.5</c:v>
                </c:pt>
                <c:pt idx="8">
                  <c:v>74.8</c:v>
                </c:pt>
                <c:pt idx="9">
                  <c:v>75.2</c:v>
                </c:pt>
                <c:pt idx="10">
                  <c:v>75.5</c:v>
                </c:pt>
                <c:pt idx="11">
                  <c:v>75.8</c:v>
                </c:pt>
                <c:pt idx="12">
                  <c:v>76.099999999999994</c:v>
                </c:pt>
                <c:pt idx="13">
                  <c:v>76.3</c:v>
                </c:pt>
                <c:pt idx="14">
                  <c:v>76.599999999999994</c:v>
                </c:pt>
                <c:pt idx="15">
                  <c:v>76.8</c:v>
                </c:pt>
                <c:pt idx="16">
                  <c:v>77.099999999999994</c:v>
                </c:pt>
                <c:pt idx="17">
                  <c:v>77.400000000000006</c:v>
                </c:pt>
                <c:pt idx="18">
                  <c:v>77.7</c:v>
                </c:pt>
                <c:pt idx="19">
                  <c:v>78.099999999999994</c:v>
                </c:pt>
                <c:pt idx="20">
                  <c:v>78.400000000000006</c:v>
                </c:pt>
                <c:pt idx="21">
                  <c:v>78.7</c:v>
                </c:pt>
                <c:pt idx="22">
                  <c:v>79</c:v>
                </c:pt>
                <c:pt idx="23">
                  <c:v>79.3</c:v>
                </c:pt>
                <c:pt idx="24">
                  <c:v>79.599999999999994</c:v>
                </c:pt>
                <c:pt idx="25">
                  <c:v>79.8</c:v>
                </c:pt>
                <c:pt idx="26">
                  <c:v>80.099999999999994</c:v>
                </c:pt>
                <c:pt idx="27">
                  <c:v>80.3</c:v>
                </c:pt>
                <c:pt idx="28">
                  <c:v>80.5</c:v>
                </c:pt>
                <c:pt idx="29">
                  <c:v>80.7</c:v>
                </c:pt>
                <c:pt idx="30">
                  <c:v>80.8</c:v>
                </c:pt>
                <c:pt idx="31">
                  <c:v>81</c:v>
                </c:pt>
                <c:pt idx="32">
                  <c:v>81.2</c:v>
                </c:pt>
                <c:pt idx="33">
                  <c:v>81.400000000000006</c:v>
                </c:pt>
                <c:pt idx="34">
                  <c:v>81.5</c:v>
                </c:pt>
                <c:pt idx="35">
                  <c:v>81.7</c:v>
                </c:pt>
                <c:pt idx="36">
                  <c:v>81.7</c:v>
                </c:pt>
                <c:pt idx="37" formatCode="0.0">
                  <c:v>81.900000000000006</c:v>
                </c:pt>
              </c:numCache>
            </c:numRef>
          </c:val>
          <c:smooth val="0"/>
          <c:extLst>
            <c:ext xmlns:c16="http://schemas.microsoft.com/office/drawing/2014/chart" uri="{C3380CC4-5D6E-409C-BE32-E72D297353CC}">
              <c16:uniqueId val="{00000006-7168-488C-B753-525E9F591060}"/>
            </c:ext>
          </c:extLst>
        </c:ser>
        <c:ser>
          <c:idx val="4"/>
          <c:order val="7"/>
          <c:tx>
            <c:strRef>
              <c:f>Sheet1!$A$6</c:f>
              <c:strCache>
                <c:ptCount val="1"/>
                <c:pt idx="0">
                  <c:v>NETH: 81.8</c:v>
                </c:pt>
              </c:strCache>
            </c:strRef>
          </c:tx>
          <c:spPr>
            <a:ln w="28575" cap="rnd">
              <a:solidFill>
                <a:schemeClr val="accent5"/>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Sheet1!$B$6:$AM$6</c:f>
              <c:numCache>
                <c:formatCode>General</c:formatCode>
                <c:ptCount val="38"/>
                <c:pt idx="0">
                  <c:v>75.900000000000006</c:v>
                </c:pt>
                <c:pt idx="1">
                  <c:v>76</c:v>
                </c:pt>
                <c:pt idx="2">
                  <c:v>76.099999999999994</c:v>
                </c:pt>
                <c:pt idx="3">
                  <c:v>76.3</c:v>
                </c:pt>
                <c:pt idx="4">
                  <c:v>76.400000000000006</c:v>
                </c:pt>
                <c:pt idx="5">
                  <c:v>76.5</c:v>
                </c:pt>
                <c:pt idx="6">
                  <c:v>76.400000000000006</c:v>
                </c:pt>
                <c:pt idx="7">
                  <c:v>76.900000000000006</c:v>
                </c:pt>
                <c:pt idx="8">
                  <c:v>77.099999999999994</c:v>
                </c:pt>
                <c:pt idx="9">
                  <c:v>76.900000000000006</c:v>
                </c:pt>
                <c:pt idx="10">
                  <c:v>77</c:v>
                </c:pt>
                <c:pt idx="11">
                  <c:v>77.2</c:v>
                </c:pt>
                <c:pt idx="12">
                  <c:v>77.400000000000006</c:v>
                </c:pt>
                <c:pt idx="13">
                  <c:v>77.099999999999994</c:v>
                </c:pt>
                <c:pt idx="14">
                  <c:v>77.5</c:v>
                </c:pt>
                <c:pt idx="15">
                  <c:v>77.599999999999994</c:v>
                </c:pt>
                <c:pt idx="16">
                  <c:v>77.599999999999994</c:v>
                </c:pt>
                <c:pt idx="17">
                  <c:v>78</c:v>
                </c:pt>
                <c:pt idx="18">
                  <c:v>78</c:v>
                </c:pt>
                <c:pt idx="19">
                  <c:v>77.900000000000006</c:v>
                </c:pt>
                <c:pt idx="20">
                  <c:v>78.2</c:v>
                </c:pt>
                <c:pt idx="21">
                  <c:v>78.3</c:v>
                </c:pt>
                <c:pt idx="22">
                  <c:v>78.400000000000006</c:v>
                </c:pt>
                <c:pt idx="23">
                  <c:v>78.7</c:v>
                </c:pt>
                <c:pt idx="24">
                  <c:v>79.2</c:v>
                </c:pt>
                <c:pt idx="25">
                  <c:v>79.5</c:v>
                </c:pt>
                <c:pt idx="26">
                  <c:v>79.900000000000006</c:v>
                </c:pt>
                <c:pt idx="27">
                  <c:v>80.3</c:v>
                </c:pt>
                <c:pt idx="28">
                  <c:v>80.5</c:v>
                </c:pt>
                <c:pt idx="29">
                  <c:v>80.8</c:v>
                </c:pt>
                <c:pt idx="30">
                  <c:v>81</c:v>
                </c:pt>
                <c:pt idx="31">
                  <c:v>81.3</c:v>
                </c:pt>
                <c:pt idx="32">
                  <c:v>81.2</c:v>
                </c:pt>
                <c:pt idx="33">
                  <c:v>81.400000000000006</c:v>
                </c:pt>
                <c:pt idx="34">
                  <c:v>81.8</c:v>
                </c:pt>
                <c:pt idx="35">
                  <c:v>81.599999999999994</c:v>
                </c:pt>
                <c:pt idx="36">
                  <c:v>81.599999999999994</c:v>
                </c:pt>
                <c:pt idx="37" formatCode="0.0">
                  <c:v>81.8</c:v>
                </c:pt>
              </c:numCache>
            </c:numRef>
          </c:val>
          <c:smooth val="0"/>
          <c:extLst>
            <c:ext xmlns:c16="http://schemas.microsoft.com/office/drawing/2014/chart" uri="{C3380CC4-5D6E-409C-BE32-E72D297353CC}">
              <c16:uniqueId val="{00000007-7168-488C-B753-525E9F591060}"/>
            </c:ext>
          </c:extLst>
        </c:ser>
        <c:ser>
          <c:idx val="9"/>
          <c:order val="8"/>
          <c:tx>
            <c:strRef>
              <c:f>Sheet1!$A$11</c:f>
              <c:strCache>
                <c:ptCount val="1"/>
                <c:pt idx="0">
                  <c:v>UK: 81.3</c:v>
                </c:pt>
              </c:strCache>
            </c:strRef>
          </c:tx>
          <c:spPr>
            <a:ln w="28575" cap="rnd">
              <a:solidFill>
                <a:schemeClr val="accent4">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Sheet1!$B$11:$AM$11</c:f>
              <c:numCache>
                <c:formatCode>General</c:formatCode>
                <c:ptCount val="38"/>
                <c:pt idx="0">
                  <c:v>73.2</c:v>
                </c:pt>
                <c:pt idx="1">
                  <c:v>73.8</c:v>
                </c:pt>
                <c:pt idx="2">
                  <c:v>74.099999999999994</c:v>
                </c:pt>
                <c:pt idx="3">
                  <c:v>74.3</c:v>
                </c:pt>
                <c:pt idx="4">
                  <c:v>74.5</c:v>
                </c:pt>
                <c:pt idx="5">
                  <c:v>74.7</c:v>
                </c:pt>
                <c:pt idx="6">
                  <c:v>74.8</c:v>
                </c:pt>
                <c:pt idx="7">
                  <c:v>75.2</c:v>
                </c:pt>
                <c:pt idx="8">
                  <c:v>75.3</c:v>
                </c:pt>
                <c:pt idx="9">
                  <c:v>75.400000000000006</c:v>
                </c:pt>
                <c:pt idx="10">
                  <c:v>75.7</c:v>
                </c:pt>
                <c:pt idx="11">
                  <c:v>75.900000000000006</c:v>
                </c:pt>
                <c:pt idx="12">
                  <c:v>76.3</c:v>
                </c:pt>
                <c:pt idx="13">
                  <c:v>76.2</c:v>
                </c:pt>
                <c:pt idx="14">
                  <c:v>76.8</c:v>
                </c:pt>
                <c:pt idx="15">
                  <c:v>76.7</c:v>
                </c:pt>
                <c:pt idx="16">
                  <c:v>76.900000000000006</c:v>
                </c:pt>
                <c:pt idx="17">
                  <c:v>77.2</c:v>
                </c:pt>
                <c:pt idx="18">
                  <c:v>77.3</c:v>
                </c:pt>
                <c:pt idx="19">
                  <c:v>77.5</c:v>
                </c:pt>
                <c:pt idx="20">
                  <c:v>77.900000000000006</c:v>
                </c:pt>
                <c:pt idx="21">
                  <c:v>78.2</c:v>
                </c:pt>
                <c:pt idx="22">
                  <c:v>78.3</c:v>
                </c:pt>
                <c:pt idx="23">
                  <c:v>78.400000000000006</c:v>
                </c:pt>
                <c:pt idx="24">
                  <c:v>79</c:v>
                </c:pt>
                <c:pt idx="25">
                  <c:v>79.2</c:v>
                </c:pt>
                <c:pt idx="26">
                  <c:v>79.5</c:v>
                </c:pt>
                <c:pt idx="27">
                  <c:v>79.7</c:v>
                </c:pt>
                <c:pt idx="28">
                  <c:v>79.8</c:v>
                </c:pt>
                <c:pt idx="29">
                  <c:v>80.400000000000006</c:v>
                </c:pt>
                <c:pt idx="30">
                  <c:v>80.599999999999994</c:v>
                </c:pt>
                <c:pt idx="31">
                  <c:v>81</c:v>
                </c:pt>
                <c:pt idx="32">
                  <c:v>81</c:v>
                </c:pt>
                <c:pt idx="33">
                  <c:v>81.099999999999994</c:v>
                </c:pt>
                <c:pt idx="34">
                  <c:v>81.400000000000006</c:v>
                </c:pt>
                <c:pt idx="35">
                  <c:v>81</c:v>
                </c:pt>
                <c:pt idx="36">
                  <c:v>81.2</c:v>
                </c:pt>
                <c:pt idx="37" formatCode="0.0">
                  <c:v>81.3</c:v>
                </c:pt>
              </c:numCache>
            </c:numRef>
          </c:val>
          <c:smooth val="0"/>
          <c:extLst>
            <c:ext xmlns:c16="http://schemas.microsoft.com/office/drawing/2014/chart" uri="{C3380CC4-5D6E-409C-BE32-E72D297353CC}">
              <c16:uniqueId val="{00000008-7168-488C-B753-525E9F591060}"/>
            </c:ext>
          </c:extLst>
        </c:ser>
        <c:ser>
          <c:idx val="3"/>
          <c:order val="9"/>
          <c:tx>
            <c:strRef>
              <c:f>Sheet1!$A$5</c:f>
              <c:strCache>
                <c:ptCount val="1"/>
                <c:pt idx="0">
                  <c:v>GER: 81.1</c:v>
                </c:pt>
              </c:strCache>
            </c:strRef>
          </c:tx>
          <c:spPr>
            <a:ln w="28575" cap="rnd">
              <a:solidFill>
                <a:schemeClr val="accent4"/>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Sheet1!$B$5:$AM$5</c:f>
              <c:numCache>
                <c:formatCode>General</c:formatCode>
                <c:ptCount val="38"/>
                <c:pt idx="0">
                  <c:v>72.900000000000006</c:v>
                </c:pt>
                <c:pt idx="1">
                  <c:v>73.2</c:v>
                </c:pt>
                <c:pt idx="2">
                  <c:v>73.5</c:v>
                </c:pt>
                <c:pt idx="3">
                  <c:v>73.8</c:v>
                </c:pt>
                <c:pt idx="4">
                  <c:v>74.3</c:v>
                </c:pt>
                <c:pt idx="5">
                  <c:v>74.900000000000006</c:v>
                </c:pt>
                <c:pt idx="6">
                  <c:v>75.099999999999994</c:v>
                </c:pt>
                <c:pt idx="7">
                  <c:v>75.599999999999994</c:v>
                </c:pt>
                <c:pt idx="8">
                  <c:v>75.8</c:v>
                </c:pt>
                <c:pt idx="9">
                  <c:v>75.900000000000006</c:v>
                </c:pt>
                <c:pt idx="10">
                  <c:v>77.2</c:v>
                </c:pt>
                <c:pt idx="11">
                  <c:v>75.5</c:v>
                </c:pt>
                <c:pt idx="12">
                  <c:v>76</c:v>
                </c:pt>
                <c:pt idx="13">
                  <c:v>76.099999999999994</c:v>
                </c:pt>
                <c:pt idx="14">
                  <c:v>76.400000000000006</c:v>
                </c:pt>
                <c:pt idx="15">
                  <c:v>76.599999999999994</c:v>
                </c:pt>
                <c:pt idx="16">
                  <c:v>76.900000000000006</c:v>
                </c:pt>
                <c:pt idx="17">
                  <c:v>77.3</c:v>
                </c:pt>
                <c:pt idx="18">
                  <c:v>77.7</c:v>
                </c:pt>
                <c:pt idx="19">
                  <c:v>77.900000000000006</c:v>
                </c:pt>
                <c:pt idx="20">
                  <c:v>78.2</c:v>
                </c:pt>
                <c:pt idx="21">
                  <c:v>78.5</c:v>
                </c:pt>
                <c:pt idx="22">
                  <c:v>78.5</c:v>
                </c:pt>
                <c:pt idx="23">
                  <c:v>78.599999999999994</c:v>
                </c:pt>
                <c:pt idx="24">
                  <c:v>79.2</c:v>
                </c:pt>
                <c:pt idx="25">
                  <c:v>79.400000000000006</c:v>
                </c:pt>
                <c:pt idx="26">
                  <c:v>79.8</c:v>
                </c:pt>
                <c:pt idx="27">
                  <c:v>80.099999999999994</c:v>
                </c:pt>
                <c:pt idx="28">
                  <c:v>80.2</c:v>
                </c:pt>
                <c:pt idx="29">
                  <c:v>80.3</c:v>
                </c:pt>
                <c:pt idx="30">
                  <c:v>80.5</c:v>
                </c:pt>
                <c:pt idx="31">
                  <c:v>80.5</c:v>
                </c:pt>
                <c:pt idx="32">
                  <c:v>80.599999999999994</c:v>
                </c:pt>
                <c:pt idx="33">
                  <c:v>80.599999999999994</c:v>
                </c:pt>
                <c:pt idx="34">
                  <c:v>81.2</c:v>
                </c:pt>
                <c:pt idx="35">
                  <c:v>80.7</c:v>
                </c:pt>
                <c:pt idx="36">
                  <c:v>81.099999999999994</c:v>
                </c:pt>
                <c:pt idx="37" formatCode="0.0">
                  <c:v>81.099999999999994</c:v>
                </c:pt>
              </c:numCache>
            </c:numRef>
          </c:val>
          <c:smooth val="0"/>
          <c:extLst>
            <c:ext xmlns:c16="http://schemas.microsoft.com/office/drawing/2014/chart" uri="{C3380CC4-5D6E-409C-BE32-E72D297353CC}">
              <c16:uniqueId val="{00000009-7168-488C-B753-525E9F591060}"/>
            </c:ext>
          </c:extLst>
        </c:ser>
        <c:ser>
          <c:idx val="10"/>
          <c:order val="10"/>
          <c:tx>
            <c:strRef>
              <c:f>Sheet1!$A$12</c:f>
              <c:strCache>
                <c:ptCount val="1"/>
                <c:pt idx="0">
                  <c:v>US: 78.6</c:v>
                </c:pt>
              </c:strCache>
            </c:strRef>
          </c:tx>
          <c:spPr>
            <a:ln w="28575" cap="rnd">
              <a:solidFill>
                <a:schemeClr val="accent5">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Sheet1!$B$12:$AM$12</c:f>
              <c:numCache>
                <c:formatCode>General</c:formatCode>
                <c:ptCount val="38"/>
                <c:pt idx="0">
                  <c:v>73.7</c:v>
                </c:pt>
                <c:pt idx="1">
                  <c:v>74.099999999999994</c:v>
                </c:pt>
                <c:pt idx="2">
                  <c:v>74.5</c:v>
                </c:pt>
                <c:pt idx="3">
                  <c:v>74.599999999999994</c:v>
                </c:pt>
                <c:pt idx="4">
                  <c:v>74.7</c:v>
                </c:pt>
                <c:pt idx="5">
                  <c:v>74.7</c:v>
                </c:pt>
                <c:pt idx="6">
                  <c:v>74.7</c:v>
                </c:pt>
                <c:pt idx="7">
                  <c:v>74.900000000000006</c:v>
                </c:pt>
                <c:pt idx="8">
                  <c:v>74.900000000000006</c:v>
                </c:pt>
                <c:pt idx="9">
                  <c:v>75.099999999999994</c:v>
                </c:pt>
                <c:pt idx="10">
                  <c:v>75.3</c:v>
                </c:pt>
                <c:pt idx="11">
                  <c:v>75.5</c:v>
                </c:pt>
                <c:pt idx="12">
                  <c:v>75.7</c:v>
                </c:pt>
                <c:pt idx="13">
                  <c:v>75.5</c:v>
                </c:pt>
                <c:pt idx="14">
                  <c:v>75.7</c:v>
                </c:pt>
                <c:pt idx="15">
                  <c:v>75.7</c:v>
                </c:pt>
                <c:pt idx="16">
                  <c:v>76.099999999999994</c:v>
                </c:pt>
                <c:pt idx="17">
                  <c:v>76.5</c:v>
                </c:pt>
                <c:pt idx="18">
                  <c:v>76.7</c:v>
                </c:pt>
                <c:pt idx="19">
                  <c:v>76.7</c:v>
                </c:pt>
                <c:pt idx="20">
                  <c:v>76.7</c:v>
                </c:pt>
                <c:pt idx="21">
                  <c:v>76.900000000000006</c:v>
                </c:pt>
                <c:pt idx="22">
                  <c:v>77</c:v>
                </c:pt>
                <c:pt idx="23">
                  <c:v>77.099999999999994</c:v>
                </c:pt>
                <c:pt idx="24">
                  <c:v>77.599999999999994</c:v>
                </c:pt>
                <c:pt idx="25">
                  <c:v>77.599999999999994</c:v>
                </c:pt>
                <c:pt idx="26">
                  <c:v>77.8</c:v>
                </c:pt>
                <c:pt idx="27">
                  <c:v>78.099999999999994</c:v>
                </c:pt>
                <c:pt idx="28">
                  <c:v>78.099999999999994</c:v>
                </c:pt>
                <c:pt idx="29">
                  <c:v>78.5</c:v>
                </c:pt>
                <c:pt idx="30">
                  <c:v>78.599999999999994</c:v>
                </c:pt>
                <c:pt idx="31">
                  <c:v>78.7</c:v>
                </c:pt>
                <c:pt idx="32">
                  <c:v>78.8</c:v>
                </c:pt>
                <c:pt idx="33">
                  <c:v>78.8</c:v>
                </c:pt>
                <c:pt idx="34">
                  <c:v>78.900000000000006</c:v>
                </c:pt>
                <c:pt idx="35">
                  <c:v>78.7</c:v>
                </c:pt>
                <c:pt idx="36">
                  <c:v>78.7</c:v>
                </c:pt>
                <c:pt idx="37" formatCode="0.0">
                  <c:v>78.599999999999994</c:v>
                </c:pt>
              </c:numCache>
            </c:numRef>
          </c:val>
          <c:smooth val="0"/>
          <c:extLst>
            <c:ext xmlns:c16="http://schemas.microsoft.com/office/drawing/2014/chart" uri="{C3380CC4-5D6E-409C-BE32-E72D297353CC}">
              <c16:uniqueId val="{0000000A-7168-488C-B753-525E9F591060}"/>
            </c:ext>
          </c:extLst>
        </c:ser>
        <c:dLbls>
          <c:showLegendKey val="0"/>
          <c:showVal val="0"/>
          <c:showCatName val="0"/>
          <c:showSerName val="0"/>
          <c:showPercent val="0"/>
          <c:showBubbleSize val="0"/>
        </c:dLbls>
        <c:smooth val="0"/>
        <c:axId val="636214856"/>
        <c:axId val="636216424"/>
      </c:lineChart>
      <c:catAx>
        <c:axId val="636214856"/>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6424"/>
        <c:crosses val="autoZero"/>
        <c:auto val="1"/>
        <c:lblAlgn val="ctr"/>
        <c:lblOffset val="200"/>
        <c:tickLblSkip val="5"/>
        <c:tickMarkSkip val="5"/>
        <c:noMultiLvlLbl val="0"/>
      </c:catAx>
      <c:valAx>
        <c:axId val="636216424"/>
        <c:scaling>
          <c:orientation val="minMax"/>
          <c:max val="84"/>
          <c:min val="7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4856"/>
        <c:crosses val="autoZero"/>
        <c:crossBetween val="midCat"/>
      </c:valAx>
      <c:spPr>
        <a:noFill/>
        <a:ln>
          <a:noFill/>
        </a:ln>
        <a:effectLst/>
      </c:spPr>
    </c:plotArea>
    <c:legend>
      <c:legendPos val="r"/>
      <c:layout>
        <c:manualLayout>
          <c:xMode val="edge"/>
          <c:yMode val="edge"/>
          <c:x val="0.76787968170645349"/>
          <c:y val="0.10274506441951932"/>
          <c:w val="0.13194395145051313"/>
          <c:h val="0.7585856427547513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3893016604416813E-3"/>
          <c:y val="0.10985973719046116"/>
          <c:w val="0.99347134707456519"/>
          <c:h val="0.83212041745832932"/>
        </c:manualLayout>
      </c:layout>
      <c:barChart>
        <c:barDir val="col"/>
        <c:grouping val="clustered"/>
        <c:varyColors val="0"/>
        <c:ser>
          <c:idx val="4"/>
          <c:order val="0"/>
          <c:spPr>
            <a:solidFill>
              <a:schemeClr val="accent1"/>
            </a:solidFill>
            <a:ln w="9525">
              <a:noFill/>
              <a:prstDash val="solid"/>
            </a:ln>
          </c:spPr>
          <c:invertIfNegative val="0"/>
          <c:dPt>
            <c:idx val="5"/>
            <c:invertIfNegative val="0"/>
            <c:bubble3D val="0"/>
            <c:spPr>
              <a:solidFill>
                <a:srgbClr val="C00000"/>
              </a:solidFill>
              <a:ln w="9525">
                <a:noFill/>
                <a:prstDash val="solid"/>
              </a:ln>
            </c:spPr>
            <c:extLst>
              <c:ext xmlns:c16="http://schemas.microsoft.com/office/drawing/2014/chart" uri="{C3380CC4-5D6E-409C-BE32-E72D297353CC}">
                <c16:uniqueId val="{00000003-8C68-42A1-A750-41FF63E7B279}"/>
              </c:ext>
            </c:extLst>
          </c:dPt>
          <c:dPt>
            <c:idx val="10"/>
            <c:invertIfNegative val="0"/>
            <c:bubble3D val="0"/>
            <c:extLst>
              <c:ext xmlns:c16="http://schemas.microsoft.com/office/drawing/2014/chart" uri="{C3380CC4-5D6E-409C-BE32-E72D297353CC}">
                <c16:uniqueId val="{00000000-8C68-42A1-A750-41FF63E7B279}"/>
              </c:ext>
            </c:extLst>
          </c:dPt>
          <c:dLbls>
            <c:numFmt formatCode="#,##0.0" sourceLinked="0"/>
            <c:spPr>
              <a:noFill/>
              <a:ln>
                <a:noFill/>
              </a:ln>
              <a:effectLst/>
            </c:spPr>
            <c:txPr>
              <a:bodyPr wrap="square" lIns="38100" tIns="19050" rIns="38100" bIns="19050" anchor="ctr">
                <a:spAutoFit/>
              </a:bodyPr>
              <a:lstStyle/>
              <a:p>
                <a:pPr>
                  <a:defRPr sz="1400" b="1" i="0">
                    <a:solidFill>
                      <a:schemeClr val="bg1"/>
                    </a:solidFill>
                    <a:latin typeface="InterFace" panose="020B0503030203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AUS</c:v>
                </c:pt>
                <c:pt idx="1">
                  <c:v>NZ</c:v>
                </c:pt>
                <c:pt idx="2">
                  <c:v>NETH</c:v>
                </c:pt>
                <c:pt idx="3">
                  <c:v>SWE</c:v>
                </c:pt>
                <c:pt idx="4">
                  <c:v>SWIZ</c:v>
                </c:pt>
                <c:pt idx="5">
                  <c:v>US</c:v>
                </c:pt>
                <c:pt idx="6">
                  <c:v>FRA</c:v>
                </c:pt>
                <c:pt idx="7">
                  <c:v>UK</c:v>
                </c:pt>
                <c:pt idx="8">
                  <c:v>NOR</c:v>
                </c:pt>
                <c:pt idx="9">
                  <c:v>CAN</c:v>
                </c:pt>
                <c:pt idx="10">
                  <c:v>GER</c:v>
                </c:pt>
              </c:strCache>
            </c:strRef>
          </c:cat>
          <c:val>
            <c:numRef>
              <c:f>Sheet1!$B$2:$B$12</c:f>
              <c:numCache>
                <c:formatCode>General</c:formatCode>
                <c:ptCount val="11"/>
                <c:pt idx="0">
                  <c:v>4.2</c:v>
                </c:pt>
                <c:pt idx="1">
                  <c:v>4.9000000000000004</c:v>
                </c:pt>
                <c:pt idx="2">
                  <c:v>5</c:v>
                </c:pt>
                <c:pt idx="3">
                  <c:v>5.5</c:v>
                </c:pt>
                <c:pt idx="4">
                  <c:v>5.5</c:v>
                </c:pt>
                <c:pt idx="5">
                  <c:v>5.5</c:v>
                </c:pt>
                <c:pt idx="6">
                  <c:v>5.6</c:v>
                </c:pt>
                <c:pt idx="7">
                  <c:v>5.9</c:v>
                </c:pt>
                <c:pt idx="8">
                  <c:v>6</c:v>
                </c:pt>
                <c:pt idx="9">
                  <c:v>7.4</c:v>
                </c:pt>
                <c:pt idx="10">
                  <c:v>7.5</c:v>
                </c:pt>
              </c:numCache>
            </c:numRef>
          </c:val>
          <c:extLst>
            <c:ext xmlns:c16="http://schemas.microsoft.com/office/drawing/2014/chart" uri="{C3380CC4-5D6E-409C-BE32-E72D297353CC}">
              <c16:uniqueId val="{00000001-8C68-42A1-A750-41FF63E7B279}"/>
            </c:ext>
          </c:extLst>
        </c:ser>
        <c:dLbls>
          <c:showLegendKey val="0"/>
          <c:showVal val="0"/>
          <c:showCatName val="0"/>
          <c:showSerName val="0"/>
          <c:showPercent val="0"/>
          <c:showBubbleSize val="0"/>
        </c:dLbls>
        <c:gapWidth val="30"/>
        <c:axId val="396332184"/>
        <c:axId val="396332576"/>
      </c:barChart>
      <c:lineChart>
        <c:grouping val="standard"/>
        <c:varyColors val="0"/>
        <c:ser>
          <c:idx val="0"/>
          <c:order val="1"/>
          <c:spPr>
            <a:ln>
              <a:solidFill>
                <a:schemeClr val="bg2"/>
              </a:solidFill>
            </a:ln>
          </c:spPr>
          <c:marker>
            <c:symbol val="none"/>
          </c:marker>
          <c:val>
            <c:numRef>
              <c:f>Sheet1!$C$2:$C$12</c:f>
              <c:numCache>
                <c:formatCode>General</c:formatCode>
                <c:ptCount val="11"/>
                <c:pt idx="0">
                  <c:v>6.4</c:v>
                </c:pt>
                <c:pt idx="1">
                  <c:v>6.4</c:v>
                </c:pt>
                <c:pt idx="2">
                  <c:v>6.4</c:v>
                </c:pt>
                <c:pt idx="3">
                  <c:v>6.4</c:v>
                </c:pt>
                <c:pt idx="4">
                  <c:v>6.4</c:v>
                </c:pt>
                <c:pt idx="5">
                  <c:v>6.4</c:v>
                </c:pt>
                <c:pt idx="6">
                  <c:v>6.4</c:v>
                </c:pt>
                <c:pt idx="7">
                  <c:v>6.4</c:v>
                </c:pt>
                <c:pt idx="8">
                  <c:v>6.4</c:v>
                </c:pt>
                <c:pt idx="9">
                  <c:v>6.4</c:v>
                </c:pt>
                <c:pt idx="10">
                  <c:v>6.4</c:v>
                </c:pt>
              </c:numCache>
            </c:numRef>
          </c:val>
          <c:smooth val="0"/>
          <c:extLst>
            <c:ext xmlns:c16="http://schemas.microsoft.com/office/drawing/2014/chart" uri="{C3380CC4-5D6E-409C-BE32-E72D297353CC}">
              <c16:uniqueId val="{00000002-8C68-42A1-A750-41FF63E7B279}"/>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068013237475751E-3"/>
          <c:y val="8.4165194616094528E-3"/>
          <c:w val="0.99346939909162046"/>
          <c:h val="0.92855604189205299"/>
        </c:manualLayout>
      </c:layout>
      <c:barChart>
        <c:barDir val="col"/>
        <c:grouping val="clustered"/>
        <c:varyColors val="0"/>
        <c:ser>
          <c:idx val="4"/>
          <c:order val="0"/>
          <c:spPr>
            <a:solidFill>
              <a:srgbClr val="0C4C88"/>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AB2B-46FA-B068-CB4167BBF3C7}"/>
              </c:ext>
            </c:extLst>
          </c:dPt>
          <c:dLbls>
            <c:dLbl>
              <c:idx val="7"/>
              <c:layout>
                <c:manualLayout>
                  <c:x val="0"/>
                  <c:y val="8.695003189860682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B2B-46FA-B068-CB4167BBF3C7}"/>
                </c:ext>
              </c:extLst>
            </c:dLbl>
            <c:dLbl>
              <c:idx val="8"/>
              <c:layout>
                <c:manualLayout>
                  <c:x val="-1.1975458871737733E-16"/>
                  <c:y val="8.971341734605331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B2B-46FA-B068-CB4167BBF3C7}"/>
                </c:ext>
              </c:extLst>
            </c:dLbl>
            <c:numFmt formatCode="#,##0.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UK</c:v>
                </c:pt>
                <c:pt idx="1">
                  <c:v>GER</c:v>
                </c:pt>
                <c:pt idx="2">
                  <c:v>NETH</c:v>
                </c:pt>
                <c:pt idx="3">
                  <c:v>SWE</c:v>
                </c:pt>
                <c:pt idx="4">
                  <c:v>SWIZ</c:v>
                </c:pt>
                <c:pt idx="5">
                  <c:v>NZ</c:v>
                </c:pt>
                <c:pt idx="6">
                  <c:v>NOR</c:v>
                </c:pt>
                <c:pt idx="7">
                  <c:v>CAN</c:v>
                </c:pt>
                <c:pt idx="8">
                  <c:v>AUS</c:v>
                </c:pt>
                <c:pt idx="9">
                  <c:v>FRA</c:v>
                </c:pt>
                <c:pt idx="10">
                  <c:v>US</c:v>
                </c:pt>
              </c:strCache>
            </c:strRef>
          </c:cat>
          <c:val>
            <c:numRef>
              <c:f>Sheet1!$B$2:$B$12</c:f>
              <c:numCache>
                <c:formatCode>General</c:formatCode>
                <c:ptCount val="11"/>
                <c:pt idx="0">
                  <c:v>7.3</c:v>
                </c:pt>
                <c:pt idx="1">
                  <c:v>10.199999999999999</c:v>
                </c:pt>
                <c:pt idx="2">
                  <c:v>10.5</c:v>
                </c:pt>
                <c:pt idx="3">
                  <c:v>11.1</c:v>
                </c:pt>
                <c:pt idx="4">
                  <c:v>11.2</c:v>
                </c:pt>
                <c:pt idx="5">
                  <c:v>11.5</c:v>
                </c:pt>
                <c:pt idx="6">
                  <c:v>11.6</c:v>
                </c:pt>
                <c:pt idx="7">
                  <c:v>11.8</c:v>
                </c:pt>
                <c:pt idx="8">
                  <c:v>11.9</c:v>
                </c:pt>
                <c:pt idx="9">
                  <c:v>13.1</c:v>
                </c:pt>
                <c:pt idx="10">
                  <c:v>13.9</c:v>
                </c:pt>
              </c:numCache>
            </c:numRef>
          </c:val>
          <c:extLst>
            <c:ext xmlns:c16="http://schemas.microsoft.com/office/drawing/2014/chart" uri="{C3380CC4-5D6E-409C-BE32-E72D297353CC}">
              <c16:uniqueId val="{00000003-AB2B-46FA-B068-CB4167BBF3C7}"/>
            </c:ext>
          </c:extLst>
        </c:ser>
        <c:dLbls>
          <c:showLegendKey val="0"/>
          <c:showVal val="0"/>
          <c:showCatName val="0"/>
          <c:showSerName val="0"/>
          <c:showPercent val="0"/>
          <c:showBubbleSize val="0"/>
        </c:dLbls>
        <c:gapWidth val="30"/>
        <c:axId val="396332184"/>
        <c:axId val="396332576"/>
      </c:barChart>
      <c:lineChart>
        <c:grouping val="standard"/>
        <c:varyColors val="0"/>
        <c:ser>
          <c:idx val="0"/>
          <c:order val="1"/>
          <c:spPr>
            <a:ln>
              <a:solidFill>
                <a:srgbClr val="4ABDBC"/>
              </a:solidFill>
            </a:ln>
          </c:spPr>
          <c:marker>
            <c:symbol val="none"/>
          </c:marker>
          <c:val>
            <c:numRef>
              <c:f>Sheet1!$C$2:$C$12</c:f>
              <c:numCache>
                <c:formatCode>General</c:formatCode>
                <c:ptCount val="11"/>
                <c:pt idx="0">
                  <c:v>11.5</c:v>
                </c:pt>
                <c:pt idx="1">
                  <c:v>11.5</c:v>
                </c:pt>
                <c:pt idx="2">
                  <c:v>11.5</c:v>
                </c:pt>
                <c:pt idx="3">
                  <c:v>11.5</c:v>
                </c:pt>
                <c:pt idx="4">
                  <c:v>11.5</c:v>
                </c:pt>
                <c:pt idx="5">
                  <c:v>11.5</c:v>
                </c:pt>
                <c:pt idx="6">
                  <c:v>11.5</c:v>
                </c:pt>
                <c:pt idx="7">
                  <c:v>11.5</c:v>
                </c:pt>
                <c:pt idx="8">
                  <c:v>11.5</c:v>
                </c:pt>
                <c:pt idx="9">
                  <c:v>11.5</c:v>
                </c:pt>
                <c:pt idx="10">
                  <c:v>11.5</c:v>
                </c:pt>
              </c:numCache>
            </c:numRef>
          </c:val>
          <c:smooth val="0"/>
          <c:extLst>
            <c:ext xmlns:c16="http://schemas.microsoft.com/office/drawing/2014/chart" uri="{C3380CC4-5D6E-409C-BE32-E72D297353CC}">
              <c16:uniqueId val="{00000004-AB2B-46FA-B068-CB4167BBF3C7}"/>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1042508575316974E-2"/>
          <c:y val="0.13749246248691147"/>
          <c:w val="0.98883270361418252"/>
          <c:h val="0.75243617535083762"/>
        </c:manualLayout>
      </c:layout>
      <c:barChart>
        <c:barDir val="col"/>
        <c:grouping val="clustered"/>
        <c:varyColors val="0"/>
        <c:ser>
          <c:idx val="0"/>
          <c:order val="0"/>
          <c:tx>
            <c:strRef>
              <c:f>Sheet1!$B$1</c:f>
              <c:strCache>
                <c:ptCount val="1"/>
                <c:pt idx="0">
                  <c:v>2000</c:v>
                </c:pt>
              </c:strCache>
            </c:strRef>
          </c:tx>
          <c:spPr>
            <a:solidFill>
              <a:srgbClr val="044C7F">
                <a:alpha val="21000"/>
              </a:srgbClr>
            </a:solidFill>
            <a:ln>
              <a:noFill/>
            </a:ln>
            <a:effectLst/>
          </c:spPr>
          <c:invertIfNegative val="0"/>
          <c:dPt>
            <c:idx val="10"/>
            <c:invertIfNegative val="0"/>
            <c:bubble3D val="0"/>
            <c:spPr>
              <a:solidFill>
                <a:srgbClr val="FF0000">
                  <a:alpha val="21000"/>
                </a:srgbClr>
              </a:solidFill>
              <a:ln>
                <a:noFill/>
              </a:ln>
              <a:effectLst/>
            </c:spPr>
            <c:extLst>
              <c:ext xmlns:c16="http://schemas.microsoft.com/office/drawing/2014/chart" uri="{C3380CC4-5D6E-409C-BE32-E72D297353CC}">
                <c16:uniqueId val="{00000003-8B52-4426-A5D5-7FD0F7B081C8}"/>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lang="en-US" sz="1200" b="1" i="0" u="none" strike="noStrike" kern="1200" baseline="0">
                    <a:solidFill>
                      <a:schemeClr val="tx2"/>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SWIZ</c:v>
                </c:pt>
                <c:pt idx="1">
                  <c:v>FRA</c:v>
                </c:pt>
                <c:pt idx="2">
                  <c:v>NOR</c:v>
                </c:pt>
                <c:pt idx="3">
                  <c:v>AUS</c:v>
                </c:pt>
                <c:pt idx="4">
                  <c:v>SWE</c:v>
                </c:pt>
                <c:pt idx="5">
                  <c:v>NETH</c:v>
                </c:pt>
                <c:pt idx="6">
                  <c:v>CAN</c:v>
                </c:pt>
                <c:pt idx="7">
                  <c:v>NZ</c:v>
                </c:pt>
                <c:pt idx="8">
                  <c:v>UK</c:v>
                </c:pt>
                <c:pt idx="9">
                  <c:v>GER</c:v>
                </c:pt>
                <c:pt idx="10">
                  <c:v>US</c:v>
                </c:pt>
              </c:strCache>
            </c:strRef>
          </c:cat>
          <c:val>
            <c:numRef>
              <c:f>Sheet1!$B$2:$B$12</c:f>
              <c:numCache>
                <c:formatCode>General</c:formatCode>
                <c:ptCount val="11"/>
                <c:pt idx="0">
                  <c:v>90</c:v>
                </c:pt>
                <c:pt idx="1">
                  <c:v>90</c:v>
                </c:pt>
                <c:pt idx="2">
                  <c:v>117</c:v>
                </c:pt>
                <c:pt idx="3">
                  <c:v>108</c:v>
                </c:pt>
                <c:pt idx="4">
                  <c:v>111</c:v>
                </c:pt>
                <c:pt idx="5">
                  <c:v>121</c:v>
                </c:pt>
                <c:pt idx="6">
                  <c:v>109</c:v>
                </c:pt>
                <c:pt idx="7">
                  <c:v>135</c:v>
                </c:pt>
                <c:pt idx="8">
                  <c:v>145</c:v>
                </c:pt>
                <c:pt idx="9">
                  <c:v>131</c:v>
                </c:pt>
                <c:pt idx="10">
                  <c:v>149</c:v>
                </c:pt>
              </c:numCache>
            </c:numRef>
          </c:val>
          <c:extLst>
            <c:ext xmlns:c16="http://schemas.microsoft.com/office/drawing/2014/chart" uri="{C3380CC4-5D6E-409C-BE32-E72D297353CC}">
              <c16:uniqueId val="{00000000-8B52-4426-A5D5-7FD0F7B081C8}"/>
            </c:ext>
          </c:extLst>
        </c:ser>
        <c:ser>
          <c:idx val="1"/>
          <c:order val="1"/>
          <c:tx>
            <c:strRef>
              <c:f>Sheet1!$C$1</c:f>
              <c:strCache>
                <c:ptCount val="1"/>
                <c:pt idx="0">
                  <c:v>2016</c:v>
                </c:pt>
              </c:strCache>
            </c:strRef>
          </c:tx>
          <c:spPr>
            <a:solidFill>
              <a:srgbClr val="0C4C88"/>
            </a:solidFill>
            <a:ln>
              <a:noFill/>
            </a:ln>
            <a:effectLst/>
          </c:spPr>
          <c:invertIfNegative val="0"/>
          <c:dPt>
            <c:idx val="10"/>
            <c:invertIfNegative val="0"/>
            <c:bubble3D val="0"/>
            <c:spPr>
              <a:solidFill>
                <a:srgbClr val="C00000"/>
              </a:solidFill>
              <a:ln>
                <a:noFill/>
              </a:ln>
              <a:effectLst/>
            </c:spPr>
            <c:extLst>
              <c:ext xmlns:c16="http://schemas.microsoft.com/office/drawing/2014/chart" uri="{C3380CC4-5D6E-409C-BE32-E72D297353CC}">
                <c16:uniqueId val="{00000002-8B52-4426-A5D5-7FD0F7B081C8}"/>
              </c:ext>
            </c:extLst>
          </c:dPt>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SWIZ</c:v>
                </c:pt>
                <c:pt idx="1">
                  <c:v>FRA</c:v>
                </c:pt>
                <c:pt idx="2">
                  <c:v>NOR</c:v>
                </c:pt>
                <c:pt idx="3">
                  <c:v>AUS</c:v>
                </c:pt>
                <c:pt idx="4">
                  <c:v>SWE</c:v>
                </c:pt>
                <c:pt idx="5">
                  <c:v>NETH</c:v>
                </c:pt>
                <c:pt idx="6">
                  <c:v>CAN</c:v>
                </c:pt>
                <c:pt idx="7">
                  <c:v>NZ</c:v>
                </c:pt>
                <c:pt idx="8">
                  <c:v>UK</c:v>
                </c:pt>
                <c:pt idx="9">
                  <c:v>GER</c:v>
                </c:pt>
                <c:pt idx="10">
                  <c:v>US</c:v>
                </c:pt>
              </c:strCache>
            </c:strRef>
          </c:cat>
          <c:val>
            <c:numRef>
              <c:f>Sheet1!$C$2:$C$12</c:f>
              <c:numCache>
                <c:formatCode>General</c:formatCode>
                <c:ptCount val="11"/>
                <c:pt idx="0">
                  <c:v>54</c:v>
                </c:pt>
                <c:pt idx="1">
                  <c:v>60</c:v>
                </c:pt>
                <c:pt idx="2">
                  <c:v>60</c:v>
                </c:pt>
                <c:pt idx="3">
                  <c:v>62</c:v>
                </c:pt>
                <c:pt idx="4">
                  <c:v>65</c:v>
                </c:pt>
                <c:pt idx="5">
                  <c:v>67</c:v>
                </c:pt>
                <c:pt idx="6">
                  <c:v>72</c:v>
                </c:pt>
                <c:pt idx="7">
                  <c:v>82</c:v>
                </c:pt>
                <c:pt idx="8">
                  <c:v>84</c:v>
                </c:pt>
                <c:pt idx="9">
                  <c:v>86</c:v>
                </c:pt>
                <c:pt idx="10">
                  <c:v>112</c:v>
                </c:pt>
              </c:numCache>
            </c:numRef>
          </c:val>
          <c:extLst>
            <c:ext xmlns:c16="http://schemas.microsoft.com/office/drawing/2014/chart" uri="{C3380CC4-5D6E-409C-BE32-E72D297353CC}">
              <c16:uniqueId val="{00000001-8B52-4426-A5D5-7FD0F7B081C8}"/>
            </c:ext>
          </c:extLst>
        </c:ser>
        <c:dLbls>
          <c:dLblPos val="outEnd"/>
          <c:showLegendKey val="0"/>
          <c:showVal val="1"/>
          <c:showCatName val="0"/>
          <c:showSerName val="0"/>
          <c:showPercent val="0"/>
          <c:showBubbleSize val="0"/>
        </c:dLbls>
        <c:gapWidth val="30"/>
        <c:axId val="739546464"/>
        <c:axId val="739546856"/>
      </c:barChart>
      <c:catAx>
        <c:axId val="739546464"/>
        <c:scaling>
          <c:orientation val="minMax"/>
        </c:scaling>
        <c:delete val="0"/>
        <c:axPos val="b"/>
        <c:numFmt formatCode="General" sourceLinked="1"/>
        <c:majorTickMark val="out"/>
        <c:minorTickMark val="none"/>
        <c:tickLblPos val="nextTo"/>
        <c:spPr>
          <a:noFill/>
          <a:ln w="3810" cap="flat" cmpd="sng" algn="ctr">
            <a:solidFill>
              <a:srgbClr val="4C515A"/>
            </a:solidFill>
            <a:round/>
          </a:ln>
          <a:effectLst/>
        </c:spPr>
        <c:txPr>
          <a:bodyPr rot="-60000000" spcFirstLastPara="1" vertOverflow="ellipsis" vert="horz" wrap="square" anchor="ctr" anchorCtr="1"/>
          <a:lstStyle/>
          <a:p>
            <a:pPr>
              <a:defRPr sz="1200" b="0" i="0" u="none" strike="noStrike" kern="1200" baseline="0">
                <a:solidFill>
                  <a:srgbClr val="4C515A"/>
                </a:solidFill>
                <a:latin typeface="Lato" panose="020F0502020204030203" pitchFamily="34" charset="0"/>
                <a:ea typeface="Lato" panose="020F0502020204030203" pitchFamily="34" charset="0"/>
                <a:cs typeface="Lato" panose="020F0502020204030203" pitchFamily="34" charset="0"/>
              </a:defRPr>
            </a:pPr>
            <a:endParaRPr lang="en-US"/>
          </a:p>
        </c:txPr>
        <c:crossAx val="739546856"/>
        <c:crosses val="autoZero"/>
        <c:auto val="1"/>
        <c:lblAlgn val="ctr"/>
        <c:lblOffset val="100"/>
        <c:noMultiLvlLbl val="0"/>
      </c:catAx>
      <c:valAx>
        <c:axId val="739546856"/>
        <c:scaling>
          <c:orientation val="minMax"/>
        </c:scaling>
        <c:delete val="1"/>
        <c:axPos val="l"/>
        <c:numFmt formatCode="0" sourceLinked="0"/>
        <c:majorTickMark val="out"/>
        <c:minorTickMark val="none"/>
        <c:tickLblPos val="nextTo"/>
        <c:crossAx val="7395464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accent5"/>
              </a:solidFill>
              <a:latin typeface="InterFace" panose="020B0503030203020204" pitchFamily="34" charset="0"/>
              <a:ea typeface="Lato" panose="020F0502020204030203" pitchFamily="34" charset="0"/>
              <a:cs typeface="Lato" panose="020F0502020204030203" pitchFamily="34" charset="0"/>
            </a:defRPr>
          </a:pPr>
          <a:endParaRPr lang="en-US"/>
        </a:p>
      </c:txPr>
    </c:legend>
    <c:plotVisOnly val="1"/>
    <c:dispBlanksAs val="gap"/>
    <c:showDLblsOverMax val="0"/>
  </c:chart>
  <c:spPr>
    <a:noFill/>
    <a:ln>
      <a:noFill/>
    </a:ln>
    <a:effectLst/>
  </c:spPr>
  <c:txPr>
    <a:bodyPr/>
    <a:lstStyle/>
    <a:p>
      <a:pPr>
        <a:defRPr>
          <a:solidFill>
            <a:schemeClr val="accent5"/>
          </a:solidFill>
          <a:latin typeface="Lato" panose="020F0502020204030203" pitchFamily="34" charset="0"/>
          <a:ea typeface="Lato" panose="020F0502020204030203" pitchFamily="34" charset="0"/>
          <a:cs typeface="Lato" panose="020F0502020204030203" pitchFamily="34"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947368421052598E-2"/>
          <c:y val="0.13436692506459899"/>
          <c:w val="0.94736842105263097"/>
          <c:h val="0.75452196382429004"/>
        </c:manualLayout>
      </c:layout>
      <c:barChart>
        <c:barDir val="col"/>
        <c:grouping val="clustered"/>
        <c:varyColors val="0"/>
        <c:ser>
          <c:idx val="4"/>
          <c:order val="0"/>
          <c:tx>
            <c:strRef>
              <c:f>Sheet1!$B$1</c:f>
              <c:strCache>
                <c:ptCount val="1"/>
              </c:strCache>
            </c:strRef>
          </c:tx>
          <c:spPr>
            <a:solidFill>
              <a:srgbClr val="0C4C88"/>
            </a:solidFill>
            <a:ln w="15056">
              <a:solidFill>
                <a:schemeClr val="tx1"/>
              </a:solidFill>
              <a:prstDash val="solid"/>
            </a:ln>
          </c:spPr>
          <c:invertIfNegative val="0"/>
          <c:dPt>
            <c:idx val="1"/>
            <c:invertIfNegative val="0"/>
            <c:bubble3D val="0"/>
            <c:spPr>
              <a:solidFill>
                <a:srgbClr val="C00000"/>
              </a:solidFill>
              <a:ln w="15056">
                <a:solidFill>
                  <a:schemeClr val="tx1"/>
                </a:solidFill>
                <a:prstDash val="solid"/>
              </a:ln>
            </c:spPr>
            <c:extLst>
              <c:ext xmlns:c16="http://schemas.microsoft.com/office/drawing/2014/chart" uri="{C3380CC4-5D6E-409C-BE32-E72D297353CC}">
                <c16:uniqueId val="{00000001-FFEA-45E7-B828-291AB519E421}"/>
              </c:ext>
            </c:extLst>
          </c:dPt>
          <c:dLbls>
            <c:spPr>
              <a:noFill/>
              <a:ln w="30111">
                <a:noFill/>
              </a:ln>
            </c:spPr>
            <c:txPr>
              <a:bodyPr/>
              <a:lstStyle/>
              <a:p>
                <a:pPr>
                  <a:defRPr sz="18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SWIZ</c:v>
                </c:pt>
                <c:pt idx="1">
                  <c:v>US</c:v>
                </c:pt>
                <c:pt idx="2">
                  <c:v>NETH</c:v>
                </c:pt>
                <c:pt idx="3">
                  <c:v>UK</c:v>
                </c:pt>
                <c:pt idx="4">
                  <c:v>GER</c:v>
                </c:pt>
                <c:pt idx="5">
                  <c:v>NZ</c:v>
                </c:pt>
                <c:pt idx="6">
                  <c:v>FR</c:v>
                </c:pt>
                <c:pt idx="7">
                  <c:v>SWE</c:v>
                </c:pt>
                <c:pt idx="8">
                  <c:v>AUS</c:v>
                </c:pt>
                <c:pt idx="9">
                  <c:v>CAN</c:v>
                </c:pt>
                <c:pt idx="10">
                  <c:v>NOR</c:v>
                </c:pt>
              </c:strCache>
            </c:strRef>
          </c:cat>
          <c:val>
            <c:numRef>
              <c:f>Sheet1!$B$2:$B$12</c:f>
              <c:numCache>
                <c:formatCode>General</c:formatCode>
                <c:ptCount val="11"/>
                <c:pt idx="0">
                  <c:v>92</c:v>
                </c:pt>
                <c:pt idx="1">
                  <c:v>88</c:v>
                </c:pt>
                <c:pt idx="2">
                  <c:v>81</c:v>
                </c:pt>
                <c:pt idx="3">
                  <c:v>80</c:v>
                </c:pt>
                <c:pt idx="4">
                  <c:v>79</c:v>
                </c:pt>
                <c:pt idx="5">
                  <c:v>68</c:v>
                </c:pt>
                <c:pt idx="6">
                  <c:v>67</c:v>
                </c:pt>
                <c:pt idx="7">
                  <c:v>63</c:v>
                </c:pt>
                <c:pt idx="8">
                  <c:v>59</c:v>
                </c:pt>
                <c:pt idx="9">
                  <c:v>52</c:v>
                </c:pt>
                <c:pt idx="10">
                  <c:v>47</c:v>
                </c:pt>
              </c:numCache>
            </c:numRef>
          </c:val>
          <c:extLst>
            <c:ext xmlns:c16="http://schemas.microsoft.com/office/drawing/2014/chart" uri="{C3380CC4-5D6E-409C-BE32-E72D297353CC}">
              <c16:uniqueId val="{00000000-FFEA-45E7-B828-291AB519E421}"/>
            </c:ext>
          </c:extLst>
        </c:ser>
        <c:dLbls>
          <c:showLegendKey val="0"/>
          <c:showVal val="0"/>
          <c:showCatName val="0"/>
          <c:showSerName val="0"/>
          <c:showPercent val="0"/>
          <c:showBubbleSize val="0"/>
        </c:dLbls>
        <c:gapWidth val="70"/>
        <c:overlap val="-10"/>
        <c:axId val="-2111585944"/>
        <c:axId val="-2117421240"/>
      </c:barChart>
      <c:catAx>
        <c:axId val="-211158594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660" b="1" i="0" u="none" strike="noStrike" baseline="0">
                <a:solidFill>
                  <a:schemeClr val="tx1"/>
                </a:solidFill>
                <a:latin typeface="Arial"/>
                <a:ea typeface="Arial"/>
                <a:cs typeface="Arial"/>
              </a:defRPr>
            </a:pPr>
            <a:endParaRPr lang="en-US"/>
          </a:p>
        </c:txPr>
        <c:crossAx val="-2117421240"/>
        <c:crosses val="autoZero"/>
        <c:auto val="1"/>
        <c:lblAlgn val="ctr"/>
        <c:lblOffset val="100"/>
        <c:tickLblSkip val="1"/>
        <c:tickMarkSkip val="1"/>
        <c:noMultiLvlLbl val="0"/>
      </c:catAx>
      <c:valAx>
        <c:axId val="-2117421240"/>
        <c:scaling>
          <c:orientation val="minMax"/>
          <c:max val="100"/>
        </c:scaling>
        <c:delete val="0"/>
        <c:axPos val="l"/>
        <c:numFmt formatCode="0" sourceLinked="0"/>
        <c:majorTickMark val="out"/>
        <c:minorTickMark val="none"/>
        <c:tickLblPos val="nextTo"/>
        <c:spPr>
          <a:ln w="3764">
            <a:solidFill>
              <a:schemeClr val="tx1"/>
            </a:solidFill>
            <a:prstDash val="solid"/>
          </a:ln>
        </c:spPr>
        <c:txPr>
          <a:bodyPr rot="0" vert="horz"/>
          <a:lstStyle/>
          <a:p>
            <a:pPr>
              <a:defRPr sz="1660" b="1" i="0" u="none" strike="noStrike" baseline="0">
                <a:solidFill>
                  <a:schemeClr val="tx1"/>
                </a:solidFill>
                <a:latin typeface="Arial"/>
                <a:ea typeface="Arial"/>
                <a:cs typeface="Arial"/>
              </a:defRPr>
            </a:pPr>
            <a:endParaRPr lang="en-US"/>
          </a:p>
        </c:txPr>
        <c:crossAx val="-2111585944"/>
        <c:crosses val="autoZero"/>
        <c:crossBetween val="between"/>
        <c:majorUnit val="20"/>
        <c:minorUnit val="10"/>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0C4C88"/>
            </a:solidFill>
            <a:ln>
              <a:solidFill>
                <a:schemeClr val="tx1"/>
              </a:solidFill>
            </a:ln>
          </c:spPr>
          <c:invertIfNegative val="0"/>
          <c:dPt>
            <c:idx val="6"/>
            <c:invertIfNegative val="0"/>
            <c:bubble3D val="0"/>
            <c:extLst>
              <c:ext xmlns:c16="http://schemas.microsoft.com/office/drawing/2014/chart" uri="{C3380CC4-5D6E-409C-BE32-E72D297353CC}">
                <c16:uniqueId val="{00000001-AD81-4CAF-966C-0938F666F7D0}"/>
              </c:ext>
            </c:extLst>
          </c:dPt>
          <c:dPt>
            <c:idx val="9"/>
            <c:invertIfNegative val="0"/>
            <c:bubble3D val="0"/>
            <c:spPr>
              <a:solidFill>
                <a:srgbClr val="C00000"/>
              </a:solidFill>
              <a:ln>
                <a:solidFill>
                  <a:schemeClr val="tx1"/>
                </a:solidFill>
              </a:ln>
            </c:spPr>
            <c:extLst>
              <c:ext xmlns:c16="http://schemas.microsoft.com/office/drawing/2014/chart" uri="{C3380CC4-5D6E-409C-BE32-E72D297353CC}">
                <c16:uniqueId val="{00000003-AD81-4CAF-966C-0938F666F7D0}"/>
              </c:ext>
            </c:extLst>
          </c:dPt>
          <c:dLbls>
            <c:numFmt formatCode="#,##0.0" sourceLinked="0"/>
            <c:spPr>
              <a:noFill/>
              <a:ln>
                <a:noFill/>
              </a:ln>
              <a:effectLst/>
            </c:spPr>
            <c:txPr>
              <a:bodyPr/>
              <a:lstStyle/>
              <a:p>
                <a:pPr>
                  <a:defRPr sz="1200" b="1">
                    <a:latin typeface="Cabin" panose="020B08030502020200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JAP</c:v>
                </c:pt>
                <c:pt idx="1">
                  <c:v>GER</c:v>
                </c:pt>
                <c:pt idx="2">
                  <c:v>AUS</c:v>
                </c:pt>
                <c:pt idx="3">
                  <c:v>FR</c:v>
                </c:pt>
                <c:pt idx="4">
                  <c:v>NETH</c:v>
                </c:pt>
                <c:pt idx="5">
                  <c:v>SWIZ</c:v>
                </c:pt>
                <c:pt idx="6">
                  <c:v>OECD median</c:v>
                </c:pt>
                <c:pt idx="7">
                  <c:v>NZ</c:v>
                </c:pt>
                <c:pt idx="8">
                  <c:v>DEN</c:v>
                </c:pt>
                <c:pt idx="9">
                  <c:v>US</c:v>
                </c:pt>
                <c:pt idx="10">
                  <c:v>NOR</c:v>
                </c:pt>
                <c:pt idx="11">
                  <c:v>UK </c:v>
                </c:pt>
                <c:pt idx="12">
                  <c:v>SWE</c:v>
                </c:pt>
                <c:pt idx="13">
                  <c:v>CAN</c:v>
                </c:pt>
              </c:strCache>
            </c:strRef>
          </c:cat>
          <c:val>
            <c:numRef>
              <c:f>Sheet1!$B$2:$B$15</c:f>
              <c:numCache>
                <c:formatCode>General</c:formatCode>
                <c:ptCount val="14"/>
                <c:pt idx="0">
                  <c:v>7.9</c:v>
                </c:pt>
                <c:pt idx="1">
                  <c:v>5.3</c:v>
                </c:pt>
                <c:pt idx="2">
                  <c:v>3.4</c:v>
                </c:pt>
                <c:pt idx="3">
                  <c:v>3.4</c:v>
                </c:pt>
                <c:pt idx="4">
                  <c:v>3.3</c:v>
                </c:pt>
                <c:pt idx="5">
                  <c:v>2.9</c:v>
                </c:pt>
                <c:pt idx="6">
                  <c:v>2.9</c:v>
                </c:pt>
                <c:pt idx="7">
                  <c:v>2.6</c:v>
                </c:pt>
                <c:pt idx="8">
                  <c:v>2.5</c:v>
                </c:pt>
                <c:pt idx="9">
                  <c:v>2.5</c:v>
                </c:pt>
                <c:pt idx="10">
                  <c:v>2.2999999999999998</c:v>
                </c:pt>
                <c:pt idx="11">
                  <c:v>2.2999999999999998</c:v>
                </c:pt>
                <c:pt idx="12">
                  <c:v>1.9</c:v>
                </c:pt>
                <c:pt idx="13">
                  <c:v>1.7</c:v>
                </c:pt>
              </c:numCache>
            </c:numRef>
          </c:val>
          <c:extLst>
            <c:ext xmlns:c16="http://schemas.microsoft.com/office/drawing/2014/chart" uri="{C3380CC4-5D6E-409C-BE32-E72D297353CC}">
              <c16:uniqueId val="{00000002-AD81-4CAF-966C-0938F666F7D0}"/>
            </c:ext>
          </c:extLst>
        </c:ser>
        <c:dLbls>
          <c:showLegendKey val="0"/>
          <c:showVal val="0"/>
          <c:showCatName val="0"/>
          <c:showSerName val="0"/>
          <c:showPercent val="0"/>
          <c:showBubbleSize val="0"/>
        </c:dLbls>
        <c:gapWidth val="150"/>
        <c:axId val="104658432"/>
        <c:axId val="104659968"/>
      </c:barChart>
      <c:catAx>
        <c:axId val="104658432"/>
        <c:scaling>
          <c:orientation val="minMax"/>
        </c:scaling>
        <c:delete val="0"/>
        <c:axPos val="b"/>
        <c:numFmt formatCode="General" sourceLinked="0"/>
        <c:majorTickMark val="out"/>
        <c:minorTickMark val="none"/>
        <c:tickLblPos val="nextTo"/>
        <c:txPr>
          <a:bodyPr/>
          <a:lstStyle/>
          <a:p>
            <a:pPr>
              <a:defRPr sz="1200" b="1">
                <a:latin typeface="Cabin" panose="020B0803050202020004" pitchFamily="34" charset="0"/>
                <a:cs typeface="Arial" panose="020B0604020202020204" pitchFamily="34" charset="0"/>
              </a:defRPr>
            </a:pPr>
            <a:endParaRPr lang="en-US"/>
          </a:p>
        </c:txPr>
        <c:crossAx val="104659968"/>
        <c:crosses val="autoZero"/>
        <c:auto val="1"/>
        <c:lblAlgn val="ctr"/>
        <c:lblOffset val="100"/>
        <c:noMultiLvlLbl val="0"/>
      </c:catAx>
      <c:valAx>
        <c:axId val="104659968"/>
        <c:scaling>
          <c:orientation val="minMax"/>
        </c:scaling>
        <c:delete val="0"/>
        <c:axPos val="l"/>
        <c:numFmt formatCode="General" sourceLinked="1"/>
        <c:majorTickMark val="out"/>
        <c:minorTickMark val="none"/>
        <c:tickLblPos val="nextTo"/>
        <c:txPr>
          <a:bodyPr/>
          <a:lstStyle/>
          <a:p>
            <a:pPr>
              <a:defRPr sz="1600" b="1">
                <a:latin typeface="Cabin" panose="020B0803050202020004" pitchFamily="34" charset="0"/>
                <a:cs typeface="Arial" panose="020B0604020202020204" pitchFamily="34" charset="0"/>
              </a:defRPr>
            </a:pPr>
            <a:endParaRPr lang="en-US"/>
          </a:p>
        </c:txPr>
        <c:crossAx val="104658432"/>
        <c:crosses val="autoZero"/>
        <c:crossBetween val="between"/>
        <c:majorUnit val="1"/>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871088429221043E-2"/>
          <c:y val="0.20742193533709252"/>
          <c:w val="0.93252897044185257"/>
          <c:h val="0.7110050668914204"/>
        </c:manualLayout>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0"/>
            <c:invertIfNegative val="0"/>
            <c:bubble3D val="0"/>
            <c:spPr>
              <a:solidFill>
                <a:srgbClr val="C00000"/>
              </a:solidFill>
              <a:ln w="19050">
                <a:noFill/>
              </a:ln>
            </c:spPr>
            <c:extLst>
              <c:ext xmlns:c16="http://schemas.microsoft.com/office/drawing/2014/chart" uri="{C3380CC4-5D6E-409C-BE32-E72D297353CC}">
                <c16:uniqueId val="{00000001-86AF-443E-B389-024D09CDBE4F}"/>
              </c:ext>
            </c:extLst>
          </c:dPt>
          <c:dLbls>
            <c:spPr>
              <a:noFill/>
              <a:ln>
                <a:noFill/>
              </a:ln>
              <a:effectLst/>
            </c:spPr>
            <c:txPr>
              <a:bodyPr wrap="square" lIns="38100" tIns="19050" rIns="38100" bIns="19050" anchor="ctr">
                <a:spAutoFit/>
              </a:bodyPr>
              <a:lstStyle/>
              <a:p>
                <a:pPr>
                  <a:defRPr sz="1400" b="1">
                    <a:solidFill>
                      <a:schemeClr val="bg1"/>
                    </a:solidFill>
                    <a:latin typeface="Interface"/>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US</c:v>
                </c:pt>
                <c:pt idx="1">
                  <c:v>SWIZ</c:v>
                </c:pt>
                <c:pt idx="2">
                  <c:v>UK</c:v>
                </c:pt>
                <c:pt idx="3">
                  <c:v>SWE</c:v>
                </c:pt>
                <c:pt idx="4">
                  <c:v>AUS</c:v>
                </c:pt>
                <c:pt idx="5">
                  <c:v>CAN</c:v>
                </c:pt>
                <c:pt idx="6">
                  <c:v>NZ</c:v>
                </c:pt>
                <c:pt idx="7">
                  <c:v>GER</c:v>
                </c:pt>
                <c:pt idx="8">
                  <c:v>NOR</c:v>
                </c:pt>
                <c:pt idx="9">
                  <c:v>FRA</c:v>
                </c:pt>
                <c:pt idx="10">
                  <c:v>NETH</c:v>
                </c:pt>
              </c:strCache>
            </c:strRef>
          </c:cat>
          <c:val>
            <c:numRef>
              <c:f>Sheet1!$B$2:$B$12</c:f>
              <c:numCache>
                <c:formatCode>0</c:formatCode>
                <c:ptCount val="11"/>
                <c:pt idx="0">
                  <c:v>88.2</c:v>
                </c:pt>
                <c:pt idx="1">
                  <c:v>89.34</c:v>
                </c:pt>
                <c:pt idx="2">
                  <c:v>93.61</c:v>
                </c:pt>
                <c:pt idx="3">
                  <c:v>93.77</c:v>
                </c:pt>
                <c:pt idx="4">
                  <c:v>94.07</c:v>
                </c:pt>
                <c:pt idx="5">
                  <c:v>94.66</c:v>
                </c:pt>
                <c:pt idx="6">
                  <c:v>96.75</c:v>
                </c:pt>
                <c:pt idx="7">
                  <c:v>98.9</c:v>
                </c:pt>
                <c:pt idx="8">
                  <c:v>99.02</c:v>
                </c:pt>
                <c:pt idx="9">
                  <c:v>99.3</c:v>
                </c:pt>
                <c:pt idx="10">
                  <c:v>100</c:v>
                </c:pt>
              </c:numCache>
            </c:numRef>
          </c:val>
          <c:extLst>
            <c:ext xmlns:c16="http://schemas.microsoft.com/office/drawing/2014/chart" uri="{C3380CC4-5D6E-409C-BE32-E72D297353CC}">
              <c16:uniqueId val="{00000002-86AF-443E-B389-024D09CDBE4F}"/>
            </c:ext>
          </c:extLst>
        </c:ser>
        <c:dLbls>
          <c:showLegendKey val="0"/>
          <c:showVal val="0"/>
          <c:showCatName val="0"/>
          <c:showSerName val="0"/>
          <c:showPercent val="0"/>
          <c:showBubbleSize val="0"/>
        </c:dLbls>
        <c:gapWidth val="25"/>
        <c:axId val="638889408"/>
        <c:axId val="638889800"/>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0"/>
                    <c:layout>
                      <c:manualLayout>
                        <c:x val="-2.836352932532097E-3"/>
                        <c:y val="1.6017488911777688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3-86AF-443E-B389-024D09CDBE4F}"/>
                      </c:ext>
                    </c:extLst>
                  </c:dLbl>
                  <c:dLbl>
                    <c:idx val="2"/>
                    <c:layout>
                      <c:manualLayout>
                        <c:x val="-5.199920306385739E-17"/>
                        <c:y val="-2.669581485296281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86AF-443E-B389-024D09CDBE4F}"/>
                      </c:ext>
                    </c:extLst>
                  </c:dLbl>
                  <c:dLbl>
                    <c:idx val="3"/>
                    <c:layout>
                      <c:manualLayout>
                        <c:x val="-1.4182322999851929E-3"/>
                        <c:y val="3.4704559308851662E-2"/>
                      </c:manualLayout>
                    </c:layout>
                    <c:showLegendKey val="0"/>
                    <c:showVal val="1"/>
                    <c:showCatName val="0"/>
                    <c:showSerName val="0"/>
                    <c:showPercent val="0"/>
                    <c:showBubbleSize val="0"/>
                    <c:extLst>
                      <c:ext uri="{CE6537A1-D6FC-4f65-9D91-7224C49458BB}">
                        <c15:layout>
                          <c:manualLayout>
                            <c:w val="3.4305688718975706E-2"/>
                            <c:h val="5.3631892039602294E-2"/>
                          </c:manualLayout>
                        </c15:layout>
                      </c:ext>
                      <c:ext xmlns:c16="http://schemas.microsoft.com/office/drawing/2014/chart" uri="{C3380CC4-5D6E-409C-BE32-E72D297353CC}">
                        <c16:uniqueId val="{00000005-86AF-443E-B389-024D09CDBE4F}"/>
                      </c:ext>
                    </c:extLst>
                  </c:dLbl>
                  <c:dLbl>
                    <c:idx val="4"/>
                    <c:layout>
                      <c:manualLayout>
                        <c:x val="-2.836352932532149E-3"/>
                        <c:y val="5.072204822062934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86AF-443E-B389-024D09CDBE4F}"/>
                      </c:ext>
                    </c:extLst>
                  </c:dLbl>
                  <c:dLbl>
                    <c:idx val="5"/>
                    <c:layout>
                      <c:manualLayout>
                        <c:x val="-1.4181764662661526E-3"/>
                        <c:y val="2.402623336766653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7-86AF-443E-B389-024D09CDBE4F}"/>
                      </c:ext>
                    </c:extLst>
                  </c:dLbl>
                  <c:dLbl>
                    <c:idx val="8"/>
                    <c:layout>
                      <c:manualLayout>
                        <c:x val="1.4181764662659446E-3"/>
                        <c:y val="2.6695814852962813E-3"/>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86AF-443E-B389-024D09CDBE4F}"/>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US</c:v>
                      </c:pt>
                      <c:pt idx="1">
                        <c:v>SWIZ</c:v>
                      </c:pt>
                      <c:pt idx="2">
                        <c:v>UK</c:v>
                      </c:pt>
                      <c:pt idx="3">
                        <c:v>SWE</c:v>
                      </c:pt>
                      <c:pt idx="4">
                        <c:v>AUS</c:v>
                      </c:pt>
                      <c:pt idx="5">
                        <c:v>CAN</c:v>
                      </c:pt>
                      <c:pt idx="6">
                        <c:v>NZ</c:v>
                      </c:pt>
                      <c:pt idx="7">
                        <c:v>GER</c:v>
                      </c:pt>
                      <c:pt idx="8">
                        <c:v>NOR</c:v>
                      </c:pt>
                      <c:pt idx="9">
                        <c:v>FRA</c:v>
                      </c:pt>
                      <c:pt idx="10">
                        <c:v>NETH</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9-86AF-443E-B389-024D09CDBE4F}"/>
                  </c:ext>
                </c:extLst>
              </c15:ser>
            </c15:filteredBarSeries>
          </c:ext>
        </c:extLst>
      </c:barChart>
      <c:catAx>
        <c:axId val="638889408"/>
        <c:scaling>
          <c:orientation val="minMax"/>
        </c:scaling>
        <c:delete val="0"/>
        <c:axPos val="b"/>
        <c:numFmt formatCode="General" sourceLinked="1"/>
        <c:majorTickMark val="none"/>
        <c:minorTickMark val="none"/>
        <c:tickLblPos val="nextTo"/>
        <c:spPr>
          <a:ln>
            <a:solidFill>
              <a:schemeClr val="tx1"/>
            </a:solidFill>
          </a:ln>
        </c:spPr>
        <c:txPr>
          <a:bodyPr rot="-60000000" vert="horz"/>
          <a:lstStyle/>
          <a:p>
            <a:pPr>
              <a:defRPr sz="1400">
                <a:solidFill>
                  <a:schemeClr val="tx1"/>
                </a:solidFill>
                <a:latin typeface="Interface"/>
                <a:ea typeface="Tahoma" panose="020B0604030504040204" pitchFamily="34" charset="0"/>
                <a:cs typeface="Tahoma" panose="020B0604030504040204" pitchFamily="34" charset="0"/>
              </a:defRPr>
            </a:pPr>
            <a:endParaRPr lang="en-US"/>
          </a:p>
        </c:txPr>
        <c:crossAx val="638889800"/>
        <c:crosses val="autoZero"/>
        <c:auto val="1"/>
        <c:lblAlgn val="ctr"/>
        <c:lblOffset val="100"/>
        <c:noMultiLvlLbl val="0"/>
      </c:catAx>
      <c:valAx>
        <c:axId val="638889800"/>
        <c:scaling>
          <c:orientation val="minMax"/>
          <c:max val="100"/>
          <c:min val="0"/>
        </c:scaling>
        <c:delete val="1"/>
        <c:axPos val="l"/>
        <c:numFmt formatCode="0" sourceLinked="1"/>
        <c:majorTickMark val="none"/>
        <c:minorTickMark val="none"/>
        <c:tickLblPos val="nextTo"/>
        <c:crossAx val="638889408"/>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626208652298583E-2"/>
          <c:y val="8.9564493256400382E-2"/>
          <c:w val="0.94077382897868111"/>
          <c:h val="0.81628968952359693"/>
        </c:manualLayout>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9"/>
            <c:invertIfNegative val="0"/>
            <c:bubble3D val="0"/>
            <c:spPr>
              <a:solidFill>
                <a:srgbClr val="C00000"/>
              </a:solidFill>
              <a:ln w="19050">
                <a:noFill/>
              </a:ln>
            </c:spPr>
            <c:extLst>
              <c:ext xmlns:c16="http://schemas.microsoft.com/office/drawing/2014/chart" uri="{C3380CC4-5D6E-409C-BE32-E72D297353CC}">
                <c16:uniqueId val="{00000001-44DA-4A25-BD22-88D54E351946}"/>
              </c:ext>
            </c:extLst>
          </c:dPt>
          <c:dLbls>
            <c:spPr>
              <a:noFill/>
              <a:ln>
                <a:noFill/>
              </a:ln>
              <a:effectLst/>
            </c:spPr>
            <c:txPr>
              <a:bodyPr wrap="square" lIns="38100" tIns="19050" rIns="38100" bIns="19050" anchor="ctr">
                <a:spAutoFit/>
              </a:bodyPr>
              <a:lstStyle/>
              <a:p>
                <a:pPr>
                  <a:defRPr sz="1400" b="1">
                    <a:solidFill>
                      <a:schemeClr val="bg1"/>
                    </a:solidFill>
                    <a:latin typeface="Interface"/>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GER</c:v>
                </c:pt>
                <c:pt idx="1">
                  <c:v>UK</c:v>
                </c:pt>
                <c:pt idx="2">
                  <c:v>NETH</c:v>
                </c:pt>
                <c:pt idx="3">
                  <c:v>AUS</c:v>
                </c:pt>
                <c:pt idx="4">
                  <c:v>NZ</c:v>
                </c:pt>
                <c:pt idx="5">
                  <c:v>NOR</c:v>
                </c:pt>
                <c:pt idx="6">
                  <c:v>SWIZ</c:v>
                </c:pt>
                <c:pt idx="7">
                  <c:v>FRA</c:v>
                </c:pt>
                <c:pt idx="8">
                  <c:v>SWE</c:v>
                </c:pt>
                <c:pt idx="9">
                  <c:v>US</c:v>
                </c:pt>
                <c:pt idx="10">
                  <c:v>CAN</c:v>
                </c:pt>
              </c:strCache>
            </c:strRef>
          </c:cat>
          <c:val>
            <c:numRef>
              <c:f>Sheet1!$B$2:$B$12</c:f>
              <c:numCache>
                <c:formatCode>0</c:formatCode>
                <c:ptCount val="11"/>
                <c:pt idx="0">
                  <c:v>11.66</c:v>
                </c:pt>
                <c:pt idx="1">
                  <c:v>20.75</c:v>
                </c:pt>
                <c:pt idx="2">
                  <c:v>21.02</c:v>
                </c:pt>
                <c:pt idx="3">
                  <c:v>23.94</c:v>
                </c:pt>
                <c:pt idx="4">
                  <c:v>23.98</c:v>
                </c:pt>
                <c:pt idx="5">
                  <c:v>27.99</c:v>
                </c:pt>
                <c:pt idx="6">
                  <c:v>29.42</c:v>
                </c:pt>
                <c:pt idx="7">
                  <c:v>31.89</c:v>
                </c:pt>
                <c:pt idx="8">
                  <c:v>36.5</c:v>
                </c:pt>
                <c:pt idx="9">
                  <c:v>37.39</c:v>
                </c:pt>
                <c:pt idx="10">
                  <c:v>44.56</c:v>
                </c:pt>
              </c:numCache>
            </c:numRef>
          </c:val>
          <c:extLst>
            <c:ext xmlns:c16="http://schemas.microsoft.com/office/drawing/2014/chart" uri="{C3380CC4-5D6E-409C-BE32-E72D297353CC}">
              <c16:uniqueId val="{00000002-44DA-4A25-BD22-88D54E351946}"/>
            </c:ext>
          </c:extLst>
        </c:ser>
        <c:dLbls>
          <c:showLegendKey val="0"/>
          <c:showVal val="0"/>
          <c:showCatName val="0"/>
          <c:showSerName val="0"/>
          <c:showPercent val="0"/>
          <c:showBubbleSize val="0"/>
        </c:dLbls>
        <c:gapWidth val="25"/>
        <c:axId val="637811800"/>
        <c:axId val="637812192"/>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1"/>
                    <c:layout>
                      <c:manualLayout>
                        <c:x val="1.4181764662660485E-3"/>
                        <c:y val="3.634360918314811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3-44DA-4A25-BD22-88D54E351946}"/>
                      </c:ext>
                    </c:extLst>
                  </c:dLbl>
                  <c:dLbl>
                    <c:idx val="3"/>
                    <c:layout>
                      <c:manualLayout>
                        <c:x val="-1.4181764662660485E-3"/>
                        <c:y val="2.8988808722024945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44DA-4A25-BD22-88D54E351946}"/>
                      </c:ext>
                    </c:extLst>
                  </c:dLbl>
                  <c:dLbl>
                    <c:idx val="4"/>
                    <c:layout>
                      <c:manualLayout>
                        <c:x val="0"/>
                        <c:y val="4.2951538125538681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5-44DA-4A25-BD22-88D54E351946}"/>
                      </c:ext>
                    </c:extLst>
                  </c:dLbl>
                  <c:dLbl>
                    <c:idx val="6"/>
                    <c:layout>
                      <c:manualLayout>
                        <c:x val="0"/>
                        <c:y val="2.3127751298366982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44DA-4A25-BD22-88D54E351946}"/>
                      </c:ext>
                    </c:extLst>
                  </c:dLbl>
                  <c:dLbl>
                    <c:idx val="7"/>
                    <c:layout>
                      <c:manualLayout>
                        <c:x val="7.0908823313302425E-4"/>
                        <c:y val="5.6167656165002466E-2"/>
                      </c:manualLayout>
                    </c:layout>
                    <c:spPr>
                      <a:noFill/>
                      <a:ln>
                        <a:noFill/>
                      </a:ln>
                      <a:effectLst/>
                    </c:spPr>
                    <c:txPr>
                      <a:bodyPr wrap="square" lIns="38100" tIns="19050" rIns="38100" bIns="19050" anchor="ctr">
                        <a:noAutofit/>
                      </a:bodyPr>
                      <a:lstStyle/>
                      <a:p>
                        <a:pPr>
                          <a:defRPr sz="1400" b="1">
                            <a:latin typeface="Interface"/>
                          </a:defRPr>
                        </a:pPr>
                        <a:endParaRPr lang="en-US"/>
                      </a:p>
                    </c:txPr>
                    <c:showLegendKey val="0"/>
                    <c:showVal val="1"/>
                    <c:showCatName val="0"/>
                    <c:showSerName val="0"/>
                    <c:showPercent val="0"/>
                    <c:showBubbleSize val="0"/>
                    <c:extLst>
                      <c:ext uri="{CE6537A1-D6FC-4f65-9D91-7224C49458BB}">
                        <c15:layout>
                          <c:manualLayout>
                            <c:w val="3.4844595776156811E-2"/>
                            <c:h val="0.10936122399656389"/>
                          </c:manualLayout>
                        </c15:layout>
                      </c:ext>
                      <c:ext xmlns:c16="http://schemas.microsoft.com/office/drawing/2014/chart" uri="{C3380CC4-5D6E-409C-BE32-E72D297353CC}">
                        <c16:uniqueId val="{00000007-44DA-4A25-BD22-88D54E351946}"/>
                      </c:ext>
                    </c:extLst>
                  </c:dLbl>
                  <c:dLbl>
                    <c:idx val="10"/>
                    <c:layout>
                      <c:manualLayout>
                        <c:x val="0"/>
                        <c:y val="3.634360918314811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44DA-4A25-BD22-88D54E351946}"/>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GER</c:v>
                      </c:pt>
                      <c:pt idx="1">
                        <c:v>UK</c:v>
                      </c:pt>
                      <c:pt idx="2">
                        <c:v>NETH</c:v>
                      </c:pt>
                      <c:pt idx="3">
                        <c:v>AUS</c:v>
                      </c:pt>
                      <c:pt idx="4">
                        <c:v>NZ</c:v>
                      </c:pt>
                      <c:pt idx="5">
                        <c:v>NOR</c:v>
                      </c:pt>
                      <c:pt idx="6">
                        <c:v>SWIZ</c:v>
                      </c:pt>
                      <c:pt idx="7">
                        <c:v>FRA</c:v>
                      </c:pt>
                      <c:pt idx="8">
                        <c:v>SWE</c:v>
                      </c:pt>
                      <c:pt idx="9">
                        <c:v>US</c:v>
                      </c:pt>
                      <c:pt idx="10">
                        <c:v>CAN</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9-44DA-4A25-BD22-88D54E351946}"/>
                  </c:ext>
                </c:extLst>
              </c15:ser>
            </c15:filteredBarSeries>
          </c:ext>
        </c:extLst>
      </c:barChart>
      <c:catAx>
        <c:axId val="637811800"/>
        <c:scaling>
          <c:orientation val="minMax"/>
        </c:scaling>
        <c:delete val="0"/>
        <c:axPos val="b"/>
        <c:numFmt formatCode="General" sourceLinked="1"/>
        <c:majorTickMark val="none"/>
        <c:minorTickMark val="none"/>
        <c:tickLblPos val="nextTo"/>
        <c:txPr>
          <a:bodyPr rot="-60000000" vert="horz"/>
          <a:lstStyle/>
          <a:p>
            <a:pPr>
              <a:defRPr sz="1400">
                <a:solidFill>
                  <a:schemeClr val="tx1"/>
                </a:solidFill>
                <a:latin typeface="Interface"/>
                <a:ea typeface="Tahoma" panose="020B0604030504040204" pitchFamily="34" charset="0"/>
                <a:cs typeface="Tahoma" panose="020B0604030504040204" pitchFamily="34" charset="0"/>
              </a:defRPr>
            </a:pPr>
            <a:endParaRPr lang="en-US"/>
          </a:p>
        </c:txPr>
        <c:crossAx val="637812192"/>
        <c:crosses val="autoZero"/>
        <c:auto val="1"/>
        <c:lblAlgn val="ctr"/>
        <c:lblOffset val="100"/>
        <c:noMultiLvlLbl val="0"/>
      </c:catAx>
      <c:valAx>
        <c:axId val="637812192"/>
        <c:scaling>
          <c:orientation val="minMax"/>
          <c:max val="50"/>
        </c:scaling>
        <c:delete val="1"/>
        <c:axPos val="l"/>
        <c:numFmt formatCode="0" sourceLinked="1"/>
        <c:majorTickMark val="none"/>
        <c:minorTickMark val="none"/>
        <c:tickLblPos val="nextTo"/>
        <c:crossAx val="637811800"/>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625255176436274E-2"/>
          <c:y val="4.6205371651757733E-2"/>
          <c:w val="0.7035235040064437"/>
          <c:h val="0.88335401883279829"/>
        </c:manualLayout>
      </c:layout>
      <c:lineChart>
        <c:grouping val="standard"/>
        <c:varyColors val="0"/>
        <c:ser>
          <c:idx val="8"/>
          <c:order val="0"/>
          <c:tx>
            <c:strRef>
              <c:f>Sheet1!$A$10</c:f>
              <c:strCache>
                <c:ptCount val="1"/>
                <c:pt idx="0">
                  <c:v>SWIZ: 83.6</c:v>
                </c:pt>
              </c:strCache>
            </c:strRef>
          </c:tx>
          <c:spPr>
            <a:ln w="28575" cap="rnd">
              <a:solidFill>
                <a:schemeClr val="accent3">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Sheet1!$B$10:$AM$10</c:f>
              <c:numCache>
                <c:formatCode>General</c:formatCode>
                <c:ptCount val="38"/>
                <c:pt idx="0">
                  <c:v>75.7</c:v>
                </c:pt>
                <c:pt idx="1">
                  <c:v>75.900000000000006</c:v>
                </c:pt>
                <c:pt idx="2">
                  <c:v>76.2</c:v>
                </c:pt>
                <c:pt idx="3">
                  <c:v>76.2</c:v>
                </c:pt>
                <c:pt idx="4">
                  <c:v>76.900000000000006</c:v>
                </c:pt>
                <c:pt idx="5">
                  <c:v>77</c:v>
                </c:pt>
                <c:pt idx="6">
                  <c:v>77.099999999999994</c:v>
                </c:pt>
                <c:pt idx="7">
                  <c:v>77.5</c:v>
                </c:pt>
                <c:pt idx="8">
                  <c:v>77.5</c:v>
                </c:pt>
                <c:pt idx="9">
                  <c:v>77.7</c:v>
                </c:pt>
                <c:pt idx="10">
                  <c:v>77.5</c:v>
                </c:pt>
                <c:pt idx="11">
                  <c:v>77.8</c:v>
                </c:pt>
                <c:pt idx="12">
                  <c:v>78.099999999999994</c:v>
                </c:pt>
                <c:pt idx="13">
                  <c:v>78.400000000000006</c:v>
                </c:pt>
                <c:pt idx="14">
                  <c:v>78.599999999999994</c:v>
                </c:pt>
                <c:pt idx="15">
                  <c:v>78.7</c:v>
                </c:pt>
                <c:pt idx="16">
                  <c:v>79.099999999999994</c:v>
                </c:pt>
                <c:pt idx="17">
                  <c:v>79.3</c:v>
                </c:pt>
                <c:pt idx="18">
                  <c:v>79.599999999999994</c:v>
                </c:pt>
                <c:pt idx="19">
                  <c:v>79.8</c:v>
                </c:pt>
                <c:pt idx="20">
                  <c:v>79.900000000000006</c:v>
                </c:pt>
                <c:pt idx="21">
                  <c:v>80.400000000000006</c:v>
                </c:pt>
                <c:pt idx="22">
                  <c:v>80.599999999999994</c:v>
                </c:pt>
                <c:pt idx="23">
                  <c:v>80.599999999999994</c:v>
                </c:pt>
                <c:pt idx="24">
                  <c:v>81.2</c:v>
                </c:pt>
                <c:pt idx="25">
                  <c:v>81.400000000000006</c:v>
                </c:pt>
                <c:pt idx="26">
                  <c:v>81.7</c:v>
                </c:pt>
                <c:pt idx="27">
                  <c:v>82</c:v>
                </c:pt>
                <c:pt idx="28">
                  <c:v>82.2</c:v>
                </c:pt>
                <c:pt idx="29">
                  <c:v>82.3</c:v>
                </c:pt>
                <c:pt idx="30">
                  <c:v>82.6</c:v>
                </c:pt>
                <c:pt idx="31">
                  <c:v>82.8</c:v>
                </c:pt>
                <c:pt idx="32">
                  <c:v>82.8</c:v>
                </c:pt>
                <c:pt idx="33">
                  <c:v>82.9</c:v>
                </c:pt>
                <c:pt idx="34">
                  <c:v>83.3</c:v>
                </c:pt>
                <c:pt idx="35">
                  <c:v>83</c:v>
                </c:pt>
                <c:pt idx="36">
                  <c:v>83.7</c:v>
                </c:pt>
                <c:pt idx="37" formatCode="0.0">
                  <c:v>83.6</c:v>
                </c:pt>
              </c:numCache>
            </c:numRef>
          </c:val>
          <c:smooth val="0"/>
          <c:extLst>
            <c:ext xmlns:c16="http://schemas.microsoft.com/office/drawing/2014/chart" uri="{C3380CC4-5D6E-409C-BE32-E72D297353CC}">
              <c16:uniqueId val="{00000000-7168-488C-B753-525E9F591060}"/>
            </c:ext>
          </c:extLst>
        </c:ser>
        <c:ser>
          <c:idx val="6"/>
          <c:order val="1"/>
          <c:tx>
            <c:strRef>
              <c:f>Sheet1!$A$8</c:f>
              <c:strCache>
                <c:ptCount val="1"/>
                <c:pt idx="0">
                  <c:v>NOR: 82.7</c:v>
                </c:pt>
              </c:strCache>
            </c:strRef>
          </c:tx>
          <c:spPr>
            <a:ln w="28575" cap="rnd">
              <a:solidFill>
                <a:schemeClr val="accent1">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Sheet1!$B$8:$AM$8</c:f>
              <c:numCache>
                <c:formatCode>General</c:formatCode>
                <c:ptCount val="38"/>
                <c:pt idx="0">
                  <c:v>75.900000000000006</c:v>
                </c:pt>
                <c:pt idx="1">
                  <c:v>76.099999999999994</c:v>
                </c:pt>
                <c:pt idx="2">
                  <c:v>76.2</c:v>
                </c:pt>
                <c:pt idx="3">
                  <c:v>76.3</c:v>
                </c:pt>
                <c:pt idx="4">
                  <c:v>76.400000000000006</c:v>
                </c:pt>
                <c:pt idx="5">
                  <c:v>76.099999999999994</c:v>
                </c:pt>
                <c:pt idx="6">
                  <c:v>76.5</c:v>
                </c:pt>
                <c:pt idx="7">
                  <c:v>76.3</c:v>
                </c:pt>
                <c:pt idx="8">
                  <c:v>76.400000000000006</c:v>
                </c:pt>
                <c:pt idx="9">
                  <c:v>76.7</c:v>
                </c:pt>
                <c:pt idx="10">
                  <c:v>76.7</c:v>
                </c:pt>
                <c:pt idx="11">
                  <c:v>77.099999999999994</c:v>
                </c:pt>
                <c:pt idx="12">
                  <c:v>77.400000000000006</c:v>
                </c:pt>
                <c:pt idx="13">
                  <c:v>77.3</c:v>
                </c:pt>
                <c:pt idx="14">
                  <c:v>77.900000000000006</c:v>
                </c:pt>
                <c:pt idx="15">
                  <c:v>77.900000000000006</c:v>
                </c:pt>
                <c:pt idx="16">
                  <c:v>78.3</c:v>
                </c:pt>
                <c:pt idx="17">
                  <c:v>78.3</c:v>
                </c:pt>
                <c:pt idx="18">
                  <c:v>78.5</c:v>
                </c:pt>
                <c:pt idx="19">
                  <c:v>78.400000000000006</c:v>
                </c:pt>
                <c:pt idx="20">
                  <c:v>78.8</c:v>
                </c:pt>
                <c:pt idx="21">
                  <c:v>78.900000000000006</c:v>
                </c:pt>
                <c:pt idx="22">
                  <c:v>79</c:v>
                </c:pt>
                <c:pt idx="23">
                  <c:v>79.599999999999994</c:v>
                </c:pt>
                <c:pt idx="24">
                  <c:v>80.099999999999994</c:v>
                </c:pt>
                <c:pt idx="25">
                  <c:v>80.3</c:v>
                </c:pt>
                <c:pt idx="26">
                  <c:v>80.599999999999994</c:v>
                </c:pt>
                <c:pt idx="27">
                  <c:v>80.599999999999994</c:v>
                </c:pt>
                <c:pt idx="28">
                  <c:v>80.8</c:v>
                </c:pt>
                <c:pt idx="29">
                  <c:v>81</c:v>
                </c:pt>
                <c:pt idx="30">
                  <c:v>81.2</c:v>
                </c:pt>
                <c:pt idx="31">
                  <c:v>81.400000000000006</c:v>
                </c:pt>
                <c:pt idx="32">
                  <c:v>81.5</c:v>
                </c:pt>
                <c:pt idx="33">
                  <c:v>81.8</c:v>
                </c:pt>
                <c:pt idx="34">
                  <c:v>82.2</c:v>
                </c:pt>
                <c:pt idx="35">
                  <c:v>82.4</c:v>
                </c:pt>
                <c:pt idx="36">
                  <c:v>82.5</c:v>
                </c:pt>
                <c:pt idx="37" formatCode="0.0">
                  <c:v>82.7</c:v>
                </c:pt>
              </c:numCache>
            </c:numRef>
          </c:val>
          <c:smooth val="0"/>
          <c:extLst>
            <c:ext xmlns:c16="http://schemas.microsoft.com/office/drawing/2014/chart" uri="{C3380CC4-5D6E-409C-BE32-E72D297353CC}">
              <c16:uniqueId val="{00000001-7168-488C-B753-525E9F591060}"/>
            </c:ext>
          </c:extLst>
        </c:ser>
        <c:ser>
          <c:idx val="2"/>
          <c:order val="2"/>
          <c:tx>
            <c:strRef>
              <c:f>Sheet1!$A$4</c:f>
              <c:strCache>
                <c:ptCount val="1"/>
                <c:pt idx="0">
                  <c:v>FRA: 82.6</c:v>
                </c:pt>
              </c:strCache>
            </c:strRef>
          </c:tx>
          <c:spPr>
            <a:ln w="28575" cap="rnd">
              <a:solidFill>
                <a:schemeClr val="accent3"/>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Sheet1!$B$4:$AM$4</c:f>
              <c:numCache>
                <c:formatCode>General</c:formatCode>
                <c:ptCount val="38"/>
                <c:pt idx="0">
                  <c:v>74.3</c:v>
                </c:pt>
                <c:pt idx="1">
                  <c:v>74.5</c:v>
                </c:pt>
                <c:pt idx="2">
                  <c:v>74.8</c:v>
                </c:pt>
                <c:pt idx="3">
                  <c:v>74.8</c:v>
                </c:pt>
                <c:pt idx="4">
                  <c:v>75.3</c:v>
                </c:pt>
                <c:pt idx="5">
                  <c:v>75.400000000000006</c:v>
                </c:pt>
                <c:pt idx="6">
                  <c:v>75.7</c:v>
                </c:pt>
                <c:pt idx="7">
                  <c:v>76.3</c:v>
                </c:pt>
                <c:pt idx="8">
                  <c:v>76.599999999999994</c:v>
                </c:pt>
                <c:pt idx="9">
                  <c:v>76.7</c:v>
                </c:pt>
                <c:pt idx="10">
                  <c:v>77</c:v>
                </c:pt>
                <c:pt idx="11">
                  <c:v>77.2</c:v>
                </c:pt>
                <c:pt idx="12">
                  <c:v>77.5</c:v>
                </c:pt>
                <c:pt idx="13">
                  <c:v>77.599999999999994</c:v>
                </c:pt>
                <c:pt idx="14">
                  <c:v>78</c:v>
                </c:pt>
                <c:pt idx="15">
                  <c:v>78.099999999999994</c:v>
                </c:pt>
                <c:pt idx="16">
                  <c:v>78.3</c:v>
                </c:pt>
                <c:pt idx="17">
                  <c:v>78.599999999999994</c:v>
                </c:pt>
                <c:pt idx="18">
                  <c:v>78.8</c:v>
                </c:pt>
                <c:pt idx="19">
                  <c:v>78.900000000000006</c:v>
                </c:pt>
                <c:pt idx="20">
                  <c:v>79.2</c:v>
                </c:pt>
                <c:pt idx="21">
                  <c:v>79.3</c:v>
                </c:pt>
                <c:pt idx="22">
                  <c:v>79.400000000000006</c:v>
                </c:pt>
                <c:pt idx="23">
                  <c:v>79.3</c:v>
                </c:pt>
                <c:pt idx="24">
                  <c:v>80.3</c:v>
                </c:pt>
                <c:pt idx="25">
                  <c:v>80.400000000000006</c:v>
                </c:pt>
                <c:pt idx="26">
                  <c:v>81</c:v>
                </c:pt>
                <c:pt idx="27">
                  <c:v>81.2</c:v>
                </c:pt>
                <c:pt idx="28">
                  <c:v>81.400000000000006</c:v>
                </c:pt>
                <c:pt idx="29">
                  <c:v>81.5</c:v>
                </c:pt>
                <c:pt idx="30">
                  <c:v>81.8</c:v>
                </c:pt>
                <c:pt idx="31">
                  <c:v>82.3</c:v>
                </c:pt>
                <c:pt idx="32">
                  <c:v>82.1</c:v>
                </c:pt>
                <c:pt idx="33">
                  <c:v>82.3</c:v>
                </c:pt>
                <c:pt idx="34">
                  <c:v>82.8</c:v>
                </c:pt>
                <c:pt idx="35">
                  <c:v>82.4</c:v>
                </c:pt>
                <c:pt idx="36">
                  <c:v>82.6</c:v>
                </c:pt>
                <c:pt idx="37" formatCode="0.0">
                  <c:v>82.6</c:v>
                </c:pt>
              </c:numCache>
            </c:numRef>
          </c:val>
          <c:smooth val="0"/>
          <c:extLst>
            <c:ext xmlns:c16="http://schemas.microsoft.com/office/drawing/2014/chart" uri="{C3380CC4-5D6E-409C-BE32-E72D297353CC}">
              <c16:uniqueId val="{00000002-7168-488C-B753-525E9F591060}"/>
            </c:ext>
          </c:extLst>
        </c:ser>
        <c:ser>
          <c:idx val="0"/>
          <c:order val="3"/>
          <c:tx>
            <c:strRef>
              <c:f>Sheet1!$A$2</c:f>
              <c:strCache>
                <c:ptCount val="1"/>
                <c:pt idx="0">
                  <c:v>AUS: 82.6</c:v>
                </c:pt>
              </c:strCache>
            </c:strRef>
          </c:tx>
          <c:spPr>
            <a:ln w="28575" cap="rnd">
              <a:solidFill>
                <a:schemeClr val="accent1"/>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Sheet1!$B$2:$AM$2</c:f>
              <c:numCache>
                <c:formatCode>General</c:formatCode>
                <c:ptCount val="38"/>
                <c:pt idx="0">
                  <c:v>74.599999999999994</c:v>
                </c:pt>
                <c:pt idx="1">
                  <c:v>74.900000000000006</c:v>
                </c:pt>
                <c:pt idx="2">
                  <c:v>74.7</c:v>
                </c:pt>
                <c:pt idx="3">
                  <c:v>75.5</c:v>
                </c:pt>
                <c:pt idx="4">
                  <c:v>75.8</c:v>
                </c:pt>
                <c:pt idx="5">
                  <c:v>75.599999999999994</c:v>
                </c:pt>
                <c:pt idx="6">
                  <c:v>76.099999999999994</c:v>
                </c:pt>
                <c:pt idx="7">
                  <c:v>76.3</c:v>
                </c:pt>
                <c:pt idx="8">
                  <c:v>76.3</c:v>
                </c:pt>
                <c:pt idx="9">
                  <c:v>76.5</c:v>
                </c:pt>
                <c:pt idx="10">
                  <c:v>77</c:v>
                </c:pt>
                <c:pt idx="11">
                  <c:v>77.400000000000006</c:v>
                </c:pt>
                <c:pt idx="12">
                  <c:v>77.5</c:v>
                </c:pt>
                <c:pt idx="13">
                  <c:v>78</c:v>
                </c:pt>
                <c:pt idx="14">
                  <c:v>78</c:v>
                </c:pt>
                <c:pt idx="15">
                  <c:v>77.900000000000006</c:v>
                </c:pt>
                <c:pt idx="16">
                  <c:v>78.2</c:v>
                </c:pt>
                <c:pt idx="17">
                  <c:v>78.5</c:v>
                </c:pt>
                <c:pt idx="18">
                  <c:v>78.7</c:v>
                </c:pt>
                <c:pt idx="19">
                  <c:v>79</c:v>
                </c:pt>
                <c:pt idx="20">
                  <c:v>79.3</c:v>
                </c:pt>
                <c:pt idx="21">
                  <c:v>79.7</c:v>
                </c:pt>
                <c:pt idx="22">
                  <c:v>80</c:v>
                </c:pt>
                <c:pt idx="23">
                  <c:v>80.3</c:v>
                </c:pt>
                <c:pt idx="24">
                  <c:v>80.599999999999994</c:v>
                </c:pt>
                <c:pt idx="25">
                  <c:v>80.900000000000006</c:v>
                </c:pt>
                <c:pt idx="26">
                  <c:v>81.099999999999994</c:v>
                </c:pt>
                <c:pt idx="27">
                  <c:v>81.400000000000006</c:v>
                </c:pt>
                <c:pt idx="28">
                  <c:v>81.5</c:v>
                </c:pt>
                <c:pt idx="29">
                  <c:v>81.599999999999994</c:v>
                </c:pt>
                <c:pt idx="30">
                  <c:v>81.8</c:v>
                </c:pt>
                <c:pt idx="31">
                  <c:v>82</c:v>
                </c:pt>
                <c:pt idx="32">
                  <c:v>82.1</c:v>
                </c:pt>
                <c:pt idx="33">
                  <c:v>82.2</c:v>
                </c:pt>
                <c:pt idx="34">
                  <c:v>82.4</c:v>
                </c:pt>
                <c:pt idx="35">
                  <c:v>82.5</c:v>
                </c:pt>
                <c:pt idx="36">
                  <c:v>82.5</c:v>
                </c:pt>
                <c:pt idx="37" formatCode="0.0">
                  <c:v>82.6</c:v>
                </c:pt>
              </c:numCache>
            </c:numRef>
          </c:val>
          <c:smooth val="0"/>
          <c:extLst>
            <c:ext xmlns:c16="http://schemas.microsoft.com/office/drawing/2014/chart" uri="{C3380CC4-5D6E-409C-BE32-E72D297353CC}">
              <c16:uniqueId val="{00000003-7168-488C-B753-525E9F591060}"/>
            </c:ext>
          </c:extLst>
        </c:ser>
        <c:ser>
          <c:idx val="7"/>
          <c:order val="4"/>
          <c:tx>
            <c:strRef>
              <c:f>Sheet1!$A$9</c:f>
              <c:strCache>
                <c:ptCount val="1"/>
                <c:pt idx="0">
                  <c:v>SWE: 82.5</c:v>
                </c:pt>
              </c:strCache>
            </c:strRef>
          </c:tx>
          <c:spPr>
            <a:ln w="28575" cap="rnd">
              <a:solidFill>
                <a:schemeClr val="accent2">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Sheet1!$B$9:$AM$9</c:f>
              <c:numCache>
                <c:formatCode>General</c:formatCode>
                <c:ptCount val="38"/>
                <c:pt idx="0">
                  <c:v>75.900000000000006</c:v>
                </c:pt>
                <c:pt idx="1">
                  <c:v>76.2</c:v>
                </c:pt>
                <c:pt idx="2">
                  <c:v>76.5</c:v>
                </c:pt>
                <c:pt idx="3">
                  <c:v>76.7</c:v>
                </c:pt>
                <c:pt idx="4">
                  <c:v>77</c:v>
                </c:pt>
                <c:pt idx="5">
                  <c:v>76.8</c:v>
                </c:pt>
                <c:pt idx="6">
                  <c:v>77.099999999999994</c:v>
                </c:pt>
                <c:pt idx="7">
                  <c:v>77.3</c:v>
                </c:pt>
                <c:pt idx="8">
                  <c:v>77.099999999999994</c:v>
                </c:pt>
                <c:pt idx="9">
                  <c:v>77.8</c:v>
                </c:pt>
                <c:pt idx="10">
                  <c:v>77.7</c:v>
                </c:pt>
                <c:pt idx="11">
                  <c:v>77.900000000000006</c:v>
                </c:pt>
                <c:pt idx="12">
                  <c:v>78.2</c:v>
                </c:pt>
                <c:pt idx="13">
                  <c:v>78.2</c:v>
                </c:pt>
                <c:pt idx="14">
                  <c:v>78.900000000000006</c:v>
                </c:pt>
                <c:pt idx="15">
                  <c:v>79</c:v>
                </c:pt>
                <c:pt idx="16">
                  <c:v>79.2</c:v>
                </c:pt>
                <c:pt idx="17">
                  <c:v>79.400000000000006</c:v>
                </c:pt>
                <c:pt idx="18">
                  <c:v>79.5</c:v>
                </c:pt>
                <c:pt idx="19">
                  <c:v>79.599999999999994</c:v>
                </c:pt>
                <c:pt idx="20">
                  <c:v>79.7</c:v>
                </c:pt>
                <c:pt idx="21">
                  <c:v>79.900000000000006</c:v>
                </c:pt>
                <c:pt idx="22">
                  <c:v>79.900000000000006</c:v>
                </c:pt>
                <c:pt idx="23">
                  <c:v>80.3</c:v>
                </c:pt>
                <c:pt idx="24">
                  <c:v>80.599999999999994</c:v>
                </c:pt>
                <c:pt idx="25">
                  <c:v>80.7</c:v>
                </c:pt>
                <c:pt idx="26">
                  <c:v>81</c:v>
                </c:pt>
                <c:pt idx="27">
                  <c:v>81.099999999999994</c:v>
                </c:pt>
                <c:pt idx="28">
                  <c:v>81.3</c:v>
                </c:pt>
                <c:pt idx="29">
                  <c:v>81.5</c:v>
                </c:pt>
                <c:pt idx="30">
                  <c:v>81.599999999999994</c:v>
                </c:pt>
                <c:pt idx="31">
                  <c:v>81.900000000000006</c:v>
                </c:pt>
                <c:pt idx="32">
                  <c:v>81.8</c:v>
                </c:pt>
                <c:pt idx="33">
                  <c:v>82</c:v>
                </c:pt>
                <c:pt idx="34">
                  <c:v>82.3</c:v>
                </c:pt>
                <c:pt idx="35">
                  <c:v>82.3</c:v>
                </c:pt>
                <c:pt idx="36">
                  <c:v>82.4</c:v>
                </c:pt>
                <c:pt idx="37" formatCode="0.0">
                  <c:v>82.5</c:v>
                </c:pt>
              </c:numCache>
            </c:numRef>
          </c:val>
          <c:smooth val="0"/>
          <c:extLst>
            <c:ext xmlns:c16="http://schemas.microsoft.com/office/drawing/2014/chart" uri="{C3380CC4-5D6E-409C-BE32-E72D297353CC}">
              <c16:uniqueId val="{00000004-7168-488C-B753-525E9F591060}"/>
            </c:ext>
          </c:extLst>
        </c:ser>
        <c:ser>
          <c:idx val="1"/>
          <c:order val="5"/>
          <c:tx>
            <c:strRef>
              <c:f>Sheet1!$A$3</c:f>
              <c:strCache>
                <c:ptCount val="1"/>
                <c:pt idx="0">
                  <c:v>CAN: 82.0</c:v>
                </c:pt>
              </c:strCache>
            </c:strRef>
          </c:tx>
          <c:spPr>
            <a:ln w="28575" cap="rnd">
              <a:solidFill>
                <a:schemeClr val="accent2"/>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Sheet1!$B$3:$AM$3</c:f>
              <c:numCache>
                <c:formatCode>General</c:formatCode>
                <c:ptCount val="38"/>
                <c:pt idx="0">
                  <c:v>75.3</c:v>
                </c:pt>
                <c:pt idx="1">
                  <c:v>75.5</c:v>
                </c:pt>
                <c:pt idx="2">
                  <c:v>75.599999999999994</c:v>
                </c:pt>
                <c:pt idx="3">
                  <c:v>75.900000000000006</c:v>
                </c:pt>
                <c:pt idx="4">
                  <c:v>76.2</c:v>
                </c:pt>
                <c:pt idx="5">
                  <c:v>76.3</c:v>
                </c:pt>
                <c:pt idx="6">
                  <c:v>76.5</c:v>
                </c:pt>
                <c:pt idx="7">
                  <c:v>76.599999999999994</c:v>
                </c:pt>
                <c:pt idx="8">
                  <c:v>76.8</c:v>
                </c:pt>
                <c:pt idx="9">
                  <c:v>77</c:v>
                </c:pt>
                <c:pt idx="10">
                  <c:v>77.2</c:v>
                </c:pt>
                <c:pt idx="11">
                  <c:v>77.5</c:v>
                </c:pt>
                <c:pt idx="12">
                  <c:v>77.7</c:v>
                </c:pt>
                <c:pt idx="13">
                  <c:v>77.8</c:v>
                </c:pt>
                <c:pt idx="14">
                  <c:v>77.900000000000006</c:v>
                </c:pt>
                <c:pt idx="15">
                  <c:v>77.900000000000006</c:v>
                </c:pt>
                <c:pt idx="16">
                  <c:v>78.099999999999994</c:v>
                </c:pt>
                <c:pt idx="17">
                  <c:v>78.3</c:v>
                </c:pt>
                <c:pt idx="18">
                  <c:v>78.5</c:v>
                </c:pt>
                <c:pt idx="19">
                  <c:v>78.7</c:v>
                </c:pt>
                <c:pt idx="20">
                  <c:v>79</c:v>
                </c:pt>
                <c:pt idx="21">
                  <c:v>79.2</c:v>
                </c:pt>
                <c:pt idx="22">
                  <c:v>79.400000000000006</c:v>
                </c:pt>
                <c:pt idx="23">
                  <c:v>79.599999999999994</c:v>
                </c:pt>
                <c:pt idx="24">
                  <c:v>79.8</c:v>
                </c:pt>
                <c:pt idx="25">
                  <c:v>80</c:v>
                </c:pt>
                <c:pt idx="26">
                  <c:v>80.3</c:v>
                </c:pt>
                <c:pt idx="27">
                  <c:v>80.400000000000006</c:v>
                </c:pt>
                <c:pt idx="28">
                  <c:v>80.599999999999994</c:v>
                </c:pt>
                <c:pt idx="29">
                  <c:v>80.8</c:v>
                </c:pt>
                <c:pt idx="30">
                  <c:v>81.099999999999994</c:v>
                </c:pt>
                <c:pt idx="31">
                  <c:v>81.3</c:v>
                </c:pt>
                <c:pt idx="32">
                  <c:v>81.5</c:v>
                </c:pt>
                <c:pt idx="33">
                  <c:v>81.7</c:v>
                </c:pt>
                <c:pt idx="34">
                  <c:v>81.8</c:v>
                </c:pt>
                <c:pt idx="35">
                  <c:v>81.900000000000006</c:v>
                </c:pt>
                <c:pt idx="36">
                  <c:v>82</c:v>
                </c:pt>
                <c:pt idx="37" formatCode="0.0">
                  <c:v>82</c:v>
                </c:pt>
              </c:numCache>
            </c:numRef>
          </c:val>
          <c:smooth val="0"/>
          <c:extLst>
            <c:ext xmlns:c16="http://schemas.microsoft.com/office/drawing/2014/chart" uri="{C3380CC4-5D6E-409C-BE32-E72D297353CC}">
              <c16:uniqueId val="{00000005-7168-488C-B753-525E9F591060}"/>
            </c:ext>
          </c:extLst>
        </c:ser>
        <c:ser>
          <c:idx val="5"/>
          <c:order val="6"/>
          <c:tx>
            <c:strRef>
              <c:f>Sheet1!$A$7</c:f>
              <c:strCache>
                <c:ptCount val="1"/>
                <c:pt idx="0">
                  <c:v>NZ: 81.9</c:v>
                </c:pt>
              </c:strCache>
            </c:strRef>
          </c:tx>
          <c:spPr>
            <a:ln w="28575" cap="rnd">
              <a:solidFill>
                <a:schemeClr val="accent6"/>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Sheet1!$B$7:$AM$7</c:f>
              <c:numCache>
                <c:formatCode>General</c:formatCode>
                <c:ptCount val="38"/>
                <c:pt idx="0">
                  <c:v>73.2</c:v>
                </c:pt>
                <c:pt idx="1">
                  <c:v>73.400000000000006</c:v>
                </c:pt>
                <c:pt idx="2">
                  <c:v>73.599999999999994</c:v>
                </c:pt>
                <c:pt idx="3">
                  <c:v>73.7</c:v>
                </c:pt>
                <c:pt idx="4">
                  <c:v>73.8</c:v>
                </c:pt>
                <c:pt idx="5">
                  <c:v>74</c:v>
                </c:pt>
                <c:pt idx="6">
                  <c:v>74.099999999999994</c:v>
                </c:pt>
                <c:pt idx="7">
                  <c:v>74.5</c:v>
                </c:pt>
                <c:pt idx="8">
                  <c:v>74.8</c:v>
                </c:pt>
                <c:pt idx="9">
                  <c:v>75.2</c:v>
                </c:pt>
                <c:pt idx="10">
                  <c:v>75.5</c:v>
                </c:pt>
                <c:pt idx="11">
                  <c:v>75.8</c:v>
                </c:pt>
                <c:pt idx="12">
                  <c:v>76.099999999999994</c:v>
                </c:pt>
                <c:pt idx="13">
                  <c:v>76.3</c:v>
                </c:pt>
                <c:pt idx="14">
                  <c:v>76.599999999999994</c:v>
                </c:pt>
                <c:pt idx="15">
                  <c:v>76.8</c:v>
                </c:pt>
                <c:pt idx="16">
                  <c:v>77.099999999999994</c:v>
                </c:pt>
                <c:pt idx="17">
                  <c:v>77.400000000000006</c:v>
                </c:pt>
                <c:pt idx="18">
                  <c:v>77.7</c:v>
                </c:pt>
                <c:pt idx="19">
                  <c:v>78.099999999999994</c:v>
                </c:pt>
                <c:pt idx="20">
                  <c:v>78.400000000000006</c:v>
                </c:pt>
                <c:pt idx="21">
                  <c:v>78.7</c:v>
                </c:pt>
                <c:pt idx="22">
                  <c:v>79</c:v>
                </c:pt>
                <c:pt idx="23">
                  <c:v>79.3</c:v>
                </c:pt>
                <c:pt idx="24">
                  <c:v>79.599999999999994</c:v>
                </c:pt>
                <c:pt idx="25">
                  <c:v>79.8</c:v>
                </c:pt>
                <c:pt idx="26">
                  <c:v>80.099999999999994</c:v>
                </c:pt>
                <c:pt idx="27">
                  <c:v>80.3</c:v>
                </c:pt>
                <c:pt idx="28">
                  <c:v>80.5</c:v>
                </c:pt>
                <c:pt idx="29">
                  <c:v>80.7</c:v>
                </c:pt>
                <c:pt idx="30">
                  <c:v>80.8</c:v>
                </c:pt>
                <c:pt idx="31">
                  <c:v>81</c:v>
                </c:pt>
                <c:pt idx="32">
                  <c:v>81.2</c:v>
                </c:pt>
                <c:pt idx="33">
                  <c:v>81.400000000000006</c:v>
                </c:pt>
                <c:pt idx="34">
                  <c:v>81.5</c:v>
                </c:pt>
                <c:pt idx="35">
                  <c:v>81.7</c:v>
                </c:pt>
                <c:pt idx="36">
                  <c:v>81.7</c:v>
                </c:pt>
                <c:pt idx="37" formatCode="0.0">
                  <c:v>81.900000000000006</c:v>
                </c:pt>
              </c:numCache>
            </c:numRef>
          </c:val>
          <c:smooth val="0"/>
          <c:extLst>
            <c:ext xmlns:c16="http://schemas.microsoft.com/office/drawing/2014/chart" uri="{C3380CC4-5D6E-409C-BE32-E72D297353CC}">
              <c16:uniqueId val="{00000006-7168-488C-B753-525E9F591060}"/>
            </c:ext>
          </c:extLst>
        </c:ser>
        <c:ser>
          <c:idx val="4"/>
          <c:order val="7"/>
          <c:tx>
            <c:strRef>
              <c:f>Sheet1!$A$6</c:f>
              <c:strCache>
                <c:ptCount val="1"/>
                <c:pt idx="0">
                  <c:v>NETH: 81.8</c:v>
                </c:pt>
              </c:strCache>
            </c:strRef>
          </c:tx>
          <c:spPr>
            <a:ln w="28575" cap="rnd">
              <a:solidFill>
                <a:schemeClr val="accent5"/>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Sheet1!$B$6:$AM$6</c:f>
              <c:numCache>
                <c:formatCode>General</c:formatCode>
                <c:ptCount val="38"/>
                <c:pt idx="0">
                  <c:v>75.900000000000006</c:v>
                </c:pt>
                <c:pt idx="1">
                  <c:v>76</c:v>
                </c:pt>
                <c:pt idx="2">
                  <c:v>76.099999999999994</c:v>
                </c:pt>
                <c:pt idx="3">
                  <c:v>76.3</c:v>
                </c:pt>
                <c:pt idx="4">
                  <c:v>76.400000000000006</c:v>
                </c:pt>
                <c:pt idx="5">
                  <c:v>76.5</c:v>
                </c:pt>
                <c:pt idx="6">
                  <c:v>76.400000000000006</c:v>
                </c:pt>
                <c:pt idx="7">
                  <c:v>76.900000000000006</c:v>
                </c:pt>
                <c:pt idx="8">
                  <c:v>77.099999999999994</c:v>
                </c:pt>
                <c:pt idx="9">
                  <c:v>76.900000000000006</c:v>
                </c:pt>
                <c:pt idx="10">
                  <c:v>77</c:v>
                </c:pt>
                <c:pt idx="11">
                  <c:v>77.2</c:v>
                </c:pt>
                <c:pt idx="12">
                  <c:v>77.400000000000006</c:v>
                </c:pt>
                <c:pt idx="13">
                  <c:v>77.099999999999994</c:v>
                </c:pt>
                <c:pt idx="14">
                  <c:v>77.5</c:v>
                </c:pt>
                <c:pt idx="15">
                  <c:v>77.599999999999994</c:v>
                </c:pt>
                <c:pt idx="16">
                  <c:v>77.599999999999994</c:v>
                </c:pt>
                <c:pt idx="17">
                  <c:v>78</c:v>
                </c:pt>
                <c:pt idx="18">
                  <c:v>78</c:v>
                </c:pt>
                <c:pt idx="19">
                  <c:v>77.900000000000006</c:v>
                </c:pt>
                <c:pt idx="20">
                  <c:v>78.2</c:v>
                </c:pt>
                <c:pt idx="21">
                  <c:v>78.3</c:v>
                </c:pt>
                <c:pt idx="22">
                  <c:v>78.400000000000006</c:v>
                </c:pt>
                <c:pt idx="23">
                  <c:v>78.7</c:v>
                </c:pt>
                <c:pt idx="24">
                  <c:v>79.2</c:v>
                </c:pt>
                <c:pt idx="25">
                  <c:v>79.5</c:v>
                </c:pt>
                <c:pt idx="26">
                  <c:v>79.900000000000006</c:v>
                </c:pt>
                <c:pt idx="27">
                  <c:v>80.3</c:v>
                </c:pt>
                <c:pt idx="28">
                  <c:v>80.5</c:v>
                </c:pt>
                <c:pt idx="29">
                  <c:v>80.8</c:v>
                </c:pt>
                <c:pt idx="30">
                  <c:v>81</c:v>
                </c:pt>
                <c:pt idx="31">
                  <c:v>81.3</c:v>
                </c:pt>
                <c:pt idx="32">
                  <c:v>81.2</c:v>
                </c:pt>
                <c:pt idx="33">
                  <c:v>81.400000000000006</c:v>
                </c:pt>
                <c:pt idx="34">
                  <c:v>81.8</c:v>
                </c:pt>
                <c:pt idx="35">
                  <c:v>81.599999999999994</c:v>
                </c:pt>
                <c:pt idx="36">
                  <c:v>81.599999999999994</c:v>
                </c:pt>
                <c:pt idx="37" formatCode="0.0">
                  <c:v>81.8</c:v>
                </c:pt>
              </c:numCache>
            </c:numRef>
          </c:val>
          <c:smooth val="0"/>
          <c:extLst>
            <c:ext xmlns:c16="http://schemas.microsoft.com/office/drawing/2014/chart" uri="{C3380CC4-5D6E-409C-BE32-E72D297353CC}">
              <c16:uniqueId val="{00000007-7168-488C-B753-525E9F591060}"/>
            </c:ext>
          </c:extLst>
        </c:ser>
        <c:ser>
          <c:idx val="9"/>
          <c:order val="8"/>
          <c:tx>
            <c:strRef>
              <c:f>Sheet1!$A$11</c:f>
              <c:strCache>
                <c:ptCount val="1"/>
                <c:pt idx="0">
                  <c:v>UK: 81.3</c:v>
                </c:pt>
              </c:strCache>
            </c:strRef>
          </c:tx>
          <c:spPr>
            <a:ln w="28575" cap="rnd">
              <a:solidFill>
                <a:schemeClr val="accent4">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Sheet1!$B$11:$AM$11</c:f>
              <c:numCache>
                <c:formatCode>General</c:formatCode>
                <c:ptCount val="38"/>
                <c:pt idx="0">
                  <c:v>73.2</c:v>
                </c:pt>
                <c:pt idx="1">
                  <c:v>73.8</c:v>
                </c:pt>
                <c:pt idx="2">
                  <c:v>74.099999999999994</c:v>
                </c:pt>
                <c:pt idx="3">
                  <c:v>74.3</c:v>
                </c:pt>
                <c:pt idx="4">
                  <c:v>74.5</c:v>
                </c:pt>
                <c:pt idx="5">
                  <c:v>74.7</c:v>
                </c:pt>
                <c:pt idx="6">
                  <c:v>74.8</c:v>
                </c:pt>
                <c:pt idx="7">
                  <c:v>75.2</c:v>
                </c:pt>
                <c:pt idx="8">
                  <c:v>75.3</c:v>
                </c:pt>
                <c:pt idx="9">
                  <c:v>75.400000000000006</c:v>
                </c:pt>
                <c:pt idx="10">
                  <c:v>75.7</c:v>
                </c:pt>
                <c:pt idx="11">
                  <c:v>75.900000000000006</c:v>
                </c:pt>
                <c:pt idx="12">
                  <c:v>76.3</c:v>
                </c:pt>
                <c:pt idx="13">
                  <c:v>76.2</c:v>
                </c:pt>
                <c:pt idx="14">
                  <c:v>76.8</c:v>
                </c:pt>
                <c:pt idx="15">
                  <c:v>76.7</c:v>
                </c:pt>
                <c:pt idx="16">
                  <c:v>76.900000000000006</c:v>
                </c:pt>
                <c:pt idx="17">
                  <c:v>77.2</c:v>
                </c:pt>
                <c:pt idx="18">
                  <c:v>77.3</c:v>
                </c:pt>
                <c:pt idx="19">
                  <c:v>77.5</c:v>
                </c:pt>
                <c:pt idx="20">
                  <c:v>77.900000000000006</c:v>
                </c:pt>
                <c:pt idx="21">
                  <c:v>78.2</c:v>
                </c:pt>
                <c:pt idx="22">
                  <c:v>78.3</c:v>
                </c:pt>
                <c:pt idx="23">
                  <c:v>78.400000000000006</c:v>
                </c:pt>
                <c:pt idx="24">
                  <c:v>79</c:v>
                </c:pt>
                <c:pt idx="25">
                  <c:v>79.2</c:v>
                </c:pt>
                <c:pt idx="26">
                  <c:v>79.5</c:v>
                </c:pt>
                <c:pt idx="27">
                  <c:v>79.7</c:v>
                </c:pt>
                <c:pt idx="28">
                  <c:v>79.8</c:v>
                </c:pt>
                <c:pt idx="29">
                  <c:v>80.400000000000006</c:v>
                </c:pt>
                <c:pt idx="30">
                  <c:v>80.599999999999994</c:v>
                </c:pt>
                <c:pt idx="31">
                  <c:v>81</c:v>
                </c:pt>
                <c:pt idx="32">
                  <c:v>81</c:v>
                </c:pt>
                <c:pt idx="33">
                  <c:v>81.099999999999994</c:v>
                </c:pt>
                <c:pt idx="34">
                  <c:v>81.400000000000006</c:v>
                </c:pt>
                <c:pt idx="35">
                  <c:v>81</c:v>
                </c:pt>
                <c:pt idx="36">
                  <c:v>81.2</c:v>
                </c:pt>
                <c:pt idx="37" formatCode="0.0">
                  <c:v>81.3</c:v>
                </c:pt>
              </c:numCache>
            </c:numRef>
          </c:val>
          <c:smooth val="0"/>
          <c:extLst>
            <c:ext xmlns:c16="http://schemas.microsoft.com/office/drawing/2014/chart" uri="{C3380CC4-5D6E-409C-BE32-E72D297353CC}">
              <c16:uniqueId val="{00000008-7168-488C-B753-525E9F591060}"/>
            </c:ext>
          </c:extLst>
        </c:ser>
        <c:ser>
          <c:idx val="3"/>
          <c:order val="9"/>
          <c:tx>
            <c:strRef>
              <c:f>Sheet1!$A$5</c:f>
              <c:strCache>
                <c:ptCount val="1"/>
                <c:pt idx="0">
                  <c:v>GER: 81.1</c:v>
                </c:pt>
              </c:strCache>
            </c:strRef>
          </c:tx>
          <c:spPr>
            <a:ln w="28575" cap="rnd">
              <a:solidFill>
                <a:schemeClr val="accent4"/>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Sheet1!$B$5:$AM$5</c:f>
              <c:numCache>
                <c:formatCode>General</c:formatCode>
                <c:ptCount val="38"/>
                <c:pt idx="0">
                  <c:v>72.900000000000006</c:v>
                </c:pt>
                <c:pt idx="1">
                  <c:v>73.2</c:v>
                </c:pt>
                <c:pt idx="2">
                  <c:v>73.5</c:v>
                </c:pt>
                <c:pt idx="3">
                  <c:v>73.8</c:v>
                </c:pt>
                <c:pt idx="4">
                  <c:v>74.3</c:v>
                </c:pt>
                <c:pt idx="5">
                  <c:v>74.900000000000006</c:v>
                </c:pt>
                <c:pt idx="6">
                  <c:v>75.099999999999994</c:v>
                </c:pt>
                <c:pt idx="7">
                  <c:v>75.599999999999994</c:v>
                </c:pt>
                <c:pt idx="8">
                  <c:v>75.8</c:v>
                </c:pt>
                <c:pt idx="9">
                  <c:v>75.900000000000006</c:v>
                </c:pt>
                <c:pt idx="10">
                  <c:v>77.2</c:v>
                </c:pt>
                <c:pt idx="11">
                  <c:v>75.5</c:v>
                </c:pt>
                <c:pt idx="12">
                  <c:v>76</c:v>
                </c:pt>
                <c:pt idx="13">
                  <c:v>76.099999999999994</c:v>
                </c:pt>
                <c:pt idx="14">
                  <c:v>76.400000000000006</c:v>
                </c:pt>
                <c:pt idx="15">
                  <c:v>76.599999999999994</c:v>
                </c:pt>
                <c:pt idx="16">
                  <c:v>76.900000000000006</c:v>
                </c:pt>
                <c:pt idx="17">
                  <c:v>77.3</c:v>
                </c:pt>
                <c:pt idx="18">
                  <c:v>77.7</c:v>
                </c:pt>
                <c:pt idx="19">
                  <c:v>77.900000000000006</c:v>
                </c:pt>
                <c:pt idx="20">
                  <c:v>78.2</c:v>
                </c:pt>
                <c:pt idx="21">
                  <c:v>78.5</c:v>
                </c:pt>
                <c:pt idx="22">
                  <c:v>78.5</c:v>
                </c:pt>
                <c:pt idx="23">
                  <c:v>78.599999999999994</c:v>
                </c:pt>
                <c:pt idx="24">
                  <c:v>79.2</c:v>
                </c:pt>
                <c:pt idx="25">
                  <c:v>79.400000000000006</c:v>
                </c:pt>
                <c:pt idx="26">
                  <c:v>79.8</c:v>
                </c:pt>
                <c:pt idx="27">
                  <c:v>80.099999999999994</c:v>
                </c:pt>
                <c:pt idx="28">
                  <c:v>80.2</c:v>
                </c:pt>
                <c:pt idx="29">
                  <c:v>80.3</c:v>
                </c:pt>
                <c:pt idx="30">
                  <c:v>80.5</c:v>
                </c:pt>
                <c:pt idx="31">
                  <c:v>80.5</c:v>
                </c:pt>
                <c:pt idx="32">
                  <c:v>80.599999999999994</c:v>
                </c:pt>
                <c:pt idx="33">
                  <c:v>80.599999999999994</c:v>
                </c:pt>
                <c:pt idx="34">
                  <c:v>81.2</c:v>
                </c:pt>
                <c:pt idx="35">
                  <c:v>80.7</c:v>
                </c:pt>
                <c:pt idx="36">
                  <c:v>81.099999999999994</c:v>
                </c:pt>
                <c:pt idx="37" formatCode="0.0">
                  <c:v>81.099999999999994</c:v>
                </c:pt>
              </c:numCache>
            </c:numRef>
          </c:val>
          <c:smooth val="0"/>
          <c:extLst>
            <c:ext xmlns:c16="http://schemas.microsoft.com/office/drawing/2014/chart" uri="{C3380CC4-5D6E-409C-BE32-E72D297353CC}">
              <c16:uniqueId val="{00000009-7168-488C-B753-525E9F591060}"/>
            </c:ext>
          </c:extLst>
        </c:ser>
        <c:ser>
          <c:idx val="10"/>
          <c:order val="10"/>
          <c:tx>
            <c:strRef>
              <c:f>Sheet1!$A$12</c:f>
              <c:strCache>
                <c:ptCount val="1"/>
                <c:pt idx="0">
                  <c:v>US: 78.6</c:v>
                </c:pt>
              </c:strCache>
            </c:strRef>
          </c:tx>
          <c:spPr>
            <a:ln w="28575" cap="rnd">
              <a:solidFill>
                <a:schemeClr val="accent5">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Sheet1!$B$12:$AM$12</c:f>
              <c:numCache>
                <c:formatCode>General</c:formatCode>
                <c:ptCount val="38"/>
                <c:pt idx="0">
                  <c:v>73.7</c:v>
                </c:pt>
                <c:pt idx="1">
                  <c:v>74.099999999999994</c:v>
                </c:pt>
                <c:pt idx="2">
                  <c:v>74.5</c:v>
                </c:pt>
                <c:pt idx="3">
                  <c:v>74.599999999999994</c:v>
                </c:pt>
                <c:pt idx="4">
                  <c:v>74.7</c:v>
                </c:pt>
                <c:pt idx="5">
                  <c:v>74.7</c:v>
                </c:pt>
                <c:pt idx="6">
                  <c:v>74.7</c:v>
                </c:pt>
                <c:pt idx="7">
                  <c:v>74.900000000000006</c:v>
                </c:pt>
                <c:pt idx="8">
                  <c:v>74.900000000000006</c:v>
                </c:pt>
                <c:pt idx="9">
                  <c:v>75.099999999999994</c:v>
                </c:pt>
                <c:pt idx="10">
                  <c:v>75.3</c:v>
                </c:pt>
                <c:pt idx="11">
                  <c:v>75.5</c:v>
                </c:pt>
                <c:pt idx="12">
                  <c:v>75.7</c:v>
                </c:pt>
                <c:pt idx="13">
                  <c:v>75.5</c:v>
                </c:pt>
                <c:pt idx="14">
                  <c:v>75.7</c:v>
                </c:pt>
                <c:pt idx="15">
                  <c:v>75.7</c:v>
                </c:pt>
                <c:pt idx="16">
                  <c:v>76.099999999999994</c:v>
                </c:pt>
                <c:pt idx="17">
                  <c:v>76.5</c:v>
                </c:pt>
                <c:pt idx="18">
                  <c:v>76.7</c:v>
                </c:pt>
                <c:pt idx="19">
                  <c:v>76.7</c:v>
                </c:pt>
                <c:pt idx="20">
                  <c:v>76.7</c:v>
                </c:pt>
                <c:pt idx="21">
                  <c:v>76.900000000000006</c:v>
                </c:pt>
                <c:pt idx="22">
                  <c:v>77</c:v>
                </c:pt>
                <c:pt idx="23">
                  <c:v>77.099999999999994</c:v>
                </c:pt>
                <c:pt idx="24">
                  <c:v>77.599999999999994</c:v>
                </c:pt>
                <c:pt idx="25">
                  <c:v>77.599999999999994</c:v>
                </c:pt>
                <c:pt idx="26">
                  <c:v>77.8</c:v>
                </c:pt>
                <c:pt idx="27">
                  <c:v>78.099999999999994</c:v>
                </c:pt>
                <c:pt idx="28">
                  <c:v>78.099999999999994</c:v>
                </c:pt>
                <c:pt idx="29">
                  <c:v>78.5</c:v>
                </c:pt>
                <c:pt idx="30">
                  <c:v>78.599999999999994</c:v>
                </c:pt>
                <c:pt idx="31">
                  <c:v>78.7</c:v>
                </c:pt>
                <c:pt idx="32">
                  <c:v>78.8</c:v>
                </c:pt>
                <c:pt idx="33">
                  <c:v>78.8</c:v>
                </c:pt>
                <c:pt idx="34">
                  <c:v>78.900000000000006</c:v>
                </c:pt>
                <c:pt idx="35">
                  <c:v>78.7</c:v>
                </c:pt>
                <c:pt idx="36">
                  <c:v>78.7</c:v>
                </c:pt>
                <c:pt idx="37" formatCode="0.0">
                  <c:v>78.599999999999994</c:v>
                </c:pt>
              </c:numCache>
            </c:numRef>
          </c:val>
          <c:smooth val="0"/>
          <c:extLst>
            <c:ext xmlns:c16="http://schemas.microsoft.com/office/drawing/2014/chart" uri="{C3380CC4-5D6E-409C-BE32-E72D297353CC}">
              <c16:uniqueId val="{0000000A-7168-488C-B753-525E9F591060}"/>
            </c:ext>
          </c:extLst>
        </c:ser>
        <c:dLbls>
          <c:showLegendKey val="0"/>
          <c:showVal val="0"/>
          <c:showCatName val="0"/>
          <c:showSerName val="0"/>
          <c:showPercent val="0"/>
          <c:showBubbleSize val="0"/>
        </c:dLbls>
        <c:smooth val="0"/>
        <c:axId val="636214856"/>
        <c:axId val="636216424"/>
      </c:lineChart>
      <c:catAx>
        <c:axId val="636214856"/>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6424"/>
        <c:crosses val="autoZero"/>
        <c:auto val="1"/>
        <c:lblAlgn val="ctr"/>
        <c:lblOffset val="200"/>
        <c:tickLblSkip val="5"/>
        <c:tickMarkSkip val="5"/>
        <c:noMultiLvlLbl val="0"/>
      </c:catAx>
      <c:valAx>
        <c:axId val="636216424"/>
        <c:scaling>
          <c:orientation val="minMax"/>
          <c:max val="84"/>
          <c:min val="7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4856"/>
        <c:crosses val="autoZero"/>
        <c:crossBetween val="midCat"/>
      </c:valAx>
      <c:spPr>
        <a:noFill/>
        <a:ln>
          <a:noFill/>
        </a:ln>
        <a:effectLst/>
      </c:spPr>
    </c:plotArea>
    <c:legend>
      <c:legendPos val="r"/>
      <c:layout>
        <c:manualLayout>
          <c:xMode val="edge"/>
          <c:yMode val="edge"/>
          <c:x val="0.76787968170645349"/>
          <c:y val="0.10274506441951932"/>
          <c:w val="0.13194395145051313"/>
          <c:h val="0.7585856427547513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995681731018978E-2"/>
          <c:y val="0.16538206047883972"/>
          <c:w val="0.92657620264156026"/>
          <c:h val="0.73856373207956671"/>
        </c:manualLayout>
      </c:layout>
      <c:barChart>
        <c:barDir val="col"/>
        <c:grouping val="clustered"/>
        <c:varyColors val="0"/>
        <c:ser>
          <c:idx val="0"/>
          <c:order val="0"/>
          <c:tx>
            <c:strRef>
              <c:f>Sheet1!$B$1</c:f>
              <c:strCache>
                <c:ptCount val="1"/>
                <c:pt idx="0">
                  <c:v>Females</c:v>
                </c:pt>
              </c:strCache>
            </c:strRef>
          </c:tx>
          <c:spPr>
            <a:solidFill>
              <a:srgbClr val="0C4C88"/>
            </a:solidFill>
            <a:ln>
              <a:noFill/>
            </a:ln>
            <a:effectLst/>
          </c:spPr>
          <c:invertIfNegative val="0"/>
          <c:dPt>
            <c:idx val="0"/>
            <c:invertIfNegative val="0"/>
            <c:bubble3D val="0"/>
            <c:spPr>
              <a:solidFill>
                <a:srgbClr val="0C4C88"/>
              </a:solidFill>
              <a:ln>
                <a:noFill/>
              </a:ln>
              <a:effectLst/>
            </c:spPr>
            <c:extLst>
              <c:ext xmlns:c16="http://schemas.microsoft.com/office/drawing/2014/chart" uri="{C3380CC4-5D6E-409C-BE32-E72D297353CC}">
                <c16:uniqueId val="{00000001-315A-402C-A4A7-A85376A0E8A1}"/>
              </c:ext>
            </c:extLst>
          </c:dPt>
          <c:dPt>
            <c:idx val="10"/>
            <c:invertIfNegative val="0"/>
            <c:bubble3D val="0"/>
            <c:spPr>
              <a:solidFill>
                <a:srgbClr val="C00000"/>
              </a:solidFill>
              <a:ln>
                <a:noFill/>
              </a:ln>
              <a:effectLst/>
            </c:spPr>
            <c:extLst>
              <c:ext xmlns:c16="http://schemas.microsoft.com/office/drawing/2014/chart" uri="{C3380CC4-5D6E-409C-BE32-E72D297353CC}">
                <c16:uniqueId val="{00000002-315A-402C-A4A7-A85376A0E8A1}"/>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Interface"/>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Sheet1!$A$2:$A$12</c:f>
              <c:strCache>
                <c:ptCount val="11"/>
                <c:pt idx="0">
                  <c:v>SWE</c:v>
                </c:pt>
                <c:pt idx="1">
                  <c:v>NOR</c:v>
                </c:pt>
                <c:pt idx="2">
                  <c:v>AUS</c:v>
                </c:pt>
                <c:pt idx="3">
                  <c:v>GER</c:v>
                </c:pt>
                <c:pt idx="4">
                  <c:v>SWIZ</c:v>
                </c:pt>
                <c:pt idx="5">
                  <c:v>NETH</c:v>
                </c:pt>
                <c:pt idx="6">
                  <c:v>FRA</c:v>
                </c:pt>
                <c:pt idx="7">
                  <c:v>UK</c:v>
                </c:pt>
                <c:pt idx="8">
                  <c:v>NZ</c:v>
                </c:pt>
                <c:pt idx="9">
                  <c:v>CAN</c:v>
                </c:pt>
                <c:pt idx="10">
                  <c:v>US</c:v>
                </c:pt>
              </c:strCache>
            </c:strRef>
          </c:cat>
          <c:val>
            <c:numRef>
              <c:f>Sheet1!$B$2:$B$12</c:f>
              <c:numCache>
                <c:formatCode>0.00</c:formatCode>
                <c:ptCount val="11"/>
                <c:pt idx="0">
                  <c:v>2</c:v>
                </c:pt>
                <c:pt idx="1">
                  <c:v>2.2999999999999998</c:v>
                </c:pt>
                <c:pt idx="2">
                  <c:v>3.1</c:v>
                </c:pt>
                <c:pt idx="3">
                  <c:v>3.2</c:v>
                </c:pt>
                <c:pt idx="4">
                  <c:v>3.3</c:v>
                </c:pt>
                <c:pt idx="5">
                  <c:v>3.5</c:v>
                </c:pt>
                <c:pt idx="6">
                  <c:v>3.8</c:v>
                </c:pt>
                <c:pt idx="7">
                  <c:v>3.9</c:v>
                </c:pt>
                <c:pt idx="8">
                  <c:v>4.2</c:v>
                </c:pt>
                <c:pt idx="9">
                  <c:v>4.7</c:v>
                </c:pt>
                <c:pt idx="10">
                  <c:v>5.8</c:v>
                </c:pt>
              </c:numCache>
            </c:numRef>
          </c:val>
          <c:extLst>
            <c:ext xmlns:c16="http://schemas.microsoft.com/office/drawing/2014/chart" uri="{C3380CC4-5D6E-409C-BE32-E72D297353CC}">
              <c16:uniqueId val="{00000003-315A-402C-A4A7-A85376A0E8A1}"/>
            </c:ext>
          </c:extLst>
        </c:ser>
        <c:dLbls>
          <c:showLegendKey val="0"/>
          <c:showVal val="0"/>
          <c:showCatName val="0"/>
          <c:showSerName val="0"/>
          <c:showPercent val="0"/>
          <c:showBubbleSize val="0"/>
        </c:dLbls>
        <c:gapWidth val="25"/>
        <c:axId val="639404376"/>
        <c:axId val="639404768"/>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solidFill>
                    <a:schemeClr val="accent2"/>
                  </a:solidFill>
                  <a:ln>
                    <a:noFill/>
                  </a:ln>
                  <a:effectLst/>
                </c:spPr>
                <c:invertIfNegative val="0"/>
                <c:dLbls>
                  <c:dLbl>
                    <c:idx val="2"/>
                    <c:layout>
                      <c:manualLayout>
                        <c:x val="-1.4181764662660485E-3"/>
                        <c:y val="2.299597751464177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315A-402C-A4A7-A85376A0E8A1}"/>
                      </c:ext>
                    </c:extLst>
                  </c:dLbl>
                  <c:dLbl>
                    <c:idx val="3"/>
                    <c:layout>
                      <c:manualLayout>
                        <c:x val="-1.4181764662660485E-3"/>
                        <c:y val="-2.874497189330228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5-315A-402C-A4A7-A85376A0E8A1}"/>
                      </c:ext>
                    </c:extLst>
                  </c:dLbl>
                  <c:dLbl>
                    <c:idx val="6"/>
                    <c:layout>
                      <c:manualLayout>
                        <c:x val="0"/>
                        <c:y val="3.1619469082632461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315A-402C-A4A7-A85376A0E8A1}"/>
                      </c:ext>
                    </c:extLst>
                  </c:dLbl>
                  <c:dLbl>
                    <c:idx val="8"/>
                    <c:layout>
                      <c:manualLayout>
                        <c:x val="-5.6727058650642981E-3"/>
                        <c:y val="-4.311745783995340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7-315A-402C-A4A7-A85376A0E8A1}"/>
                      </c:ext>
                    </c:extLst>
                  </c:dLbl>
                  <c:dLbl>
                    <c:idx val="9"/>
                    <c:layout>
                      <c:manualLayout>
                        <c:x val="-4.2545293987981455E-3"/>
                        <c:y val="-2.5870474703972059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315A-402C-A4A7-A85376A0E8A1}"/>
                      </c:ext>
                    </c:extLst>
                  </c:dLbl>
                  <c:dLbl>
                    <c:idx val="10"/>
                    <c:layout>
                      <c:manualLayout>
                        <c:x val="-4.2545293987983537E-3"/>
                        <c:y val="-4.886645221861399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9-315A-402C-A4A7-A85376A0E8A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Interface"/>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6350" cap="flat" cmpd="sng" algn="ctr">
                            <a:solidFill>
                              <a:schemeClr val="tx1"/>
                            </a:solidFill>
                            <a:prstDash val="solid"/>
                            <a:round/>
                          </a:ln>
                          <a:effectLst/>
                        </c:spPr>
                      </c15:leaderLines>
                    </c:ext>
                  </c:extLst>
                </c:dLbls>
                <c:cat>
                  <c:strRef>
                    <c:extLst>
                      <c:ext uri="{02D57815-91ED-43cb-92C2-25804820EDAC}">
                        <c15:formulaRef>
                          <c15:sqref>Sheet1!$A$2:$A$12</c15:sqref>
                        </c15:formulaRef>
                      </c:ext>
                    </c:extLst>
                    <c:strCache>
                      <c:ptCount val="11"/>
                      <c:pt idx="0">
                        <c:v>SWE</c:v>
                      </c:pt>
                      <c:pt idx="1">
                        <c:v>NOR</c:v>
                      </c:pt>
                      <c:pt idx="2">
                        <c:v>AUS</c:v>
                      </c:pt>
                      <c:pt idx="3">
                        <c:v>GER</c:v>
                      </c:pt>
                      <c:pt idx="4">
                        <c:v>SWIZ</c:v>
                      </c:pt>
                      <c:pt idx="5">
                        <c:v>NETH</c:v>
                      </c:pt>
                      <c:pt idx="6">
                        <c:v>FRA</c:v>
                      </c:pt>
                      <c:pt idx="7">
                        <c:v>UK</c:v>
                      </c:pt>
                      <c:pt idx="8">
                        <c:v>NZ</c:v>
                      </c:pt>
                      <c:pt idx="9">
                        <c:v>CAN</c:v>
                      </c:pt>
                      <c:pt idx="10">
                        <c:v>US</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A-315A-402C-A4A7-A85376A0E8A1}"/>
                  </c:ext>
                </c:extLst>
              </c15:ser>
            </c15:filteredBarSeries>
          </c:ext>
        </c:extLst>
      </c:barChart>
      <c:catAx>
        <c:axId val="639404376"/>
        <c:scaling>
          <c:orientation val="minMax"/>
        </c:scaling>
        <c:delete val="0"/>
        <c:axPos val="b"/>
        <c:numFmt formatCode="General"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Interface"/>
                <a:ea typeface="Tahoma" panose="020B0604030504040204" pitchFamily="34" charset="0"/>
                <a:cs typeface="Tahoma" panose="020B0604030504040204" pitchFamily="34" charset="0"/>
              </a:defRPr>
            </a:pPr>
            <a:endParaRPr lang="en-US"/>
          </a:p>
        </c:txPr>
        <c:crossAx val="639404768"/>
        <c:crosses val="autoZero"/>
        <c:auto val="1"/>
        <c:lblAlgn val="ctr"/>
        <c:lblOffset val="100"/>
        <c:noMultiLvlLbl val="0"/>
      </c:catAx>
      <c:valAx>
        <c:axId val="639404768"/>
        <c:scaling>
          <c:orientation val="minMax"/>
          <c:max val="6"/>
          <c:min val="0"/>
        </c:scaling>
        <c:delete val="1"/>
        <c:axPos val="l"/>
        <c:majorGridlines>
          <c:spPr>
            <a:ln w="6350" cap="flat" cmpd="sng" algn="ctr">
              <a:solidFill>
                <a:schemeClr val="tx1">
                  <a:tint val="75000"/>
                </a:schemeClr>
              </a:solidFill>
              <a:prstDash val="solid"/>
              <a:round/>
            </a:ln>
            <a:effectLst/>
          </c:spPr>
        </c:majorGridlines>
        <c:numFmt formatCode="0.00" sourceLinked="1"/>
        <c:majorTickMark val="out"/>
        <c:minorTickMark val="none"/>
        <c:tickLblPos val="nextTo"/>
        <c:crossAx val="639404376"/>
        <c:crosses val="autoZero"/>
        <c:crossBetween val="between"/>
        <c:majorUnit val="25"/>
      </c:valAx>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0.05376</cdr:x>
      <cdr:y>0.35814</cdr:y>
    </cdr:from>
    <cdr:to>
      <cdr:x>0.35323</cdr:x>
      <cdr:y>0.40222</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278562" y="1500388"/>
          <a:ext cx="1551760"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6.8</a:t>
          </a:r>
        </a:p>
      </cdr:txBody>
    </cdr:sp>
  </cdr:relSizeAnchor>
  <cdr:relSizeAnchor xmlns:cdr="http://schemas.openxmlformats.org/drawingml/2006/chartDrawing">
    <cdr:from>
      <cdr:x>0.03266</cdr:x>
      <cdr:y>0</cdr:y>
    </cdr:from>
    <cdr:to>
      <cdr:x>0.88091</cdr:x>
      <cdr:y>0.06612</cdr:y>
    </cdr:to>
    <cdr:sp macro="" textlink="">
      <cdr:nvSpPr>
        <cdr:cNvPr id="3" name="TextBox 10">
          <a:extLst xmlns:a="http://schemas.openxmlformats.org/drawingml/2006/main">
            <a:ext uri="{FF2B5EF4-FFF2-40B4-BE49-F238E27FC236}">
              <a16:creationId xmlns:a16="http://schemas.microsoft.com/office/drawing/2014/main" id="{2D8DC483-668C-BD4E-AA74-885432025451}"/>
            </a:ext>
          </a:extLst>
        </cdr:cNvPr>
        <cdr:cNvSpPr txBox="1"/>
      </cdr:nvSpPr>
      <cdr:spPr>
        <a:xfrm xmlns:a="http://schemas.openxmlformats.org/drawingml/2006/main">
          <a:off x="169231" y="0"/>
          <a:ext cx="4395292" cy="276999"/>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lvl="0"/>
          <a:r>
            <a:rPr lang="en-US" sz="1800" i="1" dirty="0">
              <a:solidFill>
                <a:srgbClr val="4C515A"/>
              </a:solidFill>
            </a:rPr>
            <a:t>Average physician visits per capita, 2017</a:t>
          </a:r>
          <a:endParaRPr lang="en-US" sz="1800" i="1" dirty="0">
            <a:solidFill>
              <a:srgbClr val="4C515A"/>
            </a:solidFill>
            <a:latin typeface="Trebuchet MS"/>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0.66915</cdr:x>
      <cdr:y>0.46393</cdr:y>
    </cdr:from>
    <cdr:to>
      <cdr:x>0.96863</cdr:x>
      <cdr:y>0.50801</cdr:y>
    </cdr:to>
    <cdr:sp macro="" textlink="">
      <cdr:nvSpPr>
        <cdr:cNvPr id="2" name="TextBox 1">
          <a:extLst xmlns:a="http://schemas.openxmlformats.org/drawingml/2006/main">
            <a:ext uri="{FF2B5EF4-FFF2-40B4-BE49-F238E27FC236}">
              <a16:creationId xmlns:a16="http://schemas.microsoft.com/office/drawing/2014/main" id="{962B1ED3-5CF1-42C2-B516-B8F6571B8895}"/>
            </a:ext>
          </a:extLst>
        </cdr:cNvPr>
        <cdr:cNvSpPr txBox="1"/>
      </cdr:nvSpPr>
      <cdr:spPr>
        <a:xfrm xmlns:a="http://schemas.openxmlformats.org/drawingml/2006/main">
          <a:off x="3467280" y="1943611"/>
          <a:ext cx="1551760"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algn="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3.5</a:t>
          </a:r>
        </a:p>
      </cdr:txBody>
    </cdr:sp>
  </cdr:relSizeAnchor>
  <cdr:relSizeAnchor xmlns:cdr="http://schemas.openxmlformats.org/drawingml/2006/chartDrawing">
    <cdr:from>
      <cdr:x>0.04843</cdr:x>
      <cdr:y>0</cdr:y>
    </cdr:from>
    <cdr:to>
      <cdr:x>0.91501</cdr:x>
      <cdr:y>0.06612</cdr:y>
    </cdr:to>
    <cdr:sp macro="" textlink="">
      <cdr:nvSpPr>
        <cdr:cNvPr id="3" name="TextBox 13">
          <a:extLst xmlns:a="http://schemas.openxmlformats.org/drawingml/2006/main">
            <a:ext uri="{FF2B5EF4-FFF2-40B4-BE49-F238E27FC236}">
              <a16:creationId xmlns:a16="http://schemas.microsoft.com/office/drawing/2014/main" id="{EA0EB2DB-8B9F-C946-B524-21C3EB2ACDCD}"/>
            </a:ext>
          </a:extLst>
        </cdr:cNvPr>
        <cdr:cNvSpPr txBox="1"/>
      </cdr:nvSpPr>
      <cdr:spPr>
        <a:xfrm xmlns:a="http://schemas.openxmlformats.org/drawingml/2006/main">
          <a:off x="250945" y="0"/>
          <a:ext cx="4490278" cy="276999"/>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lvl="0"/>
          <a:r>
            <a:rPr lang="en-US" sz="1800" i="1" dirty="0">
              <a:solidFill>
                <a:srgbClr val="4C515A"/>
              </a:solidFill>
            </a:rPr>
            <a:t>Practicing physicians per 1,000 population, 2018</a:t>
          </a:r>
          <a:endParaRPr lang="en-US" sz="1800" i="1" dirty="0">
            <a:solidFill>
              <a:srgbClr val="4C515A"/>
            </a:solidFill>
            <a:latin typeface="Trebuchet MS"/>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0.82539</cdr:x>
      <cdr:y>0.37129</cdr:y>
    </cdr:from>
    <cdr:to>
      <cdr:x>0.91131</cdr:x>
      <cdr:y>0.45617</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8679426" y="1615613"/>
          <a:ext cx="903583" cy="369332"/>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algn="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44%</a:t>
          </a:r>
        </a:p>
      </cdr:txBody>
    </cdr:sp>
  </cdr:relSizeAnchor>
  <cdr:relSizeAnchor xmlns:cdr="http://schemas.openxmlformats.org/drawingml/2006/chartDrawing">
    <cdr:from>
      <cdr:x>0.38554</cdr:x>
      <cdr:y>0.05675</cdr:y>
    </cdr:from>
    <cdr:to>
      <cdr:x>1</cdr:x>
      <cdr:y>0.16285</cdr:y>
    </cdr:to>
    <cdr:sp macro="" textlink="">
      <cdr:nvSpPr>
        <cdr:cNvPr id="3" name="Rectangle 2">
          <a:extLst xmlns:a="http://schemas.openxmlformats.org/drawingml/2006/main">
            <a:ext uri="{FF2B5EF4-FFF2-40B4-BE49-F238E27FC236}">
              <a16:creationId xmlns:a16="http://schemas.microsoft.com/office/drawing/2014/main" id="{0D65003F-5695-4EB6-9FC0-ADECDB98ABDE}"/>
            </a:ext>
          </a:extLst>
        </cdr:cNvPr>
        <cdr:cNvSpPr/>
      </cdr:nvSpPr>
      <cdr:spPr>
        <a:xfrm xmlns:a="http://schemas.openxmlformats.org/drawingml/2006/main">
          <a:off x="4131095" y="246938"/>
          <a:ext cx="6461449" cy="461665"/>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dirty="0"/>
            <a:t>Percent of adults age 65 and older immunized (%).</a:t>
          </a:r>
        </a:p>
      </cdr:txBody>
    </cdr:sp>
  </cdr:relSizeAnchor>
</c:userShapes>
</file>

<file path=ppt/drawings/drawing4.xml><?xml version="1.0" encoding="utf-8"?>
<c:userShapes xmlns:c="http://schemas.openxmlformats.org/drawingml/2006/chart">
  <cdr:relSizeAnchor xmlns:cdr="http://schemas.openxmlformats.org/drawingml/2006/chartDrawing">
    <cdr:from>
      <cdr:x>0.76685</cdr:x>
      <cdr:y>0.38478</cdr:y>
    </cdr:from>
    <cdr:to>
      <cdr:x>0.91902</cdr:x>
      <cdr:y>0.42722</cdr:y>
    </cdr:to>
    <cdr:sp macro="" textlink="">
      <cdr:nvSpPr>
        <cdr:cNvPr id="2" name="TextBox 1">
          <a:extLst xmlns:a="http://schemas.openxmlformats.org/drawingml/2006/main">
            <a:ext uri="{FF2B5EF4-FFF2-40B4-BE49-F238E27FC236}">
              <a16:creationId xmlns:a16="http://schemas.microsoft.com/office/drawing/2014/main" id="{BDC8795E-42AE-4590-96CB-E79AAAC70DC2}"/>
            </a:ext>
          </a:extLst>
        </cdr:cNvPr>
        <cdr:cNvSpPr txBox="1"/>
      </cdr:nvSpPr>
      <cdr:spPr>
        <a:xfrm xmlns:a="http://schemas.openxmlformats.org/drawingml/2006/main">
          <a:off x="8063891" y="1674296"/>
          <a:ext cx="1600200"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algn="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t>
          </a:r>
          <a:r>
            <a:rPr lang="en-US" sz="1200" b="1" dirty="0">
              <a:solidFill>
                <a:srgbClr val="4ABDBC"/>
              </a:solidFill>
              <a:latin typeface="InterFace" panose="020B0503030203020204" pitchFamily="34" charset="0"/>
              <a:ea typeface="Lato" panose="020F0502020204030203" pitchFamily="34" charset="0"/>
              <a:cs typeface="Lato" panose="020F0502020204030203" pitchFamily="34" charset="0"/>
            </a:rPr>
            <a:t>average</a:t>
          </a: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 60%</a:t>
          </a:r>
        </a:p>
      </cdr:txBody>
    </cdr:sp>
  </cdr:relSizeAnchor>
</c:userShapes>
</file>

<file path=ppt/drawings/drawing5.xml><?xml version="1.0" encoding="utf-8"?>
<c:userShapes xmlns:c="http://schemas.openxmlformats.org/drawingml/2006/chart">
  <cdr:relSizeAnchor xmlns:cdr="http://schemas.openxmlformats.org/drawingml/2006/chartDrawing">
    <cdr:from>
      <cdr:x>0.05471</cdr:x>
      <cdr:y>0.47924</cdr:y>
    </cdr:from>
    <cdr:to>
      <cdr:x>0.22112</cdr:x>
      <cdr:y>0.52076</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575360" y="2131319"/>
          <a:ext cx="1749834"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rgbClr val="4ABDBC"/>
              </a:solidFill>
              <a:latin typeface="InterFace" panose="020B0503030203020204" pitchFamily="34" charset="0"/>
              <a:ea typeface="Lato" panose="020F0502020204030203" pitchFamily="34" charset="0"/>
              <a:cs typeface="Lato" panose="020F0502020204030203" pitchFamily="34" charset="0"/>
            </a:rPr>
            <a:t>OECD average: 21%</a:t>
          </a:r>
        </a:p>
      </cdr:txBody>
    </cdr:sp>
  </cdr:relSizeAnchor>
</c:userShapes>
</file>

<file path=ppt/drawings/drawing6.xml><?xml version="1.0" encoding="utf-8"?>
<c:userShapes xmlns:c="http://schemas.openxmlformats.org/drawingml/2006/chart">
  <cdr:relSizeAnchor xmlns:cdr="http://schemas.openxmlformats.org/drawingml/2006/chartDrawing">
    <cdr:from>
      <cdr:x>0.04774</cdr:x>
      <cdr:y>0.33523</cdr:y>
    </cdr:from>
    <cdr:to>
      <cdr:x>0.29143</cdr:x>
      <cdr:y>0.37766</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502004" y="1458680"/>
          <a:ext cx="2562553"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rgbClr val="4ABDBC"/>
              </a:solidFill>
              <a:latin typeface="InterFace" panose="020B0503030203020204" pitchFamily="34" charset="0"/>
              <a:ea typeface="Lato" panose="020F0502020204030203" pitchFamily="34" charset="0"/>
              <a:cs typeface="Lato" panose="020F0502020204030203" pitchFamily="34" charset="0"/>
            </a:rPr>
            <a:t>11-country average: 17.5%</a:t>
          </a:r>
        </a:p>
      </cdr:txBody>
    </cdr:sp>
  </cdr:relSizeAnchor>
  <cdr:relSizeAnchor xmlns:cdr="http://schemas.openxmlformats.org/drawingml/2006/chartDrawing">
    <cdr:from>
      <cdr:x>0.0275</cdr:x>
      <cdr:y>0.03656</cdr:y>
    </cdr:from>
    <cdr:to>
      <cdr:x>0.18097</cdr:x>
      <cdr:y>0.14266</cdr:y>
    </cdr:to>
    <cdr:sp macro="" textlink="">
      <cdr:nvSpPr>
        <cdr:cNvPr id="3" name="Rectangle 2">
          <a:extLst xmlns:a="http://schemas.openxmlformats.org/drawingml/2006/main">
            <a:ext uri="{FF2B5EF4-FFF2-40B4-BE49-F238E27FC236}">
              <a16:creationId xmlns:a16="http://schemas.microsoft.com/office/drawing/2014/main" id="{8B2466BF-E3F1-4502-BBCC-453AB8493C1E}"/>
            </a:ext>
          </a:extLst>
        </cdr:cNvPr>
        <cdr:cNvSpPr/>
      </cdr:nvSpPr>
      <cdr:spPr>
        <a:xfrm xmlns:a="http://schemas.openxmlformats.org/drawingml/2006/main">
          <a:off x="289179" y="159085"/>
          <a:ext cx="1613840" cy="461665"/>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dirty="0"/>
            <a:t>Percent (%)</a:t>
          </a:r>
        </a:p>
      </cdr:txBody>
    </cdr:sp>
  </cdr:relSizeAnchor>
</c:userShapes>
</file>

<file path=ppt/drawings/drawing7.xml><?xml version="1.0" encoding="utf-8"?>
<c:userShapes xmlns:c="http://schemas.openxmlformats.org/drawingml/2006/chart">
  <cdr:relSizeAnchor xmlns:cdr="http://schemas.openxmlformats.org/drawingml/2006/chartDrawing">
    <cdr:from>
      <cdr:x>0</cdr:x>
      <cdr:y>0.03138</cdr:y>
    </cdr:from>
    <cdr:to>
      <cdr:x>0.84068</cdr:x>
      <cdr:y>0.22236</cdr:y>
    </cdr:to>
    <cdr:sp macro="" textlink="">
      <cdr:nvSpPr>
        <cdr:cNvPr id="2" name="Rectangle 1">
          <a:extLst xmlns:a="http://schemas.openxmlformats.org/drawingml/2006/main">
            <a:ext uri="{FF2B5EF4-FFF2-40B4-BE49-F238E27FC236}">
              <a16:creationId xmlns:a16="http://schemas.microsoft.com/office/drawing/2014/main" id="{8B2466BF-E3F1-4502-BBCC-453AB8493C1E}"/>
            </a:ext>
          </a:extLst>
        </cdr:cNvPr>
        <cdr:cNvSpPr/>
      </cdr:nvSpPr>
      <cdr:spPr>
        <a:xfrm xmlns:a="http://schemas.openxmlformats.org/drawingml/2006/main">
          <a:off x="0" y="136545"/>
          <a:ext cx="8840241" cy="830997"/>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i="1" dirty="0"/>
            <a:t>Percent of women ages 18–64 who rated their quality of medical care</a:t>
          </a:r>
        </a:p>
        <a:p xmlns:a="http://schemas.openxmlformats.org/drawingml/2006/main">
          <a:r>
            <a:rPr lang="en-US" sz="2400" i="1" dirty="0"/>
            <a:t>as </a:t>
          </a:r>
          <a:r>
            <a:rPr lang="en-US" sz="2400" b="1" i="1" dirty="0"/>
            <a:t>excellent or very good</a:t>
          </a:r>
          <a:r>
            <a:rPr lang="en-US" sz="2400" i="1" dirty="0"/>
            <a:t>.</a:t>
          </a:r>
          <a:endParaRPr lang="en-US" sz="2400" dirty="0"/>
        </a:p>
      </cdr:txBody>
    </cdr:sp>
  </cdr:relSizeAnchor>
</c:userShapes>
</file>

<file path=ppt/drawings/drawing8.xml><?xml version="1.0" encoding="utf-8"?>
<c:userShapes xmlns:c="http://schemas.openxmlformats.org/drawingml/2006/chart">
  <cdr:relSizeAnchor xmlns:cdr="http://schemas.openxmlformats.org/drawingml/2006/chartDrawing">
    <cdr:from>
      <cdr:x>0.55646</cdr:x>
      <cdr:y>0.05172</cdr:y>
    </cdr:from>
    <cdr:to>
      <cdr:x>0.6525</cdr:x>
      <cdr:y>0.10995</cdr:y>
    </cdr:to>
    <cdr:sp macro="" textlink="">
      <cdr:nvSpPr>
        <cdr:cNvPr id="2" name="TextBox 1">
          <a:extLst xmlns:a="http://schemas.openxmlformats.org/drawingml/2006/main">
            <a:ext uri="{FF2B5EF4-FFF2-40B4-BE49-F238E27FC236}">
              <a16:creationId xmlns:a16="http://schemas.microsoft.com/office/drawing/2014/main" id="{86806745-78D2-714E-823C-CA23BC4DB744}"/>
            </a:ext>
          </a:extLst>
        </cdr:cNvPr>
        <cdr:cNvSpPr txBox="1"/>
      </cdr:nvSpPr>
      <cdr:spPr>
        <a:xfrm xmlns:a="http://schemas.openxmlformats.org/drawingml/2006/main">
          <a:off x="5298546" y="251433"/>
          <a:ext cx="914400" cy="28310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1" dirty="0"/>
            <a:t>United States</a:t>
          </a:r>
        </a:p>
      </cdr:txBody>
    </cdr:sp>
  </cdr:relSizeAnchor>
</c:userShapes>
</file>

<file path=ppt/drawings/drawing9.xml><?xml version="1.0" encoding="utf-8"?>
<c:userShapes xmlns:c="http://schemas.openxmlformats.org/drawingml/2006/chart">
  <cdr:relSizeAnchor xmlns:cdr="http://schemas.openxmlformats.org/drawingml/2006/chartDrawing">
    <cdr:from>
      <cdr:x>0.05017</cdr:x>
      <cdr:y>0.22364</cdr:y>
    </cdr:from>
    <cdr:to>
      <cdr:x>0.19773</cdr:x>
      <cdr:y>0.26608</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527520" y="973146"/>
          <a:ext cx="1551760"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6.4</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2/1/22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medium.com/@denislesak/companies-with-revenues-greater-than-gdp-of-countries-58c46af4a1a9"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oxfamblogs.org/fp2p/of-the-worlds-top-100-economic-entities-29-are-states-71-are-corporates/"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bloomberg.com/quicktake/drug-prices" TargetMode="External"/><Relationship Id="rId2" Type="http://schemas.openxmlformats.org/officeDocument/2006/relationships/slide" Target="../slides/slide80.xml"/><Relationship Id="rId1" Type="http://schemas.openxmlformats.org/officeDocument/2006/relationships/notesMaster" Target="../notesMasters/notesMaster1.xml"/><Relationship Id="rId5" Type="http://schemas.openxmlformats.org/officeDocument/2006/relationships/hyperlink" Target="https://www.ft.com/content/e92dbf94-d9a2-11e9-8f9b-77216ebe1f17" TargetMode="External"/><Relationship Id="rId4" Type="http://schemas.openxmlformats.org/officeDocument/2006/relationships/hyperlink" Target="https://en.wikipedia.org/wiki/Prescription_drug_prices_in_the_United_States"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ms.gov/"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ms.gov/"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ommonwealthfund.org/publications/issue-briefs/2020/jan/us-health-care-global-perspective-2019" TargetMode="External"/><Relationship Id="rId2" Type="http://schemas.openxmlformats.org/officeDocument/2006/relationships/slide" Target="../slides/slide48.xml"/><Relationship Id="rId1" Type="http://schemas.openxmlformats.org/officeDocument/2006/relationships/notesMaster" Target="../notesMasters/notesMaster1.xml"/><Relationship Id="rId6" Type="http://schemas.openxmlformats.org/officeDocument/2006/relationships/hyperlink" Target="https://axenehp.com/international-healthcare-systems-us-versus-world/" TargetMode="External"/><Relationship Id="rId5" Type="http://schemas.openxmlformats.org/officeDocument/2006/relationships/hyperlink" Target="https://www.healthsystemtracker.org/chart-collection/quality-u-s-healthcare-system-compare-countries/#item-overall-age-specific-potential-years-of-life-lost-per-100000-population-1990-2017" TargetMode="External"/><Relationship Id="rId4" Type="http://schemas.openxmlformats.org/officeDocument/2006/relationships/hyperlink" Target="https://www.commonwealthfund.org/publications/issue-briefs/2015/oct/us-health-care-global-perspective"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0000"/>
                </a:solidFill>
              </a:rPr>
              <a:t>Microeconomics</a:t>
            </a:r>
            <a:r>
              <a:rPr lang="en-US" dirty="0"/>
              <a:t> (from Greek prefix micro- meaning "small" + "economics") is a branch of economics that studies the behavior of how the individual modern household and firms make decisions to allocate limited resources.</a:t>
            </a:r>
          </a:p>
          <a:p>
            <a:r>
              <a:rPr lang="en-US" b="1" dirty="0">
                <a:solidFill>
                  <a:srgbClr val="FF0000"/>
                </a:solidFill>
              </a:rPr>
              <a:t>Macroeconomics </a:t>
            </a:r>
            <a:r>
              <a:rPr lang="en-US" dirty="0"/>
              <a:t>(from Greek prefix macro- meaning “large" + "economics") is the study of economy-wide phenomena, including inflation, unemployment, and economic growth. </a:t>
            </a:r>
          </a:p>
          <a:p>
            <a:r>
              <a:rPr lang="en-US" dirty="0"/>
              <a:t>These two branches of economics are closely intertwined, yet distinct—they address different questions.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Microeconomics studies individual markets or sectors or industries (hence health care industry is classified under microeconomics) while macroeconomics studies national economies and country/state-wide, general equilibrium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Many times people think that since micro means small and macro large, that microeconomics is somehow inferior or studies smaller issues than what is studied in macroeconomics. But it should be noted, that many firms today have revenues that are substantially larger than most national incomes on nations. Obviously, this is comparing apples to oranges – but at least it gives a general idea of the size of some of these firms and markets.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https://medium.com/@denislesak/companies-with-revenues-greater-than-gdp-of-countries-58c46af4a1a9</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4"/>
              </a:rPr>
              <a:t>https://oxfamblogs.org/fp2p/of-the-worlds-top-100-economic-entities-29-are-states-71-are-corporates/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See the next slide to compare US health care. </a:t>
            </a:r>
          </a:p>
          <a:p>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7</a:t>
            </a:fld>
            <a:endParaRPr lang="en-US" dirty="0"/>
          </a:p>
        </p:txBody>
      </p:sp>
    </p:spTree>
    <p:extLst>
      <p:ext uri="{BB962C8B-B14F-4D97-AF65-F5344CB8AC3E}">
        <p14:creationId xmlns:p14="http://schemas.microsoft.com/office/powerpoint/2010/main" val="2377919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https://www.bloomberg.com/quicktake/drug-prices</a:t>
            </a:r>
            <a:endParaRPr lang="en-US" dirty="0"/>
          </a:p>
          <a:p>
            <a:endParaRPr lang="en-US" dirty="0"/>
          </a:p>
          <a:p>
            <a:endParaRPr lang="en-US" dirty="0"/>
          </a:p>
          <a:p>
            <a:r>
              <a:rPr lang="en-US" dirty="0">
                <a:hlinkClick r:id="rId4"/>
              </a:rPr>
              <a:t>https://en.wikipedia.org/wiki/Prescription_drug_prices_in_the_United_States</a:t>
            </a:r>
            <a:endParaRPr lang="en-US" dirty="0"/>
          </a:p>
          <a:p>
            <a:endParaRPr lang="en-US" dirty="0"/>
          </a:p>
          <a:p>
            <a:r>
              <a:rPr lang="en-US" dirty="0">
                <a:hlinkClick r:id="rId5"/>
              </a:rPr>
              <a:t>https://www.ft.com/content/e92dbf94-d9a2-11e9-8f9b-77216ebe1f17</a:t>
            </a:r>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80</a:t>
            </a:fld>
            <a:endParaRPr lang="en-US"/>
          </a:p>
        </p:txBody>
      </p:sp>
    </p:spTree>
    <p:extLst>
      <p:ext uri="{BB962C8B-B14F-4D97-AF65-F5344CB8AC3E}">
        <p14:creationId xmlns:p14="http://schemas.microsoft.com/office/powerpoint/2010/main" val="3878420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7E7913-67B3-40CF-9E14-23CFE3CA60E2}" type="slidenum">
              <a:rPr lang="en-US" smtClean="0"/>
              <a:t>85</a:t>
            </a:fld>
            <a:endParaRPr lang="en-US"/>
          </a:p>
        </p:txBody>
      </p:sp>
    </p:spTree>
    <p:extLst>
      <p:ext uri="{BB962C8B-B14F-4D97-AF65-F5344CB8AC3E}">
        <p14:creationId xmlns:p14="http://schemas.microsoft.com/office/powerpoint/2010/main" val="3732132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Hopefully the comparison of the US health care industry to the entire economy of Germany, UK, and France will make students also appreciate how difficult any type of a reform is – when the sector being reformed is of this size and complexity. </a:t>
            </a:r>
          </a:p>
          <a:p>
            <a:r>
              <a:rPr lang="en-US" dirty="0"/>
              <a:t>The list of top 10 largest economies based on the total size of GDP: 1) US, 2) China, 3) Japan, 4) Germany, 5) India, 6) UK, 7) France, 8) Italy, 9) Brazil, 10) Canada</a:t>
            </a:r>
          </a:p>
        </p:txBody>
      </p:sp>
      <p:sp>
        <p:nvSpPr>
          <p:cNvPr id="4" name="Slide Number Placeholder 3"/>
          <p:cNvSpPr>
            <a:spLocks noGrp="1"/>
          </p:cNvSpPr>
          <p:nvPr>
            <p:ph type="sldNum" sz="quarter" idx="5"/>
          </p:nvPr>
        </p:nvSpPr>
        <p:spPr/>
        <p:txBody>
          <a:bodyPr/>
          <a:lstStyle/>
          <a:p>
            <a:fld id="{7EC85BC4-8EB5-4604-8AA6-8BB49D60C87E}" type="slidenum">
              <a:rPr lang="en-US" smtClean="0"/>
              <a:t>8</a:t>
            </a:fld>
            <a:endParaRPr lang="en-US" dirty="0"/>
          </a:p>
        </p:txBody>
      </p:sp>
    </p:spTree>
    <p:extLst>
      <p:ext uri="{BB962C8B-B14F-4D97-AF65-F5344CB8AC3E}">
        <p14:creationId xmlns:p14="http://schemas.microsoft.com/office/powerpoint/2010/main" val="3193486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the big emphasis is on the distinction between other health care markets and health insurance – this difference it typically hard to grasp for most people.</a:t>
            </a:r>
          </a:p>
        </p:txBody>
      </p:sp>
      <p:sp>
        <p:nvSpPr>
          <p:cNvPr id="4" name="Slide Number Placeholder 3"/>
          <p:cNvSpPr>
            <a:spLocks noGrp="1"/>
          </p:cNvSpPr>
          <p:nvPr>
            <p:ph type="sldNum" sz="quarter" idx="5"/>
          </p:nvPr>
        </p:nvSpPr>
        <p:spPr/>
        <p:txBody>
          <a:bodyPr/>
          <a:lstStyle/>
          <a:p>
            <a:fld id="{7EC85BC4-8EB5-4604-8AA6-8BB49D60C87E}" type="slidenum">
              <a:rPr lang="en-US" smtClean="0"/>
              <a:t>10</a:t>
            </a:fld>
            <a:endParaRPr lang="en-US" dirty="0"/>
          </a:p>
        </p:txBody>
      </p:sp>
    </p:spTree>
    <p:extLst>
      <p:ext uri="{BB962C8B-B14F-4D97-AF65-F5344CB8AC3E}">
        <p14:creationId xmlns:p14="http://schemas.microsoft.com/office/powerpoint/2010/main" val="3946533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times people confuse</a:t>
            </a:r>
            <a:r>
              <a:rPr lang="en-US" baseline="0" dirty="0"/>
              <a:t> Health Economics with Health Insurance. The topics discuss in health economics included health insurance, but also a number of other markets related to health care resources.</a:t>
            </a:r>
          </a:p>
          <a:p>
            <a:r>
              <a:rPr lang="en-US" dirty="0"/>
              <a:t>This</a:t>
            </a:r>
            <a:r>
              <a:rPr lang="en-US" baseline="0" dirty="0"/>
              <a:t> is an important distinction – because it also relates to the Health Care reform. Health care reform in the US is mostly dealing with the reform of the Health Insurance, rather than other health care markets.</a:t>
            </a:r>
          </a:p>
          <a:p>
            <a:r>
              <a:rPr lang="en-US" baseline="0" dirty="0"/>
              <a:t>The debate about many of these issues has to do with the market structure – and the issue of when does a market work well – without a lot of government intervention (free markets) and when is it necessary for a government to play a much larger role.</a:t>
            </a:r>
          </a:p>
        </p:txBody>
      </p:sp>
      <p:sp>
        <p:nvSpPr>
          <p:cNvPr id="4" name="Slide Number Placeholder 3"/>
          <p:cNvSpPr>
            <a:spLocks noGrp="1"/>
          </p:cNvSpPr>
          <p:nvPr>
            <p:ph type="sldNum" sz="quarter" idx="5"/>
          </p:nvPr>
        </p:nvSpPr>
        <p:spPr/>
        <p:txBody>
          <a:bodyPr/>
          <a:lstStyle/>
          <a:p>
            <a:fld id="{7EC85BC4-8EB5-4604-8AA6-8BB49D60C87E}" type="slidenum">
              <a:rPr lang="en-US" smtClean="0"/>
              <a:t>12</a:t>
            </a:fld>
            <a:endParaRPr lang="en-US" dirty="0"/>
          </a:p>
        </p:txBody>
      </p:sp>
    </p:spTree>
    <p:extLst>
      <p:ext uri="{BB962C8B-B14F-4D97-AF65-F5344CB8AC3E}">
        <p14:creationId xmlns:p14="http://schemas.microsoft.com/office/powerpoint/2010/main" val="2097758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CDC</a:t>
            </a:r>
          </a:p>
        </p:txBody>
      </p:sp>
      <p:sp>
        <p:nvSpPr>
          <p:cNvPr id="4" name="Slide Number Placeholder 3"/>
          <p:cNvSpPr>
            <a:spLocks noGrp="1"/>
          </p:cNvSpPr>
          <p:nvPr>
            <p:ph type="sldNum" sz="quarter" idx="5"/>
          </p:nvPr>
        </p:nvSpPr>
        <p:spPr/>
        <p:txBody>
          <a:bodyPr/>
          <a:lstStyle/>
          <a:p>
            <a:fld id="{7EC85BC4-8EB5-4604-8AA6-8BB49D60C87E}" type="slidenum">
              <a:rPr lang="en-US" smtClean="0"/>
              <a:t>26</a:t>
            </a:fld>
            <a:endParaRPr lang="en-US"/>
          </a:p>
        </p:txBody>
      </p:sp>
    </p:spTree>
    <p:extLst>
      <p:ext uri="{BB962C8B-B14F-4D97-AF65-F5344CB8AC3E}">
        <p14:creationId xmlns:p14="http://schemas.microsoft.com/office/powerpoint/2010/main" val="772649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https://www.cms.gov/</a:t>
            </a:r>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43</a:t>
            </a:fld>
            <a:endParaRPr lang="en-US" dirty="0"/>
          </a:p>
        </p:txBody>
      </p:sp>
    </p:spTree>
    <p:extLst>
      <p:ext uri="{BB962C8B-B14F-4D97-AF65-F5344CB8AC3E}">
        <p14:creationId xmlns:p14="http://schemas.microsoft.com/office/powerpoint/2010/main" val="264063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https://www.cms.gov/</a:t>
            </a:r>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47</a:t>
            </a:fld>
            <a:endParaRPr lang="en-US" dirty="0"/>
          </a:p>
        </p:txBody>
      </p:sp>
    </p:spTree>
    <p:extLst>
      <p:ext uri="{BB962C8B-B14F-4D97-AF65-F5344CB8AC3E}">
        <p14:creationId xmlns:p14="http://schemas.microsoft.com/office/powerpoint/2010/main" val="2291123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good resources:</a:t>
            </a:r>
            <a:endParaRPr lang="en-US" dirty="0">
              <a:hlinkClick r:id="rId3"/>
            </a:endParaRPr>
          </a:p>
          <a:p>
            <a:endParaRPr lang="en-US" dirty="0">
              <a:hlinkClick r:id="rId3"/>
            </a:endParaRPr>
          </a:p>
          <a:p>
            <a:endParaRPr lang="en-US" dirty="0">
              <a:hlinkClick r:id="rId3"/>
            </a:endParaRPr>
          </a:p>
          <a:p>
            <a:r>
              <a:rPr lang="en-US" dirty="0">
                <a:hlinkClick r:id="rId3"/>
              </a:rPr>
              <a:t>https://www.commonwealthfund.org/publications/issue-briefs/2020/jan/us-health-care-global-perspective-2019</a:t>
            </a:r>
            <a:endParaRPr lang="en-US" dirty="0"/>
          </a:p>
          <a:p>
            <a:endParaRPr lang="en-US" dirty="0"/>
          </a:p>
          <a:p>
            <a:r>
              <a:rPr lang="en-US" dirty="0"/>
              <a:t>A bit older report: </a:t>
            </a:r>
            <a:r>
              <a:rPr lang="en-US" dirty="0">
                <a:hlinkClick r:id="rId4"/>
              </a:rPr>
              <a:t>https://www.commonwealthfund.org/publications/issue-briefs/2015/oct/us-health-care-global-perspective</a:t>
            </a:r>
            <a:endParaRPr lang="en-US" dirty="0"/>
          </a:p>
          <a:p>
            <a:endParaRPr lang="en-US" dirty="0"/>
          </a:p>
          <a:p>
            <a:r>
              <a:rPr lang="en-US" dirty="0">
                <a:hlinkClick r:id="rId5"/>
              </a:rPr>
              <a:t>https://www.healthsystemtracker.org/chart-collection/quality-u-s-healthcare-system-compare-countries/#item-overall-age-specific-potential-years-of-life-lost-per-100000-population-1990-2017</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6"/>
              </a:rPr>
              <a:t>https://axenehp.com/international-healthcare-systems-us-versus-world/</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48</a:t>
            </a:fld>
            <a:endParaRPr lang="en-US" dirty="0"/>
          </a:p>
        </p:txBody>
      </p:sp>
    </p:spTree>
    <p:extLst>
      <p:ext uri="{BB962C8B-B14F-4D97-AF65-F5344CB8AC3E}">
        <p14:creationId xmlns:p14="http://schemas.microsoft.com/office/powerpoint/2010/main" val="3106311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Myriad Pro Light"/>
              </a:rPr>
              <a:t>6 Roy, </a:t>
            </a:r>
            <a:r>
              <a:rPr lang="en-US" sz="1800" b="0" i="0" u="none" strike="noStrike" baseline="0" dirty="0" err="1">
                <a:solidFill>
                  <a:srgbClr val="000000"/>
                </a:solidFill>
                <a:latin typeface="Myriad Pro Light"/>
              </a:rPr>
              <a:t>Avik</a:t>
            </a:r>
            <a:r>
              <a:rPr lang="en-US" sz="1800" b="0" i="0" u="none" strike="noStrike" baseline="0" dirty="0">
                <a:solidFill>
                  <a:srgbClr val="000000"/>
                </a:solidFill>
                <a:latin typeface="Myriad Pro Light"/>
              </a:rPr>
              <a:t>. “Why Switzerland Has the World’s Best Health Care System.” </a:t>
            </a:r>
            <a:r>
              <a:rPr lang="en-US" sz="1800" b="0" i="1" u="none" strike="noStrike" baseline="0" dirty="0">
                <a:solidFill>
                  <a:srgbClr val="000000"/>
                </a:solidFill>
                <a:latin typeface="Myriad Pro Light"/>
              </a:rPr>
              <a:t>Forbes</a:t>
            </a:r>
            <a:r>
              <a:rPr lang="en-US" sz="1800" b="0" i="0" u="none" strike="noStrike" baseline="0" dirty="0">
                <a:solidFill>
                  <a:srgbClr val="000000"/>
                </a:solidFill>
                <a:latin typeface="Myriad Pro Light"/>
              </a:rPr>
              <a:t>, April 29, 2011; </a:t>
            </a:r>
            <a:r>
              <a:rPr lang="en-US" sz="1800" b="0" i="0" u="sng" strike="noStrike" baseline="0" dirty="0">
                <a:solidFill>
                  <a:srgbClr val="000000"/>
                </a:solidFill>
                <a:latin typeface="Myriad Pro Light"/>
              </a:rPr>
              <a:t>https://www.forbes.com/sites/theapothecary/2011/04/29/why-switzerland-has-the-worlds-best-health-care-system/#2416d9a67d74</a:t>
            </a:r>
            <a:r>
              <a:rPr lang="en-US" sz="1800" b="0" i="0" u="none" strike="noStrike" baseline="0" dirty="0">
                <a:solidFill>
                  <a:srgbClr val="000000"/>
                </a:solidFill>
                <a:latin typeface="Myriad Pro Light"/>
              </a:rPr>
              <a:t>.</a:t>
            </a:r>
          </a:p>
          <a:p>
            <a:r>
              <a:rPr lang="en-US" sz="1800" b="0" i="0" u="none" strike="noStrike" baseline="0" dirty="0">
                <a:solidFill>
                  <a:srgbClr val="000000"/>
                </a:solidFill>
                <a:latin typeface="Myriad Pro Light"/>
              </a:rPr>
              <a:t>7 Henry J. Kaiser Family Foundation. “Number of Issuers Participating in the Individual Health Insurance Marketplaces.” State Health Facts; </a:t>
            </a:r>
            <a:r>
              <a:rPr lang="en-US" sz="1800" b="0" i="0" u="sng" strike="noStrike" baseline="0" dirty="0">
                <a:solidFill>
                  <a:srgbClr val="000000"/>
                </a:solidFill>
                <a:latin typeface="Myriad Pro Light"/>
              </a:rPr>
              <a:t>https://www.kff.org/other/state-indicator/number-of-issuers-participating-in-the-individual-health-insurance-marketplace</a:t>
            </a:r>
            <a:r>
              <a:rPr lang="en-US" sz="1800" b="0" i="0" u="none" strike="noStrike" baseline="0" dirty="0">
                <a:solidFill>
                  <a:srgbClr val="000000"/>
                </a:solidFill>
                <a:latin typeface="Myriad Pro Light"/>
              </a:rPr>
              <a:t>, accessed July 2019.</a:t>
            </a:r>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63</a:t>
            </a:fld>
            <a:endParaRPr lang="en-US"/>
          </a:p>
        </p:txBody>
      </p:sp>
    </p:spTree>
    <p:extLst>
      <p:ext uri="{BB962C8B-B14F-4D97-AF65-F5344CB8AC3E}">
        <p14:creationId xmlns:p14="http://schemas.microsoft.com/office/powerpoint/2010/main" val="2410167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87.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Wages/minwage_onlynom.png" TargetMode="External"/><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file:////Volumes/Promise%20Pegasus/FileShare/Presentations/Base_New/Charts/0.USGraphs/Wages/minwage.png" TargetMode="External"/><Relationship Id="rId4" Type="http://schemas.openxmlformats.org/officeDocument/2006/relationships/image" Target="../media/image25.png"/></Relationships>
</file>

<file path=ppt/slides/_rels/slide88.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8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895" y="1795708"/>
            <a:ext cx="10219508" cy="2187011"/>
          </a:xfrm>
        </p:spPr>
        <p:txBody>
          <a:bodyPr anchor="ctr" anchorCtr="0">
            <a:noAutofit/>
          </a:bodyPr>
          <a:lstStyle/>
          <a:p>
            <a:pPr>
              <a:lnSpc>
                <a:spcPct val="100000"/>
              </a:lnSpc>
              <a:spcBef>
                <a:spcPts val="0"/>
              </a:spcBef>
            </a:pPr>
            <a:r>
              <a:rPr lang="en-US" sz="3600" b="1" i="1" dirty="0" err="1"/>
              <a:t>Osher</a:t>
            </a:r>
            <a:r>
              <a:rPr lang="en-US" sz="3600" b="1" i="1" dirty="0"/>
              <a:t> Lifelong Learning Institute, Winter 2022</a:t>
            </a:r>
          </a:p>
          <a:p>
            <a:pPr>
              <a:lnSpc>
                <a:spcPct val="100000"/>
              </a:lnSpc>
              <a:spcBef>
                <a:spcPts val="0"/>
              </a:spcBef>
            </a:pPr>
            <a:r>
              <a:rPr lang="en-US" sz="4400" dirty="0"/>
              <a:t>Contemporary Economic Policy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460328"/>
            <a:ext cx="9144000" cy="1384081"/>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S. Maine University</a:t>
            </a:r>
          </a:p>
          <a:p>
            <a:pPr>
              <a:lnSpc>
                <a:spcPct val="100000"/>
              </a:lnSpc>
              <a:spcBef>
                <a:spcPts val="0"/>
              </a:spcBef>
            </a:pPr>
            <a:r>
              <a:rPr lang="en-US" sz="3100" dirty="0">
                <a:solidFill>
                  <a:schemeClr val="tx2"/>
                </a:solidFill>
              </a:rPr>
              <a:t>January-February, 2022</a:t>
            </a:r>
          </a:p>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Jon </a:t>
            </a:r>
            <a:r>
              <a:rPr lang="en-US" sz="3100" dirty="0" err="1">
                <a:solidFill>
                  <a:schemeClr val="tx2"/>
                </a:solidFill>
              </a:rPr>
              <a:t>Haveman</a:t>
            </a:r>
            <a:r>
              <a:rPr lang="en-US" sz="3100" dirty="0">
                <a:solidFill>
                  <a:schemeClr val="tx2"/>
                </a:solidFill>
              </a:rPr>
              <a:t>, Ph.D.</a:t>
            </a:r>
          </a:p>
          <a:p>
            <a:pPr>
              <a:lnSpc>
                <a:spcPct val="100000"/>
              </a:lnSpc>
              <a:spcBef>
                <a:spcPts val="0"/>
              </a:spcBef>
            </a:pPr>
            <a:r>
              <a:rPr lang="en-US" sz="2200" dirty="0">
                <a:solidFill>
                  <a:schemeClr val="tx2"/>
                </a:solidFill>
              </a:rPr>
              <a:t>National Economic Education Delegation</a:t>
            </a:r>
          </a:p>
        </p:txBody>
      </p:sp>
    </p:spTree>
    <p:extLst>
      <p:ext uri="{BB962C8B-B14F-4D97-AF65-F5344CB8AC3E}">
        <p14:creationId xmlns:p14="http://schemas.microsoft.com/office/powerpoint/2010/main" val="1986863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C3B6D-DAFA-471A-B4CD-40102D54901F}"/>
              </a:ext>
            </a:extLst>
          </p:cNvPr>
          <p:cNvSpPr>
            <a:spLocks noGrp="1"/>
          </p:cNvSpPr>
          <p:nvPr>
            <p:ph type="title"/>
          </p:nvPr>
        </p:nvSpPr>
        <p:spPr>
          <a:xfrm>
            <a:off x="802575" y="0"/>
            <a:ext cx="10515600" cy="1325563"/>
          </a:xfrm>
        </p:spPr>
        <p:txBody>
          <a:bodyPr/>
          <a:lstStyle/>
          <a:p>
            <a:r>
              <a:rPr lang="en-US" dirty="0">
                <a:solidFill>
                  <a:schemeClr val="bg1"/>
                </a:solidFill>
              </a:rPr>
              <a:t>Wh</a:t>
            </a:r>
            <a:r>
              <a:rPr lang="en-US" dirty="0"/>
              <a:t>at is Health Economics?</a:t>
            </a:r>
          </a:p>
        </p:txBody>
      </p:sp>
      <p:sp>
        <p:nvSpPr>
          <p:cNvPr id="3" name="Content Placeholder 2">
            <a:extLst>
              <a:ext uri="{FF2B5EF4-FFF2-40B4-BE49-F238E27FC236}">
                <a16:creationId xmlns:a16="http://schemas.microsoft.com/office/drawing/2014/main" id="{86D2A07B-A911-4C1B-B0C6-C6419303B1A1}"/>
              </a:ext>
            </a:extLst>
          </p:cNvPr>
          <p:cNvSpPr>
            <a:spLocks noGrp="1"/>
          </p:cNvSpPr>
          <p:nvPr>
            <p:ph idx="1"/>
          </p:nvPr>
        </p:nvSpPr>
        <p:spPr>
          <a:xfrm>
            <a:off x="2133105" y="1535104"/>
            <a:ext cx="7925790" cy="4351338"/>
          </a:xfrm>
        </p:spPr>
        <p:txBody>
          <a:bodyPr/>
          <a:lstStyle/>
          <a:p>
            <a:r>
              <a:rPr lang="en-US" b="0" dirty="0"/>
              <a:t>Health economics studies health care resource </a:t>
            </a:r>
            <a:r>
              <a:rPr lang="en-US" dirty="0"/>
              <a:t>markets</a:t>
            </a:r>
            <a:r>
              <a:rPr lang="en-US" b="0" dirty="0"/>
              <a:t> and </a:t>
            </a:r>
            <a:r>
              <a:rPr lang="en-US" dirty="0"/>
              <a:t>health insurance</a:t>
            </a:r>
            <a:r>
              <a:rPr lang="en-US" b="0" dirty="0"/>
              <a:t>.</a:t>
            </a:r>
          </a:p>
          <a:p>
            <a:pPr marL="0" indent="0">
              <a:buNone/>
            </a:pPr>
            <a:endParaRPr lang="en-US" b="0" dirty="0"/>
          </a:p>
          <a:p>
            <a:r>
              <a:rPr lang="en-US" b="0" dirty="0"/>
              <a:t>Healthcare is the biggest industry and the largest employer in the US.</a:t>
            </a:r>
          </a:p>
          <a:p>
            <a:endParaRPr lang="en-US" dirty="0"/>
          </a:p>
        </p:txBody>
      </p:sp>
    </p:spTree>
    <p:extLst>
      <p:ext uri="{BB962C8B-B14F-4D97-AF65-F5344CB8AC3E}">
        <p14:creationId xmlns:p14="http://schemas.microsoft.com/office/powerpoint/2010/main" val="2040705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6508C-E681-472D-8DCA-F076928E4D1A}"/>
              </a:ext>
            </a:extLst>
          </p:cNvPr>
          <p:cNvSpPr>
            <a:spLocks noGrp="1"/>
          </p:cNvSpPr>
          <p:nvPr>
            <p:ph type="title"/>
          </p:nvPr>
        </p:nvSpPr>
        <p:spPr>
          <a:xfrm>
            <a:off x="790700" y="0"/>
            <a:ext cx="10515600" cy="1325563"/>
          </a:xfrm>
        </p:spPr>
        <p:txBody>
          <a:bodyPr/>
          <a:lstStyle/>
          <a:p>
            <a:r>
              <a:rPr lang="en-US" dirty="0">
                <a:solidFill>
                  <a:schemeClr val="bg1"/>
                </a:solidFill>
              </a:rPr>
              <a:t>Wh</a:t>
            </a:r>
            <a:r>
              <a:rPr lang="en-US" dirty="0"/>
              <a:t>at is a Market?</a:t>
            </a:r>
          </a:p>
        </p:txBody>
      </p:sp>
      <p:sp>
        <p:nvSpPr>
          <p:cNvPr id="3" name="Content Placeholder 2">
            <a:extLst>
              <a:ext uri="{FF2B5EF4-FFF2-40B4-BE49-F238E27FC236}">
                <a16:creationId xmlns:a16="http://schemas.microsoft.com/office/drawing/2014/main" id="{FC33131E-C023-4FFF-A6C8-E83458F14656}"/>
              </a:ext>
            </a:extLst>
          </p:cNvPr>
          <p:cNvSpPr>
            <a:spLocks noGrp="1"/>
          </p:cNvSpPr>
          <p:nvPr>
            <p:ph idx="1"/>
          </p:nvPr>
        </p:nvSpPr>
        <p:spPr>
          <a:xfrm>
            <a:off x="838200" y="1325563"/>
            <a:ext cx="10515600" cy="5443372"/>
          </a:xfrm>
        </p:spPr>
        <p:txBody>
          <a:bodyPr>
            <a:normAutofit/>
          </a:bodyPr>
          <a:lstStyle/>
          <a:p>
            <a:pPr>
              <a:spcAft>
                <a:spcPts val="1500"/>
              </a:spcAft>
            </a:pPr>
            <a:r>
              <a:rPr lang="en-US" b="0" dirty="0"/>
              <a:t>A </a:t>
            </a:r>
            <a:r>
              <a:rPr lang="en-US" b="0" dirty="0">
                <a:solidFill>
                  <a:srgbClr val="FF0000"/>
                </a:solidFill>
              </a:rPr>
              <a:t>market</a:t>
            </a:r>
            <a:r>
              <a:rPr lang="en-US" b="0" dirty="0"/>
              <a:t> is a group of buyers and sellers of a particular product in the area or region under consideration. The area may be the earth, or countries, regions, states, or cities.</a:t>
            </a:r>
          </a:p>
          <a:p>
            <a:pPr>
              <a:spcAft>
                <a:spcPts val="1500"/>
              </a:spcAft>
            </a:pPr>
            <a:r>
              <a:rPr lang="en-US" b="0" dirty="0"/>
              <a:t>The concept of a market is any structure that allows buyers and sellers to exchange any type of goods, services, and information. </a:t>
            </a:r>
          </a:p>
          <a:p>
            <a:pPr>
              <a:spcAft>
                <a:spcPts val="1500"/>
              </a:spcAft>
            </a:pPr>
            <a:r>
              <a:rPr lang="en-US" b="0" dirty="0"/>
              <a:t>Markets can be physical and non-physical.</a:t>
            </a:r>
          </a:p>
          <a:p>
            <a:pPr>
              <a:spcAft>
                <a:spcPts val="1500"/>
              </a:spcAft>
            </a:pPr>
            <a:r>
              <a:rPr lang="en-US" b="0" dirty="0"/>
              <a:t>There are </a:t>
            </a:r>
            <a:r>
              <a:rPr lang="en-US" b="0" dirty="0">
                <a:solidFill>
                  <a:srgbClr val="FF0000"/>
                </a:solidFill>
              </a:rPr>
              <a:t>many different types of markets </a:t>
            </a:r>
            <a:r>
              <a:rPr lang="en-US" b="0" dirty="0"/>
              <a:t>and depending on the type, different rules should be set up to achieve the best results for </a:t>
            </a:r>
            <a:r>
              <a:rPr lang="en-US" b="0" dirty="0">
                <a:solidFill>
                  <a:srgbClr val="FF0000"/>
                </a:solidFill>
              </a:rPr>
              <a:t>society</a:t>
            </a:r>
            <a:r>
              <a:rPr lang="en-US" b="0" dirty="0"/>
              <a:t>.</a:t>
            </a:r>
          </a:p>
          <a:p>
            <a:endParaRPr lang="en-US" dirty="0"/>
          </a:p>
          <a:p>
            <a:endParaRPr lang="en-US" dirty="0"/>
          </a:p>
        </p:txBody>
      </p:sp>
    </p:spTree>
    <p:extLst>
      <p:ext uri="{BB962C8B-B14F-4D97-AF65-F5344CB8AC3E}">
        <p14:creationId xmlns:p14="http://schemas.microsoft.com/office/powerpoint/2010/main" val="1853959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A9759-36B5-4618-A299-0760C0567421}"/>
              </a:ext>
            </a:extLst>
          </p:cNvPr>
          <p:cNvSpPr>
            <a:spLocks noGrp="1"/>
          </p:cNvSpPr>
          <p:nvPr>
            <p:ph type="title"/>
          </p:nvPr>
        </p:nvSpPr>
        <p:spPr/>
        <p:txBody>
          <a:bodyPr>
            <a:normAutofit/>
          </a:bodyPr>
          <a:lstStyle/>
          <a:p>
            <a:r>
              <a:rPr lang="en-US" dirty="0">
                <a:solidFill>
                  <a:schemeClr val="bg1"/>
                </a:solidFill>
              </a:rPr>
              <a:t>Ma</a:t>
            </a:r>
            <a:r>
              <a:rPr lang="en-US" dirty="0"/>
              <a:t>rkets Studied in Health Economics</a:t>
            </a:r>
          </a:p>
        </p:txBody>
      </p:sp>
      <p:sp>
        <p:nvSpPr>
          <p:cNvPr id="3" name="Content Placeholder 2">
            <a:extLst>
              <a:ext uri="{FF2B5EF4-FFF2-40B4-BE49-F238E27FC236}">
                <a16:creationId xmlns:a16="http://schemas.microsoft.com/office/drawing/2014/main" id="{440898BA-7D81-42A1-89B5-702A5A5AB9F4}"/>
              </a:ext>
            </a:extLst>
          </p:cNvPr>
          <p:cNvSpPr>
            <a:spLocks noGrp="1"/>
          </p:cNvSpPr>
          <p:nvPr>
            <p:ph idx="1"/>
          </p:nvPr>
        </p:nvSpPr>
        <p:spPr/>
        <p:txBody>
          <a:bodyPr>
            <a:normAutofit/>
          </a:bodyPr>
          <a:lstStyle/>
          <a:p>
            <a:r>
              <a:rPr lang="en-US" dirty="0"/>
              <a:t>Markets for:</a:t>
            </a:r>
          </a:p>
          <a:p>
            <a:pPr lvl="1"/>
            <a:r>
              <a:rPr lang="en-US" dirty="0"/>
              <a:t>Physicians</a:t>
            </a:r>
          </a:p>
          <a:p>
            <a:pPr lvl="1"/>
            <a:r>
              <a:rPr lang="en-US" dirty="0"/>
              <a:t>Nurses</a:t>
            </a:r>
          </a:p>
          <a:p>
            <a:pPr lvl="1"/>
            <a:r>
              <a:rPr lang="en-US" dirty="0"/>
              <a:t>Hospital facilities</a:t>
            </a:r>
          </a:p>
          <a:p>
            <a:pPr lvl="1"/>
            <a:r>
              <a:rPr lang="en-US" dirty="0"/>
              <a:t>Nursing homes</a:t>
            </a:r>
          </a:p>
          <a:p>
            <a:pPr lvl="1"/>
            <a:r>
              <a:rPr lang="en-US" dirty="0"/>
              <a:t>Pharmaceuticals</a:t>
            </a:r>
          </a:p>
          <a:p>
            <a:pPr lvl="1"/>
            <a:r>
              <a:rPr lang="en-US" dirty="0"/>
              <a:t>Medical supplies (such as diagnostic and therapeutic equipment)</a:t>
            </a:r>
          </a:p>
          <a:p>
            <a:pPr lvl="1"/>
            <a:r>
              <a:rPr lang="en-US" b="1" dirty="0"/>
              <a:t>Health Insurance</a:t>
            </a:r>
          </a:p>
          <a:p>
            <a:pPr marL="457200" lvl="1" indent="0">
              <a:buNone/>
            </a:pPr>
            <a:endParaRPr lang="en-US" dirty="0"/>
          </a:p>
        </p:txBody>
      </p:sp>
    </p:spTree>
    <p:extLst>
      <p:ext uri="{BB962C8B-B14F-4D97-AF65-F5344CB8AC3E}">
        <p14:creationId xmlns:p14="http://schemas.microsoft.com/office/powerpoint/2010/main" val="660435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F676E-A6A8-844F-850D-0D1F08279365}"/>
              </a:ext>
            </a:extLst>
          </p:cNvPr>
          <p:cNvSpPr>
            <a:spLocks noGrp="1"/>
          </p:cNvSpPr>
          <p:nvPr>
            <p:ph type="title"/>
          </p:nvPr>
        </p:nvSpPr>
        <p:spPr/>
        <p:txBody>
          <a:bodyPr>
            <a:normAutofit/>
          </a:bodyPr>
          <a:lstStyle/>
          <a:p>
            <a:r>
              <a:rPr lang="en-US" sz="4800" dirty="0"/>
              <a:t>Why Are We Talking About the Market for Health Insurance?</a:t>
            </a:r>
          </a:p>
        </p:txBody>
      </p:sp>
      <p:sp>
        <p:nvSpPr>
          <p:cNvPr id="3" name="Text Placeholder 2">
            <a:extLst>
              <a:ext uri="{FF2B5EF4-FFF2-40B4-BE49-F238E27FC236}">
                <a16:creationId xmlns:a16="http://schemas.microsoft.com/office/drawing/2014/main" id="{D5F8E009-582F-D845-8F74-B8CB9F74CAD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C02E4E2-B8CD-3243-A687-A77C1A1F4F15}"/>
              </a:ext>
            </a:extLst>
          </p:cNvPr>
          <p:cNvSpPr>
            <a:spLocks noGrp="1"/>
          </p:cNvSpPr>
          <p:nvPr>
            <p:ph type="sldNum" sz="quarter" idx="12"/>
          </p:nvPr>
        </p:nvSpPr>
        <p:spPr/>
        <p:txBody>
          <a:bodyPr/>
          <a:lstStyle/>
          <a:p>
            <a:fld id="{D9F085D5-EC86-4F6A-B501-C1359CB39116}" type="slidenum">
              <a:rPr lang="en-GB" smtClean="0"/>
              <a:t>13</a:t>
            </a:fld>
            <a:endParaRPr lang="en-GB"/>
          </a:p>
        </p:txBody>
      </p:sp>
    </p:spTree>
    <p:extLst>
      <p:ext uri="{BB962C8B-B14F-4D97-AF65-F5344CB8AC3E}">
        <p14:creationId xmlns:p14="http://schemas.microsoft.com/office/powerpoint/2010/main" val="1153218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CCDCF-FE8F-604D-A984-0E891420FD86}"/>
              </a:ext>
            </a:extLst>
          </p:cNvPr>
          <p:cNvSpPr>
            <a:spLocks noGrp="1"/>
          </p:cNvSpPr>
          <p:nvPr>
            <p:ph type="title"/>
          </p:nvPr>
        </p:nvSpPr>
        <p:spPr>
          <a:xfrm>
            <a:off x="755075" y="0"/>
            <a:ext cx="10515600" cy="1325563"/>
          </a:xfrm>
        </p:spPr>
        <p:txBody>
          <a:bodyPr/>
          <a:lstStyle/>
          <a:p>
            <a:r>
              <a:rPr lang="en-US" dirty="0">
                <a:solidFill>
                  <a:schemeClr val="bg1"/>
                </a:solidFill>
              </a:rPr>
              <a:t>The</a:t>
            </a:r>
            <a:r>
              <a:rPr lang="en-US" dirty="0"/>
              <a:t> Three Legs of the Healthcare Stool</a:t>
            </a:r>
          </a:p>
        </p:txBody>
      </p:sp>
      <p:sp>
        <p:nvSpPr>
          <p:cNvPr id="3" name="Content Placeholder 2">
            <a:extLst>
              <a:ext uri="{FF2B5EF4-FFF2-40B4-BE49-F238E27FC236}">
                <a16:creationId xmlns:a16="http://schemas.microsoft.com/office/drawing/2014/main" id="{1B94A439-64CC-7949-A808-676EDF6E7E07}"/>
              </a:ext>
            </a:extLst>
          </p:cNvPr>
          <p:cNvSpPr>
            <a:spLocks noGrp="1"/>
          </p:cNvSpPr>
          <p:nvPr>
            <p:ph idx="1"/>
          </p:nvPr>
        </p:nvSpPr>
        <p:spPr/>
        <p:txBody>
          <a:bodyPr/>
          <a:lstStyle/>
          <a:p>
            <a:r>
              <a:rPr lang="en-US" dirty="0"/>
              <a:t>The market for Health Insurance is where they all come together.</a:t>
            </a:r>
          </a:p>
          <a:p>
            <a:pPr marL="0" indent="0">
              <a:buNone/>
            </a:pPr>
            <a:endParaRPr lang="en-US" dirty="0"/>
          </a:p>
          <a:p>
            <a:pPr lvl="7">
              <a:spcAft>
                <a:spcPts val="1000"/>
              </a:spcAft>
            </a:pPr>
            <a:r>
              <a:rPr lang="en-US" sz="3600" dirty="0"/>
              <a:t>Access</a:t>
            </a:r>
          </a:p>
          <a:p>
            <a:pPr lvl="7">
              <a:spcAft>
                <a:spcPts val="1000"/>
              </a:spcAft>
            </a:pPr>
            <a:r>
              <a:rPr lang="en-US" sz="3600" dirty="0"/>
              <a:t>Quality</a:t>
            </a:r>
          </a:p>
          <a:p>
            <a:pPr lvl="7"/>
            <a:r>
              <a:rPr lang="en-US" sz="3600" dirty="0"/>
              <a:t>Cost</a:t>
            </a:r>
          </a:p>
          <a:p>
            <a:pPr marL="3200400" lvl="7" indent="0">
              <a:buNone/>
            </a:pPr>
            <a:endParaRPr lang="en-US" sz="3600" dirty="0"/>
          </a:p>
          <a:p>
            <a:r>
              <a:rPr lang="en-US" dirty="0"/>
              <a:t>We will discuss metrics of performance for each.</a:t>
            </a:r>
          </a:p>
        </p:txBody>
      </p:sp>
      <p:sp>
        <p:nvSpPr>
          <p:cNvPr id="4" name="Slide Number Placeholder 3">
            <a:extLst>
              <a:ext uri="{FF2B5EF4-FFF2-40B4-BE49-F238E27FC236}">
                <a16:creationId xmlns:a16="http://schemas.microsoft.com/office/drawing/2014/main" id="{AAFE83D2-0071-EA4D-80E8-A8716FA37C58}"/>
              </a:ext>
            </a:extLst>
          </p:cNvPr>
          <p:cNvSpPr>
            <a:spLocks noGrp="1"/>
          </p:cNvSpPr>
          <p:nvPr>
            <p:ph type="sldNum" sz="quarter" idx="12"/>
          </p:nvPr>
        </p:nvSpPr>
        <p:spPr/>
        <p:txBody>
          <a:bodyPr/>
          <a:lstStyle/>
          <a:p>
            <a:fld id="{D9F085D5-EC86-4F6A-B501-C1359CB39116}" type="slidenum">
              <a:rPr lang="en-GB" smtClean="0"/>
              <a:t>14</a:t>
            </a:fld>
            <a:endParaRPr lang="en-GB"/>
          </a:p>
        </p:txBody>
      </p:sp>
    </p:spTree>
    <p:extLst>
      <p:ext uri="{BB962C8B-B14F-4D97-AF65-F5344CB8AC3E}">
        <p14:creationId xmlns:p14="http://schemas.microsoft.com/office/powerpoint/2010/main" val="2516783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E5183-BB9B-6941-85F9-BF607D5ACC6C}"/>
              </a:ext>
            </a:extLst>
          </p:cNvPr>
          <p:cNvSpPr>
            <a:spLocks noGrp="1"/>
          </p:cNvSpPr>
          <p:nvPr>
            <p:ph type="title"/>
          </p:nvPr>
        </p:nvSpPr>
        <p:spPr/>
        <p:txBody>
          <a:bodyPr/>
          <a:lstStyle/>
          <a:p>
            <a:r>
              <a:rPr lang="en-US" dirty="0"/>
              <a:t>Access</a:t>
            </a:r>
          </a:p>
        </p:txBody>
      </p:sp>
      <p:sp>
        <p:nvSpPr>
          <p:cNvPr id="3" name="Text Placeholder 2">
            <a:extLst>
              <a:ext uri="{FF2B5EF4-FFF2-40B4-BE49-F238E27FC236}">
                <a16:creationId xmlns:a16="http://schemas.microsoft.com/office/drawing/2014/main" id="{C0353E0D-90AF-B140-A5C5-DEA388E30C9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DDE605D-607D-1949-9E29-F03552DA161E}"/>
              </a:ext>
            </a:extLst>
          </p:cNvPr>
          <p:cNvSpPr>
            <a:spLocks noGrp="1"/>
          </p:cNvSpPr>
          <p:nvPr>
            <p:ph type="sldNum" sz="quarter" idx="12"/>
          </p:nvPr>
        </p:nvSpPr>
        <p:spPr/>
        <p:txBody>
          <a:bodyPr/>
          <a:lstStyle/>
          <a:p>
            <a:fld id="{D9F085D5-EC86-4F6A-B501-C1359CB39116}" type="slidenum">
              <a:rPr lang="en-GB" smtClean="0"/>
              <a:t>15</a:t>
            </a:fld>
            <a:endParaRPr lang="en-GB"/>
          </a:p>
        </p:txBody>
      </p:sp>
    </p:spTree>
    <p:extLst>
      <p:ext uri="{BB962C8B-B14F-4D97-AF65-F5344CB8AC3E}">
        <p14:creationId xmlns:p14="http://schemas.microsoft.com/office/powerpoint/2010/main" val="718673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90E7E-6897-1744-9129-DC8CF2D50C5D}"/>
              </a:ext>
            </a:extLst>
          </p:cNvPr>
          <p:cNvSpPr>
            <a:spLocks noGrp="1"/>
          </p:cNvSpPr>
          <p:nvPr>
            <p:ph type="title"/>
          </p:nvPr>
        </p:nvSpPr>
        <p:spPr>
          <a:xfrm>
            <a:off x="719450" y="0"/>
            <a:ext cx="10515600" cy="1325563"/>
          </a:xfrm>
        </p:spPr>
        <p:txBody>
          <a:bodyPr/>
          <a:lstStyle/>
          <a:p>
            <a:r>
              <a:rPr lang="en-US" dirty="0">
                <a:solidFill>
                  <a:schemeClr val="bg1"/>
                </a:solidFill>
              </a:rPr>
              <a:t>Hea</a:t>
            </a:r>
            <a:r>
              <a:rPr lang="en-US" dirty="0"/>
              <a:t>lth Insurance Coverage, 2019</a:t>
            </a:r>
          </a:p>
        </p:txBody>
      </p:sp>
      <p:sp>
        <p:nvSpPr>
          <p:cNvPr id="4" name="Slide Number Placeholder 3">
            <a:extLst>
              <a:ext uri="{FF2B5EF4-FFF2-40B4-BE49-F238E27FC236}">
                <a16:creationId xmlns:a16="http://schemas.microsoft.com/office/drawing/2014/main" id="{EFC907F0-B906-B14E-94F7-76B591B58CE3}"/>
              </a:ext>
            </a:extLst>
          </p:cNvPr>
          <p:cNvSpPr>
            <a:spLocks noGrp="1"/>
          </p:cNvSpPr>
          <p:nvPr>
            <p:ph type="sldNum" sz="quarter" idx="12"/>
          </p:nvPr>
        </p:nvSpPr>
        <p:spPr/>
        <p:txBody>
          <a:bodyPr/>
          <a:lstStyle/>
          <a:p>
            <a:fld id="{D9F085D5-EC86-4F6A-B501-C1359CB39116}" type="slidenum">
              <a:rPr lang="en-GB" smtClean="0"/>
              <a:t>16</a:t>
            </a:fld>
            <a:endParaRPr lang="en-GB"/>
          </a:p>
        </p:txBody>
      </p:sp>
      <p:sp>
        <p:nvSpPr>
          <p:cNvPr id="6" name="TextBox 5">
            <a:extLst>
              <a:ext uri="{FF2B5EF4-FFF2-40B4-BE49-F238E27FC236}">
                <a16:creationId xmlns:a16="http://schemas.microsoft.com/office/drawing/2014/main" id="{875F44AB-F569-3A47-A36E-1FA2CF6ED0B9}"/>
              </a:ext>
            </a:extLst>
          </p:cNvPr>
          <p:cNvSpPr txBox="1"/>
          <p:nvPr/>
        </p:nvSpPr>
        <p:spPr>
          <a:xfrm>
            <a:off x="5013428" y="5916234"/>
            <a:ext cx="1927644" cy="369332"/>
          </a:xfrm>
          <a:prstGeom prst="rect">
            <a:avLst/>
          </a:prstGeom>
          <a:noFill/>
        </p:spPr>
        <p:txBody>
          <a:bodyPr wrap="none" rtlCol="0">
            <a:spAutoFit/>
          </a:bodyPr>
          <a:lstStyle/>
          <a:p>
            <a:r>
              <a:rPr lang="en-US" dirty="0"/>
              <a:t>Percent of Persons</a:t>
            </a:r>
          </a:p>
        </p:txBody>
      </p:sp>
      <p:sp>
        <p:nvSpPr>
          <p:cNvPr id="7" name="TextBox 6">
            <a:extLst>
              <a:ext uri="{FF2B5EF4-FFF2-40B4-BE49-F238E27FC236}">
                <a16:creationId xmlns:a16="http://schemas.microsoft.com/office/drawing/2014/main" id="{10E9371C-21F3-8842-A9DF-0A0C011D435B}"/>
              </a:ext>
            </a:extLst>
          </p:cNvPr>
          <p:cNvSpPr txBox="1"/>
          <p:nvPr/>
        </p:nvSpPr>
        <p:spPr>
          <a:xfrm>
            <a:off x="8354453" y="6502420"/>
            <a:ext cx="2917273" cy="276999"/>
          </a:xfrm>
          <a:prstGeom prst="rect">
            <a:avLst/>
          </a:prstGeom>
          <a:noFill/>
        </p:spPr>
        <p:txBody>
          <a:bodyPr wrap="none" rtlCol="0">
            <a:spAutoFit/>
          </a:bodyPr>
          <a:lstStyle/>
          <a:p>
            <a:r>
              <a:rPr lang="en-US" sz="1200" dirty="0"/>
              <a:t>Source: National Center for Health Statistics</a:t>
            </a:r>
          </a:p>
        </p:txBody>
      </p:sp>
      <p:pic>
        <p:nvPicPr>
          <p:cNvPr id="3" name="Picture 2">
            <a:extLst>
              <a:ext uri="{FF2B5EF4-FFF2-40B4-BE49-F238E27FC236}">
                <a16:creationId xmlns:a16="http://schemas.microsoft.com/office/drawing/2014/main" id="{775876D5-A9C4-004B-BF9A-3011C6AD267D}"/>
              </a:ext>
            </a:extLst>
          </p:cNvPr>
          <p:cNvPicPr>
            <a:picLocks noChangeAspect="1"/>
          </p:cNvPicPr>
          <p:nvPr/>
        </p:nvPicPr>
        <p:blipFill>
          <a:blip r:embed="rId2"/>
          <a:stretch>
            <a:fillRect/>
          </a:stretch>
        </p:blipFill>
        <p:spPr>
          <a:xfrm>
            <a:off x="2906286" y="5373363"/>
            <a:ext cx="7500488" cy="542871"/>
          </a:xfrm>
          <a:prstGeom prst="rect">
            <a:avLst/>
          </a:prstGeom>
        </p:spPr>
      </p:pic>
      <p:pic>
        <p:nvPicPr>
          <p:cNvPr id="8" name="Picture 7">
            <a:extLst>
              <a:ext uri="{FF2B5EF4-FFF2-40B4-BE49-F238E27FC236}">
                <a16:creationId xmlns:a16="http://schemas.microsoft.com/office/drawing/2014/main" id="{727E0632-6CC4-7540-9817-0CCF206533E8}"/>
              </a:ext>
            </a:extLst>
          </p:cNvPr>
          <p:cNvPicPr>
            <a:picLocks noChangeAspect="1"/>
          </p:cNvPicPr>
          <p:nvPr/>
        </p:nvPicPr>
        <p:blipFill>
          <a:blip r:embed="rId3"/>
          <a:stretch>
            <a:fillRect/>
          </a:stretch>
        </p:blipFill>
        <p:spPr>
          <a:xfrm>
            <a:off x="1799019" y="3969269"/>
            <a:ext cx="8576421" cy="1417497"/>
          </a:xfrm>
          <a:prstGeom prst="rect">
            <a:avLst/>
          </a:prstGeom>
        </p:spPr>
      </p:pic>
      <p:pic>
        <p:nvPicPr>
          <p:cNvPr id="9" name="Picture 8">
            <a:extLst>
              <a:ext uri="{FF2B5EF4-FFF2-40B4-BE49-F238E27FC236}">
                <a16:creationId xmlns:a16="http://schemas.microsoft.com/office/drawing/2014/main" id="{331E28AB-94CA-4241-A9A1-C344F4A93FF9}"/>
              </a:ext>
            </a:extLst>
          </p:cNvPr>
          <p:cNvPicPr>
            <a:picLocks noChangeAspect="1"/>
          </p:cNvPicPr>
          <p:nvPr/>
        </p:nvPicPr>
        <p:blipFill>
          <a:blip r:embed="rId4"/>
          <a:stretch>
            <a:fillRect/>
          </a:stretch>
        </p:blipFill>
        <p:spPr>
          <a:xfrm>
            <a:off x="1799019" y="2674205"/>
            <a:ext cx="8514348" cy="1337072"/>
          </a:xfrm>
          <a:prstGeom prst="rect">
            <a:avLst/>
          </a:prstGeom>
        </p:spPr>
      </p:pic>
      <p:pic>
        <p:nvPicPr>
          <p:cNvPr id="10" name="Picture 9">
            <a:extLst>
              <a:ext uri="{FF2B5EF4-FFF2-40B4-BE49-F238E27FC236}">
                <a16:creationId xmlns:a16="http://schemas.microsoft.com/office/drawing/2014/main" id="{F3A900ED-5DD4-4F46-8DBE-DCCFC0DAF693}"/>
              </a:ext>
            </a:extLst>
          </p:cNvPr>
          <p:cNvPicPr>
            <a:picLocks noChangeAspect="1"/>
          </p:cNvPicPr>
          <p:nvPr/>
        </p:nvPicPr>
        <p:blipFill>
          <a:blip r:embed="rId5"/>
          <a:stretch>
            <a:fillRect/>
          </a:stretch>
        </p:blipFill>
        <p:spPr>
          <a:xfrm>
            <a:off x="1785225" y="1134533"/>
            <a:ext cx="8573524" cy="1565518"/>
          </a:xfrm>
          <a:prstGeom prst="rect">
            <a:avLst/>
          </a:prstGeom>
        </p:spPr>
      </p:pic>
      <p:cxnSp>
        <p:nvCxnSpPr>
          <p:cNvPr id="13" name="Straight Connector 12">
            <a:extLst>
              <a:ext uri="{FF2B5EF4-FFF2-40B4-BE49-F238E27FC236}">
                <a16:creationId xmlns:a16="http://schemas.microsoft.com/office/drawing/2014/main" id="{B922392B-A193-874B-81A7-D03480C774D7}"/>
              </a:ext>
            </a:extLst>
          </p:cNvPr>
          <p:cNvCxnSpPr/>
          <p:nvPr/>
        </p:nvCxnSpPr>
        <p:spPr>
          <a:xfrm>
            <a:off x="3031067" y="2675467"/>
            <a:ext cx="7450666"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A609969-8913-E04D-A14D-2D95988C9A0C}"/>
              </a:ext>
            </a:extLst>
          </p:cNvPr>
          <p:cNvCxnSpPr/>
          <p:nvPr/>
        </p:nvCxnSpPr>
        <p:spPr>
          <a:xfrm>
            <a:off x="3031067" y="3994344"/>
            <a:ext cx="7450666"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620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C93720-CE97-4CCA-99CE-EC08F27340CA}"/>
              </a:ext>
            </a:extLst>
          </p:cNvPr>
          <p:cNvSpPr>
            <a:spLocks noGrp="1"/>
          </p:cNvSpPr>
          <p:nvPr>
            <p:ph type="title"/>
          </p:nvPr>
        </p:nvSpPr>
        <p:spPr>
          <a:xfrm>
            <a:off x="766950" y="0"/>
            <a:ext cx="10515600" cy="1325563"/>
          </a:xfrm>
        </p:spPr>
        <p:txBody>
          <a:bodyPr/>
          <a:lstStyle/>
          <a:p>
            <a:r>
              <a:rPr lang="en-US" dirty="0">
                <a:solidFill>
                  <a:schemeClr val="bg1"/>
                </a:solidFill>
              </a:rPr>
              <a:t>Phy</a:t>
            </a:r>
            <a:r>
              <a:rPr lang="en-US" dirty="0"/>
              <a:t>sician Visits and Physician Supply</a:t>
            </a:r>
          </a:p>
        </p:txBody>
      </p:sp>
      <p:graphicFrame>
        <p:nvGraphicFramePr>
          <p:cNvPr id="6" name="Object 2">
            <a:extLst>
              <a:ext uri="{FF2B5EF4-FFF2-40B4-BE49-F238E27FC236}">
                <a16:creationId xmlns:a16="http://schemas.microsoft.com/office/drawing/2014/main" id="{75AB5882-51E6-47E0-932A-5BEF7037443B}"/>
              </a:ext>
            </a:extLst>
          </p:cNvPr>
          <p:cNvGraphicFramePr>
            <a:graphicFrameLocks noGrp="1" noChangeAspect="1"/>
          </p:cNvGraphicFramePr>
          <p:nvPr>
            <p:ph sz="half" idx="1"/>
          </p:nvPr>
        </p:nvGraphicFramePr>
        <p:xfrm>
          <a:off x="838200" y="1665288"/>
          <a:ext cx="5181600" cy="41894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Object 2">
            <a:extLst>
              <a:ext uri="{FF2B5EF4-FFF2-40B4-BE49-F238E27FC236}">
                <a16:creationId xmlns:a16="http://schemas.microsoft.com/office/drawing/2014/main" id="{33E01165-3919-406A-BF6C-B16364789CA0}"/>
              </a:ext>
            </a:extLst>
          </p:cNvPr>
          <p:cNvGraphicFramePr>
            <a:graphicFrameLocks noGrp="1"/>
          </p:cNvGraphicFramePr>
          <p:nvPr>
            <p:ph sz="half" idx="2"/>
          </p:nvPr>
        </p:nvGraphicFramePr>
        <p:xfrm>
          <a:off x="6172200" y="1736538"/>
          <a:ext cx="5181600" cy="4189412"/>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B210139B-78AF-451F-9B9D-FE4073EC6F5C}"/>
              </a:ext>
            </a:extLst>
          </p:cNvPr>
          <p:cNvSpPr>
            <a:spLocks noGrp="1"/>
          </p:cNvSpPr>
          <p:nvPr>
            <p:ph type="sldNum" sz="quarter" idx="12"/>
          </p:nvPr>
        </p:nvSpPr>
        <p:spPr/>
        <p:txBody>
          <a:bodyPr/>
          <a:lstStyle/>
          <a:p>
            <a:fld id="{D9F085D5-EC86-4F6A-B501-C1359CB39116}" type="slidenum">
              <a:rPr lang="en-GB" smtClean="0"/>
              <a:t>17</a:t>
            </a:fld>
            <a:endParaRPr lang="en-GB"/>
          </a:p>
        </p:txBody>
      </p:sp>
      <p:sp>
        <p:nvSpPr>
          <p:cNvPr id="8" name="TextBox 7">
            <a:extLst>
              <a:ext uri="{FF2B5EF4-FFF2-40B4-BE49-F238E27FC236}">
                <a16:creationId xmlns:a16="http://schemas.microsoft.com/office/drawing/2014/main" id="{3678EAD7-14B0-49A2-9887-52E75A71C16E}"/>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Tree>
    <p:extLst>
      <p:ext uri="{BB962C8B-B14F-4D97-AF65-F5344CB8AC3E}">
        <p14:creationId xmlns:p14="http://schemas.microsoft.com/office/powerpoint/2010/main" val="78771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E5A1C-D006-44AB-B42E-2EEC1983D794}"/>
              </a:ext>
            </a:extLst>
          </p:cNvPr>
          <p:cNvSpPr>
            <a:spLocks noGrp="1"/>
          </p:cNvSpPr>
          <p:nvPr>
            <p:ph type="title"/>
          </p:nvPr>
        </p:nvSpPr>
        <p:spPr>
          <a:xfrm>
            <a:off x="731325" y="0"/>
            <a:ext cx="10515600" cy="1325563"/>
          </a:xfrm>
        </p:spPr>
        <p:txBody>
          <a:bodyPr/>
          <a:lstStyle/>
          <a:p>
            <a:r>
              <a:rPr lang="en-US" dirty="0">
                <a:solidFill>
                  <a:schemeClr val="bg1"/>
                </a:solidFill>
              </a:rPr>
              <a:t>Avo</a:t>
            </a:r>
            <a:r>
              <a:rPr lang="en-US" dirty="0"/>
              <a:t>idable Deaths</a:t>
            </a:r>
          </a:p>
        </p:txBody>
      </p:sp>
      <p:sp>
        <p:nvSpPr>
          <p:cNvPr id="4" name="Slide Number Placeholder 3">
            <a:extLst>
              <a:ext uri="{FF2B5EF4-FFF2-40B4-BE49-F238E27FC236}">
                <a16:creationId xmlns:a16="http://schemas.microsoft.com/office/drawing/2014/main" id="{41103A0B-2079-48AC-B71E-D29FCDC3EF5C}"/>
              </a:ext>
            </a:extLst>
          </p:cNvPr>
          <p:cNvSpPr>
            <a:spLocks noGrp="1"/>
          </p:cNvSpPr>
          <p:nvPr>
            <p:ph type="sldNum" sz="quarter" idx="12"/>
          </p:nvPr>
        </p:nvSpPr>
        <p:spPr/>
        <p:txBody>
          <a:bodyPr/>
          <a:lstStyle/>
          <a:p>
            <a:fld id="{D9F085D5-EC86-4F6A-B501-C1359CB39116}" type="slidenum">
              <a:rPr lang="en-GB" smtClean="0"/>
              <a:t>18</a:t>
            </a:fld>
            <a:endParaRPr lang="en-GB"/>
          </a:p>
        </p:txBody>
      </p:sp>
      <p:graphicFrame>
        <p:nvGraphicFramePr>
          <p:cNvPr id="5" name="Chart Placeholder 12">
            <a:extLst>
              <a:ext uri="{FF2B5EF4-FFF2-40B4-BE49-F238E27FC236}">
                <a16:creationId xmlns:a16="http://schemas.microsoft.com/office/drawing/2014/main" id="{3E033C12-9845-48C9-844B-C8B0851EABDA}"/>
              </a:ext>
            </a:extLst>
          </p:cNvPr>
          <p:cNvGraphicFramePr>
            <a:graphicFrameLocks/>
          </p:cNvGraphicFramePr>
          <p:nvPr/>
        </p:nvGraphicFramePr>
        <p:xfrm>
          <a:off x="1671484" y="1325563"/>
          <a:ext cx="8539316" cy="471874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6DB5BACC-E569-48E8-9A2C-7B5A5F5EABB0}"/>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
        <p:nvSpPr>
          <p:cNvPr id="3" name="Rectangle 2">
            <a:extLst>
              <a:ext uri="{FF2B5EF4-FFF2-40B4-BE49-F238E27FC236}">
                <a16:creationId xmlns:a16="http://schemas.microsoft.com/office/drawing/2014/main" id="{1109AB07-85CC-4A18-9B99-AC2D8591B531}"/>
              </a:ext>
            </a:extLst>
          </p:cNvPr>
          <p:cNvSpPr/>
          <p:nvPr/>
        </p:nvSpPr>
        <p:spPr>
          <a:xfrm>
            <a:off x="925249" y="1535126"/>
            <a:ext cx="3666709" cy="646331"/>
          </a:xfrm>
          <a:prstGeom prst="rect">
            <a:avLst/>
          </a:prstGeom>
        </p:spPr>
        <p:txBody>
          <a:bodyPr wrap="none">
            <a:spAutoFit/>
          </a:bodyPr>
          <a:lstStyle/>
          <a:p>
            <a:r>
              <a:rPr lang="en-US" dirty="0">
                <a:latin typeface="Calibri" panose="020F0502020204030204" pitchFamily="34" charset="0"/>
                <a:ea typeface="Calibri" panose="020F0502020204030204" pitchFamily="34" charset="0"/>
                <a:cs typeface="Arial" panose="020B0604020202020204" pitchFamily="34" charset="0"/>
              </a:rPr>
              <a:t>Deaths per 100,000 population.</a:t>
            </a:r>
          </a:p>
          <a:p>
            <a:r>
              <a:rPr lang="en-US" dirty="0">
                <a:latin typeface="Calibri" panose="020F0502020204030204" pitchFamily="34" charset="0"/>
                <a:cs typeface="Arial" panose="020B0604020202020204" pitchFamily="34" charset="0"/>
              </a:rPr>
              <a:t>Heart disease, stroke, hypertension…</a:t>
            </a:r>
            <a:endParaRPr lang="en-US" dirty="0"/>
          </a:p>
        </p:txBody>
      </p:sp>
    </p:spTree>
    <p:extLst>
      <p:ext uri="{BB962C8B-B14F-4D97-AF65-F5344CB8AC3E}">
        <p14:creationId xmlns:p14="http://schemas.microsoft.com/office/powerpoint/2010/main" val="431283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957718-25EB-46F9-8586-44088337191F}"/>
              </a:ext>
            </a:extLst>
          </p:cNvPr>
          <p:cNvSpPr>
            <a:spLocks noGrp="1"/>
          </p:cNvSpPr>
          <p:nvPr>
            <p:ph type="title"/>
          </p:nvPr>
        </p:nvSpPr>
        <p:spPr/>
        <p:txBody>
          <a:bodyPr/>
          <a:lstStyle/>
          <a:p>
            <a:r>
              <a:rPr lang="en-US" dirty="0">
                <a:solidFill>
                  <a:schemeClr val="bg1"/>
                </a:solidFill>
              </a:rPr>
              <a:t>Wa</a:t>
            </a:r>
            <a:r>
              <a:rPr lang="en-US" dirty="0"/>
              <a:t>ited Less Than a Month to See A Specialist</a:t>
            </a:r>
          </a:p>
        </p:txBody>
      </p:sp>
      <p:graphicFrame>
        <p:nvGraphicFramePr>
          <p:cNvPr id="8" name="Object 2">
            <a:extLst>
              <a:ext uri="{FF2B5EF4-FFF2-40B4-BE49-F238E27FC236}">
                <a16:creationId xmlns:a16="http://schemas.microsoft.com/office/drawing/2014/main" id="{ADA23FA4-1C82-4B61-B112-8C7457684C71}"/>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31747" name="Slide Number Placeholder 5"/>
          <p:cNvSpPr>
            <a:spLocks noGrp="1"/>
          </p:cNvSpPr>
          <p:nvPr>
            <p:ph type="sldNum" sz="quarter" idx="12"/>
          </p:nvPr>
        </p:nvSpPr>
        <p:spPr>
          <a:noFill/>
        </p:spPr>
        <p:txBody>
          <a:bodyPr/>
          <a:lstStyle/>
          <a:p>
            <a:fld id="{10679AD9-16FF-45F1-824A-616F21C040B7}" type="slidenum">
              <a:rPr lang="en-US"/>
              <a:pPr/>
              <a:t>19</a:t>
            </a:fld>
            <a:endParaRPr lang="en-US"/>
          </a:p>
        </p:txBody>
      </p:sp>
      <p:sp>
        <p:nvSpPr>
          <p:cNvPr id="11" name="Rectangle 83"/>
          <p:cNvSpPr>
            <a:spLocks noChangeArrowheads="1"/>
          </p:cNvSpPr>
          <p:nvPr/>
        </p:nvSpPr>
        <p:spPr bwMode="auto">
          <a:xfrm>
            <a:off x="3212677" y="6448691"/>
            <a:ext cx="7431674" cy="276999"/>
          </a:xfrm>
          <a:prstGeom prst="rect">
            <a:avLst/>
          </a:prstGeom>
          <a:noFill/>
          <a:ln w="9525">
            <a:noFill/>
            <a:miter lim="800000"/>
            <a:headEnd/>
            <a:tailEnd/>
          </a:ln>
        </p:spPr>
        <p:txBody>
          <a:bodyPr>
            <a:spAutoFit/>
          </a:bodyPr>
          <a:lstStyle/>
          <a:p>
            <a:r>
              <a:rPr lang="en-US" sz="1200" dirty="0">
                <a:cs typeface="Arial" charset="0"/>
              </a:rPr>
              <a:t>Source: 2011 Commonwealth Fund International Health Policy Survey of Sicker Adults in Eleven Countries.</a:t>
            </a:r>
          </a:p>
        </p:txBody>
      </p:sp>
      <p:sp>
        <p:nvSpPr>
          <p:cNvPr id="2" name="TextBox 1">
            <a:extLst>
              <a:ext uri="{FF2B5EF4-FFF2-40B4-BE49-F238E27FC236}">
                <a16:creationId xmlns:a16="http://schemas.microsoft.com/office/drawing/2014/main" id="{5AA16E70-0BDF-804B-8B9F-E3192EEB774C}"/>
              </a:ext>
            </a:extLst>
          </p:cNvPr>
          <p:cNvSpPr txBox="1"/>
          <p:nvPr/>
        </p:nvSpPr>
        <p:spPr>
          <a:xfrm>
            <a:off x="7880541" y="1328058"/>
            <a:ext cx="3473259" cy="1477328"/>
          </a:xfrm>
          <a:prstGeom prst="rect">
            <a:avLst/>
          </a:prstGeom>
          <a:noFill/>
        </p:spPr>
        <p:txBody>
          <a:bodyPr wrap="square" rtlCol="0">
            <a:spAutoFit/>
          </a:bodyPr>
          <a:lstStyle/>
          <a:p>
            <a:r>
              <a:rPr lang="en-US" dirty="0"/>
              <a:t>But how much time did they spend</a:t>
            </a:r>
          </a:p>
          <a:p>
            <a:r>
              <a:rPr lang="en-US" dirty="0"/>
              <a:t>with the specialist?</a:t>
            </a:r>
          </a:p>
          <a:p>
            <a:endParaRPr lang="en-US" dirty="0"/>
          </a:p>
          <a:p>
            <a:r>
              <a:rPr lang="en-US" dirty="0"/>
              <a:t>How often was it necessary to see a specialist?</a:t>
            </a:r>
          </a:p>
        </p:txBody>
      </p:sp>
    </p:spTree>
    <p:extLst>
      <p:ext uri="{BB962C8B-B14F-4D97-AF65-F5344CB8AC3E}">
        <p14:creationId xmlns:p14="http://schemas.microsoft.com/office/powerpoint/2010/main" val="4224627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877956" y="0"/>
            <a:ext cx="10515600" cy="1325563"/>
          </a:xfrm>
        </p:spPr>
        <p:txBody>
          <a:bodyPr/>
          <a:lstStyle/>
          <a:p>
            <a:r>
              <a:rPr lang="en-US" dirty="0"/>
              <a:t> </a:t>
            </a:r>
            <a:r>
              <a:rPr lang="en-US" dirty="0">
                <a:solidFill>
                  <a:schemeClr val="bg1"/>
                </a:solidFill>
              </a:rPr>
              <a:t>Av</a:t>
            </a:r>
            <a:r>
              <a:rPr lang="en-US" dirty="0"/>
              <a:t>ailable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Coronavirus Economics</a:t>
            </a:r>
          </a:p>
          <a:p>
            <a:pPr>
              <a:spcAft>
                <a:spcPts val="1000"/>
              </a:spcAft>
            </a:pPr>
            <a:r>
              <a:rPr lang="en-US" dirty="0"/>
              <a:t>US Economy</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a:t>Black-White Wealth Gap</a:t>
            </a:r>
            <a:endParaRPr lang="en-US" dirty="0"/>
          </a:p>
          <a:p>
            <a:pPr>
              <a:spcAft>
                <a:spcPts val="1000"/>
              </a:spcAft>
            </a:pPr>
            <a:r>
              <a:rPr lang="en-US" dirty="0"/>
              <a:t>Autonomous Vehicles</a:t>
            </a:r>
          </a:p>
          <a:p>
            <a:pPr>
              <a:spcAft>
                <a:spcPts val="1000"/>
              </a:spcAft>
            </a:pPr>
            <a:r>
              <a:rPr lang="en-US" dirty="0"/>
              <a:t>US Social Policy</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6444867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C3396-751C-46D9-AFE6-07720342A392}"/>
              </a:ext>
            </a:extLst>
          </p:cNvPr>
          <p:cNvSpPr>
            <a:spLocks noGrp="1"/>
          </p:cNvSpPr>
          <p:nvPr>
            <p:ph type="title"/>
          </p:nvPr>
        </p:nvSpPr>
        <p:spPr>
          <a:xfrm>
            <a:off x="743199" y="0"/>
            <a:ext cx="10515600" cy="1325563"/>
          </a:xfrm>
        </p:spPr>
        <p:txBody>
          <a:bodyPr>
            <a:normAutofit/>
          </a:bodyPr>
          <a:lstStyle/>
          <a:p>
            <a:r>
              <a:rPr lang="en-US" dirty="0">
                <a:solidFill>
                  <a:schemeClr val="bg1"/>
                </a:solidFill>
                <a:latin typeface="Cabin" panose="020B0803050202020004" pitchFamily="34" charset="0"/>
                <a:cs typeface="Arial" panose="020B0604020202020204" pitchFamily="34" charset="0"/>
              </a:rPr>
              <a:t>Acu</a:t>
            </a:r>
            <a:r>
              <a:rPr lang="en-US" dirty="0">
                <a:latin typeface="Cabin" panose="020B0803050202020004" pitchFamily="34" charset="0"/>
                <a:cs typeface="Arial" panose="020B0604020202020204" pitchFamily="34" charset="0"/>
              </a:rPr>
              <a:t>te Care Hospital Beds per 1,000 Population</a:t>
            </a:r>
            <a:endParaRPr lang="en-US" dirty="0"/>
          </a:p>
        </p:txBody>
      </p:sp>
      <p:graphicFrame>
        <p:nvGraphicFramePr>
          <p:cNvPr id="5" name="Content Placeholder 5">
            <a:extLst>
              <a:ext uri="{FF2B5EF4-FFF2-40B4-BE49-F238E27FC236}">
                <a16:creationId xmlns:a16="http://schemas.microsoft.com/office/drawing/2014/main" id="{6B18469D-A8B0-4AFE-9564-6190010FE7BD}"/>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0F677ACC-CFFB-4D7A-AC30-8485AF4D3BFE}"/>
              </a:ext>
            </a:extLst>
          </p:cNvPr>
          <p:cNvSpPr>
            <a:spLocks noGrp="1"/>
          </p:cNvSpPr>
          <p:nvPr>
            <p:ph type="sldNum" sz="quarter" idx="12"/>
          </p:nvPr>
        </p:nvSpPr>
        <p:spPr/>
        <p:txBody>
          <a:bodyPr/>
          <a:lstStyle/>
          <a:p>
            <a:fld id="{D9F085D5-EC86-4F6A-B501-C1359CB39116}" type="slidenum">
              <a:rPr lang="en-GB" smtClean="0"/>
              <a:t>20</a:t>
            </a:fld>
            <a:endParaRPr lang="en-GB"/>
          </a:p>
        </p:txBody>
      </p:sp>
      <p:sp>
        <p:nvSpPr>
          <p:cNvPr id="6" name="TextBox 5">
            <a:extLst>
              <a:ext uri="{FF2B5EF4-FFF2-40B4-BE49-F238E27FC236}">
                <a16:creationId xmlns:a16="http://schemas.microsoft.com/office/drawing/2014/main" id="{1CC69890-E04C-46B1-B310-C6DD6B937A94}"/>
              </a:ext>
            </a:extLst>
          </p:cNvPr>
          <p:cNvSpPr txBox="1"/>
          <p:nvPr/>
        </p:nvSpPr>
        <p:spPr>
          <a:xfrm>
            <a:off x="3313176" y="6456851"/>
            <a:ext cx="4419600" cy="276999"/>
          </a:xfrm>
          <a:prstGeom prst="rect">
            <a:avLst/>
          </a:prstGeom>
          <a:noFill/>
        </p:spPr>
        <p:txBody>
          <a:bodyPr wrap="square" rtlCol="0">
            <a:spAutoFit/>
          </a:bodyPr>
          <a:lstStyle/>
          <a:p>
            <a:r>
              <a:rPr lang="en-US" sz="1200" dirty="0">
                <a:latin typeface="Cabin" panose="020B0803050202020004" pitchFamily="34" charset="0"/>
                <a:cs typeface="Arial" panose="020B0604020202020204" pitchFamily="34" charset="0"/>
              </a:rPr>
              <a:t>Source: OECD Health Data 2015.</a:t>
            </a:r>
          </a:p>
        </p:txBody>
      </p:sp>
    </p:spTree>
    <p:extLst>
      <p:ext uri="{BB962C8B-B14F-4D97-AF65-F5344CB8AC3E}">
        <p14:creationId xmlns:p14="http://schemas.microsoft.com/office/powerpoint/2010/main" val="4137733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458B4-B6B9-46FF-B5B6-3AAC81E60C54}"/>
              </a:ext>
            </a:extLst>
          </p:cNvPr>
          <p:cNvSpPr>
            <a:spLocks noGrp="1"/>
          </p:cNvSpPr>
          <p:nvPr>
            <p:ph type="title"/>
          </p:nvPr>
        </p:nvSpPr>
        <p:spPr>
          <a:xfrm>
            <a:off x="825371" y="287257"/>
            <a:ext cx="10515600" cy="1325563"/>
          </a:xfrm>
        </p:spPr>
        <p:txBody>
          <a:bodyPr>
            <a:normAutofit/>
          </a:bodyPr>
          <a:lstStyle/>
          <a:p>
            <a:r>
              <a:rPr lang="en-US" dirty="0">
                <a:solidFill>
                  <a:schemeClr val="bg1"/>
                </a:solidFill>
                <a:latin typeface="Interface"/>
                <a:ea typeface="Tahoma" panose="020B0604030504040204" pitchFamily="34" charset="0"/>
                <a:cs typeface="Tahoma" panose="020B0604030504040204" pitchFamily="34" charset="0"/>
              </a:rPr>
              <a:t>Per</a:t>
            </a:r>
            <a:r>
              <a:rPr lang="en-US" dirty="0">
                <a:latin typeface="Interface"/>
                <a:ea typeface="Tahoma" panose="020B0604030504040204" pitchFamily="34" charset="0"/>
                <a:cs typeface="Tahoma" panose="020B0604030504040204" pitchFamily="34" charset="0"/>
              </a:rPr>
              <a:t>cent of Women Ages 18–64 Who Reported</a:t>
            </a:r>
            <a:br>
              <a:rPr lang="en-US" dirty="0">
                <a:latin typeface="Interface"/>
                <a:ea typeface="Tahoma" panose="020B0604030504040204" pitchFamily="34" charset="0"/>
                <a:cs typeface="Tahoma" panose="020B0604030504040204" pitchFamily="34" charset="0"/>
              </a:rPr>
            </a:br>
            <a:r>
              <a:rPr lang="en-US" dirty="0">
                <a:latin typeface="Interface"/>
                <a:ea typeface="Tahoma" panose="020B0604030504040204" pitchFamily="34" charset="0"/>
                <a:cs typeface="Tahoma" panose="020B0604030504040204" pitchFamily="34" charset="0"/>
              </a:rPr>
              <a:t>Having A Regular Doctor/Regular Place of Care</a:t>
            </a:r>
            <a:endParaRPr lang="en-US" dirty="0"/>
          </a:p>
        </p:txBody>
      </p:sp>
      <p:graphicFrame>
        <p:nvGraphicFramePr>
          <p:cNvPr id="27" name="Content Placeholder 26">
            <a:extLst>
              <a:ext uri="{FF2B5EF4-FFF2-40B4-BE49-F238E27FC236}">
                <a16:creationId xmlns:a16="http://schemas.microsoft.com/office/drawing/2014/main" id="{5CFFE2D4-FF2D-4BD3-A46C-77DDB961B201}"/>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B613D84E-8EF7-48EB-B1B5-8CDE1920E123}"/>
              </a:ext>
            </a:extLst>
          </p:cNvPr>
          <p:cNvSpPr>
            <a:spLocks noGrp="1"/>
          </p:cNvSpPr>
          <p:nvPr>
            <p:ph type="sldNum" sz="quarter" idx="12"/>
          </p:nvPr>
        </p:nvSpPr>
        <p:spPr/>
        <p:txBody>
          <a:bodyPr/>
          <a:lstStyle/>
          <a:p>
            <a:fld id="{D9F085D5-EC86-4F6A-B501-C1359CB39116}" type="slidenum">
              <a:rPr lang="en-GB" smtClean="0"/>
              <a:t>21</a:t>
            </a:fld>
            <a:endParaRPr lang="en-GB"/>
          </a:p>
        </p:txBody>
      </p:sp>
      <p:sp>
        <p:nvSpPr>
          <p:cNvPr id="28" name="TextBox 27">
            <a:extLst>
              <a:ext uri="{FF2B5EF4-FFF2-40B4-BE49-F238E27FC236}">
                <a16:creationId xmlns:a16="http://schemas.microsoft.com/office/drawing/2014/main" id="{A7C23163-F881-4184-8A55-F7A9F9BC74AF}"/>
              </a:ext>
            </a:extLst>
          </p:cNvPr>
          <p:cNvSpPr txBox="1"/>
          <p:nvPr/>
        </p:nvSpPr>
        <p:spPr>
          <a:xfrm>
            <a:off x="3254478" y="6372181"/>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spTree>
    <p:extLst>
      <p:ext uri="{BB962C8B-B14F-4D97-AF65-F5344CB8AC3E}">
        <p14:creationId xmlns:p14="http://schemas.microsoft.com/office/powerpoint/2010/main" val="1748430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C6EEC-8571-470D-8FCE-018AFD217AB7}"/>
              </a:ext>
            </a:extLst>
          </p:cNvPr>
          <p:cNvSpPr>
            <a:spLocks noGrp="1"/>
          </p:cNvSpPr>
          <p:nvPr>
            <p:ph type="title"/>
          </p:nvPr>
        </p:nvSpPr>
        <p:spPr>
          <a:xfrm>
            <a:off x="707570" y="275382"/>
            <a:ext cx="10515600" cy="1325563"/>
          </a:xfrm>
        </p:spPr>
        <p:txBody>
          <a:bodyPr>
            <a:normAutofit fontScale="90000"/>
          </a:bodyPr>
          <a:lstStyle/>
          <a:p>
            <a:r>
              <a:rPr lang="en-US" dirty="0">
                <a:solidFill>
                  <a:schemeClr val="bg1"/>
                </a:solidFill>
                <a:latin typeface="Interface"/>
                <a:ea typeface="Tahoma" panose="020B0604030504040204" pitchFamily="34" charset="0"/>
                <a:cs typeface="Tahoma" panose="020B0604030504040204" pitchFamily="34" charset="0"/>
              </a:rPr>
              <a:t>Perc</a:t>
            </a:r>
            <a:r>
              <a:rPr lang="en-US" dirty="0">
                <a:latin typeface="Interface"/>
                <a:ea typeface="Tahoma" panose="020B0604030504040204" pitchFamily="34" charset="0"/>
                <a:cs typeface="Tahoma" panose="020B0604030504040204" pitchFamily="34" charset="0"/>
              </a:rPr>
              <a:t>ent of Women Ages 18–64 Who Reported Going </a:t>
            </a:r>
            <a:br>
              <a:rPr lang="en-US" dirty="0">
                <a:latin typeface="Interface"/>
                <a:ea typeface="Tahoma" panose="020B0604030504040204" pitchFamily="34" charset="0"/>
                <a:cs typeface="Tahoma" panose="020B0604030504040204" pitchFamily="34" charset="0"/>
              </a:rPr>
            </a:br>
            <a:r>
              <a:rPr lang="en-US" dirty="0">
                <a:latin typeface="Interface"/>
                <a:ea typeface="Tahoma" panose="020B0604030504040204" pitchFamily="34" charset="0"/>
                <a:cs typeface="Tahoma" panose="020B0604030504040204" pitchFamily="34" charset="0"/>
              </a:rPr>
              <a:t>to the Emergency Room in the Past Two Years</a:t>
            </a:r>
            <a:endParaRPr lang="en-US" dirty="0"/>
          </a:p>
        </p:txBody>
      </p:sp>
      <p:graphicFrame>
        <p:nvGraphicFramePr>
          <p:cNvPr id="5" name="Content Placeholder 4">
            <a:extLst>
              <a:ext uri="{FF2B5EF4-FFF2-40B4-BE49-F238E27FC236}">
                <a16:creationId xmlns:a16="http://schemas.microsoft.com/office/drawing/2014/main" id="{E880C56E-EB0E-4125-BFBD-5889CCD312BF}"/>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0B040866-1BDF-46EF-B9F6-71FCEF223ED1}"/>
              </a:ext>
            </a:extLst>
          </p:cNvPr>
          <p:cNvSpPr>
            <a:spLocks noGrp="1"/>
          </p:cNvSpPr>
          <p:nvPr>
            <p:ph type="sldNum" sz="quarter" idx="12"/>
          </p:nvPr>
        </p:nvSpPr>
        <p:spPr/>
        <p:txBody>
          <a:bodyPr/>
          <a:lstStyle/>
          <a:p>
            <a:fld id="{D9F085D5-EC86-4F6A-B501-C1359CB39116}" type="slidenum">
              <a:rPr lang="en-GB" smtClean="0"/>
              <a:t>22</a:t>
            </a:fld>
            <a:endParaRPr lang="en-GB"/>
          </a:p>
        </p:txBody>
      </p:sp>
      <p:sp>
        <p:nvSpPr>
          <p:cNvPr id="6" name="TextBox 5">
            <a:extLst>
              <a:ext uri="{FF2B5EF4-FFF2-40B4-BE49-F238E27FC236}">
                <a16:creationId xmlns:a16="http://schemas.microsoft.com/office/drawing/2014/main" id="{159E7F10-276A-4663-A2EC-59CDBE51A23B}"/>
              </a:ext>
            </a:extLst>
          </p:cNvPr>
          <p:cNvSpPr txBox="1"/>
          <p:nvPr/>
        </p:nvSpPr>
        <p:spPr>
          <a:xfrm>
            <a:off x="3254478" y="6372181"/>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spTree>
    <p:extLst>
      <p:ext uri="{BB962C8B-B14F-4D97-AF65-F5344CB8AC3E}">
        <p14:creationId xmlns:p14="http://schemas.microsoft.com/office/powerpoint/2010/main" val="19078672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29F88-51B0-0345-937B-BF5C0D108CEB}"/>
              </a:ext>
            </a:extLst>
          </p:cNvPr>
          <p:cNvSpPr>
            <a:spLocks noGrp="1"/>
          </p:cNvSpPr>
          <p:nvPr>
            <p:ph type="title"/>
          </p:nvPr>
        </p:nvSpPr>
        <p:spPr>
          <a:xfrm>
            <a:off x="787401" y="0"/>
            <a:ext cx="10515600" cy="1325563"/>
          </a:xfrm>
        </p:spPr>
        <p:txBody>
          <a:bodyPr/>
          <a:lstStyle/>
          <a:p>
            <a:r>
              <a:rPr lang="en-US" dirty="0">
                <a:solidFill>
                  <a:schemeClr val="bg1"/>
                </a:solidFill>
              </a:rPr>
              <a:t>Acc</a:t>
            </a:r>
            <a:r>
              <a:rPr lang="en-US" dirty="0"/>
              <a:t>ess Notes</a:t>
            </a:r>
          </a:p>
        </p:txBody>
      </p:sp>
      <p:sp>
        <p:nvSpPr>
          <p:cNvPr id="3" name="Content Placeholder 2">
            <a:extLst>
              <a:ext uri="{FF2B5EF4-FFF2-40B4-BE49-F238E27FC236}">
                <a16:creationId xmlns:a16="http://schemas.microsoft.com/office/drawing/2014/main" id="{619D1133-BF8A-4442-B478-7E7AD1304D8D}"/>
              </a:ext>
            </a:extLst>
          </p:cNvPr>
          <p:cNvSpPr>
            <a:spLocks noGrp="1"/>
          </p:cNvSpPr>
          <p:nvPr>
            <p:ph idx="1"/>
          </p:nvPr>
        </p:nvSpPr>
        <p:spPr/>
        <p:txBody>
          <a:bodyPr/>
          <a:lstStyle/>
          <a:p>
            <a:pPr>
              <a:spcAft>
                <a:spcPts val="1000"/>
              </a:spcAft>
            </a:pPr>
            <a:r>
              <a:rPr lang="en-US" dirty="0"/>
              <a:t>Insurance coverage in the U.S. is not universal.</a:t>
            </a:r>
          </a:p>
          <a:p>
            <a:pPr>
              <a:spcAft>
                <a:spcPts val="1000"/>
              </a:spcAft>
            </a:pPr>
            <a:r>
              <a:rPr lang="en-US" dirty="0"/>
              <a:t>Supply of medical personnel and equipment may be lower than elsewhere.</a:t>
            </a:r>
          </a:p>
          <a:p>
            <a:pPr>
              <a:spcAft>
                <a:spcPts val="1000"/>
              </a:spcAft>
            </a:pPr>
            <a:r>
              <a:rPr lang="en-US" dirty="0"/>
              <a:t>Avoidable (amenable) deaths are higher, perhaps indicating less access to care.</a:t>
            </a:r>
          </a:p>
          <a:p>
            <a:pPr>
              <a:spcAft>
                <a:spcPts val="1000"/>
              </a:spcAft>
            </a:pPr>
            <a:r>
              <a:rPr lang="en-US" dirty="0"/>
              <a:t>Emergency room use is higher in the U.S. than elsewhere.</a:t>
            </a:r>
          </a:p>
          <a:p>
            <a:pPr>
              <a:spcAft>
                <a:spcPts val="1000"/>
              </a:spcAft>
            </a:pPr>
            <a:r>
              <a:rPr lang="en-US" dirty="0"/>
              <a:t>Specialized medicine is more accessible.</a:t>
            </a:r>
          </a:p>
        </p:txBody>
      </p:sp>
      <p:sp>
        <p:nvSpPr>
          <p:cNvPr id="4" name="Slide Number Placeholder 3">
            <a:extLst>
              <a:ext uri="{FF2B5EF4-FFF2-40B4-BE49-F238E27FC236}">
                <a16:creationId xmlns:a16="http://schemas.microsoft.com/office/drawing/2014/main" id="{DF669565-7E72-6640-B27C-E8549D002752}"/>
              </a:ext>
            </a:extLst>
          </p:cNvPr>
          <p:cNvSpPr>
            <a:spLocks noGrp="1"/>
          </p:cNvSpPr>
          <p:nvPr>
            <p:ph type="sldNum" sz="quarter" idx="12"/>
          </p:nvPr>
        </p:nvSpPr>
        <p:spPr/>
        <p:txBody>
          <a:bodyPr/>
          <a:lstStyle/>
          <a:p>
            <a:fld id="{D9F085D5-EC86-4F6A-B501-C1359CB39116}" type="slidenum">
              <a:rPr lang="en-GB" smtClean="0"/>
              <a:t>23</a:t>
            </a:fld>
            <a:endParaRPr lang="en-GB"/>
          </a:p>
        </p:txBody>
      </p:sp>
    </p:spTree>
    <p:extLst>
      <p:ext uri="{BB962C8B-B14F-4D97-AF65-F5344CB8AC3E}">
        <p14:creationId xmlns:p14="http://schemas.microsoft.com/office/powerpoint/2010/main" val="5151435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D3B0F-4317-3D49-A481-3E09C067C3FD}"/>
              </a:ext>
            </a:extLst>
          </p:cNvPr>
          <p:cNvSpPr>
            <a:spLocks noGrp="1"/>
          </p:cNvSpPr>
          <p:nvPr>
            <p:ph type="title"/>
          </p:nvPr>
        </p:nvSpPr>
        <p:spPr/>
        <p:txBody>
          <a:bodyPr/>
          <a:lstStyle/>
          <a:p>
            <a:r>
              <a:rPr lang="en-US" dirty="0"/>
              <a:t>Quality</a:t>
            </a:r>
          </a:p>
        </p:txBody>
      </p:sp>
      <p:sp>
        <p:nvSpPr>
          <p:cNvPr id="3" name="Text Placeholder 2">
            <a:extLst>
              <a:ext uri="{FF2B5EF4-FFF2-40B4-BE49-F238E27FC236}">
                <a16:creationId xmlns:a16="http://schemas.microsoft.com/office/drawing/2014/main" id="{26F820E1-98E8-2C4A-8B2F-84C60D272F7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F01F8C8-5631-4D4E-87B4-E42D7F75B9C4}"/>
              </a:ext>
            </a:extLst>
          </p:cNvPr>
          <p:cNvSpPr>
            <a:spLocks noGrp="1"/>
          </p:cNvSpPr>
          <p:nvPr>
            <p:ph type="sldNum" sz="quarter" idx="12"/>
          </p:nvPr>
        </p:nvSpPr>
        <p:spPr/>
        <p:txBody>
          <a:bodyPr/>
          <a:lstStyle/>
          <a:p>
            <a:fld id="{D9F085D5-EC86-4F6A-B501-C1359CB39116}" type="slidenum">
              <a:rPr lang="en-GB" smtClean="0"/>
              <a:t>24</a:t>
            </a:fld>
            <a:endParaRPr lang="en-GB"/>
          </a:p>
        </p:txBody>
      </p:sp>
    </p:spTree>
    <p:extLst>
      <p:ext uri="{BB962C8B-B14F-4D97-AF65-F5344CB8AC3E}">
        <p14:creationId xmlns:p14="http://schemas.microsoft.com/office/powerpoint/2010/main" val="33399954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3F6AD-4957-41C8-945C-7DC3CACA9763}"/>
              </a:ext>
            </a:extLst>
          </p:cNvPr>
          <p:cNvSpPr>
            <a:spLocks noGrp="1"/>
          </p:cNvSpPr>
          <p:nvPr>
            <p:ph type="title"/>
          </p:nvPr>
        </p:nvSpPr>
        <p:spPr>
          <a:xfrm>
            <a:off x="790700" y="0"/>
            <a:ext cx="10515600" cy="1325563"/>
          </a:xfrm>
        </p:spPr>
        <p:txBody>
          <a:bodyPr/>
          <a:lstStyle/>
          <a:p>
            <a:r>
              <a:rPr lang="en-US" dirty="0">
                <a:solidFill>
                  <a:schemeClr val="bg1"/>
                </a:solidFill>
              </a:rPr>
              <a:t>Life</a:t>
            </a:r>
            <a:r>
              <a:rPr lang="en-US" dirty="0"/>
              <a:t> Expectancy: How Does the US Compare?</a:t>
            </a:r>
          </a:p>
        </p:txBody>
      </p:sp>
      <p:sp>
        <p:nvSpPr>
          <p:cNvPr id="4" name="Slide Number Placeholder 3">
            <a:extLst>
              <a:ext uri="{FF2B5EF4-FFF2-40B4-BE49-F238E27FC236}">
                <a16:creationId xmlns:a16="http://schemas.microsoft.com/office/drawing/2014/main" id="{0AEFD63A-C7E1-40CC-AAA0-EA0B414001D2}"/>
              </a:ext>
            </a:extLst>
          </p:cNvPr>
          <p:cNvSpPr>
            <a:spLocks noGrp="1"/>
          </p:cNvSpPr>
          <p:nvPr>
            <p:ph type="sldNum" sz="quarter" idx="12"/>
          </p:nvPr>
        </p:nvSpPr>
        <p:spPr/>
        <p:txBody>
          <a:bodyPr/>
          <a:lstStyle/>
          <a:p>
            <a:fld id="{D9F085D5-EC86-4F6A-B501-C1359CB39116}" type="slidenum">
              <a:rPr lang="en-GB" smtClean="0"/>
              <a:t>25</a:t>
            </a:fld>
            <a:endParaRPr lang="en-GB"/>
          </a:p>
        </p:txBody>
      </p:sp>
      <p:graphicFrame>
        <p:nvGraphicFramePr>
          <p:cNvPr id="5" name="Object 3">
            <a:extLst>
              <a:ext uri="{FF2B5EF4-FFF2-40B4-BE49-F238E27FC236}">
                <a16:creationId xmlns:a16="http://schemas.microsoft.com/office/drawing/2014/main" id="{C8786057-D684-470E-A419-AB318EF4CC6E}"/>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77D6BBF5-33D6-4F54-8666-D5CA578E1070}"/>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Roosa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cxnSp>
        <p:nvCxnSpPr>
          <p:cNvPr id="7" name="Straight Connector 6">
            <a:extLst>
              <a:ext uri="{FF2B5EF4-FFF2-40B4-BE49-F238E27FC236}">
                <a16:creationId xmlns:a16="http://schemas.microsoft.com/office/drawing/2014/main" id="{793209ED-9BA5-004D-8189-67F1D508D3DD}"/>
              </a:ext>
            </a:extLst>
          </p:cNvPr>
          <p:cNvCxnSpPr/>
          <p:nvPr/>
        </p:nvCxnSpPr>
        <p:spPr>
          <a:xfrm flipV="1">
            <a:off x="7235687" y="3194084"/>
            <a:ext cx="715617" cy="1103243"/>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539EA00-A54E-664B-944C-F7446A89602C}"/>
              </a:ext>
            </a:extLst>
          </p:cNvPr>
          <p:cNvSpPr txBox="1"/>
          <p:nvPr/>
        </p:nvSpPr>
        <p:spPr>
          <a:xfrm>
            <a:off x="6473024" y="4419408"/>
            <a:ext cx="1611403" cy="400110"/>
          </a:xfrm>
          <a:prstGeom prst="rect">
            <a:avLst/>
          </a:prstGeom>
          <a:noFill/>
        </p:spPr>
        <p:txBody>
          <a:bodyPr wrap="none" rtlCol="0">
            <a:spAutoFit/>
          </a:bodyPr>
          <a:lstStyle/>
          <a:p>
            <a:r>
              <a:rPr lang="en-US" sz="2000" b="1" dirty="0"/>
              <a:t>United States</a:t>
            </a:r>
          </a:p>
        </p:txBody>
      </p:sp>
      <p:sp>
        <p:nvSpPr>
          <p:cNvPr id="9" name="TextBox 8">
            <a:extLst>
              <a:ext uri="{FF2B5EF4-FFF2-40B4-BE49-F238E27FC236}">
                <a16:creationId xmlns:a16="http://schemas.microsoft.com/office/drawing/2014/main" id="{90A30E88-1E42-5548-8867-47BC66575306}"/>
              </a:ext>
            </a:extLst>
          </p:cNvPr>
          <p:cNvSpPr txBox="1"/>
          <p:nvPr/>
        </p:nvSpPr>
        <p:spPr>
          <a:xfrm>
            <a:off x="5867070" y="2238537"/>
            <a:ext cx="1784591" cy="400110"/>
          </a:xfrm>
          <a:prstGeom prst="rect">
            <a:avLst/>
          </a:prstGeom>
          <a:solidFill>
            <a:schemeClr val="bg1"/>
          </a:solidFill>
        </p:spPr>
        <p:txBody>
          <a:bodyPr wrap="none" rtlCol="0">
            <a:spAutoFit/>
          </a:bodyPr>
          <a:lstStyle/>
          <a:p>
            <a:r>
              <a:rPr lang="en-US" sz="2000" b="1" dirty="0"/>
              <a:t>Everybody else</a:t>
            </a:r>
          </a:p>
        </p:txBody>
      </p:sp>
      <p:sp>
        <p:nvSpPr>
          <p:cNvPr id="3" name="TextBox 2">
            <a:extLst>
              <a:ext uri="{FF2B5EF4-FFF2-40B4-BE49-F238E27FC236}">
                <a16:creationId xmlns:a16="http://schemas.microsoft.com/office/drawing/2014/main" id="{433CDEE8-E49B-4441-8FBC-E43CBB4C2CFB}"/>
              </a:ext>
            </a:extLst>
          </p:cNvPr>
          <p:cNvSpPr txBox="1"/>
          <p:nvPr/>
        </p:nvSpPr>
        <p:spPr>
          <a:xfrm>
            <a:off x="9093200" y="5782361"/>
            <a:ext cx="2576475" cy="369332"/>
          </a:xfrm>
          <a:prstGeom prst="rect">
            <a:avLst/>
          </a:prstGeom>
          <a:noFill/>
        </p:spPr>
        <p:txBody>
          <a:bodyPr wrap="none" rtlCol="0">
            <a:spAutoFit/>
          </a:bodyPr>
          <a:lstStyle/>
          <a:p>
            <a:r>
              <a:rPr lang="en-US" dirty="0"/>
              <a:t>Germany – US = 2.5 years</a:t>
            </a:r>
          </a:p>
        </p:txBody>
      </p:sp>
    </p:spTree>
    <p:extLst>
      <p:ext uri="{BB962C8B-B14F-4D97-AF65-F5344CB8AC3E}">
        <p14:creationId xmlns:p14="http://schemas.microsoft.com/office/powerpoint/2010/main" val="428459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EE38C-4348-47C8-8929-1E0A7536606A}"/>
              </a:ext>
            </a:extLst>
          </p:cNvPr>
          <p:cNvSpPr>
            <a:spLocks noGrp="1"/>
          </p:cNvSpPr>
          <p:nvPr>
            <p:ph type="title"/>
          </p:nvPr>
        </p:nvSpPr>
        <p:spPr>
          <a:xfrm>
            <a:off x="790700" y="0"/>
            <a:ext cx="10515600" cy="1325563"/>
          </a:xfrm>
        </p:spPr>
        <p:txBody>
          <a:bodyPr/>
          <a:lstStyle/>
          <a:p>
            <a:r>
              <a:rPr lang="en-US" dirty="0">
                <a:solidFill>
                  <a:schemeClr val="bg1"/>
                </a:solidFill>
              </a:rPr>
              <a:t>Life</a:t>
            </a:r>
            <a:r>
              <a:rPr lang="en-US" dirty="0"/>
              <a:t> Expectancy at Birth by Race, 2017</a:t>
            </a:r>
          </a:p>
        </p:txBody>
      </p:sp>
      <p:graphicFrame>
        <p:nvGraphicFramePr>
          <p:cNvPr id="4" name="Table 4">
            <a:extLst>
              <a:ext uri="{FF2B5EF4-FFF2-40B4-BE49-F238E27FC236}">
                <a16:creationId xmlns:a16="http://schemas.microsoft.com/office/drawing/2014/main" id="{3D123575-CD5E-4E29-A8D2-D2E60F28F5FD}"/>
              </a:ext>
            </a:extLst>
          </p:cNvPr>
          <p:cNvGraphicFramePr>
            <a:graphicFrameLocks noGrp="1"/>
          </p:cNvGraphicFramePr>
          <p:nvPr>
            <p:ph idx="1"/>
            <p:extLst>
              <p:ext uri="{D42A27DB-BD31-4B8C-83A1-F6EECF244321}">
                <p14:modId xmlns:p14="http://schemas.microsoft.com/office/powerpoint/2010/main" val="3334359371"/>
              </p:ext>
            </p:extLst>
          </p:nvPr>
        </p:nvGraphicFramePr>
        <p:xfrm>
          <a:off x="1298713" y="1992084"/>
          <a:ext cx="8912088" cy="2590800"/>
        </p:xfrm>
        <a:graphic>
          <a:graphicData uri="http://schemas.openxmlformats.org/drawingml/2006/table">
            <a:tbl>
              <a:tblPr firstRow="1" bandRow="1">
                <a:tableStyleId>{5C22544A-7EE6-4342-B048-85BDC9FD1C3A}</a:tableStyleId>
              </a:tblPr>
              <a:tblGrid>
                <a:gridCol w="4456044">
                  <a:extLst>
                    <a:ext uri="{9D8B030D-6E8A-4147-A177-3AD203B41FA5}">
                      <a16:colId xmlns:a16="http://schemas.microsoft.com/office/drawing/2014/main" val="3590865946"/>
                    </a:ext>
                  </a:extLst>
                </a:gridCol>
                <a:gridCol w="4456044">
                  <a:extLst>
                    <a:ext uri="{9D8B030D-6E8A-4147-A177-3AD203B41FA5}">
                      <a16:colId xmlns:a16="http://schemas.microsoft.com/office/drawing/2014/main" val="1828421661"/>
                    </a:ext>
                  </a:extLst>
                </a:gridCol>
              </a:tblGrid>
              <a:tr h="468796">
                <a:tc>
                  <a:txBody>
                    <a:bodyPr/>
                    <a:lstStyle/>
                    <a:p>
                      <a:r>
                        <a:rPr lang="en-US" sz="2800" dirty="0"/>
                        <a:t>Race/Ethnicity</a:t>
                      </a:r>
                    </a:p>
                  </a:txBody>
                  <a:tcPr/>
                </a:tc>
                <a:tc>
                  <a:txBody>
                    <a:bodyPr/>
                    <a:lstStyle/>
                    <a:p>
                      <a:pPr algn="ctr"/>
                      <a:r>
                        <a:rPr lang="en-US" sz="2800" dirty="0"/>
                        <a:t>Life Expectancy (Years)</a:t>
                      </a:r>
                    </a:p>
                  </a:txBody>
                  <a:tcPr/>
                </a:tc>
                <a:extLst>
                  <a:ext uri="{0D108BD9-81ED-4DB2-BD59-A6C34878D82A}">
                    <a16:rowId xmlns:a16="http://schemas.microsoft.com/office/drawing/2014/main" val="981105650"/>
                  </a:ext>
                </a:extLst>
              </a:tr>
              <a:tr h="468796">
                <a:tc>
                  <a:txBody>
                    <a:bodyPr/>
                    <a:lstStyle/>
                    <a:p>
                      <a:r>
                        <a:rPr lang="en-US" sz="2800" dirty="0"/>
                        <a:t>All Races</a:t>
                      </a:r>
                    </a:p>
                  </a:txBody>
                  <a:tcPr/>
                </a:tc>
                <a:tc>
                  <a:txBody>
                    <a:bodyPr/>
                    <a:lstStyle/>
                    <a:p>
                      <a:pPr algn="ctr"/>
                      <a:r>
                        <a:rPr lang="en-US" sz="2800" dirty="0"/>
                        <a:t>78.6</a:t>
                      </a:r>
                    </a:p>
                  </a:txBody>
                  <a:tcPr/>
                </a:tc>
                <a:extLst>
                  <a:ext uri="{0D108BD9-81ED-4DB2-BD59-A6C34878D82A}">
                    <a16:rowId xmlns:a16="http://schemas.microsoft.com/office/drawing/2014/main" val="1000797926"/>
                  </a:ext>
                </a:extLst>
              </a:tr>
              <a:tr h="468796">
                <a:tc>
                  <a:txBody>
                    <a:bodyPr/>
                    <a:lstStyle/>
                    <a:p>
                      <a:r>
                        <a:rPr lang="en-US" sz="2800" dirty="0"/>
                        <a:t>White</a:t>
                      </a:r>
                    </a:p>
                  </a:txBody>
                  <a:tcPr/>
                </a:tc>
                <a:tc>
                  <a:txBody>
                    <a:bodyPr/>
                    <a:lstStyle/>
                    <a:p>
                      <a:pPr algn="ctr"/>
                      <a:r>
                        <a:rPr lang="en-US" sz="2800" dirty="0"/>
                        <a:t>78.8</a:t>
                      </a:r>
                    </a:p>
                  </a:txBody>
                  <a:tcPr/>
                </a:tc>
                <a:extLst>
                  <a:ext uri="{0D108BD9-81ED-4DB2-BD59-A6C34878D82A}">
                    <a16:rowId xmlns:a16="http://schemas.microsoft.com/office/drawing/2014/main" val="1533284984"/>
                  </a:ext>
                </a:extLst>
              </a:tr>
              <a:tr h="468796">
                <a:tc>
                  <a:txBody>
                    <a:bodyPr/>
                    <a:lstStyle/>
                    <a:p>
                      <a:r>
                        <a:rPr lang="en-US" sz="2800" dirty="0"/>
                        <a:t>Black</a:t>
                      </a:r>
                    </a:p>
                  </a:txBody>
                  <a:tcPr/>
                </a:tc>
                <a:tc>
                  <a:txBody>
                    <a:bodyPr/>
                    <a:lstStyle/>
                    <a:p>
                      <a:pPr algn="ctr"/>
                      <a:r>
                        <a:rPr lang="en-US" sz="2800" dirty="0"/>
                        <a:t>75.3</a:t>
                      </a:r>
                    </a:p>
                  </a:txBody>
                  <a:tcPr/>
                </a:tc>
                <a:extLst>
                  <a:ext uri="{0D108BD9-81ED-4DB2-BD59-A6C34878D82A}">
                    <a16:rowId xmlns:a16="http://schemas.microsoft.com/office/drawing/2014/main" val="3575005384"/>
                  </a:ext>
                </a:extLst>
              </a:tr>
              <a:tr h="468796">
                <a:tc>
                  <a:txBody>
                    <a:bodyPr/>
                    <a:lstStyle/>
                    <a:p>
                      <a:r>
                        <a:rPr lang="en-US" sz="2800" dirty="0"/>
                        <a:t>Hispanic</a:t>
                      </a:r>
                    </a:p>
                  </a:txBody>
                  <a:tcPr/>
                </a:tc>
                <a:tc>
                  <a:txBody>
                    <a:bodyPr/>
                    <a:lstStyle/>
                    <a:p>
                      <a:pPr algn="ctr"/>
                      <a:r>
                        <a:rPr lang="en-US" sz="2800" dirty="0"/>
                        <a:t>81.8</a:t>
                      </a:r>
                    </a:p>
                  </a:txBody>
                  <a:tcPr/>
                </a:tc>
                <a:extLst>
                  <a:ext uri="{0D108BD9-81ED-4DB2-BD59-A6C34878D82A}">
                    <a16:rowId xmlns:a16="http://schemas.microsoft.com/office/drawing/2014/main" val="1556728666"/>
                  </a:ext>
                </a:extLst>
              </a:tr>
            </a:tbl>
          </a:graphicData>
        </a:graphic>
      </p:graphicFrame>
      <p:sp>
        <p:nvSpPr>
          <p:cNvPr id="3" name="Rectangle 2">
            <a:extLst>
              <a:ext uri="{FF2B5EF4-FFF2-40B4-BE49-F238E27FC236}">
                <a16:creationId xmlns:a16="http://schemas.microsoft.com/office/drawing/2014/main" id="{38987A21-A899-7045-BB94-04B9CA84A28A}"/>
              </a:ext>
            </a:extLst>
          </p:cNvPr>
          <p:cNvSpPr/>
          <p:nvPr/>
        </p:nvSpPr>
        <p:spPr>
          <a:xfrm>
            <a:off x="7505700" y="3060700"/>
            <a:ext cx="927100" cy="952500"/>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27610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E66E9-DA9D-7B47-BDEF-8EC04667EA01}"/>
              </a:ext>
            </a:extLst>
          </p:cNvPr>
          <p:cNvSpPr>
            <a:spLocks noGrp="1"/>
          </p:cNvSpPr>
          <p:nvPr>
            <p:ph type="title"/>
          </p:nvPr>
        </p:nvSpPr>
        <p:spPr>
          <a:xfrm>
            <a:off x="907208" y="0"/>
            <a:ext cx="10515600" cy="1325563"/>
          </a:xfrm>
        </p:spPr>
        <p:txBody>
          <a:bodyPr/>
          <a:lstStyle/>
          <a:p>
            <a:r>
              <a:rPr lang="en-US" dirty="0">
                <a:solidFill>
                  <a:schemeClr val="bg1"/>
                </a:solidFill>
              </a:rPr>
              <a:t>Inc</a:t>
            </a:r>
            <a:r>
              <a:rPr lang="en-US" dirty="0"/>
              <a:t>ome Also Matters – Reflecting Access?</a:t>
            </a:r>
          </a:p>
        </p:txBody>
      </p:sp>
      <p:sp>
        <p:nvSpPr>
          <p:cNvPr id="4" name="Slide Number Placeholder 3">
            <a:extLst>
              <a:ext uri="{FF2B5EF4-FFF2-40B4-BE49-F238E27FC236}">
                <a16:creationId xmlns:a16="http://schemas.microsoft.com/office/drawing/2014/main" id="{7B68221B-D62F-A049-929A-905A28B75773}"/>
              </a:ext>
            </a:extLst>
          </p:cNvPr>
          <p:cNvSpPr>
            <a:spLocks noGrp="1"/>
          </p:cNvSpPr>
          <p:nvPr>
            <p:ph type="sldNum" sz="quarter" idx="12"/>
          </p:nvPr>
        </p:nvSpPr>
        <p:spPr/>
        <p:txBody>
          <a:bodyPr/>
          <a:lstStyle/>
          <a:p>
            <a:fld id="{D9F085D5-EC86-4F6A-B501-C1359CB39116}" type="slidenum">
              <a:rPr lang="en-GB" smtClean="0"/>
              <a:t>27</a:t>
            </a:fld>
            <a:endParaRPr lang="en-GB"/>
          </a:p>
        </p:txBody>
      </p:sp>
      <p:pic>
        <p:nvPicPr>
          <p:cNvPr id="1025" name="Picture 1" descr="page1image1669157568">
            <a:extLst>
              <a:ext uri="{FF2B5EF4-FFF2-40B4-BE49-F238E27FC236}">
                <a16:creationId xmlns:a16="http://schemas.microsoft.com/office/drawing/2014/main" id="{F7FC8D46-5123-424A-9553-D45C9CB04B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6076" y="1172633"/>
            <a:ext cx="6824052" cy="49645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CDF8B20-F500-7344-B0E7-C9A36D54C319}"/>
              </a:ext>
            </a:extLst>
          </p:cNvPr>
          <p:cNvSpPr txBox="1"/>
          <p:nvPr/>
        </p:nvSpPr>
        <p:spPr>
          <a:xfrm>
            <a:off x="6426303" y="6456851"/>
            <a:ext cx="5227650" cy="276999"/>
          </a:xfrm>
          <a:prstGeom prst="rect">
            <a:avLst/>
          </a:prstGeom>
          <a:noFill/>
        </p:spPr>
        <p:txBody>
          <a:bodyPr wrap="none" rtlCol="0">
            <a:spAutoFit/>
          </a:bodyPr>
          <a:lstStyle/>
          <a:p>
            <a:r>
              <a:rPr lang="en-US" sz="1200" dirty="0"/>
              <a:t>Source: https://</a:t>
            </a:r>
            <a:r>
              <a:rPr lang="en-US" sz="1200" dirty="0" err="1"/>
              <a:t>healthinequality.org</a:t>
            </a:r>
            <a:r>
              <a:rPr lang="en-US" sz="1200" dirty="0"/>
              <a:t>/documents/paper/</a:t>
            </a:r>
            <a:r>
              <a:rPr lang="en-US" sz="1200" dirty="0" err="1"/>
              <a:t>healthineq_summary.pdf</a:t>
            </a:r>
            <a:endParaRPr lang="en-US" sz="1200" dirty="0"/>
          </a:p>
        </p:txBody>
      </p:sp>
    </p:spTree>
    <p:extLst>
      <p:ext uri="{BB962C8B-B14F-4D97-AF65-F5344CB8AC3E}">
        <p14:creationId xmlns:p14="http://schemas.microsoft.com/office/powerpoint/2010/main" val="42646556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98B74-D14E-4839-922D-3977B2E2120F}"/>
              </a:ext>
            </a:extLst>
          </p:cNvPr>
          <p:cNvSpPr>
            <a:spLocks noGrp="1"/>
          </p:cNvSpPr>
          <p:nvPr>
            <p:ph type="title"/>
          </p:nvPr>
        </p:nvSpPr>
        <p:spPr>
          <a:xfrm>
            <a:off x="731325" y="0"/>
            <a:ext cx="10515600" cy="1325563"/>
          </a:xfrm>
        </p:spPr>
        <p:txBody>
          <a:bodyPr/>
          <a:lstStyle/>
          <a:p>
            <a:r>
              <a:rPr lang="en-US" dirty="0">
                <a:solidFill>
                  <a:schemeClr val="bg1"/>
                </a:solidFill>
              </a:rPr>
              <a:t>Infa</a:t>
            </a:r>
            <a:r>
              <a:rPr lang="en-US" dirty="0"/>
              <a:t>nt Mortality International Comparison</a:t>
            </a:r>
          </a:p>
        </p:txBody>
      </p:sp>
      <p:sp>
        <p:nvSpPr>
          <p:cNvPr id="4" name="Slide Number Placeholder 3">
            <a:extLst>
              <a:ext uri="{FF2B5EF4-FFF2-40B4-BE49-F238E27FC236}">
                <a16:creationId xmlns:a16="http://schemas.microsoft.com/office/drawing/2014/main" id="{5AF7C62F-01AB-456A-ABB0-CEF457209012}"/>
              </a:ext>
            </a:extLst>
          </p:cNvPr>
          <p:cNvSpPr>
            <a:spLocks noGrp="1"/>
          </p:cNvSpPr>
          <p:nvPr>
            <p:ph type="sldNum" sz="quarter" idx="12"/>
          </p:nvPr>
        </p:nvSpPr>
        <p:spPr/>
        <p:txBody>
          <a:bodyPr/>
          <a:lstStyle/>
          <a:p>
            <a:fld id="{D9F085D5-EC86-4F6A-B501-C1359CB39116}" type="slidenum">
              <a:rPr lang="en-GB" smtClean="0"/>
              <a:t>28</a:t>
            </a:fld>
            <a:endParaRPr lang="en-GB"/>
          </a:p>
        </p:txBody>
      </p:sp>
      <p:graphicFrame>
        <p:nvGraphicFramePr>
          <p:cNvPr id="5" name="Chart 4">
            <a:extLst>
              <a:ext uri="{FF2B5EF4-FFF2-40B4-BE49-F238E27FC236}">
                <a16:creationId xmlns:a16="http://schemas.microsoft.com/office/drawing/2014/main" id="{6EF37F44-69EB-4168-BC07-F22FEE18A76E}"/>
              </a:ext>
            </a:extLst>
          </p:cNvPr>
          <p:cNvGraphicFramePr/>
          <p:nvPr/>
        </p:nvGraphicFramePr>
        <p:xfrm>
          <a:off x="1612490" y="1240431"/>
          <a:ext cx="8967019" cy="470286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9A86F4CA-AA88-4F0F-9307-7D936CCD2F9F}"/>
              </a:ext>
            </a:extLst>
          </p:cNvPr>
          <p:cNvSpPr txBox="1"/>
          <p:nvPr/>
        </p:nvSpPr>
        <p:spPr>
          <a:xfrm>
            <a:off x="3308932" y="6412788"/>
            <a:ext cx="6900869" cy="2308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NEED from OECD Data</a:t>
            </a:r>
          </a:p>
        </p:txBody>
      </p:sp>
      <p:sp>
        <p:nvSpPr>
          <p:cNvPr id="7" name="TextBox 6">
            <a:extLst>
              <a:ext uri="{FF2B5EF4-FFF2-40B4-BE49-F238E27FC236}">
                <a16:creationId xmlns:a16="http://schemas.microsoft.com/office/drawing/2014/main" id="{1408C1BD-A8C1-42DB-BC97-5933A2AD52DA}"/>
              </a:ext>
            </a:extLst>
          </p:cNvPr>
          <p:cNvSpPr txBox="1"/>
          <p:nvPr/>
        </p:nvSpPr>
        <p:spPr>
          <a:xfrm>
            <a:off x="4494946" y="1795052"/>
            <a:ext cx="3202106" cy="400110"/>
          </a:xfrm>
          <a:prstGeom prst="rect">
            <a:avLst/>
          </a:prstGeom>
          <a:noFill/>
        </p:spPr>
        <p:txBody>
          <a:bodyPr wrap="square" rtlCol="0">
            <a:spAutoFit/>
          </a:bodyPr>
          <a:lstStyle/>
          <a:p>
            <a:r>
              <a:rPr lang="en-US" sz="2000" b="1" dirty="0"/>
              <a:t>Deaths per 1,000 live births</a:t>
            </a:r>
          </a:p>
        </p:txBody>
      </p:sp>
    </p:spTree>
    <p:extLst>
      <p:ext uri="{BB962C8B-B14F-4D97-AF65-F5344CB8AC3E}">
        <p14:creationId xmlns:p14="http://schemas.microsoft.com/office/powerpoint/2010/main" val="4317024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98B74-D14E-4839-922D-3977B2E2120F}"/>
              </a:ext>
            </a:extLst>
          </p:cNvPr>
          <p:cNvSpPr>
            <a:spLocks noGrp="1"/>
          </p:cNvSpPr>
          <p:nvPr>
            <p:ph type="title"/>
          </p:nvPr>
        </p:nvSpPr>
        <p:spPr>
          <a:xfrm>
            <a:off x="764675" y="0"/>
            <a:ext cx="10515600" cy="1325563"/>
          </a:xfrm>
        </p:spPr>
        <p:txBody>
          <a:bodyPr>
            <a:normAutofit/>
          </a:bodyPr>
          <a:lstStyle/>
          <a:p>
            <a:r>
              <a:rPr lang="en-US" sz="3800" dirty="0">
                <a:solidFill>
                  <a:schemeClr val="bg1"/>
                </a:solidFill>
              </a:rPr>
              <a:t>Infa</a:t>
            </a:r>
            <a:r>
              <a:rPr lang="en-US" sz="3800" dirty="0"/>
              <a:t>nt Mortality by Race/Ethnicity</a:t>
            </a:r>
          </a:p>
        </p:txBody>
      </p:sp>
      <p:sp>
        <p:nvSpPr>
          <p:cNvPr id="4" name="Slide Number Placeholder 3">
            <a:extLst>
              <a:ext uri="{FF2B5EF4-FFF2-40B4-BE49-F238E27FC236}">
                <a16:creationId xmlns:a16="http://schemas.microsoft.com/office/drawing/2014/main" id="{5AF7C62F-01AB-456A-ABB0-CEF457209012}"/>
              </a:ext>
            </a:extLst>
          </p:cNvPr>
          <p:cNvSpPr>
            <a:spLocks noGrp="1"/>
          </p:cNvSpPr>
          <p:nvPr>
            <p:ph type="sldNum" sz="quarter" idx="12"/>
          </p:nvPr>
        </p:nvSpPr>
        <p:spPr/>
        <p:txBody>
          <a:bodyPr/>
          <a:lstStyle/>
          <a:p>
            <a:fld id="{D9F085D5-EC86-4F6A-B501-C1359CB39116}" type="slidenum">
              <a:rPr lang="en-GB" smtClean="0"/>
              <a:t>29</a:t>
            </a:fld>
            <a:endParaRPr lang="en-GB"/>
          </a:p>
        </p:txBody>
      </p:sp>
      <p:graphicFrame>
        <p:nvGraphicFramePr>
          <p:cNvPr id="5" name="Chart 4">
            <a:extLst>
              <a:ext uri="{FF2B5EF4-FFF2-40B4-BE49-F238E27FC236}">
                <a16:creationId xmlns:a16="http://schemas.microsoft.com/office/drawing/2014/main" id="{6EF37F44-69EB-4168-BC07-F22FEE18A76E}"/>
              </a:ext>
            </a:extLst>
          </p:cNvPr>
          <p:cNvGraphicFramePr/>
          <p:nvPr/>
        </p:nvGraphicFramePr>
        <p:xfrm>
          <a:off x="1807332" y="1519092"/>
          <a:ext cx="8967019" cy="470286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9A86F4CA-AA88-4F0F-9307-7D936CCD2F9F}"/>
              </a:ext>
            </a:extLst>
          </p:cNvPr>
          <p:cNvSpPr txBox="1"/>
          <p:nvPr/>
        </p:nvSpPr>
        <p:spPr>
          <a:xfrm>
            <a:off x="3308932" y="6412788"/>
            <a:ext cx="6900869" cy="2308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NEED from CDC.gov</a:t>
            </a:r>
          </a:p>
        </p:txBody>
      </p:sp>
      <p:sp>
        <p:nvSpPr>
          <p:cNvPr id="7" name="TextBox 6">
            <a:extLst>
              <a:ext uri="{FF2B5EF4-FFF2-40B4-BE49-F238E27FC236}">
                <a16:creationId xmlns:a16="http://schemas.microsoft.com/office/drawing/2014/main" id="{18895A21-9D31-44E9-9030-9A18B002106C}"/>
              </a:ext>
            </a:extLst>
          </p:cNvPr>
          <p:cNvSpPr txBox="1"/>
          <p:nvPr/>
        </p:nvSpPr>
        <p:spPr>
          <a:xfrm>
            <a:off x="4448687" y="1619067"/>
            <a:ext cx="3100074" cy="400110"/>
          </a:xfrm>
          <a:prstGeom prst="rect">
            <a:avLst/>
          </a:prstGeom>
          <a:noFill/>
        </p:spPr>
        <p:txBody>
          <a:bodyPr wrap="square" rtlCol="0">
            <a:spAutoFit/>
          </a:bodyPr>
          <a:lstStyle/>
          <a:p>
            <a:r>
              <a:rPr lang="en-US" sz="2000" b="1" dirty="0"/>
              <a:t>Deaths per 1,000 live births</a:t>
            </a:r>
          </a:p>
        </p:txBody>
      </p:sp>
      <p:sp>
        <p:nvSpPr>
          <p:cNvPr id="3" name="TextBox 2">
            <a:extLst>
              <a:ext uri="{FF2B5EF4-FFF2-40B4-BE49-F238E27FC236}">
                <a16:creationId xmlns:a16="http://schemas.microsoft.com/office/drawing/2014/main" id="{A18F871F-FD85-5249-9F89-DC98331E3BE2}"/>
              </a:ext>
            </a:extLst>
          </p:cNvPr>
          <p:cNvSpPr txBox="1"/>
          <p:nvPr/>
        </p:nvSpPr>
        <p:spPr>
          <a:xfrm>
            <a:off x="5540907" y="1095847"/>
            <a:ext cx="915635" cy="523220"/>
          </a:xfrm>
          <a:prstGeom prst="rect">
            <a:avLst/>
          </a:prstGeom>
          <a:noFill/>
        </p:spPr>
        <p:txBody>
          <a:bodyPr wrap="none" rtlCol="0">
            <a:spAutoFit/>
          </a:bodyPr>
          <a:lstStyle/>
          <a:p>
            <a:r>
              <a:rPr lang="en-US" sz="2800" b="1" dirty="0"/>
              <a:t>2016</a:t>
            </a:r>
          </a:p>
        </p:txBody>
      </p:sp>
      <p:sp>
        <p:nvSpPr>
          <p:cNvPr id="8" name="TextBox 7">
            <a:extLst>
              <a:ext uri="{FF2B5EF4-FFF2-40B4-BE49-F238E27FC236}">
                <a16:creationId xmlns:a16="http://schemas.microsoft.com/office/drawing/2014/main" id="{76A055F5-E86C-D649-B845-7F4A11695512}"/>
              </a:ext>
            </a:extLst>
          </p:cNvPr>
          <p:cNvSpPr txBox="1"/>
          <p:nvPr/>
        </p:nvSpPr>
        <p:spPr>
          <a:xfrm>
            <a:off x="7666219" y="3059668"/>
            <a:ext cx="754437" cy="369332"/>
          </a:xfrm>
          <a:prstGeom prst="rect">
            <a:avLst/>
          </a:prstGeom>
          <a:noFill/>
        </p:spPr>
        <p:txBody>
          <a:bodyPr wrap="none" rtlCol="0">
            <a:spAutoFit/>
          </a:bodyPr>
          <a:lstStyle/>
          <a:p>
            <a:r>
              <a:rPr lang="en-US" dirty="0"/>
              <a:t>White</a:t>
            </a:r>
          </a:p>
        </p:txBody>
      </p:sp>
      <p:sp>
        <p:nvSpPr>
          <p:cNvPr id="9" name="TextBox 8">
            <a:extLst>
              <a:ext uri="{FF2B5EF4-FFF2-40B4-BE49-F238E27FC236}">
                <a16:creationId xmlns:a16="http://schemas.microsoft.com/office/drawing/2014/main" id="{2D718281-4B47-4E47-8CF8-1B59C36B5723}"/>
              </a:ext>
            </a:extLst>
          </p:cNvPr>
          <p:cNvSpPr txBox="1"/>
          <p:nvPr/>
        </p:nvSpPr>
        <p:spPr>
          <a:xfrm>
            <a:off x="2140014" y="1325563"/>
            <a:ext cx="675185" cy="369332"/>
          </a:xfrm>
          <a:prstGeom prst="rect">
            <a:avLst/>
          </a:prstGeom>
          <a:noFill/>
        </p:spPr>
        <p:txBody>
          <a:bodyPr wrap="none" rtlCol="0">
            <a:spAutoFit/>
          </a:bodyPr>
          <a:lstStyle/>
          <a:p>
            <a:r>
              <a:rPr lang="en-US" dirty="0"/>
              <a:t>Black</a:t>
            </a:r>
          </a:p>
        </p:txBody>
      </p:sp>
    </p:spTree>
    <p:extLst>
      <p:ext uri="{BB962C8B-B14F-4D97-AF65-F5344CB8AC3E}">
        <p14:creationId xmlns:p14="http://schemas.microsoft.com/office/powerpoint/2010/main" val="2720199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p:txBody>
          <a:bodyPr/>
          <a:lstStyle/>
          <a:p>
            <a:r>
              <a:rPr lang="en-US" dirty="0">
                <a:solidFill>
                  <a:schemeClr val="bg1"/>
                </a:solidFill>
              </a:rPr>
              <a:t> Co</a:t>
            </a:r>
            <a:r>
              <a:rPr lang="en-US" dirty="0"/>
              <a:t>urse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838200" y="1570730"/>
            <a:ext cx="10673080" cy="4351338"/>
          </a:xfrm>
        </p:spPr>
        <p:txBody>
          <a:bodyPr/>
          <a:lstStyle/>
          <a:p>
            <a:r>
              <a:rPr lang="en-US" dirty="0"/>
              <a:t>Contemporary Economic Policy</a:t>
            </a:r>
          </a:p>
          <a:p>
            <a:pPr lvl="1"/>
            <a:r>
              <a:rPr lang="en-US" dirty="0"/>
              <a:t>Week 1 (1/11): 	US Economy &amp; Coronavirus Economics</a:t>
            </a:r>
          </a:p>
          <a:p>
            <a:pPr lvl="1"/>
            <a:r>
              <a:rPr lang="en-US" dirty="0"/>
              <a:t>Week 2 (1/18): 	Federal Debt (Ryan Herzog, Gonzaga University)</a:t>
            </a:r>
          </a:p>
          <a:p>
            <a:pPr lvl="1"/>
            <a:r>
              <a:rPr lang="en-US" dirty="0"/>
              <a:t>Week 3 (1/25): 	Economics of Immigration (Jennifer Alix-Garcia, Oregon St.)</a:t>
            </a:r>
          </a:p>
          <a:p>
            <a:pPr lvl="1"/>
            <a:r>
              <a:rPr lang="en-US" b="1" dirty="0"/>
              <a:t>Week 4 (2/1): 	Health Economics (Me)</a:t>
            </a:r>
          </a:p>
          <a:p>
            <a:pPr lvl="1"/>
            <a:r>
              <a:rPr lang="en-US" dirty="0"/>
              <a:t>Week 5 (2/8):	Minimum Wage (Me)</a:t>
            </a:r>
          </a:p>
          <a:p>
            <a:pPr lvl="1"/>
            <a:r>
              <a:rPr lang="en-US" dirty="0"/>
              <a:t>Week 6 (2/15):	Cryptocurrencies (Geoffrey </a:t>
            </a:r>
            <a:r>
              <a:rPr lang="en-US" dirty="0" err="1"/>
              <a:t>Woglom</a:t>
            </a:r>
            <a:r>
              <a:rPr lang="en-US" dirty="0"/>
              <a:t>, Amherst College)</a:t>
            </a:r>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31338573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0422-8E57-480D-9517-1FAB8AD05D06}"/>
              </a:ext>
            </a:extLst>
          </p:cNvPr>
          <p:cNvSpPr>
            <a:spLocks noGrp="1"/>
          </p:cNvSpPr>
          <p:nvPr>
            <p:ph type="title"/>
          </p:nvPr>
        </p:nvSpPr>
        <p:spPr/>
        <p:txBody>
          <a:bodyPr/>
          <a:lstStyle/>
          <a:p>
            <a:r>
              <a:rPr lang="en-US" dirty="0">
                <a:solidFill>
                  <a:schemeClr val="bg1"/>
                </a:solidFill>
              </a:rPr>
              <a:t>Ma</a:t>
            </a:r>
            <a:r>
              <a:rPr lang="en-US" dirty="0"/>
              <a:t>ternal Mortality Rate</a:t>
            </a:r>
          </a:p>
        </p:txBody>
      </p:sp>
      <p:sp>
        <p:nvSpPr>
          <p:cNvPr id="4" name="Slide Number Placeholder 3">
            <a:extLst>
              <a:ext uri="{FF2B5EF4-FFF2-40B4-BE49-F238E27FC236}">
                <a16:creationId xmlns:a16="http://schemas.microsoft.com/office/drawing/2014/main" id="{60103DAE-654F-4625-B67A-15EBE7424B81}"/>
              </a:ext>
            </a:extLst>
          </p:cNvPr>
          <p:cNvSpPr>
            <a:spLocks noGrp="1"/>
          </p:cNvSpPr>
          <p:nvPr>
            <p:ph type="sldNum" sz="quarter" idx="12"/>
          </p:nvPr>
        </p:nvSpPr>
        <p:spPr/>
        <p:txBody>
          <a:bodyPr/>
          <a:lstStyle/>
          <a:p>
            <a:fld id="{D9F085D5-EC86-4F6A-B501-C1359CB39116}" type="slidenum">
              <a:rPr lang="en-GB" smtClean="0"/>
              <a:t>30</a:t>
            </a:fld>
            <a:endParaRPr lang="en-GB"/>
          </a:p>
        </p:txBody>
      </p:sp>
      <p:graphicFrame>
        <p:nvGraphicFramePr>
          <p:cNvPr id="5" name="Chart Placeholder 7">
            <a:extLst>
              <a:ext uri="{FF2B5EF4-FFF2-40B4-BE49-F238E27FC236}">
                <a16:creationId xmlns:a16="http://schemas.microsoft.com/office/drawing/2014/main" id="{D87B0A93-4571-411C-B7EF-2052068EA06B}"/>
              </a:ext>
            </a:extLst>
          </p:cNvPr>
          <p:cNvGraphicFramePr>
            <a:graphicFrameLocks noGrp="1"/>
          </p:cNvGraphicFramePr>
          <p:nvPr>
            <p:ph idx="1"/>
            <p:extLst>
              <p:ext uri="{D42A27DB-BD31-4B8C-83A1-F6EECF244321}">
                <p14:modId xmlns:p14="http://schemas.microsoft.com/office/powerpoint/2010/main" val="2519951853"/>
              </p:ext>
            </p:extLst>
          </p:nvPr>
        </p:nvGraphicFramePr>
        <p:xfrm>
          <a:off x="838200" y="662781"/>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B654C601-943F-48F8-A8EE-AF583E4E2EC9}"/>
              </a:ext>
            </a:extLst>
          </p:cNvPr>
          <p:cNvSpPr txBox="1"/>
          <p:nvPr/>
        </p:nvSpPr>
        <p:spPr>
          <a:xfrm>
            <a:off x="3254478" y="6375037"/>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sp>
        <p:nvSpPr>
          <p:cNvPr id="3" name="TextBox 2">
            <a:extLst>
              <a:ext uri="{FF2B5EF4-FFF2-40B4-BE49-F238E27FC236}">
                <a16:creationId xmlns:a16="http://schemas.microsoft.com/office/drawing/2014/main" id="{681E023C-4E1B-48AD-A41F-F7D3B9675162}"/>
              </a:ext>
            </a:extLst>
          </p:cNvPr>
          <p:cNvSpPr txBox="1"/>
          <p:nvPr/>
        </p:nvSpPr>
        <p:spPr>
          <a:xfrm>
            <a:off x="3336438" y="1988344"/>
            <a:ext cx="5519123" cy="461665"/>
          </a:xfrm>
          <a:prstGeom prst="rect">
            <a:avLst/>
          </a:prstGeom>
          <a:noFill/>
        </p:spPr>
        <p:txBody>
          <a:bodyPr wrap="square" rtlCol="0">
            <a:spAutoFit/>
          </a:bodyPr>
          <a:lstStyle/>
          <a:p>
            <a:r>
              <a:rPr lang="en-US" sz="2400" b="1" dirty="0"/>
              <a:t>Maternal deaths per 100,000 live births.</a:t>
            </a:r>
          </a:p>
        </p:txBody>
      </p:sp>
    </p:spTree>
    <p:extLst>
      <p:ext uri="{BB962C8B-B14F-4D97-AF65-F5344CB8AC3E}">
        <p14:creationId xmlns:p14="http://schemas.microsoft.com/office/powerpoint/2010/main" val="17423281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04251-435B-4D30-861C-5763C66C1A68}"/>
              </a:ext>
            </a:extLst>
          </p:cNvPr>
          <p:cNvSpPr>
            <a:spLocks noGrp="1"/>
          </p:cNvSpPr>
          <p:nvPr>
            <p:ph type="title"/>
          </p:nvPr>
        </p:nvSpPr>
        <p:spPr/>
        <p:txBody>
          <a:bodyPr/>
          <a:lstStyle/>
          <a:p>
            <a:r>
              <a:rPr lang="en-US" dirty="0">
                <a:solidFill>
                  <a:schemeClr val="bg1"/>
                </a:solidFill>
              </a:rPr>
              <a:t>Ma</a:t>
            </a:r>
            <a:r>
              <a:rPr lang="en-US" dirty="0"/>
              <a:t>ternal Mortality Rate by Race</a:t>
            </a:r>
          </a:p>
        </p:txBody>
      </p:sp>
      <p:sp>
        <p:nvSpPr>
          <p:cNvPr id="3" name="Content Placeholder 2">
            <a:extLst>
              <a:ext uri="{FF2B5EF4-FFF2-40B4-BE49-F238E27FC236}">
                <a16:creationId xmlns:a16="http://schemas.microsoft.com/office/drawing/2014/main" id="{314E4ABB-EA0F-4669-9EB1-C56781F2C0BB}"/>
              </a:ext>
            </a:extLst>
          </p:cNvPr>
          <p:cNvSpPr>
            <a:spLocks noGrp="1"/>
          </p:cNvSpPr>
          <p:nvPr>
            <p:ph idx="1"/>
          </p:nvPr>
        </p:nvSpPr>
        <p:spPr>
          <a:xfrm>
            <a:off x="838200" y="1303506"/>
            <a:ext cx="10515600" cy="1325563"/>
          </a:xfrm>
        </p:spPr>
        <p:txBody>
          <a:bodyPr>
            <a:normAutofit/>
          </a:bodyPr>
          <a:lstStyle/>
          <a:p>
            <a:r>
              <a:rPr lang="en-US" b="0" i="0" dirty="0">
                <a:solidFill>
                  <a:srgbClr val="000000"/>
                </a:solidFill>
                <a:effectLst/>
              </a:rPr>
              <a:t>American Indian/Alaska Native and Black women are 2 to 3 times as likely to die from a pregnancy-related cause than white women.</a:t>
            </a:r>
          </a:p>
        </p:txBody>
      </p:sp>
      <p:pic>
        <p:nvPicPr>
          <p:cNvPr id="4" name="Picture 3">
            <a:extLst>
              <a:ext uri="{FF2B5EF4-FFF2-40B4-BE49-F238E27FC236}">
                <a16:creationId xmlns:a16="http://schemas.microsoft.com/office/drawing/2014/main" id="{F275D12D-52BF-1340-99BF-1E906332CF79}"/>
              </a:ext>
            </a:extLst>
          </p:cNvPr>
          <p:cNvPicPr>
            <a:picLocks noChangeAspect="1"/>
          </p:cNvPicPr>
          <p:nvPr/>
        </p:nvPicPr>
        <p:blipFill>
          <a:blip r:embed="rId2"/>
          <a:stretch>
            <a:fillRect/>
          </a:stretch>
        </p:blipFill>
        <p:spPr>
          <a:xfrm>
            <a:off x="2839492" y="2556652"/>
            <a:ext cx="6513015" cy="3653309"/>
          </a:xfrm>
          <a:prstGeom prst="rect">
            <a:avLst/>
          </a:prstGeom>
        </p:spPr>
      </p:pic>
    </p:spTree>
    <p:extLst>
      <p:ext uri="{BB962C8B-B14F-4D97-AF65-F5344CB8AC3E}">
        <p14:creationId xmlns:p14="http://schemas.microsoft.com/office/powerpoint/2010/main" val="11737498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F9351-A50F-40DD-9D23-85FF5EE056C1}"/>
              </a:ext>
            </a:extLst>
          </p:cNvPr>
          <p:cNvSpPr>
            <a:spLocks noGrp="1"/>
          </p:cNvSpPr>
          <p:nvPr>
            <p:ph type="title"/>
          </p:nvPr>
        </p:nvSpPr>
        <p:spPr>
          <a:xfrm>
            <a:off x="838200" y="216007"/>
            <a:ext cx="10515600" cy="1325563"/>
          </a:xfrm>
        </p:spPr>
        <p:txBody>
          <a:bodyPr>
            <a:normAutofit/>
          </a:bodyPr>
          <a:lstStyle/>
          <a:p>
            <a:pPr lvl="0"/>
            <a:r>
              <a:rPr lang="en-US" dirty="0">
                <a:solidFill>
                  <a:schemeClr val="bg1"/>
                </a:solidFill>
              </a:rPr>
              <a:t>Per</a:t>
            </a:r>
            <a:r>
              <a:rPr lang="en-US" dirty="0"/>
              <a:t>cent of adults who have experienced medical, medication, or lab errors or delays</a:t>
            </a:r>
          </a:p>
        </p:txBody>
      </p:sp>
      <p:graphicFrame>
        <p:nvGraphicFramePr>
          <p:cNvPr id="5" name="Content Placeholder 4">
            <a:extLst>
              <a:ext uri="{FF2B5EF4-FFF2-40B4-BE49-F238E27FC236}">
                <a16:creationId xmlns:a16="http://schemas.microsoft.com/office/drawing/2014/main" id="{554455D3-5AE0-4D84-AA5E-79345FE6D869}"/>
              </a:ext>
            </a:extLst>
          </p:cNvPr>
          <p:cNvGraphicFramePr>
            <a:graphicFrameLocks noGrp="1"/>
          </p:cNvGraphicFramePr>
          <p:nvPr>
            <p:ph idx="1"/>
          </p:nvPr>
        </p:nvGraphicFramePr>
        <p:xfrm>
          <a:off x="838200" y="1618511"/>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A04B26EE-8AC7-4D8C-8C6C-7718DC6C0109}"/>
              </a:ext>
            </a:extLst>
          </p:cNvPr>
          <p:cNvSpPr>
            <a:spLocks noGrp="1"/>
          </p:cNvSpPr>
          <p:nvPr>
            <p:ph type="sldNum" sz="quarter" idx="12"/>
          </p:nvPr>
        </p:nvSpPr>
        <p:spPr/>
        <p:txBody>
          <a:bodyPr/>
          <a:lstStyle/>
          <a:p>
            <a:fld id="{D9F085D5-EC86-4F6A-B501-C1359CB39116}" type="slidenum">
              <a:rPr lang="en-GB" smtClean="0"/>
              <a:t>32</a:t>
            </a:fld>
            <a:endParaRPr lang="en-GB"/>
          </a:p>
        </p:txBody>
      </p:sp>
      <p:sp>
        <p:nvSpPr>
          <p:cNvPr id="6" name="TextBox 5">
            <a:extLst>
              <a:ext uri="{FF2B5EF4-FFF2-40B4-BE49-F238E27FC236}">
                <a16:creationId xmlns:a16="http://schemas.microsoft.com/office/drawing/2014/main" id="{73E84471-80A5-46E4-A306-9FBDE29851BB}"/>
              </a:ext>
            </a:extLst>
          </p:cNvPr>
          <p:cNvSpPr txBox="1"/>
          <p:nvPr/>
        </p:nvSpPr>
        <p:spPr>
          <a:xfrm>
            <a:off x="3211707" y="6413664"/>
            <a:ext cx="5212080" cy="276999"/>
          </a:xfrm>
          <a:prstGeom prst="rect">
            <a:avLst/>
          </a:prstGeom>
          <a:noFill/>
        </p:spPr>
        <p:txBody>
          <a:bodyPr wrap="square" rtlCol="0">
            <a:spAutoFit/>
          </a:bodyPr>
          <a:lstStyle/>
          <a:p>
            <a:r>
              <a:rPr lang="en-US" sz="1200" dirty="0">
                <a:latin typeface="Cabin" panose="020B0803050202020004" pitchFamily="34" charset="0"/>
                <a:cs typeface="Arial" panose="020B0604020202020204" pitchFamily="34" charset="0"/>
              </a:rPr>
              <a:t>Source: 2016 Commonwealth Fund International Health Policy Survey.</a:t>
            </a:r>
          </a:p>
        </p:txBody>
      </p:sp>
    </p:spTree>
    <p:extLst>
      <p:ext uri="{BB962C8B-B14F-4D97-AF65-F5344CB8AC3E}">
        <p14:creationId xmlns:p14="http://schemas.microsoft.com/office/powerpoint/2010/main" val="29779345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1C553-35DE-455A-A872-FBBFBF34B977}"/>
              </a:ext>
            </a:extLst>
          </p:cNvPr>
          <p:cNvSpPr>
            <a:spLocks noGrp="1"/>
          </p:cNvSpPr>
          <p:nvPr>
            <p:ph type="title"/>
          </p:nvPr>
        </p:nvSpPr>
        <p:spPr/>
        <p:txBody>
          <a:bodyPr/>
          <a:lstStyle/>
          <a:p>
            <a:r>
              <a:rPr lang="en-US" dirty="0">
                <a:solidFill>
                  <a:schemeClr val="bg1"/>
                </a:solidFill>
              </a:rPr>
              <a:t>Pre</a:t>
            </a:r>
            <a:r>
              <a:rPr lang="en-US" dirty="0"/>
              <a:t>vention and Screening</a:t>
            </a:r>
            <a:endParaRPr lang="en-US" b="0" dirty="0"/>
          </a:p>
        </p:txBody>
      </p:sp>
      <p:sp>
        <p:nvSpPr>
          <p:cNvPr id="3" name="Content Placeholder 2">
            <a:extLst>
              <a:ext uri="{FF2B5EF4-FFF2-40B4-BE49-F238E27FC236}">
                <a16:creationId xmlns:a16="http://schemas.microsoft.com/office/drawing/2014/main" id="{27EE80AC-9CAB-4764-8061-E5BD02922A29}"/>
              </a:ext>
            </a:extLst>
          </p:cNvPr>
          <p:cNvSpPr>
            <a:spLocks noGrp="1"/>
          </p:cNvSpPr>
          <p:nvPr>
            <p:ph idx="1"/>
          </p:nvPr>
        </p:nvSpPr>
        <p:spPr/>
        <p:txBody>
          <a:bodyPr>
            <a:normAutofit/>
          </a:bodyPr>
          <a:lstStyle/>
          <a:p>
            <a:pPr>
              <a:lnSpc>
                <a:spcPct val="100000"/>
              </a:lnSpc>
            </a:pPr>
            <a:r>
              <a:rPr lang="en-US" sz="3200" b="0" dirty="0"/>
              <a:t>The U.S. excels in </a:t>
            </a:r>
            <a:r>
              <a:rPr lang="en-US" sz="3200" dirty="0"/>
              <a:t>some</a:t>
            </a:r>
            <a:r>
              <a:rPr lang="en-US" sz="3200" b="0" dirty="0"/>
              <a:t> prevention measures, including flu vaccinations and breast cancer screenings.</a:t>
            </a:r>
          </a:p>
          <a:p>
            <a:pPr marL="0" indent="0">
              <a:lnSpc>
                <a:spcPct val="100000"/>
              </a:lnSpc>
              <a:buNone/>
            </a:pPr>
            <a:endParaRPr lang="en-US" sz="3200" b="0" dirty="0"/>
          </a:p>
          <a:p>
            <a:pPr>
              <a:lnSpc>
                <a:spcPct val="100000"/>
              </a:lnSpc>
            </a:pPr>
            <a:r>
              <a:rPr lang="en-US" sz="3200" b="0" dirty="0"/>
              <a:t>The U.S. has the highest average five-year survival rate for breast cancer, but the Lowest for cervical cancer.</a:t>
            </a:r>
          </a:p>
        </p:txBody>
      </p:sp>
    </p:spTree>
    <p:extLst>
      <p:ext uri="{BB962C8B-B14F-4D97-AF65-F5344CB8AC3E}">
        <p14:creationId xmlns:p14="http://schemas.microsoft.com/office/powerpoint/2010/main" val="1375582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6D3F1-8A29-4204-A7F3-E37D47463968}"/>
              </a:ext>
            </a:extLst>
          </p:cNvPr>
          <p:cNvSpPr>
            <a:spLocks noGrp="1"/>
          </p:cNvSpPr>
          <p:nvPr>
            <p:ph type="title"/>
          </p:nvPr>
        </p:nvSpPr>
        <p:spPr>
          <a:xfrm>
            <a:off x="755075" y="0"/>
            <a:ext cx="10515600" cy="1325563"/>
          </a:xfrm>
        </p:spPr>
        <p:txBody>
          <a:bodyPr>
            <a:normAutofit/>
          </a:bodyPr>
          <a:lstStyle/>
          <a:p>
            <a:r>
              <a:rPr lang="en-US" b="0" i="0" dirty="0">
                <a:solidFill>
                  <a:schemeClr val="bg1"/>
                </a:solidFill>
                <a:effectLst/>
                <a:latin typeface="InterFace"/>
              </a:rPr>
              <a:t> </a:t>
            </a:r>
            <a:r>
              <a:rPr lang="en-US" dirty="0">
                <a:solidFill>
                  <a:schemeClr val="bg1"/>
                </a:solidFill>
              </a:rPr>
              <a:t>Flu</a:t>
            </a:r>
            <a:r>
              <a:rPr lang="en-US" dirty="0"/>
              <a:t> Immunization</a:t>
            </a:r>
          </a:p>
        </p:txBody>
      </p:sp>
      <p:graphicFrame>
        <p:nvGraphicFramePr>
          <p:cNvPr id="6" name="Object 2">
            <a:extLst>
              <a:ext uri="{FF2B5EF4-FFF2-40B4-BE49-F238E27FC236}">
                <a16:creationId xmlns:a16="http://schemas.microsoft.com/office/drawing/2014/main" id="{68BB4111-56EB-4A92-A447-CFF8492B1BB4}"/>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31A5FC68-7A78-4167-81CA-CC020C408177}"/>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Tree>
    <p:extLst>
      <p:ext uri="{BB962C8B-B14F-4D97-AF65-F5344CB8AC3E}">
        <p14:creationId xmlns:p14="http://schemas.microsoft.com/office/powerpoint/2010/main" val="41365674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932BF-9043-4660-BCF2-5B61848ECEDB}"/>
              </a:ext>
            </a:extLst>
          </p:cNvPr>
          <p:cNvSpPr>
            <a:spLocks noGrp="1"/>
          </p:cNvSpPr>
          <p:nvPr>
            <p:ph type="title"/>
          </p:nvPr>
        </p:nvSpPr>
        <p:spPr>
          <a:xfrm>
            <a:off x="812322" y="0"/>
            <a:ext cx="10515600" cy="1325563"/>
          </a:xfrm>
        </p:spPr>
        <p:txBody>
          <a:bodyPr/>
          <a:lstStyle/>
          <a:p>
            <a:r>
              <a:rPr lang="en-US" dirty="0">
                <a:solidFill>
                  <a:schemeClr val="bg1"/>
                </a:solidFill>
              </a:rPr>
              <a:t>Bre</a:t>
            </a:r>
            <a:r>
              <a:rPr lang="en-US" dirty="0"/>
              <a:t>ast Cancer Screening</a:t>
            </a:r>
          </a:p>
        </p:txBody>
      </p:sp>
      <p:graphicFrame>
        <p:nvGraphicFramePr>
          <p:cNvPr id="7" name="Object 2">
            <a:extLst>
              <a:ext uri="{FF2B5EF4-FFF2-40B4-BE49-F238E27FC236}">
                <a16:creationId xmlns:a16="http://schemas.microsoft.com/office/drawing/2014/main" id="{804B86E6-A06F-406D-AC23-100B95C1FEFC}"/>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D86CE798-6F5C-41E3-B89C-16236A72D53A}"/>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
        <p:nvSpPr>
          <p:cNvPr id="3" name="Rectangle 2">
            <a:extLst>
              <a:ext uri="{FF2B5EF4-FFF2-40B4-BE49-F238E27FC236}">
                <a16:creationId xmlns:a16="http://schemas.microsoft.com/office/drawing/2014/main" id="{016C728F-0F48-4633-A812-A16AA49323BB}"/>
              </a:ext>
            </a:extLst>
          </p:cNvPr>
          <p:cNvSpPr/>
          <p:nvPr/>
        </p:nvSpPr>
        <p:spPr>
          <a:xfrm>
            <a:off x="2846215" y="1463356"/>
            <a:ext cx="5789790" cy="461665"/>
          </a:xfrm>
          <a:prstGeom prst="rect">
            <a:avLst/>
          </a:prstGeom>
        </p:spPr>
        <p:txBody>
          <a:bodyPr wrap="none">
            <a:spAutoFit/>
          </a:bodyPr>
          <a:lstStyle/>
          <a:p>
            <a:r>
              <a:rPr lang="en-US" sz="2400" dirty="0"/>
              <a:t>Percent of females ages 50–69 screened (%).</a:t>
            </a:r>
          </a:p>
        </p:txBody>
      </p:sp>
    </p:spTree>
    <p:extLst>
      <p:ext uri="{BB962C8B-B14F-4D97-AF65-F5344CB8AC3E}">
        <p14:creationId xmlns:p14="http://schemas.microsoft.com/office/powerpoint/2010/main" val="9451103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7762F-EBEE-4871-AD0B-7D51327A5D52}"/>
              </a:ext>
            </a:extLst>
          </p:cNvPr>
          <p:cNvSpPr>
            <a:spLocks noGrp="1"/>
          </p:cNvSpPr>
          <p:nvPr>
            <p:ph type="title"/>
          </p:nvPr>
        </p:nvSpPr>
        <p:spPr>
          <a:xfrm>
            <a:off x="909453" y="0"/>
            <a:ext cx="10515600" cy="1325563"/>
          </a:xfrm>
        </p:spPr>
        <p:txBody>
          <a:bodyPr/>
          <a:lstStyle/>
          <a:p>
            <a:r>
              <a:rPr lang="en-US" dirty="0">
                <a:solidFill>
                  <a:schemeClr val="bg1"/>
                </a:solidFill>
              </a:rPr>
              <a:t>Ob</a:t>
            </a:r>
            <a:r>
              <a:rPr lang="en-US" dirty="0"/>
              <a:t>esity Rate, 2017</a:t>
            </a:r>
          </a:p>
        </p:txBody>
      </p:sp>
      <p:sp>
        <p:nvSpPr>
          <p:cNvPr id="4" name="Slide Number Placeholder 3">
            <a:extLst>
              <a:ext uri="{FF2B5EF4-FFF2-40B4-BE49-F238E27FC236}">
                <a16:creationId xmlns:a16="http://schemas.microsoft.com/office/drawing/2014/main" id="{4715C415-0922-48A1-9506-B445ADDBBB72}"/>
              </a:ext>
            </a:extLst>
          </p:cNvPr>
          <p:cNvSpPr>
            <a:spLocks noGrp="1"/>
          </p:cNvSpPr>
          <p:nvPr>
            <p:ph type="sldNum" sz="quarter" idx="12"/>
          </p:nvPr>
        </p:nvSpPr>
        <p:spPr/>
        <p:txBody>
          <a:bodyPr/>
          <a:lstStyle/>
          <a:p>
            <a:fld id="{D9F085D5-EC86-4F6A-B501-C1359CB39116}" type="slidenum">
              <a:rPr lang="en-GB" smtClean="0"/>
              <a:t>36</a:t>
            </a:fld>
            <a:endParaRPr lang="en-GB"/>
          </a:p>
        </p:txBody>
      </p:sp>
      <p:graphicFrame>
        <p:nvGraphicFramePr>
          <p:cNvPr id="5" name="Object 2">
            <a:extLst>
              <a:ext uri="{FF2B5EF4-FFF2-40B4-BE49-F238E27FC236}">
                <a16:creationId xmlns:a16="http://schemas.microsoft.com/office/drawing/2014/main" id="{9CFA1FC5-A4DC-4EF8-911A-B5397230DC6B}"/>
              </a:ext>
            </a:extLst>
          </p:cNvPr>
          <p:cNvGraphicFramePr>
            <a:graphicFrameLocks noGrp="1" noChangeAspect="1"/>
          </p:cNvGraphicFramePr>
          <p:nvPr>
            <p:ph idx="1"/>
          </p:nvPr>
        </p:nvGraphicFramePr>
        <p:xfrm>
          <a:off x="838200" y="1570038"/>
          <a:ext cx="10515600" cy="444730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CD27D281-1A9F-455B-A890-B3F1455D6B47}"/>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
        <p:nvSpPr>
          <p:cNvPr id="3" name="Rectangle 2">
            <a:extLst>
              <a:ext uri="{FF2B5EF4-FFF2-40B4-BE49-F238E27FC236}">
                <a16:creationId xmlns:a16="http://schemas.microsoft.com/office/drawing/2014/main" id="{8B2466BF-E3F1-4502-BBCC-453AB8493C1E}"/>
              </a:ext>
            </a:extLst>
          </p:cNvPr>
          <p:cNvSpPr/>
          <p:nvPr/>
        </p:nvSpPr>
        <p:spPr>
          <a:xfrm>
            <a:off x="972157" y="1508125"/>
            <a:ext cx="1613840" cy="461665"/>
          </a:xfrm>
          <a:prstGeom prst="rect">
            <a:avLst/>
          </a:prstGeom>
        </p:spPr>
        <p:txBody>
          <a:bodyPr wrap="none">
            <a:spAutoFit/>
          </a:bodyPr>
          <a:lstStyle/>
          <a:p>
            <a:r>
              <a:rPr lang="en-US" sz="2400" dirty="0"/>
              <a:t>Percent (%)</a:t>
            </a:r>
          </a:p>
        </p:txBody>
      </p:sp>
    </p:spTree>
    <p:extLst>
      <p:ext uri="{BB962C8B-B14F-4D97-AF65-F5344CB8AC3E}">
        <p14:creationId xmlns:p14="http://schemas.microsoft.com/office/powerpoint/2010/main" val="20975649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6C51E-2A14-47D6-BE16-7C77EED69328}"/>
              </a:ext>
            </a:extLst>
          </p:cNvPr>
          <p:cNvSpPr>
            <a:spLocks noGrp="1"/>
          </p:cNvSpPr>
          <p:nvPr>
            <p:ph type="title"/>
          </p:nvPr>
        </p:nvSpPr>
        <p:spPr>
          <a:xfrm>
            <a:off x="766950" y="0"/>
            <a:ext cx="10515600" cy="1325563"/>
          </a:xfrm>
        </p:spPr>
        <p:txBody>
          <a:bodyPr>
            <a:normAutofit/>
          </a:bodyPr>
          <a:lstStyle/>
          <a:p>
            <a:r>
              <a:rPr lang="en-US" sz="3600" dirty="0">
                <a:solidFill>
                  <a:schemeClr val="bg1"/>
                </a:solidFill>
              </a:rPr>
              <a:t>Adu</a:t>
            </a:r>
            <a:r>
              <a:rPr lang="en-US" sz="3600" dirty="0"/>
              <a:t>lts with Multiple Chronic Conditions, 2016</a:t>
            </a:r>
          </a:p>
        </p:txBody>
      </p:sp>
      <p:sp>
        <p:nvSpPr>
          <p:cNvPr id="4" name="Slide Number Placeholder 3">
            <a:extLst>
              <a:ext uri="{FF2B5EF4-FFF2-40B4-BE49-F238E27FC236}">
                <a16:creationId xmlns:a16="http://schemas.microsoft.com/office/drawing/2014/main" id="{6E59D77E-F3A0-47ED-A53C-27DAC1D33A85}"/>
              </a:ext>
            </a:extLst>
          </p:cNvPr>
          <p:cNvSpPr>
            <a:spLocks noGrp="1"/>
          </p:cNvSpPr>
          <p:nvPr>
            <p:ph type="sldNum" sz="quarter" idx="12"/>
          </p:nvPr>
        </p:nvSpPr>
        <p:spPr/>
        <p:txBody>
          <a:bodyPr/>
          <a:lstStyle/>
          <a:p>
            <a:fld id="{D9F085D5-EC86-4F6A-B501-C1359CB39116}" type="slidenum">
              <a:rPr lang="en-GB" smtClean="0"/>
              <a:t>37</a:t>
            </a:fld>
            <a:endParaRPr lang="en-GB"/>
          </a:p>
        </p:txBody>
      </p:sp>
      <p:graphicFrame>
        <p:nvGraphicFramePr>
          <p:cNvPr id="7" name="Object 2">
            <a:extLst>
              <a:ext uri="{FF2B5EF4-FFF2-40B4-BE49-F238E27FC236}">
                <a16:creationId xmlns:a16="http://schemas.microsoft.com/office/drawing/2014/main" id="{0F6BCAC3-2855-4215-B915-874724A258FF}"/>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9BD8518C-74B9-4E31-AF45-6240E9921269}"/>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Tree>
    <p:extLst>
      <p:ext uri="{BB962C8B-B14F-4D97-AF65-F5344CB8AC3E}">
        <p14:creationId xmlns:p14="http://schemas.microsoft.com/office/powerpoint/2010/main" val="23287210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D13FEF47-9B6A-433B-BEE1-58D820020B5E}"/>
              </a:ext>
            </a:extLst>
          </p:cNvPr>
          <p:cNvGraphicFramePr>
            <a:graphicFrameLocks noGrp="1"/>
          </p:cNvGraphicFramePr>
          <p:nvPr>
            <p:ph sz="half" idx="1"/>
            <p:extLst>
              <p:ext uri="{D42A27DB-BD31-4B8C-83A1-F6EECF244321}">
                <p14:modId xmlns:p14="http://schemas.microsoft.com/office/powerpoint/2010/main" val="1060868624"/>
              </p:ext>
            </p:extLst>
          </p:nvPr>
        </p:nvGraphicFramePr>
        <p:xfrm>
          <a:off x="6393611" y="1665288"/>
          <a:ext cx="5181600" cy="4079240"/>
        </p:xfrm>
        <a:graphic>
          <a:graphicData uri="http://schemas.openxmlformats.org/drawingml/2006/table">
            <a:tbl>
              <a:tblPr firstRow="1" bandRow="1">
                <a:tableStyleId>{5C22544A-7EE6-4342-B048-85BDC9FD1C3A}</a:tableStyleId>
              </a:tblPr>
              <a:tblGrid>
                <a:gridCol w="754626">
                  <a:extLst>
                    <a:ext uri="{9D8B030D-6E8A-4147-A177-3AD203B41FA5}">
                      <a16:colId xmlns:a16="http://schemas.microsoft.com/office/drawing/2014/main" val="538528843"/>
                    </a:ext>
                  </a:extLst>
                </a:gridCol>
                <a:gridCol w="4426974">
                  <a:extLst>
                    <a:ext uri="{9D8B030D-6E8A-4147-A177-3AD203B41FA5}">
                      <a16:colId xmlns:a16="http://schemas.microsoft.com/office/drawing/2014/main" val="486792607"/>
                    </a:ext>
                  </a:extLst>
                </a:gridCol>
              </a:tblGrid>
              <a:tr h="370840">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Overall Ranking</a:t>
                      </a:r>
                    </a:p>
                  </a:txBody>
                  <a:tcPr/>
                </a:tc>
                <a:extLst>
                  <a:ext uri="{0D108BD9-81ED-4DB2-BD59-A6C34878D82A}">
                    <a16:rowId xmlns:a16="http://schemas.microsoft.com/office/drawing/2014/main" val="3643532097"/>
                  </a:ext>
                </a:extLst>
              </a:tr>
              <a:tr h="370840">
                <a:tc>
                  <a:txBody>
                    <a:bodyPr/>
                    <a:lstStyle/>
                    <a:p>
                      <a:r>
                        <a:rPr lang="en-US" dirty="0"/>
                        <a:t>30.</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Canada</a:t>
                      </a:r>
                    </a:p>
                  </a:txBody>
                  <a:tcPr marL="0" marR="0" marT="0" marB="0" anchor="ctr"/>
                </a:tc>
                <a:extLst>
                  <a:ext uri="{0D108BD9-81ED-4DB2-BD59-A6C34878D82A}">
                    <a16:rowId xmlns:a16="http://schemas.microsoft.com/office/drawing/2014/main" val="2260384316"/>
                  </a:ext>
                </a:extLst>
              </a:tr>
              <a:tr h="370840">
                <a:tc>
                  <a:txBody>
                    <a:bodyPr/>
                    <a:lstStyle/>
                    <a:p>
                      <a:r>
                        <a:rPr lang="en-US" dirty="0"/>
                        <a:t>31.</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Finland</a:t>
                      </a:r>
                    </a:p>
                  </a:txBody>
                  <a:tcPr marL="0" marR="0" marT="0" marB="0" anchor="ctr"/>
                </a:tc>
                <a:extLst>
                  <a:ext uri="{0D108BD9-81ED-4DB2-BD59-A6C34878D82A}">
                    <a16:rowId xmlns:a16="http://schemas.microsoft.com/office/drawing/2014/main" val="847416833"/>
                  </a:ext>
                </a:extLst>
              </a:tr>
              <a:tr h="370840">
                <a:tc>
                  <a:txBody>
                    <a:bodyPr/>
                    <a:lstStyle/>
                    <a:p>
                      <a:r>
                        <a:rPr lang="en-US" dirty="0"/>
                        <a:t>32.</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Australia</a:t>
                      </a:r>
                    </a:p>
                  </a:txBody>
                  <a:tcPr marL="0" marR="0" marT="0" marB="0" anchor="ctr"/>
                </a:tc>
                <a:extLst>
                  <a:ext uri="{0D108BD9-81ED-4DB2-BD59-A6C34878D82A}">
                    <a16:rowId xmlns:a16="http://schemas.microsoft.com/office/drawing/2014/main" val="1410555748"/>
                  </a:ext>
                </a:extLst>
              </a:tr>
              <a:tr h="370840">
                <a:tc>
                  <a:txBody>
                    <a:bodyPr/>
                    <a:lstStyle/>
                    <a:p>
                      <a:r>
                        <a:rPr lang="en-US" dirty="0"/>
                        <a:t>33.</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Chile</a:t>
                      </a:r>
                    </a:p>
                  </a:txBody>
                  <a:tcPr marL="0" marR="0" marT="0" marB="0" anchor="ctr"/>
                </a:tc>
                <a:extLst>
                  <a:ext uri="{0D108BD9-81ED-4DB2-BD59-A6C34878D82A}">
                    <a16:rowId xmlns:a16="http://schemas.microsoft.com/office/drawing/2014/main" val="3001517071"/>
                  </a:ext>
                </a:extLst>
              </a:tr>
              <a:tr h="370840">
                <a:tc>
                  <a:txBody>
                    <a:bodyPr/>
                    <a:lstStyle/>
                    <a:p>
                      <a:r>
                        <a:rPr lang="en-US" dirty="0"/>
                        <a:t>34.</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Denmark</a:t>
                      </a:r>
                    </a:p>
                  </a:txBody>
                  <a:tcPr marL="0" marR="0" marT="0" marB="0" anchor="ctr"/>
                </a:tc>
                <a:extLst>
                  <a:ext uri="{0D108BD9-81ED-4DB2-BD59-A6C34878D82A}">
                    <a16:rowId xmlns:a16="http://schemas.microsoft.com/office/drawing/2014/main" val="1351822331"/>
                  </a:ext>
                </a:extLst>
              </a:tr>
              <a:tr h="370840">
                <a:tc>
                  <a:txBody>
                    <a:bodyPr/>
                    <a:lstStyle/>
                    <a:p>
                      <a:r>
                        <a:rPr lang="en-US" dirty="0"/>
                        <a:t>35.</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Dominica</a:t>
                      </a:r>
                    </a:p>
                  </a:txBody>
                  <a:tcPr marL="0" marR="0" marT="0" marB="0" anchor="ctr"/>
                </a:tc>
                <a:extLst>
                  <a:ext uri="{0D108BD9-81ED-4DB2-BD59-A6C34878D82A}">
                    <a16:rowId xmlns:a16="http://schemas.microsoft.com/office/drawing/2014/main" val="4007411820"/>
                  </a:ext>
                </a:extLst>
              </a:tr>
              <a:tr h="370840">
                <a:tc>
                  <a:txBody>
                    <a:bodyPr/>
                    <a:lstStyle/>
                    <a:p>
                      <a:r>
                        <a:rPr lang="en-US" dirty="0"/>
                        <a:t>36.</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Costa Rica</a:t>
                      </a:r>
                    </a:p>
                  </a:txBody>
                  <a:tcPr marL="0" marR="0" marT="0" marB="0" anchor="ctr"/>
                </a:tc>
                <a:extLst>
                  <a:ext uri="{0D108BD9-81ED-4DB2-BD59-A6C34878D82A}">
                    <a16:rowId xmlns:a16="http://schemas.microsoft.com/office/drawing/2014/main" val="3991317472"/>
                  </a:ext>
                </a:extLst>
              </a:tr>
              <a:tr h="370840">
                <a:tc>
                  <a:txBody>
                    <a:bodyPr/>
                    <a:lstStyle/>
                    <a:p>
                      <a:r>
                        <a:rPr lang="en-US" dirty="0"/>
                        <a:t>37.</a:t>
                      </a:r>
                    </a:p>
                  </a:txBody>
                  <a:tcPr>
                    <a:solidFill>
                      <a:srgbClr val="C00000"/>
                    </a:solidFill>
                  </a:tcPr>
                </a:tc>
                <a:tc>
                  <a:txBody>
                    <a:bodyPr/>
                    <a:lstStyle/>
                    <a:p>
                      <a:pPr marL="0" algn="l" defTabSz="914400" rtl="0" eaLnBrk="1" fontAlgn="b" latinLnBrk="0" hangingPunct="1"/>
                      <a:r>
                        <a:rPr lang="en-US" sz="1800" kern="1200" dirty="0">
                          <a:solidFill>
                            <a:schemeClr val="dk1"/>
                          </a:solidFill>
                          <a:latin typeface="+mn-lt"/>
                          <a:ea typeface="+mn-ea"/>
                          <a:cs typeface="+mn-cs"/>
                        </a:rPr>
                        <a:t> United States</a:t>
                      </a:r>
                    </a:p>
                  </a:txBody>
                  <a:tcPr marL="0" marR="0" marT="0" marB="0" anchor="ctr">
                    <a:solidFill>
                      <a:srgbClr val="C00000"/>
                    </a:solidFill>
                  </a:tcPr>
                </a:tc>
                <a:extLst>
                  <a:ext uri="{0D108BD9-81ED-4DB2-BD59-A6C34878D82A}">
                    <a16:rowId xmlns:a16="http://schemas.microsoft.com/office/drawing/2014/main" val="2394924803"/>
                  </a:ext>
                </a:extLst>
              </a:tr>
              <a:tr h="370840">
                <a:tc>
                  <a:txBody>
                    <a:bodyPr/>
                    <a:lstStyle/>
                    <a:p>
                      <a:r>
                        <a:rPr lang="en-US" dirty="0"/>
                        <a:t>38.</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Slovenia</a:t>
                      </a:r>
                    </a:p>
                  </a:txBody>
                  <a:tcPr marL="0" marR="0" marT="0" marB="0" anchor="ctr"/>
                </a:tc>
                <a:extLst>
                  <a:ext uri="{0D108BD9-81ED-4DB2-BD59-A6C34878D82A}">
                    <a16:rowId xmlns:a16="http://schemas.microsoft.com/office/drawing/2014/main" val="712603232"/>
                  </a:ext>
                </a:extLst>
              </a:tr>
              <a:tr h="370840">
                <a:tc>
                  <a:txBody>
                    <a:bodyPr/>
                    <a:lstStyle/>
                    <a:p>
                      <a:r>
                        <a:rPr lang="en-US" dirty="0"/>
                        <a:t>39.</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Cuba</a:t>
                      </a:r>
                    </a:p>
                  </a:txBody>
                  <a:tcPr marL="0" marR="0" marT="0" marB="0" anchor="ctr"/>
                </a:tc>
                <a:extLst>
                  <a:ext uri="{0D108BD9-81ED-4DB2-BD59-A6C34878D82A}">
                    <a16:rowId xmlns:a16="http://schemas.microsoft.com/office/drawing/2014/main" val="4052788636"/>
                  </a:ext>
                </a:extLst>
              </a:tr>
            </a:tbl>
          </a:graphicData>
        </a:graphic>
      </p:graphicFrame>
      <p:graphicFrame>
        <p:nvGraphicFramePr>
          <p:cNvPr id="8" name="Content Placeholder 7">
            <a:extLst>
              <a:ext uri="{FF2B5EF4-FFF2-40B4-BE49-F238E27FC236}">
                <a16:creationId xmlns:a16="http://schemas.microsoft.com/office/drawing/2014/main" id="{1193786F-D9D4-4701-A45E-68D669BEFBE4}"/>
              </a:ext>
            </a:extLst>
          </p:cNvPr>
          <p:cNvGraphicFramePr>
            <a:graphicFrameLocks noGrp="1"/>
          </p:cNvGraphicFramePr>
          <p:nvPr>
            <p:ph sz="half" idx="2"/>
            <p:extLst>
              <p:ext uri="{D42A27DB-BD31-4B8C-83A1-F6EECF244321}">
                <p14:modId xmlns:p14="http://schemas.microsoft.com/office/powerpoint/2010/main" val="4214479314"/>
              </p:ext>
            </p:extLst>
          </p:nvPr>
        </p:nvGraphicFramePr>
        <p:xfrm>
          <a:off x="616789" y="1657051"/>
          <a:ext cx="5181600" cy="4079240"/>
        </p:xfrm>
        <a:graphic>
          <a:graphicData uri="http://schemas.openxmlformats.org/drawingml/2006/table">
            <a:tbl>
              <a:tblPr firstRow="1" bandRow="1">
                <a:tableStyleId>{5C22544A-7EE6-4342-B048-85BDC9FD1C3A}</a:tableStyleId>
              </a:tblPr>
              <a:tblGrid>
                <a:gridCol w="749710">
                  <a:extLst>
                    <a:ext uri="{9D8B030D-6E8A-4147-A177-3AD203B41FA5}">
                      <a16:colId xmlns:a16="http://schemas.microsoft.com/office/drawing/2014/main" val="3211144737"/>
                    </a:ext>
                  </a:extLst>
                </a:gridCol>
                <a:gridCol w="4431890">
                  <a:extLst>
                    <a:ext uri="{9D8B030D-6E8A-4147-A177-3AD203B41FA5}">
                      <a16:colId xmlns:a16="http://schemas.microsoft.com/office/drawing/2014/main" val="676190219"/>
                    </a:ext>
                  </a:extLst>
                </a:gridCol>
              </a:tblGrid>
              <a:tr h="370840">
                <a:tc>
                  <a:txBody>
                    <a:bodyPr/>
                    <a:lstStyle/>
                    <a:p>
                      <a:endParaRPr lang="en-US" dirty="0"/>
                    </a:p>
                  </a:txBody>
                  <a:tcPr/>
                </a:tc>
                <a:tc>
                  <a:txBody>
                    <a:bodyPr/>
                    <a:lstStyle/>
                    <a:p>
                      <a:r>
                        <a:rPr lang="en-US" dirty="0"/>
                        <a:t>Overall Ranking</a:t>
                      </a:r>
                    </a:p>
                  </a:txBody>
                  <a:tcPr/>
                </a:tc>
                <a:extLst>
                  <a:ext uri="{0D108BD9-81ED-4DB2-BD59-A6C34878D82A}">
                    <a16:rowId xmlns:a16="http://schemas.microsoft.com/office/drawing/2014/main" val="35763360"/>
                  </a:ext>
                </a:extLst>
              </a:tr>
              <a:tr h="370840">
                <a:tc>
                  <a:txBody>
                    <a:bodyPr/>
                    <a:lstStyle/>
                    <a:p>
                      <a:r>
                        <a:rPr lang="en-US" dirty="0"/>
                        <a:t>1.</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France</a:t>
                      </a:r>
                    </a:p>
                  </a:txBody>
                  <a:tcPr marL="0" marR="0" marT="0" marB="0" anchor="ctr"/>
                </a:tc>
                <a:extLst>
                  <a:ext uri="{0D108BD9-81ED-4DB2-BD59-A6C34878D82A}">
                    <a16:rowId xmlns:a16="http://schemas.microsoft.com/office/drawing/2014/main" val="908814192"/>
                  </a:ext>
                </a:extLst>
              </a:tr>
              <a:tr h="370840">
                <a:tc>
                  <a:txBody>
                    <a:bodyPr/>
                    <a:lstStyle/>
                    <a:p>
                      <a:r>
                        <a:rPr lang="en-US" dirty="0"/>
                        <a:t>2. </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Italy</a:t>
                      </a:r>
                    </a:p>
                  </a:txBody>
                  <a:tcPr marL="0" marR="0" marT="0" marB="0" anchor="ctr"/>
                </a:tc>
                <a:extLst>
                  <a:ext uri="{0D108BD9-81ED-4DB2-BD59-A6C34878D82A}">
                    <a16:rowId xmlns:a16="http://schemas.microsoft.com/office/drawing/2014/main" val="3058048154"/>
                  </a:ext>
                </a:extLst>
              </a:tr>
              <a:tr h="370840">
                <a:tc>
                  <a:txBody>
                    <a:bodyPr/>
                    <a:lstStyle/>
                    <a:p>
                      <a:r>
                        <a:rPr lang="en-US" dirty="0"/>
                        <a:t>3. </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San Marino</a:t>
                      </a:r>
                    </a:p>
                  </a:txBody>
                  <a:tcPr marL="0" marR="0" marT="0" marB="0" anchor="ctr"/>
                </a:tc>
                <a:extLst>
                  <a:ext uri="{0D108BD9-81ED-4DB2-BD59-A6C34878D82A}">
                    <a16:rowId xmlns:a16="http://schemas.microsoft.com/office/drawing/2014/main" val="2535563539"/>
                  </a:ext>
                </a:extLst>
              </a:tr>
              <a:tr h="370840">
                <a:tc>
                  <a:txBody>
                    <a:bodyPr/>
                    <a:lstStyle/>
                    <a:p>
                      <a:r>
                        <a:rPr lang="en-US" dirty="0"/>
                        <a:t>4. </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Andorra</a:t>
                      </a:r>
                    </a:p>
                  </a:txBody>
                  <a:tcPr marL="0" marR="0" marT="0" marB="0" anchor="ctr"/>
                </a:tc>
                <a:extLst>
                  <a:ext uri="{0D108BD9-81ED-4DB2-BD59-A6C34878D82A}">
                    <a16:rowId xmlns:a16="http://schemas.microsoft.com/office/drawing/2014/main" val="2359586810"/>
                  </a:ext>
                </a:extLst>
              </a:tr>
              <a:tr h="370840">
                <a:tc>
                  <a:txBody>
                    <a:bodyPr/>
                    <a:lstStyle/>
                    <a:p>
                      <a:r>
                        <a:rPr lang="en-US" dirty="0"/>
                        <a:t>5.</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Malta</a:t>
                      </a:r>
                    </a:p>
                  </a:txBody>
                  <a:tcPr marL="0" marR="0" marT="0" marB="0" anchor="ctr"/>
                </a:tc>
                <a:extLst>
                  <a:ext uri="{0D108BD9-81ED-4DB2-BD59-A6C34878D82A}">
                    <a16:rowId xmlns:a16="http://schemas.microsoft.com/office/drawing/2014/main" val="2100325573"/>
                  </a:ext>
                </a:extLst>
              </a:tr>
              <a:tr h="370840">
                <a:tc>
                  <a:txBody>
                    <a:bodyPr/>
                    <a:lstStyle/>
                    <a:p>
                      <a:r>
                        <a:rPr lang="en-US" dirty="0"/>
                        <a:t>6.</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Singapore</a:t>
                      </a:r>
                    </a:p>
                  </a:txBody>
                  <a:tcPr marL="0" marR="0" marT="0" marB="0" anchor="ctr"/>
                </a:tc>
                <a:extLst>
                  <a:ext uri="{0D108BD9-81ED-4DB2-BD59-A6C34878D82A}">
                    <a16:rowId xmlns:a16="http://schemas.microsoft.com/office/drawing/2014/main" val="1471400179"/>
                  </a:ext>
                </a:extLst>
              </a:tr>
              <a:tr h="370840">
                <a:tc>
                  <a:txBody>
                    <a:bodyPr/>
                    <a:lstStyle/>
                    <a:p>
                      <a:r>
                        <a:rPr lang="en-US" dirty="0"/>
                        <a:t>7.</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Spain</a:t>
                      </a:r>
                    </a:p>
                  </a:txBody>
                  <a:tcPr marL="0" marR="0" marT="0" marB="0" anchor="ctr"/>
                </a:tc>
                <a:extLst>
                  <a:ext uri="{0D108BD9-81ED-4DB2-BD59-A6C34878D82A}">
                    <a16:rowId xmlns:a16="http://schemas.microsoft.com/office/drawing/2014/main" val="3897139801"/>
                  </a:ext>
                </a:extLst>
              </a:tr>
              <a:tr h="370840">
                <a:tc>
                  <a:txBody>
                    <a:bodyPr/>
                    <a:lstStyle/>
                    <a:p>
                      <a:r>
                        <a:rPr lang="en-US" dirty="0"/>
                        <a:t>8.</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Oman</a:t>
                      </a:r>
                    </a:p>
                  </a:txBody>
                  <a:tcPr marL="0" marR="0" marT="0" marB="0" anchor="ctr"/>
                </a:tc>
                <a:extLst>
                  <a:ext uri="{0D108BD9-81ED-4DB2-BD59-A6C34878D82A}">
                    <a16:rowId xmlns:a16="http://schemas.microsoft.com/office/drawing/2014/main" val="928645929"/>
                  </a:ext>
                </a:extLst>
              </a:tr>
              <a:tr h="370840">
                <a:tc>
                  <a:txBody>
                    <a:bodyPr/>
                    <a:lstStyle/>
                    <a:p>
                      <a:r>
                        <a:rPr lang="en-US" dirty="0"/>
                        <a:t>9.</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Austria</a:t>
                      </a:r>
                    </a:p>
                  </a:txBody>
                  <a:tcPr marL="0" marR="0" marT="0" marB="0" anchor="ctr"/>
                </a:tc>
                <a:extLst>
                  <a:ext uri="{0D108BD9-81ED-4DB2-BD59-A6C34878D82A}">
                    <a16:rowId xmlns:a16="http://schemas.microsoft.com/office/drawing/2014/main" val="1165552788"/>
                  </a:ext>
                </a:extLst>
              </a:tr>
              <a:tr h="370840">
                <a:tc>
                  <a:txBody>
                    <a:bodyPr/>
                    <a:lstStyle/>
                    <a:p>
                      <a:r>
                        <a:rPr lang="en-US" dirty="0"/>
                        <a:t>10.</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Japan</a:t>
                      </a:r>
                    </a:p>
                  </a:txBody>
                  <a:tcPr marL="0" marR="0" marT="0" marB="0" anchor="ctr"/>
                </a:tc>
                <a:extLst>
                  <a:ext uri="{0D108BD9-81ED-4DB2-BD59-A6C34878D82A}">
                    <a16:rowId xmlns:a16="http://schemas.microsoft.com/office/drawing/2014/main" val="191319753"/>
                  </a:ext>
                </a:extLst>
              </a:tr>
            </a:tbl>
          </a:graphicData>
        </a:graphic>
      </p:graphicFrame>
      <p:sp>
        <p:nvSpPr>
          <p:cNvPr id="3" name="Title 2"/>
          <p:cNvSpPr>
            <a:spLocks noGrp="1"/>
          </p:cNvSpPr>
          <p:nvPr>
            <p:ph type="title"/>
          </p:nvPr>
        </p:nvSpPr>
        <p:spPr>
          <a:xfrm>
            <a:off x="755075" y="216007"/>
            <a:ext cx="10515600" cy="1325563"/>
          </a:xfrm>
        </p:spPr>
        <p:txBody>
          <a:bodyPr>
            <a:normAutofit/>
          </a:bodyPr>
          <a:lstStyle/>
          <a:p>
            <a:r>
              <a:rPr lang="en-US" dirty="0">
                <a:solidFill>
                  <a:schemeClr val="bg1"/>
                </a:solidFill>
              </a:rPr>
              <a:t>The</a:t>
            </a:r>
            <a:r>
              <a:rPr lang="en-US" dirty="0"/>
              <a:t> World Health Report 2000, </a:t>
            </a:r>
            <a:r>
              <a:rPr lang="en-US" i="1" dirty="0"/>
              <a:t>Health Systems: Improving Performance</a:t>
            </a:r>
            <a:endParaRPr lang="en-US" dirty="0"/>
          </a:p>
        </p:txBody>
      </p:sp>
    </p:spTree>
    <p:extLst>
      <p:ext uri="{BB962C8B-B14F-4D97-AF65-F5344CB8AC3E}">
        <p14:creationId xmlns:p14="http://schemas.microsoft.com/office/powerpoint/2010/main" val="40877733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977504E-EF54-4383-A45E-14847414A454}"/>
              </a:ext>
            </a:extLst>
          </p:cNvPr>
          <p:cNvSpPr>
            <a:spLocks noGrp="1"/>
          </p:cNvSpPr>
          <p:nvPr>
            <p:ph type="title"/>
          </p:nvPr>
        </p:nvSpPr>
        <p:spPr>
          <a:xfrm>
            <a:off x="838200" y="0"/>
            <a:ext cx="10515600" cy="1325563"/>
          </a:xfrm>
        </p:spPr>
        <p:txBody>
          <a:bodyPr/>
          <a:lstStyle/>
          <a:p>
            <a:r>
              <a:rPr lang="en-US" dirty="0">
                <a:solidFill>
                  <a:schemeClr val="bg1"/>
                </a:solidFill>
              </a:rPr>
              <a:t>Per</a:t>
            </a:r>
            <a:r>
              <a:rPr lang="en-US" dirty="0"/>
              <a:t>ception of Quality of Medical Care</a:t>
            </a:r>
          </a:p>
        </p:txBody>
      </p:sp>
      <p:graphicFrame>
        <p:nvGraphicFramePr>
          <p:cNvPr id="32" name="Content Placeholder 31">
            <a:extLst>
              <a:ext uri="{FF2B5EF4-FFF2-40B4-BE49-F238E27FC236}">
                <a16:creationId xmlns:a16="http://schemas.microsoft.com/office/drawing/2014/main" id="{FFC2F35B-72D7-4D96-8198-40367FDED12C}"/>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70864439-3790-40A6-90BD-6AD9C52A114D}"/>
              </a:ext>
            </a:extLst>
          </p:cNvPr>
          <p:cNvSpPr>
            <a:spLocks noGrp="1"/>
          </p:cNvSpPr>
          <p:nvPr>
            <p:ph type="sldNum" sz="quarter" idx="12"/>
          </p:nvPr>
        </p:nvSpPr>
        <p:spPr/>
        <p:txBody>
          <a:bodyPr/>
          <a:lstStyle/>
          <a:p>
            <a:fld id="{D9F085D5-EC86-4F6A-B501-C1359CB39116}" type="slidenum">
              <a:rPr lang="en-GB" smtClean="0"/>
              <a:t>39</a:t>
            </a:fld>
            <a:endParaRPr lang="en-GB"/>
          </a:p>
        </p:txBody>
      </p:sp>
      <p:sp>
        <p:nvSpPr>
          <p:cNvPr id="33" name="TextBox 32">
            <a:extLst>
              <a:ext uri="{FF2B5EF4-FFF2-40B4-BE49-F238E27FC236}">
                <a16:creationId xmlns:a16="http://schemas.microsoft.com/office/drawing/2014/main" id="{1B4A4BC9-99ED-442A-BA26-82C810396DC7}"/>
              </a:ext>
            </a:extLst>
          </p:cNvPr>
          <p:cNvSpPr txBox="1"/>
          <p:nvPr/>
        </p:nvSpPr>
        <p:spPr>
          <a:xfrm>
            <a:off x="3254478" y="6372181"/>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spTree>
    <p:extLst>
      <p:ext uri="{BB962C8B-B14F-4D97-AF65-F5344CB8AC3E}">
        <p14:creationId xmlns:p14="http://schemas.microsoft.com/office/powerpoint/2010/main" val="3529434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811709"/>
            <a:ext cx="10219508" cy="874970"/>
          </a:xfrm>
        </p:spPr>
        <p:txBody>
          <a:bodyPr anchor="ctr" anchorCtr="0">
            <a:noAutofit/>
          </a:bodyPr>
          <a:lstStyle/>
          <a:p>
            <a:pPr>
              <a:lnSpc>
                <a:spcPct val="100000"/>
              </a:lnSpc>
              <a:spcBef>
                <a:spcPts val="0"/>
              </a:spcBef>
            </a:pPr>
            <a:r>
              <a:rPr lang="en-US" sz="4800" b="1" dirty="0"/>
              <a:t>Health(care) Economics</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4</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00351" y="4098470"/>
            <a:ext cx="9144000" cy="1819191"/>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endParaRPr lang="en-US" sz="1800" dirty="0">
              <a:solidFill>
                <a:schemeClr val="tx2"/>
              </a:solidFill>
            </a:endParaRPr>
          </a:p>
          <a:p>
            <a:pPr>
              <a:lnSpc>
                <a:spcPct val="100000"/>
              </a:lnSpc>
              <a:spcBef>
                <a:spcPts val="0"/>
              </a:spcBef>
            </a:pPr>
            <a:r>
              <a:rPr lang="en-US" dirty="0"/>
              <a:t>OLLI – University of Southern Maine</a:t>
            </a:r>
            <a:endParaRPr lang="en-US" sz="1800" dirty="0">
              <a:solidFill>
                <a:schemeClr val="tx2"/>
              </a:solidFill>
            </a:endParaRPr>
          </a:p>
          <a:p>
            <a:pPr>
              <a:lnSpc>
                <a:spcPct val="100000"/>
              </a:lnSpc>
              <a:spcBef>
                <a:spcPts val="0"/>
              </a:spcBef>
            </a:pPr>
            <a:r>
              <a:rPr lang="en-US" sz="1800" dirty="0">
                <a:solidFill>
                  <a:schemeClr val="tx2"/>
                </a:solidFill>
              </a:rPr>
              <a:t>February 1, 2022</a:t>
            </a:r>
          </a:p>
          <a:p>
            <a:pPr>
              <a:lnSpc>
                <a:spcPct val="100000"/>
              </a:lnSpc>
              <a:spcBef>
                <a:spcPts val="0"/>
              </a:spcBef>
            </a:pPr>
            <a:endParaRPr lang="en-US" sz="1800" dirty="0">
              <a:solidFill>
                <a:schemeClr val="tx2"/>
              </a:solidFill>
            </a:endParaRPr>
          </a:p>
          <a:p>
            <a:pPr>
              <a:lnSpc>
                <a:spcPct val="100000"/>
              </a:lnSpc>
              <a:spcBef>
                <a:spcPts val="0"/>
              </a:spcBef>
            </a:pPr>
            <a:r>
              <a:rPr lang="en-US" sz="4000" dirty="0">
                <a:solidFill>
                  <a:schemeClr val="tx2"/>
                </a:solidFill>
              </a:rPr>
              <a:t>Jon </a:t>
            </a:r>
            <a:r>
              <a:rPr lang="en-US" sz="4000" dirty="0" err="1">
                <a:solidFill>
                  <a:schemeClr val="tx2"/>
                </a:solidFill>
              </a:rPr>
              <a:t>Haveman</a:t>
            </a:r>
            <a:r>
              <a:rPr lang="en-US" sz="4000" dirty="0">
                <a:solidFill>
                  <a:schemeClr val="tx2"/>
                </a:solidFill>
              </a:rPr>
              <a:t>, Ph.D.</a:t>
            </a:r>
          </a:p>
          <a:p>
            <a:pPr>
              <a:lnSpc>
                <a:spcPct val="100000"/>
              </a:lnSpc>
              <a:spcBef>
                <a:spcPts val="0"/>
              </a:spcBef>
            </a:pPr>
            <a:r>
              <a:rPr lang="en-US" sz="3400" b="0" i="1" dirty="0">
                <a:solidFill>
                  <a:schemeClr val="tx2"/>
                </a:solidFill>
              </a:rPr>
              <a:t>NEED</a:t>
            </a:r>
          </a:p>
        </p:txBody>
      </p:sp>
      <p:pic>
        <p:nvPicPr>
          <p:cNvPr id="2" name="Picture 1">
            <a:extLst>
              <a:ext uri="{FF2B5EF4-FFF2-40B4-BE49-F238E27FC236}">
                <a16:creationId xmlns:a16="http://schemas.microsoft.com/office/drawing/2014/main" id="{E2710A66-BA81-9D49-89C7-604BADF16B6C}"/>
              </a:ext>
            </a:extLst>
          </p:cNvPr>
          <p:cNvPicPr>
            <a:picLocks noChangeAspect="1"/>
          </p:cNvPicPr>
          <p:nvPr/>
        </p:nvPicPr>
        <p:blipFill>
          <a:blip r:embed="rId2"/>
          <a:stretch>
            <a:fillRect/>
          </a:stretch>
        </p:blipFill>
        <p:spPr>
          <a:xfrm>
            <a:off x="8014446" y="4222379"/>
            <a:ext cx="3911857" cy="1819192"/>
          </a:xfrm>
          <a:prstGeom prst="rect">
            <a:avLst/>
          </a:prstGeom>
        </p:spPr>
      </p:pic>
      <p:pic>
        <p:nvPicPr>
          <p:cNvPr id="4" name="Picture 3">
            <a:extLst>
              <a:ext uri="{FF2B5EF4-FFF2-40B4-BE49-F238E27FC236}">
                <a16:creationId xmlns:a16="http://schemas.microsoft.com/office/drawing/2014/main" id="{E4AF9991-D92B-5943-B5CF-3213E2BD6D2A}"/>
              </a:ext>
            </a:extLst>
          </p:cNvPr>
          <p:cNvPicPr>
            <a:picLocks noChangeAspect="1"/>
          </p:cNvPicPr>
          <p:nvPr/>
        </p:nvPicPr>
        <p:blipFill>
          <a:blip r:embed="rId3"/>
          <a:stretch>
            <a:fillRect/>
          </a:stretch>
        </p:blipFill>
        <p:spPr>
          <a:xfrm>
            <a:off x="514350" y="209769"/>
            <a:ext cx="3492500" cy="2324100"/>
          </a:xfrm>
          <a:prstGeom prst="rect">
            <a:avLst/>
          </a:prstGeom>
        </p:spPr>
      </p:pic>
    </p:spTree>
    <p:extLst>
      <p:ext uri="{BB962C8B-B14F-4D97-AF65-F5344CB8AC3E}">
        <p14:creationId xmlns:p14="http://schemas.microsoft.com/office/powerpoint/2010/main" val="27894517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AD51B-B513-BD4D-A9A6-03C3592A5CCA}"/>
              </a:ext>
            </a:extLst>
          </p:cNvPr>
          <p:cNvSpPr>
            <a:spLocks noGrp="1"/>
          </p:cNvSpPr>
          <p:nvPr>
            <p:ph type="title"/>
          </p:nvPr>
        </p:nvSpPr>
        <p:spPr>
          <a:xfrm>
            <a:off x="921325" y="0"/>
            <a:ext cx="10515600" cy="1325563"/>
          </a:xfrm>
        </p:spPr>
        <p:txBody>
          <a:bodyPr/>
          <a:lstStyle/>
          <a:p>
            <a:r>
              <a:rPr lang="en-US" dirty="0">
                <a:solidFill>
                  <a:schemeClr val="bg1"/>
                </a:solidFill>
              </a:rPr>
              <a:t>Qu</a:t>
            </a:r>
            <a:r>
              <a:rPr lang="en-US" dirty="0"/>
              <a:t>ality of Care Notes</a:t>
            </a:r>
          </a:p>
        </p:txBody>
      </p:sp>
      <p:sp>
        <p:nvSpPr>
          <p:cNvPr id="3" name="Content Placeholder 2">
            <a:extLst>
              <a:ext uri="{FF2B5EF4-FFF2-40B4-BE49-F238E27FC236}">
                <a16:creationId xmlns:a16="http://schemas.microsoft.com/office/drawing/2014/main" id="{EAEE2EEC-4BEE-FC41-828C-62EF4AA5CD9A}"/>
              </a:ext>
            </a:extLst>
          </p:cNvPr>
          <p:cNvSpPr>
            <a:spLocks noGrp="1"/>
          </p:cNvSpPr>
          <p:nvPr>
            <p:ph idx="1"/>
          </p:nvPr>
        </p:nvSpPr>
        <p:spPr/>
        <p:txBody>
          <a:bodyPr/>
          <a:lstStyle/>
          <a:p>
            <a:pPr>
              <a:spcAft>
                <a:spcPts val="1000"/>
              </a:spcAft>
            </a:pPr>
            <a:r>
              <a:rPr lang="en-US" dirty="0"/>
              <a:t>Metrics of quality in the U.S. are not very good.</a:t>
            </a:r>
          </a:p>
          <a:p>
            <a:pPr>
              <a:spcAft>
                <a:spcPts val="1000"/>
              </a:spcAft>
            </a:pPr>
            <a:r>
              <a:rPr lang="en-US" dirty="0"/>
              <a:t>Quality of care is not considered very good in the U.S.</a:t>
            </a:r>
          </a:p>
          <a:p>
            <a:pPr>
              <a:spcAft>
                <a:spcPts val="1000"/>
              </a:spcAft>
            </a:pPr>
            <a:r>
              <a:rPr lang="en-US" dirty="0"/>
              <a:t>The system has challenges: obesity/lifestyle.</a:t>
            </a:r>
          </a:p>
          <a:p>
            <a:r>
              <a:rPr lang="en-US" dirty="0"/>
              <a:t>The system has bright spots!</a:t>
            </a:r>
          </a:p>
        </p:txBody>
      </p:sp>
      <p:sp>
        <p:nvSpPr>
          <p:cNvPr id="4" name="Slide Number Placeholder 3">
            <a:extLst>
              <a:ext uri="{FF2B5EF4-FFF2-40B4-BE49-F238E27FC236}">
                <a16:creationId xmlns:a16="http://schemas.microsoft.com/office/drawing/2014/main" id="{CB2E4FB8-25C1-B24C-B597-78F69595F184}"/>
              </a:ext>
            </a:extLst>
          </p:cNvPr>
          <p:cNvSpPr>
            <a:spLocks noGrp="1"/>
          </p:cNvSpPr>
          <p:nvPr>
            <p:ph type="sldNum" sz="quarter" idx="12"/>
          </p:nvPr>
        </p:nvSpPr>
        <p:spPr/>
        <p:txBody>
          <a:bodyPr/>
          <a:lstStyle/>
          <a:p>
            <a:fld id="{D9F085D5-EC86-4F6A-B501-C1359CB39116}" type="slidenum">
              <a:rPr lang="en-GB" smtClean="0"/>
              <a:t>40</a:t>
            </a:fld>
            <a:endParaRPr lang="en-GB"/>
          </a:p>
        </p:txBody>
      </p:sp>
    </p:spTree>
    <p:extLst>
      <p:ext uri="{BB962C8B-B14F-4D97-AF65-F5344CB8AC3E}">
        <p14:creationId xmlns:p14="http://schemas.microsoft.com/office/powerpoint/2010/main" val="33562835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519FC-F3A6-40EE-B8DB-024F6D99B85D}"/>
              </a:ext>
            </a:extLst>
          </p:cNvPr>
          <p:cNvSpPr>
            <a:spLocks noGrp="1"/>
          </p:cNvSpPr>
          <p:nvPr>
            <p:ph type="title"/>
          </p:nvPr>
        </p:nvSpPr>
        <p:spPr>
          <a:xfrm>
            <a:off x="809939" y="0"/>
            <a:ext cx="10515600" cy="1325563"/>
          </a:xfrm>
        </p:spPr>
        <p:txBody>
          <a:bodyPr/>
          <a:lstStyle/>
          <a:p>
            <a:r>
              <a:rPr lang="en-US" dirty="0">
                <a:solidFill>
                  <a:schemeClr val="bg1"/>
                </a:solidFill>
              </a:rPr>
              <a:t>A</a:t>
            </a:r>
            <a:r>
              <a:rPr lang="en-US" dirty="0"/>
              <a:t> </a:t>
            </a:r>
            <a:r>
              <a:rPr lang="en-US" dirty="0">
                <a:solidFill>
                  <a:schemeClr val="bg1"/>
                </a:solidFill>
              </a:rPr>
              <a:t>B</a:t>
            </a:r>
            <a:r>
              <a:rPr lang="en-US" dirty="0"/>
              <a:t>it About Quality</a:t>
            </a:r>
          </a:p>
        </p:txBody>
      </p:sp>
      <p:sp>
        <p:nvSpPr>
          <p:cNvPr id="3" name="Content Placeholder 2">
            <a:extLst>
              <a:ext uri="{FF2B5EF4-FFF2-40B4-BE49-F238E27FC236}">
                <a16:creationId xmlns:a16="http://schemas.microsoft.com/office/drawing/2014/main" id="{E03FA129-2416-44F6-A5AA-E0441DA2B772}"/>
              </a:ext>
            </a:extLst>
          </p:cNvPr>
          <p:cNvSpPr>
            <a:spLocks noGrp="1"/>
          </p:cNvSpPr>
          <p:nvPr>
            <p:ph idx="1"/>
          </p:nvPr>
        </p:nvSpPr>
        <p:spPr/>
        <p:txBody>
          <a:bodyPr>
            <a:normAutofit fontScale="85000" lnSpcReduction="20000"/>
          </a:bodyPr>
          <a:lstStyle/>
          <a:p>
            <a:r>
              <a:rPr lang="en-US" b="0" dirty="0"/>
              <a:t>The U.S. has the </a:t>
            </a:r>
            <a:r>
              <a:rPr lang="en-US" dirty="0"/>
              <a:t>highest chronic disease burden.</a:t>
            </a:r>
          </a:p>
          <a:p>
            <a:pPr lvl="1">
              <a:spcAft>
                <a:spcPts val="1000"/>
              </a:spcAft>
            </a:pPr>
            <a:r>
              <a:rPr lang="en-US" b="0" dirty="0"/>
              <a:t>and an obesity rate that is two times higher than the OECD average.</a:t>
            </a:r>
          </a:p>
          <a:p>
            <a:r>
              <a:rPr lang="en-US" b="0" dirty="0"/>
              <a:t>Americans had </a:t>
            </a:r>
            <a:r>
              <a:rPr lang="en-US" dirty="0"/>
              <a:t>fewer physician visits </a:t>
            </a:r>
            <a:r>
              <a:rPr lang="en-US" b="0" dirty="0"/>
              <a:t>than peers in most countries.</a:t>
            </a:r>
          </a:p>
          <a:p>
            <a:pPr lvl="1">
              <a:spcAft>
                <a:spcPts val="1000"/>
              </a:spcAft>
            </a:pPr>
            <a:r>
              <a:rPr lang="en-US" b="0" dirty="0"/>
              <a:t>which may be related to a low supply of physicians in the U.S.</a:t>
            </a:r>
          </a:p>
          <a:p>
            <a:r>
              <a:rPr lang="en-US" b="0" dirty="0"/>
              <a:t>The U.S. has among the highest # of </a:t>
            </a:r>
            <a:r>
              <a:rPr lang="en-US" dirty="0"/>
              <a:t>hospitalizations from preventable causes.</a:t>
            </a:r>
          </a:p>
          <a:p>
            <a:pPr lvl="1">
              <a:spcAft>
                <a:spcPts val="1000"/>
              </a:spcAft>
            </a:pPr>
            <a:r>
              <a:rPr lang="en-US" b="0" dirty="0"/>
              <a:t>and the highest rate of avoidable deaths.</a:t>
            </a:r>
          </a:p>
          <a:p>
            <a:r>
              <a:rPr lang="en-US" b="0" dirty="0"/>
              <a:t>Americans use some </a:t>
            </a:r>
            <a:r>
              <a:rPr lang="en-US" dirty="0"/>
              <a:t>expensive technologies more often than our peers.</a:t>
            </a:r>
            <a:endParaRPr lang="en-US" b="0" dirty="0"/>
          </a:p>
          <a:p>
            <a:pPr lvl="1">
              <a:spcAft>
                <a:spcPts val="1000"/>
              </a:spcAft>
            </a:pPr>
            <a:r>
              <a:rPr lang="en-US" b="0" dirty="0"/>
              <a:t>MRIs, and specialized procedures, such as hip replacements.</a:t>
            </a:r>
          </a:p>
          <a:p>
            <a:r>
              <a:rPr lang="en-US" b="0" dirty="0"/>
              <a:t>The U.S. outperforms its peers in terms of </a:t>
            </a:r>
            <a:r>
              <a:rPr lang="en-US" dirty="0"/>
              <a:t>preventive measures.</a:t>
            </a:r>
            <a:endParaRPr lang="en-US" b="0" dirty="0"/>
          </a:p>
          <a:p>
            <a:pPr lvl="1"/>
            <a:r>
              <a:rPr lang="en-US" dirty="0"/>
              <a:t>O</a:t>
            </a:r>
            <a:r>
              <a:rPr lang="en-US" b="0" dirty="0"/>
              <a:t>ne of the highest rates of breast cancer screening among women ages 50 to 69.</a:t>
            </a:r>
          </a:p>
          <a:p>
            <a:pPr lvl="1">
              <a:spcAft>
                <a:spcPts val="1000"/>
              </a:spcAft>
            </a:pPr>
            <a:r>
              <a:rPr lang="en-US" dirty="0"/>
              <a:t>S</a:t>
            </a:r>
            <a:r>
              <a:rPr lang="en-US" b="0" dirty="0"/>
              <a:t>econd-highest rate (after the U.K.) of flu vaccinations among people age 65 and older.</a:t>
            </a:r>
          </a:p>
        </p:txBody>
      </p:sp>
    </p:spTree>
    <p:extLst>
      <p:ext uri="{BB962C8B-B14F-4D97-AF65-F5344CB8AC3E}">
        <p14:creationId xmlns:p14="http://schemas.microsoft.com/office/powerpoint/2010/main" val="18632333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BD596-8C7A-8A4B-8BDD-BB149B1A52AC}"/>
              </a:ext>
            </a:extLst>
          </p:cNvPr>
          <p:cNvSpPr>
            <a:spLocks noGrp="1"/>
          </p:cNvSpPr>
          <p:nvPr>
            <p:ph type="title"/>
          </p:nvPr>
        </p:nvSpPr>
        <p:spPr/>
        <p:txBody>
          <a:bodyPr/>
          <a:lstStyle/>
          <a:p>
            <a:r>
              <a:rPr lang="en-US" dirty="0"/>
              <a:t>Costs</a:t>
            </a:r>
          </a:p>
        </p:txBody>
      </p:sp>
      <p:sp>
        <p:nvSpPr>
          <p:cNvPr id="3" name="Text Placeholder 2">
            <a:extLst>
              <a:ext uri="{FF2B5EF4-FFF2-40B4-BE49-F238E27FC236}">
                <a16:creationId xmlns:a16="http://schemas.microsoft.com/office/drawing/2014/main" id="{4C36D960-A516-AD41-B0DC-AFD35D46C6F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E49D764-9A45-E64B-8BA3-DE7A838A2826}"/>
              </a:ext>
            </a:extLst>
          </p:cNvPr>
          <p:cNvSpPr>
            <a:spLocks noGrp="1"/>
          </p:cNvSpPr>
          <p:nvPr>
            <p:ph type="sldNum" sz="quarter" idx="12"/>
          </p:nvPr>
        </p:nvSpPr>
        <p:spPr/>
        <p:txBody>
          <a:bodyPr/>
          <a:lstStyle/>
          <a:p>
            <a:fld id="{D9F085D5-EC86-4F6A-B501-C1359CB39116}" type="slidenum">
              <a:rPr lang="en-GB" smtClean="0"/>
              <a:t>42</a:t>
            </a:fld>
            <a:endParaRPr lang="en-GB"/>
          </a:p>
        </p:txBody>
      </p:sp>
    </p:spTree>
    <p:extLst>
      <p:ext uri="{BB962C8B-B14F-4D97-AF65-F5344CB8AC3E}">
        <p14:creationId xmlns:p14="http://schemas.microsoft.com/office/powerpoint/2010/main" val="31774350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039D2-D214-4B13-816E-63AE93B2B13C}"/>
              </a:ext>
            </a:extLst>
          </p:cNvPr>
          <p:cNvSpPr>
            <a:spLocks noGrp="1"/>
          </p:cNvSpPr>
          <p:nvPr>
            <p:ph type="title"/>
          </p:nvPr>
        </p:nvSpPr>
        <p:spPr>
          <a:xfrm>
            <a:off x="781048" y="0"/>
            <a:ext cx="10515600" cy="1325563"/>
          </a:xfrm>
        </p:spPr>
        <p:txBody>
          <a:bodyPr>
            <a:normAutofit/>
          </a:bodyPr>
          <a:lstStyle/>
          <a:p>
            <a:r>
              <a:rPr lang="en-US" sz="3900" dirty="0">
                <a:solidFill>
                  <a:schemeClr val="bg1"/>
                </a:solidFill>
              </a:rPr>
              <a:t>Nat</a:t>
            </a:r>
            <a:r>
              <a:rPr lang="en-US" sz="3900" dirty="0"/>
              <a:t>ional Health Expenditure as Percent of GDP</a:t>
            </a:r>
          </a:p>
        </p:txBody>
      </p:sp>
      <p:graphicFrame>
        <p:nvGraphicFramePr>
          <p:cNvPr id="7" name="Content Placeholder 6">
            <a:extLst>
              <a:ext uri="{FF2B5EF4-FFF2-40B4-BE49-F238E27FC236}">
                <a16:creationId xmlns:a16="http://schemas.microsoft.com/office/drawing/2014/main" id="{7B8AB401-0AD5-489E-878A-D5E67F3BA51E}"/>
              </a:ext>
            </a:extLst>
          </p:cNvPr>
          <p:cNvGraphicFramePr>
            <a:graphicFrameLocks noGrp="1"/>
          </p:cNvGraphicFramePr>
          <p:nvPr>
            <p:ph idx="1"/>
            <p:extLst>
              <p:ext uri="{D42A27DB-BD31-4B8C-83A1-F6EECF244321}">
                <p14:modId xmlns:p14="http://schemas.microsoft.com/office/powerpoint/2010/main" val="1156664788"/>
              </p:ext>
            </p:extLst>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D2BBD56D-9ECC-E347-BE2E-449DB5ED54B3}"/>
              </a:ext>
            </a:extLst>
          </p:cNvPr>
          <p:cNvSpPr txBox="1"/>
          <p:nvPr/>
        </p:nvSpPr>
        <p:spPr>
          <a:xfrm>
            <a:off x="1852551" y="4108862"/>
            <a:ext cx="476412" cy="369332"/>
          </a:xfrm>
          <a:prstGeom prst="rect">
            <a:avLst/>
          </a:prstGeom>
          <a:noFill/>
        </p:spPr>
        <p:txBody>
          <a:bodyPr wrap="none" rtlCol="0">
            <a:spAutoFit/>
          </a:bodyPr>
          <a:lstStyle/>
          <a:p>
            <a:r>
              <a:rPr lang="en-US" dirty="0"/>
              <a:t>5.0</a:t>
            </a:r>
          </a:p>
        </p:txBody>
      </p:sp>
      <p:sp>
        <p:nvSpPr>
          <p:cNvPr id="5" name="TextBox 4">
            <a:extLst>
              <a:ext uri="{FF2B5EF4-FFF2-40B4-BE49-F238E27FC236}">
                <a16:creationId xmlns:a16="http://schemas.microsoft.com/office/drawing/2014/main" id="{24A84DB1-C182-7049-80A5-F40AA0BB03DB}"/>
              </a:ext>
            </a:extLst>
          </p:cNvPr>
          <p:cNvSpPr txBox="1"/>
          <p:nvPr/>
        </p:nvSpPr>
        <p:spPr>
          <a:xfrm>
            <a:off x="6636327" y="2610592"/>
            <a:ext cx="593432" cy="369332"/>
          </a:xfrm>
          <a:prstGeom prst="rect">
            <a:avLst/>
          </a:prstGeom>
          <a:noFill/>
        </p:spPr>
        <p:txBody>
          <a:bodyPr wrap="none" rtlCol="0">
            <a:spAutoFit/>
          </a:bodyPr>
          <a:lstStyle/>
          <a:p>
            <a:r>
              <a:rPr lang="en-US" dirty="0"/>
              <a:t>13.4</a:t>
            </a:r>
          </a:p>
        </p:txBody>
      </p:sp>
      <p:sp>
        <p:nvSpPr>
          <p:cNvPr id="6" name="TextBox 5">
            <a:extLst>
              <a:ext uri="{FF2B5EF4-FFF2-40B4-BE49-F238E27FC236}">
                <a16:creationId xmlns:a16="http://schemas.microsoft.com/office/drawing/2014/main" id="{757A92DC-AF02-4745-A2AA-014C90DBE193}"/>
              </a:ext>
            </a:extLst>
          </p:cNvPr>
          <p:cNvSpPr txBox="1"/>
          <p:nvPr/>
        </p:nvSpPr>
        <p:spPr>
          <a:xfrm>
            <a:off x="10234551" y="1803070"/>
            <a:ext cx="593432" cy="369332"/>
          </a:xfrm>
          <a:prstGeom prst="rect">
            <a:avLst/>
          </a:prstGeom>
          <a:noFill/>
        </p:spPr>
        <p:txBody>
          <a:bodyPr wrap="none" rtlCol="0">
            <a:spAutoFit/>
          </a:bodyPr>
          <a:lstStyle/>
          <a:p>
            <a:r>
              <a:rPr lang="en-US" dirty="0"/>
              <a:t>17.9</a:t>
            </a:r>
          </a:p>
        </p:txBody>
      </p:sp>
      <p:sp>
        <p:nvSpPr>
          <p:cNvPr id="8" name="TextBox 7">
            <a:extLst>
              <a:ext uri="{FF2B5EF4-FFF2-40B4-BE49-F238E27FC236}">
                <a16:creationId xmlns:a16="http://schemas.microsoft.com/office/drawing/2014/main" id="{24AA155A-FEC1-1348-B810-8AA2A3387D14}"/>
              </a:ext>
            </a:extLst>
          </p:cNvPr>
          <p:cNvSpPr txBox="1"/>
          <p:nvPr/>
        </p:nvSpPr>
        <p:spPr>
          <a:xfrm>
            <a:off x="10531267" y="2232211"/>
            <a:ext cx="1172116" cy="369332"/>
          </a:xfrm>
          <a:prstGeom prst="rect">
            <a:avLst/>
          </a:prstGeom>
          <a:noFill/>
        </p:spPr>
        <p:txBody>
          <a:bodyPr wrap="none" rtlCol="0">
            <a:spAutoFit/>
          </a:bodyPr>
          <a:lstStyle/>
          <a:p>
            <a:r>
              <a:rPr lang="en-US" dirty="0"/>
              <a:t>17.7, 2019</a:t>
            </a:r>
          </a:p>
        </p:txBody>
      </p:sp>
      <p:sp>
        <p:nvSpPr>
          <p:cNvPr id="4" name="TextBox 3">
            <a:extLst>
              <a:ext uri="{FF2B5EF4-FFF2-40B4-BE49-F238E27FC236}">
                <a16:creationId xmlns:a16="http://schemas.microsoft.com/office/drawing/2014/main" id="{E2E27282-AA24-3942-B814-C8997FC8723A}"/>
              </a:ext>
            </a:extLst>
          </p:cNvPr>
          <p:cNvSpPr txBox="1"/>
          <p:nvPr/>
        </p:nvSpPr>
        <p:spPr>
          <a:xfrm>
            <a:off x="5605153" y="4478194"/>
            <a:ext cx="5958682" cy="646331"/>
          </a:xfrm>
          <a:prstGeom prst="rect">
            <a:avLst/>
          </a:prstGeom>
          <a:noFill/>
        </p:spPr>
        <p:txBody>
          <a:bodyPr wrap="none" rtlCol="0">
            <a:spAutoFit/>
          </a:bodyPr>
          <a:lstStyle/>
          <a:p>
            <a:r>
              <a:rPr lang="en-US" dirty="0"/>
              <a:t>Healthcare spending:  increased 60x between 1929 and 2019.</a:t>
            </a:r>
          </a:p>
          <a:p>
            <a:r>
              <a:rPr lang="en-US" dirty="0"/>
              <a:t>US Economy:	     increased just 12x</a:t>
            </a:r>
          </a:p>
        </p:txBody>
      </p:sp>
      <p:sp>
        <p:nvSpPr>
          <p:cNvPr id="9" name="TextBox 8">
            <a:extLst>
              <a:ext uri="{FF2B5EF4-FFF2-40B4-BE49-F238E27FC236}">
                <a16:creationId xmlns:a16="http://schemas.microsoft.com/office/drawing/2014/main" id="{36BFD5A1-5695-8943-9E49-969E6C7E3FC3}"/>
              </a:ext>
            </a:extLst>
          </p:cNvPr>
          <p:cNvSpPr txBox="1"/>
          <p:nvPr/>
        </p:nvSpPr>
        <p:spPr>
          <a:xfrm>
            <a:off x="3532349" y="1210601"/>
            <a:ext cx="5199693" cy="461665"/>
          </a:xfrm>
          <a:prstGeom prst="rect">
            <a:avLst/>
          </a:prstGeom>
          <a:noFill/>
        </p:spPr>
        <p:txBody>
          <a:bodyPr wrap="none" rtlCol="0">
            <a:spAutoFit/>
          </a:bodyPr>
          <a:lstStyle/>
          <a:p>
            <a:r>
              <a:rPr lang="en-US" sz="2400" b="1" dirty="0"/>
              <a:t>Total Expenditures in 2019: $3.8 Trillion</a:t>
            </a:r>
          </a:p>
        </p:txBody>
      </p:sp>
    </p:spTree>
    <p:extLst>
      <p:ext uri="{BB962C8B-B14F-4D97-AF65-F5344CB8AC3E}">
        <p14:creationId xmlns:p14="http://schemas.microsoft.com/office/powerpoint/2010/main" val="799943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3D13B-CC57-40B8-8714-0298EA98ECE5}"/>
              </a:ext>
            </a:extLst>
          </p:cNvPr>
          <p:cNvSpPr>
            <a:spLocks noGrp="1"/>
          </p:cNvSpPr>
          <p:nvPr>
            <p:ph type="title"/>
          </p:nvPr>
        </p:nvSpPr>
        <p:spPr>
          <a:xfrm>
            <a:off x="723896" y="0"/>
            <a:ext cx="10515600" cy="1325563"/>
          </a:xfrm>
        </p:spPr>
        <p:txBody>
          <a:bodyPr/>
          <a:lstStyle/>
          <a:p>
            <a:r>
              <a:rPr lang="en-US" dirty="0">
                <a:solidFill>
                  <a:schemeClr val="bg1"/>
                </a:solidFill>
              </a:rPr>
              <a:t>Hea</a:t>
            </a:r>
            <a:r>
              <a:rPr lang="en-US" dirty="0"/>
              <a:t>lth Care Spending as % of GDP, 1980–2018</a:t>
            </a:r>
          </a:p>
        </p:txBody>
      </p:sp>
      <p:graphicFrame>
        <p:nvGraphicFramePr>
          <p:cNvPr id="4" name="Object 3">
            <a:extLst>
              <a:ext uri="{FF2B5EF4-FFF2-40B4-BE49-F238E27FC236}">
                <a16:creationId xmlns:a16="http://schemas.microsoft.com/office/drawing/2014/main" id="{DE110973-04DC-4408-8E1B-52FBA84767D4}"/>
              </a:ext>
            </a:extLst>
          </p:cNvPr>
          <p:cNvGraphicFramePr>
            <a:graphicFrameLocks noChangeAspect="1"/>
          </p:cNvGraphicFramePr>
          <p:nvPr>
            <p:extLst>
              <p:ext uri="{D42A27DB-BD31-4B8C-83A1-F6EECF244321}">
                <p14:modId xmlns:p14="http://schemas.microsoft.com/office/powerpoint/2010/main" val="446643930"/>
              </p:ext>
            </p:extLst>
          </p:nvPr>
        </p:nvGraphicFramePr>
        <p:xfrm>
          <a:off x="1220788" y="942230"/>
          <a:ext cx="9521815" cy="486166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1A149F8C-95E8-4024-A83A-61C46A408BE8}"/>
              </a:ext>
            </a:extLst>
          </p:cNvPr>
          <p:cNvSpPr txBox="1"/>
          <p:nvPr/>
        </p:nvSpPr>
        <p:spPr>
          <a:xfrm>
            <a:off x="3239730" y="6346017"/>
            <a:ext cx="8937522" cy="800219"/>
          </a:xfrm>
          <a:prstGeom prst="rect">
            <a:avLst/>
          </a:prstGeom>
          <a:noFill/>
        </p:spPr>
        <p:txBody>
          <a:bodyPr wrap="square" rtlCol="0">
            <a:spAutoFit/>
          </a:bodyPr>
          <a:lstStyle/>
          <a:p>
            <a:r>
              <a:rPr lang="en-US" sz="1400" dirty="0"/>
              <a:t>Source: </a:t>
            </a:r>
            <a:r>
              <a:rPr lang="en-US" sz="1400" dirty="0" err="1"/>
              <a:t>Roosa</a:t>
            </a:r>
            <a:r>
              <a:rPr lang="en-US" sz="1400" dirty="0"/>
              <a:t> </a:t>
            </a:r>
            <a:r>
              <a:rPr lang="en-US" sz="1400" dirty="0" err="1"/>
              <a:t>Tikkanen</a:t>
            </a:r>
            <a:r>
              <a:rPr lang="en-US" sz="1400" dirty="0"/>
              <a:t> and Melinda K. Abrams, </a:t>
            </a:r>
            <a:r>
              <a:rPr lang="en-US" sz="1400" i="1" dirty="0"/>
              <a:t>U.S. Health Care from a Global Perspective, 2019: Higher Spending, Worse Outcomes </a:t>
            </a:r>
            <a:r>
              <a:rPr lang="en-US" sz="1400" dirty="0"/>
              <a:t>(Commonwealth Fund, Jan. 2020).</a:t>
            </a:r>
          </a:p>
          <a:p>
            <a:endParaRPr lang="en-US" dirty="0"/>
          </a:p>
        </p:txBody>
      </p:sp>
      <p:sp>
        <p:nvSpPr>
          <p:cNvPr id="8" name="TextBox 7">
            <a:extLst>
              <a:ext uri="{FF2B5EF4-FFF2-40B4-BE49-F238E27FC236}">
                <a16:creationId xmlns:a16="http://schemas.microsoft.com/office/drawing/2014/main" id="{348B8FDD-F5D0-E64C-9020-214B525F8CFA}"/>
              </a:ext>
            </a:extLst>
          </p:cNvPr>
          <p:cNvSpPr txBox="1"/>
          <p:nvPr/>
        </p:nvSpPr>
        <p:spPr>
          <a:xfrm>
            <a:off x="5790092" y="1144967"/>
            <a:ext cx="1611403" cy="400110"/>
          </a:xfrm>
          <a:prstGeom prst="rect">
            <a:avLst/>
          </a:prstGeom>
          <a:noFill/>
        </p:spPr>
        <p:txBody>
          <a:bodyPr wrap="none" rtlCol="0">
            <a:spAutoFit/>
          </a:bodyPr>
          <a:lstStyle/>
          <a:p>
            <a:r>
              <a:rPr lang="en-US" sz="2000" b="1" dirty="0"/>
              <a:t>United States</a:t>
            </a:r>
          </a:p>
        </p:txBody>
      </p:sp>
      <p:sp>
        <p:nvSpPr>
          <p:cNvPr id="9" name="TextBox 8">
            <a:extLst>
              <a:ext uri="{FF2B5EF4-FFF2-40B4-BE49-F238E27FC236}">
                <a16:creationId xmlns:a16="http://schemas.microsoft.com/office/drawing/2014/main" id="{07909487-B0DD-194C-938F-AC70973EDCD0}"/>
              </a:ext>
            </a:extLst>
          </p:cNvPr>
          <p:cNvSpPr txBox="1"/>
          <p:nvPr/>
        </p:nvSpPr>
        <p:spPr>
          <a:xfrm>
            <a:off x="5203704" y="3054863"/>
            <a:ext cx="1784591" cy="400110"/>
          </a:xfrm>
          <a:prstGeom prst="rect">
            <a:avLst/>
          </a:prstGeom>
          <a:solidFill>
            <a:schemeClr val="bg1"/>
          </a:solidFill>
        </p:spPr>
        <p:txBody>
          <a:bodyPr wrap="none" rtlCol="0">
            <a:spAutoFit/>
          </a:bodyPr>
          <a:lstStyle/>
          <a:p>
            <a:r>
              <a:rPr lang="en-US" sz="2000" b="1" dirty="0"/>
              <a:t>Everybody else</a:t>
            </a:r>
          </a:p>
        </p:txBody>
      </p:sp>
    </p:spTree>
    <p:extLst>
      <p:ext uri="{BB962C8B-B14F-4D97-AF65-F5344CB8AC3E}">
        <p14:creationId xmlns:p14="http://schemas.microsoft.com/office/powerpoint/2010/main" val="5475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6D55C-5B5B-4E60-9A0E-CF4CE3A618C5}"/>
              </a:ext>
            </a:extLst>
          </p:cNvPr>
          <p:cNvSpPr>
            <a:spLocks noGrp="1"/>
          </p:cNvSpPr>
          <p:nvPr>
            <p:ph type="title"/>
          </p:nvPr>
        </p:nvSpPr>
        <p:spPr>
          <a:xfrm>
            <a:off x="802575" y="0"/>
            <a:ext cx="10515600" cy="1325563"/>
          </a:xfrm>
        </p:spPr>
        <p:txBody>
          <a:bodyPr>
            <a:normAutofit/>
          </a:bodyPr>
          <a:lstStyle/>
          <a:p>
            <a:r>
              <a:rPr lang="en-US" dirty="0">
                <a:solidFill>
                  <a:schemeClr val="bg1"/>
                </a:solidFill>
              </a:rPr>
              <a:t>Wh</a:t>
            </a:r>
            <a:r>
              <a:rPr lang="en-US" dirty="0"/>
              <a:t>y is Healthcare Spending Increasing?</a:t>
            </a:r>
          </a:p>
        </p:txBody>
      </p:sp>
      <p:sp>
        <p:nvSpPr>
          <p:cNvPr id="3" name="Content Placeholder 2">
            <a:extLst>
              <a:ext uri="{FF2B5EF4-FFF2-40B4-BE49-F238E27FC236}">
                <a16:creationId xmlns:a16="http://schemas.microsoft.com/office/drawing/2014/main" id="{61A0A982-E231-42E9-87F5-D0EE4D1609EF}"/>
              </a:ext>
            </a:extLst>
          </p:cNvPr>
          <p:cNvSpPr>
            <a:spLocks noGrp="1"/>
          </p:cNvSpPr>
          <p:nvPr>
            <p:ph idx="1"/>
          </p:nvPr>
        </p:nvSpPr>
        <p:spPr/>
        <p:txBody>
          <a:bodyPr/>
          <a:lstStyle/>
          <a:p>
            <a:r>
              <a:rPr lang="en-US" b="0" dirty="0"/>
              <a:t>Costs in the United States, and elsewhere are increasing rapidly.</a:t>
            </a:r>
          </a:p>
          <a:p>
            <a:r>
              <a:rPr lang="en-US" b="0" dirty="0"/>
              <a:t>The share of economic spending on health care has been steadily increasing for all countries because:</a:t>
            </a:r>
          </a:p>
          <a:p>
            <a:pPr lvl="1"/>
            <a:r>
              <a:rPr lang="en-US" dirty="0"/>
              <a:t>H</a:t>
            </a:r>
            <a:r>
              <a:rPr lang="en-US" b="0" dirty="0"/>
              <a:t>ealth spending growth has outpaced economic growth</a:t>
            </a:r>
            <a:r>
              <a:rPr lang="en-US" dirty="0"/>
              <a:t>.</a:t>
            </a:r>
          </a:p>
          <a:p>
            <a:pPr lvl="1"/>
            <a:r>
              <a:rPr lang="en-US" b="0" dirty="0"/>
              <a:t>Richer countries demand more services, like attention to health.</a:t>
            </a:r>
          </a:p>
          <a:p>
            <a:r>
              <a:rPr lang="en-US" b="0" dirty="0"/>
              <a:t>Also because of </a:t>
            </a:r>
          </a:p>
          <a:p>
            <a:pPr lvl="1"/>
            <a:r>
              <a:rPr lang="en-US" b="0" dirty="0"/>
              <a:t>Advances in medical technologies.</a:t>
            </a:r>
          </a:p>
          <a:p>
            <a:pPr lvl="1"/>
            <a:r>
              <a:rPr lang="en-US" b="0" dirty="0"/>
              <a:t>Increased demand for services.</a:t>
            </a:r>
          </a:p>
          <a:p>
            <a:pPr lvl="1"/>
            <a:r>
              <a:rPr lang="en-US" dirty="0"/>
              <a:t>Rising prices in the health sector – why?</a:t>
            </a:r>
            <a:endParaRPr lang="en-US" b="0" dirty="0"/>
          </a:p>
          <a:p>
            <a:endParaRPr lang="en-US" dirty="0"/>
          </a:p>
        </p:txBody>
      </p:sp>
    </p:spTree>
    <p:extLst>
      <p:ext uri="{BB962C8B-B14F-4D97-AF65-F5344CB8AC3E}">
        <p14:creationId xmlns:p14="http://schemas.microsoft.com/office/powerpoint/2010/main" val="36186705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05C72-9D1E-1847-B895-E04FAD471118}"/>
              </a:ext>
            </a:extLst>
          </p:cNvPr>
          <p:cNvSpPr>
            <a:spLocks noGrp="1"/>
          </p:cNvSpPr>
          <p:nvPr>
            <p:ph type="title"/>
          </p:nvPr>
        </p:nvSpPr>
        <p:spPr>
          <a:xfrm>
            <a:off x="736600" y="0"/>
            <a:ext cx="10515600" cy="1325563"/>
          </a:xfrm>
        </p:spPr>
        <p:txBody>
          <a:bodyPr>
            <a:normAutofit/>
          </a:bodyPr>
          <a:lstStyle/>
          <a:p>
            <a:r>
              <a:rPr lang="en-US" sz="3500" dirty="0">
                <a:solidFill>
                  <a:schemeClr val="bg1"/>
                </a:solidFill>
              </a:rPr>
              <a:t>GDP</a:t>
            </a:r>
            <a:r>
              <a:rPr lang="en-US" sz="3500" dirty="0"/>
              <a:t> per Capita and Health Spending per Capita, 2017 </a:t>
            </a:r>
          </a:p>
        </p:txBody>
      </p:sp>
      <p:sp>
        <p:nvSpPr>
          <p:cNvPr id="4" name="Slide Number Placeholder 3">
            <a:extLst>
              <a:ext uri="{FF2B5EF4-FFF2-40B4-BE49-F238E27FC236}">
                <a16:creationId xmlns:a16="http://schemas.microsoft.com/office/drawing/2014/main" id="{3DF8B427-F78F-8542-83AE-0437ABD83EDB}"/>
              </a:ext>
            </a:extLst>
          </p:cNvPr>
          <p:cNvSpPr>
            <a:spLocks noGrp="1"/>
          </p:cNvSpPr>
          <p:nvPr>
            <p:ph type="sldNum" sz="quarter" idx="12"/>
          </p:nvPr>
        </p:nvSpPr>
        <p:spPr/>
        <p:txBody>
          <a:bodyPr/>
          <a:lstStyle/>
          <a:p>
            <a:fld id="{D9F085D5-EC86-4F6A-B501-C1359CB39116}" type="slidenum">
              <a:rPr lang="en-GB" smtClean="0"/>
              <a:t>46</a:t>
            </a:fld>
            <a:endParaRPr lang="en-GB"/>
          </a:p>
        </p:txBody>
      </p:sp>
      <p:pic>
        <p:nvPicPr>
          <p:cNvPr id="5" name="Content Placeholder 4">
            <a:extLst>
              <a:ext uri="{FF2B5EF4-FFF2-40B4-BE49-F238E27FC236}">
                <a16:creationId xmlns:a16="http://schemas.microsoft.com/office/drawing/2014/main" id="{C0FB9BA9-9B78-E64D-A3B3-A8CF5FB55636}"/>
              </a:ext>
            </a:extLst>
          </p:cNvPr>
          <p:cNvPicPr>
            <a:picLocks noGrp="1" noChangeAspect="1"/>
          </p:cNvPicPr>
          <p:nvPr>
            <p:ph idx="1"/>
          </p:nvPr>
        </p:nvPicPr>
        <p:blipFill>
          <a:blip r:embed="rId2"/>
          <a:stretch>
            <a:fillRect/>
          </a:stretch>
        </p:blipFill>
        <p:spPr>
          <a:xfrm>
            <a:off x="1228514" y="1185333"/>
            <a:ext cx="10081277" cy="5044893"/>
          </a:xfrm>
          <a:prstGeom prst="rect">
            <a:avLst/>
          </a:prstGeom>
        </p:spPr>
      </p:pic>
      <p:cxnSp>
        <p:nvCxnSpPr>
          <p:cNvPr id="6" name="Straight Connector 5">
            <a:extLst>
              <a:ext uri="{FF2B5EF4-FFF2-40B4-BE49-F238E27FC236}">
                <a16:creationId xmlns:a16="http://schemas.microsoft.com/office/drawing/2014/main" id="{AC65341C-8096-E349-A5B2-BC0B8C34C753}"/>
              </a:ext>
            </a:extLst>
          </p:cNvPr>
          <p:cNvCxnSpPr/>
          <p:nvPr/>
        </p:nvCxnSpPr>
        <p:spPr>
          <a:xfrm flipV="1">
            <a:off x="3026979" y="1828800"/>
            <a:ext cx="2354318" cy="515007"/>
          </a:xfrm>
          <a:prstGeom prst="line">
            <a:avLst/>
          </a:prstGeom>
          <a:ln w="101600">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803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DE8D1-1A90-40A4-8144-71B33CF21D7B}"/>
              </a:ext>
            </a:extLst>
          </p:cNvPr>
          <p:cNvSpPr>
            <a:spLocks noGrp="1"/>
          </p:cNvSpPr>
          <p:nvPr>
            <p:ph type="title"/>
          </p:nvPr>
        </p:nvSpPr>
        <p:spPr>
          <a:xfrm>
            <a:off x="778825" y="0"/>
            <a:ext cx="10515600" cy="1325563"/>
          </a:xfrm>
        </p:spPr>
        <p:txBody>
          <a:bodyPr>
            <a:normAutofit/>
          </a:bodyPr>
          <a:lstStyle/>
          <a:p>
            <a:r>
              <a:rPr lang="en-US" dirty="0">
                <a:solidFill>
                  <a:schemeClr val="bg1"/>
                </a:solidFill>
              </a:rPr>
              <a:t>Nat</a:t>
            </a:r>
            <a:r>
              <a:rPr lang="en-US" dirty="0"/>
              <a:t>ional Healthcare Expenditure Per Capita</a:t>
            </a:r>
          </a:p>
        </p:txBody>
      </p:sp>
      <p:graphicFrame>
        <p:nvGraphicFramePr>
          <p:cNvPr id="4" name="Content Placeholder 3">
            <a:extLst>
              <a:ext uri="{FF2B5EF4-FFF2-40B4-BE49-F238E27FC236}">
                <a16:creationId xmlns:a16="http://schemas.microsoft.com/office/drawing/2014/main" id="{DC819993-B7F8-43AD-BCF9-637CE5C5BFD0}"/>
              </a:ext>
            </a:extLst>
          </p:cNvPr>
          <p:cNvGraphicFramePr>
            <a:graphicFrameLocks noGrp="1"/>
          </p:cNvGraphicFramePr>
          <p:nvPr>
            <p:ph idx="1"/>
            <p:extLst>
              <p:ext uri="{D42A27DB-BD31-4B8C-83A1-F6EECF244321}">
                <p14:modId xmlns:p14="http://schemas.microsoft.com/office/powerpoint/2010/main" val="1635057131"/>
              </p:ext>
            </p:extLst>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F1A041C3-C6B0-9E48-80B2-3F4BB9BA56BE}"/>
              </a:ext>
            </a:extLst>
          </p:cNvPr>
          <p:cNvSpPr txBox="1"/>
          <p:nvPr/>
        </p:nvSpPr>
        <p:spPr>
          <a:xfrm>
            <a:off x="1864426" y="4571999"/>
            <a:ext cx="883575" cy="461665"/>
          </a:xfrm>
          <a:prstGeom prst="rect">
            <a:avLst/>
          </a:prstGeom>
          <a:noFill/>
        </p:spPr>
        <p:txBody>
          <a:bodyPr wrap="none" rtlCol="0">
            <a:spAutoFit/>
          </a:bodyPr>
          <a:lstStyle/>
          <a:p>
            <a:r>
              <a:rPr lang="en-US" sz="2400" dirty="0"/>
              <a:t>1,239</a:t>
            </a:r>
          </a:p>
        </p:txBody>
      </p:sp>
      <p:sp>
        <p:nvSpPr>
          <p:cNvPr id="6" name="TextBox 5">
            <a:extLst>
              <a:ext uri="{FF2B5EF4-FFF2-40B4-BE49-F238E27FC236}">
                <a16:creationId xmlns:a16="http://schemas.microsoft.com/office/drawing/2014/main" id="{84596AB4-E126-6540-B74D-4049EBC53505}"/>
              </a:ext>
            </a:extLst>
          </p:cNvPr>
          <p:cNvSpPr txBox="1"/>
          <p:nvPr/>
        </p:nvSpPr>
        <p:spPr>
          <a:xfrm>
            <a:off x="10038828" y="1642534"/>
            <a:ext cx="1039067" cy="461665"/>
          </a:xfrm>
          <a:prstGeom prst="rect">
            <a:avLst/>
          </a:prstGeom>
          <a:noFill/>
        </p:spPr>
        <p:txBody>
          <a:bodyPr wrap="none" rtlCol="0">
            <a:spAutoFit/>
          </a:bodyPr>
          <a:lstStyle/>
          <a:p>
            <a:r>
              <a:rPr lang="en-US" sz="2400" dirty="0"/>
              <a:t>11,172</a:t>
            </a:r>
          </a:p>
        </p:txBody>
      </p:sp>
    </p:spTree>
    <p:extLst>
      <p:ext uri="{BB962C8B-B14F-4D97-AF65-F5344CB8AC3E}">
        <p14:creationId xmlns:p14="http://schemas.microsoft.com/office/powerpoint/2010/main" val="38967690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63C8C-35B5-4D56-AC2E-DE26E31B3F8B}"/>
              </a:ext>
            </a:extLst>
          </p:cNvPr>
          <p:cNvSpPr>
            <a:spLocks noGrp="1"/>
          </p:cNvSpPr>
          <p:nvPr>
            <p:ph type="title"/>
          </p:nvPr>
        </p:nvSpPr>
        <p:spPr>
          <a:xfrm>
            <a:off x="723896" y="0"/>
            <a:ext cx="10515600" cy="1325563"/>
          </a:xfrm>
        </p:spPr>
        <p:txBody>
          <a:bodyPr/>
          <a:lstStyle/>
          <a:p>
            <a:r>
              <a:rPr lang="en-US" dirty="0">
                <a:solidFill>
                  <a:schemeClr val="bg1"/>
                </a:solidFill>
              </a:rPr>
              <a:t>Inte</a:t>
            </a:r>
            <a:r>
              <a:rPr lang="en-US" dirty="0"/>
              <a:t>rnational Per</a:t>
            </a:r>
            <a:r>
              <a:rPr lang="en-US" dirty="0">
                <a:solidFill>
                  <a:schemeClr val="bg1"/>
                </a:solidFill>
              </a:rPr>
              <a:t> </a:t>
            </a:r>
            <a:r>
              <a:rPr lang="en-US" dirty="0"/>
              <a:t>Capita Healthcare Spending</a:t>
            </a:r>
          </a:p>
        </p:txBody>
      </p:sp>
      <p:pic>
        <p:nvPicPr>
          <p:cNvPr id="8" name="Content Placeholder 7">
            <a:extLst>
              <a:ext uri="{FF2B5EF4-FFF2-40B4-BE49-F238E27FC236}">
                <a16:creationId xmlns:a16="http://schemas.microsoft.com/office/drawing/2014/main" id="{4202AE2E-22E7-404C-B599-0267449036F5}"/>
              </a:ext>
            </a:extLst>
          </p:cNvPr>
          <p:cNvPicPr>
            <a:picLocks noGrp="1" noChangeAspect="1"/>
          </p:cNvPicPr>
          <p:nvPr>
            <p:ph idx="1"/>
          </p:nvPr>
        </p:nvPicPr>
        <p:blipFill>
          <a:blip r:embed="rId3"/>
          <a:stretch>
            <a:fillRect/>
          </a:stretch>
        </p:blipFill>
        <p:spPr>
          <a:xfrm>
            <a:off x="1622350" y="948267"/>
            <a:ext cx="8718692" cy="5258736"/>
          </a:xfrm>
          <a:prstGeom prst="rect">
            <a:avLst/>
          </a:prstGeom>
        </p:spPr>
      </p:pic>
      <p:sp>
        <p:nvSpPr>
          <p:cNvPr id="10" name="TextBox 9">
            <a:extLst>
              <a:ext uri="{FF2B5EF4-FFF2-40B4-BE49-F238E27FC236}">
                <a16:creationId xmlns:a16="http://schemas.microsoft.com/office/drawing/2014/main" id="{1557FA2D-F02B-45F6-B430-4AD339DF6EB5}"/>
              </a:ext>
            </a:extLst>
          </p:cNvPr>
          <p:cNvSpPr txBox="1"/>
          <p:nvPr/>
        </p:nvSpPr>
        <p:spPr>
          <a:xfrm>
            <a:off x="3239730" y="6371861"/>
            <a:ext cx="8937522" cy="523220"/>
          </a:xfrm>
          <a:prstGeom prst="rect">
            <a:avLst/>
          </a:prstGeom>
          <a:noFill/>
        </p:spPr>
        <p:txBody>
          <a:bodyPr wrap="square" rtlCol="0">
            <a:spAutoFit/>
          </a:bodyPr>
          <a:lstStyle/>
          <a:p>
            <a:r>
              <a:rPr lang="en-US" sz="1400" dirty="0"/>
              <a:t>Source: </a:t>
            </a:r>
            <a:r>
              <a:rPr lang="en-US" sz="1400" dirty="0" err="1"/>
              <a:t>Roosa</a:t>
            </a:r>
            <a:r>
              <a:rPr lang="en-US" sz="1400" dirty="0"/>
              <a:t> </a:t>
            </a:r>
            <a:r>
              <a:rPr lang="en-US" sz="1400" dirty="0" err="1"/>
              <a:t>Tikkanen</a:t>
            </a:r>
            <a:r>
              <a:rPr lang="en-US" sz="1400" dirty="0"/>
              <a:t> and Melinda K. Abrams, </a:t>
            </a:r>
            <a:r>
              <a:rPr lang="en-US" sz="1400" i="1" dirty="0"/>
              <a:t>U.S. Health Care from a Global Perspective, 2019: Higher Spending, Worse Outcomes </a:t>
            </a:r>
            <a:r>
              <a:rPr lang="en-US" sz="1400" dirty="0"/>
              <a:t>(Commonwealth Fund, Jan. 2020).</a:t>
            </a:r>
          </a:p>
        </p:txBody>
      </p:sp>
    </p:spTree>
    <p:extLst>
      <p:ext uri="{BB962C8B-B14F-4D97-AF65-F5344CB8AC3E}">
        <p14:creationId xmlns:p14="http://schemas.microsoft.com/office/powerpoint/2010/main" val="38846505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8DB5E-0C6F-E041-80D0-77829FA0701E}"/>
              </a:ext>
            </a:extLst>
          </p:cNvPr>
          <p:cNvSpPr>
            <a:spLocks noGrp="1"/>
          </p:cNvSpPr>
          <p:nvPr>
            <p:ph type="title"/>
          </p:nvPr>
        </p:nvSpPr>
        <p:spPr>
          <a:xfrm>
            <a:off x="796160" y="0"/>
            <a:ext cx="10515600" cy="1325563"/>
          </a:xfrm>
        </p:spPr>
        <p:txBody>
          <a:bodyPr/>
          <a:lstStyle/>
          <a:p>
            <a:r>
              <a:rPr lang="en-US" dirty="0">
                <a:solidFill>
                  <a:schemeClr val="bg1"/>
                </a:solidFill>
              </a:rPr>
              <a:t>Wh</a:t>
            </a:r>
            <a:r>
              <a:rPr lang="en-US" dirty="0"/>
              <a:t>y Are Costs so High in the US?</a:t>
            </a:r>
          </a:p>
        </p:txBody>
      </p:sp>
      <p:sp>
        <p:nvSpPr>
          <p:cNvPr id="3" name="Content Placeholder 2">
            <a:extLst>
              <a:ext uri="{FF2B5EF4-FFF2-40B4-BE49-F238E27FC236}">
                <a16:creationId xmlns:a16="http://schemas.microsoft.com/office/drawing/2014/main" id="{5EFD0E5E-CC94-8B42-BFFF-FB7D7F1485A4}"/>
              </a:ext>
            </a:extLst>
          </p:cNvPr>
          <p:cNvSpPr>
            <a:spLocks noGrp="1"/>
          </p:cNvSpPr>
          <p:nvPr>
            <p:ph idx="1"/>
          </p:nvPr>
        </p:nvSpPr>
        <p:spPr/>
        <p:txBody>
          <a:bodyPr/>
          <a:lstStyle/>
          <a:p>
            <a:pPr marL="0" indent="0" algn="ctr">
              <a:buNone/>
            </a:pPr>
            <a:r>
              <a:rPr lang="en-US" dirty="0"/>
              <a:t>One Reason:</a:t>
            </a:r>
          </a:p>
          <a:p>
            <a:pPr marL="0" indent="0" algn="ctr">
              <a:buNone/>
            </a:pPr>
            <a:endParaRPr lang="en-US" dirty="0"/>
          </a:p>
          <a:p>
            <a:pPr marL="0" indent="0" algn="ctr">
              <a:buNone/>
            </a:pPr>
            <a:r>
              <a:rPr lang="en-US" dirty="0"/>
              <a:t>The United States is the only </a:t>
            </a:r>
          </a:p>
          <a:p>
            <a:pPr marL="0" indent="0" algn="ctr">
              <a:buNone/>
            </a:pPr>
            <a:r>
              <a:rPr lang="en-US" dirty="0"/>
              <a:t>profit-motivated healthcare system in the world.</a:t>
            </a:r>
          </a:p>
        </p:txBody>
      </p:sp>
      <p:sp>
        <p:nvSpPr>
          <p:cNvPr id="4" name="Slide Number Placeholder 3">
            <a:extLst>
              <a:ext uri="{FF2B5EF4-FFF2-40B4-BE49-F238E27FC236}">
                <a16:creationId xmlns:a16="http://schemas.microsoft.com/office/drawing/2014/main" id="{496231E5-4840-754B-950B-A60BCDCC2B1E}"/>
              </a:ext>
            </a:extLst>
          </p:cNvPr>
          <p:cNvSpPr>
            <a:spLocks noGrp="1"/>
          </p:cNvSpPr>
          <p:nvPr>
            <p:ph type="sldNum" sz="quarter" idx="12"/>
          </p:nvPr>
        </p:nvSpPr>
        <p:spPr/>
        <p:txBody>
          <a:bodyPr/>
          <a:lstStyle/>
          <a:p>
            <a:fld id="{D9F085D5-EC86-4F6A-B501-C1359CB39116}" type="slidenum">
              <a:rPr lang="en-GB" smtClean="0"/>
              <a:t>49</a:t>
            </a:fld>
            <a:endParaRPr lang="en-GB"/>
          </a:p>
        </p:txBody>
      </p:sp>
    </p:spTree>
    <p:extLst>
      <p:ext uri="{BB962C8B-B14F-4D97-AF65-F5344CB8AC3E}">
        <p14:creationId xmlns:p14="http://schemas.microsoft.com/office/powerpoint/2010/main" val="1497711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a:bodyPr>
          <a:lstStyle/>
          <a:p>
            <a:r>
              <a:rPr lang="en-US" dirty="0"/>
              <a:t>This slide deck was authored by:</a:t>
            </a:r>
          </a:p>
          <a:p>
            <a:pPr lvl="1"/>
            <a:r>
              <a:rPr lang="en-US" dirty="0"/>
              <a:t>Veronika </a:t>
            </a:r>
            <a:r>
              <a:rPr lang="en-US" dirty="0" err="1"/>
              <a:t>Dolar</a:t>
            </a:r>
            <a:r>
              <a:rPr lang="en-US" dirty="0"/>
              <a:t>, SUNY Old Westbury</a:t>
            </a:r>
          </a:p>
          <a:p>
            <a:pPr lvl="1"/>
            <a:r>
              <a:rPr lang="en-US" dirty="0"/>
              <a:t>Jon </a:t>
            </a:r>
            <a:r>
              <a:rPr lang="en-US" dirty="0" err="1"/>
              <a:t>Haveman</a:t>
            </a:r>
            <a:r>
              <a:rPr lang="en-US" dirty="0"/>
              <a:t>, NEED</a:t>
            </a:r>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32606072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DFB12-6FCB-F34B-80D7-4AFC2D652CA1}"/>
              </a:ext>
            </a:extLst>
          </p:cNvPr>
          <p:cNvSpPr>
            <a:spLocks noGrp="1"/>
          </p:cNvSpPr>
          <p:nvPr>
            <p:ph type="title"/>
          </p:nvPr>
        </p:nvSpPr>
        <p:spPr>
          <a:xfrm>
            <a:off x="707575" y="0"/>
            <a:ext cx="10515600" cy="1325563"/>
          </a:xfrm>
        </p:spPr>
        <p:txBody>
          <a:bodyPr/>
          <a:lstStyle/>
          <a:p>
            <a:r>
              <a:rPr lang="en-US" dirty="0">
                <a:solidFill>
                  <a:schemeClr val="bg1"/>
                </a:solidFill>
              </a:rPr>
              <a:t>Out</a:t>
            </a:r>
            <a:r>
              <a:rPr lang="en-US" dirty="0"/>
              <a:t>-of-Pocket Costs</a:t>
            </a:r>
          </a:p>
        </p:txBody>
      </p:sp>
      <p:sp>
        <p:nvSpPr>
          <p:cNvPr id="4" name="Slide Number Placeholder 3">
            <a:extLst>
              <a:ext uri="{FF2B5EF4-FFF2-40B4-BE49-F238E27FC236}">
                <a16:creationId xmlns:a16="http://schemas.microsoft.com/office/drawing/2014/main" id="{8923D7C9-9FEA-2E40-9250-4FF01ED3C886}"/>
              </a:ext>
            </a:extLst>
          </p:cNvPr>
          <p:cNvSpPr>
            <a:spLocks noGrp="1"/>
          </p:cNvSpPr>
          <p:nvPr>
            <p:ph type="sldNum" sz="quarter" idx="12"/>
          </p:nvPr>
        </p:nvSpPr>
        <p:spPr/>
        <p:txBody>
          <a:bodyPr/>
          <a:lstStyle/>
          <a:p>
            <a:fld id="{D9F085D5-EC86-4F6A-B501-C1359CB39116}" type="slidenum">
              <a:rPr lang="en-GB" smtClean="0"/>
              <a:t>50</a:t>
            </a:fld>
            <a:endParaRPr lang="en-GB"/>
          </a:p>
        </p:txBody>
      </p:sp>
      <p:sp>
        <p:nvSpPr>
          <p:cNvPr id="5" name="TextBox 4">
            <a:extLst>
              <a:ext uri="{FF2B5EF4-FFF2-40B4-BE49-F238E27FC236}">
                <a16:creationId xmlns:a16="http://schemas.microsoft.com/office/drawing/2014/main" id="{B78B5A69-BA53-B349-AE39-204E0C176DA9}"/>
              </a:ext>
            </a:extLst>
          </p:cNvPr>
          <p:cNvSpPr txBox="1"/>
          <p:nvPr/>
        </p:nvSpPr>
        <p:spPr>
          <a:xfrm>
            <a:off x="3254478" y="6393227"/>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pic>
        <p:nvPicPr>
          <p:cNvPr id="18" name="Picture 17">
            <a:extLst>
              <a:ext uri="{FF2B5EF4-FFF2-40B4-BE49-F238E27FC236}">
                <a16:creationId xmlns:a16="http://schemas.microsoft.com/office/drawing/2014/main" id="{9D5C2D30-5EED-1E42-8D9B-8776A7675302}"/>
              </a:ext>
            </a:extLst>
          </p:cNvPr>
          <p:cNvPicPr>
            <a:picLocks noChangeAspect="1"/>
          </p:cNvPicPr>
          <p:nvPr/>
        </p:nvPicPr>
        <p:blipFill>
          <a:blip r:embed="rId2"/>
          <a:stretch>
            <a:fillRect/>
          </a:stretch>
        </p:blipFill>
        <p:spPr>
          <a:xfrm>
            <a:off x="1168346" y="1163100"/>
            <a:ext cx="9855307" cy="4985626"/>
          </a:xfrm>
          <a:prstGeom prst="rect">
            <a:avLst/>
          </a:prstGeom>
        </p:spPr>
      </p:pic>
    </p:spTree>
    <p:extLst>
      <p:ext uri="{BB962C8B-B14F-4D97-AF65-F5344CB8AC3E}">
        <p14:creationId xmlns:p14="http://schemas.microsoft.com/office/powerpoint/2010/main" val="23471031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D9137-A86C-1F43-B54B-DEC7009BE24B}"/>
              </a:ext>
            </a:extLst>
          </p:cNvPr>
          <p:cNvSpPr>
            <a:spLocks noGrp="1"/>
          </p:cNvSpPr>
          <p:nvPr>
            <p:ph type="title"/>
          </p:nvPr>
        </p:nvSpPr>
        <p:spPr/>
        <p:txBody>
          <a:bodyPr/>
          <a:lstStyle/>
          <a:p>
            <a:r>
              <a:rPr lang="en-US" dirty="0"/>
              <a:t>Markets Matter for Costs</a:t>
            </a:r>
          </a:p>
        </p:txBody>
      </p:sp>
      <p:sp>
        <p:nvSpPr>
          <p:cNvPr id="3" name="Text Placeholder 2">
            <a:extLst>
              <a:ext uri="{FF2B5EF4-FFF2-40B4-BE49-F238E27FC236}">
                <a16:creationId xmlns:a16="http://schemas.microsoft.com/office/drawing/2014/main" id="{A1A3AB70-A49E-2047-A0E0-B0FA0099B01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02E27EF-FD16-C24E-977B-E35700798481}"/>
              </a:ext>
            </a:extLst>
          </p:cNvPr>
          <p:cNvSpPr>
            <a:spLocks noGrp="1"/>
          </p:cNvSpPr>
          <p:nvPr>
            <p:ph type="sldNum" sz="quarter" idx="12"/>
          </p:nvPr>
        </p:nvSpPr>
        <p:spPr/>
        <p:txBody>
          <a:bodyPr/>
          <a:lstStyle/>
          <a:p>
            <a:fld id="{D9F085D5-EC86-4F6A-B501-C1359CB39116}" type="slidenum">
              <a:rPr lang="en-GB" smtClean="0"/>
              <a:t>51</a:t>
            </a:fld>
            <a:endParaRPr lang="en-GB"/>
          </a:p>
        </p:txBody>
      </p:sp>
    </p:spTree>
    <p:extLst>
      <p:ext uri="{BB962C8B-B14F-4D97-AF65-F5344CB8AC3E}">
        <p14:creationId xmlns:p14="http://schemas.microsoft.com/office/powerpoint/2010/main" val="30339613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5F91A481-4DAB-4B7C-A0C0-248636D7D29F}"/>
              </a:ext>
            </a:extLst>
          </p:cNvPr>
          <p:cNvSpPr/>
          <p:nvPr/>
        </p:nvSpPr>
        <p:spPr>
          <a:xfrm>
            <a:off x="8302486" y="3151999"/>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Rounded Corners 14">
            <a:extLst>
              <a:ext uri="{FF2B5EF4-FFF2-40B4-BE49-F238E27FC236}">
                <a16:creationId xmlns:a16="http://schemas.microsoft.com/office/drawing/2014/main" id="{02D2E9AD-5294-4CB1-A763-3B9EC8251A36}"/>
              </a:ext>
            </a:extLst>
          </p:cNvPr>
          <p:cNvSpPr/>
          <p:nvPr/>
        </p:nvSpPr>
        <p:spPr>
          <a:xfrm>
            <a:off x="6717195" y="3151999"/>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Rounded Corners 13">
            <a:extLst>
              <a:ext uri="{FF2B5EF4-FFF2-40B4-BE49-F238E27FC236}">
                <a16:creationId xmlns:a16="http://schemas.microsoft.com/office/drawing/2014/main" id="{C6871D06-AE2F-41DB-BCB5-4869ECFCE883}"/>
              </a:ext>
            </a:extLst>
          </p:cNvPr>
          <p:cNvSpPr/>
          <p:nvPr/>
        </p:nvSpPr>
        <p:spPr>
          <a:xfrm>
            <a:off x="5149297" y="3160156"/>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Rounded Corners 12">
            <a:extLst>
              <a:ext uri="{FF2B5EF4-FFF2-40B4-BE49-F238E27FC236}">
                <a16:creationId xmlns:a16="http://schemas.microsoft.com/office/drawing/2014/main" id="{14F3FFC7-2F8A-4873-8567-C1AB417E6F6C}"/>
              </a:ext>
            </a:extLst>
          </p:cNvPr>
          <p:cNvSpPr/>
          <p:nvPr/>
        </p:nvSpPr>
        <p:spPr>
          <a:xfrm>
            <a:off x="3519280" y="3160156"/>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Rounded Corners 11">
            <a:extLst>
              <a:ext uri="{FF2B5EF4-FFF2-40B4-BE49-F238E27FC236}">
                <a16:creationId xmlns:a16="http://schemas.microsoft.com/office/drawing/2014/main" id="{2888CC18-D93B-4798-8867-3F8F72C86FC8}"/>
              </a:ext>
            </a:extLst>
          </p:cNvPr>
          <p:cNvSpPr/>
          <p:nvPr/>
        </p:nvSpPr>
        <p:spPr>
          <a:xfrm>
            <a:off x="1894232" y="3152001"/>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173E1852-D575-4880-A6D1-14116F42D7E3}"/>
              </a:ext>
            </a:extLst>
          </p:cNvPr>
          <p:cNvSpPr>
            <a:spLocks noGrp="1"/>
          </p:cNvSpPr>
          <p:nvPr>
            <p:ph type="title"/>
          </p:nvPr>
        </p:nvSpPr>
        <p:spPr>
          <a:xfrm>
            <a:off x="802575" y="0"/>
            <a:ext cx="10515600" cy="1325563"/>
          </a:xfrm>
        </p:spPr>
        <p:txBody>
          <a:bodyPr/>
          <a:lstStyle/>
          <a:p>
            <a:r>
              <a:rPr lang="en-US" dirty="0">
                <a:solidFill>
                  <a:schemeClr val="bg1"/>
                </a:solidFill>
              </a:rPr>
              <a:t>Wh</a:t>
            </a:r>
            <a:r>
              <a:rPr lang="en-US" dirty="0"/>
              <a:t>at types of markets are there?</a:t>
            </a:r>
          </a:p>
        </p:txBody>
      </p:sp>
      <p:sp>
        <p:nvSpPr>
          <p:cNvPr id="4" name="TextBox 3">
            <a:extLst>
              <a:ext uri="{FF2B5EF4-FFF2-40B4-BE49-F238E27FC236}">
                <a16:creationId xmlns:a16="http://schemas.microsoft.com/office/drawing/2014/main" id="{D1FDD120-E528-46FF-A108-3102BD2A3319}"/>
              </a:ext>
            </a:extLst>
          </p:cNvPr>
          <p:cNvSpPr txBox="1"/>
          <p:nvPr/>
        </p:nvSpPr>
        <p:spPr>
          <a:xfrm>
            <a:off x="2050775" y="3290500"/>
            <a:ext cx="1311965" cy="507831"/>
          </a:xfrm>
          <a:prstGeom prst="rect">
            <a:avLst/>
          </a:prstGeom>
          <a:noFill/>
        </p:spPr>
        <p:txBody>
          <a:bodyPr wrap="square" rtlCol="0">
            <a:spAutoFit/>
          </a:bodyPr>
          <a:lstStyle/>
          <a:p>
            <a:r>
              <a:rPr lang="en-US" sz="1350" b="1" dirty="0">
                <a:solidFill>
                  <a:schemeClr val="bg1"/>
                </a:solidFill>
              </a:rPr>
              <a:t>Perfect Competition</a:t>
            </a:r>
          </a:p>
        </p:txBody>
      </p:sp>
      <p:sp>
        <p:nvSpPr>
          <p:cNvPr id="7" name="TextBox 6">
            <a:extLst>
              <a:ext uri="{FF2B5EF4-FFF2-40B4-BE49-F238E27FC236}">
                <a16:creationId xmlns:a16="http://schemas.microsoft.com/office/drawing/2014/main" id="{9837A1B0-CF69-40D1-9258-A2BEBA0F0F2C}"/>
              </a:ext>
            </a:extLst>
          </p:cNvPr>
          <p:cNvSpPr txBox="1"/>
          <p:nvPr/>
        </p:nvSpPr>
        <p:spPr>
          <a:xfrm>
            <a:off x="3596308" y="3282344"/>
            <a:ext cx="1207604" cy="507831"/>
          </a:xfrm>
          <a:prstGeom prst="rect">
            <a:avLst/>
          </a:prstGeom>
          <a:noFill/>
        </p:spPr>
        <p:txBody>
          <a:bodyPr wrap="square" rtlCol="0">
            <a:spAutoFit/>
          </a:bodyPr>
          <a:lstStyle/>
          <a:p>
            <a:r>
              <a:rPr lang="en-US" sz="1350" b="1" dirty="0">
                <a:solidFill>
                  <a:schemeClr val="bg1"/>
                </a:solidFill>
              </a:rPr>
              <a:t>Monopolistic Competition</a:t>
            </a:r>
          </a:p>
        </p:txBody>
      </p:sp>
      <p:sp>
        <p:nvSpPr>
          <p:cNvPr id="8" name="TextBox 7">
            <a:extLst>
              <a:ext uri="{FF2B5EF4-FFF2-40B4-BE49-F238E27FC236}">
                <a16:creationId xmlns:a16="http://schemas.microsoft.com/office/drawing/2014/main" id="{493C7B74-8DD6-4A4F-93DF-1448A6483557}"/>
              </a:ext>
            </a:extLst>
          </p:cNvPr>
          <p:cNvSpPr txBox="1"/>
          <p:nvPr/>
        </p:nvSpPr>
        <p:spPr>
          <a:xfrm>
            <a:off x="5276020" y="3328417"/>
            <a:ext cx="1207604" cy="300082"/>
          </a:xfrm>
          <a:prstGeom prst="rect">
            <a:avLst/>
          </a:prstGeom>
          <a:noFill/>
        </p:spPr>
        <p:txBody>
          <a:bodyPr wrap="square" rtlCol="0">
            <a:spAutoFit/>
          </a:bodyPr>
          <a:lstStyle/>
          <a:p>
            <a:r>
              <a:rPr lang="en-US" sz="1350" b="1" dirty="0">
                <a:solidFill>
                  <a:schemeClr val="bg1"/>
                </a:solidFill>
              </a:rPr>
              <a:t>Oligopoly</a:t>
            </a:r>
          </a:p>
        </p:txBody>
      </p:sp>
      <p:sp>
        <p:nvSpPr>
          <p:cNvPr id="9" name="TextBox 8">
            <a:extLst>
              <a:ext uri="{FF2B5EF4-FFF2-40B4-BE49-F238E27FC236}">
                <a16:creationId xmlns:a16="http://schemas.microsoft.com/office/drawing/2014/main" id="{42BB8B87-3E11-41F3-A9D1-3E6C556053AD}"/>
              </a:ext>
            </a:extLst>
          </p:cNvPr>
          <p:cNvSpPr txBox="1"/>
          <p:nvPr/>
        </p:nvSpPr>
        <p:spPr>
          <a:xfrm>
            <a:off x="6928405" y="3328417"/>
            <a:ext cx="1207604" cy="300082"/>
          </a:xfrm>
          <a:prstGeom prst="rect">
            <a:avLst/>
          </a:prstGeom>
          <a:noFill/>
        </p:spPr>
        <p:txBody>
          <a:bodyPr wrap="square" rtlCol="0">
            <a:spAutoFit/>
          </a:bodyPr>
          <a:lstStyle/>
          <a:p>
            <a:r>
              <a:rPr lang="en-US" sz="1350" b="1" dirty="0">
                <a:solidFill>
                  <a:schemeClr val="bg1"/>
                </a:solidFill>
              </a:rPr>
              <a:t>Duopoly</a:t>
            </a:r>
          </a:p>
        </p:txBody>
      </p:sp>
      <p:sp>
        <p:nvSpPr>
          <p:cNvPr id="10" name="TextBox 9">
            <a:extLst>
              <a:ext uri="{FF2B5EF4-FFF2-40B4-BE49-F238E27FC236}">
                <a16:creationId xmlns:a16="http://schemas.microsoft.com/office/drawing/2014/main" id="{51C0D7A1-3DF7-4249-ABB1-4091D7C50357}"/>
              </a:ext>
            </a:extLst>
          </p:cNvPr>
          <p:cNvSpPr txBox="1"/>
          <p:nvPr/>
        </p:nvSpPr>
        <p:spPr>
          <a:xfrm>
            <a:off x="8468962" y="3188727"/>
            <a:ext cx="1207604" cy="300082"/>
          </a:xfrm>
          <a:prstGeom prst="rect">
            <a:avLst/>
          </a:prstGeom>
          <a:noFill/>
        </p:spPr>
        <p:txBody>
          <a:bodyPr wrap="square" rtlCol="0">
            <a:spAutoFit/>
          </a:bodyPr>
          <a:lstStyle/>
          <a:p>
            <a:r>
              <a:rPr lang="en-US" sz="1350" b="1" dirty="0">
                <a:solidFill>
                  <a:schemeClr val="bg1"/>
                </a:solidFill>
              </a:rPr>
              <a:t>Monopoly</a:t>
            </a:r>
          </a:p>
        </p:txBody>
      </p:sp>
      <p:sp>
        <p:nvSpPr>
          <p:cNvPr id="11" name="TextBox 10">
            <a:extLst>
              <a:ext uri="{FF2B5EF4-FFF2-40B4-BE49-F238E27FC236}">
                <a16:creationId xmlns:a16="http://schemas.microsoft.com/office/drawing/2014/main" id="{A07D40E5-68AE-48EA-B0F9-5795D556A9D2}"/>
              </a:ext>
            </a:extLst>
          </p:cNvPr>
          <p:cNvSpPr txBox="1"/>
          <p:nvPr/>
        </p:nvSpPr>
        <p:spPr>
          <a:xfrm>
            <a:off x="8471449" y="3524715"/>
            <a:ext cx="1207604" cy="300082"/>
          </a:xfrm>
          <a:prstGeom prst="rect">
            <a:avLst/>
          </a:prstGeom>
          <a:noFill/>
        </p:spPr>
        <p:txBody>
          <a:bodyPr wrap="square" rtlCol="0">
            <a:spAutoFit/>
          </a:bodyPr>
          <a:lstStyle/>
          <a:p>
            <a:r>
              <a:rPr lang="en-US" sz="1350" b="1" dirty="0">
                <a:solidFill>
                  <a:schemeClr val="bg1"/>
                </a:solidFill>
              </a:rPr>
              <a:t>Monopsony</a:t>
            </a:r>
          </a:p>
        </p:txBody>
      </p:sp>
      <p:cxnSp>
        <p:nvCxnSpPr>
          <p:cNvPr id="18" name="Straight Arrow Connector 17">
            <a:extLst>
              <a:ext uri="{FF2B5EF4-FFF2-40B4-BE49-F238E27FC236}">
                <a16:creationId xmlns:a16="http://schemas.microsoft.com/office/drawing/2014/main" id="{26B256C3-5E25-4B73-AE81-26EC776D6C1E}"/>
              </a:ext>
            </a:extLst>
          </p:cNvPr>
          <p:cNvCxnSpPr/>
          <p:nvPr/>
        </p:nvCxnSpPr>
        <p:spPr>
          <a:xfrm flipH="1">
            <a:off x="1894232" y="2805320"/>
            <a:ext cx="7615858" cy="0"/>
          </a:xfrm>
          <a:prstGeom prst="straightConnector1">
            <a:avLst/>
          </a:prstGeom>
          <a:ln w="47625">
            <a:solidFill>
              <a:srgbClr val="00B050"/>
            </a:solidFill>
            <a:headEnd type="none" w="lg" len="med"/>
            <a:tailEnd type="stealth" w="lg" len="lg"/>
          </a:ln>
        </p:spPr>
        <p:style>
          <a:lnRef idx="1">
            <a:schemeClr val="accent2"/>
          </a:lnRef>
          <a:fillRef idx="0">
            <a:schemeClr val="accent2"/>
          </a:fillRef>
          <a:effectRef idx="0">
            <a:schemeClr val="accent2"/>
          </a:effectRef>
          <a:fontRef idx="minor">
            <a:schemeClr val="tx1"/>
          </a:fontRef>
        </p:style>
      </p:cxnSp>
      <p:cxnSp>
        <p:nvCxnSpPr>
          <p:cNvPr id="19" name="Straight Arrow Connector 18">
            <a:extLst>
              <a:ext uri="{FF2B5EF4-FFF2-40B4-BE49-F238E27FC236}">
                <a16:creationId xmlns:a16="http://schemas.microsoft.com/office/drawing/2014/main" id="{113FB2E7-7F10-49A5-B6BF-DA0268EB9CDD}"/>
              </a:ext>
            </a:extLst>
          </p:cNvPr>
          <p:cNvCxnSpPr>
            <a:cxnSpLocks/>
          </p:cNvCxnSpPr>
          <p:nvPr/>
        </p:nvCxnSpPr>
        <p:spPr>
          <a:xfrm>
            <a:off x="2050774" y="4244113"/>
            <a:ext cx="7459316" cy="16313"/>
          </a:xfrm>
          <a:prstGeom prst="straightConnector1">
            <a:avLst/>
          </a:prstGeom>
          <a:ln w="47625">
            <a:solidFill>
              <a:srgbClr val="FF0000"/>
            </a:solidFill>
            <a:headEnd type="none" w="lg" len="med"/>
            <a:tailEnd type="stealth" w="lg" len="lg"/>
          </a:ln>
        </p:spPr>
        <p:style>
          <a:lnRef idx="1">
            <a:schemeClr val="accent2"/>
          </a:lnRef>
          <a:fillRef idx="0">
            <a:schemeClr val="accent2"/>
          </a:fillRef>
          <a:effectRef idx="0">
            <a:schemeClr val="accent2"/>
          </a:effectRef>
          <a:fontRef idx="minor">
            <a:schemeClr val="tx1"/>
          </a:fontRef>
        </p:style>
      </p:cxnSp>
      <p:sp>
        <p:nvSpPr>
          <p:cNvPr id="22" name="TextBox 21">
            <a:extLst>
              <a:ext uri="{FF2B5EF4-FFF2-40B4-BE49-F238E27FC236}">
                <a16:creationId xmlns:a16="http://schemas.microsoft.com/office/drawing/2014/main" id="{95F30019-EA9F-41DF-9087-941037AEF3B5}"/>
              </a:ext>
            </a:extLst>
          </p:cNvPr>
          <p:cNvSpPr txBox="1"/>
          <p:nvPr/>
        </p:nvSpPr>
        <p:spPr>
          <a:xfrm>
            <a:off x="8302486" y="2309001"/>
            <a:ext cx="1141003" cy="507831"/>
          </a:xfrm>
          <a:prstGeom prst="rect">
            <a:avLst/>
          </a:prstGeom>
          <a:noFill/>
        </p:spPr>
        <p:txBody>
          <a:bodyPr wrap="square" rtlCol="0">
            <a:spAutoFit/>
          </a:bodyPr>
          <a:lstStyle/>
          <a:p>
            <a:r>
              <a:rPr lang="en-US" sz="1350" b="1" dirty="0">
                <a:solidFill>
                  <a:srgbClr val="00B050"/>
                </a:solidFill>
              </a:rPr>
              <a:t>Less Competition</a:t>
            </a:r>
          </a:p>
        </p:txBody>
      </p:sp>
      <p:sp>
        <p:nvSpPr>
          <p:cNvPr id="24" name="TextBox 23">
            <a:extLst>
              <a:ext uri="{FF2B5EF4-FFF2-40B4-BE49-F238E27FC236}">
                <a16:creationId xmlns:a16="http://schemas.microsoft.com/office/drawing/2014/main" id="{383F2580-300F-47E2-A89B-250CE09DB729}"/>
              </a:ext>
            </a:extLst>
          </p:cNvPr>
          <p:cNvSpPr txBox="1"/>
          <p:nvPr/>
        </p:nvSpPr>
        <p:spPr>
          <a:xfrm>
            <a:off x="2152651" y="2297431"/>
            <a:ext cx="1141003" cy="507831"/>
          </a:xfrm>
          <a:prstGeom prst="rect">
            <a:avLst/>
          </a:prstGeom>
          <a:noFill/>
        </p:spPr>
        <p:txBody>
          <a:bodyPr wrap="square" rtlCol="0">
            <a:spAutoFit/>
          </a:bodyPr>
          <a:lstStyle/>
          <a:p>
            <a:r>
              <a:rPr lang="en-US" sz="1350" b="1" dirty="0">
                <a:solidFill>
                  <a:srgbClr val="00B050"/>
                </a:solidFill>
              </a:rPr>
              <a:t>More Competition</a:t>
            </a:r>
          </a:p>
        </p:txBody>
      </p:sp>
      <p:sp>
        <p:nvSpPr>
          <p:cNvPr id="25" name="TextBox 24">
            <a:extLst>
              <a:ext uri="{FF2B5EF4-FFF2-40B4-BE49-F238E27FC236}">
                <a16:creationId xmlns:a16="http://schemas.microsoft.com/office/drawing/2014/main" id="{7CF2C213-7539-4E09-9EC8-C4723102C675}"/>
              </a:ext>
            </a:extLst>
          </p:cNvPr>
          <p:cNvSpPr txBox="1"/>
          <p:nvPr/>
        </p:nvSpPr>
        <p:spPr>
          <a:xfrm>
            <a:off x="2050775" y="4414373"/>
            <a:ext cx="1311965" cy="507831"/>
          </a:xfrm>
          <a:prstGeom prst="rect">
            <a:avLst/>
          </a:prstGeom>
          <a:noFill/>
        </p:spPr>
        <p:txBody>
          <a:bodyPr wrap="square" rtlCol="0">
            <a:spAutoFit/>
          </a:bodyPr>
          <a:lstStyle/>
          <a:p>
            <a:r>
              <a:rPr lang="en-US" sz="1350" b="1" dirty="0">
                <a:solidFill>
                  <a:srgbClr val="FF0000"/>
                </a:solidFill>
              </a:rPr>
              <a:t>Less Concentration</a:t>
            </a:r>
          </a:p>
        </p:txBody>
      </p:sp>
      <p:sp>
        <p:nvSpPr>
          <p:cNvPr id="26" name="TextBox 25">
            <a:extLst>
              <a:ext uri="{FF2B5EF4-FFF2-40B4-BE49-F238E27FC236}">
                <a16:creationId xmlns:a16="http://schemas.microsoft.com/office/drawing/2014/main" id="{716C46E8-9C7E-4405-8C11-1B5BE8C10CFA}"/>
              </a:ext>
            </a:extLst>
          </p:cNvPr>
          <p:cNvSpPr txBox="1"/>
          <p:nvPr/>
        </p:nvSpPr>
        <p:spPr>
          <a:xfrm>
            <a:off x="8124353" y="4414372"/>
            <a:ext cx="1311965" cy="507831"/>
          </a:xfrm>
          <a:prstGeom prst="rect">
            <a:avLst/>
          </a:prstGeom>
          <a:noFill/>
        </p:spPr>
        <p:txBody>
          <a:bodyPr wrap="square" rtlCol="0">
            <a:spAutoFit/>
          </a:bodyPr>
          <a:lstStyle/>
          <a:p>
            <a:r>
              <a:rPr lang="en-US" sz="1350" b="1" dirty="0">
                <a:solidFill>
                  <a:srgbClr val="FF0000"/>
                </a:solidFill>
              </a:rPr>
              <a:t>More Concentration</a:t>
            </a:r>
          </a:p>
        </p:txBody>
      </p:sp>
    </p:spTree>
    <p:extLst>
      <p:ext uri="{BB962C8B-B14F-4D97-AF65-F5344CB8AC3E}">
        <p14:creationId xmlns:p14="http://schemas.microsoft.com/office/powerpoint/2010/main" val="3001133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right)">
                                      <p:cBhvr>
                                        <p:cTn id="41" dur="500"/>
                                        <p:tgtEl>
                                          <p:spTgt spid="18"/>
                                        </p:tgtEl>
                                      </p:cBhvr>
                                    </p:animEffect>
                                  </p:childTnLst>
                                </p:cTn>
                              </p:par>
                              <p:par>
                                <p:cTn id="42" presetID="1" presetClass="entr" presetSubtype="0"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left)">
                                      <p:cBhvr>
                                        <p:cTn id="50" dur="500"/>
                                        <p:tgtEl>
                                          <p:spTgt spid="19"/>
                                        </p:tgtEl>
                                      </p:cBhvr>
                                    </p:animEffect>
                                  </p:childTnLst>
                                </p:cTn>
                              </p:par>
                              <p:par>
                                <p:cTn id="51" presetID="1" presetClass="entr" presetSubtype="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14" grpId="0" animBg="1"/>
      <p:bldP spid="13" grpId="0" animBg="1"/>
      <p:bldP spid="12" grpId="0" animBg="1"/>
      <p:bldP spid="4" grpId="0"/>
      <p:bldP spid="7" grpId="0"/>
      <p:bldP spid="8" grpId="0"/>
      <p:bldP spid="9" grpId="0"/>
      <p:bldP spid="10" grpId="0"/>
      <p:bldP spid="11" grpId="0"/>
      <p:bldP spid="22" grpId="0"/>
      <p:bldP spid="24" grpId="0"/>
      <p:bldP spid="25" grpId="0"/>
      <p:bldP spid="2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68244-4E6C-8646-8E33-C8B148804BD2}"/>
              </a:ext>
            </a:extLst>
          </p:cNvPr>
          <p:cNvSpPr>
            <a:spLocks noGrp="1"/>
          </p:cNvSpPr>
          <p:nvPr>
            <p:ph type="title"/>
          </p:nvPr>
        </p:nvSpPr>
        <p:spPr>
          <a:xfrm>
            <a:off x="777240" y="0"/>
            <a:ext cx="10515600" cy="1325563"/>
          </a:xfrm>
        </p:spPr>
        <p:txBody>
          <a:bodyPr/>
          <a:lstStyle/>
          <a:p>
            <a:r>
              <a:rPr lang="en-US" dirty="0">
                <a:solidFill>
                  <a:schemeClr val="bg1"/>
                </a:solidFill>
              </a:rPr>
              <a:t>Are</a:t>
            </a:r>
            <a:r>
              <a:rPr lang="en-US" dirty="0"/>
              <a:t> Health Care Markets Special?</a:t>
            </a:r>
          </a:p>
        </p:txBody>
      </p:sp>
      <p:sp>
        <p:nvSpPr>
          <p:cNvPr id="3" name="Content Placeholder 2">
            <a:extLst>
              <a:ext uri="{FF2B5EF4-FFF2-40B4-BE49-F238E27FC236}">
                <a16:creationId xmlns:a16="http://schemas.microsoft.com/office/drawing/2014/main" id="{B9EE49E9-F1FC-A342-A545-202AA553BF26}"/>
              </a:ext>
            </a:extLst>
          </p:cNvPr>
          <p:cNvSpPr>
            <a:spLocks noGrp="1"/>
          </p:cNvSpPr>
          <p:nvPr>
            <p:ph idx="1"/>
          </p:nvPr>
        </p:nvSpPr>
        <p:spPr>
          <a:xfrm>
            <a:off x="3219697" y="1253331"/>
            <a:ext cx="5752605" cy="4351338"/>
          </a:xfrm>
        </p:spPr>
        <p:txBody>
          <a:bodyPr/>
          <a:lstStyle/>
          <a:p>
            <a:pPr lvl="1"/>
            <a:r>
              <a:rPr lang="en-US" dirty="0"/>
              <a:t>Market Structure</a:t>
            </a:r>
          </a:p>
          <a:p>
            <a:pPr lvl="1"/>
            <a:r>
              <a:rPr lang="en-US" dirty="0"/>
              <a:t>Type of products and services</a:t>
            </a:r>
          </a:p>
          <a:p>
            <a:pPr lvl="1"/>
            <a:r>
              <a:rPr lang="en-US" dirty="0"/>
              <a:t>Principal-Agent Problem</a:t>
            </a:r>
          </a:p>
          <a:p>
            <a:pPr lvl="1"/>
            <a:r>
              <a:rPr lang="en-US" dirty="0"/>
              <a:t>Asymmetric Information</a:t>
            </a:r>
          </a:p>
          <a:p>
            <a:pPr lvl="1"/>
            <a:r>
              <a:rPr lang="en-US" dirty="0"/>
              <a:t>Moral Hazard</a:t>
            </a:r>
          </a:p>
          <a:p>
            <a:pPr lvl="1"/>
            <a:r>
              <a:rPr lang="en-US" dirty="0"/>
              <a:t>Moral Imperative (?)</a:t>
            </a:r>
          </a:p>
        </p:txBody>
      </p:sp>
      <p:sp>
        <p:nvSpPr>
          <p:cNvPr id="4" name="Slide Number Placeholder 3">
            <a:extLst>
              <a:ext uri="{FF2B5EF4-FFF2-40B4-BE49-F238E27FC236}">
                <a16:creationId xmlns:a16="http://schemas.microsoft.com/office/drawing/2014/main" id="{3CDDEC83-4131-6D41-BCB0-4BE1021C783C}"/>
              </a:ext>
            </a:extLst>
          </p:cNvPr>
          <p:cNvSpPr>
            <a:spLocks noGrp="1"/>
          </p:cNvSpPr>
          <p:nvPr>
            <p:ph type="sldNum" sz="quarter" idx="12"/>
          </p:nvPr>
        </p:nvSpPr>
        <p:spPr/>
        <p:txBody>
          <a:bodyPr/>
          <a:lstStyle/>
          <a:p>
            <a:fld id="{D9F085D5-EC86-4F6A-B501-C1359CB39116}" type="slidenum">
              <a:rPr lang="en-GB" smtClean="0"/>
              <a:t>53</a:t>
            </a:fld>
            <a:endParaRPr lang="en-GB"/>
          </a:p>
        </p:txBody>
      </p:sp>
    </p:spTree>
    <p:extLst>
      <p:ext uri="{BB962C8B-B14F-4D97-AF65-F5344CB8AC3E}">
        <p14:creationId xmlns:p14="http://schemas.microsoft.com/office/powerpoint/2010/main" val="22429330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615EB-076C-460B-ACF8-990887B875B3}"/>
              </a:ext>
            </a:extLst>
          </p:cNvPr>
          <p:cNvSpPr>
            <a:spLocks noGrp="1"/>
          </p:cNvSpPr>
          <p:nvPr>
            <p:ph type="title"/>
          </p:nvPr>
        </p:nvSpPr>
        <p:spPr>
          <a:xfrm>
            <a:off x="731325" y="0"/>
            <a:ext cx="10515600" cy="1325563"/>
          </a:xfrm>
        </p:spPr>
        <p:txBody>
          <a:bodyPr/>
          <a:lstStyle/>
          <a:p>
            <a:r>
              <a:rPr lang="en-US" dirty="0">
                <a:solidFill>
                  <a:schemeClr val="bg1"/>
                </a:solidFill>
              </a:rPr>
              <a:t>Hea</a:t>
            </a:r>
            <a:r>
              <a:rPr lang="en-US" dirty="0"/>
              <a:t>lth Care Markets are Different</a:t>
            </a:r>
          </a:p>
        </p:txBody>
      </p:sp>
      <p:sp>
        <p:nvSpPr>
          <p:cNvPr id="4" name="Slide Number Placeholder 3">
            <a:extLst>
              <a:ext uri="{FF2B5EF4-FFF2-40B4-BE49-F238E27FC236}">
                <a16:creationId xmlns:a16="http://schemas.microsoft.com/office/drawing/2014/main" id="{B8EE91C8-3892-4B9D-98AA-C8B3F97666FA}"/>
              </a:ext>
            </a:extLst>
          </p:cNvPr>
          <p:cNvSpPr>
            <a:spLocks noGrp="1"/>
          </p:cNvSpPr>
          <p:nvPr>
            <p:ph type="sldNum" sz="quarter" idx="12"/>
          </p:nvPr>
        </p:nvSpPr>
        <p:spPr/>
        <p:txBody>
          <a:bodyPr/>
          <a:lstStyle/>
          <a:p>
            <a:fld id="{D9F085D5-EC86-4F6A-B501-C1359CB39116}" type="slidenum">
              <a:rPr lang="en-GB" smtClean="0"/>
              <a:t>54</a:t>
            </a:fld>
            <a:endParaRPr lang="en-GB"/>
          </a:p>
        </p:txBody>
      </p:sp>
      <p:sp>
        <p:nvSpPr>
          <p:cNvPr id="5" name="Rectangle 4">
            <a:extLst>
              <a:ext uri="{FF2B5EF4-FFF2-40B4-BE49-F238E27FC236}">
                <a16:creationId xmlns:a16="http://schemas.microsoft.com/office/drawing/2014/main" id="{8AC1EA69-E13D-4FFC-96DB-ADB735ED8041}"/>
              </a:ext>
            </a:extLst>
          </p:cNvPr>
          <p:cNvSpPr/>
          <p:nvPr/>
        </p:nvSpPr>
        <p:spPr>
          <a:xfrm>
            <a:off x="2664178" y="4297024"/>
            <a:ext cx="2157979" cy="139089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74E980E-7F49-45F2-9D6F-BBE37E88EE38}"/>
              </a:ext>
            </a:extLst>
          </p:cNvPr>
          <p:cNvSpPr/>
          <p:nvPr/>
        </p:nvSpPr>
        <p:spPr>
          <a:xfrm>
            <a:off x="6673984" y="4231694"/>
            <a:ext cx="2280442" cy="139089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C7CA57B-40B5-4CB9-821C-58A0E0E340D7}"/>
              </a:ext>
            </a:extLst>
          </p:cNvPr>
          <p:cNvSpPr txBox="1"/>
          <p:nvPr/>
        </p:nvSpPr>
        <p:spPr>
          <a:xfrm>
            <a:off x="3155483" y="4455587"/>
            <a:ext cx="1381327" cy="369332"/>
          </a:xfrm>
          <a:prstGeom prst="rect">
            <a:avLst/>
          </a:prstGeom>
          <a:noFill/>
        </p:spPr>
        <p:txBody>
          <a:bodyPr wrap="square" rtlCol="0">
            <a:spAutoFit/>
          </a:bodyPr>
          <a:lstStyle/>
          <a:p>
            <a:r>
              <a:rPr lang="en-US" dirty="0"/>
              <a:t>Consumers</a:t>
            </a:r>
          </a:p>
        </p:txBody>
      </p:sp>
      <p:sp>
        <p:nvSpPr>
          <p:cNvPr id="9" name="TextBox 8">
            <a:extLst>
              <a:ext uri="{FF2B5EF4-FFF2-40B4-BE49-F238E27FC236}">
                <a16:creationId xmlns:a16="http://schemas.microsoft.com/office/drawing/2014/main" id="{30F2C115-C1DD-4070-A969-D83461173692}"/>
              </a:ext>
            </a:extLst>
          </p:cNvPr>
          <p:cNvSpPr txBox="1"/>
          <p:nvPr/>
        </p:nvSpPr>
        <p:spPr>
          <a:xfrm>
            <a:off x="7262801" y="4455587"/>
            <a:ext cx="1381327" cy="369332"/>
          </a:xfrm>
          <a:prstGeom prst="rect">
            <a:avLst/>
          </a:prstGeom>
          <a:noFill/>
        </p:spPr>
        <p:txBody>
          <a:bodyPr wrap="square" rtlCol="0">
            <a:spAutoFit/>
          </a:bodyPr>
          <a:lstStyle/>
          <a:p>
            <a:r>
              <a:rPr lang="en-US" dirty="0"/>
              <a:t>Producers</a:t>
            </a:r>
          </a:p>
        </p:txBody>
      </p:sp>
      <p:cxnSp>
        <p:nvCxnSpPr>
          <p:cNvPr id="11" name="Straight Arrow Connector 10">
            <a:extLst>
              <a:ext uri="{FF2B5EF4-FFF2-40B4-BE49-F238E27FC236}">
                <a16:creationId xmlns:a16="http://schemas.microsoft.com/office/drawing/2014/main" id="{8675B1F5-EC90-4FD6-B26F-98E4437976D7}"/>
              </a:ext>
            </a:extLst>
          </p:cNvPr>
          <p:cNvCxnSpPr/>
          <p:nvPr/>
        </p:nvCxnSpPr>
        <p:spPr>
          <a:xfrm flipH="1">
            <a:off x="4822157" y="4640253"/>
            <a:ext cx="1845014" cy="0"/>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13" name="Straight Arrow Connector 12">
            <a:extLst>
              <a:ext uri="{FF2B5EF4-FFF2-40B4-BE49-F238E27FC236}">
                <a16:creationId xmlns:a16="http://schemas.microsoft.com/office/drawing/2014/main" id="{F0DC1E06-F44B-4CD8-A95F-C37EE1565C65}"/>
              </a:ext>
            </a:extLst>
          </p:cNvPr>
          <p:cNvCxnSpPr/>
          <p:nvPr/>
        </p:nvCxnSpPr>
        <p:spPr>
          <a:xfrm>
            <a:off x="4822157" y="5233481"/>
            <a:ext cx="184501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00C4483-32E0-4FE9-A60C-30E04B87D998}"/>
              </a:ext>
            </a:extLst>
          </p:cNvPr>
          <p:cNvSpPr txBox="1"/>
          <p:nvPr/>
        </p:nvSpPr>
        <p:spPr>
          <a:xfrm>
            <a:off x="5225855" y="4231694"/>
            <a:ext cx="1037617" cy="369332"/>
          </a:xfrm>
          <a:prstGeom prst="rect">
            <a:avLst/>
          </a:prstGeom>
          <a:noFill/>
        </p:spPr>
        <p:txBody>
          <a:bodyPr wrap="square" rtlCol="0">
            <a:spAutoFit/>
          </a:bodyPr>
          <a:lstStyle/>
          <a:p>
            <a:r>
              <a:rPr lang="en-US" dirty="0"/>
              <a:t>Services</a:t>
            </a:r>
          </a:p>
        </p:txBody>
      </p:sp>
      <p:sp>
        <p:nvSpPr>
          <p:cNvPr id="15" name="TextBox 14">
            <a:extLst>
              <a:ext uri="{FF2B5EF4-FFF2-40B4-BE49-F238E27FC236}">
                <a16:creationId xmlns:a16="http://schemas.microsoft.com/office/drawing/2014/main" id="{7CBFA504-418B-4312-B1CD-385330020409}"/>
              </a:ext>
            </a:extLst>
          </p:cNvPr>
          <p:cNvSpPr txBox="1"/>
          <p:nvPr/>
        </p:nvSpPr>
        <p:spPr>
          <a:xfrm>
            <a:off x="5392850" y="4759589"/>
            <a:ext cx="714981" cy="369332"/>
          </a:xfrm>
          <a:prstGeom prst="rect">
            <a:avLst/>
          </a:prstGeom>
          <a:noFill/>
        </p:spPr>
        <p:txBody>
          <a:bodyPr wrap="square" rtlCol="0">
            <a:spAutoFit/>
          </a:bodyPr>
          <a:lstStyle/>
          <a:p>
            <a:r>
              <a:rPr lang="en-US" dirty="0"/>
              <a:t>Price</a:t>
            </a:r>
          </a:p>
        </p:txBody>
      </p:sp>
      <p:sp>
        <p:nvSpPr>
          <p:cNvPr id="17" name="TextBox 16">
            <a:extLst>
              <a:ext uri="{FF2B5EF4-FFF2-40B4-BE49-F238E27FC236}">
                <a16:creationId xmlns:a16="http://schemas.microsoft.com/office/drawing/2014/main" id="{EA81E07A-7BFF-4920-BDF5-C274886F1F5E}"/>
              </a:ext>
            </a:extLst>
          </p:cNvPr>
          <p:cNvSpPr txBox="1"/>
          <p:nvPr/>
        </p:nvSpPr>
        <p:spPr>
          <a:xfrm>
            <a:off x="3249364" y="4992469"/>
            <a:ext cx="1426720" cy="369332"/>
          </a:xfrm>
          <a:prstGeom prst="rect">
            <a:avLst/>
          </a:prstGeom>
          <a:noFill/>
        </p:spPr>
        <p:txBody>
          <a:bodyPr wrap="square" rtlCol="0">
            <a:spAutoFit/>
          </a:bodyPr>
          <a:lstStyle/>
          <a:p>
            <a:r>
              <a:rPr lang="en-US" dirty="0"/>
              <a:t>Patients</a:t>
            </a:r>
          </a:p>
        </p:txBody>
      </p:sp>
      <p:sp>
        <p:nvSpPr>
          <p:cNvPr id="18" name="TextBox 17">
            <a:extLst>
              <a:ext uri="{FF2B5EF4-FFF2-40B4-BE49-F238E27FC236}">
                <a16:creationId xmlns:a16="http://schemas.microsoft.com/office/drawing/2014/main" id="{5E19C311-DD41-4D36-8952-283BB2865713}"/>
              </a:ext>
            </a:extLst>
          </p:cNvPr>
          <p:cNvSpPr txBox="1"/>
          <p:nvPr/>
        </p:nvSpPr>
        <p:spPr>
          <a:xfrm>
            <a:off x="6813244" y="4839695"/>
            <a:ext cx="2280442" cy="615553"/>
          </a:xfrm>
          <a:prstGeom prst="rect">
            <a:avLst/>
          </a:prstGeom>
          <a:noFill/>
        </p:spPr>
        <p:txBody>
          <a:bodyPr wrap="square" rtlCol="0">
            <a:spAutoFit/>
          </a:bodyPr>
          <a:lstStyle/>
          <a:p>
            <a:r>
              <a:rPr lang="en-US" dirty="0"/>
              <a:t>Health Care Providers </a:t>
            </a:r>
            <a:r>
              <a:rPr lang="en-US" sz="1600" dirty="0"/>
              <a:t>(hospitals, physicians)</a:t>
            </a:r>
            <a:endParaRPr lang="en-US" dirty="0"/>
          </a:p>
        </p:txBody>
      </p:sp>
      <p:sp>
        <p:nvSpPr>
          <p:cNvPr id="19" name="TextBox 18">
            <a:extLst>
              <a:ext uri="{FF2B5EF4-FFF2-40B4-BE49-F238E27FC236}">
                <a16:creationId xmlns:a16="http://schemas.microsoft.com/office/drawing/2014/main" id="{708BEF54-30E2-460F-815E-C75D04EB90C4}"/>
              </a:ext>
            </a:extLst>
          </p:cNvPr>
          <p:cNvSpPr txBox="1"/>
          <p:nvPr/>
        </p:nvSpPr>
        <p:spPr>
          <a:xfrm>
            <a:off x="4808622" y="5340757"/>
            <a:ext cx="2036946" cy="369332"/>
          </a:xfrm>
          <a:prstGeom prst="rect">
            <a:avLst/>
          </a:prstGeom>
          <a:noFill/>
        </p:spPr>
        <p:txBody>
          <a:bodyPr wrap="square" rtlCol="0">
            <a:spAutoFit/>
          </a:bodyPr>
          <a:lstStyle/>
          <a:p>
            <a:r>
              <a:rPr lang="en-US" dirty="0"/>
              <a:t>Out-of-pocket fees</a:t>
            </a:r>
          </a:p>
        </p:txBody>
      </p:sp>
      <p:sp>
        <p:nvSpPr>
          <p:cNvPr id="20" name="Rectangle 19">
            <a:extLst>
              <a:ext uri="{FF2B5EF4-FFF2-40B4-BE49-F238E27FC236}">
                <a16:creationId xmlns:a16="http://schemas.microsoft.com/office/drawing/2014/main" id="{BA5685AE-EA8E-4393-A373-3060D7993992}"/>
              </a:ext>
            </a:extLst>
          </p:cNvPr>
          <p:cNvSpPr/>
          <p:nvPr/>
        </p:nvSpPr>
        <p:spPr>
          <a:xfrm>
            <a:off x="4748105" y="1528652"/>
            <a:ext cx="2157979" cy="139089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EDE41F-665E-499C-BE97-0B101DD2B682}"/>
              </a:ext>
            </a:extLst>
          </p:cNvPr>
          <p:cNvSpPr txBox="1"/>
          <p:nvPr/>
        </p:nvSpPr>
        <p:spPr>
          <a:xfrm>
            <a:off x="4851693" y="1836201"/>
            <a:ext cx="1961551" cy="646331"/>
          </a:xfrm>
          <a:prstGeom prst="rect">
            <a:avLst/>
          </a:prstGeom>
          <a:noFill/>
        </p:spPr>
        <p:txBody>
          <a:bodyPr wrap="square" rtlCol="0">
            <a:spAutoFit/>
          </a:bodyPr>
          <a:lstStyle/>
          <a:p>
            <a:pPr algn="ctr"/>
            <a:r>
              <a:rPr lang="en-US" dirty="0"/>
              <a:t>Insurer or </a:t>
            </a:r>
          </a:p>
          <a:p>
            <a:pPr algn="ctr"/>
            <a:r>
              <a:rPr lang="en-US" dirty="0"/>
              <a:t>third-party payers</a:t>
            </a:r>
          </a:p>
        </p:txBody>
      </p:sp>
      <p:cxnSp>
        <p:nvCxnSpPr>
          <p:cNvPr id="22" name="Straight Arrow Connector 21">
            <a:extLst>
              <a:ext uri="{FF2B5EF4-FFF2-40B4-BE49-F238E27FC236}">
                <a16:creationId xmlns:a16="http://schemas.microsoft.com/office/drawing/2014/main" id="{14020A72-7F3E-4723-8277-43CCE992A68B}"/>
              </a:ext>
            </a:extLst>
          </p:cNvPr>
          <p:cNvCxnSpPr>
            <a:cxnSpLocks/>
          </p:cNvCxnSpPr>
          <p:nvPr/>
        </p:nvCxnSpPr>
        <p:spPr>
          <a:xfrm flipH="1" flipV="1">
            <a:off x="6263472" y="3044257"/>
            <a:ext cx="1549294" cy="963299"/>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23" name="Straight Arrow Connector 22">
            <a:extLst>
              <a:ext uri="{FF2B5EF4-FFF2-40B4-BE49-F238E27FC236}">
                <a16:creationId xmlns:a16="http://schemas.microsoft.com/office/drawing/2014/main" id="{7E82F754-DD95-4A16-B54F-4C070FA78915}"/>
              </a:ext>
            </a:extLst>
          </p:cNvPr>
          <p:cNvCxnSpPr>
            <a:cxnSpLocks/>
          </p:cNvCxnSpPr>
          <p:nvPr/>
        </p:nvCxnSpPr>
        <p:spPr>
          <a:xfrm>
            <a:off x="6726329" y="2994922"/>
            <a:ext cx="1705755" cy="103585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2976B9E-A0E1-4C92-9433-EE04E28EBACF}"/>
              </a:ext>
            </a:extLst>
          </p:cNvPr>
          <p:cNvSpPr txBox="1"/>
          <p:nvPr/>
        </p:nvSpPr>
        <p:spPr>
          <a:xfrm>
            <a:off x="6308670" y="3721894"/>
            <a:ext cx="2009422" cy="369332"/>
          </a:xfrm>
          <a:prstGeom prst="rect">
            <a:avLst/>
          </a:prstGeom>
          <a:noFill/>
        </p:spPr>
        <p:txBody>
          <a:bodyPr wrap="square" rtlCol="0">
            <a:spAutoFit/>
          </a:bodyPr>
          <a:lstStyle/>
          <a:p>
            <a:r>
              <a:rPr lang="en-US" dirty="0"/>
              <a:t>Claims</a:t>
            </a:r>
          </a:p>
        </p:txBody>
      </p:sp>
      <p:sp>
        <p:nvSpPr>
          <p:cNvPr id="29" name="TextBox 28">
            <a:extLst>
              <a:ext uri="{FF2B5EF4-FFF2-40B4-BE49-F238E27FC236}">
                <a16:creationId xmlns:a16="http://schemas.microsoft.com/office/drawing/2014/main" id="{FF051F53-73D3-4CDD-942B-D1D2265138C5}"/>
              </a:ext>
            </a:extLst>
          </p:cNvPr>
          <p:cNvSpPr txBox="1"/>
          <p:nvPr/>
        </p:nvSpPr>
        <p:spPr>
          <a:xfrm>
            <a:off x="7432562" y="2922378"/>
            <a:ext cx="2166612" cy="646331"/>
          </a:xfrm>
          <a:prstGeom prst="rect">
            <a:avLst/>
          </a:prstGeom>
          <a:noFill/>
        </p:spPr>
        <p:txBody>
          <a:bodyPr wrap="square" rtlCol="0">
            <a:spAutoFit/>
          </a:bodyPr>
          <a:lstStyle/>
          <a:p>
            <a:r>
              <a:rPr lang="en-US" dirty="0"/>
              <a:t>Money (fixed or variable payments)</a:t>
            </a:r>
          </a:p>
        </p:txBody>
      </p:sp>
      <p:sp>
        <p:nvSpPr>
          <p:cNvPr id="30" name="TextBox 29">
            <a:extLst>
              <a:ext uri="{FF2B5EF4-FFF2-40B4-BE49-F238E27FC236}">
                <a16:creationId xmlns:a16="http://schemas.microsoft.com/office/drawing/2014/main" id="{69435D6C-4CAC-4489-9226-AB3269850F84}"/>
              </a:ext>
            </a:extLst>
          </p:cNvPr>
          <p:cNvSpPr txBox="1"/>
          <p:nvPr/>
        </p:nvSpPr>
        <p:spPr>
          <a:xfrm>
            <a:off x="4462982" y="3887707"/>
            <a:ext cx="2009422" cy="369332"/>
          </a:xfrm>
          <a:prstGeom prst="rect">
            <a:avLst/>
          </a:prstGeom>
          <a:noFill/>
        </p:spPr>
        <p:txBody>
          <a:bodyPr wrap="square" rtlCol="0">
            <a:spAutoFit/>
          </a:bodyPr>
          <a:lstStyle/>
          <a:p>
            <a:r>
              <a:rPr lang="en-US" dirty="0"/>
              <a:t>Insurance Coverage</a:t>
            </a:r>
          </a:p>
        </p:txBody>
      </p:sp>
      <p:cxnSp>
        <p:nvCxnSpPr>
          <p:cNvPr id="31" name="Straight Arrow Connector 30">
            <a:extLst>
              <a:ext uri="{FF2B5EF4-FFF2-40B4-BE49-F238E27FC236}">
                <a16:creationId xmlns:a16="http://schemas.microsoft.com/office/drawing/2014/main" id="{74218182-7331-4E7F-8BDD-EB1F93DD7B04}"/>
              </a:ext>
            </a:extLst>
          </p:cNvPr>
          <p:cNvCxnSpPr>
            <a:cxnSpLocks/>
          </p:cNvCxnSpPr>
          <p:nvPr/>
        </p:nvCxnSpPr>
        <p:spPr>
          <a:xfrm flipV="1">
            <a:off x="4345183" y="3004680"/>
            <a:ext cx="745046" cy="1218919"/>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32" name="Straight Arrow Connector 31">
            <a:extLst>
              <a:ext uri="{FF2B5EF4-FFF2-40B4-BE49-F238E27FC236}">
                <a16:creationId xmlns:a16="http://schemas.microsoft.com/office/drawing/2014/main" id="{F81F1833-95E3-41B3-8958-79B410359F1F}"/>
              </a:ext>
            </a:extLst>
          </p:cNvPr>
          <p:cNvCxnSpPr>
            <a:cxnSpLocks/>
          </p:cNvCxnSpPr>
          <p:nvPr/>
        </p:nvCxnSpPr>
        <p:spPr>
          <a:xfrm flipH="1">
            <a:off x="3996186" y="3044257"/>
            <a:ext cx="785037" cy="115311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6454F880-96FD-430E-B790-316E4AFF8C86}"/>
              </a:ext>
            </a:extLst>
          </p:cNvPr>
          <p:cNvSpPr txBox="1"/>
          <p:nvPr/>
        </p:nvSpPr>
        <p:spPr>
          <a:xfrm>
            <a:off x="3498379" y="2836081"/>
            <a:ext cx="2009422" cy="646331"/>
          </a:xfrm>
          <a:prstGeom prst="rect">
            <a:avLst/>
          </a:prstGeom>
          <a:noFill/>
        </p:spPr>
        <p:txBody>
          <a:bodyPr wrap="square" rtlCol="0">
            <a:spAutoFit/>
          </a:bodyPr>
          <a:lstStyle/>
          <a:p>
            <a:r>
              <a:rPr lang="en-US" dirty="0"/>
              <a:t>Premiums (individual policies)</a:t>
            </a:r>
          </a:p>
        </p:txBody>
      </p:sp>
      <p:sp>
        <p:nvSpPr>
          <p:cNvPr id="38" name="Oval 37">
            <a:extLst>
              <a:ext uri="{FF2B5EF4-FFF2-40B4-BE49-F238E27FC236}">
                <a16:creationId xmlns:a16="http://schemas.microsoft.com/office/drawing/2014/main" id="{C2966E2B-2718-4112-BE1C-6A107362580C}"/>
              </a:ext>
            </a:extLst>
          </p:cNvPr>
          <p:cNvSpPr/>
          <p:nvPr/>
        </p:nvSpPr>
        <p:spPr>
          <a:xfrm>
            <a:off x="502977" y="1398988"/>
            <a:ext cx="2887665" cy="1536142"/>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6AD1B3ED-7605-4747-96FB-69076A72D204}"/>
              </a:ext>
            </a:extLst>
          </p:cNvPr>
          <p:cNvSpPr txBox="1"/>
          <p:nvPr/>
        </p:nvSpPr>
        <p:spPr>
          <a:xfrm>
            <a:off x="1469481" y="1854765"/>
            <a:ext cx="1456267" cy="369332"/>
          </a:xfrm>
          <a:prstGeom prst="rect">
            <a:avLst/>
          </a:prstGeom>
          <a:noFill/>
        </p:spPr>
        <p:txBody>
          <a:bodyPr wrap="square" rtlCol="0">
            <a:spAutoFit/>
          </a:bodyPr>
          <a:lstStyle/>
          <a:p>
            <a:r>
              <a:rPr lang="en-US" dirty="0"/>
              <a:t>Sponsor</a:t>
            </a:r>
          </a:p>
        </p:txBody>
      </p:sp>
      <p:cxnSp>
        <p:nvCxnSpPr>
          <p:cNvPr id="40" name="Straight Arrow Connector 39">
            <a:extLst>
              <a:ext uri="{FF2B5EF4-FFF2-40B4-BE49-F238E27FC236}">
                <a16:creationId xmlns:a16="http://schemas.microsoft.com/office/drawing/2014/main" id="{97D30FA5-AE5E-4849-A1FE-82C2DAD91B80}"/>
              </a:ext>
            </a:extLst>
          </p:cNvPr>
          <p:cNvCxnSpPr>
            <a:cxnSpLocks/>
          </p:cNvCxnSpPr>
          <p:nvPr/>
        </p:nvCxnSpPr>
        <p:spPr>
          <a:xfrm flipH="1" flipV="1">
            <a:off x="1306715" y="2919542"/>
            <a:ext cx="1334865" cy="1920154"/>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43" name="TextBox 42">
            <a:extLst>
              <a:ext uri="{FF2B5EF4-FFF2-40B4-BE49-F238E27FC236}">
                <a16:creationId xmlns:a16="http://schemas.microsoft.com/office/drawing/2014/main" id="{AD24A590-A698-42AB-96FA-E6BC772323C2}"/>
              </a:ext>
            </a:extLst>
          </p:cNvPr>
          <p:cNvSpPr txBox="1"/>
          <p:nvPr/>
        </p:nvSpPr>
        <p:spPr>
          <a:xfrm>
            <a:off x="830117" y="3397158"/>
            <a:ext cx="2009422" cy="646331"/>
          </a:xfrm>
          <a:prstGeom prst="rect">
            <a:avLst/>
          </a:prstGeom>
          <a:noFill/>
        </p:spPr>
        <p:txBody>
          <a:bodyPr wrap="square" rtlCol="0">
            <a:spAutoFit/>
          </a:bodyPr>
          <a:lstStyle/>
          <a:p>
            <a:r>
              <a:rPr lang="en-US" dirty="0"/>
              <a:t>Taxes or Lower Wages</a:t>
            </a:r>
          </a:p>
        </p:txBody>
      </p:sp>
      <p:cxnSp>
        <p:nvCxnSpPr>
          <p:cNvPr id="45" name="Straight Arrow Connector 44">
            <a:extLst>
              <a:ext uri="{FF2B5EF4-FFF2-40B4-BE49-F238E27FC236}">
                <a16:creationId xmlns:a16="http://schemas.microsoft.com/office/drawing/2014/main" id="{7F9A0C03-1EF8-4D1E-843D-024E42FA1489}"/>
              </a:ext>
            </a:extLst>
          </p:cNvPr>
          <p:cNvCxnSpPr>
            <a:cxnSpLocks/>
            <a:stCxn id="38" idx="6"/>
          </p:cNvCxnSpPr>
          <p:nvPr/>
        </p:nvCxnSpPr>
        <p:spPr>
          <a:xfrm>
            <a:off x="3390642" y="2167059"/>
            <a:ext cx="1249726" cy="0"/>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51" name="TextBox 50">
            <a:extLst>
              <a:ext uri="{FF2B5EF4-FFF2-40B4-BE49-F238E27FC236}">
                <a16:creationId xmlns:a16="http://schemas.microsoft.com/office/drawing/2014/main" id="{50569A1D-A81F-4834-9C90-8F4EEB8018AE}"/>
              </a:ext>
            </a:extLst>
          </p:cNvPr>
          <p:cNvSpPr txBox="1"/>
          <p:nvPr/>
        </p:nvSpPr>
        <p:spPr>
          <a:xfrm>
            <a:off x="3498379" y="1809973"/>
            <a:ext cx="2009422" cy="369332"/>
          </a:xfrm>
          <a:prstGeom prst="rect">
            <a:avLst/>
          </a:prstGeom>
          <a:noFill/>
        </p:spPr>
        <p:txBody>
          <a:bodyPr wrap="square" rtlCol="0">
            <a:spAutoFit/>
          </a:bodyPr>
          <a:lstStyle/>
          <a:p>
            <a:r>
              <a:rPr lang="en-US" dirty="0"/>
              <a:t>Premiums </a:t>
            </a:r>
          </a:p>
        </p:txBody>
      </p:sp>
    </p:spTree>
    <p:extLst>
      <p:ext uri="{BB962C8B-B14F-4D97-AF65-F5344CB8AC3E}">
        <p14:creationId xmlns:p14="http://schemas.microsoft.com/office/powerpoint/2010/main" val="2622707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4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bldP spid="9" grpId="0"/>
      <p:bldP spid="14" grpId="0"/>
      <p:bldP spid="15" grpId="0"/>
      <p:bldP spid="15" grpId="1"/>
      <p:bldP spid="17" grpId="0"/>
      <p:bldP spid="18" grpId="0"/>
      <p:bldP spid="19" grpId="0"/>
      <p:bldP spid="20" grpId="0" animBg="1"/>
      <p:bldP spid="21" grpId="0"/>
      <p:bldP spid="27" grpId="0"/>
      <p:bldP spid="29" grpId="0"/>
      <p:bldP spid="30" grpId="0"/>
      <p:bldP spid="37" grpId="0"/>
      <p:bldP spid="38" grpId="0" animBg="1"/>
      <p:bldP spid="39" grpId="0"/>
      <p:bldP spid="43" grpId="0"/>
      <p:bldP spid="51"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D9137-A86C-1F43-B54B-DEC7009BE24B}"/>
              </a:ext>
            </a:extLst>
          </p:cNvPr>
          <p:cNvSpPr>
            <a:spLocks noGrp="1"/>
          </p:cNvSpPr>
          <p:nvPr>
            <p:ph type="title"/>
          </p:nvPr>
        </p:nvSpPr>
        <p:spPr/>
        <p:txBody>
          <a:bodyPr/>
          <a:lstStyle/>
          <a:p>
            <a:r>
              <a:rPr lang="en-US" dirty="0"/>
              <a:t>Policy Matters for Costs</a:t>
            </a:r>
          </a:p>
        </p:txBody>
      </p:sp>
      <p:sp>
        <p:nvSpPr>
          <p:cNvPr id="3" name="Text Placeholder 2">
            <a:extLst>
              <a:ext uri="{FF2B5EF4-FFF2-40B4-BE49-F238E27FC236}">
                <a16:creationId xmlns:a16="http://schemas.microsoft.com/office/drawing/2014/main" id="{A1A3AB70-A49E-2047-A0E0-B0FA0099B01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02E27EF-FD16-C24E-977B-E35700798481}"/>
              </a:ext>
            </a:extLst>
          </p:cNvPr>
          <p:cNvSpPr>
            <a:spLocks noGrp="1"/>
          </p:cNvSpPr>
          <p:nvPr>
            <p:ph type="sldNum" sz="quarter" idx="12"/>
          </p:nvPr>
        </p:nvSpPr>
        <p:spPr/>
        <p:txBody>
          <a:bodyPr/>
          <a:lstStyle/>
          <a:p>
            <a:fld id="{D9F085D5-EC86-4F6A-B501-C1359CB39116}" type="slidenum">
              <a:rPr lang="en-GB" smtClean="0"/>
              <a:t>55</a:t>
            </a:fld>
            <a:endParaRPr lang="en-GB"/>
          </a:p>
        </p:txBody>
      </p:sp>
    </p:spTree>
    <p:extLst>
      <p:ext uri="{BB962C8B-B14F-4D97-AF65-F5344CB8AC3E}">
        <p14:creationId xmlns:p14="http://schemas.microsoft.com/office/powerpoint/2010/main" val="17719791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5CF11-C60C-48EB-8CD2-2BBCA5E9F5DC}"/>
              </a:ext>
            </a:extLst>
          </p:cNvPr>
          <p:cNvSpPr>
            <a:spLocks noGrp="1"/>
          </p:cNvSpPr>
          <p:nvPr>
            <p:ph type="title"/>
          </p:nvPr>
        </p:nvSpPr>
        <p:spPr>
          <a:xfrm>
            <a:off x="755075" y="0"/>
            <a:ext cx="10515600" cy="1325563"/>
          </a:xfrm>
        </p:spPr>
        <p:txBody>
          <a:bodyPr/>
          <a:lstStyle/>
          <a:p>
            <a:r>
              <a:rPr lang="en-US" dirty="0">
                <a:solidFill>
                  <a:schemeClr val="bg1"/>
                </a:solidFill>
              </a:rPr>
              <a:t>Hos</a:t>
            </a:r>
            <a:r>
              <a:rPr lang="en-US" dirty="0"/>
              <a:t>pital Monopolization Across the Nation</a:t>
            </a:r>
          </a:p>
        </p:txBody>
      </p:sp>
      <p:sp>
        <p:nvSpPr>
          <p:cNvPr id="3" name="Content Placeholder 2">
            <a:extLst>
              <a:ext uri="{FF2B5EF4-FFF2-40B4-BE49-F238E27FC236}">
                <a16:creationId xmlns:a16="http://schemas.microsoft.com/office/drawing/2014/main" id="{49A33605-F895-4575-8EC3-6640A4A3BF14}"/>
              </a:ext>
            </a:extLst>
          </p:cNvPr>
          <p:cNvSpPr>
            <a:spLocks noGrp="1"/>
          </p:cNvSpPr>
          <p:nvPr>
            <p:ph idx="1"/>
          </p:nvPr>
        </p:nvSpPr>
        <p:spPr/>
        <p:txBody>
          <a:bodyPr>
            <a:normAutofit/>
          </a:bodyPr>
          <a:lstStyle/>
          <a:p>
            <a:r>
              <a:rPr lang="en-US" b="0" dirty="0"/>
              <a:t>Most of the top 100 most expensive hospitals are located in states in the west and south. </a:t>
            </a:r>
          </a:p>
          <a:p>
            <a:pPr lvl="1"/>
            <a:r>
              <a:rPr lang="en-US" b="0" dirty="0"/>
              <a:t>Florida had the highest number, with 40 hospitals. </a:t>
            </a:r>
          </a:p>
          <a:p>
            <a:pPr lvl="1"/>
            <a:r>
              <a:rPr lang="en-US" b="0" dirty="0"/>
              <a:t>Other top states included Texas with 14 hospitals, Alabama with eight, Nevada with seven, and California with six.</a:t>
            </a:r>
          </a:p>
          <a:p>
            <a:r>
              <a:rPr lang="en-US" b="0" dirty="0"/>
              <a:t>Hospitals Charge Patients More Than Four Times the Cost of Care</a:t>
            </a:r>
          </a:p>
          <a:p>
            <a:r>
              <a:rPr lang="en-US" b="0" dirty="0"/>
              <a:t>The most expensive hospitals cost of care range from 1,808 % at the high end to 1,129 % at the low end. </a:t>
            </a:r>
          </a:p>
        </p:txBody>
      </p:sp>
      <p:sp>
        <p:nvSpPr>
          <p:cNvPr id="4" name="Slide Number Placeholder 3">
            <a:extLst>
              <a:ext uri="{FF2B5EF4-FFF2-40B4-BE49-F238E27FC236}">
                <a16:creationId xmlns:a16="http://schemas.microsoft.com/office/drawing/2014/main" id="{84763E34-A941-4B2B-A19A-644D590B566B}"/>
              </a:ext>
            </a:extLst>
          </p:cNvPr>
          <p:cNvSpPr>
            <a:spLocks noGrp="1"/>
          </p:cNvSpPr>
          <p:nvPr>
            <p:ph type="sldNum" sz="quarter" idx="12"/>
          </p:nvPr>
        </p:nvSpPr>
        <p:spPr/>
        <p:txBody>
          <a:bodyPr/>
          <a:lstStyle/>
          <a:p>
            <a:fld id="{D9F085D5-EC86-4F6A-B501-C1359CB39116}" type="slidenum">
              <a:rPr lang="en-GB" smtClean="0"/>
              <a:t>56</a:t>
            </a:fld>
            <a:endParaRPr lang="en-GB"/>
          </a:p>
        </p:txBody>
      </p:sp>
    </p:spTree>
    <p:extLst>
      <p:ext uri="{BB962C8B-B14F-4D97-AF65-F5344CB8AC3E}">
        <p14:creationId xmlns:p14="http://schemas.microsoft.com/office/powerpoint/2010/main" val="15968635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D04A4-A7DA-44C9-9AD4-EAA72C09EE07}"/>
              </a:ext>
            </a:extLst>
          </p:cNvPr>
          <p:cNvSpPr>
            <a:spLocks noGrp="1"/>
          </p:cNvSpPr>
          <p:nvPr>
            <p:ph type="title"/>
          </p:nvPr>
        </p:nvSpPr>
        <p:spPr>
          <a:xfrm>
            <a:off x="731325" y="0"/>
            <a:ext cx="10515600" cy="1325563"/>
          </a:xfrm>
        </p:spPr>
        <p:txBody>
          <a:bodyPr/>
          <a:lstStyle/>
          <a:p>
            <a:r>
              <a:rPr lang="en-US" dirty="0">
                <a:solidFill>
                  <a:schemeClr val="bg1"/>
                </a:solidFill>
              </a:rPr>
              <a:t>Hos</a:t>
            </a:r>
            <a:r>
              <a:rPr lang="en-US" dirty="0"/>
              <a:t>pital Monopolization</a:t>
            </a:r>
          </a:p>
        </p:txBody>
      </p:sp>
      <p:sp>
        <p:nvSpPr>
          <p:cNvPr id="3" name="Content Placeholder 2">
            <a:extLst>
              <a:ext uri="{FF2B5EF4-FFF2-40B4-BE49-F238E27FC236}">
                <a16:creationId xmlns:a16="http://schemas.microsoft.com/office/drawing/2014/main" id="{3EA94890-DDE1-4E1E-8BCD-4D7B42E8CF4A}"/>
              </a:ext>
            </a:extLst>
          </p:cNvPr>
          <p:cNvSpPr>
            <a:spLocks noGrp="1"/>
          </p:cNvSpPr>
          <p:nvPr>
            <p:ph idx="1"/>
          </p:nvPr>
        </p:nvSpPr>
        <p:spPr/>
        <p:txBody>
          <a:bodyPr>
            <a:normAutofit/>
          </a:bodyPr>
          <a:lstStyle/>
          <a:p>
            <a:pPr>
              <a:spcAft>
                <a:spcPts val="1000"/>
              </a:spcAft>
            </a:pPr>
            <a:r>
              <a:rPr lang="en-US" b="0" dirty="0"/>
              <a:t>Market consolidation among and between health systems, hospitals, medical groups, and health insurers has surged over the last decade.</a:t>
            </a:r>
          </a:p>
          <a:p>
            <a:r>
              <a:rPr lang="en-US" b="0" dirty="0"/>
              <a:t>Over an 18-month period between July 2016 and January 2018:</a:t>
            </a:r>
          </a:p>
          <a:p>
            <a:pPr lvl="1"/>
            <a:r>
              <a:rPr lang="en-US" b="0" dirty="0"/>
              <a:t>Hospitals acquired 8,000 more medical practices.</a:t>
            </a:r>
          </a:p>
          <a:p>
            <a:pPr lvl="1"/>
            <a:r>
              <a:rPr lang="en-US" b="0" dirty="0"/>
              <a:t>14,000 more physicians left independent practice to become hospital employees.</a:t>
            </a:r>
          </a:p>
          <a:p>
            <a:endParaRPr lang="en-US" dirty="0"/>
          </a:p>
        </p:txBody>
      </p:sp>
      <p:sp>
        <p:nvSpPr>
          <p:cNvPr id="4" name="Slide Number Placeholder 3">
            <a:extLst>
              <a:ext uri="{FF2B5EF4-FFF2-40B4-BE49-F238E27FC236}">
                <a16:creationId xmlns:a16="http://schemas.microsoft.com/office/drawing/2014/main" id="{774A0F19-498C-4CA7-8686-6173B08BB4EC}"/>
              </a:ext>
            </a:extLst>
          </p:cNvPr>
          <p:cNvSpPr>
            <a:spLocks noGrp="1"/>
          </p:cNvSpPr>
          <p:nvPr>
            <p:ph type="sldNum" sz="quarter" idx="12"/>
          </p:nvPr>
        </p:nvSpPr>
        <p:spPr/>
        <p:txBody>
          <a:bodyPr/>
          <a:lstStyle/>
          <a:p>
            <a:fld id="{D9F085D5-EC86-4F6A-B501-C1359CB39116}" type="slidenum">
              <a:rPr lang="en-GB" smtClean="0"/>
              <a:t>57</a:t>
            </a:fld>
            <a:endParaRPr lang="en-GB"/>
          </a:p>
        </p:txBody>
      </p:sp>
    </p:spTree>
    <p:extLst>
      <p:ext uri="{BB962C8B-B14F-4D97-AF65-F5344CB8AC3E}">
        <p14:creationId xmlns:p14="http://schemas.microsoft.com/office/powerpoint/2010/main" val="23637773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65B256-A5BD-4A44-BB5B-86B7F3D48A54}"/>
              </a:ext>
            </a:extLst>
          </p:cNvPr>
          <p:cNvSpPr>
            <a:spLocks noGrp="1"/>
          </p:cNvSpPr>
          <p:nvPr>
            <p:ph type="sldNum" sz="quarter" idx="12"/>
          </p:nvPr>
        </p:nvSpPr>
        <p:spPr/>
        <p:txBody>
          <a:bodyPr/>
          <a:lstStyle/>
          <a:p>
            <a:fld id="{D9F085D5-EC86-4F6A-B501-C1359CB39116}" type="slidenum">
              <a:rPr lang="en-GB" smtClean="0"/>
              <a:t>58</a:t>
            </a:fld>
            <a:endParaRPr lang="en-GB"/>
          </a:p>
        </p:txBody>
      </p:sp>
      <p:pic>
        <p:nvPicPr>
          <p:cNvPr id="5" name="Picture 4">
            <a:extLst>
              <a:ext uri="{FF2B5EF4-FFF2-40B4-BE49-F238E27FC236}">
                <a16:creationId xmlns:a16="http://schemas.microsoft.com/office/drawing/2014/main" id="{56ACD772-F9BB-4266-92C2-C71F51EF3A77}"/>
              </a:ext>
            </a:extLst>
          </p:cNvPr>
          <p:cNvPicPr>
            <a:picLocks noChangeAspect="1"/>
          </p:cNvPicPr>
          <p:nvPr/>
        </p:nvPicPr>
        <p:blipFill>
          <a:blip r:embed="rId2"/>
          <a:stretch>
            <a:fillRect/>
          </a:stretch>
        </p:blipFill>
        <p:spPr>
          <a:xfrm>
            <a:off x="1607189" y="42788"/>
            <a:ext cx="8977622" cy="6187438"/>
          </a:xfrm>
          <a:prstGeom prst="rect">
            <a:avLst/>
          </a:prstGeom>
        </p:spPr>
      </p:pic>
    </p:spTree>
    <p:extLst>
      <p:ext uri="{BB962C8B-B14F-4D97-AF65-F5344CB8AC3E}">
        <p14:creationId xmlns:p14="http://schemas.microsoft.com/office/powerpoint/2010/main" val="23385944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CF787-F639-B949-B0AE-5FD7DE7373FB}"/>
              </a:ext>
            </a:extLst>
          </p:cNvPr>
          <p:cNvSpPr>
            <a:spLocks noGrp="1"/>
          </p:cNvSpPr>
          <p:nvPr>
            <p:ph type="title"/>
          </p:nvPr>
        </p:nvSpPr>
        <p:spPr>
          <a:xfrm>
            <a:off x="760380" y="0"/>
            <a:ext cx="10515600" cy="1325563"/>
          </a:xfrm>
        </p:spPr>
        <p:txBody>
          <a:bodyPr/>
          <a:lstStyle/>
          <a:p>
            <a:r>
              <a:rPr lang="en-US" dirty="0">
                <a:solidFill>
                  <a:schemeClr val="bg1"/>
                </a:solidFill>
              </a:rPr>
              <a:t>Dru</a:t>
            </a:r>
            <a:r>
              <a:rPr lang="en-US" dirty="0"/>
              <a:t>g Price Comparisons</a:t>
            </a:r>
          </a:p>
        </p:txBody>
      </p:sp>
      <p:sp>
        <p:nvSpPr>
          <p:cNvPr id="4" name="Slide Number Placeholder 3">
            <a:extLst>
              <a:ext uri="{FF2B5EF4-FFF2-40B4-BE49-F238E27FC236}">
                <a16:creationId xmlns:a16="http://schemas.microsoft.com/office/drawing/2014/main" id="{FAB2F95C-F899-4F4C-BF15-5AE535905D82}"/>
              </a:ext>
            </a:extLst>
          </p:cNvPr>
          <p:cNvSpPr>
            <a:spLocks noGrp="1"/>
          </p:cNvSpPr>
          <p:nvPr>
            <p:ph type="sldNum" sz="quarter" idx="12"/>
          </p:nvPr>
        </p:nvSpPr>
        <p:spPr/>
        <p:txBody>
          <a:bodyPr/>
          <a:lstStyle/>
          <a:p>
            <a:fld id="{D9F085D5-EC86-4F6A-B501-C1359CB39116}" type="slidenum">
              <a:rPr lang="en-GB" smtClean="0"/>
              <a:t>59</a:t>
            </a:fld>
            <a:endParaRPr lang="en-GB"/>
          </a:p>
        </p:txBody>
      </p:sp>
      <p:sp>
        <p:nvSpPr>
          <p:cNvPr id="5" name="Rectangle 2">
            <a:extLst>
              <a:ext uri="{FF2B5EF4-FFF2-40B4-BE49-F238E27FC236}">
                <a16:creationId xmlns:a16="http://schemas.microsoft.com/office/drawing/2014/main" id="{FB0944D3-0B01-A443-BE44-DA7974EAC6B6}"/>
              </a:ext>
            </a:extLst>
          </p:cNvPr>
          <p:cNvSpPr txBox="1">
            <a:spLocks noChangeArrowheads="1"/>
          </p:cNvSpPr>
          <p:nvPr/>
        </p:nvSpPr>
        <p:spPr>
          <a:xfrm>
            <a:off x="-608012" y="1656441"/>
            <a:ext cx="9142412" cy="1004887"/>
          </a:xfrm>
          <a:prstGeom prst="rect">
            <a:avLst/>
          </a:prstGeom>
          <a:noFill/>
        </p:spPr>
        <p:txBody>
          <a:bodyPr vert="horz" lIns="91440" tIns="45720" rIns="91440" bIns="45720" rtlCol="0" anchor="t" anchorCtr="1">
            <a:normAutofit/>
          </a:bodyPr>
          <a:lst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a:lstStyle>
          <a:p>
            <a:r>
              <a:rPr lang="en-US" sz="2000"/>
              <a:t>Drug Prices for 30 Most Commonly Prescribed </a:t>
            </a:r>
            <a:br>
              <a:rPr lang="en-US" sz="2000"/>
            </a:br>
            <a:r>
              <a:rPr lang="en-US" sz="2000"/>
              <a:t>Brand-Name and Generic Drugs, 2006–07</a:t>
            </a:r>
            <a:br>
              <a:rPr lang="en-US" sz="2000"/>
            </a:br>
            <a:r>
              <a:rPr lang="en-US" sz="1600"/>
              <a:t>US is set at 1.00</a:t>
            </a:r>
            <a:endParaRPr lang="en-US" sz="1600" dirty="0"/>
          </a:p>
        </p:txBody>
      </p:sp>
      <p:sp>
        <p:nvSpPr>
          <p:cNvPr id="6" name="Text Box 8">
            <a:extLst>
              <a:ext uri="{FF2B5EF4-FFF2-40B4-BE49-F238E27FC236}">
                <a16:creationId xmlns:a16="http://schemas.microsoft.com/office/drawing/2014/main" id="{D2282D8A-54DA-E041-A82D-89B3E63381FD}"/>
              </a:ext>
            </a:extLst>
          </p:cNvPr>
          <p:cNvSpPr txBox="1">
            <a:spLocks noChangeArrowheads="1"/>
          </p:cNvSpPr>
          <p:nvPr/>
        </p:nvSpPr>
        <p:spPr bwMode="auto">
          <a:xfrm>
            <a:off x="6193001" y="6456851"/>
            <a:ext cx="5822950" cy="276999"/>
          </a:xfrm>
          <a:prstGeom prst="rect">
            <a:avLst/>
          </a:prstGeom>
          <a:noFill/>
          <a:ln w="12700">
            <a:noFill/>
            <a:miter lim="800000"/>
            <a:headEnd type="none" w="sm" len="sm"/>
            <a:tailEnd type="none" w="sm" len="sm"/>
          </a:ln>
        </p:spPr>
        <p:txBody>
          <a:bodyPr wrap="square">
            <a:spAutoFit/>
          </a:bodyPr>
          <a:lstStyle/>
          <a:p>
            <a:r>
              <a:rPr lang="en-US" sz="1200" dirty="0">
                <a:latin typeface="Arial" charset="0"/>
              </a:rPr>
              <a:t>Source: IMS Health; analysis by Gerard Anderson, Johns Hopkins University.</a:t>
            </a:r>
          </a:p>
        </p:txBody>
      </p:sp>
      <p:graphicFrame>
        <p:nvGraphicFramePr>
          <p:cNvPr id="7" name="Group 70">
            <a:extLst>
              <a:ext uri="{FF2B5EF4-FFF2-40B4-BE49-F238E27FC236}">
                <a16:creationId xmlns:a16="http://schemas.microsoft.com/office/drawing/2014/main" id="{AA5CCDD9-2F4F-E945-9E79-A8193F09B62E}"/>
              </a:ext>
            </a:extLst>
          </p:cNvPr>
          <p:cNvGraphicFramePr>
            <a:graphicFrameLocks noGrp="1"/>
          </p:cNvGraphicFramePr>
          <p:nvPr/>
        </p:nvGraphicFramePr>
        <p:xfrm>
          <a:off x="1568450" y="2661328"/>
          <a:ext cx="8813800" cy="2082800"/>
        </p:xfrm>
        <a:graphic>
          <a:graphicData uri="http://schemas.openxmlformats.org/drawingml/2006/table">
            <a:tbl>
              <a:tblPr/>
              <a:tblGrid>
                <a:gridCol w="1731963">
                  <a:extLst>
                    <a:ext uri="{9D8B030D-6E8A-4147-A177-3AD203B41FA5}">
                      <a16:colId xmlns:a16="http://schemas.microsoft.com/office/drawing/2014/main" val="20000"/>
                    </a:ext>
                  </a:extLst>
                </a:gridCol>
                <a:gridCol w="787400">
                  <a:extLst>
                    <a:ext uri="{9D8B030D-6E8A-4147-A177-3AD203B41FA5}">
                      <a16:colId xmlns:a16="http://schemas.microsoft.com/office/drawing/2014/main" val="20001"/>
                    </a:ext>
                  </a:extLst>
                </a:gridCol>
                <a:gridCol w="787400">
                  <a:extLst>
                    <a:ext uri="{9D8B030D-6E8A-4147-A177-3AD203B41FA5}">
                      <a16:colId xmlns:a16="http://schemas.microsoft.com/office/drawing/2014/main" val="20002"/>
                    </a:ext>
                  </a:extLst>
                </a:gridCol>
                <a:gridCol w="785812">
                  <a:extLst>
                    <a:ext uri="{9D8B030D-6E8A-4147-A177-3AD203B41FA5}">
                      <a16:colId xmlns:a16="http://schemas.microsoft.com/office/drawing/2014/main" val="20003"/>
                    </a:ext>
                  </a:extLst>
                </a:gridCol>
                <a:gridCol w="788988">
                  <a:extLst>
                    <a:ext uri="{9D8B030D-6E8A-4147-A177-3AD203B41FA5}">
                      <a16:colId xmlns:a16="http://schemas.microsoft.com/office/drawing/2014/main" val="20004"/>
                    </a:ext>
                  </a:extLst>
                </a:gridCol>
                <a:gridCol w="785812">
                  <a:extLst>
                    <a:ext uri="{9D8B030D-6E8A-4147-A177-3AD203B41FA5}">
                      <a16:colId xmlns:a16="http://schemas.microsoft.com/office/drawing/2014/main" val="20005"/>
                    </a:ext>
                  </a:extLst>
                </a:gridCol>
                <a:gridCol w="706438">
                  <a:extLst>
                    <a:ext uri="{9D8B030D-6E8A-4147-A177-3AD203B41FA5}">
                      <a16:colId xmlns:a16="http://schemas.microsoft.com/office/drawing/2014/main" val="20006"/>
                    </a:ext>
                  </a:extLst>
                </a:gridCol>
                <a:gridCol w="935037">
                  <a:extLst>
                    <a:ext uri="{9D8B030D-6E8A-4147-A177-3AD203B41FA5}">
                      <a16:colId xmlns:a16="http://schemas.microsoft.com/office/drawing/2014/main" val="20007"/>
                    </a:ext>
                  </a:extLst>
                </a:gridCol>
                <a:gridCol w="717550">
                  <a:extLst>
                    <a:ext uri="{9D8B030D-6E8A-4147-A177-3AD203B41FA5}">
                      <a16:colId xmlns:a16="http://schemas.microsoft.com/office/drawing/2014/main" val="20008"/>
                    </a:ext>
                  </a:extLst>
                </a:gridCol>
                <a:gridCol w="787400">
                  <a:extLst>
                    <a:ext uri="{9D8B030D-6E8A-4147-A177-3AD203B41FA5}">
                      <a16:colId xmlns:a16="http://schemas.microsoft.com/office/drawing/2014/main" val="20009"/>
                    </a:ext>
                  </a:extLst>
                </a:gridCol>
              </a:tblGrid>
              <a:tr h="6921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1"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AUS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CAN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FR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GER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NETH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NZ</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SWITZ</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UK</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US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985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Brand-name drugs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0.40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0.64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0.32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0.43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0.39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0.33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0.51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0.46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1.00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921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Generic drugs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2.57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1.78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2.85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3.99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1.96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0.90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3.11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1.75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1.00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1" name="Rectangle 10">
            <a:extLst>
              <a:ext uri="{FF2B5EF4-FFF2-40B4-BE49-F238E27FC236}">
                <a16:creationId xmlns:a16="http://schemas.microsoft.com/office/drawing/2014/main" id="{70548A65-D6D0-6048-BADE-35A26B8A60AE}"/>
              </a:ext>
            </a:extLst>
          </p:cNvPr>
          <p:cNvSpPr/>
          <p:nvPr/>
        </p:nvSpPr>
        <p:spPr>
          <a:xfrm>
            <a:off x="9710820" y="2778826"/>
            <a:ext cx="573211" cy="1793174"/>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2405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1B42-1B5B-45CC-ABF6-D7BDC7084DD2}"/>
              </a:ext>
            </a:extLst>
          </p:cNvPr>
          <p:cNvSpPr>
            <a:spLocks noGrp="1"/>
          </p:cNvSpPr>
          <p:nvPr>
            <p:ph type="title"/>
          </p:nvPr>
        </p:nvSpPr>
        <p:spPr>
          <a:xfrm>
            <a:off x="738184" y="0"/>
            <a:ext cx="10515600" cy="1325563"/>
          </a:xfrm>
        </p:spPr>
        <p:txBody>
          <a:bodyPr/>
          <a:lstStyle/>
          <a:p>
            <a:r>
              <a:rPr lang="en-US" dirty="0">
                <a:solidFill>
                  <a:schemeClr val="bg1"/>
                </a:solidFill>
              </a:rPr>
              <a:t>Out</a:t>
            </a:r>
            <a:r>
              <a:rPr lang="en-US" dirty="0"/>
              <a:t>line</a:t>
            </a:r>
          </a:p>
        </p:txBody>
      </p:sp>
      <p:sp>
        <p:nvSpPr>
          <p:cNvPr id="3" name="Content Placeholder 2">
            <a:extLst>
              <a:ext uri="{FF2B5EF4-FFF2-40B4-BE49-F238E27FC236}">
                <a16:creationId xmlns:a16="http://schemas.microsoft.com/office/drawing/2014/main" id="{38B9A91A-9A6D-4F15-A58D-EB6AC9ABA1EA}"/>
              </a:ext>
            </a:extLst>
          </p:cNvPr>
          <p:cNvSpPr>
            <a:spLocks noGrp="1"/>
          </p:cNvSpPr>
          <p:nvPr>
            <p:ph idx="1"/>
          </p:nvPr>
        </p:nvSpPr>
        <p:spPr>
          <a:xfrm>
            <a:off x="2971800" y="1325563"/>
            <a:ext cx="6248400" cy="4351338"/>
          </a:xfrm>
        </p:spPr>
        <p:txBody>
          <a:bodyPr/>
          <a:lstStyle/>
          <a:p>
            <a:pPr>
              <a:spcAft>
                <a:spcPts val="1000"/>
              </a:spcAft>
            </a:pPr>
            <a:r>
              <a:rPr lang="en-US" b="0" dirty="0"/>
              <a:t>What is Health(care) Economics?</a:t>
            </a:r>
          </a:p>
          <a:p>
            <a:pPr>
              <a:spcAft>
                <a:spcPts val="1000"/>
              </a:spcAft>
            </a:pPr>
            <a:r>
              <a:rPr lang="en-US" b="0" dirty="0"/>
              <a:t>Health Insurance and Outcomes</a:t>
            </a:r>
          </a:p>
          <a:p>
            <a:pPr>
              <a:spcAft>
                <a:spcPts val="1000"/>
              </a:spcAft>
            </a:pPr>
            <a:r>
              <a:rPr lang="en-US" b="0" dirty="0"/>
              <a:t>Health Care Systems and Institutions</a:t>
            </a:r>
          </a:p>
          <a:p>
            <a:pPr>
              <a:spcAft>
                <a:spcPts val="1000"/>
              </a:spcAft>
            </a:pPr>
            <a:r>
              <a:rPr lang="en-US" b="0" dirty="0"/>
              <a:t>Health Insurance and Reform</a:t>
            </a:r>
          </a:p>
          <a:p>
            <a:r>
              <a:rPr lang="en-US" b="0" dirty="0"/>
              <a:t>Time permitting: Big Pharma</a:t>
            </a:r>
          </a:p>
          <a:p>
            <a:pPr marL="0" indent="0">
              <a:buNone/>
            </a:pPr>
            <a:endParaRPr lang="en-US" dirty="0"/>
          </a:p>
        </p:txBody>
      </p:sp>
    </p:spTree>
    <p:extLst>
      <p:ext uri="{BB962C8B-B14F-4D97-AF65-F5344CB8AC3E}">
        <p14:creationId xmlns:p14="http://schemas.microsoft.com/office/powerpoint/2010/main" val="8060111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96B4D-6D54-4993-BD97-FF8A935E7A82}"/>
              </a:ext>
            </a:extLst>
          </p:cNvPr>
          <p:cNvSpPr>
            <a:spLocks noGrp="1"/>
          </p:cNvSpPr>
          <p:nvPr>
            <p:ph type="title"/>
          </p:nvPr>
        </p:nvSpPr>
        <p:spPr>
          <a:xfrm>
            <a:off x="834293" y="0"/>
            <a:ext cx="10515600" cy="1325563"/>
          </a:xfrm>
        </p:spPr>
        <p:txBody>
          <a:bodyPr/>
          <a:lstStyle/>
          <a:p>
            <a:r>
              <a:rPr lang="en-US" dirty="0">
                <a:solidFill>
                  <a:schemeClr val="bg1"/>
                </a:solidFill>
              </a:rPr>
              <a:t>Me</a:t>
            </a:r>
            <a:r>
              <a:rPr lang="en-US" dirty="0"/>
              <a:t>dicare Modernization Act </a:t>
            </a:r>
          </a:p>
        </p:txBody>
      </p:sp>
      <p:sp>
        <p:nvSpPr>
          <p:cNvPr id="3" name="Content Placeholder 2">
            <a:extLst>
              <a:ext uri="{FF2B5EF4-FFF2-40B4-BE49-F238E27FC236}">
                <a16:creationId xmlns:a16="http://schemas.microsoft.com/office/drawing/2014/main" id="{496F772E-1CE1-4875-A9C3-C01ECFB15571}"/>
              </a:ext>
            </a:extLst>
          </p:cNvPr>
          <p:cNvSpPr>
            <a:spLocks noGrp="1"/>
          </p:cNvSpPr>
          <p:nvPr>
            <p:ph idx="1"/>
          </p:nvPr>
        </p:nvSpPr>
        <p:spPr>
          <a:xfrm>
            <a:off x="838200" y="1590956"/>
            <a:ext cx="10515600" cy="4351338"/>
          </a:xfrm>
        </p:spPr>
        <p:txBody>
          <a:bodyPr/>
          <a:lstStyle/>
          <a:p>
            <a:r>
              <a:rPr lang="en-US" b="0" dirty="0">
                <a:solidFill>
                  <a:srgbClr val="111111"/>
                </a:solidFill>
                <a:latin typeface="Roboto"/>
              </a:rPr>
              <a:t>Prescription Drug Component</a:t>
            </a:r>
          </a:p>
          <a:p>
            <a:endParaRPr lang="en-US" b="0" i="0" dirty="0">
              <a:solidFill>
                <a:srgbClr val="111111"/>
              </a:solidFill>
              <a:effectLst/>
              <a:latin typeface="Roboto"/>
            </a:endParaRPr>
          </a:p>
          <a:p>
            <a:r>
              <a:rPr lang="en-US" b="0" i="0" dirty="0">
                <a:solidFill>
                  <a:srgbClr val="111111"/>
                </a:solidFill>
                <a:effectLst/>
                <a:latin typeface="Roboto"/>
              </a:rPr>
              <a:t>Medicare Part D, </a:t>
            </a:r>
            <a:r>
              <a:rPr lang="en-US" i="0" dirty="0">
                <a:solidFill>
                  <a:srgbClr val="111111"/>
                </a:solidFill>
                <a:effectLst/>
                <a:latin typeface="Roboto"/>
              </a:rPr>
              <a:t>by law</a:t>
            </a:r>
            <a:r>
              <a:rPr lang="en-US" b="0" i="0" dirty="0">
                <a:solidFill>
                  <a:srgbClr val="111111"/>
                </a:solidFill>
                <a:effectLst/>
                <a:latin typeface="Roboto"/>
              </a:rPr>
              <a:t>, can</a:t>
            </a:r>
            <a:r>
              <a:rPr lang="en-US" i="0" dirty="0">
                <a:solidFill>
                  <a:srgbClr val="111111"/>
                </a:solidFill>
                <a:effectLst/>
                <a:latin typeface="Roboto"/>
              </a:rPr>
              <a:t>not</a:t>
            </a:r>
            <a:r>
              <a:rPr lang="en-US" b="0" i="0" dirty="0">
                <a:solidFill>
                  <a:srgbClr val="111111"/>
                </a:solidFill>
                <a:effectLst/>
                <a:latin typeface="Roboto"/>
              </a:rPr>
              <a:t> negotiate drug prices like other governments do.</a:t>
            </a:r>
          </a:p>
          <a:p>
            <a:pPr marL="0" indent="0">
              <a:buNone/>
            </a:pPr>
            <a:endParaRPr lang="en-US" b="0" i="0" dirty="0">
              <a:solidFill>
                <a:srgbClr val="111111"/>
              </a:solidFill>
              <a:effectLst/>
              <a:latin typeface="Roboto"/>
            </a:endParaRPr>
          </a:p>
          <a:p>
            <a:r>
              <a:rPr lang="en-US" b="0" i="0" dirty="0">
                <a:solidFill>
                  <a:srgbClr val="111111"/>
                </a:solidFill>
                <a:effectLst/>
                <a:latin typeface="Roboto"/>
              </a:rPr>
              <a:t>In 2017, Medicare spent nearly $8 billion on insulin. </a:t>
            </a:r>
          </a:p>
          <a:p>
            <a:pPr lvl="1"/>
            <a:r>
              <a:rPr lang="en-US" b="0" i="0" dirty="0">
                <a:solidFill>
                  <a:srgbClr val="111111"/>
                </a:solidFill>
                <a:effectLst/>
                <a:latin typeface="Roboto"/>
              </a:rPr>
              <a:t>The researchers said that if Medicare were allowed to </a:t>
            </a:r>
            <a:r>
              <a:rPr lang="en-US" b="1" i="0" dirty="0">
                <a:solidFill>
                  <a:srgbClr val="111111"/>
                </a:solidFill>
                <a:effectLst/>
                <a:latin typeface="Roboto"/>
              </a:rPr>
              <a:t>negotiate</a:t>
            </a:r>
            <a:r>
              <a:rPr lang="en-US" b="0" i="0" dirty="0">
                <a:solidFill>
                  <a:srgbClr val="111111"/>
                </a:solidFill>
                <a:effectLst/>
                <a:latin typeface="Roboto"/>
              </a:rPr>
              <a:t> drug prices like the U.S. Department of Veterans Affairs (VA) can, Medicare could </a:t>
            </a:r>
            <a:r>
              <a:rPr lang="en-US" b="1" i="0" dirty="0">
                <a:solidFill>
                  <a:srgbClr val="111111"/>
                </a:solidFill>
                <a:effectLst/>
                <a:latin typeface="Roboto"/>
              </a:rPr>
              <a:t>save about $4.4 billion </a:t>
            </a:r>
            <a:r>
              <a:rPr lang="en-US" b="1" i="1" dirty="0">
                <a:solidFill>
                  <a:srgbClr val="111111"/>
                </a:solidFill>
                <a:effectLst/>
                <a:latin typeface="Roboto"/>
              </a:rPr>
              <a:t>just</a:t>
            </a:r>
            <a:r>
              <a:rPr lang="en-US" b="1" i="0" dirty="0">
                <a:solidFill>
                  <a:srgbClr val="111111"/>
                </a:solidFill>
                <a:effectLst/>
                <a:latin typeface="Roboto"/>
              </a:rPr>
              <a:t> on insulin</a:t>
            </a:r>
            <a:r>
              <a:rPr lang="en-US" b="0" i="0" dirty="0">
                <a:solidFill>
                  <a:srgbClr val="111111"/>
                </a:solidFill>
                <a:effectLst/>
                <a:latin typeface="Roboto"/>
              </a:rPr>
              <a:t>.</a:t>
            </a:r>
            <a:endParaRPr lang="en-US" dirty="0"/>
          </a:p>
        </p:txBody>
      </p:sp>
      <p:sp>
        <p:nvSpPr>
          <p:cNvPr id="4" name="Slide Number Placeholder 3">
            <a:extLst>
              <a:ext uri="{FF2B5EF4-FFF2-40B4-BE49-F238E27FC236}">
                <a16:creationId xmlns:a16="http://schemas.microsoft.com/office/drawing/2014/main" id="{29D761D2-8823-4453-B9F6-DDA956C780B0}"/>
              </a:ext>
            </a:extLst>
          </p:cNvPr>
          <p:cNvSpPr>
            <a:spLocks noGrp="1"/>
          </p:cNvSpPr>
          <p:nvPr>
            <p:ph type="sldNum" sz="quarter" idx="12"/>
          </p:nvPr>
        </p:nvSpPr>
        <p:spPr/>
        <p:txBody>
          <a:bodyPr/>
          <a:lstStyle/>
          <a:p>
            <a:fld id="{D9F085D5-EC86-4F6A-B501-C1359CB39116}" type="slidenum">
              <a:rPr lang="en-GB" smtClean="0"/>
              <a:t>60</a:t>
            </a:fld>
            <a:endParaRPr lang="en-GB"/>
          </a:p>
        </p:txBody>
      </p:sp>
    </p:spTree>
    <p:extLst>
      <p:ext uri="{BB962C8B-B14F-4D97-AF65-F5344CB8AC3E}">
        <p14:creationId xmlns:p14="http://schemas.microsoft.com/office/powerpoint/2010/main" val="13993989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E281C-0910-4E45-AA12-EF6965CC0BFD}"/>
              </a:ext>
            </a:extLst>
          </p:cNvPr>
          <p:cNvSpPr>
            <a:spLocks noGrp="1"/>
          </p:cNvSpPr>
          <p:nvPr>
            <p:ph type="title"/>
          </p:nvPr>
        </p:nvSpPr>
        <p:spPr/>
        <p:txBody>
          <a:bodyPr/>
          <a:lstStyle/>
          <a:p>
            <a:r>
              <a:rPr lang="en-US" dirty="0">
                <a:solidFill>
                  <a:schemeClr val="bg1"/>
                </a:solidFill>
              </a:rPr>
              <a:t>Pre</a:t>
            </a:r>
            <a:r>
              <a:rPr lang="en-US" dirty="0"/>
              <a:t>scription Drug Savings in Build Back Better</a:t>
            </a:r>
          </a:p>
        </p:txBody>
      </p:sp>
      <p:sp>
        <p:nvSpPr>
          <p:cNvPr id="4" name="Slide Number Placeholder 3">
            <a:extLst>
              <a:ext uri="{FF2B5EF4-FFF2-40B4-BE49-F238E27FC236}">
                <a16:creationId xmlns:a16="http://schemas.microsoft.com/office/drawing/2014/main" id="{B697DE66-30AD-EF48-99A6-7164EE24219C}"/>
              </a:ext>
            </a:extLst>
          </p:cNvPr>
          <p:cNvSpPr>
            <a:spLocks noGrp="1"/>
          </p:cNvSpPr>
          <p:nvPr>
            <p:ph type="sldNum" sz="quarter" idx="12"/>
          </p:nvPr>
        </p:nvSpPr>
        <p:spPr/>
        <p:txBody>
          <a:bodyPr/>
          <a:lstStyle/>
          <a:p>
            <a:fld id="{D9F085D5-EC86-4F6A-B501-C1359CB39116}" type="slidenum">
              <a:rPr lang="en-GB" smtClean="0"/>
              <a:t>61</a:t>
            </a:fld>
            <a:endParaRPr lang="en-GB"/>
          </a:p>
        </p:txBody>
      </p:sp>
      <p:pic>
        <p:nvPicPr>
          <p:cNvPr id="5" name="Picture 4">
            <a:extLst>
              <a:ext uri="{FF2B5EF4-FFF2-40B4-BE49-F238E27FC236}">
                <a16:creationId xmlns:a16="http://schemas.microsoft.com/office/drawing/2014/main" id="{C2D97D5F-3374-D54F-80EA-2434A5350012}"/>
              </a:ext>
            </a:extLst>
          </p:cNvPr>
          <p:cNvPicPr>
            <a:picLocks noChangeAspect="1"/>
          </p:cNvPicPr>
          <p:nvPr/>
        </p:nvPicPr>
        <p:blipFill>
          <a:blip r:embed="rId2"/>
          <a:stretch>
            <a:fillRect/>
          </a:stretch>
        </p:blipFill>
        <p:spPr>
          <a:xfrm>
            <a:off x="325821" y="1386205"/>
            <a:ext cx="11483681" cy="4624301"/>
          </a:xfrm>
          <a:prstGeom prst="rect">
            <a:avLst/>
          </a:prstGeom>
        </p:spPr>
      </p:pic>
      <p:sp>
        <p:nvSpPr>
          <p:cNvPr id="6" name="Rectangle 5">
            <a:extLst>
              <a:ext uri="{FF2B5EF4-FFF2-40B4-BE49-F238E27FC236}">
                <a16:creationId xmlns:a16="http://schemas.microsoft.com/office/drawing/2014/main" id="{7E2B1D93-9B3A-064A-97A9-F54D3845E6A2}"/>
              </a:ext>
            </a:extLst>
          </p:cNvPr>
          <p:cNvSpPr/>
          <p:nvPr/>
        </p:nvSpPr>
        <p:spPr>
          <a:xfrm>
            <a:off x="9697845" y="2417955"/>
            <a:ext cx="1386840" cy="396240"/>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18105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480EA-F89B-4672-9645-413A30F08CD5}"/>
              </a:ext>
            </a:extLst>
          </p:cNvPr>
          <p:cNvSpPr>
            <a:spLocks noGrp="1"/>
          </p:cNvSpPr>
          <p:nvPr>
            <p:ph type="title"/>
          </p:nvPr>
        </p:nvSpPr>
        <p:spPr>
          <a:xfrm>
            <a:off x="732693" y="0"/>
            <a:ext cx="10515600" cy="1325563"/>
          </a:xfrm>
        </p:spPr>
        <p:txBody>
          <a:bodyPr/>
          <a:lstStyle/>
          <a:p>
            <a:r>
              <a:rPr lang="en-US" dirty="0">
                <a:solidFill>
                  <a:srgbClr val="FAF7F0"/>
                </a:solidFill>
              </a:rPr>
              <a:t>Con</a:t>
            </a:r>
            <a:r>
              <a:rPr lang="en-US" dirty="0"/>
              <a:t>centration in Pharmaceutical Companies</a:t>
            </a:r>
          </a:p>
        </p:txBody>
      </p:sp>
      <p:sp>
        <p:nvSpPr>
          <p:cNvPr id="3" name="Content Placeholder 2">
            <a:extLst>
              <a:ext uri="{FF2B5EF4-FFF2-40B4-BE49-F238E27FC236}">
                <a16:creationId xmlns:a16="http://schemas.microsoft.com/office/drawing/2014/main" id="{FC489DD7-24EF-4117-9FF9-D4F5E1DD3295}"/>
              </a:ext>
            </a:extLst>
          </p:cNvPr>
          <p:cNvSpPr>
            <a:spLocks noGrp="1"/>
          </p:cNvSpPr>
          <p:nvPr>
            <p:ph idx="1"/>
          </p:nvPr>
        </p:nvSpPr>
        <p:spPr/>
        <p:txBody>
          <a:bodyPr/>
          <a:lstStyle/>
          <a:p>
            <a:pPr>
              <a:spcAft>
                <a:spcPts val="1000"/>
              </a:spcAft>
            </a:pPr>
            <a:r>
              <a:rPr lang="en-US" b="0" dirty="0">
                <a:solidFill>
                  <a:srgbClr val="111111"/>
                </a:solidFill>
                <a:latin typeface="Roboto"/>
              </a:rPr>
              <a:t>The number of mergers and acquisitions involving one of the top 25 firms more than doubled:</a:t>
            </a:r>
          </a:p>
          <a:p>
            <a:pPr lvl="1">
              <a:spcAft>
                <a:spcPts val="1000"/>
              </a:spcAft>
            </a:pPr>
            <a:r>
              <a:rPr lang="en-US" b="0" dirty="0">
                <a:solidFill>
                  <a:srgbClr val="111111"/>
                </a:solidFill>
                <a:latin typeface="Roboto"/>
              </a:rPr>
              <a:t>29 in 2006 to 61 in 2015</a:t>
            </a:r>
          </a:p>
          <a:p>
            <a:pPr>
              <a:spcAft>
                <a:spcPts val="1000"/>
              </a:spcAft>
            </a:pPr>
            <a:endParaRPr lang="en-US" b="0" dirty="0">
              <a:solidFill>
                <a:srgbClr val="111111"/>
              </a:solidFill>
              <a:latin typeface="Roboto"/>
            </a:endParaRPr>
          </a:p>
          <a:p>
            <a:pPr>
              <a:spcAft>
                <a:spcPts val="1000"/>
              </a:spcAft>
            </a:pPr>
            <a:r>
              <a:rPr lang="en-US" b="0" dirty="0">
                <a:solidFill>
                  <a:srgbClr val="111111"/>
                </a:solidFill>
                <a:latin typeface="Roboto"/>
              </a:rPr>
              <a:t>Between 1995 and 2015, 60 drug companies merged into 10.</a:t>
            </a:r>
          </a:p>
        </p:txBody>
      </p:sp>
      <p:sp>
        <p:nvSpPr>
          <p:cNvPr id="4" name="Slide Number Placeholder 3">
            <a:extLst>
              <a:ext uri="{FF2B5EF4-FFF2-40B4-BE49-F238E27FC236}">
                <a16:creationId xmlns:a16="http://schemas.microsoft.com/office/drawing/2014/main" id="{452B2CB2-978A-49E2-AB39-5EE42F88D432}"/>
              </a:ext>
            </a:extLst>
          </p:cNvPr>
          <p:cNvSpPr>
            <a:spLocks noGrp="1"/>
          </p:cNvSpPr>
          <p:nvPr>
            <p:ph type="sldNum" sz="quarter" idx="12"/>
          </p:nvPr>
        </p:nvSpPr>
        <p:spPr/>
        <p:txBody>
          <a:bodyPr/>
          <a:lstStyle/>
          <a:p>
            <a:fld id="{D9F085D5-EC86-4F6A-B501-C1359CB39116}" type="slidenum">
              <a:rPr lang="en-GB" smtClean="0"/>
              <a:t>62</a:t>
            </a:fld>
            <a:endParaRPr lang="en-GB"/>
          </a:p>
        </p:txBody>
      </p:sp>
    </p:spTree>
    <p:extLst>
      <p:ext uri="{BB962C8B-B14F-4D97-AF65-F5344CB8AC3E}">
        <p14:creationId xmlns:p14="http://schemas.microsoft.com/office/powerpoint/2010/main" val="20416896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4A045-4BFE-4426-92A6-A02EFBC576AD}"/>
              </a:ext>
            </a:extLst>
          </p:cNvPr>
          <p:cNvSpPr>
            <a:spLocks noGrp="1"/>
          </p:cNvSpPr>
          <p:nvPr>
            <p:ph type="title"/>
          </p:nvPr>
        </p:nvSpPr>
        <p:spPr>
          <a:xfrm>
            <a:off x="812800" y="0"/>
            <a:ext cx="10515600" cy="1325563"/>
          </a:xfrm>
        </p:spPr>
        <p:txBody>
          <a:bodyPr/>
          <a:lstStyle/>
          <a:p>
            <a:r>
              <a:rPr lang="en-US" dirty="0">
                <a:solidFill>
                  <a:schemeClr val="bg1"/>
                </a:solidFill>
              </a:rPr>
              <a:t>Mo</a:t>
            </a:r>
            <a:r>
              <a:rPr lang="en-US" dirty="0"/>
              <a:t>nopolization of Health Insurance Market</a:t>
            </a:r>
          </a:p>
        </p:txBody>
      </p:sp>
      <p:sp>
        <p:nvSpPr>
          <p:cNvPr id="3" name="Content Placeholder 2">
            <a:extLst>
              <a:ext uri="{FF2B5EF4-FFF2-40B4-BE49-F238E27FC236}">
                <a16:creationId xmlns:a16="http://schemas.microsoft.com/office/drawing/2014/main" id="{40224BA4-4071-4F1B-BF0B-AA6D15322863}"/>
              </a:ext>
            </a:extLst>
          </p:cNvPr>
          <p:cNvSpPr>
            <a:spLocks noGrp="1"/>
          </p:cNvSpPr>
          <p:nvPr>
            <p:ph idx="1"/>
          </p:nvPr>
        </p:nvSpPr>
        <p:spPr/>
        <p:txBody>
          <a:bodyPr>
            <a:normAutofit fontScale="92500" lnSpcReduction="10000"/>
          </a:bodyPr>
          <a:lstStyle/>
          <a:p>
            <a:pPr>
              <a:spcAft>
                <a:spcPts val="1000"/>
              </a:spcAft>
            </a:pPr>
            <a:r>
              <a:rPr lang="en-US" sz="2400" b="0" dirty="0">
                <a:solidFill>
                  <a:srgbClr val="000000"/>
                </a:solidFill>
                <a:latin typeface="Myriad Pro"/>
              </a:rPr>
              <a:t>As of 2011, there were close to </a:t>
            </a:r>
            <a:r>
              <a:rPr lang="en-US" sz="2400" dirty="0">
                <a:solidFill>
                  <a:srgbClr val="000000"/>
                </a:solidFill>
                <a:latin typeface="Myriad Pro"/>
              </a:rPr>
              <a:t>100 insurers </a:t>
            </a:r>
            <a:r>
              <a:rPr lang="en-US" sz="2400" b="0" dirty="0">
                <a:solidFill>
                  <a:srgbClr val="000000"/>
                </a:solidFill>
                <a:latin typeface="Myriad Pro"/>
              </a:rPr>
              <a:t>in </a:t>
            </a:r>
            <a:r>
              <a:rPr lang="en-US" sz="2400" dirty="0">
                <a:solidFill>
                  <a:srgbClr val="000000"/>
                </a:solidFill>
                <a:latin typeface="Myriad Pro"/>
              </a:rPr>
              <a:t>Switzerland</a:t>
            </a:r>
            <a:r>
              <a:rPr lang="en-US" sz="2400" b="0" dirty="0">
                <a:solidFill>
                  <a:srgbClr val="000000"/>
                </a:solidFill>
                <a:latin typeface="Myriad Pro"/>
              </a:rPr>
              <a:t> competing for consumer health care dollars, </a:t>
            </a:r>
            <a:r>
              <a:rPr lang="en-US" sz="2400" dirty="0">
                <a:solidFill>
                  <a:srgbClr val="000000"/>
                </a:solidFill>
                <a:latin typeface="Myriad Pro"/>
              </a:rPr>
              <a:t>forcing firms to compete </a:t>
            </a:r>
            <a:r>
              <a:rPr lang="en-US" sz="2400" b="0" dirty="0">
                <a:solidFill>
                  <a:srgbClr val="000000"/>
                </a:solidFill>
                <a:latin typeface="Myriad Pro"/>
              </a:rPr>
              <a:t>by setting prices to just cover costs.</a:t>
            </a:r>
          </a:p>
          <a:p>
            <a:pPr>
              <a:spcAft>
                <a:spcPts val="1000"/>
              </a:spcAft>
            </a:pPr>
            <a:r>
              <a:rPr lang="en-US" sz="2400" b="0" dirty="0">
                <a:solidFill>
                  <a:srgbClr val="000000"/>
                </a:solidFill>
                <a:latin typeface="Myriad Pro"/>
              </a:rPr>
              <a:t>In the United States, </a:t>
            </a:r>
            <a:r>
              <a:rPr lang="en-US" sz="2400" dirty="0">
                <a:solidFill>
                  <a:srgbClr val="000000"/>
                </a:solidFill>
                <a:latin typeface="Myriad Pro"/>
              </a:rPr>
              <a:t>markets are state specific </a:t>
            </a:r>
            <a:r>
              <a:rPr lang="en-US" sz="2400" b="0" dirty="0">
                <a:solidFill>
                  <a:srgbClr val="000000"/>
                </a:solidFill>
                <a:latin typeface="Myriad Pro"/>
              </a:rPr>
              <a:t>and consumers may choose from plans available in the state in which they reside. </a:t>
            </a:r>
          </a:p>
          <a:p>
            <a:pPr>
              <a:spcAft>
                <a:spcPts val="1000"/>
              </a:spcAft>
            </a:pPr>
            <a:r>
              <a:rPr lang="en-US" sz="2400" b="0" dirty="0">
                <a:solidFill>
                  <a:srgbClr val="000000"/>
                </a:solidFill>
                <a:latin typeface="Myriad Pro"/>
              </a:rPr>
              <a:t>In 2014, of the 50 states and the District of Columbia:</a:t>
            </a:r>
          </a:p>
          <a:p>
            <a:pPr lvl="1"/>
            <a:r>
              <a:rPr lang="en-US" sz="2000" b="0" dirty="0">
                <a:solidFill>
                  <a:srgbClr val="000000"/>
                </a:solidFill>
                <a:latin typeface="Myriad Pro"/>
              </a:rPr>
              <a:t>11 had only 1 or 2 insurers</a:t>
            </a:r>
          </a:p>
          <a:p>
            <a:pPr lvl="1"/>
            <a:r>
              <a:rPr lang="en-US" sz="2000" b="0" dirty="0">
                <a:solidFill>
                  <a:srgbClr val="000000"/>
                </a:solidFill>
                <a:latin typeface="Myriad Pro"/>
              </a:rPr>
              <a:t>21 had 3 or 4, and </a:t>
            </a:r>
          </a:p>
          <a:p>
            <a:pPr lvl="1">
              <a:spcAft>
                <a:spcPts val="1000"/>
              </a:spcAft>
            </a:pPr>
            <a:r>
              <a:rPr lang="en-US" sz="2000" b="0" dirty="0">
                <a:solidFill>
                  <a:srgbClr val="000000"/>
                </a:solidFill>
                <a:latin typeface="Myriad Pro"/>
              </a:rPr>
              <a:t>only 19 states had 5 or more.  </a:t>
            </a:r>
            <a:r>
              <a:rPr lang="en-US" sz="2000" dirty="0">
                <a:solidFill>
                  <a:srgbClr val="000000"/>
                </a:solidFill>
                <a:latin typeface="Myriad Pro"/>
              </a:rPr>
              <a:t>(CA has 11)</a:t>
            </a:r>
            <a:endParaRPr lang="en-US" sz="2000" b="0" dirty="0">
              <a:solidFill>
                <a:srgbClr val="000000"/>
              </a:solidFill>
              <a:latin typeface="Myriad Pro"/>
            </a:endParaRPr>
          </a:p>
          <a:p>
            <a:r>
              <a:rPr lang="en-US" sz="2400" b="0" dirty="0">
                <a:solidFill>
                  <a:srgbClr val="000000"/>
                </a:solidFill>
                <a:latin typeface="Myriad Pro"/>
              </a:rPr>
              <a:t>As of July 2019, the number of states with only 1 or 2 insurers had increased from 11 to 20. </a:t>
            </a:r>
          </a:p>
        </p:txBody>
      </p:sp>
    </p:spTree>
    <p:extLst>
      <p:ext uri="{BB962C8B-B14F-4D97-AF65-F5344CB8AC3E}">
        <p14:creationId xmlns:p14="http://schemas.microsoft.com/office/powerpoint/2010/main" val="7015815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F60BD-1EDE-F940-A495-63236CD19551}"/>
              </a:ext>
            </a:extLst>
          </p:cNvPr>
          <p:cNvSpPr>
            <a:spLocks noGrp="1"/>
          </p:cNvSpPr>
          <p:nvPr>
            <p:ph type="title"/>
          </p:nvPr>
        </p:nvSpPr>
        <p:spPr/>
        <p:txBody>
          <a:bodyPr>
            <a:normAutofit/>
          </a:bodyPr>
          <a:lstStyle/>
          <a:p>
            <a:r>
              <a:rPr lang="en-US" sz="3700" dirty="0">
                <a:solidFill>
                  <a:schemeClr val="bg1"/>
                </a:solidFill>
              </a:rPr>
              <a:t>Ave</a:t>
            </a:r>
            <a:r>
              <a:rPr lang="en-US" sz="3700" dirty="0"/>
              <a:t>rage Annual Insurance Premiums, 1999-2018 </a:t>
            </a:r>
          </a:p>
        </p:txBody>
      </p:sp>
      <p:sp>
        <p:nvSpPr>
          <p:cNvPr id="4" name="Slide Number Placeholder 3">
            <a:extLst>
              <a:ext uri="{FF2B5EF4-FFF2-40B4-BE49-F238E27FC236}">
                <a16:creationId xmlns:a16="http://schemas.microsoft.com/office/drawing/2014/main" id="{7AB721CE-FC1A-3445-9312-DD0BF2281E29}"/>
              </a:ext>
            </a:extLst>
          </p:cNvPr>
          <p:cNvSpPr>
            <a:spLocks noGrp="1"/>
          </p:cNvSpPr>
          <p:nvPr>
            <p:ph type="sldNum" sz="quarter" idx="12"/>
          </p:nvPr>
        </p:nvSpPr>
        <p:spPr/>
        <p:txBody>
          <a:bodyPr/>
          <a:lstStyle/>
          <a:p>
            <a:fld id="{D9F085D5-EC86-4F6A-B501-C1359CB39116}" type="slidenum">
              <a:rPr lang="en-GB" smtClean="0"/>
              <a:t>64</a:t>
            </a:fld>
            <a:endParaRPr lang="en-GB"/>
          </a:p>
        </p:txBody>
      </p:sp>
      <p:pic>
        <p:nvPicPr>
          <p:cNvPr id="5" name="Picture 2" descr="Exhibit 1">
            <a:extLst>
              <a:ext uri="{FF2B5EF4-FFF2-40B4-BE49-F238E27FC236}">
                <a16:creationId xmlns:a16="http://schemas.microsoft.com/office/drawing/2014/main" id="{86CD0150-E5B2-2842-B37C-DC19179CC0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785" y="1382768"/>
            <a:ext cx="6105111" cy="484745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7496DC7-90A3-9B47-AB6C-35B7536B539D}"/>
              </a:ext>
            </a:extLst>
          </p:cNvPr>
          <p:cNvSpPr txBox="1"/>
          <p:nvPr/>
        </p:nvSpPr>
        <p:spPr>
          <a:xfrm>
            <a:off x="9054581" y="6456851"/>
            <a:ext cx="2299219" cy="276999"/>
          </a:xfrm>
          <a:prstGeom prst="rect">
            <a:avLst/>
          </a:prstGeom>
          <a:noFill/>
        </p:spPr>
        <p:txBody>
          <a:bodyPr wrap="none" rtlCol="0">
            <a:spAutoFit/>
          </a:bodyPr>
          <a:lstStyle/>
          <a:p>
            <a:r>
              <a:rPr lang="en-US" sz="1200" dirty="0"/>
              <a:t>Source: The Commonwealth Fund</a:t>
            </a:r>
          </a:p>
        </p:txBody>
      </p:sp>
      <p:sp>
        <p:nvSpPr>
          <p:cNvPr id="7" name="TextBox 6">
            <a:extLst>
              <a:ext uri="{FF2B5EF4-FFF2-40B4-BE49-F238E27FC236}">
                <a16:creationId xmlns:a16="http://schemas.microsoft.com/office/drawing/2014/main" id="{4D1DFD62-3CC5-BD4D-95D7-10B2289BBD00}"/>
              </a:ext>
            </a:extLst>
          </p:cNvPr>
          <p:cNvSpPr txBox="1"/>
          <p:nvPr/>
        </p:nvSpPr>
        <p:spPr>
          <a:xfrm>
            <a:off x="1611754" y="987009"/>
            <a:ext cx="3983270" cy="338554"/>
          </a:xfrm>
          <a:prstGeom prst="rect">
            <a:avLst/>
          </a:prstGeom>
          <a:solidFill>
            <a:schemeClr val="bg1"/>
          </a:solidFill>
        </p:spPr>
        <p:txBody>
          <a:bodyPr wrap="none" rtlCol="0">
            <a:spAutoFit/>
          </a:bodyPr>
          <a:lstStyle/>
          <a:p>
            <a:r>
              <a:rPr lang="en-US" sz="1600" dirty="0"/>
              <a:t>Employer provided, Not Adjusted for Inflation</a:t>
            </a:r>
          </a:p>
        </p:txBody>
      </p:sp>
      <p:graphicFrame>
        <p:nvGraphicFramePr>
          <p:cNvPr id="10" name="Table 10">
            <a:extLst>
              <a:ext uri="{FF2B5EF4-FFF2-40B4-BE49-F238E27FC236}">
                <a16:creationId xmlns:a16="http://schemas.microsoft.com/office/drawing/2014/main" id="{B05E377E-44A4-3F4D-9A90-D7AE2076D15E}"/>
              </a:ext>
            </a:extLst>
          </p:cNvPr>
          <p:cNvGraphicFramePr>
            <a:graphicFrameLocks noGrp="1"/>
          </p:cNvGraphicFramePr>
          <p:nvPr>
            <p:extLst>
              <p:ext uri="{D42A27DB-BD31-4B8C-83A1-F6EECF244321}">
                <p14:modId xmlns:p14="http://schemas.microsoft.com/office/powerpoint/2010/main" val="4151727477"/>
              </p:ext>
            </p:extLst>
          </p:nvPr>
        </p:nvGraphicFramePr>
        <p:xfrm>
          <a:off x="7022581" y="2716174"/>
          <a:ext cx="4064000" cy="2123440"/>
        </p:xfrm>
        <a:graphic>
          <a:graphicData uri="http://schemas.openxmlformats.org/drawingml/2006/table">
            <a:tbl>
              <a:tblPr firstRow="1" bandRow="1">
                <a:tableStyleId>{5C22544A-7EE6-4342-B048-85BDC9FD1C3A}</a:tableStyleId>
              </a:tblPr>
              <a:tblGrid>
                <a:gridCol w="2041135">
                  <a:extLst>
                    <a:ext uri="{9D8B030D-6E8A-4147-A177-3AD203B41FA5}">
                      <a16:colId xmlns:a16="http://schemas.microsoft.com/office/drawing/2014/main" val="1182063439"/>
                    </a:ext>
                  </a:extLst>
                </a:gridCol>
                <a:gridCol w="2022865">
                  <a:extLst>
                    <a:ext uri="{9D8B030D-6E8A-4147-A177-3AD203B41FA5}">
                      <a16:colId xmlns:a16="http://schemas.microsoft.com/office/drawing/2014/main" val="3713719126"/>
                    </a:ext>
                  </a:extLst>
                </a:gridCol>
              </a:tblGrid>
              <a:tr h="370840">
                <a:tc>
                  <a:txBody>
                    <a:bodyPr/>
                    <a:lstStyle/>
                    <a:p>
                      <a:endParaRPr lang="en-US" dirty="0"/>
                    </a:p>
                  </a:txBody>
                  <a:tcPr/>
                </a:tc>
                <a:tc>
                  <a:txBody>
                    <a:bodyPr/>
                    <a:lstStyle/>
                    <a:p>
                      <a:pPr algn="ctr"/>
                      <a:r>
                        <a:rPr lang="en-US" dirty="0"/>
                        <a:t>Average Annual Rate of Change</a:t>
                      </a:r>
                    </a:p>
                  </a:txBody>
                  <a:tcPr/>
                </a:tc>
                <a:extLst>
                  <a:ext uri="{0D108BD9-81ED-4DB2-BD59-A6C34878D82A}">
                    <a16:rowId xmlns:a16="http://schemas.microsoft.com/office/drawing/2014/main" val="1024025604"/>
                  </a:ext>
                </a:extLst>
              </a:tr>
              <a:tr h="370840">
                <a:tc>
                  <a:txBody>
                    <a:bodyPr/>
                    <a:lstStyle/>
                    <a:p>
                      <a:r>
                        <a:rPr lang="en-US" dirty="0"/>
                        <a:t>Inflation</a:t>
                      </a:r>
                    </a:p>
                  </a:txBody>
                  <a:tcPr/>
                </a:tc>
                <a:tc>
                  <a:txBody>
                    <a:bodyPr/>
                    <a:lstStyle/>
                    <a:p>
                      <a:pPr algn="ctr"/>
                      <a:r>
                        <a:rPr lang="en-US" dirty="0"/>
                        <a:t>2.19</a:t>
                      </a:r>
                    </a:p>
                  </a:txBody>
                  <a:tcPr/>
                </a:tc>
                <a:extLst>
                  <a:ext uri="{0D108BD9-81ED-4DB2-BD59-A6C34878D82A}">
                    <a16:rowId xmlns:a16="http://schemas.microsoft.com/office/drawing/2014/main" val="1983546380"/>
                  </a:ext>
                </a:extLst>
              </a:tr>
              <a:tr h="370840">
                <a:tc>
                  <a:txBody>
                    <a:bodyPr/>
                    <a:lstStyle/>
                    <a:p>
                      <a:r>
                        <a:rPr lang="en-US" dirty="0"/>
                        <a:t>Health Care CPI</a:t>
                      </a:r>
                    </a:p>
                  </a:txBody>
                  <a:tcPr/>
                </a:tc>
                <a:tc>
                  <a:txBody>
                    <a:bodyPr/>
                    <a:lstStyle/>
                    <a:p>
                      <a:pPr algn="ctr"/>
                      <a:r>
                        <a:rPr lang="en-US" dirty="0"/>
                        <a:t>3.68</a:t>
                      </a:r>
                    </a:p>
                  </a:txBody>
                  <a:tcPr/>
                </a:tc>
                <a:extLst>
                  <a:ext uri="{0D108BD9-81ED-4DB2-BD59-A6C34878D82A}">
                    <a16:rowId xmlns:a16="http://schemas.microsoft.com/office/drawing/2014/main" val="3717018746"/>
                  </a:ext>
                </a:extLst>
              </a:tr>
              <a:tr h="370840">
                <a:tc>
                  <a:txBody>
                    <a:bodyPr/>
                    <a:lstStyle/>
                    <a:p>
                      <a:r>
                        <a:rPr lang="en-US" b="1" dirty="0"/>
                        <a:t>Single coverage</a:t>
                      </a:r>
                    </a:p>
                  </a:txBody>
                  <a:tcPr/>
                </a:tc>
                <a:tc>
                  <a:txBody>
                    <a:bodyPr/>
                    <a:lstStyle/>
                    <a:p>
                      <a:pPr algn="ctr"/>
                      <a:r>
                        <a:rPr lang="en-US" b="1" dirty="0"/>
                        <a:t>6.51</a:t>
                      </a:r>
                    </a:p>
                  </a:txBody>
                  <a:tcPr/>
                </a:tc>
                <a:extLst>
                  <a:ext uri="{0D108BD9-81ED-4DB2-BD59-A6C34878D82A}">
                    <a16:rowId xmlns:a16="http://schemas.microsoft.com/office/drawing/2014/main" val="3567280390"/>
                  </a:ext>
                </a:extLst>
              </a:tr>
              <a:tr h="370840">
                <a:tc>
                  <a:txBody>
                    <a:bodyPr/>
                    <a:lstStyle/>
                    <a:p>
                      <a:r>
                        <a:rPr lang="en-US" b="1" dirty="0"/>
                        <a:t>Family coverage</a:t>
                      </a:r>
                    </a:p>
                  </a:txBody>
                  <a:tcPr/>
                </a:tc>
                <a:tc>
                  <a:txBody>
                    <a:bodyPr/>
                    <a:lstStyle/>
                    <a:p>
                      <a:pPr algn="ctr"/>
                      <a:r>
                        <a:rPr lang="en-US" b="1" dirty="0"/>
                        <a:t>6.52</a:t>
                      </a:r>
                    </a:p>
                  </a:txBody>
                  <a:tcPr/>
                </a:tc>
                <a:extLst>
                  <a:ext uri="{0D108BD9-81ED-4DB2-BD59-A6C34878D82A}">
                    <a16:rowId xmlns:a16="http://schemas.microsoft.com/office/drawing/2014/main" val="541436821"/>
                  </a:ext>
                </a:extLst>
              </a:tr>
            </a:tbl>
          </a:graphicData>
        </a:graphic>
      </p:graphicFrame>
      <p:sp>
        <p:nvSpPr>
          <p:cNvPr id="3" name="TextBox 2">
            <a:extLst>
              <a:ext uri="{FF2B5EF4-FFF2-40B4-BE49-F238E27FC236}">
                <a16:creationId xmlns:a16="http://schemas.microsoft.com/office/drawing/2014/main" id="{DE3A39F2-A934-434E-BD6E-6DF9E759400A}"/>
              </a:ext>
            </a:extLst>
          </p:cNvPr>
          <p:cNvSpPr txBox="1"/>
          <p:nvPr/>
        </p:nvSpPr>
        <p:spPr>
          <a:xfrm>
            <a:off x="7532690" y="1714679"/>
            <a:ext cx="3043782" cy="646331"/>
          </a:xfrm>
          <a:prstGeom prst="rect">
            <a:avLst/>
          </a:prstGeom>
          <a:noFill/>
        </p:spPr>
        <p:txBody>
          <a:bodyPr wrap="none" rtlCol="0">
            <a:spAutoFit/>
          </a:bodyPr>
          <a:lstStyle/>
          <a:p>
            <a:r>
              <a:rPr lang="en-US" dirty="0"/>
              <a:t>Single:	~$2,000 to ~$7,000</a:t>
            </a:r>
          </a:p>
          <a:p>
            <a:r>
              <a:rPr lang="en-US" dirty="0"/>
              <a:t>Family:	~$5,900 to ~$19,500</a:t>
            </a:r>
          </a:p>
        </p:txBody>
      </p:sp>
    </p:spTree>
    <p:extLst>
      <p:ext uri="{BB962C8B-B14F-4D97-AF65-F5344CB8AC3E}">
        <p14:creationId xmlns:p14="http://schemas.microsoft.com/office/powerpoint/2010/main" val="3888727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23386-3B0F-446A-ACBB-6FAD8536DB12}"/>
              </a:ext>
            </a:extLst>
          </p:cNvPr>
          <p:cNvSpPr>
            <a:spLocks noGrp="1"/>
          </p:cNvSpPr>
          <p:nvPr>
            <p:ph type="title"/>
          </p:nvPr>
        </p:nvSpPr>
        <p:spPr>
          <a:xfrm>
            <a:off x="766950" y="0"/>
            <a:ext cx="10515600" cy="1325563"/>
          </a:xfrm>
        </p:spPr>
        <p:txBody>
          <a:bodyPr/>
          <a:lstStyle/>
          <a:p>
            <a:r>
              <a:rPr lang="en-US" dirty="0">
                <a:solidFill>
                  <a:schemeClr val="bg1"/>
                </a:solidFill>
              </a:rPr>
              <a:t>Spe</a:t>
            </a:r>
            <a:r>
              <a:rPr lang="en-US" dirty="0"/>
              <a:t>nding on Deductibles</a:t>
            </a:r>
          </a:p>
        </p:txBody>
      </p:sp>
      <p:pic>
        <p:nvPicPr>
          <p:cNvPr id="5" name="Content Placeholder 4">
            <a:extLst>
              <a:ext uri="{FF2B5EF4-FFF2-40B4-BE49-F238E27FC236}">
                <a16:creationId xmlns:a16="http://schemas.microsoft.com/office/drawing/2014/main" id="{E7236D6D-B7A8-4081-8CEC-425393E4A4AD}"/>
              </a:ext>
            </a:extLst>
          </p:cNvPr>
          <p:cNvPicPr>
            <a:picLocks noGrp="1" noChangeAspect="1"/>
          </p:cNvPicPr>
          <p:nvPr>
            <p:ph idx="1"/>
          </p:nvPr>
        </p:nvPicPr>
        <p:blipFill>
          <a:blip r:embed="rId2"/>
          <a:stretch>
            <a:fillRect/>
          </a:stretch>
        </p:blipFill>
        <p:spPr>
          <a:xfrm>
            <a:off x="1842053" y="1287016"/>
            <a:ext cx="7659136" cy="4638330"/>
          </a:xfrm>
        </p:spPr>
      </p:pic>
    </p:spTree>
    <p:extLst>
      <p:ext uri="{BB962C8B-B14F-4D97-AF65-F5344CB8AC3E}">
        <p14:creationId xmlns:p14="http://schemas.microsoft.com/office/powerpoint/2010/main" val="24101936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84E0B-C92D-4698-8633-C8BE96ABF2AF}"/>
              </a:ext>
            </a:extLst>
          </p:cNvPr>
          <p:cNvSpPr>
            <a:spLocks noGrp="1"/>
          </p:cNvSpPr>
          <p:nvPr>
            <p:ph type="title"/>
          </p:nvPr>
        </p:nvSpPr>
        <p:spPr>
          <a:xfrm>
            <a:off x="743200" y="0"/>
            <a:ext cx="10515600" cy="1325563"/>
          </a:xfrm>
        </p:spPr>
        <p:txBody>
          <a:bodyPr/>
          <a:lstStyle/>
          <a:p>
            <a:r>
              <a:rPr lang="en-US" dirty="0">
                <a:solidFill>
                  <a:schemeClr val="bg1"/>
                </a:solidFill>
              </a:rPr>
              <a:t>Rea</a:t>
            </a:r>
            <a:r>
              <a:rPr lang="en-US" dirty="0"/>
              <a:t>son for Higher Health Insurance Rates</a:t>
            </a:r>
          </a:p>
        </p:txBody>
      </p:sp>
      <p:sp>
        <p:nvSpPr>
          <p:cNvPr id="3" name="Content Placeholder 2">
            <a:extLst>
              <a:ext uri="{FF2B5EF4-FFF2-40B4-BE49-F238E27FC236}">
                <a16:creationId xmlns:a16="http://schemas.microsoft.com/office/drawing/2014/main" id="{C428A2D5-1E9A-4D0F-8678-2E8EFAE37DF4}"/>
              </a:ext>
            </a:extLst>
          </p:cNvPr>
          <p:cNvSpPr>
            <a:spLocks noGrp="1"/>
          </p:cNvSpPr>
          <p:nvPr>
            <p:ph idx="1"/>
          </p:nvPr>
        </p:nvSpPr>
        <p:spPr>
          <a:xfrm>
            <a:off x="2900362" y="1561345"/>
            <a:ext cx="6391275" cy="4351338"/>
          </a:xfrm>
        </p:spPr>
        <p:txBody>
          <a:bodyPr/>
          <a:lstStyle/>
          <a:p>
            <a:r>
              <a:rPr lang="en-US" b="0" dirty="0">
                <a:solidFill>
                  <a:srgbClr val="333333"/>
                </a:solidFill>
                <a:latin typeface="interface_regular"/>
              </a:rPr>
              <a:t>Rising prices in the health sector</a:t>
            </a:r>
          </a:p>
          <a:p>
            <a:r>
              <a:rPr lang="en-US" b="0" dirty="0">
                <a:solidFill>
                  <a:srgbClr val="333333"/>
                </a:solidFill>
                <a:latin typeface="interface_regular"/>
              </a:rPr>
              <a:t>A</a:t>
            </a:r>
            <a:r>
              <a:rPr lang="en-US" sz="2800" b="0" dirty="0">
                <a:solidFill>
                  <a:srgbClr val="333333"/>
                </a:solidFill>
                <a:latin typeface="interface_regular"/>
              </a:rPr>
              <a:t>dvances in medical technologies </a:t>
            </a:r>
          </a:p>
          <a:p>
            <a:r>
              <a:rPr lang="en-US" b="0" dirty="0">
                <a:solidFill>
                  <a:srgbClr val="333333"/>
                </a:solidFill>
                <a:latin typeface="interface_regular"/>
              </a:rPr>
              <a:t>I</a:t>
            </a:r>
            <a:r>
              <a:rPr lang="en-US" sz="2800" b="0" dirty="0">
                <a:solidFill>
                  <a:srgbClr val="333333"/>
                </a:solidFill>
                <a:latin typeface="interface_regular"/>
              </a:rPr>
              <a:t>ncreased demand for services </a:t>
            </a:r>
          </a:p>
          <a:p>
            <a:r>
              <a:rPr lang="en-US" b="0" dirty="0">
                <a:solidFill>
                  <a:srgbClr val="333333"/>
                </a:solidFill>
                <a:latin typeface="interface_regular"/>
              </a:rPr>
              <a:t>Concentration of insurance companies!</a:t>
            </a:r>
          </a:p>
        </p:txBody>
      </p:sp>
    </p:spTree>
    <p:extLst>
      <p:ext uri="{BB962C8B-B14F-4D97-AF65-F5344CB8AC3E}">
        <p14:creationId xmlns:p14="http://schemas.microsoft.com/office/powerpoint/2010/main" val="14999674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E747D-AAD7-EF40-816C-BA7A5818A506}"/>
              </a:ext>
            </a:extLst>
          </p:cNvPr>
          <p:cNvSpPr>
            <a:spLocks noGrp="1"/>
          </p:cNvSpPr>
          <p:nvPr>
            <p:ph type="title"/>
          </p:nvPr>
        </p:nvSpPr>
        <p:spPr/>
        <p:txBody>
          <a:bodyPr/>
          <a:lstStyle/>
          <a:p>
            <a:r>
              <a:rPr lang="en-US" dirty="0"/>
              <a:t>Health Care Systems and Institutions</a:t>
            </a:r>
          </a:p>
        </p:txBody>
      </p:sp>
      <p:sp>
        <p:nvSpPr>
          <p:cNvPr id="3" name="Text Placeholder 2">
            <a:extLst>
              <a:ext uri="{FF2B5EF4-FFF2-40B4-BE49-F238E27FC236}">
                <a16:creationId xmlns:a16="http://schemas.microsoft.com/office/drawing/2014/main" id="{1735B492-429B-A842-A602-B30EB286F71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7C33B37-94B1-A746-B563-F47E7201AA2F}"/>
              </a:ext>
            </a:extLst>
          </p:cNvPr>
          <p:cNvSpPr>
            <a:spLocks noGrp="1"/>
          </p:cNvSpPr>
          <p:nvPr>
            <p:ph type="sldNum" sz="quarter" idx="12"/>
          </p:nvPr>
        </p:nvSpPr>
        <p:spPr/>
        <p:txBody>
          <a:bodyPr/>
          <a:lstStyle/>
          <a:p>
            <a:fld id="{D9F085D5-EC86-4F6A-B501-C1359CB39116}" type="slidenum">
              <a:rPr lang="en-GB" smtClean="0"/>
              <a:t>67</a:t>
            </a:fld>
            <a:endParaRPr lang="en-GB"/>
          </a:p>
        </p:txBody>
      </p:sp>
    </p:spTree>
    <p:extLst>
      <p:ext uri="{BB962C8B-B14F-4D97-AF65-F5344CB8AC3E}">
        <p14:creationId xmlns:p14="http://schemas.microsoft.com/office/powerpoint/2010/main" val="13541832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61F00-22A7-4EFC-9AB7-EB48AF1BDF01}"/>
              </a:ext>
            </a:extLst>
          </p:cNvPr>
          <p:cNvSpPr>
            <a:spLocks noGrp="1"/>
          </p:cNvSpPr>
          <p:nvPr>
            <p:ph type="title"/>
          </p:nvPr>
        </p:nvSpPr>
        <p:spPr>
          <a:xfrm>
            <a:off x="723896" y="0"/>
            <a:ext cx="10515600" cy="1325563"/>
          </a:xfrm>
        </p:spPr>
        <p:txBody>
          <a:bodyPr/>
          <a:lstStyle/>
          <a:p>
            <a:pPr>
              <a:defRPr/>
            </a:pPr>
            <a:r>
              <a:rPr lang="en-US" dirty="0">
                <a:solidFill>
                  <a:schemeClr val="bg1"/>
                </a:solidFill>
                <a:effectLst>
                  <a:outerShdw blurRad="38100" dist="38100" dir="2700000" algn="tl">
                    <a:srgbClr val="000000">
                      <a:alpha val="43137"/>
                    </a:srgbClr>
                  </a:outerShdw>
                </a:effectLst>
              </a:rPr>
              <a:t>Hea</a:t>
            </a:r>
            <a:r>
              <a:rPr lang="en-US" dirty="0">
                <a:effectLst>
                  <a:outerShdw blurRad="38100" dist="38100" dir="2700000" algn="tl">
                    <a:srgbClr val="000000">
                      <a:alpha val="43137"/>
                    </a:srgbClr>
                  </a:outerShdw>
                </a:effectLst>
              </a:rPr>
              <a:t>lth System Classification</a:t>
            </a:r>
          </a:p>
        </p:txBody>
      </p:sp>
      <p:sp>
        <p:nvSpPr>
          <p:cNvPr id="20483" name="Content Placeholder 2">
            <a:extLst>
              <a:ext uri="{FF2B5EF4-FFF2-40B4-BE49-F238E27FC236}">
                <a16:creationId xmlns:a16="http://schemas.microsoft.com/office/drawing/2014/main" id="{90DB280D-464E-4EEC-BAB4-2A340CFB2E7B}"/>
              </a:ext>
            </a:extLst>
          </p:cNvPr>
          <p:cNvSpPr>
            <a:spLocks noGrp="1"/>
          </p:cNvSpPr>
          <p:nvPr>
            <p:ph idx="1"/>
          </p:nvPr>
        </p:nvSpPr>
        <p:spPr/>
        <p:txBody>
          <a:bodyPr>
            <a:normAutofit/>
          </a:bodyPr>
          <a:lstStyle/>
          <a:p>
            <a:r>
              <a:rPr lang="en-US" altLang="en-US" dirty="0"/>
              <a:t>Developed countries of the world have each taken a different approach for their health care delivery systems.</a:t>
            </a:r>
          </a:p>
          <a:p>
            <a:r>
              <a:rPr lang="en-US" altLang="en-US" dirty="0"/>
              <a:t>5 basic models: </a:t>
            </a:r>
          </a:p>
          <a:p>
            <a:pPr lvl="1"/>
            <a:r>
              <a:rPr lang="en-US" altLang="en-US" dirty="0"/>
              <a:t>National health insurance 		(Canada)</a:t>
            </a:r>
          </a:p>
          <a:p>
            <a:pPr lvl="1"/>
            <a:r>
              <a:rPr lang="en-US" altLang="en-US" dirty="0"/>
              <a:t>Bismarck 				(France, Germany, Japan, Switzerland)</a:t>
            </a:r>
          </a:p>
          <a:p>
            <a:pPr lvl="1"/>
            <a:r>
              <a:rPr lang="en-US" altLang="en-US" dirty="0"/>
              <a:t>Beveridge – socialized medicine 	(United Kingdom, Spain, New Zealand)</a:t>
            </a:r>
          </a:p>
          <a:p>
            <a:pPr lvl="1"/>
            <a:r>
              <a:rPr lang="en-US" altLang="en-US" dirty="0"/>
              <a:t>Out of pocket model – self insurance</a:t>
            </a:r>
          </a:p>
          <a:p>
            <a:pPr lvl="1"/>
            <a:r>
              <a:rPr lang="en-US" altLang="en-US" dirty="0"/>
              <a:t>Mixed 					(United States)</a:t>
            </a:r>
          </a:p>
        </p:txBody>
      </p:sp>
    </p:spTree>
    <p:extLst>
      <p:ext uri="{BB962C8B-B14F-4D97-AF65-F5344CB8AC3E}">
        <p14:creationId xmlns:p14="http://schemas.microsoft.com/office/powerpoint/2010/main" val="2880558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347BD-F333-4620-B072-B3D85043FC80}"/>
              </a:ext>
            </a:extLst>
          </p:cNvPr>
          <p:cNvSpPr>
            <a:spLocks noGrp="1"/>
          </p:cNvSpPr>
          <p:nvPr>
            <p:ph type="title"/>
          </p:nvPr>
        </p:nvSpPr>
        <p:spPr/>
        <p:txBody>
          <a:bodyPr/>
          <a:lstStyle/>
          <a:p>
            <a:r>
              <a:rPr lang="en-US" dirty="0">
                <a:solidFill>
                  <a:schemeClr val="bg1"/>
                </a:solidFill>
              </a:rPr>
              <a:t>US</a:t>
            </a:r>
            <a:r>
              <a:rPr lang="en-US" dirty="0"/>
              <a:t> Health Care System</a:t>
            </a:r>
          </a:p>
        </p:txBody>
      </p:sp>
      <p:sp>
        <p:nvSpPr>
          <p:cNvPr id="3" name="Content Placeholder 2">
            <a:extLst>
              <a:ext uri="{FF2B5EF4-FFF2-40B4-BE49-F238E27FC236}">
                <a16:creationId xmlns:a16="http://schemas.microsoft.com/office/drawing/2014/main" id="{97306A1D-A90A-4E8A-950C-15C3A5998F81}"/>
              </a:ext>
            </a:extLst>
          </p:cNvPr>
          <p:cNvSpPr>
            <a:spLocks noGrp="1"/>
          </p:cNvSpPr>
          <p:nvPr>
            <p:ph idx="1"/>
          </p:nvPr>
        </p:nvSpPr>
        <p:spPr/>
        <p:txBody>
          <a:bodyPr/>
          <a:lstStyle/>
          <a:p>
            <a:r>
              <a:rPr lang="en-US" dirty="0">
                <a:solidFill>
                  <a:srgbClr val="000000"/>
                </a:solidFill>
              </a:rPr>
              <a:t>Medicare – </a:t>
            </a:r>
            <a:r>
              <a:rPr lang="en-US" dirty="0"/>
              <a:t>National Health Insurance</a:t>
            </a:r>
          </a:p>
          <a:p>
            <a:r>
              <a:rPr lang="en-US" i="0" dirty="0">
                <a:solidFill>
                  <a:srgbClr val="000000"/>
                </a:solidFill>
                <a:effectLst/>
              </a:rPr>
              <a:t>Military Veteran Care </a:t>
            </a:r>
            <a:r>
              <a:rPr lang="en-US" b="0" i="0" dirty="0">
                <a:solidFill>
                  <a:srgbClr val="000000"/>
                </a:solidFill>
                <a:effectLst/>
              </a:rPr>
              <a:t>– </a:t>
            </a:r>
            <a:r>
              <a:rPr lang="en-US" altLang="en-US" dirty="0"/>
              <a:t>Beveridge model (socialized medicine)</a:t>
            </a:r>
          </a:p>
          <a:p>
            <a:r>
              <a:rPr lang="en-US" dirty="0">
                <a:solidFill>
                  <a:srgbClr val="000000"/>
                </a:solidFill>
              </a:rPr>
              <a:t>Employer-sponsored insurance – </a:t>
            </a:r>
            <a:r>
              <a:rPr lang="en-US" dirty="0"/>
              <a:t>Bismarck model</a:t>
            </a:r>
          </a:p>
          <a:p>
            <a:r>
              <a:rPr lang="en-US" dirty="0">
                <a:solidFill>
                  <a:srgbClr val="000000"/>
                </a:solidFill>
              </a:rPr>
              <a:t>Individual market health plans - </a:t>
            </a:r>
            <a:r>
              <a:rPr lang="en-US" dirty="0"/>
              <a:t>Bismarck model</a:t>
            </a:r>
          </a:p>
          <a:p>
            <a:r>
              <a:rPr lang="en-US" dirty="0">
                <a:solidFill>
                  <a:srgbClr val="000000"/>
                </a:solidFill>
              </a:rPr>
              <a:t>Uninsured - </a:t>
            </a:r>
            <a:r>
              <a:rPr lang="en-US" altLang="en-US" dirty="0"/>
              <a:t>Out of pocket model </a:t>
            </a:r>
            <a:endParaRPr lang="en-US" dirty="0">
              <a:solidFill>
                <a:srgbClr val="000000"/>
              </a:solidFill>
            </a:endParaRPr>
          </a:p>
          <a:p>
            <a:endParaRPr lang="en-US" dirty="0"/>
          </a:p>
        </p:txBody>
      </p:sp>
      <p:sp>
        <p:nvSpPr>
          <p:cNvPr id="4" name="Slide Number Placeholder 3">
            <a:extLst>
              <a:ext uri="{FF2B5EF4-FFF2-40B4-BE49-F238E27FC236}">
                <a16:creationId xmlns:a16="http://schemas.microsoft.com/office/drawing/2014/main" id="{CDF75CAD-AB43-420B-81F0-9A196602A319}"/>
              </a:ext>
            </a:extLst>
          </p:cNvPr>
          <p:cNvSpPr>
            <a:spLocks noGrp="1"/>
          </p:cNvSpPr>
          <p:nvPr>
            <p:ph type="sldNum" sz="quarter" idx="12"/>
          </p:nvPr>
        </p:nvSpPr>
        <p:spPr/>
        <p:txBody>
          <a:bodyPr/>
          <a:lstStyle/>
          <a:p>
            <a:fld id="{D9F085D5-EC86-4F6A-B501-C1359CB39116}" type="slidenum">
              <a:rPr lang="en-GB" smtClean="0"/>
              <a:t>69</a:t>
            </a:fld>
            <a:endParaRPr lang="en-GB"/>
          </a:p>
        </p:txBody>
      </p:sp>
    </p:spTree>
    <p:extLst>
      <p:ext uri="{BB962C8B-B14F-4D97-AF65-F5344CB8AC3E}">
        <p14:creationId xmlns:p14="http://schemas.microsoft.com/office/powerpoint/2010/main" val="1199283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E60A0-711C-4D5F-A054-0A1506B8BF4F}"/>
              </a:ext>
            </a:extLst>
          </p:cNvPr>
          <p:cNvSpPr>
            <a:spLocks noGrp="1"/>
          </p:cNvSpPr>
          <p:nvPr>
            <p:ph type="title"/>
          </p:nvPr>
        </p:nvSpPr>
        <p:spPr>
          <a:xfrm>
            <a:off x="790700" y="0"/>
            <a:ext cx="10515600" cy="1325563"/>
          </a:xfrm>
        </p:spPr>
        <p:txBody>
          <a:bodyPr/>
          <a:lstStyle/>
          <a:p>
            <a:r>
              <a:rPr lang="en-US" dirty="0">
                <a:solidFill>
                  <a:schemeClr val="bg1"/>
                </a:solidFill>
              </a:rPr>
              <a:t>Wh</a:t>
            </a:r>
            <a:r>
              <a:rPr lang="en-US" dirty="0"/>
              <a:t>at is Health(care) Economics?</a:t>
            </a:r>
          </a:p>
        </p:txBody>
      </p:sp>
      <p:sp>
        <p:nvSpPr>
          <p:cNvPr id="3" name="Content Placeholder 2">
            <a:extLst>
              <a:ext uri="{FF2B5EF4-FFF2-40B4-BE49-F238E27FC236}">
                <a16:creationId xmlns:a16="http://schemas.microsoft.com/office/drawing/2014/main" id="{F4E5B0B7-0CDC-48AF-A9A8-189AE7A4DDB4}"/>
              </a:ext>
            </a:extLst>
          </p:cNvPr>
          <p:cNvSpPr>
            <a:spLocks noGrp="1"/>
          </p:cNvSpPr>
          <p:nvPr>
            <p:ph idx="1"/>
          </p:nvPr>
        </p:nvSpPr>
        <p:spPr/>
        <p:txBody>
          <a:bodyPr>
            <a:normAutofit/>
          </a:bodyPr>
          <a:lstStyle/>
          <a:p>
            <a:pPr>
              <a:spcAft>
                <a:spcPts val="1000"/>
              </a:spcAft>
            </a:pPr>
            <a:r>
              <a:rPr lang="en-US" b="0" dirty="0"/>
              <a:t>Health Economics is a field of </a:t>
            </a:r>
            <a:r>
              <a:rPr lang="en-US" dirty="0" err="1"/>
              <a:t>MICRO</a:t>
            </a:r>
            <a:r>
              <a:rPr lang="en-US" b="0" dirty="0" err="1"/>
              <a:t>economics</a:t>
            </a:r>
            <a:r>
              <a:rPr lang="en-US" b="0" dirty="0"/>
              <a:t> that focuses on the health care industry.</a:t>
            </a:r>
          </a:p>
          <a:p>
            <a:pPr marL="0" indent="0">
              <a:spcAft>
                <a:spcPts val="1000"/>
              </a:spcAft>
              <a:buNone/>
            </a:pPr>
            <a:endParaRPr lang="en-US" b="0" dirty="0"/>
          </a:p>
          <a:p>
            <a:r>
              <a:rPr lang="en-US" b="0" dirty="0"/>
              <a:t>Examples of other subfields of microeconomics include:</a:t>
            </a:r>
          </a:p>
          <a:p>
            <a:pPr lvl="1"/>
            <a:r>
              <a:rPr lang="en-US" b="0" dirty="0"/>
              <a:t>labor economics, industrial organization, economics of education, public economics, and urban economics.  </a:t>
            </a:r>
          </a:p>
        </p:txBody>
      </p:sp>
    </p:spTree>
    <p:extLst>
      <p:ext uri="{BB962C8B-B14F-4D97-AF65-F5344CB8AC3E}">
        <p14:creationId xmlns:p14="http://schemas.microsoft.com/office/powerpoint/2010/main" val="10522008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3D13B-CC57-40B8-8714-0298EA98ECE5}"/>
              </a:ext>
            </a:extLst>
          </p:cNvPr>
          <p:cNvSpPr>
            <a:spLocks noGrp="1"/>
          </p:cNvSpPr>
          <p:nvPr>
            <p:ph type="title"/>
          </p:nvPr>
        </p:nvSpPr>
        <p:spPr>
          <a:xfrm>
            <a:off x="723896" y="0"/>
            <a:ext cx="10515600" cy="1325563"/>
          </a:xfrm>
        </p:spPr>
        <p:txBody>
          <a:bodyPr/>
          <a:lstStyle/>
          <a:p>
            <a:r>
              <a:rPr lang="en-US" dirty="0">
                <a:solidFill>
                  <a:schemeClr val="bg1"/>
                </a:solidFill>
              </a:rPr>
              <a:t>Hea</a:t>
            </a:r>
            <a:r>
              <a:rPr lang="en-US" dirty="0"/>
              <a:t>lth Care Spending as % of GDP, 1980–2018</a:t>
            </a:r>
          </a:p>
        </p:txBody>
      </p:sp>
      <p:graphicFrame>
        <p:nvGraphicFramePr>
          <p:cNvPr id="4" name="Object 3">
            <a:extLst>
              <a:ext uri="{FF2B5EF4-FFF2-40B4-BE49-F238E27FC236}">
                <a16:creationId xmlns:a16="http://schemas.microsoft.com/office/drawing/2014/main" id="{DE110973-04DC-4408-8E1B-52FBA84767D4}"/>
              </a:ext>
            </a:extLst>
          </p:cNvPr>
          <p:cNvGraphicFramePr>
            <a:graphicFrameLocks noChangeAspect="1"/>
          </p:cNvGraphicFramePr>
          <p:nvPr/>
        </p:nvGraphicFramePr>
        <p:xfrm>
          <a:off x="1220788" y="942230"/>
          <a:ext cx="9521815" cy="486166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1A149F8C-95E8-4024-A83A-61C46A408BE8}"/>
              </a:ext>
            </a:extLst>
          </p:cNvPr>
          <p:cNvSpPr txBox="1"/>
          <p:nvPr/>
        </p:nvSpPr>
        <p:spPr>
          <a:xfrm>
            <a:off x="3239730" y="6346017"/>
            <a:ext cx="8937522" cy="800219"/>
          </a:xfrm>
          <a:prstGeom prst="rect">
            <a:avLst/>
          </a:prstGeom>
          <a:noFill/>
        </p:spPr>
        <p:txBody>
          <a:bodyPr wrap="square" rtlCol="0">
            <a:spAutoFit/>
          </a:bodyPr>
          <a:lstStyle/>
          <a:p>
            <a:r>
              <a:rPr lang="en-US" sz="1400" dirty="0"/>
              <a:t>Source: </a:t>
            </a:r>
            <a:r>
              <a:rPr lang="en-US" sz="1400" dirty="0" err="1"/>
              <a:t>Roosa</a:t>
            </a:r>
            <a:r>
              <a:rPr lang="en-US" sz="1400" dirty="0"/>
              <a:t> </a:t>
            </a:r>
            <a:r>
              <a:rPr lang="en-US" sz="1400" dirty="0" err="1"/>
              <a:t>Tikkanen</a:t>
            </a:r>
            <a:r>
              <a:rPr lang="en-US" sz="1400" dirty="0"/>
              <a:t> and Melinda K. Abrams, </a:t>
            </a:r>
            <a:r>
              <a:rPr lang="en-US" sz="1400" i="1" dirty="0"/>
              <a:t>U.S. Health Care from a Global Perspective, 2019: Higher Spending, Worse Outcomes </a:t>
            </a:r>
            <a:r>
              <a:rPr lang="en-US" sz="1400" dirty="0"/>
              <a:t>(Commonwealth Fund, Jan. 2020).</a:t>
            </a:r>
          </a:p>
          <a:p>
            <a:endParaRPr lang="en-US" dirty="0"/>
          </a:p>
        </p:txBody>
      </p:sp>
      <p:sp>
        <p:nvSpPr>
          <p:cNvPr id="3" name="Rectangle 2">
            <a:extLst>
              <a:ext uri="{FF2B5EF4-FFF2-40B4-BE49-F238E27FC236}">
                <a16:creationId xmlns:a16="http://schemas.microsoft.com/office/drawing/2014/main" id="{FB24F288-D3FC-494D-9109-D327C024327F}"/>
              </a:ext>
            </a:extLst>
          </p:cNvPr>
          <p:cNvSpPr/>
          <p:nvPr/>
        </p:nvSpPr>
        <p:spPr>
          <a:xfrm>
            <a:off x="5175544" y="3059668"/>
            <a:ext cx="1612301" cy="369332"/>
          </a:xfrm>
          <a:prstGeom prst="rect">
            <a:avLst/>
          </a:prstGeom>
          <a:solidFill>
            <a:schemeClr val="bg1"/>
          </a:solidFill>
        </p:spPr>
        <p:txBody>
          <a:bodyPr wrap="none">
            <a:spAutoFit/>
          </a:bodyPr>
          <a:lstStyle/>
          <a:p>
            <a:r>
              <a:rPr lang="en-US" b="1" dirty="0"/>
              <a:t>Everybody Else</a:t>
            </a:r>
          </a:p>
        </p:txBody>
      </p:sp>
    </p:spTree>
    <p:extLst>
      <p:ext uri="{BB962C8B-B14F-4D97-AF65-F5344CB8AC3E}">
        <p14:creationId xmlns:p14="http://schemas.microsoft.com/office/powerpoint/2010/main" val="313840331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3F6AD-4957-41C8-945C-7DC3CACA9763}"/>
              </a:ext>
            </a:extLst>
          </p:cNvPr>
          <p:cNvSpPr>
            <a:spLocks noGrp="1"/>
          </p:cNvSpPr>
          <p:nvPr>
            <p:ph type="title"/>
          </p:nvPr>
        </p:nvSpPr>
        <p:spPr>
          <a:xfrm>
            <a:off x="790700" y="0"/>
            <a:ext cx="10515600" cy="1325563"/>
          </a:xfrm>
        </p:spPr>
        <p:txBody>
          <a:bodyPr/>
          <a:lstStyle/>
          <a:p>
            <a:r>
              <a:rPr lang="en-US" dirty="0">
                <a:solidFill>
                  <a:schemeClr val="bg1"/>
                </a:solidFill>
              </a:rPr>
              <a:t>Life</a:t>
            </a:r>
            <a:r>
              <a:rPr lang="en-US" dirty="0"/>
              <a:t> Expectancy: How Does the US Compare?</a:t>
            </a:r>
          </a:p>
        </p:txBody>
      </p:sp>
      <p:sp>
        <p:nvSpPr>
          <p:cNvPr id="4" name="Slide Number Placeholder 3">
            <a:extLst>
              <a:ext uri="{FF2B5EF4-FFF2-40B4-BE49-F238E27FC236}">
                <a16:creationId xmlns:a16="http://schemas.microsoft.com/office/drawing/2014/main" id="{0AEFD63A-C7E1-40CC-AAA0-EA0B414001D2}"/>
              </a:ext>
            </a:extLst>
          </p:cNvPr>
          <p:cNvSpPr>
            <a:spLocks noGrp="1"/>
          </p:cNvSpPr>
          <p:nvPr>
            <p:ph type="sldNum" sz="quarter" idx="12"/>
          </p:nvPr>
        </p:nvSpPr>
        <p:spPr/>
        <p:txBody>
          <a:bodyPr/>
          <a:lstStyle/>
          <a:p>
            <a:fld id="{D9F085D5-EC86-4F6A-B501-C1359CB39116}" type="slidenum">
              <a:rPr lang="en-GB" smtClean="0"/>
              <a:t>71</a:t>
            </a:fld>
            <a:endParaRPr lang="en-GB"/>
          </a:p>
        </p:txBody>
      </p:sp>
      <p:graphicFrame>
        <p:nvGraphicFramePr>
          <p:cNvPr id="5" name="Object 3">
            <a:extLst>
              <a:ext uri="{FF2B5EF4-FFF2-40B4-BE49-F238E27FC236}">
                <a16:creationId xmlns:a16="http://schemas.microsoft.com/office/drawing/2014/main" id="{C8786057-D684-470E-A419-AB318EF4CC6E}"/>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77D6BBF5-33D6-4F54-8666-D5CA578E1070}"/>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Roosa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cxnSp>
        <p:nvCxnSpPr>
          <p:cNvPr id="7" name="Straight Connector 6">
            <a:extLst>
              <a:ext uri="{FF2B5EF4-FFF2-40B4-BE49-F238E27FC236}">
                <a16:creationId xmlns:a16="http://schemas.microsoft.com/office/drawing/2014/main" id="{793209ED-9BA5-004D-8189-67F1D508D3DD}"/>
              </a:ext>
            </a:extLst>
          </p:cNvPr>
          <p:cNvCxnSpPr/>
          <p:nvPr/>
        </p:nvCxnSpPr>
        <p:spPr>
          <a:xfrm flipV="1">
            <a:off x="7235687" y="3194084"/>
            <a:ext cx="715617" cy="1103243"/>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539EA00-A54E-664B-944C-F7446A89602C}"/>
              </a:ext>
            </a:extLst>
          </p:cNvPr>
          <p:cNvSpPr txBox="1"/>
          <p:nvPr/>
        </p:nvSpPr>
        <p:spPr>
          <a:xfrm>
            <a:off x="6473024" y="4419408"/>
            <a:ext cx="1611403" cy="400110"/>
          </a:xfrm>
          <a:prstGeom prst="rect">
            <a:avLst/>
          </a:prstGeom>
          <a:noFill/>
        </p:spPr>
        <p:txBody>
          <a:bodyPr wrap="none" rtlCol="0">
            <a:spAutoFit/>
          </a:bodyPr>
          <a:lstStyle/>
          <a:p>
            <a:r>
              <a:rPr lang="en-US" sz="2000" b="1" dirty="0"/>
              <a:t>United States</a:t>
            </a:r>
          </a:p>
        </p:txBody>
      </p:sp>
      <p:sp>
        <p:nvSpPr>
          <p:cNvPr id="9" name="TextBox 8">
            <a:extLst>
              <a:ext uri="{FF2B5EF4-FFF2-40B4-BE49-F238E27FC236}">
                <a16:creationId xmlns:a16="http://schemas.microsoft.com/office/drawing/2014/main" id="{90A30E88-1E42-5548-8867-47BC66575306}"/>
              </a:ext>
            </a:extLst>
          </p:cNvPr>
          <p:cNvSpPr txBox="1"/>
          <p:nvPr/>
        </p:nvSpPr>
        <p:spPr>
          <a:xfrm>
            <a:off x="5867070" y="2238537"/>
            <a:ext cx="1784591" cy="400110"/>
          </a:xfrm>
          <a:prstGeom prst="rect">
            <a:avLst/>
          </a:prstGeom>
          <a:solidFill>
            <a:schemeClr val="bg1"/>
          </a:solidFill>
        </p:spPr>
        <p:txBody>
          <a:bodyPr wrap="none" rtlCol="0">
            <a:spAutoFit/>
          </a:bodyPr>
          <a:lstStyle/>
          <a:p>
            <a:r>
              <a:rPr lang="en-US" sz="2000" b="1" dirty="0"/>
              <a:t>Everybody else</a:t>
            </a:r>
          </a:p>
        </p:txBody>
      </p:sp>
      <p:sp>
        <p:nvSpPr>
          <p:cNvPr id="3" name="TextBox 2">
            <a:extLst>
              <a:ext uri="{FF2B5EF4-FFF2-40B4-BE49-F238E27FC236}">
                <a16:creationId xmlns:a16="http://schemas.microsoft.com/office/drawing/2014/main" id="{433CDEE8-E49B-4441-8FBC-E43CBB4C2CFB}"/>
              </a:ext>
            </a:extLst>
          </p:cNvPr>
          <p:cNvSpPr txBox="1"/>
          <p:nvPr/>
        </p:nvSpPr>
        <p:spPr>
          <a:xfrm>
            <a:off x="9093200" y="5782361"/>
            <a:ext cx="2576475" cy="369332"/>
          </a:xfrm>
          <a:prstGeom prst="rect">
            <a:avLst/>
          </a:prstGeom>
          <a:noFill/>
        </p:spPr>
        <p:txBody>
          <a:bodyPr wrap="none" rtlCol="0">
            <a:spAutoFit/>
          </a:bodyPr>
          <a:lstStyle/>
          <a:p>
            <a:r>
              <a:rPr lang="en-US" dirty="0"/>
              <a:t>Germany – US = 2.5 years</a:t>
            </a:r>
          </a:p>
        </p:txBody>
      </p:sp>
    </p:spTree>
    <p:extLst>
      <p:ext uri="{BB962C8B-B14F-4D97-AF65-F5344CB8AC3E}">
        <p14:creationId xmlns:p14="http://schemas.microsoft.com/office/powerpoint/2010/main" val="370943968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2833D-8BC3-ED4C-843A-9E350EBD0562}"/>
              </a:ext>
            </a:extLst>
          </p:cNvPr>
          <p:cNvSpPr>
            <a:spLocks noGrp="1"/>
          </p:cNvSpPr>
          <p:nvPr>
            <p:ph type="title"/>
          </p:nvPr>
        </p:nvSpPr>
        <p:spPr/>
        <p:txBody>
          <a:bodyPr/>
          <a:lstStyle/>
          <a:p>
            <a:r>
              <a:rPr lang="en-US" dirty="0"/>
              <a:t>Health Insurance and Reform</a:t>
            </a:r>
          </a:p>
        </p:txBody>
      </p:sp>
      <p:sp>
        <p:nvSpPr>
          <p:cNvPr id="3" name="Text Placeholder 2">
            <a:extLst>
              <a:ext uri="{FF2B5EF4-FFF2-40B4-BE49-F238E27FC236}">
                <a16:creationId xmlns:a16="http://schemas.microsoft.com/office/drawing/2014/main" id="{24651C37-FE84-344C-B462-700844AD60B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38246DD-E373-1E47-8096-22D0DBBD873B}"/>
              </a:ext>
            </a:extLst>
          </p:cNvPr>
          <p:cNvSpPr>
            <a:spLocks noGrp="1"/>
          </p:cNvSpPr>
          <p:nvPr>
            <p:ph type="sldNum" sz="quarter" idx="12"/>
          </p:nvPr>
        </p:nvSpPr>
        <p:spPr/>
        <p:txBody>
          <a:bodyPr/>
          <a:lstStyle/>
          <a:p>
            <a:fld id="{D9F085D5-EC86-4F6A-B501-C1359CB39116}" type="slidenum">
              <a:rPr lang="en-GB" smtClean="0"/>
              <a:t>72</a:t>
            </a:fld>
            <a:endParaRPr lang="en-GB"/>
          </a:p>
        </p:txBody>
      </p:sp>
    </p:spTree>
    <p:extLst>
      <p:ext uri="{BB962C8B-B14F-4D97-AF65-F5344CB8AC3E}">
        <p14:creationId xmlns:p14="http://schemas.microsoft.com/office/powerpoint/2010/main" val="290932273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9529E-501A-6343-A970-24A486CAB052}"/>
              </a:ext>
            </a:extLst>
          </p:cNvPr>
          <p:cNvSpPr>
            <a:spLocks noGrp="1"/>
          </p:cNvSpPr>
          <p:nvPr>
            <p:ph type="title"/>
          </p:nvPr>
        </p:nvSpPr>
        <p:spPr>
          <a:xfrm>
            <a:off x="781049" y="0"/>
            <a:ext cx="10515600" cy="1325563"/>
          </a:xfrm>
        </p:spPr>
        <p:txBody>
          <a:bodyPr/>
          <a:lstStyle/>
          <a:p>
            <a:r>
              <a:rPr lang="en-US" dirty="0">
                <a:solidFill>
                  <a:schemeClr val="bg1"/>
                </a:solidFill>
              </a:rPr>
              <a:t>Def</a:t>
            </a:r>
            <a:r>
              <a:rPr lang="en-US" dirty="0"/>
              <a:t>inition: Universal Coverage</a:t>
            </a:r>
          </a:p>
        </p:txBody>
      </p:sp>
      <p:sp>
        <p:nvSpPr>
          <p:cNvPr id="3" name="Content Placeholder 2">
            <a:extLst>
              <a:ext uri="{FF2B5EF4-FFF2-40B4-BE49-F238E27FC236}">
                <a16:creationId xmlns:a16="http://schemas.microsoft.com/office/drawing/2014/main" id="{0D5377B3-B7FC-F949-AAAA-015AE8B6CD73}"/>
              </a:ext>
            </a:extLst>
          </p:cNvPr>
          <p:cNvSpPr>
            <a:spLocks noGrp="1"/>
          </p:cNvSpPr>
          <p:nvPr>
            <p:ph idx="1"/>
          </p:nvPr>
        </p:nvSpPr>
        <p:spPr/>
        <p:txBody>
          <a:bodyPr/>
          <a:lstStyle/>
          <a:p>
            <a:r>
              <a:rPr lang="en-US" dirty="0"/>
              <a:t>Universal coverage – </a:t>
            </a:r>
            <a:r>
              <a:rPr lang="en-US" b="0" dirty="0"/>
              <a:t>refers to health care systems in which all individuals have insurance coverage.</a:t>
            </a:r>
          </a:p>
          <a:p>
            <a:r>
              <a:rPr lang="en-US" b="0" dirty="0"/>
              <a:t>Generally, this coverage includes:</a:t>
            </a:r>
          </a:p>
          <a:p>
            <a:pPr lvl="1"/>
            <a:r>
              <a:rPr lang="en-US" dirty="0"/>
              <a:t>Access to all needed services and benefits.</a:t>
            </a:r>
          </a:p>
          <a:p>
            <a:pPr lvl="1"/>
            <a:r>
              <a:rPr lang="en-US" b="0" dirty="0"/>
              <a:t>Protects individuals from excessive financial hardships.</a:t>
            </a:r>
          </a:p>
          <a:p>
            <a:pPr lvl="2"/>
            <a:r>
              <a:rPr lang="en-US" sz="2000" dirty="0"/>
              <a:t>Medical indebtedness is the #1 cause of bankruptcies in the United States.</a:t>
            </a:r>
          </a:p>
          <a:p>
            <a:pPr marL="914400" lvl="2" indent="0">
              <a:buNone/>
            </a:pPr>
            <a:endParaRPr lang="en-US" sz="2000" dirty="0"/>
          </a:p>
          <a:p>
            <a:r>
              <a:rPr lang="en-US" sz="2400" b="0" dirty="0"/>
              <a:t>Canada has universal coverage, the United States does not.</a:t>
            </a:r>
          </a:p>
        </p:txBody>
      </p:sp>
      <p:sp>
        <p:nvSpPr>
          <p:cNvPr id="4" name="Slide Number Placeholder 3">
            <a:extLst>
              <a:ext uri="{FF2B5EF4-FFF2-40B4-BE49-F238E27FC236}">
                <a16:creationId xmlns:a16="http://schemas.microsoft.com/office/drawing/2014/main" id="{A6B3CAB9-EDC3-1649-91AE-DE27953A2ABB}"/>
              </a:ext>
            </a:extLst>
          </p:cNvPr>
          <p:cNvSpPr>
            <a:spLocks noGrp="1"/>
          </p:cNvSpPr>
          <p:nvPr>
            <p:ph type="sldNum" sz="quarter" idx="12"/>
          </p:nvPr>
        </p:nvSpPr>
        <p:spPr/>
        <p:txBody>
          <a:bodyPr/>
          <a:lstStyle/>
          <a:p>
            <a:fld id="{D9F085D5-EC86-4F6A-B501-C1359CB39116}" type="slidenum">
              <a:rPr lang="en-GB" smtClean="0"/>
              <a:t>73</a:t>
            </a:fld>
            <a:endParaRPr lang="en-GB"/>
          </a:p>
        </p:txBody>
      </p:sp>
    </p:spTree>
    <p:extLst>
      <p:ext uri="{BB962C8B-B14F-4D97-AF65-F5344CB8AC3E}">
        <p14:creationId xmlns:p14="http://schemas.microsoft.com/office/powerpoint/2010/main" val="352765985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7FC49-C6FE-5F46-B953-0B44417E739D}"/>
              </a:ext>
            </a:extLst>
          </p:cNvPr>
          <p:cNvSpPr>
            <a:spLocks noGrp="1"/>
          </p:cNvSpPr>
          <p:nvPr>
            <p:ph type="title"/>
          </p:nvPr>
        </p:nvSpPr>
        <p:spPr>
          <a:xfrm>
            <a:off x="781048" y="0"/>
            <a:ext cx="10515600" cy="1325563"/>
          </a:xfrm>
        </p:spPr>
        <p:txBody>
          <a:bodyPr/>
          <a:lstStyle/>
          <a:p>
            <a:r>
              <a:rPr lang="en-US" dirty="0">
                <a:solidFill>
                  <a:schemeClr val="bg1"/>
                </a:solidFill>
              </a:rPr>
              <a:t>Def</a:t>
            </a:r>
            <a:r>
              <a:rPr lang="en-US" dirty="0"/>
              <a:t>inition: Single-Payer</a:t>
            </a:r>
          </a:p>
        </p:txBody>
      </p:sp>
      <p:sp>
        <p:nvSpPr>
          <p:cNvPr id="3" name="Content Placeholder 2">
            <a:extLst>
              <a:ext uri="{FF2B5EF4-FFF2-40B4-BE49-F238E27FC236}">
                <a16:creationId xmlns:a16="http://schemas.microsoft.com/office/drawing/2014/main" id="{1D31D80D-55CB-D34D-A2CF-8EA6777E44B8}"/>
              </a:ext>
            </a:extLst>
          </p:cNvPr>
          <p:cNvSpPr>
            <a:spLocks noGrp="1"/>
          </p:cNvSpPr>
          <p:nvPr>
            <p:ph idx="1"/>
          </p:nvPr>
        </p:nvSpPr>
        <p:spPr/>
        <p:txBody>
          <a:bodyPr>
            <a:normAutofit lnSpcReduction="10000"/>
          </a:bodyPr>
          <a:lstStyle/>
          <a:p>
            <a:r>
              <a:rPr lang="en-US" dirty="0"/>
              <a:t>Single-payer </a:t>
            </a:r>
            <a:r>
              <a:rPr lang="en-US" b="0" dirty="0"/>
              <a:t>- refers to financing a health care system by making one entity solely and exclusively responsible for paying for medical goods and services.</a:t>
            </a:r>
          </a:p>
          <a:p>
            <a:r>
              <a:rPr lang="en-US" b="0" dirty="0"/>
              <a:t>It is only the financing component that is socialized. </a:t>
            </a:r>
          </a:p>
          <a:p>
            <a:pPr lvl="1"/>
            <a:r>
              <a:rPr lang="en-US" dirty="0"/>
              <a:t>The money for the payment can be either collected by:</a:t>
            </a:r>
          </a:p>
          <a:p>
            <a:pPr lvl="2"/>
            <a:r>
              <a:rPr lang="en-US" dirty="0"/>
              <a:t>Taxes collected by the government</a:t>
            </a:r>
          </a:p>
          <a:p>
            <a:pPr lvl="2"/>
            <a:r>
              <a:rPr lang="en-US" dirty="0"/>
              <a:t>Premiums collected by National or Public Health Insurance</a:t>
            </a:r>
          </a:p>
          <a:p>
            <a:r>
              <a:rPr lang="en-US" dirty="0"/>
              <a:t>Single-payer systems: 17 countries</a:t>
            </a:r>
          </a:p>
          <a:p>
            <a:pPr lvl="1"/>
            <a:r>
              <a:rPr lang="en-US" dirty="0"/>
              <a:t>Norway, Japan, United Kingdom, Kuwait, Sweden, Bahrain, Brunei, Canada, United Arab Emirates, Denmark, Finland, Slovenia, Italy, Portugal, Cyprus, Spain, and Iceland.</a:t>
            </a:r>
            <a:endParaRPr lang="en-US" b="0" dirty="0"/>
          </a:p>
        </p:txBody>
      </p:sp>
      <p:sp>
        <p:nvSpPr>
          <p:cNvPr id="4" name="Slide Number Placeholder 3">
            <a:extLst>
              <a:ext uri="{FF2B5EF4-FFF2-40B4-BE49-F238E27FC236}">
                <a16:creationId xmlns:a16="http://schemas.microsoft.com/office/drawing/2014/main" id="{ECE9329D-7DBA-FC47-B7A0-0D2F00AF3734}"/>
              </a:ext>
            </a:extLst>
          </p:cNvPr>
          <p:cNvSpPr>
            <a:spLocks noGrp="1"/>
          </p:cNvSpPr>
          <p:nvPr>
            <p:ph type="sldNum" sz="quarter" idx="12"/>
          </p:nvPr>
        </p:nvSpPr>
        <p:spPr/>
        <p:txBody>
          <a:bodyPr/>
          <a:lstStyle/>
          <a:p>
            <a:fld id="{D9F085D5-EC86-4F6A-B501-C1359CB39116}" type="slidenum">
              <a:rPr lang="en-GB" smtClean="0"/>
              <a:t>74</a:t>
            </a:fld>
            <a:endParaRPr lang="en-GB"/>
          </a:p>
        </p:txBody>
      </p:sp>
    </p:spTree>
    <p:extLst>
      <p:ext uri="{BB962C8B-B14F-4D97-AF65-F5344CB8AC3E}">
        <p14:creationId xmlns:p14="http://schemas.microsoft.com/office/powerpoint/2010/main" val="31409847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81F18-7DDD-DE4D-A5F5-65D7D706CBD2}"/>
              </a:ext>
            </a:extLst>
          </p:cNvPr>
          <p:cNvSpPr>
            <a:spLocks noGrp="1"/>
          </p:cNvSpPr>
          <p:nvPr>
            <p:ph type="title"/>
          </p:nvPr>
        </p:nvSpPr>
        <p:spPr>
          <a:xfrm>
            <a:off x="781048" y="0"/>
            <a:ext cx="10515600" cy="1325563"/>
          </a:xfrm>
        </p:spPr>
        <p:txBody>
          <a:bodyPr/>
          <a:lstStyle/>
          <a:p>
            <a:r>
              <a:rPr lang="en-US" dirty="0">
                <a:solidFill>
                  <a:schemeClr val="bg1"/>
                </a:solidFill>
              </a:rPr>
              <a:t>Def</a:t>
            </a:r>
            <a:r>
              <a:rPr lang="en-US" dirty="0"/>
              <a:t>inition: Socialized Medicine</a:t>
            </a:r>
          </a:p>
        </p:txBody>
      </p:sp>
      <p:sp>
        <p:nvSpPr>
          <p:cNvPr id="3" name="Content Placeholder 2">
            <a:extLst>
              <a:ext uri="{FF2B5EF4-FFF2-40B4-BE49-F238E27FC236}">
                <a16:creationId xmlns:a16="http://schemas.microsoft.com/office/drawing/2014/main" id="{40A6AF3B-65FC-454A-BF7E-F47A790D46F5}"/>
              </a:ext>
            </a:extLst>
          </p:cNvPr>
          <p:cNvSpPr>
            <a:spLocks noGrp="1"/>
          </p:cNvSpPr>
          <p:nvPr>
            <p:ph idx="1"/>
          </p:nvPr>
        </p:nvSpPr>
        <p:spPr/>
        <p:txBody>
          <a:bodyPr/>
          <a:lstStyle/>
          <a:p>
            <a:r>
              <a:rPr lang="en-US" dirty="0"/>
              <a:t>Socialized medicine </a:t>
            </a:r>
            <a:r>
              <a:rPr lang="en-US" b="0" dirty="0"/>
              <a:t>– this model actually takes the single-payer system one step further.</a:t>
            </a:r>
          </a:p>
          <a:p>
            <a:pPr lvl="1"/>
            <a:r>
              <a:rPr lang="en-US" dirty="0"/>
              <a:t>Government not only pays for heath care but operates the hospitals and employs the medical staff.</a:t>
            </a:r>
          </a:p>
          <a:p>
            <a:pPr marL="457200" lvl="1" indent="0">
              <a:buNone/>
            </a:pPr>
            <a:endParaRPr lang="en-US" dirty="0"/>
          </a:p>
          <a:p>
            <a:r>
              <a:rPr lang="en-US" b="0" dirty="0"/>
              <a:t>This is NOT part of the current debate in the United States.</a:t>
            </a:r>
          </a:p>
        </p:txBody>
      </p:sp>
      <p:sp>
        <p:nvSpPr>
          <p:cNvPr id="4" name="Slide Number Placeholder 3">
            <a:extLst>
              <a:ext uri="{FF2B5EF4-FFF2-40B4-BE49-F238E27FC236}">
                <a16:creationId xmlns:a16="http://schemas.microsoft.com/office/drawing/2014/main" id="{7101E7F1-E7AC-EA4B-AECA-BF0157AF3E12}"/>
              </a:ext>
            </a:extLst>
          </p:cNvPr>
          <p:cNvSpPr>
            <a:spLocks noGrp="1"/>
          </p:cNvSpPr>
          <p:nvPr>
            <p:ph type="sldNum" sz="quarter" idx="12"/>
          </p:nvPr>
        </p:nvSpPr>
        <p:spPr/>
        <p:txBody>
          <a:bodyPr/>
          <a:lstStyle/>
          <a:p>
            <a:fld id="{D9F085D5-EC86-4F6A-B501-C1359CB39116}" type="slidenum">
              <a:rPr lang="en-GB" smtClean="0"/>
              <a:t>75</a:t>
            </a:fld>
            <a:endParaRPr lang="en-GB"/>
          </a:p>
        </p:txBody>
      </p:sp>
    </p:spTree>
    <p:extLst>
      <p:ext uri="{BB962C8B-B14F-4D97-AF65-F5344CB8AC3E}">
        <p14:creationId xmlns:p14="http://schemas.microsoft.com/office/powerpoint/2010/main" val="388649090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D9F57-3DC9-46C6-A160-55B39EE91DA2}"/>
              </a:ext>
            </a:extLst>
          </p:cNvPr>
          <p:cNvSpPr>
            <a:spLocks noGrp="1"/>
          </p:cNvSpPr>
          <p:nvPr>
            <p:ph type="title"/>
          </p:nvPr>
        </p:nvSpPr>
        <p:spPr>
          <a:xfrm>
            <a:off x="790700" y="0"/>
            <a:ext cx="10515600" cy="1325563"/>
          </a:xfrm>
        </p:spPr>
        <p:txBody>
          <a:bodyPr/>
          <a:lstStyle/>
          <a:p>
            <a:r>
              <a:rPr lang="en-US" dirty="0">
                <a:solidFill>
                  <a:schemeClr val="bg1"/>
                </a:solidFill>
              </a:rPr>
              <a:t>Def</a:t>
            </a:r>
            <a:r>
              <a:rPr lang="en-US" dirty="0"/>
              <a:t>inition: Third-Party Payer</a:t>
            </a:r>
          </a:p>
        </p:txBody>
      </p:sp>
      <p:sp>
        <p:nvSpPr>
          <p:cNvPr id="3" name="Content Placeholder 2">
            <a:extLst>
              <a:ext uri="{FF2B5EF4-FFF2-40B4-BE49-F238E27FC236}">
                <a16:creationId xmlns:a16="http://schemas.microsoft.com/office/drawing/2014/main" id="{D8F7754B-BEC1-47C3-8FCE-0068DD0D27E8}"/>
              </a:ext>
            </a:extLst>
          </p:cNvPr>
          <p:cNvSpPr>
            <a:spLocks noGrp="1"/>
          </p:cNvSpPr>
          <p:nvPr>
            <p:ph idx="1"/>
          </p:nvPr>
        </p:nvSpPr>
        <p:spPr/>
        <p:txBody>
          <a:bodyPr>
            <a:normAutofit/>
          </a:bodyPr>
          <a:lstStyle/>
          <a:p>
            <a:r>
              <a:rPr lang="en-US" b="0" i="0" dirty="0">
                <a:solidFill>
                  <a:srgbClr val="575757"/>
                </a:solidFill>
                <a:effectLst/>
                <a:latin typeface="CircularStd-Book"/>
              </a:rPr>
              <a:t>A </a:t>
            </a:r>
            <a:r>
              <a:rPr lang="en-US" b="1" i="0" dirty="0">
                <a:solidFill>
                  <a:srgbClr val="575757"/>
                </a:solidFill>
                <a:effectLst/>
                <a:latin typeface="CircularStd-Book"/>
              </a:rPr>
              <a:t>third-party payer </a:t>
            </a:r>
            <a:r>
              <a:rPr lang="en-US" b="0" i="0" dirty="0">
                <a:solidFill>
                  <a:srgbClr val="575757"/>
                </a:solidFill>
                <a:effectLst/>
                <a:latin typeface="CircularStd-Book"/>
              </a:rPr>
              <a:t>is an entity that pays medical claims on behalf of the insured. Examples of third-party payers include government agencies, insurance companies, health maintenance organizations (HMOs), and employers.</a:t>
            </a:r>
          </a:p>
          <a:p>
            <a:pPr lvl="1"/>
            <a:r>
              <a:rPr lang="en-US" dirty="0">
                <a:solidFill>
                  <a:srgbClr val="575757"/>
                </a:solidFill>
                <a:latin typeface="CircularStd-Book"/>
              </a:rPr>
              <a:t>Employer-sponsored health plans</a:t>
            </a:r>
          </a:p>
          <a:p>
            <a:pPr lvl="1"/>
            <a:r>
              <a:rPr lang="en-US" dirty="0">
                <a:solidFill>
                  <a:srgbClr val="575757"/>
                </a:solidFill>
                <a:latin typeface="CircularStd-Book"/>
              </a:rPr>
              <a:t>Individual market health plans</a:t>
            </a:r>
          </a:p>
          <a:p>
            <a:pPr lvl="1"/>
            <a:r>
              <a:rPr lang="en-US" dirty="0">
                <a:solidFill>
                  <a:srgbClr val="575757"/>
                </a:solidFill>
                <a:latin typeface="CircularStd-Book"/>
              </a:rPr>
              <a:t>National health insurance</a:t>
            </a:r>
          </a:p>
          <a:p>
            <a:endParaRPr lang="en-US" dirty="0"/>
          </a:p>
        </p:txBody>
      </p:sp>
    </p:spTree>
    <p:extLst>
      <p:ext uri="{BB962C8B-B14F-4D97-AF65-F5344CB8AC3E}">
        <p14:creationId xmlns:p14="http://schemas.microsoft.com/office/powerpoint/2010/main" val="96142200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BE8DD-0DC5-4FBA-B28E-E372EDD55686}"/>
              </a:ext>
            </a:extLst>
          </p:cNvPr>
          <p:cNvSpPr>
            <a:spLocks noGrp="1"/>
          </p:cNvSpPr>
          <p:nvPr>
            <p:ph type="title"/>
          </p:nvPr>
        </p:nvSpPr>
        <p:spPr>
          <a:xfrm>
            <a:off x="885700" y="0"/>
            <a:ext cx="10515600" cy="1325563"/>
          </a:xfrm>
        </p:spPr>
        <p:txBody>
          <a:bodyPr/>
          <a:lstStyle/>
          <a:p>
            <a:r>
              <a:rPr lang="en-US" dirty="0">
                <a:solidFill>
                  <a:schemeClr val="bg1"/>
                </a:solidFill>
              </a:rPr>
              <a:t>Tra</a:t>
            </a:r>
            <a:r>
              <a:rPr lang="en-US" dirty="0"/>
              <a:t>deoffs</a:t>
            </a:r>
          </a:p>
        </p:txBody>
      </p:sp>
      <p:sp>
        <p:nvSpPr>
          <p:cNvPr id="3" name="Content Placeholder 2">
            <a:extLst>
              <a:ext uri="{FF2B5EF4-FFF2-40B4-BE49-F238E27FC236}">
                <a16:creationId xmlns:a16="http://schemas.microsoft.com/office/drawing/2014/main" id="{0F5A00F6-FD43-4CB6-87A7-90CFF015EED7}"/>
              </a:ext>
            </a:extLst>
          </p:cNvPr>
          <p:cNvSpPr>
            <a:spLocks noGrp="1"/>
          </p:cNvSpPr>
          <p:nvPr>
            <p:ph idx="1"/>
          </p:nvPr>
        </p:nvSpPr>
        <p:spPr/>
        <p:txBody>
          <a:bodyPr>
            <a:normAutofit/>
          </a:bodyPr>
          <a:lstStyle/>
          <a:p>
            <a:pPr marL="0" indent="0">
              <a:buNone/>
            </a:pPr>
            <a:r>
              <a:rPr lang="en-US" b="0" dirty="0"/>
              <a:t>Tradeoffs take place among the three legs: </a:t>
            </a:r>
          </a:p>
          <a:p>
            <a:r>
              <a:rPr lang="en-US" b="0" dirty="0"/>
              <a:t>Increasing quality in health care may lead to higher health care costs.</a:t>
            </a:r>
          </a:p>
          <a:p>
            <a:pPr lvl="1"/>
            <a:r>
              <a:rPr lang="en-US" dirty="0"/>
              <a:t>This </a:t>
            </a:r>
            <a:r>
              <a:rPr lang="en-US" b="0" dirty="0"/>
              <a:t>means a compromise in access (affordability). </a:t>
            </a:r>
          </a:p>
          <a:p>
            <a:pPr marL="457200" lvl="1" indent="0">
              <a:buNone/>
            </a:pPr>
            <a:endParaRPr lang="en-US" b="0" dirty="0"/>
          </a:p>
          <a:p>
            <a:r>
              <a:rPr lang="en-US" b="0" dirty="0"/>
              <a:t>I.e., with increasing quality, access may suffer.</a:t>
            </a:r>
          </a:p>
          <a:p>
            <a:r>
              <a:rPr lang="en-US" b="0" dirty="0"/>
              <a:t>By increasing access, quality may suffer.</a:t>
            </a:r>
          </a:p>
          <a:p>
            <a:r>
              <a:rPr lang="en-US" b="0" dirty="0"/>
              <a:t>By decreasing costs, quality may suffer.</a:t>
            </a:r>
          </a:p>
        </p:txBody>
      </p:sp>
    </p:spTree>
    <p:extLst>
      <p:ext uri="{BB962C8B-B14F-4D97-AF65-F5344CB8AC3E}">
        <p14:creationId xmlns:p14="http://schemas.microsoft.com/office/powerpoint/2010/main" val="179584877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F71AD-2B7B-4872-9611-A23C1500E7D8}"/>
              </a:ext>
            </a:extLst>
          </p:cNvPr>
          <p:cNvSpPr>
            <a:spLocks noGrp="1"/>
          </p:cNvSpPr>
          <p:nvPr>
            <p:ph type="title"/>
          </p:nvPr>
        </p:nvSpPr>
        <p:spPr>
          <a:xfrm>
            <a:off x="993840" y="0"/>
            <a:ext cx="10515600" cy="1325563"/>
          </a:xfrm>
        </p:spPr>
        <p:txBody>
          <a:bodyPr/>
          <a:lstStyle/>
          <a:p>
            <a:r>
              <a:rPr lang="en-US" dirty="0">
                <a:solidFill>
                  <a:schemeClr val="bg1"/>
                </a:solidFill>
              </a:rPr>
              <a:t>Su</a:t>
            </a:r>
            <a:r>
              <a:rPr lang="en-US" dirty="0"/>
              <a:t>mmary</a:t>
            </a:r>
          </a:p>
        </p:txBody>
      </p:sp>
      <p:sp>
        <p:nvSpPr>
          <p:cNvPr id="3" name="Content Placeholder 2">
            <a:extLst>
              <a:ext uri="{FF2B5EF4-FFF2-40B4-BE49-F238E27FC236}">
                <a16:creationId xmlns:a16="http://schemas.microsoft.com/office/drawing/2014/main" id="{2D0FCECA-8F20-405B-969B-40E84C6917E5}"/>
              </a:ext>
            </a:extLst>
          </p:cNvPr>
          <p:cNvSpPr>
            <a:spLocks noGrp="1"/>
          </p:cNvSpPr>
          <p:nvPr>
            <p:ph idx="1"/>
          </p:nvPr>
        </p:nvSpPr>
        <p:spPr>
          <a:xfrm>
            <a:off x="838200" y="1130300"/>
            <a:ext cx="10515600" cy="4791768"/>
          </a:xfrm>
        </p:spPr>
        <p:txBody>
          <a:bodyPr>
            <a:normAutofit fontScale="92500" lnSpcReduction="10000"/>
          </a:bodyPr>
          <a:lstStyle/>
          <a:p>
            <a:r>
              <a:rPr lang="en-US" b="0" dirty="0"/>
              <a:t>US HealthCare system is not preforming well.</a:t>
            </a:r>
          </a:p>
          <a:p>
            <a:pPr lvl="1"/>
            <a:r>
              <a:rPr lang="en-US" dirty="0"/>
              <a:t>V</a:t>
            </a:r>
            <a:r>
              <a:rPr lang="en-US" b="0" dirty="0"/>
              <a:t>ery expensive with low quality and access.</a:t>
            </a:r>
          </a:p>
          <a:p>
            <a:r>
              <a:rPr lang="en-US" b="0" dirty="0"/>
              <a:t>One of the main reasons for very high costs is the monopolization of healthcare markets.</a:t>
            </a:r>
          </a:p>
          <a:p>
            <a:pPr lvl="1"/>
            <a:r>
              <a:rPr lang="en-US" b="0" dirty="0"/>
              <a:t>Hospitals, health insurance, big pharma, physicians, etc.</a:t>
            </a:r>
          </a:p>
          <a:p>
            <a:r>
              <a:rPr lang="en-US" b="0" dirty="0"/>
              <a:t>A few simple solutions could drastically reduce costs: </a:t>
            </a:r>
          </a:p>
          <a:p>
            <a:pPr lvl="1"/>
            <a:r>
              <a:rPr lang="en-US" dirty="0"/>
              <a:t>Enforcement of antitrust laws in this sector.</a:t>
            </a:r>
          </a:p>
          <a:p>
            <a:pPr lvl="1"/>
            <a:r>
              <a:rPr lang="en-US" b="0" dirty="0"/>
              <a:t>Introduction of a public option in the health insurance market.</a:t>
            </a:r>
          </a:p>
          <a:p>
            <a:pPr lvl="1"/>
            <a:r>
              <a:rPr lang="en-US" dirty="0"/>
              <a:t>Ability for the US government to negotiate drug prices like most every other nation.</a:t>
            </a:r>
            <a:endParaRPr lang="en-US" b="0" dirty="0"/>
          </a:p>
          <a:p>
            <a:r>
              <a:rPr lang="en-US" b="0" dirty="0"/>
              <a:t>Universal health insurance would increase access and perhaps also reduce costs.</a:t>
            </a:r>
          </a:p>
          <a:p>
            <a:r>
              <a:rPr lang="en-US" b="0" dirty="0"/>
              <a:t>But there are always tradeoffs: you can pick two, but the third may suffer.</a:t>
            </a:r>
          </a:p>
        </p:txBody>
      </p:sp>
      <p:sp>
        <p:nvSpPr>
          <p:cNvPr id="4" name="Slide Number Placeholder 3">
            <a:extLst>
              <a:ext uri="{FF2B5EF4-FFF2-40B4-BE49-F238E27FC236}">
                <a16:creationId xmlns:a16="http://schemas.microsoft.com/office/drawing/2014/main" id="{92C57DDA-0A58-4549-A6D1-349BD51DBC74}"/>
              </a:ext>
            </a:extLst>
          </p:cNvPr>
          <p:cNvSpPr>
            <a:spLocks noGrp="1"/>
          </p:cNvSpPr>
          <p:nvPr>
            <p:ph type="sldNum" sz="quarter" idx="12"/>
          </p:nvPr>
        </p:nvSpPr>
        <p:spPr/>
        <p:txBody>
          <a:bodyPr/>
          <a:lstStyle/>
          <a:p>
            <a:fld id="{D9F085D5-EC86-4F6A-B501-C1359CB39116}" type="slidenum">
              <a:rPr lang="en-GB" smtClean="0"/>
              <a:t>78</a:t>
            </a:fld>
            <a:endParaRPr lang="en-GB"/>
          </a:p>
        </p:txBody>
      </p:sp>
    </p:spTree>
    <p:extLst>
      <p:ext uri="{BB962C8B-B14F-4D97-AF65-F5344CB8AC3E}">
        <p14:creationId xmlns:p14="http://schemas.microsoft.com/office/powerpoint/2010/main" val="279968604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FB991-757A-1047-A77F-E9FF272D75AD}"/>
              </a:ext>
            </a:extLst>
          </p:cNvPr>
          <p:cNvSpPr>
            <a:spLocks noGrp="1"/>
          </p:cNvSpPr>
          <p:nvPr>
            <p:ph type="title"/>
          </p:nvPr>
        </p:nvSpPr>
        <p:spPr/>
        <p:txBody>
          <a:bodyPr/>
          <a:lstStyle/>
          <a:p>
            <a:r>
              <a:rPr lang="en-US" dirty="0"/>
              <a:t>Big Pharma</a:t>
            </a:r>
          </a:p>
        </p:txBody>
      </p:sp>
      <p:sp>
        <p:nvSpPr>
          <p:cNvPr id="3" name="Text Placeholder 2">
            <a:extLst>
              <a:ext uri="{FF2B5EF4-FFF2-40B4-BE49-F238E27FC236}">
                <a16:creationId xmlns:a16="http://schemas.microsoft.com/office/drawing/2014/main" id="{2C5997C3-F9F2-E644-9F46-3A966E3594E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C51D9CE-2380-FE4F-B692-5D3D28270DC5}"/>
              </a:ext>
            </a:extLst>
          </p:cNvPr>
          <p:cNvSpPr>
            <a:spLocks noGrp="1"/>
          </p:cNvSpPr>
          <p:nvPr>
            <p:ph type="sldNum" sz="quarter" idx="12"/>
          </p:nvPr>
        </p:nvSpPr>
        <p:spPr/>
        <p:txBody>
          <a:bodyPr/>
          <a:lstStyle/>
          <a:p>
            <a:fld id="{D9F085D5-EC86-4F6A-B501-C1359CB39116}" type="slidenum">
              <a:rPr lang="en-GB" smtClean="0"/>
              <a:t>79</a:t>
            </a:fld>
            <a:endParaRPr lang="en-GB"/>
          </a:p>
        </p:txBody>
      </p:sp>
    </p:spTree>
    <p:extLst>
      <p:ext uri="{BB962C8B-B14F-4D97-AF65-F5344CB8AC3E}">
        <p14:creationId xmlns:p14="http://schemas.microsoft.com/office/powerpoint/2010/main" val="687071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08B90-72AA-495E-8B79-E41D1B1BB6AF}"/>
              </a:ext>
            </a:extLst>
          </p:cNvPr>
          <p:cNvSpPr>
            <a:spLocks noGrp="1"/>
          </p:cNvSpPr>
          <p:nvPr>
            <p:ph type="title"/>
          </p:nvPr>
        </p:nvSpPr>
        <p:spPr>
          <a:xfrm>
            <a:off x="726309" y="0"/>
            <a:ext cx="10515600" cy="1325563"/>
          </a:xfrm>
        </p:spPr>
        <p:txBody>
          <a:bodyPr>
            <a:normAutofit/>
          </a:bodyPr>
          <a:lstStyle/>
          <a:p>
            <a:r>
              <a:rPr lang="en-US" dirty="0">
                <a:solidFill>
                  <a:schemeClr val="bg1"/>
                </a:solidFill>
              </a:rPr>
              <a:t>Hea</a:t>
            </a:r>
            <a:r>
              <a:rPr lang="en-US" dirty="0"/>
              <a:t>lth Economics is part of Microeconomics</a:t>
            </a:r>
          </a:p>
        </p:txBody>
      </p:sp>
      <p:sp>
        <p:nvSpPr>
          <p:cNvPr id="3" name="Content Placeholder 2">
            <a:extLst>
              <a:ext uri="{FF2B5EF4-FFF2-40B4-BE49-F238E27FC236}">
                <a16:creationId xmlns:a16="http://schemas.microsoft.com/office/drawing/2014/main" id="{6764AFE4-321D-4C76-95D1-38EEDBEE5A62}"/>
              </a:ext>
            </a:extLst>
          </p:cNvPr>
          <p:cNvSpPr>
            <a:spLocks noGrp="1"/>
          </p:cNvSpPr>
          <p:nvPr>
            <p:ph idx="1"/>
          </p:nvPr>
        </p:nvSpPr>
        <p:spPr/>
        <p:txBody>
          <a:bodyPr>
            <a:normAutofit/>
          </a:bodyPr>
          <a:lstStyle/>
          <a:p>
            <a:pPr>
              <a:spcAft>
                <a:spcPts val="1000"/>
              </a:spcAft>
            </a:pPr>
            <a:r>
              <a:rPr lang="en-US" b="0" dirty="0"/>
              <a:t>Although health economics is part of “micro-” economics, it is actually very big:</a:t>
            </a:r>
          </a:p>
          <a:p>
            <a:pPr lvl="1">
              <a:spcAft>
                <a:spcPts val="1000"/>
              </a:spcAft>
            </a:pPr>
            <a:r>
              <a:rPr lang="en-US" b="0" dirty="0"/>
              <a:t>In 2019, U.S. national health expenditures were </a:t>
            </a:r>
            <a:r>
              <a:rPr lang="en-US" b="1" dirty="0"/>
              <a:t>17.7% of GDP</a:t>
            </a:r>
            <a:r>
              <a:rPr lang="en-US" b="0" dirty="0"/>
              <a:t>, which is equivalent to around </a:t>
            </a:r>
            <a:r>
              <a:rPr lang="en-US" b="1" dirty="0"/>
              <a:t>$3.8 trillion</a:t>
            </a:r>
            <a:r>
              <a:rPr lang="en-US" b="0" dirty="0"/>
              <a:t>.</a:t>
            </a:r>
          </a:p>
          <a:p>
            <a:pPr lvl="1">
              <a:spcAft>
                <a:spcPts val="1000"/>
              </a:spcAft>
            </a:pPr>
            <a:r>
              <a:rPr lang="en-US" dirty="0"/>
              <a:t>U.S. Healthcare is the 5</a:t>
            </a:r>
            <a:r>
              <a:rPr lang="en-US" baseline="30000" dirty="0"/>
              <a:t>th</a:t>
            </a:r>
            <a:r>
              <a:rPr lang="en-US" dirty="0"/>
              <a:t> largest economy in the world.</a:t>
            </a:r>
            <a:endParaRPr lang="en-US" b="0" dirty="0"/>
          </a:p>
          <a:p>
            <a:r>
              <a:rPr lang="en-US" b="0" dirty="0"/>
              <a:t>For comparison, GDP in each country in 2019:</a:t>
            </a:r>
          </a:p>
          <a:p>
            <a:pPr lvl="1"/>
            <a:r>
              <a:rPr lang="en-US" b="0" dirty="0"/>
              <a:t>Germany: 	$3,845 trillion 	(4</a:t>
            </a:r>
            <a:r>
              <a:rPr lang="en-US" b="0" baseline="30000" dirty="0"/>
              <a:t>th</a:t>
            </a:r>
            <a:r>
              <a:rPr lang="en-US" b="0" dirty="0"/>
              <a:t> largest economy)</a:t>
            </a:r>
          </a:p>
          <a:p>
            <a:pPr lvl="1"/>
            <a:r>
              <a:rPr lang="en-US" b="0" dirty="0"/>
              <a:t>UK: 		$2,827 trillion	(6</a:t>
            </a:r>
            <a:r>
              <a:rPr lang="en-US" b="0" baseline="30000" dirty="0"/>
              <a:t>th</a:t>
            </a:r>
            <a:r>
              <a:rPr lang="en-US" b="0" dirty="0"/>
              <a:t> largest economy)</a:t>
            </a:r>
          </a:p>
          <a:p>
            <a:pPr lvl="1"/>
            <a:r>
              <a:rPr lang="en-US" dirty="0"/>
              <a:t>France :		$</a:t>
            </a:r>
            <a:r>
              <a:rPr lang="en-US" b="0" dirty="0"/>
              <a:t>2,715 trillion	(7</a:t>
            </a:r>
            <a:r>
              <a:rPr lang="en-US" b="0" baseline="30000" dirty="0"/>
              <a:t>th</a:t>
            </a:r>
            <a:r>
              <a:rPr lang="en-US" b="0" dirty="0"/>
              <a:t> largest economy)</a:t>
            </a:r>
          </a:p>
        </p:txBody>
      </p:sp>
    </p:spTree>
    <p:extLst>
      <p:ext uri="{BB962C8B-B14F-4D97-AF65-F5344CB8AC3E}">
        <p14:creationId xmlns:p14="http://schemas.microsoft.com/office/powerpoint/2010/main" val="386945569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B76C9-7D63-4745-A143-D6E24BE51453}"/>
              </a:ext>
            </a:extLst>
          </p:cNvPr>
          <p:cNvSpPr>
            <a:spLocks noGrp="1"/>
          </p:cNvSpPr>
          <p:nvPr>
            <p:ph type="title"/>
          </p:nvPr>
        </p:nvSpPr>
        <p:spPr>
          <a:xfrm>
            <a:off x="766760" y="0"/>
            <a:ext cx="10515600" cy="1325563"/>
          </a:xfrm>
        </p:spPr>
        <p:txBody>
          <a:bodyPr/>
          <a:lstStyle/>
          <a:p>
            <a:r>
              <a:rPr lang="en-US" dirty="0">
                <a:solidFill>
                  <a:schemeClr val="bg1"/>
                </a:solidFill>
              </a:rPr>
              <a:t>Spe</a:t>
            </a:r>
            <a:r>
              <a:rPr lang="en-US" dirty="0"/>
              <a:t>nding on Pharmaceuticals</a:t>
            </a:r>
          </a:p>
        </p:txBody>
      </p:sp>
      <p:pic>
        <p:nvPicPr>
          <p:cNvPr id="5" name="Picture 4">
            <a:extLst>
              <a:ext uri="{FF2B5EF4-FFF2-40B4-BE49-F238E27FC236}">
                <a16:creationId xmlns:a16="http://schemas.microsoft.com/office/drawing/2014/main" id="{A0D6439C-E60C-4910-BFA8-97C0C66C2964}"/>
              </a:ext>
            </a:extLst>
          </p:cNvPr>
          <p:cNvPicPr>
            <a:picLocks noChangeAspect="1"/>
          </p:cNvPicPr>
          <p:nvPr/>
        </p:nvPicPr>
        <p:blipFill>
          <a:blip r:embed="rId3"/>
          <a:stretch>
            <a:fillRect/>
          </a:stretch>
        </p:blipFill>
        <p:spPr>
          <a:xfrm>
            <a:off x="3250125" y="1000318"/>
            <a:ext cx="7819951" cy="5283750"/>
          </a:xfrm>
          <a:prstGeom prst="rect">
            <a:avLst/>
          </a:prstGeom>
        </p:spPr>
      </p:pic>
    </p:spTree>
    <p:extLst>
      <p:ext uri="{BB962C8B-B14F-4D97-AF65-F5344CB8AC3E}">
        <p14:creationId xmlns:p14="http://schemas.microsoft.com/office/powerpoint/2010/main" val="282125909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8D3E9-931C-4F7B-A95A-4B112752146C}"/>
              </a:ext>
            </a:extLst>
          </p:cNvPr>
          <p:cNvSpPr>
            <a:spLocks noGrp="1"/>
          </p:cNvSpPr>
          <p:nvPr>
            <p:ph type="title"/>
          </p:nvPr>
        </p:nvSpPr>
        <p:spPr>
          <a:xfrm>
            <a:off x="740925" y="0"/>
            <a:ext cx="10515600" cy="1325563"/>
          </a:xfrm>
        </p:spPr>
        <p:txBody>
          <a:bodyPr/>
          <a:lstStyle/>
          <a:p>
            <a:r>
              <a:rPr lang="en-US" dirty="0">
                <a:solidFill>
                  <a:schemeClr val="bg1"/>
                </a:solidFill>
              </a:rPr>
              <a:t>Dru</a:t>
            </a:r>
            <a:r>
              <a:rPr lang="en-US" dirty="0"/>
              <a:t>g Prices: Trends Over Time</a:t>
            </a:r>
          </a:p>
        </p:txBody>
      </p:sp>
      <p:pic>
        <p:nvPicPr>
          <p:cNvPr id="5" name="Content Placeholder 4">
            <a:extLst>
              <a:ext uri="{FF2B5EF4-FFF2-40B4-BE49-F238E27FC236}">
                <a16:creationId xmlns:a16="http://schemas.microsoft.com/office/drawing/2014/main" id="{D2EC4879-B6C3-4983-9324-C6B0797099B0}"/>
              </a:ext>
            </a:extLst>
          </p:cNvPr>
          <p:cNvPicPr>
            <a:picLocks noGrp="1" noChangeAspect="1"/>
          </p:cNvPicPr>
          <p:nvPr>
            <p:ph idx="1"/>
          </p:nvPr>
        </p:nvPicPr>
        <p:blipFill>
          <a:blip r:embed="rId2"/>
          <a:stretch>
            <a:fillRect/>
          </a:stretch>
        </p:blipFill>
        <p:spPr>
          <a:xfrm>
            <a:off x="1932709" y="1033155"/>
            <a:ext cx="8326582" cy="5210970"/>
          </a:xfrm>
        </p:spPr>
      </p:pic>
    </p:spTree>
    <p:extLst>
      <p:ext uri="{BB962C8B-B14F-4D97-AF65-F5344CB8AC3E}">
        <p14:creationId xmlns:p14="http://schemas.microsoft.com/office/powerpoint/2010/main" val="100193962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27B486-AE08-48E2-8060-5C7921A99880}"/>
              </a:ext>
            </a:extLst>
          </p:cNvPr>
          <p:cNvPicPr>
            <a:picLocks noChangeAspect="1"/>
          </p:cNvPicPr>
          <p:nvPr/>
        </p:nvPicPr>
        <p:blipFill>
          <a:blip r:embed="rId2"/>
          <a:stretch>
            <a:fillRect/>
          </a:stretch>
        </p:blipFill>
        <p:spPr>
          <a:xfrm>
            <a:off x="1417984" y="344735"/>
            <a:ext cx="8818546" cy="5814158"/>
          </a:xfrm>
          <a:prstGeom prst="rect">
            <a:avLst/>
          </a:prstGeom>
        </p:spPr>
      </p:pic>
    </p:spTree>
    <p:extLst>
      <p:ext uri="{BB962C8B-B14F-4D97-AF65-F5344CB8AC3E}">
        <p14:creationId xmlns:p14="http://schemas.microsoft.com/office/powerpoint/2010/main" val="47555184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A1420-6A0A-1E47-BABB-9471FBF6F534}"/>
              </a:ext>
            </a:extLst>
          </p:cNvPr>
          <p:cNvSpPr>
            <a:spLocks noGrp="1"/>
          </p:cNvSpPr>
          <p:nvPr>
            <p:ph type="title"/>
          </p:nvPr>
        </p:nvSpPr>
        <p:spPr>
          <a:xfrm>
            <a:off x="734685" y="0"/>
            <a:ext cx="10515600" cy="1325563"/>
          </a:xfrm>
        </p:spPr>
        <p:txBody>
          <a:bodyPr/>
          <a:lstStyle/>
          <a:p>
            <a:r>
              <a:rPr lang="en-US" dirty="0">
                <a:solidFill>
                  <a:schemeClr val="bg1"/>
                </a:solidFill>
              </a:rPr>
              <a:t>Pric</a:t>
            </a:r>
            <a:r>
              <a:rPr lang="en-US" dirty="0"/>
              <a:t>e Hikes</a:t>
            </a:r>
          </a:p>
        </p:txBody>
      </p:sp>
      <p:sp>
        <p:nvSpPr>
          <p:cNvPr id="3" name="Content Placeholder 2">
            <a:extLst>
              <a:ext uri="{FF2B5EF4-FFF2-40B4-BE49-F238E27FC236}">
                <a16:creationId xmlns:a16="http://schemas.microsoft.com/office/drawing/2014/main" id="{4EA6D149-DF10-9240-AB72-BF3E679B7055}"/>
              </a:ext>
            </a:extLst>
          </p:cNvPr>
          <p:cNvSpPr>
            <a:spLocks noGrp="1"/>
          </p:cNvSpPr>
          <p:nvPr>
            <p:ph idx="1"/>
          </p:nvPr>
        </p:nvSpPr>
        <p:spPr>
          <a:xfrm>
            <a:off x="838200" y="1147313"/>
            <a:ext cx="10515600" cy="4774755"/>
          </a:xfrm>
        </p:spPr>
        <p:txBody>
          <a:bodyPr>
            <a:normAutofit/>
          </a:bodyPr>
          <a:lstStyle/>
          <a:p>
            <a:pPr>
              <a:spcAft>
                <a:spcPts val="1000"/>
              </a:spcAft>
            </a:pPr>
            <a:r>
              <a:rPr lang="en-US" dirty="0"/>
              <a:t>Turing Pharmaceuticals’ 5,555% price increase of Daraprim in 2015 and Mylan’s 500% increase of EpiPen prices…</a:t>
            </a:r>
          </a:p>
          <a:p>
            <a:pPr>
              <a:spcAft>
                <a:spcPts val="1000"/>
              </a:spcAft>
            </a:pPr>
            <a:r>
              <a:rPr lang="en-US" dirty="0"/>
              <a:t>More than 3,400 drugs boosted their prices in the first six months of 2019, an increase of 17% in the number of drug hikes from a year earlier.</a:t>
            </a:r>
          </a:p>
          <a:p>
            <a:pPr lvl="1">
              <a:spcAft>
                <a:spcPts val="1000"/>
              </a:spcAft>
            </a:pPr>
            <a:r>
              <a:rPr lang="en-US" dirty="0"/>
              <a:t>The average price hike is 10.5%, or 5 times the rate of inflation.</a:t>
            </a:r>
          </a:p>
          <a:p>
            <a:pPr>
              <a:spcAft>
                <a:spcPts val="1000"/>
              </a:spcAft>
            </a:pPr>
            <a:r>
              <a:rPr lang="en-US" dirty="0"/>
              <a:t>About 41 drugs boosted their prices by more than 100% in 2019.</a:t>
            </a:r>
          </a:p>
          <a:p>
            <a:pPr>
              <a:spcAft>
                <a:spcPts val="1000"/>
              </a:spcAft>
            </a:pPr>
            <a:r>
              <a:rPr lang="en-US" dirty="0"/>
              <a:t>Over 10 years, the net cost of prescription drugs in the United States rose more than THREE TIMES FASTER than the rate of inflation.</a:t>
            </a:r>
          </a:p>
        </p:txBody>
      </p:sp>
      <p:sp>
        <p:nvSpPr>
          <p:cNvPr id="4" name="Slide Number Placeholder 3">
            <a:extLst>
              <a:ext uri="{FF2B5EF4-FFF2-40B4-BE49-F238E27FC236}">
                <a16:creationId xmlns:a16="http://schemas.microsoft.com/office/drawing/2014/main" id="{E8B2F5E9-DA3A-D742-8896-D110BA1AA789}"/>
              </a:ext>
            </a:extLst>
          </p:cNvPr>
          <p:cNvSpPr>
            <a:spLocks noGrp="1"/>
          </p:cNvSpPr>
          <p:nvPr>
            <p:ph type="sldNum" sz="quarter" idx="12"/>
          </p:nvPr>
        </p:nvSpPr>
        <p:spPr/>
        <p:txBody>
          <a:bodyPr/>
          <a:lstStyle/>
          <a:p>
            <a:fld id="{D9F085D5-EC86-4F6A-B501-C1359CB39116}" type="slidenum">
              <a:rPr lang="en-GB" smtClean="0"/>
              <a:t>83</a:t>
            </a:fld>
            <a:endParaRPr lang="en-GB"/>
          </a:p>
        </p:txBody>
      </p:sp>
    </p:spTree>
    <p:extLst>
      <p:ext uri="{BB962C8B-B14F-4D97-AF65-F5344CB8AC3E}">
        <p14:creationId xmlns:p14="http://schemas.microsoft.com/office/powerpoint/2010/main" val="2751909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DDF27-AE01-CD4A-86AF-96E25A15F14F}"/>
              </a:ext>
            </a:extLst>
          </p:cNvPr>
          <p:cNvSpPr>
            <a:spLocks noGrp="1"/>
          </p:cNvSpPr>
          <p:nvPr>
            <p:ph type="title"/>
          </p:nvPr>
        </p:nvSpPr>
        <p:spPr>
          <a:xfrm>
            <a:off x="738185" y="0"/>
            <a:ext cx="10515600" cy="1325563"/>
          </a:xfrm>
        </p:spPr>
        <p:txBody>
          <a:bodyPr/>
          <a:lstStyle/>
          <a:p>
            <a:r>
              <a:rPr lang="en-US" dirty="0">
                <a:solidFill>
                  <a:schemeClr val="bg1"/>
                </a:solidFill>
              </a:rPr>
              <a:t>Rea</a:t>
            </a:r>
            <a:r>
              <a:rPr lang="en-US" dirty="0"/>
              <a:t>sons for higher drug prices</a:t>
            </a:r>
          </a:p>
        </p:txBody>
      </p:sp>
      <p:sp>
        <p:nvSpPr>
          <p:cNvPr id="3" name="Content Placeholder 2">
            <a:extLst>
              <a:ext uri="{FF2B5EF4-FFF2-40B4-BE49-F238E27FC236}">
                <a16:creationId xmlns:a16="http://schemas.microsoft.com/office/drawing/2014/main" id="{34B3D36A-312D-9A4C-B5F2-AF85061360AE}"/>
              </a:ext>
            </a:extLst>
          </p:cNvPr>
          <p:cNvSpPr>
            <a:spLocks noGrp="1"/>
          </p:cNvSpPr>
          <p:nvPr>
            <p:ph idx="1"/>
          </p:nvPr>
        </p:nvSpPr>
        <p:spPr/>
        <p:txBody>
          <a:bodyPr/>
          <a:lstStyle/>
          <a:p>
            <a:r>
              <a:rPr lang="en-US" b="0" dirty="0"/>
              <a:t>The Medicare Prescription Drug, Improvement, and Modernization Act, also called the </a:t>
            </a:r>
            <a:r>
              <a:rPr lang="en-US" dirty="0"/>
              <a:t>Medicare Modernization Act </a:t>
            </a:r>
            <a:r>
              <a:rPr lang="en-US" b="0" dirty="0"/>
              <a:t>or MMA, is a federal law of the United States, enacted in 2003.</a:t>
            </a:r>
          </a:p>
          <a:p>
            <a:pPr lvl="1"/>
            <a:r>
              <a:rPr lang="en-US" dirty="0"/>
              <a:t>Prohibits government negotiation of lower prices.</a:t>
            </a:r>
            <a:endParaRPr lang="en-US" b="0" dirty="0"/>
          </a:p>
          <a:p>
            <a:endParaRPr lang="en-US" dirty="0"/>
          </a:p>
          <a:p>
            <a:r>
              <a:rPr lang="en-US" b="0" dirty="0"/>
              <a:t>Growing concentration of pharmaceutical companies. </a:t>
            </a:r>
          </a:p>
        </p:txBody>
      </p:sp>
      <p:sp>
        <p:nvSpPr>
          <p:cNvPr id="4" name="Slide Number Placeholder 3">
            <a:extLst>
              <a:ext uri="{FF2B5EF4-FFF2-40B4-BE49-F238E27FC236}">
                <a16:creationId xmlns:a16="http://schemas.microsoft.com/office/drawing/2014/main" id="{2941054A-D9FE-E245-9035-9740CC5DD477}"/>
              </a:ext>
            </a:extLst>
          </p:cNvPr>
          <p:cNvSpPr>
            <a:spLocks noGrp="1"/>
          </p:cNvSpPr>
          <p:nvPr>
            <p:ph type="sldNum" sz="quarter" idx="12"/>
          </p:nvPr>
        </p:nvSpPr>
        <p:spPr/>
        <p:txBody>
          <a:bodyPr/>
          <a:lstStyle/>
          <a:p>
            <a:fld id="{D9F085D5-EC86-4F6A-B501-C1359CB39116}" type="slidenum">
              <a:rPr lang="en-GB" smtClean="0"/>
              <a:t>84</a:t>
            </a:fld>
            <a:endParaRPr lang="en-GB"/>
          </a:p>
        </p:txBody>
      </p:sp>
    </p:spTree>
    <p:extLst>
      <p:ext uri="{BB962C8B-B14F-4D97-AF65-F5344CB8AC3E}">
        <p14:creationId xmlns:p14="http://schemas.microsoft.com/office/powerpoint/2010/main" val="339038690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F810AE5-7225-4325-89AF-34869B51AA56}"/>
              </a:ext>
            </a:extLst>
          </p:cNvPr>
          <p:cNvPicPr>
            <a:picLocks noChangeAspect="1"/>
          </p:cNvPicPr>
          <p:nvPr/>
        </p:nvPicPr>
        <p:blipFill>
          <a:blip r:embed="rId3"/>
          <a:stretch>
            <a:fillRect/>
          </a:stretch>
        </p:blipFill>
        <p:spPr>
          <a:xfrm>
            <a:off x="708863" y="1104405"/>
            <a:ext cx="10327621" cy="5113678"/>
          </a:xfrm>
          <a:prstGeom prst="rect">
            <a:avLst/>
          </a:prstGeom>
        </p:spPr>
      </p:pic>
      <p:sp>
        <p:nvSpPr>
          <p:cNvPr id="8" name="TextBox 7">
            <a:extLst>
              <a:ext uri="{FF2B5EF4-FFF2-40B4-BE49-F238E27FC236}">
                <a16:creationId xmlns:a16="http://schemas.microsoft.com/office/drawing/2014/main" id="{0760EF8D-DEC8-48C9-9DCF-69B14A365B2F}"/>
              </a:ext>
            </a:extLst>
          </p:cNvPr>
          <p:cNvSpPr txBox="1"/>
          <p:nvPr/>
        </p:nvSpPr>
        <p:spPr>
          <a:xfrm>
            <a:off x="6440470" y="4867414"/>
            <a:ext cx="2567626" cy="300082"/>
          </a:xfrm>
          <a:prstGeom prst="rect">
            <a:avLst/>
          </a:prstGeom>
          <a:noFill/>
        </p:spPr>
        <p:txBody>
          <a:bodyPr wrap="none" rtlCol="0">
            <a:spAutoFit/>
          </a:bodyPr>
          <a:lstStyle/>
          <a:p>
            <a:r>
              <a:rPr lang="en-US" sz="1350" dirty="0">
                <a:solidFill>
                  <a:schemeClr val="bg1"/>
                </a:solidFill>
              </a:rPr>
              <a:t>Medicare Prescription Drug Costs </a:t>
            </a:r>
          </a:p>
        </p:txBody>
      </p:sp>
      <p:sp>
        <p:nvSpPr>
          <p:cNvPr id="2" name="Title 1">
            <a:extLst>
              <a:ext uri="{FF2B5EF4-FFF2-40B4-BE49-F238E27FC236}">
                <a16:creationId xmlns:a16="http://schemas.microsoft.com/office/drawing/2014/main" id="{C2AD8680-39D6-DA48-BA5F-6E65F0EADC63}"/>
              </a:ext>
            </a:extLst>
          </p:cNvPr>
          <p:cNvSpPr>
            <a:spLocks noGrp="1"/>
          </p:cNvSpPr>
          <p:nvPr>
            <p:ph type="title"/>
          </p:nvPr>
        </p:nvSpPr>
        <p:spPr>
          <a:xfrm>
            <a:off x="779835" y="0"/>
            <a:ext cx="10515600" cy="1325563"/>
          </a:xfrm>
        </p:spPr>
        <p:txBody>
          <a:bodyPr/>
          <a:lstStyle/>
          <a:p>
            <a:r>
              <a:rPr lang="en-US" dirty="0">
                <a:solidFill>
                  <a:schemeClr val="bg1"/>
                </a:solidFill>
              </a:rPr>
              <a:t>Lob</a:t>
            </a:r>
            <a:r>
              <a:rPr lang="en-US" dirty="0"/>
              <a:t>bying</a:t>
            </a:r>
          </a:p>
        </p:txBody>
      </p:sp>
    </p:spTree>
    <p:extLst>
      <p:ext uri="{BB962C8B-B14F-4D97-AF65-F5344CB8AC3E}">
        <p14:creationId xmlns:p14="http://schemas.microsoft.com/office/powerpoint/2010/main" val="202826747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A1406F3-BB21-4CC4-AFE5-4F021F94DD56}"/>
              </a:ext>
            </a:extLst>
          </p:cNvPr>
          <p:cNvSpPr>
            <a:spLocks noGrp="1"/>
          </p:cNvSpPr>
          <p:nvPr>
            <p:ph type="sldNum" sz="quarter" idx="12"/>
          </p:nvPr>
        </p:nvSpPr>
        <p:spPr/>
        <p:txBody>
          <a:bodyPr/>
          <a:lstStyle/>
          <a:p>
            <a:fld id="{D9F085D5-EC86-4F6A-B501-C1359CB39116}" type="slidenum">
              <a:rPr lang="en-GB" smtClean="0"/>
              <a:t>86</a:t>
            </a:fld>
            <a:endParaRPr lang="en-GB"/>
          </a:p>
        </p:txBody>
      </p:sp>
      <p:pic>
        <p:nvPicPr>
          <p:cNvPr id="5" name="Content Placeholder 3">
            <a:extLst>
              <a:ext uri="{FF2B5EF4-FFF2-40B4-BE49-F238E27FC236}">
                <a16:creationId xmlns:a16="http://schemas.microsoft.com/office/drawing/2014/main" id="{04AD8878-A1B4-426C-A955-691A21354D97}"/>
              </a:ext>
            </a:extLst>
          </p:cNvPr>
          <p:cNvPicPr>
            <a:picLocks noGrp="1" noChangeAspect="1"/>
          </p:cNvPicPr>
          <p:nvPr>
            <p:ph idx="4294967295"/>
          </p:nvPr>
        </p:nvPicPr>
        <p:blipFill>
          <a:blip r:embed="rId2"/>
          <a:stretch>
            <a:fillRect/>
          </a:stretch>
        </p:blipFill>
        <p:spPr>
          <a:xfrm>
            <a:off x="977559" y="262648"/>
            <a:ext cx="9858152" cy="5967577"/>
          </a:xfrm>
          <a:prstGeom prst="rect">
            <a:avLst/>
          </a:prstGeom>
        </p:spPr>
      </p:pic>
    </p:spTree>
    <p:extLst>
      <p:ext uri="{BB962C8B-B14F-4D97-AF65-F5344CB8AC3E}">
        <p14:creationId xmlns:p14="http://schemas.microsoft.com/office/powerpoint/2010/main" val="39499125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chart, line chart&#10;&#10;Description automatically generated">
            <a:extLst>
              <a:ext uri="{FF2B5EF4-FFF2-40B4-BE49-F238E27FC236}">
                <a16:creationId xmlns:a16="http://schemas.microsoft.com/office/drawing/2014/main" id="{25DD613F-F506-804A-8AD6-F3F6214F92AA}"/>
              </a:ext>
            </a:extLst>
          </p:cNvPr>
          <p:cNvPicPr>
            <a:picLocks noChangeAspect="1"/>
          </p:cNvPicPr>
          <p:nvPr/>
        </p:nvPicPr>
        <p:blipFill>
          <a:blip r:embed="rId2" r:link="rId3"/>
          <a:stretch>
            <a:fillRect/>
          </a:stretch>
        </p:blipFill>
        <p:spPr>
          <a:xfrm>
            <a:off x="1066800" y="1201026"/>
            <a:ext cx="10058400" cy="5029200"/>
          </a:xfrm>
          <a:prstGeom prst="rect">
            <a:avLst/>
          </a:prstGeom>
        </p:spPr>
      </p:pic>
      <p:sp>
        <p:nvSpPr>
          <p:cNvPr id="2" name="Title 1">
            <a:extLst>
              <a:ext uri="{FF2B5EF4-FFF2-40B4-BE49-F238E27FC236}">
                <a16:creationId xmlns:a16="http://schemas.microsoft.com/office/drawing/2014/main" id="{FFB55D12-E178-6D43-8DDC-7964BDF379E0}"/>
              </a:ext>
            </a:extLst>
          </p:cNvPr>
          <p:cNvSpPr>
            <a:spLocks noGrp="1"/>
          </p:cNvSpPr>
          <p:nvPr>
            <p:ph type="title"/>
          </p:nvPr>
        </p:nvSpPr>
        <p:spPr>
          <a:xfrm>
            <a:off x="720644" y="0"/>
            <a:ext cx="10515600" cy="1325563"/>
          </a:xfrm>
        </p:spPr>
        <p:txBody>
          <a:bodyPr/>
          <a:lstStyle/>
          <a:p>
            <a:r>
              <a:rPr lang="en-US" dirty="0">
                <a:solidFill>
                  <a:schemeClr val="bg1"/>
                </a:solidFill>
              </a:rPr>
              <a:t>Nex</a:t>
            </a:r>
            <a:r>
              <a:rPr lang="en-US" dirty="0"/>
              <a:t>t Week: Minimum Wages</a:t>
            </a:r>
          </a:p>
        </p:txBody>
      </p:sp>
      <p:sp>
        <p:nvSpPr>
          <p:cNvPr id="4" name="Slide Number Placeholder 3">
            <a:extLst>
              <a:ext uri="{FF2B5EF4-FFF2-40B4-BE49-F238E27FC236}">
                <a16:creationId xmlns:a16="http://schemas.microsoft.com/office/drawing/2014/main" id="{6EE4778A-72D7-DB47-BFC7-03EE350FCE21}"/>
              </a:ext>
            </a:extLst>
          </p:cNvPr>
          <p:cNvSpPr>
            <a:spLocks noGrp="1"/>
          </p:cNvSpPr>
          <p:nvPr>
            <p:ph type="sldNum" sz="quarter" idx="12"/>
          </p:nvPr>
        </p:nvSpPr>
        <p:spPr/>
        <p:txBody>
          <a:bodyPr/>
          <a:lstStyle/>
          <a:p>
            <a:fld id="{D9F085D5-EC86-4F6A-B501-C1359CB39116}" type="slidenum">
              <a:rPr lang="en-GB" smtClean="0"/>
              <a:t>87</a:t>
            </a:fld>
            <a:endParaRPr lang="en-GB"/>
          </a:p>
        </p:txBody>
      </p:sp>
      <p:pic>
        <p:nvPicPr>
          <p:cNvPr id="10" name="Picture 9">
            <a:extLst>
              <a:ext uri="{FF2B5EF4-FFF2-40B4-BE49-F238E27FC236}">
                <a16:creationId xmlns:a16="http://schemas.microsoft.com/office/drawing/2014/main" id="{587FE8FC-D07C-5A49-9D70-49B0668B203C}"/>
              </a:ext>
            </a:extLst>
          </p:cNvPr>
          <p:cNvPicPr>
            <a:picLocks noChangeAspect="1"/>
          </p:cNvPicPr>
          <p:nvPr/>
        </p:nvPicPr>
        <p:blipFill>
          <a:blip r:embed="rId4" r:link="rId5"/>
          <a:srcRect/>
          <a:stretch>
            <a:fillRect/>
          </a:stretch>
        </p:blipFill>
        <p:spPr>
          <a:xfrm>
            <a:off x="1066800" y="1201026"/>
            <a:ext cx="10058400" cy="5029200"/>
          </a:xfrm>
          <a:prstGeom prst="rect">
            <a:avLst/>
          </a:prstGeom>
        </p:spPr>
      </p:pic>
    </p:spTree>
    <p:extLst>
      <p:ext uri="{BB962C8B-B14F-4D97-AF65-F5344CB8AC3E}">
        <p14:creationId xmlns:p14="http://schemas.microsoft.com/office/powerpoint/2010/main" val="2833466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p:txBody>
          <a:bodyPr/>
          <a:lstStyle/>
          <a:p>
            <a:r>
              <a:rPr lang="en-US" dirty="0"/>
              <a:t> </a:t>
            </a:r>
            <a:r>
              <a:rPr lang="en-US" dirty="0">
                <a:solidFill>
                  <a:schemeClr val="bg1"/>
                </a:solidFill>
              </a:rPr>
              <a:t>Th</a:t>
            </a:r>
            <a:r>
              <a:rPr lang="en-US" dirty="0"/>
              <a:t>ank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Jon D. </a:t>
            </a:r>
            <a:r>
              <a:rPr lang="en-US" dirty="0" err="1"/>
              <a:t>Haveman</a:t>
            </a:r>
            <a:r>
              <a:rPr lang="en-US" dirty="0"/>
              <a:t>, Ph.D.</a:t>
            </a:r>
          </a:p>
          <a:p>
            <a:pPr marL="0" indent="0" algn="ctr">
              <a:buNone/>
            </a:pPr>
            <a:r>
              <a:rPr lang="en-US" dirty="0" err="1"/>
              <a:t>Jon@NEEDelegation.org</a:t>
            </a:r>
            <a:endParaRPr lang="en-US" dirty="0"/>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dirty="0">
                <a:hlinkClick r:id="rId4"/>
              </a:rPr>
              <a:t>www.NEEDelegation.org/testimonials.php</a:t>
            </a:r>
            <a:endParaRPr lang="en-US" dirty="0"/>
          </a:p>
          <a:p>
            <a:pPr marL="0" indent="0" algn="ctr">
              <a:buNone/>
            </a:pPr>
            <a:endParaRPr lang="en-US" dirty="0"/>
          </a:p>
          <a:p>
            <a:pPr marL="0" indent="0" algn="ctr">
              <a:buNone/>
            </a:pPr>
            <a:r>
              <a:rPr lang="en-US" dirty="0"/>
              <a:t>Become a Friend of NEED:  </a:t>
            </a:r>
            <a:r>
              <a:rPr lang="en-US" dirty="0" err="1"/>
              <a:t>www.NEEDelegation.org</a:t>
            </a:r>
            <a:r>
              <a:rPr lang="en-US" dirty="0"/>
              <a:t>/</a:t>
            </a:r>
            <a:r>
              <a:rPr lang="en-US" dirty="0" err="1"/>
              <a:t>friend.php</a:t>
            </a: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88</a:t>
            </a:fld>
            <a:endParaRPr lang="en-GB"/>
          </a:p>
        </p:txBody>
      </p:sp>
    </p:spTree>
    <p:extLst>
      <p:ext uri="{BB962C8B-B14F-4D97-AF65-F5344CB8AC3E}">
        <p14:creationId xmlns:p14="http://schemas.microsoft.com/office/powerpoint/2010/main" val="190794175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90E7E-6897-1744-9129-DC8CF2D50C5D}"/>
              </a:ext>
            </a:extLst>
          </p:cNvPr>
          <p:cNvSpPr>
            <a:spLocks noGrp="1"/>
          </p:cNvSpPr>
          <p:nvPr>
            <p:ph type="title"/>
          </p:nvPr>
        </p:nvSpPr>
        <p:spPr>
          <a:xfrm>
            <a:off x="719450" y="0"/>
            <a:ext cx="10515600" cy="1325563"/>
          </a:xfrm>
        </p:spPr>
        <p:txBody>
          <a:bodyPr/>
          <a:lstStyle/>
          <a:p>
            <a:r>
              <a:rPr lang="en-US" dirty="0">
                <a:solidFill>
                  <a:schemeClr val="bg1"/>
                </a:solidFill>
              </a:rPr>
              <a:t>Hea</a:t>
            </a:r>
            <a:r>
              <a:rPr lang="en-US" dirty="0"/>
              <a:t>lth Insurance Coverage, 2019</a:t>
            </a:r>
          </a:p>
        </p:txBody>
      </p:sp>
      <p:sp>
        <p:nvSpPr>
          <p:cNvPr id="4" name="Slide Number Placeholder 3">
            <a:extLst>
              <a:ext uri="{FF2B5EF4-FFF2-40B4-BE49-F238E27FC236}">
                <a16:creationId xmlns:a16="http://schemas.microsoft.com/office/drawing/2014/main" id="{EFC907F0-B906-B14E-94F7-76B591B58CE3}"/>
              </a:ext>
            </a:extLst>
          </p:cNvPr>
          <p:cNvSpPr>
            <a:spLocks noGrp="1"/>
          </p:cNvSpPr>
          <p:nvPr>
            <p:ph type="sldNum" sz="quarter" idx="12"/>
          </p:nvPr>
        </p:nvSpPr>
        <p:spPr/>
        <p:txBody>
          <a:bodyPr/>
          <a:lstStyle/>
          <a:p>
            <a:fld id="{D9F085D5-EC86-4F6A-B501-C1359CB39116}" type="slidenum">
              <a:rPr lang="en-GB" smtClean="0"/>
              <a:t>89</a:t>
            </a:fld>
            <a:endParaRPr lang="en-GB"/>
          </a:p>
        </p:txBody>
      </p:sp>
      <p:pic>
        <p:nvPicPr>
          <p:cNvPr id="5" name="Picture 4">
            <a:extLst>
              <a:ext uri="{FF2B5EF4-FFF2-40B4-BE49-F238E27FC236}">
                <a16:creationId xmlns:a16="http://schemas.microsoft.com/office/drawing/2014/main" id="{93250E0C-8277-C043-8182-5A7761908E3F}"/>
              </a:ext>
            </a:extLst>
          </p:cNvPr>
          <p:cNvPicPr>
            <a:picLocks noChangeAspect="1"/>
          </p:cNvPicPr>
          <p:nvPr/>
        </p:nvPicPr>
        <p:blipFill>
          <a:blip r:embed="rId2"/>
          <a:stretch>
            <a:fillRect/>
          </a:stretch>
        </p:blipFill>
        <p:spPr>
          <a:xfrm>
            <a:off x="1767569" y="1109501"/>
            <a:ext cx="8656861" cy="4862073"/>
          </a:xfrm>
          <a:prstGeom prst="rect">
            <a:avLst/>
          </a:prstGeom>
        </p:spPr>
      </p:pic>
      <p:sp>
        <p:nvSpPr>
          <p:cNvPr id="6" name="TextBox 5">
            <a:extLst>
              <a:ext uri="{FF2B5EF4-FFF2-40B4-BE49-F238E27FC236}">
                <a16:creationId xmlns:a16="http://schemas.microsoft.com/office/drawing/2014/main" id="{875F44AB-F569-3A47-A36E-1FA2CF6ED0B9}"/>
              </a:ext>
            </a:extLst>
          </p:cNvPr>
          <p:cNvSpPr txBox="1"/>
          <p:nvPr/>
        </p:nvSpPr>
        <p:spPr>
          <a:xfrm>
            <a:off x="5013428" y="5916234"/>
            <a:ext cx="1927644" cy="369332"/>
          </a:xfrm>
          <a:prstGeom prst="rect">
            <a:avLst/>
          </a:prstGeom>
          <a:noFill/>
        </p:spPr>
        <p:txBody>
          <a:bodyPr wrap="none" rtlCol="0">
            <a:spAutoFit/>
          </a:bodyPr>
          <a:lstStyle/>
          <a:p>
            <a:r>
              <a:rPr lang="en-US" dirty="0"/>
              <a:t>Percent of Persons</a:t>
            </a:r>
          </a:p>
        </p:txBody>
      </p:sp>
      <p:sp>
        <p:nvSpPr>
          <p:cNvPr id="7" name="TextBox 6">
            <a:extLst>
              <a:ext uri="{FF2B5EF4-FFF2-40B4-BE49-F238E27FC236}">
                <a16:creationId xmlns:a16="http://schemas.microsoft.com/office/drawing/2014/main" id="{10E9371C-21F3-8842-A9DF-0A0C011D435B}"/>
              </a:ext>
            </a:extLst>
          </p:cNvPr>
          <p:cNvSpPr txBox="1"/>
          <p:nvPr/>
        </p:nvSpPr>
        <p:spPr>
          <a:xfrm>
            <a:off x="8354453" y="6502420"/>
            <a:ext cx="2917273" cy="276999"/>
          </a:xfrm>
          <a:prstGeom prst="rect">
            <a:avLst/>
          </a:prstGeom>
          <a:noFill/>
        </p:spPr>
        <p:txBody>
          <a:bodyPr wrap="none" rtlCol="0">
            <a:spAutoFit/>
          </a:bodyPr>
          <a:lstStyle/>
          <a:p>
            <a:r>
              <a:rPr lang="en-US" sz="1200" dirty="0"/>
              <a:t>Source: National Center for Health Statistics</a:t>
            </a:r>
          </a:p>
        </p:txBody>
      </p:sp>
    </p:spTree>
    <p:extLst>
      <p:ext uri="{BB962C8B-B14F-4D97-AF65-F5344CB8AC3E}">
        <p14:creationId xmlns:p14="http://schemas.microsoft.com/office/powerpoint/2010/main" val="614725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8E62F-3A0C-4189-ACB3-226A64D00B90}"/>
              </a:ext>
            </a:extLst>
          </p:cNvPr>
          <p:cNvSpPr>
            <a:spLocks noGrp="1"/>
          </p:cNvSpPr>
          <p:nvPr>
            <p:ph type="title"/>
          </p:nvPr>
        </p:nvSpPr>
        <p:spPr>
          <a:xfrm>
            <a:off x="802575" y="0"/>
            <a:ext cx="10515600" cy="1325563"/>
          </a:xfrm>
        </p:spPr>
        <p:txBody>
          <a:bodyPr/>
          <a:lstStyle/>
          <a:p>
            <a:r>
              <a:rPr lang="en-US" dirty="0">
                <a:solidFill>
                  <a:schemeClr val="bg1"/>
                </a:solidFill>
              </a:rPr>
              <a:t>Wh</a:t>
            </a:r>
            <a:r>
              <a:rPr lang="en-US" dirty="0"/>
              <a:t>ere the money goes?</a:t>
            </a:r>
          </a:p>
        </p:txBody>
      </p:sp>
      <p:pic>
        <p:nvPicPr>
          <p:cNvPr id="3" name="Picture 2">
            <a:extLst>
              <a:ext uri="{FF2B5EF4-FFF2-40B4-BE49-F238E27FC236}">
                <a16:creationId xmlns:a16="http://schemas.microsoft.com/office/drawing/2014/main" id="{169E16C4-A066-A240-9E38-AAE58EAEDF7A}"/>
              </a:ext>
            </a:extLst>
          </p:cNvPr>
          <p:cNvPicPr>
            <a:picLocks noChangeAspect="1"/>
          </p:cNvPicPr>
          <p:nvPr/>
        </p:nvPicPr>
        <p:blipFill>
          <a:blip r:embed="rId2"/>
          <a:stretch>
            <a:fillRect/>
          </a:stretch>
        </p:blipFill>
        <p:spPr>
          <a:xfrm>
            <a:off x="1305378" y="1135763"/>
            <a:ext cx="9762191" cy="4998936"/>
          </a:xfrm>
          <a:prstGeom prst="rect">
            <a:avLst/>
          </a:prstGeom>
        </p:spPr>
      </p:pic>
      <p:sp>
        <p:nvSpPr>
          <p:cNvPr id="4" name="TextBox 3">
            <a:extLst>
              <a:ext uri="{FF2B5EF4-FFF2-40B4-BE49-F238E27FC236}">
                <a16:creationId xmlns:a16="http://schemas.microsoft.com/office/drawing/2014/main" id="{21191334-0311-1448-841B-42F8D3D9A522}"/>
              </a:ext>
            </a:extLst>
          </p:cNvPr>
          <p:cNvSpPr txBox="1"/>
          <p:nvPr/>
        </p:nvSpPr>
        <p:spPr>
          <a:xfrm>
            <a:off x="4557670" y="6471722"/>
            <a:ext cx="6760505" cy="276999"/>
          </a:xfrm>
          <a:prstGeom prst="rect">
            <a:avLst/>
          </a:prstGeom>
          <a:noFill/>
        </p:spPr>
        <p:txBody>
          <a:bodyPr wrap="none" rtlCol="0">
            <a:spAutoFit/>
          </a:bodyPr>
          <a:lstStyle/>
          <a:p>
            <a:r>
              <a:rPr lang="en-US" sz="1200" dirty="0"/>
              <a:t>Source: Centers for Medicare &amp; Medicaid Services, Office of the Actuary, National Health Statistics Group.</a:t>
            </a:r>
          </a:p>
        </p:txBody>
      </p:sp>
    </p:spTree>
    <p:extLst>
      <p:ext uri="{BB962C8B-B14F-4D97-AF65-F5344CB8AC3E}">
        <p14:creationId xmlns:p14="http://schemas.microsoft.com/office/powerpoint/2010/main" val="390025122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90E7E-6897-1744-9129-DC8CF2D50C5D}"/>
              </a:ext>
            </a:extLst>
          </p:cNvPr>
          <p:cNvSpPr>
            <a:spLocks noGrp="1"/>
          </p:cNvSpPr>
          <p:nvPr>
            <p:ph type="title"/>
          </p:nvPr>
        </p:nvSpPr>
        <p:spPr>
          <a:xfrm>
            <a:off x="719450" y="0"/>
            <a:ext cx="10515600" cy="1325563"/>
          </a:xfrm>
        </p:spPr>
        <p:txBody>
          <a:bodyPr/>
          <a:lstStyle/>
          <a:p>
            <a:r>
              <a:rPr lang="en-US" dirty="0">
                <a:solidFill>
                  <a:schemeClr val="bg1"/>
                </a:solidFill>
              </a:rPr>
              <a:t>Hea</a:t>
            </a:r>
            <a:r>
              <a:rPr lang="en-US" dirty="0"/>
              <a:t>lth Insurance Coverage, 2019</a:t>
            </a:r>
          </a:p>
        </p:txBody>
      </p:sp>
      <p:sp>
        <p:nvSpPr>
          <p:cNvPr id="4" name="Slide Number Placeholder 3">
            <a:extLst>
              <a:ext uri="{FF2B5EF4-FFF2-40B4-BE49-F238E27FC236}">
                <a16:creationId xmlns:a16="http://schemas.microsoft.com/office/drawing/2014/main" id="{EFC907F0-B906-B14E-94F7-76B591B58CE3}"/>
              </a:ext>
            </a:extLst>
          </p:cNvPr>
          <p:cNvSpPr>
            <a:spLocks noGrp="1"/>
          </p:cNvSpPr>
          <p:nvPr>
            <p:ph type="sldNum" sz="quarter" idx="12"/>
          </p:nvPr>
        </p:nvSpPr>
        <p:spPr/>
        <p:txBody>
          <a:bodyPr/>
          <a:lstStyle/>
          <a:p>
            <a:fld id="{D9F085D5-EC86-4F6A-B501-C1359CB39116}" type="slidenum">
              <a:rPr lang="en-GB" smtClean="0"/>
              <a:t>90</a:t>
            </a:fld>
            <a:endParaRPr lang="en-GB"/>
          </a:p>
        </p:txBody>
      </p:sp>
      <p:sp>
        <p:nvSpPr>
          <p:cNvPr id="6" name="TextBox 5">
            <a:extLst>
              <a:ext uri="{FF2B5EF4-FFF2-40B4-BE49-F238E27FC236}">
                <a16:creationId xmlns:a16="http://schemas.microsoft.com/office/drawing/2014/main" id="{875F44AB-F569-3A47-A36E-1FA2CF6ED0B9}"/>
              </a:ext>
            </a:extLst>
          </p:cNvPr>
          <p:cNvSpPr txBox="1"/>
          <p:nvPr/>
        </p:nvSpPr>
        <p:spPr>
          <a:xfrm>
            <a:off x="5013428" y="5916234"/>
            <a:ext cx="1927644" cy="369332"/>
          </a:xfrm>
          <a:prstGeom prst="rect">
            <a:avLst/>
          </a:prstGeom>
          <a:noFill/>
        </p:spPr>
        <p:txBody>
          <a:bodyPr wrap="none" rtlCol="0">
            <a:spAutoFit/>
          </a:bodyPr>
          <a:lstStyle/>
          <a:p>
            <a:r>
              <a:rPr lang="en-US" dirty="0"/>
              <a:t>Percent of Persons</a:t>
            </a:r>
          </a:p>
        </p:txBody>
      </p:sp>
      <p:sp>
        <p:nvSpPr>
          <p:cNvPr id="7" name="TextBox 6">
            <a:extLst>
              <a:ext uri="{FF2B5EF4-FFF2-40B4-BE49-F238E27FC236}">
                <a16:creationId xmlns:a16="http://schemas.microsoft.com/office/drawing/2014/main" id="{10E9371C-21F3-8842-A9DF-0A0C011D435B}"/>
              </a:ext>
            </a:extLst>
          </p:cNvPr>
          <p:cNvSpPr txBox="1"/>
          <p:nvPr/>
        </p:nvSpPr>
        <p:spPr>
          <a:xfrm>
            <a:off x="8354453" y="6502420"/>
            <a:ext cx="2917273" cy="276999"/>
          </a:xfrm>
          <a:prstGeom prst="rect">
            <a:avLst/>
          </a:prstGeom>
          <a:noFill/>
        </p:spPr>
        <p:txBody>
          <a:bodyPr wrap="none" rtlCol="0">
            <a:spAutoFit/>
          </a:bodyPr>
          <a:lstStyle/>
          <a:p>
            <a:r>
              <a:rPr lang="en-US" sz="1200" dirty="0"/>
              <a:t>Source: National Center for Health Statistics</a:t>
            </a:r>
          </a:p>
        </p:txBody>
      </p:sp>
      <p:pic>
        <p:nvPicPr>
          <p:cNvPr id="3" name="Picture 2">
            <a:extLst>
              <a:ext uri="{FF2B5EF4-FFF2-40B4-BE49-F238E27FC236}">
                <a16:creationId xmlns:a16="http://schemas.microsoft.com/office/drawing/2014/main" id="{C70A0BC3-3F7C-A845-B59F-3566D06C856A}"/>
              </a:ext>
            </a:extLst>
          </p:cNvPr>
          <p:cNvPicPr>
            <a:picLocks noChangeAspect="1"/>
          </p:cNvPicPr>
          <p:nvPr/>
        </p:nvPicPr>
        <p:blipFill>
          <a:blip r:embed="rId2"/>
          <a:stretch>
            <a:fillRect/>
          </a:stretch>
        </p:blipFill>
        <p:spPr>
          <a:xfrm>
            <a:off x="1393893" y="1051626"/>
            <a:ext cx="9166713" cy="4864608"/>
          </a:xfrm>
          <a:prstGeom prst="rect">
            <a:avLst/>
          </a:prstGeom>
        </p:spPr>
      </p:pic>
    </p:spTree>
    <p:extLst>
      <p:ext uri="{BB962C8B-B14F-4D97-AF65-F5344CB8AC3E}">
        <p14:creationId xmlns:p14="http://schemas.microsoft.com/office/powerpoint/2010/main" val="243284670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90E7E-6897-1744-9129-DC8CF2D50C5D}"/>
              </a:ext>
            </a:extLst>
          </p:cNvPr>
          <p:cNvSpPr>
            <a:spLocks noGrp="1"/>
          </p:cNvSpPr>
          <p:nvPr>
            <p:ph type="title"/>
          </p:nvPr>
        </p:nvSpPr>
        <p:spPr>
          <a:xfrm>
            <a:off x="719450" y="0"/>
            <a:ext cx="10515600" cy="1325563"/>
          </a:xfrm>
        </p:spPr>
        <p:txBody>
          <a:bodyPr/>
          <a:lstStyle/>
          <a:p>
            <a:r>
              <a:rPr lang="en-US" dirty="0">
                <a:solidFill>
                  <a:schemeClr val="bg1"/>
                </a:solidFill>
              </a:rPr>
              <a:t>Hea</a:t>
            </a:r>
            <a:r>
              <a:rPr lang="en-US" dirty="0"/>
              <a:t>lth Insurance Coverage, 2019</a:t>
            </a:r>
          </a:p>
        </p:txBody>
      </p:sp>
      <p:sp>
        <p:nvSpPr>
          <p:cNvPr id="4" name="Slide Number Placeholder 3">
            <a:extLst>
              <a:ext uri="{FF2B5EF4-FFF2-40B4-BE49-F238E27FC236}">
                <a16:creationId xmlns:a16="http://schemas.microsoft.com/office/drawing/2014/main" id="{EFC907F0-B906-B14E-94F7-76B591B58CE3}"/>
              </a:ext>
            </a:extLst>
          </p:cNvPr>
          <p:cNvSpPr>
            <a:spLocks noGrp="1"/>
          </p:cNvSpPr>
          <p:nvPr>
            <p:ph type="sldNum" sz="quarter" idx="12"/>
          </p:nvPr>
        </p:nvSpPr>
        <p:spPr/>
        <p:txBody>
          <a:bodyPr/>
          <a:lstStyle/>
          <a:p>
            <a:fld id="{D9F085D5-EC86-4F6A-B501-C1359CB39116}" type="slidenum">
              <a:rPr lang="en-GB" smtClean="0"/>
              <a:t>91</a:t>
            </a:fld>
            <a:endParaRPr lang="en-GB"/>
          </a:p>
        </p:txBody>
      </p:sp>
      <p:sp>
        <p:nvSpPr>
          <p:cNvPr id="6" name="TextBox 5">
            <a:extLst>
              <a:ext uri="{FF2B5EF4-FFF2-40B4-BE49-F238E27FC236}">
                <a16:creationId xmlns:a16="http://schemas.microsoft.com/office/drawing/2014/main" id="{875F44AB-F569-3A47-A36E-1FA2CF6ED0B9}"/>
              </a:ext>
            </a:extLst>
          </p:cNvPr>
          <p:cNvSpPr txBox="1"/>
          <p:nvPr/>
        </p:nvSpPr>
        <p:spPr>
          <a:xfrm>
            <a:off x="5013428" y="5916234"/>
            <a:ext cx="1927644" cy="369332"/>
          </a:xfrm>
          <a:prstGeom prst="rect">
            <a:avLst/>
          </a:prstGeom>
          <a:noFill/>
        </p:spPr>
        <p:txBody>
          <a:bodyPr wrap="none" rtlCol="0">
            <a:spAutoFit/>
          </a:bodyPr>
          <a:lstStyle/>
          <a:p>
            <a:r>
              <a:rPr lang="en-US" dirty="0"/>
              <a:t>Percent of Persons</a:t>
            </a:r>
          </a:p>
        </p:txBody>
      </p:sp>
      <p:sp>
        <p:nvSpPr>
          <p:cNvPr id="7" name="TextBox 6">
            <a:extLst>
              <a:ext uri="{FF2B5EF4-FFF2-40B4-BE49-F238E27FC236}">
                <a16:creationId xmlns:a16="http://schemas.microsoft.com/office/drawing/2014/main" id="{10E9371C-21F3-8842-A9DF-0A0C011D435B}"/>
              </a:ext>
            </a:extLst>
          </p:cNvPr>
          <p:cNvSpPr txBox="1"/>
          <p:nvPr/>
        </p:nvSpPr>
        <p:spPr>
          <a:xfrm>
            <a:off x="8354453" y="6502420"/>
            <a:ext cx="2917273" cy="276999"/>
          </a:xfrm>
          <a:prstGeom prst="rect">
            <a:avLst/>
          </a:prstGeom>
          <a:noFill/>
        </p:spPr>
        <p:txBody>
          <a:bodyPr wrap="none" rtlCol="0">
            <a:spAutoFit/>
          </a:bodyPr>
          <a:lstStyle/>
          <a:p>
            <a:r>
              <a:rPr lang="en-US" sz="1200" dirty="0"/>
              <a:t>Source: National Center for Health Statistics</a:t>
            </a:r>
          </a:p>
        </p:txBody>
      </p:sp>
      <p:pic>
        <p:nvPicPr>
          <p:cNvPr id="5" name="Picture 4">
            <a:extLst>
              <a:ext uri="{FF2B5EF4-FFF2-40B4-BE49-F238E27FC236}">
                <a16:creationId xmlns:a16="http://schemas.microsoft.com/office/drawing/2014/main" id="{4FA600E6-B956-3640-85AC-CCB18CD56F10}"/>
              </a:ext>
            </a:extLst>
          </p:cNvPr>
          <p:cNvPicPr>
            <a:picLocks noChangeAspect="1"/>
          </p:cNvPicPr>
          <p:nvPr/>
        </p:nvPicPr>
        <p:blipFill>
          <a:blip r:embed="rId2"/>
          <a:stretch>
            <a:fillRect/>
          </a:stretch>
        </p:blipFill>
        <p:spPr>
          <a:xfrm>
            <a:off x="1474683" y="1051626"/>
            <a:ext cx="9005134" cy="4864608"/>
          </a:xfrm>
          <a:prstGeom prst="rect">
            <a:avLst/>
          </a:prstGeom>
        </p:spPr>
      </p:pic>
    </p:spTree>
    <p:extLst>
      <p:ext uri="{BB962C8B-B14F-4D97-AF65-F5344CB8AC3E}">
        <p14:creationId xmlns:p14="http://schemas.microsoft.com/office/powerpoint/2010/main" val="317199418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7D225-CCC2-4773-BB8F-679AB8B9598F}"/>
              </a:ext>
            </a:extLst>
          </p:cNvPr>
          <p:cNvSpPr>
            <a:spLocks noGrp="1"/>
          </p:cNvSpPr>
          <p:nvPr>
            <p:ph type="title"/>
          </p:nvPr>
        </p:nvSpPr>
        <p:spPr>
          <a:xfrm>
            <a:off x="719447" y="0"/>
            <a:ext cx="10515600" cy="1325563"/>
          </a:xfrm>
        </p:spPr>
        <p:txBody>
          <a:bodyPr/>
          <a:lstStyle/>
          <a:p>
            <a:r>
              <a:rPr lang="en-US" dirty="0">
                <a:solidFill>
                  <a:schemeClr val="bg1"/>
                </a:solidFill>
              </a:rPr>
              <a:t>Hos</a:t>
            </a:r>
            <a:r>
              <a:rPr lang="en-US" dirty="0"/>
              <a:t>pital Acute Care Average Length of Stay</a:t>
            </a:r>
          </a:p>
        </p:txBody>
      </p:sp>
      <p:sp>
        <p:nvSpPr>
          <p:cNvPr id="4" name="Slide Number Placeholder 3">
            <a:extLst>
              <a:ext uri="{FF2B5EF4-FFF2-40B4-BE49-F238E27FC236}">
                <a16:creationId xmlns:a16="http://schemas.microsoft.com/office/drawing/2014/main" id="{34B47F19-C6EE-4051-964F-B43579536B51}"/>
              </a:ext>
            </a:extLst>
          </p:cNvPr>
          <p:cNvSpPr>
            <a:spLocks noGrp="1"/>
          </p:cNvSpPr>
          <p:nvPr>
            <p:ph type="sldNum" sz="quarter" idx="12"/>
          </p:nvPr>
        </p:nvSpPr>
        <p:spPr/>
        <p:txBody>
          <a:bodyPr/>
          <a:lstStyle/>
          <a:p>
            <a:fld id="{D9F085D5-EC86-4F6A-B501-C1359CB39116}" type="slidenum">
              <a:rPr lang="en-GB" smtClean="0"/>
              <a:t>92</a:t>
            </a:fld>
            <a:endParaRPr lang="en-GB"/>
          </a:p>
        </p:txBody>
      </p:sp>
      <p:graphicFrame>
        <p:nvGraphicFramePr>
          <p:cNvPr id="5" name="Object 2">
            <a:extLst>
              <a:ext uri="{FF2B5EF4-FFF2-40B4-BE49-F238E27FC236}">
                <a16:creationId xmlns:a16="http://schemas.microsoft.com/office/drawing/2014/main" id="{F6B03992-FFBD-41E1-8F23-5260E07110E7}"/>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92D206AC-DCB2-4BEE-9227-AA421C879316}"/>
              </a:ext>
            </a:extLst>
          </p:cNvPr>
          <p:cNvSpPr txBox="1"/>
          <p:nvPr/>
        </p:nvSpPr>
        <p:spPr>
          <a:xfrm>
            <a:off x="1256375" y="1414268"/>
            <a:ext cx="4395257" cy="184666"/>
          </a:xfrm>
          <a:prstGeom prst="rect">
            <a:avLst/>
          </a:prstGeom>
          <a:noFill/>
        </p:spPr>
        <p:txBody>
          <a:bodyPr wrap="square" lIns="0" tIns="0" rIns="0" bIns="0" rtlCol="0">
            <a:spAutoFit/>
          </a:bodyPr>
          <a:lstStyle/>
          <a:p>
            <a:pPr lvl="0"/>
            <a:r>
              <a:rPr lang="en-US" sz="1200" i="1" dirty="0">
                <a:solidFill>
                  <a:srgbClr val="4C515A"/>
                </a:solidFill>
              </a:rPr>
              <a:t>Average length of stay for acute care (days)</a:t>
            </a:r>
            <a:endParaRPr lang="en-US" sz="1200" i="1" dirty="0">
              <a:solidFill>
                <a:srgbClr val="4C515A"/>
              </a:solidFill>
              <a:latin typeface="Trebuchet MS"/>
            </a:endParaRPr>
          </a:p>
        </p:txBody>
      </p:sp>
    </p:spTree>
    <p:extLst>
      <p:ext uri="{BB962C8B-B14F-4D97-AF65-F5344CB8AC3E}">
        <p14:creationId xmlns:p14="http://schemas.microsoft.com/office/powerpoint/2010/main" val="21495331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BB685-07CF-4B6B-82BA-88E3CD8A8DB5}"/>
              </a:ext>
            </a:extLst>
          </p:cNvPr>
          <p:cNvSpPr>
            <a:spLocks noGrp="1"/>
          </p:cNvSpPr>
          <p:nvPr>
            <p:ph type="title"/>
          </p:nvPr>
        </p:nvSpPr>
        <p:spPr>
          <a:xfrm>
            <a:off x="885700" y="0"/>
            <a:ext cx="10515600" cy="1325563"/>
          </a:xfrm>
        </p:spPr>
        <p:txBody>
          <a:bodyPr/>
          <a:lstStyle/>
          <a:p>
            <a:r>
              <a:rPr lang="en-US" dirty="0">
                <a:solidFill>
                  <a:schemeClr val="bg1"/>
                </a:solidFill>
              </a:rPr>
              <a:t>Sui</a:t>
            </a:r>
            <a:r>
              <a:rPr lang="en-US" dirty="0"/>
              <a:t>cides, 2016</a:t>
            </a:r>
            <a:endParaRPr lang="en-US" b="0" dirty="0"/>
          </a:p>
        </p:txBody>
      </p:sp>
      <p:sp>
        <p:nvSpPr>
          <p:cNvPr id="4" name="Slide Number Placeholder 3">
            <a:extLst>
              <a:ext uri="{FF2B5EF4-FFF2-40B4-BE49-F238E27FC236}">
                <a16:creationId xmlns:a16="http://schemas.microsoft.com/office/drawing/2014/main" id="{F917D9E7-7D4C-4497-A832-C31F5EACBA03}"/>
              </a:ext>
            </a:extLst>
          </p:cNvPr>
          <p:cNvSpPr>
            <a:spLocks noGrp="1"/>
          </p:cNvSpPr>
          <p:nvPr>
            <p:ph type="sldNum" sz="quarter" idx="12"/>
          </p:nvPr>
        </p:nvSpPr>
        <p:spPr/>
        <p:txBody>
          <a:bodyPr/>
          <a:lstStyle/>
          <a:p>
            <a:fld id="{D9F085D5-EC86-4F6A-B501-C1359CB39116}" type="slidenum">
              <a:rPr lang="en-GB" smtClean="0"/>
              <a:t>93</a:t>
            </a:fld>
            <a:endParaRPr lang="en-GB"/>
          </a:p>
        </p:txBody>
      </p:sp>
      <p:graphicFrame>
        <p:nvGraphicFramePr>
          <p:cNvPr id="5" name="Object 2">
            <a:extLst>
              <a:ext uri="{FF2B5EF4-FFF2-40B4-BE49-F238E27FC236}">
                <a16:creationId xmlns:a16="http://schemas.microsoft.com/office/drawing/2014/main" id="{DDC9F9AA-1C99-4360-8C66-B71C5798B0B4}"/>
              </a:ext>
            </a:extLst>
          </p:cNvPr>
          <p:cNvGraphicFramePr>
            <a:graphicFrameLocks noGrp="1" noChangeAspect="1"/>
          </p:cNvGraphicFramePr>
          <p:nvPr>
            <p:ph idx="1"/>
          </p:nvPr>
        </p:nvGraphicFramePr>
        <p:xfrm>
          <a:off x="838200" y="1325563"/>
          <a:ext cx="10515600" cy="482943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
            <a:extLst>
              <a:ext uri="{FF2B5EF4-FFF2-40B4-BE49-F238E27FC236}">
                <a16:creationId xmlns:a16="http://schemas.microsoft.com/office/drawing/2014/main" id="{7AC2664A-30C7-410A-86CE-373A65EF7426}"/>
              </a:ext>
            </a:extLst>
          </p:cNvPr>
          <p:cNvSpPr txBox="1"/>
          <p:nvPr/>
        </p:nvSpPr>
        <p:spPr>
          <a:xfrm>
            <a:off x="1401188" y="2356107"/>
            <a:ext cx="1939296" cy="184666"/>
          </a:xfrm>
          <a:prstGeom prst="rect">
            <a:avLst/>
          </a:prstGeom>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solidFill>
                  <a:srgbClr val="4ABDBC"/>
                </a:solidFill>
                <a:latin typeface="InterFace" panose="020B0503030203020204" pitchFamily="34" charset="0"/>
                <a:ea typeface="Lato" panose="020F0502020204030203" pitchFamily="34" charset="0"/>
                <a:cs typeface="Lato" panose="020F0502020204030203" pitchFamily="34" charset="0"/>
              </a:rPr>
              <a:t>OECD average: 11.5</a:t>
            </a:r>
          </a:p>
        </p:txBody>
      </p:sp>
      <p:sp>
        <p:nvSpPr>
          <p:cNvPr id="7" name="TextBox 6">
            <a:extLst>
              <a:ext uri="{FF2B5EF4-FFF2-40B4-BE49-F238E27FC236}">
                <a16:creationId xmlns:a16="http://schemas.microsoft.com/office/drawing/2014/main" id="{B30D4892-BB15-4B19-98E6-1899D00E979D}"/>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
        <p:nvSpPr>
          <p:cNvPr id="3" name="Rectangle 2">
            <a:extLst>
              <a:ext uri="{FF2B5EF4-FFF2-40B4-BE49-F238E27FC236}">
                <a16:creationId xmlns:a16="http://schemas.microsoft.com/office/drawing/2014/main" id="{07B39795-8851-4724-B3A7-B5141BAF8C43}"/>
              </a:ext>
            </a:extLst>
          </p:cNvPr>
          <p:cNvSpPr/>
          <p:nvPr/>
        </p:nvSpPr>
        <p:spPr>
          <a:xfrm>
            <a:off x="689402" y="1511163"/>
            <a:ext cx="3150799" cy="369332"/>
          </a:xfrm>
          <a:prstGeom prst="rect">
            <a:avLst/>
          </a:prstGeom>
        </p:spPr>
        <p:txBody>
          <a:bodyPr wrap="none">
            <a:spAutoFit/>
          </a:bodyPr>
          <a:lstStyle/>
          <a:p>
            <a:r>
              <a:rPr lang="en-US" dirty="0"/>
              <a:t>Deaths per 100,000 population</a:t>
            </a:r>
          </a:p>
        </p:txBody>
      </p:sp>
    </p:spTree>
    <p:extLst>
      <p:ext uri="{BB962C8B-B14F-4D97-AF65-F5344CB8AC3E}">
        <p14:creationId xmlns:p14="http://schemas.microsoft.com/office/powerpoint/2010/main" val="225034616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OMMONWEALTH FUND">
    <a:dk1>
      <a:sysClr val="windowText" lastClr="000000"/>
    </a:dk1>
    <a:lt1>
      <a:sysClr val="window" lastClr="FFFFFF"/>
    </a:lt1>
    <a:dk2>
      <a:srgbClr val="1F497D"/>
    </a:dk2>
    <a:lt2>
      <a:srgbClr val="EEECE1"/>
    </a:lt2>
    <a:accent1>
      <a:srgbClr val="AA3607"/>
    </a:accent1>
    <a:accent2>
      <a:srgbClr val="FF7300"/>
    </a:accent2>
    <a:accent3>
      <a:srgbClr val="7AC9EF"/>
    </a:accent3>
    <a:accent4>
      <a:srgbClr val="E6F5FC"/>
    </a:accent4>
    <a:accent5>
      <a:srgbClr val="576258"/>
    </a:accent5>
    <a:accent6>
      <a:srgbClr val="33383B"/>
    </a:accent6>
    <a:hlink>
      <a:srgbClr val="576258"/>
    </a:hlink>
    <a:folHlink>
      <a:srgbClr val="576258"/>
    </a:folHlink>
  </a:clrScheme>
  <a:fontScheme name="CMWF">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7E25DF5E6FC3D48B41B97D368B79C67" ma:contentTypeVersion="12" ma:contentTypeDescription="Create a new document." ma:contentTypeScope="" ma:versionID="280bc76f8d702f06cfde0eba80256977">
  <xsd:schema xmlns:xsd="http://www.w3.org/2001/XMLSchema" xmlns:xs="http://www.w3.org/2001/XMLSchema" xmlns:p="http://schemas.microsoft.com/office/2006/metadata/properties" xmlns:ns3="61a660bb-b57a-4fbc-ba10-8471d70fe46f" xmlns:ns4="f1e60ea2-d1f2-40fb-ac47-3f06e0d3f2d6" targetNamespace="http://schemas.microsoft.com/office/2006/metadata/properties" ma:root="true" ma:fieldsID="1a1cd78d8d10667e6428eaca148264c8" ns3:_="" ns4:_="">
    <xsd:import namespace="61a660bb-b57a-4fbc-ba10-8471d70fe46f"/>
    <xsd:import namespace="f1e60ea2-d1f2-40fb-ac47-3f06e0d3f2d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a660bb-b57a-4fbc-ba10-8471d70fe46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1e60ea2-d1f2-40fb-ac47-3f06e0d3f2d6"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1E03485-DCFE-4B3F-A6BA-376F57A8B14F}">
  <ds:schemaRefs>
    <ds:schemaRef ds:uri="http://schemas.microsoft.com/sharepoint/v3/contenttype/forms"/>
  </ds:schemaRefs>
</ds:datastoreItem>
</file>

<file path=customXml/itemProps2.xml><?xml version="1.0" encoding="utf-8"?>
<ds:datastoreItem xmlns:ds="http://schemas.openxmlformats.org/officeDocument/2006/customXml" ds:itemID="{9EB3B429-AEDF-46CE-9D5E-A3C57C0F452F}">
  <ds:schemaRefs>
    <ds:schemaRef ds:uri="http://schemas.microsoft.com/office/2006/metadata/properties"/>
    <ds:schemaRef ds:uri="http://purl.org/dc/dcmitype/"/>
    <ds:schemaRef ds:uri="http://schemas.microsoft.com/office/2006/documentManagement/types"/>
    <ds:schemaRef ds:uri="f1e60ea2-d1f2-40fb-ac47-3f06e0d3f2d6"/>
    <ds:schemaRef ds:uri="http://schemas.openxmlformats.org/package/2006/metadata/core-properties"/>
    <ds:schemaRef ds:uri="http://purl.org/dc/terms/"/>
    <ds:schemaRef ds:uri="http://schemas.microsoft.com/office/infopath/2007/PartnerControls"/>
    <ds:schemaRef ds:uri="61a660bb-b57a-4fbc-ba10-8471d70fe46f"/>
    <ds:schemaRef ds:uri="http://www.w3.org/XML/1998/namespace"/>
    <ds:schemaRef ds:uri="http://purl.org/dc/elements/1.1/"/>
  </ds:schemaRefs>
</ds:datastoreItem>
</file>

<file path=customXml/itemProps3.xml><?xml version="1.0" encoding="utf-8"?>
<ds:datastoreItem xmlns:ds="http://schemas.openxmlformats.org/officeDocument/2006/customXml" ds:itemID="{B2AA2FD4-09B6-4A2A-87DA-A2FBDF487F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a660bb-b57a-4fbc-ba10-8471d70fe46f"/>
    <ds:schemaRef ds:uri="f1e60ea2-d1f2-40fb-ac47-3f06e0d3f2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33143</TotalTime>
  <Words>4576</Words>
  <Application>Microsoft Macintosh PowerPoint</Application>
  <PresentationFormat>Widescreen</PresentationFormat>
  <Paragraphs>628</Paragraphs>
  <Slides>93</Slides>
  <Notes>11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93</vt:i4>
      </vt:variant>
    </vt:vector>
  </HeadingPairs>
  <TitlesOfParts>
    <vt:vector size="106" baseType="lpstr">
      <vt:lpstr>Arial</vt:lpstr>
      <vt:lpstr>Cabin</vt:lpstr>
      <vt:lpstr>Calibri</vt:lpstr>
      <vt:lpstr>CircularStd-Book</vt:lpstr>
      <vt:lpstr>Courier New</vt:lpstr>
      <vt:lpstr>Interface</vt:lpstr>
      <vt:lpstr>Interface</vt:lpstr>
      <vt:lpstr>interface_regular</vt:lpstr>
      <vt:lpstr>Myriad Pro</vt:lpstr>
      <vt:lpstr>Myriad Pro Light</vt:lpstr>
      <vt:lpstr>Roboto</vt:lpstr>
      <vt:lpstr>Trebuchet MS</vt:lpstr>
      <vt:lpstr>Custom Design</vt:lpstr>
      <vt:lpstr>PowerPoint Presentation</vt:lpstr>
      <vt:lpstr> Available NEED Topics Include:</vt:lpstr>
      <vt:lpstr> Course Outline</vt:lpstr>
      <vt:lpstr>PowerPoint Presentation</vt:lpstr>
      <vt:lpstr>Credits and Disclaimer</vt:lpstr>
      <vt:lpstr>Outline</vt:lpstr>
      <vt:lpstr>What is Health(care) Economics?</vt:lpstr>
      <vt:lpstr>Health Economics is part of Microeconomics</vt:lpstr>
      <vt:lpstr>Where the money goes?</vt:lpstr>
      <vt:lpstr>What is Health Economics?</vt:lpstr>
      <vt:lpstr>What is a Market?</vt:lpstr>
      <vt:lpstr>Markets Studied in Health Economics</vt:lpstr>
      <vt:lpstr>Why Are We Talking About the Market for Health Insurance?</vt:lpstr>
      <vt:lpstr>The Three Legs of the Healthcare Stool</vt:lpstr>
      <vt:lpstr>Access</vt:lpstr>
      <vt:lpstr>Health Insurance Coverage, 2019</vt:lpstr>
      <vt:lpstr>Physician Visits and Physician Supply</vt:lpstr>
      <vt:lpstr>Avoidable Deaths</vt:lpstr>
      <vt:lpstr>Waited Less Than a Month to See A Specialist</vt:lpstr>
      <vt:lpstr>Acute Care Hospital Beds per 1,000 Population</vt:lpstr>
      <vt:lpstr>Percent of Women Ages 18–64 Who Reported Having A Regular Doctor/Regular Place of Care</vt:lpstr>
      <vt:lpstr>Percent of Women Ages 18–64 Who Reported Going  to the Emergency Room in the Past Two Years</vt:lpstr>
      <vt:lpstr>Access Notes</vt:lpstr>
      <vt:lpstr>Quality</vt:lpstr>
      <vt:lpstr>Life Expectancy: How Does the US Compare?</vt:lpstr>
      <vt:lpstr>Life Expectancy at Birth by Race, 2017</vt:lpstr>
      <vt:lpstr>Income Also Matters – Reflecting Access?</vt:lpstr>
      <vt:lpstr>Infant Mortality International Comparison</vt:lpstr>
      <vt:lpstr>Infant Mortality by Race/Ethnicity</vt:lpstr>
      <vt:lpstr>Maternal Mortality Rate</vt:lpstr>
      <vt:lpstr>Maternal Mortality Rate by Race</vt:lpstr>
      <vt:lpstr>Percent of adults who have experienced medical, medication, or lab errors or delays</vt:lpstr>
      <vt:lpstr>Prevention and Screening</vt:lpstr>
      <vt:lpstr> Flu Immunization</vt:lpstr>
      <vt:lpstr>Breast Cancer Screening</vt:lpstr>
      <vt:lpstr>Obesity Rate, 2017</vt:lpstr>
      <vt:lpstr>Adults with Multiple Chronic Conditions, 2016</vt:lpstr>
      <vt:lpstr>The World Health Report 2000, Health Systems: Improving Performance</vt:lpstr>
      <vt:lpstr>Perception of Quality of Medical Care</vt:lpstr>
      <vt:lpstr>Quality of Care Notes</vt:lpstr>
      <vt:lpstr>A Bit About Quality</vt:lpstr>
      <vt:lpstr>Costs</vt:lpstr>
      <vt:lpstr>National Health Expenditure as Percent of GDP</vt:lpstr>
      <vt:lpstr>Health Care Spending as % of GDP, 1980–2018</vt:lpstr>
      <vt:lpstr>Why is Healthcare Spending Increasing?</vt:lpstr>
      <vt:lpstr>GDP per Capita and Health Spending per Capita, 2017 </vt:lpstr>
      <vt:lpstr>National Healthcare Expenditure Per Capita</vt:lpstr>
      <vt:lpstr>International Per Capita Healthcare Spending</vt:lpstr>
      <vt:lpstr>Why Are Costs so High in the US?</vt:lpstr>
      <vt:lpstr>Out-of-Pocket Costs</vt:lpstr>
      <vt:lpstr>Markets Matter for Costs</vt:lpstr>
      <vt:lpstr>What types of markets are there?</vt:lpstr>
      <vt:lpstr>Are Health Care Markets Special?</vt:lpstr>
      <vt:lpstr>Health Care Markets are Different</vt:lpstr>
      <vt:lpstr>Policy Matters for Costs</vt:lpstr>
      <vt:lpstr>Hospital Monopolization Across the Nation</vt:lpstr>
      <vt:lpstr>Hospital Monopolization</vt:lpstr>
      <vt:lpstr>PowerPoint Presentation</vt:lpstr>
      <vt:lpstr>Drug Price Comparisons</vt:lpstr>
      <vt:lpstr>Medicare Modernization Act </vt:lpstr>
      <vt:lpstr>Prescription Drug Savings in Build Back Better</vt:lpstr>
      <vt:lpstr>Concentration in Pharmaceutical Companies</vt:lpstr>
      <vt:lpstr>Monopolization of Health Insurance Market</vt:lpstr>
      <vt:lpstr>Average Annual Insurance Premiums, 1999-2018 </vt:lpstr>
      <vt:lpstr>Spending on Deductibles</vt:lpstr>
      <vt:lpstr>Reason for Higher Health Insurance Rates</vt:lpstr>
      <vt:lpstr>Health Care Systems and Institutions</vt:lpstr>
      <vt:lpstr>Health System Classification</vt:lpstr>
      <vt:lpstr>US Health Care System</vt:lpstr>
      <vt:lpstr>Health Care Spending as % of GDP, 1980–2018</vt:lpstr>
      <vt:lpstr>Life Expectancy: How Does the US Compare?</vt:lpstr>
      <vt:lpstr>Health Insurance and Reform</vt:lpstr>
      <vt:lpstr>Definition: Universal Coverage</vt:lpstr>
      <vt:lpstr>Definition: Single-Payer</vt:lpstr>
      <vt:lpstr>Definition: Socialized Medicine</vt:lpstr>
      <vt:lpstr>Definition: Third-Party Payer</vt:lpstr>
      <vt:lpstr>Tradeoffs</vt:lpstr>
      <vt:lpstr>Summary</vt:lpstr>
      <vt:lpstr>Big Pharma</vt:lpstr>
      <vt:lpstr>Spending on Pharmaceuticals</vt:lpstr>
      <vt:lpstr>Drug Prices: Trends Over Time</vt:lpstr>
      <vt:lpstr>PowerPoint Presentation</vt:lpstr>
      <vt:lpstr>Price Hikes</vt:lpstr>
      <vt:lpstr>Reasons for higher drug prices</vt:lpstr>
      <vt:lpstr>Lobbying</vt:lpstr>
      <vt:lpstr>PowerPoint Presentation</vt:lpstr>
      <vt:lpstr>Next Week: Minimum Wages</vt:lpstr>
      <vt:lpstr> Thank you!</vt:lpstr>
      <vt:lpstr>Health Insurance Coverage, 2019</vt:lpstr>
      <vt:lpstr>Health Insurance Coverage, 2019</vt:lpstr>
      <vt:lpstr>Health Insurance Coverage, 2019</vt:lpstr>
      <vt:lpstr>Hospital Acute Care Average Length of Stay</vt:lpstr>
      <vt:lpstr>Suicides, 2016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haveman</cp:lastModifiedBy>
  <cp:revision>251</cp:revision>
  <cp:lastPrinted>2022-01-19T23:28:05Z</cp:lastPrinted>
  <dcterms:created xsi:type="dcterms:W3CDTF">2017-05-03T22:30:38Z</dcterms:created>
  <dcterms:modified xsi:type="dcterms:W3CDTF">2022-02-01T20:01:24Z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0x010100A7E25DF5E6FC3D48B41B97D368B79C67</vt:lpwstr>
  </property>
</Properties>
</file>