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notesSlides/notesSlide3.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drawings/drawing3.xml" ContentType="application/vnd.openxmlformats-officedocument.drawingml.chartshapes+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8.xml" ContentType="application/vnd.openxmlformats-officedocument.drawingml.chart+xml"/>
  <Override PartName="/ppt/drawings/drawing4.xml" ContentType="application/vnd.openxmlformats-officedocument.drawingml.chartshapes+xml"/>
  <Override PartName="/ppt/notesSlides/notesSlide5.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51"/>
  </p:notesMasterIdLst>
  <p:sldIdLst>
    <p:sldId id="1181" r:id="rId5"/>
    <p:sldId id="4339" r:id="rId6"/>
    <p:sldId id="501" r:id="rId7"/>
    <p:sldId id="1172" r:id="rId8"/>
    <p:sldId id="4331" r:id="rId9"/>
    <p:sldId id="4326" r:id="rId10"/>
    <p:sldId id="4327" r:id="rId11"/>
    <p:sldId id="1134" r:id="rId12"/>
    <p:sldId id="1144" r:id="rId13"/>
    <p:sldId id="1177" r:id="rId14"/>
    <p:sldId id="1166" r:id="rId15"/>
    <p:sldId id="4785" r:id="rId16"/>
    <p:sldId id="4827" r:id="rId17"/>
    <p:sldId id="4806" r:id="rId18"/>
    <p:sldId id="561" r:id="rId19"/>
    <p:sldId id="1132" r:id="rId20"/>
    <p:sldId id="1178" r:id="rId21"/>
    <p:sldId id="1165" r:id="rId22"/>
    <p:sldId id="4784" r:id="rId23"/>
    <p:sldId id="531" r:id="rId24"/>
    <p:sldId id="532" r:id="rId25"/>
    <p:sldId id="543" r:id="rId26"/>
    <p:sldId id="1182" r:id="rId27"/>
    <p:sldId id="4329" r:id="rId28"/>
    <p:sldId id="1130" r:id="rId29"/>
    <p:sldId id="1179" r:id="rId30"/>
    <p:sldId id="1148" r:id="rId31"/>
    <p:sldId id="1180" r:id="rId32"/>
    <p:sldId id="1150" r:id="rId33"/>
    <p:sldId id="1154" r:id="rId34"/>
    <p:sldId id="1098" r:id="rId35"/>
    <p:sldId id="4825" r:id="rId36"/>
    <p:sldId id="4321" r:id="rId37"/>
    <p:sldId id="1096" r:id="rId38"/>
    <p:sldId id="581" r:id="rId39"/>
    <p:sldId id="1204" r:id="rId40"/>
    <p:sldId id="4352" r:id="rId41"/>
    <p:sldId id="4807" r:id="rId42"/>
    <p:sldId id="4337" r:id="rId43"/>
    <p:sldId id="4334" r:id="rId44"/>
    <p:sldId id="1158" r:id="rId45"/>
    <p:sldId id="4360" r:id="rId46"/>
    <p:sldId id="4826" r:id="rId47"/>
    <p:sldId id="4328" r:id="rId48"/>
    <p:sldId id="4800" r:id="rId49"/>
    <p:sldId id="479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C88"/>
    <a:srgbClr val="FF7C80"/>
    <a:srgbClr val="4ABDBC"/>
    <a:srgbClr val="5F9898"/>
    <a:srgbClr val="FAF7F0"/>
    <a:srgbClr val="2B41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1" autoAdjust="0"/>
    <p:restoredTop sz="94502"/>
  </p:normalViewPr>
  <p:slideViewPr>
    <p:cSldViewPr snapToGrid="0" snapToObjects="1">
      <p:cViewPr varScale="1">
        <p:scale>
          <a:sx n="100" d="100"/>
          <a:sy n="100" d="100"/>
        </p:scale>
        <p:origin x="160" y="1136"/>
      </p:cViewPr>
      <p:guideLst>
        <p:guide orient="horz" pos="2160"/>
        <p:guide pos="3840"/>
      </p:guideLst>
    </p:cSldViewPr>
  </p:slideViewPr>
  <p:notesTextViewPr>
    <p:cViewPr>
      <p:scale>
        <a:sx n="1" d="1"/>
        <a:sy n="1" d="1"/>
      </p:scale>
      <p:origin x="0" y="0"/>
    </p:cViewPr>
  </p:notesTextViewPr>
  <p:sorterViewPr>
    <p:cViewPr>
      <p:scale>
        <a:sx n="168" d="100"/>
        <a:sy n="168" d="100"/>
      </p:scale>
      <p:origin x="0" y="0"/>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520657140079915E-4"/>
          <c:y val="1.1721579419984767E-2"/>
          <c:w val="0.99673551917121472"/>
          <c:h val="0.93025848884945395"/>
        </c:manualLayout>
      </c:layout>
      <c:barChart>
        <c:barDir val="col"/>
        <c:grouping val="clustered"/>
        <c:varyColors val="0"/>
        <c:ser>
          <c:idx val="4"/>
          <c:order val="0"/>
          <c:spPr>
            <a:solidFill>
              <a:schemeClr val="accent1"/>
            </a:solidFill>
            <a:ln w="9525">
              <a:noFill/>
              <a:prstDash val="solid"/>
            </a:ln>
          </c:spPr>
          <c:invertIfNegative val="0"/>
          <c:dPt>
            <c:idx val="2"/>
            <c:invertIfNegative val="0"/>
            <c:bubble3D val="0"/>
            <c:spPr>
              <a:solidFill>
                <a:srgbClr val="C00000"/>
              </a:solidFill>
              <a:ln w="9525">
                <a:noFill/>
                <a:prstDash val="solid"/>
              </a:ln>
            </c:spPr>
            <c:extLst>
              <c:ext xmlns:c16="http://schemas.microsoft.com/office/drawing/2014/chart" uri="{C3380CC4-5D6E-409C-BE32-E72D297353CC}">
                <c16:uniqueId val="{00000003-B354-4B0C-A812-61A464DA41D4}"/>
              </c:ext>
            </c:extLst>
          </c:dPt>
          <c:dPt>
            <c:idx val="10"/>
            <c:invertIfNegative val="0"/>
            <c:bubble3D val="0"/>
            <c:extLst>
              <c:ext xmlns:c16="http://schemas.microsoft.com/office/drawing/2014/chart" uri="{C3380CC4-5D6E-409C-BE32-E72D297353CC}">
                <c16:uniqueId val="{00000000-B354-4B0C-A812-61A464DA41D4}"/>
              </c:ext>
            </c:extLst>
          </c:dPt>
          <c:dLbls>
            <c:numFmt formatCode="#,##0.0" sourceLinked="0"/>
            <c:spPr>
              <a:noFill/>
              <a:ln>
                <a:noFill/>
              </a:ln>
              <a:effectLst/>
            </c:spPr>
            <c:txPr>
              <a:bodyPr wrap="square" lIns="38100" tIns="19050" rIns="38100" bIns="19050" anchor="ctr">
                <a:spAutoFit/>
              </a:bodyPr>
              <a:lstStyle/>
              <a:p>
                <a:pPr>
                  <a:defRPr b="1" i="0">
                    <a:solidFill>
                      <a:schemeClr val="bg1"/>
                    </a:solidFill>
                    <a:latin typeface="InterFace" panose="020B0503030203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SWE</c:v>
                </c:pt>
                <c:pt idx="1">
                  <c:v>NZ</c:v>
                </c:pt>
                <c:pt idx="2">
                  <c:v>US</c:v>
                </c:pt>
                <c:pt idx="3">
                  <c:v>SWIZ</c:v>
                </c:pt>
                <c:pt idx="4">
                  <c:v>NOR</c:v>
                </c:pt>
                <c:pt idx="5">
                  <c:v>FRA</c:v>
                </c:pt>
                <c:pt idx="6">
                  <c:v>CAN</c:v>
                </c:pt>
                <c:pt idx="7">
                  <c:v>AUS</c:v>
                </c:pt>
                <c:pt idx="8">
                  <c:v>NETH</c:v>
                </c:pt>
                <c:pt idx="9">
                  <c:v>GER</c:v>
                </c:pt>
              </c:strCache>
            </c:strRef>
          </c:cat>
          <c:val>
            <c:numRef>
              <c:f>Sheet1!$B$2:$B$11</c:f>
              <c:numCache>
                <c:formatCode>General</c:formatCode>
                <c:ptCount val="10"/>
                <c:pt idx="0">
                  <c:v>2.8</c:v>
                </c:pt>
                <c:pt idx="1">
                  <c:v>3.8</c:v>
                </c:pt>
                <c:pt idx="2">
                  <c:v>4</c:v>
                </c:pt>
                <c:pt idx="3">
                  <c:v>4.3</c:v>
                </c:pt>
                <c:pt idx="4">
                  <c:v>4.5</c:v>
                </c:pt>
                <c:pt idx="5">
                  <c:v>6.1</c:v>
                </c:pt>
                <c:pt idx="6">
                  <c:v>6.8</c:v>
                </c:pt>
                <c:pt idx="7">
                  <c:v>7.7</c:v>
                </c:pt>
                <c:pt idx="8">
                  <c:v>8.3000000000000007</c:v>
                </c:pt>
                <c:pt idx="9">
                  <c:v>9.9</c:v>
                </c:pt>
              </c:numCache>
            </c:numRef>
          </c:val>
          <c:extLst>
            <c:ext xmlns:c16="http://schemas.microsoft.com/office/drawing/2014/chart" uri="{C3380CC4-5D6E-409C-BE32-E72D297353CC}">
              <c16:uniqueId val="{00000001-B354-4B0C-A812-61A464DA41D4}"/>
            </c:ext>
          </c:extLst>
        </c:ser>
        <c:dLbls>
          <c:showLegendKey val="0"/>
          <c:showVal val="0"/>
          <c:showCatName val="0"/>
          <c:showSerName val="0"/>
          <c:showPercent val="0"/>
          <c:showBubbleSize val="0"/>
        </c:dLbls>
        <c:gapWidth val="20"/>
        <c:axId val="396332184"/>
        <c:axId val="396332576"/>
      </c:barChart>
      <c:lineChart>
        <c:grouping val="standard"/>
        <c:varyColors val="0"/>
        <c:ser>
          <c:idx val="0"/>
          <c:order val="1"/>
          <c:spPr>
            <a:ln>
              <a:solidFill>
                <a:schemeClr val="bg2"/>
              </a:solidFill>
            </a:ln>
          </c:spPr>
          <c:marker>
            <c:symbol val="none"/>
          </c:marker>
          <c:val>
            <c:numRef>
              <c:f>Sheet1!$C$2:$C$11</c:f>
              <c:numCache>
                <c:formatCode>General</c:formatCode>
                <c:ptCount val="10"/>
                <c:pt idx="0">
                  <c:v>6.8</c:v>
                </c:pt>
                <c:pt idx="1">
                  <c:v>6.8</c:v>
                </c:pt>
                <c:pt idx="2">
                  <c:v>6.8</c:v>
                </c:pt>
                <c:pt idx="3">
                  <c:v>6.8</c:v>
                </c:pt>
                <c:pt idx="4">
                  <c:v>6.8</c:v>
                </c:pt>
                <c:pt idx="5">
                  <c:v>6.8</c:v>
                </c:pt>
                <c:pt idx="6">
                  <c:v>6.8</c:v>
                </c:pt>
                <c:pt idx="7">
                  <c:v>6.8</c:v>
                </c:pt>
                <c:pt idx="8">
                  <c:v>6.8</c:v>
                </c:pt>
                <c:pt idx="9">
                  <c:v>6.8</c:v>
                </c:pt>
              </c:numCache>
            </c:numRef>
          </c:val>
          <c:smooth val="0"/>
          <c:extLst>
            <c:ext xmlns:c16="http://schemas.microsoft.com/office/drawing/2014/chart" uri="{C3380CC4-5D6E-409C-BE32-E72D297353CC}">
              <c16:uniqueId val="{00000002-B354-4B0C-A812-61A464DA41D4}"/>
            </c:ext>
          </c:extLst>
        </c:ser>
        <c:dLbls>
          <c:showLegendKey val="0"/>
          <c:showVal val="0"/>
          <c:showCatName val="0"/>
          <c:showSerName val="0"/>
          <c:showPercent val="0"/>
          <c:showBubbleSize val="0"/>
        </c:dLbls>
        <c:marker val="1"/>
        <c:smooth val="0"/>
        <c:axId val="396332184"/>
        <c:axId val="396332576"/>
      </c:lineChart>
      <c:catAx>
        <c:axId val="396332184"/>
        <c:scaling>
          <c:orientation val="minMax"/>
        </c:scaling>
        <c:delete val="0"/>
        <c:axPos val="b"/>
        <c:numFmt formatCode="General" sourceLinked="1"/>
        <c:majorTickMark val="out"/>
        <c:minorTickMark val="none"/>
        <c:tickLblPos val="nextTo"/>
        <c:spPr>
          <a:ln w="3764">
            <a:solidFill>
              <a:schemeClr val="tx1"/>
            </a:solidFill>
            <a:prstDash val="solid"/>
          </a:ln>
        </c:spPr>
        <c:txPr>
          <a:bodyPr rot="0" vert="horz"/>
          <a:lstStyle/>
          <a:p>
            <a:pPr>
              <a:defRPr sz="1200" b="0" i="0" u="none" strike="noStrike" baseline="0">
                <a:solidFill>
                  <a:srgbClr val="4C515A"/>
                </a:solidFill>
                <a:latin typeface="InterFace" panose="020B0503030203020204" pitchFamily="34" charset="0"/>
                <a:ea typeface="Lato" panose="020F0502020204030203" pitchFamily="34" charset="0"/>
                <a:cs typeface="Lato" panose="020F0502020204030203" pitchFamily="34" charset="0"/>
              </a:defRPr>
            </a:pPr>
            <a:endParaRPr lang="en-US"/>
          </a:p>
        </c:txPr>
        <c:crossAx val="396332576"/>
        <c:crosses val="autoZero"/>
        <c:auto val="1"/>
        <c:lblAlgn val="ctr"/>
        <c:lblOffset val="100"/>
        <c:noMultiLvlLbl val="0"/>
      </c:catAx>
      <c:valAx>
        <c:axId val="396332576"/>
        <c:scaling>
          <c:orientation val="minMax"/>
        </c:scaling>
        <c:delete val="1"/>
        <c:axPos val="l"/>
        <c:numFmt formatCode="0" sourceLinked="0"/>
        <c:majorTickMark val="out"/>
        <c:minorTickMark val="none"/>
        <c:tickLblPos val="nextTo"/>
        <c:crossAx val="396332184"/>
        <c:crosses val="autoZero"/>
        <c:crossBetween val="between"/>
      </c:valAx>
      <c:spPr>
        <a:noFill/>
        <a:ln w="30111">
          <a:noFill/>
        </a:ln>
      </c:spPr>
    </c:plotArea>
    <c:plotVisOnly val="1"/>
    <c:dispBlanksAs val="gap"/>
    <c:showDLblsOverMax val="0"/>
  </c:chart>
  <c:spPr>
    <a:noFill/>
    <a:ln>
      <a:noFill/>
    </a:ln>
  </c:spPr>
  <c:txPr>
    <a:bodyPr/>
    <a:lstStyle/>
    <a:p>
      <a:pPr>
        <a:defRPr sz="1097" b="0" i="0" u="none" strike="noStrike" baseline="0">
          <a:solidFill>
            <a:schemeClr val="tx1"/>
          </a:solidFill>
          <a:latin typeface="Arial"/>
          <a:ea typeface="Arial"/>
          <a:cs typeface="Arial"/>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520657140079915E-4"/>
          <c:y val="0.22170368604030447"/>
          <c:w val="0.98707649199775183"/>
          <c:h val="0.70474486574662432"/>
        </c:manualLayout>
      </c:layout>
      <c:barChart>
        <c:barDir val="col"/>
        <c:grouping val="clustered"/>
        <c:varyColors val="0"/>
        <c:ser>
          <c:idx val="4"/>
          <c:order val="0"/>
          <c:spPr>
            <a:solidFill>
              <a:schemeClr val="accent1"/>
            </a:solidFill>
            <a:ln w="9525">
              <a:noFill/>
              <a:prstDash val="solid"/>
            </a:ln>
          </c:spPr>
          <c:invertIfNegative val="0"/>
          <c:dPt>
            <c:idx val="10"/>
            <c:invertIfNegative val="0"/>
            <c:bubble3D val="0"/>
            <c:spPr>
              <a:solidFill>
                <a:srgbClr val="C00000"/>
              </a:solidFill>
              <a:ln w="9525">
                <a:noFill/>
                <a:prstDash val="solid"/>
              </a:ln>
            </c:spPr>
            <c:extLst>
              <c:ext xmlns:c16="http://schemas.microsoft.com/office/drawing/2014/chart" uri="{C3380CC4-5D6E-409C-BE32-E72D297353CC}">
                <c16:uniqueId val="{00000000-1F52-438F-8451-3FBBF2465F14}"/>
              </c:ext>
            </c:extLst>
          </c:dPt>
          <c:dLbls>
            <c:numFmt formatCode="#,##0.0" sourceLinked="0"/>
            <c:spPr>
              <a:noFill/>
              <a:ln>
                <a:noFill/>
              </a:ln>
              <a:effectLst/>
            </c:spPr>
            <c:txPr>
              <a:bodyPr wrap="square" lIns="38100" tIns="19050" rIns="38100" bIns="19050" anchor="ctr">
                <a:spAutoFit/>
              </a:bodyPr>
              <a:lstStyle/>
              <a:p>
                <a:pPr>
                  <a:defRPr b="1" i="0">
                    <a:solidFill>
                      <a:schemeClr val="bg1"/>
                    </a:solidFill>
                    <a:latin typeface="InterFace" panose="020B0503030203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NOR</c:v>
                </c:pt>
                <c:pt idx="1">
                  <c:v>SWIZ</c:v>
                </c:pt>
                <c:pt idx="2">
                  <c:v>GER</c:v>
                </c:pt>
                <c:pt idx="3">
                  <c:v>SWE</c:v>
                </c:pt>
                <c:pt idx="4">
                  <c:v>AUS</c:v>
                </c:pt>
                <c:pt idx="5">
                  <c:v>NETH</c:v>
                </c:pt>
                <c:pt idx="6">
                  <c:v>NZ</c:v>
                </c:pt>
                <c:pt idx="7">
                  <c:v>FRA</c:v>
                </c:pt>
                <c:pt idx="8">
                  <c:v>UK</c:v>
                </c:pt>
                <c:pt idx="9">
                  <c:v>CAN</c:v>
                </c:pt>
                <c:pt idx="10">
                  <c:v>US</c:v>
                </c:pt>
              </c:strCache>
            </c:strRef>
          </c:cat>
          <c:val>
            <c:numRef>
              <c:f>Sheet1!$B$2:$B$12</c:f>
              <c:numCache>
                <c:formatCode>0.0</c:formatCode>
                <c:ptCount val="11"/>
                <c:pt idx="0">
                  <c:v>4.82</c:v>
                </c:pt>
                <c:pt idx="1">
                  <c:v>4.3</c:v>
                </c:pt>
                <c:pt idx="2">
                  <c:v>4.25</c:v>
                </c:pt>
                <c:pt idx="3">
                  <c:v>4.12</c:v>
                </c:pt>
                <c:pt idx="4">
                  <c:v>3.68</c:v>
                </c:pt>
                <c:pt idx="5">
                  <c:v>3.58</c:v>
                </c:pt>
                <c:pt idx="6">
                  <c:v>3.33</c:v>
                </c:pt>
                <c:pt idx="7">
                  <c:v>3.17</c:v>
                </c:pt>
                <c:pt idx="8">
                  <c:v>2.85</c:v>
                </c:pt>
                <c:pt idx="9">
                  <c:v>2.69</c:v>
                </c:pt>
                <c:pt idx="10">
                  <c:v>2.61</c:v>
                </c:pt>
              </c:numCache>
            </c:numRef>
          </c:val>
          <c:extLst>
            <c:ext xmlns:c16="http://schemas.microsoft.com/office/drawing/2014/chart" uri="{C3380CC4-5D6E-409C-BE32-E72D297353CC}">
              <c16:uniqueId val="{00000001-1F52-438F-8451-3FBBF2465F14}"/>
            </c:ext>
          </c:extLst>
        </c:ser>
        <c:dLbls>
          <c:showLegendKey val="0"/>
          <c:showVal val="0"/>
          <c:showCatName val="0"/>
          <c:showSerName val="0"/>
          <c:showPercent val="0"/>
          <c:showBubbleSize val="0"/>
        </c:dLbls>
        <c:gapWidth val="20"/>
        <c:axId val="396332184"/>
        <c:axId val="396332576"/>
      </c:barChart>
      <c:lineChart>
        <c:grouping val="standard"/>
        <c:varyColors val="0"/>
        <c:ser>
          <c:idx val="0"/>
          <c:order val="1"/>
          <c:spPr>
            <a:ln>
              <a:solidFill>
                <a:schemeClr val="bg2"/>
              </a:solidFill>
            </a:ln>
          </c:spPr>
          <c:marker>
            <c:symbol val="none"/>
          </c:marker>
          <c:val>
            <c:numRef>
              <c:f>Sheet1!$C$2:$C$12</c:f>
              <c:numCache>
                <c:formatCode>General</c:formatCode>
                <c:ptCount val="11"/>
                <c:pt idx="0">
                  <c:v>3.5</c:v>
                </c:pt>
                <c:pt idx="1">
                  <c:v>3.5</c:v>
                </c:pt>
                <c:pt idx="2">
                  <c:v>3.5</c:v>
                </c:pt>
                <c:pt idx="3">
                  <c:v>3.5</c:v>
                </c:pt>
                <c:pt idx="4">
                  <c:v>3.5</c:v>
                </c:pt>
                <c:pt idx="5">
                  <c:v>3.5</c:v>
                </c:pt>
                <c:pt idx="6">
                  <c:v>3.5</c:v>
                </c:pt>
                <c:pt idx="7">
                  <c:v>3.5</c:v>
                </c:pt>
                <c:pt idx="8">
                  <c:v>3.5</c:v>
                </c:pt>
                <c:pt idx="9">
                  <c:v>3.5</c:v>
                </c:pt>
                <c:pt idx="10">
                  <c:v>3.5</c:v>
                </c:pt>
              </c:numCache>
            </c:numRef>
          </c:val>
          <c:smooth val="0"/>
          <c:extLst>
            <c:ext xmlns:c16="http://schemas.microsoft.com/office/drawing/2014/chart" uri="{C3380CC4-5D6E-409C-BE32-E72D297353CC}">
              <c16:uniqueId val="{00000002-1F52-438F-8451-3FBBF2465F14}"/>
            </c:ext>
          </c:extLst>
        </c:ser>
        <c:dLbls>
          <c:showLegendKey val="0"/>
          <c:showVal val="0"/>
          <c:showCatName val="0"/>
          <c:showSerName val="0"/>
          <c:showPercent val="0"/>
          <c:showBubbleSize val="0"/>
        </c:dLbls>
        <c:marker val="1"/>
        <c:smooth val="0"/>
        <c:axId val="396332184"/>
        <c:axId val="396332576"/>
      </c:lineChart>
      <c:catAx>
        <c:axId val="396332184"/>
        <c:scaling>
          <c:orientation val="minMax"/>
        </c:scaling>
        <c:delete val="0"/>
        <c:axPos val="b"/>
        <c:numFmt formatCode="General" sourceLinked="1"/>
        <c:majorTickMark val="out"/>
        <c:minorTickMark val="none"/>
        <c:tickLblPos val="nextTo"/>
        <c:spPr>
          <a:ln w="3764">
            <a:solidFill>
              <a:schemeClr val="tx1"/>
            </a:solidFill>
            <a:prstDash val="solid"/>
          </a:ln>
        </c:spPr>
        <c:txPr>
          <a:bodyPr rot="0" vert="horz"/>
          <a:lstStyle/>
          <a:p>
            <a:pPr>
              <a:defRPr sz="1200" b="0" i="0" u="none" strike="noStrike" baseline="0">
                <a:solidFill>
                  <a:srgbClr val="4C515A"/>
                </a:solidFill>
                <a:latin typeface="InterFace" panose="020B0503030203020204" pitchFamily="34" charset="0"/>
                <a:ea typeface="Lato" panose="020F0502020204030203" pitchFamily="34" charset="0"/>
                <a:cs typeface="Lato" panose="020F0502020204030203" pitchFamily="34" charset="0"/>
              </a:defRPr>
            </a:pPr>
            <a:endParaRPr lang="en-US"/>
          </a:p>
        </c:txPr>
        <c:crossAx val="396332576"/>
        <c:crosses val="autoZero"/>
        <c:auto val="1"/>
        <c:lblAlgn val="ctr"/>
        <c:lblOffset val="100"/>
        <c:noMultiLvlLbl val="0"/>
      </c:catAx>
      <c:valAx>
        <c:axId val="396332576"/>
        <c:scaling>
          <c:orientation val="minMax"/>
        </c:scaling>
        <c:delete val="1"/>
        <c:axPos val="l"/>
        <c:numFmt formatCode="0" sourceLinked="0"/>
        <c:majorTickMark val="out"/>
        <c:minorTickMark val="none"/>
        <c:tickLblPos val="nextTo"/>
        <c:crossAx val="396332184"/>
        <c:crosses val="autoZero"/>
        <c:crossBetween val="between"/>
      </c:valAx>
      <c:spPr>
        <a:noFill/>
        <a:ln w="30111">
          <a:noFill/>
        </a:ln>
      </c:spPr>
    </c:plotArea>
    <c:plotVisOnly val="1"/>
    <c:dispBlanksAs val="gap"/>
    <c:showDLblsOverMax val="0"/>
  </c:chart>
  <c:spPr>
    <a:noFill/>
    <a:ln>
      <a:noFill/>
    </a:ln>
  </c:spPr>
  <c:txPr>
    <a:bodyPr/>
    <a:lstStyle/>
    <a:p>
      <a:pPr>
        <a:defRPr sz="1097" b="0" i="0" u="none" strike="noStrike" baseline="0">
          <a:solidFill>
            <a:schemeClr val="tx1"/>
          </a:solidFill>
          <a:latin typeface="Arial"/>
          <a:ea typeface="Arial"/>
          <a:cs typeface="Arial"/>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26208652298583E-2"/>
          <c:y val="8.9564493256400382E-2"/>
          <c:w val="0.94077382897868111"/>
          <c:h val="0.81628968952359693"/>
        </c:manualLayout>
      </c:layout>
      <c:barChart>
        <c:barDir val="col"/>
        <c:grouping val="clustered"/>
        <c:varyColors val="0"/>
        <c:ser>
          <c:idx val="0"/>
          <c:order val="0"/>
          <c:tx>
            <c:strRef>
              <c:f>Sheet1!$B$1</c:f>
              <c:strCache>
                <c:ptCount val="1"/>
                <c:pt idx="0">
                  <c:v>Females</c:v>
                </c:pt>
              </c:strCache>
            </c:strRef>
          </c:tx>
          <c:spPr>
            <a:solidFill>
              <a:srgbClr val="0C4C88"/>
            </a:solidFill>
            <a:ln w="19050">
              <a:noFill/>
            </a:ln>
          </c:spPr>
          <c:invertIfNegative val="0"/>
          <c:dPt>
            <c:idx val="9"/>
            <c:invertIfNegative val="0"/>
            <c:bubble3D val="0"/>
            <c:spPr>
              <a:solidFill>
                <a:srgbClr val="C00000"/>
              </a:solidFill>
              <a:ln w="19050">
                <a:noFill/>
              </a:ln>
            </c:spPr>
            <c:extLst>
              <c:ext xmlns:c16="http://schemas.microsoft.com/office/drawing/2014/chart" uri="{C3380CC4-5D6E-409C-BE32-E72D297353CC}">
                <c16:uniqueId val="{00000001-44DA-4A25-BD22-88D54E351946}"/>
              </c:ext>
            </c:extLst>
          </c:dPt>
          <c:dLbls>
            <c:spPr>
              <a:noFill/>
              <a:ln>
                <a:noFill/>
              </a:ln>
              <a:effectLst/>
            </c:spPr>
            <c:txPr>
              <a:bodyPr wrap="square" lIns="38100" tIns="19050" rIns="38100" bIns="19050" anchor="ctr">
                <a:spAutoFit/>
              </a:bodyPr>
              <a:lstStyle/>
              <a:p>
                <a:pPr>
                  <a:defRPr sz="1400" b="1">
                    <a:solidFill>
                      <a:schemeClr val="bg1"/>
                    </a:solidFill>
                    <a:latin typeface="Interface"/>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GER</c:v>
                </c:pt>
                <c:pt idx="1">
                  <c:v>UK</c:v>
                </c:pt>
                <c:pt idx="2">
                  <c:v>NETH</c:v>
                </c:pt>
                <c:pt idx="3">
                  <c:v>AUS</c:v>
                </c:pt>
                <c:pt idx="4">
                  <c:v>NZ</c:v>
                </c:pt>
                <c:pt idx="5">
                  <c:v>NOR</c:v>
                </c:pt>
                <c:pt idx="6">
                  <c:v>SWIZ</c:v>
                </c:pt>
                <c:pt idx="7">
                  <c:v>FRA</c:v>
                </c:pt>
                <c:pt idx="8">
                  <c:v>SWE</c:v>
                </c:pt>
                <c:pt idx="9">
                  <c:v>US</c:v>
                </c:pt>
                <c:pt idx="10">
                  <c:v>CAN</c:v>
                </c:pt>
              </c:strCache>
            </c:strRef>
          </c:cat>
          <c:val>
            <c:numRef>
              <c:f>Sheet1!$B$2:$B$12</c:f>
              <c:numCache>
                <c:formatCode>0</c:formatCode>
                <c:ptCount val="11"/>
                <c:pt idx="0">
                  <c:v>11.66</c:v>
                </c:pt>
                <c:pt idx="1">
                  <c:v>20.75</c:v>
                </c:pt>
                <c:pt idx="2">
                  <c:v>21.02</c:v>
                </c:pt>
                <c:pt idx="3">
                  <c:v>23.94</c:v>
                </c:pt>
                <c:pt idx="4">
                  <c:v>23.98</c:v>
                </c:pt>
                <c:pt idx="5">
                  <c:v>27.99</c:v>
                </c:pt>
                <c:pt idx="6">
                  <c:v>29.42</c:v>
                </c:pt>
                <c:pt idx="7">
                  <c:v>31.89</c:v>
                </c:pt>
                <c:pt idx="8">
                  <c:v>36.5</c:v>
                </c:pt>
                <c:pt idx="9">
                  <c:v>37.39</c:v>
                </c:pt>
                <c:pt idx="10">
                  <c:v>44.56</c:v>
                </c:pt>
              </c:numCache>
            </c:numRef>
          </c:val>
          <c:extLst>
            <c:ext xmlns:c16="http://schemas.microsoft.com/office/drawing/2014/chart" uri="{C3380CC4-5D6E-409C-BE32-E72D297353CC}">
              <c16:uniqueId val="{00000002-44DA-4A25-BD22-88D54E351946}"/>
            </c:ext>
          </c:extLst>
        </c:ser>
        <c:dLbls>
          <c:showLegendKey val="0"/>
          <c:showVal val="0"/>
          <c:showCatName val="0"/>
          <c:showSerName val="0"/>
          <c:showPercent val="0"/>
          <c:showBubbleSize val="0"/>
        </c:dLbls>
        <c:gapWidth val="25"/>
        <c:axId val="637811800"/>
        <c:axId val="637812192"/>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ln w="19050">
                    <a:noFill/>
                  </a:ln>
                </c:spPr>
                <c:invertIfNegative val="0"/>
                <c:dLbls>
                  <c:dLbl>
                    <c:idx val="1"/>
                    <c:layout>
                      <c:manualLayout>
                        <c:x val="1.4181764662660485E-3"/>
                        <c:y val="3.6343609183148114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3-44DA-4A25-BD22-88D54E351946}"/>
                      </c:ext>
                    </c:extLst>
                  </c:dLbl>
                  <c:dLbl>
                    <c:idx val="3"/>
                    <c:layout>
                      <c:manualLayout>
                        <c:x val="-1.4181764662660485E-3"/>
                        <c:y val="2.8988808722024945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4-44DA-4A25-BD22-88D54E351946}"/>
                      </c:ext>
                    </c:extLst>
                  </c:dLbl>
                  <c:dLbl>
                    <c:idx val="4"/>
                    <c:layout>
                      <c:manualLayout>
                        <c:x val="0"/>
                        <c:y val="4.2951538125538681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5-44DA-4A25-BD22-88D54E351946}"/>
                      </c:ext>
                    </c:extLst>
                  </c:dLbl>
                  <c:dLbl>
                    <c:idx val="6"/>
                    <c:layout>
                      <c:manualLayout>
                        <c:x val="0"/>
                        <c:y val="2.3127751298366982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6-44DA-4A25-BD22-88D54E351946}"/>
                      </c:ext>
                    </c:extLst>
                  </c:dLbl>
                  <c:dLbl>
                    <c:idx val="7"/>
                    <c:layout>
                      <c:manualLayout>
                        <c:x val="7.0908823313302425E-4"/>
                        <c:y val="5.6167656165002466E-2"/>
                      </c:manualLayout>
                    </c:layout>
                    <c:spPr>
                      <a:noFill/>
                      <a:ln>
                        <a:noFill/>
                      </a:ln>
                      <a:effectLst/>
                    </c:spPr>
                    <c:txPr>
                      <a:bodyPr wrap="square" lIns="38100" tIns="19050" rIns="38100" bIns="19050" anchor="ctr">
                        <a:noAutofit/>
                      </a:bodyPr>
                      <a:lstStyle/>
                      <a:p>
                        <a:pPr>
                          <a:defRPr sz="1400" b="1">
                            <a:latin typeface="Interface"/>
                          </a:defRPr>
                        </a:pPr>
                        <a:endParaRPr lang="en-US"/>
                      </a:p>
                    </c:txPr>
                    <c:showLegendKey val="0"/>
                    <c:showVal val="1"/>
                    <c:showCatName val="0"/>
                    <c:showSerName val="0"/>
                    <c:showPercent val="0"/>
                    <c:showBubbleSize val="0"/>
                    <c:extLst>
                      <c:ext uri="{CE6537A1-D6FC-4f65-9D91-7224C49458BB}">
                        <c15:layout>
                          <c:manualLayout>
                            <c:w val="3.4844595776156811E-2"/>
                            <c:h val="0.10936122399656389"/>
                          </c:manualLayout>
                        </c15:layout>
                      </c:ext>
                      <c:ext xmlns:c16="http://schemas.microsoft.com/office/drawing/2014/chart" uri="{C3380CC4-5D6E-409C-BE32-E72D297353CC}">
                        <c16:uniqueId val="{00000007-44DA-4A25-BD22-88D54E351946}"/>
                      </c:ext>
                    </c:extLst>
                  </c:dLbl>
                  <c:dLbl>
                    <c:idx val="10"/>
                    <c:layout>
                      <c:manualLayout>
                        <c:x val="0"/>
                        <c:y val="3.6343609183148114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8-44DA-4A25-BD22-88D54E351946}"/>
                      </c:ext>
                    </c:extLst>
                  </c:dLbl>
                  <c:spPr>
                    <a:noFill/>
                    <a:ln>
                      <a:noFill/>
                    </a:ln>
                    <a:effectLst/>
                  </c:spPr>
                  <c:txPr>
                    <a:bodyPr wrap="square" lIns="38100" tIns="19050" rIns="38100" bIns="19050" anchor="ctr">
                      <a:spAutoFit/>
                    </a:bodyPr>
                    <a:lstStyle/>
                    <a:p>
                      <a:pPr>
                        <a:defRPr sz="1400" b="1">
                          <a:latin typeface="Interface"/>
                        </a:defRPr>
                      </a:pPr>
                      <a:endParaRPr lang="en-US"/>
                    </a:p>
                  </c:txPr>
                  <c:showLegendKey val="0"/>
                  <c:showVal val="1"/>
                  <c:showCatName val="0"/>
                  <c:showSerName val="0"/>
                  <c:showPercent val="0"/>
                  <c:showBubbleSize val="0"/>
                  <c:showLeaderLines val="0"/>
                  <c:extLst>
                    <c:ext uri="{CE6537A1-D6FC-4f65-9D91-7224C49458BB}">
                      <c15:showLeaderLines val="1"/>
                    </c:ext>
                  </c:extLst>
                </c:dLbls>
                <c:cat>
                  <c:strRef>
                    <c:extLst>
                      <c:ext uri="{02D57815-91ED-43cb-92C2-25804820EDAC}">
                        <c15:formulaRef>
                          <c15:sqref>Sheet1!$A$2:$A$12</c15:sqref>
                        </c15:formulaRef>
                      </c:ext>
                    </c:extLst>
                    <c:strCache>
                      <c:ptCount val="11"/>
                      <c:pt idx="0">
                        <c:v>GER</c:v>
                      </c:pt>
                      <c:pt idx="1">
                        <c:v>UK</c:v>
                      </c:pt>
                      <c:pt idx="2">
                        <c:v>NETH</c:v>
                      </c:pt>
                      <c:pt idx="3">
                        <c:v>AUS</c:v>
                      </c:pt>
                      <c:pt idx="4">
                        <c:v>NZ</c:v>
                      </c:pt>
                      <c:pt idx="5">
                        <c:v>NOR</c:v>
                      </c:pt>
                      <c:pt idx="6">
                        <c:v>SWIZ</c:v>
                      </c:pt>
                      <c:pt idx="7">
                        <c:v>FRA</c:v>
                      </c:pt>
                      <c:pt idx="8">
                        <c:v>SWE</c:v>
                      </c:pt>
                      <c:pt idx="9">
                        <c:v>US</c:v>
                      </c:pt>
                      <c:pt idx="10">
                        <c:v>CAN</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9-44DA-4A25-BD22-88D54E351946}"/>
                  </c:ext>
                </c:extLst>
              </c15:ser>
            </c15:filteredBarSeries>
          </c:ext>
        </c:extLst>
      </c:barChart>
      <c:catAx>
        <c:axId val="637811800"/>
        <c:scaling>
          <c:orientation val="minMax"/>
        </c:scaling>
        <c:delete val="0"/>
        <c:axPos val="b"/>
        <c:numFmt formatCode="General" sourceLinked="1"/>
        <c:majorTickMark val="none"/>
        <c:minorTickMark val="none"/>
        <c:tickLblPos val="nextTo"/>
        <c:txPr>
          <a:bodyPr rot="-60000000" vert="horz"/>
          <a:lstStyle/>
          <a:p>
            <a:pPr>
              <a:defRPr sz="1400">
                <a:solidFill>
                  <a:schemeClr val="tx1"/>
                </a:solidFill>
                <a:latin typeface="Interface"/>
                <a:ea typeface="Tahoma" panose="020B0604030504040204" pitchFamily="34" charset="0"/>
                <a:cs typeface="Tahoma" panose="020B0604030504040204" pitchFamily="34" charset="0"/>
              </a:defRPr>
            </a:pPr>
            <a:endParaRPr lang="en-US"/>
          </a:p>
        </c:txPr>
        <c:crossAx val="637812192"/>
        <c:crosses val="autoZero"/>
        <c:auto val="1"/>
        <c:lblAlgn val="ctr"/>
        <c:lblOffset val="100"/>
        <c:noMultiLvlLbl val="0"/>
      </c:catAx>
      <c:valAx>
        <c:axId val="637812192"/>
        <c:scaling>
          <c:orientation val="minMax"/>
          <c:max val="50"/>
        </c:scaling>
        <c:delete val="1"/>
        <c:axPos val="l"/>
        <c:numFmt formatCode="0" sourceLinked="1"/>
        <c:majorTickMark val="none"/>
        <c:minorTickMark val="none"/>
        <c:tickLblPos val="nextTo"/>
        <c:crossAx val="637811800"/>
        <c:crosses val="autoZero"/>
        <c:crossBetween val="between"/>
        <c:majorUnit val="25"/>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solidFill>
                  <a:schemeClr val="tx1"/>
                </a:solidFill>
              </a:rPr>
              <a:t>Life Expectancy at Birth 1980-2023 (yrs)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v>Australia: 83.1</c:v>
          </c:tx>
          <c:spPr>
            <a:ln w="6350" cap="rnd">
              <a:solidFill>
                <a:schemeClr val="accent2"/>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KFF'!$B$2:$B$45</c:f>
              <c:numCache>
                <c:formatCode>General</c:formatCode>
                <c:ptCount val="44"/>
                <c:pt idx="1">
                  <c:v>74.8</c:v>
                </c:pt>
                <c:pt idx="2">
                  <c:v>74.599999999999994</c:v>
                </c:pt>
                <c:pt idx="3">
                  <c:v>75.400000000000006</c:v>
                </c:pt>
                <c:pt idx="4">
                  <c:v>75.7</c:v>
                </c:pt>
                <c:pt idx="5">
                  <c:v>75.5</c:v>
                </c:pt>
                <c:pt idx="6">
                  <c:v>76</c:v>
                </c:pt>
                <c:pt idx="7">
                  <c:v>76.2</c:v>
                </c:pt>
                <c:pt idx="8">
                  <c:v>76.2</c:v>
                </c:pt>
                <c:pt idx="9">
                  <c:v>76.400000000000006</c:v>
                </c:pt>
                <c:pt idx="10">
                  <c:v>76.900000000000006</c:v>
                </c:pt>
                <c:pt idx="11">
                  <c:v>77.3</c:v>
                </c:pt>
                <c:pt idx="12">
                  <c:v>77.400000000000006</c:v>
                </c:pt>
                <c:pt idx="13">
                  <c:v>77.900000000000006</c:v>
                </c:pt>
                <c:pt idx="14">
                  <c:v>77.900000000000006</c:v>
                </c:pt>
                <c:pt idx="15">
                  <c:v>77.8</c:v>
                </c:pt>
                <c:pt idx="16">
                  <c:v>78.099999999999994</c:v>
                </c:pt>
                <c:pt idx="17">
                  <c:v>78.400000000000006</c:v>
                </c:pt>
                <c:pt idx="18">
                  <c:v>78.599999999999994</c:v>
                </c:pt>
                <c:pt idx="19">
                  <c:v>78.900000000000006</c:v>
                </c:pt>
                <c:pt idx="20">
                  <c:v>79.2</c:v>
                </c:pt>
                <c:pt idx="21">
                  <c:v>79.599999999999994</c:v>
                </c:pt>
                <c:pt idx="22">
                  <c:v>79.900000000000006</c:v>
                </c:pt>
                <c:pt idx="23">
                  <c:v>80.2</c:v>
                </c:pt>
                <c:pt idx="24">
                  <c:v>80.5</c:v>
                </c:pt>
                <c:pt idx="25">
                  <c:v>80.8</c:v>
                </c:pt>
                <c:pt idx="26">
                  <c:v>81</c:v>
                </c:pt>
                <c:pt idx="27">
                  <c:v>81.3</c:v>
                </c:pt>
                <c:pt idx="28">
                  <c:v>81.400000000000006</c:v>
                </c:pt>
                <c:pt idx="29">
                  <c:v>81.5</c:v>
                </c:pt>
                <c:pt idx="30">
                  <c:v>81.7</c:v>
                </c:pt>
                <c:pt idx="31">
                  <c:v>81.900000000000006</c:v>
                </c:pt>
                <c:pt idx="32">
                  <c:v>82</c:v>
                </c:pt>
                <c:pt idx="33">
                  <c:v>82.1</c:v>
                </c:pt>
                <c:pt idx="34">
                  <c:v>82.3</c:v>
                </c:pt>
                <c:pt idx="35">
                  <c:v>82.4</c:v>
                </c:pt>
                <c:pt idx="36">
                  <c:v>82.4</c:v>
                </c:pt>
                <c:pt idx="37">
                  <c:v>82.5</c:v>
                </c:pt>
                <c:pt idx="38">
                  <c:v>82.7</c:v>
                </c:pt>
                <c:pt idx="39">
                  <c:v>82.9</c:v>
                </c:pt>
                <c:pt idx="40">
                  <c:v>83.2</c:v>
                </c:pt>
                <c:pt idx="41">
                  <c:v>83.3</c:v>
                </c:pt>
                <c:pt idx="42">
                  <c:v>83.2</c:v>
                </c:pt>
                <c:pt idx="43">
                  <c:v>83.1</c:v>
                </c:pt>
              </c:numCache>
            </c:numRef>
          </c:val>
          <c:smooth val="0"/>
          <c:extLst>
            <c:ext xmlns:c16="http://schemas.microsoft.com/office/drawing/2014/chart" uri="{C3380CC4-5D6E-409C-BE32-E72D297353CC}">
              <c16:uniqueId val="{00000000-B1D3-4B10-8EE1-B541295ED5A7}"/>
            </c:ext>
          </c:extLst>
        </c:ser>
        <c:ser>
          <c:idx val="2"/>
          <c:order val="1"/>
          <c:tx>
            <c:v>Austria: 81.6</c:v>
          </c:tx>
          <c:spPr>
            <a:ln w="6350" cap="rnd">
              <a:solidFill>
                <a:schemeClr val="accent3"/>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KFF'!$C$2:$C$45</c:f>
              <c:numCache>
                <c:formatCode>General</c:formatCode>
                <c:ptCount val="44"/>
                <c:pt idx="0">
                  <c:v>72.7</c:v>
                </c:pt>
                <c:pt idx="1">
                  <c:v>73</c:v>
                </c:pt>
                <c:pt idx="2">
                  <c:v>73.2</c:v>
                </c:pt>
                <c:pt idx="3">
                  <c:v>73.3</c:v>
                </c:pt>
                <c:pt idx="4">
                  <c:v>73.900000000000006</c:v>
                </c:pt>
                <c:pt idx="5">
                  <c:v>74.099999999999994</c:v>
                </c:pt>
                <c:pt idx="6">
                  <c:v>74.5</c:v>
                </c:pt>
                <c:pt idx="7">
                  <c:v>75</c:v>
                </c:pt>
                <c:pt idx="8">
                  <c:v>75.5</c:v>
                </c:pt>
                <c:pt idx="9">
                  <c:v>75.599999999999994</c:v>
                </c:pt>
                <c:pt idx="10">
                  <c:v>75.8</c:v>
                </c:pt>
                <c:pt idx="11">
                  <c:v>75.900000000000006</c:v>
                </c:pt>
                <c:pt idx="12">
                  <c:v>76.099999999999994</c:v>
                </c:pt>
                <c:pt idx="13">
                  <c:v>76.3</c:v>
                </c:pt>
                <c:pt idx="14">
                  <c:v>76.7</c:v>
                </c:pt>
                <c:pt idx="15">
                  <c:v>76.900000000000006</c:v>
                </c:pt>
                <c:pt idx="16">
                  <c:v>77.099999999999994</c:v>
                </c:pt>
                <c:pt idx="17">
                  <c:v>77.5</c:v>
                </c:pt>
                <c:pt idx="18">
                  <c:v>77.900000000000006</c:v>
                </c:pt>
                <c:pt idx="19">
                  <c:v>78.099999999999994</c:v>
                </c:pt>
                <c:pt idx="20">
                  <c:v>78.3</c:v>
                </c:pt>
                <c:pt idx="21">
                  <c:v>78.8</c:v>
                </c:pt>
                <c:pt idx="22">
                  <c:v>78.900000000000006</c:v>
                </c:pt>
                <c:pt idx="23">
                  <c:v>78.8</c:v>
                </c:pt>
                <c:pt idx="24">
                  <c:v>79.3</c:v>
                </c:pt>
                <c:pt idx="25">
                  <c:v>79.5</c:v>
                </c:pt>
                <c:pt idx="26">
                  <c:v>80.099999999999994</c:v>
                </c:pt>
                <c:pt idx="27">
                  <c:v>80.3</c:v>
                </c:pt>
                <c:pt idx="28">
                  <c:v>80.599999999999994</c:v>
                </c:pt>
                <c:pt idx="29">
                  <c:v>80.5</c:v>
                </c:pt>
                <c:pt idx="30">
                  <c:v>80.7</c:v>
                </c:pt>
                <c:pt idx="31">
                  <c:v>81.099999999999994</c:v>
                </c:pt>
                <c:pt idx="32">
                  <c:v>81.099999999999994</c:v>
                </c:pt>
                <c:pt idx="33">
                  <c:v>81.3</c:v>
                </c:pt>
                <c:pt idx="34">
                  <c:v>81.599999999999994</c:v>
                </c:pt>
                <c:pt idx="35">
                  <c:v>81.3</c:v>
                </c:pt>
                <c:pt idx="36">
                  <c:v>81.8</c:v>
                </c:pt>
                <c:pt idx="37">
                  <c:v>81.7</c:v>
                </c:pt>
                <c:pt idx="38">
                  <c:v>81.8</c:v>
                </c:pt>
                <c:pt idx="39">
                  <c:v>82</c:v>
                </c:pt>
                <c:pt idx="40">
                  <c:v>81.3</c:v>
                </c:pt>
                <c:pt idx="41">
                  <c:v>81.3</c:v>
                </c:pt>
                <c:pt idx="42">
                  <c:v>81.400000000000006</c:v>
                </c:pt>
                <c:pt idx="43">
                  <c:v>81.599999999999994</c:v>
                </c:pt>
              </c:numCache>
            </c:numRef>
          </c:val>
          <c:smooth val="0"/>
          <c:extLst>
            <c:ext xmlns:c16="http://schemas.microsoft.com/office/drawing/2014/chart" uri="{C3380CC4-5D6E-409C-BE32-E72D297353CC}">
              <c16:uniqueId val="{00000001-B1D3-4B10-8EE1-B541295ED5A7}"/>
            </c:ext>
          </c:extLst>
        </c:ser>
        <c:ser>
          <c:idx val="3"/>
          <c:order val="2"/>
          <c:tx>
            <c:v>Belgium: 82.5</c:v>
          </c:tx>
          <c:spPr>
            <a:ln w="9525" cap="rnd">
              <a:solidFill>
                <a:schemeClr val="accent4"/>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KFF'!$D$2:$D$45</c:f>
              <c:numCache>
                <c:formatCode>General</c:formatCode>
                <c:ptCount val="44"/>
                <c:pt idx="0">
                  <c:v>73.3</c:v>
                </c:pt>
                <c:pt idx="1">
                  <c:v>73.7</c:v>
                </c:pt>
                <c:pt idx="2">
                  <c:v>74</c:v>
                </c:pt>
                <c:pt idx="3">
                  <c:v>73.900000000000006</c:v>
                </c:pt>
                <c:pt idx="4">
                  <c:v>74.5</c:v>
                </c:pt>
                <c:pt idx="5">
                  <c:v>74.599999999999994</c:v>
                </c:pt>
                <c:pt idx="6">
                  <c:v>74.8</c:v>
                </c:pt>
                <c:pt idx="7">
                  <c:v>75.400000000000006</c:v>
                </c:pt>
                <c:pt idx="8">
                  <c:v>75.7</c:v>
                </c:pt>
                <c:pt idx="9">
                  <c:v>75.7</c:v>
                </c:pt>
                <c:pt idx="10">
                  <c:v>76.2</c:v>
                </c:pt>
                <c:pt idx="11">
                  <c:v>76.3</c:v>
                </c:pt>
                <c:pt idx="12">
                  <c:v>76.5</c:v>
                </c:pt>
                <c:pt idx="13">
                  <c:v>76.5</c:v>
                </c:pt>
                <c:pt idx="14">
                  <c:v>76.8</c:v>
                </c:pt>
                <c:pt idx="15">
                  <c:v>77</c:v>
                </c:pt>
                <c:pt idx="16">
                  <c:v>77.3</c:v>
                </c:pt>
                <c:pt idx="17">
                  <c:v>77.5</c:v>
                </c:pt>
                <c:pt idx="18">
                  <c:v>77.599999999999994</c:v>
                </c:pt>
                <c:pt idx="19">
                  <c:v>77.7</c:v>
                </c:pt>
                <c:pt idx="20">
                  <c:v>77.900000000000006</c:v>
                </c:pt>
                <c:pt idx="21">
                  <c:v>78.099999999999994</c:v>
                </c:pt>
                <c:pt idx="22">
                  <c:v>78.2</c:v>
                </c:pt>
                <c:pt idx="23">
                  <c:v>78.3</c:v>
                </c:pt>
                <c:pt idx="24">
                  <c:v>79</c:v>
                </c:pt>
                <c:pt idx="25">
                  <c:v>79.099999999999994</c:v>
                </c:pt>
                <c:pt idx="26">
                  <c:v>79.5</c:v>
                </c:pt>
                <c:pt idx="27">
                  <c:v>79.900000000000006</c:v>
                </c:pt>
                <c:pt idx="28">
                  <c:v>79.8</c:v>
                </c:pt>
                <c:pt idx="29">
                  <c:v>80.2</c:v>
                </c:pt>
                <c:pt idx="30">
                  <c:v>80.3</c:v>
                </c:pt>
                <c:pt idx="31">
                  <c:v>80.7</c:v>
                </c:pt>
                <c:pt idx="32">
                  <c:v>80.5</c:v>
                </c:pt>
                <c:pt idx="33">
                  <c:v>80.7</c:v>
                </c:pt>
                <c:pt idx="34">
                  <c:v>81.400000000000006</c:v>
                </c:pt>
                <c:pt idx="35">
                  <c:v>81.099999999999994</c:v>
                </c:pt>
                <c:pt idx="36">
                  <c:v>81.5</c:v>
                </c:pt>
                <c:pt idx="37">
                  <c:v>81.599999999999994</c:v>
                </c:pt>
                <c:pt idx="38">
                  <c:v>81.7</c:v>
                </c:pt>
                <c:pt idx="39">
                  <c:v>82.1</c:v>
                </c:pt>
                <c:pt idx="40">
                  <c:v>80.8</c:v>
                </c:pt>
                <c:pt idx="41">
                  <c:v>81.900000000000006</c:v>
                </c:pt>
                <c:pt idx="42">
                  <c:v>81.8</c:v>
                </c:pt>
                <c:pt idx="43">
                  <c:v>82.5</c:v>
                </c:pt>
              </c:numCache>
            </c:numRef>
          </c:val>
          <c:smooth val="0"/>
          <c:extLst>
            <c:ext xmlns:c16="http://schemas.microsoft.com/office/drawing/2014/chart" uri="{C3380CC4-5D6E-409C-BE32-E72D297353CC}">
              <c16:uniqueId val="{00000002-B1D3-4B10-8EE1-B541295ED5A7}"/>
            </c:ext>
          </c:extLst>
        </c:ser>
        <c:ser>
          <c:idx val="4"/>
          <c:order val="3"/>
          <c:tx>
            <c:v>Canada: 81.7</c:v>
          </c:tx>
          <c:spPr>
            <a:ln w="6350" cap="rnd">
              <a:solidFill>
                <a:schemeClr val="accent5"/>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KFF'!$E$2:$E$45</c:f>
              <c:numCache>
                <c:formatCode>General</c:formatCode>
                <c:ptCount val="44"/>
                <c:pt idx="0">
                  <c:v>75.099999999999994</c:v>
                </c:pt>
                <c:pt idx="1">
                  <c:v>75.5</c:v>
                </c:pt>
                <c:pt idx="2">
                  <c:v>75.7</c:v>
                </c:pt>
                <c:pt idx="3">
                  <c:v>76.099999999999994</c:v>
                </c:pt>
                <c:pt idx="4">
                  <c:v>76.400000000000006</c:v>
                </c:pt>
                <c:pt idx="5">
                  <c:v>76.400000000000006</c:v>
                </c:pt>
                <c:pt idx="6">
                  <c:v>76.5</c:v>
                </c:pt>
                <c:pt idx="7">
                  <c:v>76.8</c:v>
                </c:pt>
                <c:pt idx="8">
                  <c:v>76.900000000000006</c:v>
                </c:pt>
                <c:pt idx="9">
                  <c:v>77.2</c:v>
                </c:pt>
                <c:pt idx="10">
                  <c:v>77.5</c:v>
                </c:pt>
                <c:pt idx="11">
                  <c:v>77.7</c:v>
                </c:pt>
                <c:pt idx="12">
                  <c:v>77.900000000000006</c:v>
                </c:pt>
                <c:pt idx="13">
                  <c:v>77.8</c:v>
                </c:pt>
                <c:pt idx="14">
                  <c:v>78</c:v>
                </c:pt>
                <c:pt idx="15">
                  <c:v>78.099999999999994</c:v>
                </c:pt>
                <c:pt idx="16">
                  <c:v>78.3</c:v>
                </c:pt>
                <c:pt idx="17">
                  <c:v>78.5</c:v>
                </c:pt>
                <c:pt idx="18">
                  <c:v>78.7</c:v>
                </c:pt>
                <c:pt idx="19">
                  <c:v>78.900000000000006</c:v>
                </c:pt>
                <c:pt idx="20">
                  <c:v>79.3</c:v>
                </c:pt>
                <c:pt idx="21">
                  <c:v>79.5</c:v>
                </c:pt>
                <c:pt idx="22">
                  <c:v>79.599999999999994</c:v>
                </c:pt>
                <c:pt idx="23">
                  <c:v>79.8</c:v>
                </c:pt>
                <c:pt idx="24">
                  <c:v>80.099999999999994</c:v>
                </c:pt>
                <c:pt idx="25">
                  <c:v>80.2</c:v>
                </c:pt>
                <c:pt idx="26">
                  <c:v>80.7</c:v>
                </c:pt>
                <c:pt idx="27">
                  <c:v>80.7</c:v>
                </c:pt>
                <c:pt idx="28">
                  <c:v>80.8</c:v>
                </c:pt>
                <c:pt idx="29">
                  <c:v>81.2</c:v>
                </c:pt>
                <c:pt idx="30">
                  <c:v>81.400000000000006</c:v>
                </c:pt>
                <c:pt idx="31">
                  <c:v>81.599999999999994</c:v>
                </c:pt>
                <c:pt idx="32">
                  <c:v>81.8</c:v>
                </c:pt>
                <c:pt idx="33">
                  <c:v>81.8</c:v>
                </c:pt>
                <c:pt idx="34">
                  <c:v>81.900000000000006</c:v>
                </c:pt>
                <c:pt idx="35">
                  <c:v>81.900000000000006</c:v>
                </c:pt>
                <c:pt idx="36">
                  <c:v>82</c:v>
                </c:pt>
                <c:pt idx="37">
                  <c:v>81.900000000000006</c:v>
                </c:pt>
                <c:pt idx="38">
                  <c:v>81.900000000000006</c:v>
                </c:pt>
                <c:pt idx="39">
                  <c:v>82.3</c:v>
                </c:pt>
                <c:pt idx="40">
                  <c:v>81.7</c:v>
                </c:pt>
                <c:pt idx="41">
                  <c:v>81.599999999999994</c:v>
                </c:pt>
                <c:pt idx="42">
                  <c:v>81.3</c:v>
                </c:pt>
                <c:pt idx="43">
                  <c:v>81.7</c:v>
                </c:pt>
              </c:numCache>
            </c:numRef>
          </c:val>
          <c:smooth val="0"/>
          <c:extLst>
            <c:ext xmlns:c16="http://schemas.microsoft.com/office/drawing/2014/chart" uri="{C3380CC4-5D6E-409C-BE32-E72D297353CC}">
              <c16:uniqueId val="{00000003-B1D3-4B10-8EE1-B541295ED5A7}"/>
            </c:ext>
          </c:extLst>
        </c:ser>
        <c:ser>
          <c:idx val="5"/>
          <c:order val="4"/>
          <c:tx>
            <c:v>France: 83.1</c:v>
          </c:tx>
          <c:spPr>
            <a:ln w="6350" cap="rnd">
              <a:solidFill>
                <a:schemeClr val="accent6"/>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KFF'!$F$2:$F$45</c:f>
              <c:numCache>
                <c:formatCode>General</c:formatCode>
                <c:ptCount val="44"/>
                <c:pt idx="0">
                  <c:v>74.3</c:v>
                </c:pt>
                <c:pt idx="1">
                  <c:v>74.5</c:v>
                </c:pt>
                <c:pt idx="2">
                  <c:v>74.8</c:v>
                </c:pt>
                <c:pt idx="3">
                  <c:v>74.8</c:v>
                </c:pt>
                <c:pt idx="4">
                  <c:v>75.3</c:v>
                </c:pt>
                <c:pt idx="5">
                  <c:v>75.400000000000006</c:v>
                </c:pt>
                <c:pt idx="6">
                  <c:v>75.7</c:v>
                </c:pt>
                <c:pt idx="7">
                  <c:v>76.3</c:v>
                </c:pt>
                <c:pt idx="8">
                  <c:v>76.599999999999994</c:v>
                </c:pt>
                <c:pt idx="9">
                  <c:v>76.7</c:v>
                </c:pt>
                <c:pt idx="10">
                  <c:v>77</c:v>
                </c:pt>
                <c:pt idx="11">
                  <c:v>77.2</c:v>
                </c:pt>
                <c:pt idx="12">
                  <c:v>77.5</c:v>
                </c:pt>
                <c:pt idx="13">
                  <c:v>77.5</c:v>
                </c:pt>
                <c:pt idx="14">
                  <c:v>78</c:v>
                </c:pt>
                <c:pt idx="15">
                  <c:v>78.099999999999994</c:v>
                </c:pt>
                <c:pt idx="16">
                  <c:v>78.2</c:v>
                </c:pt>
                <c:pt idx="17">
                  <c:v>78.599999999999994</c:v>
                </c:pt>
                <c:pt idx="18">
                  <c:v>78.7</c:v>
                </c:pt>
                <c:pt idx="19">
                  <c:v>78.900000000000006</c:v>
                </c:pt>
                <c:pt idx="20">
                  <c:v>79.2</c:v>
                </c:pt>
                <c:pt idx="21">
                  <c:v>79.3</c:v>
                </c:pt>
                <c:pt idx="22">
                  <c:v>79.400000000000006</c:v>
                </c:pt>
                <c:pt idx="23">
                  <c:v>79.3</c:v>
                </c:pt>
                <c:pt idx="24">
                  <c:v>80.3</c:v>
                </c:pt>
                <c:pt idx="25">
                  <c:v>80.3</c:v>
                </c:pt>
                <c:pt idx="26">
                  <c:v>80.900000000000006</c:v>
                </c:pt>
                <c:pt idx="27">
                  <c:v>81.3</c:v>
                </c:pt>
                <c:pt idx="28">
                  <c:v>81.400000000000006</c:v>
                </c:pt>
                <c:pt idx="29">
                  <c:v>81.5</c:v>
                </c:pt>
                <c:pt idx="30">
                  <c:v>81.8</c:v>
                </c:pt>
                <c:pt idx="31">
                  <c:v>82.3</c:v>
                </c:pt>
                <c:pt idx="32">
                  <c:v>82.1</c:v>
                </c:pt>
                <c:pt idx="33">
                  <c:v>82.4</c:v>
                </c:pt>
                <c:pt idx="34">
                  <c:v>82.9</c:v>
                </c:pt>
                <c:pt idx="35">
                  <c:v>82.4</c:v>
                </c:pt>
                <c:pt idx="36">
                  <c:v>82.7</c:v>
                </c:pt>
                <c:pt idx="37">
                  <c:v>82.7</c:v>
                </c:pt>
                <c:pt idx="38">
                  <c:v>82.8</c:v>
                </c:pt>
                <c:pt idx="39">
                  <c:v>83</c:v>
                </c:pt>
                <c:pt idx="40">
                  <c:v>82.3</c:v>
                </c:pt>
                <c:pt idx="41">
                  <c:v>82.4</c:v>
                </c:pt>
                <c:pt idx="42">
                  <c:v>82.3</c:v>
                </c:pt>
                <c:pt idx="43">
                  <c:v>83.1</c:v>
                </c:pt>
              </c:numCache>
            </c:numRef>
          </c:val>
          <c:smooth val="0"/>
          <c:extLst>
            <c:ext xmlns:c16="http://schemas.microsoft.com/office/drawing/2014/chart" uri="{C3380CC4-5D6E-409C-BE32-E72D297353CC}">
              <c16:uniqueId val="{00000004-B1D3-4B10-8EE1-B541295ED5A7}"/>
            </c:ext>
          </c:extLst>
        </c:ser>
        <c:ser>
          <c:idx val="6"/>
          <c:order val="5"/>
          <c:tx>
            <c:v>Germany: 80.6</c:v>
          </c:tx>
          <c:spPr>
            <a:ln w="6350" cap="rnd">
              <a:solidFill>
                <a:schemeClr val="accent1">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KFF'!$G$2:$G$45</c:f>
              <c:numCache>
                <c:formatCode>General</c:formatCode>
                <c:ptCount val="44"/>
                <c:pt idx="0">
                  <c:v>73.099999999999994</c:v>
                </c:pt>
                <c:pt idx="1">
                  <c:v>73.400000000000006</c:v>
                </c:pt>
                <c:pt idx="2">
                  <c:v>73.7</c:v>
                </c:pt>
                <c:pt idx="3">
                  <c:v>74</c:v>
                </c:pt>
                <c:pt idx="4">
                  <c:v>74.5</c:v>
                </c:pt>
                <c:pt idx="5">
                  <c:v>74.599999999999994</c:v>
                </c:pt>
                <c:pt idx="6">
                  <c:v>74.8</c:v>
                </c:pt>
                <c:pt idx="7">
                  <c:v>75.2</c:v>
                </c:pt>
                <c:pt idx="8">
                  <c:v>75.400000000000006</c:v>
                </c:pt>
                <c:pt idx="9">
                  <c:v>75.599999999999994</c:v>
                </c:pt>
                <c:pt idx="10">
                  <c:v>75.400000000000006</c:v>
                </c:pt>
                <c:pt idx="11">
                  <c:v>75.7</c:v>
                </c:pt>
                <c:pt idx="12">
                  <c:v>76.2</c:v>
                </c:pt>
                <c:pt idx="13">
                  <c:v>76.2</c:v>
                </c:pt>
                <c:pt idx="14">
                  <c:v>76.599999999999994</c:v>
                </c:pt>
                <c:pt idx="15">
                  <c:v>76.7</c:v>
                </c:pt>
                <c:pt idx="16">
                  <c:v>77</c:v>
                </c:pt>
                <c:pt idx="17">
                  <c:v>77.400000000000006</c:v>
                </c:pt>
                <c:pt idx="18">
                  <c:v>77.8</c:v>
                </c:pt>
                <c:pt idx="19">
                  <c:v>78</c:v>
                </c:pt>
                <c:pt idx="20">
                  <c:v>78.3</c:v>
                </c:pt>
                <c:pt idx="21">
                  <c:v>78.599999999999994</c:v>
                </c:pt>
                <c:pt idx="22">
                  <c:v>78.599999999999994</c:v>
                </c:pt>
                <c:pt idx="23">
                  <c:v>78.599999999999994</c:v>
                </c:pt>
                <c:pt idx="24">
                  <c:v>79.3</c:v>
                </c:pt>
                <c:pt idx="25">
                  <c:v>79.400000000000006</c:v>
                </c:pt>
                <c:pt idx="26">
                  <c:v>79.900000000000006</c:v>
                </c:pt>
                <c:pt idx="27">
                  <c:v>80.099999999999994</c:v>
                </c:pt>
                <c:pt idx="28">
                  <c:v>80.2</c:v>
                </c:pt>
                <c:pt idx="29">
                  <c:v>80.3</c:v>
                </c:pt>
                <c:pt idx="30">
                  <c:v>80.5</c:v>
                </c:pt>
                <c:pt idx="31">
                  <c:v>80.599999999999994</c:v>
                </c:pt>
                <c:pt idx="32">
                  <c:v>80.7</c:v>
                </c:pt>
                <c:pt idx="33">
                  <c:v>80.599999999999994</c:v>
                </c:pt>
                <c:pt idx="34">
                  <c:v>81.2</c:v>
                </c:pt>
                <c:pt idx="35">
                  <c:v>80.7</c:v>
                </c:pt>
                <c:pt idx="36">
                  <c:v>81</c:v>
                </c:pt>
                <c:pt idx="37">
                  <c:v>81.099999999999994</c:v>
                </c:pt>
                <c:pt idx="38">
                  <c:v>81</c:v>
                </c:pt>
                <c:pt idx="39">
                  <c:v>81.3</c:v>
                </c:pt>
                <c:pt idx="40">
                  <c:v>81.099999999999994</c:v>
                </c:pt>
                <c:pt idx="41">
                  <c:v>80.8</c:v>
                </c:pt>
                <c:pt idx="42">
                  <c:v>80.7</c:v>
                </c:pt>
                <c:pt idx="43">
                  <c:v>80.599999999999994</c:v>
                </c:pt>
              </c:numCache>
            </c:numRef>
          </c:val>
          <c:smooth val="0"/>
          <c:extLst>
            <c:ext xmlns:c16="http://schemas.microsoft.com/office/drawing/2014/chart" uri="{C3380CC4-5D6E-409C-BE32-E72D297353CC}">
              <c16:uniqueId val="{00000005-B1D3-4B10-8EE1-B541295ED5A7}"/>
            </c:ext>
          </c:extLst>
        </c:ser>
        <c:ser>
          <c:idx val="7"/>
          <c:order val="6"/>
          <c:tx>
            <c:v>Japan: 84.1</c:v>
          </c:tx>
          <c:spPr>
            <a:ln w="6350" cap="rnd">
              <a:solidFill>
                <a:schemeClr val="accent2">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KFF'!$H$2:$H$45</c:f>
              <c:numCache>
                <c:formatCode>General</c:formatCode>
                <c:ptCount val="44"/>
                <c:pt idx="0">
                  <c:v>76.099999999999994</c:v>
                </c:pt>
                <c:pt idx="1">
                  <c:v>76.5</c:v>
                </c:pt>
                <c:pt idx="2">
                  <c:v>76.900000000000006</c:v>
                </c:pt>
                <c:pt idx="3">
                  <c:v>77</c:v>
                </c:pt>
                <c:pt idx="4">
                  <c:v>77.400000000000006</c:v>
                </c:pt>
                <c:pt idx="5">
                  <c:v>77.599999999999994</c:v>
                </c:pt>
                <c:pt idx="6">
                  <c:v>78.099999999999994</c:v>
                </c:pt>
                <c:pt idx="7">
                  <c:v>78.5</c:v>
                </c:pt>
                <c:pt idx="8">
                  <c:v>78.400000000000006</c:v>
                </c:pt>
                <c:pt idx="9">
                  <c:v>78.8</c:v>
                </c:pt>
                <c:pt idx="10">
                  <c:v>78.900000000000006</c:v>
                </c:pt>
                <c:pt idx="11">
                  <c:v>79.099999999999994</c:v>
                </c:pt>
                <c:pt idx="12">
                  <c:v>79.2</c:v>
                </c:pt>
                <c:pt idx="13">
                  <c:v>79.400000000000006</c:v>
                </c:pt>
                <c:pt idx="14">
                  <c:v>79.8</c:v>
                </c:pt>
                <c:pt idx="15">
                  <c:v>79.599999999999994</c:v>
                </c:pt>
                <c:pt idx="16">
                  <c:v>80.3</c:v>
                </c:pt>
                <c:pt idx="17">
                  <c:v>80.5</c:v>
                </c:pt>
                <c:pt idx="18">
                  <c:v>80.599999999999994</c:v>
                </c:pt>
                <c:pt idx="19">
                  <c:v>80.5</c:v>
                </c:pt>
                <c:pt idx="20">
                  <c:v>81.2</c:v>
                </c:pt>
                <c:pt idx="21">
                  <c:v>81.5</c:v>
                </c:pt>
                <c:pt idx="22">
                  <c:v>81.8</c:v>
                </c:pt>
                <c:pt idx="23">
                  <c:v>81.8</c:v>
                </c:pt>
                <c:pt idx="24">
                  <c:v>82.1</c:v>
                </c:pt>
                <c:pt idx="25">
                  <c:v>82</c:v>
                </c:pt>
                <c:pt idx="26">
                  <c:v>82.4</c:v>
                </c:pt>
                <c:pt idx="27">
                  <c:v>82.6</c:v>
                </c:pt>
                <c:pt idx="28">
                  <c:v>82.7</c:v>
                </c:pt>
                <c:pt idx="29">
                  <c:v>83</c:v>
                </c:pt>
                <c:pt idx="30">
                  <c:v>82.9</c:v>
                </c:pt>
                <c:pt idx="31">
                  <c:v>82.7</c:v>
                </c:pt>
                <c:pt idx="32">
                  <c:v>83.2</c:v>
                </c:pt>
                <c:pt idx="33">
                  <c:v>83.4</c:v>
                </c:pt>
                <c:pt idx="34">
                  <c:v>83.7</c:v>
                </c:pt>
                <c:pt idx="35">
                  <c:v>83.9</c:v>
                </c:pt>
                <c:pt idx="36">
                  <c:v>84.1</c:v>
                </c:pt>
                <c:pt idx="37">
                  <c:v>84.2</c:v>
                </c:pt>
                <c:pt idx="38">
                  <c:v>84.3</c:v>
                </c:pt>
                <c:pt idx="39">
                  <c:v>84.4</c:v>
                </c:pt>
                <c:pt idx="40">
                  <c:v>84.6</c:v>
                </c:pt>
                <c:pt idx="41">
                  <c:v>84.5</c:v>
                </c:pt>
                <c:pt idx="42">
                  <c:v>84.1</c:v>
                </c:pt>
                <c:pt idx="43">
                  <c:v>84.1</c:v>
                </c:pt>
              </c:numCache>
            </c:numRef>
          </c:val>
          <c:smooth val="0"/>
          <c:extLst>
            <c:ext xmlns:c16="http://schemas.microsoft.com/office/drawing/2014/chart" uri="{C3380CC4-5D6E-409C-BE32-E72D297353CC}">
              <c16:uniqueId val="{00000006-B1D3-4B10-8EE1-B541295ED5A7}"/>
            </c:ext>
          </c:extLst>
        </c:ser>
        <c:ser>
          <c:idx val="8"/>
          <c:order val="7"/>
          <c:tx>
            <c:v>Netherlands: 82.0</c:v>
          </c:tx>
          <c:spPr>
            <a:ln w="6350" cap="rnd">
              <a:solidFill>
                <a:schemeClr val="accent3">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KFF'!$I$2:$I$45</c:f>
              <c:numCache>
                <c:formatCode>General</c:formatCode>
                <c:ptCount val="44"/>
                <c:pt idx="0">
                  <c:v>75.900000000000006</c:v>
                </c:pt>
                <c:pt idx="1">
                  <c:v>76</c:v>
                </c:pt>
                <c:pt idx="2">
                  <c:v>76.099999999999994</c:v>
                </c:pt>
                <c:pt idx="3">
                  <c:v>76.3</c:v>
                </c:pt>
                <c:pt idx="4">
                  <c:v>76.400000000000006</c:v>
                </c:pt>
                <c:pt idx="5">
                  <c:v>76.5</c:v>
                </c:pt>
                <c:pt idx="6">
                  <c:v>76.400000000000006</c:v>
                </c:pt>
                <c:pt idx="7">
                  <c:v>76.900000000000006</c:v>
                </c:pt>
                <c:pt idx="8">
                  <c:v>77.099999999999994</c:v>
                </c:pt>
                <c:pt idx="9">
                  <c:v>76.900000000000006</c:v>
                </c:pt>
                <c:pt idx="10">
                  <c:v>77.099999999999994</c:v>
                </c:pt>
                <c:pt idx="11">
                  <c:v>77.2</c:v>
                </c:pt>
                <c:pt idx="12">
                  <c:v>77.400000000000006</c:v>
                </c:pt>
                <c:pt idx="13">
                  <c:v>77.099999999999994</c:v>
                </c:pt>
                <c:pt idx="14">
                  <c:v>77.599999999999994</c:v>
                </c:pt>
                <c:pt idx="15">
                  <c:v>77.599999999999994</c:v>
                </c:pt>
                <c:pt idx="16">
                  <c:v>77.599999999999994</c:v>
                </c:pt>
                <c:pt idx="17">
                  <c:v>78</c:v>
                </c:pt>
                <c:pt idx="18">
                  <c:v>78.099999999999994</c:v>
                </c:pt>
                <c:pt idx="19">
                  <c:v>78</c:v>
                </c:pt>
                <c:pt idx="20">
                  <c:v>78.2</c:v>
                </c:pt>
                <c:pt idx="21">
                  <c:v>78.400000000000006</c:v>
                </c:pt>
                <c:pt idx="22">
                  <c:v>78.5</c:v>
                </c:pt>
                <c:pt idx="23">
                  <c:v>78.7</c:v>
                </c:pt>
                <c:pt idx="24">
                  <c:v>79.3</c:v>
                </c:pt>
                <c:pt idx="25">
                  <c:v>79.599999999999994</c:v>
                </c:pt>
                <c:pt idx="26">
                  <c:v>80</c:v>
                </c:pt>
                <c:pt idx="27">
                  <c:v>80.400000000000006</c:v>
                </c:pt>
                <c:pt idx="28">
                  <c:v>80.5</c:v>
                </c:pt>
                <c:pt idx="29">
                  <c:v>80.900000000000006</c:v>
                </c:pt>
                <c:pt idx="30">
                  <c:v>81</c:v>
                </c:pt>
                <c:pt idx="31">
                  <c:v>81.3</c:v>
                </c:pt>
                <c:pt idx="32">
                  <c:v>81.2</c:v>
                </c:pt>
                <c:pt idx="33">
                  <c:v>81.400000000000006</c:v>
                </c:pt>
                <c:pt idx="34">
                  <c:v>81.8</c:v>
                </c:pt>
                <c:pt idx="35">
                  <c:v>81.599999999999994</c:v>
                </c:pt>
                <c:pt idx="36">
                  <c:v>81.7</c:v>
                </c:pt>
                <c:pt idx="37">
                  <c:v>81.8</c:v>
                </c:pt>
                <c:pt idx="38">
                  <c:v>81.900000000000006</c:v>
                </c:pt>
                <c:pt idx="39">
                  <c:v>82.2</c:v>
                </c:pt>
                <c:pt idx="40">
                  <c:v>81.400000000000006</c:v>
                </c:pt>
                <c:pt idx="41">
                  <c:v>81.400000000000006</c:v>
                </c:pt>
                <c:pt idx="42">
                  <c:v>81.7</c:v>
                </c:pt>
                <c:pt idx="43">
                  <c:v>82</c:v>
                </c:pt>
              </c:numCache>
            </c:numRef>
          </c:val>
          <c:smooth val="0"/>
          <c:extLst>
            <c:ext xmlns:c16="http://schemas.microsoft.com/office/drawing/2014/chart" uri="{C3380CC4-5D6E-409C-BE32-E72D297353CC}">
              <c16:uniqueId val="{00000007-B1D3-4B10-8EE1-B541295ED5A7}"/>
            </c:ext>
          </c:extLst>
        </c:ser>
        <c:ser>
          <c:idx val="9"/>
          <c:order val="8"/>
          <c:tx>
            <c:v>Sweden: 83.4</c:v>
          </c:tx>
          <c:spPr>
            <a:ln w="6350" cap="rnd">
              <a:solidFill>
                <a:schemeClr val="accent4">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KFF'!$J$2:$J$45</c:f>
              <c:numCache>
                <c:formatCode>General</c:formatCode>
                <c:ptCount val="44"/>
                <c:pt idx="0">
                  <c:v>75.8</c:v>
                </c:pt>
                <c:pt idx="1">
                  <c:v>76.099999999999994</c:v>
                </c:pt>
                <c:pt idx="2">
                  <c:v>76.400000000000006</c:v>
                </c:pt>
                <c:pt idx="3">
                  <c:v>76.7</c:v>
                </c:pt>
                <c:pt idx="4">
                  <c:v>76.900000000000006</c:v>
                </c:pt>
                <c:pt idx="5">
                  <c:v>76.8</c:v>
                </c:pt>
                <c:pt idx="6">
                  <c:v>77</c:v>
                </c:pt>
                <c:pt idx="7">
                  <c:v>77.2</c:v>
                </c:pt>
                <c:pt idx="8">
                  <c:v>77.099999999999994</c:v>
                </c:pt>
                <c:pt idx="9">
                  <c:v>77.8</c:v>
                </c:pt>
                <c:pt idx="10">
                  <c:v>77.7</c:v>
                </c:pt>
                <c:pt idx="11">
                  <c:v>77.8</c:v>
                </c:pt>
                <c:pt idx="12">
                  <c:v>78.2</c:v>
                </c:pt>
                <c:pt idx="13">
                  <c:v>78.2</c:v>
                </c:pt>
                <c:pt idx="14">
                  <c:v>78.900000000000006</c:v>
                </c:pt>
                <c:pt idx="15">
                  <c:v>79</c:v>
                </c:pt>
                <c:pt idx="16">
                  <c:v>79.2</c:v>
                </c:pt>
                <c:pt idx="17">
                  <c:v>79.400000000000006</c:v>
                </c:pt>
                <c:pt idx="18">
                  <c:v>79.5</c:v>
                </c:pt>
                <c:pt idx="19">
                  <c:v>79.599999999999994</c:v>
                </c:pt>
                <c:pt idx="20">
                  <c:v>79.8</c:v>
                </c:pt>
                <c:pt idx="21">
                  <c:v>79.900000000000006</c:v>
                </c:pt>
                <c:pt idx="22">
                  <c:v>80</c:v>
                </c:pt>
                <c:pt idx="23">
                  <c:v>80.3</c:v>
                </c:pt>
                <c:pt idx="24">
                  <c:v>80.7</c:v>
                </c:pt>
                <c:pt idx="25">
                  <c:v>80.7</c:v>
                </c:pt>
                <c:pt idx="26">
                  <c:v>81</c:v>
                </c:pt>
                <c:pt idx="27">
                  <c:v>81.099999999999994</c:v>
                </c:pt>
                <c:pt idx="28">
                  <c:v>81.3</c:v>
                </c:pt>
                <c:pt idx="29">
                  <c:v>81.5</c:v>
                </c:pt>
                <c:pt idx="30">
                  <c:v>81.599999999999994</c:v>
                </c:pt>
                <c:pt idx="31">
                  <c:v>81.900000000000006</c:v>
                </c:pt>
                <c:pt idx="32">
                  <c:v>81.8</c:v>
                </c:pt>
                <c:pt idx="33">
                  <c:v>82</c:v>
                </c:pt>
                <c:pt idx="34">
                  <c:v>82.3</c:v>
                </c:pt>
                <c:pt idx="35">
                  <c:v>82.2</c:v>
                </c:pt>
                <c:pt idx="36">
                  <c:v>82.4</c:v>
                </c:pt>
                <c:pt idx="37">
                  <c:v>82.5</c:v>
                </c:pt>
                <c:pt idx="38">
                  <c:v>82.6</c:v>
                </c:pt>
                <c:pt idx="39">
                  <c:v>83.2</c:v>
                </c:pt>
                <c:pt idx="40">
                  <c:v>82.4</c:v>
                </c:pt>
                <c:pt idx="41">
                  <c:v>83.1</c:v>
                </c:pt>
                <c:pt idx="42">
                  <c:v>83.1</c:v>
                </c:pt>
                <c:pt idx="43">
                  <c:v>83.4</c:v>
                </c:pt>
              </c:numCache>
            </c:numRef>
          </c:val>
          <c:smooth val="0"/>
          <c:extLst>
            <c:ext xmlns:c16="http://schemas.microsoft.com/office/drawing/2014/chart" uri="{C3380CC4-5D6E-409C-BE32-E72D297353CC}">
              <c16:uniqueId val="{00000008-B1D3-4B10-8EE1-B541295ED5A7}"/>
            </c:ext>
          </c:extLst>
        </c:ser>
        <c:ser>
          <c:idx val="10"/>
          <c:order val="9"/>
          <c:tx>
            <c:v>Switzerland: 84.2</c:v>
          </c:tx>
          <c:spPr>
            <a:ln w="6350" cap="rnd">
              <a:solidFill>
                <a:schemeClr val="accent5">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KFF'!$K$2:$K$45</c:f>
              <c:numCache>
                <c:formatCode>General</c:formatCode>
                <c:ptCount val="44"/>
                <c:pt idx="0">
                  <c:v>75.7</c:v>
                </c:pt>
                <c:pt idx="1">
                  <c:v>75.900000000000006</c:v>
                </c:pt>
                <c:pt idx="2">
                  <c:v>76.3</c:v>
                </c:pt>
                <c:pt idx="3">
                  <c:v>76.2</c:v>
                </c:pt>
                <c:pt idx="4">
                  <c:v>76.900000000000006</c:v>
                </c:pt>
                <c:pt idx="5">
                  <c:v>77</c:v>
                </c:pt>
                <c:pt idx="6">
                  <c:v>77.2</c:v>
                </c:pt>
                <c:pt idx="7">
                  <c:v>77.5</c:v>
                </c:pt>
                <c:pt idx="8">
                  <c:v>77.5</c:v>
                </c:pt>
                <c:pt idx="9">
                  <c:v>77.7</c:v>
                </c:pt>
                <c:pt idx="10">
                  <c:v>77.5</c:v>
                </c:pt>
                <c:pt idx="11">
                  <c:v>77.8</c:v>
                </c:pt>
                <c:pt idx="12">
                  <c:v>78.099999999999994</c:v>
                </c:pt>
                <c:pt idx="13">
                  <c:v>78.400000000000006</c:v>
                </c:pt>
                <c:pt idx="14">
                  <c:v>78.7</c:v>
                </c:pt>
                <c:pt idx="15">
                  <c:v>78.7</c:v>
                </c:pt>
                <c:pt idx="16">
                  <c:v>79.2</c:v>
                </c:pt>
                <c:pt idx="17">
                  <c:v>79.400000000000006</c:v>
                </c:pt>
                <c:pt idx="18">
                  <c:v>79.599999999999994</c:v>
                </c:pt>
                <c:pt idx="19">
                  <c:v>79.900000000000006</c:v>
                </c:pt>
                <c:pt idx="20">
                  <c:v>80</c:v>
                </c:pt>
                <c:pt idx="21">
                  <c:v>80.5</c:v>
                </c:pt>
                <c:pt idx="22">
                  <c:v>80.599999999999994</c:v>
                </c:pt>
                <c:pt idx="23">
                  <c:v>80.7</c:v>
                </c:pt>
                <c:pt idx="24">
                  <c:v>81.3</c:v>
                </c:pt>
                <c:pt idx="25">
                  <c:v>81.5</c:v>
                </c:pt>
                <c:pt idx="26">
                  <c:v>81.8</c:v>
                </c:pt>
                <c:pt idx="27">
                  <c:v>82</c:v>
                </c:pt>
                <c:pt idx="28">
                  <c:v>82.3</c:v>
                </c:pt>
                <c:pt idx="29">
                  <c:v>82.3</c:v>
                </c:pt>
                <c:pt idx="30">
                  <c:v>82.7</c:v>
                </c:pt>
                <c:pt idx="31">
                  <c:v>82.8</c:v>
                </c:pt>
                <c:pt idx="32">
                  <c:v>82.8</c:v>
                </c:pt>
                <c:pt idx="33">
                  <c:v>82.9</c:v>
                </c:pt>
                <c:pt idx="34">
                  <c:v>83.3</c:v>
                </c:pt>
                <c:pt idx="35">
                  <c:v>83</c:v>
                </c:pt>
                <c:pt idx="36">
                  <c:v>83.7</c:v>
                </c:pt>
                <c:pt idx="37">
                  <c:v>83.7</c:v>
                </c:pt>
                <c:pt idx="38">
                  <c:v>83.8</c:v>
                </c:pt>
                <c:pt idx="39">
                  <c:v>84</c:v>
                </c:pt>
                <c:pt idx="40">
                  <c:v>83.1</c:v>
                </c:pt>
                <c:pt idx="41">
                  <c:v>83.9</c:v>
                </c:pt>
                <c:pt idx="42">
                  <c:v>83.7</c:v>
                </c:pt>
                <c:pt idx="43">
                  <c:v>84.2</c:v>
                </c:pt>
              </c:numCache>
            </c:numRef>
          </c:val>
          <c:smooth val="0"/>
          <c:extLst>
            <c:ext xmlns:c16="http://schemas.microsoft.com/office/drawing/2014/chart" uri="{C3380CC4-5D6E-409C-BE32-E72D297353CC}">
              <c16:uniqueId val="{00000009-B1D3-4B10-8EE1-B541295ED5A7}"/>
            </c:ext>
          </c:extLst>
        </c:ser>
        <c:ser>
          <c:idx val="11"/>
          <c:order val="10"/>
          <c:tx>
            <c:v>UK: 81.1</c:v>
          </c:tx>
          <c:spPr>
            <a:ln w="6350" cap="rnd">
              <a:solidFill>
                <a:schemeClr val="accent6">
                  <a:lumMod val="60000"/>
                </a:schemeClr>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KFF'!$L$2:$L$45</c:f>
              <c:numCache>
                <c:formatCode>General</c:formatCode>
                <c:ptCount val="44"/>
                <c:pt idx="0">
                  <c:v>73.599999999999994</c:v>
                </c:pt>
                <c:pt idx="1">
                  <c:v>73.900000000000006</c:v>
                </c:pt>
                <c:pt idx="2">
                  <c:v>74</c:v>
                </c:pt>
                <c:pt idx="3">
                  <c:v>74.3</c:v>
                </c:pt>
                <c:pt idx="4">
                  <c:v>74.599999999999994</c:v>
                </c:pt>
                <c:pt idx="5">
                  <c:v>74.5</c:v>
                </c:pt>
                <c:pt idx="6">
                  <c:v>74.8</c:v>
                </c:pt>
                <c:pt idx="7">
                  <c:v>75.099999999999994</c:v>
                </c:pt>
                <c:pt idx="8">
                  <c:v>75.2</c:v>
                </c:pt>
                <c:pt idx="9">
                  <c:v>75.400000000000006</c:v>
                </c:pt>
                <c:pt idx="10">
                  <c:v>75.7</c:v>
                </c:pt>
                <c:pt idx="11">
                  <c:v>75.900000000000006</c:v>
                </c:pt>
                <c:pt idx="12">
                  <c:v>76.2</c:v>
                </c:pt>
                <c:pt idx="13">
                  <c:v>76.099999999999994</c:v>
                </c:pt>
                <c:pt idx="14">
                  <c:v>76.7</c:v>
                </c:pt>
                <c:pt idx="15">
                  <c:v>76.599999999999994</c:v>
                </c:pt>
                <c:pt idx="16">
                  <c:v>76.8</c:v>
                </c:pt>
                <c:pt idx="17">
                  <c:v>77</c:v>
                </c:pt>
                <c:pt idx="18">
                  <c:v>77.2</c:v>
                </c:pt>
                <c:pt idx="19">
                  <c:v>77.400000000000006</c:v>
                </c:pt>
                <c:pt idx="20">
                  <c:v>77.8</c:v>
                </c:pt>
                <c:pt idx="21">
                  <c:v>78</c:v>
                </c:pt>
                <c:pt idx="22">
                  <c:v>78.2</c:v>
                </c:pt>
                <c:pt idx="23">
                  <c:v>78.3</c:v>
                </c:pt>
                <c:pt idx="24">
                  <c:v>78.8</c:v>
                </c:pt>
                <c:pt idx="25">
                  <c:v>79</c:v>
                </c:pt>
                <c:pt idx="26">
                  <c:v>79.3</c:v>
                </c:pt>
                <c:pt idx="27">
                  <c:v>79.5</c:v>
                </c:pt>
                <c:pt idx="28">
                  <c:v>79.599999999999994</c:v>
                </c:pt>
                <c:pt idx="29">
                  <c:v>80.099999999999994</c:v>
                </c:pt>
                <c:pt idx="30">
                  <c:v>80.400000000000006</c:v>
                </c:pt>
                <c:pt idx="31">
                  <c:v>80.7</c:v>
                </c:pt>
                <c:pt idx="32">
                  <c:v>80.8</c:v>
                </c:pt>
                <c:pt idx="33">
                  <c:v>80.8</c:v>
                </c:pt>
                <c:pt idx="34">
                  <c:v>81.099999999999994</c:v>
                </c:pt>
                <c:pt idx="35">
                  <c:v>80.8</c:v>
                </c:pt>
                <c:pt idx="36">
                  <c:v>81</c:v>
                </c:pt>
                <c:pt idx="37">
                  <c:v>81.099999999999994</c:v>
                </c:pt>
                <c:pt idx="38">
                  <c:v>81</c:v>
                </c:pt>
                <c:pt idx="39">
                  <c:v>81.3</c:v>
                </c:pt>
                <c:pt idx="40">
                  <c:v>80.3</c:v>
                </c:pt>
                <c:pt idx="41">
                  <c:v>80.5</c:v>
                </c:pt>
                <c:pt idx="42">
                  <c:v>80.900000000000006</c:v>
                </c:pt>
                <c:pt idx="43">
                  <c:v>81.099999999999994</c:v>
                </c:pt>
              </c:numCache>
            </c:numRef>
          </c:val>
          <c:smooth val="0"/>
          <c:extLst>
            <c:ext xmlns:c16="http://schemas.microsoft.com/office/drawing/2014/chart" uri="{C3380CC4-5D6E-409C-BE32-E72D297353CC}">
              <c16:uniqueId val="{0000000A-B1D3-4B10-8EE1-B541295ED5A7}"/>
            </c:ext>
          </c:extLst>
        </c:ser>
        <c:ser>
          <c:idx val="12"/>
          <c:order val="11"/>
          <c:tx>
            <c:v>US: 78.4</c:v>
          </c:tx>
          <c:spPr>
            <a:ln w="34925" cap="rnd">
              <a:solidFill>
                <a:srgbClr val="3D0FD1"/>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KFF'!$M$2:$M$45</c:f>
              <c:numCache>
                <c:formatCode>General</c:formatCode>
                <c:ptCount val="44"/>
                <c:pt idx="0">
                  <c:v>73.7</c:v>
                </c:pt>
                <c:pt idx="1">
                  <c:v>74.099999999999994</c:v>
                </c:pt>
                <c:pt idx="2">
                  <c:v>74.5</c:v>
                </c:pt>
                <c:pt idx="3">
                  <c:v>74.599999999999994</c:v>
                </c:pt>
                <c:pt idx="4">
                  <c:v>74.7</c:v>
                </c:pt>
                <c:pt idx="5">
                  <c:v>74.7</c:v>
                </c:pt>
                <c:pt idx="6">
                  <c:v>74.7</c:v>
                </c:pt>
                <c:pt idx="7">
                  <c:v>74.900000000000006</c:v>
                </c:pt>
                <c:pt idx="8">
                  <c:v>74.900000000000006</c:v>
                </c:pt>
                <c:pt idx="9">
                  <c:v>75.099999999999994</c:v>
                </c:pt>
                <c:pt idx="10">
                  <c:v>75.400000000000006</c:v>
                </c:pt>
                <c:pt idx="11">
                  <c:v>75.5</c:v>
                </c:pt>
                <c:pt idx="12">
                  <c:v>75.8</c:v>
                </c:pt>
                <c:pt idx="13">
                  <c:v>75.5</c:v>
                </c:pt>
                <c:pt idx="14">
                  <c:v>75.7</c:v>
                </c:pt>
                <c:pt idx="15">
                  <c:v>75.8</c:v>
                </c:pt>
                <c:pt idx="16">
                  <c:v>76.099999999999994</c:v>
                </c:pt>
                <c:pt idx="17">
                  <c:v>76.5</c:v>
                </c:pt>
                <c:pt idx="18">
                  <c:v>76.7</c:v>
                </c:pt>
                <c:pt idx="19">
                  <c:v>76.7</c:v>
                </c:pt>
                <c:pt idx="20">
                  <c:v>76.8</c:v>
                </c:pt>
                <c:pt idx="21">
                  <c:v>77</c:v>
                </c:pt>
                <c:pt idx="22">
                  <c:v>77</c:v>
                </c:pt>
                <c:pt idx="23">
                  <c:v>77.2</c:v>
                </c:pt>
                <c:pt idx="24">
                  <c:v>77.599999999999994</c:v>
                </c:pt>
                <c:pt idx="25">
                  <c:v>77.599999999999994</c:v>
                </c:pt>
                <c:pt idx="26">
                  <c:v>77.8</c:v>
                </c:pt>
                <c:pt idx="27">
                  <c:v>78.099999999999994</c:v>
                </c:pt>
                <c:pt idx="28">
                  <c:v>78.2</c:v>
                </c:pt>
                <c:pt idx="29">
                  <c:v>78.5</c:v>
                </c:pt>
                <c:pt idx="30">
                  <c:v>78.7</c:v>
                </c:pt>
                <c:pt idx="31">
                  <c:v>78.7</c:v>
                </c:pt>
                <c:pt idx="32">
                  <c:v>78.8</c:v>
                </c:pt>
                <c:pt idx="33">
                  <c:v>78.8</c:v>
                </c:pt>
                <c:pt idx="34">
                  <c:v>78.900000000000006</c:v>
                </c:pt>
                <c:pt idx="35">
                  <c:v>78.7</c:v>
                </c:pt>
                <c:pt idx="36">
                  <c:v>78.7</c:v>
                </c:pt>
                <c:pt idx="37">
                  <c:v>78.599999999999994</c:v>
                </c:pt>
                <c:pt idx="38">
                  <c:v>78.7</c:v>
                </c:pt>
                <c:pt idx="39">
                  <c:v>78.8</c:v>
                </c:pt>
                <c:pt idx="40">
                  <c:v>77</c:v>
                </c:pt>
                <c:pt idx="41">
                  <c:v>76.400000000000006</c:v>
                </c:pt>
                <c:pt idx="42">
                  <c:v>77.5</c:v>
                </c:pt>
                <c:pt idx="43">
                  <c:v>78.400000000000006</c:v>
                </c:pt>
              </c:numCache>
            </c:numRef>
          </c:val>
          <c:smooth val="0"/>
          <c:extLst>
            <c:ext xmlns:c16="http://schemas.microsoft.com/office/drawing/2014/chart" uri="{C3380CC4-5D6E-409C-BE32-E72D297353CC}">
              <c16:uniqueId val="{0000000B-B1D3-4B10-8EE1-B541295ED5A7}"/>
            </c:ext>
          </c:extLst>
        </c:ser>
        <c:ser>
          <c:idx val="13"/>
          <c:order val="12"/>
          <c:tx>
            <c:v>Comparable Ave: 82.5</c:v>
          </c:tx>
          <c:spPr>
            <a:ln w="44450" cap="rnd">
              <a:solidFill>
                <a:schemeClr val="tx1"/>
              </a:solidFill>
              <a:round/>
            </a:ln>
            <a:effectLst/>
          </c:spPr>
          <c:marker>
            <c:symbol val="none"/>
          </c:marker>
          <c:cat>
            <c:numRef>
              <c:f>'Life expectancy 1980-2023 KFF'!$A$2:$A$45</c:f>
              <c:numCache>
                <c:formatCode>General</c:formatCode>
                <c:ptCount val="44"/>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numCache>
            </c:numRef>
          </c:cat>
          <c:val>
            <c:numRef>
              <c:f>'Life expectancy 1980-2023 KFF'!$N$2:$N$45</c:f>
              <c:numCache>
                <c:formatCode>General</c:formatCode>
                <c:ptCount val="44"/>
                <c:pt idx="0">
                  <c:v>74.599999999999994</c:v>
                </c:pt>
                <c:pt idx="1">
                  <c:v>74.8</c:v>
                </c:pt>
                <c:pt idx="2">
                  <c:v>75.099999999999994</c:v>
                </c:pt>
                <c:pt idx="3">
                  <c:v>75.3</c:v>
                </c:pt>
                <c:pt idx="4">
                  <c:v>75.7</c:v>
                </c:pt>
                <c:pt idx="5">
                  <c:v>75.7</c:v>
                </c:pt>
                <c:pt idx="6">
                  <c:v>76</c:v>
                </c:pt>
                <c:pt idx="7">
                  <c:v>76.400000000000006</c:v>
                </c:pt>
                <c:pt idx="8">
                  <c:v>76.5</c:v>
                </c:pt>
                <c:pt idx="9">
                  <c:v>76.7</c:v>
                </c:pt>
                <c:pt idx="10">
                  <c:v>76.900000000000006</c:v>
                </c:pt>
                <c:pt idx="11">
                  <c:v>77.099999999999994</c:v>
                </c:pt>
                <c:pt idx="12">
                  <c:v>77.3</c:v>
                </c:pt>
                <c:pt idx="13">
                  <c:v>77.400000000000006</c:v>
                </c:pt>
                <c:pt idx="14">
                  <c:v>77.8</c:v>
                </c:pt>
                <c:pt idx="15">
                  <c:v>77.8</c:v>
                </c:pt>
                <c:pt idx="16">
                  <c:v>78.099999999999994</c:v>
                </c:pt>
                <c:pt idx="17">
                  <c:v>78.400000000000006</c:v>
                </c:pt>
                <c:pt idx="18">
                  <c:v>78.599999999999994</c:v>
                </c:pt>
                <c:pt idx="19">
                  <c:v>78.7</c:v>
                </c:pt>
                <c:pt idx="20">
                  <c:v>79</c:v>
                </c:pt>
                <c:pt idx="21">
                  <c:v>79.3</c:v>
                </c:pt>
                <c:pt idx="22">
                  <c:v>79.400000000000006</c:v>
                </c:pt>
                <c:pt idx="23">
                  <c:v>79.5</c:v>
                </c:pt>
                <c:pt idx="24">
                  <c:v>80.099999999999994</c:v>
                </c:pt>
                <c:pt idx="25">
                  <c:v>80.2</c:v>
                </c:pt>
                <c:pt idx="26">
                  <c:v>80.599999999999994</c:v>
                </c:pt>
                <c:pt idx="27">
                  <c:v>80.8</c:v>
                </c:pt>
                <c:pt idx="28">
                  <c:v>81</c:v>
                </c:pt>
                <c:pt idx="29">
                  <c:v>81.2</c:v>
                </c:pt>
                <c:pt idx="30">
                  <c:v>81.400000000000006</c:v>
                </c:pt>
                <c:pt idx="31">
                  <c:v>81.599999999999994</c:v>
                </c:pt>
                <c:pt idx="32">
                  <c:v>81.599999999999994</c:v>
                </c:pt>
                <c:pt idx="33">
                  <c:v>81.8</c:v>
                </c:pt>
                <c:pt idx="34">
                  <c:v>82.1</c:v>
                </c:pt>
                <c:pt idx="35">
                  <c:v>81.900000000000006</c:v>
                </c:pt>
                <c:pt idx="36">
                  <c:v>82.2</c:v>
                </c:pt>
                <c:pt idx="37">
                  <c:v>82.3</c:v>
                </c:pt>
                <c:pt idx="38">
                  <c:v>82.3</c:v>
                </c:pt>
                <c:pt idx="39">
                  <c:v>82.6</c:v>
                </c:pt>
                <c:pt idx="40">
                  <c:v>82</c:v>
                </c:pt>
                <c:pt idx="41">
                  <c:v>82.2</c:v>
                </c:pt>
                <c:pt idx="42">
                  <c:v>82.2</c:v>
                </c:pt>
                <c:pt idx="43">
                  <c:v>82.5</c:v>
                </c:pt>
              </c:numCache>
            </c:numRef>
          </c:val>
          <c:smooth val="0"/>
          <c:extLst>
            <c:ext xmlns:c16="http://schemas.microsoft.com/office/drawing/2014/chart" uri="{C3380CC4-5D6E-409C-BE32-E72D297353CC}">
              <c16:uniqueId val="{0000000C-B1D3-4B10-8EE1-B541295ED5A7}"/>
            </c:ext>
          </c:extLst>
        </c:ser>
        <c:dLbls>
          <c:showLegendKey val="0"/>
          <c:showVal val="0"/>
          <c:showCatName val="0"/>
          <c:showSerName val="0"/>
          <c:showPercent val="0"/>
          <c:showBubbleSize val="0"/>
        </c:dLbls>
        <c:smooth val="0"/>
        <c:axId val="64437648"/>
        <c:axId val="70705040"/>
      </c:lineChart>
      <c:catAx>
        <c:axId val="64437648"/>
        <c:scaling>
          <c:orientation val="minMax"/>
        </c:scaling>
        <c:delete val="0"/>
        <c:axPos val="b"/>
        <c:numFmt formatCode="General" sourceLinked="1"/>
        <c:majorTickMark val="cross"/>
        <c:minorTickMark val="cross"/>
        <c:tickLblPos val="nextTo"/>
        <c:spPr>
          <a:noFill/>
          <a:ln w="1587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70705040"/>
        <c:crosses val="autoZero"/>
        <c:auto val="1"/>
        <c:lblAlgn val="ctr"/>
        <c:lblOffset val="100"/>
        <c:tickLblSkip val="5"/>
        <c:tickMarkSkip val="5"/>
        <c:noMultiLvlLbl val="0"/>
      </c:catAx>
      <c:valAx>
        <c:axId val="70705040"/>
        <c:scaling>
          <c:orientation val="minMax"/>
          <c:min val="6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4437648"/>
        <c:crosses val="autoZero"/>
        <c:crossBetween val="midCat"/>
      </c:valAx>
      <c:spPr>
        <a:noFill/>
        <a:ln>
          <a:solidFill>
            <a:schemeClr val="tx1">
              <a:lumMod val="15000"/>
              <a:lumOff val="85000"/>
            </a:schemeClr>
          </a:solid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C4C88"/>
            </a:solidFill>
            <a:ln>
              <a:solidFill>
                <a:sysClr val="windowText" lastClr="000000"/>
              </a:solidFill>
            </a:ln>
            <a:effectLst/>
          </c:spPr>
          <c:invertIfNegative val="0"/>
          <c:dPt>
            <c:idx val="12"/>
            <c:invertIfNegative val="0"/>
            <c:bubble3D val="0"/>
            <c:spPr>
              <a:solidFill>
                <a:srgbClr val="C00000"/>
              </a:solidFill>
              <a:ln>
                <a:solidFill>
                  <a:sysClr val="windowText" lastClr="000000"/>
                </a:solidFill>
              </a:ln>
              <a:effectLst/>
            </c:spPr>
            <c:extLst>
              <c:ext xmlns:c16="http://schemas.microsoft.com/office/drawing/2014/chart" uri="{C3380CC4-5D6E-409C-BE32-E72D297353CC}">
                <c16:uniqueId val="{00000001-738F-408B-AD88-11B009B5F117}"/>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Sheet1!$AE$19:$AE$31</c:f>
              <c:strCache>
                <c:ptCount val="13"/>
                <c:pt idx="0">
                  <c:v>Japan</c:v>
                </c:pt>
                <c:pt idx="1">
                  <c:v>Sweden</c:v>
                </c:pt>
                <c:pt idx="2">
                  <c:v>Austria</c:v>
                </c:pt>
                <c:pt idx="3">
                  <c:v>Belgium</c:v>
                </c:pt>
                <c:pt idx="4">
                  <c:v>Germany</c:v>
                </c:pt>
                <c:pt idx="5">
                  <c:v>Comparable Ave</c:v>
                </c:pt>
                <c:pt idx="6">
                  <c:v>Australia</c:v>
                </c:pt>
                <c:pt idx="7">
                  <c:v>Netherlands</c:v>
                </c:pt>
                <c:pt idx="8">
                  <c:v>Switzerland</c:v>
                </c:pt>
                <c:pt idx="9">
                  <c:v>France</c:v>
                </c:pt>
                <c:pt idx="10">
                  <c:v>U.K.</c:v>
                </c:pt>
                <c:pt idx="11">
                  <c:v>Canada</c:v>
                </c:pt>
                <c:pt idx="12">
                  <c:v>U.S.</c:v>
                </c:pt>
              </c:strCache>
            </c:strRef>
          </c:cat>
          <c:val>
            <c:numRef>
              <c:f>Sheet1!$AF$19:$AF$31</c:f>
              <c:numCache>
                <c:formatCode>0.0</c:formatCode>
                <c:ptCount val="13"/>
                <c:pt idx="0">
                  <c:v>1.7666666666666666</c:v>
                </c:pt>
                <c:pt idx="1">
                  <c:v>2.0333333333333332</c:v>
                </c:pt>
                <c:pt idx="2">
                  <c:v>2.6333333333333333</c:v>
                </c:pt>
                <c:pt idx="3">
                  <c:v>2.9666666666666668</c:v>
                </c:pt>
                <c:pt idx="4">
                  <c:v>3.1333333333333333</c:v>
                </c:pt>
                <c:pt idx="5">
                  <c:v>3.1848484848484846</c:v>
                </c:pt>
                <c:pt idx="6">
                  <c:v>3.2333333333333329</c:v>
                </c:pt>
                <c:pt idx="7">
                  <c:v>3.3666666666666667</c:v>
                </c:pt>
                <c:pt idx="8">
                  <c:v>3.4</c:v>
                </c:pt>
                <c:pt idx="9">
                  <c:v>3.9</c:v>
                </c:pt>
                <c:pt idx="10">
                  <c:v>4.0666666666666664</c:v>
                </c:pt>
                <c:pt idx="11">
                  <c:v>4.5333333333333332</c:v>
                </c:pt>
                <c:pt idx="12">
                  <c:v>5.5333333333333341</c:v>
                </c:pt>
              </c:numCache>
            </c:numRef>
          </c:val>
          <c:extLst>
            <c:ext xmlns:c16="http://schemas.microsoft.com/office/drawing/2014/chart" uri="{C3380CC4-5D6E-409C-BE32-E72D297353CC}">
              <c16:uniqueId val="{00000002-738F-408B-AD88-11B009B5F117}"/>
            </c:ext>
          </c:extLst>
        </c:ser>
        <c:dLbls>
          <c:showLegendKey val="0"/>
          <c:showVal val="0"/>
          <c:showCatName val="0"/>
          <c:showSerName val="0"/>
          <c:showPercent val="0"/>
          <c:showBubbleSize val="0"/>
        </c:dLbls>
        <c:gapWidth val="50"/>
        <c:overlap val="-27"/>
        <c:axId val="1390226240"/>
        <c:axId val="1390224800"/>
      </c:barChart>
      <c:catAx>
        <c:axId val="139022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390224800"/>
        <c:crosses val="autoZero"/>
        <c:auto val="1"/>
        <c:lblAlgn val="ctr"/>
        <c:lblOffset val="100"/>
        <c:noMultiLvlLbl val="0"/>
      </c:catAx>
      <c:valAx>
        <c:axId val="1390224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390226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823856229513214E-2"/>
          <c:y val="0.16808246319290043"/>
          <c:w val="0.92657620264156026"/>
          <c:h val="0.73856373207956671"/>
        </c:manualLayout>
      </c:layout>
      <c:barChart>
        <c:barDir val="col"/>
        <c:grouping val="clustered"/>
        <c:varyColors val="0"/>
        <c:ser>
          <c:idx val="0"/>
          <c:order val="0"/>
          <c:tx>
            <c:strRef>
              <c:f>Sheet1!$B$1</c:f>
              <c:strCache>
                <c:ptCount val="1"/>
                <c:pt idx="0">
                  <c:v>Females</c:v>
                </c:pt>
              </c:strCache>
            </c:strRef>
          </c:tx>
          <c:spPr>
            <a:solidFill>
              <a:srgbClr val="0C4C88"/>
            </a:solidFill>
            <a:ln w="19050">
              <a:noFill/>
            </a:ln>
          </c:spPr>
          <c:invertIfNegative val="0"/>
          <c:dPt>
            <c:idx val="0"/>
            <c:invertIfNegative val="0"/>
            <c:bubble3D val="0"/>
            <c:spPr>
              <a:solidFill>
                <a:srgbClr val="C00000"/>
              </a:solidFill>
              <a:ln w="19050">
                <a:noFill/>
              </a:ln>
            </c:spPr>
            <c:extLst>
              <c:ext xmlns:c16="http://schemas.microsoft.com/office/drawing/2014/chart" uri="{C3380CC4-5D6E-409C-BE32-E72D297353CC}">
                <c16:uniqueId val="{00000001-481A-46DC-94FA-E364A879E506}"/>
              </c:ext>
            </c:extLst>
          </c:dPt>
          <c:dPt>
            <c:idx val="10"/>
            <c:invertIfNegative val="0"/>
            <c:bubble3D val="0"/>
            <c:extLst>
              <c:ext xmlns:c16="http://schemas.microsoft.com/office/drawing/2014/chart" uri="{C3380CC4-5D6E-409C-BE32-E72D297353CC}">
                <c16:uniqueId val="{00000002-481A-46DC-94FA-E364A879E506}"/>
              </c:ext>
            </c:extLst>
          </c:dPt>
          <c:dLbls>
            <c:spPr>
              <a:noFill/>
              <a:ln>
                <a:noFill/>
              </a:ln>
              <a:effectLst/>
            </c:spPr>
            <c:txPr>
              <a:bodyPr wrap="square" lIns="38100" tIns="19050" rIns="38100" bIns="19050" anchor="ctr">
                <a:spAutoFit/>
              </a:bodyPr>
              <a:lstStyle/>
              <a:p>
                <a:pPr>
                  <a:defRPr sz="1400" b="1">
                    <a:solidFill>
                      <a:schemeClr val="bg1"/>
                    </a:solidFill>
                    <a:latin typeface="Interface"/>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US</c:v>
                </c:pt>
                <c:pt idx="1">
                  <c:v>SWE</c:v>
                </c:pt>
                <c:pt idx="2">
                  <c:v>CAN</c:v>
                </c:pt>
                <c:pt idx="3">
                  <c:v>NZ</c:v>
                </c:pt>
                <c:pt idx="4">
                  <c:v>GER</c:v>
                </c:pt>
                <c:pt idx="5">
                  <c:v>NOR</c:v>
                </c:pt>
                <c:pt idx="6">
                  <c:v>NETH</c:v>
                </c:pt>
                <c:pt idx="7">
                  <c:v>FRA</c:v>
                </c:pt>
                <c:pt idx="8">
                  <c:v>AUS</c:v>
                </c:pt>
                <c:pt idx="9">
                  <c:v>SWIZ</c:v>
                </c:pt>
                <c:pt idx="10">
                  <c:v>UK</c:v>
                </c:pt>
              </c:strCache>
            </c:strRef>
          </c:cat>
          <c:val>
            <c:numRef>
              <c:f>Sheet1!$B$2:$B$12</c:f>
              <c:numCache>
                <c:formatCode>0</c:formatCode>
                <c:ptCount val="11"/>
                <c:pt idx="0">
                  <c:v>23.9</c:v>
                </c:pt>
                <c:pt idx="1">
                  <c:v>33.299999999999997</c:v>
                </c:pt>
                <c:pt idx="2">
                  <c:v>39.47</c:v>
                </c:pt>
                <c:pt idx="3">
                  <c:v>47.19</c:v>
                </c:pt>
                <c:pt idx="4">
                  <c:v>49.2</c:v>
                </c:pt>
                <c:pt idx="5">
                  <c:v>51.27</c:v>
                </c:pt>
                <c:pt idx="6">
                  <c:v>53.91</c:v>
                </c:pt>
                <c:pt idx="7">
                  <c:v>54.71</c:v>
                </c:pt>
                <c:pt idx="8">
                  <c:v>59.37</c:v>
                </c:pt>
                <c:pt idx="9">
                  <c:v>60.64</c:v>
                </c:pt>
                <c:pt idx="10">
                  <c:v>61.89</c:v>
                </c:pt>
              </c:numCache>
            </c:numRef>
          </c:val>
          <c:extLst>
            <c:ext xmlns:c16="http://schemas.microsoft.com/office/drawing/2014/chart" uri="{C3380CC4-5D6E-409C-BE32-E72D297353CC}">
              <c16:uniqueId val="{00000003-481A-46DC-94FA-E364A879E506}"/>
            </c:ext>
          </c:extLst>
        </c:ser>
        <c:dLbls>
          <c:showLegendKey val="0"/>
          <c:showVal val="0"/>
          <c:showCatName val="0"/>
          <c:showSerName val="0"/>
          <c:showPercent val="0"/>
          <c:showBubbleSize val="0"/>
        </c:dLbls>
        <c:gapWidth val="25"/>
        <c:axId val="639404376"/>
        <c:axId val="63940476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ln w="19050">
                    <a:noFill/>
                  </a:ln>
                </c:spPr>
                <c:invertIfNegative val="0"/>
                <c:dLbls>
                  <c:dLbl>
                    <c:idx val="2"/>
                    <c:layout>
                      <c:manualLayout>
                        <c:x val="-1.4181764662660485E-3"/>
                        <c:y val="2.2995977514641774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4-481A-46DC-94FA-E364A879E506}"/>
                      </c:ext>
                    </c:extLst>
                  </c:dLbl>
                  <c:dLbl>
                    <c:idx val="3"/>
                    <c:layout>
                      <c:manualLayout>
                        <c:x val="-1.4181764662660485E-3"/>
                        <c:y val="-2.8744971893302287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5-481A-46DC-94FA-E364A879E506}"/>
                      </c:ext>
                    </c:extLst>
                  </c:dLbl>
                  <c:dLbl>
                    <c:idx val="6"/>
                    <c:layout>
                      <c:manualLayout>
                        <c:x val="0"/>
                        <c:y val="3.1619469082632461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6-481A-46DC-94FA-E364A879E506}"/>
                      </c:ext>
                    </c:extLst>
                  </c:dLbl>
                  <c:dLbl>
                    <c:idx val="8"/>
                    <c:layout>
                      <c:manualLayout>
                        <c:x val="-5.6727058650642981E-3"/>
                        <c:y val="-4.3117457839953403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7-481A-46DC-94FA-E364A879E506}"/>
                      </c:ext>
                    </c:extLst>
                  </c:dLbl>
                  <c:dLbl>
                    <c:idx val="9"/>
                    <c:layout>
                      <c:manualLayout>
                        <c:x val="-4.2545293987981455E-3"/>
                        <c:y val="-2.5870474703972059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8-481A-46DC-94FA-E364A879E506}"/>
                      </c:ext>
                    </c:extLst>
                  </c:dLbl>
                  <c:dLbl>
                    <c:idx val="10"/>
                    <c:layout>
                      <c:manualLayout>
                        <c:x val="-4.2545293987983537E-3"/>
                        <c:y val="-4.8866452218613993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9-481A-46DC-94FA-E364A879E506}"/>
                      </c:ext>
                    </c:extLst>
                  </c:dLbl>
                  <c:spPr>
                    <a:noFill/>
                    <a:ln>
                      <a:noFill/>
                    </a:ln>
                    <a:effectLst/>
                  </c:spPr>
                  <c:txPr>
                    <a:bodyPr wrap="square" lIns="38100" tIns="19050" rIns="38100" bIns="19050" anchor="ctr">
                      <a:spAutoFit/>
                    </a:bodyPr>
                    <a:lstStyle/>
                    <a:p>
                      <a:pPr>
                        <a:defRPr sz="1400" b="1">
                          <a:latin typeface="Interface"/>
                        </a:defRPr>
                      </a:pPr>
                      <a:endParaRPr lang="en-US"/>
                    </a:p>
                  </c:txPr>
                  <c:showLegendKey val="0"/>
                  <c:showVal val="1"/>
                  <c:showCatName val="0"/>
                  <c:showSerName val="0"/>
                  <c:showPercent val="0"/>
                  <c:showBubbleSize val="0"/>
                  <c:showLeaderLines val="0"/>
                  <c:extLst>
                    <c:ext uri="{CE6537A1-D6FC-4f65-9D91-7224C49458BB}">
                      <c15:showLeaderLines val="1"/>
                    </c:ext>
                  </c:extLst>
                </c:dLbls>
                <c:cat>
                  <c:strRef>
                    <c:extLst>
                      <c:ext uri="{02D57815-91ED-43cb-92C2-25804820EDAC}">
                        <c15:formulaRef>
                          <c15:sqref>Sheet1!$A$2:$A$12</c15:sqref>
                        </c15:formulaRef>
                      </c:ext>
                    </c:extLst>
                    <c:strCache>
                      <c:ptCount val="11"/>
                      <c:pt idx="0">
                        <c:v>US</c:v>
                      </c:pt>
                      <c:pt idx="1">
                        <c:v>SWE</c:v>
                      </c:pt>
                      <c:pt idx="2">
                        <c:v>CAN</c:v>
                      </c:pt>
                      <c:pt idx="3">
                        <c:v>NZ</c:v>
                      </c:pt>
                      <c:pt idx="4">
                        <c:v>GER</c:v>
                      </c:pt>
                      <c:pt idx="5">
                        <c:v>NOR</c:v>
                      </c:pt>
                      <c:pt idx="6">
                        <c:v>NETH</c:v>
                      </c:pt>
                      <c:pt idx="7">
                        <c:v>FRA</c:v>
                      </c:pt>
                      <c:pt idx="8">
                        <c:v>AUS</c:v>
                      </c:pt>
                      <c:pt idx="9">
                        <c:v>SWIZ</c:v>
                      </c:pt>
                      <c:pt idx="10">
                        <c:v>UK</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A-481A-46DC-94FA-E364A879E506}"/>
                  </c:ext>
                </c:extLst>
              </c15:ser>
            </c15:filteredBarSeries>
          </c:ext>
        </c:extLst>
      </c:barChart>
      <c:catAx>
        <c:axId val="639404376"/>
        <c:scaling>
          <c:orientation val="minMax"/>
        </c:scaling>
        <c:delete val="0"/>
        <c:axPos val="b"/>
        <c:numFmt formatCode="General" sourceLinked="1"/>
        <c:majorTickMark val="none"/>
        <c:minorTickMark val="none"/>
        <c:tickLblPos val="nextTo"/>
        <c:spPr>
          <a:ln>
            <a:solidFill>
              <a:schemeClr val="tx1"/>
            </a:solidFill>
          </a:ln>
        </c:spPr>
        <c:txPr>
          <a:bodyPr rot="-60000000" vert="horz"/>
          <a:lstStyle/>
          <a:p>
            <a:pPr>
              <a:defRPr sz="1400">
                <a:solidFill>
                  <a:schemeClr val="tx1"/>
                </a:solidFill>
                <a:latin typeface="Interface"/>
                <a:ea typeface="Tahoma" panose="020B0604030504040204" pitchFamily="34" charset="0"/>
                <a:cs typeface="Tahoma" panose="020B0604030504040204" pitchFamily="34" charset="0"/>
              </a:defRPr>
            </a:pPr>
            <a:endParaRPr lang="en-US"/>
          </a:p>
        </c:txPr>
        <c:crossAx val="639404768"/>
        <c:crosses val="autoZero"/>
        <c:auto val="1"/>
        <c:lblAlgn val="ctr"/>
        <c:lblOffset val="100"/>
        <c:noMultiLvlLbl val="0"/>
      </c:catAx>
      <c:valAx>
        <c:axId val="639404768"/>
        <c:scaling>
          <c:orientation val="minMax"/>
          <c:max val="100"/>
          <c:min val="0"/>
        </c:scaling>
        <c:delete val="1"/>
        <c:axPos val="l"/>
        <c:numFmt formatCode="0" sourceLinked="1"/>
        <c:majorTickMark val="none"/>
        <c:minorTickMark val="none"/>
        <c:tickLblPos val="nextTo"/>
        <c:crossAx val="639404376"/>
        <c:crosses val="autoZero"/>
        <c:crossBetween val="between"/>
        <c:majorUnit val="25"/>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69613520532156E-2"/>
          <c:y val="4.6205371651757733E-2"/>
          <c:w val="0.70345262397755837"/>
          <c:h val="0.90662825198245711"/>
        </c:manualLayout>
      </c:layout>
      <c:lineChart>
        <c:grouping val="standard"/>
        <c:varyColors val="0"/>
        <c:ser>
          <c:idx val="10"/>
          <c:order val="0"/>
          <c:tx>
            <c:strRef>
              <c:f>Sheet1!$A$12</c:f>
              <c:strCache>
                <c:ptCount val="1"/>
                <c:pt idx="0">
                  <c:v>US: 16.9%</c:v>
                </c:pt>
              </c:strCache>
            </c:strRef>
          </c:tx>
          <c:spPr>
            <a:ln w="28575" cap="rnd">
              <a:solidFill>
                <a:schemeClr val="accent5">
                  <a:lumMod val="60000"/>
                </a:schemeClr>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Sheet1!$B$12:$AM$12</c:f>
              <c:numCache>
                <c:formatCode>General</c:formatCode>
                <c:ptCount val="38"/>
                <c:pt idx="0">
                  <c:v>8.2409999999999997</c:v>
                </c:pt>
                <c:pt idx="1">
                  <c:v>8.5259999999999998</c:v>
                </c:pt>
                <c:pt idx="2">
                  <c:v>9.2119999999999997</c:v>
                </c:pt>
                <c:pt idx="3">
                  <c:v>9.3409999999999993</c:v>
                </c:pt>
                <c:pt idx="4">
                  <c:v>9.2910000000000004</c:v>
                </c:pt>
                <c:pt idx="5">
                  <c:v>9.5150000000000006</c:v>
                </c:pt>
                <c:pt idx="6">
                  <c:v>9.6890000000000001</c:v>
                </c:pt>
                <c:pt idx="7">
                  <c:v>9.9329999999999998</c:v>
                </c:pt>
                <c:pt idx="8">
                  <c:v>10.321999999999999</c:v>
                </c:pt>
                <c:pt idx="9">
                  <c:v>10.675000000000001</c:v>
                </c:pt>
                <c:pt idx="10">
                  <c:v>11.304</c:v>
                </c:pt>
                <c:pt idx="11">
                  <c:v>11.978999999999999</c:v>
                </c:pt>
                <c:pt idx="12">
                  <c:v>12.25</c:v>
                </c:pt>
                <c:pt idx="13">
                  <c:v>12.506</c:v>
                </c:pt>
                <c:pt idx="14">
                  <c:v>12.428000000000001</c:v>
                </c:pt>
                <c:pt idx="15">
                  <c:v>12.542</c:v>
                </c:pt>
                <c:pt idx="16">
                  <c:v>12.506</c:v>
                </c:pt>
                <c:pt idx="17">
                  <c:v>12.414</c:v>
                </c:pt>
                <c:pt idx="18">
                  <c:v>12.428000000000001</c:v>
                </c:pt>
                <c:pt idx="19">
                  <c:v>12.429</c:v>
                </c:pt>
                <c:pt idx="20">
                  <c:v>12.542</c:v>
                </c:pt>
                <c:pt idx="21">
                  <c:v>13.218999999999999</c:v>
                </c:pt>
                <c:pt idx="22">
                  <c:v>14.007</c:v>
                </c:pt>
                <c:pt idx="23">
                  <c:v>14.522</c:v>
                </c:pt>
                <c:pt idx="24">
                  <c:v>14.61</c:v>
                </c:pt>
                <c:pt idx="25">
                  <c:v>14.606</c:v>
                </c:pt>
                <c:pt idx="26">
                  <c:v>14.702999999999999</c:v>
                </c:pt>
                <c:pt idx="27">
                  <c:v>14.926</c:v>
                </c:pt>
                <c:pt idx="28">
                  <c:v>15.301</c:v>
                </c:pt>
                <c:pt idx="29">
                  <c:v>16.309999999999999</c:v>
                </c:pt>
                <c:pt idx="30">
                  <c:v>16.382000000000001</c:v>
                </c:pt>
                <c:pt idx="31">
                  <c:v>16.350000000000001</c:v>
                </c:pt>
                <c:pt idx="32">
                  <c:v>16.329000000000001</c:v>
                </c:pt>
                <c:pt idx="33">
                  <c:v>16.257000000000001</c:v>
                </c:pt>
                <c:pt idx="34">
                  <c:v>16.443000000000001</c:v>
                </c:pt>
                <c:pt idx="35">
                  <c:v>16.748999999999999</c:v>
                </c:pt>
                <c:pt idx="36">
                  <c:v>17.120999999999999</c:v>
                </c:pt>
                <c:pt idx="37" formatCode="0.0">
                  <c:v>17.061</c:v>
                </c:pt>
              </c:numCache>
            </c:numRef>
          </c:val>
          <c:smooth val="0"/>
          <c:extLst>
            <c:ext xmlns:c16="http://schemas.microsoft.com/office/drawing/2014/chart" uri="{C3380CC4-5D6E-409C-BE32-E72D297353CC}">
              <c16:uniqueId val="{00000000-ED04-4433-AA46-76705826DECB}"/>
            </c:ext>
          </c:extLst>
        </c:ser>
        <c:ser>
          <c:idx val="8"/>
          <c:order val="1"/>
          <c:tx>
            <c:strRef>
              <c:f>Sheet1!$A$10</c:f>
              <c:strCache>
                <c:ptCount val="1"/>
                <c:pt idx="0">
                  <c:v>SWIZ: 12.2%</c:v>
                </c:pt>
              </c:strCache>
            </c:strRef>
          </c:tx>
          <c:spPr>
            <a:ln w="28575" cap="rnd">
              <a:solidFill>
                <a:schemeClr val="accent3">
                  <a:lumMod val="60000"/>
                </a:schemeClr>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Sheet1!$B$10:$AM$10</c:f>
              <c:numCache>
                <c:formatCode>General</c:formatCode>
                <c:ptCount val="38"/>
                <c:pt idx="0">
                  <c:v>6.6310000000000002</c:v>
                </c:pt>
                <c:pt idx="1">
                  <c:v>6.6909999999999998</c:v>
                </c:pt>
                <c:pt idx="2">
                  <c:v>6.8280000000000003</c:v>
                </c:pt>
                <c:pt idx="3">
                  <c:v>7.1920000000000002</c:v>
                </c:pt>
                <c:pt idx="4">
                  <c:v>6.952</c:v>
                </c:pt>
                <c:pt idx="5">
                  <c:v>7.51</c:v>
                </c:pt>
                <c:pt idx="6">
                  <c:v>7.6760000000000002</c:v>
                </c:pt>
                <c:pt idx="7">
                  <c:v>7.859</c:v>
                </c:pt>
                <c:pt idx="8">
                  <c:v>7.9029999999999996</c:v>
                </c:pt>
                <c:pt idx="9">
                  <c:v>7.9089999999999998</c:v>
                </c:pt>
                <c:pt idx="10">
                  <c:v>7.8520000000000003</c:v>
                </c:pt>
                <c:pt idx="11">
                  <c:v>8.4789999999999992</c:v>
                </c:pt>
                <c:pt idx="12">
                  <c:v>8.8580000000000005</c:v>
                </c:pt>
                <c:pt idx="13">
                  <c:v>8.9619999999999997</c:v>
                </c:pt>
                <c:pt idx="14">
                  <c:v>9.09</c:v>
                </c:pt>
                <c:pt idx="15">
                  <c:v>9.3209999999999997</c:v>
                </c:pt>
                <c:pt idx="16">
                  <c:v>9.6999999999999993</c:v>
                </c:pt>
                <c:pt idx="17">
                  <c:v>9.7200000000000006</c:v>
                </c:pt>
                <c:pt idx="18">
                  <c:v>9.8309999999999995</c:v>
                </c:pt>
                <c:pt idx="19">
                  <c:v>9.9610000000000003</c:v>
                </c:pt>
                <c:pt idx="20">
                  <c:v>9.8439999999999994</c:v>
                </c:pt>
                <c:pt idx="21">
                  <c:v>10.231</c:v>
                </c:pt>
                <c:pt idx="22">
                  <c:v>10.641</c:v>
                </c:pt>
                <c:pt idx="23">
                  <c:v>10.936</c:v>
                </c:pt>
                <c:pt idx="24">
                  <c:v>11.004</c:v>
                </c:pt>
                <c:pt idx="25">
                  <c:v>10.821999999999999</c:v>
                </c:pt>
                <c:pt idx="26">
                  <c:v>10.214</c:v>
                </c:pt>
                <c:pt idx="27">
                  <c:v>10.016</c:v>
                </c:pt>
                <c:pt idx="28">
                  <c:v>10.151</c:v>
                </c:pt>
                <c:pt idx="29">
                  <c:v>10.808999999999999</c:v>
                </c:pt>
                <c:pt idx="30">
                  <c:v>10.699</c:v>
                </c:pt>
                <c:pt idx="31">
                  <c:v>10.769</c:v>
                </c:pt>
                <c:pt idx="32">
                  <c:v>11.058</c:v>
                </c:pt>
                <c:pt idx="33">
                  <c:v>11.314</c:v>
                </c:pt>
                <c:pt idx="34">
                  <c:v>11.494</c:v>
                </c:pt>
                <c:pt idx="35">
                  <c:v>11.884</c:v>
                </c:pt>
                <c:pt idx="36">
                  <c:v>12.221</c:v>
                </c:pt>
                <c:pt idx="37" formatCode="0.0">
                  <c:v>12.346</c:v>
                </c:pt>
              </c:numCache>
            </c:numRef>
          </c:val>
          <c:smooth val="0"/>
          <c:extLst>
            <c:ext xmlns:c16="http://schemas.microsoft.com/office/drawing/2014/chart" uri="{C3380CC4-5D6E-409C-BE32-E72D297353CC}">
              <c16:uniqueId val="{00000001-ED04-4433-AA46-76705826DECB}"/>
            </c:ext>
          </c:extLst>
        </c:ser>
        <c:ser>
          <c:idx val="3"/>
          <c:order val="2"/>
          <c:tx>
            <c:strRef>
              <c:f>Sheet1!$A$5</c:f>
              <c:strCache>
                <c:ptCount val="1"/>
                <c:pt idx="0">
                  <c:v>GER: 11.2%</c:v>
                </c:pt>
              </c:strCache>
            </c:strRef>
          </c:tx>
          <c:spPr>
            <a:ln w="28575" cap="rnd">
              <a:solidFill>
                <a:schemeClr val="accent4"/>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Sheet1!$B$5:$AM$5</c:f>
              <c:numCache>
                <c:formatCode>General</c:formatCode>
                <c:ptCount val="38"/>
                <c:pt idx="0">
                  <c:v>8.0980000000000008</c:v>
                </c:pt>
                <c:pt idx="1">
                  <c:v>8.3970000000000002</c:v>
                </c:pt>
                <c:pt idx="2">
                  <c:v>8.2279999999999998</c:v>
                </c:pt>
                <c:pt idx="3">
                  <c:v>8.2200000000000006</c:v>
                </c:pt>
                <c:pt idx="4">
                  <c:v>8.3360000000000003</c:v>
                </c:pt>
                <c:pt idx="5">
                  <c:v>8.4809999999999999</c:v>
                </c:pt>
                <c:pt idx="6">
                  <c:v>8.3759999999999994</c:v>
                </c:pt>
                <c:pt idx="7">
                  <c:v>8.48</c:v>
                </c:pt>
                <c:pt idx="8">
                  <c:v>8.66</c:v>
                </c:pt>
                <c:pt idx="9">
                  <c:v>8.0630000000000006</c:v>
                </c:pt>
                <c:pt idx="10">
                  <c:v>8.0310000000000006</c:v>
                </c:pt>
                <c:pt idx="12">
                  <c:v>9.0250000000000004</c:v>
                </c:pt>
                <c:pt idx="13">
                  <c:v>8.9930000000000003</c:v>
                </c:pt>
                <c:pt idx="14">
                  <c:v>9.2270000000000003</c:v>
                </c:pt>
                <c:pt idx="15">
                  <c:v>9.5</c:v>
                </c:pt>
                <c:pt idx="16">
                  <c:v>9.7910000000000004</c:v>
                </c:pt>
                <c:pt idx="17">
                  <c:v>9.6760000000000002</c:v>
                </c:pt>
                <c:pt idx="18">
                  <c:v>9.6980000000000004</c:v>
                </c:pt>
                <c:pt idx="19">
                  <c:v>9.7669999999999995</c:v>
                </c:pt>
                <c:pt idx="20">
                  <c:v>9.8369999999999997</c:v>
                </c:pt>
                <c:pt idx="21">
                  <c:v>9.8719999999999999</c:v>
                </c:pt>
                <c:pt idx="22">
                  <c:v>10.117000000000001</c:v>
                </c:pt>
                <c:pt idx="23">
                  <c:v>10.337999999999999</c:v>
                </c:pt>
                <c:pt idx="24">
                  <c:v>10.08</c:v>
                </c:pt>
                <c:pt idx="25">
                  <c:v>10.228</c:v>
                </c:pt>
                <c:pt idx="26">
                  <c:v>10.117000000000001</c:v>
                </c:pt>
                <c:pt idx="27">
                  <c:v>9.9710000000000001</c:v>
                </c:pt>
                <c:pt idx="28">
                  <c:v>10.157</c:v>
                </c:pt>
                <c:pt idx="29">
                  <c:v>11.14</c:v>
                </c:pt>
                <c:pt idx="30">
                  <c:v>11.005000000000001</c:v>
                </c:pt>
                <c:pt idx="31">
                  <c:v>10.721</c:v>
                </c:pt>
                <c:pt idx="32">
                  <c:v>10.776999999999999</c:v>
                </c:pt>
                <c:pt idx="33">
                  <c:v>10.932</c:v>
                </c:pt>
                <c:pt idx="34">
                  <c:v>10.96</c:v>
                </c:pt>
                <c:pt idx="35">
                  <c:v>11.087999999999999</c:v>
                </c:pt>
                <c:pt idx="36">
                  <c:v>11.131</c:v>
                </c:pt>
                <c:pt idx="37" formatCode="0.0">
                  <c:v>11.247</c:v>
                </c:pt>
              </c:numCache>
            </c:numRef>
          </c:val>
          <c:smooth val="0"/>
          <c:extLst>
            <c:ext xmlns:c16="http://schemas.microsoft.com/office/drawing/2014/chart" uri="{C3380CC4-5D6E-409C-BE32-E72D297353CC}">
              <c16:uniqueId val="{00000002-ED04-4433-AA46-76705826DECB}"/>
            </c:ext>
          </c:extLst>
        </c:ser>
        <c:ser>
          <c:idx val="2"/>
          <c:order val="3"/>
          <c:tx>
            <c:strRef>
              <c:f>Sheet1!$A$4</c:f>
              <c:strCache>
                <c:ptCount val="1"/>
                <c:pt idx="0">
                  <c:v>FRA: 11.2%</c:v>
                </c:pt>
              </c:strCache>
            </c:strRef>
          </c:tx>
          <c:spPr>
            <a:ln w="28575" cap="rnd">
              <a:solidFill>
                <a:schemeClr val="accent3"/>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Sheet1!$B$4:$AM$4</c:f>
              <c:numCache>
                <c:formatCode>General</c:formatCode>
                <c:ptCount val="38"/>
                <c:pt idx="0">
                  <c:v>6.7590000000000003</c:v>
                </c:pt>
                <c:pt idx="5">
                  <c:v>7.6710000000000003</c:v>
                </c:pt>
                <c:pt idx="10">
                  <c:v>7.9969999999999999</c:v>
                </c:pt>
                <c:pt idx="11">
                  <c:v>8.2210000000000001</c:v>
                </c:pt>
                <c:pt idx="12">
                  <c:v>8.4459999999999997</c:v>
                </c:pt>
                <c:pt idx="13">
                  <c:v>8.8569999999999993</c:v>
                </c:pt>
                <c:pt idx="14">
                  <c:v>8.8409999999999993</c:v>
                </c:pt>
                <c:pt idx="15">
                  <c:v>9.8840000000000003</c:v>
                </c:pt>
                <c:pt idx="16">
                  <c:v>9.8859999999999992</c:v>
                </c:pt>
                <c:pt idx="17">
                  <c:v>9.7609999999999992</c:v>
                </c:pt>
                <c:pt idx="18">
                  <c:v>9.6590000000000007</c:v>
                </c:pt>
                <c:pt idx="19">
                  <c:v>9.66</c:v>
                </c:pt>
                <c:pt idx="20">
                  <c:v>9.5839999999999996</c:v>
                </c:pt>
                <c:pt idx="21">
                  <c:v>9.7059999999999995</c:v>
                </c:pt>
                <c:pt idx="22">
                  <c:v>10.022</c:v>
                </c:pt>
                <c:pt idx="23">
                  <c:v>10.083</c:v>
                </c:pt>
                <c:pt idx="24">
                  <c:v>10.164</c:v>
                </c:pt>
                <c:pt idx="25">
                  <c:v>10.215</c:v>
                </c:pt>
                <c:pt idx="26">
                  <c:v>10.398</c:v>
                </c:pt>
                <c:pt idx="27">
                  <c:v>10.335000000000001</c:v>
                </c:pt>
                <c:pt idx="28">
                  <c:v>10.513999999999999</c:v>
                </c:pt>
                <c:pt idx="29">
                  <c:v>11.301</c:v>
                </c:pt>
                <c:pt idx="30">
                  <c:v>11.239000000000001</c:v>
                </c:pt>
                <c:pt idx="31">
                  <c:v>11.202999999999999</c:v>
                </c:pt>
                <c:pt idx="32">
                  <c:v>11.315</c:v>
                </c:pt>
                <c:pt idx="33">
                  <c:v>11.436</c:v>
                </c:pt>
                <c:pt idx="34">
                  <c:v>11.571</c:v>
                </c:pt>
                <c:pt idx="35">
                  <c:v>11.459</c:v>
                </c:pt>
                <c:pt idx="36">
                  <c:v>11.507999999999999</c:v>
                </c:pt>
                <c:pt idx="37" formatCode="0.0">
                  <c:v>11.33</c:v>
                </c:pt>
              </c:numCache>
            </c:numRef>
          </c:val>
          <c:smooth val="0"/>
          <c:extLst>
            <c:ext xmlns:c16="http://schemas.microsoft.com/office/drawing/2014/chart" uri="{C3380CC4-5D6E-409C-BE32-E72D297353CC}">
              <c16:uniqueId val="{00000003-ED04-4433-AA46-76705826DECB}"/>
            </c:ext>
          </c:extLst>
        </c:ser>
        <c:ser>
          <c:idx val="7"/>
          <c:order val="4"/>
          <c:tx>
            <c:strRef>
              <c:f>Sheet1!$A$9</c:f>
              <c:strCache>
                <c:ptCount val="1"/>
                <c:pt idx="0">
                  <c:v>SWE: 11.0%</c:v>
                </c:pt>
              </c:strCache>
            </c:strRef>
          </c:tx>
          <c:spPr>
            <a:ln w="28575" cap="rnd">
              <a:solidFill>
                <a:schemeClr val="accent2">
                  <a:lumMod val="60000"/>
                </a:schemeClr>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Sheet1!$B$9:$AM$9</c:f>
              <c:numCache>
                <c:formatCode>General</c:formatCode>
                <c:ptCount val="38"/>
                <c:pt idx="0">
                  <c:v>7.827</c:v>
                </c:pt>
                <c:pt idx="1">
                  <c:v>7.931</c:v>
                </c:pt>
                <c:pt idx="2">
                  <c:v>8.0169999999999995</c:v>
                </c:pt>
                <c:pt idx="3">
                  <c:v>7.9279999999999999</c:v>
                </c:pt>
                <c:pt idx="4">
                  <c:v>7.7370000000000001</c:v>
                </c:pt>
                <c:pt idx="5">
                  <c:v>7.3440000000000003</c:v>
                </c:pt>
                <c:pt idx="6">
                  <c:v>7.1130000000000004</c:v>
                </c:pt>
                <c:pt idx="7">
                  <c:v>7.1920000000000002</c:v>
                </c:pt>
                <c:pt idx="8">
                  <c:v>7.1079999999999997</c:v>
                </c:pt>
                <c:pt idx="9">
                  <c:v>7.1669999999999998</c:v>
                </c:pt>
                <c:pt idx="10">
                  <c:v>7.2480000000000002</c:v>
                </c:pt>
                <c:pt idx="11">
                  <c:v>7.2359999999999998</c:v>
                </c:pt>
                <c:pt idx="12">
                  <c:v>7.52</c:v>
                </c:pt>
                <c:pt idx="13">
                  <c:v>7.7629999999999999</c:v>
                </c:pt>
                <c:pt idx="14">
                  <c:v>7.3689999999999998</c:v>
                </c:pt>
                <c:pt idx="15">
                  <c:v>7.2839999999999998</c:v>
                </c:pt>
                <c:pt idx="16">
                  <c:v>7.4870000000000001</c:v>
                </c:pt>
                <c:pt idx="17">
                  <c:v>7.3079999999999998</c:v>
                </c:pt>
                <c:pt idx="18">
                  <c:v>7.39</c:v>
                </c:pt>
                <c:pt idx="19">
                  <c:v>7.4059999999999997</c:v>
                </c:pt>
                <c:pt idx="20">
                  <c:v>7.4020000000000001</c:v>
                </c:pt>
                <c:pt idx="21">
                  <c:v>8.0220000000000002</c:v>
                </c:pt>
                <c:pt idx="22">
                  <c:v>8.3490000000000002</c:v>
                </c:pt>
                <c:pt idx="23">
                  <c:v>8.4529999999999994</c:v>
                </c:pt>
                <c:pt idx="24">
                  <c:v>8.2520000000000007</c:v>
                </c:pt>
                <c:pt idx="25">
                  <c:v>8.2680000000000007</c:v>
                </c:pt>
                <c:pt idx="26">
                  <c:v>8.1509999999999998</c:v>
                </c:pt>
                <c:pt idx="27">
                  <c:v>8.0640000000000001</c:v>
                </c:pt>
                <c:pt idx="28">
                  <c:v>8.3030000000000008</c:v>
                </c:pt>
                <c:pt idx="29">
                  <c:v>8.9350000000000005</c:v>
                </c:pt>
                <c:pt idx="30">
                  <c:v>8.4770000000000003</c:v>
                </c:pt>
                <c:pt idx="31">
                  <c:v>10.666</c:v>
                </c:pt>
                <c:pt idx="32">
                  <c:v>10.926</c:v>
                </c:pt>
                <c:pt idx="33">
                  <c:v>11.089</c:v>
                </c:pt>
                <c:pt idx="34">
                  <c:v>11.13</c:v>
                </c:pt>
                <c:pt idx="35">
                  <c:v>11.004</c:v>
                </c:pt>
                <c:pt idx="36">
                  <c:v>10.976000000000001</c:v>
                </c:pt>
                <c:pt idx="37" formatCode="0.0">
                  <c:v>11.019</c:v>
                </c:pt>
              </c:numCache>
            </c:numRef>
          </c:val>
          <c:smooth val="0"/>
          <c:extLst>
            <c:ext xmlns:c16="http://schemas.microsoft.com/office/drawing/2014/chart" uri="{C3380CC4-5D6E-409C-BE32-E72D297353CC}">
              <c16:uniqueId val="{00000004-ED04-4433-AA46-76705826DECB}"/>
            </c:ext>
          </c:extLst>
        </c:ser>
        <c:ser>
          <c:idx val="1"/>
          <c:order val="5"/>
          <c:tx>
            <c:strRef>
              <c:f>Sheet1!$A$3</c:f>
              <c:strCache>
                <c:ptCount val="1"/>
                <c:pt idx="0">
                  <c:v>CAN: 10.7%</c:v>
                </c:pt>
              </c:strCache>
            </c:strRef>
          </c:tx>
          <c:spPr>
            <a:ln w="28575" cap="rnd">
              <a:solidFill>
                <a:schemeClr val="accent2"/>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Sheet1!$B$3:$AM$3</c:f>
              <c:numCache>
                <c:formatCode>General</c:formatCode>
                <c:ptCount val="38"/>
                <c:pt idx="0">
                  <c:v>6.5359999999999996</c:v>
                </c:pt>
                <c:pt idx="1">
                  <c:v>6.766</c:v>
                </c:pt>
                <c:pt idx="2">
                  <c:v>7.4950000000000001</c:v>
                </c:pt>
                <c:pt idx="3">
                  <c:v>7.6639999999999997</c:v>
                </c:pt>
                <c:pt idx="4">
                  <c:v>7.5510000000000002</c:v>
                </c:pt>
                <c:pt idx="5">
                  <c:v>7.5579999999999998</c:v>
                </c:pt>
                <c:pt idx="6">
                  <c:v>7.798</c:v>
                </c:pt>
                <c:pt idx="7">
                  <c:v>7.7389999999999999</c:v>
                </c:pt>
                <c:pt idx="8">
                  <c:v>7.7380000000000004</c:v>
                </c:pt>
                <c:pt idx="9">
                  <c:v>7.9459999999999997</c:v>
                </c:pt>
                <c:pt idx="10">
                  <c:v>8.3640000000000008</c:v>
                </c:pt>
                <c:pt idx="11">
                  <c:v>9.048</c:v>
                </c:pt>
                <c:pt idx="12">
                  <c:v>9.3010000000000002</c:v>
                </c:pt>
                <c:pt idx="13">
                  <c:v>9.1859999999999999</c:v>
                </c:pt>
                <c:pt idx="14">
                  <c:v>8.8350000000000009</c:v>
                </c:pt>
                <c:pt idx="15">
                  <c:v>8.532</c:v>
                </c:pt>
                <c:pt idx="16">
                  <c:v>8.3360000000000003</c:v>
                </c:pt>
                <c:pt idx="17">
                  <c:v>8.3179999999999996</c:v>
                </c:pt>
                <c:pt idx="18">
                  <c:v>8.5470000000000006</c:v>
                </c:pt>
                <c:pt idx="19">
                  <c:v>8.3290000000000006</c:v>
                </c:pt>
                <c:pt idx="20">
                  <c:v>8.2479999999999993</c:v>
                </c:pt>
                <c:pt idx="21">
                  <c:v>8.625</c:v>
                </c:pt>
                <c:pt idx="22">
                  <c:v>8.8569999999999993</c:v>
                </c:pt>
                <c:pt idx="23">
                  <c:v>9.0109999999999992</c:v>
                </c:pt>
                <c:pt idx="24">
                  <c:v>9.0660000000000007</c:v>
                </c:pt>
                <c:pt idx="25">
                  <c:v>9.0350000000000001</c:v>
                </c:pt>
                <c:pt idx="26">
                  <c:v>9.375</c:v>
                </c:pt>
                <c:pt idx="27">
                  <c:v>9.4760000000000009</c:v>
                </c:pt>
                <c:pt idx="28">
                  <c:v>9.6389999999999993</c:v>
                </c:pt>
                <c:pt idx="29">
                  <c:v>10.756</c:v>
                </c:pt>
                <c:pt idx="30">
                  <c:v>10.728</c:v>
                </c:pt>
                <c:pt idx="31">
                  <c:v>10.403</c:v>
                </c:pt>
                <c:pt idx="32">
                  <c:v>10.403</c:v>
                </c:pt>
                <c:pt idx="33">
                  <c:v>10.287000000000001</c:v>
                </c:pt>
                <c:pt idx="34">
                  <c:v>10.121</c:v>
                </c:pt>
                <c:pt idx="35">
                  <c:v>10.584</c:v>
                </c:pt>
                <c:pt idx="36">
                  <c:v>10.82</c:v>
                </c:pt>
                <c:pt idx="37" formatCode="0.0">
                  <c:v>10.663</c:v>
                </c:pt>
              </c:numCache>
            </c:numRef>
          </c:val>
          <c:smooth val="0"/>
          <c:extLst>
            <c:ext xmlns:c16="http://schemas.microsoft.com/office/drawing/2014/chart" uri="{C3380CC4-5D6E-409C-BE32-E72D297353CC}">
              <c16:uniqueId val="{00000005-ED04-4433-AA46-76705826DECB}"/>
            </c:ext>
          </c:extLst>
        </c:ser>
        <c:ser>
          <c:idx val="6"/>
          <c:order val="6"/>
          <c:tx>
            <c:strRef>
              <c:f>Sheet1!$A$8</c:f>
              <c:strCache>
                <c:ptCount val="1"/>
                <c:pt idx="0">
                  <c:v>NOR: 10.2%</c:v>
                </c:pt>
              </c:strCache>
            </c:strRef>
          </c:tx>
          <c:spPr>
            <a:ln w="28575" cap="rnd">
              <a:solidFill>
                <a:schemeClr val="accent1">
                  <a:lumMod val="60000"/>
                </a:schemeClr>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Sheet1!$B$8:$AM$8</c:f>
              <c:numCache>
                <c:formatCode>General</c:formatCode>
                <c:ptCount val="38"/>
                <c:pt idx="0">
                  <c:v>5.41</c:v>
                </c:pt>
                <c:pt idx="1">
                  <c:v>5.44</c:v>
                </c:pt>
                <c:pt idx="2">
                  <c:v>5.64</c:v>
                </c:pt>
                <c:pt idx="3">
                  <c:v>5.8220000000000001</c:v>
                </c:pt>
                <c:pt idx="4">
                  <c:v>5.4790000000000001</c:v>
                </c:pt>
                <c:pt idx="5">
                  <c:v>5.4770000000000003</c:v>
                </c:pt>
                <c:pt idx="6">
                  <c:v>5.9180000000000001</c:v>
                </c:pt>
                <c:pt idx="7">
                  <c:v>6.1539999999999999</c:v>
                </c:pt>
                <c:pt idx="8">
                  <c:v>6.2910000000000004</c:v>
                </c:pt>
                <c:pt idx="9">
                  <c:v>6.1180000000000003</c:v>
                </c:pt>
                <c:pt idx="10">
                  <c:v>7.0750000000000002</c:v>
                </c:pt>
                <c:pt idx="11">
                  <c:v>7.35</c:v>
                </c:pt>
                <c:pt idx="12">
                  <c:v>7.5010000000000003</c:v>
                </c:pt>
                <c:pt idx="13">
                  <c:v>7.38</c:v>
                </c:pt>
                <c:pt idx="14">
                  <c:v>7.2930000000000001</c:v>
                </c:pt>
                <c:pt idx="15">
                  <c:v>7.2729999999999997</c:v>
                </c:pt>
                <c:pt idx="16">
                  <c:v>7.1890000000000001</c:v>
                </c:pt>
                <c:pt idx="17">
                  <c:v>7.7430000000000003</c:v>
                </c:pt>
                <c:pt idx="18">
                  <c:v>8.4269999999999996</c:v>
                </c:pt>
                <c:pt idx="19">
                  <c:v>8.4359999999999999</c:v>
                </c:pt>
                <c:pt idx="20">
                  <c:v>7.7089999999999996</c:v>
                </c:pt>
                <c:pt idx="21">
                  <c:v>8.0210000000000008</c:v>
                </c:pt>
                <c:pt idx="22">
                  <c:v>9.0050000000000008</c:v>
                </c:pt>
                <c:pt idx="23">
                  <c:v>9.2189999999999994</c:v>
                </c:pt>
                <c:pt idx="24">
                  <c:v>8.8260000000000005</c:v>
                </c:pt>
                <c:pt idx="25">
                  <c:v>8.3330000000000002</c:v>
                </c:pt>
                <c:pt idx="26">
                  <c:v>7.9160000000000004</c:v>
                </c:pt>
                <c:pt idx="27">
                  <c:v>8.048</c:v>
                </c:pt>
                <c:pt idx="28">
                  <c:v>7.9560000000000004</c:v>
                </c:pt>
                <c:pt idx="29">
                  <c:v>9.0640000000000001</c:v>
                </c:pt>
                <c:pt idx="30">
                  <c:v>8.8979999999999997</c:v>
                </c:pt>
                <c:pt idx="31">
                  <c:v>8.7789999999999999</c:v>
                </c:pt>
                <c:pt idx="32">
                  <c:v>8.7650000000000006</c:v>
                </c:pt>
                <c:pt idx="33">
                  <c:v>8.9169999999999998</c:v>
                </c:pt>
                <c:pt idx="34">
                  <c:v>9.3279999999999994</c:v>
                </c:pt>
                <c:pt idx="35">
                  <c:v>10.109</c:v>
                </c:pt>
                <c:pt idx="36">
                  <c:v>10.519</c:v>
                </c:pt>
                <c:pt idx="37" formatCode="0.0">
                  <c:v>10.446</c:v>
                </c:pt>
              </c:numCache>
            </c:numRef>
          </c:val>
          <c:smooth val="0"/>
          <c:extLst>
            <c:ext xmlns:c16="http://schemas.microsoft.com/office/drawing/2014/chart" uri="{C3380CC4-5D6E-409C-BE32-E72D297353CC}">
              <c16:uniqueId val="{00000006-ED04-4433-AA46-76705826DECB}"/>
            </c:ext>
          </c:extLst>
        </c:ser>
        <c:ser>
          <c:idx val="4"/>
          <c:order val="7"/>
          <c:tx>
            <c:strRef>
              <c:f>Sheet1!$A$6</c:f>
              <c:strCache>
                <c:ptCount val="1"/>
                <c:pt idx="0">
                  <c:v>NETH: 9.9%</c:v>
                </c:pt>
              </c:strCache>
            </c:strRef>
          </c:tx>
          <c:spPr>
            <a:ln w="28575" cap="rnd">
              <a:solidFill>
                <a:schemeClr val="accent5"/>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Sheet1!$B$6:$AM$6</c:f>
              <c:numCache>
                <c:formatCode>General</c:formatCode>
                <c:ptCount val="38"/>
                <c:pt idx="0">
                  <c:v>6.5140000000000002</c:v>
                </c:pt>
                <c:pt idx="1">
                  <c:v>6.6040000000000001</c:v>
                </c:pt>
                <c:pt idx="2">
                  <c:v>6.8289999999999997</c:v>
                </c:pt>
                <c:pt idx="3">
                  <c:v>6.8289999999999997</c:v>
                </c:pt>
                <c:pt idx="4">
                  <c:v>6.5549999999999997</c:v>
                </c:pt>
                <c:pt idx="5">
                  <c:v>6.5439999999999996</c:v>
                </c:pt>
                <c:pt idx="6">
                  <c:v>6.63</c:v>
                </c:pt>
                <c:pt idx="7">
                  <c:v>6.7380000000000004</c:v>
                </c:pt>
                <c:pt idx="8">
                  <c:v>6.6669999999999998</c:v>
                </c:pt>
                <c:pt idx="9">
                  <c:v>6.8339999999999996</c:v>
                </c:pt>
                <c:pt idx="10">
                  <c:v>6.992</c:v>
                </c:pt>
                <c:pt idx="11">
                  <c:v>7.1689999999999996</c:v>
                </c:pt>
                <c:pt idx="12">
                  <c:v>7.3760000000000003</c:v>
                </c:pt>
                <c:pt idx="13">
                  <c:v>7.476</c:v>
                </c:pt>
                <c:pt idx="14">
                  <c:v>7.359</c:v>
                </c:pt>
                <c:pt idx="15">
                  <c:v>7.27</c:v>
                </c:pt>
                <c:pt idx="16">
                  <c:v>7.2130000000000001</c:v>
                </c:pt>
                <c:pt idx="17">
                  <c:v>7.0259999999999998</c:v>
                </c:pt>
                <c:pt idx="18">
                  <c:v>7.7960000000000003</c:v>
                </c:pt>
                <c:pt idx="19">
                  <c:v>7.8250000000000002</c:v>
                </c:pt>
                <c:pt idx="20">
                  <c:v>7.7069999999999999</c:v>
                </c:pt>
                <c:pt idx="21">
                  <c:v>8.0589999999999993</c:v>
                </c:pt>
                <c:pt idx="22">
                  <c:v>8.6489999999999991</c:v>
                </c:pt>
                <c:pt idx="23">
                  <c:v>9.0570000000000004</c:v>
                </c:pt>
                <c:pt idx="24">
                  <c:v>9.1110000000000007</c:v>
                </c:pt>
                <c:pt idx="25">
                  <c:v>9.0969999999999995</c:v>
                </c:pt>
                <c:pt idx="26">
                  <c:v>9.0809999999999995</c:v>
                </c:pt>
                <c:pt idx="27">
                  <c:v>9.0530000000000008</c:v>
                </c:pt>
                <c:pt idx="28">
                  <c:v>9.2769999999999992</c:v>
                </c:pt>
                <c:pt idx="29">
                  <c:v>9.9930000000000003</c:v>
                </c:pt>
                <c:pt idx="30">
                  <c:v>10.154999999999999</c:v>
                </c:pt>
                <c:pt idx="31">
                  <c:v>10.234</c:v>
                </c:pt>
                <c:pt idx="32">
                  <c:v>10.539</c:v>
                </c:pt>
                <c:pt idx="33">
                  <c:v>10.584</c:v>
                </c:pt>
                <c:pt idx="34">
                  <c:v>10.567</c:v>
                </c:pt>
                <c:pt idx="35">
                  <c:v>10.324</c:v>
                </c:pt>
                <c:pt idx="36">
                  <c:v>10.301</c:v>
                </c:pt>
                <c:pt idx="37" formatCode="0.0">
                  <c:v>10.101000000000001</c:v>
                </c:pt>
              </c:numCache>
            </c:numRef>
          </c:val>
          <c:smooth val="0"/>
          <c:extLst>
            <c:ext xmlns:c16="http://schemas.microsoft.com/office/drawing/2014/chart" uri="{C3380CC4-5D6E-409C-BE32-E72D297353CC}">
              <c16:uniqueId val="{00000007-ED04-4433-AA46-76705826DECB}"/>
            </c:ext>
          </c:extLst>
        </c:ser>
        <c:ser>
          <c:idx val="9"/>
          <c:order val="8"/>
          <c:tx>
            <c:strRef>
              <c:f>Sheet1!$A$11</c:f>
              <c:strCache>
                <c:ptCount val="1"/>
                <c:pt idx="0">
                  <c:v>UK: 9.8%</c:v>
                </c:pt>
              </c:strCache>
            </c:strRef>
          </c:tx>
          <c:spPr>
            <a:ln w="28575" cap="rnd">
              <a:solidFill>
                <a:schemeClr val="accent4">
                  <a:lumMod val="60000"/>
                </a:schemeClr>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Sheet1!$B$11:$AM$11</c:f>
              <c:numCache>
                <c:formatCode>General</c:formatCode>
                <c:ptCount val="38"/>
                <c:pt idx="0">
                  <c:v>5.0629999999999997</c:v>
                </c:pt>
                <c:pt idx="1">
                  <c:v>5.2850000000000001</c:v>
                </c:pt>
                <c:pt idx="2">
                  <c:v>5.1230000000000002</c:v>
                </c:pt>
                <c:pt idx="3">
                  <c:v>5.3209999999999997</c:v>
                </c:pt>
                <c:pt idx="4">
                  <c:v>5.2370000000000001</c:v>
                </c:pt>
                <c:pt idx="5">
                  <c:v>5.14</c:v>
                </c:pt>
                <c:pt idx="6">
                  <c:v>5.125</c:v>
                </c:pt>
                <c:pt idx="7">
                  <c:v>5.1779999999999999</c:v>
                </c:pt>
                <c:pt idx="8">
                  <c:v>5.0890000000000004</c:v>
                </c:pt>
                <c:pt idx="9">
                  <c:v>5.0369999999999999</c:v>
                </c:pt>
                <c:pt idx="10">
                  <c:v>5.09</c:v>
                </c:pt>
                <c:pt idx="11">
                  <c:v>5.4859999999999998</c:v>
                </c:pt>
                <c:pt idx="12">
                  <c:v>5.9349999999999996</c:v>
                </c:pt>
                <c:pt idx="13">
                  <c:v>6.0030000000000001</c:v>
                </c:pt>
                <c:pt idx="14">
                  <c:v>6.0780000000000003</c:v>
                </c:pt>
                <c:pt idx="15">
                  <c:v>5.5970000000000004</c:v>
                </c:pt>
                <c:pt idx="16">
                  <c:v>5.5869999999999997</c:v>
                </c:pt>
                <c:pt idx="17">
                  <c:v>5.4649999999999999</c:v>
                </c:pt>
                <c:pt idx="18">
                  <c:v>5.6029999999999998</c:v>
                </c:pt>
                <c:pt idx="19">
                  <c:v>5.8440000000000003</c:v>
                </c:pt>
                <c:pt idx="20">
                  <c:v>5.9720000000000004</c:v>
                </c:pt>
                <c:pt idx="21">
                  <c:v>6.3109999999999999</c:v>
                </c:pt>
                <c:pt idx="22">
                  <c:v>6.5679999999999996</c:v>
                </c:pt>
                <c:pt idx="23">
                  <c:v>6.8330000000000002</c:v>
                </c:pt>
                <c:pt idx="24">
                  <c:v>7.0359999999999996</c:v>
                </c:pt>
                <c:pt idx="25">
                  <c:v>7.1749999999999998</c:v>
                </c:pt>
                <c:pt idx="26">
                  <c:v>7.3079999999999998</c:v>
                </c:pt>
                <c:pt idx="27">
                  <c:v>7.4059999999999997</c:v>
                </c:pt>
                <c:pt idx="28">
                  <c:v>7.6459999999999999</c:v>
                </c:pt>
                <c:pt idx="29">
                  <c:v>8.4819999999999993</c:v>
                </c:pt>
                <c:pt idx="30">
                  <c:v>8.4339999999999993</c:v>
                </c:pt>
                <c:pt idx="31">
                  <c:v>8.3759999999999994</c:v>
                </c:pt>
                <c:pt idx="32">
                  <c:v>8.2859999999999996</c:v>
                </c:pt>
                <c:pt idx="33">
                  <c:v>9.766</c:v>
                </c:pt>
                <c:pt idx="34">
                  <c:v>9.7569999999999997</c:v>
                </c:pt>
                <c:pt idx="35">
                  <c:v>9.6869999999999994</c:v>
                </c:pt>
                <c:pt idx="36">
                  <c:v>9.6989999999999998</c:v>
                </c:pt>
                <c:pt idx="37" formatCode="0.0">
                  <c:v>9.6319999999999997</c:v>
                </c:pt>
              </c:numCache>
            </c:numRef>
          </c:val>
          <c:smooth val="0"/>
          <c:extLst>
            <c:ext xmlns:c16="http://schemas.microsoft.com/office/drawing/2014/chart" uri="{C3380CC4-5D6E-409C-BE32-E72D297353CC}">
              <c16:uniqueId val="{00000008-ED04-4433-AA46-76705826DECB}"/>
            </c:ext>
          </c:extLst>
        </c:ser>
        <c:ser>
          <c:idx val="0"/>
          <c:order val="9"/>
          <c:tx>
            <c:strRef>
              <c:f>Sheet1!$A$2</c:f>
              <c:strCache>
                <c:ptCount val="1"/>
                <c:pt idx="0">
                  <c:v>AUS: 9.3%</c:v>
                </c:pt>
              </c:strCache>
            </c:strRef>
          </c:tx>
          <c:spPr>
            <a:ln w="28575" cap="rnd">
              <a:solidFill>
                <a:schemeClr val="accent1"/>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Sheet1!$B$2:$AM$2</c:f>
              <c:numCache>
                <c:formatCode>General</c:formatCode>
                <c:ptCount val="38"/>
                <c:pt idx="0">
                  <c:v>5.83</c:v>
                </c:pt>
                <c:pt idx="1">
                  <c:v>5.8390000000000004</c:v>
                </c:pt>
                <c:pt idx="2">
                  <c:v>6.1059999999999999</c:v>
                </c:pt>
                <c:pt idx="3">
                  <c:v>6.0519999999999996</c:v>
                </c:pt>
                <c:pt idx="4">
                  <c:v>6.024</c:v>
                </c:pt>
                <c:pt idx="5">
                  <c:v>6.0750000000000002</c:v>
                </c:pt>
                <c:pt idx="6">
                  <c:v>6.274</c:v>
                </c:pt>
                <c:pt idx="7">
                  <c:v>6.1120000000000001</c:v>
                </c:pt>
                <c:pt idx="8">
                  <c:v>6.0670000000000002</c:v>
                </c:pt>
                <c:pt idx="9">
                  <c:v>6.12</c:v>
                </c:pt>
                <c:pt idx="10">
                  <c:v>6.48</c:v>
                </c:pt>
                <c:pt idx="11">
                  <c:v>6.7759999999999998</c:v>
                </c:pt>
                <c:pt idx="12">
                  <c:v>6.8410000000000002</c:v>
                </c:pt>
                <c:pt idx="13">
                  <c:v>6.8570000000000002</c:v>
                </c:pt>
                <c:pt idx="14">
                  <c:v>6.8890000000000002</c:v>
                </c:pt>
                <c:pt idx="15">
                  <c:v>6.9349999999999996</c:v>
                </c:pt>
                <c:pt idx="16">
                  <c:v>7.0739999999999998</c:v>
                </c:pt>
                <c:pt idx="17">
                  <c:v>7.0880000000000001</c:v>
                </c:pt>
                <c:pt idx="18">
                  <c:v>7.2439999999999998</c:v>
                </c:pt>
                <c:pt idx="19">
                  <c:v>7.3310000000000004</c:v>
                </c:pt>
                <c:pt idx="20">
                  <c:v>7.6139999999999999</c:v>
                </c:pt>
                <c:pt idx="21">
                  <c:v>7.6959999999999997</c:v>
                </c:pt>
                <c:pt idx="22">
                  <c:v>7.8929999999999998</c:v>
                </c:pt>
                <c:pt idx="23">
                  <c:v>7.9039999999999999</c:v>
                </c:pt>
                <c:pt idx="24">
                  <c:v>8.109</c:v>
                </c:pt>
                <c:pt idx="25">
                  <c:v>7.99</c:v>
                </c:pt>
                <c:pt idx="26">
                  <c:v>7.9889999999999999</c:v>
                </c:pt>
                <c:pt idx="27">
                  <c:v>8.0679999999999996</c:v>
                </c:pt>
                <c:pt idx="28">
                  <c:v>8.2560000000000002</c:v>
                </c:pt>
                <c:pt idx="29">
                  <c:v>8.5630000000000006</c:v>
                </c:pt>
                <c:pt idx="30">
                  <c:v>8.4309999999999992</c:v>
                </c:pt>
                <c:pt idx="31">
                  <c:v>8.5419999999999998</c:v>
                </c:pt>
                <c:pt idx="32">
                  <c:v>8.6760000000000002</c:v>
                </c:pt>
                <c:pt idx="33">
                  <c:v>8.7590000000000003</c:v>
                </c:pt>
                <c:pt idx="34">
                  <c:v>9.0380000000000003</c:v>
                </c:pt>
                <c:pt idx="35">
                  <c:v>9.3149999999999995</c:v>
                </c:pt>
                <c:pt idx="36">
                  <c:v>9.1959999999999997</c:v>
                </c:pt>
                <c:pt idx="37" formatCode="0.0">
                  <c:v>9.2059999999999995</c:v>
                </c:pt>
              </c:numCache>
            </c:numRef>
          </c:val>
          <c:smooth val="0"/>
          <c:extLst>
            <c:ext xmlns:c16="http://schemas.microsoft.com/office/drawing/2014/chart" uri="{C3380CC4-5D6E-409C-BE32-E72D297353CC}">
              <c16:uniqueId val="{00000009-ED04-4433-AA46-76705826DECB}"/>
            </c:ext>
          </c:extLst>
        </c:ser>
        <c:ser>
          <c:idx val="5"/>
          <c:order val="10"/>
          <c:tx>
            <c:strRef>
              <c:f>Sheet1!$A$7</c:f>
              <c:strCache>
                <c:ptCount val="1"/>
                <c:pt idx="0">
                  <c:v>NZ: 9.3%</c:v>
                </c:pt>
              </c:strCache>
            </c:strRef>
          </c:tx>
          <c:spPr>
            <a:ln w="28575" cap="rnd">
              <a:solidFill>
                <a:schemeClr val="accent6"/>
              </a:solidFill>
              <a:round/>
            </a:ln>
            <a:effectLst/>
          </c:spPr>
          <c:marker>
            <c:symbol val="none"/>
          </c:marker>
          <c:cat>
            <c:numRef>
              <c:f>Sheet1!$B$1:$AM$1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cat>
          <c:val>
            <c:numRef>
              <c:f>Sheet1!$B$7:$AM$7</c:f>
              <c:numCache>
                <c:formatCode>General</c:formatCode>
                <c:ptCount val="38"/>
                <c:pt idx="0">
                  <c:v>5.7619999999999996</c:v>
                </c:pt>
                <c:pt idx="1">
                  <c:v>5.7190000000000003</c:v>
                </c:pt>
                <c:pt idx="2">
                  <c:v>5.7590000000000003</c:v>
                </c:pt>
                <c:pt idx="3">
                  <c:v>5.61</c:v>
                </c:pt>
                <c:pt idx="4">
                  <c:v>5.3120000000000003</c:v>
                </c:pt>
                <c:pt idx="5">
                  <c:v>4.883</c:v>
                </c:pt>
                <c:pt idx="6">
                  <c:v>5.0369999999999999</c:v>
                </c:pt>
                <c:pt idx="7">
                  <c:v>5.5750000000000002</c:v>
                </c:pt>
                <c:pt idx="8">
                  <c:v>6.0869999999999997</c:v>
                </c:pt>
                <c:pt idx="9">
                  <c:v>6.24</c:v>
                </c:pt>
                <c:pt idx="10">
                  <c:v>6.6639999999999997</c:v>
                </c:pt>
                <c:pt idx="11">
                  <c:v>7.0990000000000002</c:v>
                </c:pt>
                <c:pt idx="12">
                  <c:v>7.23</c:v>
                </c:pt>
                <c:pt idx="13">
                  <c:v>6.9349999999999996</c:v>
                </c:pt>
                <c:pt idx="14">
                  <c:v>6.9539999999999997</c:v>
                </c:pt>
                <c:pt idx="15">
                  <c:v>6.9489999999999998</c:v>
                </c:pt>
                <c:pt idx="16">
                  <c:v>6.891</c:v>
                </c:pt>
                <c:pt idx="17">
                  <c:v>7.0979999999999999</c:v>
                </c:pt>
                <c:pt idx="18">
                  <c:v>7.5129999999999999</c:v>
                </c:pt>
                <c:pt idx="19">
                  <c:v>7.3970000000000002</c:v>
                </c:pt>
                <c:pt idx="20">
                  <c:v>7.47</c:v>
                </c:pt>
                <c:pt idx="21">
                  <c:v>7.5789999999999997</c:v>
                </c:pt>
                <c:pt idx="22">
                  <c:v>7.9</c:v>
                </c:pt>
                <c:pt idx="23">
                  <c:v>7.7220000000000004</c:v>
                </c:pt>
                <c:pt idx="24">
                  <c:v>7.9009999999999998</c:v>
                </c:pt>
                <c:pt idx="25">
                  <c:v>8.2729999999999997</c:v>
                </c:pt>
                <c:pt idx="26">
                  <c:v>8.6329999999999991</c:v>
                </c:pt>
                <c:pt idx="27">
                  <c:v>8.3209999999999997</c:v>
                </c:pt>
                <c:pt idx="28">
                  <c:v>9.1140000000000008</c:v>
                </c:pt>
                <c:pt idx="29">
                  <c:v>9.6240000000000006</c:v>
                </c:pt>
                <c:pt idx="30">
                  <c:v>9.5879999999999992</c:v>
                </c:pt>
                <c:pt idx="31">
                  <c:v>9.51</c:v>
                </c:pt>
                <c:pt idx="32">
                  <c:v>9.6519999999999992</c:v>
                </c:pt>
                <c:pt idx="33">
                  <c:v>9.3659999999999997</c:v>
                </c:pt>
                <c:pt idx="34">
                  <c:v>9.4239999999999995</c:v>
                </c:pt>
                <c:pt idx="35">
                  <c:v>9.3279999999999994</c:v>
                </c:pt>
                <c:pt idx="36">
                  <c:v>9.2919999999999998</c:v>
                </c:pt>
                <c:pt idx="37" formatCode="0.0">
                  <c:v>9.1449999999999996</c:v>
                </c:pt>
              </c:numCache>
            </c:numRef>
          </c:val>
          <c:smooth val="0"/>
          <c:extLst>
            <c:ext xmlns:c16="http://schemas.microsoft.com/office/drawing/2014/chart" uri="{C3380CC4-5D6E-409C-BE32-E72D297353CC}">
              <c16:uniqueId val="{0000000A-ED04-4433-AA46-76705826DECB}"/>
            </c:ext>
          </c:extLst>
        </c:ser>
        <c:dLbls>
          <c:showLegendKey val="0"/>
          <c:showVal val="0"/>
          <c:showCatName val="0"/>
          <c:showSerName val="0"/>
          <c:showPercent val="0"/>
          <c:showBubbleSize val="0"/>
        </c:dLbls>
        <c:smooth val="0"/>
        <c:axId val="636214856"/>
        <c:axId val="636216424"/>
      </c:lineChart>
      <c:catAx>
        <c:axId val="636214856"/>
        <c:scaling>
          <c:orientation val="minMax"/>
        </c:scaling>
        <c:delete val="0"/>
        <c:axPos val="b"/>
        <c:numFmt formatCode="0" sourceLinked="0"/>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crossAx val="636216424"/>
        <c:crosses val="autoZero"/>
        <c:auto val="1"/>
        <c:lblAlgn val="ctr"/>
        <c:lblOffset val="200"/>
        <c:tickLblSkip val="5"/>
        <c:tickMarkSkip val="6"/>
        <c:noMultiLvlLbl val="0"/>
      </c:catAx>
      <c:valAx>
        <c:axId val="636216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solidFill>
                <a:latin typeface="+mn-lt"/>
                <a:ea typeface="+mn-ea"/>
                <a:cs typeface="+mn-cs"/>
              </a:defRPr>
            </a:pPr>
            <a:endParaRPr lang="en-US"/>
          </a:p>
        </c:txPr>
        <c:crossAx val="636214856"/>
        <c:crosses val="autoZero"/>
        <c:crossBetween val="midCat"/>
      </c:valAx>
      <c:spPr>
        <a:noFill/>
        <a:ln>
          <a:noFill/>
        </a:ln>
        <a:effectLst/>
      </c:spPr>
    </c:plotArea>
    <c:legend>
      <c:legendPos val="r"/>
      <c:layout>
        <c:manualLayout>
          <c:xMode val="edge"/>
          <c:yMode val="edge"/>
          <c:x val="0.76856492938382714"/>
          <c:y val="9.1616236695495804E-2"/>
          <c:w val="0.13838008068943694"/>
          <c:h val="0.7780801303447573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127956227693809E-3"/>
          <c:y val="0"/>
          <c:w val="0.99342237775833575"/>
          <c:h val="0.94070213362008048"/>
        </c:manualLayout>
      </c:layout>
      <c:barChart>
        <c:barDir val="col"/>
        <c:grouping val="clustered"/>
        <c:varyColors val="0"/>
        <c:ser>
          <c:idx val="4"/>
          <c:order val="0"/>
          <c:spPr>
            <a:solidFill>
              <a:srgbClr val="0C4C88"/>
            </a:solidFill>
            <a:ln w="9525">
              <a:noFill/>
              <a:prstDash val="solid"/>
            </a:ln>
          </c:spPr>
          <c:invertIfNegative val="0"/>
          <c:dPt>
            <c:idx val="10"/>
            <c:invertIfNegative val="0"/>
            <c:bubble3D val="0"/>
            <c:spPr>
              <a:solidFill>
                <a:srgbClr val="C00000"/>
              </a:solidFill>
              <a:ln w="9525">
                <a:noFill/>
                <a:prstDash val="solid"/>
              </a:ln>
            </c:spPr>
            <c:extLst>
              <c:ext xmlns:c16="http://schemas.microsoft.com/office/drawing/2014/chart" uri="{C3380CC4-5D6E-409C-BE32-E72D297353CC}">
                <c16:uniqueId val="{00000000-98AC-448D-B450-C87A6150F61C}"/>
              </c:ext>
            </c:extLst>
          </c:dPt>
          <c:dLbls>
            <c:dLbl>
              <c:idx val="5"/>
              <c:layout>
                <c:manualLayout>
                  <c:x val="0"/>
                  <c:y val="5.12318262750281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8AC-448D-B450-C87A6150F61C}"/>
                </c:ext>
              </c:extLst>
            </c:dLbl>
            <c:numFmt formatCode="#,##0.0" sourceLinked="0"/>
            <c:spPr>
              <a:noFill/>
              <a:ln w="30111">
                <a:noFill/>
              </a:ln>
            </c:spPr>
            <c:txPr>
              <a:bodyPr/>
              <a:lstStyle/>
              <a:p>
                <a:pPr>
                  <a:defRPr sz="1400" b="1" i="0" u="none" strike="noStrike" baseline="0">
                    <a:solidFill>
                      <a:schemeClr val="bg1"/>
                    </a:solidFill>
                    <a:latin typeface="InterFace" panose="020B0503030203020204" pitchFamily="34" charset="0"/>
                    <a:ea typeface="Lato" panose="020F0502020204030203" pitchFamily="34" charset="0"/>
                    <a:cs typeface="Lato" panose="020F0502020204030203"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SWIZ</c:v>
                </c:pt>
                <c:pt idx="1">
                  <c:v>NOR</c:v>
                </c:pt>
                <c:pt idx="2">
                  <c:v>SWE</c:v>
                </c:pt>
                <c:pt idx="3">
                  <c:v>NETH</c:v>
                </c:pt>
                <c:pt idx="4">
                  <c:v>FRA</c:v>
                </c:pt>
                <c:pt idx="5">
                  <c:v>GER</c:v>
                </c:pt>
                <c:pt idx="6">
                  <c:v>CAN</c:v>
                </c:pt>
                <c:pt idx="7">
                  <c:v>UK</c:v>
                </c:pt>
                <c:pt idx="8">
                  <c:v>AUS</c:v>
                </c:pt>
                <c:pt idx="9">
                  <c:v>NZ</c:v>
                </c:pt>
                <c:pt idx="10">
                  <c:v>US</c:v>
                </c:pt>
              </c:strCache>
            </c:strRef>
          </c:cat>
          <c:val>
            <c:numRef>
              <c:f>Sheet1!$B$2:$B$12</c:f>
              <c:numCache>
                <c:formatCode>General</c:formatCode>
                <c:ptCount val="11"/>
                <c:pt idx="0">
                  <c:v>11.3</c:v>
                </c:pt>
                <c:pt idx="1">
                  <c:v>12</c:v>
                </c:pt>
                <c:pt idx="2">
                  <c:v>13.1</c:v>
                </c:pt>
                <c:pt idx="3">
                  <c:v>13.4</c:v>
                </c:pt>
                <c:pt idx="4">
                  <c:v>17</c:v>
                </c:pt>
                <c:pt idx="5">
                  <c:v>23.6</c:v>
                </c:pt>
                <c:pt idx="6">
                  <c:v>26.3</c:v>
                </c:pt>
                <c:pt idx="7">
                  <c:v>28.7</c:v>
                </c:pt>
                <c:pt idx="8">
                  <c:v>30.4</c:v>
                </c:pt>
                <c:pt idx="9">
                  <c:v>32.200000000000003</c:v>
                </c:pt>
                <c:pt idx="10">
                  <c:v>40</c:v>
                </c:pt>
              </c:numCache>
            </c:numRef>
          </c:val>
          <c:extLst>
            <c:ext xmlns:c16="http://schemas.microsoft.com/office/drawing/2014/chart" uri="{C3380CC4-5D6E-409C-BE32-E72D297353CC}">
              <c16:uniqueId val="{00000002-98AC-448D-B450-C87A6150F61C}"/>
            </c:ext>
          </c:extLst>
        </c:ser>
        <c:dLbls>
          <c:showLegendKey val="0"/>
          <c:showVal val="0"/>
          <c:showCatName val="0"/>
          <c:showSerName val="0"/>
          <c:showPercent val="0"/>
          <c:showBubbleSize val="0"/>
        </c:dLbls>
        <c:gapWidth val="30"/>
        <c:axId val="396332184"/>
        <c:axId val="396332576"/>
      </c:barChart>
      <c:lineChart>
        <c:grouping val="standard"/>
        <c:varyColors val="0"/>
        <c:ser>
          <c:idx val="0"/>
          <c:order val="1"/>
          <c:spPr>
            <a:ln>
              <a:solidFill>
                <a:srgbClr val="4ABDBC"/>
              </a:solidFill>
            </a:ln>
          </c:spPr>
          <c:marker>
            <c:symbol val="none"/>
          </c:marker>
          <c:cat>
            <c:strRef>
              <c:f>Sheet1!$A$2:$A$12</c:f>
              <c:strCache>
                <c:ptCount val="11"/>
                <c:pt idx="0">
                  <c:v>SWIZ</c:v>
                </c:pt>
                <c:pt idx="1">
                  <c:v>NOR</c:v>
                </c:pt>
                <c:pt idx="2">
                  <c:v>SWE</c:v>
                </c:pt>
                <c:pt idx="3">
                  <c:v>NETH</c:v>
                </c:pt>
                <c:pt idx="4">
                  <c:v>FRA</c:v>
                </c:pt>
                <c:pt idx="5">
                  <c:v>GER</c:v>
                </c:pt>
                <c:pt idx="6">
                  <c:v>CAN</c:v>
                </c:pt>
                <c:pt idx="7">
                  <c:v>UK</c:v>
                </c:pt>
                <c:pt idx="8">
                  <c:v>AUS</c:v>
                </c:pt>
                <c:pt idx="9">
                  <c:v>NZ</c:v>
                </c:pt>
                <c:pt idx="10">
                  <c:v>US</c:v>
                </c:pt>
              </c:strCache>
            </c:strRef>
          </c:cat>
          <c:val>
            <c:numRef>
              <c:f>Sheet1!$C$2:$C$12</c:f>
              <c:numCache>
                <c:formatCode>General</c:formatCode>
                <c:ptCount val="11"/>
                <c:pt idx="0">
                  <c:v>21</c:v>
                </c:pt>
                <c:pt idx="1">
                  <c:v>21</c:v>
                </c:pt>
                <c:pt idx="2">
                  <c:v>21</c:v>
                </c:pt>
                <c:pt idx="3">
                  <c:v>21</c:v>
                </c:pt>
                <c:pt idx="4">
                  <c:v>21</c:v>
                </c:pt>
                <c:pt idx="5">
                  <c:v>21</c:v>
                </c:pt>
                <c:pt idx="6">
                  <c:v>21</c:v>
                </c:pt>
                <c:pt idx="7">
                  <c:v>21</c:v>
                </c:pt>
                <c:pt idx="8">
                  <c:v>21</c:v>
                </c:pt>
                <c:pt idx="9">
                  <c:v>21</c:v>
                </c:pt>
                <c:pt idx="10">
                  <c:v>21</c:v>
                </c:pt>
              </c:numCache>
            </c:numRef>
          </c:val>
          <c:smooth val="0"/>
          <c:extLst>
            <c:ext xmlns:c16="http://schemas.microsoft.com/office/drawing/2014/chart" uri="{C3380CC4-5D6E-409C-BE32-E72D297353CC}">
              <c16:uniqueId val="{00000003-98AC-448D-B450-C87A6150F61C}"/>
            </c:ext>
          </c:extLst>
        </c:ser>
        <c:dLbls>
          <c:showLegendKey val="0"/>
          <c:showVal val="0"/>
          <c:showCatName val="0"/>
          <c:showSerName val="0"/>
          <c:showPercent val="0"/>
          <c:showBubbleSize val="0"/>
        </c:dLbls>
        <c:marker val="1"/>
        <c:smooth val="0"/>
        <c:axId val="396332184"/>
        <c:axId val="396332576"/>
      </c:lineChart>
      <c:catAx>
        <c:axId val="396332184"/>
        <c:scaling>
          <c:orientation val="minMax"/>
        </c:scaling>
        <c:delete val="0"/>
        <c:axPos val="b"/>
        <c:numFmt formatCode="General" sourceLinked="1"/>
        <c:majorTickMark val="out"/>
        <c:minorTickMark val="none"/>
        <c:tickLblPos val="nextTo"/>
        <c:spPr>
          <a:ln w="3764">
            <a:solidFill>
              <a:schemeClr val="tx1"/>
            </a:solidFill>
            <a:prstDash val="solid"/>
          </a:ln>
        </c:spPr>
        <c:txPr>
          <a:bodyPr rot="0" vert="horz"/>
          <a:lstStyle/>
          <a:p>
            <a:pPr>
              <a:defRPr sz="1200" b="0" i="0" u="none" strike="noStrike" baseline="0">
                <a:solidFill>
                  <a:srgbClr val="4C515A"/>
                </a:solidFill>
                <a:latin typeface="InterFace" panose="020B0503030203020204" pitchFamily="34" charset="0"/>
                <a:ea typeface="Lato" panose="020F0502020204030203" pitchFamily="34" charset="0"/>
                <a:cs typeface="Lato" panose="020F0502020204030203" pitchFamily="34" charset="0"/>
              </a:defRPr>
            </a:pPr>
            <a:endParaRPr lang="en-US"/>
          </a:p>
        </c:txPr>
        <c:crossAx val="396332576"/>
        <c:crosses val="autoZero"/>
        <c:auto val="1"/>
        <c:lblAlgn val="ctr"/>
        <c:lblOffset val="100"/>
        <c:noMultiLvlLbl val="0"/>
      </c:catAx>
      <c:valAx>
        <c:axId val="396332576"/>
        <c:scaling>
          <c:orientation val="minMax"/>
          <c:max val="50"/>
          <c:min val="0"/>
        </c:scaling>
        <c:delete val="1"/>
        <c:axPos val="l"/>
        <c:numFmt formatCode="0" sourceLinked="0"/>
        <c:majorTickMark val="out"/>
        <c:minorTickMark val="none"/>
        <c:tickLblPos val="nextTo"/>
        <c:crossAx val="396332184"/>
        <c:crosses val="autoZero"/>
        <c:crossBetween val="between"/>
        <c:majorUnit val="10"/>
        <c:minorUnit val="10"/>
      </c:valAx>
      <c:spPr>
        <a:noFill/>
        <a:ln w="30111">
          <a:noFill/>
        </a:ln>
      </c:spPr>
    </c:plotArea>
    <c:plotVisOnly val="1"/>
    <c:dispBlanksAs val="gap"/>
    <c:showDLblsOverMax val="0"/>
  </c:chart>
  <c:spPr>
    <a:noFill/>
    <a:ln>
      <a:noFill/>
    </a:ln>
  </c:spPr>
  <c:txPr>
    <a:bodyPr/>
    <a:lstStyle/>
    <a:p>
      <a:pPr>
        <a:defRPr sz="1097" b="0" i="0" u="none" strike="noStrike" baseline="0">
          <a:solidFill>
            <a:schemeClr val="tx1"/>
          </a:solidFill>
          <a:latin typeface="Arial"/>
          <a:ea typeface="Arial"/>
          <a:cs typeface="Arial"/>
        </a:defRPr>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solidFill>
                  <a:sysClr val="windowText" lastClr="000000"/>
                </a:solidFill>
              </a:rPr>
              <a:t>Per capita Expenditures on Prescription and OTC Medicines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v>Prescriptions</c:v>
          </c:tx>
          <c:spPr>
            <a:solidFill>
              <a:schemeClr val="accent1">
                <a:lumMod val="75000"/>
              </a:schemeClr>
            </a:solidFill>
            <a:ln>
              <a:noFill/>
            </a:ln>
            <a:effectLst/>
          </c:spPr>
          <c:invertIfNegative val="0"/>
          <c:dPt>
            <c:idx val="20"/>
            <c:invertIfNegative val="0"/>
            <c:bubble3D val="0"/>
            <c:spPr>
              <a:solidFill>
                <a:srgbClr val="C00000"/>
              </a:solidFill>
              <a:ln>
                <a:noFill/>
              </a:ln>
              <a:effectLst/>
            </c:spPr>
            <c:extLst>
              <c:ext xmlns:c16="http://schemas.microsoft.com/office/drawing/2014/chart" uri="{C3380CC4-5D6E-409C-BE32-E72D297353CC}">
                <c16:uniqueId val="{00000005-870D-4E80-8F6B-00C25625AD5C}"/>
              </c:ext>
            </c:extLst>
          </c:dPt>
          <c:cat>
            <c:strRef>
              <c:f>Sheet1!$X$53:$X$73</c:f>
              <c:strCache>
                <c:ptCount val="21"/>
                <c:pt idx="0">
                  <c:v>Denmark</c:v>
                </c:pt>
                <c:pt idx="1">
                  <c:v>Netherlands</c:v>
                </c:pt>
                <c:pt idx="2">
                  <c:v>Norway</c:v>
                </c:pt>
                <c:pt idx="3">
                  <c:v>UK</c:v>
                </c:pt>
                <c:pt idx="4">
                  <c:v>Portugal</c:v>
                </c:pt>
                <c:pt idx="5">
                  <c:v>Sweden</c:v>
                </c:pt>
                <c:pt idx="6">
                  <c:v>Finland</c:v>
                </c:pt>
                <c:pt idx="7">
                  <c:v>Spain</c:v>
                </c:pt>
                <c:pt idx="8">
                  <c:v>Luxembourg</c:v>
                </c:pt>
                <c:pt idx="9">
                  <c:v>Belgium</c:v>
                </c:pt>
                <c:pt idx="10">
                  <c:v>OECD24</c:v>
                </c:pt>
                <c:pt idx="11">
                  <c:v>France</c:v>
                </c:pt>
                <c:pt idx="12">
                  <c:v>Austria</c:v>
                </c:pt>
                <c:pt idx="13">
                  <c:v>Italy</c:v>
                </c:pt>
                <c:pt idx="14">
                  <c:v>Korea</c:v>
                </c:pt>
                <c:pt idx="15">
                  <c:v>Australia</c:v>
                </c:pt>
                <c:pt idx="16">
                  <c:v>Japan</c:v>
                </c:pt>
                <c:pt idx="17">
                  <c:v>Canada</c:v>
                </c:pt>
                <c:pt idx="18">
                  <c:v>Switzerland</c:v>
                </c:pt>
                <c:pt idx="19">
                  <c:v>Germany</c:v>
                </c:pt>
                <c:pt idx="20">
                  <c:v>US</c:v>
                </c:pt>
              </c:strCache>
            </c:strRef>
          </c:cat>
          <c:val>
            <c:numRef>
              <c:f>Sheet1!$Z$53:$Z$73</c:f>
              <c:numCache>
                <c:formatCode>General</c:formatCode>
                <c:ptCount val="21"/>
                <c:pt idx="0" formatCode="&quot;$&quot;#,##0">
                  <c:v>341.233</c:v>
                </c:pt>
                <c:pt idx="2" formatCode="&quot;$&quot;#,##0">
                  <c:v>452.93400000000003</c:v>
                </c:pt>
                <c:pt idx="3" formatCode="&quot;$&quot;#,##0">
                  <c:v>377.613</c:v>
                </c:pt>
                <c:pt idx="5" formatCode="&quot;$&quot;#,##0">
                  <c:v>459.25799999999998</c:v>
                </c:pt>
                <c:pt idx="6" formatCode="&quot;$&quot;#,##0">
                  <c:v>567.13800000000003</c:v>
                </c:pt>
                <c:pt idx="7" formatCode="&quot;$&quot;#,##0">
                  <c:v>522.15599999999995</c:v>
                </c:pt>
                <c:pt idx="8" formatCode="&quot;$&quot;#,##0">
                  <c:v>553.03599999999994</c:v>
                </c:pt>
                <c:pt idx="9" formatCode="&quot;$&quot;#,##0">
                  <c:v>658.12599999999998</c:v>
                </c:pt>
                <c:pt idx="10" formatCode="&quot;$&quot;#,##0">
                  <c:v>609.9554999999998</c:v>
                </c:pt>
                <c:pt idx="11" formatCode="&quot;$&quot;#,##0">
                  <c:v>757.35199999999998</c:v>
                </c:pt>
                <c:pt idx="12" formatCode="&quot;$&quot;#,##0">
                  <c:v>661.346</c:v>
                </c:pt>
                <c:pt idx="14" formatCode="&quot;$&quot;#,##0">
                  <c:v>733.27599999999995</c:v>
                </c:pt>
                <c:pt idx="15" formatCode="&quot;$&quot;#,##0">
                  <c:v>539.72</c:v>
                </c:pt>
                <c:pt idx="16" formatCode="&quot;$&quot;#,##0">
                  <c:v>831.03099999999995</c:v>
                </c:pt>
                <c:pt idx="17" formatCode="&quot;$&quot;#,##0">
                  <c:v>903.81100000000004</c:v>
                </c:pt>
                <c:pt idx="18" formatCode="&quot;$&quot;#,##0">
                  <c:v>900.43499999999995</c:v>
                </c:pt>
                <c:pt idx="19" formatCode="&quot;$&quot;#,##0">
                  <c:v>1022.396</c:v>
                </c:pt>
                <c:pt idx="20" formatCode="&quot;$&quot;#,##0">
                  <c:v>1342.8230000000001</c:v>
                </c:pt>
              </c:numCache>
            </c:numRef>
          </c:val>
          <c:extLst>
            <c:ext xmlns:c16="http://schemas.microsoft.com/office/drawing/2014/chart" uri="{C3380CC4-5D6E-409C-BE32-E72D297353CC}">
              <c16:uniqueId val="{00000000-870D-4E80-8F6B-00C25625AD5C}"/>
            </c:ext>
          </c:extLst>
        </c:ser>
        <c:ser>
          <c:idx val="2"/>
          <c:order val="1"/>
          <c:tx>
            <c:v>OTC Medicines</c:v>
          </c:tx>
          <c:spPr>
            <a:solidFill>
              <a:schemeClr val="accent5">
                <a:lumMod val="60000"/>
                <a:lumOff val="40000"/>
              </a:schemeClr>
            </a:solidFill>
            <a:ln>
              <a:noFill/>
            </a:ln>
            <a:effectLst/>
          </c:spPr>
          <c:invertIfNegative val="0"/>
          <c:dPt>
            <c:idx val="20"/>
            <c:invertIfNegative val="0"/>
            <c:bubble3D val="0"/>
            <c:spPr>
              <a:solidFill>
                <a:srgbClr val="F983A8"/>
              </a:solidFill>
              <a:ln>
                <a:noFill/>
              </a:ln>
              <a:effectLst/>
            </c:spPr>
            <c:extLst>
              <c:ext xmlns:c16="http://schemas.microsoft.com/office/drawing/2014/chart" uri="{C3380CC4-5D6E-409C-BE32-E72D297353CC}">
                <c16:uniqueId val="{00000006-870D-4E80-8F6B-00C25625AD5C}"/>
              </c:ext>
            </c:extLst>
          </c:dPt>
          <c:cat>
            <c:strRef>
              <c:f>Sheet1!$X$53:$X$73</c:f>
              <c:strCache>
                <c:ptCount val="21"/>
                <c:pt idx="0">
                  <c:v>Denmark</c:v>
                </c:pt>
                <c:pt idx="1">
                  <c:v>Netherlands</c:v>
                </c:pt>
                <c:pt idx="2">
                  <c:v>Norway</c:v>
                </c:pt>
                <c:pt idx="3">
                  <c:v>UK</c:v>
                </c:pt>
                <c:pt idx="4">
                  <c:v>Portugal</c:v>
                </c:pt>
                <c:pt idx="5">
                  <c:v>Sweden</c:v>
                </c:pt>
                <c:pt idx="6">
                  <c:v>Finland</c:v>
                </c:pt>
                <c:pt idx="7">
                  <c:v>Spain</c:v>
                </c:pt>
                <c:pt idx="8">
                  <c:v>Luxembourg</c:v>
                </c:pt>
                <c:pt idx="9">
                  <c:v>Belgium</c:v>
                </c:pt>
                <c:pt idx="10">
                  <c:v>OECD24</c:v>
                </c:pt>
                <c:pt idx="11">
                  <c:v>France</c:v>
                </c:pt>
                <c:pt idx="12">
                  <c:v>Austria</c:v>
                </c:pt>
                <c:pt idx="13">
                  <c:v>Italy</c:v>
                </c:pt>
                <c:pt idx="14">
                  <c:v>Korea</c:v>
                </c:pt>
                <c:pt idx="15">
                  <c:v>Australia</c:v>
                </c:pt>
                <c:pt idx="16">
                  <c:v>Japan</c:v>
                </c:pt>
                <c:pt idx="17">
                  <c:v>Canada</c:v>
                </c:pt>
                <c:pt idx="18">
                  <c:v>Switzerland</c:v>
                </c:pt>
                <c:pt idx="19">
                  <c:v>Germany</c:v>
                </c:pt>
                <c:pt idx="20">
                  <c:v>US</c:v>
                </c:pt>
              </c:strCache>
            </c:strRef>
          </c:cat>
          <c:val>
            <c:numRef>
              <c:f>Sheet1!$AA$53:$AA$73</c:f>
              <c:numCache>
                <c:formatCode>General</c:formatCode>
                <c:ptCount val="21"/>
                <c:pt idx="0" formatCode="&quot;$&quot;#,##0">
                  <c:v>62.771999999999998</c:v>
                </c:pt>
                <c:pt idx="2" formatCode="&quot;$&quot;#,##0">
                  <c:v>66.075999999999993</c:v>
                </c:pt>
                <c:pt idx="3" formatCode="&quot;$&quot;#,##0">
                  <c:v>179.02500000000001</c:v>
                </c:pt>
                <c:pt idx="5" formatCode="&quot;$&quot;#,##0">
                  <c:v>191.30699999999999</c:v>
                </c:pt>
                <c:pt idx="6" formatCode="&quot;$&quot;#,##0">
                  <c:v>88.3</c:v>
                </c:pt>
                <c:pt idx="7" formatCode="&quot;$&quot;#,##0">
                  <c:v>150.95500000000001</c:v>
                </c:pt>
                <c:pt idx="8" formatCode="&quot;$&quot;#,##0">
                  <c:v>143.20699999999999</c:v>
                </c:pt>
                <c:pt idx="9" formatCode="&quot;$&quot;#,##0">
                  <c:v>84.114000000000004</c:v>
                </c:pt>
                <c:pt idx="10" formatCode="&quot;$&quot;#,##0">
                  <c:v>156.05220833333331</c:v>
                </c:pt>
                <c:pt idx="11" formatCode="&quot;$&quot;#,##0">
                  <c:v>55.856000000000002</c:v>
                </c:pt>
                <c:pt idx="12" formatCode="&quot;$&quot;#,##0">
                  <c:v>183.40600000000001</c:v>
                </c:pt>
                <c:pt idx="14" formatCode="&quot;$&quot;#,##0">
                  <c:v>117.34399999999999</c:v>
                </c:pt>
                <c:pt idx="15" formatCode="&quot;$&quot;#,##0">
                  <c:v>332.48500000000001</c:v>
                </c:pt>
                <c:pt idx="16" formatCode="&quot;$&quot;#,##0">
                  <c:v>151.84399999999999</c:v>
                </c:pt>
                <c:pt idx="17" formatCode="&quot;$&quot;#,##0">
                  <c:v>86.436999999999998</c:v>
                </c:pt>
                <c:pt idx="18" formatCode="&quot;$&quot;#,##0">
                  <c:v>160.87299999999999</c:v>
                </c:pt>
                <c:pt idx="19" formatCode="&quot;$&quot;#,##0">
                  <c:v>135.75700000000001</c:v>
                </c:pt>
                <c:pt idx="20" formatCode="&quot;$&quot;#,##0">
                  <c:v>370.53</c:v>
                </c:pt>
              </c:numCache>
            </c:numRef>
          </c:val>
          <c:extLst>
            <c:ext xmlns:c16="http://schemas.microsoft.com/office/drawing/2014/chart" uri="{C3380CC4-5D6E-409C-BE32-E72D297353CC}">
              <c16:uniqueId val="{00000001-870D-4E80-8F6B-00C25625AD5C}"/>
            </c:ext>
          </c:extLst>
        </c:ser>
        <c:ser>
          <c:idx val="3"/>
          <c:order val="2"/>
          <c:tx>
            <c:v>Total (no breakdown)</c:v>
          </c:tx>
          <c:spPr>
            <a:solidFill>
              <a:srgbClr val="96AAE1"/>
            </a:solidFill>
            <a:ln>
              <a:noFill/>
            </a:ln>
            <a:effectLst/>
          </c:spPr>
          <c:invertIfNegative val="0"/>
          <c:cat>
            <c:strRef>
              <c:f>Sheet1!$X$53:$X$73</c:f>
              <c:strCache>
                <c:ptCount val="21"/>
                <c:pt idx="0">
                  <c:v>Denmark</c:v>
                </c:pt>
                <c:pt idx="1">
                  <c:v>Netherlands</c:v>
                </c:pt>
                <c:pt idx="2">
                  <c:v>Norway</c:v>
                </c:pt>
                <c:pt idx="3">
                  <c:v>UK</c:v>
                </c:pt>
                <c:pt idx="4">
                  <c:v>Portugal</c:v>
                </c:pt>
                <c:pt idx="5">
                  <c:v>Sweden</c:v>
                </c:pt>
                <c:pt idx="6">
                  <c:v>Finland</c:v>
                </c:pt>
                <c:pt idx="7">
                  <c:v>Spain</c:v>
                </c:pt>
                <c:pt idx="8">
                  <c:v>Luxembourg</c:v>
                </c:pt>
                <c:pt idx="9">
                  <c:v>Belgium</c:v>
                </c:pt>
                <c:pt idx="10">
                  <c:v>OECD24</c:v>
                </c:pt>
                <c:pt idx="11">
                  <c:v>France</c:v>
                </c:pt>
                <c:pt idx="12">
                  <c:v>Austria</c:v>
                </c:pt>
                <c:pt idx="13">
                  <c:v>Italy</c:v>
                </c:pt>
                <c:pt idx="14">
                  <c:v>Korea</c:v>
                </c:pt>
                <c:pt idx="15">
                  <c:v>Australia</c:v>
                </c:pt>
                <c:pt idx="16">
                  <c:v>Japan</c:v>
                </c:pt>
                <c:pt idx="17">
                  <c:v>Canada</c:v>
                </c:pt>
                <c:pt idx="18">
                  <c:v>Switzerland</c:v>
                </c:pt>
                <c:pt idx="19">
                  <c:v>Germany</c:v>
                </c:pt>
                <c:pt idx="20">
                  <c:v>US</c:v>
                </c:pt>
              </c:strCache>
            </c:strRef>
          </c:cat>
          <c:val>
            <c:numRef>
              <c:f>Sheet1!$AB$53:$AB$73</c:f>
              <c:numCache>
                <c:formatCode>"$"#,##0</c:formatCode>
                <c:ptCount val="21"/>
                <c:pt idx="1">
                  <c:v>485.27800000000002</c:v>
                </c:pt>
                <c:pt idx="4">
                  <c:v>621.88499999999999</c:v>
                </c:pt>
                <c:pt idx="13">
                  <c:v>846.37300000000005</c:v>
                </c:pt>
              </c:numCache>
            </c:numRef>
          </c:val>
          <c:extLst>
            <c:ext xmlns:c16="http://schemas.microsoft.com/office/drawing/2014/chart" uri="{C3380CC4-5D6E-409C-BE32-E72D297353CC}">
              <c16:uniqueId val="{00000002-870D-4E80-8F6B-00C25625AD5C}"/>
            </c:ext>
          </c:extLst>
        </c:ser>
        <c:ser>
          <c:idx val="0"/>
          <c:order val="3"/>
          <c:spPr>
            <a:noFill/>
            <a:ln>
              <a:noFill/>
            </a:ln>
            <a:effectLst/>
          </c:spPr>
          <c:invertIfNegative val="0"/>
          <c:dLbls>
            <c:dLbl>
              <c:idx val="2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4-870D-4E80-8F6B-00C25625AD5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Sheet1!$AC$53:$AC$73</c:f>
              <c:numCache>
                <c:formatCode>"$"#,##0</c:formatCode>
                <c:ptCount val="21"/>
                <c:pt idx="0">
                  <c:v>404.005</c:v>
                </c:pt>
                <c:pt idx="1">
                  <c:v>485.27800000000002</c:v>
                </c:pt>
                <c:pt idx="2">
                  <c:v>519.01</c:v>
                </c:pt>
                <c:pt idx="3">
                  <c:v>556.63800000000003</c:v>
                </c:pt>
                <c:pt idx="4">
                  <c:v>621.88499999999999</c:v>
                </c:pt>
                <c:pt idx="5">
                  <c:v>650.56499999999994</c:v>
                </c:pt>
                <c:pt idx="6">
                  <c:v>655.43799999999999</c:v>
                </c:pt>
                <c:pt idx="7">
                  <c:v>673.11099999999999</c:v>
                </c:pt>
                <c:pt idx="8">
                  <c:v>696.24299999999994</c:v>
                </c:pt>
                <c:pt idx="9">
                  <c:v>742.24</c:v>
                </c:pt>
                <c:pt idx="10">
                  <c:v>766.00770833333308</c:v>
                </c:pt>
                <c:pt idx="11">
                  <c:v>813.20799999999997</c:v>
                </c:pt>
                <c:pt idx="12">
                  <c:v>844.75199999999995</c:v>
                </c:pt>
                <c:pt idx="13">
                  <c:v>846.37300000000005</c:v>
                </c:pt>
                <c:pt idx="14">
                  <c:v>850.61999999999989</c:v>
                </c:pt>
                <c:pt idx="15">
                  <c:v>872.20500000000004</c:v>
                </c:pt>
                <c:pt idx="16">
                  <c:v>982.875</c:v>
                </c:pt>
                <c:pt idx="17">
                  <c:v>990.24800000000005</c:v>
                </c:pt>
                <c:pt idx="18">
                  <c:v>1061.308</c:v>
                </c:pt>
                <c:pt idx="19">
                  <c:v>1158.153</c:v>
                </c:pt>
                <c:pt idx="20">
                  <c:v>1713.3530000000001</c:v>
                </c:pt>
              </c:numCache>
            </c:numRef>
          </c:val>
          <c:extLst>
            <c:ext xmlns:c16="http://schemas.microsoft.com/office/drawing/2014/chart" uri="{C3380CC4-5D6E-409C-BE32-E72D297353CC}">
              <c16:uniqueId val="{00000003-870D-4E80-8F6B-00C25625AD5C}"/>
            </c:ext>
          </c:extLst>
        </c:ser>
        <c:dLbls>
          <c:showLegendKey val="0"/>
          <c:showVal val="0"/>
          <c:showCatName val="0"/>
          <c:showSerName val="0"/>
          <c:showPercent val="0"/>
          <c:showBubbleSize val="0"/>
        </c:dLbls>
        <c:gapWidth val="45"/>
        <c:overlap val="100"/>
        <c:axId val="1724337024"/>
        <c:axId val="1724336544"/>
      </c:barChart>
      <c:catAx>
        <c:axId val="172433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724336544"/>
        <c:crosses val="autoZero"/>
        <c:auto val="1"/>
        <c:lblAlgn val="ctr"/>
        <c:lblOffset val="100"/>
        <c:noMultiLvlLbl val="0"/>
      </c:catAx>
      <c:valAx>
        <c:axId val="1724336544"/>
        <c:scaling>
          <c:orientation val="minMax"/>
          <c:max val="2000"/>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724337024"/>
        <c:crosses val="autoZero"/>
        <c:crossBetween val="between"/>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0.05376</cdr:x>
      <cdr:y>0.35814</cdr:y>
    </cdr:from>
    <cdr:to>
      <cdr:x>0.35323</cdr:x>
      <cdr:y>0.40222</cdr:y>
    </cdr:to>
    <cdr:sp macro="" textlink="">
      <cdr:nvSpPr>
        <cdr:cNvPr id="2" name="TextBox 1">
          <a:extLst xmlns:a="http://schemas.openxmlformats.org/drawingml/2006/main">
            <a:ext uri="{FF2B5EF4-FFF2-40B4-BE49-F238E27FC236}">
              <a16:creationId xmlns:a16="http://schemas.microsoft.com/office/drawing/2014/main" id="{23851E9A-6D82-468E-B8C2-DFEC9CC7B464}"/>
            </a:ext>
          </a:extLst>
        </cdr:cNvPr>
        <cdr:cNvSpPr txBox="1"/>
      </cdr:nvSpPr>
      <cdr:spPr>
        <a:xfrm xmlns:a="http://schemas.openxmlformats.org/drawingml/2006/main">
          <a:off x="278562" y="1500388"/>
          <a:ext cx="1551760" cy="184666"/>
        </a:xfrm>
        <a:prstGeom xmlns:a="http://schemas.openxmlformats.org/drawingml/2006/main" prst="rect">
          <a:avLst/>
        </a:prstGeom>
      </cdr:spPr>
      <cdr:txBody>
        <a:bodyPr xmlns:a="http://schemas.openxmlformats.org/drawingml/2006/main" wrap="square" lIns="0" tIns="0" rIns="0" bIns="0" rtlCol="0">
          <a:spAutoFit/>
        </a:bodyPr>
        <a:lstStyle xmlns:a="http://schemas.openxmlformats.org/drawingml/2006/main">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xmlns:a="http://schemas.openxmlformats.org/drawingml/2006/main">
          <a:r>
            <a:rPr lang="en-US" sz="1200" b="1" dirty="0">
              <a:solidFill>
                <a:schemeClr val="bg2"/>
              </a:solidFill>
              <a:latin typeface="InterFace" panose="020B0503030203020204" pitchFamily="34" charset="0"/>
              <a:ea typeface="Lato" panose="020F0502020204030203" pitchFamily="34" charset="0"/>
              <a:cs typeface="Lato" panose="020F0502020204030203" pitchFamily="34" charset="0"/>
            </a:rPr>
            <a:t>OECD average: 6.8</a:t>
          </a:r>
        </a:p>
      </cdr:txBody>
    </cdr:sp>
  </cdr:relSizeAnchor>
  <cdr:relSizeAnchor xmlns:cdr="http://schemas.openxmlformats.org/drawingml/2006/chartDrawing">
    <cdr:from>
      <cdr:x>0.03266</cdr:x>
      <cdr:y>0</cdr:y>
    </cdr:from>
    <cdr:to>
      <cdr:x>0.88091</cdr:x>
      <cdr:y>0.06612</cdr:y>
    </cdr:to>
    <cdr:sp macro="" textlink="">
      <cdr:nvSpPr>
        <cdr:cNvPr id="3" name="TextBox 10">
          <a:extLst xmlns:a="http://schemas.openxmlformats.org/drawingml/2006/main">
            <a:ext uri="{FF2B5EF4-FFF2-40B4-BE49-F238E27FC236}">
              <a16:creationId xmlns:a16="http://schemas.microsoft.com/office/drawing/2014/main" id="{2D8DC483-668C-BD4E-AA74-885432025451}"/>
            </a:ext>
          </a:extLst>
        </cdr:cNvPr>
        <cdr:cNvSpPr txBox="1"/>
      </cdr:nvSpPr>
      <cdr:spPr>
        <a:xfrm xmlns:a="http://schemas.openxmlformats.org/drawingml/2006/main">
          <a:off x="169231" y="0"/>
          <a:ext cx="4395292" cy="276999"/>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xmlns:a="http://schemas.openxmlformats.org/drawingml/2006/main">
          <a:pPr lvl="0"/>
          <a:r>
            <a:rPr lang="en-US" sz="1800" i="1" dirty="0">
              <a:solidFill>
                <a:srgbClr val="4C515A"/>
              </a:solidFill>
            </a:rPr>
            <a:t>Average physician visits per capita, 2017</a:t>
          </a:r>
          <a:endParaRPr lang="en-US" sz="1800" i="1" dirty="0">
            <a:solidFill>
              <a:srgbClr val="4C515A"/>
            </a:solidFill>
            <a:latin typeface="Trebuchet MS"/>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0.66915</cdr:x>
      <cdr:y>0.46393</cdr:y>
    </cdr:from>
    <cdr:to>
      <cdr:x>0.96863</cdr:x>
      <cdr:y>0.50801</cdr:y>
    </cdr:to>
    <cdr:sp macro="" textlink="">
      <cdr:nvSpPr>
        <cdr:cNvPr id="2" name="TextBox 1">
          <a:extLst xmlns:a="http://schemas.openxmlformats.org/drawingml/2006/main">
            <a:ext uri="{FF2B5EF4-FFF2-40B4-BE49-F238E27FC236}">
              <a16:creationId xmlns:a16="http://schemas.microsoft.com/office/drawing/2014/main" id="{962B1ED3-5CF1-42C2-B516-B8F6571B8895}"/>
            </a:ext>
          </a:extLst>
        </cdr:cNvPr>
        <cdr:cNvSpPr txBox="1"/>
      </cdr:nvSpPr>
      <cdr:spPr>
        <a:xfrm xmlns:a="http://schemas.openxmlformats.org/drawingml/2006/main">
          <a:off x="3467280" y="1943611"/>
          <a:ext cx="1551760" cy="184666"/>
        </a:xfrm>
        <a:prstGeom xmlns:a="http://schemas.openxmlformats.org/drawingml/2006/main" prst="rect">
          <a:avLst/>
        </a:prstGeom>
      </cdr:spPr>
      <cdr:txBody>
        <a:bodyPr xmlns:a="http://schemas.openxmlformats.org/drawingml/2006/main" wrap="square" lIns="0" tIns="0" rIns="0" bIns="0" rtlCol="0">
          <a:spAutoFit/>
        </a:bodyPr>
        <a:lstStyle xmlns:a="http://schemas.openxmlformats.org/drawingml/2006/main">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xmlns:a="http://schemas.openxmlformats.org/drawingml/2006/main">
          <a:pPr algn="r"/>
          <a:r>
            <a:rPr lang="en-US" sz="1200" b="1" dirty="0">
              <a:solidFill>
                <a:schemeClr val="bg2"/>
              </a:solidFill>
              <a:latin typeface="InterFace" panose="020B0503030203020204" pitchFamily="34" charset="0"/>
              <a:ea typeface="Lato" panose="020F0502020204030203" pitchFamily="34" charset="0"/>
              <a:cs typeface="Lato" panose="020F0502020204030203" pitchFamily="34" charset="0"/>
            </a:rPr>
            <a:t>OECD average: 3.5</a:t>
          </a:r>
        </a:p>
      </cdr:txBody>
    </cdr:sp>
  </cdr:relSizeAnchor>
  <cdr:relSizeAnchor xmlns:cdr="http://schemas.openxmlformats.org/drawingml/2006/chartDrawing">
    <cdr:from>
      <cdr:x>0.04843</cdr:x>
      <cdr:y>0</cdr:y>
    </cdr:from>
    <cdr:to>
      <cdr:x>0.91501</cdr:x>
      <cdr:y>0.06612</cdr:y>
    </cdr:to>
    <cdr:sp macro="" textlink="">
      <cdr:nvSpPr>
        <cdr:cNvPr id="3" name="TextBox 13">
          <a:extLst xmlns:a="http://schemas.openxmlformats.org/drawingml/2006/main">
            <a:ext uri="{FF2B5EF4-FFF2-40B4-BE49-F238E27FC236}">
              <a16:creationId xmlns:a16="http://schemas.microsoft.com/office/drawing/2014/main" id="{EA0EB2DB-8B9F-C946-B524-21C3EB2ACDCD}"/>
            </a:ext>
          </a:extLst>
        </cdr:cNvPr>
        <cdr:cNvSpPr txBox="1"/>
      </cdr:nvSpPr>
      <cdr:spPr>
        <a:xfrm xmlns:a="http://schemas.openxmlformats.org/drawingml/2006/main">
          <a:off x="250945" y="0"/>
          <a:ext cx="4490278" cy="276999"/>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xmlns:a="http://schemas.openxmlformats.org/drawingml/2006/main">
          <a:pPr lvl="0"/>
          <a:r>
            <a:rPr lang="en-US" sz="1800" i="1" dirty="0">
              <a:solidFill>
                <a:srgbClr val="4C515A"/>
              </a:solidFill>
            </a:rPr>
            <a:t>Practicing physicians per 1,000 population, 2018</a:t>
          </a:r>
          <a:endParaRPr lang="en-US" sz="1800" i="1" dirty="0">
            <a:solidFill>
              <a:srgbClr val="4C515A"/>
            </a:solidFill>
            <a:latin typeface="Trebuchet MS"/>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0.03138</cdr:y>
    </cdr:from>
    <cdr:to>
      <cdr:x>0.84068</cdr:x>
      <cdr:y>0.22236</cdr:y>
    </cdr:to>
    <cdr:sp macro="" textlink="">
      <cdr:nvSpPr>
        <cdr:cNvPr id="2" name="Rectangle 1">
          <a:extLst xmlns:a="http://schemas.openxmlformats.org/drawingml/2006/main">
            <a:ext uri="{FF2B5EF4-FFF2-40B4-BE49-F238E27FC236}">
              <a16:creationId xmlns:a16="http://schemas.microsoft.com/office/drawing/2014/main" id="{8B2466BF-E3F1-4502-BBCC-453AB8493C1E}"/>
            </a:ext>
          </a:extLst>
        </cdr:cNvPr>
        <cdr:cNvSpPr/>
      </cdr:nvSpPr>
      <cdr:spPr>
        <a:xfrm xmlns:a="http://schemas.openxmlformats.org/drawingml/2006/main">
          <a:off x="0" y="136545"/>
          <a:ext cx="8840241" cy="830997"/>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2400" i="1" dirty="0"/>
            <a:t>Percent of women ages 18–64 who rated their quality of medical care</a:t>
          </a:r>
        </a:p>
        <a:p xmlns:a="http://schemas.openxmlformats.org/drawingml/2006/main">
          <a:r>
            <a:rPr lang="en-US" sz="2400" i="1" dirty="0"/>
            <a:t>as </a:t>
          </a:r>
          <a:r>
            <a:rPr lang="en-US" sz="2400" b="1" i="1" dirty="0"/>
            <a:t>excellent or very good</a:t>
          </a:r>
          <a:r>
            <a:rPr lang="en-US" sz="2400" i="1" dirty="0"/>
            <a:t>.</a:t>
          </a:r>
          <a:endParaRPr lang="en-US" sz="2400" dirty="0"/>
        </a:p>
      </cdr:txBody>
    </cdr:sp>
  </cdr:relSizeAnchor>
</c:userShapes>
</file>

<file path=ppt/drawings/drawing4.xml><?xml version="1.0" encoding="utf-8"?>
<c:userShapes xmlns:c="http://schemas.openxmlformats.org/drawingml/2006/chart">
  <cdr:relSizeAnchor xmlns:cdr="http://schemas.openxmlformats.org/drawingml/2006/chartDrawing">
    <cdr:from>
      <cdr:x>0.05471</cdr:x>
      <cdr:y>0.47924</cdr:y>
    </cdr:from>
    <cdr:to>
      <cdr:x>0.22112</cdr:x>
      <cdr:y>0.52076</cdr:y>
    </cdr:to>
    <cdr:sp macro="" textlink="">
      <cdr:nvSpPr>
        <cdr:cNvPr id="2" name="TextBox 1">
          <a:extLst xmlns:a="http://schemas.openxmlformats.org/drawingml/2006/main">
            <a:ext uri="{FF2B5EF4-FFF2-40B4-BE49-F238E27FC236}">
              <a16:creationId xmlns:a16="http://schemas.microsoft.com/office/drawing/2014/main" id="{23851E9A-6D82-468E-B8C2-DFEC9CC7B464}"/>
            </a:ext>
          </a:extLst>
        </cdr:cNvPr>
        <cdr:cNvSpPr txBox="1"/>
      </cdr:nvSpPr>
      <cdr:spPr>
        <a:xfrm xmlns:a="http://schemas.openxmlformats.org/drawingml/2006/main">
          <a:off x="575360" y="2131319"/>
          <a:ext cx="1749834" cy="184666"/>
        </a:xfrm>
        <a:prstGeom xmlns:a="http://schemas.openxmlformats.org/drawingml/2006/main" prst="rect">
          <a:avLst/>
        </a:prstGeom>
      </cdr:spPr>
      <cdr:txBody>
        <a:bodyPr xmlns:a="http://schemas.openxmlformats.org/drawingml/2006/main" wrap="square" lIns="0" tIns="0" rIns="0" bIns="0" rtlCol="0">
          <a:spAutoFit/>
        </a:bodyPr>
        <a:lstStyle xmlns:a="http://schemas.openxmlformats.org/drawingml/2006/main">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xmlns:a="http://schemas.openxmlformats.org/drawingml/2006/main">
          <a:r>
            <a:rPr lang="en-US" sz="1200" b="1" dirty="0">
              <a:solidFill>
                <a:srgbClr val="4ABDBC"/>
              </a:solidFill>
              <a:latin typeface="InterFace" panose="020B0503030203020204" pitchFamily="34" charset="0"/>
              <a:ea typeface="Lato" panose="020F0502020204030203" pitchFamily="34" charset="0"/>
              <a:cs typeface="Lato" panose="020F0502020204030203" pitchFamily="34" charset="0"/>
            </a:rPr>
            <a:t>OECD average: 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C6A77-897B-A94D-8179-085D1B4EE98D}"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ommonwealthfund.org/publications/issue-briefs/2020/jan/us-health-care-global-perspective-2019"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axenehp.com/international-healthcare-systems-us-versus-world/" TargetMode="External"/><Relationship Id="rId5" Type="http://schemas.openxmlformats.org/officeDocument/2006/relationships/hyperlink" Target="https://www.healthsystemtracker.org/chart-collection/quality-u-s-healthcare-system-compare-countries/#item-overall-age-specific-potential-years-of-life-lost-per-100000-population-1990-2017" TargetMode="External"/><Relationship Id="rId4" Type="http://schemas.openxmlformats.org/officeDocument/2006/relationships/hyperlink" Target="https://www.commonwealthfund.org/publications/issue-briefs/2015/oct/us-health-care-global-perspectiv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Prescription_drug_prices_in_the_United_States"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ft.com/content/e92dbf94-d9a2-11e9-8f9b-77216ebe1f17"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nchs/data/nvsr/nvsr74/nvsr74-07.pdf"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datawrapper.dwcdn.net/uRjyp/800px.p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Expenditures grew about 7.5% from 2022 to 2023.</a:t>
            </a:r>
          </a:p>
          <a:p>
            <a:r>
              <a:rPr lang="en-US" dirty="0"/>
              <a:t>Hopefully the comparison of the US health care industry to the entire economy of Germany, UK, and France will make students also appreciate how difficult any type of a reform is – when the sector being reformed is of this size and complexity. </a:t>
            </a:r>
          </a:p>
          <a:p>
            <a:r>
              <a:rPr lang="en-US" dirty="0"/>
              <a:t>https://</a:t>
            </a:r>
            <a:r>
              <a:rPr lang="en-US" dirty="0" err="1"/>
              <a:t>databankfiles.worldbank.org</a:t>
            </a:r>
            <a:r>
              <a:rPr lang="en-US" dirty="0"/>
              <a:t>/public/</a:t>
            </a:r>
            <a:r>
              <a:rPr lang="en-US" dirty="0" err="1"/>
              <a:t>ddpext_download</a:t>
            </a:r>
            <a:r>
              <a:rPr lang="en-US" dirty="0"/>
              <a:t>/</a:t>
            </a:r>
            <a:r>
              <a:rPr lang="en-US" dirty="0" err="1"/>
              <a:t>GDP.pdf</a:t>
            </a:r>
            <a:endParaRPr lang="en-US" dirty="0"/>
          </a:p>
        </p:txBody>
      </p:sp>
      <p:sp>
        <p:nvSpPr>
          <p:cNvPr id="4" name="Slide Number Placeholder 3"/>
          <p:cNvSpPr>
            <a:spLocks noGrp="1"/>
          </p:cNvSpPr>
          <p:nvPr>
            <p:ph type="sldNum" sz="quarter" idx="5"/>
          </p:nvPr>
        </p:nvSpPr>
        <p:spPr/>
        <p:txBody>
          <a:bodyPr/>
          <a:lstStyle/>
          <a:p>
            <a:pPr defTabSz="955639">
              <a:defRPr/>
            </a:pPr>
            <a:fld id="{7EC85BC4-8EB5-4604-8AA6-8BB49D60C87E}" type="slidenum">
              <a:rPr lang="en-US">
                <a:solidFill>
                  <a:prstClr val="black"/>
                </a:solidFill>
                <a:latin typeface="Calibri"/>
              </a:rPr>
              <a:pPr defTabSz="955639">
                <a:defRPr/>
              </a:pPr>
              <a:t>2</a:t>
            </a:fld>
            <a:endParaRPr lang="en-US" dirty="0">
              <a:solidFill>
                <a:prstClr val="black"/>
              </a:solidFill>
              <a:latin typeface="Calibri"/>
            </a:endParaRPr>
          </a:p>
        </p:txBody>
      </p:sp>
    </p:spTree>
    <p:extLst>
      <p:ext uri="{BB962C8B-B14F-4D97-AF65-F5344CB8AC3E}">
        <p14:creationId xmlns:p14="http://schemas.microsoft.com/office/powerpoint/2010/main" val="319348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times people confuse</a:t>
            </a:r>
            <a:r>
              <a:rPr lang="en-US" baseline="0" dirty="0"/>
              <a:t> Health Economics with Health Insurance. The topics discuss in health economics included health insurance, but also a number of other markets related to health care resources.</a:t>
            </a:r>
          </a:p>
          <a:p>
            <a:r>
              <a:rPr lang="en-US" dirty="0"/>
              <a:t>This</a:t>
            </a:r>
            <a:r>
              <a:rPr lang="en-US" baseline="0" dirty="0"/>
              <a:t> is an important distinction – because it also relates to the Health Care reform. Health care reform in the US is mostly dealing with the reform of the Health Insurance, rather than other health care markets.</a:t>
            </a:r>
          </a:p>
          <a:p>
            <a:r>
              <a:rPr lang="en-US" baseline="0" dirty="0"/>
              <a:t>The debate about many of these issues has to do with the market structure – and the issue of when does a market work well – without a lot of government intervention (free markets) and when is it necessary for a government to play a much larger role.</a:t>
            </a:r>
          </a:p>
        </p:txBody>
      </p:sp>
      <p:sp>
        <p:nvSpPr>
          <p:cNvPr id="4" name="Slide Number Placeholder 3"/>
          <p:cNvSpPr>
            <a:spLocks noGrp="1"/>
          </p:cNvSpPr>
          <p:nvPr>
            <p:ph type="sldNum" sz="quarter" idx="5"/>
          </p:nvPr>
        </p:nvSpPr>
        <p:spPr/>
        <p:txBody>
          <a:bodyPr/>
          <a:lstStyle/>
          <a:p>
            <a:fld id="{7EC85BC4-8EB5-4604-8AA6-8BB49D60C87E}" type="slidenum">
              <a:rPr lang="en-US" smtClean="0"/>
              <a:t>3</a:t>
            </a:fld>
            <a:endParaRPr lang="en-US" dirty="0"/>
          </a:p>
        </p:txBody>
      </p:sp>
    </p:spTree>
    <p:extLst>
      <p:ext uri="{BB962C8B-B14F-4D97-AF65-F5344CB8AC3E}">
        <p14:creationId xmlns:p14="http://schemas.microsoft.com/office/powerpoint/2010/main" val="2097758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7FA77-8A8D-13C0-3722-BB9BB06D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82A73-C58B-903F-16AF-3FE764E1BA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E93F1A-1F75-7A61-6ED3-7020167D14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Among the 34 countries in the OECD, the US in 2010 was </a:t>
            </a:r>
            <a:r>
              <a:rPr lang="en-US" sz="1200" b="0" dirty="0">
                <a:solidFill>
                  <a:srgbClr val="0C4C88"/>
                </a:solidFill>
              </a:rPr>
              <a:t>27th in life expectancy at birth</a:t>
            </a:r>
          </a:p>
          <a:p>
            <a:endParaRPr lang="en-US" dirty="0"/>
          </a:p>
        </p:txBody>
      </p:sp>
      <p:sp>
        <p:nvSpPr>
          <p:cNvPr id="4" name="Slide Number Placeholder 3">
            <a:extLst>
              <a:ext uri="{FF2B5EF4-FFF2-40B4-BE49-F238E27FC236}">
                <a16:creationId xmlns:a16="http://schemas.microsoft.com/office/drawing/2014/main" id="{1134ED17-31D2-5C9C-3FB5-A1139DCE436A}"/>
              </a:ext>
            </a:extLst>
          </p:cNvPr>
          <p:cNvSpPr>
            <a:spLocks noGrp="1"/>
          </p:cNvSpPr>
          <p:nvPr>
            <p:ph type="sldNum" sz="quarter" idx="5"/>
          </p:nvPr>
        </p:nvSpPr>
        <p:spPr/>
        <p:txBody>
          <a:bodyPr/>
          <a:lstStyle/>
          <a:p>
            <a:fld id="{39F294D8-753E-E842-8CF8-893A8D4FD7E5}" type="slidenum">
              <a:rPr lang="en-US" smtClean="0"/>
              <a:t>12</a:t>
            </a:fld>
            <a:endParaRPr lang="en-US"/>
          </a:p>
        </p:txBody>
      </p:sp>
    </p:spTree>
    <p:extLst>
      <p:ext uri="{BB962C8B-B14F-4D97-AF65-F5344CB8AC3E}">
        <p14:creationId xmlns:p14="http://schemas.microsoft.com/office/powerpoint/2010/main" val="3789876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good resources:</a:t>
            </a:r>
            <a:endParaRPr lang="en-US" dirty="0">
              <a:hlinkClick r:id="rId3"/>
            </a:endParaRPr>
          </a:p>
          <a:p>
            <a:endParaRPr lang="en-US" dirty="0">
              <a:hlinkClick r:id="rId3"/>
            </a:endParaRPr>
          </a:p>
          <a:p>
            <a:endParaRPr lang="en-US" dirty="0">
              <a:hlinkClick r:id="rId3"/>
            </a:endParaRPr>
          </a:p>
          <a:p>
            <a:r>
              <a:rPr lang="en-US" dirty="0">
                <a:hlinkClick r:id="rId3"/>
              </a:rPr>
              <a:t>https://www.commonwealthfund.org/publications/issue-briefs/2020/jan/us-health-care-global-perspective-2019</a:t>
            </a:r>
            <a:endParaRPr lang="en-US" dirty="0"/>
          </a:p>
          <a:p>
            <a:endParaRPr lang="en-US" dirty="0"/>
          </a:p>
          <a:p>
            <a:r>
              <a:rPr lang="en-US" dirty="0"/>
              <a:t>A bit older report: </a:t>
            </a:r>
            <a:r>
              <a:rPr lang="en-US" dirty="0">
                <a:hlinkClick r:id="rId4"/>
              </a:rPr>
              <a:t>https://www.commonwealthfund.org/publications/issue-briefs/2015/oct/us-health-care-global-perspective</a:t>
            </a:r>
            <a:endParaRPr lang="en-US" dirty="0"/>
          </a:p>
          <a:p>
            <a:endParaRPr lang="en-US" dirty="0"/>
          </a:p>
          <a:p>
            <a:r>
              <a:rPr lang="en-US" dirty="0">
                <a:hlinkClick r:id="rId5"/>
              </a:rPr>
              <a:t>https://www.healthsystemtracker.org/chart-collection/quality-u-s-healthcare-system-compare-countries/#item-overall-age-specific-potential-years-of-life-lost-per-100000-population-1990-2017</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6"/>
              </a:rPr>
              <a:t>https://axenehp.com/international-healthcare-systems-us-versus-world/</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EC85BC4-8EB5-4604-8AA6-8BB49D60C87E}" type="slidenum">
              <a:rPr lang="en-US" smtClean="0"/>
              <a:t>21</a:t>
            </a:fld>
            <a:endParaRPr lang="en-US" dirty="0"/>
          </a:p>
        </p:txBody>
      </p:sp>
    </p:spTree>
    <p:extLst>
      <p:ext uri="{BB962C8B-B14F-4D97-AF65-F5344CB8AC3E}">
        <p14:creationId xmlns:p14="http://schemas.microsoft.com/office/powerpoint/2010/main" val="3106311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FBA02-2F0F-E90B-090D-6D777D8A6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BEB8A-07C0-0578-AC1C-9C86BD213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4D08F-E333-DF63-FDFB-2827FD78FD19}"/>
              </a:ext>
            </a:extLst>
          </p:cNvPr>
          <p:cNvSpPr>
            <a:spLocks noGrp="1"/>
          </p:cNvSpPr>
          <p:nvPr>
            <p:ph type="body" idx="1"/>
          </p:nvPr>
        </p:nvSpPr>
        <p:spPr/>
        <p:txBody>
          <a:bodyPr/>
          <a:lstStyle/>
          <a:p>
            <a:endParaRPr lang="en-US" dirty="0"/>
          </a:p>
          <a:p>
            <a:endParaRPr lang="en-US" dirty="0"/>
          </a:p>
          <a:p>
            <a:endParaRPr lang="en-US" dirty="0"/>
          </a:p>
          <a:p>
            <a:endParaRPr lang="en-US" dirty="0"/>
          </a:p>
          <a:p>
            <a:r>
              <a:rPr lang="en-US" dirty="0">
                <a:hlinkClick r:id="rId3"/>
              </a:rPr>
              <a:t>https://en.wikipedia.org/wiki/Prescription_drug_prices_in_the_United_States</a:t>
            </a:r>
            <a:endParaRPr lang="en-US" dirty="0"/>
          </a:p>
          <a:p>
            <a:endParaRPr lang="en-US" dirty="0"/>
          </a:p>
          <a:p>
            <a:r>
              <a:rPr lang="en-US" dirty="0">
                <a:hlinkClick r:id="rId4"/>
              </a:rPr>
              <a:t>https://www.ft.com/content/e92dbf94-d9a2-11e9-8f9b-77216ebe1f17</a:t>
            </a:r>
            <a:endParaRPr lang="en-US" dirty="0"/>
          </a:p>
        </p:txBody>
      </p:sp>
      <p:sp>
        <p:nvSpPr>
          <p:cNvPr id="4" name="Slide Number Placeholder 3">
            <a:extLst>
              <a:ext uri="{FF2B5EF4-FFF2-40B4-BE49-F238E27FC236}">
                <a16:creationId xmlns:a16="http://schemas.microsoft.com/office/drawing/2014/main" id="{80F65541-83D2-209D-E059-9A01B9B6C4C0}"/>
              </a:ext>
            </a:extLst>
          </p:cNvPr>
          <p:cNvSpPr>
            <a:spLocks noGrp="1"/>
          </p:cNvSpPr>
          <p:nvPr>
            <p:ph type="sldNum" sz="quarter" idx="5"/>
          </p:nvPr>
        </p:nvSpPr>
        <p:spPr/>
        <p:txBody>
          <a:bodyPr/>
          <a:lstStyle/>
          <a:p>
            <a:pPr defTabSz="955639">
              <a:defRPr/>
            </a:pPr>
            <a:fld id="{7EC85BC4-8EB5-4604-8AA6-8BB49D60C87E}" type="slidenum">
              <a:rPr lang="en-US">
                <a:solidFill>
                  <a:prstClr val="black"/>
                </a:solidFill>
                <a:latin typeface="Calibri"/>
              </a:rPr>
              <a:pPr defTabSz="955639">
                <a:defRPr/>
              </a:pPr>
              <a:t>32</a:t>
            </a:fld>
            <a:endParaRPr lang="en-US">
              <a:solidFill>
                <a:prstClr val="black"/>
              </a:solidFill>
              <a:latin typeface="Calibri"/>
            </a:endParaRPr>
          </a:p>
        </p:txBody>
      </p:sp>
    </p:spTree>
    <p:extLst>
      <p:ext uri="{BB962C8B-B14F-4D97-AF65-F5344CB8AC3E}">
        <p14:creationId xmlns:p14="http://schemas.microsoft.com/office/powerpoint/2010/main" val="1850709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Myriad Pro Light"/>
              </a:rPr>
              <a:t>https://</a:t>
            </a:r>
            <a:r>
              <a:rPr lang="en-US" sz="1800" b="0" i="0" u="none" strike="noStrike" baseline="0" dirty="0" err="1">
                <a:solidFill>
                  <a:srgbClr val="000000"/>
                </a:solidFill>
                <a:latin typeface="Myriad Pro Light"/>
              </a:rPr>
              <a:t>www.kff.org</a:t>
            </a:r>
            <a:r>
              <a:rPr lang="en-US" sz="1800" b="0" i="0" u="none" strike="noStrike" baseline="0" dirty="0">
                <a:solidFill>
                  <a:srgbClr val="000000"/>
                </a:solidFill>
                <a:latin typeface="Myriad Pro Light"/>
              </a:rPr>
              <a:t>/other/state-indicator/number-of-issuers-participating-in-the-individual-health-insurance-marketplace/?</a:t>
            </a:r>
            <a:r>
              <a:rPr lang="en-US" sz="1800" b="0" i="0" u="none" strike="noStrike" baseline="0" dirty="0" err="1">
                <a:solidFill>
                  <a:srgbClr val="000000"/>
                </a:solidFill>
                <a:latin typeface="Myriad Pro Light"/>
              </a:rPr>
              <a:t>currentTimeframe</a:t>
            </a:r>
            <a:r>
              <a:rPr lang="en-US" sz="1800" b="0" i="0" u="none" strike="noStrike" baseline="0" dirty="0">
                <a:solidFill>
                  <a:srgbClr val="000000"/>
                </a:solidFill>
                <a:latin typeface="Myriad Pro Light"/>
              </a:rPr>
              <a:t>=0&amp;sortModel=%7B%22colId%22:%22Number%20of%20Issuers%20in%202019%22,%22sort%22:%22desc%22%7D</a:t>
            </a:r>
          </a:p>
          <a:p>
            <a:endParaRPr lang="en-US" sz="1800" b="0" i="0" u="none" strike="noStrike" baseline="0" dirty="0">
              <a:solidFill>
                <a:srgbClr val="000000"/>
              </a:solidFill>
              <a:latin typeface="Myriad Pro Light"/>
            </a:endParaRPr>
          </a:p>
          <a:p>
            <a:r>
              <a:rPr lang="en-US" sz="1800" b="0" i="0" u="none" strike="noStrike" baseline="0" dirty="0">
                <a:solidFill>
                  <a:srgbClr val="000000"/>
                </a:solidFill>
                <a:latin typeface="Myriad Pro Light"/>
              </a:rPr>
              <a:t>6 Roy, </a:t>
            </a:r>
            <a:r>
              <a:rPr lang="en-US" sz="1800" b="0" i="0" u="none" strike="noStrike" baseline="0" dirty="0" err="1">
                <a:solidFill>
                  <a:srgbClr val="000000"/>
                </a:solidFill>
                <a:latin typeface="Myriad Pro Light"/>
              </a:rPr>
              <a:t>Avik</a:t>
            </a:r>
            <a:r>
              <a:rPr lang="en-US" sz="1800" b="0" i="0" u="none" strike="noStrike" baseline="0" dirty="0">
                <a:solidFill>
                  <a:srgbClr val="000000"/>
                </a:solidFill>
                <a:latin typeface="Myriad Pro Light"/>
              </a:rPr>
              <a:t>. “Why Switzerland Has the World’s Best Health Care System.” </a:t>
            </a:r>
            <a:r>
              <a:rPr lang="en-US" sz="1800" b="0" i="1" u="none" strike="noStrike" baseline="0" dirty="0">
                <a:solidFill>
                  <a:srgbClr val="000000"/>
                </a:solidFill>
                <a:latin typeface="Myriad Pro Light"/>
              </a:rPr>
              <a:t>Forbes</a:t>
            </a:r>
            <a:r>
              <a:rPr lang="en-US" sz="1800" b="0" i="0" u="none" strike="noStrike" baseline="0" dirty="0">
                <a:solidFill>
                  <a:srgbClr val="000000"/>
                </a:solidFill>
                <a:latin typeface="Myriad Pro Light"/>
              </a:rPr>
              <a:t>, April 29, 2011; </a:t>
            </a:r>
            <a:r>
              <a:rPr lang="en-US" sz="1800" b="0" i="0" u="sng" strike="noStrike" baseline="0" dirty="0">
                <a:solidFill>
                  <a:srgbClr val="000000"/>
                </a:solidFill>
                <a:latin typeface="Myriad Pro Light"/>
              </a:rPr>
              <a:t>https://www.forbes.com/sites/theapothecary/2011/04/29/why-switzerland-has-the-worlds-best-health-care-system/#2416d9a67d74</a:t>
            </a:r>
            <a:r>
              <a:rPr lang="en-US" sz="1800" b="0" i="0" u="none" strike="noStrike" baseline="0" dirty="0">
                <a:solidFill>
                  <a:srgbClr val="000000"/>
                </a:solidFill>
                <a:latin typeface="Myriad Pro Light"/>
              </a:rPr>
              <a:t>.</a:t>
            </a:r>
          </a:p>
          <a:p>
            <a:r>
              <a:rPr lang="en-US" sz="1800" b="0" i="0" u="none" strike="noStrike" baseline="0" dirty="0">
                <a:solidFill>
                  <a:srgbClr val="000000"/>
                </a:solidFill>
                <a:latin typeface="Myriad Pro Light"/>
              </a:rPr>
              <a:t>7 Henry J. Kaiser Family Foundation. “Number of Issuers Participating in the Individual Health Insurance Marketplaces.” State Health Facts; </a:t>
            </a:r>
            <a:r>
              <a:rPr lang="en-US" sz="1800" b="0" i="0" u="sng" strike="noStrike" baseline="0" dirty="0">
                <a:solidFill>
                  <a:srgbClr val="000000"/>
                </a:solidFill>
                <a:latin typeface="Myriad Pro Light"/>
              </a:rPr>
              <a:t>https://www.kff.org/other/state-indicator/number-of-issuers-participating-in-the-individual-health-insurance-marketplace</a:t>
            </a:r>
            <a:r>
              <a:rPr lang="en-US" sz="1800" b="0" i="0" u="none" strike="noStrike" baseline="0" dirty="0">
                <a:solidFill>
                  <a:srgbClr val="000000"/>
                </a:solidFill>
                <a:latin typeface="Myriad Pro Light"/>
              </a:rPr>
              <a:t>, accessed July 2019.</a:t>
            </a:r>
            <a:endParaRPr lang="en-US" dirty="0"/>
          </a:p>
        </p:txBody>
      </p:sp>
      <p:sp>
        <p:nvSpPr>
          <p:cNvPr id="4" name="Slide Number Placeholder 3"/>
          <p:cNvSpPr>
            <a:spLocks noGrp="1"/>
          </p:cNvSpPr>
          <p:nvPr>
            <p:ph type="sldNum" sz="quarter" idx="5"/>
          </p:nvPr>
        </p:nvSpPr>
        <p:spPr/>
        <p:txBody>
          <a:bodyPr/>
          <a:lstStyle/>
          <a:p>
            <a:fld id="{7EC85BC4-8EB5-4604-8AA6-8BB49D60C87E}" type="slidenum">
              <a:rPr lang="en-US" smtClean="0"/>
              <a:t>35</a:t>
            </a:fld>
            <a:endParaRPr lang="en-US"/>
          </a:p>
        </p:txBody>
      </p:sp>
    </p:spTree>
    <p:extLst>
      <p:ext uri="{BB962C8B-B14F-4D97-AF65-F5344CB8AC3E}">
        <p14:creationId xmlns:p14="http://schemas.microsoft.com/office/powerpoint/2010/main" val="2752416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CDC</a:t>
            </a:r>
          </a:p>
        </p:txBody>
      </p:sp>
      <p:sp>
        <p:nvSpPr>
          <p:cNvPr id="4" name="Slide Number Placeholder 3"/>
          <p:cNvSpPr>
            <a:spLocks noGrp="1"/>
          </p:cNvSpPr>
          <p:nvPr>
            <p:ph type="sldNum" sz="quarter" idx="5"/>
          </p:nvPr>
        </p:nvSpPr>
        <p:spPr/>
        <p:txBody>
          <a:bodyPr/>
          <a:lstStyle/>
          <a:p>
            <a:pPr defTabSz="955639">
              <a:defRPr/>
            </a:pPr>
            <a:fld id="{7EC85BC4-8EB5-4604-8AA6-8BB49D60C87E}" type="slidenum">
              <a:rPr lang="en-US">
                <a:solidFill>
                  <a:prstClr val="black"/>
                </a:solidFill>
                <a:latin typeface="Calibri"/>
              </a:rPr>
              <a:pPr defTabSz="955639">
                <a:defRPr/>
              </a:pPr>
              <a:t>43</a:t>
            </a:fld>
            <a:endParaRPr lang="en-US">
              <a:solidFill>
                <a:prstClr val="black"/>
              </a:solidFill>
              <a:latin typeface="Calibri"/>
            </a:endParaRPr>
          </a:p>
        </p:txBody>
      </p:sp>
    </p:spTree>
    <p:extLst>
      <p:ext uri="{BB962C8B-B14F-4D97-AF65-F5344CB8AC3E}">
        <p14:creationId xmlns:p14="http://schemas.microsoft.com/office/powerpoint/2010/main" val="772649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Source: </a:t>
            </a:r>
            <a:r>
              <a:rPr lang="en-US" sz="1200" b="0" i="0" u="none" strike="noStrike" kern="1200" dirty="0">
                <a:solidFill>
                  <a:schemeClr val="tx1"/>
                </a:solidFill>
                <a:effectLst/>
                <a:latin typeface="+mn-lt"/>
                <a:ea typeface="+mn-ea"/>
                <a:cs typeface="+mn-cs"/>
                <a:hlinkClick r:id="rId3"/>
              </a:rPr>
              <a:t>Ely, DM, Driscoll, AK. Infant mortality in the United States, 2023: Data From the Period Linked Birth/Infant Death File. National Vital Statistics Report Vol. 74 No. 7, National Center for Health Statistics, Centers for Disease Control and Prevention, 2025.</a:t>
            </a:r>
            <a:r>
              <a:rPr lang="en-US" sz="1200" b="0" i="0" u="none" strike="noStrike" kern="1200" dirty="0">
                <a:solidFill>
                  <a:schemeClr val="tx1"/>
                </a:solidFill>
                <a:effectLst/>
                <a:latin typeface="+mn-lt"/>
                <a:ea typeface="+mn-ea"/>
                <a:cs typeface="+mn-cs"/>
              </a:rPr>
              <a:t>Get the </a:t>
            </a:r>
            <a:r>
              <a:rPr lang="en-US" sz="1200" b="0" i="0" u="none" strike="noStrike" kern="1200" dirty="0" err="1">
                <a:solidFill>
                  <a:schemeClr val="tx1"/>
                </a:solidFill>
                <a:effectLst/>
                <a:latin typeface="+mn-lt"/>
                <a:ea typeface="+mn-ea"/>
                <a:cs typeface="+mn-cs"/>
              </a:rPr>
              <a:t>data</a:t>
            </a:r>
            <a:r>
              <a:rPr lang="en-US" sz="1200" b="0" i="0" u="none" strike="noStrike" kern="1200" dirty="0" err="1">
                <a:solidFill>
                  <a:schemeClr val="tx1"/>
                </a:solidFill>
                <a:effectLst/>
                <a:latin typeface="+mn-lt"/>
                <a:ea typeface="+mn-ea"/>
                <a:cs typeface="+mn-cs"/>
                <a:hlinkClick r:id="rId4"/>
              </a:rPr>
              <a:t>Download</a:t>
            </a:r>
            <a:r>
              <a:rPr lang="en-US" sz="1200" b="0" i="0" u="none" strike="noStrike" kern="1200" dirty="0">
                <a:solidFill>
                  <a:schemeClr val="tx1"/>
                </a:solidFill>
                <a:effectLst/>
                <a:latin typeface="+mn-lt"/>
                <a:ea typeface="+mn-ea"/>
                <a:cs typeface="+mn-cs"/>
                <a:hlinkClick r:id="rId4"/>
              </a:rPr>
              <a:t> PNG</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Indicates the difference in values from those for Whites is statistically significant</a:t>
            </a:r>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45</a:t>
            </a:fld>
            <a:endParaRPr lang="en-US"/>
          </a:p>
        </p:txBody>
      </p:sp>
    </p:spTree>
    <p:extLst>
      <p:ext uri="{BB962C8B-B14F-4D97-AF65-F5344CB8AC3E}">
        <p14:creationId xmlns:p14="http://schemas.microsoft.com/office/powerpoint/2010/main" val="68893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info@needecon.org" TargetMode="External"/><Relationship Id="rId2" Type="http://schemas.openxmlformats.org/officeDocument/2006/relationships/hyperlink" Target="http://www.needecon.org/" TargetMode="External"/><Relationship Id="rId1" Type="http://schemas.openxmlformats.org/officeDocument/2006/relationships/slideLayout" Target="../slideLayouts/slideLayout2.xml"/><Relationship Id="rId4" Type="http://schemas.openxmlformats.org/officeDocument/2006/relationships/hyperlink" Target="http://www.needecon.org/testimonials.php"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46" y="2811709"/>
            <a:ext cx="10219508" cy="874970"/>
          </a:xfrm>
        </p:spPr>
        <p:txBody>
          <a:bodyPr anchor="ctr" anchorCtr="0">
            <a:noAutofit/>
          </a:bodyPr>
          <a:lstStyle/>
          <a:p>
            <a:pPr>
              <a:lnSpc>
                <a:spcPct val="100000"/>
              </a:lnSpc>
              <a:spcBef>
                <a:spcPts val="0"/>
              </a:spcBef>
            </a:pPr>
            <a:r>
              <a:rPr lang="en-US" sz="4800" b="1" dirty="0"/>
              <a:t>The Economics of Healthcare</a:t>
            </a:r>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00351" y="3785632"/>
            <a:ext cx="9144000" cy="1819191"/>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sz="1800" dirty="0">
              <a:solidFill>
                <a:schemeClr val="tx2"/>
              </a:solidFill>
            </a:endParaRPr>
          </a:p>
          <a:p>
            <a:pPr>
              <a:lnSpc>
                <a:spcPct val="100000"/>
              </a:lnSpc>
              <a:spcBef>
                <a:spcPts val="0"/>
              </a:spcBef>
            </a:pPr>
            <a:r>
              <a:rPr lang="en-US" dirty="0"/>
              <a:t>Marin Academy</a:t>
            </a:r>
            <a:endParaRPr lang="en-US" sz="1800" dirty="0">
              <a:solidFill>
                <a:schemeClr val="tx2"/>
              </a:solidFill>
            </a:endParaRPr>
          </a:p>
          <a:p>
            <a:pPr>
              <a:lnSpc>
                <a:spcPct val="100000"/>
              </a:lnSpc>
              <a:spcBef>
                <a:spcPts val="0"/>
              </a:spcBef>
            </a:pPr>
            <a:r>
              <a:rPr lang="en-US" sz="1800" dirty="0">
                <a:solidFill>
                  <a:schemeClr val="tx2"/>
                </a:solidFill>
              </a:rPr>
              <a:t>October 29, 2026</a:t>
            </a:r>
          </a:p>
          <a:p>
            <a:pPr>
              <a:lnSpc>
                <a:spcPct val="100000"/>
              </a:lnSpc>
              <a:spcBef>
                <a:spcPts val="0"/>
              </a:spcBef>
            </a:pPr>
            <a:endParaRPr lang="en-US" sz="1800" dirty="0">
              <a:solidFill>
                <a:schemeClr val="tx2"/>
              </a:solidFill>
            </a:endParaRPr>
          </a:p>
          <a:p>
            <a:pPr>
              <a:lnSpc>
                <a:spcPct val="100000"/>
              </a:lnSpc>
              <a:spcBef>
                <a:spcPts val="0"/>
              </a:spcBef>
            </a:pPr>
            <a:r>
              <a:rPr lang="en-US" sz="4000" dirty="0">
                <a:solidFill>
                  <a:schemeClr val="tx2"/>
                </a:solidFill>
              </a:rPr>
              <a:t>Jon </a:t>
            </a:r>
            <a:r>
              <a:rPr lang="en-US" sz="4000" dirty="0" err="1">
                <a:solidFill>
                  <a:schemeClr val="tx2"/>
                </a:solidFill>
              </a:rPr>
              <a:t>Haveman</a:t>
            </a:r>
            <a:r>
              <a:rPr lang="en-US" sz="4000" dirty="0">
                <a:solidFill>
                  <a:schemeClr val="tx2"/>
                </a:solidFill>
              </a:rPr>
              <a:t>, Ph.D.</a:t>
            </a:r>
          </a:p>
          <a:p>
            <a:pPr>
              <a:lnSpc>
                <a:spcPct val="100000"/>
              </a:lnSpc>
              <a:spcBef>
                <a:spcPts val="0"/>
              </a:spcBef>
            </a:pPr>
            <a:r>
              <a:rPr lang="en-US" sz="3400" b="0" i="1" dirty="0">
                <a:solidFill>
                  <a:schemeClr val="tx2"/>
                </a:solidFill>
              </a:rPr>
              <a:t>NEED &amp; Marin Academy</a:t>
            </a:r>
          </a:p>
        </p:txBody>
      </p:sp>
      <p:pic>
        <p:nvPicPr>
          <p:cNvPr id="2" name="Picture 1">
            <a:extLst>
              <a:ext uri="{FF2B5EF4-FFF2-40B4-BE49-F238E27FC236}">
                <a16:creationId xmlns:a16="http://schemas.microsoft.com/office/drawing/2014/main" id="{E2710A66-BA81-9D49-89C7-604BADF16B6C}"/>
              </a:ext>
            </a:extLst>
          </p:cNvPr>
          <p:cNvPicPr>
            <a:picLocks noChangeAspect="1"/>
          </p:cNvPicPr>
          <p:nvPr/>
        </p:nvPicPr>
        <p:blipFill>
          <a:blip r:embed="rId2"/>
          <a:stretch>
            <a:fillRect/>
          </a:stretch>
        </p:blipFill>
        <p:spPr>
          <a:xfrm>
            <a:off x="8549089" y="4471012"/>
            <a:ext cx="3377214" cy="1570559"/>
          </a:xfrm>
          <a:prstGeom prst="rect">
            <a:avLst/>
          </a:prstGeom>
        </p:spPr>
      </p:pic>
      <p:pic>
        <p:nvPicPr>
          <p:cNvPr id="4" name="Picture 3">
            <a:extLst>
              <a:ext uri="{FF2B5EF4-FFF2-40B4-BE49-F238E27FC236}">
                <a16:creationId xmlns:a16="http://schemas.microsoft.com/office/drawing/2014/main" id="{E4AF9991-D92B-5943-B5CF-3213E2BD6D2A}"/>
              </a:ext>
            </a:extLst>
          </p:cNvPr>
          <p:cNvPicPr>
            <a:picLocks noChangeAspect="1"/>
          </p:cNvPicPr>
          <p:nvPr/>
        </p:nvPicPr>
        <p:blipFill>
          <a:blip r:embed="rId3"/>
          <a:stretch>
            <a:fillRect/>
          </a:stretch>
        </p:blipFill>
        <p:spPr>
          <a:xfrm>
            <a:off x="514350" y="220785"/>
            <a:ext cx="2863411" cy="1905470"/>
          </a:xfrm>
          <a:prstGeom prst="rect">
            <a:avLst/>
          </a:prstGeom>
        </p:spPr>
      </p:pic>
    </p:spTree>
    <p:extLst>
      <p:ext uri="{BB962C8B-B14F-4D97-AF65-F5344CB8AC3E}">
        <p14:creationId xmlns:p14="http://schemas.microsoft.com/office/powerpoint/2010/main" val="1580733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8B90-72AA-495E-8B79-E41D1B1BB6AF}"/>
              </a:ext>
            </a:extLst>
          </p:cNvPr>
          <p:cNvSpPr>
            <a:spLocks noGrp="1"/>
          </p:cNvSpPr>
          <p:nvPr>
            <p:ph type="title"/>
          </p:nvPr>
        </p:nvSpPr>
        <p:spPr>
          <a:xfrm>
            <a:off x="726309" y="0"/>
            <a:ext cx="10515600" cy="1325563"/>
          </a:xfrm>
        </p:spPr>
        <p:txBody>
          <a:bodyPr>
            <a:normAutofit/>
          </a:bodyPr>
          <a:lstStyle/>
          <a:p>
            <a:r>
              <a:rPr lang="en-US" dirty="0">
                <a:solidFill>
                  <a:schemeClr val="bg1"/>
                </a:solidFill>
              </a:rPr>
              <a:t>Hea</a:t>
            </a:r>
            <a:r>
              <a:rPr lang="en-US" dirty="0"/>
              <a:t>lthcare is Big Business</a:t>
            </a:r>
          </a:p>
        </p:txBody>
      </p:sp>
      <p:sp>
        <p:nvSpPr>
          <p:cNvPr id="3" name="Content Placeholder 2">
            <a:extLst>
              <a:ext uri="{FF2B5EF4-FFF2-40B4-BE49-F238E27FC236}">
                <a16:creationId xmlns:a16="http://schemas.microsoft.com/office/drawing/2014/main" id="{6764AFE4-321D-4C76-95D1-38EEDBEE5A62}"/>
              </a:ext>
            </a:extLst>
          </p:cNvPr>
          <p:cNvSpPr>
            <a:spLocks noGrp="1"/>
          </p:cNvSpPr>
          <p:nvPr>
            <p:ph idx="1"/>
          </p:nvPr>
        </p:nvSpPr>
        <p:spPr>
          <a:xfrm>
            <a:off x="896436" y="1155438"/>
            <a:ext cx="10610048" cy="4755748"/>
          </a:xfrm>
        </p:spPr>
        <p:txBody>
          <a:bodyPr>
            <a:normAutofit/>
          </a:bodyPr>
          <a:lstStyle/>
          <a:p>
            <a:pPr>
              <a:spcAft>
                <a:spcPts val="1000"/>
              </a:spcAft>
            </a:pPr>
            <a:r>
              <a:rPr lang="en-US" sz="3200" b="0" dirty="0"/>
              <a:t>Healthcare is the biggest industry and the largest employer in the U.S.</a:t>
            </a:r>
          </a:p>
          <a:p>
            <a:pPr>
              <a:spcAft>
                <a:spcPts val="1000"/>
              </a:spcAft>
            </a:pPr>
            <a:r>
              <a:rPr lang="en-US" sz="3200" b="0" dirty="0"/>
              <a:t>We spend </a:t>
            </a:r>
            <a:r>
              <a:rPr lang="en-US" sz="3200" dirty="0"/>
              <a:t>A LOT </a:t>
            </a:r>
            <a:r>
              <a:rPr lang="en-US" sz="3200" b="0" dirty="0"/>
              <a:t>on healthcare:</a:t>
            </a:r>
          </a:p>
          <a:p>
            <a:pPr lvl="1">
              <a:lnSpc>
                <a:spcPct val="100000"/>
              </a:lnSpc>
              <a:spcAft>
                <a:spcPts val="1000"/>
              </a:spcAft>
            </a:pPr>
            <a:r>
              <a:rPr lang="en-US" sz="2600" b="0" dirty="0">
                <a:solidFill>
                  <a:srgbClr val="0C4C88"/>
                </a:solidFill>
              </a:rPr>
              <a:t>In 202</a:t>
            </a:r>
            <a:r>
              <a:rPr lang="en-US" sz="2600" dirty="0">
                <a:solidFill>
                  <a:srgbClr val="0C4C88"/>
                </a:solidFill>
              </a:rPr>
              <a:t>4</a:t>
            </a:r>
            <a:r>
              <a:rPr lang="en-US" sz="2600" b="0" dirty="0">
                <a:solidFill>
                  <a:srgbClr val="0C4C88"/>
                </a:solidFill>
              </a:rPr>
              <a:t>, U.S. national health expenditures were about </a:t>
            </a:r>
            <a:r>
              <a:rPr lang="en-US" sz="2600" b="1" dirty="0">
                <a:solidFill>
                  <a:srgbClr val="0C4C88"/>
                </a:solidFill>
              </a:rPr>
              <a:t>$5.3 trillion</a:t>
            </a:r>
            <a:r>
              <a:rPr lang="en-US" sz="2600" dirty="0">
                <a:solidFill>
                  <a:srgbClr val="0C4C88"/>
                </a:solidFill>
              </a:rPr>
              <a:t> -- approximately </a:t>
            </a:r>
            <a:r>
              <a:rPr lang="en-US" sz="2600" b="1" dirty="0">
                <a:solidFill>
                  <a:srgbClr val="0C4C88"/>
                </a:solidFill>
              </a:rPr>
              <a:t>18.0% of GDP</a:t>
            </a:r>
            <a:r>
              <a:rPr lang="en-US" sz="2600" b="0" dirty="0">
                <a:solidFill>
                  <a:srgbClr val="0C4C88"/>
                </a:solidFill>
              </a:rPr>
              <a:t> </a:t>
            </a:r>
            <a:r>
              <a:rPr lang="en-US" sz="2600" dirty="0">
                <a:solidFill>
                  <a:srgbClr val="0C4C88"/>
                </a:solidFill>
              </a:rPr>
              <a:t>($15,000 per person)</a:t>
            </a:r>
            <a:endParaRPr lang="en-US" sz="2600" b="0" dirty="0">
              <a:solidFill>
                <a:srgbClr val="0C4C88"/>
              </a:solidFill>
            </a:endParaRPr>
          </a:p>
          <a:p>
            <a:pPr lvl="1">
              <a:lnSpc>
                <a:spcPct val="100000"/>
              </a:lnSpc>
              <a:spcAft>
                <a:spcPts val="1000"/>
              </a:spcAft>
            </a:pPr>
            <a:r>
              <a:rPr lang="en-US" sz="2600" dirty="0">
                <a:solidFill>
                  <a:srgbClr val="0C4C88"/>
                </a:solidFill>
              </a:rPr>
              <a:t>Expenditures grew 7.2% from 2023 to 2024</a:t>
            </a:r>
            <a:endParaRPr lang="en-US" sz="2600" b="0" dirty="0">
              <a:solidFill>
                <a:srgbClr val="0C4C88"/>
              </a:solidFill>
            </a:endParaRPr>
          </a:p>
        </p:txBody>
      </p:sp>
    </p:spTree>
    <p:extLst>
      <p:ext uri="{BB962C8B-B14F-4D97-AF65-F5344CB8AC3E}">
        <p14:creationId xmlns:p14="http://schemas.microsoft.com/office/powerpoint/2010/main" val="73535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9759-36B5-4618-A299-0760C0567421}"/>
              </a:ext>
            </a:extLst>
          </p:cNvPr>
          <p:cNvSpPr>
            <a:spLocks noGrp="1"/>
          </p:cNvSpPr>
          <p:nvPr>
            <p:ph type="title"/>
          </p:nvPr>
        </p:nvSpPr>
        <p:spPr/>
        <p:txBody>
          <a:bodyPr>
            <a:normAutofit/>
          </a:bodyPr>
          <a:lstStyle/>
          <a:p>
            <a:r>
              <a:rPr lang="en-US" dirty="0">
                <a:solidFill>
                  <a:schemeClr val="bg1"/>
                </a:solidFill>
              </a:rPr>
              <a:t>Ma</a:t>
            </a:r>
            <a:r>
              <a:rPr lang="en-US" dirty="0"/>
              <a:t>rkets Studied in Health Economics</a:t>
            </a:r>
          </a:p>
        </p:txBody>
      </p:sp>
      <p:sp>
        <p:nvSpPr>
          <p:cNvPr id="3" name="Content Placeholder 2">
            <a:extLst>
              <a:ext uri="{FF2B5EF4-FFF2-40B4-BE49-F238E27FC236}">
                <a16:creationId xmlns:a16="http://schemas.microsoft.com/office/drawing/2014/main" id="{440898BA-7D81-42A1-89B5-702A5A5AB9F4}"/>
              </a:ext>
            </a:extLst>
          </p:cNvPr>
          <p:cNvSpPr>
            <a:spLocks noGrp="1"/>
          </p:cNvSpPr>
          <p:nvPr>
            <p:ph idx="1"/>
          </p:nvPr>
        </p:nvSpPr>
        <p:spPr>
          <a:xfrm>
            <a:off x="3467100" y="1570730"/>
            <a:ext cx="5257800" cy="4351338"/>
          </a:xfrm>
        </p:spPr>
        <p:txBody>
          <a:bodyPr>
            <a:normAutofit/>
          </a:bodyPr>
          <a:lstStyle/>
          <a:p>
            <a:r>
              <a:rPr lang="en-US" dirty="0"/>
              <a:t>Markets for:</a:t>
            </a:r>
          </a:p>
          <a:p>
            <a:pPr lvl="1"/>
            <a:r>
              <a:rPr lang="en-US" dirty="0"/>
              <a:t>Physicians</a:t>
            </a:r>
          </a:p>
          <a:p>
            <a:pPr lvl="1"/>
            <a:r>
              <a:rPr lang="en-US" dirty="0"/>
              <a:t>Nurses</a:t>
            </a:r>
          </a:p>
          <a:p>
            <a:pPr lvl="1"/>
            <a:r>
              <a:rPr lang="en-US" dirty="0"/>
              <a:t>Hospital facilities</a:t>
            </a:r>
          </a:p>
          <a:p>
            <a:pPr lvl="1"/>
            <a:r>
              <a:rPr lang="en-US" dirty="0"/>
              <a:t>Nursing homes</a:t>
            </a:r>
          </a:p>
          <a:p>
            <a:pPr lvl="1"/>
            <a:r>
              <a:rPr lang="en-US" dirty="0"/>
              <a:t>Pharmaceuticals</a:t>
            </a:r>
          </a:p>
          <a:p>
            <a:pPr lvl="1"/>
            <a:r>
              <a:rPr lang="en-US" dirty="0"/>
              <a:t>Medical supplies</a:t>
            </a:r>
          </a:p>
          <a:p>
            <a:pPr lvl="2"/>
            <a:r>
              <a:rPr lang="en-US" sz="1600" dirty="0"/>
              <a:t>such as diagnostic and therapeutic equipment</a:t>
            </a:r>
          </a:p>
          <a:p>
            <a:pPr lvl="1"/>
            <a:r>
              <a:rPr lang="en-US" b="1" dirty="0"/>
              <a:t>Health Insurance</a:t>
            </a:r>
          </a:p>
          <a:p>
            <a:pPr marL="457200" lvl="1" indent="0">
              <a:buNone/>
            </a:pPr>
            <a:endParaRPr lang="en-US" dirty="0"/>
          </a:p>
        </p:txBody>
      </p:sp>
    </p:spTree>
    <p:extLst>
      <p:ext uri="{BB962C8B-B14F-4D97-AF65-F5344CB8AC3E}">
        <p14:creationId xmlns:p14="http://schemas.microsoft.com/office/powerpoint/2010/main" val="660435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CCDCF-FE8F-604D-A984-0E891420FD86}"/>
              </a:ext>
            </a:extLst>
          </p:cNvPr>
          <p:cNvSpPr>
            <a:spLocks noGrp="1"/>
          </p:cNvSpPr>
          <p:nvPr>
            <p:ph type="title"/>
          </p:nvPr>
        </p:nvSpPr>
        <p:spPr>
          <a:xfrm>
            <a:off x="755075" y="0"/>
            <a:ext cx="10515600" cy="1325563"/>
          </a:xfrm>
        </p:spPr>
        <p:txBody>
          <a:bodyPr/>
          <a:lstStyle/>
          <a:p>
            <a:r>
              <a:rPr lang="en-US" dirty="0">
                <a:solidFill>
                  <a:schemeClr val="bg1"/>
                </a:solidFill>
              </a:rPr>
              <a:t>The</a:t>
            </a:r>
            <a:r>
              <a:rPr lang="en-US" dirty="0"/>
              <a:t> Three Legs of the Healthcare Stool</a:t>
            </a:r>
          </a:p>
        </p:txBody>
      </p:sp>
      <p:pic>
        <p:nvPicPr>
          <p:cNvPr id="6" name="Content Placeholder 5" descr="A small wooden stool with legs&#10;&#10;Description automatically generated">
            <a:extLst>
              <a:ext uri="{FF2B5EF4-FFF2-40B4-BE49-F238E27FC236}">
                <a16:creationId xmlns:a16="http://schemas.microsoft.com/office/drawing/2014/main" id="{C66BDF9A-96D3-2080-B4FC-D50D240CAEC8}"/>
              </a:ext>
            </a:extLst>
          </p:cNvPr>
          <p:cNvPicPr>
            <a:picLocks noGrp="1" noChangeAspect="1"/>
          </p:cNvPicPr>
          <p:nvPr>
            <p:ph idx="1"/>
          </p:nvPr>
        </p:nvPicPr>
        <p:blipFill>
          <a:blip r:embed="rId2"/>
          <a:stretch>
            <a:fillRect/>
          </a:stretch>
        </p:blipFill>
        <p:spPr>
          <a:xfrm>
            <a:off x="4413250" y="1745456"/>
            <a:ext cx="3365500" cy="4000500"/>
          </a:xfrm>
        </p:spPr>
      </p:pic>
      <p:sp>
        <p:nvSpPr>
          <p:cNvPr id="4" name="Slide Number Placeholder 3">
            <a:extLst>
              <a:ext uri="{FF2B5EF4-FFF2-40B4-BE49-F238E27FC236}">
                <a16:creationId xmlns:a16="http://schemas.microsoft.com/office/drawing/2014/main" id="{AAFE83D2-0071-EA4D-80E8-A8716FA37C58}"/>
              </a:ext>
            </a:extLst>
          </p:cNvPr>
          <p:cNvSpPr>
            <a:spLocks noGrp="1"/>
          </p:cNvSpPr>
          <p:nvPr>
            <p:ph type="sldNum" sz="quarter" idx="12"/>
          </p:nvPr>
        </p:nvSpPr>
        <p:spPr/>
        <p:txBody>
          <a:bodyPr/>
          <a:lstStyle/>
          <a:p>
            <a:fld id="{D9F085D5-EC86-4F6A-B501-C1359CB39116}" type="slidenum">
              <a:rPr lang="en-GB" smtClean="0"/>
              <a:t>4</a:t>
            </a:fld>
            <a:endParaRPr lang="en-GB"/>
          </a:p>
        </p:txBody>
      </p:sp>
      <p:sp>
        <p:nvSpPr>
          <p:cNvPr id="7" name="TextBox 6">
            <a:extLst>
              <a:ext uri="{FF2B5EF4-FFF2-40B4-BE49-F238E27FC236}">
                <a16:creationId xmlns:a16="http://schemas.microsoft.com/office/drawing/2014/main" id="{0A9EE621-2CA6-0F9A-7E1D-3BAB8E9D5F9F}"/>
              </a:ext>
            </a:extLst>
          </p:cNvPr>
          <p:cNvSpPr txBox="1"/>
          <p:nvPr/>
        </p:nvSpPr>
        <p:spPr>
          <a:xfrm>
            <a:off x="2980485" y="4577680"/>
            <a:ext cx="1432765" cy="584775"/>
          </a:xfrm>
          <a:prstGeom prst="rect">
            <a:avLst/>
          </a:prstGeom>
          <a:noFill/>
        </p:spPr>
        <p:txBody>
          <a:bodyPr wrap="none" rtlCol="0">
            <a:spAutoFit/>
          </a:bodyPr>
          <a:lstStyle/>
          <a:p>
            <a:r>
              <a:rPr lang="en-US" sz="3200" dirty="0"/>
              <a:t>ACCESS</a:t>
            </a:r>
          </a:p>
        </p:txBody>
      </p:sp>
      <p:sp>
        <p:nvSpPr>
          <p:cNvPr id="8" name="TextBox 7">
            <a:extLst>
              <a:ext uri="{FF2B5EF4-FFF2-40B4-BE49-F238E27FC236}">
                <a16:creationId xmlns:a16="http://schemas.microsoft.com/office/drawing/2014/main" id="{3CBEBBA7-3BAF-349C-431C-081E2B5FC8F5}"/>
              </a:ext>
            </a:extLst>
          </p:cNvPr>
          <p:cNvSpPr txBox="1"/>
          <p:nvPr/>
        </p:nvSpPr>
        <p:spPr>
          <a:xfrm>
            <a:off x="6091238" y="5645451"/>
            <a:ext cx="1247073" cy="584775"/>
          </a:xfrm>
          <a:prstGeom prst="rect">
            <a:avLst/>
          </a:prstGeom>
          <a:noFill/>
        </p:spPr>
        <p:txBody>
          <a:bodyPr wrap="none" rtlCol="0">
            <a:spAutoFit/>
          </a:bodyPr>
          <a:lstStyle/>
          <a:p>
            <a:r>
              <a:rPr lang="en-US" sz="3200" dirty="0"/>
              <a:t>COSTS</a:t>
            </a:r>
          </a:p>
        </p:txBody>
      </p:sp>
      <p:sp>
        <p:nvSpPr>
          <p:cNvPr id="9" name="TextBox 8">
            <a:extLst>
              <a:ext uri="{FF2B5EF4-FFF2-40B4-BE49-F238E27FC236}">
                <a16:creationId xmlns:a16="http://schemas.microsoft.com/office/drawing/2014/main" id="{892CE154-5328-442C-0720-88FAA49DEB8D}"/>
              </a:ext>
            </a:extLst>
          </p:cNvPr>
          <p:cNvSpPr txBox="1"/>
          <p:nvPr/>
        </p:nvSpPr>
        <p:spPr>
          <a:xfrm>
            <a:off x="7928629" y="4316070"/>
            <a:ext cx="1629549" cy="584775"/>
          </a:xfrm>
          <a:prstGeom prst="rect">
            <a:avLst/>
          </a:prstGeom>
          <a:noFill/>
        </p:spPr>
        <p:txBody>
          <a:bodyPr wrap="none" rtlCol="0">
            <a:spAutoFit/>
          </a:bodyPr>
          <a:lstStyle/>
          <a:p>
            <a:r>
              <a:rPr lang="en-US" sz="3200" dirty="0"/>
              <a:t>QUALITY</a:t>
            </a:r>
          </a:p>
        </p:txBody>
      </p:sp>
    </p:spTree>
    <p:extLst>
      <p:ext uri="{BB962C8B-B14F-4D97-AF65-F5344CB8AC3E}">
        <p14:creationId xmlns:p14="http://schemas.microsoft.com/office/powerpoint/2010/main" val="251678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3B0F-4317-3D49-A481-3E09C067C3FD}"/>
              </a:ext>
            </a:extLst>
          </p:cNvPr>
          <p:cNvSpPr>
            <a:spLocks noGrp="1"/>
          </p:cNvSpPr>
          <p:nvPr>
            <p:ph type="title"/>
          </p:nvPr>
        </p:nvSpPr>
        <p:spPr/>
        <p:txBody>
          <a:bodyPr/>
          <a:lstStyle/>
          <a:p>
            <a:r>
              <a:rPr lang="en-US" dirty="0"/>
              <a:t>Access</a:t>
            </a:r>
          </a:p>
        </p:txBody>
      </p:sp>
      <p:sp>
        <p:nvSpPr>
          <p:cNvPr id="3" name="Text Placeholder 2">
            <a:extLst>
              <a:ext uri="{FF2B5EF4-FFF2-40B4-BE49-F238E27FC236}">
                <a16:creationId xmlns:a16="http://schemas.microsoft.com/office/drawing/2014/main" id="{26F820E1-98E8-2C4A-8B2F-84C60D272F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01F8C8-5631-4D4E-87B4-E42D7F75B9C4}"/>
              </a:ext>
            </a:extLst>
          </p:cNvPr>
          <p:cNvSpPr>
            <a:spLocks noGrp="1"/>
          </p:cNvSpPr>
          <p:nvPr>
            <p:ph type="sldNum" sz="quarter" idx="12"/>
          </p:nvPr>
        </p:nvSpPr>
        <p:spPr/>
        <p:txBody>
          <a:bodyPr/>
          <a:lstStyle/>
          <a:p>
            <a:fld id="{D9F085D5-EC86-4F6A-B501-C1359CB39116}" type="slidenum">
              <a:rPr lang="en-GB" smtClean="0"/>
              <a:t>5</a:t>
            </a:fld>
            <a:endParaRPr lang="en-GB"/>
          </a:p>
        </p:txBody>
      </p:sp>
    </p:spTree>
    <p:extLst>
      <p:ext uri="{BB962C8B-B14F-4D97-AF65-F5344CB8AC3E}">
        <p14:creationId xmlns:p14="http://schemas.microsoft.com/office/powerpoint/2010/main" val="293839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0E7E-6897-1744-9129-DC8CF2D50C5D}"/>
              </a:ext>
            </a:extLst>
          </p:cNvPr>
          <p:cNvSpPr>
            <a:spLocks noGrp="1"/>
          </p:cNvSpPr>
          <p:nvPr>
            <p:ph type="title"/>
          </p:nvPr>
        </p:nvSpPr>
        <p:spPr>
          <a:xfrm>
            <a:off x="719450" y="0"/>
            <a:ext cx="10515600" cy="1325563"/>
          </a:xfrm>
        </p:spPr>
        <p:txBody>
          <a:bodyPr/>
          <a:lstStyle/>
          <a:p>
            <a:r>
              <a:rPr lang="en-US" dirty="0">
                <a:solidFill>
                  <a:schemeClr val="bg1"/>
                </a:solidFill>
              </a:rPr>
              <a:t>Hea</a:t>
            </a:r>
            <a:r>
              <a:rPr lang="en-US" dirty="0"/>
              <a:t>lth Insurance Coverage, 2022 – 92.1%</a:t>
            </a:r>
          </a:p>
        </p:txBody>
      </p:sp>
      <p:sp>
        <p:nvSpPr>
          <p:cNvPr id="4" name="Slide Number Placeholder 3">
            <a:extLst>
              <a:ext uri="{FF2B5EF4-FFF2-40B4-BE49-F238E27FC236}">
                <a16:creationId xmlns:a16="http://schemas.microsoft.com/office/drawing/2014/main" id="{EFC907F0-B906-B14E-94F7-76B591B58CE3}"/>
              </a:ext>
            </a:extLst>
          </p:cNvPr>
          <p:cNvSpPr>
            <a:spLocks noGrp="1"/>
          </p:cNvSpPr>
          <p:nvPr>
            <p:ph type="sldNum" sz="quarter" idx="12"/>
          </p:nvPr>
        </p:nvSpPr>
        <p:spPr/>
        <p:txBody>
          <a:bodyPr/>
          <a:lstStyle/>
          <a:p>
            <a:fld id="{D9F085D5-EC86-4F6A-B501-C1359CB39116}" type="slidenum">
              <a:rPr lang="en-GB" smtClean="0"/>
              <a:t>6</a:t>
            </a:fld>
            <a:endParaRPr lang="en-GB"/>
          </a:p>
        </p:txBody>
      </p:sp>
      <p:sp>
        <p:nvSpPr>
          <p:cNvPr id="7" name="TextBox 6">
            <a:extLst>
              <a:ext uri="{FF2B5EF4-FFF2-40B4-BE49-F238E27FC236}">
                <a16:creationId xmlns:a16="http://schemas.microsoft.com/office/drawing/2014/main" id="{10E9371C-21F3-8842-A9DF-0A0C011D435B}"/>
              </a:ext>
            </a:extLst>
          </p:cNvPr>
          <p:cNvSpPr txBox="1"/>
          <p:nvPr/>
        </p:nvSpPr>
        <p:spPr>
          <a:xfrm>
            <a:off x="7304544" y="6456851"/>
            <a:ext cx="4287969" cy="276999"/>
          </a:xfrm>
          <a:prstGeom prst="rect">
            <a:avLst/>
          </a:prstGeom>
          <a:noFill/>
        </p:spPr>
        <p:txBody>
          <a:bodyPr wrap="none" rtlCol="0">
            <a:spAutoFit/>
          </a:bodyPr>
          <a:lstStyle/>
          <a:p>
            <a:r>
              <a:rPr lang="en-US" sz="1200" dirty="0"/>
              <a:t>Source: Organization for Economic Cooperation and Development</a:t>
            </a:r>
          </a:p>
        </p:txBody>
      </p:sp>
      <p:sp>
        <p:nvSpPr>
          <p:cNvPr id="3" name="Text Placeholder 2">
            <a:extLst>
              <a:ext uri="{FF2B5EF4-FFF2-40B4-BE49-F238E27FC236}">
                <a16:creationId xmlns:a16="http://schemas.microsoft.com/office/drawing/2014/main" id="{9C2813C1-C52A-7566-C3D5-48424797A020}"/>
              </a:ext>
            </a:extLst>
          </p:cNvPr>
          <p:cNvSpPr txBox="1">
            <a:spLocks/>
          </p:cNvSpPr>
          <p:nvPr/>
        </p:nvSpPr>
        <p:spPr>
          <a:xfrm>
            <a:off x="839788" y="2138367"/>
            <a:ext cx="5157787" cy="823912"/>
          </a:xfrm>
          <a:prstGeom prst="rect">
            <a:avLst/>
          </a:prstGeom>
        </p:spPr>
        <p:txBody>
          <a:bodyPr vert="horz" lIns="91440" tIns="45720" rIns="91440" bIns="45720" rtlCol="0" anchor="ctr" anchorCtr="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Countries with Less Than Universal Coverage</a:t>
            </a:r>
          </a:p>
        </p:txBody>
      </p:sp>
      <p:graphicFrame>
        <p:nvGraphicFramePr>
          <p:cNvPr id="5" name="Content Placeholder 7">
            <a:extLst>
              <a:ext uri="{FF2B5EF4-FFF2-40B4-BE49-F238E27FC236}">
                <a16:creationId xmlns:a16="http://schemas.microsoft.com/office/drawing/2014/main" id="{8E0B0C21-1701-03ED-F062-EDFB9EDE0462}"/>
              </a:ext>
            </a:extLst>
          </p:cNvPr>
          <p:cNvGraphicFramePr>
            <a:graphicFrameLocks/>
          </p:cNvGraphicFramePr>
          <p:nvPr>
            <p:extLst>
              <p:ext uri="{D42A27DB-BD31-4B8C-83A1-F6EECF244321}">
                <p14:modId xmlns:p14="http://schemas.microsoft.com/office/powerpoint/2010/main" val="3023642034"/>
              </p:ext>
            </p:extLst>
          </p:nvPr>
        </p:nvGraphicFramePr>
        <p:xfrm>
          <a:off x="1160689" y="2962279"/>
          <a:ext cx="4056340" cy="2966720"/>
        </p:xfrm>
        <a:graphic>
          <a:graphicData uri="http://schemas.openxmlformats.org/drawingml/2006/table">
            <a:tbl>
              <a:tblPr firstRow="1" bandRow="1">
                <a:tableStyleId>{5C22544A-7EE6-4342-B048-85BDC9FD1C3A}</a:tableStyleId>
              </a:tblPr>
              <a:tblGrid>
                <a:gridCol w="2028170">
                  <a:extLst>
                    <a:ext uri="{9D8B030D-6E8A-4147-A177-3AD203B41FA5}">
                      <a16:colId xmlns:a16="http://schemas.microsoft.com/office/drawing/2014/main" val="3675589912"/>
                    </a:ext>
                  </a:extLst>
                </a:gridCol>
                <a:gridCol w="2028170">
                  <a:extLst>
                    <a:ext uri="{9D8B030D-6E8A-4147-A177-3AD203B41FA5}">
                      <a16:colId xmlns:a16="http://schemas.microsoft.com/office/drawing/2014/main" val="3452267195"/>
                    </a:ext>
                  </a:extLst>
                </a:gridCol>
              </a:tblGrid>
              <a:tr h="370840">
                <a:tc>
                  <a:txBody>
                    <a:bodyPr/>
                    <a:lstStyle/>
                    <a:p>
                      <a:r>
                        <a:rPr lang="en-US" dirty="0"/>
                        <a:t>Country</a:t>
                      </a:r>
                    </a:p>
                  </a:txBody>
                  <a:tcPr/>
                </a:tc>
                <a:tc>
                  <a:txBody>
                    <a:bodyPr/>
                    <a:lstStyle/>
                    <a:p>
                      <a:pPr algn="ctr"/>
                      <a:r>
                        <a:rPr lang="en-US" dirty="0"/>
                        <a:t>% of Persons</a:t>
                      </a:r>
                    </a:p>
                  </a:txBody>
                  <a:tcPr/>
                </a:tc>
                <a:extLst>
                  <a:ext uri="{0D108BD9-81ED-4DB2-BD59-A6C34878D82A}">
                    <a16:rowId xmlns:a16="http://schemas.microsoft.com/office/drawing/2014/main" val="1667045470"/>
                  </a:ext>
                </a:extLst>
              </a:tr>
              <a:tr h="370840">
                <a:tc>
                  <a:txBody>
                    <a:bodyPr/>
                    <a:lstStyle/>
                    <a:p>
                      <a:r>
                        <a:rPr lang="en-US" dirty="0"/>
                        <a:t>Slovakia</a:t>
                      </a:r>
                    </a:p>
                  </a:txBody>
                  <a:tcPr/>
                </a:tc>
                <a:tc>
                  <a:txBody>
                    <a:bodyPr/>
                    <a:lstStyle/>
                    <a:p>
                      <a:pPr algn="ctr"/>
                      <a:r>
                        <a:rPr lang="en-US" dirty="0"/>
                        <a:t>94.5</a:t>
                      </a:r>
                    </a:p>
                  </a:txBody>
                  <a:tcPr/>
                </a:tc>
                <a:extLst>
                  <a:ext uri="{0D108BD9-81ED-4DB2-BD59-A6C34878D82A}">
                    <a16:rowId xmlns:a16="http://schemas.microsoft.com/office/drawing/2014/main" val="3939021048"/>
                  </a:ext>
                </a:extLst>
              </a:tr>
              <a:tr h="370840">
                <a:tc>
                  <a:txBody>
                    <a:bodyPr/>
                    <a:lstStyle/>
                    <a:p>
                      <a:r>
                        <a:rPr lang="en-US" dirty="0"/>
                        <a:t>Chile</a:t>
                      </a:r>
                    </a:p>
                  </a:txBody>
                  <a:tcPr/>
                </a:tc>
                <a:tc>
                  <a:txBody>
                    <a:bodyPr/>
                    <a:lstStyle/>
                    <a:p>
                      <a:pPr algn="ctr"/>
                      <a:r>
                        <a:rPr lang="en-US" dirty="0"/>
                        <a:t>94.3</a:t>
                      </a:r>
                    </a:p>
                  </a:txBody>
                  <a:tcPr/>
                </a:tc>
                <a:extLst>
                  <a:ext uri="{0D108BD9-81ED-4DB2-BD59-A6C34878D82A}">
                    <a16:rowId xmlns:a16="http://schemas.microsoft.com/office/drawing/2014/main" val="267779653"/>
                  </a:ext>
                </a:extLst>
              </a:tr>
              <a:tr h="370840">
                <a:tc>
                  <a:txBody>
                    <a:bodyPr/>
                    <a:lstStyle/>
                    <a:p>
                      <a:r>
                        <a:rPr lang="en-US" dirty="0">
                          <a:solidFill>
                            <a:srgbClr val="C00000"/>
                          </a:solidFill>
                        </a:rPr>
                        <a:t>UNITED STATES</a:t>
                      </a:r>
                    </a:p>
                  </a:txBody>
                  <a:tcPr/>
                </a:tc>
                <a:tc>
                  <a:txBody>
                    <a:bodyPr/>
                    <a:lstStyle/>
                    <a:p>
                      <a:pPr algn="ctr"/>
                      <a:r>
                        <a:rPr lang="en-US" dirty="0">
                          <a:solidFill>
                            <a:srgbClr val="C00000"/>
                          </a:solidFill>
                        </a:rPr>
                        <a:t>92.1</a:t>
                      </a:r>
                    </a:p>
                  </a:txBody>
                  <a:tcPr/>
                </a:tc>
                <a:extLst>
                  <a:ext uri="{0D108BD9-81ED-4DB2-BD59-A6C34878D82A}">
                    <a16:rowId xmlns:a16="http://schemas.microsoft.com/office/drawing/2014/main" val="2756071979"/>
                  </a:ext>
                </a:extLst>
              </a:tr>
              <a:tr h="370840">
                <a:tc>
                  <a:txBody>
                    <a:bodyPr/>
                    <a:lstStyle/>
                    <a:p>
                      <a:r>
                        <a:rPr lang="en-US" dirty="0"/>
                        <a:t>Poland</a:t>
                      </a:r>
                    </a:p>
                  </a:txBody>
                  <a:tcPr/>
                </a:tc>
                <a:tc>
                  <a:txBody>
                    <a:bodyPr/>
                    <a:lstStyle/>
                    <a:p>
                      <a:pPr algn="ctr"/>
                      <a:r>
                        <a:rPr lang="en-US" dirty="0"/>
                        <a:t>91.5</a:t>
                      </a:r>
                    </a:p>
                  </a:txBody>
                  <a:tcPr/>
                </a:tc>
                <a:extLst>
                  <a:ext uri="{0D108BD9-81ED-4DB2-BD59-A6C34878D82A}">
                    <a16:rowId xmlns:a16="http://schemas.microsoft.com/office/drawing/2014/main" val="2045888969"/>
                  </a:ext>
                </a:extLst>
              </a:tr>
              <a:tr h="370840">
                <a:tc>
                  <a:txBody>
                    <a:bodyPr/>
                    <a:lstStyle/>
                    <a:p>
                      <a:r>
                        <a:rPr lang="en-US" dirty="0"/>
                        <a:t>Mexico</a:t>
                      </a:r>
                    </a:p>
                  </a:txBody>
                  <a:tcPr/>
                </a:tc>
                <a:tc>
                  <a:txBody>
                    <a:bodyPr/>
                    <a:lstStyle/>
                    <a:p>
                      <a:pPr algn="ctr"/>
                      <a:r>
                        <a:rPr lang="en-US" dirty="0"/>
                        <a:t>90.2</a:t>
                      </a:r>
                    </a:p>
                  </a:txBody>
                  <a:tcPr/>
                </a:tc>
                <a:extLst>
                  <a:ext uri="{0D108BD9-81ED-4DB2-BD59-A6C34878D82A}">
                    <a16:rowId xmlns:a16="http://schemas.microsoft.com/office/drawing/2014/main" val="857294828"/>
                  </a:ext>
                </a:extLst>
              </a:tr>
              <a:tr h="370840">
                <a:tc>
                  <a:txBody>
                    <a:bodyPr/>
                    <a:lstStyle/>
                    <a:p>
                      <a:r>
                        <a:rPr lang="en-US" dirty="0"/>
                        <a:t>Algeria</a:t>
                      </a:r>
                    </a:p>
                  </a:txBody>
                  <a:tcPr/>
                </a:tc>
                <a:tc>
                  <a:txBody>
                    <a:bodyPr/>
                    <a:lstStyle/>
                    <a:p>
                      <a:pPr algn="ctr"/>
                      <a:r>
                        <a:rPr lang="en-US" dirty="0"/>
                        <a:t>90.9</a:t>
                      </a:r>
                    </a:p>
                  </a:txBody>
                  <a:tcPr/>
                </a:tc>
                <a:extLst>
                  <a:ext uri="{0D108BD9-81ED-4DB2-BD59-A6C34878D82A}">
                    <a16:rowId xmlns:a16="http://schemas.microsoft.com/office/drawing/2014/main" val="384467915"/>
                  </a:ext>
                </a:extLst>
              </a:tr>
              <a:tr h="370840">
                <a:tc>
                  <a:txBody>
                    <a:bodyPr/>
                    <a:lstStyle/>
                    <a:p>
                      <a:r>
                        <a:rPr lang="en-US" dirty="0"/>
                        <a:t>Jordan</a:t>
                      </a:r>
                    </a:p>
                  </a:txBody>
                  <a:tcPr/>
                </a:tc>
                <a:tc>
                  <a:txBody>
                    <a:bodyPr/>
                    <a:lstStyle/>
                    <a:p>
                      <a:pPr algn="ctr"/>
                      <a:r>
                        <a:rPr lang="en-US" dirty="0"/>
                        <a:t>55.0</a:t>
                      </a:r>
                    </a:p>
                  </a:txBody>
                  <a:tcPr/>
                </a:tc>
                <a:extLst>
                  <a:ext uri="{0D108BD9-81ED-4DB2-BD59-A6C34878D82A}">
                    <a16:rowId xmlns:a16="http://schemas.microsoft.com/office/drawing/2014/main" val="2183990145"/>
                  </a:ext>
                </a:extLst>
              </a:tr>
            </a:tbl>
          </a:graphicData>
        </a:graphic>
      </p:graphicFrame>
      <p:sp>
        <p:nvSpPr>
          <p:cNvPr id="6" name="Text Placeholder 4">
            <a:extLst>
              <a:ext uri="{FF2B5EF4-FFF2-40B4-BE49-F238E27FC236}">
                <a16:creationId xmlns:a16="http://schemas.microsoft.com/office/drawing/2014/main" id="{E036BD89-FAAF-B0B8-23B2-4CF81533CC9F}"/>
              </a:ext>
            </a:extLst>
          </p:cNvPr>
          <p:cNvSpPr txBox="1">
            <a:spLocks/>
          </p:cNvSpPr>
          <p:nvPr/>
        </p:nvSpPr>
        <p:spPr>
          <a:xfrm>
            <a:off x="6172200" y="2138367"/>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Countries with Universal Coverage</a:t>
            </a:r>
          </a:p>
        </p:txBody>
      </p:sp>
      <p:graphicFrame>
        <p:nvGraphicFramePr>
          <p:cNvPr id="8" name="Content Placeholder 8">
            <a:extLst>
              <a:ext uri="{FF2B5EF4-FFF2-40B4-BE49-F238E27FC236}">
                <a16:creationId xmlns:a16="http://schemas.microsoft.com/office/drawing/2014/main" id="{9EE519AA-2888-E42E-5668-0E3186EDCD4C}"/>
              </a:ext>
            </a:extLst>
          </p:cNvPr>
          <p:cNvGraphicFramePr>
            <a:graphicFrameLocks/>
          </p:cNvGraphicFramePr>
          <p:nvPr>
            <p:extLst>
              <p:ext uri="{D42A27DB-BD31-4B8C-83A1-F6EECF244321}">
                <p14:modId xmlns:p14="http://schemas.microsoft.com/office/powerpoint/2010/main" val="678750342"/>
              </p:ext>
            </p:extLst>
          </p:nvPr>
        </p:nvGraphicFramePr>
        <p:xfrm>
          <a:off x="6472505" y="2962279"/>
          <a:ext cx="4287970" cy="3337560"/>
        </p:xfrm>
        <a:graphic>
          <a:graphicData uri="http://schemas.openxmlformats.org/drawingml/2006/table">
            <a:tbl>
              <a:tblPr firstRow="1" bandRow="1">
                <a:tableStyleId>{5C22544A-7EE6-4342-B048-85BDC9FD1C3A}</a:tableStyleId>
              </a:tblPr>
              <a:tblGrid>
                <a:gridCol w="2143985">
                  <a:extLst>
                    <a:ext uri="{9D8B030D-6E8A-4147-A177-3AD203B41FA5}">
                      <a16:colId xmlns:a16="http://schemas.microsoft.com/office/drawing/2014/main" val="3157814665"/>
                    </a:ext>
                  </a:extLst>
                </a:gridCol>
                <a:gridCol w="2143985">
                  <a:extLst>
                    <a:ext uri="{9D8B030D-6E8A-4147-A177-3AD203B41FA5}">
                      <a16:colId xmlns:a16="http://schemas.microsoft.com/office/drawing/2014/main" val="4201707619"/>
                    </a:ext>
                  </a:extLst>
                </a:gridCol>
              </a:tblGrid>
              <a:tr h="370840">
                <a:tc>
                  <a:txBody>
                    <a:bodyPr/>
                    <a:lstStyle/>
                    <a:p>
                      <a:r>
                        <a:rPr lang="en-US" dirty="0"/>
                        <a:t>Countries</a:t>
                      </a:r>
                    </a:p>
                  </a:txBody>
                  <a:tcPr/>
                </a:tc>
                <a:tc>
                  <a:txBody>
                    <a:bodyPr/>
                    <a:lstStyle/>
                    <a:p>
                      <a:pPr algn="ctr"/>
                      <a:r>
                        <a:rPr lang="en-US" dirty="0"/>
                        <a:t>% of Persons</a:t>
                      </a:r>
                    </a:p>
                  </a:txBody>
                  <a:tcPr/>
                </a:tc>
                <a:extLst>
                  <a:ext uri="{0D108BD9-81ED-4DB2-BD59-A6C34878D82A}">
                    <a16:rowId xmlns:a16="http://schemas.microsoft.com/office/drawing/2014/main" val="1810417901"/>
                  </a:ext>
                </a:extLst>
              </a:tr>
              <a:tr h="370840">
                <a:tc>
                  <a:txBody>
                    <a:bodyPr/>
                    <a:lstStyle/>
                    <a:p>
                      <a:r>
                        <a:rPr lang="en-US" dirty="0"/>
                        <a:t>Australia</a:t>
                      </a:r>
                    </a:p>
                  </a:txBody>
                  <a:tcPr/>
                </a:tc>
                <a:tc>
                  <a:txBody>
                    <a:bodyPr/>
                    <a:lstStyle/>
                    <a:p>
                      <a:pPr algn="ctr"/>
                      <a:r>
                        <a:rPr lang="en-US" dirty="0"/>
                        <a:t>100</a:t>
                      </a:r>
                    </a:p>
                  </a:txBody>
                  <a:tcPr/>
                </a:tc>
                <a:extLst>
                  <a:ext uri="{0D108BD9-81ED-4DB2-BD59-A6C34878D82A}">
                    <a16:rowId xmlns:a16="http://schemas.microsoft.com/office/drawing/2014/main" val="540410772"/>
                  </a:ext>
                </a:extLst>
              </a:tr>
              <a:tr h="370840">
                <a:tc>
                  <a:txBody>
                    <a:bodyPr/>
                    <a:lstStyle/>
                    <a:p>
                      <a:r>
                        <a:rPr lang="en-US" dirty="0"/>
                        <a:t>Canada</a:t>
                      </a:r>
                    </a:p>
                  </a:txBody>
                  <a:tcPr/>
                </a:tc>
                <a:tc>
                  <a:txBody>
                    <a:bodyPr/>
                    <a:lstStyle/>
                    <a:p>
                      <a:pPr algn="ctr"/>
                      <a:r>
                        <a:rPr lang="en-US" dirty="0"/>
                        <a:t>100</a:t>
                      </a:r>
                    </a:p>
                  </a:txBody>
                  <a:tcPr/>
                </a:tc>
                <a:extLst>
                  <a:ext uri="{0D108BD9-81ED-4DB2-BD59-A6C34878D82A}">
                    <a16:rowId xmlns:a16="http://schemas.microsoft.com/office/drawing/2014/main" val="1465480741"/>
                  </a:ext>
                </a:extLst>
              </a:tr>
              <a:tr h="370840">
                <a:tc>
                  <a:txBody>
                    <a:bodyPr/>
                    <a:lstStyle/>
                    <a:p>
                      <a:r>
                        <a:rPr lang="en-US" dirty="0"/>
                        <a:t>Czech Republic</a:t>
                      </a:r>
                    </a:p>
                  </a:txBody>
                  <a:tcPr/>
                </a:tc>
                <a:tc>
                  <a:txBody>
                    <a:bodyPr/>
                    <a:lstStyle/>
                    <a:p>
                      <a:pPr algn="ctr"/>
                      <a:r>
                        <a:rPr lang="en-US" dirty="0"/>
                        <a:t>100</a:t>
                      </a:r>
                    </a:p>
                  </a:txBody>
                  <a:tcPr/>
                </a:tc>
                <a:extLst>
                  <a:ext uri="{0D108BD9-81ED-4DB2-BD59-A6C34878D82A}">
                    <a16:rowId xmlns:a16="http://schemas.microsoft.com/office/drawing/2014/main" val="2939005134"/>
                  </a:ext>
                </a:extLst>
              </a:tr>
              <a:tr h="370840">
                <a:tc>
                  <a:txBody>
                    <a:bodyPr/>
                    <a:lstStyle/>
                    <a:p>
                      <a:r>
                        <a:rPr lang="en-US" dirty="0"/>
                        <a:t>Slovenia</a:t>
                      </a:r>
                    </a:p>
                  </a:txBody>
                  <a:tcPr/>
                </a:tc>
                <a:tc>
                  <a:txBody>
                    <a:bodyPr/>
                    <a:lstStyle/>
                    <a:p>
                      <a:pPr algn="ctr"/>
                      <a:r>
                        <a:rPr lang="en-US" dirty="0"/>
                        <a:t>100</a:t>
                      </a:r>
                    </a:p>
                  </a:txBody>
                  <a:tcPr/>
                </a:tc>
                <a:extLst>
                  <a:ext uri="{0D108BD9-81ED-4DB2-BD59-A6C34878D82A}">
                    <a16:rowId xmlns:a16="http://schemas.microsoft.com/office/drawing/2014/main" val="4057089313"/>
                  </a:ext>
                </a:extLst>
              </a:tr>
              <a:tr h="370840">
                <a:tc>
                  <a:txBody>
                    <a:bodyPr/>
                    <a:lstStyle/>
                    <a:p>
                      <a:r>
                        <a:rPr lang="en-US" dirty="0"/>
                        <a:t>United Kingdom</a:t>
                      </a:r>
                    </a:p>
                  </a:txBody>
                  <a:tcPr/>
                </a:tc>
                <a:tc>
                  <a:txBody>
                    <a:bodyPr/>
                    <a:lstStyle/>
                    <a:p>
                      <a:pPr algn="ctr"/>
                      <a:r>
                        <a:rPr lang="en-US" dirty="0"/>
                        <a:t>100</a:t>
                      </a:r>
                    </a:p>
                  </a:txBody>
                  <a:tcPr/>
                </a:tc>
                <a:extLst>
                  <a:ext uri="{0D108BD9-81ED-4DB2-BD59-A6C34878D82A}">
                    <a16:rowId xmlns:a16="http://schemas.microsoft.com/office/drawing/2014/main" val="1484117876"/>
                  </a:ext>
                </a:extLst>
              </a:tr>
              <a:tr h="370840">
                <a:tc>
                  <a:txBody>
                    <a:bodyPr/>
                    <a:lstStyle/>
                    <a:p>
                      <a:r>
                        <a:rPr lang="en-US" dirty="0"/>
                        <a:t>Greece</a:t>
                      </a:r>
                    </a:p>
                  </a:txBody>
                  <a:tcPr/>
                </a:tc>
                <a:tc>
                  <a:txBody>
                    <a:bodyPr/>
                    <a:lstStyle/>
                    <a:p>
                      <a:pPr algn="ctr"/>
                      <a:r>
                        <a:rPr lang="en-US" dirty="0"/>
                        <a:t>100</a:t>
                      </a:r>
                    </a:p>
                  </a:txBody>
                  <a:tcPr/>
                </a:tc>
                <a:extLst>
                  <a:ext uri="{0D108BD9-81ED-4DB2-BD59-A6C34878D82A}">
                    <a16:rowId xmlns:a16="http://schemas.microsoft.com/office/drawing/2014/main" val="1663196410"/>
                  </a:ext>
                </a:extLst>
              </a:tr>
              <a:tr h="370840">
                <a:tc>
                  <a:txBody>
                    <a:bodyPr/>
                    <a:lstStyle/>
                    <a:p>
                      <a:r>
                        <a:rPr lang="en-US" dirty="0"/>
                        <a:t>Hungary</a:t>
                      </a:r>
                    </a:p>
                  </a:txBody>
                  <a:tcPr/>
                </a:tc>
                <a:tc>
                  <a:txBody>
                    <a:bodyPr/>
                    <a:lstStyle/>
                    <a:p>
                      <a:pPr algn="ctr"/>
                      <a:r>
                        <a:rPr lang="en-US" dirty="0"/>
                        <a:t>100</a:t>
                      </a:r>
                    </a:p>
                  </a:txBody>
                  <a:tcPr/>
                </a:tc>
                <a:extLst>
                  <a:ext uri="{0D108BD9-81ED-4DB2-BD59-A6C34878D82A}">
                    <a16:rowId xmlns:a16="http://schemas.microsoft.com/office/drawing/2014/main" val="1720688429"/>
                  </a:ext>
                </a:extLst>
              </a:tr>
              <a:tr h="370840">
                <a:tc>
                  <a:txBody>
                    <a:bodyPr/>
                    <a:lstStyle/>
                    <a:p>
                      <a:r>
                        <a:rPr lang="en-US" b="1" dirty="0"/>
                        <a:t>And 21 more</a:t>
                      </a:r>
                    </a:p>
                  </a:txBody>
                  <a:tcPr/>
                </a:tc>
                <a:tc>
                  <a:txBody>
                    <a:bodyPr/>
                    <a:lstStyle/>
                    <a:p>
                      <a:pPr algn="ctr"/>
                      <a:r>
                        <a:rPr lang="en-US" b="1" dirty="0"/>
                        <a:t>99+</a:t>
                      </a:r>
                    </a:p>
                  </a:txBody>
                  <a:tcPr/>
                </a:tc>
                <a:extLst>
                  <a:ext uri="{0D108BD9-81ED-4DB2-BD59-A6C34878D82A}">
                    <a16:rowId xmlns:a16="http://schemas.microsoft.com/office/drawing/2014/main" val="2222684290"/>
                  </a:ext>
                </a:extLst>
              </a:tr>
            </a:tbl>
          </a:graphicData>
        </a:graphic>
      </p:graphicFrame>
      <p:pic>
        <p:nvPicPr>
          <p:cNvPr id="10" name="Picture 9">
            <a:extLst>
              <a:ext uri="{FF2B5EF4-FFF2-40B4-BE49-F238E27FC236}">
                <a16:creationId xmlns:a16="http://schemas.microsoft.com/office/drawing/2014/main" id="{DA041E6D-998E-CAC3-BD19-74741C95BB3B}"/>
              </a:ext>
            </a:extLst>
          </p:cNvPr>
          <p:cNvPicPr>
            <a:picLocks noChangeAspect="1"/>
          </p:cNvPicPr>
          <p:nvPr/>
        </p:nvPicPr>
        <p:blipFill>
          <a:blip r:embed="rId2"/>
          <a:stretch>
            <a:fillRect/>
          </a:stretch>
        </p:blipFill>
        <p:spPr>
          <a:xfrm>
            <a:off x="1612986" y="1137829"/>
            <a:ext cx="9483066" cy="823912"/>
          </a:xfrm>
          <a:prstGeom prst="rect">
            <a:avLst/>
          </a:prstGeom>
        </p:spPr>
      </p:pic>
    </p:spTree>
    <p:extLst>
      <p:ext uri="{BB962C8B-B14F-4D97-AF65-F5344CB8AC3E}">
        <p14:creationId xmlns:p14="http://schemas.microsoft.com/office/powerpoint/2010/main" val="343516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B07CD-D670-B206-B14E-85386DC832F9}"/>
              </a:ext>
            </a:extLst>
          </p:cNvPr>
          <p:cNvSpPr>
            <a:spLocks noGrp="1"/>
          </p:cNvSpPr>
          <p:nvPr>
            <p:ph type="title"/>
          </p:nvPr>
        </p:nvSpPr>
        <p:spPr>
          <a:xfrm>
            <a:off x="756555" y="0"/>
            <a:ext cx="10515600" cy="1325563"/>
          </a:xfrm>
        </p:spPr>
        <p:txBody>
          <a:bodyPr/>
          <a:lstStyle/>
          <a:p>
            <a:r>
              <a:rPr lang="en-US" dirty="0">
                <a:solidFill>
                  <a:schemeClr val="bg1"/>
                </a:solidFill>
              </a:rPr>
              <a:t>But</a:t>
            </a:r>
            <a:r>
              <a:rPr lang="en-US" dirty="0"/>
              <a:t> What About Wait Times?</a:t>
            </a:r>
          </a:p>
        </p:txBody>
      </p:sp>
      <p:sp>
        <p:nvSpPr>
          <p:cNvPr id="4" name="Slide Number Placeholder 3">
            <a:extLst>
              <a:ext uri="{FF2B5EF4-FFF2-40B4-BE49-F238E27FC236}">
                <a16:creationId xmlns:a16="http://schemas.microsoft.com/office/drawing/2014/main" id="{E9826AD7-EC87-8761-2596-EA79657BB90D}"/>
              </a:ext>
            </a:extLst>
          </p:cNvPr>
          <p:cNvSpPr>
            <a:spLocks noGrp="1"/>
          </p:cNvSpPr>
          <p:nvPr>
            <p:ph type="sldNum" sz="quarter" idx="12"/>
          </p:nvPr>
        </p:nvSpPr>
        <p:spPr/>
        <p:txBody>
          <a:bodyPr/>
          <a:lstStyle/>
          <a:p>
            <a:fld id="{D9F085D5-EC86-4F6A-B501-C1359CB39116}" type="slidenum">
              <a:rPr lang="en-GB" smtClean="0"/>
              <a:t>7</a:t>
            </a:fld>
            <a:endParaRPr lang="en-GB"/>
          </a:p>
        </p:txBody>
      </p:sp>
      <p:pic>
        <p:nvPicPr>
          <p:cNvPr id="12" name="Content Placeholder 11" descr="A graph of different countries/regions&#10;&#10;Description automatically generated with medium confidence">
            <a:extLst>
              <a:ext uri="{FF2B5EF4-FFF2-40B4-BE49-F238E27FC236}">
                <a16:creationId xmlns:a16="http://schemas.microsoft.com/office/drawing/2014/main" id="{7D84EBBB-8468-A1FE-4964-98835C49F35F}"/>
              </a:ext>
            </a:extLst>
          </p:cNvPr>
          <p:cNvPicPr>
            <a:picLocks noGrp="1" noChangeAspect="1"/>
          </p:cNvPicPr>
          <p:nvPr>
            <p:ph idx="1"/>
          </p:nvPr>
        </p:nvPicPr>
        <p:blipFill>
          <a:blip r:embed="rId2"/>
          <a:stretch>
            <a:fillRect/>
          </a:stretch>
        </p:blipFill>
        <p:spPr>
          <a:xfrm>
            <a:off x="1812472" y="881792"/>
            <a:ext cx="4828222" cy="5348434"/>
          </a:xfrm>
        </p:spPr>
      </p:pic>
      <p:sp>
        <p:nvSpPr>
          <p:cNvPr id="13" name="TextBox 12">
            <a:extLst>
              <a:ext uri="{FF2B5EF4-FFF2-40B4-BE49-F238E27FC236}">
                <a16:creationId xmlns:a16="http://schemas.microsoft.com/office/drawing/2014/main" id="{043BF908-1CFD-10ED-04B1-6DCCC5758F3E}"/>
              </a:ext>
            </a:extLst>
          </p:cNvPr>
          <p:cNvSpPr txBox="1"/>
          <p:nvPr/>
        </p:nvSpPr>
        <p:spPr>
          <a:xfrm>
            <a:off x="5720442" y="1801683"/>
            <a:ext cx="5963043" cy="1754326"/>
          </a:xfrm>
          <a:prstGeom prst="rect">
            <a:avLst/>
          </a:prstGeom>
          <a:noFill/>
        </p:spPr>
        <p:txBody>
          <a:bodyPr wrap="none" rtlCol="0">
            <a:spAutoFit/>
          </a:bodyPr>
          <a:lstStyle/>
          <a:p>
            <a:r>
              <a:rPr lang="en-US" sz="3600" dirty="0"/>
              <a:t>Percentage of adults aged 65+</a:t>
            </a:r>
          </a:p>
          <a:p>
            <a:r>
              <a:rPr lang="en-US" sz="3600" dirty="0"/>
              <a:t>Who waited more than 6 days</a:t>
            </a:r>
          </a:p>
          <a:p>
            <a:r>
              <a:rPr lang="en-US" sz="3600" dirty="0"/>
              <a:t>For an appointment when sick.</a:t>
            </a:r>
          </a:p>
        </p:txBody>
      </p:sp>
      <p:sp>
        <p:nvSpPr>
          <p:cNvPr id="14" name="Rectangle 13">
            <a:extLst>
              <a:ext uri="{FF2B5EF4-FFF2-40B4-BE49-F238E27FC236}">
                <a16:creationId xmlns:a16="http://schemas.microsoft.com/office/drawing/2014/main" id="{07F4291A-5337-6497-365E-DBCBBE269E0F}"/>
              </a:ext>
            </a:extLst>
          </p:cNvPr>
          <p:cNvSpPr/>
          <p:nvPr/>
        </p:nvSpPr>
        <p:spPr>
          <a:xfrm>
            <a:off x="2057400" y="4702629"/>
            <a:ext cx="4038600" cy="48985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A619636-5274-BC0C-762A-A17F3B05D69D}"/>
              </a:ext>
            </a:extLst>
          </p:cNvPr>
          <p:cNvSpPr txBox="1"/>
          <p:nvPr/>
        </p:nvSpPr>
        <p:spPr>
          <a:xfrm>
            <a:off x="5051926" y="6472096"/>
            <a:ext cx="6631559" cy="276999"/>
          </a:xfrm>
          <a:prstGeom prst="rect">
            <a:avLst/>
          </a:prstGeom>
          <a:noFill/>
        </p:spPr>
        <p:txBody>
          <a:bodyPr wrap="none" rtlCol="0">
            <a:spAutoFit/>
          </a:bodyPr>
          <a:lstStyle/>
          <a:p>
            <a:r>
              <a:rPr lang="en-US" sz="1200" dirty="0"/>
              <a:t>Source: Commonwealth Fund, </a:t>
            </a:r>
            <a:r>
              <a:rPr lang="en-US" sz="1200" b="0" i="0" u="none" strike="noStrike" dirty="0">
                <a:solidFill>
                  <a:srgbClr val="1A1A1A"/>
                </a:solidFill>
                <a:effectLst/>
                <a:latin typeface="Berlingske Serif Text"/>
              </a:rPr>
              <a:t>Comparing Nations on Timeliness and Coordination of Health Care, 2021</a:t>
            </a:r>
          </a:p>
        </p:txBody>
      </p:sp>
    </p:spTree>
    <p:extLst>
      <p:ext uri="{BB962C8B-B14F-4D97-AF65-F5344CB8AC3E}">
        <p14:creationId xmlns:p14="http://schemas.microsoft.com/office/powerpoint/2010/main" val="272487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C93720-CE97-4CCA-99CE-EC08F27340CA}"/>
              </a:ext>
            </a:extLst>
          </p:cNvPr>
          <p:cNvSpPr>
            <a:spLocks noGrp="1"/>
          </p:cNvSpPr>
          <p:nvPr>
            <p:ph type="title"/>
          </p:nvPr>
        </p:nvSpPr>
        <p:spPr>
          <a:xfrm>
            <a:off x="766950" y="0"/>
            <a:ext cx="10515600" cy="1325563"/>
          </a:xfrm>
        </p:spPr>
        <p:txBody>
          <a:bodyPr/>
          <a:lstStyle/>
          <a:p>
            <a:r>
              <a:rPr lang="en-US" dirty="0">
                <a:solidFill>
                  <a:schemeClr val="bg1"/>
                </a:solidFill>
              </a:rPr>
              <a:t>Phy</a:t>
            </a:r>
            <a:r>
              <a:rPr lang="en-US" dirty="0"/>
              <a:t>sician Visits and Physician Supply</a:t>
            </a:r>
          </a:p>
        </p:txBody>
      </p:sp>
      <p:graphicFrame>
        <p:nvGraphicFramePr>
          <p:cNvPr id="6" name="Object 2">
            <a:extLst>
              <a:ext uri="{FF2B5EF4-FFF2-40B4-BE49-F238E27FC236}">
                <a16:creationId xmlns:a16="http://schemas.microsoft.com/office/drawing/2014/main" id="{75AB5882-51E6-47E0-932A-5BEF7037443B}"/>
              </a:ext>
            </a:extLst>
          </p:cNvPr>
          <p:cNvGraphicFramePr>
            <a:graphicFrameLocks noGrp="1" noChangeAspect="1"/>
          </p:cNvGraphicFramePr>
          <p:nvPr>
            <p:ph sz="half" idx="1"/>
            <p:extLst>
              <p:ext uri="{D42A27DB-BD31-4B8C-83A1-F6EECF244321}">
                <p14:modId xmlns:p14="http://schemas.microsoft.com/office/powerpoint/2010/main" val="3495042980"/>
              </p:ext>
            </p:extLst>
          </p:nvPr>
        </p:nvGraphicFramePr>
        <p:xfrm>
          <a:off x="838200" y="1665288"/>
          <a:ext cx="5181600" cy="41894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Object 2">
            <a:extLst>
              <a:ext uri="{FF2B5EF4-FFF2-40B4-BE49-F238E27FC236}">
                <a16:creationId xmlns:a16="http://schemas.microsoft.com/office/drawing/2014/main" id="{33E01165-3919-406A-BF6C-B16364789CA0}"/>
              </a:ext>
            </a:extLst>
          </p:cNvPr>
          <p:cNvGraphicFramePr>
            <a:graphicFrameLocks noGrp="1"/>
          </p:cNvGraphicFramePr>
          <p:nvPr>
            <p:ph sz="half" idx="2"/>
          </p:nvPr>
        </p:nvGraphicFramePr>
        <p:xfrm>
          <a:off x="6172200" y="1736538"/>
          <a:ext cx="5181600" cy="4189412"/>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B210139B-78AF-451F-9B9D-FE4073EC6F5C}"/>
              </a:ext>
            </a:extLst>
          </p:cNvPr>
          <p:cNvSpPr>
            <a:spLocks noGrp="1"/>
          </p:cNvSpPr>
          <p:nvPr>
            <p:ph type="sldNum" sz="quarter" idx="12"/>
          </p:nvPr>
        </p:nvSpPr>
        <p:spPr/>
        <p:txBody>
          <a:bodyPr/>
          <a:lstStyle/>
          <a:p>
            <a:fld id="{D9F085D5-EC86-4F6A-B501-C1359CB39116}" type="slidenum">
              <a:rPr lang="en-GB" smtClean="0"/>
              <a:t>8</a:t>
            </a:fld>
            <a:endParaRPr lang="en-GB"/>
          </a:p>
        </p:txBody>
      </p:sp>
      <p:sp>
        <p:nvSpPr>
          <p:cNvPr id="8" name="TextBox 7">
            <a:extLst>
              <a:ext uri="{FF2B5EF4-FFF2-40B4-BE49-F238E27FC236}">
                <a16:creationId xmlns:a16="http://schemas.microsoft.com/office/drawing/2014/main" id="{3678EAD7-14B0-49A2-9887-52E75A71C16E}"/>
              </a:ext>
            </a:extLst>
          </p:cNvPr>
          <p:cNvSpPr txBox="1"/>
          <p:nvPr/>
        </p:nvSpPr>
        <p:spPr>
          <a:xfrm>
            <a:off x="3308932" y="6412788"/>
            <a:ext cx="6900869" cy="369332"/>
          </a:xfrm>
          <a:prstGeom prst="rect">
            <a:avLst/>
          </a:prstGeom>
          <a:noFill/>
        </p:spPr>
        <p:txBody>
          <a:bodyPr wrap="square" rtlCol="0">
            <a:spAutoFit/>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900" dirty="0"/>
              <a:t>Source: </a:t>
            </a:r>
            <a:r>
              <a:rPr lang="en-US" sz="900" dirty="0" err="1"/>
              <a:t>Roosa</a:t>
            </a:r>
            <a:r>
              <a:rPr lang="en-US" sz="900" dirty="0"/>
              <a:t> </a:t>
            </a:r>
            <a:r>
              <a:rPr lang="en-US" sz="900" dirty="0" err="1"/>
              <a:t>Tikkanen</a:t>
            </a:r>
            <a:r>
              <a:rPr lang="en-US" sz="900" dirty="0"/>
              <a:t> and Melinda K. Abrams, </a:t>
            </a:r>
            <a:r>
              <a:rPr lang="en-US" sz="900" i="1" dirty="0"/>
              <a:t>U.S. Health Care from a Global Perspective, 2019: Higher Spending, Worse Outcomes </a:t>
            </a:r>
            <a:r>
              <a:rPr lang="en-US" sz="900" dirty="0"/>
              <a:t>(Commonwealth Fund, Jan. 2020).</a:t>
            </a:r>
          </a:p>
        </p:txBody>
      </p:sp>
    </p:spTree>
    <p:extLst>
      <p:ext uri="{BB962C8B-B14F-4D97-AF65-F5344CB8AC3E}">
        <p14:creationId xmlns:p14="http://schemas.microsoft.com/office/powerpoint/2010/main" val="78771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C6EEC-8571-470D-8FCE-018AFD217AB7}"/>
              </a:ext>
            </a:extLst>
          </p:cNvPr>
          <p:cNvSpPr>
            <a:spLocks noGrp="1"/>
          </p:cNvSpPr>
          <p:nvPr>
            <p:ph type="title"/>
          </p:nvPr>
        </p:nvSpPr>
        <p:spPr>
          <a:xfrm>
            <a:off x="707570" y="275382"/>
            <a:ext cx="10515600" cy="1325563"/>
          </a:xfrm>
        </p:spPr>
        <p:txBody>
          <a:bodyPr>
            <a:normAutofit fontScale="90000"/>
          </a:bodyPr>
          <a:lstStyle/>
          <a:p>
            <a:r>
              <a:rPr lang="en-US" dirty="0">
                <a:solidFill>
                  <a:schemeClr val="bg1"/>
                </a:solidFill>
                <a:latin typeface="Interface"/>
                <a:ea typeface="Tahoma" panose="020B0604030504040204" pitchFamily="34" charset="0"/>
                <a:cs typeface="Tahoma" panose="020B0604030504040204" pitchFamily="34" charset="0"/>
              </a:rPr>
              <a:t>Perc</a:t>
            </a:r>
            <a:r>
              <a:rPr lang="en-US" dirty="0">
                <a:latin typeface="Interface"/>
                <a:ea typeface="Tahoma" panose="020B0604030504040204" pitchFamily="34" charset="0"/>
                <a:cs typeface="Tahoma" panose="020B0604030504040204" pitchFamily="34" charset="0"/>
              </a:rPr>
              <a:t>ent of Women Ages 18–64 Who Reported Going </a:t>
            </a:r>
            <a:br>
              <a:rPr lang="en-US" dirty="0">
                <a:latin typeface="Interface"/>
                <a:ea typeface="Tahoma" panose="020B0604030504040204" pitchFamily="34" charset="0"/>
                <a:cs typeface="Tahoma" panose="020B0604030504040204" pitchFamily="34" charset="0"/>
              </a:rPr>
            </a:br>
            <a:r>
              <a:rPr lang="en-US" dirty="0">
                <a:latin typeface="Interface"/>
                <a:ea typeface="Tahoma" panose="020B0604030504040204" pitchFamily="34" charset="0"/>
                <a:cs typeface="Tahoma" panose="020B0604030504040204" pitchFamily="34" charset="0"/>
              </a:rPr>
              <a:t>to the Emergency Room in the Past Two Years</a:t>
            </a:r>
            <a:endParaRPr lang="en-US" dirty="0"/>
          </a:p>
        </p:txBody>
      </p:sp>
      <p:graphicFrame>
        <p:nvGraphicFramePr>
          <p:cNvPr id="5" name="Content Placeholder 4">
            <a:extLst>
              <a:ext uri="{FF2B5EF4-FFF2-40B4-BE49-F238E27FC236}">
                <a16:creationId xmlns:a16="http://schemas.microsoft.com/office/drawing/2014/main" id="{E880C56E-EB0E-4125-BFBD-5889CCD312BF}"/>
              </a:ext>
            </a:extLst>
          </p:cNvPr>
          <p:cNvGraphicFramePr>
            <a:graphicFrameLocks noGrp="1"/>
          </p:cNvGraphicFramePr>
          <p:nvPr>
            <p:ph idx="1"/>
          </p:nvPr>
        </p:nvGraphicFramePr>
        <p:xfrm>
          <a:off x="838200" y="1570038"/>
          <a:ext cx="10515600"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0B040866-1BDF-46EF-B9F6-71FCEF223ED1}"/>
              </a:ext>
            </a:extLst>
          </p:cNvPr>
          <p:cNvSpPr>
            <a:spLocks noGrp="1"/>
          </p:cNvSpPr>
          <p:nvPr>
            <p:ph type="sldNum" sz="quarter" idx="12"/>
          </p:nvPr>
        </p:nvSpPr>
        <p:spPr/>
        <p:txBody>
          <a:bodyPr/>
          <a:lstStyle/>
          <a:p>
            <a:fld id="{D9F085D5-EC86-4F6A-B501-C1359CB39116}" type="slidenum">
              <a:rPr lang="en-GB" smtClean="0"/>
              <a:t>9</a:t>
            </a:fld>
            <a:endParaRPr lang="en-GB"/>
          </a:p>
        </p:txBody>
      </p:sp>
      <p:sp>
        <p:nvSpPr>
          <p:cNvPr id="6" name="TextBox 5">
            <a:extLst>
              <a:ext uri="{FF2B5EF4-FFF2-40B4-BE49-F238E27FC236}">
                <a16:creationId xmlns:a16="http://schemas.microsoft.com/office/drawing/2014/main" id="{159E7F10-276A-4663-A2EC-59CDBE51A23B}"/>
              </a:ext>
            </a:extLst>
          </p:cNvPr>
          <p:cNvSpPr txBox="1"/>
          <p:nvPr/>
        </p:nvSpPr>
        <p:spPr>
          <a:xfrm>
            <a:off x="3254478" y="6372181"/>
            <a:ext cx="8937522" cy="523220"/>
          </a:xfrm>
          <a:prstGeom prst="rect">
            <a:avLst/>
          </a:prstGeom>
          <a:noFill/>
        </p:spPr>
        <p:txBody>
          <a:bodyPr wrap="square" rtlCol="0">
            <a:spAutoFit/>
          </a:bodyPr>
          <a:lstStyle/>
          <a:p>
            <a:pPr defTabSz="1219170">
              <a:defRPr/>
            </a:pPr>
            <a:r>
              <a:rPr lang="en-US" sz="1400" dirty="0"/>
              <a:t>Source: </a:t>
            </a:r>
            <a:r>
              <a:rPr lang="en-US" sz="1400" dirty="0" err="1"/>
              <a:t>Munira</a:t>
            </a:r>
            <a:r>
              <a:rPr lang="en-US" sz="1400" dirty="0"/>
              <a:t> Z. </a:t>
            </a:r>
            <a:r>
              <a:rPr lang="en-US" sz="1400" dirty="0" err="1"/>
              <a:t>Gunja</a:t>
            </a:r>
            <a:r>
              <a:rPr lang="en-US" sz="1400" dirty="0"/>
              <a:t> et al., </a:t>
            </a:r>
            <a:r>
              <a:rPr lang="en-US" sz="1400" i="1" dirty="0"/>
              <a:t>What Is the Status of Women’s Health and Health Care in the U.S. Compared to Ten Other Countries? </a:t>
            </a:r>
            <a:r>
              <a:rPr lang="en-US" sz="1400" dirty="0"/>
              <a:t>(Commonwealth Fund, Dec. 2018).</a:t>
            </a:r>
          </a:p>
        </p:txBody>
      </p:sp>
    </p:spTree>
    <p:extLst>
      <p:ext uri="{BB962C8B-B14F-4D97-AF65-F5344CB8AC3E}">
        <p14:creationId xmlns:p14="http://schemas.microsoft.com/office/powerpoint/2010/main" val="1907867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29F88-51B0-0345-937B-BF5C0D108CEB}"/>
              </a:ext>
            </a:extLst>
          </p:cNvPr>
          <p:cNvSpPr>
            <a:spLocks noGrp="1"/>
          </p:cNvSpPr>
          <p:nvPr>
            <p:ph type="title"/>
          </p:nvPr>
        </p:nvSpPr>
        <p:spPr>
          <a:xfrm>
            <a:off x="787401" y="0"/>
            <a:ext cx="10515600" cy="1325563"/>
          </a:xfrm>
        </p:spPr>
        <p:txBody>
          <a:bodyPr/>
          <a:lstStyle/>
          <a:p>
            <a:r>
              <a:rPr lang="en-US" dirty="0">
                <a:solidFill>
                  <a:schemeClr val="bg1"/>
                </a:solidFill>
              </a:rPr>
              <a:t>Acc</a:t>
            </a:r>
            <a:r>
              <a:rPr lang="en-US" dirty="0"/>
              <a:t>ess Notes</a:t>
            </a:r>
          </a:p>
        </p:txBody>
      </p:sp>
      <p:sp>
        <p:nvSpPr>
          <p:cNvPr id="3" name="Content Placeholder 2">
            <a:extLst>
              <a:ext uri="{FF2B5EF4-FFF2-40B4-BE49-F238E27FC236}">
                <a16:creationId xmlns:a16="http://schemas.microsoft.com/office/drawing/2014/main" id="{619D1133-BF8A-4442-B478-7E7AD1304D8D}"/>
              </a:ext>
            </a:extLst>
          </p:cNvPr>
          <p:cNvSpPr>
            <a:spLocks noGrp="1"/>
          </p:cNvSpPr>
          <p:nvPr>
            <p:ph idx="1"/>
          </p:nvPr>
        </p:nvSpPr>
        <p:spPr/>
        <p:txBody>
          <a:bodyPr/>
          <a:lstStyle/>
          <a:p>
            <a:r>
              <a:rPr lang="en-US" dirty="0"/>
              <a:t>Insurance coverage in the U.S. is not universal.</a:t>
            </a:r>
          </a:p>
          <a:p>
            <a:pPr lvl="1">
              <a:spcAft>
                <a:spcPts val="1000"/>
              </a:spcAft>
            </a:pPr>
            <a:r>
              <a:rPr lang="en-US" dirty="0"/>
              <a:t>It is universal in every other developed country.</a:t>
            </a:r>
          </a:p>
          <a:p>
            <a:pPr>
              <a:spcAft>
                <a:spcPts val="1000"/>
              </a:spcAft>
            </a:pPr>
            <a:r>
              <a:rPr lang="en-US" dirty="0"/>
              <a:t>Wait times are not necessarily lower in the U.S.</a:t>
            </a:r>
          </a:p>
          <a:p>
            <a:pPr>
              <a:spcAft>
                <a:spcPts val="1000"/>
              </a:spcAft>
            </a:pPr>
            <a:r>
              <a:rPr lang="en-US" dirty="0"/>
              <a:t>Supply of medical personnel and equipment may be lower than elsewhere.</a:t>
            </a:r>
          </a:p>
          <a:p>
            <a:pPr>
              <a:spcAft>
                <a:spcPts val="1000"/>
              </a:spcAft>
            </a:pPr>
            <a:r>
              <a:rPr lang="en-US" dirty="0"/>
              <a:t>Emergency room use is higher in the U.S. than elsewhere.</a:t>
            </a:r>
          </a:p>
        </p:txBody>
      </p:sp>
      <p:sp>
        <p:nvSpPr>
          <p:cNvPr id="4" name="Slide Number Placeholder 3">
            <a:extLst>
              <a:ext uri="{FF2B5EF4-FFF2-40B4-BE49-F238E27FC236}">
                <a16:creationId xmlns:a16="http://schemas.microsoft.com/office/drawing/2014/main" id="{DF669565-7E72-6640-B27C-E8549D002752}"/>
              </a:ext>
            </a:extLst>
          </p:cNvPr>
          <p:cNvSpPr>
            <a:spLocks noGrp="1"/>
          </p:cNvSpPr>
          <p:nvPr>
            <p:ph type="sldNum" sz="quarter" idx="12"/>
          </p:nvPr>
        </p:nvSpPr>
        <p:spPr/>
        <p:txBody>
          <a:bodyPr/>
          <a:lstStyle/>
          <a:p>
            <a:fld id="{D9F085D5-EC86-4F6A-B501-C1359CB39116}" type="slidenum">
              <a:rPr lang="en-GB" smtClean="0"/>
              <a:t>10</a:t>
            </a:fld>
            <a:endParaRPr lang="en-GB"/>
          </a:p>
        </p:txBody>
      </p:sp>
    </p:spTree>
    <p:extLst>
      <p:ext uri="{BB962C8B-B14F-4D97-AF65-F5344CB8AC3E}">
        <p14:creationId xmlns:p14="http://schemas.microsoft.com/office/powerpoint/2010/main" val="51514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3B0F-4317-3D49-A481-3E09C067C3FD}"/>
              </a:ext>
            </a:extLst>
          </p:cNvPr>
          <p:cNvSpPr>
            <a:spLocks noGrp="1"/>
          </p:cNvSpPr>
          <p:nvPr>
            <p:ph type="title"/>
          </p:nvPr>
        </p:nvSpPr>
        <p:spPr/>
        <p:txBody>
          <a:bodyPr/>
          <a:lstStyle/>
          <a:p>
            <a:r>
              <a:rPr lang="en-US" dirty="0"/>
              <a:t>Quality</a:t>
            </a:r>
          </a:p>
        </p:txBody>
      </p:sp>
      <p:sp>
        <p:nvSpPr>
          <p:cNvPr id="3" name="Text Placeholder 2">
            <a:extLst>
              <a:ext uri="{FF2B5EF4-FFF2-40B4-BE49-F238E27FC236}">
                <a16:creationId xmlns:a16="http://schemas.microsoft.com/office/drawing/2014/main" id="{26F820E1-98E8-2C4A-8B2F-84C60D272F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01F8C8-5631-4D4E-87B4-E42D7F75B9C4}"/>
              </a:ext>
            </a:extLst>
          </p:cNvPr>
          <p:cNvSpPr>
            <a:spLocks noGrp="1"/>
          </p:cNvSpPr>
          <p:nvPr>
            <p:ph type="sldNum" sz="quarter" idx="12"/>
          </p:nvPr>
        </p:nvSpPr>
        <p:spPr/>
        <p:txBody>
          <a:bodyPr/>
          <a:lstStyle/>
          <a:p>
            <a:fld id="{D9F085D5-EC86-4F6A-B501-C1359CB39116}" type="slidenum">
              <a:rPr lang="en-GB" smtClean="0"/>
              <a:t>11</a:t>
            </a:fld>
            <a:endParaRPr lang="en-GB"/>
          </a:p>
        </p:txBody>
      </p:sp>
    </p:spTree>
    <p:extLst>
      <p:ext uri="{BB962C8B-B14F-4D97-AF65-F5344CB8AC3E}">
        <p14:creationId xmlns:p14="http://schemas.microsoft.com/office/powerpoint/2010/main" val="333999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29EAB-C582-1849-AD5A-8CA6F9F2133E}"/>
            </a:ext>
          </a:extLst>
        </p:cNvPr>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F814059F-C866-3652-358B-3E5311125E3D}"/>
              </a:ext>
            </a:extLst>
          </p:cNvPr>
          <p:cNvGraphicFramePr>
            <a:graphicFrameLocks noGrp="1"/>
          </p:cNvGraphicFramePr>
          <p:nvPr>
            <p:ph idx="1"/>
          </p:nvPr>
        </p:nvGraphicFramePr>
        <p:xfrm>
          <a:off x="435429" y="1012373"/>
          <a:ext cx="11255828" cy="528316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75EAB5B-A54B-3F76-FFFE-A0DB25B33666}"/>
              </a:ext>
            </a:extLst>
          </p:cNvPr>
          <p:cNvSpPr>
            <a:spLocks noGrp="1"/>
          </p:cNvSpPr>
          <p:nvPr>
            <p:ph type="title"/>
          </p:nvPr>
        </p:nvSpPr>
        <p:spPr>
          <a:xfrm>
            <a:off x="790700" y="0"/>
            <a:ext cx="10515600" cy="1325563"/>
          </a:xfrm>
        </p:spPr>
        <p:txBody>
          <a:bodyPr/>
          <a:lstStyle/>
          <a:p>
            <a:r>
              <a:rPr lang="en-US" dirty="0">
                <a:solidFill>
                  <a:schemeClr val="bg1"/>
                </a:solidFill>
              </a:rPr>
              <a:t>Life</a:t>
            </a:r>
            <a:r>
              <a:rPr lang="en-US" dirty="0"/>
              <a:t> Expectancy: How Does the US Compare?</a:t>
            </a:r>
          </a:p>
        </p:txBody>
      </p:sp>
      <p:sp>
        <p:nvSpPr>
          <p:cNvPr id="6" name="TextBox 5">
            <a:extLst>
              <a:ext uri="{FF2B5EF4-FFF2-40B4-BE49-F238E27FC236}">
                <a16:creationId xmlns:a16="http://schemas.microsoft.com/office/drawing/2014/main" id="{94C067F2-1B2F-241B-F8C2-003DE78A4C74}"/>
              </a:ext>
            </a:extLst>
          </p:cNvPr>
          <p:cNvSpPr txBox="1"/>
          <p:nvPr/>
        </p:nvSpPr>
        <p:spPr>
          <a:xfrm>
            <a:off x="3308932" y="6412788"/>
            <a:ext cx="6900869" cy="230832"/>
          </a:xfrm>
          <a:prstGeom prst="rect">
            <a:avLst/>
          </a:prstGeom>
          <a:noFill/>
        </p:spPr>
        <p:txBody>
          <a:bodyPr wrap="square" rtlCol="0">
            <a:spAutoFit/>
          </a:bodyPr>
          <a:lstStyle/>
          <a:p>
            <a:pPr lvl="0" defTabSz="1219170">
              <a:defRPr/>
            </a:pPr>
            <a:r>
              <a:rPr lang="en-US" sz="900" dirty="0">
                <a:solidFill>
                  <a:prstClr val="black"/>
                </a:solidFill>
                <a:latin typeface="Calibri"/>
              </a:rPr>
              <a:t>Source: KFF data </a:t>
            </a:r>
            <a:r>
              <a:rPr lang="en-US" sz="900" dirty="0">
                <a:solidFill>
                  <a:prstClr val="black"/>
                </a:solidFill>
              </a:rPr>
              <a:t>collection. https://www.healthsystemtracker.org/chart-collection/quality-u-s-healthcare-system-compare-countries/</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7" name="Straight Connector 6">
            <a:extLst>
              <a:ext uri="{FF2B5EF4-FFF2-40B4-BE49-F238E27FC236}">
                <a16:creationId xmlns:a16="http://schemas.microsoft.com/office/drawing/2014/main" id="{D30069AE-789F-1259-89DC-0D00900B04C7}"/>
              </a:ext>
            </a:extLst>
          </p:cNvPr>
          <p:cNvCxnSpPr>
            <a:cxnSpLocks/>
          </p:cNvCxnSpPr>
          <p:nvPr/>
        </p:nvCxnSpPr>
        <p:spPr>
          <a:xfrm flipV="1">
            <a:off x="7235687" y="3386741"/>
            <a:ext cx="133942" cy="1008560"/>
          </a:xfrm>
          <a:prstGeom prst="line">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744C932-DEF8-A674-BB33-CD5B696717C9}"/>
              </a:ext>
            </a:extLst>
          </p:cNvPr>
          <p:cNvSpPr txBox="1"/>
          <p:nvPr/>
        </p:nvSpPr>
        <p:spPr>
          <a:xfrm>
            <a:off x="6473024" y="4419408"/>
            <a:ext cx="1611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United States</a:t>
            </a:r>
          </a:p>
        </p:txBody>
      </p:sp>
    </p:spTree>
    <p:extLst>
      <p:ext uri="{BB962C8B-B14F-4D97-AF65-F5344CB8AC3E}">
        <p14:creationId xmlns:p14="http://schemas.microsoft.com/office/powerpoint/2010/main" val="290221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8B74-D14E-4839-922D-3977B2E2120F}"/>
              </a:ext>
            </a:extLst>
          </p:cNvPr>
          <p:cNvSpPr>
            <a:spLocks noGrp="1"/>
          </p:cNvSpPr>
          <p:nvPr>
            <p:ph type="title"/>
          </p:nvPr>
        </p:nvSpPr>
        <p:spPr>
          <a:xfrm>
            <a:off x="731325" y="0"/>
            <a:ext cx="10515600" cy="1325563"/>
          </a:xfrm>
        </p:spPr>
        <p:txBody>
          <a:bodyPr/>
          <a:lstStyle/>
          <a:p>
            <a:r>
              <a:rPr lang="en-US" dirty="0">
                <a:solidFill>
                  <a:schemeClr val="bg1"/>
                </a:solidFill>
              </a:rPr>
              <a:t>Infa</a:t>
            </a:r>
            <a:r>
              <a:rPr lang="en-US" dirty="0"/>
              <a:t>nt Mortality Comparison (2023)</a:t>
            </a:r>
          </a:p>
        </p:txBody>
      </p:sp>
      <p:sp>
        <p:nvSpPr>
          <p:cNvPr id="4" name="Slide Number Placeholder 3">
            <a:extLst>
              <a:ext uri="{FF2B5EF4-FFF2-40B4-BE49-F238E27FC236}">
                <a16:creationId xmlns:a16="http://schemas.microsoft.com/office/drawing/2014/main" id="{5AF7C62F-01AB-456A-ABB0-CEF4572090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sp>
        <p:nvSpPr>
          <p:cNvPr id="6" name="TextBox 5">
            <a:extLst>
              <a:ext uri="{FF2B5EF4-FFF2-40B4-BE49-F238E27FC236}">
                <a16:creationId xmlns:a16="http://schemas.microsoft.com/office/drawing/2014/main" id="{9A86F4CA-AA88-4F0F-9307-7D936CCD2F9F}"/>
              </a:ext>
            </a:extLst>
          </p:cNvPr>
          <p:cNvSpPr txBox="1"/>
          <p:nvPr/>
        </p:nvSpPr>
        <p:spPr>
          <a:xfrm>
            <a:off x="3308932" y="6412788"/>
            <a:ext cx="6900869" cy="2616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Source: </a:t>
            </a:r>
            <a:r>
              <a:rPr lang="en-US" sz="1100" i="1" dirty="0">
                <a:solidFill>
                  <a:prstClr val="black"/>
                </a:solidFill>
                <a:latin typeface="Calibri"/>
              </a:rPr>
              <a:t>Health at a Glance, 2025</a:t>
            </a:r>
            <a:r>
              <a:rPr kumimoji="0" lang="en-US" sz="1100" b="0" i="0" u="none" strike="noStrike" kern="1200" cap="none" spc="0" normalizeH="0" baseline="0" noProof="0" dirty="0">
                <a:ln>
                  <a:noFill/>
                </a:ln>
                <a:solidFill>
                  <a:prstClr val="black"/>
                </a:solidFill>
                <a:effectLst/>
                <a:uLnTx/>
                <a:uFillTx/>
                <a:latin typeface="Calibri"/>
                <a:ea typeface="+mn-ea"/>
                <a:cs typeface="+mn-cs"/>
              </a:rPr>
              <a:t> OECD; graph by NEED</a:t>
            </a:r>
          </a:p>
        </p:txBody>
      </p:sp>
      <p:sp>
        <p:nvSpPr>
          <p:cNvPr id="7" name="TextBox 6">
            <a:extLst>
              <a:ext uri="{FF2B5EF4-FFF2-40B4-BE49-F238E27FC236}">
                <a16:creationId xmlns:a16="http://schemas.microsoft.com/office/drawing/2014/main" id="{1408C1BD-A8C1-42DB-BC97-5933A2AD52DA}"/>
              </a:ext>
            </a:extLst>
          </p:cNvPr>
          <p:cNvSpPr txBox="1"/>
          <p:nvPr/>
        </p:nvSpPr>
        <p:spPr>
          <a:xfrm>
            <a:off x="4494946" y="1241598"/>
            <a:ext cx="3734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Deaths per 1,000 live births </a:t>
            </a:r>
          </a:p>
        </p:txBody>
      </p:sp>
      <p:graphicFrame>
        <p:nvGraphicFramePr>
          <p:cNvPr id="3" name="Chart 2">
            <a:extLst>
              <a:ext uri="{FF2B5EF4-FFF2-40B4-BE49-F238E27FC236}">
                <a16:creationId xmlns:a16="http://schemas.microsoft.com/office/drawing/2014/main" id="{F1CBFD3E-54DC-C85F-683B-551F03B72A30}"/>
              </a:ext>
            </a:extLst>
          </p:cNvPr>
          <p:cNvGraphicFramePr>
            <a:graphicFrameLocks noGrp="1"/>
          </p:cNvGraphicFramePr>
          <p:nvPr/>
        </p:nvGraphicFramePr>
        <p:xfrm>
          <a:off x="757989" y="1078574"/>
          <a:ext cx="10353770" cy="53606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7159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C245C-D7DA-8358-FEAF-470319041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AA0481-E65F-25C5-F06D-5930FAC3BB9F}"/>
              </a:ext>
            </a:extLst>
          </p:cNvPr>
          <p:cNvSpPr>
            <a:spLocks noGrp="1"/>
          </p:cNvSpPr>
          <p:nvPr>
            <p:ph type="title"/>
          </p:nvPr>
        </p:nvSpPr>
        <p:spPr>
          <a:xfrm>
            <a:off x="882803" y="-11151"/>
            <a:ext cx="11177751" cy="1325563"/>
          </a:xfrm>
        </p:spPr>
        <p:txBody>
          <a:bodyPr>
            <a:normAutofit/>
          </a:bodyPr>
          <a:lstStyle/>
          <a:p>
            <a:r>
              <a:rPr lang="en-US" sz="3600" dirty="0">
                <a:solidFill>
                  <a:schemeClr val="bg1"/>
                </a:solidFill>
              </a:rPr>
              <a:t>Ma</a:t>
            </a:r>
            <a:r>
              <a:rPr lang="en-US" sz="3600" dirty="0"/>
              <a:t>ternal Mortality Rates per 100,000 live births (2023)</a:t>
            </a:r>
            <a:endParaRPr lang="en-US" dirty="0"/>
          </a:p>
        </p:txBody>
      </p:sp>
      <p:sp>
        <p:nvSpPr>
          <p:cNvPr id="4" name="Slide Number Placeholder 3">
            <a:extLst>
              <a:ext uri="{FF2B5EF4-FFF2-40B4-BE49-F238E27FC236}">
                <a16:creationId xmlns:a16="http://schemas.microsoft.com/office/drawing/2014/main" id="{64930A06-2943-DCC3-ABCF-C9F143923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sp>
        <p:nvSpPr>
          <p:cNvPr id="6" name="TextBox 5">
            <a:extLst>
              <a:ext uri="{FF2B5EF4-FFF2-40B4-BE49-F238E27FC236}">
                <a16:creationId xmlns:a16="http://schemas.microsoft.com/office/drawing/2014/main" id="{768ECC46-E494-0B4A-EA3A-F63E079F4520}"/>
              </a:ext>
            </a:extLst>
          </p:cNvPr>
          <p:cNvSpPr txBox="1"/>
          <p:nvPr/>
        </p:nvSpPr>
        <p:spPr>
          <a:xfrm>
            <a:off x="3254478" y="6375037"/>
            <a:ext cx="893752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Source: KFF analysis of OECD data</a:t>
            </a:r>
          </a:p>
        </p:txBody>
      </p:sp>
      <p:pic>
        <p:nvPicPr>
          <p:cNvPr id="8" name="Content Placeholder 7">
            <a:extLst>
              <a:ext uri="{FF2B5EF4-FFF2-40B4-BE49-F238E27FC236}">
                <a16:creationId xmlns:a16="http://schemas.microsoft.com/office/drawing/2014/main" id="{B5A7260B-D64F-F6AA-DFCB-AFC9770DF286}"/>
              </a:ext>
            </a:extLst>
          </p:cNvPr>
          <p:cNvPicPr>
            <a:picLocks noGrp="1" noChangeAspect="1"/>
          </p:cNvPicPr>
          <p:nvPr>
            <p:ph idx="1"/>
          </p:nvPr>
        </p:nvPicPr>
        <p:blipFill>
          <a:blip r:embed="rId2"/>
          <a:srcRect t="15941" b="22554"/>
          <a:stretch>
            <a:fillRect/>
          </a:stretch>
        </p:blipFill>
        <p:spPr>
          <a:xfrm>
            <a:off x="485842" y="1437072"/>
            <a:ext cx="11441164" cy="4350409"/>
          </a:xfrm>
          <a:prstGeom prst="rect">
            <a:avLst/>
          </a:prstGeom>
        </p:spPr>
      </p:pic>
    </p:spTree>
    <p:extLst>
      <p:ext uri="{BB962C8B-B14F-4D97-AF65-F5344CB8AC3E}">
        <p14:creationId xmlns:p14="http://schemas.microsoft.com/office/powerpoint/2010/main" val="226714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C553-35DE-455A-A872-FBBFBF34B977}"/>
              </a:ext>
            </a:extLst>
          </p:cNvPr>
          <p:cNvSpPr>
            <a:spLocks noGrp="1"/>
          </p:cNvSpPr>
          <p:nvPr>
            <p:ph type="title"/>
          </p:nvPr>
        </p:nvSpPr>
        <p:spPr/>
        <p:txBody>
          <a:bodyPr/>
          <a:lstStyle/>
          <a:p>
            <a:r>
              <a:rPr lang="en-US" dirty="0">
                <a:solidFill>
                  <a:schemeClr val="bg1"/>
                </a:solidFill>
              </a:rPr>
              <a:t>Pre</a:t>
            </a:r>
            <a:r>
              <a:rPr lang="en-US" dirty="0"/>
              <a:t>vention and Screening</a:t>
            </a:r>
            <a:endParaRPr lang="en-US" b="0" dirty="0"/>
          </a:p>
        </p:txBody>
      </p:sp>
      <p:sp>
        <p:nvSpPr>
          <p:cNvPr id="3" name="Content Placeholder 2">
            <a:extLst>
              <a:ext uri="{FF2B5EF4-FFF2-40B4-BE49-F238E27FC236}">
                <a16:creationId xmlns:a16="http://schemas.microsoft.com/office/drawing/2014/main" id="{27EE80AC-9CAB-4764-8061-E5BD02922A29}"/>
              </a:ext>
            </a:extLst>
          </p:cNvPr>
          <p:cNvSpPr>
            <a:spLocks noGrp="1"/>
          </p:cNvSpPr>
          <p:nvPr>
            <p:ph idx="1"/>
          </p:nvPr>
        </p:nvSpPr>
        <p:spPr/>
        <p:txBody>
          <a:bodyPr>
            <a:normAutofit/>
          </a:bodyPr>
          <a:lstStyle/>
          <a:p>
            <a:pPr>
              <a:lnSpc>
                <a:spcPct val="100000"/>
              </a:lnSpc>
            </a:pPr>
            <a:r>
              <a:rPr lang="en-US" sz="3200" b="0" dirty="0"/>
              <a:t>The U.S. excels in </a:t>
            </a:r>
            <a:r>
              <a:rPr lang="en-US" sz="3200" dirty="0"/>
              <a:t>some</a:t>
            </a:r>
            <a:r>
              <a:rPr lang="en-US" sz="3200" b="0" dirty="0"/>
              <a:t> prevention measures (high ranking):</a:t>
            </a:r>
          </a:p>
          <a:p>
            <a:pPr lvl="1">
              <a:lnSpc>
                <a:spcPct val="100000"/>
              </a:lnSpc>
            </a:pPr>
            <a:r>
              <a:rPr lang="en-US" sz="2800" dirty="0"/>
              <a:t>i</a:t>
            </a:r>
            <a:r>
              <a:rPr lang="en-US" sz="2800" b="0" dirty="0"/>
              <a:t>ncluding </a:t>
            </a:r>
            <a:r>
              <a:rPr lang="en-US" sz="2800" b="1" dirty="0"/>
              <a:t>flu vaccinations </a:t>
            </a:r>
            <a:r>
              <a:rPr lang="en-US" sz="2800" b="0" dirty="0"/>
              <a:t>and </a:t>
            </a:r>
            <a:r>
              <a:rPr lang="en-US" sz="2800" b="1" dirty="0"/>
              <a:t>breast cancer screenings</a:t>
            </a:r>
            <a:r>
              <a:rPr lang="en-US" sz="2800" b="0" dirty="0"/>
              <a:t>.</a:t>
            </a:r>
          </a:p>
          <a:p>
            <a:pPr marL="0" indent="0">
              <a:lnSpc>
                <a:spcPct val="100000"/>
              </a:lnSpc>
              <a:buNone/>
            </a:pPr>
            <a:endParaRPr lang="en-US" sz="3200" b="0" dirty="0"/>
          </a:p>
          <a:p>
            <a:pPr>
              <a:lnSpc>
                <a:spcPct val="100000"/>
              </a:lnSpc>
            </a:pPr>
            <a:r>
              <a:rPr lang="en-US" sz="3200" b="0" dirty="0"/>
              <a:t>The U.S. has:</a:t>
            </a:r>
          </a:p>
          <a:p>
            <a:pPr lvl="1">
              <a:lnSpc>
                <a:spcPct val="100000"/>
              </a:lnSpc>
            </a:pPr>
            <a:r>
              <a:rPr lang="en-US" sz="2800" dirty="0"/>
              <a:t>T</a:t>
            </a:r>
            <a:r>
              <a:rPr lang="en-US" sz="2800" b="0" dirty="0"/>
              <a:t>he highest average five-year survival rate for breast cancer</a:t>
            </a:r>
            <a:r>
              <a:rPr lang="en-US" sz="2800" dirty="0"/>
              <a:t>.</a:t>
            </a:r>
            <a:endParaRPr lang="en-US" sz="2800" b="0" dirty="0"/>
          </a:p>
          <a:p>
            <a:pPr lvl="1">
              <a:lnSpc>
                <a:spcPct val="100000"/>
              </a:lnSpc>
            </a:pPr>
            <a:r>
              <a:rPr lang="en-US" sz="2800" dirty="0"/>
              <a:t>B</a:t>
            </a:r>
            <a:r>
              <a:rPr lang="en-US" sz="2800" b="0" dirty="0"/>
              <a:t>ut the Lowest for cervical cancer.</a:t>
            </a:r>
          </a:p>
        </p:txBody>
      </p:sp>
    </p:spTree>
    <p:extLst>
      <p:ext uri="{BB962C8B-B14F-4D97-AF65-F5344CB8AC3E}">
        <p14:creationId xmlns:p14="http://schemas.microsoft.com/office/powerpoint/2010/main" val="137558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977504E-EF54-4383-A45E-14847414A454}"/>
              </a:ext>
            </a:extLst>
          </p:cNvPr>
          <p:cNvSpPr>
            <a:spLocks noGrp="1"/>
          </p:cNvSpPr>
          <p:nvPr>
            <p:ph type="title"/>
          </p:nvPr>
        </p:nvSpPr>
        <p:spPr>
          <a:xfrm>
            <a:off x="838200" y="0"/>
            <a:ext cx="10515600" cy="1325563"/>
          </a:xfrm>
        </p:spPr>
        <p:txBody>
          <a:bodyPr/>
          <a:lstStyle/>
          <a:p>
            <a:r>
              <a:rPr lang="en-US" dirty="0">
                <a:solidFill>
                  <a:schemeClr val="bg1"/>
                </a:solidFill>
              </a:rPr>
              <a:t>Per</a:t>
            </a:r>
            <a:r>
              <a:rPr lang="en-US" dirty="0"/>
              <a:t>ception of Quality of Medical Care</a:t>
            </a:r>
          </a:p>
        </p:txBody>
      </p:sp>
      <p:graphicFrame>
        <p:nvGraphicFramePr>
          <p:cNvPr id="32" name="Content Placeholder 31">
            <a:extLst>
              <a:ext uri="{FF2B5EF4-FFF2-40B4-BE49-F238E27FC236}">
                <a16:creationId xmlns:a16="http://schemas.microsoft.com/office/drawing/2014/main" id="{FFC2F35B-72D7-4D96-8198-40367FDED12C}"/>
              </a:ext>
            </a:extLst>
          </p:cNvPr>
          <p:cNvGraphicFramePr>
            <a:graphicFrameLocks noGrp="1"/>
          </p:cNvGraphicFramePr>
          <p:nvPr>
            <p:ph idx="1"/>
          </p:nvPr>
        </p:nvGraphicFramePr>
        <p:xfrm>
          <a:off x="838200" y="1570038"/>
          <a:ext cx="10515600"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70864439-3790-40A6-90BD-6AD9C52A114D}"/>
              </a:ext>
            </a:extLst>
          </p:cNvPr>
          <p:cNvSpPr>
            <a:spLocks noGrp="1"/>
          </p:cNvSpPr>
          <p:nvPr>
            <p:ph type="sldNum" sz="quarter" idx="12"/>
          </p:nvPr>
        </p:nvSpPr>
        <p:spPr/>
        <p:txBody>
          <a:bodyPr/>
          <a:lstStyle/>
          <a:p>
            <a:fld id="{D9F085D5-EC86-4F6A-B501-C1359CB39116}" type="slidenum">
              <a:rPr lang="en-GB" smtClean="0"/>
              <a:t>16</a:t>
            </a:fld>
            <a:endParaRPr lang="en-GB"/>
          </a:p>
        </p:txBody>
      </p:sp>
      <p:sp>
        <p:nvSpPr>
          <p:cNvPr id="33" name="TextBox 32">
            <a:extLst>
              <a:ext uri="{FF2B5EF4-FFF2-40B4-BE49-F238E27FC236}">
                <a16:creationId xmlns:a16="http://schemas.microsoft.com/office/drawing/2014/main" id="{1B4A4BC9-99ED-442A-BA26-82C810396DC7}"/>
              </a:ext>
            </a:extLst>
          </p:cNvPr>
          <p:cNvSpPr txBox="1"/>
          <p:nvPr/>
        </p:nvSpPr>
        <p:spPr>
          <a:xfrm>
            <a:off x="3254478" y="6372181"/>
            <a:ext cx="8937522" cy="523220"/>
          </a:xfrm>
          <a:prstGeom prst="rect">
            <a:avLst/>
          </a:prstGeom>
          <a:noFill/>
        </p:spPr>
        <p:txBody>
          <a:bodyPr wrap="square" rtlCol="0">
            <a:spAutoFit/>
          </a:bodyPr>
          <a:lstStyle/>
          <a:p>
            <a:pPr defTabSz="1219170">
              <a:defRPr/>
            </a:pPr>
            <a:r>
              <a:rPr lang="en-US" sz="1400" dirty="0"/>
              <a:t>Source: </a:t>
            </a:r>
            <a:r>
              <a:rPr lang="en-US" sz="1400" dirty="0" err="1"/>
              <a:t>Munira</a:t>
            </a:r>
            <a:r>
              <a:rPr lang="en-US" sz="1400" dirty="0"/>
              <a:t> Z. </a:t>
            </a:r>
            <a:r>
              <a:rPr lang="en-US" sz="1400" dirty="0" err="1"/>
              <a:t>Gunja</a:t>
            </a:r>
            <a:r>
              <a:rPr lang="en-US" sz="1400" dirty="0"/>
              <a:t> et al., </a:t>
            </a:r>
            <a:r>
              <a:rPr lang="en-US" sz="1400" i="1" dirty="0"/>
              <a:t>What Is the Status of Women’s Health and Health Care in the U.S. Compared to Ten Other Countries? </a:t>
            </a:r>
            <a:r>
              <a:rPr lang="en-US" sz="1400" dirty="0"/>
              <a:t>(Commonwealth Fund, Dec. 2018).</a:t>
            </a:r>
          </a:p>
        </p:txBody>
      </p:sp>
    </p:spTree>
    <p:extLst>
      <p:ext uri="{BB962C8B-B14F-4D97-AF65-F5344CB8AC3E}">
        <p14:creationId xmlns:p14="http://schemas.microsoft.com/office/powerpoint/2010/main" val="3529434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D51B-B513-BD4D-A9A6-03C3592A5CCA}"/>
              </a:ext>
            </a:extLst>
          </p:cNvPr>
          <p:cNvSpPr>
            <a:spLocks noGrp="1"/>
          </p:cNvSpPr>
          <p:nvPr>
            <p:ph type="title"/>
          </p:nvPr>
        </p:nvSpPr>
        <p:spPr>
          <a:xfrm>
            <a:off x="921325" y="0"/>
            <a:ext cx="10515600" cy="1325563"/>
          </a:xfrm>
        </p:spPr>
        <p:txBody>
          <a:bodyPr/>
          <a:lstStyle/>
          <a:p>
            <a:r>
              <a:rPr lang="en-US" dirty="0">
                <a:solidFill>
                  <a:schemeClr val="bg1"/>
                </a:solidFill>
              </a:rPr>
              <a:t>Qu</a:t>
            </a:r>
            <a:r>
              <a:rPr lang="en-US" dirty="0"/>
              <a:t>ality of Care Notes</a:t>
            </a:r>
          </a:p>
        </p:txBody>
      </p:sp>
      <p:sp>
        <p:nvSpPr>
          <p:cNvPr id="3" name="Content Placeholder 2">
            <a:extLst>
              <a:ext uri="{FF2B5EF4-FFF2-40B4-BE49-F238E27FC236}">
                <a16:creationId xmlns:a16="http://schemas.microsoft.com/office/drawing/2014/main" id="{EAEE2EEC-4BEE-FC41-828C-62EF4AA5CD9A}"/>
              </a:ext>
            </a:extLst>
          </p:cNvPr>
          <p:cNvSpPr>
            <a:spLocks noGrp="1"/>
          </p:cNvSpPr>
          <p:nvPr>
            <p:ph idx="1"/>
          </p:nvPr>
        </p:nvSpPr>
        <p:spPr/>
        <p:txBody>
          <a:bodyPr/>
          <a:lstStyle/>
          <a:p>
            <a:pPr>
              <a:spcAft>
                <a:spcPts val="1000"/>
              </a:spcAft>
            </a:pPr>
            <a:r>
              <a:rPr lang="en-US" dirty="0"/>
              <a:t>Metrics of quality in the U.S. are not very good.</a:t>
            </a:r>
          </a:p>
          <a:p>
            <a:pPr>
              <a:spcAft>
                <a:spcPts val="1000"/>
              </a:spcAft>
            </a:pPr>
            <a:r>
              <a:rPr lang="en-US" dirty="0"/>
              <a:t>The system has bright spots!</a:t>
            </a:r>
          </a:p>
          <a:p>
            <a:pPr>
              <a:spcAft>
                <a:spcPts val="1000"/>
              </a:spcAft>
            </a:pPr>
            <a:r>
              <a:rPr lang="en-US" dirty="0"/>
              <a:t>Quality of care is not considered very good in the U.S.</a:t>
            </a:r>
          </a:p>
        </p:txBody>
      </p:sp>
      <p:sp>
        <p:nvSpPr>
          <p:cNvPr id="4" name="Slide Number Placeholder 3">
            <a:extLst>
              <a:ext uri="{FF2B5EF4-FFF2-40B4-BE49-F238E27FC236}">
                <a16:creationId xmlns:a16="http://schemas.microsoft.com/office/drawing/2014/main" id="{CB2E4FB8-25C1-B24C-B597-78F69595F184}"/>
              </a:ext>
            </a:extLst>
          </p:cNvPr>
          <p:cNvSpPr>
            <a:spLocks noGrp="1"/>
          </p:cNvSpPr>
          <p:nvPr>
            <p:ph type="sldNum" sz="quarter" idx="12"/>
          </p:nvPr>
        </p:nvSpPr>
        <p:spPr/>
        <p:txBody>
          <a:bodyPr/>
          <a:lstStyle/>
          <a:p>
            <a:fld id="{D9F085D5-EC86-4F6A-B501-C1359CB39116}" type="slidenum">
              <a:rPr lang="en-GB" smtClean="0"/>
              <a:t>17</a:t>
            </a:fld>
            <a:endParaRPr lang="en-GB"/>
          </a:p>
        </p:txBody>
      </p:sp>
    </p:spTree>
    <p:extLst>
      <p:ext uri="{BB962C8B-B14F-4D97-AF65-F5344CB8AC3E}">
        <p14:creationId xmlns:p14="http://schemas.microsoft.com/office/powerpoint/2010/main" val="3356283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D596-8C7A-8A4B-8BDD-BB149B1A52AC}"/>
              </a:ext>
            </a:extLst>
          </p:cNvPr>
          <p:cNvSpPr>
            <a:spLocks noGrp="1"/>
          </p:cNvSpPr>
          <p:nvPr>
            <p:ph type="title"/>
          </p:nvPr>
        </p:nvSpPr>
        <p:spPr/>
        <p:txBody>
          <a:bodyPr/>
          <a:lstStyle/>
          <a:p>
            <a:r>
              <a:rPr lang="en-US" dirty="0"/>
              <a:t>Costs</a:t>
            </a:r>
          </a:p>
        </p:txBody>
      </p:sp>
      <p:sp>
        <p:nvSpPr>
          <p:cNvPr id="3" name="Text Placeholder 2">
            <a:extLst>
              <a:ext uri="{FF2B5EF4-FFF2-40B4-BE49-F238E27FC236}">
                <a16:creationId xmlns:a16="http://schemas.microsoft.com/office/drawing/2014/main" id="{4C36D960-A516-AD41-B0DC-AFD35D46C6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49D764-9A45-E64B-8BA3-DE7A838A2826}"/>
              </a:ext>
            </a:extLst>
          </p:cNvPr>
          <p:cNvSpPr>
            <a:spLocks noGrp="1"/>
          </p:cNvSpPr>
          <p:nvPr>
            <p:ph type="sldNum" sz="quarter" idx="12"/>
          </p:nvPr>
        </p:nvSpPr>
        <p:spPr/>
        <p:txBody>
          <a:bodyPr/>
          <a:lstStyle/>
          <a:p>
            <a:fld id="{D9F085D5-EC86-4F6A-B501-C1359CB39116}" type="slidenum">
              <a:rPr lang="en-GB" smtClean="0"/>
              <a:t>18</a:t>
            </a:fld>
            <a:endParaRPr lang="en-GB"/>
          </a:p>
        </p:txBody>
      </p:sp>
    </p:spTree>
    <p:extLst>
      <p:ext uri="{BB962C8B-B14F-4D97-AF65-F5344CB8AC3E}">
        <p14:creationId xmlns:p14="http://schemas.microsoft.com/office/powerpoint/2010/main" val="3177435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E9EFDE-13FE-511C-8FDD-876FD6C12D0D}"/>
              </a:ext>
            </a:extLst>
          </p:cNvPr>
          <p:cNvPicPr>
            <a:picLocks noChangeAspect="1"/>
          </p:cNvPicPr>
          <p:nvPr/>
        </p:nvPicPr>
        <p:blipFill>
          <a:blip r:embed="rId2"/>
          <a:stretch>
            <a:fillRect/>
          </a:stretch>
        </p:blipFill>
        <p:spPr>
          <a:xfrm>
            <a:off x="844827" y="1093381"/>
            <a:ext cx="10294571" cy="5100811"/>
          </a:xfrm>
          <a:prstGeom prst="rect">
            <a:avLst/>
          </a:prstGeom>
        </p:spPr>
      </p:pic>
      <p:sp>
        <p:nvSpPr>
          <p:cNvPr id="2" name="Title 1">
            <a:extLst>
              <a:ext uri="{FF2B5EF4-FFF2-40B4-BE49-F238E27FC236}">
                <a16:creationId xmlns:a16="http://schemas.microsoft.com/office/drawing/2014/main" id="{E946C67F-1852-4B2C-C8B2-178A562F798B}"/>
              </a:ext>
            </a:extLst>
          </p:cNvPr>
          <p:cNvSpPr>
            <a:spLocks noGrp="1"/>
          </p:cNvSpPr>
          <p:nvPr>
            <p:ph type="title"/>
          </p:nvPr>
        </p:nvSpPr>
        <p:spPr>
          <a:xfrm>
            <a:off x="772884" y="0"/>
            <a:ext cx="10515600" cy="1325563"/>
          </a:xfrm>
        </p:spPr>
        <p:txBody>
          <a:bodyPr/>
          <a:lstStyle/>
          <a:p>
            <a:r>
              <a:rPr lang="en-US" dirty="0">
                <a:solidFill>
                  <a:schemeClr val="bg1"/>
                </a:solidFill>
              </a:rPr>
              <a:t>Nat</a:t>
            </a:r>
            <a:r>
              <a:rPr lang="en-US" dirty="0"/>
              <a:t>ional Health Expenditure as Percent of GDP</a:t>
            </a:r>
          </a:p>
        </p:txBody>
      </p:sp>
      <p:sp>
        <p:nvSpPr>
          <p:cNvPr id="10" name="TextBox 9">
            <a:extLst>
              <a:ext uri="{FF2B5EF4-FFF2-40B4-BE49-F238E27FC236}">
                <a16:creationId xmlns:a16="http://schemas.microsoft.com/office/drawing/2014/main" id="{8A586A7C-69E4-460F-3F65-4063F58E492A}"/>
              </a:ext>
            </a:extLst>
          </p:cNvPr>
          <p:cNvSpPr txBox="1"/>
          <p:nvPr/>
        </p:nvSpPr>
        <p:spPr>
          <a:xfrm>
            <a:off x="3233057" y="6389912"/>
            <a:ext cx="7739741" cy="369332"/>
          </a:xfrm>
          <a:prstGeom prst="rect">
            <a:avLst/>
          </a:prstGeom>
          <a:noFill/>
        </p:spPr>
        <p:txBody>
          <a:bodyPr wrap="square" rtlCol="0">
            <a:spAutoFit/>
          </a:bodyPr>
          <a:lstStyle/>
          <a:p>
            <a:r>
              <a:rPr lang="en-US" dirty="0"/>
              <a:t>Source: Centers for Medicare and Medicaid Services (graph by NEED)</a:t>
            </a:r>
            <a:endParaRPr lang="en-US" sz="1600" dirty="0"/>
          </a:p>
        </p:txBody>
      </p:sp>
      <p:sp>
        <p:nvSpPr>
          <p:cNvPr id="8" name="TextBox 7">
            <a:extLst>
              <a:ext uri="{FF2B5EF4-FFF2-40B4-BE49-F238E27FC236}">
                <a16:creationId xmlns:a16="http://schemas.microsoft.com/office/drawing/2014/main" id="{C450F2E3-2DB3-A1F0-D70E-DAED0A4D5CBA}"/>
              </a:ext>
            </a:extLst>
          </p:cNvPr>
          <p:cNvSpPr txBox="1"/>
          <p:nvPr/>
        </p:nvSpPr>
        <p:spPr>
          <a:xfrm>
            <a:off x="1774376" y="4604656"/>
            <a:ext cx="598714" cy="400110"/>
          </a:xfrm>
          <a:prstGeom prst="rect">
            <a:avLst/>
          </a:prstGeom>
          <a:noFill/>
        </p:spPr>
        <p:txBody>
          <a:bodyPr wrap="square" rtlCol="0">
            <a:spAutoFit/>
          </a:bodyPr>
          <a:lstStyle/>
          <a:p>
            <a:r>
              <a:rPr lang="en-US" sz="2000" dirty="0"/>
              <a:t>5%</a:t>
            </a:r>
            <a:endParaRPr lang="en-US" dirty="0"/>
          </a:p>
        </p:txBody>
      </p:sp>
      <p:sp>
        <p:nvSpPr>
          <p:cNvPr id="6" name="TextBox 5">
            <a:extLst>
              <a:ext uri="{FF2B5EF4-FFF2-40B4-BE49-F238E27FC236}">
                <a16:creationId xmlns:a16="http://schemas.microsoft.com/office/drawing/2014/main" id="{68B46DE7-A896-B951-9074-51E0CA116F31}"/>
              </a:ext>
            </a:extLst>
          </p:cNvPr>
          <p:cNvSpPr txBox="1"/>
          <p:nvPr/>
        </p:nvSpPr>
        <p:spPr>
          <a:xfrm>
            <a:off x="4441374" y="3331025"/>
            <a:ext cx="598714" cy="400110"/>
          </a:xfrm>
          <a:prstGeom prst="rect">
            <a:avLst/>
          </a:prstGeom>
          <a:noFill/>
        </p:spPr>
        <p:txBody>
          <a:bodyPr wrap="square" rtlCol="0">
            <a:spAutoFit/>
          </a:bodyPr>
          <a:lstStyle/>
          <a:p>
            <a:r>
              <a:rPr lang="en-US" sz="2000" dirty="0"/>
              <a:t>9%</a:t>
            </a:r>
            <a:endParaRPr lang="en-US" dirty="0"/>
          </a:p>
        </p:txBody>
      </p:sp>
      <p:sp>
        <p:nvSpPr>
          <p:cNvPr id="7" name="TextBox 6">
            <a:extLst>
              <a:ext uri="{FF2B5EF4-FFF2-40B4-BE49-F238E27FC236}">
                <a16:creationId xmlns:a16="http://schemas.microsoft.com/office/drawing/2014/main" id="{C10363F7-49E6-4232-2189-E27FD55B49E9}"/>
              </a:ext>
            </a:extLst>
          </p:cNvPr>
          <p:cNvSpPr txBox="1"/>
          <p:nvPr/>
        </p:nvSpPr>
        <p:spPr>
          <a:xfrm>
            <a:off x="7402289" y="2623454"/>
            <a:ext cx="772884" cy="400110"/>
          </a:xfrm>
          <a:prstGeom prst="rect">
            <a:avLst/>
          </a:prstGeom>
          <a:noFill/>
        </p:spPr>
        <p:txBody>
          <a:bodyPr wrap="square" rtlCol="0">
            <a:spAutoFit/>
          </a:bodyPr>
          <a:lstStyle/>
          <a:p>
            <a:r>
              <a:rPr lang="en-US" sz="2000" dirty="0"/>
              <a:t>13%</a:t>
            </a:r>
            <a:endParaRPr lang="en-US" dirty="0"/>
          </a:p>
        </p:txBody>
      </p:sp>
      <p:sp>
        <p:nvSpPr>
          <p:cNvPr id="9" name="TextBox 8">
            <a:extLst>
              <a:ext uri="{FF2B5EF4-FFF2-40B4-BE49-F238E27FC236}">
                <a16:creationId xmlns:a16="http://schemas.microsoft.com/office/drawing/2014/main" id="{886279D3-7DE2-1F33-ABB3-F91A4BA01A3C}"/>
              </a:ext>
            </a:extLst>
          </p:cNvPr>
          <p:cNvSpPr txBox="1"/>
          <p:nvPr/>
        </p:nvSpPr>
        <p:spPr>
          <a:xfrm>
            <a:off x="9873344" y="990596"/>
            <a:ext cx="870856" cy="400110"/>
          </a:xfrm>
          <a:prstGeom prst="rect">
            <a:avLst/>
          </a:prstGeom>
          <a:noFill/>
        </p:spPr>
        <p:txBody>
          <a:bodyPr wrap="square" rtlCol="0">
            <a:spAutoFit/>
          </a:bodyPr>
          <a:lstStyle/>
          <a:p>
            <a:r>
              <a:rPr lang="en-US" sz="2000" dirty="0"/>
              <a:t>19.5%</a:t>
            </a:r>
            <a:endParaRPr lang="en-US" dirty="0"/>
          </a:p>
        </p:txBody>
      </p:sp>
    </p:spTree>
    <p:extLst>
      <p:ext uri="{BB962C8B-B14F-4D97-AF65-F5344CB8AC3E}">
        <p14:creationId xmlns:p14="http://schemas.microsoft.com/office/powerpoint/2010/main" val="2537542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3D13B-CC57-40B8-8714-0298EA98ECE5}"/>
              </a:ext>
            </a:extLst>
          </p:cNvPr>
          <p:cNvSpPr>
            <a:spLocks noGrp="1"/>
          </p:cNvSpPr>
          <p:nvPr>
            <p:ph type="title"/>
          </p:nvPr>
        </p:nvSpPr>
        <p:spPr>
          <a:xfrm>
            <a:off x="723896" y="0"/>
            <a:ext cx="10515600" cy="1325563"/>
          </a:xfrm>
        </p:spPr>
        <p:txBody>
          <a:bodyPr/>
          <a:lstStyle/>
          <a:p>
            <a:r>
              <a:rPr lang="en-US" dirty="0">
                <a:solidFill>
                  <a:schemeClr val="bg1"/>
                </a:solidFill>
              </a:rPr>
              <a:t>Hea</a:t>
            </a:r>
            <a:r>
              <a:rPr lang="en-US" dirty="0"/>
              <a:t>lth Care Spending as % of GDP, 1980–2018</a:t>
            </a:r>
          </a:p>
        </p:txBody>
      </p:sp>
      <p:graphicFrame>
        <p:nvGraphicFramePr>
          <p:cNvPr id="4" name="Object 3">
            <a:extLst>
              <a:ext uri="{FF2B5EF4-FFF2-40B4-BE49-F238E27FC236}">
                <a16:creationId xmlns:a16="http://schemas.microsoft.com/office/drawing/2014/main" id="{DE110973-04DC-4408-8E1B-52FBA84767D4}"/>
              </a:ext>
            </a:extLst>
          </p:cNvPr>
          <p:cNvGraphicFramePr>
            <a:graphicFrameLocks noChangeAspect="1"/>
          </p:cNvGraphicFramePr>
          <p:nvPr>
            <p:extLst>
              <p:ext uri="{D42A27DB-BD31-4B8C-83A1-F6EECF244321}">
                <p14:modId xmlns:p14="http://schemas.microsoft.com/office/powerpoint/2010/main" val="1437135286"/>
              </p:ext>
            </p:extLst>
          </p:nvPr>
        </p:nvGraphicFramePr>
        <p:xfrm>
          <a:off x="1335092" y="1144967"/>
          <a:ext cx="9521815" cy="486166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1A149F8C-95E8-4024-A83A-61C46A408BE8}"/>
              </a:ext>
            </a:extLst>
          </p:cNvPr>
          <p:cNvSpPr txBox="1"/>
          <p:nvPr/>
        </p:nvSpPr>
        <p:spPr>
          <a:xfrm>
            <a:off x="3239730" y="6346017"/>
            <a:ext cx="8937522" cy="800219"/>
          </a:xfrm>
          <a:prstGeom prst="rect">
            <a:avLst/>
          </a:prstGeom>
          <a:noFill/>
        </p:spPr>
        <p:txBody>
          <a:bodyPr wrap="square" rtlCol="0">
            <a:spAutoFit/>
          </a:bodyPr>
          <a:lstStyle/>
          <a:p>
            <a:r>
              <a:rPr lang="en-US" sz="1400" dirty="0"/>
              <a:t>Source: </a:t>
            </a:r>
            <a:r>
              <a:rPr lang="en-US" sz="1400" dirty="0" err="1"/>
              <a:t>Roosa</a:t>
            </a:r>
            <a:r>
              <a:rPr lang="en-US" sz="1400" dirty="0"/>
              <a:t> </a:t>
            </a:r>
            <a:r>
              <a:rPr lang="en-US" sz="1400" dirty="0" err="1"/>
              <a:t>Tikkanen</a:t>
            </a:r>
            <a:r>
              <a:rPr lang="en-US" sz="1400" dirty="0"/>
              <a:t> and Melinda K. Abrams, </a:t>
            </a:r>
            <a:r>
              <a:rPr lang="en-US" sz="1400" i="1" dirty="0"/>
              <a:t>U.S. Health Care from a Global Perspective, 2019: Higher Spending, Worse Outcomes </a:t>
            </a:r>
            <a:r>
              <a:rPr lang="en-US" sz="1400" dirty="0"/>
              <a:t>(Commonwealth Fund, Jan. 2020).</a:t>
            </a:r>
          </a:p>
          <a:p>
            <a:endParaRPr lang="en-US" dirty="0"/>
          </a:p>
        </p:txBody>
      </p:sp>
      <p:sp>
        <p:nvSpPr>
          <p:cNvPr id="8" name="TextBox 7">
            <a:extLst>
              <a:ext uri="{FF2B5EF4-FFF2-40B4-BE49-F238E27FC236}">
                <a16:creationId xmlns:a16="http://schemas.microsoft.com/office/drawing/2014/main" id="{348B8FDD-F5D0-E64C-9020-214B525F8CFA}"/>
              </a:ext>
            </a:extLst>
          </p:cNvPr>
          <p:cNvSpPr txBox="1"/>
          <p:nvPr/>
        </p:nvSpPr>
        <p:spPr>
          <a:xfrm>
            <a:off x="5790092" y="1144967"/>
            <a:ext cx="1611403" cy="400110"/>
          </a:xfrm>
          <a:prstGeom prst="rect">
            <a:avLst/>
          </a:prstGeom>
          <a:noFill/>
        </p:spPr>
        <p:txBody>
          <a:bodyPr wrap="none" rtlCol="0">
            <a:spAutoFit/>
          </a:bodyPr>
          <a:lstStyle/>
          <a:p>
            <a:r>
              <a:rPr lang="en-US" sz="2000" b="1" dirty="0"/>
              <a:t>United States</a:t>
            </a:r>
          </a:p>
        </p:txBody>
      </p:sp>
      <p:sp>
        <p:nvSpPr>
          <p:cNvPr id="9" name="TextBox 8">
            <a:extLst>
              <a:ext uri="{FF2B5EF4-FFF2-40B4-BE49-F238E27FC236}">
                <a16:creationId xmlns:a16="http://schemas.microsoft.com/office/drawing/2014/main" id="{07909487-B0DD-194C-938F-AC70973EDCD0}"/>
              </a:ext>
            </a:extLst>
          </p:cNvPr>
          <p:cNvSpPr txBox="1"/>
          <p:nvPr/>
        </p:nvSpPr>
        <p:spPr>
          <a:xfrm>
            <a:off x="5203704" y="3054863"/>
            <a:ext cx="1784591" cy="400110"/>
          </a:xfrm>
          <a:prstGeom prst="rect">
            <a:avLst/>
          </a:prstGeom>
          <a:solidFill>
            <a:schemeClr val="bg1"/>
          </a:solidFill>
        </p:spPr>
        <p:txBody>
          <a:bodyPr wrap="none" rtlCol="0">
            <a:spAutoFit/>
          </a:bodyPr>
          <a:lstStyle/>
          <a:p>
            <a:r>
              <a:rPr lang="en-US" sz="2000" b="1" dirty="0"/>
              <a:t>Everybody else</a:t>
            </a:r>
          </a:p>
        </p:txBody>
      </p:sp>
    </p:spTree>
    <p:extLst>
      <p:ext uri="{BB962C8B-B14F-4D97-AF65-F5344CB8AC3E}">
        <p14:creationId xmlns:p14="http://schemas.microsoft.com/office/powerpoint/2010/main" val="5475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63C8C-35B5-4D56-AC2E-DE26E31B3F8B}"/>
              </a:ext>
            </a:extLst>
          </p:cNvPr>
          <p:cNvSpPr>
            <a:spLocks noGrp="1"/>
          </p:cNvSpPr>
          <p:nvPr>
            <p:ph type="title"/>
          </p:nvPr>
        </p:nvSpPr>
        <p:spPr>
          <a:xfrm>
            <a:off x="723896" y="0"/>
            <a:ext cx="10515600" cy="1325563"/>
          </a:xfrm>
        </p:spPr>
        <p:txBody>
          <a:bodyPr/>
          <a:lstStyle/>
          <a:p>
            <a:r>
              <a:rPr lang="en-US" dirty="0">
                <a:solidFill>
                  <a:schemeClr val="bg1"/>
                </a:solidFill>
              </a:rPr>
              <a:t>Inte</a:t>
            </a:r>
            <a:r>
              <a:rPr lang="en-US" dirty="0"/>
              <a:t>rnational Per</a:t>
            </a:r>
            <a:r>
              <a:rPr lang="en-US" dirty="0">
                <a:solidFill>
                  <a:schemeClr val="bg1"/>
                </a:solidFill>
              </a:rPr>
              <a:t> </a:t>
            </a:r>
            <a:r>
              <a:rPr lang="en-US" dirty="0"/>
              <a:t>Capita Healthcare Spending</a:t>
            </a:r>
          </a:p>
        </p:txBody>
      </p:sp>
      <p:pic>
        <p:nvPicPr>
          <p:cNvPr id="8" name="Content Placeholder 7">
            <a:extLst>
              <a:ext uri="{FF2B5EF4-FFF2-40B4-BE49-F238E27FC236}">
                <a16:creationId xmlns:a16="http://schemas.microsoft.com/office/drawing/2014/main" id="{4202AE2E-22E7-404C-B599-0267449036F5}"/>
              </a:ext>
            </a:extLst>
          </p:cNvPr>
          <p:cNvPicPr>
            <a:picLocks noGrp="1" noChangeAspect="1"/>
          </p:cNvPicPr>
          <p:nvPr>
            <p:ph idx="1"/>
          </p:nvPr>
        </p:nvPicPr>
        <p:blipFill>
          <a:blip r:embed="rId3"/>
          <a:stretch>
            <a:fillRect/>
          </a:stretch>
        </p:blipFill>
        <p:spPr>
          <a:xfrm>
            <a:off x="1622350" y="948267"/>
            <a:ext cx="8718692" cy="5258736"/>
          </a:xfrm>
          <a:prstGeom prst="rect">
            <a:avLst/>
          </a:prstGeom>
        </p:spPr>
      </p:pic>
      <p:sp>
        <p:nvSpPr>
          <p:cNvPr id="10" name="TextBox 9">
            <a:extLst>
              <a:ext uri="{FF2B5EF4-FFF2-40B4-BE49-F238E27FC236}">
                <a16:creationId xmlns:a16="http://schemas.microsoft.com/office/drawing/2014/main" id="{1557FA2D-F02B-45F6-B430-4AD339DF6EB5}"/>
              </a:ext>
            </a:extLst>
          </p:cNvPr>
          <p:cNvSpPr txBox="1"/>
          <p:nvPr/>
        </p:nvSpPr>
        <p:spPr>
          <a:xfrm>
            <a:off x="3239730" y="6371861"/>
            <a:ext cx="8937522" cy="523220"/>
          </a:xfrm>
          <a:prstGeom prst="rect">
            <a:avLst/>
          </a:prstGeom>
          <a:noFill/>
        </p:spPr>
        <p:txBody>
          <a:bodyPr wrap="square" rtlCol="0">
            <a:spAutoFit/>
          </a:bodyPr>
          <a:lstStyle/>
          <a:p>
            <a:r>
              <a:rPr lang="en-US" sz="1400" dirty="0"/>
              <a:t>Source: </a:t>
            </a:r>
            <a:r>
              <a:rPr lang="en-US" sz="1400" dirty="0" err="1"/>
              <a:t>Roosa</a:t>
            </a:r>
            <a:r>
              <a:rPr lang="en-US" sz="1400" dirty="0"/>
              <a:t> </a:t>
            </a:r>
            <a:r>
              <a:rPr lang="en-US" sz="1400" dirty="0" err="1"/>
              <a:t>Tikkanen</a:t>
            </a:r>
            <a:r>
              <a:rPr lang="en-US" sz="1400" dirty="0"/>
              <a:t> and Melinda K. Abrams, </a:t>
            </a:r>
            <a:r>
              <a:rPr lang="en-US" sz="1400" i="1" dirty="0"/>
              <a:t>U.S. Health Care from a Global Perspective, 2019: Higher Spending, Worse Outcomes </a:t>
            </a:r>
            <a:r>
              <a:rPr lang="en-US" sz="1400" dirty="0"/>
              <a:t>(Commonwealth Fund, Jan. 2020).</a:t>
            </a:r>
          </a:p>
        </p:txBody>
      </p:sp>
    </p:spTree>
    <p:extLst>
      <p:ext uri="{BB962C8B-B14F-4D97-AF65-F5344CB8AC3E}">
        <p14:creationId xmlns:p14="http://schemas.microsoft.com/office/powerpoint/2010/main" val="3884650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D55C-5B5B-4E60-9A0E-CF4CE3A618C5}"/>
              </a:ext>
            </a:extLst>
          </p:cNvPr>
          <p:cNvSpPr>
            <a:spLocks noGrp="1"/>
          </p:cNvSpPr>
          <p:nvPr>
            <p:ph type="title"/>
          </p:nvPr>
        </p:nvSpPr>
        <p:spPr>
          <a:xfrm>
            <a:off x="802575" y="0"/>
            <a:ext cx="10515600" cy="1325563"/>
          </a:xfrm>
        </p:spPr>
        <p:txBody>
          <a:bodyPr>
            <a:normAutofit/>
          </a:bodyPr>
          <a:lstStyle/>
          <a:p>
            <a:r>
              <a:rPr lang="en-US" dirty="0">
                <a:solidFill>
                  <a:schemeClr val="bg1"/>
                </a:solidFill>
              </a:rPr>
              <a:t>Wh</a:t>
            </a:r>
            <a:r>
              <a:rPr lang="en-US" dirty="0"/>
              <a:t>y is Healthcare Spending Increasing?</a:t>
            </a:r>
          </a:p>
        </p:txBody>
      </p:sp>
      <p:sp>
        <p:nvSpPr>
          <p:cNvPr id="3" name="Content Placeholder 2">
            <a:extLst>
              <a:ext uri="{FF2B5EF4-FFF2-40B4-BE49-F238E27FC236}">
                <a16:creationId xmlns:a16="http://schemas.microsoft.com/office/drawing/2014/main" id="{61A0A982-E231-42E9-87F5-D0EE4D1609EF}"/>
              </a:ext>
            </a:extLst>
          </p:cNvPr>
          <p:cNvSpPr>
            <a:spLocks noGrp="1"/>
          </p:cNvSpPr>
          <p:nvPr>
            <p:ph idx="1"/>
          </p:nvPr>
        </p:nvSpPr>
        <p:spPr/>
        <p:txBody>
          <a:bodyPr/>
          <a:lstStyle/>
          <a:p>
            <a:r>
              <a:rPr lang="en-US" b="0" dirty="0"/>
              <a:t>Costs in the United States, and elsewhere are increasing rapidly.</a:t>
            </a:r>
          </a:p>
          <a:p>
            <a:r>
              <a:rPr lang="en-US" b="0" dirty="0"/>
              <a:t>The share of economic spending on health care has been steadily increasing for all countries because:</a:t>
            </a:r>
          </a:p>
          <a:p>
            <a:pPr lvl="1"/>
            <a:r>
              <a:rPr lang="en-US" dirty="0"/>
              <a:t>H</a:t>
            </a:r>
            <a:r>
              <a:rPr lang="en-US" b="0" dirty="0"/>
              <a:t>ealth spending growth has outpaced economic growth</a:t>
            </a:r>
            <a:r>
              <a:rPr lang="en-US" dirty="0"/>
              <a:t>.</a:t>
            </a:r>
          </a:p>
          <a:p>
            <a:pPr lvl="1"/>
            <a:r>
              <a:rPr lang="en-US" b="0" dirty="0"/>
              <a:t>Richer countries demand more services, like attention to health.</a:t>
            </a:r>
          </a:p>
          <a:p>
            <a:r>
              <a:rPr lang="en-US" b="0" dirty="0"/>
              <a:t>Also because of:</a:t>
            </a:r>
          </a:p>
          <a:p>
            <a:pPr lvl="1"/>
            <a:r>
              <a:rPr lang="en-US" b="0" dirty="0"/>
              <a:t>Advances in medical technologies.</a:t>
            </a:r>
          </a:p>
          <a:p>
            <a:pPr lvl="1"/>
            <a:r>
              <a:rPr lang="en-US" dirty="0"/>
              <a:t>Rising prices in the health sector – why?</a:t>
            </a:r>
            <a:endParaRPr lang="en-US" b="0" dirty="0"/>
          </a:p>
          <a:p>
            <a:endParaRPr lang="en-US" dirty="0"/>
          </a:p>
        </p:txBody>
      </p:sp>
    </p:spTree>
    <p:extLst>
      <p:ext uri="{BB962C8B-B14F-4D97-AF65-F5344CB8AC3E}">
        <p14:creationId xmlns:p14="http://schemas.microsoft.com/office/powerpoint/2010/main" val="183057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DB5E-0C6F-E041-80D0-77829FA0701E}"/>
              </a:ext>
            </a:extLst>
          </p:cNvPr>
          <p:cNvSpPr>
            <a:spLocks noGrp="1"/>
          </p:cNvSpPr>
          <p:nvPr>
            <p:ph type="title"/>
          </p:nvPr>
        </p:nvSpPr>
        <p:spPr>
          <a:xfrm>
            <a:off x="796160" y="0"/>
            <a:ext cx="10515600" cy="1325563"/>
          </a:xfrm>
        </p:spPr>
        <p:txBody>
          <a:bodyPr/>
          <a:lstStyle/>
          <a:p>
            <a:r>
              <a:rPr lang="en-US" dirty="0">
                <a:solidFill>
                  <a:schemeClr val="bg1"/>
                </a:solidFill>
              </a:rPr>
              <a:t>Wh</a:t>
            </a:r>
            <a:r>
              <a:rPr lang="en-US" dirty="0"/>
              <a:t>y Are Costs so High in the US?</a:t>
            </a:r>
          </a:p>
        </p:txBody>
      </p:sp>
      <p:sp>
        <p:nvSpPr>
          <p:cNvPr id="3" name="Content Placeholder 2">
            <a:extLst>
              <a:ext uri="{FF2B5EF4-FFF2-40B4-BE49-F238E27FC236}">
                <a16:creationId xmlns:a16="http://schemas.microsoft.com/office/drawing/2014/main" id="{5EFD0E5E-CC94-8B42-BFFF-FB7D7F1485A4}"/>
              </a:ext>
            </a:extLst>
          </p:cNvPr>
          <p:cNvSpPr>
            <a:spLocks noGrp="1"/>
          </p:cNvSpPr>
          <p:nvPr>
            <p:ph idx="1"/>
          </p:nvPr>
        </p:nvSpPr>
        <p:spPr/>
        <p:txBody>
          <a:bodyPr/>
          <a:lstStyle/>
          <a:p>
            <a:pPr marL="0" indent="0">
              <a:buNone/>
            </a:pPr>
            <a:r>
              <a:rPr lang="en-US" dirty="0"/>
              <a:t>One Reason:</a:t>
            </a:r>
          </a:p>
          <a:p>
            <a:pPr marL="0" indent="0" algn="ctr">
              <a:buNone/>
            </a:pPr>
            <a:endParaRPr lang="en-US" dirty="0"/>
          </a:p>
          <a:p>
            <a:pPr marL="0" indent="0" algn="ctr">
              <a:buNone/>
            </a:pPr>
            <a:r>
              <a:rPr lang="en-US" sz="3200" dirty="0"/>
              <a:t>The United States is the only </a:t>
            </a:r>
          </a:p>
          <a:p>
            <a:pPr marL="0" indent="0" algn="ctr">
              <a:buNone/>
            </a:pPr>
            <a:r>
              <a:rPr lang="en-US" sz="3200" dirty="0"/>
              <a:t>profit-motivated healthcare system in the world.</a:t>
            </a:r>
          </a:p>
        </p:txBody>
      </p:sp>
      <p:sp>
        <p:nvSpPr>
          <p:cNvPr id="4" name="Slide Number Placeholder 3">
            <a:extLst>
              <a:ext uri="{FF2B5EF4-FFF2-40B4-BE49-F238E27FC236}">
                <a16:creationId xmlns:a16="http://schemas.microsoft.com/office/drawing/2014/main" id="{496231E5-4840-754B-950B-A60BCDCC2B1E}"/>
              </a:ext>
            </a:extLst>
          </p:cNvPr>
          <p:cNvSpPr>
            <a:spLocks noGrp="1"/>
          </p:cNvSpPr>
          <p:nvPr>
            <p:ph type="sldNum" sz="quarter" idx="12"/>
          </p:nvPr>
        </p:nvSpPr>
        <p:spPr/>
        <p:txBody>
          <a:bodyPr/>
          <a:lstStyle/>
          <a:p>
            <a:fld id="{D9F085D5-EC86-4F6A-B501-C1359CB39116}" type="slidenum">
              <a:rPr lang="en-GB" smtClean="0"/>
              <a:t>23</a:t>
            </a:fld>
            <a:endParaRPr lang="en-GB"/>
          </a:p>
        </p:txBody>
      </p:sp>
    </p:spTree>
    <p:extLst>
      <p:ext uri="{BB962C8B-B14F-4D97-AF65-F5344CB8AC3E}">
        <p14:creationId xmlns:p14="http://schemas.microsoft.com/office/powerpoint/2010/main" val="1497711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DB5E-0C6F-E041-80D0-77829FA0701E}"/>
              </a:ext>
            </a:extLst>
          </p:cNvPr>
          <p:cNvSpPr>
            <a:spLocks noGrp="1"/>
          </p:cNvSpPr>
          <p:nvPr>
            <p:ph type="title"/>
          </p:nvPr>
        </p:nvSpPr>
        <p:spPr>
          <a:xfrm>
            <a:off x="796160" y="0"/>
            <a:ext cx="10515600" cy="1325563"/>
          </a:xfrm>
        </p:spPr>
        <p:txBody>
          <a:bodyPr/>
          <a:lstStyle/>
          <a:p>
            <a:r>
              <a:rPr lang="en-US" dirty="0">
                <a:solidFill>
                  <a:schemeClr val="bg1"/>
                </a:solidFill>
              </a:rPr>
              <a:t>Wh</a:t>
            </a:r>
            <a:r>
              <a:rPr lang="en-US" dirty="0"/>
              <a:t>y Are Costs so High in the US?</a:t>
            </a:r>
          </a:p>
        </p:txBody>
      </p:sp>
      <p:sp>
        <p:nvSpPr>
          <p:cNvPr id="3" name="Content Placeholder 2">
            <a:extLst>
              <a:ext uri="{FF2B5EF4-FFF2-40B4-BE49-F238E27FC236}">
                <a16:creationId xmlns:a16="http://schemas.microsoft.com/office/drawing/2014/main" id="{5EFD0E5E-CC94-8B42-BFFF-FB7D7F1485A4}"/>
              </a:ext>
            </a:extLst>
          </p:cNvPr>
          <p:cNvSpPr>
            <a:spLocks noGrp="1"/>
          </p:cNvSpPr>
          <p:nvPr>
            <p:ph idx="1"/>
          </p:nvPr>
        </p:nvSpPr>
        <p:spPr/>
        <p:txBody>
          <a:bodyPr/>
          <a:lstStyle/>
          <a:p>
            <a:pPr marL="0" indent="0">
              <a:buNone/>
            </a:pPr>
            <a:r>
              <a:rPr lang="en-US" dirty="0"/>
              <a:t>Another Reason:</a:t>
            </a:r>
          </a:p>
          <a:p>
            <a:pPr marL="0" indent="0" algn="ctr">
              <a:buNone/>
            </a:pPr>
            <a:endParaRPr lang="en-US" dirty="0"/>
          </a:p>
          <a:p>
            <a:pPr marL="0" indent="0" algn="ctr">
              <a:buNone/>
            </a:pPr>
            <a:r>
              <a:rPr lang="en-US" dirty="0"/>
              <a:t>Our public health system isn’t very good.</a:t>
            </a:r>
          </a:p>
          <a:p>
            <a:pPr marL="0" indent="0" algn="ctr">
              <a:buNone/>
            </a:pPr>
            <a:endParaRPr lang="en-US" dirty="0"/>
          </a:p>
          <a:p>
            <a:pPr marL="0" indent="0" algn="ctr">
              <a:buNone/>
            </a:pPr>
            <a:r>
              <a:rPr lang="en-US" dirty="0"/>
              <a:t>(We have a health RESTORATION system, NOT a health CARE system.)</a:t>
            </a:r>
          </a:p>
        </p:txBody>
      </p:sp>
      <p:sp>
        <p:nvSpPr>
          <p:cNvPr id="4" name="Slide Number Placeholder 3">
            <a:extLst>
              <a:ext uri="{FF2B5EF4-FFF2-40B4-BE49-F238E27FC236}">
                <a16:creationId xmlns:a16="http://schemas.microsoft.com/office/drawing/2014/main" id="{496231E5-4840-754B-950B-A60BCDCC2B1E}"/>
              </a:ext>
            </a:extLst>
          </p:cNvPr>
          <p:cNvSpPr>
            <a:spLocks noGrp="1"/>
          </p:cNvSpPr>
          <p:nvPr>
            <p:ph type="sldNum" sz="quarter" idx="12"/>
          </p:nvPr>
        </p:nvSpPr>
        <p:spPr/>
        <p:txBody>
          <a:bodyPr/>
          <a:lstStyle/>
          <a:p>
            <a:fld id="{D9F085D5-EC86-4F6A-B501-C1359CB39116}" type="slidenum">
              <a:rPr lang="en-GB" smtClean="0"/>
              <a:t>24</a:t>
            </a:fld>
            <a:endParaRPr lang="en-GB"/>
          </a:p>
        </p:txBody>
      </p:sp>
    </p:spTree>
    <p:extLst>
      <p:ext uri="{BB962C8B-B14F-4D97-AF65-F5344CB8AC3E}">
        <p14:creationId xmlns:p14="http://schemas.microsoft.com/office/powerpoint/2010/main" val="185828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762F-EBEE-4871-AD0B-7D51327A5D52}"/>
              </a:ext>
            </a:extLst>
          </p:cNvPr>
          <p:cNvSpPr>
            <a:spLocks noGrp="1"/>
          </p:cNvSpPr>
          <p:nvPr>
            <p:ph type="title"/>
          </p:nvPr>
        </p:nvSpPr>
        <p:spPr>
          <a:xfrm>
            <a:off x="909453" y="0"/>
            <a:ext cx="10515600" cy="1325563"/>
          </a:xfrm>
        </p:spPr>
        <p:txBody>
          <a:bodyPr/>
          <a:lstStyle/>
          <a:p>
            <a:r>
              <a:rPr lang="en-US" dirty="0">
                <a:solidFill>
                  <a:schemeClr val="bg1"/>
                </a:solidFill>
              </a:rPr>
              <a:t>Ob</a:t>
            </a:r>
            <a:r>
              <a:rPr lang="en-US" dirty="0"/>
              <a:t>esity Rates, 2017</a:t>
            </a:r>
          </a:p>
        </p:txBody>
      </p:sp>
      <p:sp>
        <p:nvSpPr>
          <p:cNvPr id="4" name="Slide Number Placeholder 3">
            <a:extLst>
              <a:ext uri="{FF2B5EF4-FFF2-40B4-BE49-F238E27FC236}">
                <a16:creationId xmlns:a16="http://schemas.microsoft.com/office/drawing/2014/main" id="{4715C415-0922-48A1-9506-B445ADDBBB72}"/>
              </a:ext>
            </a:extLst>
          </p:cNvPr>
          <p:cNvSpPr>
            <a:spLocks noGrp="1"/>
          </p:cNvSpPr>
          <p:nvPr>
            <p:ph type="sldNum" sz="quarter" idx="12"/>
          </p:nvPr>
        </p:nvSpPr>
        <p:spPr/>
        <p:txBody>
          <a:bodyPr/>
          <a:lstStyle/>
          <a:p>
            <a:fld id="{D9F085D5-EC86-4F6A-B501-C1359CB39116}" type="slidenum">
              <a:rPr lang="en-GB" smtClean="0"/>
              <a:t>25</a:t>
            </a:fld>
            <a:endParaRPr lang="en-GB"/>
          </a:p>
        </p:txBody>
      </p:sp>
      <p:graphicFrame>
        <p:nvGraphicFramePr>
          <p:cNvPr id="5" name="Object 2">
            <a:extLst>
              <a:ext uri="{FF2B5EF4-FFF2-40B4-BE49-F238E27FC236}">
                <a16:creationId xmlns:a16="http://schemas.microsoft.com/office/drawing/2014/main" id="{9CFA1FC5-A4DC-4EF8-911A-B5397230DC6B}"/>
              </a:ext>
            </a:extLst>
          </p:cNvPr>
          <p:cNvGraphicFramePr>
            <a:graphicFrameLocks noGrp="1" noChangeAspect="1"/>
          </p:cNvGraphicFramePr>
          <p:nvPr>
            <p:ph idx="1"/>
          </p:nvPr>
        </p:nvGraphicFramePr>
        <p:xfrm>
          <a:off x="838200" y="1570038"/>
          <a:ext cx="10515600" cy="444730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CD27D281-1A9F-455B-A890-B3F1455D6B47}"/>
              </a:ext>
            </a:extLst>
          </p:cNvPr>
          <p:cNvSpPr txBox="1"/>
          <p:nvPr/>
        </p:nvSpPr>
        <p:spPr>
          <a:xfrm>
            <a:off x="3308932" y="6412788"/>
            <a:ext cx="6900869" cy="369332"/>
          </a:xfrm>
          <a:prstGeom prst="rect">
            <a:avLst/>
          </a:prstGeom>
          <a:noFill/>
        </p:spPr>
        <p:txBody>
          <a:bodyPr wrap="square" rtlCol="0">
            <a:spAutoFit/>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US" sz="900" dirty="0"/>
              <a:t>Source: </a:t>
            </a:r>
            <a:r>
              <a:rPr lang="en-US" sz="900" dirty="0" err="1"/>
              <a:t>Roosa</a:t>
            </a:r>
            <a:r>
              <a:rPr lang="en-US" sz="900" dirty="0"/>
              <a:t> </a:t>
            </a:r>
            <a:r>
              <a:rPr lang="en-US" sz="900" dirty="0" err="1"/>
              <a:t>Tikkanen</a:t>
            </a:r>
            <a:r>
              <a:rPr lang="en-US" sz="900" dirty="0"/>
              <a:t> and Melinda K. Abrams, </a:t>
            </a:r>
            <a:r>
              <a:rPr lang="en-US" sz="900" i="1" dirty="0"/>
              <a:t>U.S. Health Care from a Global Perspective, 2019: Higher Spending, Worse Outcomes </a:t>
            </a:r>
            <a:r>
              <a:rPr lang="en-US" sz="900" dirty="0"/>
              <a:t>(Commonwealth Fund, Jan. 2020).</a:t>
            </a:r>
          </a:p>
        </p:txBody>
      </p:sp>
      <p:sp>
        <p:nvSpPr>
          <p:cNvPr id="3" name="Rectangle 2">
            <a:extLst>
              <a:ext uri="{FF2B5EF4-FFF2-40B4-BE49-F238E27FC236}">
                <a16:creationId xmlns:a16="http://schemas.microsoft.com/office/drawing/2014/main" id="{8B2466BF-E3F1-4502-BBCC-453AB8493C1E}"/>
              </a:ext>
            </a:extLst>
          </p:cNvPr>
          <p:cNvSpPr/>
          <p:nvPr/>
        </p:nvSpPr>
        <p:spPr>
          <a:xfrm>
            <a:off x="972157" y="1508125"/>
            <a:ext cx="1613840" cy="461665"/>
          </a:xfrm>
          <a:prstGeom prst="rect">
            <a:avLst/>
          </a:prstGeom>
        </p:spPr>
        <p:txBody>
          <a:bodyPr wrap="none">
            <a:spAutoFit/>
          </a:bodyPr>
          <a:lstStyle/>
          <a:p>
            <a:r>
              <a:rPr lang="en-US" sz="2400" dirty="0"/>
              <a:t>Percent (%)</a:t>
            </a:r>
          </a:p>
        </p:txBody>
      </p:sp>
      <p:sp>
        <p:nvSpPr>
          <p:cNvPr id="7" name="TextBox 6">
            <a:extLst>
              <a:ext uri="{FF2B5EF4-FFF2-40B4-BE49-F238E27FC236}">
                <a16:creationId xmlns:a16="http://schemas.microsoft.com/office/drawing/2014/main" id="{92BB915C-B707-9922-B818-7368D2966782}"/>
              </a:ext>
            </a:extLst>
          </p:cNvPr>
          <p:cNvSpPr txBox="1"/>
          <p:nvPr/>
        </p:nvSpPr>
        <p:spPr>
          <a:xfrm>
            <a:off x="3514164" y="1209237"/>
            <a:ext cx="6037871" cy="2308324"/>
          </a:xfrm>
          <a:prstGeom prst="rect">
            <a:avLst/>
          </a:prstGeom>
          <a:noFill/>
        </p:spPr>
        <p:txBody>
          <a:bodyPr wrap="none" rtlCol="0">
            <a:spAutoFit/>
          </a:bodyPr>
          <a:lstStyle/>
          <a:p>
            <a:r>
              <a:rPr lang="en-US" dirty="0"/>
              <a:t>Obese individuals are more likely to have multiple morbidities:</a:t>
            </a:r>
          </a:p>
          <a:p>
            <a:pPr marL="285750" indent="-285750">
              <a:buFontTx/>
              <a:buChar char="-"/>
            </a:pPr>
            <a:r>
              <a:rPr lang="en-US" dirty="0"/>
              <a:t>Cardiovascular Diseases</a:t>
            </a:r>
          </a:p>
          <a:p>
            <a:pPr marL="285750" indent="-285750">
              <a:buFontTx/>
              <a:buChar char="-"/>
            </a:pPr>
            <a:r>
              <a:rPr lang="en-US" dirty="0"/>
              <a:t>Liver &amp; Digestive Diseases</a:t>
            </a:r>
          </a:p>
          <a:p>
            <a:pPr marL="285750" indent="-285750">
              <a:buFontTx/>
              <a:buChar char="-"/>
            </a:pPr>
            <a:r>
              <a:rPr lang="en-US" dirty="0"/>
              <a:t>Kidney Conditions</a:t>
            </a:r>
          </a:p>
          <a:p>
            <a:pPr marL="285750" indent="-285750">
              <a:buFontTx/>
              <a:buChar char="-"/>
            </a:pPr>
            <a:r>
              <a:rPr lang="en-US" dirty="0"/>
              <a:t>Cancer</a:t>
            </a:r>
          </a:p>
          <a:p>
            <a:pPr marL="285750" indent="-285750">
              <a:buFontTx/>
              <a:buChar char="-"/>
            </a:pPr>
            <a:r>
              <a:rPr lang="en-US" dirty="0"/>
              <a:t>Respiratory Issues</a:t>
            </a:r>
          </a:p>
          <a:p>
            <a:pPr marL="285750" indent="-285750">
              <a:buFontTx/>
              <a:buChar char="-"/>
            </a:pPr>
            <a:r>
              <a:rPr lang="en-US" dirty="0"/>
              <a:t>Mental Health</a:t>
            </a:r>
          </a:p>
          <a:p>
            <a:pPr marL="285750" indent="-285750">
              <a:buFontTx/>
              <a:buChar char="-"/>
            </a:pPr>
            <a:r>
              <a:rPr lang="en-US" dirty="0"/>
              <a:t>More….</a:t>
            </a:r>
          </a:p>
        </p:txBody>
      </p:sp>
    </p:spTree>
    <p:extLst>
      <p:ext uri="{BB962C8B-B14F-4D97-AF65-F5344CB8AC3E}">
        <p14:creationId xmlns:p14="http://schemas.microsoft.com/office/powerpoint/2010/main" val="171373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9137-A86C-1F43-B54B-DEC7009BE24B}"/>
              </a:ext>
            </a:extLst>
          </p:cNvPr>
          <p:cNvSpPr>
            <a:spLocks noGrp="1"/>
          </p:cNvSpPr>
          <p:nvPr>
            <p:ph type="title"/>
          </p:nvPr>
        </p:nvSpPr>
        <p:spPr/>
        <p:txBody>
          <a:bodyPr/>
          <a:lstStyle/>
          <a:p>
            <a:r>
              <a:rPr lang="en-US" dirty="0"/>
              <a:t>Markets Matter for Costs</a:t>
            </a:r>
          </a:p>
        </p:txBody>
      </p:sp>
      <p:sp>
        <p:nvSpPr>
          <p:cNvPr id="3" name="Text Placeholder 2">
            <a:extLst>
              <a:ext uri="{FF2B5EF4-FFF2-40B4-BE49-F238E27FC236}">
                <a16:creationId xmlns:a16="http://schemas.microsoft.com/office/drawing/2014/main" id="{A1A3AB70-A49E-2047-A0E0-B0FA0099B0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2E27EF-FD16-C24E-977B-E35700798481}"/>
              </a:ext>
            </a:extLst>
          </p:cNvPr>
          <p:cNvSpPr>
            <a:spLocks noGrp="1"/>
          </p:cNvSpPr>
          <p:nvPr>
            <p:ph type="sldNum" sz="quarter" idx="12"/>
          </p:nvPr>
        </p:nvSpPr>
        <p:spPr/>
        <p:txBody>
          <a:bodyPr/>
          <a:lstStyle/>
          <a:p>
            <a:fld id="{D9F085D5-EC86-4F6A-B501-C1359CB39116}" type="slidenum">
              <a:rPr lang="en-GB" smtClean="0"/>
              <a:t>26</a:t>
            </a:fld>
            <a:endParaRPr lang="en-GB"/>
          </a:p>
        </p:txBody>
      </p:sp>
    </p:spTree>
    <p:extLst>
      <p:ext uri="{BB962C8B-B14F-4D97-AF65-F5344CB8AC3E}">
        <p14:creationId xmlns:p14="http://schemas.microsoft.com/office/powerpoint/2010/main" val="3033961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615EB-076C-460B-ACF8-990887B875B3}"/>
              </a:ext>
            </a:extLst>
          </p:cNvPr>
          <p:cNvSpPr>
            <a:spLocks noGrp="1"/>
          </p:cNvSpPr>
          <p:nvPr>
            <p:ph type="title"/>
          </p:nvPr>
        </p:nvSpPr>
        <p:spPr>
          <a:xfrm>
            <a:off x="731325" y="0"/>
            <a:ext cx="10515600" cy="1325563"/>
          </a:xfrm>
        </p:spPr>
        <p:txBody>
          <a:bodyPr/>
          <a:lstStyle/>
          <a:p>
            <a:r>
              <a:rPr lang="en-US" dirty="0">
                <a:solidFill>
                  <a:schemeClr val="bg1"/>
                </a:solidFill>
              </a:rPr>
              <a:t>Hea</a:t>
            </a:r>
            <a:r>
              <a:rPr lang="en-US" dirty="0"/>
              <a:t>lth Care Markets are Different</a:t>
            </a:r>
          </a:p>
        </p:txBody>
      </p:sp>
      <p:sp>
        <p:nvSpPr>
          <p:cNvPr id="4" name="Slide Number Placeholder 3">
            <a:extLst>
              <a:ext uri="{FF2B5EF4-FFF2-40B4-BE49-F238E27FC236}">
                <a16:creationId xmlns:a16="http://schemas.microsoft.com/office/drawing/2014/main" id="{B8EE91C8-3892-4B9D-98AA-C8B3F97666FA}"/>
              </a:ext>
            </a:extLst>
          </p:cNvPr>
          <p:cNvSpPr>
            <a:spLocks noGrp="1"/>
          </p:cNvSpPr>
          <p:nvPr>
            <p:ph type="sldNum" sz="quarter" idx="12"/>
          </p:nvPr>
        </p:nvSpPr>
        <p:spPr/>
        <p:txBody>
          <a:bodyPr/>
          <a:lstStyle/>
          <a:p>
            <a:fld id="{D9F085D5-EC86-4F6A-B501-C1359CB39116}" type="slidenum">
              <a:rPr lang="en-GB" smtClean="0"/>
              <a:t>27</a:t>
            </a:fld>
            <a:endParaRPr lang="en-GB"/>
          </a:p>
        </p:txBody>
      </p:sp>
      <p:sp>
        <p:nvSpPr>
          <p:cNvPr id="5" name="Rectangle 4">
            <a:extLst>
              <a:ext uri="{FF2B5EF4-FFF2-40B4-BE49-F238E27FC236}">
                <a16:creationId xmlns:a16="http://schemas.microsoft.com/office/drawing/2014/main" id="{8AC1EA69-E13D-4FFC-96DB-ADB735ED8041}"/>
              </a:ext>
            </a:extLst>
          </p:cNvPr>
          <p:cNvSpPr/>
          <p:nvPr/>
        </p:nvSpPr>
        <p:spPr>
          <a:xfrm>
            <a:off x="2664178" y="4297024"/>
            <a:ext cx="2157979" cy="13908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4E980E-7F49-45F2-9D6F-BBE37E88EE38}"/>
              </a:ext>
            </a:extLst>
          </p:cNvPr>
          <p:cNvSpPr/>
          <p:nvPr/>
        </p:nvSpPr>
        <p:spPr>
          <a:xfrm>
            <a:off x="6673984" y="4231694"/>
            <a:ext cx="2280442" cy="139089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C7CA57B-40B5-4CB9-821C-58A0E0E340D7}"/>
              </a:ext>
            </a:extLst>
          </p:cNvPr>
          <p:cNvSpPr txBox="1"/>
          <p:nvPr/>
        </p:nvSpPr>
        <p:spPr>
          <a:xfrm>
            <a:off x="3155483" y="4455587"/>
            <a:ext cx="1381327" cy="369332"/>
          </a:xfrm>
          <a:prstGeom prst="rect">
            <a:avLst/>
          </a:prstGeom>
          <a:noFill/>
        </p:spPr>
        <p:txBody>
          <a:bodyPr wrap="square" rtlCol="0">
            <a:spAutoFit/>
          </a:bodyPr>
          <a:lstStyle/>
          <a:p>
            <a:r>
              <a:rPr lang="en-US" dirty="0"/>
              <a:t>Consumers</a:t>
            </a:r>
          </a:p>
        </p:txBody>
      </p:sp>
      <p:sp>
        <p:nvSpPr>
          <p:cNvPr id="9" name="TextBox 8">
            <a:extLst>
              <a:ext uri="{FF2B5EF4-FFF2-40B4-BE49-F238E27FC236}">
                <a16:creationId xmlns:a16="http://schemas.microsoft.com/office/drawing/2014/main" id="{30F2C115-C1DD-4070-A969-D83461173692}"/>
              </a:ext>
            </a:extLst>
          </p:cNvPr>
          <p:cNvSpPr txBox="1"/>
          <p:nvPr/>
        </p:nvSpPr>
        <p:spPr>
          <a:xfrm>
            <a:off x="7262801" y="4455587"/>
            <a:ext cx="1381327" cy="369332"/>
          </a:xfrm>
          <a:prstGeom prst="rect">
            <a:avLst/>
          </a:prstGeom>
          <a:noFill/>
        </p:spPr>
        <p:txBody>
          <a:bodyPr wrap="square" rtlCol="0">
            <a:spAutoFit/>
          </a:bodyPr>
          <a:lstStyle/>
          <a:p>
            <a:r>
              <a:rPr lang="en-US" dirty="0"/>
              <a:t>Producers</a:t>
            </a:r>
          </a:p>
        </p:txBody>
      </p:sp>
      <p:cxnSp>
        <p:nvCxnSpPr>
          <p:cNvPr id="11" name="Straight Arrow Connector 10">
            <a:extLst>
              <a:ext uri="{FF2B5EF4-FFF2-40B4-BE49-F238E27FC236}">
                <a16:creationId xmlns:a16="http://schemas.microsoft.com/office/drawing/2014/main" id="{8675B1F5-EC90-4FD6-B26F-98E4437976D7}"/>
              </a:ext>
            </a:extLst>
          </p:cNvPr>
          <p:cNvCxnSpPr/>
          <p:nvPr/>
        </p:nvCxnSpPr>
        <p:spPr>
          <a:xfrm flipH="1">
            <a:off x="4822157" y="4640253"/>
            <a:ext cx="1845014"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13" name="Straight Arrow Connector 12">
            <a:extLst>
              <a:ext uri="{FF2B5EF4-FFF2-40B4-BE49-F238E27FC236}">
                <a16:creationId xmlns:a16="http://schemas.microsoft.com/office/drawing/2014/main" id="{F0DC1E06-F44B-4CD8-A95F-C37EE1565C65}"/>
              </a:ext>
            </a:extLst>
          </p:cNvPr>
          <p:cNvCxnSpPr/>
          <p:nvPr/>
        </p:nvCxnSpPr>
        <p:spPr>
          <a:xfrm>
            <a:off x="4822157" y="5233481"/>
            <a:ext cx="184501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00C4483-32E0-4FE9-A60C-30E04B87D998}"/>
              </a:ext>
            </a:extLst>
          </p:cNvPr>
          <p:cNvSpPr txBox="1"/>
          <p:nvPr/>
        </p:nvSpPr>
        <p:spPr>
          <a:xfrm>
            <a:off x="5225855" y="4231694"/>
            <a:ext cx="1037617" cy="369332"/>
          </a:xfrm>
          <a:prstGeom prst="rect">
            <a:avLst/>
          </a:prstGeom>
          <a:noFill/>
        </p:spPr>
        <p:txBody>
          <a:bodyPr wrap="square" rtlCol="0">
            <a:spAutoFit/>
          </a:bodyPr>
          <a:lstStyle/>
          <a:p>
            <a:r>
              <a:rPr lang="en-US" dirty="0"/>
              <a:t>Services</a:t>
            </a:r>
          </a:p>
        </p:txBody>
      </p:sp>
      <p:sp>
        <p:nvSpPr>
          <p:cNvPr id="15" name="TextBox 14">
            <a:extLst>
              <a:ext uri="{FF2B5EF4-FFF2-40B4-BE49-F238E27FC236}">
                <a16:creationId xmlns:a16="http://schemas.microsoft.com/office/drawing/2014/main" id="{7CBFA504-418B-4312-B1CD-385330020409}"/>
              </a:ext>
            </a:extLst>
          </p:cNvPr>
          <p:cNvSpPr txBox="1"/>
          <p:nvPr/>
        </p:nvSpPr>
        <p:spPr>
          <a:xfrm>
            <a:off x="5392850" y="4759589"/>
            <a:ext cx="714981" cy="369332"/>
          </a:xfrm>
          <a:prstGeom prst="rect">
            <a:avLst/>
          </a:prstGeom>
          <a:noFill/>
        </p:spPr>
        <p:txBody>
          <a:bodyPr wrap="square" rtlCol="0">
            <a:spAutoFit/>
          </a:bodyPr>
          <a:lstStyle/>
          <a:p>
            <a:r>
              <a:rPr lang="en-US" dirty="0"/>
              <a:t>Price</a:t>
            </a:r>
          </a:p>
        </p:txBody>
      </p:sp>
      <p:sp>
        <p:nvSpPr>
          <p:cNvPr id="17" name="TextBox 16">
            <a:extLst>
              <a:ext uri="{FF2B5EF4-FFF2-40B4-BE49-F238E27FC236}">
                <a16:creationId xmlns:a16="http://schemas.microsoft.com/office/drawing/2014/main" id="{EA81E07A-7BFF-4920-BDF5-C274886F1F5E}"/>
              </a:ext>
            </a:extLst>
          </p:cNvPr>
          <p:cNvSpPr txBox="1"/>
          <p:nvPr/>
        </p:nvSpPr>
        <p:spPr>
          <a:xfrm>
            <a:off x="3249364" y="4992469"/>
            <a:ext cx="1426720" cy="369332"/>
          </a:xfrm>
          <a:prstGeom prst="rect">
            <a:avLst/>
          </a:prstGeom>
          <a:noFill/>
        </p:spPr>
        <p:txBody>
          <a:bodyPr wrap="square" rtlCol="0">
            <a:spAutoFit/>
          </a:bodyPr>
          <a:lstStyle/>
          <a:p>
            <a:r>
              <a:rPr lang="en-US" dirty="0"/>
              <a:t>Patients</a:t>
            </a:r>
          </a:p>
        </p:txBody>
      </p:sp>
      <p:sp>
        <p:nvSpPr>
          <p:cNvPr id="18" name="TextBox 17">
            <a:extLst>
              <a:ext uri="{FF2B5EF4-FFF2-40B4-BE49-F238E27FC236}">
                <a16:creationId xmlns:a16="http://schemas.microsoft.com/office/drawing/2014/main" id="{5E19C311-DD41-4D36-8952-283BB2865713}"/>
              </a:ext>
            </a:extLst>
          </p:cNvPr>
          <p:cNvSpPr txBox="1"/>
          <p:nvPr/>
        </p:nvSpPr>
        <p:spPr>
          <a:xfrm>
            <a:off x="6813244" y="4839695"/>
            <a:ext cx="2280442" cy="615553"/>
          </a:xfrm>
          <a:prstGeom prst="rect">
            <a:avLst/>
          </a:prstGeom>
          <a:noFill/>
        </p:spPr>
        <p:txBody>
          <a:bodyPr wrap="square" rtlCol="0">
            <a:spAutoFit/>
          </a:bodyPr>
          <a:lstStyle/>
          <a:p>
            <a:r>
              <a:rPr lang="en-US" dirty="0"/>
              <a:t>Health Care Providers </a:t>
            </a:r>
            <a:r>
              <a:rPr lang="en-US" sz="1600" dirty="0"/>
              <a:t>(hospitals, physicians)</a:t>
            </a:r>
            <a:endParaRPr lang="en-US" dirty="0"/>
          </a:p>
        </p:txBody>
      </p:sp>
      <p:sp>
        <p:nvSpPr>
          <p:cNvPr id="19" name="TextBox 18">
            <a:extLst>
              <a:ext uri="{FF2B5EF4-FFF2-40B4-BE49-F238E27FC236}">
                <a16:creationId xmlns:a16="http://schemas.microsoft.com/office/drawing/2014/main" id="{708BEF54-30E2-460F-815E-C75D04EB90C4}"/>
              </a:ext>
            </a:extLst>
          </p:cNvPr>
          <p:cNvSpPr txBox="1"/>
          <p:nvPr/>
        </p:nvSpPr>
        <p:spPr>
          <a:xfrm>
            <a:off x="4808622" y="5340757"/>
            <a:ext cx="2036946" cy="369332"/>
          </a:xfrm>
          <a:prstGeom prst="rect">
            <a:avLst/>
          </a:prstGeom>
          <a:noFill/>
        </p:spPr>
        <p:txBody>
          <a:bodyPr wrap="square" rtlCol="0">
            <a:spAutoFit/>
          </a:bodyPr>
          <a:lstStyle/>
          <a:p>
            <a:r>
              <a:rPr lang="en-US" dirty="0"/>
              <a:t>Out-of-pocket fees</a:t>
            </a:r>
          </a:p>
        </p:txBody>
      </p:sp>
      <p:sp>
        <p:nvSpPr>
          <p:cNvPr id="20" name="Rectangle 19">
            <a:extLst>
              <a:ext uri="{FF2B5EF4-FFF2-40B4-BE49-F238E27FC236}">
                <a16:creationId xmlns:a16="http://schemas.microsoft.com/office/drawing/2014/main" id="{BA5685AE-EA8E-4393-A373-3060D7993992}"/>
              </a:ext>
            </a:extLst>
          </p:cNvPr>
          <p:cNvSpPr/>
          <p:nvPr/>
        </p:nvSpPr>
        <p:spPr>
          <a:xfrm>
            <a:off x="4748105" y="1528652"/>
            <a:ext cx="2157979" cy="13908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3EDE41F-665E-499C-BE97-0B101DD2B682}"/>
              </a:ext>
            </a:extLst>
          </p:cNvPr>
          <p:cNvSpPr txBox="1"/>
          <p:nvPr/>
        </p:nvSpPr>
        <p:spPr>
          <a:xfrm>
            <a:off x="4851693" y="1836201"/>
            <a:ext cx="1961551" cy="646331"/>
          </a:xfrm>
          <a:prstGeom prst="rect">
            <a:avLst/>
          </a:prstGeom>
          <a:noFill/>
        </p:spPr>
        <p:txBody>
          <a:bodyPr wrap="square" rtlCol="0">
            <a:spAutoFit/>
          </a:bodyPr>
          <a:lstStyle/>
          <a:p>
            <a:pPr algn="ctr"/>
            <a:r>
              <a:rPr lang="en-US" dirty="0"/>
              <a:t>Insurer or </a:t>
            </a:r>
          </a:p>
          <a:p>
            <a:pPr algn="ctr"/>
            <a:r>
              <a:rPr lang="en-US" dirty="0"/>
              <a:t>third-party payers</a:t>
            </a:r>
          </a:p>
        </p:txBody>
      </p:sp>
      <p:cxnSp>
        <p:nvCxnSpPr>
          <p:cNvPr id="22" name="Straight Arrow Connector 21">
            <a:extLst>
              <a:ext uri="{FF2B5EF4-FFF2-40B4-BE49-F238E27FC236}">
                <a16:creationId xmlns:a16="http://schemas.microsoft.com/office/drawing/2014/main" id="{14020A72-7F3E-4723-8277-43CCE992A68B}"/>
              </a:ext>
            </a:extLst>
          </p:cNvPr>
          <p:cNvCxnSpPr>
            <a:cxnSpLocks/>
          </p:cNvCxnSpPr>
          <p:nvPr/>
        </p:nvCxnSpPr>
        <p:spPr>
          <a:xfrm flipH="1" flipV="1">
            <a:off x="6263472" y="3044257"/>
            <a:ext cx="1549294" cy="96329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3" name="Straight Arrow Connector 22">
            <a:extLst>
              <a:ext uri="{FF2B5EF4-FFF2-40B4-BE49-F238E27FC236}">
                <a16:creationId xmlns:a16="http://schemas.microsoft.com/office/drawing/2014/main" id="{7E82F754-DD95-4A16-B54F-4C070FA78915}"/>
              </a:ext>
            </a:extLst>
          </p:cNvPr>
          <p:cNvCxnSpPr>
            <a:cxnSpLocks/>
          </p:cNvCxnSpPr>
          <p:nvPr/>
        </p:nvCxnSpPr>
        <p:spPr>
          <a:xfrm>
            <a:off x="6726329" y="2994922"/>
            <a:ext cx="1705755" cy="10358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2976B9E-A0E1-4C92-9433-EE04E28EBACF}"/>
              </a:ext>
            </a:extLst>
          </p:cNvPr>
          <p:cNvSpPr txBox="1"/>
          <p:nvPr/>
        </p:nvSpPr>
        <p:spPr>
          <a:xfrm>
            <a:off x="6308670" y="3721894"/>
            <a:ext cx="2009422" cy="369332"/>
          </a:xfrm>
          <a:prstGeom prst="rect">
            <a:avLst/>
          </a:prstGeom>
          <a:noFill/>
        </p:spPr>
        <p:txBody>
          <a:bodyPr wrap="square" rtlCol="0">
            <a:spAutoFit/>
          </a:bodyPr>
          <a:lstStyle/>
          <a:p>
            <a:r>
              <a:rPr lang="en-US" dirty="0"/>
              <a:t>Claims</a:t>
            </a:r>
          </a:p>
        </p:txBody>
      </p:sp>
      <p:sp>
        <p:nvSpPr>
          <p:cNvPr id="29" name="TextBox 28">
            <a:extLst>
              <a:ext uri="{FF2B5EF4-FFF2-40B4-BE49-F238E27FC236}">
                <a16:creationId xmlns:a16="http://schemas.microsoft.com/office/drawing/2014/main" id="{FF051F53-73D3-4CDD-942B-D1D2265138C5}"/>
              </a:ext>
            </a:extLst>
          </p:cNvPr>
          <p:cNvSpPr txBox="1"/>
          <p:nvPr/>
        </p:nvSpPr>
        <p:spPr>
          <a:xfrm>
            <a:off x="7432562" y="2922378"/>
            <a:ext cx="2166612" cy="646331"/>
          </a:xfrm>
          <a:prstGeom prst="rect">
            <a:avLst/>
          </a:prstGeom>
          <a:noFill/>
        </p:spPr>
        <p:txBody>
          <a:bodyPr wrap="square" rtlCol="0">
            <a:spAutoFit/>
          </a:bodyPr>
          <a:lstStyle/>
          <a:p>
            <a:r>
              <a:rPr lang="en-US" dirty="0"/>
              <a:t>Money (fixed or variable payments)</a:t>
            </a:r>
          </a:p>
        </p:txBody>
      </p:sp>
      <p:sp>
        <p:nvSpPr>
          <p:cNvPr id="30" name="TextBox 29">
            <a:extLst>
              <a:ext uri="{FF2B5EF4-FFF2-40B4-BE49-F238E27FC236}">
                <a16:creationId xmlns:a16="http://schemas.microsoft.com/office/drawing/2014/main" id="{69435D6C-4CAC-4489-9226-AB3269850F84}"/>
              </a:ext>
            </a:extLst>
          </p:cNvPr>
          <p:cNvSpPr txBox="1"/>
          <p:nvPr/>
        </p:nvSpPr>
        <p:spPr>
          <a:xfrm>
            <a:off x="4462982" y="3887707"/>
            <a:ext cx="2009422" cy="369332"/>
          </a:xfrm>
          <a:prstGeom prst="rect">
            <a:avLst/>
          </a:prstGeom>
          <a:noFill/>
        </p:spPr>
        <p:txBody>
          <a:bodyPr wrap="square" rtlCol="0">
            <a:spAutoFit/>
          </a:bodyPr>
          <a:lstStyle/>
          <a:p>
            <a:r>
              <a:rPr lang="en-US" dirty="0"/>
              <a:t>Insurance Coverage</a:t>
            </a:r>
          </a:p>
        </p:txBody>
      </p:sp>
      <p:cxnSp>
        <p:nvCxnSpPr>
          <p:cNvPr id="31" name="Straight Arrow Connector 30">
            <a:extLst>
              <a:ext uri="{FF2B5EF4-FFF2-40B4-BE49-F238E27FC236}">
                <a16:creationId xmlns:a16="http://schemas.microsoft.com/office/drawing/2014/main" id="{74218182-7331-4E7F-8BDD-EB1F93DD7B04}"/>
              </a:ext>
            </a:extLst>
          </p:cNvPr>
          <p:cNvCxnSpPr>
            <a:cxnSpLocks/>
          </p:cNvCxnSpPr>
          <p:nvPr/>
        </p:nvCxnSpPr>
        <p:spPr>
          <a:xfrm flipV="1">
            <a:off x="4345183" y="3004680"/>
            <a:ext cx="745046" cy="1218919"/>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32" name="Straight Arrow Connector 31">
            <a:extLst>
              <a:ext uri="{FF2B5EF4-FFF2-40B4-BE49-F238E27FC236}">
                <a16:creationId xmlns:a16="http://schemas.microsoft.com/office/drawing/2014/main" id="{F81F1833-95E3-41B3-8958-79B410359F1F}"/>
              </a:ext>
            </a:extLst>
          </p:cNvPr>
          <p:cNvCxnSpPr>
            <a:cxnSpLocks/>
          </p:cNvCxnSpPr>
          <p:nvPr/>
        </p:nvCxnSpPr>
        <p:spPr>
          <a:xfrm flipH="1">
            <a:off x="3996186" y="3044257"/>
            <a:ext cx="785037" cy="11531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454F880-96FD-430E-B790-316E4AFF8C86}"/>
              </a:ext>
            </a:extLst>
          </p:cNvPr>
          <p:cNvSpPr txBox="1"/>
          <p:nvPr/>
        </p:nvSpPr>
        <p:spPr>
          <a:xfrm>
            <a:off x="3498379" y="2836081"/>
            <a:ext cx="2009422" cy="646331"/>
          </a:xfrm>
          <a:prstGeom prst="rect">
            <a:avLst/>
          </a:prstGeom>
          <a:noFill/>
        </p:spPr>
        <p:txBody>
          <a:bodyPr wrap="square" rtlCol="0">
            <a:spAutoFit/>
          </a:bodyPr>
          <a:lstStyle/>
          <a:p>
            <a:r>
              <a:rPr lang="en-US" dirty="0"/>
              <a:t>Premiums (individual policies)</a:t>
            </a:r>
          </a:p>
        </p:txBody>
      </p:sp>
      <p:sp>
        <p:nvSpPr>
          <p:cNvPr id="38" name="Oval 37">
            <a:extLst>
              <a:ext uri="{FF2B5EF4-FFF2-40B4-BE49-F238E27FC236}">
                <a16:creationId xmlns:a16="http://schemas.microsoft.com/office/drawing/2014/main" id="{C2966E2B-2718-4112-BE1C-6A107362580C}"/>
              </a:ext>
            </a:extLst>
          </p:cNvPr>
          <p:cNvSpPr/>
          <p:nvPr/>
        </p:nvSpPr>
        <p:spPr>
          <a:xfrm>
            <a:off x="502977" y="1398988"/>
            <a:ext cx="2887665" cy="1536142"/>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6AD1B3ED-7605-4747-96FB-69076A72D204}"/>
              </a:ext>
            </a:extLst>
          </p:cNvPr>
          <p:cNvSpPr txBox="1"/>
          <p:nvPr/>
        </p:nvSpPr>
        <p:spPr>
          <a:xfrm>
            <a:off x="830117" y="1854765"/>
            <a:ext cx="2095631" cy="646331"/>
          </a:xfrm>
          <a:prstGeom prst="rect">
            <a:avLst/>
          </a:prstGeom>
          <a:noFill/>
        </p:spPr>
        <p:txBody>
          <a:bodyPr wrap="square" rtlCol="0">
            <a:spAutoFit/>
          </a:bodyPr>
          <a:lstStyle/>
          <a:p>
            <a:pPr algn="ctr"/>
            <a:r>
              <a:rPr lang="en-US" dirty="0"/>
              <a:t>Sponsor</a:t>
            </a:r>
          </a:p>
          <a:p>
            <a:pPr algn="ctr"/>
            <a:r>
              <a:rPr lang="en-US" dirty="0"/>
              <a:t>(Gov’t or Employer)</a:t>
            </a:r>
          </a:p>
        </p:txBody>
      </p:sp>
      <p:cxnSp>
        <p:nvCxnSpPr>
          <p:cNvPr id="40" name="Straight Arrow Connector 39">
            <a:extLst>
              <a:ext uri="{FF2B5EF4-FFF2-40B4-BE49-F238E27FC236}">
                <a16:creationId xmlns:a16="http://schemas.microsoft.com/office/drawing/2014/main" id="{97D30FA5-AE5E-4849-A1FE-82C2DAD91B80}"/>
              </a:ext>
            </a:extLst>
          </p:cNvPr>
          <p:cNvCxnSpPr>
            <a:cxnSpLocks/>
          </p:cNvCxnSpPr>
          <p:nvPr/>
        </p:nvCxnSpPr>
        <p:spPr>
          <a:xfrm flipH="1" flipV="1">
            <a:off x="1306715" y="2919542"/>
            <a:ext cx="1334865" cy="192015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3" name="TextBox 42">
            <a:extLst>
              <a:ext uri="{FF2B5EF4-FFF2-40B4-BE49-F238E27FC236}">
                <a16:creationId xmlns:a16="http://schemas.microsoft.com/office/drawing/2014/main" id="{AD24A590-A698-42AB-96FA-E6BC772323C2}"/>
              </a:ext>
            </a:extLst>
          </p:cNvPr>
          <p:cNvSpPr txBox="1"/>
          <p:nvPr/>
        </p:nvSpPr>
        <p:spPr>
          <a:xfrm>
            <a:off x="830117" y="3397158"/>
            <a:ext cx="2009422" cy="646331"/>
          </a:xfrm>
          <a:prstGeom prst="rect">
            <a:avLst/>
          </a:prstGeom>
          <a:noFill/>
        </p:spPr>
        <p:txBody>
          <a:bodyPr wrap="square" rtlCol="0">
            <a:spAutoFit/>
          </a:bodyPr>
          <a:lstStyle/>
          <a:p>
            <a:r>
              <a:rPr lang="en-US" dirty="0"/>
              <a:t>Taxes or Lower Wages</a:t>
            </a:r>
          </a:p>
        </p:txBody>
      </p:sp>
      <p:cxnSp>
        <p:nvCxnSpPr>
          <p:cNvPr id="45" name="Straight Arrow Connector 44">
            <a:extLst>
              <a:ext uri="{FF2B5EF4-FFF2-40B4-BE49-F238E27FC236}">
                <a16:creationId xmlns:a16="http://schemas.microsoft.com/office/drawing/2014/main" id="{7F9A0C03-1EF8-4D1E-843D-024E42FA1489}"/>
              </a:ext>
            </a:extLst>
          </p:cNvPr>
          <p:cNvCxnSpPr>
            <a:cxnSpLocks/>
            <a:stCxn id="38" idx="6"/>
          </p:cNvCxnSpPr>
          <p:nvPr/>
        </p:nvCxnSpPr>
        <p:spPr>
          <a:xfrm>
            <a:off x="3390642" y="2167059"/>
            <a:ext cx="1249726" cy="0"/>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51" name="TextBox 50">
            <a:extLst>
              <a:ext uri="{FF2B5EF4-FFF2-40B4-BE49-F238E27FC236}">
                <a16:creationId xmlns:a16="http://schemas.microsoft.com/office/drawing/2014/main" id="{50569A1D-A81F-4834-9C90-8F4EEB8018AE}"/>
              </a:ext>
            </a:extLst>
          </p:cNvPr>
          <p:cNvSpPr txBox="1"/>
          <p:nvPr/>
        </p:nvSpPr>
        <p:spPr>
          <a:xfrm>
            <a:off x="3498379" y="1809973"/>
            <a:ext cx="2009422" cy="369332"/>
          </a:xfrm>
          <a:prstGeom prst="rect">
            <a:avLst/>
          </a:prstGeom>
          <a:noFill/>
        </p:spPr>
        <p:txBody>
          <a:bodyPr wrap="square" rtlCol="0">
            <a:spAutoFit/>
          </a:bodyPr>
          <a:lstStyle/>
          <a:p>
            <a:r>
              <a:rPr lang="en-US" dirty="0"/>
              <a:t>Premiums </a:t>
            </a:r>
          </a:p>
        </p:txBody>
      </p:sp>
    </p:spTree>
    <p:extLst>
      <p:ext uri="{BB962C8B-B14F-4D97-AF65-F5344CB8AC3E}">
        <p14:creationId xmlns:p14="http://schemas.microsoft.com/office/powerpoint/2010/main" val="262270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P spid="14" grpId="0"/>
      <p:bldP spid="15" grpId="0"/>
      <p:bldP spid="15" grpId="1"/>
      <p:bldP spid="17" grpId="0"/>
      <p:bldP spid="18" grpId="0"/>
      <p:bldP spid="19" grpId="0"/>
      <p:bldP spid="20" grpId="0" animBg="1"/>
      <p:bldP spid="21" grpId="0"/>
      <p:bldP spid="27" grpId="0"/>
      <p:bldP spid="29" grpId="0"/>
      <p:bldP spid="30" grpId="0"/>
      <p:bldP spid="37" grpId="0"/>
      <p:bldP spid="38" grpId="0" animBg="1"/>
      <p:bldP spid="39" grpId="0"/>
      <p:bldP spid="43"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9137-A86C-1F43-B54B-DEC7009BE24B}"/>
              </a:ext>
            </a:extLst>
          </p:cNvPr>
          <p:cNvSpPr>
            <a:spLocks noGrp="1"/>
          </p:cNvSpPr>
          <p:nvPr>
            <p:ph type="title"/>
          </p:nvPr>
        </p:nvSpPr>
        <p:spPr/>
        <p:txBody>
          <a:bodyPr/>
          <a:lstStyle/>
          <a:p>
            <a:r>
              <a:rPr lang="en-US" dirty="0"/>
              <a:t>Policy Matters for Costs</a:t>
            </a:r>
          </a:p>
        </p:txBody>
      </p:sp>
      <p:sp>
        <p:nvSpPr>
          <p:cNvPr id="3" name="Text Placeholder 2">
            <a:extLst>
              <a:ext uri="{FF2B5EF4-FFF2-40B4-BE49-F238E27FC236}">
                <a16:creationId xmlns:a16="http://schemas.microsoft.com/office/drawing/2014/main" id="{A1A3AB70-A49E-2047-A0E0-B0FA0099B0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2E27EF-FD16-C24E-977B-E35700798481}"/>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1771979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04A4-A7DA-44C9-9AD4-EAA72C09EE07}"/>
              </a:ext>
            </a:extLst>
          </p:cNvPr>
          <p:cNvSpPr>
            <a:spLocks noGrp="1"/>
          </p:cNvSpPr>
          <p:nvPr>
            <p:ph type="title"/>
          </p:nvPr>
        </p:nvSpPr>
        <p:spPr>
          <a:xfrm>
            <a:off x="731325" y="0"/>
            <a:ext cx="10515600" cy="1325563"/>
          </a:xfrm>
        </p:spPr>
        <p:txBody>
          <a:bodyPr/>
          <a:lstStyle/>
          <a:p>
            <a:r>
              <a:rPr lang="en-US" dirty="0">
                <a:solidFill>
                  <a:schemeClr val="bg1"/>
                </a:solidFill>
              </a:rPr>
              <a:t>Hos</a:t>
            </a:r>
            <a:r>
              <a:rPr lang="en-US" dirty="0"/>
              <a:t>pital Monopolization</a:t>
            </a:r>
          </a:p>
        </p:txBody>
      </p:sp>
      <p:sp>
        <p:nvSpPr>
          <p:cNvPr id="3" name="Content Placeholder 2">
            <a:extLst>
              <a:ext uri="{FF2B5EF4-FFF2-40B4-BE49-F238E27FC236}">
                <a16:creationId xmlns:a16="http://schemas.microsoft.com/office/drawing/2014/main" id="{3EA94890-DDE1-4E1E-8BCD-4D7B42E8CF4A}"/>
              </a:ext>
            </a:extLst>
          </p:cNvPr>
          <p:cNvSpPr>
            <a:spLocks noGrp="1"/>
          </p:cNvSpPr>
          <p:nvPr>
            <p:ph idx="1"/>
          </p:nvPr>
        </p:nvSpPr>
        <p:spPr/>
        <p:txBody>
          <a:bodyPr>
            <a:normAutofit/>
          </a:bodyPr>
          <a:lstStyle/>
          <a:p>
            <a:pPr>
              <a:spcAft>
                <a:spcPts val="1000"/>
              </a:spcAft>
            </a:pPr>
            <a:r>
              <a:rPr lang="en-US" b="0" dirty="0"/>
              <a:t>Less competition in health systems, hospitals, medical groups, and health insurers has surged in recent years.</a:t>
            </a:r>
          </a:p>
          <a:p>
            <a:r>
              <a:rPr lang="en-US" b="0" dirty="0"/>
              <a:t>Over an 18-month period between July 2016 and January 2018:</a:t>
            </a:r>
          </a:p>
          <a:p>
            <a:pPr lvl="1"/>
            <a:r>
              <a:rPr lang="en-US" b="0" dirty="0"/>
              <a:t>Hospitals acquired 8,000 more medical practices.</a:t>
            </a:r>
          </a:p>
          <a:p>
            <a:pPr lvl="1"/>
            <a:r>
              <a:rPr lang="en-US" b="0" dirty="0"/>
              <a:t>14,000 more physicians left independent practice to become hospital employees.</a:t>
            </a:r>
          </a:p>
          <a:p>
            <a:r>
              <a:rPr lang="en-US" b="0" dirty="0"/>
              <a:t>Between 1999 and 2018, hospital profit margins soared!</a:t>
            </a:r>
          </a:p>
          <a:p>
            <a:pPr lvl="1"/>
            <a:r>
              <a:rPr lang="en-US" dirty="0"/>
              <a:t>From 100% in 1999 to 317% in 2018.</a:t>
            </a:r>
            <a:endParaRPr lang="en-US" b="0" dirty="0"/>
          </a:p>
        </p:txBody>
      </p:sp>
      <p:sp>
        <p:nvSpPr>
          <p:cNvPr id="4" name="Slide Number Placeholder 3">
            <a:extLst>
              <a:ext uri="{FF2B5EF4-FFF2-40B4-BE49-F238E27FC236}">
                <a16:creationId xmlns:a16="http://schemas.microsoft.com/office/drawing/2014/main" id="{774A0F19-498C-4CA7-8686-6173B08BB4EC}"/>
              </a:ext>
            </a:extLst>
          </p:cNvPr>
          <p:cNvSpPr>
            <a:spLocks noGrp="1"/>
          </p:cNvSpPr>
          <p:nvPr>
            <p:ph type="sldNum" sz="quarter" idx="12"/>
          </p:nvPr>
        </p:nvSpPr>
        <p:spPr/>
        <p:txBody>
          <a:bodyPr/>
          <a:lstStyle/>
          <a:p>
            <a:fld id="{D9F085D5-EC86-4F6A-B501-C1359CB39116}" type="slidenum">
              <a:rPr lang="en-GB" smtClean="0"/>
              <a:t>29</a:t>
            </a:fld>
            <a:endParaRPr lang="en-GB"/>
          </a:p>
        </p:txBody>
      </p:sp>
    </p:spTree>
    <p:extLst>
      <p:ext uri="{BB962C8B-B14F-4D97-AF65-F5344CB8AC3E}">
        <p14:creationId xmlns:p14="http://schemas.microsoft.com/office/powerpoint/2010/main" val="236377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65B256-A5BD-4A44-BB5B-86B7F3D48A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56ACD772-F9BB-4266-92C2-C71F51EF3A77}"/>
              </a:ext>
            </a:extLst>
          </p:cNvPr>
          <p:cNvPicPr>
            <a:picLocks noChangeAspect="1"/>
          </p:cNvPicPr>
          <p:nvPr/>
        </p:nvPicPr>
        <p:blipFill>
          <a:blip r:embed="rId2"/>
          <a:stretch>
            <a:fillRect/>
          </a:stretch>
        </p:blipFill>
        <p:spPr>
          <a:xfrm>
            <a:off x="1607189" y="42788"/>
            <a:ext cx="8977622" cy="6187438"/>
          </a:xfrm>
          <a:prstGeom prst="rect">
            <a:avLst/>
          </a:prstGeom>
        </p:spPr>
      </p:pic>
    </p:spTree>
    <p:extLst>
      <p:ext uri="{BB962C8B-B14F-4D97-AF65-F5344CB8AC3E}">
        <p14:creationId xmlns:p14="http://schemas.microsoft.com/office/powerpoint/2010/main" val="2338594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80EA-F89B-4672-9645-413A30F08CD5}"/>
              </a:ext>
            </a:extLst>
          </p:cNvPr>
          <p:cNvSpPr>
            <a:spLocks noGrp="1"/>
          </p:cNvSpPr>
          <p:nvPr>
            <p:ph type="title"/>
          </p:nvPr>
        </p:nvSpPr>
        <p:spPr>
          <a:xfrm>
            <a:off x="732693" y="0"/>
            <a:ext cx="10515600" cy="1325563"/>
          </a:xfrm>
        </p:spPr>
        <p:txBody>
          <a:bodyPr/>
          <a:lstStyle/>
          <a:p>
            <a:r>
              <a:rPr lang="en-US" dirty="0">
                <a:solidFill>
                  <a:srgbClr val="FAF7F0"/>
                </a:solidFill>
              </a:rPr>
              <a:t>Con</a:t>
            </a:r>
            <a:r>
              <a:rPr lang="en-US" dirty="0"/>
              <a:t>centration in Pharmaceutical Companies</a:t>
            </a:r>
          </a:p>
        </p:txBody>
      </p:sp>
      <p:sp>
        <p:nvSpPr>
          <p:cNvPr id="3" name="Content Placeholder 2">
            <a:extLst>
              <a:ext uri="{FF2B5EF4-FFF2-40B4-BE49-F238E27FC236}">
                <a16:creationId xmlns:a16="http://schemas.microsoft.com/office/drawing/2014/main" id="{FC489DD7-24EF-4117-9FF9-D4F5E1DD3295}"/>
              </a:ext>
            </a:extLst>
          </p:cNvPr>
          <p:cNvSpPr>
            <a:spLocks noGrp="1"/>
          </p:cNvSpPr>
          <p:nvPr>
            <p:ph idx="1"/>
          </p:nvPr>
        </p:nvSpPr>
        <p:spPr/>
        <p:txBody>
          <a:bodyPr>
            <a:normAutofit/>
          </a:bodyPr>
          <a:lstStyle/>
          <a:p>
            <a:pPr>
              <a:spcAft>
                <a:spcPts val="1000"/>
              </a:spcAft>
            </a:pPr>
            <a:r>
              <a:rPr lang="en-US" b="0" dirty="0">
                <a:solidFill>
                  <a:srgbClr val="111111"/>
                </a:solidFill>
              </a:rPr>
              <a:t>Between 1995 and 2015, 60 drug companies merged into 10.</a:t>
            </a:r>
          </a:p>
          <a:p>
            <a:pPr>
              <a:spcAft>
                <a:spcPts val="1000"/>
              </a:spcAft>
            </a:pPr>
            <a:r>
              <a:rPr lang="en-US" b="0" dirty="0">
                <a:solidFill>
                  <a:srgbClr val="111111"/>
                </a:solidFill>
              </a:rPr>
              <a:t>The number of mergers and acquisitions involving one of the top 25 firms more than doubled, from 29 in 2006 to 61 in 2015</a:t>
            </a:r>
          </a:p>
          <a:p>
            <a:pPr>
              <a:spcAft>
                <a:spcPts val="1000"/>
              </a:spcAft>
            </a:pPr>
            <a:r>
              <a:rPr lang="en-US" b="0" dirty="0">
                <a:solidFill>
                  <a:schemeClr val="tx1"/>
                </a:solidFill>
              </a:rPr>
              <a:t>Concentration:</a:t>
            </a:r>
          </a:p>
          <a:p>
            <a:pPr lvl="1">
              <a:spcAft>
                <a:spcPts val="1000"/>
              </a:spcAft>
            </a:pPr>
            <a:r>
              <a:rPr lang="en-US" dirty="0">
                <a:solidFill>
                  <a:schemeClr val="tx1"/>
                </a:solidFill>
              </a:rPr>
              <a:t>Raises prices.</a:t>
            </a:r>
            <a:endParaRPr lang="en-US" b="0" dirty="0">
              <a:solidFill>
                <a:schemeClr val="tx1"/>
              </a:solidFill>
            </a:endParaRPr>
          </a:p>
          <a:p>
            <a:pPr lvl="1"/>
            <a:r>
              <a:rPr lang="en-US" b="0" dirty="0">
                <a:solidFill>
                  <a:schemeClr val="tx1"/>
                </a:solidFill>
              </a:rPr>
              <a:t>Lowers R&amp;D on new drugs.</a:t>
            </a:r>
            <a:endParaRPr lang="en-US" b="0" dirty="0">
              <a:solidFill>
                <a:srgbClr val="111111"/>
              </a:solidFill>
            </a:endParaRPr>
          </a:p>
        </p:txBody>
      </p:sp>
      <p:sp>
        <p:nvSpPr>
          <p:cNvPr id="4" name="Slide Number Placeholder 3">
            <a:extLst>
              <a:ext uri="{FF2B5EF4-FFF2-40B4-BE49-F238E27FC236}">
                <a16:creationId xmlns:a16="http://schemas.microsoft.com/office/drawing/2014/main" id="{452B2CB2-978A-49E2-AB39-5EE42F88D4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spTree>
    <p:extLst>
      <p:ext uri="{BB962C8B-B14F-4D97-AF65-F5344CB8AC3E}">
        <p14:creationId xmlns:p14="http://schemas.microsoft.com/office/powerpoint/2010/main" val="204168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8E767-502E-C135-A399-8397DE2652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E0E40-0C6D-176C-E671-C49D433FED0B}"/>
              </a:ext>
            </a:extLst>
          </p:cNvPr>
          <p:cNvSpPr>
            <a:spLocks noGrp="1"/>
          </p:cNvSpPr>
          <p:nvPr>
            <p:ph type="title"/>
          </p:nvPr>
        </p:nvSpPr>
        <p:spPr>
          <a:xfrm>
            <a:off x="766760" y="0"/>
            <a:ext cx="10515600" cy="1325563"/>
          </a:xfrm>
        </p:spPr>
        <p:txBody>
          <a:bodyPr/>
          <a:lstStyle/>
          <a:p>
            <a:r>
              <a:rPr lang="en-US" dirty="0">
                <a:solidFill>
                  <a:schemeClr val="bg1"/>
                </a:solidFill>
              </a:rPr>
              <a:t>Spe</a:t>
            </a:r>
            <a:r>
              <a:rPr lang="en-US" dirty="0"/>
              <a:t>nding on Pharmaceuticals (2023)</a:t>
            </a:r>
          </a:p>
        </p:txBody>
      </p:sp>
      <p:sp>
        <p:nvSpPr>
          <p:cNvPr id="3" name="TextBox 2">
            <a:extLst>
              <a:ext uri="{FF2B5EF4-FFF2-40B4-BE49-F238E27FC236}">
                <a16:creationId xmlns:a16="http://schemas.microsoft.com/office/drawing/2014/main" id="{04A369B0-2456-B7EC-AA4D-636A7C80F374}"/>
              </a:ext>
            </a:extLst>
          </p:cNvPr>
          <p:cNvSpPr txBox="1"/>
          <p:nvPr/>
        </p:nvSpPr>
        <p:spPr>
          <a:xfrm>
            <a:off x="3434576" y="6456556"/>
            <a:ext cx="5820936" cy="307777"/>
          </a:xfrm>
          <a:prstGeom prst="rect">
            <a:avLst/>
          </a:prstGeom>
          <a:noFill/>
        </p:spPr>
        <p:txBody>
          <a:bodyPr wrap="square" rtlCol="0">
            <a:spAutoFit/>
          </a:bodyPr>
          <a:lstStyle/>
          <a:p>
            <a:r>
              <a:rPr lang="en-US" sz="1400" dirty="0"/>
              <a:t>Source: </a:t>
            </a:r>
            <a:r>
              <a:rPr lang="en-US" sz="1400" i="1" dirty="0"/>
              <a:t>Health at a Glance, 2025 </a:t>
            </a:r>
            <a:r>
              <a:rPr lang="en-US" sz="1400" dirty="0"/>
              <a:t>OECD; graph by NEED</a:t>
            </a:r>
          </a:p>
        </p:txBody>
      </p:sp>
      <p:graphicFrame>
        <p:nvGraphicFramePr>
          <p:cNvPr id="4" name="Chart 3">
            <a:extLst>
              <a:ext uri="{FF2B5EF4-FFF2-40B4-BE49-F238E27FC236}">
                <a16:creationId xmlns:a16="http://schemas.microsoft.com/office/drawing/2014/main" id="{08D7D1EB-6A52-666C-283D-2FE79BC89691}"/>
              </a:ext>
            </a:extLst>
          </p:cNvPr>
          <p:cNvGraphicFramePr>
            <a:graphicFrameLocks noGrp="1"/>
          </p:cNvGraphicFramePr>
          <p:nvPr/>
        </p:nvGraphicFramePr>
        <p:xfrm>
          <a:off x="655249" y="1070517"/>
          <a:ext cx="10395610" cy="52410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475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27B486-AE08-48E2-8060-5C7921A99880}"/>
              </a:ext>
            </a:extLst>
          </p:cNvPr>
          <p:cNvPicPr>
            <a:picLocks noChangeAspect="1"/>
          </p:cNvPicPr>
          <p:nvPr/>
        </p:nvPicPr>
        <p:blipFill>
          <a:blip r:embed="rId2"/>
          <a:stretch>
            <a:fillRect/>
          </a:stretch>
        </p:blipFill>
        <p:spPr>
          <a:xfrm>
            <a:off x="1417984" y="344735"/>
            <a:ext cx="8818546" cy="5814158"/>
          </a:xfrm>
          <a:prstGeom prst="rect">
            <a:avLst/>
          </a:prstGeom>
        </p:spPr>
      </p:pic>
      <p:sp>
        <p:nvSpPr>
          <p:cNvPr id="2" name="TextBox 1">
            <a:extLst>
              <a:ext uri="{FF2B5EF4-FFF2-40B4-BE49-F238E27FC236}">
                <a16:creationId xmlns:a16="http://schemas.microsoft.com/office/drawing/2014/main" id="{F227DA07-FBC4-1A32-48F7-0D5010D3139B}"/>
              </a:ext>
            </a:extLst>
          </p:cNvPr>
          <p:cNvSpPr txBox="1"/>
          <p:nvPr/>
        </p:nvSpPr>
        <p:spPr>
          <a:xfrm>
            <a:off x="179614" y="2057400"/>
            <a:ext cx="803425" cy="369332"/>
          </a:xfrm>
          <a:prstGeom prst="rect">
            <a:avLst/>
          </a:prstGeom>
          <a:noFill/>
        </p:spPr>
        <p:txBody>
          <a:bodyPr wrap="none" rtlCol="0">
            <a:spAutoFit/>
          </a:bodyPr>
          <a:lstStyle/>
          <a:p>
            <a:r>
              <a:rPr lang="en-US" dirty="0"/>
              <a:t>Insulin</a:t>
            </a:r>
          </a:p>
        </p:txBody>
      </p:sp>
      <p:cxnSp>
        <p:nvCxnSpPr>
          <p:cNvPr id="4" name="Straight Connector 3">
            <a:extLst>
              <a:ext uri="{FF2B5EF4-FFF2-40B4-BE49-F238E27FC236}">
                <a16:creationId xmlns:a16="http://schemas.microsoft.com/office/drawing/2014/main" id="{CA245CDF-EFFC-BF9A-8BAB-72067B888084}"/>
              </a:ext>
            </a:extLst>
          </p:cNvPr>
          <p:cNvCxnSpPr>
            <a:cxnSpLocks/>
          </p:cNvCxnSpPr>
          <p:nvPr/>
        </p:nvCxnSpPr>
        <p:spPr>
          <a:xfrm>
            <a:off x="963388" y="2253344"/>
            <a:ext cx="702127" cy="0"/>
          </a:xfrm>
          <a:prstGeom prst="line">
            <a:avLst/>
          </a:prstGeom>
          <a:ln w="38100">
            <a:solidFill>
              <a:srgbClr val="C00000"/>
            </a:solidFill>
            <a:tailEnd type="stealt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9124F9-F3B4-D630-2793-8320EC74F13B}"/>
              </a:ext>
            </a:extLst>
          </p:cNvPr>
          <p:cNvSpPr txBox="1"/>
          <p:nvPr/>
        </p:nvSpPr>
        <p:spPr>
          <a:xfrm>
            <a:off x="168727" y="2454735"/>
            <a:ext cx="910827" cy="646331"/>
          </a:xfrm>
          <a:prstGeom prst="rect">
            <a:avLst/>
          </a:prstGeom>
          <a:noFill/>
        </p:spPr>
        <p:txBody>
          <a:bodyPr wrap="none" rtlCol="0">
            <a:spAutoFit/>
          </a:bodyPr>
          <a:lstStyle/>
          <a:p>
            <a:r>
              <a:rPr lang="en-US" dirty="0"/>
              <a:t>Blood</a:t>
            </a:r>
          </a:p>
          <a:p>
            <a:r>
              <a:rPr lang="en-US" dirty="0"/>
              <a:t>Thinner</a:t>
            </a:r>
          </a:p>
        </p:txBody>
      </p:sp>
      <p:cxnSp>
        <p:nvCxnSpPr>
          <p:cNvPr id="9" name="Straight Connector 8">
            <a:extLst>
              <a:ext uri="{FF2B5EF4-FFF2-40B4-BE49-F238E27FC236}">
                <a16:creationId xmlns:a16="http://schemas.microsoft.com/office/drawing/2014/main" id="{41D4DAD5-83CE-7BB7-BF2F-A86225089E30}"/>
              </a:ext>
            </a:extLst>
          </p:cNvPr>
          <p:cNvCxnSpPr>
            <a:cxnSpLocks/>
          </p:cNvCxnSpPr>
          <p:nvPr/>
        </p:nvCxnSpPr>
        <p:spPr>
          <a:xfrm>
            <a:off x="952501" y="2650679"/>
            <a:ext cx="702127" cy="0"/>
          </a:xfrm>
          <a:prstGeom prst="line">
            <a:avLst/>
          </a:prstGeom>
          <a:ln w="38100">
            <a:solidFill>
              <a:srgbClr val="C00000"/>
            </a:solidFill>
            <a:tailEnd type="stealt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86F1C1D-80B7-F13D-5368-8C206B79FD47}"/>
              </a:ext>
            </a:extLst>
          </p:cNvPr>
          <p:cNvSpPr txBox="1"/>
          <p:nvPr/>
        </p:nvSpPr>
        <p:spPr>
          <a:xfrm>
            <a:off x="72212" y="4860478"/>
            <a:ext cx="910827" cy="646331"/>
          </a:xfrm>
          <a:prstGeom prst="rect">
            <a:avLst/>
          </a:prstGeom>
          <a:noFill/>
        </p:spPr>
        <p:txBody>
          <a:bodyPr wrap="none" rtlCol="0">
            <a:spAutoFit/>
          </a:bodyPr>
          <a:lstStyle/>
          <a:p>
            <a:r>
              <a:rPr lang="en-US" dirty="0"/>
              <a:t>Blood</a:t>
            </a:r>
          </a:p>
          <a:p>
            <a:r>
              <a:rPr lang="en-US" dirty="0"/>
              <a:t>Thinner</a:t>
            </a:r>
          </a:p>
        </p:txBody>
      </p:sp>
      <p:cxnSp>
        <p:nvCxnSpPr>
          <p:cNvPr id="11" name="Straight Connector 10">
            <a:extLst>
              <a:ext uri="{FF2B5EF4-FFF2-40B4-BE49-F238E27FC236}">
                <a16:creationId xmlns:a16="http://schemas.microsoft.com/office/drawing/2014/main" id="{4194F13D-7329-F056-9533-07B3D798F2C5}"/>
              </a:ext>
            </a:extLst>
          </p:cNvPr>
          <p:cNvCxnSpPr>
            <a:cxnSpLocks/>
          </p:cNvCxnSpPr>
          <p:nvPr/>
        </p:nvCxnSpPr>
        <p:spPr>
          <a:xfrm>
            <a:off x="855986" y="5056422"/>
            <a:ext cx="702127" cy="0"/>
          </a:xfrm>
          <a:prstGeom prst="line">
            <a:avLst/>
          </a:prstGeom>
          <a:ln w="38100">
            <a:solidFill>
              <a:srgbClr val="C00000"/>
            </a:solidFill>
            <a:tailEnd type="stealt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384D1DE-0FCC-D3D0-240F-BAF0D86F623B}"/>
              </a:ext>
            </a:extLst>
          </p:cNvPr>
          <p:cNvSpPr txBox="1"/>
          <p:nvPr/>
        </p:nvSpPr>
        <p:spPr>
          <a:xfrm>
            <a:off x="142723" y="3297010"/>
            <a:ext cx="1006494" cy="369332"/>
          </a:xfrm>
          <a:prstGeom prst="rect">
            <a:avLst/>
          </a:prstGeom>
          <a:noFill/>
        </p:spPr>
        <p:txBody>
          <a:bodyPr wrap="none" rtlCol="0">
            <a:spAutoFit/>
          </a:bodyPr>
          <a:lstStyle/>
          <a:p>
            <a:r>
              <a:rPr lang="en-US" dirty="0"/>
              <a:t>Diabetes</a:t>
            </a:r>
          </a:p>
        </p:txBody>
      </p:sp>
      <p:cxnSp>
        <p:nvCxnSpPr>
          <p:cNvPr id="13" name="Straight Connector 12">
            <a:extLst>
              <a:ext uri="{FF2B5EF4-FFF2-40B4-BE49-F238E27FC236}">
                <a16:creationId xmlns:a16="http://schemas.microsoft.com/office/drawing/2014/main" id="{9C22BDD3-63F1-F273-1282-1C6E54C14B42}"/>
              </a:ext>
            </a:extLst>
          </p:cNvPr>
          <p:cNvCxnSpPr>
            <a:cxnSpLocks/>
          </p:cNvCxnSpPr>
          <p:nvPr/>
        </p:nvCxnSpPr>
        <p:spPr>
          <a:xfrm>
            <a:off x="1073458" y="3492954"/>
            <a:ext cx="702127" cy="0"/>
          </a:xfrm>
          <a:prstGeom prst="line">
            <a:avLst/>
          </a:prstGeom>
          <a:ln w="38100">
            <a:solidFill>
              <a:srgbClr val="C00000"/>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34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6B4D-6D54-4993-BD97-FF8A935E7A82}"/>
              </a:ext>
            </a:extLst>
          </p:cNvPr>
          <p:cNvSpPr>
            <a:spLocks noGrp="1"/>
          </p:cNvSpPr>
          <p:nvPr>
            <p:ph type="title"/>
          </p:nvPr>
        </p:nvSpPr>
        <p:spPr>
          <a:xfrm>
            <a:off x="834293" y="0"/>
            <a:ext cx="10515600" cy="1325563"/>
          </a:xfrm>
        </p:spPr>
        <p:txBody>
          <a:bodyPr/>
          <a:lstStyle/>
          <a:p>
            <a:r>
              <a:rPr lang="en-US" dirty="0">
                <a:solidFill>
                  <a:schemeClr val="bg1"/>
                </a:solidFill>
              </a:rPr>
              <a:t>Me</a:t>
            </a:r>
            <a:r>
              <a:rPr lang="en-US" dirty="0"/>
              <a:t>dicare Modernization Act (2003) </a:t>
            </a:r>
          </a:p>
        </p:txBody>
      </p:sp>
      <p:sp>
        <p:nvSpPr>
          <p:cNvPr id="3" name="Content Placeholder 2">
            <a:extLst>
              <a:ext uri="{FF2B5EF4-FFF2-40B4-BE49-F238E27FC236}">
                <a16:creationId xmlns:a16="http://schemas.microsoft.com/office/drawing/2014/main" id="{496F772E-1CE1-4875-A9C3-C01ECFB15571}"/>
              </a:ext>
            </a:extLst>
          </p:cNvPr>
          <p:cNvSpPr>
            <a:spLocks noGrp="1"/>
          </p:cNvSpPr>
          <p:nvPr>
            <p:ph idx="1"/>
          </p:nvPr>
        </p:nvSpPr>
        <p:spPr>
          <a:xfrm>
            <a:off x="838200" y="1590956"/>
            <a:ext cx="10515600" cy="4351338"/>
          </a:xfrm>
        </p:spPr>
        <p:txBody>
          <a:bodyPr>
            <a:normAutofit/>
          </a:bodyPr>
          <a:lstStyle/>
          <a:p>
            <a:r>
              <a:rPr lang="en-US" b="0" dirty="0">
                <a:solidFill>
                  <a:srgbClr val="111111"/>
                </a:solidFill>
                <a:latin typeface="Roboto"/>
              </a:rPr>
              <a:t>Prescription Drug Component</a:t>
            </a:r>
          </a:p>
          <a:p>
            <a:pPr lvl="1"/>
            <a:r>
              <a:rPr lang="en-US" b="0" dirty="0">
                <a:solidFill>
                  <a:srgbClr val="111111"/>
                </a:solidFill>
                <a:latin typeface="Roboto"/>
              </a:rPr>
              <a:t>AKA – gift to pharmaceutical companies.</a:t>
            </a:r>
          </a:p>
          <a:p>
            <a:endParaRPr lang="en-US" b="0" i="0" dirty="0">
              <a:solidFill>
                <a:srgbClr val="111111"/>
              </a:solidFill>
              <a:effectLst/>
              <a:latin typeface="Roboto"/>
            </a:endParaRPr>
          </a:p>
          <a:p>
            <a:r>
              <a:rPr lang="en-US" b="0" i="0" dirty="0">
                <a:solidFill>
                  <a:srgbClr val="111111"/>
                </a:solidFill>
                <a:effectLst/>
                <a:latin typeface="Roboto"/>
              </a:rPr>
              <a:t>Medicare Part D, </a:t>
            </a:r>
            <a:r>
              <a:rPr lang="en-US" i="0" dirty="0">
                <a:solidFill>
                  <a:srgbClr val="111111"/>
                </a:solidFill>
                <a:effectLst/>
                <a:latin typeface="Roboto"/>
              </a:rPr>
              <a:t>by law</a:t>
            </a:r>
            <a:r>
              <a:rPr lang="en-US" b="0" i="0" dirty="0">
                <a:solidFill>
                  <a:srgbClr val="111111"/>
                </a:solidFill>
                <a:effectLst/>
                <a:latin typeface="Roboto"/>
              </a:rPr>
              <a:t>, can</a:t>
            </a:r>
            <a:r>
              <a:rPr lang="en-US" i="0" dirty="0">
                <a:solidFill>
                  <a:srgbClr val="111111"/>
                </a:solidFill>
                <a:effectLst/>
                <a:latin typeface="Roboto"/>
              </a:rPr>
              <a:t>not</a:t>
            </a:r>
            <a:r>
              <a:rPr lang="en-US" b="0" i="0" dirty="0">
                <a:solidFill>
                  <a:srgbClr val="111111"/>
                </a:solidFill>
                <a:effectLst/>
                <a:latin typeface="Roboto"/>
              </a:rPr>
              <a:t> negotiate drug prices like other governments do.</a:t>
            </a:r>
          </a:p>
          <a:p>
            <a:pPr marL="0" indent="0">
              <a:buNone/>
            </a:pPr>
            <a:endParaRPr lang="en-US" b="0" i="0" dirty="0">
              <a:solidFill>
                <a:srgbClr val="111111"/>
              </a:solidFill>
              <a:effectLst/>
              <a:latin typeface="Roboto"/>
            </a:endParaRPr>
          </a:p>
          <a:p>
            <a:r>
              <a:rPr lang="en-US" b="0" i="0" dirty="0">
                <a:solidFill>
                  <a:srgbClr val="111111"/>
                </a:solidFill>
                <a:effectLst/>
                <a:latin typeface="Roboto"/>
              </a:rPr>
              <a:t>In 2017, Medicare spent nearly $8 billion on insulin. </a:t>
            </a:r>
          </a:p>
          <a:p>
            <a:pPr lvl="1"/>
            <a:r>
              <a:rPr lang="en-US" b="0" i="0" dirty="0">
                <a:solidFill>
                  <a:srgbClr val="111111"/>
                </a:solidFill>
                <a:effectLst/>
                <a:latin typeface="Roboto"/>
              </a:rPr>
              <a:t>The researchers said that if Medicare were allowed to </a:t>
            </a:r>
            <a:r>
              <a:rPr lang="en-US" b="1" i="0" dirty="0">
                <a:solidFill>
                  <a:srgbClr val="111111"/>
                </a:solidFill>
                <a:effectLst/>
                <a:latin typeface="Roboto"/>
              </a:rPr>
              <a:t>negotiate</a:t>
            </a:r>
            <a:r>
              <a:rPr lang="en-US" b="0" i="0" dirty="0">
                <a:solidFill>
                  <a:srgbClr val="111111"/>
                </a:solidFill>
                <a:effectLst/>
                <a:latin typeface="Roboto"/>
              </a:rPr>
              <a:t> drug prices like the U.S. Department of Veterans Affairs (VA) can, Medicare could </a:t>
            </a:r>
            <a:r>
              <a:rPr lang="en-US" b="1" i="0" dirty="0">
                <a:solidFill>
                  <a:srgbClr val="111111"/>
                </a:solidFill>
                <a:effectLst/>
                <a:latin typeface="Roboto"/>
              </a:rPr>
              <a:t>save about $4.4 billion </a:t>
            </a:r>
            <a:r>
              <a:rPr lang="en-US" b="1" i="1" dirty="0">
                <a:solidFill>
                  <a:srgbClr val="111111"/>
                </a:solidFill>
                <a:effectLst/>
                <a:latin typeface="Roboto"/>
              </a:rPr>
              <a:t>just</a:t>
            </a:r>
            <a:r>
              <a:rPr lang="en-US" b="1" i="0" dirty="0">
                <a:solidFill>
                  <a:srgbClr val="111111"/>
                </a:solidFill>
                <a:effectLst/>
                <a:latin typeface="Roboto"/>
              </a:rPr>
              <a:t> on insulin</a:t>
            </a:r>
            <a:r>
              <a:rPr lang="en-US" b="0" i="0" dirty="0">
                <a:solidFill>
                  <a:srgbClr val="111111"/>
                </a:solidFill>
                <a:effectLst/>
                <a:latin typeface="Roboto"/>
              </a:rPr>
              <a:t>.</a:t>
            </a:r>
            <a:endParaRPr lang="en-US" dirty="0"/>
          </a:p>
        </p:txBody>
      </p:sp>
      <p:sp>
        <p:nvSpPr>
          <p:cNvPr id="4" name="Slide Number Placeholder 3">
            <a:extLst>
              <a:ext uri="{FF2B5EF4-FFF2-40B4-BE49-F238E27FC236}">
                <a16:creationId xmlns:a16="http://schemas.microsoft.com/office/drawing/2014/main" id="{29D761D2-8823-4453-B9F6-DDA956C780B0}"/>
              </a:ext>
            </a:extLst>
          </p:cNvPr>
          <p:cNvSpPr>
            <a:spLocks noGrp="1"/>
          </p:cNvSpPr>
          <p:nvPr>
            <p:ph type="sldNum" sz="quarter" idx="12"/>
          </p:nvPr>
        </p:nvSpPr>
        <p:spPr/>
        <p:txBody>
          <a:bodyPr/>
          <a:lstStyle/>
          <a:p>
            <a:fld id="{D9F085D5-EC86-4F6A-B501-C1359CB39116}" type="slidenum">
              <a:rPr lang="en-GB" smtClean="0"/>
              <a:t>34</a:t>
            </a:fld>
            <a:endParaRPr lang="en-GB"/>
          </a:p>
        </p:txBody>
      </p:sp>
    </p:spTree>
    <p:extLst>
      <p:ext uri="{BB962C8B-B14F-4D97-AF65-F5344CB8AC3E}">
        <p14:creationId xmlns:p14="http://schemas.microsoft.com/office/powerpoint/2010/main" val="139939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A045-4BFE-4426-92A6-A02EFBC576AD}"/>
              </a:ext>
            </a:extLst>
          </p:cNvPr>
          <p:cNvSpPr>
            <a:spLocks noGrp="1"/>
          </p:cNvSpPr>
          <p:nvPr>
            <p:ph type="title"/>
          </p:nvPr>
        </p:nvSpPr>
        <p:spPr>
          <a:xfrm>
            <a:off x="741084" y="0"/>
            <a:ext cx="10515600" cy="1325563"/>
          </a:xfrm>
        </p:spPr>
        <p:txBody>
          <a:bodyPr/>
          <a:lstStyle/>
          <a:p>
            <a:r>
              <a:rPr lang="en-US" dirty="0">
                <a:solidFill>
                  <a:schemeClr val="bg1"/>
                </a:solidFill>
              </a:rPr>
              <a:t>Con</a:t>
            </a:r>
            <a:r>
              <a:rPr lang="en-US" dirty="0"/>
              <a:t>centration of Health Insurance Markets</a:t>
            </a:r>
          </a:p>
        </p:txBody>
      </p:sp>
      <p:sp>
        <p:nvSpPr>
          <p:cNvPr id="3" name="Content Placeholder 2">
            <a:extLst>
              <a:ext uri="{FF2B5EF4-FFF2-40B4-BE49-F238E27FC236}">
                <a16:creationId xmlns:a16="http://schemas.microsoft.com/office/drawing/2014/main" id="{40224BA4-4071-4F1B-BF0B-AA6D15322863}"/>
              </a:ext>
            </a:extLst>
          </p:cNvPr>
          <p:cNvSpPr>
            <a:spLocks noGrp="1"/>
          </p:cNvSpPr>
          <p:nvPr>
            <p:ph idx="1"/>
          </p:nvPr>
        </p:nvSpPr>
        <p:spPr/>
        <p:txBody>
          <a:bodyPr>
            <a:normAutofit/>
          </a:bodyPr>
          <a:lstStyle/>
          <a:p>
            <a:pPr>
              <a:spcAft>
                <a:spcPts val="1000"/>
              </a:spcAft>
            </a:pPr>
            <a:r>
              <a:rPr lang="en-US" sz="2400" b="0" dirty="0">
                <a:solidFill>
                  <a:srgbClr val="000000"/>
                </a:solidFill>
                <a:latin typeface="Myriad Pro"/>
              </a:rPr>
              <a:t>As of 2011, there were close to </a:t>
            </a:r>
            <a:r>
              <a:rPr lang="en-US" sz="2400" dirty="0">
                <a:solidFill>
                  <a:srgbClr val="000000"/>
                </a:solidFill>
                <a:latin typeface="Myriad Pro"/>
              </a:rPr>
              <a:t>100 insurers </a:t>
            </a:r>
            <a:r>
              <a:rPr lang="en-US" sz="2400" b="0" dirty="0">
                <a:solidFill>
                  <a:srgbClr val="000000"/>
                </a:solidFill>
                <a:latin typeface="Myriad Pro"/>
              </a:rPr>
              <a:t>in </a:t>
            </a:r>
            <a:r>
              <a:rPr lang="en-US" sz="2400" dirty="0">
                <a:solidFill>
                  <a:srgbClr val="000000"/>
                </a:solidFill>
                <a:latin typeface="Myriad Pro"/>
              </a:rPr>
              <a:t>Switzerland</a:t>
            </a:r>
            <a:r>
              <a:rPr lang="en-US" sz="2400" b="0" dirty="0">
                <a:solidFill>
                  <a:srgbClr val="000000"/>
                </a:solidFill>
                <a:latin typeface="Myriad Pro"/>
              </a:rPr>
              <a:t> competing for consumer health care dollars, </a:t>
            </a:r>
            <a:r>
              <a:rPr lang="en-US" sz="2400" dirty="0">
                <a:solidFill>
                  <a:srgbClr val="000000"/>
                </a:solidFill>
                <a:latin typeface="Myriad Pro"/>
              </a:rPr>
              <a:t>forcing firms to compete </a:t>
            </a:r>
            <a:r>
              <a:rPr lang="en-US" sz="2400" b="0" dirty="0">
                <a:solidFill>
                  <a:srgbClr val="000000"/>
                </a:solidFill>
                <a:latin typeface="Myriad Pro"/>
              </a:rPr>
              <a:t>by setting prices to just cover costs.</a:t>
            </a:r>
          </a:p>
          <a:p>
            <a:pPr>
              <a:spcAft>
                <a:spcPts val="1000"/>
              </a:spcAft>
            </a:pPr>
            <a:r>
              <a:rPr lang="en-US" sz="2400" b="0" dirty="0">
                <a:solidFill>
                  <a:srgbClr val="000000"/>
                </a:solidFill>
                <a:latin typeface="Myriad Pro"/>
              </a:rPr>
              <a:t>In 2019, of the 50 states and the District of Columbia:</a:t>
            </a:r>
          </a:p>
          <a:p>
            <a:pPr lvl="1"/>
            <a:r>
              <a:rPr lang="en-US" b="0" dirty="0">
                <a:solidFill>
                  <a:srgbClr val="000000"/>
                </a:solidFill>
                <a:latin typeface="Myriad Pro"/>
              </a:rPr>
              <a:t>21 had only 1 or 2 insurers</a:t>
            </a:r>
          </a:p>
          <a:p>
            <a:pPr lvl="1"/>
            <a:r>
              <a:rPr lang="en-US" b="0" dirty="0">
                <a:solidFill>
                  <a:srgbClr val="000000"/>
                </a:solidFill>
                <a:latin typeface="Myriad Pro"/>
              </a:rPr>
              <a:t>14 had 3 or 4, and </a:t>
            </a:r>
          </a:p>
          <a:p>
            <a:pPr lvl="1">
              <a:spcAft>
                <a:spcPts val="1000"/>
              </a:spcAft>
            </a:pPr>
            <a:r>
              <a:rPr lang="en-US" b="0" dirty="0">
                <a:solidFill>
                  <a:srgbClr val="000000"/>
                </a:solidFill>
                <a:latin typeface="Myriad Pro"/>
              </a:rPr>
              <a:t>16 states had 5 or more.  </a:t>
            </a:r>
            <a:r>
              <a:rPr lang="en-US" dirty="0">
                <a:solidFill>
                  <a:srgbClr val="000000"/>
                </a:solidFill>
                <a:latin typeface="Myriad Pro"/>
              </a:rPr>
              <a:t>(CA had 11)</a:t>
            </a:r>
            <a:endParaRPr lang="en-US" b="0" dirty="0">
              <a:solidFill>
                <a:srgbClr val="000000"/>
              </a:solidFill>
              <a:latin typeface="Myriad Pro"/>
            </a:endParaRPr>
          </a:p>
        </p:txBody>
      </p:sp>
      <p:sp>
        <p:nvSpPr>
          <p:cNvPr id="4" name="TextBox 3">
            <a:extLst>
              <a:ext uri="{FF2B5EF4-FFF2-40B4-BE49-F238E27FC236}">
                <a16:creationId xmlns:a16="http://schemas.microsoft.com/office/drawing/2014/main" id="{2BE37F3E-57AD-09B1-01E4-3B222A6FB41D}"/>
              </a:ext>
            </a:extLst>
          </p:cNvPr>
          <p:cNvSpPr txBox="1"/>
          <p:nvPr/>
        </p:nvSpPr>
        <p:spPr>
          <a:xfrm>
            <a:off x="5519057" y="6449785"/>
            <a:ext cx="6110327" cy="276999"/>
          </a:xfrm>
          <a:prstGeom prst="rect">
            <a:avLst/>
          </a:prstGeom>
          <a:noFill/>
        </p:spPr>
        <p:txBody>
          <a:bodyPr wrap="none" rtlCol="0">
            <a:spAutoFit/>
          </a:bodyPr>
          <a:lstStyle/>
          <a:p>
            <a:r>
              <a:rPr lang="en-US" sz="1200" dirty="0"/>
              <a:t>Source: KRR, </a:t>
            </a:r>
            <a:r>
              <a:rPr lang="en-US" sz="1200" i="0" u="none" strike="noStrike" dirty="0">
                <a:solidFill>
                  <a:srgbClr val="333333"/>
                </a:solidFill>
                <a:effectLst/>
                <a:latin typeface="Source Sans Pro" panose="020B0503030403020204" pitchFamily="34" charset="0"/>
              </a:rPr>
              <a:t>Number of Issuers Participating in the Individual Health Insurance Marketplaces</a:t>
            </a:r>
          </a:p>
        </p:txBody>
      </p:sp>
    </p:spTree>
    <p:extLst>
      <p:ext uri="{BB962C8B-B14F-4D97-AF65-F5344CB8AC3E}">
        <p14:creationId xmlns:p14="http://schemas.microsoft.com/office/powerpoint/2010/main" val="96655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60BD-1EDE-F940-A495-63236CD19551}"/>
              </a:ext>
            </a:extLst>
          </p:cNvPr>
          <p:cNvSpPr>
            <a:spLocks noGrp="1"/>
          </p:cNvSpPr>
          <p:nvPr>
            <p:ph type="title"/>
          </p:nvPr>
        </p:nvSpPr>
        <p:spPr>
          <a:xfrm>
            <a:off x="805542" y="0"/>
            <a:ext cx="10515600" cy="1325563"/>
          </a:xfrm>
        </p:spPr>
        <p:txBody>
          <a:bodyPr>
            <a:normAutofit/>
          </a:bodyPr>
          <a:lstStyle/>
          <a:p>
            <a:r>
              <a:rPr lang="en-US" sz="3700" dirty="0">
                <a:solidFill>
                  <a:schemeClr val="bg1"/>
                </a:solidFill>
              </a:rPr>
              <a:t>Ave</a:t>
            </a:r>
            <a:r>
              <a:rPr lang="en-US" sz="3700" dirty="0"/>
              <a:t>rage Annual Insurance Premiums, 1999-2018 </a:t>
            </a:r>
          </a:p>
        </p:txBody>
      </p:sp>
      <p:sp>
        <p:nvSpPr>
          <p:cNvPr id="4" name="Slide Number Placeholder 3">
            <a:extLst>
              <a:ext uri="{FF2B5EF4-FFF2-40B4-BE49-F238E27FC236}">
                <a16:creationId xmlns:a16="http://schemas.microsoft.com/office/drawing/2014/main" id="{7AB721CE-FC1A-3445-9312-DD0BF2281E29}"/>
              </a:ext>
            </a:extLst>
          </p:cNvPr>
          <p:cNvSpPr>
            <a:spLocks noGrp="1"/>
          </p:cNvSpPr>
          <p:nvPr>
            <p:ph type="sldNum" sz="quarter" idx="12"/>
          </p:nvPr>
        </p:nvSpPr>
        <p:spPr/>
        <p:txBody>
          <a:bodyPr/>
          <a:lstStyle/>
          <a:p>
            <a:fld id="{D9F085D5-EC86-4F6A-B501-C1359CB39116}" type="slidenum">
              <a:rPr lang="en-GB" smtClean="0"/>
              <a:t>36</a:t>
            </a:fld>
            <a:endParaRPr lang="en-GB"/>
          </a:p>
        </p:txBody>
      </p:sp>
      <p:pic>
        <p:nvPicPr>
          <p:cNvPr id="5" name="Picture 2" descr="Exhibit 1">
            <a:extLst>
              <a:ext uri="{FF2B5EF4-FFF2-40B4-BE49-F238E27FC236}">
                <a16:creationId xmlns:a16="http://schemas.microsoft.com/office/drawing/2014/main" id="{86CD0150-E5B2-2842-B37C-DC19179CC0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785" y="1382768"/>
            <a:ext cx="6105111" cy="48474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7496DC7-90A3-9B47-AB6C-35B7536B539D}"/>
              </a:ext>
            </a:extLst>
          </p:cNvPr>
          <p:cNvSpPr txBox="1"/>
          <p:nvPr/>
        </p:nvSpPr>
        <p:spPr>
          <a:xfrm>
            <a:off x="9054581" y="6456851"/>
            <a:ext cx="2299219" cy="276999"/>
          </a:xfrm>
          <a:prstGeom prst="rect">
            <a:avLst/>
          </a:prstGeom>
          <a:noFill/>
        </p:spPr>
        <p:txBody>
          <a:bodyPr wrap="none" rtlCol="0">
            <a:spAutoFit/>
          </a:bodyPr>
          <a:lstStyle/>
          <a:p>
            <a:r>
              <a:rPr lang="en-US" sz="1200" dirty="0"/>
              <a:t>Source: The Commonwealth Fund</a:t>
            </a:r>
          </a:p>
        </p:txBody>
      </p:sp>
      <p:sp>
        <p:nvSpPr>
          <p:cNvPr id="7" name="TextBox 6">
            <a:extLst>
              <a:ext uri="{FF2B5EF4-FFF2-40B4-BE49-F238E27FC236}">
                <a16:creationId xmlns:a16="http://schemas.microsoft.com/office/drawing/2014/main" id="{4D1DFD62-3CC5-BD4D-95D7-10B2289BBD00}"/>
              </a:ext>
            </a:extLst>
          </p:cNvPr>
          <p:cNvSpPr txBox="1"/>
          <p:nvPr/>
        </p:nvSpPr>
        <p:spPr>
          <a:xfrm>
            <a:off x="1611754" y="987009"/>
            <a:ext cx="3983270" cy="338554"/>
          </a:xfrm>
          <a:prstGeom prst="rect">
            <a:avLst/>
          </a:prstGeom>
          <a:solidFill>
            <a:schemeClr val="bg1"/>
          </a:solidFill>
        </p:spPr>
        <p:txBody>
          <a:bodyPr wrap="none" rtlCol="0">
            <a:spAutoFit/>
          </a:bodyPr>
          <a:lstStyle/>
          <a:p>
            <a:r>
              <a:rPr lang="en-US" sz="1600" dirty="0"/>
              <a:t>Employer provided, Not Adjusted for Inflation</a:t>
            </a:r>
          </a:p>
        </p:txBody>
      </p:sp>
      <p:graphicFrame>
        <p:nvGraphicFramePr>
          <p:cNvPr id="10" name="Table 10">
            <a:extLst>
              <a:ext uri="{FF2B5EF4-FFF2-40B4-BE49-F238E27FC236}">
                <a16:creationId xmlns:a16="http://schemas.microsoft.com/office/drawing/2014/main" id="{B05E377E-44A4-3F4D-9A90-D7AE2076D15E}"/>
              </a:ext>
            </a:extLst>
          </p:cNvPr>
          <p:cNvGraphicFramePr>
            <a:graphicFrameLocks noGrp="1"/>
          </p:cNvGraphicFramePr>
          <p:nvPr/>
        </p:nvGraphicFramePr>
        <p:xfrm>
          <a:off x="7022581" y="2716174"/>
          <a:ext cx="4064000" cy="2123440"/>
        </p:xfrm>
        <a:graphic>
          <a:graphicData uri="http://schemas.openxmlformats.org/drawingml/2006/table">
            <a:tbl>
              <a:tblPr firstRow="1" bandRow="1">
                <a:tableStyleId>{5C22544A-7EE6-4342-B048-85BDC9FD1C3A}</a:tableStyleId>
              </a:tblPr>
              <a:tblGrid>
                <a:gridCol w="2041135">
                  <a:extLst>
                    <a:ext uri="{9D8B030D-6E8A-4147-A177-3AD203B41FA5}">
                      <a16:colId xmlns:a16="http://schemas.microsoft.com/office/drawing/2014/main" val="1182063439"/>
                    </a:ext>
                  </a:extLst>
                </a:gridCol>
                <a:gridCol w="2022865">
                  <a:extLst>
                    <a:ext uri="{9D8B030D-6E8A-4147-A177-3AD203B41FA5}">
                      <a16:colId xmlns:a16="http://schemas.microsoft.com/office/drawing/2014/main" val="3713719126"/>
                    </a:ext>
                  </a:extLst>
                </a:gridCol>
              </a:tblGrid>
              <a:tr h="370840">
                <a:tc>
                  <a:txBody>
                    <a:bodyPr/>
                    <a:lstStyle/>
                    <a:p>
                      <a:endParaRPr lang="en-US" dirty="0"/>
                    </a:p>
                  </a:txBody>
                  <a:tcPr/>
                </a:tc>
                <a:tc>
                  <a:txBody>
                    <a:bodyPr/>
                    <a:lstStyle/>
                    <a:p>
                      <a:pPr algn="ctr"/>
                      <a:r>
                        <a:rPr lang="en-US" dirty="0"/>
                        <a:t>Average Annual Rate of Change</a:t>
                      </a:r>
                    </a:p>
                  </a:txBody>
                  <a:tcPr/>
                </a:tc>
                <a:extLst>
                  <a:ext uri="{0D108BD9-81ED-4DB2-BD59-A6C34878D82A}">
                    <a16:rowId xmlns:a16="http://schemas.microsoft.com/office/drawing/2014/main" val="1024025604"/>
                  </a:ext>
                </a:extLst>
              </a:tr>
              <a:tr h="370840">
                <a:tc>
                  <a:txBody>
                    <a:bodyPr/>
                    <a:lstStyle/>
                    <a:p>
                      <a:r>
                        <a:rPr lang="en-US" dirty="0"/>
                        <a:t>Inflation</a:t>
                      </a:r>
                    </a:p>
                  </a:txBody>
                  <a:tcPr/>
                </a:tc>
                <a:tc>
                  <a:txBody>
                    <a:bodyPr/>
                    <a:lstStyle/>
                    <a:p>
                      <a:pPr algn="ctr"/>
                      <a:r>
                        <a:rPr lang="en-US" dirty="0"/>
                        <a:t>2.19</a:t>
                      </a:r>
                    </a:p>
                  </a:txBody>
                  <a:tcPr/>
                </a:tc>
                <a:extLst>
                  <a:ext uri="{0D108BD9-81ED-4DB2-BD59-A6C34878D82A}">
                    <a16:rowId xmlns:a16="http://schemas.microsoft.com/office/drawing/2014/main" val="1983546380"/>
                  </a:ext>
                </a:extLst>
              </a:tr>
              <a:tr h="370840">
                <a:tc>
                  <a:txBody>
                    <a:bodyPr/>
                    <a:lstStyle/>
                    <a:p>
                      <a:r>
                        <a:rPr lang="en-US" dirty="0"/>
                        <a:t>Health Care CPI</a:t>
                      </a:r>
                    </a:p>
                  </a:txBody>
                  <a:tcPr/>
                </a:tc>
                <a:tc>
                  <a:txBody>
                    <a:bodyPr/>
                    <a:lstStyle/>
                    <a:p>
                      <a:pPr algn="ctr"/>
                      <a:r>
                        <a:rPr lang="en-US" dirty="0"/>
                        <a:t>3.68</a:t>
                      </a:r>
                    </a:p>
                  </a:txBody>
                  <a:tcPr/>
                </a:tc>
                <a:extLst>
                  <a:ext uri="{0D108BD9-81ED-4DB2-BD59-A6C34878D82A}">
                    <a16:rowId xmlns:a16="http://schemas.microsoft.com/office/drawing/2014/main" val="3717018746"/>
                  </a:ext>
                </a:extLst>
              </a:tr>
              <a:tr h="370840">
                <a:tc>
                  <a:txBody>
                    <a:bodyPr/>
                    <a:lstStyle/>
                    <a:p>
                      <a:r>
                        <a:rPr lang="en-US" b="1" dirty="0"/>
                        <a:t>Single coverage</a:t>
                      </a:r>
                    </a:p>
                  </a:txBody>
                  <a:tcPr/>
                </a:tc>
                <a:tc>
                  <a:txBody>
                    <a:bodyPr/>
                    <a:lstStyle/>
                    <a:p>
                      <a:pPr algn="ctr"/>
                      <a:r>
                        <a:rPr lang="en-US" b="1" dirty="0"/>
                        <a:t>6.51</a:t>
                      </a:r>
                    </a:p>
                  </a:txBody>
                  <a:tcPr/>
                </a:tc>
                <a:extLst>
                  <a:ext uri="{0D108BD9-81ED-4DB2-BD59-A6C34878D82A}">
                    <a16:rowId xmlns:a16="http://schemas.microsoft.com/office/drawing/2014/main" val="3567280390"/>
                  </a:ext>
                </a:extLst>
              </a:tr>
              <a:tr h="370840">
                <a:tc>
                  <a:txBody>
                    <a:bodyPr/>
                    <a:lstStyle/>
                    <a:p>
                      <a:r>
                        <a:rPr lang="en-US" b="1" dirty="0"/>
                        <a:t>Family coverage</a:t>
                      </a:r>
                    </a:p>
                  </a:txBody>
                  <a:tcPr/>
                </a:tc>
                <a:tc>
                  <a:txBody>
                    <a:bodyPr/>
                    <a:lstStyle/>
                    <a:p>
                      <a:pPr algn="ctr"/>
                      <a:r>
                        <a:rPr lang="en-US" b="1" dirty="0"/>
                        <a:t>6.52</a:t>
                      </a:r>
                    </a:p>
                  </a:txBody>
                  <a:tcPr/>
                </a:tc>
                <a:extLst>
                  <a:ext uri="{0D108BD9-81ED-4DB2-BD59-A6C34878D82A}">
                    <a16:rowId xmlns:a16="http://schemas.microsoft.com/office/drawing/2014/main" val="541436821"/>
                  </a:ext>
                </a:extLst>
              </a:tr>
            </a:tbl>
          </a:graphicData>
        </a:graphic>
      </p:graphicFrame>
      <p:sp>
        <p:nvSpPr>
          <p:cNvPr id="3" name="TextBox 2">
            <a:extLst>
              <a:ext uri="{FF2B5EF4-FFF2-40B4-BE49-F238E27FC236}">
                <a16:creationId xmlns:a16="http://schemas.microsoft.com/office/drawing/2014/main" id="{DE3A39F2-A934-434E-BD6E-6DF9E759400A}"/>
              </a:ext>
            </a:extLst>
          </p:cNvPr>
          <p:cNvSpPr txBox="1"/>
          <p:nvPr/>
        </p:nvSpPr>
        <p:spPr>
          <a:xfrm>
            <a:off x="7532690" y="1714679"/>
            <a:ext cx="3043782" cy="646331"/>
          </a:xfrm>
          <a:prstGeom prst="rect">
            <a:avLst/>
          </a:prstGeom>
          <a:noFill/>
        </p:spPr>
        <p:txBody>
          <a:bodyPr wrap="none" rtlCol="0">
            <a:spAutoFit/>
          </a:bodyPr>
          <a:lstStyle/>
          <a:p>
            <a:r>
              <a:rPr lang="en-US" dirty="0"/>
              <a:t>Single:	~$2,000 to ~$7,000</a:t>
            </a:r>
          </a:p>
          <a:p>
            <a:r>
              <a:rPr lang="en-US" dirty="0"/>
              <a:t>Family:	~$5,900 to ~$19,500</a:t>
            </a:r>
          </a:p>
        </p:txBody>
      </p:sp>
      <p:sp>
        <p:nvSpPr>
          <p:cNvPr id="8" name="Rectangle 7">
            <a:extLst>
              <a:ext uri="{FF2B5EF4-FFF2-40B4-BE49-F238E27FC236}">
                <a16:creationId xmlns:a16="http://schemas.microsoft.com/office/drawing/2014/main" id="{7A8E415E-B1FA-1154-E92A-B609A0D33542}"/>
              </a:ext>
            </a:extLst>
          </p:cNvPr>
          <p:cNvSpPr/>
          <p:nvPr/>
        </p:nvSpPr>
        <p:spPr>
          <a:xfrm>
            <a:off x="7006251" y="3694417"/>
            <a:ext cx="4108279" cy="420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D7E9659-8829-7447-97FE-BC46D613C4D0}"/>
              </a:ext>
            </a:extLst>
          </p:cNvPr>
          <p:cNvSpPr/>
          <p:nvPr/>
        </p:nvSpPr>
        <p:spPr>
          <a:xfrm>
            <a:off x="6989922" y="4057801"/>
            <a:ext cx="4363877" cy="420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81CD3E-5906-769B-7755-09E34AEFD4A9}"/>
              </a:ext>
            </a:extLst>
          </p:cNvPr>
          <p:cNvSpPr/>
          <p:nvPr/>
        </p:nvSpPr>
        <p:spPr>
          <a:xfrm>
            <a:off x="7022581" y="4419201"/>
            <a:ext cx="4331218" cy="420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Table 10">
            <a:extLst>
              <a:ext uri="{FF2B5EF4-FFF2-40B4-BE49-F238E27FC236}">
                <a16:creationId xmlns:a16="http://schemas.microsoft.com/office/drawing/2014/main" id="{4194EB2E-335C-BD02-941B-A73B0EE4FBE4}"/>
              </a:ext>
            </a:extLst>
          </p:cNvPr>
          <p:cNvGraphicFramePr>
            <a:graphicFrameLocks noGrp="1"/>
          </p:cNvGraphicFramePr>
          <p:nvPr/>
        </p:nvGraphicFramePr>
        <p:xfrm>
          <a:off x="7006251" y="2716145"/>
          <a:ext cx="4064000" cy="2123440"/>
        </p:xfrm>
        <a:graphic>
          <a:graphicData uri="http://schemas.openxmlformats.org/drawingml/2006/table">
            <a:tbl>
              <a:tblPr firstRow="1" bandRow="1">
                <a:tableStyleId>{5C22544A-7EE6-4342-B048-85BDC9FD1C3A}</a:tableStyleId>
              </a:tblPr>
              <a:tblGrid>
                <a:gridCol w="2041135">
                  <a:extLst>
                    <a:ext uri="{9D8B030D-6E8A-4147-A177-3AD203B41FA5}">
                      <a16:colId xmlns:a16="http://schemas.microsoft.com/office/drawing/2014/main" val="1182063439"/>
                    </a:ext>
                  </a:extLst>
                </a:gridCol>
                <a:gridCol w="2022865">
                  <a:extLst>
                    <a:ext uri="{9D8B030D-6E8A-4147-A177-3AD203B41FA5}">
                      <a16:colId xmlns:a16="http://schemas.microsoft.com/office/drawing/2014/main" val="3713719126"/>
                    </a:ext>
                  </a:extLst>
                </a:gridCol>
              </a:tblGrid>
              <a:tr h="370840">
                <a:tc>
                  <a:txBody>
                    <a:bodyPr/>
                    <a:lstStyle/>
                    <a:p>
                      <a:endParaRPr lang="en-US" dirty="0"/>
                    </a:p>
                  </a:txBody>
                  <a:tcPr/>
                </a:tc>
                <a:tc>
                  <a:txBody>
                    <a:bodyPr/>
                    <a:lstStyle/>
                    <a:p>
                      <a:pPr algn="ctr"/>
                      <a:r>
                        <a:rPr lang="en-US" dirty="0"/>
                        <a:t>Average Annual Rate of Change (%)</a:t>
                      </a:r>
                    </a:p>
                  </a:txBody>
                  <a:tcPr/>
                </a:tc>
                <a:extLst>
                  <a:ext uri="{0D108BD9-81ED-4DB2-BD59-A6C34878D82A}">
                    <a16:rowId xmlns:a16="http://schemas.microsoft.com/office/drawing/2014/main" val="1024025604"/>
                  </a:ext>
                </a:extLst>
              </a:tr>
              <a:tr h="370840">
                <a:tc>
                  <a:txBody>
                    <a:bodyPr/>
                    <a:lstStyle/>
                    <a:p>
                      <a:r>
                        <a:rPr lang="en-US" dirty="0"/>
                        <a:t>Inflation</a:t>
                      </a:r>
                    </a:p>
                  </a:txBody>
                  <a:tcPr/>
                </a:tc>
                <a:tc>
                  <a:txBody>
                    <a:bodyPr/>
                    <a:lstStyle/>
                    <a:p>
                      <a:pPr algn="ctr"/>
                      <a:r>
                        <a:rPr lang="en-US" dirty="0"/>
                        <a:t>2.19</a:t>
                      </a:r>
                    </a:p>
                  </a:txBody>
                  <a:tcPr/>
                </a:tc>
                <a:extLst>
                  <a:ext uri="{0D108BD9-81ED-4DB2-BD59-A6C34878D82A}">
                    <a16:rowId xmlns:a16="http://schemas.microsoft.com/office/drawing/2014/main" val="1983546380"/>
                  </a:ext>
                </a:extLst>
              </a:tr>
              <a:tr h="370840">
                <a:tc>
                  <a:txBody>
                    <a:bodyPr/>
                    <a:lstStyle/>
                    <a:p>
                      <a:r>
                        <a:rPr lang="en-US" dirty="0"/>
                        <a:t>Health Care CPI</a:t>
                      </a:r>
                    </a:p>
                  </a:txBody>
                  <a:tcPr/>
                </a:tc>
                <a:tc>
                  <a:txBody>
                    <a:bodyPr/>
                    <a:lstStyle/>
                    <a:p>
                      <a:pPr algn="ctr"/>
                      <a:r>
                        <a:rPr lang="en-US" dirty="0"/>
                        <a:t>3.68</a:t>
                      </a:r>
                    </a:p>
                  </a:txBody>
                  <a:tcPr/>
                </a:tc>
                <a:extLst>
                  <a:ext uri="{0D108BD9-81ED-4DB2-BD59-A6C34878D82A}">
                    <a16:rowId xmlns:a16="http://schemas.microsoft.com/office/drawing/2014/main" val="3717018746"/>
                  </a:ext>
                </a:extLst>
              </a:tr>
              <a:tr h="370840">
                <a:tc>
                  <a:txBody>
                    <a:bodyPr/>
                    <a:lstStyle/>
                    <a:p>
                      <a:r>
                        <a:rPr lang="en-US" b="1" dirty="0"/>
                        <a:t>Single coverage</a:t>
                      </a:r>
                    </a:p>
                  </a:txBody>
                  <a:tcPr/>
                </a:tc>
                <a:tc>
                  <a:txBody>
                    <a:bodyPr/>
                    <a:lstStyle/>
                    <a:p>
                      <a:pPr algn="ctr"/>
                      <a:r>
                        <a:rPr lang="en-US" b="1" dirty="0"/>
                        <a:t>6.51</a:t>
                      </a:r>
                    </a:p>
                  </a:txBody>
                  <a:tcPr/>
                </a:tc>
                <a:extLst>
                  <a:ext uri="{0D108BD9-81ED-4DB2-BD59-A6C34878D82A}">
                    <a16:rowId xmlns:a16="http://schemas.microsoft.com/office/drawing/2014/main" val="3567280390"/>
                  </a:ext>
                </a:extLst>
              </a:tr>
              <a:tr h="370840">
                <a:tc>
                  <a:txBody>
                    <a:bodyPr/>
                    <a:lstStyle/>
                    <a:p>
                      <a:r>
                        <a:rPr lang="en-US" b="1" dirty="0"/>
                        <a:t>Family coverage</a:t>
                      </a:r>
                    </a:p>
                  </a:txBody>
                  <a:tcPr/>
                </a:tc>
                <a:tc>
                  <a:txBody>
                    <a:bodyPr/>
                    <a:lstStyle/>
                    <a:p>
                      <a:pPr algn="ctr"/>
                      <a:r>
                        <a:rPr lang="en-US" b="1" dirty="0"/>
                        <a:t>6.52</a:t>
                      </a:r>
                    </a:p>
                  </a:txBody>
                  <a:tcPr/>
                </a:tc>
                <a:extLst>
                  <a:ext uri="{0D108BD9-81ED-4DB2-BD59-A6C34878D82A}">
                    <a16:rowId xmlns:a16="http://schemas.microsoft.com/office/drawing/2014/main" val="541436821"/>
                  </a:ext>
                </a:extLst>
              </a:tr>
            </a:tbl>
          </a:graphicData>
        </a:graphic>
      </p:graphicFrame>
    </p:spTree>
    <p:extLst>
      <p:ext uri="{BB962C8B-B14F-4D97-AF65-F5344CB8AC3E}">
        <p14:creationId xmlns:p14="http://schemas.microsoft.com/office/powerpoint/2010/main" val="3888727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3386-3B0F-446A-ACBB-6FAD8536DB12}"/>
              </a:ext>
            </a:extLst>
          </p:cNvPr>
          <p:cNvSpPr>
            <a:spLocks noGrp="1"/>
          </p:cNvSpPr>
          <p:nvPr>
            <p:ph type="title"/>
          </p:nvPr>
        </p:nvSpPr>
        <p:spPr>
          <a:xfrm>
            <a:off x="766950" y="0"/>
            <a:ext cx="10515600" cy="1325563"/>
          </a:xfrm>
        </p:spPr>
        <p:txBody>
          <a:bodyPr/>
          <a:lstStyle/>
          <a:p>
            <a:r>
              <a:rPr lang="en-US" dirty="0">
                <a:solidFill>
                  <a:schemeClr val="bg1"/>
                </a:solidFill>
              </a:rPr>
              <a:t>Spe</a:t>
            </a:r>
            <a:r>
              <a:rPr lang="en-US" dirty="0"/>
              <a:t>nding on Deductibles</a:t>
            </a:r>
          </a:p>
        </p:txBody>
      </p:sp>
      <p:pic>
        <p:nvPicPr>
          <p:cNvPr id="5" name="Content Placeholder 4">
            <a:extLst>
              <a:ext uri="{FF2B5EF4-FFF2-40B4-BE49-F238E27FC236}">
                <a16:creationId xmlns:a16="http://schemas.microsoft.com/office/drawing/2014/main" id="{E7236D6D-B7A8-4081-8CEC-425393E4A4AD}"/>
              </a:ext>
            </a:extLst>
          </p:cNvPr>
          <p:cNvPicPr>
            <a:picLocks noGrp="1" noChangeAspect="1"/>
          </p:cNvPicPr>
          <p:nvPr>
            <p:ph idx="1"/>
          </p:nvPr>
        </p:nvPicPr>
        <p:blipFill>
          <a:blip r:embed="rId2"/>
          <a:stretch>
            <a:fillRect/>
          </a:stretch>
        </p:blipFill>
        <p:spPr>
          <a:xfrm>
            <a:off x="2012764" y="956215"/>
            <a:ext cx="8166471" cy="4945569"/>
          </a:xfrm>
        </p:spPr>
      </p:pic>
    </p:spTree>
    <p:extLst>
      <p:ext uri="{BB962C8B-B14F-4D97-AF65-F5344CB8AC3E}">
        <p14:creationId xmlns:p14="http://schemas.microsoft.com/office/powerpoint/2010/main" val="4145544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4E0B-C92D-4698-8633-C8BE96ABF2AF}"/>
              </a:ext>
            </a:extLst>
          </p:cNvPr>
          <p:cNvSpPr>
            <a:spLocks noGrp="1"/>
          </p:cNvSpPr>
          <p:nvPr>
            <p:ph type="title"/>
          </p:nvPr>
        </p:nvSpPr>
        <p:spPr>
          <a:xfrm>
            <a:off x="743200" y="0"/>
            <a:ext cx="10515600" cy="1325563"/>
          </a:xfrm>
        </p:spPr>
        <p:txBody>
          <a:bodyPr/>
          <a:lstStyle/>
          <a:p>
            <a:r>
              <a:rPr lang="en-US" dirty="0">
                <a:solidFill>
                  <a:schemeClr val="bg1"/>
                </a:solidFill>
              </a:rPr>
              <a:t>Rea</a:t>
            </a:r>
            <a:r>
              <a:rPr lang="en-US" dirty="0"/>
              <a:t>son for Higher Health Insurance Rates</a:t>
            </a:r>
          </a:p>
        </p:txBody>
      </p:sp>
      <p:sp>
        <p:nvSpPr>
          <p:cNvPr id="3" name="Content Placeholder 2">
            <a:extLst>
              <a:ext uri="{FF2B5EF4-FFF2-40B4-BE49-F238E27FC236}">
                <a16:creationId xmlns:a16="http://schemas.microsoft.com/office/drawing/2014/main" id="{C428A2D5-1E9A-4D0F-8678-2E8EFAE37DF4}"/>
              </a:ext>
            </a:extLst>
          </p:cNvPr>
          <p:cNvSpPr>
            <a:spLocks noGrp="1"/>
          </p:cNvSpPr>
          <p:nvPr>
            <p:ph idx="1"/>
          </p:nvPr>
        </p:nvSpPr>
        <p:spPr>
          <a:xfrm>
            <a:off x="1292773" y="1325563"/>
            <a:ext cx="9228082" cy="4351338"/>
          </a:xfrm>
        </p:spPr>
        <p:txBody>
          <a:bodyPr>
            <a:normAutofit/>
          </a:bodyPr>
          <a:lstStyle/>
          <a:p>
            <a:pPr>
              <a:lnSpc>
                <a:spcPct val="150000"/>
              </a:lnSpc>
            </a:pPr>
            <a:r>
              <a:rPr lang="en-US" sz="3200" b="0" dirty="0">
                <a:solidFill>
                  <a:srgbClr val="333333"/>
                </a:solidFill>
                <a:latin typeface="interface_regular"/>
              </a:rPr>
              <a:t>Rising prices in the health sector</a:t>
            </a:r>
          </a:p>
          <a:p>
            <a:pPr>
              <a:lnSpc>
                <a:spcPct val="150000"/>
              </a:lnSpc>
            </a:pPr>
            <a:r>
              <a:rPr lang="en-US" sz="3200" b="0" dirty="0">
                <a:solidFill>
                  <a:srgbClr val="333333"/>
                </a:solidFill>
                <a:latin typeface="interface_regular"/>
              </a:rPr>
              <a:t>Advances in medical technologies </a:t>
            </a:r>
          </a:p>
          <a:p>
            <a:pPr>
              <a:lnSpc>
                <a:spcPct val="150000"/>
              </a:lnSpc>
            </a:pPr>
            <a:r>
              <a:rPr lang="en-US" sz="3200" b="0" dirty="0">
                <a:solidFill>
                  <a:srgbClr val="333333"/>
                </a:solidFill>
                <a:latin typeface="interface_regular"/>
              </a:rPr>
              <a:t>Increased demand for services </a:t>
            </a:r>
          </a:p>
          <a:p>
            <a:pPr>
              <a:lnSpc>
                <a:spcPct val="150000"/>
              </a:lnSpc>
            </a:pPr>
            <a:r>
              <a:rPr lang="en-US" sz="3200" b="0" dirty="0">
                <a:solidFill>
                  <a:srgbClr val="333333"/>
                </a:solidFill>
                <a:latin typeface="interface_regular"/>
              </a:rPr>
              <a:t>Decreasing competition in health insurance markets</a:t>
            </a:r>
          </a:p>
        </p:txBody>
      </p:sp>
    </p:spTree>
    <p:extLst>
      <p:ext uri="{BB962C8B-B14F-4D97-AF65-F5344CB8AC3E}">
        <p14:creationId xmlns:p14="http://schemas.microsoft.com/office/powerpoint/2010/main" val="700011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F71AD-2B7B-4872-9611-A23C1500E7D8}"/>
              </a:ext>
            </a:extLst>
          </p:cNvPr>
          <p:cNvSpPr>
            <a:spLocks noGrp="1"/>
          </p:cNvSpPr>
          <p:nvPr>
            <p:ph type="title"/>
          </p:nvPr>
        </p:nvSpPr>
        <p:spPr>
          <a:xfrm>
            <a:off x="993840" y="0"/>
            <a:ext cx="10515600" cy="1325563"/>
          </a:xfrm>
        </p:spPr>
        <p:txBody>
          <a:bodyPr/>
          <a:lstStyle/>
          <a:p>
            <a:r>
              <a:rPr lang="en-US" dirty="0">
                <a:solidFill>
                  <a:schemeClr val="bg1"/>
                </a:solidFill>
              </a:rPr>
              <a:t>Su</a:t>
            </a:r>
            <a:r>
              <a:rPr lang="en-US" dirty="0"/>
              <a:t>mmary</a:t>
            </a:r>
          </a:p>
        </p:txBody>
      </p:sp>
      <p:sp>
        <p:nvSpPr>
          <p:cNvPr id="3" name="Content Placeholder 2">
            <a:extLst>
              <a:ext uri="{FF2B5EF4-FFF2-40B4-BE49-F238E27FC236}">
                <a16:creationId xmlns:a16="http://schemas.microsoft.com/office/drawing/2014/main" id="{2D0FCECA-8F20-405B-969B-40E84C6917E5}"/>
              </a:ext>
            </a:extLst>
          </p:cNvPr>
          <p:cNvSpPr>
            <a:spLocks noGrp="1"/>
          </p:cNvSpPr>
          <p:nvPr>
            <p:ph idx="1"/>
          </p:nvPr>
        </p:nvSpPr>
        <p:spPr>
          <a:xfrm>
            <a:off x="838200" y="1130300"/>
            <a:ext cx="10515600" cy="4791768"/>
          </a:xfrm>
        </p:spPr>
        <p:txBody>
          <a:bodyPr>
            <a:normAutofit lnSpcReduction="10000"/>
          </a:bodyPr>
          <a:lstStyle/>
          <a:p>
            <a:r>
              <a:rPr lang="en-US" b="0" dirty="0"/>
              <a:t>US HealthCare system is </a:t>
            </a:r>
            <a:r>
              <a:rPr lang="en-US" u="sng" dirty="0"/>
              <a:t>not preforming well</a:t>
            </a:r>
            <a:r>
              <a:rPr lang="en-US" b="0" dirty="0"/>
              <a:t>.</a:t>
            </a:r>
          </a:p>
          <a:p>
            <a:pPr lvl="1"/>
            <a:r>
              <a:rPr lang="en-US" dirty="0"/>
              <a:t>V</a:t>
            </a:r>
            <a:r>
              <a:rPr lang="en-US" b="0" dirty="0"/>
              <a:t>ery expensive with low quality and access.</a:t>
            </a:r>
          </a:p>
          <a:p>
            <a:pPr marL="457200" lvl="1" indent="0">
              <a:buNone/>
            </a:pPr>
            <a:endParaRPr lang="en-US" b="0" dirty="0"/>
          </a:p>
          <a:p>
            <a:r>
              <a:rPr lang="en-US" b="0" dirty="0"/>
              <a:t>One of the main reasons for very high costs is the </a:t>
            </a:r>
            <a:r>
              <a:rPr lang="en-US" u="sng" dirty="0"/>
              <a:t>monopolization</a:t>
            </a:r>
            <a:r>
              <a:rPr lang="en-US" b="0" dirty="0"/>
              <a:t> of healthcare markets.</a:t>
            </a:r>
          </a:p>
          <a:p>
            <a:pPr marL="0" indent="0">
              <a:buNone/>
            </a:pPr>
            <a:endParaRPr lang="en-US" b="0" dirty="0"/>
          </a:p>
          <a:p>
            <a:r>
              <a:rPr lang="en-US" u="sng" dirty="0"/>
              <a:t>Universal health insurance </a:t>
            </a:r>
            <a:r>
              <a:rPr lang="en-US" b="0" dirty="0"/>
              <a:t>would increase access and perhaps also reduce costs.</a:t>
            </a:r>
          </a:p>
          <a:p>
            <a:pPr marL="0" indent="0">
              <a:buNone/>
            </a:pPr>
            <a:endParaRPr lang="en-US" b="0" dirty="0"/>
          </a:p>
          <a:p>
            <a:r>
              <a:rPr lang="en-US" b="0" dirty="0"/>
              <a:t>Changing the </a:t>
            </a:r>
            <a:r>
              <a:rPr lang="en-US" u="sng" dirty="0"/>
              <a:t>focus</a:t>
            </a:r>
            <a:r>
              <a:rPr lang="en-US" b="0" dirty="0"/>
              <a:t> from maximizing </a:t>
            </a:r>
            <a:r>
              <a:rPr lang="en-US" u="sng" dirty="0"/>
              <a:t>profits</a:t>
            </a:r>
            <a:r>
              <a:rPr lang="en-US" b="0" dirty="0"/>
              <a:t> to maximizing </a:t>
            </a:r>
            <a:r>
              <a:rPr lang="en-US" u="sng" dirty="0"/>
              <a:t>care</a:t>
            </a:r>
            <a:r>
              <a:rPr lang="en-US" b="0" dirty="0"/>
              <a:t> would help.</a:t>
            </a:r>
          </a:p>
        </p:txBody>
      </p:sp>
      <p:sp>
        <p:nvSpPr>
          <p:cNvPr id="4" name="Slide Number Placeholder 3">
            <a:extLst>
              <a:ext uri="{FF2B5EF4-FFF2-40B4-BE49-F238E27FC236}">
                <a16:creationId xmlns:a16="http://schemas.microsoft.com/office/drawing/2014/main" id="{92C57DDA-0A58-4549-A6D1-349BD51DBC74}"/>
              </a:ext>
            </a:extLst>
          </p:cNvPr>
          <p:cNvSpPr>
            <a:spLocks noGrp="1"/>
          </p:cNvSpPr>
          <p:nvPr>
            <p:ph type="sldNum" sz="quarter" idx="12"/>
          </p:nvPr>
        </p:nvSpPr>
        <p:spPr/>
        <p:txBody>
          <a:bodyPr/>
          <a:lstStyle/>
          <a:p>
            <a:fld id="{D9F085D5-EC86-4F6A-B501-C1359CB39116}" type="slidenum">
              <a:rPr lang="en-GB" smtClean="0"/>
              <a:t>39</a:t>
            </a:fld>
            <a:endParaRPr lang="en-GB"/>
          </a:p>
        </p:txBody>
      </p:sp>
    </p:spTree>
    <p:extLst>
      <p:ext uri="{BB962C8B-B14F-4D97-AF65-F5344CB8AC3E}">
        <p14:creationId xmlns:p14="http://schemas.microsoft.com/office/powerpoint/2010/main" val="110204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FABA8-E677-1D95-2B6C-D3023AE6EF45}"/>
              </a:ext>
            </a:extLst>
          </p:cNvPr>
          <p:cNvSpPr>
            <a:spLocks noGrp="1"/>
          </p:cNvSpPr>
          <p:nvPr>
            <p:ph type="title"/>
          </p:nvPr>
        </p:nvSpPr>
        <p:spPr/>
        <p:txBody>
          <a:bodyPr/>
          <a:lstStyle/>
          <a:p>
            <a:r>
              <a:rPr lang="en-US" dirty="0">
                <a:solidFill>
                  <a:schemeClr val="bg1"/>
                </a:solidFill>
              </a:rPr>
              <a:t>A</a:t>
            </a:r>
            <a:r>
              <a:rPr lang="en-US" dirty="0"/>
              <a:t> </a:t>
            </a:r>
            <a:r>
              <a:rPr lang="en-US" dirty="0">
                <a:solidFill>
                  <a:schemeClr val="bg1"/>
                </a:solidFill>
              </a:rPr>
              <a:t>F</a:t>
            </a:r>
            <a:r>
              <a:rPr lang="en-US" dirty="0"/>
              <a:t>ew Simple Solutions Could Reduce Costs</a:t>
            </a:r>
          </a:p>
        </p:txBody>
      </p:sp>
      <p:sp>
        <p:nvSpPr>
          <p:cNvPr id="3" name="Content Placeholder 2">
            <a:extLst>
              <a:ext uri="{FF2B5EF4-FFF2-40B4-BE49-F238E27FC236}">
                <a16:creationId xmlns:a16="http://schemas.microsoft.com/office/drawing/2014/main" id="{B915331C-2CF7-2607-2FB7-C52070B3EF1E}"/>
              </a:ext>
            </a:extLst>
          </p:cNvPr>
          <p:cNvSpPr>
            <a:spLocks noGrp="1"/>
          </p:cNvSpPr>
          <p:nvPr>
            <p:ph idx="1"/>
          </p:nvPr>
        </p:nvSpPr>
        <p:spPr/>
        <p:txBody>
          <a:bodyPr>
            <a:normAutofit/>
          </a:bodyPr>
          <a:lstStyle/>
          <a:p>
            <a:pPr>
              <a:spcAft>
                <a:spcPts val="500"/>
              </a:spcAft>
            </a:pPr>
            <a:r>
              <a:rPr lang="en-US" dirty="0"/>
              <a:t>Pursue </a:t>
            </a:r>
            <a:r>
              <a:rPr lang="en-US" u="sng" dirty="0"/>
              <a:t>competition</a:t>
            </a:r>
            <a:r>
              <a:rPr lang="en-US" dirty="0"/>
              <a:t> in healthcare markets.</a:t>
            </a:r>
          </a:p>
          <a:p>
            <a:pPr lvl="1">
              <a:spcAft>
                <a:spcPts val="2500"/>
              </a:spcAft>
            </a:pPr>
            <a:r>
              <a:rPr lang="en-US" dirty="0"/>
              <a:t>Hospitals, pharmaceuticals, insurance.</a:t>
            </a:r>
          </a:p>
          <a:p>
            <a:pPr>
              <a:spcAft>
                <a:spcPts val="2500"/>
              </a:spcAft>
            </a:pPr>
            <a:r>
              <a:rPr lang="en-US" dirty="0"/>
              <a:t>Introduction of a </a:t>
            </a:r>
            <a:r>
              <a:rPr lang="en-US" u="sng" dirty="0"/>
              <a:t>public option </a:t>
            </a:r>
            <a:r>
              <a:rPr lang="en-US" dirty="0"/>
              <a:t>in the health insurance market.</a:t>
            </a:r>
          </a:p>
          <a:p>
            <a:r>
              <a:rPr lang="en-US" dirty="0"/>
              <a:t>Allow the US government to </a:t>
            </a:r>
            <a:r>
              <a:rPr lang="en-US" u="sng" dirty="0"/>
              <a:t>negotiate</a:t>
            </a:r>
            <a:r>
              <a:rPr lang="en-US" dirty="0"/>
              <a:t> drug prices</a:t>
            </a:r>
          </a:p>
          <a:p>
            <a:pPr lvl="1"/>
            <a:r>
              <a:rPr lang="en-US" dirty="0"/>
              <a:t>Like most every other nation.</a:t>
            </a:r>
          </a:p>
          <a:p>
            <a:pPr lvl="1"/>
            <a:r>
              <a:rPr lang="en-US" dirty="0"/>
              <a:t>Biden administration has started down this path.</a:t>
            </a:r>
          </a:p>
          <a:p>
            <a:pPr lvl="1">
              <a:spcAft>
                <a:spcPts val="2500"/>
              </a:spcAft>
            </a:pPr>
            <a:r>
              <a:rPr lang="en-US" dirty="0"/>
              <a:t>One Big Beautiful Bill is backpedaling.</a:t>
            </a:r>
          </a:p>
          <a:p>
            <a:endParaRPr lang="en-US" dirty="0"/>
          </a:p>
        </p:txBody>
      </p:sp>
      <p:sp>
        <p:nvSpPr>
          <p:cNvPr id="4" name="Slide Number Placeholder 3">
            <a:extLst>
              <a:ext uri="{FF2B5EF4-FFF2-40B4-BE49-F238E27FC236}">
                <a16:creationId xmlns:a16="http://schemas.microsoft.com/office/drawing/2014/main" id="{2561B803-395A-E50A-2D40-F3B833218B16}"/>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106992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p:txBody>
          <a:bodyPr/>
          <a:lstStyle/>
          <a:p>
            <a:r>
              <a:rPr lang="en-US" dirty="0"/>
              <a:t> </a:t>
            </a:r>
            <a:r>
              <a:rPr lang="en-US" dirty="0">
                <a:solidFill>
                  <a:schemeClr val="bg1"/>
                </a:solidFill>
              </a:rPr>
              <a:t>Th</a:t>
            </a:r>
            <a:r>
              <a:rPr lang="en-US" dirty="0"/>
              <a:t>ank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838200" y="662781"/>
            <a:ext cx="10515600" cy="5624946"/>
          </a:xfrm>
        </p:spPr>
        <p:txBody>
          <a:bodyPr>
            <a:normAutofit fontScale="85000" lnSpcReduction="20000"/>
          </a:bodyPr>
          <a:lstStyle/>
          <a:p>
            <a:pPr marL="0" indent="0" algn="ctr">
              <a:buNone/>
            </a:pPr>
            <a:endParaRPr lang="en-US" sz="6000" dirty="0"/>
          </a:p>
          <a:p>
            <a:pPr marL="0" indent="0" algn="ctr">
              <a:buNone/>
            </a:pPr>
            <a:r>
              <a:rPr lang="en-US" sz="6500" dirty="0"/>
              <a:t>Any Questions?</a:t>
            </a:r>
          </a:p>
          <a:p>
            <a:pPr marL="0" indent="0" algn="ctr">
              <a:buNone/>
            </a:pPr>
            <a:endParaRPr lang="en-US" dirty="0"/>
          </a:p>
          <a:p>
            <a:pPr marL="0" indent="0" algn="ctr">
              <a:buNone/>
            </a:pPr>
            <a:endParaRPr lang="en-US" dirty="0"/>
          </a:p>
          <a:p>
            <a:pPr marL="0" indent="0" algn="ctr">
              <a:buNone/>
            </a:pPr>
            <a:r>
              <a:rPr lang="en-US" dirty="0">
                <a:hlinkClick r:id="rId2"/>
              </a:rPr>
              <a:t>www.NEEDEcon.org</a:t>
            </a:r>
            <a:endParaRPr lang="en-US" dirty="0"/>
          </a:p>
          <a:p>
            <a:pPr marL="0" indent="0" algn="ctr">
              <a:buNone/>
            </a:pPr>
            <a:r>
              <a:rPr lang="en-US" dirty="0"/>
              <a:t>Jon D. </a:t>
            </a:r>
            <a:r>
              <a:rPr lang="en-US" dirty="0" err="1"/>
              <a:t>Haveman</a:t>
            </a:r>
            <a:r>
              <a:rPr lang="en-US" dirty="0"/>
              <a:t>, Ph.D.</a:t>
            </a:r>
          </a:p>
          <a:p>
            <a:pPr marL="0" indent="0" algn="ctr">
              <a:buNone/>
            </a:pPr>
            <a:r>
              <a:rPr lang="en-US" dirty="0" err="1"/>
              <a:t>Jon@NEEDEcon.org</a:t>
            </a:r>
            <a:endParaRPr lang="en-US" dirty="0"/>
          </a:p>
          <a:p>
            <a:pPr marL="0" indent="0" algn="ctr">
              <a:buNone/>
            </a:pPr>
            <a:endParaRPr lang="en-US" dirty="0"/>
          </a:p>
          <a:p>
            <a:pPr marL="0" indent="0" algn="ctr">
              <a:buNone/>
            </a:pPr>
            <a:r>
              <a:rPr lang="en-US" dirty="0"/>
              <a:t>Contact NEED: </a:t>
            </a:r>
            <a:r>
              <a:rPr lang="en-US" dirty="0">
                <a:hlinkClick r:id="rId3"/>
              </a:rPr>
              <a:t>info@needecon.org</a:t>
            </a:r>
            <a:endParaRPr lang="en-US" dirty="0"/>
          </a:p>
          <a:p>
            <a:pPr marL="0" indent="0" algn="ctr">
              <a:buNone/>
            </a:pPr>
            <a:endParaRPr lang="en-US" dirty="0"/>
          </a:p>
          <a:p>
            <a:pPr marL="0" indent="0" algn="ctr">
              <a:buNone/>
            </a:pPr>
            <a:r>
              <a:rPr lang="en-US" dirty="0"/>
              <a:t>Submit a testimonial:  </a:t>
            </a:r>
            <a:r>
              <a:rPr lang="en-US" dirty="0">
                <a:hlinkClick r:id="rId4"/>
              </a:rPr>
              <a:t>www.NEEDEcon.org/testimonials.php</a:t>
            </a:r>
            <a:endParaRPr lang="en-US" dirty="0"/>
          </a:p>
          <a:p>
            <a:pPr marL="0" indent="0" algn="ctr">
              <a:buNone/>
            </a:pPr>
            <a:endParaRPr lang="en-US" dirty="0"/>
          </a:p>
          <a:p>
            <a:pPr marL="0" indent="0" algn="ctr">
              <a:buNone/>
            </a:pPr>
            <a:r>
              <a:rPr lang="en-US" dirty="0"/>
              <a:t>Become a Friend of NEED:  </a:t>
            </a:r>
            <a:r>
              <a:rPr lang="en-US" dirty="0" err="1"/>
              <a:t>www.NEEDEcon.org</a:t>
            </a:r>
            <a:r>
              <a:rPr lang="en-US" dirty="0"/>
              <a:t>/</a:t>
            </a:r>
            <a:r>
              <a:rPr lang="en-US" dirty="0" err="1"/>
              <a:t>friend.php</a:t>
            </a:r>
            <a:endParaRPr lang="en-US" dirty="0"/>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41</a:t>
            </a:fld>
            <a:endParaRPr lang="en-GB"/>
          </a:p>
        </p:txBody>
      </p:sp>
    </p:spTree>
    <p:extLst>
      <p:ext uri="{BB962C8B-B14F-4D97-AF65-F5344CB8AC3E}">
        <p14:creationId xmlns:p14="http://schemas.microsoft.com/office/powerpoint/2010/main" val="19079417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38BD-91C1-699C-81E4-4528DC419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1CB11-904E-64A0-6F83-846DFFF4541E}"/>
              </a:ext>
            </a:extLst>
          </p:cNvPr>
          <p:cNvSpPr>
            <a:spLocks noGrp="1"/>
          </p:cNvSpPr>
          <p:nvPr>
            <p:ph type="title"/>
          </p:nvPr>
        </p:nvSpPr>
        <p:spPr/>
        <p:txBody>
          <a:bodyPr/>
          <a:lstStyle/>
          <a:p>
            <a:pPr algn="ctr"/>
            <a:endParaRPr lang="en-US" dirty="0"/>
          </a:p>
        </p:txBody>
      </p:sp>
      <p:pic>
        <p:nvPicPr>
          <p:cNvPr id="9" name="Picture 8" descr="A chart of different colored squares">
            <a:extLst>
              <a:ext uri="{FF2B5EF4-FFF2-40B4-BE49-F238E27FC236}">
                <a16:creationId xmlns:a16="http://schemas.microsoft.com/office/drawing/2014/main" id="{F16E5DAD-4BEB-DB6B-92D1-5A8E3E2B196E}"/>
              </a:ext>
            </a:extLst>
          </p:cNvPr>
          <p:cNvPicPr>
            <a:picLocks noChangeAspect="1"/>
          </p:cNvPicPr>
          <p:nvPr/>
        </p:nvPicPr>
        <p:blipFill>
          <a:blip r:embed="rId2"/>
          <a:stretch>
            <a:fillRect/>
          </a:stretch>
        </p:blipFill>
        <p:spPr>
          <a:xfrm>
            <a:off x="1434353" y="45316"/>
            <a:ext cx="9503143" cy="6812684"/>
          </a:xfrm>
          <a:prstGeom prst="rect">
            <a:avLst/>
          </a:prstGeom>
        </p:spPr>
      </p:pic>
    </p:spTree>
    <p:extLst>
      <p:ext uri="{BB962C8B-B14F-4D97-AF65-F5344CB8AC3E}">
        <p14:creationId xmlns:p14="http://schemas.microsoft.com/office/powerpoint/2010/main" val="9362175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EE38C-4348-47C8-8929-1E0A7536606A}"/>
              </a:ext>
            </a:extLst>
          </p:cNvPr>
          <p:cNvSpPr>
            <a:spLocks noGrp="1"/>
          </p:cNvSpPr>
          <p:nvPr>
            <p:ph type="title"/>
          </p:nvPr>
        </p:nvSpPr>
        <p:spPr>
          <a:xfrm>
            <a:off x="790700" y="0"/>
            <a:ext cx="10515600" cy="1325563"/>
          </a:xfrm>
        </p:spPr>
        <p:txBody>
          <a:bodyPr>
            <a:normAutofit/>
          </a:bodyPr>
          <a:lstStyle/>
          <a:p>
            <a:r>
              <a:rPr lang="en-US" sz="3800" dirty="0">
                <a:solidFill>
                  <a:schemeClr val="bg1"/>
                </a:solidFill>
              </a:rPr>
              <a:t>Life</a:t>
            </a:r>
            <a:r>
              <a:rPr lang="en-US" sz="3800" dirty="0"/>
              <a:t> Expectancy at Birth by Race/Ethnicity, 2019</a:t>
            </a:r>
          </a:p>
        </p:txBody>
      </p:sp>
      <p:graphicFrame>
        <p:nvGraphicFramePr>
          <p:cNvPr id="4" name="Table 4">
            <a:extLst>
              <a:ext uri="{FF2B5EF4-FFF2-40B4-BE49-F238E27FC236}">
                <a16:creationId xmlns:a16="http://schemas.microsoft.com/office/drawing/2014/main" id="{3D123575-CD5E-4E29-A8D2-D2E60F28F5FD}"/>
              </a:ext>
            </a:extLst>
          </p:cNvPr>
          <p:cNvGraphicFramePr>
            <a:graphicFrameLocks noGrp="1"/>
          </p:cNvGraphicFramePr>
          <p:nvPr>
            <p:ph idx="1"/>
          </p:nvPr>
        </p:nvGraphicFramePr>
        <p:xfrm>
          <a:off x="2687197" y="1861851"/>
          <a:ext cx="6817606" cy="3544728"/>
        </p:xfrm>
        <a:graphic>
          <a:graphicData uri="http://schemas.openxmlformats.org/drawingml/2006/table">
            <a:tbl>
              <a:tblPr firstRow="1" bandRow="1">
                <a:tableStyleId>{5C22544A-7EE6-4342-B048-85BDC9FD1C3A}</a:tableStyleId>
              </a:tblPr>
              <a:tblGrid>
                <a:gridCol w="3360145">
                  <a:extLst>
                    <a:ext uri="{9D8B030D-6E8A-4147-A177-3AD203B41FA5}">
                      <a16:colId xmlns:a16="http://schemas.microsoft.com/office/drawing/2014/main" val="3590865946"/>
                    </a:ext>
                  </a:extLst>
                </a:gridCol>
                <a:gridCol w="3457461">
                  <a:extLst>
                    <a:ext uri="{9D8B030D-6E8A-4147-A177-3AD203B41FA5}">
                      <a16:colId xmlns:a16="http://schemas.microsoft.com/office/drawing/2014/main" val="1828421661"/>
                    </a:ext>
                  </a:extLst>
                </a:gridCol>
              </a:tblGrid>
              <a:tr h="947298">
                <a:tc>
                  <a:txBody>
                    <a:bodyPr/>
                    <a:lstStyle/>
                    <a:p>
                      <a:r>
                        <a:rPr lang="en-US" sz="2800" dirty="0"/>
                        <a:t>Race/Ethnicity</a:t>
                      </a:r>
                    </a:p>
                  </a:txBody>
                  <a:tcPr/>
                </a:tc>
                <a:tc>
                  <a:txBody>
                    <a:bodyPr/>
                    <a:lstStyle/>
                    <a:p>
                      <a:pPr algn="ctr"/>
                      <a:r>
                        <a:rPr lang="en-US" sz="2800" dirty="0"/>
                        <a:t>Life Expectancy (Years)</a:t>
                      </a:r>
                    </a:p>
                  </a:txBody>
                  <a:tcPr/>
                </a:tc>
                <a:extLst>
                  <a:ext uri="{0D108BD9-81ED-4DB2-BD59-A6C34878D82A}">
                    <a16:rowId xmlns:a16="http://schemas.microsoft.com/office/drawing/2014/main" val="981105650"/>
                  </a:ext>
                </a:extLst>
              </a:tr>
              <a:tr h="519486">
                <a:tc>
                  <a:txBody>
                    <a:bodyPr/>
                    <a:lstStyle/>
                    <a:p>
                      <a:r>
                        <a:rPr lang="en-US" sz="2800" dirty="0"/>
                        <a:t>All Races</a:t>
                      </a:r>
                    </a:p>
                  </a:txBody>
                  <a:tcPr/>
                </a:tc>
                <a:tc>
                  <a:txBody>
                    <a:bodyPr/>
                    <a:lstStyle/>
                    <a:p>
                      <a:pPr algn="ctr"/>
                      <a:r>
                        <a:rPr lang="en-US" sz="2800" dirty="0"/>
                        <a:t>78.8</a:t>
                      </a:r>
                    </a:p>
                  </a:txBody>
                  <a:tcPr/>
                </a:tc>
                <a:extLst>
                  <a:ext uri="{0D108BD9-81ED-4DB2-BD59-A6C34878D82A}">
                    <a16:rowId xmlns:a16="http://schemas.microsoft.com/office/drawing/2014/main" val="1000797926"/>
                  </a:ext>
                </a:extLst>
              </a:tr>
              <a:tr h="519486">
                <a:tc>
                  <a:txBody>
                    <a:bodyPr/>
                    <a:lstStyle/>
                    <a:p>
                      <a:r>
                        <a:rPr lang="en-US" sz="2800" dirty="0"/>
                        <a:t>White</a:t>
                      </a:r>
                    </a:p>
                  </a:txBody>
                  <a:tcPr/>
                </a:tc>
                <a:tc>
                  <a:txBody>
                    <a:bodyPr/>
                    <a:lstStyle/>
                    <a:p>
                      <a:pPr algn="ctr"/>
                      <a:r>
                        <a:rPr lang="en-US" sz="2800" dirty="0"/>
                        <a:t>78.8</a:t>
                      </a:r>
                    </a:p>
                  </a:txBody>
                  <a:tcPr/>
                </a:tc>
                <a:extLst>
                  <a:ext uri="{0D108BD9-81ED-4DB2-BD59-A6C34878D82A}">
                    <a16:rowId xmlns:a16="http://schemas.microsoft.com/office/drawing/2014/main" val="1533284984"/>
                  </a:ext>
                </a:extLst>
              </a:tr>
              <a:tr h="519486">
                <a:tc>
                  <a:txBody>
                    <a:bodyPr/>
                    <a:lstStyle/>
                    <a:p>
                      <a:r>
                        <a:rPr lang="en-US" sz="2800" dirty="0"/>
                        <a:t>Black</a:t>
                      </a:r>
                    </a:p>
                  </a:txBody>
                  <a:tcPr/>
                </a:tc>
                <a:tc>
                  <a:txBody>
                    <a:bodyPr/>
                    <a:lstStyle/>
                    <a:p>
                      <a:pPr algn="ctr"/>
                      <a:r>
                        <a:rPr lang="en-US" sz="2800" dirty="0"/>
                        <a:t>74.8</a:t>
                      </a:r>
                    </a:p>
                  </a:txBody>
                  <a:tcPr/>
                </a:tc>
                <a:extLst>
                  <a:ext uri="{0D108BD9-81ED-4DB2-BD59-A6C34878D82A}">
                    <a16:rowId xmlns:a16="http://schemas.microsoft.com/office/drawing/2014/main" val="3575005384"/>
                  </a:ext>
                </a:extLst>
              </a:tr>
              <a:tr h="519486">
                <a:tc>
                  <a:txBody>
                    <a:bodyPr/>
                    <a:lstStyle/>
                    <a:p>
                      <a:r>
                        <a:rPr lang="en-US" sz="2800" dirty="0"/>
                        <a:t>Hispanic</a:t>
                      </a:r>
                    </a:p>
                  </a:txBody>
                  <a:tcPr/>
                </a:tc>
                <a:tc>
                  <a:txBody>
                    <a:bodyPr/>
                    <a:lstStyle/>
                    <a:p>
                      <a:pPr algn="ctr"/>
                      <a:r>
                        <a:rPr lang="en-US" sz="2800" dirty="0"/>
                        <a:t>81.9</a:t>
                      </a:r>
                    </a:p>
                  </a:txBody>
                  <a:tcPr/>
                </a:tc>
                <a:extLst>
                  <a:ext uri="{0D108BD9-81ED-4DB2-BD59-A6C34878D82A}">
                    <a16:rowId xmlns:a16="http://schemas.microsoft.com/office/drawing/2014/main" val="1556728666"/>
                  </a:ext>
                </a:extLst>
              </a:tr>
              <a:tr h="519486">
                <a:tc>
                  <a:txBody>
                    <a:bodyPr/>
                    <a:lstStyle/>
                    <a:p>
                      <a:r>
                        <a:rPr lang="en-US" sz="2800" dirty="0"/>
                        <a:t>Asian</a:t>
                      </a:r>
                    </a:p>
                  </a:txBody>
                  <a:tcPr/>
                </a:tc>
                <a:tc>
                  <a:txBody>
                    <a:bodyPr/>
                    <a:lstStyle/>
                    <a:p>
                      <a:pPr algn="ctr"/>
                      <a:r>
                        <a:rPr lang="en-US" sz="2800" dirty="0"/>
                        <a:t>85.6</a:t>
                      </a:r>
                    </a:p>
                  </a:txBody>
                  <a:tcPr/>
                </a:tc>
                <a:extLst>
                  <a:ext uri="{0D108BD9-81ED-4DB2-BD59-A6C34878D82A}">
                    <a16:rowId xmlns:a16="http://schemas.microsoft.com/office/drawing/2014/main" val="4269239585"/>
                  </a:ext>
                </a:extLst>
              </a:tr>
            </a:tbl>
          </a:graphicData>
        </a:graphic>
      </p:graphicFrame>
      <p:sp>
        <p:nvSpPr>
          <p:cNvPr id="5" name="TextBox 4">
            <a:extLst>
              <a:ext uri="{FF2B5EF4-FFF2-40B4-BE49-F238E27FC236}">
                <a16:creationId xmlns:a16="http://schemas.microsoft.com/office/drawing/2014/main" id="{1F884EE6-DFEC-A8E5-F2D8-C9A8B802D76C}"/>
              </a:ext>
            </a:extLst>
          </p:cNvPr>
          <p:cNvSpPr txBox="1"/>
          <p:nvPr/>
        </p:nvSpPr>
        <p:spPr>
          <a:xfrm>
            <a:off x="6881446" y="6494585"/>
            <a:ext cx="466512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Source: KFF, </a:t>
            </a:r>
            <a:r>
              <a:rPr kumimoji="0" lang="en-US" sz="1200" b="0" i="0" u="none" strike="noStrike" kern="1200" cap="none" spc="0" normalizeH="0" baseline="0" noProof="0" dirty="0">
                <a:ln>
                  <a:noFill/>
                </a:ln>
                <a:solidFill>
                  <a:srgbClr val="333333"/>
                </a:solidFill>
                <a:effectLst/>
                <a:uLnTx/>
                <a:uFillTx/>
                <a:latin typeface="Source Sans Pro" panose="020B0503030403020204" pitchFamily="34" charset="0"/>
                <a:ea typeface="+mn-ea"/>
                <a:cs typeface="+mn-cs"/>
              </a:rPr>
              <a:t>Key Data on Health and Health Care by Race and Ethnicity</a:t>
            </a:r>
          </a:p>
        </p:txBody>
      </p:sp>
    </p:spTree>
    <p:extLst>
      <p:ext uri="{BB962C8B-B14F-4D97-AF65-F5344CB8AC3E}">
        <p14:creationId xmlns:p14="http://schemas.microsoft.com/office/powerpoint/2010/main" val="1593727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1B4A8-9F4D-CA20-36E6-626AE73E3980}"/>
              </a:ext>
            </a:extLst>
          </p:cNvPr>
          <p:cNvSpPr>
            <a:spLocks noGrp="1"/>
          </p:cNvSpPr>
          <p:nvPr>
            <p:ph type="title"/>
          </p:nvPr>
        </p:nvSpPr>
        <p:spPr>
          <a:xfrm>
            <a:off x="903516" y="0"/>
            <a:ext cx="10515600" cy="1325563"/>
          </a:xfrm>
        </p:spPr>
        <p:txBody>
          <a:bodyPr/>
          <a:lstStyle/>
          <a:p>
            <a:r>
              <a:rPr lang="en-US" dirty="0">
                <a:solidFill>
                  <a:schemeClr val="bg1"/>
                </a:solidFill>
              </a:rPr>
              <a:t>Inc</a:t>
            </a:r>
            <a:r>
              <a:rPr lang="en-US" dirty="0"/>
              <a:t>ome Also Matters – Reflecting Access?</a:t>
            </a:r>
          </a:p>
        </p:txBody>
      </p:sp>
      <p:graphicFrame>
        <p:nvGraphicFramePr>
          <p:cNvPr id="5" name="Content Placeholder 4">
            <a:extLst>
              <a:ext uri="{FF2B5EF4-FFF2-40B4-BE49-F238E27FC236}">
                <a16:creationId xmlns:a16="http://schemas.microsoft.com/office/drawing/2014/main" id="{FE3FAE15-6108-74D8-5276-0904F2F3033B}"/>
              </a:ext>
            </a:extLst>
          </p:cNvPr>
          <p:cNvGraphicFramePr>
            <a:graphicFrameLocks noGrp="1"/>
          </p:cNvGraphicFramePr>
          <p:nvPr>
            <p:ph idx="1"/>
          </p:nvPr>
        </p:nvGraphicFramePr>
        <p:xfrm>
          <a:off x="1878725" y="1661115"/>
          <a:ext cx="8434549" cy="3535770"/>
        </p:xfrm>
        <a:graphic>
          <a:graphicData uri="http://schemas.openxmlformats.org/drawingml/2006/table">
            <a:tbl>
              <a:tblPr firstRow="1" bandRow="1">
                <a:tableStyleId>{5C22544A-7EE6-4342-B048-85BDC9FD1C3A}</a:tableStyleId>
              </a:tblPr>
              <a:tblGrid>
                <a:gridCol w="1276942">
                  <a:extLst>
                    <a:ext uri="{9D8B030D-6E8A-4147-A177-3AD203B41FA5}">
                      <a16:colId xmlns:a16="http://schemas.microsoft.com/office/drawing/2014/main" val="3387670143"/>
                    </a:ext>
                  </a:extLst>
                </a:gridCol>
                <a:gridCol w="3375762">
                  <a:extLst>
                    <a:ext uri="{9D8B030D-6E8A-4147-A177-3AD203B41FA5}">
                      <a16:colId xmlns:a16="http://schemas.microsoft.com/office/drawing/2014/main" val="592060939"/>
                    </a:ext>
                  </a:extLst>
                </a:gridCol>
                <a:gridCol w="1975757">
                  <a:extLst>
                    <a:ext uri="{9D8B030D-6E8A-4147-A177-3AD203B41FA5}">
                      <a16:colId xmlns:a16="http://schemas.microsoft.com/office/drawing/2014/main" val="54939130"/>
                    </a:ext>
                  </a:extLst>
                </a:gridCol>
                <a:gridCol w="1806088">
                  <a:extLst>
                    <a:ext uri="{9D8B030D-6E8A-4147-A177-3AD203B41FA5}">
                      <a16:colId xmlns:a16="http://schemas.microsoft.com/office/drawing/2014/main" val="1986669428"/>
                    </a:ext>
                  </a:extLst>
                </a:gridCol>
              </a:tblGrid>
              <a:tr h="773978">
                <a:tc>
                  <a:txBody>
                    <a:bodyPr/>
                    <a:lstStyle/>
                    <a:p>
                      <a:r>
                        <a:rPr lang="en-US" sz="2000" dirty="0"/>
                        <a:t>Sex</a:t>
                      </a:r>
                    </a:p>
                  </a:txBody>
                  <a:tcPr anchor="b"/>
                </a:tc>
                <a:tc>
                  <a:txBody>
                    <a:bodyPr/>
                    <a:lstStyle/>
                    <a:p>
                      <a:r>
                        <a:rPr lang="en-US" sz="2000" dirty="0"/>
                        <a:t>Income Category</a:t>
                      </a:r>
                    </a:p>
                  </a:txBody>
                  <a:tcPr anchor="b"/>
                </a:tc>
                <a:tc>
                  <a:txBody>
                    <a:bodyPr/>
                    <a:lstStyle/>
                    <a:p>
                      <a:pPr algn="ctr"/>
                      <a:r>
                        <a:rPr lang="en-US" sz="2000" dirty="0"/>
                        <a:t>Life Expectancy</a:t>
                      </a:r>
                    </a:p>
                    <a:p>
                      <a:pPr algn="ctr"/>
                      <a:r>
                        <a:rPr lang="en-US" sz="2000" dirty="0"/>
                        <a:t>Years</a:t>
                      </a:r>
                    </a:p>
                  </a:txBody>
                  <a:tcPr anchor="b"/>
                </a:tc>
                <a:tc>
                  <a:txBody>
                    <a:bodyPr/>
                    <a:lstStyle/>
                    <a:p>
                      <a:pPr algn="ctr"/>
                      <a:r>
                        <a:rPr lang="en-US" sz="2000" dirty="0"/>
                        <a:t>Difference</a:t>
                      </a:r>
                    </a:p>
                    <a:p>
                      <a:pPr algn="ctr"/>
                      <a:r>
                        <a:rPr lang="en-US" sz="2000" dirty="0"/>
                        <a:t>High to Low</a:t>
                      </a:r>
                    </a:p>
                  </a:txBody>
                  <a:tcPr anchor="b"/>
                </a:tc>
                <a:extLst>
                  <a:ext uri="{0D108BD9-81ED-4DB2-BD59-A6C34878D82A}">
                    <a16:rowId xmlns:a16="http://schemas.microsoft.com/office/drawing/2014/main" val="2957690701"/>
                  </a:ext>
                </a:extLst>
              </a:tr>
              <a:tr h="690448">
                <a:tc rowSpan="2">
                  <a:txBody>
                    <a:bodyPr/>
                    <a:lstStyle/>
                    <a:p>
                      <a:r>
                        <a:rPr lang="en-US" sz="2000" b="1" dirty="0"/>
                        <a:t>Women</a:t>
                      </a:r>
                    </a:p>
                  </a:txBody>
                  <a:tcPr anchor="ctr"/>
                </a:tc>
                <a:tc>
                  <a:txBody>
                    <a:bodyPr/>
                    <a:lstStyle/>
                    <a:p>
                      <a:r>
                        <a:rPr lang="en-US" sz="2000" dirty="0"/>
                        <a:t>Highest Incomes  (top 1%)</a:t>
                      </a:r>
                    </a:p>
                  </a:txBody>
                  <a:tcPr anchor="ctr"/>
                </a:tc>
                <a:tc>
                  <a:txBody>
                    <a:bodyPr/>
                    <a:lstStyle/>
                    <a:p>
                      <a:pPr algn="ctr"/>
                      <a:r>
                        <a:rPr lang="en-US" sz="2000" dirty="0"/>
                        <a:t>88.9</a:t>
                      </a:r>
                    </a:p>
                  </a:txBody>
                  <a:tcPr anchor="ctr"/>
                </a:tc>
                <a:tc rowSpan="2">
                  <a:txBody>
                    <a:bodyPr/>
                    <a:lstStyle/>
                    <a:p>
                      <a:pPr algn="ctr"/>
                      <a:r>
                        <a:rPr lang="en-US" sz="2000" dirty="0"/>
                        <a:t>10.1 years</a:t>
                      </a:r>
                    </a:p>
                  </a:txBody>
                  <a:tcPr anchor="ctr"/>
                </a:tc>
                <a:extLst>
                  <a:ext uri="{0D108BD9-81ED-4DB2-BD59-A6C34878D82A}">
                    <a16:rowId xmlns:a16="http://schemas.microsoft.com/office/drawing/2014/main" val="4085043843"/>
                  </a:ext>
                </a:extLst>
              </a:tr>
              <a:tr h="690448">
                <a:tc vMerge="1">
                  <a:txBody>
                    <a:bodyPr/>
                    <a:lstStyle/>
                    <a:p>
                      <a:endParaRPr lang="en-US" dirty="0"/>
                    </a:p>
                  </a:txBody>
                  <a:tcPr/>
                </a:tc>
                <a:tc>
                  <a:txBody>
                    <a:bodyPr/>
                    <a:lstStyle/>
                    <a:p>
                      <a:r>
                        <a:rPr lang="en-US" sz="2000" dirty="0"/>
                        <a:t>Lowest Incomes   (bottom 1%)</a:t>
                      </a:r>
                    </a:p>
                  </a:txBody>
                  <a:tcPr anchor="ctr"/>
                </a:tc>
                <a:tc>
                  <a:txBody>
                    <a:bodyPr/>
                    <a:lstStyle/>
                    <a:p>
                      <a:pPr algn="ctr"/>
                      <a:r>
                        <a:rPr lang="en-US" sz="2000" dirty="0"/>
                        <a:t>78.8</a:t>
                      </a:r>
                    </a:p>
                  </a:txBody>
                  <a:tcPr anchor="ctr"/>
                </a:tc>
                <a:tc vMerge="1">
                  <a:txBody>
                    <a:bodyPr/>
                    <a:lstStyle/>
                    <a:p>
                      <a:endParaRPr lang="en-US" dirty="0"/>
                    </a:p>
                  </a:txBody>
                  <a:tcPr/>
                </a:tc>
                <a:extLst>
                  <a:ext uri="{0D108BD9-81ED-4DB2-BD59-A6C34878D82A}">
                    <a16:rowId xmlns:a16="http://schemas.microsoft.com/office/drawing/2014/main" val="1232087067"/>
                  </a:ext>
                </a:extLst>
              </a:tr>
              <a:tr h="690448">
                <a:tc rowSpan="2">
                  <a:txBody>
                    <a:bodyPr/>
                    <a:lstStyle/>
                    <a:p>
                      <a:r>
                        <a:rPr lang="en-US" sz="2000" b="1" dirty="0"/>
                        <a:t>Men</a:t>
                      </a:r>
                    </a:p>
                  </a:txBody>
                  <a:tcPr anchor="ctr"/>
                </a:tc>
                <a:tc>
                  <a:txBody>
                    <a:bodyPr/>
                    <a:lstStyle/>
                    <a:p>
                      <a:r>
                        <a:rPr lang="en-US" sz="2000" dirty="0"/>
                        <a:t>Highest Incomes  (top 1%)</a:t>
                      </a:r>
                    </a:p>
                  </a:txBody>
                  <a:tcPr anchor="ctr"/>
                </a:tc>
                <a:tc>
                  <a:txBody>
                    <a:bodyPr/>
                    <a:lstStyle/>
                    <a:p>
                      <a:pPr algn="ctr"/>
                      <a:r>
                        <a:rPr lang="en-US" sz="2000" dirty="0"/>
                        <a:t>87.3</a:t>
                      </a:r>
                    </a:p>
                  </a:txBody>
                  <a:tcPr anchor="ctr"/>
                </a:tc>
                <a:tc rowSpan="2">
                  <a:txBody>
                    <a:bodyPr/>
                    <a:lstStyle/>
                    <a:p>
                      <a:pPr algn="ctr"/>
                      <a:r>
                        <a:rPr lang="en-US" sz="2000" dirty="0"/>
                        <a:t>14.6 years</a:t>
                      </a:r>
                    </a:p>
                  </a:txBody>
                  <a:tcPr anchor="ctr"/>
                </a:tc>
                <a:extLst>
                  <a:ext uri="{0D108BD9-81ED-4DB2-BD59-A6C34878D82A}">
                    <a16:rowId xmlns:a16="http://schemas.microsoft.com/office/drawing/2014/main" val="3999081224"/>
                  </a:ext>
                </a:extLst>
              </a:tr>
              <a:tr h="690448">
                <a:tc vMerge="1">
                  <a:txBody>
                    <a:bodyPr/>
                    <a:lstStyle/>
                    <a:p>
                      <a:endParaRPr lang="en-US" dirty="0"/>
                    </a:p>
                  </a:txBody>
                  <a:tcPr/>
                </a:tc>
                <a:tc>
                  <a:txBody>
                    <a:bodyPr/>
                    <a:lstStyle/>
                    <a:p>
                      <a:r>
                        <a:rPr lang="en-US" sz="2000" dirty="0"/>
                        <a:t>Lowest Incomes   (bottom 1%)</a:t>
                      </a:r>
                    </a:p>
                  </a:txBody>
                  <a:tcPr anchor="ctr"/>
                </a:tc>
                <a:tc>
                  <a:txBody>
                    <a:bodyPr/>
                    <a:lstStyle/>
                    <a:p>
                      <a:pPr algn="ctr"/>
                      <a:r>
                        <a:rPr lang="en-US" sz="2000" dirty="0"/>
                        <a:t>72.7</a:t>
                      </a:r>
                    </a:p>
                  </a:txBody>
                  <a:tcPr anchor="ctr"/>
                </a:tc>
                <a:tc vMerge="1">
                  <a:txBody>
                    <a:bodyPr/>
                    <a:lstStyle/>
                    <a:p>
                      <a:endParaRPr lang="en-US" dirty="0"/>
                    </a:p>
                  </a:txBody>
                  <a:tcPr/>
                </a:tc>
                <a:extLst>
                  <a:ext uri="{0D108BD9-81ED-4DB2-BD59-A6C34878D82A}">
                    <a16:rowId xmlns:a16="http://schemas.microsoft.com/office/drawing/2014/main" val="609024597"/>
                  </a:ext>
                </a:extLst>
              </a:tr>
            </a:tbl>
          </a:graphicData>
        </a:graphic>
      </p:graphicFrame>
      <p:sp>
        <p:nvSpPr>
          <p:cNvPr id="4" name="Slide Number Placeholder 3">
            <a:extLst>
              <a:ext uri="{FF2B5EF4-FFF2-40B4-BE49-F238E27FC236}">
                <a16:creationId xmlns:a16="http://schemas.microsoft.com/office/drawing/2014/main" id="{E5567013-ED32-BACC-90BA-B8E24B45011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F085D5-EC86-4F6A-B501-C1359CB39116}" type="slidenum">
              <a:rPr kumimoji="0" lang="en-GB" sz="1100" b="0" i="0" u="none" strike="noStrike" kern="1200" cap="none" spc="0" normalizeH="0" baseline="0" noProof="0" smtClean="0">
                <a:ln>
                  <a:noFill/>
                </a:ln>
                <a:solidFill>
                  <a:srgbClr val="0C4C88"/>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100" b="0" i="0" u="none" strike="noStrike" kern="1200" cap="none" spc="0" normalizeH="0" baseline="0" noProof="0">
              <a:ln>
                <a:noFill/>
              </a:ln>
              <a:solidFill>
                <a:srgbClr val="0C4C88"/>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75BE4ED0-A7C9-1B36-386B-D661D78731B1}"/>
              </a:ext>
            </a:extLst>
          </p:cNvPr>
          <p:cNvSpPr/>
          <p:nvPr/>
        </p:nvSpPr>
        <p:spPr>
          <a:xfrm>
            <a:off x="1878725" y="3803166"/>
            <a:ext cx="8434549" cy="14086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Content Placeholder 4">
            <a:extLst>
              <a:ext uri="{FF2B5EF4-FFF2-40B4-BE49-F238E27FC236}">
                <a16:creationId xmlns:a16="http://schemas.microsoft.com/office/drawing/2014/main" id="{22EC380F-79F6-3F1C-E293-D4442C469E11}"/>
              </a:ext>
            </a:extLst>
          </p:cNvPr>
          <p:cNvGraphicFramePr>
            <a:graphicFrameLocks/>
          </p:cNvGraphicFramePr>
          <p:nvPr/>
        </p:nvGraphicFramePr>
        <p:xfrm>
          <a:off x="1878725" y="1431501"/>
          <a:ext cx="8434549" cy="3932010"/>
        </p:xfrm>
        <a:graphic>
          <a:graphicData uri="http://schemas.openxmlformats.org/drawingml/2006/table">
            <a:tbl>
              <a:tblPr firstRow="1" bandRow="1">
                <a:tableStyleId>{5C22544A-7EE6-4342-B048-85BDC9FD1C3A}</a:tableStyleId>
              </a:tblPr>
              <a:tblGrid>
                <a:gridCol w="1276942">
                  <a:extLst>
                    <a:ext uri="{9D8B030D-6E8A-4147-A177-3AD203B41FA5}">
                      <a16:colId xmlns:a16="http://schemas.microsoft.com/office/drawing/2014/main" val="3387670143"/>
                    </a:ext>
                  </a:extLst>
                </a:gridCol>
                <a:gridCol w="3375762">
                  <a:extLst>
                    <a:ext uri="{9D8B030D-6E8A-4147-A177-3AD203B41FA5}">
                      <a16:colId xmlns:a16="http://schemas.microsoft.com/office/drawing/2014/main" val="592060939"/>
                    </a:ext>
                  </a:extLst>
                </a:gridCol>
                <a:gridCol w="1975757">
                  <a:extLst>
                    <a:ext uri="{9D8B030D-6E8A-4147-A177-3AD203B41FA5}">
                      <a16:colId xmlns:a16="http://schemas.microsoft.com/office/drawing/2014/main" val="54939130"/>
                    </a:ext>
                  </a:extLst>
                </a:gridCol>
                <a:gridCol w="1806088">
                  <a:extLst>
                    <a:ext uri="{9D8B030D-6E8A-4147-A177-3AD203B41FA5}">
                      <a16:colId xmlns:a16="http://schemas.microsoft.com/office/drawing/2014/main" val="1986669428"/>
                    </a:ext>
                  </a:extLst>
                </a:gridCol>
              </a:tblGrid>
              <a:tr h="773978">
                <a:tc>
                  <a:txBody>
                    <a:bodyPr/>
                    <a:lstStyle/>
                    <a:p>
                      <a:r>
                        <a:rPr lang="en-US" sz="2000" dirty="0"/>
                        <a:t>Sex</a:t>
                      </a:r>
                    </a:p>
                  </a:txBody>
                  <a:tcPr anchor="b"/>
                </a:tc>
                <a:tc>
                  <a:txBody>
                    <a:bodyPr/>
                    <a:lstStyle/>
                    <a:p>
                      <a:r>
                        <a:rPr lang="en-US" sz="2000" dirty="0"/>
                        <a:t>Income Category</a:t>
                      </a:r>
                    </a:p>
                  </a:txBody>
                  <a:tcPr anchor="b"/>
                </a:tc>
                <a:tc>
                  <a:txBody>
                    <a:bodyPr/>
                    <a:lstStyle/>
                    <a:p>
                      <a:pPr algn="ctr"/>
                      <a:r>
                        <a:rPr lang="en-US" sz="2000" dirty="0"/>
                        <a:t>Life Expectancy</a:t>
                      </a:r>
                    </a:p>
                    <a:p>
                      <a:pPr algn="ctr"/>
                      <a:r>
                        <a:rPr lang="en-US" sz="2000" dirty="0"/>
                        <a:t>(Years)</a:t>
                      </a:r>
                    </a:p>
                  </a:txBody>
                  <a:tcPr anchor="b"/>
                </a:tc>
                <a:tc>
                  <a:txBody>
                    <a:bodyPr/>
                    <a:lstStyle/>
                    <a:p>
                      <a:pPr algn="ctr"/>
                      <a:r>
                        <a:rPr lang="en-US" sz="2000" dirty="0"/>
                        <a:t>Difference</a:t>
                      </a:r>
                    </a:p>
                    <a:p>
                      <a:pPr algn="ctr"/>
                      <a:r>
                        <a:rPr lang="en-US" sz="2000" dirty="0"/>
                        <a:t>High vs Low</a:t>
                      </a:r>
                    </a:p>
                  </a:txBody>
                  <a:tcPr anchor="b"/>
                </a:tc>
                <a:extLst>
                  <a:ext uri="{0D108BD9-81ED-4DB2-BD59-A6C34878D82A}">
                    <a16:rowId xmlns:a16="http://schemas.microsoft.com/office/drawing/2014/main" val="2957690701"/>
                  </a:ext>
                </a:extLst>
              </a:tr>
              <a:tr h="690448">
                <a:tc rowSpan="2">
                  <a:txBody>
                    <a:bodyPr/>
                    <a:lstStyle/>
                    <a:p>
                      <a:r>
                        <a:rPr lang="en-US" sz="2400" b="1" dirty="0"/>
                        <a:t>Women</a:t>
                      </a:r>
                    </a:p>
                  </a:txBody>
                  <a:tcPr anchor="ctr"/>
                </a:tc>
                <a:tc>
                  <a:txBody>
                    <a:bodyPr/>
                    <a:lstStyle/>
                    <a:p>
                      <a:r>
                        <a:rPr lang="en-US" sz="2000" b="1" dirty="0"/>
                        <a:t>Highest</a:t>
                      </a:r>
                      <a:r>
                        <a:rPr lang="en-US" sz="2000" dirty="0"/>
                        <a:t> Incomes  (top 1%)</a:t>
                      </a:r>
                    </a:p>
                  </a:txBody>
                  <a:tcPr anchor="ctr"/>
                </a:tc>
                <a:tc>
                  <a:txBody>
                    <a:bodyPr/>
                    <a:lstStyle/>
                    <a:p>
                      <a:pPr algn="ctr"/>
                      <a:r>
                        <a:rPr lang="en-US" sz="2000" dirty="0"/>
                        <a:t>88.9</a:t>
                      </a:r>
                    </a:p>
                  </a:txBody>
                  <a:tcPr anchor="ctr"/>
                </a:tc>
                <a:tc rowSpan="2">
                  <a:txBody>
                    <a:bodyPr/>
                    <a:lstStyle/>
                    <a:p>
                      <a:pPr algn="ctr"/>
                      <a:r>
                        <a:rPr lang="en-US" sz="2000" dirty="0"/>
                        <a:t>10.1 years</a:t>
                      </a:r>
                    </a:p>
                  </a:txBody>
                  <a:tcPr anchor="ctr"/>
                </a:tc>
                <a:extLst>
                  <a:ext uri="{0D108BD9-81ED-4DB2-BD59-A6C34878D82A}">
                    <a16:rowId xmlns:a16="http://schemas.microsoft.com/office/drawing/2014/main" val="4085043843"/>
                  </a:ext>
                </a:extLst>
              </a:tr>
              <a:tr h="690448">
                <a:tc vMerge="1">
                  <a:txBody>
                    <a:bodyPr/>
                    <a:lstStyle/>
                    <a:p>
                      <a:endParaRPr lang="en-US" dirty="0"/>
                    </a:p>
                  </a:txBody>
                  <a:tcPr/>
                </a:tc>
                <a:tc>
                  <a:txBody>
                    <a:bodyPr/>
                    <a:lstStyle/>
                    <a:p>
                      <a:r>
                        <a:rPr lang="en-US" sz="2000" b="1" dirty="0"/>
                        <a:t>Lowest</a:t>
                      </a:r>
                      <a:r>
                        <a:rPr lang="en-US" sz="2000" dirty="0"/>
                        <a:t> Incomes   (bottom 1%)</a:t>
                      </a:r>
                    </a:p>
                  </a:txBody>
                  <a:tcPr anchor="ctr"/>
                </a:tc>
                <a:tc>
                  <a:txBody>
                    <a:bodyPr/>
                    <a:lstStyle/>
                    <a:p>
                      <a:pPr algn="ctr"/>
                      <a:r>
                        <a:rPr lang="en-US" sz="2000" dirty="0"/>
                        <a:t>78.8</a:t>
                      </a:r>
                    </a:p>
                  </a:txBody>
                  <a:tcPr anchor="ctr"/>
                </a:tc>
                <a:tc vMerge="1">
                  <a:txBody>
                    <a:bodyPr/>
                    <a:lstStyle/>
                    <a:p>
                      <a:endParaRPr lang="en-US" dirty="0"/>
                    </a:p>
                  </a:txBody>
                  <a:tcPr/>
                </a:tc>
                <a:extLst>
                  <a:ext uri="{0D108BD9-81ED-4DB2-BD59-A6C34878D82A}">
                    <a16:rowId xmlns:a16="http://schemas.microsoft.com/office/drawing/2014/main" val="1232087067"/>
                  </a:ext>
                </a:extLst>
              </a:tr>
              <a:tr h="300399">
                <a:tc gridSpan="4">
                  <a:txBody>
                    <a:bodyPr/>
                    <a:lstStyle/>
                    <a:p>
                      <a:endParaRPr lang="en-US" sz="2000" b="1" dirty="0"/>
                    </a:p>
                  </a:txBody>
                  <a:tcPr anchor="ctr"/>
                </a:tc>
                <a:tc hMerge="1">
                  <a:txBody>
                    <a:bodyPr/>
                    <a:lstStyle/>
                    <a:p>
                      <a:endParaRPr lang="en-US" sz="2000" dirty="0"/>
                    </a:p>
                  </a:txBody>
                  <a:tcPr anchor="ctr"/>
                </a:tc>
                <a:tc hMerge="1">
                  <a:txBody>
                    <a:bodyPr/>
                    <a:lstStyle/>
                    <a:p>
                      <a:pPr algn="ctr"/>
                      <a:endParaRPr lang="en-US" sz="2000" dirty="0"/>
                    </a:p>
                  </a:txBody>
                  <a:tcPr anchor="ctr"/>
                </a:tc>
                <a:tc hMerge="1">
                  <a:txBody>
                    <a:bodyPr/>
                    <a:lstStyle/>
                    <a:p>
                      <a:pPr algn="ctr"/>
                      <a:endParaRPr lang="en-US" sz="2000" dirty="0"/>
                    </a:p>
                  </a:txBody>
                  <a:tcPr anchor="ctr"/>
                </a:tc>
                <a:extLst>
                  <a:ext uri="{0D108BD9-81ED-4DB2-BD59-A6C34878D82A}">
                    <a16:rowId xmlns:a16="http://schemas.microsoft.com/office/drawing/2014/main" val="2745822818"/>
                  </a:ext>
                </a:extLst>
              </a:tr>
              <a:tr h="690448">
                <a:tc rowSpan="2">
                  <a:txBody>
                    <a:bodyPr/>
                    <a:lstStyle/>
                    <a:p>
                      <a:r>
                        <a:rPr lang="en-US" sz="2400" b="1" dirty="0"/>
                        <a:t>Men</a:t>
                      </a:r>
                    </a:p>
                  </a:txBody>
                  <a:tcPr anchor="ctr"/>
                </a:tc>
                <a:tc>
                  <a:txBody>
                    <a:bodyPr/>
                    <a:lstStyle/>
                    <a:p>
                      <a:r>
                        <a:rPr lang="en-US" sz="2000" b="1" dirty="0"/>
                        <a:t>Highest</a:t>
                      </a:r>
                      <a:r>
                        <a:rPr lang="en-US" sz="2000" dirty="0"/>
                        <a:t> Incomes  (top 1%)</a:t>
                      </a:r>
                    </a:p>
                  </a:txBody>
                  <a:tcPr anchor="ctr"/>
                </a:tc>
                <a:tc>
                  <a:txBody>
                    <a:bodyPr/>
                    <a:lstStyle/>
                    <a:p>
                      <a:pPr algn="ctr"/>
                      <a:r>
                        <a:rPr lang="en-US" sz="2000" dirty="0"/>
                        <a:t>87.3</a:t>
                      </a:r>
                    </a:p>
                  </a:txBody>
                  <a:tcPr anchor="ctr"/>
                </a:tc>
                <a:tc rowSpan="2">
                  <a:txBody>
                    <a:bodyPr/>
                    <a:lstStyle/>
                    <a:p>
                      <a:pPr algn="ctr"/>
                      <a:r>
                        <a:rPr lang="en-US" sz="2000" dirty="0"/>
                        <a:t>14.6 years</a:t>
                      </a:r>
                    </a:p>
                  </a:txBody>
                  <a:tcPr anchor="ctr"/>
                </a:tc>
                <a:extLst>
                  <a:ext uri="{0D108BD9-81ED-4DB2-BD59-A6C34878D82A}">
                    <a16:rowId xmlns:a16="http://schemas.microsoft.com/office/drawing/2014/main" val="3999081224"/>
                  </a:ext>
                </a:extLst>
              </a:tr>
              <a:tr h="690448">
                <a:tc vMerge="1">
                  <a:txBody>
                    <a:bodyPr/>
                    <a:lstStyle/>
                    <a:p>
                      <a:endParaRPr lang="en-US" dirty="0"/>
                    </a:p>
                  </a:txBody>
                  <a:tcPr/>
                </a:tc>
                <a:tc>
                  <a:txBody>
                    <a:bodyPr/>
                    <a:lstStyle/>
                    <a:p>
                      <a:r>
                        <a:rPr lang="en-US" sz="2000" b="1" dirty="0"/>
                        <a:t>Lowest</a:t>
                      </a:r>
                      <a:r>
                        <a:rPr lang="en-US" sz="2000" dirty="0"/>
                        <a:t> Incomes   (bottom 1%)</a:t>
                      </a:r>
                    </a:p>
                  </a:txBody>
                  <a:tcPr anchor="ctr"/>
                </a:tc>
                <a:tc>
                  <a:txBody>
                    <a:bodyPr/>
                    <a:lstStyle/>
                    <a:p>
                      <a:pPr algn="ctr"/>
                      <a:r>
                        <a:rPr lang="en-US" sz="2000" dirty="0"/>
                        <a:t>72.7</a:t>
                      </a:r>
                    </a:p>
                  </a:txBody>
                  <a:tcPr anchor="ctr"/>
                </a:tc>
                <a:tc vMerge="1">
                  <a:txBody>
                    <a:bodyPr/>
                    <a:lstStyle/>
                    <a:p>
                      <a:endParaRPr lang="en-US" dirty="0"/>
                    </a:p>
                  </a:txBody>
                  <a:tcPr/>
                </a:tc>
                <a:extLst>
                  <a:ext uri="{0D108BD9-81ED-4DB2-BD59-A6C34878D82A}">
                    <a16:rowId xmlns:a16="http://schemas.microsoft.com/office/drawing/2014/main" val="609024597"/>
                  </a:ext>
                </a:extLst>
              </a:tr>
            </a:tbl>
          </a:graphicData>
        </a:graphic>
      </p:graphicFrame>
      <p:sp>
        <p:nvSpPr>
          <p:cNvPr id="8" name="TextBox 7">
            <a:extLst>
              <a:ext uri="{FF2B5EF4-FFF2-40B4-BE49-F238E27FC236}">
                <a16:creationId xmlns:a16="http://schemas.microsoft.com/office/drawing/2014/main" id="{8799D5EB-3A10-F5F7-C3ED-77C025D92C8F}"/>
              </a:ext>
            </a:extLst>
          </p:cNvPr>
          <p:cNvSpPr txBox="1"/>
          <p:nvPr/>
        </p:nvSpPr>
        <p:spPr>
          <a:xfrm>
            <a:off x="3348569" y="6456851"/>
            <a:ext cx="52276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Source: https://</a:t>
            </a:r>
            <a:r>
              <a:rPr kumimoji="0" lang="en-US" sz="1200" b="0" i="0" u="none" strike="noStrike" kern="1200" cap="none" spc="0" normalizeH="0" baseline="0" noProof="0" dirty="0" err="1">
                <a:ln>
                  <a:noFill/>
                </a:ln>
                <a:solidFill>
                  <a:prstClr val="black"/>
                </a:solidFill>
                <a:effectLst/>
                <a:uLnTx/>
                <a:uFillTx/>
                <a:latin typeface="Calibri"/>
                <a:ea typeface="+mn-ea"/>
                <a:cs typeface="+mn-cs"/>
              </a:rPr>
              <a:t>healthinequality.org</a:t>
            </a:r>
            <a:r>
              <a:rPr kumimoji="0" lang="en-US" sz="1200" b="0" i="0" u="none" strike="noStrike" kern="1200" cap="none" spc="0" normalizeH="0" baseline="0" noProof="0" dirty="0">
                <a:ln>
                  <a:noFill/>
                </a:ln>
                <a:solidFill>
                  <a:prstClr val="black"/>
                </a:solidFill>
                <a:effectLst/>
                <a:uLnTx/>
                <a:uFillTx/>
                <a:latin typeface="Calibri"/>
                <a:ea typeface="+mn-ea"/>
                <a:cs typeface="+mn-cs"/>
              </a:rPr>
              <a:t>/documents/paper/</a:t>
            </a:r>
            <a:r>
              <a:rPr kumimoji="0" lang="en-US" sz="1200" b="0" i="0" u="none" strike="noStrike" kern="1200" cap="none" spc="0" normalizeH="0" baseline="0" noProof="0" dirty="0" err="1">
                <a:ln>
                  <a:noFill/>
                </a:ln>
                <a:solidFill>
                  <a:prstClr val="black"/>
                </a:solidFill>
                <a:effectLst/>
                <a:uLnTx/>
                <a:uFillTx/>
                <a:latin typeface="Calibri"/>
                <a:ea typeface="+mn-ea"/>
                <a:cs typeface="+mn-cs"/>
              </a:rPr>
              <a:t>healthineq_summary.pdf</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07817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0A9AA-A253-D383-C01C-F4D63A3C1B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DD4D7E-F6E4-96E6-F599-0BE5F6254E4F}"/>
              </a:ext>
            </a:extLst>
          </p:cNvPr>
          <p:cNvSpPr>
            <a:spLocks noGrp="1"/>
          </p:cNvSpPr>
          <p:nvPr>
            <p:ph type="title"/>
          </p:nvPr>
        </p:nvSpPr>
        <p:spPr>
          <a:xfrm>
            <a:off x="764675" y="0"/>
            <a:ext cx="10515600" cy="1325563"/>
          </a:xfrm>
        </p:spPr>
        <p:txBody>
          <a:bodyPr>
            <a:normAutofit/>
          </a:bodyPr>
          <a:lstStyle/>
          <a:p>
            <a:r>
              <a:rPr lang="en-US" sz="3800" dirty="0">
                <a:solidFill>
                  <a:schemeClr val="bg1"/>
                </a:solidFill>
              </a:rPr>
              <a:t>Infa</a:t>
            </a:r>
            <a:r>
              <a:rPr lang="en-US" sz="3800" dirty="0"/>
              <a:t>nt Mortality by Race/Ethnicity (2023)</a:t>
            </a:r>
          </a:p>
        </p:txBody>
      </p:sp>
      <p:pic>
        <p:nvPicPr>
          <p:cNvPr id="5" name="Picture 4">
            <a:extLst>
              <a:ext uri="{FF2B5EF4-FFF2-40B4-BE49-F238E27FC236}">
                <a16:creationId xmlns:a16="http://schemas.microsoft.com/office/drawing/2014/main" id="{98AFC555-DC10-9E4E-CD3D-2CE1E2C2D698}"/>
              </a:ext>
            </a:extLst>
          </p:cNvPr>
          <p:cNvPicPr>
            <a:picLocks noChangeAspect="1"/>
          </p:cNvPicPr>
          <p:nvPr/>
        </p:nvPicPr>
        <p:blipFill>
          <a:blip r:embed="rId3"/>
          <a:srcRect t="27657" r="20558" b="24553"/>
          <a:stretch>
            <a:fillRect/>
          </a:stretch>
        </p:blipFill>
        <p:spPr>
          <a:xfrm>
            <a:off x="653026" y="1901280"/>
            <a:ext cx="10205665" cy="4276493"/>
          </a:xfrm>
          <a:prstGeom prst="rect">
            <a:avLst/>
          </a:prstGeom>
        </p:spPr>
      </p:pic>
      <p:sp>
        <p:nvSpPr>
          <p:cNvPr id="6" name="TextBox 5">
            <a:extLst>
              <a:ext uri="{FF2B5EF4-FFF2-40B4-BE49-F238E27FC236}">
                <a16:creationId xmlns:a16="http://schemas.microsoft.com/office/drawing/2014/main" id="{F2119A7E-E0C7-8591-2F24-F384AB72185B}"/>
              </a:ext>
            </a:extLst>
          </p:cNvPr>
          <p:cNvSpPr txBox="1"/>
          <p:nvPr/>
        </p:nvSpPr>
        <p:spPr>
          <a:xfrm>
            <a:off x="3166949" y="6408644"/>
            <a:ext cx="8149970" cy="307777"/>
          </a:xfrm>
          <a:prstGeom prst="rect">
            <a:avLst/>
          </a:prstGeom>
          <a:noFill/>
        </p:spPr>
        <p:txBody>
          <a:bodyPr wrap="square" rtlCol="0">
            <a:spAutoFit/>
          </a:bodyPr>
          <a:lstStyle/>
          <a:p>
            <a:r>
              <a:rPr lang="en-US" sz="1400" dirty="0"/>
              <a:t>Source: Ely, DM, Driscoll, AK. </a:t>
            </a:r>
            <a:r>
              <a:rPr lang="en-US" sz="1400" i="1" dirty="0"/>
              <a:t>Infant mortality in the United States, 2023</a:t>
            </a:r>
            <a:r>
              <a:rPr lang="en-US" sz="1400" dirty="0"/>
              <a:t>, CDC</a:t>
            </a:r>
          </a:p>
        </p:txBody>
      </p:sp>
      <p:sp>
        <p:nvSpPr>
          <p:cNvPr id="3" name="TextBox 2">
            <a:extLst>
              <a:ext uri="{FF2B5EF4-FFF2-40B4-BE49-F238E27FC236}">
                <a16:creationId xmlns:a16="http://schemas.microsoft.com/office/drawing/2014/main" id="{4D2755F5-16EE-953B-6CAC-9C20245A3A4C}"/>
              </a:ext>
            </a:extLst>
          </p:cNvPr>
          <p:cNvSpPr txBox="1"/>
          <p:nvPr/>
        </p:nvSpPr>
        <p:spPr>
          <a:xfrm>
            <a:off x="2787805" y="1170878"/>
            <a:ext cx="5196468" cy="400110"/>
          </a:xfrm>
          <a:prstGeom prst="rect">
            <a:avLst/>
          </a:prstGeom>
          <a:noFill/>
        </p:spPr>
        <p:txBody>
          <a:bodyPr wrap="square" rtlCol="0">
            <a:spAutoFit/>
          </a:bodyPr>
          <a:lstStyle/>
          <a:p>
            <a:r>
              <a:rPr lang="en-US" sz="2000" b="1" dirty="0"/>
              <a:t>Deaths per 1,000 live births</a:t>
            </a:r>
            <a:endParaRPr lang="en-US" b="1" dirty="0"/>
          </a:p>
        </p:txBody>
      </p:sp>
    </p:spTree>
    <p:extLst>
      <p:ext uri="{BB962C8B-B14F-4D97-AF65-F5344CB8AC3E}">
        <p14:creationId xmlns:p14="http://schemas.microsoft.com/office/powerpoint/2010/main" val="758630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4BD0E-721F-5796-5CA1-4EFA95A77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F52E0-B255-C5FE-43AD-4AE1312A8A94}"/>
              </a:ext>
            </a:extLst>
          </p:cNvPr>
          <p:cNvSpPr>
            <a:spLocks noGrp="1"/>
          </p:cNvSpPr>
          <p:nvPr>
            <p:ph type="title"/>
          </p:nvPr>
        </p:nvSpPr>
        <p:spPr/>
        <p:txBody>
          <a:bodyPr/>
          <a:lstStyle/>
          <a:p>
            <a:r>
              <a:rPr lang="en-US" dirty="0">
                <a:solidFill>
                  <a:schemeClr val="bg1"/>
                </a:solidFill>
              </a:rPr>
              <a:t>Ma</a:t>
            </a:r>
            <a:r>
              <a:rPr lang="en-US" dirty="0"/>
              <a:t>ternal Mortality Rates by Race</a:t>
            </a:r>
          </a:p>
        </p:txBody>
      </p:sp>
      <p:pic>
        <p:nvPicPr>
          <p:cNvPr id="6" name="Content Placeholder 5">
            <a:extLst>
              <a:ext uri="{FF2B5EF4-FFF2-40B4-BE49-F238E27FC236}">
                <a16:creationId xmlns:a16="http://schemas.microsoft.com/office/drawing/2014/main" id="{74F33F01-E4DA-B09A-179F-87C11461A457}"/>
              </a:ext>
            </a:extLst>
          </p:cNvPr>
          <p:cNvPicPr>
            <a:picLocks noGrp="1" noChangeAspect="1"/>
          </p:cNvPicPr>
          <p:nvPr>
            <p:ph idx="1"/>
          </p:nvPr>
        </p:nvPicPr>
        <p:blipFill>
          <a:blip r:embed="rId2"/>
          <a:srcRect t="5947" b="28704"/>
          <a:stretch>
            <a:fillRect/>
          </a:stretch>
        </p:blipFill>
        <p:spPr>
          <a:xfrm>
            <a:off x="744891" y="1477536"/>
            <a:ext cx="10608909" cy="4555274"/>
          </a:xfrm>
          <a:prstGeom prst="rect">
            <a:avLst/>
          </a:prstGeom>
        </p:spPr>
      </p:pic>
      <p:sp>
        <p:nvSpPr>
          <p:cNvPr id="7" name="TextBox 6">
            <a:extLst>
              <a:ext uri="{FF2B5EF4-FFF2-40B4-BE49-F238E27FC236}">
                <a16:creationId xmlns:a16="http://schemas.microsoft.com/office/drawing/2014/main" id="{C0285123-F7CA-23A7-F645-7D0F7A73610A}"/>
              </a:ext>
            </a:extLst>
          </p:cNvPr>
          <p:cNvSpPr txBox="1"/>
          <p:nvPr/>
        </p:nvSpPr>
        <p:spPr>
          <a:xfrm>
            <a:off x="3389971" y="6467705"/>
            <a:ext cx="8653346" cy="307777"/>
          </a:xfrm>
          <a:prstGeom prst="rect">
            <a:avLst/>
          </a:prstGeom>
          <a:noFill/>
        </p:spPr>
        <p:txBody>
          <a:bodyPr wrap="square" rtlCol="0">
            <a:spAutoFit/>
          </a:bodyPr>
          <a:lstStyle/>
          <a:p>
            <a:r>
              <a:rPr lang="en-US" sz="1400" dirty="0"/>
              <a:t> Source: </a:t>
            </a:r>
            <a:r>
              <a:rPr lang="en-US" sz="1400" i="1" dirty="0"/>
              <a:t>Pregnancy-Related Deaths by Race-Ethnicity</a:t>
            </a:r>
            <a:r>
              <a:rPr lang="en-US" sz="1400" dirty="0"/>
              <a:t>, 2023, CDC</a:t>
            </a:r>
            <a:endParaRPr lang="en-US" dirty="0"/>
          </a:p>
        </p:txBody>
      </p:sp>
    </p:spTree>
    <p:extLst>
      <p:ext uri="{BB962C8B-B14F-4D97-AF65-F5344CB8AC3E}">
        <p14:creationId xmlns:p14="http://schemas.microsoft.com/office/powerpoint/2010/main" val="210220636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rgbClr val="4C515A"/>
    </a:dk1>
    <a:lt1>
      <a:srgbClr val="FFFFFF"/>
    </a:lt1>
    <a:dk2>
      <a:srgbClr val="044C7F"/>
    </a:dk2>
    <a:lt2>
      <a:srgbClr val="4ABDBC"/>
    </a:lt2>
    <a:accent1>
      <a:srgbClr val="044C7F"/>
    </a:accent1>
    <a:accent2>
      <a:srgbClr val="F47920"/>
    </a:accent2>
    <a:accent3>
      <a:srgbClr val="4ABDBC"/>
    </a:accent3>
    <a:accent4>
      <a:srgbClr val="71B254"/>
    </a:accent4>
    <a:accent5>
      <a:srgbClr val="5F5A9D"/>
    </a:accent5>
    <a:accent6>
      <a:srgbClr val="E6C278"/>
    </a:accent6>
    <a:hlink>
      <a:srgbClr val="49BDBC"/>
    </a:hlink>
    <a:folHlink>
      <a:srgbClr val="4ABDBC"/>
    </a:folHlink>
  </a:clrScheme>
  <a:fontScheme name="CMW (Brand Fonts) V1.0">
    <a:majorFont>
      <a:latin typeface="Berlingske Serif Text"/>
      <a:ea typeface=""/>
      <a:cs typeface=""/>
    </a:majorFont>
    <a:minorFont>
      <a:latin typeface="Inter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2">
    <a:dk1>
      <a:srgbClr val="4C515A"/>
    </a:dk1>
    <a:lt1>
      <a:srgbClr val="FFFFFF"/>
    </a:lt1>
    <a:dk2>
      <a:srgbClr val="044C7F"/>
    </a:dk2>
    <a:lt2>
      <a:srgbClr val="4ABDBC"/>
    </a:lt2>
    <a:accent1>
      <a:srgbClr val="044C7F"/>
    </a:accent1>
    <a:accent2>
      <a:srgbClr val="F47920"/>
    </a:accent2>
    <a:accent3>
      <a:srgbClr val="4ABDBC"/>
    </a:accent3>
    <a:accent4>
      <a:srgbClr val="71B254"/>
    </a:accent4>
    <a:accent5>
      <a:srgbClr val="5F5A9D"/>
    </a:accent5>
    <a:accent6>
      <a:srgbClr val="E6C278"/>
    </a:accent6>
    <a:hlink>
      <a:srgbClr val="49BDBC"/>
    </a:hlink>
    <a:folHlink>
      <a:srgbClr val="4ABDBC"/>
    </a:folHlink>
  </a:clrScheme>
  <a:fontScheme name="CMW (Brand Fonts) V1.0">
    <a:majorFont>
      <a:latin typeface="Berlingske Serif Text"/>
      <a:ea typeface=""/>
      <a:cs typeface=""/>
    </a:majorFont>
    <a:minorFont>
      <a:latin typeface="Inter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E25DF5E6FC3D48B41B97D368B79C67" ma:contentTypeVersion="12" ma:contentTypeDescription="Create a new document." ma:contentTypeScope="" ma:versionID="280bc76f8d702f06cfde0eba80256977">
  <xsd:schema xmlns:xsd="http://www.w3.org/2001/XMLSchema" xmlns:xs="http://www.w3.org/2001/XMLSchema" xmlns:p="http://schemas.microsoft.com/office/2006/metadata/properties" xmlns:ns3="61a660bb-b57a-4fbc-ba10-8471d70fe46f" xmlns:ns4="f1e60ea2-d1f2-40fb-ac47-3f06e0d3f2d6" targetNamespace="http://schemas.microsoft.com/office/2006/metadata/properties" ma:root="true" ma:fieldsID="1a1cd78d8d10667e6428eaca148264c8" ns3:_="" ns4:_="">
    <xsd:import namespace="61a660bb-b57a-4fbc-ba10-8471d70fe46f"/>
    <xsd:import namespace="f1e60ea2-d1f2-40fb-ac47-3f06e0d3f2d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a660bb-b57a-4fbc-ba10-8471d70fe46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e60ea2-d1f2-40fb-ac47-3f06e0d3f2d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AA2FD4-09B6-4A2A-87DA-A2FBDF487F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a660bb-b57a-4fbc-ba10-8471d70fe46f"/>
    <ds:schemaRef ds:uri="f1e60ea2-d1f2-40fb-ac47-3f06e0d3f2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B3B429-AEDF-46CE-9D5E-A3C57C0F452F}">
  <ds:schemaRefs>
    <ds:schemaRef ds:uri="http://schemas.microsoft.com/office/2006/metadata/properties"/>
    <ds:schemaRef ds:uri="http://purl.org/dc/dcmitype/"/>
    <ds:schemaRef ds:uri="http://schemas.microsoft.com/office/2006/documentManagement/types"/>
    <ds:schemaRef ds:uri="f1e60ea2-d1f2-40fb-ac47-3f06e0d3f2d6"/>
    <ds:schemaRef ds:uri="http://schemas.openxmlformats.org/package/2006/metadata/core-properties"/>
    <ds:schemaRef ds:uri="http://purl.org/dc/terms/"/>
    <ds:schemaRef ds:uri="http://schemas.microsoft.com/office/infopath/2007/PartnerControls"/>
    <ds:schemaRef ds:uri="61a660bb-b57a-4fbc-ba10-8471d70fe46f"/>
    <ds:schemaRef ds:uri="http://www.w3.org/XML/1998/namespace"/>
    <ds:schemaRef ds:uri="http://purl.org/dc/elements/1.1/"/>
  </ds:schemaRefs>
</ds:datastoreItem>
</file>

<file path=customXml/itemProps3.xml><?xml version="1.0" encoding="utf-8"?>
<ds:datastoreItem xmlns:ds="http://schemas.openxmlformats.org/officeDocument/2006/customXml" ds:itemID="{41E03485-DCFE-4B3F-A6BA-376F57A8B1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41163</TotalTime>
  <Words>2384</Words>
  <Application>Microsoft Macintosh PowerPoint</Application>
  <PresentationFormat>Widescreen</PresentationFormat>
  <Paragraphs>397</Paragraphs>
  <Slides>46</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Arial</vt:lpstr>
      <vt:lpstr>Berlingske Serif Text</vt:lpstr>
      <vt:lpstr>Calibri</vt:lpstr>
      <vt:lpstr>Courier New</vt:lpstr>
      <vt:lpstr>Interface</vt:lpstr>
      <vt:lpstr>Interface</vt:lpstr>
      <vt:lpstr>interface_regular</vt:lpstr>
      <vt:lpstr>Myriad Pro</vt:lpstr>
      <vt:lpstr>Myriad Pro Light</vt:lpstr>
      <vt:lpstr>Roboto</vt:lpstr>
      <vt:lpstr>Source Sans Pro</vt:lpstr>
      <vt:lpstr>Trebuchet MS</vt:lpstr>
      <vt:lpstr>Custom Design</vt:lpstr>
      <vt:lpstr>PowerPoint Presentation</vt:lpstr>
      <vt:lpstr>Healthcare is Big Business</vt:lpstr>
      <vt:lpstr>Markets Studied in Health Economics</vt:lpstr>
      <vt:lpstr>The Three Legs of the Healthcare Stool</vt:lpstr>
      <vt:lpstr>Access</vt:lpstr>
      <vt:lpstr>Health Insurance Coverage, 2022 – 92.1%</vt:lpstr>
      <vt:lpstr>But What About Wait Times?</vt:lpstr>
      <vt:lpstr>Physician Visits and Physician Supply</vt:lpstr>
      <vt:lpstr>Percent of Women Ages 18–64 Who Reported Going  to the Emergency Room in the Past Two Years</vt:lpstr>
      <vt:lpstr>Access Notes</vt:lpstr>
      <vt:lpstr>Quality</vt:lpstr>
      <vt:lpstr>Life Expectancy: How Does the US Compare?</vt:lpstr>
      <vt:lpstr>Infant Mortality Comparison (2023)</vt:lpstr>
      <vt:lpstr>Maternal Mortality Rates per 100,000 live births (2023)</vt:lpstr>
      <vt:lpstr>Prevention and Screening</vt:lpstr>
      <vt:lpstr>Perception of Quality of Medical Care</vt:lpstr>
      <vt:lpstr>Quality of Care Notes</vt:lpstr>
      <vt:lpstr>Costs</vt:lpstr>
      <vt:lpstr>National Health Expenditure as Percent of GDP</vt:lpstr>
      <vt:lpstr>Health Care Spending as % of GDP, 1980–2018</vt:lpstr>
      <vt:lpstr>International Per Capita Healthcare Spending</vt:lpstr>
      <vt:lpstr>Why is Healthcare Spending Increasing?</vt:lpstr>
      <vt:lpstr>Why Are Costs so High in the US?</vt:lpstr>
      <vt:lpstr>Why Are Costs so High in the US?</vt:lpstr>
      <vt:lpstr>Obesity Rates, 2017</vt:lpstr>
      <vt:lpstr>Markets Matter for Costs</vt:lpstr>
      <vt:lpstr>Health Care Markets are Different</vt:lpstr>
      <vt:lpstr>Policy Matters for Costs</vt:lpstr>
      <vt:lpstr>Hospital Monopolization</vt:lpstr>
      <vt:lpstr>PowerPoint Presentation</vt:lpstr>
      <vt:lpstr>Concentration in Pharmaceutical Companies</vt:lpstr>
      <vt:lpstr>Spending on Pharmaceuticals (2023)</vt:lpstr>
      <vt:lpstr>PowerPoint Presentation</vt:lpstr>
      <vt:lpstr>Medicare Modernization Act (2003) </vt:lpstr>
      <vt:lpstr>Concentration of Health Insurance Markets</vt:lpstr>
      <vt:lpstr>Average Annual Insurance Premiums, 1999-2018 </vt:lpstr>
      <vt:lpstr>Spending on Deductibles</vt:lpstr>
      <vt:lpstr>Reason for Higher Health Insurance Rates</vt:lpstr>
      <vt:lpstr>Summary</vt:lpstr>
      <vt:lpstr>A Few Simple Solutions Could Reduce Costs</vt:lpstr>
      <vt:lpstr> Thank you!</vt:lpstr>
      <vt:lpstr>PowerPoint Presentation</vt:lpstr>
      <vt:lpstr>Life Expectancy at Birth by Race/Ethnicity, 2019</vt:lpstr>
      <vt:lpstr>Income Also Matters – Reflecting Access?</vt:lpstr>
      <vt:lpstr>Infant Mortality by Race/Ethnicity (2023)</vt:lpstr>
      <vt:lpstr>Maternal Mortality Rates by Race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Jon Haveman</cp:lastModifiedBy>
  <cp:revision>304</cp:revision>
  <cp:lastPrinted>2023-02-14T19:48:38Z</cp:lastPrinted>
  <dcterms:created xsi:type="dcterms:W3CDTF">2017-05-03T22:30:38Z</dcterms:created>
  <dcterms:modified xsi:type="dcterms:W3CDTF">2026-10-29T21:05:31Z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0x010100A7E25DF5E6FC3D48B41B97D368B79C67</vt:lpwstr>
  </property>
</Properties>
</file>