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charts/chart13.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62"/>
  </p:notesMasterIdLst>
  <p:sldIdLst>
    <p:sldId id="1181" r:id="rId5"/>
    <p:sldId id="327" r:id="rId6"/>
    <p:sldId id="499" r:id="rId7"/>
    <p:sldId id="507" r:id="rId8"/>
    <p:sldId id="501" r:id="rId9"/>
    <p:sldId id="1172" r:id="rId10"/>
    <p:sldId id="4331" r:id="rId11"/>
    <p:sldId id="4326" r:id="rId12"/>
    <p:sldId id="4327" r:id="rId13"/>
    <p:sldId id="1134" r:id="rId14"/>
    <p:sldId id="1144" r:id="rId15"/>
    <p:sldId id="1177" r:id="rId16"/>
    <p:sldId id="1166" r:id="rId17"/>
    <p:sldId id="1113" r:id="rId18"/>
    <p:sldId id="583" r:id="rId19"/>
    <p:sldId id="4328" r:id="rId20"/>
    <p:sldId id="1115" r:id="rId21"/>
    <p:sldId id="1117" r:id="rId22"/>
    <p:sldId id="1118" r:id="rId23"/>
    <p:sldId id="1126" r:id="rId24"/>
    <p:sldId id="561" r:id="rId25"/>
    <p:sldId id="1132" r:id="rId26"/>
    <p:sldId id="1178" r:id="rId27"/>
    <p:sldId id="1165" r:id="rId28"/>
    <p:sldId id="518" r:id="rId29"/>
    <p:sldId id="531" r:id="rId30"/>
    <p:sldId id="532" r:id="rId31"/>
    <p:sldId id="1169" r:id="rId32"/>
    <p:sldId id="530" r:id="rId33"/>
    <p:sldId id="543" r:id="rId34"/>
    <p:sldId id="1182" r:id="rId35"/>
    <p:sldId id="4329" r:id="rId36"/>
    <p:sldId id="1130" r:id="rId37"/>
    <p:sldId id="1179" r:id="rId38"/>
    <p:sldId id="1148" r:id="rId39"/>
    <p:sldId id="4333" r:id="rId40"/>
    <p:sldId id="1180" r:id="rId41"/>
    <p:sldId id="1150" r:id="rId42"/>
    <p:sldId id="4319" r:id="rId43"/>
    <p:sldId id="1096" r:id="rId44"/>
    <p:sldId id="4321" r:id="rId45"/>
    <p:sldId id="1204" r:id="rId46"/>
    <p:sldId id="604" r:id="rId47"/>
    <p:sldId id="581" r:id="rId48"/>
    <p:sldId id="1161" r:id="rId49"/>
    <p:sldId id="1208" r:id="rId50"/>
    <p:sldId id="1210" r:id="rId51"/>
    <p:sldId id="1209" r:id="rId52"/>
    <p:sldId id="599" r:id="rId53"/>
    <p:sldId id="362" r:id="rId54"/>
    <p:sldId id="4324" r:id="rId55"/>
    <p:sldId id="4322" r:id="rId56"/>
    <p:sldId id="4325" r:id="rId57"/>
    <p:sldId id="1149" r:id="rId58"/>
    <p:sldId id="1106" r:id="rId59"/>
    <p:sldId id="4334" r:id="rId60"/>
    <p:sldId id="1158"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410" autoAdjust="0"/>
    <p:restoredTop sz="94507"/>
  </p:normalViewPr>
  <p:slideViewPr>
    <p:cSldViewPr snapToGrid="0" snapToObjects="1">
      <p:cViewPr varScale="1">
        <p:scale>
          <a:sx n="86" d="100"/>
          <a:sy n="86" d="100"/>
        </p:scale>
        <p:origin x="232" y="84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2"/>
            <c:invertIfNegative val="0"/>
            <c:bubble3D val="0"/>
            <c:spPr>
              <a:solidFill>
                <a:srgbClr val="C00000"/>
              </a:solidFill>
              <a:ln w="9525">
                <a:noFill/>
                <a:prstDash val="solid"/>
              </a:ln>
            </c:spPr>
            <c:extLst>
              <c:ext xmlns:c16="http://schemas.microsoft.com/office/drawing/2014/chart" uri="{C3380CC4-5D6E-409C-BE32-E72D297353CC}">
                <c16:uniqueId val="{00000003-B354-4B0C-A812-61A464DA41D4}"/>
              </c:ext>
            </c:extLst>
          </c:dPt>
          <c:dPt>
            <c:idx val="10"/>
            <c:invertIfNegative val="0"/>
            <c:bubble3D val="0"/>
            <c:extLst>
              <c:ext xmlns:c16="http://schemas.microsoft.com/office/drawing/2014/chart" uri="{C3380CC4-5D6E-409C-BE32-E72D297353CC}">
                <c16:uniqueId val="{00000000-B354-4B0C-A812-61A464DA41D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B354-4B0C-A812-61A464DA41D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B354-4B0C-A812-61A464DA41D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27956227693809E-3"/>
          <c:y val="0"/>
          <c:w val="0.99342237775833575"/>
          <c:h val="0.94070213362008048"/>
        </c:manualLayout>
      </c:layout>
      <c:barChart>
        <c:barDir val="col"/>
        <c:grouping val="clustered"/>
        <c:varyColors val="0"/>
        <c:ser>
          <c:idx val="4"/>
          <c:order val="0"/>
          <c:spPr>
            <a:solidFill>
              <a:srgbClr val="0C4C88"/>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98AC-448D-B450-C87A6150F61C}"/>
              </c:ext>
            </c:extLst>
          </c:dPt>
          <c:dLbls>
            <c:dLbl>
              <c:idx val="5"/>
              <c:layout>
                <c:manualLayout>
                  <c:x val="0"/>
                  <c:y val="5.12318262750281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AC-448D-B450-C87A6150F61C}"/>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2-98AC-448D-B450-C87A6150F61C}"/>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rgbClr val="4ABDBC"/>
              </a:solidFill>
            </a:ln>
          </c:spPr>
          <c:marker>
            <c:symbol val="none"/>
          </c:marker>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3-98AC-448D-B450-C87A6150F61C}"/>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1"/>
        <c:axPos val="l"/>
        <c:numFmt formatCode="0" sourceLinked="0"/>
        <c:majorTickMark val="out"/>
        <c:minorTickMark val="none"/>
        <c:tickLblPos val="nextTo"/>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1F52-438F-8451-3FBBF2465F1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F52-438F-8451-3FBBF2465F1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F52-438F-8451-3FBBF2465F1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208652298583E-2"/>
          <c:y val="8.9564493256400382E-2"/>
          <c:w val="0.94077382897868111"/>
          <c:h val="0.81628968952359693"/>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9"/>
            <c:invertIfNegative val="0"/>
            <c:bubble3D val="0"/>
            <c:spPr>
              <a:solidFill>
                <a:srgbClr val="C00000"/>
              </a:solidFill>
              <a:ln w="19050">
                <a:noFill/>
              </a:ln>
            </c:spPr>
            <c:extLst>
              <c:ext xmlns:c16="http://schemas.microsoft.com/office/drawing/2014/chart" uri="{C3380CC4-5D6E-409C-BE32-E72D297353CC}">
                <c16:uniqueId val="{00000001-44DA-4A25-BD22-88D54E35194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f>Sheet1!$B$2:$B$12</c:f>
              <c:numCache>
                <c:formatCode>0</c:formatCode>
                <c:ptCount val="11"/>
                <c:pt idx="0">
                  <c:v>11.66</c:v>
                </c:pt>
                <c:pt idx="1">
                  <c:v>20.75</c:v>
                </c:pt>
                <c:pt idx="2">
                  <c:v>21.02</c:v>
                </c:pt>
                <c:pt idx="3">
                  <c:v>23.94</c:v>
                </c:pt>
                <c:pt idx="4">
                  <c:v>23.98</c:v>
                </c:pt>
                <c:pt idx="5">
                  <c:v>27.99</c:v>
                </c:pt>
                <c:pt idx="6">
                  <c:v>29.42</c:v>
                </c:pt>
                <c:pt idx="7">
                  <c:v>31.89</c:v>
                </c:pt>
                <c:pt idx="8">
                  <c:v>36.5</c:v>
                </c:pt>
                <c:pt idx="9">
                  <c:v>37.39</c:v>
                </c:pt>
                <c:pt idx="10">
                  <c:v>44.56</c:v>
                </c:pt>
              </c:numCache>
            </c:numRef>
          </c:val>
          <c:extLst>
            <c:ext xmlns:c16="http://schemas.microsoft.com/office/drawing/2014/chart" uri="{C3380CC4-5D6E-409C-BE32-E72D297353CC}">
              <c16:uniqueId val="{00000002-44DA-4A25-BD22-88D54E351946}"/>
            </c:ext>
          </c:extLst>
        </c:ser>
        <c:dLbls>
          <c:showLegendKey val="0"/>
          <c:showVal val="0"/>
          <c:showCatName val="0"/>
          <c:showSerName val="0"/>
          <c:showPercent val="0"/>
          <c:showBubbleSize val="0"/>
        </c:dLbls>
        <c:gapWidth val="25"/>
        <c:axId val="637811800"/>
        <c:axId val="637812192"/>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44DA-4A25-BD22-88D54E351946}"/>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4DA-4A25-BD22-88D54E351946}"/>
                      </c:ext>
                    </c:extLst>
                  </c:dLbl>
                  <c:dLbl>
                    <c:idx val="4"/>
                    <c:layout>
                      <c:manualLayout>
                        <c:x val="0"/>
                        <c:y val="4.295153812553868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4DA-4A25-BD22-88D54E351946}"/>
                      </c:ext>
                    </c:extLst>
                  </c:dLbl>
                  <c:dLbl>
                    <c:idx val="6"/>
                    <c:layout>
                      <c:manualLayout>
                        <c:x val="0"/>
                        <c:y val="2.312775129836698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4DA-4A25-BD22-88D54E351946}"/>
                      </c:ext>
                    </c:extLst>
                  </c:dLbl>
                  <c:dLbl>
                    <c:idx val="7"/>
                    <c:layout>
                      <c:manualLayout>
                        <c:x val="7.0908823313302425E-4"/>
                        <c:y val="5.6167656165002466E-2"/>
                      </c:manualLayout>
                    </c:layout>
                    <c:spPr>
                      <a:noFill/>
                      <a:ln>
                        <a:noFill/>
                      </a:ln>
                      <a:effectLst/>
                    </c:spPr>
                    <c:txPr>
                      <a:bodyPr wrap="square" lIns="38100" tIns="19050" rIns="38100" bIns="19050" anchor="ctr">
                        <a:noAutofit/>
                      </a:bodyPr>
                      <a:lstStyle/>
                      <a:p>
                        <a:pPr>
                          <a:defRPr sz="1400" b="1">
                            <a:latin typeface="Interface"/>
                          </a:defRPr>
                        </a:pPr>
                        <a:endParaRPr lang="en-US"/>
                      </a:p>
                    </c:txPr>
                    <c:showLegendKey val="0"/>
                    <c:showVal val="1"/>
                    <c:showCatName val="0"/>
                    <c:showSerName val="0"/>
                    <c:showPercent val="0"/>
                    <c:showBubbleSize val="0"/>
                    <c:extLst>
                      <c:ext uri="{CE6537A1-D6FC-4f65-9D91-7224C49458BB}">
                        <c15:layout>
                          <c:manualLayout>
                            <c:w val="3.4844595776156811E-2"/>
                            <c:h val="0.10936122399656389"/>
                          </c:manualLayout>
                        </c15:layout>
                      </c:ext>
                      <c:ext xmlns:c16="http://schemas.microsoft.com/office/drawing/2014/chart" uri="{C3380CC4-5D6E-409C-BE32-E72D297353CC}">
                        <c16:uniqueId val="{00000007-44DA-4A25-BD22-88D54E351946}"/>
                      </c:ext>
                    </c:extLst>
                  </c:dLbl>
                  <c:dLbl>
                    <c:idx val="10"/>
                    <c:layout>
                      <c:manualLayout>
                        <c:x val="0"/>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4DA-4A25-BD22-88D54E35194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9-44DA-4A25-BD22-88D54E351946}"/>
                  </c:ext>
                </c:extLst>
              </c15:ser>
            </c15:filteredBarSeries>
          </c:ext>
        </c:extLst>
      </c:barChart>
      <c:catAx>
        <c:axId val="637811800"/>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2192"/>
        <c:crosses val="autoZero"/>
        <c:auto val="1"/>
        <c:lblAlgn val="ctr"/>
        <c:lblOffset val="100"/>
        <c:noMultiLvlLbl val="0"/>
      </c:catAx>
      <c:valAx>
        <c:axId val="637812192"/>
        <c:scaling>
          <c:orientation val="minMax"/>
          <c:max val="50"/>
        </c:scaling>
        <c:delete val="1"/>
        <c:axPos val="l"/>
        <c:numFmt formatCode="0" sourceLinked="1"/>
        <c:majorTickMark val="none"/>
        <c:minorTickMark val="none"/>
        <c:tickLblPos val="nextTo"/>
        <c:crossAx val="637811800"/>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7168-488C-B753-525E9F591060}"/>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7168-488C-B753-525E9F591060}"/>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7168-488C-B753-525E9F591060}"/>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7168-488C-B753-525E9F591060}"/>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7168-488C-B753-525E9F591060}"/>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7168-488C-B753-525E9F591060}"/>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7168-488C-B753-525E9F591060}"/>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7168-488C-B753-525E9F591060}"/>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7168-488C-B753-525E9F591060}"/>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7168-488C-B753-525E9F591060}"/>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7168-488C-B753-525E9F591060}"/>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95681731018978E-2"/>
          <c:y val="0.16538206047883972"/>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Sheet1!$A$2:$A$12</c:f>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f>Sheet1!$B$2:$B$12</c:f>
              <c:numCache>
                <c:formatCode>0.00</c:formatCode>
                <c:ptCount val="11"/>
                <c:pt idx="0">
                  <c:v>2</c:v>
                </c:pt>
                <c:pt idx="1">
                  <c:v>2.2999999999999998</c:v>
                </c:pt>
                <c:pt idx="2">
                  <c:v>3.1</c:v>
                </c:pt>
                <c:pt idx="3">
                  <c:v>3.2</c:v>
                </c:pt>
                <c:pt idx="4">
                  <c:v>3.3</c:v>
                </c:pt>
                <c:pt idx="5">
                  <c:v>3.5</c:v>
                </c:pt>
                <c:pt idx="6">
                  <c:v>3.8</c:v>
                </c:pt>
                <c:pt idx="7">
                  <c:v>3.9</c:v>
                </c:pt>
                <c:pt idx="8">
                  <c:v>4.2</c:v>
                </c:pt>
                <c:pt idx="9">
                  <c:v>4.7</c:v>
                </c:pt>
                <c:pt idx="10">
                  <c:v>5.8</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2"/>
                  </a:solidFill>
                  <a:ln>
                    <a:noFill/>
                  </a:ln>
                  <a:effectLst/>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315A-402C-A4A7-A85376A0E8A1}"/>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315A-402C-A4A7-A85376A0E8A1}"/>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315A-402C-A4A7-A85376A0E8A1}"/>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315A-402C-A4A7-A85376A0E8A1}"/>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315A-402C-A4A7-A85376A0E8A1}"/>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315A-402C-A4A7-A85376A0E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Interface"/>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chemeClr val="tx1"/>
                            </a:solidFill>
                            <a:prstDash val="solid"/>
                            <a:round/>
                          </a:ln>
                          <a:effectLst/>
                        </c:spPr>
                      </c15:leaderLines>
                    </c:ext>
                  </c:extLst>
                </c:dLbls>
                <c:cat>
                  <c:strRef>
                    <c:extLst>
                      <c:ext uri="{02D57815-91ED-43cb-92C2-25804820EDAC}">
                        <c15:formulaRef>
                          <c15:sqref>Sheet1!$A$2:$A$12</c15:sqref>
                        </c15:formulaRef>
                      </c:ext>
                    </c:extLst>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315A-402C-A4A7-A85376A0E8A1}"/>
                  </c:ext>
                </c:extLst>
              </c15:ser>
            </c15:filteredBarSeries>
          </c:ext>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6"/>
          <c:min val="0"/>
        </c:scaling>
        <c:delete val="1"/>
        <c:axPos val="l"/>
        <c:majorGridlines>
          <c:spPr>
            <a:ln w="6350" cap="flat" cmpd="sng" algn="ctr">
              <a:solidFill>
                <a:schemeClr val="tx1">
                  <a:tint val="75000"/>
                </a:schemeClr>
              </a:solidFill>
              <a:prstDash val="solid"/>
              <a:round/>
            </a:ln>
            <a:effectLst/>
          </c:spPr>
        </c:majorGridlines>
        <c:numFmt formatCode="0.00" sourceLinked="1"/>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5279314665008025E-4"/>
          <c:w val="0.92657620264156026"/>
          <c:h val="0.73856373207956671"/>
        </c:manualLayout>
      </c:layout>
      <c:barChart>
        <c:barDir val="col"/>
        <c:grouping val="clustered"/>
        <c:varyColors val="0"/>
        <c:ser>
          <c:idx val="0"/>
          <c:order val="0"/>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Sheet1!$A$2:$A$7</c:f>
              <c:strCache>
                <c:ptCount val="6"/>
                <c:pt idx="0">
                  <c:v>Non-Hispanic Black</c:v>
                </c:pt>
                <c:pt idx="1">
                  <c:v>American Indian / Alaska Native</c:v>
                </c:pt>
                <c:pt idx="2">
                  <c:v>Native Hawaiian or other Pacific Islander</c:v>
                </c:pt>
                <c:pt idx="3">
                  <c:v>Hispanic</c:v>
                </c:pt>
                <c:pt idx="4">
                  <c:v>Non-Hispanic White</c:v>
                </c:pt>
                <c:pt idx="5">
                  <c:v>Asian</c:v>
                </c:pt>
              </c:strCache>
            </c:strRef>
          </c:cat>
          <c:val>
            <c:numRef>
              <c:f>Sheet1!$B$2:$B$7</c:f>
              <c:numCache>
                <c:formatCode>General</c:formatCode>
                <c:ptCount val="6"/>
                <c:pt idx="0">
                  <c:v>11.4</c:v>
                </c:pt>
                <c:pt idx="1">
                  <c:v>9.4</c:v>
                </c:pt>
                <c:pt idx="2">
                  <c:v>7.4</c:v>
                </c:pt>
                <c:pt idx="3">
                  <c:v>5</c:v>
                </c:pt>
                <c:pt idx="4">
                  <c:v>4.9000000000000004</c:v>
                </c:pt>
                <c:pt idx="5">
                  <c:v>3.6</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At val="0"/>
        <c:auto val="1"/>
        <c:lblAlgn val="ctr"/>
        <c:lblOffset val="100"/>
        <c:noMultiLvlLbl val="0"/>
      </c:catAx>
      <c:valAx>
        <c:axId val="639404768"/>
        <c:scaling>
          <c:orientation val="minMax"/>
          <c:max val="12"/>
          <c:min val="0"/>
        </c:scaling>
        <c:delete val="1"/>
        <c:axPos val="l"/>
        <c:majorGridlines>
          <c:spPr>
            <a:ln w="6350" cap="flat" cmpd="sng" algn="ctr">
              <a:solidFill>
                <a:schemeClr val="tx1">
                  <a:tint val="75000"/>
                </a:schemeClr>
              </a:solidFill>
              <a:prstDash val="solid"/>
              <a:round/>
            </a:ln>
            <a:effectLst/>
          </c:spPr>
        </c:majorGridlines>
        <c:numFmt formatCode="0.0" sourceLinked="0"/>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98546975471929E-2"/>
          <c:y val="3.3197446386836985E-2"/>
          <c:w val="0.9713874502361628"/>
          <c:h val="0.89222402691916058"/>
        </c:manualLayout>
      </c:layout>
      <c:barChart>
        <c:barDir val="col"/>
        <c:grouping val="clustered"/>
        <c:varyColors val="0"/>
        <c:ser>
          <c:idx val="0"/>
          <c:order val="0"/>
          <c:tx>
            <c:strRef>
              <c:f>Sheet1!$B$1</c:f>
              <c:strCache>
                <c:ptCount val="1"/>
                <c:pt idx="0">
                  <c:v>2015</c:v>
                </c:pt>
              </c:strCache>
            </c:strRef>
          </c:tx>
          <c:spPr>
            <a:solidFill>
              <a:srgbClr val="0C4C88"/>
            </a:solidFill>
            <a:ln>
              <a:noFill/>
            </a:ln>
            <a:effectLst/>
          </c:spPr>
          <c:invertIfNegative val="0"/>
          <c:dPt>
            <c:idx val="10"/>
            <c:invertIfNegative val="0"/>
            <c:bubble3D val="0"/>
            <c:spPr>
              <a:solidFill>
                <a:srgbClr val="C00000"/>
              </a:solidFill>
              <a:ln>
                <a:noFill/>
              </a:ln>
              <a:effectLst/>
            </c:spPr>
            <c:extLst>
              <c:ext xmlns:c16="http://schemas.microsoft.com/office/drawing/2014/chart" uri="{C3380CC4-5D6E-409C-BE32-E72D297353CC}">
                <c16:uniqueId val="{00000001-82A6-48A5-AF64-209FE7963A6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NOR</c:v>
                </c:pt>
                <c:pt idx="2">
                  <c:v>SWIZ</c:v>
                </c:pt>
                <c:pt idx="3">
                  <c:v>AUS</c:v>
                </c:pt>
                <c:pt idx="4">
                  <c:v>GER</c:v>
                </c:pt>
                <c:pt idx="5">
                  <c:v>CAN</c:v>
                </c:pt>
                <c:pt idx="6">
                  <c:v>NETH</c:v>
                </c:pt>
                <c:pt idx="7">
                  <c:v>FRA</c:v>
                </c:pt>
                <c:pt idx="8">
                  <c:v>UK</c:v>
                </c:pt>
                <c:pt idx="9">
                  <c:v>NZ</c:v>
                </c:pt>
                <c:pt idx="10">
                  <c:v>US</c:v>
                </c:pt>
              </c:strCache>
            </c:strRef>
          </c:cat>
          <c:val>
            <c:numRef>
              <c:f>Sheet1!$B$2:$B$12</c:f>
              <c:numCache>
                <c:formatCode>General</c:formatCode>
                <c:ptCount val="11"/>
                <c:pt idx="0">
                  <c:v>4</c:v>
                </c:pt>
                <c:pt idx="1">
                  <c:v>5</c:v>
                </c:pt>
                <c:pt idx="2">
                  <c:v>5</c:v>
                </c:pt>
                <c:pt idx="3">
                  <c:v>6</c:v>
                </c:pt>
                <c:pt idx="4">
                  <c:v>6</c:v>
                </c:pt>
                <c:pt idx="5">
                  <c:v>7</c:v>
                </c:pt>
                <c:pt idx="6">
                  <c:v>7</c:v>
                </c:pt>
                <c:pt idx="7">
                  <c:v>8</c:v>
                </c:pt>
                <c:pt idx="8">
                  <c:v>9</c:v>
                </c:pt>
                <c:pt idx="9">
                  <c:v>11</c:v>
                </c:pt>
                <c:pt idx="10">
                  <c:v>14</c:v>
                </c:pt>
              </c:numCache>
            </c:numRef>
          </c:val>
          <c:extLst>
            <c:ext xmlns:c16="http://schemas.microsoft.com/office/drawing/2014/chart" uri="{C3380CC4-5D6E-409C-BE32-E72D297353CC}">
              <c16:uniqueId val="{00000002-82A6-48A5-AF64-209FE7963A6D}"/>
            </c:ext>
          </c:extLst>
        </c:ser>
        <c:dLbls>
          <c:showLegendKey val="0"/>
          <c:showVal val="0"/>
          <c:showCatName val="0"/>
          <c:showSerName val="0"/>
          <c:showPercent val="0"/>
          <c:showBubbleSize val="0"/>
        </c:dLbls>
        <c:gapWidth val="16"/>
        <c:overlap val="-27"/>
        <c:axId val="427535504"/>
        <c:axId val="637459496"/>
      </c:barChart>
      <c:catAx>
        <c:axId val="427535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7459496"/>
        <c:crosses val="autoZero"/>
        <c:auto val="1"/>
        <c:lblAlgn val="ctr"/>
        <c:lblOffset val="100"/>
        <c:noMultiLvlLbl val="0"/>
      </c:catAx>
      <c:valAx>
        <c:axId val="637459496"/>
        <c:scaling>
          <c:orientation val="minMax"/>
          <c:max val="50"/>
        </c:scaling>
        <c:delete val="1"/>
        <c:axPos val="l"/>
        <c:majorGridlines>
          <c:spPr>
            <a:ln w="9525" cap="flat" cmpd="sng" algn="ctr">
              <a:noFill/>
              <a:round/>
            </a:ln>
            <a:effectLst/>
          </c:spPr>
        </c:majorGridlines>
        <c:numFmt formatCode="General" sourceLinked="1"/>
        <c:majorTickMark val="none"/>
        <c:minorTickMark val="none"/>
        <c:tickLblPos val="nextTo"/>
        <c:crossAx val="4275355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84978440194976E-2"/>
          <c:y val="5.865605707737237E-2"/>
          <c:w val="0.88057473284589438"/>
          <c:h val="0.75780015400523937"/>
        </c:manualLayout>
      </c:layout>
      <c:barChart>
        <c:barDir val="col"/>
        <c:grouping val="clustered"/>
        <c:varyColors val="0"/>
        <c:ser>
          <c:idx val="0"/>
          <c:order val="0"/>
          <c:tx>
            <c:strRef>
              <c:f>Sheet1!$B$1</c:f>
              <c:strCache>
                <c:ptCount val="1"/>
                <c:pt idx="0">
                  <c:v>Column2</c:v>
                </c:pt>
              </c:strCache>
            </c:strRef>
          </c:tx>
          <c:spPr>
            <a:solidFill>
              <a:srgbClr val="0C4C88"/>
            </a:solidFill>
            <a:ln>
              <a:solidFill>
                <a:schemeClr val="tx2"/>
              </a:solidFill>
            </a:ln>
          </c:spPr>
          <c:invertIfNegative val="0"/>
          <c:dPt>
            <c:idx val="0"/>
            <c:invertIfNegative val="0"/>
            <c:bubble3D val="0"/>
            <c:spPr>
              <a:solidFill>
                <a:srgbClr val="C00000"/>
              </a:solidFill>
              <a:ln>
                <a:solidFill>
                  <a:schemeClr val="tx2"/>
                </a:solidFill>
              </a:ln>
            </c:spPr>
            <c:extLst>
              <c:ext xmlns:c16="http://schemas.microsoft.com/office/drawing/2014/chart" uri="{C3380CC4-5D6E-409C-BE32-E72D297353CC}">
                <c16:uniqueId val="{00000000-600D-4BC4-ACDC-B29037BE43C0}"/>
              </c:ext>
            </c:extLst>
          </c:dPt>
          <c:dPt>
            <c:idx val="10"/>
            <c:invertIfNegative val="0"/>
            <c:bubble3D val="0"/>
            <c:spPr>
              <a:solidFill>
                <a:srgbClr val="C00000"/>
              </a:solidFill>
              <a:ln>
                <a:solidFill>
                  <a:schemeClr val="tx2"/>
                </a:solidFill>
              </a:ln>
            </c:spPr>
            <c:extLst>
              <c:ext xmlns:c16="http://schemas.microsoft.com/office/drawing/2014/chart" uri="{C3380CC4-5D6E-409C-BE32-E72D297353CC}">
                <c16:uniqueId val="{00000001-F40A-4403-B1C5-5DEB7D7566D8}"/>
              </c:ext>
            </c:extLst>
          </c:dPt>
          <c:dLbls>
            <c:numFmt formatCode="#,##0.0" sourceLinked="0"/>
            <c:spPr>
              <a:noFill/>
              <a:ln>
                <a:noFill/>
              </a:ln>
              <a:effectLst/>
            </c:spPr>
            <c:txPr>
              <a:bodyPr/>
              <a:lstStyle/>
              <a:p>
                <a:pPr>
                  <a:defRPr b="1">
                    <a:latin typeface="Cabin" panose="020B08030502020200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US</c:v>
                </c:pt>
                <c:pt idx="1">
                  <c:v>SWE</c:v>
                </c:pt>
                <c:pt idx="2">
                  <c:v>CAN</c:v>
                </c:pt>
                <c:pt idx="3">
                  <c:v>SWIZ</c:v>
                </c:pt>
                <c:pt idx="4">
                  <c:v>UK</c:v>
                </c:pt>
                <c:pt idx="5">
                  <c:v>AUS</c:v>
                </c:pt>
                <c:pt idx="6">
                  <c:v>NETH</c:v>
                </c:pt>
                <c:pt idx="7">
                  <c:v>FR</c:v>
                </c:pt>
                <c:pt idx="8">
                  <c:v>GER</c:v>
                </c:pt>
              </c:strCache>
            </c:strRef>
          </c:cat>
          <c:val>
            <c:numRef>
              <c:f>Sheet1!$B$2:$B$10</c:f>
              <c:numCache>
                <c:formatCode>General</c:formatCode>
                <c:ptCount val="9"/>
                <c:pt idx="0">
                  <c:v>19</c:v>
                </c:pt>
                <c:pt idx="1">
                  <c:v>17</c:v>
                </c:pt>
                <c:pt idx="2">
                  <c:v>15</c:v>
                </c:pt>
                <c:pt idx="3">
                  <c:v>14</c:v>
                </c:pt>
                <c:pt idx="4">
                  <c:v>11</c:v>
                </c:pt>
                <c:pt idx="5">
                  <c:v>11</c:v>
                </c:pt>
                <c:pt idx="6">
                  <c:v>10</c:v>
                </c:pt>
                <c:pt idx="7">
                  <c:v>8</c:v>
                </c:pt>
                <c:pt idx="8">
                  <c:v>7</c:v>
                </c:pt>
              </c:numCache>
            </c:numRef>
          </c:val>
          <c:extLst>
            <c:ext xmlns:c16="http://schemas.microsoft.com/office/drawing/2014/chart" uri="{C3380CC4-5D6E-409C-BE32-E72D297353CC}">
              <c16:uniqueId val="{00000000-F40A-4403-B1C5-5DEB7D7566D8}"/>
            </c:ext>
          </c:extLst>
        </c:ser>
        <c:dLbls>
          <c:showLegendKey val="0"/>
          <c:showVal val="0"/>
          <c:showCatName val="0"/>
          <c:showSerName val="0"/>
          <c:showPercent val="0"/>
          <c:showBubbleSize val="0"/>
        </c:dLbls>
        <c:gapWidth val="150"/>
        <c:axId val="104837504"/>
        <c:axId val="104839040"/>
      </c:barChart>
      <c:catAx>
        <c:axId val="104837504"/>
        <c:scaling>
          <c:orientation val="minMax"/>
        </c:scaling>
        <c:delete val="0"/>
        <c:axPos val="b"/>
        <c:numFmt formatCode="General" sourceLinked="0"/>
        <c:majorTickMark val="out"/>
        <c:minorTickMark val="none"/>
        <c:tickLblPos val="low"/>
        <c:txPr>
          <a:bodyPr rot="0"/>
          <a:lstStyle/>
          <a:p>
            <a:pPr>
              <a:defRPr sz="1600" b="1">
                <a:latin typeface="Cabin" panose="020B0803050202020004" pitchFamily="34" charset="0"/>
                <a:cs typeface="Arial" panose="020B0604020202020204" pitchFamily="34" charset="0"/>
              </a:defRPr>
            </a:pPr>
            <a:endParaRPr lang="en-US"/>
          </a:p>
        </c:txPr>
        <c:crossAx val="104839040"/>
        <c:crosses val="autoZero"/>
        <c:auto val="1"/>
        <c:lblAlgn val="ctr"/>
        <c:lblOffset val="100"/>
        <c:noMultiLvlLbl val="0"/>
      </c:catAx>
      <c:valAx>
        <c:axId val="104839040"/>
        <c:scaling>
          <c:orientation val="minMax"/>
        </c:scaling>
        <c:delete val="0"/>
        <c:axPos val="l"/>
        <c:numFmt formatCode="General" sourceLinked="1"/>
        <c:majorTickMark val="out"/>
        <c:minorTickMark val="none"/>
        <c:tickLblPos val="nextTo"/>
        <c:txPr>
          <a:bodyPr/>
          <a:lstStyle/>
          <a:p>
            <a:pPr>
              <a:defRPr sz="1600" b="1">
                <a:latin typeface="Cabin" panose="020B0803050202020004" pitchFamily="34" charset="0"/>
                <a:cs typeface="Arial" panose="020B0604020202020204" pitchFamily="34" charset="0"/>
              </a:defRPr>
            </a:pPr>
            <a:endParaRPr lang="en-US"/>
          </a:p>
        </c:txPr>
        <c:crossAx val="104837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3856229513214E-2"/>
          <c:y val="0.16808246319290043"/>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0"/>
            <c:invertIfNegative val="0"/>
            <c:bubble3D val="0"/>
            <c:spPr>
              <a:solidFill>
                <a:srgbClr val="C00000"/>
              </a:solidFill>
              <a:ln w="19050">
                <a:noFill/>
              </a:ln>
            </c:spPr>
            <c:extLst>
              <c:ext xmlns:c16="http://schemas.microsoft.com/office/drawing/2014/chart" uri="{C3380CC4-5D6E-409C-BE32-E72D297353CC}">
                <c16:uniqueId val="{00000001-481A-46DC-94FA-E364A879E506}"/>
              </c:ext>
            </c:extLst>
          </c:dPt>
          <c:dPt>
            <c:idx val="10"/>
            <c:invertIfNegative val="0"/>
            <c:bubble3D val="0"/>
            <c:extLst>
              <c:ext xmlns:c16="http://schemas.microsoft.com/office/drawing/2014/chart" uri="{C3380CC4-5D6E-409C-BE32-E72D297353CC}">
                <c16:uniqueId val="{00000002-481A-46DC-94FA-E364A879E50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f>Sheet1!$B$2:$B$12</c:f>
              <c:numCache>
                <c:formatCode>0</c:formatCode>
                <c:ptCount val="11"/>
                <c:pt idx="0">
                  <c:v>23.9</c:v>
                </c:pt>
                <c:pt idx="1">
                  <c:v>33.299999999999997</c:v>
                </c:pt>
                <c:pt idx="2">
                  <c:v>39.47</c:v>
                </c:pt>
                <c:pt idx="3">
                  <c:v>47.19</c:v>
                </c:pt>
                <c:pt idx="4">
                  <c:v>49.2</c:v>
                </c:pt>
                <c:pt idx="5">
                  <c:v>51.27</c:v>
                </c:pt>
                <c:pt idx="6">
                  <c:v>53.91</c:v>
                </c:pt>
                <c:pt idx="7">
                  <c:v>54.71</c:v>
                </c:pt>
                <c:pt idx="8">
                  <c:v>59.37</c:v>
                </c:pt>
                <c:pt idx="9">
                  <c:v>60.64</c:v>
                </c:pt>
                <c:pt idx="10">
                  <c:v>61.89</c:v>
                </c:pt>
              </c:numCache>
            </c:numRef>
          </c:val>
          <c:extLst>
            <c:ext xmlns:c16="http://schemas.microsoft.com/office/drawing/2014/chart" uri="{C3380CC4-5D6E-409C-BE32-E72D297353CC}">
              <c16:uniqueId val="{00000003-481A-46DC-94FA-E364A879E506}"/>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81A-46DC-94FA-E364A879E506}"/>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81A-46DC-94FA-E364A879E506}"/>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81A-46DC-94FA-E364A879E506}"/>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481A-46DC-94FA-E364A879E506}"/>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81A-46DC-94FA-E364A879E506}"/>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481A-46DC-94FA-E364A879E50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481A-46DC-94FA-E364A879E506}"/>
                  </c:ext>
                </c:extLst>
              </c15:ser>
            </c15:filteredBarSeries>
          </c:ext>
        </c:extLst>
      </c:barChart>
      <c:catAx>
        <c:axId val="639404376"/>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100"/>
          <c:min val="0"/>
        </c:scaling>
        <c:delete val="1"/>
        <c:axPos val="l"/>
        <c:numFmt formatCode="0" sourceLinked="1"/>
        <c:majorTickMark val="none"/>
        <c:minorTickMark val="none"/>
        <c:tickLblPos val="nextTo"/>
        <c:crossAx val="63940437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0.05376</cdr:x>
      <cdr:y>0.35814</cdr:y>
    </cdr:from>
    <cdr:to>
      <cdr:x>0.35323</cdr:x>
      <cdr:y>0.40222</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278562" y="1500388"/>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cdr:txBody>
    </cdr:sp>
  </cdr:relSizeAnchor>
  <cdr:relSizeAnchor xmlns:cdr="http://schemas.openxmlformats.org/drawingml/2006/chartDrawing">
    <cdr:from>
      <cdr:x>0.03266</cdr:x>
      <cdr:y>0</cdr:y>
    </cdr:from>
    <cdr:to>
      <cdr:x>0.88091</cdr:x>
      <cdr:y>0.06612</cdr:y>
    </cdr:to>
    <cdr:sp macro="" textlink="">
      <cdr:nvSpPr>
        <cdr:cNvPr id="3" name="TextBox 10">
          <a:extLst xmlns:a="http://schemas.openxmlformats.org/drawingml/2006/main">
            <a:ext uri="{FF2B5EF4-FFF2-40B4-BE49-F238E27FC236}">
              <a16:creationId xmlns:a16="http://schemas.microsoft.com/office/drawing/2014/main" id="{2D8DC483-668C-BD4E-AA74-885432025451}"/>
            </a:ext>
          </a:extLst>
        </cdr:cNvPr>
        <cdr:cNvSpPr txBox="1"/>
      </cdr:nvSpPr>
      <cdr:spPr>
        <a:xfrm xmlns:a="http://schemas.openxmlformats.org/drawingml/2006/main">
          <a:off x="169231" y="0"/>
          <a:ext cx="439529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Average physician visits per capita, 2017</a:t>
          </a:r>
          <a:endParaRPr lang="en-US" sz="1800" i="1" dirty="0">
            <a:solidFill>
              <a:srgbClr val="4C515A"/>
            </a:solidFill>
            <a:latin typeface="Trebuchet M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0.66915</cdr:x>
      <cdr:y>0.46393</cdr:y>
    </cdr:from>
    <cdr:to>
      <cdr:x>0.96863</cdr:x>
      <cdr:y>0.50801</cdr:y>
    </cdr:to>
    <cdr:sp macro="" textlink="">
      <cdr:nvSpPr>
        <cdr:cNvPr id="2" name="TextBox 1">
          <a:extLst xmlns:a="http://schemas.openxmlformats.org/drawingml/2006/main">
            <a:ext uri="{FF2B5EF4-FFF2-40B4-BE49-F238E27FC236}">
              <a16:creationId xmlns:a16="http://schemas.microsoft.com/office/drawing/2014/main" id="{962B1ED3-5CF1-42C2-B516-B8F6571B8895}"/>
            </a:ext>
          </a:extLst>
        </cdr:cNvPr>
        <cdr:cNvSpPr txBox="1"/>
      </cdr:nvSpPr>
      <cdr:spPr>
        <a:xfrm xmlns:a="http://schemas.openxmlformats.org/drawingml/2006/main">
          <a:off x="3467280" y="1943611"/>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cdr:txBody>
    </cdr:sp>
  </cdr:relSizeAnchor>
  <cdr:relSizeAnchor xmlns:cdr="http://schemas.openxmlformats.org/drawingml/2006/chartDrawing">
    <cdr:from>
      <cdr:x>0.04843</cdr:x>
      <cdr:y>0</cdr:y>
    </cdr:from>
    <cdr:to>
      <cdr:x>0.91501</cdr:x>
      <cdr:y>0.06612</cdr:y>
    </cdr:to>
    <cdr:sp macro="" textlink="">
      <cdr:nvSpPr>
        <cdr:cNvPr id="3" name="TextBox 13">
          <a:extLst xmlns:a="http://schemas.openxmlformats.org/drawingml/2006/main">
            <a:ext uri="{FF2B5EF4-FFF2-40B4-BE49-F238E27FC236}">
              <a16:creationId xmlns:a16="http://schemas.microsoft.com/office/drawing/2014/main" id="{EA0EB2DB-8B9F-C946-B524-21C3EB2ACDCD}"/>
            </a:ext>
          </a:extLst>
        </cdr:cNvPr>
        <cdr:cNvSpPr txBox="1"/>
      </cdr:nvSpPr>
      <cdr:spPr>
        <a:xfrm xmlns:a="http://schemas.openxmlformats.org/drawingml/2006/main">
          <a:off x="250945" y="0"/>
          <a:ext cx="4490278"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Practicing physicians per 1,000 population, 2018</a:t>
          </a:r>
          <a:endParaRPr lang="en-US" sz="1800" i="1" dirty="0">
            <a:solidFill>
              <a:srgbClr val="4C515A"/>
            </a:solidFill>
            <a:latin typeface="Trebuchet M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0.03138</cdr:y>
    </cdr:from>
    <cdr:to>
      <cdr:x>0.84068</cdr:x>
      <cdr:y>0.22236</cdr:y>
    </cdr:to>
    <cdr:sp macro="" textlink="">
      <cdr:nvSpPr>
        <cdr:cNvPr id="2" name="Rectangle 1">
          <a:extLst xmlns:a="http://schemas.openxmlformats.org/drawingml/2006/main">
            <a:ext uri="{FF2B5EF4-FFF2-40B4-BE49-F238E27FC236}">
              <a16:creationId xmlns:a16="http://schemas.microsoft.com/office/drawing/2014/main" id="{8B2466BF-E3F1-4502-BBCC-453AB8493C1E}"/>
            </a:ext>
          </a:extLst>
        </cdr:cNvPr>
        <cdr:cNvSpPr/>
      </cdr:nvSpPr>
      <cdr:spPr>
        <a:xfrm xmlns:a="http://schemas.openxmlformats.org/drawingml/2006/main">
          <a:off x="0" y="136545"/>
          <a:ext cx="8840241" cy="830997"/>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i="1" dirty="0"/>
            <a:t>Percent of women ages 18–64 who rated their quality of medical care</a:t>
          </a:r>
        </a:p>
        <a:p xmlns:a="http://schemas.openxmlformats.org/drawingml/2006/main">
          <a:r>
            <a:rPr lang="en-US" sz="2400" i="1" dirty="0"/>
            <a:t>as </a:t>
          </a:r>
          <a:r>
            <a:rPr lang="en-US" sz="2400" b="1" i="1" dirty="0"/>
            <a:t>excellent or very good</a:t>
          </a:r>
          <a:r>
            <a:rPr lang="en-US" sz="2400" i="1" dirty="0"/>
            <a:t>.</a:t>
          </a:r>
          <a:endParaRPr lang="en-US" sz="24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0.05471</cdr:x>
      <cdr:y>0.47924</cdr:y>
    </cdr:from>
    <cdr:to>
      <cdr:x>0.22112</cdr:x>
      <cdr:y>0.52076</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575360" y="2131319"/>
          <a:ext cx="1749834"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rgbClr val="4ABDBC"/>
              </a:solidFill>
              <a:latin typeface="InterFace" panose="020B0503030203020204" pitchFamily="34" charset="0"/>
              <a:ea typeface="Lato" panose="020F0502020204030203" pitchFamily="34" charset="0"/>
              <a:cs typeface="Lato" panose="020F0502020204030203" pitchFamily="34" charset="0"/>
            </a:rPr>
            <a:t>OECD average: 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loomberg.com/quicktake/drug-prices"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www.ft.com/content/e92dbf94-d9a2-11e9-8f9b-77216ebe1f17" TargetMode="External"/><Relationship Id="rId4" Type="http://schemas.openxmlformats.org/officeDocument/2006/relationships/hyperlink" Target="https://en.wikipedia.org/wiki/Prescription_drug_prices_in_the_United_Stat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4</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5</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a:t>
            </a:r>
          </a:p>
        </p:txBody>
      </p:sp>
      <p:sp>
        <p:nvSpPr>
          <p:cNvPr id="4" name="Slide Number Placeholder 3"/>
          <p:cNvSpPr>
            <a:spLocks noGrp="1"/>
          </p:cNvSpPr>
          <p:nvPr>
            <p:ph type="sldNum" sz="quarter" idx="5"/>
          </p:nvPr>
        </p:nvSpPr>
        <p:spPr/>
        <p:txBody>
          <a:bodyPr/>
          <a:lstStyle/>
          <a:p>
            <a:fld id="{7EC85BC4-8EB5-4604-8AA6-8BB49D60C87E}" type="slidenum">
              <a:rPr lang="en-US" smtClean="0"/>
              <a:t>15</a:t>
            </a:fld>
            <a:endParaRPr lang="en-US"/>
          </a:p>
        </p:txBody>
      </p:sp>
    </p:spTree>
    <p:extLst>
      <p:ext uri="{BB962C8B-B14F-4D97-AF65-F5344CB8AC3E}">
        <p14:creationId xmlns:p14="http://schemas.microsoft.com/office/powerpoint/2010/main" val="77264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25</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27</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29</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https://www.bloomberg.com/quicktake/drug-prices</a:t>
            </a:r>
            <a:endParaRPr lang="en-US" dirty="0"/>
          </a:p>
          <a:p>
            <a:endParaRPr lang="en-US" dirty="0"/>
          </a:p>
          <a:p>
            <a:endParaRPr lang="en-US" dirty="0"/>
          </a:p>
          <a:p>
            <a:r>
              <a:rPr lang="en-US" dirty="0">
                <a:hlinkClick r:id="rId4"/>
              </a:rPr>
              <a:t>https://en.wikipedia.org/wiki/Prescription_drug_prices_in_the_United_States</a:t>
            </a:r>
            <a:endParaRPr lang="en-US" dirty="0"/>
          </a:p>
          <a:p>
            <a:endParaRPr lang="en-US" dirty="0"/>
          </a:p>
          <a:p>
            <a:r>
              <a:rPr lang="en-US" dirty="0">
                <a:hlinkClick r:id="rId5"/>
              </a:rPr>
              <a:t>https://www.ft.com/content/e92dbf94-d9a2-11e9-8f9b-77216ebe1f17</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39</a:t>
            </a:fld>
            <a:endParaRPr lang="en-US"/>
          </a:p>
        </p:txBody>
      </p:sp>
    </p:spTree>
    <p:extLst>
      <p:ext uri="{BB962C8B-B14F-4D97-AF65-F5344CB8AC3E}">
        <p14:creationId xmlns:p14="http://schemas.microsoft.com/office/powerpoint/2010/main" val="889312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https://</a:t>
            </a:r>
            <a:r>
              <a:rPr lang="en-US" sz="1800" b="0" i="0" u="none" strike="noStrike" baseline="0" dirty="0" err="1">
                <a:solidFill>
                  <a:srgbClr val="000000"/>
                </a:solidFill>
                <a:latin typeface="Myriad Pro Light"/>
              </a:rPr>
              <a:t>www.kff.org</a:t>
            </a:r>
            <a:r>
              <a:rPr lang="en-US" sz="1800" b="0" i="0" u="none" strike="noStrike" baseline="0" dirty="0">
                <a:solidFill>
                  <a:srgbClr val="000000"/>
                </a:solidFill>
                <a:latin typeface="Myriad Pro Light"/>
              </a:rPr>
              <a:t>/other/state-indicator/number-of-issuers-participating-in-the-individual-health-insurance-marketplace/?</a:t>
            </a:r>
            <a:r>
              <a:rPr lang="en-US" sz="1800" b="0" i="0" u="none" strike="noStrike" baseline="0" dirty="0" err="1">
                <a:solidFill>
                  <a:srgbClr val="000000"/>
                </a:solidFill>
                <a:latin typeface="Myriad Pro Light"/>
              </a:rPr>
              <a:t>currentTimeframe</a:t>
            </a:r>
            <a:r>
              <a:rPr lang="en-US" sz="1800" b="0" i="0" u="none" strike="noStrike" baseline="0" dirty="0">
                <a:solidFill>
                  <a:srgbClr val="000000"/>
                </a:solidFill>
                <a:latin typeface="Myriad Pro Light"/>
              </a:rPr>
              <a:t>=0&amp;sortModel=%7B%22colId%22:%22Number%20of%20Issuers%20in%202019%22,%22sort%22:%22desc%22%7D</a:t>
            </a:r>
          </a:p>
          <a:p>
            <a:endParaRPr lang="en-US" sz="1800" b="0" i="0" u="none" strike="noStrike" baseline="0" dirty="0">
              <a:solidFill>
                <a:srgbClr val="000000"/>
              </a:solidFill>
              <a:latin typeface="Myriad Pro Light"/>
            </a:endParaRPr>
          </a:p>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44</a:t>
            </a:fld>
            <a:endParaRPr lang="en-US"/>
          </a:p>
        </p:txBody>
      </p:sp>
    </p:spTree>
    <p:extLst>
      <p:ext uri="{BB962C8B-B14F-4D97-AF65-F5344CB8AC3E}">
        <p14:creationId xmlns:p14="http://schemas.microsoft.com/office/powerpoint/2010/main" val="2752416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ajph.aphapublications.org</a:t>
            </a:r>
            <a:r>
              <a:rPr lang="en-US" dirty="0"/>
              <a:t>/</a:t>
            </a:r>
            <a:r>
              <a:rPr lang="en-US" dirty="0" err="1"/>
              <a:t>doi</a:t>
            </a:r>
            <a:r>
              <a:rPr lang="en-US" dirty="0"/>
              <a:t>/abs/10.2105/AJPH.2018.304901?journalCode=</a:t>
            </a:r>
            <a:r>
              <a:rPr lang="en-US"/>
              <a:t>ajph</a:t>
            </a:r>
          </a:p>
        </p:txBody>
      </p:sp>
      <p:sp>
        <p:nvSpPr>
          <p:cNvPr id="4" name="Slide Number Placeholder 3"/>
          <p:cNvSpPr>
            <a:spLocks noGrp="1"/>
          </p:cNvSpPr>
          <p:nvPr>
            <p:ph type="sldNum" sz="quarter" idx="5"/>
          </p:nvPr>
        </p:nvSpPr>
        <p:spPr/>
        <p:txBody>
          <a:bodyPr/>
          <a:lstStyle/>
          <a:p>
            <a:fld id="{39F294D8-753E-E842-8CF8-893A8D4FD7E5}" type="slidenum">
              <a:rPr lang="en-US" smtClean="0"/>
              <a:t>46</a:t>
            </a:fld>
            <a:endParaRPr lang="en-US"/>
          </a:p>
        </p:txBody>
      </p:sp>
    </p:spTree>
    <p:extLst>
      <p:ext uri="{BB962C8B-B14F-4D97-AF65-F5344CB8AC3E}">
        <p14:creationId xmlns:p14="http://schemas.microsoft.com/office/powerpoint/2010/main" val="416088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info@needecon.org" TargetMode="External"/><Relationship Id="rId2" Type="http://schemas.openxmlformats.org/officeDocument/2006/relationships/hyperlink" Target="http://www.needecon.org/" TargetMode="External"/><Relationship Id="rId1" Type="http://schemas.openxmlformats.org/officeDocument/2006/relationships/slideLayout" Target="../slideLayouts/slideLayout2.xml"/><Relationship Id="rId4" Type="http://schemas.openxmlformats.org/officeDocument/2006/relationships/hyperlink" Target="http://www.needecon.org/testimonials.php"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Price of Healthcare:</a:t>
            </a:r>
          </a:p>
          <a:p>
            <a:pPr>
              <a:lnSpc>
                <a:spcPct val="100000"/>
              </a:lnSpc>
              <a:spcBef>
                <a:spcPts val="0"/>
              </a:spcBef>
            </a:pPr>
            <a:r>
              <a:rPr lang="en-US" sz="4800" b="1" dirty="0"/>
              <a:t>Exploring the Economics of Healthcare</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00351" y="3785632"/>
            <a:ext cx="9144000" cy="181919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endParaRPr lang="en-US" sz="1800" dirty="0">
              <a:solidFill>
                <a:schemeClr val="tx2"/>
              </a:solidFill>
            </a:endParaRPr>
          </a:p>
          <a:p>
            <a:pPr>
              <a:lnSpc>
                <a:spcPct val="100000"/>
              </a:lnSpc>
              <a:spcBef>
                <a:spcPts val="0"/>
              </a:spcBef>
            </a:pPr>
            <a:r>
              <a:rPr lang="en-US" dirty="0"/>
              <a:t>Kirkwood Presbyterian Church</a:t>
            </a:r>
            <a:endParaRPr lang="en-US" sz="1800" dirty="0">
              <a:solidFill>
                <a:schemeClr val="tx2"/>
              </a:solidFill>
            </a:endParaRPr>
          </a:p>
          <a:p>
            <a:pPr>
              <a:lnSpc>
                <a:spcPct val="100000"/>
              </a:lnSpc>
              <a:spcBef>
                <a:spcPts val="0"/>
              </a:spcBef>
            </a:pPr>
            <a:r>
              <a:rPr lang="en-US" sz="1800" dirty="0">
                <a:solidFill>
                  <a:schemeClr val="tx2"/>
                </a:solidFill>
              </a:rPr>
              <a:t>April 21, 2023</a:t>
            </a:r>
          </a:p>
          <a:p>
            <a:pPr>
              <a:lnSpc>
                <a:spcPct val="100000"/>
              </a:lnSpc>
              <a:spcBef>
                <a:spcPts val="0"/>
              </a:spcBef>
            </a:pPr>
            <a:endParaRPr lang="en-US" sz="1800" dirty="0">
              <a:solidFill>
                <a:schemeClr val="tx2"/>
              </a:solidFill>
            </a:endParaRPr>
          </a:p>
          <a:p>
            <a:pPr>
              <a:lnSpc>
                <a:spcPct val="100000"/>
              </a:lnSpc>
              <a:spcBef>
                <a:spcPts val="0"/>
              </a:spcBef>
            </a:pPr>
            <a:r>
              <a:rPr lang="en-US" sz="4000" dirty="0">
                <a:solidFill>
                  <a:schemeClr val="tx2"/>
                </a:solidFill>
              </a:rPr>
              <a:t>Jon </a:t>
            </a:r>
            <a:r>
              <a:rPr lang="en-US" sz="4000" dirty="0" err="1">
                <a:solidFill>
                  <a:schemeClr val="tx2"/>
                </a:solidFill>
              </a:rPr>
              <a:t>Haveman</a:t>
            </a:r>
            <a:r>
              <a:rPr lang="en-US" sz="4000" dirty="0">
                <a:solidFill>
                  <a:schemeClr val="tx2"/>
                </a:solidFill>
              </a:rPr>
              <a:t>, Ph.D.</a:t>
            </a:r>
          </a:p>
          <a:p>
            <a:pPr>
              <a:lnSpc>
                <a:spcPct val="100000"/>
              </a:lnSpc>
              <a:spcBef>
                <a:spcPts val="0"/>
              </a:spcBef>
            </a:pPr>
            <a:r>
              <a:rPr lang="en-US" sz="3400" b="0" i="1" dirty="0">
                <a:solidFill>
                  <a:schemeClr val="tx2"/>
                </a:solidFill>
              </a:rPr>
              <a:t>NEED, Marin Academy</a:t>
            </a:r>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549089" y="4471012"/>
            <a:ext cx="3377214" cy="1570559"/>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20785"/>
            <a:ext cx="2863411" cy="1905470"/>
          </a:xfrm>
          <a:prstGeom prst="rect">
            <a:avLst/>
          </a:prstGeom>
        </p:spPr>
      </p:pic>
    </p:spTree>
    <p:extLst>
      <p:ext uri="{BB962C8B-B14F-4D97-AF65-F5344CB8AC3E}">
        <p14:creationId xmlns:p14="http://schemas.microsoft.com/office/powerpoint/2010/main" val="158073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C93720-CE97-4CCA-99CE-EC08F27340CA}"/>
              </a:ext>
            </a:extLst>
          </p:cNvPr>
          <p:cNvSpPr>
            <a:spLocks noGrp="1"/>
          </p:cNvSpPr>
          <p:nvPr>
            <p:ph type="title"/>
          </p:nvPr>
        </p:nvSpPr>
        <p:spPr>
          <a:xfrm>
            <a:off x="766950" y="0"/>
            <a:ext cx="10515600" cy="1325563"/>
          </a:xfrm>
        </p:spPr>
        <p:txBody>
          <a:bodyPr/>
          <a:lstStyle/>
          <a:p>
            <a:r>
              <a:rPr lang="en-US" dirty="0">
                <a:solidFill>
                  <a:schemeClr val="bg1"/>
                </a:solidFill>
              </a:rPr>
              <a:t>Phy</a:t>
            </a:r>
            <a:r>
              <a:rPr lang="en-US" dirty="0"/>
              <a:t>sician Visits and Physician Supply</a:t>
            </a:r>
          </a:p>
        </p:txBody>
      </p:sp>
      <p:graphicFrame>
        <p:nvGraphicFramePr>
          <p:cNvPr id="6" name="Object 2">
            <a:extLst>
              <a:ext uri="{FF2B5EF4-FFF2-40B4-BE49-F238E27FC236}">
                <a16:creationId xmlns:a16="http://schemas.microsoft.com/office/drawing/2014/main" id="{75AB5882-51E6-47E0-932A-5BEF7037443B}"/>
              </a:ext>
            </a:extLst>
          </p:cNvPr>
          <p:cNvGraphicFramePr>
            <a:graphicFrameLocks noGrp="1" noChangeAspect="1"/>
          </p:cNvGraphicFramePr>
          <p:nvPr>
            <p:ph sz="half" idx="1"/>
            <p:extLst>
              <p:ext uri="{D42A27DB-BD31-4B8C-83A1-F6EECF244321}">
                <p14:modId xmlns:p14="http://schemas.microsoft.com/office/powerpoint/2010/main" val="3495042980"/>
              </p:ext>
            </p:extLst>
          </p:nvPr>
        </p:nvGraphicFramePr>
        <p:xfrm>
          <a:off x="838200" y="1665288"/>
          <a:ext cx="5181600" cy="4189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bject 2">
            <a:extLst>
              <a:ext uri="{FF2B5EF4-FFF2-40B4-BE49-F238E27FC236}">
                <a16:creationId xmlns:a16="http://schemas.microsoft.com/office/drawing/2014/main" id="{33E01165-3919-406A-BF6C-B16364789CA0}"/>
              </a:ext>
            </a:extLst>
          </p:cNvPr>
          <p:cNvGraphicFramePr>
            <a:graphicFrameLocks noGrp="1"/>
          </p:cNvGraphicFramePr>
          <p:nvPr>
            <p:ph sz="half" idx="2"/>
          </p:nvPr>
        </p:nvGraphicFramePr>
        <p:xfrm>
          <a:off x="6172200" y="1736538"/>
          <a:ext cx="5181600" cy="418941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B210139B-78AF-451F-9B9D-FE4073EC6F5C}"/>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8" name="TextBox 7">
            <a:extLst>
              <a:ext uri="{FF2B5EF4-FFF2-40B4-BE49-F238E27FC236}">
                <a16:creationId xmlns:a16="http://schemas.microsoft.com/office/drawing/2014/main" id="{3678EAD7-14B0-49A2-9887-52E75A71C16E}"/>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7877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EEC-8571-470D-8FCE-018AFD217AB7}"/>
              </a:ext>
            </a:extLst>
          </p:cNvPr>
          <p:cNvSpPr>
            <a:spLocks noGrp="1"/>
          </p:cNvSpPr>
          <p:nvPr>
            <p:ph type="title"/>
          </p:nvPr>
        </p:nvSpPr>
        <p:spPr>
          <a:xfrm>
            <a:off x="707570" y="275382"/>
            <a:ext cx="10515600" cy="1325563"/>
          </a:xfrm>
        </p:spPr>
        <p:txBody>
          <a:bodyPr>
            <a:normAutofit fontScale="90000"/>
          </a:bodyPr>
          <a:lstStyle/>
          <a:p>
            <a:r>
              <a:rPr lang="en-US" dirty="0">
                <a:solidFill>
                  <a:schemeClr val="bg1"/>
                </a:solidFill>
                <a:latin typeface="Interface"/>
                <a:ea typeface="Tahoma" panose="020B0604030504040204" pitchFamily="34" charset="0"/>
                <a:cs typeface="Tahoma" panose="020B0604030504040204" pitchFamily="34" charset="0"/>
              </a:rPr>
              <a:t>Perc</a:t>
            </a:r>
            <a:r>
              <a:rPr lang="en-US" dirty="0">
                <a:latin typeface="Interface"/>
                <a:ea typeface="Tahoma" panose="020B0604030504040204" pitchFamily="34" charset="0"/>
                <a:cs typeface="Tahoma" panose="020B0604030504040204" pitchFamily="34" charset="0"/>
              </a:rPr>
              <a:t>ent of Women Ages 18–64 Who Reported Going </a:t>
            </a:r>
            <a:br>
              <a:rPr lang="en-US" dirty="0">
                <a:latin typeface="Interface"/>
                <a:ea typeface="Tahoma" panose="020B0604030504040204" pitchFamily="34" charset="0"/>
                <a:cs typeface="Tahoma" panose="020B0604030504040204" pitchFamily="34" charset="0"/>
              </a:rPr>
            </a:br>
            <a:r>
              <a:rPr lang="en-US" dirty="0">
                <a:latin typeface="Interface"/>
                <a:ea typeface="Tahoma" panose="020B0604030504040204" pitchFamily="34" charset="0"/>
                <a:cs typeface="Tahoma" panose="020B0604030504040204" pitchFamily="34" charset="0"/>
              </a:rPr>
              <a:t>to the Emergency Room in the Past Two Years</a:t>
            </a:r>
            <a:endParaRPr lang="en-US" dirty="0"/>
          </a:p>
        </p:txBody>
      </p:sp>
      <p:graphicFrame>
        <p:nvGraphicFramePr>
          <p:cNvPr id="5" name="Content Placeholder 4">
            <a:extLst>
              <a:ext uri="{FF2B5EF4-FFF2-40B4-BE49-F238E27FC236}">
                <a16:creationId xmlns:a16="http://schemas.microsoft.com/office/drawing/2014/main" id="{E880C56E-EB0E-4125-BFBD-5889CCD312BF}"/>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0B040866-1BDF-46EF-B9F6-71FCEF223ED1}"/>
              </a:ext>
            </a:extLst>
          </p:cNvPr>
          <p:cNvSpPr>
            <a:spLocks noGrp="1"/>
          </p:cNvSpPr>
          <p:nvPr>
            <p:ph type="sldNum" sz="quarter" idx="12"/>
          </p:nvPr>
        </p:nvSpPr>
        <p:spPr/>
        <p:txBody>
          <a:bodyPr/>
          <a:lstStyle/>
          <a:p>
            <a:fld id="{D9F085D5-EC86-4F6A-B501-C1359CB39116}" type="slidenum">
              <a:rPr lang="en-GB" smtClean="0"/>
              <a:t>11</a:t>
            </a:fld>
            <a:endParaRPr lang="en-GB"/>
          </a:p>
        </p:txBody>
      </p:sp>
      <p:sp>
        <p:nvSpPr>
          <p:cNvPr id="6" name="TextBox 5">
            <a:extLst>
              <a:ext uri="{FF2B5EF4-FFF2-40B4-BE49-F238E27FC236}">
                <a16:creationId xmlns:a16="http://schemas.microsoft.com/office/drawing/2014/main" id="{159E7F10-276A-4663-A2EC-59CDBE51A23B}"/>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190786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9F88-51B0-0345-937B-BF5C0D108CEB}"/>
              </a:ext>
            </a:extLst>
          </p:cNvPr>
          <p:cNvSpPr>
            <a:spLocks noGrp="1"/>
          </p:cNvSpPr>
          <p:nvPr>
            <p:ph type="title"/>
          </p:nvPr>
        </p:nvSpPr>
        <p:spPr>
          <a:xfrm>
            <a:off x="787401" y="0"/>
            <a:ext cx="10515600" cy="1325563"/>
          </a:xfrm>
        </p:spPr>
        <p:txBody>
          <a:bodyPr/>
          <a:lstStyle/>
          <a:p>
            <a:r>
              <a:rPr lang="en-US" dirty="0">
                <a:solidFill>
                  <a:schemeClr val="bg1"/>
                </a:solidFill>
              </a:rPr>
              <a:t>Acc</a:t>
            </a:r>
            <a:r>
              <a:rPr lang="en-US" dirty="0"/>
              <a:t>ess Notes</a:t>
            </a:r>
          </a:p>
        </p:txBody>
      </p:sp>
      <p:sp>
        <p:nvSpPr>
          <p:cNvPr id="3" name="Content Placeholder 2">
            <a:extLst>
              <a:ext uri="{FF2B5EF4-FFF2-40B4-BE49-F238E27FC236}">
                <a16:creationId xmlns:a16="http://schemas.microsoft.com/office/drawing/2014/main" id="{619D1133-BF8A-4442-B478-7E7AD1304D8D}"/>
              </a:ext>
            </a:extLst>
          </p:cNvPr>
          <p:cNvSpPr>
            <a:spLocks noGrp="1"/>
          </p:cNvSpPr>
          <p:nvPr>
            <p:ph idx="1"/>
          </p:nvPr>
        </p:nvSpPr>
        <p:spPr/>
        <p:txBody>
          <a:bodyPr/>
          <a:lstStyle/>
          <a:p>
            <a:r>
              <a:rPr lang="en-US" dirty="0"/>
              <a:t>Insurance coverage in the U.S. is not universal.</a:t>
            </a:r>
          </a:p>
          <a:p>
            <a:pPr lvl="1">
              <a:spcAft>
                <a:spcPts val="1000"/>
              </a:spcAft>
            </a:pPr>
            <a:r>
              <a:rPr lang="en-US" dirty="0"/>
              <a:t>It is universal in every other developed country.</a:t>
            </a:r>
          </a:p>
          <a:p>
            <a:pPr>
              <a:spcAft>
                <a:spcPts val="1000"/>
              </a:spcAft>
            </a:pPr>
            <a:r>
              <a:rPr lang="en-US" dirty="0"/>
              <a:t>Wait times are not necessarily lower in the U.S.</a:t>
            </a:r>
          </a:p>
          <a:p>
            <a:pPr>
              <a:spcAft>
                <a:spcPts val="1000"/>
              </a:spcAft>
            </a:pPr>
            <a:r>
              <a:rPr lang="en-US" dirty="0"/>
              <a:t>Supply of medical personnel and equipment may be lower than elsewhere.</a:t>
            </a:r>
          </a:p>
          <a:p>
            <a:pPr>
              <a:spcAft>
                <a:spcPts val="1000"/>
              </a:spcAft>
            </a:pPr>
            <a:r>
              <a:rPr lang="en-US" dirty="0"/>
              <a:t>Emergency room use is higher in the U.S. than elsewhere.</a:t>
            </a:r>
          </a:p>
        </p:txBody>
      </p:sp>
      <p:sp>
        <p:nvSpPr>
          <p:cNvPr id="4" name="Slide Number Placeholder 3">
            <a:extLst>
              <a:ext uri="{FF2B5EF4-FFF2-40B4-BE49-F238E27FC236}">
                <a16:creationId xmlns:a16="http://schemas.microsoft.com/office/drawing/2014/main" id="{DF669565-7E72-6640-B27C-E8549D002752}"/>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51514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Quality</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13</a:t>
            </a:fld>
            <a:endParaRPr lang="en-GB"/>
          </a:p>
        </p:txBody>
      </p:sp>
    </p:spTree>
    <p:extLst>
      <p:ext uri="{BB962C8B-B14F-4D97-AF65-F5344CB8AC3E}">
        <p14:creationId xmlns:p14="http://schemas.microsoft.com/office/powerpoint/2010/main" val="3339995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6AD-4957-41C8-945C-7DC3CACA9763}"/>
              </a:ext>
            </a:extLst>
          </p:cNvPr>
          <p:cNvSpPr>
            <a:spLocks noGrp="1"/>
          </p:cNvSpPr>
          <p:nvPr>
            <p:ph type="title"/>
          </p:nvPr>
        </p:nvSpPr>
        <p:spPr>
          <a:xfrm>
            <a:off x="790700" y="0"/>
            <a:ext cx="10515600" cy="1325563"/>
          </a:xfrm>
        </p:spPr>
        <p:txBody>
          <a:bodyPr/>
          <a:lstStyle/>
          <a:p>
            <a:r>
              <a:rPr lang="en-US" dirty="0">
                <a:solidFill>
                  <a:schemeClr val="bg1"/>
                </a:solidFill>
              </a:rPr>
              <a:t>Life</a:t>
            </a:r>
            <a:r>
              <a:rPr lang="en-US" dirty="0"/>
              <a:t> Expectancy: How Does the US Compare?</a:t>
            </a:r>
          </a:p>
        </p:txBody>
      </p:sp>
      <p:sp>
        <p:nvSpPr>
          <p:cNvPr id="4" name="Slide Number Placeholder 3">
            <a:extLst>
              <a:ext uri="{FF2B5EF4-FFF2-40B4-BE49-F238E27FC236}">
                <a16:creationId xmlns:a16="http://schemas.microsoft.com/office/drawing/2014/main" id="{0AEFD63A-C7E1-40CC-AAA0-EA0B414001D2}"/>
              </a:ext>
            </a:extLst>
          </p:cNvPr>
          <p:cNvSpPr>
            <a:spLocks noGrp="1"/>
          </p:cNvSpPr>
          <p:nvPr>
            <p:ph type="sldNum" sz="quarter" idx="12"/>
          </p:nvPr>
        </p:nvSpPr>
        <p:spPr/>
        <p:txBody>
          <a:bodyPr/>
          <a:lstStyle/>
          <a:p>
            <a:fld id="{D9F085D5-EC86-4F6A-B501-C1359CB39116}" type="slidenum">
              <a:rPr lang="en-GB" smtClean="0"/>
              <a:t>14</a:t>
            </a:fld>
            <a:endParaRPr lang="en-GB"/>
          </a:p>
        </p:txBody>
      </p:sp>
      <p:graphicFrame>
        <p:nvGraphicFramePr>
          <p:cNvPr id="5" name="Object 3">
            <a:extLst>
              <a:ext uri="{FF2B5EF4-FFF2-40B4-BE49-F238E27FC236}">
                <a16:creationId xmlns:a16="http://schemas.microsoft.com/office/drawing/2014/main" id="{C8786057-D684-470E-A419-AB318EF4CC6E}"/>
              </a:ext>
            </a:extLst>
          </p:cNvPr>
          <p:cNvGraphicFramePr>
            <a:graphicFrameLocks noGrp="1" noChangeAspect="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7D6BBF5-33D6-4F54-8666-D5CA578E1070}"/>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cxnSp>
        <p:nvCxnSpPr>
          <p:cNvPr id="7" name="Straight Connector 6">
            <a:extLst>
              <a:ext uri="{FF2B5EF4-FFF2-40B4-BE49-F238E27FC236}">
                <a16:creationId xmlns:a16="http://schemas.microsoft.com/office/drawing/2014/main" id="{793209ED-9BA5-004D-8189-67F1D508D3DD}"/>
              </a:ext>
            </a:extLst>
          </p:cNvPr>
          <p:cNvCxnSpPr/>
          <p:nvPr/>
        </p:nvCxnSpPr>
        <p:spPr>
          <a:xfrm flipV="1">
            <a:off x="7235687" y="3194084"/>
            <a:ext cx="715617" cy="110324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39EA00-A54E-664B-944C-F7446A89602C}"/>
              </a:ext>
            </a:extLst>
          </p:cNvPr>
          <p:cNvSpPr txBox="1"/>
          <p:nvPr/>
        </p:nvSpPr>
        <p:spPr>
          <a:xfrm>
            <a:off x="6473024" y="4419408"/>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90A30E88-1E42-5548-8867-47BC66575306}"/>
              </a:ext>
            </a:extLst>
          </p:cNvPr>
          <p:cNvSpPr txBox="1"/>
          <p:nvPr/>
        </p:nvSpPr>
        <p:spPr>
          <a:xfrm>
            <a:off x="5867070" y="2238537"/>
            <a:ext cx="1784591" cy="400110"/>
          </a:xfrm>
          <a:prstGeom prst="rect">
            <a:avLst/>
          </a:prstGeom>
          <a:solidFill>
            <a:schemeClr val="bg1"/>
          </a:solidFill>
        </p:spPr>
        <p:txBody>
          <a:bodyPr wrap="none" rtlCol="0">
            <a:spAutoFit/>
          </a:bodyPr>
          <a:lstStyle/>
          <a:p>
            <a:r>
              <a:rPr lang="en-US" sz="2000" b="1" dirty="0"/>
              <a:t>Everybody else</a:t>
            </a:r>
          </a:p>
        </p:txBody>
      </p:sp>
      <p:sp>
        <p:nvSpPr>
          <p:cNvPr id="3" name="TextBox 2">
            <a:extLst>
              <a:ext uri="{FF2B5EF4-FFF2-40B4-BE49-F238E27FC236}">
                <a16:creationId xmlns:a16="http://schemas.microsoft.com/office/drawing/2014/main" id="{433CDEE8-E49B-4441-8FBC-E43CBB4C2CFB}"/>
              </a:ext>
            </a:extLst>
          </p:cNvPr>
          <p:cNvSpPr txBox="1"/>
          <p:nvPr/>
        </p:nvSpPr>
        <p:spPr>
          <a:xfrm>
            <a:off x="9093200" y="5782361"/>
            <a:ext cx="2631361" cy="369332"/>
          </a:xfrm>
          <a:prstGeom prst="rect">
            <a:avLst/>
          </a:prstGeom>
          <a:noFill/>
        </p:spPr>
        <p:txBody>
          <a:bodyPr wrap="none" rtlCol="0">
            <a:spAutoFit/>
          </a:bodyPr>
          <a:lstStyle/>
          <a:p>
            <a:r>
              <a:rPr lang="en-US" dirty="0"/>
              <a:t>Switzerland – US = 5 years</a:t>
            </a:r>
          </a:p>
        </p:txBody>
      </p:sp>
    </p:spTree>
    <p:extLst>
      <p:ext uri="{BB962C8B-B14F-4D97-AF65-F5344CB8AC3E}">
        <p14:creationId xmlns:p14="http://schemas.microsoft.com/office/powerpoint/2010/main" val="42845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E38C-4348-47C8-8929-1E0A7536606A}"/>
              </a:ext>
            </a:extLst>
          </p:cNvPr>
          <p:cNvSpPr>
            <a:spLocks noGrp="1"/>
          </p:cNvSpPr>
          <p:nvPr>
            <p:ph type="title"/>
          </p:nvPr>
        </p:nvSpPr>
        <p:spPr>
          <a:xfrm>
            <a:off x="790700" y="0"/>
            <a:ext cx="10515600" cy="1325563"/>
          </a:xfrm>
        </p:spPr>
        <p:txBody>
          <a:bodyPr>
            <a:normAutofit/>
          </a:bodyPr>
          <a:lstStyle/>
          <a:p>
            <a:r>
              <a:rPr lang="en-US" sz="3800" dirty="0">
                <a:solidFill>
                  <a:schemeClr val="bg1"/>
                </a:solidFill>
              </a:rPr>
              <a:t>Life</a:t>
            </a:r>
            <a:r>
              <a:rPr lang="en-US" sz="3800" dirty="0"/>
              <a:t> Expectancy at Birth by Race/Ethnicity, 2019</a:t>
            </a:r>
          </a:p>
        </p:txBody>
      </p:sp>
      <p:graphicFrame>
        <p:nvGraphicFramePr>
          <p:cNvPr id="4" name="Table 4">
            <a:extLst>
              <a:ext uri="{FF2B5EF4-FFF2-40B4-BE49-F238E27FC236}">
                <a16:creationId xmlns:a16="http://schemas.microsoft.com/office/drawing/2014/main" id="{3D123575-CD5E-4E29-A8D2-D2E60F28F5FD}"/>
              </a:ext>
            </a:extLst>
          </p:cNvPr>
          <p:cNvGraphicFramePr>
            <a:graphicFrameLocks noGrp="1"/>
          </p:cNvGraphicFramePr>
          <p:nvPr>
            <p:ph idx="1"/>
            <p:extLst>
              <p:ext uri="{D42A27DB-BD31-4B8C-83A1-F6EECF244321}">
                <p14:modId xmlns:p14="http://schemas.microsoft.com/office/powerpoint/2010/main" val="2851875421"/>
              </p:ext>
            </p:extLst>
          </p:nvPr>
        </p:nvGraphicFramePr>
        <p:xfrm>
          <a:off x="2687197" y="1861851"/>
          <a:ext cx="6817606" cy="3544728"/>
        </p:xfrm>
        <a:graphic>
          <a:graphicData uri="http://schemas.openxmlformats.org/drawingml/2006/table">
            <a:tbl>
              <a:tblPr firstRow="1" bandRow="1">
                <a:tableStyleId>{5C22544A-7EE6-4342-B048-85BDC9FD1C3A}</a:tableStyleId>
              </a:tblPr>
              <a:tblGrid>
                <a:gridCol w="3360145">
                  <a:extLst>
                    <a:ext uri="{9D8B030D-6E8A-4147-A177-3AD203B41FA5}">
                      <a16:colId xmlns:a16="http://schemas.microsoft.com/office/drawing/2014/main" val="3590865946"/>
                    </a:ext>
                  </a:extLst>
                </a:gridCol>
                <a:gridCol w="3457461">
                  <a:extLst>
                    <a:ext uri="{9D8B030D-6E8A-4147-A177-3AD203B41FA5}">
                      <a16:colId xmlns:a16="http://schemas.microsoft.com/office/drawing/2014/main" val="1828421661"/>
                    </a:ext>
                  </a:extLst>
                </a:gridCol>
              </a:tblGrid>
              <a:tr h="947298">
                <a:tc>
                  <a:txBody>
                    <a:bodyPr/>
                    <a:lstStyle/>
                    <a:p>
                      <a:r>
                        <a:rPr lang="en-US" sz="2800" dirty="0"/>
                        <a:t>Race/Ethnicity</a:t>
                      </a:r>
                    </a:p>
                  </a:txBody>
                  <a:tcPr/>
                </a:tc>
                <a:tc>
                  <a:txBody>
                    <a:bodyPr/>
                    <a:lstStyle/>
                    <a:p>
                      <a:pPr algn="ctr"/>
                      <a:r>
                        <a:rPr lang="en-US" sz="2800" dirty="0"/>
                        <a:t>Life Expectancy (Years)</a:t>
                      </a:r>
                    </a:p>
                  </a:txBody>
                  <a:tcPr/>
                </a:tc>
                <a:extLst>
                  <a:ext uri="{0D108BD9-81ED-4DB2-BD59-A6C34878D82A}">
                    <a16:rowId xmlns:a16="http://schemas.microsoft.com/office/drawing/2014/main" val="981105650"/>
                  </a:ext>
                </a:extLst>
              </a:tr>
              <a:tr h="519486">
                <a:tc>
                  <a:txBody>
                    <a:bodyPr/>
                    <a:lstStyle/>
                    <a:p>
                      <a:r>
                        <a:rPr lang="en-US" sz="2800" dirty="0"/>
                        <a:t>All Races</a:t>
                      </a:r>
                    </a:p>
                  </a:txBody>
                  <a:tcPr/>
                </a:tc>
                <a:tc>
                  <a:txBody>
                    <a:bodyPr/>
                    <a:lstStyle/>
                    <a:p>
                      <a:pPr algn="ctr"/>
                      <a:r>
                        <a:rPr lang="en-US" sz="2800" dirty="0"/>
                        <a:t>78.8</a:t>
                      </a:r>
                    </a:p>
                  </a:txBody>
                  <a:tcPr/>
                </a:tc>
                <a:extLst>
                  <a:ext uri="{0D108BD9-81ED-4DB2-BD59-A6C34878D82A}">
                    <a16:rowId xmlns:a16="http://schemas.microsoft.com/office/drawing/2014/main" val="1000797926"/>
                  </a:ext>
                </a:extLst>
              </a:tr>
              <a:tr h="519486">
                <a:tc>
                  <a:txBody>
                    <a:bodyPr/>
                    <a:lstStyle/>
                    <a:p>
                      <a:r>
                        <a:rPr lang="en-US" sz="2800" dirty="0"/>
                        <a:t>White</a:t>
                      </a:r>
                    </a:p>
                  </a:txBody>
                  <a:tcPr/>
                </a:tc>
                <a:tc>
                  <a:txBody>
                    <a:bodyPr/>
                    <a:lstStyle/>
                    <a:p>
                      <a:pPr algn="ctr"/>
                      <a:r>
                        <a:rPr lang="en-US" sz="2800" dirty="0"/>
                        <a:t>78.8</a:t>
                      </a:r>
                    </a:p>
                  </a:txBody>
                  <a:tcPr/>
                </a:tc>
                <a:extLst>
                  <a:ext uri="{0D108BD9-81ED-4DB2-BD59-A6C34878D82A}">
                    <a16:rowId xmlns:a16="http://schemas.microsoft.com/office/drawing/2014/main" val="1533284984"/>
                  </a:ext>
                </a:extLst>
              </a:tr>
              <a:tr h="519486">
                <a:tc>
                  <a:txBody>
                    <a:bodyPr/>
                    <a:lstStyle/>
                    <a:p>
                      <a:r>
                        <a:rPr lang="en-US" sz="2800" dirty="0"/>
                        <a:t>Black</a:t>
                      </a:r>
                    </a:p>
                  </a:txBody>
                  <a:tcPr/>
                </a:tc>
                <a:tc>
                  <a:txBody>
                    <a:bodyPr/>
                    <a:lstStyle/>
                    <a:p>
                      <a:pPr algn="ctr"/>
                      <a:r>
                        <a:rPr lang="en-US" sz="2800" dirty="0"/>
                        <a:t>74.8</a:t>
                      </a:r>
                    </a:p>
                  </a:txBody>
                  <a:tcPr/>
                </a:tc>
                <a:extLst>
                  <a:ext uri="{0D108BD9-81ED-4DB2-BD59-A6C34878D82A}">
                    <a16:rowId xmlns:a16="http://schemas.microsoft.com/office/drawing/2014/main" val="3575005384"/>
                  </a:ext>
                </a:extLst>
              </a:tr>
              <a:tr h="519486">
                <a:tc>
                  <a:txBody>
                    <a:bodyPr/>
                    <a:lstStyle/>
                    <a:p>
                      <a:r>
                        <a:rPr lang="en-US" sz="2800" dirty="0"/>
                        <a:t>Hispanic</a:t>
                      </a:r>
                    </a:p>
                  </a:txBody>
                  <a:tcPr/>
                </a:tc>
                <a:tc>
                  <a:txBody>
                    <a:bodyPr/>
                    <a:lstStyle/>
                    <a:p>
                      <a:pPr algn="ctr"/>
                      <a:r>
                        <a:rPr lang="en-US" sz="2800" dirty="0"/>
                        <a:t>81.9</a:t>
                      </a:r>
                    </a:p>
                  </a:txBody>
                  <a:tcPr/>
                </a:tc>
                <a:extLst>
                  <a:ext uri="{0D108BD9-81ED-4DB2-BD59-A6C34878D82A}">
                    <a16:rowId xmlns:a16="http://schemas.microsoft.com/office/drawing/2014/main" val="1556728666"/>
                  </a:ext>
                </a:extLst>
              </a:tr>
              <a:tr h="519486">
                <a:tc>
                  <a:txBody>
                    <a:bodyPr/>
                    <a:lstStyle/>
                    <a:p>
                      <a:r>
                        <a:rPr lang="en-US" sz="2800" dirty="0"/>
                        <a:t>Asian</a:t>
                      </a:r>
                    </a:p>
                  </a:txBody>
                  <a:tcPr/>
                </a:tc>
                <a:tc>
                  <a:txBody>
                    <a:bodyPr/>
                    <a:lstStyle/>
                    <a:p>
                      <a:pPr algn="ctr"/>
                      <a:r>
                        <a:rPr lang="en-US" sz="2800" dirty="0"/>
                        <a:t>85.6</a:t>
                      </a:r>
                    </a:p>
                  </a:txBody>
                  <a:tcPr/>
                </a:tc>
                <a:extLst>
                  <a:ext uri="{0D108BD9-81ED-4DB2-BD59-A6C34878D82A}">
                    <a16:rowId xmlns:a16="http://schemas.microsoft.com/office/drawing/2014/main" val="4269239585"/>
                  </a:ext>
                </a:extLst>
              </a:tr>
            </a:tbl>
          </a:graphicData>
        </a:graphic>
      </p:graphicFrame>
      <p:sp>
        <p:nvSpPr>
          <p:cNvPr id="3" name="Rectangle 2">
            <a:extLst>
              <a:ext uri="{FF2B5EF4-FFF2-40B4-BE49-F238E27FC236}">
                <a16:creationId xmlns:a16="http://schemas.microsoft.com/office/drawing/2014/main" id="{38987A21-A899-7045-BB94-04B9CA84A28A}"/>
              </a:ext>
            </a:extLst>
          </p:cNvPr>
          <p:cNvSpPr/>
          <p:nvPr/>
        </p:nvSpPr>
        <p:spPr>
          <a:xfrm>
            <a:off x="7351463" y="3385131"/>
            <a:ext cx="927100" cy="952500"/>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F884EE6-DFEC-A8E5-F2D8-C9A8B802D76C}"/>
              </a:ext>
            </a:extLst>
          </p:cNvPr>
          <p:cNvSpPr txBox="1"/>
          <p:nvPr/>
        </p:nvSpPr>
        <p:spPr>
          <a:xfrm>
            <a:off x="6881446" y="6494585"/>
            <a:ext cx="4665123" cy="276999"/>
          </a:xfrm>
          <a:prstGeom prst="rect">
            <a:avLst/>
          </a:prstGeom>
          <a:noFill/>
        </p:spPr>
        <p:txBody>
          <a:bodyPr wrap="none" rtlCol="0">
            <a:spAutoFit/>
          </a:bodyPr>
          <a:lstStyle/>
          <a:p>
            <a:r>
              <a:rPr lang="en-US" sz="1200" dirty="0"/>
              <a:t>Source: KFF, </a:t>
            </a:r>
            <a:r>
              <a:rPr lang="en-US" sz="1200" i="0" u="none" strike="noStrike" dirty="0">
                <a:solidFill>
                  <a:srgbClr val="333333"/>
                </a:solidFill>
                <a:effectLst/>
                <a:latin typeface="Source Sans Pro" panose="020B0503030403020204" pitchFamily="34" charset="0"/>
              </a:rPr>
              <a:t>Key Data on Health and Health Care by Race and Ethnicity</a:t>
            </a:r>
          </a:p>
        </p:txBody>
      </p:sp>
    </p:spTree>
    <p:extLst>
      <p:ext uri="{BB962C8B-B14F-4D97-AF65-F5344CB8AC3E}">
        <p14:creationId xmlns:p14="http://schemas.microsoft.com/office/powerpoint/2010/main" val="1162761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B4A8-9F4D-CA20-36E6-626AE73E3980}"/>
              </a:ext>
            </a:extLst>
          </p:cNvPr>
          <p:cNvSpPr>
            <a:spLocks noGrp="1"/>
          </p:cNvSpPr>
          <p:nvPr>
            <p:ph type="title"/>
          </p:nvPr>
        </p:nvSpPr>
        <p:spPr>
          <a:xfrm>
            <a:off x="903516" y="0"/>
            <a:ext cx="10515600" cy="1325563"/>
          </a:xfrm>
        </p:spPr>
        <p:txBody>
          <a:bodyPr/>
          <a:lstStyle/>
          <a:p>
            <a:r>
              <a:rPr lang="en-US" dirty="0">
                <a:solidFill>
                  <a:schemeClr val="bg1"/>
                </a:solidFill>
              </a:rPr>
              <a:t>Inc</a:t>
            </a:r>
            <a:r>
              <a:rPr lang="en-US" dirty="0"/>
              <a:t>ome Also Matters – Reflecting Access?</a:t>
            </a:r>
          </a:p>
        </p:txBody>
      </p:sp>
      <p:graphicFrame>
        <p:nvGraphicFramePr>
          <p:cNvPr id="5" name="Content Placeholder 4">
            <a:extLst>
              <a:ext uri="{FF2B5EF4-FFF2-40B4-BE49-F238E27FC236}">
                <a16:creationId xmlns:a16="http://schemas.microsoft.com/office/drawing/2014/main" id="{FE3FAE15-6108-74D8-5276-0904F2F3033B}"/>
              </a:ext>
            </a:extLst>
          </p:cNvPr>
          <p:cNvGraphicFramePr>
            <a:graphicFrameLocks noGrp="1"/>
          </p:cNvGraphicFramePr>
          <p:nvPr>
            <p:ph idx="1"/>
            <p:extLst>
              <p:ext uri="{D42A27DB-BD31-4B8C-83A1-F6EECF244321}">
                <p14:modId xmlns:p14="http://schemas.microsoft.com/office/powerpoint/2010/main" val="1262376941"/>
              </p:ext>
            </p:extLst>
          </p:nvPr>
        </p:nvGraphicFramePr>
        <p:xfrm>
          <a:off x="1878725" y="1661115"/>
          <a:ext cx="8434549" cy="353577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to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dirty="0"/>
                        <a:t>Highest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690448">
                <a:tc rowSpan="2">
                  <a:txBody>
                    <a:bodyPr/>
                    <a:lstStyle/>
                    <a:p>
                      <a:r>
                        <a:rPr lang="en-US" sz="2000" b="1" dirty="0"/>
                        <a:t>Men</a:t>
                      </a:r>
                    </a:p>
                  </a:txBody>
                  <a:tcPr anchor="ctr"/>
                </a:tc>
                <a:tc>
                  <a:txBody>
                    <a:bodyPr/>
                    <a:lstStyle/>
                    <a:p>
                      <a:r>
                        <a:rPr lang="en-US" sz="2000" dirty="0"/>
                        <a:t>Highest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4" name="Slide Number Placeholder 3">
            <a:extLst>
              <a:ext uri="{FF2B5EF4-FFF2-40B4-BE49-F238E27FC236}">
                <a16:creationId xmlns:a16="http://schemas.microsoft.com/office/drawing/2014/main" id="{E5567013-ED32-BACC-90BA-B8E24B450118}"/>
              </a:ext>
            </a:extLst>
          </p:cNvPr>
          <p:cNvSpPr>
            <a:spLocks noGrp="1"/>
          </p:cNvSpPr>
          <p:nvPr>
            <p:ph type="sldNum" sz="quarter" idx="12"/>
          </p:nvPr>
        </p:nvSpPr>
        <p:spPr/>
        <p:txBody>
          <a:bodyPr/>
          <a:lstStyle/>
          <a:p>
            <a:fld id="{D9F085D5-EC86-4F6A-B501-C1359CB39116}" type="slidenum">
              <a:rPr lang="en-GB" smtClean="0"/>
              <a:t>16</a:t>
            </a:fld>
            <a:endParaRPr lang="en-GB"/>
          </a:p>
        </p:txBody>
      </p:sp>
      <p:sp>
        <p:nvSpPr>
          <p:cNvPr id="6" name="Rectangle 5">
            <a:extLst>
              <a:ext uri="{FF2B5EF4-FFF2-40B4-BE49-F238E27FC236}">
                <a16:creationId xmlns:a16="http://schemas.microsoft.com/office/drawing/2014/main" id="{75BE4ED0-A7C9-1B36-386B-D661D78731B1}"/>
              </a:ext>
            </a:extLst>
          </p:cNvPr>
          <p:cNvSpPr/>
          <p:nvPr/>
        </p:nvSpPr>
        <p:spPr>
          <a:xfrm>
            <a:off x="1878725" y="3803166"/>
            <a:ext cx="8434549" cy="1408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22EC380F-79F6-3F1C-E293-D4442C469E11}"/>
              </a:ext>
            </a:extLst>
          </p:cNvPr>
          <p:cNvGraphicFramePr>
            <a:graphicFrameLocks/>
          </p:cNvGraphicFramePr>
          <p:nvPr>
            <p:extLst>
              <p:ext uri="{D42A27DB-BD31-4B8C-83A1-F6EECF244321}">
                <p14:modId xmlns:p14="http://schemas.microsoft.com/office/powerpoint/2010/main" val="1814331049"/>
              </p:ext>
            </p:extLst>
          </p:nvPr>
        </p:nvGraphicFramePr>
        <p:xfrm>
          <a:off x="1878725" y="1676052"/>
          <a:ext cx="8434549" cy="393201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vs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300399">
                <a:tc gridSpan="4">
                  <a:txBody>
                    <a:bodyPr/>
                    <a:lstStyle/>
                    <a:p>
                      <a:endParaRPr lang="en-US" sz="2000" b="1" dirty="0"/>
                    </a:p>
                  </a:txBody>
                  <a:tcPr anchor="ctr"/>
                </a:tc>
                <a:tc hMerge="1">
                  <a:txBody>
                    <a:bodyPr/>
                    <a:lstStyle/>
                    <a:p>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extLst>
                  <a:ext uri="{0D108BD9-81ED-4DB2-BD59-A6C34878D82A}">
                    <a16:rowId xmlns:a16="http://schemas.microsoft.com/office/drawing/2014/main" val="2745822818"/>
                  </a:ext>
                </a:extLst>
              </a:tr>
              <a:tr h="690448">
                <a:tc rowSpan="2">
                  <a:txBody>
                    <a:bodyPr/>
                    <a:lstStyle/>
                    <a:p>
                      <a:r>
                        <a:rPr lang="en-US" sz="2000" b="1" dirty="0"/>
                        <a:t>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8" name="TextBox 7">
            <a:extLst>
              <a:ext uri="{FF2B5EF4-FFF2-40B4-BE49-F238E27FC236}">
                <a16:creationId xmlns:a16="http://schemas.microsoft.com/office/drawing/2014/main" id="{8799D5EB-3A10-F5F7-C3ED-77C025D92C8F}"/>
              </a:ext>
            </a:extLst>
          </p:cNvPr>
          <p:cNvSpPr txBox="1"/>
          <p:nvPr/>
        </p:nvSpPr>
        <p:spPr>
          <a:xfrm>
            <a:off x="6426303" y="6456851"/>
            <a:ext cx="5227650" cy="276999"/>
          </a:xfrm>
          <a:prstGeom prst="rect">
            <a:avLst/>
          </a:prstGeom>
          <a:noFill/>
        </p:spPr>
        <p:txBody>
          <a:bodyPr wrap="none" rtlCol="0">
            <a:spAutoFit/>
          </a:bodyPr>
          <a:lstStyle/>
          <a:p>
            <a:r>
              <a:rPr lang="en-US" sz="1200" dirty="0"/>
              <a:t>Source: https://</a:t>
            </a:r>
            <a:r>
              <a:rPr lang="en-US" sz="1200" dirty="0" err="1"/>
              <a:t>healthinequality.org</a:t>
            </a:r>
            <a:r>
              <a:rPr lang="en-US" sz="1200" dirty="0"/>
              <a:t>/documents/paper/</a:t>
            </a:r>
            <a:r>
              <a:rPr lang="en-US" sz="1200" dirty="0" err="1"/>
              <a:t>healthineq_summary.pdf</a:t>
            </a:r>
            <a:endParaRPr lang="en-US" sz="1200" dirty="0"/>
          </a:p>
        </p:txBody>
      </p:sp>
    </p:spTree>
    <p:extLst>
      <p:ext uri="{BB962C8B-B14F-4D97-AF65-F5344CB8AC3E}">
        <p14:creationId xmlns:p14="http://schemas.microsoft.com/office/powerpoint/2010/main" val="418078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1325" y="0"/>
            <a:ext cx="10515600" cy="1325563"/>
          </a:xfrm>
        </p:spPr>
        <p:txBody>
          <a:bodyPr/>
          <a:lstStyle/>
          <a:p>
            <a:r>
              <a:rPr lang="en-US" dirty="0">
                <a:solidFill>
                  <a:schemeClr val="bg1"/>
                </a:solidFill>
              </a:rPr>
              <a:t>Infa</a:t>
            </a:r>
            <a:r>
              <a:rPr lang="en-US" dirty="0"/>
              <a:t>nt Mortality International Comparison</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17</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extLst>
              <p:ext uri="{D42A27DB-BD31-4B8C-83A1-F6EECF244321}">
                <p14:modId xmlns:p14="http://schemas.microsoft.com/office/powerpoint/2010/main" val="4185278940"/>
              </p:ext>
            </p:extLst>
          </p:nvPr>
        </p:nvGraphicFramePr>
        <p:xfrm>
          <a:off x="1344384" y="1104073"/>
          <a:ext cx="9503229" cy="51261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OECD Data</a:t>
            </a:r>
          </a:p>
        </p:txBody>
      </p:sp>
      <p:sp>
        <p:nvSpPr>
          <p:cNvPr id="7" name="TextBox 6">
            <a:extLst>
              <a:ext uri="{FF2B5EF4-FFF2-40B4-BE49-F238E27FC236}">
                <a16:creationId xmlns:a16="http://schemas.microsoft.com/office/drawing/2014/main" id="{1408C1BD-A8C1-42DB-BC97-5933A2AD52DA}"/>
              </a:ext>
            </a:extLst>
          </p:cNvPr>
          <p:cNvSpPr txBox="1"/>
          <p:nvPr/>
        </p:nvSpPr>
        <p:spPr>
          <a:xfrm>
            <a:off x="4494946" y="1795052"/>
            <a:ext cx="3202106" cy="400110"/>
          </a:xfrm>
          <a:prstGeom prst="rect">
            <a:avLst/>
          </a:prstGeom>
          <a:noFill/>
        </p:spPr>
        <p:txBody>
          <a:bodyPr wrap="square" rtlCol="0">
            <a:spAutoFit/>
          </a:bodyPr>
          <a:lstStyle/>
          <a:p>
            <a:r>
              <a:rPr lang="en-US" sz="2000" b="1" dirty="0"/>
              <a:t>Deaths per 1,000 live births</a:t>
            </a:r>
          </a:p>
        </p:txBody>
      </p:sp>
    </p:spTree>
    <p:extLst>
      <p:ext uri="{BB962C8B-B14F-4D97-AF65-F5344CB8AC3E}">
        <p14:creationId xmlns:p14="http://schemas.microsoft.com/office/powerpoint/2010/main" val="431702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8171" y="0"/>
            <a:ext cx="10515600" cy="1325563"/>
          </a:xfrm>
        </p:spPr>
        <p:txBody>
          <a:bodyPr>
            <a:normAutofit/>
          </a:bodyPr>
          <a:lstStyle/>
          <a:p>
            <a:r>
              <a:rPr lang="en-US" dirty="0">
                <a:solidFill>
                  <a:schemeClr val="bg1"/>
                </a:solidFill>
              </a:rPr>
              <a:t>Infa</a:t>
            </a:r>
            <a:r>
              <a:rPr lang="en-US" dirty="0"/>
              <a:t>nt Mortality by Race/Ethnicity</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18</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nvGraphicFramePr>
        <p:xfrm>
          <a:off x="1807332" y="1519092"/>
          <a:ext cx="8967019" cy="470286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CDC.gov</a:t>
            </a:r>
          </a:p>
        </p:txBody>
      </p:sp>
      <p:sp>
        <p:nvSpPr>
          <p:cNvPr id="7" name="TextBox 6">
            <a:extLst>
              <a:ext uri="{FF2B5EF4-FFF2-40B4-BE49-F238E27FC236}">
                <a16:creationId xmlns:a16="http://schemas.microsoft.com/office/drawing/2014/main" id="{18895A21-9D31-44E9-9030-9A18B002106C}"/>
              </a:ext>
            </a:extLst>
          </p:cNvPr>
          <p:cNvSpPr txBox="1"/>
          <p:nvPr/>
        </p:nvSpPr>
        <p:spPr>
          <a:xfrm>
            <a:off x="4448687" y="1619067"/>
            <a:ext cx="3100074" cy="400110"/>
          </a:xfrm>
          <a:prstGeom prst="rect">
            <a:avLst/>
          </a:prstGeom>
          <a:noFill/>
        </p:spPr>
        <p:txBody>
          <a:bodyPr wrap="square" rtlCol="0">
            <a:spAutoFit/>
          </a:bodyPr>
          <a:lstStyle/>
          <a:p>
            <a:r>
              <a:rPr lang="en-US" sz="2000" b="1" dirty="0"/>
              <a:t>Deaths per 1,000 live births</a:t>
            </a:r>
          </a:p>
        </p:txBody>
      </p:sp>
      <p:sp>
        <p:nvSpPr>
          <p:cNvPr id="3" name="TextBox 2">
            <a:extLst>
              <a:ext uri="{FF2B5EF4-FFF2-40B4-BE49-F238E27FC236}">
                <a16:creationId xmlns:a16="http://schemas.microsoft.com/office/drawing/2014/main" id="{A18F871F-FD85-5249-9F89-DC98331E3BE2}"/>
              </a:ext>
            </a:extLst>
          </p:cNvPr>
          <p:cNvSpPr txBox="1"/>
          <p:nvPr/>
        </p:nvSpPr>
        <p:spPr>
          <a:xfrm>
            <a:off x="5540907" y="1095847"/>
            <a:ext cx="915635" cy="523220"/>
          </a:xfrm>
          <a:prstGeom prst="rect">
            <a:avLst/>
          </a:prstGeom>
          <a:noFill/>
        </p:spPr>
        <p:txBody>
          <a:bodyPr wrap="none" rtlCol="0">
            <a:spAutoFit/>
          </a:bodyPr>
          <a:lstStyle/>
          <a:p>
            <a:r>
              <a:rPr lang="en-US" sz="2800" b="1" dirty="0"/>
              <a:t>2016</a:t>
            </a:r>
          </a:p>
        </p:txBody>
      </p:sp>
      <p:sp>
        <p:nvSpPr>
          <p:cNvPr id="8" name="TextBox 7">
            <a:extLst>
              <a:ext uri="{FF2B5EF4-FFF2-40B4-BE49-F238E27FC236}">
                <a16:creationId xmlns:a16="http://schemas.microsoft.com/office/drawing/2014/main" id="{76A055F5-E86C-D649-B845-7F4A11695512}"/>
              </a:ext>
            </a:extLst>
          </p:cNvPr>
          <p:cNvSpPr txBox="1"/>
          <p:nvPr/>
        </p:nvSpPr>
        <p:spPr>
          <a:xfrm>
            <a:off x="7682547" y="4297361"/>
            <a:ext cx="944361" cy="461665"/>
          </a:xfrm>
          <a:prstGeom prst="rect">
            <a:avLst/>
          </a:prstGeom>
          <a:noFill/>
        </p:spPr>
        <p:txBody>
          <a:bodyPr wrap="none" rtlCol="0">
            <a:spAutoFit/>
          </a:bodyPr>
          <a:lstStyle/>
          <a:p>
            <a:r>
              <a:rPr lang="en-US" sz="2400" dirty="0">
                <a:solidFill>
                  <a:schemeClr val="bg1"/>
                </a:solidFill>
              </a:rPr>
              <a:t>White</a:t>
            </a:r>
          </a:p>
        </p:txBody>
      </p:sp>
      <p:sp>
        <p:nvSpPr>
          <p:cNvPr id="9" name="TextBox 8">
            <a:extLst>
              <a:ext uri="{FF2B5EF4-FFF2-40B4-BE49-F238E27FC236}">
                <a16:creationId xmlns:a16="http://schemas.microsoft.com/office/drawing/2014/main" id="{2D718281-4B47-4E47-8CF8-1B59C36B5723}"/>
              </a:ext>
            </a:extLst>
          </p:cNvPr>
          <p:cNvSpPr txBox="1"/>
          <p:nvPr/>
        </p:nvSpPr>
        <p:spPr>
          <a:xfrm>
            <a:off x="2091029" y="4297362"/>
            <a:ext cx="838691" cy="461665"/>
          </a:xfrm>
          <a:prstGeom prst="rect">
            <a:avLst/>
          </a:prstGeom>
          <a:noFill/>
        </p:spPr>
        <p:txBody>
          <a:bodyPr wrap="none" rtlCol="0">
            <a:spAutoFit/>
          </a:bodyPr>
          <a:lstStyle/>
          <a:p>
            <a:r>
              <a:rPr lang="en-US" sz="2400" dirty="0">
                <a:solidFill>
                  <a:schemeClr val="bg1"/>
                </a:solidFill>
              </a:rPr>
              <a:t>Black</a:t>
            </a:r>
          </a:p>
        </p:txBody>
      </p:sp>
    </p:spTree>
    <p:extLst>
      <p:ext uri="{BB962C8B-B14F-4D97-AF65-F5344CB8AC3E}">
        <p14:creationId xmlns:p14="http://schemas.microsoft.com/office/powerpoint/2010/main" val="272019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0422-8E57-480D-9517-1FAB8AD05D06}"/>
              </a:ext>
            </a:extLst>
          </p:cNvPr>
          <p:cNvSpPr>
            <a:spLocks noGrp="1"/>
          </p:cNvSpPr>
          <p:nvPr>
            <p:ph type="title"/>
          </p:nvPr>
        </p:nvSpPr>
        <p:spPr/>
        <p:txBody>
          <a:bodyPr/>
          <a:lstStyle/>
          <a:p>
            <a:r>
              <a:rPr lang="en-US" dirty="0">
                <a:solidFill>
                  <a:schemeClr val="bg1"/>
                </a:solidFill>
              </a:rPr>
              <a:t>Ma</a:t>
            </a:r>
            <a:r>
              <a:rPr lang="en-US" dirty="0"/>
              <a:t>ternal Mortality Rate</a:t>
            </a:r>
          </a:p>
        </p:txBody>
      </p:sp>
      <p:sp>
        <p:nvSpPr>
          <p:cNvPr id="4" name="Slide Number Placeholder 3">
            <a:extLst>
              <a:ext uri="{FF2B5EF4-FFF2-40B4-BE49-F238E27FC236}">
                <a16:creationId xmlns:a16="http://schemas.microsoft.com/office/drawing/2014/main" id="{60103DAE-654F-4625-B67A-15EBE7424B81}"/>
              </a:ext>
            </a:extLst>
          </p:cNvPr>
          <p:cNvSpPr>
            <a:spLocks noGrp="1"/>
          </p:cNvSpPr>
          <p:nvPr>
            <p:ph type="sldNum" sz="quarter" idx="12"/>
          </p:nvPr>
        </p:nvSpPr>
        <p:spPr/>
        <p:txBody>
          <a:bodyPr/>
          <a:lstStyle/>
          <a:p>
            <a:fld id="{D9F085D5-EC86-4F6A-B501-C1359CB39116}" type="slidenum">
              <a:rPr lang="en-GB" smtClean="0"/>
              <a:t>19</a:t>
            </a:fld>
            <a:endParaRPr lang="en-GB"/>
          </a:p>
        </p:txBody>
      </p:sp>
      <p:graphicFrame>
        <p:nvGraphicFramePr>
          <p:cNvPr id="5" name="Chart Placeholder 7">
            <a:extLst>
              <a:ext uri="{FF2B5EF4-FFF2-40B4-BE49-F238E27FC236}">
                <a16:creationId xmlns:a16="http://schemas.microsoft.com/office/drawing/2014/main" id="{D87B0A93-4571-411C-B7EF-2052068EA06B}"/>
              </a:ext>
            </a:extLst>
          </p:cNvPr>
          <p:cNvGraphicFramePr>
            <a:graphicFrameLocks noGrp="1"/>
          </p:cNvGraphicFramePr>
          <p:nvPr>
            <p:ph idx="1"/>
          </p:nvPr>
        </p:nvGraphicFramePr>
        <p:xfrm>
          <a:off x="838200" y="662781"/>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654C601-943F-48F8-A8EE-AF583E4E2EC9}"/>
              </a:ext>
            </a:extLst>
          </p:cNvPr>
          <p:cNvSpPr txBox="1"/>
          <p:nvPr/>
        </p:nvSpPr>
        <p:spPr>
          <a:xfrm>
            <a:off x="3254478" y="6375037"/>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
        <p:nvSpPr>
          <p:cNvPr id="3" name="TextBox 2">
            <a:extLst>
              <a:ext uri="{FF2B5EF4-FFF2-40B4-BE49-F238E27FC236}">
                <a16:creationId xmlns:a16="http://schemas.microsoft.com/office/drawing/2014/main" id="{681E023C-4E1B-48AD-A41F-F7D3B9675162}"/>
              </a:ext>
            </a:extLst>
          </p:cNvPr>
          <p:cNvSpPr txBox="1"/>
          <p:nvPr/>
        </p:nvSpPr>
        <p:spPr>
          <a:xfrm>
            <a:off x="3336438" y="1988344"/>
            <a:ext cx="5519123" cy="461665"/>
          </a:xfrm>
          <a:prstGeom prst="rect">
            <a:avLst/>
          </a:prstGeom>
          <a:noFill/>
        </p:spPr>
        <p:txBody>
          <a:bodyPr wrap="square" rtlCol="0">
            <a:spAutoFit/>
          </a:bodyPr>
          <a:lstStyle/>
          <a:p>
            <a:r>
              <a:rPr lang="en-US" sz="2400" b="1" dirty="0"/>
              <a:t>Maternal deaths per 100,000 live births.</a:t>
            </a:r>
          </a:p>
        </p:txBody>
      </p:sp>
    </p:spTree>
    <p:extLst>
      <p:ext uri="{BB962C8B-B14F-4D97-AF65-F5344CB8AC3E}">
        <p14:creationId xmlns:p14="http://schemas.microsoft.com/office/powerpoint/2010/main" val="174232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fontScale="92500" lnSpcReduction="10000"/>
          </a:bodyPr>
          <a:lstStyle/>
          <a:p>
            <a:r>
              <a:rPr lang="en-US" dirty="0"/>
              <a:t>This slide deck was authored by:</a:t>
            </a:r>
          </a:p>
          <a:p>
            <a:pPr lvl="1"/>
            <a:r>
              <a:rPr lang="en-US" dirty="0"/>
              <a:t>Veronika </a:t>
            </a:r>
            <a:r>
              <a:rPr lang="en-US" dirty="0" err="1"/>
              <a:t>Dolar</a:t>
            </a:r>
            <a:r>
              <a:rPr lang="en-US" dirty="0"/>
              <a:t>, SUNY Old Westbury</a:t>
            </a:r>
          </a:p>
          <a:p>
            <a:pPr lvl="1"/>
            <a:r>
              <a:rPr lang="en-US" dirty="0"/>
              <a:t>Jon </a:t>
            </a:r>
            <a:r>
              <a:rPr lang="en-US" dirty="0" err="1"/>
              <a:t>Haveman</a:t>
            </a:r>
            <a:r>
              <a:rPr lang="en-US" dirty="0"/>
              <a:t>, NEED</a:t>
            </a:r>
          </a:p>
          <a:p>
            <a:r>
              <a:rPr lang="en-US" dirty="0"/>
              <a:t>This slide deck was reviewed by:</a:t>
            </a:r>
          </a:p>
          <a:p>
            <a:pPr lvl="1"/>
            <a:r>
              <a:rPr lang="en-US" dirty="0"/>
              <a:t>Jonathan Gruber, MIT</a:t>
            </a:r>
          </a:p>
          <a:p>
            <a:pPr lvl="1"/>
            <a:r>
              <a:rPr lang="en-US" dirty="0"/>
              <a:t>Robert Hansen, Dartmouth College</a:t>
            </a:r>
          </a:p>
          <a:p>
            <a:r>
              <a:rPr lang="en-US" dirty="0"/>
              <a:t>Disclaimer</a:t>
            </a:r>
          </a:p>
          <a:p>
            <a:pPr lvl="1"/>
            <a:r>
              <a:rPr lang="en-US" dirty="0"/>
              <a:t>NEED presentations are designed to be nonpartisan.</a:t>
            </a:r>
          </a:p>
          <a:p>
            <a:pPr lvl="1"/>
            <a:r>
              <a:rPr lang="en-US" dirty="0"/>
              <a:t>It is, however, inevitable that presenters will be asked for and will provide their own views.</a:t>
            </a:r>
          </a:p>
          <a:p>
            <a:pPr lvl="1"/>
            <a:r>
              <a:rPr lang="en-US" dirty="0"/>
              <a:t>Such views are those of the presenters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260607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F9351-A50F-40DD-9D23-85FF5EE056C1}"/>
              </a:ext>
            </a:extLst>
          </p:cNvPr>
          <p:cNvSpPr>
            <a:spLocks noGrp="1"/>
          </p:cNvSpPr>
          <p:nvPr>
            <p:ph type="title"/>
          </p:nvPr>
        </p:nvSpPr>
        <p:spPr>
          <a:xfrm>
            <a:off x="838200" y="216007"/>
            <a:ext cx="10515600" cy="1325563"/>
          </a:xfrm>
        </p:spPr>
        <p:txBody>
          <a:bodyPr>
            <a:normAutofit/>
          </a:bodyPr>
          <a:lstStyle/>
          <a:p>
            <a:pPr lvl="0"/>
            <a:r>
              <a:rPr lang="en-US" dirty="0">
                <a:solidFill>
                  <a:schemeClr val="bg1"/>
                </a:solidFill>
              </a:rPr>
              <a:t>Per</a:t>
            </a:r>
            <a:r>
              <a:rPr lang="en-US" dirty="0"/>
              <a:t>cent of adults who have experienced</a:t>
            </a:r>
            <a:br>
              <a:rPr lang="en-US" dirty="0"/>
            </a:br>
            <a:r>
              <a:rPr lang="en-US" dirty="0"/>
              <a:t>medical, medication, or lab errors or delays</a:t>
            </a:r>
          </a:p>
        </p:txBody>
      </p:sp>
      <p:graphicFrame>
        <p:nvGraphicFramePr>
          <p:cNvPr id="5" name="Content Placeholder 4">
            <a:extLst>
              <a:ext uri="{FF2B5EF4-FFF2-40B4-BE49-F238E27FC236}">
                <a16:creationId xmlns:a16="http://schemas.microsoft.com/office/drawing/2014/main" id="{554455D3-5AE0-4D84-AA5E-79345FE6D869}"/>
              </a:ext>
            </a:extLst>
          </p:cNvPr>
          <p:cNvGraphicFramePr>
            <a:graphicFrameLocks noGrp="1"/>
          </p:cNvGraphicFramePr>
          <p:nvPr>
            <p:ph idx="1"/>
            <p:extLst>
              <p:ext uri="{D42A27DB-BD31-4B8C-83A1-F6EECF244321}">
                <p14:modId xmlns:p14="http://schemas.microsoft.com/office/powerpoint/2010/main" val="2899731516"/>
              </p:ext>
            </p:extLst>
          </p:nvPr>
        </p:nvGraphicFramePr>
        <p:xfrm>
          <a:off x="838200" y="1959753"/>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04B26EE-8AC7-4D8C-8C6C-7718DC6C0109}"/>
              </a:ext>
            </a:extLst>
          </p:cNvPr>
          <p:cNvSpPr>
            <a:spLocks noGrp="1"/>
          </p:cNvSpPr>
          <p:nvPr>
            <p:ph type="sldNum" sz="quarter" idx="12"/>
          </p:nvPr>
        </p:nvSpPr>
        <p:spPr/>
        <p:txBody>
          <a:bodyPr/>
          <a:lstStyle/>
          <a:p>
            <a:fld id="{D9F085D5-EC86-4F6A-B501-C1359CB39116}" type="slidenum">
              <a:rPr lang="en-GB" smtClean="0"/>
              <a:t>20</a:t>
            </a:fld>
            <a:endParaRPr lang="en-GB"/>
          </a:p>
        </p:txBody>
      </p:sp>
      <p:sp>
        <p:nvSpPr>
          <p:cNvPr id="6" name="TextBox 5">
            <a:extLst>
              <a:ext uri="{FF2B5EF4-FFF2-40B4-BE49-F238E27FC236}">
                <a16:creationId xmlns:a16="http://schemas.microsoft.com/office/drawing/2014/main" id="{73E84471-80A5-46E4-A306-9FBDE29851BB}"/>
              </a:ext>
            </a:extLst>
          </p:cNvPr>
          <p:cNvSpPr txBox="1"/>
          <p:nvPr/>
        </p:nvSpPr>
        <p:spPr>
          <a:xfrm>
            <a:off x="6979920" y="6451096"/>
            <a:ext cx="5212080" cy="276999"/>
          </a:xfrm>
          <a:prstGeom prst="rect">
            <a:avLst/>
          </a:prstGeom>
          <a:noFill/>
        </p:spPr>
        <p:txBody>
          <a:bodyPr wrap="square" rtlCol="0">
            <a:spAutoFit/>
          </a:bodyPr>
          <a:lstStyle/>
          <a:p>
            <a:r>
              <a:rPr lang="en-US" sz="1200" dirty="0">
                <a:latin typeface="Cabin" panose="020B0803050202020004" pitchFamily="34" charset="0"/>
                <a:cs typeface="Arial" panose="020B0604020202020204" pitchFamily="34" charset="0"/>
              </a:rPr>
              <a:t>Source: 2016 Commonwealth Fund International Health Policy Survey.</a:t>
            </a:r>
          </a:p>
        </p:txBody>
      </p:sp>
    </p:spTree>
    <p:extLst>
      <p:ext uri="{BB962C8B-B14F-4D97-AF65-F5344CB8AC3E}">
        <p14:creationId xmlns:p14="http://schemas.microsoft.com/office/powerpoint/2010/main" val="2977934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C553-35DE-455A-A872-FBBFBF34B977}"/>
              </a:ext>
            </a:extLst>
          </p:cNvPr>
          <p:cNvSpPr>
            <a:spLocks noGrp="1"/>
          </p:cNvSpPr>
          <p:nvPr>
            <p:ph type="title"/>
          </p:nvPr>
        </p:nvSpPr>
        <p:spPr/>
        <p:txBody>
          <a:bodyPr/>
          <a:lstStyle/>
          <a:p>
            <a:r>
              <a:rPr lang="en-US" dirty="0">
                <a:solidFill>
                  <a:schemeClr val="bg1"/>
                </a:solidFill>
              </a:rPr>
              <a:t>Pre</a:t>
            </a:r>
            <a:r>
              <a:rPr lang="en-US" dirty="0"/>
              <a:t>vention and Screening</a:t>
            </a:r>
            <a:endParaRPr lang="en-US" b="0" dirty="0"/>
          </a:p>
        </p:txBody>
      </p:sp>
      <p:sp>
        <p:nvSpPr>
          <p:cNvPr id="3" name="Content Placeholder 2">
            <a:extLst>
              <a:ext uri="{FF2B5EF4-FFF2-40B4-BE49-F238E27FC236}">
                <a16:creationId xmlns:a16="http://schemas.microsoft.com/office/drawing/2014/main" id="{27EE80AC-9CAB-4764-8061-E5BD02922A29}"/>
              </a:ext>
            </a:extLst>
          </p:cNvPr>
          <p:cNvSpPr>
            <a:spLocks noGrp="1"/>
          </p:cNvSpPr>
          <p:nvPr>
            <p:ph idx="1"/>
          </p:nvPr>
        </p:nvSpPr>
        <p:spPr/>
        <p:txBody>
          <a:bodyPr>
            <a:normAutofit/>
          </a:bodyPr>
          <a:lstStyle/>
          <a:p>
            <a:pPr>
              <a:lnSpc>
                <a:spcPct val="100000"/>
              </a:lnSpc>
            </a:pPr>
            <a:r>
              <a:rPr lang="en-US" sz="3200" b="0" dirty="0"/>
              <a:t>The U.S. excels in </a:t>
            </a:r>
            <a:r>
              <a:rPr lang="en-US" sz="3200" dirty="0"/>
              <a:t>some</a:t>
            </a:r>
            <a:r>
              <a:rPr lang="en-US" sz="3200" b="0" dirty="0"/>
              <a:t> prevention measures (high ranking:</a:t>
            </a:r>
          </a:p>
          <a:p>
            <a:pPr lvl="1">
              <a:lnSpc>
                <a:spcPct val="100000"/>
              </a:lnSpc>
            </a:pPr>
            <a:r>
              <a:rPr lang="en-US" sz="2800" dirty="0"/>
              <a:t>i</a:t>
            </a:r>
            <a:r>
              <a:rPr lang="en-US" sz="2800" b="0" dirty="0"/>
              <a:t>ncluding </a:t>
            </a:r>
            <a:r>
              <a:rPr lang="en-US" sz="2800" b="1" dirty="0"/>
              <a:t>flu vaccinations </a:t>
            </a:r>
            <a:r>
              <a:rPr lang="en-US" sz="2800" b="0" dirty="0"/>
              <a:t>and </a:t>
            </a:r>
            <a:r>
              <a:rPr lang="en-US" sz="2800" b="1" dirty="0"/>
              <a:t>breast cancer screenings</a:t>
            </a:r>
            <a:r>
              <a:rPr lang="en-US" sz="2800" b="0" dirty="0"/>
              <a:t>.</a:t>
            </a:r>
          </a:p>
          <a:p>
            <a:pPr marL="0" indent="0">
              <a:lnSpc>
                <a:spcPct val="100000"/>
              </a:lnSpc>
              <a:buNone/>
            </a:pPr>
            <a:endParaRPr lang="en-US" sz="3200" b="0" dirty="0"/>
          </a:p>
          <a:p>
            <a:pPr>
              <a:lnSpc>
                <a:spcPct val="100000"/>
              </a:lnSpc>
            </a:pPr>
            <a:r>
              <a:rPr lang="en-US" sz="3200" b="0" dirty="0"/>
              <a:t>The U.S. has:</a:t>
            </a:r>
          </a:p>
          <a:p>
            <a:pPr lvl="1">
              <a:lnSpc>
                <a:spcPct val="100000"/>
              </a:lnSpc>
            </a:pPr>
            <a:r>
              <a:rPr lang="en-US" sz="2800" dirty="0"/>
              <a:t>T</a:t>
            </a:r>
            <a:r>
              <a:rPr lang="en-US" sz="2800" b="0" dirty="0"/>
              <a:t>he highest average five-year survival rate for breast cancer, </a:t>
            </a:r>
          </a:p>
          <a:p>
            <a:pPr lvl="1">
              <a:lnSpc>
                <a:spcPct val="100000"/>
              </a:lnSpc>
            </a:pPr>
            <a:r>
              <a:rPr lang="en-US" sz="2800" b="0" dirty="0"/>
              <a:t>but the Lowest for cervical cancer.</a:t>
            </a:r>
          </a:p>
        </p:txBody>
      </p:sp>
    </p:spTree>
    <p:extLst>
      <p:ext uri="{BB962C8B-B14F-4D97-AF65-F5344CB8AC3E}">
        <p14:creationId xmlns:p14="http://schemas.microsoft.com/office/powerpoint/2010/main" val="137558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77504E-EF54-4383-A45E-14847414A454}"/>
              </a:ext>
            </a:extLst>
          </p:cNvPr>
          <p:cNvSpPr>
            <a:spLocks noGrp="1"/>
          </p:cNvSpPr>
          <p:nvPr>
            <p:ph type="title"/>
          </p:nvPr>
        </p:nvSpPr>
        <p:spPr>
          <a:xfrm>
            <a:off x="838200" y="0"/>
            <a:ext cx="10515600" cy="1325563"/>
          </a:xfrm>
        </p:spPr>
        <p:txBody>
          <a:bodyPr/>
          <a:lstStyle/>
          <a:p>
            <a:r>
              <a:rPr lang="en-US" dirty="0">
                <a:solidFill>
                  <a:schemeClr val="bg1"/>
                </a:solidFill>
              </a:rPr>
              <a:t>Per</a:t>
            </a:r>
            <a:r>
              <a:rPr lang="en-US" dirty="0"/>
              <a:t>ception of Quality of Medical Care</a:t>
            </a:r>
          </a:p>
        </p:txBody>
      </p:sp>
      <p:graphicFrame>
        <p:nvGraphicFramePr>
          <p:cNvPr id="32" name="Content Placeholder 31">
            <a:extLst>
              <a:ext uri="{FF2B5EF4-FFF2-40B4-BE49-F238E27FC236}">
                <a16:creationId xmlns:a16="http://schemas.microsoft.com/office/drawing/2014/main" id="{FFC2F35B-72D7-4D96-8198-40367FDED12C}"/>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0864439-3790-40A6-90BD-6AD9C52A114D}"/>
              </a:ext>
            </a:extLst>
          </p:cNvPr>
          <p:cNvSpPr>
            <a:spLocks noGrp="1"/>
          </p:cNvSpPr>
          <p:nvPr>
            <p:ph type="sldNum" sz="quarter" idx="12"/>
          </p:nvPr>
        </p:nvSpPr>
        <p:spPr/>
        <p:txBody>
          <a:bodyPr/>
          <a:lstStyle/>
          <a:p>
            <a:fld id="{D9F085D5-EC86-4F6A-B501-C1359CB39116}" type="slidenum">
              <a:rPr lang="en-GB" smtClean="0"/>
              <a:t>22</a:t>
            </a:fld>
            <a:endParaRPr lang="en-GB"/>
          </a:p>
        </p:txBody>
      </p:sp>
      <p:sp>
        <p:nvSpPr>
          <p:cNvPr id="33" name="TextBox 32">
            <a:extLst>
              <a:ext uri="{FF2B5EF4-FFF2-40B4-BE49-F238E27FC236}">
                <a16:creationId xmlns:a16="http://schemas.microsoft.com/office/drawing/2014/main" id="{1B4A4BC9-99ED-442A-BA26-82C810396DC7}"/>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3529434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D51B-B513-BD4D-A9A6-03C3592A5CCA}"/>
              </a:ext>
            </a:extLst>
          </p:cNvPr>
          <p:cNvSpPr>
            <a:spLocks noGrp="1"/>
          </p:cNvSpPr>
          <p:nvPr>
            <p:ph type="title"/>
          </p:nvPr>
        </p:nvSpPr>
        <p:spPr>
          <a:xfrm>
            <a:off x="921325" y="0"/>
            <a:ext cx="10515600" cy="1325563"/>
          </a:xfrm>
        </p:spPr>
        <p:txBody>
          <a:bodyPr/>
          <a:lstStyle/>
          <a:p>
            <a:r>
              <a:rPr lang="en-US" dirty="0">
                <a:solidFill>
                  <a:schemeClr val="bg1"/>
                </a:solidFill>
              </a:rPr>
              <a:t>Qu</a:t>
            </a:r>
            <a:r>
              <a:rPr lang="en-US" dirty="0"/>
              <a:t>ality of Care Notes</a:t>
            </a:r>
          </a:p>
        </p:txBody>
      </p:sp>
      <p:sp>
        <p:nvSpPr>
          <p:cNvPr id="3" name="Content Placeholder 2">
            <a:extLst>
              <a:ext uri="{FF2B5EF4-FFF2-40B4-BE49-F238E27FC236}">
                <a16:creationId xmlns:a16="http://schemas.microsoft.com/office/drawing/2014/main" id="{EAEE2EEC-4BEE-FC41-828C-62EF4AA5CD9A}"/>
              </a:ext>
            </a:extLst>
          </p:cNvPr>
          <p:cNvSpPr>
            <a:spLocks noGrp="1"/>
          </p:cNvSpPr>
          <p:nvPr>
            <p:ph idx="1"/>
          </p:nvPr>
        </p:nvSpPr>
        <p:spPr/>
        <p:txBody>
          <a:bodyPr/>
          <a:lstStyle/>
          <a:p>
            <a:pPr>
              <a:spcAft>
                <a:spcPts val="1000"/>
              </a:spcAft>
            </a:pPr>
            <a:r>
              <a:rPr lang="en-US" dirty="0"/>
              <a:t>Metrics of quality in the U.S. are not very good.</a:t>
            </a:r>
          </a:p>
          <a:p>
            <a:pPr>
              <a:spcAft>
                <a:spcPts val="1000"/>
              </a:spcAft>
            </a:pPr>
            <a:r>
              <a:rPr lang="en-US" dirty="0"/>
              <a:t>Quality of care is not considered very good in the U.S.</a:t>
            </a:r>
          </a:p>
          <a:p>
            <a:r>
              <a:rPr lang="en-US" dirty="0"/>
              <a:t>The system has bright spots!</a:t>
            </a:r>
          </a:p>
        </p:txBody>
      </p:sp>
      <p:sp>
        <p:nvSpPr>
          <p:cNvPr id="4" name="Slide Number Placeholder 3">
            <a:extLst>
              <a:ext uri="{FF2B5EF4-FFF2-40B4-BE49-F238E27FC236}">
                <a16:creationId xmlns:a16="http://schemas.microsoft.com/office/drawing/2014/main" id="{CB2E4FB8-25C1-B24C-B597-78F69595F184}"/>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3356283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D596-8C7A-8A4B-8BDD-BB149B1A52AC}"/>
              </a:ext>
            </a:extLst>
          </p:cNvPr>
          <p:cNvSpPr>
            <a:spLocks noGrp="1"/>
          </p:cNvSpPr>
          <p:nvPr>
            <p:ph type="title"/>
          </p:nvPr>
        </p:nvSpPr>
        <p:spPr/>
        <p:txBody>
          <a:bodyPr/>
          <a:lstStyle/>
          <a:p>
            <a:r>
              <a:rPr lang="en-US" dirty="0"/>
              <a:t>Costs</a:t>
            </a:r>
          </a:p>
        </p:txBody>
      </p:sp>
      <p:sp>
        <p:nvSpPr>
          <p:cNvPr id="3" name="Text Placeholder 2">
            <a:extLst>
              <a:ext uri="{FF2B5EF4-FFF2-40B4-BE49-F238E27FC236}">
                <a16:creationId xmlns:a16="http://schemas.microsoft.com/office/drawing/2014/main" id="{4C36D960-A516-AD41-B0DC-AFD35D46C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E49D764-9A45-E64B-8BA3-DE7A838A2826}"/>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3177435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sz="3900" dirty="0">
                <a:solidFill>
                  <a:schemeClr val="bg1"/>
                </a:solidFill>
              </a:rPr>
              <a:t>Nat</a:t>
            </a:r>
            <a:r>
              <a:rPr lang="en-US" sz="3900"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2BBD56D-9ECC-E347-BE2E-449DB5ED54B3}"/>
              </a:ext>
            </a:extLst>
          </p:cNvPr>
          <p:cNvSpPr txBox="1"/>
          <p:nvPr/>
        </p:nvSpPr>
        <p:spPr>
          <a:xfrm>
            <a:off x="1852551" y="4108862"/>
            <a:ext cx="476412" cy="369332"/>
          </a:xfrm>
          <a:prstGeom prst="rect">
            <a:avLst/>
          </a:prstGeom>
          <a:noFill/>
        </p:spPr>
        <p:txBody>
          <a:bodyPr wrap="none" rtlCol="0">
            <a:spAutoFit/>
          </a:bodyPr>
          <a:lstStyle/>
          <a:p>
            <a:r>
              <a:rPr lang="en-US" dirty="0"/>
              <a:t>5.0</a:t>
            </a:r>
          </a:p>
        </p:txBody>
      </p:sp>
      <p:sp>
        <p:nvSpPr>
          <p:cNvPr id="5" name="TextBox 4">
            <a:extLst>
              <a:ext uri="{FF2B5EF4-FFF2-40B4-BE49-F238E27FC236}">
                <a16:creationId xmlns:a16="http://schemas.microsoft.com/office/drawing/2014/main" id="{24A84DB1-C182-7049-80A5-F40AA0BB03DB}"/>
              </a:ext>
            </a:extLst>
          </p:cNvPr>
          <p:cNvSpPr txBox="1"/>
          <p:nvPr/>
        </p:nvSpPr>
        <p:spPr>
          <a:xfrm>
            <a:off x="6636327" y="2610592"/>
            <a:ext cx="593432" cy="369332"/>
          </a:xfrm>
          <a:prstGeom prst="rect">
            <a:avLst/>
          </a:prstGeom>
          <a:noFill/>
        </p:spPr>
        <p:txBody>
          <a:bodyPr wrap="none" rtlCol="0">
            <a:spAutoFit/>
          </a:bodyPr>
          <a:lstStyle/>
          <a:p>
            <a:r>
              <a:rPr lang="en-US" dirty="0"/>
              <a:t>13.4</a:t>
            </a:r>
          </a:p>
        </p:txBody>
      </p:sp>
      <p:sp>
        <p:nvSpPr>
          <p:cNvPr id="6" name="TextBox 5">
            <a:extLst>
              <a:ext uri="{FF2B5EF4-FFF2-40B4-BE49-F238E27FC236}">
                <a16:creationId xmlns:a16="http://schemas.microsoft.com/office/drawing/2014/main" id="{757A92DC-AF02-4745-A2AA-014C90DBE193}"/>
              </a:ext>
            </a:extLst>
          </p:cNvPr>
          <p:cNvSpPr txBox="1"/>
          <p:nvPr/>
        </p:nvSpPr>
        <p:spPr>
          <a:xfrm>
            <a:off x="10234551" y="1803070"/>
            <a:ext cx="593432" cy="369332"/>
          </a:xfrm>
          <a:prstGeom prst="rect">
            <a:avLst/>
          </a:prstGeom>
          <a:noFill/>
        </p:spPr>
        <p:txBody>
          <a:bodyPr wrap="none" rtlCol="0">
            <a:spAutoFit/>
          </a:bodyPr>
          <a:lstStyle/>
          <a:p>
            <a:r>
              <a:rPr lang="en-US" dirty="0"/>
              <a:t>17.9</a:t>
            </a:r>
          </a:p>
        </p:txBody>
      </p:sp>
      <p:sp>
        <p:nvSpPr>
          <p:cNvPr id="8" name="TextBox 7">
            <a:extLst>
              <a:ext uri="{FF2B5EF4-FFF2-40B4-BE49-F238E27FC236}">
                <a16:creationId xmlns:a16="http://schemas.microsoft.com/office/drawing/2014/main" id="{24AA155A-FEC1-1348-B810-8AA2A3387D14}"/>
              </a:ext>
            </a:extLst>
          </p:cNvPr>
          <p:cNvSpPr txBox="1"/>
          <p:nvPr/>
        </p:nvSpPr>
        <p:spPr>
          <a:xfrm>
            <a:off x="10531267" y="2232211"/>
            <a:ext cx="1172116" cy="369332"/>
          </a:xfrm>
          <a:prstGeom prst="rect">
            <a:avLst/>
          </a:prstGeom>
          <a:noFill/>
        </p:spPr>
        <p:txBody>
          <a:bodyPr wrap="none" rtlCol="0">
            <a:spAutoFit/>
          </a:bodyPr>
          <a:lstStyle/>
          <a:p>
            <a:r>
              <a:rPr lang="en-US" dirty="0"/>
              <a:t>17.5, 2019</a:t>
            </a:r>
          </a:p>
        </p:txBody>
      </p:sp>
      <p:sp>
        <p:nvSpPr>
          <p:cNvPr id="9" name="TextBox 8">
            <a:extLst>
              <a:ext uri="{FF2B5EF4-FFF2-40B4-BE49-F238E27FC236}">
                <a16:creationId xmlns:a16="http://schemas.microsoft.com/office/drawing/2014/main" id="{36BFD5A1-5695-8943-9E49-969E6C7E3FC3}"/>
              </a:ext>
            </a:extLst>
          </p:cNvPr>
          <p:cNvSpPr txBox="1"/>
          <p:nvPr/>
        </p:nvSpPr>
        <p:spPr>
          <a:xfrm>
            <a:off x="3532349" y="1210601"/>
            <a:ext cx="5199693" cy="461665"/>
          </a:xfrm>
          <a:prstGeom prst="rect">
            <a:avLst/>
          </a:prstGeom>
          <a:noFill/>
        </p:spPr>
        <p:txBody>
          <a:bodyPr wrap="none" rtlCol="0">
            <a:spAutoFit/>
          </a:bodyPr>
          <a:lstStyle/>
          <a:p>
            <a:r>
              <a:rPr lang="en-US" sz="2400" b="1" dirty="0"/>
              <a:t>Total Expenditures in 2019: $3.8 Trillion</a:t>
            </a:r>
          </a:p>
        </p:txBody>
      </p:sp>
    </p:spTree>
    <p:extLst>
      <p:ext uri="{BB962C8B-B14F-4D97-AF65-F5344CB8AC3E}">
        <p14:creationId xmlns:p14="http://schemas.microsoft.com/office/powerpoint/2010/main" val="79994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446643930"/>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
        <p:nvSpPr>
          <p:cNvPr id="8" name="TextBox 7">
            <a:extLst>
              <a:ext uri="{FF2B5EF4-FFF2-40B4-BE49-F238E27FC236}">
                <a16:creationId xmlns:a16="http://schemas.microsoft.com/office/drawing/2014/main" id="{348B8FDD-F5D0-E64C-9020-214B525F8CFA}"/>
              </a:ext>
            </a:extLst>
          </p:cNvPr>
          <p:cNvSpPr txBox="1"/>
          <p:nvPr/>
        </p:nvSpPr>
        <p:spPr>
          <a:xfrm>
            <a:off x="5790092" y="1144967"/>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07909487-B0DD-194C-938F-AC70973EDCD0}"/>
              </a:ext>
            </a:extLst>
          </p:cNvPr>
          <p:cNvSpPr txBox="1"/>
          <p:nvPr/>
        </p:nvSpPr>
        <p:spPr>
          <a:xfrm>
            <a:off x="5203704" y="3054863"/>
            <a:ext cx="1784591" cy="400110"/>
          </a:xfrm>
          <a:prstGeom prst="rect">
            <a:avLst/>
          </a:prstGeom>
          <a:solidFill>
            <a:schemeClr val="bg1"/>
          </a:solidFill>
        </p:spPr>
        <p:txBody>
          <a:bodyPr wrap="none" rtlCol="0">
            <a:spAutoFit/>
          </a:bodyPr>
          <a:lstStyle/>
          <a:p>
            <a:r>
              <a:rPr lang="en-US" sz="2000" b="1" dirty="0"/>
              <a:t>Everybody else</a:t>
            </a:r>
          </a:p>
        </p:txBody>
      </p:sp>
    </p:spTree>
    <p:extLst>
      <p:ext uri="{BB962C8B-B14F-4D97-AF65-F5344CB8AC3E}">
        <p14:creationId xmlns:p14="http://schemas.microsoft.com/office/powerpoint/2010/main" val="5475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1622350" y="948267"/>
            <a:ext cx="8718692" cy="5258736"/>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5C72-9D1E-1847-B895-E04FAD471118}"/>
              </a:ext>
            </a:extLst>
          </p:cNvPr>
          <p:cNvSpPr>
            <a:spLocks noGrp="1"/>
          </p:cNvSpPr>
          <p:nvPr>
            <p:ph type="title"/>
          </p:nvPr>
        </p:nvSpPr>
        <p:spPr>
          <a:xfrm>
            <a:off x="736600" y="35169"/>
            <a:ext cx="10515600" cy="1325563"/>
          </a:xfrm>
        </p:spPr>
        <p:txBody>
          <a:bodyPr>
            <a:normAutofit/>
          </a:bodyPr>
          <a:lstStyle/>
          <a:p>
            <a:r>
              <a:rPr lang="en-US" sz="3500" dirty="0">
                <a:solidFill>
                  <a:schemeClr val="bg1"/>
                </a:solidFill>
              </a:rPr>
              <a:t>GDP</a:t>
            </a:r>
            <a:r>
              <a:rPr lang="en-US" sz="3500" dirty="0"/>
              <a:t> per Capita and Health Spending per Capita, 2017 </a:t>
            </a:r>
          </a:p>
        </p:txBody>
      </p:sp>
      <p:sp>
        <p:nvSpPr>
          <p:cNvPr id="4" name="Slide Number Placeholder 3">
            <a:extLst>
              <a:ext uri="{FF2B5EF4-FFF2-40B4-BE49-F238E27FC236}">
                <a16:creationId xmlns:a16="http://schemas.microsoft.com/office/drawing/2014/main" id="{3DF8B427-F78F-8542-83AE-0437ABD83EDB}"/>
              </a:ext>
            </a:extLst>
          </p:cNvPr>
          <p:cNvSpPr>
            <a:spLocks noGrp="1"/>
          </p:cNvSpPr>
          <p:nvPr>
            <p:ph type="sldNum" sz="quarter" idx="12"/>
          </p:nvPr>
        </p:nvSpPr>
        <p:spPr/>
        <p:txBody>
          <a:bodyPr/>
          <a:lstStyle/>
          <a:p>
            <a:fld id="{D9F085D5-EC86-4F6A-B501-C1359CB39116}" type="slidenum">
              <a:rPr lang="en-GB" smtClean="0"/>
              <a:t>28</a:t>
            </a:fld>
            <a:endParaRPr lang="en-GB"/>
          </a:p>
        </p:txBody>
      </p:sp>
      <p:pic>
        <p:nvPicPr>
          <p:cNvPr id="5" name="Content Placeholder 4">
            <a:extLst>
              <a:ext uri="{FF2B5EF4-FFF2-40B4-BE49-F238E27FC236}">
                <a16:creationId xmlns:a16="http://schemas.microsoft.com/office/drawing/2014/main" id="{C0FB9BA9-9B78-E64D-A3B3-A8CF5FB55636}"/>
              </a:ext>
            </a:extLst>
          </p:cNvPr>
          <p:cNvPicPr>
            <a:picLocks noGrp="1" noChangeAspect="1"/>
          </p:cNvPicPr>
          <p:nvPr>
            <p:ph idx="1"/>
          </p:nvPr>
        </p:nvPicPr>
        <p:blipFill>
          <a:blip r:embed="rId2"/>
          <a:stretch>
            <a:fillRect/>
          </a:stretch>
        </p:blipFill>
        <p:spPr>
          <a:xfrm>
            <a:off x="1228514" y="1185333"/>
            <a:ext cx="10081277" cy="5044893"/>
          </a:xfrm>
          <a:prstGeom prst="rect">
            <a:avLst/>
          </a:prstGeom>
        </p:spPr>
      </p:pic>
      <p:cxnSp>
        <p:nvCxnSpPr>
          <p:cNvPr id="6" name="Straight Connector 5">
            <a:extLst>
              <a:ext uri="{FF2B5EF4-FFF2-40B4-BE49-F238E27FC236}">
                <a16:creationId xmlns:a16="http://schemas.microsoft.com/office/drawing/2014/main" id="{AC65341C-8096-E349-A5B2-BC0B8C34C753}"/>
              </a:ext>
            </a:extLst>
          </p:cNvPr>
          <p:cNvCxnSpPr/>
          <p:nvPr/>
        </p:nvCxnSpPr>
        <p:spPr>
          <a:xfrm flipV="1">
            <a:off x="3026979" y="1828800"/>
            <a:ext cx="2354318" cy="515007"/>
          </a:xfrm>
          <a:prstGeom prst="line">
            <a:avLst/>
          </a:prstGeom>
          <a:ln w="101600">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a:xfrm>
            <a:off x="778825" y="0"/>
            <a:ext cx="10515600" cy="1325563"/>
          </a:xfrm>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1A041C3-C6B0-9E48-80B2-3F4BB9BA56BE}"/>
              </a:ext>
            </a:extLst>
          </p:cNvPr>
          <p:cNvSpPr txBox="1"/>
          <p:nvPr/>
        </p:nvSpPr>
        <p:spPr>
          <a:xfrm>
            <a:off x="1864426" y="4571999"/>
            <a:ext cx="883575" cy="461665"/>
          </a:xfrm>
          <a:prstGeom prst="rect">
            <a:avLst/>
          </a:prstGeom>
          <a:noFill/>
        </p:spPr>
        <p:txBody>
          <a:bodyPr wrap="none" rtlCol="0">
            <a:spAutoFit/>
          </a:bodyPr>
          <a:lstStyle/>
          <a:p>
            <a:r>
              <a:rPr lang="en-US" sz="2400" dirty="0"/>
              <a:t>1,239</a:t>
            </a:r>
          </a:p>
        </p:txBody>
      </p:sp>
      <p:sp>
        <p:nvSpPr>
          <p:cNvPr id="6" name="TextBox 5">
            <a:extLst>
              <a:ext uri="{FF2B5EF4-FFF2-40B4-BE49-F238E27FC236}">
                <a16:creationId xmlns:a16="http://schemas.microsoft.com/office/drawing/2014/main" id="{84596AB4-E126-6540-B74D-4049EBC53505}"/>
              </a:ext>
            </a:extLst>
          </p:cNvPr>
          <p:cNvSpPr txBox="1"/>
          <p:nvPr/>
        </p:nvSpPr>
        <p:spPr>
          <a:xfrm>
            <a:off x="10038828" y="1642534"/>
            <a:ext cx="1039067" cy="461665"/>
          </a:xfrm>
          <a:prstGeom prst="rect">
            <a:avLst/>
          </a:prstGeom>
          <a:noFill/>
        </p:spPr>
        <p:txBody>
          <a:bodyPr wrap="none" rtlCol="0">
            <a:spAutoFit/>
          </a:bodyPr>
          <a:lstStyle/>
          <a:p>
            <a:r>
              <a:rPr lang="en-US" sz="2400" dirty="0"/>
              <a:t>11,172</a:t>
            </a:r>
          </a:p>
        </p:txBody>
      </p:sp>
    </p:spTree>
    <p:extLst>
      <p:ext uri="{BB962C8B-B14F-4D97-AF65-F5344CB8AC3E}">
        <p14:creationId xmlns:p14="http://schemas.microsoft.com/office/powerpoint/2010/main" val="389676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1B42-1B5B-45CC-ABF6-D7BDC7084DD2}"/>
              </a:ext>
            </a:extLst>
          </p:cNvPr>
          <p:cNvSpPr>
            <a:spLocks noGrp="1"/>
          </p:cNvSpPr>
          <p:nvPr>
            <p:ph type="title"/>
          </p:nvPr>
        </p:nvSpPr>
        <p:spPr>
          <a:xfrm>
            <a:off x="738184" y="0"/>
            <a:ext cx="10515600" cy="1325563"/>
          </a:xfrm>
        </p:spPr>
        <p:txBody>
          <a:bodyPr/>
          <a:lstStyle/>
          <a:p>
            <a:r>
              <a:rPr lang="en-US" dirty="0">
                <a:solidFill>
                  <a:schemeClr val="bg1"/>
                </a:solidFill>
              </a:rPr>
              <a:t>Out</a:t>
            </a:r>
            <a:r>
              <a:rPr lang="en-US" dirty="0"/>
              <a:t>line</a:t>
            </a:r>
          </a:p>
        </p:txBody>
      </p:sp>
      <p:sp>
        <p:nvSpPr>
          <p:cNvPr id="3" name="Content Placeholder 2">
            <a:extLst>
              <a:ext uri="{FF2B5EF4-FFF2-40B4-BE49-F238E27FC236}">
                <a16:creationId xmlns:a16="http://schemas.microsoft.com/office/drawing/2014/main" id="{38B9A91A-9A6D-4F15-A58D-EB6AC9ABA1EA}"/>
              </a:ext>
            </a:extLst>
          </p:cNvPr>
          <p:cNvSpPr>
            <a:spLocks noGrp="1"/>
          </p:cNvSpPr>
          <p:nvPr>
            <p:ph idx="1"/>
          </p:nvPr>
        </p:nvSpPr>
        <p:spPr>
          <a:xfrm>
            <a:off x="2971800" y="1325563"/>
            <a:ext cx="6248400" cy="4351338"/>
          </a:xfrm>
        </p:spPr>
        <p:txBody>
          <a:bodyPr/>
          <a:lstStyle/>
          <a:p>
            <a:pPr>
              <a:spcAft>
                <a:spcPts val="1000"/>
              </a:spcAft>
            </a:pPr>
            <a:r>
              <a:rPr lang="en-US" b="0" dirty="0"/>
              <a:t>What is Health(care) Economics?</a:t>
            </a:r>
          </a:p>
          <a:p>
            <a:pPr>
              <a:spcAft>
                <a:spcPts val="1000"/>
              </a:spcAft>
            </a:pPr>
            <a:r>
              <a:rPr lang="en-US" b="0" dirty="0"/>
              <a:t>Health Insurance and Outcomes</a:t>
            </a:r>
          </a:p>
          <a:p>
            <a:pPr>
              <a:spcAft>
                <a:spcPts val="1000"/>
              </a:spcAft>
            </a:pPr>
            <a:r>
              <a:rPr lang="en-US" b="0" dirty="0"/>
              <a:t>Health Care Systems and Institutions</a:t>
            </a:r>
          </a:p>
        </p:txBody>
      </p:sp>
    </p:spTree>
    <p:extLst>
      <p:ext uri="{BB962C8B-B14F-4D97-AF65-F5344CB8AC3E}">
        <p14:creationId xmlns:p14="http://schemas.microsoft.com/office/powerpoint/2010/main" val="806011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D55C-5B5B-4E60-9A0E-CF4CE3A618C5}"/>
              </a:ext>
            </a:extLst>
          </p:cNvPr>
          <p:cNvSpPr>
            <a:spLocks noGrp="1"/>
          </p:cNvSpPr>
          <p:nvPr>
            <p:ph type="title"/>
          </p:nvPr>
        </p:nvSpPr>
        <p:spPr>
          <a:xfrm>
            <a:off x="802575" y="0"/>
            <a:ext cx="10515600" cy="1325563"/>
          </a:xfrm>
        </p:spPr>
        <p:txBody>
          <a:bodyPr>
            <a:normAutofit/>
          </a:bodyPr>
          <a:lstStyle/>
          <a:p>
            <a:r>
              <a:rPr lang="en-US" dirty="0">
                <a:solidFill>
                  <a:schemeClr val="bg1"/>
                </a:solidFill>
              </a:rPr>
              <a:t>Wh</a:t>
            </a:r>
            <a:r>
              <a:rPr lang="en-US" dirty="0"/>
              <a:t>y is Healthcare Spending Increasing?</a:t>
            </a:r>
          </a:p>
        </p:txBody>
      </p:sp>
      <p:sp>
        <p:nvSpPr>
          <p:cNvPr id="3" name="Content Placeholder 2">
            <a:extLst>
              <a:ext uri="{FF2B5EF4-FFF2-40B4-BE49-F238E27FC236}">
                <a16:creationId xmlns:a16="http://schemas.microsoft.com/office/drawing/2014/main" id="{61A0A982-E231-42E9-87F5-D0EE4D1609EF}"/>
              </a:ext>
            </a:extLst>
          </p:cNvPr>
          <p:cNvSpPr>
            <a:spLocks noGrp="1"/>
          </p:cNvSpPr>
          <p:nvPr>
            <p:ph idx="1"/>
          </p:nvPr>
        </p:nvSpPr>
        <p:spPr/>
        <p:txBody>
          <a:bodyPr/>
          <a:lstStyle/>
          <a:p>
            <a:r>
              <a:rPr lang="en-US" b="0" dirty="0"/>
              <a:t>Costs in the United States, and elsewhere are increasing rapidly.</a:t>
            </a:r>
          </a:p>
          <a:p>
            <a:r>
              <a:rPr lang="en-US" b="0" dirty="0"/>
              <a:t>The share of economic spending on health care has been steadily increasing for all countries because:</a:t>
            </a:r>
          </a:p>
          <a:p>
            <a:pPr lvl="1"/>
            <a:r>
              <a:rPr lang="en-US" dirty="0"/>
              <a:t>H</a:t>
            </a:r>
            <a:r>
              <a:rPr lang="en-US" b="0" dirty="0"/>
              <a:t>ealth spending growth has outpaced economic growth</a:t>
            </a:r>
            <a:r>
              <a:rPr lang="en-US" dirty="0"/>
              <a:t>.</a:t>
            </a:r>
          </a:p>
          <a:p>
            <a:pPr lvl="1"/>
            <a:r>
              <a:rPr lang="en-US" b="0" dirty="0"/>
              <a:t>Richer countries demand more services, like attention to health.</a:t>
            </a:r>
          </a:p>
          <a:p>
            <a:r>
              <a:rPr lang="en-US" b="0" dirty="0"/>
              <a:t>Also because of:</a:t>
            </a:r>
          </a:p>
          <a:p>
            <a:pPr lvl="1"/>
            <a:r>
              <a:rPr lang="en-US" b="0" dirty="0"/>
              <a:t>Advances in medical technologies.</a:t>
            </a:r>
          </a:p>
          <a:p>
            <a:pPr lvl="1"/>
            <a:r>
              <a:rPr lang="en-US" b="0" dirty="0"/>
              <a:t>Increased demand for services.</a:t>
            </a:r>
          </a:p>
          <a:p>
            <a:pPr lvl="1"/>
            <a:r>
              <a:rPr lang="en-US" dirty="0"/>
              <a:t>Rising prices in the health sector – why?</a:t>
            </a:r>
            <a:endParaRPr lang="en-US" b="0" dirty="0"/>
          </a:p>
          <a:p>
            <a:endParaRPr lang="en-US" dirty="0"/>
          </a:p>
        </p:txBody>
      </p:sp>
    </p:spTree>
    <p:extLst>
      <p:ext uri="{BB962C8B-B14F-4D97-AF65-F5344CB8AC3E}">
        <p14:creationId xmlns:p14="http://schemas.microsoft.com/office/powerpoint/2010/main" val="18305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One Reason:</a:t>
            </a:r>
          </a:p>
          <a:p>
            <a:pPr marL="0" indent="0" algn="ctr">
              <a:buNone/>
            </a:pPr>
            <a:endParaRPr lang="en-US" dirty="0"/>
          </a:p>
          <a:p>
            <a:pPr marL="0" indent="0" algn="ctr">
              <a:buNone/>
            </a:pPr>
            <a:r>
              <a:rPr lang="en-US" sz="3200" dirty="0"/>
              <a:t>The United States is the only </a:t>
            </a:r>
          </a:p>
          <a:p>
            <a:pPr marL="0" indent="0" algn="ctr">
              <a:buNone/>
            </a:pPr>
            <a:r>
              <a:rPr lang="en-US" sz="3200" dirty="0"/>
              <a:t>profit-motivated healthcare system in the world.</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31</a:t>
            </a:fld>
            <a:endParaRPr lang="en-GB"/>
          </a:p>
        </p:txBody>
      </p:sp>
    </p:spTree>
    <p:extLst>
      <p:ext uri="{BB962C8B-B14F-4D97-AF65-F5344CB8AC3E}">
        <p14:creationId xmlns:p14="http://schemas.microsoft.com/office/powerpoint/2010/main" val="14977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Another Reason:</a:t>
            </a:r>
          </a:p>
          <a:p>
            <a:pPr marL="0" indent="0" algn="ctr">
              <a:buNone/>
            </a:pPr>
            <a:endParaRPr lang="en-US" dirty="0"/>
          </a:p>
          <a:p>
            <a:pPr marL="0" indent="0" algn="ctr">
              <a:buNone/>
            </a:pPr>
            <a:r>
              <a:rPr lang="en-US" dirty="0"/>
              <a:t>Our public health system isn’t very good.</a:t>
            </a:r>
          </a:p>
          <a:p>
            <a:pPr marL="0" indent="0" algn="ctr">
              <a:buNone/>
            </a:pPr>
            <a:endParaRPr lang="en-US" dirty="0"/>
          </a:p>
          <a:p>
            <a:pPr marL="0" indent="0" algn="ctr">
              <a:buNone/>
            </a:pPr>
            <a:r>
              <a:rPr lang="en-US" dirty="0"/>
              <a:t>(We have a health RESTORATION system, NOT a health CARE system.)</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185828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762F-EBEE-4871-AD0B-7D51327A5D52}"/>
              </a:ext>
            </a:extLst>
          </p:cNvPr>
          <p:cNvSpPr>
            <a:spLocks noGrp="1"/>
          </p:cNvSpPr>
          <p:nvPr>
            <p:ph type="title"/>
          </p:nvPr>
        </p:nvSpPr>
        <p:spPr>
          <a:xfrm>
            <a:off x="909453" y="0"/>
            <a:ext cx="10515600" cy="1325563"/>
          </a:xfrm>
        </p:spPr>
        <p:txBody>
          <a:bodyPr/>
          <a:lstStyle/>
          <a:p>
            <a:r>
              <a:rPr lang="en-US" dirty="0">
                <a:solidFill>
                  <a:schemeClr val="bg1"/>
                </a:solidFill>
              </a:rPr>
              <a:t>Ob</a:t>
            </a:r>
            <a:r>
              <a:rPr lang="en-US" dirty="0"/>
              <a:t>esity Rates, 2017</a:t>
            </a:r>
          </a:p>
        </p:txBody>
      </p:sp>
      <p:sp>
        <p:nvSpPr>
          <p:cNvPr id="4" name="Slide Number Placeholder 3">
            <a:extLst>
              <a:ext uri="{FF2B5EF4-FFF2-40B4-BE49-F238E27FC236}">
                <a16:creationId xmlns:a16="http://schemas.microsoft.com/office/drawing/2014/main" id="{4715C415-0922-48A1-9506-B445ADDBBB72}"/>
              </a:ext>
            </a:extLst>
          </p:cNvPr>
          <p:cNvSpPr>
            <a:spLocks noGrp="1"/>
          </p:cNvSpPr>
          <p:nvPr>
            <p:ph type="sldNum" sz="quarter" idx="12"/>
          </p:nvPr>
        </p:nvSpPr>
        <p:spPr/>
        <p:txBody>
          <a:bodyPr/>
          <a:lstStyle/>
          <a:p>
            <a:fld id="{D9F085D5-EC86-4F6A-B501-C1359CB39116}" type="slidenum">
              <a:rPr lang="en-GB" smtClean="0"/>
              <a:t>33</a:t>
            </a:fld>
            <a:endParaRPr lang="en-GB"/>
          </a:p>
        </p:txBody>
      </p:sp>
      <p:graphicFrame>
        <p:nvGraphicFramePr>
          <p:cNvPr id="5" name="Object 2">
            <a:extLst>
              <a:ext uri="{FF2B5EF4-FFF2-40B4-BE49-F238E27FC236}">
                <a16:creationId xmlns:a16="http://schemas.microsoft.com/office/drawing/2014/main" id="{9CFA1FC5-A4DC-4EF8-911A-B5397230DC6B}"/>
              </a:ext>
            </a:extLst>
          </p:cNvPr>
          <p:cNvGraphicFramePr>
            <a:graphicFrameLocks noGrp="1" noChangeAspect="1"/>
          </p:cNvGraphicFramePr>
          <p:nvPr>
            <p:ph idx="1"/>
          </p:nvPr>
        </p:nvGraphicFramePr>
        <p:xfrm>
          <a:off x="838200" y="1570038"/>
          <a:ext cx="10515600" cy="444730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D27D281-1A9F-455B-A890-B3F1455D6B47}"/>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
        <p:nvSpPr>
          <p:cNvPr id="3" name="Rectangle 2">
            <a:extLst>
              <a:ext uri="{FF2B5EF4-FFF2-40B4-BE49-F238E27FC236}">
                <a16:creationId xmlns:a16="http://schemas.microsoft.com/office/drawing/2014/main" id="{8B2466BF-E3F1-4502-BBCC-453AB8493C1E}"/>
              </a:ext>
            </a:extLst>
          </p:cNvPr>
          <p:cNvSpPr/>
          <p:nvPr/>
        </p:nvSpPr>
        <p:spPr>
          <a:xfrm>
            <a:off x="972157" y="1508125"/>
            <a:ext cx="1613840" cy="461665"/>
          </a:xfrm>
          <a:prstGeom prst="rect">
            <a:avLst/>
          </a:prstGeom>
        </p:spPr>
        <p:txBody>
          <a:bodyPr wrap="none">
            <a:spAutoFit/>
          </a:bodyPr>
          <a:lstStyle/>
          <a:p>
            <a:r>
              <a:rPr lang="en-US" sz="2400" dirty="0"/>
              <a:t>Percent (%)</a:t>
            </a:r>
          </a:p>
        </p:txBody>
      </p:sp>
    </p:spTree>
    <p:extLst>
      <p:ext uri="{BB962C8B-B14F-4D97-AF65-F5344CB8AC3E}">
        <p14:creationId xmlns:p14="http://schemas.microsoft.com/office/powerpoint/2010/main" val="1713733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Markets Matter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34</a:t>
            </a:fld>
            <a:endParaRPr lang="en-GB"/>
          </a:p>
        </p:txBody>
      </p:sp>
    </p:spTree>
    <p:extLst>
      <p:ext uri="{BB962C8B-B14F-4D97-AF65-F5344CB8AC3E}">
        <p14:creationId xmlns:p14="http://schemas.microsoft.com/office/powerpoint/2010/main" val="3033961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a:xfrm>
            <a:off x="731325" y="0"/>
            <a:ext cx="10515600" cy="1325563"/>
          </a:xfrm>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35</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830117" y="1854765"/>
            <a:ext cx="2095631" cy="646331"/>
          </a:xfrm>
          <a:prstGeom prst="rect">
            <a:avLst/>
          </a:prstGeom>
          <a:noFill/>
        </p:spPr>
        <p:txBody>
          <a:bodyPr wrap="square" rtlCol="0">
            <a:spAutoFit/>
          </a:bodyPr>
          <a:lstStyle/>
          <a:p>
            <a:pPr algn="ctr"/>
            <a:r>
              <a:rPr lang="en-US" dirty="0"/>
              <a:t>Sponsor</a:t>
            </a:r>
          </a:p>
          <a:p>
            <a:pPr algn="ctr"/>
            <a:r>
              <a:rPr lang="en-US" dirty="0"/>
              <a:t>(Gov’t or Employer)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6227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3466-828B-F2C0-E72E-4EEB67DC68D6}"/>
              </a:ext>
            </a:extLst>
          </p:cNvPr>
          <p:cNvSpPr>
            <a:spLocks noGrp="1"/>
          </p:cNvSpPr>
          <p:nvPr>
            <p:ph type="title"/>
          </p:nvPr>
        </p:nvSpPr>
        <p:spPr>
          <a:xfrm>
            <a:off x="937353" y="0"/>
            <a:ext cx="10515600" cy="1325563"/>
          </a:xfrm>
        </p:spPr>
        <p:txBody>
          <a:bodyPr/>
          <a:lstStyle/>
          <a:p>
            <a:r>
              <a:rPr lang="en-US" dirty="0">
                <a:solidFill>
                  <a:schemeClr val="bg1"/>
                </a:solidFill>
              </a:rPr>
              <a:t>Ho</a:t>
            </a:r>
            <a:r>
              <a:rPr lang="en-US" dirty="0"/>
              <a:t>w Much Did Your Flu Shot Cost?</a:t>
            </a:r>
          </a:p>
        </p:txBody>
      </p:sp>
      <p:sp>
        <p:nvSpPr>
          <p:cNvPr id="3" name="Content Placeholder 2">
            <a:extLst>
              <a:ext uri="{FF2B5EF4-FFF2-40B4-BE49-F238E27FC236}">
                <a16:creationId xmlns:a16="http://schemas.microsoft.com/office/drawing/2014/main" id="{434FF711-DF5D-B838-4893-59591B907863}"/>
              </a:ext>
            </a:extLst>
          </p:cNvPr>
          <p:cNvSpPr>
            <a:spLocks noGrp="1"/>
          </p:cNvSpPr>
          <p:nvPr>
            <p:ph idx="1"/>
          </p:nvPr>
        </p:nvSpPr>
        <p:spPr/>
        <p:txBody>
          <a:bodyPr/>
          <a:lstStyle/>
          <a:p>
            <a:r>
              <a:rPr lang="en-US" dirty="0"/>
              <a:t>Who knows? It’s generally offered for free.</a:t>
            </a:r>
          </a:p>
          <a:p>
            <a:r>
              <a:rPr lang="en-US" dirty="0"/>
              <a:t>Providers of the shot do pay for it. </a:t>
            </a:r>
          </a:p>
          <a:p>
            <a:pPr lvl="1"/>
            <a:r>
              <a:rPr lang="en-US" dirty="0"/>
              <a:t>Some reported prices:</a:t>
            </a:r>
          </a:p>
          <a:p>
            <a:pPr lvl="2"/>
            <a:r>
              <a:rPr lang="en-US" dirty="0"/>
              <a:t>Sacrament, CA	$85</a:t>
            </a:r>
          </a:p>
          <a:p>
            <a:pPr lvl="2"/>
            <a:r>
              <a:rPr lang="en-US" dirty="0"/>
              <a:t>Long Beach, CA	$42</a:t>
            </a:r>
          </a:p>
          <a:p>
            <a:pPr lvl="2"/>
            <a:r>
              <a:rPr lang="en-US" dirty="0"/>
              <a:t>Washington, DC	$15</a:t>
            </a:r>
          </a:p>
          <a:p>
            <a:r>
              <a:rPr lang="en-US" dirty="0"/>
              <a:t>Who really pays for the flu shot?</a:t>
            </a:r>
          </a:p>
          <a:p>
            <a:pPr lvl="1"/>
            <a:r>
              <a:rPr lang="en-US" dirty="0"/>
              <a:t>YOU DO!   Higher premiums.</a:t>
            </a:r>
          </a:p>
        </p:txBody>
      </p:sp>
      <p:sp>
        <p:nvSpPr>
          <p:cNvPr id="4" name="Slide Number Placeholder 3">
            <a:extLst>
              <a:ext uri="{FF2B5EF4-FFF2-40B4-BE49-F238E27FC236}">
                <a16:creationId xmlns:a16="http://schemas.microsoft.com/office/drawing/2014/main" id="{6323A26D-84B6-079C-0DDE-63119A42C772}"/>
              </a:ext>
            </a:extLst>
          </p:cNvPr>
          <p:cNvSpPr>
            <a:spLocks noGrp="1"/>
          </p:cNvSpPr>
          <p:nvPr>
            <p:ph type="sldNum" sz="quarter" idx="12"/>
          </p:nvPr>
        </p:nvSpPr>
        <p:spPr/>
        <p:txBody>
          <a:bodyPr/>
          <a:lstStyle/>
          <a:p>
            <a:fld id="{D9F085D5-EC86-4F6A-B501-C1359CB39116}" type="slidenum">
              <a:rPr lang="en-GB" smtClean="0"/>
              <a:t>36</a:t>
            </a:fld>
            <a:endParaRPr lang="en-GB"/>
          </a:p>
        </p:txBody>
      </p:sp>
      <p:sp>
        <p:nvSpPr>
          <p:cNvPr id="5" name="TextBox 4">
            <a:extLst>
              <a:ext uri="{FF2B5EF4-FFF2-40B4-BE49-F238E27FC236}">
                <a16:creationId xmlns:a16="http://schemas.microsoft.com/office/drawing/2014/main" id="{09ED2B2B-D1DE-A480-1D18-FFC50B3E2285}"/>
              </a:ext>
            </a:extLst>
          </p:cNvPr>
          <p:cNvSpPr txBox="1"/>
          <p:nvPr/>
        </p:nvSpPr>
        <p:spPr>
          <a:xfrm>
            <a:off x="5919515" y="6456851"/>
            <a:ext cx="5533438" cy="276999"/>
          </a:xfrm>
          <a:prstGeom prst="rect">
            <a:avLst/>
          </a:prstGeom>
          <a:noFill/>
        </p:spPr>
        <p:txBody>
          <a:bodyPr wrap="none" rtlCol="0">
            <a:spAutoFit/>
          </a:bodyPr>
          <a:lstStyle/>
          <a:p>
            <a:r>
              <a:rPr lang="en-US" sz="1200" dirty="0"/>
              <a:t>Source: https://</a:t>
            </a:r>
            <a:r>
              <a:rPr lang="en-US" sz="1200" dirty="0" err="1"/>
              <a:t>kffhealthnews.org</a:t>
            </a:r>
            <a:r>
              <a:rPr lang="en-US" sz="1200" dirty="0"/>
              <a:t>/news/the-startlingly-high-cost-of-the-free-flu-shot/</a:t>
            </a:r>
          </a:p>
        </p:txBody>
      </p:sp>
      <p:sp>
        <p:nvSpPr>
          <p:cNvPr id="6" name="TextBox 5">
            <a:extLst>
              <a:ext uri="{FF2B5EF4-FFF2-40B4-BE49-F238E27FC236}">
                <a16:creationId xmlns:a16="http://schemas.microsoft.com/office/drawing/2014/main" id="{B763A4BB-02EC-936A-B8B3-9FA16035D67C}"/>
              </a:ext>
            </a:extLst>
          </p:cNvPr>
          <p:cNvSpPr txBox="1"/>
          <p:nvPr/>
        </p:nvSpPr>
        <p:spPr>
          <a:xfrm>
            <a:off x="7159021" y="3039230"/>
            <a:ext cx="3394840" cy="1631216"/>
          </a:xfrm>
          <a:prstGeom prst="rect">
            <a:avLst/>
          </a:prstGeom>
          <a:noFill/>
        </p:spPr>
        <p:txBody>
          <a:bodyPr wrap="none" rtlCol="0">
            <a:spAutoFit/>
          </a:bodyPr>
          <a:lstStyle/>
          <a:p>
            <a:r>
              <a:rPr lang="en-US" sz="2000" dirty="0"/>
              <a:t>Prices are negotiated with the </a:t>
            </a:r>
          </a:p>
          <a:p>
            <a:r>
              <a:rPr lang="en-US" sz="2000" dirty="0"/>
              <a:t>Vaccine producer.</a:t>
            </a:r>
          </a:p>
          <a:p>
            <a:endParaRPr lang="en-US" sz="2000" dirty="0"/>
          </a:p>
          <a:p>
            <a:r>
              <a:rPr lang="en-US" sz="2000" dirty="0"/>
              <a:t>Differences are a reflection of </a:t>
            </a:r>
          </a:p>
          <a:p>
            <a:r>
              <a:rPr lang="en-US" sz="2000" dirty="0"/>
              <a:t>More or less bargaining power.</a:t>
            </a:r>
          </a:p>
        </p:txBody>
      </p:sp>
    </p:spTree>
    <p:extLst>
      <p:ext uri="{BB962C8B-B14F-4D97-AF65-F5344CB8AC3E}">
        <p14:creationId xmlns:p14="http://schemas.microsoft.com/office/powerpoint/2010/main" val="1186366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Policy Matters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37</a:t>
            </a:fld>
            <a:endParaRPr lang="en-GB"/>
          </a:p>
        </p:txBody>
      </p:sp>
    </p:spTree>
    <p:extLst>
      <p:ext uri="{BB962C8B-B14F-4D97-AF65-F5344CB8AC3E}">
        <p14:creationId xmlns:p14="http://schemas.microsoft.com/office/powerpoint/2010/main" val="1771979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a:xfrm>
            <a:off x="731325" y="0"/>
            <a:ext cx="10515600" cy="1325563"/>
          </a:xfrm>
        </p:spPr>
        <p:txBody>
          <a:bodyPr/>
          <a:lstStyle/>
          <a:p>
            <a:r>
              <a:rPr lang="en-US" dirty="0">
                <a:solidFill>
                  <a:schemeClr val="bg1"/>
                </a:solidFill>
              </a:rPr>
              <a:t>Hos</a:t>
            </a:r>
            <a:r>
              <a:rPr lang="en-US" dirty="0"/>
              <a:t>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pPr>
              <a:spcAft>
                <a:spcPts val="1000"/>
              </a:spcAft>
            </a:pPr>
            <a:r>
              <a:rPr lang="en-US" b="0" dirty="0"/>
              <a:t>Less competition in health systems, hospitals, medical groups, and health insurers has surged in recent years.</a:t>
            </a:r>
          </a:p>
          <a:p>
            <a:r>
              <a:rPr lang="en-US" b="0" dirty="0"/>
              <a:t>Over an 18-month period between July 2016 and January 2018:</a:t>
            </a:r>
          </a:p>
          <a:p>
            <a:pPr lvl="1"/>
            <a:r>
              <a:rPr lang="en-US" b="0" dirty="0"/>
              <a:t>Hospitals acquired 8,000 more medical practices.</a:t>
            </a:r>
          </a:p>
          <a:p>
            <a:pPr lvl="1"/>
            <a:r>
              <a:rPr lang="en-US" b="0" dirty="0"/>
              <a:t>14,000 more physicians left independent practice to become hospital employees.</a:t>
            </a:r>
          </a:p>
          <a:p>
            <a:r>
              <a:rPr lang="en-US" b="0" dirty="0"/>
              <a:t>Between 1999 and 2018, hospital profit margins soared!</a:t>
            </a:r>
          </a:p>
          <a:p>
            <a:pPr lvl="1"/>
            <a:r>
              <a:rPr lang="en-US" dirty="0"/>
              <a:t>From 100% in 1999 to 317% in 2018.</a:t>
            </a:r>
            <a:endParaRPr lang="en-US" b="0"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38</a:t>
            </a:fld>
            <a:endParaRPr lang="en-GB"/>
          </a:p>
        </p:txBody>
      </p:sp>
    </p:spTree>
    <p:extLst>
      <p:ext uri="{BB962C8B-B14F-4D97-AF65-F5344CB8AC3E}">
        <p14:creationId xmlns:p14="http://schemas.microsoft.com/office/powerpoint/2010/main" val="23637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76C9-7D63-4745-A143-D6E24BE51453}"/>
              </a:ext>
            </a:extLst>
          </p:cNvPr>
          <p:cNvSpPr>
            <a:spLocks noGrp="1"/>
          </p:cNvSpPr>
          <p:nvPr>
            <p:ph type="title"/>
          </p:nvPr>
        </p:nvSpPr>
        <p:spPr>
          <a:xfrm>
            <a:off x="766760" y="0"/>
            <a:ext cx="10515600" cy="1325563"/>
          </a:xfrm>
        </p:spPr>
        <p:txBody>
          <a:bodyPr/>
          <a:lstStyle/>
          <a:p>
            <a:r>
              <a:rPr lang="en-US" dirty="0">
                <a:solidFill>
                  <a:schemeClr val="bg1"/>
                </a:solidFill>
              </a:rPr>
              <a:t>Spe</a:t>
            </a:r>
            <a:r>
              <a:rPr lang="en-US" dirty="0"/>
              <a:t>nding on Pharmaceuticals</a:t>
            </a:r>
          </a:p>
        </p:txBody>
      </p:sp>
      <p:pic>
        <p:nvPicPr>
          <p:cNvPr id="5" name="Picture 4">
            <a:extLst>
              <a:ext uri="{FF2B5EF4-FFF2-40B4-BE49-F238E27FC236}">
                <a16:creationId xmlns:a16="http://schemas.microsoft.com/office/drawing/2014/main" id="{A0D6439C-E60C-4910-BFA8-97C0C66C2964}"/>
              </a:ext>
            </a:extLst>
          </p:cNvPr>
          <p:cNvPicPr>
            <a:picLocks noChangeAspect="1"/>
          </p:cNvPicPr>
          <p:nvPr/>
        </p:nvPicPr>
        <p:blipFill>
          <a:blip r:embed="rId3"/>
          <a:stretch>
            <a:fillRect/>
          </a:stretch>
        </p:blipFill>
        <p:spPr>
          <a:xfrm>
            <a:off x="3250125" y="1000318"/>
            <a:ext cx="7819951" cy="5283750"/>
          </a:xfrm>
          <a:prstGeom prst="rect">
            <a:avLst/>
          </a:prstGeom>
        </p:spPr>
      </p:pic>
      <p:sp>
        <p:nvSpPr>
          <p:cNvPr id="3" name="Rectangle 2">
            <a:extLst>
              <a:ext uri="{FF2B5EF4-FFF2-40B4-BE49-F238E27FC236}">
                <a16:creationId xmlns:a16="http://schemas.microsoft.com/office/drawing/2014/main" id="{09A4F3E6-0A5D-449D-5EFD-3EB7F252006C}"/>
              </a:ext>
            </a:extLst>
          </p:cNvPr>
          <p:cNvSpPr/>
          <p:nvPr/>
        </p:nvSpPr>
        <p:spPr>
          <a:xfrm>
            <a:off x="3826064" y="5133859"/>
            <a:ext cx="6056065" cy="481727"/>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25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26309" y="0"/>
            <a:ext cx="10515600" cy="1325563"/>
          </a:xfrm>
        </p:spPr>
        <p:txBody>
          <a:bodyPr>
            <a:normAutofit/>
          </a:bodyPr>
          <a:lstStyle/>
          <a:p>
            <a:r>
              <a:rPr lang="en-US" dirty="0">
                <a:solidFill>
                  <a:schemeClr val="bg1"/>
                </a:solidFill>
              </a:rPr>
              <a:t>Hea</a:t>
            </a:r>
            <a:r>
              <a:rPr lang="en-US" dirty="0"/>
              <a:t>lth Economics is Big Business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a:xfrm>
            <a:off x="726309" y="1325563"/>
            <a:ext cx="10610048" cy="4755748"/>
          </a:xfrm>
        </p:spPr>
        <p:txBody>
          <a:bodyPr>
            <a:normAutofit/>
          </a:bodyPr>
          <a:lstStyle/>
          <a:p>
            <a:pPr>
              <a:spcAft>
                <a:spcPts val="1000"/>
              </a:spcAft>
            </a:pPr>
            <a:r>
              <a:rPr lang="en-US" b="0" dirty="0"/>
              <a:t>The United States spends A LOT on healthcare:</a:t>
            </a:r>
          </a:p>
          <a:p>
            <a:pPr lvl="1">
              <a:spcAft>
                <a:spcPts val="1000"/>
              </a:spcAft>
            </a:pPr>
            <a:r>
              <a:rPr lang="en-US" b="0" dirty="0"/>
              <a:t>In 2019, U.S. national health expenditures were </a:t>
            </a:r>
            <a:r>
              <a:rPr lang="en-US" b="1" dirty="0"/>
              <a:t>17.5% of GDP</a:t>
            </a:r>
            <a:r>
              <a:rPr lang="en-US" b="0" dirty="0"/>
              <a:t>, which is equivalent to around </a:t>
            </a:r>
            <a:r>
              <a:rPr lang="en-US" b="1" dirty="0"/>
              <a:t>$3.8 trillion</a:t>
            </a:r>
            <a:r>
              <a:rPr lang="en-US" b="0" dirty="0"/>
              <a:t>.</a:t>
            </a:r>
          </a:p>
          <a:p>
            <a:pPr lvl="1">
              <a:spcAft>
                <a:spcPts val="1000"/>
              </a:spcAft>
            </a:pPr>
            <a:r>
              <a:rPr lang="en-US" dirty="0"/>
              <a:t>U.S. Healthcare is the 5</a:t>
            </a:r>
            <a:r>
              <a:rPr lang="en-US" baseline="30000" dirty="0"/>
              <a:t>th</a:t>
            </a:r>
            <a:r>
              <a:rPr lang="en-US" dirty="0"/>
              <a:t> largest economy in the world.</a:t>
            </a:r>
            <a:endParaRPr lang="en-US" b="0" dirty="0"/>
          </a:p>
          <a:p>
            <a:r>
              <a:rPr lang="en-US" b="0" dirty="0"/>
              <a:t>For comparison, GDP in each country in 2019:</a:t>
            </a:r>
          </a:p>
          <a:p>
            <a:pPr lvl="1"/>
            <a:r>
              <a:rPr lang="en-US" b="0" dirty="0"/>
              <a:t>Germany: 	$3,845 trillion 	(4</a:t>
            </a:r>
            <a:r>
              <a:rPr lang="en-US" b="0" baseline="30000" dirty="0"/>
              <a:t>th</a:t>
            </a:r>
            <a:r>
              <a:rPr lang="en-US" b="0" dirty="0"/>
              <a:t> largest economy)</a:t>
            </a:r>
          </a:p>
          <a:p>
            <a:pPr lvl="1"/>
            <a:r>
              <a:rPr lang="en-US" dirty="0">
                <a:solidFill>
                  <a:srgbClr val="C00000"/>
                </a:solidFill>
              </a:rPr>
              <a:t>US Healthcare	$3.8 trillion</a:t>
            </a:r>
            <a:endParaRPr lang="en-US" b="0" dirty="0">
              <a:solidFill>
                <a:srgbClr val="C00000"/>
              </a:solidFill>
            </a:endParaRPr>
          </a:p>
          <a:p>
            <a:pPr lvl="1"/>
            <a:r>
              <a:rPr lang="en-US" b="0" dirty="0"/>
              <a:t>UK: 		$2,827 trillion	(6</a:t>
            </a:r>
            <a:r>
              <a:rPr lang="en-US" b="0" baseline="30000" dirty="0"/>
              <a:t>th</a:t>
            </a:r>
            <a:r>
              <a:rPr lang="en-US" b="0" dirty="0"/>
              <a:t> largest economy)</a:t>
            </a:r>
          </a:p>
          <a:p>
            <a:pPr lvl="1"/>
            <a:r>
              <a:rPr lang="en-US" dirty="0"/>
              <a:t>France :		$</a:t>
            </a:r>
            <a:r>
              <a:rPr lang="en-US" b="0" dirty="0"/>
              <a:t>2,715 trillion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6B4D-6D54-4993-BD97-FF8A935E7A82}"/>
              </a:ext>
            </a:extLst>
          </p:cNvPr>
          <p:cNvSpPr>
            <a:spLocks noGrp="1"/>
          </p:cNvSpPr>
          <p:nvPr>
            <p:ph type="title"/>
          </p:nvPr>
        </p:nvSpPr>
        <p:spPr>
          <a:xfrm>
            <a:off x="834293" y="0"/>
            <a:ext cx="10515600" cy="1325563"/>
          </a:xfrm>
        </p:spPr>
        <p:txBody>
          <a:bodyPr/>
          <a:lstStyle/>
          <a:p>
            <a:r>
              <a:rPr lang="en-US" dirty="0">
                <a:solidFill>
                  <a:schemeClr val="bg1"/>
                </a:solidFill>
              </a:rPr>
              <a:t>Me</a:t>
            </a:r>
            <a:r>
              <a:rPr lang="en-US" dirty="0"/>
              <a:t>dicare Modernization Act </a:t>
            </a:r>
          </a:p>
        </p:txBody>
      </p:sp>
      <p:sp>
        <p:nvSpPr>
          <p:cNvPr id="3" name="Content Placeholder 2">
            <a:extLst>
              <a:ext uri="{FF2B5EF4-FFF2-40B4-BE49-F238E27FC236}">
                <a16:creationId xmlns:a16="http://schemas.microsoft.com/office/drawing/2014/main" id="{496F772E-1CE1-4875-A9C3-C01ECFB15571}"/>
              </a:ext>
            </a:extLst>
          </p:cNvPr>
          <p:cNvSpPr>
            <a:spLocks noGrp="1"/>
          </p:cNvSpPr>
          <p:nvPr>
            <p:ph idx="1"/>
          </p:nvPr>
        </p:nvSpPr>
        <p:spPr>
          <a:xfrm>
            <a:off x="838200" y="1590956"/>
            <a:ext cx="10515600" cy="4351338"/>
          </a:xfrm>
        </p:spPr>
        <p:txBody>
          <a:bodyPr/>
          <a:lstStyle/>
          <a:p>
            <a:r>
              <a:rPr lang="en-US" b="0" dirty="0">
                <a:solidFill>
                  <a:srgbClr val="111111"/>
                </a:solidFill>
                <a:latin typeface="Roboto"/>
              </a:rPr>
              <a:t>Prescription Drug Component</a:t>
            </a:r>
          </a:p>
          <a:p>
            <a:endParaRPr lang="en-US" b="0" i="0" dirty="0">
              <a:solidFill>
                <a:srgbClr val="111111"/>
              </a:solidFill>
              <a:effectLst/>
              <a:latin typeface="Roboto"/>
            </a:endParaRPr>
          </a:p>
          <a:p>
            <a:r>
              <a:rPr lang="en-US" b="0" i="0" dirty="0">
                <a:solidFill>
                  <a:srgbClr val="111111"/>
                </a:solidFill>
                <a:effectLst/>
                <a:latin typeface="Roboto"/>
              </a:rPr>
              <a:t>Medicare Part D, </a:t>
            </a:r>
            <a:r>
              <a:rPr lang="en-US" i="0" dirty="0">
                <a:solidFill>
                  <a:srgbClr val="111111"/>
                </a:solidFill>
                <a:effectLst/>
                <a:latin typeface="Roboto"/>
              </a:rPr>
              <a:t>by law</a:t>
            </a:r>
            <a:r>
              <a:rPr lang="en-US" b="0" i="0" dirty="0">
                <a:solidFill>
                  <a:srgbClr val="111111"/>
                </a:solidFill>
                <a:effectLst/>
                <a:latin typeface="Roboto"/>
              </a:rPr>
              <a:t>, can</a:t>
            </a:r>
            <a:r>
              <a:rPr lang="en-US" i="0" dirty="0">
                <a:solidFill>
                  <a:srgbClr val="111111"/>
                </a:solidFill>
                <a:effectLst/>
                <a:latin typeface="Roboto"/>
              </a:rPr>
              <a:t>not</a:t>
            </a:r>
            <a:r>
              <a:rPr lang="en-US" b="0" i="0" dirty="0">
                <a:solidFill>
                  <a:srgbClr val="111111"/>
                </a:solidFill>
                <a:effectLst/>
                <a:latin typeface="Roboto"/>
              </a:rPr>
              <a:t> negotiate drug prices like other governments do.</a:t>
            </a:r>
          </a:p>
          <a:p>
            <a:pPr marL="0" indent="0">
              <a:buNone/>
            </a:pPr>
            <a:endParaRPr lang="en-US" b="0" i="0" dirty="0">
              <a:solidFill>
                <a:srgbClr val="111111"/>
              </a:solidFill>
              <a:effectLst/>
              <a:latin typeface="Roboto"/>
            </a:endParaRPr>
          </a:p>
          <a:p>
            <a:r>
              <a:rPr lang="en-US" b="0" i="0" dirty="0">
                <a:solidFill>
                  <a:srgbClr val="111111"/>
                </a:solidFill>
                <a:effectLst/>
                <a:latin typeface="Roboto"/>
              </a:rPr>
              <a:t>In 2017, Medicare spent nearly $8 billion on insulin. </a:t>
            </a:r>
          </a:p>
          <a:p>
            <a:pPr lvl="1"/>
            <a:r>
              <a:rPr lang="en-US" b="0" i="0" dirty="0">
                <a:solidFill>
                  <a:srgbClr val="111111"/>
                </a:solidFill>
                <a:effectLst/>
                <a:latin typeface="Roboto"/>
              </a:rPr>
              <a:t>The researchers said that if Medicare were allowed to </a:t>
            </a:r>
            <a:r>
              <a:rPr lang="en-US" b="1" i="0" dirty="0">
                <a:solidFill>
                  <a:srgbClr val="111111"/>
                </a:solidFill>
                <a:effectLst/>
                <a:latin typeface="Roboto"/>
              </a:rPr>
              <a:t>negotiate</a:t>
            </a:r>
            <a:r>
              <a:rPr lang="en-US" b="0" i="0" dirty="0">
                <a:solidFill>
                  <a:srgbClr val="111111"/>
                </a:solidFill>
                <a:effectLst/>
                <a:latin typeface="Roboto"/>
              </a:rPr>
              <a:t> drug prices like the U.S. Department of Veterans Affairs (VA) can, Medicare could </a:t>
            </a:r>
            <a:r>
              <a:rPr lang="en-US" b="1" i="0" dirty="0">
                <a:solidFill>
                  <a:srgbClr val="111111"/>
                </a:solidFill>
                <a:effectLst/>
                <a:latin typeface="Roboto"/>
              </a:rPr>
              <a:t>save about $4.4 billion </a:t>
            </a:r>
            <a:r>
              <a:rPr lang="en-US" b="1" i="1" dirty="0">
                <a:solidFill>
                  <a:srgbClr val="111111"/>
                </a:solidFill>
                <a:effectLst/>
                <a:latin typeface="Roboto"/>
              </a:rPr>
              <a:t>just</a:t>
            </a:r>
            <a:r>
              <a:rPr lang="en-US" b="1" i="0" dirty="0">
                <a:solidFill>
                  <a:srgbClr val="111111"/>
                </a:solidFill>
                <a:effectLst/>
                <a:latin typeface="Roboto"/>
              </a:rPr>
              <a:t> on insulin</a:t>
            </a:r>
            <a:r>
              <a:rPr lang="en-US" b="0" i="0" dirty="0">
                <a:solidFill>
                  <a:srgbClr val="111111"/>
                </a:solidFill>
                <a:effectLst/>
                <a:latin typeface="Roboto"/>
              </a:rPr>
              <a:t>.</a:t>
            </a:r>
            <a:endParaRPr lang="en-US" dirty="0"/>
          </a:p>
        </p:txBody>
      </p:sp>
      <p:sp>
        <p:nvSpPr>
          <p:cNvPr id="4" name="Slide Number Placeholder 3">
            <a:extLst>
              <a:ext uri="{FF2B5EF4-FFF2-40B4-BE49-F238E27FC236}">
                <a16:creationId xmlns:a16="http://schemas.microsoft.com/office/drawing/2014/main" id="{29D761D2-8823-4453-B9F6-DDA956C780B0}"/>
              </a:ext>
            </a:extLst>
          </p:cNvPr>
          <p:cNvSpPr>
            <a:spLocks noGrp="1"/>
          </p:cNvSpPr>
          <p:nvPr>
            <p:ph type="sldNum" sz="quarter" idx="12"/>
          </p:nvPr>
        </p:nvSpPr>
        <p:spPr/>
        <p:txBody>
          <a:bodyPr/>
          <a:lstStyle/>
          <a:p>
            <a:fld id="{D9F085D5-EC86-4F6A-B501-C1359CB39116}" type="slidenum">
              <a:rPr lang="en-GB" smtClean="0"/>
              <a:t>40</a:t>
            </a:fld>
            <a:endParaRPr lang="en-GB"/>
          </a:p>
        </p:txBody>
      </p:sp>
    </p:spTree>
    <p:extLst>
      <p:ext uri="{BB962C8B-B14F-4D97-AF65-F5344CB8AC3E}">
        <p14:creationId xmlns:p14="http://schemas.microsoft.com/office/powerpoint/2010/main" val="139939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27B486-AE08-48E2-8060-5C7921A99880}"/>
              </a:ext>
            </a:extLst>
          </p:cNvPr>
          <p:cNvPicPr>
            <a:picLocks noChangeAspect="1"/>
          </p:cNvPicPr>
          <p:nvPr/>
        </p:nvPicPr>
        <p:blipFill>
          <a:blip r:embed="rId2"/>
          <a:stretch>
            <a:fillRect/>
          </a:stretch>
        </p:blipFill>
        <p:spPr>
          <a:xfrm>
            <a:off x="1417984" y="344735"/>
            <a:ext cx="8818546" cy="5814158"/>
          </a:xfrm>
          <a:prstGeom prst="rect">
            <a:avLst/>
          </a:prstGeom>
        </p:spPr>
      </p:pic>
      <p:sp>
        <p:nvSpPr>
          <p:cNvPr id="2" name="TextBox 1">
            <a:extLst>
              <a:ext uri="{FF2B5EF4-FFF2-40B4-BE49-F238E27FC236}">
                <a16:creationId xmlns:a16="http://schemas.microsoft.com/office/drawing/2014/main" id="{F227DA07-FBC4-1A32-48F7-0D5010D3139B}"/>
              </a:ext>
            </a:extLst>
          </p:cNvPr>
          <p:cNvSpPr txBox="1"/>
          <p:nvPr/>
        </p:nvSpPr>
        <p:spPr>
          <a:xfrm>
            <a:off x="179614" y="2057400"/>
            <a:ext cx="803425" cy="369332"/>
          </a:xfrm>
          <a:prstGeom prst="rect">
            <a:avLst/>
          </a:prstGeom>
          <a:noFill/>
        </p:spPr>
        <p:txBody>
          <a:bodyPr wrap="none" rtlCol="0">
            <a:spAutoFit/>
          </a:bodyPr>
          <a:lstStyle/>
          <a:p>
            <a:r>
              <a:rPr lang="en-US" dirty="0"/>
              <a:t>Insulin</a:t>
            </a:r>
          </a:p>
        </p:txBody>
      </p:sp>
      <p:cxnSp>
        <p:nvCxnSpPr>
          <p:cNvPr id="4" name="Straight Connector 3">
            <a:extLst>
              <a:ext uri="{FF2B5EF4-FFF2-40B4-BE49-F238E27FC236}">
                <a16:creationId xmlns:a16="http://schemas.microsoft.com/office/drawing/2014/main" id="{CA245CDF-EFFC-BF9A-8BAB-72067B888084}"/>
              </a:ext>
            </a:extLst>
          </p:cNvPr>
          <p:cNvCxnSpPr>
            <a:cxnSpLocks/>
          </p:cNvCxnSpPr>
          <p:nvPr/>
        </p:nvCxnSpPr>
        <p:spPr>
          <a:xfrm>
            <a:off x="963388" y="225334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29124F9-F3B4-D630-2793-8320EC74F13B}"/>
              </a:ext>
            </a:extLst>
          </p:cNvPr>
          <p:cNvSpPr txBox="1"/>
          <p:nvPr/>
        </p:nvSpPr>
        <p:spPr>
          <a:xfrm>
            <a:off x="168727" y="2454735"/>
            <a:ext cx="910827" cy="646331"/>
          </a:xfrm>
          <a:prstGeom prst="rect">
            <a:avLst/>
          </a:prstGeom>
          <a:noFill/>
        </p:spPr>
        <p:txBody>
          <a:bodyPr wrap="none" rtlCol="0">
            <a:spAutoFit/>
          </a:bodyPr>
          <a:lstStyle/>
          <a:p>
            <a:r>
              <a:rPr lang="en-US" dirty="0"/>
              <a:t>Blood</a:t>
            </a:r>
          </a:p>
          <a:p>
            <a:r>
              <a:rPr lang="en-US" dirty="0"/>
              <a:t>Thinner</a:t>
            </a:r>
          </a:p>
        </p:txBody>
      </p:sp>
      <p:cxnSp>
        <p:nvCxnSpPr>
          <p:cNvPr id="9" name="Straight Connector 8">
            <a:extLst>
              <a:ext uri="{FF2B5EF4-FFF2-40B4-BE49-F238E27FC236}">
                <a16:creationId xmlns:a16="http://schemas.microsoft.com/office/drawing/2014/main" id="{41D4DAD5-83CE-7BB7-BF2F-A86225089E30}"/>
              </a:ext>
            </a:extLst>
          </p:cNvPr>
          <p:cNvCxnSpPr>
            <a:cxnSpLocks/>
          </p:cNvCxnSpPr>
          <p:nvPr/>
        </p:nvCxnSpPr>
        <p:spPr>
          <a:xfrm>
            <a:off x="952501" y="2650679"/>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6F1C1D-80B7-F13D-5368-8C206B79FD47}"/>
              </a:ext>
            </a:extLst>
          </p:cNvPr>
          <p:cNvSpPr txBox="1"/>
          <p:nvPr/>
        </p:nvSpPr>
        <p:spPr>
          <a:xfrm>
            <a:off x="72212" y="4860478"/>
            <a:ext cx="910827" cy="646331"/>
          </a:xfrm>
          <a:prstGeom prst="rect">
            <a:avLst/>
          </a:prstGeom>
          <a:noFill/>
        </p:spPr>
        <p:txBody>
          <a:bodyPr wrap="none" rtlCol="0">
            <a:spAutoFit/>
          </a:bodyPr>
          <a:lstStyle/>
          <a:p>
            <a:r>
              <a:rPr lang="en-US" dirty="0"/>
              <a:t>Blood</a:t>
            </a:r>
          </a:p>
          <a:p>
            <a:r>
              <a:rPr lang="en-US" dirty="0"/>
              <a:t>Thinner</a:t>
            </a:r>
          </a:p>
        </p:txBody>
      </p:sp>
      <p:cxnSp>
        <p:nvCxnSpPr>
          <p:cNvPr id="11" name="Straight Connector 10">
            <a:extLst>
              <a:ext uri="{FF2B5EF4-FFF2-40B4-BE49-F238E27FC236}">
                <a16:creationId xmlns:a16="http://schemas.microsoft.com/office/drawing/2014/main" id="{4194F13D-7329-F056-9533-07B3D798F2C5}"/>
              </a:ext>
            </a:extLst>
          </p:cNvPr>
          <p:cNvCxnSpPr>
            <a:cxnSpLocks/>
          </p:cNvCxnSpPr>
          <p:nvPr/>
        </p:nvCxnSpPr>
        <p:spPr>
          <a:xfrm>
            <a:off x="855986" y="5056422"/>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384D1DE-0FCC-D3D0-240F-BAF0D86F623B}"/>
              </a:ext>
            </a:extLst>
          </p:cNvPr>
          <p:cNvSpPr txBox="1"/>
          <p:nvPr/>
        </p:nvSpPr>
        <p:spPr>
          <a:xfrm>
            <a:off x="142723" y="3297010"/>
            <a:ext cx="1006494" cy="369332"/>
          </a:xfrm>
          <a:prstGeom prst="rect">
            <a:avLst/>
          </a:prstGeom>
          <a:noFill/>
        </p:spPr>
        <p:txBody>
          <a:bodyPr wrap="none" rtlCol="0">
            <a:spAutoFit/>
          </a:bodyPr>
          <a:lstStyle/>
          <a:p>
            <a:r>
              <a:rPr lang="en-US" dirty="0"/>
              <a:t>Diabetes</a:t>
            </a:r>
          </a:p>
        </p:txBody>
      </p:sp>
      <p:cxnSp>
        <p:nvCxnSpPr>
          <p:cNvPr id="13" name="Straight Connector 12">
            <a:extLst>
              <a:ext uri="{FF2B5EF4-FFF2-40B4-BE49-F238E27FC236}">
                <a16:creationId xmlns:a16="http://schemas.microsoft.com/office/drawing/2014/main" id="{9C22BDD3-63F1-F273-1282-1C6E54C14B42}"/>
              </a:ext>
            </a:extLst>
          </p:cNvPr>
          <p:cNvCxnSpPr>
            <a:cxnSpLocks/>
          </p:cNvCxnSpPr>
          <p:nvPr/>
        </p:nvCxnSpPr>
        <p:spPr>
          <a:xfrm>
            <a:off x="1073458" y="349295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4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60BD-1EDE-F940-A495-63236CD19551}"/>
              </a:ext>
            </a:extLst>
          </p:cNvPr>
          <p:cNvSpPr>
            <a:spLocks noGrp="1"/>
          </p:cNvSpPr>
          <p:nvPr>
            <p:ph type="title"/>
          </p:nvPr>
        </p:nvSpPr>
        <p:spPr>
          <a:xfrm>
            <a:off x="805542" y="0"/>
            <a:ext cx="10515600" cy="1325563"/>
          </a:xfrm>
        </p:spPr>
        <p:txBody>
          <a:bodyPr>
            <a:normAutofit/>
          </a:bodyPr>
          <a:lstStyle/>
          <a:p>
            <a:r>
              <a:rPr lang="en-US" sz="3700" dirty="0">
                <a:solidFill>
                  <a:schemeClr val="bg1"/>
                </a:solidFill>
              </a:rPr>
              <a:t>Ave</a:t>
            </a:r>
            <a:r>
              <a:rPr lang="en-US" sz="3700" dirty="0"/>
              <a:t>rage Annual Insurance Premiums, 1999-2018 </a:t>
            </a:r>
          </a:p>
        </p:txBody>
      </p:sp>
      <p:sp>
        <p:nvSpPr>
          <p:cNvPr id="4" name="Slide Number Placeholder 3">
            <a:extLst>
              <a:ext uri="{FF2B5EF4-FFF2-40B4-BE49-F238E27FC236}">
                <a16:creationId xmlns:a16="http://schemas.microsoft.com/office/drawing/2014/main" id="{7AB721CE-FC1A-3445-9312-DD0BF2281E29}"/>
              </a:ext>
            </a:extLst>
          </p:cNvPr>
          <p:cNvSpPr>
            <a:spLocks noGrp="1"/>
          </p:cNvSpPr>
          <p:nvPr>
            <p:ph type="sldNum" sz="quarter" idx="12"/>
          </p:nvPr>
        </p:nvSpPr>
        <p:spPr/>
        <p:txBody>
          <a:bodyPr/>
          <a:lstStyle/>
          <a:p>
            <a:fld id="{D9F085D5-EC86-4F6A-B501-C1359CB39116}" type="slidenum">
              <a:rPr lang="en-GB" smtClean="0"/>
              <a:t>42</a:t>
            </a:fld>
            <a:endParaRPr lang="en-GB"/>
          </a:p>
        </p:txBody>
      </p:sp>
      <p:pic>
        <p:nvPicPr>
          <p:cNvPr id="5" name="Picture 2" descr="Exhibit 1">
            <a:extLst>
              <a:ext uri="{FF2B5EF4-FFF2-40B4-BE49-F238E27FC236}">
                <a16:creationId xmlns:a16="http://schemas.microsoft.com/office/drawing/2014/main" id="{86CD0150-E5B2-2842-B37C-DC19179CC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85" y="1382768"/>
            <a:ext cx="6105111" cy="48474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7496DC7-90A3-9B47-AB6C-35B7536B539D}"/>
              </a:ext>
            </a:extLst>
          </p:cNvPr>
          <p:cNvSpPr txBox="1"/>
          <p:nvPr/>
        </p:nvSpPr>
        <p:spPr>
          <a:xfrm>
            <a:off x="9054581" y="6456851"/>
            <a:ext cx="2299219" cy="276999"/>
          </a:xfrm>
          <a:prstGeom prst="rect">
            <a:avLst/>
          </a:prstGeom>
          <a:noFill/>
        </p:spPr>
        <p:txBody>
          <a:bodyPr wrap="none" rtlCol="0">
            <a:spAutoFit/>
          </a:bodyPr>
          <a:lstStyle/>
          <a:p>
            <a:r>
              <a:rPr lang="en-US" sz="1200" dirty="0"/>
              <a:t>Source: The Commonwealth Fund</a:t>
            </a:r>
          </a:p>
        </p:txBody>
      </p:sp>
      <p:sp>
        <p:nvSpPr>
          <p:cNvPr id="7" name="TextBox 6">
            <a:extLst>
              <a:ext uri="{FF2B5EF4-FFF2-40B4-BE49-F238E27FC236}">
                <a16:creationId xmlns:a16="http://schemas.microsoft.com/office/drawing/2014/main" id="{4D1DFD62-3CC5-BD4D-95D7-10B2289BBD00}"/>
              </a:ext>
            </a:extLst>
          </p:cNvPr>
          <p:cNvSpPr txBox="1"/>
          <p:nvPr/>
        </p:nvSpPr>
        <p:spPr>
          <a:xfrm>
            <a:off x="1611754" y="987009"/>
            <a:ext cx="3983270" cy="338554"/>
          </a:xfrm>
          <a:prstGeom prst="rect">
            <a:avLst/>
          </a:prstGeom>
          <a:solidFill>
            <a:schemeClr val="bg1"/>
          </a:solidFill>
        </p:spPr>
        <p:txBody>
          <a:bodyPr wrap="none" rtlCol="0">
            <a:spAutoFit/>
          </a:bodyPr>
          <a:lstStyle/>
          <a:p>
            <a:r>
              <a:rPr lang="en-US" sz="1600" dirty="0"/>
              <a:t>Employer provided, Not Adjusted for Inflation</a:t>
            </a:r>
          </a:p>
        </p:txBody>
      </p:sp>
      <p:graphicFrame>
        <p:nvGraphicFramePr>
          <p:cNvPr id="10" name="Table 10">
            <a:extLst>
              <a:ext uri="{FF2B5EF4-FFF2-40B4-BE49-F238E27FC236}">
                <a16:creationId xmlns:a16="http://schemas.microsoft.com/office/drawing/2014/main" id="{B05E377E-44A4-3F4D-9A90-D7AE2076D15E}"/>
              </a:ext>
            </a:extLst>
          </p:cNvPr>
          <p:cNvGraphicFramePr>
            <a:graphicFrameLocks noGrp="1"/>
          </p:cNvGraphicFramePr>
          <p:nvPr>
            <p:extLst>
              <p:ext uri="{D42A27DB-BD31-4B8C-83A1-F6EECF244321}">
                <p14:modId xmlns:p14="http://schemas.microsoft.com/office/powerpoint/2010/main" val="4151727477"/>
              </p:ext>
            </p:extLst>
          </p:nvPr>
        </p:nvGraphicFramePr>
        <p:xfrm>
          <a:off x="7022581" y="2716174"/>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
        <p:nvSpPr>
          <p:cNvPr id="3" name="TextBox 2">
            <a:extLst>
              <a:ext uri="{FF2B5EF4-FFF2-40B4-BE49-F238E27FC236}">
                <a16:creationId xmlns:a16="http://schemas.microsoft.com/office/drawing/2014/main" id="{DE3A39F2-A934-434E-BD6E-6DF9E759400A}"/>
              </a:ext>
            </a:extLst>
          </p:cNvPr>
          <p:cNvSpPr txBox="1"/>
          <p:nvPr/>
        </p:nvSpPr>
        <p:spPr>
          <a:xfrm>
            <a:off x="7532690" y="1714679"/>
            <a:ext cx="3043782" cy="646331"/>
          </a:xfrm>
          <a:prstGeom prst="rect">
            <a:avLst/>
          </a:prstGeom>
          <a:noFill/>
        </p:spPr>
        <p:txBody>
          <a:bodyPr wrap="none" rtlCol="0">
            <a:spAutoFit/>
          </a:bodyPr>
          <a:lstStyle/>
          <a:p>
            <a:r>
              <a:rPr lang="en-US" dirty="0"/>
              <a:t>Single:	~$2,000 to ~$7,000</a:t>
            </a:r>
          </a:p>
          <a:p>
            <a:r>
              <a:rPr lang="en-US" dirty="0"/>
              <a:t>Family:	~$5,900 to ~$19,500</a:t>
            </a:r>
          </a:p>
        </p:txBody>
      </p:sp>
      <p:sp>
        <p:nvSpPr>
          <p:cNvPr id="8" name="Rectangle 7">
            <a:extLst>
              <a:ext uri="{FF2B5EF4-FFF2-40B4-BE49-F238E27FC236}">
                <a16:creationId xmlns:a16="http://schemas.microsoft.com/office/drawing/2014/main" id="{7A8E415E-B1FA-1154-E92A-B609A0D33542}"/>
              </a:ext>
            </a:extLst>
          </p:cNvPr>
          <p:cNvSpPr/>
          <p:nvPr/>
        </p:nvSpPr>
        <p:spPr>
          <a:xfrm>
            <a:off x="7006251" y="3694417"/>
            <a:ext cx="4108279"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D7E9659-8829-7447-97FE-BC46D613C4D0}"/>
              </a:ext>
            </a:extLst>
          </p:cNvPr>
          <p:cNvSpPr/>
          <p:nvPr/>
        </p:nvSpPr>
        <p:spPr>
          <a:xfrm>
            <a:off x="6989922" y="4057801"/>
            <a:ext cx="4363877"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81CD3E-5906-769B-7755-09E34AEFD4A9}"/>
              </a:ext>
            </a:extLst>
          </p:cNvPr>
          <p:cNvSpPr/>
          <p:nvPr/>
        </p:nvSpPr>
        <p:spPr>
          <a:xfrm>
            <a:off x="7022581" y="4419201"/>
            <a:ext cx="4331218"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0">
            <a:extLst>
              <a:ext uri="{FF2B5EF4-FFF2-40B4-BE49-F238E27FC236}">
                <a16:creationId xmlns:a16="http://schemas.microsoft.com/office/drawing/2014/main" id="{4194EB2E-335C-BD02-941B-A73B0EE4FBE4}"/>
              </a:ext>
            </a:extLst>
          </p:cNvPr>
          <p:cNvGraphicFramePr>
            <a:graphicFrameLocks noGrp="1"/>
          </p:cNvGraphicFramePr>
          <p:nvPr>
            <p:extLst>
              <p:ext uri="{D42A27DB-BD31-4B8C-83A1-F6EECF244321}">
                <p14:modId xmlns:p14="http://schemas.microsoft.com/office/powerpoint/2010/main" val="814951191"/>
              </p:ext>
            </p:extLst>
          </p:nvPr>
        </p:nvGraphicFramePr>
        <p:xfrm>
          <a:off x="7006251" y="2716145"/>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 (%)</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Tree>
    <p:extLst>
      <p:ext uri="{BB962C8B-B14F-4D97-AF65-F5344CB8AC3E}">
        <p14:creationId xmlns:p14="http://schemas.microsoft.com/office/powerpoint/2010/main" val="38887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4E0B-C92D-4698-8633-C8BE96ABF2AF}"/>
              </a:ext>
            </a:extLst>
          </p:cNvPr>
          <p:cNvSpPr>
            <a:spLocks noGrp="1"/>
          </p:cNvSpPr>
          <p:nvPr>
            <p:ph type="title"/>
          </p:nvPr>
        </p:nvSpPr>
        <p:spPr>
          <a:xfrm>
            <a:off x="743200" y="0"/>
            <a:ext cx="10515600" cy="1325563"/>
          </a:xfrm>
        </p:spPr>
        <p:txBody>
          <a:bodyPr/>
          <a:lstStyle/>
          <a:p>
            <a:r>
              <a:rPr lang="en-US" dirty="0">
                <a:solidFill>
                  <a:schemeClr val="bg1"/>
                </a:solidFill>
              </a:rPr>
              <a:t>Rea</a:t>
            </a:r>
            <a:r>
              <a:rPr lang="en-US" dirty="0"/>
              <a:t>son for Higher Health Insurance Rates</a:t>
            </a:r>
          </a:p>
        </p:txBody>
      </p:sp>
      <p:sp>
        <p:nvSpPr>
          <p:cNvPr id="3" name="Content Placeholder 2">
            <a:extLst>
              <a:ext uri="{FF2B5EF4-FFF2-40B4-BE49-F238E27FC236}">
                <a16:creationId xmlns:a16="http://schemas.microsoft.com/office/drawing/2014/main" id="{C428A2D5-1E9A-4D0F-8678-2E8EFAE37DF4}"/>
              </a:ext>
            </a:extLst>
          </p:cNvPr>
          <p:cNvSpPr>
            <a:spLocks noGrp="1"/>
          </p:cNvSpPr>
          <p:nvPr>
            <p:ph idx="1"/>
          </p:nvPr>
        </p:nvSpPr>
        <p:spPr>
          <a:xfrm>
            <a:off x="2900362" y="1561345"/>
            <a:ext cx="6798809" cy="4351338"/>
          </a:xfrm>
        </p:spPr>
        <p:txBody>
          <a:bodyPr/>
          <a:lstStyle/>
          <a:p>
            <a:r>
              <a:rPr lang="en-US" b="0" dirty="0">
                <a:solidFill>
                  <a:srgbClr val="333333"/>
                </a:solidFill>
                <a:latin typeface="interface_regular"/>
              </a:rPr>
              <a:t>Rising prices in the health sector</a:t>
            </a:r>
          </a:p>
          <a:p>
            <a:r>
              <a:rPr lang="en-US" b="0" dirty="0">
                <a:solidFill>
                  <a:srgbClr val="333333"/>
                </a:solidFill>
                <a:latin typeface="interface_regular"/>
              </a:rPr>
              <a:t>A</a:t>
            </a:r>
            <a:r>
              <a:rPr lang="en-US" sz="2800" b="0" dirty="0">
                <a:solidFill>
                  <a:srgbClr val="333333"/>
                </a:solidFill>
                <a:latin typeface="interface_regular"/>
              </a:rPr>
              <a:t>dvances in medical technologies </a:t>
            </a:r>
          </a:p>
          <a:p>
            <a:r>
              <a:rPr lang="en-US" b="0" dirty="0">
                <a:solidFill>
                  <a:srgbClr val="333333"/>
                </a:solidFill>
                <a:latin typeface="interface_regular"/>
              </a:rPr>
              <a:t>I</a:t>
            </a:r>
            <a:r>
              <a:rPr lang="en-US" sz="2800" b="0" dirty="0">
                <a:solidFill>
                  <a:srgbClr val="333333"/>
                </a:solidFill>
                <a:latin typeface="interface_regular"/>
              </a:rPr>
              <a:t>ncreased demand for services </a:t>
            </a:r>
          </a:p>
          <a:p>
            <a:r>
              <a:rPr lang="en-US" b="0" dirty="0">
                <a:solidFill>
                  <a:srgbClr val="333333"/>
                </a:solidFill>
                <a:latin typeface="interface_regular"/>
              </a:rPr>
              <a:t>Lack of competition in health insurance markets</a:t>
            </a:r>
          </a:p>
        </p:txBody>
      </p:sp>
    </p:spTree>
    <p:extLst>
      <p:ext uri="{BB962C8B-B14F-4D97-AF65-F5344CB8AC3E}">
        <p14:creationId xmlns:p14="http://schemas.microsoft.com/office/powerpoint/2010/main" val="380937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a:xfrm>
            <a:off x="812800" y="0"/>
            <a:ext cx="10515600" cy="1325563"/>
          </a:xfrm>
        </p:spPr>
        <p:txBody>
          <a:bodyPr/>
          <a:lstStyle/>
          <a:p>
            <a:r>
              <a:rPr lang="en-US" dirty="0">
                <a:solidFill>
                  <a:schemeClr val="bg1"/>
                </a:solidFill>
              </a:rPr>
              <a:t>Mo</a:t>
            </a:r>
            <a:r>
              <a:rPr lang="en-US" dirty="0"/>
              <a:t>nopolization of Health Insurance Markets</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normAutofit/>
          </a:bodyPr>
          <a:lstStyle/>
          <a:p>
            <a:pPr>
              <a:spcAft>
                <a:spcPts val="1000"/>
              </a:spcAft>
            </a:pPr>
            <a:r>
              <a:rPr lang="en-US" sz="2400" b="0" dirty="0">
                <a:solidFill>
                  <a:srgbClr val="000000"/>
                </a:solidFill>
                <a:latin typeface="Myriad Pro"/>
              </a:rPr>
              <a:t>As of 2011, there were close to </a:t>
            </a:r>
            <a:r>
              <a:rPr lang="en-US" sz="2400" dirty="0">
                <a:solidFill>
                  <a:srgbClr val="000000"/>
                </a:solidFill>
                <a:latin typeface="Myriad Pro"/>
              </a:rPr>
              <a:t>100 insurers </a:t>
            </a:r>
            <a:r>
              <a:rPr lang="en-US" sz="2400" b="0" dirty="0">
                <a:solidFill>
                  <a:srgbClr val="000000"/>
                </a:solidFill>
                <a:latin typeface="Myriad Pro"/>
              </a:rPr>
              <a:t>in </a:t>
            </a:r>
            <a:r>
              <a:rPr lang="en-US" sz="2400" dirty="0">
                <a:solidFill>
                  <a:srgbClr val="000000"/>
                </a:solidFill>
                <a:latin typeface="Myriad Pro"/>
              </a:rPr>
              <a:t>Switzerland</a:t>
            </a:r>
            <a:r>
              <a:rPr lang="en-US" sz="2400" b="0" dirty="0">
                <a:solidFill>
                  <a:srgbClr val="000000"/>
                </a:solidFill>
                <a:latin typeface="Myriad Pro"/>
              </a:rPr>
              <a:t> competing for consumer health care dollars, </a:t>
            </a:r>
            <a:r>
              <a:rPr lang="en-US" sz="2400" dirty="0">
                <a:solidFill>
                  <a:srgbClr val="000000"/>
                </a:solidFill>
                <a:latin typeface="Myriad Pro"/>
              </a:rPr>
              <a:t>forcing firms to compete </a:t>
            </a:r>
            <a:r>
              <a:rPr lang="en-US" sz="2400" b="0" dirty="0">
                <a:solidFill>
                  <a:srgbClr val="000000"/>
                </a:solidFill>
                <a:latin typeface="Myriad Pro"/>
              </a:rPr>
              <a:t>by setting prices to just cover costs.</a:t>
            </a:r>
          </a:p>
          <a:p>
            <a:pPr>
              <a:spcAft>
                <a:spcPts val="1000"/>
              </a:spcAft>
            </a:pPr>
            <a:r>
              <a:rPr lang="en-US" sz="2400" b="0" dirty="0">
                <a:solidFill>
                  <a:srgbClr val="000000"/>
                </a:solidFill>
                <a:latin typeface="Myriad Pro"/>
              </a:rPr>
              <a:t>In 2019, of the 50 states and the District of Columbia:</a:t>
            </a:r>
          </a:p>
          <a:p>
            <a:pPr lvl="1"/>
            <a:r>
              <a:rPr lang="en-US" b="0" dirty="0">
                <a:solidFill>
                  <a:srgbClr val="000000"/>
                </a:solidFill>
                <a:latin typeface="Myriad Pro"/>
              </a:rPr>
              <a:t>21 had only 1 or 2 insurers</a:t>
            </a:r>
          </a:p>
          <a:p>
            <a:pPr lvl="1"/>
            <a:r>
              <a:rPr lang="en-US" b="0" dirty="0">
                <a:solidFill>
                  <a:srgbClr val="000000"/>
                </a:solidFill>
                <a:latin typeface="Myriad Pro"/>
              </a:rPr>
              <a:t>14 had 3 or 4, and </a:t>
            </a:r>
          </a:p>
          <a:p>
            <a:pPr lvl="1">
              <a:spcAft>
                <a:spcPts val="1000"/>
              </a:spcAft>
            </a:pPr>
            <a:r>
              <a:rPr lang="en-US" b="0" dirty="0">
                <a:solidFill>
                  <a:srgbClr val="000000"/>
                </a:solidFill>
                <a:latin typeface="Myriad Pro"/>
              </a:rPr>
              <a:t>16 states had 5 or more.  </a:t>
            </a:r>
            <a:r>
              <a:rPr lang="en-US" dirty="0">
                <a:solidFill>
                  <a:srgbClr val="000000"/>
                </a:solidFill>
                <a:latin typeface="Myriad Pro"/>
              </a:rPr>
              <a:t>(CA had 11)</a:t>
            </a:r>
            <a:endParaRPr lang="en-US" b="0" dirty="0">
              <a:solidFill>
                <a:srgbClr val="000000"/>
              </a:solidFill>
              <a:latin typeface="Myriad Pro"/>
            </a:endParaRPr>
          </a:p>
        </p:txBody>
      </p:sp>
      <p:sp>
        <p:nvSpPr>
          <p:cNvPr id="4" name="TextBox 3">
            <a:extLst>
              <a:ext uri="{FF2B5EF4-FFF2-40B4-BE49-F238E27FC236}">
                <a16:creationId xmlns:a16="http://schemas.microsoft.com/office/drawing/2014/main" id="{2BE37F3E-57AD-09B1-01E4-3B222A6FB41D}"/>
              </a:ext>
            </a:extLst>
          </p:cNvPr>
          <p:cNvSpPr txBox="1"/>
          <p:nvPr/>
        </p:nvSpPr>
        <p:spPr>
          <a:xfrm>
            <a:off x="5519057" y="6449785"/>
            <a:ext cx="6110327" cy="276999"/>
          </a:xfrm>
          <a:prstGeom prst="rect">
            <a:avLst/>
          </a:prstGeom>
          <a:noFill/>
        </p:spPr>
        <p:txBody>
          <a:bodyPr wrap="none" rtlCol="0">
            <a:spAutoFit/>
          </a:bodyPr>
          <a:lstStyle/>
          <a:p>
            <a:r>
              <a:rPr lang="en-US" sz="1200" dirty="0"/>
              <a:t>Source: KRR, </a:t>
            </a:r>
            <a:r>
              <a:rPr lang="en-US" sz="1200" i="0" u="none" strike="noStrike" dirty="0">
                <a:solidFill>
                  <a:srgbClr val="333333"/>
                </a:solidFill>
                <a:effectLst/>
                <a:latin typeface="Source Sans Pro" panose="020B0503030403020204" pitchFamily="34" charset="0"/>
              </a:rPr>
              <a:t>Number of Issuers Participating in the Individual Health Insurance Marketplaces</a:t>
            </a:r>
          </a:p>
        </p:txBody>
      </p:sp>
    </p:spTree>
    <p:extLst>
      <p:ext uri="{BB962C8B-B14F-4D97-AF65-F5344CB8AC3E}">
        <p14:creationId xmlns:p14="http://schemas.microsoft.com/office/powerpoint/2010/main" val="9665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747D-AAD7-EF40-816C-BA7A5818A506}"/>
              </a:ext>
            </a:extLst>
          </p:cNvPr>
          <p:cNvSpPr>
            <a:spLocks noGrp="1"/>
          </p:cNvSpPr>
          <p:nvPr>
            <p:ph type="title"/>
          </p:nvPr>
        </p:nvSpPr>
        <p:spPr/>
        <p:txBody>
          <a:bodyPr/>
          <a:lstStyle/>
          <a:p>
            <a:r>
              <a:rPr lang="en-US" dirty="0"/>
              <a:t>Health Care Systems and Institutions</a:t>
            </a:r>
          </a:p>
        </p:txBody>
      </p:sp>
      <p:sp>
        <p:nvSpPr>
          <p:cNvPr id="3" name="Text Placeholder 2">
            <a:extLst>
              <a:ext uri="{FF2B5EF4-FFF2-40B4-BE49-F238E27FC236}">
                <a16:creationId xmlns:a16="http://schemas.microsoft.com/office/drawing/2014/main" id="{1735B492-429B-A842-A602-B30EB286F71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7C33B37-94B1-A746-B563-F47E7201AA2F}"/>
              </a:ext>
            </a:extLst>
          </p:cNvPr>
          <p:cNvSpPr>
            <a:spLocks noGrp="1"/>
          </p:cNvSpPr>
          <p:nvPr>
            <p:ph type="sldNum" sz="quarter" idx="12"/>
          </p:nvPr>
        </p:nvSpPr>
        <p:spPr/>
        <p:txBody>
          <a:bodyPr/>
          <a:lstStyle/>
          <a:p>
            <a:fld id="{D9F085D5-EC86-4F6A-B501-C1359CB39116}" type="slidenum">
              <a:rPr lang="en-GB" smtClean="0"/>
              <a:t>45</a:t>
            </a:fld>
            <a:endParaRPr lang="en-GB"/>
          </a:p>
        </p:txBody>
      </p:sp>
    </p:spTree>
    <p:extLst>
      <p:ext uri="{BB962C8B-B14F-4D97-AF65-F5344CB8AC3E}">
        <p14:creationId xmlns:p14="http://schemas.microsoft.com/office/powerpoint/2010/main" val="13541832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529E-501A-6343-A970-24A486CAB052}"/>
              </a:ext>
            </a:extLst>
          </p:cNvPr>
          <p:cNvSpPr>
            <a:spLocks noGrp="1"/>
          </p:cNvSpPr>
          <p:nvPr>
            <p:ph type="title"/>
          </p:nvPr>
        </p:nvSpPr>
        <p:spPr>
          <a:xfrm>
            <a:off x="781049" y="0"/>
            <a:ext cx="10515600" cy="1325563"/>
          </a:xfrm>
        </p:spPr>
        <p:txBody>
          <a:bodyPr/>
          <a:lstStyle/>
          <a:p>
            <a:r>
              <a:rPr lang="en-US" dirty="0">
                <a:solidFill>
                  <a:schemeClr val="bg1"/>
                </a:solidFill>
              </a:rPr>
              <a:t>Def</a:t>
            </a:r>
            <a:r>
              <a:rPr lang="en-US" dirty="0"/>
              <a:t>inition: Universal Coverage</a:t>
            </a:r>
          </a:p>
        </p:txBody>
      </p:sp>
      <p:sp>
        <p:nvSpPr>
          <p:cNvPr id="3" name="Content Placeholder 2">
            <a:extLst>
              <a:ext uri="{FF2B5EF4-FFF2-40B4-BE49-F238E27FC236}">
                <a16:creationId xmlns:a16="http://schemas.microsoft.com/office/drawing/2014/main" id="{0D5377B3-B7FC-F949-AAAA-015AE8B6CD73}"/>
              </a:ext>
            </a:extLst>
          </p:cNvPr>
          <p:cNvSpPr>
            <a:spLocks noGrp="1"/>
          </p:cNvSpPr>
          <p:nvPr>
            <p:ph idx="1"/>
          </p:nvPr>
        </p:nvSpPr>
        <p:spPr/>
        <p:txBody>
          <a:bodyPr/>
          <a:lstStyle/>
          <a:p>
            <a:pPr>
              <a:spcAft>
                <a:spcPts val="1000"/>
              </a:spcAft>
            </a:pPr>
            <a:r>
              <a:rPr lang="en-US" dirty="0"/>
              <a:t>Universal coverage – </a:t>
            </a:r>
            <a:r>
              <a:rPr lang="en-US" b="0" dirty="0"/>
              <a:t>refers to health care systems in which </a:t>
            </a:r>
            <a:r>
              <a:rPr lang="en-US" i="1" dirty="0"/>
              <a:t>all</a:t>
            </a:r>
            <a:r>
              <a:rPr lang="en-US" b="0" dirty="0"/>
              <a:t> individuals have insurance coverage.</a:t>
            </a:r>
          </a:p>
          <a:p>
            <a:r>
              <a:rPr lang="en-US" b="0" dirty="0"/>
              <a:t>Generally, this coverage includes:</a:t>
            </a:r>
          </a:p>
          <a:p>
            <a:pPr lvl="1"/>
            <a:r>
              <a:rPr lang="en-US" dirty="0"/>
              <a:t>Access to all needed services and benefits.</a:t>
            </a:r>
          </a:p>
          <a:p>
            <a:pPr lvl="1"/>
            <a:r>
              <a:rPr lang="en-US" b="0" dirty="0"/>
              <a:t>Protects individuals from excessive financial hardships.</a:t>
            </a:r>
          </a:p>
          <a:p>
            <a:pPr lvl="2">
              <a:spcAft>
                <a:spcPts val="1000"/>
              </a:spcAft>
            </a:pPr>
            <a:r>
              <a:rPr lang="en-US" sz="2000" dirty="0"/>
              <a:t>Medical indebtedness is the #1 cause of bankruptcies in the United States.</a:t>
            </a:r>
          </a:p>
          <a:p>
            <a:r>
              <a:rPr lang="en-US" sz="2400" b="0" dirty="0"/>
              <a:t>Canada has universal coverage, the United States does not.</a:t>
            </a:r>
          </a:p>
        </p:txBody>
      </p:sp>
      <p:sp>
        <p:nvSpPr>
          <p:cNvPr id="4" name="Slide Number Placeholder 3">
            <a:extLst>
              <a:ext uri="{FF2B5EF4-FFF2-40B4-BE49-F238E27FC236}">
                <a16:creationId xmlns:a16="http://schemas.microsoft.com/office/drawing/2014/main" id="{A6B3CAB9-EDC3-1649-91AE-DE27953A2ABB}"/>
              </a:ext>
            </a:extLst>
          </p:cNvPr>
          <p:cNvSpPr>
            <a:spLocks noGrp="1"/>
          </p:cNvSpPr>
          <p:nvPr>
            <p:ph type="sldNum" sz="quarter" idx="12"/>
          </p:nvPr>
        </p:nvSpPr>
        <p:spPr/>
        <p:txBody>
          <a:bodyPr/>
          <a:lstStyle/>
          <a:p>
            <a:fld id="{D9F085D5-EC86-4F6A-B501-C1359CB39116}" type="slidenum">
              <a:rPr lang="en-GB" smtClean="0"/>
              <a:t>46</a:t>
            </a:fld>
            <a:endParaRPr lang="en-GB"/>
          </a:p>
        </p:txBody>
      </p:sp>
    </p:spTree>
    <p:extLst>
      <p:ext uri="{BB962C8B-B14F-4D97-AF65-F5344CB8AC3E}">
        <p14:creationId xmlns:p14="http://schemas.microsoft.com/office/powerpoint/2010/main" val="41058874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FC49-C6FE-5F46-B953-0B44417E739D}"/>
              </a:ext>
            </a:extLst>
          </p:cNvPr>
          <p:cNvSpPr>
            <a:spLocks noGrp="1"/>
          </p:cNvSpPr>
          <p:nvPr>
            <p:ph type="title"/>
          </p:nvPr>
        </p:nvSpPr>
        <p:spPr>
          <a:xfrm>
            <a:off x="781048" y="0"/>
            <a:ext cx="10515600" cy="1325563"/>
          </a:xfrm>
        </p:spPr>
        <p:txBody>
          <a:bodyPr/>
          <a:lstStyle/>
          <a:p>
            <a:r>
              <a:rPr lang="en-US" dirty="0">
                <a:solidFill>
                  <a:schemeClr val="bg1"/>
                </a:solidFill>
              </a:rPr>
              <a:t>Def</a:t>
            </a:r>
            <a:r>
              <a:rPr lang="en-US" dirty="0"/>
              <a:t>inition: Single-Payer</a:t>
            </a:r>
          </a:p>
        </p:txBody>
      </p:sp>
      <p:sp>
        <p:nvSpPr>
          <p:cNvPr id="3" name="Content Placeholder 2">
            <a:extLst>
              <a:ext uri="{FF2B5EF4-FFF2-40B4-BE49-F238E27FC236}">
                <a16:creationId xmlns:a16="http://schemas.microsoft.com/office/drawing/2014/main" id="{1D31D80D-55CB-D34D-A2CF-8EA6777E44B8}"/>
              </a:ext>
            </a:extLst>
          </p:cNvPr>
          <p:cNvSpPr>
            <a:spLocks noGrp="1"/>
          </p:cNvSpPr>
          <p:nvPr>
            <p:ph idx="1"/>
          </p:nvPr>
        </p:nvSpPr>
        <p:spPr/>
        <p:txBody>
          <a:bodyPr>
            <a:normAutofit fontScale="92500"/>
          </a:bodyPr>
          <a:lstStyle/>
          <a:p>
            <a:r>
              <a:rPr lang="en-US" dirty="0"/>
              <a:t>Single-payer </a:t>
            </a:r>
            <a:r>
              <a:rPr lang="en-US" b="0" dirty="0"/>
              <a:t>- refers to financing a health care system by making one entity solely and exclusively responsible for paying for medical goods and services.</a:t>
            </a:r>
          </a:p>
          <a:p>
            <a:pPr lvl="1"/>
            <a:r>
              <a:rPr lang="en-US" b="0" dirty="0"/>
              <a:t>Not necessarily the government.</a:t>
            </a:r>
          </a:p>
          <a:p>
            <a:r>
              <a:rPr lang="en-US" b="0" dirty="0"/>
              <a:t>It is only the financing component that is socialized. </a:t>
            </a:r>
          </a:p>
          <a:p>
            <a:pPr lvl="1"/>
            <a:r>
              <a:rPr lang="en-US" dirty="0"/>
              <a:t>The money for the payment can be either collected by:</a:t>
            </a:r>
          </a:p>
          <a:p>
            <a:pPr lvl="2"/>
            <a:r>
              <a:rPr lang="en-US" dirty="0"/>
              <a:t>Taxes collected by the government.</a:t>
            </a:r>
          </a:p>
          <a:p>
            <a:pPr lvl="2"/>
            <a:r>
              <a:rPr lang="en-US" dirty="0"/>
              <a:t>Premiums collected by National or Public Health Insurance.</a:t>
            </a:r>
          </a:p>
          <a:p>
            <a:r>
              <a:rPr lang="en-US" dirty="0"/>
              <a:t>Single-payer systems: 17 countries</a:t>
            </a:r>
          </a:p>
          <a:p>
            <a:pPr lvl="1"/>
            <a:r>
              <a:rPr lang="en-US" dirty="0"/>
              <a:t>Norway, Japan, United Kingdom, Kuwait, Sweden, Bahrain, Brunei, Canada, United Arab Emirates, Denmark, Finland, Slovenia, Italy, Portugal, Cyprus, Spain, and Iceland.</a:t>
            </a:r>
            <a:endParaRPr lang="en-US" b="0" dirty="0"/>
          </a:p>
        </p:txBody>
      </p:sp>
      <p:sp>
        <p:nvSpPr>
          <p:cNvPr id="4" name="Slide Number Placeholder 3">
            <a:extLst>
              <a:ext uri="{FF2B5EF4-FFF2-40B4-BE49-F238E27FC236}">
                <a16:creationId xmlns:a16="http://schemas.microsoft.com/office/drawing/2014/main" id="{ECE9329D-7DBA-FC47-B7A0-0D2F00AF3734}"/>
              </a:ext>
            </a:extLst>
          </p:cNvPr>
          <p:cNvSpPr>
            <a:spLocks noGrp="1"/>
          </p:cNvSpPr>
          <p:nvPr>
            <p:ph type="sldNum" sz="quarter" idx="12"/>
          </p:nvPr>
        </p:nvSpPr>
        <p:spPr/>
        <p:txBody>
          <a:bodyPr/>
          <a:lstStyle/>
          <a:p>
            <a:fld id="{D9F085D5-EC86-4F6A-B501-C1359CB39116}" type="slidenum">
              <a:rPr lang="en-GB" smtClean="0"/>
              <a:t>47</a:t>
            </a:fld>
            <a:endParaRPr lang="en-GB"/>
          </a:p>
        </p:txBody>
      </p:sp>
    </p:spTree>
    <p:extLst>
      <p:ext uri="{BB962C8B-B14F-4D97-AF65-F5344CB8AC3E}">
        <p14:creationId xmlns:p14="http://schemas.microsoft.com/office/powerpoint/2010/main" val="810324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1F18-7DDD-DE4D-A5F5-65D7D706CBD2}"/>
              </a:ext>
            </a:extLst>
          </p:cNvPr>
          <p:cNvSpPr>
            <a:spLocks noGrp="1"/>
          </p:cNvSpPr>
          <p:nvPr>
            <p:ph type="title"/>
          </p:nvPr>
        </p:nvSpPr>
        <p:spPr>
          <a:xfrm>
            <a:off x="781048" y="0"/>
            <a:ext cx="10515600" cy="1325563"/>
          </a:xfrm>
        </p:spPr>
        <p:txBody>
          <a:bodyPr/>
          <a:lstStyle/>
          <a:p>
            <a:r>
              <a:rPr lang="en-US" dirty="0">
                <a:solidFill>
                  <a:schemeClr val="bg1"/>
                </a:solidFill>
              </a:rPr>
              <a:t>Def</a:t>
            </a:r>
            <a:r>
              <a:rPr lang="en-US" dirty="0"/>
              <a:t>inition: Socialized Medicine</a:t>
            </a:r>
          </a:p>
        </p:txBody>
      </p:sp>
      <p:sp>
        <p:nvSpPr>
          <p:cNvPr id="3" name="Content Placeholder 2">
            <a:extLst>
              <a:ext uri="{FF2B5EF4-FFF2-40B4-BE49-F238E27FC236}">
                <a16:creationId xmlns:a16="http://schemas.microsoft.com/office/drawing/2014/main" id="{40A6AF3B-65FC-454A-BF7E-F47A790D46F5}"/>
              </a:ext>
            </a:extLst>
          </p:cNvPr>
          <p:cNvSpPr>
            <a:spLocks noGrp="1"/>
          </p:cNvSpPr>
          <p:nvPr>
            <p:ph idx="1"/>
          </p:nvPr>
        </p:nvSpPr>
        <p:spPr/>
        <p:txBody>
          <a:bodyPr/>
          <a:lstStyle/>
          <a:p>
            <a:r>
              <a:rPr lang="en-US" dirty="0"/>
              <a:t>Socialized medicine </a:t>
            </a:r>
            <a:r>
              <a:rPr lang="en-US" b="0" dirty="0"/>
              <a:t>– this model takes the single-payer system one step further.</a:t>
            </a:r>
          </a:p>
          <a:p>
            <a:pPr lvl="1"/>
            <a:r>
              <a:rPr lang="en-US" dirty="0"/>
              <a:t>Government not only pays for health care but operates the hospitals and employs the medical staff.</a:t>
            </a:r>
          </a:p>
          <a:p>
            <a:pPr marL="457200" lvl="1" indent="0">
              <a:buNone/>
            </a:pPr>
            <a:endParaRPr lang="en-US" dirty="0"/>
          </a:p>
          <a:p>
            <a:r>
              <a:rPr lang="en-US" b="0" dirty="0"/>
              <a:t>This has NEVER been a part of the debate in the United States.</a:t>
            </a:r>
          </a:p>
        </p:txBody>
      </p:sp>
      <p:sp>
        <p:nvSpPr>
          <p:cNvPr id="4" name="Slide Number Placeholder 3">
            <a:extLst>
              <a:ext uri="{FF2B5EF4-FFF2-40B4-BE49-F238E27FC236}">
                <a16:creationId xmlns:a16="http://schemas.microsoft.com/office/drawing/2014/main" id="{7101E7F1-E7AC-EA4B-AECA-BF0157AF3E12}"/>
              </a:ext>
            </a:extLst>
          </p:cNvPr>
          <p:cNvSpPr>
            <a:spLocks noGrp="1"/>
          </p:cNvSpPr>
          <p:nvPr>
            <p:ph type="sldNum" sz="quarter" idx="12"/>
          </p:nvPr>
        </p:nvSpPr>
        <p:spPr/>
        <p:txBody>
          <a:bodyPr/>
          <a:lstStyle/>
          <a:p>
            <a:fld id="{D9F085D5-EC86-4F6A-B501-C1359CB39116}" type="slidenum">
              <a:rPr lang="en-GB" smtClean="0"/>
              <a:t>48</a:t>
            </a:fld>
            <a:endParaRPr lang="en-GB"/>
          </a:p>
        </p:txBody>
      </p:sp>
    </p:spTree>
    <p:extLst>
      <p:ext uri="{BB962C8B-B14F-4D97-AF65-F5344CB8AC3E}">
        <p14:creationId xmlns:p14="http://schemas.microsoft.com/office/powerpoint/2010/main" val="2168507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D9F57-3DC9-46C6-A160-55B39EE91DA2}"/>
              </a:ext>
            </a:extLst>
          </p:cNvPr>
          <p:cNvSpPr>
            <a:spLocks noGrp="1"/>
          </p:cNvSpPr>
          <p:nvPr>
            <p:ph type="title"/>
          </p:nvPr>
        </p:nvSpPr>
        <p:spPr>
          <a:xfrm>
            <a:off x="790700" y="0"/>
            <a:ext cx="10515600" cy="1325563"/>
          </a:xfrm>
        </p:spPr>
        <p:txBody>
          <a:bodyPr/>
          <a:lstStyle/>
          <a:p>
            <a:r>
              <a:rPr lang="en-US" dirty="0">
                <a:solidFill>
                  <a:schemeClr val="bg1"/>
                </a:solidFill>
              </a:rPr>
              <a:t>Def</a:t>
            </a:r>
            <a:r>
              <a:rPr lang="en-US" dirty="0"/>
              <a:t>inition: Third-Party Payer</a:t>
            </a:r>
          </a:p>
        </p:txBody>
      </p:sp>
      <p:sp>
        <p:nvSpPr>
          <p:cNvPr id="3" name="Content Placeholder 2">
            <a:extLst>
              <a:ext uri="{FF2B5EF4-FFF2-40B4-BE49-F238E27FC236}">
                <a16:creationId xmlns:a16="http://schemas.microsoft.com/office/drawing/2014/main" id="{D8F7754B-BEC1-47C3-8FCE-0068DD0D27E8}"/>
              </a:ext>
            </a:extLst>
          </p:cNvPr>
          <p:cNvSpPr>
            <a:spLocks noGrp="1"/>
          </p:cNvSpPr>
          <p:nvPr>
            <p:ph idx="1"/>
          </p:nvPr>
        </p:nvSpPr>
        <p:spPr/>
        <p:txBody>
          <a:bodyPr>
            <a:normAutofit/>
          </a:bodyPr>
          <a:lstStyle/>
          <a:p>
            <a:r>
              <a:rPr lang="en-US" b="0" i="0" dirty="0">
                <a:solidFill>
                  <a:srgbClr val="575757"/>
                </a:solidFill>
                <a:effectLst/>
                <a:latin typeface="CircularStd-Book"/>
              </a:rPr>
              <a:t>A </a:t>
            </a:r>
            <a:r>
              <a:rPr lang="en-US" b="1" i="0" dirty="0">
                <a:solidFill>
                  <a:srgbClr val="575757"/>
                </a:solidFill>
                <a:effectLst/>
                <a:latin typeface="CircularStd-Book"/>
              </a:rPr>
              <a:t>third-party payer </a:t>
            </a:r>
            <a:r>
              <a:rPr lang="en-US" b="0" i="0" dirty="0">
                <a:solidFill>
                  <a:srgbClr val="575757"/>
                </a:solidFill>
                <a:effectLst/>
                <a:latin typeface="CircularStd-Book"/>
              </a:rPr>
              <a:t>is an entity that pays medical claims on behalf of the insured. Examples of third-party payers include government agencies, insurance companies, health maintenance organizations (HMOs), and employers.</a:t>
            </a:r>
          </a:p>
          <a:p>
            <a:pPr lvl="1"/>
            <a:r>
              <a:rPr lang="en-US" dirty="0">
                <a:solidFill>
                  <a:srgbClr val="575757"/>
                </a:solidFill>
                <a:latin typeface="CircularStd-Book"/>
              </a:rPr>
              <a:t>Employer-sponsored health plans</a:t>
            </a:r>
          </a:p>
          <a:p>
            <a:pPr lvl="1"/>
            <a:r>
              <a:rPr lang="en-US" dirty="0">
                <a:solidFill>
                  <a:srgbClr val="575757"/>
                </a:solidFill>
                <a:latin typeface="CircularStd-Book"/>
              </a:rPr>
              <a:t>Individual market health plans</a:t>
            </a:r>
          </a:p>
          <a:p>
            <a:pPr lvl="1"/>
            <a:r>
              <a:rPr lang="en-US" dirty="0">
                <a:solidFill>
                  <a:srgbClr val="575757"/>
                </a:solidFill>
                <a:latin typeface="CircularStd-Book"/>
              </a:rPr>
              <a:t>National health insurance</a:t>
            </a:r>
          </a:p>
          <a:p>
            <a:endParaRPr lang="en-US" dirty="0"/>
          </a:p>
        </p:txBody>
      </p:sp>
    </p:spTree>
    <p:extLst>
      <p:ext uri="{BB962C8B-B14F-4D97-AF65-F5344CB8AC3E}">
        <p14:creationId xmlns:p14="http://schemas.microsoft.com/office/powerpoint/2010/main" val="12905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a:xfrm>
            <a:off x="3467100" y="1570730"/>
            <a:ext cx="5257800" cy="4351338"/>
          </a:xfrm>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a:t>
            </a:r>
          </a:p>
          <a:p>
            <a:pPr lvl="2"/>
            <a:r>
              <a:rPr lang="en-US" sz="1600" dirty="0"/>
              <a:t>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1F00-22A7-4EFC-9AB7-EB48AF1BDF01}"/>
              </a:ext>
            </a:extLst>
          </p:cNvPr>
          <p:cNvSpPr>
            <a:spLocks noGrp="1"/>
          </p:cNvSpPr>
          <p:nvPr>
            <p:ph type="title"/>
          </p:nvPr>
        </p:nvSpPr>
        <p:spPr>
          <a:xfrm>
            <a:off x="723896" y="0"/>
            <a:ext cx="10515600" cy="1325563"/>
          </a:xfrm>
        </p:spPr>
        <p:txBody>
          <a:bodyPr/>
          <a:lstStyle/>
          <a:p>
            <a:pPr>
              <a:defRPr/>
            </a:pPr>
            <a:r>
              <a:rPr lang="en-US" dirty="0">
                <a:solidFill>
                  <a:schemeClr val="bg1"/>
                </a:solidFill>
                <a:effectLst>
                  <a:outerShdw blurRad="38100" dist="38100" dir="2700000" algn="tl">
                    <a:srgbClr val="000000">
                      <a:alpha val="43137"/>
                    </a:srgbClr>
                  </a:outerShdw>
                </a:effectLst>
              </a:rPr>
              <a:t>Hea</a:t>
            </a:r>
            <a:r>
              <a:rPr lang="en-US" dirty="0">
                <a:effectLst>
                  <a:outerShdw blurRad="38100" dist="38100" dir="2700000" algn="tl">
                    <a:srgbClr val="000000">
                      <a:alpha val="43137"/>
                    </a:srgbClr>
                  </a:outerShdw>
                </a:effectLst>
              </a:rPr>
              <a:t>lth System Classification</a:t>
            </a:r>
          </a:p>
        </p:txBody>
      </p:sp>
      <p:sp>
        <p:nvSpPr>
          <p:cNvPr id="20483" name="Content Placeholder 2">
            <a:extLst>
              <a:ext uri="{FF2B5EF4-FFF2-40B4-BE49-F238E27FC236}">
                <a16:creationId xmlns:a16="http://schemas.microsoft.com/office/drawing/2014/main" id="{90DB280D-464E-4EEC-BAB4-2A340CFB2E7B}"/>
              </a:ext>
            </a:extLst>
          </p:cNvPr>
          <p:cNvSpPr>
            <a:spLocks noGrp="1"/>
          </p:cNvSpPr>
          <p:nvPr>
            <p:ph idx="1"/>
          </p:nvPr>
        </p:nvSpPr>
        <p:spPr>
          <a:xfrm>
            <a:off x="838200" y="1148700"/>
            <a:ext cx="10515600" cy="4351338"/>
          </a:xfrm>
        </p:spPr>
        <p:txBody>
          <a:bodyPr>
            <a:normAutofit/>
          </a:bodyPr>
          <a:lstStyle/>
          <a:p>
            <a:pPr>
              <a:spcAft>
                <a:spcPts val="1000"/>
              </a:spcAft>
            </a:pPr>
            <a:r>
              <a:rPr lang="en-US" altLang="en-US" dirty="0"/>
              <a:t>Developed countries of the world have each taken a different approach for their health care delivery systems.</a:t>
            </a:r>
          </a:p>
          <a:p>
            <a:r>
              <a:rPr lang="en-US" altLang="en-US" dirty="0"/>
              <a:t>5 basic models: </a:t>
            </a:r>
          </a:p>
          <a:p>
            <a:pPr lvl="1"/>
            <a:r>
              <a:rPr lang="en-US" altLang="en-US" dirty="0"/>
              <a:t>Beveridge – socialized medicine 	(United Kingdom, Spain, New Zealand)</a:t>
            </a:r>
          </a:p>
          <a:p>
            <a:pPr lvl="1"/>
            <a:r>
              <a:rPr lang="en-US" altLang="en-US" dirty="0"/>
              <a:t>Bismarck 				(France, Germany, Japan, Switzerland)</a:t>
            </a:r>
          </a:p>
          <a:p>
            <a:pPr lvl="1"/>
            <a:r>
              <a:rPr lang="en-US" altLang="en-US" dirty="0"/>
              <a:t>National health insurance 		(Canada)</a:t>
            </a:r>
          </a:p>
          <a:p>
            <a:pPr lvl="1"/>
            <a:r>
              <a:rPr lang="en-US" altLang="en-US" dirty="0"/>
              <a:t>Out of pocket model – self insurance</a:t>
            </a:r>
          </a:p>
          <a:p>
            <a:pPr lvl="1"/>
            <a:r>
              <a:rPr lang="en-US" altLang="en-US" dirty="0"/>
              <a:t>Mixed 					(United States)</a:t>
            </a:r>
          </a:p>
        </p:txBody>
      </p:sp>
    </p:spTree>
    <p:extLst>
      <p:ext uri="{BB962C8B-B14F-4D97-AF65-F5344CB8AC3E}">
        <p14:creationId xmlns:p14="http://schemas.microsoft.com/office/powerpoint/2010/main" val="2880558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1: Beveridge</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274394"/>
            <a:ext cx="10695709" cy="1764752"/>
          </a:xfrm>
        </p:spPr>
        <p:txBody>
          <a:bodyPr>
            <a:normAutofit fontScale="92500" lnSpcReduction="10000"/>
          </a:bodyPr>
          <a:lstStyle/>
          <a:p>
            <a:r>
              <a:rPr lang="en-US" dirty="0"/>
              <a:t>In this model, health insurance is paid for through TAXATION.</a:t>
            </a:r>
          </a:p>
          <a:p>
            <a:pPr lvl="1"/>
            <a:r>
              <a:rPr lang="en-US" dirty="0"/>
              <a:t>Everybody has insurance, universal coverage. Everybody receives care at no cost.</a:t>
            </a:r>
          </a:p>
          <a:p>
            <a:pPr lvl="1"/>
            <a:r>
              <a:rPr lang="en-US" dirty="0"/>
              <a:t>All insurers are public.</a:t>
            </a:r>
          </a:p>
          <a:p>
            <a:pPr lvl="1"/>
            <a:r>
              <a:rPr lang="en-US" dirty="0"/>
              <a:t>Supplemental insurance is available in the private market.</a:t>
            </a:r>
          </a:p>
          <a:p>
            <a:pPr lvl="1"/>
            <a:r>
              <a:rPr lang="en-US" dirty="0"/>
              <a:t>Similar to public libraries and police forces.</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51</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Universal coverage.</a:t>
            </a:r>
          </a:p>
          <a:p>
            <a:pPr lvl="1"/>
            <a:r>
              <a:rPr lang="en-US" dirty="0"/>
              <a:t>Government controls quality of care, so cost of care may be low.</a:t>
            </a:r>
          </a:p>
          <a:p>
            <a:pPr lvl="1"/>
            <a:r>
              <a:rPr lang="en-US" dirty="0"/>
              <a:t>No medical bills or co-pays.</a:t>
            </a:r>
          </a:p>
          <a:p>
            <a:pPr lvl="1"/>
            <a:endParaRPr lang="en-US" dirty="0"/>
          </a:p>
          <a:p>
            <a:pPr marL="457200" lvl="1" indent="0">
              <a:buNone/>
            </a:pPr>
            <a:endParaRPr lang="en-US" dirty="0"/>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5766954" y="3241964"/>
            <a:ext cx="6019800" cy="3470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Taxes are high, regardless of use of healthcare.</a:t>
            </a:r>
          </a:p>
          <a:p>
            <a:pPr lvl="1"/>
            <a:r>
              <a:rPr lang="en-US" dirty="0"/>
              <a:t>Government controls quality of care, so service availability might be low.</a:t>
            </a:r>
          </a:p>
          <a:p>
            <a:pPr lvl="1"/>
            <a:r>
              <a:rPr lang="en-US" dirty="0"/>
              <a:t>Longer waiting times for non-emergency care.</a:t>
            </a:r>
          </a:p>
          <a:p>
            <a:pPr lvl="1"/>
            <a:r>
              <a:rPr lang="en-US" dirty="0"/>
              <a:t>Potential for excessive use of the system.</a:t>
            </a:r>
          </a:p>
          <a:p>
            <a:pPr marL="457200" lvl="1" indent="0">
              <a:buNone/>
            </a:pPr>
            <a:endParaRPr lang="en-US" dirty="0"/>
          </a:p>
        </p:txBody>
      </p:sp>
      <p:sp>
        <p:nvSpPr>
          <p:cNvPr id="7" name="TextBox 6">
            <a:extLst>
              <a:ext uri="{FF2B5EF4-FFF2-40B4-BE49-F238E27FC236}">
                <a16:creationId xmlns:a16="http://schemas.microsoft.com/office/drawing/2014/main" id="{1793B284-E0E2-5E4F-AE8D-6F0CED2C5192}"/>
              </a:ext>
            </a:extLst>
          </p:cNvPr>
          <p:cNvSpPr txBox="1"/>
          <p:nvPr/>
        </p:nvSpPr>
        <p:spPr>
          <a:xfrm>
            <a:off x="8757571" y="6456851"/>
            <a:ext cx="2776337" cy="276999"/>
          </a:xfrm>
          <a:prstGeom prst="rect">
            <a:avLst/>
          </a:prstGeom>
          <a:noFill/>
        </p:spPr>
        <p:txBody>
          <a:bodyPr wrap="none" rtlCol="0">
            <a:spAutoFit/>
          </a:bodyPr>
          <a:lstStyle/>
          <a:p>
            <a:r>
              <a:rPr lang="en-US" sz="1200" dirty="0"/>
              <a:t>https://</a:t>
            </a:r>
            <a:r>
              <a:rPr lang="en-US" sz="1200" dirty="0" err="1"/>
              <a:t>www.ahaap.org</a:t>
            </a:r>
            <a:r>
              <a:rPr lang="en-US" sz="1200" dirty="0"/>
              <a:t>/</a:t>
            </a:r>
            <a:r>
              <a:rPr lang="en-US" sz="1200" dirty="0" err="1"/>
              <a:t>beveridge</a:t>
            </a:r>
            <a:r>
              <a:rPr lang="en-US" sz="1200" dirty="0"/>
              <a:t>-model</a:t>
            </a:r>
          </a:p>
        </p:txBody>
      </p:sp>
    </p:spTree>
    <p:extLst>
      <p:ext uri="{BB962C8B-B14F-4D97-AF65-F5344CB8AC3E}">
        <p14:creationId xmlns:p14="http://schemas.microsoft.com/office/powerpoint/2010/main" val="31356481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2: Bismarck</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367522"/>
            <a:ext cx="10695709" cy="1764752"/>
          </a:xfrm>
        </p:spPr>
        <p:txBody>
          <a:bodyPr/>
          <a:lstStyle/>
          <a:p>
            <a:r>
              <a:rPr lang="en-US" dirty="0"/>
              <a:t>In this model, health insurance is paid for through PREMIUMS.</a:t>
            </a:r>
          </a:p>
          <a:p>
            <a:pPr lvl="1"/>
            <a:r>
              <a:rPr lang="en-US" dirty="0"/>
              <a:t>Everybody must have insurance, only poor don’t have to pay premiums.</a:t>
            </a:r>
          </a:p>
          <a:p>
            <a:pPr lvl="1"/>
            <a:r>
              <a:rPr lang="en-US" dirty="0"/>
              <a:t>Premiums are paid into the “gov’t sickness fund” or directly to private insurers.</a:t>
            </a:r>
          </a:p>
          <a:p>
            <a:pPr lvl="1"/>
            <a:r>
              <a:rPr lang="en-US" dirty="0"/>
              <a:t>All insurers are private, but </a:t>
            </a:r>
            <a:r>
              <a:rPr lang="en-US" u="sng" dirty="0"/>
              <a:t>can’t make money </a:t>
            </a:r>
            <a:r>
              <a:rPr lang="en-US" dirty="0"/>
              <a:t>off the sickness fund.</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52</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Everybody is covered and can avoid expensive healthcare bills.</a:t>
            </a:r>
          </a:p>
          <a:p>
            <a:pPr lvl="1"/>
            <a:r>
              <a:rPr lang="en-US" dirty="0"/>
              <a:t>Administrative costs are much lower than in the U.S.</a:t>
            </a:r>
          </a:p>
          <a:p>
            <a:pPr lvl="1"/>
            <a:r>
              <a:rPr lang="en-US" dirty="0"/>
              <a:t>Little waiting time to receive basic services.</a:t>
            </a:r>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6172200" y="3241964"/>
            <a:ext cx="5181600" cy="28159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Focus on low costs can mean fewer services are available in rural areas.</a:t>
            </a:r>
          </a:p>
          <a:p>
            <a:pPr lvl="1"/>
            <a:r>
              <a:rPr lang="en-US" dirty="0"/>
              <a:t>Mandatory premiums are high.</a:t>
            </a:r>
          </a:p>
          <a:p>
            <a:pPr lvl="1"/>
            <a:r>
              <a:rPr lang="en-US" dirty="0"/>
              <a:t>Longer waiting times for elective services.</a:t>
            </a:r>
          </a:p>
        </p:txBody>
      </p:sp>
      <p:sp>
        <p:nvSpPr>
          <p:cNvPr id="9" name="TextBox 8">
            <a:extLst>
              <a:ext uri="{FF2B5EF4-FFF2-40B4-BE49-F238E27FC236}">
                <a16:creationId xmlns:a16="http://schemas.microsoft.com/office/drawing/2014/main" id="{506C2788-44AF-8044-90A8-F522013200F5}"/>
              </a:ext>
            </a:extLst>
          </p:cNvPr>
          <p:cNvSpPr txBox="1"/>
          <p:nvPr/>
        </p:nvSpPr>
        <p:spPr>
          <a:xfrm>
            <a:off x="8763000" y="6456851"/>
            <a:ext cx="2776337" cy="276999"/>
          </a:xfrm>
          <a:prstGeom prst="rect">
            <a:avLst/>
          </a:prstGeom>
          <a:noFill/>
        </p:spPr>
        <p:txBody>
          <a:bodyPr wrap="none" rtlCol="0">
            <a:spAutoFit/>
          </a:bodyPr>
          <a:lstStyle/>
          <a:p>
            <a:r>
              <a:rPr lang="en-US" sz="1200" dirty="0"/>
              <a:t>https://</a:t>
            </a:r>
            <a:r>
              <a:rPr lang="en-US" sz="1200" dirty="0" err="1"/>
              <a:t>www.ahaap.org</a:t>
            </a:r>
            <a:r>
              <a:rPr lang="en-US" sz="1200" dirty="0"/>
              <a:t>/</a:t>
            </a:r>
            <a:r>
              <a:rPr lang="en-US" sz="1200" dirty="0" err="1"/>
              <a:t>bismarck</a:t>
            </a:r>
            <a:r>
              <a:rPr lang="en-US" sz="1200" dirty="0"/>
              <a:t>-model</a:t>
            </a:r>
          </a:p>
        </p:txBody>
      </p:sp>
    </p:spTree>
    <p:extLst>
      <p:ext uri="{BB962C8B-B14F-4D97-AF65-F5344CB8AC3E}">
        <p14:creationId xmlns:p14="http://schemas.microsoft.com/office/powerpoint/2010/main" val="33168927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3: National Health Insurance</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570730"/>
            <a:ext cx="10695709" cy="1764752"/>
          </a:xfrm>
        </p:spPr>
        <p:txBody>
          <a:bodyPr>
            <a:normAutofit/>
          </a:bodyPr>
          <a:lstStyle/>
          <a:p>
            <a:r>
              <a:rPr lang="en-US" dirty="0"/>
              <a:t>This model has elements of both Beveridge and Bismarck.</a:t>
            </a:r>
          </a:p>
          <a:p>
            <a:pPr lvl="1"/>
            <a:r>
              <a:rPr lang="en-US" dirty="0"/>
              <a:t>Like Beveridge: government is the single payer and paid for through taxes. </a:t>
            </a:r>
          </a:p>
          <a:p>
            <a:pPr lvl="1"/>
            <a:r>
              <a:rPr lang="en-US" dirty="0"/>
              <a:t>Like Bismarck: All health-care providers are in the private sector.</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53</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Lowers the cost of healthcare for the economy – bargaining power.</a:t>
            </a:r>
          </a:p>
          <a:p>
            <a:pPr lvl="1"/>
            <a:r>
              <a:rPr lang="en-US" dirty="0"/>
              <a:t>Low administrative costs for care.</a:t>
            </a:r>
          </a:p>
          <a:p>
            <a:pPr lvl="2"/>
            <a:r>
              <a:rPr lang="en-US" dirty="0"/>
              <a:t>No incentive to deny claims.</a:t>
            </a:r>
          </a:p>
          <a:p>
            <a:pPr lvl="1"/>
            <a:r>
              <a:rPr lang="en-US" dirty="0"/>
              <a:t>Healthier workforce.</a:t>
            </a:r>
          </a:p>
          <a:p>
            <a:pPr lvl="1"/>
            <a:endParaRPr lang="en-US" dirty="0"/>
          </a:p>
          <a:p>
            <a:pPr marL="457200" lvl="1" indent="0">
              <a:buNone/>
            </a:pPr>
            <a:endParaRPr lang="en-US" dirty="0"/>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6172200" y="3241964"/>
            <a:ext cx="5181600" cy="29882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Everybody pays regardless of health care received.</a:t>
            </a:r>
          </a:p>
          <a:p>
            <a:pPr lvl="1"/>
            <a:r>
              <a:rPr lang="en-US" dirty="0"/>
              <a:t>May stop people from being careful about their health.</a:t>
            </a:r>
          </a:p>
          <a:p>
            <a:pPr lvl="1"/>
            <a:r>
              <a:rPr lang="en-US" dirty="0"/>
              <a:t>Limits payouts to doctors.</a:t>
            </a:r>
          </a:p>
          <a:p>
            <a:pPr lvl="1"/>
            <a:r>
              <a:rPr lang="en-US" dirty="0"/>
              <a:t>May affect technology adoption.</a:t>
            </a:r>
          </a:p>
        </p:txBody>
      </p:sp>
      <p:sp>
        <p:nvSpPr>
          <p:cNvPr id="7" name="TextBox 6">
            <a:extLst>
              <a:ext uri="{FF2B5EF4-FFF2-40B4-BE49-F238E27FC236}">
                <a16:creationId xmlns:a16="http://schemas.microsoft.com/office/drawing/2014/main" id="{775BF5DA-64F9-5241-8600-2981889E9D2F}"/>
              </a:ext>
            </a:extLst>
          </p:cNvPr>
          <p:cNvSpPr txBox="1"/>
          <p:nvPr/>
        </p:nvSpPr>
        <p:spPr>
          <a:xfrm>
            <a:off x="7771147" y="6456851"/>
            <a:ext cx="3762761" cy="276999"/>
          </a:xfrm>
          <a:prstGeom prst="rect">
            <a:avLst/>
          </a:prstGeom>
          <a:noFill/>
        </p:spPr>
        <p:txBody>
          <a:bodyPr wrap="none" rtlCol="0">
            <a:spAutoFit/>
          </a:bodyPr>
          <a:lstStyle/>
          <a:p>
            <a:r>
              <a:rPr lang="en-US" sz="1200" dirty="0"/>
              <a:t>https://</a:t>
            </a:r>
            <a:r>
              <a:rPr lang="en-US" sz="1200" dirty="0" err="1"/>
              <a:t>www.ahaap.org</a:t>
            </a:r>
            <a:r>
              <a:rPr lang="en-US" sz="1200" dirty="0"/>
              <a:t>/national-health-insurance-model</a:t>
            </a:r>
          </a:p>
        </p:txBody>
      </p:sp>
    </p:spTree>
    <p:extLst>
      <p:ext uri="{BB962C8B-B14F-4D97-AF65-F5344CB8AC3E}">
        <p14:creationId xmlns:p14="http://schemas.microsoft.com/office/powerpoint/2010/main" val="16248879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47BD-F333-4620-B072-B3D85043FC80}"/>
              </a:ext>
            </a:extLst>
          </p:cNvPr>
          <p:cNvSpPr>
            <a:spLocks noGrp="1"/>
          </p:cNvSpPr>
          <p:nvPr>
            <p:ph type="title"/>
          </p:nvPr>
        </p:nvSpPr>
        <p:spPr>
          <a:xfrm>
            <a:off x="868344" y="20096"/>
            <a:ext cx="10515600" cy="1325563"/>
          </a:xfrm>
        </p:spPr>
        <p:txBody>
          <a:bodyPr/>
          <a:lstStyle/>
          <a:p>
            <a:r>
              <a:rPr lang="en-US" dirty="0">
                <a:solidFill>
                  <a:schemeClr val="bg1"/>
                </a:solidFill>
              </a:rPr>
              <a:t>US</a:t>
            </a:r>
            <a:r>
              <a:rPr lang="en-US" dirty="0"/>
              <a:t> Health Care System</a:t>
            </a:r>
          </a:p>
        </p:txBody>
      </p:sp>
      <p:sp>
        <p:nvSpPr>
          <p:cNvPr id="3" name="Content Placeholder 2">
            <a:extLst>
              <a:ext uri="{FF2B5EF4-FFF2-40B4-BE49-F238E27FC236}">
                <a16:creationId xmlns:a16="http://schemas.microsoft.com/office/drawing/2014/main" id="{97306A1D-A90A-4E8A-950C-15C3A5998F81}"/>
              </a:ext>
            </a:extLst>
          </p:cNvPr>
          <p:cNvSpPr>
            <a:spLocks noGrp="1"/>
          </p:cNvSpPr>
          <p:nvPr>
            <p:ph idx="1"/>
          </p:nvPr>
        </p:nvSpPr>
        <p:spPr/>
        <p:txBody>
          <a:bodyPr/>
          <a:lstStyle/>
          <a:p>
            <a:r>
              <a:rPr lang="en-US" dirty="0">
                <a:solidFill>
                  <a:srgbClr val="000000"/>
                </a:solidFill>
              </a:rPr>
              <a:t>Medicare – </a:t>
            </a:r>
            <a:r>
              <a:rPr lang="en-US" dirty="0"/>
              <a:t>National Health Insurance</a:t>
            </a:r>
          </a:p>
          <a:p>
            <a:r>
              <a:rPr lang="en-US" i="0" dirty="0">
                <a:solidFill>
                  <a:srgbClr val="000000"/>
                </a:solidFill>
                <a:effectLst/>
              </a:rPr>
              <a:t>Military Veteran Care </a:t>
            </a:r>
            <a:r>
              <a:rPr lang="en-US" b="0" i="0" dirty="0">
                <a:solidFill>
                  <a:srgbClr val="000000"/>
                </a:solidFill>
                <a:effectLst/>
              </a:rPr>
              <a:t>– </a:t>
            </a:r>
            <a:r>
              <a:rPr lang="en-US" altLang="en-US" dirty="0"/>
              <a:t>Beveridge model (socialized medicine)</a:t>
            </a:r>
          </a:p>
          <a:p>
            <a:r>
              <a:rPr lang="en-US" dirty="0">
                <a:solidFill>
                  <a:srgbClr val="000000"/>
                </a:solidFill>
              </a:rPr>
              <a:t>Employer-sponsored insurance – </a:t>
            </a:r>
            <a:r>
              <a:rPr lang="en-US" dirty="0"/>
              <a:t>Bismarck model</a:t>
            </a:r>
          </a:p>
          <a:p>
            <a:r>
              <a:rPr lang="en-US" dirty="0">
                <a:solidFill>
                  <a:srgbClr val="000000"/>
                </a:solidFill>
              </a:rPr>
              <a:t>Individual market health plans – </a:t>
            </a:r>
            <a:r>
              <a:rPr lang="en-US" dirty="0"/>
              <a:t>Bismarck model</a:t>
            </a:r>
          </a:p>
          <a:p>
            <a:r>
              <a:rPr lang="en-US" dirty="0">
                <a:solidFill>
                  <a:srgbClr val="000000"/>
                </a:solidFill>
              </a:rPr>
              <a:t>Uninsured – </a:t>
            </a:r>
            <a:r>
              <a:rPr lang="en-US" altLang="en-US" dirty="0"/>
              <a:t>Out of pocket model </a:t>
            </a:r>
            <a:endParaRPr lang="en-US" dirty="0">
              <a:solidFill>
                <a:srgbClr val="000000"/>
              </a:solidFill>
            </a:endParaRPr>
          </a:p>
          <a:p>
            <a:endParaRPr lang="en-US" dirty="0"/>
          </a:p>
        </p:txBody>
      </p:sp>
      <p:sp>
        <p:nvSpPr>
          <p:cNvPr id="4" name="Slide Number Placeholder 3">
            <a:extLst>
              <a:ext uri="{FF2B5EF4-FFF2-40B4-BE49-F238E27FC236}">
                <a16:creationId xmlns:a16="http://schemas.microsoft.com/office/drawing/2014/main" id="{CDF75CAD-AB43-420B-81F0-9A196602A319}"/>
              </a:ext>
            </a:extLst>
          </p:cNvPr>
          <p:cNvSpPr>
            <a:spLocks noGrp="1"/>
          </p:cNvSpPr>
          <p:nvPr>
            <p:ph type="sldNum" sz="quarter" idx="12"/>
          </p:nvPr>
        </p:nvSpPr>
        <p:spPr/>
        <p:txBody>
          <a:bodyPr/>
          <a:lstStyle/>
          <a:p>
            <a:fld id="{D9F085D5-EC86-4F6A-B501-C1359CB39116}" type="slidenum">
              <a:rPr lang="en-GB" smtClean="0"/>
              <a:t>54</a:t>
            </a:fld>
            <a:endParaRPr lang="en-GB"/>
          </a:p>
        </p:txBody>
      </p:sp>
    </p:spTree>
    <p:extLst>
      <p:ext uri="{BB962C8B-B14F-4D97-AF65-F5344CB8AC3E}">
        <p14:creationId xmlns:p14="http://schemas.microsoft.com/office/powerpoint/2010/main" val="1199283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71AD-2B7B-4872-9611-A23C1500E7D8}"/>
              </a:ext>
            </a:extLst>
          </p:cNvPr>
          <p:cNvSpPr>
            <a:spLocks noGrp="1"/>
          </p:cNvSpPr>
          <p:nvPr>
            <p:ph type="title"/>
          </p:nvPr>
        </p:nvSpPr>
        <p:spPr>
          <a:xfrm>
            <a:off x="993840" y="0"/>
            <a:ext cx="10515600" cy="1325563"/>
          </a:xfrm>
        </p:spPr>
        <p:txBody>
          <a:bodyPr/>
          <a:lstStyle/>
          <a:p>
            <a:r>
              <a:rPr lang="en-US" dirty="0">
                <a:solidFill>
                  <a:schemeClr val="bg1"/>
                </a:solidFill>
              </a:rPr>
              <a:t>Su</a:t>
            </a:r>
            <a:r>
              <a:rPr lang="en-US" dirty="0"/>
              <a:t>mmary</a:t>
            </a:r>
          </a:p>
        </p:txBody>
      </p:sp>
      <p:sp>
        <p:nvSpPr>
          <p:cNvPr id="3" name="Content Placeholder 2">
            <a:extLst>
              <a:ext uri="{FF2B5EF4-FFF2-40B4-BE49-F238E27FC236}">
                <a16:creationId xmlns:a16="http://schemas.microsoft.com/office/drawing/2014/main" id="{2D0FCECA-8F20-405B-969B-40E84C6917E5}"/>
              </a:ext>
            </a:extLst>
          </p:cNvPr>
          <p:cNvSpPr>
            <a:spLocks noGrp="1"/>
          </p:cNvSpPr>
          <p:nvPr>
            <p:ph idx="1"/>
          </p:nvPr>
        </p:nvSpPr>
        <p:spPr>
          <a:xfrm>
            <a:off x="838200" y="1130300"/>
            <a:ext cx="10515600" cy="4791768"/>
          </a:xfrm>
        </p:spPr>
        <p:txBody>
          <a:bodyPr>
            <a:normAutofit lnSpcReduction="10000"/>
          </a:bodyPr>
          <a:lstStyle/>
          <a:p>
            <a:r>
              <a:rPr lang="en-US" b="0" dirty="0"/>
              <a:t>US HealthCare system is </a:t>
            </a:r>
            <a:r>
              <a:rPr lang="en-US" u="sng" dirty="0"/>
              <a:t>not preforming well</a:t>
            </a:r>
            <a:r>
              <a:rPr lang="en-US" b="0" dirty="0"/>
              <a:t>.</a:t>
            </a:r>
          </a:p>
          <a:p>
            <a:pPr lvl="1"/>
            <a:r>
              <a:rPr lang="en-US" dirty="0"/>
              <a:t>V</a:t>
            </a:r>
            <a:r>
              <a:rPr lang="en-US" b="0" dirty="0"/>
              <a:t>ery expensive with low quality and access.</a:t>
            </a:r>
          </a:p>
          <a:p>
            <a:pPr marL="457200" lvl="1" indent="0">
              <a:buNone/>
            </a:pPr>
            <a:endParaRPr lang="en-US" b="0" dirty="0"/>
          </a:p>
          <a:p>
            <a:r>
              <a:rPr lang="en-US" b="0" dirty="0"/>
              <a:t>One of the main reasons for very high costs is the </a:t>
            </a:r>
            <a:r>
              <a:rPr lang="en-US" u="sng" dirty="0"/>
              <a:t>monopolization</a:t>
            </a:r>
            <a:r>
              <a:rPr lang="en-US" b="0" dirty="0"/>
              <a:t> of healthcare markets.</a:t>
            </a:r>
          </a:p>
          <a:p>
            <a:pPr marL="0" indent="0">
              <a:buNone/>
            </a:pPr>
            <a:endParaRPr lang="en-US" b="0" dirty="0"/>
          </a:p>
          <a:p>
            <a:r>
              <a:rPr lang="en-US" u="sng" dirty="0"/>
              <a:t>Universal health insurance </a:t>
            </a:r>
            <a:r>
              <a:rPr lang="en-US" b="0" dirty="0"/>
              <a:t>would increase access and perhaps also reduce costs.</a:t>
            </a:r>
          </a:p>
          <a:p>
            <a:pPr marL="0" indent="0">
              <a:buNone/>
            </a:pPr>
            <a:endParaRPr lang="en-US" b="0" dirty="0"/>
          </a:p>
          <a:p>
            <a:r>
              <a:rPr lang="en-US" b="0" dirty="0"/>
              <a:t>Changing the </a:t>
            </a:r>
            <a:r>
              <a:rPr lang="en-US" u="sng" dirty="0"/>
              <a:t>focus</a:t>
            </a:r>
            <a:r>
              <a:rPr lang="en-US" b="0" dirty="0"/>
              <a:t> from maximizing </a:t>
            </a:r>
            <a:r>
              <a:rPr lang="en-US" u="sng" dirty="0"/>
              <a:t>profits</a:t>
            </a:r>
            <a:r>
              <a:rPr lang="en-US" b="0" dirty="0"/>
              <a:t> to maximizing </a:t>
            </a:r>
            <a:r>
              <a:rPr lang="en-US" u="sng" dirty="0"/>
              <a:t>care</a:t>
            </a:r>
            <a:r>
              <a:rPr lang="en-US" b="0" dirty="0"/>
              <a:t> would help.</a:t>
            </a:r>
          </a:p>
        </p:txBody>
      </p:sp>
      <p:sp>
        <p:nvSpPr>
          <p:cNvPr id="4" name="Slide Number Placeholder 3">
            <a:extLst>
              <a:ext uri="{FF2B5EF4-FFF2-40B4-BE49-F238E27FC236}">
                <a16:creationId xmlns:a16="http://schemas.microsoft.com/office/drawing/2014/main" id="{92C57DDA-0A58-4549-A6D1-349BD51DBC74}"/>
              </a:ext>
            </a:extLst>
          </p:cNvPr>
          <p:cNvSpPr>
            <a:spLocks noGrp="1"/>
          </p:cNvSpPr>
          <p:nvPr>
            <p:ph type="sldNum" sz="quarter" idx="12"/>
          </p:nvPr>
        </p:nvSpPr>
        <p:spPr/>
        <p:txBody>
          <a:bodyPr/>
          <a:lstStyle/>
          <a:p>
            <a:fld id="{D9F085D5-EC86-4F6A-B501-C1359CB39116}" type="slidenum">
              <a:rPr lang="en-GB" smtClean="0"/>
              <a:t>55</a:t>
            </a:fld>
            <a:endParaRPr lang="en-GB"/>
          </a:p>
        </p:txBody>
      </p:sp>
    </p:spTree>
    <p:extLst>
      <p:ext uri="{BB962C8B-B14F-4D97-AF65-F5344CB8AC3E}">
        <p14:creationId xmlns:p14="http://schemas.microsoft.com/office/powerpoint/2010/main" val="279968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ABA8-E677-1D95-2B6C-D3023AE6EF45}"/>
              </a:ext>
            </a:extLst>
          </p:cNvPr>
          <p:cNvSpPr>
            <a:spLocks noGrp="1"/>
          </p:cNvSpPr>
          <p:nvPr>
            <p:ph type="title"/>
          </p:nvPr>
        </p:nvSpPr>
        <p:spPr/>
        <p:txBody>
          <a:bodyPr/>
          <a:lstStyle/>
          <a:p>
            <a:r>
              <a:rPr lang="en-US" dirty="0">
                <a:solidFill>
                  <a:schemeClr val="bg1"/>
                </a:solidFill>
              </a:rPr>
              <a:t>A</a:t>
            </a:r>
            <a:r>
              <a:rPr lang="en-US" dirty="0"/>
              <a:t> </a:t>
            </a:r>
            <a:r>
              <a:rPr lang="en-US" dirty="0">
                <a:solidFill>
                  <a:schemeClr val="bg1"/>
                </a:solidFill>
              </a:rPr>
              <a:t>F</a:t>
            </a:r>
            <a:r>
              <a:rPr lang="en-US" dirty="0"/>
              <a:t>ew Simple Solutions Could Reduce Costs</a:t>
            </a:r>
          </a:p>
        </p:txBody>
      </p:sp>
      <p:sp>
        <p:nvSpPr>
          <p:cNvPr id="3" name="Content Placeholder 2">
            <a:extLst>
              <a:ext uri="{FF2B5EF4-FFF2-40B4-BE49-F238E27FC236}">
                <a16:creationId xmlns:a16="http://schemas.microsoft.com/office/drawing/2014/main" id="{B915331C-2CF7-2607-2FB7-C52070B3EF1E}"/>
              </a:ext>
            </a:extLst>
          </p:cNvPr>
          <p:cNvSpPr>
            <a:spLocks noGrp="1"/>
          </p:cNvSpPr>
          <p:nvPr>
            <p:ph idx="1"/>
          </p:nvPr>
        </p:nvSpPr>
        <p:spPr/>
        <p:txBody>
          <a:bodyPr/>
          <a:lstStyle/>
          <a:p>
            <a:pPr>
              <a:spcAft>
                <a:spcPts val="2500"/>
              </a:spcAft>
            </a:pPr>
            <a:r>
              <a:rPr lang="en-US" dirty="0"/>
              <a:t>Encourage competition in healthcare markets.</a:t>
            </a:r>
          </a:p>
          <a:p>
            <a:pPr>
              <a:spcAft>
                <a:spcPts val="2500"/>
              </a:spcAft>
            </a:pPr>
            <a:r>
              <a:rPr lang="en-US" dirty="0"/>
              <a:t>Introduction of a public option in the health insurance market.</a:t>
            </a:r>
          </a:p>
          <a:p>
            <a:r>
              <a:rPr lang="en-US" dirty="0"/>
              <a:t>Allow the US government to negotiate drug prices</a:t>
            </a:r>
          </a:p>
          <a:p>
            <a:pPr lvl="1">
              <a:spcAft>
                <a:spcPts val="2500"/>
              </a:spcAft>
            </a:pPr>
            <a:r>
              <a:rPr lang="en-US" dirty="0"/>
              <a:t>like most every other nation.</a:t>
            </a:r>
          </a:p>
          <a:p>
            <a:endParaRPr lang="en-US" dirty="0"/>
          </a:p>
        </p:txBody>
      </p:sp>
      <p:sp>
        <p:nvSpPr>
          <p:cNvPr id="4" name="Slide Number Placeholder 3">
            <a:extLst>
              <a:ext uri="{FF2B5EF4-FFF2-40B4-BE49-F238E27FC236}">
                <a16:creationId xmlns:a16="http://schemas.microsoft.com/office/drawing/2014/main" id="{2561B803-395A-E50A-2D40-F3B833218B16}"/>
              </a:ext>
            </a:extLst>
          </p:cNvPr>
          <p:cNvSpPr>
            <a:spLocks noGrp="1"/>
          </p:cNvSpPr>
          <p:nvPr>
            <p:ph type="sldNum" sz="quarter" idx="12"/>
          </p:nvPr>
        </p:nvSpPr>
        <p:spPr/>
        <p:txBody>
          <a:bodyPr/>
          <a:lstStyle/>
          <a:p>
            <a:fld id="{D9F085D5-EC86-4F6A-B501-C1359CB39116}" type="slidenum">
              <a:rPr lang="en-GB" smtClean="0"/>
              <a:t>56</a:t>
            </a:fld>
            <a:endParaRPr lang="en-GB"/>
          </a:p>
        </p:txBody>
      </p:sp>
    </p:spTree>
    <p:extLst>
      <p:ext uri="{BB962C8B-B14F-4D97-AF65-F5344CB8AC3E}">
        <p14:creationId xmlns:p14="http://schemas.microsoft.com/office/powerpoint/2010/main" val="106992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www.NEEDEcon.org</a:t>
            </a:r>
            <a:endParaRPr lang="en-US" dirty="0"/>
          </a:p>
          <a:p>
            <a:pPr marL="0" indent="0" algn="ctr">
              <a:buNone/>
            </a:pPr>
            <a:r>
              <a:rPr lang="en-US" dirty="0"/>
              <a:t>Jon D. </a:t>
            </a:r>
            <a:r>
              <a:rPr lang="en-US" dirty="0" err="1"/>
              <a:t>Haveman</a:t>
            </a:r>
            <a:r>
              <a:rPr lang="en-US" dirty="0"/>
              <a:t>, Ph.D.</a:t>
            </a:r>
          </a:p>
          <a:p>
            <a:pPr marL="0" indent="0" algn="ctr">
              <a:buNone/>
            </a:pPr>
            <a:r>
              <a:rPr lang="en-US" dirty="0" err="1"/>
              <a:t>Jon@NEEDEcon.org</a:t>
            </a:r>
            <a:endParaRPr lang="en-US" dirty="0"/>
          </a:p>
          <a:p>
            <a:pPr marL="0" indent="0" algn="ctr">
              <a:buNone/>
            </a:pPr>
            <a:endParaRPr lang="en-US" dirty="0"/>
          </a:p>
          <a:p>
            <a:pPr marL="0" indent="0" algn="ctr">
              <a:buNone/>
            </a:pPr>
            <a:r>
              <a:rPr lang="en-US" dirty="0"/>
              <a:t>Contact NEED: </a:t>
            </a:r>
            <a:r>
              <a:rPr lang="en-US" dirty="0">
                <a:hlinkClick r:id="rId3"/>
              </a:rPr>
              <a:t>info@NEEDEcon.org</a:t>
            </a:r>
            <a:endParaRPr lang="en-US" dirty="0"/>
          </a:p>
          <a:p>
            <a:pPr marL="0" indent="0" algn="ctr">
              <a:buNone/>
            </a:pPr>
            <a:endParaRPr lang="en-US" dirty="0"/>
          </a:p>
          <a:p>
            <a:pPr marL="0" indent="0" algn="ctr">
              <a:buNone/>
            </a:pPr>
            <a:r>
              <a:rPr lang="en-US" dirty="0"/>
              <a:t>Submit a testimonial:  </a:t>
            </a:r>
            <a:r>
              <a:rPr lang="en-US" dirty="0">
                <a:hlinkClick r:id="rId4"/>
              </a:rPr>
              <a:t>www.NEEDEcon.org/testimonials.php</a:t>
            </a:r>
            <a:endParaRPr lang="en-US" dirty="0"/>
          </a:p>
          <a:p>
            <a:pPr marL="0" indent="0" algn="ctr">
              <a:buNone/>
            </a:pPr>
            <a:endParaRPr lang="en-US" dirty="0"/>
          </a:p>
          <a:p>
            <a:pPr marL="0" indent="0" algn="ctr">
              <a:buNone/>
            </a:pPr>
            <a:r>
              <a:rPr lang="en-US" dirty="0"/>
              <a:t>Become a Friend of NEED:  </a:t>
            </a:r>
            <a:r>
              <a:rPr lang="en-US" dirty="0" err="1"/>
              <a:t>www.NEEDEcon.org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57</a:t>
            </a:fld>
            <a:endParaRPr lang="en-GB"/>
          </a:p>
        </p:txBody>
      </p:sp>
    </p:spTree>
    <p:extLst>
      <p:ext uri="{BB962C8B-B14F-4D97-AF65-F5344CB8AC3E}">
        <p14:creationId xmlns:p14="http://schemas.microsoft.com/office/powerpoint/2010/main" val="190794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CDCF-FE8F-604D-A984-0E891420FD86}"/>
              </a:ext>
            </a:extLst>
          </p:cNvPr>
          <p:cNvSpPr>
            <a:spLocks noGrp="1"/>
          </p:cNvSpPr>
          <p:nvPr>
            <p:ph type="title"/>
          </p:nvPr>
        </p:nvSpPr>
        <p:spPr>
          <a:xfrm>
            <a:off x="755075" y="0"/>
            <a:ext cx="10515600" cy="1325563"/>
          </a:xfrm>
        </p:spPr>
        <p:txBody>
          <a:bodyPr/>
          <a:lstStyle/>
          <a:p>
            <a:r>
              <a:rPr lang="en-US" dirty="0">
                <a:solidFill>
                  <a:schemeClr val="bg1"/>
                </a:solidFill>
              </a:rPr>
              <a:t>The</a:t>
            </a:r>
            <a:r>
              <a:rPr lang="en-US" dirty="0"/>
              <a:t> Three Legs of the Healthcare Stool</a:t>
            </a:r>
          </a:p>
        </p:txBody>
      </p:sp>
      <p:pic>
        <p:nvPicPr>
          <p:cNvPr id="6" name="Content Placeholder 5" descr="A small wooden stool with legs&#10;&#10;Description automatically generated">
            <a:extLst>
              <a:ext uri="{FF2B5EF4-FFF2-40B4-BE49-F238E27FC236}">
                <a16:creationId xmlns:a16="http://schemas.microsoft.com/office/drawing/2014/main" id="{C66BDF9A-96D3-2080-B4FC-D50D240CAEC8}"/>
              </a:ext>
            </a:extLst>
          </p:cNvPr>
          <p:cNvPicPr>
            <a:picLocks noGrp="1" noChangeAspect="1"/>
          </p:cNvPicPr>
          <p:nvPr>
            <p:ph idx="1"/>
          </p:nvPr>
        </p:nvPicPr>
        <p:blipFill>
          <a:blip r:embed="rId2"/>
          <a:stretch>
            <a:fillRect/>
          </a:stretch>
        </p:blipFill>
        <p:spPr>
          <a:xfrm>
            <a:off x="4413250" y="1745456"/>
            <a:ext cx="3365500" cy="4000500"/>
          </a:xfrm>
        </p:spPr>
      </p:pic>
      <p:sp>
        <p:nvSpPr>
          <p:cNvPr id="4" name="Slide Number Placeholder 3">
            <a:extLst>
              <a:ext uri="{FF2B5EF4-FFF2-40B4-BE49-F238E27FC236}">
                <a16:creationId xmlns:a16="http://schemas.microsoft.com/office/drawing/2014/main" id="{AAFE83D2-0071-EA4D-80E8-A8716FA37C58}"/>
              </a:ext>
            </a:extLst>
          </p:cNvPr>
          <p:cNvSpPr>
            <a:spLocks noGrp="1"/>
          </p:cNvSpPr>
          <p:nvPr>
            <p:ph type="sldNum" sz="quarter" idx="12"/>
          </p:nvPr>
        </p:nvSpPr>
        <p:spPr/>
        <p:txBody>
          <a:bodyPr/>
          <a:lstStyle/>
          <a:p>
            <a:fld id="{D9F085D5-EC86-4F6A-B501-C1359CB39116}" type="slidenum">
              <a:rPr lang="en-GB" smtClean="0"/>
              <a:t>6</a:t>
            </a:fld>
            <a:endParaRPr lang="en-GB"/>
          </a:p>
        </p:txBody>
      </p:sp>
      <p:sp>
        <p:nvSpPr>
          <p:cNvPr id="7" name="TextBox 6">
            <a:extLst>
              <a:ext uri="{FF2B5EF4-FFF2-40B4-BE49-F238E27FC236}">
                <a16:creationId xmlns:a16="http://schemas.microsoft.com/office/drawing/2014/main" id="{0A9EE621-2CA6-0F9A-7E1D-3BAB8E9D5F9F}"/>
              </a:ext>
            </a:extLst>
          </p:cNvPr>
          <p:cNvSpPr txBox="1"/>
          <p:nvPr/>
        </p:nvSpPr>
        <p:spPr>
          <a:xfrm>
            <a:off x="2980485" y="4577680"/>
            <a:ext cx="1432765" cy="584775"/>
          </a:xfrm>
          <a:prstGeom prst="rect">
            <a:avLst/>
          </a:prstGeom>
          <a:noFill/>
        </p:spPr>
        <p:txBody>
          <a:bodyPr wrap="none" rtlCol="0">
            <a:spAutoFit/>
          </a:bodyPr>
          <a:lstStyle/>
          <a:p>
            <a:r>
              <a:rPr lang="en-US" sz="3200" dirty="0"/>
              <a:t>ACCESS</a:t>
            </a:r>
          </a:p>
        </p:txBody>
      </p:sp>
      <p:sp>
        <p:nvSpPr>
          <p:cNvPr id="8" name="TextBox 7">
            <a:extLst>
              <a:ext uri="{FF2B5EF4-FFF2-40B4-BE49-F238E27FC236}">
                <a16:creationId xmlns:a16="http://schemas.microsoft.com/office/drawing/2014/main" id="{3CBEBBA7-3BAF-349C-431C-081E2B5FC8F5}"/>
              </a:ext>
            </a:extLst>
          </p:cNvPr>
          <p:cNvSpPr txBox="1"/>
          <p:nvPr/>
        </p:nvSpPr>
        <p:spPr>
          <a:xfrm>
            <a:off x="6091238" y="5645451"/>
            <a:ext cx="1247073" cy="584775"/>
          </a:xfrm>
          <a:prstGeom prst="rect">
            <a:avLst/>
          </a:prstGeom>
          <a:noFill/>
        </p:spPr>
        <p:txBody>
          <a:bodyPr wrap="none" rtlCol="0">
            <a:spAutoFit/>
          </a:bodyPr>
          <a:lstStyle/>
          <a:p>
            <a:r>
              <a:rPr lang="en-US" sz="3200" dirty="0"/>
              <a:t>COSTS</a:t>
            </a:r>
          </a:p>
        </p:txBody>
      </p:sp>
      <p:sp>
        <p:nvSpPr>
          <p:cNvPr id="9" name="TextBox 8">
            <a:extLst>
              <a:ext uri="{FF2B5EF4-FFF2-40B4-BE49-F238E27FC236}">
                <a16:creationId xmlns:a16="http://schemas.microsoft.com/office/drawing/2014/main" id="{892CE154-5328-442C-0720-88FAA49DEB8D}"/>
              </a:ext>
            </a:extLst>
          </p:cNvPr>
          <p:cNvSpPr txBox="1"/>
          <p:nvPr/>
        </p:nvSpPr>
        <p:spPr>
          <a:xfrm>
            <a:off x="7928629" y="4316070"/>
            <a:ext cx="1629549" cy="584775"/>
          </a:xfrm>
          <a:prstGeom prst="rect">
            <a:avLst/>
          </a:prstGeom>
          <a:noFill/>
        </p:spPr>
        <p:txBody>
          <a:bodyPr wrap="none" rtlCol="0">
            <a:spAutoFit/>
          </a:bodyPr>
          <a:lstStyle/>
          <a:p>
            <a:r>
              <a:rPr lang="en-US" sz="3200" dirty="0"/>
              <a:t>QUALITY</a:t>
            </a:r>
          </a:p>
        </p:txBody>
      </p:sp>
    </p:spTree>
    <p:extLst>
      <p:ext uri="{BB962C8B-B14F-4D97-AF65-F5344CB8AC3E}">
        <p14:creationId xmlns:p14="http://schemas.microsoft.com/office/powerpoint/2010/main" val="251678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Access</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7</a:t>
            </a:fld>
            <a:endParaRPr lang="en-GB"/>
          </a:p>
        </p:txBody>
      </p:sp>
    </p:spTree>
    <p:extLst>
      <p:ext uri="{BB962C8B-B14F-4D97-AF65-F5344CB8AC3E}">
        <p14:creationId xmlns:p14="http://schemas.microsoft.com/office/powerpoint/2010/main" val="293839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0E7E-6897-1744-9129-DC8CF2D50C5D}"/>
              </a:ext>
            </a:extLst>
          </p:cNvPr>
          <p:cNvSpPr>
            <a:spLocks noGrp="1"/>
          </p:cNvSpPr>
          <p:nvPr>
            <p:ph type="title"/>
          </p:nvPr>
        </p:nvSpPr>
        <p:spPr>
          <a:xfrm>
            <a:off x="719450" y="0"/>
            <a:ext cx="10515600" cy="1325563"/>
          </a:xfrm>
        </p:spPr>
        <p:txBody>
          <a:bodyPr/>
          <a:lstStyle/>
          <a:p>
            <a:r>
              <a:rPr lang="en-US" dirty="0">
                <a:solidFill>
                  <a:schemeClr val="bg1"/>
                </a:solidFill>
              </a:rPr>
              <a:t>Hea</a:t>
            </a:r>
            <a:r>
              <a:rPr lang="en-US" dirty="0"/>
              <a:t>lth Insurance Coverage, 2022 – 92.1%</a:t>
            </a:r>
          </a:p>
        </p:txBody>
      </p:sp>
      <p:sp>
        <p:nvSpPr>
          <p:cNvPr id="4" name="Slide Number Placeholder 3">
            <a:extLst>
              <a:ext uri="{FF2B5EF4-FFF2-40B4-BE49-F238E27FC236}">
                <a16:creationId xmlns:a16="http://schemas.microsoft.com/office/drawing/2014/main" id="{EFC907F0-B906-B14E-94F7-76B591B58CE3}"/>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7" name="TextBox 6">
            <a:extLst>
              <a:ext uri="{FF2B5EF4-FFF2-40B4-BE49-F238E27FC236}">
                <a16:creationId xmlns:a16="http://schemas.microsoft.com/office/drawing/2014/main" id="{10E9371C-21F3-8842-A9DF-0A0C011D435B}"/>
              </a:ext>
            </a:extLst>
          </p:cNvPr>
          <p:cNvSpPr txBox="1"/>
          <p:nvPr/>
        </p:nvSpPr>
        <p:spPr>
          <a:xfrm>
            <a:off x="7304544" y="6456851"/>
            <a:ext cx="4287969" cy="276999"/>
          </a:xfrm>
          <a:prstGeom prst="rect">
            <a:avLst/>
          </a:prstGeom>
          <a:noFill/>
        </p:spPr>
        <p:txBody>
          <a:bodyPr wrap="none" rtlCol="0">
            <a:spAutoFit/>
          </a:bodyPr>
          <a:lstStyle/>
          <a:p>
            <a:r>
              <a:rPr lang="en-US" sz="1200" dirty="0"/>
              <a:t>Source: Organization for Economic Cooperation and Development</a:t>
            </a:r>
          </a:p>
        </p:txBody>
      </p:sp>
      <p:sp>
        <p:nvSpPr>
          <p:cNvPr id="3" name="Text Placeholder 2">
            <a:extLst>
              <a:ext uri="{FF2B5EF4-FFF2-40B4-BE49-F238E27FC236}">
                <a16:creationId xmlns:a16="http://schemas.microsoft.com/office/drawing/2014/main" id="{9C2813C1-C52A-7566-C3D5-48424797A020}"/>
              </a:ext>
            </a:extLst>
          </p:cNvPr>
          <p:cNvSpPr txBox="1">
            <a:spLocks/>
          </p:cNvSpPr>
          <p:nvPr/>
        </p:nvSpPr>
        <p:spPr>
          <a:xfrm>
            <a:off x="839788" y="2138367"/>
            <a:ext cx="5157787" cy="823912"/>
          </a:xfrm>
          <a:prstGeom prst="rect">
            <a:avLst/>
          </a:prstGeom>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Less Than Universal Coverage</a:t>
            </a:r>
          </a:p>
        </p:txBody>
      </p:sp>
      <p:graphicFrame>
        <p:nvGraphicFramePr>
          <p:cNvPr id="5" name="Content Placeholder 7">
            <a:extLst>
              <a:ext uri="{FF2B5EF4-FFF2-40B4-BE49-F238E27FC236}">
                <a16:creationId xmlns:a16="http://schemas.microsoft.com/office/drawing/2014/main" id="{8E0B0C21-1701-03ED-F062-EDFB9EDE0462}"/>
              </a:ext>
            </a:extLst>
          </p:cNvPr>
          <p:cNvGraphicFramePr>
            <a:graphicFrameLocks/>
          </p:cNvGraphicFramePr>
          <p:nvPr>
            <p:extLst>
              <p:ext uri="{D42A27DB-BD31-4B8C-83A1-F6EECF244321}">
                <p14:modId xmlns:p14="http://schemas.microsoft.com/office/powerpoint/2010/main" val="3023642034"/>
              </p:ext>
            </p:extLst>
          </p:nvPr>
        </p:nvGraphicFramePr>
        <p:xfrm>
          <a:off x="1160689" y="2962279"/>
          <a:ext cx="4056340" cy="2966720"/>
        </p:xfrm>
        <a:graphic>
          <a:graphicData uri="http://schemas.openxmlformats.org/drawingml/2006/table">
            <a:tbl>
              <a:tblPr firstRow="1" bandRow="1">
                <a:tableStyleId>{5C22544A-7EE6-4342-B048-85BDC9FD1C3A}</a:tableStyleId>
              </a:tblPr>
              <a:tblGrid>
                <a:gridCol w="2028170">
                  <a:extLst>
                    <a:ext uri="{9D8B030D-6E8A-4147-A177-3AD203B41FA5}">
                      <a16:colId xmlns:a16="http://schemas.microsoft.com/office/drawing/2014/main" val="3675589912"/>
                    </a:ext>
                  </a:extLst>
                </a:gridCol>
                <a:gridCol w="2028170">
                  <a:extLst>
                    <a:ext uri="{9D8B030D-6E8A-4147-A177-3AD203B41FA5}">
                      <a16:colId xmlns:a16="http://schemas.microsoft.com/office/drawing/2014/main" val="3452267195"/>
                    </a:ext>
                  </a:extLst>
                </a:gridCol>
              </a:tblGrid>
              <a:tr h="370840">
                <a:tc>
                  <a:txBody>
                    <a:bodyPr/>
                    <a:lstStyle/>
                    <a:p>
                      <a:r>
                        <a:rPr lang="en-US" dirty="0"/>
                        <a:t>Country</a:t>
                      </a:r>
                    </a:p>
                  </a:txBody>
                  <a:tcPr/>
                </a:tc>
                <a:tc>
                  <a:txBody>
                    <a:bodyPr/>
                    <a:lstStyle/>
                    <a:p>
                      <a:pPr algn="ctr"/>
                      <a:r>
                        <a:rPr lang="en-US" dirty="0"/>
                        <a:t>% of Persons</a:t>
                      </a:r>
                    </a:p>
                  </a:txBody>
                  <a:tcPr/>
                </a:tc>
                <a:extLst>
                  <a:ext uri="{0D108BD9-81ED-4DB2-BD59-A6C34878D82A}">
                    <a16:rowId xmlns:a16="http://schemas.microsoft.com/office/drawing/2014/main" val="1667045470"/>
                  </a:ext>
                </a:extLst>
              </a:tr>
              <a:tr h="370840">
                <a:tc>
                  <a:txBody>
                    <a:bodyPr/>
                    <a:lstStyle/>
                    <a:p>
                      <a:r>
                        <a:rPr lang="en-US" dirty="0"/>
                        <a:t>Slovakia</a:t>
                      </a:r>
                    </a:p>
                  </a:txBody>
                  <a:tcPr/>
                </a:tc>
                <a:tc>
                  <a:txBody>
                    <a:bodyPr/>
                    <a:lstStyle/>
                    <a:p>
                      <a:pPr algn="ctr"/>
                      <a:r>
                        <a:rPr lang="en-US" dirty="0"/>
                        <a:t>94.5</a:t>
                      </a:r>
                    </a:p>
                  </a:txBody>
                  <a:tcPr/>
                </a:tc>
                <a:extLst>
                  <a:ext uri="{0D108BD9-81ED-4DB2-BD59-A6C34878D82A}">
                    <a16:rowId xmlns:a16="http://schemas.microsoft.com/office/drawing/2014/main" val="3939021048"/>
                  </a:ext>
                </a:extLst>
              </a:tr>
              <a:tr h="370840">
                <a:tc>
                  <a:txBody>
                    <a:bodyPr/>
                    <a:lstStyle/>
                    <a:p>
                      <a:r>
                        <a:rPr lang="en-US" dirty="0"/>
                        <a:t>Chile</a:t>
                      </a:r>
                    </a:p>
                  </a:txBody>
                  <a:tcPr/>
                </a:tc>
                <a:tc>
                  <a:txBody>
                    <a:bodyPr/>
                    <a:lstStyle/>
                    <a:p>
                      <a:pPr algn="ctr"/>
                      <a:r>
                        <a:rPr lang="en-US" dirty="0"/>
                        <a:t>94.3</a:t>
                      </a:r>
                    </a:p>
                  </a:txBody>
                  <a:tcPr/>
                </a:tc>
                <a:extLst>
                  <a:ext uri="{0D108BD9-81ED-4DB2-BD59-A6C34878D82A}">
                    <a16:rowId xmlns:a16="http://schemas.microsoft.com/office/drawing/2014/main" val="267779653"/>
                  </a:ext>
                </a:extLst>
              </a:tr>
              <a:tr h="370840">
                <a:tc>
                  <a:txBody>
                    <a:bodyPr/>
                    <a:lstStyle/>
                    <a:p>
                      <a:r>
                        <a:rPr lang="en-US" dirty="0">
                          <a:solidFill>
                            <a:srgbClr val="C00000"/>
                          </a:solidFill>
                        </a:rPr>
                        <a:t>UNITED STATES</a:t>
                      </a:r>
                    </a:p>
                  </a:txBody>
                  <a:tcPr/>
                </a:tc>
                <a:tc>
                  <a:txBody>
                    <a:bodyPr/>
                    <a:lstStyle/>
                    <a:p>
                      <a:pPr algn="ctr"/>
                      <a:r>
                        <a:rPr lang="en-US" dirty="0">
                          <a:solidFill>
                            <a:srgbClr val="C00000"/>
                          </a:solidFill>
                        </a:rPr>
                        <a:t>92.1</a:t>
                      </a:r>
                    </a:p>
                  </a:txBody>
                  <a:tcPr/>
                </a:tc>
                <a:extLst>
                  <a:ext uri="{0D108BD9-81ED-4DB2-BD59-A6C34878D82A}">
                    <a16:rowId xmlns:a16="http://schemas.microsoft.com/office/drawing/2014/main" val="2756071979"/>
                  </a:ext>
                </a:extLst>
              </a:tr>
              <a:tr h="370840">
                <a:tc>
                  <a:txBody>
                    <a:bodyPr/>
                    <a:lstStyle/>
                    <a:p>
                      <a:r>
                        <a:rPr lang="en-US" dirty="0"/>
                        <a:t>Poland</a:t>
                      </a:r>
                    </a:p>
                  </a:txBody>
                  <a:tcPr/>
                </a:tc>
                <a:tc>
                  <a:txBody>
                    <a:bodyPr/>
                    <a:lstStyle/>
                    <a:p>
                      <a:pPr algn="ctr"/>
                      <a:r>
                        <a:rPr lang="en-US" dirty="0"/>
                        <a:t>91.5</a:t>
                      </a:r>
                    </a:p>
                  </a:txBody>
                  <a:tcPr/>
                </a:tc>
                <a:extLst>
                  <a:ext uri="{0D108BD9-81ED-4DB2-BD59-A6C34878D82A}">
                    <a16:rowId xmlns:a16="http://schemas.microsoft.com/office/drawing/2014/main" val="2045888969"/>
                  </a:ext>
                </a:extLst>
              </a:tr>
              <a:tr h="370840">
                <a:tc>
                  <a:txBody>
                    <a:bodyPr/>
                    <a:lstStyle/>
                    <a:p>
                      <a:r>
                        <a:rPr lang="en-US" dirty="0"/>
                        <a:t>Mexico</a:t>
                      </a:r>
                    </a:p>
                  </a:txBody>
                  <a:tcPr/>
                </a:tc>
                <a:tc>
                  <a:txBody>
                    <a:bodyPr/>
                    <a:lstStyle/>
                    <a:p>
                      <a:pPr algn="ctr"/>
                      <a:r>
                        <a:rPr lang="en-US" dirty="0"/>
                        <a:t>90.2</a:t>
                      </a:r>
                    </a:p>
                  </a:txBody>
                  <a:tcPr/>
                </a:tc>
                <a:extLst>
                  <a:ext uri="{0D108BD9-81ED-4DB2-BD59-A6C34878D82A}">
                    <a16:rowId xmlns:a16="http://schemas.microsoft.com/office/drawing/2014/main" val="857294828"/>
                  </a:ext>
                </a:extLst>
              </a:tr>
              <a:tr h="370840">
                <a:tc>
                  <a:txBody>
                    <a:bodyPr/>
                    <a:lstStyle/>
                    <a:p>
                      <a:r>
                        <a:rPr lang="en-US" dirty="0"/>
                        <a:t>Algeria</a:t>
                      </a:r>
                    </a:p>
                  </a:txBody>
                  <a:tcPr/>
                </a:tc>
                <a:tc>
                  <a:txBody>
                    <a:bodyPr/>
                    <a:lstStyle/>
                    <a:p>
                      <a:pPr algn="ctr"/>
                      <a:r>
                        <a:rPr lang="en-US" dirty="0"/>
                        <a:t>90.9</a:t>
                      </a:r>
                    </a:p>
                  </a:txBody>
                  <a:tcPr/>
                </a:tc>
                <a:extLst>
                  <a:ext uri="{0D108BD9-81ED-4DB2-BD59-A6C34878D82A}">
                    <a16:rowId xmlns:a16="http://schemas.microsoft.com/office/drawing/2014/main" val="384467915"/>
                  </a:ext>
                </a:extLst>
              </a:tr>
              <a:tr h="370840">
                <a:tc>
                  <a:txBody>
                    <a:bodyPr/>
                    <a:lstStyle/>
                    <a:p>
                      <a:r>
                        <a:rPr lang="en-US" dirty="0"/>
                        <a:t>Jordan</a:t>
                      </a:r>
                    </a:p>
                  </a:txBody>
                  <a:tcPr/>
                </a:tc>
                <a:tc>
                  <a:txBody>
                    <a:bodyPr/>
                    <a:lstStyle/>
                    <a:p>
                      <a:pPr algn="ctr"/>
                      <a:r>
                        <a:rPr lang="en-US" dirty="0"/>
                        <a:t>55.0</a:t>
                      </a:r>
                    </a:p>
                  </a:txBody>
                  <a:tcPr/>
                </a:tc>
                <a:extLst>
                  <a:ext uri="{0D108BD9-81ED-4DB2-BD59-A6C34878D82A}">
                    <a16:rowId xmlns:a16="http://schemas.microsoft.com/office/drawing/2014/main" val="2183990145"/>
                  </a:ext>
                </a:extLst>
              </a:tr>
            </a:tbl>
          </a:graphicData>
        </a:graphic>
      </p:graphicFrame>
      <p:sp>
        <p:nvSpPr>
          <p:cNvPr id="6" name="Text Placeholder 4">
            <a:extLst>
              <a:ext uri="{FF2B5EF4-FFF2-40B4-BE49-F238E27FC236}">
                <a16:creationId xmlns:a16="http://schemas.microsoft.com/office/drawing/2014/main" id="{E036BD89-FAAF-B0B8-23B2-4CF81533CC9F}"/>
              </a:ext>
            </a:extLst>
          </p:cNvPr>
          <p:cNvSpPr txBox="1">
            <a:spLocks/>
          </p:cNvSpPr>
          <p:nvPr/>
        </p:nvSpPr>
        <p:spPr>
          <a:xfrm>
            <a:off x="6172200" y="2138367"/>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Universal Coverage</a:t>
            </a:r>
          </a:p>
        </p:txBody>
      </p:sp>
      <p:graphicFrame>
        <p:nvGraphicFramePr>
          <p:cNvPr id="8" name="Content Placeholder 8">
            <a:extLst>
              <a:ext uri="{FF2B5EF4-FFF2-40B4-BE49-F238E27FC236}">
                <a16:creationId xmlns:a16="http://schemas.microsoft.com/office/drawing/2014/main" id="{9EE519AA-2888-E42E-5668-0E3186EDCD4C}"/>
              </a:ext>
            </a:extLst>
          </p:cNvPr>
          <p:cNvGraphicFramePr>
            <a:graphicFrameLocks/>
          </p:cNvGraphicFramePr>
          <p:nvPr>
            <p:extLst>
              <p:ext uri="{D42A27DB-BD31-4B8C-83A1-F6EECF244321}">
                <p14:modId xmlns:p14="http://schemas.microsoft.com/office/powerpoint/2010/main" val="678750342"/>
              </p:ext>
            </p:extLst>
          </p:nvPr>
        </p:nvGraphicFramePr>
        <p:xfrm>
          <a:off x="6472505" y="2962279"/>
          <a:ext cx="4287970" cy="3337560"/>
        </p:xfrm>
        <a:graphic>
          <a:graphicData uri="http://schemas.openxmlformats.org/drawingml/2006/table">
            <a:tbl>
              <a:tblPr firstRow="1" bandRow="1">
                <a:tableStyleId>{5C22544A-7EE6-4342-B048-85BDC9FD1C3A}</a:tableStyleId>
              </a:tblPr>
              <a:tblGrid>
                <a:gridCol w="2143985">
                  <a:extLst>
                    <a:ext uri="{9D8B030D-6E8A-4147-A177-3AD203B41FA5}">
                      <a16:colId xmlns:a16="http://schemas.microsoft.com/office/drawing/2014/main" val="3157814665"/>
                    </a:ext>
                  </a:extLst>
                </a:gridCol>
                <a:gridCol w="2143985">
                  <a:extLst>
                    <a:ext uri="{9D8B030D-6E8A-4147-A177-3AD203B41FA5}">
                      <a16:colId xmlns:a16="http://schemas.microsoft.com/office/drawing/2014/main" val="4201707619"/>
                    </a:ext>
                  </a:extLst>
                </a:gridCol>
              </a:tblGrid>
              <a:tr h="370840">
                <a:tc>
                  <a:txBody>
                    <a:bodyPr/>
                    <a:lstStyle/>
                    <a:p>
                      <a:r>
                        <a:rPr lang="en-US" dirty="0"/>
                        <a:t>Countries</a:t>
                      </a:r>
                    </a:p>
                  </a:txBody>
                  <a:tcPr/>
                </a:tc>
                <a:tc>
                  <a:txBody>
                    <a:bodyPr/>
                    <a:lstStyle/>
                    <a:p>
                      <a:pPr algn="ctr"/>
                      <a:r>
                        <a:rPr lang="en-US" dirty="0"/>
                        <a:t>% of Persons</a:t>
                      </a:r>
                    </a:p>
                  </a:txBody>
                  <a:tcPr/>
                </a:tc>
                <a:extLst>
                  <a:ext uri="{0D108BD9-81ED-4DB2-BD59-A6C34878D82A}">
                    <a16:rowId xmlns:a16="http://schemas.microsoft.com/office/drawing/2014/main" val="1810417901"/>
                  </a:ext>
                </a:extLst>
              </a:tr>
              <a:tr h="370840">
                <a:tc>
                  <a:txBody>
                    <a:bodyPr/>
                    <a:lstStyle/>
                    <a:p>
                      <a:r>
                        <a:rPr lang="en-US" dirty="0"/>
                        <a:t>Australia</a:t>
                      </a:r>
                    </a:p>
                  </a:txBody>
                  <a:tcPr/>
                </a:tc>
                <a:tc>
                  <a:txBody>
                    <a:bodyPr/>
                    <a:lstStyle/>
                    <a:p>
                      <a:pPr algn="ctr"/>
                      <a:r>
                        <a:rPr lang="en-US" dirty="0"/>
                        <a:t>100</a:t>
                      </a:r>
                    </a:p>
                  </a:txBody>
                  <a:tcPr/>
                </a:tc>
                <a:extLst>
                  <a:ext uri="{0D108BD9-81ED-4DB2-BD59-A6C34878D82A}">
                    <a16:rowId xmlns:a16="http://schemas.microsoft.com/office/drawing/2014/main" val="540410772"/>
                  </a:ext>
                </a:extLst>
              </a:tr>
              <a:tr h="370840">
                <a:tc>
                  <a:txBody>
                    <a:bodyPr/>
                    <a:lstStyle/>
                    <a:p>
                      <a:r>
                        <a:rPr lang="en-US" dirty="0"/>
                        <a:t>Canada</a:t>
                      </a:r>
                    </a:p>
                  </a:txBody>
                  <a:tcPr/>
                </a:tc>
                <a:tc>
                  <a:txBody>
                    <a:bodyPr/>
                    <a:lstStyle/>
                    <a:p>
                      <a:pPr algn="ctr"/>
                      <a:r>
                        <a:rPr lang="en-US" dirty="0"/>
                        <a:t>100</a:t>
                      </a:r>
                    </a:p>
                  </a:txBody>
                  <a:tcPr/>
                </a:tc>
                <a:extLst>
                  <a:ext uri="{0D108BD9-81ED-4DB2-BD59-A6C34878D82A}">
                    <a16:rowId xmlns:a16="http://schemas.microsoft.com/office/drawing/2014/main" val="1465480741"/>
                  </a:ext>
                </a:extLst>
              </a:tr>
              <a:tr h="370840">
                <a:tc>
                  <a:txBody>
                    <a:bodyPr/>
                    <a:lstStyle/>
                    <a:p>
                      <a:r>
                        <a:rPr lang="en-US" dirty="0"/>
                        <a:t>Czech Republic</a:t>
                      </a:r>
                    </a:p>
                  </a:txBody>
                  <a:tcPr/>
                </a:tc>
                <a:tc>
                  <a:txBody>
                    <a:bodyPr/>
                    <a:lstStyle/>
                    <a:p>
                      <a:pPr algn="ctr"/>
                      <a:r>
                        <a:rPr lang="en-US" dirty="0"/>
                        <a:t>100</a:t>
                      </a:r>
                    </a:p>
                  </a:txBody>
                  <a:tcPr/>
                </a:tc>
                <a:extLst>
                  <a:ext uri="{0D108BD9-81ED-4DB2-BD59-A6C34878D82A}">
                    <a16:rowId xmlns:a16="http://schemas.microsoft.com/office/drawing/2014/main" val="2939005134"/>
                  </a:ext>
                </a:extLst>
              </a:tr>
              <a:tr h="370840">
                <a:tc>
                  <a:txBody>
                    <a:bodyPr/>
                    <a:lstStyle/>
                    <a:p>
                      <a:r>
                        <a:rPr lang="en-US" dirty="0"/>
                        <a:t>Slovenia</a:t>
                      </a:r>
                    </a:p>
                  </a:txBody>
                  <a:tcPr/>
                </a:tc>
                <a:tc>
                  <a:txBody>
                    <a:bodyPr/>
                    <a:lstStyle/>
                    <a:p>
                      <a:pPr algn="ctr"/>
                      <a:r>
                        <a:rPr lang="en-US" dirty="0"/>
                        <a:t>100</a:t>
                      </a:r>
                    </a:p>
                  </a:txBody>
                  <a:tcPr/>
                </a:tc>
                <a:extLst>
                  <a:ext uri="{0D108BD9-81ED-4DB2-BD59-A6C34878D82A}">
                    <a16:rowId xmlns:a16="http://schemas.microsoft.com/office/drawing/2014/main" val="4057089313"/>
                  </a:ext>
                </a:extLst>
              </a:tr>
              <a:tr h="370840">
                <a:tc>
                  <a:txBody>
                    <a:bodyPr/>
                    <a:lstStyle/>
                    <a:p>
                      <a:r>
                        <a:rPr lang="en-US" dirty="0"/>
                        <a:t>United Kingdom</a:t>
                      </a:r>
                    </a:p>
                  </a:txBody>
                  <a:tcPr/>
                </a:tc>
                <a:tc>
                  <a:txBody>
                    <a:bodyPr/>
                    <a:lstStyle/>
                    <a:p>
                      <a:pPr algn="ctr"/>
                      <a:r>
                        <a:rPr lang="en-US" dirty="0"/>
                        <a:t>100</a:t>
                      </a:r>
                    </a:p>
                  </a:txBody>
                  <a:tcPr/>
                </a:tc>
                <a:extLst>
                  <a:ext uri="{0D108BD9-81ED-4DB2-BD59-A6C34878D82A}">
                    <a16:rowId xmlns:a16="http://schemas.microsoft.com/office/drawing/2014/main" val="1484117876"/>
                  </a:ext>
                </a:extLst>
              </a:tr>
              <a:tr h="370840">
                <a:tc>
                  <a:txBody>
                    <a:bodyPr/>
                    <a:lstStyle/>
                    <a:p>
                      <a:r>
                        <a:rPr lang="en-US" dirty="0"/>
                        <a:t>Greece</a:t>
                      </a:r>
                    </a:p>
                  </a:txBody>
                  <a:tcPr/>
                </a:tc>
                <a:tc>
                  <a:txBody>
                    <a:bodyPr/>
                    <a:lstStyle/>
                    <a:p>
                      <a:pPr algn="ctr"/>
                      <a:r>
                        <a:rPr lang="en-US" dirty="0"/>
                        <a:t>100</a:t>
                      </a:r>
                    </a:p>
                  </a:txBody>
                  <a:tcPr/>
                </a:tc>
                <a:extLst>
                  <a:ext uri="{0D108BD9-81ED-4DB2-BD59-A6C34878D82A}">
                    <a16:rowId xmlns:a16="http://schemas.microsoft.com/office/drawing/2014/main" val="1663196410"/>
                  </a:ext>
                </a:extLst>
              </a:tr>
              <a:tr h="370840">
                <a:tc>
                  <a:txBody>
                    <a:bodyPr/>
                    <a:lstStyle/>
                    <a:p>
                      <a:r>
                        <a:rPr lang="en-US" dirty="0"/>
                        <a:t>Hungary</a:t>
                      </a:r>
                    </a:p>
                  </a:txBody>
                  <a:tcPr/>
                </a:tc>
                <a:tc>
                  <a:txBody>
                    <a:bodyPr/>
                    <a:lstStyle/>
                    <a:p>
                      <a:pPr algn="ctr"/>
                      <a:r>
                        <a:rPr lang="en-US" dirty="0"/>
                        <a:t>100</a:t>
                      </a:r>
                    </a:p>
                  </a:txBody>
                  <a:tcPr/>
                </a:tc>
                <a:extLst>
                  <a:ext uri="{0D108BD9-81ED-4DB2-BD59-A6C34878D82A}">
                    <a16:rowId xmlns:a16="http://schemas.microsoft.com/office/drawing/2014/main" val="1720688429"/>
                  </a:ext>
                </a:extLst>
              </a:tr>
              <a:tr h="370840">
                <a:tc>
                  <a:txBody>
                    <a:bodyPr/>
                    <a:lstStyle/>
                    <a:p>
                      <a:r>
                        <a:rPr lang="en-US" b="1" dirty="0"/>
                        <a:t>And 21 more</a:t>
                      </a:r>
                    </a:p>
                  </a:txBody>
                  <a:tcPr/>
                </a:tc>
                <a:tc>
                  <a:txBody>
                    <a:bodyPr/>
                    <a:lstStyle/>
                    <a:p>
                      <a:pPr algn="ctr"/>
                      <a:r>
                        <a:rPr lang="en-US" b="1" dirty="0"/>
                        <a:t>99+</a:t>
                      </a:r>
                    </a:p>
                  </a:txBody>
                  <a:tcPr/>
                </a:tc>
                <a:extLst>
                  <a:ext uri="{0D108BD9-81ED-4DB2-BD59-A6C34878D82A}">
                    <a16:rowId xmlns:a16="http://schemas.microsoft.com/office/drawing/2014/main" val="2222684290"/>
                  </a:ext>
                </a:extLst>
              </a:tr>
            </a:tbl>
          </a:graphicData>
        </a:graphic>
      </p:graphicFrame>
      <p:pic>
        <p:nvPicPr>
          <p:cNvPr id="10" name="Picture 9">
            <a:extLst>
              <a:ext uri="{FF2B5EF4-FFF2-40B4-BE49-F238E27FC236}">
                <a16:creationId xmlns:a16="http://schemas.microsoft.com/office/drawing/2014/main" id="{DA041E6D-998E-CAC3-BD19-74741C95BB3B}"/>
              </a:ext>
            </a:extLst>
          </p:cNvPr>
          <p:cNvPicPr>
            <a:picLocks noChangeAspect="1"/>
          </p:cNvPicPr>
          <p:nvPr/>
        </p:nvPicPr>
        <p:blipFill>
          <a:blip r:embed="rId2"/>
          <a:stretch>
            <a:fillRect/>
          </a:stretch>
        </p:blipFill>
        <p:spPr>
          <a:xfrm>
            <a:off x="1612986" y="1137829"/>
            <a:ext cx="9483066" cy="823912"/>
          </a:xfrm>
          <a:prstGeom prst="rect">
            <a:avLst/>
          </a:prstGeom>
        </p:spPr>
      </p:pic>
    </p:spTree>
    <p:extLst>
      <p:ext uri="{BB962C8B-B14F-4D97-AF65-F5344CB8AC3E}">
        <p14:creationId xmlns:p14="http://schemas.microsoft.com/office/powerpoint/2010/main" val="34351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07CD-D670-B206-B14E-85386DC832F9}"/>
              </a:ext>
            </a:extLst>
          </p:cNvPr>
          <p:cNvSpPr>
            <a:spLocks noGrp="1"/>
          </p:cNvSpPr>
          <p:nvPr>
            <p:ph type="title"/>
          </p:nvPr>
        </p:nvSpPr>
        <p:spPr>
          <a:xfrm>
            <a:off x="756555" y="0"/>
            <a:ext cx="10515600" cy="1325563"/>
          </a:xfrm>
        </p:spPr>
        <p:txBody>
          <a:bodyPr/>
          <a:lstStyle/>
          <a:p>
            <a:r>
              <a:rPr lang="en-US" dirty="0">
                <a:solidFill>
                  <a:schemeClr val="bg1"/>
                </a:solidFill>
              </a:rPr>
              <a:t>But</a:t>
            </a:r>
            <a:r>
              <a:rPr lang="en-US" dirty="0"/>
              <a:t> What About Wait Times?</a:t>
            </a:r>
          </a:p>
        </p:txBody>
      </p:sp>
      <p:sp>
        <p:nvSpPr>
          <p:cNvPr id="4" name="Slide Number Placeholder 3">
            <a:extLst>
              <a:ext uri="{FF2B5EF4-FFF2-40B4-BE49-F238E27FC236}">
                <a16:creationId xmlns:a16="http://schemas.microsoft.com/office/drawing/2014/main" id="{E9826AD7-EC87-8761-2596-EA79657BB90D}"/>
              </a:ext>
            </a:extLst>
          </p:cNvPr>
          <p:cNvSpPr>
            <a:spLocks noGrp="1"/>
          </p:cNvSpPr>
          <p:nvPr>
            <p:ph type="sldNum" sz="quarter" idx="12"/>
          </p:nvPr>
        </p:nvSpPr>
        <p:spPr/>
        <p:txBody>
          <a:bodyPr/>
          <a:lstStyle/>
          <a:p>
            <a:fld id="{D9F085D5-EC86-4F6A-B501-C1359CB39116}" type="slidenum">
              <a:rPr lang="en-GB" smtClean="0"/>
              <a:t>9</a:t>
            </a:fld>
            <a:endParaRPr lang="en-GB"/>
          </a:p>
        </p:txBody>
      </p:sp>
      <p:pic>
        <p:nvPicPr>
          <p:cNvPr id="12" name="Content Placeholder 11" descr="A graph of different countries/regions&#10;&#10;Description automatically generated with medium confidence">
            <a:extLst>
              <a:ext uri="{FF2B5EF4-FFF2-40B4-BE49-F238E27FC236}">
                <a16:creationId xmlns:a16="http://schemas.microsoft.com/office/drawing/2014/main" id="{7D84EBBB-8468-A1FE-4964-98835C49F35F}"/>
              </a:ext>
            </a:extLst>
          </p:cNvPr>
          <p:cNvPicPr>
            <a:picLocks noGrp="1" noChangeAspect="1"/>
          </p:cNvPicPr>
          <p:nvPr>
            <p:ph idx="1"/>
          </p:nvPr>
        </p:nvPicPr>
        <p:blipFill>
          <a:blip r:embed="rId2"/>
          <a:stretch>
            <a:fillRect/>
          </a:stretch>
        </p:blipFill>
        <p:spPr>
          <a:xfrm>
            <a:off x="1812472" y="881792"/>
            <a:ext cx="4828222" cy="5348434"/>
          </a:xfrm>
        </p:spPr>
      </p:pic>
      <p:sp>
        <p:nvSpPr>
          <p:cNvPr id="13" name="TextBox 12">
            <a:extLst>
              <a:ext uri="{FF2B5EF4-FFF2-40B4-BE49-F238E27FC236}">
                <a16:creationId xmlns:a16="http://schemas.microsoft.com/office/drawing/2014/main" id="{043BF908-1CFD-10ED-04B1-6DCCC5758F3E}"/>
              </a:ext>
            </a:extLst>
          </p:cNvPr>
          <p:cNvSpPr txBox="1"/>
          <p:nvPr/>
        </p:nvSpPr>
        <p:spPr>
          <a:xfrm>
            <a:off x="5720442" y="1801683"/>
            <a:ext cx="5963043" cy="1754326"/>
          </a:xfrm>
          <a:prstGeom prst="rect">
            <a:avLst/>
          </a:prstGeom>
          <a:noFill/>
        </p:spPr>
        <p:txBody>
          <a:bodyPr wrap="none" rtlCol="0">
            <a:spAutoFit/>
          </a:bodyPr>
          <a:lstStyle/>
          <a:p>
            <a:r>
              <a:rPr lang="en-US" sz="3600" dirty="0"/>
              <a:t>Percentage of adults aged 65+</a:t>
            </a:r>
          </a:p>
          <a:p>
            <a:r>
              <a:rPr lang="en-US" sz="3600" dirty="0"/>
              <a:t>Who waited more than 6 days</a:t>
            </a:r>
          </a:p>
          <a:p>
            <a:r>
              <a:rPr lang="en-US" sz="3600" dirty="0"/>
              <a:t>For an appointment when sick.</a:t>
            </a:r>
          </a:p>
        </p:txBody>
      </p:sp>
      <p:sp>
        <p:nvSpPr>
          <p:cNvPr id="14" name="Rectangle 13">
            <a:extLst>
              <a:ext uri="{FF2B5EF4-FFF2-40B4-BE49-F238E27FC236}">
                <a16:creationId xmlns:a16="http://schemas.microsoft.com/office/drawing/2014/main" id="{07F4291A-5337-6497-365E-DBCBBE269E0F}"/>
              </a:ext>
            </a:extLst>
          </p:cNvPr>
          <p:cNvSpPr/>
          <p:nvPr/>
        </p:nvSpPr>
        <p:spPr>
          <a:xfrm>
            <a:off x="2057400" y="4702629"/>
            <a:ext cx="4038600" cy="489857"/>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A619636-5274-BC0C-762A-A17F3B05D69D}"/>
              </a:ext>
            </a:extLst>
          </p:cNvPr>
          <p:cNvSpPr txBox="1"/>
          <p:nvPr/>
        </p:nvSpPr>
        <p:spPr>
          <a:xfrm>
            <a:off x="5051926" y="6472096"/>
            <a:ext cx="6631559" cy="276999"/>
          </a:xfrm>
          <a:prstGeom prst="rect">
            <a:avLst/>
          </a:prstGeom>
          <a:noFill/>
        </p:spPr>
        <p:txBody>
          <a:bodyPr wrap="none" rtlCol="0">
            <a:spAutoFit/>
          </a:bodyPr>
          <a:lstStyle/>
          <a:p>
            <a:r>
              <a:rPr lang="en-US" sz="1200" dirty="0"/>
              <a:t>Source: Commonwealth Fund, </a:t>
            </a:r>
            <a:r>
              <a:rPr lang="en-US" sz="1200" b="0" i="0" u="none" strike="noStrike" dirty="0">
                <a:solidFill>
                  <a:srgbClr val="1A1A1A"/>
                </a:solidFill>
                <a:effectLst/>
                <a:latin typeface="Berlingske Serif Text"/>
              </a:rPr>
              <a:t>Comparing Nations on Timeliness and Coordination of Health Care, 2021</a:t>
            </a:r>
          </a:p>
        </p:txBody>
      </p:sp>
    </p:spTree>
    <p:extLst>
      <p:ext uri="{BB962C8B-B14F-4D97-AF65-F5344CB8AC3E}">
        <p14:creationId xmlns:p14="http://schemas.microsoft.com/office/powerpoint/2010/main" val="272487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E03485-DCFE-4B3F-A6BA-376F57A8B14F}">
  <ds:schemaRefs>
    <ds:schemaRef ds:uri="http://schemas.microsoft.com/sharepoint/v3/contenttype/forms"/>
  </ds:schemaRefs>
</ds:datastoreItem>
</file>

<file path=customXml/itemProps2.xml><?xml version="1.0" encoding="utf-8"?>
<ds:datastoreItem xmlns:ds="http://schemas.openxmlformats.org/officeDocument/2006/customXml" ds:itemID="{9EB3B429-AEDF-46CE-9D5E-A3C57C0F452F}">
  <ds:schemaRefs>
    <ds:schemaRef ds:uri="http://schemas.microsoft.com/office/2006/metadata/properties"/>
    <ds:schemaRef ds:uri="http://purl.org/dc/dcmitype/"/>
    <ds:schemaRef ds:uri="http://schemas.microsoft.com/office/2006/documentManagement/types"/>
    <ds:schemaRef ds:uri="f1e60ea2-d1f2-40fb-ac47-3f06e0d3f2d6"/>
    <ds:schemaRef ds:uri="http://schemas.openxmlformats.org/package/2006/metadata/core-properties"/>
    <ds:schemaRef ds:uri="http://purl.org/dc/terms/"/>
    <ds:schemaRef ds:uri="http://schemas.microsoft.com/office/infopath/2007/PartnerControls"/>
    <ds:schemaRef ds:uri="61a660bb-b57a-4fbc-ba10-8471d70fe46f"/>
    <ds:schemaRef ds:uri="http://www.w3.org/XML/1998/namespace"/>
    <ds:schemaRef ds:uri="http://purl.org/dc/elements/1.1/"/>
  </ds:schemaRefs>
</ds:datastoreItem>
</file>

<file path=customXml/itemProps3.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36219</TotalTime>
  <Words>3311</Words>
  <Application>Microsoft Macintosh PowerPoint</Application>
  <PresentationFormat>Widescreen</PresentationFormat>
  <Paragraphs>518</Paragraphs>
  <Slides>57</Slides>
  <Notes>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57</vt:i4>
      </vt:variant>
    </vt:vector>
  </HeadingPairs>
  <TitlesOfParts>
    <vt:vector size="72" baseType="lpstr">
      <vt:lpstr>Arial</vt:lpstr>
      <vt:lpstr>Berlingske Serif Text</vt:lpstr>
      <vt:lpstr>Cabin</vt:lpstr>
      <vt:lpstr>Calibri</vt:lpstr>
      <vt:lpstr>CircularStd-Book</vt:lpstr>
      <vt:lpstr>Courier New</vt:lpstr>
      <vt:lpstr>InterFace</vt:lpstr>
      <vt:lpstr>InterFace</vt:lpstr>
      <vt:lpstr>interface_regular</vt:lpstr>
      <vt:lpstr>Myriad Pro</vt:lpstr>
      <vt:lpstr>Myriad Pro Light</vt:lpstr>
      <vt:lpstr>Roboto</vt:lpstr>
      <vt:lpstr>Source Sans Pro</vt:lpstr>
      <vt:lpstr>Trebuchet MS</vt:lpstr>
      <vt:lpstr>Custom Design</vt:lpstr>
      <vt:lpstr>PowerPoint Presentation</vt:lpstr>
      <vt:lpstr>Credits and Disclaimer</vt:lpstr>
      <vt:lpstr>Outline</vt:lpstr>
      <vt:lpstr>Health Economics is Big Business</vt:lpstr>
      <vt:lpstr>Markets Studied in Health Economics</vt:lpstr>
      <vt:lpstr>The Three Legs of the Healthcare Stool</vt:lpstr>
      <vt:lpstr>Access</vt:lpstr>
      <vt:lpstr>Health Insurance Coverage, 2022 – 92.1%</vt:lpstr>
      <vt:lpstr>But What About Wait Times?</vt:lpstr>
      <vt:lpstr>Physician Visits and Physician Supply</vt:lpstr>
      <vt:lpstr>Percent of Women Ages 18–64 Who Reported Going  to the Emergency Room in the Past Two Years</vt:lpstr>
      <vt:lpstr>Access Notes</vt:lpstr>
      <vt:lpstr>Quality</vt:lpstr>
      <vt:lpstr>Life Expectancy: How Does the US Compare?</vt:lpstr>
      <vt:lpstr>Life Expectancy at Birth by Race/Ethnicity, 2019</vt:lpstr>
      <vt:lpstr>Income Also Matters – Reflecting Access?</vt:lpstr>
      <vt:lpstr>Infant Mortality International Comparison</vt:lpstr>
      <vt:lpstr>Infant Mortality by Race/Ethnicity</vt:lpstr>
      <vt:lpstr>Maternal Mortality Rate</vt:lpstr>
      <vt:lpstr>Percent of adults who have experienced medical, medication, or lab errors or delays</vt:lpstr>
      <vt:lpstr>Prevention and Screening</vt:lpstr>
      <vt:lpstr>Perception of Quality of Medical Care</vt:lpstr>
      <vt:lpstr>Quality of Care Notes</vt:lpstr>
      <vt:lpstr>Costs</vt:lpstr>
      <vt:lpstr>National Health Expenditure as Percent of GDP</vt:lpstr>
      <vt:lpstr>Health Care Spending as % of GDP, 1980–2018</vt:lpstr>
      <vt:lpstr>International Per Capita Healthcare Spending</vt:lpstr>
      <vt:lpstr>GDP per Capita and Health Spending per Capita, 2017 </vt:lpstr>
      <vt:lpstr>National Healthcare Expenditure Per Capita</vt:lpstr>
      <vt:lpstr>Why is Healthcare Spending Increasing?</vt:lpstr>
      <vt:lpstr>Why Are Costs so High in the US?</vt:lpstr>
      <vt:lpstr>Why Are Costs so High in the US?</vt:lpstr>
      <vt:lpstr>Obesity Rates, 2017</vt:lpstr>
      <vt:lpstr>Markets Matter for Costs</vt:lpstr>
      <vt:lpstr>Health Care Markets are Different</vt:lpstr>
      <vt:lpstr>How Much Did Your Flu Shot Cost?</vt:lpstr>
      <vt:lpstr>Policy Matters for Costs</vt:lpstr>
      <vt:lpstr>Hospital Monopolization</vt:lpstr>
      <vt:lpstr>Spending on Pharmaceuticals</vt:lpstr>
      <vt:lpstr>Medicare Modernization Act </vt:lpstr>
      <vt:lpstr>PowerPoint Presentation</vt:lpstr>
      <vt:lpstr>Average Annual Insurance Premiums, 1999-2018 </vt:lpstr>
      <vt:lpstr>Reason for Higher Health Insurance Rates</vt:lpstr>
      <vt:lpstr>Monopolization of Health Insurance Markets</vt:lpstr>
      <vt:lpstr>Health Care Systems and Institutions</vt:lpstr>
      <vt:lpstr>Definition: Universal Coverage</vt:lpstr>
      <vt:lpstr>Definition: Single-Payer</vt:lpstr>
      <vt:lpstr>Definition: Socialized Medicine</vt:lpstr>
      <vt:lpstr>Definition: Third-Party Payer</vt:lpstr>
      <vt:lpstr>Health System Classification</vt:lpstr>
      <vt:lpstr>Model 1: Beveridge</vt:lpstr>
      <vt:lpstr>Model 2: Bismarck</vt:lpstr>
      <vt:lpstr>Model 3: National Health Insurance</vt:lpstr>
      <vt:lpstr>US Health Care System</vt:lpstr>
      <vt:lpstr>Summary</vt:lpstr>
      <vt:lpstr>A Few Simple Solutions Could Reduce Costs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294</cp:revision>
  <cp:lastPrinted>2023-02-14T19:48:38Z</cp:lastPrinted>
  <dcterms:created xsi:type="dcterms:W3CDTF">2017-05-03T22:30:38Z</dcterms:created>
  <dcterms:modified xsi:type="dcterms:W3CDTF">2024-04-21T01:45:20Z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