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ppt/drawings/drawing3.xml" ContentType="application/vnd.openxmlformats-officedocument.drawingml.chartshapes+xml"/>
  <Override PartName="/ppt/notesSlides/notesSlide4.xml" ContentType="application/vnd.openxmlformats-officedocument.presentationml.notesSlide+xml"/>
  <Override PartName="/ppt/charts/chart9.xml" ContentType="application/vnd.openxmlformats-officedocument.drawingml.chart+xml"/>
  <Override PartName="/ppt/charts/style4.xml" ContentType="application/vnd.ms-office.chartstyle+xml"/>
  <Override PartName="/ppt/charts/colors4.xml" ContentType="application/vnd.ms-office.chartcolorstyle+xml"/>
  <Override PartName="/ppt/charts/chart10.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1.xml" ContentType="application/vnd.openxmlformats-officedocument.drawingml.chart+xml"/>
  <Override PartName="/ppt/charts/style6.xml" ContentType="application/vnd.ms-office.chartstyle+xml"/>
  <Override PartName="/ppt/charts/colors6.xml" ContentType="application/vnd.ms-office.chartcolorstyle+xml"/>
  <Override PartName="/ppt/charts/chart12.xml" ContentType="application/vnd.openxmlformats-officedocument.drawingml.chart+xml"/>
  <Override PartName="/ppt/drawings/drawing4.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52"/>
  </p:notesMasterIdLst>
  <p:sldIdLst>
    <p:sldId id="1181" r:id="rId5"/>
    <p:sldId id="4335" r:id="rId6"/>
    <p:sldId id="507" r:id="rId7"/>
    <p:sldId id="501" r:id="rId8"/>
    <p:sldId id="1172" r:id="rId9"/>
    <p:sldId id="4331" r:id="rId10"/>
    <p:sldId id="4326" r:id="rId11"/>
    <p:sldId id="4327" r:id="rId12"/>
    <p:sldId id="1134" r:id="rId13"/>
    <p:sldId id="1144" r:id="rId14"/>
    <p:sldId id="1177" r:id="rId15"/>
    <p:sldId id="1166" r:id="rId16"/>
    <p:sldId id="1113" r:id="rId17"/>
    <p:sldId id="583" r:id="rId18"/>
    <p:sldId id="4328" r:id="rId19"/>
    <p:sldId id="1115" r:id="rId20"/>
    <p:sldId id="1117" r:id="rId21"/>
    <p:sldId id="1126" r:id="rId22"/>
    <p:sldId id="561" r:id="rId23"/>
    <p:sldId id="1132" r:id="rId24"/>
    <p:sldId id="1178" r:id="rId25"/>
    <p:sldId id="1165" r:id="rId26"/>
    <p:sldId id="518" r:id="rId27"/>
    <p:sldId id="531" r:id="rId28"/>
    <p:sldId id="532" r:id="rId29"/>
    <p:sldId id="1169" r:id="rId30"/>
    <p:sldId id="530" r:id="rId31"/>
    <p:sldId id="543" r:id="rId32"/>
    <p:sldId id="1182" r:id="rId33"/>
    <p:sldId id="4329" r:id="rId34"/>
    <p:sldId id="1130" r:id="rId35"/>
    <p:sldId id="1179" r:id="rId36"/>
    <p:sldId id="1148" r:id="rId37"/>
    <p:sldId id="4333" r:id="rId38"/>
    <p:sldId id="1180" r:id="rId39"/>
    <p:sldId id="1150" r:id="rId40"/>
    <p:sldId id="4319" r:id="rId41"/>
    <p:sldId id="1096" r:id="rId42"/>
    <p:sldId id="4321" r:id="rId43"/>
    <p:sldId id="1204" r:id="rId44"/>
    <p:sldId id="604" r:id="rId45"/>
    <p:sldId id="581" r:id="rId46"/>
    <p:sldId id="1106" r:id="rId47"/>
    <p:sldId id="4334" r:id="rId48"/>
    <p:sldId id="4330" r:id="rId49"/>
    <p:sldId id="4332" r:id="rId50"/>
    <p:sldId id="1158"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7" initials="W"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C88"/>
    <a:srgbClr val="FF7C80"/>
    <a:srgbClr val="4ABDBC"/>
    <a:srgbClr val="5F9898"/>
    <a:srgbClr val="FAF7F0"/>
    <a:srgbClr val="2B41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10" autoAdjust="0"/>
    <p:restoredTop sz="94507"/>
  </p:normalViewPr>
  <p:slideViewPr>
    <p:cSldViewPr snapToGrid="0" snapToObjects="1">
      <p:cViewPr varScale="1">
        <p:scale>
          <a:sx n="86" d="100"/>
          <a:sy n="86" d="100"/>
        </p:scale>
        <p:origin x="232" y="84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notesViewPr>
    <p:cSldViewPr snapToGrid="0" snapToObjects="1">
      <p:cViewPr varScale="1">
        <p:scale>
          <a:sx n="63" d="100"/>
          <a:sy n="63" d="100"/>
        </p:scale>
        <p:origin x="148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commentAuthors" Target="commentAuthor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5.xml"/><Relationship Id="rId1" Type="http://schemas.microsoft.com/office/2011/relationships/chartStyle" Target="style5.xml"/></Relationships>
</file>

<file path=ppt/charts/_rels/chart11.xml.rels><?xml version="1.0" encoding="UTF-8" standalone="yes"?>
<Relationships xmlns="http://schemas.openxmlformats.org/package/2006/relationships"><Relationship Id="rId3" Type="http://schemas.openxmlformats.org/officeDocument/2006/relationships/oleObject" Target="https://oldwestburyedu-my.sharepoint.com/personal/dolarv_oldwestbury_edu/Documents/NEED/Data%20for%20tables.xlsx" TargetMode="External"/><Relationship Id="rId2" Type="http://schemas.microsoft.com/office/2011/relationships/chartColorStyle" Target="colors6.xml"/><Relationship Id="rId1" Type="http://schemas.microsoft.com/office/2011/relationships/chartStyle" Target="style6.xm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9.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oleObject" Target="https://oldwestburyedu-my.sharepoint.com/personal/dolarv_oldwestbury_edu/Documents/NEED/Data%20for%20table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1.1721579419984767E-2"/>
          <c:w val="0.99673551917121472"/>
          <c:h val="0.93025848884945395"/>
        </c:manualLayout>
      </c:layout>
      <c:barChart>
        <c:barDir val="col"/>
        <c:grouping val="clustered"/>
        <c:varyColors val="0"/>
        <c:ser>
          <c:idx val="4"/>
          <c:order val="0"/>
          <c:spPr>
            <a:solidFill>
              <a:schemeClr val="accent1"/>
            </a:solidFill>
            <a:ln w="9525">
              <a:noFill/>
              <a:prstDash val="solid"/>
            </a:ln>
          </c:spPr>
          <c:invertIfNegative val="0"/>
          <c:dPt>
            <c:idx val="2"/>
            <c:invertIfNegative val="0"/>
            <c:bubble3D val="0"/>
            <c:spPr>
              <a:solidFill>
                <a:srgbClr val="C00000"/>
              </a:solidFill>
              <a:ln w="9525">
                <a:noFill/>
                <a:prstDash val="solid"/>
              </a:ln>
            </c:spPr>
            <c:extLst>
              <c:ext xmlns:c16="http://schemas.microsoft.com/office/drawing/2014/chart" uri="{C3380CC4-5D6E-409C-BE32-E72D297353CC}">
                <c16:uniqueId val="{00000003-B354-4B0C-A812-61A464DA41D4}"/>
              </c:ext>
            </c:extLst>
          </c:dPt>
          <c:dPt>
            <c:idx val="10"/>
            <c:invertIfNegative val="0"/>
            <c:bubble3D val="0"/>
            <c:extLst>
              <c:ext xmlns:c16="http://schemas.microsoft.com/office/drawing/2014/chart" uri="{C3380CC4-5D6E-409C-BE32-E72D297353CC}">
                <c16:uniqueId val="{00000000-B354-4B0C-A812-61A464DA41D4}"/>
              </c:ext>
            </c:extLst>
          </c:dPt>
          <c:dLbls>
            <c:numFmt formatCode="#,##0.0" sourceLinked="0"/>
            <c:spPr>
              <a:noFill/>
              <a:ln>
                <a:noFill/>
              </a:ln>
              <a:effectLst/>
            </c:spPr>
            <c:txPr>
              <a:bodyPr wrap="square" lIns="38100" tIns="19050" rIns="38100" bIns="19050" anchor="ctr">
                <a:spAutoFit/>
              </a:bodyPr>
              <a:lstStyle/>
              <a:p>
                <a:pPr>
                  <a:defRPr b="1" i="0">
                    <a:solidFill>
                      <a:schemeClr val="bg1"/>
                    </a:solidFill>
                    <a:latin typeface="InterFace" panose="020B0503030203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SWE</c:v>
                </c:pt>
                <c:pt idx="1">
                  <c:v>NZ</c:v>
                </c:pt>
                <c:pt idx="2">
                  <c:v>US</c:v>
                </c:pt>
                <c:pt idx="3">
                  <c:v>SWIZ</c:v>
                </c:pt>
                <c:pt idx="4">
                  <c:v>NOR</c:v>
                </c:pt>
                <c:pt idx="5">
                  <c:v>FRA</c:v>
                </c:pt>
                <c:pt idx="6">
                  <c:v>CAN</c:v>
                </c:pt>
                <c:pt idx="7">
                  <c:v>AUS</c:v>
                </c:pt>
                <c:pt idx="8">
                  <c:v>NETH</c:v>
                </c:pt>
                <c:pt idx="9">
                  <c:v>GER</c:v>
                </c:pt>
              </c:strCache>
            </c:strRef>
          </c:cat>
          <c:val>
            <c:numRef>
              <c:f>Sheet1!$B$2:$B$11</c:f>
              <c:numCache>
                <c:formatCode>General</c:formatCode>
                <c:ptCount val="10"/>
                <c:pt idx="0">
                  <c:v>2.8</c:v>
                </c:pt>
                <c:pt idx="1">
                  <c:v>3.8</c:v>
                </c:pt>
                <c:pt idx="2">
                  <c:v>4</c:v>
                </c:pt>
                <c:pt idx="3">
                  <c:v>4.3</c:v>
                </c:pt>
                <c:pt idx="4">
                  <c:v>4.5</c:v>
                </c:pt>
                <c:pt idx="5">
                  <c:v>6.1</c:v>
                </c:pt>
                <c:pt idx="6">
                  <c:v>6.8</c:v>
                </c:pt>
                <c:pt idx="7">
                  <c:v>7.7</c:v>
                </c:pt>
                <c:pt idx="8">
                  <c:v>8.3000000000000007</c:v>
                </c:pt>
                <c:pt idx="9">
                  <c:v>9.9</c:v>
                </c:pt>
              </c:numCache>
            </c:numRef>
          </c:val>
          <c:extLst>
            <c:ext xmlns:c16="http://schemas.microsoft.com/office/drawing/2014/chart" uri="{C3380CC4-5D6E-409C-BE32-E72D297353CC}">
              <c16:uniqueId val="{00000001-B354-4B0C-A812-61A464DA41D4}"/>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a:solidFill>
                <a:schemeClr val="bg2"/>
              </a:solidFill>
            </a:ln>
          </c:spPr>
          <c:marker>
            <c:symbol val="none"/>
          </c:marker>
          <c:val>
            <c:numRef>
              <c:f>Sheet1!$C$2:$C$11</c:f>
              <c:numCache>
                <c:formatCode>General</c:formatCode>
                <c:ptCount val="10"/>
                <c:pt idx="0">
                  <c:v>6.8</c:v>
                </c:pt>
                <c:pt idx="1">
                  <c:v>6.8</c:v>
                </c:pt>
                <c:pt idx="2">
                  <c:v>6.8</c:v>
                </c:pt>
                <c:pt idx="3">
                  <c:v>6.8</c:v>
                </c:pt>
                <c:pt idx="4">
                  <c:v>6.8</c:v>
                </c:pt>
                <c:pt idx="5">
                  <c:v>6.8</c:v>
                </c:pt>
                <c:pt idx="6">
                  <c:v>6.8</c:v>
                </c:pt>
                <c:pt idx="7">
                  <c:v>6.8</c:v>
                </c:pt>
                <c:pt idx="8">
                  <c:v>6.8</c:v>
                </c:pt>
                <c:pt idx="9">
                  <c:v>6.8</c:v>
                </c:pt>
              </c:numCache>
            </c:numRef>
          </c:val>
          <c:smooth val="0"/>
          <c:extLst>
            <c:ext xmlns:c16="http://schemas.microsoft.com/office/drawing/2014/chart" uri="{C3380CC4-5D6E-409C-BE32-E72D297353CC}">
              <c16:uniqueId val="{00000002-B354-4B0C-A812-61A464DA41D4}"/>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69613520532156E-2"/>
          <c:y val="4.6205371651757733E-2"/>
          <c:w val="0.70345262397755837"/>
          <c:h val="0.90662825198245711"/>
        </c:manualLayout>
      </c:layout>
      <c:lineChart>
        <c:grouping val="standard"/>
        <c:varyColors val="0"/>
        <c:ser>
          <c:idx val="10"/>
          <c:order val="0"/>
          <c:tx>
            <c:strRef>
              <c:f>Sheet1!$A$12</c:f>
              <c:strCache>
                <c:ptCount val="1"/>
                <c:pt idx="0">
                  <c:v>US: 16.9%</c:v>
                </c:pt>
              </c:strCache>
            </c:strRef>
          </c:tx>
          <c:spPr>
            <a:ln w="28575" cap="rnd">
              <a:solidFill>
                <a:schemeClr val="accent5">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8.2409999999999997</c:v>
                </c:pt>
                <c:pt idx="1">
                  <c:v>8.5259999999999998</c:v>
                </c:pt>
                <c:pt idx="2">
                  <c:v>9.2119999999999997</c:v>
                </c:pt>
                <c:pt idx="3">
                  <c:v>9.3409999999999993</c:v>
                </c:pt>
                <c:pt idx="4">
                  <c:v>9.2910000000000004</c:v>
                </c:pt>
                <c:pt idx="5">
                  <c:v>9.5150000000000006</c:v>
                </c:pt>
                <c:pt idx="6">
                  <c:v>9.6890000000000001</c:v>
                </c:pt>
                <c:pt idx="7">
                  <c:v>9.9329999999999998</c:v>
                </c:pt>
                <c:pt idx="8">
                  <c:v>10.321999999999999</c:v>
                </c:pt>
                <c:pt idx="9">
                  <c:v>10.675000000000001</c:v>
                </c:pt>
                <c:pt idx="10">
                  <c:v>11.304</c:v>
                </c:pt>
                <c:pt idx="11">
                  <c:v>11.978999999999999</c:v>
                </c:pt>
                <c:pt idx="12">
                  <c:v>12.25</c:v>
                </c:pt>
                <c:pt idx="13">
                  <c:v>12.506</c:v>
                </c:pt>
                <c:pt idx="14">
                  <c:v>12.428000000000001</c:v>
                </c:pt>
                <c:pt idx="15">
                  <c:v>12.542</c:v>
                </c:pt>
                <c:pt idx="16">
                  <c:v>12.506</c:v>
                </c:pt>
                <c:pt idx="17">
                  <c:v>12.414</c:v>
                </c:pt>
                <c:pt idx="18">
                  <c:v>12.428000000000001</c:v>
                </c:pt>
                <c:pt idx="19">
                  <c:v>12.429</c:v>
                </c:pt>
                <c:pt idx="20">
                  <c:v>12.542</c:v>
                </c:pt>
                <c:pt idx="21">
                  <c:v>13.218999999999999</c:v>
                </c:pt>
                <c:pt idx="22">
                  <c:v>14.007</c:v>
                </c:pt>
                <c:pt idx="23">
                  <c:v>14.522</c:v>
                </c:pt>
                <c:pt idx="24">
                  <c:v>14.61</c:v>
                </c:pt>
                <c:pt idx="25">
                  <c:v>14.606</c:v>
                </c:pt>
                <c:pt idx="26">
                  <c:v>14.702999999999999</c:v>
                </c:pt>
                <c:pt idx="27">
                  <c:v>14.926</c:v>
                </c:pt>
                <c:pt idx="28">
                  <c:v>15.301</c:v>
                </c:pt>
                <c:pt idx="29">
                  <c:v>16.309999999999999</c:v>
                </c:pt>
                <c:pt idx="30">
                  <c:v>16.382000000000001</c:v>
                </c:pt>
                <c:pt idx="31">
                  <c:v>16.350000000000001</c:v>
                </c:pt>
                <c:pt idx="32">
                  <c:v>16.329000000000001</c:v>
                </c:pt>
                <c:pt idx="33">
                  <c:v>16.257000000000001</c:v>
                </c:pt>
                <c:pt idx="34">
                  <c:v>16.443000000000001</c:v>
                </c:pt>
                <c:pt idx="35">
                  <c:v>16.748999999999999</c:v>
                </c:pt>
                <c:pt idx="36">
                  <c:v>17.120999999999999</c:v>
                </c:pt>
                <c:pt idx="37" formatCode="0.0">
                  <c:v>17.061</c:v>
                </c:pt>
              </c:numCache>
            </c:numRef>
          </c:val>
          <c:smooth val="0"/>
          <c:extLst>
            <c:ext xmlns:c16="http://schemas.microsoft.com/office/drawing/2014/chart" uri="{C3380CC4-5D6E-409C-BE32-E72D297353CC}">
              <c16:uniqueId val="{00000000-ED04-4433-AA46-76705826DECB}"/>
            </c:ext>
          </c:extLst>
        </c:ser>
        <c:ser>
          <c:idx val="8"/>
          <c:order val="1"/>
          <c:tx>
            <c:strRef>
              <c:f>Sheet1!$A$10</c:f>
              <c:strCache>
                <c:ptCount val="1"/>
                <c:pt idx="0">
                  <c:v>SWIZ: 12.2%</c:v>
                </c:pt>
              </c:strCache>
            </c:strRef>
          </c:tx>
          <c:spPr>
            <a:ln w="28575" cap="rnd">
              <a:solidFill>
                <a:schemeClr val="accent3">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6.6310000000000002</c:v>
                </c:pt>
                <c:pt idx="1">
                  <c:v>6.6909999999999998</c:v>
                </c:pt>
                <c:pt idx="2">
                  <c:v>6.8280000000000003</c:v>
                </c:pt>
                <c:pt idx="3">
                  <c:v>7.1920000000000002</c:v>
                </c:pt>
                <c:pt idx="4">
                  <c:v>6.952</c:v>
                </c:pt>
                <c:pt idx="5">
                  <c:v>7.51</c:v>
                </c:pt>
                <c:pt idx="6">
                  <c:v>7.6760000000000002</c:v>
                </c:pt>
                <c:pt idx="7">
                  <c:v>7.859</c:v>
                </c:pt>
                <c:pt idx="8">
                  <c:v>7.9029999999999996</c:v>
                </c:pt>
                <c:pt idx="9">
                  <c:v>7.9089999999999998</c:v>
                </c:pt>
                <c:pt idx="10">
                  <c:v>7.8520000000000003</c:v>
                </c:pt>
                <c:pt idx="11">
                  <c:v>8.4789999999999992</c:v>
                </c:pt>
                <c:pt idx="12">
                  <c:v>8.8580000000000005</c:v>
                </c:pt>
                <c:pt idx="13">
                  <c:v>8.9619999999999997</c:v>
                </c:pt>
                <c:pt idx="14">
                  <c:v>9.09</c:v>
                </c:pt>
                <c:pt idx="15">
                  <c:v>9.3209999999999997</c:v>
                </c:pt>
                <c:pt idx="16">
                  <c:v>9.6999999999999993</c:v>
                </c:pt>
                <c:pt idx="17">
                  <c:v>9.7200000000000006</c:v>
                </c:pt>
                <c:pt idx="18">
                  <c:v>9.8309999999999995</c:v>
                </c:pt>
                <c:pt idx="19">
                  <c:v>9.9610000000000003</c:v>
                </c:pt>
                <c:pt idx="20">
                  <c:v>9.8439999999999994</c:v>
                </c:pt>
                <c:pt idx="21">
                  <c:v>10.231</c:v>
                </c:pt>
                <c:pt idx="22">
                  <c:v>10.641</c:v>
                </c:pt>
                <c:pt idx="23">
                  <c:v>10.936</c:v>
                </c:pt>
                <c:pt idx="24">
                  <c:v>11.004</c:v>
                </c:pt>
                <c:pt idx="25">
                  <c:v>10.821999999999999</c:v>
                </c:pt>
                <c:pt idx="26">
                  <c:v>10.214</c:v>
                </c:pt>
                <c:pt idx="27">
                  <c:v>10.016</c:v>
                </c:pt>
                <c:pt idx="28">
                  <c:v>10.151</c:v>
                </c:pt>
                <c:pt idx="29">
                  <c:v>10.808999999999999</c:v>
                </c:pt>
                <c:pt idx="30">
                  <c:v>10.699</c:v>
                </c:pt>
                <c:pt idx="31">
                  <c:v>10.769</c:v>
                </c:pt>
                <c:pt idx="32">
                  <c:v>11.058</c:v>
                </c:pt>
                <c:pt idx="33">
                  <c:v>11.314</c:v>
                </c:pt>
                <c:pt idx="34">
                  <c:v>11.494</c:v>
                </c:pt>
                <c:pt idx="35">
                  <c:v>11.884</c:v>
                </c:pt>
                <c:pt idx="36">
                  <c:v>12.221</c:v>
                </c:pt>
                <c:pt idx="37" formatCode="0.0">
                  <c:v>12.346</c:v>
                </c:pt>
              </c:numCache>
            </c:numRef>
          </c:val>
          <c:smooth val="0"/>
          <c:extLst>
            <c:ext xmlns:c16="http://schemas.microsoft.com/office/drawing/2014/chart" uri="{C3380CC4-5D6E-409C-BE32-E72D297353CC}">
              <c16:uniqueId val="{00000001-ED04-4433-AA46-76705826DECB}"/>
            </c:ext>
          </c:extLst>
        </c:ser>
        <c:ser>
          <c:idx val="3"/>
          <c:order val="2"/>
          <c:tx>
            <c:strRef>
              <c:f>Sheet1!$A$5</c:f>
              <c:strCache>
                <c:ptCount val="1"/>
                <c:pt idx="0">
                  <c:v>GER: 11.2%</c:v>
                </c:pt>
              </c:strCache>
            </c:strRef>
          </c:tx>
          <c:spPr>
            <a:ln w="28575" cap="rnd">
              <a:solidFill>
                <a:schemeClr val="accent4"/>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8.0980000000000008</c:v>
                </c:pt>
                <c:pt idx="1">
                  <c:v>8.3970000000000002</c:v>
                </c:pt>
                <c:pt idx="2">
                  <c:v>8.2279999999999998</c:v>
                </c:pt>
                <c:pt idx="3">
                  <c:v>8.2200000000000006</c:v>
                </c:pt>
                <c:pt idx="4">
                  <c:v>8.3360000000000003</c:v>
                </c:pt>
                <c:pt idx="5">
                  <c:v>8.4809999999999999</c:v>
                </c:pt>
                <c:pt idx="6">
                  <c:v>8.3759999999999994</c:v>
                </c:pt>
                <c:pt idx="7">
                  <c:v>8.48</c:v>
                </c:pt>
                <c:pt idx="8">
                  <c:v>8.66</c:v>
                </c:pt>
                <c:pt idx="9">
                  <c:v>8.0630000000000006</c:v>
                </c:pt>
                <c:pt idx="10">
                  <c:v>8.0310000000000006</c:v>
                </c:pt>
                <c:pt idx="12">
                  <c:v>9.0250000000000004</c:v>
                </c:pt>
                <c:pt idx="13">
                  <c:v>8.9930000000000003</c:v>
                </c:pt>
                <c:pt idx="14">
                  <c:v>9.2270000000000003</c:v>
                </c:pt>
                <c:pt idx="15">
                  <c:v>9.5</c:v>
                </c:pt>
                <c:pt idx="16">
                  <c:v>9.7910000000000004</c:v>
                </c:pt>
                <c:pt idx="17">
                  <c:v>9.6760000000000002</c:v>
                </c:pt>
                <c:pt idx="18">
                  <c:v>9.6980000000000004</c:v>
                </c:pt>
                <c:pt idx="19">
                  <c:v>9.7669999999999995</c:v>
                </c:pt>
                <c:pt idx="20">
                  <c:v>9.8369999999999997</c:v>
                </c:pt>
                <c:pt idx="21">
                  <c:v>9.8719999999999999</c:v>
                </c:pt>
                <c:pt idx="22">
                  <c:v>10.117000000000001</c:v>
                </c:pt>
                <c:pt idx="23">
                  <c:v>10.337999999999999</c:v>
                </c:pt>
                <c:pt idx="24">
                  <c:v>10.08</c:v>
                </c:pt>
                <c:pt idx="25">
                  <c:v>10.228</c:v>
                </c:pt>
                <c:pt idx="26">
                  <c:v>10.117000000000001</c:v>
                </c:pt>
                <c:pt idx="27">
                  <c:v>9.9710000000000001</c:v>
                </c:pt>
                <c:pt idx="28">
                  <c:v>10.157</c:v>
                </c:pt>
                <c:pt idx="29">
                  <c:v>11.14</c:v>
                </c:pt>
                <c:pt idx="30">
                  <c:v>11.005000000000001</c:v>
                </c:pt>
                <c:pt idx="31">
                  <c:v>10.721</c:v>
                </c:pt>
                <c:pt idx="32">
                  <c:v>10.776999999999999</c:v>
                </c:pt>
                <c:pt idx="33">
                  <c:v>10.932</c:v>
                </c:pt>
                <c:pt idx="34">
                  <c:v>10.96</c:v>
                </c:pt>
                <c:pt idx="35">
                  <c:v>11.087999999999999</c:v>
                </c:pt>
                <c:pt idx="36">
                  <c:v>11.131</c:v>
                </c:pt>
                <c:pt idx="37" formatCode="0.0">
                  <c:v>11.247</c:v>
                </c:pt>
              </c:numCache>
            </c:numRef>
          </c:val>
          <c:smooth val="0"/>
          <c:extLst>
            <c:ext xmlns:c16="http://schemas.microsoft.com/office/drawing/2014/chart" uri="{C3380CC4-5D6E-409C-BE32-E72D297353CC}">
              <c16:uniqueId val="{00000002-ED04-4433-AA46-76705826DECB}"/>
            </c:ext>
          </c:extLst>
        </c:ser>
        <c:ser>
          <c:idx val="2"/>
          <c:order val="3"/>
          <c:tx>
            <c:strRef>
              <c:f>Sheet1!$A$4</c:f>
              <c:strCache>
                <c:ptCount val="1"/>
                <c:pt idx="0">
                  <c:v>FRA: 11.2%</c:v>
                </c:pt>
              </c:strCache>
            </c:strRef>
          </c:tx>
          <c:spPr>
            <a:ln w="28575" cap="rnd">
              <a:solidFill>
                <a:schemeClr val="accent3"/>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6.7590000000000003</c:v>
                </c:pt>
                <c:pt idx="5">
                  <c:v>7.6710000000000003</c:v>
                </c:pt>
                <c:pt idx="10">
                  <c:v>7.9969999999999999</c:v>
                </c:pt>
                <c:pt idx="11">
                  <c:v>8.2210000000000001</c:v>
                </c:pt>
                <c:pt idx="12">
                  <c:v>8.4459999999999997</c:v>
                </c:pt>
                <c:pt idx="13">
                  <c:v>8.8569999999999993</c:v>
                </c:pt>
                <c:pt idx="14">
                  <c:v>8.8409999999999993</c:v>
                </c:pt>
                <c:pt idx="15">
                  <c:v>9.8840000000000003</c:v>
                </c:pt>
                <c:pt idx="16">
                  <c:v>9.8859999999999992</c:v>
                </c:pt>
                <c:pt idx="17">
                  <c:v>9.7609999999999992</c:v>
                </c:pt>
                <c:pt idx="18">
                  <c:v>9.6590000000000007</c:v>
                </c:pt>
                <c:pt idx="19">
                  <c:v>9.66</c:v>
                </c:pt>
                <c:pt idx="20">
                  <c:v>9.5839999999999996</c:v>
                </c:pt>
                <c:pt idx="21">
                  <c:v>9.7059999999999995</c:v>
                </c:pt>
                <c:pt idx="22">
                  <c:v>10.022</c:v>
                </c:pt>
                <c:pt idx="23">
                  <c:v>10.083</c:v>
                </c:pt>
                <c:pt idx="24">
                  <c:v>10.164</c:v>
                </c:pt>
                <c:pt idx="25">
                  <c:v>10.215</c:v>
                </c:pt>
                <c:pt idx="26">
                  <c:v>10.398</c:v>
                </c:pt>
                <c:pt idx="27">
                  <c:v>10.335000000000001</c:v>
                </c:pt>
                <c:pt idx="28">
                  <c:v>10.513999999999999</c:v>
                </c:pt>
                <c:pt idx="29">
                  <c:v>11.301</c:v>
                </c:pt>
                <c:pt idx="30">
                  <c:v>11.239000000000001</c:v>
                </c:pt>
                <c:pt idx="31">
                  <c:v>11.202999999999999</c:v>
                </c:pt>
                <c:pt idx="32">
                  <c:v>11.315</c:v>
                </c:pt>
                <c:pt idx="33">
                  <c:v>11.436</c:v>
                </c:pt>
                <c:pt idx="34">
                  <c:v>11.571</c:v>
                </c:pt>
                <c:pt idx="35">
                  <c:v>11.459</c:v>
                </c:pt>
                <c:pt idx="36">
                  <c:v>11.507999999999999</c:v>
                </c:pt>
                <c:pt idx="37" formatCode="0.0">
                  <c:v>11.33</c:v>
                </c:pt>
              </c:numCache>
            </c:numRef>
          </c:val>
          <c:smooth val="0"/>
          <c:extLst>
            <c:ext xmlns:c16="http://schemas.microsoft.com/office/drawing/2014/chart" uri="{C3380CC4-5D6E-409C-BE32-E72D297353CC}">
              <c16:uniqueId val="{00000003-ED04-4433-AA46-76705826DECB}"/>
            </c:ext>
          </c:extLst>
        </c:ser>
        <c:ser>
          <c:idx val="7"/>
          <c:order val="4"/>
          <c:tx>
            <c:strRef>
              <c:f>Sheet1!$A$9</c:f>
              <c:strCache>
                <c:ptCount val="1"/>
                <c:pt idx="0">
                  <c:v>SWE: 11.0%</c:v>
                </c:pt>
              </c:strCache>
            </c:strRef>
          </c:tx>
          <c:spPr>
            <a:ln w="28575" cap="rnd">
              <a:solidFill>
                <a:schemeClr val="accent2">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7.827</c:v>
                </c:pt>
                <c:pt idx="1">
                  <c:v>7.931</c:v>
                </c:pt>
                <c:pt idx="2">
                  <c:v>8.0169999999999995</c:v>
                </c:pt>
                <c:pt idx="3">
                  <c:v>7.9279999999999999</c:v>
                </c:pt>
                <c:pt idx="4">
                  <c:v>7.7370000000000001</c:v>
                </c:pt>
                <c:pt idx="5">
                  <c:v>7.3440000000000003</c:v>
                </c:pt>
                <c:pt idx="6">
                  <c:v>7.1130000000000004</c:v>
                </c:pt>
                <c:pt idx="7">
                  <c:v>7.1920000000000002</c:v>
                </c:pt>
                <c:pt idx="8">
                  <c:v>7.1079999999999997</c:v>
                </c:pt>
                <c:pt idx="9">
                  <c:v>7.1669999999999998</c:v>
                </c:pt>
                <c:pt idx="10">
                  <c:v>7.2480000000000002</c:v>
                </c:pt>
                <c:pt idx="11">
                  <c:v>7.2359999999999998</c:v>
                </c:pt>
                <c:pt idx="12">
                  <c:v>7.52</c:v>
                </c:pt>
                <c:pt idx="13">
                  <c:v>7.7629999999999999</c:v>
                </c:pt>
                <c:pt idx="14">
                  <c:v>7.3689999999999998</c:v>
                </c:pt>
                <c:pt idx="15">
                  <c:v>7.2839999999999998</c:v>
                </c:pt>
                <c:pt idx="16">
                  <c:v>7.4870000000000001</c:v>
                </c:pt>
                <c:pt idx="17">
                  <c:v>7.3079999999999998</c:v>
                </c:pt>
                <c:pt idx="18">
                  <c:v>7.39</c:v>
                </c:pt>
                <c:pt idx="19">
                  <c:v>7.4059999999999997</c:v>
                </c:pt>
                <c:pt idx="20">
                  <c:v>7.4020000000000001</c:v>
                </c:pt>
                <c:pt idx="21">
                  <c:v>8.0220000000000002</c:v>
                </c:pt>
                <c:pt idx="22">
                  <c:v>8.3490000000000002</c:v>
                </c:pt>
                <c:pt idx="23">
                  <c:v>8.4529999999999994</c:v>
                </c:pt>
                <c:pt idx="24">
                  <c:v>8.2520000000000007</c:v>
                </c:pt>
                <c:pt idx="25">
                  <c:v>8.2680000000000007</c:v>
                </c:pt>
                <c:pt idx="26">
                  <c:v>8.1509999999999998</c:v>
                </c:pt>
                <c:pt idx="27">
                  <c:v>8.0640000000000001</c:v>
                </c:pt>
                <c:pt idx="28">
                  <c:v>8.3030000000000008</c:v>
                </c:pt>
                <c:pt idx="29">
                  <c:v>8.9350000000000005</c:v>
                </c:pt>
                <c:pt idx="30">
                  <c:v>8.4770000000000003</c:v>
                </c:pt>
                <c:pt idx="31">
                  <c:v>10.666</c:v>
                </c:pt>
                <c:pt idx="32">
                  <c:v>10.926</c:v>
                </c:pt>
                <c:pt idx="33">
                  <c:v>11.089</c:v>
                </c:pt>
                <c:pt idx="34">
                  <c:v>11.13</c:v>
                </c:pt>
                <c:pt idx="35">
                  <c:v>11.004</c:v>
                </c:pt>
                <c:pt idx="36">
                  <c:v>10.976000000000001</c:v>
                </c:pt>
                <c:pt idx="37" formatCode="0.0">
                  <c:v>11.019</c:v>
                </c:pt>
              </c:numCache>
            </c:numRef>
          </c:val>
          <c:smooth val="0"/>
          <c:extLst>
            <c:ext xmlns:c16="http://schemas.microsoft.com/office/drawing/2014/chart" uri="{C3380CC4-5D6E-409C-BE32-E72D297353CC}">
              <c16:uniqueId val="{00000004-ED04-4433-AA46-76705826DECB}"/>
            </c:ext>
          </c:extLst>
        </c:ser>
        <c:ser>
          <c:idx val="1"/>
          <c:order val="5"/>
          <c:tx>
            <c:strRef>
              <c:f>Sheet1!$A$3</c:f>
              <c:strCache>
                <c:ptCount val="1"/>
                <c:pt idx="0">
                  <c:v>CAN: 10.7%</c:v>
                </c:pt>
              </c:strCache>
            </c:strRef>
          </c:tx>
          <c:spPr>
            <a:ln w="28575" cap="rnd">
              <a:solidFill>
                <a:schemeClr val="accent2"/>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6.5359999999999996</c:v>
                </c:pt>
                <c:pt idx="1">
                  <c:v>6.766</c:v>
                </c:pt>
                <c:pt idx="2">
                  <c:v>7.4950000000000001</c:v>
                </c:pt>
                <c:pt idx="3">
                  <c:v>7.6639999999999997</c:v>
                </c:pt>
                <c:pt idx="4">
                  <c:v>7.5510000000000002</c:v>
                </c:pt>
                <c:pt idx="5">
                  <c:v>7.5579999999999998</c:v>
                </c:pt>
                <c:pt idx="6">
                  <c:v>7.798</c:v>
                </c:pt>
                <c:pt idx="7">
                  <c:v>7.7389999999999999</c:v>
                </c:pt>
                <c:pt idx="8">
                  <c:v>7.7380000000000004</c:v>
                </c:pt>
                <c:pt idx="9">
                  <c:v>7.9459999999999997</c:v>
                </c:pt>
                <c:pt idx="10">
                  <c:v>8.3640000000000008</c:v>
                </c:pt>
                <c:pt idx="11">
                  <c:v>9.048</c:v>
                </c:pt>
                <c:pt idx="12">
                  <c:v>9.3010000000000002</c:v>
                </c:pt>
                <c:pt idx="13">
                  <c:v>9.1859999999999999</c:v>
                </c:pt>
                <c:pt idx="14">
                  <c:v>8.8350000000000009</c:v>
                </c:pt>
                <c:pt idx="15">
                  <c:v>8.532</c:v>
                </c:pt>
                <c:pt idx="16">
                  <c:v>8.3360000000000003</c:v>
                </c:pt>
                <c:pt idx="17">
                  <c:v>8.3179999999999996</c:v>
                </c:pt>
                <c:pt idx="18">
                  <c:v>8.5470000000000006</c:v>
                </c:pt>
                <c:pt idx="19">
                  <c:v>8.3290000000000006</c:v>
                </c:pt>
                <c:pt idx="20">
                  <c:v>8.2479999999999993</c:v>
                </c:pt>
                <c:pt idx="21">
                  <c:v>8.625</c:v>
                </c:pt>
                <c:pt idx="22">
                  <c:v>8.8569999999999993</c:v>
                </c:pt>
                <c:pt idx="23">
                  <c:v>9.0109999999999992</c:v>
                </c:pt>
                <c:pt idx="24">
                  <c:v>9.0660000000000007</c:v>
                </c:pt>
                <c:pt idx="25">
                  <c:v>9.0350000000000001</c:v>
                </c:pt>
                <c:pt idx="26">
                  <c:v>9.375</c:v>
                </c:pt>
                <c:pt idx="27">
                  <c:v>9.4760000000000009</c:v>
                </c:pt>
                <c:pt idx="28">
                  <c:v>9.6389999999999993</c:v>
                </c:pt>
                <c:pt idx="29">
                  <c:v>10.756</c:v>
                </c:pt>
                <c:pt idx="30">
                  <c:v>10.728</c:v>
                </c:pt>
                <c:pt idx="31">
                  <c:v>10.403</c:v>
                </c:pt>
                <c:pt idx="32">
                  <c:v>10.403</c:v>
                </c:pt>
                <c:pt idx="33">
                  <c:v>10.287000000000001</c:v>
                </c:pt>
                <c:pt idx="34">
                  <c:v>10.121</c:v>
                </c:pt>
                <c:pt idx="35">
                  <c:v>10.584</c:v>
                </c:pt>
                <c:pt idx="36">
                  <c:v>10.82</c:v>
                </c:pt>
                <c:pt idx="37" formatCode="0.0">
                  <c:v>10.663</c:v>
                </c:pt>
              </c:numCache>
            </c:numRef>
          </c:val>
          <c:smooth val="0"/>
          <c:extLst>
            <c:ext xmlns:c16="http://schemas.microsoft.com/office/drawing/2014/chart" uri="{C3380CC4-5D6E-409C-BE32-E72D297353CC}">
              <c16:uniqueId val="{00000005-ED04-4433-AA46-76705826DECB}"/>
            </c:ext>
          </c:extLst>
        </c:ser>
        <c:ser>
          <c:idx val="6"/>
          <c:order val="6"/>
          <c:tx>
            <c:strRef>
              <c:f>Sheet1!$A$8</c:f>
              <c:strCache>
                <c:ptCount val="1"/>
                <c:pt idx="0">
                  <c:v>NOR: 10.2%</c:v>
                </c:pt>
              </c:strCache>
            </c:strRef>
          </c:tx>
          <c:spPr>
            <a:ln w="28575" cap="rnd">
              <a:solidFill>
                <a:schemeClr val="accent1">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5.41</c:v>
                </c:pt>
                <c:pt idx="1">
                  <c:v>5.44</c:v>
                </c:pt>
                <c:pt idx="2">
                  <c:v>5.64</c:v>
                </c:pt>
                <c:pt idx="3">
                  <c:v>5.8220000000000001</c:v>
                </c:pt>
                <c:pt idx="4">
                  <c:v>5.4790000000000001</c:v>
                </c:pt>
                <c:pt idx="5">
                  <c:v>5.4770000000000003</c:v>
                </c:pt>
                <c:pt idx="6">
                  <c:v>5.9180000000000001</c:v>
                </c:pt>
                <c:pt idx="7">
                  <c:v>6.1539999999999999</c:v>
                </c:pt>
                <c:pt idx="8">
                  <c:v>6.2910000000000004</c:v>
                </c:pt>
                <c:pt idx="9">
                  <c:v>6.1180000000000003</c:v>
                </c:pt>
                <c:pt idx="10">
                  <c:v>7.0750000000000002</c:v>
                </c:pt>
                <c:pt idx="11">
                  <c:v>7.35</c:v>
                </c:pt>
                <c:pt idx="12">
                  <c:v>7.5010000000000003</c:v>
                </c:pt>
                <c:pt idx="13">
                  <c:v>7.38</c:v>
                </c:pt>
                <c:pt idx="14">
                  <c:v>7.2930000000000001</c:v>
                </c:pt>
                <c:pt idx="15">
                  <c:v>7.2729999999999997</c:v>
                </c:pt>
                <c:pt idx="16">
                  <c:v>7.1890000000000001</c:v>
                </c:pt>
                <c:pt idx="17">
                  <c:v>7.7430000000000003</c:v>
                </c:pt>
                <c:pt idx="18">
                  <c:v>8.4269999999999996</c:v>
                </c:pt>
                <c:pt idx="19">
                  <c:v>8.4359999999999999</c:v>
                </c:pt>
                <c:pt idx="20">
                  <c:v>7.7089999999999996</c:v>
                </c:pt>
                <c:pt idx="21">
                  <c:v>8.0210000000000008</c:v>
                </c:pt>
                <c:pt idx="22">
                  <c:v>9.0050000000000008</c:v>
                </c:pt>
                <c:pt idx="23">
                  <c:v>9.2189999999999994</c:v>
                </c:pt>
                <c:pt idx="24">
                  <c:v>8.8260000000000005</c:v>
                </c:pt>
                <c:pt idx="25">
                  <c:v>8.3330000000000002</c:v>
                </c:pt>
                <c:pt idx="26">
                  <c:v>7.9160000000000004</c:v>
                </c:pt>
                <c:pt idx="27">
                  <c:v>8.048</c:v>
                </c:pt>
                <c:pt idx="28">
                  <c:v>7.9560000000000004</c:v>
                </c:pt>
                <c:pt idx="29">
                  <c:v>9.0640000000000001</c:v>
                </c:pt>
                <c:pt idx="30">
                  <c:v>8.8979999999999997</c:v>
                </c:pt>
                <c:pt idx="31">
                  <c:v>8.7789999999999999</c:v>
                </c:pt>
                <c:pt idx="32">
                  <c:v>8.7650000000000006</c:v>
                </c:pt>
                <c:pt idx="33">
                  <c:v>8.9169999999999998</c:v>
                </c:pt>
                <c:pt idx="34">
                  <c:v>9.3279999999999994</c:v>
                </c:pt>
                <c:pt idx="35">
                  <c:v>10.109</c:v>
                </c:pt>
                <c:pt idx="36">
                  <c:v>10.519</c:v>
                </c:pt>
                <c:pt idx="37" formatCode="0.0">
                  <c:v>10.446</c:v>
                </c:pt>
              </c:numCache>
            </c:numRef>
          </c:val>
          <c:smooth val="0"/>
          <c:extLst>
            <c:ext xmlns:c16="http://schemas.microsoft.com/office/drawing/2014/chart" uri="{C3380CC4-5D6E-409C-BE32-E72D297353CC}">
              <c16:uniqueId val="{00000006-ED04-4433-AA46-76705826DECB}"/>
            </c:ext>
          </c:extLst>
        </c:ser>
        <c:ser>
          <c:idx val="4"/>
          <c:order val="7"/>
          <c:tx>
            <c:strRef>
              <c:f>Sheet1!$A$6</c:f>
              <c:strCache>
                <c:ptCount val="1"/>
                <c:pt idx="0">
                  <c:v>NETH: 9.9%</c:v>
                </c:pt>
              </c:strCache>
            </c:strRef>
          </c:tx>
          <c:spPr>
            <a:ln w="28575" cap="rnd">
              <a:solidFill>
                <a:schemeClr val="accent5"/>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6.5140000000000002</c:v>
                </c:pt>
                <c:pt idx="1">
                  <c:v>6.6040000000000001</c:v>
                </c:pt>
                <c:pt idx="2">
                  <c:v>6.8289999999999997</c:v>
                </c:pt>
                <c:pt idx="3">
                  <c:v>6.8289999999999997</c:v>
                </c:pt>
                <c:pt idx="4">
                  <c:v>6.5549999999999997</c:v>
                </c:pt>
                <c:pt idx="5">
                  <c:v>6.5439999999999996</c:v>
                </c:pt>
                <c:pt idx="6">
                  <c:v>6.63</c:v>
                </c:pt>
                <c:pt idx="7">
                  <c:v>6.7380000000000004</c:v>
                </c:pt>
                <c:pt idx="8">
                  <c:v>6.6669999999999998</c:v>
                </c:pt>
                <c:pt idx="9">
                  <c:v>6.8339999999999996</c:v>
                </c:pt>
                <c:pt idx="10">
                  <c:v>6.992</c:v>
                </c:pt>
                <c:pt idx="11">
                  <c:v>7.1689999999999996</c:v>
                </c:pt>
                <c:pt idx="12">
                  <c:v>7.3760000000000003</c:v>
                </c:pt>
                <c:pt idx="13">
                  <c:v>7.476</c:v>
                </c:pt>
                <c:pt idx="14">
                  <c:v>7.359</c:v>
                </c:pt>
                <c:pt idx="15">
                  <c:v>7.27</c:v>
                </c:pt>
                <c:pt idx="16">
                  <c:v>7.2130000000000001</c:v>
                </c:pt>
                <c:pt idx="17">
                  <c:v>7.0259999999999998</c:v>
                </c:pt>
                <c:pt idx="18">
                  <c:v>7.7960000000000003</c:v>
                </c:pt>
                <c:pt idx="19">
                  <c:v>7.8250000000000002</c:v>
                </c:pt>
                <c:pt idx="20">
                  <c:v>7.7069999999999999</c:v>
                </c:pt>
                <c:pt idx="21">
                  <c:v>8.0589999999999993</c:v>
                </c:pt>
                <c:pt idx="22">
                  <c:v>8.6489999999999991</c:v>
                </c:pt>
                <c:pt idx="23">
                  <c:v>9.0570000000000004</c:v>
                </c:pt>
                <c:pt idx="24">
                  <c:v>9.1110000000000007</c:v>
                </c:pt>
                <c:pt idx="25">
                  <c:v>9.0969999999999995</c:v>
                </c:pt>
                <c:pt idx="26">
                  <c:v>9.0809999999999995</c:v>
                </c:pt>
                <c:pt idx="27">
                  <c:v>9.0530000000000008</c:v>
                </c:pt>
                <c:pt idx="28">
                  <c:v>9.2769999999999992</c:v>
                </c:pt>
                <c:pt idx="29">
                  <c:v>9.9930000000000003</c:v>
                </c:pt>
                <c:pt idx="30">
                  <c:v>10.154999999999999</c:v>
                </c:pt>
                <c:pt idx="31">
                  <c:v>10.234</c:v>
                </c:pt>
                <c:pt idx="32">
                  <c:v>10.539</c:v>
                </c:pt>
                <c:pt idx="33">
                  <c:v>10.584</c:v>
                </c:pt>
                <c:pt idx="34">
                  <c:v>10.567</c:v>
                </c:pt>
                <c:pt idx="35">
                  <c:v>10.324</c:v>
                </c:pt>
                <c:pt idx="36">
                  <c:v>10.301</c:v>
                </c:pt>
                <c:pt idx="37" formatCode="0.0">
                  <c:v>10.101000000000001</c:v>
                </c:pt>
              </c:numCache>
            </c:numRef>
          </c:val>
          <c:smooth val="0"/>
          <c:extLst>
            <c:ext xmlns:c16="http://schemas.microsoft.com/office/drawing/2014/chart" uri="{C3380CC4-5D6E-409C-BE32-E72D297353CC}">
              <c16:uniqueId val="{00000007-ED04-4433-AA46-76705826DECB}"/>
            </c:ext>
          </c:extLst>
        </c:ser>
        <c:ser>
          <c:idx val="9"/>
          <c:order val="8"/>
          <c:tx>
            <c:strRef>
              <c:f>Sheet1!$A$11</c:f>
              <c:strCache>
                <c:ptCount val="1"/>
                <c:pt idx="0">
                  <c:v>UK: 9.8%</c:v>
                </c:pt>
              </c:strCache>
            </c:strRef>
          </c:tx>
          <c:spPr>
            <a:ln w="28575" cap="rnd">
              <a:solidFill>
                <a:schemeClr val="accent4">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5.0629999999999997</c:v>
                </c:pt>
                <c:pt idx="1">
                  <c:v>5.2850000000000001</c:v>
                </c:pt>
                <c:pt idx="2">
                  <c:v>5.1230000000000002</c:v>
                </c:pt>
                <c:pt idx="3">
                  <c:v>5.3209999999999997</c:v>
                </c:pt>
                <c:pt idx="4">
                  <c:v>5.2370000000000001</c:v>
                </c:pt>
                <c:pt idx="5">
                  <c:v>5.14</c:v>
                </c:pt>
                <c:pt idx="6">
                  <c:v>5.125</c:v>
                </c:pt>
                <c:pt idx="7">
                  <c:v>5.1779999999999999</c:v>
                </c:pt>
                <c:pt idx="8">
                  <c:v>5.0890000000000004</c:v>
                </c:pt>
                <c:pt idx="9">
                  <c:v>5.0369999999999999</c:v>
                </c:pt>
                <c:pt idx="10">
                  <c:v>5.09</c:v>
                </c:pt>
                <c:pt idx="11">
                  <c:v>5.4859999999999998</c:v>
                </c:pt>
                <c:pt idx="12">
                  <c:v>5.9349999999999996</c:v>
                </c:pt>
                <c:pt idx="13">
                  <c:v>6.0030000000000001</c:v>
                </c:pt>
                <c:pt idx="14">
                  <c:v>6.0780000000000003</c:v>
                </c:pt>
                <c:pt idx="15">
                  <c:v>5.5970000000000004</c:v>
                </c:pt>
                <c:pt idx="16">
                  <c:v>5.5869999999999997</c:v>
                </c:pt>
                <c:pt idx="17">
                  <c:v>5.4649999999999999</c:v>
                </c:pt>
                <c:pt idx="18">
                  <c:v>5.6029999999999998</c:v>
                </c:pt>
                <c:pt idx="19">
                  <c:v>5.8440000000000003</c:v>
                </c:pt>
                <c:pt idx="20">
                  <c:v>5.9720000000000004</c:v>
                </c:pt>
                <c:pt idx="21">
                  <c:v>6.3109999999999999</c:v>
                </c:pt>
                <c:pt idx="22">
                  <c:v>6.5679999999999996</c:v>
                </c:pt>
                <c:pt idx="23">
                  <c:v>6.8330000000000002</c:v>
                </c:pt>
                <c:pt idx="24">
                  <c:v>7.0359999999999996</c:v>
                </c:pt>
                <c:pt idx="25">
                  <c:v>7.1749999999999998</c:v>
                </c:pt>
                <c:pt idx="26">
                  <c:v>7.3079999999999998</c:v>
                </c:pt>
                <c:pt idx="27">
                  <c:v>7.4059999999999997</c:v>
                </c:pt>
                <c:pt idx="28">
                  <c:v>7.6459999999999999</c:v>
                </c:pt>
                <c:pt idx="29">
                  <c:v>8.4819999999999993</c:v>
                </c:pt>
                <c:pt idx="30">
                  <c:v>8.4339999999999993</c:v>
                </c:pt>
                <c:pt idx="31">
                  <c:v>8.3759999999999994</c:v>
                </c:pt>
                <c:pt idx="32">
                  <c:v>8.2859999999999996</c:v>
                </c:pt>
                <c:pt idx="33">
                  <c:v>9.766</c:v>
                </c:pt>
                <c:pt idx="34">
                  <c:v>9.7569999999999997</c:v>
                </c:pt>
                <c:pt idx="35">
                  <c:v>9.6869999999999994</c:v>
                </c:pt>
                <c:pt idx="36">
                  <c:v>9.6989999999999998</c:v>
                </c:pt>
                <c:pt idx="37" formatCode="0.0">
                  <c:v>9.6319999999999997</c:v>
                </c:pt>
              </c:numCache>
            </c:numRef>
          </c:val>
          <c:smooth val="0"/>
          <c:extLst>
            <c:ext xmlns:c16="http://schemas.microsoft.com/office/drawing/2014/chart" uri="{C3380CC4-5D6E-409C-BE32-E72D297353CC}">
              <c16:uniqueId val="{00000008-ED04-4433-AA46-76705826DECB}"/>
            </c:ext>
          </c:extLst>
        </c:ser>
        <c:ser>
          <c:idx val="0"/>
          <c:order val="9"/>
          <c:tx>
            <c:strRef>
              <c:f>Sheet1!$A$2</c:f>
              <c:strCache>
                <c:ptCount val="1"/>
                <c:pt idx="0">
                  <c:v>AUS: 9.3%</c:v>
                </c:pt>
              </c:strCache>
            </c:strRef>
          </c:tx>
          <c:spPr>
            <a:ln w="28575" cap="rnd">
              <a:solidFill>
                <a:schemeClr val="accent1"/>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5.83</c:v>
                </c:pt>
                <c:pt idx="1">
                  <c:v>5.8390000000000004</c:v>
                </c:pt>
                <c:pt idx="2">
                  <c:v>6.1059999999999999</c:v>
                </c:pt>
                <c:pt idx="3">
                  <c:v>6.0519999999999996</c:v>
                </c:pt>
                <c:pt idx="4">
                  <c:v>6.024</c:v>
                </c:pt>
                <c:pt idx="5">
                  <c:v>6.0750000000000002</c:v>
                </c:pt>
                <c:pt idx="6">
                  <c:v>6.274</c:v>
                </c:pt>
                <c:pt idx="7">
                  <c:v>6.1120000000000001</c:v>
                </c:pt>
                <c:pt idx="8">
                  <c:v>6.0670000000000002</c:v>
                </c:pt>
                <c:pt idx="9">
                  <c:v>6.12</c:v>
                </c:pt>
                <c:pt idx="10">
                  <c:v>6.48</c:v>
                </c:pt>
                <c:pt idx="11">
                  <c:v>6.7759999999999998</c:v>
                </c:pt>
                <c:pt idx="12">
                  <c:v>6.8410000000000002</c:v>
                </c:pt>
                <c:pt idx="13">
                  <c:v>6.8570000000000002</c:v>
                </c:pt>
                <c:pt idx="14">
                  <c:v>6.8890000000000002</c:v>
                </c:pt>
                <c:pt idx="15">
                  <c:v>6.9349999999999996</c:v>
                </c:pt>
                <c:pt idx="16">
                  <c:v>7.0739999999999998</c:v>
                </c:pt>
                <c:pt idx="17">
                  <c:v>7.0880000000000001</c:v>
                </c:pt>
                <c:pt idx="18">
                  <c:v>7.2439999999999998</c:v>
                </c:pt>
                <c:pt idx="19">
                  <c:v>7.3310000000000004</c:v>
                </c:pt>
                <c:pt idx="20">
                  <c:v>7.6139999999999999</c:v>
                </c:pt>
                <c:pt idx="21">
                  <c:v>7.6959999999999997</c:v>
                </c:pt>
                <c:pt idx="22">
                  <c:v>7.8929999999999998</c:v>
                </c:pt>
                <c:pt idx="23">
                  <c:v>7.9039999999999999</c:v>
                </c:pt>
                <c:pt idx="24">
                  <c:v>8.109</c:v>
                </c:pt>
                <c:pt idx="25">
                  <c:v>7.99</c:v>
                </c:pt>
                <c:pt idx="26">
                  <c:v>7.9889999999999999</c:v>
                </c:pt>
                <c:pt idx="27">
                  <c:v>8.0679999999999996</c:v>
                </c:pt>
                <c:pt idx="28">
                  <c:v>8.2560000000000002</c:v>
                </c:pt>
                <c:pt idx="29">
                  <c:v>8.5630000000000006</c:v>
                </c:pt>
                <c:pt idx="30">
                  <c:v>8.4309999999999992</c:v>
                </c:pt>
                <c:pt idx="31">
                  <c:v>8.5419999999999998</c:v>
                </c:pt>
                <c:pt idx="32">
                  <c:v>8.6760000000000002</c:v>
                </c:pt>
                <c:pt idx="33">
                  <c:v>8.7590000000000003</c:v>
                </c:pt>
                <c:pt idx="34">
                  <c:v>9.0380000000000003</c:v>
                </c:pt>
                <c:pt idx="35">
                  <c:v>9.3149999999999995</c:v>
                </c:pt>
                <c:pt idx="36">
                  <c:v>9.1959999999999997</c:v>
                </c:pt>
                <c:pt idx="37" formatCode="0.0">
                  <c:v>9.2059999999999995</c:v>
                </c:pt>
              </c:numCache>
            </c:numRef>
          </c:val>
          <c:smooth val="0"/>
          <c:extLst>
            <c:ext xmlns:c16="http://schemas.microsoft.com/office/drawing/2014/chart" uri="{C3380CC4-5D6E-409C-BE32-E72D297353CC}">
              <c16:uniqueId val="{00000009-ED04-4433-AA46-76705826DECB}"/>
            </c:ext>
          </c:extLst>
        </c:ser>
        <c:ser>
          <c:idx val="5"/>
          <c:order val="10"/>
          <c:tx>
            <c:strRef>
              <c:f>Sheet1!$A$7</c:f>
              <c:strCache>
                <c:ptCount val="1"/>
                <c:pt idx="0">
                  <c:v>NZ: 9.3%</c:v>
                </c:pt>
              </c:strCache>
            </c:strRef>
          </c:tx>
          <c:spPr>
            <a:ln w="28575" cap="rnd">
              <a:solidFill>
                <a:schemeClr val="accent6"/>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5.7619999999999996</c:v>
                </c:pt>
                <c:pt idx="1">
                  <c:v>5.7190000000000003</c:v>
                </c:pt>
                <c:pt idx="2">
                  <c:v>5.7590000000000003</c:v>
                </c:pt>
                <c:pt idx="3">
                  <c:v>5.61</c:v>
                </c:pt>
                <c:pt idx="4">
                  <c:v>5.3120000000000003</c:v>
                </c:pt>
                <c:pt idx="5">
                  <c:v>4.883</c:v>
                </c:pt>
                <c:pt idx="6">
                  <c:v>5.0369999999999999</c:v>
                </c:pt>
                <c:pt idx="7">
                  <c:v>5.5750000000000002</c:v>
                </c:pt>
                <c:pt idx="8">
                  <c:v>6.0869999999999997</c:v>
                </c:pt>
                <c:pt idx="9">
                  <c:v>6.24</c:v>
                </c:pt>
                <c:pt idx="10">
                  <c:v>6.6639999999999997</c:v>
                </c:pt>
                <c:pt idx="11">
                  <c:v>7.0990000000000002</c:v>
                </c:pt>
                <c:pt idx="12">
                  <c:v>7.23</c:v>
                </c:pt>
                <c:pt idx="13">
                  <c:v>6.9349999999999996</c:v>
                </c:pt>
                <c:pt idx="14">
                  <c:v>6.9539999999999997</c:v>
                </c:pt>
                <c:pt idx="15">
                  <c:v>6.9489999999999998</c:v>
                </c:pt>
                <c:pt idx="16">
                  <c:v>6.891</c:v>
                </c:pt>
                <c:pt idx="17">
                  <c:v>7.0979999999999999</c:v>
                </c:pt>
                <c:pt idx="18">
                  <c:v>7.5129999999999999</c:v>
                </c:pt>
                <c:pt idx="19">
                  <c:v>7.3970000000000002</c:v>
                </c:pt>
                <c:pt idx="20">
                  <c:v>7.47</c:v>
                </c:pt>
                <c:pt idx="21">
                  <c:v>7.5789999999999997</c:v>
                </c:pt>
                <c:pt idx="22">
                  <c:v>7.9</c:v>
                </c:pt>
                <c:pt idx="23">
                  <c:v>7.7220000000000004</c:v>
                </c:pt>
                <c:pt idx="24">
                  <c:v>7.9009999999999998</c:v>
                </c:pt>
                <c:pt idx="25">
                  <c:v>8.2729999999999997</c:v>
                </c:pt>
                <c:pt idx="26">
                  <c:v>8.6329999999999991</c:v>
                </c:pt>
                <c:pt idx="27">
                  <c:v>8.3209999999999997</c:v>
                </c:pt>
                <c:pt idx="28">
                  <c:v>9.1140000000000008</c:v>
                </c:pt>
                <c:pt idx="29">
                  <c:v>9.6240000000000006</c:v>
                </c:pt>
                <c:pt idx="30">
                  <c:v>9.5879999999999992</c:v>
                </c:pt>
                <c:pt idx="31">
                  <c:v>9.51</c:v>
                </c:pt>
                <c:pt idx="32">
                  <c:v>9.6519999999999992</c:v>
                </c:pt>
                <c:pt idx="33">
                  <c:v>9.3659999999999997</c:v>
                </c:pt>
                <c:pt idx="34">
                  <c:v>9.4239999999999995</c:v>
                </c:pt>
                <c:pt idx="35">
                  <c:v>9.3279999999999994</c:v>
                </c:pt>
                <c:pt idx="36">
                  <c:v>9.2919999999999998</c:v>
                </c:pt>
                <c:pt idx="37" formatCode="0.0">
                  <c:v>9.1449999999999996</c:v>
                </c:pt>
              </c:numCache>
            </c:numRef>
          </c:val>
          <c:smooth val="0"/>
          <c:extLst>
            <c:ext xmlns:c16="http://schemas.microsoft.com/office/drawing/2014/chart" uri="{C3380CC4-5D6E-409C-BE32-E72D297353CC}">
              <c16:uniqueId val="{0000000A-ED04-4433-AA46-76705826DECB}"/>
            </c:ext>
          </c:extLst>
        </c:ser>
        <c:dLbls>
          <c:showLegendKey val="0"/>
          <c:showVal val="0"/>
          <c:showCatName val="0"/>
          <c:showSerName val="0"/>
          <c:showPercent val="0"/>
          <c:showBubbleSize val="0"/>
        </c:dLbls>
        <c:smooth val="0"/>
        <c:axId val="636214856"/>
        <c:axId val="636216424"/>
      </c:lineChart>
      <c:catAx>
        <c:axId val="636214856"/>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6424"/>
        <c:crosses val="autoZero"/>
        <c:auto val="1"/>
        <c:lblAlgn val="ctr"/>
        <c:lblOffset val="200"/>
        <c:tickLblSkip val="5"/>
        <c:tickMarkSkip val="6"/>
        <c:noMultiLvlLbl val="0"/>
      </c:catAx>
      <c:valAx>
        <c:axId val="636216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4856"/>
        <c:crosses val="autoZero"/>
        <c:crossBetween val="midCat"/>
      </c:valAx>
      <c:spPr>
        <a:noFill/>
        <a:ln>
          <a:noFill/>
        </a:ln>
        <a:effectLst/>
      </c:spPr>
    </c:plotArea>
    <c:legend>
      <c:legendPos val="r"/>
      <c:layout>
        <c:manualLayout>
          <c:xMode val="edge"/>
          <c:yMode val="edge"/>
          <c:x val="0.76856492938382714"/>
          <c:y val="9.1616236695495804E-2"/>
          <c:w val="0.13838008068943694"/>
          <c:h val="0.7780801303447573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63500" cap="rnd">
              <a:solidFill>
                <a:schemeClr val="accent1"/>
              </a:solidFill>
              <a:round/>
            </a:ln>
            <a:effectLst/>
          </c:spPr>
          <c:marker>
            <c:symbol val="none"/>
          </c:marker>
          <c:xVal>
            <c:numRef>
              <c:f>'Table 1'!$B$1:$BH$1</c:f>
              <c:numCache>
                <c:formatCode>General_)</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'Table 2'!$B$4:$BH$4</c:f>
              <c:numCache>
                <c:formatCode>0</c:formatCode>
                <c:ptCount val="59"/>
                <c:pt idx="0">
                  <c:v>1239.1687285223363</c:v>
                </c:pt>
                <c:pt idx="1">
                  <c:v>1293.2261802575104</c:v>
                </c:pt>
                <c:pt idx="2">
                  <c:v>1377.7931412516525</c:v>
                </c:pt>
                <c:pt idx="3">
                  <c:v>1459.0659031556036</c:v>
                </c:pt>
                <c:pt idx="4">
                  <c:v>1569.4681254362886</c:v>
                </c:pt>
                <c:pt idx="5">
                  <c:v>1664.5407649204419</c:v>
                </c:pt>
                <c:pt idx="6">
                  <c:v>1763.1553342743487</c:v>
                </c:pt>
                <c:pt idx="7">
                  <c:v>1903.4804019975033</c:v>
                </c:pt>
                <c:pt idx="8">
                  <c:v>2049.7092886227538</c:v>
                </c:pt>
                <c:pt idx="9">
                  <c:v>2176.74467514766</c:v>
                </c:pt>
                <c:pt idx="10">
                  <c:v>2294.9839841235785</c:v>
                </c:pt>
                <c:pt idx="11">
                  <c:v>2412.8065314944415</c:v>
                </c:pt>
                <c:pt idx="12">
                  <c:v>2588.5918417380904</c:v>
                </c:pt>
                <c:pt idx="13">
                  <c:v>2679.1687450759705</c:v>
                </c:pt>
                <c:pt idx="14">
                  <c:v>2718.9217269347751</c:v>
                </c:pt>
                <c:pt idx="15">
                  <c:v>2822.4125793466478</c:v>
                </c:pt>
                <c:pt idx="16">
                  <c:v>3034.387142857142</c:v>
                </c:pt>
                <c:pt idx="17">
                  <c:v>3218.6824429474837</c:v>
                </c:pt>
                <c:pt idx="18">
                  <c:v>3329.2025865372334</c:v>
                </c:pt>
                <c:pt idx="19">
                  <c:v>3359.1661389207807</c:v>
                </c:pt>
                <c:pt idx="20">
                  <c:v>3377.1438761885483</c:v>
                </c:pt>
                <c:pt idx="21">
                  <c:v>3515.2357413856303</c:v>
                </c:pt>
                <c:pt idx="22">
                  <c:v>3698.8903435773464</c:v>
                </c:pt>
                <c:pt idx="23">
                  <c:v>3908.3567782426776</c:v>
                </c:pt>
                <c:pt idx="24">
                  <c:v>4087.8473091725459</c:v>
                </c:pt>
                <c:pt idx="25">
                  <c:v>4277.5919772304824</c:v>
                </c:pt>
                <c:pt idx="26">
                  <c:v>4456.9881478386378</c:v>
                </c:pt>
                <c:pt idx="27">
                  <c:v>4638.948571952471</c:v>
                </c:pt>
                <c:pt idx="28">
                  <c:v>4950.9068160360721</c:v>
                </c:pt>
                <c:pt idx="29">
                  <c:v>5208.754728030658</c:v>
                </c:pt>
                <c:pt idx="30">
                  <c:v>5463.7259589259511</c:v>
                </c:pt>
                <c:pt idx="31">
                  <c:v>5661.3073378212976</c:v>
                </c:pt>
                <c:pt idx="32">
                  <c:v>5882.5469376967394</c:v>
                </c:pt>
                <c:pt idx="33">
                  <c:v>6060.4993245659571</c:v>
                </c:pt>
                <c:pt idx="34">
                  <c:v>6168.0570624613483</c:v>
                </c:pt>
                <c:pt idx="35">
                  <c:v>6271.6307021765269</c:v>
                </c:pt>
                <c:pt idx="36">
                  <c:v>6345.6368209105876</c:v>
                </c:pt>
                <c:pt idx="37">
                  <c:v>6483.8210377407459</c:v>
                </c:pt>
                <c:pt idx="38">
                  <c:v>6690.0472526966914</c:v>
                </c:pt>
                <c:pt idx="39">
                  <c:v>6894.6746163081543</c:v>
                </c:pt>
                <c:pt idx="40">
                  <c:v>7079.886045104774</c:v>
                </c:pt>
                <c:pt idx="41">
                  <c:v>7400.784328547893</c:v>
                </c:pt>
                <c:pt idx="42">
                  <c:v>7909.9738333951063</c:v>
                </c:pt>
                <c:pt idx="43">
                  <c:v>8320.4637903079711</c:v>
                </c:pt>
                <c:pt idx="44">
                  <c:v>8612.039764877145</c:v>
                </c:pt>
                <c:pt idx="45">
                  <c:v>8813.8397567429147</c:v>
                </c:pt>
                <c:pt idx="46">
                  <c:v>9009.6272146194224</c:v>
                </c:pt>
                <c:pt idx="47">
                  <c:v>9232.9445840852368</c:v>
                </c:pt>
                <c:pt idx="48">
                  <c:v>9203.9538243728057</c:v>
                </c:pt>
                <c:pt idx="49">
                  <c:v>9515.5723942587611</c:v>
                </c:pt>
                <c:pt idx="50">
                  <c:v>9665.1794816337078</c:v>
                </c:pt>
                <c:pt idx="51">
                  <c:v>9628.8495118329356</c:v>
                </c:pt>
                <c:pt idx="52">
                  <c:v>9742.8005530242299</c:v>
                </c:pt>
                <c:pt idx="53">
                  <c:v>9823.0093145182764</c:v>
                </c:pt>
                <c:pt idx="54">
                  <c:v>10096.458964718471</c:v>
                </c:pt>
                <c:pt idx="55">
                  <c:v>10589.620792181209</c:v>
                </c:pt>
                <c:pt idx="56">
                  <c:v>10859.580204314778</c:v>
                </c:pt>
                <c:pt idx="57">
                  <c:v>11004.066358293303</c:v>
                </c:pt>
                <c:pt idx="58">
                  <c:v>11172</c:v>
                </c:pt>
              </c:numCache>
            </c:numRef>
          </c:yVal>
          <c:smooth val="1"/>
          <c:extLst>
            <c:ext xmlns:c16="http://schemas.microsoft.com/office/drawing/2014/chart" uri="{C3380CC4-5D6E-409C-BE32-E72D297353CC}">
              <c16:uniqueId val="{00000000-D1EE-4119-9931-4149F923F6A6}"/>
            </c:ext>
          </c:extLst>
        </c:ser>
        <c:dLbls>
          <c:showLegendKey val="0"/>
          <c:showVal val="0"/>
          <c:showCatName val="0"/>
          <c:showSerName val="0"/>
          <c:showPercent val="0"/>
          <c:showBubbleSize val="0"/>
        </c:dLbls>
        <c:axId val="353960760"/>
        <c:axId val="353961744"/>
      </c:scatterChart>
      <c:valAx>
        <c:axId val="353960760"/>
        <c:scaling>
          <c:orientation val="minMax"/>
          <c:max val="2020"/>
          <c:min val="1960"/>
        </c:scaling>
        <c:delete val="0"/>
        <c:axPos val="b"/>
        <c:majorGridlines>
          <c:spPr>
            <a:ln w="9525" cap="flat" cmpd="sng" algn="ctr">
              <a:solidFill>
                <a:schemeClr val="tx1">
                  <a:lumMod val="15000"/>
                  <a:lumOff val="85000"/>
                </a:schemeClr>
              </a:solidFill>
              <a:round/>
            </a:ln>
            <a:effectLst/>
          </c:spPr>
        </c:majorGridlines>
        <c:numFmt formatCode="General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961744"/>
        <c:crosses val="autoZero"/>
        <c:crossBetween val="midCat"/>
      </c:valAx>
      <c:valAx>
        <c:axId val="353961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aseline="0"/>
                  <a:t> 2018 Dollars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396076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127956227693809E-3"/>
          <c:y val="0"/>
          <c:w val="0.99342237775833575"/>
          <c:h val="0.94070213362008048"/>
        </c:manualLayout>
      </c:layout>
      <c:barChart>
        <c:barDir val="col"/>
        <c:grouping val="clustered"/>
        <c:varyColors val="0"/>
        <c:ser>
          <c:idx val="4"/>
          <c:order val="0"/>
          <c:spPr>
            <a:solidFill>
              <a:srgbClr val="0C4C88"/>
            </a:solidFill>
            <a:ln w="9525">
              <a:noFill/>
              <a:prstDash val="solid"/>
            </a:ln>
          </c:spPr>
          <c:invertIfNegative val="0"/>
          <c:dPt>
            <c:idx val="10"/>
            <c:invertIfNegative val="0"/>
            <c:bubble3D val="0"/>
            <c:spPr>
              <a:solidFill>
                <a:srgbClr val="C00000"/>
              </a:solidFill>
              <a:ln w="9525">
                <a:noFill/>
                <a:prstDash val="solid"/>
              </a:ln>
            </c:spPr>
            <c:extLst>
              <c:ext xmlns:c16="http://schemas.microsoft.com/office/drawing/2014/chart" uri="{C3380CC4-5D6E-409C-BE32-E72D297353CC}">
                <c16:uniqueId val="{00000000-98AC-448D-B450-C87A6150F61C}"/>
              </c:ext>
            </c:extLst>
          </c:dPt>
          <c:dLbls>
            <c:dLbl>
              <c:idx val="5"/>
              <c:layout>
                <c:manualLayout>
                  <c:x val="0"/>
                  <c:y val="5.123182627502812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AC-448D-B450-C87A6150F61C}"/>
                </c:ext>
              </c:extLst>
            </c:dLbl>
            <c:numFmt formatCode="#,##0.0" sourceLinked="0"/>
            <c:spPr>
              <a:noFill/>
              <a:ln w="30111">
                <a:noFill/>
              </a:ln>
            </c:spPr>
            <c:txPr>
              <a:bodyPr/>
              <a:lstStyle/>
              <a:p>
                <a:pPr>
                  <a:defRPr sz="1400" b="1" i="0" u="none" strike="noStrike" baseline="0">
                    <a:solidFill>
                      <a:schemeClr val="bg1"/>
                    </a:solidFill>
                    <a:latin typeface="InterFace" panose="020B0503030203020204"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SWIZ</c:v>
                </c:pt>
                <c:pt idx="1">
                  <c:v>NOR</c:v>
                </c:pt>
                <c:pt idx="2">
                  <c:v>SWE</c:v>
                </c:pt>
                <c:pt idx="3">
                  <c:v>NETH</c:v>
                </c:pt>
                <c:pt idx="4">
                  <c:v>FRA</c:v>
                </c:pt>
                <c:pt idx="5">
                  <c:v>GER</c:v>
                </c:pt>
                <c:pt idx="6">
                  <c:v>CAN</c:v>
                </c:pt>
                <c:pt idx="7">
                  <c:v>UK</c:v>
                </c:pt>
                <c:pt idx="8">
                  <c:v>AUS</c:v>
                </c:pt>
                <c:pt idx="9">
                  <c:v>NZ</c:v>
                </c:pt>
                <c:pt idx="10">
                  <c:v>US</c:v>
                </c:pt>
              </c:strCache>
            </c:strRef>
          </c:cat>
          <c:val>
            <c:numRef>
              <c:f>Sheet1!$B$2:$B$12</c:f>
              <c:numCache>
                <c:formatCode>General</c:formatCode>
                <c:ptCount val="11"/>
                <c:pt idx="0">
                  <c:v>11.3</c:v>
                </c:pt>
                <c:pt idx="1">
                  <c:v>12</c:v>
                </c:pt>
                <c:pt idx="2">
                  <c:v>13.1</c:v>
                </c:pt>
                <c:pt idx="3">
                  <c:v>13.4</c:v>
                </c:pt>
                <c:pt idx="4">
                  <c:v>17</c:v>
                </c:pt>
                <c:pt idx="5">
                  <c:v>23.6</c:v>
                </c:pt>
                <c:pt idx="6">
                  <c:v>26.3</c:v>
                </c:pt>
                <c:pt idx="7">
                  <c:v>28.7</c:v>
                </c:pt>
                <c:pt idx="8">
                  <c:v>30.4</c:v>
                </c:pt>
                <c:pt idx="9">
                  <c:v>32.200000000000003</c:v>
                </c:pt>
                <c:pt idx="10">
                  <c:v>40</c:v>
                </c:pt>
              </c:numCache>
            </c:numRef>
          </c:val>
          <c:extLst>
            <c:ext xmlns:c16="http://schemas.microsoft.com/office/drawing/2014/chart" uri="{C3380CC4-5D6E-409C-BE32-E72D297353CC}">
              <c16:uniqueId val="{00000002-98AC-448D-B450-C87A6150F61C}"/>
            </c:ext>
          </c:extLst>
        </c:ser>
        <c:dLbls>
          <c:showLegendKey val="0"/>
          <c:showVal val="0"/>
          <c:showCatName val="0"/>
          <c:showSerName val="0"/>
          <c:showPercent val="0"/>
          <c:showBubbleSize val="0"/>
        </c:dLbls>
        <c:gapWidth val="30"/>
        <c:axId val="396332184"/>
        <c:axId val="396332576"/>
      </c:barChart>
      <c:lineChart>
        <c:grouping val="standard"/>
        <c:varyColors val="0"/>
        <c:ser>
          <c:idx val="0"/>
          <c:order val="1"/>
          <c:spPr>
            <a:ln>
              <a:solidFill>
                <a:srgbClr val="4ABDBC"/>
              </a:solidFill>
            </a:ln>
          </c:spPr>
          <c:marker>
            <c:symbol val="none"/>
          </c:marker>
          <c:cat>
            <c:strRef>
              <c:f>Sheet1!$A$2:$A$12</c:f>
              <c:strCache>
                <c:ptCount val="11"/>
                <c:pt idx="0">
                  <c:v>SWIZ</c:v>
                </c:pt>
                <c:pt idx="1">
                  <c:v>NOR</c:v>
                </c:pt>
                <c:pt idx="2">
                  <c:v>SWE</c:v>
                </c:pt>
                <c:pt idx="3">
                  <c:v>NETH</c:v>
                </c:pt>
                <c:pt idx="4">
                  <c:v>FRA</c:v>
                </c:pt>
                <c:pt idx="5">
                  <c:v>GER</c:v>
                </c:pt>
                <c:pt idx="6">
                  <c:v>CAN</c:v>
                </c:pt>
                <c:pt idx="7">
                  <c:v>UK</c:v>
                </c:pt>
                <c:pt idx="8">
                  <c:v>AUS</c:v>
                </c:pt>
                <c:pt idx="9">
                  <c:v>NZ</c:v>
                </c:pt>
                <c:pt idx="10">
                  <c:v>US</c:v>
                </c:pt>
              </c:strCache>
            </c:strRef>
          </c:cat>
          <c:val>
            <c:numRef>
              <c:f>Sheet1!$C$2:$C$12</c:f>
              <c:numCache>
                <c:formatCode>General</c:formatCode>
                <c:ptCount val="11"/>
                <c:pt idx="0">
                  <c:v>21</c:v>
                </c:pt>
                <c:pt idx="1">
                  <c:v>21</c:v>
                </c:pt>
                <c:pt idx="2">
                  <c:v>21</c:v>
                </c:pt>
                <c:pt idx="3">
                  <c:v>21</c:v>
                </c:pt>
                <c:pt idx="4">
                  <c:v>21</c:v>
                </c:pt>
                <c:pt idx="5">
                  <c:v>21</c:v>
                </c:pt>
                <c:pt idx="6">
                  <c:v>21</c:v>
                </c:pt>
                <c:pt idx="7">
                  <c:v>21</c:v>
                </c:pt>
                <c:pt idx="8">
                  <c:v>21</c:v>
                </c:pt>
                <c:pt idx="9">
                  <c:v>21</c:v>
                </c:pt>
                <c:pt idx="10">
                  <c:v>21</c:v>
                </c:pt>
              </c:numCache>
            </c:numRef>
          </c:val>
          <c:smooth val="0"/>
          <c:extLst>
            <c:ext xmlns:c16="http://schemas.microsoft.com/office/drawing/2014/chart" uri="{C3380CC4-5D6E-409C-BE32-E72D297353CC}">
              <c16:uniqueId val="{00000003-98AC-448D-B450-C87A6150F61C}"/>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50"/>
          <c:min val="0"/>
        </c:scaling>
        <c:delete val="1"/>
        <c:axPos val="l"/>
        <c:numFmt formatCode="0" sourceLinked="0"/>
        <c:majorTickMark val="out"/>
        <c:minorTickMark val="none"/>
        <c:tickLblPos val="nextTo"/>
        <c:crossAx val="396332184"/>
        <c:crosses val="autoZero"/>
        <c:crossBetween val="between"/>
        <c:majorUnit val="10"/>
        <c:minorUnit val="1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0.22170368604030447"/>
          <c:w val="0.98707649199775183"/>
          <c:h val="0.70474486574662432"/>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spPr>
              <a:solidFill>
                <a:srgbClr val="C00000"/>
              </a:solidFill>
              <a:ln w="9525">
                <a:noFill/>
                <a:prstDash val="solid"/>
              </a:ln>
            </c:spPr>
            <c:extLst>
              <c:ext xmlns:c16="http://schemas.microsoft.com/office/drawing/2014/chart" uri="{C3380CC4-5D6E-409C-BE32-E72D297353CC}">
                <c16:uniqueId val="{00000000-1F52-438F-8451-3FBBF2465F14}"/>
              </c:ext>
            </c:extLst>
          </c:dPt>
          <c:dLbls>
            <c:numFmt formatCode="#,##0.0" sourceLinked="0"/>
            <c:spPr>
              <a:noFill/>
              <a:ln>
                <a:noFill/>
              </a:ln>
              <a:effectLst/>
            </c:spPr>
            <c:txPr>
              <a:bodyPr wrap="square" lIns="38100" tIns="19050" rIns="38100" bIns="19050" anchor="ctr">
                <a:spAutoFit/>
              </a:bodyPr>
              <a:lstStyle/>
              <a:p>
                <a:pPr>
                  <a:defRPr b="1" i="0">
                    <a:solidFill>
                      <a:schemeClr val="bg1"/>
                    </a:solidFill>
                    <a:latin typeface="InterFace" panose="020B0503030203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NOR</c:v>
                </c:pt>
                <c:pt idx="1">
                  <c:v>SWIZ</c:v>
                </c:pt>
                <c:pt idx="2">
                  <c:v>GER</c:v>
                </c:pt>
                <c:pt idx="3">
                  <c:v>SWE</c:v>
                </c:pt>
                <c:pt idx="4">
                  <c:v>AUS</c:v>
                </c:pt>
                <c:pt idx="5">
                  <c:v>NETH</c:v>
                </c:pt>
                <c:pt idx="6">
                  <c:v>NZ</c:v>
                </c:pt>
                <c:pt idx="7">
                  <c:v>FRA</c:v>
                </c:pt>
                <c:pt idx="8">
                  <c:v>UK</c:v>
                </c:pt>
                <c:pt idx="9">
                  <c:v>CAN</c:v>
                </c:pt>
                <c:pt idx="10">
                  <c:v>US</c:v>
                </c:pt>
              </c:strCache>
            </c:strRef>
          </c:cat>
          <c:val>
            <c:numRef>
              <c:f>Sheet1!$B$2:$B$12</c:f>
              <c:numCache>
                <c:formatCode>0.0</c:formatCode>
                <c:ptCount val="11"/>
                <c:pt idx="0">
                  <c:v>4.82</c:v>
                </c:pt>
                <c:pt idx="1">
                  <c:v>4.3</c:v>
                </c:pt>
                <c:pt idx="2">
                  <c:v>4.25</c:v>
                </c:pt>
                <c:pt idx="3">
                  <c:v>4.12</c:v>
                </c:pt>
                <c:pt idx="4">
                  <c:v>3.68</c:v>
                </c:pt>
                <c:pt idx="5">
                  <c:v>3.58</c:v>
                </c:pt>
                <c:pt idx="6">
                  <c:v>3.33</c:v>
                </c:pt>
                <c:pt idx="7">
                  <c:v>3.17</c:v>
                </c:pt>
                <c:pt idx="8">
                  <c:v>2.85</c:v>
                </c:pt>
                <c:pt idx="9">
                  <c:v>2.69</c:v>
                </c:pt>
                <c:pt idx="10">
                  <c:v>2.61</c:v>
                </c:pt>
              </c:numCache>
            </c:numRef>
          </c:val>
          <c:extLst>
            <c:ext xmlns:c16="http://schemas.microsoft.com/office/drawing/2014/chart" uri="{C3380CC4-5D6E-409C-BE32-E72D297353CC}">
              <c16:uniqueId val="{00000001-1F52-438F-8451-3FBBF2465F14}"/>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a:solidFill>
                <a:schemeClr val="bg2"/>
              </a:solidFill>
            </a:ln>
          </c:spPr>
          <c:marker>
            <c:symbol val="none"/>
          </c:marker>
          <c:val>
            <c:numRef>
              <c:f>Sheet1!$C$2:$C$12</c:f>
              <c:numCache>
                <c:formatCode>General</c:formatCode>
                <c:ptCount val="11"/>
                <c:pt idx="0">
                  <c:v>3.5</c:v>
                </c:pt>
                <c:pt idx="1">
                  <c:v>3.5</c:v>
                </c:pt>
                <c:pt idx="2">
                  <c:v>3.5</c:v>
                </c:pt>
                <c:pt idx="3">
                  <c:v>3.5</c:v>
                </c:pt>
                <c:pt idx="4">
                  <c:v>3.5</c:v>
                </c:pt>
                <c:pt idx="5">
                  <c:v>3.5</c:v>
                </c:pt>
                <c:pt idx="6">
                  <c:v>3.5</c:v>
                </c:pt>
                <c:pt idx="7">
                  <c:v>3.5</c:v>
                </c:pt>
                <c:pt idx="8">
                  <c:v>3.5</c:v>
                </c:pt>
                <c:pt idx="9">
                  <c:v>3.5</c:v>
                </c:pt>
                <c:pt idx="10">
                  <c:v>3.5</c:v>
                </c:pt>
              </c:numCache>
            </c:numRef>
          </c:val>
          <c:smooth val="0"/>
          <c:extLst>
            <c:ext xmlns:c16="http://schemas.microsoft.com/office/drawing/2014/chart" uri="{C3380CC4-5D6E-409C-BE32-E72D297353CC}">
              <c16:uniqueId val="{00000002-1F52-438F-8451-3FBBF2465F14}"/>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626208652298583E-2"/>
          <c:y val="8.9564493256400382E-2"/>
          <c:w val="0.94077382897868111"/>
          <c:h val="0.81628968952359693"/>
        </c:manualLayout>
      </c:layout>
      <c:barChart>
        <c:barDir val="col"/>
        <c:grouping val="clustered"/>
        <c:varyColors val="0"/>
        <c:ser>
          <c:idx val="0"/>
          <c:order val="0"/>
          <c:tx>
            <c:strRef>
              <c:f>Sheet1!$B$1</c:f>
              <c:strCache>
                <c:ptCount val="1"/>
                <c:pt idx="0">
                  <c:v>Females</c:v>
                </c:pt>
              </c:strCache>
            </c:strRef>
          </c:tx>
          <c:spPr>
            <a:solidFill>
              <a:srgbClr val="0C4C88"/>
            </a:solidFill>
            <a:ln w="19050">
              <a:noFill/>
            </a:ln>
          </c:spPr>
          <c:invertIfNegative val="0"/>
          <c:dPt>
            <c:idx val="9"/>
            <c:invertIfNegative val="0"/>
            <c:bubble3D val="0"/>
            <c:spPr>
              <a:solidFill>
                <a:srgbClr val="C00000"/>
              </a:solidFill>
              <a:ln w="19050">
                <a:noFill/>
              </a:ln>
            </c:spPr>
            <c:extLst>
              <c:ext xmlns:c16="http://schemas.microsoft.com/office/drawing/2014/chart" uri="{C3380CC4-5D6E-409C-BE32-E72D297353CC}">
                <c16:uniqueId val="{00000001-44DA-4A25-BD22-88D54E351946}"/>
              </c:ext>
            </c:extLst>
          </c:dPt>
          <c:dLbls>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GER</c:v>
                </c:pt>
                <c:pt idx="1">
                  <c:v>UK</c:v>
                </c:pt>
                <c:pt idx="2">
                  <c:v>NETH</c:v>
                </c:pt>
                <c:pt idx="3">
                  <c:v>AUS</c:v>
                </c:pt>
                <c:pt idx="4">
                  <c:v>NZ</c:v>
                </c:pt>
                <c:pt idx="5">
                  <c:v>NOR</c:v>
                </c:pt>
                <c:pt idx="6">
                  <c:v>SWIZ</c:v>
                </c:pt>
                <c:pt idx="7">
                  <c:v>FRA</c:v>
                </c:pt>
                <c:pt idx="8">
                  <c:v>SWE</c:v>
                </c:pt>
                <c:pt idx="9">
                  <c:v>US</c:v>
                </c:pt>
                <c:pt idx="10">
                  <c:v>CAN</c:v>
                </c:pt>
              </c:strCache>
            </c:strRef>
          </c:cat>
          <c:val>
            <c:numRef>
              <c:f>Sheet1!$B$2:$B$12</c:f>
              <c:numCache>
                <c:formatCode>0</c:formatCode>
                <c:ptCount val="11"/>
                <c:pt idx="0">
                  <c:v>11.66</c:v>
                </c:pt>
                <c:pt idx="1">
                  <c:v>20.75</c:v>
                </c:pt>
                <c:pt idx="2">
                  <c:v>21.02</c:v>
                </c:pt>
                <c:pt idx="3">
                  <c:v>23.94</c:v>
                </c:pt>
                <c:pt idx="4">
                  <c:v>23.98</c:v>
                </c:pt>
                <c:pt idx="5">
                  <c:v>27.99</c:v>
                </c:pt>
                <c:pt idx="6">
                  <c:v>29.42</c:v>
                </c:pt>
                <c:pt idx="7">
                  <c:v>31.89</c:v>
                </c:pt>
                <c:pt idx="8">
                  <c:v>36.5</c:v>
                </c:pt>
                <c:pt idx="9">
                  <c:v>37.39</c:v>
                </c:pt>
                <c:pt idx="10">
                  <c:v>44.56</c:v>
                </c:pt>
              </c:numCache>
            </c:numRef>
          </c:val>
          <c:extLst>
            <c:ext xmlns:c16="http://schemas.microsoft.com/office/drawing/2014/chart" uri="{C3380CC4-5D6E-409C-BE32-E72D297353CC}">
              <c16:uniqueId val="{00000002-44DA-4A25-BD22-88D54E351946}"/>
            </c:ext>
          </c:extLst>
        </c:ser>
        <c:dLbls>
          <c:showLegendKey val="0"/>
          <c:showVal val="0"/>
          <c:showCatName val="0"/>
          <c:showSerName val="0"/>
          <c:showPercent val="0"/>
          <c:showBubbleSize val="0"/>
        </c:dLbls>
        <c:gapWidth val="25"/>
        <c:axId val="637811800"/>
        <c:axId val="637812192"/>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1"/>
                    <c:layout>
                      <c:manualLayout>
                        <c:x val="1.4181764662660485E-3"/>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3-44DA-4A25-BD22-88D54E351946}"/>
                      </c:ext>
                    </c:extLst>
                  </c:dLbl>
                  <c:dLbl>
                    <c:idx val="3"/>
                    <c:layout>
                      <c:manualLayout>
                        <c:x val="-1.4181764662660485E-3"/>
                        <c:y val="2.8988808722024945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44DA-4A25-BD22-88D54E351946}"/>
                      </c:ext>
                    </c:extLst>
                  </c:dLbl>
                  <c:dLbl>
                    <c:idx val="4"/>
                    <c:layout>
                      <c:manualLayout>
                        <c:x val="0"/>
                        <c:y val="4.295153812553868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44DA-4A25-BD22-88D54E351946}"/>
                      </c:ext>
                    </c:extLst>
                  </c:dLbl>
                  <c:dLbl>
                    <c:idx val="6"/>
                    <c:layout>
                      <c:manualLayout>
                        <c:x val="0"/>
                        <c:y val="2.3127751298366982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44DA-4A25-BD22-88D54E351946}"/>
                      </c:ext>
                    </c:extLst>
                  </c:dLbl>
                  <c:dLbl>
                    <c:idx val="7"/>
                    <c:layout>
                      <c:manualLayout>
                        <c:x val="7.0908823313302425E-4"/>
                        <c:y val="5.6167656165002466E-2"/>
                      </c:manualLayout>
                    </c:layout>
                    <c:spPr>
                      <a:noFill/>
                      <a:ln>
                        <a:noFill/>
                      </a:ln>
                      <a:effectLst/>
                    </c:spPr>
                    <c:txPr>
                      <a:bodyPr wrap="square" lIns="38100" tIns="19050" rIns="38100" bIns="19050" anchor="ctr">
                        <a:noAutofit/>
                      </a:bodyPr>
                      <a:lstStyle/>
                      <a:p>
                        <a:pPr>
                          <a:defRPr sz="1400" b="1">
                            <a:latin typeface="Interface"/>
                          </a:defRPr>
                        </a:pPr>
                        <a:endParaRPr lang="en-US"/>
                      </a:p>
                    </c:txPr>
                    <c:showLegendKey val="0"/>
                    <c:showVal val="1"/>
                    <c:showCatName val="0"/>
                    <c:showSerName val="0"/>
                    <c:showPercent val="0"/>
                    <c:showBubbleSize val="0"/>
                    <c:extLst>
                      <c:ext uri="{CE6537A1-D6FC-4f65-9D91-7224C49458BB}">
                        <c15:layout>
                          <c:manualLayout>
                            <c:w val="3.4844595776156811E-2"/>
                            <c:h val="0.10936122399656389"/>
                          </c:manualLayout>
                        </c15:layout>
                      </c:ext>
                      <c:ext xmlns:c16="http://schemas.microsoft.com/office/drawing/2014/chart" uri="{C3380CC4-5D6E-409C-BE32-E72D297353CC}">
                        <c16:uniqueId val="{00000007-44DA-4A25-BD22-88D54E351946}"/>
                      </c:ext>
                    </c:extLst>
                  </c:dLbl>
                  <c:dLbl>
                    <c:idx val="10"/>
                    <c:layout>
                      <c:manualLayout>
                        <c:x val="0"/>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8-44DA-4A25-BD22-88D54E351946}"/>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GER</c:v>
                      </c:pt>
                      <c:pt idx="1">
                        <c:v>UK</c:v>
                      </c:pt>
                      <c:pt idx="2">
                        <c:v>NETH</c:v>
                      </c:pt>
                      <c:pt idx="3">
                        <c:v>AUS</c:v>
                      </c:pt>
                      <c:pt idx="4">
                        <c:v>NZ</c:v>
                      </c:pt>
                      <c:pt idx="5">
                        <c:v>NOR</c:v>
                      </c:pt>
                      <c:pt idx="6">
                        <c:v>SWIZ</c:v>
                      </c:pt>
                      <c:pt idx="7">
                        <c:v>FRA</c:v>
                      </c:pt>
                      <c:pt idx="8">
                        <c:v>SWE</c:v>
                      </c:pt>
                      <c:pt idx="9">
                        <c:v>US</c:v>
                      </c:pt>
                      <c:pt idx="10">
                        <c:v>CAN</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9-44DA-4A25-BD22-88D54E351946}"/>
                  </c:ext>
                </c:extLst>
              </c15:ser>
            </c15:filteredBarSeries>
          </c:ext>
        </c:extLst>
      </c:barChart>
      <c:catAx>
        <c:axId val="637811800"/>
        <c:scaling>
          <c:orientation val="minMax"/>
        </c:scaling>
        <c:delete val="0"/>
        <c:axPos val="b"/>
        <c:numFmt formatCode="General" sourceLinked="1"/>
        <c:majorTickMark val="none"/>
        <c:minorTickMark val="none"/>
        <c:tickLblPos val="nextTo"/>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637812192"/>
        <c:crosses val="autoZero"/>
        <c:auto val="1"/>
        <c:lblAlgn val="ctr"/>
        <c:lblOffset val="100"/>
        <c:noMultiLvlLbl val="0"/>
      </c:catAx>
      <c:valAx>
        <c:axId val="637812192"/>
        <c:scaling>
          <c:orientation val="minMax"/>
          <c:max val="50"/>
        </c:scaling>
        <c:delete val="1"/>
        <c:axPos val="l"/>
        <c:numFmt formatCode="0" sourceLinked="1"/>
        <c:majorTickMark val="none"/>
        <c:minorTickMark val="none"/>
        <c:tickLblPos val="nextTo"/>
        <c:crossAx val="637811800"/>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625255176436274E-2"/>
          <c:y val="4.6205371651757733E-2"/>
          <c:w val="0.7035235040064437"/>
          <c:h val="0.88335401883279829"/>
        </c:manualLayout>
      </c:layout>
      <c:lineChart>
        <c:grouping val="standard"/>
        <c:varyColors val="0"/>
        <c:ser>
          <c:idx val="8"/>
          <c:order val="0"/>
          <c:tx>
            <c:strRef>
              <c:f>Sheet1!$A$10</c:f>
              <c:strCache>
                <c:ptCount val="1"/>
                <c:pt idx="0">
                  <c:v>SWIZ: 83.6</c:v>
                </c:pt>
              </c:strCache>
            </c:strRef>
          </c:tx>
          <c:spPr>
            <a:ln w="28575" cap="rnd">
              <a:solidFill>
                <a:schemeClr val="accent3">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75.7</c:v>
                </c:pt>
                <c:pt idx="1">
                  <c:v>75.900000000000006</c:v>
                </c:pt>
                <c:pt idx="2">
                  <c:v>76.2</c:v>
                </c:pt>
                <c:pt idx="3">
                  <c:v>76.2</c:v>
                </c:pt>
                <c:pt idx="4">
                  <c:v>76.900000000000006</c:v>
                </c:pt>
                <c:pt idx="5">
                  <c:v>77</c:v>
                </c:pt>
                <c:pt idx="6">
                  <c:v>77.099999999999994</c:v>
                </c:pt>
                <c:pt idx="7">
                  <c:v>77.5</c:v>
                </c:pt>
                <c:pt idx="8">
                  <c:v>77.5</c:v>
                </c:pt>
                <c:pt idx="9">
                  <c:v>77.7</c:v>
                </c:pt>
                <c:pt idx="10">
                  <c:v>77.5</c:v>
                </c:pt>
                <c:pt idx="11">
                  <c:v>77.8</c:v>
                </c:pt>
                <c:pt idx="12">
                  <c:v>78.099999999999994</c:v>
                </c:pt>
                <c:pt idx="13">
                  <c:v>78.400000000000006</c:v>
                </c:pt>
                <c:pt idx="14">
                  <c:v>78.599999999999994</c:v>
                </c:pt>
                <c:pt idx="15">
                  <c:v>78.7</c:v>
                </c:pt>
                <c:pt idx="16">
                  <c:v>79.099999999999994</c:v>
                </c:pt>
                <c:pt idx="17">
                  <c:v>79.3</c:v>
                </c:pt>
                <c:pt idx="18">
                  <c:v>79.599999999999994</c:v>
                </c:pt>
                <c:pt idx="19">
                  <c:v>79.8</c:v>
                </c:pt>
                <c:pt idx="20">
                  <c:v>79.900000000000006</c:v>
                </c:pt>
                <c:pt idx="21">
                  <c:v>80.400000000000006</c:v>
                </c:pt>
                <c:pt idx="22">
                  <c:v>80.599999999999994</c:v>
                </c:pt>
                <c:pt idx="23">
                  <c:v>80.599999999999994</c:v>
                </c:pt>
                <c:pt idx="24">
                  <c:v>81.2</c:v>
                </c:pt>
                <c:pt idx="25">
                  <c:v>81.400000000000006</c:v>
                </c:pt>
                <c:pt idx="26">
                  <c:v>81.7</c:v>
                </c:pt>
                <c:pt idx="27">
                  <c:v>82</c:v>
                </c:pt>
                <c:pt idx="28">
                  <c:v>82.2</c:v>
                </c:pt>
                <c:pt idx="29">
                  <c:v>82.3</c:v>
                </c:pt>
                <c:pt idx="30">
                  <c:v>82.6</c:v>
                </c:pt>
                <c:pt idx="31">
                  <c:v>82.8</c:v>
                </c:pt>
                <c:pt idx="32">
                  <c:v>82.8</c:v>
                </c:pt>
                <c:pt idx="33">
                  <c:v>82.9</c:v>
                </c:pt>
                <c:pt idx="34">
                  <c:v>83.3</c:v>
                </c:pt>
                <c:pt idx="35">
                  <c:v>83</c:v>
                </c:pt>
                <c:pt idx="36">
                  <c:v>83.7</c:v>
                </c:pt>
                <c:pt idx="37" formatCode="0.0">
                  <c:v>83.6</c:v>
                </c:pt>
              </c:numCache>
            </c:numRef>
          </c:val>
          <c:smooth val="0"/>
          <c:extLst>
            <c:ext xmlns:c16="http://schemas.microsoft.com/office/drawing/2014/chart" uri="{C3380CC4-5D6E-409C-BE32-E72D297353CC}">
              <c16:uniqueId val="{00000000-7168-488C-B753-525E9F591060}"/>
            </c:ext>
          </c:extLst>
        </c:ser>
        <c:ser>
          <c:idx val="6"/>
          <c:order val="1"/>
          <c:tx>
            <c:strRef>
              <c:f>Sheet1!$A$8</c:f>
              <c:strCache>
                <c:ptCount val="1"/>
                <c:pt idx="0">
                  <c:v>NOR: 82.7</c:v>
                </c:pt>
              </c:strCache>
            </c:strRef>
          </c:tx>
          <c:spPr>
            <a:ln w="28575" cap="rnd">
              <a:solidFill>
                <a:schemeClr val="accent1">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75.900000000000006</c:v>
                </c:pt>
                <c:pt idx="1">
                  <c:v>76.099999999999994</c:v>
                </c:pt>
                <c:pt idx="2">
                  <c:v>76.2</c:v>
                </c:pt>
                <c:pt idx="3">
                  <c:v>76.3</c:v>
                </c:pt>
                <c:pt idx="4">
                  <c:v>76.400000000000006</c:v>
                </c:pt>
                <c:pt idx="5">
                  <c:v>76.099999999999994</c:v>
                </c:pt>
                <c:pt idx="6">
                  <c:v>76.5</c:v>
                </c:pt>
                <c:pt idx="7">
                  <c:v>76.3</c:v>
                </c:pt>
                <c:pt idx="8">
                  <c:v>76.400000000000006</c:v>
                </c:pt>
                <c:pt idx="9">
                  <c:v>76.7</c:v>
                </c:pt>
                <c:pt idx="10">
                  <c:v>76.7</c:v>
                </c:pt>
                <c:pt idx="11">
                  <c:v>77.099999999999994</c:v>
                </c:pt>
                <c:pt idx="12">
                  <c:v>77.400000000000006</c:v>
                </c:pt>
                <c:pt idx="13">
                  <c:v>77.3</c:v>
                </c:pt>
                <c:pt idx="14">
                  <c:v>77.900000000000006</c:v>
                </c:pt>
                <c:pt idx="15">
                  <c:v>77.900000000000006</c:v>
                </c:pt>
                <c:pt idx="16">
                  <c:v>78.3</c:v>
                </c:pt>
                <c:pt idx="17">
                  <c:v>78.3</c:v>
                </c:pt>
                <c:pt idx="18">
                  <c:v>78.5</c:v>
                </c:pt>
                <c:pt idx="19">
                  <c:v>78.400000000000006</c:v>
                </c:pt>
                <c:pt idx="20">
                  <c:v>78.8</c:v>
                </c:pt>
                <c:pt idx="21">
                  <c:v>78.900000000000006</c:v>
                </c:pt>
                <c:pt idx="22">
                  <c:v>79</c:v>
                </c:pt>
                <c:pt idx="23">
                  <c:v>79.599999999999994</c:v>
                </c:pt>
                <c:pt idx="24">
                  <c:v>80.099999999999994</c:v>
                </c:pt>
                <c:pt idx="25">
                  <c:v>80.3</c:v>
                </c:pt>
                <c:pt idx="26">
                  <c:v>80.599999999999994</c:v>
                </c:pt>
                <c:pt idx="27">
                  <c:v>80.599999999999994</c:v>
                </c:pt>
                <c:pt idx="28">
                  <c:v>80.8</c:v>
                </c:pt>
                <c:pt idx="29">
                  <c:v>81</c:v>
                </c:pt>
                <c:pt idx="30">
                  <c:v>81.2</c:v>
                </c:pt>
                <c:pt idx="31">
                  <c:v>81.400000000000006</c:v>
                </c:pt>
                <c:pt idx="32">
                  <c:v>81.5</c:v>
                </c:pt>
                <c:pt idx="33">
                  <c:v>81.8</c:v>
                </c:pt>
                <c:pt idx="34">
                  <c:v>82.2</c:v>
                </c:pt>
                <c:pt idx="35">
                  <c:v>82.4</c:v>
                </c:pt>
                <c:pt idx="36">
                  <c:v>82.5</c:v>
                </c:pt>
                <c:pt idx="37" formatCode="0.0">
                  <c:v>82.7</c:v>
                </c:pt>
              </c:numCache>
            </c:numRef>
          </c:val>
          <c:smooth val="0"/>
          <c:extLst>
            <c:ext xmlns:c16="http://schemas.microsoft.com/office/drawing/2014/chart" uri="{C3380CC4-5D6E-409C-BE32-E72D297353CC}">
              <c16:uniqueId val="{00000001-7168-488C-B753-525E9F591060}"/>
            </c:ext>
          </c:extLst>
        </c:ser>
        <c:ser>
          <c:idx val="2"/>
          <c:order val="2"/>
          <c:tx>
            <c:strRef>
              <c:f>Sheet1!$A$4</c:f>
              <c:strCache>
                <c:ptCount val="1"/>
                <c:pt idx="0">
                  <c:v>FRA: 82.6</c:v>
                </c:pt>
              </c:strCache>
            </c:strRef>
          </c:tx>
          <c:spPr>
            <a:ln w="28575" cap="rnd">
              <a:solidFill>
                <a:schemeClr val="accent3"/>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74.3</c:v>
                </c:pt>
                <c:pt idx="1">
                  <c:v>74.5</c:v>
                </c:pt>
                <c:pt idx="2">
                  <c:v>74.8</c:v>
                </c:pt>
                <c:pt idx="3">
                  <c:v>74.8</c:v>
                </c:pt>
                <c:pt idx="4">
                  <c:v>75.3</c:v>
                </c:pt>
                <c:pt idx="5">
                  <c:v>75.400000000000006</c:v>
                </c:pt>
                <c:pt idx="6">
                  <c:v>75.7</c:v>
                </c:pt>
                <c:pt idx="7">
                  <c:v>76.3</c:v>
                </c:pt>
                <c:pt idx="8">
                  <c:v>76.599999999999994</c:v>
                </c:pt>
                <c:pt idx="9">
                  <c:v>76.7</c:v>
                </c:pt>
                <c:pt idx="10">
                  <c:v>77</c:v>
                </c:pt>
                <c:pt idx="11">
                  <c:v>77.2</c:v>
                </c:pt>
                <c:pt idx="12">
                  <c:v>77.5</c:v>
                </c:pt>
                <c:pt idx="13">
                  <c:v>77.599999999999994</c:v>
                </c:pt>
                <c:pt idx="14">
                  <c:v>78</c:v>
                </c:pt>
                <c:pt idx="15">
                  <c:v>78.099999999999994</c:v>
                </c:pt>
                <c:pt idx="16">
                  <c:v>78.3</c:v>
                </c:pt>
                <c:pt idx="17">
                  <c:v>78.599999999999994</c:v>
                </c:pt>
                <c:pt idx="18">
                  <c:v>78.8</c:v>
                </c:pt>
                <c:pt idx="19">
                  <c:v>78.900000000000006</c:v>
                </c:pt>
                <c:pt idx="20">
                  <c:v>79.2</c:v>
                </c:pt>
                <c:pt idx="21">
                  <c:v>79.3</c:v>
                </c:pt>
                <c:pt idx="22">
                  <c:v>79.400000000000006</c:v>
                </c:pt>
                <c:pt idx="23">
                  <c:v>79.3</c:v>
                </c:pt>
                <c:pt idx="24">
                  <c:v>80.3</c:v>
                </c:pt>
                <c:pt idx="25">
                  <c:v>80.400000000000006</c:v>
                </c:pt>
                <c:pt idx="26">
                  <c:v>81</c:v>
                </c:pt>
                <c:pt idx="27">
                  <c:v>81.2</c:v>
                </c:pt>
                <c:pt idx="28">
                  <c:v>81.400000000000006</c:v>
                </c:pt>
                <c:pt idx="29">
                  <c:v>81.5</c:v>
                </c:pt>
                <c:pt idx="30">
                  <c:v>81.8</c:v>
                </c:pt>
                <c:pt idx="31">
                  <c:v>82.3</c:v>
                </c:pt>
                <c:pt idx="32">
                  <c:v>82.1</c:v>
                </c:pt>
                <c:pt idx="33">
                  <c:v>82.3</c:v>
                </c:pt>
                <c:pt idx="34">
                  <c:v>82.8</c:v>
                </c:pt>
                <c:pt idx="35">
                  <c:v>82.4</c:v>
                </c:pt>
                <c:pt idx="36">
                  <c:v>82.6</c:v>
                </c:pt>
                <c:pt idx="37" formatCode="0.0">
                  <c:v>82.6</c:v>
                </c:pt>
              </c:numCache>
            </c:numRef>
          </c:val>
          <c:smooth val="0"/>
          <c:extLst>
            <c:ext xmlns:c16="http://schemas.microsoft.com/office/drawing/2014/chart" uri="{C3380CC4-5D6E-409C-BE32-E72D297353CC}">
              <c16:uniqueId val="{00000002-7168-488C-B753-525E9F591060}"/>
            </c:ext>
          </c:extLst>
        </c:ser>
        <c:ser>
          <c:idx val="0"/>
          <c:order val="3"/>
          <c:tx>
            <c:strRef>
              <c:f>Sheet1!$A$2</c:f>
              <c:strCache>
                <c:ptCount val="1"/>
                <c:pt idx="0">
                  <c:v>AUS: 82.6</c:v>
                </c:pt>
              </c:strCache>
            </c:strRef>
          </c:tx>
          <c:spPr>
            <a:ln w="28575" cap="rnd">
              <a:solidFill>
                <a:schemeClr val="accent1"/>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74.599999999999994</c:v>
                </c:pt>
                <c:pt idx="1">
                  <c:v>74.900000000000006</c:v>
                </c:pt>
                <c:pt idx="2">
                  <c:v>74.7</c:v>
                </c:pt>
                <c:pt idx="3">
                  <c:v>75.5</c:v>
                </c:pt>
                <c:pt idx="4">
                  <c:v>75.8</c:v>
                </c:pt>
                <c:pt idx="5">
                  <c:v>75.599999999999994</c:v>
                </c:pt>
                <c:pt idx="6">
                  <c:v>76.099999999999994</c:v>
                </c:pt>
                <c:pt idx="7">
                  <c:v>76.3</c:v>
                </c:pt>
                <c:pt idx="8">
                  <c:v>76.3</c:v>
                </c:pt>
                <c:pt idx="9">
                  <c:v>76.5</c:v>
                </c:pt>
                <c:pt idx="10">
                  <c:v>77</c:v>
                </c:pt>
                <c:pt idx="11">
                  <c:v>77.400000000000006</c:v>
                </c:pt>
                <c:pt idx="12">
                  <c:v>77.5</c:v>
                </c:pt>
                <c:pt idx="13">
                  <c:v>78</c:v>
                </c:pt>
                <c:pt idx="14">
                  <c:v>78</c:v>
                </c:pt>
                <c:pt idx="15">
                  <c:v>77.900000000000006</c:v>
                </c:pt>
                <c:pt idx="16">
                  <c:v>78.2</c:v>
                </c:pt>
                <c:pt idx="17">
                  <c:v>78.5</c:v>
                </c:pt>
                <c:pt idx="18">
                  <c:v>78.7</c:v>
                </c:pt>
                <c:pt idx="19">
                  <c:v>79</c:v>
                </c:pt>
                <c:pt idx="20">
                  <c:v>79.3</c:v>
                </c:pt>
                <c:pt idx="21">
                  <c:v>79.7</c:v>
                </c:pt>
                <c:pt idx="22">
                  <c:v>80</c:v>
                </c:pt>
                <c:pt idx="23">
                  <c:v>80.3</c:v>
                </c:pt>
                <c:pt idx="24">
                  <c:v>80.599999999999994</c:v>
                </c:pt>
                <c:pt idx="25">
                  <c:v>80.900000000000006</c:v>
                </c:pt>
                <c:pt idx="26">
                  <c:v>81.099999999999994</c:v>
                </c:pt>
                <c:pt idx="27">
                  <c:v>81.400000000000006</c:v>
                </c:pt>
                <c:pt idx="28">
                  <c:v>81.5</c:v>
                </c:pt>
                <c:pt idx="29">
                  <c:v>81.599999999999994</c:v>
                </c:pt>
                <c:pt idx="30">
                  <c:v>81.8</c:v>
                </c:pt>
                <c:pt idx="31">
                  <c:v>82</c:v>
                </c:pt>
                <c:pt idx="32">
                  <c:v>82.1</c:v>
                </c:pt>
                <c:pt idx="33">
                  <c:v>82.2</c:v>
                </c:pt>
                <c:pt idx="34">
                  <c:v>82.4</c:v>
                </c:pt>
                <c:pt idx="35">
                  <c:v>82.5</c:v>
                </c:pt>
                <c:pt idx="36">
                  <c:v>82.5</c:v>
                </c:pt>
                <c:pt idx="37" formatCode="0.0">
                  <c:v>82.6</c:v>
                </c:pt>
              </c:numCache>
            </c:numRef>
          </c:val>
          <c:smooth val="0"/>
          <c:extLst>
            <c:ext xmlns:c16="http://schemas.microsoft.com/office/drawing/2014/chart" uri="{C3380CC4-5D6E-409C-BE32-E72D297353CC}">
              <c16:uniqueId val="{00000003-7168-488C-B753-525E9F591060}"/>
            </c:ext>
          </c:extLst>
        </c:ser>
        <c:ser>
          <c:idx val="7"/>
          <c:order val="4"/>
          <c:tx>
            <c:strRef>
              <c:f>Sheet1!$A$9</c:f>
              <c:strCache>
                <c:ptCount val="1"/>
                <c:pt idx="0">
                  <c:v>SWE: 82.5</c:v>
                </c:pt>
              </c:strCache>
            </c:strRef>
          </c:tx>
          <c:spPr>
            <a:ln w="28575" cap="rnd">
              <a:solidFill>
                <a:schemeClr val="accent2">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75.900000000000006</c:v>
                </c:pt>
                <c:pt idx="1">
                  <c:v>76.2</c:v>
                </c:pt>
                <c:pt idx="2">
                  <c:v>76.5</c:v>
                </c:pt>
                <c:pt idx="3">
                  <c:v>76.7</c:v>
                </c:pt>
                <c:pt idx="4">
                  <c:v>77</c:v>
                </c:pt>
                <c:pt idx="5">
                  <c:v>76.8</c:v>
                </c:pt>
                <c:pt idx="6">
                  <c:v>77.099999999999994</c:v>
                </c:pt>
                <c:pt idx="7">
                  <c:v>77.3</c:v>
                </c:pt>
                <c:pt idx="8">
                  <c:v>77.099999999999994</c:v>
                </c:pt>
                <c:pt idx="9">
                  <c:v>77.8</c:v>
                </c:pt>
                <c:pt idx="10">
                  <c:v>77.7</c:v>
                </c:pt>
                <c:pt idx="11">
                  <c:v>77.900000000000006</c:v>
                </c:pt>
                <c:pt idx="12">
                  <c:v>78.2</c:v>
                </c:pt>
                <c:pt idx="13">
                  <c:v>78.2</c:v>
                </c:pt>
                <c:pt idx="14">
                  <c:v>78.900000000000006</c:v>
                </c:pt>
                <c:pt idx="15">
                  <c:v>79</c:v>
                </c:pt>
                <c:pt idx="16">
                  <c:v>79.2</c:v>
                </c:pt>
                <c:pt idx="17">
                  <c:v>79.400000000000006</c:v>
                </c:pt>
                <c:pt idx="18">
                  <c:v>79.5</c:v>
                </c:pt>
                <c:pt idx="19">
                  <c:v>79.599999999999994</c:v>
                </c:pt>
                <c:pt idx="20">
                  <c:v>79.7</c:v>
                </c:pt>
                <c:pt idx="21">
                  <c:v>79.900000000000006</c:v>
                </c:pt>
                <c:pt idx="22">
                  <c:v>79.900000000000006</c:v>
                </c:pt>
                <c:pt idx="23">
                  <c:v>80.3</c:v>
                </c:pt>
                <c:pt idx="24">
                  <c:v>80.599999999999994</c:v>
                </c:pt>
                <c:pt idx="25">
                  <c:v>80.7</c:v>
                </c:pt>
                <c:pt idx="26">
                  <c:v>81</c:v>
                </c:pt>
                <c:pt idx="27">
                  <c:v>81.099999999999994</c:v>
                </c:pt>
                <c:pt idx="28">
                  <c:v>81.3</c:v>
                </c:pt>
                <c:pt idx="29">
                  <c:v>81.5</c:v>
                </c:pt>
                <c:pt idx="30">
                  <c:v>81.599999999999994</c:v>
                </c:pt>
                <c:pt idx="31">
                  <c:v>81.900000000000006</c:v>
                </c:pt>
                <c:pt idx="32">
                  <c:v>81.8</c:v>
                </c:pt>
                <c:pt idx="33">
                  <c:v>82</c:v>
                </c:pt>
                <c:pt idx="34">
                  <c:v>82.3</c:v>
                </c:pt>
                <c:pt idx="35">
                  <c:v>82.3</c:v>
                </c:pt>
                <c:pt idx="36">
                  <c:v>82.4</c:v>
                </c:pt>
                <c:pt idx="37" formatCode="0.0">
                  <c:v>82.5</c:v>
                </c:pt>
              </c:numCache>
            </c:numRef>
          </c:val>
          <c:smooth val="0"/>
          <c:extLst>
            <c:ext xmlns:c16="http://schemas.microsoft.com/office/drawing/2014/chart" uri="{C3380CC4-5D6E-409C-BE32-E72D297353CC}">
              <c16:uniqueId val="{00000004-7168-488C-B753-525E9F591060}"/>
            </c:ext>
          </c:extLst>
        </c:ser>
        <c:ser>
          <c:idx val="1"/>
          <c:order val="5"/>
          <c:tx>
            <c:strRef>
              <c:f>Sheet1!$A$3</c:f>
              <c:strCache>
                <c:ptCount val="1"/>
                <c:pt idx="0">
                  <c:v>CAN: 82.0</c:v>
                </c:pt>
              </c:strCache>
            </c:strRef>
          </c:tx>
          <c:spPr>
            <a:ln w="28575" cap="rnd">
              <a:solidFill>
                <a:schemeClr val="accent2"/>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75.3</c:v>
                </c:pt>
                <c:pt idx="1">
                  <c:v>75.5</c:v>
                </c:pt>
                <c:pt idx="2">
                  <c:v>75.599999999999994</c:v>
                </c:pt>
                <c:pt idx="3">
                  <c:v>75.900000000000006</c:v>
                </c:pt>
                <c:pt idx="4">
                  <c:v>76.2</c:v>
                </c:pt>
                <c:pt idx="5">
                  <c:v>76.3</c:v>
                </c:pt>
                <c:pt idx="6">
                  <c:v>76.5</c:v>
                </c:pt>
                <c:pt idx="7">
                  <c:v>76.599999999999994</c:v>
                </c:pt>
                <c:pt idx="8">
                  <c:v>76.8</c:v>
                </c:pt>
                <c:pt idx="9">
                  <c:v>77</c:v>
                </c:pt>
                <c:pt idx="10">
                  <c:v>77.2</c:v>
                </c:pt>
                <c:pt idx="11">
                  <c:v>77.5</c:v>
                </c:pt>
                <c:pt idx="12">
                  <c:v>77.7</c:v>
                </c:pt>
                <c:pt idx="13">
                  <c:v>77.8</c:v>
                </c:pt>
                <c:pt idx="14">
                  <c:v>77.900000000000006</c:v>
                </c:pt>
                <c:pt idx="15">
                  <c:v>77.900000000000006</c:v>
                </c:pt>
                <c:pt idx="16">
                  <c:v>78.099999999999994</c:v>
                </c:pt>
                <c:pt idx="17">
                  <c:v>78.3</c:v>
                </c:pt>
                <c:pt idx="18">
                  <c:v>78.5</c:v>
                </c:pt>
                <c:pt idx="19">
                  <c:v>78.7</c:v>
                </c:pt>
                <c:pt idx="20">
                  <c:v>79</c:v>
                </c:pt>
                <c:pt idx="21">
                  <c:v>79.2</c:v>
                </c:pt>
                <c:pt idx="22">
                  <c:v>79.400000000000006</c:v>
                </c:pt>
                <c:pt idx="23">
                  <c:v>79.599999999999994</c:v>
                </c:pt>
                <c:pt idx="24">
                  <c:v>79.8</c:v>
                </c:pt>
                <c:pt idx="25">
                  <c:v>80</c:v>
                </c:pt>
                <c:pt idx="26">
                  <c:v>80.3</c:v>
                </c:pt>
                <c:pt idx="27">
                  <c:v>80.400000000000006</c:v>
                </c:pt>
                <c:pt idx="28">
                  <c:v>80.599999999999994</c:v>
                </c:pt>
                <c:pt idx="29">
                  <c:v>80.8</c:v>
                </c:pt>
                <c:pt idx="30">
                  <c:v>81.099999999999994</c:v>
                </c:pt>
                <c:pt idx="31">
                  <c:v>81.3</c:v>
                </c:pt>
                <c:pt idx="32">
                  <c:v>81.5</c:v>
                </c:pt>
                <c:pt idx="33">
                  <c:v>81.7</c:v>
                </c:pt>
                <c:pt idx="34">
                  <c:v>81.8</c:v>
                </c:pt>
                <c:pt idx="35">
                  <c:v>81.900000000000006</c:v>
                </c:pt>
                <c:pt idx="36">
                  <c:v>82</c:v>
                </c:pt>
                <c:pt idx="37" formatCode="0.0">
                  <c:v>82</c:v>
                </c:pt>
              </c:numCache>
            </c:numRef>
          </c:val>
          <c:smooth val="0"/>
          <c:extLst>
            <c:ext xmlns:c16="http://schemas.microsoft.com/office/drawing/2014/chart" uri="{C3380CC4-5D6E-409C-BE32-E72D297353CC}">
              <c16:uniqueId val="{00000005-7168-488C-B753-525E9F591060}"/>
            </c:ext>
          </c:extLst>
        </c:ser>
        <c:ser>
          <c:idx val="5"/>
          <c:order val="6"/>
          <c:tx>
            <c:strRef>
              <c:f>Sheet1!$A$7</c:f>
              <c:strCache>
                <c:ptCount val="1"/>
                <c:pt idx="0">
                  <c:v>NZ: 81.9</c:v>
                </c:pt>
              </c:strCache>
            </c:strRef>
          </c:tx>
          <c:spPr>
            <a:ln w="28575" cap="rnd">
              <a:solidFill>
                <a:schemeClr val="accent6"/>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73.2</c:v>
                </c:pt>
                <c:pt idx="1">
                  <c:v>73.400000000000006</c:v>
                </c:pt>
                <c:pt idx="2">
                  <c:v>73.599999999999994</c:v>
                </c:pt>
                <c:pt idx="3">
                  <c:v>73.7</c:v>
                </c:pt>
                <c:pt idx="4">
                  <c:v>73.8</c:v>
                </c:pt>
                <c:pt idx="5">
                  <c:v>74</c:v>
                </c:pt>
                <c:pt idx="6">
                  <c:v>74.099999999999994</c:v>
                </c:pt>
                <c:pt idx="7">
                  <c:v>74.5</c:v>
                </c:pt>
                <c:pt idx="8">
                  <c:v>74.8</c:v>
                </c:pt>
                <c:pt idx="9">
                  <c:v>75.2</c:v>
                </c:pt>
                <c:pt idx="10">
                  <c:v>75.5</c:v>
                </c:pt>
                <c:pt idx="11">
                  <c:v>75.8</c:v>
                </c:pt>
                <c:pt idx="12">
                  <c:v>76.099999999999994</c:v>
                </c:pt>
                <c:pt idx="13">
                  <c:v>76.3</c:v>
                </c:pt>
                <c:pt idx="14">
                  <c:v>76.599999999999994</c:v>
                </c:pt>
                <c:pt idx="15">
                  <c:v>76.8</c:v>
                </c:pt>
                <c:pt idx="16">
                  <c:v>77.099999999999994</c:v>
                </c:pt>
                <c:pt idx="17">
                  <c:v>77.400000000000006</c:v>
                </c:pt>
                <c:pt idx="18">
                  <c:v>77.7</c:v>
                </c:pt>
                <c:pt idx="19">
                  <c:v>78.099999999999994</c:v>
                </c:pt>
                <c:pt idx="20">
                  <c:v>78.400000000000006</c:v>
                </c:pt>
                <c:pt idx="21">
                  <c:v>78.7</c:v>
                </c:pt>
                <c:pt idx="22">
                  <c:v>79</c:v>
                </c:pt>
                <c:pt idx="23">
                  <c:v>79.3</c:v>
                </c:pt>
                <c:pt idx="24">
                  <c:v>79.599999999999994</c:v>
                </c:pt>
                <c:pt idx="25">
                  <c:v>79.8</c:v>
                </c:pt>
                <c:pt idx="26">
                  <c:v>80.099999999999994</c:v>
                </c:pt>
                <c:pt idx="27">
                  <c:v>80.3</c:v>
                </c:pt>
                <c:pt idx="28">
                  <c:v>80.5</c:v>
                </c:pt>
                <c:pt idx="29">
                  <c:v>80.7</c:v>
                </c:pt>
                <c:pt idx="30">
                  <c:v>80.8</c:v>
                </c:pt>
                <c:pt idx="31">
                  <c:v>81</c:v>
                </c:pt>
                <c:pt idx="32">
                  <c:v>81.2</c:v>
                </c:pt>
                <c:pt idx="33">
                  <c:v>81.400000000000006</c:v>
                </c:pt>
                <c:pt idx="34">
                  <c:v>81.5</c:v>
                </c:pt>
                <c:pt idx="35">
                  <c:v>81.7</c:v>
                </c:pt>
                <c:pt idx="36">
                  <c:v>81.7</c:v>
                </c:pt>
                <c:pt idx="37" formatCode="0.0">
                  <c:v>81.900000000000006</c:v>
                </c:pt>
              </c:numCache>
            </c:numRef>
          </c:val>
          <c:smooth val="0"/>
          <c:extLst>
            <c:ext xmlns:c16="http://schemas.microsoft.com/office/drawing/2014/chart" uri="{C3380CC4-5D6E-409C-BE32-E72D297353CC}">
              <c16:uniqueId val="{00000006-7168-488C-B753-525E9F591060}"/>
            </c:ext>
          </c:extLst>
        </c:ser>
        <c:ser>
          <c:idx val="4"/>
          <c:order val="7"/>
          <c:tx>
            <c:strRef>
              <c:f>Sheet1!$A$6</c:f>
              <c:strCache>
                <c:ptCount val="1"/>
                <c:pt idx="0">
                  <c:v>NETH: 81.8</c:v>
                </c:pt>
              </c:strCache>
            </c:strRef>
          </c:tx>
          <c:spPr>
            <a:ln w="28575" cap="rnd">
              <a:solidFill>
                <a:schemeClr val="accent5"/>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75.900000000000006</c:v>
                </c:pt>
                <c:pt idx="1">
                  <c:v>76</c:v>
                </c:pt>
                <c:pt idx="2">
                  <c:v>76.099999999999994</c:v>
                </c:pt>
                <c:pt idx="3">
                  <c:v>76.3</c:v>
                </c:pt>
                <c:pt idx="4">
                  <c:v>76.400000000000006</c:v>
                </c:pt>
                <c:pt idx="5">
                  <c:v>76.5</c:v>
                </c:pt>
                <c:pt idx="6">
                  <c:v>76.400000000000006</c:v>
                </c:pt>
                <c:pt idx="7">
                  <c:v>76.900000000000006</c:v>
                </c:pt>
                <c:pt idx="8">
                  <c:v>77.099999999999994</c:v>
                </c:pt>
                <c:pt idx="9">
                  <c:v>76.900000000000006</c:v>
                </c:pt>
                <c:pt idx="10">
                  <c:v>77</c:v>
                </c:pt>
                <c:pt idx="11">
                  <c:v>77.2</c:v>
                </c:pt>
                <c:pt idx="12">
                  <c:v>77.400000000000006</c:v>
                </c:pt>
                <c:pt idx="13">
                  <c:v>77.099999999999994</c:v>
                </c:pt>
                <c:pt idx="14">
                  <c:v>77.5</c:v>
                </c:pt>
                <c:pt idx="15">
                  <c:v>77.599999999999994</c:v>
                </c:pt>
                <c:pt idx="16">
                  <c:v>77.599999999999994</c:v>
                </c:pt>
                <c:pt idx="17">
                  <c:v>78</c:v>
                </c:pt>
                <c:pt idx="18">
                  <c:v>78</c:v>
                </c:pt>
                <c:pt idx="19">
                  <c:v>77.900000000000006</c:v>
                </c:pt>
                <c:pt idx="20">
                  <c:v>78.2</c:v>
                </c:pt>
                <c:pt idx="21">
                  <c:v>78.3</c:v>
                </c:pt>
                <c:pt idx="22">
                  <c:v>78.400000000000006</c:v>
                </c:pt>
                <c:pt idx="23">
                  <c:v>78.7</c:v>
                </c:pt>
                <c:pt idx="24">
                  <c:v>79.2</c:v>
                </c:pt>
                <c:pt idx="25">
                  <c:v>79.5</c:v>
                </c:pt>
                <c:pt idx="26">
                  <c:v>79.900000000000006</c:v>
                </c:pt>
                <c:pt idx="27">
                  <c:v>80.3</c:v>
                </c:pt>
                <c:pt idx="28">
                  <c:v>80.5</c:v>
                </c:pt>
                <c:pt idx="29">
                  <c:v>80.8</c:v>
                </c:pt>
                <c:pt idx="30">
                  <c:v>81</c:v>
                </c:pt>
                <c:pt idx="31">
                  <c:v>81.3</c:v>
                </c:pt>
                <c:pt idx="32">
                  <c:v>81.2</c:v>
                </c:pt>
                <c:pt idx="33">
                  <c:v>81.400000000000006</c:v>
                </c:pt>
                <c:pt idx="34">
                  <c:v>81.8</c:v>
                </c:pt>
                <c:pt idx="35">
                  <c:v>81.599999999999994</c:v>
                </c:pt>
                <c:pt idx="36">
                  <c:v>81.599999999999994</c:v>
                </c:pt>
                <c:pt idx="37" formatCode="0.0">
                  <c:v>81.8</c:v>
                </c:pt>
              </c:numCache>
            </c:numRef>
          </c:val>
          <c:smooth val="0"/>
          <c:extLst>
            <c:ext xmlns:c16="http://schemas.microsoft.com/office/drawing/2014/chart" uri="{C3380CC4-5D6E-409C-BE32-E72D297353CC}">
              <c16:uniqueId val="{00000007-7168-488C-B753-525E9F591060}"/>
            </c:ext>
          </c:extLst>
        </c:ser>
        <c:ser>
          <c:idx val="9"/>
          <c:order val="8"/>
          <c:tx>
            <c:strRef>
              <c:f>Sheet1!$A$11</c:f>
              <c:strCache>
                <c:ptCount val="1"/>
                <c:pt idx="0">
                  <c:v>UK: 81.3</c:v>
                </c:pt>
              </c:strCache>
            </c:strRef>
          </c:tx>
          <c:spPr>
            <a:ln w="28575" cap="rnd">
              <a:solidFill>
                <a:schemeClr val="accent4">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73.2</c:v>
                </c:pt>
                <c:pt idx="1">
                  <c:v>73.8</c:v>
                </c:pt>
                <c:pt idx="2">
                  <c:v>74.099999999999994</c:v>
                </c:pt>
                <c:pt idx="3">
                  <c:v>74.3</c:v>
                </c:pt>
                <c:pt idx="4">
                  <c:v>74.5</c:v>
                </c:pt>
                <c:pt idx="5">
                  <c:v>74.7</c:v>
                </c:pt>
                <c:pt idx="6">
                  <c:v>74.8</c:v>
                </c:pt>
                <c:pt idx="7">
                  <c:v>75.2</c:v>
                </c:pt>
                <c:pt idx="8">
                  <c:v>75.3</c:v>
                </c:pt>
                <c:pt idx="9">
                  <c:v>75.400000000000006</c:v>
                </c:pt>
                <c:pt idx="10">
                  <c:v>75.7</c:v>
                </c:pt>
                <c:pt idx="11">
                  <c:v>75.900000000000006</c:v>
                </c:pt>
                <c:pt idx="12">
                  <c:v>76.3</c:v>
                </c:pt>
                <c:pt idx="13">
                  <c:v>76.2</c:v>
                </c:pt>
                <c:pt idx="14">
                  <c:v>76.8</c:v>
                </c:pt>
                <c:pt idx="15">
                  <c:v>76.7</c:v>
                </c:pt>
                <c:pt idx="16">
                  <c:v>76.900000000000006</c:v>
                </c:pt>
                <c:pt idx="17">
                  <c:v>77.2</c:v>
                </c:pt>
                <c:pt idx="18">
                  <c:v>77.3</c:v>
                </c:pt>
                <c:pt idx="19">
                  <c:v>77.5</c:v>
                </c:pt>
                <c:pt idx="20">
                  <c:v>77.900000000000006</c:v>
                </c:pt>
                <c:pt idx="21">
                  <c:v>78.2</c:v>
                </c:pt>
                <c:pt idx="22">
                  <c:v>78.3</c:v>
                </c:pt>
                <c:pt idx="23">
                  <c:v>78.400000000000006</c:v>
                </c:pt>
                <c:pt idx="24">
                  <c:v>79</c:v>
                </c:pt>
                <c:pt idx="25">
                  <c:v>79.2</c:v>
                </c:pt>
                <c:pt idx="26">
                  <c:v>79.5</c:v>
                </c:pt>
                <c:pt idx="27">
                  <c:v>79.7</c:v>
                </c:pt>
                <c:pt idx="28">
                  <c:v>79.8</c:v>
                </c:pt>
                <c:pt idx="29">
                  <c:v>80.400000000000006</c:v>
                </c:pt>
                <c:pt idx="30">
                  <c:v>80.599999999999994</c:v>
                </c:pt>
                <c:pt idx="31">
                  <c:v>81</c:v>
                </c:pt>
                <c:pt idx="32">
                  <c:v>81</c:v>
                </c:pt>
                <c:pt idx="33">
                  <c:v>81.099999999999994</c:v>
                </c:pt>
                <c:pt idx="34">
                  <c:v>81.400000000000006</c:v>
                </c:pt>
                <c:pt idx="35">
                  <c:v>81</c:v>
                </c:pt>
                <c:pt idx="36">
                  <c:v>81.2</c:v>
                </c:pt>
                <c:pt idx="37" formatCode="0.0">
                  <c:v>81.3</c:v>
                </c:pt>
              </c:numCache>
            </c:numRef>
          </c:val>
          <c:smooth val="0"/>
          <c:extLst>
            <c:ext xmlns:c16="http://schemas.microsoft.com/office/drawing/2014/chart" uri="{C3380CC4-5D6E-409C-BE32-E72D297353CC}">
              <c16:uniqueId val="{00000008-7168-488C-B753-525E9F591060}"/>
            </c:ext>
          </c:extLst>
        </c:ser>
        <c:ser>
          <c:idx val="3"/>
          <c:order val="9"/>
          <c:tx>
            <c:strRef>
              <c:f>Sheet1!$A$5</c:f>
              <c:strCache>
                <c:ptCount val="1"/>
                <c:pt idx="0">
                  <c:v>GER: 81.1</c:v>
                </c:pt>
              </c:strCache>
            </c:strRef>
          </c:tx>
          <c:spPr>
            <a:ln w="28575" cap="rnd">
              <a:solidFill>
                <a:schemeClr val="accent4"/>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72.900000000000006</c:v>
                </c:pt>
                <c:pt idx="1">
                  <c:v>73.2</c:v>
                </c:pt>
                <c:pt idx="2">
                  <c:v>73.5</c:v>
                </c:pt>
                <c:pt idx="3">
                  <c:v>73.8</c:v>
                </c:pt>
                <c:pt idx="4">
                  <c:v>74.3</c:v>
                </c:pt>
                <c:pt idx="5">
                  <c:v>74.900000000000006</c:v>
                </c:pt>
                <c:pt idx="6">
                  <c:v>75.099999999999994</c:v>
                </c:pt>
                <c:pt idx="7">
                  <c:v>75.599999999999994</c:v>
                </c:pt>
                <c:pt idx="8">
                  <c:v>75.8</c:v>
                </c:pt>
                <c:pt idx="9">
                  <c:v>75.900000000000006</c:v>
                </c:pt>
                <c:pt idx="10">
                  <c:v>77.2</c:v>
                </c:pt>
                <c:pt idx="11">
                  <c:v>75.5</c:v>
                </c:pt>
                <c:pt idx="12">
                  <c:v>76</c:v>
                </c:pt>
                <c:pt idx="13">
                  <c:v>76.099999999999994</c:v>
                </c:pt>
                <c:pt idx="14">
                  <c:v>76.400000000000006</c:v>
                </c:pt>
                <c:pt idx="15">
                  <c:v>76.599999999999994</c:v>
                </c:pt>
                <c:pt idx="16">
                  <c:v>76.900000000000006</c:v>
                </c:pt>
                <c:pt idx="17">
                  <c:v>77.3</c:v>
                </c:pt>
                <c:pt idx="18">
                  <c:v>77.7</c:v>
                </c:pt>
                <c:pt idx="19">
                  <c:v>77.900000000000006</c:v>
                </c:pt>
                <c:pt idx="20">
                  <c:v>78.2</c:v>
                </c:pt>
                <c:pt idx="21">
                  <c:v>78.5</c:v>
                </c:pt>
                <c:pt idx="22">
                  <c:v>78.5</c:v>
                </c:pt>
                <c:pt idx="23">
                  <c:v>78.599999999999994</c:v>
                </c:pt>
                <c:pt idx="24">
                  <c:v>79.2</c:v>
                </c:pt>
                <c:pt idx="25">
                  <c:v>79.400000000000006</c:v>
                </c:pt>
                <c:pt idx="26">
                  <c:v>79.8</c:v>
                </c:pt>
                <c:pt idx="27">
                  <c:v>80.099999999999994</c:v>
                </c:pt>
                <c:pt idx="28">
                  <c:v>80.2</c:v>
                </c:pt>
                <c:pt idx="29">
                  <c:v>80.3</c:v>
                </c:pt>
                <c:pt idx="30">
                  <c:v>80.5</c:v>
                </c:pt>
                <c:pt idx="31">
                  <c:v>80.5</c:v>
                </c:pt>
                <c:pt idx="32">
                  <c:v>80.599999999999994</c:v>
                </c:pt>
                <c:pt idx="33">
                  <c:v>80.599999999999994</c:v>
                </c:pt>
                <c:pt idx="34">
                  <c:v>81.2</c:v>
                </c:pt>
                <c:pt idx="35">
                  <c:v>80.7</c:v>
                </c:pt>
                <c:pt idx="36">
                  <c:v>81.099999999999994</c:v>
                </c:pt>
                <c:pt idx="37" formatCode="0.0">
                  <c:v>81.099999999999994</c:v>
                </c:pt>
              </c:numCache>
            </c:numRef>
          </c:val>
          <c:smooth val="0"/>
          <c:extLst>
            <c:ext xmlns:c16="http://schemas.microsoft.com/office/drawing/2014/chart" uri="{C3380CC4-5D6E-409C-BE32-E72D297353CC}">
              <c16:uniqueId val="{00000009-7168-488C-B753-525E9F591060}"/>
            </c:ext>
          </c:extLst>
        </c:ser>
        <c:ser>
          <c:idx val="10"/>
          <c:order val="10"/>
          <c:tx>
            <c:strRef>
              <c:f>Sheet1!$A$12</c:f>
              <c:strCache>
                <c:ptCount val="1"/>
                <c:pt idx="0">
                  <c:v>US: 78.6</c:v>
                </c:pt>
              </c:strCache>
            </c:strRef>
          </c:tx>
          <c:spPr>
            <a:ln w="28575" cap="rnd">
              <a:solidFill>
                <a:schemeClr val="accent5">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73.7</c:v>
                </c:pt>
                <c:pt idx="1">
                  <c:v>74.099999999999994</c:v>
                </c:pt>
                <c:pt idx="2">
                  <c:v>74.5</c:v>
                </c:pt>
                <c:pt idx="3">
                  <c:v>74.599999999999994</c:v>
                </c:pt>
                <c:pt idx="4">
                  <c:v>74.7</c:v>
                </c:pt>
                <c:pt idx="5">
                  <c:v>74.7</c:v>
                </c:pt>
                <c:pt idx="6">
                  <c:v>74.7</c:v>
                </c:pt>
                <c:pt idx="7">
                  <c:v>74.900000000000006</c:v>
                </c:pt>
                <c:pt idx="8">
                  <c:v>74.900000000000006</c:v>
                </c:pt>
                <c:pt idx="9">
                  <c:v>75.099999999999994</c:v>
                </c:pt>
                <c:pt idx="10">
                  <c:v>75.3</c:v>
                </c:pt>
                <c:pt idx="11">
                  <c:v>75.5</c:v>
                </c:pt>
                <c:pt idx="12">
                  <c:v>75.7</c:v>
                </c:pt>
                <c:pt idx="13">
                  <c:v>75.5</c:v>
                </c:pt>
                <c:pt idx="14">
                  <c:v>75.7</c:v>
                </c:pt>
                <c:pt idx="15">
                  <c:v>75.7</c:v>
                </c:pt>
                <c:pt idx="16">
                  <c:v>76.099999999999994</c:v>
                </c:pt>
                <c:pt idx="17">
                  <c:v>76.5</c:v>
                </c:pt>
                <c:pt idx="18">
                  <c:v>76.7</c:v>
                </c:pt>
                <c:pt idx="19">
                  <c:v>76.7</c:v>
                </c:pt>
                <c:pt idx="20">
                  <c:v>76.7</c:v>
                </c:pt>
                <c:pt idx="21">
                  <c:v>76.900000000000006</c:v>
                </c:pt>
                <c:pt idx="22">
                  <c:v>77</c:v>
                </c:pt>
                <c:pt idx="23">
                  <c:v>77.099999999999994</c:v>
                </c:pt>
                <c:pt idx="24">
                  <c:v>77.599999999999994</c:v>
                </c:pt>
                <c:pt idx="25">
                  <c:v>77.599999999999994</c:v>
                </c:pt>
                <c:pt idx="26">
                  <c:v>77.8</c:v>
                </c:pt>
                <c:pt idx="27">
                  <c:v>78.099999999999994</c:v>
                </c:pt>
                <c:pt idx="28">
                  <c:v>78.099999999999994</c:v>
                </c:pt>
                <c:pt idx="29">
                  <c:v>78.5</c:v>
                </c:pt>
                <c:pt idx="30">
                  <c:v>78.599999999999994</c:v>
                </c:pt>
                <c:pt idx="31">
                  <c:v>78.7</c:v>
                </c:pt>
                <c:pt idx="32">
                  <c:v>78.8</c:v>
                </c:pt>
                <c:pt idx="33">
                  <c:v>78.8</c:v>
                </c:pt>
                <c:pt idx="34">
                  <c:v>78.900000000000006</c:v>
                </c:pt>
                <c:pt idx="35">
                  <c:v>78.7</c:v>
                </c:pt>
                <c:pt idx="36">
                  <c:v>78.7</c:v>
                </c:pt>
                <c:pt idx="37" formatCode="0.0">
                  <c:v>78.599999999999994</c:v>
                </c:pt>
              </c:numCache>
            </c:numRef>
          </c:val>
          <c:smooth val="0"/>
          <c:extLst>
            <c:ext xmlns:c16="http://schemas.microsoft.com/office/drawing/2014/chart" uri="{C3380CC4-5D6E-409C-BE32-E72D297353CC}">
              <c16:uniqueId val="{0000000A-7168-488C-B753-525E9F591060}"/>
            </c:ext>
          </c:extLst>
        </c:ser>
        <c:dLbls>
          <c:showLegendKey val="0"/>
          <c:showVal val="0"/>
          <c:showCatName val="0"/>
          <c:showSerName val="0"/>
          <c:showPercent val="0"/>
          <c:showBubbleSize val="0"/>
        </c:dLbls>
        <c:smooth val="0"/>
        <c:axId val="636214856"/>
        <c:axId val="636216424"/>
      </c:lineChart>
      <c:catAx>
        <c:axId val="636214856"/>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6424"/>
        <c:crosses val="autoZero"/>
        <c:auto val="1"/>
        <c:lblAlgn val="ctr"/>
        <c:lblOffset val="200"/>
        <c:tickLblSkip val="5"/>
        <c:tickMarkSkip val="5"/>
        <c:noMultiLvlLbl val="0"/>
      </c:catAx>
      <c:valAx>
        <c:axId val="636216424"/>
        <c:scaling>
          <c:orientation val="minMax"/>
          <c:max val="84"/>
          <c:min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4856"/>
        <c:crosses val="autoZero"/>
        <c:crossBetween val="midCat"/>
      </c:valAx>
      <c:spPr>
        <a:noFill/>
        <a:ln>
          <a:noFill/>
        </a:ln>
        <a:effectLst/>
      </c:spPr>
    </c:plotArea>
    <c:legend>
      <c:legendPos val="r"/>
      <c:layout>
        <c:manualLayout>
          <c:xMode val="edge"/>
          <c:yMode val="edge"/>
          <c:x val="0.76787968170645349"/>
          <c:y val="0.10274506441951932"/>
          <c:w val="0.13194395145051313"/>
          <c:h val="0.7585856427547513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995681731018978E-2"/>
          <c:y val="0.16538206047883972"/>
          <c:w val="0.92657620264156026"/>
          <c:h val="0.73856373207956671"/>
        </c:manualLayout>
      </c:layout>
      <c:barChart>
        <c:barDir val="col"/>
        <c:grouping val="clustered"/>
        <c:varyColors val="0"/>
        <c:ser>
          <c:idx val="0"/>
          <c:order val="0"/>
          <c:tx>
            <c:strRef>
              <c:f>Sheet1!$B$1</c:f>
              <c:strCache>
                <c:ptCount val="1"/>
                <c:pt idx="0">
                  <c:v>Females</c:v>
                </c:pt>
              </c:strCache>
            </c:strRef>
          </c:tx>
          <c:spPr>
            <a:solidFill>
              <a:srgbClr val="0C4C88"/>
            </a:solidFill>
            <a:ln>
              <a:noFill/>
            </a:ln>
            <a:effectLst/>
          </c:spPr>
          <c:invertIfNegative val="0"/>
          <c:dPt>
            <c:idx val="0"/>
            <c:invertIfNegative val="0"/>
            <c:bubble3D val="0"/>
            <c:spPr>
              <a:solidFill>
                <a:srgbClr val="0C4C88"/>
              </a:solidFill>
              <a:ln>
                <a:noFill/>
              </a:ln>
              <a:effectLst/>
            </c:spPr>
            <c:extLst>
              <c:ext xmlns:c16="http://schemas.microsoft.com/office/drawing/2014/chart" uri="{C3380CC4-5D6E-409C-BE32-E72D297353CC}">
                <c16:uniqueId val="{00000001-315A-402C-A4A7-A85376A0E8A1}"/>
              </c:ext>
            </c:extLst>
          </c:dPt>
          <c:dPt>
            <c:idx val="10"/>
            <c:invertIfNegative val="0"/>
            <c:bubble3D val="0"/>
            <c:spPr>
              <a:solidFill>
                <a:srgbClr val="C00000"/>
              </a:solidFill>
              <a:ln>
                <a:noFill/>
              </a:ln>
              <a:effectLst/>
            </c:spPr>
            <c:extLst>
              <c:ext xmlns:c16="http://schemas.microsoft.com/office/drawing/2014/chart" uri="{C3380CC4-5D6E-409C-BE32-E72D297353CC}">
                <c16:uniqueId val="{00000002-315A-402C-A4A7-A85376A0E8A1}"/>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Sheet1!$A$2:$A$12</c:f>
              <c:strCache>
                <c:ptCount val="11"/>
                <c:pt idx="0">
                  <c:v>SWE</c:v>
                </c:pt>
                <c:pt idx="1">
                  <c:v>NOR</c:v>
                </c:pt>
                <c:pt idx="2">
                  <c:v>AUS</c:v>
                </c:pt>
                <c:pt idx="3">
                  <c:v>GER</c:v>
                </c:pt>
                <c:pt idx="4">
                  <c:v>SWIZ</c:v>
                </c:pt>
                <c:pt idx="5">
                  <c:v>NETH</c:v>
                </c:pt>
                <c:pt idx="6">
                  <c:v>FRA</c:v>
                </c:pt>
                <c:pt idx="7">
                  <c:v>UK</c:v>
                </c:pt>
                <c:pt idx="8">
                  <c:v>NZ</c:v>
                </c:pt>
                <c:pt idx="9">
                  <c:v>CAN</c:v>
                </c:pt>
                <c:pt idx="10">
                  <c:v>US</c:v>
                </c:pt>
              </c:strCache>
            </c:strRef>
          </c:cat>
          <c:val>
            <c:numRef>
              <c:f>Sheet1!$B$2:$B$12</c:f>
              <c:numCache>
                <c:formatCode>0.00</c:formatCode>
                <c:ptCount val="11"/>
                <c:pt idx="0">
                  <c:v>2</c:v>
                </c:pt>
                <c:pt idx="1">
                  <c:v>2.2999999999999998</c:v>
                </c:pt>
                <c:pt idx="2">
                  <c:v>3.1</c:v>
                </c:pt>
                <c:pt idx="3">
                  <c:v>3.2</c:v>
                </c:pt>
                <c:pt idx="4">
                  <c:v>3.3</c:v>
                </c:pt>
                <c:pt idx="5">
                  <c:v>3.5</c:v>
                </c:pt>
                <c:pt idx="6">
                  <c:v>3.8</c:v>
                </c:pt>
                <c:pt idx="7">
                  <c:v>3.9</c:v>
                </c:pt>
                <c:pt idx="8">
                  <c:v>4.2</c:v>
                </c:pt>
                <c:pt idx="9">
                  <c:v>4.7</c:v>
                </c:pt>
                <c:pt idx="10">
                  <c:v>5.8</c:v>
                </c:pt>
              </c:numCache>
            </c:numRef>
          </c:val>
          <c:extLst>
            <c:ext xmlns:c16="http://schemas.microsoft.com/office/drawing/2014/chart" uri="{C3380CC4-5D6E-409C-BE32-E72D297353CC}">
              <c16:uniqueId val="{00000003-315A-402C-A4A7-A85376A0E8A1}"/>
            </c:ext>
          </c:extLst>
        </c:ser>
        <c:dLbls>
          <c:showLegendKey val="0"/>
          <c:showVal val="0"/>
          <c:showCatName val="0"/>
          <c:showSerName val="0"/>
          <c:showPercent val="0"/>
          <c:showBubbleSize val="0"/>
        </c:dLbls>
        <c:gapWidth val="25"/>
        <c:axId val="639404376"/>
        <c:axId val="63940476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solidFill>
                    <a:schemeClr val="accent2"/>
                  </a:solidFill>
                  <a:ln>
                    <a:noFill/>
                  </a:ln>
                  <a:effectLst/>
                </c:spPr>
                <c:invertIfNegative val="0"/>
                <c:dLbls>
                  <c:dLbl>
                    <c:idx val="2"/>
                    <c:layout>
                      <c:manualLayout>
                        <c:x val="-1.4181764662660485E-3"/>
                        <c:y val="2.299597751464177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315A-402C-A4A7-A85376A0E8A1}"/>
                      </c:ext>
                    </c:extLst>
                  </c:dLbl>
                  <c:dLbl>
                    <c:idx val="3"/>
                    <c:layout>
                      <c:manualLayout>
                        <c:x val="-1.4181764662660485E-3"/>
                        <c:y val="-2.8744971893302287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315A-402C-A4A7-A85376A0E8A1}"/>
                      </c:ext>
                    </c:extLst>
                  </c:dLbl>
                  <c:dLbl>
                    <c:idx val="6"/>
                    <c:layout>
                      <c:manualLayout>
                        <c:x val="0"/>
                        <c:y val="3.161946908263246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315A-402C-A4A7-A85376A0E8A1}"/>
                      </c:ext>
                    </c:extLst>
                  </c:dLbl>
                  <c:dLbl>
                    <c:idx val="8"/>
                    <c:layout>
                      <c:manualLayout>
                        <c:x val="-5.6727058650642981E-3"/>
                        <c:y val="-4.311745783995340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7-315A-402C-A4A7-A85376A0E8A1}"/>
                      </c:ext>
                    </c:extLst>
                  </c:dLbl>
                  <c:dLbl>
                    <c:idx val="9"/>
                    <c:layout>
                      <c:manualLayout>
                        <c:x val="-4.2545293987981455E-3"/>
                        <c:y val="-2.5870474703972059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8-315A-402C-A4A7-A85376A0E8A1}"/>
                      </c:ext>
                    </c:extLst>
                  </c:dLbl>
                  <c:dLbl>
                    <c:idx val="10"/>
                    <c:layout>
                      <c:manualLayout>
                        <c:x val="-4.2545293987983537E-3"/>
                        <c:y val="-4.886645221861399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9-315A-402C-A4A7-A85376A0E8A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Interface"/>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6350" cap="flat" cmpd="sng" algn="ctr">
                            <a:solidFill>
                              <a:schemeClr val="tx1"/>
                            </a:solidFill>
                            <a:prstDash val="solid"/>
                            <a:round/>
                          </a:ln>
                          <a:effectLst/>
                        </c:spPr>
                      </c15:leaderLines>
                    </c:ext>
                  </c:extLst>
                </c:dLbls>
                <c:cat>
                  <c:strRef>
                    <c:extLst>
                      <c:ext uri="{02D57815-91ED-43cb-92C2-25804820EDAC}">
                        <c15:formulaRef>
                          <c15:sqref>Sheet1!$A$2:$A$12</c15:sqref>
                        </c15:formulaRef>
                      </c:ext>
                    </c:extLst>
                    <c:strCache>
                      <c:ptCount val="11"/>
                      <c:pt idx="0">
                        <c:v>SWE</c:v>
                      </c:pt>
                      <c:pt idx="1">
                        <c:v>NOR</c:v>
                      </c:pt>
                      <c:pt idx="2">
                        <c:v>AUS</c:v>
                      </c:pt>
                      <c:pt idx="3">
                        <c:v>GER</c:v>
                      </c:pt>
                      <c:pt idx="4">
                        <c:v>SWIZ</c:v>
                      </c:pt>
                      <c:pt idx="5">
                        <c:v>NETH</c:v>
                      </c:pt>
                      <c:pt idx="6">
                        <c:v>FRA</c:v>
                      </c:pt>
                      <c:pt idx="7">
                        <c:v>UK</c:v>
                      </c:pt>
                      <c:pt idx="8">
                        <c:v>NZ</c:v>
                      </c:pt>
                      <c:pt idx="9">
                        <c:v>CAN</c:v>
                      </c:pt>
                      <c:pt idx="10">
                        <c:v>US</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A-315A-402C-A4A7-A85376A0E8A1}"/>
                  </c:ext>
                </c:extLst>
              </c15:ser>
            </c15:filteredBarSeries>
          </c:ext>
        </c:extLst>
      </c:barChart>
      <c:catAx>
        <c:axId val="639404376"/>
        <c:scaling>
          <c:orientation val="minMax"/>
        </c:scaling>
        <c:delete val="0"/>
        <c:axPos val="b"/>
        <c:numFmt formatCode="General" sourceLinked="1"/>
        <c:majorTickMark val="out"/>
        <c:minorTickMark val="none"/>
        <c:tickLblPos val="nextTo"/>
        <c:spPr>
          <a:noFill/>
          <a:ln w="6350" cap="flat" cmpd="sng" algn="ctr">
            <a:solidFill>
              <a:schemeClr val="tx1"/>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Tahoma" panose="020B0604030504040204" pitchFamily="34" charset="0"/>
                <a:cs typeface="Tahoma" panose="020B0604030504040204" pitchFamily="34" charset="0"/>
              </a:defRPr>
            </a:pPr>
            <a:endParaRPr lang="en-US"/>
          </a:p>
        </c:txPr>
        <c:crossAx val="639404768"/>
        <c:crosses val="autoZero"/>
        <c:auto val="1"/>
        <c:lblAlgn val="ctr"/>
        <c:lblOffset val="100"/>
        <c:noMultiLvlLbl val="0"/>
      </c:catAx>
      <c:valAx>
        <c:axId val="639404768"/>
        <c:scaling>
          <c:orientation val="minMax"/>
          <c:max val="6"/>
          <c:min val="0"/>
        </c:scaling>
        <c:delete val="1"/>
        <c:axPos val="l"/>
        <c:majorGridlines>
          <c:spPr>
            <a:ln w="6350" cap="flat" cmpd="sng" algn="ctr">
              <a:solidFill>
                <a:schemeClr val="tx1">
                  <a:tint val="75000"/>
                </a:schemeClr>
              </a:solidFill>
              <a:prstDash val="solid"/>
              <a:round/>
            </a:ln>
            <a:effectLst/>
          </c:spPr>
        </c:majorGridlines>
        <c:numFmt formatCode="0.00" sourceLinked="1"/>
        <c:majorTickMark val="out"/>
        <c:minorTickMark val="none"/>
        <c:tickLblPos val="nextTo"/>
        <c:crossAx val="639404376"/>
        <c:crosses val="autoZero"/>
        <c:crossBetween val="between"/>
        <c:majorUnit val="25"/>
      </c:valAx>
      <c:spPr>
        <a:noFill/>
        <a:ln w="25400">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6.5279314665008025E-4"/>
          <c:w val="0.92657620264156026"/>
          <c:h val="0.73856373207956671"/>
        </c:manualLayout>
      </c:layout>
      <c:barChart>
        <c:barDir val="col"/>
        <c:grouping val="clustered"/>
        <c:varyColors val="0"/>
        <c:ser>
          <c:idx val="0"/>
          <c:order val="0"/>
          <c:spPr>
            <a:solidFill>
              <a:srgbClr val="0C4C88"/>
            </a:solidFill>
            <a:ln>
              <a:noFill/>
            </a:ln>
            <a:effectLst/>
          </c:spPr>
          <c:invertIfNegative val="0"/>
          <c:dPt>
            <c:idx val="0"/>
            <c:invertIfNegative val="0"/>
            <c:bubble3D val="0"/>
            <c:spPr>
              <a:solidFill>
                <a:srgbClr val="0C4C88"/>
              </a:solidFill>
              <a:ln>
                <a:noFill/>
              </a:ln>
              <a:effectLst/>
            </c:spPr>
            <c:extLst>
              <c:ext xmlns:c16="http://schemas.microsoft.com/office/drawing/2014/chart" uri="{C3380CC4-5D6E-409C-BE32-E72D297353CC}">
                <c16:uniqueId val="{00000001-315A-402C-A4A7-A85376A0E8A1}"/>
              </c:ext>
            </c:extLst>
          </c:dPt>
          <c:dPt>
            <c:idx val="10"/>
            <c:invertIfNegative val="0"/>
            <c:bubble3D val="0"/>
            <c:spPr>
              <a:solidFill>
                <a:srgbClr val="C00000"/>
              </a:solidFill>
              <a:ln>
                <a:noFill/>
              </a:ln>
              <a:effectLst/>
            </c:spPr>
            <c:extLst>
              <c:ext xmlns:c16="http://schemas.microsoft.com/office/drawing/2014/chart" uri="{C3380CC4-5D6E-409C-BE32-E72D297353CC}">
                <c16:uniqueId val="{00000002-315A-402C-A4A7-A85376A0E8A1}"/>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Sheet1!$A$2:$A$7</c:f>
              <c:strCache>
                <c:ptCount val="6"/>
                <c:pt idx="0">
                  <c:v>Non-Hispanic Black</c:v>
                </c:pt>
                <c:pt idx="1">
                  <c:v>American Indian / Alaska Native</c:v>
                </c:pt>
                <c:pt idx="2">
                  <c:v>Native Hawaiian or other Pacific Islander</c:v>
                </c:pt>
                <c:pt idx="3">
                  <c:v>Hispanic</c:v>
                </c:pt>
                <c:pt idx="4">
                  <c:v>Non-Hispanic White</c:v>
                </c:pt>
                <c:pt idx="5">
                  <c:v>Asian</c:v>
                </c:pt>
              </c:strCache>
            </c:strRef>
          </c:cat>
          <c:val>
            <c:numRef>
              <c:f>Sheet1!$B$2:$B$7</c:f>
              <c:numCache>
                <c:formatCode>General</c:formatCode>
                <c:ptCount val="6"/>
                <c:pt idx="0">
                  <c:v>11.4</c:v>
                </c:pt>
                <c:pt idx="1">
                  <c:v>9.4</c:v>
                </c:pt>
                <c:pt idx="2">
                  <c:v>7.4</c:v>
                </c:pt>
                <c:pt idx="3">
                  <c:v>5</c:v>
                </c:pt>
                <c:pt idx="4">
                  <c:v>4.9000000000000004</c:v>
                </c:pt>
                <c:pt idx="5">
                  <c:v>3.6</c:v>
                </c:pt>
              </c:numCache>
            </c:numRef>
          </c:val>
          <c:extLst>
            <c:ext xmlns:c16="http://schemas.microsoft.com/office/drawing/2014/chart" uri="{C3380CC4-5D6E-409C-BE32-E72D297353CC}">
              <c16:uniqueId val="{00000003-315A-402C-A4A7-A85376A0E8A1}"/>
            </c:ext>
          </c:extLst>
        </c:ser>
        <c:dLbls>
          <c:showLegendKey val="0"/>
          <c:showVal val="0"/>
          <c:showCatName val="0"/>
          <c:showSerName val="0"/>
          <c:showPercent val="0"/>
          <c:showBubbleSize val="0"/>
        </c:dLbls>
        <c:gapWidth val="25"/>
        <c:axId val="639404376"/>
        <c:axId val="639404768"/>
        <c:extLst/>
      </c:barChart>
      <c:catAx>
        <c:axId val="639404376"/>
        <c:scaling>
          <c:orientation val="minMax"/>
        </c:scaling>
        <c:delete val="0"/>
        <c:axPos val="b"/>
        <c:numFmt formatCode="General" sourceLinked="1"/>
        <c:majorTickMark val="out"/>
        <c:minorTickMark val="none"/>
        <c:tickLblPos val="nextTo"/>
        <c:spPr>
          <a:noFill/>
          <a:ln w="6350" cap="flat" cmpd="sng" algn="ctr">
            <a:solidFill>
              <a:schemeClr val="tx1"/>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Tahoma" panose="020B0604030504040204" pitchFamily="34" charset="0"/>
                <a:cs typeface="Tahoma" panose="020B0604030504040204" pitchFamily="34" charset="0"/>
              </a:defRPr>
            </a:pPr>
            <a:endParaRPr lang="en-US"/>
          </a:p>
        </c:txPr>
        <c:crossAx val="639404768"/>
        <c:crossesAt val="0"/>
        <c:auto val="1"/>
        <c:lblAlgn val="ctr"/>
        <c:lblOffset val="100"/>
        <c:noMultiLvlLbl val="0"/>
      </c:catAx>
      <c:valAx>
        <c:axId val="639404768"/>
        <c:scaling>
          <c:orientation val="minMax"/>
          <c:max val="12"/>
          <c:min val="0"/>
        </c:scaling>
        <c:delete val="1"/>
        <c:axPos val="l"/>
        <c:majorGridlines>
          <c:spPr>
            <a:ln w="6350" cap="flat" cmpd="sng" algn="ctr">
              <a:solidFill>
                <a:schemeClr val="tx1">
                  <a:tint val="75000"/>
                </a:schemeClr>
              </a:solidFill>
              <a:prstDash val="solid"/>
              <a:round/>
            </a:ln>
            <a:effectLst/>
          </c:spPr>
        </c:majorGridlines>
        <c:numFmt formatCode="0.0" sourceLinked="0"/>
        <c:majorTickMark val="out"/>
        <c:minorTickMark val="none"/>
        <c:tickLblPos val="nextTo"/>
        <c:crossAx val="639404376"/>
        <c:crosses val="autoZero"/>
        <c:crossBetween val="between"/>
        <c:majorUnit val="25"/>
      </c:valAx>
      <c:spPr>
        <a:noFill/>
        <a:ln w="25400">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484978440194976E-2"/>
          <c:y val="5.865605707737237E-2"/>
          <c:w val="0.88057473284589438"/>
          <c:h val="0.75780015400523937"/>
        </c:manualLayout>
      </c:layout>
      <c:barChart>
        <c:barDir val="col"/>
        <c:grouping val="clustered"/>
        <c:varyColors val="0"/>
        <c:ser>
          <c:idx val="0"/>
          <c:order val="0"/>
          <c:tx>
            <c:strRef>
              <c:f>Sheet1!$B$1</c:f>
              <c:strCache>
                <c:ptCount val="1"/>
                <c:pt idx="0">
                  <c:v>Column2</c:v>
                </c:pt>
              </c:strCache>
            </c:strRef>
          </c:tx>
          <c:spPr>
            <a:solidFill>
              <a:srgbClr val="0C4C88"/>
            </a:solidFill>
            <a:ln>
              <a:solidFill>
                <a:schemeClr val="tx2"/>
              </a:solidFill>
            </a:ln>
          </c:spPr>
          <c:invertIfNegative val="0"/>
          <c:dPt>
            <c:idx val="0"/>
            <c:invertIfNegative val="0"/>
            <c:bubble3D val="0"/>
            <c:spPr>
              <a:solidFill>
                <a:srgbClr val="C00000"/>
              </a:solidFill>
              <a:ln>
                <a:solidFill>
                  <a:schemeClr val="tx2"/>
                </a:solidFill>
              </a:ln>
            </c:spPr>
            <c:extLst>
              <c:ext xmlns:c16="http://schemas.microsoft.com/office/drawing/2014/chart" uri="{C3380CC4-5D6E-409C-BE32-E72D297353CC}">
                <c16:uniqueId val="{00000000-600D-4BC4-ACDC-B29037BE43C0}"/>
              </c:ext>
            </c:extLst>
          </c:dPt>
          <c:dPt>
            <c:idx val="10"/>
            <c:invertIfNegative val="0"/>
            <c:bubble3D val="0"/>
            <c:spPr>
              <a:solidFill>
                <a:srgbClr val="C00000"/>
              </a:solidFill>
              <a:ln>
                <a:solidFill>
                  <a:schemeClr val="tx2"/>
                </a:solidFill>
              </a:ln>
            </c:spPr>
            <c:extLst>
              <c:ext xmlns:c16="http://schemas.microsoft.com/office/drawing/2014/chart" uri="{C3380CC4-5D6E-409C-BE32-E72D297353CC}">
                <c16:uniqueId val="{00000001-F40A-4403-B1C5-5DEB7D7566D8}"/>
              </c:ext>
            </c:extLst>
          </c:dPt>
          <c:dLbls>
            <c:numFmt formatCode="#,##0.0" sourceLinked="0"/>
            <c:spPr>
              <a:noFill/>
              <a:ln>
                <a:noFill/>
              </a:ln>
              <a:effectLst/>
            </c:spPr>
            <c:txPr>
              <a:bodyPr/>
              <a:lstStyle/>
              <a:p>
                <a:pPr>
                  <a:defRPr b="1">
                    <a:latin typeface="Cabin" panose="020B08030502020200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US</c:v>
                </c:pt>
                <c:pt idx="1">
                  <c:v>SWE</c:v>
                </c:pt>
                <c:pt idx="2">
                  <c:v>CAN</c:v>
                </c:pt>
                <c:pt idx="3">
                  <c:v>SWIZ</c:v>
                </c:pt>
                <c:pt idx="4">
                  <c:v>UK</c:v>
                </c:pt>
                <c:pt idx="5">
                  <c:v>AUS</c:v>
                </c:pt>
                <c:pt idx="6">
                  <c:v>NETH</c:v>
                </c:pt>
                <c:pt idx="7">
                  <c:v>FR</c:v>
                </c:pt>
                <c:pt idx="8">
                  <c:v>GER</c:v>
                </c:pt>
              </c:strCache>
            </c:strRef>
          </c:cat>
          <c:val>
            <c:numRef>
              <c:f>Sheet1!$B$2:$B$10</c:f>
              <c:numCache>
                <c:formatCode>General</c:formatCode>
                <c:ptCount val="9"/>
                <c:pt idx="0">
                  <c:v>19</c:v>
                </c:pt>
                <c:pt idx="1">
                  <c:v>17</c:v>
                </c:pt>
                <c:pt idx="2">
                  <c:v>15</c:v>
                </c:pt>
                <c:pt idx="3">
                  <c:v>14</c:v>
                </c:pt>
                <c:pt idx="4">
                  <c:v>11</c:v>
                </c:pt>
                <c:pt idx="5">
                  <c:v>11</c:v>
                </c:pt>
                <c:pt idx="6">
                  <c:v>10</c:v>
                </c:pt>
                <c:pt idx="7">
                  <c:v>8</c:v>
                </c:pt>
                <c:pt idx="8">
                  <c:v>7</c:v>
                </c:pt>
              </c:numCache>
            </c:numRef>
          </c:val>
          <c:extLst>
            <c:ext xmlns:c16="http://schemas.microsoft.com/office/drawing/2014/chart" uri="{C3380CC4-5D6E-409C-BE32-E72D297353CC}">
              <c16:uniqueId val="{00000000-F40A-4403-B1C5-5DEB7D7566D8}"/>
            </c:ext>
          </c:extLst>
        </c:ser>
        <c:dLbls>
          <c:showLegendKey val="0"/>
          <c:showVal val="0"/>
          <c:showCatName val="0"/>
          <c:showSerName val="0"/>
          <c:showPercent val="0"/>
          <c:showBubbleSize val="0"/>
        </c:dLbls>
        <c:gapWidth val="150"/>
        <c:axId val="104837504"/>
        <c:axId val="104839040"/>
      </c:barChart>
      <c:catAx>
        <c:axId val="104837504"/>
        <c:scaling>
          <c:orientation val="minMax"/>
        </c:scaling>
        <c:delete val="0"/>
        <c:axPos val="b"/>
        <c:numFmt formatCode="General" sourceLinked="0"/>
        <c:majorTickMark val="out"/>
        <c:minorTickMark val="none"/>
        <c:tickLblPos val="low"/>
        <c:txPr>
          <a:bodyPr rot="0"/>
          <a:lstStyle/>
          <a:p>
            <a:pPr>
              <a:defRPr sz="1600" b="1">
                <a:latin typeface="Cabin" panose="020B0803050202020004" pitchFamily="34" charset="0"/>
                <a:cs typeface="Arial" panose="020B0604020202020204" pitchFamily="34" charset="0"/>
              </a:defRPr>
            </a:pPr>
            <a:endParaRPr lang="en-US"/>
          </a:p>
        </c:txPr>
        <c:crossAx val="104839040"/>
        <c:crosses val="autoZero"/>
        <c:auto val="1"/>
        <c:lblAlgn val="ctr"/>
        <c:lblOffset val="100"/>
        <c:noMultiLvlLbl val="0"/>
      </c:catAx>
      <c:valAx>
        <c:axId val="104839040"/>
        <c:scaling>
          <c:orientation val="minMax"/>
        </c:scaling>
        <c:delete val="0"/>
        <c:axPos val="l"/>
        <c:numFmt formatCode="General" sourceLinked="1"/>
        <c:majorTickMark val="out"/>
        <c:minorTickMark val="none"/>
        <c:tickLblPos val="nextTo"/>
        <c:txPr>
          <a:bodyPr/>
          <a:lstStyle/>
          <a:p>
            <a:pPr>
              <a:defRPr sz="1600" b="1">
                <a:latin typeface="Cabin" panose="020B0803050202020004" pitchFamily="34" charset="0"/>
                <a:cs typeface="Arial" panose="020B0604020202020204" pitchFamily="34" charset="0"/>
              </a:defRPr>
            </a:pPr>
            <a:endParaRPr lang="en-US"/>
          </a:p>
        </c:txPr>
        <c:crossAx val="1048375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823856229513214E-2"/>
          <c:y val="0.16808246319290043"/>
          <c:w val="0.92657620264156026"/>
          <c:h val="0.73856373207956671"/>
        </c:manualLayout>
      </c:layout>
      <c:barChart>
        <c:barDir val="col"/>
        <c:grouping val="clustered"/>
        <c:varyColors val="0"/>
        <c:ser>
          <c:idx val="0"/>
          <c:order val="0"/>
          <c:tx>
            <c:strRef>
              <c:f>Sheet1!$B$1</c:f>
              <c:strCache>
                <c:ptCount val="1"/>
                <c:pt idx="0">
                  <c:v>Females</c:v>
                </c:pt>
              </c:strCache>
            </c:strRef>
          </c:tx>
          <c:spPr>
            <a:solidFill>
              <a:srgbClr val="0C4C88"/>
            </a:solidFill>
            <a:ln w="19050">
              <a:noFill/>
            </a:ln>
          </c:spPr>
          <c:invertIfNegative val="0"/>
          <c:dPt>
            <c:idx val="0"/>
            <c:invertIfNegative val="0"/>
            <c:bubble3D val="0"/>
            <c:spPr>
              <a:solidFill>
                <a:srgbClr val="C00000"/>
              </a:solidFill>
              <a:ln w="19050">
                <a:noFill/>
              </a:ln>
            </c:spPr>
            <c:extLst>
              <c:ext xmlns:c16="http://schemas.microsoft.com/office/drawing/2014/chart" uri="{C3380CC4-5D6E-409C-BE32-E72D297353CC}">
                <c16:uniqueId val="{00000001-481A-46DC-94FA-E364A879E506}"/>
              </c:ext>
            </c:extLst>
          </c:dPt>
          <c:dPt>
            <c:idx val="10"/>
            <c:invertIfNegative val="0"/>
            <c:bubble3D val="0"/>
            <c:extLst>
              <c:ext xmlns:c16="http://schemas.microsoft.com/office/drawing/2014/chart" uri="{C3380CC4-5D6E-409C-BE32-E72D297353CC}">
                <c16:uniqueId val="{00000002-481A-46DC-94FA-E364A879E506}"/>
              </c:ext>
            </c:extLst>
          </c:dPt>
          <c:dLbls>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US</c:v>
                </c:pt>
                <c:pt idx="1">
                  <c:v>SWE</c:v>
                </c:pt>
                <c:pt idx="2">
                  <c:v>CAN</c:v>
                </c:pt>
                <c:pt idx="3">
                  <c:v>NZ</c:v>
                </c:pt>
                <c:pt idx="4">
                  <c:v>GER</c:v>
                </c:pt>
                <c:pt idx="5">
                  <c:v>NOR</c:v>
                </c:pt>
                <c:pt idx="6">
                  <c:v>NETH</c:v>
                </c:pt>
                <c:pt idx="7">
                  <c:v>FRA</c:v>
                </c:pt>
                <c:pt idx="8">
                  <c:v>AUS</c:v>
                </c:pt>
                <c:pt idx="9">
                  <c:v>SWIZ</c:v>
                </c:pt>
                <c:pt idx="10">
                  <c:v>UK</c:v>
                </c:pt>
              </c:strCache>
            </c:strRef>
          </c:cat>
          <c:val>
            <c:numRef>
              <c:f>Sheet1!$B$2:$B$12</c:f>
              <c:numCache>
                <c:formatCode>0</c:formatCode>
                <c:ptCount val="11"/>
                <c:pt idx="0">
                  <c:v>23.9</c:v>
                </c:pt>
                <c:pt idx="1">
                  <c:v>33.299999999999997</c:v>
                </c:pt>
                <c:pt idx="2">
                  <c:v>39.47</c:v>
                </c:pt>
                <c:pt idx="3">
                  <c:v>47.19</c:v>
                </c:pt>
                <c:pt idx="4">
                  <c:v>49.2</c:v>
                </c:pt>
                <c:pt idx="5">
                  <c:v>51.27</c:v>
                </c:pt>
                <c:pt idx="6">
                  <c:v>53.91</c:v>
                </c:pt>
                <c:pt idx="7">
                  <c:v>54.71</c:v>
                </c:pt>
                <c:pt idx="8">
                  <c:v>59.37</c:v>
                </c:pt>
                <c:pt idx="9">
                  <c:v>60.64</c:v>
                </c:pt>
                <c:pt idx="10">
                  <c:v>61.89</c:v>
                </c:pt>
              </c:numCache>
            </c:numRef>
          </c:val>
          <c:extLst>
            <c:ext xmlns:c16="http://schemas.microsoft.com/office/drawing/2014/chart" uri="{C3380CC4-5D6E-409C-BE32-E72D297353CC}">
              <c16:uniqueId val="{00000003-481A-46DC-94FA-E364A879E506}"/>
            </c:ext>
          </c:extLst>
        </c:ser>
        <c:dLbls>
          <c:showLegendKey val="0"/>
          <c:showVal val="0"/>
          <c:showCatName val="0"/>
          <c:showSerName val="0"/>
          <c:showPercent val="0"/>
          <c:showBubbleSize val="0"/>
        </c:dLbls>
        <c:gapWidth val="25"/>
        <c:axId val="639404376"/>
        <c:axId val="63940476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2"/>
                    <c:layout>
                      <c:manualLayout>
                        <c:x val="-1.4181764662660485E-3"/>
                        <c:y val="2.299597751464177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481A-46DC-94FA-E364A879E506}"/>
                      </c:ext>
                    </c:extLst>
                  </c:dLbl>
                  <c:dLbl>
                    <c:idx val="3"/>
                    <c:layout>
                      <c:manualLayout>
                        <c:x val="-1.4181764662660485E-3"/>
                        <c:y val="-2.8744971893302287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481A-46DC-94FA-E364A879E506}"/>
                      </c:ext>
                    </c:extLst>
                  </c:dLbl>
                  <c:dLbl>
                    <c:idx val="6"/>
                    <c:layout>
                      <c:manualLayout>
                        <c:x val="0"/>
                        <c:y val="3.161946908263246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481A-46DC-94FA-E364A879E506}"/>
                      </c:ext>
                    </c:extLst>
                  </c:dLbl>
                  <c:dLbl>
                    <c:idx val="8"/>
                    <c:layout>
                      <c:manualLayout>
                        <c:x val="-5.6727058650642981E-3"/>
                        <c:y val="-4.311745783995340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7-481A-46DC-94FA-E364A879E506}"/>
                      </c:ext>
                    </c:extLst>
                  </c:dLbl>
                  <c:dLbl>
                    <c:idx val="9"/>
                    <c:layout>
                      <c:manualLayout>
                        <c:x val="-4.2545293987981455E-3"/>
                        <c:y val="-2.5870474703972059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8-481A-46DC-94FA-E364A879E506}"/>
                      </c:ext>
                    </c:extLst>
                  </c:dLbl>
                  <c:dLbl>
                    <c:idx val="10"/>
                    <c:layout>
                      <c:manualLayout>
                        <c:x val="-4.2545293987983537E-3"/>
                        <c:y val="-4.886645221861399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9-481A-46DC-94FA-E364A879E506}"/>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US</c:v>
                      </c:pt>
                      <c:pt idx="1">
                        <c:v>SWE</c:v>
                      </c:pt>
                      <c:pt idx="2">
                        <c:v>CAN</c:v>
                      </c:pt>
                      <c:pt idx="3">
                        <c:v>NZ</c:v>
                      </c:pt>
                      <c:pt idx="4">
                        <c:v>GER</c:v>
                      </c:pt>
                      <c:pt idx="5">
                        <c:v>NOR</c:v>
                      </c:pt>
                      <c:pt idx="6">
                        <c:v>NETH</c:v>
                      </c:pt>
                      <c:pt idx="7">
                        <c:v>FRA</c:v>
                      </c:pt>
                      <c:pt idx="8">
                        <c:v>AUS</c:v>
                      </c:pt>
                      <c:pt idx="9">
                        <c:v>SWIZ</c:v>
                      </c:pt>
                      <c:pt idx="10">
                        <c:v>UK</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A-481A-46DC-94FA-E364A879E506}"/>
                  </c:ext>
                </c:extLst>
              </c15:ser>
            </c15:filteredBarSeries>
          </c:ext>
        </c:extLst>
      </c:barChart>
      <c:catAx>
        <c:axId val="639404376"/>
        <c:scaling>
          <c:orientation val="minMax"/>
        </c:scaling>
        <c:delete val="0"/>
        <c:axPos val="b"/>
        <c:numFmt formatCode="General" sourceLinked="1"/>
        <c:majorTickMark val="none"/>
        <c:minorTickMark val="none"/>
        <c:tickLblPos val="nextTo"/>
        <c:spPr>
          <a:ln>
            <a:solidFill>
              <a:schemeClr val="tx1"/>
            </a:solidFill>
          </a:ln>
        </c:spPr>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639404768"/>
        <c:crosses val="autoZero"/>
        <c:auto val="1"/>
        <c:lblAlgn val="ctr"/>
        <c:lblOffset val="100"/>
        <c:noMultiLvlLbl val="0"/>
      </c:catAx>
      <c:valAx>
        <c:axId val="639404768"/>
        <c:scaling>
          <c:orientation val="minMax"/>
          <c:max val="100"/>
          <c:min val="0"/>
        </c:scaling>
        <c:delete val="1"/>
        <c:axPos val="l"/>
        <c:numFmt formatCode="0" sourceLinked="1"/>
        <c:majorTickMark val="none"/>
        <c:minorTickMark val="none"/>
        <c:tickLblPos val="nextTo"/>
        <c:crossAx val="639404376"/>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63500" cap="rnd">
              <a:solidFill>
                <a:schemeClr val="accent1"/>
              </a:solidFill>
              <a:round/>
            </a:ln>
            <a:effectLst/>
          </c:spPr>
          <c:marker>
            <c:symbol val="none"/>
          </c:marker>
          <c:xVal>
            <c:numRef>
              <c:f>'Table 1'!$B$1:$BH$1</c:f>
              <c:numCache>
                <c:formatCode>General_)</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'Table 1'!$B$2:$BH$2</c:f>
              <c:numCache>
                <c:formatCode>_(* #,##0.0_);_(* \(#,##0.0\);_(* "-"??_);_(@_)</c:formatCode>
                <c:ptCount val="59"/>
                <c:pt idx="0">
                  <c:v>5</c:v>
                </c:pt>
                <c:pt idx="1">
                  <c:v>5.2</c:v>
                </c:pt>
                <c:pt idx="2">
                  <c:v>5.3</c:v>
                </c:pt>
                <c:pt idx="3">
                  <c:v>5.4</c:v>
                </c:pt>
                <c:pt idx="4">
                  <c:v>5.6</c:v>
                </c:pt>
                <c:pt idx="5">
                  <c:v>5.6</c:v>
                </c:pt>
                <c:pt idx="6">
                  <c:v>5.7</c:v>
                </c:pt>
                <c:pt idx="7">
                  <c:v>6</c:v>
                </c:pt>
                <c:pt idx="8">
                  <c:v>6.2</c:v>
                </c:pt>
                <c:pt idx="9">
                  <c:v>6.5</c:v>
                </c:pt>
                <c:pt idx="10">
                  <c:v>6.9</c:v>
                </c:pt>
                <c:pt idx="11">
                  <c:v>7.1</c:v>
                </c:pt>
                <c:pt idx="12">
                  <c:v>7.2</c:v>
                </c:pt>
                <c:pt idx="13">
                  <c:v>7.2</c:v>
                </c:pt>
                <c:pt idx="14">
                  <c:v>7.5</c:v>
                </c:pt>
                <c:pt idx="15">
                  <c:v>7.9</c:v>
                </c:pt>
                <c:pt idx="16">
                  <c:v>8.1999999999999993</c:v>
                </c:pt>
                <c:pt idx="17">
                  <c:v>8.4</c:v>
                </c:pt>
                <c:pt idx="18">
                  <c:v>8.3000000000000007</c:v>
                </c:pt>
                <c:pt idx="19">
                  <c:v>8.4</c:v>
                </c:pt>
                <c:pt idx="20">
                  <c:v>8.9</c:v>
                </c:pt>
                <c:pt idx="21">
                  <c:v>9.1999999999999993</c:v>
                </c:pt>
                <c:pt idx="22">
                  <c:v>10</c:v>
                </c:pt>
                <c:pt idx="23">
                  <c:v>10.1</c:v>
                </c:pt>
                <c:pt idx="24">
                  <c:v>10</c:v>
                </c:pt>
                <c:pt idx="25">
                  <c:v>10.199999999999999</c:v>
                </c:pt>
                <c:pt idx="26">
                  <c:v>10.4</c:v>
                </c:pt>
                <c:pt idx="27">
                  <c:v>10.6</c:v>
                </c:pt>
                <c:pt idx="28">
                  <c:v>11.1</c:v>
                </c:pt>
                <c:pt idx="29">
                  <c:v>11.4</c:v>
                </c:pt>
                <c:pt idx="30">
                  <c:v>12.1</c:v>
                </c:pt>
                <c:pt idx="31">
                  <c:v>12.8</c:v>
                </c:pt>
                <c:pt idx="32">
                  <c:v>13.1</c:v>
                </c:pt>
                <c:pt idx="33">
                  <c:v>13.4</c:v>
                </c:pt>
                <c:pt idx="34">
                  <c:v>13.3</c:v>
                </c:pt>
                <c:pt idx="35">
                  <c:v>13.4</c:v>
                </c:pt>
                <c:pt idx="36">
                  <c:v>13.3</c:v>
                </c:pt>
                <c:pt idx="37">
                  <c:v>13.2</c:v>
                </c:pt>
                <c:pt idx="38">
                  <c:v>13.3</c:v>
                </c:pt>
                <c:pt idx="39">
                  <c:v>13.3</c:v>
                </c:pt>
                <c:pt idx="40">
                  <c:v>13.4</c:v>
                </c:pt>
                <c:pt idx="41">
                  <c:v>14</c:v>
                </c:pt>
                <c:pt idx="42">
                  <c:v>14.9</c:v>
                </c:pt>
                <c:pt idx="43">
                  <c:v>15.4</c:v>
                </c:pt>
                <c:pt idx="44">
                  <c:v>15.5</c:v>
                </c:pt>
                <c:pt idx="45">
                  <c:v>15.5</c:v>
                </c:pt>
                <c:pt idx="46">
                  <c:v>15.6</c:v>
                </c:pt>
                <c:pt idx="47">
                  <c:v>15.9</c:v>
                </c:pt>
                <c:pt idx="48">
                  <c:v>16.3</c:v>
                </c:pt>
                <c:pt idx="49">
                  <c:v>17.2</c:v>
                </c:pt>
                <c:pt idx="50">
                  <c:v>17.3</c:v>
                </c:pt>
                <c:pt idx="51">
                  <c:v>17.3</c:v>
                </c:pt>
                <c:pt idx="52">
                  <c:v>17.2</c:v>
                </c:pt>
                <c:pt idx="53">
                  <c:v>17.100000000000001</c:v>
                </c:pt>
                <c:pt idx="54">
                  <c:v>17.3</c:v>
                </c:pt>
                <c:pt idx="55">
                  <c:v>17.600000000000001</c:v>
                </c:pt>
                <c:pt idx="56">
                  <c:v>17.899999999999999</c:v>
                </c:pt>
                <c:pt idx="57">
                  <c:v>17.899999999999999</c:v>
                </c:pt>
                <c:pt idx="58">
                  <c:v>17.7</c:v>
                </c:pt>
              </c:numCache>
            </c:numRef>
          </c:yVal>
          <c:smooth val="1"/>
          <c:extLst>
            <c:ext xmlns:c16="http://schemas.microsoft.com/office/drawing/2014/chart" uri="{C3380CC4-5D6E-409C-BE32-E72D297353CC}">
              <c16:uniqueId val="{00000000-2D89-4C65-A119-15C84FF900C3}"/>
            </c:ext>
          </c:extLst>
        </c:ser>
        <c:dLbls>
          <c:showLegendKey val="0"/>
          <c:showVal val="0"/>
          <c:showCatName val="0"/>
          <c:showSerName val="0"/>
          <c:showPercent val="0"/>
          <c:showBubbleSize val="0"/>
        </c:dLbls>
        <c:axId val="353960760"/>
        <c:axId val="353961744"/>
      </c:scatterChart>
      <c:valAx>
        <c:axId val="353960760"/>
        <c:scaling>
          <c:orientation val="minMax"/>
          <c:max val="2020"/>
          <c:min val="1960"/>
        </c:scaling>
        <c:delete val="0"/>
        <c:axPos val="b"/>
        <c:majorGridlines>
          <c:spPr>
            <a:ln w="9525" cap="flat" cmpd="sng" algn="ctr">
              <a:solidFill>
                <a:schemeClr val="tx1">
                  <a:lumMod val="15000"/>
                  <a:lumOff val="85000"/>
                </a:schemeClr>
              </a:solidFill>
              <a:round/>
            </a:ln>
            <a:effectLst/>
          </c:spPr>
        </c:majorGridlines>
        <c:numFmt formatCode="General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961744"/>
        <c:crosses val="autoZero"/>
        <c:crossBetween val="midCat"/>
      </c:valAx>
      <c:valAx>
        <c:axId val="353961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aseline="0" dirty="0"/>
                  <a:t>Percentage of </a:t>
                </a:r>
                <a:r>
                  <a:rPr lang="en-US" sz="1600" baseline="0" dirty="0"/>
                  <a:t>GDP</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0_);_(* \(#,##0.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396076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0.05376</cdr:x>
      <cdr:y>0.35814</cdr:y>
    </cdr:from>
    <cdr:to>
      <cdr:x>0.35323</cdr:x>
      <cdr:y>0.40222</cdr:y>
    </cdr:to>
    <cdr:sp macro="" textlink="">
      <cdr:nvSpPr>
        <cdr:cNvPr id="2" name="TextBox 1">
          <a:extLst xmlns:a="http://schemas.openxmlformats.org/drawingml/2006/main">
            <a:ext uri="{FF2B5EF4-FFF2-40B4-BE49-F238E27FC236}">
              <a16:creationId xmlns:a16="http://schemas.microsoft.com/office/drawing/2014/main" id="{23851E9A-6D82-468E-B8C2-DFEC9CC7B464}"/>
            </a:ext>
          </a:extLst>
        </cdr:cNvPr>
        <cdr:cNvSpPr txBox="1"/>
      </cdr:nvSpPr>
      <cdr:spPr>
        <a:xfrm xmlns:a="http://schemas.openxmlformats.org/drawingml/2006/main">
          <a:off x="278562" y="1500388"/>
          <a:ext cx="1551760" cy="184666"/>
        </a:xfrm>
        <a:prstGeom xmlns:a="http://schemas.openxmlformats.org/drawingml/2006/main" prst="rect">
          <a:avLst/>
        </a:prstGeom>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6.8</a:t>
          </a:r>
        </a:p>
      </cdr:txBody>
    </cdr:sp>
  </cdr:relSizeAnchor>
  <cdr:relSizeAnchor xmlns:cdr="http://schemas.openxmlformats.org/drawingml/2006/chartDrawing">
    <cdr:from>
      <cdr:x>0.03266</cdr:x>
      <cdr:y>0</cdr:y>
    </cdr:from>
    <cdr:to>
      <cdr:x>0.88091</cdr:x>
      <cdr:y>0.06612</cdr:y>
    </cdr:to>
    <cdr:sp macro="" textlink="">
      <cdr:nvSpPr>
        <cdr:cNvPr id="3" name="TextBox 10">
          <a:extLst xmlns:a="http://schemas.openxmlformats.org/drawingml/2006/main">
            <a:ext uri="{FF2B5EF4-FFF2-40B4-BE49-F238E27FC236}">
              <a16:creationId xmlns:a16="http://schemas.microsoft.com/office/drawing/2014/main" id="{2D8DC483-668C-BD4E-AA74-885432025451}"/>
            </a:ext>
          </a:extLst>
        </cdr:cNvPr>
        <cdr:cNvSpPr txBox="1"/>
      </cdr:nvSpPr>
      <cdr:spPr>
        <a:xfrm xmlns:a="http://schemas.openxmlformats.org/drawingml/2006/main">
          <a:off x="169231" y="0"/>
          <a:ext cx="4395292" cy="2769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lvl="0"/>
          <a:r>
            <a:rPr lang="en-US" sz="1800" i="1" dirty="0">
              <a:solidFill>
                <a:srgbClr val="4C515A"/>
              </a:solidFill>
            </a:rPr>
            <a:t>Average physician visits per capita, 2017</a:t>
          </a:r>
          <a:endParaRPr lang="en-US" sz="1800" i="1" dirty="0">
            <a:solidFill>
              <a:srgbClr val="4C515A"/>
            </a:solidFill>
            <a:latin typeface="Trebuchet MS"/>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0.66915</cdr:x>
      <cdr:y>0.46393</cdr:y>
    </cdr:from>
    <cdr:to>
      <cdr:x>0.96863</cdr:x>
      <cdr:y>0.50801</cdr:y>
    </cdr:to>
    <cdr:sp macro="" textlink="">
      <cdr:nvSpPr>
        <cdr:cNvPr id="2" name="TextBox 1">
          <a:extLst xmlns:a="http://schemas.openxmlformats.org/drawingml/2006/main">
            <a:ext uri="{FF2B5EF4-FFF2-40B4-BE49-F238E27FC236}">
              <a16:creationId xmlns:a16="http://schemas.microsoft.com/office/drawing/2014/main" id="{962B1ED3-5CF1-42C2-B516-B8F6571B8895}"/>
            </a:ext>
          </a:extLst>
        </cdr:cNvPr>
        <cdr:cNvSpPr txBox="1"/>
      </cdr:nvSpPr>
      <cdr:spPr>
        <a:xfrm xmlns:a="http://schemas.openxmlformats.org/drawingml/2006/main">
          <a:off x="3467280" y="1943611"/>
          <a:ext cx="1551760" cy="184666"/>
        </a:xfrm>
        <a:prstGeom xmlns:a="http://schemas.openxmlformats.org/drawingml/2006/main" prst="rect">
          <a:avLst/>
        </a:prstGeom>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algn="r"/>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3.5</a:t>
          </a:r>
        </a:p>
      </cdr:txBody>
    </cdr:sp>
  </cdr:relSizeAnchor>
  <cdr:relSizeAnchor xmlns:cdr="http://schemas.openxmlformats.org/drawingml/2006/chartDrawing">
    <cdr:from>
      <cdr:x>0.04843</cdr:x>
      <cdr:y>0</cdr:y>
    </cdr:from>
    <cdr:to>
      <cdr:x>0.91501</cdr:x>
      <cdr:y>0.06612</cdr:y>
    </cdr:to>
    <cdr:sp macro="" textlink="">
      <cdr:nvSpPr>
        <cdr:cNvPr id="3" name="TextBox 13">
          <a:extLst xmlns:a="http://schemas.openxmlformats.org/drawingml/2006/main">
            <a:ext uri="{FF2B5EF4-FFF2-40B4-BE49-F238E27FC236}">
              <a16:creationId xmlns:a16="http://schemas.microsoft.com/office/drawing/2014/main" id="{EA0EB2DB-8B9F-C946-B524-21C3EB2ACDCD}"/>
            </a:ext>
          </a:extLst>
        </cdr:cNvPr>
        <cdr:cNvSpPr txBox="1"/>
      </cdr:nvSpPr>
      <cdr:spPr>
        <a:xfrm xmlns:a="http://schemas.openxmlformats.org/drawingml/2006/main">
          <a:off x="250945" y="0"/>
          <a:ext cx="4490278" cy="2769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lvl="0"/>
          <a:r>
            <a:rPr lang="en-US" sz="1800" i="1" dirty="0">
              <a:solidFill>
                <a:srgbClr val="4C515A"/>
              </a:solidFill>
            </a:rPr>
            <a:t>Practicing physicians per 1,000 population, 2018</a:t>
          </a:r>
          <a:endParaRPr lang="en-US" sz="1800" i="1" dirty="0">
            <a:solidFill>
              <a:srgbClr val="4C515A"/>
            </a:solidFill>
            <a:latin typeface="Trebuchet MS"/>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0.03138</cdr:y>
    </cdr:from>
    <cdr:to>
      <cdr:x>0.84068</cdr:x>
      <cdr:y>0.22236</cdr:y>
    </cdr:to>
    <cdr:sp macro="" textlink="">
      <cdr:nvSpPr>
        <cdr:cNvPr id="2" name="Rectangle 1">
          <a:extLst xmlns:a="http://schemas.openxmlformats.org/drawingml/2006/main">
            <a:ext uri="{FF2B5EF4-FFF2-40B4-BE49-F238E27FC236}">
              <a16:creationId xmlns:a16="http://schemas.microsoft.com/office/drawing/2014/main" id="{8B2466BF-E3F1-4502-BBCC-453AB8493C1E}"/>
            </a:ext>
          </a:extLst>
        </cdr:cNvPr>
        <cdr:cNvSpPr/>
      </cdr:nvSpPr>
      <cdr:spPr>
        <a:xfrm xmlns:a="http://schemas.openxmlformats.org/drawingml/2006/main">
          <a:off x="0" y="136545"/>
          <a:ext cx="8840241" cy="830997"/>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400" i="1" dirty="0"/>
            <a:t>Percent of women ages 18–64 who rated their quality of medical care</a:t>
          </a:r>
        </a:p>
        <a:p xmlns:a="http://schemas.openxmlformats.org/drawingml/2006/main">
          <a:r>
            <a:rPr lang="en-US" sz="2400" i="1" dirty="0"/>
            <a:t>as </a:t>
          </a:r>
          <a:r>
            <a:rPr lang="en-US" sz="2400" b="1" i="1" dirty="0"/>
            <a:t>excellent or very good</a:t>
          </a:r>
          <a:r>
            <a:rPr lang="en-US" sz="2400" i="1" dirty="0"/>
            <a:t>.</a:t>
          </a:r>
          <a:endParaRPr lang="en-US" sz="2400" dirty="0"/>
        </a:p>
      </cdr:txBody>
    </cdr:sp>
  </cdr:relSizeAnchor>
</c:userShapes>
</file>

<file path=ppt/drawings/drawing4.xml><?xml version="1.0" encoding="utf-8"?>
<c:userShapes xmlns:c="http://schemas.openxmlformats.org/drawingml/2006/chart">
  <cdr:relSizeAnchor xmlns:cdr="http://schemas.openxmlformats.org/drawingml/2006/chartDrawing">
    <cdr:from>
      <cdr:x>0.05471</cdr:x>
      <cdr:y>0.47924</cdr:y>
    </cdr:from>
    <cdr:to>
      <cdr:x>0.22112</cdr:x>
      <cdr:y>0.52076</cdr:y>
    </cdr:to>
    <cdr:sp macro="" textlink="">
      <cdr:nvSpPr>
        <cdr:cNvPr id="2" name="TextBox 1">
          <a:extLst xmlns:a="http://schemas.openxmlformats.org/drawingml/2006/main">
            <a:ext uri="{FF2B5EF4-FFF2-40B4-BE49-F238E27FC236}">
              <a16:creationId xmlns:a16="http://schemas.microsoft.com/office/drawing/2014/main" id="{23851E9A-6D82-468E-B8C2-DFEC9CC7B464}"/>
            </a:ext>
          </a:extLst>
        </cdr:cNvPr>
        <cdr:cNvSpPr txBox="1"/>
      </cdr:nvSpPr>
      <cdr:spPr>
        <a:xfrm xmlns:a="http://schemas.openxmlformats.org/drawingml/2006/main">
          <a:off x="575360" y="2131319"/>
          <a:ext cx="1749834" cy="184666"/>
        </a:xfrm>
        <a:prstGeom xmlns:a="http://schemas.openxmlformats.org/drawingml/2006/main" prst="rect">
          <a:avLst/>
        </a:prstGeom>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r>
            <a:rPr lang="en-US" sz="1200" b="1" dirty="0">
              <a:solidFill>
                <a:srgbClr val="4ABDBC"/>
              </a:solidFill>
              <a:latin typeface="InterFace" panose="020B0503030203020204" pitchFamily="34" charset="0"/>
              <a:ea typeface="Lato" panose="020F0502020204030203" pitchFamily="34" charset="0"/>
              <a:cs typeface="Lato" panose="020F0502020204030203" pitchFamily="34" charset="0"/>
            </a:rPr>
            <a:t>OECD average: 21%</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C6A77-897B-A94D-8179-085D1B4EE98D}" type="datetimeFigureOut">
              <a:rPr lang="en-US" smtClean="0"/>
              <a:t>3/27/24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F294D8-753E-E842-8CF8-893A8D4FD7E5}" type="slidenum">
              <a:rPr lang="en-US" smtClean="0"/>
              <a:t>‹#›</a:t>
            </a:fld>
            <a:endParaRPr lang="en-US"/>
          </a:p>
        </p:txBody>
      </p:sp>
    </p:spTree>
    <p:extLst>
      <p:ext uri="{BB962C8B-B14F-4D97-AF65-F5344CB8AC3E}">
        <p14:creationId xmlns:p14="http://schemas.microsoft.com/office/powerpoint/2010/main" val="162078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ommonwealthfund.org/publications/issue-briefs/2020/jan/us-health-care-global-perspective-2019"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axenehp.com/international-healthcare-systems-us-versus-world/" TargetMode="External"/><Relationship Id="rId5" Type="http://schemas.openxmlformats.org/officeDocument/2006/relationships/hyperlink" Target="https://www.healthsystemtracker.org/chart-collection/quality-u-s-healthcare-system-compare-countries/#item-overall-age-specific-potential-years-of-life-lost-per-100000-population-1990-2017" TargetMode="External"/><Relationship Id="rId4" Type="http://schemas.openxmlformats.org/officeDocument/2006/relationships/hyperlink" Target="https://www.commonwealthfund.org/publications/issue-briefs/2015/oct/us-health-care-global-perspective"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loomberg.com/quicktake/drug-prices" TargetMode="External"/><Relationship Id="rId2" Type="http://schemas.openxmlformats.org/officeDocument/2006/relationships/slide" Target="../slides/slide37.xml"/><Relationship Id="rId1" Type="http://schemas.openxmlformats.org/officeDocument/2006/relationships/notesMaster" Target="../notesMasters/notesMaster1.xml"/><Relationship Id="rId5" Type="http://schemas.openxmlformats.org/officeDocument/2006/relationships/hyperlink" Target="https://www.ft.com/content/e92dbf94-d9a2-11e9-8f9b-77216ebe1f17" TargetMode="External"/><Relationship Id="rId4" Type="http://schemas.openxmlformats.org/officeDocument/2006/relationships/hyperlink" Target="https://en.wikipedia.org/wiki/Prescription_drug_prices_in_the_United_State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Hopefully the comparison of the US health care industry to the entire economy of Germany, UK, and France will make students also appreciate how difficult any type of a reform is – when the sector being reformed is of this size and complexity. </a:t>
            </a:r>
          </a:p>
          <a:p>
            <a:r>
              <a:rPr lang="en-US" dirty="0"/>
              <a:t>The list of top 10 largest economies based on the total size of GDP: 1) US, 2) China, 3) Japan, 4) Germany, 5) India, 6) UK, 7) France, 8) Italy, 9) Brazil, 10) Canada</a:t>
            </a:r>
          </a:p>
        </p:txBody>
      </p:sp>
      <p:sp>
        <p:nvSpPr>
          <p:cNvPr id="4" name="Slide Number Placeholder 3"/>
          <p:cNvSpPr>
            <a:spLocks noGrp="1"/>
          </p:cNvSpPr>
          <p:nvPr>
            <p:ph type="sldNum" sz="quarter" idx="5"/>
          </p:nvPr>
        </p:nvSpPr>
        <p:spPr/>
        <p:txBody>
          <a:bodyPr/>
          <a:lstStyle/>
          <a:p>
            <a:fld id="{7EC85BC4-8EB5-4604-8AA6-8BB49D60C87E}" type="slidenum">
              <a:rPr lang="en-US" smtClean="0"/>
              <a:t>3</a:t>
            </a:fld>
            <a:endParaRPr lang="en-US" dirty="0"/>
          </a:p>
        </p:txBody>
      </p:sp>
    </p:spTree>
    <p:extLst>
      <p:ext uri="{BB962C8B-B14F-4D97-AF65-F5344CB8AC3E}">
        <p14:creationId xmlns:p14="http://schemas.microsoft.com/office/powerpoint/2010/main" val="3193486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times people confuse</a:t>
            </a:r>
            <a:r>
              <a:rPr lang="en-US" baseline="0" dirty="0"/>
              <a:t> Health Economics with Health Insurance. The topics discuss in health economics included health insurance, but also a number of other markets related to health care resources.</a:t>
            </a:r>
          </a:p>
          <a:p>
            <a:r>
              <a:rPr lang="en-US" dirty="0"/>
              <a:t>This</a:t>
            </a:r>
            <a:r>
              <a:rPr lang="en-US" baseline="0" dirty="0"/>
              <a:t> is an important distinction – because it also relates to the Health Care reform. Health care reform in the US is mostly dealing with the reform of the Health Insurance, rather than other health care markets.</a:t>
            </a:r>
          </a:p>
          <a:p>
            <a:r>
              <a:rPr lang="en-US" baseline="0" dirty="0"/>
              <a:t>The debate about many of these issues has to do with the market structure – and the issue of when does a market work well – without a lot of government intervention (free markets) and when is it necessary for a government to play a much larger role.</a:t>
            </a:r>
          </a:p>
        </p:txBody>
      </p:sp>
      <p:sp>
        <p:nvSpPr>
          <p:cNvPr id="4" name="Slide Number Placeholder 3"/>
          <p:cNvSpPr>
            <a:spLocks noGrp="1"/>
          </p:cNvSpPr>
          <p:nvPr>
            <p:ph type="sldNum" sz="quarter" idx="5"/>
          </p:nvPr>
        </p:nvSpPr>
        <p:spPr/>
        <p:txBody>
          <a:bodyPr/>
          <a:lstStyle/>
          <a:p>
            <a:fld id="{7EC85BC4-8EB5-4604-8AA6-8BB49D60C87E}" type="slidenum">
              <a:rPr lang="en-US" smtClean="0"/>
              <a:t>4</a:t>
            </a:fld>
            <a:endParaRPr lang="en-US" dirty="0"/>
          </a:p>
        </p:txBody>
      </p:sp>
    </p:spTree>
    <p:extLst>
      <p:ext uri="{BB962C8B-B14F-4D97-AF65-F5344CB8AC3E}">
        <p14:creationId xmlns:p14="http://schemas.microsoft.com/office/powerpoint/2010/main" val="2097758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CDC</a:t>
            </a:r>
          </a:p>
        </p:txBody>
      </p:sp>
      <p:sp>
        <p:nvSpPr>
          <p:cNvPr id="4" name="Slide Number Placeholder 3"/>
          <p:cNvSpPr>
            <a:spLocks noGrp="1"/>
          </p:cNvSpPr>
          <p:nvPr>
            <p:ph type="sldNum" sz="quarter" idx="5"/>
          </p:nvPr>
        </p:nvSpPr>
        <p:spPr/>
        <p:txBody>
          <a:bodyPr/>
          <a:lstStyle/>
          <a:p>
            <a:fld id="{7EC85BC4-8EB5-4604-8AA6-8BB49D60C87E}" type="slidenum">
              <a:rPr lang="en-US" smtClean="0"/>
              <a:t>14</a:t>
            </a:fld>
            <a:endParaRPr lang="en-US"/>
          </a:p>
        </p:txBody>
      </p:sp>
    </p:spTree>
    <p:extLst>
      <p:ext uri="{BB962C8B-B14F-4D97-AF65-F5344CB8AC3E}">
        <p14:creationId xmlns:p14="http://schemas.microsoft.com/office/powerpoint/2010/main" val="772649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https://www.cms.gov/</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23</a:t>
            </a:fld>
            <a:endParaRPr lang="en-US" dirty="0"/>
          </a:p>
        </p:txBody>
      </p:sp>
    </p:spTree>
    <p:extLst>
      <p:ext uri="{BB962C8B-B14F-4D97-AF65-F5344CB8AC3E}">
        <p14:creationId xmlns:p14="http://schemas.microsoft.com/office/powerpoint/2010/main" val="264063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good resources:</a:t>
            </a:r>
            <a:endParaRPr lang="en-US" dirty="0">
              <a:hlinkClick r:id="rId3"/>
            </a:endParaRPr>
          </a:p>
          <a:p>
            <a:endParaRPr lang="en-US" dirty="0">
              <a:hlinkClick r:id="rId3"/>
            </a:endParaRPr>
          </a:p>
          <a:p>
            <a:endParaRPr lang="en-US" dirty="0">
              <a:hlinkClick r:id="rId3"/>
            </a:endParaRPr>
          </a:p>
          <a:p>
            <a:r>
              <a:rPr lang="en-US" dirty="0">
                <a:hlinkClick r:id="rId3"/>
              </a:rPr>
              <a:t>https://www.commonwealthfund.org/publications/issue-briefs/2020/jan/us-health-care-global-perspective-2019</a:t>
            </a:r>
            <a:endParaRPr lang="en-US" dirty="0"/>
          </a:p>
          <a:p>
            <a:endParaRPr lang="en-US" dirty="0"/>
          </a:p>
          <a:p>
            <a:r>
              <a:rPr lang="en-US" dirty="0"/>
              <a:t>A bit older report: </a:t>
            </a:r>
            <a:r>
              <a:rPr lang="en-US" dirty="0">
                <a:hlinkClick r:id="rId4"/>
              </a:rPr>
              <a:t>https://www.commonwealthfund.org/publications/issue-briefs/2015/oct/us-health-care-global-perspective</a:t>
            </a:r>
            <a:endParaRPr lang="en-US" dirty="0"/>
          </a:p>
          <a:p>
            <a:endParaRPr lang="en-US" dirty="0"/>
          </a:p>
          <a:p>
            <a:r>
              <a:rPr lang="en-US" dirty="0">
                <a:hlinkClick r:id="rId5"/>
              </a:rPr>
              <a:t>https://www.healthsystemtracker.org/chart-collection/quality-u-s-healthcare-system-compare-countries/#item-overall-age-specific-potential-years-of-life-lost-per-100000-population-1990-2017</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6"/>
              </a:rPr>
              <a:t>https://axenehp.com/international-healthcare-systems-us-versus-world/</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25</a:t>
            </a:fld>
            <a:endParaRPr lang="en-US" dirty="0"/>
          </a:p>
        </p:txBody>
      </p:sp>
    </p:spTree>
    <p:extLst>
      <p:ext uri="{BB962C8B-B14F-4D97-AF65-F5344CB8AC3E}">
        <p14:creationId xmlns:p14="http://schemas.microsoft.com/office/powerpoint/2010/main" val="3106311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https://www.cms.gov/</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27</a:t>
            </a:fld>
            <a:endParaRPr lang="en-US" dirty="0"/>
          </a:p>
        </p:txBody>
      </p:sp>
    </p:spTree>
    <p:extLst>
      <p:ext uri="{BB962C8B-B14F-4D97-AF65-F5344CB8AC3E}">
        <p14:creationId xmlns:p14="http://schemas.microsoft.com/office/powerpoint/2010/main" val="2291123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https://www.bloomberg.com/quicktake/drug-prices</a:t>
            </a:r>
            <a:endParaRPr lang="en-US" dirty="0"/>
          </a:p>
          <a:p>
            <a:endParaRPr lang="en-US" dirty="0"/>
          </a:p>
          <a:p>
            <a:endParaRPr lang="en-US" dirty="0"/>
          </a:p>
          <a:p>
            <a:r>
              <a:rPr lang="en-US" dirty="0">
                <a:hlinkClick r:id="rId4"/>
              </a:rPr>
              <a:t>https://en.wikipedia.org/wiki/Prescription_drug_prices_in_the_United_States</a:t>
            </a:r>
            <a:endParaRPr lang="en-US" dirty="0"/>
          </a:p>
          <a:p>
            <a:endParaRPr lang="en-US" dirty="0"/>
          </a:p>
          <a:p>
            <a:r>
              <a:rPr lang="en-US" dirty="0">
                <a:hlinkClick r:id="rId5"/>
              </a:rPr>
              <a:t>https://www.ft.com/content/e92dbf94-d9a2-11e9-8f9b-77216ebe1f17</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37</a:t>
            </a:fld>
            <a:endParaRPr lang="en-US"/>
          </a:p>
        </p:txBody>
      </p:sp>
    </p:spTree>
    <p:extLst>
      <p:ext uri="{BB962C8B-B14F-4D97-AF65-F5344CB8AC3E}">
        <p14:creationId xmlns:p14="http://schemas.microsoft.com/office/powerpoint/2010/main" val="889312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Myriad Pro Light"/>
              </a:rPr>
              <a:t>https://</a:t>
            </a:r>
            <a:r>
              <a:rPr lang="en-US" sz="1800" b="0" i="0" u="none" strike="noStrike" baseline="0" dirty="0" err="1">
                <a:solidFill>
                  <a:srgbClr val="000000"/>
                </a:solidFill>
                <a:latin typeface="Myriad Pro Light"/>
              </a:rPr>
              <a:t>www.kff.org</a:t>
            </a:r>
            <a:r>
              <a:rPr lang="en-US" sz="1800" b="0" i="0" u="none" strike="noStrike" baseline="0" dirty="0">
                <a:solidFill>
                  <a:srgbClr val="000000"/>
                </a:solidFill>
                <a:latin typeface="Myriad Pro Light"/>
              </a:rPr>
              <a:t>/other/state-indicator/number-of-issuers-participating-in-the-individual-health-insurance-marketplace/?</a:t>
            </a:r>
            <a:r>
              <a:rPr lang="en-US" sz="1800" b="0" i="0" u="none" strike="noStrike" baseline="0" dirty="0" err="1">
                <a:solidFill>
                  <a:srgbClr val="000000"/>
                </a:solidFill>
                <a:latin typeface="Myriad Pro Light"/>
              </a:rPr>
              <a:t>currentTimeframe</a:t>
            </a:r>
            <a:r>
              <a:rPr lang="en-US" sz="1800" b="0" i="0" u="none" strike="noStrike" baseline="0" dirty="0">
                <a:solidFill>
                  <a:srgbClr val="000000"/>
                </a:solidFill>
                <a:latin typeface="Myriad Pro Light"/>
              </a:rPr>
              <a:t>=0&amp;sortModel=%7B%22colId%22:%22Number%20of%20Issuers%20in%202019%22,%22sort%22:%22desc%22%7D</a:t>
            </a:r>
          </a:p>
          <a:p>
            <a:endParaRPr lang="en-US" sz="1800" b="0" i="0" u="none" strike="noStrike" baseline="0" dirty="0">
              <a:solidFill>
                <a:srgbClr val="000000"/>
              </a:solidFill>
              <a:latin typeface="Myriad Pro Light"/>
            </a:endParaRPr>
          </a:p>
          <a:p>
            <a:r>
              <a:rPr lang="en-US" sz="1800" b="0" i="0" u="none" strike="noStrike" baseline="0" dirty="0">
                <a:solidFill>
                  <a:srgbClr val="000000"/>
                </a:solidFill>
                <a:latin typeface="Myriad Pro Light"/>
              </a:rPr>
              <a:t>6 Roy, </a:t>
            </a:r>
            <a:r>
              <a:rPr lang="en-US" sz="1800" b="0" i="0" u="none" strike="noStrike" baseline="0" dirty="0" err="1">
                <a:solidFill>
                  <a:srgbClr val="000000"/>
                </a:solidFill>
                <a:latin typeface="Myriad Pro Light"/>
              </a:rPr>
              <a:t>Avik</a:t>
            </a:r>
            <a:r>
              <a:rPr lang="en-US" sz="1800" b="0" i="0" u="none" strike="noStrike" baseline="0" dirty="0">
                <a:solidFill>
                  <a:srgbClr val="000000"/>
                </a:solidFill>
                <a:latin typeface="Myriad Pro Light"/>
              </a:rPr>
              <a:t>. “Why Switzerland Has the World’s Best Health Care System.” </a:t>
            </a:r>
            <a:r>
              <a:rPr lang="en-US" sz="1800" b="0" i="1" u="none" strike="noStrike" baseline="0" dirty="0">
                <a:solidFill>
                  <a:srgbClr val="000000"/>
                </a:solidFill>
                <a:latin typeface="Myriad Pro Light"/>
              </a:rPr>
              <a:t>Forbes</a:t>
            </a:r>
            <a:r>
              <a:rPr lang="en-US" sz="1800" b="0" i="0" u="none" strike="noStrike" baseline="0" dirty="0">
                <a:solidFill>
                  <a:srgbClr val="000000"/>
                </a:solidFill>
                <a:latin typeface="Myriad Pro Light"/>
              </a:rPr>
              <a:t>, April 29, 2011; </a:t>
            </a:r>
            <a:r>
              <a:rPr lang="en-US" sz="1800" b="0" i="0" u="sng" strike="noStrike" baseline="0" dirty="0">
                <a:solidFill>
                  <a:srgbClr val="000000"/>
                </a:solidFill>
                <a:latin typeface="Myriad Pro Light"/>
              </a:rPr>
              <a:t>https://www.forbes.com/sites/theapothecary/2011/04/29/why-switzerland-has-the-worlds-best-health-care-system/#2416d9a67d74</a:t>
            </a:r>
            <a:r>
              <a:rPr lang="en-US" sz="1800" b="0" i="0" u="none" strike="noStrike" baseline="0" dirty="0">
                <a:solidFill>
                  <a:srgbClr val="000000"/>
                </a:solidFill>
                <a:latin typeface="Myriad Pro Light"/>
              </a:rPr>
              <a:t>.</a:t>
            </a:r>
          </a:p>
          <a:p>
            <a:r>
              <a:rPr lang="en-US" sz="1800" b="0" i="0" u="none" strike="noStrike" baseline="0" dirty="0">
                <a:solidFill>
                  <a:srgbClr val="000000"/>
                </a:solidFill>
                <a:latin typeface="Myriad Pro Light"/>
              </a:rPr>
              <a:t>7 Henry J. Kaiser Family Foundation. “Number of Issuers Participating in the Individual Health Insurance Marketplaces.” State Health Facts; </a:t>
            </a:r>
            <a:r>
              <a:rPr lang="en-US" sz="1800" b="0" i="0" u="sng" strike="noStrike" baseline="0" dirty="0">
                <a:solidFill>
                  <a:srgbClr val="000000"/>
                </a:solidFill>
                <a:latin typeface="Myriad Pro Light"/>
              </a:rPr>
              <a:t>https://www.kff.org/other/state-indicator/number-of-issuers-participating-in-the-individual-health-insurance-marketplace</a:t>
            </a:r>
            <a:r>
              <a:rPr lang="en-US" sz="1800" b="0" i="0" u="none" strike="noStrike" baseline="0" dirty="0">
                <a:solidFill>
                  <a:srgbClr val="000000"/>
                </a:solidFill>
                <a:latin typeface="Myriad Pro Light"/>
              </a:rPr>
              <a:t>, accessed July 2019.</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42</a:t>
            </a:fld>
            <a:endParaRPr lang="en-US"/>
          </a:p>
        </p:txBody>
      </p:sp>
    </p:spTree>
    <p:extLst>
      <p:ext uri="{BB962C8B-B14F-4D97-AF65-F5344CB8AC3E}">
        <p14:creationId xmlns:p14="http://schemas.microsoft.com/office/powerpoint/2010/main" val="2752416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1A4D-4FAD-45A6-A3C5-59711005E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6B803A-233C-48A3-A920-5820C83A0E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DC2737BC-96A1-42A3-AD8D-9E8CD7FB7C9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47095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y 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3" name="Rectangle 2">
            <a:extLst>
              <a:ext uri="{FF2B5EF4-FFF2-40B4-BE49-F238E27FC236}">
                <a16:creationId xmlns:a16="http://schemas.microsoft.com/office/drawing/2014/main" id="{AAA7E2CB-D8A4-4CA5-AD0E-4339221B42DB}"/>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70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84803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Title 2 lines">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hasCustomPrompt="1"/>
          </p:nvPr>
        </p:nvSpPr>
        <p:spPr>
          <a:xfrm>
            <a:off x="838200" y="216007"/>
            <a:ext cx="10515600" cy="1325563"/>
          </a:xfrm>
        </p:spPr>
        <p:txBody>
          <a:bodyPr anchor="t" anchorCtr="0">
            <a:normAutofit/>
          </a:bodyPr>
          <a:lstStyle>
            <a:lvl1pPr>
              <a:lnSpc>
                <a:spcPct val="100000"/>
              </a:lnSpc>
              <a:defRPr sz="4000">
                <a:solidFill>
                  <a:srgbClr val="0C4C88"/>
                </a:solidFill>
              </a:defRPr>
            </a:lvl1pPr>
          </a:lstStyle>
          <a:p>
            <a:r>
              <a:rPr lang="en-US" dirty="0"/>
              <a:t>Click to edit Master title style</a:t>
            </a:r>
            <a:br>
              <a:rPr lang="en-US" dirty="0"/>
            </a:b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lvl3pPr>
              <a:defRPr sz="24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61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7E71-46AC-4513-9A95-F26DF30D7956}"/>
              </a:ext>
            </a:extLst>
          </p:cNvPr>
          <p:cNvSpPr>
            <a:spLocks noGrp="1"/>
          </p:cNvSpPr>
          <p:nvPr>
            <p:ph type="title"/>
          </p:nvPr>
        </p:nvSpPr>
        <p:spPr/>
        <p:txBody>
          <a:bodyPr/>
          <a:lstStyle>
            <a:lvl1pPr>
              <a:defRPr>
                <a:solidFill>
                  <a:srgbClr val="0C4C88"/>
                </a:solidFill>
              </a:defRPr>
            </a:lvl1pPr>
          </a:lstStyle>
          <a:p>
            <a:r>
              <a:rPr lang="en-US" dirty="0"/>
              <a:t>Click to edit Master title style</a:t>
            </a:r>
            <a:endParaRPr lang="en-GB" dirty="0"/>
          </a:p>
        </p:txBody>
      </p:sp>
      <p:sp>
        <p:nvSpPr>
          <p:cNvPr id="8" name="Oval 7">
            <a:extLst>
              <a:ext uri="{FF2B5EF4-FFF2-40B4-BE49-F238E27FC236}">
                <a16:creationId xmlns:a16="http://schemas.microsoft.com/office/drawing/2014/main" id="{6C1AA319-333D-412C-9DD7-9A6C0D760DBE}"/>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7157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Title 2 lin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9" name="Oval 8">
            <a:extLst>
              <a:ext uri="{FF2B5EF4-FFF2-40B4-BE49-F238E27FC236}">
                <a16:creationId xmlns:a16="http://schemas.microsoft.com/office/drawing/2014/main" id="{EEAB0322-A9EB-43EB-8A82-07D57F72DE4A}"/>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8E67E71-46AC-4513-9A95-F26DF30D7956}"/>
              </a:ext>
            </a:extLst>
          </p:cNvPr>
          <p:cNvSpPr>
            <a:spLocks noGrp="1"/>
          </p:cNvSpPr>
          <p:nvPr>
            <p:ph type="title" hasCustomPrompt="1"/>
          </p:nvPr>
        </p:nvSpPr>
        <p:spPr>
          <a:xfrm>
            <a:off x="838200" y="216007"/>
            <a:ext cx="10515600" cy="1325563"/>
          </a:xfrm>
        </p:spPr>
        <p:txBody>
          <a:bodyPr anchor="t" anchorCtr="0"/>
          <a:lstStyle>
            <a:lvl1pPr>
              <a:lnSpc>
                <a:spcPct val="100000"/>
              </a:lnSpc>
              <a:defRPr>
                <a:solidFill>
                  <a:srgbClr val="0C4C88"/>
                </a:solidFill>
              </a:defRPr>
            </a:lvl1pPr>
          </a:lstStyle>
          <a:p>
            <a:r>
              <a:rPr lang="en-US" dirty="0"/>
              <a:t>Click to edit Master title style</a:t>
            </a:r>
            <a:br>
              <a:rPr lang="en-US" dirty="0"/>
            </a:br>
            <a:endParaRPr lang="en-GB" dirty="0"/>
          </a:p>
        </p:txBody>
      </p:sp>
    </p:spTree>
    <p:extLst>
      <p:ext uri="{BB962C8B-B14F-4D97-AF65-F5344CB8AC3E}">
        <p14:creationId xmlns:p14="http://schemas.microsoft.com/office/powerpoint/2010/main" val="267815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A90B-032D-47E4-AA87-462359C7B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E3E4E5-6537-4C35-A50E-A91EDDFC5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Slide Number Placeholder 6">
            <a:extLst>
              <a:ext uri="{FF2B5EF4-FFF2-40B4-BE49-F238E27FC236}">
                <a16:creationId xmlns:a16="http://schemas.microsoft.com/office/drawing/2014/main" id="{DD0AEE99-5F0F-4100-9685-AAB2EBB6DFF0}"/>
              </a:ext>
            </a:extLst>
          </p:cNvPr>
          <p:cNvSpPr>
            <a:spLocks noGrp="1"/>
          </p:cNvSpPr>
          <p:nvPr>
            <p:ph type="sldNum" sz="quarter" idx="12"/>
          </p:nvPr>
        </p:nvSpPr>
        <p:spPr>
          <a:xfrm>
            <a:off x="9272751" y="6230226"/>
            <a:ext cx="2743200" cy="365125"/>
          </a:xfrm>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4433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2545-EFE2-4330-B6AE-68DD7018D3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65C42-8E4E-4995-8882-EDA624357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0386CD-7692-45A5-96E1-56EF3B35FB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968283-0879-4456-B3EF-65A7B363EF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D478B5-F754-4D16-A4E6-C28D49165B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C9312041-9D94-4A1D-B742-6CF6728A9A5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16045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E3BC-6A56-4810-AE88-730E1D2608C9}"/>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67706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0C0B4B-CECB-4D80-B0B3-10BA52D49BD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6037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F9E97E-8590-4661-B926-74D82175F17E}"/>
              </a:ext>
            </a:extLst>
          </p:cNvPr>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B2EFE9F-E4C2-4E94-B15C-7561DD632706}"/>
              </a:ext>
            </a:extLst>
          </p:cNvPr>
          <p:cNvSpPr>
            <a:spLocks noGrp="1"/>
          </p:cNvSpPr>
          <p:nvPr>
            <p:ph type="body" idx="1"/>
          </p:nvPr>
        </p:nvSpPr>
        <p:spPr>
          <a:xfrm>
            <a:off x="838200" y="17303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36C72820-9D3E-44DA-B4D3-E0A65C8E5BDA}"/>
              </a:ext>
            </a:extLst>
          </p:cNvPr>
          <p:cNvSpPr>
            <a:spLocks noGrp="1"/>
          </p:cNvSpPr>
          <p:nvPr>
            <p:ph type="sldNum" sz="quarter" idx="4"/>
          </p:nvPr>
        </p:nvSpPr>
        <p:spPr>
          <a:xfrm>
            <a:off x="9272751" y="6230226"/>
            <a:ext cx="2743200" cy="365125"/>
          </a:xfrm>
          <a:prstGeom prst="rect">
            <a:avLst/>
          </a:prstGeom>
        </p:spPr>
        <p:txBody>
          <a:bodyPr vert="horz" lIns="91440" tIns="45720" rIns="91440" bIns="45720" rtlCol="0" anchor="ctr"/>
          <a:lstStyle>
            <a:lvl1pPr algn="r">
              <a:defRPr sz="1100">
                <a:solidFill>
                  <a:srgbClr val="0C4C88"/>
                </a:solidFill>
              </a:defRPr>
            </a:lvl1pPr>
          </a:lstStyle>
          <a:p>
            <a:fld id="{D9F085D5-EC86-4F6A-B501-C1359CB39116}" type="slidenum">
              <a:rPr lang="en-GB" smtClean="0"/>
              <a:pPr/>
              <a:t>‹#›</a:t>
            </a:fld>
            <a:endParaRPr lang="en-GB"/>
          </a:p>
        </p:txBody>
      </p:sp>
      <p:sp>
        <p:nvSpPr>
          <p:cNvPr id="7" name="Workspace [Presentation]" hidden="1">
            <a:extLst>
              <a:ext uri="{FF2B5EF4-FFF2-40B4-BE49-F238E27FC236}">
                <a16:creationId xmlns:a16="http://schemas.microsoft.com/office/drawing/2014/main" id="{07CF207E-F6E3-4338-83CD-7F26AF8EFD5E}"/>
              </a:ext>
            </a:extLst>
          </p:cNvPr>
          <p:cNvSpPr/>
          <p:nvPr userDrawn="1"/>
        </p:nvSpPr>
        <p:spPr>
          <a:xfrm>
            <a:off x="838200" y="1825625"/>
            <a:ext cx="5181600" cy="4351338"/>
          </a:xfrm>
          <a:prstGeom prst="rect">
            <a:avLst/>
          </a:prstGeom>
          <a:noFill/>
          <a:ln w="12700" cap="flat" cmpd="sng" algn="ctr">
            <a:solidFill>
              <a:srgbClr val="D24726"/>
            </a:solidFill>
            <a:prstDash val="lgDash"/>
            <a:miter lim="800000"/>
          </a:ln>
          <a:effectLst/>
          <a:extLst>
            <a:ext uri="{909E8E84-426E-40dd-AFC4-6F175D3DCCD1}">
              <a14:hiddenFill xmlns=""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2FCAFF6B-AEE7-4DF3-9AA6-FC371F384119}"/>
              </a:ext>
            </a:extLst>
          </p:cNvPr>
          <p:cNvCxnSpPr>
            <a:cxnSpLocks/>
          </p:cNvCxnSpPr>
          <p:nvPr userDrawn="1"/>
        </p:nvCxnSpPr>
        <p:spPr>
          <a:xfrm>
            <a:off x="3310764" y="6412788"/>
            <a:ext cx="8153398" cy="0"/>
          </a:xfrm>
          <a:prstGeom prst="line">
            <a:avLst/>
          </a:prstGeom>
          <a:ln>
            <a:solidFill>
              <a:srgbClr val="0C4C88"/>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5C10A0A-8A4B-47E1-9F98-875C5F817B91}"/>
              </a:ext>
            </a:extLst>
          </p:cNvPr>
          <p:cNvPicPr>
            <a:picLocks noChangeAspect="1"/>
          </p:cNvPicPr>
          <p:nvPr userDrawn="1"/>
        </p:nvPicPr>
        <p:blipFill>
          <a:blip r:embed="rId12"/>
          <a:stretch>
            <a:fillRect/>
          </a:stretch>
        </p:blipFill>
        <p:spPr>
          <a:xfrm>
            <a:off x="10174279" y="0"/>
            <a:ext cx="2017721" cy="1898705"/>
          </a:xfrm>
          <a:prstGeom prst="rect">
            <a:avLst/>
          </a:prstGeom>
        </p:spPr>
      </p:pic>
      <p:pic>
        <p:nvPicPr>
          <p:cNvPr id="17" name="Picture 16">
            <a:extLst>
              <a:ext uri="{FF2B5EF4-FFF2-40B4-BE49-F238E27FC236}">
                <a16:creationId xmlns:a16="http://schemas.microsoft.com/office/drawing/2014/main" id="{57F4E8CB-31CF-4E8D-A3AC-73D8C76CAD0B}"/>
              </a:ext>
            </a:extLst>
          </p:cNvPr>
          <p:cNvPicPr>
            <a:picLocks noChangeAspect="1"/>
          </p:cNvPicPr>
          <p:nvPr userDrawn="1"/>
        </p:nvPicPr>
        <p:blipFill>
          <a:blip r:embed="rId13"/>
          <a:stretch>
            <a:fillRect/>
          </a:stretch>
        </p:blipFill>
        <p:spPr>
          <a:xfrm>
            <a:off x="335378" y="6176568"/>
            <a:ext cx="2834640" cy="472441"/>
          </a:xfrm>
          <a:prstGeom prst="rect">
            <a:avLst/>
          </a:prstGeom>
        </p:spPr>
      </p:pic>
    </p:spTree>
    <p:extLst>
      <p:ext uri="{BB962C8B-B14F-4D97-AF65-F5344CB8AC3E}">
        <p14:creationId xmlns:p14="http://schemas.microsoft.com/office/powerpoint/2010/main" val="956692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34" r:id="rId3"/>
    <p:sldLayoutId id="2147483724" r:id="rId4"/>
    <p:sldLayoutId id="2147483733" r:id="rId5"/>
    <p:sldLayoutId id="2147483723" r:id="rId6"/>
    <p:sldLayoutId id="2147483725" r:id="rId7"/>
    <p:sldLayoutId id="2147483726" r:id="rId8"/>
    <p:sldLayoutId id="2147483727" r:id="rId9"/>
    <p:sldLayoutId id="2147483732" r:id="rId10"/>
  </p:sldLayoutIdLst>
  <p:hf hdr="0" ftr="0" dt="0"/>
  <p:txStyles>
    <p:titleStyle>
      <a:lvl1pPr algn="l" defTabSz="914400" rtl="0" eaLnBrk="1" latinLnBrk="0" hangingPunct="1">
        <a:lnSpc>
          <a:spcPct val="90000"/>
        </a:lnSpc>
        <a:spcBef>
          <a:spcPct val="0"/>
        </a:spcBef>
        <a:buNone/>
        <a:defRPr sz="4000" b="1" kern="1200">
          <a:solidFill>
            <a:srgbClr val="0C4C8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46.xml.rels><?xml version="1.0" encoding="UTF-8" standalone="yes"?>
<Relationships xmlns="http://schemas.openxmlformats.org/package/2006/relationships"><Relationship Id="rId2" Type="http://schemas.openxmlformats.org/officeDocument/2006/relationships/hyperlink" Target="https://v-dem.net/"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mailto:info@needecon.org" TargetMode="External"/><Relationship Id="rId2" Type="http://schemas.openxmlformats.org/officeDocument/2006/relationships/hyperlink" Target="http://www.needecon.org/" TargetMode="External"/><Relationship Id="rId1" Type="http://schemas.openxmlformats.org/officeDocument/2006/relationships/slideLayout" Target="../slideLayouts/slideLayout2.xml"/><Relationship Id="rId4" Type="http://schemas.openxmlformats.org/officeDocument/2006/relationships/hyperlink" Target="http://www.needecon.org/testimonials.php"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6246" y="2811709"/>
            <a:ext cx="10219508" cy="874970"/>
          </a:xfrm>
        </p:spPr>
        <p:txBody>
          <a:bodyPr anchor="ctr" anchorCtr="0">
            <a:noAutofit/>
          </a:bodyPr>
          <a:lstStyle/>
          <a:p>
            <a:pPr>
              <a:lnSpc>
                <a:spcPct val="100000"/>
              </a:lnSpc>
              <a:spcBef>
                <a:spcPts val="0"/>
              </a:spcBef>
            </a:pPr>
            <a:r>
              <a:rPr lang="en-US" sz="4800" b="1" dirty="0"/>
              <a:t>The Price of Healthcare:</a:t>
            </a:r>
          </a:p>
          <a:p>
            <a:pPr>
              <a:lnSpc>
                <a:spcPct val="100000"/>
              </a:lnSpc>
              <a:spcBef>
                <a:spcPts val="0"/>
              </a:spcBef>
            </a:pPr>
            <a:r>
              <a:rPr lang="en-US" sz="4800" b="1" dirty="0"/>
              <a:t>Exploring the Economics of Healthcare</a:t>
            </a:r>
          </a:p>
        </p:txBody>
      </p:sp>
      <p:sp>
        <p:nvSpPr>
          <p:cNvPr id="8" name="Slide Number Placeholder 7">
            <a:extLst>
              <a:ext uri="{FF2B5EF4-FFF2-40B4-BE49-F238E27FC236}">
                <a16:creationId xmlns:a16="http://schemas.microsoft.com/office/drawing/2014/main" id="{1253CAC7-36DF-4A5D-BA87-83822B44EBAC}"/>
              </a:ext>
            </a:extLst>
          </p:cNvPr>
          <p:cNvSpPr>
            <a:spLocks noGrp="1"/>
          </p:cNvSpPr>
          <p:nvPr>
            <p:ph type="sldNum" sz="quarter" idx="12"/>
          </p:nvPr>
        </p:nvSpPr>
        <p:spPr/>
        <p:txBody>
          <a:bodyPr/>
          <a:lstStyle/>
          <a:p>
            <a:fld id="{D9F085D5-EC86-4F6A-B501-C1359CB39116}" type="slidenum">
              <a:rPr lang="en-US" smtClean="0"/>
              <a:t>1</a:t>
            </a:fld>
            <a:endParaRPr lang="en-US" dirty="0"/>
          </a:p>
        </p:txBody>
      </p:sp>
      <p:sp>
        <p:nvSpPr>
          <p:cNvPr id="5" name="Subtitle 2">
            <a:extLst>
              <a:ext uri="{FF2B5EF4-FFF2-40B4-BE49-F238E27FC236}">
                <a16:creationId xmlns:a16="http://schemas.microsoft.com/office/drawing/2014/main" id="{0AE01C54-87B5-E047-A90C-F1A958BEF150}"/>
              </a:ext>
            </a:extLst>
          </p:cNvPr>
          <p:cNvSpPr txBox="1">
            <a:spLocks/>
          </p:cNvSpPr>
          <p:nvPr/>
        </p:nvSpPr>
        <p:spPr>
          <a:xfrm>
            <a:off x="1500351" y="3785632"/>
            <a:ext cx="9144000" cy="1819191"/>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0C4C88"/>
                </a:solidFill>
                <a:latin typeface="+mn-lt"/>
                <a:ea typeface="+mn-ea"/>
                <a:cs typeface="+mn-cs"/>
              </a:defRPr>
            </a:lvl1pPr>
            <a:lvl2pPr marL="457200" indent="0" algn="ctr" defTabSz="914400" rtl="0" eaLnBrk="1" latinLnBrk="0" hangingPunct="1">
              <a:lnSpc>
                <a:spcPct val="90000"/>
              </a:lnSpc>
              <a:spcBef>
                <a:spcPts val="500"/>
              </a:spcBef>
              <a:buFont typeface="Calibri" panose="020F0502020204030204" pitchFamily="34" charset="0"/>
              <a:buNone/>
              <a:defRPr sz="2000" kern="1200">
                <a:solidFill>
                  <a:srgbClr val="2B414D"/>
                </a:solidFill>
                <a:latin typeface="+mn-lt"/>
                <a:ea typeface="+mn-ea"/>
                <a:cs typeface="+mn-cs"/>
              </a:defRPr>
            </a:lvl2pPr>
            <a:lvl3pPr marL="914400" indent="0" algn="ctr" defTabSz="914400" rtl="0" eaLnBrk="1" latinLnBrk="0" hangingPunct="1">
              <a:lnSpc>
                <a:spcPct val="90000"/>
              </a:lnSpc>
              <a:spcBef>
                <a:spcPts val="500"/>
              </a:spcBef>
              <a:buSzPct val="80000"/>
              <a:buFont typeface="Courier New" panose="02070309020205020404" pitchFamily="49" charset="0"/>
              <a:buNone/>
              <a:defRPr sz="1800" kern="1200">
                <a:solidFill>
                  <a:srgbClr val="2B414D"/>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endParaRPr lang="en-US" sz="1800" dirty="0">
              <a:solidFill>
                <a:schemeClr val="tx2"/>
              </a:solidFill>
            </a:endParaRPr>
          </a:p>
          <a:p>
            <a:pPr>
              <a:lnSpc>
                <a:spcPct val="100000"/>
              </a:lnSpc>
              <a:spcBef>
                <a:spcPts val="0"/>
              </a:spcBef>
            </a:pPr>
            <a:r>
              <a:rPr lang="en-US" dirty="0"/>
              <a:t>Marin Academy, Conference on Democracy</a:t>
            </a:r>
            <a:endParaRPr lang="en-US" sz="1800" dirty="0">
              <a:solidFill>
                <a:schemeClr val="tx2"/>
              </a:solidFill>
            </a:endParaRPr>
          </a:p>
          <a:p>
            <a:pPr>
              <a:lnSpc>
                <a:spcPct val="100000"/>
              </a:lnSpc>
              <a:spcBef>
                <a:spcPts val="0"/>
              </a:spcBef>
            </a:pPr>
            <a:r>
              <a:rPr lang="en-US" sz="1800" dirty="0">
                <a:solidFill>
                  <a:schemeClr val="tx2"/>
                </a:solidFill>
              </a:rPr>
              <a:t>March 27, 2023</a:t>
            </a:r>
          </a:p>
          <a:p>
            <a:pPr>
              <a:lnSpc>
                <a:spcPct val="100000"/>
              </a:lnSpc>
              <a:spcBef>
                <a:spcPts val="0"/>
              </a:spcBef>
            </a:pPr>
            <a:endParaRPr lang="en-US" sz="1800" dirty="0">
              <a:solidFill>
                <a:schemeClr val="tx2"/>
              </a:solidFill>
            </a:endParaRPr>
          </a:p>
          <a:p>
            <a:pPr>
              <a:lnSpc>
                <a:spcPct val="100000"/>
              </a:lnSpc>
              <a:spcBef>
                <a:spcPts val="0"/>
              </a:spcBef>
            </a:pPr>
            <a:r>
              <a:rPr lang="en-US" sz="4000" dirty="0">
                <a:solidFill>
                  <a:schemeClr val="tx2"/>
                </a:solidFill>
              </a:rPr>
              <a:t>Jon </a:t>
            </a:r>
            <a:r>
              <a:rPr lang="en-US" sz="4000" dirty="0" err="1">
                <a:solidFill>
                  <a:schemeClr val="tx2"/>
                </a:solidFill>
              </a:rPr>
              <a:t>Haveman</a:t>
            </a:r>
            <a:r>
              <a:rPr lang="en-US" sz="4000" dirty="0">
                <a:solidFill>
                  <a:schemeClr val="tx2"/>
                </a:solidFill>
              </a:rPr>
              <a:t>, Ph.D.</a:t>
            </a:r>
          </a:p>
          <a:p>
            <a:pPr>
              <a:lnSpc>
                <a:spcPct val="100000"/>
              </a:lnSpc>
              <a:spcBef>
                <a:spcPts val="0"/>
              </a:spcBef>
            </a:pPr>
            <a:r>
              <a:rPr lang="en-US" sz="3400" b="0" i="1" dirty="0">
                <a:solidFill>
                  <a:schemeClr val="tx2"/>
                </a:solidFill>
              </a:rPr>
              <a:t>NEED, Marin Academy</a:t>
            </a:r>
          </a:p>
        </p:txBody>
      </p:sp>
      <p:pic>
        <p:nvPicPr>
          <p:cNvPr id="2" name="Picture 1">
            <a:extLst>
              <a:ext uri="{FF2B5EF4-FFF2-40B4-BE49-F238E27FC236}">
                <a16:creationId xmlns:a16="http://schemas.microsoft.com/office/drawing/2014/main" id="{E2710A66-BA81-9D49-89C7-604BADF16B6C}"/>
              </a:ext>
            </a:extLst>
          </p:cNvPr>
          <p:cNvPicPr>
            <a:picLocks noChangeAspect="1"/>
          </p:cNvPicPr>
          <p:nvPr/>
        </p:nvPicPr>
        <p:blipFill>
          <a:blip r:embed="rId2"/>
          <a:stretch>
            <a:fillRect/>
          </a:stretch>
        </p:blipFill>
        <p:spPr>
          <a:xfrm>
            <a:off x="8549089" y="4471012"/>
            <a:ext cx="3377214" cy="1570559"/>
          </a:xfrm>
          <a:prstGeom prst="rect">
            <a:avLst/>
          </a:prstGeom>
        </p:spPr>
      </p:pic>
      <p:pic>
        <p:nvPicPr>
          <p:cNvPr id="4" name="Picture 3">
            <a:extLst>
              <a:ext uri="{FF2B5EF4-FFF2-40B4-BE49-F238E27FC236}">
                <a16:creationId xmlns:a16="http://schemas.microsoft.com/office/drawing/2014/main" id="{E4AF9991-D92B-5943-B5CF-3213E2BD6D2A}"/>
              </a:ext>
            </a:extLst>
          </p:cNvPr>
          <p:cNvPicPr>
            <a:picLocks noChangeAspect="1"/>
          </p:cNvPicPr>
          <p:nvPr/>
        </p:nvPicPr>
        <p:blipFill>
          <a:blip r:embed="rId3"/>
          <a:stretch>
            <a:fillRect/>
          </a:stretch>
        </p:blipFill>
        <p:spPr>
          <a:xfrm>
            <a:off x="514350" y="220785"/>
            <a:ext cx="2863411" cy="1905470"/>
          </a:xfrm>
          <a:prstGeom prst="rect">
            <a:avLst/>
          </a:prstGeom>
        </p:spPr>
      </p:pic>
    </p:spTree>
    <p:extLst>
      <p:ext uri="{BB962C8B-B14F-4D97-AF65-F5344CB8AC3E}">
        <p14:creationId xmlns:p14="http://schemas.microsoft.com/office/powerpoint/2010/main" val="1580733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C6EEC-8571-470D-8FCE-018AFD217AB7}"/>
              </a:ext>
            </a:extLst>
          </p:cNvPr>
          <p:cNvSpPr>
            <a:spLocks noGrp="1"/>
          </p:cNvSpPr>
          <p:nvPr>
            <p:ph type="title"/>
          </p:nvPr>
        </p:nvSpPr>
        <p:spPr>
          <a:xfrm>
            <a:off x="707570" y="275382"/>
            <a:ext cx="10515600" cy="1325563"/>
          </a:xfrm>
        </p:spPr>
        <p:txBody>
          <a:bodyPr>
            <a:normAutofit fontScale="90000"/>
          </a:bodyPr>
          <a:lstStyle/>
          <a:p>
            <a:r>
              <a:rPr lang="en-US" dirty="0">
                <a:solidFill>
                  <a:schemeClr val="bg1"/>
                </a:solidFill>
                <a:latin typeface="Interface"/>
                <a:ea typeface="Tahoma" panose="020B0604030504040204" pitchFamily="34" charset="0"/>
                <a:cs typeface="Tahoma" panose="020B0604030504040204" pitchFamily="34" charset="0"/>
              </a:rPr>
              <a:t>Perc</a:t>
            </a:r>
            <a:r>
              <a:rPr lang="en-US" dirty="0">
                <a:latin typeface="Interface"/>
                <a:ea typeface="Tahoma" panose="020B0604030504040204" pitchFamily="34" charset="0"/>
                <a:cs typeface="Tahoma" panose="020B0604030504040204" pitchFamily="34" charset="0"/>
              </a:rPr>
              <a:t>ent of Women Ages 18–64 Who Reported Going </a:t>
            </a:r>
            <a:br>
              <a:rPr lang="en-US" dirty="0">
                <a:latin typeface="Interface"/>
                <a:ea typeface="Tahoma" panose="020B0604030504040204" pitchFamily="34" charset="0"/>
                <a:cs typeface="Tahoma" panose="020B0604030504040204" pitchFamily="34" charset="0"/>
              </a:rPr>
            </a:br>
            <a:r>
              <a:rPr lang="en-US" dirty="0">
                <a:latin typeface="Interface"/>
                <a:ea typeface="Tahoma" panose="020B0604030504040204" pitchFamily="34" charset="0"/>
                <a:cs typeface="Tahoma" panose="020B0604030504040204" pitchFamily="34" charset="0"/>
              </a:rPr>
              <a:t>to the Emergency Room in the Past Two Years</a:t>
            </a:r>
            <a:endParaRPr lang="en-US" dirty="0"/>
          </a:p>
        </p:txBody>
      </p:sp>
      <p:graphicFrame>
        <p:nvGraphicFramePr>
          <p:cNvPr id="5" name="Content Placeholder 4">
            <a:extLst>
              <a:ext uri="{FF2B5EF4-FFF2-40B4-BE49-F238E27FC236}">
                <a16:creationId xmlns:a16="http://schemas.microsoft.com/office/drawing/2014/main" id="{E880C56E-EB0E-4125-BFBD-5889CCD312BF}"/>
              </a:ext>
            </a:extLst>
          </p:cNvPr>
          <p:cNvGraphicFramePr>
            <a:graphicFrameLocks noGrp="1"/>
          </p:cNvGraphicFramePr>
          <p:nvPr>
            <p:ph idx="1"/>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0B040866-1BDF-46EF-B9F6-71FCEF223ED1}"/>
              </a:ext>
            </a:extLst>
          </p:cNvPr>
          <p:cNvSpPr>
            <a:spLocks noGrp="1"/>
          </p:cNvSpPr>
          <p:nvPr>
            <p:ph type="sldNum" sz="quarter" idx="12"/>
          </p:nvPr>
        </p:nvSpPr>
        <p:spPr/>
        <p:txBody>
          <a:bodyPr/>
          <a:lstStyle/>
          <a:p>
            <a:fld id="{D9F085D5-EC86-4F6A-B501-C1359CB39116}" type="slidenum">
              <a:rPr lang="en-GB" smtClean="0"/>
              <a:t>10</a:t>
            </a:fld>
            <a:endParaRPr lang="en-GB"/>
          </a:p>
        </p:txBody>
      </p:sp>
      <p:sp>
        <p:nvSpPr>
          <p:cNvPr id="6" name="TextBox 5">
            <a:extLst>
              <a:ext uri="{FF2B5EF4-FFF2-40B4-BE49-F238E27FC236}">
                <a16:creationId xmlns:a16="http://schemas.microsoft.com/office/drawing/2014/main" id="{159E7F10-276A-4663-A2EC-59CDBE51A23B}"/>
              </a:ext>
            </a:extLst>
          </p:cNvPr>
          <p:cNvSpPr txBox="1"/>
          <p:nvPr/>
        </p:nvSpPr>
        <p:spPr>
          <a:xfrm>
            <a:off x="3254478" y="6372181"/>
            <a:ext cx="8937522" cy="523220"/>
          </a:xfrm>
          <a:prstGeom prst="rect">
            <a:avLst/>
          </a:prstGeom>
          <a:noFill/>
        </p:spPr>
        <p:txBody>
          <a:bodyPr wrap="square" rtlCol="0">
            <a:spAutoFit/>
          </a:bodyPr>
          <a:lstStyle/>
          <a:p>
            <a:pPr defTabSz="1219170">
              <a:defRPr/>
            </a:pPr>
            <a:r>
              <a:rPr lang="en-US" sz="1400" dirty="0"/>
              <a:t>Source: </a:t>
            </a:r>
            <a:r>
              <a:rPr lang="en-US" sz="1400" dirty="0" err="1"/>
              <a:t>Munira</a:t>
            </a:r>
            <a:r>
              <a:rPr lang="en-US" sz="1400" dirty="0"/>
              <a:t> Z. </a:t>
            </a:r>
            <a:r>
              <a:rPr lang="en-US" sz="1400" dirty="0" err="1"/>
              <a:t>Gunja</a:t>
            </a:r>
            <a:r>
              <a:rPr lang="en-US" sz="1400" dirty="0"/>
              <a:t> et al., </a:t>
            </a:r>
            <a:r>
              <a:rPr lang="en-US" sz="1400" i="1" dirty="0"/>
              <a:t>What Is the Status of Women’s Health and Health Care in the U.S. Compared to Ten Other Countries? </a:t>
            </a:r>
            <a:r>
              <a:rPr lang="en-US" sz="1400" dirty="0"/>
              <a:t>(Commonwealth Fund, Dec. 2018).</a:t>
            </a:r>
          </a:p>
        </p:txBody>
      </p:sp>
    </p:spTree>
    <p:extLst>
      <p:ext uri="{BB962C8B-B14F-4D97-AF65-F5344CB8AC3E}">
        <p14:creationId xmlns:p14="http://schemas.microsoft.com/office/powerpoint/2010/main" val="1907867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29F88-51B0-0345-937B-BF5C0D108CEB}"/>
              </a:ext>
            </a:extLst>
          </p:cNvPr>
          <p:cNvSpPr>
            <a:spLocks noGrp="1"/>
          </p:cNvSpPr>
          <p:nvPr>
            <p:ph type="title"/>
          </p:nvPr>
        </p:nvSpPr>
        <p:spPr>
          <a:xfrm>
            <a:off x="787401" y="0"/>
            <a:ext cx="10515600" cy="1325563"/>
          </a:xfrm>
        </p:spPr>
        <p:txBody>
          <a:bodyPr/>
          <a:lstStyle/>
          <a:p>
            <a:r>
              <a:rPr lang="en-US" dirty="0">
                <a:solidFill>
                  <a:schemeClr val="bg1"/>
                </a:solidFill>
              </a:rPr>
              <a:t>Acc</a:t>
            </a:r>
            <a:r>
              <a:rPr lang="en-US" dirty="0"/>
              <a:t>ess Notes</a:t>
            </a:r>
          </a:p>
        </p:txBody>
      </p:sp>
      <p:sp>
        <p:nvSpPr>
          <p:cNvPr id="3" name="Content Placeholder 2">
            <a:extLst>
              <a:ext uri="{FF2B5EF4-FFF2-40B4-BE49-F238E27FC236}">
                <a16:creationId xmlns:a16="http://schemas.microsoft.com/office/drawing/2014/main" id="{619D1133-BF8A-4442-B478-7E7AD1304D8D}"/>
              </a:ext>
            </a:extLst>
          </p:cNvPr>
          <p:cNvSpPr>
            <a:spLocks noGrp="1"/>
          </p:cNvSpPr>
          <p:nvPr>
            <p:ph idx="1"/>
          </p:nvPr>
        </p:nvSpPr>
        <p:spPr/>
        <p:txBody>
          <a:bodyPr/>
          <a:lstStyle/>
          <a:p>
            <a:r>
              <a:rPr lang="en-US" dirty="0"/>
              <a:t>Insurance coverage in the U.S. is not universal.</a:t>
            </a:r>
          </a:p>
          <a:p>
            <a:pPr lvl="1">
              <a:spcAft>
                <a:spcPts val="1000"/>
              </a:spcAft>
            </a:pPr>
            <a:r>
              <a:rPr lang="en-US" dirty="0"/>
              <a:t>It is universal in every other developed country.</a:t>
            </a:r>
          </a:p>
          <a:p>
            <a:pPr>
              <a:spcAft>
                <a:spcPts val="1000"/>
              </a:spcAft>
            </a:pPr>
            <a:r>
              <a:rPr lang="en-US" dirty="0"/>
              <a:t>Wait times are not necessarily lower in the U.S.</a:t>
            </a:r>
          </a:p>
          <a:p>
            <a:pPr>
              <a:spcAft>
                <a:spcPts val="1000"/>
              </a:spcAft>
            </a:pPr>
            <a:r>
              <a:rPr lang="en-US" dirty="0"/>
              <a:t>Supply of medical personnel and equipment may be lower than elsewhere.</a:t>
            </a:r>
          </a:p>
          <a:p>
            <a:pPr>
              <a:spcAft>
                <a:spcPts val="1000"/>
              </a:spcAft>
            </a:pPr>
            <a:r>
              <a:rPr lang="en-US" dirty="0"/>
              <a:t>Emergency room use is higher in the U.S. than elsewhere.</a:t>
            </a:r>
          </a:p>
        </p:txBody>
      </p:sp>
      <p:sp>
        <p:nvSpPr>
          <p:cNvPr id="4" name="Slide Number Placeholder 3">
            <a:extLst>
              <a:ext uri="{FF2B5EF4-FFF2-40B4-BE49-F238E27FC236}">
                <a16:creationId xmlns:a16="http://schemas.microsoft.com/office/drawing/2014/main" id="{DF669565-7E72-6640-B27C-E8549D002752}"/>
              </a:ext>
            </a:extLst>
          </p:cNvPr>
          <p:cNvSpPr>
            <a:spLocks noGrp="1"/>
          </p:cNvSpPr>
          <p:nvPr>
            <p:ph type="sldNum" sz="quarter" idx="12"/>
          </p:nvPr>
        </p:nvSpPr>
        <p:spPr/>
        <p:txBody>
          <a:bodyPr/>
          <a:lstStyle/>
          <a:p>
            <a:fld id="{D9F085D5-EC86-4F6A-B501-C1359CB39116}" type="slidenum">
              <a:rPr lang="en-GB" smtClean="0"/>
              <a:t>11</a:t>
            </a:fld>
            <a:endParaRPr lang="en-GB"/>
          </a:p>
        </p:txBody>
      </p:sp>
    </p:spTree>
    <p:extLst>
      <p:ext uri="{BB962C8B-B14F-4D97-AF65-F5344CB8AC3E}">
        <p14:creationId xmlns:p14="http://schemas.microsoft.com/office/powerpoint/2010/main" val="51514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3B0F-4317-3D49-A481-3E09C067C3FD}"/>
              </a:ext>
            </a:extLst>
          </p:cNvPr>
          <p:cNvSpPr>
            <a:spLocks noGrp="1"/>
          </p:cNvSpPr>
          <p:nvPr>
            <p:ph type="title"/>
          </p:nvPr>
        </p:nvSpPr>
        <p:spPr/>
        <p:txBody>
          <a:bodyPr/>
          <a:lstStyle/>
          <a:p>
            <a:r>
              <a:rPr lang="en-US" dirty="0"/>
              <a:t>Quality</a:t>
            </a:r>
          </a:p>
        </p:txBody>
      </p:sp>
      <p:sp>
        <p:nvSpPr>
          <p:cNvPr id="3" name="Text Placeholder 2">
            <a:extLst>
              <a:ext uri="{FF2B5EF4-FFF2-40B4-BE49-F238E27FC236}">
                <a16:creationId xmlns:a16="http://schemas.microsoft.com/office/drawing/2014/main" id="{26F820E1-98E8-2C4A-8B2F-84C60D272F7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F01F8C8-5631-4D4E-87B4-E42D7F75B9C4}"/>
              </a:ext>
            </a:extLst>
          </p:cNvPr>
          <p:cNvSpPr>
            <a:spLocks noGrp="1"/>
          </p:cNvSpPr>
          <p:nvPr>
            <p:ph type="sldNum" sz="quarter" idx="12"/>
          </p:nvPr>
        </p:nvSpPr>
        <p:spPr/>
        <p:txBody>
          <a:bodyPr/>
          <a:lstStyle/>
          <a:p>
            <a:fld id="{D9F085D5-EC86-4F6A-B501-C1359CB39116}" type="slidenum">
              <a:rPr lang="en-GB" smtClean="0"/>
              <a:t>12</a:t>
            </a:fld>
            <a:endParaRPr lang="en-GB"/>
          </a:p>
        </p:txBody>
      </p:sp>
    </p:spTree>
    <p:extLst>
      <p:ext uri="{BB962C8B-B14F-4D97-AF65-F5344CB8AC3E}">
        <p14:creationId xmlns:p14="http://schemas.microsoft.com/office/powerpoint/2010/main" val="3339995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3F6AD-4957-41C8-945C-7DC3CACA9763}"/>
              </a:ext>
            </a:extLst>
          </p:cNvPr>
          <p:cNvSpPr>
            <a:spLocks noGrp="1"/>
          </p:cNvSpPr>
          <p:nvPr>
            <p:ph type="title"/>
          </p:nvPr>
        </p:nvSpPr>
        <p:spPr>
          <a:xfrm>
            <a:off x="790700" y="0"/>
            <a:ext cx="10515600" cy="1325563"/>
          </a:xfrm>
        </p:spPr>
        <p:txBody>
          <a:bodyPr/>
          <a:lstStyle/>
          <a:p>
            <a:r>
              <a:rPr lang="en-US" dirty="0">
                <a:solidFill>
                  <a:schemeClr val="bg1"/>
                </a:solidFill>
              </a:rPr>
              <a:t>Life</a:t>
            </a:r>
            <a:r>
              <a:rPr lang="en-US" dirty="0"/>
              <a:t> Expectancy: How Does the US Compare?</a:t>
            </a:r>
          </a:p>
        </p:txBody>
      </p:sp>
      <p:sp>
        <p:nvSpPr>
          <p:cNvPr id="4" name="Slide Number Placeholder 3">
            <a:extLst>
              <a:ext uri="{FF2B5EF4-FFF2-40B4-BE49-F238E27FC236}">
                <a16:creationId xmlns:a16="http://schemas.microsoft.com/office/drawing/2014/main" id="{0AEFD63A-C7E1-40CC-AAA0-EA0B414001D2}"/>
              </a:ext>
            </a:extLst>
          </p:cNvPr>
          <p:cNvSpPr>
            <a:spLocks noGrp="1"/>
          </p:cNvSpPr>
          <p:nvPr>
            <p:ph type="sldNum" sz="quarter" idx="12"/>
          </p:nvPr>
        </p:nvSpPr>
        <p:spPr/>
        <p:txBody>
          <a:bodyPr/>
          <a:lstStyle/>
          <a:p>
            <a:fld id="{D9F085D5-EC86-4F6A-B501-C1359CB39116}" type="slidenum">
              <a:rPr lang="en-GB" smtClean="0"/>
              <a:t>13</a:t>
            </a:fld>
            <a:endParaRPr lang="en-GB"/>
          </a:p>
        </p:txBody>
      </p:sp>
      <p:graphicFrame>
        <p:nvGraphicFramePr>
          <p:cNvPr id="5" name="Object 3">
            <a:extLst>
              <a:ext uri="{FF2B5EF4-FFF2-40B4-BE49-F238E27FC236}">
                <a16:creationId xmlns:a16="http://schemas.microsoft.com/office/drawing/2014/main" id="{C8786057-D684-470E-A419-AB318EF4CC6E}"/>
              </a:ext>
            </a:extLst>
          </p:cNvPr>
          <p:cNvGraphicFramePr>
            <a:graphicFrameLocks noGrp="1" noChangeAspect="1"/>
          </p:cNvGraphicFramePr>
          <p:nvPr>
            <p:ph idx="1"/>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7D6BBF5-33D6-4F54-8666-D5CA578E1070}"/>
              </a:ext>
            </a:extLst>
          </p:cNvPr>
          <p:cNvSpPr txBox="1"/>
          <p:nvPr/>
        </p:nvSpPr>
        <p:spPr>
          <a:xfrm>
            <a:off x="3308932" y="6412788"/>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Roosa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cxnSp>
        <p:nvCxnSpPr>
          <p:cNvPr id="7" name="Straight Connector 6">
            <a:extLst>
              <a:ext uri="{FF2B5EF4-FFF2-40B4-BE49-F238E27FC236}">
                <a16:creationId xmlns:a16="http://schemas.microsoft.com/office/drawing/2014/main" id="{793209ED-9BA5-004D-8189-67F1D508D3DD}"/>
              </a:ext>
            </a:extLst>
          </p:cNvPr>
          <p:cNvCxnSpPr/>
          <p:nvPr/>
        </p:nvCxnSpPr>
        <p:spPr>
          <a:xfrm flipV="1">
            <a:off x="7235687" y="3194084"/>
            <a:ext cx="715617" cy="1103243"/>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539EA00-A54E-664B-944C-F7446A89602C}"/>
              </a:ext>
            </a:extLst>
          </p:cNvPr>
          <p:cNvSpPr txBox="1"/>
          <p:nvPr/>
        </p:nvSpPr>
        <p:spPr>
          <a:xfrm>
            <a:off x="6473024" y="4419408"/>
            <a:ext cx="1611403" cy="400110"/>
          </a:xfrm>
          <a:prstGeom prst="rect">
            <a:avLst/>
          </a:prstGeom>
          <a:noFill/>
        </p:spPr>
        <p:txBody>
          <a:bodyPr wrap="none" rtlCol="0">
            <a:spAutoFit/>
          </a:bodyPr>
          <a:lstStyle/>
          <a:p>
            <a:r>
              <a:rPr lang="en-US" sz="2000" b="1" dirty="0"/>
              <a:t>United States</a:t>
            </a:r>
          </a:p>
        </p:txBody>
      </p:sp>
      <p:sp>
        <p:nvSpPr>
          <p:cNvPr id="9" name="TextBox 8">
            <a:extLst>
              <a:ext uri="{FF2B5EF4-FFF2-40B4-BE49-F238E27FC236}">
                <a16:creationId xmlns:a16="http://schemas.microsoft.com/office/drawing/2014/main" id="{90A30E88-1E42-5548-8867-47BC66575306}"/>
              </a:ext>
            </a:extLst>
          </p:cNvPr>
          <p:cNvSpPr txBox="1"/>
          <p:nvPr/>
        </p:nvSpPr>
        <p:spPr>
          <a:xfrm>
            <a:off x="5867070" y="2238537"/>
            <a:ext cx="1784591" cy="400110"/>
          </a:xfrm>
          <a:prstGeom prst="rect">
            <a:avLst/>
          </a:prstGeom>
          <a:solidFill>
            <a:schemeClr val="bg1"/>
          </a:solidFill>
        </p:spPr>
        <p:txBody>
          <a:bodyPr wrap="none" rtlCol="0">
            <a:spAutoFit/>
          </a:bodyPr>
          <a:lstStyle/>
          <a:p>
            <a:r>
              <a:rPr lang="en-US" sz="2000" b="1" dirty="0"/>
              <a:t>Everybody else</a:t>
            </a:r>
          </a:p>
        </p:txBody>
      </p:sp>
      <p:sp>
        <p:nvSpPr>
          <p:cNvPr id="3" name="TextBox 2">
            <a:extLst>
              <a:ext uri="{FF2B5EF4-FFF2-40B4-BE49-F238E27FC236}">
                <a16:creationId xmlns:a16="http://schemas.microsoft.com/office/drawing/2014/main" id="{433CDEE8-E49B-4441-8FBC-E43CBB4C2CFB}"/>
              </a:ext>
            </a:extLst>
          </p:cNvPr>
          <p:cNvSpPr txBox="1"/>
          <p:nvPr/>
        </p:nvSpPr>
        <p:spPr>
          <a:xfrm>
            <a:off x="9093200" y="5782361"/>
            <a:ext cx="2631361" cy="369332"/>
          </a:xfrm>
          <a:prstGeom prst="rect">
            <a:avLst/>
          </a:prstGeom>
          <a:noFill/>
        </p:spPr>
        <p:txBody>
          <a:bodyPr wrap="none" rtlCol="0">
            <a:spAutoFit/>
          </a:bodyPr>
          <a:lstStyle/>
          <a:p>
            <a:r>
              <a:rPr lang="en-US" dirty="0"/>
              <a:t>Switzerland – US = 5 years</a:t>
            </a:r>
          </a:p>
        </p:txBody>
      </p:sp>
    </p:spTree>
    <p:extLst>
      <p:ext uri="{BB962C8B-B14F-4D97-AF65-F5344CB8AC3E}">
        <p14:creationId xmlns:p14="http://schemas.microsoft.com/office/powerpoint/2010/main" val="428459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EE38C-4348-47C8-8929-1E0A7536606A}"/>
              </a:ext>
            </a:extLst>
          </p:cNvPr>
          <p:cNvSpPr>
            <a:spLocks noGrp="1"/>
          </p:cNvSpPr>
          <p:nvPr>
            <p:ph type="title"/>
          </p:nvPr>
        </p:nvSpPr>
        <p:spPr>
          <a:xfrm>
            <a:off x="790700" y="0"/>
            <a:ext cx="10515600" cy="1325563"/>
          </a:xfrm>
        </p:spPr>
        <p:txBody>
          <a:bodyPr>
            <a:normAutofit/>
          </a:bodyPr>
          <a:lstStyle/>
          <a:p>
            <a:r>
              <a:rPr lang="en-US" sz="3800" dirty="0">
                <a:solidFill>
                  <a:schemeClr val="bg1"/>
                </a:solidFill>
              </a:rPr>
              <a:t>Life</a:t>
            </a:r>
            <a:r>
              <a:rPr lang="en-US" sz="3800" dirty="0"/>
              <a:t> Expectancy at Birth by Race/Ethnicity, 2019</a:t>
            </a:r>
          </a:p>
        </p:txBody>
      </p:sp>
      <p:graphicFrame>
        <p:nvGraphicFramePr>
          <p:cNvPr id="4" name="Table 4">
            <a:extLst>
              <a:ext uri="{FF2B5EF4-FFF2-40B4-BE49-F238E27FC236}">
                <a16:creationId xmlns:a16="http://schemas.microsoft.com/office/drawing/2014/main" id="{3D123575-CD5E-4E29-A8D2-D2E60F28F5FD}"/>
              </a:ext>
            </a:extLst>
          </p:cNvPr>
          <p:cNvGraphicFramePr>
            <a:graphicFrameLocks noGrp="1"/>
          </p:cNvGraphicFramePr>
          <p:nvPr>
            <p:ph idx="1"/>
            <p:extLst>
              <p:ext uri="{D42A27DB-BD31-4B8C-83A1-F6EECF244321}">
                <p14:modId xmlns:p14="http://schemas.microsoft.com/office/powerpoint/2010/main" val="2851875421"/>
              </p:ext>
            </p:extLst>
          </p:nvPr>
        </p:nvGraphicFramePr>
        <p:xfrm>
          <a:off x="2687197" y="1861851"/>
          <a:ext cx="6817606" cy="3544728"/>
        </p:xfrm>
        <a:graphic>
          <a:graphicData uri="http://schemas.openxmlformats.org/drawingml/2006/table">
            <a:tbl>
              <a:tblPr firstRow="1" bandRow="1">
                <a:tableStyleId>{5C22544A-7EE6-4342-B048-85BDC9FD1C3A}</a:tableStyleId>
              </a:tblPr>
              <a:tblGrid>
                <a:gridCol w="3360145">
                  <a:extLst>
                    <a:ext uri="{9D8B030D-6E8A-4147-A177-3AD203B41FA5}">
                      <a16:colId xmlns:a16="http://schemas.microsoft.com/office/drawing/2014/main" val="3590865946"/>
                    </a:ext>
                  </a:extLst>
                </a:gridCol>
                <a:gridCol w="3457461">
                  <a:extLst>
                    <a:ext uri="{9D8B030D-6E8A-4147-A177-3AD203B41FA5}">
                      <a16:colId xmlns:a16="http://schemas.microsoft.com/office/drawing/2014/main" val="1828421661"/>
                    </a:ext>
                  </a:extLst>
                </a:gridCol>
              </a:tblGrid>
              <a:tr h="947298">
                <a:tc>
                  <a:txBody>
                    <a:bodyPr/>
                    <a:lstStyle/>
                    <a:p>
                      <a:r>
                        <a:rPr lang="en-US" sz="2800" dirty="0"/>
                        <a:t>Race/Ethnicity</a:t>
                      </a:r>
                    </a:p>
                  </a:txBody>
                  <a:tcPr/>
                </a:tc>
                <a:tc>
                  <a:txBody>
                    <a:bodyPr/>
                    <a:lstStyle/>
                    <a:p>
                      <a:pPr algn="ctr"/>
                      <a:r>
                        <a:rPr lang="en-US" sz="2800" dirty="0"/>
                        <a:t>Life Expectancy (Years)</a:t>
                      </a:r>
                    </a:p>
                  </a:txBody>
                  <a:tcPr/>
                </a:tc>
                <a:extLst>
                  <a:ext uri="{0D108BD9-81ED-4DB2-BD59-A6C34878D82A}">
                    <a16:rowId xmlns:a16="http://schemas.microsoft.com/office/drawing/2014/main" val="981105650"/>
                  </a:ext>
                </a:extLst>
              </a:tr>
              <a:tr h="519486">
                <a:tc>
                  <a:txBody>
                    <a:bodyPr/>
                    <a:lstStyle/>
                    <a:p>
                      <a:r>
                        <a:rPr lang="en-US" sz="2800" dirty="0"/>
                        <a:t>All Races</a:t>
                      </a:r>
                    </a:p>
                  </a:txBody>
                  <a:tcPr/>
                </a:tc>
                <a:tc>
                  <a:txBody>
                    <a:bodyPr/>
                    <a:lstStyle/>
                    <a:p>
                      <a:pPr algn="ctr"/>
                      <a:r>
                        <a:rPr lang="en-US" sz="2800" dirty="0"/>
                        <a:t>78.8</a:t>
                      </a:r>
                    </a:p>
                  </a:txBody>
                  <a:tcPr/>
                </a:tc>
                <a:extLst>
                  <a:ext uri="{0D108BD9-81ED-4DB2-BD59-A6C34878D82A}">
                    <a16:rowId xmlns:a16="http://schemas.microsoft.com/office/drawing/2014/main" val="1000797926"/>
                  </a:ext>
                </a:extLst>
              </a:tr>
              <a:tr h="519486">
                <a:tc>
                  <a:txBody>
                    <a:bodyPr/>
                    <a:lstStyle/>
                    <a:p>
                      <a:r>
                        <a:rPr lang="en-US" sz="2800" dirty="0"/>
                        <a:t>White</a:t>
                      </a:r>
                    </a:p>
                  </a:txBody>
                  <a:tcPr/>
                </a:tc>
                <a:tc>
                  <a:txBody>
                    <a:bodyPr/>
                    <a:lstStyle/>
                    <a:p>
                      <a:pPr algn="ctr"/>
                      <a:r>
                        <a:rPr lang="en-US" sz="2800" dirty="0"/>
                        <a:t>78.8</a:t>
                      </a:r>
                    </a:p>
                  </a:txBody>
                  <a:tcPr/>
                </a:tc>
                <a:extLst>
                  <a:ext uri="{0D108BD9-81ED-4DB2-BD59-A6C34878D82A}">
                    <a16:rowId xmlns:a16="http://schemas.microsoft.com/office/drawing/2014/main" val="1533284984"/>
                  </a:ext>
                </a:extLst>
              </a:tr>
              <a:tr h="519486">
                <a:tc>
                  <a:txBody>
                    <a:bodyPr/>
                    <a:lstStyle/>
                    <a:p>
                      <a:r>
                        <a:rPr lang="en-US" sz="2800" dirty="0"/>
                        <a:t>Black</a:t>
                      </a:r>
                    </a:p>
                  </a:txBody>
                  <a:tcPr/>
                </a:tc>
                <a:tc>
                  <a:txBody>
                    <a:bodyPr/>
                    <a:lstStyle/>
                    <a:p>
                      <a:pPr algn="ctr"/>
                      <a:r>
                        <a:rPr lang="en-US" sz="2800" dirty="0"/>
                        <a:t>74.8</a:t>
                      </a:r>
                    </a:p>
                  </a:txBody>
                  <a:tcPr/>
                </a:tc>
                <a:extLst>
                  <a:ext uri="{0D108BD9-81ED-4DB2-BD59-A6C34878D82A}">
                    <a16:rowId xmlns:a16="http://schemas.microsoft.com/office/drawing/2014/main" val="3575005384"/>
                  </a:ext>
                </a:extLst>
              </a:tr>
              <a:tr h="519486">
                <a:tc>
                  <a:txBody>
                    <a:bodyPr/>
                    <a:lstStyle/>
                    <a:p>
                      <a:r>
                        <a:rPr lang="en-US" sz="2800" dirty="0"/>
                        <a:t>Hispanic</a:t>
                      </a:r>
                    </a:p>
                  </a:txBody>
                  <a:tcPr/>
                </a:tc>
                <a:tc>
                  <a:txBody>
                    <a:bodyPr/>
                    <a:lstStyle/>
                    <a:p>
                      <a:pPr algn="ctr"/>
                      <a:r>
                        <a:rPr lang="en-US" sz="2800" dirty="0"/>
                        <a:t>81.9</a:t>
                      </a:r>
                    </a:p>
                  </a:txBody>
                  <a:tcPr/>
                </a:tc>
                <a:extLst>
                  <a:ext uri="{0D108BD9-81ED-4DB2-BD59-A6C34878D82A}">
                    <a16:rowId xmlns:a16="http://schemas.microsoft.com/office/drawing/2014/main" val="1556728666"/>
                  </a:ext>
                </a:extLst>
              </a:tr>
              <a:tr h="519486">
                <a:tc>
                  <a:txBody>
                    <a:bodyPr/>
                    <a:lstStyle/>
                    <a:p>
                      <a:r>
                        <a:rPr lang="en-US" sz="2800" dirty="0"/>
                        <a:t>Asian</a:t>
                      </a:r>
                    </a:p>
                  </a:txBody>
                  <a:tcPr/>
                </a:tc>
                <a:tc>
                  <a:txBody>
                    <a:bodyPr/>
                    <a:lstStyle/>
                    <a:p>
                      <a:pPr algn="ctr"/>
                      <a:r>
                        <a:rPr lang="en-US" sz="2800" dirty="0"/>
                        <a:t>85.6</a:t>
                      </a:r>
                    </a:p>
                  </a:txBody>
                  <a:tcPr/>
                </a:tc>
                <a:extLst>
                  <a:ext uri="{0D108BD9-81ED-4DB2-BD59-A6C34878D82A}">
                    <a16:rowId xmlns:a16="http://schemas.microsoft.com/office/drawing/2014/main" val="4269239585"/>
                  </a:ext>
                </a:extLst>
              </a:tr>
            </a:tbl>
          </a:graphicData>
        </a:graphic>
      </p:graphicFrame>
      <p:sp>
        <p:nvSpPr>
          <p:cNvPr id="3" name="Rectangle 2">
            <a:extLst>
              <a:ext uri="{FF2B5EF4-FFF2-40B4-BE49-F238E27FC236}">
                <a16:creationId xmlns:a16="http://schemas.microsoft.com/office/drawing/2014/main" id="{38987A21-A899-7045-BB94-04B9CA84A28A}"/>
              </a:ext>
            </a:extLst>
          </p:cNvPr>
          <p:cNvSpPr/>
          <p:nvPr/>
        </p:nvSpPr>
        <p:spPr>
          <a:xfrm>
            <a:off x="7351463" y="3385131"/>
            <a:ext cx="927100" cy="952500"/>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F884EE6-DFEC-A8E5-F2D8-C9A8B802D76C}"/>
              </a:ext>
            </a:extLst>
          </p:cNvPr>
          <p:cNvSpPr txBox="1"/>
          <p:nvPr/>
        </p:nvSpPr>
        <p:spPr>
          <a:xfrm>
            <a:off x="6881446" y="6494585"/>
            <a:ext cx="4665123" cy="276999"/>
          </a:xfrm>
          <a:prstGeom prst="rect">
            <a:avLst/>
          </a:prstGeom>
          <a:noFill/>
        </p:spPr>
        <p:txBody>
          <a:bodyPr wrap="none" rtlCol="0">
            <a:spAutoFit/>
          </a:bodyPr>
          <a:lstStyle/>
          <a:p>
            <a:r>
              <a:rPr lang="en-US" sz="1200" dirty="0"/>
              <a:t>Source: KFF, </a:t>
            </a:r>
            <a:r>
              <a:rPr lang="en-US" sz="1200" i="0" u="none" strike="noStrike" dirty="0">
                <a:solidFill>
                  <a:srgbClr val="333333"/>
                </a:solidFill>
                <a:effectLst/>
                <a:latin typeface="Source Sans Pro" panose="020B0503030403020204" pitchFamily="34" charset="0"/>
              </a:rPr>
              <a:t>Key Data on Health and Health Care by Race and Ethnicity</a:t>
            </a:r>
          </a:p>
        </p:txBody>
      </p:sp>
    </p:spTree>
    <p:extLst>
      <p:ext uri="{BB962C8B-B14F-4D97-AF65-F5344CB8AC3E}">
        <p14:creationId xmlns:p14="http://schemas.microsoft.com/office/powerpoint/2010/main" val="1162761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1B4A8-9F4D-CA20-36E6-626AE73E3980}"/>
              </a:ext>
            </a:extLst>
          </p:cNvPr>
          <p:cNvSpPr>
            <a:spLocks noGrp="1"/>
          </p:cNvSpPr>
          <p:nvPr>
            <p:ph type="title"/>
          </p:nvPr>
        </p:nvSpPr>
        <p:spPr>
          <a:xfrm>
            <a:off x="903516" y="0"/>
            <a:ext cx="10515600" cy="1325563"/>
          </a:xfrm>
        </p:spPr>
        <p:txBody>
          <a:bodyPr/>
          <a:lstStyle/>
          <a:p>
            <a:r>
              <a:rPr lang="en-US" dirty="0">
                <a:solidFill>
                  <a:schemeClr val="bg1"/>
                </a:solidFill>
              </a:rPr>
              <a:t>Inc</a:t>
            </a:r>
            <a:r>
              <a:rPr lang="en-US" dirty="0"/>
              <a:t>ome Also Matters – Reflecting Access?</a:t>
            </a:r>
          </a:p>
        </p:txBody>
      </p:sp>
      <p:graphicFrame>
        <p:nvGraphicFramePr>
          <p:cNvPr id="5" name="Content Placeholder 4">
            <a:extLst>
              <a:ext uri="{FF2B5EF4-FFF2-40B4-BE49-F238E27FC236}">
                <a16:creationId xmlns:a16="http://schemas.microsoft.com/office/drawing/2014/main" id="{FE3FAE15-6108-74D8-5276-0904F2F3033B}"/>
              </a:ext>
            </a:extLst>
          </p:cNvPr>
          <p:cNvGraphicFramePr>
            <a:graphicFrameLocks noGrp="1"/>
          </p:cNvGraphicFramePr>
          <p:nvPr>
            <p:ph idx="1"/>
            <p:extLst>
              <p:ext uri="{D42A27DB-BD31-4B8C-83A1-F6EECF244321}">
                <p14:modId xmlns:p14="http://schemas.microsoft.com/office/powerpoint/2010/main" val="1262376941"/>
              </p:ext>
            </p:extLst>
          </p:nvPr>
        </p:nvGraphicFramePr>
        <p:xfrm>
          <a:off x="1878725" y="1661115"/>
          <a:ext cx="8434549" cy="3535770"/>
        </p:xfrm>
        <a:graphic>
          <a:graphicData uri="http://schemas.openxmlformats.org/drawingml/2006/table">
            <a:tbl>
              <a:tblPr firstRow="1" bandRow="1">
                <a:tableStyleId>{5C22544A-7EE6-4342-B048-85BDC9FD1C3A}</a:tableStyleId>
              </a:tblPr>
              <a:tblGrid>
                <a:gridCol w="1276942">
                  <a:extLst>
                    <a:ext uri="{9D8B030D-6E8A-4147-A177-3AD203B41FA5}">
                      <a16:colId xmlns:a16="http://schemas.microsoft.com/office/drawing/2014/main" val="3387670143"/>
                    </a:ext>
                  </a:extLst>
                </a:gridCol>
                <a:gridCol w="3375762">
                  <a:extLst>
                    <a:ext uri="{9D8B030D-6E8A-4147-A177-3AD203B41FA5}">
                      <a16:colId xmlns:a16="http://schemas.microsoft.com/office/drawing/2014/main" val="592060939"/>
                    </a:ext>
                  </a:extLst>
                </a:gridCol>
                <a:gridCol w="1975757">
                  <a:extLst>
                    <a:ext uri="{9D8B030D-6E8A-4147-A177-3AD203B41FA5}">
                      <a16:colId xmlns:a16="http://schemas.microsoft.com/office/drawing/2014/main" val="54939130"/>
                    </a:ext>
                  </a:extLst>
                </a:gridCol>
                <a:gridCol w="1806088">
                  <a:extLst>
                    <a:ext uri="{9D8B030D-6E8A-4147-A177-3AD203B41FA5}">
                      <a16:colId xmlns:a16="http://schemas.microsoft.com/office/drawing/2014/main" val="1986669428"/>
                    </a:ext>
                  </a:extLst>
                </a:gridCol>
              </a:tblGrid>
              <a:tr h="773978">
                <a:tc>
                  <a:txBody>
                    <a:bodyPr/>
                    <a:lstStyle/>
                    <a:p>
                      <a:r>
                        <a:rPr lang="en-US" sz="2000" dirty="0"/>
                        <a:t>Sex</a:t>
                      </a:r>
                    </a:p>
                  </a:txBody>
                  <a:tcPr anchor="b"/>
                </a:tc>
                <a:tc>
                  <a:txBody>
                    <a:bodyPr/>
                    <a:lstStyle/>
                    <a:p>
                      <a:r>
                        <a:rPr lang="en-US" sz="2000" dirty="0"/>
                        <a:t>Income Category</a:t>
                      </a:r>
                    </a:p>
                  </a:txBody>
                  <a:tcPr anchor="b"/>
                </a:tc>
                <a:tc>
                  <a:txBody>
                    <a:bodyPr/>
                    <a:lstStyle/>
                    <a:p>
                      <a:pPr algn="ctr"/>
                      <a:r>
                        <a:rPr lang="en-US" sz="2000" dirty="0"/>
                        <a:t>Life Expectancy</a:t>
                      </a:r>
                    </a:p>
                    <a:p>
                      <a:pPr algn="ctr"/>
                      <a:r>
                        <a:rPr lang="en-US" sz="2000" dirty="0"/>
                        <a:t>Years</a:t>
                      </a:r>
                    </a:p>
                  </a:txBody>
                  <a:tcPr anchor="b"/>
                </a:tc>
                <a:tc>
                  <a:txBody>
                    <a:bodyPr/>
                    <a:lstStyle/>
                    <a:p>
                      <a:pPr algn="ctr"/>
                      <a:r>
                        <a:rPr lang="en-US" sz="2000" dirty="0"/>
                        <a:t>Difference</a:t>
                      </a:r>
                    </a:p>
                    <a:p>
                      <a:pPr algn="ctr"/>
                      <a:r>
                        <a:rPr lang="en-US" sz="2000" dirty="0"/>
                        <a:t>High to Low</a:t>
                      </a:r>
                    </a:p>
                  </a:txBody>
                  <a:tcPr anchor="b"/>
                </a:tc>
                <a:extLst>
                  <a:ext uri="{0D108BD9-81ED-4DB2-BD59-A6C34878D82A}">
                    <a16:rowId xmlns:a16="http://schemas.microsoft.com/office/drawing/2014/main" val="2957690701"/>
                  </a:ext>
                </a:extLst>
              </a:tr>
              <a:tr h="690448">
                <a:tc rowSpan="2">
                  <a:txBody>
                    <a:bodyPr/>
                    <a:lstStyle/>
                    <a:p>
                      <a:r>
                        <a:rPr lang="en-US" sz="2000" b="1" dirty="0"/>
                        <a:t>Women</a:t>
                      </a:r>
                    </a:p>
                  </a:txBody>
                  <a:tcPr anchor="ctr"/>
                </a:tc>
                <a:tc>
                  <a:txBody>
                    <a:bodyPr/>
                    <a:lstStyle/>
                    <a:p>
                      <a:r>
                        <a:rPr lang="en-US" sz="2000" dirty="0"/>
                        <a:t>Highest Incomes  (top 1%)</a:t>
                      </a:r>
                    </a:p>
                  </a:txBody>
                  <a:tcPr anchor="ctr"/>
                </a:tc>
                <a:tc>
                  <a:txBody>
                    <a:bodyPr/>
                    <a:lstStyle/>
                    <a:p>
                      <a:pPr algn="ctr"/>
                      <a:r>
                        <a:rPr lang="en-US" sz="2000" dirty="0"/>
                        <a:t>88.9</a:t>
                      </a:r>
                    </a:p>
                  </a:txBody>
                  <a:tcPr anchor="ctr"/>
                </a:tc>
                <a:tc rowSpan="2">
                  <a:txBody>
                    <a:bodyPr/>
                    <a:lstStyle/>
                    <a:p>
                      <a:pPr algn="ctr"/>
                      <a:r>
                        <a:rPr lang="en-US" sz="2000" dirty="0"/>
                        <a:t>10.1 years</a:t>
                      </a:r>
                    </a:p>
                  </a:txBody>
                  <a:tcPr anchor="ctr"/>
                </a:tc>
                <a:extLst>
                  <a:ext uri="{0D108BD9-81ED-4DB2-BD59-A6C34878D82A}">
                    <a16:rowId xmlns:a16="http://schemas.microsoft.com/office/drawing/2014/main" val="4085043843"/>
                  </a:ext>
                </a:extLst>
              </a:tr>
              <a:tr h="690448">
                <a:tc vMerge="1">
                  <a:txBody>
                    <a:bodyPr/>
                    <a:lstStyle/>
                    <a:p>
                      <a:endParaRPr lang="en-US" dirty="0"/>
                    </a:p>
                  </a:txBody>
                  <a:tcPr/>
                </a:tc>
                <a:tc>
                  <a:txBody>
                    <a:bodyPr/>
                    <a:lstStyle/>
                    <a:p>
                      <a:r>
                        <a:rPr lang="en-US" sz="2000" dirty="0"/>
                        <a:t>Lowest Incomes   (bottom 1%)</a:t>
                      </a:r>
                    </a:p>
                  </a:txBody>
                  <a:tcPr anchor="ctr"/>
                </a:tc>
                <a:tc>
                  <a:txBody>
                    <a:bodyPr/>
                    <a:lstStyle/>
                    <a:p>
                      <a:pPr algn="ctr"/>
                      <a:r>
                        <a:rPr lang="en-US" sz="2000" dirty="0"/>
                        <a:t>78.8</a:t>
                      </a:r>
                    </a:p>
                  </a:txBody>
                  <a:tcPr anchor="ctr"/>
                </a:tc>
                <a:tc vMerge="1">
                  <a:txBody>
                    <a:bodyPr/>
                    <a:lstStyle/>
                    <a:p>
                      <a:endParaRPr lang="en-US" dirty="0"/>
                    </a:p>
                  </a:txBody>
                  <a:tcPr/>
                </a:tc>
                <a:extLst>
                  <a:ext uri="{0D108BD9-81ED-4DB2-BD59-A6C34878D82A}">
                    <a16:rowId xmlns:a16="http://schemas.microsoft.com/office/drawing/2014/main" val="1232087067"/>
                  </a:ext>
                </a:extLst>
              </a:tr>
              <a:tr h="690448">
                <a:tc rowSpan="2">
                  <a:txBody>
                    <a:bodyPr/>
                    <a:lstStyle/>
                    <a:p>
                      <a:r>
                        <a:rPr lang="en-US" sz="2000" b="1" dirty="0"/>
                        <a:t>Men</a:t>
                      </a:r>
                    </a:p>
                  </a:txBody>
                  <a:tcPr anchor="ctr"/>
                </a:tc>
                <a:tc>
                  <a:txBody>
                    <a:bodyPr/>
                    <a:lstStyle/>
                    <a:p>
                      <a:r>
                        <a:rPr lang="en-US" sz="2000" dirty="0"/>
                        <a:t>Highest Incomes  (top 1%)</a:t>
                      </a:r>
                    </a:p>
                  </a:txBody>
                  <a:tcPr anchor="ctr"/>
                </a:tc>
                <a:tc>
                  <a:txBody>
                    <a:bodyPr/>
                    <a:lstStyle/>
                    <a:p>
                      <a:pPr algn="ctr"/>
                      <a:r>
                        <a:rPr lang="en-US" sz="2000" dirty="0"/>
                        <a:t>87.3</a:t>
                      </a:r>
                    </a:p>
                  </a:txBody>
                  <a:tcPr anchor="ctr"/>
                </a:tc>
                <a:tc rowSpan="2">
                  <a:txBody>
                    <a:bodyPr/>
                    <a:lstStyle/>
                    <a:p>
                      <a:pPr algn="ctr"/>
                      <a:r>
                        <a:rPr lang="en-US" sz="2000" dirty="0"/>
                        <a:t>14.6 years</a:t>
                      </a:r>
                    </a:p>
                  </a:txBody>
                  <a:tcPr anchor="ctr"/>
                </a:tc>
                <a:extLst>
                  <a:ext uri="{0D108BD9-81ED-4DB2-BD59-A6C34878D82A}">
                    <a16:rowId xmlns:a16="http://schemas.microsoft.com/office/drawing/2014/main" val="3999081224"/>
                  </a:ext>
                </a:extLst>
              </a:tr>
              <a:tr h="690448">
                <a:tc vMerge="1">
                  <a:txBody>
                    <a:bodyPr/>
                    <a:lstStyle/>
                    <a:p>
                      <a:endParaRPr lang="en-US" dirty="0"/>
                    </a:p>
                  </a:txBody>
                  <a:tcPr/>
                </a:tc>
                <a:tc>
                  <a:txBody>
                    <a:bodyPr/>
                    <a:lstStyle/>
                    <a:p>
                      <a:r>
                        <a:rPr lang="en-US" sz="2000" dirty="0"/>
                        <a:t>Lowest Incomes   (bottom 1%)</a:t>
                      </a:r>
                    </a:p>
                  </a:txBody>
                  <a:tcPr anchor="ctr"/>
                </a:tc>
                <a:tc>
                  <a:txBody>
                    <a:bodyPr/>
                    <a:lstStyle/>
                    <a:p>
                      <a:pPr algn="ctr"/>
                      <a:r>
                        <a:rPr lang="en-US" sz="2000" dirty="0"/>
                        <a:t>72.7</a:t>
                      </a:r>
                    </a:p>
                  </a:txBody>
                  <a:tcPr anchor="ctr"/>
                </a:tc>
                <a:tc vMerge="1">
                  <a:txBody>
                    <a:bodyPr/>
                    <a:lstStyle/>
                    <a:p>
                      <a:endParaRPr lang="en-US" dirty="0"/>
                    </a:p>
                  </a:txBody>
                  <a:tcPr/>
                </a:tc>
                <a:extLst>
                  <a:ext uri="{0D108BD9-81ED-4DB2-BD59-A6C34878D82A}">
                    <a16:rowId xmlns:a16="http://schemas.microsoft.com/office/drawing/2014/main" val="609024597"/>
                  </a:ext>
                </a:extLst>
              </a:tr>
            </a:tbl>
          </a:graphicData>
        </a:graphic>
      </p:graphicFrame>
      <p:sp>
        <p:nvSpPr>
          <p:cNvPr id="4" name="Slide Number Placeholder 3">
            <a:extLst>
              <a:ext uri="{FF2B5EF4-FFF2-40B4-BE49-F238E27FC236}">
                <a16:creationId xmlns:a16="http://schemas.microsoft.com/office/drawing/2014/main" id="{E5567013-ED32-BACC-90BA-B8E24B450118}"/>
              </a:ext>
            </a:extLst>
          </p:cNvPr>
          <p:cNvSpPr>
            <a:spLocks noGrp="1"/>
          </p:cNvSpPr>
          <p:nvPr>
            <p:ph type="sldNum" sz="quarter" idx="12"/>
          </p:nvPr>
        </p:nvSpPr>
        <p:spPr/>
        <p:txBody>
          <a:bodyPr/>
          <a:lstStyle/>
          <a:p>
            <a:fld id="{D9F085D5-EC86-4F6A-B501-C1359CB39116}" type="slidenum">
              <a:rPr lang="en-GB" smtClean="0"/>
              <a:t>15</a:t>
            </a:fld>
            <a:endParaRPr lang="en-GB"/>
          </a:p>
        </p:txBody>
      </p:sp>
      <p:sp>
        <p:nvSpPr>
          <p:cNvPr id="6" name="Rectangle 5">
            <a:extLst>
              <a:ext uri="{FF2B5EF4-FFF2-40B4-BE49-F238E27FC236}">
                <a16:creationId xmlns:a16="http://schemas.microsoft.com/office/drawing/2014/main" id="{75BE4ED0-A7C9-1B36-386B-D661D78731B1}"/>
              </a:ext>
            </a:extLst>
          </p:cNvPr>
          <p:cNvSpPr/>
          <p:nvPr/>
        </p:nvSpPr>
        <p:spPr>
          <a:xfrm>
            <a:off x="1878725" y="3803166"/>
            <a:ext cx="8434549" cy="140865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4">
            <a:extLst>
              <a:ext uri="{FF2B5EF4-FFF2-40B4-BE49-F238E27FC236}">
                <a16:creationId xmlns:a16="http://schemas.microsoft.com/office/drawing/2014/main" id="{22EC380F-79F6-3F1C-E293-D4442C469E11}"/>
              </a:ext>
            </a:extLst>
          </p:cNvPr>
          <p:cNvGraphicFramePr>
            <a:graphicFrameLocks/>
          </p:cNvGraphicFramePr>
          <p:nvPr>
            <p:extLst>
              <p:ext uri="{D42A27DB-BD31-4B8C-83A1-F6EECF244321}">
                <p14:modId xmlns:p14="http://schemas.microsoft.com/office/powerpoint/2010/main" val="1814331049"/>
              </p:ext>
            </p:extLst>
          </p:nvPr>
        </p:nvGraphicFramePr>
        <p:xfrm>
          <a:off x="1878725" y="1676052"/>
          <a:ext cx="8434549" cy="3932010"/>
        </p:xfrm>
        <a:graphic>
          <a:graphicData uri="http://schemas.openxmlformats.org/drawingml/2006/table">
            <a:tbl>
              <a:tblPr firstRow="1" bandRow="1">
                <a:tableStyleId>{5C22544A-7EE6-4342-B048-85BDC9FD1C3A}</a:tableStyleId>
              </a:tblPr>
              <a:tblGrid>
                <a:gridCol w="1276942">
                  <a:extLst>
                    <a:ext uri="{9D8B030D-6E8A-4147-A177-3AD203B41FA5}">
                      <a16:colId xmlns:a16="http://schemas.microsoft.com/office/drawing/2014/main" val="3387670143"/>
                    </a:ext>
                  </a:extLst>
                </a:gridCol>
                <a:gridCol w="3375762">
                  <a:extLst>
                    <a:ext uri="{9D8B030D-6E8A-4147-A177-3AD203B41FA5}">
                      <a16:colId xmlns:a16="http://schemas.microsoft.com/office/drawing/2014/main" val="592060939"/>
                    </a:ext>
                  </a:extLst>
                </a:gridCol>
                <a:gridCol w="1975757">
                  <a:extLst>
                    <a:ext uri="{9D8B030D-6E8A-4147-A177-3AD203B41FA5}">
                      <a16:colId xmlns:a16="http://schemas.microsoft.com/office/drawing/2014/main" val="54939130"/>
                    </a:ext>
                  </a:extLst>
                </a:gridCol>
                <a:gridCol w="1806088">
                  <a:extLst>
                    <a:ext uri="{9D8B030D-6E8A-4147-A177-3AD203B41FA5}">
                      <a16:colId xmlns:a16="http://schemas.microsoft.com/office/drawing/2014/main" val="1986669428"/>
                    </a:ext>
                  </a:extLst>
                </a:gridCol>
              </a:tblGrid>
              <a:tr h="773978">
                <a:tc>
                  <a:txBody>
                    <a:bodyPr/>
                    <a:lstStyle/>
                    <a:p>
                      <a:r>
                        <a:rPr lang="en-US" sz="2000" dirty="0"/>
                        <a:t>Sex</a:t>
                      </a:r>
                    </a:p>
                  </a:txBody>
                  <a:tcPr anchor="b"/>
                </a:tc>
                <a:tc>
                  <a:txBody>
                    <a:bodyPr/>
                    <a:lstStyle/>
                    <a:p>
                      <a:r>
                        <a:rPr lang="en-US" sz="2000" dirty="0"/>
                        <a:t>Income Category</a:t>
                      </a:r>
                    </a:p>
                  </a:txBody>
                  <a:tcPr anchor="b"/>
                </a:tc>
                <a:tc>
                  <a:txBody>
                    <a:bodyPr/>
                    <a:lstStyle/>
                    <a:p>
                      <a:pPr algn="ctr"/>
                      <a:r>
                        <a:rPr lang="en-US" sz="2000" dirty="0"/>
                        <a:t>Life Expectancy</a:t>
                      </a:r>
                    </a:p>
                    <a:p>
                      <a:pPr algn="ctr"/>
                      <a:r>
                        <a:rPr lang="en-US" sz="2000" dirty="0"/>
                        <a:t>(Years)</a:t>
                      </a:r>
                    </a:p>
                  </a:txBody>
                  <a:tcPr anchor="b"/>
                </a:tc>
                <a:tc>
                  <a:txBody>
                    <a:bodyPr/>
                    <a:lstStyle/>
                    <a:p>
                      <a:pPr algn="ctr"/>
                      <a:r>
                        <a:rPr lang="en-US" sz="2000" dirty="0"/>
                        <a:t>Difference</a:t>
                      </a:r>
                    </a:p>
                    <a:p>
                      <a:pPr algn="ctr"/>
                      <a:r>
                        <a:rPr lang="en-US" sz="2000" dirty="0"/>
                        <a:t>High vs Low</a:t>
                      </a:r>
                    </a:p>
                  </a:txBody>
                  <a:tcPr anchor="b"/>
                </a:tc>
                <a:extLst>
                  <a:ext uri="{0D108BD9-81ED-4DB2-BD59-A6C34878D82A}">
                    <a16:rowId xmlns:a16="http://schemas.microsoft.com/office/drawing/2014/main" val="2957690701"/>
                  </a:ext>
                </a:extLst>
              </a:tr>
              <a:tr h="690448">
                <a:tc rowSpan="2">
                  <a:txBody>
                    <a:bodyPr/>
                    <a:lstStyle/>
                    <a:p>
                      <a:r>
                        <a:rPr lang="en-US" sz="2000" b="1" dirty="0"/>
                        <a:t>Women</a:t>
                      </a:r>
                    </a:p>
                  </a:txBody>
                  <a:tcPr anchor="ctr"/>
                </a:tc>
                <a:tc>
                  <a:txBody>
                    <a:bodyPr/>
                    <a:lstStyle/>
                    <a:p>
                      <a:r>
                        <a:rPr lang="en-US" sz="2000" b="1" dirty="0"/>
                        <a:t>Highest</a:t>
                      </a:r>
                      <a:r>
                        <a:rPr lang="en-US" sz="2000" dirty="0"/>
                        <a:t> Incomes  (top 1%)</a:t>
                      </a:r>
                    </a:p>
                  </a:txBody>
                  <a:tcPr anchor="ctr"/>
                </a:tc>
                <a:tc>
                  <a:txBody>
                    <a:bodyPr/>
                    <a:lstStyle/>
                    <a:p>
                      <a:pPr algn="ctr"/>
                      <a:r>
                        <a:rPr lang="en-US" sz="2000" dirty="0"/>
                        <a:t>88.9</a:t>
                      </a:r>
                    </a:p>
                  </a:txBody>
                  <a:tcPr anchor="ctr"/>
                </a:tc>
                <a:tc rowSpan="2">
                  <a:txBody>
                    <a:bodyPr/>
                    <a:lstStyle/>
                    <a:p>
                      <a:pPr algn="ctr"/>
                      <a:r>
                        <a:rPr lang="en-US" sz="2000" dirty="0"/>
                        <a:t>10.1 years</a:t>
                      </a:r>
                    </a:p>
                  </a:txBody>
                  <a:tcPr anchor="ctr"/>
                </a:tc>
                <a:extLst>
                  <a:ext uri="{0D108BD9-81ED-4DB2-BD59-A6C34878D82A}">
                    <a16:rowId xmlns:a16="http://schemas.microsoft.com/office/drawing/2014/main" val="4085043843"/>
                  </a:ext>
                </a:extLst>
              </a:tr>
              <a:tr h="690448">
                <a:tc vMerge="1">
                  <a:txBody>
                    <a:bodyPr/>
                    <a:lstStyle/>
                    <a:p>
                      <a:endParaRPr lang="en-US" dirty="0"/>
                    </a:p>
                  </a:txBody>
                  <a:tcPr/>
                </a:tc>
                <a:tc>
                  <a:txBody>
                    <a:bodyPr/>
                    <a:lstStyle/>
                    <a:p>
                      <a:r>
                        <a:rPr lang="en-US" sz="2000" b="1" dirty="0"/>
                        <a:t>Lowest</a:t>
                      </a:r>
                      <a:r>
                        <a:rPr lang="en-US" sz="2000" dirty="0"/>
                        <a:t> Incomes   (bottom 1%)</a:t>
                      </a:r>
                    </a:p>
                  </a:txBody>
                  <a:tcPr anchor="ctr"/>
                </a:tc>
                <a:tc>
                  <a:txBody>
                    <a:bodyPr/>
                    <a:lstStyle/>
                    <a:p>
                      <a:pPr algn="ctr"/>
                      <a:r>
                        <a:rPr lang="en-US" sz="2000" dirty="0"/>
                        <a:t>78.8</a:t>
                      </a:r>
                    </a:p>
                  </a:txBody>
                  <a:tcPr anchor="ctr"/>
                </a:tc>
                <a:tc vMerge="1">
                  <a:txBody>
                    <a:bodyPr/>
                    <a:lstStyle/>
                    <a:p>
                      <a:endParaRPr lang="en-US" dirty="0"/>
                    </a:p>
                  </a:txBody>
                  <a:tcPr/>
                </a:tc>
                <a:extLst>
                  <a:ext uri="{0D108BD9-81ED-4DB2-BD59-A6C34878D82A}">
                    <a16:rowId xmlns:a16="http://schemas.microsoft.com/office/drawing/2014/main" val="1232087067"/>
                  </a:ext>
                </a:extLst>
              </a:tr>
              <a:tr h="300399">
                <a:tc gridSpan="4">
                  <a:txBody>
                    <a:bodyPr/>
                    <a:lstStyle/>
                    <a:p>
                      <a:endParaRPr lang="en-US" sz="2000" b="1" dirty="0"/>
                    </a:p>
                  </a:txBody>
                  <a:tcPr anchor="ctr"/>
                </a:tc>
                <a:tc hMerge="1">
                  <a:txBody>
                    <a:bodyPr/>
                    <a:lstStyle/>
                    <a:p>
                      <a:endParaRPr lang="en-US" sz="2000" dirty="0"/>
                    </a:p>
                  </a:txBody>
                  <a:tcPr anchor="ctr"/>
                </a:tc>
                <a:tc hMerge="1">
                  <a:txBody>
                    <a:bodyPr/>
                    <a:lstStyle/>
                    <a:p>
                      <a:pPr algn="ctr"/>
                      <a:endParaRPr lang="en-US" sz="2000" dirty="0"/>
                    </a:p>
                  </a:txBody>
                  <a:tcPr anchor="ctr"/>
                </a:tc>
                <a:tc hMerge="1">
                  <a:txBody>
                    <a:bodyPr/>
                    <a:lstStyle/>
                    <a:p>
                      <a:pPr algn="ctr"/>
                      <a:endParaRPr lang="en-US" sz="2000" dirty="0"/>
                    </a:p>
                  </a:txBody>
                  <a:tcPr anchor="ctr"/>
                </a:tc>
                <a:extLst>
                  <a:ext uri="{0D108BD9-81ED-4DB2-BD59-A6C34878D82A}">
                    <a16:rowId xmlns:a16="http://schemas.microsoft.com/office/drawing/2014/main" val="2745822818"/>
                  </a:ext>
                </a:extLst>
              </a:tr>
              <a:tr h="690448">
                <a:tc rowSpan="2">
                  <a:txBody>
                    <a:bodyPr/>
                    <a:lstStyle/>
                    <a:p>
                      <a:r>
                        <a:rPr lang="en-US" sz="2000" b="1" dirty="0"/>
                        <a:t>Men</a:t>
                      </a:r>
                    </a:p>
                  </a:txBody>
                  <a:tcPr anchor="ctr"/>
                </a:tc>
                <a:tc>
                  <a:txBody>
                    <a:bodyPr/>
                    <a:lstStyle/>
                    <a:p>
                      <a:r>
                        <a:rPr lang="en-US" sz="2000" b="1" dirty="0"/>
                        <a:t>Highest</a:t>
                      </a:r>
                      <a:r>
                        <a:rPr lang="en-US" sz="2000" dirty="0"/>
                        <a:t> Incomes  (top 1%)</a:t>
                      </a:r>
                    </a:p>
                  </a:txBody>
                  <a:tcPr anchor="ctr"/>
                </a:tc>
                <a:tc>
                  <a:txBody>
                    <a:bodyPr/>
                    <a:lstStyle/>
                    <a:p>
                      <a:pPr algn="ctr"/>
                      <a:r>
                        <a:rPr lang="en-US" sz="2000" dirty="0"/>
                        <a:t>87.3</a:t>
                      </a:r>
                    </a:p>
                  </a:txBody>
                  <a:tcPr anchor="ctr"/>
                </a:tc>
                <a:tc rowSpan="2">
                  <a:txBody>
                    <a:bodyPr/>
                    <a:lstStyle/>
                    <a:p>
                      <a:pPr algn="ctr"/>
                      <a:r>
                        <a:rPr lang="en-US" sz="2000" dirty="0"/>
                        <a:t>14.6 years</a:t>
                      </a:r>
                    </a:p>
                  </a:txBody>
                  <a:tcPr anchor="ctr"/>
                </a:tc>
                <a:extLst>
                  <a:ext uri="{0D108BD9-81ED-4DB2-BD59-A6C34878D82A}">
                    <a16:rowId xmlns:a16="http://schemas.microsoft.com/office/drawing/2014/main" val="3999081224"/>
                  </a:ext>
                </a:extLst>
              </a:tr>
              <a:tr h="690448">
                <a:tc vMerge="1">
                  <a:txBody>
                    <a:bodyPr/>
                    <a:lstStyle/>
                    <a:p>
                      <a:endParaRPr lang="en-US" dirty="0"/>
                    </a:p>
                  </a:txBody>
                  <a:tcPr/>
                </a:tc>
                <a:tc>
                  <a:txBody>
                    <a:bodyPr/>
                    <a:lstStyle/>
                    <a:p>
                      <a:r>
                        <a:rPr lang="en-US" sz="2000" b="1" dirty="0"/>
                        <a:t>Lowest</a:t>
                      </a:r>
                      <a:r>
                        <a:rPr lang="en-US" sz="2000" dirty="0"/>
                        <a:t> Incomes   (bottom 1%)</a:t>
                      </a:r>
                    </a:p>
                  </a:txBody>
                  <a:tcPr anchor="ctr"/>
                </a:tc>
                <a:tc>
                  <a:txBody>
                    <a:bodyPr/>
                    <a:lstStyle/>
                    <a:p>
                      <a:pPr algn="ctr"/>
                      <a:r>
                        <a:rPr lang="en-US" sz="2000" dirty="0"/>
                        <a:t>72.7</a:t>
                      </a:r>
                    </a:p>
                  </a:txBody>
                  <a:tcPr anchor="ctr"/>
                </a:tc>
                <a:tc vMerge="1">
                  <a:txBody>
                    <a:bodyPr/>
                    <a:lstStyle/>
                    <a:p>
                      <a:endParaRPr lang="en-US" dirty="0"/>
                    </a:p>
                  </a:txBody>
                  <a:tcPr/>
                </a:tc>
                <a:extLst>
                  <a:ext uri="{0D108BD9-81ED-4DB2-BD59-A6C34878D82A}">
                    <a16:rowId xmlns:a16="http://schemas.microsoft.com/office/drawing/2014/main" val="609024597"/>
                  </a:ext>
                </a:extLst>
              </a:tr>
            </a:tbl>
          </a:graphicData>
        </a:graphic>
      </p:graphicFrame>
      <p:sp>
        <p:nvSpPr>
          <p:cNvPr id="8" name="TextBox 7">
            <a:extLst>
              <a:ext uri="{FF2B5EF4-FFF2-40B4-BE49-F238E27FC236}">
                <a16:creationId xmlns:a16="http://schemas.microsoft.com/office/drawing/2014/main" id="{8799D5EB-3A10-F5F7-C3ED-77C025D92C8F}"/>
              </a:ext>
            </a:extLst>
          </p:cNvPr>
          <p:cNvSpPr txBox="1"/>
          <p:nvPr/>
        </p:nvSpPr>
        <p:spPr>
          <a:xfrm>
            <a:off x="6426303" y="6456851"/>
            <a:ext cx="5227650" cy="276999"/>
          </a:xfrm>
          <a:prstGeom prst="rect">
            <a:avLst/>
          </a:prstGeom>
          <a:noFill/>
        </p:spPr>
        <p:txBody>
          <a:bodyPr wrap="none" rtlCol="0">
            <a:spAutoFit/>
          </a:bodyPr>
          <a:lstStyle/>
          <a:p>
            <a:r>
              <a:rPr lang="en-US" sz="1200" dirty="0"/>
              <a:t>Source: https://</a:t>
            </a:r>
            <a:r>
              <a:rPr lang="en-US" sz="1200" dirty="0" err="1"/>
              <a:t>healthinequality.org</a:t>
            </a:r>
            <a:r>
              <a:rPr lang="en-US" sz="1200" dirty="0"/>
              <a:t>/documents/paper/</a:t>
            </a:r>
            <a:r>
              <a:rPr lang="en-US" sz="1200" dirty="0" err="1"/>
              <a:t>healthineq_summary.pdf</a:t>
            </a:r>
            <a:endParaRPr lang="en-US" sz="1200" dirty="0"/>
          </a:p>
        </p:txBody>
      </p:sp>
    </p:spTree>
    <p:extLst>
      <p:ext uri="{BB962C8B-B14F-4D97-AF65-F5344CB8AC3E}">
        <p14:creationId xmlns:p14="http://schemas.microsoft.com/office/powerpoint/2010/main" val="4180781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98B74-D14E-4839-922D-3977B2E2120F}"/>
              </a:ext>
            </a:extLst>
          </p:cNvPr>
          <p:cNvSpPr>
            <a:spLocks noGrp="1"/>
          </p:cNvSpPr>
          <p:nvPr>
            <p:ph type="title"/>
          </p:nvPr>
        </p:nvSpPr>
        <p:spPr>
          <a:xfrm>
            <a:off x="731325" y="0"/>
            <a:ext cx="10515600" cy="1325563"/>
          </a:xfrm>
        </p:spPr>
        <p:txBody>
          <a:bodyPr/>
          <a:lstStyle/>
          <a:p>
            <a:r>
              <a:rPr lang="en-US" dirty="0">
                <a:solidFill>
                  <a:schemeClr val="bg1"/>
                </a:solidFill>
              </a:rPr>
              <a:t>Infa</a:t>
            </a:r>
            <a:r>
              <a:rPr lang="en-US" dirty="0"/>
              <a:t>nt Mortality International Comparison</a:t>
            </a:r>
          </a:p>
        </p:txBody>
      </p:sp>
      <p:sp>
        <p:nvSpPr>
          <p:cNvPr id="4" name="Slide Number Placeholder 3">
            <a:extLst>
              <a:ext uri="{FF2B5EF4-FFF2-40B4-BE49-F238E27FC236}">
                <a16:creationId xmlns:a16="http://schemas.microsoft.com/office/drawing/2014/main" id="{5AF7C62F-01AB-456A-ABB0-CEF457209012}"/>
              </a:ext>
            </a:extLst>
          </p:cNvPr>
          <p:cNvSpPr>
            <a:spLocks noGrp="1"/>
          </p:cNvSpPr>
          <p:nvPr>
            <p:ph type="sldNum" sz="quarter" idx="12"/>
          </p:nvPr>
        </p:nvSpPr>
        <p:spPr/>
        <p:txBody>
          <a:bodyPr/>
          <a:lstStyle/>
          <a:p>
            <a:fld id="{D9F085D5-EC86-4F6A-B501-C1359CB39116}" type="slidenum">
              <a:rPr lang="en-GB" smtClean="0"/>
              <a:t>16</a:t>
            </a:fld>
            <a:endParaRPr lang="en-GB"/>
          </a:p>
        </p:txBody>
      </p:sp>
      <p:graphicFrame>
        <p:nvGraphicFramePr>
          <p:cNvPr id="5" name="Chart 4">
            <a:extLst>
              <a:ext uri="{FF2B5EF4-FFF2-40B4-BE49-F238E27FC236}">
                <a16:creationId xmlns:a16="http://schemas.microsoft.com/office/drawing/2014/main" id="{6EF37F44-69EB-4168-BC07-F22FEE18A76E}"/>
              </a:ext>
            </a:extLst>
          </p:cNvPr>
          <p:cNvGraphicFramePr/>
          <p:nvPr>
            <p:extLst>
              <p:ext uri="{D42A27DB-BD31-4B8C-83A1-F6EECF244321}">
                <p14:modId xmlns:p14="http://schemas.microsoft.com/office/powerpoint/2010/main" val="4185278940"/>
              </p:ext>
            </p:extLst>
          </p:nvPr>
        </p:nvGraphicFramePr>
        <p:xfrm>
          <a:off x="1344384" y="1104073"/>
          <a:ext cx="9503229" cy="51261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9A86F4CA-AA88-4F0F-9307-7D936CCD2F9F}"/>
              </a:ext>
            </a:extLst>
          </p:cNvPr>
          <p:cNvSpPr txBox="1"/>
          <p:nvPr/>
        </p:nvSpPr>
        <p:spPr>
          <a:xfrm>
            <a:off x="3308932" y="6412788"/>
            <a:ext cx="6900869" cy="2308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NEED from OECD Data</a:t>
            </a:r>
          </a:p>
        </p:txBody>
      </p:sp>
      <p:sp>
        <p:nvSpPr>
          <p:cNvPr id="7" name="TextBox 6">
            <a:extLst>
              <a:ext uri="{FF2B5EF4-FFF2-40B4-BE49-F238E27FC236}">
                <a16:creationId xmlns:a16="http://schemas.microsoft.com/office/drawing/2014/main" id="{1408C1BD-A8C1-42DB-BC97-5933A2AD52DA}"/>
              </a:ext>
            </a:extLst>
          </p:cNvPr>
          <p:cNvSpPr txBox="1"/>
          <p:nvPr/>
        </p:nvSpPr>
        <p:spPr>
          <a:xfrm>
            <a:off x="4494946" y="1795052"/>
            <a:ext cx="3202106" cy="400110"/>
          </a:xfrm>
          <a:prstGeom prst="rect">
            <a:avLst/>
          </a:prstGeom>
          <a:noFill/>
        </p:spPr>
        <p:txBody>
          <a:bodyPr wrap="square" rtlCol="0">
            <a:spAutoFit/>
          </a:bodyPr>
          <a:lstStyle/>
          <a:p>
            <a:r>
              <a:rPr lang="en-US" sz="2000" b="1" dirty="0"/>
              <a:t>Deaths per 1,000 live births</a:t>
            </a:r>
          </a:p>
        </p:txBody>
      </p:sp>
    </p:spTree>
    <p:extLst>
      <p:ext uri="{BB962C8B-B14F-4D97-AF65-F5344CB8AC3E}">
        <p14:creationId xmlns:p14="http://schemas.microsoft.com/office/powerpoint/2010/main" val="431702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98B74-D14E-4839-922D-3977B2E2120F}"/>
              </a:ext>
            </a:extLst>
          </p:cNvPr>
          <p:cNvSpPr>
            <a:spLocks noGrp="1"/>
          </p:cNvSpPr>
          <p:nvPr>
            <p:ph type="title"/>
          </p:nvPr>
        </p:nvSpPr>
        <p:spPr>
          <a:xfrm>
            <a:off x="738171" y="0"/>
            <a:ext cx="10515600" cy="1325563"/>
          </a:xfrm>
        </p:spPr>
        <p:txBody>
          <a:bodyPr>
            <a:normAutofit/>
          </a:bodyPr>
          <a:lstStyle/>
          <a:p>
            <a:r>
              <a:rPr lang="en-US" dirty="0">
                <a:solidFill>
                  <a:schemeClr val="bg1"/>
                </a:solidFill>
              </a:rPr>
              <a:t>Infa</a:t>
            </a:r>
            <a:r>
              <a:rPr lang="en-US" dirty="0"/>
              <a:t>nt Mortality by Race/Ethnicity</a:t>
            </a:r>
          </a:p>
        </p:txBody>
      </p:sp>
      <p:sp>
        <p:nvSpPr>
          <p:cNvPr id="4" name="Slide Number Placeholder 3">
            <a:extLst>
              <a:ext uri="{FF2B5EF4-FFF2-40B4-BE49-F238E27FC236}">
                <a16:creationId xmlns:a16="http://schemas.microsoft.com/office/drawing/2014/main" id="{5AF7C62F-01AB-456A-ABB0-CEF457209012}"/>
              </a:ext>
            </a:extLst>
          </p:cNvPr>
          <p:cNvSpPr>
            <a:spLocks noGrp="1"/>
          </p:cNvSpPr>
          <p:nvPr>
            <p:ph type="sldNum" sz="quarter" idx="12"/>
          </p:nvPr>
        </p:nvSpPr>
        <p:spPr/>
        <p:txBody>
          <a:bodyPr/>
          <a:lstStyle/>
          <a:p>
            <a:fld id="{D9F085D5-EC86-4F6A-B501-C1359CB39116}" type="slidenum">
              <a:rPr lang="en-GB" smtClean="0"/>
              <a:t>17</a:t>
            </a:fld>
            <a:endParaRPr lang="en-GB"/>
          </a:p>
        </p:txBody>
      </p:sp>
      <p:graphicFrame>
        <p:nvGraphicFramePr>
          <p:cNvPr id="5" name="Chart 4">
            <a:extLst>
              <a:ext uri="{FF2B5EF4-FFF2-40B4-BE49-F238E27FC236}">
                <a16:creationId xmlns:a16="http://schemas.microsoft.com/office/drawing/2014/main" id="{6EF37F44-69EB-4168-BC07-F22FEE18A76E}"/>
              </a:ext>
            </a:extLst>
          </p:cNvPr>
          <p:cNvGraphicFramePr/>
          <p:nvPr/>
        </p:nvGraphicFramePr>
        <p:xfrm>
          <a:off x="1807332" y="1519092"/>
          <a:ext cx="8967019" cy="470286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9A86F4CA-AA88-4F0F-9307-7D936CCD2F9F}"/>
              </a:ext>
            </a:extLst>
          </p:cNvPr>
          <p:cNvSpPr txBox="1"/>
          <p:nvPr/>
        </p:nvSpPr>
        <p:spPr>
          <a:xfrm>
            <a:off x="3308932" y="6412788"/>
            <a:ext cx="6900869" cy="2308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NEED from CDC.gov</a:t>
            </a:r>
          </a:p>
        </p:txBody>
      </p:sp>
      <p:sp>
        <p:nvSpPr>
          <p:cNvPr id="7" name="TextBox 6">
            <a:extLst>
              <a:ext uri="{FF2B5EF4-FFF2-40B4-BE49-F238E27FC236}">
                <a16:creationId xmlns:a16="http://schemas.microsoft.com/office/drawing/2014/main" id="{18895A21-9D31-44E9-9030-9A18B002106C}"/>
              </a:ext>
            </a:extLst>
          </p:cNvPr>
          <p:cNvSpPr txBox="1"/>
          <p:nvPr/>
        </p:nvSpPr>
        <p:spPr>
          <a:xfrm>
            <a:off x="4448687" y="1619067"/>
            <a:ext cx="3100074" cy="400110"/>
          </a:xfrm>
          <a:prstGeom prst="rect">
            <a:avLst/>
          </a:prstGeom>
          <a:noFill/>
        </p:spPr>
        <p:txBody>
          <a:bodyPr wrap="square" rtlCol="0">
            <a:spAutoFit/>
          </a:bodyPr>
          <a:lstStyle/>
          <a:p>
            <a:r>
              <a:rPr lang="en-US" sz="2000" b="1" dirty="0"/>
              <a:t>Deaths per 1,000 live births</a:t>
            </a:r>
          </a:p>
        </p:txBody>
      </p:sp>
      <p:sp>
        <p:nvSpPr>
          <p:cNvPr id="3" name="TextBox 2">
            <a:extLst>
              <a:ext uri="{FF2B5EF4-FFF2-40B4-BE49-F238E27FC236}">
                <a16:creationId xmlns:a16="http://schemas.microsoft.com/office/drawing/2014/main" id="{A18F871F-FD85-5249-9F89-DC98331E3BE2}"/>
              </a:ext>
            </a:extLst>
          </p:cNvPr>
          <p:cNvSpPr txBox="1"/>
          <p:nvPr/>
        </p:nvSpPr>
        <p:spPr>
          <a:xfrm>
            <a:off x="5540907" y="1095847"/>
            <a:ext cx="915635" cy="523220"/>
          </a:xfrm>
          <a:prstGeom prst="rect">
            <a:avLst/>
          </a:prstGeom>
          <a:noFill/>
        </p:spPr>
        <p:txBody>
          <a:bodyPr wrap="none" rtlCol="0">
            <a:spAutoFit/>
          </a:bodyPr>
          <a:lstStyle/>
          <a:p>
            <a:r>
              <a:rPr lang="en-US" sz="2800" b="1" dirty="0"/>
              <a:t>2016</a:t>
            </a:r>
          </a:p>
        </p:txBody>
      </p:sp>
      <p:sp>
        <p:nvSpPr>
          <p:cNvPr id="8" name="TextBox 7">
            <a:extLst>
              <a:ext uri="{FF2B5EF4-FFF2-40B4-BE49-F238E27FC236}">
                <a16:creationId xmlns:a16="http://schemas.microsoft.com/office/drawing/2014/main" id="{76A055F5-E86C-D649-B845-7F4A11695512}"/>
              </a:ext>
            </a:extLst>
          </p:cNvPr>
          <p:cNvSpPr txBox="1"/>
          <p:nvPr/>
        </p:nvSpPr>
        <p:spPr>
          <a:xfrm>
            <a:off x="7682547" y="4297361"/>
            <a:ext cx="944361" cy="461665"/>
          </a:xfrm>
          <a:prstGeom prst="rect">
            <a:avLst/>
          </a:prstGeom>
          <a:noFill/>
        </p:spPr>
        <p:txBody>
          <a:bodyPr wrap="none" rtlCol="0">
            <a:spAutoFit/>
          </a:bodyPr>
          <a:lstStyle/>
          <a:p>
            <a:r>
              <a:rPr lang="en-US" sz="2400" dirty="0">
                <a:solidFill>
                  <a:schemeClr val="bg1"/>
                </a:solidFill>
              </a:rPr>
              <a:t>White</a:t>
            </a:r>
          </a:p>
        </p:txBody>
      </p:sp>
      <p:sp>
        <p:nvSpPr>
          <p:cNvPr id="9" name="TextBox 8">
            <a:extLst>
              <a:ext uri="{FF2B5EF4-FFF2-40B4-BE49-F238E27FC236}">
                <a16:creationId xmlns:a16="http://schemas.microsoft.com/office/drawing/2014/main" id="{2D718281-4B47-4E47-8CF8-1B59C36B5723}"/>
              </a:ext>
            </a:extLst>
          </p:cNvPr>
          <p:cNvSpPr txBox="1"/>
          <p:nvPr/>
        </p:nvSpPr>
        <p:spPr>
          <a:xfrm>
            <a:off x="2091029" y="4297362"/>
            <a:ext cx="838691" cy="461665"/>
          </a:xfrm>
          <a:prstGeom prst="rect">
            <a:avLst/>
          </a:prstGeom>
          <a:noFill/>
        </p:spPr>
        <p:txBody>
          <a:bodyPr wrap="none" rtlCol="0">
            <a:spAutoFit/>
          </a:bodyPr>
          <a:lstStyle/>
          <a:p>
            <a:r>
              <a:rPr lang="en-US" sz="2400" dirty="0">
                <a:solidFill>
                  <a:schemeClr val="bg1"/>
                </a:solidFill>
              </a:rPr>
              <a:t>Black</a:t>
            </a:r>
          </a:p>
        </p:txBody>
      </p:sp>
    </p:spTree>
    <p:extLst>
      <p:ext uri="{BB962C8B-B14F-4D97-AF65-F5344CB8AC3E}">
        <p14:creationId xmlns:p14="http://schemas.microsoft.com/office/powerpoint/2010/main" val="272019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F9351-A50F-40DD-9D23-85FF5EE056C1}"/>
              </a:ext>
            </a:extLst>
          </p:cNvPr>
          <p:cNvSpPr>
            <a:spLocks noGrp="1"/>
          </p:cNvSpPr>
          <p:nvPr>
            <p:ph type="title"/>
          </p:nvPr>
        </p:nvSpPr>
        <p:spPr>
          <a:xfrm>
            <a:off x="838200" y="216007"/>
            <a:ext cx="10515600" cy="1325563"/>
          </a:xfrm>
        </p:spPr>
        <p:txBody>
          <a:bodyPr>
            <a:normAutofit/>
          </a:bodyPr>
          <a:lstStyle/>
          <a:p>
            <a:pPr lvl="0"/>
            <a:r>
              <a:rPr lang="en-US" dirty="0">
                <a:solidFill>
                  <a:schemeClr val="bg1"/>
                </a:solidFill>
              </a:rPr>
              <a:t>Per</a:t>
            </a:r>
            <a:r>
              <a:rPr lang="en-US" dirty="0"/>
              <a:t>cent of adults who have experienced</a:t>
            </a:r>
            <a:br>
              <a:rPr lang="en-US" dirty="0"/>
            </a:br>
            <a:r>
              <a:rPr lang="en-US" dirty="0"/>
              <a:t>medical, medication, or lab errors or delays</a:t>
            </a:r>
          </a:p>
        </p:txBody>
      </p:sp>
      <p:graphicFrame>
        <p:nvGraphicFramePr>
          <p:cNvPr id="5" name="Content Placeholder 4">
            <a:extLst>
              <a:ext uri="{FF2B5EF4-FFF2-40B4-BE49-F238E27FC236}">
                <a16:creationId xmlns:a16="http://schemas.microsoft.com/office/drawing/2014/main" id="{554455D3-5AE0-4D84-AA5E-79345FE6D869}"/>
              </a:ext>
            </a:extLst>
          </p:cNvPr>
          <p:cNvGraphicFramePr>
            <a:graphicFrameLocks noGrp="1"/>
          </p:cNvGraphicFramePr>
          <p:nvPr>
            <p:ph idx="1"/>
            <p:extLst>
              <p:ext uri="{D42A27DB-BD31-4B8C-83A1-F6EECF244321}">
                <p14:modId xmlns:p14="http://schemas.microsoft.com/office/powerpoint/2010/main" val="2899731516"/>
              </p:ext>
            </p:extLst>
          </p:nvPr>
        </p:nvGraphicFramePr>
        <p:xfrm>
          <a:off x="838200" y="1959753"/>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A04B26EE-8AC7-4D8C-8C6C-7718DC6C0109}"/>
              </a:ext>
            </a:extLst>
          </p:cNvPr>
          <p:cNvSpPr>
            <a:spLocks noGrp="1"/>
          </p:cNvSpPr>
          <p:nvPr>
            <p:ph type="sldNum" sz="quarter" idx="12"/>
          </p:nvPr>
        </p:nvSpPr>
        <p:spPr/>
        <p:txBody>
          <a:bodyPr/>
          <a:lstStyle/>
          <a:p>
            <a:fld id="{D9F085D5-EC86-4F6A-B501-C1359CB39116}" type="slidenum">
              <a:rPr lang="en-GB" smtClean="0"/>
              <a:t>18</a:t>
            </a:fld>
            <a:endParaRPr lang="en-GB"/>
          </a:p>
        </p:txBody>
      </p:sp>
      <p:sp>
        <p:nvSpPr>
          <p:cNvPr id="6" name="TextBox 5">
            <a:extLst>
              <a:ext uri="{FF2B5EF4-FFF2-40B4-BE49-F238E27FC236}">
                <a16:creationId xmlns:a16="http://schemas.microsoft.com/office/drawing/2014/main" id="{73E84471-80A5-46E4-A306-9FBDE29851BB}"/>
              </a:ext>
            </a:extLst>
          </p:cNvPr>
          <p:cNvSpPr txBox="1"/>
          <p:nvPr/>
        </p:nvSpPr>
        <p:spPr>
          <a:xfrm>
            <a:off x="6979920" y="6451096"/>
            <a:ext cx="5212080" cy="276999"/>
          </a:xfrm>
          <a:prstGeom prst="rect">
            <a:avLst/>
          </a:prstGeom>
          <a:noFill/>
        </p:spPr>
        <p:txBody>
          <a:bodyPr wrap="square" rtlCol="0">
            <a:spAutoFit/>
          </a:bodyPr>
          <a:lstStyle/>
          <a:p>
            <a:r>
              <a:rPr lang="en-US" sz="1200" dirty="0">
                <a:latin typeface="Cabin" panose="020B0803050202020004" pitchFamily="34" charset="0"/>
                <a:cs typeface="Arial" panose="020B0604020202020204" pitchFamily="34" charset="0"/>
              </a:rPr>
              <a:t>Source: 2016 Commonwealth Fund International Health Policy Survey.</a:t>
            </a:r>
          </a:p>
        </p:txBody>
      </p:sp>
    </p:spTree>
    <p:extLst>
      <p:ext uri="{BB962C8B-B14F-4D97-AF65-F5344CB8AC3E}">
        <p14:creationId xmlns:p14="http://schemas.microsoft.com/office/powerpoint/2010/main" val="2977934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1C553-35DE-455A-A872-FBBFBF34B977}"/>
              </a:ext>
            </a:extLst>
          </p:cNvPr>
          <p:cNvSpPr>
            <a:spLocks noGrp="1"/>
          </p:cNvSpPr>
          <p:nvPr>
            <p:ph type="title"/>
          </p:nvPr>
        </p:nvSpPr>
        <p:spPr/>
        <p:txBody>
          <a:bodyPr/>
          <a:lstStyle/>
          <a:p>
            <a:r>
              <a:rPr lang="en-US" dirty="0">
                <a:solidFill>
                  <a:schemeClr val="bg1"/>
                </a:solidFill>
              </a:rPr>
              <a:t>Pre</a:t>
            </a:r>
            <a:r>
              <a:rPr lang="en-US" dirty="0"/>
              <a:t>vention and Screening</a:t>
            </a:r>
            <a:endParaRPr lang="en-US" b="0" dirty="0"/>
          </a:p>
        </p:txBody>
      </p:sp>
      <p:sp>
        <p:nvSpPr>
          <p:cNvPr id="3" name="Content Placeholder 2">
            <a:extLst>
              <a:ext uri="{FF2B5EF4-FFF2-40B4-BE49-F238E27FC236}">
                <a16:creationId xmlns:a16="http://schemas.microsoft.com/office/drawing/2014/main" id="{27EE80AC-9CAB-4764-8061-E5BD02922A29}"/>
              </a:ext>
            </a:extLst>
          </p:cNvPr>
          <p:cNvSpPr>
            <a:spLocks noGrp="1"/>
          </p:cNvSpPr>
          <p:nvPr>
            <p:ph idx="1"/>
          </p:nvPr>
        </p:nvSpPr>
        <p:spPr/>
        <p:txBody>
          <a:bodyPr>
            <a:normAutofit/>
          </a:bodyPr>
          <a:lstStyle/>
          <a:p>
            <a:pPr>
              <a:lnSpc>
                <a:spcPct val="100000"/>
              </a:lnSpc>
            </a:pPr>
            <a:r>
              <a:rPr lang="en-US" sz="3200" b="0" dirty="0"/>
              <a:t>The U.S. excels in </a:t>
            </a:r>
            <a:r>
              <a:rPr lang="en-US" sz="3200" dirty="0"/>
              <a:t>some</a:t>
            </a:r>
            <a:r>
              <a:rPr lang="en-US" sz="3200" b="0" dirty="0"/>
              <a:t> prevention measures (high ranking:</a:t>
            </a:r>
          </a:p>
          <a:p>
            <a:pPr lvl="1">
              <a:lnSpc>
                <a:spcPct val="100000"/>
              </a:lnSpc>
            </a:pPr>
            <a:r>
              <a:rPr lang="en-US" sz="2800" dirty="0"/>
              <a:t>i</a:t>
            </a:r>
            <a:r>
              <a:rPr lang="en-US" sz="2800" b="0" dirty="0"/>
              <a:t>ncluding </a:t>
            </a:r>
            <a:r>
              <a:rPr lang="en-US" sz="2800" b="1" dirty="0"/>
              <a:t>flu vaccinations </a:t>
            </a:r>
            <a:r>
              <a:rPr lang="en-US" sz="2800" b="0" dirty="0"/>
              <a:t>and </a:t>
            </a:r>
            <a:r>
              <a:rPr lang="en-US" sz="2800" b="1" dirty="0"/>
              <a:t>breast cancer screenings</a:t>
            </a:r>
            <a:r>
              <a:rPr lang="en-US" sz="2800" b="0" dirty="0"/>
              <a:t>.</a:t>
            </a:r>
          </a:p>
          <a:p>
            <a:pPr marL="0" indent="0">
              <a:lnSpc>
                <a:spcPct val="100000"/>
              </a:lnSpc>
              <a:buNone/>
            </a:pPr>
            <a:endParaRPr lang="en-US" sz="3200" b="0" dirty="0"/>
          </a:p>
          <a:p>
            <a:pPr>
              <a:lnSpc>
                <a:spcPct val="100000"/>
              </a:lnSpc>
            </a:pPr>
            <a:r>
              <a:rPr lang="en-US" sz="3200" b="0" dirty="0"/>
              <a:t>The U.S. has:</a:t>
            </a:r>
          </a:p>
          <a:p>
            <a:pPr lvl="1">
              <a:lnSpc>
                <a:spcPct val="100000"/>
              </a:lnSpc>
            </a:pPr>
            <a:r>
              <a:rPr lang="en-US" sz="2800" dirty="0"/>
              <a:t>T</a:t>
            </a:r>
            <a:r>
              <a:rPr lang="en-US" sz="2800" b="0" dirty="0"/>
              <a:t>he highest average five-year survival rate for breast cancer, </a:t>
            </a:r>
          </a:p>
          <a:p>
            <a:pPr lvl="1">
              <a:lnSpc>
                <a:spcPct val="100000"/>
              </a:lnSpc>
            </a:pPr>
            <a:r>
              <a:rPr lang="en-US" sz="2800" b="0" dirty="0"/>
              <a:t>but the Lowest for cervical cancer.</a:t>
            </a:r>
          </a:p>
        </p:txBody>
      </p:sp>
    </p:spTree>
    <p:extLst>
      <p:ext uri="{BB962C8B-B14F-4D97-AF65-F5344CB8AC3E}">
        <p14:creationId xmlns:p14="http://schemas.microsoft.com/office/powerpoint/2010/main" val="137558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4C36-D0FF-529A-D7D3-12A91DE6F728}"/>
              </a:ext>
            </a:extLst>
          </p:cNvPr>
          <p:cNvSpPr>
            <a:spLocks noGrp="1"/>
          </p:cNvSpPr>
          <p:nvPr>
            <p:ph type="title"/>
          </p:nvPr>
        </p:nvSpPr>
        <p:spPr>
          <a:xfrm>
            <a:off x="898160" y="0"/>
            <a:ext cx="10515600" cy="1325563"/>
          </a:xfrm>
        </p:spPr>
        <p:txBody>
          <a:bodyPr/>
          <a:lstStyle/>
          <a:p>
            <a:r>
              <a:rPr lang="en-US" dirty="0">
                <a:solidFill>
                  <a:schemeClr val="bg1"/>
                </a:solidFill>
              </a:rPr>
              <a:t>Qu</a:t>
            </a:r>
            <a:r>
              <a:rPr lang="en-US" dirty="0"/>
              <a:t>estions</a:t>
            </a:r>
          </a:p>
        </p:txBody>
      </p:sp>
      <p:sp>
        <p:nvSpPr>
          <p:cNvPr id="3" name="Content Placeholder 2">
            <a:extLst>
              <a:ext uri="{FF2B5EF4-FFF2-40B4-BE49-F238E27FC236}">
                <a16:creationId xmlns:a16="http://schemas.microsoft.com/office/drawing/2014/main" id="{0A9911FF-CB42-BDD6-68BE-0A695B296D6D}"/>
              </a:ext>
            </a:extLst>
          </p:cNvPr>
          <p:cNvSpPr>
            <a:spLocks noGrp="1"/>
          </p:cNvSpPr>
          <p:nvPr>
            <p:ph idx="1"/>
          </p:nvPr>
        </p:nvSpPr>
        <p:spPr/>
        <p:txBody>
          <a:bodyPr/>
          <a:lstStyle/>
          <a:p>
            <a:pPr>
              <a:spcAft>
                <a:spcPts val="1000"/>
              </a:spcAft>
            </a:pPr>
            <a:r>
              <a:rPr lang="en-US" dirty="0"/>
              <a:t>How many of you have received healthcare?</a:t>
            </a:r>
          </a:p>
          <a:p>
            <a:pPr>
              <a:spcAft>
                <a:spcPts val="1000"/>
              </a:spcAft>
            </a:pPr>
            <a:r>
              <a:rPr lang="en-US" dirty="0"/>
              <a:t>How many of you have gone to the hospital?</a:t>
            </a:r>
          </a:p>
          <a:p>
            <a:pPr>
              <a:spcAft>
                <a:spcPts val="1000"/>
              </a:spcAft>
            </a:pPr>
            <a:r>
              <a:rPr lang="en-US" dirty="0"/>
              <a:t>How many of you have needed prescription drugs?</a:t>
            </a:r>
          </a:p>
          <a:p>
            <a:pPr>
              <a:spcAft>
                <a:spcPts val="1000"/>
              </a:spcAft>
            </a:pPr>
            <a:r>
              <a:rPr lang="en-US" dirty="0"/>
              <a:t>How many of you have gone to a doctor for a physical?</a:t>
            </a:r>
          </a:p>
          <a:p>
            <a:pPr>
              <a:spcAft>
                <a:spcPts val="1000"/>
              </a:spcAft>
            </a:pPr>
            <a:r>
              <a:rPr lang="en-US" dirty="0"/>
              <a:t>How many of you have gotten a flu shot?</a:t>
            </a:r>
          </a:p>
          <a:p>
            <a:pPr>
              <a:spcAft>
                <a:spcPts val="1000"/>
              </a:spcAft>
            </a:pPr>
            <a:r>
              <a:rPr lang="en-US" dirty="0"/>
              <a:t>Is healthcare SUPER important to you?</a:t>
            </a:r>
          </a:p>
        </p:txBody>
      </p:sp>
      <p:sp>
        <p:nvSpPr>
          <p:cNvPr id="4" name="Slide Number Placeholder 3">
            <a:extLst>
              <a:ext uri="{FF2B5EF4-FFF2-40B4-BE49-F238E27FC236}">
                <a16:creationId xmlns:a16="http://schemas.microsoft.com/office/drawing/2014/main" id="{9063657C-E6D1-D3BC-6212-F7C5B3F0EBA2}"/>
              </a:ext>
            </a:extLst>
          </p:cNvPr>
          <p:cNvSpPr>
            <a:spLocks noGrp="1"/>
          </p:cNvSpPr>
          <p:nvPr>
            <p:ph type="sldNum" sz="quarter" idx="12"/>
          </p:nvPr>
        </p:nvSpPr>
        <p:spPr/>
        <p:txBody>
          <a:bodyPr/>
          <a:lstStyle/>
          <a:p>
            <a:fld id="{D9F085D5-EC86-4F6A-B501-C1359CB39116}" type="slidenum">
              <a:rPr lang="en-GB" smtClean="0"/>
              <a:t>2</a:t>
            </a:fld>
            <a:endParaRPr lang="en-GB"/>
          </a:p>
        </p:txBody>
      </p:sp>
    </p:spTree>
    <p:extLst>
      <p:ext uri="{BB962C8B-B14F-4D97-AF65-F5344CB8AC3E}">
        <p14:creationId xmlns:p14="http://schemas.microsoft.com/office/powerpoint/2010/main" val="3552395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977504E-EF54-4383-A45E-14847414A454}"/>
              </a:ext>
            </a:extLst>
          </p:cNvPr>
          <p:cNvSpPr>
            <a:spLocks noGrp="1"/>
          </p:cNvSpPr>
          <p:nvPr>
            <p:ph type="title"/>
          </p:nvPr>
        </p:nvSpPr>
        <p:spPr>
          <a:xfrm>
            <a:off x="838200" y="0"/>
            <a:ext cx="10515600" cy="1325563"/>
          </a:xfrm>
        </p:spPr>
        <p:txBody>
          <a:bodyPr/>
          <a:lstStyle/>
          <a:p>
            <a:r>
              <a:rPr lang="en-US" dirty="0">
                <a:solidFill>
                  <a:schemeClr val="bg1"/>
                </a:solidFill>
              </a:rPr>
              <a:t>Per</a:t>
            </a:r>
            <a:r>
              <a:rPr lang="en-US" dirty="0"/>
              <a:t>ception of Quality of Medical Care</a:t>
            </a:r>
          </a:p>
        </p:txBody>
      </p:sp>
      <p:graphicFrame>
        <p:nvGraphicFramePr>
          <p:cNvPr id="32" name="Content Placeholder 31">
            <a:extLst>
              <a:ext uri="{FF2B5EF4-FFF2-40B4-BE49-F238E27FC236}">
                <a16:creationId xmlns:a16="http://schemas.microsoft.com/office/drawing/2014/main" id="{FFC2F35B-72D7-4D96-8198-40367FDED12C}"/>
              </a:ext>
            </a:extLst>
          </p:cNvPr>
          <p:cNvGraphicFramePr>
            <a:graphicFrameLocks noGrp="1"/>
          </p:cNvGraphicFramePr>
          <p:nvPr>
            <p:ph idx="1"/>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70864439-3790-40A6-90BD-6AD9C52A114D}"/>
              </a:ext>
            </a:extLst>
          </p:cNvPr>
          <p:cNvSpPr>
            <a:spLocks noGrp="1"/>
          </p:cNvSpPr>
          <p:nvPr>
            <p:ph type="sldNum" sz="quarter" idx="12"/>
          </p:nvPr>
        </p:nvSpPr>
        <p:spPr/>
        <p:txBody>
          <a:bodyPr/>
          <a:lstStyle/>
          <a:p>
            <a:fld id="{D9F085D5-EC86-4F6A-B501-C1359CB39116}" type="slidenum">
              <a:rPr lang="en-GB" smtClean="0"/>
              <a:t>20</a:t>
            </a:fld>
            <a:endParaRPr lang="en-GB"/>
          </a:p>
        </p:txBody>
      </p:sp>
      <p:sp>
        <p:nvSpPr>
          <p:cNvPr id="33" name="TextBox 32">
            <a:extLst>
              <a:ext uri="{FF2B5EF4-FFF2-40B4-BE49-F238E27FC236}">
                <a16:creationId xmlns:a16="http://schemas.microsoft.com/office/drawing/2014/main" id="{1B4A4BC9-99ED-442A-BA26-82C810396DC7}"/>
              </a:ext>
            </a:extLst>
          </p:cNvPr>
          <p:cNvSpPr txBox="1"/>
          <p:nvPr/>
        </p:nvSpPr>
        <p:spPr>
          <a:xfrm>
            <a:off x="3254478" y="6372181"/>
            <a:ext cx="8937522" cy="523220"/>
          </a:xfrm>
          <a:prstGeom prst="rect">
            <a:avLst/>
          </a:prstGeom>
          <a:noFill/>
        </p:spPr>
        <p:txBody>
          <a:bodyPr wrap="square" rtlCol="0">
            <a:spAutoFit/>
          </a:bodyPr>
          <a:lstStyle/>
          <a:p>
            <a:pPr defTabSz="1219170">
              <a:defRPr/>
            </a:pPr>
            <a:r>
              <a:rPr lang="en-US" sz="1400" dirty="0"/>
              <a:t>Source: </a:t>
            </a:r>
            <a:r>
              <a:rPr lang="en-US" sz="1400" dirty="0" err="1"/>
              <a:t>Munira</a:t>
            </a:r>
            <a:r>
              <a:rPr lang="en-US" sz="1400" dirty="0"/>
              <a:t> Z. </a:t>
            </a:r>
            <a:r>
              <a:rPr lang="en-US" sz="1400" dirty="0" err="1"/>
              <a:t>Gunja</a:t>
            </a:r>
            <a:r>
              <a:rPr lang="en-US" sz="1400" dirty="0"/>
              <a:t> et al., </a:t>
            </a:r>
            <a:r>
              <a:rPr lang="en-US" sz="1400" i="1" dirty="0"/>
              <a:t>What Is the Status of Women’s Health and Health Care in the U.S. Compared to Ten Other Countries? </a:t>
            </a:r>
            <a:r>
              <a:rPr lang="en-US" sz="1400" dirty="0"/>
              <a:t>(Commonwealth Fund, Dec. 2018).</a:t>
            </a:r>
          </a:p>
        </p:txBody>
      </p:sp>
    </p:spTree>
    <p:extLst>
      <p:ext uri="{BB962C8B-B14F-4D97-AF65-F5344CB8AC3E}">
        <p14:creationId xmlns:p14="http://schemas.microsoft.com/office/powerpoint/2010/main" val="3529434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AD51B-B513-BD4D-A9A6-03C3592A5CCA}"/>
              </a:ext>
            </a:extLst>
          </p:cNvPr>
          <p:cNvSpPr>
            <a:spLocks noGrp="1"/>
          </p:cNvSpPr>
          <p:nvPr>
            <p:ph type="title"/>
          </p:nvPr>
        </p:nvSpPr>
        <p:spPr>
          <a:xfrm>
            <a:off x="921325" y="0"/>
            <a:ext cx="10515600" cy="1325563"/>
          </a:xfrm>
        </p:spPr>
        <p:txBody>
          <a:bodyPr/>
          <a:lstStyle/>
          <a:p>
            <a:r>
              <a:rPr lang="en-US" dirty="0">
                <a:solidFill>
                  <a:schemeClr val="bg1"/>
                </a:solidFill>
              </a:rPr>
              <a:t>Qu</a:t>
            </a:r>
            <a:r>
              <a:rPr lang="en-US" dirty="0"/>
              <a:t>ality of Care Notes</a:t>
            </a:r>
          </a:p>
        </p:txBody>
      </p:sp>
      <p:sp>
        <p:nvSpPr>
          <p:cNvPr id="3" name="Content Placeholder 2">
            <a:extLst>
              <a:ext uri="{FF2B5EF4-FFF2-40B4-BE49-F238E27FC236}">
                <a16:creationId xmlns:a16="http://schemas.microsoft.com/office/drawing/2014/main" id="{EAEE2EEC-4BEE-FC41-828C-62EF4AA5CD9A}"/>
              </a:ext>
            </a:extLst>
          </p:cNvPr>
          <p:cNvSpPr>
            <a:spLocks noGrp="1"/>
          </p:cNvSpPr>
          <p:nvPr>
            <p:ph idx="1"/>
          </p:nvPr>
        </p:nvSpPr>
        <p:spPr/>
        <p:txBody>
          <a:bodyPr/>
          <a:lstStyle/>
          <a:p>
            <a:pPr>
              <a:spcAft>
                <a:spcPts val="1000"/>
              </a:spcAft>
            </a:pPr>
            <a:r>
              <a:rPr lang="en-US" dirty="0"/>
              <a:t>Metrics of quality in the U.S. are not very good.</a:t>
            </a:r>
          </a:p>
          <a:p>
            <a:pPr>
              <a:spcAft>
                <a:spcPts val="1000"/>
              </a:spcAft>
            </a:pPr>
            <a:r>
              <a:rPr lang="en-US" dirty="0"/>
              <a:t>Quality of care is not considered very good in the U.S.</a:t>
            </a:r>
          </a:p>
          <a:p>
            <a:r>
              <a:rPr lang="en-US" dirty="0"/>
              <a:t>The system has bright spots!</a:t>
            </a:r>
          </a:p>
        </p:txBody>
      </p:sp>
      <p:sp>
        <p:nvSpPr>
          <p:cNvPr id="4" name="Slide Number Placeholder 3">
            <a:extLst>
              <a:ext uri="{FF2B5EF4-FFF2-40B4-BE49-F238E27FC236}">
                <a16:creationId xmlns:a16="http://schemas.microsoft.com/office/drawing/2014/main" id="{CB2E4FB8-25C1-B24C-B597-78F69595F184}"/>
              </a:ext>
            </a:extLst>
          </p:cNvPr>
          <p:cNvSpPr>
            <a:spLocks noGrp="1"/>
          </p:cNvSpPr>
          <p:nvPr>
            <p:ph type="sldNum" sz="quarter" idx="12"/>
          </p:nvPr>
        </p:nvSpPr>
        <p:spPr/>
        <p:txBody>
          <a:bodyPr/>
          <a:lstStyle/>
          <a:p>
            <a:fld id="{D9F085D5-EC86-4F6A-B501-C1359CB39116}" type="slidenum">
              <a:rPr lang="en-GB" smtClean="0"/>
              <a:t>21</a:t>
            </a:fld>
            <a:endParaRPr lang="en-GB"/>
          </a:p>
        </p:txBody>
      </p:sp>
    </p:spTree>
    <p:extLst>
      <p:ext uri="{BB962C8B-B14F-4D97-AF65-F5344CB8AC3E}">
        <p14:creationId xmlns:p14="http://schemas.microsoft.com/office/powerpoint/2010/main" val="3356283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BD596-8C7A-8A4B-8BDD-BB149B1A52AC}"/>
              </a:ext>
            </a:extLst>
          </p:cNvPr>
          <p:cNvSpPr>
            <a:spLocks noGrp="1"/>
          </p:cNvSpPr>
          <p:nvPr>
            <p:ph type="title"/>
          </p:nvPr>
        </p:nvSpPr>
        <p:spPr/>
        <p:txBody>
          <a:bodyPr/>
          <a:lstStyle/>
          <a:p>
            <a:r>
              <a:rPr lang="en-US" dirty="0"/>
              <a:t>Costs</a:t>
            </a:r>
          </a:p>
        </p:txBody>
      </p:sp>
      <p:sp>
        <p:nvSpPr>
          <p:cNvPr id="3" name="Text Placeholder 2">
            <a:extLst>
              <a:ext uri="{FF2B5EF4-FFF2-40B4-BE49-F238E27FC236}">
                <a16:creationId xmlns:a16="http://schemas.microsoft.com/office/drawing/2014/main" id="{4C36D960-A516-AD41-B0DC-AFD35D46C6F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E49D764-9A45-E64B-8BA3-DE7A838A2826}"/>
              </a:ext>
            </a:extLst>
          </p:cNvPr>
          <p:cNvSpPr>
            <a:spLocks noGrp="1"/>
          </p:cNvSpPr>
          <p:nvPr>
            <p:ph type="sldNum" sz="quarter" idx="12"/>
          </p:nvPr>
        </p:nvSpPr>
        <p:spPr/>
        <p:txBody>
          <a:bodyPr/>
          <a:lstStyle/>
          <a:p>
            <a:fld id="{D9F085D5-EC86-4F6A-B501-C1359CB39116}" type="slidenum">
              <a:rPr lang="en-GB" smtClean="0"/>
              <a:t>22</a:t>
            </a:fld>
            <a:endParaRPr lang="en-GB"/>
          </a:p>
        </p:txBody>
      </p:sp>
    </p:spTree>
    <p:extLst>
      <p:ext uri="{BB962C8B-B14F-4D97-AF65-F5344CB8AC3E}">
        <p14:creationId xmlns:p14="http://schemas.microsoft.com/office/powerpoint/2010/main" val="3177435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039D2-D214-4B13-816E-63AE93B2B13C}"/>
              </a:ext>
            </a:extLst>
          </p:cNvPr>
          <p:cNvSpPr>
            <a:spLocks noGrp="1"/>
          </p:cNvSpPr>
          <p:nvPr>
            <p:ph type="title"/>
          </p:nvPr>
        </p:nvSpPr>
        <p:spPr>
          <a:xfrm>
            <a:off x="781048" y="0"/>
            <a:ext cx="10515600" cy="1325563"/>
          </a:xfrm>
        </p:spPr>
        <p:txBody>
          <a:bodyPr>
            <a:normAutofit/>
          </a:bodyPr>
          <a:lstStyle/>
          <a:p>
            <a:r>
              <a:rPr lang="en-US" sz="3900" dirty="0">
                <a:solidFill>
                  <a:schemeClr val="bg1"/>
                </a:solidFill>
              </a:rPr>
              <a:t>Nat</a:t>
            </a:r>
            <a:r>
              <a:rPr lang="en-US" sz="3900" dirty="0"/>
              <a:t>ional Health Expenditure as Percent of GDP</a:t>
            </a:r>
          </a:p>
        </p:txBody>
      </p:sp>
      <p:graphicFrame>
        <p:nvGraphicFramePr>
          <p:cNvPr id="7" name="Content Placeholder 6">
            <a:extLst>
              <a:ext uri="{FF2B5EF4-FFF2-40B4-BE49-F238E27FC236}">
                <a16:creationId xmlns:a16="http://schemas.microsoft.com/office/drawing/2014/main" id="{7B8AB401-0AD5-489E-878A-D5E67F3BA51E}"/>
              </a:ext>
            </a:extLst>
          </p:cNvPr>
          <p:cNvGraphicFramePr>
            <a:graphicFrameLocks noGrp="1"/>
          </p:cNvGraphicFramePr>
          <p:nvPr>
            <p:ph idx="1"/>
            <p:extLst>
              <p:ext uri="{D42A27DB-BD31-4B8C-83A1-F6EECF244321}">
                <p14:modId xmlns:p14="http://schemas.microsoft.com/office/powerpoint/2010/main" val="1156664788"/>
              </p:ext>
            </p:extLst>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D2BBD56D-9ECC-E347-BE2E-449DB5ED54B3}"/>
              </a:ext>
            </a:extLst>
          </p:cNvPr>
          <p:cNvSpPr txBox="1"/>
          <p:nvPr/>
        </p:nvSpPr>
        <p:spPr>
          <a:xfrm>
            <a:off x="1852551" y="4108862"/>
            <a:ext cx="476412" cy="369332"/>
          </a:xfrm>
          <a:prstGeom prst="rect">
            <a:avLst/>
          </a:prstGeom>
          <a:noFill/>
        </p:spPr>
        <p:txBody>
          <a:bodyPr wrap="none" rtlCol="0">
            <a:spAutoFit/>
          </a:bodyPr>
          <a:lstStyle/>
          <a:p>
            <a:r>
              <a:rPr lang="en-US" dirty="0"/>
              <a:t>5.0</a:t>
            </a:r>
          </a:p>
        </p:txBody>
      </p:sp>
      <p:sp>
        <p:nvSpPr>
          <p:cNvPr id="5" name="TextBox 4">
            <a:extLst>
              <a:ext uri="{FF2B5EF4-FFF2-40B4-BE49-F238E27FC236}">
                <a16:creationId xmlns:a16="http://schemas.microsoft.com/office/drawing/2014/main" id="{24A84DB1-C182-7049-80A5-F40AA0BB03DB}"/>
              </a:ext>
            </a:extLst>
          </p:cNvPr>
          <p:cNvSpPr txBox="1"/>
          <p:nvPr/>
        </p:nvSpPr>
        <p:spPr>
          <a:xfrm>
            <a:off x="6636327" y="2610592"/>
            <a:ext cx="593432" cy="369332"/>
          </a:xfrm>
          <a:prstGeom prst="rect">
            <a:avLst/>
          </a:prstGeom>
          <a:noFill/>
        </p:spPr>
        <p:txBody>
          <a:bodyPr wrap="none" rtlCol="0">
            <a:spAutoFit/>
          </a:bodyPr>
          <a:lstStyle/>
          <a:p>
            <a:r>
              <a:rPr lang="en-US" dirty="0"/>
              <a:t>13.4</a:t>
            </a:r>
          </a:p>
        </p:txBody>
      </p:sp>
      <p:sp>
        <p:nvSpPr>
          <p:cNvPr id="6" name="TextBox 5">
            <a:extLst>
              <a:ext uri="{FF2B5EF4-FFF2-40B4-BE49-F238E27FC236}">
                <a16:creationId xmlns:a16="http://schemas.microsoft.com/office/drawing/2014/main" id="{757A92DC-AF02-4745-A2AA-014C90DBE193}"/>
              </a:ext>
            </a:extLst>
          </p:cNvPr>
          <p:cNvSpPr txBox="1"/>
          <p:nvPr/>
        </p:nvSpPr>
        <p:spPr>
          <a:xfrm>
            <a:off x="10234551" y="1803070"/>
            <a:ext cx="593432" cy="369332"/>
          </a:xfrm>
          <a:prstGeom prst="rect">
            <a:avLst/>
          </a:prstGeom>
          <a:noFill/>
        </p:spPr>
        <p:txBody>
          <a:bodyPr wrap="none" rtlCol="0">
            <a:spAutoFit/>
          </a:bodyPr>
          <a:lstStyle/>
          <a:p>
            <a:r>
              <a:rPr lang="en-US" dirty="0"/>
              <a:t>17.9</a:t>
            </a:r>
          </a:p>
        </p:txBody>
      </p:sp>
      <p:sp>
        <p:nvSpPr>
          <p:cNvPr id="8" name="TextBox 7">
            <a:extLst>
              <a:ext uri="{FF2B5EF4-FFF2-40B4-BE49-F238E27FC236}">
                <a16:creationId xmlns:a16="http://schemas.microsoft.com/office/drawing/2014/main" id="{24AA155A-FEC1-1348-B810-8AA2A3387D14}"/>
              </a:ext>
            </a:extLst>
          </p:cNvPr>
          <p:cNvSpPr txBox="1"/>
          <p:nvPr/>
        </p:nvSpPr>
        <p:spPr>
          <a:xfrm>
            <a:off x="10531267" y="2232211"/>
            <a:ext cx="1172116" cy="369332"/>
          </a:xfrm>
          <a:prstGeom prst="rect">
            <a:avLst/>
          </a:prstGeom>
          <a:noFill/>
        </p:spPr>
        <p:txBody>
          <a:bodyPr wrap="none" rtlCol="0">
            <a:spAutoFit/>
          </a:bodyPr>
          <a:lstStyle/>
          <a:p>
            <a:r>
              <a:rPr lang="en-US" dirty="0"/>
              <a:t>17.5, 2019</a:t>
            </a:r>
          </a:p>
        </p:txBody>
      </p:sp>
      <p:sp>
        <p:nvSpPr>
          <p:cNvPr id="9" name="TextBox 8">
            <a:extLst>
              <a:ext uri="{FF2B5EF4-FFF2-40B4-BE49-F238E27FC236}">
                <a16:creationId xmlns:a16="http://schemas.microsoft.com/office/drawing/2014/main" id="{36BFD5A1-5695-8943-9E49-969E6C7E3FC3}"/>
              </a:ext>
            </a:extLst>
          </p:cNvPr>
          <p:cNvSpPr txBox="1"/>
          <p:nvPr/>
        </p:nvSpPr>
        <p:spPr>
          <a:xfrm>
            <a:off x="3532349" y="1210601"/>
            <a:ext cx="5199693" cy="461665"/>
          </a:xfrm>
          <a:prstGeom prst="rect">
            <a:avLst/>
          </a:prstGeom>
          <a:noFill/>
        </p:spPr>
        <p:txBody>
          <a:bodyPr wrap="none" rtlCol="0">
            <a:spAutoFit/>
          </a:bodyPr>
          <a:lstStyle/>
          <a:p>
            <a:r>
              <a:rPr lang="en-US" sz="2400" b="1" dirty="0"/>
              <a:t>Total Expenditures in 2019: $3.8 Trillion</a:t>
            </a:r>
          </a:p>
        </p:txBody>
      </p:sp>
    </p:spTree>
    <p:extLst>
      <p:ext uri="{BB962C8B-B14F-4D97-AF65-F5344CB8AC3E}">
        <p14:creationId xmlns:p14="http://schemas.microsoft.com/office/powerpoint/2010/main" val="79994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3D13B-CC57-40B8-8714-0298EA98ECE5}"/>
              </a:ext>
            </a:extLst>
          </p:cNvPr>
          <p:cNvSpPr>
            <a:spLocks noGrp="1"/>
          </p:cNvSpPr>
          <p:nvPr>
            <p:ph type="title"/>
          </p:nvPr>
        </p:nvSpPr>
        <p:spPr>
          <a:xfrm>
            <a:off x="723896" y="0"/>
            <a:ext cx="10515600" cy="1325563"/>
          </a:xfrm>
        </p:spPr>
        <p:txBody>
          <a:bodyPr/>
          <a:lstStyle/>
          <a:p>
            <a:r>
              <a:rPr lang="en-US" dirty="0">
                <a:solidFill>
                  <a:schemeClr val="bg1"/>
                </a:solidFill>
              </a:rPr>
              <a:t>Hea</a:t>
            </a:r>
            <a:r>
              <a:rPr lang="en-US" dirty="0"/>
              <a:t>lth Care Spending as % of GDP, 1980–2018</a:t>
            </a:r>
          </a:p>
        </p:txBody>
      </p:sp>
      <p:graphicFrame>
        <p:nvGraphicFramePr>
          <p:cNvPr id="4" name="Object 3">
            <a:extLst>
              <a:ext uri="{FF2B5EF4-FFF2-40B4-BE49-F238E27FC236}">
                <a16:creationId xmlns:a16="http://schemas.microsoft.com/office/drawing/2014/main" id="{DE110973-04DC-4408-8E1B-52FBA84767D4}"/>
              </a:ext>
            </a:extLst>
          </p:cNvPr>
          <p:cNvGraphicFramePr>
            <a:graphicFrameLocks noChangeAspect="1"/>
          </p:cNvGraphicFramePr>
          <p:nvPr>
            <p:extLst>
              <p:ext uri="{D42A27DB-BD31-4B8C-83A1-F6EECF244321}">
                <p14:modId xmlns:p14="http://schemas.microsoft.com/office/powerpoint/2010/main" val="446643930"/>
              </p:ext>
            </p:extLst>
          </p:nvPr>
        </p:nvGraphicFramePr>
        <p:xfrm>
          <a:off x="1220788" y="942230"/>
          <a:ext cx="9521815" cy="486166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1A149F8C-95E8-4024-A83A-61C46A408BE8}"/>
              </a:ext>
            </a:extLst>
          </p:cNvPr>
          <p:cNvSpPr txBox="1"/>
          <p:nvPr/>
        </p:nvSpPr>
        <p:spPr>
          <a:xfrm>
            <a:off x="3239730" y="6346017"/>
            <a:ext cx="8937522" cy="800219"/>
          </a:xfrm>
          <a:prstGeom prst="rect">
            <a:avLst/>
          </a:prstGeom>
          <a:noFill/>
        </p:spPr>
        <p:txBody>
          <a:bodyPr wrap="square" rtlCol="0">
            <a:spAutoFit/>
          </a:bodyPr>
          <a:lstStyle/>
          <a:p>
            <a:r>
              <a:rPr lang="en-US" sz="1400" dirty="0"/>
              <a:t>Source: </a:t>
            </a:r>
            <a:r>
              <a:rPr lang="en-US" sz="1400" dirty="0" err="1"/>
              <a:t>Roosa</a:t>
            </a:r>
            <a:r>
              <a:rPr lang="en-US" sz="1400" dirty="0"/>
              <a:t> </a:t>
            </a:r>
            <a:r>
              <a:rPr lang="en-US" sz="1400" dirty="0" err="1"/>
              <a:t>Tikkanen</a:t>
            </a:r>
            <a:r>
              <a:rPr lang="en-US" sz="1400" dirty="0"/>
              <a:t> and Melinda K. Abrams, </a:t>
            </a:r>
            <a:r>
              <a:rPr lang="en-US" sz="1400" i="1" dirty="0"/>
              <a:t>U.S. Health Care from a Global Perspective, 2019: Higher Spending, Worse Outcomes </a:t>
            </a:r>
            <a:r>
              <a:rPr lang="en-US" sz="1400" dirty="0"/>
              <a:t>(Commonwealth Fund, Jan. 2020).</a:t>
            </a:r>
          </a:p>
          <a:p>
            <a:endParaRPr lang="en-US" dirty="0"/>
          </a:p>
        </p:txBody>
      </p:sp>
      <p:sp>
        <p:nvSpPr>
          <p:cNvPr id="8" name="TextBox 7">
            <a:extLst>
              <a:ext uri="{FF2B5EF4-FFF2-40B4-BE49-F238E27FC236}">
                <a16:creationId xmlns:a16="http://schemas.microsoft.com/office/drawing/2014/main" id="{348B8FDD-F5D0-E64C-9020-214B525F8CFA}"/>
              </a:ext>
            </a:extLst>
          </p:cNvPr>
          <p:cNvSpPr txBox="1"/>
          <p:nvPr/>
        </p:nvSpPr>
        <p:spPr>
          <a:xfrm>
            <a:off x="5790092" y="1144967"/>
            <a:ext cx="1611403" cy="400110"/>
          </a:xfrm>
          <a:prstGeom prst="rect">
            <a:avLst/>
          </a:prstGeom>
          <a:noFill/>
        </p:spPr>
        <p:txBody>
          <a:bodyPr wrap="none" rtlCol="0">
            <a:spAutoFit/>
          </a:bodyPr>
          <a:lstStyle/>
          <a:p>
            <a:r>
              <a:rPr lang="en-US" sz="2000" b="1" dirty="0"/>
              <a:t>United States</a:t>
            </a:r>
          </a:p>
        </p:txBody>
      </p:sp>
      <p:sp>
        <p:nvSpPr>
          <p:cNvPr id="9" name="TextBox 8">
            <a:extLst>
              <a:ext uri="{FF2B5EF4-FFF2-40B4-BE49-F238E27FC236}">
                <a16:creationId xmlns:a16="http://schemas.microsoft.com/office/drawing/2014/main" id="{07909487-B0DD-194C-938F-AC70973EDCD0}"/>
              </a:ext>
            </a:extLst>
          </p:cNvPr>
          <p:cNvSpPr txBox="1"/>
          <p:nvPr/>
        </p:nvSpPr>
        <p:spPr>
          <a:xfrm>
            <a:off x="5203704" y="3054863"/>
            <a:ext cx="1784591" cy="400110"/>
          </a:xfrm>
          <a:prstGeom prst="rect">
            <a:avLst/>
          </a:prstGeom>
          <a:solidFill>
            <a:schemeClr val="bg1"/>
          </a:solidFill>
        </p:spPr>
        <p:txBody>
          <a:bodyPr wrap="none" rtlCol="0">
            <a:spAutoFit/>
          </a:bodyPr>
          <a:lstStyle/>
          <a:p>
            <a:r>
              <a:rPr lang="en-US" sz="2000" b="1" dirty="0"/>
              <a:t>Everybody else</a:t>
            </a:r>
          </a:p>
        </p:txBody>
      </p:sp>
    </p:spTree>
    <p:extLst>
      <p:ext uri="{BB962C8B-B14F-4D97-AF65-F5344CB8AC3E}">
        <p14:creationId xmlns:p14="http://schemas.microsoft.com/office/powerpoint/2010/main" val="5475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63C8C-35B5-4D56-AC2E-DE26E31B3F8B}"/>
              </a:ext>
            </a:extLst>
          </p:cNvPr>
          <p:cNvSpPr>
            <a:spLocks noGrp="1"/>
          </p:cNvSpPr>
          <p:nvPr>
            <p:ph type="title"/>
          </p:nvPr>
        </p:nvSpPr>
        <p:spPr>
          <a:xfrm>
            <a:off x="723896" y="0"/>
            <a:ext cx="10515600" cy="1325563"/>
          </a:xfrm>
        </p:spPr>
        <p:txBody>
          <a:bodyPr/>
          <a:lstStyle/>
          <a:p>
            <a:r>
              <a:rPr lang="en-US" dirty="0">
                <a:solidFill>
                  <a:schemeClr val="bg1"/>
                </a:solidFill>
              </a:rPr>
              <a:t>Inte</a:t>
            </a:r>
            <a:r>
              <a:rPr lang="en-US" dirty="0"/>
              <a:t>rnational Per</a:t>
            </a:r>
            <a:r>
              <a:rPr lang="en-US" dirty="0">
                <a:solidFill>
                  <a:schemeClr val="bg1"/>
                </a:solidFill>
              </a:rPr>
              <a:t> </a:t>
            </a:r>
            <a:r>
              <a:rPr lang="en-US" dirty="0"/>
              <a:t>Capita Healthcare Spending</a:t>
            </a:r>
          </a:p>
        </p:txBody>
      </p:sp>
      <p:pic>
        <p:nvPicPr>
          <p:cNvPr id="8" name="Content Placeholder 7">
            <a:extLst>
              <a:ext uri="{FF2B5EF4-FFF2-40B4-BE49-F238E27FC236}">
                <a16:creationId xmlns:a16="http://schemas.microsoft.com/office/drawing/2014/main" id="{4202AE2E-22E7-404C-B599-0267449036F5}"/>
              </a:ext>
            </a:extLst>
          </p:cNvPr>
          <p:cNvPicPr>
            <a:picLocks noGrp="1" noChangeAspect="1"/>
          </p:cNvPicPr>
          <p:nvPr>
            <p:ph idx="1"/>
          </p:nvPr>
        </p:nvPicPr>
        <p:blipFill>
          <a:blip r:embed="rId3"/>
          <a:stretch>
            <a:fillRect/>
          </a:stretch>
        </p:blipFill>
        <p:spPr>
          <a:xfrm>
            <a:off x="1622350" y="948267"/>
            <a:ext cx="8718692" cy="5258736"/>
          </a:xfrm>
          <a:prstGeom prst="rect">
            <a:avLst/>
          </a:prstGeom>
        </p:spPr>
      </p:pic>
      <p:sp>
        <p:nvSpPr>
          <p:cNvPr id="10" name="TextBox 9">
            <a:extLst>
              <a:ext uri="{FF2B5EF4-FFF2-40B4-BE49-F238E27FC236}">
                <a16:creationId xmlns:a16="http://schemas.microsoft.com/office/drawing/2014/main" id="{1557FA2D-F02B-45F6-B430-4AD339DF6EB5}"/>
              </a:ext>
            </a:extLst>
          </p:cNvPr>
          <p:cNvSpPr txBox="1"/>
          <p:nvPr/>
        </p:nvSpPr>
        <p:spPr>
          <a:xfrm>
            <a:off x="3239730" y="6371861"/>
            <a:ext cx="8937522" cy="523220"/>
          </a:xfrm>
          <a:prstGeom prst="rect">
            <a:avLst/>
          </a:prstGeom>
          <a:noFill/>
        </p:spPr>
        <p:txBody>
          <a:bodyPr wrap="square" rtlCol="0">
            <a:spAutoFit/>
          </a:bodyPr>
          <a:lstStyle/>
          <a:p>
            <a:r>
              <a:rPr lang="en-US" sz="1400" dirty="0"/>
              <a:t>Source: </a:t>
            </a:r>
            <a:r>
              <a:rPr lang="en-US" sz="1400" dirty="0" err="1"/>
              <a:t>Roosa</a:t>
            </a:r>
            <a:r>
              <a:rPr lang="en-US" sz="1400" dirty="0"/>
              <a:t> </a:t>
            </a:r>
            <a:r>
              <a:rPr lang="en-US" sz="1400" dirty="0" err="1"/>
              <a:t>Tikkanen</a:t>
            </a:r>
            <a:r>
              <a:rPr lang="en-US" sz="1400" dirty="0"/>
              <a:t> and Melinda K. Abrams, </a:t>
            </a:r>
            <a:r>
              <a:rPr lang="en-US" sz="1400" i="1" dirty="0"/>
              <a:t>U.S. Health Care from a Global Perspective, 2019: Higher Spending, Worse Outcomes </a:t>
            </a:r>
            <a:r>
              <a:rPr lang="en-US" sz="1400" dirty="0"/>
              <a:t>(Commonwealth Fund, Jan. 2020).</a:t>
            </a:r>
          </a:p>
        </p:txBody>
      </p:sp>
    </p:spTree>
    <p:extLst>
      <p:ext uri="{BB962C8B-B14F-4D97-AF65-F5344CB8AC3E}">
        <p14:creationId xmlns:p14="http://schemas.microsoft.com/office/powerpoint/2010/main" val="3884650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05C72-9D1E-1847-B895-E04FAD471118}"/>
              </a:ext>
            </a:extLst>
          </p:cNvPr>
          <p:cNvSpPr>
            <a:spLocks noGrp="1"/>
          </p:cNvSpPr>
          <p:nvPr>
            <p:ph type="title"/>
          </p:nvPr>
        </p:nvSpPr>
        <p:spPr>
          <a:xfrm>
            <a:off x="736600" y="35169"/>
            <a:ext cx="10515600" cy="1325563"/>
          </a:xfrm>
        </p:spPr>
        <p:txBody>
          <a:bodyPr>
            <a:normAutofit/>
          </a:bodyPr>
          <a:lstStyle/>
          <a:p>
            <a:r>
              <a:rPr lang="en-US" sz="3500" dirty="0">
                <a:solidFill>
                  <a:schemeClr val="bg1"/>
                </a:solidFill>
              </a:rPr>
              <a:t>GDP</a:t>
            </a:r>
            <a:r>
              <a:rPr lang="en-US" sz="3500" dirty="0"/>
              <a:t> per Capita and Health Spending per Capita, 2017 </a:t>
            </a:r>
          </a:p>
        </p:txBody>
      </p:sp>
      <p:sp>
        <p:nvSpPr>
          <p:cNvPr id="4" name="Slide Number Placeholder 3">
            <a:extLst>
              <a:ext uri="{FF2B5EF4-FFF2-40B4-BE49-F238E27FC236}">
                <a16:creationId xmlns:a16="http://schemas.microsoft.com/office/drawing/2014/main" id="{3DF8B427-F78F-8542-83AE-0437ABD83EDB}"/>
              </a:ext>
            </a:extLst>
          </p:cNvPr>
          <p:cNvSpPr>
            <a:spLocks noGrp="1"/>
          </p:cNvSpPr>
          <p:nvPr>
            <p:ph type="sldNum" sz="quarter" idx="12"/>
          </p:nvPr>
        </p:nvSpPr>
        <p:spPr/>
        <p:txBody>
          <a:bodyPr/>
          <a:lstStyle/>
          <a:p>
            <a:fld id="{D9F085D5-EC86-4F6A-B501-C1359CB39116}" type="slidenum">
              <a:rPr lang="en-GB" smtClean="0"/>
              <a:t>26</a:t>
            </a:fld>
            <a:endParaRPr lang="en-GB"/>
          </a:p>
        </p:txBody>
      </p:sp>
      <p:pic>
        <p:nvPicPr>
          <p:cNvPr id="5" name="Content Placeholder 4">
            <a:extLst>
              <a:ext uri="{FF2B5EF4-FFF2-40B4-BE49-F238E27FC236}">
                <a16:creationId xmlns:a16="http://schemas.microsoft.com/office/drawing/2014/main" id="{C0FB9BA9-9B78-E64D-A3B3-A8CF5FB55636}"/>
              </a:ext>
            </a:extLst>
          </p:cNvPr>
          <p:cNvPicPr>
            <a:picLocks noGrp="1" noChangeAspect="1"/>
          </p:cNvPicPr>
          <p:nvPr>
            <p:ph idx="1"/>
          </p:nvPr>
        </p:nvPicPr>
        <p:blipFill>
          <a:blip r:embed="rId2"/>
          <a:stretch>
            <a:fillRect/>
          </a:stretch>
        </p:blipFill>
        <p:spPr>
          <a:xfrm>
            <a:off x="1228514" y="1185333"/>
            <a:ext cx="10081277" cy="5044893"/>
          </a:xfrm>
          <a:prstGeom prst="rect">
            <a:avLst/>
          </a:prstGeom>
        </p:spPr>
      </p:pic>
      <p:cxnSp>
        <p:nvCxnSpPr>
          <p:cNvPr id="6" name="Straight Connector 5">
            <a:extLst>
              <a:ext uri="{FF2B5EF4-FFF2-40B4-BE49-F238E27FC236}">
                <a16:creationId xmlns:a16="http://schemas.microsoft.com/office/drawing/2014/main" id="{AC65341C-8096-E349-A5B2-BC0B8C34C753}"/>
              </a:ext>
            </a:extLst>
          </p:cNvPr>
          <p:cNvCxnSpPr/>
          <p:nvPr/>
        </p:nvCxnSpPr>
        <p:spPr>
          <a:xfrm flipV="1">
            <a:off x="3026979" y="1828800"/>
            <a:ext cx="2354318" cy="515007"/>
          </a:xfrm>
          <a:prstGeom prst="line">
            <a:avLst/>
          </a:prstGeom>
          <a:ln w="101600">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803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E8D1-1A90-40A4-8144-71B33CF21D7B}"/>
              </a:ext>
            </a:extLst>
          </p:cNvPr>
          <p:cNvSpPr>
            <a:spLocks noGrp="1"/>
          </p:cNvSpPr>
          <p:nvPr>
            <p:ph type="title"/>
          </p:nvPr>
        </p:nvSpPr>
        <p:spPr>
          <a:xfrm>
            <a:off x="778825" y="0"/>
            <a:ext cx="10515600" cy="1325563"/>
          </a:xfrm>
        </p:spPr>
        <p:txBody>
          <a:bodyPr>
            <a:normAutofit/>
          </a:bodyPr>
          <a:lstStyle/>
          <a:p>
            <a:r>
              <a:rPr lang="en-US" dirty="0">
                <a:solidFill>
                  <a:schemeClr val="bg1"/>
                </a:solidFill>
              </a:rPr>
              <a:t>Nat</a:t>
            </a:r>
            <a:r>
              <a:rPr lang="en-US" dirty="0"/>
              <a:t>ional Healthcare Expenditure Per Capita</a:t>
            </a:r>
          </a:p>
        </p:txBody>
      </p:sp>
      <p:graphicFrame>
        <p:nvGraphicFramePr>
          <p:cNvPr id="4" name="Content Placeholder 3">
            <a:extLst>
              <a:ext uri="{FF2B5EF4-FFF2-40B4-BE49-F238E27FC236}">
                <a16:creationId xmlns:a16="http://schemas.microsoft.com/office/drawing/2014/main" id="{DC819993-B7F8-43AD-BCF9-637CE5C5BFD0}"/>
              </a:ext>
            </a:extLst>
          </p:cNvPr>
          <p:cNvGraphicFramePr>
            <a:graphicFrameLocks noGrp="1"/>
          </p:cNvGraphicFramePr>
          <p:nvPr>
            <p:ph idx="1"/>
            <p:extLst>
              <p:ext uri="{D42A27DB-BD31-4B8C-83A1-F6EECF244321}">
                <p14:modId xmlns:p14="http://schemas.microsoft.com/office/powerpoint/2010/main" val="1635057131"/>
              </p:ext>
            </p:extLst>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F1A041C3-C6B0-9E48-80B2-3F4BB9BA56BE}"/>
              </a:ext>
            </a:extLst>
          </p:cNvPr>
          <p:cNvSpPr txBox="1"/>
          <p:nvPr/>
        </p:nvSpPr>
        <p:spPr>
          <a:xfrm>
            <a:off x="1864426" y="4571999"/>
            <a:ext cx="883575" cy="461665"/>
          </a:xfrm>
          <a:prstGeom prst="rect">
            <a:avLst/>
          </a:prstGeom>
          <a:noFill/>
        </p:spPr>
        <p:txBody>
          <a:bodyPr wrap="none" rtlCol="0">
            <a:spAutoFit/>
          </a:bodyPr>
          <a:lstStyle/>
          <a:p>
            <a:r>
              <a:rPr lang="en-US" sz="2400" dirty="0"/>
              <a:t>1,239</a:t>
            </a:r>
          </a:p>
        </p:txBody>
      </p:sp>
      <p:sp>
        <p:nvSpPr>
          <p:cNvPr id="6" name="TextBox 5">
            <a:extLst>
              <a:ext uri="{FF2B5EF4-FFF2-40B4-BE49-F238E27FC236}">
                <a16:creationId xmlns:a16="http://schemas.microsoft.com/office/drawing/2014/main" id="{84596AB4-E126-6540-B74D-4049EBC53505}"/>
              </a:ext>
            </a:extLst>
          </p:cNvPr>
          <p:cNvSpPr txBox="1"/>
          <p:nvPr/>
        </p:nvSpPr>
        <p:spPr>
          <a:xfrm>
            <a:off x="10038828" y="1642534"/>
            <a:ext cx="1039067" cy="461665"/>
          </a:xfrm>
          <a:prstGeom prst="rect">
            <a:avLst/>
          </a:prstGeom>
          <a:noFill/>
        </p:spPr>
        <p:txBody>
          <a:bodyPr wrap="none" rtlCol="0">
            <a:spAutoFit/>
          </a:bodyPr>
          <a:lstStyle/>
          <a:p>
            <a:r>
              <a:rPr lang="en-US" sz="2400" dirty="0"/>
              <a:t>11,172</a:t>
            </a:r>
          </a:p>
        </p:txBody>
      </p:sp>
    </p:spTree>
    <p:extLst>
      <p:ext uri="{BB962C8B-B14F-4D97-AF65-F5344CB8AC3E}">
        <p14:creationId xmlns:p14="http://schemas.microsoft.com/office/powerpoint/2010/main" val="3896769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6D55C-5B5B-4E60-9A0E-CF4CE3A618C5}"/>
              </a:ext>
            </a:extLst>
          </p:cNvPr>
          <p:cNvSpPr>
            <a:spLocks noGrp="1"/>
          </p:cNvSpPr>
          <p:nvPr>
            <p:ph type="title"/>
          </p:nvPr>
        </p:nvSpPr>
        <p:spPr>
          <a:xfrm>
            <a:off x="802575" y="0"/>
            <a:ext cx="10515600" cy="1325563"/>
          </a:xfrm>
        </p:spPr>
        <p:txBody>
          <a:bodyPr>
            <a:normAutofit/>
          </a:bodyPr>
          <a:lstStyle/>
          <a:p>
            <a:r>
              <a:rPr lang="en-US" dirty="0">
                <a:solidFill>
                  <a:schemeClr val="bg1"/>
                </a:solidFill>
              </a:rPr>
              <a:t>Wh</a:t>
            </a:r>
            <a:r>
              <a:rPr lang="en-US" dirty="0"/>
              <a:t>y is Healthcare Spending Increasing?</a:t>
            </a:r>
          </a:p>
        </p:txBody>
      </p:sp>
      <p:sp>
        <p:nvSpPr>
          <p:cNvPr id="3" name="Content Placeholder 2">
            <a:extLst>
              <a:ext uri="{FF2B5EF4-FFF2-40B4-BE49-F238E27FC236}">
                <a16:creationId xmlns:a16="http://schemas.microsoft.com/office/drawing/2014/main" id="{61A0A982-E231-42E9-87F5-D0EE4D1609EF}"/>
              </a:ext>
            </a:extLst>
          </p:cNvPr>
          <p:cNvSpPr>
            <a:spLocks noGrp="1"/>
          </p:cNvSpPr>
          <p:nvPr>
            <p:ph idx="1"/>
          </p:nvPr>
        </p:nvSpPr>
        <p:spPr/>
        <p:txBody>
          <a:bodyPr/>
          <a:lstStyle/>
          <a:p>
            <a:r>
              <a:rPr lang="en-US" b="0" dirty="0"/>
              <a:t>Costs in the United States, and elsewhere are increasing rapidly.</a:t>
            </a:r>
          </a:p>
          <a:p>
            <a:r>
              <a:rPr lang="en-US" b="0" dirty="0"/>
              <a:t>The share of economic spending on health care has been steadily increasing for all countries because:</a:t>
            </a:r>
          </a:p>
          <a:p>
            <a:pPr lvl="1"/>
            <a:r>
              <a:rPr lang="en-US" dirty="0"/>
              <a:t>H</a:t>
            </a:r>
            <a:r>
              <a:rPr lang="en-US" b="0" dirty="0"/>
              <a:t>ealth spending growth has outpaced economic growth</a:t>
            </a:r>
            <a:r>
              <a:rPr lang="en-US" dirty="0"/>
              <a:t>.</a:t>
            </a:r>
          </a:p>
          <a:p>
            <a:pPr lvl="1"/>
            <a:r>
              <a:rPr lang="en-US" b="0" dirty="0"/>
              <a:t>Richer countries demand more services, like attention to health.</a:t>
            </a:r>
          </a:p>
          <a:p>
            <a:r>
              <a:rPr lang="en-US" b="0" dirty="0"/>
              <a:t>Also because of:</a:t>
            </a:r>
          </a:p>
          <a:p>
            <a:pPr lvl="1"/>
            <a:r>
              <a:rPr lang="en-US" b="0" dirty="0"/>
              <a:t>Advances in medical technologies.</a:t>
            </a:r>
          </a:p>
          <a:p>
            <a:pPr lvl="1"/>
            <a:r>
              <a:rPr lang="en-US" b="0" dirty="0"/>
              <a:t>Increased demand for services.</a:t>
            </a:r>
          </a:p>
          <a:p>
            <a:pPr lvl="1"/>
            <a:r>
              <a:rPr lang="en-US" dirty="0"/>
              <a:t>Rising prices in the health sector – why?</a:t>
            </a:r>
            <a:endParaRPr lang="en-US" b="0" dirty="0"/>
          </a:p>
          <a:p>
            <a:endParaRPr lang="en-US" dirty="0"/>
          </a:p>
        </p:txBody>
      </p:sp>
    </p:spTree>
    <p:extLst>
      <p:ext uri="{BB962C8B-B14F-4D97-AF65-F5344CB8AC3E}">
        <p14:creationId xmlns:p14="http://schemas.microsoft.com/office/powerpoint/2010/main" val="183057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8DB5E-0C6F-E041-80D0-77829FA0701E}"/>
              </a:ext>
            </a:extLst>
          </p:cNvPr>
          <p:cNvSpPr>
            <a:spLocks noGrp="1"/>
          </p:cNvSpPr>
          <p:nvPr>
            <p:ph type="title"/>
          </p:nvPr>
        </p:nvSpPr>
        <p:spPr>
          <a:xfrm>
            <a:off x="796160" y="0"/>
            <a:ext cx="10515600" cy="1325563"/>
          </a:xfrm>
        </p:spPr>
        <p:txBody>
          <a:bodyPr/>
          <a:lstStyle/>
          <a:p>
            <a:r>
              <a:rPr lang="en-US" dirty="0">
                <a:solidFill>
                  <a:schemeClr val="bg1"/>
                </a:solidFill>
              </a:rPr>
              <a:t>Wh</a:t>
            </a:r>
            <a:r>
              <a:rPr lang="en-US" dirty="0"/>
              <a:t>y Are Costs so High in the US?</a:t>
            </a:r>
          </a:p>
        </p:txBody>
      </p:sp>
      <p:sp>
        <p:nvSpPr>
          <p:cNvPr id="3" name="Content Placeholder 2">
            <a:extLst>
              <a:ext uri="{FF2B5EF4-FFF2-40B4-BE49-F238E27FC236}">
                <a16:creationId xmlns:a16="http://schemas.microsoft.com/office/drawing/2014/main" id="{5EFD0E5E-CC94-8B42-BFFF-FB7D7F1485A4}"/>
              </a:ext>
            </a:extLst>
          </p:cNvPr>
          <p:cNvSpPr>
            <a:spLocks noGrp="1"/>
          </p:cNvSpPr>
          <p:nvPr>
            <p:ph idx="1"/>
          </p:nvPr>
        </p:nvSpPr>
        <p:spPr/>
        <p:txBody>
          <a:bodyPr/>
          <a:lstStyle/>
          <a:p>
            <a:pPr marL="0" indent="0">
              <a:buNone/>
            </a:pPr>
            <a:r>
              <a:rPr lang="en-US" dirty="0"/>
              <a:t>One Reason:</a:t>
            </a:r>
          </a:p>
          <a:p>
            <a:pPr marL="0" indent="0" algn="ctr">
              <a:buNone/>
            </a:pPr>
            <a:endParaRPr lang="en-US" dirty="0"/>
          </a:p>
          <a:p>
            <a:pPr marL="0" indent="0" algn="ctr">
              <a:buNone/>
            </a:pPr>
            <a:r>
              <a:rPr lang="en-US" sz="3200" dirty="0"/>
              <a:t>The United States is the only </a:t>
            </a:r>
          </a:p>
          <a:p>
            <a:pPr marL="0" indent="0" algn="ctr">
              <a:buNone/>
            </a:pPr>
            <a:r>
              <a:rPr lang="en-US" sz="3200" dirty="0"/>
              <a:t>profit-motivated healthcare system in the world.</a:t>
            </a:r>
          </a:p>
        </p:txBody>
      </p:sp>
      <p:sp>
        <p:nvSpPr>
          <p:cNvPr id="4" name="Slide Number Placeholder 3">
            <a:extLst>
              <a:ext uri="{FF2B5EF4-FFF2-40B4-BE49-F238E27FC236}">
                <a16:creationId xmlns:a16="http://schemas.microsoft.com/office/drawing/2014/main" id="{496231E5-4840-754B-950B-A60BCDCC2B1E}"/>
              </a:ext>
            </a:extLst>
          </p:cNvPr>
          <p:cNvSpPr>
            <a:spLocks noGrp="1"/>
          </p:cNvSpPr>
          <p:nvPr>
            <p:ph type="sldNum" sz="quarter" idx="12"/>
          </p:nvPr>
        </p:nvSpPr>
        <p:spPr/>
        <p:txBody>
          <a:bodyPr/>
          <a:lstStyle/>
          <a:p>
            <a:fld id="{D9F085D5-EC86-4F6A-B501-C1359CB39116}" type="slidenum">
              <a:rPr lang="en-GB" smtClean="0"/>
              <a:t>29</a:t>
            </a:fld>
            <a:endParaRPr lang="en-GB"/>
          </a:p>
        </p:txBody>
      </p:sp>
    </p:spTree>
    <p:extLst>
      <p:ext uri="{BB962C8B-B14F-4D97-AF65-F5344CB8AC3E}">
        <p14:creationId xmlns:p14="http://schemas.microsoft.com/office/powerpoint/2010/main" val="149771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08B90-72AA-495E-8B79-E41D1B1BB6AF}"/>
              </a:ext>
            </a:extLst>
          </p:cNvPr>
          <p:cNvSpPr>
            <a:spLocks noGrp="1"/>
          </p:cNvSpPr>
          <p:nvPr>
            <p:ph type="title"/>
          </p:nvPr>
        </p:nvSpPr>
        <p:spPr>
          <a:xfrm>
            <a:off x="726309" y="0"/>
            <a:ext cx="10515600" cy="1325563"/>
          </a:xfrm>
        </p:spPr>
        <p:txBody>
          <a:bodyPr>
            <a:normAutofit/>
          </a:bodyPr>
          <a:lstStyle/>
          <a:p>
            <a:r>
              <a:rPr lang="en-US" dirty="0">
                <a:solidFill>
                  <a:schemeClr val="bg1"/>
                </a:solidFill>
              </a:rPr>
              <a:t>Hea</a:t>
            </a:r>
            <a:r>
              <a:rPr lang="en-US" dirty="0"/>
              <a:t>lth Economics is Big Business</a:t>
            </a:r>
          </a:p>
        </p:txBody>
      </p:sp>
      <p:sp>
        <p:nvSpPr>
          <p:cNvPr id="3" name="Content Placeholder 2">
            <a:extLst>
              <a:ext uri="{FF2B5EF4-FFF2-40B4-BE49-F238E27FC236}">
                <a16:creationId xmlns:a16="http://schemas.microsoft.com/office/drawing/2014/main" id="{6764AFE4-321D-4C76-95D1-38EEDBEE5A62}"/>
              </a:ext>
            </a:extLst>
          </p:cNvPr>
          <p:cNvSpPr>
            <a:spLocks noGrp="1"/>
          </p:cNvSpPr>
          <p:nvPr>
            <p:ph idx="1"/>
          </p:nvPr>
        </p:nvSpPr>
        <p:spPr>
          <a:xfrm>
            <a:off x="726309" y="1325563"/>
            <a:ext cx="10610048" cy="4755748"/>
          </a:xfrm>
        </p:spPr>
        <p:txBody>
          <a:bodyPr>
            <a:normAutofit/>
          </a:bodyPr>
          <a:lstStyle/>
          <a:p>
            <a:pPr>
              <a:spcAft>
                <a:spcPts val="1000"/>
              </a:spcAft>
            </a:pPr>
            <a:r>
              <a:rPr lang="en-US" b="0" dirty="0"/>
              <a:t>The United States spends A LOT on healthcare:</a:t>
            </a:r>
          </a:p>
          <a:p>
            <a:pPr lvl="1">
              <a:spcAft>
                <a:spcPts val="1000"/>
              </a:spcAft>
            </a:pPr>
            <a:r>
              <a:rPr lang="en-US" b="0" dirty="0"/>
              <a:t>In 2019, U.S. national health expenditures were </a:t>
            </a:r>
            <a:r>
              <a:rPr lang="en-US" b="1" dirty="0"/>
              <a:t>17.5% of GDP</a:t>
            </a:r>
            <a:r>
              <a:rPr lang="en-US" b="0" dirty="0"/>
              <a:t>, which is equivalent to around </a:t>
            </a:r>
            <a:r>
              <a:rPr lang="en-US" b="1" dirty="0"/>
              <a:t>$3.8 trillion</a:t>
            </a:r>
            <a:r>
              <a:rPr lang="en-US" b="0" dirty="0"/>
              <a:t>.</a:t>
            </a:r>
          </a:p>
          <a:p>
            <a:pPr lvl="1">
              <a:spcAft>
                <a:spcPts val="1000"/>
              </a:spcAft>
            </a:pPr>
            <a:r>
              <a:rPr lang="en-US" dirty="0"/>
              <a:t>U.S. Healthcare is the 5</a:t>
            </a:r>
            <a:r>
              <a:rPr lang="en-US" baseline="30000" dirty="0"/>
              <a:t>th</a:t>
            </a:r>
            <a:r>
              <a:rPr lang="en-US" dirty="0"/>
              <a:t> largest economy in the world.</a:t>
            </a:r>
            <a:endParaRPr lang="en-US" b="0" dirty="0"/>
          </a:p>
          <a:p>
            <a:r>
              <a:rPr lang="en-US" b="0" dirty="0"/>
              <a:t>For comparison, GDP in each country in 2019:</a:t>
            </a:r>
          </a:p>
          <a:p>
            <a:pPr lvl="1"/>
            <a:r>
              <a:rPr lang="en-US" b="0" dirty="0"/>
              <a:t>Germany: 	$3,845 trillion 	(4</a:t>
            </a:r>
            <a:r>
              <a:rPr lang="en-US" b="0" baseline="30000" dirty="0"/>
              <a:t>th</a:t>
            </a:r>
            <a:r>
              <a:rPr lang="en-US" b="0" dirty="0"/>
              <a:t> largest economy)</a:t>
            </a:r>
          </a:p>
          <a:p>
            <a:pPr lvl="1"/>
            <a:r>
              <a:rPr lang="en-US" dirty="0">
                <a:solidFill>
                  <a:srgbClr val="C00000"/>
                </a:solidFill>
              </a:rPr>
              <a:t>US Healthcare	$3.8 trillion</a:t>
            </a:r>
            <a:endParaRPr lang="en-US" b="0" dirty="0">
              <a:solidFill>
                <a:srgbClr val="C00000"/>
              </a:solidFill>
            </a:endParaRPr>
          </a:p>
          <a:p>
            <a:pPr lvl="1"/>
            <a:r>
              <a:rPr lang="en-US" b="0" dirty="0"/>
              <a:t>UK: 		$2,827 trillion	(6</a:t>
            </a:r>
            <a:r>
              <a:rPr lang="en-US" b="0" baseline="30000" dirty="0"/>
              <a:t>th</a:t>
            </a:r>
            <a:r>
              <a:rPr lang="en-US" b="0" dirty="0"/>
              <a:t> largest economy)</a:t>
            </a:r>
          </a:p>
          <a:p>
            <a:pPr lvl="1"/>
            <a:r>
              <a:rPr lang="en-US" dirty="0"/>
              <a:t>France :		$</a:t>
            </a:r>
            <a:r>
              <a:rPr lang="en-US" b="0" dirty="0"/>
              <a:t>2,715 trillion	(7</a:t>
            </a:r>
            <a:r>
              <a:rPr lang="en-US" b="0" baseline="30000" dirty="0"/>
              <a:t>th</a:t>
            </a:r>
            <a:r>
              <a:rPr lang="en-US" b="0" dirty="0"/>
              <a:t> largest economy)</a:t>
            </a:r>
          </a:p>
        </p:txBody>
      </p:sp>
    </p:spTree>
    <p:extLst>
      <p:ext uri="{BB962C8B-B14F-4D97-AF65-F5344CB8AC3E}">
        <p14:creationId xmlns:p14="http://schemas.microsoft.com/office/powerpoint/2010/main" val="386945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8DB5E-0C6F-E041-80D0-77829FA0701E}"/>
              </a:ext>
            </a:extLst>
          </p:cNvPr>
          <p:cNvSpPr>
            <a:spLocks noGrp="1"/>
          </p:cNvSpPr>
          <p:nvPr>
            <p:ph type="title"/>
          </p:nvPr>
        </p:nvSpPr>
        <p:spPr>
          <a:xfrm>
            <a:off x="796160" y="0"/>
            <a:ext cx="10515600" cy="1325563"/>
          </a:xfrm>
        </p:spPr>
        <p:txBody>
          <a:bodyPr/>
          <a:lstStyle/>
          <a:p>
            <a:r>
              <a:rPr lang="en-US" dirty="0">
                <a:solidFill>
                  <a:schemeClr val="bg1"/>
                </a:solidFill>
              </a:rPr>
              <a:t>Wh</a:t>
            </a:r>
            <a:r>
              <a:rPr lang="en-US" dirty="0"/>
              <a:t>y Are Costs so High in the US?</a:t>
            </a:r>
          </a:p>
        </p:txBody>
      </p:sp>
      <p:sp>
        <p:nvSpPr>
          <p:cNvPr id="3" name="Content Placeholder 2">
            <a:extLst>
              <a:ext uri="{FF2B5EF4-FFF2-40B4-BE49-F238E27FC236}">
                <a16:creationId xmlns:a16="http://schemas.microsoft.com/office/drawing/2014/main" id="{5EFD0E5E-CC94-8B42-BFFF-FB7D7F1485A4}"/>
              </a:ext>
            </a:extLst>
          </p:cNvPr>
          <p:cNvSpPr>
            <a:spLocks noGrp="1"/>
          </p:cNvSpPr>
          <p:nvPr>
            <p:ph idx="1"/>
          </p:nvPr>
        </p:nvSpPr>
        <p:spPr/>
        <p:txBody>
          <a:bodyPr/>
          <a:lstStyle/>
          <a:p>
            <a:pPr marL="0" indent="0">
              <a:buNone/>
            </a:pPr>
            <a:r>
              <a:rPr lang="en-US" dirty="0"/>
              <a:t>Another Reason:</a:t>
            </a:r>
          </a:p>
          <a:p>
            <a:pPr marL="0" indent="0" algn="ctr">
              <a:buNone/>
            </a:pPr>
            <a:endParaRPr lang="en-US" dirty="0"/>
          </a:p>
          <a:p>
            <a:pPr marL="0" indent="0" algn="ctr">
              <a:buNone/>
            </a:pPr>
            <a:r>
              <a:rPr lang="en-US" dirty="0"/>
              <a:t>Our public health system isn’t very good.</a:t>
            </a:r>
          </a:p>
          <a:p>
            <a:pPr marL="0" indent="0" algn="ctr">
              <a:buNone/>
            </a:pPr>
            <a:endParaRPr lang="en-US" dirty="0"/>
          </a:p>
          <a:p>
            <a:pPr marL="0" indent="0" algn="ctr">
              <a:buNone/>
            </a:pPr>
            <a:r>
              <a:rPr lang="en-US" dirty="0"/>
              <a:t>(We have a health RESTORATION system, NOT a health CARE system.)</a:t>
            </a:r>
          </a:p>
        </p:txBody>
      </p:sp>
      <p:sp>
        <p:nvSpPr>
          <p:cNvPr id="4" name="Slide Number Placeholder 3">
            <a:extLst>
              <a:ext uri="{FF2B5EF4-FFF2-40B4-BE49-F238E27FC236}">
                <a16:creationId xmlns:a16="http://schemas.microsoft.com/office/drawing/2014/main" id="{496231E5-4840-754B-950B-A60BCDCC2B1E}"/>
              </a:ext>
            </a:extLst>
          </p:cNvPr>
          <p:cNvSpPr>
            <a:spLocks noGrp="1"/>
          </p:cNvSpPr>
          <p:nvPr>
            <p:ph type="sldNum" sz="quarter" idx="12"/>
          </p:nvPr>
        </p:nvSpPr>
        <p:spPr/>
        <p:txBody>
          <a:bodyPr/>
          <a:lstStyle/>
          <a:p>
            <a:fld id="{D9F085D5-EC86-4F6A-B501-C1359CB39116}" type="slidenum">
              <a:rPr lang="en-GB" smtClean="0"/>
              <a:t>30</a:t>
            </a:fld>
            <a:endParaRPr lang="en-GB"/>
          </a:p>
        </p:txBody>
      </p:sp>
    </p:spTree>
    <p:extLst>
      <p:ext uri="{BB962C8B-B14F-4D97-AF65-F5344CB8AC3E}">
        <p14:creationId xmlns:p14="http://schemas.microsoft.com/office/powerpoint/2010/main" val="185828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7762F-EBEE-4871-AD0B-7D51327A5D52}"/>
              </a:ext>
            </a:extLst>
          </p:cNvPr>
          <p:cNvSpPr>
            <a:spLocks noGrp="1"/>
          </p:cNvSpPr>
          <p:nvPr>
            <p:ph type="title"/>
          </p:nvPr>
        </p:nvSpPr>
        <p:spPr>
          <a:xfrm>
            <a:off x="909453" y="0"/>
            <a:ext cx="10515600" cy="1325563"/>
          </a:xfrm>
        </p:spPr>
        <p:txBody>
          <a:bodyPr/>
          <a:lstStyle/>
          <a:p>
            <a:r>
              <a:rPr lang="en-US" dirty="0">
                <a:solidFill>
                  <a:schemeClr val="bg1"/>
                </a:solidFill>
              </a:rPr>
              <a:t>Ob</a:t>
            </a:r>
            <a:r>
              <a:rPr lang="en-US" dirty="0"/>
              <a:t>esity Rates, 2017</a:t>
            </a:r>
          </a:p>
        </p:txBody>
      </p:sp>
      <p:sp>
        <p:nvSpPr>
          <p:cNvPr id="4" name="Slide Number Placeholder 3">
            <a:extLst>
              <a:ext uri="{FF2B5EF4-FFF2-40B4-BE49-F238E27FC236}">
                <a16:creationId xmlns:a16="http://schemas.microsoft.com/office/drawing/2014/main" id="{4715C415-0922-48A1-9506-B445ADDBBB72}"/>
              </a:ext>
            </a:extLst>
          </p:cNvPr>
          <p:cNvSpPr>
            <a:spLocks noGrp="1"/>
          </p:cNvSpPr>
          <p:nvPr>
            <p:ph type="sldNum" sz="quarter" idx="12"/>
          </p:nvPr>
        </p:nvSpPr>
        <p:spPr/>
        <p:txBody>
          <a:bodyPr/>
          <a:lstStyle/>
          <a:p>
            <a:fld id="{D9F085D5-EC86-4F6A-B501-C1359CB39116}" type="slidenum">
              <a:rPr lang="en-GB" smtClean="0"/>
              <a:t>31</a:t>
            </a:fld>
            <a:endParaRPr lang="en-GB"/>
          </a:p>
        </p:txBody>
      </p:sp>
      <p:graphicFrame>
        <p:nvGraphicFramePr>
          <p:cNvPr id="5" name="Object 2">
            <a:extLst>
              <a:ext uri="{FF2B5EF4-FFF2-40B4-BE49-F238E27FC236}">
                <a16:creationId xmlns:a16="http://schemas.microsoft.com/office/drawing/2014/main" id="{9CFA1FC5-A4DC-4EF8-911A-B5397230DC6B}"/>
              </a:ext>
            </a:extLst>
          </p:cNvPr>
          <p:cNvGraphicFramePr>
            <a:graphicFrameLocks noGrp="1" noChangeAspect="1"/>
          </p:cNvGraphicFramePr>
          <p:nvPr>
            <p:ph idx="1"/>
          </p:nvPr>
        </p:nvGraphicFramePr>
        <p:xfrm>
          <a:off x="838200" y="1570038"/>
          <a:ext cx="10515600" cy="444730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CD27D281-1A9F-455B-A890-B3F1455D6B47}"/>
              </a:ext>
            </a:extLst>
          </p:cNvPr>
          <p:cNvSpPr txBox="1"/>
          <p:nvPr/>
        </p:nvSpPr>
        <p:spPr>
          <a:xfrm>
            <a:off x="3308932" y="6412788"/>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a:t>
            </a:r>
            <a:r>
              <a:rPr lang="en-US" sz="900" dirty="0" err="1"/>
              <a:t>Roosa</a:t>
            </a:r>
            <a:r>
              <a:rPr lang="en-US" sz="900" dirty="0"/>
              <a:t>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sp>
        <p:nvSpPr>
          <p:cNvPr id="3" name="Rectangle 2">
            <a:extLst>
              <a:ext uri="{FF2B5EF4-FFF2-40B4-BE49-F238E27FC236}">
                <a16:creationId xmlns:a16="http://schemas.microsoft.com/office/drawing/2014/main" id="{8B2466BF-E3F1-4502-BBCC-453AB8493C1E}"/>
              </a:ext>
            </a:extLst>
          </p:cNvPr>
          <p:cNvSpPr/>
          <p:nvPr/>
        </p:nvSpPr>
        <p:spPr>
          <a:xfrm>
            <a:off x="972157" y="1508125"/>
            <a:ext cx="1613840" cy="461665"/>
          </a:xfrm>
          <a:prstGeom prst="rect">
            <a:avLst/>
          </a:prstGeom>
        </p:spPr>
        <p:txBody>
          <a:bodyPr wrap="none">
            <a:spAutoFit/>
          </a:bodyPr>
          <a:lstStyle/>
          <a:p>
            <a:r>
              <a:rPr lang="en-US" sz="2400" dirty="0"/>
              <a:t>Percent (%)</a:t>
            </a:r>
          </a:p>
        </p:txBody>
      </p:sp>
    </p:spTree>
    <p:extLst>
      <p:ext uri="{BB962C8B-B14F-4D97-AF65-F5344CB8AC3E}">
        <p14:creationId xmlns:p14="http://schemas.microsoft.com/office/powerpoint/2010/main" val="1713733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9137-A86C-1F43-B54B-DEC7009BE24B}"/>
              </a:ext>
            </a:extLst>
          </p:cNvPr>
          <p:cNvSpPr>
            <a:spLocks noGrp="1"/>
          </p:cNvSpPr>
          <p:nvPr>
            <p:ph type="title"/>
          </p:nvPr>
        </p:nvSpPr>
        <p:spPr/>
        <p:txBody>
          <a:bodyPr/>
          <a:lstStyle/>
          <a:p>
            <a:r>
              <a:rPr lang="en-US" dirty="0"/>
              <a:t>Markets Matter for Costs</a:t>
            </a:r>
          </a:p>
        </p:txBody>
      </p:sp>
      <p:sp>
        <p:nvSpPr>
          <p:cNvPr id="3" name="Text Placeholder 2">
            <a:extLst>
              <a:ext uri="{FF2B5EF4-FFF2-40B4-BE49-F238E27FC236}">
                <a16:creationId xmlns:a16="http://schemas.microsoft.com/office/drawing/2014/main" id="{A1A3AB70-A49E-2047-A0E0-B0FA0099B01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02E27EF-FD16-C24E-977B-E35700798481}"/>
              </a:ext>
            </a:extLst>
          </p:cNvPr>
          <p:cNvSpPr>
            <a:spLocks noGrp="1"/>
          </p:cNvSpPr>
          <p:nvPr>
            <p:ph type="sldNum" sz="quarter" idx="12"/>
          </p:nvPr>
        </p:nvSpPr>
        <p:spPr/>
        <p:txBody>
          <a:bodyPr/>
          <a:lstStyle/>
          <a:p>
            <a:fld id="{D9F085D5-EC86-4F6A-B501-C1359CB39116}" type="slidenum">
              <a:rPr lang="en-GB" smtClean="0"/>
              <a:t>32</a:t>
            </a:fld>
            <a:endParaRPr lang="en-GB"/>
          </a:p>
        </p:txBody>
      </p:sp>
    </p:spTree>
    <p:extLst>
      <p:ext uri="{BB962C8B-B14F-4D97-AF65-F5344CB8AC3E}">
        <p14:creationId xmlns:p14="http://schemas.microsoft.com/office/powerpoint/2010/main" val="30339613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615EB-076C-460B-ACF8-990887B875B3}"/>
              </a:ext>
            </a:extLst>
          </p:cNvPr>
          <p:cNvSpPr>
            <a:spLocks noGrp="1"/>
          </p:cNvSpPr>
          <p:nvPr>
            <p:ph type="title"/>
          </p:nvPr>
        </p:nvSpPr>
        <p:spPr>
          <a:xfrm>
            <a:off x="731325" y="0"/>
            <a:ext cx="10515600" cy="1325563"/>
          </a:xfrm>
        </p:spPr>
        <p:txBody>
          <a:bodyPr/>
          <a:lstStyle/>
          <a:p>
            <a:r>
              <a:rPr lang="en-US" dirty="0">
                <a:solidFill>
                  <a:schemeClr val="bg1"/>
                </a:solidFill>
              </a:rPr>
              <a:t>Hea</a:t>
            </a:r>
            <a:r>
              <a:rPr lang="en-US" dirty="0"/>
              <a:t>lth Care Markets are Different</a:t>
            </a:r>
          </a:p>
        </p:txBody>
      </p:sp>
      <p:sp>
        <p:nvSpPr>
          <p:cNvPr id="4" name="Slide Number Placeholder 3">
            <a:extLst>
              <a:ext uri="{FF2B5EF4-FFF2-40B4-BE49-F238E27FC236}">
                <a16:creationId xmlns:a16="http://schemas.microsoft.com/office/drawing/2014/main" id="{B8EE91C8-3892-4B9D-98AA-C8B3F97666FA}"/>
              </a:ext>
            </a:extLst>
          </p:cNvPr>
          <p:cNvSpPr>
            <a:spLocks noGrp="1"/>
          </p:cNvSpPr>
          <p:nvPr>
            <p:ph type="sldNum" sz="quarter" idx="12"/>
          </p:nvPr>
        </p:nvSpPr>
        <p:spPr/>
        <p:txBody>
          <a:bodyPr/>
          <a:lstStyle/>
          <a:p>
            <a:fld id="{D9F085D5-EC86-4F6A-B501-C1359CB39116}" type="slidenum">
              <a:rPr lang="en-GB" smtClean="0"/>
              <a:t>33</a:t>
            </a:fld>
            <a:endParaRPr lang="en-GB"/>
          </a:p>
        </p:txBody>
      </p:sp>
      <p:sp>
        <p:nvSpPr>
          <p:cNvPr id="5" name="Rectangle 4">
            <a:extLst>
              <a:ext uri="{FF2B5EF4-FFF2-40B4-BE49-F238E27FC236}">
                <a16:creationId xmlns:a16="http://schemas.microsoft.com/office/drawing/2014/main" id="{8AC1EA69-E13D-4FFC-96DB-ADB735ED8041}"/>
              </a:ext>
            </a:extLst>
          </p:cNvPr>
          <p:cNvSpPr/>
          <p:nvPr/>
        </p:nvSpPr>
        <p:spPr>
          <a:xfrm>
            <a:off x="2664178" y="4297024"/>
            <a:ext cx="2157979" cy="13908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74E980E-7F49-45F2-9D6F-BBE37E88EE38}"/>
              </a:ext>
            </a:extLst>
          </p:cNvPr>
          <p:cNvSpPr/>
          <p:nvPr/>
        </p:nvSpPr>
        <p:spPr>
          <a:xfrm>
            <a:off x="6673984" y="4231694"/>
            <a:ext cx="2280442" cy="139089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C7CA57B-40B5-4CB9-821C-58A0E0E340D7}"/>
              </a:ext>
            </a:extLst>
          </p:cNvPr>
          <p:cNvSpPr txBox="1"/>
          <p:nvPr/>
        </p:nvSpPr>
        <p:spPr>
          <a:xfrm>
            <a:off x="3155483" y="4455587"/>
            <a:ext cx="1381327" cy="369332"/>
          </a:xfrm>
          <a:prstGeom prst="rect">
            <a:avLst/>
          </a:prstGeom>
          <a:noFill/>
        </p:spPr>
        <p:txBody>
          <a:bodyPr wrap="square" rtlCol="0">
            <a:spAutoFit/>
          </a:bodyPr>
          <a:lstStyle/>
          <a:p>
            <a:r>
              <a:rPr lang="en-US" dirty="0"/>
              <a:t>Consumers</a:t>
            </a:r>
          </a:p>
        </p:txBody>
      </p:sp>
      <p:sp>
        <p:nvSpPr>
          <p:cNvPr id="9" name="TextBox 8">
            <a:extLst>
              <a:ext uri="{FF2B5EF4-FFF2-40B4-BE49-F238E27FC236}">
                <a16:creationId xmlns:a16="http://schemas.microsoft.com/office/drawing/2014/main" id="{30F2C115-C1DD-4070-A969-D83461173692}"/>
              </a:ext>
            </a:extLst>
          </p:cNvPr>
          <p:cNvSpPr txBox="1"/>
          <p:nvPr/>
        </p:nvSpPr>
        <p:spPr>
          <a:xfrm>
            <a:off x="7262801" y="4455587"/>
            <a:ext cx="1381327" cy="369332"/>
          </a:xfrm>
          <a:prstGeom prst="rect">
            <a:avLst/>
          </a:prstGeom>
          <a:noFill/>
        </p:spPr>
        <p:txBody>
          <a:bodyPr wrap="square" rtlCol="0">
            <a:spAutoFit/>
          </a:bodyPr>
          <a:lstStyle/>
          <a:p>
            <a:r>
              <a:rPr lang="en-US" dirty="0"/>
              <a:t>Producers</a:t>
            </a:r>
          </a:p>
        </p:txBody>
      </p:sp>
      <p:cxnSp>
        <p:nvCxnSpPr>
          <p:cNvPr id="11" name="Straight Arrow Connector 10">
            <a:extLst>
              <a:ext uri="{FF2B5EF4-FFF2-40B4-BE49-F238E27FC236}">
                <a16:creationId xmlns:a16="http://schemas.microsoft.com/office/drawing/2014/main" id="{8675B1F5-EC90-4FD6-B26F-98E4437976D7}"/>
              </a:ext>
            </a:extLst>
          </p:cNvPr>
          <p:cNvCxnSpPr/>
          <p:nvPr/>
        </p:nvCxnSpPr>
        <p:spPr>
          <a:xfrm flipH="1">
            <a:off x="4822157" y="4640253"/>
            <a:ext cx="1845014"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13" name="Straight Arrow Connector 12">
            <a:extLst>
              <a:ext uri="{FF2B5EF4-FFF2-40B4-BE49-F238E27FC236}">
                <a16:creationId xmlns:a16="http://schemas.microsoft.com/office/drawing/2014/main" id="{F0DC1E06-F44B-4CD8-A95F-C37EE1565C65}"/>
              </a:ext>
            </a:extLst>
          </p:cNvPr>
          <p:cNvCxnSpPr/>
          <p:nvPr/>
        </p:nvCxnSpPr>
        <p:spPr>
          <a:xfrm>
            <a:off x="4822157" y="5233481"/>
            <a:ext cx="184501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00C4483-32E0-4FE9-A60C-30E04B87D998}"/>
              </a:ext>
            </a:extLst>
          </p:cNvPr>
          <p:cNvSpPr txBox="1"/>
          <p:nvPr/>
        </p:nvSpPr>
        <p:spPr>
          <a:xfrm>
            <a:off x="5225855" y="4231694"/>
            <a:ext cx="1037617" cy="369332"/>
          </a:xfrm>
          <a:prstGeom prst="rect">
            <a:avLst/>
          </a:prstGeom>
          <a:noFill/>
        </p:spPr>
        <p:txBody>
          <a:bodyPr wrap="square" rtlCol="0">
            <a:spAutoFit/>
          </a:bodyPr>
          <a:lstStyle/>
          <a:p>
            <a:r>
              <a:rPr lang="en-US" dirty="0"/>
              <a:t>Services</a:t>
            </a:r>
          </a:p>
        </p:txBody>
      </p:sp>
      <p:sp>
        <p:nvSpPr>
          <p:cNvPr id="15" name="TextBox 14">
            <a:extLst>
              <a:ext uri="{FF2B5EF4-FFF2-40B4-BE49-F238E27FC236}">
                <a16:creationId xmlns:a16="http://schemas.microsoft.com/office/drawing/2014/main" id="{7CBFA504-418B-4312-B1CD-385330020409}"/>
              </a:ext>
            </a:extLst>
          </p:cNvPr>
          <p:cNvSpPr txBox="1"/>
          <p:nvPr/>
        </p:nvSpPr>
        <p:spPr>
          <a:xfrm>
            <a:off x="5392850" y="4759589"/>
            <a:ext cx="714981" cy="369332"/>
          </a:xfrm>
          <a:prstGeom prst="rect">
            <a:avLst/>
          </a:prstGeom>
          <a:noFill/>
        </p:spPr>
        <p:txBody>
          <a:bodyPr wrap="square" rtlCol="0">
            <a:spAutoFit/>
          </a:bodyPr>
          <a:lstStyle/>
          <a:p>
            <a:r>
              <a:rPr lang="en-US" dirty="0"/>
              <a:t>Price</a:t>
            </a:r>
          </a:p>
        </p:txBody>
      </p:sp>
      <p:sp>
        <p:nvSpPr>
          <p:cNvPr id="17" name="TextBox 16">
            <a:extLst>
              <a:ext uri="{FF2B5EF4-FFF2-40B4-BE49-F238E27FC236}">
                <a16:creationId xmlns:a16="http://schemas.microsoft.com/office/drawing/2014/main" id="{EA81E07A-7BFF-4920-BDF5-C274886F1F5E}"/>
              </a:ext>
            </a:extLst>
          </p:cNvPr>
          <p:cNvSpPr txBox="1"/>
          <p:nvPr/>
        </p:nvSpPr>
        <p:spPr>
          <a:xfrm>
            <a:off x="3249364" y="4992469"/>
            <a:ext cx="1426720" cy="369332"/>
          </a:xfrm>
          <a:prstGeom prst="rect">
            <a:avLst/>
          </a:prstGeom>
          <a:noFill/>
        </p:spPr>
        <p:txBody>
          <a:bodyPr wrap="square" rtlCol="0">
            <a:spAutoFit/>
          </a:bodyPr>
          <a:lstStyle/>
          <a:p>
            <a:r>
              <a:rPr lang="en-US" dirty="0"/>
              <a:t>Patients</a:t>
            </a:r>
          </a:p>
        </p:txBody>
      </p:sp>
      <p:sp>
        <p:nvSpPr>
          <p:cNvPr id="18" name="TextBox 17">
            <a:extLst>
              <a:ext uri="{FF2B5EF4-FFF2-40B4-BE49-F238E27FC236}">
                <a16:creationId xmlns:a16="http://schemas.microsoft.com/office/drawing/2014/main" id="{5E19C311-DD41-4D36-8952-283BB2865713}"/>
              </a:ext>
            </a:extLst>
          </p:cNvPr>
          <p:cNvSpPr txBox="1"/>
          <p:nvPr/>
        </p:nvSpPr>
        <p:spPr>
          <a:xfrm>
            <a:off x="6813244" y="4839695"/>
            <a:ext cx="2280442" cy="615553"/>
          </a:xfrm>
          <a:prstGeom prst="rect">
            <a:avLst/>
          </a:prstGeom>
          <a:noFill/>
        </p:spPr>
        <p:txBody>
          <a:bodyPr wrap="square" rtlCol="0">
            <a:spAutoFit/>
          </a:bodyPr>
          <a:lstStyle/>
          <a:p>
            <a:r>
              <a:rPr lang="en-US" dirty="0"/>
              <a:t>Health Care Providers </a:t>
            </a:r>
            <a:r>
              <a:rPr lang="en-US" sz="1600" dirty="0"/>
              <a:t>(hospitals, physicians)</a:t>
            </a:r>
            <a:endParaRPr lang="en-US" dirty="0"/>
          </a:p>
        </p:txBody>
      </p:sp>
      <p:sp>
        <p:nvSpPr>
          <p:cNvPr id="19" name="TextBox 18">
            <a:extLst>
              <a:ext uri="{FF2B5EF4-FFF2-40B4-BE49-F238E27FC236}">
                <a16:creationId xmlns:a16="http://schemas.microsoft.com/office/drawing/2014/main" id="{708BEF54-30E2-460F-815E-C75D04EB90C4}"/>
              </a:ext>
            </a:extLst>
          </p:cNvPr>
          <p:cNvSpPr txBox="1"/>
          <p:nvPr/>
        </p:nvSpPr>
        <p:spPr>
          <a:xfrm>
            <a:off x="4808622" y="5340757"/>
            <a:ext cx="2036946" cy="369332"/>
          </a:xfrm>
          <a:prstGeom prst="rect">
            <a:avLst/>
          </a:prstGeom>
          <a:noFill/>
        </p:spPr>
        <p:txBody>
          <a:bodyPr wrap="square" rtlCol="0">
            <a:spAutoFit/>
          </a:bodyPr>
          <a:lstStyle/>
          <a:p>
            <a:r>
              <a:rPr lang="en-US" dirty="0"/>
              <a:t>Out-of-pocket fees</a:t>
            </a:r>
          </a:p>
        </p:txBody>
      </p:sp>
      <p:sp>
        <p:nvSpPr>
          <p:cNvPr id="20" name="Rectangle 19">
            <a:extLst>
              <a:ext uri="{FF2B5EF4-FFF2-40B4-BE49-F238E27FC236}">
                <a16:creationId xmlns:a16="http://schemas.microsoft.com/office/drawing/2014/main" id="{BA5685AE-EA8E-4393-A373-3060D7993992}"/>
              </a:ext>
            </a:extLst>
          </p:cNvPr>
          <p:cNvSpPr/>
          <p:nvPr/>
        </p:nvSpPr>
        <p:spPr>
          <a:xfrm>
            <a:off x="4748105" y="1528652"/>
            <a:ext cx="2157979" cy="13908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3EDE41F-665E-499C-BE97-0B101DD2B682}"/>
              </a:ext>
            </a:extLst>
          </p:cNvPr>
          <p:cNvSpPr txBox="1"/>
          <p:nvPr/>
        </p:nvSpPr>
        <p:spPr>
          <a:xfrm>
            <a:off x="4851693" y="1836201"/>
            <a:ext cx="1961551" cy="646331"/>
          </a:xfrm>
          <a:prstGeom prst="rect">
            <a:avLst/>
          </a:prstGeom>
          <a:noFill/>
        </p:spPr>
        <p:txBody>
          <a:bodyPr wrap="square" rtlCol="0">
            <a:spAutoFit/>
          </a:bodyPr>
          <a:lstStyle/>
          <a:p>
            <a:pPr algn="ctr"/>
            <a:r>
              <a:rPr lang="en-US" dirty="0"/>
              <a:t>Insurer or </a:t>
            </a:r>
          </a:p>
          <a:p>
            <a:pPr algn="ctr"/>
            <a:r>
              <a:rPr lang="en-US" dirty="0"/>
              <a:t>third-party payers</a:t>
            </a:r>
          </a:p>
        </p:txBody>
      </p:sp>
      <p:cxnSp>
        <p:nvCxnSpPr>
          <p:cNvPr id="22" name="Straight Arrow Connector 21">
            <a:extLst>
              <a:ext uri="{FF2B5EF4-FFF2-40B4-BE49-F238E27FC236}">
                <a16:creationId xmlns:a16="http://schemas.microsoft.com/office/drawing/2014/main" id="{14020A72-7F3E-4723-8277-43CCE992A68B}"/>
              </a:ext>
            </a:extLst>
          </p:cNvPr>
          <p:cNvCxnSpPr>
            <a:cxnSpLocks/>
          </p:cNvCxnSpPr>
          <p:nvPr/>
        </p:nvCxnSpPr>
        <p:spPr>
          <a:xfrm flipH="1" flipV="1">
            <a:off x="6263472" y="3044257"/>
            <a:ext cx="1549294" cy="96329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3" name="Straight Arrow Connector 22">
            <a:extLst>
              <a:ext uri="{FF2B5EF4-FFF2-40B4-BE49-F238E27FC236}">
                <a16:creationId xmlns:a16="http://schemas.microsoft.com/office/drawing/2014/main" id="{7E82F754-DD95-4A16-B54F-4C070FA78915}"/>
              </a:ext>
            </a:extLst>
          </p:cNvPr>
          <p:cNvCxnSpPr>
            <a:cxnSpLocks/>
          </p:cNvCxnSpPr>
          <p:nvPr/>
        </p:nvCxnSpPr>
        <p:spPr>
          <a:xfrm>
            <a:off x="6726329" y="2994922"/>
            <a:ext cx="1705755" cy="10358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2976B9E-A0E1-4C92-9433-EE04E28EBACF}"/>
              </a:ext>
            </a:extLst>
          </p:cNvPr>
          <p:cNvSpPr txBox="1"/>
          <p:nvPr/>
        </p:nvSpPr>
        <p:spPr>
          <a:xfrm>
            <a:off x="6308670" y="3721894"/>
            <a:ext cx="2009422" cy="369332"/>
          </a:xfrm>
          <a:prstGeom prst="rect">
            <a:avLst/>
          </a:prstGeom>
          <a:noFill/>
        </p:spPr>
        <p:txBody>
          <a:bodyPr wrap="square" rtlCol="0">
            <a:spAutoFit/>
          </a:bodyPr>
          <a:lstStyle/>
          <a:p>
            <a:r>
              <a:rPr lang="en-US" dirty="0"/>
              <a:t>Claims</a:t>
            </a:r>
          </a:p>
        </p:txBody>
      </p:sp>
      <p:sp>
        <p:nvSpPr>
          <p:cNvPr id="29" name="TextBox 28">
            <a:extLst>
              <a:ext uri="{FF2B5EF4-FFF2-40B4-BE49-F238E27FC236}">
                <a16:creationId xmlns:a16="http://schemas.microsoft.com/office/drawing/2014/main" id="{FF051F53-73D3-4CDD-942B-D1D2265138C5}"/>
              </a:ext>
            </a:extLst>
          </p:cNvPr>
          <p:cNvSpPr txBox="1"/>
          <p:nvPr/>
        </p:nvSpPr>
        <p:spPr>
          <a:xfrm>
            <a:off x="7432562" y="2922378"/>
            <a:ext cx="2166612" cy="646331"/>
          </a:xfrm>
          <a:prstGeom prst="rect">
            <a:avLst/>
          </a:prstGeom>
          <a:noFill/>
        </p:spPr>
        <p:txBody>
          <a:bodyPr wrap="square" rtlCol="0">
            <a:spAutoFit/>
          </a:bodyPr>
          <a:lstStyle/>
          <a:p>
            <a:r>
              <a:rPr lang="en-US" dirty="0"/>
              <a:t>Money (fixed or variable payments)</a:t>
            </a:r>
          </a:p>
        </p:txBody>
      </p:sp>
      <p:sp>
        <p:nvSpPr>
          <p:cNvPr id="30" name="TextBox 29">
            <a:extLst>
              <a:ext uri="{FF2B5EF4-FFF2-40B4-BE49-F238E27FC236}">
                <a16:creationId xmlns:a16="http://schemas.microsoft.com/office/drawing/2014/main" id="{69435D6C-4CAC-4489-9226-AB3269850F84}"/>
              </a:ext>
            </a:extLst>
          </p:cNvPr>
          <p:cNvSpPr txBox="1"/>
          <p:nvPr/>
        </p:nvSpPr>
        <p:spPr>
          <a:xfrm>
            <a:off x="4462982" y="3887707"/>
            <a:ext cx="2009422" cy="369332"/>
          </a:xfrm>
          <a:prstGeom prst="rect">
            <a:avLst/>
          </a:prstGeom>
          <a:noFill/>
        </p:spPr>
        <p:txBody>
          <a:bodyPr wrap="square" rtlCol="0">
            <a:spAutoFit/>
          </a:bodyPr>
          <a:lstStyle/>
          <a:p>
            <a:r>
              <a:rPr lang="en-US" dirty="0"/>
              <a:t>Insurance Coverage</a:t>
            </a:r>
          </a:p>
        </p:txBody>
      </p:sp>
      <p:cxnSp>
        <p:nvCxnSpPr>
          <p:cNvPr id="31" name="Straight Arrow Connector 30">
            <a:extLst>
              <a:ext uri="{FF2B5EF4-FFF2-40B4-BE49-F238E27FC236}">
                <a16:creationId xmlns:a16="http://schemas.microsoft.com/office/drawing/2014/main" id="{74218182-7331-4E7F-8BDD-EB1F93DD7B04}"/>
              </a:ext>
            </a:extLst>
          </p:cNvPr>
          <p:cNvCxnSpPr>
            <a:cxnSpLocks/>
          </p:cNvCxnSpPr>
          <p:nvPr/>
        </p:nvCxnSpPr>
        <p:spPr>
          <a:xfrm flipV="1">
            <a:off x="4345183" y="3004680"/>
            <a:ext cx="745046" cy="121891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2" name="Straight Arrow Connector 31">
            <a:extLst>
              <a:ext uri="{FF2B5EF4-FFF2-40B4-BE49-F238E27FC236}">
                <a16:creationId xmlns:a16="http://schemas.microsoft.com/office/drawing/2014/main" id="{F81F1833-95E3-41B3-8958-79B410359F1F}"/>
              </a:ext>
            </a:extLst>
          </p:cNvPr>
          <p:cNvCxnSpPr>
            <a:cxnSpLocks/>
          </p:cNvCxnSpPr>
          <p:nvPr/>
        </p:nvCxnSpPr>
        <p:spPr>
          <a:xfrm flipH="1">
            <a:off x="3996186" y="3044257"/>
            <a:ext cx="785037" cy="11531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6454F880-96FD-430E-B790-316E4AFF8C86}"/>
              </a:ext>
            </a:extLst>
          </p:cNvPr>
          <p:cNvSpPr txBox="1"/>
          <p:nvPr/>
        </p:nvSpPr>
        <p:spPr>
          <a:xfrm>
            <a:off x="3498379" y="2836081"/>
            <a:ext cx="2009422" cy="646331"/>
          </a:xfrm>
          <a:prstGeom prst="rect">
            <a:avLst/>
          </a:prstGeom>
          <a:noFill/>
        </p:spPr>
        <p:txBody>
          <a:bodyPr wrap="square" rtlCol="0">
            <a:spAutoFit/>
          </a:bodyPr>
          <a:lstStyle/>
          <a:p>
            <a:r>
              <a:rPr lang="en-US" dirty="0"/>
              <a:t>Premiums (individual policies)</a:t>
            </a:r>
          </a:p>
        </p:txBody>
      </p:sp>
      <p:sp>
        <p:nvSpPr>
          <p:cNvPr id="38" name="Oval 37">
            <a:extLst>
              <a:ext uri="{FF2B5EF4-FFF2-40B4-BE49-F238E27FC236}">
                <a16:creationId xmlns:a16="http://schemas.microsoft.com/office/drawing/2014/main" id="{C2966E2B-2718-4112-BE1C-6A107362580C}"/>
              </a:ext>
            </a:extLst>
          </p:cNvPr>
          <p:cNvSpPr/>
          <p:nvPr/>
        </p:nvSpPr>
        <p:spPr>
          <a:xfrm>
            <a:off x="502977" y="1398988"/>
            <a:ext cx="2887665" cy="1536142"/>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AD1B3ED-7605-4747-96FB-69076A72D204}"/>
              </a:ext>
            </a:extLst>
          </p:cNvPr>
          <p:cNvSpPr txBox="1"/>
          <p:nvPr/>
        </p:nvSpPr>
        <p:spPr>
          <a:xfrm>
            <a:off x="830117" y="1854765"/>
            <a:ext cx="2095631" cy="646331"/>
          </a:xfrm>
          <a:prstGeom prst="rect">
            <a:avLst/>
          </a:prstGeom>
          <a:noFill/>
        </p:spPr>
        <p:txBody>
          <a:bodyPr wrap="square" rtlCol="0">
            <a:spAutoFit/>
          </a:bodyPr>
          <a:lstStyle/>
          <a:p>
            <a:pPr algn="ctr"/>
            <a:r>
              <a:rPr lang="en-US" dirty="0"/>
              <a:t>Sponsor</a:t>
            </a:r>
          </a:p>
          <a:p>
            <a:pPr algn="ctr"/>
            <a:r>
              <a:rPr lang="en-US" dirty="0"/>
              <a:t>(Gov’t or Employer)</a:t>
            </a:r>
          </a:p>
        </p:txBody>
      </p:sp>
      <p:cxnSp>
        <p:nvCxnSpPr>
          <p:cNvPr id="40" name="Straight Arrow Connector 39">
            <a:extLst>
              <a:ext uri="{FF2B5EF4-FFF2-40B4-BE49-F238E27FC236}">
                <a16:creationId xmlns:a16="http://schemas.microsoft.com/office/drawing/2014/main" id="{97D30FA5-AE5E-4849-A1FE-82C2DAD91B80}"/>
              </a:ext>
            </a:extLst>
          </p:cNvPr>
          <p:cNvCxnSpPr>
            <a:cxnSpLocks/>
          </p:cNvCxnSpPr>
          <p:nvPr/>
        </p:nvCxnSpPr>
        <p:spPr>
          <a:xfrm flipH="1" flipV="1">
            <a:off x="1306715" y="2919542"/>
            <a:ext cx="1334865" cy="1920154"/>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43" name="TextBox 42">
            <a:extLst>
              <a:ext uri="{FF2B5EF4-FFF2-40B4-BE49-F238E27FC236}">
                <a16:creationId xmlns:a16="http://schemas.microsoft.com/office/drawing/2014/main" id="{AD24A590-A698-42AB-96FA-E6BC772323C2}"/>
              </a:ext>
            </a:extLst>
          </p:cNvPr>
          <p:cNvSpPr txBox="1"/>
          <p:nvPr/>
        </p:nvSpPr>
        <p:spPr>
          <a:xfrm>
            <a:off x="830117" y="3397158"/>
            <a:ext cx="2009422" cy="646331"/>
          </a:xfrm>
          <a:prstGeom prst="rect">
            <a:avLst/>
          </a:prstGeom>
          <a:noFill/>
        </p:spPr>
        <p:txBody>
          <a:bodyPr wrap="square" rtlCol="0">
            <a:spAutoFit/>
          </a:bodyPr>
          <a:lstStyle/>
          <a:p>
            <a:r>
              <a:rPr lang="en-US" dirty="0"/>
              <a:t>Taxes or Lower Wages</a:t>
            </a:r>
          </a:p>
        </p:txBody>
      </p:sp>
      <p:cxnSp>
        <p:nvCxnSpPr>
          <p:cNvPr id="45" name="Straight Arrow Connector 44">
            <a:extLst>
              <a:ext uri="{FF2B5EF4-FFF2-40B4-BE49-F238E27FC236}">
                <a16:creationId xmlns:a16="http://schemas.microsoft.com/office/drawing/2014/main" id="{7F9A0C03-1EF8-4D1E-843D-024E42FA1489}"/>
              </a:ext>
            </a:extLst>
          </p:cNvPr>
          <p:cNvCxnSpPr>
            <a:cxnSpLocks/>
            <a:stCxn id="38" idx="6"/>
          </p:cNvCxnSpPr>
          <p:nvPr/>
        </p:nvCxnSpPr>
        <p:spPr>
          <a:xfrm>
            <a:off x="3390642" y="2167059"/>
            <a:ext cx="1249726"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51" name="TextBox 50">
            <a:extLst>
              <a:ext uri="{FF2B5EF4-FFF2-40B4-BE49-F238E27FC236}">
                <a16:creationId xmlns:a16="http://schemas.microsoft.com/office/drawing/2014/main" id="{50569A1D-A81F-4834-9C90-8F4EEB8018AE}"/>
              </a:ext>
            </a:extLst>
          </p:cNvPr>
          <p:cNvSpPr txBox="1"/>
          <p:nvPr/>
        </p:nvSpPr>
        <p:spPr>
          <a:xfrm>
            <a:off x="3498379" y="1809973"/>
            <a:ext cx="2009422" cy="369332"/>
          </a:xfrm>
          <a:prstGeom prst="rect">
            <a:avLst/>
          </a:prstGeom>
          <a:noFill/>
        </p:spPr>
        <p:txBody>
          <a:bodyPr wrap="square" rtlCol="0">
            <a:spAutoFit/>
          </a:bodyPr>
          <a:lstStyle/>
          <a:p>
            <a:r>
              <a:rPr lang="en-US" dirty="0"/>
              <a:t>Premiums </a:t>
            </a:r>
          </a:p>
        </p:txBody>
      </p:sp>
    </p:spTree>
    <p:extLst>
      <p:ext uri="{BB962C8B-B14F-4D97-AF65-F5344CB8AC3E}">
        <p14:creationId xmlns:p14="http://schemas.microsoft.com/office/powerpoint/2010/main" val="262270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4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p:bldP spid="9" grpId="0"/>
      <p:bldP spid="14" grpId="0"/>
      <p:bldP spid="15" grpId="0"/>
      <p:bldP spid="15" grpId="1"/>
      <p:bldP spid="17" grpId="0"/>
      <p:bldP spid="18" grpId="0"/>
      <p:bldP spid="19" grpId="0"/>
      <p:bldP spid="20" grpId="0" animBg="1"/>
      <p:bldP spid="21" grpId="0"/>
      <p:bldP spid="27" grpId="0"/>
      <p:bldP spid="29" grpId="0"/>
      <p:bldP spid="30" grpId="0"/>
      <p:bldP spid="37" grpId="0"/>
      <p:bldP spid="38" grpId="0" animBg="1"/>
      <p:bldP spid="39" grpId="0"/>
      <p:bldP spid="43" grpId="0"/>
      <p:bldP spid="5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23466-828B-F2C0-E72E-4EEB67DC68D6}"/>
              </a:ext>
            </a:extLst>
          </p:cNvPr>
          <p:cNvSpPr>
            <a:spLocks noGrp="1"/>
          </p:cNvSpPr>
          <p:nvPr>
            <p:ph type="title"/>
          </p:nvPr>
        </p:nvSpPr>
        <p:spPr>
          <a:xfrm>
            <a:off x="937353" y="0"/>
            <a:ext cx="10515600" cy="1325563"/>
          </a:xfrm>
        </p:spPr>
        <p:txBody>
          <a:bodyPr/>
          <a:lstStyle/>
          <a:p>
            <a:r>
              <a:rPr lang="en-US" dirty="0">
                <a:solidFill>
                  <a:schemeClr val="bg1"/>
                </a:solidFill>
              </a:rPr>
              <a:t>Ho</a:t>
            </a:r>
            <a:r>
              <a:rPr lang="en-US" dirty="0"/>
              <a:t>w Much Did Your Flu Shot Cost?</a:t>
            </a:r>
          </a:p>
        </p:txBody>
      </p:sp>
      <p:sp>
        <p:nvSpPr>
          <p:cNvPr id="3" name="Content Placeholder 2">
            <a:extLst>
              <a:ext uri="{FF2B5EF4-FFF2-40B4-BE49-F238E27FC236}">
                <a16:creationId xmlns:a16="http://schemas.microsoft.com/office/drawing/2014/main" id="{434FF711-DF5D-B838-4893-59591B907863}"/>
              </a:ext>
            </a:extLst>
          </p:cNvPr>
          <p:cNvSpPr>
            <a:spLocks noGrp="1"/>
          </p:cNvSpPr>
          <p:nvPr>
            <p:ph idx="1"/>
          </p:nvPr>
        </p:nvSpPr>
        <p:spPr/>
        <p:txBody>
          <a:bodyPr/>
          <a:lstStyle/>
          <a:p>
            <a:r>
              <a:rPr lang="en-US" dirty="0"/>
              <a:t>Who knows? It’s generally offered for free.</a:t>
            </a:r>
          </a:p>
          <a:p>
            <a:r>
              <a:rPr lang="en-US" dirty="0"/>
              <a:t>Providers of the shot do pay for it. </a:t>
            </a:r>
          </a:p>
          <a:p>
            <a:pPr lvl="1"/>
            <a:r>
              <a:rPr lang="en-US" dirty="0"/>
              <a:t>Some reported prices:</a:t>
            </a:r>
          </a:p>
          <a:p>
            <a:pPr lvl="2"/>
            <a:r>
              <a:rPr lang="en-US" dirty="0"/>
              <a:t>Sacrament, CA	$85</a:t>
            </a:r>
          </a:p>
          <a:p>
            <a:pPr lvl="2"/>
            <a:r>
              <a:rPr lang="en-US" dirty="0"/>
              <a:t>Long Beach, CA	$42</a:t>
            </a:r>
          </a:p>
          <a:p>
            <a:pPr lvl="2"/>
            <a:r>
              <a:rPr lang="en-US" dirty="0"/>
              <a:t>Washington, DC	$15</a:t>
            </a:r>
          </a:p>
          <a:p>
            <a:r>
              <a:rPr lang="en-US" dirty="0"/>
              <a:t>Who really pays for the flu shot?</a:t>
            </a:r>
          </a:p>
          <a:p>
            <a:pPr lvl="1"/>
            <a:r>
              <a:rPr lang="en-US" dirty="0"/>
              <a:t>YOU DO!   Higher premiums.</a:t>
            </a:r>
          </a:p>
        </p:txBody>
      </p:sp>
      <p:sp>
        <p:nvSpPr>
          <p:cNvPr id="4" name="Slide Number Placeholder 3">
            <a:extLst>
              <a:ext uri="{FF2B5EF4-FFF2-40B4-BE49-F238E27FC236}">
                <a16:creationId xmlns:a16="http://schemas.microsoft.com/office/drawing/2014/main" id="{6323A26D-84B6-079C-0DDE-63119A42C772}"/>
              </a:ext>
            </a:extLst>
          </p:cNvPr>
          <p:cNvSpPr>
            <a:spLocks noGrp="1"/>
          </p:cNvSpPr>
          <p:nvPr>
            <p:ph type="sldNum" sz="quarter" idx="12"/>
          </p:nvPr>
        </p:nvSpPr>
        <p:spPr/>
        <p:txBody>
          <a:bodyPr/>
          <a:lstStyle/>
          <a:p>
            <a:fld id="{D9F085D5-EC86-4F6A-B501-C1359CB39116}" type="slidenum">
              <a:rPr lang="en-GB" smtClean="0"/>
              <a:t>34</a:t>
            </a:fld>
            <a:endParaRPr lang="en-GB"/>
          </a:p>
        </p:txBody>
      </p:sp>
      <p:sp>
        <p:nvSpPr>
          <p:cNvPr id="5" name="TextBox 4">
            <a:extLst>
              <a:ext uri="{FF2B5EF4-FFF2-40B4-BE49-F238E27FC236}">
                <a16:creationId xmlns:a16="http://schemas.microsoft.com/office/drawing/2014/main" id="{09ED2B2B-D1DE-A480-1D18-FFC50B3E2285}"/>
              </a:ext>
            </a:extLst>
          </p:cNvPr>
          <p:cNvSpPr txBox="1"/>
          <p:nvPr/>
        </p:nvSpPr>
        <p:spPr>
          <a:xfrm>
            <a:off x="5919515" y="6456851"/>
            <a:ext cx="5533438" cy="276999"/>
          </a:xfrm>
          <a:prstGeom prst="rect">
            <a:avLst/>
          </a:prstGeom>
          <a:noFill/>
        </p:spPr>
        <p:txBody>
          <a:bodyPr wrap="none" rtlCol="0">
            <a:spAutoFit/>
          </a:bodyPr>
          <a:lstStyle/>
          <a:p>
            <a:r>
              <a:rPr lang="en-US" sz="1200" dirty="0"/>
              <a:t>Source: https://</a:t>
            </a:r>
            <a:r>
              <a:rPr lang="en-US" sz="1200" dirty="0" err="1"/>
              <a:t>kffhealthnews.org</a:t>
            </a:r>
            <a:r>
              <a:rPr lang="en-US" sz="1200" dirty="0"/>
              <a:t>/news/the-startlingly-high-cost-of-the-free-flu-shot/</a:t>
            </a:r>
          </a:p>
        </p:txBody>
      </p:sp>
      <p:sp>
        <p:nvSpPr>
          <p:cNvPr id="6" name="TextBox 5">
            <a:extLst>
              <a:ext uri="{FF2B5EF4-FFF2-40B4-BE49-F238E27FC236}">
                <a16:creationId xmlns:a16="http://schemas.microsoft.com/office/drawing/2014/main" id="{B763A4BB-02EC-936A-B8B3-9FA16035D67C}"/>
              </a:ext>
            </a:extLst>
          </p:cNvPr>
          <p:cNvSpPr txBox="1"/>
          <p:nvPr/>
        </p:nvSpPr>
        <p:spPr>
          <a:xfrm>
            <a:off x="7159021" y="3039230"/>
            <a:ext cx="3394840" cy="1631216"/>
          </a:xfrm>
          <a:prstGeom prst="rect">
            <a:avLst/>
          </a:prstGeom>
          <a:noFill/>
        </p:spPr>
        <p:txBody>
          <a:bodyPr wrap="none" rtlCol="0">
            <a:spAutoFit/>
          </a:bodyPr>
          <a:lstStyle/>
          <a:p>
            <a:r>
              <a:rPr lang="en-US" sz="2000" dirty="0"/>
              <a:t>Prices are negotiated with the </a:t>
            </a:r>
          </a:p>
          <a:p>
            <a:r>
              <a:rPr lang="en-US" sz="2000" dirty="0"/>
              <a:t>Vaccine producer.</a:t>
            </a:r>
          </a:p>
          <a:p>
            <a:endParaRPr lang="en-US" sz="2000" dirty="0"/>
          </a:p>
          <a:p>
            <a:r>
              <a:rPr lang="en-US" sz="2000" dirty="0"/>
              <a:t>Differences are a reflection of </a:t>
            </a:r>
          </a:p>
          <a:p>
            <a:r>
              <a:rPr lang="en-US" sz="2000" dirty="0"/>
              <a:t>More or less bargaining power.</a:t>
            </a:r>
          </a:p>
        </p:txBody>
      </p:sp>
    </p:spTree>
    <p:extLst>
      <p:ext uri="{BB962C8B-B14F-4D97-AF65-F5344CB8AC3E}">
        <p14:creationId xmlns:p14="http://schemas.microsoft.com/office/powerpoint/2010/main" val="118636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9137-A86C-1F43-B54B-DEC7009BE24B}"/>
              </a:ext>
            </a:extLst>
          </p:cNvPr>
          <p:cNvSpPr>
            <a:spLocks noGrp="1"/>
          </p:cNvSpPr>
          <p:nvPr>
            <p:ph type="title"/>
          </p:nvPr>
        </p:nvSpPr>
        <p:spPr/>
        <p:txBody>
          <a:bodyPr/>
          <a:lstStyle/>
          <a:p>
            <a:r>
              <a:rPr lang="en-US" dirty="0"/>
              <a:t>Policy Matters for Costs</a:t>
            </a:r>
          </a:p>
        </p:txBody>
      </p:sp>
      <p:sp>
        <p:nvSpPr>
          <p:cNvPr id="3" name="Text Placeholder 2">
            <a:extLst>
              <a:ext uri="{FF2B5EF4-FFF2-40B4-BE49-F238E27FC236}">
                <a16:creationId xmlns:a16="http://schemas.microsoft.com/office/drawing/2014/main" id="{A1A3AB70-A49E-2047-A0E0-B0FA0099B01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02E27EF-FD16-C24E-977B-E35700798481}"/>
              </a:ext>
            </a:extLst>
          </p:cNvPr>
          <p:cNvSpPr>
            <a:spLocks noGrp="1"/>
          </p:cNvSpPr>
          <p:nvPr>
            <p:ph type="sldNum" sz="quarter" idx="12"/>
          </p:nvPr>
        </p:nvSpPr>
        <p:spPr/>
        <p:txBody>
          <a:bodyPr/>
          <a:lstStyle/>
          <a:p>
            <a:fld id="{D9F085D5-EC86-4F6A-B501-C1359CB39116}" type="slidenum">
              <a:rPr lang="en-GB" smtClean="0"/>
              <a:t>35</a:t>
            </a:fld>
            <a:endParaRPr lang="en-GB"/>
          </a:p>
        </p:txBody>
      </p:sp>
    </p:spTree>
    <p:extLst>
      <p:ext uri="{BB962C8B-B14F-4D97-AF65-F5344CB8AC3E}">
        <p14:creationId xmlns:p14="http://schemas.microsoft.com/office/powerpoint/2010/main" val="17719791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D04A4-A7DA-44C9-9AD4-EAA72C09EE07}"/>
              </a:ext>
            </a:extLst>
          </p:cNvPr>
          <p:cNvSpPr>
            <a:spLocks noGrp="1"/>
          </p:cNvSpPr>
          <p:nvPr>
            <p:ph type="title"/>
          </p:nvPr>
        </p:nvSpPr>
        <p:spPr>
          <a:xfrm>
            <a:off x="731325" y="0"/>
            <a:ext cx="10515600" cy="1325563"/>
          </a:xfrm>
        </p:spPr>
        <p:txBody>
          <a:bodyPr/>
          <a:lstStyle/>
          <a:p>
            <a:r>
              <a:rPr lang="en-US" dirty="0">
                <a:solidFill>
                  <a:schemeClr val="bg1"/>
                </a:solidFill>
              </a:rPr>
              <a:t>Hos</a:t>
            </a:r>
            <a:r>
              <a:rPr lang="en-US" dirty="0"/>
              <a:t>pital Monopolization</a:t>
            </a:r>
          </a:p>
        </p:txBody>
      </p:sp>
      <p:sp>
        <p:nvSpPr>
          <p:cNvPr id="3" name="Content Placeholder 2">
            <a:extLst>
              <a:ext uri="{FF2B5EF4-FFF2-40B4-BE49-F238E27FC236}">
                <a16:creationId xmlns:a16="http://schemas.microsoft.com/office/drawing/2014/main" id="{3EA94890-DDE1-4E1E-8BCD-4D7B42E8CF4A}"/>
              </a:ext>
            </a:extLst>
          </p:cNvPr>
          <p:cNvSpPr>
            <a:spLocks noGrp="1"/>
          </p:cNvSpPr>
          <p:nvPr>
            <p:ph idx="1"/>
          </p:nvPr>
        </p:nvSpPr>
        <p:spPr/>
        <p:txBody>
          <a:bodyPr>
            <a:normAutofit/>
          </a:bodyPr>
          <a:lstStyle/>
          <a:p>
            <a:pPr>
              <a:spcAft>
                <a:spcPts val="1000"/>
              </a:spcAft>
            </a:pPr>
            <a:r>
              <a:rPr lang="en-US" b="0" dirty="0"/>
              <a:t>Less competition in health systems, hospitals, medical groups, and health insurers has surged in recent years.</a:t>
            </a:r>
          </a:p>
          <a:p>
            <a:r>
              <a:rPr lang="en-US" b="0" dirty="0"/>
              <a:t>Over an 18-month period between July 2016 and January 2018:</a:t>
            </a:r>
          </a:p>
          <a:p>
            <a:pPr lvl="1"/>
            <a:r>
              <a:rPr lang="en-US" b="0" dirty="0"/>
              <a:t>Hospitals acquired 8,000 more medical practices.</a:t>
            </a:r>
          </a:p>
          <a:p>
            <a:pPr lvl="1"/>
            <a:r>
              <a:rPr lang="en-US" b="0" dirty="0"/>
              <a:t>14,000 more physicians left independent practice to become hospital employees.</a:t>
            </a:r>
          </a:p>
          <a:p>
            <a:r>
              <a:rPr lang="en-US" b="0" dirty="0"/>
              <a:t>Between 1999 and 2018, hospital profit margins soared!</a:t>
            </a:r>
          </a:p>
          <a:p>
            <a:pPr lvl="1"/>
            <a:r>
              <a:rPr lang="en-US" dirty="0"/>
              <a:t>From 100% in 1999 to 317% in 2018.</a:t>
            </a:r>
            <a:endParaRPr lang="en-US" b="0" dirty="0"/>
          </a:p>
        </p:txBody>
      </p:sp>
      <p:sp>
        <p:nvSpPr>
          <p:cNvPr id="4" name="Slide Number Placeholder 3">
            <a:extLst>
              <a:ext uri="{FF2B5EF4-FFF2-40B4-BE49-F238E27FC236}">
                <a16:creationId xmlns:a16="http://schemas.microsoft.com/office/drawing/2014/main" id="{774A0F19-498C-4CA7-8686-6173B08BB4EC}"/>
              </a:ext>
            </a:extLst>
          </p:cNvPr>
          <p:cNvSpPr>
            <a:spLocks noGrp="1"/>
          </p:cNvSpPr>
          <p:nvPr>
            <p:ph type="sldNum" sz="quarter" idx="12"/>
          </p:nvPr>
        </p:nvSpPr>
        <p:spPr/>
        <p:txBody>
          <a:bodyPr/>
          <a:lstStyle/>
          <a:p>
            <a:fld id="{D9F085D5-EC86-4F6A-B501-C1359CB39116}" type="slidenum">
              <a:rPr lang="en-GB" smtClean="0"/>
              <a:t>36</a:t>
            </a:fld>
            <a:endParaRPr lang="en-GB"/>
          </a:p>
        </p:txBody>
      </p:sp>
    </p:spTree>
    <p:extLst>
      <p:ext uri="{BB962C8B-B14F-4D97-AF65-F5344CB8AC3E}">
        <p14:creationId xmlns:p14="http://schemas.microsoft.com/office/powerpoint/2010/main" val="236377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B76C9-7D63-4745-A143-D6E24BE51453}"/>
              </a:ext>
            </a:extLst>
          </p:cNvPr>
          <p:cNvSpPr>
            <a:spLocks noGrp="1"/>
          </p:cNvSpPr>
          <p:nvPr>
            <p:ph type="title"/>
          </p:nvPr>
        </p:nvSpPr>
        <p:spPr>
          <a:xfrm>
            <a:off x="766760" y="0"/>
            <a:ext cx="10515600" cy="1325563"/>
          </a:xfrm>
        </p:spPr>
        <p:txBody>
          <a:bodyPr/>
          <a:lstStyle/>
          <a:p>
            <a:r>
              <a:rPr lang="en-US" dirty="0">
                <a:solidFill>
                  <a:schemeClr val="bg1"/>
                </a:solidFill>
              </a:rPr>
              <a:t>Spe</a:t>
            </a:r>
            <a:r>
              <a:rPr lang="en-US" dirty="0"/>
              <a:t>nding on Pharmaceuticals</a:t>
            </a:r>
          </a:p>
        </p:txBody>
      </p:sp>
      <p:pic>
        <p:nvPicPr>
          <p:cNvPr id="5" name="Picture 4">
            <a:extLst>
              <a:ext uri="{FF2B5EF4-FFF2-40B4-BE49-F238E27FC236}">
                <a16:creationId xmlns:a16="http://schemas.microsoft.com/office/drawing/2014/main" id="{A0D6439C-E60C-4910-BFA8-97C0C66C2964}"/>
              </a:ext>
            </a:extLst>
          </p:cNvPr>
          <p:cNvPicPr>
            <a:picLocks noChangeAspect="1"/>
          </p:cNvPicPr>
          <p:nvPr/>
        </p:nvPicPr>
        <p:blipFill>
          <a:blip r:embed="rId3"/>
          <a:stretch>
            <a:fillRect/>
          </a:stretch>
        </p:blipFill>
        <p:spPr>
          <a:xfrm>
            <a:off x="3250125" y="1000318"/>
            <a:ext cx="7819951" cy="5283750"/>
          </a:xfrm>
          <a:prstGeom prst="rect">
            <a:avLst/>
          </a:prstGeom>
        </p:spPr>
      </p:pic>
      <p:sp>
        <p:nvSpPr>
          <p:cNvPr id="3" name="Rectangle 2">
            <a:extLst>
              <a:ext uri="{FF2B5EF4-FFF2-40B4-BE49-F238E27FC236}">
                <a16:creationId xmlns:a16="http://schemas.microsoft.com/office/drawing/2014/main" id="{09A4F3E6-0A5D-449D-5EFD-3EB7F252006C}"/>
              </a:ext>
            </a:extLst>
          </p:cNvPr>
          <p:cNvSpPr/>
          <p:nvPr/>
        </p:nvSpPr>
        <p:spPr>
          <a:xfrm>
            <a:off x="3826064" y="5133859"/>
            <a:ext cx="6056065" cy="481727"/>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32570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96B4D-6D54-4993-BD97-FF8A935E7A82}"/>
              </a:ext>
            </a:extLst>
          </p:cNvPr>
          <p:cNvSpPr>
            <a:spLocks noGrp="1"/>
          </p:cNvSpPr>
          <p:nvPr>
            <p:ph type="title"/>
          </p:nvPr>
        </p:nvSpPr>
        <p:spPr>
          <a:xfrm>
            <a:off x="834293" y="0"/>
            <a:ext cx="10515600" cy="1325563"/>
          </a:xfrm>
        </p:spPr>
        <p:txBody>
          <a:bodyPr/>
          <a:lstStyle/>
          <a:p>
            <a:r>
              <a:rPr lang="en-US" dirty="0">
                <a:solidFill>
                  <a:schemeClr val="bg1"/>
                </a:solidFill>
              </a:rPr>
              <a:t>Me</a:t>
            </a:r>
            <a:r>
              <a:rPr lang="en-US" dirty="0"/>
              <a:t>dicare Modernization Act </a:t>
            </a:r>
          </a:p>
        </p:txBody>
      </p:sp>
      <p:sp>
        <p:nvSpPr>
          <p:cNvPr id="3" name="Content Placeholder 2">
            <a:extLst>
              <a:ext uri="{FF2B5EF4-FFF2-40B4-BE49-F238E27FC236}">
                <a16:creationId xmlns:a16="http://schemas.microsoft.com/office/drawing/2014/main" id="{496F772E-1CE1-4875-A9C3-C01ECFB15571}"/>
              </a:ext>
            </a:extLst>
          </p:cNvPr>
          <p:cNvSpPr>
            <a:spLocks noGrp="1"/>
          </p:cNvSpPr>
          <p:nvPr>
            <p:ph idx="1"/>
          </p:nvPr>
        </p:nvSpPr>
        <p:spPr>
          <a:xfrm>
            <a:off x="838200" y="1590956"/>
            <a:ext cx="10515600" cy="4351338"/>
          </a:xfrm>
        </p:spPr>
        <p:txBody>
          <a:bodyPr/>
          <a:lstStyle/>
          <a:p>
            <a:r>
              <a:rPr lang="en-US" b="0" dirty="0">
                <a:solidFill>
                  <a:srgbClr val="111111"/>
                </a:solidFill>
                <a:latin typeface="Roboto"/>
              </a:rPr>
              <a:t>Prescription Drug Component</a:t>
            </a:r>
          </a:p>
          <a:p>
            <a:endParaRPr lang="en-US" b="0" i="0" dirty="0">
              <a:solidFill>
                <a:srgbClr val="111111"/>
              </a:solidFill>
              <a:effectLst/>
              <a:latin typeface="Roboto"/>
            </a:endParaRPr>
          </a:p>
          <a:p>
            <a:r>
              <a:rPr lang="en-US" b="0" i="0" dirty="0">
                <a:solidFill>
                  <a:srgbClr val="111111"/>
                </a:solidFill>
                <a:effectLst/>
                <a:latin typeface="Roboto"/>
              </a:rPr>
              <a:t>Medicare Part D, </a:t>
            </a:r>
            <a:r>
              <a:rPr lang="en-US" i="0" dirty="0">
                <a:solidFill>
                  <a:srgbClr val="111111"/>
                </a:solidFill>
                <a:effectLst/>
                <a:latin typeface="Roboto"/>
              </a:rPr>
              <a:t>by law</a:t>
            </a:r>
            <a:r>
              <a:rPr lang="en-US" b="0" i="0" dirty="0">
                <a:solidFill>
                  <a:srgbClr val="111111"/>
                </a:solidFill>
                <a:effectLst/>
                <a:latin typeface="Roboto"/>
              </a:rPr>
              <a:t>, can</a:t>
            </a:r>
            <a:r>
              <a:rPr lang="en-US" i="0" dirty="0">
                <a:solidFill>
                  <a:srgbClr val="111111"/>
                </a:solidFill>
                <a:effectLst/>
                <a:latin typeface="Roboto"/>
              </a:rPr>
              <a:t>not</a:t>
            </a:r>
            <a:r>
              <a:rPr lang="en-US" b="0" i="0" dirty="0">
                <a:solidFill>
                  <a:srgbClr val="111111"/>
                </a:solidFill>
                <a:effectLst/>
                <a:latin typeface="Roboto"/>
              </a:rPr>
              <a:t> negotiate drug prices like other governments do.</a:t>
            </a:r>
          </a:p>
          <a:p>
            <a:pPr marL="0" indent="0">
              <a:buNone/>
            </a:pPr>
            <a:endParaRPr lang="en-US" b="0" i="0" dirty="0">
              <a:solidFill>
                <a:srgbClr val="111111"/>
              </a:solidFill>
              <a:effectLst/>
              <a:latin typeface="Roboto"/>
            </a:endParaRPr>
          </a:p>
          <a:p>
            <a:r>
              <a:rPr lang="en-US" b="0" i="0" dirty="0">
                <a:solidFill>
                  <a:srgbClr val="111111"/>
                </a:solidFill>
                <a:effectLst/>
                <a:latin typeface="Roboto"/>
              </a:rPr>
              <a:t>In 2017, Medicare spent nearly $8 billion on insulin. </a:t>
            </a:r>
          </a:p>
          <a:p>
            <a:pPr lvl="1"/>
            <a:r>
              <a:rPr lang="en-US" b="0" i="0" dirty="0">
                <a:solidFill>
                  <a:srgbClr val="111111"/>
                </a:solidFill>
                <a:effectLst/>
                <a:latin typeface="Roboto"/>
              </a:rPr>
              <a:t>The researchers said that if Medicare were allowed to </a:t>
            </a:r>
            <a:r>
              <a:rPr lang="en-US" b="1" i="0" dirty="0">
                <a:solidFill>
                  <a:srgbClr val="111111"/>
                </a:solidFill>
                <a:effectLst/>
                <a:latin typeface="Roboto"/>
              </a:rPr>
              <a:t>negotiate</a:t>
            </a:r>
            <a:r>
              <a:rPr lang="en-US" b="0" i="0" dirty="0">
                <a:solidFill>
                  <a:srgbClr val="111111"/>
                </a:solidFill>
                <a:effectLst/>
                <a:latin typeface="Roboto"/>
              </a:rPr>
              <a:t> drug prices like the U.S. Department of Veterans Affairs (VA) can, Medicare could </a:t>
            </a:r>
            <a:r>
              <a:rPr lang="en-US" b="1" i="0" dirty="0">
                <a:solidFill>
                  <a:srgbClr val="111111"/>
                </a:solidFill>
                <a:effectLst/>
                <a:latin typeface="Roboto"/>
              </a:rPr>
              <a:t>save about $4.4 billion </a:t>
            </a:r>
            <a:r>
              <a:rPr lang="en-US" b="1" i="1" dirty="0">
                <a:solidFill>
                  <a:srgbClr val="111111"/>
                </a:solidFill>
                <a:effectLst/>
                <a:latin typeface="Roboto"/>
              </a:rPr>
              <a:t>just</a:t>
            </a:r>
            <a:r>
              <a:rPr lang="en-US" b="1" i="0" dirty="0">
                <a:solidFill>
                  <a:srgbClr val="111111"/>
                </a:solidFill>
                <a:effectLst/>
                <a:latin typeface="Roboto"/>
              </a:rPr>
              <a:t> on insulin</a:t>
            </a:r>
            <a:r>
              <a:rPr lang="en-US" b="0" i="0" dirty="0">
                <a:solidFill>
                  <a:srgbClr val="111111"/>
                </a:solidFill>
                <a:effectLst/>
                <a:latin typeface="Roboto"/>
              </a:rPr>
              <a:t>.</a:t>
            </a:r>
            <a:endParaRPr lang="en-US" dirty="0"/>
          </a:p>
        </p:txBody>
      </p:sp>
      <p:sp>
        <p:nvSpPr>
          <p:cNvPr id="4" name="Slide Number Placeholder 3">
            <a:extLst>
              <a:ext uri="{FF2B5EF4-FFF2-40B4-BE49-F238E27FC236}">
                <a16:creationId xmlns:a16="http://schemas.microsoft.com/office/drawing/2014/main" id="{29D761D2-8823-4453-B9F6-DDA956C780B0}"/>
              </a:ext>
            </a:extLst>
          </p:cNvPr>
          <p:cNvSpPr>
            <a:spLocks noGrp="1"/>
          </p:cNvSpPr>
          <p:nvPr>
            <p:ph type="sldNum" sz="quarter" idx="12"/>
          </p:nvPr>
        </p:nvSpPr>
        <p:spPr/>
        <p:txBody>
          <a:bodyPr/>
          <a:lstStyle/>
          <a:p>
            <a:fld id="{D9F085D5-EC86-4F6A-B501-C1359CB39116}" type="slidenum">
              <a:rPr lang="en-GB" smtClean="0"/>
              <a:t>38</a:t>
            </a:fld>
            <a:endParaRPr lang="en-GB"/>
          </a:p>
        </p:txBody>
      </p:sp>
    </p:spTree>
    <p:extLst>
      <p:ext uri="{BB962C8B-B14F-4D97-AF65-F5344CB8AC3E}">
        <p14:creationId xmlns:p14="http://schemas.microsoft.com/office/powerpoint/2010/main" val="139939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C27B486-AE08-48E2-8060-5C7921A99880}"/>
              </a:ext>
            </a:extLst>
          </p:cNvPr>
          <p:cNvPicPr>
            <a:picLocks noChangeAspect="1"/>
          </p:cNvPicPr>
          <p:nvPr/>
        </p:nvPicPr>
        <p:blipFill>
          <a:blip r:embed="rId2"/>
          <a:stretch>
            <a:fillRect/>
          </a:stretch>
        </p:blipFill>
        <p:spPr>
          <a:xfrm>
            <a:off x="1417984" y="344735"/>
            <a:ext cx="8818546" cy="5814158"/>
          </a:xfrm>
          <a:prstGeom prst="rect">
            <a:avLst/>
          </a:prstGeom>
        </p:spPr>
      </p:pic>
      <p:sp>
        <p:nvSpPr>
          <p:cNvPr id="2" name="TextBox 1">
            <a:extLst>
              <a:ext uri="{FF2B5EF4-FFF2-40B4-BE49-F238E27FC236}">
                <a16:creationId xmlns:a16="http://schemas.microsoft.com/office/drawing/2014/main" id="{F227DA07-FBC4-1A32-48F7-0D5010D3139B}"/>
              </a:ext>
            </a:extLst>
          </p:cNvPr>
          <p:cNvSpPr txBox="1"/>
          <p:nvPr/>
        </p:nvSpPr>
        <p:spPr>
          <a:xfrm>
            <a:off x="179614" y="2057400"/>
            <a:ext cx="803425" cy="369332"/>
          </a:xfrm>
          <a:prstGeom prst="rect">
            <a:avLst/>
          </a:prstGeom>
          <a:noFill/>
        </p:spPr>
        <p:txBody>
          <a:bodyPr wrap="none" rtlCol="0">
            <a:spAutoFit/>
          </a:bodyPr>
          <a:lstStyle/>
          <a:p>
            <a:r>
              <a:rPr lang="en-US" dirty="0"/>
              <a:t>Insulin</a:t>
            </a:r>
          </a:p>
        </p:txBody>
      </p:sp>
      <p:cxnSp>
        <p:nvCxnSpPr>
          <p:cNvPr id="4" name="Straight Connector 3">
            <a:extLst>
              <a:ext uri="{FF2B5EF4-FFF2-40B4-BE49-F238E27FC236}">
                <a16:creationId xmlns:a16="http://schemas.microsoft.com/office/drawing/2014/main" id="{CA245CDF-EFFC-BF9A-8BAB-72067B888084}"/>
              </a:ext>
            </a:extLst>
          </p:cNvPr>
          <p:cNvCxnSpPr>
            <a:cxnSpLocks/>
          </p:cNvCxnSpPr>
          <p:nvPr/>
        </p:nvCxnSpPr>
        <p:spPr>
          <a:xfrm>
            <a:off x="963388" y="2253344"/>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29124F9-F3B4-D630-2793-8320EC74F13B}"/>
              </a:ext>
            </a:extLst>
          </p:cNvPr>
          <p:cNvSpPr txBox="1"/>
          <p:nvPr/>
        </p:nvSpPr>
        <p:spPr>
          <a:xfrm>
            <a:off x="168727" y="2454735"/>
            <a:ext cx="910827" cy="646331"/>
          </a:xfrm>
          <a:prstGeom prst="rect">
            <a:avLst/>
          </a:prstGeom>
          <a:noFill/>
        </p:spPr>
        <p:txBody>
          <a:bodyPr wrap="none" rtlCol="0">
            <a:spAutoFit/>
          </a:bodyPr>
          <a:lstStyle/>
          <a:p>
            <a:r>
              <a:rPr lang="en-US" dirty="0"/>
              <a:t>Blood</a:t>
            </a:r>
          </a:p>
          <a:p>
            <a:r>
              <a:rPr lang="en-US" dirty="0"/>
              <a:t>Thinner</a:t>
            </a:r>
          </a:p>
        </p:txBody>
      </p:sp>
      <p:cxnSp>
        <p:nvCxnSpPr>
          <p:cNvPr id="9" name="Straight Connector 8">
            <a:extLst>
              <a:ext uri="{FF2B5EF4-FFF2-40B4-BE49-F238E27FC236}">
                <a16:creationId xmlns:a16="http://schemas.microsoft.com/office/drawing/2014/main" id="{41D4DAD5-83CE-7BB7-BF2F-A86225089E30}"/>
              </a:ext>
            </a:extLst>
          </p:cNvPr>
          <p:cNvCxnSpPr>
            <a:cxnSpLocks/>
          </p:cNvCxnSpPr>
          <p:nvPr/>
        </p:nvCxnSpPr>
        <p:spPr>
          <a:xfrm>
            <a:off x="952501" y="2650679"/>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86F1C1D-80B7-F13D-5368-8C206B79FD47}"/>
              </a:ext>
            </a:extLst>
          </p:cNvPr>
          <p:cNvSpPr txBox="1"/>
          <p:nvPr/>
        </p:nvSpPr>
        <p:spPr>
          <a:xfrm>
            <a:off x="72212" y="4860478"/>
            <a:ext cx="910827" cy="646331"/>
          </a:xfrm>
          <a:prstGeom prst="rect">
            <a:avLst/>
          </a:prstGeom>
          <a:noFill/>
        </p:spPr>
        <p:txBody>
          <a:bodyPr wrap="none" rtlCol="0">
            <a:spAutoFit/>
          </a:bodyPr>
          <a:lstStyle/>
          <a:p>
            <a:r>
              <a:rPr lang="en-US" dirty="0"/>
              <a:t>Blood</a:t>
            </a:r>
          </a:p>
          <a:p>
            <a:r>
              <a:rPr lang="en-US" dirty="0"/>
              <a:t>Thinner</a:t>
            </a:r>
          </a:p>
        </p:txBody>
      </p:sp>
      <p:cxnSp>
        <p:nvCxnSpPr>
          <p:cNvPr id="11" name="Straight Connector 10">
            <a:extLst>
              <a:ext uri="{FF2B5EF4-FFF2-40B4-BE49-F238E27FC236}">
                <a16:creationId xmlns:a16="http://schemas.microsoft.com/office/drawing/2014/main" id="{4194F13D-7329-F056-9533-07B3D798F2C5}"/>
              </a:ext>
            </a:extLst>
          </p:cNvPr>
          <p:cNvCxnSpPr>
            <a:cxnSpLocks/>
          </p:cNvCxnSpPr>
          <p:nvPr/>
        </p:nvCxnSpPr>
        <p:spPr>
          <a:xfrm>
            <a:off x="855986" y="5056422"/>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384D1DE-0FCC-D3D0-240F-BAF0D86F623B}"/>
              </a:ext>
            </a:extLst>
          </p:cNvPr>
          <p:cNvSpPr txBox="1"/>
          <p:nvPr/>
        </p:nvSpPr>
        <p:spPr>
          <a:xfrm>
            <a:off x="142723" y="3297010"/>
            <a:ext cx="1006494" cy="369332"/>
          </a:xfrm>
          <a:prstGeom prst="rect">
            <a:avLst/>
          </a:prstGeom>
          <a:noFill/>
        </p:spPr>
        <p:txBody>
          <a:bodyPr wrap="none" rtlCol="0">
            <a:spAutoFit/>
          </a:bodyPr>
          <a:lstStyle/>
          <a:p>
            <a:r>
              <a:rPr lang="en-US" dirty="0"/>
              <a:t>Diabetes</a:t>
            </a:r>
          </a:p>
        </p:txBody>
      </p:sp>
      <p:cxnSp>
        <p:nvCxnSpPr>
          <p:cNvPr id="13" name="Straight Connector 12">
            <a:extLst>
              <a:ext uri="{FF2B5EF4-FFF2-40B4-BE49-F238E27FC236}">
                <a16:creationId xmlns:a16="http://schemas.microsoft.com/office/drawing/2014/main" id="{9C22BDD3-63F1-F273-1282-1C6E54C14B42}"/>
              </a:ext>
            </a:extLst>
          </p:cNvPr>
          <p:cNvCxnSpPr>
            <a:cxnSpLocks/>
          </p:cNvCxnSpPr>
          <p:nvPr/>
        </p:nvCxnSpPr>
        <p:spPr>
          <a:xfrm>
            <a:off x="1073458" y="3492954"/>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343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A9759-36B5-4618-A299-0760C0567421}"/>
              </a:ext>
            </a:extLst>
          </p:cNvPr>
          <p:cNvSpPr>
            <a:spLocks noGrp="1"/>
          </p:cNvSpPr>
          <p:nvPr>
            <p:ph type="title"/>
          </p:nvPr>
        </p:nvSpPr>
        <p:spPr/>
        <p:txBody>
          <a:bodyPr>
            <a:normAutofit/>
          </a:bodyPr>
          <a:lstStyle/>
          <a:p>
            <a:r>
              <a:rPr lang="en-US" dirty="0">
                <a:solidFill>
                  <a:schemeClr val="bg1"/>
                </a:solidFill>
              </a:rPr>
              <a:t>Ma</a:t>
            </a:r>
            <a:r>
              <a:rPr lang="en-US" dirty="0"/>
              <a:t>rkets Studied in Health Economics</a:t>
            </a:r>
          </a:p>
        </p:txBody>
      </p:sp>
      <p:sp>
        <p:nvSpPr>
          <p:cNvPr id="3" name="Content Placeholder 2">
            <a:extLst>
              <a:ext uri="{FF2B5EF4-FFF2-40B4-BE49-F238E27FC236}">
                <a16:creationId xmlns:a16="http://schemas.microsoft.com/office/drawing/2014/main" id="{440898BA-7D81-42A1-89B5-702A5A5AB9F4}"/>
              </a:ext>
            </a:extLst>
          </p:cNvPr>
          <p:cNvSpPr>
            <a:spLocks noGrp="1"/>
          </p:cNvSpPr>
          <p:nvPr>
            <p:ph idx="1"/>
          </p:nvPr>
        </p:nvSpPr>
        <p:spPr>
          <a:xfrm>
            <a:off x="3467100" y="1570730"/>
            <a:ext cx="5257800" cy="4351338"/>
          </a:xfrm>
        </p:spPr>
        <p:txBody>
          <a:bodyPr>
            <a:normAutofit/>
          </a:bodyPr>
          <a:lstStyle/>
          <a:p>
            <a:r>
              <a:rPr lang="en-US" dirty="0"/>
              <a:t>Markets for:</a:t>
            </a:r>
          </a:p>
          <a:p>
            <a:pPr lvl="1"/>
            <a:r>
              <a:rPr lang="en-US" dirty="0"/>
              <a:t>Physicians</a:t>
            </a:r>
          </a:p>
          <a:p>
            <a:pPr lvl="1"/>
            <a:r>
              <a:rPr lang="en-US" dirty="0"/>
              <a:t>Nurses</a:t>
            </a:r>
          </a:p>
          <a:p>
            <a:pPr lvl="1"/>
            <a:r>
              <a:rPr lang="en-US" dirty="0"/>
              <a:t>Hospital facilities</a:t>
            </a:r>
          </a:p>
          <a:p>
            <a:pPr lvl="1"/>
            <a:r>
              <a:rPr lang="en-US" dirty="0"/>
              <a:t>Nursing homes</a:t>
            </a:r>
          </a:p>
          <a:p>
            <a:pPr lvl="1"/>
            <a:r>
              <a:rPr lang="en-US" dirty="0"/>
              <a:t>Pharmaceuticals</a:t>
            </a:r>
          </a:p>
          <a:p>
            <a:pPr lvl="1"/>
            <a:r>
              <a:rPr lang="en-US" dirty="0"/>
              <a:t>Medical supplies</a:t>
            </a:r>
          </a:p>
          <a:p>
            <a:pPr lvl="2"/>
            <a:r>
              <a:rPr lang="en-US" sz="1600" dirty="0"/>
              <a:t>such as diagnostic and therapeutic equipment</a:t>
            </a:r>
          </a:p>
          <a:p>
            <a:pPr lvl="1"/>
            <a:r>
              <a:rPr lang="en-US" b="1" dirty="0"/>
              <a:t>Health Insurance</a:t>
            </a:r>
          </a:p>
          <a:p>
            <a:pPr marL="457200" lvl="1" indent="0">
              <a:buNone/>
            </a:pPr>
            <a:endParaRPr lang="en-US" dirty="0"/>
          </a:p>
        </p:txBody>
      </p:sp>
    </p:spTree>
    <p:extLst>
      <p:ext uri="{BB962C8B-B14F-4D97-AF65-F5344CB8AC3E}">
        <p14:creationId xmlns:p14="http://schemas.microsoft.com/office/powerpoint/2010/main" val="6604356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F60BD-1EDE-F940-A495-63236CD19551}"/>
              </a:ext>
            </a:extLst>
          </p:cNvPr>
          <p:cNvSpPr>
            <a:spLocks noGrp="1"/>
          </p:cNvSpPr>
          <p:nvPr>
            <p:ph type="title"/>
          </p:nvPr>
        </p:nvSpPr>
        <p:spPr>
          <a:xfrm>
            <a:off x="805542" y="0"/>
            <a:ext cx="10515600" cy="1325563"/>
          </a:xfrm>
        </p:spPr>
        <p:txBody>
          <a:bodyPr>
            <a:normAutofit/>
          </a:bodyPr>
          <a:lstStyle/>
          <a:p>
            <a:r>
              <a:rPr lang="en-US" sz="3700" dirty="0">
                <a:solidFill>
                  <a:schemeClr val="bg1"/>
                </a:solidFill>
              </a:rPr>
              <a:t>Ave</a:t>
            </a:r>
            <a:r>
              <a:rPr lang="en-US" sz="3700" dirty="0"/>
              <a:t>rage Annual Insurance Premiums, 1999-2018 </a:t>
            </a:r>
          </a:p>
        </p:txBody>
      </p:sp>
      <p:sp>
        <p:nvSpPr>
          <p:cNvPr id="4" name="Slide Number Placeholder 3">
            <a:extLst>
              <a:ext uri="{FF2B5EF4-FFF2-40B4-BE49-F238E27FC236}">
                <a16:creationId xmlns:a16="http://schemas.microsoft.com/office/drawing/2014/main" id="{7AB721CE-FC1A-3445-9312-DD0BF2281E29}"/>
              </a:ext>
            </a:extLst>
          </p:cNvPr>
          <p:cNvSpPr>
            <a:spLocks noGrp="1"/>
          </p:cNvSpPr>
          <p:nvPr>
            <p:ph type="sldNum" sz="quarter" idx="12"/>
          </p:nvPr>
        </p:nvSpPr>
        <p:spPr/>
        <p:txBody>
          <a:bodyPr/>
          <a:lstStyle/>
          <a:p>
            <a:fld id="{D9F085D5-EC86-4F6A-B501-C1359CB39116}" type="slidenum">
              <a:rPr lang="en-GB" smtClean="0"/>
              <a:t>40</a:t>
            </a:fld>
            <a:endParaRPr lang="en-GB"/>
          </a:p>
        </p:txBody>
      </p:sp>
      <p:pic>
        <p:nvPicPr>
          <p:cNvPr id="5" name="Picture 2" descr="Exhibit 1">
            <a:extLst>
              <a:ext uri="{FF2B5EF4-FFF2-40B4-BE49-F238E27FC236}">
                <a16:creationId xmlns:a16="http://schemas.microsoft.com/office/drawing/2014/main" id="{86CD0150-E5B2-2842-B37C-DC19179CC0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2785" y="1382768"/>
            <a:ext cx="6105111" cy="48474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7496DC7-90A3-9B47-AB6C-35B7536B539D}"/>
              </a:ext>
            </a:extLst>
          </p:cNvPr>
          <p:cNvSpPr txBox="1"/>
          <p:nvPr/>
        </p:nvSpPr>
        <p:spPr>
          <a:xfrm>
            <a:off x="9054581" y="6456851"/>
            <a:ext cx="2299219" cy="276999"/>
          </a:xfrm>
          <a:prstGeom prst="rect">
            <a:avLst/>
          </a:prstGeom>
          <a:noFill/>
        </p:spPr>
        <p:txBody>
          <a:bodyPr wrap="none" rtlCol="0">
            <a:spAutoFit/>
          </a:bodyPr>
          <a:lstStyle/>
          <a:p>
            <a:r>
              <a:rPr lang="en-US" sz="1200" dirty="0"/>
              <a:t>Source: The Commonwealth Fund</a:t>
            </a:r>
          </a:p>
        </p:txBody>
      </p:sp>
      <p:sp>
        <p:nvSpPr>
          <p:cNvPr id="7" name="TextBox 6">
            <a:extLst>
              <a:ext uri="{FF2B5EF4-FFF2-40B4-BE49-F238E27FC236}">
                <a16:creationId xmlns:a16="http://schemas.microsoft.com/office/drawing/2014/main" id="{4D1DFD62-3CC5-BD4D-95D7-10B2289BBD00}"/>
              </a:ext>
            </a:extLst>
          </p:cNvPr>
          <p:cNvSpPr txBox="1"/>
          <p:nvPr/>
        </p:nvSpPr>
        <p:spPr>
          <a:xfrm>
            <a:off x="1611754" y="987009"/>
            <a:ext cx="3983270" cy="338554"/>
          </a:xfrm>
          <a:prstGeom prst="rect">
            <a:avLst/>
          </a:prstGeom>
          <a:solidFill>
            <a:schemeClr val="bg1"/>
          </a:solidFill>
        </p:spPr>
        <p:txBody>
          <a:bodyPr wrap="none" rtlCol="0">
            <a:spAutoFit/>
          </a:bodyPr>
          <a:lstStyle/>
          <a:p>
            <a:r>
              <a:rPr lang="en-US" sz="1600" dirty="0"/>
              <a:t>Employer provided, Not Adjusted for Inflation</a:t>
            </a:r>
          </a:p>
        </p:txBody>
      </p:sp>
      <p:graphicFrame>
        <p:nvGraphicFramePr>
          <p:cNvPr id="10" name="Table 10">
            <a:extLst>
              <a:ext uri="{FF2B5EF4-FFF2-40B4-BE49-F238E27FC236}">
                <a16:creationId xmlns:a16="http://schemas.microsoft.com/office/drawing/2014/main" id="{B05E377E-44A4-3F4D-9A90-D7AE2076D15E}"/>
              </a:ext>
            </a:extLst>
          </p:cNvPr>
          <p:cNvGraphicFramePr>
            <a:graphicFrameLocks noGrp="1"/>
          </p:cNvGraphicFramePr>
          <p:nvPr>
            <p:extLst>
              <p:ext uri="{D42A27DB-BD31-4B8C-83A1-F6EECF244321}">
                <p14:modId xmlns:p14="http://schemas.microsoft.com/office/powerpoint/2010/main" val="4151727477"/>
              </p:ext>
            </p:extLst>
          </p:nvPr>
        </p:nvGraphicFramePr>
        <p:xfrm>
          <a:off x="7022581" y="2716174"/>
          <a:ext cx="4064000" cy="2123440"/>
        </p:xfrm>
        <a:graphic>
          <a:graphicData uri="http://schemas.openxmlformats.org/drawingml/2006/table">
            <a:tbl>
              <a:tblPr firstRow="1" bandRow="1">
                <a:tableStyleId>{5C22544A-7EE6-4342-B048-85BDC9FD1C3A}</a:tableStyleId>
              </a:tblPr>
              <a:tblGrid>
                <a:gridCol w="2041135">
                  <a:extLst>
                    <a:ext uri="{9D8B030D-6E8A-4147-A177-3AD203B41FA5}">
                      <a16:colId xmlns:a16="http://schemas.microsoft.com/office/drawing/2014/main" val="1182063439"/>
                    </a:ext>
                  </a:extLst>
                </a:gridCol>
                <a:gridCol w="2022865">
                  <a:extLst>
                    <a:ext uri="{9D8B030D-6E8A-4147-A177-3AD203B41FA5}">
                      <a16:colId xmlns:a16="http://schemas.microsoft.com/office/drawing/2014/main" val="3713719126"/>
                    </a:ext>
                  </a:extLst>
                </a:gridCol>
              </a:tblGrid>
              <a:tr h="370840">
                <a:tc>
                  <a:txBody>
                    <a:bodyPr/>
                    <a:lstStyle/>
                    <a:p>
                      <a:endParaRPr lang="en-US" dirty="0"/>
                    </a:p>
                  </a:txBody>
                  <a:tcPr/>
                </a:tc>
                <a:tc>
                  <a:txBody>
                    <a:bodyPr/>
                    <a:lstStyle/>
                    <a:p>
                      <a:pPr algn="ctr"/>
                      <a:r>
                        <a:rPr lang="en-US" dirty="0"/>
                        <a:t>Average Annual Rate of Change</a:t>
                      </a:r>
                    </a:p>
                  </a:txBody>
                  <a:tcPr/>
                </a:tc>
                <a:extLst>
                  <a:ext uri="{0D108BD9-81ED-4DB2-BD59-A6C34878D82A}">
                    <a16:rowId xmlns:a16="http://schemas.microsoft.com/office/drawing/2014/main" val="1024025604"/>
                  </a:ext>
                </a:extLst>
              </a:tr>
              <a:tr h="370840">
                <a:tc>
                  <a:txBody>
                    <a:bodyPr/>
                    <a:lstStyle/>
                    <a:p>
                      <a:r>
                        <a:rPr lang="en-US" dirty="0"/>
                        <a:t>Inflation</a:t>
                      </a:r>
                    </a:p>
                  </a:txBody>
                  <a:tcPr/>
                </a:tc>
                <a:tc>
                  <a:txBody>
                    <a:bodyPr/>
                    <a:lstStyle/>
                    <a:p>
                      <a:pPr algn="ctr"/>
                      <a:r>
                        <a:rPr lang="en-US" dirty="0"/>
                        <a:t>2.19</a:t>
                      </a:r>
                    </a:p>
                  </a:txBody>
                  <a:tcPr/>
                </a:tc>
                <a:extLst>
                  <a:ext uri="{0D108BD9-81ED-4DB2-BD59-A6C34878D82A}">
                    <a16:rowId xmlns:a16="http://schemas.microsoft.com/office/drawing/2014/main" val="1983546380"/>
                  </a:ext>
                </a:extLst>
              </a:tr>
              <a:tr h="370840">
                <a:tc>
                  <a:txBody>
                    <a:bodyPr/>
                    <a:lstStyle/>
                    <a:p>
                      <a:r>
                        <a:rPr lang="en-US" dirty="0"/>
                        <a:t>Health Care CPI</a:t>
                      </a:r>
                    </a:p>
                  </a:txBody>
                  <a:tcPr/>
                </a:tc>
                <a:tc>
                  <a:txBody>
                    <a:bodyPr/>
                    <a:lstStyle/>
                    <a:p>
                      <a:pPr algn="ctr"/>
                      <a:r>
                        <a:rPr lang="en-US" dirty="0"/>
                        <a:t>3.68</a:t>
                      </a:r>
                    </a:p>
                  </a:txBody>
                  <a:tcPr/>
                </a:tc>
                <a:extLst>
                  <a:ext uri="{0D108BD9-81ED-4DB2-BD59-A6C34878D82A}">
                    <a16:rowId xmlns:a16="http://schemas.microsoft.com/office/drawing/2014/main" val="3717018746"/>
                  </a:ext>
                </a:extLst>
              </a:tr>
              <a:tr h="370840">
                <a:tc>
                  <a:txBody>
                    <a:bodyPr/>
                    <a:lstStyle/>
                    <a:p>
                      <a:r>
                        <a:rPr lang="en-US" b="1" dirty="0"/>
                        <a:t>Single coverage</a:t>
                      </a:r>
                    </a:p>
                  </a:txBody>
                  <a:tcPr/>
                </a:tc>
                <a:tc>
                  <a:txBody>
                    <a:bodyPr/>
                    <a:lstStyle/>
                    <a:p>
                      <a:pPr algn="ctr"/>
                      <a:r>
                        <a:rPr lang="en-US" b="1" dirty="0"/>
                        <a:t>6.51</a:t>
                      </a:r>
                    </a:p>
                  </a:txBody>
                  <a:tcPr/>
                </a:tc>
                <a:extLst>
                  <a:ext uri="{0D108BD9-81ED-4DB2-BD59-A6C34878D82A}">
                    <a16:rowId xmlns:a16="http://schemas.microsoft.com/office/drawing/2014/main" val="3567280390"/>
                  </a:ext>
                </a:extLst>
              </a:tr>
              <a:tr h="370840">
                <a:tc>
                  <a:txBody>
                    <a:bodyPr/>
                    <a:lstStyle/>
                    <a:p>
                      <a:r>
                        <a:rPr lang="en-US" b="1" dirty="0"/>
                        <a:t>Family coverage</a:t>
                      </a:r>
                    </a:p>
                  </a:txBody>
                  <a:tcPr/>
                </a:tc>
                <a:tc>
                  <a:txBody>
                    <a:bodyPr/>
                    <a:lstStyle/>
                    <a:p>
                      <a:pPr algn="ctr"/>
                      <a:r>
                        <a:rPr lang="en-US" b="1" dirty="0"/>
                        <a:t>6.52</a:t>
                      </a:r>
                    </a:p>
                  </a:txBody>
                  <a:tcPr/>
                </a:tc>
                <a:extLst>
                  <a:ext uri="{0D108BD9-81ED-4DB2-BD59-A6C34878D82A}">
                    <a16:rowId xmlns:a16="http://schemas.microsoft.com/office/drawing/2014/main" val="541436821"/>
                  </a:ext>
                </a:extLst>
              </a:tr>
            </a:tbl>
          </a:graphicData>
        </a:graphic>
      </p:graphicFrame>
      <p:sp>
        <p:nvSpPr>
          <p:cNvPr id="3" name="TextBox 2">
            <a:extLst>
              <a:ext uri="{FF2B5EF4-FFF2-40B4-BE49-F238E27FC236}">
                <a16:creationId xmlns:a16="http://schemas.microsoft.com/office/drawing/2014/main" id="{DE3A39F2-A934-434E-BD6E-6DF9E759400A}"/>
              </a:ext>
            </a:extLst>
          </p:cNvPr>
          <p:cNvSpPr txBox="1"/>
          <p:nvPr/>
        </p:nvSpPr>
        <p:spPr>
          <a:xfrm>
            <a:off x="7532690" y="1714679"/>
            <a:ext cx="3043782" cy="646331"/>
          </a:xfrm>
          <a:prstGeom prst="rect">
            <a:avLst/>
          </a:prstGeom>
          <a:noFill/>
        </p:spPr>
        <p:txBody>
          <a:bodyPr wrap="none" rtlCol="0">
            <a:spAutoFit/>
          </a:bodyPr>
          <a:lstStyle/>
          <a:p>
            <a:r>
              <a:rPr lang="en-US" dirty="0"/>
              <a:t>Single:	~$2,000 to ~$7,000</a:t>
            </a:r>
          </a:p>
          <a:p>
            <a:r>
              <a:rPr lang="en-US" dirty="0"/>
              <a:t>Family:	~$5,900 to ~$19,500</a:t>
            </a:r>
          </a:p>
        </p:txBody>
      </p:sp>
      <p:sp>
        <p:nvSpPr>
          <p:cNvPr id="8" name="Rectangle 7">
            <a:extLst>
              <a:ext uri="{FF2B5EF4-FFF2-40B4-BE49-F238E27FC236}">
                <a16:creationId xmlns:a16="http://schemas.microsoft.com/office/drawing/2014/main" id="{7A8E415E-B1FA-1154-E92A-B609A0D33542}"/>
              </a:ext>
            </a:extLst>
          </p:cNvPr>
          <p:cNvSpPr/>
          <p:nvPr/>
        </p:nvSpPr>
        <p:spPr>
          <a:xfrm>
            <a:off x="7006251" y="3694417"/>
            <a:ext cx="4108279" cy="4203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D7E9659-8829-7447-97FE-BC46D613C4D0}"/>
              </a:ext>
            </a:extLst>
          </p:cNvPr>
          <p:cNvSpPr/>
          <p:nvPr/>
        </p:nvSpPr>
        <p:spPr>
          <a:xfrm>
            <a:off x="6989922" y="4057801"/>
            <a:ext cx="4363877" cy="4203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E81CD3E-5906-769B-7755-09E34AEFD4A9}"/>
              </a:ext>
            </a:extLst>
          </p:cNvPr>
          <p:cNvSpPr/>
          <p:nvPr/>
        </p:nvSpPr>
        <p:spPr>
          <a:xfrm>
            <a:off x="7022581" y="4419201"/>
            <a:ext cx="4331218" cy="4203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0">
            <a:extLst>
              <a:ext uri="{FF2B5EF4-FFF2-40B4-BE49-F238E27FC236}">
                <a16:creationId xmlns:a16="http://schemas.microsoft.com/office/drawing/2014/main" id="{4194EB2E-335C-BD02-941B-A73B0EE4FBE4}"/>
              </a:ext>
            </a:extLst>
          </p:cNvPr>
          <p:cNvGraphicFramePr>
            <a:graphicFrameLocks noGrp="1"/>
          </p:cNvGraphicFramePr>
          <p:nvPr>
            <p:extLst>
              <p:ext uri="{D42A27DB-BD31-4B8C-83A1-F6EECF244321}">
                <p14:modId xmlns:p14="http://schemas.microsoft.com/office/powerpoint/2010/main" val="814951191"/>
              </p:ext>
            </p:extLst>
          </p:nvPr>
        </p:nvGraphicFramePr>
        <p:xfrm>
          <a:off x="7006251" y="2716145"/>
          <a:ext cx="4064000" cy="2123440"/>
        </p:xfrm>
        <a:graphic>
          <a:graphicData uri="http://schemas.openxmlformats.org/drawingml/2006/table">
            <a:tbl>
              <a:tblPr firstRow="1" bandRow="1">
                <a:tableStyleId>{5C22544A-7EE6-4342-B048-85BDC9FD1C3A}</a:tableStyleId>
              </a:tblPr>
              <a:tblGrid>
                <a:gridCol w="2041135">
                  <a:extLst>
                    <a:ext uri="{9D8B030D-6E8A-4147-A177-3AD203B41FA5}">
                      <a16:colId xmlns:a16="http://schemas.microsoft.com/office/drawing/2014/main" val="1182063439"/>
                    </a:ext>
                  </a:extLst>
                </a:gridCol>
                <a:gridCol w="2022865">
                  <a:extLst>
                    <a:ext uri="{9D8B030D-6E8A-4147-A177-3AD203B41FA5}">
                      <a16:colId xmlns:a16="http://schemas.microsoft.com/office/drawing/2014/main" val="3713719126"/>
                    </a:ext>
                  </a:extLst>
                </a:gridCol>
              </a:tblGrid>
              <a:tr h="370840">
                <a:tc>
                  <a:txBody>
                    <a:bodyPr/>
                    <a:lstStyle/>
                    <a:p>
                      <a:endParaRPr lang="en-US" dirty="0"/>
                    </a:p>
                  </a:txBody>
                  <a:tcPr/>
                </a:tc>
                <a:tc>
                  <a:txBody>
                    <a:bodyPr/>
                    <a:lstStyle/>
                    <a:p>
                      <a:pPr algn="ctr"/>
                      <a:r>
                        <a:rPr lang="en-US" dirty="0"/>
                        <a:t>Average Annual Rate of Change (%)</a:t>
                      </a:r>
                    </a:p>
                  </a:txBody>
                  <a:tcPr/>
                </a:tc>
                <a:extLst>
                  <a:ext uri="{0D108BD9-81ED-4DB2-BD59-A6C34878D82A}">
                    <a16:rowId xmlns:a16="http://schemas.microsoft.com/office/drawing/2014/main" val="1024025604"/>
                  </a:ext>
                </a:extLst>
              </a:tr>
              <a:tr h="370840">
                <a:tc>
                  <a:txBody>
                    <a:bodyPr/>
                    <a:lstStyle/>
                    <a:p>
                      <a:r>
                        <a:rPr lang="en-US" dirty="0"/>
                        <a:t>Inflation</a:t>
                      </a:r>
                    </a:p>
                  </a:txBody>
                  <a:tcPr/>
                </a:tc>
                <a:tc>
                  <a:txBody>
                    <a:bodyPr/>
                    <a:lstStyle/>
                    <a:p>
                      <a:pPr algn="ctr"/>
                      <a:r>
                        <a:rPr lang="en-US" dirty="0"/>
                        <a:t>2.19</a:t>
                      </a:r>
                    </a:p>
                  </a:txBody>
                  <a:tcPr/>
                </a:tc>
                <a:extLst>
                  <a:ext uri="{0D108BD9-81ED-4DB2-BD59-A6C34878D82A}">
                    <a16:rowId xmlns:a16="http://schemas.microsoft.com/office/drawing/2014/main" val="1983546380"/>
                  </a:ext>
                </a:extLst>
              </a:tr>
              <a:tr h="370840">
                <a:tc>
                  <a:txBody>
                    <a:bodyPr/>
                    <a:lstStyle/>
                    <a:p>
                      <a:r>
                        <a:rPr lang="en-US" dirty="0"/>
                        <a:t>Health Care CPI</a:t>
                      </a:r>
                    </a:p>
                  </a:txBody>
                  <a:tcPr/>
                </a:tc>
                <a:tc>
                  <a:txBody>
                    <a:bodyPr/>
                    <a:lstStyle/>
                    <a:p>
                      <a:pPr algn="ctr"/>
                      <a:r>
                        <a:rPr lang="en-US" dirty="0"/>
                        <a:t>3.68</a:t>
                      </a:r>
                    </a:p>
                  </a:txBody>
                  <a:tcPr/>
                </a:tc>
                <a:extLst>
                  <a:ext uri="{0D108BD9-81ED-4DB2-BD59-A6C34878D82A}">
                    <a16:rowId xmlns:a16="http://schemas.microsoft.com/office/drawing/2014/main" val="3717018746"/>
                  </a:ext>
                </a:extLst>
              </a:tr>
              <a:tr h="370840">
                <a:tc>
                  <a:txBody>
                    <a:bodyPr/>
                    <a:lstStyle/>
                    <a:p>
                      <a:r>
                        <a:rPr lang="en-US" b="1" dirty="0"/>
                        <a:t>Single coverage</a:t>
                      </a:r>
                    </a:p>
                  </a:txBody>
                  <a:tcPr/>
                </a:tc>
                <a:tc>
                  <a:txBody>
                    <a:bodyPr/>
                    <a:lstStyle/>
                    <a:p>
                      <a:pPr algn="ctr"/>
                      <a:r>
                        <a:rPr lang="en-US" b="1" dirty="0"/>
                        <a:t>6.51</a:t>
                      </a:r>
                    </a:p>
                  </a:txBody>
                  <a:tcPr/>
                </a:tc>
                <a:extLst>
                  <a:ext uri="{0D108BD9-81ED-4DB2-BD59-A6C34878D82A}">
                    <a16:rowId xmlns:a16="http://schemas.microsoft.com/office/drawing/2014/main" val="3567280390"/>
                  </a:ext>
                </a:extLst>
              </a:tr>
              <a:tr h="370840">
                <a:tc>
                  <a:txBody>
                    <a:bodyPr/>
                    <a:lstStyle/>
                    <a:p>
                      <a:r>
                        <a:rPr lang="en-US" b="1" dirty="0"/>
                        <a:t>Family coverage</a:t>
                      </a:r>
                    </a:p>
                  </a:txBody>
                  <a:tcPr/>
                </a:tc>
                <a:tc>
                  <a:txBody>
                    <a:bodyPr/>
                    <a:lstStyle/>
                    <a:p>
                      <a:pPr algn="ctr"/>
                      <a:r>
                        <a:rPr lang="en-US" b="1" dirty="0"/>
                        <a:t>6.52</a:t>
                      </a:r>
                    </a:p>
                  </a:txBody>
                  <a:tcPr/>
                </a:tc>
                <a:extLst>
                  <a:ext uri="{0D108BD9-81ED-4DB2-BD59-A6C34878D82A}">
                    <a16:rowId xmlns:a16="http://schemas.microsoft.com/office/drawing/2014/main" val="541436821"/>
                  </a:ext>
                </a:extLst>
              </a:tr>
            </a:tbl>
          </a:graphicData>
        </a:graphic>
      </p:graphicFrame>
    </p:spTree>
    <p:extLst>
      <p:ext uri="{BB962C8B-B14F-4D97-AF65-F5344CB8AC3E}">
        <p14:creationId xmlns:p14="http://schemas.microsoft.com/office/powerpoint/2010/main" val="388872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84E0B-C92D-4698-8633-C8BE96ABF2AF}"/>
              </a:ext>
            </a:extLst>
          </p:cNvPr>
          <p:cNvSpPr>
            <a:spLocks noGrp="1"/>
          </p:cNvSpPr>
          <p:nvPr>
            <p:ph type="title"/>
          </p:nvPr>
        </p:nvSpPr>
        <p:spPr>
          <a:xfrm>
            <a:off x="743200" y="0"/>
            <a:ext cx="10515600" cy="1325563"/>
          </a:xfrm>
        </p:spPr>
        <p:txBody>
          <a:bodyPr/>
          <a:lstStyle/>
          <a:p>
            <a:r>
              <a:rPr lang="en-US" dirty="0">
                <a:solidFill>
                  <a:schemeClr val="bg1"/>
                </a:solidFill>
              </a:rPr>
              <a:t>Rea</a:t>
            </a:r>
            <a:r>
              <a:rPr lang="en-US" dirty="0"/>
              <a:t>son for Higher Health Insurance Rates</a:t>
            </a:r>
          </a:p>
        </p:txBody>
      </p:sp>
      <p:sp>
        <p:nvSpPr>
          <p:cNvPr id="3" name="Content Placeholder 2">
            <a:extLst>
              <a:ext uri="{FF2B5EF4-FFF2-40B4-BE49-F238E27FC236}">
                <a16:creationId xmlns:a16="http://schemas.microsoft.com/office/drawing/2014/main" id="{C428A2D5-1E9A-4D0F-8678-2E8EFAE37DF4}"/>
              </a:ext>
            </a:extLst>
          </p:cNvPr>
          <p:cNvSpPr>
            <a:spLocks noGrp="1"/>
          </p:cNvSpPr>
          <p:nvPr>
            <p:ph idx="1"/>
          </p:nvPr>
        </p:nvSpPr>
        <p:spPr>
          <a:xfrm>
            <a:off x="2900362" y="1561345"/>
            <a:ext cx="6798809" cy="4351338"/>
          </a:xfrm>
        </p:spPr>
        <p:txBody>
          <a:bodyPr/>
          <a:lstStyle/>
          <a:p>
            <a:r>
              <a:rPr lang="en-US" b="0" dirty="0">
                <a:solidFill>
                  <a:srgbClr val="333333"/>
                </a:solidFill>
                <a:latin typeface="interface_regular"/>
              </a:rPr>
              <a:t>Rising prices in the health sector</a:t>
            </a:r>
          </a:p>
          <a:p>
            <a:r>
              <a:rPr lang="en-US" b="0" dirty="0">
                <a:solidFill>
                  <a:srgbClr val="333333"/>
                </a:solidFill>
                <a:latin typeface="interface_regular"/>
              </a:rPr>
              <a:t>A</a:t>
            </a:r>
            <a:r>
              <a:rPr lang="en-US" sz="2800" b="0" dirty="0">
                <a:solidFill>
                  <a:srgbClr val="333333"/>
                </a:solidFill>
                <a:latin typeface="interface_regular"/>
              </a:rPr>
              <a:t>dvances in medical technologies </a:t>
            </a:r>
          </a:p>
          <a:p>
            <a:r>
              <a:rPr lang="en-US" b="0" dirty="0">
                <a:solidFill>
                  <a:srgbClr val="333333"/>
                </a:solidFill>
                <a:latin typeface="interface_regular"/>
              </a:rPr>
              <a:t>I</a:t>
            </a:r>
            <a:r>
              <a:rPr lang="en-US" sz="2800" b="0" dirty="0">
                <a:solidFill>
                  <a:srgbClr val="333333"/>
                </a:solidFill>
                <a:latin typeface="interface_regular"/>
              </a:rPr>
              <a:t>ncreased demand for services </a:t>
            </a:r>
          </a:p>
          <a:p>
            <a:r>
              <a:rPr lang="en-US" b="0" dirty="0">
                <a:solidFill>
                  <a:srgbClr val="333333"/>
                </a:solidFill>
                <a:latin typeface="interface_regular"/>
              </a:rPr>
              <a:t>Lack of competition in health insurance markets</a:t>
            </a:r>
          </a:p>
        </p:txBody>
      </p:sp>
    </p:spTree>
    <p:extLst>
      <p:ext uri="{BB962C8B-B14F-4D97-AF65-F5344CB8AC3E}">
        <p14:creationId xmlns:p14="http://schemas.microsoft.com/office/powerpoint/2010/main" val="38093790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4A045-4BFE-4426-92A6-A02EFBC576AD}"/>
              </a:ext>
            </a:extLst>
          </p:cNvPr>
          <p:cNvSpPr>
            <a:spLocks noGrp="1"/>
          </p:cNvSpPr>
          <p:nvPr>
            <p:ph type="title"/>
          </p:nvPr>
        </p:nvSpPr>
        <p:spPr>
          <a:xfrm>
            <a:off x="812800" y="0"/>
            <a:ext cx="10515600" cy="1325563"/>
          </a:xfrm>
        </p:spPr>
        <p:txBody>
          <a:bodyPr/>
          <a:lstStyle/>
          <a:p>
            <a:r>
              <a:rPr lang="en-US" dirty="0">
                <a:solidFill>
                  <a:schemeClr val="bg1"/>
                </a:solidFill>
              </a:rPr>
              <a:t>Mo</a:t>
            </a:r>
            <a:r>
              <a:rPr lang="en-US" dirty="0"/>
              <a:t>nopolization of Health Insurance Markets</a:t>
            </a:r>
          </a:p>
        </p:txBody>
      </p:sp>
      <p:sp>
        <p:nvSpPr>
          <p:cNvPr id="3" name="Content Placeholder 2">
            <a:extLst>
              <a:ext uri="{FF2B5EF4-FFF2-40B4-BE49-F238E27FC236}">
                <a16:creationId xmlns:a16="http://schemas.microsoft.com/office/drawing/2014/main" id="{40224BA4-4071-4F1B-BF0B-AA6D15322863}"/>
              </a:ext>
            </a:extLst>
          </p:cNvPr>
          <p:cNvSpPr>
            <a:spLocks noGrp="1"/>
          </p:cNvSpPr>
          <p:nvPr>
            <p:ph idx="1"/>
          </p:nvPr>
        </p:nvSpPr>
        <p:spPr/>
        <p:txBody>
          <a:bodyPr>
            <a:normAutofit/>
          </a:bodyPr>
          <a:lstStyle/>
          <a:p>
            <a:pPr>
              <a:spcAft>
                <a:spcPts val="1000"/>
              </a:spcAft>
            </a:pPr>
            <a:r>
              <a:rPr lang="en-US" sz="2400" b="0" dirty="0">
                <a:solidFill>
                  <a:srgbClr val="000000"/>
                </a:solidFill>
                <a:latin typeface="Myriad Pro"/>
              </a:rPr>
              <a:t>As of 2011, there were close to </a:t>
            </a:r>
            <a:r>
              <a:rPr lang="en-US" sz="2400" dirty="0">
                <a:solidFill>
                  <a:srgbClr val="000000"/>
                </a:solidFill>
                <a:latin typeface="Myriad Pro"/>
              </a:rPr>
              <a:t>100 insurers </a:t>
            </a:r>
            <a:r>
              <a:rPr lang="en-US" sz="2400" b="0" dirty="0">
                <a:solidFill>
                  <a:srgbClr val="000000"/>
                </a:solidFill>
                <a:latin typeface="Myriad Pro"/>
              </a:rPr>
              <a:t>in </a:t>
            </a:r>
            <a:r>
              <a:rPr lang="en-US" sz="2400" dirty="0">
                <a:solidFill>
                  <a:srgbClr val="000000"/>
                </a:solidFill>
                <a:latin typeface="Myriad Pro"/>
              </a:rPr>
              <a:t>Switzerland</a:t>
            </a:r>
            <a:r>
              <a:rPr lang="en-US" sz="2400" b="0" dirty="0">
                <a:solidFill>
                  <a:srgbClr val="000000"/>
                </a:solidFill>
                <a:latin typeface="Myriad Pro"/>
              </a:rPr>
              <a:t> competing for consumer health care dollars, </a:t>
            </a:r>
            <a:r>
              <a:rPr lang="en-US" sz="2400" dirty="0">
                <a:solidFill>
                  <a:srgbClr val="000000"/>
                </a:solidFill>
                <a:latin typeface="Myriad Pro"/>
              </a:rPr>
              <a:t>forcing firms to compete </a:t>
            </a:r>
            <a:r>
              <a:rPr lang="en-US" sz="2400" b="0" dirty="0">
                <a:solidFill>
                  <a:srgbClr val="000000"/>
                </a:solidFill>
                <a:latin typeface="Myriad Pro"/>
              </a:rPr>
              <a:t>by setting prices to just cover costs.</a:t>
            </a:r>
          </a:p>
          <a:p>
            <a:pPr>
              <a:spcAft>
                <a:spcPts val="1000"/>
              </a:spcAft>
            </a:pPr>
            <a:r>
              <a:rPr lang="en-US" sz="2400" b="0" dirty="0">
                <a:solidFill>
                  <a:srgbClr val="000000"/>
                </a:solidFill>
                <a:latin typeface="Myriad Pro"/>
              </a:rPr>
              <a:t>In 2019, of the 50 states and the District of Columbia:</a:t>
            </a:r>
          </a:p>
          <a:p>
            <a:pPr lvl="1"/>
            <a:r>
              <a:rPr lang="en-US" b="0" dirty="0">
                <a:solidFill>
                  <a:srgbClr val="000000"/>
                </a:solidFill>
                <a:latin typeface="Myriad Pro"/>
              </a:rPr>
              <a:t>21 had only 1 or 2 insurers</a:t>
            </a:r>
          </a:p>
          <a:p>
            <a:pPr lvl="1"/>
            <a:r>
              <a:rPr lang="en-US" b="0" dirty="0">
                <a:solidFill>
                  <a:srgbClr val="000000"/>
                </a:solidFill>
                <a:latin typeface="Myriad Pro"/>
              </a:rPr>
              <a:t>14 had 3 or 4, and </a:t>
            </a:r>
          </a:p>
          <a:p>
            <a:pPr lvl="1">
              <a:spcAft>
                <a:spcPts val="1000"/>
              </a:spcAft>
            </a:pPr>
            <a:r>
              <a:rPr lang="en-US" b="0" dirty="0">
                <a:solidFill>
                  <a:srgbClr val="000000"/>
                </a:solidFill>
                <a:latin typeface="Myriad Pro"/>
              </a:rPr>
              <a:t>16 states had 5 or more.  </a:t>
            </a:r>
            <a:r>
              <a:rPr lang="en-US" dirty="0">
                <a:solidFill>
                  <a:srgbClr val="000000"/>
                </a:solidFill>
                <a:latin typeface="Myriad Pro"/>
              </a:rPr>
              <a:t>(CA had 11)</a:t>
            </a:r>
            <a:endParaRPr lang="en-US" b="0" dirty="0">
              <a:solidFill>
                <a:srgbClr val="000000"/>
              </a:solidFill>
              <a:latin typeface="Myriad Pro"/>
            </a:endParaRPr>
          </a:p>
        </p:txBody>
      </p:sp>
      <p:sp>
        <p:nvSpPr>
          <p:cNvPr id="4" name="TextBox 3">
            <a:extLst>
              <a:ext uri="{FF2B5EF4-FFF2-40B4-BE49-F238E27FC236}">
                <a16:creationId xmlns:a16="http://schemas.microsoft.com/office/drawing/2014/main" id="{2BE37F3E-57AD-09B1-01E4-3B222A6FB41D}"/>
              </a:ext>
            </a:extLst>
          </p:cNvPr>
          <p:cNvSpPr txBox="1"/>
          <p:nvPr/>
        </p:nvSpPr>
        <p:spPr>
          <a:xfrm>
            <a:off x="5519057" y="6449785"/>
            <a:ext cx="6110327" cy="276999"/>
          </a:xfrm>
          <a:prstGeom prst="rect">
            <a:avLst/>
          </a:prstGeom>
          <a:noFill/>
        </p:spPr>
        <p:txBody>
          <a:bodyPr wrap="none" rtlCol="0">
            <a:spAutoFit/>
          </a:bodyPr>
          <a:lstStyle/>
          <a:p>
            <a:r>
              <a:rPr lang="en-US" sz="1200" dirty="0"/>
              <a:t>Source: KRR, </a:t>
            </a:r>
            <a:r>
              <a:rPr lang="en-US" sz="1200" i="0" u="none" strike="noStrike" dirty="0">
                <a:solidFill>
                  <a:srgbClr val="333333"/>
                </a:solidFill>
                <a:effectLst/>
                <a:latin typeface="Source Sans Pro" panose="020B0503030403020204" pitchFamily="34" charset="0"/>
              </a:rPr>
              <a:t>Number of Issuers Participating in the Individual Health Insurance Marketplaces</a:t>
            </a:r>
          </a:p>
        </p:txBody>
      </p:sp>
    </p:spTree>
    <p:extLst>
      <p:ext uri="{BB962C8B-B14F-4D97-AF65-F5344CB8AC3E}">
        <p14:creationId xmlns:p14="http://schemas.microsoft.com/office/powerpoint/2010/main" val="96655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F71AD-2B7B-4872-9611-A23C1500E7D8}"/>
              </a:ext>
            </a:extLst>
          </p:cNvPr>
          <p:cNvSpPr>
            <a:spLocks noGrp="1"/>
          </p:cNvSpPr>
          <p:nvPr>
            <p:ph type="title"/>
          </p:nvPr>
        </p:nvSpPr>
        <p:spPr>
          <a:xfrm>
            <a:off x="993840" y="0"/>
            <a:ext cx="10515600" cy="1325563"/>
          </a:xfrm>
        </p:spPr>
        <p:txBody>
          <a:bodyPr/>
          <a:lstStyle/>
          <a:p>
            <a:r>
              <a:rPr lang="en-US" dirty="0">
                <a:solidFill>
                  <a:schemeClr val="bg1"/>
                </a:solidFill>
              </a:rPr>
              <a:t>Su</a:t>
            </a:r>
            <a:r>
              <a:rPr lang="en-US" dirty="0"/>
              <a:t>mmary</a:t>
            </a:r>
          </a:p>
        </p:txBody>
      </p:sp>
      <p:sp>
        <p:nvSpPr>
          <p:cNvPr id="3" name="Content Placeholder 2">
            <a:extLst>
              <a:ext uri="{FF2B5EF4-FFF2-40B4-BE49-F238E27FC236}">
                <a16:creationId xmlns:a16="http://schemas.microsoft.com/office/drawing/2014/main" id="{2D0FCECA-8F20-405B-969B-40E84C6917E5}"/>
              </a:ext>
            </a:extLst>
          </p:cNvPr>
          <p:cNvSpPr>
            <a:spLocks noGrp="1"/>
          </p:cNvSpPr>
          <p:nvPr>
            <p:ph idx="1"/>
          </p:nvPr>
        </p:nvSpPr>
        <p:spPr>
          <a:xfrm>
            <a:off x="838200" y="1130300"/>
            <a:ext cx="10515600" cy="4791768"/>
          </a:xfrm>
        </p:spPr>
        <p:txBody>
          <a:bodyPr>
            <a:normAutofit lnSpcReduction="10000"/>
          </a:bodyPr>
          <a:lstStyle/>
          <a:p>
            <a:r>
              <a:rPr lang="en-US" b="0" dirty="0"/>
              <a:t>US HealthCare system is </a:t>
            </a:r>
            <a:r>
              <a:rPr lang="en-US" u="sng" dirty="0"/>
              <a:t>not preforming well</a:t>
            </a:r>
            <a:r>
              <a:rPr lang="en-US" b="0" dirty="0"/>
              <a:t>.</a:t>
            </a:r>
          </a:p>
          <a:p>
            <a:pPr lvl="1"/>
            <a:r>
              <a:rPr lang="en-US" dirty="0"/>
              <a:t>V</a:t>
            </a:r>
            <a:r>
              <a:rPr lang="en-US" b="0" dirty="0"/>
              <a:t>ery expensive with low quality and access.</a:t>
            </a:r>
          </a:p>
          <a:p>
            <a:pPr marL="457200" lvl="1" indent="0">
              <a:buNone/>
            </a:pPr>
            <a:endParaRPr lang="en-US" b="0" dirty="0"/>
          </a:p>
          <a:p>
            <a:r>
              <a:rPr lang="en-US" b="0" dirty="0"/>
              <a:t>One of the main reasons for very high costs is the </a:t>
            </a:r>
            <a:r>
              <a:rPr lang="en-US" u="sng" dirty="0"/>
              <a:t>monopolization</a:t>
            </a:r>
            <a:r>
              <a:rPr lang="en-US" b="0" dirty="0"/>
              <a:t> of healthcare markets.</a:t>
            </a:r>
          </a:p>
          <a:p>
            <a:pPr marL="0" indent="0">
              <a:buNone/>
            </a:pPr>
            <a:endParaRPr lang="en-US" b="0" dirty="0"/>
          </a:p>
          <a:p>
            <a:r>
              <a:rPr lang="en-US" u="sng" dirty="0"/>
              <a:t>Universal health insurance </a:t>
            </a:r>
            <a:r>
              <a:rPr lang="en-US" b="0" dirty="0"/>
              <a:t>would increase access and perhaps also reduce costs.</a:t>
            </a:r>
          </a:p>
          <a:p>
            <a:pPr marL="0" indent="0">
              <a:buNone/>
            </a:pPr>
            <a:endParaRPr lang="en-US" b="0" dirty="0"/>
          </a:p>
          <a:p>
            <a:r>
              <a:rPr lang="en-US" b="0" dirty="0"/>
              <a:t>Changing the </a:t>
            </a:r>
            <a:r>
              <a:rPr lang="en-US" u="sng" dirty="0"/>
              <a:t>focus</a:t>
            </a:r>
            <a:r>
              <a:rPr lang="en-US" b="0" dirty="0"/>
              <a:t> from maximizing </a:t>
            </a:r>
            <a:r>
              <a:rPr lang="en-US" u="sng" dirty="0"/>
              <a:t>profits</a:t>
            </a:r>
            <a:r>
              <a:rPr lang="en-US" b="0" dirty="0"/>
              <a:t> to maximizing </a:t>
            </a:r>
            <a:r>
              <a:rPr lang="en-US" u="sng" dirty="0"/>
              <a:t>care</a:t>
            </a:r>
            <a:r>
              <a:rPr lang="en-US" b="0" dirty="0"/>
              <a:t> would help.</a:t>
            </a:r>
          </a:p>
        </p:txBody>
      </p:sp>
      <p:sp>
        <p:nvSpPr>
          <p:cNvPr id="4" name="Slide Number Placeholder 3">
            <a:extLst>
              <a:ext uri="{FF2B5EF4-FFF2-40B4-BE49-F238E27FC236}">
                <a16:creationId xmlns:a16="http://schemas.microsoft.com/office/drawing/2014/main" id="{92C57DDA-0A58-4549-A6D1-349BD51DBC74}"/>
              </a:ext>
            </a:extLst>
          </p:cNvPr>
          <p:cNvSpPr>
            <a:spLocks noGrp="1"/>
          </p:cNvSpPr>
          <p:nvPr>
            <p:ph type="sldNum" sz="quarter" idx="12"/>
          </p:nvPr>
        </p:nvSpPr>
        <p:spPr/>
        <p:txBody>
          <a:bodyPr/>
          <a:lstStyle/>
          <a:p>
            <a:fld id="{D9F085D5-EC86-4F6A-B501-C1359CB39116}" type="slidenum">
              <a:rPr lang="en-GB" smtClean="0"/>
              <a:t>43</a:t>
            </a:fld>
            <a:endParaRPr lang="en-GB"/>
          </a:p>
        </p:txBody>
      </p:sp>
    </p:spTree>
    <p:extLst>
      <p:ext uri="{BB962C8B-B14F-4D97-AF65-F5344CB8AC3E}">
        <p14:creationId xmlns:p14="http://schemas.microsoft.com/office/powerpoint/2010/main" val="279968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FABA8-E677-1D95-2B6C-D3023AE6EF45}"/>
              </a:ext>
            </a:extLst>
          </p:cNvPr>
          <p:cNvSpPr>
            <a:spLocks noGrp="1"/>
          </p:cNvSpPr>
          <p:nvPr>
            <p:ph type="title"/>
          </p:nvPr>
        </p:nvSpPr>
        <p:spPr/>
        <p:txBody>
          <a:bodyPr/>
          <a:lstStyle/>
          <a:p>
            <a:r>
              <a:rPr lang="en-US" dirty="0">
                <a:solidFill>
                  <a:schemeClr val="bg1"/>
                </a:solidFill>
              </a:rPr>
              <a:t>A</a:t>
            </a:r>
            <a:r>
              <a:rPr lang="en-US" dirty="0"/>
              <a:t> </a:t>
            </a:r>
            <a:r>
              <a:rPr lang="en-US" dirty="0">
                <a:solidFill>
                  <a:schemeClr val="bg1"/>
                </a:solidFill>
              </a:rPr>
              <a:t>F</a:t>
            </a:r>
            <a:r>
              <a:rPr lang="en-US" dirty="0"/>
              <a:t>ew Simple Solutions Could Reduce Costs</a:t>
            </a:r>
          </a:p>
        </p:txBody>
      </p:sp>
      <p:sp>
        <p:nvSpPr>
          <p:cNvPr id="3" name="Content Placeholder 2">
            <a:extLst>
              <a:ext uri="{FF2B5EF4-FFF2-40B4-BE49-F238E27FC236}">
                <a16:creationId xmlns:a16="http://schemas.microsoft.com/office/drawing/2014/main" id="{B915331C-2CF7-2607-2FB7-C52070B3EF1E}"/>
              </a:ext>
            </a:extLst>
          </p:cNvPr>
          <p:cNvSpPr>
            <a:spLocks noGrp="1"/>
          </p:cNvSpPr>
          <p:nvPr>
            <p:ph idx="1"/>
          </p:nvPr>
        </p:nvSpPr>
        <p:spPr/>
        <p:txBody>
          <a:bodyPr/>
          <a:lstStyle/>
          <a:p>
            <a:pPr>
              <a:spcAft>
                <a:spcPts val="2500"/>
              </a:spcAft>
            </a:pPr>
            <a:r>
              <a:rPr lang="en-US" dirty="0"/>
              <a:t>Encourage competition in healthcare markets.</a:t>
            </a:r>
          </a:p>
          <a:p>
            <a:pPr>
              <a:spcAft>
                <a:spcPts val="2500"/>
              </a:spcAft>
            </a:pPr>
            <a:r>
              <a:rPr lang="en-US" dirty="0"/>
              <a:t>Introduction of a public option in the health insurance market.</a:t>
            </a:r>
          </a:p>
          <a:p>
            <a:r>
              <a:rPr lang="en-US" dirty="0"/>
              <a:t>Allow the US government to negotiate drug prices</a:t>
            </a:r>
          </a:p>
          <a:p>
            <a:pPr lvl="1">
              <a:spcAft>
                <a:spcPts val="2500"/>
              </a:spcAft>
            </a:pPr>
            <a:r>
              <a:rPr lang="en-US" dirty="0"/>
              <a:t>like most every other nation.</a:t>
            </a:r>
          </a:p>
          <a:p>
            <a:endParaRPr lang="en-US" dirty="0"/>
          </a:p>
        </p:txBody>
      </p:sp>
      <p:sp>
        <p:nvSpPr>
          <p:cNvPr id="4" name="Slide Number Placeholder 3">
            <a:extLst>
              <a:ext uri="{FF2B5EF4-FFF2-40B4-BE49-F238E27FC236}">
                <a16:creationId xmlns:a16="http://schemas.microsoft.com/office/drawing/2014/main" id="{2561B803-395A-E50A-2D40-F3B833218B16}"/>
              </a:ext>
            </a:extLst>
          </p:cNvPr>
          <p:cNvSpPr>
            <a:spLocks noGrp="1"/>
          </p:cNvSpPr>
          <p:nvPr>
            <p:ph type="sldNum" sz="quarter" idx="12"/>
          </p:nvPr>
        </p:nvSpPr>
        <p:spPr/>
        <p:txBody>
          <a:bodyPr/>
          <a:lstStyle/>
          <a:p>
            <a:fld id="{D9F085D5-EC86-4F6A-B501-C1359CB39116}" type="slidenum">
              <a:rPr lang="en-GB" smtClean="0"/>
              <a:t>44</a:t>
            </a:fld>
            <a:endParaRPr lang="en-GB"/>
          </a:p>
        </p:txBody>
      </p:sp>
    </p:spTree>
    <p:extLst>
      <p:ext uri="{BB962C8B-B14F-4D97-AF65-F5344CB8AC3E}">
        <p14:creationId xmlns:p14="http://schemas.microsoft.com/office/powerpoint/2010/main" val="106992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C081A-8A2B-8131-C2EB-B644E528B9AB}"/>
              </a:ext>
            </a:extLst>
          </p:cNvPr>
          <p:cNvSpPr>
            <a:spLocks noGrp="1"/>
          </p:cNvSpPr>
          <p:nvPr>
            <p:ph type="title"/>
          </p:nvPr>
        </p:nvSpPr>
        <p:spPr>
          <a:xfrm>
            <a:off x="801129" y="0"/>
            <a:ext cx="10515600" cy="1325563"/>
          </a:xfrm>
        </p:spPr>
        <p:txBody>
          <a:bodyPr/>
          <a:lstStyle/>
          <a:p>
            <a:r>
              <a:rPr lang="en-US" dirty="0">
                <a:solidFill>
                  <a:schemeClr val="bg1"/>
                </a:solidFill>
              </a:rPr>
              <a:t>Wh</a:t>
            </a:r>
            <a:r>
              <a:rPr lang="en-US" dirty="0"/>
              <a:t>at Does Democracy Have to do With it?</a:t>
            </a:r>
          </a:p>
        </p:txBody>
      </p:sp>
      <p:sp>
        <p:nvSpPr>
          <p:cNvPr id="4" name="Slide Number Placeholder 3">
            <a:extLst>
              <a:ext uri="{FF2B5EF4-FFF2-40B4-BE49-F238E27FC236}">
                <a16:creationId xmlns:a16="http://schemas.microsoft.com/office/drawing/2014/main" id="{8DB5AC32-9EF6-4CA2-98D2-6E87E64B0199}"/>
              </a:ext>
            </a:extLst>
          </p:cNvPr>
          <p:cNvSpPr>
            <a:spLocks noGrp="1"/>
          </p:cNvSpPr>
          <p:nvPr>
            <p:ph type="sldNum" sz="quarter" idx="12"/>
          </p:nvPr>
        </p:nvSpPr>
        <p:spPr/>
        <p:txBody>
          <a:bodyPr/>
          <a:lstStyle/>
          <a:p>
            <a:fld id="{D9F085D5-EC86-4F6A-B501-C1359CB39116}" type="slidenum">
              <a:rPr lang="en-GB" smtClean="0"/>
              <a:t>45</a:t>
            </a:fld>
            <a:endParaRPr lang="en-GB"/>
          </a:p>
        </p:txBody>
      </p:sp>
      <p:pic>
        <p:nvPicPr>
          <p:cNvPr id="14" name="Content Placeholder 13">
            <a:extLst>
              <a:ext uri="{FF2B5EF4-FFF2-40B4-BE49-F238E27FC236}">
                <a16:creationId xmlns:a16="http://schemas.microsoft.com/office/drawing/2014/main" id="{07FC5210-1E97-8727-9712-F7B38192A9FC}"/>
              </a:ext>
            </a:extLst>
          </p:cNvPr>
          <p:cNvPicPr>
            <a:picLocks noGrp="1" noChangeAspect="1"/>
          </p:cNvPicPr>
          <p:nvPr>
            <p:ph idx="1"/>
          </p:nvPr>
        </p:nvPicPr>
        <p:blipFill>
          <a:blip r:embed="rId2"/>
          <a:stretch>
            <a:fillRect/>
          </a:stretch>
        </p:blipFill>
        <p:spPr>
          <a:xfrm>
            <a:off x="1765472" y="1047642"/>
            <a:ext cx="7277100" cy="774700"/>
          </a:xfrm>
        </p:spPr>
      </p:pic>
      <p:pic>
        <p:nvPicPr>
          <p:cNvPr id="17" name="Picture 16">
            <a:extLst>
              <a:ext uri="{FF2B5EF4-FFF2-40B4-BE49-F238E27FC236}">
                <a16:creationId xmlns:a16="http://schemas.microsoft.com/office/drawing/2014/main" id="{DE20689A-B9C6-6A97-A7E0-3BDE0A68F4FE}"/>
              </a:ext>
            </a:extLst>
          </p:cNvPr>
          <p:cNvPicPr>
            <a:picLocks noChangeAspect="1"/>
          </p:cNvPicPr>
          <p:nvPr/>
        </p:nvPicPr>
        <p:blipFill>
          <a:blip r:embed="rId3"/>
          <a:srcRect/>
          <a:stretch/>
        </p:blipFill>
        <p:spPr>
          <a:xfrm>
            <a:off x="1317153" y="1908813"/>
            <a:ext cx="9894412" cy="3891984"/>
          </a:xfrm>
          <a:prstGeom prst="rect">
            <a:avLst/>
          </a:prstGeom>
        </p:spPr>
      </p:pic>
      <p:pic>
        <p:nvPicPr>
          <p:cNvPr id="18" name="Picture 17" descr="A graph showing the country's economic growth&#10;&#10;Description automatically generated with medium confidence">
            <a:extLst>
              <a:ext uri="{FF2B5EF4-FFF2-40B4-BE49-F238E27FC236}">
                <a16:creationId xmlns:a16="http://schemas.microsoft.com/office/drawing/2014/main" id="{75144C2D-5153-B8CA-DB27-5500B85C7F1B}"/>
              </a:ext>
            </a:extLst>
          </p:cNvPr>
          <p:cNvPicPr>
            <a:picLocks noChangeAspect="1"/>
          </p:cNvPicPr>
          <p:nvPr/>
        </p:nvPicPr>
        <p:blipFill>
          <a:blip r:embed="rId4"/>
          <a:stretch>
            <a:fillRect/>
          </a:stretch>
        </p:blipFill>
        <p:spPr>
          <a:xfrm>
            <a:off x="1317153" y="1899253"/>
            <a:ext cx="9894412" cy="3911105"/>
          </a:xfrm>
          <a:prstGeom prst="rect">
            <a:avLst/>
          </a:prstGeom>
        </p:spPr>
      </p:pic>
      <p:sp>
        <p:nvSpPr>
          <p:cNvPr id="19" name="TextBox 18">
            <a:extLst>
              <a:ext uri="{FF2B5EF4-FFF2-40B4-BE49-F238E27FC236}">
                <a16:creationId xmlns:a16="http://schemas.microsoft.com/office/drawing/2014/main" id="{DB0916D8-67B7-8019-C8BF-20C1D1FD5B7C}"/>
              </a:ext>
            </a:extLst>
          </p:cNvPr>
          <p:cNvSpPr txBox="1"/>
          <p:nvPr/>
        </p:nvSpPr>
        <p:spPr>
          <a:xfrm>
            <a:off x="8020279" y="6450006"/>
            <a:ext cx="3565207" cy="276999"/>
          </a:xfrm>
          <a:prstGeom prst="rect">
            <a:avLst/>
          </a:prstGeom>
          <a:noFill/>
        </p:spPr>
        <p:txBody>
          <a:bodyPr wrap="none" rtlCol="0">
            <a:spAutoFit/>
          </a:bodyPr>
          <a:lstStyle/>
          <a:p>
            <a:r>
              <a:rPr lang="en-US" sz="1200" dirty="0"/>
              <a:t>Source: https://</a:t>
            </a:r>
            <a:r>
              <a:rPr lang="en-US" sz="1200" dirty="0" err="1"/>
              <a:t>ourworldindata.org</a:t>
            </a:r>
            <a:r>
              <a:rPr lang="en-US" sz="1200" dirty="0"/>
              <a:t>/democracy-health</a:t>
            </a:r>
          </a:p>
        </p:txBody>
      </p:sp>
      <p:grpSp>
        <p:nvGrpSpPr>
          <p:cNvPr id="8" name="Group 7">
            <a:extLst>
              <a:ext uri="{FF2B5EF4-FFF2-40B4-BE49-F238E27FC236}">
                <a16:creationId xmlns:a16="http://schemas.microsoft.com/office/drawing/2014/main" id="{561BADEE-1FB2-F745-125E-5CA615173F0A}"/>
              </a:ext>
            </a:extLst>
          </p:cNvPr>
          <p:cNvGrpSpPr/>
          <p:nvPr/>
        </p:nvGrpSpPr>
        <p:grpSpPr>
          <a:xfrm>
            <a:off x="7839856" y="2788170"/>
            <a:ext cx="1440018" cy="2485338"/>
            <a:chOff x="7839856" y="2788170"/>
            <a:chExt cx="1440018" cy="2485338"/>
          </a:xfrm>
        </p:grpSpPr>
        <p:cxnSp>
          <p:nvCxnSpPr>
            <p:cNvPr id="5" name="Straight Connector 4">
              <a:extLst>
                <a:ext uri="{FF2B5EF4-FFF2-40B4-BE49-F238E27FC236}">
                  <a16:creationId xmlns:a16="http://schemas.microsoft.com/office/drawing/2014/main" id="{9065414E-2934-95FD-23A6-567D96D2034C}"/>
                </a:ext>
              </a:extLst>
            </p:cNvPr>
            <p:cNvCxnSpPr>
              <a:cxnSpLocks/>
            </p:cNvCxnSpPr>
            <p:nvPr/>
          </p:nvCxnSpPr>
          <p:spPr>
            <a:xfrm>
              <a:off x="7839856" y="2788170"/>
              <a:ext cx="974360" cy="1858781"/>
            </a:xfrm>
            <a:prstGeom prst="line">
              <a:avLst/>
            </a:prstGeom>
            <a:ln w="63500">
              <a:headEnd type="stealth"/>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ED067B9-BD9D-DD6C-9C9F-A8CB7B95A39F}"/>
                </a:ext>
              </a:extLst>
            </p:cNvPr>
            <p:cNvSpPr txBox="1"/>
            <p:nvPr/>
          </p:nvSpPr>
          <p:spPr>
            <a:xfrm>
              <a:off x="8589364" y="4811843"/>
              <a:ext cx="690510" cy="461665"/>
            </a:xfrm>
            <a:prstGeom prst="rect">
              <a:avLst/>
            </a:prstGeom>
            <a:noFill/>
          </p:spPr>
          <p:txBody>
            <a:bodyPr wrap="none" rtlCol="0">
              <a:spAutoFit/>
            </a:bodyPr>
            <a:lstStyle/>
            <a:p>
              <a:r>
                <a:rPr lang="en-US" sz="2400" b="1" dirty="0"/>
                <a:t>U.S.</a:t>
              </a:r>
            </a:p>
          </p:txBody>
        </p:sp>
      </p:grpSp>
    </p:spTree>
    <p:extLst>
      <p:ext uri="{BB962C8B-B14F-4D97-AF65-F5344CB8AC3E}">
        <p14:creationId xmlns:p14="http://schemas.microsoft.com/office/powerpoint/2010/main" val="360121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2BFDE-6DB8-2B77-6790-4A4501A31C56}"/>
              </a:ext>
            </a:extLst>
          </p:cNvPr>
          <p:cNvSpPr>
            <a:spLocks noGrp="1"/>
          </p:cNvSpPr>
          <p:nvPr>
            <p:ph type="title"/>
          </p:nvPr>
        </p:nvSpPr>
        <p:spPr>
          <a:xfrm>
            <a:off x="937353" y="0"/>
            <a:ext cx="10515600" cy="1325563"/>
          </a:xfrm>
        </p:spPr>
        <p:txBody>
          <a:bodyPr/>
          <a:lstStyle/>
          <a:p>
            <a:r>
              <a:rPr lang="en-US" dirty="0">
                <a:solidFill>
                  <a:schemeClr val="bg1"/>
                </a:solidFill>
              </a:rPr>
              <a:t>De</a:t>
            </a:r>
            <a:r>
              <a:rPr lang="en-US" dirty="0"/>
              <a:t>mocracy Measures Tell A Tale</a:t>
            </a:r>
          </a:p>
        </p:txBody>
      </p:sp>
      <p:graphicFrame>
        <p:nvGraphicFramePr>
          <p:cNvPr id="5" name="Content Placeholder 4">
            <a:extLst>
              <a:ext uri="{FF2B5EF4-FFF2-40B4-BE49-F238E27FC236}">
                <a16:creationId xmlns:a16="http://schemas.microsoft.com/office/drawing/2014/main" id="{767E9937-0F96-2C08-696C-B4B186C59CC2}"/>
              </a:ext>
            </a:extLst>
          </p:cNvPr>
          <p:cNvGraphicFramePr>
            <a:graphicFrameLocks noGrp="1"/>
          </p:cNvGraphicFramePr>
          <p:nvPr>
            <p:ph idx="1"/>
            <p:extLst>
              <p:ext uri="{D42A27DB-BD31-4B8C-83A1-F6EECF244321}">
                <p14:modId xmlns:p14="http://schemas.microsoft.com/office/powerpoint/2010/main" val="975902819"/>
              </p:ext>
            </p:extLst>
          </p:nvPr>
        </p:nvGraphicFramePr>
        <p:xfrm>
          <a:off x="838200" y="1233889"/>
          <a:ext cx="10515600" cy="4847423"/>
        </p:xfrm>
        <a:graphic>
          <a:graphicData uri="http://schemas.openxmlformats.org/drawingml/2006/table">
            <a:tbl>
              <a:tblPr firstRow="1" bandRow="1">
                <a:tableStyleId>{5C22544A-7EE6-4342-B048-85BDC9FD1C3A}</a:tableStyleId>
              </a:tblPr>
              <a:tblGrid>
                <a:gridCol w="7104961">
                  <a:extLst>
                    <a:ext uri="{9D8B030D-6E8A-4147-A177-3AD203B41FA5}">
                      <a16:colId xmlns:a16="http://schemas.microsoft.com/office/drawing/2014/main" val="2352592248"/>
                    </a:ext>
                  </a:extLst>
                </a:gridCol>
                <a:gridCol w="3410639">
                  <a:extLst>
                    <a:ext uri="{9D8B030D-6E8A-4147-A177-3AD203B41FA5}">
                      <a16:colId xmlns:a16="http://schemas.microsoft.com/office/drawing/2014/main" val="1903502459"/>
                    </a:ext>
                  </a:extLst>
                </a:gridCol>
              </a:tblGrid>
              <a:tr h="409089">
                <a:tc>
                  <a:txBody>
                    <a:bodyPr/>
                    <a:lstStyle/>
                    <a:p>
                      <a:r>
                        <a:rPr lang="en-US" dirty="0"/>
                        <a:t>Type of Index</a:t>
                      </a:r>
                    </a:p>
                  </a:txBody>
                  <a:tcPr/>
                </a:tc>
                <a:tc>
                  <a:txBody>
                    <a:bodyPr/>
                    <a:lstStyle/>
                    <a:p>
                      <a:pPr algn="ctr"/>
                      <a:r>
                        <a:rPr lang="en-US" dirty="0"/>
                        <a:t>U.S. Rank</a:t>
                      </a:r>
                    </a:p>
                  </a:txBody>
                  <a:tcPr anchor="ctr"/>
                </a:tc>
                <a:extLst>
                  <a:ext uri="{0D108BD9-81ED-4DB2-BD59-A6C34878D82A}">
                    <a16:rowId xmlns:a16="http://schemas.microsoft.com/office/drawing/2014/main" val="2219459313"/>
                  </a:ext>
                </a:extLst>
              </a:tr>
              <a:tr h="1008712">
                <a:tc>
                  <a:txBody>
                    <a:bodyPr/>
                    <a:lstStyle/>
                    <a:p>
                      <a:r>
                        <a:rPr lang="en-US" b="1" dirty="0"/>
                        <a:t>The Electoral Democracy Index</a:t>
                      </a:r>
                    </a:p>
                    <a:p>
                      <a:r>
                        <a:rPr lang="en-US" dirty="0"/>
                        <a:t>The principle of electoral or representative democracy, including whether elections were free and fair, and a free and independent media.</a:t>
                      </a:r>
                    </a:p>
                  </a:txBody>
                  <a:tcPr/>
                </a:tc>
                <a:tc>
                  <a:txBody>
                    <a:bodyPr/>
                    <a:lstStyle/>
                    <a:p>
                      <a:pPr algn="ctr"/>
                      <a:endParaRPr lang="en-US" sz="3600" dirty="0"/>
                    </a:p>
                  </a:txBody>
                  <a:tcPr anchor="ctr"/>
                </a:tc>
                <a:extLst>
                  <a:ext uri="{0D108BD9-81ED-4DB2-BD59-A6C34878D82A}">
                    <a16:rowId xmlns:a16="http://schemas.microsoft.com/office/drawing/2014/main" val="1192646301"/>
                  </a:ext>
                </a:extLst>
              </a:tr>
              <a:tr h="706099">
                <a:tc>
                  <a:txBody>
                    <a:bodyPr/>
                    <a:lstStyle/>
                    <a:p>
                      <a:r>
                        <a:rPr lang="en-US" b="1" dirty="0"/>
                        <a:t>Liberal Democracy Index</a:t>
                      </a:r>
                    </a:p>
                    <a:p>
                      <a:r>
                        <a:rPr lang="en-US" dirty="0"/>
                        <a:t>Rule of law, checks and balances, and civil liberties.</a:t>
                      </a:r>
                    </a:p>
                  </a:txBody>
                  <a:tcPr/>
                </a:tc>
                <a:tc>
                  <a:txBody>
                    <a:bodyPr/>
                    <a:lstStyle/>
                    <a:p>
                      <a:pPr algn="ctr"/>
                      <a:endParaRPr lang="en-US" sz="3600" dirty="0"/>
                    </a:p>
                  </a:txBody>
                  <a:tcPr anchor="ctr"/>
                </a:tc>
                <a:extLst>
                  <a:ext uri="{0D108BD9-81ED-4DB2-BD59-A6C34878D82A}">
                    <a16:rowId xmlns:a16="http://schemas.microsoft.com/office/drawing/2014/main" val="1736863397"/>
                  </a:ext>
                </a:extLst>
              </a:tr>
              <a:tr h="1008712">
                <a:tc>
                  <a:txBody>
                    <a:bodyPr/>
                    <a:lstStyle/>
                    <a:p>
                      <a:r>
                        <a:rPr lang="en-US" b="1" dirty="0"/>
                        <a:t>Participatory Democracy Index</a:t>
                      </a:r>
                    </a:p>
                    <a:p>
                      <a:r>
                        <a:rPr lang="en-US" dirty="0"/>
                        <a:t>Do citizens participate in their own government through local democratic institutions, civil society organizations, direct democracy.</a:t>
                      </a:r>
                    </a:p>
                  </a:txBody>
                  <a:tcPr/>
                </a:tc>
                <a:tc>
                  <a:txBody>
                    <a:bodyPr/>
                    <a:lstStyle/>
                    <a:p>
                      <a:pPr algn="ctr"/>
                      <a:endParaRPr lang="en-US" sz="3600" dirty="0"/>
                    </a:p>
                  </a:txBody>
                  <a:tcPr anchor="ctr"/>
                </a:tc>
                <a:extLst>
                  <a:ext uri="{0D108BD9-81ED-4DB2-BD59-A6C34878D82A}">
                    <a16:rowId xmlns:a16="http://schemas.microsoft.com/office/drawing/2014/main" val="4083098963"/>
                  </a:ext>
                </a:extLst>
              </a:tr>
              <a:tr h="1008712">
                <a:tc>
                  <a:txBody>
                    <a:bodyPr/>
                    <a:lstStyle/>
                    <a:p>
                      <a:r>
                        <a:rPr lang="en-US" b="1" dirty="0"/>
                        <a:t>Deliberative Democracy Index</a:t>
                      </a:r>
                    </a:p>
                    <a:p>
                      <a:r>
                        <a:rPr lang="en-US" dirty="0"/>
                        <a:t>Are decisions made in the best interest of the people as opposed to due to coercion or narrow interest groups.</a:t>
                      </a:r>
                    </a:p>
                  </a:txBody>
                  <a:tcPr/>
                </a:tc>
                <a:tc>
                  <a:txBody>
                    <a:bodyPr/>
                    <a:lstStyle/>
                    <a:p>
                      <a:pPr algn="ctr"/>
                      <a:endParaRPr lang="en-US" sz="3600" dirty="0"/>
                    </a:p>
                  </a:txBody>
                  <a:tcPr anchor="ctr"/>
                </a:tc>
                <a:extLst>
                  <a:ext uri="{0D108BD9-81ED-4DB2-BD59-A6C34878D82A}">
                    <a16:rowId xmlns:a16="http://schemas.microsoft.com/office/drawing/2014/main" val="2873793724"/>
                  </a:ext>
                </a:extLst>
              </a:tr>
              <a:tr h="706099">
                <a:tc>
                  <a:txBody>
                    <a:bodyPr/>
                    <a:lstStyle/>
                    <a:p>
                      <a:r>
                        <a:rPr lang="en-US" b="1" dirty="0"/>
                        <a:t>Egalitarian Democracy Index</a:t>
                      </a:r>
                    </a:p>
                    <a:p>
                      <a:r>
                        <a:rPr lang="en-US" dirty="0"/>
                        <a:t>Measures equality of access to resources, power, and freedoms.</a:t>
                      </a:r>
                    </a:p>
                  </a:txBody>
                  <a:tcPr/>
                </a:tc>
                <a:tc>
                  <a:txBody>
                    <a:bodyPr/>
                    <a:lstStyle/>
                    <a:p>
                      <a:pPr algn="ctr"/>
                      <a:endParaRPr lang="en-US" sz="3600" dirty="0"/>
                    </a:p>
                  </a:txBody>
                  <a:tcPr anchor="ctr"/>
                </a:tc>
                <a:extLst>
                  <a:ext uri="{0D108BD9-81ED-4DB2-BD59-A6C34878D82A}">
                    <a16:rowId xmlns:a16="http://schemas.microsoft.com/office/drawing/2014/main" val="2361732550"/>
                  </a:ext>
                </a:extLst>
              </a:tr>
            </a:tbl>
          </a:graphicData>
        </a:graphic>
      </p:graphicFrame>
      <p:sp>
        <p:nvSpPr>
          <p:cNvPr id="4" name="Slide Number Placeholder 3">
            <a:extLst>
              <a:ext uri="{FF2B5EF4-FFF2-40B4-BE49-F238E27FC236}">
                <a16:creationId xmlns:a16="http://schemas.microsoft.com/office/drawing/2014/main" id="{B5BF1D46-3F87-950F-E075-D076896C58E3}"/>
              </a:ext>
            </a:extLst>
          </p:cNvPr>
          <p:cNvSpPr>
            <a:spLocks noGrp="1"/>
          </p:cNvSpPr>
          <p:nvPr>
            <p:ph type="sldNum" sz="quarter" idx="12"/>
          </p:nvPr>
        </p:nvSpPr>
        <p:spPr/>
        <p:txBody>
          <a:bodyPr/>
          <a:lstStyle/>
          <a:p>
            <a:fld id="{D9F085D5-EC86-4F6A-B501-C1359CB39116}" type="slidenum">
              <a:rPr lang="en-GB" smtClean="0"/>
              <a:t>46</a:t>
            </a:fld>
            <a:endParaRPr lang="en-GB"/>
          </a:p>
        </p:txBody>
      </p:sp>
      <p:sp>
        <p:nvSpPr>
          <p:cNvPr id="6" name="TextBox 5">
            <a:extLst>
              <a:ext uri="{FF2B5EF4-FFF2-40B4-BE49-F238E27FC236}">
                <a16:creationId xmlns:a16="http://schemas.microsoft.com/office/drawing/2014/main" id="{45057385-403E-A3E4-AF78-D481B37420CC}"/>
              </a:ext>
            </a:extLst>
          </p:cNvPr>
          <p:cNvSpPr txBox="1"/>
          <p:nvPr/>
        </p:nvSpPr>
        <p:spPr>
          <a:xfrm>
            <a:off x="5763639" y="6467266"/>
            <a:ext cx="5689314" cy="276999"/>
          </a:xfrm>
          <a:prstGeom prst="rect">
            <a:avLst/>
          </a:prstGeom>
          <a:noFill/>
        </p:spPr>
        <p:txBody>
          <a:bodyPr wrap="none" rtlCol="0">
            <a:spAutoFit/>
          </a:bodyPr>
          <a:lstStyle/>
          <a:p>
            <a:r>
              <a:rPr lang="en-US" sz="1200" dirty="0"/>
              <a:t>Source: </a:t>
            </a:r>
            <a:r>
              <a:rPr lang="en-US" sz="1200" dirty="0">
                <a:hlinkClick r:id="rId2"/>
              </a:rPr>
              <a:t>https://v-dem.net</a:t>
            </a:r>
            <a:r>
              <a:rPr lang="en-US" sz="1200" dirty="0"/>
              <a:t>, via https://</a:t>
            </a:r>
            <a:r>
              <a:rPr lang="en-US" sz="1200" dirty="0" err="1"/>
              <a:t>en.wikipedia.org</a:t>
            </a:r>
            <a:r>
              <a:rPr lang="en-US" sz="1200" dirty="0"/>
              <a:t>/wiki/V-</a:t>
            </a:r>
            <a:r>
              <a:rPr lang="en-US" sz="1200" dirty="0" err="1"/>
              <a:t>Dem_Democracy_Indices</a:t>
            </a:r>
            <a:endParaRPr lang="en-US" sz="1200" dirty="0"/>
          </a:p>
        </p:txBody>
      </p:sp>
      <p:sp>
        <p:nvSpPr>
          <p:cNvPr id="7" name="TextBox 6">
            <a:extLst>
              <a:ext uri="{FF2B5EF4-FFF2-40B4-BE49-F238E27FC236}">
                <a16:creationId xmlns:a16="http://schemas.microsoft.com/office/drawing/2014/main" id="{24FB91C9-F399-3667-E39F-506E148C9858}"/>
              </a:ext>
            </a:extLst>
          </p:cNvPr>
          <p:cNvSpPr txBox="1"/>
          <p:nvPr/>
        </p:nvSpPr>
        <p:spPr>
          <a:xfrm>
            <a:off x="9272751" y="1823181"/>
            <a:ext cx="652743" cy="646331"/>
          </a:xfrm>
          <a:prstGeom prst="rect">
            <a:avLst/>
          </a:prstGeom>
          <a:noFill/>
        </p:spPr>
        <p:txBody>
          <a:bodyPr wrap="none" rtlCol="0">
            <a:spAutoFit/>
          </a:bodyPr>
          <a:lstStyle/>
          <a:p>
            <a:r>
              <a:rPr lang="en-US" sz="3600" dirty="0"/>
              <a:t>20</a:t>
            </a:r>
          </a:p>
        </p:txBody>
      </p:sp>
      <p:sp>
        <p:nvSpPr>
          <p:cNvPr id="8" name="TextBox 7">
            <a:extLst>
              <a:ext uri="{FF2B5EF4-FFF2-40B4-BE49-F238E27FC236}">
                <a16:creationId xmlns:a16="http://schemas.microsoft.com/office/drawing/2014/main" id="{130A12D9-4CF5-ED69-8CFC-094C5E7655F2}"/>
              </a:ext>
            </a:extLst>
          </p:cNvPr>
          <p:cNvSpPr txBox="1"/>
          <p:nvPr/>
        </p:nvSpPr>
        <p:spPr>
          <a:xfrm>
            <a:off x="9274756" y="2618426"/>
            <a:ext cx="652743" cy="646331"/>
          </a:xfrm>
          <a:prstGeom prst="rect">
            <a:avLst/>
          </a:prstGeom>
          <a:noFill/>
        </p:spPr>
        <p:txBody>
          <a:bodyPr wrap="none" rtlCol="0">
            <a:spAutoFit/>
          </a:bodyPr>
          <a:lstStyle/>
          <a:p>
            <a:r>
              <a:rPr lang="en-US" sz="3600" dirty="0"/>
              <a:t>20</a:t>
            </a:r>
          </a:p>
        </p:txBody>
      </p:sp>
      <p:sp>
        <p:nvSpPr>
          <p:cNvPr id="9" name="TextBox 8">
            <a:extLst>
              <a:ext uri="{FF2B5EF4-FFF2-40B4-BE49-F238E27FC236}">
                <a16:creationId xmlns:a16="http://schemas.microsoft.com/office/drawing/2014/main" id="{C1D1F77D-4A9E-0177-C6F2-65B65FD905FD}"/>
              </a:ext>
            </a:extLst>
          </p:cNvPr>
          <p:cNvSpPr txBox="1"/>
          <p:nvPr/>
        </p:nvSpPr>
        <p:spPr>
          <a:xfrm>
            <a:off x="9272750" y="3565749"/>
            <a:ext cx="652743" cy="646331"/>
          </a:xfrm>
          <a:prstGeom prst="rect">
            <a:avLst/>
          </a:prstGeom>
          <a:noFill/>
        </p:spPr>
        <p:txBody>
          <a:bodyPr wrap="none" rtlCol="0">
            <a:spAutoFit/>
          </a:bodyPr>
          <a:lstStyle/>
          <a:p>
            <a:r>
              <a:rPr lang="en-US" sz="3600" dirty="0"/>
              <a:t>19</a:t>
            </a:r>
          </a:p>
        </p:txBody>
      </p:sp>
      <p:sp>
        <p:nvSpPr>
          <p:cNvPr id="11" name="TextBox 10">
            <a:extLst>
              <a:ext uri="{FF2B5EF4-FFF2-40B4-BE49-F238E27FC236}">
                <a16:creationId xmlns:a16="http://schemas.microsoft.com/office/drawing/2014/main" id="{9F84242E-CA50-8499-578D-39D57031527D}"/>
              </a:ext>
            </a:extLst>
          </p:cNvPr>
          <p:cNvSpPr txBox="1"/>
          <p:nvPr/>
        </p:nvSpPr>
        <p:spPr>
          <a:xfrm>
            <a:off x="9272750" y="4522019"/>
            <a:ext cx="652743" cy="646331"/>
          </a:xfrm>
          <a:prstGeom prst="rect">
            <a:avLst/>
          </a:prstGeom>
          <a:noFill/>
        </p:spPr>
        <p:txBody>
          <a:bodyPr wrap="none" rtlCol="0">
            <a:spAutoFit/>
          </a:bodyPr>
          <a:lstStyle/>
          <a:p>
            <a:r>
              <a:rPr lang="en-US" sz="3600" dirty="0"/>
              <a:t>39</a:t>
            </a:r>
          </a:p>
        </p:txBody>
      </p:sp>
      <p:sp>
        <p:nvSpPr>
          <p:cNvPr id="12" name="TextBox 11">
            <a:extLst>
              <a:ext uri="{FF2B5EF4-FFF2-40B4-BE49-F238E27FC236}">
                <a16:creationId xmlns:a16="http://schemas.microsoft.com/office/drawing/2014/main" id="{CF96DEB2-5DC7-647F-156A-C51D5639494D}"/>
              </a:ext>
            </a:extLst>
          </p:cNvPr>
          <p:cNvSpPr txBox="1"/>
          <p:nvPr/>
        </p:nvSpPr>
        <p:spPr>
          <a:xfrm>
            <a:off x="9272750" y="5390918"/>
            <a:ext cx="652743" cy="646331"/>
          </a:xfrm>
          <a:prstGeom prst="rect">
            <a:avLst/>
          </a:prstGeom>
          <a:noFill/>
        </p:spPr>
        <p:txBody>
          <a:bodyPr wrap="none" rtlCol="0">
            <a:spAutoFit/>
          </a:bodyPr>
          <a:lstStyle/>
          <a:p>
            <a:r>
              <a:rPr lang="en-US" sz="3600" dirty="0"/>
              <a:t>78</a:t>
            </a:r>
          </a:p>
        </p:txBody>
      </p:sp>
    </p:spTree>
    <p:extLst>
      <p:ext uri="{BB962C8B-B14F-4D97-AF65-F5344CB8AC3E}">
        <p14:creationId xmlns:p14="http://schemas.microsoft.com/office/powerpoint/2010/main" val="2489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1" grpId="0"/>
      <p:bldP spid="1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E189-2B23-2F41-BBEB-10A29FA49EB0}"/>
              </a:ext>
            </a:extLst>
          </p:cNvPr>
          <p:cNvSpPr>
            <a:spLocks noGrp="1"/>
          </p:cNvSpPr>
          <p:nvPr>
            <p:ph type="title"/>
          </p:nvPr>
        </p:nvSpPr>
        <p:spPr/>
        <p:txBody>
          <a:bodyPr/>
          <a:lstStyle/>
          <a:p>
            <a:r>
              <a:rPr lang="en-US" dirty="0"/>
              <a:t> </a:t>
            </a:r>
            <a:r>
              <a:rPr lang="en-US" dirty="0">
                <a:solidFill>
                  <a:schemeClr val="bg1"/>
                </a:solidFill>
              </a:rPr>
              <a:t>Th</a:t>
            </a:r>
            <a:r>
              <a:rPr lang="en-US" dirty="0"/>
              <a:t>ank you!</a:t>
            </a:r>
          </a:p>
        </p:txBody>
      </p:sp>
      <p:sp>
        <p:nvSpPr>
          <p:cNvPr id="3" name="Content Placeholder 2">
            <a:extLst>
              <a:ext uri="{FF2B5EF4-FFF2-40B4-BE49-F238E27FC236}">
                <a16:creationId xmlns:a16="http://schemas.microsoft.com/office/drawing/2014/main" id="{09C9064E-051C-1042-85AE-F335B853ADE1}"/>
              </a:ext>
            </a:extLst>
          </p:cNvPr>
          <p:cNvSpPr>
            <a:spLocks noGrp="1"/>
          </p:cNvSpPr>
          <p:nvPr>
            <p:ph idx="1"/>
          </p:nvPr>
        </p:nvSpPr>
        <p:spPr>
          <a:xfrm>
            <a:off x="838200" y="662781"/>
            <a:ext cx="10515600" cy="5624946"/>
          </a:xfrm>
        </p:spPr>
        <p:txBody>
          <a:bodyPr>
            <a:normAutofit fontScale="85000" lnSpcReduction="20000"/>
          </a:bodyPr>
          <a:lstStyle/>
          <a:p>
            <a:pPr marL="0" indent="0" algn="ctr">
              <a:buNone/>
            </a:pPr>
            <a:endParaRPr lang="en-US" sz="6000" dirty="0"/>
          </a:p>
          <a:p>
            <a:pPr marL="0" indent="0" algn="ctr">
              <a:buNone/>
            </a:pPr>
            <a:r>
              <a:rPr lang="en-US" sz="6500" dirty="0"/>
              <a:t>Any Questions?</a:t>
            </a:r>
          </a:p>
          <a:p>
            <a:pPr marL="0" indent="0" algn="ctr">
              <a:buNone/>
            </a:pPr>
            <a:endParaRPr lang="en-US" dirty="0"/>
          </a:p>
          <a:p>
            <a:pPr marL="0" indent="0" algn="ctr">
              <a:buNone/>
            </a:pPr>
            <a:endParaRPr lang="en-US" dirty="0"/>
          </a:p>
          <a:p>
            <a:pPr marL="0" indent="0" algn="ctr">
              <a:buNone/>
            </a:pPr>
            <a:r>
              <a:rPr lang="en-US" dirty="0">
                <a:hlinkClick r:id="rId2"/>
              </a:rPr>
              <a:t>www.NEEDEcon.org</a:t>
            </a:r>
            <a:endParaRPr lang="en-US" dirty="0"/>
          </a:p>
          <a:p>
            <a:pPr marL="0" indent="0" algn="ctr">
              <a:buNone/>
            </a:pPr>
            <a:r>
              <a:rPr lang="en-US" dirty="0"/>
              <a:t>Jon D. </a:t>
            </a:r>
            <a:r>
              <a:rPr lang="en-US" dirty="0" err="1"/>
              <a:t>Haveman</a:t>
            </a:r>
            <a:r>
              <a:rPr lang="en-US" dirty="0"/>
              <a:t>, Ph.D.</a:t>
            </a:r>
          </a:p>
          <a:p>
            <a:pPr marL="0" indent="0" algn="ctr">
              <a:buNone/>
            </a:pPr>
            <a:r>
              <a:rPr lang="en-US" dirty="0" err="1"/>
              <a:t>Jon@NEEDEcon.org</a:t>
            </a:r>
            <a:endParaRPr lang="en-US" dirty="0"/>
          </a:p>
          <a:p>
            <a:pPr marL="0" indent="0" algn="ctr">
              <a:buNone/>
            </a:pPr>
            <a:endParaRPr lang="en-US" dirty="0"/>
          </a:p>
          <a:p>
            <a:pPr marL="0" indent="0" algn="ctr">
              <a:buNone/>
            </a:pPr>
            <a:r>
              <a:rPr lang="en-US" dirty="0"/>
              <a:t>Contact NEED: </a:t>
            </a:r>
            <a:r>
              <a:rPr lang="en-US" dirty="0">
                <a:hlinkClick r:id="rId3"/>
              </a:rPr>
              <a:t>info@needecon.org</a:t>
            </a:r>
            <a:endParaRPr lang="en-US" dirty="0"/>
          </a:p>
          <a:p>
            <a:pPr marL="0" indent="0" algn="ctr">
              <a:buNone/>
            </a:pPr>
            <a:endParaRPr lang="en-US" dirty="0"/>
          </a:p>
          <a:p>
            <a:pPr marL="0" indent="0" algn="ctr">
              <a:buNone/>
            </a:pPr>
            <a:r>
              <a:rPr lang="en-US" dirty="0"/>
              <a:t>Submit a testimonial:  </a:t>
            </a:r>
            <a:r>
              <a:rPr lang="en-US" dirty="0">
                <a:hlinkClick r:id="rId4"/>
              </a:rPr>
              <a:t>www.NEEDEcon.org/testimonials.php</a:t>
            </a:r>
            <a:endParaRPr lang="en-US" dirty="0"/>
          </a:p>
          <a:p>
            <a:pPr marL="0" indent="0" algn="ctr">
              <a:buNone/>
            </a:pPr>
            <a:endParaRPr lang="en-US" dirty="0"/>
          </a:p>
          <a:p>
            <a:pPr marL="0" indent="0" algn="ctr">
              <a:buNone/>
            </a:pPr>
            <a:r>
              <a:rPr lang="en-US" dirty="0"/>
              <a:t>Become a Friend of NEED:  </a:t>
            </a:r>
            <a:r>
              <a:rPr lang="en-US" dirty="0" err="1"/>
              <a:t>www.NEEDEcon.org</a:t>
            </a:r>
            <a:r>
              <a:rPr lang="en-US" dirty="0"/>
              <a:t>/</a:t>
            </a:r>
            <a:r>
              <a:rPr lang="en-US" dirty="0" err="1"/>
              <a:t>friend.php</a:t>
            </a: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052F218B-F99A-4145-A67C-DBBA7AD4E305}"/>
              </a:ext>
            </a:extLst>
          </p:cNvPr>
          <p:cNvSpPr>
            <a:spLocks noGrp="1"/>
          </p:cNvSpPr>
          <p:nvPr>
            <p:ph type="sldNum" sz="quarter" idx="12"/>
          </p:nvPr>
        </p:nvSpPr>
        <p:spPr/>
        <p:txBody>
          <a:bodyPr/>
          <a:lstStyle/>
          <a:p>
            <a:fld id="{D9F085D5-EC86-4F6A-B501-C1359CB39116}" type="slidenum">
              <a:rPr lang="en-GB" smtClean="0"/>
              <a:t>47</a:t>
            </a:fld>
            <a:endParaRPr lang="en-GB"/>
          </a:p>
        </p:txBody>
      </p:sp>
    </p:spTree>
    <p:extLst>
      <p:ext uri="{BB962C8B-B14F-4D97-AF65-F5344CB8AC3E}">
        <p14:creationId xmlns:p14="http://schemas.microsoft.com/office/powerpoint/2010/main" val="1907941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CCDCF-FE8F-604D-A984-0E891420FD86}"/>
              </a:ext>
            </a:extLst>
          </p:cNvPr>
          <p:cNvSpPr>
            <a:spLocks noGrp="1"/>
          </p:cNvSpPr>
          <p:nvPr>
            <p:ph type="title"/>
          </p:nvPr>
        </p:nvSpPr>
        <p:spPr>
          <a:xfrm>
            <a:off x="755075" y="0"/>
            <a:ext cx="10515600" cy="1325563"/>
          </a:xfrm>
        </p:spPr>
        <p:txBody>
          <a:bodyPr/>
          <a:lstStyle/>
          <a:p>
            <a:r>
              <a:rPr lang="en-US" dirty="0">
                <a:solidFill>
                  <a:schemeClr val="bg1"/>
                </a:solidFill>
              </a:rPr>
              <a:t>The</a:t>
            </a:r>
            <a:r>
              <a:rPr lang="en-US" dirty="0"/>
              <a:t> Three Legs of the Healthcare Stool</a:t>
            </a:r>
          </a:p>
        </p:txBody>
      </p:sp>
      <p:pic>
        <p:nvPicPr>
          <p:cNvPr id="6" name="Content Placeholder 5" descr="A small wooden stool with legs&#10;&#10;Description automatically generated">
            <a:extLst>
              <a:ext uri="{FF2B5EF4-FFF2-40B4-BE49-F238E27FC236}">
                <a16:creationId xmlns:a16="http://schemas.microsoft.com/office/drawing/2014/main" id="{C66BDF9A-96D3-2080-B4FC-D50D240CAEC8}"/>
              </a:ext>
            </a:extLst>
          </p:cNvPr>
          <p:cNvPicPr>
            <a:picLocks noGrp="1" noChangeAspect="1"/>
          </p:cNvPicPr>
          <p:nvPr>
            <p:ph idx="1"/>
          </p:nvPr>
        </p:nvPicPr>
        <p:blipFill>
          <a:blip r:embed="rId2"/>
          <a:stretch>
            <a:fillRect/>
          </a:stretch>
        </p:blipFill>
        <p:spPr>
          <a:xfrm>
            <a:off x="4413250" y="1745456"/>
            <a:ext cx="3365500" cy="4000500"/>
          </a:xfrm>
        </p:spPr>
      </p:pic>
      <p:sp>
        <p:nvSpPr>
          <p:cNvPr id="4" name="Slide Number Placeholder 3">
            <a:extLst>
              <a:ext uri="{FF2B5EF4-FFF2-40B4-BE49-F238E27FC236}">
                <a16:creationId xmlns:a16="http://schemas.microsoft.com/office/drawing/2014/main" id="{AAFE83D2-0071-EA4D-80E8-A8716FA37C58}"/>
              </a:ext>
            </a:extLst>
          </p:cNvPr>
          <p:cNvSpPr>
            <a:spLocks noGrp="1"/>
          </p:cNvSpPr>
          <p:nvPr>
            <p:ph type="sldNum" sz="quarter" idx="12"/>
          </p:nvPr>
        </p:nvSpPr>
        <p:spPr/>
        <p:txBody>
          <a:bodyPr/>
          <a:lstStyle/>
          <a:p>
            <a:fld id="{D9F085D5-EC86-4F6A-B501-C1359CB39116}" type="slidenum">
              <a:rPr lang="en-GB" smtClean="0"/>
              <a:t>5</a:t>
            </a:fld>
            <a:endParaRPr lang="en-GB"/>
          </a:p>
        </p:txBody>
      </p:sp>
      <p:sp>
        <p:nvSpPr>
          <p:cNvPr id="7" name="TextBox 6">
            <a:extLst>
              <a:ext uri="{FF2B5EF4-FFF2-40B4-BE49-F238E27FC236}">
                <a16:creationId xmlns:a16="http://schemas.microsoft.com/office/drawing/2014/main" id="{0A9EE621-2CA6-0F9A-7E1D-3BAB8E9D5F9F}"/>
              </a:ext>
            </a:extLst>
          </p:cNvPr>
          <p:cNvSpPr txBox="1"/>
          <p:nvPr/>
        </p:nvSpPr>
        <p:spPr>
          <a:xfrm>
            <a:off x="2980485" y="4577680"/>
            <a:ext cx="1432765" cy="584775"/>
          </a:xfrm>
          <a:prstGeom prst="rect">
            <a:avLst/>
          </a:prstGeom>
          <a:noFill/>
        </p:spPr>
        <p:txBody>
          <a:bodyPr wrap="none" rtlCol="0">
            <a:spAutoFit/>
          </a:bodyPr>
          <a:lstStyle/>
          <a:p>
            <a:r>
              <a:rPr lang="en-US" sz="3200" dirty="0"/>
              <a:t>ACCESS</a:t>
            </a:r>
          </a:p>
        </p:txBody>
      </p:sp>
      <p:sp>
        <p:nvSpPr>
          <p:cNvPr id="8" name="TextBox 7">
            <a:extLst>
              <a:ext uri="{FF2B5EF4-FFF2-40B4-BE49-F238E27FC236}">
                <a16:creationId xmlns:a16="http://schemas.microsoft.com/office/drawing/2014/main" id="{3CBEBBA7-3BAF-349C-431C-081E2B5FC8F5}"/>
              </a:ext>
            </a:extLst>
          </p:cNvPr>
          <p:cNvSpPr txBox="1"/>
          <p:nvPr/>
        </p:nvSpPr>
        <p:spPr>
          <a:xfrm>
            <a:off x="6091238" y="5645451"/>
            <a:ext cx="1247073" cy="584775"/>
          </a:xfrm>
          <a:prstGeom prst="rect">
            <a:avLst/>
          </a:prstGeom>
          <a:noFill/>
        </p:spPr>
        <p:txBody>
          <a:bodyPr wrap="none" rtlCol="0">
            <a:spAutoFit/>
          </a:bodyPr>
          <a:lstStyle/>
          <a:p>
            <a:r>
              <a:rPr lang="en-US" sz="3200" dirty="0"/>
              <a:t>COSTS</a:t>
            </a:r>
          </a:p>
        </p:txBody>
      </p:sp>
      <p:sp>
        <p:nvSpPr>
          <p:cNvPr id="9" name="TextBox 8">
            <a:extLst>
              <a:ext uri="{FF2B5EF4-FFF2-40B4-BE49-F238E27FC236}">
                <a16:creationId xmlns:a16="http://schemas.microsoft.com/office/drawing/2014/main" id="{892CE154-5328-442C-0720-88FAA49DEB8D}"/>
              </a:ext>
            </a:extLst>
          </p:cNvPr>
          <p:cNvSpPr txBox="1"/>
          <p:nvPr/>
        </p:nvSpPr>
        <p:spPr>
          <a:xfrm>
            <a:off x="7928629" y="4316070"/>
            <a:ext cx="1629549" cy="584775"/>
          </a:xfrm>
          <a:prstGeom prst="rect">
            <a:avLst/>
          </a:prstGeom>
          <a:noFill/>
        </p:spPr>
        <p:txBody>
          <a:bodyPr wrap="none" rtlCol="0">
            <a:spAutoFit/>
          </a:bodyPr>
          <a:lstStyle/>
          <a:p>
            <a:r>
              <a:rPr lang="en-US" sz="3200" dirty="0"/>
              <a:t>QUALITY</a:t>
            </a:r>
          </a:p>
        </p:txBody>
      </p:sp>
    </p:spTree>
    <p:extLst>
      <p:ext uri="{BB962C8B-B14F-4D97-AF65-F5344CB8AC3E}">
        <p14:creationId xmlns:p14="http://schemas.microsoft.com/office/powerpoint/2010/main" val="251678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3B0F-4317-3D49-A481-3E09C067C3FD}"/>
              </a:ext>
            </a:extLst>
          </p:cNvPr>
          <p:cNvSpPr>
            <a:spLocks noGrp="1"/>
          </p:cNvSpPr>
          <p:nvPr>
            <p:ph type="title"/>
          </p:nvPr>
        </p:nvSpPr>
        <p:spPr/>
        <p:txBody>
          <a:bodyPr/>
          <a:lstStyle/>
          <a:p>
            <a:r>
              <a:rPr lang="en-US" dirty="0"/>
              <a:t>Access</a:t>
            </a:r>
          </a:p>
        </p:txBody>
      </p:sp>
      <p:sp>
        <p:nvSpPr>
          <p:cNvPr id="3" name="Text Placeholder 2">
            <a:extLst>
              <a:ext uri="{FF2B5EF4-FFF2-40B4-BE49-F238E27FC236}">
                <a16:creationId xmlns:a16="http://schemas.microsoft.com/office/drawing/2014/main" id="{26F820E1-98E8-2C4A-8B2F-84C60D272F7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F01F8C8-5631-4D4E-87B4-E42D7F75B9C4}"/>
              </a:ext>
            </a:extLst>
          </p:cNvPr>
          <p:cNvSpPr>
            <a:spLocks noGrp="1"/>
          </p:cNvSpPr>
          <p:nvPr>
            <p:ph type="sldNum" sz="quarter" idx="12"/>
          </p:nvPr>
        </p:nvSpPr>
        <p:spPr/>
        <p:txBody>
          <a:bodyPr/>
          <a:lstStyle/>
          <a:p>
            <a:fld id="{D9F085D5-EC86-4F6A-B501-C1359CB39116}" type="slidenum">
              <a:rPr lang="en-GB" smtClean="0"/>
              <a:t>6</a:t>
            </a:fld>
            <a:endParaRPr lang="en-GB"/>
          </a:p>
        </p:txBody>
      </p:sp>
    </p:spTree>
    <p:extLst>
      <p:ext uri="{BB962C8B-B14F-4D97-AF65-F5344CB8AC3E}">
        <p14:creationId xmlns:p14="http://schemas.microsoft.com/office/powerpoint/2010/main" val="2938397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90E7E-6897-1744-9129-DC8CF2D50C5D}"/>
              </a:ext>
            </a:extLst>
          </p:cNvPr>
          <p:cNvSpPr>
            <a:spLocks noGrp="1"/>
          </p:cNvSpPr>
          <p:nvPr>
            <p:ph type="title"/>
          </p:nvPr>
        </p:nvSpPr>
        <p:spPr>
          <a:xfrm>
            <a:off x="719450" y="0"/>
            <a:ext cx="10515600" cy="1325563"/>
          </a:xfrm>
        </p:spPr>
        <p:txBody>
          <a:bodyPr/>
          <a:lstStyle/>
          <a:p>
            <a:r>
              <a:rPr lang="en-US" dirty="0">
                <a:solidFill>
                  <a:schemeClr val="bg1"/>
                </a:solidFill>
              </a:rPr>
              <a:t>Hea</a:t>
            </a:r>
            <a:r>
              <a:rPr lang="en-US" dirty="0"/>
              <a:t>lth Insurance Coverage, 2022 – 92.1%</a:t>
            </a:r>
          </a:p>
        </p:txBody>
      </p:sp>
      <p:sp>
        <p:nvSpPr>
          <p:cNvPr id="4" name="Slide Number Placeholder 3">
            <a:extLst>
              <a:ext uri="{FF2B5EF4-FFF2-40B4-BE49-F238E27FC236}">
                <a16:creationId xmlns:a16="http://schemas.microsoft.com/office/drawing/2014/main" id="{EFC907F0-B906-B14E-94F7-76B591B58CE3}"/>
              </a:ext>
            </a:extLst>
          </p:cNvPr>
          <p:cNvSpPr>
            <a:spLocks noGrp="1"/>
          </p:cNvSpPr>
          <p:nvPr>
            <p:ph type="sldNum" sz="quarter" idx="12"/>
          </p:nvPr>
        </p:nvSpPr>
        <p:spPr/>
        <p:txBody>
          <a:bodyPr/>
          <a:lstStyle/>
          <a:p>
            <a:fld id="{D9F085D5-EC86-4F6A-B501-C1359CB39116}" type="slidenum">
              <a:rPr lang="en-GB" smtClean="0"/>
              <a:t>7</a:t>
            </a:fld>
            <a:endParaRPr lang="en-GB"/>
          </a:p>
        </p:txBody>
      </p:sp>
      <p:sp>
        <p:nvSpPr>
          <p:cNvPr id="7" name="TextBox 6">
            <a:extLst>
              <a:ext uri="{FF2B5EF4-FFF2-40B4-BE49-F238E27FC236}">
                <a16:creationId xmlns:a16="http://schemas.microsoft.com/office/drawing/2014/main" id="{10E9371C-21F3-8842-A9DF-0A0C011D435B}"/>
              </a:ext>
            </a:extLst>
          </p:cNvPr>
          <p:cNvSpPr txBox="1"/>
          <p:nvPr/>
        </p:nvSpPr>
        <p:spPr>
          <a:xfrm>
            <a:off x="7304544" y="6456851"/>
            <a:ext cx="4287969" cy="276999"/>
          </a:xfrm>
          <a:prstGeom prst="rect">
            <a:avLst/>
          </a:prstGeom>
          <a:noFill/>
        </p:spPr>
        <p:txBody>
          <a:bodyPr wrap="none" rtlCol="0">
            <a:spAutoFit/>
          </a:bodyPr>
          <a:lstStyle/>
          <a:p>
            <a:r>
              <a:rPr lang="en-US" sz="1200" dirty="0"/>
              <a:t>Source: Organization for Economic Cooperation and Development</a:t>
            </a:r>
          </a:p>
        </p:txBody>
      </p:sp>
      <p:sp>
        <p:nvSpPr>
          <p:cNvPr id="3" name="Text Placeholder 2">
            <a:extLst>
              <a:ext uri="{FF2B5EF4-FFF2-40B4-BE49-F238E27FC236}">
                <a16:creationId xmlns:a16="http://schemas.microsoft.com/office/drawing/2014/main" id="{9C2813C1-C52A-7566-C3D5-48424797A020}"/>
              </a:ext>
            </a:extLst>
          </p:cNvPr>
          <p:cNvSpPr txBox="1">
            <a:spLocks/>
          </p:cNvSpPr>
          <p:nvPr/>
        </p:nvSpPr>
        <p:spPr>
          <a:xfrm>
            <a:off x="839788" y="2138367"/>
            <a:ext cx="5157787" cy="823912"/>
          </a:xfrm>
          <a:prstGeom prst="rect">
            <a:avLst/>
          </a:prstGeom>
        </p:spPr>
        <p:txBody>
          <a:bodyPr vert="horz" lIns="91440" tIns="45720" rIns="91440" bIns="45720" rtlCol="0" anchor="ctr" anchorCtr="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Countries with Less Than Universal Coverage</a:t>
            </a:r>
          </a:p>
        </p:txBody>
      </p:sp>
      <p:graphicFrame>
        <p:nvGraphicFramePr>
          <p:cNvPr id="5" name="Content Placeholder 7">
            <a:extLst>
              <a:ext uri="{FF2B5EF4-FFF2-40B4-BE49-F238E27FC236}">
                <a16:creationId xmlns:a16="http://schemas.microsoft.com/office/drawing/2014/main" id="{8E0B0C21-1701-03ED-F062-EDFB9EDE0462}"/>
              </a:ext>
            </a:extLst>
          </p:cNvPr>
          <p:cNvGraphicFramePr>
            <a:graphicFrameLocks/>
          </p:cNvGraphicFramePr>
          <p:nvPr>
            <p:extLst>
              <p:ext uri="{D42A27DB-BD31-4B8C-83A1-F6EECF244321}">
                <p14:modId xmlns:p14="http://schemas.microsoft.com/office/powerpoint/2010/main" val="3023642034"/>
              </p:ext>
            </p:extLst>
          </p:nvPr>
        </p:nvGraphicFramePr>
        <p:xfrm>
          <a:off x="1160689" y="2962279"/>
          <a:ext cx="4056340" cy="2966720"/>
        </p:xfrm>
        <a:graphic>
          <a:graphicData uri="http://schemas.openxmlformats.org/drawingml/2006/table">
            <a:tbl>
              <a:tblPr firstRow="1" bandRow="1">
                <a:tableStyleId>{5C22544A-7EE6-4342-B048-85BDC9FD1C3A}</a:tableStyleId>
              </a:tblPr>
              <a:tblGrid>
                <a:gridCol w="2028170">
                  <a:extLst>
                    <a:ext uri="{9D8B030D-6E8A-4147-A177-3AD203B41FA5}">
                      <a16:colId xmlns:a16="http://schemas.microsoft.com/office/drawing/2014/main" val="3675589912"/>
                    </a:ext>
                  </a:extLst>
                </a:gridCol>
                <a:gridCol w="2028170">
                  <a:extLst>
                    <a:ext uri="{9D8B030D-6E8A-4147-A177-3AD203B41FA5}">
                      <a16:colId xmlns:a16="http://schemas.microsoft.com/office/drawing/2014/main" val="3452267195"/>
                    </a:ext>
                  </a:extLst>
                </a:gridCol>
              </a:tblGrid>
              <a:tr h="370840">
                <a:tc>
                  <a:txBody>
                    <a:bodyPr/>
                    <a:lstStyle/>
                    <a:p>
                      <a:r>
                        <a:rPr lang="en-US" dirty="0"/>
                        <a:t>Country</a:t>
                      </a:r>
                    </a:p>
                  </a:txBody>
                  <a:tcPr/>
                </a:tc>
                <a:tc>
                  <a:txBody>
                    <a:bodyPr/>
                    <a:lstStyle/>
                    <a:p>
                      <a:pPr algn="ctr"/>
                      <a:r>
                        <a:rPr lang="en-US" dirty="0"/>
                        <a:t>% of Persons</a:t>
                      </a:r>
                    </a:p>
                  </a:txBody>
                  <a:tcPr/>
                </a:tc>
                <a:extLst>
                  <a:ext uri="{0D108BD9-81ED-4DB2-BD59-A6C34878D82A}">
                    <a16:rowId xmlns:a16="http://schemas.microsoft.com/office/drawing/2014/main" val="1667045470"/>
                  </a:ext>
                </a:extLst>
              </a:tr>
              <a:tr h="370840">
                <a:tc>
                  <a:txBody>
                    <a:bodyPr/>
                    <a:lstStyle/>
                    <a:p>
                      <a:r>
                        <a:rPr lang="en-US" dirty="0"/>
                        <a:t>Slovakia</a:t>
                      </a:r>
                    </a:p>
                  </a:txBody>
                  <a:tcPr/>
                </a:tc>
                <a:tc>
                  <a:txBody>
                    <a:bodyPr/>
                    <a:lstStyle/>
                    <a:p>
                      <a:pPr algn="ctr"/>
                      <a:r>
                        <a:rPr lang="en-US" dirty="0"/>
                        <a:t>94.5</a:t>
                      </a:r>
                    </a:p>
                  </a:txBody>
                  <a:tcPr/>
                </a:tc>
                <a:extLst>
                  <a:ext uri="{0D108BD9-81ED-4DB2-BD59-A6C34878D82A}">
                    <a16:rowId xmlns:a16="http://schemas.microsoft.com/office/drawing/2014/main" val="3939021048"/>
                  </a:ext>
                </a:extLst>
              </a:tr>
              <a:tr h="370840">
                <a:tc>
                  <a:txBody>
                    <a:bodyPr/>
                    <a:lstStyle/>
                    <a:p>
                      <a:r>
                        <a:rPr lang="en-US" dirty="0"/>
                        <a:t>Chile</a:t>
                      </a:r>
                    </a:p>
                  </a:txBody>
                  <a:tcPr/>
                </a:tc>
                <a:tc>
                  <a:txBody>
                    <a:bodyPr/>
                    <a:lstStyle/>
                    <a:p>
                      <a:pPr algn="ctr"/>
                      <a:r>
                        <a:rPr lang="en-US" dirty="0"/>
                        <a:t>94.3</a:t>
                      </a:r>
                    </a:p>
                  </a:txBody>
                  <a:tcPr/>
                </a:tc>
                <a:extLst>
                  <a:ext uri="{0D108BD9-81ED-4DB2-BD59-A6C34878D82A}">
                    <a16:rowId xmlns:a16="http://schemas.microsoft.com/office/drawing/2014/main" val="267779653"/>
                  </a:ext>
                </a:extLst>
              </a:tr>
              <a:tr h="370840">
                <a:tc>
                  <a:txBody>
                    <a:bodyPr/>
                    <a:lstStyle/>
                    <a:p>
                      <a:r>
                        <a:rPr lang="en-US" dirty="0">
                          <a:solidFill>
                            <a:srgbClr val="C00000"/>
                          </a:solidFill>
                        </a:rPr>
                        <a:t>UNITED STATES</a:t>
                      </a:r>
                    </a:p>
                  </a:txBody>
                  <a:tcPr/>
                </a:tc>
                <a:tc>
                  <a:txBody>
                    <a:bodyPr/>
                    <a:lstStyle/>
                    <a:p>
                      <a:pPr algn="ctr"/>
                      <a:r>
                        <a:rPr lang="en-US" dirty="0">
                          <a:solidFill>
                            <a:srgbClr val="C00000"/>
                          </a:solidFill>
                        </a:rPr>
                        <a:t>92.1</a:t>
                      </a:r>
                    </a:p>
                  </a:txBody>
                  <a:tcPr/>
                </a:tc>
                <a:extLst>
                  <a:ext uri="{0D108BD9-81ED-4DB2-BD59-A6C34878D82A}">
                    <a16:rowId xmlns:a16="http://schemas.microsoft.com/office/drawing/2014/main" val="2756071979"/>
                  </a:ext>
                </a:extLst>
              </a:tr>
              <a:tr h="370840">
                <a:tc>
                  <a:txBody>
                    <a:bodyPr/>
                    <a:lstStyle/>
                    <a:p>
                      <a:r>
                        <a:rPr lang="en-US" dirty="0"/>
                        <a:t>Poland</a:t>
                      </a:r>
                    </a:p>
                  </a:txBody>
                  <a:tcPr/>
                </a:tc>
                <a:tc>
                  <a:txBody>
                    <a:bodyPr/>
                    <a:lstStyle/>
                    <a:p>
                      <a:pPr algn="ctr"/>
                      <a:r>
                        <a:rPr lang="en-US" dirty="0"/>
                        <a:t>91.5</a:t>
                      </a:r>
                    </a:p>
                  </a:txBody>
                  <a:tcPr/>
                </a:tc>
                <a:extLst>
                  <a:ext uri="{0D108BD9-81ED-4DB2-BD59-A6C34878D82A}">
                    <a16:rowId xmlns:a16="http://schemas.microsoft.com/office/drawing/2014/main" val="2045888969"/>
                  </a:ext>
                </a:extLst>
              </a:tr>
              <a:tr h="370840">
                <a:tc>
                  <a:txBody>
                    <a:bodyPr/>
                    <a:lstStyle/>
                    <a:p>
                      <a:r>
                        <a:rPr lang="en-US" dirty="0"/>
                        <a:t>Mexico</a:t>
                      </a:r>
                    </a:p>
                  </a:txBody>
                  <a:tcPr/>
                </a:tc>
                <a:tc>
                  <a:txBody>
                    <a:bodyPr/>
                    <a:lstStyle/>
                    <a:p>
                      <a:pPr algn="ctr"/>
                      <a:r>
                        <a:rPr lang="en-US" dirty="0"/>
                        <a:t>90.2</a:t>
                      </a:r>
                    </a:p>
                  </a:txBody>
                  <a:tcPr/>
                </a:tc>
                <a:extLst>
                  <a:ext uri="{0D108BD9-81ED-4DB2-BD59-A6C34878D82A}">
                    <a16:rowId xmlns:a16="http://schemas.microsoft.com/office/drawing/2014/main" val="857294828"/>
                  </a:ext>
                </a:extLst>
              </a:tr>
              <a:tr h="370840">
                <a:tc>
                  <a:txBody>
                    <a:bodyPr/>
                    <a:lstStyle/>
                    <a:p>
                      <a:r>
                        <a:rPr lang="en-US" dirty="0"/>
                        <a:t>Algeria</a:t>
                      </a:r>
                    </a:p>
                  </a:txBody>
                  <a:tcPr/>
                </a:tc>
                <a:tc>
                  <a:txBody>
                    <a:bodyPr/>
                    <a:lstStyle/>
                    <a:p>
                      <a:pPr algn="ctr"/>
                      <a:r>
                        <a:rPr lang="en-US" dirty="0"/>
                        <a:t>90.9</a:t>
                      </a:r>
                    </a:p>
                  </a:txBody>
                  <a:tcPr/>
                </a:tc>
                <a:extLst>
                  <a:ext uri="{0D108BD9-81ED-4DB2-BD59-A6C34878D82A}">
                    <a16:rowId xmlns:a16="http://schemas.microsoft.com/office/drawing/2014/main" val="384467915"/>
                  </a:ext>
                </a:extLst>
              </a:tr>
              <a:tr h="370840">
                <a:tc>
                  <a:txBody>
                    <a:bodyPr/>
                    <a:lstStyle/>
                    <a:p>
                      <a:r>
                        <a:rPr lang="en-US" dirty="0"/>
                        <a:t>Jordan</a:t>
                      </a:r>
                    </a:p>
                  </a:txBody>
                  <a:tcPr/>
                </a:tc>
                <a:tc>
                  <a:txBody>
                    <a:bodyPr/>
                    <a:lstStyle/>
                    <a:p>
                      <a:pPr algn="ctr"/>
                      <a:r>
                        <a:rPr lang="en-US" dirty="0"/>
                        <a:t>55.0</a:t>
                      </a:r>
                    </a:p>
                  </a:txBody>
                  <a:tcPr/>
                </a:tc>
                <a:extLst>
                  <a:ext uri="{0D108BD9-81ED-4DB2-BD59-A6C34878D82A}">
                    <a16:rowId xmlns:a16="http://schemas.microsoft.com/office/drawing/2014/main" val="2183990145"/>
                  </a:ext>
                </a:extLst>
              </a:tr>
            </a:tbl>
          </a:graphicData>
        </a:graphic>
      </p:graphicFrame>
      <p:sp>
        <p:nvSpPr>
          <p:cNvPr id="6" name="Text Placeholder 4">
            <a:extLst>
              <a:ext uri="{FF2B5EF4-FFF2-40B4-BE49-F238E27FC236}">
                <a16:creationId xmlns:a16="http://schemas.microsoft.com/office/drawing/2014/main" id="{E036BD89-FAAF-B0B8-23B2-4CF81533CC9F}"/>
              </a:ext>
            </a:extLst>
          </p:cNvPr>
          <p:cNvSpPr txBox="1">
            <a:spLocks/>
          </p:cNvSpPr>
          <p:nvPr/>
        </p:nvSpPr>
        <p:spPr>
          <a:xfrm>
            <a:off x="6172200" y="2138367"/>
            <a:ext cx="5183188"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Countries with Universal Coverage</a:t>
            </a:r>
          </a:p>
        </p:txBody>
      </p:sp>
      <p:graphicFrame>
        <p:nvGraphicFramePr>
          <p:cNvPr id="8" name="Content Placeholder 8">
            <a:extLst>
              <a:ext uri="{FF2B5EF4-FFF2-40B4-BE49-F238E27FC236}">
                <a16:creationId xmlns:a16="http://schemas.microsoft.com/office/drawing/2014/main" id="{9EE519AA-2888-E42E-5668-0E3186EDCD4C}"/>
              </a:ext>
            </a:extLst>
          </p:cNvPr>
          <p:cNvGraphicFramePr>
            <a:graphicFrameLocks/>
          </p:cNvGraphicFramePr>
          <p:nvPr>
            <p:extLst>
              <p:ext uri="{D42A27DB-BD31-4B8C-83A1-F6EECF244321}">
                <p14:modId xmlns:p14="http://schemas.microsoft.com/office/powerpoint/2010/main" val="678750342"/>
              </p:ext>
            </p:extLst>
          </p:nvPr>
        </p:nvGraphicFramePr>
        <p:xfrm>
          <a:off x="6472505" y="2962279"/>
          <a:ext cx="4287970" cy="3337560"/>
        </p:xfrm>
        <a:graphic>
          <a:graphicData uri="http://schemas.openxmlformats.org/drawingml/2006/table">
            <a:tbl>
              <a:tblPr firstRow="1" bandRow="1">
                <a:tableStyleId>{5C22544A-7EE6-4342-B048-85BDC9FD1C3A}</a:tableStyleId>
              </a:tblPr>
              <a:tblGrid>
                <a:gridCol w="2143985">
                  <a:extLst>
                    <a:ext uri="{9D8B030D-6E8A-4147-A177-3AD203B41FA5}">
                      <a16:colId xmlns:a16="http://schemas.microsoft.com/office/drawing/2014/main" val="3157814665"/>
                    </a:ext>
                  </a:extLst>
                </a:gridCol>
                <a:gridCol w="2143985">
                  <a:extLst>
                    <a:ext uri="{9D8B030D-6E8A-4147-A177-3AD203B41FA5}">
                      <a16:colId xmlns:a16="http://schemas.microsoft.com/office/drawing/2014/main" val="4201707619"/>
                    </a:ext>
                  </a:extLst>
                </a:gridCol>
              </a:tblGrid>
              <a:tr h="370840">
                <a:tc>
                  <a:txBody>
                    <a:bodyPr/>
                    <a:lstStyle/>
                    <a:p>
                      <a:r>
                        <a:rPr lang="en-US" dirty="0"/>
                        <a:t>Countries</a:t>
                      </a:r>
                    </a:p>
                  </a:txBody>
                  <a:tcPr/>
                </a:tc>
                <a:tc>
                  <a:txBody>
                    <a:bodyPr/>
                    <a:lstStyle/>
                    <a:p>
                      <a:pPr algn="ctr"/>
                      <a:r>
                        <a:rPr lang="en-US" dirty="0"/>
                        <a:t>% of Persons</a:t>
                      </a:r>
                    </a:p>
                  </a:txBody>
                  <a:tcPr/>
                </a:tc>
                <a:extLst>
                  <a:ext uri="{0D108BD9-81ED-4DB2-BD59-A6C34878D82A}">
                    <a16:rowId xmlns:a16="http://schemas.microsoft.com/office/drawing/2014/main" val="1810417901"/>
                  </a:ext>
                </a:extLst>
              </a:tr>
              <a:tr h="370840">
                <a:tc>
                  <a:txBody>
                    <a:bodyPr/>
                    <a:lstStyle/>
                    <a:p>
                      <a:r>
                        <a:rPr lang="en-US" dirty="0"/>
                        <a:t>Australia</a:t>
                      </a:r>
                    </a:p>
                  </a:txBody>
                  <a:tcPr/>
                </a:tc>
                <a:tc>
                  <a:txBody>
                    <a:bodyPr/>
                    <a:lstStyle/>
                    <a:p>
                      <a:pPr algn="ctr"/>
                      <a:r>
                        <a:rPr lang="en-US" dirty="0"/>
                        <a:t>100</a:t>
                      </a:r>
                    </a:p>
                  </a:txBody>
                  <a:tcPr/>
                </a:tc>
                <a:extLst>
                  <a:ext uri="{0D108BD9-81ED-4DB2-BD59-A6C34878D82A}">
                    <a16:rowId xmlns:a16="http://schemas.microsoft.com/office/drawing/2014/main" val="540410772"/>
                  </a:ext>
                </a:extLst>
              </a:tr>
              <a:tr h="370840">
                <a:tc>
                  <a:txBody>
                    <a:bodyPr/>
                    <a:lstStyle/>
                    <a:p>
                      <a:r>
                        <a:rPr lang="en-US" dirty="0"/>
                        <a:t>Canada</a:t>
                      </a:r>
                    </a:p>
                  </a:txBody>
                  <a:tcPr/>
                </a:tc>
                <a:tc>
                  <a:txBody>
                    <a:bodyPr/>
                    <a:lstStyle/>
                    <a:p>
                      <a:pPr algn="ctr"/>
                      <a:r>
                        <a:rPr lang="en-US" dirty="0"/>
                        <a:t>100</a:t>
                      </a:r>
                    </a:p>
                  </a:txBody>
                  <a:tcPr/>
                </a:tc>
                <a:extLst>
                  <a:ext uri="{0D108BD9-81ED-4DB2-BD59-A6C34878D82A}">
                    <a16:rowId xmlns:a16="http://schemas.microsoft.com/office/drawing/2014/main" val="1465480741"/>
                  </a:ext>
                </a:extLst>
              </a:tr>
              <a:tr h="370840">
                <a:tc>
                  <a:txBody>
                    <a:bodyPr/>
                    <a:lstStyle/>
                    <a:p>
                      <a:r>
                        <a:rPr lang="en-US" dirty="0"/>
                        <a:t>Czech Republic</a:t>
                      </a:r>
                    </a:p>
                  </a:txBody>
                  <a:tcPr/>
                </a:tc>
                <a:tc>
                  <a:txBody>
                    <a:bodyPr/>
                    <a:lstStyle/>
                    <a:p>
                      <a:pPr algn="ctr"/>
                      <a:r>
                        <a:rPr lang="en-US" dirty="0"/>
                        <a:t>100</a:t>
                      </a:r>
                    </a:p>
                  </a:txBody>
                  <a:tcPr/>
                </a:tc>
                <a:extLst>
                  <a:ext uri="{0D108BD9-81ED-4DB2-BD59-A6C34878D82A}">
                    <a16:rowId xmlns:a16="http://schemas.microsoft.com/office/drawing/2014/main" val="2939005134"/>
                  </a:ext>
                </a:extLst>
              </a:tr>
              <a:tr h="370840">
                <a:tc>
                  <a:txBody>
                    <a:bodyPr/>
                    <a:lstStyle/>
                    <a:p>
                      <a:r>
                        <a:rPr lang="en-US" dirty="0"/>
                        <a:t>Slovenia</a:t>
                      </a:r>
                    </a:p>
                  </a:txBody>
                  <a:tcPr/>
                </a:tc>
                <a:tc>
                  <a:txBody>
                    <a:bodyPr/>
                    <a:lstStyle/>
                    <a:p>
                      <a:pPr algn="ctr"/>
                      <a:r>
                        <a:rPr lang="en-US" dirty="0"/>
                        <a:t>100</a:t>
                      </a:r>
                    </a:p>
                  </a:txBody>
                  <a:tcPr/>
                </a:tc>
                <a:extLst>
                  <a:ext uri="{0D108BD9-81ED-4DB2-BD59-A6C34878D82A}">
                    <a16:rowId xmlns:a16="http://schemas.microsoft.com/office/drawing/2014/main" val="4057089313"/>
                  </a:ext>
                </a:extLst>
              </a:tr>
              <a:tr h="370840">
                <a:tc>
                  <a:txBody>
                    <a:bodyPr/>
                    <a:lstStyle/>
                    <a:p>
                      <a:r>
                        <a:rPr lang="en-US" dirty="0"/>
                        <a:t>United Kingdom</a:t>
                      </a:r>
                    </a:p>
                  </a:txBody>
                  <a:tcPr/>
                </a:tc>
                <a:tc>
                  <a:txBody>
                    <a:bodyPr/>
                    <a:lstStyle/>
                    <a:p>
                      <a:pPr algn="ctr"/>
                      <a:r>
                        <a:rPr lang="en-US" dirty="0"/>
                        <a:t>100</a:t>
                      </a:r>
                    </a:p>
                  </a:txBody>
                  <a:tcPr/>
                </a:tc>
                <a:extLst>
                  <a:ext uri="{0D108BD9-81ED-4DB2-BD59-A6C34878D82A}">
                    <a16:rowId xmlns:a16="http://schemas.microsoft.com/office/drawing/2014/main" val="1484117876"/>
                  </a:ext>
                </a:extLst>
              </a:tr>
              <a:tr h="370840">
                <a:tc>
                  <a:txBody>
                    <a:bodyPr/>
                    <a:lstStyle/>
                    <a:p>
                      <a:r>
                        <a:rPr lang="en-US" dirty="0"/>
                        <a:t>Greece</a:t>
                      </a:r>
                    </a:p>
                  </a:txBody>
                  <a:tcPr/>
                </a:tc>
                <a:tc>
                  <a:txBody>
                    <a:bodyPr/>
                    <a:lstStyle/>
                    <a:p>
                      <a:pPr algn="ctr"/>
                      <a:r>
                        <a:rPr lang="en-US" dirty="0"/>
                        <a:t>100</a:t>
                      </a:r>
                    </a:p>
                  </a:txBody>
                  <a:tcPr/>
                </a:tc>
                <a:extLst>
                  <a:ext uri="{0D108BD9-81ED-4DB2-BD59-A6C34878D82A}">
                    <a16:rowId xmlns:a16="http://schemas.microsoft.com/office/drawing/2014/main" val="1663196410"/>
                  </a:ext>
                </a:extLst>
              </a:tr>
              <a:tr h="370840">
                <a:tc>
                  <a:txBody>
                    <a:bodyPr/>
                    <a:lstStyle/>
                    <a:p>
                      <a:r>
                        <a:rPr lang="en-US" dirty="0"/>
                        <a:t>Hungary</a:t>
                      </a:r>
                    </a:p>
                  </a:txBody>
                  <a:tcPr/>
                </a:tc>
                <a:tc>
                  <a:txBody>
                    <a:bodyPr/>
                    <a:lstStyle/>
                    <a:p>
                      <a:pPr algn="ctr"/>
                      <a:r>
                        <a:rPr lang="en-US" dirty="0"/>
                        <a:t>100</a:t>
                      </a:r>
                    </a:p>
                  </a:txBody>
                  <a:tcPr/>
                </a:tc>
                <a:extLst>
                  <a:ext uri="{0D108BD9-81ED-4DB2-BD59-A6C34878D82A}">
                    <a16:rowId xmlns:a16="http://schemas.microsoft.com/office/drawing/2014/main" val="1720688429"/>
                  </a:ext>
                </a:extLst>
              </a:tr>
              <a:tr h="370840">
                <a:tc>
                  <a:txBody>
                    <a:bodyPr/>
                    <a:lstStyle/>
                    <a:p>
                      <a:r>
                        <a:rPr lang="en-US" b="1" dirty="0"/>
                        <a:t>And 21 more</a:t>
                      </a:r>
                    </a:p>
                  </a:txBody>
                  <a:tcPr/>
                </a:tc>
                <a:tc>
                  <a:txBody>
                    <a:bodyPr/>
                    <a:lstStyle/>
                    <a:p>
                      <a:pPr algn="ctr"/>
                      <a:r>
                        <a:rPr lang="en-US" b="1" dirty="0"/>
                        <a:t>99+</a:t>
                      </a:r>
                    </a:p>
                  </a:txBody>
                  <a:tcPr/>
                </a:tc>
                <a:extLst>
                  <a:ext uri="{0D108BD9-81ED-4DB2-BD59-A6C34878D82A}">
                    <a16:rowId xmlns:a16="http://schemas.microsoft.com/office/drawing/2014/main" val="2222684290"/>
                  </a:ext>
                </a:extLst>
              </a:tr>
            </a:tbl>
          </a:graphicData>
        </a:graphic>
      </p:graphicFrame>
      <p:pic>
        <p:nvPicPr>
          <p:cNvPr id="10" name="Picture 9">
            <a:extLst>
              <a:ext uri="{FF2B5EF4-FFF2-40B4-BE49-F238E27FC236}">
                <a16:creationId xmlns:a16="http://schemas.microsoft.com/office/drawing/2014/main" id="{DA041E6D-998E-CAC3-BD19-74741C95BB3B}"/>
              </a:ext>
            </a:extLst>
          </p:cNvPr>
          <p:cNvPicPr>
            <a:picLocks noChangeAspect="1"/>
          </p:cNvPicPr>
          <p:nvPr/>
        </p:nvPicPr>
        <p:blipFill>
          <a:blip r:embed="rId2"/>
          <a:stretch>
            <a:fillRect/>
          </a:stretch>
        </p:blipFill>
        <p:spPr>
          <a:xfrm>
            <a:off x="1612986" y="1137829"/>
            <a:ext cx="9483066" cy="823912"/>
          </a:xfrm>
          <a:prstGeom prst="rect">
            <a:avLst/>
          </a:prstGeom>
        </p:spPr>
      </p:pic>
    </p:spTree>
    <p:extLst>
      <p:ext uri="{BB962C8B-B14F-4D97-AF65-F5344CB8AC3E}">
        <p14:creationId xmlns:p14="http://schemas.microsoft.com/office/powerpoint/2010/main" val="343516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B07CD-D670-B206-B14E-85386DC832F9}"/>
              </a:ext>
            </a:extLst>
          </p:cNvPr>
          <p:cNvSpPr>
            <a:spLocks noGrp="1"/>
          </p:cNvSpPr>
          <p:nvPr>
            <p:ph type="title"/>
          </p:nvPr>
        </p:nvSpPr>
        <p:spPr>
          <a:xfrm>
            <a:off x="756555" y="0"/>
            <a:ext cx="10515600" cy="1325563"/>
          </a:xfrm>
        </p:spPr>
        <p:txBody>
          <a:bodyPr/>
          <a:lstStyle/>
          <a:p>
            <a:r>
              <a:rPr lang="en-US" dirty="0">
                <a:solidFill>
                  <a:schemeClr val="bg1"/>
                </a:solidFill>
              </a:rPr>
              <a:t>But</a:t>
            </a:r>
            <a:r>
              <a:rPr lang="en-US" dirty="0"/>
              <a:t> What About Wait Times?</a:t>
            </a:r>
          </a:p>
        </p:txBody>
      </p:sp>
      <p:sp>
        <p:nvSpPr>
          <p:cNvPr id="4" name="Slide Number Placeholder 3">
            <a:extLst>
              <a:ext uri="{FF2B5EF4-FFF2-40B4-BE49-F238E27FC236}">
                <a16:creationId xmlns:a16="http://schemas.microsoft.com/office/drawing/2014/main" id="{E9826AD7-EC87-8761-2596-EA79657BB90D}"/>
              </a:ext>
            </a:extLst>
          </p:cNvPr>
          <p:cNvSpPr>
            <a:spLocks noGrp="1"/>
          </p:cNvSpPr>
          <p:nvPr>
            <p:ph type="sldNum" sz="quarter" idx="12"/>
          </p:nvPr>
        </p:nvSpPr>
        <p:spPr/>
        <p:txBody>
          <a:bodyPr/>
          <a:lstStyle/>
          <a:p>
            <a:fld id="{D9F085D5-EC86-4F6A-B501-C1359CB39116}" type="slidenum">
              <a:rPr lang="en-GB" smtClean="0"/>
              <a:t>8</a:t>
            </a:fld>
            <a:endParaRPr lang="en-GB"/>
          </a:p>
        </p:txBody>
      </p:sp>
      <p:pic>
        <p:nvPicPr>
          <p:cNvPr id="12" name="Content Placeholder 11" descr="A graph of different countries/regions&#10;&#10;Description automatically generated with medium confidence">
            <a:extLst>
              <a:ext uri="{FF2B5EF4-FFF2-40B4-BE49-F238E27FC236}">
                <a16:creationId xmlns:a16="http://schemas.microsoft.com/office/drawing/2014/main" id="{7D84EBBB-8468-A1FE-4964-98835C49F35F}"/>
              </a:ext>
            </a:extLst>
          </p:cNvPr>
          <p:cNvPicPr>
            <a:picLocks noGrp="1" noChangeAspect="1"/>
          </p:cNvPicPr>
          <p:nvPr>
            <p:ph idx="1"/>
          </p:nvPr>
        </p:nvPicPr>
        <p:blipFill>
          <a:blip r:embed="rId2"/>
          <a:stretch>
            <a:fillRect/>
          </a:stretch>
        </p:blipFill>
        <p:spPr>
          <a:xfrm>
            <a:off x="1812472" y="881792"/>
            <a:ext cx="4828222" cy="5348434"/>
          </a:xfrm>
        </p:spPr>
      </p:pic>
      <p:sp>
        <p:nvSpPr>
          <p:cNvPr id="13" name="TextBox 12">
            <a:extLst>
              <a:ext uri="{FF2B5EF4-FFF2-40B4-BE49-F238E27FC236}">
                <a16:creationId xmlns:a16="http://schemas.microsoft.com/office/drawing/2014/main" id="{043BF908-1CFD-10ED-04B1-6DCCC5758F3E}"/>
              </a:ext>
            </a:extLst>
          </p:cNvPr>
          <p:cNvSpPr txBox="1"/>
          <p:nvPr/>
        </p:nvSpPr>
        <p:spPr>
          <a:xfrm>
            <a:off x="5720442" y="1801683"/>
            <a:ext cx="5963043" cy="1754326"/>
          </a:xfrm>
          <a:prstGeom prst="rect">
            <a:avLst/>
          </a:prstGeom>
          <a:noFill/>
        </p:spPr>
        <p:txBody>
          <a:bodyPr wrap="none" rtlCol="0">
            <a:spAutoFit/>
          </a:bodyPr>
          <a:lstStyle/>
          <a:p>
            <a:r>
              <a:rPr lang="en-US" sz="3600" dirty="0"/>
              <a:t>Percentage of adults aged 65+</a:t>
            </a:r>
          </a:p>
          <a:p>
            <a:r>
              <a:rPr lang="en-US" sz="3600" dirty="0"/>
              <a:t>Who waited more than 6 days</a:t>
            </a:r>
          </a:p>
          <a:p>
            <a:r>
              <a:rPr lang="en-US" sz="3600" dirty="0"/>
              <a:t>For an appointment when sick.</a:t>
            </a:r>
          </a:p>
        </p:txBody>
      </p:sp>
      <p:sp>
        <p:nvSpPr>
          <p:cNvPr id="14" name="Rectangle 13">
            <a:extLst>
              <a:ext uri="{FF2B5EF4-FFF2-40B4-BE49-F238E27FC236}">
                <a16:creationId xmlns:a16="http://schemas.microsoft.com/office/drawing/2014/main" id="{07F4291A-5337-6497-365E-DBCBBE269E0F}"/>
              </a:ext>
            </a:extLst>
          </p:cNvPr>
          <p:cNvSpPr/>
          <p:nvPr/>
        </p:nvSpPr>
        <p:spPr>
          <a:xfrm>
            <a:off x="2057400" y="4702629"/>
            <a:ext cx="4038600" cy="489857"/>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A619636-5274-BC0C-762A-A17F3B05D69D}"/>
              </a:ext>
            </a:extLst>
          </p:cNvPr>
          <p:cNvSpPr txBox="1"/>
          <p:nvPr/>
        </p:nvSpPr>
        <p:spPr>
          <a:xfrm>
            <a:off x="5051926" y="6472096"/>
            <a:ext cx="6631559" cy="276999"/>
          </a:xfrm>
          <a:prstGeom prst="rect">
            <a:avLst/>
          </a:prstGeom>
          <a:noFill/>
        </p:spPr>
        <p:txBody>
          <a:bodyPr wrap="none" rtlCol="0">
            <a:spAutoFit/>
          </a:bodyPr>
          <a:lstStyle/>
          <a:p>
            <a:r>
              <a:rPr lang="en-US" sz="1200" dirty="0"/>
              <a:t>Source: Commonwealth Fund, </a:t>
            </a:r>
            <a:r>
              <a:rPr lang="en-US" sz="1200" b="0" i="0" u="none" strike="noStrike" dirty="0">
                <a:solidFill>
                  <a:srgbClr val="1A1A1A"/>
                </a:solidFill>
                <a:effectLst/>
                <a:latin typeface="Berlingske Serif Text"/>
              </a:rPr>
              <a:t>Comparing Nations on Timeliness and Coordination of Health Care, 2021</a:t>
            </a:r>
          </a:p>
        </p:txBody>
      </p:sp>
    </p:spTree>
    <p:extLst>
      <p:ext uri="{BB962C8B-B14F-4D97-AF65-F5344CB8AC3E}">
        <p14:creationId xmlns:p14="http://schemas.microsoft.com/office/powerpoint/2010/main" val="272487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5C93720-CE97-4CCA-99CE-EC08F27340CA}"/>
              </a:ext>
            </a:extLst>
          </p:cNvPr>
          <p:cNvSpPr>
            <a:spLocks noGrp="1"/>
          </p:cNvSpPr>
          <p:nvPr>
            <p:ph type="title"/>
          </p:nvPr>
        </p:nvSpPr>
        <p:spPr>
          <a:xfrm>
            <a:off x="766950" y="0"/>
            <a:ext cx="10515600" cy="1325563"/>
          </a:xfrm>
        </p:spPr>
        <p:txBody>
          <a:bodyPr/>
          <a:lstStyle/>
          <a:p>
            <a:r>
              <a:rPr lang="en-US" dirty="0">
                <a:solidFill>
                  <a:schemeClr val="bg1"/>
                </a:solidFill>
              </a:rPr>
              <a:t>Phy</a:t>
            </a:r>
            <a:r>
              <a:rPr lang="en-US" dirty="0"/>
              <a:t>sician Visits and Physician Supply</a:t>
            </a:r>
          </a:p>
        </p:txBody>
      </p:sp>
      <p:graphicFrame>
        <p:nvGraphicFramePr>
          <p:cNvPr id="6" name="Object 2">
            <a:extLst>
              <a:ext uri="{FF2B5EF4-FFF2-40B4-BE49-F238E27FC236}">
                <a16:creationId xmlns:a16="http://schemas.microsoft.com/office/drawing/2014/main" id="{75AB5882-51E6-47E0-932A-5BEF7037443B}"/>
              </a:ext>
            </a:extLst>
          </p:cNvPr>
          <p:cNvGraphicFramePr>
            <a:graphicFrameLocks noGrp="1" noChangeAspect="1"/>
          </p:cNvGraphicFramePr>
          <p:nvPr>
            <p:ph sz="half" idx="1"/>
            <p:extLst>
              <p:ext uri="{D42A27DB-BD31-4B8C-83A1-F6EECF244321}">
                <p14:modId xmlns:p14="http://schemas.microsoft.com/office/powerpoint/2010/main" val="3495042980"/>
              </p:ext>
            </p:extLst>
          </p:nvPr>
        </p:nvGraphicFramePr>
        <p:xfrm>
          <a:off x="838200" y="1665288"/>
          <a:ext cx="5181600" cy="41894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Object 2">
            <a:extLst>
              <a:ext uri="{FF2B5EF4-FFF2-40B4-BE49-F238E27FC236}">
                <a16:creationId xmlns:a16="http://schemas.microsoft.com/office/drawing/2014/main" id="{33E01165-3919-406A-BF6C-B16364789CA0}"/>
              </a:ext>
            </a:extLst>
          </p:cNvPr>
          <p:cNvGraphicFramePr>
            <a:graphicFrameLocks noGrp="1"/>
          </p:cNvGraphicFramePr>
          <p:nvPr>
            <p:ph sz="half" idx="2"/>
          </p:nvPr>
        </p:nvGraphicFramePr>
        <p:xfrm>
          <a:off x="6172200" y="1736538"/>
          <a:ext cx="5181600" cy="4189412"/>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B210139B-78AF-451F-9B9D-FE4073EC6F5C}"/>
              </a:ext>
            </a:extLst>
          </p:cNvPr>
          <p:cNvSpPr>
            <a:spLocks noGrp="1"/>
          </p:cNvSpPr>
          <p:nvPr>
            <p:ph type="sldNum" sz="quarter" idx="12"/>
          </p:nvPr>
        </p:nvSpPr>
        <p:spPr/>
        <p:txBody>
          <a:bodyPr/>
          <a:lstStyle/>
          <a:p>
            <a:fld id="{D9F085D5-EC86-4F6A-B501-C1359CB39116}" type="slidenum">
              <a:rPr lang="en-GB" smtClean="0"/>
              <a:t>9</a:t>
            </a:fld>
            <a:endParaRPr lang="en-GB"/>
          </a:p>
        </p:txBody>
      </p:sp>
      <p:sp>
        <p:nvSpPr>
          <p:cNvPr id="8" name="TextBox 7">
            <a:extLst>
              <a:ext uri="{FF2B5EF4-FFF2-40B4-BE49-F238E27FC236}">
                <a16:creationId xmlns:a16="http://schemas.microsoft.com/office/drawing/2014/main" id="{3678EAD7-14B0-49A2-9887-52E75A71C16E}"/>
              </a:ext>
            </a:extLst>
          </p:cNvPr>
          <p:cNvSpPr txBox="1"/>
          <p:nvPr/>
        </p:nvSpPr>
        <p:spPr>
          <a:xfrm>
            <a:off x="3308932" y="6412788"/>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a:t>
            </a:r>
            <a:r>
              <a:rPr lang="en-US" sz="900" dirty="0" err="1"/>
              <a:t>Roosa</a:t>
            </a:r>
            <a:r>
              <a:rPr lang="en-US" sz="900" dirty="0"/>
              <a:t>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spTree>
    <p:extLst>
      <p:ext uri="{BB962C8B-B14F-4D97-AF65-F5344CB8AC3E}">
        <p14:creationId xmlns:p14="http://schemas.microsoft.com/office/powerpoint/2010/main" val="78771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7E25DF5E6FC3D48B41B97D368B79C67" ma:contentTypeVersion="12" ma:contentTypeDescription="Create a new document." ma:contentTypeScope="" ma:versionID="280bc76f8d702f06cfde0eba80256977">
  <xsd:schema xmlns:xsd="http://www.w3.org/2001/XMLSchema" xmlns:xs="http://www.w3.org/2001/XMLSchema" xmlns:p="http://schemas.microsoft.com/office/2006/metadata/properties" xmlns:ns3="61a660bb-b57a-4fbc-ba10-8471d70fe46f" xmlns:ns4="f1e60ea2-d1f2-40fb-ac47-3f06e0d3f2d6" targetNamespace="http://schemas.microsoft.com/office/2006/metadata/properties" ma:root="true" ma:fieldsID="1a1cd78d8d10667e6428eaca148264c8" ns3:_="" ns4:_="">
    <xsd:import namespace="61a660bb-b57a-4fbc-ba10-8471d70fe46f"/>
    <xsd:import namespace="f1e60ea2-d1f2-40fb-ac47-3f06e0d3f2d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a660bb-b57a-4fbc-ba10-8471d70fe46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e60ea2-d1f2-40fb-ac47-3f06e0d3f2d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E03485-DCFE-4B3F-A6BA-376F57A8B14F}">
  <ds:schemaRefs>
    <ds:schemaRef ds:uri="http://schemas.microsoft.com/sharepoint/v3/contenttype/forms"/>
  </ds:schemaRefs>
</ds:datastoreItem>
</file>

<file path=customXml/itemProps2.xml><?xml version="1.0" encoding="utf-8"?>
<ds:datastoreItem xmlns:ds="http://schemas.openxmlformats.org/officeDocument/2006/customXml" ds:itemID="{9EB3B429-AEDF-46CE-9D5E-A3C57C0F452F}">
  <ds:schemaRefs>
    <ds:schemaRef ds:uri="http://schemas.microsoft.com/office/2006/metadata/properties"/>
    <ds:schemaRef ds:uri="http://purl.org/dc/dcmitype/"/>
    <ds:schemaRef ds:uri="http://schemas.microsoft.com/office/2006/documentManagement/types"/>
    <ds:schemaRef ds:uri="f1e60ea2-d1f2-40fb-ac47-3f06e0d3f2d6"/>
    <ds:schemaRef ds:uri="http://schemas.openxmlformats.org/package/2006/metadata/core-properties"/>
    <ds:schemaRef ds:uri="http://purl.org/dc/terms/"/>
    <ds:schemaRef ds:uri="http://schemas.microsoft.com/office/infopath/2007/PartnerControls"/>
    <ds:schemaRef ds:uri="61a660bb-b57a-4fbc-ba10-8471d70fe46f"/>
    <ds:schemaRef ds:uri="http://www.w3.org/XML/1998/namespace"/>
    <ds:schemaRef ds:uri="http://purl.org/dc/elements/1.1/"/>
  </ds:schemaRefs>
</ds:datastoreItem>
</file>

<file path=customXml/itemProps3.xml><?xml version="1.0" encoding="utf-8"?>
<ds:datastoreItem xmlns:ds="http://schemas.openxmlformats.org/officeDocument/2006/customXml" ds:itemID="{B2AA2FD4-09B6-4A2A-87DA-A2FBDF487F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a660bb-b57a-4fbc-ba10-8471d70fe46f"/>
    <ds:schemaRef ds:uri="f1e60ea2-d1f2-40fb-ac47-3f06e0d3f2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36583</TotalTime>
  <Words>2600</Words>
  <Application>Microsoft Macintosh PowerPoint</Application>
  <PresentationFormat>Widescreen</PresentationFormat>
  <Paragraphs>435</Paragraphs>
  <Slides>47</Slides>
  <Notes>8</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47</vt:i4>
      </vt:variant>
    </vt:vector>
  </HeadingPairs>
  <TitlesOfParts>
    <vt:vector size="61" baseType="lpstr">
      <vt:lpstr>Arial</vt:lpstr>
      <vt:lpstr>Berlingske Serif Text</vt:lpstr>
      <vt:lpstr>Cabin</vt:lpstr>
      <vt:lpstr>Calibri</vt:lpstr>
      <vt:lpstr>Courier New</vt:lpstr>
      <vt:lpstr>InterFace</vt:lpstr>
      <vt:lpstr>InterFace</vt:lpstr>
      <vt:lpstr>interface_regular</vt:lpstr>
      <vt:lpstr>Myriad Pro</vt:lpstr>
      <vt:lpstr>Myriad Pro Light</vt:lpstr>
      <vt:lpstr>Roboto</vt:lpstr>
      <vt:lpstr>Source Sans Pro</vt:lpstr>
      <vt:lpstr>Trebuchet MS</vt:lpstr>
      <vt:lpstr>Custom Design</vt:lpstr>
      <vt:lpstr>PowerPoint Presentation</vt:lpstr>
      <vt:lpstr>Questions</vt:lpstr>
      <vt:lpstr>Health Economics is Big Business</vt:lpstr>
      <vt:lpstr>Markets Studied in Health Economics</vt:lpstr>
      <vt:lpstr>The Three Legs of the Healthcare Stool</vt:lpstr>
      <vt:lpstr>Access</vt:lpstr>
      <vt:lpstr>Health Insurance Coverage, 2022 – 92.1%</vt:lpstr>
      <vt:lpstr>But What About Wait Times?</vt:lpstr>
      <vt:lpstr>Physician Visits and Physician Supply</vt:lpstr>
      <vt:lpstr>Percent of Women Ages 18–64 Who Reported Going  to the Emergency Room in the Past Two Years</vt:lpstr>
      <vt:lpstr>Access Notes</vt:lpstr>
      <vt:lpstr>Quality</vt:lpstr>
      <vt:lpstr>Life Expectancy: How Does the US Compare?</vt:lpstr>
      <vt:lpstr>Life Expectancy at Birth by Race/Ethnicity, 2019</vt:lpstr>
      <vt:lpstr>Income Also Matters – Reflecting Access?</vt:lpstr>
      <vt:lpstr>Infant Mortality International Comparison</vt:lpstr>
      <vt:lpstr>Infant Mortality by Race/Ethnicity</vt:lpstr>
      <vt:lpstr>Percent of adults who have experienced medical, medication, or lab errors or delays</vt:lpstr>
      <vt:lpstr>Prevention and Screening</vt:lpstr>
      <vt:lpstr>Perception of Quality of Medical Care</vt:lpstr>
      <vt:lpstr>Quality of Care Notes</vt:lpstr>
      <vt:lpstr>Costs</vt:lpstr>
      <vt:lpstr>National Health Expenditure as Percent of GDP</vt:lpstr>
      <vt:lpstr>Health Care Spending as % of GDP, 1980–2018</vt:lpstr>
      <vt:lpstr>International Per Capita Healthcare Spending</vt:lpstr>
      <vt:lpstr>GDP per Capita and Health Spending per Capita, 2017 </vt:lpstr>
      <vt:lpstr>National Healthcare Expenditure Per Capita</vt:lpstr>
      <vt:lpstr>Why is Healthcare Spending Increasing?</vt:lpstr>
      <vt:lpstr>Why Are Costs so High in the US?</vt:lpstr>
      <vt:lpstr>Why Are Costs so High in the US?</vt:lpstr>
      <vt:lpstr>Obesity Rates, 2017</vt:lpstr>
      <vt:lpstr>Markets Matter for Costs</vt:lpstr>
      <vt:lpstr>Health Care Markets are Different</vt:lpstr>
      <vt:lpstr>How Much Did Your Flu Shot Cost?</vt:lpstr>
      <vt:lpstr>Policy Matters for Costs</vt:lpstr>
      <vt:lpstr>Hospital Monopolization</vt:lpstr>
      <vt:lpstr>Spending on Pharmaceuticals</vt:lpstr>
      <vt:lpstr>Medicare Modernization Act </vt:lpstr>
      <vt:lpstr>PowerPoint Presentation</vt:lpstr>
      <vt:lpstr>Average Annual Insurance Premiums, 1999-2018 </vt:lpstr>
      <vt:lpstr>Reason for Higher Health Insurance Rates</vt:lpstr>
      <vt:lpstr>Monopolization of Health Insurance Markets</vt:lpstr>
      <vt:lpstr>Summary</vt:lpstr>
      <vt:lpstr>A Few Simple Solutions Could Reduce Costs</vt:lpstr>
      <vt:lpstr>What Does Democracy Have to do With it?</vt:lpstr>
      <vt:lpstr>Democracy Measures Tell A Tale</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Jon Haveman</cp:lastModifiedBy>
  <cp:revision>292</cp:revision>
  <cp:lastPrinted>2023-02-14T19:48:38Z</cp:lastPrinted>
  <dcterms:created xsi:type="dcterms:W3CDTF">2017-05-03T22:30:38Z</dcterms:created>
  <dcterms:modified xsi:type="dcterms:W3CDTF">2024-03-28T01:12:48Z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0x010100A7E25DF5E6FC3D48B41B97D368B79C67</vt:lpwstr>
  </property>
</Properties>
</file>