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3.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4.xml" ContentType="application/vnd.openxmlformats-officedocument.drawingml.chart+xml"/>
  <Override PartName="/ppt/drawings/drawing5.xml" ContentType="application/vnd.openxmlformats-officedocument.drawingml.chartshapes+xml"/>
  <Override PartName="/ppt/charts/chart15.xml" ContentType="application/vnd.openxmlformats-officedocument.drawingml.chart+xml"/>
  <Override PartName="/ppt/drawings/drawing6.xml" ContentType="application/vnd.openxmlformats-officedocument.drawingml.chartshapes+xml"/>
  <Override PartName="/ppt/charts/chart16.xml" ContentType="application/vnd.openxmlformats-officedocument.drawingml.chart+xml"/>
  <Override PartName="/ppt/drawings/drawing7.xml" ContentType="application/vnd.openxmlformats-officedocument.drawingml.chartshapes+xml"/>
  <Override PartName="/ppt/notesSlides/notesSlide5.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heme/themeOverride6.xml" ContentType="application/vnd.openxmlformats-officedocument.themeOverride+xml"/>
  <Override PartName="/ppt/drawings/drawing8.xml" ContentType="application/vnd.openxmlformats-officedocument.drawingml.chartshapes+xml"/>
  <Override PartName="/ppt/charts/chart2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4"/>
  </p:notesMasterIdLst>
  <p:sldIdLst>
    <p:sldId id="1026" r:id="rId5"/>
    <p:sldId id="1089" r:id="rId6"/>
    <p:sldId id="436" r:id="rId7"/>
    <p:sldId id="1181" r:id="rId8"/>
    <p:sldId id="327" r:id="rId9"/>
    <p:sldId id="499" r:id="rId10"/>
    <p:sldId id="500" r:id="rId11"/>
    <p:sldId id="507" r:id="rId12"/>
    <p:sldId id="501" r:id="rId13"/>
    <p:sldId id="1171" r:id="rId14"/>
    <p:sldId id="1172" r:id="rId15"/>
    <p:sldId id="1167" r:id="rId16"/>
    <p:sldId id="1176" r:id="rId17"/>
    <p:sldId id="1134" r:id="rId18"/>
    <p:sldId id="1142" r:id="rId19"/>
    <p:sldId id="1120" r:id="rId20"/>
    <p:sldId id="1143" r:id="rId21"/>
    <p:sldId id="1144" r:id="rId22"/>
    <p:sldId id="1177" r:id="rId23"/>
    <p:sldId id="1166" r:id="rId24"/>
    <p:sldId id="1113" r:id="rId25"/>
    <p:sldId id="583" r:id="rId26"/>
    <p:sldId id="1115" r:id="rId27"/>
    <p:sldId id="1117" r:id="rId28"/>
    <p:sldId id="1118" r:id="rId29"/>
    <p:sldId id="565" r:id="rId30"/>
    <p:sldId id="1126" r:id="rId31"/>
    <p:sldId id="561" r:id="rId32"/>
    <p:sldId id="559" r:id="rId33"/>
    <p:sldId id="560" r:id="rId34"/>
    <p:sldId id="1130" r:id="rId35"/>
    <p:sldId id="1131" r:id="rId36"/>
    <p:sldId id="352" r:id="rId37"/>
    <p:sldId id="1132" r:id="rId38"/>
    <p:sldId id="1178" r:id="rId39"/>
    <p:sldId id="527" r:id="rId40"/>
    <p:sldId id="1165" r:id="rId41"/>
    <p:sldId id="518" r:id="rId42"/>
    <p:sldId id="531" r:id="rId43"/>
    <p:sldId id="543" r:id="rId44"/>
    <p:sldId id="1169" r:id="rId45"/>
    <p:sldId id="530" r:id="rId46"/>
    <p:sldId id="532" r:id="rId47"/>
    <p:sldId id="1182" r:id="rId48"/>
    <p:sldId id="1159" r:id="rId49"/>
    <p:sldId id="1179" r:id="rId50"/>
    <p:sldId id="1164" r:id="rId51"/>
    <p:sldId id="1148" r:id="rId52"/>
    <p:sldId id="1180" r:id="rId53"/>
    <p:sldId id="1150" r:id="rId54"/>
    <p:sldId id="1154" r:id="rId55"/>
    <p:sldId id="1157" r:id="rId56"/>
    <p:sldId id="1096" r:id="rId57"/>
    <p:sldId id="1098" r:id="rId58"/>
    <p:sldId id="581" r:id="rId59"/>
    <p:sldId id="1204" r:id="rId60"/>
    <p:sldId id="604" r:id="rId61"/>
    <p:sldId id="1161" r:id="rId62"/>
    <p:sldId id="362" r:id="rId63"/>
    <p:sldId id="1149" r:id="rId64"/>
    <p:sldId id="1208" r:id="rId65"/>
    <p:sldId id="1210" r:id="rId66"/>
    <p:sldId id="1209" r:id="rId67"/>
    <p:sldId id="599" r:id="rId68"/>
    <p:sldId id="522" r:id="rId69"/>
    <p:sldId id="1106" r:id="rId70"/>
    <p:sldId id="1158" r:id="rId71"/>
    <p:sldId id="508" r:id="rId72"/>
    <p:sldId id="1155" r:id="rId73"/>
    <p:sldId id="359" r:id="rId74"/>
    <p:sldId id="1136" r:id="rId75"/>
    <p:sldId id="1215" r:id="rId76"/>
    <p:sldId id="1173" r:id="rId77"/>
    <p:sldId id="1174" r:id="rId78"/>
    <p:sldId id="1175" r:id="rId79"/>
    <p:sldId id="1135" r:id="rId80"/>
    <p:sldId id="1129" r:id="rId81"/>
    <p:sldId id="504" r:id="rId82"/>
    <p:sldId id="542" r:id="rId83"/>
    <p:sldId id="1152" r:id="rId84"/>
    <p:sldId id="1163" r:id="rId85"/>
    <p:sldId id="537" r:id="rId86"/>
    <p:sldId id="540" r:id="rId87"/>
    <p:sldId id="541" r:id="rId88"/>
    <p:sldId id="1214" r:id="rId89"/>
    <p:sldId id="1211" r:id="rId90"/>
    <p:sldId id="346" r:id="rId91"/>
    <p:sldId id="1099" r:id="rId92"/>
    <p:sldId id="1183"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86" autoAdjust="0"/>
    <p:restoredTop sz="94573"/>
  </p:normalViewPr>
  <p:slideViewPr>
    <p:cSldViewPr snapToGrid="0" snapToObjects="1">
      <p:cViewPr varScale="1">
        <p:scale>
          <a:sx n="121" d="100"/>
          <a:sy n="121" d="100"/>
        </p:scale>
        <p:origin x="184" y="17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82.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68</a:t>
            </a:fld>
            <a:endParaRPr lang="en-US" dirty="0"/>
          </a:p>
        </p:txBody>
      </p:sp>
    </p:spTree>
    <p:extLst>
      <p:ext uri="{BB962C8B-B14F-4D97-AF65-F5344CB8AC3E}">
        <p14:creationId xmlns:p14="http://schemas.microsoft.com/office/powerpoint/2010/main" val="201197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82</a:t>
            </a:fld>
            <a:endParaRPr lang="en-US"/>
          </a:p>
        </p:txBody>
      </p:sp>
    </p:spTree>
    <p:extLst>
      <p:ext uri="{BB962C8B-B14F-4D97-AF65-F5344CB8AC3E}">
        <p14:creationId xmlns:p14="http://schemas.microsoft.com/office/powerpoint/2010/main" val="2765361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87</a:t>
            </a:fld>
            <a:endParaRPr lang="en-US"/>
          </a:p>
        </p:txBody>
      </p:sp>
    </p:spTree>
    <p:extLst>
      <p:ext uri="{BB962C8B-B14F-4D97-AF65-F5344CB8AC3E}">
        <p14:creationId xmlns:p14="http://schemas.microsoft.com/office/powerpoint/2010/main" val="233954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22</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38</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42</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43</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55</a:t>
            </a:fld>
            <a:endParaRPr lang="en-US"/>
          </a:p>
        </p:txBody>
      </p:sp>
    </p:spTree>
    <p:extLst>
      <p:ext uri="{BB962C8B-B14F-4D97-AF65-F5344CB8AC3E}">
        <p14:creationId xmlns:p14="http://schemas.microsoft.com/office/powerpoint/2010/main" val="241016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ajph.aphapublications.org</a:t>
            </a:r>
            <a:r>
              <a:rPr lang="en-US" dirty="0"/>
              <a:t>/</a:t>
            </a:r>
            <a:r>
              <a:rPr lang="en-US" dirty="0" err="1"/>
              <a:t>doi</a:t>
            </a:r>
            <a:r>
              <a:rPr lang="en-US" dirty="0"/>
              <a:t>/abs/10.2105/AJPH.2018.304901?journalCode=</a:t>
            </a:r>
            <a:r>
              <a:rPr lang="en-US"/>
              <a:t>ajph</a:t>
            </a:r>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59384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Bradley University</a:t>
            </a:r>
          </a:p>
          <a:p>
            <a:pPr>
              <a:lnSpc>
                <a:spcPct val="100000"/>
              </a:lnSpc>
              <a:spcBef>
                <a:spcPts val="0"/>
              </a:spcBef>
            </a:pPr>
            <a:r>
              <a:rPr lang="en-US" sz="3100" dirty="0">
                <a:solidFill>
                  <a:schemeClr val="tx2"/>
                </a:solidFill>
              </a:rPr>
              <a:t>March-April,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569871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Why Are We Talking About the Market for Health Insurance?</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15321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sp>
        <p:nvSpPr>
          <p:cNvPr id="3" name="Content Placeholder 2">
            <a:extLst>
              <a:ext uri="{FF2B5EF4-FFF2-40B4-BE49-F238E27FC236}">
                <a16:creationId xmlns:a16="http://schemas.microsoft.com/office/drawing/2014/main" id="{1B94A439-64CC-7949-A808-676EDF6E7E07}"/>
              </a:ext>
            </a:extLst>
          </p:cNvPr>
          <p:cNvSpPr>
            <a:spLocks noGrp="1"/>
          </p:cNvSpPr>
          <p:nvPr>
            <p:ph idx="1"/>
          </p:nvPr>
        </p:nvSpPr>
        <p:spPr/>
        <p:txBody>
          <a:bodyPr/>
          <a:lstStyle/>
          <a:p>
            <a:r>
              <a:rPr lang="en-US" dirty="0"/>
              <a:t>The market for Health Insurance is where they all come together.</a:t>
            </a:r>
          </a:p>
          <a:p>
            <a:pPr marL="0" indent="0">
              <a:buNone/>
            </a:pPr>
            <a:endParaRPr lang="en-US" dirty="0"/>
          </a:p>
          <a:p>
            <a:pPr lvl="7">
              <a:spcAft>
                <a:spcPts val="1000"/>
              </a:spcAft>
            </a:pPr>
            <a:r>
              <a:rPr lang="en-US" sz="3600" dirty="0"/>
              <a:t>Access</a:t>
            </a:r>
          </a:p>
          <a:p>
            <a:pPr lvl="7">
              <a:spcAft>
                <a:spcPts val="1000"/>
              </a:spcAft>
            </a:pPr>
            <a:r>
              <a:rPr lang="en-US" sz="3600" dirty="0"/>
              <a:t>Quality</a:t>
            </a:r>
          </a:p>
          <a:p>
            <a:pPr lvl="7"/>
            <a:r>
              <a:rPr lang="en-US" sz="3600" dirty="0"/>
              <a:t>Cost</a:t>
            </a:r>
          </a:p>
          <a:p>
            <a:pPr marL="3200400" lvl="7" indent="0">
              <a:buNone/>
            </a:pPr>
            <a:endParaRPr lang="en-US" sz="3600" dirty="0"/>
          </a:p>
          <a:p>
            <a:r>
              <a:rPr lang="en-US" dirty="0"/>
              <a:t>We will discuss metrics of performance for each.</a:t>
            </a:r>
          </a:p>
        </p:txBody>
      </p:sp>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51678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71867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15</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Tree>
    <p:extLst>
      <p:ext uri="{BB962C8B-B14F-4D97-AF65-F5344CB8AC3E}">
        <p14:creationId xmlns:p14="http://schemas.microsoft.com/office/powerpoint/2010/main" val="422462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16</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46995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25371"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51514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644486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33999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21</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23</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24</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4448687" y="1619067"/>
            <a:ext cx="3100074" cy="400110"/>
          </a:xfrm>
          <a:prstGeom prst="rect">
            <a:avLst/>
          </a:prstGeom>
          <a:noFill/>
        </p:spPr>
        <p:txBody>
          <a:bodyPr wrap="square" rtlCol="0">
            <a:spAutoFit/>
          </a:bodyPr>
          <a:lstStyle/>
          <a:p>
            <a:r>
              <a:rPr lang="en-US" sz="2000" b="1" dirty="0"/>
              <a:t>Deaths per 1,000 live births</a:t>
            </a:r>
          </a:p>
        </p:txBody>
      </p:sp>
      <p:sp>
        <p:nvSpPr>
          <p:cNvPr id="3" name="TextBox 2">
            <a:extLst>
              <a:ext uri="{FF2B5EF4-FFF2-40B4-BE49-F238E27FC236}">
                <a16:creationId xmlns:a16="http://schemas.microsoft.com/office/drawing/2014/main" id="{A18F871F-FD85-5249-9F89-DC98331E3BE2}"/>
              </a:ext>
            </a:extLst>
          </p:cNvPr>
          <p:cNvSpPr txBox="1"/>
          <p:nvPr/>
        </p:nvSpPr>
        <p:spPr>
          <a:xfrm>
            <a:off x="5540907" y="1095847"/>
            <a:ext cx="915635" cy="523220"/>
          </a:xfrm>
          <a:prstGeom prst="rect">
            <a:avLst/>
          </a:prstGeom>
          <a:noFill/>
        </p:spPr>
        <p:txBody>
          <a:bodyPr wrap="none" rtlCol="0">
            <a:spAutoFit/>
          </a:bodyPr>
          <a:lstStyle/>
          <a:p>
            <a:r>
              <a:rPr lang="en-US" sz="2800" b="1" dirty="0"/>
              <a:t>2016</a:t>
            </a:r>
          </a:p>
        </p:txBody>
      </p:sp>
      <p:sp>
        <p:nvSpPr>
          <p:cNvPr id="8" name="TextBox 7">
            <a:extLst>
              <a:ext uri="{FF2B5EF4-FFF2-40B4-BE49-F238E27FC236}">
                <a16:creationId xmlns:a16="http://schemas.microsoft.com/office/drawing/2014/main" id="{76A055F5-E86C-D649-B845-7F4A11695512}"/>
              </a:ext>
            </a:extLst>
          </p:cNvPr>
          <p:cNvSpPr txBox="1"/>
          <p:nvPr/>
        </p:nvSpPr>
        <p:spPr>
          <a:xfrm>
            <a:off x="7666219" y="3059668"/>
            <a:ext cx="754437" cy="369332"/>
          </a:xfrm>
          <a:prstGeom prst="rect">
            <a:avLst/>
          </a:prstGeom>
          <a:noFill/>
        </p:spPr>
        <p:txBody>
          <a:bodyPr wrap="none" rtlCol="0">
            <a:spAutoFit/>
          </a:bodyPr>
          <a:lstStyle/>
          <a:p>
            <a:r>
              <a:rPr lang="en-US" dirty="0"/>
              <a:t>White</a:t>
            </a:r>
          </a:p>
        </p:txBody>
      </p:sp>
      <p:sp>
        <p:nvSpPr>
          <p:cNvPr id="9" name="TextBox 8">
            <a:extLst>
              <a:ext uri="{FF2B5EF4-FFF2-40B4-BE49-F238E27FC236}">
                <a16:creationId xmlns:a16="http://schemas.microsoft.com/office/drawing/2014/main" id="{2D718281-4B47-4E47-8CF8-1B59C36B5723}"/>
              </a:ext>
            </a:extLst>
          </p:cNvPr>
          <p:cNvSpPr txBox="1"/>
          <p:nvPr/>
        </p:nvSpPr>
        <p:spPr>
          <a:xfrm>
            <a:off x="2140014" y="1325563"/>
            <a:ext cx="675185" cy="369332"/>
          </a:xfrm>
          <a:prstGeom prst="rect">
            <a:avLst/>
          </a:prstGeom>
          <a:noFill/>
        </p:spPr>
        <p:txBody>
          <a:bodyPr wrap="none" rtlCol="0">
            <a:spAutoFit/>
          </a:bodyPr>
          <a:lstStyle/>
          <a:p>
            <a:r>
              <a:rPr lang="en-US" dirty="0"/>
              <a:t>Black</a:t>
            </a:r>
          </a:p>
        </p:txBody>
      </p:sp>
    </p:spTree>
    <p:extLst>
      <p:ext uri="{BB962C8B-B14F-4D97-AF65-F5344CB8AC3E}">
        <p14:creationId xmlns:p14="http://schemas.microsoft.com/office/powerpoint/2010/main" val="272019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25</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2519951853"/>
              </p:ext>
            </p:extLst>
          </p:nvPr>
        </p:nvGraphicFramePr>
        <p:xfrm>
          <a:off x="838200" y="66278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3336438" y="1988344"/>
            <a:ext cx="5519123" cy="461665"/>
          </a:xfrm>
          <a:prstGeom prst="rect">
            <a:avLst/>
          </a:prstGeom>
          <a:noFill/>
        </p:spPr>
        <p:txBody>
          <a:bodyPr wrap="square" rtlCol="0">
            <a:spAutoFit/>
          </a:bodyPr>
          <a:lstStyle/>
          <a:p>
            <a:r>
              <a:rPr lang="en-US" sz="2400" b="1" dirty="0"/>
              <a:t>Maternal deaths per 100,000 live births.</a:t>
            </a:r>
          </a:p>
        </p:txBody>
      </p:sp>
    </p:spTree>
    <p:extLst>
      <p:ext uri="{BB962C8B-B14F-4D97-AF65-F5344CB8AC3E}">
        <p14:creationId xmlns:p14="http://schemas.microsoft.com/office/powerpoint/2010/main" val="174232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a:xfrm>
            <a:off x="838200" y="1303506"/>
            <a:ext cx="10515600" cy="1325563"/>
          </a:xfrm>
        </p:spPr>
        <p:txBody>
          <a:bodyPr>
            <a:normAutofit/>
          </a:bodyPr>
          <a:lstStyle/>
          <a:p>
            <a:r>
              <a:rPr lang="en-US" b="0" i="0" dirty="0">
                <a:solidFill>
                  <a:srgbClr val="000000"/>
                </a:solidFill>
                <a:effectLst/>
              </a:rPr>
              <a:t>American Indian/Alaska Native and Black women are 2 to 3 times as likely to die from a pregnancy-related cause than white women.</a:t>
            </a:r>
          </a:p>
        </p:txBody>
      </p:sp>
      <p:pic>
        <p:nvPicPr>
          <p:cNvPr id="4" name="Picture 3">
            <a:extLst>
              <a:ext uri="{FF2B5EF4-FFF2-40B4-BE49-F238E27FC236}">
                <a16:creationId xmlns:a16="http://schemas.microsoft.com/office/drawing/2014/main" id="{F275D12D-52BF-1340-99BF-1E906332CF79}"/>
              </a:ext>
            </a:extLst>
          </p:cNvPr>
          <p:cNvPicPr>
            <a:picLocks noChangeAspect="1"/>
          </p:cNvPicPr>
          <p:nvPr/>
        </p:nvPicPr>
        <p:blipFill>
          <a:blip r:embed="rId2"/>
          <a:stretch>
            <a:fillRect/>
          </a:stretch>
        </p:blipFill>
        <p:spPr>
          <a:xfrm>
            <a:off x="2839492" y="2556652"/>
            <a:ext cx="6513015" cy="3653309"/>
          </a:xfrm>
          <a:prstGeom prst="rect">
            <a:avLst/>
          </a:prstGeom>
        </p:spPr>
      </p:pic>
    </p:spTree>
    <p:extLst>
      <p:ext uri="{BB962C8B-B14F-4D97-AF65-F5344CB8AC3E}">
        <p14:creationId xmlns:p14="http://schemas.microsoft.com/office/powerpoint/2010/main" val="1173749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80" y="1570730"/>
            <a:ext cx="10871200" cy="4351338"/>
          </a:xfrm>
        </p:spPr>
        <p:txBody>
          <a:bodyPr/>
          <a:lstStyle/>
          <a:p>
            <a:r>
              <a:rPr lang="en-US" dirty="0"/>
              <a:t>Contemporary Economic Policy</a:t>
            </a:r>
          </a:p>
          <a:p>
            <a:pPr lvl="1"/>
            <a:r>
              <a:rPr lang="en-US" dirty="0"/>
              <a:t>Week 1 (3/7): 	US Economic Update (Geoffrey </a:t>
            </a:r>
            <a:r>
              <a:rPr lang="en-US" dirty="0" err="1"/>
              <a:t>Woglom</a:t>
            </a:r>
            <a:r>
              <a:rPr lang="en-US" dirty="0"/>
              <a:t>, Amherst College)</a:t>
            </a:r>
          </a:p>
          <a:p>
            <a:pPr lvl="1"/>
            <a:r>
              <a:rPr lang="en-US" dirty="0"/>
              <a:t>Week 2 (3/14): 	Climate Change Economics (Sarah Jacobson, Williams College)</a:t>
            </a:r>
          </a:p>
          <a:p>
            <a:pPr lvl="1"/>
            <a:r>
              <a:rPr lang="en-US" dirty="0"/>
              <a:t>Week 3 (3/21): 	Federal Debt (Geoffrey </a:t>
            </a:r>
            <a:r>
              <a:rPr lang="en-US" dirty="0" err="1"/>
              <a:t>Woglom</a:t>
            </a:r>
            <a:r>
              <a:rPr lang="en-US" dirty="0"/>
              <a:t>, Amherst College)</a:t>
            </a:r>
          </a:p>
          <a:p>
            <a:pPr lvl="1"/>
            <a:r>
              <a:rPr lang="en-US" dirty="0"/>
              <a:t>Week 4 (3/28): 	Trade and Globalization (Alan Deardorff, University of Michigan</a:t>
            </a:r>
          </a:p>
          <a:p>
            <a:pPr lvl="1"/>
            <a:r>
              <a:rPr lang="en-US" dirty="0"/>
              <a:t>Week 5 (4/4):	The Black-White Wealth Gap (Jon </a:t>
            </a:r>
            <a:r>
              <a:rPr lang="en-US" dirty="0" err="1"/>
              <a:t>Haveman</a:t>
            </a:r>
            <a:r>
              <a:rPr lang="en-US" dirty="0"/>
              <a:t>, NEED)</a:t>
            </a:r>
          </a:p>
          <a:p>
            <a:pPr lvl="1"/>
            <a:r>
              <a:rPr lang="en-US" dirty="0"/>
              <a:t>Week 6 (4/11):	Autonomous Vehicles (Jon </a:t>
            </a:r>
            <a:r>
              <a:rPr lang="en-US" dirty="0" err="1"/>
              <a:t>Haveman</a:t>
            </a:r>
            <a:r>
              <a:rPr lang="en-US" dirty="0"/>
              <a:t>, NEED)</a:t>
            </a:r>
          </a:p>
          <a:p>
            <a:pPr lvl="1"/>
            <a:r>
              <a:rPr lang="en-US" dirty="0"/>
              <a:t>Week 7 (4/18):	Economic Inequality (Brian Peterson, Central College)</a:t>
            </a:r>
          </a:p>
          <a:p>
            <a:pPr lvl="1"/>
            <a:r>
              <a:rPr lang="en-US" b="1" dirty="0"/>
              <a:t>Week 8 (4/25):	Healthcare Economics (Jon </a:t>
            </a:r>
            <a:r>
              <a:rPr lang="en-US" b="1" dirty="0" err="1"/>
              <a:t>Haveman</a:t>
            </a:r>
            <a:r>
              <a:rPr lang="en-US" b="1"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042924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12322"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31</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32</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extLst>
              <p:ext uri="{D42A27DB-BD31-4B8C-83A1-F6EECF244321}">
                <p14:modId xmlns:p14="http://schemas.microsoft.com/office/powerpoint/2010/main" val="1060868624"/>
              </p:ext>
            </p:extLst>
          </p:nvPr>
        </p:nvGraphicFramePr>
        <p:xfrm>
          <a:off x="6393611"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extLst>
              <p:ext uri="{D42A27DB-BD31-4B8C-83A1-F6EECF244321}">
                <p14:modId xmlns:p14="http://schemas.microsoft.com/office/powerpoint/2010/main" val="4214479314"/>
              </p:ext>
            </p:extLst>
          </p:nvPr>
        </p:nvGraphicFramePr>
        <p:xfrm>
          <a:off x="616789" y="1657051"/>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356283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a:t>
            </a:r>
          </a:p>
          <a:p>
            <a:pPr lvl="1">
              <a:spcAft>
                <a:spcPts val="1000"/>
              </a:spcAft>
            </a:pPr>
            <a:r>
              <a:rPr lang="en-US" b="0" dirty="0"/>
              <a:t>and the highest rate of avoidable deaths.</a:t>
            </a:r>
          </a:p>
          <a:p>
            <a:r>
              <a:rPr lang="en-US" b="0" dirty="0"/>
              <a:t>Americans use some </a:t>
            </a:r>
            <a:r>
              <a:rPr lang="en-US" dirty="0"/>
              <a:t>expensive technologies more often than our peers.</a:t>
            </a:r>
            <a:endParaRPr lang="en-US" b="0" dirty="0"/>
          </a:p>
          <a:p>
            <a:pPr lvl="1">
              <a:spcAft>
                <a:spcPts val="1000"/>
              </a:spcAft>
            </a:pPr>
            <a:r>
              <a:rPr lang="en-US" b="0" dirty="0"/>
              <a:t>MRIs, and specialized procedures, such as hip replacements.</a:t>
            </a:r>
          </a:p>
          <a:p>
            <a:r>
              <a:rPr lang="en-US" b="0" dirty="0"/>
              <a:t>The U.S. outperforms its peers in terms of </a:t>
            </a:r>
            <a:r>
              <a:rPr lang="en-US" dirty="0"/>
              <a:t>preventive measures.</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1863233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177435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r>
              <a:rPr lang="en-US" sz="2400" b="1" dirty="0"/>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446643930"/>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8" name="TextBox 7">
            <a:extLst>
              <a:ext uri="{FF2B5EF4-FFF2-40B4-BE49-F238E27FC236}">
                <a16:creationId xmlns:a16="http://schemas.microsoft.com/office/drawing/2014/main" id="{348B8FDD-F5D0-E64C-9020-214B525F8CFA}"/>
              </a:ext>
            </a:extLst>
          </p:cNvPr>
          <p:cNvSpPr txBox="1"/>
          <p:nvPr/>
        </p:nvSpPr>
        <p:spPr>
          <a:xfrm>
            <a:off x="5790092" y="1144967"/>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07909487-B0DD-194C-938F-AC70973EDCD0}"/>
              </a:ext>
            </a:extLst>
          </p:cNvPr>
          <p:cNvSpPr txBox="1"/>
          <p:nvPr/>
        </p:nvSpPr>
        <p:spPr>
          <a:xfrm>
            <a:off x="5203704" y="3054863"/>
            <a:ext cx="1784591" cy="400110"/>
          </a:xfrm>
          <a:prstGeom prst="rect">
            <a:avLst/>
          </a:prstGeom>
          <a:solidFill>
            <a:schemeClr val="bg1"/>
          </a:solidFill>
        </p:spPr>
        <p:txBody>
          <a:bodyPr wrap="none" rtlCol="0">
            <a:spAutoFit/>
          </a:bodyPr>
          <a:lstStyle/>
          <a:p>
            <a:r>
              <a:rPr lang="en-US" sz="2000" b="1" dirty="0"/>
              <a:t>Everybody else</a:t>
            </a:r>
          </a:p>
        </p:txBody>
      </p:sp>
    </p:spTree>
    <p:extLst>
      <p:ext uri="{BB962C8B-B14F-4D97-AF65-F5344CB8AC3E}">
        <p14:creationId xmlns:p14="http://schemas.microsoft.com/office/powerpoint/2010/main" val="547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dirty="0"/>
              <a:t>OLLI – Bradley University</a:t>
            </a:r>
            <a:endParaRPr lang="en-US" sz="1800" dirty="0">
              <a:solidFill>
                <a:schemeClr val="tx2"/>
              </a:solidFill>
            </a:endParaRPr>
          </a:p>
          <a:p>
            <a:pPr>
              <a:lnSpc>
                <a:spcPct val="100000"/>
              </a:lnSpc>
              <a:spcBef>
                <a:spcPts val="0"/>
              </a:spcBef>
            </a:pPr>
            <a:r>
              <a:rPr lang="en-US" sz="1800" dirty="0">
                <a:solidFill>
                  <a:schemeClr val="tx2"/>
                </a:solidFill>
              </a:rPr>
              <a:t>April 25, 2022</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2789451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3618670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lgn="ctr">
              <a:buNone/>
            </a:pPr>
            <a:r>
              <a:rPr lang="en-US" dirty="0"/>
              <a:t>One Reason:</a:t>
            </a:r>
          </a:p>
          <a:p>
            <a:pPr marL="0" indent="0" algn="ctr">
              <a:buNone/>
            </a:pPr>
            <a:endParaRPr lang="en-US" dirty="0"/>
          </a:p>
          <a:p>
            <a:pPr marL="0" indent="0" algn="ctr">
              <a:buNone/>
            </a:pPr>
            <a:r>
              <a:rPr lang="en-US" dirty="0"/>
              <a:t>The United States is the only </a:t>
            </a:r>
          </a:p>
          <a:p>
            <a:pPr marL="0" indent="0" algn="ctr">
              <a:buNone/>
            </a:pPr>
            <a:r>
              <a:rPr lang="en-US" dirty="0"/>
              <a:t>profit-motivated healthcare system in the world.</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497711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033961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77240"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242933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77197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363777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4707D5-970A-7E44-AA09-CDBA39254495}"/>
              </a:ext>
            </a:extLst>
          </p:cNvPr>
          <p:cNvSpPr txBox="1"/>
          <p:nvPr/>
        </p:nvSpPr>
        <p:spPr>
          <a:xfrm>
            <a:off x="203176" y="3490747"/>
            <a:ext cx="1114408" cy="369332"/>
          </a:xfrm>
          <a:prstGeom prst="rect">
            <a:avLst/>
          </a:prstGeom>
          <a:noFill/>
        </p:spPr>
        <p:txBody>
          <a:bodyPr wrap="none" rtlCol="0">
            <a:spAutoFit/>
          </a:bodyPr>
          <a:lstStyle/>
          <a:p>
            <a:r>
              <a:rPr lang="en-US" dirty="0">
                <a:solidFill>
                  <a:srgbClr val="FF0000"/>
                </a:solidFill>
              </a:rPr>
              <a:t>US Higher</a:t>
            </a:r>
          </a:p>
        </p:txBody>
      </p:sp>
      <p:sp>
        <p:nvSpPr>
          <p:cNvPr id="9" name="TextBox 8">
            <a:extLst>
              <a:ext uri="{FF2B5EF4-FFF2-40B4-BE49-F238E27FC236}">
                <a16:creationId xmlns:a16="http://schemas.microsoft.com/office/drawing/2014/main" id="{07C64815-2BF0-EE40-8898-3588D27EDF73}"/>
              </a:ext>
            </a:extLst>
          </p:cNvPr>
          <p:cNvSpPr txBox="1"/>
          <p:nvPr/>
        </p:nvSpPr>
        <p:spPr>
          <a:xfrm>
            <a:off x="203176" y="4196673"/>
            <a:ext cx="1068178" cy="369332"/>
          </a:xfrm>
          <a:prstGeom prst="rect">
            <a:avLst/>
          </a:prstGeom>
          <a:noFill/>
        </p:spPr>
        <p:txBody>
          <a:bodyPr wrap="none" rtlCol="0">
            <a:spAutoFit/>
          </a:bodyPr>
          <a:lstStyle/>
          <a:p>
            <a:r>
              <a:rPr lang="en-US" dirty="0">
                <a:solidFill>
                  <a:srgbClr val="00B050"/>
                </a:solidFill>
              </a:rPr>
              <a:t>US Lower</a:t>
            </a:r>
          </a:p>
        </p:txBody>
      </p:sp>
    </p:spTree>
    <p:extLst>
      <p:ext uri="{BB962C8B-B14F-4D97-AF65-F5344CB8AC3E}">
        <p14:creationId xmlns:p14="http://schemas.microsoft.com/office/powerpoint/2010/main" val="2262405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1399398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041689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  </a:t>
            </a:r>
            <a:r>
              <a:rPr lang="en-US" sz="2000" dirty="0">
                <a:solidFill>
                  <a:srgbClr val="000000"/>
                </a:solidFill>
                <a:latin typeface="Myriad Pro"/>
              </a:rPr>
              <a:t>(CA has 11)</a:t>
            </a:r>
            <a:endParaRPr lang="en-US" sz="2000" b="0" dirty="0">
              <a:solidFill>
                <a:srgbClr val="000000"/>
              </a:solidFill>
              <a:latin typeface="Myriad Pro"/>
            </a:endParaRP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56</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4151727477"/>
              </p:ext>
            </p:extLst>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Tree>
    <p:extLst>
      <p:ext uri="{BB962C8B-B14F-4D97-AF65-F5344CB8AC3E}">
        <p14:creationId xmlns:p14="http://schemas.microsoft.com/office/powerpoint/2010/main" val="3888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900362" y="1561345"/>
            <a:ext cx="6391275" cy="4351338"/>
          </a:xfrm>
        </p:spPr>
        <p:txBody>
          <a:bodyPr/>
          <a:lstStyle/>
          <a:p>
            <a:r>
              <a:rPr lang="en-US" b="0" dirty="0">
                <a:solidFill>
                  <a:srgbClr val="333333"/>
                </a:solidFill>
                <a:latin typeface="interface_regular"/>
              </a:rPr>
              <a:t>Rising prices in the health sector</a:t>
            </a:r>
          </a:p>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1354183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a:xfrm>
            <a:off x="838200" y="1148700"/>
            <a:ext cx="10515600" cy="4351338"/>
          </a:xfrm>
        </p:spPr>
        <p:txBody>
          <a:bodyPr>
            <a:normAutofit/>
          </a:bodyPr>
          <a:lstStyle/>
          <a:p>
            <a:pPr>
              <a:spcAft>
                <a:spcPts val="1000"/>
              </a:spcAft>
            </a:pPr>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2971800" y="1325563"/>
            <a:ext cx="6248400" cy="4351338"/>
          </a:xfrm>
        </p:spPr>
        <p:txBody>
          <a:bodyPr/>
          <a:lstStyle/>
          <a:p>
            <a:pPr>
              <a:spcAft>
                <a:spcPts val="1000"/>
              </a:spcAft>
            </a:pPr>
            <a:r>
              <a:rPr lang="en-US" b="0" dirty="0"/>
              <a:t>What is Health(care) Economics?</a:t>
            </a:r>
          </a:p>
          <a:p>
            <a:pPr>
              <a:spcAft>
                <a:spcPts val="1000"/>
              </a:spcAft>
            </a:pPr>
            <a:r>
              <a:rPr lang="en-US" b="0" dirty="0"/>
              <a:t>Health Insurance and Outcomes</a:t>
            </a:r>
          </a:p>
          <a:p>
            <a:pPr>
              <a:spcAft>
                <a:spcPts val="1000"/>
              </a:spcAft>
            </a:pPr>
            <a:r>
              <a:rPr lang="en-US" b="0" dirty="0"/>
              <a:t>Health Care Systems and Institutions</a:t>
            </a:r>
          </a:p>
          <a:p>
            <a:pPr>
              <a:spcAft>
                <a:spcPts val="1000"/>
              </a:spcAft>
            </a:pPr>
            <a:r>
              <a:rPr lang="en-US" b="0" dirty="0"/>
              <a:t>Health Insurance and Reform</a:t>
            </a:r>
          </a:p>
        </p:txBody>
      </p:sp>
    </p:spTree>
    <p:extLst>
      <p:ext uri="{BB962C8B-B14F-4D97-AF65-F5344CB8AC3E}">
        <p14:creationId xmlns:p14="http://schemas.microsoft.com/office/powerpoint/2010/main" val="806011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a:xfrm>
            <a:off x="868344" y="20096"/>
            <a:ext cx="10515600" cy="1325563"/>
          </a:xfrm>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199283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pPr>
              <a:spcAft>
                <a:spcPts val="1000"/>
              </a:spcAft>
            </a:pPr>
            <a:r>
              <a:rPr lang="en-US" dirty="0"/>
              <a:t>Universal coverage – </a:t>
            </a:r>
            <a:r>
              <a:rPr lang="en-US" b="0" dirty="0"/>
              <a:t>refers to health care systems in which </a:t>
            </a:r>
            <a:r>
              <a:rPr lang="en-US" i="1" dirty="0"/>
              <a:t>all</a:t>
            </a:r>
            <a:r>
              <a:rPr lang="en-US" b="0" dirty="0"/>
              <a:t> individuals have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spcAft>
                <a:spcPts val="1000"/>
              </a:spcAft>
            </a:pPr>
            <a:r>
              <a:rPr lang="en-US" sz="2000" dirty="0"/>
              <a:t>Medical indebtedness is the #1 cause of bankruptcies in the United States.</a:t>
            </a:r>
          </a:p>
          <a:p>
            <a:r>
              <a:rPr lang="en-US" sz="2400" b="0" dirty="0"/>
              <a:t>Canada has universal coverage, the United States does not.</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3527659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lnSpcReduction="10000"/>
          </a:bodyPr>
          <a:lstStyle/>
          <a:p>
            <a:r>
              <a:rPr lang="en-US" dirty="0"/>
              <a:t>Single-payer </a:t>
            </a:r>
            <a:r>
              <a:rPr lang="en-US" b="0" dirty="0"/>
              <a:t>- refers to financing a health care system by making one entity solely and exclusively responsible for paying for medical goods and services.</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3140984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actually takes the single-payer system one step further.</a:t>
            </a:r>
          </a:p>
          <a:p>
            <a:pPr lvl="1"/>
            <a:r>
              <a:rPr lang="en-US" dirty="0"/>
              <a:t>Government not only pays for heath care but operates the hospitals and employs the medical staff.</a:t>
            </a:r>
          </a:p>
          <a:p>
            <a:pPr marL="457200" lvl="1" indent="0">
              <a:buNone/>
            </a:pPr>
            <a:endParaRPr lang="en-US" dirty="0"/>
          </a:p>
          <a:p>
            <a:r>
              <a:rPr lang="en-US" b="0" dirty="0"/>
              <a:t>This is NOT part of the current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3886490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p:txBody>
      </p:sp>
    </p:spTree>
    <p:extLst>
      <p:ext uri="{BB962C8B-B14F-4D97-AF65-F5344CB8AC3E}">
        <p14:creationId xmlns:p14="http://schemas.microsoft.com/office/powerpoint/2010/main" val="1795848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dirty="0"/>
              <a:t>V</a:t>
            </a:r>
            <a:r>
              <a:rPr lang="en-US" b="0" dirty="0"/>
              <a:t>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27996860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907941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2806983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05378" y="1135763"/>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422997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5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500"/>
              </a:spcAft>
            </a:pPr>
            <a:r>
              <a:rPr lang="en-US" b="0" dirty="0"/>
              <a:t>The concept of a market is any structure that allows buyers and sellers to exchange any type of goods, services, and information. </a:t>
            </a:r>
          </a:p>
          <a:p>
            <a:pPr>
              <a:spcAft>
                <a:spcPts val="1500"/>
              </a:spcAft>
            </a:pPr>
            <a:r>
              <a:rPr lang="en-US" b="0" dirty="0"/>
              <a:t>Markets can be physical and non-physical.</a:t>
            </a:r>
          </a:p>
          <a:p>
            <a:pPr>
              <a:spcAft>
                <a:spcPts val="1500"/>
              </a:spcAft>
            </a:pPr>
            <a:r>
              <a:rPr lang="en-US" b="0" dirty="0"/>
              <a:t>There are </a:t>
            </a:r>
            <a:r>
              <a:rPr lang="en-US" b="0" dirty="0">
                <a:solidFill>
                  <a:srgbClr val="FF0000"/>
                </a:solidFill>
              </a:rPr>
              <a:t>many different types of markets </a:t>
            </a:r>
            <a:r>
              <a:rPr lang="en-US" b="0" dirty="0"/>
              <a:t>and depending on the type, different rules should be set up to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878670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25153654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66E9-DA9D-7B47-BDEF-8EC04667EA01}"/>
              </a:ext>
            </a:extLst>
          </p:cNvPr>
          <p:cNvSpPr>
            <a:spLocks noGrp="1"/>
          </p:cNvSpPr>
          <p:nvPr>
            <p:ph type="title"/>
          </p:nvPr>
        </p:nvSpPr>
        <p:spPr>
          <a:xfrm>
            <a:off x="907208" y="0"/>
            <a:ext cx="10515600" cy="1325563"/>
          </a:xfrm>
        </p:spPr>
        <p:txBody>
          <a:bodyPr/>
          <a:lstStyle/>
          <a:p>
            <a:r>
              <a:rPr lang="en-US" dirty="0">
                <a:solidFill>
                  <a:schemeClr val="bg1"/>
                </a:solidFill>
              </a:rPr>
              <a:t>Inc</a:t>
            </a:r>
            <a:r>
              <a:rPr lang="en-US" dirty="0"/>
              <a:t>ome Also Matters – Reflecting Access?</a:t>
            </a:r>
          </a:p>
        </p:txBody>
      </p:sp>
      <p:sp>
        <p:nvSpPr>
          <p:cNvPr id="4" name="Slide Number Placeholder 3">
            <a:extLst>
              <a:ext uri="{FF2B5EF4-FFF2-40B4-BE49-F238E27FC236}">
                <a16:creationId xmlns:a16="http://schemas.microsoft.com/office/drawing/2014/main" id="{7B68221B-D62F-A049-929A-905A28B75773}"/>
              </a:ext>
            </a:extLst>
          </p:cNvPr>
          <p:cNvSpPr>
            <a:spLocks noGrp="1"/>
          </p:cNvSpPr>
          <p:nvPr>
            <p:ph type="sldNum" sz="quarter" idx="12"/>
          </p:nvPr>
        </p:nvSpPr>
        <p:spPr/>
        <p:txBody>
          <a:bodyPr/>
          <a:lstStyle/>
          <a:p>
            <a:fld id="{D9F085D5-EC86-4F6A-B501-C1359CB39116}" type="slidenum">
              <a:rPr lang="en-GB" smtClean="0"/>
              <a:t>72</a:t>
            </a:fld>
            <a:endParaRPr lang="en-GB"/>
          </a:p>
        </p:txBody>
      </p:sp>
      <p:pic>
        <p:nvPicPr>
          <p:cNvPr id="1025" name="Picture 1" descr="page1image1669157568">
            <a:extLst>
              <a:ext uri="{FF2B5EF4-FFF2-40B4-BE49-F238E27FC236}">
                <a16:creationId xmlns:a16="http://schemas.microsoft.com/office/drawing/2014/main" id="{F7FC8D46-5123-424A-9553-D45C9CB04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76" y="1172633"/>
            <a:ext cx="6824052" cy="4964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F8B20-F500-7344-B0E7-C9A36D54C319}"/>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Tree>
    <p:extLst>
      <p:ext uri="{BB962C8B-B14F-4D97-AF65-F5344CB8AC3E}">
        <p14:creationId xmlns:p14="http://schemas.microsoft.com/office/powerpoint/2010/main" val="7229055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73</a:t>
            </a:fld>
            <a:endParaRPr lang="en-GB"/>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spTree>
    <p:extLst>
      <p:ext uri="{BB962C8B-B14F-4D97-AF65-F5344CB8AC3E}">
        <p14:creationId xmlns:p14="http://schemas.microsoft.com/office/powerpoint/2010/main" val="6147258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74</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328467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75</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3171994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76</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2149533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77</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2250346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38891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275028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expenditures were </a:t>
            </a:r>
            <a:r>
              <a:rPr lang="en-US" b="1" dirty="0"/>
              <a:t>17.7% of GDP</a:t>
            </a:r>
            <a:r>
              <a:rPr lang="en-US" b="0" dirty="0"/>
              <a:t>, which is equivalent to around </a:t>
            </a:r>
            <a:r>
              <a:rPr lang="en-US" b="1" dirty="0"/>
              <a:t>$3.8 trillion</a:t>
            </a:r>
            <a:r>
              <a:rPr lang="en-US" b="0" dirty="0"/>
              <a:t>.</a:t>
            </a:r>
          </a:p>
          <a:p>
            <a:pPr lvl="1">
              <a:spcAft>
                <a:spcPts val="1000"/>
              </a:spcAft>
            </a:pPr>
            <a:r>
              <a:rPr lang="en-US" dirty="0"/>
              <a:t>U.S. Healthcare is the 5</a:t>
            </a:r>
            <a:r>
              <a:rPr lang="en-US" baseline="30000" dirty="0"/>
              <a:t>th</a:t>
            </a:r>
            <a:r>
              <a:rPr lang="en-US" dirty="0"/>
              <a:t> largest economy in the world.</a:t>
            </a:r>
            <a:endParaRPr lang="en-US" b="0" dirty="0"/>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Most of the top 100 most expensive hospitals are located in states in the west and south. </a:t>
            </a:r>
          </a:p>
          <a:p>
            <a:pPr lvl="1"/>
            <a:r>
              <a:rPr lang="en-US" b="0" dirty="0"/>
              <a:t>Florida had the highest number, with 40 hospitals. </a:t>
            </a:r>
          </a:p>
          <a:p>
            <a:pPr lvl="1"/>
            <a:r>
              <a:rPr lang="en-US" b="0" dirty="0"/>
              <a:t>Other top states included Texas with 14 hospitals, Alabama with eight, Nevada with seven, and California with six.</a:t>
            </a:r>
          </a:p>
          <a:p>
            <a:r>
              <a:rPr lang="en-US" b="0" dirty="0"/>
              <a:t>Hospitals Charge Patients More Than Four Times the Cost of Care</a:t>
            </a:r>
          </a:p>
          <a:p>
            <a:r>
              <a:rPr lang="en-US" b="0" dirty="0"/>
              <a:t>The most expensive hospitals cost of care range from 1,808 % at the high end to 1,129 % at the low end. </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80</a:t>
            </a:fld>
            <a:endParaRPr lang="en-GB"/>
          </a:p>
        </p:txBody>
      </p:sp>
    </p:spTree>
    <p:extLst>
      <p:ext uri="{BB962C8B-B14F-4D97-AF65-F5344CB8AC3E}">
        <p14:creationId xmlns:p14="http://schemas.microsoft.com/office/powerpoint/2010/main" val="17150283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991-757A-1047-A77F-E9FF272D75AD}"/>
              </a:ext>
            </a:extLst>
          </p:cNvPr>
          <p:cNvSpPr>
            <a:spLocks noGrp="1"/>
          </p:cNvSpPr>
          <p:nvPr>
            <p:ph type="title"/>
          </p:nvPr>
        </p:nvSpPr>
        <p:spPr/>
        <p:txBody>
          <a:bodyPr/>
          <a:lstStyle/>
          <a:p>
            <a:r>
              <a:rPr lang="en-US" dirty="0"/>
              <a:t>Big Pharma</a:t>
            </a:r>
          </a:p>
        </p:txBody>
      </p:sp>
      <p:sp>
        <p:nvSpPr>
          <p:cNvPr id="3" name="Text Placeholder 2">
            <a:extLst>
              <a:ext uri="{FF2B5EF4-FFF2-40B4-BE49-F238E27FC236}">
                <a16:creationId xmlns:a16="http://schemas.microsoft.com/office/drawing/2014/main" id="{2C5997C3-F9F2-E644-9F46-3A966E359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1D9CE-2380-FE4F-B692-5D3D28270DC5}"/>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9288118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3250125" y="1000318"/>
            <a:ext cx="7819951" cy="5283750"/>
          </a:xfrm>
          <a:prstGeom prst="rect">
            <a:avLst/>
          </a:prstGeom>
        </p:spPr>
      </p:pic>
    </p:spTree>
    <p:extLst>
      <p:ext uri="{BB962C8B-B14F-4D97-AF65-F5344CB8AC3E}">
        <p14:creationId xmlns:p14="http://schemas.microsoft.com/office/powerpoint/2010/main" val="35707417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525377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Tree>
    <p:extLst>
      <p:ext uri="{BB962C8B-B14F-4D97-AF65-F5344CB8AC3E}">
        <p14:creationId xmlns:p14="http://schemas.microsoft.com/office/powerpoint/2010/main" val="2257797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20-6A0A-1E47-BABB-9471FBF6F534}"/>
              </a:ext>
            </a:extLst>
          </p:cNvPr>
          <p:cNvSpPr>
            <a:spLocks noGrp="1"/>
          </p:cNvSpPr>
          <p:nvPr>
            <p:ph type="title"/>
          </p:nvPr>
        </p:nvSpPr>
        <p:spPr>
          <a:xfrm>
            <a:off x="734685" y="0"/>
            <a:ext cx="10515600" cy="1325563"/>
          </a:xfrm>
        </p:spPr>
        <p:txBody>
          <a:bodyPr/>
          <a:lstStyle/>
          <a:p>
            <a:r>
              <a:rPr lang="en-US" dirty="0">
                <a:solidFill>
                  <a:schemeClr val="bg1"/>
                </a:solidFill>
              </a:rPr>
              <a:t>Pric</a:t>
            </a:r>
            <a:r>
              <a:rPr lang="en-US" dirty="0"/>
              <a:t>e Hikes</a:t>
            </a:r>
          </a:p>
        </p:txBody>
      </p:sp>
      <p:sp>
        <p:nvSpPr>
          <p:cNvPr id="3" name="Content Placeholder 2">
            <a:extLst>
              <a:ext uri="{FF2B5EF4-FFF2-40B4-BE49-F238E27FC236}">
                <a16:creationId xmlns:a16="http://schemas.microsoft.com/office/drawing/2014/main" id="{4EA6D149-DF10-9240-AB72-BF3E679B7055}"/>
              </a:ext>
            </a:extLst>
          </p:cNvPr>
          <p:cNvSpPr>
            <a:spLocks noGrp="1"/>
          </p:cNvSpPr>
          <p:nvPr>
            <p:ph idx="1"/>
          </p:nvPr>
        </p:nvSpPr>
        <p:spPr>
          <a:xfrm>
            <a:off x="838200" y="1147313"/>
            <a:ext cx="10515600" cy="4774755"/>
          </a:xfrm>
        </p:spPr>
        <p:txBody>
          <a:bodyPr>
            <a:normAutofit/>
          </a:bodyPr>
          <a:lstStyle/>
          <a:p>
            <a:pPr>
              <a:spcAft>
                <a:spcPts val="1000"/>
              </a:spcAft>
            </a:pPr>
            <a:r>
              <a:rPr lang="en-US" dirty="0"/>
              <a:t>Turing Pharmaceuticals’ 5,555% price increase of Daraprim in 2015 and Mylan’s 500% increase of EpiPen prices…</a:t>
            </a:r>
          </a:p>
          <a:p>
            <a:pPr>
              <a:spcAft>
                <a:spcPts val="1000"/>
              </a:spcAft>
            </a:pPr>
            <a:r>
              <a:rPr lang="en-US" dirty="0"/>
              <a:t>More than 3,400 drugs boosted their prices in the first six months of 2019, an increase of 17% in the number of drug hikes from a year earlier.</a:t>
            </a:r>
          </a:p>
          <a:p>
            <a:pPr lvl="1">
              <a:spcAft>
                <a:spcPts val="1000"/>
              </a:spcAft>
            </a:pPr>
            <a:r>
              <a:rPr lang="en-US" dirty="0"/>
              <a:t>The average price hike is 10.5%, or 5 times the rate of inflation.</a:t>
            </a:r>
          </a:p>
          <a:p>
            <a:pPr>
              <a:spcAft>
                <a:spcPts val="1000"/>
              </a:spcAft>
            </a:pPr>
            <a:r>
              <a:rPr lang="en-US" dirty="0"/>
              <a:t>About 41 drugs boosted their prices by more than 100% in 2019.</a:t>
            </a:r>
          </a:p>
          <a:p>
            <a:pPr>
              <a:spcAft>
                <a:spcPts val="1000"/>
              </a:spcAft>
            </a:pPr>
            <a:r>
              <a:rPr lang="en-US" dirty="0"/>
              <a:t>Over 10 years, the net cost of prescription drugs in the United States rose more than THREE TIMES FASTER than the rate of inflation.</a:t>
            </a:r>
          </a:p>
        </p:txBody>
      </p:sp>
      <p:sp>
        <p:nvSpPr>
          <p:cNvPr id="4" name="Slide Number Placeholder 3">
            <a:extLst>
              <a:ext uri="{FF2B5EF4-FFF2-40B4-BE49-F238E27FC236}">
                <a16:creationId xmlns:a16="http://schemas.microsoft.com/office/drawing/2014/main" id="{E8B2F5E9-DA3A-D742-8896-D110BA1AA789}"/>
              </a:ext>
            </a:extLst>
          </p:cNvPr>
          <p:cNvSpPr>
            <a:spLocks noGrp="1"/>
          </p:cNvSpPr>
          <p:nvPr>
            <p:ph type="sldNum" sz="quarter" idx="12"/>
          </p:nvPr>
        </p:nvSpPr>
        <p:spPr/>
        <p:txBody>
          <a:bodyPr/>
          <a:lstStyle/>
          <a:p>
            <a:fld id="{D9F085D5-EC86-4F6A-B501-C1359CB39116}" type="slidenum">
              <a:rPr lang="en-GB" smtClean="0"/>
              <a:t>85</a:t>
            </a:fld>
            <a:endParaRPr lang="en-GB"/>
          </a:p>
        </p:txBody>
      </p:sp>
    </p:spTree>
    <p:extLst>
      <p:ext uri="{BB962C8B-B14F-4D97-AF65-F5344CB8AC3E}">
        <p14:creationId xmlns:p14="http://schemas.microsoft.com/office/powerpoint/2010/main" val="241432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pPr lvl="1"/>
            <a:r>
              <a:rPr lang="en-US" dirty="0"/>
              <a:t>Prohibits government negotiation of lower prices.</a:t>
            </a:r>
            <a:endParaRPr lang="en-US" b="0" dirty="0"/>
          </a:p>
          <a:p>
            <a:endParaRPr lang="en-US" dirty="0"/>
          </a:p>
          <a:p>
            <a:r>
              <a:rPr lang="en-US" b="0" dirty="0"/>
              <a:t>Growing concentration of pharmaceutical companies.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fld id="{D9F085D5-EC86-4F6A-B501-C1359CB39116}" type="slidenum">
              <a:rPr lang="en-GB" smtClean="0"/>
              <a:t>86</a:t>
            </a:fld>
            <a:endParaRPr lang="en-GB"/>
          </a:p>
        </p:txBody>
      </p:sp>
    </p:spTree>
    <p:extLst>
      <p:ext uri="{BB962C8B-B14F-4D97-AF65-F5344CB8AC3E}">
        <p14:creationId xmlns:p14="http://schemas.microsoft.com/office/powerpoint/2010/main" val="34470212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21587204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88</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4758973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281C-0910-4E45-AA12-EF6965CC0BFD}"/>
              </a:ext>
            </a:extLst>
          </p:cNvPr>
          <p:cNvSpPr>
            <a:spLocks noGrp="1"/>
          </p:cNvSpPr>
          <p:nvPr>
            <p:ph type="title"/>
          </p:nvPr>
        </p:nvSpPr>
        <p:spPr/>
        <p:txBody>
          <a:bodyPr/>
          <a:lstStyle/>
          <a:p>
            <a:r>
              <a:rPr lang="en-US" dirty="0">
                <a:solidFill>
                  <a:schemeClr val="bg1"/>
                </a:solidFill>
              </a:rPr>
              <a:t>Pre</a:t>
            </a:r>
            <a:r>
              <a:rPr lang="en-US" dirty="0"/>
              <a:t>scription Drug Savings in Build Back Better</a:t>
            </a:r>
          </a:p>
        </p:txBody>
      </p:sp>
      <p:sp>
        <p:nvSpPr>
          <p:cNvPr id="4" name="Slide Number Placeholder 3">
            <a:extLst>
              <a:ext uri="{FF2B5EF4-FFF2-40B4-BE49-F238E27FC236}">
                <a16:creationId xmlns:a16="http://schemas.microsoft.com/office/drawing/2014/main" id="{B697DE66-30AD-EF48-99A6-7164EE24219C}"/>
              </a:ext>
            </a:extLst>
          </p:cNvPr>
          <p:cNvSpPr>
            <a:spLocks noGrp="1"/>
          </p:cNvSpPr>
          <p:nvPr>
            <p:ph type="sldNum" sz="quarter" idx="12"/>
          </p:nvPr>
        </p:nvSpPr>
        <p:spPr/>
        <p:txBody>
          <a:bodyPr/>
          <a:lstStyle/>
          <a:p>
            <a:fld id="{D9F085D5-EC86-4F6A-B501-C1359CB39116}" type="slidenum">
              <a:rPr lang="en-GB" smtClean="0"/>
              <a:t>89</a:t>
            </a:fld>
            <a:endParaRPr lang="en-GB"/>
          </a:p>
        </p:txBody>
      </p:sp>
      <p:pic>
        <p:nvPicPr>
          <p:cNvPr id="5" name="Picture 4">
            <a:extLst>
              <a:ext uri="{FF2B5EF4-FFF2-40B4-BE49-F238E27FC236}">
                <a16:creationId xmlns:a16="http://schemas.microsoft.com/office/drawing/2014/main" id="{C2D97D5F-3374-D54F-80EA-2434A5350012}"/>
              </a:ext>
            </a:extLst>
          </p:cNvPr>
          <p:cNvPicPr>
            <a:picLocks noChangeAspect="1"/>
          </p:cNvPicPr>
          <p:nvPr/>
        </p:nvPicPr>
        <p:blipFill>
          <a:blip r:embed="rId2"/>
          <a:stretch>
            <a:fillRect/>
          </a:stretch>
        </p:blipFill>
        <p:spPr>
          <a:xfrm>
            <a:off x="325821" y="1386205"/>
            <a:ext cx="11483681" cy="4624301"/>
          </a:xfrm>
          <a:prstGeom prst="rect">
            <a:avLst/>
          </a:prstGeom>
        </p:spPr>
      </p:pic>
      <p:sp>
        <p:nvSpPr>
          <p:cNvPr id="6" name="Rectangle 5">
            <a:extLst>
              <a:ext uri="{FF2B5EF4-FFF2-40B4-BE49-F238E27FC236}">
                <a16:creationId xmlns:a16="http://schemas.microsoft.com/office/drawing/2014/main" id="{7E2B1D93-9B3A-064A-97A9-F54D3845E6A2}"/>
              </a:ext>
            </a:extLst>
          </p:cNvPr>
          <p:cNvSpPr/>
          <p:nvPr/>
        </p:nvSpPr>
        <p:spPr>
          <a:xfrm>
            <a:off x="9697845" y="2417955"/>
            <a:ext cx="1386840" cy="3962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14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E03485-DCFE-4B3F-A6BA-376F57A8B14F}">
  <ds:schemaRefs>
    <ds:schemaRef ds:uri="http://schemas.microsoft.com/sharepoint/v3/contenttype/forms"/>
  </ds:schemaRefs>
</ds:datastoreItem>
</file>

<file path=customXml/itemProps3.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33258</TotalTime>
  <Words>4526</Words>
  <Application>Microsoft Macintosh PowerPoint</Application>
  <PresentationFormat>Widescreen</PresentationFormat>
  <Paragraphs>621</Paragraphs>
  <Slides>89</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89</vt:i4>
      </vt:variant>
    </vt:vector>
  </HeadingPairs>
  <TitlesOfParts>
    <vt:vector size="102" baseType="lpstr">
      <vt:lpstr>Arial</vt:lpstr>
      <vt:lpstr>Cabin</vt:lpstr>
      <vt:lpstr>Calibri</vt:lpstr>
      <vt:lpstr>CircularStd-Book</vt:lpstr>
      <vt:lpstr>Courier New</vt:lpstr>
      <vt:lpstr>Interface</vt:lpstr>
      <vt:lpstr>Interface</vt:lpstr>
      <vt:lpstr>interface_regular</vt:lpstr>
      <vt:lpstr>Myriad Pro</vt:lpstr>
      <vt:lpstr>Myriad Pro Light</vt:lpstr>
      <vt:lpstr>Roboto</vt:lpstr>
      <vt:lpstr>Trebuchet MS</vt:lpstr>
      <vt:lpstr>Custom Design</vt:lpstr>
      <vt:lpstr>PowerPoint Presentation</vt:lpstr>
      <vt:lpstr> Available NEED Topics Include:</vt:lpstr>
      <vt:lpstr> Course Outline</vt:lpstr>
      <vt:lpstr>PowerPoint Presentation</vt:lpstr>
      <vt:lpstr>Credits and Disclaimer</vt:lpstr>
      <vt:lpstr>Outline</vt:lpstr>
      <vt:lpstr>What is Health(care) Economics?</vt:lpstr>
      <vt:lpstr>Health Economics is part of Microeconomics</vt:lpstr>
      <vt:lpstr>Markets Studied in Health Economics</vt:lpstr>
      <vt:lpstr>Why Are We Talking About the Market for Health Insurance?</vt:lpstr>
      <vt:lpstr>The Three Legs of the Healthcare Stool</vt:lpstr>
      <vt:lpstr>Access</vt:lpstr>
      <vt:lpstr>Health Insurance Coverage, 2019</vt:lpstr>
      <vt:lpstr>Physician Visits and Physician Supply</vt:lpstr>
      <vt:lpstr>Waited Less Than a Month to See A Specialist</vt:lpstr>
      <vt:lpstr>Avoidable Deaths</vt:lpstr>
      <vt:lpstr>Percent of Women Ages 18–64 Who Reported Having A Regular Doctor/Regular Place of Care</vt:lpstr>
      <vt:lpstr>Percent of Women Ages 18–64 Who Reported Going  to the Emergency Room in the Past Two Years</vt:lpstr>
      <vt:lpstr>Access Notes</vt:lpstr>
      <vt:lpstr>Quality</vt:lpstr>
      <vt:lpstr>Life Expectancy: How Does the US Compare?</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Obesity Rate, 2017</vt:lpstr>
      <vt:lpstr>Adults with Multiple Chronic Conditions, 2016</vt:lpstr>
      <vt:lpstr>The World Health Report 2000, Health Systems: Improving Performance</vt:lpstr>
      <vt:lpstr>Perception of Quality of Medical Care</vt:lpstr>
      <vt:lpstr>Quality of Care Notes</vt:lpstr>
      <vt:lpstr>A Bit About Quality</vt:lpstr>
      <vt:lpstr>Costs</vt:lpstr>
      <vt:lpstr>National Health Expenditure as Percent of GDP</vt:lpstr>
      <vt:lpstr>Health Care Spending as % of GDP, 1980–2018</vt:lpstr>
      <vt:lpstr>Why is Healthcare Spending Increasing?</vt:lpstr>
      <vt:lpstr>GDP per Capita and Health Spending per Capita, 2017 </vt:lpstr>
      <vt:lpstr>National Healthcare Expenditure Per Capita</vt:lpstr>
      <vt:lpstr>International Per Capita Healthcare Spending</vt:lpstr>
      <vt:lpstr>Why Are Costs so High in the US?</vt:lpstr>
      <vt:lpstr>Out-of-Pocket Costs</vt:lpstr>
      <vt:lpstr>Markets Matter for Costs</vt:lpstr>
      <vt:lpstr>Are Health Care Markets Special?</vt:lpstr>
      <vt:lpstr>Health Care Markets are Different</vt:lpstr>
      <vt:lpstr>Policy Matters for Costs</vt:lpstr>
      <vt:lpstr>Hospital Monopolization</vt:lpstr>
      <vt:lpstr>PowerPoint Presentation</vt:lpstr>
      <vt:lpstr>Drug Price Comparisons</vt:lpstr>
      <vt:lpstr>Medicare Modernization Act </vt:lpstr>
      <vt:lpstr>Concentration in Pharmaceutical Companies</vt:lpstr>
      <vt:lpstr>Monopolization of Health Insurance Market</vt:lpstr>
      <vt:lpstr>Average Annual Insurance Premiums, 1999-2018 </vt:lpstr>
      <vt:lpstr>Reason for Higher Health Insurance Rates</vt:lpstr>
      <vt:lpstr>Health Care Systems and Institutions</vt:lpstr>
      <vt:lpstr>Health System Classification</vt:lpstr>
      <vt:lpstr>US Health Care System</vt:lpstr>
      <vt:lpstr>Definition: Universal Coverage</vt:lpstr>
      <vt:lpstr>Definition: Single-Payer</vt:lpstr>
      <vt:lpstr>Definition: Socialized Medicine</vt:lpstr>
      <vt:lpstr>Definition: Third-Party Payer</vt:lpstr>
      <vt:lpstr>Tradeoffs</vt:lpstr>
      <vt:lpstr>Summary</vt:lpstr>
      <vt:lpstr> Thank you!</vt:lpstr>
      <vt:lpstr>What is Health Economics?</vt:lpstr>
      <vt:lpstr>Where the money goes?</vt:lpstr>
      <vt:lpstr>What is a Market?</vt:lpstr>
      <vt:lpstr>Acute Care Hospital Beds per 1,000 Population</vt:lpstr>
      <vt:lpstr>Income Also Matters – Reflecting Access?</vt:lpstr>
      <vt:lpstr>Health Insurance Coverage, 2019</vt:lpstr>
      <vt:lpstr>Health Insurance Coverage, 2019</vt:lpstr>
      <vt:lpstr>Health Insurance Coverage, 2019</vt:lpstr>
      <vt:lpstr>Hospital Acute Care Average Length of Stay</vt:lpstr>
      <vt:lpstr>Suicides, 2016</vt:lpstr>
      <vt:lpstr>What types of markets are there?</vt:lpstr>
      <vt:lpstr>Spending on Deductibles</vt:lpstr>
      <vt:lpstr>Hospital Monopolization Across the Nation</vt:lpstr>
      <vt:lpstr>Big Pharma</vt:lpstr>
      <vt:lpstr>Spending on Pharmaceuticals</vt:lpstr>
      <vt:lpstr>Drug Prices: Trends Over Time</vt:lpstr>
      <vt:lpstr>PowerPoint Presentation</vt:lpstr>
      <vt:lpstr>Price Hikes</vt:lpstr>
      <vt:lpstr>Reasons for higher drug prices</vt:lpstr>
      <vt:lpstr>Lobbying</vt:lpstr>
      <vt:lpstr>PowerPoint Presentation</vt:lpstr>
      <vt:lpstr>Prescription Drug Savings in Build Back Better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255</cp:revision>
  <cp:lastPrinted>2022-01-19T23:28:05Z</cp:lastPrinted>
  <dcterms:created xsi:type="dcterms:W3CDTF">2017-05-03T22:30:38Z</dcterms:created>
  <dcterms:modified xsi:type="dcterms:W3CDTF">2022-04-25T18:04:02Z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