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27"/>
  </p:notesMasterIdLst>
  <p:sldIdLst>
    <p:sldId id="1220" r:id="rId5"/>
    <p:sldId id="327" r:id="rId6"/>
    <p:sldId id="1181" r:id="rId7"/>
    <p:sldId id="1172" r:id="rId8"/>
    <p:sldId id="530" r:id="rId9"/>
    <p:sldId id="1113" r:id="rId10"/>
    <p:sldId id="1209" r:id="rId11"/>
    <p:sldId id="532" r:id="rId12"/>
    <p:sldId id="1111" r:id="rId13"/>
    <p:sldId id="1161" r:id="rId14"/>
    <p:sldId id="1212" r:id="rId15"/>
    <p:sldId id="1149" r:id="rId16"/>
    <p:sldId id="1162" r:id="rId17"/>
    <p:sldId id="597" r:id="rId18"/>
    <p:sldId id="1213" r:id="rId19"/>
    <p:sldId id="1214" r:id="rId20"/>
    <p:sldId id="1215" r:id="rId21"/>
    <p:sldId id="1223" r:id="rId22"/>
    <p:sldId id="1222" r:id="rId23"/>
    <p:sldId id="1216" r:id="rId24"/>
    <p:sldId id="1221" r:id="rId25"/>
    <p:sldId id="108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CD5DFF0-5FA8-CFE6-F6EE-1A117E85D233}" name="debra soled" initials="ds" userId="9307cfb5ac3a12df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7" initials="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C88"/>
    <a:srgbClr val="FF7C80"/>
    <a:srgbClr val="4ABDBC"/>
    <a:srgbClr val="5F9898"/>
    <a:srgbClr val="FAF7F0"/>
    <a:srgbClr val="2B4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431" autoAdjust="0"/>
    <p:restoredTop sz="94683"/>
  </p:normalViewPr>
  <p:slideViewPr>
    <p:cSldViewPr snapToGrid="0" snapToObjects="1">
      <p:cViewPr varScale="1">
        <p:scale>
          <a:sx n="80" d="100"/>
          <a:sy n="80" d="100"/>
        </p:scale>
        <p:origin x="192" y="16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1" d="100"/>
        <a:sy n="161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148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oldwestburyedu-my.sharepoint.com/personal/dolarv_oldwestbury_edu/Documents/NEED/Data%20for%20tab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'Table 1'!$B$1:$BH$1</c:f>
              <c:numCache>
                <c:formatCode>General_)</c:formatCode>
                <c:ptCount val="59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</c:numCache>
            </c:numRef>
          </c:xVal>
          <c:yVal>
            <c:numRef>
              <c:f>'Table 2'!$B$4:$BH$4</c:f>
              <c:numCache>
                <c:formatCode>0</c:formatCode>
                <c:ptCount val="59"/>
                <c:pt idx="0">
                  <c:v>1239.1687285223363</c:v>
                </c:pt>
                <c:pt idx="1">
                  <c:v>1293.2261802575104</c:v>
                </c:pt>
                <c:pt idx="2">
                  <c:v>1377.7931412516525</c:v>
                </c:pt>
                <c:pt idx="3">
                  <c:v>1459.0659031556036</c:v>
                </c:pt>
                <c:pt idx="4">
                  <c:v>1569.4681254362886</c:v>
                </c:pt>
                <c:pt idx="5">
                  <c:v>1664.5407649204419</c:v>
                </c:pt>
                <c:pt idx="6">
                  <c:v>1763.1553342743487</c:v>
                </c:pt>
                <c:pt idx="7">
                  <c:v>1903.4804019975033</c:v>
                </c:pt>
                <c:pt idx="8">
                  <c:v>2049.7092886227538</c:v>
                </c:pt>
                <c:pt idx="9">
                  <c:v>2176.74467514766</c:v>
                </c:pt>
                <c:pt idx="10">
                  <c:v>2294.9839841235785</c:v>
                </c:pt>
                <c:pt idx="11">
                  <c:v>2412.8065314944415</c:v>
                </c:pt>
                <c:pt idx="12">
                  <c:v>2588.5918417380904</c:v>
                </c:pt>
                <c:pt idx="13">
                  <c:v>2679.1687450759705</c:v>
                </c:pt>
                <c:pt idx="14">
                  <c:v>2718.9217269347751</c:v>
                </c:pt>
                <c:pt idx="15">
                  <c:v>2822.4125793466478</c:v>
                </c:pt>
                <c:pt idx="16">
                  <c:v>3034.387142857142</c:v>
                </c:pt>
                <c:pt idx="17">
                  <c:v>3218.6824429474837</c:v>
                </c:pt>
                <c:pt idx="18">
                  <c:v>3329.2025865372334</c:v>
                </c:pt>
                <c:pt idx="19">
                  <c:v>3359.1661389207807</c:v>
                </c:pt>
                <c:pt idx="20">
                  <c:v>3377.1438761885483</c:v>
                </c:pt>
                <c:pt idx="21">
                  <c:v>3515.2357413856303</c:v>
                </c:pt>
                <c:pt idx="22">
                  <c:v>3698.8903435773464</c:v>
                </c:pt>
                <c:pt idx="23">
                  <c:v>3908.3567782426776</c:v>
                </c:pt>
                <c:pt idx="24">
                  <c:v>4087.8473091725459</c:v>
                </c:pt>
                <c:pt idx="25">
                  <c:v>4277.5919772304824</c:v>
                </c:pt>
                <c:pt idx="26">
                  <c:v>4456.9881478386378</c:v>
                </c:pt>
                <c:pt idx="27">
                  <c:v>4638.948571952471</c:v>
                </c:pt>
                <c:pt idx="28">
                  <c:v>4950.9068160360721</c:v>
                </c:pt>
                <c:pt idx="29">
                  <c:v>5208.754728030658</c:v>
                </c:pt>
                <c:pt idx="30">
                  <c:v>5463.7259589259511</c:v>
                </c:pt>
                <c:pt idx="31">
                  <c:v>5661.3073378212976</c:v>
                </c:pt>
                <c:pt idx="32">
                  <c:v>5882.5469376967394</c:v>
                </c:pt>
                <c:pt idx="33">
                  <c:v>6060.4993245659571</c:v>
                </c:pt>
                <c:pt idx="34">
                  <c:v>6168.0570624613483</c:v>
                </c:pt>
                <c:pt idx="35">
                  <c:v>6271.6307021765269</c:v>
                </c:pt>
                <c:pt idx="36">
                  <c:v>6345.6368209105876</c:v>
                </c:pt>
                <c:pt idx="37">
                  <c:v>6483.8210377407459</c:v>
                </c:pt>
                <c:pt idx="38">
                  <c:v>6690.0472526966914</c:v>
                </c:pt>
                <c:pt idx="39">
                  <c:v>6894.6746163081543</c:v>
                </c:pt>
                <c:pt idx="40">
                  <c:v>7079.886045104774</c:v>
                </c:pt>
                <c:pt idx="41">
                  <c:v>7400.784328547893</c:v>
                </c:pt>
                <c:pt idx="42">
                  <c:v>7909.9738333951063</c:v>
                </c:pt>
                <c:pt idx="43">
                  <c:v>8320.4637903079711</c:v>
                </c:pt>
                <c:pt idx="44">
                  <c:v>8612.039764877145</c:v>
                </c:pt>
                <c:pt idx="45">
                  <c:v>8813.8397567429147</c:v>
                </c:pt>
                <c:pt idx="46">
                  <c:v>9009.6272146194224</c:v>
                </c:pt>
                <c:pt idx="47">
                  <c:v>9232.9445840852368</c:v>
                </c:pt>
                <c:pt idx="48">
                  <c:v>9203.9538243728057</c:v>
                </c:pt>
                <c:pt idx="49">
                  <c:v>9515.5723942587611</c:v>
                </c:pt>
                <c:pt idx="50">
                  <c:v>9665.1794816337078</c:v>
                </c:pt>
                <c:pt idx="51">
                  <c:v>9628.8495118329356</c:v>
                </c:pt>
                <c:pt idx="52">
                  <c:v>9742.8005530242299</c:v>
                </c:pt>
                <c:pt idx="53">
                  <c:v>9823.0093145182764</c:v>
                </c:pt>
                <c:pt idx="54">
                  <c:v>10096.458964718471</c:v>
                </c:pt>
                <c:pt idx="55">
                  <c:v>10589.620792181209</c:v>
                </c:pt>
                <c:pt idx="56">
                  <c:v>10859.580204314778</c:v>
                </c:pt>
                <c:pt idx="57">
                  <c:v>11004.066358293303</c:v>
                </c:pt>
                <c:pt idx="58">
                  <c:v>11172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1EE-4119-9931-4149F923F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3960760"/>
        <c:axId val="353961744"/>
      </c:scatterChart>
      <c:valAx>
        <c:axId val="353960760"/>
        <c:scaling>
          <c:orientation val="minMax"/>
          <c:max val="2020"/>
          <c:min val="19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961744"/>
        <c:crosses val="autoZero"/>
        <c:crossBetween val="midCat"/>
      </c:valAx>
      <c:valAx>
        <c:axId val="35396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 2018 Dollars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9607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625255176436274E-2"/>
          <c:y val="4.6205371651757733E-2"/>
          <c:w val="0.7035235040064437"/>
          <c:h val="0.88335401883279829"/>
        </c:manualLayout>
      </c:layout>
      <c:lineChart>
        <c:grouping val="standard"/>
        <c:varyColors val="0"/>
        <c:ser>
          <c:idx val="8"/>
          <c:order val="0"/>
          <c:tx>
            <c:strRef>
              <c:f>Sheet1!$A$10</c:f>
              <c:strCache>
                <c:ptCount val="1"/>
                <c:pt idx="0">
                  <c:v>SWIZ: 83.6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Sheet1!$B$1:$AM$1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Sheet1!$B$10:$AM$10</c:f>
              <c:numCache>
                <c:formatCode>General</c:formatCode>
                <c:ptCount val="38"/>
                <c:pt idx="0">
                  <c:v>75.7</c:v>
                </c:pt>
                <c:pt idx="1">
                  <c:v>75.900000000000006</c:v>
                </c:pt>
                <c:pt idx="2">
                  <c:v>76.2</c:v>
                </c:pt>
                <c:pt idx="3">
                  <c:v>76.2</c:v>
                </c:pt>
                <c:pt idx="4">
                  <c:v>76.900000000000006</c:v>
                </c:pt>
                <c:pt idx="5">
                  <c:v>77</c:v>
                </c:pt>
                <c:pt idx="6">
                  <c:v>77.099999999999994</c:v>
                </c:pt>
                <c:pt idx="7">
                  <c:v>77.5</c:v>
                </c:pt>
                <c:pt idx="8">
                  <c:v>77.5</c:v>
                </c:pt>
                <c:pt idx="9">
                  <c:v>77.7</c:v>
                </c:pt>
                <c:pt idx="10">
                  <c:v>77.5</c:v>
                </c:pt>
                <c:pt idx="11">
                  <c:v>77.8</c:v>
                </c:pt>
                <c:pt idx="12">
                  <c:v>78.099999999999994</c:v>
                </c:pt>
                <c:pt idx="13">
                  <c:v>78.400000000000006</c:v>
                </c:pt>
                <c:pt idx="14">
                  <c:v>78.599999999999994</c:v>
                </c:pt>
                <c:pt idx="15">
                  <c:v>78.7</c:v>
                </c:pt>
                <c:pt idx="16">
                  <c:v>79.099999999999994</c:v>
                </c:pt>
                <c:pt idx="17">
                  <c:v>79.3</c:v>
                </c:pt>
                <c:pt idx="18">
                  <c:v>79.599999999999994</c:v>
                </c:pt>
                <c:pt idx="19">
                  <c:v>79.8</c:v>
                </c:pt>
                <c:pt idx="20">
                  <c:v>79.900000000000006</c:v>
                </c:pt>
                <c:pt idx="21">
                  <c:v>80.400000000000006</c:v>
                </c:pt>
                <c:pt idx="22">
                  <c:v>80.599999999999994</c:v>
                </c:pt>
                <c:pt idx="23">
                  <c:v>80.599999999999994</c:v>
                </c:pt>
                <c:pt idx="24">
                  <c:v>81.2</c:v>
                </c:pt>
                <c:pt idx="25">
                  <c:v>81.400000000000006</c:v>
                </c:pt>
                <c:pt idx="26">
                  <c:v>81.7</c:v>
                </c:pt>
                <c:pt idx="27">
                  <c:v>82</c:v>
                </c:pt>
                <c:pt idx="28">
                  <c:v>82.2</c:v>
                </c:pt>
                <c:pt idx="29">
                  <c:v>82.3</c:v>
                </c:pt>
                <c:pt idx="30">
                  <c:v>82.6</c:v>
                </c:pt>
                <c:pt idx="31">
                  <c:v>82.8</c:v>
                </c:pt>
                <c:pt idx="32">
                  <c:v>82.8</c:v>
                </c:pt>
                <c:pt idx="33">
                  <c:v>82.9</c:v>
                </c:pt>
                <c:pt idx="34">
                  <c:v>83.3</c:v>
                </c:pt>
                <c:pt idx="35">
                  <c:v>83</c:v>
                </c:pt>
                <c:pt idx="36">
                  <c:v>83.7</c:v>
                </c:pt>
                <c:pt idx="37" formatCode="0.0">
                  <c:v>83.6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68-488C-B753-525E9F591060}"/>
            </c:ext>
          </c:extLst>
        </c:ser>
        <c:ser>
          <c:idx val="6"/>
          <c:order val="1"/>
          <c:tx>
            <c:strRef>
              <c:f>Sheet1!$A$8</c:f>
              <c:strCache>
                <c:ptCount val="1"/>
                <c:pt idx="0">
                  <c:v>NOR: 82.7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Sheet1!$B$1:$AM$1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Sheet1!$B$8:$AM$8</c:f>
              <c:numCache>
                <c:formatCode>General</c:formatCode>
                <c:ptCount val="38"/>
                <c:pt idx="0">
                  <c:v>75.900000000000006</c:v>
                </c:pt>
                <c:pt idx="1">
                  <c:v>76.099999999999994</c:v>
                </c:pt>
                <c:pt idx="2">
                  <c:v>76.2</c:v>
                </c:pt>
                <c:pt idx="3">
                  <c:v>76.3</c:v>
                </c:pt>
                <c:pt idx="4">
                  <c:v>76.400000000000006</c:v>
                </c:pt>
                <c:pt idx="5">
                  <c:v>76.099999999999994</c:v>
                </c:pt>
                <c:pt idx="6">
                  <c:v>76.5</c:v>
                </c:pt>
                <c:pt idx="7">
                  <c:v>76.3</c:v>
                </c:pt>
                <c:pt idx="8">
                  <c:v>76.400000000000006</c:v>
                </c:pt>
                <c:pt idx="9">
                  <c:v>76.7</c:v>
                </c:pt>
                <c:pt idx="10">
                  <c:v>76.7</c:v>
                </c:pt>
                <c:pt idx="11">
                  <c:v>77.099999999999994</c:v>
                </c:pt>
                <c:pt idx="12">
                  <c:v>77.400000000000006</c:v>
                </c:pt>
                <c:pt idx="13">
                  <c:v>77.3</c:v>
                </c:pt>
                <c:pt idx="14">
                  <c:v>77.900000000000006</c:v>
                </c:pt>
                <c:pt idx="15">
                  <c:v>77.900000000000006</c:v>
                </c:pt>
                <c:pt idx="16">
                  <c:v>78.3</c:v>
                </c:pt>
                <c:pt idx="17">
                  <c:v>78.3</c:v>
                </c:pt>
                <c:pt idx="18">
                  <c:v>78.5</c:v>
                </c:pt>
                <c:pt idx="19">
                  <c:v>78.400000000000006</c:v>
                </c:pt>
                <c:pt idx="20">
                  <c:v>78.8</c:v>
                </c:pt>
                <c:pt idx="21">
                  <c:v>78.900000000000006</c:v>
                </c:pt>
                <c:pt idx="22">
                  <c:v>79</c:v>
                </c:pt>
                <c:pt idx="23">
                  <c:v>79.599999999999994</c:v>
                </c:pt>
                <c:pt idx="24">
                  <c:v>80.099999999999994</c:v>
                </c:pt>
                <c:pt idx="25">
                  <c:v>80.3</c:v>
                </c:pt>
                <c:pt idx="26">
                  <c:v>80.599999999999994</c:v>
                </c:pt>
                <c:pt idx="27">
                  <c:v>80.599999999999994</c:v>
                </c:pt>
                <c:pt idx="28">
                  <c:v>80.8</c:v>
                </c:pt>
                <c:pt idx="29">
                  <c:v>81</c:v>
                </c:pt>
                <c:pt idx="30">
                  <c:v>81.2</c:v>
                </c:pt>
                <c:pt idx="31">
                  <c:v>81.400000000000006</c:v>
                </c:pt>
                <c:pt idx="32">
                  <c:v>81.5</c:v>
                </c:pt>
                <c:pt idx="33">
                  <c:v>81.8</c:v>
                </c:pt>
                <c:pt idx="34">
                  <c:v>82.2</c:v>
                </c:pt>
                <c:pt idx="35">
                  <c:v>82.4</c:v>
                </c:pt>
                <c:pt idx="36">
                  <c:v>82.5</c:v>
                </c:pt>
                <c:pt idx="37" formatCode="0.0">
                  <c:v>82.7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68-488C-B753-525E9F59106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FRA: 82.6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Sheet1!$B$1:$AM$1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Sheet1!$B$4:$AM$4</c:f>
              <c:numCache>
                <c:formatCode>General</c:formatCode>
                <c:ptCount val="38"/>
                <c:pt idx="0">
                  <c:v>74.3</c:v>
                </c:pt>
                <c:pt idx="1">
                  <c:v>74.5</c:v>
                </c:pt>
                <c:pt idx="2">
                  <c:v>74.8</c:v>
                </c:pt>
                <c:pt idx="3">
                  <c:v>74.8</c:v>
                </c:pt>
                <c:pt idx="4">
                  <c:v>75.3</c:v>
                </c:pt>
                <c:pt idx="5">
                  <c:v>75.400000000000006</c:v>
                </c:pt>
                <c:pt idx="6">
                  <c:v>75.7</c:v>
                </c:pt>
                <c:pt idx="7">
                  <c:v>76.3</c:v>
                </c:pt>
                <c:pt idx="8">
                  <c:v>76.599999999999994</c:v>
                </c:pt>
                <c:pt idx="9">
                  <c:v>76.7</c:v>
                </c:pt>
                <c:pt idx="10">
                  <c:v>77</c:v>
                </c:pt>
                <c:pt idx="11">
                  <c:v>77.2</c:v>
                </c:pt>
                <c:pt idx="12">
                  <c:v>77.5</c:v>
                </c:pt>
                <c:pt idx="13">
                  <c:v>77.599999999999994</c:v>
                </c:pt>
                <c:pt idx="14">
                  <c:v>78</c:v>
                </c:pt>
                <c:pt idx="15">
                  <c:v>78.099999999999994</c:v>
                </c:pt>
                <c:pt idx="16">
                  <c:v>78.3</c:v>
                </c:pt>
                <c:pt idx="17">
                  <c:v>78.599999999999994</c:v>
                </c:pt>
                <c:pt idx="18">
                  <c:v>78.8</c:v>
                </c:pt>
                <c:pt idx="19">
                  <c:v>78.900000000000006</c:v>
                </c:pt>
                <c:pt idx="20">
                  <c:v>79.2</c:v>
                </c:pt>
                <c:pt idx="21">
                  <c:v>79.3</c:v>
                </c:pt>
                <c:pt idx="22">
                  <c:v>79.400000000000006</c:v>
                </c:pt>
                <c:pt idx="23">
                  <c:v>79.3</c:v>
                </c:pt>
                <c:pt idx="24">
                  <c:v>80.3</c:v>
                </c:pt>
                <c:pt idx="25">
                  <c:v>80.400000000000006</c:v>
                </c:pt>
                <c:pt idx="26">
                  <c:v>81</c:v>
                </c:pt>
                <c:pt idx="27">
                  <c:v>81.2</c:v>
                </c:pt>
                <c:pt idx="28">
                  <c:v>81.400000000000006</c:v>
                </c:pt>
                <c:pt idx="29">
                  <c:v>81.5</c:v>
                </c:pt>
                <c:pt idx="30">
                  <c:v>81.8</c:v>
                </c:pt>
                <c:pt idx="31">
                  <c:v>82.3</c:v>
                </c:pt>
                <c:pt idx="32">
                  <c:v>82.1</c:v>
                </c:pt>
                <c:pt idx="33">
                  <c:v>82.3</c:v>
                </c:pt>
                <c:pt idx="34">
                  <c:v>82.8</c:v>
                </c:pt>
                <c:pt idx="35">
                  <c:v>82.4</c:v>
                </c:pt>
                <c:pt idx="36">
                  <c:v>82.6</c:v>
                </c:pt>
                <c:pt idx="37" formatCode="0.0">
                  <c:v>82.6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68-488C-B753-525E9F591060}"/>
            </c:ext>
          </c:extLst>
        </c:ser>
        <c:ser>
          <c:idx val="0"/>
          <c:order val="3"/>
          <c:tx>
            <c:strRef>
              <c:f>Sheet1!$A$2</c:f>
              <c:strCache>
                <c:ptCount val="1"/>
                <c:pt idx="0">
                  <c:v>AUS: 82.6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Sheet1!$B$1:$AM$1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Sheet1!$B$2:$AM$2</c:f>
              <c:numCache>
                <c:formatCode>General</c:formatCode>
                <c:ptCount val="38"/>
                <c:pt idx="0">
                  <c:v>74.599999999999994</c:v>
                </c:pt>
                <c:pt idx="1">
                  <c:v>74.900000000000006</c:v>
                </c:pt>
                <c:pt idx="2">
                  <c:v>74.7</c:v>
                </c:pt>
                <c:pt idx="3">
                  <c:v>75.5</c:v>
                </c:pt>
                <c:pt idx="4">
                  <c:v>75.8</c:v>
                </c:pt>
                <c:pt idx="5">
                  <c:v>75.599999999999994</c:v>
                </c:pt>
                <c:pt idx="6">
                  <c:v>76.099999999999994</c:v>
                </c:pt>
                <c:pt idx="7">
                  <c:v>76.3</c:v>
                </c:pt>
                <c:pt idx="8">
                  <c:v>76.3</c:v>
                </c:pt>
                <c:pt idx="9">
                  <c:v>76.5</c:v>
                </c:pt>
                <c:pt idx="10">
                  <c:v>77</c:v>
                </c:pt>
                <c:pt idx="11">
                  <c:v>77.400000000000006</c:v>
                </c:pt>
                <c:pt idx="12">
                  <c:v>77.5</c:v>
                </c:pt>
                <c:pt idx="13">
                  <c:v>78</c:v>
                </c:pt>
                <c:pt idx="14">
                  <c:v>78</c:v>
                </c:pt>
                <c:pt idx="15">
                  <c:v>77.900000000000006</c:v>
                </c:pt>
                <c:pt idx="16">
                  <c:v>78.2</c:v>
                </c:pt>
                <c:pt idx="17">
                  <c:v>78.5</c:v>
                </c:pt>
                <c:pt idx="18">
                  <c:v>78.7</c:v>
                </c:pt>
                <c:pt idx="19">
                  <c:v>79</c:v>
                </c:pt>
                <c:pt idx="20">
                  <c:v>79.3</c:v>
                </c:pt>
                <c:pt idx="21">
                  <c:v>79.7</c:v>
                </c:pt>
                <c:pt idx="22">
                  <c:v>80</c:v>
                </c:pt>
                <c:pt idx="23">
                  <c:v>80.3</c:v>
                </c:pt>
                <c:pt idx="24">
                  <c:v>80.599999999999994</c:v>
                </c:pt>
                <c:pt idx="25">
                  <c:v>80.900000000000006</c:v>
                </c:pt>
                <c:pt idx="26">
                  <c:v>81.099999999999994</c:v>
                </c:pt>
                <c:pt idx="27">
                  <c:v>81.400000000000006</c:v>
                </c:pt>
                <c:pt idx="28">
                  <c:v>81.5</c:v>
                </c:pt>
                <c:pt idx="29">
                  <c:v>81.599999999999994</c:v>
                </c:pt>
                <c:pt idx="30">
                  <c:v>81.8</c:v>
                </c:pt>
                <c:pt idx="31">
                  <c:v>82</c:v>
                </c:pt>
                <c:pt idx="32">
                  <c:v>82.1</c:v>
                </c:pt>
                <c:pt idx="33">
                  <c:v>82.2</c:v>
                </c:pt>
                <c:pt idx="34">
                  <c:v>82.4</c:v>
                </c:pt>
                <c:pt idx="35">
                  <c:v>82.5</c:v>
                </c:pt>
                <c:pt idx="36">
                  <c:v>82.5</c:v>
                </c:pt>
                <c:pt idx="37" formatCode="0.0">
                  <c:v>82.6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168-488C-B753-525E9F591060}"/>
            </c:ext>
          </c:extLst>
        </c:ser>
        <c:ser>
          <c:idx val="7"/>
          <c:order val="4"/>
          <c:tx>
            <c:strRef>
              <c:f>Sheet1!$A$9</c:f>
              <c:strCache>
                <c:ptCount val="1"/>
                <c:pt idx="0">
                  <c:v>SWE: 82.5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Sheet1!$B$1:$AM$1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Sheet1!$B$9:$AM$9</c:f>
              <c:numCache>
                <c:formatCode>General</c:formatCode>
                <c:ptCount val="38"/>
                <c:pt idx="0">
                  <c:v>75.900000000000006</c:v>
                </c:pt>
                <c:pt idx="1">
                  <c:v>76.2</c:v>
                </c:pt>
                <c:pt idx="2">
                  <c:v>76.5</c:v>
                </c:pt>
                <c:pt idx="3">
                  <c:v>76.7</c:v>
                </c:pt>
                <c:pt idx="4">
                  <c:v>77</c:v>
                </c:pt>
                <c:pt idx="5">
                  <c:v>76.8</c:v>
                </c:pt>
                <c:pt idx="6">
                  <c:v>77.099999999999994</c:v>
                </c:pt>
                <c:pt idx="7">
                  <c:v>77.3</c:v>
                </c:pt>
                <c:pt idx="8">
                  <c:v>77.099999999999994</c:v>
                </c:pt>
                <c:pt idx="9">
                  <c:v>77.8</c:v>
                </c:pt>
                <c:pt idx="10">
                  <c:v>77.7</c:v>
                </c:pt>
                <c:pt idx="11">
                  <c:v>77.900000000000006</c:v>
                </c:pt>
                <c:pt idx="12">
                  <c:v>78.2</c:v>
                </c:pt>
                <c:pt idx="13">
                  <c:v>78.2</c:v>
                </c:pt>
                <c:pt idx="14">
                  <c:v>78.900000000000006</c:v>
                </c:pt>
                <c:pt idx="15">
                  <c:v>79</c:v>
                </c:pt>
                <c:pt idx="16">
                  <c:v>79.2</c:v>
                </c:pt>
                <c:pt idx="17">
                  <c:v>79.400000000000006</c:v>
                </c:pt>
                <c:pt idx="18">
                  <c:v>79.5</c:v>
                </c:pt>
                <c:pt idx="19">
                  <c:v>79.599999999999994</c:v>
                </c:pt>
                <c:pt idx="20">
                  <c:v>79.7</c:v>
                </c:pt>
                <c:pt idx="21">
                  <c:v>79.900000000000006</c:v>
                </c:pt>
                <c:pt idx="22">
                  <c:v>79.900000000000006</c:v>
                </c:pt>
                <c:pt idx="23">
                  <c:v>80.3</c:v>
                </c:pt>
                <c:pt idx="24">
                  <c:v>80.599999999999994</c:v>
                </c:pt>
                <c:pt idx="25">
                  <c:v>80.7</c:v>
                </c:pt>
                <c:pt idx="26">
                  <c:v>81</c:v>
                </c:pt>
                <c:pt idx="27">
                  <c:v>81.099999999999994</c:v>
                </c:pt>
                <c:pt idx="28">
                  <c:v>81.3</c:v>
                </c:pt>
                <c:pt idx="29">
                  <c:v>81.5</c:v>
                </c:pt>
                <c:pt idx="30">
                  <c:v>81.599999999999994</c:v>
                </c:pt>
                <c:pt idx="31">
                  <c:v>81.900000000000006</c:v>
                </c:pt>
                <c:pt idx="32">
                  <c:v>81.8</c:v>
                </c:pt>
                <c:pt idx="33">
                  <c:v>82</c:v>
                </c:pt>
                <c:pt idx="34">
                  <c:v>82.3</c:v>
                </c:pt>
                <c:pt idx="35">
                  <c:v>82.3</c:v>
                </c:pt>
                <c:pt idx="36">
                  <c:v>82.4</c:v>
                </c:pt>
                <c:pt idx="37" formatCode="0.0">
                  <c:v>82.5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168-488C-B753-525E9F591060}"/>
            </c:ext>
          </c:extLst>
        </c:ser>
        <c:ser>
          <c:idx val="1"/>
          <c:order val="5"/>
          <c:tx>
            <c:strRef>
              <c:f>Sheet1!$A$3</c:f>
              <c:strCache>
                <c:ptCount val="1"/>
                <c:pt idx="0">
                  <c:v>CAN: 82.0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Sheet1!$B$1:$AM$1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Sheet1!$B$3:$AM$3</c:f>
              <c:numCache>
                <c:formatCode>General</c:formatCode>
                <c:ptCount val="38"/>
                <c:pt idx="0">
                  <c:v>75.3</c:v>
                </c:pt>
                <c:pt idx="1">
                  <c:v>75.5</c:v>
                </c:pt>
                <c:pt idx="2">
                  <c:v>75.599999999999994</c:v>
                </c:pt>
                <c:pt idx="3">
                  <c:v>75.900000000000006</c:v>
                </c:pt>
                <c:pt idx="4">
                  <c:v>76.2</c:v>
                </c:pt>
                <c:pt idx="5">
                  <c:v>76.3</c:v>
                </c:pt>
                <c:pt idx="6">
                  <c:v>76.5</c:v>
                </c:pt>
                <c:pt idx="7">
                  <c:v>76.599999999999994</c:v>
                </c:pt>
                <c:pt idx="8">
                  <c:v>76.8</c:v>
                </c:pt>
                <c:pt idx="9">
                  <c:v>77</c:v>
                </c:pt>
                <c:pt idx="10">
                  <c:v>77.2</c:v>
                </c:pt>
                <c:pt idx="11">
                  <c:v>77.5</c:v>
                </c:pt>
                <c:pt idx="12">
                  <c:v>77.7</c:v>
                </c:pt>
                <c:pt idx="13">
                  <c:v>77.8</c:v>
                </c:pt>
                <c:pt idx="14">
                  <c:v>77.900000000000006</c:v>
                </c:pt>
                <c:pt idx="15">
                  <c:v>77.900000000000006</c:v>
                </c:pt>
                <c:pt idx="16">
                  <c:v>78.099999999999994</c:v>
                </c:pt>
                <c:pt idx="17">
                  <c:v>78.3</c:v>
                </c:pt>
                <c:pt idx="18">
                  <c:v>78.5</c:v>
                </c:pt>
                <c:pt idx="19">
                  <c:v>78.7</c:v>
                </c:pt>
                <c:pt idx="20">
                  <c:v>79</c:v>
                </c:pt>
                <c:pt idx="21">
                  <c:v>79.2</c:v>
                </c:pt>
                <c:pt idx="22">
                  <c:v>79.400000000000006</c:v>
                </c:pt>
                <c:pt idx="23">
                  <c:v>79.599999999999994</c:v>
                </c:pt>
                <c:pt idx="24">
                  <c:v>79.8</c:v>
                </c:pt>
                <c:pt idx="25">
                  <c:v>80</c:v>
                </c:pt>
                <c:pt idx="26">
                  <c:v>80.3</c:v>
                </c:pt>
                <c:pt idx="27">
                  <c:v>80.400000000000006</c:v>
                </c:pt>
                <c:pt idx="28">
                  <c:v>80.599999999999994</c:v>
                </c:pt>
                <c:pt idx="29">
                  <c:v>80.8</c:v>
                </c:pt>
                <c:pt idx="30">
                  <c:v>81.099999999999994</c:v>
                </c:pt>
                <c:pt idx="31">
                  <c:v>81.3</c:v>
                </c:pt>
                <c:pt idx="32">
                  <c:v>81.5</c:v>
                </c:pt>
                <c:pt idx="33">
                  <c:v>81.7</c:v>
                </c:pt>
                <c:pt idx="34">
                  <c:v>81.8</c:v>
                </c:pt>
                <c:pt idx="35">
                  <c:v>81.900000000000006</c:v>
                </c:pt>
                <c:pt idx="36">
                  <c:v>82</c:v>
                </c:pt>
                <c:pt idx="37" formatCode="0.0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168-488C-B753-525E9F591060}"/>
            </c:ext>
          </c:extLst>
        </c:ser>
        <c:ser>
          <c:idx val="5"/>
          <c:order val="6"/>
          <c:tx>
            <c:strRef>
              <c:f>Sheet1!$A$7</c:f>
              <c:strCache>
                <c:ptCount val="1"/>
                <c:pt idx="0">
                  <c:v>NZ: 81.9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Sheet1!$B$1:$AM$1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Sheet1!$B$7:$AM$7</c:f>
              <c:numCache>
                <c:formatCode>General</c:formatCode>
                <c:ptCount val="38"/>
                <c:pt idx="0">
                  <c:v>73.2</c:v>
                </c:pt>
                <c:pt idx="1">
                  <c:v>73.400000000000006</c:v>
                </c:pt>
                <c:pt idx="2">
                  <c:v>73.599999999999994</c:v>
                </c:pt>
                <c:pt idx="3">
                  <c:v>73.7</c:v>
                </c:pt>
                <c:pt idx="4">
                  <c:v>73.8</c:v>
                </c:pt>
                <c:pt idx="5">
                  <c:v>74</c:v>
                </c:pt>
                <c:pt idx="6">
                  <c:v>74.099999999999994</c:v>
                </c:pt>
                <c:pt idx="7">
                  <c:v>74.5</c:v>
                </c:pt>
                <c:pt idx="8">
                  <c:v>74.8</c:v>
                </c:pt>
                <c:pt idx="9">
                  <c:v>75.2</c:v>
                </c:pt>
                <c:pt idx="10">
                  <c:v>75.5</c:v>
                </c:pt>
                <c:pt idx="11">
                  <c:v>75.8</c:v>
                </c:pt>
                <c:pt idx="12">
                  <c:v>76.099999999999994</c:v>
                </c:pt>
                <c:pt idx="13">
                  <c:v>76.3</c:v>
                </c:pt>
                <c:pt idx="14">
                  <c:v>76.599999999999994</c:v>
                </c:pt>
                <c:pt idx="15">
                  <c:v>76.8</c:v>
                </c:pt>
                <c:pt idx="16">
                  <c:v>77.099999999999994</c:v>
                </c:pt>
                <c:pt idx="17">
                  <c:v>77.400000000000006</c:v>
                </c:pt>
                <c:pt idx="18">
                  <c:v>77.7</c:v>
                </c:pt>
                <c:pt idx="19">
                  <c:v>78.099999999999994</c:v>
                </c:pt>
                <c:pt idx="20">
                  <c:v>78.400000000000006</c:v>
                </c:pt>
                <c:pt idx="21">
                  <c:v>78.7</c:v>
                </c:pt>
                <c:pt idx="22">
                  <c:v>79</c:v>
                </c:pt>
                <c:pt idx="23">
                  <c:v>79.3</c:v>
                </c:pt>
                <c:pt idx="24">
                  <c:v>79.599999999999994</c:v>
                </c:pt>
                <c:pt idx="25">
                  <c:v>79.8</c:v>
                </c:pt>
                <c:pt idx="26">
                  <c:v>80.099999999999994</c:v>
                </c:pt>
                <c:pt idx="27">
                  <c:v>80.3</c:v>
                </c:pt>
                <c:pt idx="28">
                  <c:v>80.5</c:v>
                </c:pt>
                <c:pt idx="29">
                  <c:v>80.7</c:v>
                </c:pt>
                <c:pt idx="30">
                  <c:v>80.8</c:v>
                </c:pt>
                <c:pt idx="31">
                  <c:v>81</c:v>
                </c:pt>
                <c:pt idx="32">
                  <c:v>81.2</c:v>
                </c:pt>
                <c:pt idx="33">
                  <c:v>81.400000000000006</c:v>
                </c:pt>
                <c:pt idx="34">
                  <c:v>81.5</c:v>
                </c:pt>
                <c:pt idx="35">
                  <c:v>81.7</c:v>
                </c:pt>
                <c:pt idx="36">
                  <c:v>81.7</c:v>
                </c:pt>
                <c:pt idx="37" formatCode="0.0">
                  <c:v>81.900000000000006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168-488C-B753-525E9F591060}"/>
            </c:ext>
          </c:extLst>
        </c:ser>
        <c:ser>
          <c:idx val="4"/>
          <c:order val="7"/>
          <c:tx>
            <c:strRef>
              <c:f>Sheet1!$A$6</c:f>
              <c:strCache>
                <c:ptCount val="1"/>
                <c:pt idx="0">
                  <c:v>NETH: 81.8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Sheet1!$B$1:$AM$1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Sheet1!$B$6:$AM$6</c:f>
              <c:numCache>
                <c:formatCode>General</c:formatCode>
                <c:ptCount val="38"/>
                <c:pt idx="0">
                  <c:v>75.900000000000006</c:v>
                </c:pt>
                <c:pt idx="1">
                  <c:v>76</c:v>
                </c:pt>
                <c:pt idx="2">
                  <c:v>76.099999999999994</c:v>
                </c:pt>
                <c:pt idx="3">
                  <c:v>76.3</c:v>
                </c:pt>
                <c:pt idx="4">
                  <c:v>76.400000000000006</c:v>
                </c:pt>
                <c:pt idx="5">
                  <c:v>76.5</c:v>
                </c:pt>
                <c:pt idx="6">
                  <c:v>76.400000000000006</c:v>
                </c:pt>
                <c:pt idx="7">
                  <c:v>76.900000000000006</c:v>
                </c:pt>
                <c:pt idx="8">
                  <c:v>77.099999999999994</c:v>
                </c:pt>
                <c:pt idx="9">
                  <c:v>76.900000000000006</c:v>
                </c:pt>
                <c:pt idx="10">
                  <c:v>77</c:v>
                </c:pt>
                <c:pt idx="11">
                  <c:v>77.2</c:v>
                </c:pt>
                <c:pt idx="12">
                  <c:v>77.400000000000006</c:v>
                </c:pt>
                <c:pt idx="13">
                  <c:v>77.099999999999994</c:v>
                </c:pt>
                <c:pt idx="14">
                  <c:v>77.5</c:v>
                </c:pt>
                <c:pt idx="15">
                  <c:v>77.599999999999994</c:v>
                </c:pt>
                <c:pt idx="16">
                  <c:v>77.599999999999994</c:v>
                </c:pt>
                <c:pt idx="17">
                  <c:v>78</c:v>
                </c:pt>
                <c:pt idx="18">
                  <c:v>78</c:v>
                </c:pt>
                <c:pt idx="19">
                  <c:v>77.900000000000006</c:v>
                </c:pt>
                <c:pt idx="20">
                  <c:v>78.2</c:v>
                </c:pt>
                <c:pt idx="21">
                  <c:v>78.3</c:v>
                </c:pt>
                <c:pt idx="22">
                  <c:v>78.400000000000006</c:v>
                </c:pt>
                <c:pt idx="23">
                  <c:v>78.7</c:v>
                </c:pt>
                <c:pt idx="24">
                  <c:v>79.2</c:v>
                </c:pt>
                <c:pt idx="25">
                  <c:v>79.5</c:v>
                </c:pt>
                <c:pt idx="26">
                  <c:v>79.900000000000006</c:v>
                </c:pt>
                <c:pt idx="27">
                  <c:v>80.3</c:v>
                </c:pt>
                <c:pt idx="28">
                  <c:v>80.5</c:v>
                </c:pt>
                <c:pt idx="29">
                  <c:v>80.8</c:v>
                </c:pt>
                <c:pt idx="30">
                  <c:v>81</c:v>
                </c:pt>
                <c:pt idx="31">
                  <c:v>81.3</c:v>
                </c:pt>
                <c:pt idx="32">
                  <c:v>81.2</c:v>
                </c:pt>
                <c:pt idx="33">
                  <c:v>81.400000000000006</c:v>
                </c:pt>
                <c:pt idx="34">
                  <c:v>81.8</c:v>
                </c:pt>
                <c:pt idx="35">
                  <c:v>81.599999999999994</c:v>
                </c:pt>
                <c:pt idx="36">
                  <c:v>81.599999999999994</c:v>
                </c:pt>
                <c:pt idx="37" formatCode="0.0">
                  <c:v>81.8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168-488C-B753-525E9F591060}"/>
            </c:ext>
          </c:extLst>
        </c:ser>
        <c:ser>
          <c:idx val="9"/>
          <c:order val="8"/>
          <c:tx>
            <c:strRef>
              <c:f>Sheet1!$A$11</c:f>
              <c:strCache>
                <c:ptCount val="1"/>
                <c:pt idx="0">
                  <c:v>UK: 81.3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Sheet1!$B$1:$AM$1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Sheet1!$B$11:$AM$11</c:f>
              <c:numCache>
                <c:formatCode>General</c:formatCode>
                <c:ptCount val="38"/>
                <c:pt idx="0">
                  <c:v>73.2</c:v>
                </c:pt>
                <c:pt idx="1">
                  <c:v>73.8</c:v>
                </c:pt>
                <c:pt idx="2">
                  <c:v>74.099999999999994</c:v>
                </c:pt>
                <c:pt idx="3">
                  <c:v>74.3</c:v>
                </c:pt>
                <c:pt idx="4">
                  <c:v>74.5</c:v>
                </c:pt>
                <c:pt idx="5">
                  <c:v>74.7</c:v>
                </c:pt>
                <c:pt idx="6">
                  <c:v>74.8</c:v>
                </c:pt>
                <c:pt idx="7">
                  <c:v>75.2</c:v>
                </c:pt>
                <c:pt idx="8">
                  <c:v>75.3</c:v>
                </c:pt>
                <c:pt idx="9">
                  <c:v>75.400000000000006</c:v>
                </c:pt>
                <c:pt idx="10">
                  <c:v>75.7</c:v>
                </c:pt>
                <c:pt idx="11">
                  <c:v>75.900000000000006</c:v>
                </c:pt>
                <c:pt idx="12">
                  <c:v>76.3</c:v>
                </c:pt>
                <c:pt idx="13">
                  <c:v>76.2</c:v>
                </c:pt>
                <c:pt idx="14">
                  <c:v>76.8</c:v>
                </c:pt>
                <c:pt idx="15">
                  <c:v>76.7</c:v>
                </c:pt>
                <c:pt idx="16">
                  <c:v>76.900000000000006</c:v>
                </c:pt>
                <c:pt idx="17">
                  <c:v>77.2</c:v>
                </c:pt>
                <c:pt idx="18">
                  <c:v>77.3</c:v>
                </c:pt>
                <c:pt idx="19">
                  <c:v>77.5</c:v>
                </c:pt>
                <c:pt idx="20">
                  <c:v>77.900000000000006</c:v>
                </c:pt>
                <c:pt idx="21">
                  <c:v>78.2</c:v>
                </c:pt>
                <c:pt idx="22">
                  <c:v>78.3</c:v>
                </c:pt>
                <c:pt idx="23">
                  <c:v>78.400000000000006</c:v>
                </c:pt>
                <c:pt idx="24">
                  <c:v>79</c:v>
                </c:pt>
                <c:pt idx="25">
                  <c:v>79.2</c:v>
                </c:pt>
                <c:pt idx="26">
                  <c:v>79.5</c:v>
                </c:pt>
                <c:pt idx="27">
                  <c:v>79.7</c:v>
                </c:pt>
                <c:pt idx="28">
                  <c:v>79.8</c:v>
                </c:pt>
                <c:pt idx="29">
                  <c:v>80.400000000000006</c:v>
                </c:pt>
                <c:pt idx="30">
                  <c:v>80.599999999999994</c:v>
                </c:pt>
                <c:pt idx="31">
                  <c:v>81</c:v>
                </c:pt>
                <c:pt idx="32">
                  <c:v>81</c:v>
                </c:pt>
                <c:pt idx="33">
                  <c:v>81.099999999999994</c:v>
                </c:pt>
                <c:pt idx="34">
                  <c:v>81.400000000000006</c:v>
                </c:pt>
                <c:pt idx="35">
                  <c:v>81</c:v>
                </c:pt>
                <c:pt idx="36">
                  <c:v>81.2</c:v>
                </c:pt>
                <c:pt idx="37" formatCode="0.0">
                  <c:v>81.3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168-488C-B753-525E9F591060}"/>
            </c:ext>
          </c:extLst>
        </c:ser>
        <c:ser>
          <c:idx val="3"/>
          <c:order val="9"/>
          <c:tx>
            <c:strRef>
              <c:f>Sheet1!$A$5</c:f>
              <c:strCache>
                <c:ptCount val="1"/>
                <c:pt idx="0">
                  <c:v>GER: 81.1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Sheet1!$B$1:$AM$1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Sheet1!$B$5:$AM$5</c:f>
              <c:numCache>
                <c:formatCode>General</c:formatCode>
                <c:ptCount val="38"/>
                <c:pt idx="0">
                  <c:v>72.900000000000006</c:v>
                </c:pt>
                <c:pt idx="1">
                  <c:v>73.2</c:v>
                </c:pt>
                <c:pt idx="2">
                  <c:v>73.5</c:v>
                </c:pt>
                <c:pt idx="3">
                  <c:v>73.8</c:v>
                </c:pt>
                <c:pt idx="4">
                  <c:v>74.3</c:v>
                </c:pt>
                <c:pt idx="5">
                  <c:v>74.900000000000006</c:v>
                </c:pt>
                <c:pt idx="6">
                  <c:v>75.099999999999994</c:v>
                </c:pt>
                <c:pt idx="7">
                  <c:v>75.599999999999994</c:v>
                </c:pt>
                <c:pt idx="8">
                  <c:v>75.8</c:v>
                </c:pt>
                <c:pt idx="9">
                  <c:v>75.900000000000006</c:v>
                </c:pt>
                <c:pt idx="10">
                  <c:v>77.2</c:v>
                </c:pt>
                <c:pt idx="11">
                  <c:v>75.5</c:v>
                </c:pt>
                <c:pt idx="12">
                  <c:v>76</c:v>
                </c:pt>
                <c:pt idx="13">
                  <c:v>76.099999999999994</c:v>
                </c:pt>
                <c:pt idx="14">
                  <c:v>76.400000000000006</c:v>
                </c:pt>
                <c:pt idx="15">
                  <c:v>76.599999999999994</c:v>
                </c:pt>
                <c:pt idx="16">
                  <c:v>76.900000000000006</c:v>
                </c:pt>
                <c:pt idx="17">
                  <c:v>77.3</c:v>
                </c:pt>
                <c:pt idx="18">
                  <c:v>77.7</c:v>
                </c:pt>
                <c:pt idx="19">
                  <c:v>77.900000000000006</c:v>
                </c:pt>
                <c:pt idx="20">
                  <c:v>78.2</c:v>
                </c:pt>
                <c:pt idx="21">
                  <c:v>78.5</c:v>
                </c:pt>
                <c:pt idx="22">
                  <c:v>78.5</c:v>
                </c:pt>
                <c:pt idx="23">
                  <c:v>78.599999999999994</c:v>
                </c:pt>
                <c:pt idx="24">
                  <c:v>79.2</c:v>
                </c:pt>
                <c:pt idx="25">
                  <c:v>79.400000000000006</c:v>
                </c:pt>
                <c:pt idx="26">
                  <c:v>79.8</c:v>
                </c:pt>
                <c:pt idx="27">
                  <c:v>80.099999999999994</c:v>
                </c:pt>
                <c:pt idx="28">
                  <c:v>80.2</c:v>
                </c:pt>
                <c:pt idx="29">
                  <c:v>80.3</c:v>
                </c:pt>
                <c:pt idx="30">
                  <c:v>80.5</c:v>
                </c:pt>
                <c:pt idx="31">
                  <c:v>80.5</c:v>
                </c:pt>
                <c:pt idx="32">
                  <c:v>80.599999999999994</c:v>
                </c:pt>
                <c:pt idx="33">
                  <c:v>80.599999999999994</c:v>
                </c:pt>
                <c:pt idx="34">
                  <c:v>81.2</c:v>
                </c:pt>
                <c:pt idx="35">
                  <c:v>80.7</c:v>
                </c:pt>
                <c:pt idx="36">
                  <c:v>81.099999999999994</c:v>
                </c:pt>
                <c:pt idx="37" formatCode="0.0">
                  <c:v>81.099999999999994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168-488C-B753-525E9F591060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US: 78.6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Sheet1!$B$1:$AM$1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Sheet1!$B$12:$AM$12</c:f>
              <c:numCache>
                <c:formatCode>General</c:formatCode>
                <c:ptCount val="38"/>
                <c:pt idx="0">
                  <c:v>73.7</c:v>
                </c:pt>
                <c:pt idx="1">
                  <c:v>74.099999999999994</c:v>
                </c:pt>
                <c:pt idx="2">
                  <c:v>74.5</c:v>
                </c:pt>
                <c:pt idx="3">
                  <c:v>74.599999999999994</c:v>
                </c:pt>
                <c:pt idx="4">
                  <c:v>74.7</c:v>
                </c:pt>
                <c:pt idx="5">
                  <c:v>74.7</c:v>
                </c:pt>
                <c:pt idx="6">
                  <c:v>74.7</c:v>
                </c:pt>
                <c:pt idx="7">
                  <c:v>74.900000000000006</c:v>
                </c:pt>
                <c:pt idx="8">
                  <c:v>74.900000000000006</c:v>
                </c:pt>
                <c:pt idx="9">
                  <c:v>75.099999999999994</c:v>
                </c:pt>
                <c:pt idx="10">
                  <c:v>75.3</c:v>
                </c:pt>
                <c:pt idx="11">
                  <c:v>75.5</c:v>
                </c:pt>
                <c:pt idx="12">
                  <c:v>75.7</c:v>
                </c:pt>
                <c:pt idx="13">
                  <c:v>75.5</c:v>
                </c:pt>
                <c:pt idx="14">
                  <c:v>75.7</c:v>
                </c:pt>
                <c:pt idx="15">
                  <c:v>75.7</c:v>
                </c:pt>
                <c:pt idx="16">
                  <c:v>76.099999999999994</c:v>
                </c:pt>
                <c:pt idx="17">
                  <c:v>76.5</c:v>
                </c:pt>
                <c:pt idx="18">
                  <c:v>76.7</c:v>
                </c:pt>
                <c:pt idx="19">
                  <c:v>76.7</c:v>
                </c:pt>
                <c:pt idx="20">
                  <c:v>76.7</c:v>
                </c:pt>
                <c:pt idx="21">
                  <c:v>76.900000000000006</c:v>
                </c:pt>
                <c:pt idx="22">
                  <c:v>77</c:v>
                </c:pt>
                <c:pt idx="23">
                  <c:v>77.099999999999994</c:v>
                </c:pt>
                <c:pt idx="24">
                  <c:v>77.599999999999994</c:v>
                </c:pt>
                <c:pt idx="25">
                  <c:v>77.599999999999994</c:v>
                </c:pt>
                <c:pt idx="26">
                  <c:v>77.8</c:v>
                </c:pt>
                <c:pt idx="27">
                  <c:v>78.099999999999994</c:v>
                </c:pt>
                <c:pt idx="28">
                  <c:v>78.099999999999994</c:v>
                </c:pt>
                <c:pt idx="29">
                  <c:v>78.5</c:v>
                </c:pt>
                <c:pt idx="30">
                  <c:v>78.599999999999994</c:v>
                </c:pt>
                <c:pt idx="31">
                  <c:v>78.7</c:v>
                </c:pt>
                <c:pt idx="32">
                  <c:v>78.8</c:v>
                </c:pt>
                <c:pt idx="33">
                  <c:v>78.8</c:v>
                </c:pt>
                <c:pt idx="34">
                  <c:v>78.900000000000006</c:v>
                </c:pt>
                <c:pt idx="35">
                  <c:v>78.7</c:v>
                </c:pt>
                <c:pt idx="36">
                  <c:v>78.7</c:v>
                </c:pt>
                <c:pt idx="37" formatCode="0.0">
                  <c:v>78.599999999999994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168-488C-B753-525E9F591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6214856"/>
        <c:axId val="636216424"/>
      </c:lineChart>
      <c:catAx>
        <c:axId val="636214856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6216424"/>
        <c:crosses val="autoZero"/>
        <c:auto val="1"/>
        <c:lblAlgn val="ctr"/>
        <c:lblOffset val="200"/>
        <c:tickLblSkip val="5"/>
        <c:tickMarkSkip val="5"/>
        <c:noMultiLvlLbl val="0"/>
      </c:catAx>
      <c:valAx>
        <c:axId val="636216424"/>
        <c:scaling>
          <c:orientation val="minMax"/>
          <c:max val="84"/>
          <c:min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62148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787968170645349"/>
          <c:y val="0.10274506441951932"/>
          <c:w val="0.13194395145051313"/>
          <c:h val="0.75858564275475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423142763113502E-2"/>
          <c:y val="2.075758734041739E-2"/>
          <c:w val="0.91840888839962298"/>
          <c:h val="0.90467166118798259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Health care</c:v>
                </c:pt>
              </c:strCache>
            </c:strRef>
          </c:tx>
          <c:spPr>
            <a:solidFill>
              <a:srgbClr val="0C4C88"/>
            </a:solidFill>
            <a:ln w="9519">
              <a:solidFill>
                <a:schemeClr val="tx1"/>
              </a:solidFill>
              <a:prstDash val="solid"/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C00000"/>
              </a:solidFill>
              <a:ln w="951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12C-4E84-BD69-8C0A0923B169}"/>
              </c:ext>
            </c:extLst>
          </c:dPt>
          <c:dLbls>
            <c:numFmt formatCode="#,##0" sourceLinked="0"/>
            <c:spPr>
              <a:noFill/>
              <a:ln w="3009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Cabin" panose="020B0803050202020004" pitchFamily="34" charset="0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FR</c:v>
                </c:pt>
                <c:pt idx="1">
                  <c:v>SWE</c:v>
                </c:pt>
                <c:pt idx="2">
                  <c:v>SWIZ</c:v>
                </c:pt>
                <c:pt idx="3">
                  <c:v>GER</c:v>
                </c:pt>
                <c:pt idx="4">
                  <c:v>NETH</c:v>
                </c:pt>
                <c:pt idx="5">
                  <c:v>US</c:v>
                </c:pt>
                <c:pt idx="6">
                  <c:v>NOR</c:v>
                </c:pt>
                <c:pt idx="7">
                  <c:v>UK</c:v>
                </c:pt>
                <c:pt idx="8">
                  <c:v>NZ</c:v>
                </c:pt>
                <c:pt idx="9">
                  <c:v>CAN</c:v>
                </c:pt>
                <c:pt idx="10">
                  <c:v>AUS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11.9</c:v>
                </c:pt>
                <c:pt idx="1">
                  <c:v>11.8</c:v>
                </c:pt>
                <c:pt idx="2">
                  <c:v>10.6</c:v>
                </c:pt>
                <c:pt idx="3">
                  <c:v>10.7</c:v>
                </c:pt>
                <c:pt idx="4">
                  <c:v>12</c:v>
                </c:pt>
                <c:pt idx="5">
                  <c:v>16.3</c:v>
                </c:pt>
                <c:pt idx="6">
                  <c:v>8.9</c:v>
                </c:pt>
                <c:pt idx="7">
                  <c:v>8.4</c:v>
                </c:pt>
                <c:pt idx="8">
                  <c:v>9.3000000000000007</c:v>
                </c:pt>
                <c:pt idx="9">
                  <c:v>10.4</c:v>
                </c:pt>
                <c:pt idx="10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2C-4E84-BD69-8C0A0923B16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Social care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F7C8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912C-4E84-BD69-8C0A0923B169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Cabin" panose="020B08030502020200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FR</c:v>
                </c:pt>
                <c:pt idx="1">
                  <c:v>SWE</c:v>
                </c:pt>
                <c:pt idx="2">
                  <c:v>SWIZ</c:v>
                </c:pt>
                <c:pt idx="3">
                  <c:v>GER</c:v>
                </c:pt>
                <c:pt idx="4">
                  <c:v>NETH</c:v>
                </c:pt>
                <c:pt idx="5">
                  <c:v>US</c:v>
                </c:pt>
                <c:pt idx="6">
                  <c:v>NOR</c:v>
                </c:pt>
                <c:pt idx="7">
                  <c:v>UK</c:v>
                </c:pt>
                <c:pt idx="8">
                  <c:v>NZ</c:v>
                </c:pt>
                <c:pt idx="9">
                  <c:v>CAN</c:v>
                </c:pt>
                <c:pt idx="10">
                  <c:v>AUS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0">
                  <c:v>21.3</c:v>
                </c:pt>
                <c:pt idx="1">
                  <c:v>21.1</c:v>
                </c:pt>
                <c:pt idx="2">
                  <c:v>20.100000000000001</c:v>
                </c:pt>
                <c:pt idx="3">
                  <c:v>18.399999999999999</c:v>
                </c:pt>
                <c:pt idx="4">
                  <c:v>14.8</c:v>
                </c:pt>
                <c:pt idx="5">
                  <c:v>9.1</c:v>
                </c:pt>
                <c:pt idx="6">
                  <c:v>16.3</c:v>
                </c:pt>
                <c:pt idx="7">
                  <c:v>14.5</c:v>
                </c:pt>
                <c:pt idx="8">
                  <c:v>11.3</c:v>
                </c:pt>
                <c:pt idx="9">
                  <c:v>9.8000000000000007</c:v>
                </c:pt>
                <c:pt idx="10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2C-4E84-BD69-8C0A0923B1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05022976"/>
        <c:axId val="105024512"/>
      </c:barChart>
      <c:catAx>
        <c:axId val="10502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Cabin" panose="020B0803050202020004" pitchFamily="34" charset="0"/>
                <a:ea typeface="Arial"/>
                <a:cs typeface="Arial"/>
              </a:defRPr>
            </a:pPr>
            <a:endParaRPr lang="en-US"/>
          </a:p>
        </c:txPr>
        <c:crossAx val="105024512"/>
        <c:crosses val="autoZero"/>
        <c:auto val="1"/>
        <c:lblAlgn val="ctr"/>
        <c:lblOffset val="100"/>
        <c:noMultiLvlLbl val="0"/>
      </c:catAx>
      <c:valAx>
        <c:axId val="105024512"/>
        <c:scaling>
          <c:orientation val="minMax"/>
          <c:max val="4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7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Cabin" panose="020B0803050202020004" pitchFamily="34" charset="0"/>
                <a:ea typeface="Arial"/>
                <a:cs typeface="Arial"/>
              </a:defRPr>
            </a:pPr>
            <a:endParaRPr lang="en-US"/>
          </a:p>
        </c:txPr>
        <c:crossAx val="105022976"/>
        <c:crosses val="autoZero"/>
        <c:crossBetween val="between"/>
        <c:majorUnit val="10"/>
        <c:minorUnit val="2"/>
      </c:valAx>
      <c:spPr>
        <a:noFill/>
        <a:ln w="25383">
          <a:noFill/>
        </a:ln>
      </c:spPr>
    </c:plotArea>
    <c:legend>
      <c:legendPos val="t"/>
      <c:layout>
        <c:manualLayout>
          <c:xMode val="edge"/>
          <c:yMode val="edge"/>
          <c:x val="0.40586095392993987"/>
          <c:y val="3.2446360871557715E-2"/>
          <c:w val="0.38790428824796203"/>
          <c:h val="7.9111041812842703E-2"/>
        </c:manualLayout>
      </c:layout>
      <c:overlay val="0"/>
      <c:txPr>
        <a:bodyPr/>
        <a:lstStyle/>
        <a:p>
          <a:pPr>
            <a:defRPr sz="1600" b="1">
              <a:latin typeface="Cabin" panose="020B08030502020200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C6A77-897B-A94D-8179-085D1B4EE98D}" type="datetimeFigureOut">
              <a:rPr lang="en-US" smtClean="0"/>
              <a:t>1/12/23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294D8-753E-E842-8CF8-893A8D4F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8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onwealthfund.org/publications/issue-briefs/2020/jan/us-health-care-global-perspective-2019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axenehp.com/international-healthcare-systems-us-versus-world/" TargetMode="External"/><Relationship Id="rId5" Type="http://schemas.openxmlformats.org/officeDocument/2006/relationships/hyperlink" Target="https://www.healthsystemtracker.org/chart-collection/quality-u-s-healthcare-system-compare-countries/#item-overall-age-specific-potential-years-of-life-lost-per-100000-population-1990-2017" TargetMode="External"/><Relationship Id="rId4" Type="http://schemas.openxmlformats.org/officeDocument/2006/relationships/hyperlink" Target="https://www.commonwealthfund.org/publications/issue-briefs/2015/oct/us-health-care-global-perspectiv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https://www.cms.gov/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C85BC4-8EB5-4604-8AA6-8BB49D60C87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123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good resources:</a:t>
            </a:r>
            <a:endParaRPr lang="en-US" dirty="0">
              <a:hlinkClick r:id="rId3"/>
            </a:endParaRPr>
          </a:p>
          <a:p>
            <a:endParaRPr lang="en-US" dirty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https://www.commonwealthfund.org/publications/issue-briefs/2020/jan/us-health-care-global-perspective-2019</a:t>
            </a:r>
            <a:endParaRPr lang="en-US" dirty="0"/>
          </a:p>
          <a:p>
            <a:endParaRPr lang="en-US" dirty="0"/>
          </a:p>
          <a:p>
            <a:r>
              <a:rPr lang="en-US" dirty="0"/>
              <a:t>A bit older report: </a:t>
            </a:r>
            <a:r>
              <a:rPr lang="en-US" dirty="0">
                <a:hlinkClick r:id="rId4"/>
              </a:rPr>
              <a:t>https://www.commonwealthfund.org/publications/issue-briefs/2015/oct/us-health-care-global-perspective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5"/>
              </a:rPr>
              <a:t>https://www.healthsystemtracker.org/chart-collection/quality-u-s-healthcare-system-compare-countries/#item-overall-age-specific-potential-years-of-life-lost-per-100000-population-1990-2017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linkClick r:id="rId6"/>
              </a:rPr>
              <a:t>https://axenehp.com/international-healthcare-systems-us-versus-world/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C85BC4-8EB5-4604-8AA6-8BB49D60C87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1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1A4D-4FAD-45A6-A3C5-59711005E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B803A-233C-48A3-A920-5820C83A0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737BC-96A1-42A3-AD8D-9E8CD7FB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95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A7E2CB-D8A4-4CA5-AD0E-4339221B42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09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3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1AA319-333D-412C-9DD7-9A6C0D760DBE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9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AB0322-A9EB-43EB-8A82-07D57F72DE4A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/>
          <a:lstStyle>
            <a:lvl1pPr>
              <a:lnSpc>
                <a:spcPct val="100000"/>
              </a:lnSpc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15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A90B-032D-47E4-AA87-462359C7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3E4E5-6537-4C35-A50E-A91EDDFC5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D0AEE99-5F0F-4100-9685-AAB2EBB6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2751" y="6230226"/>
            <a:ext cx="2743200" cy="365125"/>
          </a:xfrm>
        </p:spPr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33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2545-EFE2-4330-B6AE-68DD7018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65C42-8E4E-4995-8882-EDA624357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386CD-7692-45A5-96E1-56EF3B35F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68283-0879-4456-B3EF-65A7B363E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478B5-F754-4D16-A4E6-C28D49165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12041-9D94-4A1D-B742-6CF6728A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E3BC-6A56-4810-AE88-730E1D26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C0B4B-CECB-4D80-B0B3-10BA52D4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5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9E97E-8590-4661-B926-74D82175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EFE9F-E4C2-4E94-B15C-7561DD63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303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2820-9D3E-44DA-B4D3-E0A65C8E5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2751" y="62302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C4C88"/>
                </a:solidFill>
              </a:defRPr>
            </a:lvl1pPr>
          </a:lstStyle>
          <a:p>
            <a:fld id="{D9F085D5-EC86-4F6A-B501-C1359CB391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Workspace [Presentation]" hidden="1">
            <a:extLst>
              <a:ext uri="{FF2B5EF4-FFF2-40B4-BE49-F238E27FC236}">
                <a16:creationId xmlns:a16="http://schemas.microsoft.com/office/drawing/2014/main" id="{07CF207E-F6E3-4338-83CD-7F26AF8EFD5E}"/>
              </a:ext>
            </a:extLst>
          </p:cNvPr>
          <p:cNvSpPr/>
          <p:nvPr userDrawn="1"/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 w="12700" cap="flat" cmpd="sng" algn="ctr">
            <a:solidFill>
              <a:srgbClr val="D24726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CAFF6B-AEE7-4DF3-9AA6-FC371F384119}"/>
              </a:ext>
            </a:extLst>
          </p:cNvPr>
          <p:cNvCxnSpPr>
            <a:cxnSpLocks/>
          </p:cNvCxnSpPr>
          <p:nvPr userDrawn="1"/>
        </p:nvCxnSpPr>
        <p:spPr>
          <a:xfrm>
            <a:off x="3310764" y="6412788"/>
            <a:ext cx="8153398" cy="0"/>
          </a:xfrm>
          <a:prstGeom prst="line">
            <a:avLst/>
          </a:prstGeom>
          <a:ln>
            <a:solidFill>
              <a:srgbClr val="0C4C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5C10A0A-8A4B-47E1-9F98-875C5F817B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174279" y="0"/>
            <a:ext cx="2017721" cy="18987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7F4E8CB-31CF-4E8D-A3AC-73D8C76CAD0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5378" y="6176568"/>
            <a:ext cx="2834640" cy="47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9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4" r:id="rId3"/>
    <p:sldLayoutId id="2147483724" r:id="rId4"/>
    <p:sldLayoutId id="2147483733" r:id="rId5"/>
    <p:sldLayoutId id="2147483723" r:id="rId6"/>
    <p:sldLayoutId id="2147483725" r:id="rId7"/>
    <p:sldLayoutId id="2147483726" r:id="rId8"/>
    <p:sldLayoutId id="2147483727" r:id="rId9"/>
    <p:sldLayoutId id="214748373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C4C8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C4C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rgbClr val="2B41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rgbClr val="2B41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eedelegation.org" TargetMode="External"/><Relationship Id="rId2" Type="http://schemas.openxmlformats.org/officeDocument/2006/relationships/hyperlink" Target="http://www.needelegatio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edelegation.org/testimonials.php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246" y="2811709"/>
            <a:ext cx="10219508" cy="874970"/>
          </a:xfr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/>
              <a:t>Health(care) Economics: Part 2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53CAC7-36DF-4A5D-BA87-83822B44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E01C54-87B5-E047-A90C-F1A958BEF150}"/>
              </a:ext>
            </a:extLst>
          </p:cNvPr>
          <p:cNvSpPr txBox="1">
            <a:spLocks/>
          </p:cNvSpPr>
          <p:nvPr/>
        </p:nvSpPr>
        <p:spPr>
          <a:xfrm>
            <a:off x="1500351" y="4098470"/>
            <a:ext cx="9144000" cy="18191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C4C8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None/>
              <a:defRPr sz="20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Courier New" panose="02070309020205020404" pitchFamily="49" charset="0"/>
              <a:buNone/>
              <a:defRPr sz="18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Sausalito Rotary Club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/>
                </a:solidFill>
              </a:rPr>
              <a:t>January 12, 2022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2"/>
                </a:solidFill>
              </a:rPr>
              <a:t>Jon </a:t>
            </a:r>
            <a:r>
              <a:rPr lang="en-US" sz="4000" dirty="0" err="1">
                <a:solidFill>
                  <a:schemeClr val="tx2"/>
                </a:solidFill>
              </a:rPr>
              <a:t>Haveman</a:t>
            </a:r>
            <a:r>
              <a:rPr lang="en-US" sz="4000" dirty="0">
                <a:solidFill>
                  <a:schemeClr val="tx2"/>
                </a:solidFill>
              </a:rPr>
              <a:t>, Ph.D.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b="0" i="1" dirty="0">
                <a:solidFill>
                  <a:schemeClr val="tx2"/>
                </a:solidFill>
              </a:rPr>
              <a:t>NEED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710A66-BA81-9D49-89C7-604BADF16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4446" y="4222379"/>
            <a:ext cx="3911857" cy="18191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4AF9991-D92B-5943-B5CF-3213E2BD6D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209769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46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E747D-AAD7-EF40-816C-BA7A5818A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865019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Healthcare Systems and Institutions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5B492-429B-A842-A602-B30EB286F7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33B37-94B1-A746-B563-F47E7201A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183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61F00-22A7-4EFC-9AB7-EB48AF1BD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6" y="0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Hea</a:t>
            </a:r>
            <a:r>
              <a:rPr lang="en-US" dirty="0"/>
              <a:t>lth System Classification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90DB280D-464E-4EEC-BAB4-2A340CFB2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Developed countries in the world have each taken a different approach in their healthcare delivery systems.</a:t>
            </a:r>
          </a:p>
          <a:p>
            <a:r>
              <a:rPr lang="en-US" altLang="en-US" dirty="0"/>
              <a:t>5 basic models: </a:t>
            </a:r>
          </a:p>
          <a:p>
            <a:pPr lvl="1"/>
            <a:r>
              <a:rPr lang="en-US" altLang="en-US" dirty="0"/>
              <a:t>National health insurance 		(Canada)</a:t>
            </a:r>
          </a:p>
          <a:p>
            <a:pPr lvl="1"/>
            <a:r>
              <a:rPr lang="en-US" altLang="en-US" dirty="0"/>
              <a:t>Bismarck 				(France, Germany, Japan, Switzerland)</a:t>
            </a:r>
          </a:p>
          <a:p>
            <a:pPr lvl="1"/>
            <a:r>
              <a:rPr lang="en-US" altLang="en-US" dirty="0"/>
              <a:t>Beveridge – socialized medicine 	(United Kingdom, Spain, New Zealand)</a:t>
            </a:r>
          </a:p>
          <a:p>
            <a:pPr lvl="1"/>
            <a:r>
              <a:rPr lang="en-US" altLang="en-US" dirty="0"/>
              <a:t>Out-of-pocket model – self insurance</a:t>
            </a:r>
          </a:p>
          <a:p>
            <a:pPr lvl="1"/>
            <a:r>
              <a:rPr lang="en-US" altLang="en-US" dirty="0"/>
              <a:t>Mixed 					(United States)</a:t>
            </a:r>
          </a:p>
        </p:txBody>
      </p:sp>
    </p:spTree>
    <p:extLst>
      <p:ext uri="{BB962C8B-B14F-4D97-AF65-F5344CB8AC3E}">
        <p14:creationId xmlns:p14="http://schemas.microsoft.com/office/powerpoint/2010/main" val="896226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347BD-F333-4620-B072-B3D85043F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79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US</a:t>
            </a:r>
            <a:r>
              <a:rPr lang="en-US" dirty="0"/>
              <a:t> Healthcare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06A1D-A90A-4E8A-950C-15C3A5998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>
                <a:solidFill>
                  <a:srgbClr val="000000"/>
                </a:solidFill>
              </a:rPr>
              <a:t>Medicare – </a:t>
            </a:r>
            <a:r>
              <a:rPr lang="en-US" b="0" dirty="0"/>
              <a:t>National Health Insurance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Military Veteran Care – </a:t>
            </a:r>
            <a:r>
              <a:rPr lang="en-US" altLang="en-US" b="0" dirty="0"/>
              <a:t>Beveridge model (socialized medicine)</a:t>
            </a:r>
          </a:p>
          <a:p>
            <a:r>
              <a:rPr lang="en-US" b="0" dirty="0">
                <a:solidFill>
                  <a:srgbClr val="000000"/>
                </a:solidFill>
              </a:rPr>
              <a:t>Employer-sponsored insurance – </a:t>
            </a:r>
            <a:r>
              <a:rPr lang="en-US" b="0" dirty="0"/>
              <a:t>Bismarck model</a:t>
            </a:r>
          </a:p>
          <a:p>
            <a:r>
              <a:rPr lang="en-US" b="0" dirty="0">
                <a:solidFill>
                  <a:srgbClr val="000000"/>
                </a:solidFill>
              </a:rPr>
              <a:t>Individual market health plans - </a:t>
            </a:r>
            <a:r>
              <a:rPr lang="en-US" b="0" dirty="0"/>
              <a:t>Bismarck model</a:t>
            </a:r>
          </a:p>
          <a:p>
            <a:r>
              <a:rPr lang="en-US" b="0" dirty="0">
                <a:solidFill>
                  <a:srgbClr val="000000"/>
                </a:solidFill>
              </a:rPr>
              <a:t>Uninsured – </a:t>
            </a:r>
            <a:r>
              <a:rPr lang="en-US" altLang="en-US" b="0" dirty="0"/>
              <a:t>Out-of-pocket model </a:t>
            </a:r>
            <a:endParaRPr lang="en-US" b="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75CAD-AB43-420B-81F0-9A196602A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83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2833D-8BC3-ED4C-843A-9E350EBD0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009399"/>
          </a:xfrm>
        </p:spPr>
        <p:txBody>
          <a:bodyPr/>
          <a:lstStyle/>
          <a:p>
            <a:r>
              <a:rPr lang="en-US" dirty="0"/>
              <a:t>Health Insurance and Reform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51C37-FE84-344C-B462-700844AD60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246DD-E373-1E47-8096-22D0DBBD8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322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4961E-A772-4FFA-8741-2B67CDFA1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7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Def</a:t>
            </a:r>
            <a:r>
              <a:rPr lang="en-US" dirty="0"/>
              <a:t>inition: Universal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7942F-8EF8-4481-B17D-E0042B55B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solidFill>
                  <a:srgbClr val="383838"/>
                </a:solidFill>
                <a:effectLst/>
              </a:rPr>
              <a:t>Universal coverage </a:t>
            </a:r>
            <a:r>
              <a:rPr lang="en-US" b="0" i="0" dirty="0">
                <a:solidFill>
                  <a:srgbClr val="383838"/>
                </a:solidFill>
                <a:effectLst/>
              </a:rPr>
              <a:t>refers to healthcare systems in which all individuals have insurance coverage. </a:t>
            </a:r>
          </a:p>
          <a:p>
            <a:pPr marL="0" indent="0">
              <a:buNone/>
            </a:pPr>
            <a:endParaRPr lang="en-US" b="0" i="0" dirty="0">
              <a:solidFill>
                <a:srgbClr val="383838"/>
              </a:solidFill>
              <a:effectLst/>
            </a:endParaRPr>
          </a:p>
          <a:p>
            <a:r>
              <a:rPr lang="en-US" b="0" dirty="0">
                <a:solidFill>
                  <a:srgbClr val="383838"/>
                </a:solidFill>
              </a:rPr>
              <a:t>Generally, this coverage includes:</a:t>
            </a:r>
          </a:p>
          <a:p>
            <a:pPr lvl="1"/>
            <a:r>
              <a:rPr lang="en-US" dirty="0">
                <a:solidFill>
                  <a:srgbClr val="383838"/>
                </a:solidFill>
              </a:rPr>
              <a:t>A</a:t>
            </a:r>
            <a:r>
              <a:rPr lang="en-US" b="0" dirty="0">
                <a:solidFill>
                  <a:srgbClr val="383838"/>
                </a:solidFill>
              </a:rPr>
              <a:t>ccess to all needed services and benefits.</a:t>
            </a:r>
          </a:p>
          <a:p>
            <a:pPr lvl="1"/>
            <a:r>
              <a:rPr lang="en-US" dirty="0">
                <a:solidFill>
                  <a:srgbClr val="383838"/>
                </a:solidFill>
              </a:rPr>
              <a:t>P</a:t>
            </a:r>
            <a:r>
              <a:rPr lang="en-US" b="0" dirty="0">
                <a:solidFill>
                  <a:srgbClr val="383838"/>
                </a:solidFill>
              </a:rPr>
              <a:t>rotects individuals from excessive financial hardships.</a:t>
            </a:r>
          </a:p>
          <a:p>
            <a:pPr marL="457200" lvl="1" indent="0">
              <a:buNone/>
            </a:pPr>
            <a:endParaRPr lang="en-US" b="0" dirty="0">
              <a:solidFill>
                <a:srgbClr val="383838"/>
              </a:solidFill>
            </a:endParaRPr>
          </a:p>
          <a:p>
            <a:r>
              <a:rPr lang="en-US" b="0" dirty="0">
                <a:solidFill>
                  <a:srgbClr val="383838"/>
                </a:solidFill>
              </a:rPr>
              <a:t>Canada has universal coverage, but the United States does not.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99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7FC49-C6FE-5F46-B953-0B44417E7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8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Def</a:t>
            </a:r>
            <a:r>
              <a:rPr lang="en-US" dirty="0"/>
              <a:t>inition: Single Payer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1D80D-55CB-D34D-A2CF-8EA6777E4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Single payer:</a:t>
            </a:r>
            <a:r>
              <a:rPr lang="en-US" b="0" dirty="0"/>
              <a:t> refers to financing a healthcare system by making one entity solely and exclusively responsible for paying for medical goods and services.</a:t>
            </a:r>
          </a:p>
          <a:p>
            <a:r>
              <a:rPr lang="en-US" b="0" dirty="0"/>
              <a:t>It is only the financing component that is socialized. </a:t>
            </a:r>
          </a:p>
          <a:p>
            <a:pPr lvl="1"/>
            <a:r>
              <a:rPr lang="en-US" dirty="0"/>
              <a:t>The money for payment can be collected by either:</a:t>
            </a:r>
          </a:p>
          <a:p>
            <a:pPr lvl="2"/>
            <a:r>
              <a:rPr lang="en-US" dirty="0"/>
              <a:t>Taxes collected by the government</a:t>
            </a:r>
          </a:p>
          <a:p>
            <a:pPr lvl="2"/>
            <a:r>
              <a:rPr lang="en-US" dirty="0"/>
              <a:t>Premiums collected by National or Public Health Insurance</a:t>
            </a:r>
          </a:p>
          <a:p>
            <a:r>
              <a:rPr lang="en-US" dirty="0"/>
              <a:t>Single-payer systems: 17 countries</a:t>
            </a:r>
          </a:p>
          <a:p>
            <a:pPr lvl="1"/>
            <a:r>
              <a:rPr lang="en-US" dirty="0"/>
              <a:t>Norway, Japan, United Kingdom, Kuwait, Sweden, Bahrain, Brunei, Canada, United Arab Emirates, Denmark, Finland, Slovenia, Italy, Portugal, Cyprus, Spain, and Iceland.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E9329D-7DBA-FC47-B7A0-0D2F00AF3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063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81F18-7DDD-DE4D-A5F5-65D7D706C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8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Def</a:t>
            </a:r>
            <a:r>
              <a:rPr lang="en-US" dirty="0"/>
              <a:t>inition: Socialized 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6AF3B-65FC-454A-BF7E-F47A790D4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Socialized medicine: </a:t>
            </a:r>
            <a:r>
              <a:rPr lang="en-US" b="0" dirty="0"/>
              <a:t>this model takes the single-payer system one step further.</a:t>
            </a:r>
          </a:p>
          <a:p>
            <a:pPr lvl="1"/>
            <a:r>
              <a:rPr lang="en-US" dirty="0"/>
              <a:t>Government not only pays for healthcare but operates the hospitals and employs the medical staff.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0" dirty="0"/>
              <a:t>This is NOT part of the current debate in the United States.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01E7F1-E7AC-EA4B-AECA-BF0157AF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306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24903-7DF9-6C44-B12D-21EE79AFD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4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Def</a:t>
            </a:r>
            <a:r>
              <a:rPr lang="en-US" dirty="0"/>
              <a:t>inition: Third-Party Payer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198C3-BAFC-4644-9AD6-B13C3C447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 </a:t>
            </a:r>
            <a:r>
              <a:rPr lang="en-US" dirty="0"/>
              <a:t>third-party payer </a:t>
            </a:r>
            <a:r>
              <a:rPr lang="en-US" b="0" dirty="0"/>
              <a:t>is an entity that pays medical claims on behalf of the insured. Examples of third-party payers include government agencies, insurance companies, health maintenance organizations (HMOs), and employers.</a:t>
            </a:r>
          </a:p>
          <a:p>
            <a:pPr lvl="1"/>
            <a:r>
              <a:rPr lang="en-US" dirty="0"/>
              <a:t>Employer-sponsored health plans</a:t>
            </a:r>
          </a:p>
          <a:p>
            <a:pPr lvl="1"/>
            <a:r>
              <a:rPr lang="en-US" dirty="0"/>
              <a:t>Individual market health plans</a:t>
            </a:r>
          </a:p>
          <a:p>
            <a:pPr lvl="1"/>
            <a:r>
              <a:rPr lang="en-US" dirty="0"/>
              <a:t>National health insurance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152A0-EEA5-164B-BE46-50A6040C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08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2DF8B-2B1C-0446-A927-C3B6B1E27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326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Aff</a:t>
            </a:r>
            <a:r>
              <a:rPr lang="en-US" dirty="0"/>
              <a:t>ordable Care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BD0A9-6AFC-A445-AA4C-FC16C7E21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Insurance reform</a:t>
            </a:r>
          </a:p>
          <a:p>
            <a:pPr lvl="1"/>
            <a:r>
              <a:rPr lang="en-US" dirty="0"/>
              <a:t>Can not deny based on preexisting conditions.</a:t>
            </a:r>
          </a:p>
          <a:p>
            <a:pPr lvl="1"/>
            <a:r>
              <a:rPr lang="en-US" dirty="0"/>
              <a:t>Rates may not differ based on health.</a:t>
            </a:r>
          </a:p>
          <a:p>
            <a:r>
              <a:rPr lang="en-US" dirty="0"/>
              <a:t>Mandated that all residents be covered</a:t>
            </a:r>
          </a:p>
          <a:p>
            <a:pPr lvl="1"/>
            <a:r>
              <a:rPr lang="en-US" dirty="0"/>
              <a:t>Sort of, teeth removed</a:t>
            </a:r>
          </a:p>
          <a:p>
            <a:r>
              <a:rPr lang="en-US" dirty="0"/>
              <a:t>Expansion of Medicaid</a:t>
            </a:r>
          </a:p>
          <a:p>
            <a:r>
              <a:rPr lang="en-US" dirty="0"/>
              <a:t>Cost reduction measures</a:t>
            </a:r>
          </a:p>
          <a:p>
            <a:pPr lvl="1"/>
            <a:r>
              <a:rPr lang="en-US" dirty="0"/>
              <a:t>Private insurance exchange</a:t>
            </a:r>
          </a:p>
          <a:p>
            <a:pPr lvl="1"/>
            <a:r>
              <a:rPr lang="en-US" dirty="0"/>
              <a:t>Cap on tax exclusion for employer provided insurance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CCE52-70E1-544E-9C48-A15E9D9C5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492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3C22A-3854-C04C-AFBD-F637BEEB1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99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Mis</a:t>
            </a:r>
            <a:r>
              <a:rPr lang="en-US" dirty="0"/>
              <a:t>sed Opportunities in 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0354D-DEA2-204D-B2CC-CA8DFB49F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2826" y="1325563"/>
            <a:ext cx="5466347" cy="4351338"/>
          </a:xfrm>
        </p:spPr>
        <p:txBody>
          <a:bodyPr/>
          <a:lstStyle/>
          <a:p>
            <a:r>
              <a:rPr lang="en-US" dirty="0"/>
              <a:t>Single payer</a:t>
            </a:r>
          </a:p>
          <a:p>
            <a:r>
              <a:rPr lang="en-US" dirty="0"/>
              <a:t>Public option</a:t>
            </a:r>
          </a:p>
          <a:p>
            <a:r>
              <a:rPr lang="en-US" dirty="0"/>
              <a:t>Universal coverage</a:t>
            </a:r>
          </a:p>
          <a:p>
            <a:r>
              <a:rPr lang="en-US" dirty="0"/>
              <a:t>Government negotiation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38D9C-1356-EB45-81CA-AE35B4B6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80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29EAE-338F-5D4A-8C40-7C3D0FD4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Cre</a:t>
            </a:r>
            <a:r>
              <a:rPr lang="en-US" dirty="0"/>
              <a:t>dits and 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C8CE3-22BA-E94A-B6AC-D79713820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 deck was authored by:</a:t>
            </a:r>
          </a:p>
          <a:p>
            <a:pPr lvl="1"/>
            <a:r>
              <a:rPr lang="en-US" dirty="0"/>
              <a:t>Veronika </a:t>
            </a:r>
            <a:r>
              <a:rPr lang="en-US" dirty="0" err="1"/>
              <a:t>Dolar</a:t>
            </a:r>
            <a:r>
              <a:rPr lang="en-US" dirty="0"/>
              <a:t>, SUNY Old Westbury</a:t>
            </a:r>
          </a:p>
          <a:p>
            <a:pPr lvl="1"/>
            <a:r>
              <a:rPr lang="en-US" dirty="0"/>
              <a:t>Jon </a:t>
            </a:r>
            <a:r>
              <a:rPr lang="en-US" dirty="0" err="1"/>
              <a:t>Haveman</a:t>
            </a:r>
            <a:r>
              <a:rPr lang="en-US" dirty="0"/>
              <a:t>, NEED</a:t>
            </a:r>
          </a:p>
          <a:p>
            <a:r>
              <a:rPr lang="en-US" dirty="0"/>
              <a:t>Disclaimer</a:t>
            </a:r>
          </a:p>
          <a:p>
            <a:pPr lvl="1"/>
            <a:r>
              <a:rPr lang="en-US" dirty="0"/>
              <a:t>NEED presentations are designed to be nonpartisan.</a:t>
            </a:r>
          </a:p>
          <a:p>
            <a:pPr lvl="1"/>
            <a:r>
              <a:rPr lang="en-US" dirty="0"/>
              <a:t>It is, however, inevitable that presenters will be asked for and will provide their own views.</a:t>
            </a:r>
          </a:p>
          <a:p>
            <a:pPr lvl="1"/>
            <a:r>
              <a:rPr lang="en-US" dirty="0"/>
              <a:t>Such views are those of the presenters and not necessarily those of the National Economic Education Delegation (NEED).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5FD2B-E0DC-B44E-B85B-3363DE71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607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F71AD-2B7B-4872-9611-A23C1500E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84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</a:t>
            </a:r>
            <a:r>
              <a:rPr lang="en-US" dirty="0"/>
              <a:t>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FCECA-8F20-405B-969B-40E84C691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0300"/>
            <a:ext cx="10515600" cy="4791768"/>
          </a:xfrm>
        </p:spPr>
        <p:txBody>
          <a:bodyPr>
            <a:normAutofit fontScale="92500" lnSpcReduction="10000"/>
          </a:bodyPr>
          <a:lstStyle/>
          <a:p>
            <a:r>
              <a:rPr lang="en-US" b="0" dirty="0"/>
              <a:t>US healthcare system does not perform well.</a:t>
            </a:r>
          </a:p>
          <a:p>
            <a:pPr lvl="1"/>
            <a:r>
              <a:rPr lang="en-US" b="0" dirty="0"/>
              <a:t>very expensive, with low quality and access.</a:t>
            </a:r>
          </a:p>
          <a:p>
            <a:r>
              <a:rPr lang="en-US" b="0" dirty="0"/>
              <a:t>One of the main reasons for very high costs is the monopolization of healthcare markets.</a:t>
            </a:r>
          </a:p>
          <a:p>
            <a:pPr lvl="1"/>
            <a:r>
              <a:rPr lang="en-US" b="0" dirty="0"/>
              <a:t>Hospitals, health insurance, big pharma, physicians, etc.</a:t>
            </a:r>
          </a:p>
          <a:p>
            <a:r>
              <a:rPr lang="en-US" b="0" dirty="0"/>
              <a:t>A few simple solutions could drastically reduce costs: </a:t>
            </a:r>
          </a:p>
          <a:p>
            <a:pPr lvl="1"/>
            <a:r>
              <a:rPr lang="en-US" dirty="0"/>
              <a:t>Enforcement of antitrust laws in this sector.</a:t>
            </a:r>
          </a:p>
          <a:p>
            <a:pPr lvl="1"/>
            <a:r>
              <a:rPr lang="en-US" b="0" dirty="0"/>
              <a:t>Introduction of a public option in the health insurance market.</a:t>
            </a:r>
          </a:p>
          <a:p>
            <a:pPr lvl="1"/>
            <a:r>
              <a:rPr lang="en-US" dirty="0"/>
              <a:t>Enable the US government to negotiate drug prices, as most other nations do.</a:t>
            </a:r>
            <a:endParaRPr lang="en-US" b="0" dirty="0"/>
          </a:p>
          <a:p>
            <a:r>
              <a:rPr lang="en-US" b="0" dirty="0"/>
              <a:t>Universal health insurance would increase access and perhaps also reduce costs.</a:t>
            </a:r>
          </a:p>
          <a:p>
            <a:r>
              <a:rPr lang="en-US" b="0" dirty="0"/>
              <a:t>But there are always tradeoffs: you can pick two, but the third might suffer.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57DDA-0A58-4549-A6D1-349BD51DB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314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E189-2B23-2F41-BBEB-10A29FA49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Th</a:t>
            </a:r>
            <a:r>
              <a:rPr lang="en-US" dirty="0"/>
              <a:t>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064E-051C-1042-85AE-F335B853A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781"/>
            <a:ext cx="10515600" cy="562494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500" dirty="0"/>
              <a:t>Any 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www.NEEDelegation.org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Jon D. </a:t>
            </a:r>
            <a:r>
              <a:rPr lang="en-US" dirty="0" err="1"/>
              <a:t>Haveman</a:t>
            </a:r>
            <a:r>
              <a:rPr lang="en-US" dirty="0"/>
              <a:t>, Ph.D.</a:t>
            </a:r>
          </a:p>
          <a:p>
            <a:pPr marL="0" indent="0" algn="ctr">
              <a:buNone/>
            </a:pPr>
            <a:r>
              <a:rPr lang="en-US" dirty="0" err="1"/>
              <a:t>Jon@NEEDelegation.org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Contact NEED: </a:t>
            </a:r>
            <a:r>
              <a:rPr lang="en-US" dirty="0">
                <a:hlinkClick r:id="rId3"/>
              </a:rPr>
              <a:t>info@needelegation.org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Submit a testimonial:  </a:t>
            </a:r>
            <a:r>
              <a:rPr lang="en-US" dirty="0">
                <a:hlinkClick r:id="rId4"/>
              </a:rPr>
              <a:t>www.NEEDelegation.org/testimonials.php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Become a Friend of NEED:  </a:t>
            </a:r>
            <a:r>
              <a:rPr lang="en-US" dirty="0" err="1"/>
              <a:t>www.NEEDelegation.org</a:t>
            </a:r>
            <a:r>
              <a:rPr lang="en-US" dirty="0"/>
              <a:t>/</a:t>
            </a:r>
            <a:r>
              <a:rPr lang="en-US" dirty="0" err="1"/>
              <a:t>friend.php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F218B-F99A-4145-A67C-DBBA7AD4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84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1759-DACC-8946-9598-490F34C9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56" y="0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Av</a:t>
            </a:r>
            <a:r>
              <a:rPr lang="en-US" dirty="0"/>
              <a:t>ailable NEED Topics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E1CF-F5DE-3540-AED9-1599FABB8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Coronavirus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US Economy</a:t>
            </a:r>
          </a:p>
          <a:p>
            <a:pPr>
              <a:spcAft>
                <a:spcPts val="1000"/>
              </a:spcAft>
            </a:pPr>
            <a:r>
              <a:rPr lang="en-US" dirty="0"/>
              <a:t>Climate Change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Inequality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Mobility</a:t>
            </a:r>
          </a:p>
          <a:p>
            <a:pPr>
              <a:spcAft>
                <a:spcPts val="1000"/>
              </a:spcAft>
            </a:pPr>
            <a:r>
              <a:rPr lang="en-US" dirty="0"/>
              <a:t>Trade and Globalization</a:t>
            </a:r>
          </a:p>
          <a:p>
            <a:pPr>
              <a:spcAft>
                <a:spcPts val="1000"/>
              </a:spcAft>
            </a:pPr>
            <a:r>
              <a:rPr lang="en-US" dirty="0"/>
              <a:t>Minimum Wages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36DEF-5C7A-D74F-8694-7D6688B40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Immigration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Housing Policy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Budgets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Debt</a:t>
            </a:r>
          </a:p>
          <a:p>
            <a:pPr>
              <a:spcAft>
                <a:spcPts val="1000"/>
              </a:spcAft>
            </a:pPr>
            <a:r>
              <a:rPr lang="en-US"/>
              <a:t>Black-White Wealth Gap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/>
              <a:t>Autonomous Vehicles</a:t>
            </a:r>
          </a:p>
          <a:p>
            <a:pPr>
              <a:spcAft>
                <a:spcPts val="1000"/>
              </a:spcAft>
            </a:pPr>
            <a:r>
              <a:rPr lang="en-US" dirty="0"/>
              <a:t>US Social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ECF3A-738D-534F-9B20-5C34452E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60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A1B42-1B5B-45CC-ABF6-D7BDC7084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18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Out</a:t>
            </a:r>
            <a:r>
              <a:rPr lang="en-US" dirty="0"/>
              <a:t>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9A91A-9A6D-4F15-A58D-EB6AC9ABA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Brief review of US Healthcare System performance</a:t>
            </a:r>
          </a:p>
          <a:p>
            <a:r>
              <a:rPr lang="en-US" b="0" dirty="0"/>
              <a:t>Healthcare Systems and Institutions</a:t>
            </a:r>
          </a:p>
          <a:p>
            <a:r>
              <a:rPr lang="en-US" b="0" dirty="0"/>
              <a:t>Health Insurance and Reform</a:t>
            </a:r>
          </a:p>
        </p:txBody>
      </p:sp>
    </p:spTree>
    <p:extLst>
      <p:ext uri="{BB962C8B-B14F-4D97-AF65-F5344CB8AC3E}">
        <p14:creationId xmlns:p14="http://schemas.microsoft.com/office/powerpoint/2010/main" val="202531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CCDCF-FE8F-604D-A984-0E891420F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075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</a:t>
            </a:r>
            <a:r>
              <a:rPr lang="en-US" dirty="0"/>
              <a:t> Three Legs of the Healthcare Stool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4A439-64CC-7949-A808-676EDF6E7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market for Health Insurance is where they all come together.</a:t>
            </a:r>
          </a:p>
          <a:p>
            <a:pPr marL="0" indent="0">
              <a:buNone/>
            </a:pPr>
            <a:endParaRPr lang="en-US" dirty="0"/>
          </a:p>
          <a:p>
            <a:pPr lvl="7">
              <a:spcAft>
                <a:spcPts val="1000"/>
              </a:spcAft>
            </a:pPr>
            <a:r>
              <a:rPr lang="en-US" sz="3600" dirty="0"/>
              <a:t>Access</a:t>
            </a:r>
          </a:p>
          <a:p>
            <a:pPr lvl="7">
              <a:spcAft>
                <a:spcPts val="1000"/>
              </a:spcAft>
            </a:pPr>
            <a:r>
              <a:rPr lang="en-US" sz="3600" dirty="0"/>
              <a:t>Quality</a:t>
            </a:r>
          </a:p>
          <a:p>
            <a:pPr lvl="7"/>
            <a:r>
              <a:rPr lang="en-US" sz="3600" dirty="0"/>
              <a:t>Cost</a:t>
            </a:r>
          </a:p>
          <a:p>
            <a:pPr marL="3200400" lvl="7" indent="0">
              <a:buNone/>
            </a:pPr>
            <a:endParaRPr lang="en-US" sz="3600" dirty="0"/>
          </a:p>
          <a:p>
            <a:r>
              <a:rPr lang="en-US" dirty="0"/>
              <a:t>We will discuss metrics of performance for each.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E83D2-0071-EA4D-80E8-A8716FA37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0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DE8D1-1A90-40A4-8144-71B33CF21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825" y="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Nat</a:t>
            </a:r>
            <a:r>
              <a:rPr lang="en-US" dirty="0"/>
              <a:t>ional Healthcare Expenditure per Capita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819993-B7F8-43AD-BCF9-637CE5C5BF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057131"/>
              </p:ext>
            </p:extLst>
          </p:nvPr>
        </p:nvGraphicFramePr>
        <p:xfrm>
          <a:off x="838200" y="1570038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1A041C3-C6B0-9E48-80B2-3F4BB9BA56BE}"/>
              </a:ext>
            </a:extLst>
          </p:cNvPr>
          <p:cNvSpPr txBox="1"/>
          <p:nvPr/>
        </p:nvSpPr>
        <p:spPr>
          <a:xfrm>
            <a:off x="1864426" y="4571999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1,239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596AB4-E126-6540-B74D-4049EBC53505}"/>
              </a:ext>
            </a:extLst>
          </p:cNvPr>
          <p:cNvSpPr txBox="1"/>
          <p:nvPr/>
        </p:nvSpPr>
        <p:spPr>
          <a:xfrm>
            <a:off x="10038828" y="1642534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11,172</a:t>
            </a:r>
          </a:p>
        </p:txBody>
      </p:sp>
    </p:spTree>
    <p:extLst>
      <p:ext uri="{BB962C8B-B14F-4D97-AF65-F5344CB8AC3E}">
        <p14:creationId xmlns:p14="http://schemas.microsoft.com/office/powerpoint/2010/main" val="389676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3F6AD-4957-41C8-945C-7DC3CACA9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7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Life</a:t>
            </a:r>
            <a:r>
              <a:rPr lang="en-US" dirty="0"/>
              <a:t> Expectancy: How Does the US Compare?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FD63A-C7E1-40CC-AAA0-EA0B4140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C8786057-D684-470E-A419-AB318EF4CC6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838200" y="1570038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7D6BBF5-33D6-4F54-8666-D5CA578E1070}"/>
              </a:ext>
            </a:extLst>
          </p:cNvPr>
          <p:cNvSpPr txBox="1"/>
          <p:nvPr/>
        </p:nvSpPr>
        <p:spPr>
          <a:xfrm>
            <a:off x="3308932" y="6412788"/>
            <a:ext cx="690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Roosa </a:t>
            </a:r>
            <a:r>
              <a:rPr lang="en-US" sz="900" dirty="0" err="1"/>
              <a:t>Tikkanen</a:t>
            </a:r>
            <a:r>
              <a:rPr lang="en-US" sz="900" dirty="0"/>
              <a:t> and Melinda K. Abrams, </a:t>
            </a:r>
            <a:r>
              <a:rPr lang="en-US" sz="900" i="1" dirty="0"/>
              <a:t>U.S. Health Care from a Global Perspective, 2019: Higher Spending, Worse Outcomes </a:t>
            </a:r>
            <a:r>
              <a:rPr lang="en-US" sz="900" dirty="0"/>
              <a:t>(Commonwealth Fund, Jan. 2020).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93209ED-9BA5-004D-8189-67F1D508D3DD}"/>
              </a:ext>
            </a:extLst>
          </p:cNvPr>
          <p:cNvCxnSpPr/>
          <p:nvPr/>
        </p:nvCxnSpPr>
        <p:spPr>
          <a:xfrm flipV="1">
            <a:off x="7235687" y="3194084"/>
            <a:ext cx="715617" cy="1103243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539EA00-A54E-664B-944C-F7446A89602C}"/>
              </a:ext>
            </a:extLst>
          </p:cNvPr>
          <p:cNvSpPr txBox="1"/>
          <p:nvPr/>
        </p:nvSpPr>
        <p:spPr>
          <a:xfrm>
            <a:off x="6473024" y="4419408"/>
            <a:ext cx="1611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United States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A30E88-1E42-5548-8867-47BC66575306}"/>
              </a:ext>
            </a:extLst>
          </p:cNvPr>
          <p:cNvSpPr txBox="1"/>
          <p:nvPr/>
        </p:nvSpPr>
        <p:spPr>
          <a:xfrm>
            <a:off x="5867070" y="2238537"/>
            <a:ext cx="178459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dirty="0"/>
              <a:t>Everybody else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3CDEE8-E49B-4441-8FBC-E43CBB4C2CFB}"/>
              </a:ext>
            </a:extLst>
          </p:cNvPr>
          <p:cNvSpPr txBox="1"/>
          <p:nvPr/>
        </p:nvSpPr>
        <p:spPr>
          <a:xfrm>
            <a:off x="9093200" y="5782361"/>
            <a:ext cx="2576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Germany – US = 2.5 years</a:t>
            </a:r>
          </a:p>
          <a:p>
            <a:r>
              <a:rPr lang="en-US" dirty="0"/>
              <a:t>       Swiss – US = 5 years</a:t>
            </a:r>
          </a:p>
        </p:txBody>
      </p:sp>
    </p:spTree>
    <p:extLst>
      <p:ext uri="{BB962C8B-B14F-4D97-AF65-F5344CB8AC3E}">
        <p14:creationId xmlns:p14="http://schemas.microsoft.com/office/powerpoint/2010/main" val="277029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05C72-9D1E-1847-B895-E04FAD471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chemeClr val="bg1"/>
                </a:solidFill>
              </a:rPr>
              <a:t>GDP</a:t>
            </a:r>
            <a:r>
              <a:rPr lang="en-US" sz="3500" dirty="0"/>
              <a:t> per Capita and Health Spending per Capita, 2017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8B427-F78F-8542-83AE-0437ABD83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7</a:t>
            </a:fld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0FB9BA9-9B78-E64D-A3B3-A8CF5FB556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8514" y="1185333"/>
            <a:ext cx="10081277" cy="504489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65341C-8096-E349-A5B2-BC0B8C34C753}"/>
              </a:ext>
            </a:extLst>
          </p:cNvPr>
          <p:cNvCxnSpPr/>
          <p:nvPr/>
        </p:nvCxnSpPr>
        <p:spPr>
          <a:xfrm flipV="1">
            <a:off x="3026979" y="1828800"/>
            <a:ext cx="2354318" cy="515007"/>
          </a:xfrm>
          <a:prstGeom prst="line">
            <a:avLst/>
          </a:prstGeom>
          <a:ln w="1016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8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63C8C-35B5-4D56-AC2E-DE26E31B3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6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Inte</a:t>
            </a:r>
            <a:r>
              <a:rPr lang="en-US" dirty="0"/>
              <a:t>rnational per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Capita Healthcare Spending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202AE2E-22E7-404C-B599-0267449036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22350" y="948267"/>
            <a:ext cx="8718692" cy="525873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557FA2D-F02B-45F6-B430-4AD339DF6EB5}"/>
              </a:ext>
            </a:extLst>
          </p:cNvPr>
          <p:cNvSpPr txBox="1"/>
          <p:nvPr/>
        </p:nvSpPr>
        <p:spPr>
          <a:xfrm>
            <a:off x="3239730" y="6371861"/>
            <a:ext cx="82624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Source</a:t>
            </a:r>
            <a:r>
              <a:rPr lang="en-US" sz="1100" dirty="0"/>
              <a:t>: </a:t>
            </a:r>
            <a:r>
              <a:rPr lang="en-US" sz="1100" dirty="0" err="1"/>
              <a:t>Roosa</a:t>
            </a:r>
            <a:r>
              <a:rPr lang="en-US" sz="1100" dirty="0"/>
              <a:t> </a:t>
            </a:r>
            <a:r>
              <a:rPr lang="en-US" sz="1100" dirty="0" err="1"/>
              <a:t>Tikkanen</a:t>
            </a:r>
            <a:r>
              <a:rPr lang="en-US" sz="1100" dirty="0"/>
              <a:t> and Melinda K. Abrams, </a:t>
            </a:r>
            <a:r>
              <a:rPr lang="en-US" sz="1100" i="1" dirty="0"/>
              <a:t>U.S. Health Care from a Global Perspective, 2019: Higher Spending, Worse Outcomes </a:t>
            </a:r>
            <a:r>
              <a:rPr lang="en-US" sz="1100" dirty="0"/>
              <a:t>(Commonwealth Fund, Jan. 2020).</a:t>
            </a:r>
          </a:p>
        </p:txBody>
      </p:sp>
    </p:spTree>
    <p:extLst>
      <p:ext uri="{BB962C8B-B14F-4D97-AF65-F5344CB8AC3E}">
        <p14:creationId xmlns:p14="http://schemas.microsoft.com/office/powerpoint/2010/main" val="3884650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E3469-9DBE-4DF1-B290-3AB3A2E4B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810" y="21600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Hea</a:t>
            </a:r>
            <a:r>
              <a:rPr lang="en-US" dirty="0"/>
              <a:t>lth vs. Social Care Spending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F63C6-B951-4473-ACEE-E66590A3E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33BD7403-69E8-4F4B-A2CD-FCAE56A6A4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85130" y="882815"/>
          <a:ext cx="9299862" cy="5060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D5CCD9F-8ADF-49C6-9F03-D7560F0A1799}"/>
              </a:ext>
            </a:extLst>
          </p:cNvPr>
          <p:cNvSpPr txBox="1"/>
          <p:nvPr/>
        </p:nvSpPr>
        <p:spPr>
          <a:xfrm>
            <a:off x="3254478" y="6403728"/>
            <a:ext cx="89375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100" i="1" dirty="0">
                <a:latin typeface="Cabin" panose="020B0803050202020004" pitchFamily="34" charset="0"/>
              </a:rPr>
              <a:t>Source</a:t>
            </a:r>
            <a:r>
              <a:rPr lang="en-US" altLang="en-US" sz="1100" dirty="0">
                <a:latin typeface="Cabin" panose="020B0803050202020004" pitchFamily="34" charset="0"/>
              </a:rPr>
              <a:t>: E. H. Bradley and L. A. Taylor, </a:t>
            </a:r>
            <a:r>
              <a:rPr lang="en-US" altLang="en-US" sz="1100" i="1" dirty="0">
                <a:latin typeface="Cabin" panose="020B0803050202020004" pitchFamily="34" charset="0"/>
              </a:rPr>
              <a:t>The American Health Care Paradox: Why Spending More Is Getting Us Less</a:t>
            </a:r>
            <a:r>
              <a:rPr lang="en-US" altLang="en-US" sz="1100" dirty="0">
                <a:latin typeface="Cabin" panose="020B0803050202020004" pitchFamily="34" charset="0"/>
              </a:rPr>
              <a:t>, Public Affairs, 2013.</a:t>
            </a:r>
          </a:p>
        </p:txBody>
      </p:sp>
    </p:spTree>
    <p:extLst>
      <p:ext uri="{BB962C8B-B14F-4D97-AF65-F5344CB8AC3E}">
        <p14:creationId xmlns:p14="http://schemas.microsoft.com/office/powerpoint/2010/main" val="382744596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E25DF5E6FC3D48B41B97D368B79C67" ma:contentTypeVersion="12" ma:contentTypeDescription="Create a new document." ma:contentTypeScope="" ma:versionID="280bc76f8d702f06cfde0eba80256977">
  <xsd:schema xmlns:xsd="http://www.w3.org/2001/XMLSchema" xmlns:xs="http://www.w3.org/2001/XMLSchema" xmlns:p="http://schemas.microsoft.com/office/2006/metadata/properties" xmlns:ns3="61a660bb-b57a-4fbc-ba10-8471d70fe46f" xmlns:ns4="f1e60ea2-d1f2-40fb-ac47-3f06e0d3f2d6" targetNamespace="http://schemas.microsoft.com/office/2006/metadata/properties" ma:root="true" ma:fieldsID="1a1cd78d8d10667e6428eaca148264c8" ns3:_="" ns4:_="">
    <xsd:import namespace="61a660bb-b57a-4fbc-ba10-8471d70fe46f"/>
    <xsd:import namespace="f1e60ea2-d1f2-40fb-ac47-3f06e0d3f2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a660bb-b57a-4fbc-ba10-8471d70fe4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e60ea2-d1f2-40fb-ac47-3f06e0d3f2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AA2FD4-09B6-4A2A-87DA-A2FBDF487F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a660bb-b57a-4fbc-ba10-8471d70fe46f"/>
    <ds:schemaRef ds:uri="f1e60ea2-d1f2-40fb-ac47-3f06e0d3f2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E03485-DCFE-4B3F-A6BA-376F57A8B1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B3B429-AEDF-46CE-9D5E-A3C57C0F452F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f1e60ea2-d1f2-40fb-ac47-3f06e0d3f2d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61a660bb-b57a-4fbc-ba10-8471d70fe46f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54208</TotalTime>
  <Words>1038</Words>
  <Application>Microsoft Macintosh PowerPoint</Application>
  <PresentationFormat>Widescreen</PresentationFormat>
  <Paragraphs>169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Cabin</vt:lpstr>
      <vt:lpstr>Calibri</vt:lpstr>
      <vt:lpstr>Courier New</vt:lpstr>
      <vt:lpstr>Custom Design</vt:lpstr>
      <vt:lpstr>PowerPoint Presentation</vt:lpstr>
      <vt:lpstr>Credits and Disclaimer</vt:lpstr>
      <vt:lpstr>Outline</vt:lpstr>
      <vt:lpstr>The Three Legs of the Healthcare Stool</vt:lpstr>
      <vt:lpstr>National Healthcare Expenditure per Capita</vt:lpstr>
      <vt:lpstr>Life Expectancy: How Does the US Compare?</vt:lpstr>
      <vt:lpstr>GDP per Capita and Health Spending per Capita, 2017 </vt:lpstr>
      <vt:lpstr>International per Capita Healthcare Spending</vt:lpstr>
      <vt:lpstr>Health vs. Social Care Spending</vt:lpstr>
      <vt:lpstr>Healthcare Systems and Institutions</vt:lpstr>
      <vt:lpstr>Health System Classification</vt:lpstr>
      <vt:lpstr>US Healthcare System</vt:lpstr>
      <vt:lpstr>Health Insurance and Reform</vt:lpstr>
      <vt:lpstr>Definition: Universal Coverage</vt:lpstr>
      <vt:lpstr>Definition: Single Payer</vt:lpstr>
      <vt:lpstr>Definition: Socialized Medicine</vt:lpstr>
      <vt:lpstr>Definition: Third-Party Payer</vt:lpstr>
      <vt:lpstr>Affordable Care Act</vt:lpstr>
      <vt:lpstr>Missed Opportunities in Reform</vt:lpstr>
      <vt:lpstr>Summary</vt:lpstr>
      <vt:lpstr> Thank you!</vt:lpstr>
      <vt:lpstr> Available NEED Topics Include: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haveman</cp:lastModifiedBy>
  <cp:revision>266</cp:revision>
  <cp:lastPrinted>2022-05-05T20:30:17Z</cp:lastPrinted>
  <dcterms:created xsi:type="dcterms:W3CDTF">2017-05-03T22:30:38Z</dcterms:created>
  <dcterms:modified xsi:type="dcterms:W3CDTF">2023-01-12T17:56:04Z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0x010100A7E25DF5E6FC3D48B41B97D368B79C67</vt:lpwstr>
  </property>
</Properties>
</file>