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8"/>
  </p:notesMasterIdLst>
  <p:sldIdLst>
    <p:sldId id="1181" r:id="rId2"/>
    <p:sldId id="4639" r:id="rId3"/>
    <p:sldId id="4128" r:id="rId4"/>
    <p:sldId id="4550" r:id="rId5"/>
    <p:sldId id="4551" r:id="rId6"/>
    <p:sldId id="4820" r:id="rId7"/>
    <p:sldId id="4692" r:id="rId8"/>
    <p:sldId id="4694" r:id="rId9"/>
    <p:sldId id="4695" r:id="rId10"/>
    <p:sldId id="4704" r:id="rId11"/>
    <p:sldId id="4712" r:id="rId12"/>
    <p:sldId id="4813" r:id="rId13"/>
    <p:sldId id="4821" r:id="rId14"/>
    <p:sldId id="4829" r:id="rId15"/>
    <p:sldId id="4822" r:id="rId16"/>
    <p:sldId id="4703" r:id="rId17"/>
    <p:sldId id="505" r:id="rId18"/>
    <p:sldId id="4693" r:id="rId19"/>
    <p:sldId id="4818" r:id="rId20"/>
    <p:sldId id="4691" r:id="rId21"/>
    <p:sldId id="455" r:id="rId22"/>
    <p:sldId id="4553" r:id="rId23"/>
    <p:sldId id="4554" r:id="rId24"/>
    <p:sldId id="4684" r:id="rId25"/>
    <p:sldId id="4685" r:id="rId26"/>
    <p:sldId id="4686" r:id="rId27"/>
    <p:sldId id="4687" r:id="rId28"/>
    <p:sldId id="4696" r:id="rId29"/>
    <p:sldId id="4590" r:id="rId30"/>
    <p:sldId id="4633" r:id="rId31"/>
    <p:sldId id="4591" r:id="rId32"/>
    <p:sldId id="4419" r:id="rId33"/>
    <p:sldId id="4638" r:id="rId34"/>
    <p:sldId id="4593" r:id="rId35"/>
    <p:sldId id="4682" r:id="rId36"/>
    <p:sldId id="4546" r:id="rId37"/>
    <p:sldId id="4710" r:id="rId38"/>
    <p:sldId id="4842" r:id="rId39"/>
    <p:sldId id="4824" r:id="rId40"/>
    <p:sldId id="4835" r:id="rId41"/>
    <p:sldId id="4836" r:id="rId42"/>
    <p:sldId id="4711" r:id="rId43"/>
    <p:sldId id="349" r:id="rId44"/>
    <p:sldId id="4714" r:id="rId45"/>
    <p:sldId id="4830" r:id="rId46"/>
    <p:sldId id="4837" r:id="rId47"/>
    <p:sldId id="4840" r:id="rId48"/>
    <p:sldId id="4838" r:id="rId49"/>
    <p:sldId id="4717" r:id="rId50"/>
    <p:sldId id="4716" r:id="rId51"/>
    <p:sldId id="4832" r:id="rId52"/>
    <p:sldId id="4834" r:id="rId53"/>
    <p:sldId id="4707" r:id="rId54"/>
    <p:sldId id="4845" r:id="rId55"/>
    <p:sldId id="4819" r:id="rId56"/>
    <p:sldId id="11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23" autoAdjust="0"/>
    <p:restoredTop sz="87040"/>
  </p:normalViewPr>
  <p:slideViewPr>
    <p:cSldViewPr snapToObjects="1">
      <p:cViewPr varScale="1">
        <p:scale>
          <a:sx n="67" d="100"/>
          <a:sy n="67" d="100"/>
        </p:scale>
        <p:origin x="192" y="920"/>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15508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25% on steel</a:t>
            </a:r>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420248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B4EB-8AC2-F3AF-8AE4-B99460D1D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977C-E3E7-13E3-2F93-0CB380EFB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C21D-809D-A68C-044E-FDBD383A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2BE5E-46FD-32CA-ABBE-4112AD1CDC4C}"/>
              </a:ext>
            </a:extLst>
          </p:cNvPr>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152212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F2A2-DA99-9AD1-C8EF-FB0676552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71CD17-72EE-FF35-B9F4-A5F1914E71A0}"/>
              </a:ext>
            </a:extLst>
          </p:cNvPr>
          <p:cNvSpPr>
            <a:spLocks noGrp="1" noChangeArrowheads="1"/>
          </p:cNvSpPr>
          <p:nvPr>
            <p:ph type="sldNum" sz="quarter" idx="5"/>
          </p:nvPr>
        </p:nvSpPr>
        <p:spPr>
          <a:ln/>
        </p:spPr>
        <p:txBody>
          <a:bodyPr/>
          <a:lstStyle/>
          <a:p>
            <a:fld id="{73F91828-56F1-2843-AF31-96EEDEE0373A}" type="slidenum">
              <a:rPr lang="en-US"/>
              <a:pPr/>
              <a:t>22</a:t>
            </a:fld>
            <a:endParaRPr lang="en-US"/>
          </a:p>
        </p:txBody>
      </p:sp>
      <p:sp>
        <p:nvSpPr>
          <p:cNvPr id="240642" name="Rectangle 2">
            <a:extLst>
              <a:ext uri="{FF2B5EF4-FFF2-40B4-BE49-F238E27FC236}">
                <a16:creationId xmlns:a16="http://schemas.microsoft.com/office/drawing/2014/main" id="{06B3CA82-43D8-465D-6381-0CF6F4797AD2}"/>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750EBAF-DFB1-DA37-9C42-3B8ED03CADC4}"/>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242741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DFF4-210C-A99B-CCBE-F67827C61D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37F179D-1C1C-A085-EA03-96474FDB5514}"/>
              </a:ext>
            </a:extLst>
          </p:cNvPr>
          <p:cNvSpPr>
            <a:spLocks noGrp="1" noChangeArrowheads="1"/>
          </p:cNvSpPr>
          <p:nvPr>
            <p:ph type="sldNum" sz="quarter" idx="5"/>
          </p:nvPr>
        </p:nvSpPr>
        <p:spPr>
          <a:ln/>
        </p:spPr>
        <p:txBody>
          <a:bodyPr/>
          <a:lstStyle/>
          <a:p>
            <a:fld id="{73F91828-56F1-2843-AF31-96EEDEE0373A}" type="slidenum">
              <a:rPr lang="en-US"/>
              <a:pPr/>
              <a:t>23</a:t>
            </a:fld>
            <a:endParaRPr lang="en-US"/>
          </a:p>
        </p:txBody>
      </p:sp>
      <p:sp>
        <p:nvSpPr>
          <p:cNvPr id="240642" name="Rectangle 2">
            <a:extLst>
              <a:ext uri="{FF2B5EF4-FFF2-40B4-BE49-F238E27FC236}">
                <a16:creationId xmlns:a16="http://schemas.microsoft.com/office/drawing/2014/main" id="{CA6B0B4C-B549-C2B4-AFF2-864D008C3BF5}"/>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45276CF-87F1-73F0-1716-A011EAA602F9}"/>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a:p>
            <a:r>
              <a:rPr lang="en-US" dirty="0"/>
              <a:t>Red: response to metal tariffs</a:t>
            </a:r>
          </a:p>
          <a:p>
            <a:r>
              <a:rPr lang="en-US" dirty="0"/>
              <a:t>Blue: unfair trade practices (3 phases – 3 shades)</a:t>
            </a:r>
          </a:p>
        </p:txBody>
      </p:sp>
    </p:spTree>
    <p:extLst>
      <p:ext uri="{BB962C8B-B14F-4D97-AF65-F5344CB8AC3E}">
        <p14:creationId xmlns:p14="http://schemas.microsoft.com/office/powerpoint/2010/main" val="3064404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57F8-6D34-2D22-C814-060C3F3B9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78B33-8DA4-DB49-FBE9-495F7AB1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BBCF9-870D-9BFF-5250-D1586BD9FD31}"/>
              </a:ext>
            </a:extLst>
          </p:cNvPr>
          <p:cNvSpPr>
            <a:spLocks noGrp="1"/>
          </p:cNvSpPr>
          <p:nvPr>
            <p:ph type="body" idx="1"/>
          </p:nvPr>
        </p:nvSpPr>
        <p:spPr/>
        <p:txBody>
          <a:bodyPr/>
          <a:lstStyle/>
          <a:p>
            <a:r>
              <a:rPr lang="en-US" dirty="0"/>
              <a:t>Source: </a:t>
            </a:r>
            <a:r>
              <a:rPr lang="en-US" dirty="0" err="1"/>
              <a:t>Flaaen</a:t>
            </a:r>
            <a:r>
              <a:rPr lang="en-US" dirty="0"/>
              <a:t>, </a:t>
            </a:r>
            <a:r>
              <a:rPr lang="en-US" dirty="0" err="1"/>
              <a:t>Hortacsu</a:t>
            </a:r>
            <a:r>
              <a:rPr lang="en-US" dirty="0"/>
              <a:t> and </a:t>
            </a:r>
            <a:r>
              <a:rPr lang="en-US" dirty="0" err="1"/>
              <a:t>Tinterlnot</a:t>
            </a:r>
            <a:r>
              <a:rPr lang="en-US" dirty="0"/>
              <a:t> (2020) “The Production Relocation and Price Effects of US Trade Policy: The Case of Washing Machines”, American Economic Review, 110(7)</a:t>
            </a:r>
          </a:p>
        </p:txBody>
      </p:sp>
      <p:sp>
        <p:nvSpPr>
          <p:cNvPr id="4" name="Slide Number Placeholder 3">
            <a:extLst>
              <a:ext uri="{FF2B5EF4-FFF2-40B4-BE49-F238E27FC236}">
                <a16:creationId xmlns:a16="http://schemas.microsoft.com/office/drawing/2014/main" id="{F2F2ECE5-8122-35D0-4BDC-72BD893C3973}"/>
              </a:ext>
            </a:extLst>
          </p:cNvPr>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951295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732-19F6-BAEE-D1D0-E23A8B2D7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E18EE-2241-9150-C797-7D2923BB0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22D19-ECCE-E1FB-643C-A796D3439447}"/>
              </a:ext>
            </a:extLst>
          </p:cNvPr>
          <p:cNvSpPr>
            <a:spLocks noGrp="1"/>
          </p:cNvSpPr>
          <p:nvPr>
            <p:ph type="body" idx="1"/>
          </p:nvPr>
        </p:nvSpPr>
        <p:spPr/>
        <p:txBody>
          <a:bodyPr/>
          <a:lstStyle/>
          <a:p>
            <a:r>
              <a:rPr lang="en-US" dirty="0"/>
              <a:t>https://</a:t>
            </a:r>
            <a:r>
              <a:rPr lang="en-US" dirty="0" err="1"/>
              <a:t>seia.org</a:t>
            </a:r>
            <a:r>
              <a:rPr lang="en-US" dirty="0"/>
              <a:t>/research-resources/high-cost-tariffs/</a:t>
            </a:r>
          </a:p>
          <a:p>
            <a:r>
              <a:rPr lang="en-US" dirty="0"/>
              <a:t>https://</a:t>
            </a:r>
            <a:r>
              <a:rPr lang="en-US" dirty="0" err="1"/>
              <a:t>www.nytimes.com</a:t>
            </a:r>
            <a:r>
              <a:rPr lang="en-US" dirty="0"/>
              <a:t>/2019/07/10/business/economy/companies-tariffs-</a:t>
            </a:r>
            <a:r>
              <a:rPr lang="en-US" dirty="0" err="1"/>
              <a:t>winners.html</a:t>
            </a:r>
            <a:endParaRPr lang="en-US" dirty="0"/>
          </a:p>
          <a:p>
            <a:endParaRPr lang="en-US" dirty="0"/>
          </a:p>
        </p:txBody>
      </p:sp>
      <p:sp>
        <p:nvSpPr>
          <p:cNvPr id="4" name="Slide Number Placeholder 3">
            <a:extLst>
              <a:ext uri="{FF2B5EF4-FFF2-40B4-BE49-F238E27FC236}">
                <a16:creationId xmlns:a16="http://schemas.microsoft.com/office/drawing/2014/main" id="{95779E8C-A251-9685-5AD2-01D952D696EA}"/>
              </a:ext>
            </a:extLst>
          </p:cNvPr>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819695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3E55-CBD1-4259-8EE2-C53E5ABA0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86494-DB5A-223F-9E1E-F516DE990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E5372-354D-5944-32C4-95C633B29C71}"/>
              </a:ext>
            </a:extLst>
          </p:cNvPr>
          <p:cNvSpPr>
            <a:spLocks noGrp="1"/>
          </p:cNvSpPr>
          <p:nvPr>
            <p:ph type="body" idx="1"/>
          </p:nvPr>
        </p:nvSpPr>
        <p:spPr/>
        <p:txBody>
          <a:bodyPr/>
          <a:lstStyle/>
          <a:p>
            <a:r>
              <a:rPr lang="en-US" dirty="0"/>
              <a:t>https://</a:t>
            </a:r>
            <a:r>
              <a:rPr lang="en-US" dirty="0" err="1"/>
              <a:t>www.reuters.com</a:t>
            </a:r>
            <a:r>
              <a:rPr lang="en-US" dirty="0"/>
              <a:t>/graphics/TRUMP-TARIFFS/STEEL/</a:t>
            </a:r>
            <a:r>
              <a:rPr lang="en-US" dirty="0" err="1"/>
              <a:t>gdpznwgdzpw</a:t>
            </a:r>
            <a:r>
              <a:rPr lang="en-US" dirty="0"/>
              <a:t>/</a:t>
            </a:r>
          </a:p>
          <a:p>
            <a:endParaRPr lang="en-US" dirty="0"/>
          </a:p>
        </p:txBody>
      </p:sp>
      <p:sp>
        <p:nvSpPr>
          <p:cNvPr id="4" name="Slide Number Placeholder 3">
            <a:extLst>
              <a:ext uri="{FF2B5EF4-FFF2-40B4-BE49-F238E27FC236}">
                <a16:creationId xmlns:a16="http://schemas.microsoft.com/office/drawing/2014/main" id="{0C2F2026-2A23-E56B-81B4-3516851A589B}"/>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67978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C4EE-D79B-42CF-595A-1771D752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0FF2-4E56-09E7-5F18-6103FA73E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F253A-6A11-0D4D-D8E9-8BF0C1466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9C9D59-F5B7-A82B-3CD0-D7CFFFAA35CE}"/>
              </a:ext>
            </a:extLst>
          </p:cNvPr>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696234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9C0C-BD23-3BF9-2F3B-B335A9256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460DA-B495-C0C6-CA2E-EF817AD12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C885F-FF9F-91A9-2373-D569C4F4008A}"/>
              </a:ext>
            </a:extLst>
          </p:cNvPr>
          <p:cNvSpPr>
            <a:spLocks noGrp="1"/>
          </p:cNvSpPr>
          <p:nvPr>
            <p:ph type="body" idx="1"/>
          </p:nvPr>
        </p:nvSpPr>
        <p:spPr/>
        <p:txBody>
          <a:bodyPr/>
          <a:lstStyle/>
          <a:p>
            <a:r>
              <a:rPr lang="en-US" dirty="0"/>
              <a:t>https://</a:t>
            </a:r>
            <a:r>
              <a:rPr lang="en-US" dirty="0" err="1"/>
              <a:t>www.piie.com</a:t>
            </a:r>
            <a:r>
              <a:rPr lang="en-US" dirty="0"/>
              <a:t>/blogs/trade-and-investment-policy-watch/2018/first-tariffs-then-subsidies-soybeans-illustrate</a:t>
            </a:r>
          </a:p>
        </p:txBody>
      </p:sp>
      <p:sp>
        <p:nvSpPr>
          <p:cNvPr id="4" name="Slide Number Placeholder 3">
            <a:extLst>
              <a:ext uri="{FF2B5EF4-FFF2-40B4-BE49-F238E27FC236}">
                <a16:creationId xmlns:a16="http://schemas.microsoft.com/office/drawing/2014/main" id="{FEC913A3-BBB1-5652-3A56-518455F54E82}"/>
              </a:ext>
            </a:extLst>
          </p:cNvPr>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318771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80829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5</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r>
              <a:rPr lang="en-US" dirty="0"/>
              <a:t>Late 1800s: growing influence of free trade advocates.</a:t>
            </a:r>
          </a:p>
          <a:p>
            <a:r>
              <a:rPr lang="en-US" dirty="0"/>
              <a:t>1913: Underwood-Simmons Tariff Act lowered tariffs and introduced the income tax, a more reliable source of revenue, reducing the government’s reliance on tariff revenue. </a:t>
            </a:r>
          </a:p>
          <a:p>
            <a:r>
              <a:rPr lang="en-US" dirty="0"/>
              <a:t>1930: The Smoot-Hawley Tariff Act, aimed to protect farmers and business from foreign competition,  significantly raised tariffs on importing goods leading to retaliatory tariffs from other countries and a collapse in global trade and a worsening of the Great Depression. </a:t>
            </a:r>
          </a:p>
          <a:p>
            <a:r>
              <a:rPr lang="en-US" dirty="0"/>
              <a:t>1934: Reciprocal Trade Agreements Act empowered the President to negotiate trade agreements with other countries, allowing for reciprocal tariff reductions and promoting a shift towards freer trade. </a:t>
            </a:r>
          </a:p>
          <a:p>
            <a:r>
              <a:rPr lang="en-US" dirty="0"/>
              <a:t>1947: GATT</a:t>
            </a:r>
          </a:p>
          <a:p>
            <a:r>
              <a:rPr lang="en-US" dirty="0"/>
              <a:t>1995: WTO</a:t>
            </a:r>
          </a:p>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a:p>
            <a:r>
              <a:rPr lang="en-US" dirty="0"/>
              <a:t>Armstrong, Dan, “Politically Connected Corporations Received More Exemptions from U.S. Tariffs on Chinese Imports, Study Finds,” </a:t>
            </a:r>
            <a:r>
              <a:rPr lang="en-US" i="1" dirty="0"/>
              <a:t>Lehigh News</a:t>
            </a:r>
            <a:r>
              <a:rPr lang="en-US" i="0" dirty="0"/>
              <a:t>, October 8,, 2024</a:t>
            </a:r>
          </a:p>
          <a:p>
            <a:r>
              <a:rPr lang="en-US" dirty="0"/>
              <a:t>https://www2.lehigh.edu/news/politically-connected-corporations-received-more-exemptions-from-us-tariffs-on-chinese-imports</a:t>
            </a:r>
          </a:p>
          <a:p>
            <a:endParaRPr lang="en-US" i="0" dirty="0"/>
          </a:p>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Ben </a:t>
            </a:r>
            <a:r>
              <a:rPr lang="en-US" dirty="0" err="1">
                <a:effectLst/>
                <a:latin typeface="Helvetica Neue" panose="02000503000000020004" pitchFamily="2" charset="0"/>
              </a:rPr>
              <a:t>Unglesbee</a:t>
            </a:r>
            <a:r>
              <a:rPr lang="en-US" dirty="0">
                <a:effectLst/>
                <a:latin typeface="Helvetica Neue" panose="02000503000000020004" pitchFamily="2" charset="0"/>
              </a:rPr>
              <a:t>, “Biden administration extends China tariff exclusions — again,” </a:t>
            </a:r>
            <a:r>
              <a:rPr lang="en-US" i="1" dirty="0" err="1">
                <a:effectLst/>
                <a:latin typeface="Helvetica Neue" panose="02000503000000020004" pitchFamily="2" charset="0"/>
              </a:rPr>
              <a:t>SupplyChainDive</a:t>
            </a:r>
            <a:r>
              <a:rPr lang="en-US" dirty="0">
                <a:effectLst/>
                <a:latin typeface="Helvetica Neue" panose="02000503000000020004" pitchFamily="2" charset="0"/>
              </a:rPr>
              <a:t>, January 4, 2024. </a:t>
            </a:r>
          </a:p>
          <a:p>
            <a:r>
              <a:rPr lang="en-US" dirty="0"/>
              <a:t>https://</a:t>
            </a:r>
            <a:r>
              <a:rPr lang="en-US" dirty="0" err="1"/>
              <a:t>www.supplychaindive.com</a:t>
            </a:r>
            <a:r>
              <a:rPr lang="en-US" dirty="0"/>
              <a:t>/news/biden-administration-extends-china-tariff-exclusions-May-2024/703510/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049999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Tett, Gillian, “‘That is </a:t>
            </a:r>
            <a:r>
              <a:rPr lang="en-US" dirty="0" err="1"/>
              <a:t>Maganomics</a:t>
            </a:r>
            <a:r>
              <a:rPr lang="en-US" dirty="0"/>
              <a:t>’: where Trump is taking America on trade,” </a:t>
            </a:r>
            <a:r>
              <a:rPr lang="en-US" i="1" dirty="0"/>
              <a:t>Financial Times</a:t>
            </a:r>
            <a:r>
              <a:rPr lang="en-US" i="0" dirty="0"/>
              <a:t>, January 4, 2025.</a:t>
            </a:r>
          </a:p>
          <a:p>
            <a:r>
              <a:rPr lang="en-US" dirty="0"/>
              <a:t>https://</a:t>
            </a:r>
            <a:r>
              <a:rPr lang="en-US" dirty="0" err="1"/>
              <a:t>www.ft.com</a:t>
            </a:r>
            <a:r>
              <a:rPr lang="en-US"/>
              <a:t>/content/8a97792f-69f9-4885-afdd-4380a2d81dd8</a:t>
            </a:r>
            <a:endParaRPr lang="en-US" i="0"/>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275751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96AB-4B07-6460-FF25-E6089AFE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65B12-4428-8B99-1A68-F68C5C87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8BCFE-7DC3-4A84-44E6-3B2DCE374A2D}"/>
              </a:ext>
            </a:extLst>
          </p:cNvPr>
          <p:cNvSpPr>
            <a:spLocks noGrp="1"/>
          </p:cNvSpPr>
          <p:nvPr>
            <p:ph type="body" idx="1"/>
          </p:nvPr>
        </p:nvSpPr>
        <p:spPr/>
        <p:txBody>
          <a:bodyPr/>
          <a:lstStyle/>
          <a:p>
            <a:r>
              <a:rPr lang="en-US" dirty="0"/>
              <a:t>Lakshmi, “Why Vietnam risks ending up a big loser from Trump’s tariffs,” FT, 11/17/24</a:t>
            </a:r>
          </a:p>
          <a:p>
            <a:r>
              <a:rPr lang="en-US" dirty="0"/>
              <a:t>https://</a:t>
            </a:r>
            <a:r>
              <a:rPr lang="en-US" dirty="0" err="1"/>
              <a:t>www.ft.com</a:t>
            </a:r>
            <a:r>
              <a:rPr lang="en-US" dirty="0"/>
              <a:t>/content/4f9f11dd-2278-49a6-9e70-b87916667fbe</a:t>
            </a:r>
          </a:p>
        </p:txBody>
      </p:sp>
      <p:sp>
        <p:nvSpPr>
          <p:cNvPr id="4" name="Slide Number Placeholder 3">
            <a:extLst>
              <a:ext uri="{FF2B5EF4-FFF2-40B4-BE49-F238E27FC236}">
                <a16:creationId xmlns:a16="http://schemas.microsoft.com/office/drawing/2014/main" id="{0F64A880-4E1A-E22F-F8A8-B6115D2EB219}"/>
              </a:ext>
            </a:extLst>
          </p:cNvPr>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301083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5F7E-7B9B-54EE-5D86-D207BF02C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933A-6C2A-2EC5-6326-C74681A3D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07A6A-D8F7-8C17-2CDB-B55FBE0EA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31B5D-04C8-9D99-6D0A-3E42238DCC66}"/>
              </a:ext>
            </a:extLst>
          </p:cNvPr>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138936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2F7A-FA27-C24A-DCE9-6A04C41D4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AC2DF-45C9-F905-EC91-DECB18520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3D900-A804-9794-6D9A-0F62C3888FD4}"/>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E0C41623-2FEC-8439-E60F-CB0142B1C883}"/>
              </a:ext>
            </a:extLst>
          </p:cNvPr>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174178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EB64-0C3F-E35C-FDBF-57317076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9E6A1-75AF-57FD-FC66-7D34271AB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2C49F-97EA-A7FF-F720-B72D87DE057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09897710-13DD-A32D-8918-87CCB8F43486}"/>
              </a:ext>
            </a:extLst>
          </p:cNvPr>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372355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AC35-932F-4564-A134-888335CF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6232C-68BF-612C-D335-C91746614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5A98-51FE-D829-FDD0-AF262E1593A3}"/>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89529C49-8933-190A-71BF-A2244C059026}"/>
              </a:ext>
            </a:extLst>
          </p:cNvPr>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1627631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4F42A-DE77-808D-67A9-30CA4A900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4A65F-DC21-5415-234F-A0C258368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C98C4-A355-B1D8-7056-F1457D54492C}"/>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B17908C3-25DF-F30A-A49F-6932F2BC8BC4}"/>
              </a:ext>
            </a:extLst>
          </p:cNvPr>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4229819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C3DD-CDCA-5325-B174-B82CA46A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937E6-1575-A5D3-E979-EEC8043D2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FB1D-0330-EC45-2FCE-431AD33C122D}"/>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03FCCA-5361-2A34-6D3E-11A1C0030C9D}"/>
              </a:ext>
            </a:extLst>
          </p:cNvPr>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153099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B6CE-B3A4-E9C4-30AF-580273EE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509BC-5AFD-D56C-5251-3FA1230F6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BC71-0537-8B41-73C4-19FA4F4D5F95}"/>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D2AB52A3-2BEB-9175-9C87-CA0EB2013D22}"/>
              </a:ext>
            </a:extLst>
          </p:cNvPr>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334390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413B-F15B-0F8B-3D23-9BC631772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0E887-877F-7B5E-7F2E-AE50D1658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D8F81-7C34-D768-C37F-C90EC69A06E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1EF20F-D647-29A9-013B-4D7124AA9979}"/>
              </a:ext>
            </a:extLst>
          </p:cNvPr>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2423006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77C0-7B1D-EA9A-C67A-358CA18B1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F775C-F6BE-53E2-1C71-250C85D34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9ECC6-006A-0DD5-40F8-73E67418ECB1}"/>
              </a:ext>
            </a:extLst>
          </p:cNvPr>
          <p:cNvSpPr>
            <a:spLocks noGrp="1"/>
          </p:cNvSpPr>
          <p:nvPr>
            <p:ph type="body" idx="1"/>
          </p:nvPr>
        </p:nvSpPr>
        <p:spPr/>
        <p:txBody>
          <a:bodyPr/>
          <a:lstStyle/>
          <a:p>
            <a:r>
              <a:rPr lang="en-US" dirty="0"/>
              <a:t>https://</a:t>
            </a:r>
            <a:r>
              <a:rPr lang="en-US" dirty="0" err="1"/>
              <a:t>budgetlab.yale.edu</a:t>
            </a:r>
            <a:r>
              <a:rPr lang="en-US" dirty="0"/>
              <a:t>/research/where-we-stand-fiscal-economic-and-distributional-effects-all-us-tariffs-enacted-2025-through-April</a:t>
            </a:r>
          </a:p>
          <a:p>
            <a:endParaRPr lang="en-US" dirty="0"/>
          </a:p>
          <a:p>
            <a:r>
              <a:rPr lang="en-US" dirty="0"/>
              <a:t>Price increase of 2.3% in the short-run. </a:t>
            </a:r>
          </a:p>
        </p:txBody>
      </p:sp>
      <p:sp>
        <p:nvSpPr>
          <p:cNvPr id="4" name="Slide Number Placeholder 3">
            <a:extLst>
              <a:ext uri="{FF2B5EF4-FFF2-40B4-BE49-F238E27FC236}">
                <a16:creationId xmlns:a16="http://schemas.microsoft.com/office/drawing/2014/main" id="{083F2FFD-9DCA-45F4-FE8B-F7002E40DA82}"/>
              </a:ext>
            </a:extLst>
          </p:cNvPr>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304719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E217-3CA7-1FBE-32A9-84BEA975D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1A0D6-A751-FCDF-C7BE-F297DFF10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3696-827C-92EE-C306-1B9BA98412EC}"/>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BE454C01-1B1E-7F8A-8601-2812A0E303FF}"/>
              </a:ext>
            </a:extLst>
          </p:cNvPr>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65149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3329-5EA9-074F-1B99-3617CDAA1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ED061-152F-650F-8BB1-AAB6AC628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A3301-A43B-F4C5-D0F7-8E4D415B3B4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0A184A8B-1173-5AD5-6581-D0EB17F54774}"/>
              </a:ext>
            </a:extLst>
          </p:cNvPr>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166324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06A1-8A0B-2838-E504-169C995B3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780B8-D85B-4863-BCC0-0DD57E46F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8C139-8810-EEF5-335C-7AAD4F062659}"/>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CE6F00E1-5587-9B62-833A-2D04788920AE}"/>
              </a:ext>
            </a:extLst>
          </p:cNvPr>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239458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2DC6-6730-76B4-FB63-473411B6D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075FE-3ACB-168C-9AF9-C8CACB5CB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C4C-7179-1D19-34E7-DBD096D5D198}"/>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0E1FF007-1ED5-24C7-F54C-4D097CC1067F}"/>
              </a:ext>
            </a:extLst>
          </p:cNvPr>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84829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 textiles. 2000 African Growth and Opportunity Act 0 tariffs on textiles</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89157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121583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red.stlouisfed.org/graph/?g=1Jv49"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567972"/>
            <a:ext cx="10691404" cy="874970"/>
          </a:xfrm>
        </p:spPr>
        <p:txBody>
          <a:bodyPr anchor="ctr" anchorCtr="0">
            <a:noAutofit/>
          </a:bodyPr>
          <a:lstStyle/>
          <a:p>
            <a:pPr>
              <a:lnSpc>
                <a:spcPct val="100000"/>
              </a:lnSpc>
              <a:spcBef>
                <a:spcPts val="0"/>
              </a:spcBef>
            </a:pPr>
            <a:r>
              <a:rPr lang="en-US" sz="4000" dirty="0"/>
              <a:t>Tariffs: Who Wins, Who Loses</a:t>
            </a:r>
          </a:p>
          <a:p>
            <a:pPr>
              <a:lnSpc>
                <a:spcPct val="100000"/>
              </a:lnSpc>
              <a:spcBef>
                <a:spcPts val="0"/>
              </a:spcBef>
            </a:pPr>
            <a:r>
              <a:rPr lang="en-US" sz="4000" dirty="0"/>
              <a:t>and Why It Matters</a:t>
            </a:r>
            <a:endParaRPr lang="en-US" sz="40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00351" y="3785632"/>
            <a:ext cx="9144000" cy="181919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dirty="0"/>
              <a:t>Mill Valley Public Library</a:t>
            </a:r>
            <a:endParaRPr lang="en-US" sz="1800" dirty="0">
              <a:solidFill>
                <a:schemeClr val="tx2"/>
              </a:solidFill>
            </a:endParaRPr>
          </a:p>
          <a:p>
            <a:pPr>
              <a:lnSpc>
                <a:spcPct val="100000"/>
              </a:lnSpc>
              <a:spcBef>
                <a:spcPts val="0"/>
              </a:spcBef>
            </a:pPr>
            <a:r>
              <a:rPr lang="en-US" sz="1800" dirty="0">
                <a:solidFill>
                  <a:schemeClr val="tx2"/>
                </a:solidFill>
              </a:rPr>
              <a:t>September 19, 2025</a:t>
            </a:r>
          </a:p>
          <a:p>
            <a:pPr>
              <a:lnSpc>
                <a:spcPct val="100000"/>
              </a:lnSpc>
              <a:spcBef>
                <a:spcPts val="0"/>
              </a:spcBef>
            </a:pPr>
            <a:endParaRPr lang="en-US" sz="1800" dirty="0">
              <a:solidFill>
                <a:schemeClr val="tx2"/>
              </a:solidFill>
            </a:endParaRPr>
          </a:p>
          <a:p>
            <a:pPr>
              <a:lnSpc>
                <a:spcPct val="100000"/>
              </a:lnSpc>
              <a:spcBef>
                <a:spcPts val="0"/>
              </a:spcBef>
            </a:pPr>
            <a:r>
              <a:rPr lang="en-US" sz="4000" dirty="0">
                <a:solidFill>
                  <a:schemeClr val="tx2"/>
                </a:solidFill>
              </a:rPr>
              <a:t>Jon </a:t>
            </a:r>
            <a:r>
              <a:rPr lang="en-US" sz="4000" dirty="0" err="1">
                <a:solidFill>
                  <a:schemeClr val="tx2"/>
                </a:solidFill>
              </a:rPr>
              <a:t>Haveman</a:t>
            </a:r>
            <a:r>
              <a:rPr lang="en-US" sz="4000" dirty="0">
                <a:solidFill>
                  <a:schemeClr val="tx2"/>
                </a:solidFill>
              </a:rPr>
              <a:t>, Ph.D.</a:t>
            </a:r>
          </a:p>
          <a:p>
            <a:pPr>
              <a:lnSpc>
                <a:spcPct val="100000"/>
              </a:lnSpc>
              <a:spcBef>
                <a:spcPts val="0"/>
              </a:spcBef>
            </a:pPr>
            <a:r>
              <a:rPr lang="en-US" sz="3400" b="0" i="1" dirty="0">
                <a:solidFill>
                  <a:schemeClr val="tx2"/>
                </a:solidFill>
              </a:rPr>
              <a:t>NEED, Executive Director</a:t>
            </a:r>
          </a:p>
        </p:txBody>
      </p:sp>
      <p:sp>
        <p:nvSpPr>
          <p:cNvPr id="6" name="TextBox 5">
            <a:extLst>
              <a:ext uri="{FF2B5EF4-FFF2-40B4-BE49-F238E27FC236}">
                <a16:creationId xmlns:a16="http://schemas.microsoft.com/office/drawing/2014/main" id="{5C115298-7B84-18D9-1203-C46F0BCD7ED5}"/>
              </a:ext>
            </a:extLst>
          </p:cNvPr>
          <p:cNvSpPr txBox="1"/>
          <p:nvPr/>
        </p:nvSpPr>
        <p:spPr>
          <a:xfrm>
            <a:off x="7855527" y="-27709"/>
            <a:ext cx="184731" cy="369332"/>
          </a:xfrm>
          <a:prstGeom prst="rect">
            <a:avLst/>
          </a:prstGeom>
          <a:noFill/>
        </p:spPr>
        <p:txBody>
          <a:bodyPr wrap="none" rtlCol="0">
            <a:spAutoFit/>
          </a:bodyPr>
          <a:lstStyle/>
          <a:p>
            <a:endParaRPr lang="en-US" dirty="0"/>
          </a:p>
        </p:txBody>
      </p:sp>
      <p:pic>
        <p:nvPicPr>
          <p:cNvPr id="9" name="Picture 8" descr="A group of containers with yellow caution tapes&#10;&#10;Description automatically generated">
            <a:extLst>
              <a:ext uri="{FF2B5EF4-FFF2-40B4-BE49-F238E27FC236}">
                <a16:creationId xmlns:a16="http://schemas.microsoft.com/office/drawing/2014/main" id="{101555F8-C4D4-49DE-779A-78CE3F7F1BA3}"/>
              </a:ext>
            </a:extLst>
          </p:cNvPr>
          <p:cNvPicPr>
            <a:picLocks noChangeAspect="1"/>
          </p:cNvPicPr>
          <p:nvPr/>
        </p:nvPicPr>
        <p:blipFill>
          <a:blip r:embed="rId3"/>
          <a:stretch>
            <a:fillRect/>
          </a:stretch>
        </p:blipFill>
        <p:spPr>
          <a:xfrm>
            <a:off x="0" y="0"/>
            <a:ext cx="3640841" cy="2131224"/>
          </a:xfrm>
          <a:prstGeom prst="rect">
            <a:avLst/>
          </a:prstGeom>
        </p:spPr>
      </p:pic>
      <p:pic>
        <p:nvPicPr>
          <p:cNvPr id="11" name="Picture 10" descr="A stack of magazines on a shelf&#10;&#10;Description automatically generated">
            <a:extLst>
              <a:ext uri="{FF2B5EF4-FFF2-40B4-BE49-F238E27FC236}">
                <a16:creationId xmlns:a16="http://schemas.microsoft.com/office/drawing/2014/main" id="{9BC76BCA-5411-7983-52AC-5AAEB3E30261}"/>
              </a:ext>
            </a:extLst>
          </p:cNvPr>
          <p:cNvPicPr>
            <a:picLocks noChangeAspect="1"/>
          </p:cNvPicPr>
          <p:nvPr/>
        </p:nvPicPr>
        <p:blipFill>
          <a:blip r:embed="rId4"/>
          <a:stretch>
            <a:fillRect/>
          </a:stretch>
        </p:blipFill>
        <p:spPr>
          <a:xfrm>
            <a:off x="8534400" y="3722787"/>
            <a:ext cx="3344406" cy="2507439"/>
          </a:xfrm>
          <a:prstGeom prst="rect">
            <a:avLst/>
          </a:prstGeom>
        </p:spPr>
      </p:pic>
    </p:spTree>
    <p:extLst>
      <p:ext uri="{BB962C8B-B14F-4D97-AF65-F5344CB8AC3E}">
        <p14:creationId xmlns:p14="http://schemas.microsoft.com/office/powerpoint/2010/main" val="158073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CED2-E0D1-A92B-6082-C0C9E2A61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7A8AB-66CE-5714-AC3B-960A6E45897E}"/>
              </a:ext>
            </a:extLst>
          </p:cNvPr>
          <p:cNvSpPr>
            <a:spLocks noGrp="1"/>
          </p:cNvSpPr>
          <p:nvPr>
            <p:ph type="title"/>
          </p:nvPr>
        </p:nvSpPr>
        <p:spPr>
          <a:xfrm>
            <a:off x="685800" y="0"/>
            <a:ext cx="10515600" cy="1325563"/>
          </a:xfrm>
        </p:spPr>
        <p:txBody>
          <a:bodyPr/>
          <a:lstStyle/>
          <a:p>
            <a:r>
              <a:rPr lang="en-US" dirty="0">
                <a:solidFill>
                  <a:schemeClr val="bg1"/>
                </a:solidFill>
              </a:rPr>
              <a:t> Rec</a:t>
            </a:r>
            <a:r>
              <a:rPr lang="en-US" dirty="0">
                <a:solidFill>
                  <a:schemeClr val="accent1">
                    <a:lumMod val="75000"/>
                  </a:schemeClr>
                </a:solidFill>
              </a:rPr>
              <a:t>iprocal Trade and Tariffs</a:t>
            </a:r>
          </a:p>
        </p:txBody>
      </p:sp>
      <p:sp>
        <p:nvSpPr>
          <p:cNvPr id="4" name="Slide Number Placeholder 3">
            <a:extLst>
              <a:ext uri="{FF2B5EF4-FFF2-40B4-BE49-F238E27FC236}">
                <a16:creationId xmlns:a16="http://schemas.microsoft.com/office/drawing/2014/main" id="{A69ADB02-0887-548A-7BC3-DAA85EEBEEC6}"/>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5" name="TextBox 4">
            <a:extLst>
              <a:ext uri="{FF2B5EF4-FFF2-40B4-BE49-F238E27FC236}">
                <a16:creationId xmlns:a16="http://schemas.microsoft.com/office/drawing/2014/main" id="{CBEC31B5-35FE-7222-7193-AA76A9072098}"/>
              </a:ext>
            </a:extLst>
          </p:cNvPr>
          <p:cNvSpPr txBox="1"/>
          <p:nvPr/>
        </p:nvSpPr>
        <p:spPr>
          <a:xfrm>
            <a:off x="685800" y="990600"/>
            <a:ext cx="10515600" cy="6001643"/>
          </a:xfrm>
          <a:prstGeom prst="rect">
            <a:avLst/>
          </a:prstGeom>
          <a:noFill/>
        </p:spPr>
        <p:txBody>
          <a:bodyPr wrap="square" rtlCol="0">
            <a:spAutoFit/>
          </a:bodyPr>
          <a:lstStyle/>
          <a:p>
            <a:r>
              <a:rPr lang="en-US" sz="2400" b="1" dirty="0"/>
              <a:t>Apr. 2: US announces to impose baseline 10% tariff on all countries and additional “reciprocal” tariffs on countries that contribute to large, persistent US trade deficits.</a:t>
            </a:r>
          </a:p>
          <a:p>
            <a:r>
              <a:rPr lang="en-US" sz="2400" b="1" dirty="0"/>
              <a:t>Apr. 4: </a:t>
            </a:r>
            <a:r>
              <a:rPr lang="en-US" sz="2400" dirty="0"/>
              <a:t>China announces a 34% retaliatory tariff and other measures.</a:t>
            </a:r>
            <a:endParaRPr lang="en-US" sz="2400" b="1" dirty="0"/>
          </a:p>
          <a:p>
            <a:r>
              <a:rPr lang="en-US" sz="2400" b="1" dirty="0"/>
              <a:t>Apr. 5: </a:t>
            </a:r>
            <a:r>
              <a:rPr lang="en-US" sz="2400" dirty="0"/>
              <a:t>US imposes 10% tariffs on imports from nearly all countries.</a:t>
            </a:r>
          </a:p>
          <a:p>
            <a:r>
              <a:rPr lang="en-US" sz="2400" b="1" dirty="0"/>
              <a:t>Apr. 8: </a:t>
            </a:r>
            <a:r>
              <a:rPr lang="en-US" sz="2400" dirty="0"/>
              <a:t>US announces an additional 50% tariffs on Chinese imports (84% + 20%)</a:t>
            </a:r>
          </a:p>
          <a:p>
            <a:r>
              <a:rPr lang="en-US" sz="2400" b="1" dirty="0"/>
              <a:t>Apr. 9: </a:t>
            </a:r>
          </a:p>
          <a:p>
            <a:pPr marL="800100" lvl="1" indent="-342900">
              <a:buFont typeface="Courier New" panose="02070309020205020404" pitchFamily="49" charset="0"/>
              <a:buChar char="o"/>
            </a:pPr>
            <a:r>
              <a:rPr lang="en-US" sz="2400" b="1" dirty="0"/>
              <a:t>	</a:t>
            </a:r>
            <a:r>
              <a:rPr lang="en-US" sz="2400" dirty="0"/>
              <a:t>US imposes the additional country-specific tariffs (1-74%)</a:t>
            </a:r>
          </a:p>
          <a:p>
            <a:pPr marL="800100" lvl="1" indent="-342900">
              <a:buFont typeface="Courier New" panose="02070309020205020404" pitchFamily="49" charset="0"/>
              <a:buChar char="o"/>
            </a:pPr>
            <a:r>
              <a:rPr lang="en-US" sz="2400" dirty="0"/>
              <a:t>	China announces additional 50% tariff </a:t>
            </a:r>
          </a:p>
          <a:p>
            <a:pPr marL="800100" lvl="1" indent="-342900">
              <a:buFont typeface="Courier New" panose="02070309020205020404" pitchFamily="49" charset="0"/>
              <a:buChar char="o"/>
            </a:pPr>
            <a:r>
              <a:rPr lang="en-US" sz="2400" dirty="0"/>
              <a:t>	US pauses the country-specific tariffs for 90 days, increased tariffs on Chinese imports to 125%</a:t>
            </a:r>
          </a:p>
          <a:p>
            <a:r>
              <a:rPr lang="en-US" sz="2400" b="1" dirty="0"/>
              <a:t>Apr 11: </a:t>
            </a:r>
            <a:r>
              <a:rPr lang="en-US" sz="2400" dirty="0"/>
              <a:t>Semiconductors, smartphones and consumer electronics are exempted.</a:t>
            </a:r>
          </a:p>
          <a:p>
            <a:r>
              <a:rPr lang="en-US" sz="2400" b="1" dirty="0"/>
              <a:t>Apr. 12: </a:t>
            </a:r>
            <a:r>
              <a:rPr lang="en-US" sz="2400" dirty="0"/>
              <a:t>China increases its tariffs on American imports to 125%.</a:t>
            </a:r>
          </a:p>
          <a:p>
            <a:r>
              <a:rPr lang="en-US" sz="2400" b="1" dirty="0"/>
              <a:t>May 8  &amp; 12: </a:t>
            </a:r>
            <a:r>
              <a:rPr lang="en-US" sz="2400" dirty="0"/>
              <a:t>US-UK trade deal and a reduction of Chinese tariffs announced</a:t>
            </a:r>
          </a:p>
          <a:p>
            <a:endParaRPr lang="en-US" sz="2400" b="1" dirty="0"/>
          </a:p>
          <a:p>
            <a:endParaRPr lang="en-US" sz="2400" b="1" dirty="0"/>
          </a:p>
        </p:txBody>
      </p:sp>
      <p:sp>
        <p:nvSpPr>
          <p:cNvPr id="6" name="TextBox 5">
            <a:extLst>
              <a:ext uri="{FF2B5EF4-FFF2-40B4-BE49-F238E27FC236}">
                <a16:creationId xmlns:a16="http://schemas.microsoft.com/office/drawing/2014/main" id="{CCF4600B-AD62-5BEE-7B20-A63B7E820CE0}"/>
              </a:ext>
            </a:extLst>
          </p:cNvPr>
          <p:cNvSpPr txBox="1"/>
          <p:nvPr/>
        </p:nvSpPr>
        <p:spPr>
          <a:xfrm>
            <a:off x="8077200" y="6400800"/>
            <a:ext cx="3124200" cy="369332"/>
          </a:xfrm>
          <a:prstGeom prst="rect">
            <a:avLst/>
          </a:prstGeom>
          <a:noFill/>
        </p:spPr>
        <p:txBody>
          <a:bodyPr wrap="square" rtlCol="0">
            <a:spAutoFit/>
          </a:bodyPr>
          <a:lstStyle/>
          <a:p>
            <a:r>
              <a:rPr lang="en-US" dirty="0"/>
              <a:t>To be Continued …</a:t>
            </a:r>
          </a:p>
        </p:txBody>
      </p:sp>
    </p:spTree>
    <p:extLst>
      <p:ext uri="{BB962C8B-B14F-4D97-AF65-F5344CB8AC3E}">
        <p14:creationId xmlns:p14="http://schemas.microsoft.com/office/powerpoint/2010/main" val="15675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DBC5-DD31-56E4-272C-7B41E8595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17D16-2015-B6A3-C821-5826AF0FC24B}"/>
              </a:ext>
            </a:extLst>
          </p:cNvPr>
          <p:cNvSpPr>
            <a:spLocks noGrp="1"/>
          </p:cNvSpPr>
          <p:nvPr>
            <p:ph type="title"/>
          </p:nvPr>
        </p:nvSpPr>
        <p:spPr>
          <a:xfrm>
            <a:off x="685800" y="0"/>
            <a:ext cx="10515600" cy="1325563"/>
          </a:xfrm>
        </p:spPr>
        <p:txBody>
          <a:bodyPr anchor="ctr">
            <a:normAutofit/>
          </a:bodyPr>
          <a:lstStyle/>
          <a:p>
            <a:r>
              <a:rPr lang="en-US" dirty="0"/>
              <a:t> </a:t>
            </a:r>
            <a:r>
              <a:rPr lang="en-US" dirty="0">
                <a:solidFill>
                  <a:schemeClr val="bg1"/>
                </a:solidFill>
              </a:rPr>
              <a:t>Rec</a:t>
            </a:r>
            <a:r>
              <a:rPr lang="en-US" dirty="0"/>
              <a:t>iprocal Trade and Tariffs</a:t>
            </a:r>
          </a:p>
        </p:txBody>
      </p:sp>
      <p:pic>
        <p:nvPicPr>
          <p:cNvPr id="3" name="Picture 2" descr="A graph with different colored bars&#10;&#10;AI-generated content may be incorrect.">
            <a:extLst>
              <a:ext uri="{FF2B5EF4-FFF2-40B4-BE49-F238E27FC236}">
                <a16:creationId xmlns:a16="http://schemas.microsoft.com/office/drawing/2014/main" id="{66838CBA-53F4-1C4E-22C9-6F11BBD8F111}"/>
              </a:ext>
            </a:extLst>
          </p:cNvPr>
          <p:cNvPicPr>
            <a:picLocks noChangeAspect="1"/>
          </p:cNvPicPr>
          <p:nvPr/>
        </p:nvPicPr>
        <p:blipFill>
          <a:blip r:embed="rId3"/>
          <a:stretch>
            <a:fillRect/>
          </a:stretch>
        </p:blipFill>
        <p:spPr>
          <a:xfrm>
            <a:off x="1600200" y="981164"/>
            <a:ext cx="8417072" cy="5239626"/>
          </a:xfrm>
          <a:prstGeom prst="rect">
            <a:avLst/>
          </a:prstGeom>
          <a:noFill/>
        </p:spPr>
      </p:pic>
      <p:sp>
        <p:nvSpPr>
          <p:cNvPr id="4" name="Slide Number Placeholder 3">
            <a:extLst>
              <a:ext uri="{FF2B5EF4-FFF2-40B4-BE49-F238E27FC236}">
                <a16:creationId xmlns:a16="http://schemas.microsoft.com/office/drawing/2014/main" id="{CFD3F685-CDEA-B438-65F4-BE74E5030719}"/>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11</a:t>
            </a:fld>
            <a:endParaRPr lang="en-GB"/>
          </a:p>
        </p:txBody>
      </p:sp>
      <p:sp>
        <p:nvSpPr>
          <p:cNvPr id="5" name="TextBox 4">
            <a:extLst>
              <a:ext uri="{FF2B5EF4-FFF2-40B4-BE49-F238E27FC236}">
                <a16:creationId xmlns:a16="http://schemas.microsoft.com/office/drawing/2014/main" id="{D173FECC-A8D7-3A24-2D12-4FC3959F4254}"/>
              </a:ext>
            </a:extLst>
          </p:cNvPr>
          <p:cNvSpPr txBox="1"/>
          <p:nvPr/>
        </p:nvSpPr>
        <p:spPr>
          <a:xfrm>
            <a:off x="7916766" y="381000"/>
            <a:ext cx="2387770" cy="1200329"/>
          </a:xfrm>
          <a:prstGeom prst="rect">
            <a:avLst/>
          </a:prstGeom>
          <a:solidFill>
            <a:schemeClr val="bg1"/>
          </a:solidFill>
        </p:spPr>
        <p:txBody>
          <a:bodyPr wrap="square" rtlCol="0">
            <a:spAutoFit/>
          </a:bodyPr>
          <a:lstStyle/>
          <a:p>
            <a:r>
              <a:rPr lang="en-US" dirty="0"/>
              <a:t>Formula:</a:t>
            </a:r>
          </a:p>
          <a:p>
            <a:endParaRPr lang="en-US" dirty="0"/>
          </a:p>
          <a:p>
            <a:r>
              <a:rPr lang="en-US" dirty="0"/>
              <a:t>Tariff = </a:t>
            </a:r>
            <a:r>
              <a:rPr lang="en-US" u="sng" dirty="0"/>
              <a:t>Exports-Imports</a:t>
            </a:r>
          </a:p>
          <a:p>
            <a:pPr algn="ctr"/>
            <a:r>
              <a:rPr lang="en-US" dirty="0"/>
              <a:t>             Exports</a:t>
            </a:r>
          </a:p>
        </p:txBody>
      </p:sp>
    </p:spTree>
    <p:extLst>
      <p:ext uri="{BB962C8B-B14F-4D97-AF65-F5344CB8AC3E}">
        <p14:creationId xmlns:p14="http://schemas.microsoft.com/office/powerpoint/2010/main" val="95539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3A99-6609-BDE3-D50E-7785383BD7D9}"/>
              </a:ext>
            </a:extLst>
          </p:cNvPr>
          <p:cNvSpPr>
            <a:spLocks noGrp="1"/>
          </p:cNvSpPr>
          <p:nvPr>
            <p:ph type="title"/>
          </p:nvPr>
        </p:nvSpPr>
        <p:spPr>
          <a:xfrm>
            <a:off x="838200" y="0"/>
            <a:ext cx="10515600" cy="1325563"/>
          </a:xfrm>
        </p:spPr>
        <p:txBody>
          <a:bodyPr/>
          <a:lstStyle/>
          <a:p>
            <a:r>
              <a:rPr lang="en-US" dirty="0">
                <a:solidFill>
                  <a:schemeClr val="bg1"/>
                </a:solidFill>
              </a:rPr>
              <a:t>Exa</a:t>
            </a:r>
            <a:r>
              <a:rPr lang="en-US" dirty="0">
                <a:solidFill>
                  <a:schemeClr val="accent5">
                    <a:lumMod val="50000"/>
                  </a:schemeClr>
                </a:solidFill>
              </a:rPr>
              <a:t>mple, Lesotho (2022 data)</a:t>
            </a:r>
            <a:endParaRPr lang="en-US" dirty="0">
              <a:solidFill>
                <a:schemeClr val="bg1"/>
              </a:solidFill>
            </a:endParaRPr>
          </a:p>
        </p:txBody>
      </p:sp>
      <p:sp>
        <p:nvSpPr>
          <p:cNvPr id="3" name="Content Placeholder 2">
            <a:extLst>
              <a:ext uri="{FF2B5EF4-FFF2-40B4-BE49-F238E27FC236}">
                <a16:creationId xmlns:a16="http://schemas.microsoft.com/office/drawing/2014/main" id="{6082A795-3B99-96C6-79FE-E154FEDF024F}"/>
              </a:ext>
            </a:extLst>
          </p:cNvPr>
          <p:cNvSpPr>
            <a:spLocks noGrp="1"/>
          </p:cNvSpPr>
          <p:nvPr>
            <p:ph idx="1"/>
          </p:nvPr>
        </p:nvSpPr>
        <p:spPr>
          <a:xfrm>
            <a:off x="5621722" y="1572659"/>
            <a:ext cx="6570278" cy="1699118"/>
          </a:xfrm>
        </p:spPr>
        <p:txBody>
          <a:bodyPr>
            <a:normAutofit/>
          </a:bodyPr>
          <a:lstStyle/>
          <a:p>
            <a:pPr marL="0" indent="0">
              <a:buNone/>
            </a:pPr>
            <a:r>
              <a:rPr lang="en-US" b="0" dirty="0">
                <a:solidFill>
                  <a:schemeClr val="tx1"/>
                </a:solidFill>
              </a:rPr>
              <a:t>“Reciprocal” Tariff = 50%</a:t>
            </a:r>
          </a:p>
          <a:p>
            <a:pPr marL="0" indent="0">
              <a:buNone/>
            </a:pPr>
            <a:r>
              <a:rPr lang="en-US" b="0" dirty="0">
                <a:solidFill>
                  <a:schemeClr val="tx1"/>
                </a:solidFill>
              </a:rPr>
              <a:t>Total trade: $243 Million</a:t>
            </a:r>
          </a:p>
        </p:txBody>
      </p:sp>
      <p:sp>
        <p:nvSpPr>
          <p:cNvPr id="4" name="Slide Number Placeholder 3">
            <a:extLst>
              <a:ext uri="{FF2B5EF4-FFF2-40B4-BE49-F238E27FC236}">
                <a16:creationId xmlns:a16="http://schemas.microsoft.com/office/drawing/2014/main" id="{1F357D6F-E093-E95F-A78F-EB2869B3ED5B}"/>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Picture 2">
            <a:extLst>
              <a:ext uri="{FF2B5EF4-FFF2-40B4-BE49-F238E27FC236}">
                <a16:creationId xmlns:a16="http://schemas.microsoft.com/office/drawing/2014/main" id="{5833A2AB-0D0B-97F9-F74F-6E85AAE40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48" y="1898202"/>
            <a:ext cx="5367790" cy="330607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29F9D986-72E7-EB48-B86D-A6E7CB519A27}"/>
              </a:ext>
            </a:extLst>
          </p:cNvPr>
          <p:cNvSpPr txBox="1">
            <a:spLocks/>
          </p:cNvSpPr>
          <p:nvPr/>
        </p:nvSpPr>
        <p:spPr>
          <a:xfrm>
            <a:off x="5715000" y="3258064"/>
            <a:ext cx="5897378" cy="256186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Facts about Lesotho:</a:t>
            </a:r>
          </a:p>
          <a:p>
            <a:pPr marL="0" indent="0">
              <a:buNone/>
            </a:pPr>
            <a:r>
              <a:rPr lang="en-US" b="0" dirty="0">
                <a:solidFill>
                  <a:schemeClr val="tx1"/>
                </a:solidFill>
              </a:rPr>
              <a:t>GDP per capita =$1,073;</a:t>
            </a:r>
          </a:p>
          <a:p>
            <a:pPr marL="0" indent="0">
              <a:buNone/>
            </a:pPr>
            <a:r>
              <a:rPr lang="en-US" b="0" dirty="0">
                <a:solidFill>
                  <a:schemeClr val="tx1"/>
                </a:solidFill>
              </a:rPr>
              <a:t>Population= 2.1 million</a:t>
            </a:r>
          </a:p>
          <a:p>
            <a:pPr marL="0" indent="0">
              <a:buNone/>
            </a:pPr>
            <a:r>
              <a:rPr lang="en-US" b="0" dirty="0">
                <a:solidFill>
                  <a:schemeClr val="tx1"/>
                </a:solidFill>
              </a:rPr>
              <a:t>Trade balance= -$349 million</a:t>
            </a:r>
          </a:p>
          <a:p>
            <a:pPr marL="0" indent="0">
              <a:buNone/>
            </a:pPr>
            <a:r>
              <a:rPr lang="en-US" b="0" dirty="0">
                <a:solidFill>
                  <a:schemeClr val="tx1"/>
                </a:solidFill>
              </a:rPr>
              <a:t>Average tariff rate against US = 10%</a:t>
            </a:r>
          </a:p>
        </p:txBody>
      </p:sp>
      <p:sp>
        <p:nvSpPr>
          <p:cNvPr id="11" name="TextBox 10">
            <a:extLst>
              <a:ext uri="{FF2B5EF4-FFF2-40B4-BE49-F238E27FC236}">
                <a16:creationId xmlns:a16="http://schemas.microsoft.com/office/drawing/2014/main" id="{C6253CBD-A77C-888C-AC26-1A0AAD17CB85}"/>
              </a:ext>
            </a:extLst>
          </p:cNvPr>
          <p:cNvSpPr txBox="1"/>
          <p:nvPr/>
        </p:nvSpPr>
        <p:spPr>
          <a:xfrm>
            <a:off x="3372557" y="6047553"/>
            <a:ext cx="6096964" cy="369332"/>
          </a:xfrm>
          <a:prstGeom prst="rect">
            <a:avLst/>
          </a:prstGeom>
          <a:noFill/>
        </p:spPr>
        <p:txBody>
          <a:bodyPr wrap="square">
            <a:spAutoFit/>
          </a:bodyPr>
          <a:lstStyle/>
          <a:p>
            <a:r>
              <a:rPr lang="en-US" dirty="0"/>
              <a:t>https://wits.worldbank.org/CountryProfile/en/USA</a:t>
            </a:r>
          </a:p>
        </p:txBody>
      </p:sp>
      <p:sp>
        <p:nvSpPr>
          <p:cNvPr id="13" name="TextBox 12">
            <a:extLst>
              <a:ext uri="{FF2B5EF4-FFF2-40B4-BE49-F238E27FC236}">
                <a16:creationId xmlns:a16="http://schemas.microsoft.com/office/drawing/2014/main" id="{B1EEDC88-1CB9-1437-7BAC-2212270F31D4}"/>
              </a:ext>
            </a:extLst>
          </p:cNvPr>
          <p:cNvSpPr txBox="1"/>
          <p:nvPr/>
        </p:nvSpPr>
        <p:spPr>
          <a:xfrm>
            <a:off x="3418871" y="6440800"/>
            <a:ext cx="8126875" cy="369332"/>
          </a:xfrm>
          <a:prstGeom prst="rect">
            <a:avLst/>
          </a:prstGeom>
          <a:noFill/>
        </p:spPr>
        <p:txBody>
          <a:bodyPr wrap="square">
            <a:spAutoFit/>
          </a:bodyPr>
          <a:lstStyle/>
          <a:p>
            <a:r>
              <a:rPr lang="en-US" dirty="0"/>
              <a:t>https://www.imf.org/en/Publications/WEO/weo-database/2024/October</a:t>
            </a:r>
          </a:p>
        </p:txBody>
      </p:sp>
    </p:spTree>
    <p:extLst>
      <p:ext uri="{BB962C8B-B14F-4D97-AF65-F5344CB8AC3E}">
        <p14:creationId xmlns:p14="http://schemas.microsoft.com/office/powerpoint/2010/main" val="90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59CD-6C98-594A-5B14-82CFC4754D26}"/>
              </a:ext>
            </a:extLst>
          </p:cNvPr>
          <p:cNvSpPr>
            <a:spLocks noGrp="1"/>
          </p:cNvSpPr>
          <p:nvPr>
            <p:ph type="title"/>
          </p:nvPr>
        </p:nvSpPr>
        <p:spPr>
          <a:xfrm>
            <a:off x="838200" y="0"/>
            <a:ext cx="10515600" cy="1325563"/>
          </a:xfrm>
        </p:spPr>
        <p:txBody>
          <a:bodyPr/>
          <a:lstStyle/>
          <a:p>
            <a:r>
              <a:rPr lang="en-US" dirty="0">
                <a:solidFill>
                  <a:schemeClr val="bg1"/>
                </a:solidFill>
              </a:rPr>
              <a:t>Tar</a:t>
            </a:r>
            <a:r>
              <a:rPr lang="en-US" dirty="0"/>
              <a:t>iffs on Individual Countries?</a:t>
            </a:r>
          </a:p>
        </p:txBody>
      </p:sp>
      <p:sp>
        <p:nvSpPr>
          <p:cNvPr id="3" name="Content Placeholder 2">
            <a:extLst>
              <a:ext uri="{FF2B5EF4-FFF2-40B4-BE49-F238E27FC236}">
                <a16:creationId xmlns:a16="http://schemas.microsoft.com/office/drawing/2014/main" id="{9557E45C-0480-9182-8B03-BFCC32BBFDCC}"/>
              </a:ext>
            </a:extLst>
          </p:cNvPr>
          <p:cNvSpPr>
            <a:spLocks noGrp="1"/>
          </p:cNvSpPr>
          <p:nvPr>
            <p:ph idx="1"/>
          </p:nvPr>
        </p:nvSpPr>
        <p:spPr/>
        <p:txBody>
          <a:bodyPr>
            <a:normAutofit fontScale="92500" lnSpcReduction="20000"/>
          </a:bodyPr>
          <a:lstStyle/>
          <a:p>
            <a:pPr marL="0" indent="0" algn="l" fontAlgn="base">
              <a:lnSpc>
                <a:spcPct val="150000"/>
              </a:lnSpc>
              <a:buNone/>
            </a:pPr>
            <a:r>
              <a:rPr lang="en-US" b="0" i="0" u="none" strike="noStrike" dirty="0">
                <a:solidFill>
                  <a:srgbClr val="202224"/>
                </a:solidFill>
                <a:effectLst/>
                <a:latin typeface="BBC Reith Serif"/>
              </a:rPr>
              <a:t>New tariff rates for dozens of countries were introduced in August, after delays to allow for trade talks. They include:</a:t>
            </a:r>
          </a:p>
          <a:p>
            <a:pPr lvl="1" fontAlgn="base">
              <a:lnSpc>
                <a:spcPct val="150000"/>
              </a:lnSpc>
              <a:buFont typeface="Arial" panose="020B0604020202020204" pitchFamily="34" charset="0"/>
              <a:buChar char="•"/>
            </a:pPr>
            <a:r>
              <a:rPr lang="en-US" b="0" i="0" u="none" strike="noStrike" dirty="0">
                <a:solidFill>
                  <a:srgbClr val="202224"/>
                </a:solidFill>
                <a:effectLst/>
                <a:latin typeface="inherit"/>
              </a:rPr>
              <a:t>50% tariffs </a:t>
            </a:r>
            <a:r>
              <a:rPr lang="en-US" b="0" i="0" strike="noStrike" dirty="0">
                <a:solidFill>
                  <a:srgbClr val="202224"/>
                </a:solidFill>
                <a:effectLst/>
                <a:latin typeface="inherit"/>
              </a:rPr>
              <a:t>on Indian goods </a:t>
            </a:r>
            <a:r>
              <a:rPr lang="en-US" b="0" i="0" u="none" strike="noStrike" dirty="0">
                <a:solidFill>
                  <a:srgbClr val="202224"/>
                </a:solidFill>
                <a:effectLst/>
                <a:latin typeface="inherit"/>
              </a:rPr>
              <a:t>- including a 25% penalty for trade with Russia</a:t>
            </a:r>
          </a:p>
          <a:p>
            <a:pPr lvl="1" fontAlgn="base">
              <a:lnSpc>
                <a:spcPct val="150000"/>
              </a:lnSpc>
              <a:buFont typeface="Arial" panose="020B0604020202020204" pitchFamily="34" charset="0"/>
              <a:buChar char="•"/>
            </a:pPr>
            <a:r>
              <a:rPr lang="en-US" b="0" i="0" u="none" strike="noStrike" dirty="0">
                <a:solidFill>
                  <a:srgbClr val="202224"/>
                </a:solidFill>
                <a:effectLst/>
                <a:latin typeface="inherit"/>
              </a:rPr>
              <a:t>50% tariffs </a:t>
            </a:r>
            <a:r>
              <a:rPr lang="en-US" b="0" i="0" strike="noStrike" dirty="0">
                <a:solidFill>
                  <a:srgbClr val="202224"/>
                </a:solidFill>
                <a:effectLst/>
                <a:latin typeface="inherit"/>
              </a:rPr>
              <a:t>on Brazilian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30% tariffs on South African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20% tariffs on Vietnamese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15% tariffs on Japanese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15% tariffs on S. Korean goods</a:t>
            </a:r>
          </a:p>
          <a:p>
            <a:endParaRPr lang="en-US" dirty="0"/>
          </a:p>
        </p:txBody>
      </p:sp>
      <p:sp>
        <p:nvSpPr>
          <p:cNvPr id="4" name="Slide Number Placeholder 3">
            <a:extLst>
              <a:ext uri="{FF2B5EF4-FFF2-40B4-BE49-F238E27FC236}">
                <a16:creationId xmlns:a16="http://schemas.microsoft.com/office/drawing/2014/main" id="{6FB8899A-AEF9-D3F6-AABC-FF6126D4B085}"/>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3217777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A177-367C-865F-0ED4-E7FA7C2BBB23}"/>
              </a:ext>
            </a:extLst>
          </p:cNvPr>
          <p:cNvSpPr>
            <a:spLocks noGrp="1"/>
          </p:cNvSpPr>
          <p:nvPr>
            <p:ph type="title"/>
          </p:nvPr>
        </p:nvSpPr>
        <p:spPr>
          <a:xfrm>
            <a:off x="914400" y="0"/>
            <a:ext cx="10515600" cy="1325563"/>
          </a:xfrm>
        </p:spPr>
        <p:txBody>
          <a:bodyPr/>
          <a:lstStyle/>
          <a:p>
            <a:r>
              <a:rPr lang="en-US" dirty="0">
                <a:solidFill>
                  <a:schemeClr val="bg1"/>
                </a:solidFill>
              </a:rPr>
              <a:t>Tar</a:t>
            </a:r>
            <a:r>
              <a:rPr lang="en-US" dirty="0"/>
              <a:t>iffs on Specific Goods</a:t>
            </a:r>
          </a:p>
        </p:txBody>
      </p:sp>
      <p:sp>
        <p:nvSpPr>
          <p:cNvPr id="3" name="Content Placeholder 2">
            <a:extLst>
              <a:ext uri="{FF2B5EF4-FFF2-40B4-BE49-F238E27FC236}">
                <a16:creationId xmlns:a16="http://schemas.microsoft.com/office/drawing/2014/main" id="{E6203B9C-6B8D-1428-A656-8D27990E7077}"/>
              </a:ext>
            </a:extLst>
          </p:cNvPr>
          <p:cNvSpPr>
            <a:spLocks noGrp="1"/>
          </p:cNvSpPr>
          <p:nvPr>
            <p:ph idx="1"/>
          </p:nvPr>
        </p:nvSpPr>
        <p:spPr/>
        <p:txBody>
          <a:bodyPr/>
          <a:lstStyle/>
          <a:p>
            <a:pPr marL="0" indent="0" algn="l" fontAlgn="base">
              <a:buNone/>
            </a:pPr>
            <a:r>
              <a:rPr lang="en-US" b="0" i="0" u="none" strike="noStrike" dirty="0">
                <a:solidFill>
                  <a:srgbClr val="202224"/>
                </a:solidFill>
                <a:effectLst/>
                <a:latin typeface="BBC Reith Serif"/>
              </a:rPr>
              <a:t>Some taxes announced by Trump are on particular products, wherever they are made.</a:t>
            </a:r>
          </a:p>
          <a:p>
            <a:pPr marL="0" indent="0" algn="l" fontAlgn="base">
              <a:spcAft>
                <a:spcPts val="1000"/>
              </a:spcAft>
              <a:buNone/>
            </a:pPr>
            <a:r>
              <a:rPr lang="en-US" b="0" i="0" u="none" strike="noStrike" dirty="0">
                <a:solidFill>
                  <a:srgbClr val="202224"/>
                </a:solidFill>
                <a:effectLst/>
                <a:latin typeface="BBC Reith Serif"/>
              </a:rPr>
              <a:t>These include:</a:t>
            </a:r>
          </a:p>
          <a:p>
            <a:pPr lvl="1" fontAlgn="base">
              <a:spcAft>
                <a:spcPts val="1000"/>
              </a:spcAft>
              <a:buFont typeface="Arial" panose="020B0604020202020204" pitchFamily="34" charset="0"/>
              <a:buChar char="•"/>
            </a:pPr>
            <a:r>
              <a:rPr lang="en-US" b="0" i="0" strike="noStrike" dirty="0">
                <a:solidFill>
                  <a:srgbClr val="202224"/>
                </a:solidFill>
                <a:effectLst/>
                <a:latin typeface="inherit"/>
              </a:rPr>
              <a:t>50% tariff on steel and aluminum imports (except for those from the UK)</a:t>
            </a:r>
          </a:p>
          <a:p>
            <a:pPr lvl="1" fontAlgn="base">
              <a:spcAft>
                <a:spcPts val="1000"/>
              </a:spcAft>
              <a:buFont typeface="Arial" panose="020B0604020202020204" pitchFamily="34" charset="0"/>
              <a:buChar char="•"/>
            </a:pPr>
            <a:r>
              <a:rPr lang="en-US" b="0" i="0" strike="noStrike" dirty="0">
                <a:solidFill>
                  <a:srgbClr val="202224"/>
                </a:solidFill>
                <a:effectLst/>
                <a:latin typeface="inherit"/>
              </a:rPr>
              <a:t>50% tariff on copper imports</a:t>
            </a:r>
          </a:p>
          <a:p>
            <a:pPr lvl="1" fontAlgn="base">
              <a:buFont typeface="Arial" panose="020B0604020202020204" pitchFamily="34" charset="0"/>
              <a:buChar char="•"/>
            </a:pPr>
            <a:r>
              <a:rPr lang="en-US" b="0" i="0" strike="noStrike" dirty="0">
                <a:solidFill>
                  <a:srgbClr val="202224"/>
                </a:solidFill>
                <a:effectLst/>
                <a:latin typeface="inherit"/>
              </a:rPr>
              <a:t>25% tariff on most foreign-made cars, engines, and other auto parts</a:t>
            </a:r>
          </a:p>
        </p:txBody>
      </p:sp>
      <p:sp>
        <p:nvSpPr>
          <p:cNvPr id="4" name="Slide Number Placeholder 3">
            <a:extLst>
              <a:ext uri="{FF2B5EF4-FFF2-40B4-BE49-F238E27FC236}">
                <a16:creationId xmlns:a16="http://schemas.microsoft.com/office/drawing/2014/main" id="{87F98D29-1ED5-8B4E-2D76-FEB4068B13AA}"/>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78578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C8E6-59A3-C1A7-5B06-91DF48DC9A39}"/>
              </a:ext>
            </a:extLst>
          </p:cNvPr>
          <p:cNvSpPr>
            <a:spLocks noGrp="1"/>
          </p:cNvSpPr>
          <p:nvPr>
            <p:ph type="title"/>
          </p:nvPr>
        </p:nvSpPr>
        <p:spPr>
          <a:xfrm>
            <a:off x="914400" y="0"/>
            <a:ext cx="10515600" cy="1325563"/>
          </a:xfrm>
        </p:spPr>
        <p:txBody>
          <a:bodyPr/>
          <a:lstStyle/>
          <a:p>
            <a:r>
              <a:rPr lang="en-US" dirty="0">
                <a:solidFill>
                  <a:schemeClr val="bg1"/>
                </a:solidFill>
              </a:rPr>
              <a:t>Ne</a:t>
            </a:r>
            <a:r>
              <a:rPr lang="en-US" dirty="0"/>
              <a:t>gotiations</a:t>
            </a:r>
          </a:p>
        </p:txBody>
      </p:sp>
      <p:sp>
        <p:nvSpPr>
          <p:cNvPr id="3" name="Content Placeholder 2">
            <a:extLst>
              <a:ext uri="{FF2B5EF4-FFF2-40B4-BE49-F238E27FC236}">
                <a16:creationId xmlns:a16="http://schemas.microsoft.com/office/drawing/2014/main" id="{A86A8595-4CDF-BD50-6E6C-5EB9B8C09FA1}"/>
              </a:ext>
            </a:extLst>
          </p:cNvPr>
          <p:cNvSpPr>
            <a:spLocks noGrp="1"/>
          </p:cNvSpPr>
          <p:nvPr>
            <p:ph idx="1"/>
          </p:nvPr>
        </p:nvSpPr>
        <p:spPr/>
        <p:txBody>
          <a:bodyPr/>
          <a:lstStyle/>
          <a:p>
            <a:r>
              <a:rPr lang="en-US" dirty="0"/>
              <a:t>Continue with a number of countries:</a:t>
            </a:r>
          </a:p>
          <a:p>
            <a:pPr lvl="1"/>
            <a:r>
              <a:rPr lang="en-US" dirty="0"/>
              <a:t>China, Mexico, Canada</a:t>
            </a:r>
          </a:p>
          <a:p>
            <a:r>
              <a:rPr lang="en-US" dirty="0"/>
              <a:t>Concluded with UK and EU</a:t>
            </a:r>
          </a:p>
          <a:p>
            <a:pPr lvl="1"/>
            <a:r>
              <a:rPr lang="en-US" dirty="0"/>
              <a:t>UK: 10% across the board, with exceptions:</a:t>
            </a:r>
          </a:p>
          <a:p>
            <a:pPr lvl="2"/>
            <a:r>
              <a:rPr lang="en-US" dirty="0"/>
              <a:t>Cars over 100,000 at 25%</a:t>
            </a:r>
          </a:p>
          <a:p>
            <a:pPr lvl="2"/>
            <a:r>
              <a:rPr lang="en-US" dirty="0"/>
              <a:t>Beef, 0% both ways</a:t>
            </a:r>
          </a:p>
          <a:p>
            <a:pPr lvl="2"/>
            <a:r>
              <a:rPr lang="en-US" dirty="0"/>
              <a:t>US Ethanol, 10% instead of 19%</a:t>
            </a:r>
          </a:p>
          <a:p>
            <a:pPr lvl="2"/>
            <a:r>
              <a:rPr lang="en-US" dirty="0"/>
              <a:t>25% instead of 50% on steel and aluminum</a:t>
            </a:r>
          </a:p>
          <a:p>
            <a:pPr lvl="1"/>
            <a:r>
              <a:rPr lang="en-US" dirty="0"/>
              <a:t>EU: 15% instead of the threatened 30%</a:t>
            </a:r>
          </a:p>
          <a:p>
            <a:pPr lvl="2"/>
            <a:r>
              <a:rPr lang="en-US" dirty="0"/>
              <a:t>EU block MIGHT zero out tariffs on some goods</a:t>
            </a:r>
          </a:p>
        </p:txBody>
      </p:sp>
      <p:sp>
        <p:nvSpPr>
          <p:cNvPr id="4" name="Slide Number Placeholder 3">
            <a:extLst>
              <a:ext uri="{FF2B5EF4-FFF2-40B4-BE49-F238E27FC236}">
                <a16:creationId xmlns:a16="http://schemas.microsoft.com/office/drawing/2014/main" id="{D1E3FEE5-296D-349C-6F9C-A3C2DAD6BB1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30732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8BD1-7B7E-F208-EFC7-585294DBD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7352B-3773-E9D7-E823-4E306F1104E3}"/>
              </a:ext>
            </a:extLst>
          </p:cNvPr>
          <p:cNvSpPr>
            <a:spLocks noGrp="1"/>
          </p:cNvSpPr>
          <p:nvPr>
            <p:ph type="title" idx="4294967295"/>
          </p:nvPr>
        </p:nvSpPr>
        <p:spPr>
          <a:xfrm>
            <a:off x="844550" y="2597943"/>
            <a:ext cx="10502900" cy="1662113"/>
          </a:xfrm>
        </p:spPr>
        <p:txBody>
          <a:bodyPr>
            <a:normAutofit/>
          </a:bodyPr>
          <a:lstStyle/>
          <a:p>
            <a:pPr algn="ctr"/>
            <a:r>
              <a:rPr lang="en-US" sz="9600" dirty="0"/>
              <a:t>Tariff Effects</a:t>
            </a:r>
            <a:endParaRPr lang="en-US" sz="6000" dirty="0"/>
          </a:p>
        </p:txBody>
      </p:sp>
    </p:spTree>
    <p:extLst>
      <p:ext uri="{BB962C8B-B14F-4D97-AF65-F5344CB8AC3E}">
        <p14:creationId xmlns:p14="http://schemas.microsoft.com/office/powerpoint/2010/main" val="2912717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a:xfrm>
            <a:off x="838200" y="1570730"/>
            <a:ext cx="10820400" cy="4351338"/>
          </a:xfrm>
        </p:spPr>
        <p:txBody>
          <a:bodyPr>
            <a:normAutofit lnSpcReduction="10000"/>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2"/>
            <a:r>
              <a:rPr lang="en-US" dirty="0"/>
              <a:t>We learned this from Trump’s tariffs in 2018.</a:t>
            </a:r>
          </a:p>
          <a:p>
            <a:pPr lvl="2"/>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0679-2AC9-653E-086B-FB36008A34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223AA-DA2F-EB45-DE5C-09A9ED15F3A8}"/>
              </a:ext>
            </a:extLst>
          </p:cNvPr>
          <p:cNvSpPr>
            <a:spLocks noGrp="1"/>
          </p:cNvSpPr>
          <p:nvPr>
            <p:ph idx="1"/>
          </p:nvPr>
        </p:nvSpPr>
        <p:spPr>
          <a:xfrm>
            <a:off x="838200" y="1253331"/>
            <a:ext cx="10515600" cy="4351338"/>
          </a:xfrm>
        </p:spPr>
        <p:txBody>
          <a:bodyPr>
            <a:normAutofit/>
          </a:bodyPr>
          <a:lstStyle/>
          <a:p>
            <a:r>
              <a:rPr lang="en-US" dirty="0"/>
              <a:t>The rise in price in the importing country causes:</a:t>
            </a:r>
          </a:p>
          <a:p>
            <a:pPr lvl="1"/>
            <a:r>
              <a:rPr lang="en-US" dirty="0"/>
              <a:t>A rise in the price of import competing goods.</a:t>
            </a:r>
          </a:p>
          <a:p>
            <a:pPr lvl="2"/>
            <a:r>
              <a:rPr lang="en-US" dirty="0"/>
              <a:t>Benefits to those producers.</a:t>
            </a:r>
          </a:p>
          <a:p>
            <a:pPr lvl="2"/>
            <a:r>
              <a:rPr lang="en-US" dirty="0"/>
              <a:t>Harm to buyers of </a:t>
            </a:r>
            <a:r>
              <a:rPr lang="en-US" u="sng" dirty="0"/>
              <a:t>both</a:t>
            </a:r>
            <a:r>
              <a:rPr lang="en-US" dirty="0"/>
              <a:t> the imported and domestic goods.</a:t>
            </a:r>
          </a:p>
          <a:p>
            <a:pPr lvl="3"/>
            <a:r>
              <a:rPr lang="en-US" sz="2200" dirty="0"/>
              <a:t>Including producers that use the higher-priced goods as inputs.</a:t>
            </a:r>
          </a:p>
          <a:p>
            <a:pPr lvl="4"/>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Decreases in industries that use the protected product as inputs.	</a:t>
            </a:r>
          </a:p>
        </p:txBody>
      </p:sp>
      <p:sp>
        <p:nvSpPr>
          <p:cNvPr id="4" name="Slide Number Placeholder 3">
            <a:extLst>
              <a:ext uri="{FF2B5EF4-FFF2-40B4-BE49-F238E27FC236}">
                <a16:creationId xmlns:a16="http://schemas.microsoft.com/office/drawing/2014/main" id="{E3E495A4-B5E6-13FF-8150-43BC16930725}"/>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itle 1">
            <a:extLst>
              <a:ext uri="{FF2B5EF4-FFF2-40B4-BE49-F238E27FC236}">
                <a16:creationId xmlns:a16="http://schemas.microsoft.com/office/drawing/2014/main" id="{7DE66B89-5B63-09BE-E423-0F1252A750DC}"/>
              </a:ext>
            </a:extLst>
          </p:cNvPr>
          <p:cNvSpPr>
            <a:spLocks noGrp="1"/>
          </p:cNvSpPr>
          <p:nvPr>
            <p:ph type="title"/>
          </p:nvPr>
        </p:nvSpPr>
        <p:spPr>
          <a:xfrm>
            <a:off x="6350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2666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a:xfrm>
            <a:off x="762000" y="0"/>
            <a:ext cx="10515600" cy="1325563"/>
          </a:xfrm>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pPr>
              <a:spcAft>
                <a:spcPts val="2000"/>
              </a:spcAft>
            </a:pPr>
            <a:r>
              <a:rPr lang="en-US" dirty="0"/>
              <a:t>Possible arguments for tariffs:</a:t>
            </a:r>
          </a:p>
          <a:p>
            <a:pPr lvl="1">
              <a:spcAft>
                <a:spcPts val="2000"/>
              </a:spcAft>
            </a:pPr>
            <a:r>
              <a:rPr lang="en-US" dirty="0"/>
              <a:t>National Defense – strategic resource  </a:t>
            </a:r>
          </a:p>
          <a:p>
            <a:pPr lvl="2">
              <a:spcAft>
                <a:spcPts val="2000"/>
              </a:spcAft>
            </a:pPr>
            <a:r>
              <a:rPr lang="en-US" dirty="0"/>
              <a:t>Do we need the capacity to make our own computer chips, just in case?</a:t>
            </a:r>
          </a:p>
          <a:p>
            <a:pPr lvl="1">
              <a:spcAft>
                <a:spcPts val="2000"/>
              </a:spcAft>
            </a:pPr>
            <a:r>
              <a:rPr lang="en-US" dirty="0"/>
              <a:t>“Infant” Industry</a:t>
            </a:r>
          </a:p>
          <a:p>
            <a:pPr lvl="1">
              <a:spcAft>
                <a:spcPts val="2000"/>
              </a:spcAft>
            </a:pPr>
            <a:r>
              <a:rPr lang="en-US" dirty="0"/>
              <a:t>Unfair trade practices of exporting countries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73092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1200-42A6-45F5-6BF3-E94522B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1F62-A2EA-D3F0-EC1B-077BCDDE502F}"/>
              </a:ext>
            </a:extLst>
          </p:cNvPr>
          <p:cNvSpPr>
            <a:spLocks noGrp="1"/>
          </p:cNvSpPr>
          <p:nvPr>
            <p:ph type="title"/>
          </p:nvPr>
        </p:nvSpPr>
        <p:spPr>
          <a:xfrm>
            <a:off x="685800" y="92075"/>
            <a:ext cx="9652000" cy="1127125"/>
          </a:xfrm>
        </p:spPr>
        <p:txBody>
          <a:bodyPr/>
          <a:lstStyle/>
          <a:p>
            <a:r>
              <a:rPr lang="en-US" dirty="0"/>
              <a:t> </a:t>
            </a:r>
            <a:r>
              <a:rPr lang="en-US" dirty="0">
                <a:solidFill>
                  <a:schemeClr val="bg1"/>
                </a:solidFill>
              </a:rPr>
              <a:t>Wh</a:t>
            </a:r>
            <a:r>
              <a:rPr lang="en-US" dirty="0"/>
              <a:t>at Is a Tariff?</a:t>
            </a:r>
          </a:p>
        </p:txBody>
      </p:sp>
      <p:sp>
        <p:nvSpPr>
          <p:cNvPr id="4" name="Slide Number Placeholder 3">
            <a:extLst>
              <a:ext uri="{FF2B5EF4-FFF2-40B4-BE49-F238E27FC236}">
                <a16:creationId xmlns:a16="http://schemas.microsoft.com/office/drawing/2014/main" id="{DB4582BF-645A-C427-0648-08806B8ECFCC}"/>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a:t>
            </a:fld>
            <a:endParaRPr lang="en-US"/>
          </a:p>
        </p:txBody>
      </p:sp>
      <p:sp>
        <p:nvSpPr>
          <p:cNvPr id="6" name="Content Placeholder 5">
            <a:extLst>
              <a:ext uri="{FF2B5EF4-FFF2-40B4-BE49-F238E27FC236}">
                <a16:creationId xmlns:a16="http://schemas.microsoft.com/office/drawing/2014/main" id="{CC26070B-2333-C173-2D64-70A813957C4B}"/>
              </a:ext>
            </a:extLst>
          </p:cNvPr>
          <p:cNvSpPr>
            <a:spLocks noGrp="1"/>
          </p:cNvSpPr>
          <p:nvPr>
            <p:ph idx="1"/>
          </p:nvPr>
        </p:nvSpPr>
        <p:spPr/>
        <p:txBody>
          <a:bodyPr>
            <a:normAutofit/>
          </a:bodyPr>
          <a:lstStyle/>
          <a:p>
            <a:pPr>
              <a:lnSpc>
                <a:spcPct val="100000"/>
              </a:lnSpc>
            </a:pPr>
            <a:r>
              <a:rPr lang="en-US" dirty="0"/>
              <a:t>A tariff is a tax on imports.</a:t>
            </a:r>
          </a:p>
          <a:p>
            <a:pPr lvl="1">
              <a:lnSpc>
                <a:spcPct val="100000"/>
              </a:lnSpc>
              <a:spcBef>
                <a:spcPts val="0"/>
              </a:spcBef>
            </a:pPr>
            <a:r>
              <a:rPr lang="en-US" dirty="0"/>
              <a:t>Paid to the government by the importer.</a:t>
            </a:r>
          </a:p>
          <a:p>
            <a:r>
              <a:rPr lang="en-US" dirty="0"/>
              <a:t>A 10% tariff on all imports would mean that:</a:t>
            </a:r>
          </a:p>
          <a:p>
            <a:pPr lvl="1"/>
            <a:r>
              <a:rPr lang="en-US" dirty="0"/>
              <a:t>Whatever the foreign exporter charges for a product,</a:t>
            </a:r>
          </a:p>
          <a:p>
            <a:pPr lvl="1"/>
            <a:r>
              <a:rPr lang="en-US" dirty="0"/>
              <a:t>US buyers will pay an extra 10% to the US government.</a:t>
            </a:r>
          </a:p>
          <a:p>
            <a:r>
              <a:rPr lang="en-US" dirty="0"/>
              <a:t>Domestic suppliers can also charge 10% more.</a:t>
            </a:r>
          </a:p>
          <a:p>
            <a:pPr lvl="1"/>
            <a:r>
              <a:rPr lang="en-US" dirty="0"/>
              <a:t>And that’s kind of the whole point.</a:t>
            </a:r>
          </a:p>
        </p:txBody>
      </p:sp>
    </p:spTree>
    <p:extLst>
      <p:ext uri="{BB962C8B-B14F-4D97-AF65-F5344CB8AC3E}">
        <p14:creationId xmlns:p14="http://schemas.microsoft.com/office/powerpoint/2010/main" val="25487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CE2F-0BA3-9049-3343-58C54C859A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5B6AE-56D7-4016-F964-418EBE41BD6E}"/>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F04BA1D9-8F29-EFCD-8F93-486C32985F25}"/>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5" name="Title 1">
            <a:extLst>
              <a:ext uri="{FF2B5EF4-FFF2-40B4-BE49-F238E27FC236}">
                <a16:creationId xmlns:a16="http://schemas.microsoft.com/office/drawing/2014/main" id="{FF80AC1A-80E2-F531-8C90-D15C9E3E66D8}"/>
              </a:ext>
            </a:extLst>
          </p:cNvPr>
          <p:cNvSpPr>
            <a:spLocks noGrp="1"/>
          </p:cNvSpPr>
          <p:nvPr>
            <p:ph type="title"/>
          </p:nvPr>
        </p:nvSpPr>
        <p:spPr>
          <a:xfrm>
            <a:off x="635000" y="76200"/>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25575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13298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A1F3-81A0-7137-9F31-1F5EF93CB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FBA4-1ECA-1FF2-EC20-51D78A7C7B6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 US Imports Covered</a:t>
            </a:r>
          </a:p>
        </p:txBody>
      </p:sp>
      <p:pic>
        <p:nvPicPr>
          <p:cNvPr id="3" name="Picture 2">
            <a:extLst>
              <a:ext uri="{FF2B5EF4-FFF2-40B4-BE49-F238E27FC236}">
                <a16:creationId xmlns:a16="http://schemas.microsoft.com/office/drawing/2014/main" id="{CC3BE672-B987-1D99-A348-956921A91584}"/>
              </a:ext>
            </a:extLst>
          </p:cNvPr>
          <p:cNvPicPr>
            <a:picLocks noChangeAspect="1"/>
          </p:cNvPicPr>
          <p:nvPr/>
        </p:nvPicPr>
        <p:blipFill>
          <a:blip r:embed="rId3"/>
          <a:stretch>
            <a:fillRect/>
          </a:stretch>
        </p:blipFill>
        <p:spPr>
          <a:xfrm>
            <a:off x="1676400" y="1232661"/>
            <a:ext cx="8856287" cy="4903813"/>
          </a:xfrm>
          <a:prstGeom prst="rect">
            <a:avLst/>
          </a:prstGeom>
        </p:spPr>
      </p:pic>
      <p:sp>
        <p:nvSpPr>
          <p:cNvPr id="7" name="TextBox 6">
            <a:extLst>
              <a:ext uri="{FF2B5EF4-FFF2-40B4-BE49-F238E27FC236}">
                <a16:creationId xmlns:a16="http://schemas.microsoft.com/office/drawing/2014/main" id="{3414FA60-AFE1-898F-A8AE-1524FD8EDBA9}"/>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grpSp>
        <p:nvGrpSpPr>
          <p:cNvPr id="10" name="Group 9">
            <a:extLst>
              <a:ext uri="{FF2B5EF4-FFF2-40B4-BE49-F238E27FC236}">
                <a16:creationId xmlns:a16="http://schemas.microsoft.com/office/drawing/2014/main" id="{0F65DC73-7863-5367-F515-1DFBC2C7A2DC}"/>
              </a:ext>
            </a:extLst>
          </p:cNvPr>
          <p:cNvGrpSpPr/>
          <p:nvPr/>
        </p:nvGrpSpPr>
        <p:grpSpPr>
          <a:xfrm>
            <a:off x="324845" y="1063864"/>
            <a:ext cx="9936379" cy="2415064"/>
            <a:chOff x="324845" y="1063864"/>
            <a:chExt cx="9936379" cy="2415064"/>
          </a:xfrm>
        </p:grpSpPr>
        <p:sp>
          <p:nvSpPr>
            <p:cNvPr id="4" name="TextBox 3">
              <a:extLst>
                <a:ext uri="{FF2B5EF4-FFF2-40B4-BE49-F238E27FC236}">
                  <a16:creationId xmlns:a16="http://schemas.microsoft.com/office/drawing/2014/main" id="{AFB251B6-2EFC-FFF0-6A3C-510BC2FB5F40}"/>
                </a:ext>
              </a:extLst>
            </p:cNvPr>
            <p:cNvSpPr txBox="1"/>
            <p:nvPr/>
          </p:nvSpPr>
          <p:spPr>
            <a:xfrm>
              <a:off x="324845" y="2001600"/>
              <a:ext cx="1653702" cy="1477328"/>
            </a:xfrm>
            <a:prstGeom prst="rect">
              <a:avLst/>
            </a:prstGeom>
            <a:noFill/>
          </p:spPr>
          <p:txBody>
            <a:bodyPr wrap="square" rtlCol="0">
              <a:spAutoFit/>
            </a:bodyPr>
            <a:lstStyle/>
            <a:p>
              <a:r>
                <a:rPr lang="en-US" dirty="0">
                  <a:ln>
                    <a:solidFill>
                      <a:srgbClr val="FF0000"/>
                    </a:solidFill>
                  </a:ln>
                </a:rPr>
                <a:t>US imports from China in 2017, per World Bank:</a:t>
              </a:r>
            </a:p>
            <a:p>
              <a:r>
                <a:rPr lang="en-US" dirty="0">
                  <a:ln>
                    <a:solidFill>
                      <a:srgbClr val="FF0000"/>
                    </a:solidFill>
                  </a:ln>
                </a:rPr>
                <a:t>$480 billion</a:t>
              </a:r>
            </a:p>
          </p:txBody>
        </p:sp>
        <p:cxnSp>
          <p:nvCxnSpPr>
            <p:cNvPr id="8" name="Straight Arrow Connector 7">
              <a:extLst>
                <a:ext uri="{FF2B5EF4-FFF2-40B4-BE49-F238E27FC236}">
                  <a16:creationId xmlns:a16="http://schemas.microsoft.com/office/drawing/2014/main" id="{30870F20-B636-E6C2-7CA7-3557D3C0B02E}"/>
                </a:ext>
              </a:extLst>
            </p:cNvPr>
            <p:cNvCxnSpPr>
              <a:cxnSpLocks/>
            </p:cNvCxnSpPr>
            <p:nvPr/>
          </p:nvCxnSpPr>
          <p:spPr>
            <a:xfrm flipV="1">
              <a:off x="2107824" y="1063864"/>
              <a:ext cx="8153400" cy="16764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47EF01C-410C-1B84-DDD7-6F28806E4394}"/>
              </a:ext>
            </a:extLst>
          </p:cNvPr>
          <p:cNvGrpSpPr/>
          <p:nvPr/>
        </p:nvGrpSpPr>
        <p:grpSpPr>
          <a:xfrm>
            <a:off x="10311649" y="914400"/>
            <a:ext cx="661151" cy="4648200"/>
            <a:chOff x="9819978" y="662781"/>
            <a:chExt cx="661151" cy="4648200"/>
          </a:xfrm>
        </p:grpSpPr>
        <p:cxnSp>
          <p:nvCxnSpPr>
            <p:cNvPr id="6" name="Straight Connector 5">
              <a:extLst>
                <a:ext uri="{FF2B5EF4-FFF2-40B4-BE49-F238E27FC236}">
                  <a16:creationId xmlns:a16="http://schemas.microsoft.com/office/drawing/2014/main" id="{46856EE9-E48F-F349-E897-0C551908A4D9}"/>
                </a:ext>
              </a:extLst>
            </p:cNvPr>
            <p:cNvCxnSpPr/>
            <p:nvPr/>
          </p:nvCxnSpPr>
          <p:spPr>
            <a:xfrm flipV="1">
              <a:off x="9906000" y="662781"/>
              <a:ext cx="0" cy="464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455D3-5E08-7FE1-FFCA-E58A1ED1CEB8}"/>
                </a:ext>
              </a:extLst>
            </p:cNvPr>
            <p:cNvSpPr txBox="1"/>
            <p:nvPr/>
          </p:nvSpPr>
          <p:spPr>
            <a:xfrm>
              <a:off x="9819978" y="666410"/>
              <a:ext cx="6611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- 480</a:t>
              </a:r>
            </a:p>
          </p:txBody>
        </p:sp>
      </p:grpSp>
    </p:spTree>
    <p:extLst>
      <p:ext uri="{BB962C8B-B14F-4D97-AF65-F5344CB8AC3E}">
        <p14:creationId xmlns:p14="http://schemas.microsoft.com/office/powerpoint/2010/main" val="351352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01D1-3067-C917-0776-E70C9AF4C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414C8-CB05-E6DD-A84F-2CF1B731D03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 Retaliation - US Exports Covered</a:t>
            </a:r>
          </a:p>
        </p:txBody>
      </p:sp>
      <p:sp>
        <p:nvSpPr>
          <p:cNvPr id="7" name="TextBox 6">
            <a:extLst>
              <a:ext uri="{FF2B5EF4-FFF2-40B4-BE49-F238E27FC236}">
                <a16:creationId xmlns:a16="http://schemas.microsoft.com/office/drawing/2014/main" id="{E549DBF2-61B3-45AB-DC4C-D69B527FD95F}"/>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pic>
        <p:nvPicPr>
          <p:cNvPr id="6" name="Picture 5">
            <a:extLst>
              <a:ext uri="{FF2B5EF4-FFF2-40B4-BE49-F238E27FC236}">
                <a16:creationId xmlns:a16="http://schemas.microsoft.com/office/drawing/2014/main" id="{0B8FA5CC-F89F-591F-DC6E-7A93CC604CC5}"/>
              </a:ext>
            </a:extLst>
          </p:cNvPr>
          <p:cNvPicPr>
            <a:picLocks noChangeAspect="1"/>
          </p:cNvPicPr>
          <p:nvPr/>
        </p:nvPicPr>
        <p:blipFill>
          <a:blip r:embed="rId3"/>
          <a:stretch>
            <a:fillRect/>
          </a:stretch>
        </p:blipFill>
        <p:spPr>
          <a:xfrm>
            <a:off x="2209800" y="1676400"/>
            <a:ext cx="7772400" cy="3939638"/>
          </a:xfrm>
          <a:prstGeom prst="rect">
            <a:avLst/>
          </a:prstGeom>
        </p:spPr>
      </p:pic>
      <p:sp>
        <p:nvSpPr>
          <p:cNvPr id="9" name="TextBox 8">
            <a:extLst>
              <a:ext uri="{FF2B5EF4-FFF2-40B4-BE49-F238E27FC236}">
                <a16:creationId xmlns:a16="http://schemas.microsoft.com/office/drawing/2014/main" id="{D19133EE-CDEA-9506-CFF7-A6377753CA93}"/>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exports to China in 2017, per World Bank:</a:t>
            </a:r>
          </a:p>
          <a:p>
            <a:r>
              <a:rPr lang="en-US" dirty="0">
                <a:ln>
                  <a:solidFill>
                    <a:srgbClr val="FF0000"/>
                  </a:solidFill>
                </a:ln>
              </a:rPr>
              <a:t>$154 billion</a:t>
            </a:r>
          </a:p>
        </p:txBody>
      </p:sp>
      <p:cxnSp>
        <p:nvCxnSpPr>
          <p:cNvPr id="11" name="Straight Arrow Connector 10">
            <a:extLst>
              <a:ext uri="{FF2B5EF4-FFF2-40B4-BE49-F238E27FC236}">
                <a16:creationId xmlns:a16="http://schemas.microsoft.com/office/drawing/2014/main" id="{E4830CBE-881A-F4A8-E355-A2BD41393560}"/>
              </a:ext>
            </a:extLst>
          </p:cNvPr>
          <p:cNvCxnSpPr>
            <a:cxnSpLocks/>
          </p:cNvCxnSpPr>
          <p:nvPr/>
        </p:nvCxnSpPr>
        <p:spPr>
          <a:xfrm>
            <a:off x="1676400" y="2514600"/>
            <a:ext cx="8153400" cy="11430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FBAD36-0619-AA53-AB89-79E8D2DC964B}"/>
              </a:ext>
            </a:extLst>
          </p:cNvPr>
          <p:cNvCxnSpPr>
            <a:cxnSpLocks/>
          </p:cNvCxnSpPr>
          <p:nvPr/>
        </p:nvCxnSpPr>
        <p:spPr>
          <a:xfrm flipV="1">
            <a:off x="9906000" y="3429000"/>
            <a:ext cx="0" cy="1850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9E6DB5-A1CB-1AB4-F7E3-C0152E7E2D42}"/>
              </a:ext>
            </a:extLst>
          </p:cNvPr>
          <p:cNvCxnSpPr>
            <a:cxnSpLocks/>
          </p:cNvCxnSpPr>
          <p:nvPr/>
        </p:nvCxnSpPr>
        <p:spPr>
          <a:xfrm>
            <a:off x="9913444" y="3675501"/>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14E5BB-C680-F484-4FED-6C5AB326BCC2}"/>
              </a:ext>
            </a:extLst>
          </p:cNvPr>
          <p:cNvSpPr txBox="1"/>
          <p:nvPr/>
        </p:nvSpPr>
        <p:spPr>
          <a:xfrm>
            <a:off x="9955173" y="3503711"/>
            <a:ext cx="533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154</a:t>
            </a:r>
          </a:p>
        </p:txBody>
      </p:sp>
    </p:spTree>
    <p:extLst>
      <p:ext uri="{BB962C8B-B14F-4D97-AF65-F5344CB8AC3E}">
        <p14:creationId xmlns:p14="http://schemas.microsoft.com/office/powerpoint/2010/main" val="36040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C009-2AAB-FB9D-E557-345C6540AC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89EEE-EB38-196E-8C61-FFCA9ABECCC0}"/>
              </a:ext>
            </a:extLst>
          </p:cNvPr>
          <p:cNvSpPr>
            <a:spLocks noGrp="1"/>
          </p:cNvSpPr>
          <p:nvPr>
            <p:ph idx="1"/>
          </p:nvPr>
        </p:nvSpPr>
        <p:spPr>
          <a:xfrm>
            <a:off x="762000" y="1325562"/>
            <a:ext cx="10591800" cy="4694237"/>
          </a:xfrm>
        </p:spPr>
        <p:txBody>
          <a:bodyPr>
            <a:normAutofit lnSpcReduction="10000"/>
          </a:bodyPr>
          <a:lstStyle/>
          <a:p>
            <a:r>
              <a:rPr lang="en-US" b="0" dirty="0">
                <a:solidFill>
                  <a:schemeClr val="tx1"/>
                </a:solidFill>
              </a:rPr>
              <a:t>The </a:t>
            </a:r>
            <a:r>
              <a:rPr lang="en-US" dirty="0">
                <a:solidFill>
                  <a:schemeClr val="tx1"/>
                </a:solidFill>
              </a:rPr>
              <a:t>price of washing machines</a:t>
            </a:r>
            <a:r>
              <a:rPr lang="en-US" b="0" dirty="0">
                <a:solidFill>
                  <a:schemeClr val="tx1"/>
                </a:solidFill>
              </a:rPr>
              <a:t> increased in the U.S. by 12% the next month.</a:t>
            </a:r>
          </a:p>
          <a:p>
            <a:r>
              <a:rPr lang="en-US" b="0" dirty="0">
                <a:solidFill>
                  <a:schemeClr val="tx1"/>
                </a:solidFill>
              </a:rPr>
              <a:t>The </a:t>
            </a:r>
            <a:r>
              <a:rPr lang="en-US" dirty="0">
                <a:solidFill>
                  <a:schemeClr val="tx1"/>
                </a:solidFill>
              </a:rPr>
              <a:t>price of dryers </a:t>
            </a:r>
            <a:r>
              <a:rPr lang="en-US" b="0" dirty="0">
                <a:solidFill>
                  <a:schemeClr val="tx1"/>
                </a:solidFill>
              </a:rPr>
              <a:t>(bundled with washing machines) also increased by 12%, even though they were not subjected to tariffs.</a:t>
            </a:r>
          </a:p>
          <a:p>
            <a:r>
              <a:rPr lang="en-US" b="0" dirty="0">
                <a:solidFill>
                  <a:schemeClr val="tx1"/>
                </a:solidFill>
              </a:rPr>
              <a:t>Consumers lost $1.5 billion annually. </a:t>
            </a:r>
          </a:p>
          <a:p>
            <a:r>
              <a:rPr lang="en-US" b="0" dirty="0">
                <a:solidFill>
                  <a:schemeClr val="tx1"/>
                </a:solidFill>
              </a:rPr>
              <a:t>Annual </a:t>
            </a:r>
            <a:r>
              <a:rPr lang="en-US" dirty="0">
                <a:solidFill>
                  <a:schemeClr val="tx1"/>
                </a:solidFill>
              </a:rPr>
              <a:t>tariff revenue </a:t>
            </a:r>
            <a:r>
              <a:rPr lang="en-US" b="0" dirty="0">
                <a:solidFill>
                  <a:schemeClr val="tx1"/>
                </a:solidFill>
              </a:rPr>
              <a:t>increased by about $82 million.</a:t>
            </a:r>
          </a:p>
          <a:p>
            <a:r>
              <a:rPr lang="en-US" b="0" dirty="0">
                <a:solidFill>
                  <a:schemeClr val="tx1"/>
                </a:solidFill>
              </a:rPr>
              <a:t>1,800 </a:t>
            </a:r>
            <a:r>
              <a:rPr lang="en-US" dirty="0">
                <a:solidFill>
                  <a:schemeClr val="tx1"/>
                </a:solidFill>
              </a:rPr>
              <a:t>new jobs </a:t>
            </a:r>
            <a:r>
              <a:rPr lang="en-US" b="0" dirty="0">
                <a:solidFill>
                  <a:schemeClr val="tx1"/>
                </a:solidFill>
              </a:rPr>
              <a:t>reported.</a:t>
            </a:r>
          </a:p>
          <a:p>
            <a:r>
              <a:rPr lang="en-US" b="0" dirty="0">
                <a:solidFill>
                  <a:schemeClr val="tx1"/>
                </a:solidFill>
              </a:rPr>
              <a:t>The consumer cost per job “created” was about $817,000 per year.</a:t>
            </a:r>
          </a:p>
          <a:p>
            <a:r>
              <a:rPr lang="en-US" b="0" dirty="0">
                <a:solidFill>
                  <a:schemeClr val="tx1"/>
                </a:solidFill>
              </a:rPr>
              <a:t>Coincides with LG and Samsung opening plants in the U.S.</a:t>
            </a:r>
          </a:p>
          <a:p>
            <a:pPr lvl="1"/>
            <a:r>
              <a:rPr lang="en-US" dirty="0">
                <a:solidFill>
                  <a:schemeClr val="tx1"/>
                </a:solidFill>
              </a:rPr>
              <a:t>LG: Clarksville, Tennessee in 2019: 600 new jobs</a:t>
            </a:r>
          </a:p>
          <a:p>
            <a:pPr lvl="1"/>
            <a:r>
              <a:rPr lang="en-US" b="0" dirty="0">
                <a:solidFill>
                  <a:schemeClr val="tx1"/>
                </a:solidFill>
              </a:rPr>
              <a:t>Samsung: Newberry, South Carolina, 2018: 1,500 new jobs</a:t>
            </a:r>
          </a:p>
        </p:txBody>
      </p:sp>
      <p:sp>
        <p:nvSpPr>
          <p:cNvPr id="4" name="Slide Number Placeholder 3">
            <a:extLst>
              <a:ext uri="{FF2B5EF4-FFF2-40B4-BE49-F238E27FC236}">
                <a16:creationId xmlns:a16="http://schemas.microsoft.com/office/drawing/2014/main" id="{32CA711F-D96E-471C-FBDF-521F0357FE89}"/>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itle 1">
            <a:extLst>
              <a:ext uri="{FF2B5EF4-FFF2-40B4-BE49-F238E27FC236}">
                <a16:creationId xmlns:a16="http://schemas.microsoft.com/office/drawing/2014/main" id="{A3A59E55-FB7C-0670-0529-979672C873F1}"/>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Washing Machines</a:t>
            </a:r>
            <a:endParaRPr lang="en-US" dirty="0"/>
          </a:p>
        </p:txBody>
      </p:sp>
    </p:spTree>
    <p:extLst>
      <p:ext uri="{BB962C8B-B14F-4D97-AF65-F5344CB8AC3E}">
        <p14:creationId xmlns:p14="http://schemas.microsoft.com/office/powerpoint/2010/main" val="34718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69BA-FD91-7AEE-8A9E-6F09D2B01D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C2A7FD9-A6A5-8A4A-1E9E-0B08DFEA56F7}"/>
              </a:ext>
            </a:extLst>
          </p:cNvPr>
          <p:cNvSpPr>
            <a:spLocks noGrp="1"/>
          </p:cNvSpPr>
          <p:nvPr>
            <p:ph type="title"/>
          </p:nvPr>
        </p:nvSpPr>
        <p:spPr>
          <a:xfrm>
            <a:off x="762000" y="0"/>
            <a:ext cx="10515600" cy="1325563"/>
          </a:xfrm>
        </p:spPr>
        <p:txBody>
          <a:bodyPr anchor="ctr">
            <a:normAutofit/>
          </a:bodyPr>
          <a:lstStyle/>
          <a:p>
            <a:r>
              <a:rPr lang="en-US" dirty="0">
                <a:solidFill>
                  <a:schemeClr val="bg1"/>
                </a:solidFill>
              </a:rPr>
              <a:t>Tari</a:t>
            </a:r>
            <a:r>
              <a:rPr lang="en-US" dirty="0"/>
              <a:t>ffs on Solar Panels</a:t>
            </a:r>
          </a:p>
        </p:txBody>
      </p:sp>
      <p:sp>
        <p:nvSpPr>
          <p:cNvPr id="3" name="Content Placeholder 2">
            <a:extLst>
              <a:ext uri="{FF2B5EF4-FFF2-40B4-BE49-F238E27FC236}">
                <a16:creationId xmlns:a16="http://schemas.microsoft.com/office/drawing/2014/main" id="{03CBB776-141B-BC33-E82D-93DE48280CBE}"/>
              </a:ext>
            </a:extLst>
          </p:cNvPr>
          <p:cNvSpPr>
            <a:spLocks noGrp="1"/>
          </p:cNvSpPr>
          <p:nvPr>
            <p:ph sz="half" idx="1"/>
          </p:nvPr>
        </p:nvSpPr>
        <p:spPr>
          <a:xfrm>
            <a:off x="381000" y="1295400"/>
            <a:ext cx="6054438" cy="4800599"/>
          </a:xfrm>
        </p:spPr>
        <p:txBody>
          <a:bodyPr anchor="ctr">
            <a:normAutofit/>
          </a:bodyPr>
          <a:lstStyle/>
          <a:p>
            <a:endParaRPr lang="en-US" sz="2000" b="0" dirty="0"/>
          </a:p>
          <a:p>
            <a:r>
              <a:rPr lang="en-US" sz="2100" b="0" dirty="0">
                <a:solidFill>
                  <a:schemeClr val="tx1"/>
                </a:solidFill>
              </a:rPr>
              <a:t>Consumers were hurt by higher </a:t>
            </a:r>
            <a:r>
              <a:rPr lang="en-US" sz="2100" dirty="0">
                <a:solidFill>
                  <a:schemeClr val="tx1"/>
                </a:solidFill>
              </a:rPr>
              <a:t>prices of solar panels</a:t>
            </a:r>
            <a:r>
              <a:rPr lang="en-US" sz="2100" b="0" dirty="0">
                <a:solidFill>
                  <a:schemeClr val="tx1"/>
                </a:solidFill>
              </a:rPr>
              <a:t>:</a:t>
            </a:r>
          </a:p>
          <a:p>
            <a:pPr lvl="1"/>
            <a:r>
              <a:rPr lang="en-US" sz="2100" b="0" dirty="0">
                <a:solidFill>
                  <a:schemeClr val="tx1"/>
                </a:solidFill>
              </a:rPr>
              <a:t> Solar prices increased by 43-57% </a:t>
            </a:r>
            <a:r>
              <a:rPr lang="en-US" sz="2100" dirty="0">
                <a:solidFill>
                  <a:schemeClr val="tx1"/>
                </a:solidFill>
              </a:rPr>
              <a:t>compared to the</a:t>
            </a:r>
            <a:r>
              <a:rPr lang="en-US" sz="2100" b="0" dirty="0">
                <a:solidFill>
                  <a:schemeClr val="tx1"/>
                </a:solidFill>
              </a:rPr>
              <a:t> global average.</a:t>
            </a:r>
          </a:p>
          <a:p>
            <a:r>
              <a:rPr lang="en-US" sz="2100" b="0" dirty="0">
                <a:solidFill>
                  <a:schemeClr val="tx1"/>
                </a:solidFill>
              </a:rPr>
              <a:t>According to the Solar Energy Industries Association:</a:t>
            </a:r>
          </a:p>
          <a:p>
            <a:pPr lvl="1"/>
            <a:r>
              <a:rPr lang="en-US" sz="2100" dirty="0">
                <a:solidFill>
                  <a:schemeClr val="tx1"/>
                </a:solidFill>
              </a:rPr>
              <a:t>62,000 workers were laid off or never hired,</a:t>
            </a:r>
          </a:p>
          <a:p>
            <a:pPr lvl="1"/>
            <a:r>
              <a:rPr lang="en-US" sz="2100" b="0" dirty="0">
                <a:solidFill>
                  <a:schemeClr val="tx1"/>
                </a:solidFill>
              </a:rPr>
              <a:t>10.5 gigawatts of solar capacity lost, and</a:t>
            </a:r>
          </a:p>
          <a:p>
            <a:pPr lvl="1"/>
            <a:r>
              <a:rPr lang="en-US" sz="2100" dirty="0">
                <a:solidFill>
                  <a:schemeClr val="tx1"/>
                </a:solidFill>
              </a:rPr>
              <a:t>$19 billion in private sector investment lost.</a:t>
            </a:r>
          </a:p>
          <a:p>
            <a:r>
              <a:rPr lang="en-US" sz="2100" b="0" dirty="0">
                <a:solidFill>
                  <a:schemeClr val="tx1"/>
                </a:solidFill>
              </a:rPr>
              <a:t>Foreign companies build factories in the U.S.:</a:t>
            </a:r>
          </a:p>
          <a:p>
            <a:pPr lvl="1"/>
            <a:r>
              <a:rPr lang="en-US" sz="2100" dirty="0">
                <a:solidFill>
                  <a:schemeClr val="tx1"/>
                </a:solidFill>
              </a:rPr>
              <a:t>Hanwha (South Korea) in Whitfield County, GA</a:t>
            </a:r>
          </a:p>
          <a:p>
            <a:pPr lvl="1"/>
            <a:r>
              <a:rPr lang="en-US" sz="2100" dirty="0" err="1">
                <a:solidFill>
                  <a:schemeClr val="tx1"/>
                </a:solidFill>
              </a:rPr>
              <a:t>JinkoSolar</a:t>
            </a:r>
            <a:r>
              <a:rPr lang="en-US" sz="2100" dirty="0">
                <a:solidFill>
                  <a:schemeClr val="tx1"/>
                </a:solidFill>
              </a:rPr>
              <a:t> (China) in Jacksonville, FL</a:t>
            </a:r>
          </a:p>
          <a:p>
            <a:pPr lvl="1"/>
            <a:endParaRPr lang="en-US" sz="2000" b="0" dirty="0">
              <a:solidFill>
                <a:srgbClr val="0C4C88"/>
              </a:solidFill>
            </a:endParaRPr>
          </a:p>
        </p:txBody>
      </p:sp>
      <p:pic>
        <p:nvPicPr>
          <p:cNvPr id="2" name="Picture 1" descr="A graph showing a line going up&#10;&#10;AI-generated content may be incorrect.">
            <a:extLst>
              <a:ext uri="{FF2B5EF4-FFF2-40B4-BE49-F238E27FC236}">
                <a16:creationId xmlns:a16="http://schemas.microsoft.com/office/drawing/2014/main" id="{946F2F3D-5D03-E74F-9847-9A79D5A96DBC}"/>
              </a:ext>
            </a:extLst>
          </p:cNvPr>
          <p:cNvPicPr>
            <a:picLocks noChangeAspect="1"/>
          </p:cNvPicPr>
          <p:nvPr/>
        </p:nvPicPr>
        <p:blipFill>
          <a:blip r:embed="rId3"/>
          <a:stretch>
            <a:fillRect/>
          </a:stretch>
        </p:blipFill>
        <p:spPr>
          <a:xfrm>
            <a:off x="6096000" y="1764030"/>
            <a:ext cx="6054438" cy="3329940"/>
          </a:xfrm>
          <a:prstGeom prst="rect">
            <a:avLst/>
          </a:prstGeom>
          <a:noFill/>
        </p:spPr>
      </p:pic>
      <p:sp>
        <p:nvSpPr>
          <p:cNvPr id="4" name="Slide Number Placeholder 3">
            <a:extLst>
              <a:ext uri="{FF2B5EF4-FFF2-40B4-BE49-F238E27FC236}">
                <a16:creationId xmlns:a16="http://schemas.microsoft.com/office/drawing/2014/main" id="{081261D9-A898-3F1B-8811-85AE7C1BB72B}"/>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25</a:t>
            </a:fld>
            <a:endParaRPr lang="en-GB"/>
          </a:p>
        </p:txBody>
      </p:sp>
    </p:spTree>
    <p:extLst>
      <p:ext uri="{BB962C8B-B14F-4D97-AF65-F5344CB8AC3E}">
        <p14:creationId xmlns:p14="http://schemas.microsoft.com/office/powerpoint/2010/main" val="9932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4106-2D37-0607-4973-12A0E37BB5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849AF-A6FD-F2AF-33C9-92DA0814B242}"/>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5" name="Title 1">
            <a:extLst>
              <a:ext uri="{FF2B5EF4-FFF2-40B4-BE49-F238E27FC236}">
                <a16:creationId xmlns:a16="http://schemas.microsoft.com/office/drawing/2014/main" id="{4182F2DA-02E6-4010-1843-4EB46577ED16}"/>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a:t>
            </a:r>
            <a:endParaRPr lang="en-US" dirty="0"/>
          </a:p>
        </p:txBody>
      </p:sp>
      <p:sp>
        <p:nvSpPr>
          <p:cNvPr id="6" name="TextBox 5">
            <a:extLst>
              <a:ext uri="{FF2B5EF4-FFF2-40B4-BE49-F238E27FC236}">
                <a16:creationId xmlns:a16="http://schemas.microsoft.com/office/drawing/2014/main" id="{430F9EEF-E5D4-24B3-6DB0-704EAAEEA218}"/>
              </a:ext>
            </a:extLst>
          </p:cNvPr>
          <p:cNvSpPr txBox="1"/>
          <p:nvPr/>
        </p:nvSpPr>
        <p:spPr>
          <a:xfrm>
            <a:off x="901908" y="1219200"/>
            <a:ext cx="10058400" cy="4862870"/>
          </a:xfrm>
          <a:prstGeom prst="rect">
            <a:avLst/>
          </a:prstGeom>
          <a:noFill/>
        </p:spPr>
        <p:txBody>
          <a:bodyPr wrap="square" rtlCol="0">
            <a:spAutoFit/>
          </a:bodyPr>
          <a:lstStyle/>
          <a:p>
            <a:pPr marL="285750" indent="-285750">
              <a:spcAft>
                <a:spcPts val="1500"/>
              </a:spcAft>
              <a:buFont typeface="Arial" panose="020B0604020202020204" pitchFamily="34" charset="0"/>
              <a:buChar char="•"/>
            </a:pPr>
            <a:r>
              <a:rPr lang="en-US" sz="2600" dirty="0"/>
              <a:t>The </a:t>
            </a:r>
            <a:r>
              <a:rPr lang="en-US" sz="2600" b="1" dirty="0"/>
              <a:t>prices of steel and aluminum increased shortly after the tariff was implemented.</a:t>
            </a:r>
            <a:endParaRPr lang="en-US" sz="2600" dirty="0"/>
          </a:p>
          <a:p>
            <a:pPr marL="285750" indent="-285750">
              <a:spcAft>
                <a:spcPts val="1500"/>
              </a:spcAft>
              <a:buFont typeface="Arial" panose="020B0604020202020204" pitchFamily="34" charset="0"/>
              <a:buChar char="•"/>
            </a:pPr>
            <a:r>
              <a:rPr lang="en-US" sz="2600" dirty="0"/>
              <a:t>The </a:t>
            </a:r>
            <a:r>
              <a:rPr lang="en-US" sz="2600" b="1" dirty="0"/>
              <a:t>domestic production </a:t>
            </a:r>
            <a:r>
              <a:rPr lang="en-US" sz="2600" dirty="0"/>
              <a:t>increased (steel production increased by 6 million metric tons and aluminum by 350,000 metric tons in 2019 compared to 2017).</a:t>
            </a:r>
          </a:p>
          <a:p>
            <a:pPr marL="285750" indent="-285750">
              <a:spcAft>
                <a:spcPts val="1500"/>
              </a:spcAft>
              <a:buFont typeface="Arial" panose="020B0604020202020204" pitchFamily="34" charset="0"/>
              <a:buChar char="•"/>
            </a:pPr>
            <a:r>
              <a:rPr lang="en-US" sz="2600" dirty="0"/>
              <a:t>The </a:t>
            </a:r>
            <a:r>
              <a:rPr lang="en-US" sz="2600" b="1" dirty="0"/>
              <a:t>number of jobs </a:t>
            </a:r>
            <a:r>
              <a:rPr lang="en-US" sz="2600" dirty="0"/>
              <a:t>in iron, steel, and aluminum mills rose temporarily by 6% and 5%, respectively, from 2017 to 2019. </a:t>
            </a:r>
          </a:p>
          <a:p>
            <a:pPr marL="285750" indent="-285750">
              <a:spcAft>
                <a:spcPts val="1500"/>
              </a:spcAft>
              <a:buFont typeface="Arial" panose="020B0604020202020204" pitchFamily="34" charset="0"/>
              <a:buChar char="•"/>
            </a:pPr>
            <a:r>
              <a:rPr lang="en-US" sz="2600" b="1" dirty="0"/>
              <a:t>Downstream industries </a:t>
            </a:r>
            <a:r>
              <a:rPr lang="en-US" sz="2600" dirty="0"/>
              <a:t>(e.g., auto) faced higher input costs.</a:t>
            </a:r>
          </a:p>
          <a:p>
            <a:pPr marL="742950" lvl="1" indent="-285750">
              <a:spcAft>
                <a:spcPts val="1500"/>
              </a:spcAft>
              <a:buFont typeface="Arial" panose="020B0604020202020204" pitchFamily="34" charset="0"/>
              <a:buChar char="•"/>
            </a:pPr>
            <a:r>
              <a:rPr lang="en-US" sz="2600" dirty="0"/>
              <a:t>Several studies estimated that the increased costs driven by tariffs may have resulted in </a:t>
            </a:r>
            <a:r>
              <a:rPr lang="en-US" sz="2600" u="sng" dirty="0"/>
              <a:t>75,000 fewer manufacturing jobs</a:t>
            </a:r>
            <a:r>
              <a:rPr lang="en-US" sz="2600" dirty="0"/>
              <a:t>.</a:t>
            </a:r>
          </a:p>
        </p:txBody>
      </p:sp>
    </p:spTree>
    <p:extLst>
      <p:ext uri="{BB962C8B-B14F-4D97-AF65-F5344CB8AC3E}">
        <p14:creationId xmlns:p14="http://schemas.microsoft.com/office/powerpoint/2010/main" val="34053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3A86-5035-36C8-8EE2-792CCC131B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A3948-6F7A-7749-0662-BFBB44F39305}"/>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5" name="Title 1">
            <a:extLst>
              <a:ext uri="{FF2B5EF4-FFF2-40B4-BE49-F238E27FC236}">
                <a16:creationId xmlns:a16="http://schemas.microsoft.com/office/drawing/2014/main" id="{3C97D271-77B0-39A2-DC81-411F70FE29F5}"/>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 - Retaliation</a:t>
            </a:r>
            <a:endParaRPr lang="en-US" dirty="0"/>
          </a:p>
        </p:txBody>
      </p:sp>
      <p:sp>
        <p:nvSpPr>
          <p:cNvPr id="3" name="TextBox 2">
            <a:extLst>
              <a:ext uri="{FF2B5EF4-FFF2-40B4-BE49-F238E27FC236}">
                <a16:creationId xmlns:a16="http://schemas.microsoft.com/office/drawing/2014/main" id="{7CA86BB6-BCDE-BCE3-B821-C70546450D08}"/>
              </a:ext>
            </a:extLst>
          </p:cNvPr>
          <p:cNvSpPr txBox="1"/>
          <p:nvPr/>
        </p:nvSpPr>
        <p:spPr>
          <a:xfrm>
            <a:off x="533400" y="1290163"/>
            <a:ext cx="10287000" cy="1341008"/>
          </a:xfrm>
          <a:prstGeom prst="rect">
            <a:avLst/>
          </a:prstGeom>
          <a:noFill/>
        </p:spPr>
        <p:txBody>
          <a:bodyPr wrap="square">
            <a:spAutoFit/>
          </a:bodyPr>
          <a:lstStyle/>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The EU, Canada, Mexico, and China retaliated with tariffs proportionate to their U.S. exports of steel &amp; aluminum.</a:t>
            </a:r>
          </a:p>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US industries targeted by foreign retaliation:</a:t>
            </a:r>
          </a:p>
          <a:p>
            <a:pPr marL="457200" lvl="0" indent="0" algn="l" rtl="0">
              <a:lnSpc>
                <a:spcPct val="115000"/>
              </a:lnSpc>
              <a:spcBef>
                <a:spcPts val="0"/>
              </a:spcBef>
              <a:spcAft>
                <a:spcPts val="0"/>
              </a:spcAft>
              <a:buNone/>
            </a:pPr>
            <a:r>
              <a:rPr lang="en-US" dirty="0">
                <a:solidFill>
                  <a:srgbClr val="000000"/>
                </a:solidFill>
                <a:latin typeface="Times New Roman"/>
                <a:ea typeface="Times New Roman"/>
                <a:cs typeface="Times New Roman"/>
                <a:sym typeface="Times New Roman"/>
              </a:rPr>
              <a:t> </a:t>
            </a:r>
          </a:p>
        </p:txBody>
      </p:sp>
      <p:graphicFrame>
        <p:nvGraphicFramePr>
          <p:cNvPr id="9" name="Google Shape;134;p13">
            <a:extLst>
              <a:ext uri="{FF2B5EF4-FFF2-40B4-BE49-F238E27FC236}">
                <a16:creationId xmlns:a16="http://schemas.microsoft.com/office/drawing/2014/main" id="{1DD013AD-98E1-2ACD-4AC1-848ED8625304}"/>
              </a:ext>
            </a:extLst>
          </p:cNvPr>
          <p:cNvGraphicFramePr/>
          <p:nvPr/>
        </p:nvGraphicFramePr>
        <p:xfrm>
          <a:off x="2067011" y="2411898"/>
          <a:ext cx="7205740" cy="3689347"/>
        </p:xfrm>
        <a:graphic>
          <a:graphicData uri="http://schemas.openxmlformats.org/drawingml/2006/table">
            <a:tbl>
              <a:tblPr>
                <a:noFill/>
              </a:tblPr>
              <a:tblGrid>
                <a:gridCol w="4409989">
                  <a:extLst>
                    <a:ext uri="{9D8B030D-6E8A-4147-A177-3AD203B41FA5}">
                      <a16:colId xmlns:a16="http://schemas.microsoft.com/office/drawing/2014/main" val="20000"/>
                    </a:ext>
                  </a:extLst>
                </a:gridCol>
                <a:gridCol w="2795751">
                  <a:extLst>
                    <a:ext uri="{9D8B030D-6E8A-4147-A177-3AD203B41FA5}">
                      <a16:colId xmlns:a16="http://schemas.microsoft.com/office/drawing/2014/main" val="20001"/>
                    </a:ext>
                  </a:extLst>
                </a:gridCol>
              </a:tblGrid>
              <a:tr h="419994">
                <a:tc>
                  <a:txBody>
                    <a:bodyPr/>
                    <a:lstStyle/>
                    <a:p>
                      <a:pPr marL="0" lvl="0" indent="0" algn="l" rtl="0">
                        <a:spcBef>
                          <a:spcPts val="0"/>
                        </a:spcBef>
                        <a:spcAft>
                          <a:spcPts val="0"/>
                        </a:spcAft>
                        <a:buNone/>
                      </a:pPr>
                      <a:r>
                        <a:rPr lang="en" dirty="0">
                          <a:solidFill>
                            <a:schemeClr val="accent1">
                              <a:lumMod val="75000"/>
                            </a:schemeClr>
                          </a:solidFill>
                        </a:rPr>
                        <a:t>Industry</a:t>
                      </a:r>
                      <a:endParaRPr dirty="0">
                        <a:solidFill>
                          <a:schemeClr val="accent1">
                            <a:lumMod val="75000"/>
                          </a:schemeClr>
                        </a:solidFill>
                      </a:endParaRPr>
                    </a:p>
                  </a:txBody>
                  <a:tcPr marL="91425" marR="91425" marT="91425" marB="91425"/>
                </a:tc>
                <a:tc>
                  <a:txBody>
                    <a:bodyPr/>
                    <a:lstStyle/>
                    <a:p>
                      <a:pPr marL="0" lvl="0" indent="0" algn="l" rtl="0">
                        <a:spcBef>
                          <a:spcPts val="0"/>
                        </a:spcBef>
                        <a:spcAft>
                          <a:spcPts val="0"/>
                        </a:spcAft>
                        <a:buNone/>
                      </a:pPr>
                      <a:r>
                        <a:rPr lang="en" dirty="0">
                          <a:solidFill>
                            <a:schemeClr val="accent1">
                              <a:lumMod val="75000"/>
                            </a:schemeClr>
                          </a:solidFill>
                        </a:rPr>
                        <a:t>Countries</a:t>
                      </a:r>
                      <a:endParaRPr dirty="0">
                        <a:solidFill>
                          <a:schemeClr val="accent1">
                            <a:lumMod val="75000"/>
                          </a:schemeClr>
                        </a:solidFill>
                      </a:endParaRPr>
                    </a:p>
                  </a:txBody>
                  <a:tcPr marL="91425" marR="91425" marT="91425" marB="91425"/>
                </a:tc>
                <a:extLst>
                  <a:ext uri="{0D108BD9-81ED-4DB2-BD59-A6C34878D82A}">
                    <a16:rowId xmlns:a16="http://schemas.microsoft.com/office/drawing/2014/main" val="10000"/>
                  </a:ext>
                </a:extLst>
              </a:tr>
              <a:tr h="672007">
                <a:tc>
                  <a:txBody>
                    <a:bodyPr/>
                    <a:lstStyle/>
                    <a:p>
                      <a:pPr marL="0" lvl="0" indent="0" algn="l" rtl="0">
                        <a:spcBef>
                          <a:spcPts val="0"/>
                        </a:spcBef>
                        <a:spcAft>
                          <a:spcPts val="0"/>
                        </a:spcAft>
                        <a:buNone/>
                      </a:pPr>
                      <a:r>
                        <a:rPr lang="en" dirty="0"/>
                        <a:t>Pork (reliant on foreign markets)</a:t>
                      </a:r>
                      <a:endParaRPr dirty="0"/>
                    </a:p>
                  </a:txBody>
                  <a:tcPr marL="91425" marR="91425" marT="91425" marB="91425"/>
                </a:tc>
                <a:tc>
                  <a:txBody>
                    <a:bodyPr/>
                    <a:lstStyle/>
                    <a:p>
                      <a:pPr marL="0" lvl="0" indent="0" algn="l" rtl="0">
                        <a:spcBef>
                          <a:spcPts val="0"/>
                        </a:spcBef>
                        <a:spcAft>
                          <a:spcPts val="0"/>
                        </a:spcAft>
                        <a:buNone/>
                      </a:pPr>
                      <a:r>
                        <a:rPr lang="en"/>
                        <a:t>China, Mexico</a:t>
                      </a:r>
                      <a:endParaRPr/>
                    </a:p>
                  </a:txBody>
                  <a:tcPr marL="91425" marR="91425" marT="91425" marB="91425"/>
                </a:tc>
                <a:extLst>
                  <a:ext uri="{0D108BD9-81ED-4DB2-BD59-A6C34878D82A}">
                    <a16:rowId xmlns:a16="http://schemas.microsoft.com/office/drawing/2014/main" val="10001"/>
                  </a:ext>
                </a:extLst>
              </a:tr>
              <a:tr h="419994">
                <a:tc>
                  <a:txBody>
                    <a:bodyPr/>
                    <a:lstStyle/>
                    <a:p>
                      <a:pPr marL="0" lvl="0" indent="0" algn="l" rtl="0">
                        <a:spcBef>
                          <a:spcPts val="0"/>
                        </a:spcBef>
                        <a:spcAft>
                          <a:spcPts val="0"/>
                        </a:spcAft>
                        <a:buNone/>
                      </a:pPr>
                      <a:r>
                        <a:rPr lang="en"/>
                        <a:t>Apples </a:t>
                      </a:r>
                      <a:endParaRPr/>
                    </a:p>
                  </a:txBody>
                  <a:tcPr marL="91425" marR="91425" marT="91425" marB="91425"/>
                </a:tc>
                <a:tc>
                  <a:txBody>
                    <a:bodyPr/>
                    <a:lstStyle/>
                    <a:p>
                      <a:pPr marL="0" lvl="0" indent="0" algn="l" rtl="0">
                        <a:spcBef>
                          <a:spcPts val="0"/>
                        </a:spcBef>
                        <a:spcAft>
                          <a:spcPts val="0"/>
                        </a:spcAft>
                        <a:buNone/>
                      </a:pPr>
                      <a:r>
                        <a:rPr lang="en"/>
                        <a:t>China, Mexico, India</a:t>
                      </a:r>
                      <a:endParaRPr/>
                    </a:p>
                  </a:txBody>
                  <a:tcPr marL="91425" marR="91425" marT="91425" marB="91425"/>
                </a:tc>
                <a:extLst>
                  <a:ext uri="{0D108BD9-81ED-4DB2-BD59-A6C34878D82A}">
                    <a16:rowId xmlns:a16="http://schemas.microsoft.com/office/drawing/2014/main" val="10002"/>
                  </a:ext>
                </a:extLst>
              </a:tr>
              <a:tr h="419994">
                <a:tc>
                  <a:txBody>
                    <a:bodyPr/>
                    <a:lstStyle/>
                    <a:p>
                      <a:pPr marL="0" lvl="0" indent="0" algn="l" rtl="0">
                        <a:spcBef>
                          <a:spcPts val="0"/>
                        </a:spcBef>
                        <a:spcAft>
                          <a:spcPts val="0"/>
                        </a:spcAft>
                        <a:buNone/>
                      </a:pPr>
                      <a:r>
                        <a:rPr lang="en" dirty="0"/>
                        <a:t>Fruits and Nuts</a:t>
                      </a:r>
                      <a:endParaRPr dirty="0"/>
                    </a:p>
                  </a:txBody>
                  <a:tcPr marL="91425" marR="91425" marT="91425" marB="91425"/>
                </a:tc>
                <a:tc>
                  <a:txBody>
                    <a:bodyPr/>
                    <a:lstStyle/>
                    <a:p>
                      <a:pPr marL="0" lvl="0" indent="0" algn="l" rtl="0">
                        <a:spcBef>
                          <a:spcPts val="0"/>
                        </a:spcBef>
                        <a:spcAft>
                          <a:spcPts val="0"/>
                        </a:spcAft>
                        <a:buNone/>
                      </a:pPr>
                      <a:r>
                        <a:rPr lang="en"/>
                        <a:t>China, India</a:t>
                      </a:r>
                      <a:endParaRPr/>
                    </a:p>
                  </a:txBody>
                  <a:tcPr marL="91425" marR="91425" marT="91425" marB="91425"/>
                </a:tc>
                <a:extLst>
                  <a:ext uri="{0D108BD9-81ED-4DB2-BD59-A6C34878D82A}">
                    <a16:rowId xmlns:a16="http://schemas.microsoft.com/office/drawing/2014/main" val="10003"/>
                  </a:ext>
                </a:extLst>
              </a:tr>
              <a:tr h="419994">
                <a:tc>
                  <a:txBody>
                    <a:bodyPr/>
                    <a:lstStyle/>
                    <a:p>
                      <a:pPr marL="0" lvl="0" indent="0" algn="l" rtl="0">
                        <a:spcBef>
                          <a:spcPts val="0"/>
                        </a:spcBef>
                        <a:spcAft>
                          <a:spcPts val="0"/>
                        </a:spcAft>
                        <a:buNone/>
                      </a:pPr>
                      <a:r>
                        <a:rPr lang="en" dirty="0"/>
                        <a:t>Whiskies (e.g. KY bourbon)</a:t>
                      </a:r>
                      <a:endParaRPr dirty="0"/>
                    </a:p>
                  </a:txBody>
                  <a:tcPr marL="91425" marR="91425" marT="91425" marB="91425"/>
                </a:tc>
                <a:tc>
                  <a:txBody>
                    <a:bodyPr/>
                    <a:lstStyle/>
                    <a:p>
                      <a:pPr marL="0" lvl="0" indent="0" algn="l" rtl="0">
                        <a:spcBef>
                          <a:spcPts val="0"/>
                        </a:spcBef>
                        <a:spcAft>
                          <a:spcPts val="0"/>
                        </a:spcAft>
                        <a:buNone/>
                      </a:pPr>
                      <a:r>
                        <a:rPr lang="en"/>
                        <a:t>EU, Canada, Mexico</a:t>
                      </a:r>
                      <a:endParaRPr/>
                    </a:p>
                  </a:txBody>
                  <a:tcPr marL="91425" marR="91425" marT="91425" marB="91425"/>
                </a:tc>
                <a:extLst>
                  <a:ext uri="{0D108BD9-81ED-4DB2-BD59-A6C34878D82A}">
                    <a16:rowId xmlns:a16="http://schemas.microsoft.com/office/drawing/2014/main" val="10004"/>
                  </a:ext>
                </a:extLst>
              </a:tr>
              <a:tr h="419753">
                <a:tc>
                  <a:txBody>
                    <a:bodyPr/>
                    <a:lstStyle/>
                    <a:p>
                      <a:pPr marL="0" lvl="0" indent="0" algn="l" rtl="0">
                        <a:spcBef>
                          <a:spcPts val="0"/>
                        </a:spcBef>
                        <a:spcAft>
                          <a:spcPts val="0"/>
                        </a:spcAft>
                        <a:buNone/>
                      </a:pPr>
                      <a:r>
                        <a:rPr lang="en" dirty="0"/>
                        <a:t>Mineral water, coffee, ketchup</a:t>
                      </a:r>
                      <a:endParaRPr dirty="0"/>
                    </a:p>
                  </a:txBody>
                  <a:tcPr marL="91425" marR="91425" marT="91425" marB="91425"/>
                </a:tc>
                <a:tc>
                  <a:txBody>
                    <a:bodyPr/>
                    <a:lstStyle/>
                    <a:p>
                      <a:pPr marL="0" lvl="0" indent="0" algn="l" rtl="0">
                        <a:spcBef>
                          <a:spcPts val="0"/>
                        </a:spcBef>
                        <a:spcAft>
                          <a:spcPts val="0"/>
                        </a:spcAft>
                        <a:buNone/>
                      </a:pPr>
                      <a:r>
                        <a:rPr lang="en" dirty="0"/>
                        <a:t>Canada</a:t>
                      </a:r>
                      <a:endParaRPr dirty="0"/>
                    </a:p>
                  </a:txBody>
                  <a:tcPr marL="91425" marR="91425" marT="91425" marB="91425"/>
                </a:tc>
                <a:extLst>
                  <a:ext uri="{0D108BD9-81ED-4DB2-BD59-A6C34878D82A}">
                    <a16:rowId xmlns:a16="http://schemas.microsoft.com/office/drawing/2014/main" val="10005"/>
                  </a:ext>
                </a:extLst>
              </a:tr>
              <a:tr h="672007">
                <a:tc>
                  <a:txBody>
                    <a:bodyPr/>
                    <a:lstStyle/>
                    <a:p>
                      <a:pPr marL="0" lvl="0" indent="0" algn="l" rtl="0">
                        <a:spcBef>
                          <a:spcPts val="0"/>
                        </a:spcBef>
                        <a:spcAft>
                          <a:spcPts val="0"/>
                        </a:spcAft>
                        <a:buNone/>
                      </a:pPr>
                      <a:r>
                        <a:rPr lang="en-US" dirty="0"/>
                        <a:t>Motorboats, yachts, motorcycles (Harley-Davidson)</a:t>
                      </a:r>
                      <a:endParaRPr dirty="0"/>
                    </a:p>
                  </a:txBody>
                  <a:tcPr marL="91425" marR="91425" marT="91425" marB="91425"/>
                </a:tc>
                <a:tc>
                  <a:txBody>
                    <a:bodyPr/>
                    <a:lstStyle/>
                    <a:p>
                      <a:pPr marL="0" lvl="0" indent="0" algn="l" rtl="0">
                        <a:spcBef>
                          <a:spcPts val="0"/>
                        </a:spcBef>
                        <a:spcAft>
                          <a:spcPts val="0"/>
                        </a:spcAft>
                        <a:buNone/>
                      </a:pPr>
                      <a:r>
                        <a:rPr lang="en-US" dirty="0"/>
                        <a:t>EU</a:t>
                      </a:r>
                      <a:endParaRPr dirty="0"/>
                    </a:p>
                  </a:txBody>
                  <a:tcPr marL="91425" marR="91425" marT="91425" marB="91425"/>
                </a:tc>
                <a:extLst>
                  <a:ext uri="{0D108BD9-81ED-4DB2-BD59-A6C34878D82A}">
                    <a16:rowId xmlns:a16="http://schemas.microsoft.com/office/drawing/2014/main" val="231036077"/>
                  </a:ext>
                </a:extLst>
              </a:tr>
            </a:tbl>
          </a:graphicData>
        </a:graphic>
      </p:graphicFrame>
    </p:spTree>
    <p:extLst>
      <p:ext uri="{BB962C8B-B14F-4D97-AF65-F5344CB8AC3E}">
        <p14:creationId xmlns:p14="http://schemas.microsoft.com/office/powerpoint/2010/main" val="2883806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0A22-87EC-8FA0-7E93-F446E9B9FE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19B68-684C-E81A-5971-747A332236C8}"/>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5" name="Title 1">
            <a:extLst>
              <a:ext uri="{FF2B5EF4-FFF2-40B4-BE49-F238E27FC236}">
                <a16:creationId xmlns:a16="http://schemas.microsoft.com/office/drawing/2014/main" id="{A384817D-9F4E-1145-3770-6982D3317640}"/>
              </a:ext>
            </a:extLst>
          </p:cNvPr>
          <p:cNvSpPr>
            <a:spLocks noGrp="1"/>
          </p:cNvSpPr>
          <p:nvPr>
            <p:ph type="title"/>
          </p:nvPr>
        </p:nvSpPr>
        <p:spPr>
          <a:xfrm>
            <a:off x="762000" y="0"/>
            <a:ext cx="10515600" cy="1325563"/>
          </a:xfrm>
        </p:spPr>
        <p:txBody>
          <a:bodyPr/>
          <a:lstStyle/>
          <a:p>
            <a:r>
              <a:rPr lang="en-US" dirty="0">
                <a:solidFill>
                  <a:schemeClr val="bg1"/>
                </a:solidFill>
              </a:rPr>
              <a:t>Sub</a:t>
            </a:r>
            <a:r>
              <a:rPr lang="en-US" dirty="0">
                <a:solidFill>
                  <a:schemeClr val="accent1">
                    <a:lumMod val="75000"/>
                  </a:schemeClr>
                </a:solidFill>
              </a:rPr>
              <a:t>sidies to American Farmers</a:t>
            </a:r>
            <a:endParaRPr lang="en-US" dirty="0"/>
          </a:p>
        </p:txBody>
      </p:sp>
      <p:pic>
        <p:nvPicPr>
          <p:cNvPr id="2" name="Picture 1">
            <a:extLst>
              <a:ext uri="{FF2B5EF4-FFF2-40B4-BE49-F238E27FC236}">
                <a16:creationId xmlns:a16="http://schemas.microsoft.com/office/drawing/2014/main" id="{28263259-5296-BB3C-9BD4-ABF26E76A98B}"/>
              </a:ext>
            </a:extLst>
          </p:cNvPr>
          <p:cNvPicPr>
            <a:picLocks noChangeAspect="1"/>
          </p:cNvPicPr>
          <p:nvPr/>
        </p:nvPicPr>
        <p:blipFill>
          <a:blip r:embed="rId3"/>
          <a:srcRect/>
          <a:stretch/>
        </p:blipFill>
        <p:spPr>
          <a:xfrm>
            <a:off x="1320339" y="1134209"/>
            <a:ext cx="9551321" cy="4168808"/>
          </a:xfrm>
          <a:prstGeom prst="rect">
            <a:avLst/>
          </a:prstGeom>
        </p:spPr>
      </p:pic>
      <p:sp>
        <p:nvSpPr>
          <p:cNvPr id="3" name="TextBox 2">
            <a:extLst>
              <a:ext uri="{FF2B5EF4-FFF2-40B4-BE49-F238E27FC236}">
                <a16:creationId xmlns:a16="http://schemas.microsoft.com/office/drawing/2014/main" id="{46D37895-5ADA-2F26-C073-384D453F3E51}"/>
              </a:ext>
            </a:extLst>
          </p:cNvPr>
          <p:cNvSpPr txBox="1"/>
          <p:nvPr/>
        </p:nvSpPr>
        <p:spPr>
          <a:xfrm>
            <a:off x="1600200" y="5458198"/>
            <a:ext cx="97536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$12 billion subsidy to help American farmers for their lost export sales.</a:t>
            </a:r>
          </a:p>
        </p:txBody>
      </p:sp>
    </p:spTree>
    <p:extLst>
      <p:ext uri="{BB962C8B-B14F-4D97-AF65-F5344CB8AC3E}">
        <p14:creationId xmlns:p14="http://schemas.microsoft.com/office/powerpoint/2010/main" val="1759468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64878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609600" y="96837"/>
            <a:ext cx="9652000" cy="1127125"/>
          </a:xfrm>
        </p:spPr>
        <p:txBody>
          <a:bodyPr/>
          <a:lstStyle/>
          <a:p>
            <a:r>
              <a:rPr lang="en-US" dirty="0"/>
              <a:t> </a:t>
            </a:r>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8971" y="990600"/>
            <a:ext cx="8310271" cy="4638693"/>
          </a:xfrm>
        </p:spPr>
        <p:txBody>
          <a:bodyPr/>
          <a:lstStyle/>
          <a:p>
            <a:r>
              <a:rPr lang="en-US" dirty="0"/>
              <a:t>US Tariff History</a:t>
            </a:r>
          </a:p>
          <a:p>
            <a:r>
              <a:rPr lang="en-US" dirty="0"/>
              <a:t>Current Tariff Policy</a:t>
            </a:r>
          </a:p>
          <a:p>
            <a:r>
              <a:rPr lang="en-US" dirty="0"/>
              <a:t>Tariff Effects in General</a:t>
            </a:r>
          </a:p>
          <a:p>
            <a:r>
              <a:rPr lang="en-US" dirty="0"/>
              <a:t>Trump I Tariffs and the Trade War</a:t>
            </a:r>
          </a:p>
          <a:p>
            <a:r>
              <a:rPr lang="en-US" dirty="0"/>
              <a:t>Trump II Tariff Actions </a:t>
            </a:r>
          </a:p>
          <a:p>
            <a:r>
              <a:rPr lang="en-US" dirty="0"/>
              <a:t>Effects of Trump II Tariffs</a:t>
            </a:r>
          </a:p>
          <a:p>
            <a:r>
              <a:rPr lang="en-US" dirty="0"/>
              <a:t>Summary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22601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a:bodyPr>
          <a:lstStyle/>
          <a:p>
            <a:r>
              <a:rPr lang="en-US" dirty="0"/>
              <a:t>Trump administration’s decisions on exclusions were mysterious and arbitrary. </a:t>
            </a:r>
          </a:p>
          <a:p>
            <a:pPr lvl="1"/>
            <a:r>
              <a:rPr lang="en-US" dirty="0"/>
              <a:t>“Tariff exemptions were given </a:t>
            </a:r>
          </a:p>
          <a:p>
            <a:pPr lvl="2"/>
            <a:r>
              <a:rPr lang="en-US" dirty="0"/>
              <a:t>to Bibles but not to textbooks, </a:t>
            </a:r>
          </a:p>
          <a:p>
            <a:pPr lvl="2"/>
            <a:r>
              <a:rPr lang="en-US" dirty="0"/>
              <a:t>to salmon but not to pollock, </a:t>
            </a:r>
          </a:p>
          <a:p>
            <a:pPr lvl="2"/>
            <a:r>
              <a:rPr lang="en-US" dirty="0"/>
              <a:t>to children’s car seats but not to baby cribs. </a:t>
            </a:r>
          </a:p>
          <a:p>
            <a:pPr lvl="1"/>
            <a:r>
              <a:rPr lang="en-US" dirty="0"/>
              <a:t>The decisions were not subject to appeal.”</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1559657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4FBF-DC34-F0A4-D08E-B65D1F9435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AD7F1-171B-2D29-8BFB-5081A7FCCF37}"/>
              </a:ext>
            </a:extLst>
          </p:cNvPr>
          <p:cNvSpPr>
            <a:spLocks noGrp="1"/>
          </p:cNvSpPr>
          <p:nvPr>
            <p:ph idx="1"/>
          </p:nvPr>
        </p:nvSpPr>
        <p:spPr/>
        <p:txBody>
          <a:bodyPr/>
          <a:lstStyle/>
          <a:p>
            <a:r>
              <a:rPr lang="en-US" dirty="0"/>
              <a:t>Issues with the exemptions</a:t>
            </a:r>
          </a:p>
          <a:p>
            <a:pPr lvl="1"/>
            <a:r>
              <a:rPr lang="en-US" dirty="0"/>
              <a:t>“Firms hiring lobbyists were less likely to have steel tariff exemptions approved.”</a:t>
            </a:r>
          </a:p>
          <a:p>
            <a:pPr lvl="1"/>
            <a:r>
              <a:rPr lang="en-US" dirty="0"/>
              <a:t>Study found:</a:t>
            </a:r>
          </a:p>
          <a:p>
            <a:pPr lvl="2"/>
            <a:r>
              <a:rPr lang="en-US" dirty="0"/>
              <a:t>Contributions to Republicans made China exemptions more likely</a:t>
            </a:r>
          </a:p>
          <a:p>
            <a:pPr lvl="2"/>
            <a:r>
              <a:rPr lang="en-US" dirty="0"/>
              <a:t>Contributions to Democrats made China exemptions less likely</a:t>
            </a:r>
          </a:p>
          <a:p>
            <a:pPr lvl="2"/>
            <a:r>
              <a:rPr lang="en-US" dirty="0"/>
              <a:t>Author quoted as saying the exclusion process was “</a:t>
            </a:r>
            <a:r>
              <a:rPr lang="en-US" b="1" i="1" dirty="0"/>
              <a:t>a very effective spoils system</a:t>
            </a:r>
            <a:r>
              <a:rPr lang="en-US" dirty="0"/>
              <a:t>”</a:t>
            </a:r>
          </a:p>
          <a:p>
            <a:pPr lvl="1"/>
            <a:r>
              <a:rPr lang="en-US" dirty="0"/>
              <a:t>Renewal of exemptions were uncertain and came late enough to create uncertainty.</a:t>
            </a:r>
          </a:p>
        </p:txBody>
      </p:sp>
      <p:sp>
        <p:nvSpPr>
          <p:cNvPr id="4" name="Slide Number Placeholder 3">
            <a:extLst>
              <a:ext uri="{FF2B5EF4-FFF2-40B4-BE49-F238E27FC236}">
                <a16:creationId xmlns:a16="http://schemas.microsoft.com/office/drawing/2014/main" id="{482C042C-3B61-5283-9DF0-47F57E7E87F1}"/>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5" name="Title 1">
            <a:extLst>
              <a:ext uri="{FF2B5EF4-FFF2-40B4-BE49-F238E27FC236}">
                <a16:creationId xmlns:a16="http://schemas.microsoft.com/office/drawing/2014/main" id="{1D9F00CF-C1E4-DB3D-8392-6F9B71334E3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 (Spoils System?)</a:t>
            </a:r>
          </a:p>
        </p:txBody>
      </p:sp>
    </p:spTree>
    <p:extLst>
      <p:ext uri="{BB962C8B-B14F-4D97-AF65-F5344CB8AC3E}">
        <p14:creationId xmlns:p14="http://schemas.microsoft.com/office/powerpoint/2010/main" val="114168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32</a:t>
            </a:fld>
            <a:endParaRPr lang="en-GB"/>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C404BAF-AE46-09B4-B952-22F597B47284}"/>
              </a:ext>
            </a:extLst>
          </p:cNvPr>
          <p:cNvSpPr/>
          <p:nvPr/>
        </p:nvSpPr>
        <p:spPr>
          <a:xfrm>
            <a:off x="9524999" y="2787964"/>
            <a:ext cx="1295401" cy="9458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p:bldP spid="19" grpId="0" animBg="1"/>
      <p:bldP spid="2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AB867D-ABFA-930A-4056-9E8BEEB51079}"/>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5" name="Picture 4">
            <a:extLst>
              <a:ext uri="{FF2B5EF4-FFF2-40B4-BE49-F238E27FC236}">
                <a16:creationId xmlns:a16="http://schemas.microsoft.com/office/drawing/2014/main" id="{A0851690-E7B7-DB4F-4514-CDA1CDF72371}"/>
              </a:ext>
            </a:extLst>
          </p:cNvPr>
          <p:cNvPicPr>
            <a:picLocks noChangeAspect="1"/>
          </p:cNvPicPr>
          <p:nvPr/>
        </p:nvPicPr>
        <p:blipFill>
          <a:blip r:embed="rId3"/>
          <a:stretch>
            <a:fillRect/>
          </a:stretch>
        </p:blipFill>
        <p:spPr>
          <a:xfrm>
            <a:off x="2209800" y="987641"/>
            <a:ext cx="7772400" cy="5211693"/>
          </a:xfrm>
          <a:prstGeom prst="rect">
            <a:avLst/>
          </a:prstGeom>
        </p:spPr>
      </p:pic>
      <p:sp>
        <p:nvSpPr>
          <p:cNvPr id="6" name="TextBox 5">
            <a:extLst>
              <a:ext uri="{FF2B5EF4-FFF2-40B4-BE49-F238E27FC236}">
                <a16:creationId xmlns:a16="http://schemas.microsoft.com/office/drawing/2014/main" id="{930B3DED-710F-3D27-77F3-300FC16603B4}"/>
              </a:ext>
            </a:extLst>
          </p:cNvPr>
          <p:cNvSpPr txBox="1"/>
          <p:nvPr/>
        </p:nvSpPr>
        <p:spPr>
          <a:xfrm>
            <a:off x="228600" y="4953000"/>
            <a:ext cx="1295400" cy="646331"/>
          </a:xfrm>
          <a:prstGeom prst="rect">
            <a:avLst/>
          </a:prstGeom>
          <a:noFill/>
        </p:spPr>
        <p:txBody>
          <a:bodyPr wrap="square" rtlCol="0">
            <a:spAutoFit/>
          </a:bodyPr>
          <a:lstStyle/>
          <a:p>
            <a:r>
              <a:rPr lang="en-US" dirty="0"/>
              <a:t>Source:  </a:t>
            </a:r>
          </a:p>
          <a:p>
            <a:r>
              <a:rPr lang="en-US" dirty="0"/>
              <a:t>FT 1/4/25</a:t>
            </a:r>
          </a:p>
        </p:txBody>
      </p:sp>
      <p:sp>
        <p:nvSpPr>
          <p:cNvPr id="2" name="Title 1">
            <a:extLst>
              <a:ext uri="{FF2B5EF4-FFF2-40B4-BE49-F238E27FC236}">
                <a16:creationId xmlns:a16="http://schemas.microsoft.com/office/drawing/2014/main" id="{AF4DBD85-B4B2-FFF8-3526-4AC7263006D6}"/>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with China and the World</a:t>
            </a:r>
          </a:p>
        </p:txBody>
      </p:sp>
      <p:sp>
        <p:nvSpPr>
          <p:cNvPr id="3" name="Left Brace 2">
            <a:extLst>
              <a:ext uri="{FF2B5EF4-FFF2-40B4-BE49-F238E27FC236}">
                <a16:creationId xmlns:a16="http://schemas.microsoft.com/office/drawing/2014/main" id="{35F89D72-7826-78CA-844B-FC505296CD10}"/>
              </a:ext>
            </a:extLst>
          </p:cNvPr>
          <p:cNvSpPr/>
          <p:nvPr/>
        </p:nvSpPr>
        <p:spPr>
          <a:xfrm>
            <a:off x="1752600" y="3200400"/>
            <a:ext cx="304800" cy="2667000"/>
          </a:xfrm>
          <a:prstGeom prst="leftBrace">
            <a:avLst>
              <a:gd name="adj1" fmla="val 31499"/>
              <a:gd name="adj2" fmla="val 24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47F548B-E9EF-5BD9-0C6F-927503E4CCA2}"/>
              </a:ext>
            </a:extLst>
          </p:cNvPr>
          <p:cNvSpPr txBox="1"/>
          <p:nvPr/>
        </p:nvSpPr>
        <p:spPr>
          <a:xfrm>
            <a:off x="630195" y="3593487"/>
            <a:ext cx="1143000" cy="523220"/>
          </a:xfrm>
          <a:prstGeom prst="rect">
            <a:avLst/>
          </a:prstGeom>
          <a:noFill/>
        </p:spPr>
        <p:txBody>
          <a:bodyPr wrap="square" rtlCol="0">
            <a:spAutoFit/>
          </a:bodyPr>
          <a:lstStyle/>
          <a:p>
            <a:r>
              <a:rPr lang="en-US" sz="2800" dirty="0">
                <a:solidFill>
                  <a:srgbClr val="FF0000"/>
                </a:solidFill>
              </a:rPr>
              <a:t>Deficit</a:t>
            </a:r>
          </a:p>
        </p:txBody>
      </p:sp>
    </p:spTree>
    <p:extLst>
      <p:ext uri="{BB962C8B-B14F-4D97-AF65-F5344CB8AC3E}">
        <p14:creationId xmlns:p14="http://schemas.microsoft.com/office/powerpoint/2010/main" val="2396234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6C63-6B02-D9FF-EA10-85454BE3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E3E9-BD55-1228-9AF6-525917388D60}"/>
              </a:ext>
            </a:extLst>
          </p:cNvPr>
          <p:cNvSpPr>
            <a:spLocks noGrp="1"/>
          </p:cNvSpPr>
          <p:nvPr>
            <p:ph type="title"/>
          </p:nvPr>
        </p:nvSpPr>
        <p:spPr/>
        <p:txBody>
          <a:bodyPr/>
          <a:lstStyle/>
          <a:p>
            <a:r>
              <a:rPr lang="en-US" dirty="0">
                <a:solidFill>
                  <a:schemeClr val="bg1"/>
                </a:solidFill>
              </a:rPr>
              <a:t>US </a:t>
            </a:r>
            <a:r>
              <a:rPr lang="en-US" dirty="0"/>
              <a:t>Trade Balance with Vietnam</a:t>
            </a:r>
          </a:p>
        </p:txBody>
      </p:sp>
      <p:pic>
        <p:nvPicPr>
          <p:cNvPr id="9" name="Picture 8">
            <a:extLst>
              <a:ext uri="{FF2B5EF4-FFF2-40B4-BE49-F238E27FC236}">
                <a16:creationId xmlns:a16="http://schemas.microsoft.com/office/drawing/2014/main" id="{7B56B1E5-90AE-051E-BFC5-B887F8EC3C99}"/>
              </a:ext>
            </a:extLst>
          </p:cNvPr>
          <p:cNvPicPr>
            <a:picLocks noChangeAspect="1"/>
          </p:cNvPicPr>
          <p:nvPr/>
        </p:nvPicPr>
        <p:blipFill>
          <a:blip r:embed="rId3"/>
          <a:stretch>
            <a:fillRect/>
          </a:stretch>
        </p:blipFill>
        <p:spPr>
          <a:xfrm>
            <a:off x="2438400" y="947156"/>
            <a:ext cx="6950377" cy="5148844"/>
          </a:xfrm>
          <a:prstGeom prst="rect">
            <a:avLst/>
          </a:prstGeom>
        </p:spPr>
      </p:pic>
    </p:spTree>
    <p:extLst>
      <p:ext uri="{BB962C8B-B14F-4D97-AF65-F5344CB8AC3E}">
        <p14:creationId xmlns:p14="http://schemas.microsoft.com/office/powerpoint/2010/main" val="1650337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B275-9EFD-21A7-4C37-33E4C2BA8C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A788-77AF-6B0F-044F-261BFEADD265}"/>
              </a:ext>
            </a:extLst>
          </p:cNvPr>
          <p:cNvSpPr>
            <a:spLocks noGrp="1"/>
          </p:cNvSpPr>
          <p:nvPr>
            <p:ph idx="1"/>
          </p:nvPr>
        </p:nvSpPr>
        <p:spPr/>
        <p:txBody>
          <a:bodyPr/>
          <a:lstStyle/>
          <a:p>
            <a:r>
              <a:rPr lang="en-US" dirty="0"/>
              <a:t>Summary</a:t>
            </a:r>
          </a:p>
          <a:p>
            <a:pPr lvl="1">
              <a:spcAft>
                <a:spcPts val="1000"/>
              </a:spcAft>
            </a:pPr>
            <a:r>
              <a:rPr lang="en-US" dirty="0"/>
              <a:t>Trump placed tariffs of 25% on steel and 10% on aluminum.</a:t>
            </a:r>
          </a:p>
          <a:p>
            <a:pPr lvl="1">
              <a:spcAft>
                <a:spcPts val="1000"/>
              </a:spcAft>
            </a:pPr>
            <a:r>
              <a:rPr lang="en-US" dirty="0"/>
              <a:t>Trump placed multiple tariffs on China exports, covering at least 75% of their exports to US.</a:t>
            </a:r>
          </a:p>
          <a:p>
            <a:pPr lvl="1">
              <a:spcAft>
                <a:spcPts val="1000"/>
              </a:spcAft>
            </a:pPr>
            <a:r>
              <a:rPr lang="en-US" dirty="0"/>
              <a:t>On request, he exempted some products and firms.</a:t>
            </a:r>
          </a:p>
          <a:p>
            <a:pPr lvl="1">
              <a:spcAft>
                <a:spcPts val="1000"/>
              </a:spcAft>
            </a:pPr>
            <a:r>
              <a:rPr lang="en-US" dirty="0"/>
              <a:t>Imports from China fell while imports from others rose.</a:t>
            </a:r>
          </a:p>
          <a:p>
            <a:pPr lvl="1">
              <a:spcAft>
                <a:spcPts val="1000"/>
              </a:spcAft>
            </a:pPr>
            <a:r>
              <a:rPr lang="en-US" dirty="0"/>
              <a:t>US trade deficit did not shrink.</a:t>
            </a:r>
          </a:p>
          <a:p>
            <a:pPr lvl="1"/>
            <a:r>
              <a:rPr lang="en-US" dirty="0"/>
              <a:t>Data show no fall in foreign export prices, so tariffs were paid by US buyers.</a:t>
            </a:r>
          </a:p>
        </p:txBody>
      </p:sp>
      <p:sp>
        <p:nvSpPr>
          <p:cNvPr id="4" name="Slide Number Placeholder 3">
            <a:extLst>
              <a:ext uri="{FF2B5EF4-FFF2-40B4-BE49-F238E27FC236}">
                <a16:creationId xmlns:a16="http://schemas.microsoft.com/office/drawing/2014/main" id="{EE91D895-2A0C-B1D5-2D2C-D43497D90B25}"/>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5" name="Title 1">
            <a:extLst>
              <a:ext uri="{FF2B5EF4-FFF2-40B4-BE49-F238E27FC236}">
                <a16:creationId xmlns:a16="http://schemas.microsoft.com/office/drawing/2014/main" id="{5A351E2F-29BB-0F9A-0210-E9118C556ED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&amp; Trade War</a:t>
            </a:r>
          </a:p>
        </p:txBody>
      </p:sp>
    </p:spTree>
    <p:extLst>
      <p:ext uri="{BB962C8B-B14F-4D97-AF65-F5344CB8AC3E}">
        <p14:creationId xmlns:p14="http://schemas.microsoft.com/office/powerpoint/2010/main" val="13548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A46A-1496-3C80-EB2F-5E77D7748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7C3DE-5DBD-D9DE-12F8-ABA1F355969F}"/>
              </a:ext>
            </a:extLst>
          </p:cNvPr>
          <p:cNvSpPr>
            <a:spLocks noGrp="1"/>
          </p:cNvSpPr>
          <p:nvPr>
            <p:ph type="title"/>
          </p:nvPr>
        </p:nvSpPr>
        <p:spPr>
          <a:xfrm>
            <a:off x="838200" y="0"/>
            <a:ext cx="10515600" cy="1325563"/>
          </a:xfrm>
        </p:spPr>
        <p:txBody>
          <a:bodyPr/>
          <a:lstStyle/>
          <a:p>
            <a:r>
              <a:rPr lang="en-US" dirty="0">
                <a:solidFill>
                  <a:schemeClr val="bg1"/>
                </a:solidFill>
              </a:rPr>
              <a:t> US</a:t>
            </a:r>
            <a:r>
              <a:rPr lang="en-US" dirty="0">
                <a:solidFill>
                  <a:schemeClr val="accent1">
                    <a:lumMod val="75000"/>
                  </a:schemeClr>
                </a:solidFill>
              </a:rPr>
              <a:t> Tariff Level </a:t>
            </a:r>
          </a:p>
        </p:txBody>
      </p:sp>
      <p:sp>
        <p:nvSpPr>
          <p:cNvPr id="4" name="Slide Number Placeholder 3">
            <a:extLst>
              <a:ext uri="{FF2B5EF4-FFF2-40B4-BE49-F238E27FC236}">
                <a16:creationId xmlns:a16="http://schemas.microsoft.com/office/drawing/2014/main" id="{70DBA5BC-D3DC-57BE-5168-ED3091FECE96}"/>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5" name="Picture 4">
            <a:extLst>
              <a:ext uri="{FF2B5EF4-FFF2-40B4-BE49-F238E27FC236}">
                <a16:creationId xmlns:a16="http://schemas.microsoft.com/office/drawing/2014/main" id="{02B96D78-E3B9-C399-5274-66421C95685B}"/>
              </a:ext>
            </a:extLst>
          </p:cNvPr>
          <p:cNvPicPr>
            <a:picLocks noChangeAspect="1"/>
          </p:cNvPicPr>
          <p:nvPr/>
        </p:nvPicPr>
        <p:blipFill>
          <a:blip r:embed="rId3"/>
          <a:stretch>
            <a:fillRect/>
          </a:stretch>
        </p:blipFill>
        <p:spPr>
          <a:xfrm>
            <a:off x="2362200" y="908639"/>
            <a:ext cx="8996082" cy="5504149"/>
          </a:xfrm>
          <a:prstGeom prst="rect">
            <a:avLst/>
          </a:prstGeom>
        </p:spPr>
      </p:pic>
    </p:spTree>
    <p:extLst>
      <p:ext uri="{BB962C8B-B14F-4D97-AF65-F5344CB8AC3E}">
        <p14:creationId xmlns:p14="http://schemas.microsoft.com/office/powerpoint/2010/main" val="28781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969A-8279-E87F-6EF1-92991DA06866}"/>
              </a:ext>
            </a:extLst>
          </p:cNvPr>
          <p:cNvSpPr>
            <a:spLocks noGrp="1"/>
          </p:cNvSpPr>
          <p:nvPr>
            <p:ph type="title"/>
          </p:nvPr>
        </p:nvSpPr>
        <p:spPr>
          <a:xfrm>
            <a:off x="762000" y="0"/>
            <a:ext cx="10515600" cy="1325563"/>
          </a:xfrm>
        </p:spPr>
        <p:txBody>
          <a:bodyPr/>
          <a:lstStyle/>
          <a:p>
            <a:r>
              <a:rPr lang="en-US" dirty="0">
                <a:solidFill>
                  <a:schemeClr val="bg1"/>
                </a:solidFill>
              </a:rPr>
              <a:t>Ave</a:t>
            </a:r>
            <a:r>
              <a:rPr lang="en-US" dirty="0"/>
              <a:t>rage Tariffs: Jan 1, 2025-Aug 31, 2025</a:t>
            </a:r>
          </a:p>
        </p:txBody>
      </p:sp>
      <p:pic>
        <p:nvPicPr>
          <p:cNvPr id="6" name="Content Placeholder 5">
            <a:extLst>
              <a:ext uri="{FF2B5EF4-FFF2-40B4-BE49-F238E27FC236}">
                <a16:creationId xmlns:a16="http://schemas.microsoft.com/office/drawing/2014/main" id="{3716A93E-66CF-B948-4FD0-01AAC518AC69}"/>
              </a:ext>
            </a:extLst>
          </p:cNvPr>
          <p:cNvPicPr>
            <a:picLocks noGrp="1" noChangeAspect="1"/>
          </p:cNvPicPr>
          <p:nvPr>
            <p:ph idx="1"/>
          </p:nvPr>
        </p:nvPicPr>
        <p:blipFill>
          <a:blip r:embed="rId2"/>
          <a:srcRect/>
          <a:stretch/>
        </p:blipFill>
        <p:spPr>
          <a:xfrm>
            <a:off x="1371311" y="1066800"/>
            <a:ext cx="9273040" cy="5050164"/>
          </a:xfrm>
        </p:spPr>
      </p:pic>
      <p:sp>
        <p:nvSpPr>
          <p:cNvPr id="4" name="Slide Number Placeholder 3">
            <a:extLst>
              <a:ext uri="{FF2B5EF4-FFF2-40B4-BE49-F238E27FC236}">
                <a16:creationId xmlns:a16="http://schemas.microsoft.com/office/drawing/2014/main" id="{AFC23461-DE37-800D-67A8-CEEC7C2C1F46}"/>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7" name="TextBox 6">
            <a:extLst>
              <a:ext uri="{FF2B5EF4-FFF2-40B4-BE49-F238E27FC236}">
                <a16:creationId xmlns:a16="http://schemas.microsoft.com/office/drawing/2014/main" id="{6A0F7E6A-FC04-DD04-B489-4D6EE9BC03AB}"/>
              </a:ext>
            </a:extLst>
          </p:cNvPr>
          <p:cNvSpPr txBox="1"/>
          <p:nvPr/>
        </p:nvSpPr>
        <p:spPr>
          <a:xfrm>
            <a:off x="10439400" y="2971800"/>
            <a:ext cx="710451" cy="369332"/>
          </a:xfrm>
          <a:prstGeom prst="rect">
            <a:avLst/>
          </a:prstGeom>
          <a:noFill/>
        </p:spPr>
        <p:txBody>
          <a:bodyPr wrap="none" rtlCol="0">
            <a:spAutoFit/>
          </a:bodyPr>
          <a:lstStyle/>
          <a:p>
            <a:r>
              <a:rPr lang="en-US" dirty="0"/>
              <a:t>17.41</a:t>
            </a:r>
          </a:p>
        </p:txBody>
      </p:sp>
      <p:sp>
        <p:nvSpPr>
          <p:cNvPr id="8" name="TextBox 7">
            <a:extLst>
              <a:ext uri="{FF2B5EF4-FFF2-40B4-BE49-F238E27FC236}">
                <a16:creationId xmlns:a16="http://schemas.microsoft.com/office/drawing/2014/main" id="{A2077889-E2F1-6D35-04FA-83C0417EAAD5}"/>
              </a:ext>
            </a:extLst>
          </p:cNvPr>
          <p:cNvSpPr txBox="1"/>
          <p:nvPr/>
        </p:nvSpPr>
        <p:spPr>
          <a:xfrm>
            <a:off x="1352388" y="4876800"/>
            <a:ext cx="476412" cy="369332"/>
          </a:xfrm>
          <a:prstGeom prst="rect">
            <a:avLst/>
          </a:prstGeom>
          <a:noFill/>
        </p:spPr>
        <p:txBody>
          <a:bodyPr wrap="none" rtlCol="0">
            <a:spAutoFit/>
          </a:bodyPr>
          <a:lstStyle/>
          <a:p>
            <a:r>
              <a:rPr lang="en-US" dirty="0"/>
              <a:t>2.4</a:t>
            </a:r>
          </a:p>
        </p:txBody>
      </p:sp>
    </p:spTree>
    <p:extLst>
      <p:ext uri="{BB962C8B-B14F-4D97-AF65-F5344CB8AC3E}">
        <p14:creationId xmlns:p14="http://schemas.microsoft.com/office/powerpoint/2010/main" val="108477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C20A-445A-507B-AABE-0410F053173D}"/>
              </a:ext>
            </a:extLst>
          </p:cNvPr>
          <p:cNvSpPr>
            <a:spLocks noGrp="1"/>
          </p:cNvSpPr>
          <p:nvPr>
            <p:ph type="title"/>
          </p:nvPr>
        </p:nvSpPr>
        <p:spPr>
          <a:xfrm>
            <a:off x="762000" y="0"/>
            <a:ext cx="10515600" cy="1325563"/>
          </a:xfrm>
        </p:spPr>
        <p:txBody>
          <a:bodyPr/>
          <a:lstStyle/>
          <a:p>
            <a:r>
              <a:rPr lang="en-US" dirty="0">
                <a:solidFill>
                  <a:schemeClr val="bg1"/>
                </a:solidFill>
              </a:rPr>
              <a:t>Effe</a:t>
            </a:r>
            <a:r>
              <a:rPr lang="en-US" dirty="0"/>
              <a:t>ctive Tariff Rates</a:t>
            </a:r>
          </a:p>
        </p:txBody>
      </p:sp>
      <p:sp>
        <p:nvSpPr>
          <p:cNvPr id="4" name="Slide Number Placeholder 3">
            <a:extLst>
              <a:ext uri="{FF2B5EF4-FFF2-40B4-BE49-F238E27FC236}">
                <a16:creationId xmlns:a16="http://schemas.microsoft.com/office/drawing/2014/main" id="{2718E3A2-5D97-7631-8000-BAA051CBACEF}"/>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Content Placeholder 4" descr="A graph of different colored lines&#10;&#10;Description automatically generated">
            <a:extLst>
              <a:ext uri="{FF2B5EF4-FFF2-40B4-BE49-F238E27FC236}">
                <a16:creationId xmlns:a16="http://schemas.microsoft.com/office/drawing/2014/main" id="{12D5D820-75B3-BBAF-2A36-8A5E8051ECD6}"/>
              </a:ext>
            </a:extLst>
          </p:cNvPr>
          <p:cNvPicPr>
            <a:picLocks noGrp="1" noChangeAspect="1"/>
          </p:cNvPicPr>
          <p:nvPr>
            <p:ph idx="1"/>
          </p:nvPr>
        </p:nvPicPr>
        <p:blipFill>
          <a:blip r:embed="rId2"/>
          <a:stretch>
            <a:fillRect/>
          </a:stretch>
        </p:blipFill>
        <p:spPr>
          <a:xfrm>
            <a:off x="1752600" y="990600"/>
            <a:ext cx="8978779" cy="4953000"/>
          </a:xfrm>
          <a:prstGeom prst="rect">
            <a:avLst/>
          </a:prstGeom>
        </p:spPr>
      </p:pic>
    </p:spTree>
    <p:extLst>
      <p:ext uri="{BB962C8B-B14F-4D97-AF65-F5344CB8AC3E}">
        <p14:creationId xmlns:p14="http://schemas.microsoft.com/office/powerpoint/2010/main" val="408503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B600-2E4B-CDE9-5439-685FF692599C}"/>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y?</a:t>
            </a:r>
          </a:p>
        </p:txBody>
      </p:sp>
      <p:sp>
        <p:nvSpPr>
          <p:cNvPr id="3" name="Content Placeholder 2">
            <a:extLst>
              <a:ext uri="{FF2B5EF4-FFF2-40B4-BE49-F238E27FC236}">
                <a16:creationId xmlns:a16="http://schemas.microsoft.com/office/drawing/2014/main" id="{55486FB2-72DD-D645-4F60-6A45CF8F8911}"/>
              </a:ext>
            </a:extLst>
          </p:cNvPr>
          <p:cNvSpPr>
            <a:spLocks noGrp="1"/>
          </p:cNvSpPr>
          <p:nvPr>
            <p:ph idx="1"/>
          </p:nvPr>
        </p:nvSpPr>
        <p:spPr>
          <a:xfrm>
            <a:off x="2324100" y="1253331"/>
            <a:ext cx="7391400" cy="4351338"/>
          </a:xfrm>
        </p:spPr>
        <p:txBody>
          <a:bodyPr/>
          <a:lstStyle/>
          <a:p>
            <a:pPr>
              <a:lnSpc>
                <a:spcPct val="150000"/>
              </a:lnSpc>
            </a:pPr>
            <a:r>
              <a:rPr lang="en-US" dirty="0"/>
              <a:t>Variously:</a:t>
            </a:r>
          </a:p>
          <a:p>
            <a:pPr lvl="1">
              <a:lnSpc>
                <a:spcPct val="150000"/>
              </a:lnSpc>
            </a:pPr>
            <a:r>
              <a:rPr lang="en-US" dirty="0"/>
              <a:t>Immigration and Fentanyl</a:t>
            </a:r>
          </a:p>
          <a:p>
            <a:pPr lvl="1">
              <a:lnSpc>
                <a:spcPct val="150000"/>
              </a:lnSpc>
            </a:pPr>
            <a:r>
              <a:rPr lang="en-US" dirty="0"/>
              <a:t>Raise revenues</a:t>
            </a:r>
          </a:p>
          <a:p>
            <a:pPr lvl="1">
              <a:lnSpc>
                <a:spcPct val="150000"/>
              </a:lnSpc>
            </a:pPr>
            <a:r>
              <a:rPr lang="en-US" dirty="0"/>
              <a:t>Reduce the trade deficit</a:t>
            </a:r>
          </a:p>
          <a:p>
            <a:pPr lvl="1">
              <a:lnSpc>
                <a:spcPct val="150000"/>
              </a:lnSpc>
            </a:pPr>
            <a:r>
              <a:rPr lang="en-US" dirty="0"/>
              <a:t>Bring back manufacturing</a:t>
            </a:r>
          </a:p>
          <a:p>
            <a:pPr lvl="1">
              <a:lnSpc>
                <a:spcPct val="150000"/>
              </a:lnSpc>
            </a:pPr>
            <a:r>
              <a:rPr lang="en-US" dirty="0"/>
              <a:t>Punish unfair trading countries (“reciprocal” tariffs)</a:t>
            </a:r>
          </a:p>
          <a:p>
            <a:pPr lvl="1"/>
            <a:endParaRPr lang="en-US" dirty="0"/>
          </a:p>
        </p:txBody>
      </p:sp>
      <p:sp>
        <p:nvSpPr>
          <p:cNvPr id="4" name="Slide Number Placeholder 3">
            <a:extLst>
              <a:ext uri="{FF2B5EF4-FFF2-40B4-BE49-F238E27FC236}">
                <a16:creationId xmlns:a16="http://schemas.microsoft.com/office/drawing/2014/main" id="{6F8C75DD-1BD8-AB25-1625-56E1C5852F0A}"/>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397924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BE5C-C05C-DFAD-59C6-7C4A73BC3FAB}"/>
              </a:ext>
            </a:extLst>
          </p:cNvPr>
          <p:cNvSpPr>
            <a:spLocks noGrp="1"/>
          </p:cNvSpPr>
          <p:nvPr>
            <p:ph type="title"/>
          </p:nvPr>
        </p:nvSpPr>
        <p:spPr/>
        <p:txBody>
          <a:bodyPr/>
          <a:lstStyle/>
          <a:p>
            <a:r>
              <a:rPr lang="en-US" dirty="0">
                <a:solidFill>
                  <a:schemeClr val="bg1"/>
                </a:solidFill>
              </a:rPr>
              <a:t>Rai</a:t>
            </a:r>
            <a:r>
              <a:rPr lang="en-US" dirty="0"/>
              <a:t>sing Revenues?</a:t>
            </a:r>
          </a:p>
        </p:txBody>
      </p:sp>
      <p:pic>
        <p:nvPicPr>
          <p:cNvPr id="6" name="Content Placeholder 5" descr="A close-up of a red and white box&#10;&#10;Description automatically generated">
            <a:extLst>
              <a:ext uri="{FF2B5EF4-FFF2-40B4-BE49-F238E27FC236}">
                <a16:creationId xmlns:a16="http://schemas.microsoft.com/office/drawing/2014/main" id="{3FE88AC5-D038-71D9-8E22-228F4FB9EB47}"/>
              </a:ext>
            </a:extLst>
          </p:cNvPr>
          <p:cNvPicPr>
            <a:picLocks noGrp="1" noChangeAspect="1"/>
          </p:cNvPicPr>
          <p:nvPr>
            <p:ph idx="1"/>
          </p:nvPr>
        </p:nvPicPr>
        <p:blipFill>
          <a:blip r:embed="rId2"/>
          <a:stretch>
            <a:fillRect/>
          </a:stretch>
        </p:blipFill>
        <p:spPr>
          <a:xfrm>
            <a:off x="373353" y="1922843"/>
            <a:ext cx="11642598" cy="1506157"/>
          </a:xfrm>
        </p:spPr>
      </p:pic>
      <p:sp>
        <p:nvSpPr>
          <p:cNvPr id="4" name="Slide Number Placeholder 3">
            <a:extLst>
              <a:ext uri="{FF2B5EF4-FFF2-40B4-BE49-F238E27FC236}">
                <a16:creationId xmlns:a16="http://schemas.microsoft.com/office/drawing/2014/main" id="{B29978E4-F335-AAD3-7095-00F1380A22B1}"/>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7" name="Content Placeholder 2">
            <a:extLst>
              <a:ext uri="{FF2B5EF4-FFF2-40B4-BE49-F238E27FC236}">
                <a16:creationId xmlns:a16="http://schemas.microsoft.com/office/drawing/2014/main" id="{AEF2365B-4FB4-CD6E-552E-358CE9E8AC6C}"/>
              </a:ext>
            </a:extLst>
          </p:cNvPr>
          <p:cNvSpPr txBox="1">
            <a:spLocks/>
          </p:cNvSpPr>
          <p:nvPr/>
        </p:nvSpPr>
        <p:spPr>
          <a:xfrm>
            <a:off x="838200" y="3733800"/>
            <a:ext cx="10515600" cy="218826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That’s 7 year’s worth of tariff revenue.</a:t>
            </a:r>
          </a:p>
          <a:p>
            <a:pPr lvl="1"/>
            <a:endParaRPr lang="en-US" dirty="0"/>
          </a:p>
          <a:p>
            <a:r>
              <a:rPr lang="en-US" dirty="0"/>
              <a:t>Eliminate the income tax?</a:t>
            </a:r>
          </a:p>
          <a:p>
            <a:pPr lvl="1"/>
            <a:r>
              <a:rPr lang="en-US" dirty="0"/>
              <a:t>$2.4 Trillion in 2024 = 10 years of tariff revenues</a:t>
            </a:r>
          </a:p>
        </p:txBody>
      </p:sp>
    </p:spTree>
    <p:extLst>
      <p:ext uri="{BB962C8B-B14F-4D97-AF65-F5344CB8AC3E}">
        <p14:creationId xmlns:p14="http://schemas.microsoft.com/office/powerpoint/2010/main" val="1258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136F-E909-9F25-82BB-F1D0609F4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6EA06-91AF-31DF-0FCD-2AF8ACB5B13D}"/>
              </a:ext>
            </a:extLst>
          </p:cNvPr>
          <p:cNvSpPr>
            <a:spLocks noGrp="1"/>
          </p:cNvSpPr>
          <p:nvPr>
            <p:ph type="title"/>
          </p:nvPr>
        </p:nvSpPr>
        <p:spPr>
          <a:xfrm>
            <a:off x="762000" y="291481"/>
            <a:ext cx="10515600" cy="1325563"/>
          </a:xfrm>
        </p:spPr>
        <p:txBody>
          <a:bodyPr anchor="t">
            <a:normAutofit/>
          </a:bodyPr>
          <a:lstStyle/>
          <a:p>
            <a:r>
              <a:rPr lang="en-US" dirty="0"/>
              <a:t> </a:t>
            </a:r>
            <a:r>
              <a:rPr lang="en-US" dirty="0">
                <a:solidFill>
                  <a:schemeClr val="bg1"/>
                </a:solidFill>
              </a:rPr>
              <a:t>US</a:t>
            </a:r>
            <a:r>
              <a:rPr lang="en-US" dirty="0"/>
              <a:t> Trade Deficit – Not Looking Good, So Far</a:t>
            </a:r>
          </a:p>
        </p:txBody>
      </p:sp>
      <p:sp>
        <p:nvSpPr>
          <p:cNvPr id="4" name="Slide Number Placeholder 3">
            <a:extLst>
              <a:ext uri="{FF2B5EF4-FFF2-40B4-BE49-F238E27FC236}">
                <a16:creationId xmlns:a16="http://schemas.microsoft.com/office/drawing/2014/main" id="{81799FBB-86E2-495A-3B24-7C92EEC28668}"/>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42</a:t>
            </a:fld>
            <a:endParaRPr lang="en-GB"/>
          </a:p>
        </p:txBody>
      </p:sp>
      <p:pic>
        <p:nvPicPr>
          <p:cNvPr id="3" name="FRED Graph Chart">
            <a:hlinkClick r:id="rId3" tooltip="View this chart in your browser. "/>
            <a:extLst>
              <a:ext uri="{FF2B5EF4-FFF2-40B4-BE49-F238E27FC236}">
                <a16:creationId xmlns:a16="http://schemas.microsoft.com/office/drawing/2014/main" id="{1CB5BF7B-615C-3B12-892E-159E1DBE79D5}"/>
              </a:ext>
            </a:extLst>
          </p:cNvPr>
          <p:cNvPicPr>
            <a:picLocks noChangeAspect="1"/>
          </p:cNvPicPr>
          <p:nvPr/>
        </p:nvPicPr>
        <p:blipFill>
          <a:blip r:embed="rId4"/>
          <a:srcRect/>
          <a:stretch/>
        </p:blipFill>
        <p:spPr>
          <a:xfrm>
            <a:off x="265282" y="1143000"/>
            <a:ext cx="11750669" cy="4782727"/>
          </a:xfrm>
          <a:prstGeom prst="rect">
            <a:avLst/>
          </a:prstGeom>
        </p:spPr>
      </p:pic>
      <p:sp>
        <p:nvSpPr>
          <p:cNvPr id="8" name="Oval 7">
            <a:extLst>
              <a:ext uri="{FF2B5EF4-FFF2-40B4-BE49-F238E27FC236}">
                <a16:creationId xmlns:a16="http://schemas.microsoft.com/office/drawing/2014/main" id="{AFF27B36-DCF1-7770-379F-B54CA370C0A5}"/>
              </a:ext>
            </a:extLst>
          </p:cNvPr>
          <p:cNvSpPr/>
          <p:nvPr/>
        </p:nvSpPr>
        <p:spPr>
          <a:xfrm>
            <a:off x="10825022" y="2438400"/>
            <a:ext cx="1366978" cy="25908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AAC97C38-B45F-7640-6091-27D94B4FB8F0}"/>
              </a:ext>
            </a:extLst>
          </p:cNvPr>
          <p:cNvCxnSpPr/>
          <p:nvPr/>
        </p:nvCxnSpPr>
        <p:spPr>
          <a:xfrm>
            <a:off x="3962400" y="1617044"/>
            <a:ext cx="0" cy="34883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FE7BAE-0FCA-AE16-6E1B-169A9156B48F}"/>
              </a:ext>
            </a:extLst>
          </p:cNvPr>
          <p:cNvSpPr txBox="1"/>
          <p:nvPr/>
        </p:nvSpPr>
        <p:spPr>
          <a:xfrm>
            <a:off x="4038600" y="1752600"/>
            <a:ext cx="1978234" cy="369332"/>
          </a:xfrm>
          <a:prstGeom prst="rect">
            <a:avLst/>
          </a:prstGeom>
          <a:solidFill>
            <a:schemeClr val="bg1"/>
          </a:solidFill>
        </p:spPr>
        <p:txBody>
          <a:bodyPr wrap="none" rtlCol="0">
            <a:spAutoFit/>
          </a:bodyPr>
          <a:lstStyle/>
          <a:p>
            <a:r>
              <a:rPr lang="en-US" dirty="0"/>
              <a:t>Start of Trade Wars</a:t>
            </a:r>
          </a:p>
        </p:txBody>
      </p:sp>
      <p:sp>
        <p:nvSpPr>
          <p:cNvPr id="12" name="TextBox 11">
            <a:extLst>
              <a:ext uri="{FF2B5EF4-FFF2-40B4-BE49-F238E27FC236}">
                <a16:creationId xmlns:a16="http://schemas.microsoft.com/office/drawing/2014/main" id="{C89CC073-BBE5-65E3-F4BF-181B9A4ADDEE}"/>
              </a:ext>
            </a:extLst>
          </p:cNvPr>
          <p:cNvSpPr txBox="1"/>
          <p:nvPr/>
        </p:nvSpPr>
        <p:spPr>
          <a:xfrm>
            <a:off x="10477500" y="1820346"/>
            <a:ext cx="1366977" cy="646331"/>
          </a:xfrm>
          <a:prstGeom prst="rect">
            <a:avLst/>
          </a:prstGeom>
          <a:solidFill>
            <a:schemeClr val="bg1"/>
          </a:solidFill>
        </p:spPr>
        <p:txBody>
          <a:bodyPr wrap="none" rtlCol="0">
            <a:spAutoFit/>
          </a:bodyPr>
          <a:lstStyle/>
          <a:p>
            <a:pPr algn="ctr"/>
            <a:r>
              <a:rPr lang="en-US" dirty="0"/>
              <a:t>Most Recent</a:t>
            </a:r>
          </a:p>
          <a:p>
            <a:pPr algn="ctr"/>
            <a:r>
              <a:rPr lang="en-US" dirty="0"/>
              <a:t>Trade War</a:t>
            </a:r>
          </a:p>
        </p:txBody>
      </p:sp>
    </p:spTree>
    <p:extLst>
      <p:ext uri="{BB962C8B-B14F-4D97-AF65-F5344CB8AC3E}">
        <p14:creationId xmlns:p14="http://schemas.microsoft.com/office/powerpoint/2010/main" val="662158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215BD0-C988-4F06-9D88-50F9951AA097}"/>
              </a:ext>
            </a:extLst>
          </p:cNvPr>
          <p:cNvSpPr>
            <a:spLocks noGrp="1"/>
          </p:cNvSpPr>
          <p:nvPr>
            <p:ph sz="half" idx="1"/>
          </p:nvPr>
        </p:nvSpPr>
        <p:spPr>
          <a:xfrm>
            <a:off x="381001" y="1665980"/>
            <a:ext cx="5181600" cy="4189162"/>
          </a:xfrm>
        </p:spPr>
        <p:txBody>
          <a:bodyPr>
            <a:normAutofit/>
          </a:bodyPr>
          <a:lstStyle/>
          <a:p>
            <a:r>
              <a:rPr lang="en-US" sz="2400" b="0" dirty="0">
                <a:solidFill>
                  <a:srgbClr val="2B414D"/>
                </a:solidFill>
              </a:rPr>
              <a:t>Trade deficits are driven by imbalances in the </a:t>
            </a:r>
            <a:r>
              <a:rPr lang="en-US" sz="2400" i="1" dirty="0">
                <a:solidFill>
                  <a:srgbClr val="2B414D"/>
                </a:solidFill>
              </a:rPr>
              <a:t>capital account</a:t>
            </a:r>
            <a:r>
              <a:rPr lang="en-US" sz="2400" b="0" dirty="0">
                <a:solidFill>
                  <a:srgbClr val="2B414D"/>
                </a:solidFill>
              </a:rPr>
              <a:t>, which is the amount we borrow from other countries.</a:t>
            </a:r>
          </a:p>
          <a:p>
            <a:r>
              <a:rPr lang="en-US" sz="2400" b="0" dirty="0">
                <a:solidFill>
                  <a:srgbClr val="2B414D"/>
                </a:solidFill>
              </a:rPr>
              <a:t>Since 1960, the U.S. trade deficit has followed the growth of the U.S. federal debt.</a:t>
            </a:r>
          </a:p>
          <a:p>
            <a:r>
              <a:rPr lang="en-US" sz="2400" b="0" dirty="0">
                <a:solidFill>
                  <a:srgbClr val="2B414D"/>
                </a:solidFill>
              </a:rPr>
              <a:t>That is, U.S. borrowing from other countries drives our trade deficit.</a:t>
            </a:r>
          </a:p>
          <a:p>
            <a:r>
              <a:rPr lang="en-US" sz="2400" b="0" dirty="0">
                <a:solidFill>
                  <a:srgbClr val="2B414D"/>
                </a:solidFill>
              </a:rPr>
              <a:t>Tariffs can NOT solve this problem!</a:t>
            </a:r>
          </a:p>
        </p:txBody>
      </p:sp>
      <p:sp>
        <p:nvSpPr>
          <p:cNvPr id="2" name="Title 1">
            <a:extLst>
              <a:ext uri="{FF2B5EF4-FFF2-40B4-BE49-F238E27FC236}">
                <a16:creationId xmlns:a16="http://schemas.microsoft.com/office/drawing/2014/main" id="{D06F2711-8403-461E-98CB-325A2FC9B219}"/>
              </a:ext>
            </a:extLst>
          </p:cNvPr>
          <p:cNvSpPr>
            <a:spLocks noGrp="1"/>
          </p:cNvSpPr>
          <p:nvPr>
            <p:ph type="title"/>
          </p:nvPr>
        </p:nvSpPr>
        <p:spPr/>
        <p:txBody>
          <a:bodyPr>
            <a:normAutofit/>
          </a:bodyPr>
          <a:lstStyle/>
          <a:p>
            <a:r>
              <a:rPr lang="en-US" dirty="0">
                <a:solidFill>
                  <a:schemeClr val="bg1"/>
                </a:solidFill>
              </a:rPr>
              <a:t>Tra</a:t>
            </a:r>
            <a:r>
              <a:rPr lang="en-US" dirty="0"/>
              <a:t>de Deficits are Driven by Investment Flows </a:t>
            </a:r>
            <a:br>
              <a:rPr lang="en-US" dirty="0"/>
            </a:br>
            <a:r>
              <a:rPr lang="en-US" dirty="0"/>
              <a:t>and Tariffs Can NOT “Fix” Them</a:t>
            </a:r>
          </a:p>
        </p:txBody>
      </p:sp>
      <p:pic>
        <p:nvPicPr>
          <p:cNvPr id="8" name="Picture 7">
            <a:extLst>
              <a:ext uri="{FF2B5EF4-FFF2-40B4-BE49-F238E27FC236}">
                <a16:creationId xmlns:a16="http://schemas.microsoft.com/office/drawing/2014/main" id="{AD1DE916-BC5E-4F4D-BA66-8E20756377A4}"/>
              </a:ext>
            </a:extLst>
          </p:cNvPr>
          <p:cNvPicPr>
            <a:picLocks noChangeAspect="1"/>
          </p:cNvPicPr>
          <p:nvPr/>
        </p:nvPicPr>
        <p:blipFill>
          <a:blip r:embed="rId2"/>
          <a:stretch>
            <a:fillRect/>
          </a:stretch>
        </p:blipFill>
        <p:spPr>
          <a:xfrm>
            <a:off x="5562601" y="1866845"/>
            <a:ext cx="6442952" cy="3988297"/>
          </a:xfrm>
          <a:prstGeom prst="rect">
            <a:avLst/>
          </a:prstGeom>
        </p:spPr>
      </p:pic>
    </p:spTree>
    <p:extLst>
      <p:ext uri="{BB962C8B-B14F-4D97-AF65-F5344CB8AC3E}">
        <p14:creationId xmlns:p14="http://schemas.microsoft.com/office/powerpoint/2010/main" val="2233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F63-7BFB-5C31-A697-405DB8975F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E5B7CC-A4D1-4AA1-0F38-BD48582A6FB3}"/>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Title 1">
            <a:extLst>
              <a:ext uri="{FF2B5EF4-FFF2-40B4-BE49-F238E27FC236}">
                <a16:creationId xmlns:a16="http://schemas.microsoft.com/office/drawing/2014/main" id="{FF0B02E2-8768-C9BA-63D1-F7B21C5AF0C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 </a:t>
            </a:r>
            <a:r>
              <a:rPr lang="en-US" sz="3800" dirty="0">
                <a:solidFill>
                  <a:schemeClr val="accent1">
                    <a:lumMod val="75000"/>
                  </a:schemeClr>
                </a:solidFill>
              </a:rPr>
              <a:t>Manufacturing Production</a:t>
            </a:r>
            <a:endParaRPr lang="en-US" sz="3800" dirty="0"/>
          </a:p>
        </p:txBody>
      </p:sp>
      <p:pic>
        <p:nvPicPr>
          <p:cNvPr id="3" name="Picture 2">
            <a:extLst>
              <a:ext uri="{FF2B5EF4-FFF2-40B4-BE49-F238E27FC236}">
                <a16:creationId xmlns:a16="http://schemas.microsoft.com/office/drawing/2014/main" id="{BEDA7A07-F605-4201-00D4-D969D5DEFE8F}"/>
              </a:ext>
            </a:extLst>
          </p:cNvPr>
          <p:cNvPicPr>
            <a:picLocks noChangeAspect="1"/>
          </p:cNvPicPr>
          <p:nvPr/>
        </p:nvPicPr>
        <p:blipFill>
          <a:blip r:embed="rId3"/>
          <a:srcRect/>
          <a:stretch/>
        </p:blipFill>
        <p:spPr>
          <a:xfrm>
            <a:off x="0" y="1325563"/>
            <a:ext cx="11892065" cy="4694236"/>
          </a:xfrm>
          <a:prstGeom prst="rect">
            <a:avLst/>
          </a:prstGeom>
        </p:spPr>
      </p:pic>
      <p:grpSp>
        <p:nvGrpSpPr>
          <p:cNvPr id="7" name="Group 6">
            <a:extLst>
              <a:ext uri="{FF2B5EF4-FFF2-40B4-BE49-F238E27FC236}">
                <a16:creationId xmlns:a16="http://schemas.microsoft.com/office/drawing/2014/main" id="{4DA010D1-09BC-9F9E-0544-20A2C5905E6A}"/>
              </a:ext>
            </a:extLst>
          </p:cNvPr>
          <p:cNvGrpSpPr/>
          <p:nvPr/>
        </p:nvGrpSpPr>
        <p:grpSpPr>
          <a:xfrm>
            <a:off x="4114800" y="1524000"/>
            <a:ext cx="3733800" cy="1448551"/>
            <a:chOff x="5029200" y="1567854"/>
            <a:chExt cx="2766637" cy="1022946"/>
          </a:xfrm>
        </p:grpSpPr>
        <p:sp>
          <p:nvSpPr>
            <p:cNvPr id="2" name="Oval 1">
              <a:extLst>
                <a:ext uri="{FF2B5EF4-FFF2-40B4-BE49-F238E27FC236}">
                  <a16:creationId xmlns:a16="http://schemas.microsoft.com/office/drawing/2014/main" id="{759DBBDC-8083-9FB0-86BE-072D40CE0018}"/>
                </a:ext>
              </a:extLst>
            </p:cNvPr>
            <p:cNvSpPr/>
            <p:nvPr/>
          </p:nvSpPr>
          <p:spPr>
            <a:xfrm>
              <a:off x="5029200" y="175260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380B7F67-4B1D-5D85-5F7F-C1427FC894D1}"/>
                </a:ext>
              </a:extLst>
            </p:cNvPr>
            <p:cNvSpPr txBox="1"/>
            <p:nvPr/>
          </p:nvSpPr>
          <p:spPr>
            <a:xfrm>
              <a:off x="6134100" y="1567854"/>
              <a:ext cx="1661737" cy="369332"/>
            </a:xfrm>
            <a:prstGeom prst="rect">
              <a:avLst/>
            </a:prstGeom>
            <a:noFill/>
          </p:spPr>
          <p:txBody>
            <a:bodyPr wrap="none" rtlCol="0">
              <a:spAutoFit/>
            </a:bodyPr>
            <a:lstStyle/>
            <a:p>
              <a:r>
                <a:rPr lang="en-US" dirty="0"/>
                <a:t>Effect of tariffs?</a:t>
              </a:r>
            </a:p>
          </p:txBody>
        </p:sp>
      </p:grpSp>
      <p:grpSp>
        <p:nvGrpSpPr>
          <p:cNvPr id="8" name="Group 7">
            <a:extLst>
              <a:ext uri="{FF2B5EF4-FFF2-40B4-BE49-F238E27FC236}">
                <a16:creationId xmlns:a16="http://schemas.microsoft.com/office/drawing/2014/main" id="{21372693-3950-699B-B3A8-E6973EF1F16B}"/>
              </a:ext>
            </a:extLst>
          </p:cNvPr>
          <p:cNvGrpSpPr/>
          <p:nvPr/>
        </p:nvGrpSpPr>
        <p:grpSpPr>
          <a:xfrm>
            <a:off x="9241519" y="1425829"/>
            <a:ext cx="2726742" cy="1546611"/>
            <a:chOff x="5831862" y="1472176"/>
            <a:chExt cx="2020437" cy="1092194"/>
          </a:xfrm>
        </p:grpSpPr>
        <p:sp>
          <p:nvSpPr>
            <p:cNvPr id="9" name="Oval 8">
              <a:extLst>
                <a:ext uri="{FF2B5EF4-FFF2-40B4-BE49-F238E27FC236}">
                  <a16:creationId xmlns:a16="http://schemas.microsoft.com/office/drawing/2014/main" id="{3DC20B41-F3CE-34CD-93FA-061D298678EF}"/>
                </a:ext>
              </a:extLst>
            </p:cNvPr>
            <p:cNvSpPr/>
            <p:nvPr/>
          </p:nvSpPr>
          <p:spPr>
            <a:xfrm>
              <a:off x="6633099" y="172617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a:extLst>
                <a:ext uri="{FF2B5EF4-FFF2-40B4-BE49-F238E27FC236}">
                  <a16:creationId xmlns:a16="http://schemas.microsoft.com/office/drawing/2014/main" id="{A13EA598-B4E4-688C-CA8B-4D967D9E273E}"/>
                </a:ext>
              </a:extLst>
            </p:cNvPr>
            <p:cNvSpPr txBox="1"/>
            <p:nvPr/>
          </p:nvSpPr>
          <p:spPr>
            <a:xfrm>
              <a:off x="5831862" y="1472176"/>
              <a:ext cx="1155614" cy="260817"/>
            </a:xfrm>
            <a:prstGeom prst="rect">
              <a:avLst/>
            </a:prstGeom>
            <a:noFill/>
          </p:spPr>
          <p:txBody>
            <a:bodyPr wrap="none" rtlCol="0">
              <a:spAutoFit/>
            </a:bodyPr>
            <a:lstStyle/>
            <a:p>
              <a:r>
                <a:rPr lang="en-US" dirty="0"/>
                <a:t>Jury is Still Out</a:t>
              </a:r>
            </a:p>
          </p:txBody>
        </p:sp>
      </p:grpSp>
    </p:spTree>
    <p:extLst>
      <p:ext uri="{BB962C8B-B14F-4D97-AF65-F5344CB8AC3E}">
        <p14:creationId xmlns:p14="http://schemas.microsoft.com/office/powerpoint/2010/main" val="36552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AF05-E683-A49F-5C74-B8EEB53A1B6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DFEEC9-578A-A62D-F25B-E14F3F45760F}"/>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Title 1">
            <a:extLst>
              <a:ext uri="{FF2B5EF4-FFF2-40B4-BE49-F238E27FC236}">
                <a16:creationId xmlns:a16="http://schemas.microsoft.com/office/drawing/2014/main" id="{32E5DF2A-A918-A836-A594-BBFDFA2C5695}"/>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 </a:t>
            </a:r>
            <a:r>
              <a:rPr lang="en-US" sz="3800" dirty="0">
                <a:solidFill>
                  <a:schemeClr val="accent1">
                    <a:lumMod val="75000"/>
                  </a:schemeClr>
                </a:solidFill>
              </a:rPr>
              <a:t>Manufacturing Production</a:t>
            </a:r>
            <a:endParaRPr lang="en-US" sz="3800" dirty="0"/>
          </a:p>
        </p:txBody>
      </p:sp>
      <p:pic>
        <p:nvPicPr>
          <p:cNvPr id="3" name="Picture 2">
            <a:extLst>
              <a:ext uri="{FF2B5EF4-FFF2-40B4-BE49-F238E27FC236}">
                <a16:creationId xmlns:a16="http://schemas.microsoft.com/office/drawing/2014/main" id="{420F1944-1579-70C5-476C-1E04D6188576}"/>
              </a:ext>
            </a:extLst>
          </p:cNvPr>
          <p:cNvPicPr>
            <a:picLocks noChangeAspect="1"/>
          </p:cNvPicPr>
          <p:nvPr/>
        </p:nvPicPr>
        <p:blipFill>
          <a:blip r:embed="rId3"/>
          <a:srcRect/>
          <a:stretch/>
        </p:blipFill>
        <p:spPr>
          <a:xfrm>
            <a:off x="0" y="1325563"/>
            <a:ext cx="11892064" cy="4694236"/>
          </a:xfrm>
          <a:prstGeom prst="rect">
            <a:avLst/>
          </a:prstGeom>
        </p:spPr>
      </p:pic>
      <p:grpSp>
        <p:nvGrpSpPr>
          <p:cNvPr id="13" name="Group 12">
            <a:extLst>
              <a:ext uri="{FF2B5EF4-FFF2-40B4-BE49-F238E27FC236}">
                <a16:creationId xmlns:a16="http://schemas.microsoft.com/office/drawing/2014/main" id="{7718297D-890B-8007-3F77-BDDAC2026A5C}"/>
              </a:ext>
            </a:extLst>
          </p:cNvPr>
          <p:cNvGrpSpPr/>
          <p:nvPr/>
        </p:nvGrpSpPr>
        <p:grpSpPr>
          <a:xfrm>
            <a:off x="767717" y="2362200"/>
            <a:ext cx="4477922" cy="1999804"/>
            <a:chOff x="767717" y="2362200"/>
            <a:chExt cx="4477922" cy="1999804"/>
          </a:xfrm>
        </p:grpSpPr>
        <p:sp>
          <p:nvSpPr>
            <p:cNvPr id="11" name="Oval 10">
              <a:extLst>
                <a:ext uri="{FF2B5EF4-FFF2-40B4-BE49-F238E27FC236}">
                  <a16:creationId xmlns:a16="http://schemas.microsoft.com/office/drawing/2014/main" id="{1C2C65EF-40D0-1448-0A20-F519498127DA}"/>
                </a:ext>
              </a:extLst>
            </p:cNvPr>
            <p:cNvSpPr/>
            <p:nvPr/>
          </p:nvSpPr>
          <p:spPr>
            <a:xfrm rot="2899694">
              <a:off x="2282778" y="1399143"/>
              <a:ext cx="1447800" cy="447792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1046710-D28C-1FD5-B4A3-1550B59C85E8}"/>
                </a:ext>
              </a:extLst>
            </p:cNvPr>
            <p:cNvSpPr txBox="1"/>
            <p:nvPr/>
          </p:nvSpPr>
          <p:spPr>
            <a:xfrm>
              <a:off x="1447800" y="2362200"/>
              <a:ext cx="1559914" cy="400110"/>
            </a:xfrm>
            <a:prstGeom prst="rect">
              <a:avLst/>
            </a:prstGeom>
            <a:noFill/>
          </p:spPr>
          <p:txBody>
            <a:bodyPr wrap="none" rtlCol="0">
              <a:spAutoFit/>
            </a:bodyPr>
            <a:lstStyle/>
            <a:p>
              <a:r>
                <a:rPr lang="en-US" sz="2000" dirty="0"/>
                <a:t>Before Tariffs</a:t>
              </a:r>
            </a:p>
          </p:txBody>
        </p:sp>
      </p:grpSp>
      <p:sp>
        <p:nvSpPr>
          <p:cNvPr id="14" name="TextBox 13">
            <a:extLst>
              <a:ext uri="{FF2B5EF4-FFF2-40B4-BE49-F238E27FC236}">
                <a16:creationId xmlns:a16="http://schemas.microsoft.com/office/drawing/2014/main" id="{262CE729-745C-0172-3E1D-BCEF93BBC9AA}"/>
              </a:ext>
            </a:extLst>
          </p:cNvPr>
          <p:cNvSpPr txBox="1"/>
          <p:nvPr/>
        </p:nvSpPr>
        <p:spPr>
          <a:xfrm>
            <a:off x="9826103" y="1778913"/>
            <a:ext cx="841897" cy="430887"/>
          </a:xfrm>
          <a:prstGeom prst="rect">
            <a:avLst/>
          </a:prstGeom>
          <a:noFill/>
        </p:spPr>
        <p:txBody>
          <a:bodyPr wrap="none" rtlCol="0">
            <a:spAutoFit/>
          </a:bodyPr>
          <a:lstStyle/>
          <a:p>
            <a:r>
              <a:rPr lang="en-US" sz="2200" dirty="0"/>
              <a:t>?????</a:t>
            </a:r>
          </a:p>
        </p:txBody>
      </p:sp>
    </p:spTree>
    <p:extLst>
      <p:ext uri="{BB962C8B-B14F-4D97-AF65-F5344CB8AC3E}">
        <p14:creationId xmlns:p14="http://schemas.microsoft.com/office/powerpoint/2010/main" val="370878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5B10-2FAC-018E-6648-66F949FB5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AC3E1-0A19-9F90-2A40-61AB8D69E22C}"/>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Projected Effects</a:t>
            </a:r>
            <a:endParaRPr lang="en-US" sz="6000" dirty="0"/>
          </a:p>
        </p:txBody>
      </p:sp>
    </p:spTree>
    <p:extLst>
      <p:ext uri="{BB962C8B-B14F-4D97-AF65-F5344CB8AC3E}">
        <p14:creationId xmlns:p14="http://schemas.microsoft.com/office/powerpoint/2010/main" val="3888857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3E06-97B0-6D03-BA69-E7C142276820}"/>
              </a:ext>
            </a:extLst>
          </p:cNvPr>
          <p:cNvSpPr>
            <a:spLocks noGrp="1"/>
          </p:cNvSpPr>
          <p:nvPr>
            <p:ph type="title"/>
          </p:nvPr>
        </p:nvSpPr>
        <p:spPr>
          <a:xfrm>
            <a:off x="762000" y="0"/>
            <a:ext cx="10515600" cy="1325563"/>
          </a:xfrm>
        </p:spPr>
        <p:txBody>
          <a:bodyPr/>
          <a:lstStyle/>
          <a:p>
            <a:r>
              <a:rPr lang="en-US" dirty="0">
                <a:solidFill>
                  <a:schemeClr val="bg1"/>
                </a:solidFill>
              </a:rPr>
              <a:t>Effe</a:t>
            </a:r>
            <a:r>
              <a:rPr lang="en-US" dirty="0"/>
              <a:t>cts on U.S. GDP from Tariffs as of 9/3</a:t>
            </a:r>
          </a:p>
        </p:txBody>
      </p:sp>
      <p:pic>
        <p:nvPicPr>
          <p:cNvPr id="6" name="Content Placeholder 5" descr="A graph with a line&#10;&#10;Description automatically generated">
            <a:extLst>
              <a:ext uri="{FF2B5EF4-FFF2-40B4-BE49-F238E27FC236}">
                <a16:creationId xmlns:a16="http://schemas.microsoft.com/office/drawing/2014/main" id="{A5648033-0497-D633-1915-0D78E84AD59A}"/>
              </a:ext>
            </a:extLst>
          </p:cNvPr>
          <p:cNvPicPr>
            <a:picLocks noGrp="1" noChangeAspect="1"/>
          </p:cNvPicPr>
          <p:nvPr>
            <p:ph idx="1"/>
          </p:nvPr>
        </p:nvPicPr>
        <p:blipFill>
          <a:blip r:embed="rId2"/>
          <a:stretch>
            <a:fillRect/>
          </a:stretch>
        </p:blipFill>
        <p:spPr>
          <a:xfrm>
            <a:off x="1371600" y="1066800"/>
            <a:ext cx="9777872" cy="4961122"/>
          </a:xfrm>
        </p:spPr>
      </p:pic>
      <p:sp>
        <p:nvSpPr>
          <p:cNvPr id="4" name="Slide Number Placeholder 3">
            <a:extLst>
              <a:ext uri="{FF2B5EF4-FFF2-40B4-BE49-F238E27FC236}">
                <a16:creationId xmlns:a16="http://schemas.microsoft.com/office/drawing/2014/main" id="{D1764626-9792-8871-72A0-BA119A8FEEDA}"/>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7" name="TextBox 6">
            <a:extLst>
              <a:ext uri="{FF2B5EF4-FFF2-40B4-BE49-F238E27FC236}">
                <a16:creationId xmlns:a16="http://schemas.microsoft.com/office/drawing/2014/main" id="{75CB3957-3B8A-76C6-0452-8CDADDBA82E8}"/>
              </a:ext>
            </a:extLst>
          </p:cNvPr>
          <p:cNvSpPr txBox="1"/>
          <p:nvPr/>
        </p:nvSpPr>
        <p:spPr>
          <a:xfrm>
            <a:off x="6096000" y="2590800"/>
            <a:ext cx="2938625" cy="400110"/>
          </a:xfrm>
          <a:prstGeom prst="rect">
            <a:avLst/>
          </a:prstGeom>
          <a:noFill/>
        </p:spPr>
        <p:txBody>
          <a:bodyPr wrap="none" rtlCol="0">
            <a:spAutoFit/>
          </a:bodyPr>
          <a:lstStyle/>
          <a:p>
            <a:r>
              <a:rPr lang="en-US" sz="2000" dirty="0"/>
              <a:t>0.4% of GDP = $121 Billion</a:t>
            </a:r>
          </a:p>
        </p:txBody>
      </p:sp>
    </p:spTree>
    <p:extLst>
      <p:ext uri="{BB962C8B-B14F-4D97-AF65-F5344CB8AC3E}">
        <p14:creationId xmlns:p14="http://schemas.microsoft.com/office/powerpoint/2010/main" val="3771143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015A-FDB1-E111-B620-B55357EF916F}"/>
              </a:ext>
            </a:extLst>
          </p:cNvPr>
          <p:cNvSpPr>
            <a:spLocks noGrp="1"/>
          </p:cNvSpPr>
          <p:nvPr>
            <p:ph type="title"/>
          </p:nvPr>
        </p:nvSpPr>
        <p:spPr>
          <a:xfrm>
            <a:off x="762000" y="0"/>
            <a:ext cx="10515600" cy="1325563"/>
          </a:xfrm>
        </p:spPr>
        <p:txBody>
          <a:bodyPr/>
          <a:lstStyle/>
          <a:p>
            <a:r>
              <a:rPr lang="en-US" dirty="0">
                <a:solidFill>
                  <a:schemeClr val="bg1"/>
                </a:solidFill>
              </a:rPr>
              <a:t>Lon</a:t>
            </a:r>
            <a:r>
              <a:rPr lang="en-US" dirty="0"/>
              <a:t>g Run Change in GDP from 9/3 Tariff Levels</a:t>
            </a:r>
          </a:p>
        </p:txBody>
      </p:sp>
      <p:pic>
        <p:nvPicPr>
          <p:cNvPr id="6" name="Content Placeholder 5">
            <a:extLst>
              <a:ext uri="{FF2B5EF4-FFF2-40B4-BE49-F238E27FC236}">
                <a16:creationId xmlns:a16="http://schemas.microsoft.com/office/drawing/2014/main" id="{4BB1A2B6-9BAA-97D7-30FD-BF2A2CC0345D}"/>
              </a:ext>
            </a:extLst>
          </p:cNvPr>
          <p:cNvPicPr>
            <a:picLocks noGrp="1" noChangeAspect="1"/>
          </p:cNvPicPr>
          <p:nvPr>
            <p:ph idx="1"/>
          </p:nvPr>
        </p:nvPicPr>
        <p:blipFill>
          <a:blip r:embed="rId2"/>
          <a:srcRect/>
          <a:stretch/>
        </p:blipFill>
        <p:spPr>
          <a:xfrm>
            <a:off x="1485900" y="1183254"/>
            <a:ext cx="9220200" cy="5037076"/>
          </a:xfrm>
        </p:spPr>
      </p:pic>
      <p:sp>
        <p:nvSpPr>
          <p:cNvPr id="4" name="Slide Number Placeholder 3">
            <a:extLst>
              <a:ext uri="{FF2B5EF4-FFF2-40B4-BE49-F238E27FC236}">
                <a16:creationId xmlns:a16="http://schemas.microsoft.com/office/drawing/2014/main" id="{4D5BA39A-D2CB-13B7-9EE3-FCC5334AE0B5}"/>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7" name="TextBox 6">
            <a:extLst>
              <a:ext uri="{FF2B5EF4-FFF2-40B4-BE49-F238E27FC236}">
                <a16:creationId xmlns:a16="http://schemas.microsoft.com/office/drawing/2014/main" id="{36FB7F36-843A-C775-F886-2D5ADB82F51F}"/>
              </a:ext>
            </a:extLst>
          </p:cNvPr>
          <p:cNvSpPr txBox="1"/>
          <p:nvPr/>
        </p:nvSpPr>
        <p:spPr>
          <a:xfrm>
            <a:off x="6477000" y="6466747"/>
            <a:ext cx="5115824" cy="276999"/>
          </a:xfrm>
          <a:prstGeom prst="rect">
            <a:avLst/>
          </a:prstGeom>
          <a:noFill/>
        </p:spPr>
        <p:txBody>
          <a:bodyPr wrap="none" rtlCol="0">
            <a:spAutoFit/>
          </a:bodyPr>
          <a:lstStyle/>
          <a:p>
            <a:r>
              <a:rPr lang="en-US" sz="1200" dirty="0"/>
              <a:t>Source: https://</a:t>
            </a:r>
            <a:r>
              <a:rPr lang="en-US" sz="1200" dirty="0" err="1"/>
              <a:t>budgetlab.yale.edu</a:t>
            </a:r>
            <a:r>
              <a:rPr lang="en-US" sz="1200" dirty="0"/>
              <a:t>/research/state-us-tariffs-september-4-2025</a:t>
            </a:r>
          </a:p>
        </p:txBody>
      </p:sp>
      <p:sp>
        <p:nvSpPr>
          <p:cNvPr id="8" name="Oval 7">
            <a:extLst>
              <a:ext uri="{FF2B5EF4-FFF2-40B4-BE49-F238E27FC236}">
                <a16:creationId xmlns:a16="http://schemas.microsoft.com/office/drawing/2014/main" id="{6915FB33-8E87-1F0F-F0EE-361D91D5FAC5}"/>
              </a:ext>
            </a:extLst>
          </p:cNvPr>
          <p:cNvSpPr/>
          <p:nvPr/>
        </p:nvSpPr>
        <p:spPr>
          <a:xfrm>
            <a:off x="1676400" y="2667000"/>
            <a:ext cx="1366978" cy="2819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9122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FF45-63B7-7E73-975F-A8FEDB44A3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FD60E1-B910-E102-26AB-1F687C64B854}"/>
              </a:ext>
            </a:extLst>
          </p:cNvPr>
          <p:cNvPicPr>
            <a:picLocks noChangeAspect="1"/>
          </p:cNvPicPr>
          <p:nvPr/>
        </p:nvPicPr>
        <p:blipFill>
          <a:blip r:embed="rId3"/>
          <a:stretch>
            <a:fillRect/>
          </a:stretch>
        </p:blipFill>
        <p:spPr>
          <a:xfrm>
            <a:off x="1240055" y="1143001"/>
            <a:ext cx="8894545" cy="5087226"/>
          </a:xfrm>
          <a:prstGeom prst="rect">
            <a:avLst/>
          </a:prstGeom>
        </p:spPr>
      </p:pic>
      <p:sp>
        <p:nvSpPr>
          <p:cNvPr id="4" name="Slide Number Placeholder 3">
            <a:extLst>
              <a:ext uri="{FF2B5EF4-FFF2-40B4-BE49-F238E27FC236}">
                <a16:creationId xmlns:a16="http://schemas.microsoft.com/office/drawing/2014/main" id="{18F7A1A0-83F6-A9A4-917A-5768AFE84F0C}"/>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9" name="TextBox 8">
            <a:extLst>
              <a:ext uri="{FF2B5EF4-FFF2-40B4-BE49-F238E27FC236}">
                <a16:creationId xmlns:a16="http://schemas.microsoft.com/office/drawing/2014/main" id="{735A30E2-CCF0-94AA-6DB6-D0676C1B8DE6}"/>
              </a:ext>
            </a:extLst>
          </p:cNvPr>
          <p:cNvSpPr txBox="1"/>
          <p:nvPr/>
        </p:nvSpPr>
        <p:spPr>
          <a:xfrm>
            <a:off x="3848100" y="4495800"/>
            <a:ext cx="4495800" cy="646331"/>
          </a:xfrm>
          <a:prstGeom prst="rect">
            <a:avLst/>
          </a:prstGeom>
          <a:noFill/>
        </p:spPr>
        <p:txBody>
          <a:bodyPr wrap="square" rtlCol="0">
            <a:spAutoFit/>
          </a:bodyPr>
          <a:lstStyle/>
          <a:p>
            <a:r>
              <a:rPr lang="en-US" sz="3600" dirty="0"/>
              <a:t>Sectoral Production</a:t>
            </a:r>
          </a:p>
        </p:txBody>
      </p:sp>
      <p:sp>
        <p:nvSpPr>
          <p:cNvPr id="7" name="Title 1">
            <a:extLst>
              <a:ext uri="{FF2B5EF4-FFF2-40B4-BE49-F238E27FC236}">
                <a16:creationId xmlns:a16="http://schemas.microsoft.com/office/drawing/2014/main" id="{1B315E2D-501A-15AB-781D-EBBCC943E00C}"/>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90006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nchor="ctr">
            <a:normAutofit/>
          </a:bodyPr>
          <a:lstStyle/>
          <a:p>
            <a:r>
              <a:rPr lang="en-US" dirty="0">
                <a:solidFill>
                  <a:schemeClr val="bg1"/>
                </a:solidFill>
              </a:rPr>
              <a:t>US</a:t>
            </a:r>
            <a:r>
              <a:rPr lang="en-US" dirty="0"/>
              <a:t> Tariff History, 1860-2020</a:t>
            </a:r>
          </a:p>
        </p:txBody>
      </p:sp>
      <p:pic>
        <p:nvPicPr>
          <p:cNvPr id="5" name="Google Shape;91;p6" descr="A graph showing the world war i and the us&#10;&#10;AI-generated content may be incorrect.">
            <a:extLst>
              <a:ext uri="{FF2B5EF4-FFF2-40B4-BE49-F238E27FC236}">
                <a16:creationId xmlns:a16="http://schemas.microsoft.com/office/drawing/2014/main" id="{B4F48362-47BE-0643-600B-DEB8358F9FA2}"/>
              </a:ext>
            </a:extLst>
          </p:cNvPr>
          <p:cNvPicPr preferRelativeResize="0">
            <a:picLocks noChangeAspect="1"/>
          </p:cNvPicPr>
          <p:nvPr/>
        </p:nvPicPr>
        <p:blipFill>
          <a:blip r:embed="rId3"/>
          <a:stretch>
            <a:fillRect/>
          </a:stretch>
        </p:blipFill>
        <p:spPr>
          <a:xfrm>
            <a:off x="1779775" y="1137081"/>
            <a:ext cx="8632450" cy="5093145"/>
          </a:xfrm>
          <a:prstGeom prst="rect">
            <a:avLst/>
          </a:prstGeom>
          <a:noFill/>
          <a:ln>
            <a:noFill/>
          </a:ln>
        </p:spPr>
      </p:pic>
      <p:sp>
        <p:nvSpPr>
          <p:cNvPr id="10" name="Slide Number Placeholder 3">
            <a:extLst>
              <a:ext uri="{FF2B5EF4-FFF2-40B4-BE49-F238E27FC236}">
                <a16:creationId xmlns:a16="http://schemas.microsoft.com/office/drawing/2014/main" id="{60DBB6A1-85A7-C776-D232-9DD13B9895DA}"/>
              </a:ext>
            </a:extLst>
          </p:cNvPr>
          <p:cNvSpPr>
            <a:spLocks noGrp="1"/>
          </p:cNvSpPr>
          <p:nvPr>
            <p:ph type="sldNum" sz="quarter" idx="12"/>
          </p:nvPr>
        </p:nvSpPr>
        <p:spPr>
          <a:xfrm>
            <a:off x="9272751" y="6230226"/>
            <a:ext cx="2743200" cy="365125"/>
          </a:xfrm>
        </p:spPr>
        <p:txBody>
          <a:bodyPr/>
          <a:lstStyle/>
          <a:p>
            <a:pPr>
              <a:spcAft>
                <a:spcPts val="600"/>
              </a:spcAft>
            </a:pPr>
            <a:fld id="{D9F085D5-EC86-4F6A-B501-C1359CB3911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id="{8FAFEF45-B451-3C23-2505-FC58106D5604}"/>
              </a:ext>
            </a:extLst>
          </p:cNvPr>
          <p:cNvSpPr txBox="1"/>
          <p:nvPr/>
        </p:nvSpPr>
        <p:spPr>
          <a:xfrm>
            <a:off x="6705600" y="6475401"/>
            <a:ext cx="4648200" cy="369332"/>
          </a:xfrm>
          <a:prstGeom prst="rect">
            <a:avLst/>
          </a:prstGeom>
          <a:noFill/>
        </p:spPr>
        <p:txBody>
          <a:bodyPr wrap="square" rtlCol="0">
            <a:spAutoFit/>
          </a:bodyPr>
          <a:lstStyle/>
          <a:p>
            <a:r>
              <a:rPr lang="en-US" dirty="0"/>
              <a:t>Source: Feenstra/Taylor, International Trade, 5e</a:t>
            </a:r>
          </a:p>
        </p:txBody>
      </p:sp>
    </p:spTree>
    <p:extLst>
      <p:ext uri="{BB962C8B-B14F-4D97-AF65-F5344CB8AC3E}">
        <p14:creationId xmlns:p14="http://schemas.microsoft.com/office/powerpoint/2010/main" val="2071372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A338-B64E-0F91-1524-8CF7421A06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BE70CB-38A9-D98E-B985-C7CDB7A5273F}"/>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5" name="Title 1">
            <a:extLst>
              <a:ext uri="{FF2B5EF4-FFF2-40B4-BE49-F238E27FC236}">
                <a16:creationId xmlns:a16="http://schemas.microsoft.com/office/drawing/2014/main" id="{6610023B-568B-B602-9A53-193440902963}"/>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pic>
        <p:nvPicPr>
          <p:cNvPr id="3" name="Picture 2">
            <a:extLst>
              <a:ext uri="{FF2B5EF4-FFF2-40B4-BE49-F238E27FC236}">
                <a16:creationId xmlns:a16="http://schemas.microsoft.com/office/drawing/2014/main" id="{9AB45930-C6BC-0745-B6BC-916E0AD816C2}"/>
              </a:ext>
            </a:extLst>
          </p:cNvPr>
          <p:cNvPicPr>
            <a:picLocks noChangeAspect="1"/>
          </p:cNvPicPr>
          <p:nvPr/>
        </p:nvPicPr>
        <p:blipFill>
          <a:blip r:embed="rId3"/>
          <a:stretch>
            <a:fillRect/>
          </a:stretch>
        </p:blipFill>
        <p:spPr>
          <a:xfrm>
            <a:off x="1676400" y="929591"/>
            <a:ext cx="8209519" cy="5300635"/>
          </a:xfrm>
          <a:prstGeom prst="rect">
            <a:avLst/>
          </a:prstGeom>
        </p:spPr>
      </p:pic>
      <p:sp>
        <p:nvSpPr>
          <p:cNvPr id="2" name="TextBox 1">
            <a:extLst>
              <a:ext uri="{FF2B5EF4-FFF2-40B4-BE49-F238E27FC236}">
                <a16:creationId xmlns:a16="http://schemas.microsoft.com/office/drawing/2014/main" id="{3481B970-9ED1-D90B-E047-4F48C3549FB2}"/>
              </a:ext>
            </a:extLst>
          </p:cNvPr>
          <p:cNvSpPr txBox="1"/>
          <p:nvPr/>
        </p:nvSpPr>
        <p:spPr>
          <a:xfrm>
            <a:off x="6172200" y="1905000"/>
            <a:ext cx="3276600" cy="646331"/>
          </a:xfrm>
          <a:prstGeom prst="rect">
            <a:avLst/>
          </a:prstGeom>
          <a:noFill/>
        </p:spPr>
        <p:txBody>
          <a:bodyPr wrap="square" rtlCol="0">
            <a:spAutoFit/>
          </a:bodyPr>
          <a:lstStyle/>
          <a:p>
            <a:r>
              <a:rPr lang="en-US" sz="3600" dirty="0"/>
              <a:t>Inflation</a:t>
            </a:r>
          </a:p>
        </p:txBody>
      </p:sp>
    </p:spTree>
    <p:extLst>
      <p:ext uri="{BB962C8B-B14F-4D97-AF65-F5344CB8AC3E}">
        <p14:creationId xmlns:p14="http://schemas.microsoft.com/office/powerpoint/2010/main" val="685922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0EFC-A7FA-8CA1-EB49-BF0F432FF330}"/>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at We Know About the Tariffs So Far</a:t>
            </a:r>
          </a:p>
        </p:txBody>
      </p:sp>
      <p:sp>
        <p:nvSpPr>
          <p:cNvPr id="3" name="Content Placeholder 2">
            <a:extLst>
              <a:ext uri="{FF2B5EF4-FFF2-40B4-BE49-F238E27FC236}">
                <a16:creationId xmlns:a16="http://schemas.microsoft.com/office/drawing/2014/main" id="{FF396549-ACD1-7F4E-3110-721CE5FB4A50}"/>
              </a:ext>
            </a:extLst>
          </p:cNvPr>
          <p:cNvSpPr>
            <a:spLocks noGrp="1"/>
          </p:cNvSpPr>
          <p:nvPr>
            <p:ph idx="1"/>
          </p:nvPr>
        </p:nvSpPr>
        <p:spPr>
          <a:xfrm>
            <a:off x="838200" y="1325563"/>
            <a:ext cx="10515600" cy="4904663"/>
          </a:xfrm>
        </p:spPr>
        <p:txBody>
          <a:bodyPr/>
          <a:lstStyle/>
          <a:p>
            <a:r>
              <a:rPr lang="en-US" dirty="0"/>
              <a:t>Prices are going up, but more slowly than expected.</a:t>
            </a:r>
          </a:p>
          <a:p>
            <a:pPr lvl="1"/>
            <a:r>
              <a:rPr lang="en-US" dirty="0"/>
              <a:t>It seems that sellers are currently still absorbing much of the tariff.</a:t>
            </a:r>
          </a:p>
          <a:p>
            <a:pPr lvl="1"/>
            <a:r>
              <a:rPr lang="en-US" dirty="0"/>
              <a:t>It is expected that this can’t last and, at some point, will show up in the inflation numbers, more strongly.</a:t>
            </a:r>
          </a:p>
          <a:p>
            <a:pPr lvl="1"/>
            <a:r>
              <a:rPr lang="en-US" dirty="0"/>
              <a:t>Foreign producers are NOT paying for the tariffs!</a:t>
            </a:r>
          </a:p>
          <a:p>
            <a:r>
              <a:rPr lang="en-US" dirty="0"/>
              <a:t>Tariffs are a regressive form of taxation and are hurting low-income households more than high-income households.</a:t>
            </a:r>
          </a:p>
          <a:p>
            <a:r>
              <a:rPr lang="en-US" dirty="0"/>
              <a:t>U.S. soybean exports to China have been eliminated.</a:t>
            </a:r>
          </a:p>
        </p:txBody>
      </p:sp>
      <p:sp>
        <p:nvSpPr>
          <p:cNvPr id="4" name="Slide Number Placeholder 3">
            <a:extLst>
              <a:ext uri="{FF2B5EF4-FFF2-40B4-BE49-F238E27FC236}">
                <a16:creationId xmlns:a16="http://schemas.microsoft.com/office/drawing/2014/main" id="{5EBCF3E0-C36D-4822-677B-88F1B732B882}"/>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33217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891A2-F6FE-9503-BE06-0C831775226F}"/>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6" name="Picture 5" descr="A graph of sales and prices&#10;&#10;Description automatically generated with medium confidence">
            <a:extLst>
              <a:ext uri="{FF2B5EF4-FFF2-40B4-BE49-F238E27FC236}">
                <a16:creationId xmlns:a16="http://schemas.microsoft.com/office/drawing/2014/main" id="{265F8BD7-9CCD-E0F0-6877-E233D3CAD2E2}"/>
              </a:ext>
            </a:extLst>
          </p:cNvPr>
          <p:cNvPicPr>
            <a:picLocks noChangeAspect="1"/>
          </p:cNvPicPr>
          <p:nvPr/>
        </p:nvPicPr>
        <p:blipFill>
          <a:blip r:embed="rId2"/>
          <a:stretch>
            <a:fillRect/>
          </a:stretch>
        </p:blipFill>
        <p:spPr>
          <a:xfrm>
            <a:off x="1524000" y="522649"/>
            <a:ext cx="9766300" cy="5707577"/>
          </a:xfrm>
          <a:prstGeom prst="rect">
            <a:avLst/>
          </a:prstGeom>
        </p:spPr>
      </p:pic>
      <p:sp>
        <p:nvSpPr>
          <p:cNvPr id="7" name="Left Brace 6">
            <a:extLst>
              <a:ext uri="{FF2B5EF4-FFF2-40B4-BE49-F238E27FC236}">
                <a16:creationId xmlns:a16="http://schemas.microsoft.com/office/drawing/2014/main" id="{50CF2B48-CA2B-F031-F939-06DED925DD99}"/>
              </a:ext>
            </a:extLst>
          </p:cNvPr>
          <p:cNvSpPr/>
          <p:nvPr/>
        </p:nvSpPr>
        <p:spPr>
          <a:xfrm>
            <a:off x="1198605" y="3505200"/>
            <a:ext cx="304800" cy="2362200"/>
          </a:xfrm>
          <a:prstGeom prst="leftBrace">
            <a:avLst>
              <a:gd name="adj1" fmla="val 31499"/>
              <a:gd name="adj2" fmla="val 24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934297AD-B734-375A-16CB-00D9EDF370DD}"/>
              </a:ext>
            </a:extLst>
          </p:cNvPr>
          <p:cNvSpPr txBox="1"/>
          <p:nvPr/>
        </p:nvSpPr>
        <p:spPr>
          <a:xfrm>
            <a:off x="0" y="3593487"/>
            <a:ext cx="1219200" cy="2246769"/>
          </a:xfrm>
          <a:prstGeom prst="rect">
            <a:avLst/>
          </a:prstGeom>
          <a:noFill/>
        </p:spPr>
        <p:txBody>
          <a:bodyPr wrap="square" rtlCol="0">
            <a:spAutoFit/>
          </a:bodyPr>
          <a:lstStyle/>
          <a:p>
            <a:r>
              <a:rPr lang="en-US" sz="2800" dirty="0">
                <a:solidFill>
                  <a:srgbClr val="FF0000"/>
                </a:solidFill>
              </a:rPr>
              <a:t>3% Pt</a:t>
            </a:r>
          </a:p>
          <a:p>
            <a:r>
              <a:rPr lang="en-US" sz="2800" dirty="0">
                <a:solidFill>
                  <a:srgbClr val="FF0000"/>
                </a:solidFill>
              </a:rPr>
              <a:t>Range</a:t>
            </a:r>
          </a:p>
          <a:p>
            <a:endParaRPr lang="en-US" sz="2800" dirty="0">
              <a:solidFill>
                <a:srgbClr val="FF0000"/>
              </a:solidFill>
            </a:endParaRPr>
          </a:p>
          <a:p>
            <a:r>
              <a:rPr lang="en-US" sz="2800" dirty="0">
                <a:solidFill>
                  <a:srgbClr val="FF0000"/>
                </a:solidFill>
              </a:rPr>
              <a:t>Tariffs</a:t>
            </a:r>
          </a:p>
          <a:p>
            <a:r>
              <a:rPr lang="en-US" sz="2800" dirty="0">
                <a:solidFill>
                  <a:srgbClr val="FF0000"/>
                </a:solidFill>
              </a:rPr>
              <a:t>At 15%</a:t>
            </a:r>
          </a:p>
        </p:txBody>
      </p:sp>
    </p:spTree>
    <p:extLst>
      <p:ext uri="{BB962C8B-B14F-4D97-AF65-F5344CB8AC3E}">
        <p14:creationId xmlns:p14="http://schemas.microsoft.com/office/powerpoint/2010/main" val="3552244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DF10-FB2A-C67F-B563-D38BB193313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3E90-E136-BCC6-ABCF-1A8287CCD8A4}"/>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53</a:t>
            </a:fld>
            <a:endParaRPr lang="en-GB"/>
          </a:p>
        </p:txBody>
      </p:sp>
      <p:sp>
        <p:nvSpPr>
          <p:cNvPr id="5" name="Title 1">
            <a:extLst>
              <a:ext uri="{FF2B5EF4-FFF2-40B4-BE49-F238E27FC236}">
                <a16:creationId xmlns:a16="http://schemas.microsoft.com/office/drawing/2014/main" id="{9783D42B-79DA-72B8-0D4F-7DB429AA9B12}"/>
              </a:ext>
            </a:extLst>
          </p:cNvPr>
          <p:cNvSpPr>
            <a:spLocks noGrp="1"/>
          </p:cNvSpPr>
          <p:nvPr>
            <p:ph type="title"/>
          </p:nvPr>
        </p:nvSpPr>
        <p:spPr>
          <a:xfrm>
            <a:off x="609600" y="262649"/>
            <a:ext cx="10515600" cy="1325563"/>
          </a:xfrm>
        </p:spPr>
        <p:txBody>
          <a:bodyPr anchor="t">
            <a:normAutofit/>
          </a:bodyPr>
          <a:lstStyle/>
          <a:p>
            <a:r>
              <a:rPr lang="en-US" dirty="0">
                <a:solidFill>
                  <a:schemeClr val="bg1"/>
                </a:solidFill>
              </a:rPr>
              <a:t> Effe</a:t>
            </a:r>
            <a:r>
              <a:rPr lang="en-US" dirty="0"/>
              <a:t>cts of Tariffs on Households, As of 9/3</a:t>
            </a:r>
          </a:p>
        </p:txBody>
      </p:sp>
      <p:pic>
        <p:nvPicPr>
          <p:cNvPr id="7" name="Picture 6">
            <a:extLst>
              <a:ext uri="{FF2B5EF4-FFF2-40B4-BE49-F238E27FC236}">
                <a16:creationId xmlns:a16="http://schemas.microsoft.com/office/drawing/2014/main" id="{CCAC8FA7-5FA8-D235-9207-A87E79DF8F31}"/>
              </a:ext>
            </a:extLst>
          </p:cNvPr>
          <p:cNvPicPr>
            <a:picLocks noChangeAspect="1"/>
          </p:cNvPicPr>
          <p:nvPr/>
        </p:nvPicPr>
        <p:blipFill>
          <a:blip r:embed="rId3"/>
          <a:srcRect/>
          <a:stretch/>
        </p:blipFill>
        <p:spPr>
          <a:xfrm>
            <a:off x="283020" y="1504091"/>
            <a:ext cx="5401502" cy="4187905"/>
          </a:xfrm>
          <a:prstGeom prst="rect">
            <a:avLst/>
          </a:prstGeom>
        </p:spPr>
      </p:pic>
      <p:pic>
        <p:nvPicPr>
          <p:cNvPr id="8" name="Picture 7">
            <a:extLst>
              <a:ext uri="{FF2B5EF4-FFF2-40B4-BE49-F238E27FC236}">
                <a16:creationId xmlns:a16="http://schemas.microsoft.com/office/drawing/2014/main" id="{505B3B74-E7A3-0B5B-46C5-DBEDCC7227FC}"/>
              </a:ext>
            </a:extLst>
          </p:cNvPr>
          <p:cNvPicPr>
            <a:picLocks noChangeAspect="1"/>
          </p:cNvPicPr>
          <p:nvPr/>
        </p:nvPicPr>
        <p:blipFill>
          <a:blip r:embed="rId4"/>
          <a:srcRect/>
          <a:stretch/>
        </p:blipFill>
        <p:spPr>
          <a:xfrm>
            <a:off x="5964831" y="1504092"/>
            <a:ext cx="5507387" cy="4288040"/>
          </a:xfrm>
          <a:prstGeom prst="rect">
            <a:avLst/>
          </a:prstGeom>
        </p:spPr>
      </p:pic>
      <p:sp>
        <p:nvSpPr>
          <p:cNvPr id="2" name="TextBox 1">
            <a:extLst>
              <a:ext uri="{FF2B5EF4-FFF2-40B4-BE49-F238E27FC236}">
                <a16:creationId xmlns:a16="http://schemas.microsoft.com/office/drawing/2014/main" id="{4D00A5BC-F696-5BC1-2760-595F4E0D186E}"/>
              </a:ext>
            </a:extLst>
          </p:cNvPr>
          <p:cNvSpPr txBox="1"/>
          <p:nvPr/>
        </p:nvSpPr>
        <p:spPr>
          <a:xfrm>
            <a:off x="1371600" y="3505506"/>
            <a:ext cx="2288127" cy="369332"/>
          </a:xfrm>
          <a:prstGeom prst="rect">
            <a:avLst/>
          </a:prstGeom>
          <a:noFill/>
        </p:spPr>
        <p:txBody>
          <a:bodyPr wrap="none" rtlCol="0">
            <a:spAutoFit/>
          </a:bodyPr>
          <a:lstStyle/>
          <a:p>
            <a:r>
              <a:rPr lang="en-US" dirty="0"/>
              <a:t>Median cost is $2,000.</a:t>
            </a:r>
          </a:p>
        </p:txBody>
      </p:sp>
    </p:spTree>
    <p:extLst>
      <p:ext uri="{BB962C8B-B14F-4D97-AF65-F5344CB8AC3E}">
        <p14:creationId xmlns:p14="http://schemas.microsoft.com/office/powerpoint/2010/main" val="33844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683EA-0FF1-86AA-7E7D-40F60EABA163}"/>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4" name="Picture 3" descr="A close-up of a sign&#10;&#10;Description automatically generated">
            <a:extLst>
              <a:ext uri="{FF2B5EF4-FFF2-40B4-BE49-F238E27FC236}">
                <a16:creationId xmlns:a16="http://schemas.microsoft.com/office/drawing/2014/main" id="{1D67BC9E-8305-1C45-5F2A-7F9A92C423D7}"/>
              </a:ext>
            </a:extLst>
          </p:cNvPr>
          <p:cNvPicPr>
            <a:picLocks noChangeAspect="1"/>
          </p:cNvPicPr>
          <p:nvPr/>
        </p:nvPicPr>
        <p:blipFill>
          <a:blip r:embed="rId2"/>
          <a:stretch>
            <a:fillRect/>
          </a:stretch>
        </p:blipFill>
        <p:spPr>
          <a:xfrm>
            <a:off x="755650" y="711200"/>
            <a:ext cx="10064750" cy="5122131"/>
          </a:xfrm>
          <a:prstGeom prst="rect">
            <a:avLst/>
          </a:prstGeom>
        </p:spPr>
      </p:pic>
    </p:spTree>
    <p:extLst>
      <p:ext uri="{BB962C8B-B14F-4D97-AF65-F5344CB8AC3E}">
        <p14:creationId xmlns:p14="http://schemas.microsoft.com/office/powerpoint/2010/main" val="1356787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B327-35EF-5292-3D13-4675C4552C89}"/>
              </a:ext>
            </a:extLst>
          </p:cNvPr>
          <p:cNvSpPr>
            <a:spLocks noGrp="1"/>
          </p:cNvSpPr>
          <p:nvPr>
            <p:ph type="title"/>
          </p:nvPr>
        </p:nvSpPr>
        <p:spPr>
          <a:xfrm>
            <a:off x="99060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6353F9C7-0AD6-9359-0B89-0C8B5153573C}"/>
              </a:ext>
            </a:extLst>
          </p:cNvPr>
          <p:cNvSpPr>
            <a:spLocks noGrp="1"/>
          </p:cNvSpPr>
          <p:nvPr>
            <p:ph idx="1"/>
          </p:nvPr>
        </p:nvSpPr>
        <p:spPr>
          <a:xfrm>
            <a:off x="838200" y="1253331"/>
            <a:ext cx="10515600" cy="4351338"/>
          </a:xfrm>
        </p:spPr>
        <p:txBody>
          <a:bodyPr/>
          <a:lstStyle/>
          <a:p>
            <a:r>
              <a:rPr lang="en-US" dirty="0"/>
              <a:t>Tariffs will:</a:t>
            </a:r>
          </a:p>
          <a:p>
            <a:pPr lvl="1"/>
            <a:r>
              <a:rPr lang="en-US" dirty="0"/>
              <a:t>Not eliminate the U.S. trade deficit (in the long run).</a:t>
            </a:r>
          </a:p>
          <a:p>
            <a:pPr lvl="2">
              <a:spcAft>
                <a:spcPts val="1500"/>
              </a:spcAft>
            </a:pPr>
            <a:r>
              <a:rPr lang="en-US" dirty="0"/>
              <a:t>Increase in national savings could reduce the trade deficit.</a:t>
            </a:r>
          </a:p>
          <a:p>
            <a:pPr lvl="1">
              <a:spcAft>
                <a:spcPts val="1500"/>
              </a:spcAft>
            </a:pPr>
            <a:r>
              <a:rPr lang="en-US" dirty="0"/>
              <a:t>Decrease U.S. manufacturing production and employment.</a:t>
            </a:r>
          </a:p>
          <a:p>
            <a:pPr lvl="1">
              <a:spcAft>
                <a:spcPts val="1500"/>
              </a:spcAft>
            </a:pPr>
            <a:r>
              <a:rPr lang="en-US" dirty="0"/>
              <a:t>Increase prices for households, hurting the poor relatively the most.</a:t>
            </a:r>
          </a:p>
          <a:p>
            <a:pPr lvl="1">
              <a:spcAft>
                <a:spcPts val="1500"/>
              </a:spcAft>
            </a:pPr>
            <a:r>
              <a:rPr lang="en-US" dirty="0"/>
              <a:t>Increase U.S. government revenues, but not enough to offset other tax cuts.</a:t>
            </a:r>
          </a:p>
          <a:p>
            <a:pPr lvl="1">
              <a:spcAft>
                <a:spcPts val="1500"/>
              </a:spcAft>
            </a:pPr>
            <a:r>
              <a:rPr lang="en-US" dirty="0"/>
              <a:t>Negatively impact U.S. economic growth.</a:t>
            </a:r>
          </a:p>
        </p:txBody>
      </p:sp>
      <p:sp>
        <p:nvSpPr>
          <p:cNvPr id="4" name="Slide Number Placeholder 3">
            <a:extLst>
              <a:ext uri="{FF2B5EF4-FFF2-40B4-BE49-F238E27FC236}">
                <a16:creationId xmlns:a16="http://schemas.microsoft.com/office/drawing/2014/main" id="{F3FC2FBB-6CB8-6027-06D4-B516A1327115}"/>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94728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09600"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a:t>
            </a:r>
            <a:r>
              <a:rPr lang="en-US" err="1"/>
              <a:t>needecon</a:t>
            </a:r>
            <a:r>
              <a:rPr lang="en-US"/>
              <a:t>.org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dirty="0">
                <a:hlinkClick r:id="rId4"/>
              </a:rPr>
              <a:t>www.NEEDEcon.org/testimonials.php</a:t>
            </a:r>
            <a:endParaRPr lang="en-US" dirty="0"/>
          </a:p>
          <a:p>
            <a:pPr marL="0" indent="0" algn="ctr">
              <a:buNone/>
            </a:pPr>
            <a:endParaRPr lang="en-US" dirty="0"/>
          </a:p>
          <a:p>
            <a:pPr marL="0" indent="0" algn="ctr">
              <a:buNone/>
            </a:pPr>
            <a:r>
              <a:rPr lang="en-US" dirty="0"/>
              <a:t>Become a Friend of NEED:  </a:t>
            </a:r>
            <a:r>
              <a:rPr lang="en-US" dirty="0" err="1"/>
              <a:t>www.NEEDEcon.org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190794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122DF-973C-3E1E-7353-F55FF8B91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7AA70-2906-DF55-F1B3-3E83A0A8F48D}"/>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Current Tariff Policy</a:t>
            </a:r>
            <a:endParaRPr lang="en-US" sz="6000" dirty="0"/>
          </a:p>
        </p:txBody>
      </p:sp>
    </p:spTree>
    <p:extLst>
      <p:ext uri="{BB962C8B-B14F-4D97-AF65-F5344CB8AC3E}">
        <p14:creationId xmlns:p14="http://schemas.microsoft.com/office/powerpoint/2010/main" val="132611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6B25-9F7F-BFF2-A303-270B3D92D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92423-B00A-5F7B-DB65-1F5257129233}"/>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 and Plans</a:t>
            </a:r>
          </a:p>
        </p:txBody>
      </p:sp>
      <p:sp>
        <p:nvSpPr>
          <p:cNvPr id="3" name="Content Placeholder 2">
            <a:extLst>
              <a:ext uri="{FF2B5EF4-FFF2-40B4-BE49-F238E27FC236}">
                <a16:creationId xmlns:a16="http://schemas.microsoft.com/office/drawing/2014/main" id="{838F891E-1E84-719B-4FE0-209645819108}"/>
              </a:ext>
            </a:extLst>
          </p:cNvPr>
          <p:cNvSpPr>
            <a:spLocks noGrp="1"/>
          </p:cNvSpPr>
          <p:nvPr>
            <p:ph idx="1"/>
          </p:nvPr>
        </p:nvSpPr>
        <p:spPr>
          <a:xfrm>
            <a:off x="838200" y="1325563"/>
            <a:ext cx="10210800" cy="4724399"/>
          </a:xfrm>
        </p:spPr>
        <p:txBody>
          <a:bodyPr>
            <a:normAutofit fontScale="92500" lnSpcReduction="10000"/>
          </a:bodyPr>
          <a:lstStyle/>
          <a:p>
            <a:r>
              <a:rPr lang="en-US" dirty="0"/>
              <a:t>“To me the most beautiful word in the dictionary is ‘tariff’”</a:t>
            </a:r>
          </a:p>
          <a:p>
            <a:r>
              <a:rPr lang="en-US" b="0" dirty="0">
                <a:solidFill>
                  <a:schemeClr val="tx1"/>
                </a:solidFill>
              </a:rPr>
              <a:t>Fentanyl and Immigration (action on China, Canada, and Mexico)</a:t>
            </a:r>
          </a:p>
          <a:p>
            <a:r>
              <a:rPr lang="en-US" b="0" dirty="0">
                <a:solidFill>
                  <a:schemeClr val="tx1"/>
                </a:solidFill>
              </a:rPr>
              <a:t>Steel and Aluminum (action on all countries)</a:t>
            </a:r>
          </a:p>
          <a:p>
            <a:r>
              <a:rPr lang="en-US" b="0" dirty="0">
                <a:solidFill>
                  <a:schemeClr val="tx1"/>
                </a:solidFill>
              </a:rPr>
              <a:t>Copper (national security investigation)</a:t>
            </a:r>
          </a:p>
          <a:p>
            <a:r>
              <a:rPr lang="en-US" b="0" dirty="0">
                <a:solidFill>
                  <a:schemeClr val="tx1"/>
                </a:solidFill>
              </a:rPr>
              <a:t>Lumber (national security investigation, biggest exporter is Canada)</a:t>
            </a:r>
          </a:p>
          <a:p>
            <a:r>
              <a:rPr lang="en-US" b="0" dirty="0">
                <a:solidFill>
                  <a:schemeClr val="tx1"/>
                </a:solidFill>
              </a:rPr>
              <a:t>Reciprocal Trade and Tariffs (all countries)</a:t>
            </a:r>
          </a:p>
          <a:p>
            <a:r>
              <a:rPr lang="en-US" b="0" dirty="0">
                <a:solidFill>
                  <a:schemeClr val="tx1"/>
                </a:solidFill>
              </a:rPr>
              <a:t>Tariffs on countries that impose digital services tax on American companies (targets EU countries, Turkey, UK, Canada)</a:t>
            </a:r>
          </a:p>
          <a:p>
            <a:r>
              <a:rPr lang="en-US" b="0" dirty="0">
                <a:solidFill>
                  <a:schemeClr val="tx1"/>
                </a:solidFill>
              </a:rPr>
              <a:t>Autos and auto parts</a:t>
            </a:r>
          </a:p>
          <a:p>
            <a:r>
              <a:rPr lang="en-US" b="0" dirty="0">
                <a:solidFill>
                  <a:schemeClr val="tx1"/>
                </a:solidFill>
              </a:rPr>
              <a:t>Pharmaceuticals, Semiconductors, Critical minerals, Trucks, Aircraft (national security investigations)</a:t>
            </a:r>
          </a:p>
          <a:p>
            <a:pPr marL="0" indent="0">
              <a:buNone/>
            </a:pPr>
            <a:endParaRPr lang="en-US" dirty="0"/>
          </a:p>
        </p:txBody>
      </p:sp>
      <p:sp>
        <p:nvSpPr>
          <p:cNvPr id="4" name="Slide Number Placeholder 3">
            <a:extLst>
              <a:ext uri="{FF2B5EF4-FFF2-40B4-BE49-F238E27FC236}">
                <a16:creationId xmlns:a16="http://schemas.microsoft.com/office/drawing/2014/main" id="{3CD8FF68-A1A7-D18C-53EF-3C7FB48BB052}"/>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78093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7C20-E237-FE54-4615-FA7FDD82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2396E-B0F5-E763-5914-C00388861F8C}"/>
              </a:ext>
            </a:extLst>
          </p:cNvPr>
          <p:cNvSpPr>
            <a:spLocks noGrp="1"/>
          </p:cNvSpPr>
          <p:nvPr>
            <p:ph type="title"/>
          </p:nvPr>
        </p:nvSpPr>
        <p:spPr>
          <a:xfrm>
            <a:off x="762000" y="0"/>
            <a:ext cx="10515600" cy="1325563"/>
          </a:xfrm>
        </p:spPr>
        <p:txBody>
          <a:bodyPr/>
          <a:lstStyle/>
          <a:p>
            <a:r>
              <a:rPr lang="en-US" dirty="0">
                <a:solidFill>
                  <a:schemeClr val="bg1"/>
                </a:solidFill>
              </a:rPr>
              <a:t>Fen</a:t>
            </a:r>
            <a:r>
              <a:rPr lang="en-US" dirty="0"/>
              <a:t>tanyl and Immigration </a:t>
            </a:r>
          </a:p>
        </p:txBody>
      </p:sp>
      <p:sp>
        <p:nvSpPr>
          <p:cNvPr id="3" name="Content Placeholder 2">
            <a:extLst>
              <a:ext uri="{FF2B5EF4-FFF2-40B4-BE49-F238E27FC236}">
                <a16:creationId xmlns:a16="http://schemas.microsoft.com/office/drawing/2014/main" id="{EEF6039F-09FC-94EE-62F0-D8943E46209D}"/>
              </a:ext>
            </a:extLst>
          </p:cNvPr>
          <p:cNvSpPr>
            <a:spLocks noGrp="1"/>
          </p:cNvSpPr>
          <p:nvPr>
            <p:ph idx="1"/>
          </p:nvPr>
        </p:nvSpPr>
        <p:spPr>
          <a:xfrm>
            <a:off x="838200" y="1143000"/>
            <a:ext cx="10515600" cy="5087226"/>
          </a:xfrm>
        </p:spPr>
        <p:txBody>
          <a:bodyPr>
            <a:normAutofit fontScale="92500" lnSpcReduction="20000"/>
          </a:bodyPr>
          <a:lstStyle/>
          <a:p>
            <a:pPr marL="457200" lvl="1" indent="0">
              <a:buNone/>
            </a:pPr>
            <a:r>
              <a:rPr lang="en-US" dirty="0"/>
              <a:t>Use of International Emergency Economic Powers Act </a:t>
            </a:r>
          </a:p>
          <a:p>
            <a:pPr marL="457200" lvl="1" indent="0">
              <a:buNone/>
            </a:pPr>
            <a:endParaRPr lang="en-US" b="1" dirty="0"/>
          </a:p>
          <a:p>
            <a:pPr marL="457200" lvl="1" indent="0">
              <a:buNone/>
            </a:pPr>
            <a:r>
              <a:rPr lang="en-US" b="1" dirty="0"/>
              <a:t>Feb 1:  </a:t>
            </a:r>
            <a:r>
              <a:rPr lang="en-US" dirty="0"/>
              <a:t>Announced tariffs of 25% on Canada and Mexico and 10% on China if they didn’t stop flows of illegal people and drugs across the borders</a:t>
            </a:r>
          </a:p>
          <a:p>
            <a:pPr lvl="2"/>
            <a:r>
              <a:rPr lang="en-US" dirty="0"/>
              <a:t>After talks with leaders, he postponed the tariffs on Canada and Mexico for one month</a:t>
            </a:r>
          </a:p>
          <a:p>
            <a:pPr lvl="3"/>
            <a:r>
              <a:rPr lang="en-US" dirty="0"/>
              <a:t>On Feb 24 “he said he is ‘going forward’ with the tariffs next week. </a:t>
            </a:r>
          </a:p>
          <a:p>
            <a:pPr lvl="2"/>
            <a:r>
              <a:rPr lang="en-US" dirty="0"/>
              <a:t>The 10% additional tariff on China</a:t>
            </a:r>
          </a:p>
          <a:p>
            <a:pPr lvl="3"/>
            <a:r>
              <a:rPr lang="en-US" dirty="0"/>
              <a:t>Went into effect Feb 4</a:t>
            </a:r>
          </a:p>
          <a:p>
            <a:pPr lvl="3"/>
            <a:r>
              <a:rPr lang="en-US" dirty="0"/>
              <a:t>China retaliated with more tariffs, export controls on US (took effect on Feb.10)</a:t>
            </a:r>
          </a:p>
          <a:p>
            <a:pPr marL="457200" lvl="1" indent="0">
              <a:buNone/>
            </a:pPr>
            <a:r>
              <a:rPr lang="en-US" b="1" dirty="0"/>
              <a:t>Feb 1:   </a:t>
            </a:r>
            <a:r>
              <a:rPr lang="en-US" dirty="0"/>
              <a:t>Announced repeal of “de minimis” tariff-free policy on imports from China</a:t>
            </a:r>
          </a:p>
          <a:p>
            <a:pPr lvl="2"/>
            <a:r>
              <a:rPr lang="en-US" sz="1800" dirty="0"/>
              <a:t>For years, imports under $800 have entered US tariff free</a:t>
            </a:r>
          </a:p>
          <a:p>
            <a:pPr lvl="2"/>
            <a:r>
              <a:rPr lang="en-US" sz="1800" dirty="0"/>
              <a:t>Feb 5:  Paused the repeal as packages piled up at customs</a:t>
            </a:r>
          </a:p>
          <a:p>
            <a:pPr lvl="2"/>
            <a:r>
              <a:rPr lang="en-US" sz="1800" dirty="0"/>
              <a:t>May 2: Reinstated.</a:t>
            </a:r>
          </a:p>
          <a:p>
            <a:pPr marL="457200" lvl="1" indent="0">
              <a:buNone/>
            </a:pPr>
            <a:r>
              <a:rPr lang="en-US" b="1" dirty="0"/>
              <a:t>Mar 4: </a:t>
            </a:r>
            <a:r>
              <a:rPr lang="en-US" dirty="0"/>
              <a:t>US tariffs go into effect on Mexico and Canada and are raised on Chinese imports to 20%</a:t>
            </a:r>
          </a:p>
          <a:p>
            <a:pPr marL="457200" lvl="1" indent="0">
              <a:buNone/>
            </a:pPr>
            <a:r>
              <a:rPr lang="en-US" b="1" dirty="0"/>
              <a:t>Mar 6</a:t>
            </a:r>
            <a:r>
              <a:rPr lang="en-US" dirty="0"/>
              <a:t>:  US exempts imports from Canada and Mexico under USMCA.</a:t>
            </a:r>
          </a:p>
          <a:p>
            <a:pPr marL="457200" lvl="1" indent="0">
              <a:buNone/>
            </a:pPr>
            <a:endParaRPr lang="en-US" dirty="0"/>
          </a:p>
        </p:txBody>
      </p:sp>
      <p:sp>
        <p:nvSpPr>
          <p:cNvPr id="4" name="Slide Number Placeholder 3">
            <a:extLst>
              <a:ext uri="{FF2B5EF4-FFF2-40B4-BE49-F238E27FC236}">
                <a16:creationId xmlns:a16="http://schemas.microsoft.com/office/drawing/2014/main" id="{982D155E-DAB4-702D-E0DD-5DF542DD3073}"/>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39820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E71B-E41F-AB31-2B9F-358DD9E7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64F3C-1159-1C7B-5761-BE7C6B2A6BD0}"/>
              </a:ext>
            </a:extLst>
          </p:cNvPr>
          <p:cNvSpPr>
            <a:spLocks noGrp="1"/>
          </p:cNvSpPr>
          <p:nvPr>
            <p:ph type="title"/>
          </p:nvPr>
        </p:nvSpPr>
        <p:spPr>
          <a:xfrm>
            <a:off x="838200" y="0"/>
            <a:ext cx="10515600" cy="1325563"/>
          </a:xfrm>
        </p:spPr>
        <p:txBody>
          <a:bodyPr/>
          <a:lstStyle/>
          <a:p>
            <a:r>
              <a:rPr lang="en-US" dirty="0">
                <a:solidFill>
                  <a:schemeClr val="bg1"/>
                </a:solidFill>
              </a:rPr>
              <a:t>Ste</a:t>
            </a:r>
            <a:r>
              <a:rPr lang="en-US" dirty="0">
                <a:solidFill>
                  <a:schemeClr val="accent1">
                    <a:lumMod val="75000"/>
                  </a:schemeClr>
                </a:solidFill>
              </a:rPr>
              <a:t>el and Aluminum</a:t>
            </a:r>
          </a:p>
        </p:txBody>
      </p:sp>
      <p:sp>
        <p:nvSpPr>
          <p:cNvPr id="3" name="Content Placeholder 2">
            <a:extLst>
              <a:ext uri="{FF2B5EF4-FFF2-40B4-BE49-F238E27FC236}">
                <a16:creationId xmlns:a16="http://schemas.microsoft.com/office/drawing/2014/main" id="{5753D9BB-CE32-6EC4-A938-B199ECEE6E12}"/>
              </a:ext>
            </a:extLst>
          </p:cNvPr>
          <p:cNvSpPr>
            <a:spLocks noGrp="1"/>
          </p:cNvSpPr>
          <p:nvPr>
            <p:ph idx="1"/>
          </p:nvPr>
        </p:nvSpPr>
        <p:spPr>
          <a:xfrm>
            <a:off x="832262" y="1143000"/>
            <a:ext cx="9982200" cy="4904662"/>
          </a:xfrm>
        </p:spPr>
        <p:txBody>
          <a:bodyPr>
            <a:normAutofit/>
          </a:bodyPr>
          <a:lstStyle/>
          <a:p>
            <a:pPr marL="457200" lvl="1" indent="0">
              <a:buNone/>
            </a:pPr>
            <a:r>
              <a:rPr lang="en-US" b="1" dirty="0"/>
              <a:t>Section 232 tariffs (National Security)</a:t>
            </a:r>
          </a:p>
          <a:p>
            <a:pPr marL="457200" lvl="1" indent="0">
              <a:buNone/>
            </a:pPr>
            <a:r>
              <a:rPr lang="en-US" b="1" dirty="0"/>
              <a:t>Feb 10:  </a:t>
            </a:r>
            <a:r>
              <a:rPr lang="en-US" dirty="0"/>
              <a:t>Trump announced new 25% tariffs on steel and aluminum from all countries, to take effect on March 12.</a:t>
            </a:r>
          </a:p>
          <a:p>
            <a:pPr marL="457200" lvl="1" indent="0">
              <a:buNone/>
            </a:pPr>
            <a:r>
              <a:rPr lang="en-US" b="1" dirty="0"/>
              <a:t>Mar. 12: </a:t>
            </a:r>
            <a:r>
              <a:rPr lang="en-US" dirty="0"/>
              <a:t>The tariff on steel and aluminum goes into effect.</a:t>
            </a:r>
          </a:p>
          <a:p>
            <a:pPr marL="457200" lvl="1" indent="0">
              <a:buNone/>
            </a:pPr>
            <a:r>
              <a:rPr lang="en-US" b="1" dirty="0"/>
              <a:t>Mar. 12: </a:t>
            </a:r>
            <a:r>
              <a:rPr lang="en-US" dirty="0"/>
              <a:t>Canada announces plans to retaliate on Mar. 13 by imposing 25% tariffs on C$29.8 bn of US goods such as steel and aluminum products, tools, computer, display monitors, sport equipment, and cast-iron products.</a:t>
            </a:r>
          </a:p>
          <a:p>
            <a:pPr marL="457200" lvl="1" indent="0">
              <a:buNone/>
            </a:pPr>
            <a:r>
              <a:rPr lang="en-US" b="1" dirty="0"/>
              <a:t>Mar. 12: </a:t>
            </a:r>
            <a:r>
              <a:rPr lang="en-US" dirty="0"/>
              <a:t>EU also announces plans to retaliate on $28bn worth of US goods such as whiskey, motorcycles, motorboats in the first phase and beer, poultry, beef, soybeans and produce in the second phase. Delayed to mid-April.</a:t>
            </a:r>
          </a:p>
          <a:p>
            <a:pPr marL="457200" lvl="1" indent="0">
              <a:buNone/>
            </a:pPr>
            <a:r>
              <a:rPr lang="en-US" b="1" dirty="0"/>
              <a:t>Apr. 9: </a:t>
            </a:r>
            <a:r>
              <a:rPr lang="en-US" dirty="0"/>
              <a:t>EU member states agree on retaliatory tariffs but put on hold for 90 days.</a:t>
            </a:r>
          </a:p>
          <a:p>
            <a:pPr marL="457200" lvl="1" indent="0">
              <a:buNone/>
            </a:pPr>
            <a:endParaRPr lang="en-US" dirty="0"/>
          </a:p>
        </p:txBody>
      </p:sp>
      <p:sp>
        <p:nvSpPr>
          <p:cNvPr id="4" name="Slide Number Placeholder 3">
            <a:extLst>
              <a:ext uri="{FF2B5EF4-FFF2-40B4-BE49-F238E27FC236}">
                <a16:creationId xmlns:a16="http://schemas.microsoft.com/office/drawing/2014/main" id="{9345B45B-C0BE-01D9-26B6-4FEE1DCD9DAB}"/>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8376925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178030</TotalTime>
  <Words>4059</Words>
  <Application>Microsoft Macintosh PowerPoint</Application>
  <PresentationFormat>Widescreen</PresentationFormat>
  <Paragraphs>510</Paragraphs>
  <Slides>56</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BBC Reith Serif</vt:lpstr>
      <vt:lpstr>Calibri</vt:lpstr>
      <vt:lpstr>Courier New</vt:lpstr>
      <vt:lpstr>Helvetica Neue</vt:lpstr>
      <vt:lpstr>inherit</vt:lpstr>
      <vt:lpstr>nyt-cheltenham-cond</vt:lpstr>
      <vt:lpstr>Retina Narrow</vt:lpstr>
      <vt:lpstr>Times New Roman</vt:lpstr>
      <vt:lpstr>var(--ds-type-system-serif-lining)</vt:lpstr>
      <vt:lpstr>Custom Design</vt:lpstr>
      <vt:lpstr>PowerPoint Presentation</vt:lpstr>
      <vt:lpstr> What Is a Tariff?</vt:lpstr>
      <vt:lpstr> Outline</vt:lpstr>
      <vt:lpstr>US Tariff History</vt:lpstr>
      <vt:lpstr>US Tariff History, 1860-2020</vt:lpstr>
      <vt:lpstr>Current Tariff Policy</vt:lpstr>
      <vt:lpstr>Trump II Tariff Actions and Plans</vt:lpstr>
      <vt:lpstr>Fentanyl and Immigration </vt:lpstr>
      <vt:lpstr>Steel and Aluminum</vt:lpstr>
      <vt:lpstr> Reciprocal Trade and Tariffs</vt:lpstr>
      <vt:lpstr> Reciprocal Trade and Tariffs</vt:lpstr>
      <vt:lpstr>Example, Lesotho (2022 data)</vt:lpstr>
      <vt:lpstr>Tariffs on Individual Countries?</vt:lpstr>
      <vt:lpstr>Tariffs on Specific Goods</vt:lpstr>
      <vt:lpstr>Negotiations</vt:lpstr>
      <vt:lpstr>Tariff Effects</vt:lpstr>
      <vt:lpstr> Economic Effects of a Tariff</vt:lpstr>
      <vt:lpstr> Effects of a Tariff</vt:lpstr>
      <vt:lpstr>Possible Economic Arguments for Tariffs</vt:lpstr>
      <vt:lpstr> Other effects of a Tariff</vt:lpstr>
      <vt:lpstr>Trump I Tariffs  and the Trade War</vt:lpstr>
      <vt:lpstr>Trump I Tariffs - US Imports Covered</vt:lpstr>
      <vt:lpstr>Trump I Tariff Retaliation - US Exports Covered</vt:lpstr>
      <vt:lpstr>Tariffs on Washing Machines</vt:lpstr>
      <vt:lpstr>Tariffs on Solar Panels</vt:lpstr>
      <vt:lpstr>Tariffs on Metals</vt:lpstr>
      <vt:lpstr>Tariffs on Metals - Retaliation</vt:lpstr>
      <vt:lpstr>Subsidies to American Farmers</vt:lpstr>
      <vt:lpstr>Trump Tariff Exemptions</vt:lpstr>
      <vt:lpstr>Trump Tariff Exemptions</vt:lpstr>
      <vt:lpstr>Trump Tariff Exemptions (Spoils System?)</vt:lpstr>
      <vt:lpstr>US Trade Balance = Exports minus Imports</vt:lpstr>
      <vt:lpstr>US Trade Balance with China and the World</vt:lpstr>
      <vt:lpstr>US Trade Balance with Vietnam</vt:lpstr>
      <vt:lpstr>Trump I Tariffs &amp; Trade War</vt:lpstr>
      <vt:lpstr>Trump II Tariffs</vt:lpstr>
      <vt:lpstr> US Tariff Level </vt:lpstr>
      <vt:lpstr>Average Tariffs: Jan 1, 2025-Aug 31, 2025</vt:lpstr>
      <vt:lpstr>Effective Tariff Rates</vt:lpstr>
      <vt:lpstr>Why?</vt:lpstr>
      <vt:lpstr>Raising Revenues?</vt:lpstr>
      <vt:lpstr> US Trade Deficit – Not Looking Good, So Far</vt:lpstr>
      <vt:lpstr>Trade Deficits are Driven by Investment Flows  and Tariffs Can NOT “Fix” Them</vt:lpstr>
      <vt:lpstr>U.S. Manufacturing Production</vt:lpstr>
      <vt:lpstr>U.S. Manufacturing Production</vt:lpstr>
      <vt:lpstr>Projected Effects</vt:lpstr>
      <vt:lpstr>Effects on U.S. GDP from Tariffs as of 9/3</vt:lpstr>
      <vt:lpstr>Long Run Change in GDP from 9/3 Tariff Levels</vt:lpstr>
      <vt:lpstr> Effects of 10% Tariff on All U.S. Imports</vt:lpstr>
      <vt:lpstr> Effects of 10% Tariff on All U.S. Imports</vt:lpstr>
      <vt:lpstr>What We Know About the Tariffs So Far</vt:lpstr>
      <vt:lpstr>PowerPoint Presentation</vt:lpstr>
      <vt:lpstr> Effects of Tariffs on Households, As of 9/3</vt:lpstr>
      <vt:lpstr>PowerPoint Presentation</vt:lpstr>
      <vt:lpstr>Summary</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409</cp:revision>
  <cp:lastPrinted>2025-09-20T19:07:38Z</cp:lastPrinted>
  <dcterms:created xsi:type="dcterms:W3CDTF">2017-05-03T22:30:38Z</dcterms:created>
  <dcterms:modified xsi:type="dcterms:W3CDTF">2025-09-20T19:07:48Z</dcterms:modified>
</cp:coreProperties>
</file>