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48"/>
  </p:notesMasterIdLst>
  <p:sldIdLst>
    <p:sldId id="256" r:id="rId5"/>
    <p:sldId id="258" r:id="rId6"/>
    <p:sldId id="1094" r:id="rId7"/>
    <p:sldId id="1110" r:id="rId8"/>
    <p:sldId id="1121" r:id="rId9"/>
    <p:sldId id="4211" r:id="rId10"/>
    <p:sldId id="1090" r:id="rId11"/>
    <p:sldId id="4538" r:id="rId12"/>
    <p:sldId id="1105" r:id="rId13"/>
    <p:sldId id="1117" r:id="rId14"/>
    <p:sldId id="1095" r:id="rId15"/>
    <p:sldId id="1128" r:id="rId16"/>
    <p:sldId id="4212" r:id="rId17"/>
    <p:sldId id="4213" r:id="rId18"/>
    <p:sldId id="4214" r:id="rId19"/>
    <p:sldId id="4216" r:id="rId20"/>
    <p:sldId id="4217" r:id="rId21"/>
    <p:sldId id="1112" r:id="rId22"/>
    <p:sldId id="4015" r:id="rId23"/>
    <p:sldId id="4016" r:id="rId24"/>
    <p:sldId id="1103" r:id="rId25"/>
    <p:sldId id="1100" r:id="rId26"/>
    <p:sldId id="1113" r:id="rId27"/>
    <p:sldId id="1114" r:id="rId28"/>
    <p:sldId id="1106" r:id="rId29"/>
    <p:sldId id="4008" r:id="rId30"/>
    <p:sldId id="4009" r:id="rId31"/>
    <p:sldId id="4011" r:id="rId32"/>
    <p:sldId id="4003" r:id="rId33"/>
    <p:sldId id="4002" r:id="rId34"/>
    <p:sldId id="1116" r:id="rId35"/>
    <p:sldId id="4004" r:id="rId36"/>
    <p:sldId id="4014" r:id="rId37"/>
    <p:sldId id="1120" r:id="rId38"/>
    <p:sldId id="4218" r:id="rId39"/>
    <p:sldId id="4005" r:id="rId40"/>
    <p:sldId id="4006" r:id="rId41"/>
    <p:sldId id="1124" r:id="rId42"/>
    <p:sldId id="1125" r:id="rId43"/>
    <p:sldId id="1122" r:id="rId44"/>
    <p:sldId id="1119" r:id="rId45"/>
    <p:sldId id="4012" r:id="rId46"/>
    <p:sldId id="411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56599" autoAdjust="0"/>
  </p:normalViewPr>
  <p:slideViewPr>
    <p:cSldViewPr snapToGrid="0" snapToObjects="1">
      <p:cViewPr varScale="1">
        <p:scale>
          <a:sx n="69" d="100"/>
          <a:sy n="69" d="100"/>
        </p:scale>
        <p:origin x="28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\Dropbox\NEED\Gender%20wage%20gap\gender_wage_gap_median_weekly%20earning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cap="none" baseline="0" dirty="0">
                <a:effectLst/>
              </a:rPr>
              <a:t>Ratio of Female Weekly Wages to Male</a:t>
            </a:r>
          </a:p>
          <a:p>
            <a:pPr>
              <a:defRPr sz="2000"/>
            </a:pPr>
            <a:r>
              <a:rPr lang="en-US" sz="2000" b="0" i="0" u="none" strike="noStrike" cap="none" baseline="0" dirty="0">
                <a:effectLst/>
              </a:rPr>
              <a:t>1979-2023</a:t>
            </a:r>
            <a:endParaRPr lang="en-US" sz="20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61018348399221E-2"/>
          <c:y val="1.7804518163723079E-2"/>
          <c:w val="0.90896746891971947"/>
          <c:h val="0.83394002658318311"/>
        </c:manualLayout>
      </c:layout>
      <c:lineChart>
        <c:grouping val="stacked"/>
        <c:varyColors val="0"/>
        <c:ser>
          <c:idx val="0"/>
          <c:order val="0"/>
          <c:spPr>
            <a:ln w="38100" cap="rnd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8118030688426755E-3"/>
                  <c:y val="-0.1449408462154269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08-4C2C-B0B8-AAE7F5ADE3BA}"/>
                </c:ext>
              </c:extLst>
            </c:dLbl>
            <c:dLbl>
              <c:idx val="179"/>
              <c:layout>
                <c:manualLayout>
                  <c:x val="-1.4807239192168432E-2"/>
                  <c:y val="6.3084170856269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08-4C2C-B0B8-AAE7F5ADE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'nominal-Q'!$C$8:$C$187</c:f>
              <c:numCache>
                <c:formatCode>m/d/yyyy</c:formatCode>
                <c:ptCount val="180"/>
                <c:pt idx="0">
                  <c:v>28856</c:v>
                </c:pt>
                <c:pt idx="1">
                  <c:v>28946</c:v>
                </c:pt>
                <c:pt idx="2">
                  <c:v>29037</c:v>
                </c:pt>
                <c:pt idx="3">
                  <c:v>29129</c:v>
                </c:pt>
                <c:pt idx="4">
                  <c:v>29221</c:v>
                </c:pt>
                <c:pt idx="5">
                  <c:v>29312</c:v>
                </c:pt>
                <c:pt idx="6">
                  <c:v>29403</c:v>
                </c:pt>
                <c:pt idx="7">
                  <c:v>29495</c:v>
                </c:pt>
                <c:pt idx="8">
                  <c:v>29587</c:v>
                </c:pt>
                <c:pt idx="9">
                  <c:v>29677</c:v>
                </c:pt>
                <c:pt idx="10">
                  <c:v>29768</c:v>
                </c:pt>
                <c:pt idx="11">
                  <c:v>29860</c:v>
                </c:pt>
                <c:pt idx="12">
                  <c:v>29952</c:v>
                </c:pt>
                <c:pt idx="13">
                  <c:v>30042</c:v>
                </c:pt>
                <c:pt idx="14">
                  <c:v>30133</c:v>
                </c:pt>
                <c:pt idx="15">
                  <c:v>30225</c:v>
                </c:pt>
                <c:pt idx="16">
                  <c:v>30317</c:v>
                </c:pt>
                <c:pt idx="17">
                  <c:v>30407</c:v>
                </c:pt>
                <c:pt idx="18">
                  <c:v>30498</c:v>
                </c:pt>
                <c:pt idx="19">
                  <c:v>30590</c:v>
                </c:pt>
                <c:pt idx="20">
                  <c:v>30682</c:v>
                </c:pt>
                <c:pt idx="21">
                  <c:v>30773</c:v>
                </c:pt>
                <c:pt idx="22">
                  <c:v>30864</c:v>
                </c:pt>
                <c:pt idx="23">
                  <c:v>30956</c:v>
                </c:pt>
                <c:pt idx="24">
                  <c:v>31048</c:v>
                </c:pt>
                <c:pt idx="25">
                  <c:v>31138</c:v>
                </c:pt>
                <c:pt idx="26">
                  <c:v>31229</c:v>
                </c:pt>
                <c:pt idx="27">
                  <c:v>31321</c:v>
                </c:pt>
                <c:pt idx="28">
                  <c:v>31413</c:v>
                </c:pt>
                <c:pt idx="29">
                  <c:v>31503</c:v>
                </c:pt>
                <c:pt idx="30">
                  <c:v>31594</c:v>
                </c:pt>
                <c:pt idx="31">
                  <c:v>31686</c:v>
                </c:pt>
                <c:pt idx="32">
                  <c:v>31778</c:v>
                </c:pt>
                <c:pt idx="33">
                  <c:v>31868</c:v>
                </c:pt>
                <c:pt idx="34">
                  <c:v>31959</c:v>
                </c:pt>
                <c:pt idx="35">
                  <c:v>32051</c:v>
                </c:pt>
                <c:pt idx="36">
                  <c:v>32143</c:v>
                </c:pt>
                <c:pt idx="37">
                  <c:v>32234</c:v>
                </c:pt>
                <c:pt idx="38">
                  <c:v>32325</c:v>
                </c:pt>
                <c:pt idx="39">
                  <c:v>32417</c:v>
                </c:pt>
                <c:pt idx="40">
                  <c:v>32509</c:v>
                </c:pt>
                <c:pt idx="41">
                  <c:v>32599</c:v>
                </c:pt>
                <c:pt idx="42">
                  <c:v>32690</c:v>
                </c:pt>
                <c:pt idx="43">
                  <c:v>32782</c:v>
                </c:pt>
                <c:pt idx="44">
                  <c:v>32874</c:v>
                </c:pt>
                <c:pt idx="45">
                  <c:v>32964</c:v>
                </c:pt>
                <c:pt idx="46">
                  <c:v>33055</c:v>
                </c:pt>
                <c:pt idx="47">
                  <c:v>33147</c:v>
                </c:pt>
                <c:pt idx="48">
                  <c:v>33239</c:v>
                </c:pt>
                <c:pt idx="49">
                  <c:v>33329</c:v>
                </c:pt>
                <c:pt idx="50">
                  <c:v>33420</c:v>
                </c:pt>
                <c:pt idx="51">
                  <c:v>33512</c:v>
                </c:pt>
                <c:pt idx="52">
                  <c:v>33604</c:v>
                </c:pt>
                <c:pt idx="53">
                  <c:v>33695</c:v>
                </c:pt>
                <c:pt idx="54">
                  <c:v>33786</c:v>
                </c:pt>
                <c:pt idx="55">
                  <c:v>33878</c:v>
                </c:pt>
                <c:pt idx="56">
                  <c:v>33970</c:v>
                </c:pt>
                <c:pt idx="57">
                  <c:v>34060</c:v>
                </c:pt>
                <c:pt idx="58">
                  <c:v>34151</c:v>
                </c:pt>
                <c:pt idx="59">
                  <c:v>34243</c:v>
                </c:pt>
                <c:pt idx="60">
                  <c:v>34335</c:v>
                </c:pt>
                <c:pt idx="61">
                  <c:v>34425</c:v>
                </c:pt>
                <c:pt idx="62">
                  <c:v>34516</c:v>
                </c:pt>
                <c:pt idx="63">
                  <c:v>34608</c:v>
                </c:pt>
                <c:pt idx="64">
                  <c:v>34700</c:v>
                </c:pt>
                <c:pt idx="65">
                  <c:v>34790</c:v>
                </c:pt>
                <c:pt idx="66">
                  <c:v>34881</c:v>
                </c:pt>
                <c:pt idx="67">
                  <c:v>34973</c:v>
                </c:pt>
                <c:pt idx="68">
                  <c:v>35065</c:v>
                </c:pt>
                <c:pt idx="69">
                  <c:v>35156</c:v>
                </c:pt>
                <c:pt idx="70">
                  <c:v>35247</c:v>
                </c:pt>
                <c:pt idx="71">
                  <c:v>35339</c:v>
                </c:pt>
                <c:pt idx="72">
                  <c:v>35431</c:v>
                </c:pt>
                <c:pt idx="73">
                  <c:v>35521</c:v>
                </c:pt>
                <c:pt idx="74">
                  <c:v>35612</c:v>
                </c:pt>
                <c:pt idx="75">
                  <c:v>35704</c:v>
                </c:pt>
                <c:pt idx="76">
                  <c:v>35796</c:v>
                </c:pt>
                <c:pt idx="77">
                  <c:v>35886</c:v>
                </c:pt>
                <c:pt idx="78">
                  <c:v>35977</c:v>
                </c:pt>
                <c:pt idx="79">
                  <c:v>36069</c:v>
                </c:pt>
                <c:pt idx="80">
                  <c:v>36161</c:v>
                </c:pt>
                <c:pt idx="81">
                  <c:v>36251</c:v>
                </c:pt>
                <c:pt idx="82">
                  <c:v>36342</c:v>
                </c:pt>
                <c:pt idx="83">
                  <c:v>36434</c:v>
                </c:pt>
                <c:pt idx="84">
                  <c:v>36526</c:v>
                </c:pt>
                <c:pt idx="85">
                  <c:v>36617</c:v>
                </c:pt>
                <c:pt idx="86">
                  <c:v>36708</c:v>
                </c:pt>
                <c:pt idx="87">
                  <c:v>36800</c:v>
                </c:pt>
                <c:pt idx="88">
                  <c:v>36892</c:v>
                </c:pt>
                <c:pt idx="89">
                  <c:v>36982</c:v>
                </c:pt>
                <c:pt idx="90">
                  <c:v>37073</c:v>
                </c:pt>
                <c:pt idx="91">
                  <c:v>37165</c:v>
                </c:pt>
                <c:pt idx="92">
                  <c:v>37257</c:v>
                </c:pt>
                <c:pt idx="93">
                  <c:v>37347</c:v>
                </c:pt>
                <c:pt idx="94">
                  <c:v>37438</c:v>
                </c:pt>
                <c:pt idx="95">
                  <c:v>37530</c:v>
                </c:pt>
                <c:pt idx="96">
                  <c:v>37622</c:v>
                </c:pt>
                <c:pt idx="97">
                  <c:v>37712</c:v>
                </c:pt>
                <c:pt idx="98">
                  <c:v>37803</c:v>
                </c:pt>
                <c:pt idx="99">
                  <c:v>37895</c:v>
                </c:pt>
                <c:pt idx="100">
                  <c:v>37987</c:v>
                </c:pt>
                <c:pt idx="101">
                  <c:v>38078</c:v>
                </c:pt>
                <c:pt idx="102">
                  <c:v>38169</c:v>
                </c:pt>
                <c:pt idx="103">
                  <c:v>38261</c:v>
                </c:pt>
                <c:pt idx="104">
                  <c:v>38353</c:v>
                </c:pt>
                <c:pt idx="105">
                  <c:v>38443</c:v>
                </c:pt>
                <c:pt idx="106">
                  <c:v>38534</c:v>
                </c:pt>
                <c:pt idx="107">
                  <c:v>38626</c:v>
                </c:pt>
                <c:pt idx="108">
                  <c:v>38718</c:v>
                </c:pt>
                <c:pt idx="109">
                  <c:v>38808</c:v>
                </c:pt>
                <c:pt idx="110">
                  <c:v>38899</c:v>
                </c:pt>
                <c:pt idx="111">
                  <c:v>38991</c:v>
                </c:pt>
                <c:pt idx="112">
                  <c:v>39083</c:v>
                </c:pt>
                <c:pt idx="113">
                  <c:v>39173</c:v>
                </c:pt>
                <c:pt idx="114">
                  <c:v>39264</c:v>
                </c:pt>
                <c:pt idx="115">
                  <c:v>39356</c:v>
                </c:pt>
                <c:pt idx="116">
                  <c:v>39448</c:v>
                </c:pt>
                <c:pt idx="117">
                  <c:v>39539</c:v>
                </c:pt>
                <c:pt idx="118">
                  <c:v>39630</c:v>
                </c:pt>
                <c:pt idx="119">
                  <c:v>39722</c:v>
                </c:pt>
                <c:pt idx="120">
                  <c:v>39814</c:v>
                </c:pt>
                <c:pt idx="121">
                  <c:v>39904</c:v>
                </c:pt>
                <c:pt idx="122">
                  <c:v>39995</c:v>
                </c:pt>
                <c:pt idx="123">
                  <c:v>40087</c:v>
                </c:pt>
                <c:pt idx="124">
                  <c:v>40179</c:v>
                </c:pt>
                <c:pt idx="125">
                  <c:v>40269</c:v>
                </c:pt>
                <c:pt idx="126">
                  <c:v>40360</c:v>
                </c:pt>
                <c:pt idx="127">
                  <c:v>40452</c:v>
                </c:pt>
                <c:pt idx="128">
                  <c:v>40544</c:v>
                </c:pt>
                <c:pt idx="129">
                  <c:v>40634</c:v>
                </c:pt>
                <c:pt idx="130">
                  <c:v>40725</c:v>
                </c:pt>
                <c:pt idx="131">
                  <c:v>40817</c:v>
                </c:pt>
                <c:pt idx="132">
                  <c:v>40909</c:v>
                </c:pt>
                <c:pt idx="133">
                  <c:v>41000</c:v>
                </c:pt>
                <c:pt idx="134">
                  <c:v>41091</c:v>
                </c:pt>
                <c:pt idx="135">
                  <c:v>41183</c:v>
                </c:pt>
                <c:pt idx="136">
                  <c:v>41275</c:v>
                </c:pt>
                <c:pt idx="137">
                  <c:v>41365</c:v>
                </c:pt>
                <c:pt idx="138">
                  <c:v>41456</c:v>
                </c:pt>
                <c:pt idx="139">
                  <c:v>41548</c:v>
                </c:pt>
                <c:pt idx="140">
                  <c:v>41640</c:v>
                </c:pt>
                <c:pt idx="141">
                  <c:v>41730</c:v>
                </c:pt>
                <c:pt idx="142">
                  <c:v>41821</c:v>
                </c:pt>
                <c:pt idx="143">
                  <c:v>41913</c:v>
                </c:pt>
                <c:pt idx="144">
                  <c:v>42005</c:v>
                </c:pt>
                <c:pt idx="145">
                  <c:v>42095</c:v>
                </c:pt>
                <c:pt idx="146">
                  <c:v>42186</c:v>
                </c:pt>
                <c:pt idx="147">
                  <c:v>42278</c:v>
                </c:pt>
                <c:pt idx="148">
                  <c:v>42370</c:v>
                </c:pt>
                <c:pt idx="149">
                  <c:v>42461</c:v>
                </c:pt>
                <c:pt idx="150">
                  <c:v>42552</c:v>
                </c:pt>
                <c:pt idx="151">
                  <c:v>42644</c:v>
                </c:pt>
                <c:pt idx="152">
                  <c:v>42736</c:v>
                </c:pt>
                <c:pt idx="153">
                  <c:v>42826</c:v>
                </c:pt>
                <c:pt idx="154">
                  <c:v>42917</c:v>
                </c:pt>
                <c:pt idx="155">
                  <c:v>43009</c:v>
                </c:pt>
                <c:pt idx="156">
                  <c:v>43101</c:v>
                </c:pt>
                <c:pt idx="157">
                  <c:v>43191</c:v>
                </c:pt>
                <c:pt idx="158">
                  <c:v>43282</c:v>
                </c:pt>
                <c:pt idx="159">
                  <c:v>43374</c:v>
                </c:pt>
                <c:pt idx="160">
                  <c:v>43466</c:v>
                </c:pt>
                <c:pt idx="161">
                  <c:v>43556</c:v>
                </c:pt>
                <c:pt idx="162">
                  <c:v>43647</c:v>
                </c:pt>
                <c:pt idx="163">
                  <c:v>43739</c:v>
                </c:pt>
                <c:pt idx="164">
                  <c:v>43831</c:v>
                </c:pt>
                <c:pt idx="165">
                  <c:v>43922</c:v>
                </c:pt>
                <c:pt idx="166">
                  <c:v>44013</c:v>
                </c:pt>
                <c:pt idx="167">
                  <c:v>44105</c:v>
                </c:pt>
                <c:pt idx="168">
                  <c:v>44197</c:v>
                </c:pt>
                <c:pt idx="169">
                  <c:v>44287</c:v>
                </c:pt>
                <c:pt idx="170">
                  <c:v>44378</c:v>
                </c:pt>
                <c:pt idx="171">
                  <c:v>44470</c:v>
                </c:pt>
                <c:pt idx="172">
                  <c:v>44562</c:v>
                </c:pt>
                <c:pt idx="173">
                  <c:v>44652</c:v>
                </c:pt>
                <c:pt idx="174">
                  <c:v>44743</c:v>
                </c:pt>
                <c:pt idx="175">
                  <c:v>44835</c:v>
                </c:pt>
                <c:pt idx="176">
                  <c:v>44927</c:v>
                </c:pt>
                <c:pt idx="177">
                  <c:v>45017</c:v>
                </c:pt>
                <c:pt idx="178">
                  <c:v>45108</c:v>
                </c:pt>
                <c:pt idx="179">
                  <c:v>45200</c:v>
                </c:pt>
              </c:numCache>
            </c:numRef>
          </c:cat>
          <c:val>
            <c:numRef>
              <c:f>'nominal-Q'!$I$8:$I$187</c:f>
              <c:numCache>
                <c:formatCode>0%</c:formatCode>
                <c:ptCount val="180"/>
                <c:pt idx="0">
                  <c:v>0.61702127659574468</c:v>
                </c:pt>
                <c:pt idx="1">
                  <c:v>0.61379310344827587</c:v>
                </c:pt>
                <c:pt idx="2">
                  <c:v>0.62925170068027214</c:v>
                </c:pt>
                <c:pt idx="3">
                  <c:v>0.63545150501672243</c:v>
                </c:pt>
                <c:pt idx="4">
                  <c:v>0.63486842105263153</c:v>
                </c:pt>
                <c:pt idx="5">
                  <c:v>0.64077669902912626</c:v>
                </c:pt>
                <c:pt idx="6">
                  <c:v>0.64240506329113922</c:v>
                </c:pt>
                <c:pt idx="7">
                  <c:v>0.64086687306501544</c:v>
                </c:pt>
                <c:pt idx="8">
                  <c:v>0.6404833836858006</c:v>
                </c:pt>
                <c:pt idx="9">
                  <c:v>0.64179104477611937</c:v>
                </c:pt>
                <c:pt idx="10">
                  <c:v>0.65294117647058825</c:v>
                </c:pt>
                <c:pt idx="11">
                  <c:v>0.63920454545454541</c:v>
                </c:pt>
                <c:pt idx="12">
                  <c:v>0.65536723163841804</c:v>
                </c:pt>
                <c:pt idx="13">
                  <c:v>0.65384615384615385</c:v>
                </c:pt>
                <c:pt idx="14">
                  <c:v>0.64769647696476962</c:v>
                </c:pt>
                <c:pt idx="15">
                  <c:v>0.66216216216216217</c:v>
                </c:pt>
                <c:pt idx="16">
                  <c:v>0.66219839142091153</c:v>
                </c:pt>
                <c:pt idx="17">
                  <c:v>0.66489361702127658</c:v>
                </c:pt>
                <c:pt idx="18">
                  <c:v>0.65625</c:v>
                </c:pt>
                <c:pt idx="19">
                  <c:v>0.67368421052631577</c:v>
                </c:pt>
                <c:pt idx="20">
                  <c:v>0.67532467532467533</c:v>
                </c:pt>
                <c:pt idx="21">
                  <c:v>0.67352185089974292</c:v>
                </c:pt>
                <c:pt idx="22">
                  <c:v>0.67938931297709926</c:v>
                </c:pt>
                <c:pt idx="23">
                  <c:v>0.67587939698492461</c:v>
                </c:pt>
                <c:pt idx="24">
                  <c:v>0.67167919799498743</c:v>
                </c:pt>
                <c:pt idx="25">
                  <c:v>0.68215158924205377</c:v>
                </c:pt>
                <c:pt idx="26">
                  <c:v>0.68550368550368546</c:v>
                </c:pt>
                <c:pt idx="27">
                  <c:v>0.68613138686131392</c:v>
                </c:pt>
                <c:pt idx="28">
                  <c:v>0.68840579710144922</c:v>
                </c:pt>
                <c:pt idx="29">
                  <c:v>0.69304556354916069</c:v>
                </c:pt>
                <c:pt idx="30">
                  <c:v>0.69121140142517812</c:v>
                </c:pt>
                <c:pt idx="31">
                  <c:v>0.69411764705882351</c:v>
                </c:pt>
                <c:pt idx="32">
                  <c:v>0.69230769230769229</c:v>
                </c:pt>
                <c:pt idx="33">
                  <c:v>0.70327102803738317</c:v>
                </c:pt>
                <c:pt idx="34">
                  <c:v>0.70114942528735635</c:v>
                </c:pt>
                <c:pt idx="35">
                  <c:v>0.69683257918552033</c:v>
                </c:pt>
                <c:pt idx="36">
                  <c:v>0.69594594594594594</c:v>
                </c:pt>
                <c:pt idx="37">
                  <c:v>0.70022371364653246</c:v>
                </c:pt>
                <c:pt idx="38">
                  <c:v>0.70444444444444443</c:v>
                </c:pt>
                <c:pt idx="39">
                  <c:v>0.70329670329670335</c:v>
                </c:pt>
                <c:pt idx="40">
                  <c:v>0.69913419913419916</c:v>
                </c:pt>
                <c:pt idx="41">
                  <c:v>0.68869936034115142</c:v>
                </c:pt>
                <c:pt idx="42">
                  <c:v>0.7182795698924731</c:v>
                </c:pt>
                <c:pt idx="43">
                  <c:v>0.7</c:v>
                </c:pt>
                <c:pt idx="44">
                  <c:v>0.71338912133891208</c:v>
                </c:pt>
                <c:pt idx="45">
                  <c:v>0.71666666666666667</c:v>
                </c:pt>
                <c:pt idx="46">
                  <c:v>0.71576763485477179</c:v>
                </c:pt>
                <c:pt idx="47">
                  <c:v>0.72989690721649481</c:v>
                </c:pt>
                <c:pt idx="48">
                  <c:v>0.73076923076923073</c:v>
                </c:pt>
                <c:pt idx="49">
                  <c:v>0.75204918032786883</c:v>
                </c:pt>
                <c:pt idx="50">
                  <c:v>0.744421906693712</c:v>
                </c:pt>
                <c:pt idx="51">
                  <c:v>0.74497991967871491</c:v>
                </c:pt>
                <c:pt idx="52">
                  <c:v>0.75301204819277112</c:v>
                </c:pt>
                <c:pt idx="53">
                  <c:v>0.7564870259481038</c:v>
                </c:pt>
                <c:pt idx="54">
                  <c:v>0.75745526838966204</c:v>
                </c:pt>
                <c:pt idx="55">
                  <c:v>0.76341948310139163</c:v>
                </c:pt>
                <c:pt idx="56">
                  <c:v>0.77137176938369778</c:v>
                </c:pt>
                <c:pt idx="57">
                  <c:v>0.76274509803921564</c:v>
                </c:pt>
                <c:pt idx="58">
                  <c:v>0.77087378640776694</c:v>
                </c:pt>
                <c:pt idx="59">
                  <c:v>0.77475728155339807</c:v>
                </c:pt>
                <c:pt idx="60">
                  <c:v>0.75334608030592731</c:v>
                </c:pt>
                <c:pt idx="61">
                  <c:v>0.76099426386233271</c:v>
                </c:pt>
                <c:pt idx="62">
                  <c:v>0.77606177606177607</c:v>
                </c:pt>
                <c:pt idx="63">
                  <c:v>0.76037735849056609</c:v>
                </c:pt>
                <c:pt idx="64">
                  <c:v>0.75992438563327036</c:v>
                </c:pt>
                <c:pt idx="65">
                  <c:v>0.75887850467289719</c:v>
                </c:pt>
                <c:pt idx="66">
                  <c:v>0.75276752767527677</c:v>
                </c:pt>
                <c:pt idx="67">
                  <c:v>0.74223034734917737</c:v>
                </c:pt>
                <c:pt idx="68">
                  <c:v>0.75454545454545452</c:v>
                </c:pt>
                <c:pt idx="69">
                  <c:v>0.74820143884892087</c:v>
                </c:pt>
                <c:pt idx="70">
                  <c:v>0.74910394265232971</c:v>
                </c:pt>
                <c:pt idx="71">
                  <c:v>0.75133214920071045</c:v>
                </c:pt>
                <c:pt idx="72">
                  <c:v>0.73565217391304349</c:v>
                </c:pt>
                <c:pt idx="73">
                  <c:v>0.75087108013937287</c:v>
                </c:pt>
                <c:pt idx="74">
                  <c:v>0.7448275862068966</c:v>
                </c:pt>
                <c:pt idx="75">
                  <c:v>0.75</c:v>
                </c:pt>
                <c:pt idx="76">
                  <c:v>0.764406779661017</c:v>
                </c:pt>
                <c:pt idx="77">
                  <c:v>0.75844594594594594</c:v>
                </c:pt>
                <c:pt idx="78">
                  <c:v>0.76206322795341097</c:v>
                </c:pt>
                <c:pt idx="79">
                  <c:v>0.76595744680851063</c:v>
                </c:pt>
                <c:pt idx="80">
                  <c:v>0.76567656765676573</c:v>
                </c:pt>
                <c:pt idx="81">
                  <c:v>0.76213592233009708</c:v>
                </c:pt>
                <c:pt idx="82">
                  <c:v>0.76688102893890675</c:v>
                </c:pt>
                <c:pt idx="83">
                  <c:v>0.76311605723370435</c:v>
                </c:pt>
                <c:pt idx="84">
                  <c:v>0.76377952755905509</c:v>
                </c:pt>
                <c:pt idx="85">
                  <c:v>0.765625</c:v>
                </c:pt>
                <c:pt idx="86">
                  <c:v>0.77656250000000004</c:v>
                </c:pt>
                <c:pt idx="87">
                  <c:v>0.77314814814814814</c:v>
                </c:pt>
                <c:pt idx="88">
                  <c:v>0.77064220183486243</c:v>
                </c:pt>
                <c:pt idx="89">
                  <c:v>0.77443609022556392</c:v>
                </c:pt>
                <c:pt idx="90">
                  <c:v>0.74452554744525545</c:v>
                </c:pt>
                <c:pt idx="91">
                  <c:v>0.76661742983751846</c:v>
                </c:pt>
                <c:pt idx="92">
                  <c:v>0.77548005908419493</c:v>
                </c:pt>
                <c:pt idx="93">
                  <c:v>0.77286135693215341</c:v>
                </c:pt>
                <c:pt idx="94">
                  <c:v>0.78203240058910162</c:v>
                </c:pt>
                <c:pt idx="95">
                  <c:v>0.79062957540263545</c:v>
                </c:pt>
                <c:pt idx="96">
                  <c:v>0.79245283018867929</c:v>
                </c:pt>
                <c:pt idx="97">
                  <c:v>0.79624277456647397</c:v>
                </c:pt>
                <c:pt idx="98">
                  <c:v>0.79483500717360112</c:v>
                </c:pt>
                <c:pt idx="99">
                  <c:v>0.79772079772079774</c:v>
                </c:pt>
                <c:pt idx="100">
                  <c:v>0.79716312056737593</c:v>
                </c:pt>
                <c:pt idx="101">
                  <c:v>0.80559440559440565</c:v>
                </c:pt>
                <c:pt idx="102">
                  <c:v>0.8061797752808989</c:v>
                </c:pt>
                <c:pt idx="103">
                  <c:v>0.80138888888888893</c:v>
                </c:pt>
                <c:pt idx="104">
                  <c:v>0.8022130013831259</c:v>
                </c:pt>
                <c:pt idx="105">
                  <c:v>0.81792717086834732</c:v>
                </c:pt>
                <c:pt idx="106">
                  <c:v>0.81327800829875518</c:v>
                </c:pt>
                <c:pt idx="107">
                  <c:v>0.80547945205479454</c:v>
                </c:pt>
                <c:pt idx="108">
                  <c:v>0.80597014925373134</c:v>
                </c:pt>
                <c:pt idx="109">
                  <c:v>0.81557377049180324</c:v>
                </c:pt>
                <c:pt idx="110">
                  <c:v>0.79867549668874172</c:v>
                </c:pt>
                <c:pt idx="111">
                  <c:v>0.81149732620320858</c:v>
                </c:pt>
                <c:pt idx="112">
                  <c:v>0.81117021276595747</c:v>
                </c:pt>
                <c:pt idx="113">
                  <c:v>0.79738562091503273</c:v>
                </c:pt>
                <c:pt idx="114">
                  <c:v>0.80232558139534882</c:v>
                </c:pt>
                <c:pt idx="115">
                  <c:v>0.79457364341085268</c:v>
                </c:pt>
                <c:pt idx="116">
                  <c:v>0.80842911877394641</c:v>
                </c:pt>
                <c:pt idx="117">
                  <c:v>0.79301745635910226</c:v>
                </c:pt>
                <c:pt idx="118">
                  <c:v>0.79426433915211969</c:v>
                </c:pt>
                <c:pt idx="119">
                  <c:v>0.80272952853598012</c:v>
                </c:pt>
                <c:pt idx="120">
                  <c:v>0.79141104294478526</c:v>
                </c:pt>
                <c:pt idx="121">
                  <c:v>0.79706601466992666</c:v>
                </c:pt>
                <c:pt idx="122">
                  <c:v>0.80975609756097566</c:v>
                </c:pt>
                <c:pt idx="123">
                  <c:v>0.80923450789793439</c:v>
                </c:pt>
                <c:pt idx="124">
                  <c:v>0.79186602870813394</c:v>
                </c:pt>
                <c:pt idx="125">
                  <c:v>0.82432432432432434</c:v>
                </c:pt>
                <c:pt idx="126">
                  <c:v>0.81607795371498171</c:v>
                </c:pt>
                <c:pt idx="127">
                  <c:v>0.81840193704600483</c:v>
                </c:pt>
                <c:pt idx="128">
                  <c:v>0.82704019488428748</c:v>
                </c:pt>
                <c:pt idx="129">
                  <c:v>0.82771084337349399</c:v>
                </c:pt>
                <c:pt idx="130">
                  <c:v>0.81459330143540665</c:v>
                </c:pt>
                <c:pt idx="131">
                  <c:v>0.81861575178997614</c:v>
                </c:pt>
                <c:pt idx="132">
                  <c:v>0.82401902497027346</c:v>
                </c:pt>
                <c:pt idx="133">
                  <c:v>0.78965517241379313</c:v>
                </c:pt>
                <c:pt idx="134">
                  <c:v>0.82894736842105265</c:v>
                </c:pt>
                <c:pt idx="135">
                  <c:v>0.79493087557603692</c:v>
                </c:pt>
                <c:pt idx="136">
                  <c:v>0.81279069767441858</c:v>
                </c:pt>
                <c:pt idx="137">
                  <c:v>0.81807647740440326</c:v>
                </c:pt>
                <c:pt idx="138">
                  <c:v>0.82456140350877194</c:v>
                </c:pt>
                <c:pt idx="139">
                  <c:v>0.82312138728323703</c:v>
                </c:pt>
                <c:pt idx="140">
                  <c:v>0.82774566473988442</c:v>
                </c:pt>
                <c:pt idx="141">
                  <c:v>0.83139534883720934</c:v>
                </c:pt>
                <c:pt idx="142">
                  <c:v>0.82118451025056949</c:v>
                </c:pt>
                <c:pt idx="143">
                  <c:v>0.82460136674259676</c:v>
                </c:pt>
                <c:pt idx="144">
                  <c:v>0.81828442437923254</c:v>
                </c:pt>
                <c:pt idx="145">
                  <c:v>0.8146067415730337</c:v>
                </c:pt>
                <c:pt idx="146">
                  <c:v>0.8113839285714286</c:v>
                </c:pt>
                <c:pt idx="147">
                  <c:v>0.80641592920353977</c:v>
                </c:pt>
                <c:pt idx="148">
                  <c:v>0.82300884955752207</c:v>
                </c:pt>
                <c:pt idx="149">
                  <c:v>0.81708652792990144</c:v>
                </c:pt>
                <c:pt idx="150">
                  <c:v>0.81481481481481477</c:v>
                </c:pt>
                <c:pt idx="151">
                  <c:v>0.8214285714285714</c:v>
                </c:pt>
                <c:pt idx="152">
                  <c:v>0.8076514346439958</c:v>
                </c:pt>
                <c:pt idx="153">
                  <c:v>0.83457844183564567</c:v>
                </c:pt>
                <c:pt idx="154">
                  <c:v>0.8146186440677966</c:v>
                </c:pt>
                <c:pt idx="155">
                  <c:v>0.81654294803817606</c:v>
                </c:pt>
                <c:pt idx="156">
                  <c:v>0.81485355648535562</c:v>
                </c:pt>
                <c:pt idx="157">
                  <c:v>0.81308411214953269</c:v>
                </c:pt>
                <c:pt idx="158">
                  <c:v>0.81307456588355465</c:v>
                </c:pt>
                <c:pt idx="159">
                  <c:v>0.80141129032258063</c:v>
                </c:pt>
                <c:pt idx="160">
                  <c:v>0.80622489959839361</c:v>
                </c:pt>
                <c:pt idx="161">
                  <c:v>0.81555333998005985</c:v>
                </c:pt>
                <c:pt idx="162">
                  <c:v>0.81926514399205563</c:v>
                </c:pt>
                <c:pt idx="163">
                  <c:v>0.82387475538160471</c:v>
                </c:pt>
                <c:pt idx="164">
                  <c:v>0.80547686496694992</c:v>
                </c:pt>
                <c:pt idx="165">
                  <c:v>0.84311926605504584</c:v>
                </c:pt>
                <c:pt idx="166">
                  <c:v>0.81227436823104693</c:v>
                </c:pt>
                <c:pt idx="167">
                  <c:v>0.83302238805970152</c:v>
                </c:pt>
                <c:pt idx="168">
                  <c:v>0.82902033271719033</c:v>
                </c:pt>
                <c:pt idx="169">
                  <c:v>0.82422586520947172</c:v>
                </c:pt>
                <c:pt idx="170">
                  <c:v>0.82880434782608692</c:v>
                </c:pt>
                <c:pt idx="171">
                  <c:v>0.8413417951042611</c:v>
                </c:pt>
                <c:pt idx="172">
                  <c:v>0.83496877787689561</c:v>
                </c:pt>
                <c:pt idx="173">
                  <c:v>0.82752613240418116</c:v>
                </c:pt>
                <c:pt idx="174">
                  <c:v>0.83047945205479456</c:v>
                </c:pt>
                <c:pt idx="175">
                  <c:v>0.82808510638297872</c:v>
                </c:pt>
                <c:pt idx="176">
                  <c:v>0.8413910093299406</c:v>
                </c:pt>
                <c:pt idx="177">
                  <c:v>0.84303797468354436</c:v>
                </c:pt>
                <c:pt idx="178">
                  <c:v>0.83003300330033003</c:v>
                </c:pt>
                <c:pt idx="179">
                  <c:v>0.83753046303818035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08-4C2C-B0B8-AAE7F5ADE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1718959"/>
        <c:axId val="1291723119"/>
      </c:lineChart>
      <c:dateAx>
        <c:axId val="1291718959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1723119"/>
        <c:crosses val="autoZero"/>
        <c:auto val="1"/>
        <c:lblOffset val="100"/>
        <c:baseTimeUnit val="months"/>
      </c:dateAx>
      <c:valAx>
        <c:axId val="1291723119"/>
        <c:scaling>
          <c:orientation val="minMax"/>
          <c:max val="0.85000000000000009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1718959"/>
        <c:crosses val="autoZero"/>
        <c:crossBetween val="between"/>
        <c:majorUnit val="5.000000000000001E-2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Share of Men and Women in Corporate Role,</a:t>
            </a:r>
            <a:r>
              <a:rPr lang="en-US" sz="1800" baseline="0" dirty="0"/>
              <a:t> </a:t>
            </a:r>
            <a:r>
              <a:rPr lang="en-US" sz="1800" dirty="0"/>
              <a:t>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Sheet1!$B$2:$B$7</c:f>
              <c:numCache>
                <c:formatCode>0%</c:formatCode>
                <c:ptCount val="6"/>
                <c:pt idx="0">
                  <c:v>0.52</c:v>
                </c:pt>
                <c:pt idx="1">
                  <c:v>0.59</c:v>
                </c:pt>
                <c:pt idx="2">
                  <c:v>0.64</c:v>
                </c:pt>
                <c:pt idx="3">
                  <c:v>0.67999999999999994</c:v>
                </c:pt>
                <c:pt idx="4">
                  <c:v>0.71</c:v>
                </c:pt>
                <c:pt idx="5">
                  <c:v>0.74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Men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Entry Level</c:v>
                      </c:pt>
                      <c:pt idx="1">
                        <c:v>Manager</c:v>
                      </c:pt>
                      <c:pt idx="2">
                        <c:v>Senior Manager/ Director</c:v>
                      </c:pt>
                      <c:pt idx="3">
                        <c:v>Vice President</c:v>
                      </c:pt>
                      <c:pt idx="4">
                        <c:v>Senior VP</c:v>
                      </c:pt>
                      <c:pt idx="5">
                        <c:v>C-Suite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720C-4318-9B92-84AAE4AF0853}"/>
            </c:ext>
          </c:extLst>
        </c:ser>
        <c:ser>
          <c:idx val="1"/>
          <c:order val="1"/>
          <c:spPr>
            <a:solidFill>
              <a:srgbClr val="C618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Sheet1!$C$2:$C$7</c:f>
              <c:numCache>
                <c:formatCode>0%</c:formatCode>
                <c:ptCount val="6"/>
                <c:pt idx="0">
                  <c:v>0.48</c:v>
                </c:pt>
                <c:pt idx="1">
                  <c:v>0.41000000000000003</c:v>
                </c:pt>
                <c:pt idx="2">
                  <c:v>0.36</c:v>
                </c:pt>
                <c:pt idx="3">
                  <c:v>0.32</c:v>
                </c:pt>
                <c:pt idx="4">
                  <c:v>0.29000000000000004</c:v>
                </c:pt>
                <c:pt idx="5">
                  <c:v>0.26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Women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Entry Level</c:v>
                      </c:pt>
                      <c:pt idx="1">
                        <c:v>Manager</c:v>
                      </c:pt>
                      <c:pt idx="2">
                        <c:v>Senior Manager/ Director</c:v>
                      </c:pt>
                      <c:pt idx="3">
                        <c:v>Vice President</c:v>
                      </c:pt>
                      <c:pt idx="4">
                        <c:v>Senior VP</c:v>
                      </c:pt>
                      <c:pt idx="5">
                        <c:v>C-Suite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720C-4318-9B92-84AAE4AF0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85757055"/>
        <c:axId val="85762047"/>
      </c:barChart>
      <c:catAx>
        <c:axId val="85757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62047"/>
        <c:crosses val="autoZero"/>
        <c:auto val="1"/>
        <c:lblAlgn val="ctr"/>
        <c:lblOffset val="100"/>
        <c:noMultiLvlLbl val="0"/>
      </c:catAx>
      <c:valAx>
        <c:axId val="8576204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57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0.06815</cdr:x>
      <cdr:y>0.24748</cdr:y>
    </cdr:from>
    <cdr:to>
      <cdr:x>0.37949</cdr:x>
      <cdr:y>0.70852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DDC2945B-D71F-ED09-E4B1-167DD0FDFA8C}"/>
            </a:ext>
          </a:extLst>
        </cdr:cNvPr>
        <cdr:cNvCxnSpPr/>
      </cdr:nvCxnSpPr>
      <cdr:spPr>
        <a:xfrm xmlns:a="http://schemas.openxmlformats.org/drawingml/2006/main" flipV="1">
          <a:off x="739549" y="1262321"/>
          <a:ext cx="3378610" cy="2351608"/>
        </a:xfrm>
        <a:prstGeom xmlns:a="http://schemas.openxmlformats.org/drawingml/2006/main" prst="line">
          <a:avLst/>
        </a:prstGeom>
        <a:ln xmlns:a="http://schemas.openxmlformats.org/drawingml/2006/main" w="60325">
          <a:solidFill>
            <a:srgbClr val="00B050">
              <a:alpha val="66000"/>
            </a:srgbClr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0.37918</cdr:x>
      <cdr:y>0.06422</cdr:y>
    </cdr:from>
    <cdr:to>
      <cdr:x>0.9715</cdr:x>
      <cdr:y>0.24736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4869AE72-8817-769B-3FBB-CD5F212680F9}"/>
            </a:ext>
          </a:extLst>
        </cdr:cNvPr>
        <cdr:cNvCxnSpPr/>
      </cdr:nvCxnSpPr>
      <cdr:spPr>
        <a:xfrm xmlns:a="http://schemas.openxmlformats.org/drawingml/2006/main" flipV="1">
          <a:off x="4114799" y="314978"/>
          <a:ext cx="6427695" cy="898224"/>
        </a:xfrm>
        <a:prstGeom xmlns:a="http://schemas.openxmlformats.org/drawingml/2006/main" prst="line">
          <a:avLst/>
        </a:prstGeom>
        <a:ln xmlns:a="http://schemas.openxmlformats.org/drawingml/2006/main" w="60325">
          <a:solidFill>
            <a:srgbClr val="C00000">
              <a:alpha val="66000"/>
            </a:srgbClr>
          </a:solidFill>
          <a:prstDash val="soli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8:12.6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742 0 24575,'-7'2'0,"1"0"0,-1 0 0,1 1 0,-1 0 0,1 0 0,0 0 0,0 1 0,0 0 0,1 0 0,-1 0 0,1 1 0,0 0 0,-6 7 0,-9 7 0,-28 22 0,-4 4 0,-106 71 0,109-79 0,40-29 0,0 0 0,-1-1 0,-20 12 0,26-17 0,0-1 0,0 1 0,0-1 0,1 0 0,-1 0 0,0 0 0,0-1 0,0 1 0,-1-1 0,1 0 0,0 0 0,0-1 0,0 1 0,0-1 0,-7-2 0,1 0 9,1-1 1,-1 0-1,1-1 0,0 0 0,0 0 1,0-1-1,1 0 0,0 0 0,0-1 0,1 0 1,-1-1-1,-6-9 0,2 1-257,1-1 1,1 0-1,1-1 1,0 0-1,-8-27 1,6 11-6579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8:21.4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154 397 24575,'10'0'0,"-1"1"0,0-1 0,0 1 0,0 1 0,0 0 0,-1 0 0,1 1 0,0 0 0,-1 1 0,0-1 0,0 1 0,0 1 0,8 5 0,-7-2 0,0 0 0,0 1 0,-1 0 0,0 0 0,-1 0 0,0 1 0,0 0 0,-1 1 0,6 14 0,-5-10 0,-2-7 0,-1 1 0,0-1 0,-1 1 0,0 0 0,0 1 0,2 13 0,-5-21 0,0 0 0,0 1 0,0-1 0,-1 0 0,1 0 0,-1 0 0,1 0 0,-1 0 0,0 0 0,0 0 0,0 0 0,0 0 0,0 0 0,0 0 0,0 0 0,0-1 0,-1 1 0,1-1 0,-1 1 0,0-1 0,1 1 0,-1-1 0,0 0 0,0 0 0,1 0 0,-1 0 0,0 0 0,0 0 0,0 0 0,-1-1 0,1 1 0,0-1 0,0 1 0,-3-1 0,-1 1 0,-1-1 0,1 0 0,0 0 0,-1 0 0,1-1 0,0 0 0,0 0 0,0-1 0,0 0 0,0 0 0,0 0 0,0-1 0,0 1 0,1-1 0,0-1 0,-10-6 0,-5-6 0,1 0 0,-29-31 0,-40-51 0,87 95 0,-1 0 0,1 0 0,1 0 0,-1-1 0,0 1 0,1 0 0,-1 0 0,1-1 0,0 1 0,0 0 0,1 0 0,-1-1 0,1 1 0,-1 0 0,1 0 0,0 0 0,0 0 0,0 0 0,3-5 0,0-2 0,4-16 0,12-40 0,2 0 0,3 2 0,48-86 0,-51 122 0,-22 28 0,0 0 0,0 0 0,0 0 0,1-1 0,-1 1 0,0 0 0,0 0 0,1 0 0,-1 0 0,0 0 0,0 0 0,1 0 0,-1 0 0,0 0 0,0 0 0,1 0 0,-1 0 0,0 0 0,0 0 0,1 0 0,-1 0 0,0 1 0,0-1 0,1 0 0,-1 0 0,0 0 0,0 0 0,0 0 0,1 0 0,-1 1 0,0-1 0,0 0 0,0 0 0,1 0 0,-1 1 0,0-1 0,0 0 0,0 0 0,0 0 0,0 1 0,0-1 0,0 0 0,1 0 0,-1 1 0,0-1 0,0 0 0,0 0 0,0 1 0,0-1 0,0 0 0,0 0 0,0 1 0,0-1 0,0 0 0,0 0 0,-1 1 0,1-1 0,0 0 0,0 0 0,0 1 0,0-1 0,0 0 0,0 0 0,0 0 0,-1 1 0,1-1 0,0 0 0,-4 23 0,-30 102 0,19-80 0,2 1 0,3-1 0,1 2 0,-4 88 0,14-85 0,1-7 0,-2 0 0,-2 0 0,-2 0 0,-1 0 0,-13 47 0,16-88 0,0-7 0,-1-20 0,0-32 0,4 25 0,3-1 0,10-48 0,3-17 0,-16 94 0,-1-1 0,1 0 0,-1 0 0,0 0 0,0 1 0,-1-1 0,1 0 0,-1 0 0,-1-6 0,1 11 0,1 0 0,0 0 0,0 0 0,0 0 0,0 0 0,0 0 0,0-1 0,0 1 0,0 0 0,0 0 0,0 0 0,-1 0 0,1 0 0,0 0 0,0 0 0,0-1 0,0 1 0,0 0 0,0 0 0,-1 0 0,1 0 0,0 0 0,0 0 0,0 0 0,0 0 0,0 0 0,-1 0 0,1 0 0,0 0 0,0 0 0,0 0 0,0 0 0,0 0 0,-1 0 0,1 0 0,0 0 0,0 0 0,0 0 0,0 0 0,0 0 0,-1 0 0,1 1 0,0-1 0,0 0 0,0 0 0,0 0 0,0 0 0,0 0 0,0 0 0,-1 0 0,1 0 0,0 1 0,0-1 0,0 0 0,0 0 0,-7 14 0,-2 17 0,0 59 0,4 1 0,7 94 0,0-77 0,1-241 0,-1 29 0,-13-145 0,0 205 0,11 43 0,0 1 0,0-1 0,0 1 0,-1-1 0,1 1 0,0-1 0,0 0 0,-1 1 0,1-1 0,0 1 0,-1-1 0,1 1 0,-1 0 0,1-1 0,-1 1 0,1-1 0,0 1 0,-1 0 0,0-1 0,1 1 0,-1 0 0,1 0 0,-1-1 0,1 1 0,-1 0 0,1 0 0,-1 0 0,0 0 0,1-1 0,-1 1 0,1 0 0,-1 0 0,0 0 0,1 1 0,-1-1 0,0 0 0,1 0 0,-1 0 0,1 0 0,-1 0 0,1 1 0,-1-1 0,1 0 0,-1 1 0,0-1 0,1 0 0,0 1 0,-1-1 0,1 0 0,-1 1 0,1-1 0,-1 1 0,1-1 0,0 1 0,-1-1 0,1 1 0,0-1 0,0 1 0,-1 0 0,1-1 0,0 2 0,-10 13 0,2 0 0,-1 0 0,2 1 0,0 0 0,1 0 0,1 1 0,1 0 0,0 0 0,-3 34 0,3 16 0,5 85 0,1-80 0,-2-36-1365,1-5-5461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5T17:18:22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26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5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11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83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22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37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2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83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5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2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auto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1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15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auto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2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93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99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06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6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96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04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01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082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06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63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19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229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8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304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56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05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94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922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0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99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45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62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6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60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4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photo/the-concept-of-gender-pay-gap-a-miniature-man-and-a-miniature-woman-sitting-on-top-of-gm948782116-2590176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www.istockphoto.com/photo/symbol-for-gender-equality-hand-turns-a-dice-and-changes-a-unequal-sign-to-a-equal-gm1131576721-299670707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Users/Jon/NEED%20Dropbox/Presentations/GenderPayGap/Charts/BlauKahn2.png" TargetMode="External"/><Relationship Id="rId5" Type="http://schemas.openxmlformats.org/officeDocument/2006/relationships/image" Target="../media/image25.png"/><Relationship Id="rId4" Type="http://schemas.openxmlformats.org/officeDocument/2006/relationships/image" Target="file:////Users/Jon/NEED%20Dropbox/Presentations/GenderPayGap/Charts/BlauKahn1.pn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00.png"/><Relationship Id="rId4" Type="http://schemas.openxmlformats.org/officeDocument/2006/relationships/customXml" Target="../ink/ink1.xml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con.org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con.org/testimonials.php" TargetMode="External"/><Relationship Id="rId5" Type="http://schemas.openxmlformats.org/officeDocument/2006/relationships/hyperlink" Target="mailto:info@NEEDelegation.org" TargetMode="External"/><Relationship Id="rId4" Type="http://schemas.openxmlformats.org/officeDocument/2006/relationships/hyperlink" Target="mailto:mallikapung@gmai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8"/>
            <a:ext cx="10219508" cy="1318435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Gender Wage Gap</a:t>
            </a:r>
            <a:br>
              <a:rPr lang="en-US" sz="4800" b="1" dirty="0"/>
            </a:br>
            <a:r>
              <a:rPr lang="en-US" sz="3200" dirty="0"/>
              <a:t>Inequality: Week 3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11379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Mallika </a:t>
            </a:r>
            <a:r>
              <a:rPr lang="en-US" sz="4400" dirty="0" err="1">
                <a:solidFill>
                  <a:schemeClr val="tx2"/>
                </a:solidFill>
              </a:rPr>
              <a:t>Pung</a:t>
            </a:r>
            <a:r>
              <a:rPr lang="en-US" sz="4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University of New Mexico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2"/>
                </a:solidFill>
              </a:rPr>
              <a:t>February 6, 2024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The concept of gender pay gap. A miniature man and a miniature woman sitting on top of a pile of coins at different heights in front of a bar graph. The concept of gender pay gap. A miniature man and a miniature woman sitting on top of a pile of coins at different heights in front of a bar graph. gender pay gap stock pictures, royalty-free photos &amp; images">
            <a:hlinkClick r:id="rId3"/>
            <a:extLst>
              <a:ext uri="{FF2B5EF4-FFF2-40B4-BE49-F238E27FC236}">
                <a16:creationId xmlns:a16="http://schemas.microsoft.com/office/drawing/2014/main" id="{D9E2AE10-1A33-B546-A053-211E7977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1" y="446049"/>
            <a:ext cx="3590109" cy="20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ymbol for gender equality. Hand turns a dice and changes a unequal sign to a equal sign between symbols of men and women. Symbol for gender equality. Hand turns a dice and changes a unequal sign to a equal sign between symbols of men and women. gender pay gap stock pictures, royalty-free photos &amp; images">
            <a:hlinkClick r:id="rId5"/>
            <a:extLst>
              <a:ext uri="{FF2B5EF4-FFF2-40B4-BE49-F238E27FC236}">
                <a16:creationId xmlns:a16="http://schemas.microsoft.com/office/drawing/2014/main" id="{ADA01EED-2E77-3043-9C1A-00E97AA1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39" y="4430724"/>
            <a:ext cx="3807612" cy="19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8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F83E17-30B4-CCBB-34A7-F1C9B06E6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875" y="764306"/>
            <a:ext cx="7522249" cy="5465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59D48-6325-4A34-9B05-335C5576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6" y="240347"/>
            <a:ext cx="10426874" cy="64844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Wa</a:t>
            </a:r>
            <a:r>
              <a:rPr lang="en-US" sz="3200" dirty="0"/>
              <a:t>ge Gap Across the Globe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1A2CE-862D-4E5A-AA73-3EB4FAF5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9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A52B-B465-4A4A-9E53-4DAAB22B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NOT included in these calculations?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2DABF-1A3E-4DEA-8088-064C08188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7593"/>
            <a:ext cx="10515600" cy="4926323"/>
          </a:xfrm>
        </p:spPr>
        <p:txBody>
          <a:bodyPr/>
          <a:lstStyle/>
          <a:p>
            <a:r>
              <a:rPr lang="en-US" dirty="0"/>
              <a:t>These are unconditional or uncontrolled or raw wage gap.</a:t>
            </a:r>
          </a:p>
          <a:p>
            <a:r>
              <a:rPr lang="en-US" dirty="0"/>
              <a:t>The difference doesn’t account for differences in:</a:t>
            </a:r>
          </a:p>
          <a:p>
            <a:pPr lvl="1"/>
            <a:r>
              <a:rPr lang="en-US" dirty="0"/>
              <a:t>Age and Experience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Educational attainment</a:t>
            </a:r>
          </a:p>
          <a:p>
            <a:pPr lvl="1"/>
            <a:r>
              <a:rPr lang="en-US" dirty="0"/>
              <a:t>Job skills and responsibilities</a:t>
            </a:r>
          </a:p>
          <a:p>
            <a:pPr lvl="1"/>
            <a:r>
              <a:rPr lang="en-US" dirty="0"/>
              <a:t>Specialization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E7313-75ED-45B0-ABC5-47593AA5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1608-4DDB-2003-1788-AAC916D7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Wage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E3DDF-55CC-A56B-A156-78985B020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Gender wage gap is not a single statistic; it’s dynamic.</a:t>
            </a:r>
          </a:p>
          <a:p>
            <a:endParaRPr lang="en-US" dirty="0"/>
          </a:p>
          <a:p>
            <a:r>
              <a:rPr lang="en-US" dirty="0"/>
              <a:t>Average wage comparison based on a limited sample. Men and women:</a:t>
            </a:r>
          </a:p>
          <a:p>
            <a:pPr lvl="1"/>
            <a:r>
              <a:rPr lang="en-US" dirty="0"/>
              <a:t>Working full time</a:t>
            </a:r>
          </a:p>
          <a:p>
            <a:pPr lvl="1"/>
            <a:r>
              <a:rPr lang="en-US" dirty="0"/>
              <a:t>Working year round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Wage gap is not: Apples to Apples</a:t>
            </a:r>
          </a:p>
          <a:p>
            <a:pPr lvl="1"/>
            <a:r>
              <a:rPr lang="en-US" dirty="0"/>
              <a:t>Does not compare wages of men and women in the same occupation or industry.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2B05-2E7B-C006-1A5E-B6839C32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3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DBAD-60CC-4E9C-B94F-751D97A3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by 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5C71E-300C-443B-8D42-E075E40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97D2F-C3FA-4FA5-B933-39DF16FA6CEC}"/>
              </a:ext>
            </a:extLst>
          </p:cNvPr>
          <p:cNvSpPr txBox="1"/>
          <p:nvPr/>
        </p:nvSpPr>
        <p:spPr>
          <a:xfrm>
            <a:off x="276725" y="1237471"/>
            <a:ext cx="1118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The gap between men and women’s median earnings was the largest among those aged 45 years or older.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F5C8B-49E8-97C1-9F8A-C2779E88DB38}"/>
              </a:ext>
            </a:extLst>
          </p:cNvPr>
          <p:cNvSpPr txBox="1"/>
          <p:nvPr/>
        </p:nvSpPr>
        <p:spPr>
          <a:xfrm>
            <a:off x="4811738" y="125376"/>
            <a:ext cx="5478155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2022, median weekly earnings for 16 years or older: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$958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Men - $1,154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Wage Gap – 83%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6497B12-C2B9-6E80-C3B6-3A1A9155D3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19311" y="1637581"/>
            <a:ext cx="4753568" cy="4542299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9FDC6E8-179C-1FE1-383A-498676A0B0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163161"/>
            <a:ext cx="5181600" cy="319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1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36BCF56-CD25-DC4C-7F85-6EDFF61FB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2030" y="905982"/>
            <a:ext cx="8640827" cy="5317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32858B-8DA0-427C-A79E-32F7DD7D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by Race/Ethnicity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48511-FDF0-48B2-9A14-C3193483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98C28-9933-1030-5C15-466B34CAC27D}"/>
              </a:ext>
            </a:extLst>
          </p:cNvPr>
          <p:cNvSpPr txBox="1"/>
          <p:nvPr/>
        </p:nvSpPr>
        <p:spPr>
          <a:xfrm>
            <a:off x="7483497" y="4510765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79.2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9021B-032F-7E0F-8949-59967A652CBB}"/>
              </a:ext>
            </a:extLst>
          </p:cNvPr>
          <p:cNvSpPr txBox="1"/>
          <p:nvPr/>
        </p:nvSpPr>
        <p:spPr>
          <a:xfrm>
            <a:off x="2880919" y="4515476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83.0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6A568-6F1F-A4CD-744B-7E2E535F8749}"/>
              </a:ext>
            </a:extLst>
          </p:cNvPr>
          <p:cNvSpPr txBox="1"/>
          <p:nvPr/>
        </p:nvSpPr>
        <p:spPr>
          <a:xfrm>
            <a:off x="4436452" y="4510765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83.0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3484B-2335-51B2-F9B0-8A8EB9127F27}"/>
              </a:ext>
            </a:extLst>
          </p:cNvPr>
          <p:cNvSpPr txBox="1"/>
          <p:nvPr/>
        </p:nvSpPr>
        <p:spPr>
          <a:xfrm>
            <a:off x="5927964" y="4510765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90.7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92D5D-3944-9410-DB46-CF580EB5F181}"/>
              </a:ext>
            </a:extLst>
          </p:cNvPr>
          <p:cNvSpPr txBox="1"/>
          <p:nvPr/>
        </p:nvSpPr>
        <p:spPr>
          <a:xfrm>
            <a:off x="8953593" y="4510765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85.8</a:t>
            </a:r>
          </a:p>
        </p:txBody>
      </p:sp>
    </p:spTree>
    <p:extLst>
      <p:ext uri="{BB962C8B-B14F-4D97-AF65-F5344CB8AC3E}">
        <p14:creationId xmlns:p14="http://schemas.microsoft.com/office/powerpoint/2010/main" val="93472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EB788-CCF3-20AE-8ACD-2F729BAA4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4" y="1034098"/>
            <a:ext cx="6291807" cy="509563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78D0BB3-2756-430D-93CC-E1DCD8C40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0066" y="2459235"/>
            <a:ext cx="4443690" cy="39072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b="0" dirty="0"/>
              <a:t>College pays – among all workers, median earnings of those with at most a HS degree were 55% of those with at least a bachelor’s degree.</a:t>
            </a:r>
          </a:p>
          <a:p>
            <a:pPr marL="0" indent="0" algn="just">
              <a:buNone/>
            </a:pPr>
            <a:endParaRPr lang="en-US" sz="2400" b="0" dirty="0"/>
          </a:p>
          <a:p>
            <a:pPr algn="just"/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gap between men and women’s median earnings was larger than the national average among college graduates, with women’s median earnings at only 77.7% of men’s.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48511-FDF0-48B2-9A14-C3193483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32858B-8DA0-427C-A79E-32F7DD7D9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268"/>
            <a:ext cx="10515600" cy="89089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by Level of Education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82FE1-2D1C-FFCE-B61D-FF618C07E3AA}"/>
              </a:ext>
            </a:extLst>
          </p:cNvPr>
          <p:cNvSpPr txBox="1"/>
          <p:nvPr/>
        </p:nvSpPr>
        <p:spPr>
          <a:xfrm>
            <a:off x="1786073" y="4486497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79.7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3C23B2-89F0-49E6-0DE9-C0989EE617CD}"/>
              </a:ext>
            </a:extLst>
          </p:cNvPr>
          <p:cNvSpPr txBox="1"/>
          <p:nvPr/>
        </p:nvSpPr>
        <p:spPr>
          <a:xfrm>
            <a:off x="3066223" y="4498688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77.8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01AAE7-C17D-6B41-AB81-D6008F991B21}"/>
              </a:ext>
            </a:extLst>
          </p:cNvPr>
          <p:cNvSpPr txBox="1"/>
          <p:nvPr/>
        </p:nvSpPr>
        <p:spPr>
          <a:xfrm>
            <a:off x="4419751" y="4472532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76.2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B9508-CCED-C0CE-C963-79B8C401E2E1}"/>
              </a:ext>
            </a:extLst>
          </p:cNvPr>
          <p:cNvSpPr txBox="1"/>
          <p:nvPr/>
        </p:nvSpPr>
        <p:spPr>
          <a:xfrm>
            <a:off x="5850176" y="4438727"/>
            <a:ext cx="63831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77.7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D640D-617A-C61E-E2F7-8419C30A33DF}"/>
              </a:ext>
            </a:extLst>
          </p:cNvPr>
          <p:cNvSpPr txBox="1"/>
          <p:nvPr/>
        </p:nvSpPr>
        <p:spPr>
          <a:xfrm>
            <a:off x="7060066" y="981907"/>
            <a:ext cx="3924309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2022, median weekly earnings for 25 years or older: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Women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$1,002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Men - $1,219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Wage Gap – 82.2%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4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E79D-33A2-408D-AE22-97C1DC4D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Gen</a:t>
            </a:r>
            <a:r>
              <a:rPr lang="en-US" sz="3200" dirty="0"/>
              <a:t>der Wage Gap Over the Years – College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7359B-D249-4A57-8F13-AA8F62EB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B137A-35A3-0B08-B7AF-ADB776A4B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179" y="868211"/>
            <a:ext cx="7763641" cy="53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7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DBAD-60CC-4E9C-B94F-751D97A3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5187"/>
            <a:ext cx="10515600" cy="96043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Wa</a:t>
            </a:r>
            <a:r>
              <a:rPr lang="en-US" sz="3600" dirty="0"/>
              <a:t>ge Gap Widens with Age and with Years </a:t>
            </a:r>
            <a:br>
              <a:rPr lang="en-US" sz="3600" dirty="0"/>
            </a:br>
            <a:r>
              <a:rPr lang="en-US" sz="3600" dirty="0">
                <a:solidFill>
                  <a:schemeClr val="bg1"/>
                </a:solidFill>
              </a:rPr>
              <a:t>Aft</a:t>
            </a:r>
            <a:r>
              <a:rPr lang="en-US" sz="3600" dirty="0"/>
              <a:t>er Leaving 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5C71E-300C-443B-8D42-E075E40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95C934-66D8-433F-AB0E-0BAD879E6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904663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Bertrand, Goldin, Katz (2010)</a:t>
            </a:r>
          </a:p>
          <a:p>
            <a:pPr marL="0" indent="0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Directly following MBA  receipt, average earnings  are  comparable among men and women,  but  they soon  diverge.</a:t>
            </a: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In the first 9 years after graduation, women’s average earnings increase by 117%, while those of men increase by 208%.</a:t>
            </a: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C638B-CE82-342B-3539-A3C82B09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99" y="1238968"/>
            <a:ext cx="5357402" cy="49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1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F08633-F074-4C7B-B6CF-21AE287E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649"/>
            <a:ext cx="10204048" cy="106291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Wa</a:t>
            </a:r>
            <a:r>
              <a:rPr lang="en-US" sz="3600" dirty="0"/>
              <a:t>ge Gap Among MBA Graduates Not Random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0F988D-B716-4BC9-B9F8-BE1BEBCFA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117775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sample controls for ability, training and education</a:t>
            </a:r>
          </a:p>
          <a:p>
            <a:r>
              <a:rPr lang="en-US" dirty="0"/>
              <a:t>Almost all the gap can be explained by:</a:t>
            </a:r>
          </a:p>
          <a:p>
            <a:pPr lvl="1"/>
            <a:r>
              <a:rPr lang="en-US" dirty="0"/>
              <a:t>Career interruptions</a:t>
            </a:r>
          </a:p>
          <a:p>
            <a:pPr lvl="1"/>
            <a:r>
              <a:rPr lang="en-US" dirty="0"/>
              <a:t>Differences in average weekly work hours </a:t>
            </a:r>
          </a:p>
          <a:p>
            <a:pPr lvl="2"/>
            <a:r>
              <a:rPr lang="en-US" dirty="0"/>
              <a:t>49 </a:t>
            </a:r>
            <a:r>
              <a:rPr lang="en-US" dirty="0" err="1"/>
              <a:t>hrs</a:t>
            </a:r>
            <a:r>
              <a:rPr lang="en-US" dirty="0"/>
              <a:t> vs 57 </a:t>
            </a:r>
            <a:r>
              <a:rPr lang="en-US" dirty="0" err="1"/>
              <a:t>hrs</a:t>
            </a:r>
            <a:r>
              <a:rPr lang="en-US" dirty="0"/>
              <a:t> for men</a:t>
            </a:r>
          </a:p>
          <a:p>
            <a:pPr lvl="2"/>
            <a:r>
              <a:rPr lang="en-US" dirty="0"/>
              <a:t>More part-time, self-employed workers</a:t>
            </a:r>
          </a:p>
          <a:p>
            <a:r>
              <a:rPr lang="en-US" dirty="0"/>
              <a:t>The gap grows largely with the arrival of children</a:t>
            </a:r>
          </a:p>
          <a:p>
            <a:pPr lvl="1"/>
            <a:r>
              <a:rPr lang="en-US" dirty="0"/>
              <a:t>Well-intentioned paternalism by supervisors</a:t>
            </a:r>
          </a:p>
          <a:p>
            <a:pPr lvl="1"/>
            <a:r>
              <a:rPr lang="en-US" dirty="0"/>
              <a:t>Husband’s position on the earnings distribution</a:t>
            </a:r>
          </a:p>
          <a:p>
            <a:r>
              <a:rPr lang="en-US" dirty="0"/>
              <a:t>Several studies, even those from Nordic countries, support these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55929-5DF4-4B16-A121-3C2FA676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9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8BCE-59A8-3DB2-3D8B-8772A673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Kid Effect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FE5848FD-9D61-2D0F-1B36-3A4546AF8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6988" y="909923"/>
            <a:ext cx="6689293" cy="53023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E5897-BCF3-56F4-46FD-0B232F2F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10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E29E-08B9-48D1-B05A-F31FD32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</a:t>
            </a:r>
            <a:r>
              <a:rPr lang="en-US" sz="4000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0038-CC85-4E1D-B421-4DC9F61D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gender wage gap?</a:t>
            </a:r>
          </a:p>
          <a:p>
            <a:r>
              <a:rPr lang="en-US" dirty="0"/>
              <a:t>Gender wage gap in numbers.</a:t>
            </a:r>
          </a:p>
          <a:p>
            <a:r>
              <a:rPr lang="en-US" dirty="0"/>
              <a:t>What are the potential causes for this gender wage gap?</a:t>
            </a:r>
          </a:p>
          <a:p>
            <a:r>
              <a:rPr lang="en-US" dirty="0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343439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8BF40-2EE9-35BA-1C0A-FD7B42EA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Kid Effect</a:t>
            </a:r>
          </a:p>
        </p:txBody>
      </p:sp>
      <p:pic>
        <p:nvPicPr>
          <p:cNvPr id="11" name="Content Placeholder 10" descr="Chart, line chart&#10;&#10;Description automatically generated">
            <a:extLst>
              <a:ext uri="{FF2B5EF4-FFF2-40B4-BE49-F238E27FC236}">
                <a16:creationId xmlns:a16="http://schemas.microsoft.com/office/drawing/2014/main" id="{753127C4-82ED-954E-EACD-D6E0353FFB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804" y="1325563"/>
            <a:ext cx="5661996" cy="448806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AF72F9D6-2FEB-D599-5F22-C7101C0601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325563"/>
            <a:ext cx="5661996" cy="448806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A0692-25A1-2061-9BBE-2A966415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9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7DC37A-DE8C-CE88-021E-139483342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14" y="1054613"/>
            <a:ext cx="9084237" cy="5127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32858B-8DA0-427C-A79E-32F7DD7D9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ekly Earnings by Occupation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48511-FDF0-48B2-9A14-C3193483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EC3CB-01D2-4995-ED2F-E33B9880E230}"/>
              </a:ext>
            </a:extLst>
          </p:cNvPr>
          <p:cNvSpPr txBox="1"/>
          <p:nvPr/>
        </p:nvSpPr>
        <p:spPr>
          <a:xfrm>
            <a:off x="4662256" y="5720782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83.0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138F30-1A63-DA06-7340-CF3A5AEE1DEB}"/>
              </a:ext>
            </a:extLst>
          </p:cNvPr>
          <p:cNvSpPr txBox="1"/>
          <p:nvPr/>
        </p:nvSpPr>
        <p:spPr>
          <a:xfrm>
            <a:off x="5390340" y="5720781"/>
            <a:ext cx="3256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National Average Ratio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5E5380-523C-2BEA-8C52-3C8C7466A63D}"/>
              </a:ext>
            </a:extLst>
          </p:cNvPr>
          <p:cNvSpPr txBox="1"/>
          <p:nvPr/>
        </p:nvSpPr>
        <p:spPr>
          <a:xfrm>
            <a:off x="2327876" y="4456099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79.5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89AE7-A113-7233-A7D2-149B0FB07804}"/>
              </a:ext>
            </a:extLst>
          </p:cNvPr>
          <p:cNvSpPr txBox="1"/>
          <p:nvPr/>
        </p:nvSpPr>
        <p:spPr>
          <a:xfrm>
            <a:off x="3550118" y="4456099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74.6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4875C3-DDE9-03D0-029B-98EF73044444}"/>
              </a:ext>
            </a:extLst>
          </p:cNvPr>
          <p:cNvSpPr txBox="1"/>
          <p:nvPr/>
        </p:nvSpPr>
        <p:spPr>
          <a:xfrm>
            <a:off x="4763210" y="4456099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83.8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98BCE6-07E1-BB40-8810-F453B24E403B}"/>
              </a:ext>
            </a:extLst>
          </p:cNvPr>
          <p:cNvSpPr txBox="1"/>
          <p:nvPr/>
        </p:nvSpPr>
        <p:spPr>
          <a:xfrm>
            <a:off x="5921404" y="4456099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68.7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0E6455-7C77-88A6-05C2-E75E335FFEC9}"/>
              </a:ext>
            </a:extLst>
          </p:cNvPr>
          <p:cNvSpPr txBox="1"/>
          <p:nvPr/>
        </p:nvSpPr>
        <p:spPr>
          <a:xfrm>
            <a:off x="7196108" y="4456099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87.7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741BFC-C20E-2EE8-DB4A-B20A98141D27}"/>
              </a:ext>
            </a:extLst>
          </p:cNvPr>
          <p:cNvSpPr txBox="1"/>
          <p:nvPr/>
        </p:nvSpPr>
        <p:spPr>
          <a:xfrm>
            <a:off x="8326512" y="4456097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71.5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48195-840F-C92C-2024-90EBE2B58AC3}"/>
              </a:ext>
            </a:extLst>
          </p:cNvPr>
          <p:cNvSpPr txBox="1"/>
          <p:nvPr/>
        </p:nvSpPr>
        <p:spPr>
          <a:xfrm>
            <a:off x="9601216" y="4456097"/>
            <a:ext cx="76880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77.9</a:t>
            </a:r>
          </a:p>
        </p:txBody>
      </p:sp>
    </p:spTree>
    <p:extLst>
      <p:ext uri="{BB962C8B-B14F-4D97-AF65-F5344CB8AC3E}">
        <p14:creationId xmlns:p14="http://schemas.microsoft.com/office/powerpoint/2010/main" val="2891846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F7F63FA3-5FAF-0584-5230-46105B512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1604" y="817085"/>
            <a:ext cx="8762766" cy="5395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AC0CA-18A1-48D7-ADC6-796518E3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Gen</a:t>
            </a:r>
            <a:r>
              <a:rPr lang="en-US" sz="3200" dirty="0"/>
              <a:t>der Distribution of Occupations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E23B9-301A-4238-B411-BF4E1F58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CA1D1-0355-10C5-0F0C-278BCBC31C8F}"/>
              </a:ext>
            </a:extLst>
          </p:cNvPr>
          <p:cNvSpPr txBox="1"/>
          <p:nvPr/>
        </p:nvSpPr>
        <p:spPr>
          <a:xfrm>
            <a:off x="2865660" y="2054087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79.5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9B18D-96E0-BD7F-4F75-4CFCEA5E2039}"/>
              </a:ext>
            </a:extLst>
          </p:cNvPr>
          <p:cNvSpPr txBox="1"/>
          <p:nvPr/>
        </p:nvSpPr>
        <p:spPr>
          <a:xfrm>
            <a:off x="3959315" y="2054087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74.6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74EAB-52D2-AC0D-F07D-816A451996C0}"/>
              </a:ext>
            </a:extLst>
          </p:cNvPr>
          <p:cNvSpPr txBox="1"/>
          <p:nvPr/>
        </p:nvSpPr>
        <p:spPr>
          <a:xfrm>
            <a:off x="5066218" y="2054087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83.8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33018-8D47-6CC6-9C76-D67579FA10FB}"/>
              </a:ext>
            </a:extLst>
          </p:cNvPr>
          <p:cNvSpPr txBox="1"/>
          <p:nvPr/>
        </p:nvSpPr>
        <p:spPr>
          <a:xfrm>
            <a:off x="6152987" y="2054087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68.7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F55DA-904E-69D6-2B2E-DF094392A70D}"/>
              </a:ext>
            </a:extLst>
          </p:cNvPr>
          <p:cNvSpPr txBox="1"/>
          <p:nvPr/>
        </p:nvSpPr>
        <p:spPr>
          <a:xfrm>
            <a:off x="7260436" y="2054086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87.7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D4C75-32C5-45B1-392F-F9818A261F7B}"/>
              </a:ext>
            </a:extLst>
          </p:cNvPr>
          <p:cNvSpPr txBox="1"/>
          <p:nvPr/>
        </p:nvSpPr>
        <p:spPr>
          <a:xfrm>
            <a:off x="8375406" y="2054085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71.5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65263-1359-27C7-8B3A-72064CD2B8C1}"/>
              </a:ext>
            </a:extLst>
          </p:cNvPr>
          <p:cNvSpPr txBox="1"/>
          <p:nvPr/>
        </p:nvSpPr>
        <p:spPr>
          <a:xfrm>
            <a:off x="9476078" y="2054085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77.9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A8AC89-9D36-7173-B218-6A5CB86BCAB2}"/>
              </a:ext>
            </a:extLst>
          </p:cNvPr>
          <p:cNvSpPr txBox="1"/>
          <p:nvPr/>
        </p:nvSpPr>
        <p:spPr>
          <a:xfrm>
            <a:off x="4026154" y="6395553"/>
            <a:ext cx="7280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83.0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29CF2-FAAC-4924-099C-FB8237DCD216}"/>
              </a:ext>
            </a:extLst>
          </p:cNvPr>
          <p:cNvSpPr txBox="1"/>
          <p:nvPr/>
        </p:nvSpPr>
        <p:spPr>
          <a:xfrm>
            <a:off x="4754238" y="6409196"/>
            <a:ext cx="3256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National Average Ratio</a:t>
            </a:r>
          </a:p>
        </p:txBody>
      </p:sp>
    </p:spTree>
    <p:extLst>
      <p:ext uri="{BB962C8B-B14F-4D97-AF65-F5344CB8AC3E}">
        <p14:creationId xmlns:p14="http://schemas.microsoft.com/office/powerpoint/2010/main" val="2628605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6788-1B4D-473C-A223-CFE7E73B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Occ</a:t>
            </a:r>
            <a:r>
              <a:rPr lang="en-US" sz="4000" dirty="0"/>
              <a:t>upations with the Lowest Wage Gap,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D1E32-ED57-43FB-8CD5-26232395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EAF696-2B96-6DC9-72E9-47EE2F59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271" y="1117319"/>
            <a:ext cx="8327458" cy="511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31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6788-1B4D-473C-A223-CFE7E73B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Occ</a:t>
            </a:r>
            <a:r>
              <a:rPr lang="en-US" sz="4000" dirty="0"/>
              <a:t>upations with the Highest Wage Gap,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D1E32-ED57-43FB-8CD5-26232395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1B6AF2-7C68-0AE0-326C-1E2985CAE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575676"/>
            <a:ext cx="115919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2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8D0-236B-4EF6-8D22-C6AB1AC2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se are still unadjusted wage gap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99918-DE22-4DB1-969D-784507EE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0967113" cy="4799011"/>
          </a:xfrm>
        </p:spPr>
        <p:txBody>
          <a:bodyPr>
            <a:normAutofit/>
          </a:bodyPr>
          <a:lstStyle/>
          <a:p>
            <a:r>
              <a:rPr lang="en-US" b="0" dirty="0"/>
              <a:t>Controlled for one or two factors at a time</a:t>
            </a:r>
          </a:p>
          <a:p>
            <a:r>
              <a:rPr lang="en-US" b="0" dirty="0"/>
              <a:t>May still not fully explain earnings differences</a:t>
            </a:r>
          </a:p>
          <a:p>
            <a:pPr algn="just"/>
            <a:r>
              <a:rPr lang="en-US" b="0" dirty="0"/>
              <a:t>For example, when comparing median earnings differences by occupation, we still would like to know if these differences can be further explained by differences in other key factors such as </a:t>
            </a:r>
          </a:p>
          <a:p>
            <a:pPr lvl="1"/>
            <a:r>
              <a:rPr lang="en-US" b="0" dirty="0"/>
              <a:t>age, </a:t>
            </a:r>
          </a:p>
          <a:p>
            <a:pPr lvl="1"/>
            <a:r>
              <a:rPr lang="en-US" b="0" dirty="0"/>
              <a:t>job responsibilities, </a:t>
            </a:r>
          </a:p>
          <a:p>
            <a:pPr lvl="1"/>
            <a:r>
              <a:rPr lang="en-US" b="0" dirty="0"/>
              <a:t>work experience, and </a:t>
            </a:r>
          </a:p>
          <a:p>
            <a:pPr lvl="1"/>
            <a:r>
              <a:rPr lang="en-US" b="0" dirty="0"/>
              <a:t>other individual life choices such as marital status or to have children and to take time off to raise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B2CBC-82D4-42D0-AD5A-078D67EC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244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7928-697D-5A4C-BBC9-FF4CB8BA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Adj</a:t>
            </a:r>
            <a:r>
              <a:rPr lang="en-US" dirty="0"/>
              <a:t>usting the Wage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367E-00DA-244F-A65A-2635926BA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519311"/>
          </a:xfrm>
        </p:spPr>
        <p:txBody>
          <a:bodyPr/>
          <a:lstStyle/>
          <a:p>
            <a:r>
              <a:rPr lang="en-US" dirty="0"/>
              <a:t>Men and women make different choices. It is possible to account for some of those choices to explain the wage gap.</a:t>
            </a:r>
          </a:p>
          <a:p>
            <a:r>
              <a:rPr lang="en-US" dirty="0"/>
              <a:t>Two possible adjustments: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76091-AE1F-0F4C-97DB-70CDE79D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383E43-F83F-D746-A72A-40709A370FCE}"/>
              </a:ext>
            </a:extLst>
          </p:cNvPr>
          <p:cNvSpPr txBox="1">
            <a:spLocks/>
          </p:cNvSpPr>
          <p:nvPr/>
        </p:nvSpPr>
        <p:spPr>
          <a:xfrm>
            <a:off x="838200" y="3335208"/>
            <a:ext cx="5181600" cy="24435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Adjustment 1 accounts for human capital: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Experience</a:t>
            </a:r>
          </a:p>
          <a:p>
            <a:pPr lvl="1"/>
            <a:r>
              <a:rPr lang="en-US" dirty="0"/>
              <a:t>Geographic region</a:t>
            </a:r>
          </a:p>
          <a:p>
            <a:pPr lvl="1"/>
            <a:r>
              <a:rPr lang="en-US" dirty="0"/>
              <a:t>Race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7B6CE80-E4A2-A548-9DC2-8AB971C1A9F5}"/>
              </a:ext>
            </a:extLst>
          </p:cNvPr>
          <p:cNvSpPr txBox="1">
            <a:spLocks/>
          </p:cNvSpPr>
          <p:nvPr/>
        </p:nvSpPr>
        <p:spPr>
          <a:xfrm>
            <a:off x="6172200" y="3335208"/>
            <a:ext cx="5181600" cy="24435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Adjustment 2 also accounts for: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Industry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endParaRPr lang="en-US" dirty="0"/>
          </a:p>
          <a:p>
            <a:pPr marL="457200" lvl="1" indent="0">
              <a:buFont typeface="Calibri" panose="020F050202020403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59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AF0E-55B5-B440-8912-79142791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With Adjustments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827DC204-A18C-D844-848C-ECD5A17F9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274763" y="1408989"/>
            <a:ext cx="9642474" cy="48212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0A478-5F72-BE46-89BD-06530D74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DF0A222A-C813-0A4E-83C3-EC911430E414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274763" y="1408989"/>
            <a:ext cx="9642474" cy="48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BC817-D975-044C-A657-605DBA95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the Adjustments Tell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D230-A363-3A40-9088-ABF04F2B9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Human capital decisions, as well as region and race, matter for the wage gap.</a:t>
            </a:r>
          </a:p>
          <a:p>
            <a:r>
              <a:rPr lang="en-US" dirty="0"/>
              <a:t>Ultimate job matters:</a:t>
            </a:r>
          </a:p>
          <a:p>
            <a:pPr lvl="1"/>
            <a:r>
              <a:rPr lang="en-US" dirty="0"/>
              <a:t>Is it unionized?</a:t>
            </a:r>
          </a:p>
          <a:p>
            <a:pPr lvl="1"/>
            <a:r>
              <a:rPr lang="en-US" dirty="0"/>
              <a:t>Is it an industry with a large gap?</a:t>
            </a:r>
          </a:p>
          <a:p>
            <a:pPr lvl="1"/>
            <a:r>
              <a:rPr lang="en-US" dirty="0"/>
              <a:t>Is it an occupation with a large gap?</a:t>
            </a:r>
          </a:p>
          <a:p>
            <a:r>
              <a:rPr lang="en-US" dirty="0"/>
              <a:t>Still 10% unaccounted for. </a:t>
            </a:r>
          </a:p>
          <a:p>
            <a:pPr lvl="1"/>
            <a:r>
              <a:rPr lang="en-US" dirty="0"/>
              <a:t>Is this discrimination?</a:t>
            </a:r>
          </a:p>
          <a:p>
            <a:pPr lvl="2"/>
            <a:r>
              <a:rPr lang="en-US" dirty="0"/>
              <a:t>Perhaps, but not all of it.</a:t>
            </a:r>
          </a:p>
          <a:p>
            <a:pPr lvl="2"/>
            <a:r>
              <a:rPr lang="en-US" dirty="0"/>
              <a:t>Labor market decisions are influenced by discrimination or perceptions of women’s vs men’s majors, occupations, or industries.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E4A34-9A19-1F4D-9377-67C9B1F6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79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A1F1-8FC7-758E-49B0-05158A67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Gap</a:t>
            </a:r>
            <a:r>
              <a:rPr lang="en-US" dirty="0"/>
              <a:t> Occurs Primarily WITHIN Occupations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D7CB8-8764-CFB0-63E2-30B37750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2FB32-421D-33ED-42B6-0B99A53C0A6B}"/>
              </a:ext>
            </a:extLst>
          </p:cNvPr>
          <p:cNvSpPr txBox="1"/>
          <p:nvPr/>
        </p:nvSpPr>
        <p:spPr>
          <a:xfrm>
            <a:off x="3593969" y="1828499"/>
            <a:ext cx="5073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Occupational differences and wage gap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8576F-FED5-A71F-98AC-92C9990DF348}"/>
              </a:ext>
            </a:extLst>
          </p:cNvPr>
          <p:cNvSpPr txBox="1"/>
          <p:nvPr/>
        </p:nvSpPr>
        <p:spPr>
          <a:xfrm>
            <a:off x="4193627" y="6456851"/>
            <a:ext cx="7456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Reassessing the Gender Wage Gap: Sharing Jobs, Equalizing Pay, Right Now, the Expanding Harvard Universe.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47EE99-35A9-75A4-3D28-25C95C3AD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845" y="2832439"/>
            <a:ext cx="5986309" cy="15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362F-E14D-46D0-A88C-E483A9C1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Issue of Gender Wage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40549-66DA-4F50-A985-12AC8780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15535A-BBCC-4B0E-ACAE-05F8FB531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55" y="2176843"/>
            <a:ext cx="4841260" cy="38452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i="1" dirty="0"/>
              <a:t>“We have to pass pay equity for women workers. It is not acceptable that women are making 78 cents an hour compared to men.”</a:t>
            </a:r>
          </a:p>
          <a:p>
            <a:pPr marL="0" indent="0" algn="just">
              <a:buNone/>
            </a:pPr>
            <a:r>
              <a:rPr lang="en-US" b="0" i="1" dirty="0"/>
              <a:t>-- </a:t>
            </a:r>
            <a:r>
              <a:rPr lang="en-US" sz="2000" b="0" dirty="0"/>
              <a:t>Sen. Bernie Sanders, 2015</a:t>
            </a:r>
          </a:p>
        </p:txBody>
      </p:sp>
      <p:pic>
        <p:nvPicPr>
          <p:cNvPr id="5" name="Picture 4" descr="A graph of a number of women">
            <a:extLst>
              <a:ext uri="{FF2B5EF4-FFF2-40B4-BE49-F238E27FC236}">
                <a16:creationId xmlns:a16="http://schemas.microsoft.com/office/drawing/2014/main" id="{947CF9A9-C140-27FB-973E-BD8C2A98C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907" b="3005"/>
          <a:stretch/>
        </p:blipFill>
        <p:spPr>
          <a:xfrm>
            <a:off x="5408774" y="1591643"/>
            <a:ext cx="5945026" cy="48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77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A1AB-7DBD-CA71-B8BD-C123DFB0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dirty="0"/>
              <a:t>n-Linearities in Pay and the Wage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6F1FA-4FAC-0268-7A87-54500E9B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 increases with the number of hours worked each week.</a:t>
            </a:r>
          </a:p>
          <a:p>
            <a:pPr lvl="1"/>
            <a:r>
              <a:rPr lang="en-US" dirty="0"/>
              <a:t>Why? </a:t>
            </a:r>
          </a:p>
          <a:p>
            <a:pPr lvl="2"/>
            <a:r>
              <a:rPr lang="en-US" dirty="0"/>
              <a:t>In some occupations, workers are not good substitutes for each other.</a:t>
            </a:r>
          </a:p>
          <a:p>
            <a:pPr lvl="2"/>
            <a:r>
              <a:rPr lang="en-US" dirty="0"/>
              <a:t>To ensure continuity, employers value individual workers working more hours.</a:t>
            </a:r>
          </a:p>
          <a:p>
            <a:pPr lvl="1"/>
            <a:r>
              <a:rPr lang="en-US" dirty="0"/>
              <a:t>Implications:</a:t>
            </a:r>
          </a:p>
          <a:p>
            <a:pPr lvl="2"/>
            <a:r>
              <a:rPr lang="en-US" dirty="0"/>
              <a:t>Men and women in traditional households divide the 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2163D-119A-34ED-F296-4648F8E7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196B5-A395-3437-53A8-FB20555CFABC}"/>
              </a:ext>
            </a:extLst>
          </p:cNvPr>
          <p:cNvSpPr txBox="1"/>
          <p:nvPr/>
        </p:nvSpPr>
        <p:spPr>
          <a:xfrm>
            <a:off x="4193627" y="6456851"/>
            <a:ext cx="7456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Reassessing the Gender Wage Gap: Sharing Jobs, Equalizing Pay, Right Now, the Expanding Harvard Universe.</a:t>
            </a:r>
          </a:p>
        </p:txBody>
      </p:sp>
    </p:spTree>
    <p:extLst>
      <p:ext uri="{BB962C8B-B14F-4D97-AF65-F5344CB8AC3E}">
        <p14:creationId xmlns:p14="http://schemas.microsoft.com/office/powerpoint/2010/main" val="1985354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F3B1-70D5-495A-A20D-02D38B68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Exp</a:t>
            </a:r>
            <a:r>
              <a:rPr lang="en-US" dirty="0"/>
              <a:t>laining Gender Wage Gap by Occupation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E4DA5-115A-422E-A186-EAC38AE0B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5563"/>
            <a:ext cx="11177751" cy="4596505"/>
          </a:xfrm>
        </p:spPr>
        <p:txBody>
          <a:bodyPr>
            <a:normAutofit/>
          </a:bodyPr>
          <a:lstStyle/>
          <a:p>
            <a:r>
              <a:rPr lang="en-US" dirty="0"/>
              <a:t>Women, traditionally, the “on-call” parent – Goldin [2021]</a:t>
            </a:r>
          </a:p>
          <a:p>
            <a:r>
              <a:rPr lang="en-US" dirty="0"/>
              <a:t>Prefer occupations with </a:t>
            </a:r>
          </a:p>
          <a:p>
            <a:pPr lvl="1"/>
            <a:r>
              <a:rPr lang="en-US" dirty="0"/>
              <a:t>shorter hours, </a:t>
            </a:r>
          </a:p>
          <a:p>
            <a:pPr lvl="1"/>
            <a:r>
              <a:rPr lang="en-US" dirty="0"/>
              <a:t>fewer “on-call” hours, </a:t>
            </a:r>
          </a:p>
          <a:p>
            <a:pPr lvl="1"/>
            <a:r>
              <a:rPr lang="en-US" dirty="0"/>
              <a:t>predictable schedules</a:t>
            </a:r>
          </a:p>
          <a:p>
            <a:pPr lvl="1"/>
            <a:r>
              <a:rPr lang="en-US" dirty="0"/>
              <a:t>standardized products/services </a:t>
            </a:r>
          </a:p>
          <a:p>
            <a:pPr lvl="2"/>
            <a:r>
              <a:rPr lang="en-US" dirty="0"/>
              <a:t>greater substitutability of workers within teams</a:t>
            </a:r>
          </a:p>
          <a:p>
            <a:r>
              <a:rPr lang="en-US" dirty="0"/>
              <a:t>Men, traditionally, opt for jobs with greater time demands but pay more</a:t>
            </a:r>
          </a:p>
          <a:p>
            <a:r>
              <a:rPr lang="en-US" dirty="0"/>
              <a:t>Appear to care less about time flexibility </a:t>
            </a:r>
          </a:p>
          <a:p>
            <a:pPr lvl="1"/>
            <a:r>
              <a:rPr lang="en-US" dirty="0"/>
              <a:t>Ready to work evening/weekend hours to meet clients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8E71A-8087-4D5E-88CB-83DD405A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01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A1F1-8FC7-758E-49B0-05158A67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Gap</a:t>
            </a:r>
            <a:r>
              <a:rPr lang="en-US" dirty="0"/>
              <a:t> Occurs Primarily WITHIN Occupations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D7CB8-8764-CFB0-63E2-30B37750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8576F-FED5-A71F-98AC-92C9990DF348}"/>
              </a:ext>
            </a:extLst>
          </p:cNvPr>
          <p:cNvSpPr txBox="1"/>
          <p:nvPr/>
        </p:nvSpPr>
        <p:spPr>
          <a:xfrm>
            <a:off x="4193627" y="6456851"/>
            <a:ext cx="7456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Reassessing the Gender Wage Gap: Sharing Jobs, Equalizing Pay, Right Now, the Expanding Harvard Universe.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731669-590E-0519-17E5-26D888034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582373"/>
          </a:xfrm>
        </p:spPr>
        <p:txBody>
          <a:bodyPr/>
          <a:lstStyle/>
          <a:p>
            <a:r>
              <a:rPr lang="en-US" dirty="0"/>
              <a:t>Not all occupations have the same pay gap.</a:t>
            </a:r>
          </a:p>
          <a:p>
            <a:pPr lvl="1"/>
            <a:r>
              <a:rPr lang="en-US" dirty="0"/>
              <a:t>Depends on how substitutable workers are.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0407D-7A28-040D-54F2-08D9F1608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17" y="3153103"/>
            <a:ext cx="6499746" cy="21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00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BE5E-820A-FBCE-73B6-7F7F8B2A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on Non-Linearities from Law Firms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D1D9ACC-6895-4166-610D-4B5A8075E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5021" y="1325563"/>
            <a:ext cx="7823039" cy="48568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FB957-0CFF-352C-F55F-0FC3F60D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96151-E0E3-12D5-19FF-D1EE8C351454}"/>
              </a:ext>
            </a:extLst>
          </p:cNvPr>
          <p:cNvSpPr txBox="1"/>
          <p:nvPr/>
        </p:nvSpPr>
        <p:spPr>
          <a:xfrm>
            <a:off x="676405" y="2893512"/>
            <a:ext cx="19548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Lawyers:</a:t>
            </a:r>
          </a:p>
          <a:p>
            <a:endParaRPr lang="en-US" dirty="0"/>
          </a:p>
          <a:p>
            <a:r>
              <a:rPr lang="en-US" dirty="0"/>
              <a:t>Hours go up</a:t>
            </a:r>
          </a:p>
          <a:p>
            <a:endParaRPr lang="en-US" dirty="0"/>
          </a:p>
          <a:p>
            <a:r>
              <a:rPr lang="en-US" dirty="0"/>
              <a:t>So does hourly pay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CE2F0-3251-1C38-16A2-CD7A18FBD455}"/>
              </a:ext>
            </a:extLst>
          </p:cNvPr>
          <p:cNvSpPr txBox="1"/>
          <p:nvPr/>
        </p:nvSpPr>
        <p:spPr>
          <a:xfrm>
            <a:off x="6786515" y="6456851"/>
            <a:ext cx="4758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 Grand Gender Convergence: Its Last Chapter, Goldin, AER, 2014.</a:t>
            </a:r>
          </a:p>
        </p:txBody>
      </p:sp>
    </p:spTree>
    <p:extLst>
      <p:ext uri="{BB962C8B-B14F-4D97-AF65-F5344CB8AC3E}">
        <p14:creationId xmlns:p14="http://schemas.microsoft.com/office/powerpoint/2010/main" val="618266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7FA3-0B37-4CC5-B971-AEB1573B7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Leaky Pipelines Phenomenon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56F4-FBF1-464D-8426-599D99124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91" y="1104577"/>
            <a:ext cx="7924802" cy="151904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many professional occupations </a:t>
            </a:r>
          </a:p>
          <a:p>
            <a:pPr lvl="1" algn="just"/>
            <a:r>
              <a:rPr lang="en-US" sz="2000" dirty="0"/>
              <a:t>There’s a more equitable gender distribution at entry level, </a:t>
            </a:r>
          </a:p>
          <a:p>
            <a:pPr lvl="1" algn="just"/>
            <a:r>
              <a:rPr lang="en-US" sz="2000" dirty="0"/>
              <a:t>But at the higher ranks, number of female workers plummets.</a:t>
            </a:r>
          </a:p>
          <a:p>
            <a:r>
              <a:rPr lang="en-US" sz="2400" dirty="0"/>
              <a:t>Time demands – likely explanation?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9A768-B67A-4046-9AA8-56830F46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26343-4868-2BBC-B79C-A7B3C21CD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72" y="3112314"/>
            <a:ext cx="8019604" cy="31698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2ACC99-4961-8D5A-68A8-620E23DF7108}"/>
              </a:ext>
            </a:extLst>
          </p:cNvPr>
          <p:cNvSpPr txBox="1"/>
          <p:nvPr/>
        </p:nvSpPr>
        <p:spPr>
          <a:xfrm>
            <a:off x="5065713" y="2410214"/>
            <a:ext cx="467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The Leaky Pipelines In Economics</a:t>
            </a:r>
          </a:p>
          <a:p>
            <a:pPr algn="ctr"/>
            <a:r>
              <a:rPr lang="en-US" sz="1600" b="1" dirty="0"/>
              <a:t>Share of Women in Economics, 2020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7E4CB3-162E-ECD0-B1FE-1C96243005D3}"/>
                  </a:ext>
                </a:extLst>
              </p14:cNvPr>
              <p14:cNvContentPartPr/>
              <p14:nvPr/>
            </p14:nvContentPartPr>
            <p14:xfrm>
              <a:off x="7989353" y="5472889"/>
              <a:ext cx="267480" cy="13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7E4CB3-162E-ECD0-B1FE-1C96243005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71353" y="5454889"/>
                <a:ext cx="3031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4CC511-08A6-20D2-E5F6-E752F69BBAB8}"/>
                  </a:ext>
                </a:extLst>
              </p14:cNvPr>
              <p14:cNvContentPartPr/>
              <p14:nvPr/>
            </p14:nvContentPartPr>
            <p14:xfrm>
              <a:off x="8187713" y="5343649"/>
              <a:ext cx="143640" cy="356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4CC511-08A6-20D2-E5F6-E752F69BBA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0073" y="5325649"/>
                <a:ext cx="17928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74ABC3-D4B9-7D04-ACC8-8484C60E7A23}"/>
                  </a:ext>
                </a:extLst>
              </p14:cNvPr>
              <p14:cNvContentPartPr/>
              <p14:nvPr/>
            </p14:nvContentPartPr>
            <p14:xfrm>
              <a:off x="13232033" y="536488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74ABC3-D4B9-7D04-ACC8-8484C60E7A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14033" y="534724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90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40DBC4-E031-1E5B-59ED-242E75B6A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445" y="1107274"/>
            <a:ext cx="5181600" cy="4885901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333333"/>
                </a:solidFill>
                <a:effectLst/>
                <a:latin typeface="McKinsey Sans"/>
              </a:rPr>
              <a:t>Women are significantly underrepresented in leadership.</a:t>
            </a:r>
          </a:p>
          <a:p>
            <a:endParaRPr lang="en-US" sz="2000" b="0" i="0" dirty="0">
              <a:solidFill>
                <a:srgbClr val="333333"/>
              </a:solidFill>
              <a:effectLst/>
              <a:latin typeface="McKinsey Sans"/>
            </a:endParaRP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McKinsey Sans"/>
              </a:rPr>
              <a:t>A broken rung at the first step up to manager is holding women back. </a:t>
            </a:r>
          </a:p>
          <a:p>
            <a:endParaRPr lang="en-US" sz="2000" b="0" i="0" dirty="0">
              <a:solidFill>
                <a:srgbClr val="333333"/>
              </a:solidFill>
              <a:effectLst/>
              <a:latin typeface="McKinsey Sans"/>
            </a:endParaRP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McKinsey Sans"/>
              </a:rPr>
              <a:t>For every 100 men who are promoted from entry-level roles to manager positions, only 87 women are promoted</a:t>
            </a:r>
            <a:endParaRPr lang="en-US" sz="4400" b="0" i="0" dirty="0">
              <a:solidFill>
                <a:srgbClr val="333333"/>
              </a:solidFill>
              <a:effectLst/>
              <a:latin typeface="McKinsey Sans"/>
            </a:endParaRPr>
          </a:p>
          <a:p>
            <a:endParaRPr lang="en-US" sz="2000" b="0" dirty="0">
              <a:solidFill>
                <a:srgbClr val="333333"/>
              </a:solidFill>
              <a:latin typeface="McKinsey Sans"/>
            </a:endParaRPr>
          </a:p>
          <a:p>
            <a:r>
              <a:rPr lang="en-US" sz="2000" b="0" dirty="0">
                <a:solidFill>
                  <a:srgbClr val="333333"/>
                </a:solidFill>
                <a:latin typeface="McKinsey Sans"/>
              </a:rPr>
              <a:t>The Great Breakup</a:t>
            </a:r>
          </a:p>
          <a:p>
            <a:pPr lvl="1"/>
            <a:r>
              <a:rPr lang="en-US" sz="1800" b="1" dirty="0">
                <a:solidFill>
                  <a:srgbClr val="333333"/>
                </a:solidFill>
                <a:latin typeface="McKinsey Sans"/>
              </a:rPr>
              <a:t>New Pipeline Problem </a:t>
            </a:r>
          </a:p>
          <a:p>
            <a:pPr lvl="1"/>
            <a:r>
              <a:rPr lang="en-US" sz="1600" b="0" dirty="0">
                <a:solidFill>
                  <a:srgbClr val="333333"/>
                </a:solidFill>
                <a:latin typeface="McKinsey Sans"/>
              </a:rPr>
              <a:t>More women leaders are leaving their companies</a:t>
            </a:r>
            <a:endParaRPr lang="en-US" sz="1600" dirty="0">
              <a:solidFill>
                <a:srgbClr val="333333"/>
              </a:solidFill>
              <a:latin typeface="McKinsey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FD692-4ED3-1244-05D8-3830326B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62FE94-7FED-7F4F-032E-74B748D3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Broken Rung and the Great Breakup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1C8319C-0D17-3CCA-BB1E-300CB6B30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41493"/>
              </p:ext>
            </p:extLst>
          </p:nvPr>
        </p:nvGraphicFramePr>
        <p:xfrm>
          <a:off x="5630492" y="735298"/>
          <a:ext cx="6107063" cy="571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711ADFD-7368-046E-F3D2-CA3BB96F55B4}"/>
              </a:ext>
            </a:extLst>
          </p:cNvPr>
          <p:cNvSpPr txBox="1"/>
          <p:nvPr/>
        </p:nvSpPr>
        <p:spPr>
          <a:xfrm>
            <a:off x="6095999" y="6451861"/>
            <a:ext cx="5119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Women in the Workplace 2022, </a:t>
            </a:r>
            <a:r>
              <a:rPr lang="en-US" sz="1200" dirty="0" err="1"/>
              <a:t>LeanIn.Org</a:t>
            </a:r>
            <a:r>
              <a:rPr lang="en-US" sz="1200" dirty="0"/>
              <a:t> and </a:t>
            </a:r>
            <a:r>
              <a:rPr lang="en-US" sz="1200" dirty="0" err="1"/>
              <a:t>McKensey</a:t>
            </a:r>
            <a:r>
              <a:rPr lang="en-US" sz="120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004733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9C78-E837-4FFB-72E9-3630632C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Sor</a:t>
            </a:r>
            <a:r>
              <a:rPr lang="en-US" dirty="0"/>
              <a:t>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D328E-284B-BF55-1BFC-B1248FF53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happens:</a:t>
            </a:r>
          </a:p>
          <a:p>
            <a:pPr lvl="1"/>
            <a:r>
              <a:rPr lang="en-US" dirty="0"/>
              <a:t>With the decision to go to college.</a:t>
            </a:r>
          </a:p>
          <a:p>
            <a:pPr lvl="1"/>
            <a:r>
              <a:rPr lang="en-US" dirty="0"/>
              <a:t>With the election of a major.</a:t>
            </a:r>
          </a:p>
          <a:p>
            <a:pPr lvl="1"/>
            <a:r>
              <a:rPr lang="en-US" dirty="0"/>
              <a:t>With the choice of an occupation.</a:t>
            </a:r>
          </a:p>
          <a:p>
            <a:r>
              <a:rPr lang="en-US" dirty="0"/>
              <a:t>Women tend to:</a:t>
            </a:r>
          </a:p>
          <a:p>
            <a:pPr lvl="1"/>
            <a:r>
              <a:rPr lang="en-US" dirty="0"/>
              <a:t>Go to college </a:t>
            </a:r>
            <a:r>
              <a:rPr lang="en-US" b="1" dirty="0"/>
              <a:t>more</a:t>
            </a:r>
            <a:r>
              <a:rPr lang="en-US" dirty="0"/>
              <a:t> than men.</a:t>
            </a:r>
          </a:p>
          <a:p>
            <a:pPr lvl="1"/>
            <a:r>
              <a:rPr lang="en-US" dirty="0"/>
              <a:t>Select majors with </a:t>
            </a:r>
            <a:r>
              <a:rPr lang="en-US" b="1" dirty="0"/>
              <a:t>lower</a:t>
            </a:r>
            <a:r>
              <a:rPr lang="en-US" dirty="0"/>
              <a:t> expected wages.</a:t>
            </a:r>
          </a:p>
          <a:p>
            <a:pPr lvl="2"/>
            <a:r>
              <a:rPr lang="en-US" dirty="0"/>
              <a:t>Though convergence WAS happening.</a:t>
            </a:r>
          </a:p>
          <a:p>
            <a:pPr lvl="1"/>
            <a:r>
              <a:rPr lang="en-US" dirty="0"/>
              <a:t>Within a major, select occupations with </a:t>
            </a:r>
            <a:r>
              <a:rPr lang="en-US" b="1" dirty="0"/>
              <a:t>lower</a:t>
            </a:r>
            <a:r>
              <a:rPr lang="en-US" dirty="0"/>
              <a:t> wages.</a:t>
            </a:r>
          </a:p>
          <a:p>
            <a:pPr lvl="2"/>
            <a:r>
              <a:rPr lang="en-US" dirty="0"/>
              <a:t>Though convergence IS happening.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C62C2-E29E-DEB9-C167-69AD071F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77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F463-DD34-7623-F0E5-77BEF74F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Occ</a:t>
            </a:r>
            <a:r>
              <a:rPr lang="en-US" dirty="0"/>
              <a:t>upation Convergence, Less So Majors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C7D63518-2E2C-126C-6074-A19FA8452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25563"/>
            <a:ext cx="6262969" cy="47704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7857F-4016-9AE3-30E7-701FBCA7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3D8C2-1205-2684-B40C-77316C53D0A1}"/>
              </a:ext>
            </a:extLst>
          </p:cNvPr>
          <p:cNvSpPr txBox="1"/>
          <p:nvPr/>
        </p:nvSpPr>
        <p:spPr>
          <a:xfrm>
            <a:off x="7128873" y="1562119"/>
            <a:ext cx="500464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close to 1 imply parity.</a:t>
            </a:r>
          </a:p>
          <a:p>
            <a:endParaRPr lang="en-US" dirty="0"/>
          </a:p>
          <a:p>
            <a:r>
              <a:rPr lang="en-US" dirty="0"/>
              <a:t>Less than 1</a:t>
            </a:r>
          </a:p>
          <a:p>
            <a:r>
              <a:rPr lang="en-US" dirty="0"/>
              <a:t>	- women’s choices correspond </a:t>
            </a:r>
          </a:p>
          <a:p>
            <a:r>
              <a:rPr lang="en-US" dirty="0"/>
              <a:t>	  to lower wages</a:t>
            </a:r>
          </a:p>
          <a:p>
            <a:endParaRPr lang="en-US" dirty="0"/>
          </a:p>
          <a:p>
            <a:r>
              <a:rPr lang="en-US" dirty="0"/>
              <a:t>Greater than 1</a:t>
            </a:r>
          </a:p>
          <a:p>
            <a:r>
              <a:rPr lang="en-US" dirty="0"/>
              <a:t>	- women’s choices correspond</a:t>
            </a:r>
          </a:p>
          <a:p>
            <a:r>
              <a:rPr lang="en-US" dirty="0"/>
              <a:t>	   to higher wages</a:t>
            </a:r>
          </a:p>
          <a:p>
            <a:endParaRPr lang="en-US" dirty="0"/>
          </a:p>
          <a:p>
            <a:pPr marL="342900" indent="-342900">
              <a:buAutoNum type="alphaUcParenBoth"/>
            </a:pPr>
            <a:r>
              <a:rPr lang="en-US" dirty="0"/>
              <a:t>Women are increasingly choosing </a:t>
            </a:r>
            <a:r>
              <a:rPr lang="en-US" b="1" dirty="0"/>
              <a:t>majors</a:t>
            </a:r>
          </a:p>
          <a:p>
            <a:r>
              <a:rPr lang="en-US" dirty="0"/>
              <a:t>that </a:t>
            </a:r>
            <a:r>
              <a:rPr lang="en-US" b="1" dirty="0"/>
              <a:t>pay</a:t>
            </a:r>
            <a:r>
              <a:rPr lang="en-US" dirty="0"/>
              <a:t> </a:t>
            </a:r>
            <a:r>
              <a:rPr lang="en-US" b="1" dirty="0"/>
              <a:t>less than </a:t>
            </a:r>
            <a:r>
              <a:rPr lang="en-US" dirty="0"/>
              <a:t>the majors chosen by men.</a:t>
            </a:r>
          </a:p>
          <a:p>
            <a:endParaRPr lang="en-US" dirty="0"/>
          </a:p>
          <a:p>
            <a:r>
              <a:rPr lang="en-US" dirty="0"/>
              <a:t>(B) Women are increasingly choosing </a:t>
            </a:r>
            <a:r>
              <a:rPr lang="en-US" b="1" dirty="0"/>
              <a:t>occupations</a:t>
            </a:r>
          </a:p>
          <a:p>
            <a:r>
              <a:rPr lang="en-US" dirty="0"/>
              <a:t>that </a:t>
            </a:r>
            <a:r>
              <a:rPr lang="en-US" b="1" dirty="0"/>
              <a:t>pay as well as </a:t>
            </a:r>
            <a:r>
              <a:rPr lang="en-US" dirty="0"/>
              <a:t>the occupations chosen by men.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8C7E09-F9A5-8811-E8F0-91E553493D8D}"/>
              </a:ext>
            </a:extLst>
          </p:cNvPr>
          <p:cNvSpPr txBox="1"/>
          <p:nvPr/>
        </p:nvSpPr>
        <p:spPr>
          <a:xfrm>
            <a:off x="4420448" y="265364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B8C2C-3CF3-5CF2-534A-21D18B4ADC2C}"/>
              </a:ext>
            </a:extLst>
          </p:cNvPr>
          <p:cNvSpPr txBox="1"/>
          <p:nvPr/>
        </p:nvSpPr>
        <p:spPr>
          <a:xfrm>
            <a:off x="3969684" y="3867807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3DA2FF-A6C8-D7BB-48A6-A4AF802121B6}"/>
              </a:ext>
            </a:extLst>
          </p:cNvPr>
          <p:cNvCxnSpPr>
            <a:cxnSpLocks/>
          </p:cNvCxnSpPr>
          <p:nvPr/>
        </p:nvCxnSpPr>
        <p:spPr>
          <a:xfrm>
            <a:off x="4963308" y="2901371"/>
            <a:ext cx="827892" cy="184666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1AC9BE-424F-500D-6F17-6F3761A76539}"/>
              </a:ext>
            </a:extLst>
          </p:cNvPr>
          <p:cNvCxnSpPr>
            <a:cxnSpLocks/>
          </p:cNvCxnSpPr>
          <p:nvPr/>
        </p:nvCxnSpPr>
        <p:spPr>
          <a:xfrm flipV="1">
            <a:off x="4465282" y="3771964"/>
            <a:ext cx="792518" cy="255046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86F499-4836-0D8C-D797-5CFEAC21D3B2}"/>
              </a:ext>
            </a:extLst>
          </p:cNvPr>
          <p:cNvSpPr txBox="1"/>
          <p:nvPr/>
        </p:nvSpPr>
        <p:spPr>
          <a:xfrm>
            <a:off x="4963308" y="6469197"/>
            <a:ext cx="6699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College Majors, Occupations, and the Gender Wage Gap</a:t>
            </a:r>
            <a:r>
              <a:rPr lang="en-US" sz="1200" dirty="0"/>
              <a:t>, Sloane, Hurst, and Black, JEP, Fall 2021.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3F28F-9D3C-F646-9AAB-6E1D59C4C037}"/>
              </a:ext>
            </a:extLst>
          </p:cNvPr>
          <p:cNvSpPr txBox="1"/>
          <p:nvPr/>
        </p:nvSpPr>
        <p:spPr>
          <a:xfrm>
            <a:off x="3489435" y="4163874"/>
            <a:ext cx="12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Occupation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939BB9-2307-7D43-95E7-34A99D18B78D}"/>
              </a:ext>
            </a:extLst>
          </p:cNvPr>
          <p:cNvSpPr txBox="1"/>
          <p:nvPr/>
        </p:nvSpPr>
        <p:spPr>
          <a:xfrm>
            <a:off x="2951677" y="262542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</a:t>
            </a:r>
          </a:p>
        </p:txBody>
      </p:sp>
    </p:spTree>
    <p:extLst>
      <p:ext uri="{BB962C8B-B14F-4D97-AF65-F5344CB8AC3E}">
        <p14:creationId xmlns:p14="http://schemas.microsoft.com/office/powerpoint/2010/main" val="1462118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AF68-AB46-2594-73CA-5C814D00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</a:t>
            </a:r>
            <a:r>
              <a:rPr lang="en-US" dirty="0"/>
              <a:t>utions to the gender wage gap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6CBE9-36EF-5F03-020E-95127E79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1177751" cy="4351338"/>
          </a:xfrm>
        </p:spPr>
        <p:txBody>
          <a:bodyPr/>
          <a:lstStyle/>
          <a:p>
            <a:r>
              <a:rPr lang="en-US" dirty="0"/>
              <a:t>Debiasing the labor market</a:t>
            </a:r>
          </a:p>
          <a:p>
            <a:pPr lvl="1"/>
            <a:r>
              <a:rPr lang="en-US" dirty="0"/>
              <a:t>Diversity training for supervisor and manager</a:t>
            </a:r>
          </a:p>
          <a:p>
            <a:pPr lvl="1"/>
            <a:r>
              <a:rPr lang="en-US" dirty="0"/>
              <a:t>Changing the organizational culture</a:t>
            </a:r>
          </a:p>
          <a:p>
            <a:pPr lvl="1"/>
            <a:r>
              <a:rPr lang="en-US" dirty="0"/>
              <a:t>Gender blind hiring/evaluation procedures</a:t>
            </a:r>
          </a:p>
          <a:p>
            <a:pPr lvl="1"/>
            <a:endParaRPr lang="en-US" dirty="0"/>
          </a:p>
          <a:p>
            <a:r>
              <a:rPr lang="en-US" dirty="0"/>
              <a:t>Training women to be more competitive and removing unconscious bias</a:t>
            </a:r>
          </a:p>
          <a:p>
            <a:endParaRPr lang="en-US" dirty="0"/>
          </a:p>
          <a:p>
            <a:r>
              <a:rPr lang="en-US" dirty="0"/>
              <a:t>Legislative actions by federal and state governments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E08EA-CB6E-303F-5401-68ACB83E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35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4096-871A-E21E-83F0-EDE56688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system not individual bias is the culprit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FBA81-0FA6-5F1B-5AB7-7BBB3F4E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“system” is characterized by:</a:t>
            </a:r>
          </a:p>
          <a:p>
            <a:pPr lvl="1"/>
            <a:r>
              <a:rPr lang="en-US" dirty="0"/>
              <a:t>Decisions made by ordinary couples in terms of being on-call at work or at home</a:t>
            </a:r>
          </a:p>
          <a:p>
            <a:pPr lvl="1"/>
            <a:r>
              <a:rPr lang="en-US" dirty="0"/>
              <a:t>Cost of time flexibility at work</a:t>
            </a:r>
          </a:p>
          <a:p>
            <a:endParaRPr lang="en-US" dirty="0"/>
          </a:p>
          <a:p>
            <a:r>
              <a:rPr lang="en-US" dirty="0"/>
              <a:t>The higher the cost of temporal flexibility, the higher is the likelihood of a couple to forego equity in favor of higher family income.</a:t>
            </a:r>
          </a:p>
          <a:p>
            <a:endParaRPr lang="en-US" dirty="0"/>
          </a:p>
          <a:p>
            <a:r>
              <a:rPr lang="en-US" dirty="0"/>
              <a:t>Substitution among workers needs to be encouraged in occupations with high gender pay gaps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443E8-6D28-49D2-48A3-CE0B89B1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3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52BF-CC8C-4A60-9E32-50C66996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Po</a:t>
            </a:r>
            <a:r>
              <a:rPr lang="en-US" dirty="0"/>
              <a:t>pular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93686-98F4-4DB3-972D-2B7C6BE0D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98312"/>
          </a:xfrm>
        </p:spPr>
        <p:txBody>
          <a:bodyPr/>
          <a:lstStyle/>
          <a:p>
            <a:r>
              <a:rPr lang="en-US" dirty="0"/>
              <a:t>Biased managers and co-workers</a:t>
            </a:r>
          </a:p>
          <a:p>
            <a:r>
              <a:rPr lang="en-US" dirty="0"/>
              <a:t>Occupational segregation</a:t>
            </a:r>
          </a:p>
          <a:p>
            <a:r>
              <a:rPr lang="en-US" dirty="0"/>
              <a:t>Inferior bargaining skills</a:t>
            </a:r>
          </a:p>
          <a:p>
            <a:r>
              <a:rPr lang="en-US" dirty="0"/>
              <a:t>Lack of competitiveness</a:t>
            </a:r>
          </a:p>
          <a:p>
            <a:r>
              <a:rPr lang="en-US" dirty="0"/>
              <a:t>And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31ED6-9A57-47FE-A6BE-EC9D7AD5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D2057-FF3B-40C5-ACAC-9898A99E59A5}"/>
              </a:ext>
            </a:extLst>
          </p:cNvPr>
          <p:cNvSpPr txBox="1"/>
          <p:nvPr/>
        </p:nvSpPr>
        <p:spPr>
          <a:xfrm>
            <a:off x="1943100" y="4756880"/>
            <a:ext cx="830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delve deeper into what is meant by gender wage gap and how economists think about the issue.</a:t>
            </a:r>
          </a:p>
        </p:txBody>
      </p:sp>
    </p:spTree>
    <p:extLst>
      <p:ext uri="{BB962C8B-B14F-4D97-AF65-F5344CB8AC3E}">
        <p14:creationId xmlns:p14="http://schemas.microsoft.com/office/powerpoint/2010/main" val="1495700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4068-446A-488F-BB38-334E272F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vate Sector is Responding... Slowly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4EA6F-C14E-43E4-869C-5AB93E292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570730"/>
            <a:ext cx="11630940" cy="4351338"/>
          </a:xfrm>
        </p:spPr>
        <p:txBody>
          <a:bodyPr/>
          <a:lstStyle/>
          <a:p>
            <a:r>
              <a:rPr lang="en-US" dirty="0"/>
              <a:t>With more women entering the profession</a:t>
            </a:r>
          </a:p>
          <a:p>
            <a:r>
              <a:rPr lang="en-US" dirty="0"/>
              <a:t>More men wanting equitable relationships with their life partners</a:t>
            </a:r>
          </a:p>
          <a:p>
            <a:r>
              <a:rPr lang="en-US" dirty="0"/>
              <a:t>Costly job training</a:t>
            </a:r>
          </a:p>
          <a:p>
            <a:r>
              <a:rPr lang="en-US" dirty="0"/>
              <a:t>Valuable client-employee relationships formed by the women in early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Firms have more incentive to retain the female employees now than ever.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05C04-E505-4540-962C-CAF824BE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35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9106-5C52-40A3-A0CA-50B50476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</a:t>
            </a:r>
            <a:r>
              <a:rPr lang="en-US" dirty="0"/>
              <a:t>e Demand Tradeoffs and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7F520-A1CD-41E3-90FA-006F3860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30" y="1867852"/>
            <a:ext cx="8646458" cy="3757091"/>
          </a:xfrm>
        </p:spPr>
        <p:txBody>
          <a:bodyPr>
            <a:normAutofit/>
          </a:bodyPr>
          <a:lstStyle/>
          <a:p>
            <a:r>
              <a:rPr lang="en-US" sz="2400" dirty="0"/>
              <a:t>COVID-19 accelerated trends towards more workplace flexibility.</a:t>
            </a:r>
          </a:p>
          <a:p>
            <a:r>
              <a:rPr lang="en-US" sz="2400" dirty="0"/>
              <a:t>Remote work may have lasting beneficial impact on all workers, including women.</a:t>
            </a:r>
          </a:p>
          <a:p>
            <a:r>
              <a:rPr lang="en-US" sz="2400" dirty="0"/>
              <a:t>But there may also be losses.</a:t>
            </a:r>
          </a:p>
          <a:p>
            <a:pPr lvl="1"/>
            <a:r>
              <a:rPr lang="en-US" sz="2000" dirty="0"/>
              <a:t>WFH = Working from Home or Working from Hell? </a:t>
            </a:r>
          </a:p>
          <a:p>
            <a:pPr lvl="1"/>
            <a:r>
              <a:rPr lang="en-US" sz="2000" dirty="0"/>
              <a:t>Promotions</a:t>
            </a:r>
          </a:p>
          <a:p>
            <a:r>
              <a:rPr lang="en-US" sz="2400" dirty="0"/>
              <a:t>Women’s attachment to labor market at risk due to:</a:t>
            </a:r>
          </a:p>
          <a:p>
            <a:pPr lvl="1"/>
            <a:r>
              <a:rPr lang="en-US" sz="2000" dirty="0"/>
              <a:t>Difficulty in obtaining affordable, dependable childcare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E3D11-3305-45E7-AFD6-FCD9E168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1A49C-6FE8-661B-0D78-BC84284FC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329" y="1217158"/>
            <a:ext cx="3200847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0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A7D9-3814-AA40-837A-08DAA40C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FE70F-8A76-6D4D-B4FF-1FD90E5C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868"/>
            <a:ext cx="10515600" cy="4782200"/>
          </a:xfrm>
        </p:spPr>
        <p:txBody>
          <a:bodyPr/>
          <a:lstStyle/>
          <a:p>
            <a:r>
              <a:rPr lang="en-US" dirty="0"/>
              <a:t>The gap is significant and seemingly stubborn.</a:t>
            </a:r>
          </a:p>
          <a:p>
            <a:pPr lvl="1"/>
            <a:r>
              <a:rPr lang="en-US" dirty="0"/>
              <a:t>Some, but not very much progress in the last 20 years.</a:t>
            </a:r>
          </a:p>
          <a:p>
            <a:r>
              <a:rPr lang="en-US" dirty="0"/>
              <a:t>Discrimination clearly plays a role, but we can’t identify how much.</a:t>
            </a:r>
          </a:p>
          <a:p>
            <a:pPr lvl="1"/>
            <a:r>
              <a:rPr lang="en-US" dirty="0"/>
              <a:t>In wage setting, in people’s choices, as a result of market structures.</a:t>
            </a:r>
          </a:p>
          <a:p>
            <a:r>
              <a:rPr lang="en-US" dirty="0"/>
              <a:t>Gender roles in child rearing play an enormous role.</a:t>
            </a:r>
          </a:p>
          <a:p>
            <a:r>
              <a:rPr lang="en-US" dirty="0"/>
              <a:t>Government policy can help, by:</a:t>
            </a:r>
          </a:p>
          <a:p>
            <a:pPr lvl="1"/>
            <a:r>
              <a:rPr lang="en-US" dirty="0"/>
              <a:t>Implementing policies that reduce the child-bearing penalty for women.</a:t>
            </a:r>
          </a:p>
          <a:p>
            <a:pPr lvl="2"/>
            <a:r>
              <a:rPr lang="en-US" dirty="0"/>
              <a:t>Access to childcare, for instance.</a:t>
            </a:r>
          </a:p>
          <a:p>
            <a:pPr lvl="1"/>
            <a:r>
              <a:rPr lang="en-US" dirty="0"/>
              <a:t>Influencing the structure of labor markets, the workplace, hiring practices, and job flexibility.</a:t>
            </a:r>
          </a:p>
          <a:p>
            <a:pPr lvl="1"/>
            <a:r>
              <a:rPr lang="en-US" dirty="0"/>
              <a:t>Generally, address the hours/compensation relationship.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59C2E-977B-054C-9696-9E631C74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53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Mallika Pung, Ph.D.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MallikaPung@gmail.com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5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6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www.NEEDEcon.org/friend.php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50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E74B-400A-4088-A5D4-C71E0B67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Sig</a:t>
            </a:r>
            <a:r>
              <a:rPr lang="en-US" dirty="0"/>
              <a:t>nificant strides have been made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3697F-DE1E-4D92-886C-7CDDE8E59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5" y="1203158"/>
            <a:ext cx="11779976" cy="4718910"/>
          </a:xfrm>
        </p:spPr>
        <p:txBody>
          <a:bodyPr>
            <a:normAutofit/>
          </a:bodyPr>
          <a:lstStyle/>
          <a:p>
            <a:r>
              <a:rPr lang="en-US" dirty="0"/>
              <a:t>Progress made in combating gender inequality and discrimination against women in workplace since the 1970s</a:t>
            </a: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The Fair Labor Standards Act of 1938, </a:t>
            </a: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The Equal Pay Act of 1963, </a:t>
            </a: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Title VII of the Civil Rights Act of 1964, and </a:t>
            </a: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The Pregnancy Discrimination Act of 1973 in conjunction with </a:t>
            </a: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Providing Urgent Maternal Protections (PUMP) for Nursing Mothers Act </a:t>
            </a:r>
          </a:p>
          <a:p>
            <a:pPr lvl="1"/>
            <a:r>
              <a:rPr lang="en-US" sz="2800" dirty="0">
                <a:solidFill>
                  <a:srgbClr val="0C4C88"/>
                </a:solidFill>
              </a:rPr>
              <a:t>Pregnant Workers Fairness Act</a:t>
            </a:r>
            <a:endParaRPr lang="en-US" dirty="0"/>
          </a:p>
          <a:p>
            <a:r>
              <a:rPr lang="en-US" dirty="0"/>
              <a:t>“Gender Revolution”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E432-78CD-42AA-8115-5C64C6AB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2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AD867FEE-9323-942E-3C30-24F3211706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5638" y="1519519"/>
            <a:ext cx="5674162" cy="41230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F950564-A908-42B9-9AB3-6DD77C85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mposition of the Full-Time Workforce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7AC02-2BDB-4CDE-A82D-9CE5B7C9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733A6-68B3-05DF-4CEC-42CAAE4AEB84}"/>
              </a:ext>
            </a:extLst>
          </p:cNvPr>
          <p:cNvSpPr txBox="1"/>
          <p:nvPr/>
        </p:nvSpPr>
        <p:spPr>
          <a:xfrm>
            <a:off x="3049257" y="3783570"/>
            <a:ext cx="2539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Growth:</a:t>
            </a:r>
          </a:p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	Total:	71%</a:t>
            </a:r>
          </a:p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	Men:	52%</a:t>
            </a:r>
          </a:p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	Women:	100%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CD25DF3-7D55-A217-0B6F-22C0F87472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19799" y="1519519"/>
            <a:ext cx="5674163" cy="41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8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DA5D-6CA9-3547-9E43-CDFA3ADF9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Gender Wage Gap?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0BD3B-AE9D-2846-8458-3A90F37CB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7720" y="1325563"/>
                <a:ext cx="10546080" cy="459650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Gender wage gap represents the difference in median earnings of women relative to those of men.</a:t>
                </a:r>
              </a:p>
              <a:p>
                <a:endParaRPr lang="en-US" dirty="0"/>
              </a:p>
              <a:p>
                <a:r>
                  <a:rPr lang="en-US" dirty="0"/>
                  <a:t>The gap is usually calculated as a ratio of women’s earnings to men’s earnings.</a:t>
                </a:r>
              </a:p>
              <a:p>
                <a:endParaRPr lang="en-US" dirty="0"/>
              </a:p>
              <a:p>
                <a:pPr lvl="1"/>
                <a:r>
                  <a:rPr lang="en-US" b="0" dirty="0"/>
                  <a:t>For example, in the fourth quarter of 2023, median weekly earning for full-time women workers was $1,031, and that for men was $1,231.</a:t>
                </a:r>
              </a:p>
              <a:p>
                <a:pPr marL="457200" lvl="1" indent="0">
                  <a:buNone/>
                </a:pPr>
                <a:endParaRPr lang="en-US" b="0" dirty="0"/>
              </a:p>
              <a:p>
                <a:pPr lvl="1"/>
                <a:r>
                  <a:rPr lang="en-US" dirty="0"/>
                  <a:t>Therefore, the gender wage gap in Q4, 2023 was: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$1,031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$1,231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=84%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0BD3B-AE9D-2846-8458-3A90F37CB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7720" y="1325563"/>
                <a:ext cx="10546080" cy="4596505"/>
              </a:xfrm>
              <a:blipFill>
                <a:blip r:embed="rId3"/>
                <a:stretch>
                  <a:fillRect l="-925" t="-2520" r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89873-6B7C-CD43-8B66-1CC5A23F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9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2A87DA-3B73-AC3B-13BB-2B86C7F0F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202101"/>
              </p:ext>
            </p:extLst>
          </p:nvPr>
        </p:nvGraphicFramePr>
        <p:xfrm>
          <a:off x="176049" y="1075765"/>
          <a:ext cx="10851776" cy="510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BA72B-73F0-3C94-F43B-31139123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E69DA-EBCC-4043-1C84-7B7EDBA1897A}"/>
              </a:ext>
            </a:extLst>
          </p:cNvPr>
          <p:cNvSpPr txBox="1"/>
          <p:nvPr/>
        </p:nvSpPr>
        <p:spPr>
          <a:xfrm>
            <a:off x="2832668" y="4293166"/>
            <a:ext cx="5538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Gap between men and women’s median earnings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has narrowed considerably since the late 1970s.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3AE231-72E6-1E58-CF96-6906A10A0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Wage Gap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1364A-B443-1630-5BAE-8E1071C4D26E}"/>
              </a:ext>
            </a:extLst>
          </p:cNvPr>
          <p:cNvSpPr txBox="1"/>
          <p:nvPr/>
        </p:nvSpPr>
        <p:spPr>
          <a:xfrm>
            <a:off x="7469620" y="3198611"/>
            <a:ext cx="33149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/>
              <a:t>2023 Q4 Women’s Wages: $1,031</a:t>
            </a:r>
            <a:endParaRPr lang="en-US" dirty="0"/>
          </a:p>
          <a:p>
            <a:r>
              <a:rPr lang="en-US" b="0" dirty="0"/>
              <a:t>2023 Q4 Men’s Wages: $1,231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7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9D48-6325-4A34-9B05-335C5576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by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1A2CE-862D-4E5A-AA73-3EB4FAF5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22" name="Picture 21" descr="A map of the united states&#10;&#10;Description automatically generated">
            <a:extLst>
              <a:ext uri="{FF2B5EF4-FFF2-40B4-BE49-F238E27FC236}">
                <a16:creationId xmlns:a16="http://schemas.microsoft.com/office/drawing/2014/main" id="{7572E564-C0FF-B160-3D3B-DC37569E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325" y="872837"/>
            <a:ext cx="8341349" cy="53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70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6305c5-b5df-4d5a-bbb1-547c4e1ab6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2F1692276ED24D8D84372EFDD5A48A" ma:contentTypeVersion="5" ma:contentTypeDescription="Create a new document." ma:contentTypeScope="" ma:versionID="f3c1a4dd08f2786c0f8bf957c4194251">
  <xsd:schema xmlns:xsd="http://www.w3.org/2001/XMLSchema" xmlns:xs="http://www.w3.org/2001/XMLSchema" xmlns:p="http://schemas.microsoft.com/office/2006/metadata/properties" xmlns:ns3="986305c5-b5df-4d5a-bbb1-547c4e1ab67e" targetNamespace="http://schemas.microsoft.com/office/2006/metadata/properties" ma:root="true" ma:fieldsID="5b5fb95658aff0e07edeef43ad0f9e45" ns3:_="">
    <xsd:import namespace="986305c5-b5df-4d5a-bbb1-547c4e1ab6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305c5-b5df-4d5a-bbb1-547c4e1ab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C869BE-85B6-4FB9-A870-4E512DE4BF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101A35-DCDF-4138-8DCB-B92B2578D606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86305c5-b5df-4d5a-bbb1-547c4e1ab67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79DF654-B285-44F1-A1F5-A67AF4631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305c5-b5df-4d5a-bbb1-547c4e1ab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46301</TotalTime>
  <Words>2093</Words>
  <Application>Microsoft Macintosh PowerPoint</Application>
  <PresentationFormat>Widescreen</PresentationFormat>
  <Paragraphs>390</Paragraphs>
  <Slides>43</Slides>
  <Notes>42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McKinsey Sans</vt:lpstr>
      <vt:lpstr>Custom Design</vt:lpstr>
      <vt:lpstr>PowerPoint Presentation</vt:lpstr>
      <vt:lpstr>Outline</vt:lpstr>
      <vt:lpstr>The Issue of Gender Wage Gap</vt:lpstr>
      <vt:lpstr> Popular Theories</vt:lpstr>
      <vt:lpstr>Significant strides have been made</vt:lpstr>
      <vt:lpstr> Composition of the Full-Time Workforce</vt:lpstr>
      <vt:lpstr>What is Gender Wage Gap?</vt:lpstr>
      <vt:lpstr>Relative Wage Gap Over Time</vt:lpstr>
      <vt:lpstr>Wage Gap by State</vt:lpstr>
      <vt:lpstr>Wage Gap Across the Globe</vt:lpstr>
      <vt:lpstr>What is NOT included in these calculations?</vt:lpstr>
      <vt:lpstr>The Wage Gap</vt:lpstr>
      <vt:lpstr>Wage Gap by Age</vt:lpstr>
      <vt:lpstr>Wage Gap by Race/Ethnicity</vt:lpstr>
      <vt:lpstr>Wage Gap by Level of Education</vt:lpstr>
      <vt:lpstr>Gender Wage Gap Over the Years – College Graduates</vt:lpstr>
      <vt:lpstr>Wage Gap Widens with Age and with Years  After Leaving School</vt:lpstr>
      <vt:lpstr>Wage Gap Among MBA Graduates Not Random</vt:lpstr>
      <vt:lpstr>The Kid Effect</vt:lpstr>
      <vt:lpstr>The Kid Effect</vt:lpstr>
      <vt:lpstr>Weekly Earnings by Occupation</vt:lpstr>
      <vt:lpstr>Gender Distribution of Occupations</vt:lpstr>
      <vt:lpstr>Occupations with the Lowest Wage Gap, 2022</vt:lpstr>
      <vt:lpstr>Occupations with the Highest Wage Gap, 2022</vt:lpstr>
      <vt:lpstr>These are still unadjusted wage gap numbers</vt:lpstr>
      <vt:lpstr>Adjusting the Wage Gap</vt:lpstr>
      <vt:lpstr>Wage Gap With Adjustments</vt:lpstr>
      <vt:lpstr>What do the Adjustments Tell Us?</vt:lpstr>
      <vt:lpstr>Gap Occurs Primarily WITHIN Occupations</vt:lpstr>
      <vt:lpstr>Non-Linearities in Pay and the Wage Gap</vt:lpstr>
      <vt:lpstr>Explaining Gender Wage Gap by Occupation</vt:lpstr>
      <vt:lpstr>Gap Occurs Primarily WITHIN Occupations</vt:lpstr>
      <vt:lpstr>Evidence on Non-Linearities from Law Firms</vt:lpstr>
      <vt:lpstr>The Leaky Pipelines Phenomenon</vt:lpstr>
      <vt:lpstr>The Broken Rung and the Great Breakup</vt:lpstr>
      <vt:lpstr>Sorting</vt:lpstr>
      <vt:lpstr>Occupation Convergence, Less So Majors</vt:lpstr>
      <vt:lpstr>Solutions to the gender wage gap issue</vt:lpstr>
      <vt:lpstr>The system not individual bias is the culprit</vt:lpstr>
      <vt:lpstr>Private Sector is Responding... Slowly</vt:lpstr>
      <vt:lpstr>Time Demand Tradeoffs and COVID-19</vt:lpstr>
      <vt:lpstr>What Have We Learned?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399</cp:revision>
  <cp:lastPrinted>2020-12-01T18:37:01Z</cp:lastPrinted>
  <dcterms:created xsi:type="dcterms:W3CDTF">2017-05-03T22:30:38Z</dcterms:created>
  <dcterms:modified xsi:type="dcterms:W3CDTF">2024-02-07T02:26:14Z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0x0101003A2F1692276ED24D8D84372EFDD5A48A</vt:lpwstr>
  </property>
</Properties>
</file>