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2"/>
  </p:notesMasterIdLst>
  <p:sldIdLst>
    <p:sldId id="4196" r:id="rId2"/>
    <p:sldId id="1197" r:id="rId3"/>
    <p:sldId id="4094" r:id="rId4"/>
    <p:sldId id="4420" r:id="rId5"/>
    <p:sldId id="1127" r:id="rId6"/>
    <p:sldId id="327" r:id="rId7"/>
    <p:sldId id="258" r:id="rId8"/>
    <p:sldId id="1094" r:id="rId9"/>
    <p:sldId id="1110" r:id="rId10"/>
    <p:sldId id="1090" r:id="rId11"/>
    <p:sldId id="4007" r:id="rId12"/>
    <p:sldId id="4013" r:id="rId13"/>
    <p:sldId id="1121" r:id="rId14"/>
    <p:sldId id="1105" r:id="rId15"/>
    <p:sldId id="1117" r:id="rId16"/>
    <p:sldId id="1128" r:id="rId17"/>
    <p:sldId id="1129" r:id="rId18"/>
    <p:sldId id="1095" r:id="rId19"/>
    <p:sldId id="1096" r:id="rId20"/>
    <p:sldId id="4015" r:id="rId21"/>
    <p:sldId id="4016" r:id="rId22"/>
    <p:sldId id="1097" r:id="rId23"/>
    <p:sldId id="1098" r:id="rId24"/>
    <p:sldId id="4425" r:id="rId25"/>
    <p:sldId id="1108" r:id="rId26"/>
    <p:sldId id="1109" r:id="rId27"/>
    <p:sldId id="4421" r:id="rId28"/>
    <p:sldId id="1111" r:id="rId29"/>
    <p:sldId id="1112" r:id="rId30"/>
    <p:sldId id="4422" r:id="rId31"/>
    <p:sldId id="1103" r:id="rId32"/>
    <p:sldId id="1100" r:id="rId33"/>
    <p:sldId id="4423" r:id="rId34"/>
    <p:sldId id="1113" r:id="rId35"/>
    <p:sldId id="4424" r:id="rId36"/>
    <p:sldId id="1114" r:id="rId37"/>
    <p:sldId id="1116" r:id="rId38"/>
    <p:sldId id="1118" r:id="rId39"/>
    <p:sldId id="4003" r:id="rId40"/>
    <p:sldId id="4002" r:id="rId41"/>
    <p:sldId id="4014" r:id="rId42"/>
    <p:sldId id="4004" r:id="rId43"/>
    <p:sldId id="1120" r:id="rId44"/>
    <p:sldId id="1106" r:id="rId45"/>
    <p:sldId id="4008" r:id="rId46"/>
    <p:sldId id="4009" r:id="rId47"/>
    <p:sldId id="4011" r:id="rId48"/>
    <p:sldId id="4010" r:id="rId49"/>
    <p:sldId id="4005" r:id="rId50"/>
    <p:sldId id="4006" r:id="rId51"/>
    <p:sldId id="4426" r:id="rId52"/>
    <p:sldId id="1115" r:id="rId53"/>
    <p:sldId id="1124" r:id="rId54"/>
    <p:sldId id="1125" r:id="rId55"/>
    <p:sldId id="1122" r:id="rId56"/>
    <p:sldId id="1126" r:id="rId57"/>
    <p:sldId id="1123" r:id="rId58"/>
    <p:sldId id="4017" r:id="rId59"/>
    <p:sldId id="4012" r:id="rId60"/>
    <p:sldId id="412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410" autoAdjust="0"/>
    <p:restoredTop sz="82177" autoAdjust="0"/>
  </p:normalViewPr>
  <p:slideViewPr>
    <p:cSldViewPr snapToGrid="0" snapToObjects="1">
      <p:cViewPr varScale="1">
        <p:scale>
          <a:sx n="104" d="100"/>
          <a:sy n="104" d="100"/>
        </p:scale>
        <p:origin x="800" y="200"/>
      </p:cViewPr>
      <p:guideLst>
        <p:guide orient="horz" pos="2160"/>
        <p:guide pos="3840"/>
      </p:guideLst>
    </p:cSldViewPr>
  </p:slideViewPr>
  <p:notesTextViewPr>
    <p:cViewPr>
      <p:scale>
        <a:sx n="1" d="1"/>
        <a:sy n="1" d="1"/>
      </p:scale>
      <p:origin x="0" y="0"/>
    </p:cViewPr>
  </p:notesTextViewPr>
  <p:sorterViewPr>
    <p:cViewPr varScale="1">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3355939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33279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109763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126483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392558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2869208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178831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285249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526892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287968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Users/Jon/NEED%20Dropbox/Presentations/GenderPayGap/Charts/Ratio.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Users/Jon/NEED%20Dropbox/Presentations/GenderPayGap/Charts/Ratio_college.pn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Users/Jon/Documents/Screen%20Shot%202023-06-21%20at%2010.46.58%20AM.pn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file:////Users/Jon/NEED%20Dropbox/Presentations/GenderPayGap/Charts/BlauKahn1.png" TargetMode="Externa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file:////Users/Jon/NEED%20Dropbox/Presentations/GenderPayGap/Charts/BlauKahn2.png" TargetMode="Externa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istockphoto.com/photo/the-concept-of-gender-pay-gap-a-miniature-man-and-a-miniature-woman-sitting-on-top-of-gm948782116-259017674"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istockphoto.com/photo/symbol-for-gender-equality-hand-turns-a-dice-and-changes-a-unequal-sign-to-a-equal-gm1131576721-299670707"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ewresearch.org/fact-tank/2017/12/14/gender-discrimination-comes-in-many-forms-for-todays-working-women/" TargetMode="External"/><Relationship Id="rId2" Type="http://schemas.openxmlformats.org/officeDocument/2006/relationships/hyperlink" Target="http://www.c-span.org/video/?324736-1/senator-bernie-sanders-ivt-remarks-national-press-clu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Winter</a:t>
            </a:r>
            <a:r>
              <a:rPr lang="en-US" sz="3600" b="1" i="1" dirty="0"/>
              <a:t>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Pittsburgh</a:t>
            </a:r>
          </a:p>
          <a:p>
            <a:pPr>
              <a:lnSpc>
                <a:spcPct val="100000"/>
              </a:lnSpc>
              <a:spcBef>
                <a:spcPts val="0"/>
              </a:spcBef>
            </a:pPr>
            <a:r>
              <a:rPr lang="en-US" sz="3100" dirty="0">
                <a:solidFill>
                  <a:schemeClr val="tx2"/>
                </a:solidFill>
              </a:rPr>
              <a:t>May-June,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
        <p:nvSpPr>
          <p:cNvPr id="2" name="TextBox 1">
            <a:extLst>
              <a:ext uri="{FF2B5EF4-FFF2-40B4-BE49-F238E27FC236}">
                <a16:creationId xmlns:a16="http://schemas.microsoft.com/office/drawing/2014/main" id="{478D4698-2205-2AFB-26FC-3F303CD70F77}"/>
              </a:ext>
            </a:extLst>
          </p:cNvPr>
          <p:cNvSpPr txBox="1"/>
          <p:nvPr/>
        </p:nvSpPr>
        <p:spPr>
          <a:xfrm>
            <a:off x="4274288" y="10632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58225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0DA5D-6CA9-3547-9E43-CDFA3ADF9FD6}"/>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is Gender Wage Gap?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530BD3B-AE9D-2846-8458-3A90F37CBFFE}"/>
                  </a:ext>
                </a:extLst>
              </p:cNvPr>
              <p:cNvSpPr>
                <a:spLocks noGrp="1"/>
              </p:cNvSpPr>
              <p:nvPr>
                <p:ph idx="1"/>
              </p:nvPr>
            </p:nvSpPr>
            <p:spPr>
              <a:xfrm>
                <a:off x="807720" y="1325563"/>
                <a:ext cx="10546080" cy="4596505"/>
              </a:xfrm>
            </p:spPr>
            <p:txBody>
              <a:bodyPr>
                <a:normAutofit fontScale="92500" lnSpcReduction="10000"/>
              </a:bodyPr>
              <a:lstStyle/>
              <a:p>
                <a:r>
                  <a:rPr lang="en-US" dirty="0"/>
                  <a:t>Gender wage gap represents the difference in average earnings of women relative to those of men.</a:t>
                </a:r>
              </a:p>
              <a:p>
                <a:endParaRPr lang="en-US" dirty="0"/>
              </a:p>
              <a:p>
                <a:r>
                  <a:rPr lang="en-US" dirty="0"/>
                  <a:t>The gap is usually calculated as a ratio of women’s earnings to men’s earnings.</a:t>
                </a:r>
              </a:p>
              <a:p>
                <a:endParaRPr lang="en-US" dirty="0"/>
              </a:p>
              <a:p>
                <a:pPr lvl="1"/>
                <a:r>
                  <a:rPr lang="en-US" b="0" dirty="0"/>
                  <a:t>For example, in 2023-Q1, median weekly earning for full-time women workers was $955.5, and that for men was $1,141.3.</a:t>
                </a:r>
              </a:p>
              <a:p>
                <a:pPr marL="457200" lvl="1" indent="0">
                  <a:buNone/>
                </a:pPr>
                <a:endParaRPr lang="en-US" b="0" dirty="0"/>
              </a:p>
              <a:p>
                <a:pPr lvl="1"/>
                <a:r>
                  <a:rPr lang="en-US" dirty="0"/>
                  <a:t>Therefore, the gender wage gap in 2023-Q1 was:</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1,011.6</m:t>
                          </m:r>
                        </m:num>
                        <m:den>
                          <m:r>
                            <a:rPr lang="en-US" b="0" i="1" smtClean="0">
                              <a:latin typeface="Cambria Math" panose="02040503050406030204" pitchFamily="18" charset="0"/>
                            </a:rPr>
                            <m:t>$1,</m:t>
                          </m:r>
                          <m:r>
                            <a:rPr lang="en-US" b="0" i="1" smtClean="0">
                              <a:latin typeface="Cambria Math" panose="02040503050406030204" pitchFamily="18" charset="0"/>
                            </a:rPr>
                            <m:t>205</m:t>
                          </m:r>
                          <m:r>
                            <a:rPr lang="en-US" b="0" i="1" smtClean="0">
                              <a:latin typeface="Cambria Math" panose="02040503050406030204" pitchFamily="18" charset="0"/>
                            </a:rPr>
                            <m:t>.3</m:t>
                          </m:r>
                        </m:den>
                      </m:f>
                      <m:r>
                        <a:rPr lang="en-US" b="0" i="1" smtClean="0">
                          <a:latin typeface="Cambria Math" panose="02040503050406030204" pitchFamily="18" charset="0"/>
                        </a:rPr>
                        <m:t>=83.7%</m:t>
                      </m:r>
                    </m:oMath>
                  </m:oMathPara>
                </a14:m>
                <a:endParaRPr lang="en-US" b="0" dirty="0"/>
              </a:p>
            </p:txBody>
          </p:sp>
        </mc:Choice>
        <mc:Fallback>
          <p:sp>
            <p:nvSpPr>
              <p:cNvPr id="3" name="Content Placeholder 2">
                <a:extLst>
                  <a:ext uri="{FF2B5EF4-FFF2-40B4-BE49-F238E27FC236}">
                    <a16:creationId xmlns:a16="http://schemas.microsoft.com/office/drawing/2014/main" id="{8530BD3B-AE9D-2846-8458-3A90F37CBFFE}"/>
                  </a:ext>
                </a:extLst>
              </p:cNvPr>
              <p:cNvSpPr>
                <a:spLocks noGrp="1" noRot="1" noChangeAspect="1" noMove="1" noResize="1" noEditPoints="1" noAdjustHandles="1" noChangeArrowheads="1" noChangeShapeType="1" noTextEdit="1"/>
              </p:cNvSpPr>
              <p:nvPr>
                <p:ph idx="1"/>
              </p:nvPr>
            </p:nvSpPr>
            <p:spPr>
              <a:xfrm>
                <a:off x="807720" y="1325563"/>
                <a:ext cx="10546080" cy="4596505"/>
              </a:xfrm>
              <a:blipFill>
                <a:blip r:embed="rId2"/>
                <a:stretch>
                  <a:fillRect l="-841" t="-2479" r="-1442" b="-165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2A89873-6B7C-CD43-8B66-1CC5A23FFF10}"/>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82069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4268-B33F-DB4D-9B7A-F275708FD813}"/>
              </a:ext>
            </a:extLst>
          </p:cNvPr>
          <p:cNvSpPr>
            <a:spLocks noGrp="1"/>
          </p:cNvSpPr>
          <p:nvPr>
            <p:ph type="title"/>
          </p:nvPr>
        </p:nvSpPr>
        <p:spPr/>
        <p:txBody>
          <a:bodyPr/>
          <a:lstStyle/>
          <a:p>
            <a:r>
              <a:rPr lang="en-US" dirty="0">
                <a:solidFill>
                  <a:schemeClr val="bg1"/>
                </a:solidFill>
              </a:rPr>
              <a:t>Rel</a:t>
            </a:r>
            <a:r>
              <a:rPr lang="en-US" dirty="0"/>
              <a:t>ative Wage Gap Over Time</a:t>
            </a:r>
          </a:p>
        </p:txBody>
      </p:sp>
      <p:pic>
        <p:nvPicPr>
          <p:cNvPr id="6" name="Content Placeholder 5">
            <a:extLst>
              <a:ext uri="{FF2B5EF4-FFF2-40B4-BE49-F238E27FC236}">
                <a16:creationId xmlns:a16="http://schemas.microsoft.com/office/drawing/2014/main" id="{EAD48867-7F6C-DA45-8C1C-CBF35F346E63}"/>
              </a:ext>
            </a:extLst>
          </p:cNvPr>
          <p:cNvPicPr>
            <a:picLocks noGrp="1" noChangeAspect="1"/>
          </p:cNvPicPr>
          <p:nvPr>
            <p:ph idx="1"/>
          </p:nvPr>
        </p:nvPicPr>
        <p:blipFill>
          <a:blip r:embed="rId2" r:link="rId3"/>
          <a:srcRect/>
          <a:stretch>
            <a:fillRect/>
          </a:stretch>
        </p:blipFill>
        <p:spPr>
          <a:xfrm>
            <a:off x="1050733" y="1184959"/>
            <a:ext cx="10090533" cy="5045267"/>
          </a:xfrm>
        </p:spPr>
      </p:pic>
      <p:sp>
        <p:nvSpPr>
          <p:cNvPr id="4" name="Slide Number Placeholder 3">
            <a:extLst>
              <a:ext uri="{FF2B5EF4-FFF2-40B4-BE49-F238E27FC236}">
                <a16:creationId xmlns:a16="http://schemas.microsoft.com/office/drawing/2014/main" id="{29DE2FDF-DB0F-BC48-B047-82E0FCC235EB}"/>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8" name="TextBox 7">
            <a:extLst>
              <a:ext uri="{FF2B5EF4-FFF2-40B4-BE49-F238E27FC236}">
                <a16:creationId xmlns:a16="http://schemas.microsoft.com/office/drawing/2014/main" id="{BABE322A-8BE3-D949-A5CB-BDF6A8005ED7}"/>
              </a:ext>
            </a:extLst>
          </p:cNvPr>
          <p:cNvSpPr txBox="1"/>
          <p:nvPr/>
        </p:nvSpPr>
        <p:spPr>
          <a:xfrm>
            <a:off x="3326730" y="4293151"/>
            <a:ext cx="5538537" cy="707886"/>
          </a:xfrm>
          <a:prstGeom prst="rect">
            <a:avLst/>
          </a:prstGeom>
          <a:noFill/>
        </p:spPr>
        <p:txBody>
          <a:bodyPr wrap="square" rtlCol="0">
            <a:spAutoFit/>
          </a:bodyPr>
          <a:lstStyle/>
          <a:p>
            <a:pPr algn="ctr"/>
            <a:r>
              <a:rPr lang="en-US" sz="2000" dirty="0">
                <a:solidFill>
                  <a:srgbClr val="C00000"/>
                </a:solidFill>
              </a:rPr>
              <a:t>Gap between men and women’s median earnings </a:t>
            </a:r>
          </a:p>
          <a:p>
            <a:pPr algn="ctr"/>
            <a:r>
              <a:rPr lang="en-US" sz="2000" dirty="0">
                <a:solidFill>
                  <a:srgbClr val="C00000"/>
                </a:solidFill>
              </a:rPr>
              <a:t>has narrowed considerably since the late 1970s.</a:t>
            </a:r>
          </a:p>
        </p:txBody>
      </p:sp>
      <p:cxnSp>
        <p:nvCxnSpPr>
          <p:cNvPr id="5" name="Straight Connector 4">
            <a:extLst>
              <a:ext uri="{FF2B5EF4-FFF2-40B4-BE49-F238E27FC236}">
                <a16:creationId xmlns:a16="http://schemas.microsoft.com/office/drawing/2014/main" id="{1C9A7B08-D8FC-B13F-F17D-E3959D779517}"/>
              </a:ext>
            </a:extLst>
          </p:cNvPr>
          <p:cNvCxnSpPr>
            <a:cxnSpLocks/>
          </p:cNvCxnSpPr>
          <p:nvPr/>
        </p:nvCxnSpPr>
        <p:spPr>
          <a:xfrm flipV="1">
            <a:off x="1981200" y="2806700"/>
            <a:ext cx="2739081" cy="184150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209308-FCE2-1E14-90C1-D8F39F1563BB}"/>
              </a:ext>
            </a:extLst>
          </p:cNvPr>
          <p:cNvCxnSpPr>
            <a:cxnSpLocks/>
          </p:cNvCxnSpPr>
          <p:nvPr/>
        </p:nvCxnSpPr>
        <p:spPr>
          <a:xfrm flipV="1">
            <a:off x="4720281" y="1913218"/>
            <a:ext cx="5786354" cy="893482"/>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29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BCAC-A420-AE1D-9F5B-75CD65040EAD}"/>
              </a:ext>
            </a:extLst>
          </p:cNvPr>
          <p:cNvSpPr>
            <a:spLocks noGrp="1"/>
          </p:cNvSpPr>
          <p:nvPr>
            <p:ph type="title"/>
          </p:nvPr>
        </p:nvSpPr>
        <p:spPr>
          <a:xfrm>
            <a:off x="756920" y="0"/>
            <a:ext cx="10515600" cy="1325563"/>
          </a:xfrm>
        </p:spPr>
        <p:txBody>
          <a:bodyPr/>
          <a:lstStyle/>
          <a:p>
            <a:r>
              <a:rPr lang="en-US" dirty="0">
                <a:solidFill>
                  <a:schemeClr val="bg1"/>
                </a:solidFill>
              </a:rPr>
              <a:t>Sou</a:t>
            </a:r>
            <a:r>
              <a:rPr lang="en-US" dirty="0"/>
              <a:t>rces of Reduction</a:t>
            </a:r>
          </a:p>
        </p:txBody>
      </p:sp>
      <p:sp>
        <p:nvSpPr>
          <p:cNvPr id="3" name="Content Placeholder 2">
            <a:extLst>
              <a:ext uri="{FF2B5EF4-FFF2-40B4-BE49-F238E27FC236}">
                <a16:creationId xmlns:a16="http://schemas.microsoft.com/office/drawing/2014/main" id="{D200EA00-355C-2F0F-0C48-DE53DB2A3F8C}"/>
              </a:ext>
            </a:extLst>
          </p:cNvPr>
          <p:cNvSpPr>
            <a:spLocks noGrp="1"/>
          </p:cNvSpPr>
          <p:nvPr>
            <p:ph idx="1"/>
          </p:nvPr>
        </p:nvSpPr>
        <p:spPr/>
        <p:txBody>
          <a:bodyPr/>
          <a:lstStyle/>
          <a:p>
            <a:r>
              <a:rPr lang="en-US" dirty="0"/>
              <a:t>Relatively more women in jobs with collective bargaining.</a:t>
            </a:r>
          </a:p>
          <a:p>
            <a:pPr lvl="1"/>
            <a:r>
              <a:rPr lang="en-US" dirty="0"/>
              <a:t>Falling for both since 1981, but more for men than women.</a:t>
            </a:r>
          </a:p>
          <a:p>
            <a:r>
              <a:rPr lang="en-US" dirty="0"/>
              <a:t>Women are getting more education than men.</a:t>
            </a:r>
          </a:p>
          <a:p>
            <a:r>
              <a:rPr lang="en-US" dirty="0"/>
              <a:t>Women’s devotion to the labor market is growing.</a:t>
            </a:r>
          </a:p>
        </p:txBody>
      </p:sp>
      <p:sp>
        <p:nvSpPr>
          <p:cNvPr id="4" name="Slide Number Placeholder 3">
            <a:extLst>
              <a:ext uri="{FF2B5EF4-FFF2-40B4-BE49-F238E27FC236}">
                <a16:creationId xmlns:a16="http://schemas.microsoft.com/office/drawing/2014/main" id="{A6D4E055-D434-70C7-19BA-9D430F1C76ED}"/>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013579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E74B-400A-4088-A5D4-C71E0B674A43}"/>
              </a:ext>
            </a:extLst>
          </p:cNvPr>
          <p:cNvSpPr>
            <a:spLocks noGrp="1"/>
          </p:cNvSpPr>
          <p:nvPr>
            <p:ph type="title"/>
          </p:nvPr>
        </p:nvSpPr>
        <p:spPr>
          <a:xfrm>
            <a:off x="732183" y="0"/>
            <a:ext cx="10515600" cy="1325563"/>
          </a:xfrm>
        </p:spPr>
        <p:txBody>
          <a:bodyPr>
            <a:normAutofit/>
          </a:bodyPr>
          <a:lstStyle/>
          <a:p>
            <a:r>
              <a:rPr lang="en-US" sz="3800" dirty="0">
                <a:solidFill>
                  <a:schemeClr val="bg1"/>
                </a:solidFill>
              </a:rPr>
              <a:t>Sign</a:t>
            </a:r>
            <a:r>
              <a:rPr lang="en-US" sz="3800" dirty="0"/>
              <a:t>ificant Policy Strides Have Been Made</a:t>
            </a:r>
          </a:p>
        </p:txBody>
      </p:sp>
      <p:sp>
        <p:nvSpPr>
          <p:cNvPr id="3" name="Content Placeholder 2">
            <a:extLst>
              <a:ext uri="{FF2B5EF4-FFF2-40B4-BE49-F238E27FC236}">
                <a16:creationId xmlns:a16="http://schemas.microsoft.com/office/drawing/2014/main" id="{DD03697F-DE1E-4D92-886C-7CDDE8E59583}"/>
              </a:ext>
            </a:extLst>
          </p:cNvPr>
          <p:cNvSpPr>
            <a:spLocks noGrp="1"/>
          </p:cNvSpPr>
          <p:nvPr>
            <p:ph idx="1"/>
          </p:nvPr>
        </p:nvSpPr>
        <p:spPr>
          <a:xfrm>
            <a:off x="838200" y="1203158"/>
            <a:ext cx="10515600" cy="4718910"/>
          </a:xfrm>
        </p:spPr>
        <p:txBody>
          <a:bodyPr>
            <a:normAutofit/>
          </a:bodyPr>
          <a:lstStyle/>
          <a:p>
            <a:r>
              <a:rPr lang="en-US" dirty="0"/>
              <a:t>Progress made in combating gender inequality and discrimination against women in workplace since the 1970s</a:t>
            </a:r>
          </a:p>
          <a:p>
            <a:pPr lvl="1"/>
            <a:r>
              <a:rPr lang="en-US" sz="2800" dirty="0">
                <a:solidFill>
                  <a:srgbClr val="0C4C88"/>
                </a:solidFill>
              </a:rPr>
              <a:t>The Fair Labor Standards Act of 1938, </a:t>
            </a:r>
          </a:p>
          <a:p>
            <a:pPr lvl="1"/>
            <a:r>
              <a:rPr lang="en-US" sz="2800" dirty="0">
                <a:solidFill>
                  <a:srgbClr val="0C4C88"/>
                </a:solidFill>
              </a:rPr>
              <a:t>The Equal Pay Act of 1963, </a:t>
            </a:r>
          </a:p>
          <a:p>
            <a:pPr lvl="1"/>
            <a:r>
              <a:rPr lang="en-US" sz="2800" dirty="0">
                <a:solidFill>
                  <a:srgbClr val="0C4C88"/>
                </a:solidFill>
              </a:rPr>
              <a:t>Title VII of the Civil Rights Act of 1964, and </a:t>
            </a:r>
          </a:p>
          <a:p>
            <a:pPr lvl="1"/>
            <a:r>
              <a:rPr lang="en-US" sz="2800" dirty="0">
                <a:solidFill>
                  <a:srgbClr val="0C4C88"/>
                </a:solidFill>
              </a:rPr>
              <a:t>The Pregnancy Discrimination Act of 1973 in conjunction with </a:t>
            </a:r>
          </a:p>
          <a:p>
            <a:pPr lvl="1"/>
            <a:r>
              <a:rPr lang="en-US" sz="2800" dirty="0">
                <a:solidFill>
                  <a:srgbClr val="0C4C88"/>
                </a:solidFill>
              </a:rPr>
              <a:t>Affirmative Action and other movements aimed at diversity</a:t>
            </a:r>
          </a:p>
          <a:p>
            <a:endParaRPr lang="en-US" dirty="0"/>
          </a:p>
          <a:p>
            <a:r>
              <a:rPr lang="en-US" dirty="0"/>
              <a:t>“Gender Revolution”</a:t>
            </a:r>
          </a:p>
        </p:txBody>
      </p:sp>
      <p:sp>
        <p:nvSpPr>
          <p:cNvPr id="4" name="Slide Number Placeholder 3">
            <a:extLst>
              <a:ext uri="{FF2B5EF4-FFF2-40B4-BE49-F238E27FC236}">
                <a16:creationId xmlns:a16="http://schemas.microsoft.com/office/drawing/2014/main" id="{EB82E432-78CD-42AA-8115-5C64C6AB315F}"/>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45642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p:txBody>
          <a:bodyPr/>
          <a:lstStyle/>
          <a:p>
            <a:r>
              <a:rPr lang="en-US" dirty="0">
                <a:solidFill>
                  <a:schemeClr val="bg1"/>
                </a:solidFill>
              </a:rPr>
              <a:t>Wa</a:t>
            </a:r>
            <a:r>
              <a:rPr lang="en-US" dirty="0"/>
              <a:t>ge Gap by State</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16" name="Content Placeholder 15">
            <a:extLst>
              <a:ext uri="{FF2B5EF4-FFF2-40B4-BE49-F238E27FC236}">
                <a16:creationId xmlns:a16="http://schemas.microsoft.com/office/drawing/2014/main" id="{F55E9E9E-5934-4839-A0E4-43A2E4AE22AA}"/>
              </a:ext>
            </a:extLst>
          </p:cNvPr>
          <p:cNvPicPr>
            <a:picLocks noGrp="1" noChangeAspect="1"/>
          </p:cNvPicPr>
          <p:nvPr>
            <p:ph idx="1"/>
          </p:nvPr>
        </p:nvPicPr>
        <p:blipFill>
          <a:blip r:embed="rId2"/>
          <a:stretch>
            <a:fillRect/>
          </a:stretch>
        </p:blipFill>
        <p:spPr>
          <a:xfrm>
            <a:off x="2010647" y="902369"/>
            <a:ext cx="8170705" cy="5261040"/>
          </a:xfrm>
        </p:spPr>
      </p:pic>
      <p:sp>
        <p:nvSpPr>
          <p:cNvPr id="3" name="Rectangle 2">
            <a:extLst>
              <a:ext uri="{FF2B5EF4-FFF2-40B4-BE49-F238E27FC236}">
                <a16:creationId xmlns:a16="http://schemas.microsoft.com/office/drawing/2014/main" id="{420798F8-CB83-9963-AF30-567B39C6FC57}"/>
              </a:ext>
            </a:extLst>
          </p:cNvPr>
          <p:cNvSpPr/>
          <p:nvPr/>
        </p:nvSpPr>
        <p:spPr>
          <a:xfrm>
            <a:off x="4559300" y="5118100"/>
            <a:ext cx="952500" cy="711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3E74AC3-7D3B-1D09-B50E-A1BB0A6F9D7D}"/>
              </a:ext>
            </a:extLst>
          </p:cNvPr>
          <p:cNvSpPr txBox="1"/>
          <p:nvPr/>
        </p:nvSpPr>
        <p:spPr>
          <a:xfrm>
            <a:off x="342900" y="2120900"/>
            <a:ext cx="2031325" cy="2308324"/>
          </a:xfrm>
          <a:prstGeom prst="rect">
            <a:avLst/>
          </a:prstGeom>
          <a:noFill/>
        </p:spPr>
        <p:txBody>
          <a:bodyPr wrap="none" rtlCol="0">
            <a:spAutoFit/>
          </a:bodyPr>
          <a:lstStyle/>
          <a:p>
            <a:r>
              <a:rPr lang="en-US" dirty="0"/>
              <a:t>Leaders:</a:t>
            </a:r>
          </a:p>
          <a:p>
            <a:r>
              <a:rPr lang="en-US" dirty="0"/>
              <a:t>  Conn:	97.0</a:t>
            </a:r>
          </a:p>
          <a:p>
            <a:r>
              <a:rPr lang="en-US" dirty="0"/>
              <a:t>  CA:	87.8</a:t>
            </a:r>
          </a:p>
          <a:p>
            <a:endParaRPr lang="en-US" dirty="0"/>
          </a:p>
          <a:p>
            <a:r>
              <a:rPr lang="en-US" dirty="0"/>
              <a:t>Laggard:</a:t>
            </a:r>
          </a:p>
          <a:p>
            <a:r>
              <a:rPr lang="en-US" dirty="0"/>
              <a:t>  Utah:	72.7</a:t>
            </a:r>
          </a:p>
          <a:p>
            <a:endParaRPr lang="en-US" dirty="0"/>
          </a:p>
          <a:p>
            <a:r>
              <a:rPr lang="en-US" dirty="0"/>
              <a:t>Hawaii:	79.4	</a:t>
            </a:r>
          </a:p>
        </p:txBody>
      </p:sp>
    </p:spTree>
    <p:extLst>
      <p:ext uri="{BB962C8B-B14F-4D97-AF65-F5344CB8AC3E}">
        <p14:creationId xmlns:p14="http://schemas.microsoft.com/office/powerpoint/2010/main" val="2799515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a:xfrm>
            <a:off x="838200" y="128169"/>
            <a:ext cx="10515600" cy="986589"/>
          </a:xfrm>
        </p:spPr>
        <p:txBody>
          <a:bodyPr/>
          <a:lstStyle/>
          <a:p>
            <a:r>
              <a:rPr lang="en-US" dirty="0">
                <a:solidFill>
                  <a:schemeClr val="bg1"/>
                </a:solidFill>
              </a:rPr>
              <a:t>Wa</a:t>
            </a:r>
            <a:r>
              <a:rPr lang="en-US" dirty="0"/>
              <a:t>ge Gap Across the Globe</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18" name="Picture 17">
            <a:extLst>
              <a:ext uri="{FF2B5EF4-FFF2-40B4-BE49-F238E27FC236}">
                <a16:creationId xmlns:a16="http://schemas.microsoft.com/office/drawing/2014/main" id="{2D03300D-9921-4E25-BCDE-82899063CDC1}"/>
              </a:ext>
            </a:extLst>
          </p:cNvPr>
          <p:cNvPicPr>
            <a:picLocks noChangeAspect="1"/>
          </p:cNvPicPr>
          <p:nvPr/>
        </p:nvPicPr>
        <p:blipFill>
          <a:blip r:embed="rId2"/>
          <a:stretch>
            <a:fillRect/>
          </a:stretch>
        </p:blipFill>
        <p:spPr>
          <a:xfrm>
            <a:off x="922421" y="1102264"/>
            <a:ext cx="10627895" cy="5755736"/>
          </a:xfrm>
          <a:prstGeom prst="rect">
            <a:avLst/>
          </a:prstGeom>
        </p:spPr>
      </p:pic>
      <p:cxnSp>
        <p:nvCxnSpPr>
          <p:cNvPr id="5" name="Straight Connector 4">
            <a:extLst>
              <a:ext uri="{FF2B5EF4-FFF2-40B4-BE49-F238E27FC236}">
                <a16:creationId xmlns:a16="http://schemas.microsoft.com/office/drawing/2014/main" id="{7590E75B-F107-FFC9-1EFE-545B210F747D}"/>
              </a:ext>
            </a:extLst>
          </p:cNvPr>
          <p:cNvCxnSpPr/>
          <p:nvPr/>
        </p:nvCxnSpPr>
        <p:spPr>
          <a:xfrm>
            <a:off x="10418227" y="1506068"/>
            <a:ext cx="0" cy="1954306"/>
          </a:xfrm>
          <a:prstGeom prst="line">
            <a:avLst/>
          </a:prstGeom>
          <a:ln w="635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75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1608-4DDB-2003-1788-AAC916D7ED9F}"/>
              </a:ext>
            </a:extLst>
          </p:cNvPr>
          <p:cNvSpPr>
            <a:spLocks noGrp="1"/>
          </p:cNvSpPr>
          <p:nvPr>
            <p:ph type="title"/>
          </p:nvPr>
        </p:nvSpPr>
        <p:spPr>
          <a:xfrm>
            <a:off x="758688" y="0"/>
            <a:ext cx="10515600" cy="1325563"/>
          </a:xfrm>
        </p:spPr>
        <p:txBody>
          <a:bodyPr/>
          <a:lstStyle/>
          <a:p>
            <a:r>
              <a:rPr lang="en-US" dirty="0">
                <a:solidFill>
                  <a:schemeClr val="bg1"/>
                </a:solidFill>
              </a:rPr>
              <a:t>The</a:t>
            </a:r>
            <a:r>
              <a:rPr lang="en-US" dirty="0"/>
              <a:t> Wage Gap</a:t>
            </a:r>
          </a:p>
        </p:txBody>
      </p:sp>
      <p:sp>
        <p:nvSpPr>
          <p:cNvPr id="3" name="Content Placeholder 2">
            <a:extLst>
              <a:ext uri="{FF2B5EF4-FFF2-40B4-BE49-F238E27FC236}">
                <a16:creationId xmlns:a16="http://schemas.microsoft.com/office/drawing/2014/main" id="{A31E3DDF-55CC-A56B-A156-78985B0204AF}"/>
              </a:ext>
            </a:extLst>
          </p:cNvPr>
          <p:cNvSpPr>
            <a:spLocks noGrp="1"/>
          </p:cNvSpPr>
          <p:nvPr>
            <p:ph idx="1"/>
          </p:nvPr>
        </p:nvSpPr>
        <p:spPr/>
        <p:txBody>
          <a:bodyPr/>
          <a:lstStyle/>
          <a:p>
            <a:r>
              <a:rPr lang="en-US" dirty="0"/>
              <a:t>Average wage comparison based on a limited sample. Men and women:</a:t>
            </a:r>
          </a:p>
          <a:p>
            <a:pPr lvl="1"/>
            <a:r>
              <a:rPr lang="en-US" dirty="0"/>
              <a:t>Working full time</a:t>
            </a:r>
          </a:p>
          <a:p>
            <a:pPr lvl="1"/>
            <a:r>
              <a:rPr lang="en-US" dirty="0"/>
              <a:t>Working year round</a:t>
            </a:r>
          </a:p>
          <a:p>
            <a:pPr marL="457200" lvl="1" indent="0">
              <a:buNone/>
            </a:pPr>
            <a:endParaRPr lang="en-US" dirty="0"/>
          </a:p>
          <a:p>
            <a:r>
              <a:rPr lang="en-US" dirty="0"/>
              <a:t>Wage gap is not: Apples to Apples</a:t>
            </a:r>
          </a:p>
          <a:p>
            <a:pPr lvl="1"/>
            <a:r>
              <a:rPr lang="en-US" dirty="0"/>
              <a:t>Does not compare wages of men and women in the same occupation or industry.</a:t>
            </a:r>
          </a:p>
        </p:txBody>
      </p:sp>
      <p:sp>
        <p:nvSpPr>
          <p:cNvPr id="4" name="Slide Number Placeholder 3">
            <a:extLst>
              <a:ext uri="{FF2B5EF4-FFF2-40B4-BE49-F238E27FC236}">
                <a16:creationId xmlns:a16="http://schemas.microsoft.com/office/drawing/2014/main" id="{66642B05-2E7B-C006-1A5E-B6839C329279}"/>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541637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3B49-0427-11F4-20AE-40D2CEEBB8C1}"/>
              </a:ext>
            </a:extLst>
          </p:cNvPr>
          <p:cNvSpPr>
            <a:spLocks noGrp="1"/>
          </p:cNvSpPr>
          <p:nvPr>
            <p:ph type="title"/>
          </p:nvPr>
        </p:nvSpPr>
        <p:spPr>
          <a:xfrm>
            <a:off x="811696" y="0"/>
            <a:ext cx="10515600" cy="1325563"/>
          </a:xfrm>
        </p:spPr>
        <p:txBody>
          <a:bodyPr/>
          <a:lstStyle/>
          <a:p>
            <a:r>
              <a:rPr lang="en-US" dirty="0">
                <a:solidFill>
                  <a:schemeClr val="bg1"/>
                </a:solidFill>
              </a:rPr>
              <a:t>Wh</a:t>
            </a:r>
            <a:r>
              <a:rPr lang="en-US" dirty="0"/>
              <a:t>at Does the Wage Gap Capture?</a:t>
            </a:r>
          </a:p>
        </p:txBody>
      </p:sp>
      <p:sp>
        <p:nvSpPr>
          <p:cNvPr id="3" name="Content Placeholder 2">
            <a:extLst>
              <a:ext uri="{FF2B5EF4-FFF2-40B4-BE49-F238E27FC236}">
                <a16:creationId xmlns:a16="http://schemas.microsoft.com/office/drawing/2014/main" id="{4FA4CDF9-6C0F-00C4-EDBA-DB30DA0BB5DF}"/>
              </a:ext>
            </a:extLst>
          </p:cNvPr>
          <p:cNvSpPr>
            <a:spLocks noGrp="1"/>
          </p:cNvSpPr>
          <p:nvPr>
            <p:ph idx="1"/>
          </p:nvPr>
        </p:nvSpPr>
        <p:spPr>
          <a:xfrm>
            <a:off x="838200" y="1113183"/>
            <a:ext cx="10515600" cy="4808885"/>
          </a:xfrm>
        </p:spPr>
        <p:txBody>
          <a:bodyPr>
            <a:normAutofit lnSpcReduction="10000"/>
          </a:bodyPr>
          <a:lstStyle/>
          <a:p>
            <a:r>
              <a:rPr lang="en-US" dirty="0"/>
              <a:t>It reflects gender differences in:</a:t>
            </a:r>
          </a:p>
          <a:p>
            <a:pPr lvl="1"/>
            <a:r>
              <a:rPr lang="en-US" dirty="0"/>
              <a:t>jobs, </a:t>
            </a:r>
          </a:p>
          <a:p>
            <a:pPr lvl="1"/>
            <a:r>
              <a:rPr lang="en-US" dirty="0"/>
              <a:t>hours worked, </a:t>
            </a:r>
          </a:p>
          <a:p>
            <a:pPr lvl="1"/>
            <a:r>
              <a:rPr lang="en-US" dirty="0"/>
              <a:t>years of experience,</a:t>
            </a:r>
          </a:p>
          <a:p>
            <a:pPr lvl="1"/>
            <a:r>
              <a:rPr lang="en-US" dirty="0"/>
              <a:t>educational attainment, </a:t>
            </a:r>
          </a:p>
          <a:p>
            <a:pPr lvl="1"/>
            <a:r>
              <a:rPr lang="en-US" dirty="0"/>
              <a:t>or personal choices that people make about their careers,</a:t>
            </a:r>
          </a:p>
          <a:p>
            <a:pPr lvl="1"/>
            <a:r>
              <a:rPr lang="en-US" dirty="0"/>
              <a:t>and discrimination.</a:t>
            </a:r>
          </a:p>
          <a:p>
            <a:pPr lvl="1"/>
            <a:endParaRPr lang="en-US" dirty="0"/>
          </a:p>
          <a:p>
            <a:r>
              <a:rPr lang="en-US" dirty="0"/>
              <a:t>Which begs the question of why the non-discrimination aspects differ by gender?</a:t>
            </a:r>
          </a:p>
          <a:p>
            <a:pPr lvl="1"/>
            <a:r>
              <a:rPr lang="en-US" dirty="0"/>
              <a:t>Discrimination?</a:t>
            </a:r>
          </a:p>
          <a:p>
            <a:pPr lvl="1"/>
            <a:r>
              <a:rPr lang="en-US" dirty="0"/>
              <a:t>The structure of our economic system?</a:t>
            </a:r>
          </a:p>
        </p:txBody>
      </p:sp>
      <p:sp>
        <p:nvSpPr>
          <p:cNvPr id="4" name="Slide Number Placeholder 3">
            <a:extLst>
              <a:ext uri="{FF2B5EF4-FFF2-40B4-BE49-F238E27FC236}">
                <a16:creationId xmlns:a16="http://schemas.microsoft.com/office/drawing/2014/main" id="{1D509A7B-F283-93B9-EA87-A8D8570B9146}"/>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524867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A52B-B465-4A4A-9E53-4DAAB22B4F2A}"/>
              </a:ext>
            </a:extLst>
          </p:cNvPr>
          <p:cNvSpPr>
            <a:spLocks noGrp="1"/>
          </p:cNvSpPr>
          <p:nvPr>
            <p:ph type="title"/>
          </p:nvPr>
        </p:nvSpPr>
        <p:spPr>
          <a:xfrm>
            <a:off x="798444" y="26504"/>
            <a:ext cx="10515600" cy="1325563"/>
          </a:xfrm>
        </p:spPr>
        <p:txBody>
          <a:bodyPr/>
          <a:lstStyle/>
          <a:p>
            <a:r>
              <a:rPr lang="en-US" dirty="0">
                <a:solidFill>
                  <a:schemeClr val="bg1"/>
                </a:solidFill>
              </a:rPr>
              <a:t>Wh</a:t>
            </a:r>
            <a:r>
              <a:rPr lang="en-US" dirty="0"/>
              <a:t>at is NOT included in these calculations?</a:t>
            </a:r>
          </a:p>
        </p:txBody>
      </p:sp>
      <p:sp>
        <p:nvSpPr>
          <p:cNvPr id="3" name="Content Placeholder 2">
            <a:extLst>
              <a:ext uri="{FF2B5EF4-FFF2-40B4-BE49-F238E27FC236}">
                <a16:creationId xmlns:a16="http://schemas.microsoft.com/office/drawing/2014/main" id="{4B52DABF-1A3E-4DEA-8088-064C081887B4}"/>
              </a:ext>
            </a:extLst>
          </p:cNvPr>
          <p:cNvSpPr>
            <a:spLocks noGrp="1"/>
          </p:cNvSpPr>
          <p:nvPr>
            <p:ph idx="1"/>
          </p:nvPr>
        </p:nvSpPr>
        <p:spPr>
          <a:xfrm>
            <a:off x="838200" y="1137593"/>
            <a:ext cx="10515600" cy="4926323"/>
          </a:xfrm>
        </p:spPr>
        <p:txBody>
          <a:bodyPr/>
          <a:lstStyle/>
          <a:p>
            <a:r>
              <a:rPr lang="en-US" dirty="0"/>
              <a:t>These are unconditional or uncontrolled or raw wage gap.</a:t>
            </a:r>
          </a:p>
          <a:p>
            <a:r>
              <a:rPr lang="en-US" dirty="0"/>
              <a:t>The difference doesn’t take into account important determinants of earnings such as:</a:t>
            </a:r>
          </a:p>
          <a:p>
            <a:pPr lvl="1"/>
            <a:r>
              <a:rPr lang="en-US" dirty="0"/>
              <a:t>Age</a:t>
            </a:r>
          </a:p>
          <a:p>
            <a:pPr lvl="1"/>
            <a:r>
              <a:rPr lang="en-US" dirty="0"/>
              <a:t>Occupation</a:t>
            </a:r>
          </a:p>
          <a:p>
            <a:pPr lvl="1"/>
            <a:r>
              <a:rPr lang="en-US" dirty="0"/>
              <a:t>Educational attainment</a:t>
            </a:r>
          </a:p>
          <a:p>
            <a:pPr lvl="1"/>
            <a:r>
              <a:rPr lang="en-US" dirty="0"/>
              <a:t>Job skills and responsibilities</a:t>
            </a:r>
          </a:p>
          <a:p>
            <a:pPr lvl="1"/>
            <a:r>
              <a:rPr lang="en-US" dirty="0"/>
              <a:t>Work experience</a:t>
            </a:r>
          </a:p>
          <a:p>
            <a:pPr lvl="1"/>
            <a:r>
              <a:rPr lang="en-US" dirty="0"/>
              <a:t>Specialization</a:t>
            </a:r>
          </a:p>
          <a:p>
            <a:r>
              <a:rPr lang="en-US" dirty="0"/>
              <a:t>Gender wage gap is not a single statistic; it is dynamic.</a:t>
            </a:r>
          </a:p>
        </p:txBody>
      </p:sp>
      <p:sp>
        <p:nvSpPr>
          <p:cNvPr id="4" name="Slide Number Placeholder 3">
            <a:extLst>
              <a:ext uri="{FF2B5EF4-FFF2-40B4-BE49-F238E27FC236}">
                <a16:creationId xmlns:a16="http://schemas.microsoft.com/office/drawing/2014/main" id="{5AEE7313-75ED-45B0-ABC5-47593AA5001E}"/>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7945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EDBAD-60CC-4E9C-B94F-751D97A355AE}"/>
              </a:ext>
            </a:extLst>
          </p:cNvPr>
          <p:cNvSpPr>
            <a:spLocks noGrp="1"/>
          </p:cNvSpPr>
          <p:nvPr>
            <p:ph type="title"/>
          </p:nvPr>
        </p:nvSpPr>
        <p:spPr/>
        <p:txBody>
          <a:bodyPr/>
          <a:lstStyle/>
          <a:p>
            <a:r>
              <a:rPr lang="en-US" dirty="0">
                <a:solidFill>
                  <a:schemeClr val="bg1"/>
                </a:solidFill>
              </a:rPr>
              <a:t>Wa</a:t>
            </a:r>
            <a:r>
              <a:rPr lang="en-US" dirty="0"/>
              <a:t>ge Gap by Age</a:t>
            </a:r>
          </a:p>
        </p:txBody>
      </p:sp>
      <p:sp>
        <p:nvSpPr>
          <p:cNvPr id="4" name="Slide Number Placeholder 3">
            <a:extLst>
              <a:ext uri="{FF2B5EF4-FFF2-40B4-BE49-F238E27FC236}">
                <a16:creationId xmlns:a16="http://schemas.microsoft.com/office/drawing/2014/main" id="{6AF5C71E-300C-443B-8D42-E075E40974EC}"/>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10" name="TextBox 9">
            <a:extLst>
              <a:ext uri="{FF2B5EF4-FFF2-40B4-BE49-F238E27FC236}">
                <a16:creationId xmlns:a16="http://schemas.microsoft.com/office/drawing/2014/main" id="{15E97D2F-C3FA-4FA5-B933-39DF16FA6CEC}"/>
              </a:ext>
            </a:extLst>
          </p:cNvPr>
          <p:cNvSpPr txBox="1"/>
          <p:nvPr/>
        </p:nvSpPr>
        <p:spPr>
          <a:xfrm>
            <a:off x="276725" y="1237471"/>
            <a:ext cx="11189369" cy="400110"/>
          </a:xfrm>
          <a:prstGeom prst="rect">
            <a:avLst/>
          </a:prstGeom>
          <a:noFill/>
        </p:spPr>
        <p:txBody>
          <a:bodyPr wrap="square" rtlCol="0">
            <a:spAutoFit/>
          </a:bodyPr>
          <a:lstStyle/>
          <a:p>
            <a:r>
              <a:rPr lang="en-US" sz="2000" dirty="0">
                <a:solidFill>
                  <a:srgbClr val="C00000"/>
                </a:solidFill>
              </a:rPr>
              <a:t>The gap between men and women’s median earnings was the largest among those aged 45 years or older.</a:t>
            </a:r>
          </a:p>
        </p:txBody>
      </p:sp>
      <p:pic>
        <p:nvPicPr>
          <p:cNvPr id="7" name="Content Placeholder 6">
            <a:extLst>
              <a:ext uri="{FF2B5EF4-FFF2-40B4-BE49-F238E27FC236}">
                <a16:creationId xmlns:a16="http://schemas.microsoft.com/office/drawing/2014/main" id="{13EACD2E-0CD0-A014-9621-C69340A2250D}"/>
              </a:ext>
            </a:extLst>
          </p:cNvPr>
          <p:cNvPicPr>
            <a:picLocks noGrp="1" noChangeAspect="1"/>
          </p:cNvPicPr>
          <p:nvPr>
            <p:ph sz="half" idx="1"/>
          </p:nvPr>
        </p:nvPicPr>
        <p:blipFill>
          <a:blip r:embed="rId2"/>
          <a:stretch>
            <a:fillRect/>
          </a:stretch>
        </p:blipFill>
        <p:spPr>
          <a:xfrm>
            <a:off x="221655" y="1867750"/>
            <a:ext cx="5743075" cy="4194572"/>
          </a:xfrm>
          <a:prstGeom prst="rect">
            <a:avLst/>
          </a:prstGeom>
        </p:spPr>
      </p:pic>
      <p:pic>
        <p:nvPicPr>
          <p:cNvPr id="11" name="Content Placeholder 10">
            <a:extLst>
              <a:ext uri="{FF2B5EF4-FFF2-40B4-BE49-F238E27FC236}">
                <a16:creationId xmlns:a16="http://schemas.microsoft.com/office/drawing/2014/main" id="{0FA24503-6B21-AF0B-0529-69429C220308}"/>
              </a:ext>
            </a:extLst>
          </p:cNvPr>
          <p:cNvPicPr>
            <a:picLocks noGrp="1" noChangeAspect="1"/>
          </p:cNvPicPr>
          <p:nvPr>
            <p:ph sz="half" idx="2"/>
          </p:nvPr>
        </p:nvPicPr>
        <p:blipFill>
          <a:blip r:embed="rId3"/>
          <a:stretch>
            <a:fillRect/>
          </a:stretch>
        </p:blipFill>
        <p:spPr>
          <a:xfrm>
            <a:off x="6019800" y="2215392"/>
            <a:ext cx="5950545" cy="3499288"/>
          </a:xfrm>
          <a:prstGeom prst="rect">
            <a:avLst/>
          </a:prstGeom>
        </p:spPr>
      </p:pic>
    </p:spTree>
    <p:extLst>
      <p:ext uri="{BB962C8B-B14F-4D97-AF65-F5344CB8AC3E}">
        <p14:creationId xmlns:p14="http://schemas.microsoft.com/office/powerpoint/2010/main" val="168307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296155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8BCE-59A8-3DB2-3D8B-8772A673BEFC}"/>
              </a:ext>
            </a:extLst>
          </p:cNvPr>
          <p:cNvSpPr>
            <a:spLocks noGrp="1"/>
          </p:cNvSpPr>
          <p:nvPr>
            <p:ph type="title"/>
          </p:nvPr>
        </p:nvSpPr>
        <p:spPr>
          <a:xfrm>
            <a:off x="762000" y="0"/>
            <a:ext cx="10515600" cy="1325563"/>
          </a:xfrm>
        </p:spPr>
        <p:txBody>
          <a:bodyPr/>
          <a:lstStyle/>
          <a:p>
            <a:r>
              <a:rPr lang="en-US" dirty="0">
                <a:solidFill>
                  <a:schemeClr val="bg1"/>
                </a:solidFill>
              </a:rPr>
              <a:t>The</a:t>
            </a:r>
            <a:r>
              <a:rPr lang="en-US" dirty="0"/>
              <a:t> Kid Effect</a:t>
            </a:r>
          </a:p>
        </p:txBody>
      </p:sp>
      <p:pic>
        <p:nvPicPr>
          <p:cNvPr id="8" name="Content Placeholder 7" descr="Chart, line chart&#10;&#10;Description automatically generated">
            <a:extLst>
              <a:ext uri="{FF2B5EF4-FFF2-40B4-BE49-F238E27FC236}">
                <a16:creationId xmlns:a16="http://schemas.microsoft.com/office/drawing/2014/main" id="{FE5848FD-9D61-2D0F-1B36-3A4546AF8E56}"/>
              </a:ext>
            </a:extLst>
          </p:cNvPr>
          <p:cNvPicPr>
            <a:picLocks noGrp="1" noChangeAspect="1"/>
          </p:cNvPicPr>
          <p:nvPr>
            <p:ph idx="1"/>
          </p:nvPr>
        </p:nvPicPr>
        <p:blipFill>
          <a:blip r:embed="rId2"/>
          <a:stretch>
            <a:fillRect/>
          </a:stretch>
        </p:blipFill>
        <p:spPr>
          <a:xfrm>
            <a:off x="2796988" y="909923"/>
            <a:ext cx="6689293" cy="5302373"/>
          </a:xfrm>
        </p:spPr>
      </p:pic>
      <p:sp>
        <p:nvSpPr>
          <p:cNvPr id="4" name="Slide Number Placeholder 3">
            <a:extLst>
              <a:ext uri="{FF2B5EF4-FFF2-40B4-BE49-F238E27FC236}">
                <a16:creationId xmlns:a16="http://schemas.microsoft.com/office/drawing/2014/main" id="{0D1E5897-BCF3-56F4-46FD-0B232F2F1E04}"/>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171366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BF40-2EE9-35BA-1C0A-FD7B42EADA63}"/>
              </a:ext>
            </a:extLst>
          </p:cNvPr>
          <p:cNvSpPr>
            <a:spLocks noGrp="1"/>
          </p:cNvSpPr>
          <p:nvPr>
            <p:ph type="title"/>
          </p:nvPr>
        </p:nvSpPr>
        <p:spPr>
          <a:xfrm>
            <a:off x="762000" y="0"/>
            <a:ext cx="10515600" cy="1325563"/>
          </a:xfrm>
        </p:spPr>
        <p:txBody>
          <a:bodyPr/>
          <a:lstStyle/>
          <a:p>
            <a:r>
              <a:rPr lang="en-US" dirty="0">
                <a:solidFill>
                  <a:schemeClr val="bg1"/>
                </a:solidFill>
              </a:rPr>
              <a:t>The</a:t>
            </a:r>
            <a:r>
              <a:rPr lang="en-US" dirty="0"/>
              <a:t> Kid Effect</a:t>
            </a:r>
          </a:p>
        </p:txBody>
      </p:sp>
      <p:pic>
        <p:nvPicPr>
          <p:cNvPr id="11" name="Content Placeholder 10" descr="Chart, line chart&#10;&#10;Description automatically generated">
            <a:extLst>
              <a:ext uri="{FF2B5EF4-FFF2-40B4-BE49-F238E27FC236}">
                <a16:creationId xmlns:a16="http://schemas.microsoft.com/office/drawing/2014/main" id="{753127C4-82ED-954E-EACD-D6E0353FFBFF}"/>
              </a:ext>
            </a:extLst>
          </p:cNvPr>
          <p:cNvPicPr>
            <a:picLocks noGrp="1" noChangeAspect="1"/>
          </p:cNvPicPr>
          <p:nvPr>
            <p:ph sz="half" idx="1"/>
          </p:nvPr>
        </p:nvPicPr>
        <p:blipFill>
          <a:blip r:embed="rId2"/>
          <a:stretch>
            <a:fillRect/>
          </a:stretch>
        </p:blipFill>
        <p:spPr>
          <a:xfrm>
            <a:off x="357804" y="1325563"/>
            <a:ext cx="5661996" cy="4488069"/>
          </a:xfrm>
        </p:spPr>
      </p:pic>
      <p:pic>
        <p:nvPicPr>
          <p:cNvPr id="9" name="Content Placeholder 8" descr="Chart, line chart&#10;&#10;Description automatically generated">
            <a:extLst>
              <a:ext uri="{FF2B5EF4-FFF2-40B4-BE49-F238E27FC236}">
                <a16:creationId xmlns:a16="http://schemas.microsoft.com/office/drawing/2014/main" id="{AF72F9D6-2FEB-D599-5F22-C7101C060159}"/>
              </a:ext>
            </a:extLst>
          </p:cNvPr>
          <p:cNvPicPr>
            <a:picLocks noGrp="1" noChangeAspect="1"/>
          </p:cNvPicPr>
          <p:nvPr>
            <p:ph sz="half" idx="2"/>
          </p:nvPr>
        </p:nvPicPr>
        <p:blipFill>
          <a:blip r:embed="rId3"/>
          <a:stretch>
            <a:fillRect/>
          </a:stretch>
        </p:blipFill>
        <p:spPr>
          <a:xfrm>
            <a:off x="6172200" y="1325563"/>
            <a:ext cx="5661996" cy="4488069"/>
          </a:xfrm>
        </p:spPr>
      </p:pic>
      <p:sp>
        <p:nvSpPr>
          <p:cNvPr id="5" name="Slide Number Placeholder 4">
            <a:extLst>
              <a:ext uri="{FF2B5EF4-FFF2-40B4-BE49-F238E27FC236}">
                <a16:creationId xmlns:a16="http://schemas.microsoft.com/office/drawing/2014/main" id="{8F9A0692-25A1-2061-9BBE-2A966415865F}"/>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1730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p:txBody>
          <a:bodyPr/>
          <a:lstStyle/>
          <a:p>
            <a:r>
              <a:rPr lang="en-US" dirty="0">
                <a:solidFill>
                  <a:schemeClr val="bg1"/>
                </a:solidFill>
              </a:rPr>
              <a:t>Wa</a:t>
            </a:r>
            <a:r>
              <a:rPr lang="en-US" dirty="0"/>
              <a:t>ge Gap by Race/Ethnicity</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10" name="Content Placeholder 13">
            <a:extLst>
              <a:ext uri="{FF2B5EF4-FFF2-40B4-BE49-F238E27FC236}">
                <a16:creationId xmlns:a16="http://schemas.microsoft.com/office/drawing/2014/main" id="{B8FA588D-0941-461A-BF5D-4C5A6DB00E5C}"/>
              </a:ext>
            </a:extLst>
          </p:cNvPr>
          <p:cNvSpPr txBox="1">
            <a:spLocks/>
          </p:cNvSpPr>
          <p:nvPr/>
        </p:nvSpPr>
        <p:spPr>
          <a:xfrm>
            <a:off x="7471610" y="1083906"/>
            <a:ext cx="3882189" cy="512332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t>Earnings differences between women and men were largest among Asians and among Whites. </a:t>
            </a:r>
          </a:p>
          <a:p>
            <a:endParaRPr lang="en-US" sz="2400" b="0" dirty="0">
              <a:latin typeface="Calibri" panose="020F0502020204030204" pitchFamily="34" charset="0"/>
              <a:ea typeface="Calibri" panose="020F0502020204030204" pitchFamily="34" charset="0"/>
              <a:cs typeface="Times New Roman" panose="02020603050405020304" pitchFamily="18" charset="0"/>
            </a:endParaRPr>
          </a:p>
          <a:p>
            <a:r>
              <a:rPr lang="en-US" sz="2400" b="0" dirty="0">
                <a:latin typeface="Calibri" panose="020F0502020204030204" pitchFamily="34" charset="0"/>
                <a:ea typeface="Calibri" panose="020F0502020204030204" pitchFamily="34" charset="0"/>
                <a:cs typeface="Times New Roman" panose="02020603050405020304" pitchFamily="18" charset="0"/>
              </a:rPr>
              <a:t>Asian women earned 79% as much as Asian men, and White women earned 82% as much as White men.</a:t>
            </a:r>
          </a:p>
          <a:p>
            <a:endParaRPr lang="en-US" sz="2400" b="0" dirty="0">
              <a:latin typeface="Calibri" panose="020F0502020204030204" pitchFamily="34" charset="0"/>
              <a:ea typeface="Calibri" panose="020F0502020204030204" pitchFamily="34" charset="0"/>
              <a:cs typeface="Times New Roman" panose="02020603050405020304" pitchFamily="18" charset="0"/>
            </a:endParaRPr>
          </a:p>
          <a:p>
            <a:r>
              <a:rPr lang="en-US" sz="2400" b="0" dirty="0">
                <a:latin typeface="Calibri" panose="020F0502020204030204" pitchFamily="34" charset="0"/>
                <a:ea typeface="Calibri" panose="020F0502020204030204" pitchFamily="34" charset="0"/>
                <a:cs typeface="Times New Roman" panose="02020603050405020304" pitchFamily="18" charset="0"/>
              </a:rPr>
              <a:t>Black women had median earnings that were 92% of Black men’s, and Hispanic women’s earnings were 89% of Hispanic men.</a:t>
            </a:r>
          </a:p>
        </p:txBody>
      </p:sp>
      <p:pic>
        <p:nvPicPr>
          <p:cNvPr id="6" name="Content Placeholder 5">
            <a:extLst>
              <a:ext uri="{FF2B5EF4-FFF2-40B4-BE49-F238E27FC236}">
                <a16:creationId xmlns:a16="http://schemas.microsoft.com/office/drawing/2014/main" id="{715C46E3-5FA9-C0E2-7B5C-F15E30BC4B37}"/>
              </a:ext>
            </a:extLst>
          </p:cNvPr>
          <p:cNvPicPr>
            <a:picLocks noGrp="1" noChangeAspect="1"/>
          </p:cNvPicPr>
          <p:nvPr>
            <p:ph idx="1"/>
          </p:nvPr>
        </p:nvPicPr>
        <p:blipFill>
          <a:blip r:embed="rId3"/>
          <a:stretch>
            <a:fillRect/>
          </a:stretch>
        </p:blipFill>
        <p:spPr>
          <a:xfrm>
            <a:off x="186328" y="1469897"/>
            <a:ext cx="7285281" cy="4351337"/>
          </a:xfrm>
          <a:prstGeom prst="rect">
            <a:avLst/>
          </a:prstGeom>
        </p:spPr>
      </p:pic>
    </p:spTree>
    <p:extLst>
      <p:ext uri="{BB962C8B-B14F-4D97-AF65-F5344CB8AC3E}">
        <p14:creationId xmlns:p14="http://schemas.microsoft.com/office/powerpoint/2010/main" val="1954185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078D0BB3-2756-430D-93CC-E1DCD8C40CBD}"/>
              </a:ext>
            </a:extLst>
          </p:cNvPr>
          <p:cNvSpPr>
            <a:spLocks noGrp="1"/>
          </p:cNvSpPr>
          <p:nvPr>
            <p:ph sz="half" idx="2"/>
          </p:nvPr>
        </p:nvSpPr>
        <p:spPr>
          <a:xfrm>
            <a:off x="7471610" y="867338"/>
            <a:ext cx="3882189" cy="5123321"/>
          </a:xfrm>
        </p:spPr>
        <p:txBody>
          <a:bodyPr>
            <a:normAutofit/>
          </a:bodyPr>
          <a:lstStyle/>
          <a:p>
            <a:r>
              <a:rPr lang="en-US" sz="2400" b="0" dirty="0"/>
              <a:t>College pays – among all workers, median earnings of those with at most a HS degree were 55% of those with at least a bachelor’s degree.</a:t>
            </a:r>
          </a:p>
          <a:p>
            <a:pPr marL="0" indent="0">
              <a:buNone/>
            </a:pPr>
            <a:endParaRPr lang="en-US" sz="2400" b="0" dirty="0"/>
          </a:p>
          <a:p>
            <a:r>
              <a:rPr lang="en-US" sz="2400" b="0" dirty="0">
                <a:effectLst/>
                <a:latin typeface="Calibri" panose="020F0502020204030204" pitchFamily="34" charset="0"/>
                <a:ea typeface="Calibri" panose="020F0502020204030204" pitchFamily="34" charset="0"/>
                <a:cs typeface="Times New Roman" panose="02020603050405020304" pitchFamily="18" charset="0"/>
              </a:rPr>
              <a:t>The gap between men and women’s median earnings was the largest among college graduates, with women’s median earning at only 75% of men’s.</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a:xfrm>
            <a:off x="838200" y="282268"/>
            <a:ext cx="10515600" cy="890898"/>
          </a:xfrm>
        </p:spPr>
        <p:txBody>
          <a:bodyPr/>
          <a:lstStyle/>
          <a:p>
            <a:r>
              <a:rPr lang="en-US" dirty="0">
                <a:solidFill>
                  <a:schemeClr val="bg1"/>
                </a:solidFill>
              </a:rPr>
              <a:t>Wa</a:t>
            </a:r>
            <a:r>
              <a:rPr lang="en-US" dirty="0"/>
              <a:t>ge Gap by Level of Education</a:t>
            </a:r>
          </a:p>
        </p:txBody>
      </p:sp>
      <p:pic>
        <p:nvPicPr>
          <p:cNvPr id="3" name="Picture 2">
            <a:extLst>
              <a:ext uri="{FF2B5EF4-FFF2-40B4-BE49-F238E27FC236}">
                <a16:creationId xmlns:a16="http://schemas.microsoft.com/office/drawing/2014/main" id="{FEA947C6-88E8-3F0A-BF0F-37DFF0F89AFF}"/>
              </a:ext>
            </a:extLst>
          </p:cNvPr>
          <p:cNvPicPr>
            <a:picLocks noChangeAspect="1"/>
          </p:cNvPicPr>
          <p:nvPr/>
        </p:nvPicPr>
        <p:blipFill>
          <a:blip r:embed="rId2"/>
          <a:stretch>
            <a:fillRect/>
          </a:stretch>
        </p:blipFill>
        <p:spPr>
          <a:xfrm>
            <a:off x="273780" y="1203633"/>
            <a:ext cx="7197829" cy="4787026"/>
          </a:xfrm>
          <a:prstGeom prst="rect">
            <a:avLst/>
          </a:prstGeom>
        </p:spPr>
      </p:pic>
      <p:sp>
        <p:nvSpPr>
          <p:cNvPr id="4" name="TextBox 3">
            <a:extLst>
              <a:ext uri="{FF2B5EF4-FFF2-40B4-BE49-F238E27FC236}">
                <a16:creationId xmlns:a16="http://schemas.microsoft.com/office/drawing/2014/main" id="{BC382FE1-2D1C-FFCE-B61D-FF618C07E3AA}"/>
              </a:ext>
            </a:extLst>
          </p:cNvPr>
          <p:cNvSpPr txBox="1"/>
          <p:nvPr/>
        </p:nvSpPr>
        <p:spPr>
          <a:xfrm>
            <a:off x="1432595" y="428644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77.9</a:t>
            </a:r>
          </a:p>
        </p:txBody>
      </p:sp>
      <p:sp>
        <p:nvSpPr>
          <p:cNvPr id="6" name="TextBox 5">
            <a:extLst>
              <a:ext uri="{FF2B5EF4-FFF2-40B4-BE49-F238E27FC236}">
                <a16:creationId xmlns:a16="http://schemas.microsoft.com/office/drawing/2014/main" id="{62DD1CA0-4E71-19F8-486C-A073A222BD18}"/>
              </a:ext>
            </a:extLst>
          </p:cNvPr>
          <p:cNvSpPr txBox="1"/>
          <p:nvPr/>
        </p:nvSpPr>
        <p:spPr>
          <a:xfrm>
            <a:off x="3018082" y="4288983"/>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76.2</a:t>
            </a:r>
          </a:p>
        </p:txBody>
      </p:sp>
      <p:sp>
        <p:nvSpPr>
          <p:cNvPr id="7" name="TextBox 6">
            <a:extLst>
              <a:ext uri="{FF2B5EF4-FFF2-40B4-BE49-F238E27FC236}">
                <a16:creationId xmlns:a16="http://schemas.microsoft.com/office/drawing/2014/main" id="{A3D21022-D6C7-A6FA-4225-BA63829E2D84}"/>
              </a:ext>
            </a:extLst>
          </p:cNvPr>
          <p:cNvSpPr txBox="1"/>
          <p:nvPr/>
        </p:nvSpPr>
        <p:spPr>
          <a:xfrm>
            <a:off x="6194423" y="428644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75.4</a:t>
            </a:r>
          </a:p>
        </p:txBody>
      </p:sp>
      <p:sp>
        <p:nvSpPr>
          <p:cNvPr id="8" name="TextBox 7">
            <a:extLst>
              <a:ext uri="{FF2B5EF4-FFF2-40B4-BE49-F238E27FC236}">
                <a16:creationId xmlns:a16="http://schemas.microsoft.com/office/drawing/2014/main" id="{68C43A46-2AB9-6982-EC50-60BCB8159133}"/>
              </a:ext>
            </a:extLst>
          </p:cNvPr>
          <p:cNvSpPr txBox="1"/>
          <p:nvPr/>
        </p:nvSpPr>
        <p:spPr>
          <a:xfrm>
            <a:off x="4603569" y="428644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75.9</a:t>
            </a:r>
          </a:p>
        </p:txBody>
      </p:sp>
    </p:spTree>
    <p:extLst>
      <p:ext uri="{BB962C8B-B14F-4D97-AF65-F5344CB8AC3E}">
        <p14:creationId xmlns:p14="http://schemas.microsoft.com/office/powerpoint/2010/main" val="123772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0031-185C-64DD-6C6D-F9C2E9DB2EA9}"/>
              </a:ext>
            </a:extLst>
          </p:cNvPr>
          <p:cNvSpPr>
            <a:spLocks noGrp="1"/>
          </p:cNvSpPr>
          <p:nvPr>
            <p:ph type="title"/>
          </p:nvPr>
        </p:nvSpPr>
        <p:spPr/>
        <p:txBody>
          <a:bodyPr/>
          <a:lstStyle/>
          <a:p>
            <a:r>
              <a:rPr lang="en-US" dirty="0">
                <a:solidFill>
                  <a:schemeClr val="bg1"/>
                </a:solidFill>
              </a:rPr>
              <a:t>Wo</a:t>
            </a:r>
            <a:r>
              <a:rPr lang="en-US" dirty="0"/>
              <a:t>men: 60% of College Attendees!</a:t>
            </a:r>
          </a:p>
        </p:txBody>
      </p:sp>
      <p:pic>
        <p:nvPicPr>
          <p:cNvPr id="6" name="Content Placeholder 5" descr="A picture containing text, screenshot, line, plot&#10;&#10;Description automatically generated">
            <a:extLst>
              <a:ext uri="{FF2B5EF4-FFF2-40B4-BE49-F238E27FC236}">
                <a16:creationId xmlns:a16="http://schemas.microsoft.com/office/drawing/2014/main" id="{4DF80959-4418-5B5D-01D4-2005FF3B820F}"/>
              </a:ext>
            </a:extLst>
          </p:cNvPr>
          <p:cNvPicPr>
            <a:picLocks noGrp="1" noChangeAspect="1"/>
          </p:cNvPicPr>
          <p:nvPr>
            <p:ph idx="1"/>
          </p:nvPr>
        </p:nvPicPr>
        <p:blipFill>
          <a:blip r:embed="rId2"/>
          <a:stretch>
            <a:fillRect/>
          </a:stretch>
        </p:blipFill>
        <p:spPr>
          <a:xfrm>
            <a:off x="3230220" y="1003763"/>
            <a:ext cx="7124742" cy="5409025"/>
          </a:xfrm>
        </p:spPr>
      </p:pic>
      <p:sp>
        <p:nvSpPr>
          <p:cNvPr id="4" name="Slide Number Placeholder 3">
            <a:extLst>
              <a:ext uri="{FF2B5EF4-FFF2-40B4-BE49-F238E27FC236}">
                <a16:creationId xmlns:a16="http://schemas.microsoft.com/office/drawing/2014/main" id="{A81826EB-9483-8F00-7012-18281306F12A}"/>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7" name="TextBox 6">
            <a:extLst>
              <a:ext uri="{FF2B5EF4-FFF2-40B4-BE49-F238E27FC236}">
                <a16:creationId xmlns:a16="http://schemas.microsoft.com/office/drawing/2014/main" id="{EBFDD6B1-E055-687E-1F75-7EBA731976BF}"/>
              </a:ext>
            </a:extLst>
          </p:cNvPr>
          <p:cNvSpPr txBox="1"/>
          <p:nvPr/>
        </p:nvSpPr>
        <p:spPr>
          <a:xfrm>
            <a:off x="4114799" y="6456851"/>
            <a:ext cx="7501734" cy="276999"/>
          </a:xfrm>
          <a:prstGeom prst="rect">
            <a:avLst/>
          </a:prstGeom>
          <a:noFill/>
        </p:spPr>
        <p:txBody>
          <a:bodyPr wrap="none" rtlCol="0">
            <a:spAutoFit/>
          </a:bodyPr>
          <a:lstStyle/>
          <a:p>
            <a:r>
              <a:rPr lang="en-US" sz="1200" dirty="0"/>
              <a:t>Source: https://</a:t>
            </a:r>
            <a:r>
              <a:rPr lang="en-US" sz="1200" dirty="0" err="1"/>
              <a:t>www.stlouisfed.org</a:t>
            </a:r>
            <a:r>
              <a:rPr lang="en-US" sz="1200" dirty="0"/>
              <a:t>/</a:t>
            </a:r>
            <a:r>
              <a:rPr lang="en-US" sz="1200" dirty="0" err="1"/>
              <a:t>en</a:t>
            </a:r>
            <a:r>
              <a:rPr lang="en-US" sz="1200" dirty="0"/>
              <a:t>/on-the-economy/2022/mar/why-women-outnumber-men-college-enrollment</a:t>
            </a:r>
          </a:p>
        </p:txBody>
      </p:sp>
      <p:sp>
        <p:nvSpPr>
          <p:cNvPr id="8" name="TextBox 7">
            <a:extLst>
              <a:ext uri="{FF2B5EF4-FFF2-40B4-BE49-F238E27FC236}">
                <a16:creationId xmlns:a16="http://schemas.microsoft.com/office/drawing/2014/main" id="{0820EE3A-7410-5CF6-39A0-080773916365}"/>
              </a:ext>
            </a:extLst>
          </p:cNvPr>
          <p:cNvSpPr txBox="1"/>
          <p:nvPr/>
        </p:nvSpPr>
        <p:spPr>
          <a:xfrm>
            <a:off x="5140411" y="4238367"/>
            <a:ext cx="4799006" cy="1754326"/>
          </a:xfrm>
          <a:prstGeom prst="rect">
            <a:avLst/>
          </a:prstGeom>
          <a:noFill/>
        </p:spPr>
        <p:txBody>
          <a:bodyPr wrap="none" rtlCol="0">
            <a:spAutoFit/>
          </a:bodyPr>
          <a:lstStyle/>
          <a:p>
            <a:r>
              <a:rPr lang="en-US" dirty="0"/>
              <a:t>Why?</a:t>
            </a:r>
          </a:p>
          <a:p>
            <a:r>
              <a:rPr lang="en-US" dirty="0"/>
              <a:t>        Returns to education are higher for women.</a:t>
            </a:r>
          </a:p>
          <a:p>
            <a:pPr lvl="1"/>
            <a:r>
              <a:rPr lang="en-US" dirty="0"/>
              <a:t>	Why?</a:t>
            </a:r>
          </a:p>
          <a:p>
            <a:pPr lvl="2"/>
            <a:r>
              <a:rPr lang="en-US" dirty="0"/>
              <a:t>    Men have access to lucrative careers </a:t>
            </a:r>
          </a:p>
          <a:p>
            <a:pPr lvl="2"/>
            <a:r>
              <a:rPr lang="en-US" dirty="0"/>
              <a:t>     w/o a college diploma.</a:t>
            </a:r>
          </a:p>
          <a:p>
            <a:pPr lvl="1"/>
            <a:endParaRPr lang="en-US" dirty="0"/>
          </a:p>
        </p:txBody>
      </p:sp>
    </p:spTree>
    <p:extLst>
      <p:ext uri="{BB962C8B-B14F-4D97-AF65-F5344CB8AC3E}">
        <p14:creationId xmlns:p14="http://schemas.microsoft.com/office/powerpoint/2010/main" val="2018419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66880-3DCC-4484-A4B8-811568888ABD}"/>
              </a:ext>
            </a:extLst>
          </p:cNvPr>
          <p:cNvSpPr>
            <a:spLocks noGrp="1"/>
          </p:cNvSpPr>
          <p:nvPr>
            <p:ph sz="half" idx="2"/>
          </p:nvPr>
        </p:nvSpPr>
        <p:spPr>
          <a:xfrm>
            <a:off x="838200" y="1130343"/>
            <a:ext cx="10515601" cy="503154"/>
          </a:xfrm>
        </p:spPr>
        <p:txBody>
          <a:bodyPr>
            <a:normAutofit/>
          </a:bodyPr>
          <a:lstStyle/>
          <a:p>
            <a:pPr marL="0" indent="0">
              <a:buNone/>
            </a:pPr>
            <a:r>
              <a:rPr lang="en-US" sz="2000" dirty="0"/>
              <a:t>Long-term trend in inflation-adjusted earnings has been more favorable for women than for men. </a:t>
            </a:r>
          </a:p>
        </p:txBody>
      </p:sp>
      <p:sp>
        <p:nvSpPr>
          <p:cNvPr id="4" name="Slide Number Placeholder 3">
            <a:extLst>
              <a:ext uri="{FF2B5EF4-FFF2-40B4-BE49-F238E27FC236}">
                <a16:creationId xmlns:a16="http://schemas.microsoft.com/office/drawing/2014/main" id="{21C81367-E5A4-44FB-8421-7D1F2A490F4A}"/>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itle 4">
            <a:extLst>
              <a:ext uri="{FF2B5EF4-FFF2-40B4-BE49-F238E27FC236}">
                <a16:creationId xmlns:a16="http://schemas.microsoft.com/office/drawing/2014/main" id="{8CB97005-3C11-41D0-B960-4A05FB7B935C}"/>
              </a:ext>
            </a:extLst>
          </p:cNvPr>
          <p:cNvSpPr>
            <a:spLocks noGrp="1"/>
          </p:cNvSpPr>
          <p:nvPr>
            <p:ph type="title"/>
          </p:nvPr>
        </p:nvSpPr>
        <p:spPr>
          <a:xfrm>
            <a:off x="838200" y="282267"/>
            <a:ext cx="10515600" cy="1325563"/>
          </a:xfrm>
        </p:spPr>
        <p:txBody>
          <a:bodyPr/>
          <a:lstStyle/>
          <a:p>
            <a:r>
              <a:rPr lang="en-US" dirty="0">
                <a:solidFill>
                  <a:schemeClr val="bg1"/>
                </a:solidFill>
              </a:rPr>
              <a:t>Wa</a:t>
            </a:r>
            <a:r>
              <a:rPr lang="en-US" dirty="0"/>
              <a:t>ge Change by Level of Education</a:t>
            </a:r>
          </a:p>
        </p:txBody>
      </p:sp>
      <p:pic>
        <p:nvPicPr>
          <p:cNvPr id="11" name="Content Placeholder 10">
            <a:extLst>
              <a:ext uri="{FF2B5EF4-FFF2-40B4-BE49-F238E27FC236}">
                <a16:creationId xmlns:a16="http://schemas.microsoft.com/office/drawing/2014/main" id="{45C0CA63-DF4F-CDC3-A283-720A11124C52}"/>
              </a:ext>
            </a:extLst>
          </p:cNvPr>
          <p:cNvPicPr>
            <a:picLocks noGrp="1" noChangeAspect="1"/>
          </p:cNvPicPr>
          <p:nvPr>
            <p:ph sz="half" idx="1"/>
          </p:nvPr>
        </p:nvPicPr>
        <p:blipFill>
          <a:blip r:embed="rId2"/>
          <a:stretch>
            <a:fillRect/>
          </a:stretch>
        </p:blipFill>
        <p:spPr>
          <a:xfrm>
            <a:off x="1419726" y="1541177"/>
            <a:ext cx="9352548" cy="4597122"/>
          </a:xfrm>
          <a:prstGeom prst="rect">
            <a:avLst/>
          </a:prstGeom>
        </p:spPr>
      </p:pic>
    </p:spTree>
    <p:extLst>
      <p:ext uri="{BB962C8B-B14F-4D97-AF65-F5344CB8AC3E}">
        <p14:creationId xmlns:p14="http://schemas.microsoft.com/office/powerpoint/2010/main" val="605514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E79D-33A2-408D-AE22-97C1DC4DCF20}"/>
              </a:ext>
            </a:extLst>
          </p:cNvPr>
          <p:cNvSpPr>
            <a:spLocks noGrp="1"/>
          </p:cNvSpPr>
          <p:nvPr>
            <p:ph type="title"/>
          </p:nvPr>
        </p:nvSpPr>
        <p:spPr/>
        <p:txBody>
          <a:bodyPr>
            <a:normAutofit/>
          </a:bodyPr>
          <a:lstStyle/>
          <a:p>
            <a:r>
              <a:rPr lang="en-US" sz="3200" dirty="0">
                <a:solidFill>
                  <a:schemeClr val="bg1"/>
                </a:solidFill>
              </a:rPr>
              <a:t>Gen</a:t>
            </a:r>
            <a:r>
              <a:rPr lang="en-US" sz="3200" dirty="0"/>
              <a:t>der Wage Gap Over the Years – College Graduates</a:t>
            </a:r>
          </a:p>
        </p:txBody>
      </p:sp>
      <p:sp>
        <p:nvSpPr>
          <p:cNvPr id="4" name="Slide Number Placeholder 3">
            <a:extLst>
              <a:ext uri="{FF2B5EF4-FFF2-40B4-BE49-F238E27FC236}">
                <a16:creationId xmlns:a16="http://schemas.microsoft.com/office/drawing/2014/main" id="{4907359B-D249-4A57-8F13-AA8F62EB56E2}"/>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6" name="Picture 5">
            <a:extLst>
              <a:ext uri="{FF2B5EF4-FFF2-40B4-BE49-F238E27FC236}">
                <a16:creationId xmlns:a16="http://schemas.microsoft.com/office/drawing/2014/main" id="{D6A0B61A-100A-5CD2-A785-ADCE7F580416}"/>
              </a:ext>
            </a:extLst>
          </p:cNvPr>
          <p:cNvPicPr>
            <a:picLocks noChangeAspect="1"/>
          </p:cNvPicPr>
          <p:nvPr/>
        </p:nvPicPr>
        <p:blipFill>
          <a:blip r:embed="rId3"/>
          <a:stretch>
            <a:fillRect/>
          </a:stretch>
        </p:blipFill>
        <p:spPr>
          <a:xfrm>
            <a:off x="1890207" y="972246"/>
            <a:ext cx="8108036" cy="5211525"/>
          </a:xfrm>
          <a:prstGeom prst="rect">
            <a:avLst/>
          </a:prstGeom>
        </p:spPr>
      </p:pic>
    </p:spTree>
    <p:extLst>
      <p:ext uri="{BB962C8B-B14F-4D97-AF65-F5344CB8AC3E}">
        <p14:creationId xmlns:p14="http://schemas.microsoft.com/office/powerpoint/2010/main" val="3825625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4268-B33F-DB4D-9B7A-F275708FD813}"/>
              </a:ext>
            </a:extLst>
          </p:cNvPr>
          <p:cNvSpPr>
            <a:spLocks noGrp="1"/>
          </p:cNvSpPr>
          <p:nvPr>
            <p:ph type="title"/>
          </p:nvPr>
        </p:nvSpPr>
        <p:spPr/>
        <p:txBody>
          <a:bodyPr/>
          <a:lstStyle/>
          <a:p>
            <a:r>
              <a:rPr lang="en-US" dirty="0">
                <a:solidFill>
                  <a:schemeClr val="bg1"/>
                </a:solidFill>
              </a:rPr>
              <a:t>Rel</a:t>
            </a:r>
            <a:r>
              <a:rPr lang="en-US" dirty="0"/>
              <a:t>ative Wage Gap Over Time</a:t>
            </a:r>
          </a:p>
        </p:txBody>
      </p:sp>
      <p:pic>
        <p:nvPicPr>
          <p:cNvPr id="6" name="Content Placeholder 5">
            <a:extLst>
              <a:ext uri="{FF2B5EF4-FFF2-40B4-BE49-F238E27FC236}">
                <a16:creationId xmlns:a16="http://schemas.microsoft.com/office/drawing/2014/main" id="{EAD48867-7F6C-DA45-8C1C-CBF35F346E63}"/>
              </a:ext>
            </a:extLst>
          </p:cNvPr>
          <p:cNvPicPr>
            <a:picLocks noGrp="1" noChangeAspect="1"/>
          </p:cNvPicPr>
          <p:nvPr>
            <p:ph idx="1"/>
          </p:nvPr>
        </p:nvPicPr>
        <p:blipFill>
          <a:blip r:embed="rId3" r:link="rId4"/>
          <a:srcRect/>
          <a:stretch>
            <a:fillRect/>
          </a:stretch>
        </p:blipFill>
        <p:spPr>
          <a:xfrm>
            <a:off x="1050733" y="1184959"/>
            <a:ext cx="10090533" cy="5045267"/>
          </a:xfrm>
        </p:spPr>
      </p:pic>
      <p:sp>
        <p:nvSpPr>
          <p:cNvPr id="4" name="Slide Number Placeholder 3">
            <a:extLst>
              <a:ext uri="{FF2B5EF4-FFF2-40B4-BE49-F238E27FC236}">
                <a16:creationId xmlns:a16="http://schemas.microsoft.com/office/drawing/2014/main" id="{29DE2FDF-DB0F-BC48-B047-82E0FCC235EB}"/>
              </a:ext>
            </a:extLst>
          </p:cNvPr>
          <p:cNvSpPr>
            <a:spLocks noGrp="1"/>
          </p:cNvSpPr>
          <p:nvPr>
            <p:ph type="sldNum" sz="quarter" idx="12"/>
          </p:nvPr>
        </p:nvSpPr>
        <p:spPr/>
        <p:txBody>
          <a:bodyPr/>
          <a:lstStyle/>
          <a:p>
            <a:fld id="{D9F085D5-EC86-4F6A-B501-C1359CB39116}" type="slidenum">
              <a:rPr lang="en-GB" smtClean="0"/>
              <a:t>27</a:t>
            </a:fld>
            <a:endParaRPr lang="en-GB"/>
          </a:p>
        </p:txBody>
      </p:sp>
      <p:cxnSp>
        <p:nvCxnSpPr>
          <p:cNvPr id="7" name="Straight Connector 6">
            <a:extLst>
              <a:ext uri="{FF2B5EF4-FFF2-40B4-BE49-F238E27FC236}">
                <a16:creationId xmlns:a16="http://schemas.microsoft.com/office/drawing/2014/main" id="{DE4B0E03-86EA-8676-E9ED-CE381EAF9AE0}"/>
              </a:ext>
            </a:extLst>
          </p:cNvPr>
          <p:cNvCxnSpPr/>
          <p:nvPr/>
        </p:nvCxnSpPr>
        <p:spPr>
          <a:xfrm flipV="1">
            <a:off x="1952368" y="2891481"/>
            <a:ext cx="8204886" cy="12974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244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EDBAD-60CC-4E9C-B94F-751D97A355AE}"/>
              </a:ext>
            </a:extLst>
          </p:cNvPr>
          <p:cNvSpPr>
            <a:spLocks noGrp="1"/>
          </p:cNvSpPr>
          <p:nvPr>
            <p:ph type="title"/>
          </p:nvPr>
        </p:nvSpPr>
        <p:spPr>
          <a:xfrm>
            <a:off x="914400" y="205187"/>
            <a:ext cx="10515600" cy="960438"/>
          </a:xfrm>
        </p:spPr>
        <p:txBody>
          <a:bodyPr>
            <a:normAutofit fontScale="90000"/>
          </a:bodyPr>
          <a:lstStyle/>
          <a:p>
            <a:r>
              <a:rPr lang="en-US" sz="3600" dirty="0">
                <a:solidFill>
                  <a:schemeClr val="bg1"/>
                </a:solidFill>
              </a:rPr>
              <a:t>Wa</a:t>
            </a:r>
            <a:r>
              <a:rPr lang="en-US" sz="3600" dirty="0"/>
              <a:t>ge Gap Widens with Age and with Years </a:t>
            </a:r>
            <a:br>
              <a:rPr lang="en-US" sz="3600" dirty="0"/>
            </a:br>
            <a:r>
              <a:rPr lang="en-US" sz="3600" dirty="0">
                <a:solidFill>
                  <a:schemeClr val="bg1"/>
                </a:solidFill>
              </a:rPr>
              <a:t>Aft</a:t>
            </a:r>
            <a:r>
              <a:rPr lang="en-US" sz="3600" dirty="0"/>
              <a:t>er Leaving School</a:t>
            </a:r>
          </a:p>
        </p:txBody>
      </p:sp>
      <p:sp>
        <p:nvSpPr>
          <p:cNvPr id="4" name="Slide Number Placeholder 3">
            <a:extLst>
              <a:ext uri="{FF2B5EF4-FFF2-40B4-BE49-F238E27FC236}">
                <a16:creationId xmlns:a16="http://schemas.microsoft.com/office/drawing/2014/main" id="{6AF5C71E-300C-443B-8D42-E075E40974EC}"/>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8" name="Content Placeholder 7">
            <a:extLst>
              <a:ext uri="{FF2B5EF4-FFF2-40B4-BE49-F238E27FC236}">
                <a16:creationId xmlns:a16="http://schemas.microsoft.com/office/drawing/2014/main" id="{FE95C934-66D8-433F-AB0E-0BAD879E6F64}"/>
              </a:ext>
            </a:extLst>
          </p:cNvPr>
          <p:cNvSpPr>
            <a:spLocks noGrp="1"/>
          </p:cNvSpPr>
          <p:nvPr>
            <p:ph sz="half" idx="2"/>
          </p:nvPr>
        </p:nvSpPr>
        <p:spPr>
          <a:xfrm>
            <a:off x="6172200" y="1325563"/>
            <a:ext cx="5181600" cy="4904663"/>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From Bertrand, Goldin, Katz (2010)</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Directly following MBA, average earnings are comparable among men and women, but they soon diverge.</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In the first 9 years after graduation, women’s average earnings increase by 117%, while those of men increase by 208%.</a:t>
            </a:r>
          </a:p>
          <a:p>
            <a:endParaRPr lang="en-US" sz="3600" dirty="0"/>
          </a:p>
        </p:txBody>
      </p:sp>
      <p:pic>
        <p:nvPicPr>
          <p:cNvPr id="6" name="Picture 5">
            <a:extLst>
              <a:ext uri="{FF2B5EF4-FFF2-40B4-BE49-F238E27FC236}">
                <a16:creationId xmlns:a16="http://schemas.microsoft.com/office/drawing/2014/main" id="{600C638B-CE82-342B-3539-A3C82B09C6BD}"/>
              </a:ext>
            </a:extLst>
          </p:cNvPr>
          <p:cNvPicPr>
            <a:picLocks noChangeAspect="1"/>
          </p:cNvPicPr>
          <p:nvPr/>
        </p:nvPicPr>
        <p:blipFill>
          <a:blip r:embed="rId2"/>
          <a:stretch>
            <a:fillRect/>
          </a:stretch>
        </p:blipFill>
        <p:spPr>
          <a:xfrm>
            <a:off x="662399" y="1238968"/>
            <a:ext cx="5357402" cy="4904663"/>
          </a:xfrm>
          <a:prstGeom prst="rect">
            <a:avLst/>
          </a:prstGeom>
        </p:spPr>
      </p:pic>
    </p:spTree>
    <p:extLst>
      <p:ext uri="{BB962C8B-B14F-4D97-AF65-F5344CB8AC3E}">
        <p14:creationId xmlns:p14="http://schemas.microsoft.com/office/powerpoint/2010/main" val="2281710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F08633-F074-4C7B-B6CF-21AE287E6568}"/>
              </a:ext>
            </a:extLst>
          </p:cNvPr>
          <p:cNvSpPr>
            <a:spLocks noGrp="1"/>
          </p:cNvSpPr>
          <p:nvPr>
            <p:ph type="title"/>
          </p:nvPr>
        </p:nvSpPr>
        <p:spPr>
          <a:xfrm>
            <a:off x="838200" y="156633"/>
            <a:ext cx="10399295" cy="1062914"/>
          </a:xfrm>
        </p:spPr>
        <p:txBody>
          <a:bodyPr/>
          <a:lstStyle/>
          <a:p>
            <a:r>
              <a:rPr lang="en-US" sz="4000" dirty="0">
                <a:solidFill>
                  <a:schemeClr val="bg1"/>
                </a:solidFill>
              </a:rPr>
              <a:t>Wa</a:t>
            </a:r>
            <a:r>
              <a:rPr lang="en-US" sz="4000" dirty="0"/>
              <a:t>ge Gap Among MBA Graduates Not </a:t>
            </a:r>
            <a:r>
              <a:rPr lang="en-US" dirty="0"/>
              <a:t>R</a:t>
            </a:r>
            <a:r>
              <a:rPr lang="en-US" sz="4000" dirty="0"/>
              <a:t>andom</a:t>
            </a:r>
            <a:endParaRPr lang="en-US" dirty="0"/>
          </a:p>
        </p:txBody>
      </p:sp>
      <p:sp>
        <p:nvSpPr>
          <p:cNvPr id="7" name="Content Placeholder 6">
            <a:extLst>
              <a:ext uri="{FF2B5EF4-FFF2-40B4-BE49-F238E27FC236}">
                <a16:creationId xmlns:a16="http://schemas.microsoft.com/office/drawing/2014/main" id="{DB0F988D-B716-4BC9-B9F8-BE1BEBCFAC5A}"/>
              </a:ext>
            </a:extLst>
          </p:cNvPr>
          <p:cNvSpPr>
            <a:spLocks noGrp="1"/>
          </p:cNvSpPr>
          <p:nvPr>
            <p:ph idx="1"/>
          </p:nvPr>
        </p:nvSpPr>
        <p:spPr/>
        <p:txBody>
          <a:bodyPr>
            <a:normAutofit fontScale="92500" lnSpcReduction="10000"/>
          </a:bodyPr>
          <a:lstStyle/>
          <a:p>
            <a:r>
              <a:rPr lang="en-US" dirty="0"/>
              <a:t>The sample controls for ability, training and education.</a:t>
            </a:r>
          </a:p>
          <a:p>
            <a:r>
              <a:rPr lang="en-US" dirty="0"/>
              <a:t>Almost all the gap can be explained by:</a:t>
            </a:r>
          </a:p>
          <a:p>
            <a:pPr lvl="1"/>
            <a:r>
              <a:rPr lang="en-US" dirty="0"/>
              <a:t>Career interruptions.</a:t>
            </a:r>
          </a:p>
          <a:p>
            <a:pPr lvl="1"/>
            <a:r>
              <a:rPr lang="en-US" dirty="0"/>
              <a:t>Differences in average weekly work hours. </a:t>
            </a:r>
          </a:p>
          <a:p>
            <a:pPr lvl="2"/>
            <a:r>
              <a:rPr lang="en-US" dirty="0"/>
              <a:t>49 </a:t>
            </a:r>
            <a:r>
              <a:rPr lang="en-US" dirty="0" err="1"/>
              <a:t>hrs</a:t>
            </a:r>
            <a:r>
              <a:rPr lang="en-US" dirty="0"/>
              <a:t> vs 57 </a:t>
            </a:r>
            <a:r>
              <a:rPr lang="en-US" dirty="0" err="1"/>
              <a:t>hrs</a:t>
            </a:r>
            <a:r>
              <a:rPr lang="en-US" dirty="0"/>
              <a:t> for men.</a:t>
            </a:r>
          </a:p>
          <a:p>
            <a:pPr lvl="2"/>
            <a:r>
              <a:rPr lang="en-US" dirty="0"/>
              <a:t>More part-time, self-employed workers.</a:t>
            </a:r>
          </a:p>
          <a:p>
            <a:r>
              <a:rPr lang="en-US" dirty="0"/>
              <a:t>The gap grows largely with the arrival of children.</a:t>
            </a:r>
          </a:p>
          <a:p>
            <a:pPr lvl="1"/>
            <a:r>
              <a:rPr lang="en-US" dirty="0"/>
              <a:t>Well-intentioned paternalism by supervisors.</a:t>
            </a:r>
          </a:p>
          <a:p>
            <a:pPr lvl="1"/>
            <a:r>
              <a:rPr lang="en-US" dirty="0"/>
              <a:t>Husband’s position on the earnings distribution and his interaction with children also a factor.</a:t>
            </a:r>
          </a:p>
          <a:p>
            <a:r>
              <a:rPr lang="en-US" dirty="0"/>
              <a:t>Several studies, even those from Nordic countries, support these results.</a:t>
            </a:r>
          </a:p>
        </p:txBody>
      </p:sp>
      <p:sp>
        <p:nvSpPr>
          <p:cNvPr id="5" name="Slide Number Placeholder 4">
            <a:extLst>
              <a:ext uri="{FF2B5EF4-FFF2-40B4-BE49-F238E27FC236}">
                <a16:creationId xmlns:a16="http://schemas.microsoft.com/office/drawing/2014/main" id="{C7C55929-5DF4-4B16-A121-3C2FA676D785}"/>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67669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1 (5/24): 	US Economic Update (Geoffrey </a:t>
            </a:r>
            <a:r>
              <a:rPr lang="en-US" dirty="0" err="1"/>
              <a:t>Woglom</a:t>
            </a:r>
            <a:r>
              <a:rPr lang="en-US" dirty="0"/>
              <a:t>, Amherst College)</a:t>
            </a:r>
          </a:p>
          <a:p>
            <a:pPr lvl="1">
              <a:spcAft>
                <a:spcPts val="1000"/>
              </a:spcAft>
            </a:pPr>
            <a:r>
              <a:rPr lang="en-US" dirty="0"/>
              <a:t>Week 2 (5/31): 	Federal Debt (</a:t>
            </a:r>
            <a:r>
              <a:rPr lang="en-US" b="0" i="0" dirty="0">
                <a:solidFill>
                  <a:srgbClr val="222222"/>
                </a:solidFill>
                <a:effectLst/>
                <a:latin typeface="Arial" panose="020B0604020202020204" pitchFamily="34" charset="0"/>
              </a:rPr>
              <a:t>Brian Peterson, Lagrange College</a:t>
            </a:r>
            <a:r>
              <a:rPr lang="en-US" dirty="0"/>
              <a:t>)</a:t>
            </a:r>
          </a:p>
          <a:p>
            <a:pPr lvl="1">
              <a:spcAft>
                <a:spcPts val="1000"/>
              </a:spcAft>
            </a:pPr>
            <a:r>
              <a:rPr lang="en-US" dirty="0"/>
              <a:t>Week 3 (6/7):	Economics of Immigration (Jon </a:t>
            </a:r>
            <a:r>
              <a:rPr lang="en-US" dirty="0" err="1"/>
              <a:t>Haveman</a:t>
            </a:r>
            <a:r>
              <a:rPr lang="en-US" dirty="0"/>
              <a:t>, NEED)</a:t>
            </a:r>
          </a:p>
          <a:p>
            <a:pPr lvl="1">
              <a:spcAft>
                <a:spcPts val="1000"/>
              </a:spcAft>
            </a:pPr>
            <a:r>
              <a:rPr lang="en-US" dirty="0"/>
              <a:t>Week 4 (6/14):	Economic Mobility (Jon </a:t>
            </a:r>
            <a:r>
              <a:rPr lang="en-US" dirty="0" err="1"/>
              <a:t>Haveman</a:t>
            </a:r>
            <a:r>
              <a:rPr lang="en-US" dirty="0"/>
              <a:t>)</a:t>
            </a:r>
            <a:r>
              <a:rPr lang="en-US" b="1" dirty="0"/>
              <a:t> </a:t>
            </a:r>
          </a:p>
          <a:p>
            <a:pPr lvl="1">
              <a:spcAft>
                <a:spcPts val="1000"/>
              </a:spcAft>
            </a:pPr>
            <a:r>
              <a:rPr lang="en-US" b="1" dirty="0"/>
              <a:t>Week 5 (6/21): 	The Gender Wage Gap (Jon </a:t>
            </a:r>
            <a:r>
              <a:rPr lang="en-US" b="1" dirty="0" err="1"/>
              <a:t>Haveman</a:t>
            </a:r>
            <a:r>
              <a:rPr lang="en-US" b="1" dirty="0"/>
              <a:t>)</a:t>
            </a:r>
          </a:p>
          <a:p>
            <a:pPr lvl="1">
              <a:spcAft>
                <a:spcPts val="1000"/>
              </a:spcAft>
            </a:pP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961545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2AE6-FF19-7D08-7520-BCC9D726E0B6}"/>
              </a:ext>
            </a:extLst>
          </p:cNvPr>
          <p:cNvSpPr>
            <a:spLocks noGrp="1"/>
          </p:cNvSpPr>
          <p:nvPr>
            <p:ph type="title"/>
          </p:nvPr>
        </p:nvSpPr>
        <p:spPr/>
        <p:txBody>
          <a:bodyPr/>
          <a:lstStyle/>
          <a:p>
            <a:r>
              <a:rPr lang="en-US" dirty="0">
                <a:solidFill>
                  <a:schemeClr val="bg1"/>
                </a:solidFill>
              </a:rPr>
              <a:t>Wa</a:t>
            </a:r>
            <a:r>
              <a:rPr lang="en-US" dirty="0"/>
              <a:t>ge Gap by Occupation: 2021</a:t>
            </a:r>
          </a:p>
        </p:txBody>
      </p:sp>
      <p:pic>
        <p:nvPicPr>
          <p:cNvPr id="6" name="Content Placeholder 5" descr="A picture containing text, screenshot, diagram, design&#10;&#10;Description automatically generated">
            <a:extLst>
              <a:ext uri="{FF2B5EF4-FFF2-40B4-BE49-F238E27FC236}">
                <a16:creationId xmlns:a16="http://schemas.microsoft.com/office/drawing/2014/main" id="{209877F1-C056-1936-A4EC-512A10A19D89}"/>
              </a:ext>
            </a:extLst>
          </p:cNvPr>
          <p:cNvPicPr>
            <a:picLocks noGrp="1" noChangeAspect="1"/>
          </p:cNvPicPr>
          <p:nvPr>
            <p:ph idx="1"/>
          </p:nvPr>
        </p:nvPicPr>
        <p:blipFill>
          <a:blip r:embed="rId2" r:link="rId3"/>
          <a:stretch>
            <a:fillRect/>
          </a:stretch>
        </p:blipFill>
        <p:spPr>
          <a:xfrm>
            <a:off x="3167995" y="900351"/>
            <a:ext cx="7174610" cy="5483917"/>
          </a:xfrm>
        </p:spPr>
      </p:pic>
      <p:sp>
        <p:nvSpPr>
          <p:cNvPr id="4" name="Slide Number Placeholder 3">
            <a:extLst>
              <a:ext uri="{FF2B5EF4-FFF2-40B4-BE49-F238E27FC236}">
                <a16:creationId xmlns:a16="http://schemas.microsoft.com/office/drawing/2014/main" id="{EA6DBF5E-39F9-8F6E-D071-FB508AA317F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7" name="Rectangle 6">
            <a:extLst>
              <a:ext uri="{FF2B5EF4-FFF2-40B4-BE49-F238E27FC236}">
                <a16:creationId xmlns:a16="http://schemas.microsoft.com/office/drawing/2014/main" id="{216D3260-16EE-8031-D842-42DB14BD0CF7}"/>
              </a:ext>
            </a:extLst>
          </p:cNvPr>
          <p:cNvSpPr/>
          <p:nvPr/>
        </p:nvSpPr>
        <p:spPr>
          <a:xfrm>
            <a:off x="8758586" y="5762680"/>
            <a:ext cx="1262743" cy="621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DF1E52D-626B-8752-439E-31FF642D5500}"/>
              </a:ext>
            </a:extLst>
          </p:cNvPr>
          <p:cNvSpPr txBox="1"/>
          <p:nvPr/>
        </p:nvSpPr>
        <p:spPr>
          <a:xfrm>
            <a:off x="7801232" y="6456851"/>
            <a:ext cx="3757952" cy="276999"/>
          </a:xfrm>
          <a:prstGeom prst="rect">
            <a:avLst/>
          </a:prstGeom>
          <a:noFill/>
        </p:spPr>
        <p:txBody>
          <a:bodyPr wrap="none" rtlCol="0">
            <a:spAutoFit/>
          </a:bodyPr>
          <a:lstStyle/>
          <a:p>
            <a:r>
              <a:rPr lang="en-US" sz="1200" dirty="0"/>
              <a:t>Source: https://</a:t>
            </a:r>
            <a:r>
              <a:rPr lang="en-US" sz="1200" dirty="0" err="1"/>
              <a:t>www.dol.gov</a:t>
            </a:r>
            <a:r>
              <a:rPr lang="en-US" sz="1200" dirty="0"/>
              <a:t>/agencies/</a:t>
            </a:r>
            <a:r>
              <a:rPr lang="en-US" sz="1200" dirty="0" err="1"/>
              <a:t>wb</a:t>
            </a:r>
            <a:r>
              <a:rPr lang="en-US" sz="1200" dirty="0"/>
              <a:t>/data/earnings</a:t>
            </a:r>
          </a:p>
        </p:txBody>
      </p:sp>
    </p:spTree>
    <p:extLst>
      <p:ext uri="{BB962C8B-B14F-4D97-AF65-F5344CB8AC3E}">
        <p14:creationId xmlns:p14="http://schemas.microsoft.com/office/powerpoint/2010/main" val="3537181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a:xfrm>
            <a:off x="838200" y="26504"/>
            <a:ext cx="10515600" cy="1325563"/>
          </a:xfrm>
        </p:spPr>
        <p:txBody>
          <a:bodyPr/>
          <a:lstStyle/>
          <a:p>
            <a:r>
              <a:rPr lang="en-US" dirty="0">
                <a:solidFill>
                  <a:schemeClr val="bg1"/>
                </a:solidFill>
              </a:rPr>
              <a:t>We</a:t>
            </a:r>
            <a:r>
              <a:rPr lang="en-US" dirty="0"/>
              <a:t>ekly Earnings by Occupation</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6" name="Picture 5">
            <a:extLst>
              <a:ext uri="{FF2B5EF4-FFF2-40B4-BE49-F238E27FC236}">
                <a16:creationId xmlns:a16="http://schemas.microsoft.com/office/drawing/2014/main" id="{47927608-8B2E-2C27-529B-6E2C14EC2A0E}"/>
              </a:ext>
            </a:extLst>
          </p:cNvPr>
          <p:cNvPicPr>
            <a:picLocks noChangeAspect="1"/>
          </p:cNvPicPr>
          <p:nvPr/>
        </p:nvPicPr>
        <p:blipFill>
          <a:blip r:embed="rId2"/>
          <a:stretch>
            <a:fillRect/>
          </a:stretch>
        </p:blipFill>
        <p:spPr>
          <a:xfrm>
            <a:off x="1647324" y="1027667"/>
            <a:ext cx="8897352" cy="5162944"/>
          </a:xfrm>
          <a:prstGeom prst="rect">
            <a:avLst/>
          </a:prstGeom>
        </p:spPr>
      </p:pic>
      <p:sp>
        <p:nvSpPr>
          <p:cNvPr id="3" name="TextBox 2">
            <a:extLst>
              <a:ext uri="{FF2B5EF4-FFF2-40B4-BE49-F238E27FC236}">
                <a16:creationId xmlns:a16="http://schemas.microsoft.com/office/drawing/2014/main" id="{733A841E-10AE-ECFC-A036-A85B107B511E}"/>
              </a:ext>
            </a:extLst>
          </p:cNvPr>
          <p:cNvSpPr txBox="1"/>
          <p:nvPr/>
        </p:nvSpPr>
        <p:spPr>
          <a:xfrm>
            <a:off x="2484782"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78.1</a:t>
            </a:r>
          </a:p>
        </p:txBody>
      </p:sp>
      <p:sp>
        <p:nvSpPr>
          <p:cNvPr id="4" name="TextBox 3">
            <a:extLst>
              <a:ext uri="{FF2B5EF4-FFF2-40B4-BE49-F238E27FC236}">
                <a16:creationId xmlns:a16="http://schemas.microsoft.com/office/drawing/2014/main" id="{2B3D733D-9EB5-A077-1457-D48A376D613C}"/>
              </a:ext>
            </a:extLst>
          </p:cNvPr>
          <p:cNvSpPr txBox="1"/>
          <p:nvPr/>
        </p:nvSpPr>
        <p:spPr>
          <a:xfrm>
            <a:off x="3657948"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75.0</a:t>
            </a:r>
          </a:p>
        </p:txBody>
      </p:sp>
      <p:sp>
        <p:nvSpPr>
          <p:cNvPr id="7" name="TextBox 6">
            <a:extLst>
              <a:ext uri="{FF2B5EF4-FFF2-40B4-BE49-F238E27FC236}">
                <a16:creationId xmlns:a16="http://schemas.microsoft.com/office/drawing/2014/main" id="{964EEF6B-8E5A-B351-2EFB-CD55E0AF8616}"/>
              </a:ext>
            </a:extLst>
          </p:cNvPr>
          <p:cNvSpPr txBox="1"/>
          <p:nvPr/>
        </p:nvSpPr>
        <p:spPr>
          <a:xfrm>
            <a:off x="4831114"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82.7</a:t>
            </a:r>
          </a:p>
        </p:txBody>
      </p:sp>
      <p:sp>
        <p:nvSpPr>
          <p:cNvPr id="8" name="TextBox 7">
            <a:extLst>
              <a:ext uri="{FF2B5EF4-FFF2-40B4-BE49-F238E27FC236}">
                <a16:creationId xmlns:a16="http://schemas.microsoft.com/office/drawing/2014/main" id="{3D764510-C709-C4BF-C5C7-2B7F1D38429C}"/>
              </a:ext>
            </a:extLst>
          </p:cNvPr>
          <p:cNvSpPr txBox="1"/>
          <p:nvPr/>
        </p:nvSpPr>
        <p:spPr>
          <a:xfrm>
            <a:off x="5957640"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68.6</a:t>
            </a:r>
          </a:p>
        </p:txBody>
      </p:sp>
      <p:sp>
        <p:nvSpPr>
          <p:cNvPr id="9" name="TextBox 8">
            <a:extLst>
              <a:ext uri="{FF2B5EF4-FFF2-40B4-BE49-F238E27FC236}">
                <a16:creationId xmlns:a16="http://schemas.microsoft.com/office/drawing/2014/main" id="{93E308E8-9738-00B0-47D3-A159FD2F302B}"/>
              </a:ext>
            </a:extLst>
          </p:cNvPr>
          <p:cNvSpPr txBox="1"/>
          <p:nvPr/>
        </p:nvSpPr>
        <p:spPr>
          <a:xfrm>
            <a:off x="7118097" y="4161181"/>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86.7</a:t>
            </a:r>
          </a:p>
        </p:txBody>
      </p:sp>
      <p:sp>
        <p:nvSpPr>
          <p:cNvPr id="10" name="TextBox 9">
            <a:extLst>
              <a:ext uri="{FF2B5EF4-FFF2-40B4-BE49-F238E27FC236}">
                <a16:creationId xmlns:a16="http://schemas.microsoft.com/office/drawing/2014/main" id="{01B9CE5D-47C1-FA61-A368-3684C6C165C0}"/>
              </a:ext>
            </a:extLst>
          </p:cNvPr>
          <p:cNvSpPr txBox="1"/>
          <p:nvPr/>
        </p:nvSpPr>
        <p:spPr>
          <a:xfrm>
            <a:off x="8325831" y="4161180"/>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96.3</a:t>
            </a:r>
          </a:p>
        </p:txBody>
      </p:sp>
      <p:sp>
        <p:nvSpPr>
          <p:cNvPr id="11" name="TextBox 10">
            <a:extLst>
              <a:ext uri="{FF2B5EF4-FFF2-40B4-BE49-F238E27FC236}">
                <a16:creationId xmlns:a16="http://schemas.microsoft.com/office/drawing/2014/main" id="{1DA349BC-1FBC-43A0-57C6-CE8A12B87392}"/>
              </a:ext>
            </a:extLst>
          </p:cNvPr>
          <p:cNvSpPr txBox="1"/>
          <p:nvPr/>
        </p:nvSpPr>
        <p:spPr>
          <a:xfrm>
            <a:off x="9492763" y="4161180"/>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77.3</a:t>
            </a:r>
          </a:p>
        </p:txBody>
      </p:sp>
      <p:sp>
        <p:nvSpPr>
          <p:cNvPr id="12" name="TextBox 11">
            <a:extLst>
              <a:ext uri="{FF2B5EF4-FFF2-40B4-BE49-F238E27FC236}">
                <a16:creationId xmlns:a16="http://schemas.microsoft.com/office/drawing/2014/main" id="{0B2EC3CB-01D2-4995-ED2F-E33B9880E230}"/>
              </a:ext>
            </a:extLst>
          </p:cNvPr>
          <p:cNvSpPr txBox="1"/>
          <p:nvPr/>
        </p:nvSpPr>
        <p:spPr>
          <a:xfrm>
            <a:off x="4662256" y="57207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82.3</a:t>
            </a:r>
          </a:p>
        </p:txBody>
      </p:sp>
      <p:sp>
        <p:nvSpPr>
          <p:cNvPr id="13" name="TextBox 12">
            <a:extLst>
              <a:ext uri="{FF2B5EF4-FFF2-40B4-BE49-F238E27FC236}">
                <a16:creationId xmlns:a16="http://schemas.microsoft.com/office/drawing/2014/main" id="{33138F30-1A63-DA06-7340-CF3A5AEE1DEB}"/>
              </a:ext>
            </a:extLst>
          </p:cNvPr>
          <p:cNvSpPr txBox="1"/>
          <p:nvPr/>
        </p:nvSpPr>
        <p:spPr>
          <a:xfrm>
            <a:off x="5390340" y="5720781"/>
            <a:ext cx="3256725" cy="461665"/>
          </a:xfrm>
          <a:prstGeom prst="rect">
            <a:avLst/>
          </a:prstGeom>
          <a:noFill/>
        </p:spPr>
        <p:txBody>
          <a:bodyPr wrap="none" rtlCol="0">
            <a:spAutoFit/>
          </a:bodyPr>
          <a:lstStyle/>
          <a:p>
            <a:r>
              <a:rPr lang="en-US" sz="2400" dirty="0"/>
              <a:t>= National Average Ratio</a:t>
            </a:r>
          </a:p>
        </p:txBody>
      </p:sp>
    </p:spTree>
    <p:extLst>
      <p:ext uri="{BB962C8B-B14F-4D97-AF65-F5344CB8AC3E}">
        <p14:creationId xmlns:p14="http://schemas.microsoft.com/office/powerpoint/2010/main" val="2891846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C0CA-18A1-48D7-ADC6-796518E38583}"/>
              </a:ext>
            </a:extLst>
          </p:cNvPr>
          <p:cNvSpPr>
            <a:spLocks noGrp="1"/>
          </p:cNvSpPr>
          <p:nvPr>
            <p:ph type="title"/>
          </p:nvPr>
        </p:nvSpPr>
        <p:spPr/>
        <p:txBody>
          <a:bodyPr>
            <a:normAutofit/>
          </a:bodyPr>
          <a:lstStyle/>
          <a:p>
            <a:r>
              <a:rPr lang="en-US" sz="3200" dirty="0">
                <a:solidFill>
                  <a:schemeClr val="bg1"/>
                </a:solidFill>
              </a:rPr>
              <a:t>Gen</a:t>
            </a:r>
            <a:r>
              <a:rPr lang="en-US" sz="3200" dirty="0"/>
              <a:t>der Distribution of Occupations</a:t>
            </a:r>
          </a:p>
        </p:txBody>
      </p:sp>
      <p:sp>
        <p:nvSpPr>
          <p:cNvPr id="4" name="Slide Number Placeholder 3">
            <a:extLst>
              <a:ext uri="{FF2B5EF4-FFF2-40B4-BE49-F238E27FC236}">
                <a16:creationId xmlns:a16="http://schemas.microsoft.com/office/drawing/2014/main" id="{379E23B9-301A-4238-B411-BF4E1F58368D}"/>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10" name="Content Placeholder 9">
            <a:extLst>
              <a:ext uri="{FF2B5EF4-FFF2-40B4-BE49-F238E27FC236}">
                <a16:creationId xmlns:a16="http://schemas.microsoft.com/office/drawing/2014/main" id="{8341981E-B58C-4544-D1CD-78CAE18A4243}"/>
              </a:ext>
            </a:extLst>
          </p:cNvPr>
          <p:cNvPicPr>
            <a:picLocks noGrp="1" noChangeAspect="1"/>
          </p:cNvPicPr>
          <p:nvPr>
            <p:ph idx="1"/>
          </p:nvPr>
        </p:nvPicPr>
        <p:blipFill>
          <a:blip r:embed="rId2"/>
          <a:stretch>
            <a:fillRect/>
          </a:stretch>
        </p:blipFill>
        <p:spPr>
          <a:xfrm>
            <a:off x="1686426" y="851862"/>
            <a:ext cx="8819147" cy="5443596"/>
          </a:xfrm>
          <a:prstGeom prst="rect">
            <a:avLst/>
          </a:prstGeom>
        </p:spPr>
      </p:pic>
      <p:sp>
        <p:nvSpPr>
          <p:cNvPr id="3" name="TextBox 2">
            <a:extLst>
              <a:ext uri="{FF2B5EF4-FFF2-40B4-BE49-F238E27FC236}">
                <a16:creationId xmlns:a16="http://schemas.microsoft.com/office/drawing/2014/main" id="{6DDCA1D1-0355-10C5-0F0C-278BCBC31C8F}"/>
              </a:ext>
            </a:extLst>
          </p:cNvPr>
          <p:cNvSpPr txBox="1"/>
          <p:nvPr/>
        </p:nvSpPr>
        <p:spPr>
          <a:xfrm>
            <a:off x="2865660"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78.1</a:t>
            </a:r>
          </a:p>
        </p:txBody>
      </p:sp>
      <p:sp>
        <p:nvSpPr>
          <p:cNvPr id="5" name="TextBox 4">
            <a:extLst>
              <a:ext uri="{FF2B5EF4-FFF2-40B4-BE49-F238E27FC236}">
                <a16:creationId xmlns:a16="http://schemas.microsoft.com/office/drawing/2014/main" id="{DE39B18D-96E0-BD7F-4F75-4CFCEA5E2039}"/>
              </a:ext>
            </a:extLst>
          </p:cNvPr>
          <p:cNvSpPr txBox="1"/>
          <p:nvPr/>
        </p:nvSpPr>
        <p:spPr>
          <a:xfrm>
            <a:off x="3959315"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75.0</a:t>
            </a:r>
          </a:p>
        </p:txBody>
      </p:sp>
      <p:sp>
        <p:nvSpPr>
          <p:cNvPr id="6" name="TextBox 5">
            <a:extLst>
              <a:ext uri="{FF2B5EF4-FFF2-40B4-BE49-F238E27FC236}">
                <a16:creationId xmlns:a16="http://schemas.microsoft.com/office/drawing/2014/main" id="{E8474EAB-52D2-AC0D-F07D-816A451996C0}"/>
              </a:ext>
            </a:extLst>
          </p:cNvPr>
          <p:cNvSpPr txBox="1"/>
          <p:nvPr/>
        </p:nvSpPr>
        <p:spPr>
          <a:xfrm>
            <a:off x="5066218"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82.7</a:t>
            </a:r>
          </a:p>
        </p:txBody>
      </p:sp>
      <p:sp>
        <p:nvSpPr>
          <p:cNvPr id="7" name="TextBox 6">
            <a:extLst>
              <a:ext uri="{FF2B5EF4-FFF2-40B4-BE49-F238E27FC236}">
                <a16:creationId xmlns:a16="http://schemas.microsoft.com/office/drawing/2014/main" id="{17933018-8D47-6CC6-9C76-D67579FA10FB}"/>
              </a:ext>
            </a:extLst>
          </p:cNvPr>
          <p:cNvSpPr txBox="1"/>
          <p:nvPr/>
        </p:nvSpPr>
        <p:spPr>
          <a:xfrm>
            <a:off x="6152987"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68.6</a:t>
            </a:r>
          </a:p>
        </p:txBody>
      </p:sp>
      <p:sp>
        <p:nvSpPr>
          <p:cNvPr id="8" name="TextBox 7">
            <a:extLst>
              <a:ext uri="{FF2B5EF4-FFF2-40B4-BE49-F238E27FC236}">
                <a16:creationId xmlns:a16="http://schemas.microsoft.com/office/drawing/2014/main" id="{525F55DA-904E-69D6-2B2E-DF094392A70D}"/>
              </a:ext>
            </a:extLst>
          </p:cNvPr>
          <p:cNvSpPr txBox="1"/>
          <p:nvPr/>
        </p:nvSpPr>
        <p:spPr>
          <a:xfrm>
            <a:off x="7260436" y="2054086"/>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86.7</a:t>
            </a:r>
          </a:p>
        </p:txBody>
      </p:sp>
      <p:sp>
        <p:nvSpPr>
          <p:cNvPr id="9" name="TextBox 8">
            <a:extLst>
              <a:ext uri="{FF2B5EF4-FFF2-40B4-BE49-F238E27FC236}">
                <a16:creationId xmlns:a16="http://schemas.microsoft.com/office/drawing/2014/main" id="{551D4C75-32C5-45B1-392F-F9818A261F7B}"/>
              </a:ext>
            </a:extLst>
          </p:cNvPr>
          <p:cNvSpPr txBox="1"/>
          <p:nvPr/>
        </p:nvSpPr>
        <p:spPr>
          <a:xfrm>
            <a:off x="8375406" y="2054085"/>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96.3</a:t>
            </a:r>
          </a:p>
        </p:txBody>
      </p:sp>
      <p:sp>
        <p:nvSpPr>
          <p:cNvPr id="11" name="TextBox 10">
            <a:extLst>
              <a:ext uri="{FF2B5EF4-FFF2-40B4-BE49-F238E27FC236}">
                <a16:creationId xmlns:a16="http://schemas.microsoft.com/office/drawing/2014/main" id="{CBE65263-1359-27C7-8B3A-72064CD2B8C1}"/>
              </a:ext>
            </a:extLst>
          </p:cNvPr>
          <p:cNvSpPr txBox="1"/>
          <p:nvPr/>
        </p:nvSpPr>
        <p:spPr>
          <a:xfrm>
            <a:off x="9476078" y="2054085"/>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77.3</a:t>
            </a:r>
          </a:p>
        </p:txBody>
      </p:sp>
      <p:sp>
        <p:nvSpPr>
          <p:cNvPr id="12" name="TextBox 11">
            <a:extLst>
              <a:ext uri="{FF2B5EF4-FFF2-40B4-BE49-F238E27FC236}">
                <a16:creationId xmlns:a16="http://schemas.microsoft.com/office/drawing/2014/main" id="{E6A8AC89-9D36-7173-B218-6A5CB86BCAB2}"/>
              </a:ext>
            </a:extLst>
          </p:cNvPr>
          <p:cNvSpPr txBox="1"/>
          <p:nvPr/>
        </p:nvSpPr>
        <p:spPr>
          <a:xfrm>
            <a:off x="4026154" y="5904228"/>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82.3</a:t>
            </a:r>
          </a:p>
        </p:txBody>
      </p:sp>
      <p:sp>
        <p:nvSpPr>
          <p:cNvPr id="13" name="TextBox 12">
            <a:extLst>
              <a:ext uri="{FF2B5EF4-FFF2-40B4-BE49-F238E27FC236}">
                <a16:creationId xmlns:a16="http://schemas.microsoft.com/office/drawing/2014/main" id="{15329CF2-FAAC-4924-099C-FB8237DCD216}"/>
              </a:ext>
            </a:extLst>
          </p:cNvPr>
          <p:cNvSpPr txBox="1"/>
          <p:nvPr/>
        </p:nvSpPr>
        <p:spPr>
          <a:xfrm>
            <a:off x="4754238" y="5904227"/>
            <a:ext cx="3256725" cy="461665"/>
          </a:xfrm>
          <a:prstGeom prst="rect">
            <a:avLst/>
          </a:prstGeom>
          <a:noFill/>
        </p:spPr>
        <p:txBody>
          <a:bodyPr wrap="none" rtlCol="0">
            <a:spAutoFit/>
          </a:bodyPr>
          <a:lstStyle/>
          <a:p>
            <a:r>
              <a:rPr lang="en-US" sz="2400" dirty="0"/>
              <a:t>= National Average Ratio</a:t>
            </a:r>
          </a:p>
        </p:txBody>
      </p:sp>
    </p:spTree>
    <p:extLst>
      <p:ext uri="{BB962C8B-B14F-4D97-AF65-F5344CB8AC3E}">
        <p14:creationId xmlns:p14="http://schemas.microsoft.com/office/powerpoint/2010/main" val="2628605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535-3FB3-72CB-4B53-223E4AFBEC3E}"/>
              </a:ext>
            </a:extLst>
          </p:cNvPr>
          <p:cNvSpPr>
            <a:spLocks noGrp="1"/>
          </p:cNvSpPr>
          <p:nvPr>
            <p:ph type="title"/>
          </p:nvPr>
        </p:nvSpPr>
        <p:spPr/>
        <p:txBody>
          <a:bodyPr/>
          <a:lstStyle/>
          <a:p>
            <a:r>
              <a:rPr lang="en-US" dirty="0">
                <a:solidFill>
                  <a:schemeClr val="bg1"/>
                </a:solidFill>
              </a:rPr>
              <a:t>Sm</a:t>
            </a:r>
            <a:r>
              <a:rPr lang="en-US" dirty="0"/>
              <a:t>all Gender Wage Gap</a:t>
            </a:r>
          </a:p>
        </p:txBody>
      </p:sp>
      <p:pic>
        <p:nvPicPr>
          <p:cNvPr id="6" name="Content Placeholder 5" descr="A picture containing text, screenshot, design&#10;&#10;Description automatically generated">
            <a:extLst>
              <a:ext uri="{FF2B5EF4-FFF2-40B4-BE49-F238E27FC236}">
                <a16:creationId xmlns:a16="http://schemas.microsoft.com/office/drawing/2014/main" id="{D3E8BBE5-8B3A-E42C-F8CB-9B9D62229591}"/>
              </a:ext>
            </a:extLst>
          </p:cNvPr>
          <p:cNvPicPr>
            <a:picLocks noGrp="1" noChangeAspect="1"/>
          </p:cNvPicPr>
          <p:nvPr>
            <p:ph idx="1"/>
          </p:nvPr>
        </p:nvPicPr>
        <p:blipFill>
          <a:blip r:embed="rId2"/>
          <a:stretch>
            <a:fillRect/>
          </a:stretch>
        </p:blipFill>
        <p:spPr>
          <a:xfrm>
            <a:off x="3128663" y="928915"/>
            <a:ext cx="7605428" cy="5483874"/>
          </a:xfrm>
        </p:spPr>
      </p:pic>
      <p:sp>
        <p:nvSpPr>
          <p:cNvPr id="4" name="Slide Number Placeholder 3">
            <a:extLst>
              <a:ext uri="{FF2B5EF4-FFF2-40B4-BE49-F238E27FC236}">
                <a16:creationId xmlns:a16="http://schemas.microsoft.com/office/drawing/2014/main" id="{138AA16B-C8F7-7DA1-F0C9-6ADDCCE1E252}"/>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7" name="Rectangle 6">
            <a:extLst>
              <a:ext uri="{FF2B5EF4-FFF2-40B4-BE49-F238E27FC236}">
                <a16:creationId xmlns:a16="http://schemas.microsoft.com/office/drawing/2014/main" id="{3C0B420E-AEC5-16BB-D02F-469BF606CF38}"/>
              </a:ext>
            </a:extLst>
          </p:cNvPr>
          <p:cNvSpPr/>
          <p:nvPr/>
        </p:nvSpPr>
        <p:spPr>
          <a:xfrm>
            <a:off x="9042793" y="5787394"/>
            <a:ext cx="1262743" cy="621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02E12D9-5F7F-FF7A-20E1-EF2C35582C6E}"/>
              </a:ext>
            </a:extLst>
          </p:cNvPr>
          <p:cNvSpPr txBox="1"/>
          <p:nvPr/>
        </p:nvSpPr>
        <p:spPr>
          <a:xfrm>
            <a:off x="7801232" y="6456851"/>
            <a:ext cx="3757952" cy="276999"/>
          </a:xfrm>
          <a:prstGeom prst="rect">
            <a:avLst/>
          </a:prstGeom>
          <a:noFill/>
        </p:spPr>
        <p:txBody>
          <a:bodyPr wrap="none" rtlCol="0">
            <a:spAutoFit/>
          </a:bodyPr>
          <a:lstStyle/>
          <a:p>
            <a:r>
              <a:rPr lang="en-US" sz="1200" dirty="0"/>
              <a:t>Source: https://</a:t>
            </a:r>
            <a:r>
              <a:rPr lang="en-US" sz="1200" dirty="0" err="1"/>
              <a:t>www.dol.gov</a:t>
            </a:r>
            <a:r>
              <a:rPr lang="en-US" sz="1200" dirty="0"/>
              <a:t>/agencies/</a:t>
            </a:r>
            <a:r>
              <a:rPr lang="en-US" sz="1200" dirty="0" err="1"/>
              <a:t>wb</a:t>
            </a:r>
            <a:r>
              <a:rPr lang="en-US" sz="1200" dirty="0"/>
              <a:t>/data/earnings</a:t>
            </a:r>
          </a:p>
        </p:txBody>
      </p:sp>
    </p:spTree>
    <p:extLst>
      <p:ext uri="{BB962C8B-B14F-4D97-AF65-F5344CB8AC3E}">
        <p14:creationId xmlns:p14="http://schemas.microsoft.com/office/powerpoint/2010/main" val="76422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788-1B4D-473C-A223-CFE7E73BAF85}"/>
              </a:ext>
            </a:extLst>
          </p:cNvPr>
          <p:cNvSpPr>
            <a:spLocks noGrp="1"/>
          </p:cNvSpPr>
          <p:nvPr>
            <p:ph type="title"/>
          </p:nvPr>
        </p:nvSpPr>
        <p:spPr>
          <a:xfrm>
            <a:off x="745436" y="0"/>
            <a:ext cx="10515600" cy="1325563"/>
          </a:xfrm>
        </p:spPr>
        <p:txBody>
          <a:bodyPr/>
          <a:lstStyle/>
          <a:p>
            <a:r>
              <a:rPr lang="en-US" sz="4000" dirty="0">
                <a:solidFill>
                  <a:schemeClr val="bg1"/>
                </a:solidFill>
              </a:rPr>
              <a:t>Occ</a:t>
            </a:r>
            <a:r>
              <a:rPr lang="en-US" sz="4000" dirty="0"/>
              <a:t>upations with the Smallest Wage Gap, 2021</a:t>
            </a:r>
            <a:endParaRPr lang="en-US" dirty="0"/>
          </a:p>
        </p:txBody>
      </p:sp>
      <p:sp>
        <p:nvSpPr>
          <p:cNvPr id="4" name="Slide Number Placeholder 3">
            <a:extLst>
              <a:ext uri="{FF2B5EF4-FFF2-40B4-BE49-F238E27FC236}">
                <a16:creationId xmlns:a16="http://schemas.microsoft.com/office/drawing/2014/main" id="{458D1E32-ED57-43FB-8CD5-2623239529AA}"/>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14" name="Content Placeholder 13">
            <a:extLst>
              <a:ext uri="{FF2B5EF4-FFF2-40B4-BE49-F238E27FC236}">
                <a16:creationId xmlns:a16="http://schemas.microsoft.com/office/drawing/2014/main" id="{97650E18-9C7E-4749-936A-99DF6E4201DA}"/>
              </a:ext>
            </a:extLst>
          </p:cNvPr>
          <p:cNvPicPr>
            <a:picLocks noGrp="1" noChangeAspect="1"/>
          </p:cNvPicPr>
          <p:nvPr>
            <p:ph idx="1"/>
          </p:nvPr>
        </p:nvPicPr>
        <p:blipFill>
          <a:blip r:embed="rId2">
            <a:alphaModFix/>
          </a:blip>
          <a:stretch>
            <a:fillRect/>
          </a:stretch>
        </p:blipFill>
        <p:spPr>
          <a:xfrm>
            <a:off x="745436" y="1039596"/>
            <a:ext cx="10272120" cy="5093208"/>
          </a:xfrm>
          <a:prstGeom prst="rect">
            <a:avLst/>
          </a:prstGeom>
          <a:ln>
            <a:solidFill>
              <a:schemeClr val="tx1"/>
            </a:solidFill>
          </a:ln>
        </p:spPr>
      </p:pic>
    </p:spTree>
    <p:extLst>
      <p:ext uri="{BB962C8B-B14F-4D97-AF65-F5344CB8AC3E}">
        <p14:creationId xmlns:p14="http://schemas.microsoft.com/office/powerpoint/2010/main" val="4001531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535-3FB3-72CB-4B53-223E4AFBEC3E}"/>
              </a:ext>
            </a:extLst>
          </p:cNvPr>
          <p:cNvSpPr>
            <a:spLocks noGrp="1"/>
          </p:cNvSpPr>
          <p:nvPr>
            <p:ph type="title"/>
          </p:nvPr>
        </p:nvSpPr>
        <p:spPr/>
        <p:txBody>
          <a:bodyPr/>
          <a:lstStyle/>
          <a:p>
            <a:r>
              <a:rPr lang="en-US" dirty="0">
                <a:solidFill>
                  <a:schemeClr val="bg1"/>
                </a:solidFill>
              </a:rPr>
              <a:t>Big</a:t>
            </a:r>
            <a:r>
              <a:rPr lang="en-US" dirty="0"/>
              <a:t> Gender Wage Gap</a:t>
            </a:r>
          </a:p>
        </p:txBody>
      </p:sp>
      <p:pic>
        <p:nvPicPr>
          <p:cNvPr id="6" name="Content Placeholder 5">
            <a:extLst>
              <a:ext uri="{FF2B5EF4-FFF2-40B4-BE49-F238E27FC236}">
                <a16:creationId xmlns:a16="http://schemas.microsoft.com/office/drawing/2014/main" id="{D3E8BBE5-8B3A-E42C-F8CB-9B9D62229591}"/>
              </a:ext>
            </a:extLst>
          </p:cNvPr>
          <p:cNvPicPr>
            <a:picLocks noGrp="1" noChangeAspect="1"/>
          </p:cNvPicPr>
          <p:nvPr>
            <p:ph idx="1"/>
          </p:nvPr>
        </p:nvPicPr>
        <p:blipFill>
          <a:blip r:embed="rId2"/>
          <a:srcRect/>
          <a:stretch/>
        </p:blipFill>
        <p:spPr>
          <a:xfrm>
            <a:off x="3128663" y="928915"/>
            <a:ext cx="7605428" cy="5483874"/>
          </a:xfrm>
        </p:spPr>
      </p:pic>
      <p:sp>
        <p:nvSpPr>
          <p:cNvPr id="4" name="Slide Number Placeholder 3">
            <a:extLst>
              <a:ext uri="{FF2B5EF4-FFF2-40B4-BE49-F238E27FC236}">
                <a16:creationId xmlns:a16="http://schemas.microsoft.com/office/drawing/2014/main" id="{138AA16B-C8F7-7DA1-F0C9-6ADDCCE1E252}"/>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7" name="Rectangle 6">
            <a:extLst>
              <a:ext uri="{FF2B5EF4-FFF2-40B4-BE49-F238E27FC236}">
                <a16:creationId xmlns:a16="http://schemas.microsoft.com/office/drawing/2014/main" id="{3C0B420E-AEC5-16BB-D02F-469BF606CF38}"/>
              </a:ext>
            </a:extLst>
          </p:cNvPr>
          <p:cNvSpPr/>
          <p:nvPr/>
        </p:nvSpPr>
        <p:spPr>
          <a:xfrm>
            <a:off x="9042793" y="5787394"/>
            <a:ext cx="1262743" cy="621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02E12D9-5F7F-FF7A-20E1-EF2C35582C6E}"/>
              </a:ext>
            </a:extLst>
          </p:cNvPr>
          <p:cNvSpPr txBox="1"/>
          <p:nvPr/>
        </p:nvSpPr>
        <p:spPr>
          <a:xfrm>
            <a:off x="7801232" y="6456851"/>
            <a:ext cx="3757952" cy="276999"/>
          </a:xfrm>
          <a:prstGeom prst="rect">
            <a:avLst/>
          </a:prstGeom>
          <a:noFill/>
        </p:spPr>
        <p:txBody>
          <a:bodyPr wrap="none" rtlCol="0">
            <a:spAutoFit/>
          </a:bodyPr>
          <a:lstStyle/>
          <a:p>
            <a:r>
              <a:rPr lang="en-US" sz="1200" dirty="0"/>
              <a:t>Source: https://</a:t>
            </a:r>
            <a:r>
              <a:rPr lang="en-US" sz="1200" dirty="0" err="1"/>
              <a:t>www.dol.gov</a:t>
            </a:r>
            <a:r>
              <a:rPr lang="en-US" sz="1200" dirty="0"/>
              <a:t>/agencies/</a:t>
            </a:r>
            <a:r>
              <a:rPr lang="en-US" sz="1200" dirty="0" err="1"/>
              <a:t>wb</a:t>
            </a:r>
            <a:r>
              <a:rPr lang="en-US" sz="1200" dirty="0"/>
              <a:t>/data/earnings</a:t>
            </a:r>
          </a:p>
        </p:txBody>
      </p:sp>
    </p:spTree>
    <p:extLst>
      <p:ext uri="{BB962C8B-B14F-4D97-AF65-F5344CB8AC3E}">
        <p14:creationId xmlns:p14="http://schemas.microsoft.com/office/powerpoint/2010/main" val="271337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788-1B4D-473C-A223-CFE7E73BAF85}"/>
              </a:ext>
            </a:extLst>
          </p:cNvPr>
          <p:cNvSpPr>
            <a:spLocks noGrp="1"/>
          </p:cNvSpPr>
          <p:nvPr>
            <p:ph type="title"/>
          </p:nvPr>
        </p:nvSpPr>
        <p:spPr/>
        <p:txBody>
          <a:bodyPr/>
          <a:lstStyle/>
          <a:p>
            <a:r>
              <a:rPr lang="en-US" sz="4000" dirty="0">
                <a:solidFill>
                  <a:schemeClr val="bg1"/>
                </a:solidFill>
              </a:rPr>
              <a:t>Occ</a:t>
            </a:r>
            <a:r>
              <a:rPr lang="en-US" sz="4000" dirty="0"/>
              <a:t>upations with the Biggest Wage Gap, 2021</a:t>
            </a:r>
            <a:endParaRPr lang="en-US" dirty="0"/>
          </a:p>
        </p:txBody>
      </p:sp>
      <p:sp>
        <p:nvSpPr>
          <p:cNvPr id="4" name="Slide Number Placeholder 3">
            <a:extLst>
              <a:ext uri="{FF2B5EF4-FFF2-40B4-BE49-F238E27FC236}">
                <a16:creationId xmlns:a16="http://schemas.microsoft.com/office/drawing/2014/main" id="{458D1E32-ED57-43FB-8CD5-2623239529AA}"/>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6" name="Content Placeholder 5">
            <a:extLst>
              <a:ext uri="{FF2B5EF4-FFF2-40B4-BE49-F238E27FC236}">
                <a16:creationId xmlns:a16="http://schemas.microsoft.com/office/drawing/2014/main" id="{ACB1E74A-CEB8-4699-97D2-2E2BC3591087}"/>
              </a:ext>
            </a:extLst>
          </p:cNvPr>
          <p:cNvPicPr>
            <a:picLocks noGrp="1" noChangeAspect="1"/>
          </p:cNvPicPr>
          <p:nvPr>
            <p:ph idx="1"/>
          </p:nvPr>
        </p:nvPicPr>
        <p:blipFill>
          <a:blip r:embed="rId2"/>
          <a:stretch>
            <a:fillRect/>
          </a:stretch>
        </p:blipFill>
        <p:spPr>
          <a:xfrm>
            <a:off x="1136074" y="1139987"/>
            <a:ext cx="10217726" cy="4957892"/>
          </a:xfrm>
          <a:prstGeom prst="rect">
            <a:avLst/>
          </a:prstGeom>
        </p:spPr>
      </p:pic>
    </p:spTree>
    <p:extLst>
      <p:ext uri="{BB962C8B-B14F-4D97-AF65-F5344CB8AC3E}">
        <p14:creationId xmlns:p14="http://schemas.microsoft.com/office/powerpoint/2010/main" val="2966642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3B1-70D5-495A-A20D-02D38B684F5D}"/>
              </a:ext>
            </a:extLst>
          </p:cNvPr>
          <p:cNvSpPr>
            <a:spLocks noGrp="1"/>
          </p:cNvSpPr>
          <p:nvPr>
            <p:ph type="title"/>
          </p:nvPr>
        </p:nvSpPr>
        <p:spPr>
          <a:xfrm>
            <a:off x="785192" y="0"/>
            <a:ext cx="10515600" cy="1325563"/>
          </a:xfrm>
        </p:spPr>
        <p:txBody>
          <a:bodyPr/>
          <a:lstStyle/>
          <a:p>
            <a:r>
              <a:rPr lang="en-US" dirty="0">
                <a:solidFill>
                  <a:schemeClr val="bg1"/>
                </a:solidFill>
              </a:rPr>
              <a:t>Exp</a:t>
            </a:r>
            <a:r>
              <a:rPr lang="en-US" dirty="0"/>
              <a:t>laining Gender Wage Gap by Occupation</a:t>
            </a:r>
          </a:p>
        </p:txBody>
      </p:sp>
      <p:sp>
        <p:nvSpPr>
          <p:cNvPr id="3" name="Content Placeholder 2">
            <a:extLst>
              <a:ext uri="{FF2B5EF4-FFF2-40B4-BE49-F238E27FC236}">
                <a16:creationId xmlns:a16="http://schemas.microsoft.com/office/drawing/2014/main" id="{DA0E4DA5-115A-422E-A186-EAC38AE0B42A}"/>
              </a:ext>
            </a:extLst>
          </p:cNvPr>
          <p:cNvSpPr>
            <a:spLocks noGrp="1"/>
          </p:cNvSpPr>
          <p:nvPr>
            <p:ph idx="1"/>
          </p:nvPr>
        </p:nvSpPr>
        <p:spPr>
          <a:xfrm>
            <a:off x="838199" y="1325563"/>
            <a:ext cx="11353801" cy="4596505"/>
          </a:xfrm>
        </p:spPr>
        <p:txBody>
          <a:bodyPr>
            <a:normAutofit lnSpcReduction="10000"/>
          </a:bodyPr>
          <a:lstStyle/>
          <a:p>
            <a:r>
              <a:rPr lang="en-US" dirty="0"/>
              <a:t>Women, traditionally, the “on-call” parent.</a:t>
            </a:r>
          </a:p>
          <a:p>
            <a:r>
              <a:rPr lang="en-US" dirty="0"/>
              <a:t>Prefer occupations with:</a:t>
            </a:r>
          </a:p>
          <a:p>
            <a:pPr lvl="1"/>
            <a:r>
              <a:rPr lang="en-US" dirty="0"/>
              <a:t>shorter hours, </a:t>
            </a:r>
          </a:p>
          <a:p>
            <a:pPr lvl="1"/>
            <a:r>
              <a:rPr lang="en-US" dirty="0"/>
              <a:t>fewer “on-call” hours, </a:t>
            </a:r>
          </a:p>
          <a:p>
            <a:pPr lvl="1"/>
            <a:r>
              <a:rPr lang="en-US" dirty="0"/>
              <a:t>predictable schedules,</a:t>
            </a:r>
          </a:p>
          <a:p>
            <a:pPr lvl="1"/>
            <a:r>
              <a:rPr lang="en-US" dirty="0"/>
              <a:t>standardized products/services, and,</a:t>
            </a:r>
          </a:p>
          <a:p>
            <a:pPr lvl="2"/>
            <a:r>
              <a:rPr lang="en-US" dirty="0"/>
              <a:t>greater substitutability of workers within teams.</a:t>
            </a:r>
          </a:p>
          <a:p>
            <a:r>
              <a:rPr lang="en-US" dirty="0"/>
              <a:t>Men, traditionally, opt for jobs with greater time demands but pay more.</a:t>
            </a:r>
          </a:p>
          <a:p>
            <a:r>
              <a:rPr lang="en-US" dirty="0"/>
              <a:t>Men appear to care less about time flexibility.</a:t>
            </a:r>
          </a:p>
          <a:p>
            <a:pPr lvl="1"/>
            <a:r>
              <a:rPr lang="en-US" dirty="0"/>
              <a:t>Ready to work evening/weekend hours to meet clients.</a:t>
            </a:r>
          </a:p>
          <a:p>
            <a:pPr lvl="1"/>
            <a:r>
              <a:rPr lang="en-US" dirty="0"/>
              <a:t>Affects occupation selection.</a:t>
            </a:r>
          </a:p>
        </p:txBody>
      </p:sp>
      <p:sp>
        <p:nvSpPr>
          <p:cNvPr id="4" name="Slide Number Placeholder 3">
            <a:extLst>
              <a:ext uri="{FF2B5EF4-FFF2-40B4-BE49-F238E27FC236}">
                <a16:creationId xmlns:a16="http://schemas.microsoft.com/office/drawing/2014/main" id="{A558E71A-8087-4D5E-88CB-83DD405A8ACB}"/>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886601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3B1-70D5-495A-A20D-02D38B684F5D}"/>
              </a:ext>
            </a:extLst>
          </p:cNvPr>
          <p:cNvSpPr>
            <a:spLocks noGrp="1"/>
          </p:cNvSpPr>
          <p:nvPr>
            <p:ph type="title"/>
          </p:nvPr>
        </p:nvSpPr>
        <p:spPr>
          <a:xfrm>
            <a:off x="771940" y="0"/>
            <a:ext cx="10515600" cy="1325563"/>
          </a:xfrm>
        </p:spPr>
        <p:txBody>
          <a:bodyPr/>
          <a:lstStyle/>
          <a:p>
            <a:r>
              <a:rPr lang="en-US" dirty="0">
                <a:solidFill>
                  <a:schemeClr val="bg1"/>
                </a:solidFill>
              </a:rPr>
              <a:t>Exp</a:t>
            </a:r>
            <a:r>
              <a:rPr lang="en-US" dirty="0"/>
              <a:t>laining Gender Wage Gap by Occupation</a:t>
            </a:r>
          </a:p>
        </p:txBody>
      </p:sp>
      <p:sp>
        <p:nvSpPr>
          <p:cNvPr id="4" name="Slide Number Placeholder 3">
            <a:extLst>
              <a:ext uri="{FF2B5EF4-FFF2-40B4-BE49-F238E27FC236}">
                <a16:creationId xmlns:a16="http://schemas.microsoft.com/office/drawing/2014/main" id="{A558E71A-8087-4D5E-88CB-83DD405A8ACB}"/>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Content Placeholder 2">
            <a:extLst>
              <a:ext uri="{FF2B5EF4-FFF2-40B4-BE49-F238E27FC236}">
                <a16:creationId xmlns:a16="http://schemas.microsoft.com/office/drawing/2014/main" id="{F07822A2-B36B-4E54-8560-F3B9A0FD9270}"/>
              </a:ext>
            </a:extLst>
          </p:cNvPr>
          <p:cNvSpPr txBox="1">
            <a:spLocks/>
          </p:cNvSpPr>
          <p:nvPr/>
        </p:nvSpPr>
        <p:spPr>
          <a:xfrm>
            <a:off x="838200" y="1325563"/>
            <a:ext cx="10515600" cy="459650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 time demand occupations:</a:t>
            </a:r>
          </a:p>
          <a:p>
            <a:pPr lvl="1"/>
            <a:r>
              <a:rPr lang="en-US" dirty="0"/>
              <a:t>Contact with others</a:t>
            </a:r>
          </a:p>
          <a:p>
            <a:pPr lvl="1"/>
            <a:r>
              <a:rPr lang="en-US" dirty="0"/>
              <a:t>Frequency of decision making</a:t>
            </a:r>
          </a:p>
          <a:p>
            <a:pPr lvl="1"/>
            <a:r>
              <a:rPr lang="en-US" dirty="0"/>
              <a:t>Time pressure</a:t>
            </a:r>
          </a:p>
          <a:p>
            <a:pPr lvl="1"/>
            <a:r>
              <a:rPr lang="en-US" dirty="0"/>
              <a:t>Structured vs. unstructured work</a:t>
            </a:r>
          </a:p>
          <a:p>
            <a:pPr lvl="1"/>
            <a:r>
              <a:rPr lang="en-US" dirty="0"/>
              <a:t>Establishing and maintaining interpersonal relationships</a:t>
            </a:r>
          </a:p>
          <a:p>
            <a:r>
              <a:rPr lang="en-US" dirty="0"/>
              <a:t>Level of competition within an occupation</a:t>
            </a:r>
          </a:p>
          <a:p>
            <a:r>
              <a:rPr lang="en-US" dirty="0"/>
              <a:t>Income inequality among men within an occupation</a:t>
            </a:r>
          </a:p>
        </p:txBody>
      </p:sp>
    </p:spTree>
    <p:extLst>
      <p:ext uri="{BB962C8B-B14F-4D97-AF65-F5344CB8AC3E}">
        <p14:creationId xmlns:p14="http://schemas.microsoft.com/office/powerpoint/2010/main" val="95145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A1F1-8FC7-758E-49B0-05158A676FFC}"/>
              </a:ext>
            </a:extLst>
          </p:cNvPr>
          <p:cNvSpPr>
            <a:spLocks noGrp="1"/>
          </p:cNvSpPr>
          <p:nvPr>
            <p:ph type="title"/>
          </p:nvPr>
        </p:nvSpPr>
        <p:spPr>
          <a:xfrm>
            <a:off x="722590" y="0"/>
            <a:ext cx="10515600" cy="1325563"/>
          </a:xfrm>
        </p:spPr>
        <p:txBody>
          <a:bodyPr/>
          <a:lstStyle/>
          <a:p>
            <a:r>
              <a:rPr lang="en-US" dirty="0">
                <a:solidFill>
                  <a:schemeClr val="bg1"/>
                </a:solidFill>
              </a:rPr>
              <a:t>Gap</a:t>
            </a:r>
            <a:r>
              <a:rPr lang="en-US" dirty="0"/>
              <a:t> Occurs Primarily WITHIN Occupations</a:t>
            </a:r>
          </a:p>
        </p:txBody>
      </p:sp>
      <p:graphicFrame>
        <p:nvGraphicFramePr>
          <p:cNvPr id="5" name="Table 5">
            <a:extLst>
              <a:ext uri="{FF2B5EF4-FFF2-40B4-BE49-F238E27FC236}">
                <a16:creationId xmlns:a16="http://schemas.microsoft.com/office/drawing/2014/main" id="{83646E46-ABF3-7B99-1CC1-36D7EB470033}"/>
              </a:ext>
            </a:extLst>
          </p:cNvPr>
          <p:cNvGraphicFramePr>
            <a:graphicFrameLocks noGrp="1"/>
          </p:cNvGraphicFramePr>
          <p:nvPr>
            <p:ph idx="1"/>
          </p:nvPr>
        </p:nvGraphicFramePr>
        <p:xfrm>
          <a:off x="2312274" y="2358012"/>
          <a:ext cx="6960477" cy="1876812"/>
        </p:xfrm>
        <a:graphic>
          <a:graphicData uri="http://schemas.openxmlformats.org/drawingml/2006/table">
            <a:tbl>
              <a:tblPr firstRow="1" bandRow="1">
                <a:tableStyleId>{5C22544A-7EE6-4342-B048-85BDC9FD1C3A}</a:tableStyleId>
              </a:tblPr>
              <a:tblGrid>
                <a:gridCol w="2320159">
                  <a:extLst>
                    <a:ext uri="{9D8B030D-6E8A-4147-A177-3AD203B41FA5}">
                      <a16:colId xmlns:a16="http://schemas.microsoft.com/office/drawing/2014/main" val="2841829238"/>
                    </a:ext>
                  </a:extLst>
                </a:gridCol>
                <a:gridCol w="2320159">
                  <a:extLst>
                    <a:ext uri="{9D8B030D-6E8A-4147-A177-3AD203B41FA5}">
                      <a16:colId xmlns:a16="http://schemas.microsoft.com/office/drawing/2014/main" val="2304156923"/>
                    </a:ext>
                  </a:extLst>
                </a:gridCol>
                <a:gridCol w="2320159">
                  <a:extLst>
                    <a:ext uri="{9D8B030D-6E8A-4147-A177-3AD203B41FA5}">
                      <a16:colId xmlns:a16="http://schemas.microsoft.com/office/drawing/2014/main" val="1163319927"/>
                    </a:ext>
                  </a:extLst>
                </a:gridCol>
              </a:tblGrid>
              <a:tr h="605738">
                <a:tc>
                  <a:txBody>
                    <a:bodyPr/>
                    <a:lstStyle/>
                    <a:p>
                      <a:endParaRPr lang="en-US" dirty="0"/>
                    </a:p>
                  </a:txBody>
                  <a:tcPr/>
                </a:tc>
                <a:tc>
                  <a:txBody>
                    <a:bodyPr/>
                    <a:lstStyle/>
                    <a:p>
                      <a:pPr algn="ctr"/>
                      <a:r>
                        <a:rPr lang="en-US" dirty="0"/>
                        <a:t>Between Occupations</a:t>
                      </a:r>
                    </a:p>
                  </a:txBody>
                  <a:tcPr anchor="b"/>
                </a:tc>
                <a:tc>
                  <a:txBody>
                    <a:bodyPr/>
                    <a:lstStyle/>
                    <a:p>
                      <a:pPr algn="ctr"/>
                      <a:r>
                        <a:rPr lang="en-US" dirty="0"/>
                        <a:t>Within Occupations</a:t>
                      </a:r>
                    </a:p>
                  </a:txBody>
                  <a:tcPr anchor="b"/>
                </a:tc>
                <a:extLst>
                  <a:ext uri="{0D108BD9-81ED-4DB2-BD59-A6C34878D82A}">
                    <a16:rowId xmlns:a16="http://schemas.microsoft.com/office/drawing/2014/main" val="204071035"/>
                  </a:ext>
                </a:extLst>
              </a:tr>
              <a:tr h="635537">
                <a:tc>
                  <a:txBody>
                    <a:bodyPr/>
                    <a:lstStyle/>
                    <a:p>
                      <a:r>
                        <a:rPr lang="en-US" dirty="0"/>
                        <a:t>All Workers</a:t>
                      </a:r>
                    </a:p>
                  </a:txBody>
                  <a:tcPr anchor="ctr"/>
                </a:tc>
                <a:tc>
                  <a:txBody>
                    <a:bodyPr/>
                    <a:lstStyle/>
                    <a:p>
                      <a:pPr algn="ctr"/>
                      <a:r>
                        <a:rPr lang="en-US" dirty="0"/>
                        <a:t>15%</a:t>
                      </a:r>
                    </a:p>
                  </a:txBody>
                  <a:tcPr anchor="ctr"/>
                </a:tc>
                <a:tc>
                  <a:txBody>
                    <a:bodyPr/>
                    <a:lstStyle/>
                    <a:p>
                      <a:pPr algn="ctr"/>
                      <a:r>
                        <a:rPr lang="en-US" dirty="0"/>
                        <a:t>85%</a:t>
                      </a:r>
                    </a:p>
                  </a:txBody>
                  <a:tcPr anchor="ctr"/>
                </a:tc>
                <a:extLst>
                  <a:ext uri="{0D108BD9-81ED-4DB2-BD59-A6C34878D82A}">
                    <a16:rowId xmlns:a16="http://schemas.microsoft.com/office/drawing/2014/main" val="3016149635"/>
                  </a:ext>
                </a:extLst>
              </a:tr>
              <a:tr h="635537">
                <a:tc>
                  <a:txBody>
                    <a:bodyPr/>
                    <a:lstStyle/>
                    <a:p>
                      <a:r>
                        <a:rPr lang="en-US" dirty="0"/>
                        <a:t>College Graduates</a:t>
                      </a:r>
                    </a:p>
                  </a:txBody>
                  <a:tcPr anchor="ctr"/>
                </a:tc>
                <a:tc>
                  <a:txBody>
                    <a:bodyPr/>
                    <a:lstStyle/>
                    <a:p>
                      <a:pPr algn="ctr"/>
                      <a:r>
                        <a:rPr lang="en-US" dirty="0"/>
                        <a:t>35%</a:t>
                      </a:r>
                    </a:p>
                  </a:txBody>
                  <a:tcPr anchor="ctr"/>
                </a:tc>
                <a:tc>
                  <a:txBody>
                    <a:bodyPr/>
                    <a:lstStyle/>
                    <a:p>
                      <a:pPr algn="ctr"/>
                      <a:r>
                        <a:rPr lang="en-US" dirty="0"/>
                        <a:t>65%</a:t>
                      </a:r>
                    </a:p>
                  </a:txBody>
                  <a:tcPr anchor="ctr"/>
                </a:tc>
                <a:extLst>
                  <a:ext uri="{0D108BD9-81ED-4DB2-BD59-A6C34878D82A}">
                    <a16:rowId xmlns:a16="http://schemas.microsoft.com/office/drawing/2014/main" val="992106524"/>
                  </a:ext>
                </a:extLst>
              </a:tr>
            </a:tbl>
          </a:graphicData>
        </a:graphic>
      </p:graphicFrame>
      <p:sp>
        <p:nvSpPr>
          <p:cNvPr id="4" name="Slide Number Placeholder 3">
            <a:extLst>
              <a:ext uri="{FF2B5EF4-FFF2-40B4-BE49-F238E27FC236}">
                <a16:creationId xmlns:a16="http://schemas.microsoft.com/office/drawing/2014/main" id="{532D7CB8-8764-CFB0-63E2-30B37750A0B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6" name="TextBox 5">
            <a:extLst>
              <a:ext uri="{FF2B5EF4-FFF2-40B4-BE49-F238E27FC236}">
                <a16:creationId xmlns:a16="http://schemas.microsoft.com/office/drawing/2014/main" id="{8552FB32-421D-33ED-42B6-0B99A53C0A6B}"/>
              </a:ext>
            </a:extLst>
          </p:cNvPr>
          <p:cNvSpPr txBox="1"/>
          <p:nvPr/>
        </p:nvSpPr>
        <p:spPr>
          <a:xfrm>
            <a:off x="3887086" y="1828499"/>
            <a:ext cx="3810851" cy="369332"/>
          </a:xfrm>
          <a:prstGeom prst="rect">
            <a:avLst/>
          </a:prstGeom>
          <a:noFill/>
        </p:spPr>
        <p:txBody>
          <a:bodyPr wrap="none" rtlCol="0">
            <a:spAutoFit/>
          </a:bodyPr>
          <a:lstStyle/>
          <a:p>
            <a:r>
              <a:rPr lang="en-US" dirty="0"/>
              <a:t>Where does the wage gap come from?</a:t>
            </a:r>
          </a:p>
        </p:txBody>
      </p:sp>
      <p:sp>
        <p:nvSpPr>
          <p:cNvPr id="7" name="TextBox 6">
            <a:extLst>
              <a:ext uri="{FF2B5EF4-FFF2-40B4-BE49-F238E27FC236}">
                <a16:creationId xmlns:a16="http://schemas.microsoft.com/office/drawing/2014/main" id="{84D8576F-FED5-A71F-98AC-92C9990DF348}"/>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spTree>
    <p:extLst>
      <p:ext uri="{BB962C8B-B14F-4D97-AF65-F5344CB8AC3E}">
        <p14:creationId xmlns:p14="http://schemas.microsoft.com/office/powerpoint/2010/main" val="12770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shortly after the talk (https://</a:t>
            </a:r>
            <a:r>
              <a:rPr lang="en-US" dirty="0" err="1"/>
              <a:t>NEEDEcon.org</a:t>
            </a:r>
            <a:r>
              <a:rPr lang="en-US" dirty="0"/>
              <a:t>/delivered_presentations.php)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843149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A1AB-7DBD-CA71-B8BD-C123DFB09894}"/>
              </a:ext>
            </a:extLst>
          </p:cNvPr>
          <p:cNvSpPr>
            <a:spLocks noGrp="1"/>
          </p:cNvSpPr>
          <p:nvPr>
            <p:ph type="title"/>
          </p:nvPr>
        </p:nvSpPr>
        <p:spPr>
          <a:xfrm>
            <a:off x="917712" y="0"/>
            <a:ext cx="10515600" cy="1325563"/>
          </a:xfrm>
        </p:spPr>
        <p:txBody>
          <a:bodyPr/>
          <a:lstStyle/>
          <a:p>
            <a:r>
              <a:rPr lang="en-US" dirty="0">
                <a:solidFill>
                  <a:schemeClr val="bg1"/>
                </a:solidFill>
              </a:rPr>
              <a:t>No</a:t>
            </a:r>
            <a:r>
              <a:rPr lang="en-US" dirty="0"/>
              <a:t>n-Linearities in Pay and the Wage Gap</a:t>
            </a:r>
          </a:p>
        </p:txBody>
      </p:sp>
      <p:sp>
        <p:nvSpPr>
          <p:cNvPr id="3" name="Content Placeholder 2">
            <a:extLst>
              <a:ext uri="{FF2B5EF4-FFF2-40B4-BE49-F238E27FC236}">
                <a16:creationId xmlns:a16="http://schemas.microsoft.com/office/drawing/2014/main" id="{F726F1FA-4FAC-0268-7A87-54500E9B7776}"/>
              </a:ext>
            </a:extLst>
          </p:cNvPr>
          <p:cNvSpPr>
            <a:spLocks noGrp="1"/>
          </p:cNvSpPr>
          <p:nvPr>
            <p:ph idx="1"/>
          </p:nvPr>
        </p:nvSpPr>
        <p:spPr/>
        <p:txBody>
          <a:bodyPr/>
          <a:lstStyle/>
          <a:p>
            <a:r>
              <a:rPr lang="en-US" dirty="0"/>
              <a:t>Pay increases with the number of hours worked each week.</a:t>
            </a:r>
          </a:p>
          <a:p>
            <a:pPr lvl="1"/>
            <a:r>
              <a:rPr lang="en-US" dirty="0"/>
              <a:t>Why? </a:t>
            </a:r>
          </a:p>
          <a:p>
            <a:pPr lvl="2"/>
            <a:r>
              <a:rPr lang="en-US" dirty="0"/>
              <a:t>In some occupations, workers are not good substitutes for each other.</a:t>
            </a:r>
          </a:p>
          <a:p>
            <a:pPr lvl="2"/>
            <a:r>
              <a:rPr lang="en-US" dirty="0"/>
              <a:t>To ensure continuity, employers value individual workers working more hours.</a:t>
            </a:r>
          </a:p>
          <a:p>
            <a:pPr lvl="1"/>
            <a:r>
              <a:rPr lang="en-US" dirty="0"/>
              <a:t>Implications:</a:t>
            </a:r>
          </a:p>
          <a:p>
            <a:pPr lvl="2"/>
            <a:r>
              <a:rPr lang="en-US" dirty="0"/>
              <a:t>Households divide the work.</a:t>
            </a:r>
          </a:p>
          <a:p>
            <a:pPr lvl="3"/>
            <a:r>
              <a:rPr lang="en-US" dirty="0"/>
              <a:t>Rather than both working 40 hours, perhaps one works 80 and the other does not work.</a:t>
            </a:r>
          </a:p>
          <a:p>
            <a:pPr lvl="4"/>
            <a:r>
              <a:rPr lang="en-US" dirty="0"/>
              <a:t>Women are more likely to be the ones working fewer hours, receiving less pay.</a:t>
            </a:r>
          </a:p>
        </p:txBody>
      </p:sp>
      <p:sp>
        <p:nvSpPr>
          <p:cNvPr id="4" name="Slide Number Placeholder 3">
            <a:extLst>
              <a:ext uri="{FF2B5EF4-FFF2-40B4-BE49-F238E27FC236}">
                <a16:creationId xmlns:a16="http://schemas.microsoft.com/office/drawing/2014/main" id="{98C2163D-119A-34ED-F296-4648F8E72FD4}"/>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extBox 4">
            <a:extLst>
              <a:ext uri="{FF2B5EF4-FFF2-40B4-BE49-F238E27FC236}">
                <a16:creationId xmlns:a16="http://schemas.microsoft.com/office/drawing/2014/main" id="{36B196B5-A395-3437-53A8-FB20555CFABC}"/>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spTree>
    <p:extLst>
      <p:ext uri="{BB962C8B-B14F-4D97-AF65-F5344CB8AC3E}">
        <p14:creationId xmlns:p14="http://schemas.microsoft.com/office/powerpoint/2010/main" val="1985354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BE5E-820A-FBCE-73B6-7F7F8B2A85D5}"/>
              </a:ext>
            </a:extLst>
          </p:cNvPr>
          <p:cNvSpPr>
            <a:spLocks noGrp="1"/>
          </p:cNvSpPr>
          <p:nvPr>
            <p:ph type="title"/>
          </p:nvPr>
        </p:nvSpPr>
        <p:spPr>
          <a:xfrm>
            <a:off x="938408" y="0"/>
            <a:ext cx="10515600" cy="1325563"/>
          </a:xfrm>
        </p:spPr>
        <p:txBody>
          <a:bodyPr/>
          <a:lstStyle/>
          <a:p>
            <a:r>
              <a:rPr lang="en-US" dirty="0">
                <a:solidFill>
                  <a:schemeClr val="bg1"/>
                </a:solidFill>
              </a:rPr>
              <a:t>Evi</a:t>
            </a:r>
            <a:r>
              <a:rPr lang="en-US" dirty="0"/>
              <a:t>dence on Non-Linearities from Law Firms</a:t>
            </a:r>
          </a:p>
        </p:txBody>
      </p:sp>
      <p:pic>
        <p:nvPicPr>
          <p:cNvPr id="6" name="Content Placeholder 5" descr="Chart, line chart&#10;&#10;Description automatically generated">
            <a:extLst>
              <a:ext uri="{FF2B5EF4-FFF2-40B4-BE49-F238E27FC236}">
                <a16:creationId xmlns:a16="http://schemas.microsoft.com/office/drawing/2014/main" id="{8D1D9ACC-6895-4166-610D-4B5A8075E93C}"/>
              </a:ext>
            </a:extLst>
          </p:cNvPr>
          <p:cNvPicPr>
            <a:picLocks noGrp="1" noChangeAspect="1"/>
          </p:cNvPicPr>
          <p:nvPr>
            <p:ph idx="1"/>
          </p:nvPr>
        </p:nvPicPr>
        <p:blipFill>
          <a:blip r:embed="rId2"/>
          <a:stretch>
            <a:fillRect/>
          </a:stretch>
        </p:blipFill>
        <p:spPr>
          <a:xfrm>
            <a:off x="3275021" y="1325563"/>
            <a:ext cx="7823039" cy="4856804"/>
          </a:xfrm>
        </p:spPr>
      </p:pic>
      <p:sp>
        <p:nvSpPr>
          <p:cNvPr id="4" name="Slide Number Placeholder 3">
            <a:extLst>
              <a:ext uri="{FF2B5EF4-FFF2-40B4-BE49-F238E27FC236}">
                <a16:creationId xmlns:a16="http://schemas.microsoft.com/office/drawing/2014/main" id="{C46FB957-0CFF-352C-F55F-0FC3F60D0A86}"/>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3" name="TextBox 2">
            <a:extLst>
              <a:ext uri="{FF2B5EF4-FFF2-40B4-BE49-F238E27FC236}">
                <a16:creationId xmlns:a16="http://schemas.microsoft.com/office/drawing/2014/main" id="{E3296151-E0E3-12D5-19FF-D1EE8C351454}"/>
              </a:ext>
            </a:extLst>
          </p:cNvPr>
          <p:cNvSpPr txBox="1"/>
          <p:nvPr/>
        </p:nvSpPr>
        <p:spPr>
          <a:xfrm>
            <a:off x="676405" y="2893512"/>
            <a:ext cx="1954894" cy="1477328"/>
          </a:xfrm>
          <a:prstGeom prst="rect">
            <a:avLst/>
          </a:prstGeom>
          <a:noFill/>
        </p:spPr>
        <p:txBody>
          <a:bodyPr wrap="none" rtlCol="0">
            <a:spAutoFit/>
          </a:bodyPr>
          <a:lstStyle/>
          <a:p>
            <a:r>
              <a:rPr lang="en-US" dirty="0"/>
              <a:t>Lawyers:</a:t>
            </a:r>
          </a:p>
          <a:p>
            <a:endParaRPr lang="en-US" dirty="0"/>
          </a:p>
          <a:p>
            <a:r>
              <a:rPr lang="en-US" dirty="0"/>
              <a:t>Hours go up</a:t>
            </a:r>
          </a:p>
          <a:p>
            <a:endParaRPr lang="en-US" dirty="0"/>
          </a:p>
          <a:p>
            <a:r>
              <a:rPr lang="en-US" dirty="0"/>
              <a:t>So does hourly pay</a:t>
            </a:r>
          </a:p>
        </p:txBody>
      </p:sp>
      <p:sp>
        <p:nvSpPr>
          <p:cNvPr id="5" name="TextBox 4">
            <a:extLst>
              <a:ext uri="{FF2B5EF4-FFF2-40B4-BE49-F238E27FC236}">
                <a16:creationId xmlns:a16="http://schemas.microsoft.com/office/drawing/2014/main" id="{F2ACE2F0-3251-1C38-16A2-CD7A18FBD455}"/>
              </a:ext>
            </a:extLst>
          </p:cNvPr>
          <p:cNvSpPr txBox="1"/>
          <p:nvPr/>
        </p:nvSpPr>
        <p:spPr>
          <a:xfrm>
            <a:off x="6786515" y="6456851"/>
            <a:ext cx="4758354" cy="276999"/>
          </a:xfrm>
          <a:prstGeom prst="rect">
            <a:avLst/>
          </a:prstGeom>
          <a:noFill/>
        </p:spPr>
        <p:txBody>
          <a:bodyPr wrap="none" rtlCol="0">
            <a:spAutoFit/>
          </a:bodyPr>
          <a:lstStyle/>
          <a:p>
            <a:r>
              <a:rPr lang="en-US" sz="1200" dirty="0"/>
              <a:t>Source: A Grand Gender Convergence: Its Last Chapter, Goldin, AER, 2014.</a:t>
            </a:r>
          </a:p>
        </p:txBody>
      </p:sp>
    </p:spTree>
    <p:extLst>
      <p:ext uri="{BB962C8B-B14F-4D97-AF65-F5344CB8AC3E}">
        <p14:creationId xmlns:p14="http://schemas.microsoft.com/office/powerpoint/2010/main" val="618266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A1F1-8FC7-758E-49B0-05158A676FFC}"/>
              </a:ext>
            </a:extLst>
          </p:cNvPr>
          <p:cNvSpPr>
            <a:spLocks noGrp="1"/>
          </p:cNvSpPr>
          <p:nvPr>
            <p:ph type="title"/>
          </p:nvPr>
        </p:nvSpPr>
        <p:spPr>
          <a:xfrm>
            <a:off x="722590" y="0"/>
            <a:ext cx="10515600" cy="1325563"/>
          </a:xfrm>
        </p:spPr>
        <p:txBody>
          <a:bodyPr/>
          <a:lstStyle/>
          <a:p>
            <a:r>
              <a:rPr lang="en-US" dirty="0">
                <a:solidFill>
                  <a:schemeClr val="bg1"/>
                </a:solidFill>
              </a:rPr>
              <a:t>Gap</a:t>
            </a:r>
            <a:r>
              <a:rPr lang="en-US" dirty="0"/>
              <a:t> Occurs Primarily WITHIN Occupations</a:t>
            </a:r>
          </a:p>
        </p:txBody>
      </p:sp>
      <p:sp>
        <p:nvSpPr>
          <p:cNvPr id="4" name="Slide Number Placeholder 3">
            <a:extLst>
              <a:ext uri="{FF2B5EF4-FFF2-40B4-BE49-F238E27FC236}">
                <a16:creationId xmlns:a16="http://schemas.microsoft.com/office/drawing/2014/main" id="{532D7CB8-8764-CFB0-63E2-30B37750A0B7}"/>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7" name="TextBox 6">
            <a:extLst>
              <a:ext uri="{FF2B5EF4-FFF2-40B4-BE49-F238E27FC236}">
                <a16:creationId xmlns:a16="http://schemas.microsoft.com/office/drawing/2014/main" id="{84D8576F-FED5-A71F-98AC-92C9990DF348}"/>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graphicFrame>
        <p:nvGraphicFramePr>
          <p:cNvPr id="9" name="Table 5">
            <a:extLst>
              <a:ext uri="{FF2B5EF4-FFF2-40B4-BE49-F238E27FC236}">
                <a16:creationId xmlns:a16="http://schemas.microsoft.com/office/drawing/2014/main" id="{49F2C6E3-9A73-E2E7-F612-A6937CCBE523}"/>
              </a:ext>
            </a:extLst>
          </p:cNvPr>
          <p:cNvGraphicFramePr>
            <a:graphicFrameLocks/>
          </p:cNvGraphicFramePr>
          <p:nvPr>
            <p:extLst>
              <p:ext uri="{D42A27DB-BD31-4B8C-83A1-F6EECF244321}">
                <p14:modId xmlns:p14="http://schemas.microsoft.com/office/powerpoint/2010/main" val="2051332115"/>
              </p:ext>
            </p:extLst>
          </p:nvPr>
        </p:nvGraphicFramePr>
        <p:xfrm>
          <a:off x="3933496" y="3074174"/>
          <a:ext cx="4640318" cy="2343098"/>
        </p:xfrm>
        <a:graphic>
          <a:graphicData uri="http://schemas.openxmlformats.org/drawingml/2006/table">
            <a:tbl>
              <a:tblPr firstRow="1" bandRow="1">
                <a:tableStyleId>{5C22544A-7EE6-4342-B048-85BDC9FD1C3A}</a:tableStyleId>
              </a:tblPr>
              <a:tblGrid>
                <a:gridCol w="2320159">
                  <a:extLst>
                    <a:ext uri="{9D8B030D-6E8A-4147-A177-3AD203B41FA5}">
                      <a16:colId xmlns:a16="http://schemas.microsoft.com/office/drawing/2014/main" val="2841829238"/>
                    </a:ext>
                  </a:extLst>
                </a:gridCol>
                <a:gridCol w="2320159">
                  <a:extLst>
                    <a:ext uri="{9D8B030D-6E8A-4147-A177-3AD203B41FA5}">
                      <a16:colId xmlns:a16="http://schemas.microsoft.com/office/drawing/2014/main" val="2304156923"/>
                    </a:ext>
                  </a:extLst>
                </a:gridCol>
              </a:tblGrid>
              <a:tr h="605738">
                <a:tc>
                  <a:txBody>
                    <a:bodyPr/>
                    <a:lstStyle/>
                    <a:p>
                      <a:endParaRPr lang="en-US" dirty="0"/>
                    </a:p>
                  </a:txBody>
                  <a:tcPr/>
                </a:tc>
                <a:tc>
                  <a:txBody>
                    <a:bodyPr/>
                    <a:lstStyle/>
                    <a:p>
                      <a:pPr algn="ctr"/>
                      <a:r>
                        <a:rPr lang="en-US" dirty="0"/>
                        <a:t>Ration W/M Wages</a:t>
                      </a:r>
                    </a:p>
                  </a:txBody>
                  <a:tcPr anchor="b"/>
                </a:tc>
                <a:extLst>
                  <a:ext uri="{0D108BD9-81ED-4DB2-BD59-A6C34878D82A}">
                    <a16:rowId xmlns:a16="http://schemas.microsoft.com/office/drawing/2014/main" val="204071035"/>
                  </a:ext>
                </a:extLst>
              </a:tr>
              <a:tr h="635537">
                <a:tc>
                  <a:txBody>
                    <a:bodyPr/>
                    <a:lstStyle/>
                    <a:p>
                      <a:r>
                        <a:rPr lang="en-US" dirty="0"/>
                        <a:t>Science and Health Professions</a:t>
                      </a:r>
                    </a:p>
                  </a:txBody>
                  <a:tcPr anchor="ctr"/>
                </a:tc>
                <a:tc>
                  <a:txBody>
                    <a:bodyPr/>
                    <a:lstStyle/>
                    <a:p>
                      <a:pPr algn="ctr"/>
                      <a:r>
                        <a:rPr lang="en-US" dirty="0"/>
                        <a:t>.892</a:t>
                      </a:r>
                    </a:p>
                  </a:txBody>
                  <a:tcPr anchor="ctr"/>
                </a:tc>
                <a:extLst>
                  <a:ext uri="{0D108BD9-81ED-4DB2-BD59-A6C34878D82A}">
                    <a16:rowId xmlns:a16="http://schemas.microsoft.com/office/drawing/2014/main" val="3016149635"/>
                  </a:ext>
                </a:extLst>
              </a:tr>
              <a:tr h="357111">
                <a:tc>
                  <a:txBody>
                    <a:bodyPr/>
                    <a:lstStyle/>
                    <a:p>
                      <a:r>
                        <a:rPr lang="en-US" dirty="0"/>
                        <a:t>Business and Finance</a:t>
                      </a:r>
                    </a:p>
                  </a:txBody>
                  <a:tcPr anchor="ctr"/>
                </a:tc>
                <a:tc>
                  <a:txBody>
                    <a:bodyPr/>
                    <a:lstStyle/>
                    <a:p>
                      <a:pPr algn="ctr"/>
                      <a:r>
                        <a:rPr lang="en-US" dirty="0"/>
                        <a:t>.787</a:t>
                      </a:r>
                    </a:p>
                  </a:txBody>
                  <a:tcPr anchor="ctr"/>
                </a:tc>
                <a:extLst>
                  <a:ext uri="{0D108BD9-81ED-4DB2-BD59-A6C34878D82A}">
                    <a16:rowId xmlns:a16="http://schemas.microsoft.com/office/drawing/2014/main" val="992106524"/>
                  </a:ext>
                </a:extLst>
              </a:tr>
              <a:tr h="163009">
                <a:tc>
                  <a:txBody>
                    <a:bodyPr/>
                    <a:lstStyle/>
                    <a:p>
                      <a:r>
                        <a:rPr lang="en-US" dirty="0"/>
                        <a:t>Law</a:t>
                      </a:r>
                    </a:p>
                  </a:txBody>
                  <a:tcPr anchor="ctr"/>
                </a:tc>
                <a:tc>
                  <a:txBody>
                    <a:bodyPr/>
                    <a:lstStyle/>
                    <a:p>
                      <a:pPr algn="ctr"/>
                      <a:r>
                        <a:rPr lang="en-US" dirty="0"/>
                        <a:t>.815</a:t>
                      </a:r>
                    </a:p>
                  </a:txBody>
                  <a:tcPr anchor="ctr"/>
                </a:tc>
                <a:extLst>
                  <a:ext uri="{0D108BD9-81ED-4DB2-BD59-A6C34878D82A}">
                    <a16:rowId xmlns:a16="http://schemas.microsoft.com/office/drawing/2014/main" val="2523053788"/>
                  </a:ext>
                </a:extLst>
              </a:tr>
              <a:tr h="163009">
                <a:tc>
                  <a:txBody>
                    <a:bodyPr/>
                    <a:lstStyle/>
                    <a:p>
                      <a:r>
                        <a:rPr lang="en-US" dirty="0"/>
                        <a:t>OVERALL</a:t>
                      </a:r>
                    </a:p>
                  </a:txBody>
                  <a:tcPr anchor="ctr"/>
                </a:tc>
                <a:tc>
                  <a:txBody>
                    <a:bodyPr/>
                    <a:lstStyle/>
                    <a:p>
                      <a:pPr algn="ctr"/>
                      <a:r>
                        <a:rPr lang="en-US" dirty="0"/>
                        <a:t>.780</a:t>
                      </a:r>
                    </a:p>
                  </a:txBody>
                  <a:tcPr anchor="ctr"/>
                </a:tc>
                <a:extLst>
                  <a:ext uri="{0D108BD9-81ED-4DB2-BD59-A6C34878D82A}">
                    <a16:rowId xmlns:a16="http://schemas.microsoft.com/office/drawing/2014/main" val="2835347813"/>
                  </a:ext>
                </a:extLst>
              </a:tr>
            </a:tbl>
          </a:graphicData>
        </a:graphic>
      </p:graphicFrame>
      <p:sp>
        <p:nvSpPr>
          <p:cNvPr id="8" name="Content Placeholder 7">
            <a:extLst>
              <a:ext uri="{FF2B5EF4-FFF2-40B4-BE49-F238E27FC236}">
                <a16:creationId xmlns:a16="http://schemas.microsoft.com/office/drawing/2014/main" id="{34731669-590E-0519-17E5-26D888034B9B}"/>
              </a:ext>
            </a:extLst>
          </p:cNvPr>
          <p:cNvSpPr>
            <a:spLocks noGrp="1"/>
          </p:cNvSpPr>
          <p:nvPr>
            <p:ph idx="1"/>
          </p:nvPr>
        </p:nvSpPr>
        <p:spPr>
          <a:xfrm>
            <a:off x="838200" y="1570730"/>
            <a:ext cx="10515600" cy="1582373"/>
          </a:xfrm>
        </p:spPr>
        <p:txBody>
          <a:bodyPr/>
          <a:lstStyle/>
          <a:p>
            <a:r>
              <a:rPr lang="en-US" dirty="0"/>
              <a:t>Not all occupations have the same pay gap.</a:t>
            </a:r>
          </a:p>
          <a:p>
            <a:pPr lvl="1"/>
            <a:r>
              <a:rPr lang="en-US" dirty="0"/>
              <a:t>Depends on how substitutable workers are.</a:t>
            </a:r>
          </a:p>
        </p:txBody>
      </p:sp>
    </p:spTree>
    <p:extLst>
      <p:ext uri="{BB962C8B-B14F-4D97-AF65-F5344CB8AC3E}">
        <p14:creationId xmlns:p14="http://schemas.microsoft.com/office/powerpoint/2010/main" val="2524300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7FA3-0B37-4CC5-B971-AEB1573B7E05}"/>
              </a:ext>
            </a:extLst>
          </p:cNvPr>
          <p:cNvSpPr>
            <a:spLocks noGrp="1"/>
          </p:cNvSpPr>
          <p:nvPr>
            <p:ph type="title"/>
          </p:nvPr>
        </p:nvSpPr>
        <p:spPr>
          <a:xfrm>
            <a:off x="758688" y="0"/>
            <a:ext cx="10515600" cy="1325563"/>
          </a:xfrm>
        </p:spPr>
        <p:txBody>
          <a:bodyPr/>
          <a:lstStyle/>
          <a:p>
            <a:r>
              <a:rPr lang="en-US" dirty="0">
                <a:solidFill>
                  <a:schemeClr val="bg1"/>
                </a:solidFill>
              </a:rPr>
              <a:t>The </a:t>
            </a:r>
            <a:r>
              <a:rPr lang="en-US" dirty="0"/>
              <a:t>Leaky Pipelines Phenomenon</a:t>
            </a:r>
          </a:p>
        </p:txBody>
      </p:sp>
      <p:sp>
        <p:nvSpPr>
          <p:cNvPr id="3" name="Content Placeholder 2">
            <a:extLst>
              <a:ext uri="{FF2B5EF4-FFF2-40B4-BE49-F238E27FC236}">
                <a16:creationId xmlns:a16="http://schemas.microsoft.com/office/drawing/2014/main" id="{BB4D56F4-FBF1-464D-8426-599D9912408C}"/>
              </a:ext>
            </a:extLst>
          </p:cNvPr>
          <p:cNvSpPr>
            <a:spLocks noGrp="1"/>
          </p:cNvSpPr>
          <p:nvPr>
            <p:ph idx="1"/>
          </p:nvPr>
        </p:nvSpPr>
        <p:spPr>
          <a:xfrm>
            <a:off x="176049" y="1082842"/>
            <a:ext cx="4130842" cy="4855379"/>
          </a:xfrm>
        </p:spPr>
        <p:txBody>
          <a:bodyPr>
            <a:normAutofit/>
          </a:bodyPr>
          <a:lstStyle/>
          <a:p>
            <a:r>
              <a:rPr lang="en-US" dirty="0"/>
              <a:t>In many professional occupations </a:t>
            </a:r>
          </a:p>
          <a:p>
            <a:pPr lvl="1"/>
            <a:endParaRPr lang="en-US" dirty="0"/>
          </a:p>
          <a:p>
            <a:pPr lvl="1"/>
            <a:r>
              <a:rPr lang="en-US" dirty="0"/>
              <a:t>There’s a more equitable gender distribution at entry level. </a:t>
            </a:r>
          </a:p>
          <a:p>
            <a:pPr lvl="1"/>
            <a:endParaRPr lang="en-US" dirty="0"/>
          </a:p>
          <a:p>
            <a:pPr lvl="1"/>
            <a:r>
              <a:rPr lang="en-US" dirty="0"/>
              <a:t>But at the higher ranks, number of female workers plummets.</a:t>
            </a:r>
          </a:p>
          <a:p>
            <a:r>
              <a:rPr lang="en-US" dirty="0"/>
              <a:t>Time demands – likely explanation?</a:t>
            </a:r>
          </a:p>
        </p:txBody>
      </p:sp>
      <p:sp>
        <p:nvSpPr>
          <p:cNvPr id="4" name="Slide Number Placeholder 3">
            <a:extLst>
              <a:ext uri="{FF2B5EF4-FFF2-40B4-BE49-F238E27FC236}">
                <a16:creationId xmlns:a16="http://schemas.microsoft.com/office/drawing/2014/main" id="{5299A768-B67A-4046-9AA8-56830F46EBE1}"/>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6" name="Picture 5">
            <a:extLst>
              <a:ext uri="{FF2B5EF4-FFF2-40B4-BE49-F238E27FC236}">
                <a16:creationId xmlns:a16="http://schemas.microsoft.com/office/drawing/2014/main" id="{32D7632C-0DA0-45A5-8FB4-44BC55CCE573}"/>
              </a:ext>
            </a:extLst>
          </p:cNvPr>
          <p:cNvPicPr>
            <a:picLocks noChangeAspect="1"/>
          </p:cNvPicPr>
          <p:nvPr/>
        </p:nvPicPr>
        <p:blipFill>
          <a:blip r:embed="rId2"/>
          <a:stretch>
            <a:fillRect/>
          </a:stretch>
        </p:blipFill>
        <p:spPr>
          <a:xfrm>
            <a:off x="4223324" y="1232452"/>
            <a:ext cx="7792627" cy="4677170"/>
          </a:xfrm>
          <a:prstGeom prst="rect">
            <a:avLst/>
          </a:prstGeom>
        </p:spPr>
      </p:pic>
    </p:spTree>
    <p:extLst>
      <p:ext uri="{BB962C8B-B14F-4D97-AF65-F5344CB8AC3E}">
        <p14:creationId xmlns:p14="http://schemas.microsoft.com/office/powerpoint/2010/main" val="3670675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88D0-236B-4EF6-8D22-C6AB1AC20E46}"/>
              </a:ext>
            </a:extLst>
          </p:cNvPr>
          <p:cNvSpPr>
            <a:spLocks noGrp="1"/>
          </p:cNvSpPr>
          <p:nvPr>
            <p:ph type="title"/>
          </p:nvPr>
        </p:nvSpPr>
        <p:spPr>
          <a:xfrm>
            <a:off x="758688" y="0"/>
            <a:ext cx="10515600" cy="1325563"/>
          </a:xfrm>
        </p:spPr>
        <p:txBody>
          <a:bodyPr/>
          <a:lstStyle/>
          <a:p>
            <a:r>
              <a:rPr lang="en-US" dirty="0">
                <a:solidFill>
                  <a:schemeClr val="bg1"/>
                </a:solidFill>
              </a:rPr>
              <a:t>The</a:t>
            </a:r>
            <a:r>
              <a:rPr lang="en-US" dirty="0"/>
              <a:t>se are Still Unadjusted Wage Gap Numbers</a:t>
            </a:r>
          </a:p>
        </p:txBody>
      </p:sp>
      <p:sp>
        <p:nvSpPr>
          <p:cNvPr id="3" name="Content Placeholder 2">
            <a:extLst>
              <a:ext uri="{FF2B5EF4-FFF2-40B4-BE49-F238E27FC236}">
                <a16:creationId xmlns:a16="http://schemas.microsoft.com/office/drawing/2014/main" id="{36099918-DE22-4DB1-969D-784507EE2CA6}"/>
              </a:ext>
            </a:extLst>
          </p:cNvPr>
          <p:cNvSpPr>
            <a:spLocks noGrp="1"/>
          </p:cNvSpPr>
          <p:nvPr>
            <p:ph idx="1"/>
          </p:nvPr>
        </p:nvSpPr>
        <p:spPr>
          <a:xfrm>
            <a:off x="838200" y="1325563"/>
            <a:ext cx="10515600" cy="4799011"/>
          </a:xfrm>
        </p:spPr>
        <p:txBody>
          <a:bodyPr>
            <a:normAutofit/>
          </a:bodyPr>
          <a:lstStyle/>
          <a:p>
            <a:r>
              <a:rPr lang="en-US" b="0" dirty="0"/>
              <a:t>In the previous slides we controlled for one factor at a time that might affect earnings of workers.</a:t>
            </a:r>
          </a:p>
          <a:p>
            <a:pPr lvl="1"/>
            <a:r>
              <a:rPr lang="en-US" dirty="0"/>
              <a:t>C</a:t>
            </a:r>
            <a:r>
              <a:rPr lang="en-US" b="0" dirty="0"/>
              <a:t>ontrolling for just one of the factors may not fully explain earnings differences. </a:t>
            </a:r>
          </a:p>
          <a:p>
            <a:r>
              <a:rPr lang="en-US" b="0" dirty="0"/>
              <a:t>For example, when comparing median earnings differences by </a:t>
            </a:r>
            <a:r>
              <a:rPr lang="en-US" dirty="0"/>
              <a:t>occupation</a:t>
            </a:r>
            <a:r>
              <a:rPr lang="en-US" b="0" dirty="0"/>
              <a:t>, we still would like to know if these differences can be further explained by differences in other key factors such as: </a:t>
            </a:r>
          </a:p>
          <a:p>
            <a:pPr lvl="1"/>
            <a:r>
              <a:rPr lang="en-US" b="0" dirty="0"/>
              <a:t>age, </a:t>
            </a:r>
          </a:p>
          <a:p>
            <a:pPr lvl="1"/>
            <a:r>
              <a:rPr lang="en-US" b="0" dirty="0"/>
              <a:t>job responsibilities, </a:t>
            </a:r>
          </a:p>
          <a:p>
            <a:pPr lvl="1"/>
            <a:r>
              <a:rPr lang="en-US" b="0" dirty="0"/>
              <a:t>work experience, and </a:t>
            </a:r>
          </a:p>
          <a:p>
            <a:pPr lvl="1"/>
            <a:r>
              <a:rPr lang="en-US" b="0" dirty="0"/>
              <a:t>other individual life choices such as marital status or to have children and to take time off to raise them.</a:t>
            </a:r>
          </a:p>
        </p:txBody>
      </p:sp>
      <p:sp>
        <p:nvSpPr>
          <p:cNvPr id="4" name="Slide Number Placeholder 3">
            <a:extLst>
              <a:ext uri="{FF2B5EF4-FFF2-40B4-BE49-F238E27FC236}">
                <a16:creationId xmlns:a16="http://schemas.microsoft.com/office/drawing/2014/main" id="{814B2CBC-82D4-42D0-AD5A-078D67EC6903}"/>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210223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7928-697D-5A4C-BBC9-FF4CB8BA9F7F}"/>
              </a:ext>
            </a:extLst>
          </p:cNvPr>
          <p:cNvSpPr>
            <a:spLocks noGrp="1"/>
          </p:cNvSpPr>
          <p:nvPr>
            <p:ph type="title"/>
          </p:nvPr>
        </p:nvSpPr>
        <p:spPr>
          <a:xfrm>
            <a:off x="806670" y="0"/>
            <a:ext cx="10515600" cy="1325563"/>
          </a:xfrm>
        </p:spPr>
        <p:txBody>
          <a:bodyPr/>
          <a:lstStyle/>
          <a:p>
            <a:r>
              <a:rPr lang="en-US" dirty="0">
                <a:solidFill>
                  <a:schemeClr val="bg1"/>
                </a:solidFill>
              </a:rPr>
              <a:t>Adj</a:t>
            </a:r>
            <a:r>
              <a:rPr lang="en-US" dirty="0"/>
              <a:t>usting the Wage Gap</a:t>
            </a:r>
          </a:p>
        </p:txBody>
      </p:sp>
      <p:sp>
        <p:nvSpPr>
          <p:cNvPr id="3" name="Content Placeholder 2">
            <a:extLst>
              <a:ext uri="{FF2B5EF4-FFF2-40B4-BE49-F238E27FC236}">
                <a16:creationId xmlns:a16="http://schemas.microsoft.com/office/drawing/2014/main" id="{B26F367E-00DA-244F-A65A-2635926BAD63}"/>
              </a:ext>
            </a:extLst>
          </p:cNvPr>
          <p:cNvSpPr>
            <a:spLocks noGrp="1"/>
          </p:cNvSpPr>
          <p:nvPr>
            <p:ph idx="1"/>
          </p:nvPr>
        </p:nvSpPr>
        <p:spPr>
          <a:xfrm>
            <a:off x="838200" y="1570730"/>
            <a:ext cx="10515600" cy="1519311"/>
          </a:xfrm>
        </p:spPr>
        <p:txBody>
          <a:bodyPr/>
          <a:lstStyle/>
          <a:p>
            <a:r>
              <a:rPr lang="en-US" dirty="0"/>
              <a:t>Men and women make different choices. It is possible to account for some of those choices to explain the wage gap.</a:t>
            </a:r>
          </a:p>
          <a:p>
            <a:r>
              <a:rPr lang="en-US" dirty="0"/>
              <a:t>Two possible adjustments:</a:t>
            </a:r>
          </a:p>
        </p:txBody>
      </p:sp>
      <p:sp>
        <p:nvSpPr>
          <p:cNvPr id="4" name="Slide Number Placeholder 3">
            <a:extLst>
              <a:ext uri="{FF2B5EF4-FFF2-40B4-BE49-F238E27FC236}">
                <a16:creationId xmlns:a16="http://schemas.microsoft.com/office/drawing/2014/main" id="{AB576091-AE1F-0F4C-97DB-70CDE79D30F2}"/>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5" name="Content Placeholder 2">
            <a:extLst>
              <a:ext uri="{FF2B5EF4-FFF2-40B4-BE49-F238E27FC236}">
                <a16:creationId xmlns:a16="http://schemas.microsoft.com/office/drawing/2014/main" id="{37383E43-F83F-D746-A72A-40709A370FCE}"/>
              </a:ext>
            </a:extLst>
          </p:cNvPr>
          <p:cNvSpPr txBox="1">
            <a:spLocks/>
          </p:cNvSpPr>
          <p:nvPr/>
        </p:nvSpPr>
        <p:spPr>
          <a:xfrm>
            <a:off x="838200" y="3335208"/>
            <a:ext cx="5181600" cy="244356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Adjustment 1 accounts for human capital:</a:t>
            </a:r>
          </a:p>
          <a:p>
            <a:pPr lvl="1"/>
            <a:r>
              <a:rPr lang="en-US"/>
              <a:t>Education</a:t>
            </a:r>
          </a:p>
          <a:p>
            <a:pPr lvl="1"/>
            <a:r>
              <a:rPr lang="en-US"/>
              <a:t>Experience</a:t>
            </a:r>
          </a:p>
          <a:p>
            <a:pPr lvl="1"/>
            <a:r>
              <a:rPr lang="en-US"/>
              <a:t>Geographic region</a:t>
            </a:r>
          </a:p>
          <a:p>
            <a:pPr lvl="1"/>
            <a:r>
              <a:rPr lang="en-US"/>
              <a:t>Race</a:t>
            </a:r>
            <a:endParaRPr lang="en-US" dirty="0"/>
          </a:p>
        </p:txBody>
      </p:sp>
      <p:sp>
        <p:nvSpPr>
          <p:cNvPr id="6" name="Content Placeholder 3">
            <a:extLst>
              <a:ext uri="{FF2B5EF4-FFF2-40B4-BE49-F238E27FC236}">
                <a16:creationId xmlns:a16="http://schemas.microsoft.com/office/drawing/2014/main" id="{A7B6CE80-E4A2-A548-9DC2-8AB971C1A9F5}"/>
              </a:ext>
            </a:extLst>
          </p:cNvPr>
          <p:cNvSpPr txBox="1">
            <a:spLocks/>
          </p:cNvSpPr>
          <p:nvPr/>
        </p:nvSpPr>
        <p:spPr>
          <a:xfrm>
            <a:off x="6172200" y="3335208"/>
            <a:ext cx="5181600" cy="24435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Adjustment 2 also accounts for:</a:t>
            </a:r>
          </a:p>
          <a:p>
            <a:pPr lvl="1"/>
            <a:r>
              <a:rPr lang="en-US"/>
              <a:t>Unionization</a:t>
            </a:r>
          </a:p>
          <a:p>
            <a:pPr lvl="1"/>
            <a:r>
              <a:rPr lang="en-US"/>
              <a:t>Industry</a:t>
            </a:r>
          </a:p>
          <a:p>
            <a:pPr lvl="1"/>
            <a:r>
              <a:rPr lang="en-US"/>
              <a:t>Occupation</a:t>
            </a:r>
          </a:p>
          <a:p>
            <a:pPr lvl="1"/>
            <a:endParaRPr lang="en-US"/>
          </a:p>
          <a:p>
            <a:pPr marL="457200" lvl="1" indent="0">
              <a:buFont typeface="Calibri" panose="020F0502020204030204" pitchFamily="34" charset="0"/>
              <a:buNone/>
            </a:pPr>
            <a:endParaRPr lang="en-US" dirty="0"/>
          </a:p>
        </p:txBody>
      </p:sp>
    </p:spTree>
    <p:extLst>
      <p:ext uri="{BB962C8B-B14F-4D97-AF65-F5344CB8AC3E}">
        <p14:creationId xmlns:p14="http://schemas.microsoft.com/office/powerpoint/2010/main" val="4012396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AF0E-55B5-B440-8912-791427912C70}"/>
              </a:ext>
            </a:extLst>
          </p:cNvPr>
          <p:cNvSpPr>
            <a:spLocks noGrp="1"/>
          </p:cNvSpPr>
          <p:nvPr>
            <p:ph type="title"/>
          </p:nvPr>
        </p:nvSpPr>
        <p:spPr/>
        <p:txBody>
          <a:bodyPr/>
          <a:lstStyle/>
          <a:p>
            <a:r>
              <a:rPr lang="en-US" dirty="0">
                <a:solidFill>
                  <a:schemeClr val="bg1"/>
                </a:solidFill>
              </a:rPr>
              <a:t>Wa</a:t>
            </a:r>
            <a:r>
              <a:rPr lang="en-US" dirty="0"/>
              <a:t>ge Gap With Adjustments</a:t>
            </a:r>
          </a:p>
        </p:txBody>
      </p:sp>
      <p:pic>
        <p:nvPicPr>
          <p:cNvPr id="6" name="Content Placeholder 5" descr="Chart, bar chart&#10;&#10;Description automatically generated">
            <a:extLst>
              <a:ext uri="{FF2B5EF4-FFF2-40B4-BE49-F238E27FC236}">
                <a16:creationId xmlns:a16="http://schemas.microsoft.com/office/drawing/2014/main" id="{827DC204-A18C-D844-848C-ECD5A17F93A4}"/>
              </a:ext>
            </a:extLst>
          </p:cNvPr>
          <p:cNvPicPr>
            <a:picLocks noGrp="1" noChangeAspect="1"/>
          </p:cNvPicPr>
          <p:nvPr>
            <p:ph idx="1"/>
          </p:nvPr>
        </p:nvPicPr>
        <p:blipFill>
          <a:blip r:embed="rId2" r:link="rId3"/>
          <a:stretch>
            <a:fillRect/>
          </a:stretch>
        </p:blipFill>
        <p:spPr>
          <a:xfrm>
            <a:off x="1274763" y="1408989"/>
            <a:ext cx="9642474" cy="4821237"/>
          </a:xfrm>
        </p:spPr>
      </p:pic>
      <p:sp>
        <p:nvSpPr>
          <p:cNvPr id="4" name="Slide Number Placeholder 3">
            <a:extLst>
              <a:ext uri="{FF2B5EF4-FFF2-40B4-BE49-F238E27FC236}">
                <a16:creationId xmlns:a16="http://schemas.microsoft.com/office/drawing/2014/main" id="{50F0A478-5F72-BE46-89BD-06530D74E8F1}"/>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8" name="Picture 7" descr="Chart, bar chart&#10;&#10;Description automatically generated">
            <a:extLst>
              <a:ext uri="{FF2B5EF4-FFF2-40B4-BE49-F238E27FC236}">
                <a16:creationId xmlns:a16="http://schemas.microsoft.com/office/drawing/2014/main" id="{DF0A222A-C813-0A4E-83C3-EC911430E414}"/>
              </a:ext>
            </a:extLst>
          </p:cNvPr>
          <p:cNvPicPr>
            <a:picLocks noChangeAspect="1"/>
          </p:cNvPicPr>
          <p:nvPr/>
        </p:nvPicPr>
        <p:blipFill>
          <a:blip r:embed="rId4" r:link="rId5"/>
          <a:stretch>
            <a:fillRect/>
          </a:stretch>
        </p:blipFill>
        <p:spPr>
          <a:xfrm>
            <a:off x="1274763" y="1408989"/>
            <a:ext cx="9642474" cy="4821237"/>
          </a:xfrm>
          <a:prstGeom prst="rect">
            <a:avLst/>
          </a:prstGeom>
        </p:spPr>
      </p:pic>
    </p:spTree>
    <p:extLst>
      <p:ext uri="{BB962C8B-B14F-4D97-AF65-F5344CB8AC3E}">
        <p14:creationId xmlns:p14="http://schemas.microsoft.com/office/powerpoint/2010/main" val="36081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C817-D975-044C-A657-605DBA95189D}"/>
              </a:ext>
            </a:extLst>
          </p:cNvPr>
          <p:cNvSpPr>
            <a:spLocks noGrp="1"/>
          </p:cNvSpPr>
          <p:nvPr>
            <p:ph type="title"/>
          </p:nvPr>
        </p:nvSpPr>
        <p:spPr/>
        <p:txBody>
          <a:bodyPr/>
          <a:lstStyle/>
          <a:p>
            <a:r>
              <a:rPr lang="en-US" dirty="0">
                <a:solidFill>
                  <a:schemeClr val="bg1"/>
                </a:solidFill>
              </a:rPr>
              <a:t>Wh</a:t>
            </a:r>
            <a:r>
              <a:rPr lang="en-US" dirty="0"/>
              <a:t>at do the Adjustments Tell Us?</a:t>
            </a:r>
          </a:p>
        </p:txBody>
      </p:sp>
      <p:sp>
        <p:nvSpPr>
          <p:cNvPr id="3" name="Content Placeholder 2">
            <a:extLst>
              <a:ext uri="{FF2B5EF4-FFF2-40B4-BE49-F238E27FC236}">
                <a16:creationId xmlns:a16="http://schemas.microsoft.com/office/drawing/2014/main" id="{8A0AD230-A363-3A40-9088-ABF04F2B9D18}"/>
              </a:ext>
            </a:extLst>
          </p:cNvPr>
          <p:cNvSpPr>
            <a:spLocks noGrp="1"/>
          </p:cNvSpPr>
          <p:nvPr>
            <p:ph idx="1"/>
          </p:nvPr>
        </p:nvSpPr>
        <p:spPr/>
        <p:txBody>
          <a:bodyPr>
            <a:normAutofit lnSpcReduction="10000"/>
          </a:bodyPr>
          <a:lstStyle/>
          <a:p>
            <a:r>
              <a:rPr lang="en-US" dirty="0"/>
              <a:t>Human capital decisions, as well as region and race, matter for the wage gap.</a:t>
            </a:r>
          </a:p>
          <a:p>
            <a:r>
              <a:rPr lang="en-US" dirty="0"/>
              <a:t>Ultimate job matters:</a:t>
            </a:r>
          </a:p>
          <a:p>
            <a:pPr lvl="1"/>
            <a:r>
              <a:rPr lang="en-US" dirty="0"/>
              <a:t>Is it unionized?</a:t>
            </a:r>
          </a:p>
          <a:p>
            <a:pPr lvl="1"/>
            <a:r>
              <a:rPr lang="en-US" dirty="0"/>
              <a:t>Is it an industry with a large gap?</a:t>
            </a:r>
          </a:p>
          <a:p>
            <a:pPr lvl="1"/>
            <a:r>
              <a:rPr lang="en-US" dirty="0"/>
              <a:t>Is it an occupation with a large gap?</a:t>
            </a:r>
          </a:p>
          <a:p>
            <a:r>
              <a:rPr lang="en-US" dirty="0"/>
              <a:t>Still 10% unaccounted for. </a:t>
            </a:r>
          </a:p>
          <a:p>
            <a:pPr lvl="1"/>
            <a:r>
              <a:rPr lang="en-US" dirty="0"/>
              <a:t>Is this discrimination?</a:t>
            </a:r>
          </a:p>
          <a:p>
            <a:pPr lvl="2"/>
            <a:r>
              <a:rPr lang="en-US" dirty="0"/>
              <a:t>Perhaps, but not all of it.</a:t>
            </a:r>
          </a:p>
          <a:p>
            <a:pPr lvl="2"/>
            <a:r>
              <a:rPr lang="en-US" dirty="0"/>
              <a:t>Labor market decisions are influenced by discrimination or perceptions of women’s vs men’s majors, occupations, or industries.</a:t>
            </a:r>
          </a:p>
        </p:txBody>
      </p:sp>
      <p:sp>
        <p:nvSpPr>
          <p:cNvPr id="4" name="Slide Number Placeholder 3">
            <a:extLst>
              <a:ext uri="{FF2B5EF4-FFF2-40B4-BE49-F238E27FC236}">
                <a16:creationId xmlns:a16="http://schemas.microsoft.com/office/drawing/2014/main" id="{453E4A34-9A19-1F4D-9377-67C9B1F690D6}"/>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864926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0F40-AAE5-8D41-B8EA-E377BA993434}"/>
              </a:ext>
            </a:extLst>
          </p:cNvPr>
          <p:cNvSpPr>
            <a:spLocks noGrp="1"/>
          </p:cNvSpPr>
          <p:nvPr>
            <p:ph type="title"/>
          </p:nvPr>
        </p:nvSpPr>
        <p:spPr>
          <a:xfrm>
            <a:off x="752472" y="0"/>
            <a:ext cx="10515600" cy="1325563"/>
          </a:xfrm>
        </p:spPr>
        <p:txBody>
          <a:bodyPr/>
          <a:lstStyle/>
          <a:p>
            <a:r>
              <a:rPr lang="en-US" dirty="0">
                <a:solidFill>
                  <a:schemeClr val="bg1"/>
                </a:solidFill>
              </a:rPr>
              <a:t>Cha</a:t>
            </a:r>
            <a:r>
              <a:rPr lang="en-US" dirty="0"/>
              <a:t>nges Over Time</a:t>
            </a:r>
          </a:p>
        </p:txBody>
      </p:sp>
      <p:pic>
        <p:nvPicPr>
          <p:cNvPr id="6" name="Content Placeholder 5" descr="Chart, waterfall chart&#10;&#10;Description automatically generated">
            <a:extLst>
              <a:ext uri="{FF2B5EF4-FFF2-40B4-BE49-F238E27FC236}">
                <a16:creationId xmlns:a16="http://schemas.microsoft.com/office/drawing/2014/main" id="{A5018F8D-4A73-CD49-9B70-A5C6AE569161}"/>
              </a:ext>
            </a:extLst>
          </p:cNvPr>
          <p:cNvPicPr>
            <a:picLocks noGrp="1" noChangeAspect="1"/>
          </p:cNvPicPr>
          <p:nvPr>
            <p:ph idx="1"/>
          </p:nvPr>
        </p:nvPicPr>
        <p:blipFill>
          <a:blip r:embed="rId2"/>
          <a:stretch>
            <a:fillRect/>
          </a:stretch>
        </p:blipFill>
        <p:spPr>
          <a:xfrm>
            <a:off x="1277112" y="1411338"/>
            <a:ext cx="9637776" cy="4818888"/>
          </a:xfrm>
        </p:spPr>
      </p:pic>
      <p:sp>
        <p:nvSpPr>
          <p:cNvPr id="4" name="Slide Number Placeholder 3">
            <a:extLst>
              <a:ext uri="{FF2B5EF4-FFF2-40B4-BE49-F238E27FC236}">
                <a16:creationId xmlns:a16="http://schemas.microsoft.com/office/drawing/2014/main" id="{FF8FC777-8089-B04D-B86A-363D06EB0269}"/>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7" name="TextBox 6">
            <a:extLst>
              <a:ext uri="{FF2B5EF4-FFF2-40B4-BE49-F238E27FC236}">
                <a16:creationId xmlns:a16="http://schemas.microsoft.com/office/drawing/2014/main" id="{15603F0D-61E6-3A4D-9BF8-BE6EEE76FBB1}"/>
              </a:ext>
            </a:extLst>
          </p:cNvPr>
          <p:cNvSpPr txBox="1"/>
          <p:nvPr/>
        </p:nvSpPr>
        <p:spPr>
          <a:xfrm>
            <a:off x="5657851" y="2743200"/>
            <a:ext cx="4348883" cy="369332"/>
          </a:xfrm>
          <a:prstGeom prst="rect">
            <a:avLst/>
          </a:prstGeom>
          <a:noFill/>
        </p:spPr>
        <p:txBody>
          <a:bodyPr wrap="none" rtlCol="0">
            <a:spAutoFit/>
          </a:bodyPr>
          <a:lstStyle/>
          <a:p>
            <a:r>
              <a:rPr lang="en-US" dirty="0"/>
              <a:t>Not much changed between 1990 and 2010.</a:t>
            </a:r>
          </a:p>
        </p:txBody>
      </p:sp>
    </p:spTree>
    <p:extLst>
      <p:ext uri="{BB962C8B-B14F-4D97-AF65-F5344CB8AC3E}">
        <p14:creationId xmlns:p14="http://schemas.microsoft.com/office/powerpoint/2010/main" val="1542500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9C78-E837-4FFB-72E9-3630632C70E9}"/>
              </a:ext>
            </a:extLst>
          </p:cNvPr>
          <p:cNvSpPr>
            <a:spLocks noGrp="1"/>
          </p:cNvSpPr>
          <p:nvPr>
            <p:ph type="title"/>
          </p:nvPr>
        </p:nvSpPr>
        <p:spPr/>
        <p:txBody>
          <a:bodyPr/>
          <a:lstStyle/>
          <a:p>
            <a:r>
              <a:rPr lang="en-US" dirty="0">
                <a:solidFill>
                  <a:schemeClr val="bg1"/>
                </a:solidFill>
              </a:rPr>
              <a:t>Sor</a:t>
            </a:r>
            <a:r>
              <a:rPr lang="en-US" dirty="0"/>
              <a:t>ting</a:t>
            </a:r>
          </a:p>
        </p:txBody>
      </p:sp>
      <p:sp>
        <p:nvSpPr>
          <p:cNvPr id="3" name="Content Placeholder 2">
            <a:extLst>
              <a:ext uri="{FF2B5EF4-FFF2-40B4-BE49-F238E27FC236}">
                <a16:creationId xmlns:a16="http://schemas.microsoft.com/office/drawing/2014/main" id="{C61D328E-284B-BF55-1BFC-B1248FF533A4}"/>
              </a:ext>
            </a:extLst>
          </p:cNvPr>
          <p:cNvSpPr>
            <a:spLocks noGrp="1"/>
          </p:cNvSpPr>
          <p:nvPr>
            <p:ph idx="1"/>
          </p:nvPr>
        </p:nvSpPr>
        <p:spPr/>
        <p:txBody>
          <a:bodyPr/>
          <a:lstStyle/>
          <a:p>
            <a:r>
              <a:rPr lang="en-US" dirty="0"/>
              <a:t>Sorting happens:</a:t>
            </a:r>
          </a:p>
          <a:p>
            <a:pPr lvl="1"/>
            <a:r>
              <a:rPr lang="en-US" dirty="0"/>
              <a:t>With the decision to go to college.</a:t>
            </a:r>
          </a:p>
          <a:p>
            <a:pPr lvl="1"/>
            <a:r>
              <a:rPr lang="en-US" dirty="0"/>
              <a:t>With the election of a major.</a:t>
            </a:r>
          </a:p>
          <a:p>
            <a:pPr lvl="1"/>
            <a:r>
              <a:rPr lang="en-US" dirty="0"/>
              <a:t>With the choice of an occupation.</a:t>
            </a:r>
          </a:p>
          <a:p>
            <a:r>
              <a:rPr lang="en-US" dirty="0"/>
              <a:t>Women tend to:</a:t>
            </a:r>
          </a:p>
          <a:p>
            <a:pPr lvl="1"/>
            <a:r>
              <a:rPr lang="en-US" dirty="0"/>
              <a:t>Go to college </a:t>
            </a:r>
            <a:r>
              <a:rPr lang="en-US" b="1" dirty="0"/>
              <a:t>more</a:t>
            </a:r>
            <a:r>
              <a:rPr lang="en-US" dirty="0"/>
              <a:t> than men.</a:t>
            </a:r>
          </a:p>
          <a:p>
            <a:pPr lvl="1"/>
            <a:r>
              <a:rPr lang="en-US" dirty="0"/>
              <a:t>Select majors with </a:t>
            </a:r>
            <a:r>
              <a:rPr lang="en-US" b="1" dirty="0"/>
              <a:t>lower</a:t>
            </a:r>
            <a:r>
              <a:rPr lang="en-US" dirty="0"/>
              <a:t> expected wages.</a:t>
            </a:r>
          </a:p>
          <a:p>
            <a:pPr lvl="2"/>
            <a:r>
              <a:rPr lang="en-US" dirty="0"/>
              <a:t>Though convergence WAS happening.</a:t>
            </a:r>
          </a:p>
          <a:p>
            <a:pPr lvl="1"/>
            <a:r>
              <a:rPr lang="en-US" dirty="0"/>
              <a:t>Within a major, select occupations with </a:t>
            </a:r>
            <a:r>
              <a:rPr lang="en-US" b="1" dirty="0"/>
              <a:t>lower</a:t>
            </a:r>
            <a:r>
              <a:rPr lang="en-US" dirty="0"/>
              <a:t> wages.</a:t>
            </a:r>
          </a:p>
          <a:p>
            <a:pPr lvl="2"/>
            <a:r>
              <a:rPr lang="en-US" dirty="0"/>
              <a:t>Though convergence IS happening.</a:t>
            </a:r>
          </a:p>
        </p:txBody>
      </p:sp>
      <p:sp>
        <p:nvSpPr>
          <p:cNvPr id="4" name="Slide Number Placeholder 3">
            <a:extLst>
              <a:ext uri="{FF2B5EF4-FFF2-40B4-BE49-F238E27FC236}">
                <a16:creationId xmlns:a16="http://schemas.microsoft.com/office/drawing/2014/main" id="{37FC62C2-E29E-DEB9-C167-69AD071F837E}"/>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286647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Gender Pay Gap</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34369"/>
            <a:ext cx="9144000" cy="111318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800" dirty="0">
                <a:solidFill>
                  <a:schemeClr val="tx2"/>
                </a:solidFill>
              </a:rPr>
              <a:t>OLLI – University of Pittsburgh</a:t>
            </a:r>
          </a:p>
          <a:p>
            <a:pPr>
              <a:lnSpc>
                <a:spcPct val="100000"/>
              </a:lnSpc>
              <a:spcBef>
                <a:spcPts val="0"/>
              </a:spcBef>
            </a:pPr>
            <a:r>
              <a:rPr lang="en-US" sz="1800" dirty="0">
                <a:solidFill>
                  <a:schemeClr val="tx2"/>
                </a:solidFill>
              </a:rPr>
              <a:t>June 21, 2023</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p:txBody>
      </p:sp>
      <p:pic>
        <p:nvPicPr>
          <p:cNvPr id="1026" name="Picture 2" descr="The concept of gender pay gap. A miniature man and a miniature woman sitting on top of a pile of coins at different heights in front of a bar graph. The concept of gender pay gap. A miniature man and a miniature woman sitting on top of a pile of coins at different heights in front of a bar graph. gender pay gap stock pictures, royalty-free photos &amp; images">
            <a:hlinkClick r:id="rId2"/>
            <a:extLst>
              <a:ext uri="{FF2B5EF4-FFF2-40B4-BE49-F238E27FC236}">
                <a16:creationId xmlns:a16="http://schemas.microsoft.com/office/drawing/2014/main" id="{D9E2AE10-1A33-B546-A053-211E79776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81" y="446049"/>
            <a:ext cx="3590109" cy="2017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ymbol for gender equality. Hand turns a dice and changes a unequal sign to a equal sign between symbols of men and women. Symbol for gender equality. Hand turns a dice and changes a unequal sign to a equal sign between symbols of men and women. gender pay gap stock pictures, royalty-free photos &amp; images">
            <a:hlinkClick r:id="rId4"/>
            <a:extLst>
              <a:ext uri="{FF2B5EF4-FFF2-40B4-BE49-F238E27FC236}">
                <a16:creationId xmlns:a16="http://schemas.microsoft.com/office/drawing/2014/main" id="{ADA01EED-2E77-3043-9C1A-00E97AA1CA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8339" y="4430724"/>
            <a:ext cx="3807612" cy="199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959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F463-DD34-7623-F0E5-77BEF74F4365}"/>
              </a:ext>
            </a:extLst>
          </p:cNvPr>
          <p:cNvSpPr>
            <a:spLocks noGrp="1"/>
          </p:cNvSpPr>
          <p:nvPr>
            <p:ph type="title"/>
          </p:nvPr>
        </p:nvSpPr>
        <p:spPr>
          <a:xfrm>
            <a:off x="754120" y="0"/>
            <a:ext cx="10515600" cy="1325563"/>
          </a:xfrm>
        </p:spPr>
        <p:txBody>
          <a:bodyPr/>
          <a:lstStyle/>
          <a:p>
            <a:r>
              <a:rPr lang="en-US" dirty="0">
                <a:solidFill>
                  <a:schemeClr val="bg1"/>
                </a:solidFill>
              </a:rPr>
              <a:t>Occ</a:t>
            </a:r>
            <a:r>
              <a:rPr lang="en-US" dirty="0"/>
              <a:t>upation Convergence, Less So Majors</a:t>
            </a:r>
          </a:p>
        </p:txBody>
      </p:sp>
      <p:pic>
        <p:nvPicPr>
          <p:cNvPr id="6" name="Content Placeholder 5" descr="Chart, line chart&#10;&#10;Description automatically generated">
            <a:extLst>
              <a:ext uri="{FF2B5EF4-FFF2-40B4-BE49-F238E27FC236}">
                <a16:creationId xmlns:a16="http://schemas.microsoft.com/office/drawing/2014/main" id="{C7D63518-2E2C-126C-6074-A19FA8452CBC}"/>
              </a:ext>
            </a:extLst>
          </p:cNvPr>
          <p:cNvPicPr>
            <a:picLocks noGrp="1" noChangeAspect="1"/>
          </p:cNvPicPr>
          <p:nvPr>
            <p:ph idx="1"/>
          </p:nvPr>
        </p:nvPicPr>
        <p:blipFill>
          <a:blip r:embed="rId2"/>
          <a:stretch>
            <a:fillRect/>
          </a:stretch>
        </p:blipFill>
        <p:spPr>
          <a:xfrm>
            <a:off x="838200" y="1325563"/>
            <a:ext cx="6262969" cy="4770437"/>
          </a:xfrm>
        </p:spPr>
      </p:pic>
      <p:sp>
        <p:nvSpPr>
          <p:cNvPr id="4" name="Slide Number Placeholder 3">
            <a:extLst>
              <a:ext uri="{FF2B5EF4-FFF2-40B4-BE49-F238E27FC236}">
                <a16:creationId xmlns:a16="http://schemas.microsoft.com/office/drawing/2014/main" id="{BD07857F-4016-9AE3-30E7-701FBCA7FCE5}"/>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7" name="TextBox 6">
            <a:extLst>
              <a:ext uri="{FF2B5EF4-FFF2-40B4-BE49-F238E27FC236}">
                <a16:creationId xmlns:a16="http://schemas.microsoft.com/office/drawing/2014/main" id="{DFB3D8C2-1205-2684-B40C-77316C53D0A1}"/>
              </a:ext>
            </a:extLst>
          </p:cNvPr>
          <p:cNvSpPr txBox="1"/>
          <p:nvPr/>
        </p:nvSpPr>
        <p:spPr>
          <a:xfrm>
            <a:off x="7128873" y="1562119"/>
            <a:ext cx="5004640" cy="4247317"/>
          </a:xfrm>
          <a:prstGeom prst="rect">
            <a:avLst/>
          </a:prstGeom>
          <a:noFill/>
        </p:spPr>
        <p:txBody>
          <a:bodyPr wrap="none" rtlCol="0">
            <a:spAutoFit/>
          </a:bodyPr>
          <a:lstStyle/>
          <a:p>
            <a:r>
              <a:rPr lang="en-US" dirty="0"/>
              <a:t>Values close to 1 imply parity.</a:t>
            </a:r>
          </a:p>
          <a:p>
            <a:endParaRPr lang="en-US" dirty="0"/>
          </a:p>
          <a:p>
            <a:r>
              <a:rPr lang="en-US" dirty="0"/>
              <a:t>Less than 1</a:t>
            </a:r>
          </a:p>
          <a:p>
            <a:r>
              <a:rPr lang="en-US" dirty="0"/>
              <a:t>	- women’s choices correspond </a:t>
            </a:r>
          </a:p>
          <a:p>
            <a:r>
              <a:rPr lang="en-US" dirty="0"/>
              <a:t>	 to lower wages</a:t>
            </a:r>
          </a:p>
          <a:p>
            <a:endParaRPr lang="en-US" dirty="0"/>
          </a:p>
          <a:p>
            <a:r>
              <a:rPr lang="en-US" dirty="0"/>
              <a:t>Greater than 1</a:t>
            </a:r>
          </a:p>
          <a:p>
            <a:r>
              <a:rPr lang="en-US" dirty="0"/>
              <a:t>	- women’s choices correspond</a:t>
            </a:r>
          </a:p>
          <a:p>
            <a:r>
              <a:rPr lang="en-US" dirty="0"/>
              <a:t>	  to higher wages</a:t>
            </a:r>
          </a:p>
          <a:p>
            <a:endParaRPr lang="en-US" dirty="0"/>
          </a:p>
          <a:p>
            <a:pPr marL="342900" indent="-342900">
              <a:buAutoNum type="alphaUcParenBoth"/>
            </a:pPr>
            <a:r>
              <a:rPr lang="en-US" dirty="0"/>
              <a:t>Women are increasingly choosing </a:t>
            </a:r>
            <a:r>
              <a:rPr lang="en-US" b="1" dirty="0"/>
              <a:t>majors</a:t>
            </a:r>
          </a:p>
          <a:p>
            <a:r>
              <a:rPr lang="en-US" dirty="0"/>
              <a:t>that </a:t>
            </a:r>
            <a:r>
              <a:rPr lang="en-US" b="1" dirty="0"/>
              <a:t>pay</a:t>
            </a:r>
            <a:r>
              <a:rPr lang="en-US" dirty="0"/>
              <a:t> </a:t>
            </a:r>
            <a:r>
              <a:rPr lang="en-US" b="1" dirty="0"/>
              <a:t>less than </a:t>
            </a:r>
            <a:r>
              <a:rPr lang="en-US" dirty="0"/>
              <a:t>the majors chosen by men.</a:t>
            </a:r>
          </a:p>
          <a:p>
            <a:endParaRPr lang="en-US" dirty="0"/>
          </a:p>
          <a:p>
            <a:r>
              <a:rPr lang="en-US" dirty="0"/>
              <a:t>(B) Women are increasingly choosing </a:t>
            </a:r>
            <a:r>
              <a:rPr lang="en-US" b="1" dirty="0"/>
              <a:t>occupations</a:t>
            </a:r>
          </a:p>
          <a:p>
            <a:r>
              <a:rPr lang="en-US" dirty="0"/>
              <a:t>that </a:t>
            </a:r>
            <a:r>
              <a:rPr lang="en-US" b="1" dirty="0"/>
              <a:t>pay as well as </a:t>
            </a:r>
            <a:r>
              <a:rPr lang="en-US" dirty="0"/>
              <a:t>the occupations chosen by men.</a:t>
            </a:r>
          </a:p>
        </p:txBody>
      </p:sp>
      <p:sp>
        <p:nvSpPr>
          <p:cNvPr id="8" name="TextBox 7">
            <a:extLst>
              <a:ext uri="{FF2B5EF4-FFF2-40B4-BE49-F238E27FC236}">
                <a16:creationId xmlns:a16="http://schemas.microsoft.com/office/drawing/2014/main" id="{8F8C7E09-F9A5-8811-E8F0-91E553493D8D}"/>
              </a:ext>
            </a:extLst>
          </p:cNvPr>
          <p:cNvSpPr txBox="1"/>
          <p:nvPr/>
        </p:nvSpPr>
        <p:spPr>
          <a:xfrm>
            <a:off x="4420448" y="2653645"/>
            <a:ext cx="458780" cy="369332"/>
          </a:xfrm>
          <a:prstGeom prst="rect">
            <a:avLst/>
          </a:prstGeom>
          <a:noFill/>
        </p:spPr>
        <p:txBody>
          <a:bodyPr wrap="none" rtlCol="0">
            <a:spAutoFit/>
          </a:bodyPr>
          <a:lstStyle/>
          <a:p>
            <a:r>
              <a:rPr lang="en-US" dirty="0"/>
              <a:t>(A)</a:t>
            </a:r>
          </a:p>
        </p:txBody>
      </p:sp>
      <p:sp>
        <p:nvSpPr>
          <p:cNvPr id="9" name="TextBox 8">
            <a:extLst>
              <a:ext uri="{FF2B5EF4-FFF2-40B4-BE49-F238E27FC236}">
                <a16:creationId xmlns:a16="http://schemas.microsoft.com/office/drawing/2014/main" id="{755B8C2C-3CF3-5CF2-534A-21D18B4ADC2C}"/>
              </a:ext>
            </a:extLst>
          </p:cNvPr>
          <p:cNvSpPr txBox="1"/>
          <p:nvPr/>
        </p:nvSpPr>
        <p:spPr>
          <a:xfrm>
            <a:off x="3969684" y="3867807"/>
            <a:ext cx="450764" cy="369332"/>
          </a:xfrm>
          <a:prstGeom prst="rect">
            <a:avLst/>
          </a:prstGeom>
          <a:noFill/>
        </p:spPr>
        <p:txBody>
          <a:bodyPr wrap="none" rtlCol="0">
            <a:spAutoFit/>
          </a:bodyPr>
          <a:lstStyle/>
          <a:p>
            <a:r>
              <a:rPr lang="en-US" dirty="0"/>
              <a:t>(B)</a:t>
            </a:r>
          </a:p>
        </p:txBody>
      </p:sp>
      <p:cxnSp>
        <p:nvCxnSpPr>
          <p:cNvPr id="11" name="Straight Connector 10">
            <a:extLst>
              <a:ext uri="{FF2B5EF4-FFF2-40B4-BE49-F238E27FC236}">
                <a16:creationId xmlns:a16="http://schemas.microsoft.com/office/drawing/2014/main" id="{4C3DA2FF-A6C8-D7BB-48A6-A4AF802121B6}"/>
              </a:ext>
            </a:extLst>
          </p:cNvPr>
          <p:cNvCxnSpPr>
            <a:cxnSpLocks/>
          </p:cNvCxnSpPr>
          <p:nvPr/>
        </p:nvCxnSpPr>
        <p:spPr>
          <a:xfrm>
            <a:off x="4963308" y="2901371"/>
            <a:ext cx="827892" cy="184666"/>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1AC9BE-424F-500D-6F17-6F3761A76539}"/>
              </a:ext>
            </a:extLst>
          </p:cNvPr>
          <p:cNvCxnSpPr>
            <a:cxnSpLocks/>
          </p:cNvCxnSpPr>
          <p:nvPr/>
        </p:nvCxnSpPr>
        <p:spPr>
          <a:xfrm flipV="1">
            <a:off x="4465282" y="3771964"/>
            <a:ext cx="792518" cy="255046"/>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986F499-4836-0D8C-D797-5CFEAC21D3B2}"/>
              </a:ext>
            </a:extLst>
          </p:cNvPr>
          <p:cNvSpPr txBox="1"/>
          <p:nvPr/>
        </p:nvSpPr>
        <p:spPr>
          <a:xfrm>
            <a:off x="4963308" y="6469197"/>
            <a:ext cx="6699206" cy="276999"/>
          </a:xfrm>
          <a:prstGeom prst="rect">
            <a:avLst/>
          </a:prstGeom>
          <a:noFill/>
        </p:spPr>
        <p:txBody>
          <a:bodyPr wrap="none" rtlCol="0">
            <a:spAutoFit/>
          </a:bodyPr>
          <a:lstStyle/>
          <a:p>
            <a:r>
              <a:rPr lang="en-US" sz="1200" dirty="0"/>
              <a:t>Source: </a:t>
            </a:r>
            <a:r>
              <a:rPr lang="en-US" sz="1200" i="1" dirty="0"/>
              <a:t>College Majors, Occupations, and the Gender Wage Gap</a:t>
            </a:r>
            <a:r>
              <a:rPr lang="en-US" sz="1200" dirty="0"/>
              <a:t>, Sloane, Hurst, and Black, JEP, Fall 2021.</a:t>
            </a:r>
          </a:p>
        </p:txBody>
      </p:sp>
      <p:sp>
        <p:nvSpPr>
          <p:cNvPr id="3" name="TextBox 2">
            <a:extLst>
              <a:ext uri="{FF2B5EF4-FFF2-40B4-BE49-F238E27FC236}">
                <a16:creationId xmlns:a16="http://schemas.microsoft.com/office/drawing/2014/main" id="{9893F28F-9D3C-F646-9AAB-6E1D59C4C037}"/>
              </a:ext>
            </a:extLst>
          </p:cNvPr>
          <p:cNvSpPr txBox="1"/>
          <p:nvPr/>
        </p:nvSpPr>
        <p:spPr>
          <a:xfrm>
            <a:off x="3489435" y="4163874"/>
            <a:ext cx="1258165" cy="369332"/>
          </a:xfrm>
          <a:prstGeom prst="rect">
            <a:avLst/>
          </a:prstGeom>
          <a:noFill/>
        </p:spPr>
        <p:txBody>
          <a:bodyPr wrap="none" rtlCol="0">
            <a:spAutoFit/>
          </a:bodyPr>
          <a:lstStyle/>
          <a:p>
            <a:r>
              <a:rPr lang="en-US" dirty="0"/>
              <a:t>Occupation</a:t>
            </a:r>
          </a:p>
        </p:txBody>
      </p:sp>
      <p:sp>
        <p:nvSpPr>
          <p:cNvPr id="12" name="TextBox 11">
            <a:extLst>
              <a:ext uri="{FF2B5EF4-FFF2-40B4-BE49-F238E27FC236}">
                <a16:creationId xmlns:a16="http://schemas.microsoft.com/office/drawing/2014/main" id="{61939BB9-2307-7D43-95E7-34A99D18B78D}"/>
              </a:ext>
            </a:extLst>
          </p:cNvPr>
          <p:cNvSpPr txBox="1"/>
          <p:nvPr/>
        </p:nvSpPr>
        <p:spPr>
          <a:xfrm>
            <a:off x="2951677" y="2625426"/>
            <a:ext cx="748923" cy="369332"/>
          </a:xfrm>
          <a:prstGeom prst="rect">
            <a:avLst/>
          </a:prstGeom>
          <a:noFill/>
        </p:spPr>
        <p:txBody>
          <a:bodyPr wrap="none" rtlCol="0">
            <a:spAutoFit/>
          </a:bodyPr>
          <a:lstStyle/>
          <a:p>
            <a:r>
              <a:rPr lang="en-US" dirty="0"/>
              <a:t>Major</a:t>
            </a:r>
          </a:p>
        </p:txBody>
      </p:sp>
    </p:spTree>
    <p:extLst>
      <p:ext uri="{BB962C8B-B14F-4D97-AF65-F5344CB8AC3E}">
        <p14:creationId xmlns:p14="http://schemas.microsoft.com/office/powerpoint/2010/main" val="1462118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3BD72-0DCD-45D5-058F-21E8546BE119}"/>
              </a:ext>
            </a:extLst>
          </p:cNvPr>
          <p:cNvSpPr>
            <a:spLocks noGrp="1"/>
          </p:cNvSpPr>
          <p:nvPr>
            <p:ph type="title"/>
          </p:nvPr>
        </p:nvSpPr>
        <p:spPr>
          <a:xfrm>
            <a:off x="765630" y="0"/>
            <a:ext cx="10515600" cy="1325563"/>
          </a:xfrm>
        </p:spPr>
        <p:txBody>
          <a:bodyPr/>
          <a:lstStyle/>
          <a:p>
            <a:r>
              <a:rPr lang="en-US" dirty="0">
                <a:solidFill>
                  <a:schemeClr val="bg1"/>
                </a:solidFill>
              </a:rPr>
              <a:t>Occ</a:t>
            </a:r>
            <a:r>
              <a:rPr lang="en-US" dirty="0"/>
              <a:t>upation/Major Choices</a:t>
            </a:r>
          </a:p>
        </p:txBody>
      </p:sp>
      <p:sp>
        <p:nvSpPr>
          <p:cNvPr id="3" name="Content Placeholder 2">
            <a:extLst>
              <a:ext uri="{FF2B5EF4-FFF2-40B4-BE49-F238E27FC236}">
                <a16:creationId xmlns:a16="http://schemas.microsoft.com/office/drawing/2014/main" id="{42E60579-9A5D-F769-B508-006C6F83F861}"/>
              </a:ext>
            </a:extLst>
          </p:cNvPr>
          <p:cNvSpPr>
            <a:spLocks noGrp="1"/>
          </p:cNvSpPr>
          <p:nvPr>
            <p:ph idx="1"/>
          </p:nvPr>
        </p:nvSpPr>
        <p:spPr>
          <a:xfrm>
            <a:off x="838200" y="1358480"/>
            <a:ext cx="10515600" cy="4351338"/>
          </a:xfrm>
        </p:spPr>
        <p:txBody>
          <a:bodyPr>
            <a:normAutofit fontScale="92500" lnSpcReduction="10000"/>
          </a:bodyPr>
          <a:lstStyle/>
          <a:p>
            <a:r>
              <a:rPr lang="en-US" dirty="0"/>
              <a:t>Choice or change in the market?</a:t>
            </a:r>
          </a:p>
          <a:p>
            <a:pPr marL="0" indent="0">
              <a:buNone/>
            </a:pPr>
            <a:endParaRPr lang="en-US" dirty="0"/>
          </a:p>
          <a:p>
            <a:pPr lvl="1"/>
            <a:r>
              <a:rPr lang="en-US" b="1" dirty="0"/>
              <a:t>Majors</a:t>
            </a:r>
            <a:r>
              <a:rPr lang="en-US" dirty="0"/>
              <a:t>: Women are increasingly choosing majors that pay less than the majors chosen by men.</a:t>
            </a:r>
          </a:p>
          <a:p>
            <a:pPr marL="914400" lvl="2" indent="0">
              <a:buNone/>
            </a:pPr>
            <a:endParaRPr lang="en-US" dirty="0"/>
          </a:p>
          <a:p>
            <a:pPr lvl="1"/>
            <a:r>
              <a:rPr lang="en-US" b="1" dirty="0"/>
              <a:t>Majors</a:t>
            </a:r>
            <a:r>
              <a:rPr lang="en-US" dirty="0"/>
              <a:t>: Majors chosen by women are declining in pay relative to those chosen by men.</a:t>
            </a:r>
          </a:p>
          <a:p>
            <a:pPr lvl="1"/>
            <a:endParaRPr lang="en-US" dirty="0"/>
          </a:p>
          <a:p>
            <a:pPr lvl="1"/>
            <a:r>
              <a:rPr lang="en-US" b="1" dirty="0"/>
              <a:t>Occupations</a:t>
            </a:r>
            <a:r>
              <a:rPr lang="en-US" dirty="0"/>
              <a:t>: Women are increasingly choosing occupations that pay as well as the occupations chosen by men.</a:t>
            </a:r>
          </a:p>
          <a:p>
            <a:pPr lvl="1"/>
            <a:endParaRPr lang="en-US" dirty="0"/>
          </a:p>
          <a:p>
            <a:pPr lvl="1"/>
            <a:r>
              <a:rPr lang="en-US" b="1" dirty="0"/>
              <a:t>Occupations</a:t>
            </a:r>
            <a:r>
              <a:rPr lang="en-US" dirty="0"/>
              <a:t>: Occupations chosen by women are increasingly paying as well as those chosen by men.</a:t>
            </a:r>
          </a:p>
          <a:p>
            <a:pPr lvl="1"/>
            <a:endParaRPr lang="en-US" dirty="0"/>
          </a:p>
        </p:txBody>
      </p:sp>
      <p:sp>
        <p:nvSpPr>
          <p:cNvPr id="4" name="Slide Number Placeholder 3">
            <a:extLst>
              <a:ext uri="{FF2B5EF4-FFF2-40B4-BE49-F238E27FC236}">
                <a16:creationId xmlns:a16="http://schemas.microsoft.com/office/drawing/2014/main" id="{7EB327AC-853A-9C4B-1D58-9BFB8E1ECBB5}"/>
              </a:ext>
            </a:extLst>
          </p:cNvPr>
          <p:cNvSpPr>
            <a:spLocks noGrp="1"/>
          </p:cNvSpPr>
          <p:nvPr>
            <p:ph type="sldNum" sz="quarter" idx="12"/>
          </p:nvPr>
        </p:nvSpPr>
        <p:spPr/>
        <p:txBody>
          <a:bodyPr/>
          <a:lstStyle/>
          <a:p>
            <a:fld id="{D9F085D5-EC86-4F6A-B501-C1359CB39116}" type="slidenum">
              <a:rPr lang="en-GB" smtClean="0"/>
              <a:t>51</a:t>
            </a:fld>
            <a:endParaRPr lang="en-GB"/>
          </a:p>
        </p:txBody>
      </p:sp>
      <p:cxnSp>
        <p:nvCxnSpPr>
          <p:cNvPr id="6" name="Straight Connector 5">
            <a:extLst>
              <a:ext uri="{FF2B5EF4-FFF2-40B4-BE49-F238E27FC236}">
                <a16:creationId xmlns:a16="http://schemas.microsoft.com/office/drawing/2014/main" id="{A14FD209-B160-F300-1FF4-80B9FBED019F}"/>
              </a:ext>
            </a:extLst>
          </p:cNvPr>
          <p:cNvCxnSpPr/>
          <p:nvPr/>
        </p:nvCxnSpPr>
        <p:spPr>
          <a:xfrm>
            <a:off x="1099751" y="3731741"/>
            <a:ext cx="299033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7BD96A-4EA6-2450-EFE7-438FC2690EFC}"/>
              </a:ext>
            </a:extLst>
          </p:cNvPr>
          <p:cNvSpPr txBox="1"/>
          <p:nvPr/>
        </p:nvSpPr>
        <p:spPr>
          <a:xfrm>
            <a:off x="1000897" y="2508421"/>
            <a:ext cx="708848" cy="461665"/>
          </a:xfrm>
          <a:prstGeom prst="rect">
            <a:avLst/>
          </a:prstGeom>
          <a:noFill/>
        </p:spPr>
        <p:txBody>
          <a:bodyPr wrap="none" rtlCol="0">
            <a:spAutoFit/>
          </a:bodyPr>
          <a:lstStyle/>
          <a:p>
            <a:r>
              <a:rPr lang="en-US" sz="2400" dirty="0"/>
              <a:t>Or…</a:t>
            </a:r>
          </a:p>
        </p:txBody>
      </p:sp>
      <p:sp>
        <p:nvSpPr>
          <p:cNvPr id="8" name="TextBox 7">
            <a:extLst>
              <a:ext uri="{FF2B5EF4-FFF2-40B4-BE49-F238E27FC236}">
                <a16:creationId xmlns:a16="http://schemas.microsoft.com/office/drawing/2014/main" id="{0488848A-1708-7660-C080-965A37E9BBD9}"/>
              </a:ext>
            </a:extLst>
          </p:cNvPr>
          <p:cNvSpPr txBox="1"/>
          <p:nvPr/>
        </p:nvSpPr>
        <p:spPr>
          <a:xfrm>
            <a:off x="1005410" y="4493397"/>
            <a:ext cx="708848" cy="461665"/>
          </a:xfrm>
          <a:prstGeom prst="rect">
            <a:avLst/>
          </a:prstGeom>
          <a:noFill/>
        </p:spPr>
        <p:txBody>
          <a:bodyPr wrap="none" rtlCol="0">
            <a:spAutoFit/>
          </a:bodyPr>
          <a:lstStyle/>
          <a:p>
            <a:r>
              <a:rPr lang="en-US" sz="2400" dirty="0"/>
              <a:t>Or…</a:t>
            </a:r>
          </a:p>
        </p:txBody>
      </p:sp>
    </p:spTree>
    <p:extLst>
      <p:ext uri="{BB962C8B-B14F-4D97-AF65-F5344CB8AC3E}">
        <p14:creationId xmlns:p14="http://schemas.microsoft.com/office/powerpoint/2010/main" val="363014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0F1-036B-4AF3-B6A4-548FCD030600}"/>
              </a:ext>
            </a:extLst>
          </p:cNvPr>
          <p:cNvSpPr>
            <a:spLocks noGrp="1"/>
          </p:cNvSpPr>
          <p:nvPr>
            <p:ph type="title"/>
          </p:nvPr>
        </p:nvSpPr>
        <p:spPr/>
        <p:txBody>
          <a:bodyPr/>
          <a:lstStyle/>
          <a:p>
            <a:r>
              <a:rPr lang="en-US" dirty="0">
                <a:solidFill>
                  <a:schemeClr val="bg1"/>
                </a:solidFill>
              </a:rPr>
              <a:t>Ear</a:t>
            </a:r>
            <a:r>
              <a:rPr lang="en-US" dirty="0"/>
              <a:t>nings Penalty for Taking Time Out</a:t>
            </a:r>
          </a:p>
        </p:txBody>
      </p:sp>
      <p:sp>
        <p:nvSpPr>
          <p:cNvPr id="3" name="Content Placeholder 2">
            <a:extLst>
              <a:ext uri="{FF2B5EF4-FFF2-40B4-BE49-F238E27FC236}">
                <a16:creationId xmlns:a16="http://schemas.microsoft.com/office/drawing/2014/main" id="{22EE1A7E-B595-4160-88F1-AF9F5B52292A}"/>
              </a:ext>
            </a:extLst>
          </p:cNvPr>
          <p:cNvSpPr>
            <a:spLocks noGrp="1"/>
          </p:cNvSpPr>
          <p:nvPr>
            <p:ph idx="1"/>
          </p:nvPr>
        </p:nvSpPr>
        <p:spPr>
          <a:xfrm>
            <a:off x="838199" y="1358525"/>
            <a:ext cx="11012905" cy="4838739"/>
          </a:xfrm>
        </p:spPr>
        <p:txBody>
          <a:bodyPr>
            <a:normAutofit/>
          </a:bodyPr>
          <a:lstStyle/>
          <a:p>
            <a:pPr>
              <a:spcBef>
                <a:spcPts val="0"/>
              </a:spcBef>
            </a:pPr>
            <a:r>
              <a:rPr lang="en-US" sz="2400" b="0" dirty="0"/>
              <a:t>Occupations with the largest wage gap tend to also be highly skilled.</a:t>
            </a:r>
          </a:p>
          <a:p>
            <a:r>
              <a:rPr lang="en-US" sz="2400" b="0" dirty="0"/>
              <a:t>Earnings penalty for taking time out for career paths with the most prestigious degrees is generally very high.</a:t>
            </a:r>
          </a:p>
          <a:p>
            <a:endParaRPr lang="en-US" sz="2400" b="0" dirty="0"/>
          </a:p>
          <a:p>
            <a:r>
              <a:rPr lang="en-US" sz="2400" b="0" dirty="0"/>
              <a:t>Goldin and Katz (2008), Harvard and Beyond study:</a:t>
            </a:r>
            <a:br>
              <a:rPr lang="en-US" sz="2400" b="0" dirty="0"/>
            </a:br>
            <a:r>
              <a:rPr lang="en-US" sz="2400" b="0" dirty="0"/>
              <a:t>Earnings penalty for taking time off, at 15 years since leaving college with a Bachelors:</a:t>
            </a:r>
          </a:p>
          <a:p>
            <a:pPr lvl="1"/>
            <a:r>
              <a:rPr lang="en-US" b="0" dirty="0"/>
              <a:t>Lowest for MDs</a:t>
            </a:r>
          </a:p>
          <a:p>
            <a:pPr lvl="1"/>
            <a:r>
              <a:rPr lang="en-US" b="0" dirty="0"/>
              <a:t>Highest for MBAs - at 1.4 times the penalty for MDs</a:t>
            </a:r>
          </a:p>
          <a:p>
            <a:pPr lvl="1"/>
            <a:r>
              <a:rPr lang="en-US" dirty="0"/>
              <a:t>Followed by JDs and PhDs - at 1.2 times the penalty for MDs</a:t>
            </a:r>
          </a:p>
          <a:p>
            <a:r>
              <a:rPr lang="en-US" sz="2400" b="0" dirty="0">
                <a:latin typeface="Calibri" panose="020F0502020204030204" pitchFamily="34" charset="0"/>
                <a:ea typeface="Calibri" panose="020F0502020204030204" pitchFamily="34" charset="0"/>
                <a:cs typeface="Times New Roman" panose="02020603050405020304" pitchFamily="18" charset="0"/>
              </a:rPr>
              <a:t>W</a:t>
            </a:r>
            <a:r>
              <a:rPr lang="en-US" sz="2400" b="0" dirty="0">
                <a:effectLst/>
                <a:latin typeface="Calibri" panose="020F0502020204030204" pitchFamily="34" charset="0"/>
                <a:ea typeface="Calibri" panose="020F0502020204030204" pitchFamily="34" charset="0"/>
                <a:cs typeface="Times New Roman" panose="02020603050405020304" pitchFamily="18" charset="0"/>
              </a:rPr>
              <a:t>omen with children tend to do less well than men.</a:t>
            </a:r>
            <a:endParaRPr lang="en-US" sz="2400" b="0" dirty="0"/>
          </a:p>
        </p:txBody>
      </p:sp>
      <p:sp>
        <p:nvSpPr>
          <p:cNvPr id="4" name="Slide Number Placeholder 3">
            <a:extLst>
              <a:ext uri="{FF2B5EF4-FFF2-40B4-BE49-F238E27FC236}">
                <a16:creationId xmlns:a16="http://schemas.microsoft.com/office/drawing/2014/main" id="{DC2B3307-C1CD-41C8-A8EB-B8CFC6BD3C23}"/>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433925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AF68-AB46-2594-73CA-5C814D004873}"/>
              </a:ext>
            </a:extLst>
          </p:cNvPr>
          <p:cNvSpPr>
            <a:spLocks noGrp="1"/>
          </p:cNvSpPr>
          <p:nvPr>
            <p:ph type="title"/>
          </p:nvPr>
        </p:nvSpPr>
        <p:spPr>
          <a:xfrm>
            <a:off x="877956" y="39756"/>
            <a:ext cx="10515600" cy="1325563"/>
          </a:xfrm>
        </p:spPr>
        <p:txBody>
          <a:bodyPr/>
          <a:lstStyle/>
          <a:p>
            <a:r>
              <a:rPr lang="en-US" dirty="0">
                <a:solidFill>
                  <a:schemeClr val="bg1"/>
                </a:solidFill>
              </a:rPr>
              <a:t>Sol</a:t>
            </a:r>
            <a:r>
              <a:rPr lang="en-US" dirty="0"/>
              <a:t>utions to the Gender Wage Gap</a:t>
            </a:r>
          </a:p>
        </p:txBody>
      </p:sp>
      <p:sp>
        <p:nvSpPr>
          <p:cNvPr id="3" name="Content Placeholder 2">
            <a:extLst>
              <a:ext uri="{FF2B5EF4-FFF2-40B4-BE49-F238E27FC236}">
                <a16:creationId xmlns:a16="http://schemas.microsoft.com/office/drawing/2014/main" id="{7FC6CBE9-36EF-5F03-020E-95127E79D926}"/>
              </a:ext>
            </a:extLst>
          </p:cNvPr>
          <p:cNvSpPr>
            <a:spLocks noGrp="1"/>
          </p:cNvSpPr>
          <p:nvPr>
            <p:ph idx="1"/>
          </p:nvPr>
        </p:nvSpPr>
        <p:spPr>
          <a:xfrm>
            <a:off x="838199" y="1570730"/>
            <a:ext cx="11177751" cy="4351338"/>
          </a:xfrm>
        </p:spPr>
        <p:txBody>
          <a:bodyPr/>
          <a:lstStyle/>
          <a:p>
            <a:r>
              <a:rPr lang="en-US" dirty="0"/>
              <a:t>Debiasing the labor market</a:t>
            </a:r>
          </a:p>
          <a:p>
            <a:pPr lvl="1"/>
            <a:r>
              <a:rPr lang="en-US" dirty="0"/>
              <a:t>Diversity training for supervisors and managers.</a:t>
            </a:r>
          </a:p>
          <a:p>
            <a:pPr lvl="1"/>
            <a:r>
              <a:rPr lang="en-US" dirty="0"/>
              <a:t>Changing the organizational culture.</a:t>
            </a:r>
          </a:p>
          <a:p>
            <a:pPr lvl="1"/>
            <a:r>
              <a:rPr lang="en-US" dirty="0"/>
              <a:t>Gender blind hiring/evaluation procedures.</a:t>
            </a:r>
          </a:p>
          <a:p>
            <a:pPr lvl="1"/>
            <a:endParaRPr lang="en-US" dirty="0"/>
          </a:p>
          <a:p>
            <a:r>
              <a:rPr lang="en-US" dirty="0"/>
              <a:t>Training women to be more competitive and removing unconscious bias.</a:t>
            </a:r>
          </a:p>
          <a:p>
            <a:endParaRPr lang="en-US" dirty="0"/>
          </a:p>
          <a:p>
            <a:r>
              <a:rPr lang="en-US" dirty="0"/>
              <a:t>Legislative actions by federal and state governments.</a:t>
            </a:r>
          </a:p>
        </p:txBody>
      </p:sp>
      <p:sp>
        <p:nvSpPr>
          <p:cNvPr id="4" name="Slide Number Placeholder 3">
            <a:extLst>
              <a:ext uri="{FF2B5EF4-FFF2-40B4-BE49-F238E27FC236}">
                <a16:creationId xmlns:a16="http://schemas.microsoft.com/office/drawing/2014/main" id="{4AEE08EA-CB6E-303F-5401-68ACB83ECB1C}"/>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1582735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4096-871A-E21E-83F0-EDE566880EEF}"/>
              </a:ext>
            </a:extLst>
          </p:cNvPr>
          <p:cNvSpPr>
            <a:spLocks noGrp="1"/>
          </p:cNvSpPr>
          <p:nvPr>
            <p:ph type="title"/>
          </p:nvPr>
        </p:nvSpPr>
        <p:spPr>
          <a:xfrm>
            <a:off x="758688" y="0"/>
            <a:ext cx="10515600" cy="1325563"/>
          </a:xfrm>
        </p:spPr>
        <p:txBody>
          <a:bodyPr/>
          <a:lstStyle/>
          <a:p>
            <a:r>
              <a:rPr lang="en-US" dirty="0">
                <a:solidFill>
                  <a:schemeClr val="bg1"/>
                </a:solidFill>
              </a:rPr>
              <a:t>The </a:t>
            </a:r>
            <a:r>
              <a:rPr lang="en-US" dirty="0"/>
              <a:t>System - Not Individual Bias is the Culprit</a:t>
            </a:r>
          </a:p>
        </p:txBody>
      </p:sp>
      <p:sp>
        <p:nvSpPr>
          <p:cNvPr id="3" name="Content Placeholder 2">
            <a:extLst>
              <a:ext uri="{FF2B5EF4-FFF2-40B4-BE49-F238E27FC236}">
                <a16:creationId xmlns:a16="http://schemas.microsoft.com/office/drawing/2014/main" id="{234FBA81-0FA6-5F1B-5AB7-7BBB3F4E515F}"/>
              </a:ext>
            </a:extLst>
          </p:cNvPr>
          <p:cNvSpPr>
            <a:spLocks noGrp="1"/>
          </p:cNvSpPr>
          <p:nvPr>
            <p:ph idx="1"/>
          </p:nvPr>
        </p:nvSpPr>
        <p:spPr/>
        <p:txBody>
          <a:bodyPr>
            <a:normAutofit lnSpcReduction="10000"/>
          </a:bodyPr>
          <a:lstStyle/>
          <a:p>
            <a:r>
              <a:rPr lang="en-US" dirty="0"/>
              <a:t>The “system” is characterized by:</a:t>
            </a:r>
          </a:p>
          <a:p>
            <a:pPr lvl="1"/>
            <a:r>
              <a:rPr lang="en-US" dirty="0"/>
              <a:t>Decisions made by ordinary couples in terms of being on-call at work or at home.</a:t>
            </a:r>
          </a:p>
          <a:p>
            <a:pPr lvl="1"/>
            <a:r>
              <a:rPr lang="en-US" dirty="0"/>
              <a:t>Cost of time flexibility at work.</a:t>
            </a:r>
          </a:p>
          <a:p>
            <a:endParaRPr lang="en-US" dirty="0"/>
          </a:p>
          <a:p>
            <a:r>
              <a:rPr lang="en-US" dirty="0"/>
              <a:t>The higher the cost of time flexibility, the higher is the likelihood of a couple to forego equity in favor of higher family income.</a:t>
            </a:r>
          </a:p>
          <a:p>
            <a:endParaRPr lang="en-US" dirty="0"/>
          </a:p>
          <a:p>
            <a:r>
              <a:rPr lang="en-US" dirty="0"/>
              <a:t>Substitution among workers needs to be encouraged in occupations with high gender pay gaps.</a:t>
            </a:r>
          </a:p>
        </p:txBody>
      </p:sp>
      <p:sp>
        <p:nvSpPr>
          <p:cNvPr id="4" name="Slide Number Placeholder 3">
            <a:extLst>
              <a:ext uri="{FF2B5EF4-FFF2-40B4-BE49-F238E27FC236}">
                <a16:creationId xmlns:a16="http://schemas.microsoft.com/office/drawing/2014/main" id="{400443E8-6D28-49D2-48A3-CE0B89B1AE19}"/>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2198833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4068-446A-488F-BB38-334E272FF4FB}"/>
              </a:ext>
            </a:extLst>
          </p:cNvPr>
          <p:cNvSpPr>
            <a:spLocks noGrp="1"/>
          </p:cNvSpPr>
          <p:nvPr>
            <p:ph type="title"/>
          </p:nvPr>
        </p:nvSpPr>
        <p:spPr>
          <a:xfrm>
            <a:off x="745436" y="0"/>
            <a:ext cx="10515600" cy="1325563"/>
          </a:xfrm>
        </p:spPr>
        <p:txBody>
          <a:bodyPr/>
          <a:lstStyle/>
          <a:p>
            <a:r>
              <a:rPr lang="en-US" dirty="0">
                <a:solidFill>
                  <a:schemeClr val="bg1"/>
                </a:solidFill>
              </a:rPr>
              <a:t>Priv</a:t>
            </a:r>
            <a:r>
              <a:rPr lang="en-US" dirty="0"/>
              <a:t>ate Sector is Responding... Slowly</a:t>
            </a:r>
          </a:p>
        </p:txBody>
      </p:sp>
      <p:sp>
        <p:nvSpPr>
          <p:cNvPr id="3" name="Content Placeholder 2">
            <a:extLst>
              <a:ext uri="{FF2B5EF4-FFF2-40B4-BE49-F238E27FC236}">
                <a16:creationId xmlns:a16="http://schemas.microsoft.com/office/drawing/2014/main" id="{3124EA6F-C14E-43E4-869C-5AB93E2922E0}"/>
              </a:ext>
            </a:extLst>
          </p:cNvPr>
          <p:cNvSpPr>
            <a:spLocks noGrp="1"/>
          </p:cNvSpPr>
          <p:nvPr>
            <p:ph idx="1"/>
          </p:nvPr>
        </p:nvSpPr>
        <p:spPr>
          <a:xfrm>
            <a:off x="1252679" y="1325563"/>
            <a:ext cx="9686641" cy="4351338"/>
          </a:xfrm>
        </p:spPr>
        <p:txBody>
          <a:bodyPr>
            <a:normAutofit lnSpcReduction="10000"/>
          </a:bodyPr>
          <a:lstStyle/>
          <a:p>
            <a:pPr>
              <a:spcAft>
                <a:spcPts val="1000"/>
              </a:spcAft>
            </a:pPr>
            <a:r>
              <a:rPr lang="en-US" dirty="0"/>
              <a:t>With more women entering the profession.</a:t>
            </a:r>
          </a:p>
          <a:p>
            <a:pPr>
              <a:spcAft>
                <a:spcPts val="1000"/>
              </a:spcAft>
            </a:pPr>
            <a:r>
              <a:rPr lang="en-US" dirty="0"/>
              <a:t>More men wanting equitable relationships with their life partners.</a:t>
            </a:r>
          </a:p>
          <a:p>
            <a:pPr>
              <a:spcAft>
                <a:spcPts val="1000"/>
              </a:spcAft>
            </a:pPr>
            <a:r>
              <a:rPr lang="en-US" dirty="0"/>
              <a:t>Costly job training.</a:t>
            </a:r>
          </a:p>
          <a:p>
            <a:pPr>
              <a:spcAft>
                <a:spcPts val="1000"/>
              </a:spcAft>
            </a:pPr>
            <a:r>
              <a:rPr lang="en-US" dirty="0"/>
              <a:t>Valuable client-employee relationships formed by the women in early years.</a:t>
            </a:r>
          </a:p>
          <a:p>
            <a:pPr marL="0" indent="0">
              <a:buNone/>
            </a:pPr>
            <a:endParaRPr lang="en-US" dirty="0"/>
          </a:p>
          <a:p>
            <a:pPr marL="0" indent="0">
              <a:buNone/>
            </a:pPr>
            <a:r>
              <a:rPr lang="en-US" dirty="0"/>
              <a:t>Firms have more incentive to retain the female employees now than ever.</a:t>
            </a:r>
          </a:p>
        </p:txBody>
      </p:sp>
      <p:sp>
        <p:nvSpPr>
          <p:cNvPr id="4" name="Slide Number Placeholder 3">
            <a:extLst>
              <a:ext uri="{FF2B5EF4-FFF2-40B4-BE49-F238E27FC236}">
                <a16:creationId xmlns:a16="http://schemas.microsoft.com/office/drawing/2014/main" id="{1E305C04-E505-4540-962C-CAF824BE8E3C}"/>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643135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9106-5C52-40A3-A0CA-50B504768606}"/>
              </a:ext>
            </a:extLst>
          </p:cNvPr>
          <p:cNvSpPr>
            <a:spLocks noGrp="1"/>
          </p:cNvSpPr>
          <p:nvPr>
            <p:ph type="title"/>
          </p:nvPr>
        </p:nvSpPr>
        <p:spPr>
          <a:xfrm>
            <a:off x="745436" y="0"/>
            <a:ext cx="10515600" cy="1325563"/>
          </a:xfrm>
        </p:spPr>
        <p:txBody>
          <a:bodyPr/>
          <a:lstStyle/>
          <a:p>
            <a:r>
              <a:rPr lang="en-US" dirty="0">
                <a:solidFill>
                  <a:schemeClr val="bg1"/>
                </a:solidFill>
              </a:rPr>
              <a:t>Tim</a:t>
            </a:r>
            <a:r>
              <a:rPr lang="en-US" dirty="0"/>
              <a:t>e Demand Tradeoffs and COVID-19</a:t>
            </a:r>
          </a:p>
        </p:txBody>
      </p:sp>
      <p:sp>
        <p:nvSpPr>
          <p:cNvPr id="3" name="Content Placeholder 2">
            <a:extLst>
              <a:ext uri="{FF2B5EF4-FFF2-40B4-BE49-F238E27FC236}">
                <a16:creationId xmlns:a16="http://schemas.microsoft.com/office/drawing/2014/main" id="{1637F520-A1CD-41E3-90FA-006F386023CE}"/>
              </a:ext>
            </a:extLst>
          </p:cNvPr>
          <p:cNvSpPr>
            <a:spLocks noGrp="1"/>
          </p:cNvSpPr>
          <p:nvPr>
            <p:ph idx="1"/>
          </p:nvPr>
        </p:nvSpPr>
        <p:spPr/>
        <p:txBody>
          <a:bodyPr/>
          <a:lstStyle/>
          <a:p>
            <a:r>
              <a:rPr lang="en-US" dirty="0"/>
              <a:t>COVID-19 may have accelerated some of the trends towards more workplace flexibility.</a:t>
            </a:r>
          </a:p>
          <a:p>
            <a:r>
              <a:rPr lang="en-US" dirty="0"/>
              <a:t>Remote work may have lasting beneficial impact on all workers, including women.</a:t>
            </a:r>
          </a:p>
          <a:p>
            <a:r>
              <a:rPr lang="en-US" dirty="0"/>
              <a:t>But there may also be losses.</a:t>
            </a:r>
          </a:p>
          <a:p>
            <a:pPr lvl="1"/>
            <a:r>
              <a:rPr lang="en-US" dirty="0"/>
              <a:t>WFH = Working from Home or Working from Hell? </a:t>
            </a:r>
          </a:p>
          <a:p>
            <a:r>
              <a:rPr lang="en-US" dirty="0"/>
              <a:t>Women’s attachment to labor market at risk due to:</a:t>
            </a:r>
          </a:p>
          <a:p>
            <a:pPr lvl="1"/>
            <a:r>
              <a:rPr lang="en-US" dirty="0"/>
              <a:t>Difficulty in obtaining affordable, dependable childcare.</a:t>
            </a:r>
          </a:p>
          <a:p>
            <a:pPr lvl="1"/>
            <a:r>
              <a:rPr lang="en-US" dirty="0"/>
              <a:t>Unpredictability in school closures/re-openings.</a:t>
            </a:r>
          </a:p>
        </p:txBody>
      </p:sp>
      <p:sp>
        <p:nvSpPr>
          <p:cNvPr id="4" name="Slide Number Placeholder 3">
            <a:extLst>
              <a:ext uri="{FF2B5EF4-FFF2-40B4-BE49-F238E27FC236}">
                <a16:creationId xmlns:a16="http://schemas.microsoft.com/office/drawing/2014/main" id="{010E3D11-3305-45E7-AFD6-FCD9E16873B4}"/>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3401265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35E2-3E23-4FF2-8885-1C0965B657FB}"/>
              </a:ext>
            </a:extLst>
          </p:cNvPr>
          <p:cNvSpPr>
            <a:spLocks noGrp="1"/>
          </p:cNvSpPr>
          <p:nvPr>
            <p:ph type="title"/>
          </p:nvPr>
        </p:nvSpPr>
        <p:spPr>
          <a:xfrm>
            <a:off x="798444" y="0"/>
            <a:ext cx="10515600" cy="1325563"/>
          </a:xfrm>
        </p:spPr>
        <p:txBody>
          <a:bodyPr/>
          <a:lstStyle/>
          <a:p>
            <a:r>
              <a:rPr lang="en-US" dirty="0">
                <a:solidFill>
                  <a:schemeClr val="bg1"/>
                </a:solidFill>
              </a:rPr>
              <a:t>Wh</a:t>
            </a:r>
            <a:r>
              <a:rPr lang="en-US" dirty="0"/>
              <a:t>at can we do?</a:t>
            </a:r>
          </a:p>
        </p:txBody>
      </p:sp>
      <p:sp>
        <p:nvSpPr>
          <p:cNvPr id="3" name="Content Placeholder 2">
            <a:extLst>
              <a:ext uri="{FF2B5EF4-FFF2-40B4-BE49-F238E27FC236}">
                <a16:creationId xmlns:a16="http://schemas.microsoft.com/office/drawing/2014/main" id="{FF39E632-067A-470A-858E-E8FF35D704CE}"/>
              </a:ext>
            </a:extLst>
          </p:cNvPr>
          <p:cNvSpPr>
            <a:spLocks noGrp="1"/>
          </p:cNvSpPr>
          <p:nvPr>
            <p:ph idx="1"/>
          </p:nvPr>
        </p:nvSpPr>
        <p:spPr>
          <a:xfrm>
            <a:off x="693420" y="1145650"/>
            <a:ext cx="10515600" cy="2528830"/>
          </a:xfrm>
        </p:spPr>
        <p:txBody>
          <a:bodyPr>
            <a:normAutofit/>
          </a:bodyPr>
          <a:lstStyle/>
          <a:p>
            <a:r>
              <a:rPr lang="en-US" dirty="0"/>
              <a:t>Reduce the cost of flexibility</a:t>
            </a:r>
          </a:p>
          <a:p>
            <a:r>
              <a:rPr lang="en-US" dirty="0"/>
              <a:t>Increase or incentivize substitutability</a:t>
            </a:r>
          </a:p>
          <a:p>
            <a:r>
              <a:rPr lang="en-US" dirty="0"/>
              <a:t>Reduce the cost of caregiving – childcare as well as elderly care</a:t>
            </a:r>
          </a:p>
          <a:p>
            <a:r>
              <a:rPr lang="en-US" dirty="0"/>
              <a:t>Alter societal norms</a:t>
            </a:r>
          </a:p>
        </p:txBody>
      </p:sp>
      <p:sp>
        <p:nvSpPr>
          <p:cNvPr id="4" name="Slide Number Placeholder 3">
            <a:extLst>
              <a:ext uri="{FF2B5EF4-FFF2-40B4-BE49-F238E27FC236}">
                <a16:creationId xmlns:a16="http://schemas.microsoft.com/office/drawing/2014/main" id="{4D5E8561-8856-492C-B895-BF9105861A9E}"/>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6" name="TextBox 5">
            <a:extLst>
              <a:ext uri="{FF2B5EF4-FFF2-40B4-BE49-F238E27FC236}">
                <a16:creationId xmlns:a16="http://schemas.microsoft.com/office/drawing/2014/main" id="{BA461ADD-A7E5-0F05-244A-D0CD5BD5C2FD}"/>
              </a:ext>
            </a:extLst>
          </p:cNvPr>
          <p:cNvSpPr txBox="1"/>
          <p:nvPr/>
        </p:nvSpPr>
        <p:spPr>
          <a:xfrm>
            <a:off x="152401" y="3613525"/>
            <a:ext cx="11863550" cy="2677656"/>
          </a:xfrm>
          <a:prstGeom prst="rect">
            <a:avLst/>
          </a:prstGeom>
          <a:noFill/>
        </p:spPr>
        <p:txBody>
          <a:bodyPr wrap="square">
            <a:spAutoFit/>
          </a:bodyPr>
          <a:lstStyle/>
          <a:p>
            <a:pPr marL="0" indent="0" algn="just">
              <a:buNone/>
            </a:pPr>
            <a:r>
              <a:rPr lang="en-US" sz="2800" dirty="0"/>
              <a:t>“We need men to lean out at work, support their male colleagues who are on parental leave, vote for public policies that subsidize childcare, and get their firms to change their greedy ways by letting them know that their families are worth even more than their jobs. Dreams won’t come true, aspirations won’t be realized unless men are brought along for the rest of the journey.”</a:t>
            </a:r>
          </a:p>
          <a:p>
            <a:pPr marL="0" indent="0" algn="r">
              <a:buNone/>
            </a:pPr>
            <a:r>
              <a:rPr lang="en-US" sz="2800" dirty="0"/>
              <a:t>-- Claudia Goldin</a:t>
            </a:r>
          </a:p>
        </p:txBody>
      </p:sp>
    </p:spTree>
    <p:extLst>
      <p:ext uri="{BB962C8B-B14F-4D97-AF65-F5344CB8AC3E}">
        <p14:creationId xmlns:p14="http://schemas.microsoft.com/office/powerpoint/2010/main" val="2807686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F4E7-6710-CFD8-DF91-72890D6410B9}"/>
              </a:ext>
            </a:extLst>
          </p:cNvPr>
          <p:cNvSpPr>
            <a:spLocks noGrp="1"/>
          </p:cNvSpPr>
          <p:nvPr>
            <p:ph type="title"/>
          </p:nvPr>
        </p:nvSpPr>
        <p:spPr>
          <a:xfrm>
            <a:off x="927847" y="0"/>
            <a:ext cx="10515600" cy="1325563"/>
          </a:xfrm>
        </p:spPr>
        <p:txBody>
          <a:bodyPr/>
          <a:lstStyle/>
          <a:p>
            <a:r>
              <a:rPr lang="en-US" dirty="0">
                <a:solidFill>
                  <a:schemeClr val="bg1"/>
                </a:solidFill>
              </a:rPr>
              <a:t>Fle</a:t>
            </a:r>
            <a:r>
              <a:rPr lang="en-US" dirty="0"/>
              <a:t>xibility and Substitutability?</a:t>
            </a:r>
          </a:p>
        </p:txBody>
      </p:sp>
      <p:pic>
        <p:nvPicPr>
          <p:cNvPr id="6" name="Content Placeholder 5" descr="Chart, scatter chart&#10;&#10;Description automatically generated">
            <a:extLst>
              <a:ext uri="{FF2B5EF4-FFF2-40B4-BE49-F238E27FC236}">
                <a16:creationId xmlns:a16="http://schemas.microsoft.com/office/drawing/2014/main" id="{D9E556D2-ED1F-C949-539C-2DE18F5B0CAB}"/>
              </a:ext>
            </a:extLst>
          </p:cNvPr>
          <p:cNvPicPr>
            <a:picLocks noGrp="1" noChangeAspect="1"/>
          </p:cNvPicPr>
          <p:nvPr>
            <p:ph idx="1"/>
          </p:nvPr>
        </p:nvPicPr>
        <p:blipFill>
          <a:blip r:embed="rId2"/>
          <a:stretch>
            <a:fillRect/>
          </a:stretch>
        </p:blipFill>
        <p:spPr>
          <a:xfrm>
            <a:off x="3182321" y="1152864"/>
            <a:ext cx="7037444" cy="5592847"/>
          </a:xfrm>
        </p:spPr>
      </p:pic>
      <p:sp>
        <p:nvSpPr>
          <p:cNvPr id="4" name="Slide Number Placeholder 3">
            <a:extLst>
              <a:ext uri="{FF2B5EF4-FFF2-40B4-BE49-F238E27FC236}">
                <a16:creationId xmlns:a16="http://schemas.microsoft.com/office/drawing/2014/main" id="{D42A4D47-1D23-9D6D-9C1D-3A1DDBB76B39}"/>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7" name="TextBox 6">
            <a:extLst>
              <a:ext uri="{FF2B5EF4-FFF2-40B4-BE49-F238E27FC236}">
                <a16:creationId xmlns:a16="http://schemas.microsoft.com/office/drawing/2014/main" id="{87637C70-6338-3AE3-45B9-D76AF18738A9}"/>
              </a:ext>
            </a:extLst>
          </p:cNvPr>
          <p:cNvSpPr txBox="1"/>
          <p:nvPr/>
        </p:nvSpPr>
        <p:spPr>
          <a:xfrm>
            <a:off x="1167886" y="4058340"/>
            <a:ext cx="990977" cy="369332"/>
          </a:xfrm>
          <a:prstGeom prst="rect">
            <a:avLst/>
          </a:prstGeom>
          <a:noFill/>
        </p:spPr>
        <p:txBody>
          <a:bodyPr wrap="none" rtlCol="0">
            <a:spAutoFit/>
          </a:bodyPr>
          <a:lstStyle/>
          <a:p>
            <a:r>
              <a:rPr lang="en-US" dirty="0">
                <a:solidFill>
                  <a:srgbClr val="C00000"/>
                </a:solidFill>
              </a:rPr>
              <a:t>Business</a:t>
            </a:r>
          </a:p>
        </p:txBody>
      </p:sp>
      <p:sp>
        <p:nvSpPr>
          <p:cNvPr id="10" name="Oval 9">
            <a:extLst>
              <a:ext uri="{FF2B5EF4-FFF2-40B4-BE49-F238E27FC236}">
                <a16:creationId xmlns:a16="http://schemas.microsoft.com/office/drawing/2014/main" id="{9F6D5285-2C39-5356-0514-CAE97C815275}"/>
              </a:ext>
            </a:extLst>
          </p:cNvPr>
          <p:cNvSpPr/>
          <p:nvPr/>
        </p:nvSpPr>
        <p:spPr>
          <a:xfrm>
            <a:off x="4660900" y="3340100"/>
            <a:ext cx="2844800" cy="180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9FAE594-BC90-BA1C-FC2A-4961569BD4EF}"/>
              </a:ext>
            </a:extLst>
          </p:cNvPr>
          <p:cNvSpPr txBox="1"/>
          <p:nvPr/>
        </p:nvSpPr>
        <p:spPr>
          <a:xfrm>
            <a:off x="1357682" y="3481639"/>
            <a:ext cx="611386" cy="369332"/>
          </a:xfrm>
          <a:prstGeom prst="rect">
            <a:avLst/>
          </a:prstGeom>
          <a:noFill/>
        </p:spPr>
        <p:txBody>
          <a:bodyPr wrap="none" rtlCol="0">
            <a:spAutoFit/>
          </a:bodyPr>
          <a:lstStyle/>
          <a:p>
            <a:r>
              <a:rPr lang="en-US" dirty="0">
                <a:solidFill>
                  <a:srgbClr val="92D050"/>
                </a:solidFill>
              </a:rPr>
              <a:t>Tech</a:t>
            </a:r>
          </a:p>
        </p:txBody>
      </p:sp>
      <p:sp>
        <p:nvSpPr>
          <p:cNvPr id="12" name="TextBox 11">
            <a:extLst>
              <a:ext uri="{FF2B5EF4-FFF2-40B4-BE49-F238E27FC236}">
                <a16:creationId xmlns:a16="http://schemas.microsoft.com/office/drawing/2014/main" id="{6C85DB33-80E4-AB2F-78DA-D10AE5E02A59}"/>
              </a:ext>
            </a:extLst>
          </p:cNvPr>
          <p:cNvSpPr txBox="1"/>
          <p:nvPr/>
        </p:nvSpPr>
        <p:spPr>
          <a:xfrm>
            <a:off x="1219200" y="2976282"/>
            <a:ext cx="891591" cy="369332"/>
          </a:xfrm>
          <a:prstGeom prst="rect">
            <a:avLst/>
          </a:prstGeom>
          <a:noFill/>
        </p:spPr>
        <p:txBody>
          <a:bodyPr wrap="none" rtlCol="0">
            <a:spAutoFit/>
          </a:bodyPr>
          <a:lstStyle/>
          <a:p>
            <a:r>
              <a:rPr lang="en-US" dirty="0">
                <a:solidFill>
                  <a:srgbClr val="FFC000"/>
                </a:solidFill>
              </a:rPr>
              <a:t>Science</a:t>
            </a:r>
          </a:p>
        </p:txBody>
      </p:sp>
      <p:sp>
        <p:nvSpPr>
          <p:cNvPr id="13" name="Oval 12">
            <a:extLst>
              <a:ext uri="{FF2B5EF4-FFF2-40B4-BE49-F238E27FC236}">
                <a16:creationId xmlns:a16="http://schemas.microsoft.com/office/drawing/2014/main" id="{772E3730-7165-B831-4A37-E374A8633BDA}"/>
              </a:ext>
            </a:extLst>
          </p:cNvPr>
          <p:cNvSpPr/>
          <p:nvPr/>
        </p:nvSpPr>
        <p:spPr>
          <a:xfrm>
            <a:off x="4195482" y="2761129"/>
            <a:ext cx="1990165" cy="118815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22D761C-5E17-A582-CBEC-C28AEEC64368}"/>
              </a:ext>
            </a:extLst>
          </p:cNvPr>
          <p:cNvSpPr/>
          <p:nvPr/>
        </p:nvSpPr>
        <p:spPr>
          <a:xfrm>
            <a:off x="4365264" y="2603930"/>
            <a:ext cx="3505747" cy="1627408"/>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7F70A9-286F-EB80-DE0D-736C23E9AADD}"/>
              </a:ext>
            </a:extLst>
          </p:cNvPr>
          <p:cNvSpPr txBox="1"/>
          <p:nvPr/>
        </p:nvSpPr>
        <p:spPr>
          <a:xfrm>
            <a:off x="10306717" y="2851349"/>
            <a:ext cx="1146148" cy="369332"/>
          </a:xfrm>
          <a:prstGeom prst="rect">
            <a:avLst/>
          </a:prstGeom>
          <a:noFill/>
        </p:spPr>
        <p:txBody>
          <a:bodyPr wrap="none" rtlCol="0">
            <a:spAutoFit/>
          </a:bodyPr>
          <a:lstStyle/>
          <a:p>
            <a:r>
              <a:rPr lang="en-US" dirty="0"/>
              <a:t>Wage Gap</a:t>
            </a:r>
          </a:p>
        </p:txBody>
      </p:sp>
      <p:cxnSp>
        <p:nvCxnSpPr>
          <p:cNvPr id="8" name="Straight Connector 7">
            <a:extLst>
              <a:ext uri="{FF2B5EF4-FFF2-40B4-BE49-F238E27FC236}">
                <a16:creationId xmlns:a16="http://schemas.microsoft.com/office/drawing/2014/main" id="{083BBD43-8B90-5F7D-0FF7-4A77C95DAC80}"/>
              </a:ext>
            </a:extLst>
          </p:cNvPr>
          <p:cNvCxnSpPr>
            <a:cxnSpLocks/>
          </p:cNvCxnSpPr>
          <p:nvPr/>
        </p:nvCxnSpPr>
        <p:spPr>
          <a:xfrm>
            <a:off x="10834318" y="1501250"/>
            <a:ext cx="0" cy="1195332"/>
          </a:xfrm>
          <a:prstGeom prst="line">
            <a:avLst/>
          </a:prstGeom>
          <a:ln w="38100">
            <a:solidFill>
              <a:srgbClr val="00B05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B256C15-75CF-96B0-0757-E6AD7C90CD78}"/>
              </a:ext>
            </a:extLst>
          </p:cNvPr>
          <p:cNvSpPr txBox="1"/>
          <p:nvPr/>
        </p:nvSpPr>
        <p:spPr>
          <a:xfrm>
            <a:off x="10879791" y="2098916"/>
            <a:ext cx="984757" cy="369332"/>
          </a:xfrm>
          <a:prstGeom prst="rect">
            <a:avLst/>
          </a:prstGeom>
          <a:noFill/>
        </p:spPr>
        <p:txBody>
          <a:bodyPr wrap="none" rtlCol="0">
            <a:spAutoFit/>
          </a:bodyPr>
          <a:lstStyle/>
          <a:p>
            <a:r>
              <a:rPr lang="en-US" dirty="0" err="1"/>
              <a:t>Postitive</a:t>
            </a:r>
            <a:endParaRPr lang="en-US" dirty="0"/>
          </a:p>
        </p:txBody>
      </p:sp>
      <p:cxnSp>
        <p:nvCxnSpPr>
          <p:cNvPr id="16" name="Straight Connector 15">
            <a:extLst>
              <a:ext uri="{FF2B5EF4-FFF2-40B4-BE49-F238E27FC236}">
                <a16:creationId xmlns:a16="http://schemas.microsoft.com/office/drawing/2014/main" id="{DC756948-63E8-52F1-098B-7E92218A94ED}"/>
              </a:ext>
            </a:extLst>
          </p:cNvPr>
          <p:cNvCxnSpPr>
            <a:cxnSpLocks/>
          </p:cNvCxnSpPr>
          <p:nvPr/>
        </p:nvCxnSpPr>
        <p:spPr>
          <a:xfrm>
            <a:off x="10834318" y="3305647"/>
            <a:ext cx="0" cy="1195332"/>
          </a:xfrm>
          <a:prstGeom prst="line">
            <a:avLst/>
          </a:prstGeom>
          <a:ln w="38100">
            <a:solidFill>
              <a:srgbClr val="C0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B959368-3358-9D00-7A2D-3DFC7FEAC3E4}"/>
              </a:ext>
            </a:extLst>
          </p:cNvPr>
          <p:cNvSpPr txBox="1"/>
          <p:nvPr/>
        </p:nvSpPr>
        <p:spPr>
          <a:xfrm>
            <a:off x="10879791" y="3903313"/>
            <a:ext cx="1009572" cy="369332"/>
          </a:xfrm>
          <a:prstGeom prst="rect">
            <a:avLst/>
          </a:prstGeom>
          <a:noFill/>
        </p:spPr>
        <p:txBody>
          <a:bodyPr wrap="none" rtlCol="0">
            <a:spAutoFit/>
          </a:bodyPr>
          <a:lstStyle/>
          <a:p>
            <a:r>
              <a:rPr lang="en-US" dirty="0"/>
              <a:t>Negative</a:t>
            </a:r>
          </a:p>
        </p:txBody>
      </p:sp>
    </p:spTree>
    <p:extLst>
      <p:ext uri="{BB962C8B-B14F-4D97-AF65-F5344CB8AC3E}">
        <p14:creationId xmlns:p14="http://schemas.microsoft.com/office/powerpoint/2010/main" val="26251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2" grpId="0"/>
      <p:bldP spid="13"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A7D9-3814-AA40-837A-08DAA40CE907}"/>
              </a:ext>
            </a:extLst>
          </p:cNvPr>
          <p:cNvSpPr>
            <a:spLocks noGrp="1"/>
          </p:cNvSpPr>
          <p:nvPr>
            <p:ph type="title"/>
          </p:nvPr>
        </p:nvSpPr>
        <p:spPr>
          <a:xfrm>
            <a:off x="795336" y="0"/>
            <a:ext cx="10515600" cy="1325563"/>
          </a:xfrm>
        </p:spPr>
        <p:txBody>
          <a:bodyPr/>
          <a:lstStyle/>
          <a:p>
            <a:r>
              <a:rPr lang="en-US" dirty="0">
                <a:solidFill>
                  <a:schemeClr val="bg1"/>
                </a:solidFill>
              </a:rPr>
              <a:t>Wh</a:t>
            </a:r>
            <a:r>
              <a:rPr lang="en-US" dirty="0"/>
              <a:t>at Have We Learned?</a:t>
            </a:r>
          </a:p>
        </p:txBody>
      </p:sp>
      <p:sp>
        <p:nvSpPr>
          <p:cNvPr id="3" name="Content Placeholder 2">
            <a:extLst>
              <a:ext uri="{FF2B5EF4-FFF2-40B4-BE49-F238E27FC236}">
                <a16:creationId xmlns:a16="http://schemas.microsoft.com/office/drawing/2014/main" id="{EF3FE70F-8A76-6D4D-B4FF-1FD90E5C6285}"/>
              </a:ext>
            </a:extLst>
          </p:cNvPr>
          <p:cNvSpPr>
            <a:spLocks noGrp="1"/>
          </p:cNvSpPr>
          <p:nvPr>
            <p:ph idx="1"/>
          </p:nvPr>
        </p:nvSpPr>
        <p:spPr>
          <a:xfrm>
            <a:off x="838200" y="1139868"/>
            <a:ext cx="10515600" cy="4782200"/>
          </a:xfrm>
        </p:spPr>
        <p:txBody>
          <a:bodyPr/>
          <a:lstStyle/>
          <a:p>
            <a:r>
              <a:rPr lang="en-US" dirty="0"/>
              <a:t>The gap is significant and seemingly stubborn.</a:t>
            </a:r>
          </a:p>
          <a:p>
            <a:pPr lvl="1"/>
            <a:r>
              <a:rPr lang="en-US" dirty="0"/>
              <a:t>Some, but not very much progress in the last 20 years.</a:t>
            </a:r>
          </a:p>
          <a:p>
            <a:r>
              <a:rPr lang="en-US" dirty="0"/>
              <a:t>Discrimination clearly plays a role, but we can’t identify how much.</a:t>
            </a:r>
          </a:p>
          <a:p>
            <a:pPr lvl="1"/>
            <a:r>
              <a:rPr lang="en-US" dirty="0"/>
              <a:t>In wage setting, in people’s choices, as a result of market structures.</a:t>
            </a:r>
          </a:p>
          <a:p>
            <a:r>
              <a:rPr lang="en-US" dirty="0"/>
              <a:t>Gender roles in child rearing play an enormous role.</a:t>
            </a:r>
          </a:p>
          <a:p>
            <a:r>
              <a:rPr lang="en-US" dirty="0"/>
              <a:t>Government policy can help, by:</a:t>
            </a:r>
          </a:p>
          <a:p>
            <a:pPr lvl="1"/>
            <a:r>
              <a:rPr lang="en-US" dirty="0"/>
              <a:t>Implementing policies that reduce the child-bearing penalty for women.</a:t>
            </a:r>
          </a:p>
          <a:p>
            <a:pPr lvl="2"/>
            <a:r>
              <a:rPr lang="en-US" dirty="0"/>
              <a:t>Access to childcare, for instance.</a:t>
            </a:r>
          </a:p>
          <a:p>
            <a:pPr lvl="1"/>
            <a:r>
              <a:rPr lang="en-US" dirty="0"/>
              <a:t>Influencing the structure of labor markets, the workplace, hiring practices, and job flexibility.</a:t>
            </a:r>
          </a:p>
          <a:p>
            <a:pPr lvl="1"/>
            <a:r>
              <a:rPr lang="en-US" dirty="0"/>
              <a:t>Generally, address the hours/compensation relationship.</a:t>
            </a:r>
          </a:p>
        </p:txBody>
      </p:sp>
      <p:sp>
        <p:nvSpPr>
          <p:cNvPr id="4" name="Slide Number Placeholder 3">
            <a:extLst>
              <a:ext uri="{FF2B5EF4-FFF2-40B4-BE49-F238E27FC236}">
                <a16:creationId xmlns:a16="http://schemas.microsoft.com/office/drawing/2014/main" id="{A5D59C2E-977B-054C-9696-9E631C7414BE}"/>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53875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Mallika Pung, University of New Mexico</a:t>
            </a:r>
          </a:p>
          <a:p>
            <a:pPr lvl="1"/>
            <a:r>
              <a:rPr lang="en-US" dirty="0"/>
              <a:t>Jon </a:t>
            </a:r>
            <a:r>
              <a:rPr lang="en-US" dirty="0" err="1"/>
              <a:t>Haveman</a:t>
            </a:r>
            <a:r>
              <a:rPr lang="en-US" dirty="0"/>
              <a:t>, NEED</a:t>
            </a:r>
          </a:p>
          <a:p>
            <a:r>
              <a:rPr lang="en-US" dirty="0"/>
              <a:t>This slide deck was reviewed by:</a:t>
            </a:r>
          </a:p>
          <a:p>
            <a:pPr lvl="1"/>
            <a:r>
              <a:rPr lang="en-US" dirty="0"/>
              <a:t>Donna Ginther, University of Kansas</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260607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Jon@NEEDEcon.org</a:t>
            </a:r>
            <a:endParaRPr lang="en-US" dirty="0"/>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u="sng" dirty="0">
                <a:hlinkClick r:id="rId4"/>
              </a:rPr>
              <a:t>www.NEEDEcon.org/testimonials.php</a:t>
            </a:r>
            <a:endParaRPr lang="en-US" u="sng" dirty="0"/>
          </a:p>
          <a:p>
            <a:pPr marL="0" indent="0" algn="ctr">
              <a:buNone/>
            </a:pPr>
            <a:endParaRPr lang="en-US" u="sng" dirty="0"/>
          </a:p>
          <a:p>
            <a:pPr marL="0" indent="0" algn="ctr">
              <a:buNone/>
            </a:pPr>
            <a:r>
              <a:rPr lang="en-US" dirty="0"/>
              <a:t>Become a Friend of NEED: </a:t>
            </a:r>
            <a:r>
              <a:rPr lang="en-US" dirty="0" err="1"/>
              <a:t>www.NEEDEcon.org</a:t>
            </a:r>
            <a:r>
              <a:rPr lang="en-US" dirty="0"/>
              <a:t>/friend.php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60</a:t>
            </a:fld>
            <a:endParaRPr lang="en-GB" dirty="0"/>
          </a:p>
        </p:txBody>
      </p:sp>
    </p:spTree>
    <p:extLst>
      <p:ext uri="{BB962C8B-B14F-4D97-AF65-F5344CB8AC3E}">
        <p14:creationId xmlns:p14="http://schemas.microsoft.com/office/powerpoint/2010/main" val="180192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E29E-08B9-48D1-B05A-F31FD3224553}"/>
              </a:ext>
            </a:extLst>
          </p:cNvPr>
          <p:cNvSpPr>
            <a:spLocks noGrp="1"/>
          </p:cNvSpPr>
          <p:nvPr>
            <p:ph type="title"/>
          </p:nvPr>
        </p:nvSpPr>
        <p:spPr>
          <a:xfrm>
            <a:off x="723896" y="0"/>
            <a:ext cx="10515600" cy="1325563"/>
          </a:xfrm>
        </p:spPr>
        <p:txBody>
          <a:bodyPr>
            <a:normAutofit/>
          </a:bodyPr>
          <a:lstStyle/>
          <a:p>
            <a:r>
              <a:rPr lang="en-US" sz="4000" dirty="0">
                <a:solidFill>
                  <a:schemeClr val="bg1"/>
                </a:solidFill>
              </a:rPr>
              <a:t>Out</a:t>
            </a:r>
            <a:r>
              <a:rPr lang="en-US" sz="4000" dirty="0"/>
              <a:t>line</a:t>
            </a:r>
          </a:p>
        </p:txBody>
      </p:sp>
      <p:sp>
        <p:nvSpPr>
          <p:cNvPr id="3" name="Content Placeholder 2">
            <a:extLst>
              <a:ext uri="{FF2B5EF4-FFF2-40B4-BE49-F238E27FC236}">
                <a16:creationId xmlns:a16="http://schemas.microsoft.com/office/drawing/2014/main" id="{5C330038-CC85-4E1D-B421-4DC9F61D605C}"/>
              </a:ext>
            </a:extLst>
          </p:cNvPr>
          <p:cNvSpPr>
            <a:spLocks noGrp="1"/>
          </p:cNvSpPr>
          <p:nvPr>
            <p:ph idx="1"/>
          </p:nvPr>
        </p:nvSpPr>
        <p:spPr/>
        <p:txBody>
          <a:bodyPr>
            <a:normAutofit/>
          </a:bodyPr>
          <a:lstStyle/>
          <a:p>
            <a:r>
              <a:rPr lang="en-US" dirty="0"/>
              <a:t>What is gender wage gap?</a:t>
            </a:r>
          </a:p>
          <a:p>
            <a:r>
              <a:rPr lang="en-US" dirty="0"/>
              <a:t>Gender wage gap in numbers.</a:t>
            </a:r>
          </a:p>
          <a:p>
            <a:r>
              <a:rPr lang="en-US" dirty="0"/>
              <a:t>What are the potential causes for this gender wage gap?</a:t>
            </a:r>
          </a:p>
          <a:p>
            <a:r>
              <a:rPr lang="en-US" dirty="0"/>
              <a:t>What can we do?</a:t>
            </a:r>
          </a:p>
        </p:txBody>
      </p:sp>
    </p:spTree>
    <p:extLst>
      <p:ext uri="{BB962C8B-B14F-4D97-AF65-F5344CB8AC3E}">
        <p14:creationId xmlns:p14="http://schemas.microsoft.com/office/powerpoint/2010/main" val="34343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362F-E14D-46D0-A88C-E483A9C15870}"/>
              </a:ext>
            </a:extLst>
          </p:cNvPr>
          <p:cNvSpPr>
            <a:spLocks noGrp="1"/>
          </p:cNvSpPr>
          <p:nvPr>
            <p:ph type="title"/>
          </p:nvPr>
        </p:nvSpPr>
        <p:spPr>
          <a:xfrm>
            <a:off x="755070" y="0"/>
            <a:ext cx="10515600" cy="1325563"/>
          </a:xfrm>
        </p:spPr>
        <p:txBody>
          <a:bodyPr/>
          <a:lstStyle/>
          <a:p>
            <a:r>
              <a:rPr lang="en-US" dirty="0">
                <a:solidFill>
                  <a:schemeClr val="bg1"/>
                </a:solidFill>
              </a:rPr>
              <a:t>The</a:t>
            </a:r>
            <a:r>
              <a:rPr lang="en-US" dirty="0"/>
              <a:t> Issue of Gender Wage Gap</a:t>
            </a:r>
          </a:p>
        </p:txBody>
      </p:sp>
      <p:sp>
        <p:nvSpPr>
          <p:cNvPr id="4" name="Slide Number Placeholder 3">
            <a:extLst>
              <a:ext uri="{FF2B5EF4-FFF2-40B4-BE49-F238E27FC236}">
                <a16:creationId xmlns:a16="http://schemas.microsoft.com/office/drawing/2014/main" id="{58F40549-66DA-4F50-A985-12AC87804A6A}"/>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7" name="Content Placeholder 6">
            <a:extLst>
              <a:ext uri="{FF2B5EF4-FFF2-40B4-BE49-F238E27FC236}">
                <a16:creationId xmlns:a16="http://schemas.microsoft.com/office/drawing/2014/main" id="{6815535A-BBCC-4B0E-ACAE-05F8FB5317F0}"/>
              </a:ext>
            </a:extLst>
          </p:cNvPr>
          <p:cNvSpPr>
            <a:spLocks noGrp="1"/>
          </p:cNvSpPr>
          <p:nvPr>
            <p:ph idx="1"/>
          </p:nvPr>
        </p:nvSpPr>
        <p:spPr>
          <a:xfrm>
            <a:off x="709863" y="1070811"/>
            <a:ext cx="10643937" cy="4851257"/>
          </a:xfrm>
        </p:spPr>
        <p:txBody>
          <a:bodyPr/>
          <a:lstStyle/>
          <a:p>
            <a:pPr marL="0" indent="0">
              <a:buNone/>
            </a:pPr>
            <a:r>
              <a:rPr lang="en-US" b="0" i="1" dirty="0"/>
              <a:t>“We have to pass pay equity for women workers. It is not acceptable that women are making 78 cents an hour compared to men.”</a:t>
            </a:r>
          </a:p>
          <a:p>
            <a:pPr marL="0" indent="0">
              <a:buNone/>
            </a:pPr>
            <a:r>
              <a:rPr lang="en-US" b="0" i="1" dirty="0"/>
              <a:t>	-- </a:t>
            </a:r>
            <a:r>
              <a:rPr lang="en-US" sz="2000" b="0" dirty="0"/>
              <a:t>Sen. Bernie Sanders (I-Vt.), </a:t>
            </a:r>
            <a:r>
              <a:rPr lang="en-US" sz="2000" b="0" dirty="0">
                <a:hlinkClick r:id="rId2"/>
              </a:rPr>
              <a:t>speech to the National Press Club,</a:t>
            </a:r>
            <a:r>
              <a:rPr lang="en-US" sz="2000" b="0" dirty="0"/>
              <a:t> March 9, 2015</a:t>
            </a:r>
          </a:p>
          <a:p>
            <a:pPr marL="0" indent="0">
              <a:buNone/>
            </a:pPr>
            <a:endParaRPr lang="en-US" sz="2000" b="0" dirty="0"/>
          </a:p>
          <a:p>
            <a:pPr marL="0" indent="0">
              <a:buNone/>
            </a:pPr>
            <a:r>
              <a:rPr lang="en-US" b="0" i="1" dirty="0"/>
              <a:t>“..42% [women] in the United States say they have faced discrimination on the job because of their gender… One of the biggest gender gaps is in the area of income: …25% [women] say they have earned less than a man who was doing the same job..”</a:t>
            </a:r>
          </a:p>
          <a:p>
            <a:pPr marL="0" indent="0">
              <a:buNone/>
            </a:pPr>
            <a:r>
              <a:rPr lang="en-US" sz="2000" b="0" i="1" dirty="0"/>
              <a:t>	</a:t>
            </a:r>
            <a:r>
              <a:rPr lang="en-US" sz="2000" b="0" dirty="0"/>
              <a:t>-- 2017 Pew Research Center </a:t>
            </a:r>
            <a:r>
              <a:rPr lang="en-US" sz="2000" b="0" dirty="0">
                <a:hlinkClick r:id="rId3"/>
              </a:rPr>
              <a:t>survey</a:t>
            </a:r>
            <a:endParaRPr lang="en-US" sz="2000" b="0" dirty="0"/>
          </a:p>
          <a:p>
            <a:pPr marL="0" indent="0">
              <a:buNone/>
            </a:pPr>
            <a:endParaRPr lang="en-US" sz="2000" b="0" dirty="0"/>
          </a:p>
        </p:txBody>
      </p:sp>
    </p:spTree>
    <p:extLst>
      <p:ext uri="{BB962C8B-B14F-4D97-AF65-F5344CB8AC3E}">
        <p14:creationId xmlns:p14="http://schemas.microsoft.com/office/powerpoint/2010/main" val="104197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52BF-CC8C-4A60-9E32-50C669963B04}"/>
              </a:ext>
            </a:extLst>
          </p:cNvPr>
          <p:cNvSpPr>
            <a:spLocks noGrp="1"/>
          </p:cNvSpPr>
          <p:nvPr>
            <p:ph type="title"/>
          </p:nvPr>
        </p:nvSpPr>
        <p:spPr>
          <a:xfrm>
            <a:off x="626168" y="0"/>
            <a:ext cx="10515600" cy="1325563"/>
          </a:xfrm>
        </p:spPr>
        <p:txBody>
          <a:bodyPr/>
          <a:lstStyle/>
          <a:p>
            <a:r>
              <a:rPr lang="en-US" dirty="0">
                <a:solidFill>
                  <a:schemeClr val="bg1"/>
                </a:solidFill>
              </a:rPr>
              <a:t> Pop</a:t>
            </a:r>
            <a:r>
              <a:rPr lang="en-US" dirty="0"/>
              <a:t>ular Theories</a:t>
            </a:r>
          </a:p>
        </p:txBody>
      </p:sp>
      <p:sp>
        <p:nvSpPr>
          <p:cNvPr id="3" name="Content Placeholder 2">
            <a:extLst>
              <a:ext uri="{FF2B5EF4-FFF2-40B4-BE49-F238E27FC236}">
                <a16:creationId xmlns:a16="http://schemas.microsoft.com/office/drawing/2014/main" id="{0FA93686-98F4-4DB3-972D-2B7C6BE0DCDD}"/>
              </a:ext>
            </a:extLst>
          </p:cNvPr>
          <p:cNvSpPr>
            <a:spLocks noGrp="1"/>
          </p:cNvSpPr>
          <p:nvPr>
            <p:ph idx="1"/>
          </p:nvPr>
        </p:nvSpPr>
        <p:spPr>
          <a:xfrm>
            <a:off x="838200" y="1318940"/>
            <a:ext cx="10515600" cy="3398312"/>
          </a:xfrm>
        </p:spPr>
        <p:txBody>
          <a:bodyPr/>
          <a:lstStyle/>
          <a:p>
            <a:r>
              <a:rPr lang="en-US" dirty="0"/>
              <a:t>Occupational segregation</a:t>
            </a:r>
          </a:p>
          <a:p>
            <a:r>
              <a:rPr lang="en-US" dirty="0"/>
              <a:t>Biased managers and co-workers</a:t>
            </a:r>
          </a:p>
          <a:p>
            <a:r>
              <a:rPr lang="en-US" dirty="0"/>
              <a:t>Inferior bargaining skills</a:t>
            </a:r>
          </a:p>
          <a:p>
            <a:r>
              <a:rPr lang="en-US" dirty="0"/>
              <a:t>Lack of competitiveness</a:t>
            </a:r>
          </a:p>
          <a:p>
            <a:r>
              <a:rPr lang="en-US" dirty="0"/>
              <a:t>Labor market incentives</a:t>
            </a:r>
          </a:p>
          <a:p>
            <a:r>
              <a:rPr lang="en-US" dirty="0"/>
              <a:t>And more</a:t>
            </a:r>
          </a:p>
        </p:txBody>
      </p:sp>
      <p:sp>
        <p:nvSpPr>
          <p:cNvPr id="4" name="Slide Number Placeholder 3">
            <a:extLst>
              <a:ext uri="{FF2B5EF4-FFF2-40B4-BE49-F238E27FC236}">
                <a16:creationId xmlns:a16="http://schemas.microsoft.com/office/drawing/2014/main" id="{A1F31ED6-9A57-47FE-A6BE-EC9D7AD57EC6}"/>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6" name="TextBox 5">
            <a:extLst>
              <a:ext uri="{FF2B5EF4-FFF2-40B4-BE49-F238E27FC236}">
                <a16:creationId xmlns:a16="http://schemas.microsoft.com/office/drawing/2014/main" id="{53CD2057-FF3B-40C5-ACAC-9898A99E59A5}"/>
              </a:ext>
            </a:extLst>
          </p:cNvPr>
          <p:cNvSpPr txBox="1"/>
          <p:nvPr/>
        </p:nvSpPr>
        <p:spPr>
          <a:xfrm>
            <a:off x="1722783" y="4756880"/>
            <a:ext cx="8526117" cy="954107"/>
          </a:xfrm>
          <a:prstGeom prst="rect">
            <a:avLst/>
          </a:prstGeom>
          <a:noFill/>
        </p:spPr>
        <p:txBody>
          <a:bodyPr wrap="square">
            <a:spAutoFit/>
          </a:bodyPr>
          <a:lstStyle/>
          <a:p>
            <a:pPr marR="0" lvl="1">
              <a:spcBef>
                <a:spcPts val="0"/>
              </a:spcBef>
              <a:spcAft>
                <a:spcPts val="0"/>
              </a:spcAft>
            </a:pPr>
            <a:r>
              <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will delve deeper into what is meant by the gender wage gap and how economists think about the issue.</a:t>
            </a:r>
          </a:p>
        </p:txBody>
      </p:sp>
    </p:spTree>
    <p:extLst>
      <p:ext uri="{BB962C8B-B14F-4D97-AF65-F5344CB8AC3E}">
        <p14:creationId xmlns:p14="http://schemas.microsoft.com/office/powerpoint/2010/main" val="149570001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41938</TotalTime>
  <Words>3066</Words>
  <Application>Microsoft Macintosh PowerPoint</Application>
  <PresentationFormat>Widescreen</PresentationFormat>
  <Paragraphs>505</Paragraphs>
  <Slides>60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Cambria Math</vt:lpstr>
      <vt:lpstr>Courier New</vt:lpstr>
      <vt:lpstr>Custom Design</vt:lpstr>
      <vt:lpstr>PowerPoint Presentation</vt:lpstr>
      <vt:lpstr> Available NEED Topics Include:</vt:lpstr>
      <vt:lpstr> Course Outline</vt:lpstr>
      <vt:lpstr>Submitting Questions</vt:lpstr>
      <vt:lpstr>PowerPoint Presentation</vt:lpstr>
      <vt:lpstr>Credits and Disclaimer</vt:lpstr>
      <vt:lpstr>Outline</vt:lpstr>
      <vt:lpstr>The Issue of Gender Wage Gap</vt:lpstr>
      <vt:lpstr> Popular Theories</vt:lpstr>
      <vt:lpstr>What is Gender Wage Gap?</vt:lpstr>
      <vt:lpstr>Relative Wage Gap Over Time</vt:lpstr>
      <vt:lpstr>Sources of Reduction</vt:lpstr>
      <vt:lpstr>Significant Policy Strides Have Been Made</vt:lpstr>
      <vt:lpstr>Wage Gap by State</vt:lpstr>
      <vt:lpstr>Wage Gap Across the Globe</vt:lpstr>
      <vt:lpstr>The Wage Gap</vt:lpstr>
      <vt:lpstr>What Does the Wage Gap Capture?</vt:lpstr>
      <vt:lpstr>What is NOT included in these calculations?</vt:lpstr>
      <vt:lpstr>Wage Gap by Age</vt:lpstr>
      <vt:lpstr>The Kid Effect</vt:lpstr>
      <vt:lpstr>The Kid Effect</vt:lpstr>
      <vt:lpstr>Wage Gap by Race/Ethnicity</vt:lpstr>
      <vt:lpstr>Wage Gap by Level of Education</vt:lpstr>
      <vt:lpstr>Women: 60% of College Attendees!</vt:lpstr>
      <vt:lpstr>Wage Change by Level of Education</vt:lpstr>
      <vt:lpstr>Gender Wage Gap Over the Years – College Graduates</vt:lpstr>
      <vt:lpstr>Relative Wage Gap Over Time</vt:lpstr>
      <vt:lpstr>Wage Gap Widens with Age and with Years  After Leaving School</vt:lpstr>
      <vt:lpstr>Wage Gap Among MBA Graduates Not Random</vt:lpstr>
      <vt:lpstr>Wage Gap by Occupation: 2021</vt:lpstr>
      <vt:lpstr>Weekly Earnings by Occupation</vt:lpstr>
      <vt:lpstr>Gender Distribution of Occupations</vt:lpstr>
      <vt:lpstr>Small Gender Wage Gap</vt:lpstr>
      <vt:lpstr>Occupations with the Smallest Wage Gap, 2021</vt:lpstr>
      <vt:lpstr>Big Gender Wage Gap</vt:lpstr>
      <vt:lpstr>Occupations with the Biggest Wage Gap, 2021</vt:lpstr>
      <vt:lpstr>Explaining Gender Wage Gap by Occupation</vt:lpstr>
      <vt:lpstr>Explaining Gender Wage Gap by Occupation</vt:lpstr>
      <vt:lpstr>Gap Occurs Primarily WITHIN Occupations</vt:lpstr>
      <vt:lpstr>Non-Linearities in Pay and the Wage Gap</vt:lpstr>
      <vt:lpstr>Evidence on Non-Linearities from Law Firms</vt:lpstr>
      <vt:lpstr>Gap Occurs Primarily WITHIN Occupations</vt:lpstr>
      <vt:lpstr>The Leaky Pipelines Phenomenon</vt:lpstr>
      <vt:lpstr>These are Still Unadjusted Wage Gap Numbers</vt:lpstr>
      <vt:lpstr>Adjusting the Wage Gap</vt:lpstr>
      <vt:lpstr>Wage Gap With Adjustments</vt:lpstr>
      <vt:lpstr>What do the Adjustments Tell Us?</vt:lpstr>
      <vt:lpstr>Changes Over Time</vt:lpstr>
      <vt:lpstr>Sorting</vt:lpstr>
      <vt:lpstr>Occupation Convergence, Less So Majors</vt:lpstr>
      <vt:lpstr>Occupation/Major Choices</vt:lpstr>
      <vt:lpstr>Earnings Penalty for Taking Time Out</vt:lpstr>
      <vt:lpstr>Solutions to the Gender Wage Gap</vt:lpstr>
      <vt:lpstr>The System - Not Individual Bias is the Culprit</vt:lpstr>
      <vt:lpstr>Private Sector is Responding... Slowly</vt:lpstr>
      <vt:lpstr>Time Demand Tradeoffs and COVID-19</vt:lpstr>
      <vt:lpstr>What can we do?</vt:lpstr>
      <vt:lpstr>Flexibility and Substitutability?</vt:lpstr>
      <vt:lpstr>What Have We Learned?</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303</cp:revision>
  <cp:lastPrinted>2022-08-12T16:35:24Z</cp:lastPrinted>
  <dcterms:created xsi:type="dcterms:W3CDTF">2017-05-03T22:30:38Z</dcterms:created>
  <dcterms:modified xsi:type="dcterms:W3CDTF">2023-06-21T19:03:52Z</dcterms:modified>
</cp:coreProperties>
</file>