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7"/>
  </p:notesMasterIdLst>
  <p:sldIdLst>
    <p:sldId id="4194" r:id="rId2"/>
    <p:sldId id="1197" r:id="rId3"/>
    <p:sldId id="4195" r:id="rId4"/>
    <p:sldId id="1199" r:id="rId5"/>
    <p:sldId id="1127" r:id="rId6"/>
    <p:sldId id="327" r:id="rId7"/>
    <p:sldId id="258" r:id="rId8"/>
    <p:sldId id="1094" r:id="rId9"/>
    <p:sldId id="1110" r:id="rId10"/>
    <p:sldId id="1121" r:id="rId11"/>
    <p:sldId id="1107" r:id="rId12"/>
    <p:sldId id="1090" r:id="rId13"/>
    <p:sldId id="4007" r:id="rId14"/>
    <p:sldId id="4013" r:id="rId15"/>
    <p:sldId id="1128" r:id="rId16"/>
    <p:sldId id="1129" r:id="rId17"/>
    <p:sldId id="1105" r:id="rId18"/>
    <p:sldId id="1117" r:id="rId19"/>
    <p:sldId id="1095" r:id="rId20"/>
    <p:sldId id="1096" r:id="rId21"/>
    <p:sldId id="4015" r:id="rId22"/>
    <p:sldId id="4016" r:id="rId23"/>
    <p:sldId id="1097" r:id="rId24"/>
    <p:sldId id="1098" r:id="rId25"/>
    <p:sldId id="1108" r:id="rId26"/>
    <p:sldId id="1109" r:id="rId27"/>
    <p:sldId id="1111" r:id="rId28"/>
    <p:sldId id="1112" r:id="rId29"/>
    <p:sldId id="1103" r:id="rId30"/>
    <p:sldId id="1100" r:id="rId31"/>
    <p:sldId id="1113" r:id="rId32"/>
    <p:sldId id="1114" r:id="rId33"/>
    <p:sldId id="1106" r:id="rId34"/>
    <p:sldId id="4008" r:id="rId35"/>
    <p:sldId id="4009" r:id="rId36"/>
    <p:sldId id="4011" r:id="rId37"/>
    <p:sldId id="4010" r:id="rId38"/>
    <p:sldId id="1116" r:id="rId39"/>
    <p:sldId id="1118" r:id="rId40"/>
    <p:sldId id="4003" r:id="rId41"/>
    <p:sldId id="4002" r:id="rId42"/>
    <p:sldId id="4014" r:id="rId43"/>
    <p:sldId id="4004" r:id="rId44"/>
    <p:sldId id="1120" r:id="rId45"/>
    <p:sldId id="4005" r:id="rId46"/>
    <p:sldId id="4006" r:id="rId47"/>
    <p:sldId id="1115" r:id="rId48"/>
    <p:sldId id="1124" r:id="rId49"/>
    <p:sldId id="1125" r:id="rId50"/>
    <p:sldId id="1122" r:id="rId51"/>
    <p:sldId id="1126" r:id="rId52"/>
    <p:sldId id="1123" r:id="rId53"/>
    <p:sldId id="4017" r:id="rId54"/>
    <p:sldId id="4012" r:id="rId55"/>
    <p:sldId id="102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7" autoAdjust="0"/>
    <p:restoredTop sz="82176" autoAdjust="0"/>
  </p:normalViewPr>
  <p:slideViewPr>
    <p:cSldViewPr snapToGrid="0" snapToObjects="1">
      <p:cViewPr varScale="1">
        <p:scale>
          <a:sx n="73" d="100"/>
          <a:sy n="73" d="100"/>
        </p:scale>
        <p:origin x="1280" y="192"/>
      </p:cViewPr>
      <p:guideLst>
        <p:guide orient="horz" pos="2160"/>
        <p:guide pos="3840"/>
      </p:guideLst>
    </p:cSldViewPr>
  </p:slideViewPr>
  <p:notesTextViewPr>
    <p:cViewPr>
      <p:scale>
        <a:sx n="1" d="1"/>
        <a:sy n="1" d="1"/>
      </p:scale>
      <p:origin x="0" y="0"/>
    </p:cViewPr>
  </p:notesTextViewPr>
  <p:sorterViewPr>
    <p:cViewPr varScale="1">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71621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0976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12648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86920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78831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287968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3279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Users/Jon/NEED%20Dropbox/Presentations/GenderPayGap/Charts/Ratio.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Users/Jon/NEED%20Dropbox/Presentations/GenderPayGap/Charts/BlauKahn1.pn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file:////Users/Jon/NEED%20Dropbox/Presentations/GenderPayGap/Charts/BlauKahn2.png"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stockphoto.com/photo/the-concept-of-gender-pay-gap-a-miniature-man-and-a-miniature-woman-sitting-on-top-of-gm948782116-259017674"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istockphoto.com/photo/symbol-for-gender-equality-hand-turns-a-dice-and-changes-a-unequal-sign-to-a-equal-gm1131576721-29967070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wresearch.org/fact-tank/2017/12/14/gender-discrimination-comes-in-many-forms-for-todays-working-women/" TargetMode="External"/><Relationship Id="rId2" Type="http://schemas.openxmlformats.org/officeDocument/2006/relationships/hyperlink" Target="http://www.c-span.org/video/?324736-1/senator-bernie-sanders-ivt-remarks-national-press-clu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Summe</a:t>
            </a:r>
            <a:r>
              <a:rPr lang="en-US" sz="3600" b="1" i="1" dirty="0"/>
              <a:t>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Hawaii, Manoa</a:t>
            </a:r>
          </a:p>
          <a:p>
            <a:pPr>
              <a:lnSpc>
                <a:spcPct val="100000"/>
              </a:lnSpc>
              <a:spcBef>
                <a:spcPts val="0"/>
              </a:spcBef>
            </a:pPr>
            <a:r>
              <a:rPr lang="en-US" sz="3100" dirty="0">
                <a:solidFill>
                  <a:schemeClr val="tx2"/>
                </a:solidFill>
              </a:rPr>
              <a:t>July-Aug,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55486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a:xfrm>
            <a:off x="732183" y="0"/>
            <a:ext cx="10515600" cy="1325563"/>
          </a:xfrm>
        </p:spPr>
        <p:txBody>
          <a:bodyPr>
            <a:normAutofit/>
          </a:bodyPr>
          <a:lstStyle/>
          <a:p>
            <a:r>
              <a:rPr lang="en-US" sz="3800" dirty="0">
                <a:solidFill>
                  <a:schemeClr val="bg1"/>
                </a:solidFill>
              </a:rPr>
              <a:t>Sign</a:t>
            </a:r>
            <a:r>
              <a:rPr lang="en-US" sz="3800" dirty="0"/>
              <a:t>ificant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838200" y="1203158"/>
            <a:ext cx="10515600" cy="4718910"/>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in conjunction with </a:t>
            </a:r>
          </a:p>
          <a:p>
            <a:pPr lvl="1"/>
            <a:r>
              <a:rPr lang="en-US" sz="2800" dirty="0">
                <a:solidFill>
                  <a:srgbClr val="0C4C88"/>
                </a:solidFill>
              </a:rPr>
              <a:t>Affirmative Action and other movements aimed at diversity</a:t>
            </a:r>
          </a:p>
          <a:p>
            <a:endParaRPr lang="en-US" dirty="0"/>
          </a:p>
          <a:p>
            <a:r>
              <a:rPr lang="en-US" dirty="0"/>
              <a:t>“Gender Revolution”</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45642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50564-A908-42B9-9AB3-6DD77C85E27B}"/>
              </a:ext>
            </a:extLst>
          </p:cNvPr>
          <p:cNvSpPr>
            <a:spLocks noGrp="1"/>
          </p:cNvSpPr>
          <p:nvPr>
            <p:ph type="title"/>
          </p:nvPr>
        </p:nvSpPr>
        <p:spPr>
          <a:xfrm>
            <a:off x="851452" y="0"/>
            <a:ext cx="10515600" cy="1325563"/>
          </a:xfrm>
        </p:spPr>
        <p:txBody>
          <a:bodyPr/>
          <a:lstStyle/>
          <a:p>
            <a:r>
              <a:rPr lang="en-US" dirty="0">
                <a:solidFill>
                  <a:schemeClr val="bg1"/>
                </a:solidFill>
              </a:rPr>
              <a:t> Co</a:t>
            </a:r>
            <a:r>
              <a:rPr lang="en-US" dirty="0"/>
              <a:t>mposition of the Full-Time Workforce</a:t>
            </a:r>
          </a:p>
        </p:txBody>
      </p:sp>
      <p:sp>
        <p:nvSpPr>
          <p:cNvPr id="4" name="Slide Number Placeholder 3">
            <a:extLst>
              <a:ext uri="{FF2B5EF4-FFF2-40B4-BE49-F238E27FC236}">
                <a16:creationId xmlns:a16="http://schemas.microsoft.com/office/drawing/2014/main" id="{C2E7AC02-2BDB-4CDE-A82D-9CE5B7C9F2A8}"/>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Content Placeholder 5">
            <a:extLst>
              <a:ext uri="{FF2B5EF4-FFF2-40B4-BE49-F238E27FC236}">
                <a16:creationId xmlns:a16="http://schemas.microsoft.com/office/drawing/2014/main" id="{4B4D60E0-491E-E71C-EDAD-F0A8BFADB932}"/>
              </a:ext>
            </a:extLst>
          </p:cNvPr>
          <p:cNvPicPr>
            <a:picLocks noGrp="1" noChangeAspect="1"/>
          </p:cNvPicPr>
          <p:nvPr>
            <p:ph sz="half" idx="1"/>
          </p:nvPr>
        </p:nvPicPr>
        <p:blipFill>
          <a:blip r:embed="rId3"/>
          <a:stretch>
            <a:fillRect/>
          </a:stretch>
        </p:blipFill>
        <p:spPr>
          <a:xfrm>
            <a:off x="376991" y="1545185"/>
            <a:ext cx="5645001" cy="4096512"/>
          </a:xfrm>
          <a:prstGeom prst="rect">
            <a:avLst/>
          </a:prstGeom>
        </p:spPr>
      </p:pic>
      <p:pic>
        <p:nvPicPr>
          <p:cNvPr id="9" name="Content Placeholder 8">
            <a:extLst>
              <a:ext uri="{FF2B5EF4-FFF2-40B4-BE49-F238E27FC236}">
                <a16:creationId xmlns:a16="http://schemas.microsoft.com/office/drawing/2014/main" id="{B89FA1B3-C9C7-782A-383F-AF2413183387}"/>
              </a:ext>
            </a:extLst>
          </p:cNvPr>
          <p:cNvPicPr>
            <a:picLocks noGrp="1" noChangeAspect="1"/>
          </p:cNvPicPr>
          <p:nvPr>
            <p:ph sz="half" idx="2"/>
          </p:nvPr>
        </p:nvPicPr>
        <p:blipFill>
          <a:blip r:embed="rId4"/>
          <a:stretch>
            <a:fillRect/>
          </a:stretch>
        </p:blipFill>
        <p:spPr>
          <a:xfrm>
            <a:off x="6172199" y="1545186"/>
            <a:ext cx="5642811" cy="4094922"/>
          </a:xfrm>
          <a:prstGeom prst="rect">
            <a:avLst/>
          </a:prstGeom>
        </p:spPr>
      </p:pic>
      <p:sp>
        <p:nvSpPr>
          <p:cNvPr id="2" name="TextBox 1">
            <a:extLst>
              <a:ext uri="{FF2B5EF4-FFF2-40B4-BE49-F238E27FC236}">
                <a16:creationId xmlns:a16="http://schemas.microsoft.com/office/drawing/2014/main" id="{CD01082B-B91A-5D7B-A23B-F08319CF902E}"/>
              </a:ext>
            </a:extLst>
          </p:cNvPr>
          <p:cNvSpPr txBox="1"/>
          <p:nvPr/>
        </p:nvSpPr>
        <p:spPr>
          <a:xfrm>
            <a:off x="3124200" y="3784600"/>
            <a:ext cx="2387192" cy="1077218"/>
          </a:xfrm>
          <a:prstGeom prst="rect">
            <a:avLst/>
          </a:prstGeom>
          <a:noFill/>
        </p:spPr>
        <p:txBody>
          <a:bodyPr wrap="none" rtlCol="0">
            <a:spAutoFit/>
          </a:bodyPr>
          <a:lstStyle/>
          <a:p>
            <a:r>
              <a:rPr lang="en-US" sz="1600" b="1" dirty="0">
                <a:solidFill>
                  <a:schemeClr val="bg1"/>
                </a:solidFill>
              </a:rPr>
              <a:t>Growth:</a:t>
            </a:r>
          </a:p>
          <a:p>
            <a:r>
              <a:rPr lang="en-US" sz="1600" b="1" dirty="0">
                <a:solidFill>
                  <a:schemeClr val="bg1"/>
                </a:solidFill>
              </a:rPr>
              <a:t>	Total:	56%</a:t>
            </a:r>
          </a:p>
          <a:p>
            <a:r>
              <a:rPr lang="en-US" sz="1600" b="1" dirty="0">
                <a:solidFill>
                  <a:schemeClr val="bg1"/>
                </a:solidFill>
              </a:rPr>
              <a:t>	Men:	39%</a:t>
            </a:r>
          </a:p>
          <a:p>
            <a:r>
              <a:rPr lang="en-US" sz="1600" b="1" dirty="0">
                <a:solidFill>
                  <a:schemeClr val="bg1"/>
                </a:solidFill>
              </a:rPr>
              <a:t>	Women:	82%</a:t>
            </a:r>
          </a:p>
        </p:txBody>
      </p:sp>
    </p:spTree>
    <p:extLst>
      <p:ext uri="{BB962C8B-B14F-4D97-AF65-F5344CB8AC3E}">
        <p14:creationId xmlns:p14="http://schemas.microsoft.com/office/powerpoint/2010/main" val="123991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average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Q1, 2022, median weekly earning for full-time women workers was $955.5, and that for men was $1,141.3.</a:t>
                </a:r>
              </a:p>
              <a:p>
                <a:pPr marL="457200" lvl="1" indent="0">
                  <a:buNone/>
                </a:pPr>
                <a:endParaRPr lang="en-US" b="0" dirty="0"/>
              </a:p>
              <a:p>
                <a:pPr lvl="1"/>
                <a:r>
                  <a:rPr lang="en-US" dirty="0"/>
                  <a:t>Therefore, the gender wage gap in January 2021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m:t>
                          </m:r>
                          <m:r>
                            <a:rPr lang="en-US" b="0" i="1" smtClean="0">
                              <a:latin typeface="Cambria Math" panose="02040503050406030204" pitchFamily="18" charset="0"/>
                            </a:rPr>
                            <m:t>5</m:t>
                          </m:r>
                          <m:r>
                            <a:rPr lang="en-US" b="0" i="1" smtClean="0">
                              <a:latin typeface="Cambria Math" panose="02040503050406030204" pitchFamily="18" charset="0"/>
                            </a:rPr>
                            <m:t>5.5</m:t>
                          </m:r>
                        </m:num>
                        <m:den>
                          <m:r>
                            <a:rPr lang="en-US" b="0" i="1" smtClean="0">
                              <a:latin typeface="Cambria Math" panose="02040503050406030204" pitchFamily="18" charset="0"/>
                            </a:rPr>
                            <m:t>$1,1</m:t>
                          </m:r>
                          <m:r>
                            <a:rPr lang="en-US" b="0" i="1" smtClean="0">
                              <a:latin typeface="Cambria Math" panose="02040503050406030204" pitchFamily="18" charset="0"/>
                            </a:rPr>
                            <m:t>41</m:t>
                          </m:r>
                          <m:r>
                            <a:rPr lang="en-US" b="0" i="1" smtClean="0">
                              <a:latin typeface="Cambria Math" panose="02040503050406030204" pitchFamily="18" charset="0"/>
                            </a:rPr>
                            <m:t>.3</m:t>
                          </m:r>
                        </m:den>
                      </m:f>
                      <m:r>
                        <a:rPr lang="en-US" b="0" i="1" smtClean="0">
                          <a:latin typeface="Cambria Math" panose="02040503050406030204" pitchFamily="18" charset="0"/>
                        </a:rPr>
                        <m:t>=83.7%</m:t>
                      </m:r>
                    </m:oMath>
                  </m:oMathPara>
                </a14:m>
                <a:endParaRPr lang="en-US" b="0" dirty="0"/>
              </a:p>
            </p:txBody>
          </p:sp>
        </mc:Choice>
        <mc:Fallback>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2"/>
                <a:stretch>
                  <a:fillRect l="-841" t="-2479" r="-1442" b="-16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82069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268-B33F-DB4D-9B7A-F275708FD813}"/>
              </a:ext>
            </a:extLst>
          </p:cNvPr>
          <p:cNvSpPr>
            <a:spLocks noGrp="1"/>
          </p:cNvSpPr>
          <p:nvPr>
            <p:ph type="title"/>
          </p:nvPr>
        </p:nvSpPr>
        <p:spPr/>
        <p:txBody>
          <a:bodyPr/>
          <a:lstStyle/>
          <a:p>
            <a:r>
              <a:rPr lang="en-US" dirty="0">
                <a:solidFill>
                  <a:schemeClr val="bg1"/>
                </a:solidFill>
              </a:rPr>
              <a:t>Rel</a:t>
            </a:r>
            <a:r>
              <a:rPr lang="en-US" dirty="0"/>
              <a:t>ative Wage Gap Over Time</a:t>
            </a:r>
          </a:p>
        </p:txBody>
      </p:sp>
      <p:pic>
        <p:nvPicPr>
          <p:cNvPr id="6" name="Content Placeholder 5" descr="Chart, line chart&#10;&#10;Description automatically generated">
            <a:extLst>
              <a:ext uri="{FF2B5EF4-FFF2-40B4-BE49-F238E27FC236}">
                <a16:creationId xmlns:a16="http://schemas.microsoft.com/office/drawing/2014/main" id="{EAD48867-7F6C-DA45-8C1C-CBF35F346E63}"/>
              </a:ext>
            </a:extLst>
          </p:cNvPr>
          <p:cNvPicPr>
            <a:picLocks noGrp="1" noChangeAspect="1"/>
          </p:cNvPicPr>
          <p:nvPr>
            <p:ph idx="1"/>
          </p:nvPr>
        </p:nvPicPr>
        <p:blipFill>
          <a:blip r:embed="rId2" r:link="rId3"/>
          <a:stretch>
            <a:fillRect/>
          </a:stretch>
        </p:blipFill>
        <p:spPr>
          <a:xfrm>
            <a:off x="1050733" y="1184959"/>
            <a:ext cx="10090533" cy="5045267"/>
          </a:xfrm>
        </p:spPr>
      </p:pic>
      <p:sp>
        <p:nvSpPr>
          <p:cNvPr id="4" name="Slide Number Placeholder 3">
            <a:extLst>
              <a:ext uri="{FF2B5EF4-FFF2-40B4-BE49-F238E27FC236}">
                <a16:creationId xmlns:a16="http://schemas.microsoft.com/office/drawing/2014/main" id="{29DE2FDF-DB0F-BC48-B047-82E0FCC235EB}"/>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8" name="TextBox 7">
            <a:extLst>
              <a:ext uri="{FF2B5EF4-FFF2-40B4-BE49-F238E27FC236}">
                <a16:creationId xmlns:a16="http://schemas.microsoft.com/office/drawing/2014/main" id="{BABE322A-8BE3-D949-A5CB-BDF6A8005ED7}"/>
              </a:ext>
            </a:extLst>
          </p:cNvPr>
          <p:cNvSpPr txBox="1"/>
          <p:nvPr/>
        </p:nvSpPr>
        <p:spPr>
          <a:xfrm>
            <a:off x="3326730" y="4293151"/>
            <a:ext cx="5538537" cy="707886"/>
          </a:xfrm>
          <a:prstGeom prst="rect">
            <a:avLst/>
          </a:prstGeom>
          <a:noFill/>
        </p:spPr>
        <p:txBody>
          <a:bodyPr wrap="square" rtlCol="0">
            <a:spAutoFit/>
          </a:bodyPr>
          <a:lstStyle/>
          <a:p>
            <a:pPr algn="ctr"/>
            <a:r>
              <a:rPr lang="en-US" sz="2000" dirty="0">
                <a:solidFill>
                  <a:srgbClr val="C00000"/>
                </a:solidFill>
              </a:rPr>
              <a:t>Gap between men and women’s median earnings </a:t>
            </a:r>
          </a:p>
          <a:p>
            <a:pPr algn="ctr"/>
            <a:r>
              <a:rPr lang="en-US" sz="2000" dirty="0">
                <a:solidFill>
                  <a:srgbClr val="C00000"/>
                </a:solidFill>
              </a:rPr>
              <a:t>has narrowed considerably since the late 1970s.</a:t>
            </a:r>
          </a:p>
        </p:txBody>
      </p:sp>
      <p:cxnSp>
        <p:nvCxnSpPr>
          <p:cNvPr id="5" name="Straight Connector 4">
            <a:extLst>
              <a:ext uri="{FF2B5EF4-FFF2-40B4-BE49-F238E27FC236}">
                <a16:creationId xmlns:a16="http://schemas.microsoft.com/office/drawing/2014/main" id="{1C9A7B08-D8FC-B13F-F17D-E3959D779517}"/>
              </a:ext>
            </a:extLst>
          </p:cNvPr>
          <p:cNvCxnSpPr>
            <a:cxnSpLocks/>
          </p:cNvCxnSpPr>
          <p:nvPr/>
        </p:nvCxnSpPr>
        <p:spPr>
          <a:xfrm flipV="1">
            <a:off x="1981200" y="2806700"/>
            <a:ext cx="2832100" cy="18415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209308-FCE2-1E14-90C1-D8F39F1563BB}"/>
              </a:ext>
            </a:extLst>
          </p:cNvPr>
          <p:cNvCxnSpPr>
            <a:cxnSpLocks/>
          </p:cNvCxnSpPr>
          <p:nvPr/>
        </p:nvCxnSpPr>
        <p:spPr>
          <a:xfrm flipV="1">
            <a:off x="4813300" y="1913218"/>
            <a:ext cx="5693335" cy="8934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BCAC-A420-AE1D-9F5B-75CD65040EAD}"/>
              </a:ext>
            </a:extLst>
          </p:cNvPr>
          <p:cNvSpPr>
            <a:spLocks noGrp="1"/>
          </p:cNvSpPr>
          <p:nvPr>
            <p:ph type="title"/>
          </p:nvPr>
        </p:nvSpPr>
        <p:spPr>
          <a:xfrm>
            <a:off x="756920" y="0"/>
            <a:ext cx="10515600" cy="1325563"/>
          </a:xfrm>
        </p:spPr>
        <p:txBody>
          <a:bodyPr/>
          <a:lstStyle/>
          <a:p>
            <a:r>
              <a:rPr lang="en-US" dirty="0">
                <a:solidFill>
                  <a:schemeClr val="bg1"/>
                </a:solidFill>
              </a:rPr>
              <a:t>Sou</a:t>
            </a:r>
            <a:r>
              <a:rPr lang="en-US" dirty="0"/>
              <a:t>rces of Reduction</a:t>
            </a:r>
          </a:p>
        </p:txBody>
      </p:sp>
      <p:sp>
        <p:nvSpPr>
          <p:cNvPr id="3" name="Content Placeholder 2">
            <a:extLst>
              <a:ext uri="{FF2B5EF4-FFF2-40B4-BE49-F238E27FC236}">
                <a16:creationId xmlns:a16="http://schemas.microsoft.com/office/drawing/2014/main" id="{D200EA00-355C-2F0F-0C48-DE53DB2A3F8C}"/>
              </a:ext>
            </a:extLst>
          </p:cNvPr>
          <p:cNvSpPr>
            <a:spLocks noGrp="1"/>
          </p:cNvSpPr>
          <p:nvPr>
            <p:ph idx="1"/>
          </p:nvPr>
        </p:nvSpPr>
        <p:spPr/>
        <p:txBody>
          <a:bodyPr/>
          <a:lstStyle/>
          <a:p>
            <a:r>
              <a:rPr lang="en-US" dirty="0"/>
              <a:t>Relatively more women in jobs with collective bargaining.</a:t>
            </a:r>
          </a:p>
          <a:p>
            <a:pPr lvl="1"/>
            <a:r>
              <a:rPr lang="en-US" dirty="0"/>
              <a:t>Falling for both since 1981, but more for men than women.</a:t>
            </a:r>
          </a:p>
          <a:p>
            <a:r>
              <a:rPr lang="en-US" dirty="0"/>
              <a:t>Women are getting more education than men.</a:t>
            </a:r>
          </a:p>
          <a:p>
            <a:r>
              <a:rPr lang="en-US" dirty="0"/>
              <a:t>Women’s devotion to the labor market is growing.</a:t>
            </a:r>
          </a:p>
        </p:txBody>
      </p:sp>
      <p:sp>
        <p:nvSpPr>
          <p:cNvPr id="4" name="Slide Number Placeholder 3">
            <a:extLst>
              <a:ext uri="{FF2B5EF4-FFF2-40B4-BE49-F238E27FC236}">
                <a16:creationId xmlns:a16="http://schemas.microsoft.com/office/drawing/2014/main" id="{A6D4E055-D434-70C7-19BA-9D430F1C76ED}"/>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01357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1608-4DDB-2003-1788-AAC916D7ED9F}"/>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 Wage Gap</a:t>
            </a:r>
          </a:p>
        </p:txBody>
      </p:sp>
      <p:sp>
        <p:nvSpPr>
          <p:cNvPr id="3" name="Content Placeholder 2">
            <a:extLst>
              <a:ext uri="{FF2B5EF4-FFF2-40B4-BE49-F238E27FC236}">
                <a16:creationId xmlns:a16="http://schemas.microsoft.com/office/drawing/2014/main" id="{A31E3DDF-55CC-A56B-A156-78985B0204AF}"/>
              </a:ext>
            </a:extLst>
          </p:cNvPr>
          <p:cNvSpPr>
            <a:spLocks noGrp="1"/>
          </p:cNvSpPr>
          <p:nvPr>
            <p:ph idx="1"/>
          </p:nvPr>
        </p:nvSpPr>
        <p:spPr/>
        <p:txBody>
          <a:bodyPr/>
          <a:lstStyle/>
          <a:p>
            <a:r>
              <a:rPr lang="en-US" dirty="0"/>
              <a:t>Average wage comparison based on a limited sample. Men and women:</a:t>
            </a:r>
          </a:p>
          <a:p>
            <a:pPr lvl="1"/>
            <a:r>
              <a:rPr lang="en-US" dirty="0"/>
              <a:t>Working full time</a:t>
            </a:r>
          </a:p>
          <a:p>
            <a:pPr lvl="1"/>
            <a:r>
              <a:rPr lang="en-US" dirty="0"/>
              <a:t>Working year round</a:t>
            </a:r>
          </a:p>
          <a:p>
            <a:pPr marL="457200" lvl="1" indent="0">
              <a:buNone/>
            </a:pPr>
            <a:endParaRPr lang="en-US" dirty="0"/>
          </a:p>
          <a:p>
            <a:r>
              <a:rPr lang="en-US" dirty="0"/>
              <a:t>Wage gap is not: Apples to Apples</a:t>
            </a:r>
          </a:p>
          <a:p>
            <a:pPr lvl="1"/>
            <a:r>
              <a:rPr lang="en-US" dirty="0"/>
              <a:t>Does not compare wages of men and women in the same occupation or industry.</a:t>
            </a:r>
          </a:p>
        </p:txBody>
      </p:sp>
      <p:sp>
        <p:nvSpPr>
          <p:cNvPr id="4" name="Slide Number Placeholder 3">
            <a:extLst>
              <a:ext uri="{FF2B5EF4-FFF2-40B4-BE49-F238E27FC236}">
                <a16:creationId xmlns:a16="http://schemas.microsoft.com/office/drawing/2014/main" id="{66642B05-2E7B-C006-1A5E-B6839C32927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54163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3B49-0427-11F4-20AE-40D2CEEBB8C1}"/>
              </a:ext>
            </a:extLst>
          </p:cNvPr>
          <p:cNvSpPr>
            <a:spLocks noGrp="1"/>
          </p:cNvSpPr>
          <p:nvPr>
            <p:ph type="title"/>
          </p:nvPr>
        </p:nvSpPr>
        <p:spPr>
          <a:xfrm>
            <a:off x="811696" y="0"/>
            <a:ext cx="10515600" cy="1325563"/>
          </a:xfrm>
        </p:spPr>
        <p:txBody>
          <a:bodyPr/>
          <a:lstStyle/>
          <a:p>
            <a:r>
              <a:rPr lang="en-US" dirty="0">
                <a:solidFill>
                  <a:schemeClr val="bg1"/>
                </a:solidFill>
              </a:rPr>
              <a:t>Wh</a:t>
            </a:r>
            <a:r>
              <a:rPr lang="en-US" dirty="0"/>
              <a:t>at Does the Wage Gap Capture?</a:t>
            </a:r>
          </a:p>
        </p:txBody>
      </p:sp>
      <p:sp>
        <p:nvSpPr>
          <p:cNvPr id="3" name="Content Placeholder 2">
            <a:extLst>
              <a:ext uri="{FF2B5EF4-FFF2-40B4-BE49-F238E27FC236}">
                <a16:creationId xmlns:a16="http://schemas.microsoft.com/office/drawing/2014/main" id="{4FA4CDF9-6C0F-00C4-EDBA-DB30DA0BB5DF}"/>
              </a:ext>
            </a:extLst>
          </p:cNvPr>
          <p:cNvSpPr>
            <a:spLocks noGrp="1"/>
          </p:cNvSpPr>
          <p:nvPr>
            <p:ph idx="1"/>
          </p:nvPr>
        </p:nvSpPr>
        <p:spPr>
          <a:xfrm>
            <a:off x="838200" y="1113183"/>
            <a:ext cx="10515600" cy="4808885"/>
          </a:xfrm>
        </p:spPr>
        <p:txBody>
          <a:bodyPr>
            <a:normAutofit lnSpcReduction="10000"/>
          </a:bodyPr>
          <a:lstStyle/>
          <a:p>
            <a:r>
              <a:rPr lang="en-US" dirty="0"/>
              <a:t>It reflects gender differences in:</a:t>
            </a:r>
          </a:p>
          <a:p>
            <a:pPr lvl="1"/>
            <a:r>
              <a:rPr lang="en-US" dirty="0"/>
              <a:t>jobs, </a:t>
            </a:r>
          </a:p>
          <a:p>
            <a:pPr lvl="1"/>
            <a:r>
              <a:rPr lang="en-US" dirty="0"/>
              <a:t>hours worked, </a:t>
            </a:r>
          </a:p>
          <a:p>
            <a:pPr lvl="1"/>
            <a:r>
              <a:rPr lang="en-US" dirty="0"/>
              <a:t>years of experience,</a:t>
            </a:r>
          </a:p>
          <a:p>
            <a:pPr lvl="1"/>
            <a:r>
              <a:rPr lang="en-US" dirty="0"/>
              <a:t>educational attainment, </a:t>
            </a:r>
          </a:p>
          <a:p>
            <a:pPr lvl="1"/>
            <a:r>
              <a:rPr lang="en-US" dirty="0"/>
              <a:t>or personal choices that people make about their careers,</a:t>
            </a:r>
          </a:p>
          <a:p>
            <a:pPr lvl="1"/>
            <a:r>
              <a:rPr lang="en-US" dirty="0"/>
              <a:t>and discrimination.</a:t>
            </a:r>
          </a:p>
          <a:p>
            <a:pPr lvl="1"/>
            <a:endParaRPr lang="en-US" dirty="0"/>
          </a:p>
          <a:p>
            <a:r>
              <a:rPr lang="en-US" dirty="0"/>
              <a:t>Which begs the question of why the non-discrimination aspects differ by gender?</a:t>
            </a:r>
          </a:p>
          <a:p>
            <a:pPr lvl="1"/>
            <a:r>
              <a:rPr lang="en-US" dirty="0"/>
              <a:t>Discrimination?</a:t>
            </a:r>
          </a:p>
          <a:p>
            <a:pPr lvl="1"/>
            <a:r>
              <a:rPr lang="en-US" dirty="0"/>
              <a:t>The structure of our economic system?</a:t>
            </a:r>
          </a:p>
        </p:txBody>
      </p:sp>
      <p:sp>
        <p:nvSpPr>
          <p:cNvPr id="4" name="Slide Number Placeholder 3">
            <a:extLst>
              <a:ext uri="{FF2B5EF4-FFF2-40B4-BE49-F238E27FC236}">
                <a16:creationId xmlns:a16="http://schemas.microsoft.com/office/drawing/2014/main" id="{1D509A7B-F283-93B9-EA87-A8D8570B9146}"/>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52486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16" name="Content Placeholder 15">
            <a:extLst>
              <a:ext uri="{FF2B5EF4-FFF2-40B4-BE49-F238E27FC236}">
                <a16:creationId xmlns:a16="http://schemas.microsoft.com/office/drawing/2014/main" id="{F55E9E9E-5934-4839-A0E4-43A2E4AE22AA}"/>
              </a:ext>
            </a:extLst>
          </p:cNvPr>
          <p:cNvPicPr>
            <a:picLocks noGrp="1" noChangeAspect="1"/>
          </p:cNvPicPr>
          <p:nvPr>
            <p:ph idx="1"/>
          </p:nvPr>
        </p:nvPicPr>
        <p:blipFill>
          <a:blip r:embed="rId2"/>
          <a:stretch>
            <a:fillRect/>
          </a:stretch>
        </p:blipFill>
        <p:spPr>
          <a:xfrm>
            <a:off x="2010647" y="902369"/>
            <a:ext cx="8170705" cy="5261040"/>
          </a:xfrm>
        </p:spPr>
      </p:pic>
      <p:sp>
        <p:nvSpPr>
          <p:cNvPr id="3" name="Rectangle 2">
            <a:extLst>
              <a:ext uri="{FF2B5EF4-FFF2-40B4-BE49-F238E27FC236}">
                <a16:creationId xmlns:a16="http://schemas.microsoft.com/office/drawing/2014/main" id="{420798F8-CB83-9963-AF30-567B39C6FC57}"/>
              </a:ext>
            </a:extLst>
          </p:cNvPr>
          <p:cNvSpPr/>
          <p:nvPr/>
        </p:nvSpPr>
        <p:spPr>
          <a:xfrm>
            <a:off x="4559300" y="5118100"/>
            <a:ext cx="952500" cy="711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E74AC3-7D3B-1D09-B50E-A1BB0A6F9D7D}"/>
              </a:ext>
            </a:extLst>
          </p:cNvPr>
          <p:cNvSpPr txBox="1"/>
          <p:nvPr/>
        </p:nvSpPr>
        <p:spPr>
          <a:xfrm>
            <a:off x="342900" y="2120900"/>
            <a:ext cx="2031325" cy="2308324"/>
          </a:xfrm>
          <a:prstGeom prst="rect">
            <a:avLst/>
          </a:prstGeom>
          <a:noFill/>
        </p:spPr>
        <p:txBody>
          <a:bodyPr wrap="none" rtlCol="0">
            <a:spAutoFit/>
          </a:bodyPr>
          <a:lstStyle/>
          <a:p>
            <a:r>
              <a:rPr lang="en-US" dirty="0"/>
              <a:t>Leaders:</a:t>
            </a:r>
          </a:p>
          <a:p>
            <a:r>
              <a:rPr lang="en-US" dirty="0"/>
              <a:t>   Conn:	97.0</a:t>
            </a:r>
          </a:p>
          <a:p>
            <a:r>
              <a:rPr lang="en-US" dirty="0"/>
              <a:t>   CA:	87.8</a:t>
            </a:r>
          </a:p>
          <a:p>
            <a:endParaRPr lang="en-US" dirty="0"/>
          </a:p>
          <a:p>
            <a:r>
              <a:rPr lang="en-US" dirty="0"/>
              <a:t>Laggard:</a:t>
            </a:r>
          </a:p>
          <a:p>
            <a:r>
              <a:rPr lang="en-US" dirty="0"/>
              <a:t>   Utah:	72.7</a:t>
            </a:r>
          </a:p>
          <a:p>
            <a:endParaRPr lang="en-US" dirty="0"/>
          </a:p>
          <a:p>
            <a:r>
              <a:rPr lang="en-US" dirty="0"/>
              <a:t>Hawaii:	79.4	</a:t>
            </a:r>
          </a:p>
        </p:txBody>
      </p:sp>
    </p:spTree>
    <p:extLst>
      <p:ext uri="{BB962C8B-B14F-4D97-AF65-F5344CB8AC3E}">
        <p14:creationId xmlns:p14="http://schemas.microsoft.com/office/powerpoint/2010/main" val="284142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838200" y="128169"/>
            <a:ext cx="10515600" cy="986589"/>
          </a:xfrm>
        </p:spPr>
        <p:txBody>
          <a:bodyPr/>
          <a:lstStyle/>
          <a:p>
            <a:r>
              <a:rPr lang="en-US" dirty="0">
                <a:solidFill>
                  <a:schemeClr val="bg1"/>
                </a:solidFill>
              </a:rPr>
              <a:t>Wa</a:t>
            </a:r>
            <a:r>
              <a:rPr lang="en-US" dirty="0"/>
              <a:t>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2"/>
          <a:stretch>
            <a:fillRect/>
          </a:stretch>
        </p:blipFill>
        <p:spPr>
          <a:xfrm>
            <a:off x="922421" y="1102264"/>
            <a:ext cx="10627895" cy="5755736"/>
          </a:xfrm>
          <a:prstGeom prst="rect">
            <a:avLst/>
          </a:prstGeom>
        </p:spPr>
      </p:pic>
      <p:cxnSp>
        <p:nvCxnSpPr>
          <p:cNvPr id="5" name="Straight Connector 4">
            <a:extLst>
              <a:ext uri="{FF2B5EF4-FFF2-40B4-BE49-F238E27FC236}">
                <a16:creationId xmlns:a16="http://schemas.microsoft.com/office/drawing/2014/main" id="{7590E75B-F107-FFC9-1EFE-545B210F747D}"/>
              </a:ext>
            </a:extLst>
          </p:cNvPr>
          <p:cNvCxnSpPr/>
          <p:nvPr/>
        </p:nvCxnSpPr>
        <p:spPr>
          <a:xfrm>
            <a:off x="10418227" y="1506068"/>
            <a:ext cx="0" cy="1954306"/>
          </a:xfrm>
          <a:prstGeom prst="line">
            <a:avLst/>
          </a:prstGeom>
          <a:ln w="635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9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a:xfrm>
            <a:off x="798444" y="26504"/>
            <a:ext cx="10515600" cy="1325563"/>
          </a:xfrm>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a:p>
            <a:r>
              <a:rPr lang="en-US" dirty="0"/>
              <a:t>Gender wage gap is not a single statistic; it is dynamic.</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7945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29615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7" name="Content Placeholder 6">
            <a:extLst>
              <a:ext uri="{FF2B5EF4-FFF2-40B4-BE49-F238E27FC236}">
                <a16:creationId xmlns:a16="http://schemas.microsoft.com/office/drawing/2014/main" id="{13EACD2E-0CD0-A014-9621-C69340A2250D}"/>
              </a:ext>
            </a:extLst>
          </p:cNvPr>
          <p:cNvPicPr>
            <a:picLocks noGrp="1" noChangeAspect="1"/>
          </p:cNvPicPr>
          <p:nvPr>
            <p:ph sz="half" idx="1"/>
          </p:nvPr>
        </p:nvPicPr>
        <p:blipFill>
          <a:blip r:embed="rId2"/>
          <a:stretch>
            <a:fillRect/>
          </a:stretch>
        </p:blipFill>
        <p:spPr>
          <a:xfrm>
            <a:off x="221655" y="1867750"/>
            <a:ext cx="5743075" cy="4194572"/>
          </a:xfrm>
          <a:prstGeom prst="rect">
            <a:avLst/>
          </a:prstGeom>
        </p:spPr>
      </p:pic>
      <p:pic>
        <p:nvPicPr>
          <p:cNvPr id="11" name="Content Placeholder 10">
            <a:extLst>
              <a:ext uri="{FF2B5EF4-FFF2-40B4-BE49-F238E27FC236}">
                <a16:creationId xmlns:a16="http://schemas.microsoft.com/office/drawing/2014/main" id="{0FA24503-6B21-AF0B-0529-69429C220308}"/>
              </a:ext>
            </a:extLst>
          </p:cNvPr>
          <p:cNvPicPr>
            <a:picLocks noGrp="1" noChangeAspect="1"/>
          </p:cNvPicPr>
          <p:nvPr>
            <p:ph sz="half" idx="2"/>
          </p:nvPr>
        </p:nvPicPr>
        <p:blipFill>
          <a:blip r:embed="rId3"/>
          <a:stretch>
            <a:fillRect/>
          </a:stretch>
        </p:blipFill>
        <p:spPr>
          <a:xfrm>
            <a:off x="6019800" y="2215392"/>
            <a:ext cx="5950545" cy="3499288"/>
          </a:xfrm>
          <a:prstGeom prst="rect">
            <a:avLst/>
          </a:prstGeom>
        </p:spPr>
      </p:pic>
    </p:spTree>
    <p:extLst>
      <p:ext uri="{BB962C8B-B14F-4D97-AF65-F5344CB8AC3E}">
        <p14:creationId xmlns:p14="http://schemas.microsoft.com/office/powerpoint/2010/main" val="1683071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8BCE-59A8-3DB2-3D8B-8772A673BEFC}"/>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8" name="Content Placeholder 7" descr="Chart, line chart&#10;&#10;Description automatically generated">
            <a:extLst>
              <a:ext uri="{FF2B5EF4-FFF2-40B4-BE49-F238E27FC236}">
                <a16:creationId xmlns:a16="http://schemas.microsoft.com/office/drawing/2014/main" id="{FE5848FD-9D61-2D0F-1B36-3A4546AF8E56}"/>
              </a:ext>
            </a:extLst>
          </p:cNvPr>
          <p:cNvPicPr>
            <a:picLocks noGrp="1" noChangeAspect="1"/>
          </p:cNvPicPr>
          <p:nvPr>
            <p:ph idx="1"/>
          </p:nvPr>
        </p:nvPicPr>
        <p:blipFill>
          <a:blip r:embed="rId2"/>
          <a:stretch>
            <a:fillRect/>
          </a:stretch>
        </p:blipFill>
        <p:spPr>
          <a:xfrm>
            <a:off x="2796988" y="909923"/>
            <a:ext cx="6689293" cy="5302373"/>
          </a:xfrm>
        </p:spPr>
      </p:pic>
      <p:sp>
        <p:nvSpPr>
          <p:cNvPr id="4" name="Slide Number Placeholder 3">
            <a:extLst>
              <a:ext uri="{FF2B5EF4-FFF2-40B4-BE49-F238E27FC236}">
                <a16:creationId xmlns:a16="http://schemas.microsoft.com/office/drawing/2014/main" id="{0D1E5897-BCF3-56F4-46FD-0B232F2F1E04}"/>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17136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BF40-2EE9-35BA-1C0A-FD7B42EADA63}"/>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11" name="Content Placeholder 10" descr="Chart, line chart&#10;&#10;Description automatically generated">
            <a:extLst>
              <a:ext uri="{FF2B5EF4-FFF2-40B4-BE49-F238E27FC236}">
                <a16:creationId xmlns:a16="http://schemas.microsoft.com/office/drawing/2014/main" id="{753127C4-82ED-954E-EACD-D6E0353FFBFF}"/>
              </a:ext>
            </a:extLst>
          </p:cNvPr>
          <p:cNvPicPr>
            <a:picLocks noGrp="1" noChangeAspect="1"/>
          </p:cNvPicPr>
          <p:nvPr>
            <p:ph sz="half" idx="1"/>
          </p:nvPr>
        </p:nvPicPr>
        <p:blipFill>
          <a:blip r:embed="rId2"/>
          <a:stretch>
            <a:fillRect/>
          </a:stretch>
        </p:blipFill>
        <p:spPr>
          <a:xfrm>
            <a:off x="357804" y="1325563"/>
            <a:ext cx="5661996" cy="4488069"/>
          </a:xfrm>
        </p:spPr>
      </p:pic>
      <p:pic>
        <p:nvPicPr>
          <p:cNvPr id="9" name="Content Placeholder 8" descr="Chart, line chart&#10;&#10;Description automatically generated">
            <a:extLst>
              <a:ext uri="{FF2B5EF4-FFF2-40B4-BE49-F238E27FC236}">
                <a16:creationId xmlns:a16="http://schemas.microsoft.com/office/drawing/2014/main" id="{AF72F9D6-2FEB-D599-5F22-C7101C060159}"/>
              </a:ext>
            </a:extLst>
          </p:cNvPr>
          <p:cNvPicPr>
            <a:picLocks noGrp="1" noChangeAspect="1"/>
          </p:cNvPicPr>
          <p:nvPr>
            <p:ph sz="half" idx="2"/>
          </p:nvPr>
        </p:nvPicPr>
        <p:blipFill>
          <a:blip r:embed="rId3"/>
          <a:stretch>
            <a:fillRect/>
          </a:stretch>
        </p:blipFill>
        <p:spPr>
          <a:xfrm>
            <a:off x="6172200" y="1325563"/>
            <a:ext cx="5661996" cy="4488069"/>
          </a:xfrm>
        </p:spPr>
      </p:pic>
      <p:sp>
        <p:nvSpPr>
          <p:cNvPr id="5" name="Slide Number Placeholder 4">
            <a:extLst>
              <a:ext uri="{FF2B5EF4-FFF2-40B4-BE49-F238E27FC236}">
                <a16:creationId xmlns:a16="http://schemas.microsoft.com/office/drawing/2014/main" id="{8F9A0692-25A1-2061-9BBE-2A966415865F}"/>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173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10" name="Content Placeholder 13">
            <a:extLst>
              <a:ext uri="{FF2B5EF4-FFF2-40B4-BE49-F238E27FC236}">
                <a16:creationId xmlns:a16="http://schemas.microsoft.com/office/drawing/2014/main" id="{B8FA588D-0941-461A-BF5D-4C5A6DB00E5C}"/>
              </a:ext>
            </a:extLst>
          </p:cNvPr>
          <p:cNvSpPr txBox="1">
            <a:spLocks/>
          </p:cNvSpPr>
          <p:nvPr/>
        </p:nvSpPr>
        <p:spPr>
          <a:xfrm>
            <a:off x="7471610" y="1083906"/>
            <a:ext cx="3882189" cy="51233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Earnings differences between women and men were largest among Asians and among Whites. </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Asian women earned 79% as much as Asian men, and White women earned 82%as much as White men.</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Black women had median earnings that were 92% of Black men’s, and Hispanic women’s earnings were 89% of Hispanic men.</a:t>
            </a:r>
          </a:p>
        </p:txBody>
      </p:sp>
      <p:pic>
        <p:nvPicPr>
          <p:cNvPr id="6" name="Content Placeholder 5">
            <a:extLst>
              <a:ext uri="{FF2B5EF4-FFF2-40B4-BE49-F238E27FC236}">
                <a16:creationId xmlns:a16="http://schemas.microsoft.com/office/drawing/2014/main" id="{715C46E3-5FA9-C0E2-7B5C-F15E30BC4B37}"/>
              </a:ext>
            </a:extLst>
          </p:cNvPr>
          <p:cNvPicPr>
            <a:picLocks noGrp="1" noChangeAspect="1"/>
          </p:cNvPicPr>
          <p:nvPr>
            <p:ph idx="1"/>
          </p:nvPr>
        </p:nvPicPr>
        <p:blipFill>
          <a:blip r:embed="rId3"/>
          <a:stretch>
            <a:fillRect/>
          </a:stretch>
        </p:blipFill>
        <p:spPr>
          <a:xfrm>
            <a:off x="186328" y="1469897"/>
            <a:ext cx="7285281" cy="4351337"/>
          </a:xfrm>
          <a:prstGeom prst="rect">
            <a:avLst/>
          </a:prstGeom>
        </p:spPr>
      </p:pic>
    </p:spTree>
    <p:extLst>
      <p:ext uri="{BB962C8B-B14F-4D97-AF65-F5344CB8AC3E}">
        <p14:creationId xmlns:p14="http://schemas.microsoft.com/office/powerpoint/2010/main" val="1954185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471610" y="867338"/>
            <a:ext cx="3882189" cy="5123321"/>
          </a:xfrm>
        </p:spPr>
        <p:txBody>
          <a:bodyPr>
            <a:normAutofit/>
          </a:bodyPr>
          <a:lstStyle/>
          <a:p>
            <a:r>
              <a:rPr lang="en-US" sz="2400" b="0" dirty="0"/>
              <a:t>College pays – among all workers, median earnings of those with at most a HS degree were 55% of those with at least a bachelor’s degree.</a:t>
            </a:r>
          </a:p>
          <a:p>
            <a:pPr marL="0" indent="0">
              <a:buNone/>
            </a:pPr>
            <a:endParaRPr lang="en-US" sz="2400" b="0" dirty="0"/>
          </a:p>
          <a:p>
            <a:r>
              <a:rPr lang="en-US" sz="2400" b="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the largest among college graduates, with women’s median earning at only 75%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82268"/>
            <a:ext cx="10515600" cy="890898"/>
          </a:xfrm>
        </p:spPr>
        <p:txBody>
          <a:bodyPr/>
          <a:lstStyle/>
          <a:p>
            <a:r>
              <a:rPr lang="en-US" dirty="0">
                <a:solidFill>
                  <a:schemeClr val="bg1"/>
                </a:solidFill>
              </a:rPr>
              <a:t>Wa</a:t>
            </a:r>
            <a:r>
              <a:rPr lang="en-US" dirty="0"/>
              <a:t>ge Gap by Level of Education</a:t>
            </a:r>
          </a:p>
        </p:txBody>
      </p:sp>
      <p:pic>
        <p:nvPicPr>
          <p:cNvPr id="3" name="Picture 2">
            <a:extLst>
              <a:ext uri="{FF2B5EF4-FFF2-40B4-BE49-F238E27FC236}">
                <a16:creationId xmlns:a16="http://schemas.microsoft.com/office/drawing/2014/main" id="{FEA947C6-88E8-3F0A-BF0F-37DFF0F89AFF}"/>
              </a:ext>
            </a:extLst>
          </p:cNvPr>
          <p:cNvPicPr>
            <a:picLocks noChangeAspect="1"/>
          </p:cNvPicPr>
          <p:nvPr/>
        </p:nvPicPr>
        <p:blipFill>
          <a:blip r:embed="rId2"/>
          <a:stretch>
            <a:fillRect/>
          </a:stretch>
        </p:blipFill>
        <p:spPr>
          <a:xfrm>
            <a:off x="273780" y="1203633"/>
            <a:ext cx="7197829" cy="4787026"/>
          </a:xfrm>
          <a:prstGeom prst="rect">
            <a:avLst/>
          </a:prstGeom>
        </p:spPr>
      </p:pic>
      <p:sp>
        <p:nvSpPr>
          <p:cNvPr id="4" name="TextBox 3">
            <a:extLst>
              <a:ext uri="{FF2B5EF4-FFF2-40B4-BE49-F238E27FC236}">
                <a16:creationId xmlns:a16="http://schemas.microsoft.com/office/drawing/2014/main" id="{BC382FE1-2D1C-FFCE-B61D-FF618C07E3AA}"/>
              </a:ext>
            </a:extLst>
          </p:cNvPr>
          <p:cNvSpPr txBox="1"/>
          <p:nvPr/>
        </p:nvSpPr>
        <p:spPr>
          <a:xfrm>
            <a:off x="1432595"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77.9</a:t>
            </a:r>
          </a:p>
        </p:txBody>
      </p:sp>
      <p:sp>
        <p:nvSpPr>
          <p:cNvPr id="6" name="TextBox 5">
            <a:extLst>
              <a:ext uri="{FF2B5EF4-FFF2-40B4-BE49-F238E27FC236}">
                <a16:creationId xmlns:a16="http://schemas.microsoft.com/office/drawing/2014/main" id="{62DD1CA0-4E71-19F8-486C-A073A222BD18}"/>
              </a:ext>
            </a:extLst>
          </p:cNvPr>
          <p:cNvSpPr txBox="1"/>
          <p:nvPr/>
        </p:nvSpPr>
        <p:spPr>
          <a:xfrm>
            <a:off x="3018082" y="4288983"/>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76.2</a:t>
            </a:r>
          </a:p>
        </p:txBody>
      </p:sp>
      <p:sp>
        <p:nvSpPr>
          <p:cNvPr id="7" name="TextBox 6">
            <a:extLst>
              <a:ext uri="{FF2B5EF4-FFF2-40B4-BE49-F238E27FC236}">
                <a16:creationId xmlns:a16="http://schemas.microsoft.com/office/drawing/2014/main" id="{A3D21022-D6C7-A6FA-4225-BA63829E2D84}"/>
              </a:ext>
            </a:extLst>
          </p:cNvPr>
          <p:cNvSpPr txBox="1"/>
          <p:nvPr/>
        </p:nvSpPr>
        <p:spPr>
          <a:xfrm>
            <a:off x="6194423"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75.4</a:t>
            </a:r>
          </a:p>
        </p:txBody>
      </p:sp>
      <p:sp>
        <p:nvSpPr>
          <p:cNvPr id="8" name="TextBox 7">
            <a:extLst>
              <a:ext uri="{FF2B5EF4-FFF2-40B4-BE49-F238E27FC236}">
                <a16:creationId xmlns:a16="http://schemas.microsoft.com/office/drawing/2014/main" id="{68C43A46-2AB9-6982-EC50-60BCB8159133}"/>
              </a:ext>
            </a:extLst>
          </p:cNvPr>
          <p:cNvSpPr txBox="1"/>
          <p:nvPr/>
        </p:nvSpPr>
        <p:spPr>
          <a:xfrm>
            <a:off x="4603569"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75.9</a:t>
            </a:r>
          </a:p>
        </p:txBody>
      </p:sp>
    </p:spTree>
    <p:extLst>
      <p:ext uri="{BB962C8B-B14F-4D97-AF65-F5344CB8AC3E}">
        <p14:creationId xmlns:p14="http://schemas.microsoft.com/office/powerpoint/2010/main" val="123772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66880-3DCC-4484-A4B8-811568888ABD}"/>
              </a:ext>
            </a:extLst>
          </p:cNvPr>
          <p:cNvSpPr>
            <a:spLocks noGrp="1"/>
          </p:cNvSpPr>
          <p:nvPr>
            <p:ph sz="half" idx="2"/>
          </p:nvPr>
        </p:nvSpPr>
        <p:spPr>
          <a:xfrm>
            <a:off x="838200" y="1130343"/>
            <a:ext cx="10515601" cy="503154"/>
          </a:xfrm>
        </p:spPr>
        <p:txBody>
          <a:bodyPr>
            <a:normAutofit/>
          </a:bodyPr>
          <a:lstStyle/>
          <a:p>
            <a:pPr marL="0" indent="0">
              <a:buNone/>
            </a:pPr>
            <a:r>
              <a:rPr lang="en-US" sz="2000" dirty="0"/>
              <a:t>Long-term trend in inflation-adjusted earnings has been more favorable for women than for men. </a:t>
            </a:r>
          </a:p>
        </p:txBody>
      </p:sp>
      <p:sp>
        <p:nvSpPr>
          <p:cNvPr id="4" name="Slide Number Placeholder 3">
            <a:extLst>
              <a:ext uri="{FF2B5EF4-FFF2-40B4-BE49-F238E27FC236}">
                <a16:creationId xmlns:a16="http://schemas.microsoft.com/office/drawing/2014/main" id="{21C81367-E5A4-44FB-8421-7D1F2A490F4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4">
            <a:extLst>
              <a:ext uri="{FF2B5EF4-FFF2-40B4-BE49-F238E27FC236}">
                <a16:creationId xmlns:a16="http://schemas.microsoft.com/office/drawing/2014/main" id="{8CB97005-3C11-41D0-B960-4A05FB7B935C}"/>
              </a:ext>
            </a:extLst>
          </p:cNvPr>
          <p:cNvSpPr>
            <a:spLocks noGrp="1"/>
          </p:cNvSpPr>
          <p:nvPr>
            <p:ph type="title"/>
          </p:nvPr>
        </p:nvSpPr>
        <p:spPr>
          <a:xfrm>
            <a:off x="838200" y="282267"/>
            <a:ext cx="10515600" cy="1325563"/>
          </a:xfrm>
        </p:spPr>
        <p:txBody>
          <a:bodyPr/>
          <a:lstStyle/>
          <a:p>
            <a:r>
              <a:rPr lang="en-US" dirty="0">
                <a:solidFill>
                  <a:schemeClr val="bg1"/>
                </a:solidFill>
              </a:rPr>
              <a:t>Wa</a:t>
            </a:r>
            <a:r>
              <a:rPr lang="en-US" dirty="0"/>
              <a:t>ge Change by Level of Education</a:t>
            </a:r>
          </a:p>
        </p:txBody>
      </p:sp>
      <p:pic>
        <p:nvPicPr>
          <p:cNvPr id="11" name="Content Placeholder 10">
            <a:extLst>
              <a:ext uri="{FF2B5EF4-FFF2-40B4-BE49-F238E27FC236}">
                <a16:creationId xmlns:a16="http://schemas.microsoft.com/office/drawing/2014/main" id="{45C0CA63-DF4F-CDC3-A283-720A11124C52}"/>
              </a:ext>
            </a:extLst>
          </p:cNvPr>
          <p:cNvPicPr>
            <a:picLocks noGrp="1" noChangeAspect="1"/>
          </p:cNvPicPr>
          <p:nvPr>
            <p:ph sz="half" idx="1"/>
          </p:nvPr>
        </p:nvPicPr>
        <p:blipFill>
          <a:blip r:embed="rId2"/>
          <a:stretch>
            <a:fillRect/>
          </a:stretch>
        </p:blipFill>
        <p:spPr>
          <a:xfrm>
            <a:off x="1419726" y="1541177"/>
            <a:ext cx="9352548" cy="4597122"/>
          </a:xfrm>
          <a:prstGeom prst="rect">
            <a:avLst/>
          </a:prstGeom>
        </p:spPr>
      </p:pic>
    </p:spTree>
    <p:extLst>
      <p:ext uri="{BB962C8B-B14F-4D97-AF65-F5344CB8AC3E}">
        <p14:creationId xmlns:p14="http://schemas.microsoft.com/office/powerpoint/2010/main" val="60551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6" name="Picture 5">
            <a:extLst>
              <a:ext uri="{FF2B5EF4-FFF2-40B4-BE49-F238E27FC236}">
                <a16:creationId xmlns:a16="http://schemas.microsoft.com/office/drawing/2014/main" id="{D6A0B61A-100A-5CD2-A785-ADCE7F580416}"/>
              </a:ext>
            </a:extLst>
          </p:cNvPr>
          <p:cNvPicPr>
            <a:picLocks noChangeAspect="1"/>
          </p:cNvPicPr>
          <p:nvPr/>
        </p:nvPicPr>
        <p:blipFill>
          <a:blip r:embed="rId3"/>
          <a:stretch>
            <a:fillRect/>
          </a:stretch>
        </p:blipFill>
        <p:spPr>
          <a:xfrm>
            <a:off x="1890207" y="972246"/>
            <a:ext cx="8108036" cy="5211525"/>
          </a:xfrm>
          <a:prstGeom prst="rect">
            <a:avLst/>
          </a:prstGeom>
        </p:spPr>
      </p:pic>
    </p:spTree>
    <p:extLst>
      <p:ext uri="{BB962C8B-B14F-4D97-AF65-F5344CB8AC3E}">
        <p14:creationId xmlns:p14="http://schemas.microsoft.com/office/powerpoint/2010/main" val="3825625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a:xfrm>
            <a:off x="914400" y="205187"/>
            <a:ext cx="10515600" cy="960438"/>
          </a:xfrm>
        </p:spPr>
        <p:txBody>
          <a:bodyPr>
            <a:normAutofit fontScale="90000"/>
          </a:bodyPr>
          <a:lstStyle/>
          <a:p>
            <a:r>
              <a:rPr lang="en-US" sz="3600" dirty="0">
                <a:solidFill>
                  <a:schemeClr val="bg1"/>
                </a:solidFill>
              </a:rPr>
              <a:t>Wa</a:t>
            </a:r>
            <a:r>
              <a:rPr lang="en-US" sz="3600" dirty="0"/>
              <a:t>ge Gap Widens with Age and with Years </a:t>
            </a:r>
            <a:br>
              <a:rPr lang="en-US" sz="3600" dirty="0"/>
            </a:br>
            <a:r>
              <a:rPr lang="en-US" sz="3600" dirty="0">
                <a:solidFill>
                  <a:schemeClr val="bg1"/>
                </a:solidFill>
              </a:rPr>
              <a:t>Aft</a:t>
            </a:r>
            <a:r>
              <a:rPr lang="en-US" sz="3600" dirty="0"/>
              <a:t>er Leaving School</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8" name="Content Placeholder 7">
            <a:extLst>
              <a:ext uri="{FF2B5EF4-FFF2-40B4-BE49-F238E27FC236}">
                <a16:creationId xmlns:a16="http://schemas.microsoft.com/office/drawing/2014/main" id="{FE95C934-66D8-433F-AB0E-0BAD879E6F64}"/>
              </a:ext>
            </a:extLst>
          </p:cNvPr>
          <p:cNvSpPr>
            <a:spLocks noGrp="1"/>
          </p:cNvSpPr>
          <p:nvPr>
            <p:ph sz="half" idx="2"/>
          </p:nvPr>
        </p:nvSpPr>
        <p:spPr>
          <a:xfrm>
            <a:off x="6172200" y="1325563"/>
            <a:ext cx="5181600" cy="490466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Bertrand, Goldin, Katz (2010)</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Directly following MBA  receipt, average earnings  are  comparable among men and women,  but  they soon  diverge.</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In the first 9 years after graduation, women’s average earnings increase by 117%, while those of men increase by 208%.</a:t>
            </a:r>
          </a:p>
          <a:p>
            <a:endParaRPr lang="en-US" sz="3600" dirty="0"/>
          </a:p>
        </p:txBody>
      </p:sp>
      <p:pic>
        <p:nvPicPr>
          <p:cNvPr id="6" name="Picture 5">
            <a:extLst>
              <a:ext uri="{FF2B5EF4-FFF2-40B4-BE49-F238E27FC236}">
                <a16:creationId xmlns:a16="http://schemas.microsoft.com/office/drawing/2014/main" id="{600C638B-CE82-342B-3539-A3C82B09C6BD}"/>
              </a:ext>
            </a:extLst>
          </p:cNvPr>
          <p:cNvPicPr>
            <a:picLocks noChangeAspect="1"/>
          </p:cNvPicPr>
          <p:nvPr/>
        </p:nvPicPr>
        <p:blipFill>
          <a:blip r:embed="rId2"/>
          <a:stretch>
            <a:fillRect/>
          </a:stretch>
        </p:blipFill>
        <p:spPr>
          <a:xfrm>
            <a:off x="662399" y="1238968"/>
            <a:ext cx="5357402" cy="4904663"/>
          </a:xfrm>
          <a:prstGeom prst="rect">
            <a:avLst/>
          </a:prstGeom>
        </p:spPr>
      </p:pic>
    </p:spTree>
    <p:extLst>
      <p:ext uri="{BB962C8B-B14F-4D97-AF65-F5344CB8AC3E}">
        <p14:creationId xmlns:p14="http://schemas.microsoft.com/office/powerpoint/2010/main" val="228171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08633-F074-4C7B-B6CF-21AE287E6568}"/>
              </a:ext>
            </a:extLst>
          </p:cNvPr>
          <p:cNvSpPr>
            <a:spLocks noGrp="1"/>
          </p:cNvSpPr>
          <p:nvPr>
            <p:ph type="title"/>
          </p:nvPr>
        </p:nvSpPr>
        <p:spPr>
          <a:xfrm>
            <a:off x="838200" y="156633"/>
            <a:ext cx="10399295" cy="1062914"/>
          </a:xfrm>
        </p:spPr>
        <p:txBody>
          <a:bodyPr/>
          <a:lstStyle/>
          <a:p>
            <a:r>
              <a:rPr lang="en-US" sz="4000" dirty="0">
                <a:solidFill>
                  <a:schemeClr val="bg1"/>
                </a:solidFill>
              </a:rPr>
              <a:t>Wa</a:t>
            </a:r>
            <a:r>
              <a:rPr lang="en-US" sz="4000" dirty="0"/>
              <a:t>ge Gap Among MBA Graduates Not </a:t>
            </a:r>
            <a:r>
              <a:rPr lang="en-US" dirty="0"/>
              <a:t>R</a:t>
            </a:r>
            <a:r>
              <a:rPr lang="en-US" sz="4000" dirty="0"/>
              <a:t>andom</a:t>
            </a:r>
            <a:endParaRPr lang="en-US" dirty="0"/>
          </a:p>
        </p:txBody>
      </p:sp>
      <p:sp>
        <p:nvSpPr>
          <p:cNvPr id="7" name="Content Placeholder 6">
            <a:extLst>
              <a:ext uri="{FF2B5EF4-FFF2-40B4-BE49-F238E27FC236}">
                <a16:creationId xmlns:a16="http://schemas.microsoft.com/office/drawing/2014/main" id="{DB0F988D-B716-4BC9-B9F8-BE1BEBCFAC5A}"/>
              </a:ext>
            </a:extLst>
          </p:cNvPr>
          <p:cNvSpPr>
            <a:spLocks noGrp="1"/>
          </p:cNvSpPr>
          <p:nvPr>
            <p:ph idx="1"/>
          </p:nvPr>
        </p:nvSpPr>
        <p:spPr/>
        <p:txBody>
          <a:bodyPr>
            <a:normAutofit fontScale="92500" lnSpcReduction="10000"/>
          </a:bodyPr>
          <a:lstStyle/>
          <a:p>
            <a:r>
              <a:rPr lang="en-US" dirty="0"/>
              <a:t>The sample controls for ability, training and education.</a:t>
            </a:r>
          </a:p>
          <a:p>
            <a:r>
              <a:rPr lang="en-US" dirty="0"/>
              <a:t>Almost all the gap can be explained by:</a:t>
            </a:r>
          </a:p>
          <a:p>
            <a:pPr lvl="1"/>
            <a:r>
              <a:rPr lang="en-US" dirty="0"/>
              <a:t>Career interruptions.</a:t>
            </a:r>
          </a:p>
          <a:p>
            <a:pPr lvl="1"/>
            <a:r>
              <a:rPr lang="en-US" dirty="0"/>
              <a:t>Differences in average weekly work hours. </a:t>
            </a:r>
          </a:p>
          <a:p>
            <a:pPr lvl="2"/>
            <a:r>
              <a:rPr lang="en-US" dirty="0"/>
              <a:t>49 </a:t>
            </a:r>
            <a:r>
              <a:rPr lang="en-US" dirty="0" err="1"/>
              <a:t>hrs</a:t>
            </a:r>
            <a:r>
              <a:rPr lang="en-US" dirty="0"/>
              <a:t> vs 57 </a:t>
            </a:r>
            <a:r>
              <a:rPr lang="en-US" dirty="0" err="1"/>
              <a:t>hrs</a:t>
            </a:r>
            <a:r>
              <a:rPr lang="en-US" dirty="0"/>
              <a:t> for men.</a:t>
            </a:r>
          </a:p>
          <a:p>
            <a:pPr lvl="2"/>
            <a:r>
              <a:rPr lang="en-US" dirty="0"/>
              <a:t>More part-time, self-employed workers.</a:t>
            </a:r>
          </a:p>
          <a:p>
            <a:r>
              <a:rPr lang="en-US" dirty="0"/>
              <a:t>The gap grows largely with the arrival of children.</a:t>
            </a:r>
          </a:p>
          <a:p>
            <a:pPr lvl="1"/>
            <a:r>
              <a:rPr lang="en-US" dirty="0"/>
              <a:t>Well-intentioned paternalism by supervisors.</a:t>
            </a:r>
          </a:p>
          <a:p>
            <a:pPr lvl="1"/>
            <a:r>
              <a:rPr lang="en-US" dirty="0"/>
              <a:t>Husband’s position on the earnings distribution and its interaction with children also a factor.</a:t>
            </a:r>
          </a:p>
          <a:p>
            <a:r>
              <a:rPr lang="en-US" dirty="0"/>
              <a:t>Several studies, even those from Nordic countries, support these results.</a:t>
            </a:r>
          </a:p>
        </p:txBody>
      </p:sp>
      <p:sp>
        <p:nvSpPr>
          <p:cNvPr id="5" name="Slide Number Placeholder 4">
            <a:extLst>
              <a:ext uri="{FF2B5EF4-FFF2-40B4-BE49-F238E27FC236}">
                <a16:creationId xmlns:a16="http://schemas.microsoft.com/office/drawing/2014/main" id="{C7C55929-5DF4-4B16-A121-3C2FA676D785}"/>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67669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6504"/>
            <a:ext cx="10515600" cy="1325563"/>
          </a:xfrm>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6" name="Picture 5">
            <a:extLst>
              <a:ext uri="{FF2B5EF4-FFF2-40B4-BE49-F238E27FC236}">
                <a16:creationId xmlns:a16="http://schemas.microsoft.com/office/drawing/2014/main" id="{47927608-8B2E-2C27-529B-6E2C14EC2A0E}"/>
              </a:ext>
            </a:extLst>
          </p:cNvPr>
          <p:cNvPicPr>
            <a:picLocks noChangeAspect="1"/>
          </p:cNvPicPr>
          <p:nvPr/>
        </p:nvPicPr>
        <p:blipFill>
          <a:blip r:embed="rId2"/>
          <a:stretch>
            <a:fillRect/>
          </a:stretch>
        </p:blipFill>
        <p:spPr>
          <a:xfrm>
            <a:off x="1647324" y="1027667"/>
            <a:ext cx="8897352" cy="5162944"/>
          </a:xfrm>
          <a:prstGeom prst="rect">
            <a:avLst/>
          </a:prstGeom>
        </p:spPr>
      </p:pic>
      <p:sp>
        <p:nvSpPr>
          <p:cNvPr id="3" name="TextBox 2">
            <a:extLst>
              <a:ext uri="{FF2B5EF4-FFF2-40B4-BE49-F238E27FC236}">
                <a16:creationId xmlns:a16="http://schemas.microsoft.com/office/drawing/2014/main" id="{733A841E-10AE-ECFC-A036-A85B107B511E}"/>
              </a:ext>
            </a:extLst>
          </p:cNvPr>
          <p:cNvSpPr txBox="1"/>
          <p:nvPr/>
        </p:nvSpPr>
        <p:spPr>
          <a:xfrm>
            <a:off x="2484782"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4" name="TextBox 3">
            <a:extLst>
              <a:ext uri="{FF2B5EF4-FFF2-40B4-BE49-F238E27FC236}">
                <a16:creationId xmlns:a16="http://schemas.microsoft.com/office/drawing/2014/main" id="{2B3D733D-9EB5-A077-1457-D48A376D613C}"/>
              </a:ext>
            </a:extLst>
          </p:cNvPr>
          <p:cNvSpPr txBox="1"/>
          <p:nvPr/>
        </p:nvSpPr>
        <p:spPr>
          <a:xfrm>
            <a:off x="3657948"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7" name="TextBox 6">
            <a:extLst>
              <a:ext uri="{FF2B5EF4-FFF2-40B4-BE49-F238E27FC236}">
                <a16:creationId xmlns:a16="http://schemas.microsoft.com/office/drawing/2014/main" id="{964EEF6B-8E5A-B351-2EFB-CD55E0AF8616}"/>
              </a:ext>
            </a:extLst>
          </p:cNvPr>
          <p:cNvSpPr txBox="1"/>
          <p:nvPr/>
        </p:nvSpPr>
        <p:spPr>
          <a:xfrm>
            <a:off x="4831114"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8" name="TextBox 7">
            <a:extLst>
              <a:ext uri="{FF2B5EF4-FFF2-40B4-BE49-F238E27FC236}">
                <a16:creationId xmlns:a16="http://schemas.microsoft.com/office/drawing/2014/main" id="{3D764510-C709-C4BF-C5C7-2B7F1D38429C}"/>
              </a:ext>
            </a:extLst>
          </p:cNvPr>
          <p:cNvSpPr txBox="1"/>
          <p:nvPr/>
        </p:nvSpPr>
        <p:spPr>
          <a:xfrm>
            <a:off x="5957640"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9" name="TextBox 8">
            <a:extLst>
              <a:ext uri="{FF2B5EF4-FFF2-40B4-BE49-F238E27FC236}">
                <a16:creationId xmlns:a16="http://schemas.microsoft.com/office/drawing/2014/main" id="{93E308E8-9738-00B0-47D3-A159FD2F302B}"/>
              </a:ext>
            </a:extLst>
          </p:cNvPr>
          <p:cNvSpPr txBox="1"/>
          <p:nvPr/>
        </p:nvSpPr>
        <p:spPr>
          <a:xfrm>
            <a:off x="7118097" y="4161181"/>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10" name="TextBox 9">
            <a:extLst>
              <a:ext uri="{FF2B5EF4-FFF2-40B4-BE49-F238E27FC236}">
                <a16:creationId xmlns:a16="http://schemas.microsoft.com/office/drawing/2014/main" id="{01B9CE5D-47C1-FA61-A368-3684C6C165C0}"/>
              </a:ext>
            </a:extLst>
          </p:cNvPr>
          <p:cNvSpPr txBox="1"/>
          <p:nvPr/>
        </p:nvSpPr>
        <p:spPr>
          <a:xfrm>
            <a:off x="8325831"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1DA349BC-1FBC-43A0-57C6-CE8A12B87392}"/>
              </a:ext>
            </a:extLst>
          </p:cNvPr>
          <p:cNvSpPr txBox="1"/>
          <p:nvPr/>
        </p:nvSpPr>
        <p:spPr>
          <a:xfrm>
            <a:off x="9492763"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0B2EC3CB-01D2-4995-ED2F-E33B9880E230}"/>
              </a:ext>
            </a:extLst>
          </p:cNvPr>
          <p:cNvSpPr txBox="1"/>
          <p:nvPr/>
        </p:nvSpPr>
        <p:spPr>
          <a:xfrm>
            <a:off x="4662256" y="57207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33138F30-1A63-DA06-7340-CF3A5AEE1DEB}"/>
              </a:ext>
            </a:extLst>
          </p:cNvPr>
          <p:cNvSpPr txBox="1"/>
          <p:nvPr/>
        </p:nvSpPr>
        <p:spPr>
          <a:xfrm>
            <a:off x="5390340" y="5720781"/>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89184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dirty="0"/>
              <a:t>Week 1 (7/8): 	Economic Update (Geoffrey </a:t>
            </a:r>
            <a:r>
              <a:rPr lang="en-US" dirty="0" err="1"/>
              <a:t>Woglom</a:t>
            </a:r>
            <a:r>
              <a:rPr lang="en-US" dirty="0"/>
              <a:t>, Amherst College)</a:t>
            </a:r>
          </a:p>
          <a:p>
            <a:pPr lvl="1"/>
            <a:r>
              <a:rPr lang="en-US" dirty="0"/>
              <a:t>Week 2 (7/15): 	The Black-White Wealth Gap (Jon </a:t>
            </a:r>
            <a:r>
              <a:rPr lang="en-US" dirty="0" err="1"/>
              <a:t>Haveman</a:t>
            </a:r>
            <a:r>
              <a:rPr lang="en-US" dirty="0"/>
              <a:t>, NEED)</a:t>
            </a:r>
          </a:p>
          <a:p>
            <a:pPr lvl="1"/>
            <a:r>
              <a:rPr lang="en-US" dirty="0"/>
              <a:t>Week 3 (7/22): 	Cryptocurrencies (Geoffrey </a:t>
            </a:r>
            <a:r>
              <a:rPr lang="en-US" dirty="0" err="1"/>
              <a:t>Woglom</a:t>
            </a:r>
            <a:r>
              <a:rPr lang="en-US" dirty="0"/>
              <a:t>, Amherst College)</a:t>
            </a:r>
          </a:p>
          <a:p>
            <a:pPr lvl="1"/>
            <a:r>
              <a:rPr lang="en-US" dirty="0"/>
              <a:t>Week 4 (7/29): 	Autonomous Vehicles (Jon </a:t>
            </a:r>
            <a:r>
              <a:rPr lang="en-US" dirty="0" err="1"/>
              <a:t>Haveman</a:t>
            </a:r>
            <a:r>
              <a:rPr lang="en-US" dirty="0"/>
              <a:t>, NEED)</a:t>
            </a:r>
          </a:p>
          <a:p>
            <a:pPr lvl="1"/>
            <a:r>
              <a:rPr lang="en-US" dirty="0"/>
              <a:t>Week 5 (8/5):	Federal Debt (Joseph Carolan, Oakland University)</a:t>
            </a:r>
          </a:p>
          <a:p>
            <a:pPr lvl="1"/>
            <a:r>
              <a:rPr lang="en-US" b="1" dirty="0"/>
              <a:t>Week 6 (8/12):	Gender Pay Gap (Jon </a:t>
            </a:r>
            <a:r>
              <a:rPr lang="en-US" b="1" dirty="0" err="1"/>
              <a:t>Haveman</a:t>
            </a:r>
            <a:r>
              <a:rPr lang="en-US" b="1"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10" name="Content Placeholder 9">
            <a:extLst>
              <a:ext uri="{FF2B5EF4-FFF2-40B4-BE49-F238E27FC236}">
                <a16:creationId xmlns:a16="http://schemas.microsoft.com/office/drawing/2014/main" id="{8341981E-B58C-4544-D1CD-78CAE18A4243}"/>
              </a:ext>
            </a:extLst>
          </p:cNvPr>
          <p:cNvPicPr>
            <a:picLocks noGrp="1" noChangeAspect="1"/>
          </p:cNvPicPr>
          <p:nvPr>
            <p:ph idx="1"/>
          </p:nvPr>
        </p:nvPicPr>
        <p:blipFill>
          <a:blip r:embed="rId2"/>
          <a:stretch>
            <a:fillRect/>
          </a:stretch>
        </p:blipFill>
        <p:spPr>
          <a:xfrm>
            <a:off x="1686426" y="851862"/>
            <a:ext cx="8819147" cy="5443596"/>
          </a:xfrm>
          <a:prstGeom prst="rect">
            <a:avLst/>
          </a:prstGeom>
        </p:spPr>
      </p:pic>
      <p:sp>
        <p:nvSpPr>
          <p:cNvPr id="3" name="TextBox 2">
            <a:extLst>
              <a:ext uri="{FF2B5EF4-FFF2-40B4-BE49-F238E27FC236}">
                <a16:creationId xmlns:a16="http://schemas.microsoft.com/office/drawing/2014/main" id="{6DDCA1D1-0355-10C5-0F0C-278BCBC31C8F}"/>
              </a:ext>
            </a:extLst>
          </p:cNvPr>
          <p:cNvSpPr txBox="1"/>
          <p:nvPr/>
        </p:nvSpPr>
        <p:spPr>
          <a:xfrm>
            <a:off x="2865660"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5" name="TextBox 4">
            <a:extLst>
              <a:ext uri="{FF2B5EF4-FFF2-40B4-BE49-F238E27FC236}">
                <a16:creationId xmlns:a16="http://schemas.microsoft.com/office/drawing/2014/main" id="{DE39B18D-96E0-BD7F-4F75-4CFCEA5E2039}"/>
              </a:ext>
            </a:extLst>
          </p:cNvPr>
          <p:cNvSpPr txBox="1"/>
          <p:nvPr/>
        </p:nvSpPr>
        <p:spPr>
          <a:xfrm>
            <a:off x="3959315"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6" name="TextBox 5">
            <a:extLst>
              <a:ext uri="{FF2B5EF4-FFF2-40B4-BE49-F238E27FC236}">
                <a16:creationId xmlns:a16="http://schemas.microsoft.com/office/drawing/2014/main" id="{E8474EAB-52D2-AC0D-F07D-816A451996C0}"/>
              </a:ext>
            </a:extLst>
          </p:cNvPr>
          <p:cNvSpPr txBox="1"/>
          <p:nvPr/>
        </p:nvSpPr>
        <p:spPr>
          <a:xfrm>
            <a:off x="5066218"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7" name="TextBox 6">
            <a:extLst>
              <a:ext uri="{FF2B5EF4-FFF2-40B4-BE49-F238E27FC236}">
                <a16:creationId xmlns:a16="http://schemas.microsoft.com/office/drawing/2014/main" id="{17933018-8D47-6CC6-9C76-D67579FA10FB}"/>
              </a:ext>
            </a:extLst>
          </p:cNvPr>
          <p:cNvSpPr txBox="1"/>
          <p:nvPr/>
        </p:nvSpPr>
        <p:spPr>
          <a:xfrm>
            <a:off x="6152987"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8" name="TextBox 7">
            <a:extLst>
              <a:ext uri="{FF2B5EF4-FFF2-40B4-BE49-F238E27FC236}">
                <a16:creationId xmlns:a16="http://schemas.microsoft.com/office/drawing/2014/main" id="{525F55DA-904E-69D6-2B2E-DF094392A70D}"/>
              </a:ext>
            </a:extLst>
          </p:cNvPr>
          <p:cNvSpPr txBox="1"/>
          <p:nvPr/>
        </p:nvSpPr>
        <p:spPr>
          <a:xfrm>
            <a:off x="7260436" y="2054086"/>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9" name="TextBox 8">
            <a:extLst>
              <a:ext uri="{FF2B5EF4-FFF2-40B4-BE49-F238E27FC236}">
                <a16:creationId xmlns:a16="http://schemas.microsoft.com/office/drawing/2014/main" id="{551D4C75-32C5-45B1-392F-F9818A261F7B}"/>
              </a:ext>
            </a:extLst>
          </p:cNvPr>
          <p:cNvSpPr txBox="1"/>
          <p:nvPr/>
        </p:nvSpPr>
        <p:spPr>
          <a:xfrm>
            <a:off x="8375406"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CBE65263-1359-27C7-8B3A-72064CD2B8C1}"/>
              </a:ext>
            </a:extLst>
          </p:cNvPr>
          <p:cNvSpPr txBox="1"/>
          <p:nvPr/>
        </p:nvSpPr>
        <p:spPr>
          <a:xfrm>
            <a:off x="9476078"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E6A8AC89-9D36-7173-B218-6A5CB86BCAB2}"/>
              </a:ext>
            </a:extLst>
          </p:cNvPr>
          <p:cNvSpPr txBox="1"/>
          <p:nvPr/>
        </p:nvSpPr>
        <p:spPr>
          <a:xfrm>
            <a:off x="4026154" y="5904228"/>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15329CF2-FAAC-4924-099C-FB8237DCD216}"/>
              </a:ext>
            </a:extLst>
          </p:cNvPr>
          <p:cNvSpPr txBox="1"/>
          <p:nvPr/>
        </p:nvSpPr>
        <p:spPr>
          <a:xfrm>
            <a:off x="4754238" y="5904227"/>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62860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a:xfrm>
            <a:off x="745436" y="0"/>
            <a:ext cx="10515600" cy="1325563"/>
          </a:xfrm>
        </p:spPr>
        <p:txBody>
          <a:bodyPr/>
          <a:lstStyle/>
          <a:p>
            <a:r>
              <a:rPr lang="en-US" sz="4000" dirty="0">
                <a:solidFill>
                  <a:schemeClr val="bg1"/>
                </a:solidFill>
              </a:rPr>
              <a:t>Occ</a:t>
            </a:r>
            <a:r>
              <a:rPr lang="en-US" sz="4000" dirty="0"/>
              <a:t>upations with the Smallest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4" name="Content Placeholder 13">
            <a:extLst>
              <a:ext uri="{FF2B5EF4-FFF2-40B4-BE49-F238E27FC236}">
                <a16:creationId xmlns:a16="http://schemas.microsoft.com/office/drawing/2014/main" id="{97650E18-9C7E-4749-936A-99DF6E4201DA}"/>
              </a:ext>
            </a:extLst>
          </p:cNvPr>
          <p:cNvPicPr>
            <a:picLocks noGrp="1" noChangeAspect="1"/>
          </p:cNvPicPr>
          <p:nvPr>
            <p:ph idx="1"/>
          </p:nvPr>
        </p:nvPicPr>
        <p:blipFill>
          <a:blip r:embed="rId2">
            <a:alphaModFix/>
          </a:blip>
          <a:stretch>
            <a:fillRect/>
          </a:stretch>
        </p:blipFill>
        <p:spPr>
          <a:xfrm>
            <a:off x="745436" y="1039596"/>
            <a:ext cx="10272120" cy="5093208"/>
          </a:xfrm>
          <a:prstGeom prst="rect">
            <a:avLst/>
          </a:prstGeom>
          <a:ln>
            <a:solidFill>
              <a:schemeClr val="tx1"/>
            </a:solidFill>
          </a:ln>
        </p:spPr>
      </p:pic>
    </p:spTree>
    <p:extLst>
      <p:ext uri="{BB962C8B-B14F-4D97-AF65-F5344CB8AC3E}">
        <p14:creationId xmlns:p14="http://schemas.microsoft.com/office/powerpoint/2010/main" val="4001531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Biggest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6" name="Content Placeholder 5">
            <a:extLst>
              <a:ext uri="{FF2B5EF4-FFF2-40B4-BE49-F238E27FC236}">
                <a16:creationId xmlns:a16="http://schemas.microsoft.com/office/drawing/2014/main" id="{ACB1E74A-CEB8-4699-97D2-2E2BC3591087}"/>
              </a:ext>
            </a:extLst>
          </p:cNvPr>
          <p:cNvPicPr>
            <a:picLocks noGrp="1" noChangeAspect="1"/>
          </p:cNvPicPr>
          <p:nvPr>
            <p:ph idx="1"/>
          </p:nvPr>
        </p:nvPicPr>
        <p:blipFill>
          <a:blip r:embed="rId2"/>
          <a:stretch>
            <a:fillRect/>
          </a:stretch>
        </p:blipFill>
        <p:spPr>
          <a:xfrm>
            <a:off x="1136074" y="1139987"/>
            <a:ext cx="10217726" cy="4957892"/>
          </a:xfrm>
          <a:prstGeom prst="rect">
            <a:avLst/>
          </a:prstGeom>
        </p:spPr>
      </p:pic>
    </p:spTree>
    <p:extLst>
      <p:ext uri="{BB962C8B-B14F-4D97-AF65-F5344CB8AC3E}">
        <p14:creationId xmlns:p14="http://schemas.microsoft.com/office/powerpoint/2010/main" val="2966642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lnSpcReduction="10000"/>
          </a:bodyPr>
          <a:lstStyle/>
          <a:p>
            <a:r>
              <a:rPr lang="en-US" b="0" dirty="0"/>
              <a:t>In the previous slides we controlled for one factor at a time that might affect earnings of workers.</a:t>
            </a:r>
          </a:p>
          <a:p>
            <a:r>
              <a:rPr lang="en-US" b="0" dirty="0"/>
              <a:t>However, controlling for just one of the factors may not fully explain earnings differences. </a:t>
            </a:r>
          </a:p>
          <a:p>
            <a:r>
              <a:rPr lang="en-US" b="0" dirty="0"/>
              <a:t>For example, when comparing median earnings differences by occupation,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49524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7928-697D-5A4C-BBC9-FF4CB8BA9F7F}"/>
              </a:ext>
            </a:extLst>
          </p:cNvPr>
          <p:cNvSpPr>
            <a:spLocks noGrp="1"/>
          </p:cNvSpPr>
          <p:nvPr>
            <p:ph type="title"/>
          </p:nvPr>
        </p:nvSpPr>
        <p:spPr>
          <a:xfrm>
            <a:off x="806670" y="0"/>
            <a:ext cx="10515600" cy="1325563"/>
          </a:xfrm>
        </p:spPr>
        <p:txBody>
          <a:bodyPr/>
          <a:lstStyle/>
          <a:p>
            <a:r>
              <a:rPr lang="en-US" dirty="0">
                <a:solidFill>
                  <a:schemeClr val="bg1"/>
                </a:solidFill>
              </a:rPr>
              <a:t>Adj</a:t>
            </a:r>
            <a:r>
              <a:rPr lang="en-US" dirty="0"/>
              <a:t>usting the Wage Gap</a:t>
            </a:r>
          </a:p>
        </p:txBody>
      </p:sp>
      <p:sp>
        <p:nvSpPr>
          <p:cNvPr id="3" name="Content Placeholder 2">
            <a:extLst>
              <a:ext uri="{FF2B5EF4-FFF2-40B4-BE49-F238E27FC236}">
                <a16:creationId xmlns:a16="http://schemas.microsoft.com/office/drawing/2014/main" id="{B26F367E-00DA-244F-A65A-2635926BAD63}"/>
              </a:ext>
            </a:extLst>
          </p:cNvPr>
          <p:cNvSpPr>
            <a:spLocks noGrp="1"/>
          </p:cNvSpPr>
          <p:nvPr>
            <p:ph idx="1"/>
          </p:nvPr>
        </p:nvSpPr>
        <p:spPr>
          <a:xfrm>
            <a:off x="838200" y="1570730"/>
            <a:ext cx="10515600" cy="1519311"/>
          </a:xfrm>
        </p:spPr>
        <p:txBody>
          <a:bodyPr/>
          <a:lstStyle/>
          <a:p>
            <a:r>
              <a:rPr lang="en-US" dirty="0"/>
              <a:t>Men and women make different choices. It is possible to account for some of those choices to explain the wage gap.</a:t>
            </a:r>
          </a:p>
          <a:p>
            <a:r>
              <a:rPr lang="en-US" dirty="0"/>
              <a:t>Two possible adjustments:</a:t>
            </a:r>
          </a:p>
        </p:txBody>
      </p:sp>
      <p:sp>
        <p:nvSpPr>
          <p:cNvPr id="4" name="Slide Number Placeholder 3">
            <a:extLst>
              <a:ext uri="{FF2B5EF4-FFF2-40B4-BE49-F238E27FC236}">
                <a16:creationId xmlns:a16="http://schemas.microsoft.com/office/drawing/2014/main" id="{AB576091-AE1F-0F4C-97DB-70CDE79D30F2}"/>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Content Placeholder 2">
            <a:extLst>
              <a:ext uri="{FF2B5EF4-FFF2-40B4-BE49-F238E27FC236}">
                <a16:creationId xmlns:a16="http://schemas.microsoft.com/office/drawing/2014/main" id="{37383E43-F83F-D746-A72A-40709A370FCE}"/>
              </a:ext>
            </a:extLst>
          </p:cNvPr>
          <p:cNvSpPr txBox="1">
            <a:spLocks/>
          </p:cNvSpPr>
          <p:nvPr/>
        </p:nvSpPr>
        <p:spPr>
          <a:xfrm>
            <a:off x="838200" y="3335208"/>
            <a:ext cx="5181600" cy="244356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1 accounts for human capital:</a:t>
            </a:r>
          </a:p>
          <a:p>
            <a:pPr lvl="1"/>
            <a:r>
              <a:rPr lang="en-US"/>
              <a:t>Education</a:t>
            </a:r>
          </a:p>
          <a:p>
            <a:pPr lvl="1"/>
            <a:r>
              <a:rPr lang="en-US"/>
              <a:t>Experience</a:t>
            </a:r>
          </a:p>
          <a:p>
            <a:pPr lvl="1"/>
            <a:r>
              <a:rPr lang="en-US"/>
              <a:t>Geographic region</a:t>
            </a:r>
          </a:p>
          <a:p>
            <a:pPr lvl="1"/>
            <a:r>
              <a:rPr lang="en-US"/>
              <a:t>Race</a:t>
            </a:r>
            <a:endParaRPr lang="en-US" dirty="0"/>
          </a:p>
        </p:txBody>
      </p:sp>
      <p:sp>
        <p:nvSpPr>
          <p:cNvPr id="6" name="Content Placeholder 3">
            <a:extLst>
              <a:ext uri="{FF2B5EF4-FFF2-40B4-BE49-F238E27FC236}">
                <a16:creationId xmlns:a16="http://schemas.microsoft.com/office/drawing/2014/main" id="{A7B6CE80-E4A2-A548-9DC2-8AB971C1A9F5}"/>
              </a:ext>
            </a:extLst>
          </p:cNvPr>
          <p:cNvSpPr txBox="1">
            <a:spLocks/>
          </p:cNvSpPr>
          <p:nvPr/>
        </p:nvSpPr>
        <p:spPr>
          <a:xfrm>
            <a:off x="6172200" y="3335208"/>
            <a:ext cx="5181600" cy="2443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2 also accounts for:</a:t>
            </a:r>
          </a:p>
          <a:p>
            <a:pPr lvl="1"/>
            <a:r>
              <a:rPr lang="en-US"/>
              <a:t>Unionization</a:t>
            </a:r>
          </a:p>
          <a:p>
            <a:pPr lvl="1"/>
            <a:r>
              <a:rPr lang="en-US"/>
              <a:t>Industry</a:t>
            </a:r>
          </a:p>
          <a:p>
            <a:pPr lvl="1"/>
            <a:r>
              <a:rPr lang="en-US"/>
              <a:t>Occupation</a:t>
            </a:r>
          </a:p>
          <a:p>
            <a:pPr lvl="1"/>
            <a:endParaRPr lang="en-US"/>
          </a:p>
          <a:p>
            <a:pPr marL="457200" lvl="1" indent="0">
              <a:buFont typeface="Calibri" panose="020F0502020204030204" pitchFamily="34" charset="0"/>
              <a:buNone/>
            </a:pPr>
            <a:endParaRPr lang="en-US" dirty="0"/>
          </a:p>
        </p:txBody>
      </p:sp>
    </p:spTree>
    <p:extLst>
      <p:ext uri="{BB962C8B-B14F-4D97-AF65-F5344CB8AC3E}">
        <p14:creationId xmlns:p14="http://schemas.microsoft.com/office/powerpoint/2010/main" val="390635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AF0E-55B5-B440-8912-791427912C70}"/>
              </a:ext>
            </a:extLst>
          </p:cNvPr>
          <p:cNvSpPr>
            <a:spLocks noGrp="1"/>
          </p:cNvSpPr>
          <p:nvPr>
            <p:ph type="title"/>
          </p:nvPr>
        </p:nvSpPr>
        <p:spPr/>
        <p:txBody>
          <a:bodyPr/>
          <a:lstStyle/>
          <a:p>
            <a:r>
              <a:rPr lang="en-US" dirty="0">
                <a:solidFill>
                  <a:schemeClr val="bg1"/>
                </a:solidFill>
              </a:rPr>
              <a:t>Wa</a:t>
            </a:r>
            <a:r>
              <a:rPr lang="en-US" dirty="0"/>
              <a:t>ge Gap With Adjustments</a:t>
            </a:r>
          </a:p>
        </p:txBody>
      </p:sp>
      <p:pic>
        <p:nvPicPr>
          <p:cNvPr id="6" name="Content Placeholder 5" descr="Chart, bar chart&#10;&#10;Description automatically generated">
            <a:extLst>
              <a:ext uri="{FF2B5EF4-FFF2-40B4-BE49-F238E27FC236}">
                <a16:creationId xmlns:a16="http://schemas.microsoft.com/office/drawing/2014/main" id="{827DC204-A18C-D844-848C-ECD5A17F93A4}"/>
              </a:ext>
            </a:extLst>
          </p:cNvPr>
          <p:cNvPicPr>
            <a:picLocks noGrp="1" noChangeAspect="1"/>
          </p:cNvPicPr>
          <p:nvPr>
            <p:ph idx="1"/>
          </p:nvPr>
        </p:nvPicPr>
        <p:blipFill>
          <a:blip r:embed="rId2" r:link="rId3"/>
          <a:stretch>
            <a:fillRect/>
          </a:stretch>
        </p:blipFill>
        <p:spPr>
          <a:xfrm>
            <a:off x="1274763" y="1408989"/>
            <a:ext cx="9642474" cy="4821237"/>
          </a:xfrm>
        </p:spPr>
      </p:pic>
      <p:sp>
        <p:nvSpPr>
          <p:cNvPr id="4" name="Slide Number Placeholder 3">
            <a:extLst>
              <a:ext uri="{FF2B5EF4-FFF2-40B4-BE49-F238E27FC236}">
                <a16:creationId xmlns:a16="http://schemas.microsoft.com/office/drawing/2014/main" id="{50F0A478-5F72-BE46-89BD-06530D74E8F1}"/>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8" name="Picture 7" descr="Chart, bar chart&#10;&#10;Description automatically generated">
            <a:extLst>
              <a:ext uri="{FF2B5EF4-FFF2-40B4-BE49-F238E27FC236}">
                <a16:creationId xmlns:a16="http://schemas.microsoft.com/office/drawing/2014/main" id="{DF0A222A-C813-0A4E-83C3-EC911430E414}"/>
              </a:ext>
            </a:extLst>
          </p:cNvPr>
          <p:cNvPicPr>
            <a:picLocks noChangeAspect="1"/>
          </p:cNvPicPr>
          <p:nvPr/>
        </p:nvPicPr>
        <p:blipFill>
          <a:blip r:embed="rId4" r:link="rId5"/>
          <a:stretch>
            <a:fillRect/>
          </a:stretch>
        </p:blipFill>
        <p:spPr>
          <a:xfrm>
            <a:off x="1274763" y="1408989"/>
            <a:ext cx="9642474" cy="4821237"/>
          </a:xfrm>
          <a:prstGeom prst="rect">
            <a:avLst/>
          </a:prstGeom>
        </p:spPr>
      </p:pic>
    </p:spTree>
    <p:extLst>
      <p:ext uri="{BB962C8B-B14F-4D97-AF65-F5344CB8AC3E}">
        <p14:creationId xmlns:p14="http://schemas.microsoft.com/office/powerpoint/2010/main" val="15376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817-D975-044C-A657-605DBA95189D}"/>
              </a:ext>
            </a:extLst>
          </p:cNvPr>
          <p:cNvSpPr>
            <a:spLocks noGrp="1"/>
          </p:cNvSpPr>
          <p:nvPr>
            <p:ph type="title"/>
          </p:nvPr>
        </p:nvSpPr>
        <p:spPr/>
        <p:txBody>
          <a:bodyPr/>
          <a:lstStyle/>
          <a:p>
            <a:r>
              <a:rPr lang="en-US" dirty="0">
                <a:solidFill>
                  <a:schemeClr val="bg1"/>
                </a:solidFill>
              </a:rPr>
              <a:t>Wh</a:t>
            </a:r>
            <a:r>
              <a:rPr lang="en-US" dirty="0"/>
              <a:t>at do the Adjustments Tell Us?</a:t>
            </a:r>
          </a:p>
        </p:txBody>
      </p:sp>
      <p:sp>
        <p:nvSpPr>
          <p:cNvPr id="3" name="Content Placeholder 2">
            <a:extLst>
              <a:ext uri="{FF2B5EF4-FFF2-40B4-BE49-F238E27FC236}">
                <a16:creationId xmlns:a16="http://schemas.microsoft.com/office/drawing/2014/main" id="{8A0AD230-A363-3A40-9088-ABF04F2B9D18}"/>
              </a:ext>
            </a:extLst>
          </p:cNvPr>
          <p:cNvSpPr>
            <a:spLocks noGrp="1"/>
          </p:cNvSpPr>
          <p:nvPr>
            <p:ph idx="1"/>
          </p:nvPr>
        </p:nvSpPr>
        <p:spPr/>
        <p:txBody>
          <a:bodyPr>
            <a:normAutofit lnSpcReduction="10000"/>
          </a:bodyPr>
          <a:lstStyle/>
          <a:p>
            <a:r>
              <a:rPr lang="en-US" dirty="0"/>
              <a:t>Human capital decisions, as well as region and race, matter for the wage gap.</a:t>
            </a:r>
          </a:p>
          <a:p>
            <a:r>
              <a:rPr lang="en-US" dirty="0"/>
              <a:t>Ultimate job matters:</a:t>
            </a:r>
          </a:p>
          <a:p>
            <a:pPr lvl="1"/>
            <a:r>
              <a:rPr lang="en-US" dirty="0"/>
              <a:t>Is it unionized?</a:t>
            </a:r>
          </a:p>
          <a:p>
            <a:pPr lvl="1"/>
            <a:r>
              <a:rPr lang="en-US" dirty="0"/>
              <a:t>Is it an industry with a large gap?</a:t>
            </a:r>
          </a:p>
          <a:p>
            <a:pPr lvl="1"/>
            <a:r>
              <a:rPr lang="en-US" dirty="0"/>
              <a:t>Is it an occupation with a large gap?</a:t>
            </a:r>
          </a:p>
          <a:p>
            <a:r>
              <a:rPr lang="en-US" dirty="0"/>
              <a:t>Still 10% unaccounted for. </a:t>
            </a:r>
          </a:p>
          <a:p>
            <a:pPr lvl="1"/>
            <a:r>
              <a:rPr lang="en-US" dirty="0"/>
              <a:t>Is this discrimination?</a:t>
            </a:r>
          </a:p>
          <a:p>
            <a:pPr lvl="2"/>
            <a:r>
              <a:rPr lang="en-US" dirty="0"/>
              <a:t>Perhaps, but not all of it.</a:t>
            </a:r>
          </a:p>
          <a:p>
            <a:pPr lvl="2"/>
            <a:r>
              <a:rPr lang="en-US" dirty="0"/>
              <a:t>Labor market decisions are influenced by discrimination or perceptions of women’s vs men’s majors, occupations, or industries.</a:t>
            </a:r>
          </a:p>
        </p:txBody>
      </p:sp>
      <p:sp>
        <p:nvSpPr>
          <p:cNvPr id="4" name="Slide Number Placeholder 3">
            <a:extLst>
              <a:ext uri="{FF2B5EF4-FFF2-40B4-BE49-F238E27FC236}">
                <a16:creationId xmlns:a16="http://schemas.microsoft.com/office/drawing/2014/main" id="{453E4A34-9A19-1F4D-9377-67C9B1F690D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809979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F40-AAE5-8D41-B8EA-E377BA993434}"/>
              </a:ext>
            </a:extLst>
          </p:cNvPr>
          <p:cNvSpPr>
            <a:spLocks noGrp="1"/>
          </p:cNvSpPr>
          <p:nvPr>
            <p:ph type="title"/>
          </p:nvPr>
        </p:nvSpPr>
        <p:spPr>
          <a:xfrm>
            <a:off x="752472" y="0"/>
            <a:ext cx="10515600" cy="1325563"/>
          </a:xfrm>
        </p:spPr>
        <p:txBody>
          <a:bodyPr/>
          <a:lstStyle/>
          <a:p>
            <a:r>
              <a:rPr lang="en-US" dirty="0">
                <a:solidFill>
                  <a:schemeClr val="bg1"/>
                </a:solidFill>
              </a:rPr>
              <a:t>Cha</a:t>
            </a:r>
            <a:r>
              <a:rPr lang="en-US" dirty="0"/>
              <a:t>nges Over Time</a:t>
            </a:r>
          </a:p>
        </p:txBody>
      </p:sp>
      <p:pic>
        <p:nvPicPr>
          <p:cNvPr id="6" name="Content Placeholder 5" descr="Chart, waterfall chart&#10;&#10;Description automatically generated">
            <a:extLst>
              <a:ext uri="{FF2B5EF4-FFF2-40B4-BE49-F238E27FC236}">
                <a16:creationId xmlns:a16="http://schemas.microsoft.com/office/drawing/2014/main" id="{A5018F8D-4A73-CD49-9B70-A5C6AE569161}"/>
              </a:ext>
            </a:extLst>
          </p:cNvPr>
          <p:cNvPicPr>
            <a:picLocks noGrp="1" noChangeAspect="1"/>
          </p:cNvPicPr>
          <p:nvPr>
            <p:ph idx="1"/>
          </p:nvPr>
        </p:nvPicPr>
        <p:blipFill>
          <a:blip r:embed="rId2"/>
          <a:stretch>
            <a:fillRect/>
          </a:stretch>
        </p:blipFill>
        <p:spPr>
          <a:xfrm>
            <a:off x="1277112" y="1411338"/>
            <a:ext cx="9637776" cy="4818888"/>
          </a:xfrm>
        </p:spPr>
      </p:pic>
      <p:sp>
        <p:nvSpPr>
          <p:cNvPr id="4" name="Slide Number Placeholder 3">
            <a:extLst>
              <a:ext uri="{FF2B5EF4-FFF2-40B4-BE49-F238E27FC236}">
                <a16:creationId xmlns:a16="http://schemas.microsoft.com/office/drawing/2014/main" id="{FF8FC777-8089-B04D-B86A-363D06EB0269}"/>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15603F0D-61E6-3A4D-9BF8-BE6EEE76FBB1}"/>
              </a:ext>
            </a:extLst>
          </p:cNvPr>
          <p:cNvSpPr txBox="1"/>
          <p:nvPr/>
        </p:nvSpPr>
        <p:spPr>
          <a:xfrm>
            <a:off x="5657851" y="2743200"/>
            <a:ext cx="4348883" cy="369332"/>
          </a:xfrm>
          <a:prstGeom prst="rect">
            <a:avLst/>
          </a:prstGeom>
          <a:noFill/>
        </p:spPr>
        <p:txBody>
          <a:bodyPr wrap="none" rtlCol="0">
            <a:spAutoFit/>
          </a:bodyPr>
          <a:lstStyle/>
          <a:p>
            <a:r>
              <a:rPr lang="en-US" dirty="0"/>
              <a:t>Not much changed between 1990 and 2010.</a:t>
            </a:r>
          </a:p>
        </p:txBody>
      </p:sp>
    </p:spTree>
    <p:extLst>
      <p:ext uri="{BB962C8B-B14F-4D97-AF65-F5344CB8AC3E}">
        <p14:creationId xmlns:p14="http://schemas.microsoft.com/office/powerpoint/2010/main" val="894068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85192" y="0"/>
            <a:ext cx="10515600" cy="1325563"/>
          </a:xfrm>
        </p:spPr>
        <p:txBody>
          <a:bodyPr/>
          <a:lstStyle/>
          <a:p>
            <a:r>
              <a:rPr lang="en-US" dirty="0">
                <a:solidFill>
                  <a:schemeClr val="bg1"/>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177751" cy="4596505"/>
          </a:xfrm>
        </p:spPr>
        <p:txBody>
          <a:bodyPr>
            <a:normAutofit/>
          </a:bodyPr>
          <a:lstStyle/>
          <a:p>
            <a:r>
              <a:rPr lang="en-US" dirty="0"/>
              <a:t>Women, traditionally, the “on-call” parent</a:t>
            </a:r>
          </a:p>
          <a:p>
            <a:r>
              <a:rPr lang="en-US" dirty="0"/>
              <a:t>Prefer occupations with </a:t>
            </a:r>
          </a:p>
          <a:p>
            <a:pPr lvl="1"/>
            <a:r>
              <a:rPr lang="en-US" dirty="0"/>
              <a:t>shorter hours, </a:t>
            </a:r>
          </a:p>
          <a:p>
            <a:pPr lvl="1"/>
            <a:r>
              <a:rPr lang="en-US" dirty="0"/>
              <a:t>fewer “on-call” hours, </a:t>
            </a:r>
          </a:p>
          <a:p>
            <a:pPr lvl="1"/>
            <a:r>
              <a:rPr lang="en-US" dirty="0"/>
              <a:t>predictable schedules</a:t>
            </a:r>
          </a:p>
          <a:p>
            <a:pPr lvl="1"/>
            <a:r>
              <a:rPr lang="en-US" dirty="0"/>
              <a:t>standardized products/services </a:t>
            </a:r>
          </a:p>
          <a:p>
            <a:pPr lvl="2"/>
            <a:r>
              <a:rPr lang="en-US" dirty="0"/>
              <a:t>greater substitutability of workers within teams</a:t>
            </a:r>
          </a:p>
          <a:p>
            <a:r>
              <a:rPr lang="en-US" dirty="0"/>
              <a:t>Men, traditionally, opt for jobs with greater time demands but pay more</a:t>
            </a:r>
          </a:p>
          <a:p>
            <a:r>
              <a:rPr lang="en-US" dirty="0"/>
              <a:t>Men appear to care less about time flexibility </a:t>
            </a:r>
          </a:p>
          <a:p>
            <a:pPr lvl="1"/>
            <a:r>
              <a:rPr lang="en-US" dirty="0"/>
              <a:t>Ready to work evening/weekend hours to meet clients</a:t>
            </a:r>
          </a:p>
          <a:p>
            <a:endParaRPr lang="en-US" dirty="0"/>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886601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71940" y="0"/>
            <a:ext cx="10515600" cy="1325563"/>
          </a:xfrm>
        </p:spPr>
        <p:txBody>
          <a:bodyPr/>
          <a:lstStyle/>
          <a:p>
            <a:r>
              <a:rPr lang="en-US" dirty="0">
                <a:solidFill>
                  <a:schemeClr val="bg1"/>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p:txBody>
      </p:sp>
    </p:spTree>
    <p:extLst>
      <p:ext uri="{BB962C8B-B14F-4D97-AF65-F5344CB8AC3E}">
        <p14:creationId xmlns:p14="http://schemas.microsoft.com/office/powerpoint/2010/main" val="9514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a:t>
            </a:r>
          </a:p>
          <a:p>
            <a:pPr lvl="1"/>
            <a:r>
              <a:rPr lang="en-US" dirty="0"/>
              <a:t>I will try to handle them as they come up, but may take them in a bunch as time permits.</a:t>
            </a:r>
          </a:p>
          <a:p>
            <a:r>
              <a:rPr lang="en-US" dirty="0"/>
              <a:t>We will do a verbal Q&amp;A once the material has been presented.</a:t>
            </a:r>
          </a:p>
          <a:p>
            <a:pPr lvl="1"/>
            <a:r>
              <a:rPr lang="en-US" dirty="0"/>
              <a:t>And the questions in the chat have been addressed.</a:t>
            </a:r>
          </a:p>
          <a:p>
            <a:r>
              <a:rPr lang="en-US" dirty="0"/>
              <a:t>OLLI allowing, we can stay beyond the end of class to have further discussion.</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633274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graphicFrame>
        <p:nvGraphicFramePr>
          <p:cNvPr id="5" name="Table 5">
            <a:extLst>
              <a:ext uri="{FF2B5EF4-FFF2-40B4-BE49-F238E27FC236}">
                <a16:creationId xmlns:a16="http://schemas.microsoft.com/office/drawing/2014/main" id="{83646E46-ABF3-7B99-1CC1-36D7EB470033}"/>
              </a:ext>
            </a:extLst>
          </p:cNvPr>
          <p:cNvGraphicFramePr>
            <a:graphicFrameLocks noGrp="1"/>
          </p:cNvGraphicFramePr>
          <p:nvPr>
            <p:ph idx="1"/>
          </p:nvPr>
        </p:nvGraphicFramePr>
        <p:xfrm>
          <a:off x="2312274" y="2358012"/>
          <a:ext cx="6960477" cy="1876812"/>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gridCol w="2320159">
                  <a:extLst>
                    <a:ext uri="{9D8B030D-6E8A-4147-A177-3AD203B41FA5}">
                      <a16:colId xmlns:a16="http://schemas.microsoft.com/office/drawing/2014/main" val="1163319927"/>
                    </a:ext>
                  </a:extLst>
                </a:gridCol>
              </a:tblGrid>
              <a:tr h="605738">
                <a:tc>
                  <a:txBody>
                    <a:bodyPr/>
                    <a:lstStyle/>
                    <a:p>
                      <a:endParaRPr lang="en-US" dirty="0"/>
                    </a:p>
                  </a:txBody>
                  <a:tcPr/>
                </a:tc>
                <a:tc>
                  <a:txBody>
                    <a:bodyPr/>
                    <a:lstStyle/>
                    <a:p>
                      <a:pPr algn="ctr"/>
                      <a:r>
                        <a:rPr lang="en-US" dirty="0"/>
                        <a:t>Between Occupations</a:t>
                      </a:r>
                    </a:p>
                  </a:txBody>
                  <a:tcPr anchor="b"/>
                </a:tc>
                <a:tc>
                  <a:txBody>
                    <a:bodyPr/>
                    <a:lstStyle/>
                    <a:p>
                      <a:pPr algn="ctr"/>
                      <a:r>
                        <a:rPr lang="en-US" dirty="0"/>
                        <a:t>Within Occupations</a:t>
                      </a:r>
                    </a:p>
                  </a:txBody>
                  <a:tcPr anchor="b"/>
                </a:tc>
                <a:extLst>
                  <a:ext uri="{0D108BD9-81ED-4DB2-BD59-A6C34878D82A}">
                    <a16:rowId xmlns:a16="http://schemas.microsoft.com/office/drawing/2014/main" val="204071035"/>
                  </a:ext>
                </a:extLst>
              </a:tr>
              <a:tr h="635537">
                <a:tc>
                  <a:txBody>
                    <a:bodyPr/>
                    <a:lstStyle/>
                    <a:p>
                      <a:r>
                        <a:rPr lang="en-US" dirty="0"/>
                        <a:t>All Workers</a:t>
                      </a:r>
                    </a:p>
                  </a:txBody>
                  <a:tcPr anchor="ctr"/>
                </a:tc>
                <a:tc>
                  <a:txBody>
                    <a:bodyPr/>
                    <a:lstStyle/>
                    <a:p>
                      <a:pPr algn="ctr"/>
                      <a:r>
                        <a:rPr lang="en-US" dirty="0"/>
                        <a:t>15%</a:t>
                      </a:r>
                    </a:p>
                  </a:txBody>
                  <a:tcPr anchor="ctr"/>
                </a:tc>
                <a:tc>
                  <a:txBody>
                    <a:bodyPr/>
                    <a:lstStyle/>
                    <a:p>
                      <a:pPr algn="ctr"/>
                      <a:r>
                        <a:rPr lang="en-US" dirty="0"/>
                        <a:t>85%</a:t>
                      </a:r>
                    </a:p>
                  </a:txBody>
                  <a:tcPr anchor="ctr"/>
                </a:tc>
                <a:extLst>
                  <a:ext uri="{0D108BD9-81ED-4DB2-BD59-A6C34878D82A}">
                    <a16:rowId xmlns:a16="http://schemas.microsoft.com/office/drawing/2014/main" val="3016149635"/>
                  </a:ext>
                </a:extLst>
              </a:tr>
              <a:tr h="635537">
                <a:tc>
                  <a:txBody>
                    <a:bodyPr/>
                    <a:lstStyle/>
                    <a:p>
                      <a:r>
                        <a:rPr lang="en-US" dirty="0"/>
                        <a:t>College Graduates</a:t>
                      </a:r>
                    </a:p>
                  </a:txBody>
                  <a:tcPr anchor="ctr"/>
                </a:tc>
                <a:tc>
                  <a:txBody>
                    <a:bodyPr/>
                    <a:lstStyle/>
                    <a:p>
                      <a:pPr algn="ctr"/>
                      <a:r>
                        <a:rPr lang="en-US" dirty="0"/>
                        <a:t>35%</a:t>
                      </a:r>
                    </a:p>
                  </a:txBody>
                  <a:tcPr anchor="ctr"/>
                </a:tc>
                <a:tc>
                  <a:txBody>
                    <a:bodyPr/>
                    <a:lstStyle/>
                    <a:p>
                      <a:pPr algn="ctr"/>
                      <a:r>
                        <a:rPr lang="en-US" dirty="0"/>
                        <a:t>65%</a:t>
                      </a:r>
                    </a:p>
                  </a:txBody>
                  <a:tcPr anchor="ctr"/>
                </a:tc>
                <a:extLst>
                  <a:ext uri="{0D108BD9-81ED-4DB2-BD59-A6C34878D82A}">
                    <a16:rowId xmlns:a16="http://schemas.microsoft.com/office/drawing/2014/main" val="992106524"/>
                  </a:ext>
                </a:extLst>
              </a:tr>
            </a:tbl>
          </a:graphicData>
        </a:graphic>
      </p:graphicFrame>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8552FB32-421D-33ED-42B6-0B99A53C0A6B}"/>
              </a:ext>
            </a:extLst>
          </p:cNvPr>
          <p:cNvSpPr txBox="1"/>
          <p:nvPr/>
        </p:nvSpPr>
        <p:spPr>
          <a:xfrm>
            <a:off x="3887086" y="1828499"/>
            <a:ext cx="3810851" cy="369332"/>
          </a:xfrm>
          <a:prstGeom prst="rect">
            <a:avLst/>
          </a:prstGeom>
          <a:noFill/>
        </p:spPr>
        <p:txBody>
          <a:bodyPr wrap="none" rtlCol="0">
            <a:spAutoFit/>
          </a:bodyPr>
          <a:lstStyle/>
          <a:p>
            <a:r>
              <a:rPr lang="en-US" dirty="0"/>
              <a:t>Where does the wage gap come from?</a:t>
            </a:r>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27707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A1AB-7DBD-CA71-B8BD-C123DFB09894}"/>
              </a:ext>
            </a:extLst>
          </p:cNvPr>
          <p:cNvSpPr>
            <a:spLocks noGrp="1"/>
          </p:cNvSpPr>
          <p:nvPr>
            <p:ph type="title"/>
          </p:nvPr>
        </p:nvSpPr>
        <p:spPr>
          <a:xfrm>
            <a:off x="917712" y="0"/>
            <a:ext cx="10515600" cy="1325563"/>
          </a:xfrm>
        </p:spPr>
        <p:txBody>
          <a:bodyPr/>
          <a:lstStyle/>
          <a:p>
            <a:r>
              <a:rPr lang="en-US" dirty="0">
                <a:solidFill>
                  <a:schemeClr val="bg1"/>
                </a:solidFill>
              </a:rPr>
              <a:t>No</a:t>
            </a:r>
            <a:r>
              <a:rPr lang="en-US" dirty="0"/>
              <a:t>n-Linearities in Pay and the Wage Gap</a:t>
            </a:r>
          </a:p>
        </p:txBody>
      </p:sp>
      <p:sp>
        <p:nvSpPr>
          <p:cNvPr id="3" name="Content Placeholder 2">
            <a:extLst>
              <a:ext uri="{FF2B5EF4-FFF2-40B4-BE49-F238E27FC236}">
                <a16:creationId xmlns:a16="http://schemas.microsoft.com/office/drawing/2014/main" id="{F726F1FA-4FAC-0268-7A87-54500E9B7776}"/>
              </a:ext>
            </a:extLst>
          </p:cNvPr>
          <p:cNvSpPr>
            <a:spLocks noGrp="1"/>
          </p:cNvSpPr>
          <p:nvPr>
            <p:ph idx="1"/>
          </p:nvPr>
        </p:nvSpPr>
        <p:spPr/>
        <p:txBody>
          <a:bodyPr/>
          <a:lstStyle/>
          <a:p>
            <a:r>
              <a:rPr lang="en-US" dirty="0"/>
              <a:t>Pay increases with the number of hours worked each week.</a:t>
            </a:r>
          </a:p>
          <a:p>
            <a:pPr lvl="1"/>
            <a:r>
              <a:rPr lang="en-US" dirty="0"/>
              <a:t>Why? </a:t>
            </a:r>
          </a:p>
          <a:p>
            <a:pPr lvl="2"/>
            <a:r>
              <a:rPr lang="en-US" dirty="0"/>
              <a:t>In some occupations, workers are not good substitutes for each other.</a:t>
            </a:r>
          </a:p>
          <a:p>
            <a:pPr lvl="2"/>
            <a:r>
              <a:rPr lang="en-US" dirty="0"/>
              <a:t>To ensure continuity, employers value individual workers working more hours.</a:t>
            </a:r>
          </a:p>
          <a:p>
            <a:pPr lvl="1"/>
            <a:r>
              <a:rPr lang="en-US" dirty="0"/>
              <a:t>Implications:</a:t>
            </a:r>
          </a:p>
          <a:p>
            <a:pPr lvl="2"/>
            <a:r>
              <a:rPr lang="en-US" dirty="0"/>
              <a:t>Households divide the work.</a:t>
            </a:r>
          </a:p>
          <a:p>
            <a:pPr lvl="3"/>
            <a:r>
              <a:rPr lang="en-US" dirty="0"/>
              <a:t>Rather than both working 40 hours, perhaps one works 80 and the other does not work.</a:t>
            </a:r>
          </a:p>
          <a:p>
            <a:pPr lvl="4"/>
            <a:r>
              <a:rPr lang="en-US" dirty="0"/>
              <a:t>Women are more likely to be the ones working fewer hours, receiving less pay.</a:t>
            </a:r>
          </a:p>
        </p:txBody>
      </p:sp>
      <p:sp>
        <p:nvSpPr>
          <p:cNvPr id="4" name="Slide Number Placeholder 3">
            <a:extLst>
              <a:ext uri="{FF2B5EF4-FFF2-40B4-BE49-F238E27FC236}">
                <a16:creationId xmlns:a16="http://schemas.microsoft.com/office/drawing/2014/main" id="{98C2163D-119A-34ED-F296-4648F8E72FD4}"/>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36B196B5-A395-3437-53A8-FB20555CFABC}"/>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985354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BE5E-820A-FBCE-73B6-7F7F8B2A85D5}"/>
              </a:ext>
            </a:extLst>
          </p:cNvPr>
          <p:cNvSpPr>
            <a:spLocks noGrp="1"/>
          </p:cNvSpPr>
          <p:nvPr>
            <p:ph type="title"/>
          </p:nvPr>
        </p:nvSpPr>
        <p:spPr>
          <a:xfrm>
            <a:off x="938408" y="0"/>
            <a:ext cx="10515600" cy="1325563"/>
          </a:xfrm>
        </p:spPr>
        <p:txBody>
          <a:bodyPr/>
          <a:lstStyle/>
          <a:p>
            <a:r>
              <a:rPr lang="en-US" dirty="0">
                <a:solidFill>
                  <a:schemeClr val="bg1"/>
                </a:solidFill>
              </a:rPr>
              <a:t>Evi</a:t>
            </a:r>
            <a:r>
              <a:rPr lang="en-US" dirty="0"/>
              <a:t>dence on Non-Linearities from Law Firms</a:t>
            </a:r>
          </a:p>
        </p:txBody>
      </p:sp>
      <p:pic>
        <p:nvPicPr>
          <p:cNvPr id="6" name="Content Placeholder 5" descr="Chart, line chart&#10;&#10;Description automatically generated">
            <a:extLst>
              <a:ext uri="{FF2B5EF4-FFF2-40B4-BE49-F238E27FC236}">
                <a16:creationId xmlns:a16="http://schemas.microsoft.com/office/drawing/2014/main" id="{8D1D9ACC-6895-4166-610D-4B5A8075E93C}"/>
              </a:ext>
            </a:extLst>
          </p:cNvPr>
          <p:cNvPicPr>
            <a:picLocks noGrp="1" noChangeAspect="1"/>
          </p:cNvPicPr>
          <p:nvPr>
            <p:ph idx="1"/>
          </p:nvPr>
        </p:nvPicPr>
        <p:blipFill>
          <a:blip r:embed="rId2"/>
          <a:stretch>
            <a:fillRect/>
          </a:stretch>
        </p:blipFill>
        <p:spPr>
          <a:xfrm>
            <a:off x="3275021" y="1325563"/>
            <a:ext cx="7823039" cy="4856804"/>
          </a:xfrm>
        </p:spPr>
      </p:pic>
      <p:sp>
        <p:nvSpPr>
          <p:cNvPr id="4" name="Slide Number Placeholder 3">
            <a:extLst>
              <a:ext uri="{FF2B5EF4-FFF2-40B4-BE49-F238E27FC236}">
                <a16:creationId xmlns:a16="http://schemas.microsoft.com/office/drawing/2014/main" id="{C46FB957-0CFF-352C-F55F-0FC3F60D0A86}"/>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3" name="TextBox 2">
            <a:extLst>
              <a:ext uri="{FF2B5EF4-FFF2-40B4-BE49-F238E27FC236}">
                <a16:creationId xmlns:a16="http://schemas.microsoft.com/office/drawing/2014/main" id="{E3296151-E0E3-12D5-19FF-D1EE8C351454}"/>
              </a:ext>
            </a:extLst>
          </p:cNvPr>
          <p:cNvSpPr txBox="1"/>
          <p:nvPr/>
        </p:nvSpPr>
        <p:spPr>
          <a:xfrm>
            <a:off x="676405" y="2893512"/>
            <a:ext cx="1954894" cy="1477328"/>
          </a:xfrm>
          <a:prstGeom prst="rect">
            <a:avLst/>
          </a:prstGeom>
          <a:noFill/>
        </p:spPr>
        <p:txBody>
          <a:bodyPr wrap="none" rtlCol="0">
            <a:spAutoFit/>
          </a:bodyPr>
          <a:lstStyle/>
          <a:p>
            <a:r>
              <a:rPr lang="en-US" dirty="0"/>
              <a:t>Lawyers:</a:t>
            </a:r>
          </a:p>
          <a:p>
            <a:endParaRPr lang="en-US" dirty="0"/>
          </a:p>
          <a:p>
            <a:r>
              <a:rPr lang="en-US" dirty="0"/>
              <a:t>Hours go up</a:t>
            </a:r>
          </a:p>
          <a:p>
            <a:endParaRPr lang="en-US" dirty="0"/>
          </a:p>
          <a:p>
            <a:r>
              <a:rPr lang="en-US" dirty="0"/>
              <a:t>So does hourly pay</a:t>
            </a:r>
          </a:p>
        </p:txBody>
      </p:sp>
      <p:sp>
        <p:nvSpPr>
          <p:cNvPr id="5" name="TextBox 4">
            <a:extLst>
              <a:ext uri="{FF2B5EF4-FFF2-40B4-BE49-F238E27FC236}">
                <a16:creationId xmlns:a16="http://schemas.microsoft.com/office/drawing/2014/main" id="{F2ACE2F0-3251-1C38-16A2-CD7A18FBD455}"/>
              </a:ext>
            </a:extLst>
          </p:cNvPr>
          <p:cNvSpPr txBox="1"/>
          <p:nvPr/>
        </p:nvSpPr>
        <p:spPr>
          <a:xfrm>
            <a:off x="6786515" y="6456851"/>
            <a:ext cx="4758354" cy="276999"/>
          </a:xfrm>
          <a:prstGeom prst="rect">
            <a:avLst/>
          </a:prstGeom>
          <a:noFill/>
        </p:spPr>
        <p:txBody>
          <a:bodyPr wrap="none" rtlCol="0">
            <a:spAutoFit/>
          </a:bodyPr>
          <a:lstStyle/>
          <a:p>
            <a:r>
              <a:rPr lang="en-US" sz="1200" dirty="0"/>
              <a:t>Source: A Grand Gender Convergence: Its Last Chapter, Goldin, AER, 2014.</a:t>
            </a:r>
          </a:p>
        </p:txBody>
      </p:sp>
    </p:spTree>
    <p:extLst>
      <p:ext uri="{BB962C8B-B14F-4D97-AF65-F5344CB8AC3E}">
        <p14:creationId xmlns:p14="http://schemas.microsoft.com/office/powerpoint/2010/main" val="618266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graphicFrame>
        <p:nvGraphicFramePr>
          <p:cNvPr id="9" name="Table 5">
            <a:extLst>
              <a:ext uri="{FF2B5EF4-FFF2-40B4-BE49-F238E27FC236}">
                <a16:creationId xmlns:a16="http://schemas.microsoft.com/office/drawing/2014/main" id="{49F2C6E3-9A73-E2E7-F612-A6937CCBE523}"/>
              </a:ext>
            </a:extLst>
          </p:cNvPr>
          <p:cNvGraphicFramePr>
            <a:graphicFrameLocks/>
          </p:cNvGraphicFramePr>
          <p:nvPr>
            <p:extLst>
              <p:ext uri="{D42A27DB-BD31-4B8C-83A1-F6EECF244321}">
                <p14:modId xmlns:p14="http://schemas.microsoft.com/office/powerpoint/2010/main" val="2051332115"/>
              </p:ext>
            </p:extLst>
          </p:nvPr>
        </p:nvGraphicFramePr>
        <p:xfrm>
          <a:off x="3933496" y="3074174"/>
          <a:ext cx="4640318" cy="2343098"/>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tblGrid>
              <a:tr h="605738">
                <a:tc>
                  <a:txBody>
                    <a:bodyPr/>
                    <a:lstStyle/>
                    <a:p>
                      <a:endParaRPr lang="en-US" dirty="0"/>
                    </a:p>
                  </a:txBody>
                  <a:tcPr/>
                </a:tc>
                <a:tc>
                  <a:txBody>
                    <a:bodyPr/>
                    <a:lstStyle/>
                    <a:p>
                      <a:pPr algn="ctr"/>
                      <a:r>
                        <a:rPr lang="en-US" dirty="0"/>
                        <a:t>Ration W/M Wages</a:t>
                      </a:r>
                    </a:p>
                  </a:txBody>
                  <a:tcPr anchor="b"/>
                </a:tc>
                <a:extLst>
                  <a:ext uri="{0D108BD9-81ED-4DB2-BD59-A6C34878D82A}">
                    <a16:rowId xmlns:a16="http://schemas.microsoft.com/office/drawing/2014/main" val="204071035"/>
                  </a:ext>
                </a:extLst>
              </a:tr>
              <a:tr h="635537">
                <a:tc>
                  <a:txBody>
                    <a:bodyPr/>
                    <a:lstStyle/>
                    <a:p>
                      <a:r>
                        <a:rPr lang="en-US" dirty="0"/>
                        <a:t>Science and Health Professions</a:t>
                      </a:r>
                    </a:p>
                  </a:txBody>
                  <a:tcPr anchor="ctr"/>
                </a:tc>
                <a:tc>
                  <a:txBody>
                    <a:bodyPr/>
                    <a:lstStyle/>
                    <a:p>
                      <a:pPr algn="ctr"/>
                      <a:r>
                        <a:rPr lang="en-US" dirty="0"/>
                        <a:t>.892</a:t>
                      </a:r>
                    </a:p>
                  </a:txBody>
                  <a:tcPr anchor="ctr"/>
                </a:tc>
                <a:extLst>
                  <a:ext uri="{0D108BD9-81ED-4DB2-BD59-A6C34878D82A}">
                    <a16:rowId xmlns:a16="http://schemas.microsoft.com/office/drawing/2014/main" val="3016149635"/>
                  </a:ext>
                </a:extLst>
              </a:tr>
              <a:tr h="357111">
                <a:tc>
                  <a:txBody>
                    <a:bodyPr/>
                    <a:lstStyle/>
                    <a:p>
                      <a:r>
                        <a:rPr lang="en-US" dirty="0"/>
                        <a:t>Business and Finance</a:t>
                      </a:r>
                    </a:p>
                  </a:txBody>
                  <a:tcPr anchor="ctr"/>
                </a:tc>
                <a:tc>
                  <a:txBody>
                    <a:bodyPr/>
                    <a:lstStyle/>
                    <a:p>
                      <a:pPr algn="ctr"/>
                      <a:r>
                        <a:rPr lang="en-US" dirty="0"/>
                        <a:t>.787</a:t>
                      </a:r>
                    </a:p>
                  </a:txBody>
                  <a:tcPr anchor="ctr"/>
                </a:tc>
                <a:extLst>
                  <a:ext uri="{0D108BD9-81ED-4DB2-BD59-A6C34878D82A}">
                    <a16:rowId xmlns:a16="http://schemas.microsoft.com/office/drawing/2014/main" val="992106524"/>
                  </a:ext>
                </a:extLst>
              </a:tr>
              <a:tr h="163009">
                <a:tc>
                  <a:txBody>
                    <a:bodyPr/>
                    <a:lstStyle/>
                    <a:p>
                      <a:r>
                        <a:rPr lang="en-US" dirty="0"/>
                        <a:t>Law</a:t>
                      </a:r>
                    </a:p>
                  </a:txBody>
                  <a:tcPr anchor="ctr"/>
                </a:tc>
                <a:tc>
                  <a:txBody>
                    <a:bodyPr/>
                    <a:lstStyle/>
                    <a:p>
                      <a:pPr algn="ctr"/>
                      <a:r>
                        <a:rPr lang="en-US" dirty="0"/>
                        <a:t>.815</a:t>
                      </a:r>
                    </a:p>
                  </a:txBody>
                  <a:tcPr anchor="ctr"/>
                </a:tc>
                <a:extLst>
                  <a:ext uri="{0D108BD9-81ED-4DB2-BD59-A6C34878D82A}">
                    <a16:rowId xmlns:a16="http://schemas.microsoft.com/office/drawing/2014/main" val="2523053788"/>
                  </a:ext>
                </a:extLst>
              </a:tr>
              <a:tr h="163009">
                <a:tc>
                  <a:txBody>
                    <a:bodyPr/>
                    <a:lstStyle/>
                    <a:p>
                      <a:r>
                        <a:rPr lang="en-US" dirty="0"/>
                        <a:t>OVERALL</a:t>
                      </a:r>
                    </a:p>
                  </a:txBody>
                  <a:tcPr anchor="ctr"/>
                </a:tc>
                <a:tc>
                  <a:txBody>
                    <a:bodyPr/>
                    <a:lstStyle/>
                    <a:p>
                      <a:pPr algn="ctr"/>
                      <a:r>
                        <a:rPr lang="en-US" dirty="0"/>
                        <a:t>.780</a:t>
                      </a:r>
                    </a:p>
                  </a:txBody>
                  <a:tcPr anchor="ctr"/>
                </a:tc>
                <a:extLst>
                  <a:ext uri="{0D108BD9-81ED-4DB2-BD59-A6C34878D82A}">
                    <a16:rowId xmlns:a16="http://schemas.microsoft.com/office/drawing/2014/main" val="2835347813"/>
                  </a:ext>
                </a:extLst>
              </a:tr>
            </a:tbl>
          </a:graphicData>
        </a:graphic>
      </p:graphicFrame>
      <p:sp>
        <p:nvSpPr>
          <p:cNvPr id="8" name="Content Placeholder 7">
            <a:extLst>
              <a:ext uri="{FF2B5EF4-FFF2-40B4-BE49-F238E27FC236}">
                <a16:creationId xmlns:a16="http://schemas.microsoft.com/office/drawing/2014/main" id="{34731669-590E-0519-17E5-26D888034B9B}"/>
              </a:ext>
            </a:extLst>
          </p:cNvPr>
          <p:cNvSpPr>
            <a:spLocks noGrp="1"/>
          </p:cNvSpPr>
          <p:nvPr>
            <p:ph idx="1"/>
          </p:nvPr>
        </p:nvSpPr>
        <p:spPr>
          <a:xfrm>
            <a:off x="838200" y="1570730"/>
            <a:ext cx="10515600" cy="1582373"/>
          </a:xfrm>
        </p:spPr>
        <p:txBody>
          <a:bodyPr/>
          <a:lstStyle/>
          <a:p>
            <a:r>
              <a:rPr lang="en-US" dirty="0"/>
              <a:t>Not all occupations have the same pay gap.</a:t>
            </a:r>
          </a:p>
          <a:p>
            <a:pPr lvl="1"/>
            <a:r>
              <a:rPr lang="en-US" dirty="0"/>
              <a:t>Depends on how substitutable workers are.</a:t>
            </a:r>
          </a:p>
        </p:txBody>
      </p:sp>
    </p:spTree>
    <p:extLst>
      <p:ext uri="{BB962C8B-B14F-4D97-AF65-F5344CB8AC3E}">
        <p14:creationId xmlns:p14="http://schemas.microsoft.com/office/powerpoint/2010/main" val="2524300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a:xfrm>
            <a:off x="758688" y="0"/>
            <a:ext cx="10515600" cy="1325563"/>
          </a:xfrm>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76049" y="1082842"/>
            <a:ext cx="4130842" cy="4855379"/>
          </a:xfrm>
        </p:spPr>
        <p:txBody>
          <a:bodyPr>
            <a:normAutofit/>
          </a:bodyPr>
          <a:lstStyle/>
          <a:p>
            <a:r>
              <a:rPr lang="en-US" dirty="0"/>
              <a:t>In many professional occupations </a:t>
            </a:r>
          </a:p>
          <a:p>
            <a:pPr lvl="1"/>
            <a:endParaRPr lang="en-US" dirty="0"/>
          </a:p>
          <a:p>
            <a:pPr lvl="1"/>
            <a:r>
              <a:rPr lang="en-US" dirty="0"/>
              <a:t>There’s a more equitable gender distribution at entry level. </a:t>
            </a:r>
          </a:p>
          <a:p>
            <a:pPr lvl="1"/>
            <a:endParaRPr lang="en-US" dirty="0"/>
          </a:p>
          <a:p>
            <a:pPr lvl="1"/>
            <a:r>
              <a:rPr lang="en-US" dirty="0"/>
              <a:t>But at the higher ranks, number of female workers plummets.</a:t>
            </a:r>
          </a:p>
          <a:p>
            <a:r>
              <a:rPr lang="en-US"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6" name="Picture 5">
            <a:extLst>
              <a:ext uri="{FF2B5EF4-FFF2-40B4-BE49-F238E27FC236}">
                <a16:creationId xmlns:a16="http://schemas.microsoft.com/office/drawing/2014/main" id="{32D7632C-0DA0-45A5-8FB4-44BC55CCE573}"/>
              </a:ext>
            </a:extLst>
          </p:cNvPr>
          <p:cNvPicPr>
            <a:picLocks noChangeAspect="1"/>
          </p:cNvPicPr>
          <p:nvPr/>
        </p:nvPicPr>
        <p:blipFill>
          <a:blip r:embed="rId2"/>
          <a:stretch>
            <a:fillRect/>
          </a:stretch>
        </p:blipFill>
        <p:spPr>
          <a:xfrm>
            <a:off x="4223324" y="1232452"/>
            <a:ext cx="7792627" cy="4677170"/>
          </a:xfrm>
          <a:prstGeom prst="rect">
            <a:avLst/>
          </a:prstGeom>
        </p:spPr>
      </p:pic>
    </p:spTree>
    <p:extLst>
      <p:ext uri="{BB962C8B-B14F-4D97-AF65-F5344CB8AC3E}">
        <p14:creationId xmlns:p14="http://schemas.microsoft.com/office/powerpoint/2010/main" val="3670675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9C78-E837-4FFB-72E9-3630632C70E9}"/>
              </a:ext>
            </a:extLst>
          </p:cNvPr>
          <p:cNvSpPr>
            <a:spLocks noGrp="1"/>
          </p:cNvSpPr>
          <p:nvPr>
            <p:ph type="title"/>
          </p:nvPr>
        </p:nvSpPr>
        <p:spPr/>
        <p:txBody>
          <a:bodyPr/>
          <a:lstStyle/>
          <a:p>
            <a:r>
              <a:rPr lang="en-US" dirty="0">
                <a:solidFill>
                  <a:schemeClr val="bg1"/>
                </a:solidFill>
              </a:rPr>
              <a:t>Sor</a:t>
            </a:r>
            <a:r>
              <a:rPr lang="en-US" dirty="0"/>
              <a:t>ting</a:t>
            </a:r>
          </a:p>
        </p:txBody>
      </p:sp>
      <p:sp>
        <p:nvSpPr>
          <p:cNvPr id="3" name="Content Placeholder 2">
            <a:extLst>
              <a:ext uri="{FF2B5EF4-FFF2-40B4-BE49-F238E27FC236}">
                <a16:creationId xmlns:a16="http://schemas.microsoft.com/office/drawing/2014/main" id="{C61D328E-284B-BF55-1BFC-B1248FF533A4}"/>
              </a:ext>
            </a:extLst>
          </p:cNvPr>
          <p:cNvSpPr>
            <a:spLocks noGrp="1"/>
          </p:cNvSpPr>
          <p:nvPr>
            <p:ph idx="1"/>
          </p:nvPr>
        </p:nvSpPr>
        <p:spPr/>
        <p:txBody>
          <a:bodyPr/>
          <a:lstStyle/>
          <a:p>
            <a:r>
              <a:rPr lang="en-US" dirty="0"/>
              <a:t>Sorting happens:</a:t>
            </a:r>
          </a:p>
          <a:p>
            <a:pPr lvl="1"/>
            <a:r>
              <a:rPr lang="en-US" dirty="0"/>
              <a:t>With the decision to go to college.</a:t>
            </a:r>
          </a:p>
          <a:p>
            <a:pPr lvl="1"/>
            <a:r>
              <a:rPr lang="en-US" dirty="0"/>
              <a:t>With the election of a major.</a:t>
            </a:r>
          </a:p>
          <a:p>
            <a:pPr lvl="1"/>
            <a:r>
              <a:rPr lang="en-US" dirty="0"/>
              <a:t>With the choice of an occupation.</a:t>
            </a:r>
          </a:p>
          <a:p>
            <a:r>
              <a:rPr lang="en-US" dirty="0"/>
              <a:t>Women tend to:</a:t>
            </a:r>
          </a:p>
          <a:p>
            <a:pPr lvl="1"/>
            <a:r>
              <a:rPr lang="en-US" dirty="0"/>
              <a:t>Go to college </a:t>
            </a:r>
            <a:r>
              <a:rPr lang="en-US" b="1" dirty="0"/>
              <a:t>more</a:t>
            </a:r>
            <a:r>
              <a:rPr lang="en-US" dirty="0"/>
              <a:t> than men.</a:t>
            </a:r>
          </a:p>
          <a:p>
            <a:pPr lvl="1"/>
            <a:r>
              <a:rPr lang="en-US" dirty="0"/>
              <a:t>Select majors with </a:t>
            </a:r>
            <a:r>
              <a:rPr lang="en-US" b="1" dirty="0"/>
              <a:t>lower</a:t>
            </a:r>
            <a:r>
              <a:rPr lang="en-US" dirty="0"/>
              <a:t> expected wages.</a:t>
            </a:r>
          </a:p>
          <a:p>
            <a:pPr lvl="2"/>
            <a:r>
              <a:rPr lang="en-US" dirty="0"/>
              <a:t>Though convergence WAS happening.</a:t>
            </a:r>
          </a:p>
          <a:p>
            <a:pPr lvl="1"/>
            <a:r>
              <a:rPr lang="en-US" dirty="0"/>
              <a:t>Within a major, select occupations with </a:t>
            </a:r>
            <a:r>
              <a:rPr lang="en-US" b="1" dirty="0"/>
              <a:t>lower</a:t>
            </a:r>
            <a:r>
              <a:rPr lang="en-US" dirty="0"/>
              <a:t> wages.</a:t>
            </a:r>
          </a:p>
          <a:p>
            <a:pPr lvl="2"/>
            <a:r>
              <a:rPr lang="en-US" dirty="0"/>
              <a:t>Though convergence IS happening.</a:t>
            </a:r>
          </a:p>
        </p:txBody>
      </p:sp>
      <p:sp>
        <p:nvSpPr>
          <p:cNvPr id="4" name="Slide Number Placeholder 3">
            <a:extLst>
              <a:ext uri="{FF2B5EF4-FFF2-40B4-BE49-F238E27FC236}">
                <a16:creationId xmlns:a16="http://schemas.microsoft.com/office/drawing/2014/main" id="{37FC62C2-E29E-DEB9-C167-69AD071F837E}"/>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866477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F463-DD34-7623-F0E5-77BEF74F4365}"/>
              </a:ext>
            </a:extLst>
          </p:cNvPr>
          <p:cNvSpPr>
            <a:spLocks noGrp="1"/>
          </p:cNvSpPr>
          <p:nvPr>
            <p:ph type="title"/>
          </p:nvPr>
        </p:nvSpPr>
        <p:spPr>
          <a:xfrm>
            <a:off x="754120" y="0"/>
            <a:ext cx="10515600" cy="1325563"/>
          </a:xfrm>
        </p:spPr>
        <p:txBody>
          <a:bodyPr/>
          <a:lstStyle/>
          <a:p>
            <a:r>
              <a:rPr lang="en-US" dirty="0">
                <a:solidFill>
                  <a:schemeClr val="bg1"/>
                </a:solidFill>
              </a:rPr>
              <a:t>Occ</a:t>
            </a:r>
            <a:r>
              <a:rPr lang="en-US" dirty="0"/>
              <a:t>upation Convergence, Less So Majors</a:t>
            </a:r>
          </a:p>
        </p:txBody>
      </p:sp>
      <p:pic>
        <p:nvPicPr>
          <p:cNvPr id="6" name="Content Placeholder 5" descr="Chart, line chart&#10;&#10;Description automatically generated">
            <a:extLst>
              <a:ext uri="{FF2B5EF4-FFF2-40B4-BE49-F238E27FC236}">
                <a16:creationId xmlns:a16="http://schemas.microsoft.com/office/drawing/2014/main" id="{C7D63518-2E2C-126C-6074-A19FA8452CBC}"/>
              </a:ext>
            </a:extLst>
          </p:cNvPr>
          <p:cNvPicPr>
            <a:picLocks noGrp="1" noChangeAspect="1"/>
          </p:cNvPicPr>
          <p:nvPr>
            <p:ph idx="1"/>
          </p:nvPr>
        </p:nvPicPr>
        <p:blipFill>
          <a:blip r:embed="rId2"/>
          <a:stretch>
            <a:fillRect/>
          </a:stretch>
        </p:blipFill>
        <p:spPr>
          <a:xfrm>
            <a:off x="838200" y="1325563"/>
            <a:ext cx="6262969" cy="4770437"/>
          </a:xfrm>
        </p:spPr>
      </p:pic>
      <p:sp>
        <p:nvSpPr>
          <p:cNvPr id="4" name="Slide Number Placeholder 3">
            <a:extLst>
              <a:ext uri="{FF2B5EF4-FFF2-40B4-BE49-F238E27FC236}">
                <a16:creationId xmlns:a16="http://schemas.microsoft.com/office/drawing/2014/main" id="{BD07857F-4016-9AE3-30E7-701FBCA7FCE5}"/>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7" name="TextBox 6">
            <a:extLst>
              <a:ext uri="{FF2B5EF4-FFF2-40B4-BE49-F238E27FC236}">
                <a16:creationId xmlns:a16="http://schemas.microsoft.com/office/drawing/2014/main" id="{DFB3D8C2-1205-2684-B40C-77316C53D0A1}"/>
              </a:ext>
            </a:extLst>
          </p:cNvPr>
          <p:cNvSpPr txBox="1"/>
          <p:nvPr/>
        </p:nvSpPr>
        <p:spPr>
          <a:xfrm>
            <a:off x="7128873" y="1562119"/>
            <a:ext cx="5004640" cy="4247317"/>
          </a:xfrm>
          <a:prstGeom prst="rect">
            <a:avLst/>
          </a:prstGeom>
          <a:noFill/>
        </p:spPr>
        <p:txBody>
          <a:bodyPr wrap="none" rtlCol="0">
            <a:spAutoFit/>
          </a:bodyPr>
          <a:lstStyle/>
          <a:p>
            <a:r>
              <a:rPr lang="en-US" dirty="0"/>
              <a:t>Values close to 1 imply parity.</a:t>
            </a:r>
          </a:p>
          <a:p>
            <a:endParaRPr lang="en-US" dirty="0"/>
          </a:p>
          <a:p>
            <a:r>
              <a:rPr lang="en-US" dirty="0"/>
              <a:t>Less than 1</a:t>
            </a:r>
          </a:p>
          <a:p>
            <a:r>
              <a:rPr lang="en-US" dirty="0"/>
              <a:t>	- women’s choices correspond </a:t>
            </a:r>
          </a:p>
          <a:p>
            <a:r>
              <a:rPr lang="en-US" dirty="0"/>
              <a:t>	  to lower wages</a:t>
            </a:r>
          </a:p>
          <a:p>
            <a:endParaRPr lang="en-US" dirty="0"/>
          </a:p>
          <a:p>
            <a:r>
              <a:rPr lang="en-US" dirty="0"/>
              <a:t>Greater than 1</a:t>
            </a:r>
          </a:p>
          <a:p>
            <a:r>
              <a:rPr lang="en-US" dirty="0"/>
              <a:t>	- women’s choices correspond</a:t>
            </a:r>
          </a:p>
          <a:p>
            <a:r>
              <a:rPr lang="en-US" dirty="0"/>
              <a:t>	   to higher wages</a:t>
            </a:r>
          </a:p>
          <a:p>
            <a:endParaRPr lang="en-US" dirty="0"/>
          </a:p>
          <a:p>
            <a:pPr marL="342900" indent="-342900">
              <a:buAutoNum type="alphaUcParenBoth"/>
            </a:pPr>
            <a:r>
              <a:rPr lang="en-US" dirty="0"/>
              <a:t>Women are increasingly choosing </a:t>
            </a:r>
            <a:r>
              <a:rPr lang="en-US" b="1" dirty="0"/>
              <a:t>majors</a:t>
            </a:r>
          </a:p>
          <a:p>
            <a:r>
              <a:rPr lang="en-US" dirty="0"/>
              <a:t>that </a:t>
            </a:r>
            <a:r>
              <a:rPr lang="en-US" b="1" dirty="0"/>
              <a:t>pay</a:t>
            </a:r>
            <a:r>
              <a:rPr lang="en-US" dirty="0"/>
              <a:t> </a:t>
            </a:r>
            <a:r>
              <a:rPr lang="en-US" b="1" dirty="0"/>
              <a:t>less than </a:t>
            </a:r>
            <a:r>
              <a:rPr lang="en-US" dirty="0"/>
              <a:t>the majors chosen by men.</a:t>
            </a:r>
          </a:p>
          <a:p>
            <a:endParaRPr lang="en-US" dirty="0"/>
          </a:p>
          <a:p>
            <a:r>
              <a:rPr lang="en-US" dirty="0"/>
              <a:t>(B) Women are increasingly choosing </a:t>
            </a:r>
            <a:r>
              <a:rPr lang="en-US" b="1" dirty="0"/>
              <a:t>occupations</a:t>
            </a:r>
          </a:p>
          <a:p>
            <a:r>
              <a:rPr lang="en-US" dirty="0"/>
              <a:t>that </a:t>
            </a:r>
            <a:r>
              <a:rPr lang="en-US" b="1" dirty="0"/>
              <a:t>pay as well as </a:t>
            </a:r>
            <a:r>
              <a:rPr lang="en-US" dirty="0"/>
              <a:t>the occupations chosen by men.</a:t>
            </a:r>
          </a:p>
        </p:txBody>
      </p:sp>
      <p:sp>
        <p:nvSpPr>
          <p:cNvPr id="8" name="TextBox 7">
            <a:extLst>
              <a:ext uri="{FF2B5EF4-FFF2-40B4-BE49-F238E27FC236}">
                <a16:creationId xmlns:a16="http://schemas.microsoft.com/office/drawing/2014/main" id="{8F8C7E09-F9A5-8811-E8F0-91E553493D8D}"/>
              </a:ext>
            </a:extLst>
          </p:cNvPr>
          <p:cNvSpPr txBox="1"/>
          <p:nvPr/>
        </p:nvSpPr>
        <p:spPr>
          <a:xfrm>
            <a:off x="4420448" y="2653645"/>
            <a:ext cx="458780"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55B8C2C-3CF3-5CF2-534A-21D18B4ADC2C}"/>
              </a:ext>
            </a:extLst>
          </p:cNvPr>
          <p:cNvSpPr txBox="1"/>
          <p:nvPr/>
        </p:nvSpPr>
        <p:spPr>
          <a:xfrm>
            <a:off x="3969684" y="3867807"/>
            <a:ext cx="450764" cy="369332"/>
          </a:xfrm>
          <a:prstGeom prst="rect">
            <a:avLst/>
          </a:prstGeom>
          <a:noFill/>
        </p:spPr>
        <p:txBody>
          <a:bodyPr wrap="none" rtlCol="0">
            <a:spAutoFit/>
          </a:bodyPr>
          <a:lstStyle/>
          <a:p>
            <a:r>
              <a:rPr lang="en-US" dirty="0"/>
              <a:t>(B)</a:t>
            </a:r>
          </a:p>
        </p:txBody>
      </p:sp>
      <p:cxnSp>
        <p:nvCxnSpPr>
          <p:cNvPr id="11" name="Straight Connector 10">
            <a:extLst>
              <a:ext uri="{FF2B5EF4-FFF2-40B4-BE49-F238E27FC236}">
                <a16:creationId xmlns:a16="http://schemas.microsoft.com/office/drawing/2014/main" id="{4C3DA2FF-A6C8-D7BB-48A6-A4AF802121B6}"/>
              </a:ext>
            </a:extLst>
          </p:cNvPr>
          <p:cNvCxnSpPr>
            <a:cxnSpLocks/>
          </p:cNvCxnSpPr>
          <p:nvPr/>
        </p:nvCxnSpPr>
        <p:spPr>
          <a:xfrm>
            <a:off x="4963308" y="2901371"/>
            <a:ext cx="827892" cy="18466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1AC9BE-424F-500D-6F17-6F3761A76539}"/>
              </a:ext>
            </a:extLst>
          </p:cNvPr>
          <p:cNvCxnSpPr>
            <a:cxnSpLocks/>
          </p:cNvCxnSpPr>
          <p:nvPr/>
        </p:nvCxnSpPr>
        <p:spPr>
          <a:xfrm flipV="1">
            <a:off x="4465282" y="3771964"/>
            <a:ext cx="792518" cy="25504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86F499-4836-0D8C-D797-5CFEAC21D3B2}"/>
              </a:ext>
            </a:extLst>
          </p:cNvPr>
          <p:cNvSpPr txBox="1"/>
          <p:nvPr/>
        </p:nvSpPr>
        <p:spPr>
          <a:xfrm>
            <a:off x="4963308" y="6469197"/>
            <a:ext cx="6699206" cy="276999"/>
          </a:xfrm>
          <a:prstGeom prst="rect">
            <a:avLst/>
          </a:prstGeom>
          <a:noFill/>
        </p:spPr>
        <p:txBody>
          <a:bodyPr wrap="none" rtlCol="0">
            <a:spAutoFit/>
          </a:bodyPr>
          <a:lstStyle/>
          <a:p>
            <a:r>
              <a:rPr lang="en-US" sz="1200" dirty="0"/>
              <a:t>Source: </a:t>
            </a:r>
            <a:r>
              <a:rPr lang="en-US" sz="1200" i="1" dirty="0"/>
              <a:t>College Majors, Occupations, and the Gender Wage Gap</a:t>
            </a:r>
            <a:r>
              <a:rPr lang="en-US" sz="1200" dirty="0"/>
              <a:t>, Sloane, Hurst, and Black, JEP, Fall 2021.</a:t>
            </a:r>
          </a:p>
        </p:txBody>
      </p:sp>
      <p:sp>
        <p:nvSpPr>
          <p:cNvPr id="3" name="TextBox 2">
            <a:extLst>
              <a:ext uri="{FF2B5EF4-FFF2-40B4-BE49-F238E27FC236}">
                <a16:creationId xmlns:a16="http://schemas.microsoft.com/office/drawing/2014/main" id="{9893F28F-9D3C-F646-9AAB-6E1D59C4C037}"/>
              </a:ext>
            </a:extLst>
          </p:cNvPr>
          <p:cNvSpPr txBox="1"/>
          <p:nvPr/>
        </p:nvSpPr>
        <p:spPr>
          <a:xfrm>
            <a:off x="3489435" y="4163874"/>
            <a:ext cx="1258165" cy="369332"/>
          </a:xfrm>
          <a:prstGeom prst="rect">
            <a:avLst/>
          </a:prstGeom>
          <a:noFill/>
        </p:spPr>
        <p:txBody>
          <a:bodyPr wrap="none" rtlCol="0">
            <a:spAutoFit/>
          </a:bodyPr>
          <a:lstStyle/>
          <a:p>
            <a:r>
              <a:rPr lang="en-US" dirty="0"/>
              <a:t>Occupation</a:t>
            </a:r>
          </a:p>
        </p:txBody>
      </p:sp>
      <p:sp>
        <p:nvSpPr>
          <p:cNvPr id="12" name="TextBox 11">
            <a:extLst>
              <a:ext uri="{FF2B5EF4-FFF2-40B4-BE49-F238E27FC236}">
                <a16:creationId xmlns:a16="http://schemas.microsoft.com/office/drawing/2014/main" id="{61939BB9-2307-7D43-95E7-34A99D18B78D}"/>
              </a:ext>
            </a:extLst>
          </p:cNvPr>
          <p:cNvSpPr txBox="1"/>
          <p:nvPr/>
        </p:nvSpPr>
        <p:spPr>
          <a:xfrm>
            <a:off x="2951677" y="2625426"/>
            <a:ext cx="748923" cy="369332"/>
          </a:xfrm>
          <a:prstGeom prst="rect">
            <a:avLst/>
          </a:prstGeom>
          <a:noFill/>
        </p:spPr>
        <p:txBody>
          <a:bodyPr wrap="none" rtlCol="0">
            <a:spAutoFit/>
          </a:bodyPr>
          <a:lstStyle/>
          <a:p>
            <a:r>
              <a:rPr lang="en-US" dirty="0"/>
              <a:t>Major</a:t>
            </a:r>
          </a:p>
        </p:txBody>
      </p:sp>
    </p:spTree>
    <p:extLst>
      <p:ext uri="{BB962C8B-B14F-4D97-AF65-F5344CB8AC3E}">
        <p14:creationId xmlns:p14="http://schemas.microsoft.com/office/powerpoint/2010/main" val="1462118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p:txBody>
          <a:bodyPr/>
          <a:lstStyle/>
          <a:p>
            <a:r>
              <a:rPr lang="en-US" dirty="0">
                <a:solidFill>
                  <a:schemeClr val="bg1"/>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pPr>
            <a:r>
              <a:rPr lang="en-US" sz="2400" b="0" dirty="0"/>
              <a:t>Occupations with the largest wage gap tend to also be highly skilled.</a:t>
            </a:r>
          </a:p>
          <a:p>
            <a:r>
              <a:rPr lang="en-US" sz="2400" b="0" dirty="0"/>
              <a:t>Earnings penalty for taking time out for career paths with the most prestigious degrees is generally very high.</a:t>
            </a:r>
          </a:p>
          <a:p>
            <a:endParaRPr lang="en-US" sz="2400" b="0" dirty="0"/>
          </a:p>
          <a:p>
            <a:r>
              <a:rPr lang="en-US" sz="2400" b="0" dirty="0"/>
              <a:t>Goldin and Katz (2008), Harvard and Beyond study:</a:t>
            </a:r>
            <a:br>
              <a:rPr lang="en-US" sz="2400" b="0" dirty="0"/>
            </a:br>
            <a:r>
              <a:rPr lang="en-US" sz="2400" b="0" dirty="0"/>
              <a:t>Earnings penalty for taking time off, at 15 years since leaving college with a Bachelors:</a:t>
            </a:r>
          </a:p>
          <a:p>
            <a:pPr lvl="1"/>
            <a:r>
              <a:rPr lang="en-US" b="0" dirty="0"/>
              <a:t>Lowest for MDs</a:t>
            </a:r>
          </a:p>
          <a:p>
            <a:pPr lvl="1"/>
            <a:r>
              <a:rPr lang="en-US" b="0" dirty="0"/>
              <a:t>Highest for MBAs - at 1.4 times the penalty for MDs</a:t>
            </a:r>
          </a:p>
          <a:p>
            <a:pPr lvl="1"/>
            <a:r>
              <a:rPr lang="en-US" dirty="0"/>
              <a:t>Followed by JDs and PhDs -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433925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a:xfrm>
            <a:off x="877956" y="39756"/>
            <a:ext cx="10515600" cy="1325563"/>
          </a:xfrm>
        </p:spPr>
        <p:txBody>
          <a:bodyPr/>
          <a:lstStyle/>
          <a:p>
            <a:r>
              <a:rPr lang="en-US" dirty="0">
                <a:solidFill>
                  <a:schemeClr val="bg1"/>
                </a:solidFill>
              </a:rPr>
              <a:t>Sol</a:t>
            </a:r>
            <a:r>
              <a:rPr lang="en-US" dirty="0"/>
              <a:t>utions to the Gender Wage Gap</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supervisors and managers.</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582735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a:xfrm>
            <a:off x="758688" y="0"/>
            <a:ext cx="10515600" cy="1325563"/>
          </a:xfrm>
        </p:spPr>
        <p:txBody>
          <a:bodyPr/>
          <a:lstStyle/>
          <a:p>
            <a:r>
              <a:rPr lang="en-US" dirty="0">
                <a:solidFill>
                  <a:schemeClr val="bg1"/>
                </a:solidFill>
              </a:rPr>
              <a:t>The </a:t>
            </a:r>
            <a:r>
              <a:rPr lang="en-US" dirty="0"/>
              <a:t>System -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time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19883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Gender Pay Gap</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111318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800" dirty="0">
                <a:solidFill>
                  <a:schemeClr val="tx2"/>
                </a:solidFill>
              </a:rPr>
              <a:t>OLLI – Hawaii, Manoa</a:t>
            </a:r>
          </a:p>
          <a:p>
            <a:pPr>
              <a:lnSpc>
                <a:spcPct val="100000"/>
              </a:lnSpc>
              <a:spcBef>
                <a:spcPts val="0"/>
              </a:spcBef>
            </a:pPr>
            <a:r>
              <a:rPr lang="en-US" sz="1800" dirty="0">
                <a:solidFill>
                  <a:schemeClr val="tx2"/>
                </a:solidFill>
              </a:rPr>
              <a:t>August 12,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p:txBody>
      </p:sp>
      <p:pic>
        <p:nvPicPr>
          <p:cNvPr id="1026" name="Picture 2"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pay gap stock pictures, royalty-free photos &amp; images">
            <a:hlinkClick r:id="rId2"/>
            <a:extLst>
              <a:ext uri="{FF2B5EF4-FFF2-40B4-BE49-F238E27FC236}">
                <a16:creationId xmlns:a16="http://schemas.microsoft.com/office/drawing/2014/main" id="{D9E2AE10-1A33-B546-A053-211E79776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1" y="446049"/>
            <a:ext cx="3590109" cy="2017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 for gender equality. Hand turns a dice and changes a unequal sign to a equal sign between symbols of men and women. Symbol for gender equality. Hand turns a dice and changes a unequal sign to a equal sign between symbols of men and women. gender pay gap stock pictures, royalty-free photos &amp; images">
            <a:hlinkClick r:id="rId4"/>
            <a:extLst>
              <a:ext uri="{FF2B5EF4-FFF2-40B4-BE49-F238E27FC236}">
                <a16:creationId xmlns:a16="http://schemas.microsoft.com/office/drawing/2014/main" id="{ADA01EED-2E77-3043-9C1A-00E97AA1C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339" y="4430724"/>
            <a:ext cx="3807612" cy="19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59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a:xfrm>
            <a:off x="745436" y="0"/>
            <a:ext cx="10515600" cy="1325563"/>
          </a:xfrm>
        </p:spPr>
        <p:txBody>
          <a:bodyPr/>
          <a:lstStyle/>
          <a:p>
            <a:r>
              <a:rPr lang="en-US" dirty="0">
                <a:solidFill>
                  <a:schemeClr val="bg1"/>
                </a:solidFill>
              </a:rPr>
              <a:t>Priv</a:t>
            </a:r>
            <a:r>
              <a:rPr lang="en-US" dirty="0"/>
              <a:t>ate Sector is Responding... 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1252679" y="1325563"/>
            <a:ext cx="9686641" cy="4351338"/>
          </a:xfrm>
        </p:spPr>
        <p:txBody>
          <a:bodyPr>
            <a:normAutofit lnSpcReduction="10000"/>
          </a:bodyPr>
          <a:lstStyle/>
          <a:p>
            <a:pPr>
              <a:spcAft>
                <a:spcPts val="1000"/>
              </a:spcAft>
            </a:pPr>
            <a:r>
              <a:rPr lang="en-US" dirty="0"/>
              <a:t>With more women entering the profession.</a:t>
            </a:r>
          </a:p>
          <a:p>
            <a:pPr>
              <a:spcAft>
                <a:spcPts val="1000"/>
              </a:spcAft>
            </a:pPr>
            <a:r>
              <a:rPr lang="en-US" dirty="0"/>
              <a:t>More men wanting equitable relationships with their life partners.</a:t>
            </a:r>
          </a:p>
          <a:p>
            <a:pPr>
              <a:spcAft>
                <a:spcPts val="1000"/>
              </a:spcAft>
            </a:pPr>
            <a:r>
              <a:rPr lang="en-US" dirty="0"/>
              <a:t>Costly job training.</a:t>
            </a:r>
          </a:p>
          <a:p>
            <a:pPr>
              <a:spcAft>
                <a:spcPts val="1000"/>
              </a:spcAft>
            </a:pPr>
            <a:r>
              <a:rPr lang="en-US" dirty="0"/>
              <a:t>Valuable client-employee relationships formed by the women in early years.</a:t>
            </a:r>
          </a:p>
          <a:p>
            <a:pPr marL="0" indent="0">
              <a:buNone/>
            </a:pPr>
            <a:endParaRPr lang="en-US" dirty="0"/>
          </a:p>
          <a:p>
            <a:pPr marL="0" indent="0">
              <a:buNone/>
            </a:pPr>
            <a:r>
              <a:rPr lang="en-US" dirty="0"/>
              <a:t>Firms have more incentive to retain the female employees now than ever.</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643135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a:xfrm>
            <a:off x="745436" y="0"/>
            <a:ext cx="10515600" cy="1325563"/>
          </a:xfrm>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p:txBody>
          <a:bodyPr/>
          <a:lstStyle/>
          <a:p>
            <a:r>
              <a:rPr lang="en-US" dirty="0"/>
              <a:t>COVID-19 may have accelerated some of the trends towards more workplace flexibility.</a:t>
            </a:r>
          </a:p>
          <a:p>
            <a:r>
              <a:rPr lang="en-US" dirty="0"/>
              <a:t>Remote work may have lasting beneficial impact on all workers, including women.</a:t>
            </a:r>
          </a:p>
          <a:p>
            <a:r>
              <a:rPr lang="en-US" dirty="0"/>
              <a:t>But there may also be losses.</a:t>
            </a:r>
          </a:p>
          <a:p>
            <a:pPr lvl="1"/>
            <a:r>
              <a:rPr lang="en-US" dirty="0"/>
              <a:t>WFH = Working from Home or Working from Hell? </a:t>
            </a:r>
          </a:p>
          <a:p>
            <a:r>
              <a:rPr lang="en-US" dirty="0"/>
              <a:t>Women’s attachment to labor market at risk due to:</a:t>
            </a:r>
          </a:p>
          <a:p>
            <a:pPr lvl="1"/>
            <a:r>
              <a:rPr lang="en-US" dirty="0"/>
              <a:t>Difficulty in obtaining affordable, dependable childcare.</a:t>
            </a:r>
          </a:p>
          <a:p>
            <a:pPr lvl="1"/>
            <a:r>
              <a:rPr lang="en-US" dirty="0"/>
              <a:t>Unpredictability in school closures/re-openings.</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401265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a:xfrm>
            <a:off x="798444" y="0"/>
            <a:ext cx="10515600" cy="1325563"/>
          </a:xfrm>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4E7-6710-CFD8-DF91-72890D6410B9}"/>
              </a:ext>
            </a:extLst>
          </p:cNvPr>
          <p:cNvSpPr>
            <a:spLocks noGrp="1"/>
          </p:cNvSpPr>
          <p:nvPr>
            <p:ph type="title"/>
          </p:nvPr>
        </p:nvSpPr>
        <p:spPr>
          <a:xfrm>
            <a:off x="927847" y="0"/>
            <a:ext cx="10515600" cy="1325563"/>
          </a:xfrm>
        </p:spPr>
        <p:txBody>
          <a:bodyPr/>
          <a:lstStyle/>
          <a:p>
            <a:r>
              <a:rPr lang="en-US" dirty="0">
                <a:solidFill>
                  <a:schemeClr val="bg1"/>
                </a:solidFill>
              </a:rPr>
              <a:t>Fle</a:t>
            </a:r>
            <a:r>
              <a:rPr lang="en-US" dirty="0"/>
              <a:t>xibility and Substitutability?</a:t>
            </a:r>
          </a:p>
        </p:txBody>
      </p:sp>
      <p:pic>
        <p:nvPicPr>
          <p:cNvPr id="6" name="Content Placeholder 5" descr="Chart, scatter chart&#10;&#10;Description automatically generated">
            <a:extLst>
              <a:ext uri="{FF2B5EF4-FFF2-40B4-BE49-F238E27FC236}">
                <a16:creationId xmlns:a16="http://schemas.microsoft.com/office/drawing/2014/main" id="{D9E556D2-ED1F-C949-539C-2DE18F5B0CAB}"/>
              </a:ext>
            </a:extLst>
          </p:cNvPr>
          <p:cNvPicPr>
            <a:picLocks noGrp="1" noChangeAspect="1"/>
          </p:cNvPicPr>
          <p:nvPr>
            <p:ph idx="1"/>
          </p:nvPr>
        </p:nvPicPr>
        <p:blipFill>
          <a:blip r:embed="rId2"/>
          <a:stretch>
            <a:fillRect/>
          </a:stretch>
        </p:blipFill>
        <p:spPr>
          <a:xfrm>
            <a:off x="3182321" y="1152864"/>
            <a:ext cx="7037444" cy="5592847"/>
          </a:xfrm>
        </p:spPr>
      </p:pic>
      <p:sp>
        <p:nvSpPr>
          <p:cNvPr id="4" name="Slide Number Placeholder 3">
            <a:extLst>
              <a:ext uri="{FF2B5EF4-FFF2-40B4-BE49-F238E27FC236}">
                <a16:creationId xmlns:a16="http://schemas.microsoft.com/office/drawing/2014/main" id="{D42A4D47-1D23-9D6D-9C1D-3A1DDBB76B39}"/>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7" name="TextBox 6">
            <a:extLst>
              <a:ext uri="{FF2B5EF4-FFF2-40B4-BE49-F238E27FC236}">
                <a16:creationId xmlns:a16="http://schemas.microsoft.com/office/drawing/2014/main" id="{87637C70-6338-3AE3-45B9-D76AF18738A9}"/>
              </a:ext>
            </a:extLst>
          </p:cNvPr>
          <p:cNvSpPr txBox="1"/>
          <p:nvPr/>
        </p:nvSpPr>
        <p:spPr>
          <a:xfrm>
            <a:off x="1064107" y="4386729"/>
            <a:ext cx="990977" cy="369332"/>
          </a:xfrm>
          <a:prstGeom prst="rect">
            <a:avLst/>
          </a:prstGeom>
          <a:noFill/>
        </p:spPr>
        <p:txBody>
          <a:bodyPr wrap="none" rtlCol="0">
            <a:spAutoFit/>
          </a:bodyPr>
          <a:lstStyle/>
          <a:p>
            <a:r>
              <a:rPr lang="en-US" dirty="0">
                <a:solidFill>
                  <a:srgbClr val="C00000"/>
                </a:solidFill>
              </a:rPr>
              <a:t>Business</a:t>
            </a:r>
          </a:p>
        </p:txBody>
      </p:sp>
      <p:sp>
        <p:nvSpPr>
          <p:cNvPr id="10" name="Oval 9">
            <a:extLst>
              <a:ext uri="{FF2B5EF4-FFF2-40B4-BE49-F238E27FC236}">
                <a16:creationId xmlns:a16="http://schemas.microsoft.com/office/drawing/2014/main" id="{9F6D5285-2C39-5356-0514-CAE97C815275}"/>
              </a:ext>
            </a:extLst>
          </p:cNvPr>
          <p:cNvSpPr/>
          <p:nvPr/>
        </p:nvSpPr>
        <p:spPr>
          <a:xfrm>
            <a:off x="4660900" y="3340100"/>
            <a:ext cx="2844800" cy="180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9FAE594-BC90-BA1C-FC2A-4961569BD4EF}"/>
              </a:ext>
            </a:extLst>
          </p:cNvPr>
          <p:cNvSpPr txBox="1"/>
          <p:nvPr/>
        </p:nvSpPr>
        <p:spPr>
          <a:xfrm>
            <a:off x="1219200" y="3593228"/>
            <a:ext cx="611386" cy="369332"/>
          </a:xfrm>
          <a:prstGeom prst="rect">
            <a:avLst/>
          </a:prstGeom>
          <a:noFill/>
        </p:spPr>
        <p:txBody>
          <a:bodyPr wrap="none" rtlCol="0">
            <a:spAutoFit/>
          </a:bodyPr>
          <a:lstStyle/>
          <a:p>
            <a:r>
              <a:rPr lang="en-US" dirty="0">
                <a:solidFill>
                  <a:srgbClr val="92D050"/>
                </a:solidFill>
              </a:rPr>
              <a:t>Tech</a:t>
            </a:r>
          </a:p>
        </p:txBody>
      </p:sp>
      <p:sp>
        <p:nvSpPr>
          <p:cNvPr id="12" name="TextBox 11">
            <a:extLst>
              <a:ext uri="{FF2B5EF4-FFF2-40B4-BE49-F238E27FC236}">
                <a16:creationId xmlns:a16="http://schemas.microsoft.com/office/drawing/2014/main" id="{6C85DB33-80E4-AB2F-78DA-D10AE5E02A59}"/>
              </a:ext>
            </a:extLst>
          </p:cNvPr>
          <p:cNvSpPr txBox="1"/>
          <p:nvPr/>
        </p:nvSpPr>
        <p:spPr>
          <a:xfrm>
            <a:off x="1219200" y="2976282"/>
            <a:ext cx="891591" cy="369332"/>
          </a:xfrm>
          <a:prstGeom prst="rect">
            <a:avLst/>
          </a:prstGeom>
          <a:noFill/>
        </p:spPr>
        <p:txBody>
          <a:bodyPr wrap="none" rtlCol="0">
            <a:spAutoFit/>
          </a:bodyPr>
          <a:lstStyle/>
          <a:p>
            <a:r>
              <a:rPr lang="en-US" dirty="0">
                <a:solidFill>
                  <a:srgbClr val="FFC000"/>
                </a:solidFill>
              </a:rPr>
              <a:t>Science</a:t>
            </a:r>
          </a:p>
        </p:txBody>
      </p:sp>
      <p:sp>
        <p:nvSpPr>
          <p:cNvPr id="13" name="Oval 12">
            <a:extLst>
              <a:ext uri="{FF2B5EF4-FFF2-40B4-BE49-F238E27FC236}">
                <a16:creationId xmlns:a16="http://schemas.microsoft.com/office/drawing/2014/main" id="{772E3730-7165-B831-4A37-E374A8633BDA}"/>
              </a:ext>
            </a:extLst>
          </p:cNvPr>
          <p:cNvSpPr/>
          <p:nvPr/>
        </p:nvSpPr>
        <p:spPr>
          <a:xfrm>
            <a:off x="4195482" y="2761129"/>
            <a:ext cx="1990165" cy="11881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22D761C-5E17-A582-CBEC-C28AEEC64368}"/>
              </a:ext>
            </a:extLst>
          </p:cNvPr>
          <p:cNvSpPr/>
          <p:nvPr/>
        </p:nvSpPr>
        <p:spPr>
          <a:xfrm>
            <a:off x="4365264" y="2603930"/>
            <a:ext cx="3505747" cy="162740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A7D9-3814-AA40-837A-08DAA40CE907}"/>
              </a:ext>
            </a:extLst>
          </p:cNvPr>
          <p:cNvSpPr>
            <a:spLocks noGrp="1"/>
          </p:cNvSpPr>
          <p:nvPr>
            <p:ph type="title"/>
          </p:nvPr>
        </p:nvSpPr>
        <p:spPr>
          <a:xfrm>
            <a:off x="795336" y="0"/>
            <a:ext cx="10515600" cy="1325563"/>
          </a:xfrm>
        </p:spPr>
        <p:txBody>
          <a:bodyPr/>
          <a:lstStyle/>
          <a:p>
            <a:r>
              <a:rPr lang="en-US" dirty="0">
                <a:solidFill>
                  <a:schemeClr val="bg1"/>
                </a:solidFill>
              </a:rPr>
              <a:t>Wh</a:t>
            </a:r>
            <a:r>
              <a:rPr lang="en-US" dirty="0"/>
              <a:t>at Have We Learned?</a:t>
            </a:r>
          </a:p>
        </p:txBody>
      </p:sp>
      <p:sp>
        <p:nvSpPr>
          <p:cNvPr id="3" name="Content Placeholder 2">
            <a:extLst>
              <a:ext uri="{FF2B5EF4-FFF2-40B4-BE49-F238E27FC236}">
                <a16:creationId xmlns:a16="http://schemas.microsoft.com/office/drawing/2014/main" id="{EF3FE70F-8A76-6D4D-B4FF-1FD90E5C6285}"/>
              </a:ext>
            </a:extLst>
          </p:cNvPr>
          <p:cNvSpPr>
            <a:spLocks noGrp="1"/>
          </p:cNvSpPr>
          <p:nvPr>
            <p:ph idx="1"/>
          </p:nvPr>
        </p:nvSpPr>
        <p:spPr>
          <a:xfrm>
            <a:off x="838200" y="1139868"/>
            <a:ext cx="10515600" cy="4782200"/>
          </a:xfrm>
        </p:spPr>
        <p:txBody>
          <a:bodyPr/>
          <a:lstStyle/>
          <a:p>
            <a:r>
              <a:rPr lang="en-US" dirty="0"/>
              <a:t>The gap is significant and seemingly stubborn.</a:t>
            </a:r>
          </a:p>
          <a:p>
            <a:pPr lvl="1"/>
            <a:r>
              <a:rPr lang="en-US" dirty="0"/>
              <a:t>Some, but not very much progress in the last 20 years.</a:t>
            </a:r>
          </a:p>
          <a:p>
            <a:r>
              <a:rPr lang="en-US" dirty="0"/>
              <a:t>Discrimination clearly plays a role, but we can’t identify how much.</a:t>
            </a:r>
          </a:p>
          <a:p>
            <a:pPr lvl="1"/>
            <a:r>
              <a:rPr lang="en-US" dirty="0"/>
              <a:t>In wage setting, in people’s choices, as a result of market structures.</a:t>
            </a:r>
          </a:p>
          <a:p>
            <a:r>
              <a:rPr lang="en-US" dirty="0"/>
              <a:t>Gender roles in child rearing play an enormous role.</a:t>
            </a:r>
          </a:p>
          <a:p>
            <a:r>
              <a:rPr lang="en-US" dirty="0"/>
              <a:t>Government policy can help, by:</a:t>
            </a:r>
          </a:p>
          <a:p>
            <a:pPr lvl="1"/>
            <a:r>
              <a:rPr lang="en-US" dirty="0"/>
              <a:t>Implementing policies that reduce the child-bearing penalty for women.</a:t>
            </a:r>
          </a:p>
          <a:p>
            <a:pPr lvl="2"/>
            <a:r>
              <a:rPr lang="en-US" dirty="0"/>
              <a:t>Access to child care, for instance.</a:t>
            </a:r>
          </a:p>
          <a:p>
            <a:pPr lvl="1"/>
            <a:r>
              <a:rPr lang="en-US" dirty="0"/>
              <a:t>Influencing the structure of labor markets, the workplace, hiring practices, and job flexibility.</a:t>
            </a:r>
          </a:p>
          <a:p>
            <a:pPr lvl="1"/>
            <a:r>
              <a:rPr lang="en-US" dirty="0"/>
              <a:t>Generally, address the hours/compensation relationship.</a:t>
            </a:r>
          </a:p>
        </p:txBody>
      </p:sp>
      <p:sp>
        <p:nvSpPr>
          <p:cNvPr id="4" name="Slide Number Placeholder 3">
            <a:extLst>
              <a:ext uri="{FF2B5EF4-FFF2-40B4-BE49-F238E27FC236}">
                <a16:creationId xmlns:a16="http://schemas.microsoft.com/office/drawing/2014/main" id="{A5D59C2E-977B-054C-9696-9E631C7414BE}"/>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538753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2456"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95792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Mallika Pung, University of New Mexico</a:t>
            </a:r>
          </a:p>
          <a:p>
            <a:pPr lvl="1"/>
            <a:r>
              <a:rPr lang="en-US" dirty="0"/>
              <a:t>Jon </a:t>
            </a:r>
            <a:r>
              <a:rPr lang="en-US" dirty="0" err="1"/>
              <a:t>Haveman</a:t>
            </a:r>
            <a:r>
              <a:rPr lang="en-US" dirty="0"/>
              <a:t>, NEED</a:t>
            </a:r>
          </a:p>
          <a:p>
            <a:r>
              <a:rPr lang="en-US" dirty="0"/>
              <a:t>This slide deck was reviewed by:</a:t>
            </a:r>
          </a:p>
          <a:p>
            <a:pPr lvl="1"/>
            <a:r>
              <a:rPr lang="en-US" dirty="0"/>
              <a:t>Donna Ginther, University of Kansas</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r>
              <a:rPr lang="en-US" dirty="0"/>
              <a:t>What is gender wage gap?</a:t>
            </a:r>
          </a:p>
          <a:p>
            <a:r>
              <a:rPr lang="en-US" dirty="0"/>
              <a:t>Gender wage gap in numbers.</a:t>
            </a:r>
          </a:p>
          <a:p>
            <a:r>
              <a:rPr lang="en-US" dirty="0"/>
              <a:t>What are the potential causes for this gender wage gap?</a:t>
            </a:r>
          </a:p>
          <a:p>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709863" y="1070811"/>
            <a:ext cx="10643937" cy="4851257"/>
          </a:xfrm>
        </p:spPr>
        <p:txBody>
          <a:bodyPr/>
          <a:lstStyle/>
          <a:p>
            <a:pPr marL="0" indent="0">
              <a:buNone/>
            </a:pPr>
            <a:r>
              <a:rPr lang="en-US" b="0" i="1" dirty="0"/>
              <a:t>“We have to pass pay equity for women workers. It is not acceptable that women are making 78 cents an hour compared to men.”</a:t>
            </a:r>
          </a:p>
          <a:p>
            <a:pPr marL="0" indent="0">
              <a:buNone/>
            </a:pPr>
            <a:r>
              <a:rPr lang="en-US" b="0" i="1" dirty="0"/>
              <a:t>	-- </a:t>
            </a:r>
            <a:r>
              <a:rPr lang="en-US" sz="2000" b="0" dirty="0"/>
              <a:t>Sen. Bernie Sanders (I-Vt.), </a:t>
            </a:r>
            <a:r>
              <a:rPr lang="en-US" sz="2000" b="0" dirty="0">
                <a:hlinkClick r:id="rId2"/>
              </a:rPr>
              <a:t>speech to the National Press Club,</a:t>
            </a:r>
            <a:r>
              <a:rPr lang="en-US" sz="2000" b="0" dirty="0"/>
              <a:t> March 9, 2015</a:t>
            </a:r>
          </a:p>
          <a:p>
            <a:pPr marL="0" indent="0">
              <a:buNone/>
            </a:pPr>
            <a:endParaRPr lang="en-US" sz="2000" b="0" dirty="0"/>
          </a:p>
          <a:p>
            <a:pPr marL="0" indent="0">
              <a:buNone/>
            </a:pPr>
            <a:r>
              <a:rPr lang="en-US" b="0" i="1" dirty="0"/>
              <a:t>“..42% [women] in the United States say they have faced discrimination on the job because of their gender…  One of the biggest gender gaps is in the area of income: …25% [women] say they have earned less than a man who was doing the same job..”</a:t>
            </a:r>
          </a:p>
          <a:p>
            <a:pPr marL="0" indent="0">
              <a:buNone/>
            </a:pPr>
            <a:r>
              <a:rPr lang="en-US" sz="2000" b="0" i="1" dirty="0"/>
              <a:t>	</a:t>
            </a:r>
            <a:r>
              <a:rPr lang="en-US" sz="2000" b="0" dirty="0"/>
              <a:t>-- 2017 Pew Research Center </a:t>
            </a:r>
            <a:r>
              <a:rPr lang="en-US" sz="2000" b="0" dirty="0">
                <a:hlinkClick r:id="rId3"/>
              </a:rPr>
              <a:t>survey</a:t>
            </a:r>
            <a:endParaRPr lang="en-US" sz="2000" b="0" dirty="0"/>
          </a:p>
          <a:p>
            <a:pPr marL="0" indent="0">
              <a:buNone/>
            </a:pPr>
            <a:endParaRPr lang="en-US" sz="2000" b="0" dirty="0"/>
          </a:p>
        </p:txBody>
      </p:sp>
    </p:spTree>
    <p:extLst>
      <p:ext uri="{BB962C8B-B14F-4D97-AF65-F5344CB8AC3E}">
        <p14:creationId xmlns:p14="http://schemas.microsoft.com/office/powerpoint/2010/main" val="104197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a:xfrm>
            <a:off x="626168" y="0"/>
            <a:ext cx="10515600" cy="1325563"/>
          </a:xfrm>
        </p:spPr>
        <p:txBody>
          <a:bodyPr/>
          <a:lstStyle/>
          <a:p>
            <a:r>
              <a:rPr lang="en-US" dirty="0">
                <a:solidFill>
                  <a:schemeClr val="bg1"/>
                </a:solidFill>
              </a:rPr>
              <a:t> Pop</a:t>
            </a:r>
            <a:r>
              <a:rPr lang="en-US" dirty="0"/>
              <a:t>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838200" y="1318940"/>
            <a:ext cx="10515600" cy="3398312"/>
          </a:xfrm>
        </p:spPr>
        <p:txBody>
          <a:bodyPr/>
          <a:lstStyle/>
          <a:p>
            <a:r>
              <a:rPr lang="en-US" dirty="0"/>
              <a:t>Occupational segregation</a:t>
            </a:r>
          </a:p>
          <a:p>
            <a:r>
              <a:rPr lang="en-US" dirty="0"/>
              <a:t>Biased managers and co-workers</a:t>
            </a:r>
          </a:p>
          <a:p>
            <a:r>
              <a:rPr lang="en-US" dirty="0"/>
              <a:t>Inferior bargaining skills</a:t>
            </a:r>
          </a:p>
          <a:p>
            <a:r>
              <a:rPr lang="en-US" dirty="0"/>
              <a:t>Lack of competitiveness</a:t>
            </a:r>
          </a:p>
          <a:p>
            <a:r>
              <a:rPr lang="en-US" dirty="0"/>
              <a:t>Labor market incentives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722783" y="4756880"/>
            <a:ext cx="8526117" cy="954107"/>
          </a:xfrm>
          <a:prstGeom prst="rect">
            <a:avLst/>
          </a:prstGeom>
          <a:noFill/>
        </p:spPr>
        <p:txBody>
          <a:bodyPr wrap="square">
            <a:spAutoFit/>
          </a:bodyPr>
          <a:lstStyle/>
          <a:p>
            <a:pPr marR="0" lvl="1">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the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41685</TotalTime>
  <Words>2898</Words>
  <Application>Microsoft Macintosh PowerPoint</Application>
  <PresentationFormat>Widescreen</PresentationFormat>
  <Paragraphs>475</Paragraphs>
  <Slides>55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Cambria Math</vt:lpstr>
      <vt:lpstr>Courier New</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The Issue of Gender Wage Gap</vt:lpstr>
      <vt:lpstr> Popular Theories</vt:lpstr>
      <vt:lpstr>Significant strides have been made</vt:lpstr>
      <vt:lpstr> Composition of the Full-Time Workforce</vt:lpstr>
      <vt:lpstr>What is Gender Wage Gap?</vt:lpstr>
      <vt:lpstr>Relative Wage Gap Over Time</vt:lpstr>
      <vt:lpstr>Sources of Reduction</vt:lpstr>
      <vt:lpstr>The Wage Gap</vt:lpstr>
      <vt:lpstr>What Does the Wage Gap Capture?</vt:lpstr>
      <vt:lpstr>Wage Gap by State</vt:lpstr>
      <vt:lpstr>Wage Gap Across the Globe</vt:lpstr>
      <vt:lpstr>What is NOT included in these calculations?</vt:lpstr>
      <vt:lpstr>Wage Gap by Age</vt:lpstr>
      <vt:lpstr>The Kid Effect</vt:lpstr>
      <vt:lpstr>The Kid Effect</vt:lpstr>
      <vt:lpstr>Wage Gap by Race/Ethnicity</vt:lpstr>
      <vt:lpstr>Wage Gap by Level of Education</vt:lpstr>
      <vt:lpstr>Wage Change by Level of Education</vt:lpstr>
      <vt:lpstr>Gender Wage Gap Over the Years – College Graduates</vt:lpstr>
      <vt:lpstr>Wage Gap Widens with Age and with Years  After Leaving School</vt:lpstr>
      <vt:lpstr>Wage Gap Among MBA Graduates Not Random</vt:lpstr>
      <vt:lpstr>Weekly Earnings by Occupation</vt:lpstr>
      <vt:lpstr>Gender Distribution of Occupations</vt:lpstr>
      <vt:lpstr>Occupations with the Smallest Wage Gap, 2021</vt:lpstr>
      <vt:lpstr>Occupations with the Biggest Wage Gap, 2021</vt:lpstr>
      <vt:lpstr>These are Still Unadjusted Wage Gap Numbers</vt:lpstr>
      <vt:lpstr>Adjusting the Wage Gap</vt:lpstr>
      <vt:lpstr>Wage Gap With Adjustments</vt:lpstr>
      <vt:lpstr>What do the Adjustments Tell Us?</vt:lpstr>
      <vt:lpstr>Changes Over Time</vt:lpstr>
      <vt:lpstr>Explaining Gender Wage Gap by Occupation</vt:lpstr>
      <vt:lpstr>Explaining Gender Wage Gap by Occupation</vt:lpstr>
      <vt:lpstr>Gap Occurs Primarily WITHIN Occupations</vt:lpstr>
      <vt:lpstr>Non-Linearities in Pay and the Wage Gap</vt:lpstr>
      <vt:lpstr>Evidence on Non-Linearities from Law Firms</vt:lpstr>
      <vt:lpstr>Gap Occurs Primarily WITHIN Occupations</vt:lpstr>
      <vt:lpstr>The Leaky Pipelines Phenomenon</vt:lpstr>
      <vt:lpstr>Sorting</vt:lpstr>
      <vt:lpstr>Occupation Convergence, Less So Majors</vt:lpstr>
      <vt:lpstr>Earnings Penalty for Taking Time Out</vt:lpstr>
      <vt:lpstr>Solutions to the Gender Wage Gap</vt:lpstr>
      <vt:lpstr>The System - Not Individual Bias is the Culprit</vt:lpstr>
      <vt:lpstr>Private Sector is Responding... Slowly</vt:lpstr>
      <vt:lpstr>Time Demand Tradeoffs and COVID-19</vt:lpstr>
      <vt:lpstr>What can we do?</vt:lpstr>
      <vt:lpstr>Flexibility and Substitutability?</vt:lpstr>
      <vt:lpstr>What Have We Learned?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297</cp:revision>
  <cp:lastPrinted>2022-08-12T16:35:24Z</cp:lastPrinted>
  <dcterms:created xsi:type="dcterms:W3CDTF">2017-05-03T22:30:38Z</dcterms:created>
  <dcterms:modified xsi:type="dcterms:W3CDTF">2022-08-12T22:56:06Z</dcterms:modified>
</cp:coreProperties>
</file>