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38"/>
  </p:notesMasterIdLst>
  <p:sldIdLst>
    <p:sldId id="1026" r:id="rId2"/>
    <p:sldId id="4001" r:id="rId3"/>
    <p:sldId id="436" r:id="rId4"/>
    <p:sldId id="256" r:id="rId5"/>
    <p:sldId id="258" r:id="rId6"/>
    <p:sldId id="1094" r:id="rId7"/>
    <p:sldId id="1110" r:id="rId8"/>
    <p:sldId id="1121" r:id="rId9"/>
    <p:sldId id="1107" r:id="rId10"/>
    <p:sldId id="1090" r:id="rId11"/>
    <p:sldId id="1093" r:id="rId12"/>
    <p:sldId id="1105" r:id="rId13"/>
    <p:sldId id="1117" r:id="rId14"/>
    <p:sldId id="1095" r:id="rId15"/>
    <p:sldId id="1096" r:id="rId16"/>
    <p:sldId id="1097" r:id="rId17"/>
    <p:sldId id="1098" r:id="rId18"/>
    <p:sldId id="1108" r:id="rId19"/>
    <p:sldId id="1109" r:id="rId20"/>
    <p:sldId id="1111" r:id="rId21"/>
    <p:sldId id="1112" r:id="rId22"/>
    <p:sldId id="1103" r:id="rId23"/>
    <p:sldId id="1100" r:id="rId24"/>
    <p:sldId id="1113" r:id="rId25"/>
    <p:sldId id="1114" r:id="rId26"/>
    <p:sldId id="1106" r:id="rId27"/>
    <p:sldId id="1116" r:id="rId28"/>
    <p:sldId id="1118" r:id="rId29"/>
    <p:sldId id="1115" r:id="rId30"/>
    <p:sldId id="1120" r:id="rId31"/>
    <p:sldId id="1124" r:id="rId32"/>
    <p:sldId id="1125" r:id="rId33"/>
    <p:sldId id="1122" r:id="rId34"/>
    <p:sldId id="1119" r:id="rId35"/>
    <p:sldId id="1123" r:id="rId36"/>
    <p:sldId id="412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00" autoAdjust="0"/>
    <p:restoredTop sz="65306" autoAdjust="0"/>
  </p:normalViewPr>
  <p:slideViewPr>
    <p:cSldViewPr snapToGrid="0" snapToObjects="1">
      <p:cViewPr varScale="1">
        <p:scale>
          <a:sx n="81" d="100"/>
          <a:sy n="81" d="100"/>
        </p:scale>
        <p:origin x="536" y="18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5/13/22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a:t>
            </a:fld>
            <a:endParaRPr lang="en-US"/>
          </a:p>
        </p:txBody>
      </p:sp>
    </p:spTree>
    <p:extLst>
      <p:ext uri="{BB962C8B-B14F-4D97-AF65-F5344CB8AC3E}">
        <p14:creationId xmlns:p14="http://schemas.microsoft.com/office/powerpoint/2010/main" val="3820522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2984355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spcBef>
                <a:spcPts val="0"/>
              </a:spcBef>
              <a:spcAft>
                <a:spcPts val="0"/>
              </a:spcAft>
              <a:buFont typeface="+mj-lt"/>
              <a:buAutoNum type="alphaLcPeriod"/>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3327911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3499235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16</a:t>
            </a:fld>
            <a:endParaRPr lang="en-US"/>
          </a:p>
        </p:txBody>
      </p:sp>
    </p:spTree>
    <p:extLst>
      <p:ext uri="{BB962C8B-B14F-4D97-AF65-F5344CB8AC3E}">
        <p14:creationId xmlns:p14="http://schemas.microsoft.com/office/powerpoint/2010/main" val="1097637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spcBef>
                <a:spcPts val="0"/>
              </a:spcBef>
              <a:spcAft>
                <a:spcPts val="0"/>
              </a:spcAft>
              <a:buFont typeface="+mj-lt"/>
              <a:buAutoNum type="alphaLcPeriod"/>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17</a:t>
            </a:fld>
            <a:endParaRPr lang="en-US"/>
          </a:p>
        </p:txBody>
      </p:sp>
    </p:spTree>
    <p:extLst>
      <p:ext uri="{BB962C8B-B14F-4D97-AF65-F5344CB8AC3E}">
        <p14:creationId xmlns:p14="http://schemas.microsoft.com/office/powerpoint/2010/main" val="3262218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18</a:t>
            </a:fld>
            <a:endParaRPr lang="en-US"/>
          </a:p>
        </p:txBody>
      </p:sp>
    </p:spTree>
    <p:extLst>
      <p:ext uri="{BB962C8B-B14F-4D97-AF65-F5344CB8AC3E}">
        <p14:creationId xmlns:p14="http://schemas.microsoft.com/office/powerpoint/2010/main" val="2996846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spcBef>
                <a:spcPts val="0"/>
              </a:spcBef>
              <a:spcAft>
                <a:spcPts val="0"/>
              </a:spcAft>
              <a:buFont typeface="+mj-lt"/>
              <a:buAutoNum type="alphaLcPeriod"/>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19</a:t>
            </a:fld>
            <a:endParaRPr lang="en-US"/>
          </a:p>
        </p:txBody>
      </p:sp>
    </p:spTree>
    <p:extLst>
      <p:ext uri="{BB962C8B-B14F-4D97-AF65-F5344CB8AC3E}">
        <p14:creationId xmlns:p14="http://schemas.microsoft.com/office/powerpoint/2010/main" val="1126483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spcBef>
                <a:spcPts val="0"/>
              </a:spcBef>
              <a:spcAft>
                <a:spcPts val="0"/>
              </a:spcAft>
              <a:buFont typeface="+mj-lt"/>
              <a:buAutoNum type="alphaLcPeriod"/>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20</a:t>
            </a:fld>
            <a:endParaRPr lang="en-US"/>
          </a:p>
        </p:txBody>
      </p:sp>
    </p:spTree>
    <p:extLst>
      <p:ext uri="{BB962C8B-B14F-4D97-AF65-F5344CB8AC3E}">
        <p14:creationId xmlns:p14="http://schemas.microsoft.com/office/powerpoint/2010/main" val="4239600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spcBef>
                <a:spcPts val="0"/>
              </a:spcBef>
              <a:spcAft>
                <a:spcPts val="0"/>
              </a:spcAft>
              <a:buFont typeface="+mj-lt"/>
              <a:buAutoNum type="alphaLcPeriod"/>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21</a:t>
            </a:fld>
            <a:endParaRPr lang="en-US"/>
          </a:p>
        </p:txBody>
      </p:sp>
    </p:spTree>
    <p:extLst>
      <p:ext uri="{BB962C8B-B14F-4D97-AF65-F5344CB8AC3E}">
        <p14:creationId xmlns:p14="http://schemas.microsoft.com/office/powerpoint/2010/main" val="1258482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spcBef>
                <a:spcPts val="0"/>
              </a:spcBef>
              <a:spcAft>
                <a:spcPts val="0"/>
              </a:spcAft>
              <a:buFont typeface="+mj-lt"/>
              <a:buAutoNum type="alphaLcPeriod"/>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22</a:t>
            </a:fld>
            <a:endParaRPr lang="en-US"/>
          </a:p>
        </p:txBody>
      </p:sp>
    </p:spTree>
    <p:extLst>
      <p:ext uri="{BB962C8B-B14F-4D97-AF65-F5344CB8AC3E}">
        <p14:creationId xmlns:p14="http://schemas.microsoft.com/office/powerpoint/2010/main" val="3841619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a:t>
            </a:fld>
            <a:endParaRPr lang="en-US"/>
          </a:p>
        </p:txBody>
      </p:sp>
    </p:spTree>
    <p:extLst>
      <p:ext uri="{BB962C8B-B14F-4D97-AF65-F5344CB8AC3E}">
        <p14:creationId xmlns:p14="http://schemas.microsoft.com/office/powerpoint/2010/main" val="3341115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spcBef>
                <a:spcPts val="0"/>
              </a:spcBef>
              <a:spcAft>
                <a:spcPts val="0"/>
              </a:spcAft>
              <a:buFont typeface="+mj-lt"/>
              <a:buAutoNum type="alphaLcPeriod"/>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23</a:t>
            </a:fld>
            <a:endParaRPr lang="en-US"/>
          </a:p>
        </p:txBody>
      </p:sp>
    </p:spTree>
    <p:extLst>
      <p:ext uri="{BB962C8B-B14F-4D97-AF65-F5344CB8AC3E}">
        <p14:creationId xmlns:p14="http://schemas.microsoft.com/office/powerpoint/2010/main" val="2648592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spcBef>
                <a:spcPts val="0"/>
              </a:spcBef>
              <a:spcAft>
                <a:spcPts val="0"/>
              </a:spcAft>
              <a:buFont typeface="+mj-lt"/>
              <a:buAutoNum type="alphaLcPeriod"/>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24</a:t>
            </a:fld>
            <a:endParaRPr lang="en-US"/>
          </a:p>
        </p:txBody>
      </p:sp>
    </p:spTree>
    <p:extLst>
      <p:ext uri="{BB962C8B-B14F-4D97-AF65-F5344CB8AC3E}">
        <p14:creationId xmlns:p14="http://schemas.microsoft.com/office/powerpoint/2010/main" val="1018406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24381668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spcBef>
                <a:spcPts val="0"/>
              </a:spcBef>
              <a:spcAft>
                <a:spcPts val="0"/>
              </a:spcAft>
              <a:buFont typeface="+mj-lt"/>
              <a:buAutoNum type="alphaLcPeriod"/>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26</a:t>
            </a:fld>
            <a:endParaRPr lang="en-US"/>
          </a:p>
        </p:txBody>
      </p:sp>
    </p:spTree>
    <p:extLst>
      <p:ext uri="{BB962C8B-B14F-4D97-AF65-F5344CB8AC3E}">
        <p14:creationId xmlns:p14="http://schemas.microsoft.com/office/powerpoint/2010/main" val="21331965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spcBef>
                <a:spcPts val="0"/>
              </a:spcBef>
              <a:spcAft>
                <a:spcPts val="0"/>
              </a:spcAft>
              <a:buFont typeface="+mj-lt"/>
              <a:buAutoNum type="alphaLcPeriod"/>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27</a:t>
            </a:fld>
            <a:endParaRPr lang="en-US"/>
          </a:p>
        </p:txBody>
      </p:sp>
    </p:spTree>
    <p:extLst>
      <p:ext uri="{BB962C8B-B14F-4D97-AF65-F5344CB8AC3E}">
        <p14:creationId xmlns:p14="http://schemas.microsoft.com/office/powerpoint/2010/main" val="30126633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33906808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spcBef>
                <a:spcPts val="0"/>
              </a:spcBef>
              <a:spcAft>
                <a:spcPts val="0"/>
              </a:spcAft>
              <a:buFont typeface="+mj-lt"/>
              <a:buAutoNum type="alphaLcPeriod"/>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29</a:t>
            </a:fld>
            <a:endParaRPr lang="en-US"/>
          </a:p>
        </p:txBody>
      </p:sp>
    </p:spTree>
    <p:extLst>
      <p:ext uri="{BB962C8B-B14F-4D97-AF65-F5344CB8AC3E}">
        <p14:creationId xmlns:p14="http://schemas.microsoft.com/office/powerpoint/2010/main" val="4108355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spcBef>
                <a:spcPts val="0"/>
              </a:spcBef>
              <a:spcAft>
                <a:spcPts val="0"/>
              </a:spcAft>
              <a:buFont typeface="+mj-lt"/>
              <a:buAutoNum type="alphaLcPeriod"/>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30</a:t>
            </a:fld>
            <a:endParaRPr lang="en-US"/>
          </a:p>
        </p:txBody>
      </p:sp>
    </p:spTree>
    <p:extLst>
      <p:ext uri="{BB962C8B-B14F-4D97-AF65-F5344CB8AC3E}">
        <p14:creationId xmlns:p14="http://schemas.microsoft.com/office/powerpoint/2010/main" val="35173483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31</a:t>
            </a:fld>
            <a:endParaRPr lang="en-US"/>
          </a:p>
        </p:txBody>
      </p:sp>
    </p:spTree>
    <p:extLst>
      <p:ext uri="{BB962C8B-B14F-4D97-AF65-F5344CB8AC3E}">
        <p14:creationId xmlns:p14="http://schemas.microsoft.com/office/powerpoint/2010/main" val="28524943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32</a:t>
            </a:fld>
            <a:endParaRPr lang="en-US"/>
          </a:p>
        </p:txBody>
      </p:sp>
    </p:spTree>
    <p:extLst>
      <p:ext uri="{BB962C8B-B14F-4D97-AF65-F5344CB8AC3E}">
        <p14:creationId xmlns:p14="http://schemas.microsoft.com/office/powerpoint/2010/main" val="526892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a:t>
            </a:fld>
            <a:endParaRPr lang="en-US"/>
          </a:p>
        </p:txBody>
      </p:sp>
    </p:spTree>
    <p:extLst>
      <p:ext uri="{BB962C8B-B14F-4D97-AF65-F5344CB8AC3E}">
        <p14:creationId xmlns:p14="http://schemas.microsoft.com/office/powerpoint/2010/main" val="6810061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33</a:t>
            </a:fld>
            <a:endParaRPr lang="en-US"/>
          </a:p>
        </p:txBody>
      </p:sp>
    </p:spTree>
    <p:extLst>
      <p:ext uri="{BB962C8B-B14F-4D97-AF65-F5344CB8AC3E}">
        <p14:creationId xmlns:p14="http://schemas.microsoft.com/office/powerpoint/2010/main" val="34289089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spcBef>
                <a:spcPts val="0"/>
              </a:spcBef>
              <a:spcAft>
                <a:spcPts val="0"/>
              </a:spcAft>
              <a:buFont typeface="+mj-lt"/>
              <a:buAutoNum type="alphaLcPeriod"/>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34</a:t>
            </a:fld>
            <a:endParaRPr lang="en-US"/>
          </a:p>
        </p:txBody>
      </p:sp>
    </p:spTree>
    <p:extLst>
      <p:ext uri="{BB962C8B-B14F-4D97-AF65-F5344CB8AC3E}">
        <p14:creationId xmlns:p14="http://schemas.microsoft.com/office/powerpoint/2010/main" val="28796845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35</a:t>
            </a:fld>
            <a:endParaRPr lang="en-US"/>
          </a:p>
        </p:txBody>
      </p:sp>
    </p:spTree>
    <p:extLst>
      <p:ext uri="{BB962C8B-B14F-4D97-AF65-F5344CB8AC3E}">
        <p14:creationId xmlns:p14="http://schemas.microsoft.com/office/powerpoint/2010/main" val="332795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a:t>
            </a:fld>
            <a:endParaRPr lang="en-US"/>
          </a:p>
        </p:txBody>
      </p:sp>
    </p:spTree>
    <p:extLst>
      <p:ext uri="{BB962C8B-B14F-4D97-AF65-F5344CB8AC3E}">
        <p14:creationId xmlns:p14="http://schemas.microsoft.com/office/powerpoint/2010/main" val="221659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8</a:t>
            </a:fld>
            <a:endParaRPr lang="en-US"/>
          </a:p>
        </p:txBody>
      </p:sp>
    </p:spTree>
    <p:extLst>
      <p:ext uri="{BB962C8B-B14F-4D97-AF65-F5344CB8AC3E}">
        <p14:creationId xmlns:p14="http://schemas.microsoft.com/office/powerpoint/2010/main" val="678560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9</a:t>
            </a:fld>
            <a:endParaRPr lang="en-US"/>
          </a:p>
        </p:txBody>
      </p:sp>
    </p:spTree>
    <p:extLst>
      <p:ext uri="{BB962C8B-B14F-4D97-AF65-F5344CB8AC3E}">
        <p14:creationId xmlns:p14="http://schemas.microsoft.com/office/powerpoint/2010/main" val="716213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10</a:t>
            </a:fld>
            <a:endParaRPr lang="en-US"/>
          </a:p>
        </p:txBody>
      </p:sp>
    </p:spTree>
    <p:extLst>
      <p:ext uri="{BB962C8B-B14F-4D97-AF65-F5344CB8AC3E}">
        <p14:creationId xmlns:p14="http://schemas.microsoft.com/office/powerpoint/2010/main" val="695926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3676065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12</a:t>
            </a:fld>
            <a:endParaRPr lang="en-US"/>
          </a:p>
        </p:txBody>
      </p:sp>
    </p:spTree>
    <p:extLst>
      <p:ext uri="{BB962C8B-B14F-4D97-AF65-F5344CB8AC3E}">
        <p14:creationId xmlns:p14="http://schemas.microsoft.com/office/powerpoint/2010/main" val="1704840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mallikapung@gmail.com"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5" Type="http://schemas.openxmlformats.org/officeDocument/2006/relationships/hyperlink" Target="http://www.needelegation.org/testimonials.php" TargetMode="External"/><Relationship Id="rId4" Type="http://schemas.openxmlformats.org/officeDocument/2006/relationships/hyperlink" Target="mailto:info@NEEDelegation.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istockphoto.com/photo/the-concept-of-gender-pay-gap-a-miniature-man-and-a-miniature-woman-sitting-on-top-of-gm948782116-259017674" TargetMode="Externa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hyperlink" Target="https://www.istockphoto.com/photo/symbol-for-gender-equality-hand-turns-a-dice-and-changes-a-unequal-sign-to-a-equal-gm1131576721-299670707"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c-span.org/video/?324736-1/senator-bernie-sanders-ivt-remarks-national-press-club"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pewresearch.org/fact-tank/2017/12/14/gender-discrimination-comes-in-many-forms-for-todays-working-women/"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Winter 2022</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American University</a:t>
            </a:r>
          </a:p>
          <a:p>
            <a:pPr>
              <a:lnSpc>
                <a:spcPct val="100000"/>
              </a:lnSpc>
              <a:spcBef>
                <a:spcPts val="0"/>
              </a:spcBef>
            </a:pPr>
            <a:r>
              <a:rPr lang="en-US" sz="3100" dirty="0">
                <a:solidFill>
                  <a:schemeClr val="tx2"/>
                </a:solidFill>
              </a:rPr>
              <a:t>March-May, 2022</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Host: 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1684961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0DA5D-6CA9-3547-9E43-CDFA3ADF9FD6}"/>
              </a:ext>
            </a:extLst>
          </p:cNvPr>
          <p:cNvSpPr>
            <a:spLocks noGrp="1"/>
          </p:cNvSpPr>
          <p:nvPr>
            <p:ph type="title"/>
          </p:nvPr>
        </p:nvSpPr>
        <p:spPr>
          <a:xfrm>
            <a:off x="807720" y="0"/>
            <a:ext cx="10515600" cy="1325563"/>
          </a:xfrm>
        </p:spPr>
        <p:txBody>
          <a:bodyPr/>
          <a:lstStyle/>
          <a:p>
            <a:r>
              <a:rPr lang="en-US" dirty="0">
                <a:solidFill>
                  <a:schemeClr val="bg1"/>
                </a:solidFill>
              </a:rPr>
              <a:t>Wh</a:t>
            </a:r>
            <a:r>
              <a:rPr lang="en-US" dirty="0"/>
              <a:t>at is Gender Wage Gap?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30BD3B-AE9D-2846-8458-3A90F37CBFFE}"/>
                  </a:ext>
                </a:extLst>
              </p:cNvPr>
              <p:cNvSpPr>
                <a:spLocks noGrp="1"/>
              </p:cNvSpPr>
              <p:nvPr>
                <p:ph idx="1"/>
              </p:nvPr>
            </p:nvSpPr>
            <p:spPr>
              <a:xfrm>
                <a:off x="807720" y="1325563"/>
                <a:ext cx="10546080" cy="4596505"/>
              </a:xfrm>
            </p:spPr>
            <p:txBody>
              <a:bodyPr>
                <a:normAutofit fontScale="92500" lnSpcReduction="10000"/>
              </a:bodyPr>
              <a:lstStyle/>
              <a:p>
                <a:r>
                  <a:rPr lang="en-US" dirty="0"/>
                  <a:t>Gender wage gap represents the difference in average earnings of women relative to those of men.</a:t>
                </a:r>
              </a:p>
              <a:p>
                <a:endParaRPr lang="en-US" dirty="0"/>
              </a:p>
              <a:p>
                <a:r>
                  <a:rPr lang="en-US" dirty="0"/>
                  <a:t>The gap is usually calculated as a ratio of women’s earnings to men’s earnings.</a:t>
                </a:r>
              </a:p>
              <a:p>
                <a:endParaRPr lang="en-US" dirty="0"/>
              </a:p>
              <a:p>
                <a:pPr lvl="1"/>
                <a:r>
                  <a:rPr lang="en-US" b="0" dirty="0"/>
                  <a:t>For example, in July 2021, median weekly earning for full-time women workers was $914, and that for men was $1105. </a:t>
                </a:r>
              </a:p>
              <a:p>
                <a:pPr lvl="1"/>
                <a:r>
                  <a:rPr lang="en-US" dirty="0"/>
                  <a:t>Therefore, the gender wage gap in July 2021 was:</a:t>
                </a:r>
              </a:p>
              <a:p>
                <a:pPr lvl="1"/>
                <a:endParaRPr lang="en-US" dirty="0"/>
              </a:p>
              <a:p>
                <a:pPr marL="457200" lvl="1" indent="0">
                  <a:buNone/>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$914</m:t>
                          </m:r>
                        </m:num>
                        <m:den>
                          <m:r>
                            <a:rPr lang="en-US" b="0" i="1" smtClean="0">
                              <a:latin typeface="Cambria Math" panose="02040503050406030204" pitchFamily="18" charset="0"/>
                            </a:rPr>
                            <m:t>$1105</m:t>
                          </m:r>
                        </m:den>
                      </m:f>
                      <m:r>
                        <a:rPr lang="en-US" b="0" i="1" smtClean="0">
                          <a:latin typeface="Cambria Math" panose="02040503050406030204" pitchFamily="18" charset="0"/>
                        </a:rPr>
                        <m:t>=82.7%</m:t>
                      </m:r>
                    </m:oMath>
                  </m:oMathPara>
                </a14:m>
                <a:endParaRPr lang="en-US" b="0" dirty="0"/>
              </a:p>
            </p:txBody>
          </p:sp>
        </mc:Choice>
        <mc:Fallback xmlns="">
          <p:sp>
            <p:nvSpPr>
              <p:cNvPr id="3" name="Content Placeholder 2">
                <a:extLst>
                  <a:ext uri="{FF2B5EF4-FFF2-40B4-BE49-F238E27FC236}">
                    <a16:creationId xmlns:a16="http://schemas.microsoft.com/office/drawing/2014/main" id="{8530BD3B-AE9D-2846-8458-3A90F37CBFFE}"/>
                  </a:ext>
                </a:extLst>
              </p:cNvPr>
              <p:cNvSpPr>
                <a:spLocks noGrp="1" noRot="1" noChangeAspect="1" noMove="1" noResize="1" noEditPoints="1" noAdjustHandles="1" noChangeArrowheads="1" noChangeShapeType="1" noTextEdit="1"/>
              </p:cNvSpPr>
              <p:nvPr>
                <p:ph idx="1"/>
              </p:nvPr>
            </p:nvSpPr>
            <p:spPr>
              <a:xfrm>
                <a:off x="807720" y="1325563"/>
                <a:ext cx="10546080" cy="4596505"/>
              </a:xfrm>
              <a:blipFill>
                <a:blip r:embed="rId3"/>
                <a:stretch>
                  <a:fillRect l="-925" r="-150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2A89873-6B7C-CD43-8B66-1CC5A23FFF10}"/>
              </a:ext>
            </a:extLst>
          </p:cNvPr>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820695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5C13999-2784-4591-8F94-807D379D2084}"/>
              </a:ext>
            </a:extLst>
          </p:cNvPr>
          <p:cNvPicPr>
            <a:picLocks noGrp="1" noChangeAspect="1"/>
          </p:cNvPicPr>
          <p:nvPr>
            <p:ph idx="1"/>
          </p:nvPr>
        </p:nvPicPr>
        <p:blipFill>
          <a:blip r:embed="rId3"/>
          <a:stretch>
            <a:fillRect/>
          </a:stretch>
        </p:blipFill>
        <p:spPr>
          <a:xfrm>
            <a:off x="934452" y="1117840"/>
            <a:ext cx="10760242" cy="5477511"/>
          </a:xfrm>
          <a:prstGeom prst="rect">
            <a:avLst/>
          </a:prstGeom>
        </p:spPr>
      </p:pic>
      <p:sp>
        <p:nvSpPr>
          <p:cNvPr id="2" name="Title 1">
            <a:extLst>
              <a:ext uri="{FF2B5EF4-FFF2-40B4-BE49-F238E27FC236}">
                <a16:creationId xmlns:a16="http://schemas.microsoft.com/office/drawing/2014/main" id="{D957E79D-33A2-408D-AE22-97C1DC4DCF20}"/>
              </a:ext>
            </a:extLst>
          </p:cNvPr>
          <p:cNvSpPr>
            <a:spLocks noGrp="1"/>
          </p:cNvSpPr>
          <p:nvPr>
            <p:ph type="title"/>
          </p:nvPr>
        </p:nvSpPr>
        <p:spPr/>
        <p:txBody>
          <a:bodyPr>
            <a:normAutofit/>
          </a:bodyPr>
          <a:lstStyle/>
          <a:p>
            <a:r>
              <a:rPr lang="en-US" sz="3200" dirty="0">
                <a:solidFill>
                  <a:schemeClr val="bg1"/>
                </a:solidFill>
              </a:rPr>
              <a:t>Gen</a:t>
            </a:r>
            <a:r>
              <a:rPr lang="en-US" sz="3200" dirty="0"/>
              <a:t>der Wage Gap Over the Years</a:t>
            </a:r>
          </a:p>
        </p:txBody>
      </p:sp>
      <p:sp>
        <p:nvSpPr>
          <p:cNvPr id="4" name="Slide Number Placeholder 3">
            <a:extLst>
              <a:ext uri="{FF2B5EF4-FFF2-40B4-BE49-F238E27FC236}">
                <a16:creationId xmlns:a16="http://schemas.microsoft.com/office/drawing/2014/main" id="{4907359B-D249-4A57-8F13-AA8F62EB56E2}"/>
              </a:ext>
            </a:extLst>
          </p:cNvPr>
          <p:cNvSpPr>
            <a:spLocks noGrp="1"/>
          </p:cNvSpPr>
          <p:nvPr>
            <p:ph type="sldNum" sz="quarter" idx="12"/>
          </p:nvPr>
        </p:nvSpPr>
        <p:spPr/>
        <p:txBody>
          <a:bodyPr/>
          <a:lstStyle/>
          <a:p>
            <a:fld id="{D9F085D5-EC86-4F6A-B501-C1359CB39116}" type="slidenum">
              <a:rPr lang="en-GB" smtClean="0"/>
              <a:t>11</a:t>
            </a:fld>
            <a:endParaRPr lang="en-GB"/>
          </a:p>
        </p:txBody>
      </p:sp>
      <p:sp>
        <p:nvSpPr>
          <p:cNvPr id="7" name="TextBox 6">
            <a:extLst>
              <a:ext uri="{FF2B5EF4-FFF2-40B4-BE49-F238E27FC236}">
                <a16:creationId xmlns:a16="http://schemas.microsoft.com/office/drawing/2014/main" id="{B92ADF64-BBFC-474E-B151-B9CE0D7A5774}"/>
              </a:ext>
            </a:extLst>
          </p:cNvPr>
          <p:cNvSpPr txBox="1"/>
          <p:nvPr/>
        </p:nvSpPr>
        <p:spPr>
          <a:xfrm>
            <a:off x="1395663" y="1883525"/>
            <a:ext cx="10395283" cy="830997"/>
          </a:xfrm>
          <a:prstGeom prst="rect">
            <a:avLst/>
          </a:prstGeom>
          <a:noFill/>
        </p:spPr>
        <p:txBody>
          <a:bodyPr wrap="square" rtlCol="0">
            <a:spAutoFit/>
          </a:bodyPr>
          <a:lstStyle/>
          <a:p>
            <a:pPr algn="ctr"/>
            <a:r>
              <a:rPr lang="en-US" sz="2400" dirty="0">
                <a:solidFill>
                  <a:srgbClr val="C00000"/>
                </a:solidFill>
              </a:rPr>
              <a:t>Gap between men and women’s median earnings has narrowed considerably </a:t>
            </a:r>
          </a:p>
          <a:p>
            <a:pPr algn="ctr"/>
            <a:r>
              <a:rPr lang="en-US" sz="2400" dirty="0">
                <a:solidFill>
                  <a:srgbClr val="C00000"/>
                </a:solidFill>
              </a:rPr>
              <a:t>since the late 1970s.</a:t>
            </a:r>
          </a:p>
        </p:txBody>
      </p:sp>
    </p:spTree>
    <p:extLst>
      <p:ext uri="{BB962C8B-B14F-4D97-AF65-F5344CB8AC3E}">
        <p14:creationId xmlns:p14="http://schemas.microsoft.com/office/powerpoint/2010/main" val="3102983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59D48-6325-4A34-9B05-335C557605B7}"/>
              </a:ext>
            </a:extLst>
          </p:cNvPr>
          <p:cNvSpPr>
            <a:spLocks noGrp="1"/>
          </p:cNvSpPr>
          <p:nvPr>
            <p:ph type="title"/>
          </p:nvPr>
        </p:nvSpPr>
        <p:spPr/>
        <p:txBody>
          <a:bodyPr/>
          <a:lstStyle/>
          <a:p>
            <a:r>
              <a:rPr lang="en-US" dirty="0">
                <a:solidFill>
                  <a:schemeClr val="bg1"/>
                </a:solidFill>
              </a:rPr>
              <a:t>Wa</a:t>
            </a:r>
            <a:r>
              <a:rPr lang="en-US" dirty="0"/>
              <a:t>ge Gap by State</a:t>
            </a:r>
          </a:p>
        </p:txBody>
      </p:sp>
      <p:sp>
        <p:nvSpPr>
          <p:cNvPr id="4" name="Slide Number Placeholder 3">
            <a:extLst>
              <a:ext uri="{FF2B5EF4-FFF2-40B4-BE49-F238E27FC236}">
                <a16:creationId xmlns:a16="http://schemas.microsoft.com/office/drawing/2014/main" id="{4751A2CE-862D-4E5A-AA73-3EB4FAF5AC9F}"/>
              </a:ext>
            </a:extLst>
          </p:cNvPr>
          <p:cNvSpPr>
            <a:spLocks noGrp="1"/>
          </p:cNvSpPr>
          <p:nvPr>
            <p:ph type="sldNum" sz="quarter" idx="12"/>
          </p:nvPr>
        </p:nvSpPr>
        <p:spPr/>
        <p:txBody>
          <a:bodyPr/>
          <a:lstStyle/>
          <a:p>
            <a:fld id="{D9F085D5-EC86-4F6A-B501-C1359CB39116}" type="slidenum">
              <a:rPr lang="en-GB" smtClean="0"/>
              <a:t>12</a:t>
            </a:fld>
            <a:endParaRPr lang="en-GB"/>
          </a:p>
        </p:txBody>
      </p:sp>
      <p:pic>
        <p:nvPicPr>
          <p:cNvPr id="16" name="Content Placeholder 15">
            <a:extLst>
              <a:ext uri="{FF2B5EF4-FFF2-40B4-BE49-F238E27FC236}">
                <a16:creationId xmlns:a16="http://schemas.microsoft.com/office/drawing/2014/main" id="{F55E9E9E-5934-4839-A0E4-43A2E4AE22AA}"/>
              </a:ext>
            </a:extLst>
          </p:cNvPr>
          <p:cNvPicPr>
            <a:picLocks noGrp="1" noChangeAspect="1"/>
          </p:cNvPicPr>
          <p:nvPr>
            <p:ph idx="1"/>
          </p:nvPr>
        </p:nvPicPr>
        <p:blipFill>
          <a:blip r:embed="rId3"/>
          <a:stretch>
            <a:fillRect/>
          </a:stretch>
        </p:blipFill>
        <p:spPr>
          <a:xfrm>
            <a:off x="2010647" y="902369"/>
            <a:ext cx="8170705" cy="5261040"/>
          </a:xfrm>
        </p:spPr>
      </p:pic>
    </p:spTree>
    <p:extLst>
      <p:ext uri="{BB962C8B-B14F-4D97-AF65-F5344CB8AC3E}">
        <p14:creationId xmlns:p14="http://schemas.microsoft.com/office/powerpoint/2010/main" val="2841427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59D48-6325-4A34-9B05-335C557605B7}"/>
              </a:ext>
            </a:extLst>
          </p:cNvPr>
          <p:cNvSpPr>
            <a:spLocks noGrp="1"/>
          </p:cNvSpPr>
          <p:nvPr>
            <p:ph type="title"/>
          </p:nvPr>
        </p:nvSpPr>
        <p:spPr>
          <a:xfrm>
            <a:off x="838200" y="128169"/>
            <a:ext cx="10515600" cy="986589"/>
          </a:xfrm>
        </p:spPr>
        <p:txBody>
          <a:bodyPr/>
          <a:lstStyle/>
          <a:p>
            <a:r>
              <a:rPr lang="en-US" dirty="0">
                <a:solidFill>
                  <a:schemeClr val="bg1"/>
                </a:solidFill>
              </a:rPr>
              <a:t>Wa</a:t>
            </a:r>
            <a:r>
              <a:rPr lang="en-US" dirty="0"/>
              <a:t>ge Gap Across the Globe</a:t>
            </a:r>
          </a:p>
        </p:txBody>
      </p:sp>
      <p:sp>
        <p:nvSpPr>
          <p:cNvPr id="4" name="Slide Number Placeholder 3">
            <a:extLst>
              <a:ext uri="{FF2B5EF4-FFF2-40B4-BE49-F238E27FC236}">
                <a16:creationId xmlns:a16="http://schemas.microsoft.com/office/drawing/2014/main" id="{4751A2CE-862D-4E5A-AA73-3EB4FAF5AC9F}"/>
              </a:ext>
            </a:extLst>
          </p:cNvPr>
          <p:cNvSpPr>
            <a:spLocks noGrp="1"/>
          </p:cNvSpPr>
          <p:nvPr>
            <p:ph type="sldNum" sz="quarter" idx="12"/>
          </p:nvPr>
        </p:nvSpPr>
        <p:spPr/>
        <p:txBody>
          <a:bodyPr/>
          <a:lstStyle/>
          <a:p>
            <a:fld id="{D9F085D5-EC86-4F6A-B501-C1359CB39116}" type="slidenum">
              <a:rPr lang="en-GB" smtClean="0"/>
              <a:t>13</a:t>
            </a:fld>
            <a:endParaRPr lang="en-GB"/>
          </a:p>
        </p:txBody>
      </p:sp>
      <p:pic>
        <p:nvPicPr>
          <p:cNvPr id="18" name="Picture 17">
            <a:extLst>
              <a:ext uri="{FF2B5EF4-FFF2-40B4-BE49-F238E27FC236}">
                <a16:creationId xmlns:a16="http://schemas.microsoft.com/office/drawing/2014/main" id="{2D03300D-9921-4E25-BCDE-82899063CDC1}"/>
              </a:ext>
            </a:extLst>
          </p:cNvPr>
          <p:cNvPicPr>
            <a:picLocks noChangeAspect="1"/>
          </p:cNvPicPr>
          <p:nvPr/>
        </p:nvPicPr>
        <p:blipFill>
          <a:blip r:embed="rId3"/>
          <a:stretch>
            <a:fillRect/>
          </a:stretch>
        </p:blipFill>
        <p:spPr>
          <a:xfrm>
            <a:off x="922421" y="1115794"/>
            <a:ext cx="10627895" cy="5755736"/>
          </a:xfrm>
          <a:prstGeom prst="rect">
            <a:avLst/>
          </a:prstGeom>
        </p:spPr>
      </p:pic>
      <p:cxnSp>
        <p:nvCxnSpPr>
          <p:cNvPr id="5" name="Straight Arrow Connector 4">
            <a:extLst>
              <a:ext uri="{FF2B5EF4-FFF2-40B4-BE49-F238E27FC236}">
                <a16:creationId xmlns:a16="http://schemas.microsoft.com/office/drawing/2014/main" id="{53B749BB-FDFF-48B8-A814-0F5B75DE347C}"/>
              </a:ext>
            </a:extLst>
          </p:cNvPr>
          <p:cNvCxnSpPr/>
          <p:nvPr/>
        </p:nvCxnSpPr>
        <p:spPr>
          <a:xfrm>
            <a:off x="10467975" y="2581275"/>
            <a:ext cx="0" cy="97155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1111084-BA99-44CC-8E3D-4E13F78FFF75}"/>
              </a:ext>
            </a:extLst>
          </p:cNvPr>
          <p:cNvSpPr txBox="1"/>
          <p:nvPr/>
        </p:nvSpPr>
        <p:spPr>
          <a:xfrm>
            <a:off x="10039350" y="1944469"/>
            <a:ext cx="857250" cy="646331"/>
          </a:xfrm>
          <a:prstGeom prst="rect">
            <a:avLst/>
          </a:prstGeom>
          <a:noFill/>
          <a:ln w="28575">
            <a:solidFill>
              <a:srgbClr val="C00000"/>
            </a:solidFill>
          </a:ln>
        </p:spPr>
        <p:txBody>
          <a:bodyPr wrap="square" rtlCol="0">
            <a:spAutoFit/>
          </a:bodyPr>
          <a:lstStyle/>
          <a:p>
            <a:pPr algn="ctr"/>
            <a:r>
              <a:rPr lang="en-US" dirty="0"/>
              <a:t>United</a:t>
            </a:r>
          </a:p>
          <a:p>
            <a:pPr algn="ctr"/>
            <a:r>
              <a:rPr lang="en-US" dirty="0"/>
              <a:t>States</a:t>
            </a:r>
          </a:p>
        </p:txBody>
      </p:sp>
      <p:cxnSp>
        <p:nvCxnSpPr>
          <p:cNvPr id="8" name="Straight Arrow Connector 7">
            <a:extLst>
              <a:ext uri="{FF2B5EF4-FFF2-40B4-BE49-F238E27FC236}">
                <a16:creationId xmlns:a16="http://schemas.microsoft.com/office/drawing/2014/main" id="{DE380B51-9A4B-4F22-A6AA-52BBF470FF6A}"/>
              </a:ext>
            </a:extLst>
          </p:cNvPr>
          <p:cNvCxnSpPr/>
          <p:nvPr/>
        </p:nvCxnSpPr>
        <p:spPr>
          <a:xfrm>
            <a:off x="6705600" y="1752600"/>
            <a:ext cx="0" cy="97155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EEA100B-D863-49E9-91B2-C2B165D22882}"/>
              </a:ext>
            </a:extLst>
          </p:cNvPr>
          <p:cNvSpPr txBox="1"/>
          <p:nvPr/>
        </p:nvSpPr>
        <p:spPr>
          <a:xfrm>
            <a:off x="6210300" y="1105751"/>
            <a:ext cx="990599" cy="646331"/>
          </a:xfrm>
          <a:prstGeom prst="rect">
            <a:avLst/>
          </a:prstGeom>
          <a:noFill/>
          <a:ln w="28575">
            <a:solidFill>
              <a:srgbClr val="C00000"/>
            </a:solidFill>
          </a:ln>
        </p:spPr>
        <p:txBody>
          <a:bodyPr wrap="square" rtlCol="0">
            <a:spAutoFit/>
          </a:bodyPr>
          <a:lstStyle/>
          <a:p>
            <a:pPr algn="ctr"/>
            <a:r>
              <a:rPr lang="en-US" dirty="0"/>
              <a:t>Average</a:t>
            </a:r>
          </a:p>
          <a:p>
            <a:pPr algn="ctr"/>
            <a:r>
              <a:rPr lang="en-US" dirty="0"/>
              <a:t>OECD</a:t>
            </a:r>
          </a:p>
        </p:txBody>
      </p:sp>
    </p:spTree>
    <p:extLst>
      <p:ext uri="{BB962C8B-B14F-4D97-AF65-F5344CB8AC3E}">
        <p14:creationId xmlns:p14="http://schemas.microsoft.com/office/powerpoint/2010/main" val="1870891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A52B-B465-4A4A-9E53-4DAAB22B4F2A}"/>
              </a:ext>
            </a:extLst>
          </p:cNvPr>
          <p:cNvSpPr>
            <a:spLocks noGrp="1"/>
          </p:cNvSpPr>
          <p:nvPr>
            <p:ph type="title"/>
          </p:nvPr>
        </p:nvSpPr>
        <p:spPr/>
        <p:txBody>
          <a:bodyPr/>
          <a:lstStyle/>
          <a:p>
            <a:r>
              <a:rPr lang="en-US" dirty="0">
                <a:solidFill>
                  <a:schemeClr val="bg1"/>
                </a:solidFill>
              </a:rPr>
              <a:t>Wh</a:t>
            </a:r>
            <a:r>
              <a:rPr lang="en-US" dirty="0"/>
              <a:t>at is NOT included in these calculations?</a:t>
            </a:r>
          </a:p>
        </p:txBody>
      </p:sp>
      <p:sp>
        <p:nvSpPr>
          <p:cNvPr id="3" name="Content Placeholder 2">
            <a:extLst>
              <a:ext uri="{FF2B5EF4-FFF2-40B4-BE49-F238E27FC236}">
                <a16:creationId xmlns:a16="http://schemas.microsoft.com/office/drawing/2014/main" id="{4B52DABF-1A3E-4DEA-8088-064C081887B4}"/>
              </a:ext>
            </a:extLst>
          </p:cNvPr>
          <p:cNvSpPr>
            <a:spLocks noGrp="1"/>
          </p:cNvSpPr>
          <p:nvPr>
            <p:ph idx="1"/>
          </p:nvPr>
        </p:nvSpPr>
        <p:spPr>
          <a:xfrm>
            <a:off x="838200" y="1137593"/>
            <a:ext cx="10515600" cy="4926323"/>
          </a:xfrm>
        </p:spPr>
        <p:txBody>
          <a:bodyPr/>
          <a:lstStyle/>
          <a:p>
            <a:r>
              <a:rPr lang="en-US" dirty="0"/>
              <a:t>These are unconditional or uncontrolled or raw wage gap.</a:t>
            </a:r>
          </a:p>
          <a:p>
            <a:r>
              <a:rPr lang="en-US" dirty="0"/>
              <a:t>The difference doesn’t take into account important determinants of earnings such as:</a:t>
            </a:r>
          </a:p>
          <a:p>
            <a:pPr lvl="1"/>
            <a:r>
              <a:rPr lang="en-US" dirty="0"/>
              <a:t>Age</a:t>
            </a:r>
          </a:p>
          <a:p>
            <a:pPr lvl="1"/>
            <a:r>
              <a:rPr lang="en-US" dirty="0"/>
              <a:t>Occupation</a:t>
            </a:r>
          </a:p>
          <a:p>
            <a:pPr lvl="1"/>
            <a:r>
              <a:rPr lang="en-US" dirty="0"/>
              <a:t>Educational attainment</a:t>
            </a:r>
          </a:p>
          <a:p>
            <a:pPr lvl="1"/>
            <a:r>
              <a:rPr lang="en-US" dirty="0"/>
              <a:t>Job skills and responsibilities</a:t>
            </a:r>
          </a:p>
          <a:p>
            <a:pPr lvl="1"/>
            <a:r>
              <a:rPr lang="en-US" dirty="0"/>
              <a:t>Work experience</a:t>
            </a:r>
          </a:p>
          <a:p>
            <a:pPr lvl="1"/>
            <a:r>
              <a:rPr lang="en-US" dirty="0"/>
              <a:t>Specialization</a:t>
            </a:r>
          </a:p>
          <a:p>
            <a:r>
              <a:rPr lang="en-US" dirty="0"/>
              <a:t>Gender wage gap is not a single statistic; it’s dynamic.</a:t>
            </a:r>
          </a:p>
        </p:txBody>
      </p:sp>
      <p:sp>
        <p:nvSpPr>
          <p:cNvPr id="4" name="Slide Number Placeholder 3">
            <a:extLst>
              <a:ext uri="{FF2B5EF4-FFF2-40B4-BE49-F238E27FC236}">
                <a16:creationId xmlns:a16="http://schemas.microsoft.com/office/drawing/2014/main" id="{5AEE7313-75ED-45B0-ABC5-47593AA5001E}"/>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379453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EDBAD-60CC-4E9C-B94F-751D97A355AE}"/>
              </a:ext>
            </a:extLst>
          </p:cNvPr>
          <p:cNvSpPr>
            <a:spLocks noGrp="1"/>
          </p:cNvSpPr>
          <p:nvPr>
            <p:ph type="title"/>
          </p:nvPr>
        </p:nvSpPr>
        <p:spPr/>
        <p:txBody>
          <a:bodyPr/>
          <a:lstStyle/>
          <a:p>
            <a:r>
              <a:rPr lang="en-US" dirty="0">
                <a:solidFill>
                  <a:schemeClr val="bg1"/>
                </a:solidFill>
              </a:rPr>
              <a:t>Wa</a:t>
            </a:r>
            <a:r>
              <a:rPr lang="en-US" dirty="0"/>
              <a:t>ge Gap by Age</a:t>
            </a:r>
          </a:p>
        </p:txBody>
      </p:sp>
      <p:sp>
        <p:nvSpPr>
          <p:cNvPr id="4" name="Slide Number Placeholder 3">
            <a:extLst>
              <a:ext uri="{FF2B5EF4-FFF2-40B4-BE49-F238E27FC236}">
                <a16:creationId xmlns:a16="http://schemas.microsoft.com/office/drawing/2014/main" id="{6AF5C71E-300C-443B-8D42-E075E40974EC}"/>
              </a:ext>
            </a:extLst>
          </p:cNvPr>
          <p:cNvSpPr>
            <a:spLocks noGrp="1"/>
          </p:cNvSpPr>
          <p:nvPr>
            <p:ph type="sldNum" sz="quarter" idx="12"/>
          </p:nvPr>
        </p:nvSpPr>
        <p:spPr/>
        <p:txBody>
          <a:bodyPr/>
          <a:lstStyle/>
          <a:p>
            <a:fld id="{D9F085D5-EC86-4F6A-B501-C1359CB39116}" type="slidenum">
              <a:rPr lang="en-GB" smtClean="0"/>
              <a:t>15</a:t>
            </a:fld>
            <a:endParaRPr lang="en-GB"/>
          </a:p>
        </p:txBody>
      </p:sp>
      <p:sp>
        <p:nvSpPr>
          <p:cNvPr id="10" name="TextBox 9">
            <a:extLst>
              <a:ext uri="{FF2B5EF4-FFF2-40B4-BE49-F238E27FC236}">
                <a16:creationId xmlns:a16="http://schemas.microsoft.com/office/drawing/2014/main" id="{15E97D2F-C3FA-4FA5-B933-39DF16FA6CEC}"/>
              </a:ext>
            </a:extLst>
          </p:cNvPr>
          <p:cNvSpPr txBox="1"/>
          <p:nvPr/>
        </p:nvSpPr>
        <p:spPr>
          <a:xfrm>
            <a:off x="276725" y="1237471"/>
            <a:ext cx="11189369" cy="400110"/>
          </a:xfrm>
          <a:prstGeom prst="rect">
            <a:avLst/>
          </a:prstGeom>
          <a:noFill/>
        </p:spPr>
        <p:txBody>
          <a:bodyPr wrap="square" rtlCol="0">
            <a:spAutoFit/>
          </a:bodyPr>
          <a:lstStyle/>
          <a:p>
            <a:r>
              <a:rPr lang="en-US" sz="2000" dirty="0">
                <a:solidFill>
                  <a:srgbClr val="C00000"/>
                </a:solidFill>
              </a:rPr>
              <a:t>The gap between men and women’s median earnings was the largest among those aged 45 years or older.</a:t>
            </a:r>
          </a:p>
        </p:txBody>
      </p:sp>
      <p:pic>
        <p:nvPicPr>
          <p:cNvPr id="6" name="Content Placeholder 5">
            <a:extLst>
              <a:ext uri="{FF2B5EF4-FFF2-40B4-BE49-F238E27FC236}">
                <a16:creationId xmlns:a16="http://schemas.microsoft.com/office/drawing/2014/main" id="{E36B74C7-4EFC-44EB-9691-9DC2DC40FCDC}"/>
              </a:ext>
            </a:extLst>
          </p:cNvPr>
          <p:cNvPicPr>
            <a:picLocks noGrp="1" noChangeAspect="1"/>
          </p:cNvPicPr>
          <p:nvPr>
            <p:ph sz="half" idx="1"/>
          </p:nvPr>
        </p:nvPicPr>
        <p:blipFill>
          <a:blip r:embed="rId3"/>
          <a:stretch>
            <a:fillRect/>
          </a:stretch>
        </p:blipFill>
        <p:spPr>
          <a:xfrm>
            <a:off x="276726" y="1867750"/>
            <a:ext cx="5743074" cy="4194571"/>
          </a:xfrm>
          <a:prstGeom prst="rect">
            <a:avLst/>
          </a:prstGeom>
        </p:spPr>
      </p:pic>
      <p:pic>
        <p:nvPicPr>
          <p:cNvPr id="13" name="Content Placeholder 12">
            <a:extLst>
              <a:ext uri="{FF2B5EF4-FFF2-40B4-BE49-F238E27FC236}">
                <a16:creationId xmlns:a16="http://schemas.microsoft.com/office/drawing/2014/main" id="{AD96ED15-B194-475B-95BF-CFD8A409B2BC}"/>
              </a:ext>
            </a:extLst>
          </p:cNvPr>
          <p:cNvPicPr>
            <a:picLocks noGrp="1" noChangeAspect="1"/>
          </p:cNvPicPr>
          <p:nvPr>
            <p:ph sz="half" idx="2"/>
          </p:nvPr>
        </p:nvPicPr>
        <p:blipFill>
          <a:blip r:embed="rId4"/>
          <a:stretch>
            <a:fillRect/>
          </a:stretch>
        </p:blipFill>
        <p:spPr>
          <a:xfrm>
            <a:off x="6019800" y="1867750"/>
            <a:ext cx="6236346" cy="4194571"/>
          </a:xfrm>
          <a:prstGeom prst="rect">
            <a:avLst/>
          </a:prstGeom>
        </p:spPr>
      </p:pic>
    </p:spTree>
    <p:extLst>
      <p:ext uri="{BB962C8B-B14F-4D97-AF65-F5344CB8AC3E}">
        <p14:creationId xmlns:p14="http://schemas.microsoft.com/office/powerpoint/2010/main" val="1683071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2858B-8DA0-427C-A79E-32F7DD7D9792}"/>
              </a:ext>
            </a:extLst>
          </p:cNvPr>
          <p:cNvSpPr>
            <a:spLocks noGrp="1"/>
          </p:cNvSpPr>
          <p:nvPr>
            <p:ph type="title"/>
          </p:nvPr>
        </p:nvSpPr>
        <p:spPr/>
        <p:txBody>
          <a:bodyPr/>
          <a:lstStyle/>
          <a:p>
            <a:r>
              <a:rPr lang="en-US" dirty="0">
                <a:solidFill>
                  <a:schemeClr val="bg1"/>
                </a:solidFill>
              </a:rPr>
              <a:t>Wa</a:t>
            </a:r>
            <a:r>
              <a:rPr lang="en-US" dirty="0"/>
              <a:t>ge Gap by Race/Ethnicity</a:t>
            </a:r>
          </a:p>
        </p:txBody>
      </p:sp>
      <p:sp>
        <p:nvSpPr>
          <p:cNvPr id="5" name="Slide Number Placeholder 4">
            <a:extLst>
              <a:ext uri="{FF2B5EF4-FFF2-40B4-BE49-F238E27FC236}">
                <a16:creationId xmlns:a16="http://schemas.microsoft.com/office/drawing/2014/main" id="{C6948511-FDF0-48B2-9A14-C319348377D8}"/>
              </a:ext>
            </a:extLst>
          </p:cNvPr>
          <p:cNvSpPr>
            <a:spLocks noGrp="1"/>
          </p:cNvSpPr>
          <p:nvPr>
            <p:ph type="sldNum" sz="quarter" idx="12"/>
          </p:nvPr>
        </p:nvSpPr>
        <p:spPr/>
        <p:txBody>
          <a:bodyPr/>
          <a:lstStyle/>
          <a:p>
            <a:fld id="{D9F085D5-EC86-4F6A-B501-C1359CB39116}" type="slidenum">
              <a:rPr lang="en-GB" smtClean="0"/>
              <a:t>16</a:t>
            </a:fld>
            <a:endParaRPr lang="en-GB"/>
          </a:p>
        </p:txBody>
      </p:sp>
      <p:pic>
        <p:nvPicPr>
          <p:cNvPr id="7" name="Content Placeholder 6">
            <a:extLst>
              <a:ext uri="{FF2B5EF4-FFF2-40B4-BE49-F238E27FC236}">
                <a16:creationId xmlns:a16="http://schemas.microsoft.com/office/drawing/2014/main" id="{7152D6D5-B9CA-4E55-8E7D-FCA2019B2B9F}"/>
              </a:ext>
            </a:extLst>
          </p:cNvPr>
          <p:cNvPicPr>
            <a:picLocks noGrp="1" noChangeAspect="1"/>
          </p:cNvPicPr>
          <p:nvPr>
            <p:ph idx="1"/>
          </p:nvPr>
        </p:nvPicPr>
        <p:blipFill>
          <a:blip r:embed="rId3"/>
          <a:stretch>
            <a:fillRect/>
          </a:stretch>
        </p:blipFill>
        <p:spPr>
          <a:xfrm>
            <a:off x="168947" y="1245179"/>
            <a:ext cx="7312572" cy="4367637"/>
          </a:xfrm>
          <a:prstGeom prst="rect">
            <a:avLst/>
          </a:prstGeom>
        </p:spPr>
      </p:pic>
      <p:sp>
        <p:nvSpPr>
          <p:cNvPr id="10" name="Content Placeholder 13">
            <a:extLst>
              <a:ext uri="{FF2B5EF4-FFF2-40B4-BE49-F238E27FC236}">
                <a16:creationId xmlns:a16="http://schemas.microsoft.com/office/drawing/2014/main" id="{B8FA588D-0941-461A-BF5D-4C5A6DB00E5C}"/>
              </a:ext>
            </a:extLst>
          </p:cNvPr>
          <p:cNvSpPr txBox="1">
            <a:spLocks/>
          </p:cNvSpPr>
          <p:nvPr/>
        </p:nvSpPr>
        <p:spPr>
          <a:xfrm>
            <a:off x="7471610" y="1083906"/>
            <a:ext cx="3882189" cy="5123321"/>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t>Earnings differences between women and men were largest among Asians and among Whites. </a:t>
            </a:r>
          </a:p>
          <a:p>
            <a:pPr algn="just"/>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latin typeface="Calibri" panose="020F0502020204030204" pitchFamily="34" charset="0"/>
                <a:ea typeface="Calibri" panose="020F0502020204030204" pitchFamily="34" charset="0"/>
                <a:cs typeface="Times New Roman" panose="02020603050405020304" pitchFamily="18" charset="0"/>
              </a:rPr>
              <a:t>Asian women earned 79% as much as Asian men, and White women earned 82%as much as White men.</a:t>
            </a:r>
          </a:p>
          <a:p>
            <a:pPr algn="just"/>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latin typeface="Calibri" panose="020F0502020204030204" pitchFamily="34" charset="0"/>
                <a:ea typeface="Calibri" panose="020F0502020204030204" pitchFamily="34" charset="0"/>
                <a:cs typeface="Times New Roman" panose="02020603050405020304" pitchFamily="18" charset="0"/>
              </a:rPr>
              <a:t>Black women had median earnings that were 92% of Black men’s, and Hispanic women’s earnings were 89% of Hispanic men.</a:t>
            </a:r>
          </a:p>
        </p:txBody>
      </p:sp>
    </p:spTree>
    <p:extLst>
      <p:ext uri="{BB962C8B-B14F-4D97-AF65-F5344CB8AC3E}">
        <p14:creationId xmlns:p14="http://schemas.microsoft.com/office/powerpoint/2010/main" val="1954185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078D0BB3-2756-430D-93CC-E1DCD8C40CBD}"/>
              </a:ext>
            </a:extLst>
          </p:cNvPr>
          <p:cNvSpPr>
            <a:spLocks noGrp="1"/>
          </p:cNvSpPr>
          <p:nvPr>
            <p:ph sz="half" idx="2"/>
          </p:nvPr>
        </p:nvSpPr>
        <p:spPr>
          <a:xfrm>
            <a:off x="7471610" y="867338"/>
            <a:ext cx="3882189" cy="5123321"/>
          </a:xfrm>
        </p:spPr>
        <p:txBody>
          <a:bodyPr>
            <a:normAutofit/>
          </a:bodyPr>
          <a:lstStyle/>
          <a:p>
            <a:pPr algn="just"/>
            <a:r>
              <a:rPr lang="en-US" sz="2400" dirty="0"/>
              <a:t>College pays – among all workers, median earnings of those with at most a HS degree were 55% of those with at least a bachelor’s degree.</a:t>
            </a:r>
          </a:p>
          <a:p>
            <a:pPr algn="just"/>
            <a:r>
              <a:rPr lang="en-US" sz="2400" dirty="0">
                <a:effectLst/>
                <a:latin typeface="Calibri" panose="020F0502020204030204" pitchFamily="34" charset="0"/>
                <a:ea typeface="Calibri" panose="020F0502020204030204" pitchFamily="34" charset="0"/>
                <a:cs typeface="Times New Roman" panose="02020603050405020304" pitchFamily="18" charset="0"/>
              </a:rPr>
              <a:t>The gap between men and women’s median earnings was the largest among college graduates, with women’s median earning at only 75% of men’s.</a:t>
            </a:r>
          </a:p>
        </p:txBody>
      </p:sp>
      <p:sp>
        <p:nvSpPr>
          <p:cNvPr id="5" name="Slide Number Placeholder 4">
            <a:extLst>
              <a:ext uri="{FF2B5EF4-FFF2-40B4-BE49-F238E27FC236}">
                <a16:creationId xmlns:a16="http://schemas.microsoft.com/office/drawing/2014/main" id="{C6948511-FDF0-48B2-9A14-C319348377D8}"/>
              </a:ext>
            </a:extLst>
          </p:cNvPr>
          <p:cNvSpPr>
            <a:spLocks noGrp="1"/>
          </p:cNvSpPr>
          <p:nvPr>
            <p:ph type="sldNum" sz="quarter" idx="12"/>
          </p:nvPr>
        </p:nvSpPr>
        <p:spPr/>
        <p:txBody>
          <a:bodyPr/>
          <a:lstStyle/>
          <a:p>
            <a:fld id="{D9F085D5-EC86-4F6A-B501-C1359CB39116}" type="slidenum">
              <a:rPr lang="en-GB" smtClean="0"/>
              <a:t>17</a:t>
            </a:fld>
            <a:endParaRPr lang="en-GB"/>
          </a:p>
        </p:txBody>
      </p:sp>
      <p:sp>
        <p:nvSpPr>
          <p:cNvPr id="2" name="Title 1">
            <a:extLst>
              <a:ext uri="{FF2B5EF4-FFF2-40B4-BE49-F238E27FC236}">
                <a16:creationId xmlns:a16="http://schemas.microsoft.com/office/drawing/2014/main" id="{DF32858B-8DA0-427C-A79E-32F7DD7D9792}"/>
              </a:ext>
            </a:extLst>
          </p:cNvPr>
          <p:cNvSpPr>
            <a:spLocks noGrp="1"/>
          </p:cNvSpPr>
          <p:nvPr>
            <p:ph type="title"/>
          </p:nvPr>
        </p:nvSpPr>
        <p:spPr>
          <a:xfrm>
            <a:off x="838200" y="216008"/>
            <a:ext cx="10515600" cy="890898"/>
          </a:xfrm>
        </p:spPr>
        <p:txBody>
          <a:bodyPr/>
          <a:lstStyle/>
          <a:p>
            <a:r>
              <a:rPr lang="en-US" dirty="0">
                <a:solidFill>
                  <a:schemeClr val="bg1"/>
                </a:solidFill>
              </a:rPr>
              <a:t>Wa</a:t>
            </a:r>
            <a:r>
              <a:rPr lang="en-US" dirty="0"/>
              <a:t>ge Gap by Level of Education</a:t>
            </a:r>
          </a:p>
        </p:txBody>
      </p:sp>
      <p:pic>
        <p:nvPicPr>
          <p:cNvPr id="18" name="Picture 17">
            <a:extLst>
              <a:ext uri="{FF2B5EF4-FFF2-40B4-BE49-F238E27FC236}">
                <a16:creationId xmlns:a16="http://schemas.microsoft.com/office/drawing/2014/main" id="{3174CA53-5285-41E2-9177-E1A8C707E28B}"/>
              </a:ext>
            </a:extLst>
          </p:cNvPr>
          <p:cNvPicPr>
            <a:picLocks noChangeAspect="1"/>
          </p:cNvPicPr>
          <p:nvPr/>
        </p:nvPicPr>
        <p:blipFill>
          <a:blip r:embed="rId3"/>
          <a:stretch>
            <a:fillRect/>
          </a:stretch>
        </p:blipFill>
        <p:spPr>
          <a:xfrm>
            <a:off x="0" y="1163432"/>
            <a:ext cx="7267761" cy="4531135"/>
          </a:xfrm>
          <a:prstGeom prst="rect">
            <a:avLst/>
          </a:prstGeom>
        </p:spPr>
      </p:pic>
    </p:spTree>
    <p:extLst>
      <p:ext uri="{BB962C8B-B14F-4D97-AF65-F5344CB8AC3E}">
        <p14:creationId xmlns:p14="http://schemas.microsoft.com/office/powerpoint/2010/main" val="1237721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E66880-3DCC-4484-A4B8-811568888ABD}"/>
              </a:ext>
            </a:extLst>
          </p:cNvPr>
          <p:cNvSpPr>
            <a:spLocks noGrp="1"/>
          </p:cNvSpPr>
          <p:nvPr>
            <p:ph sz="half" idx="2"/>
          </p:nvPr>
        </p:nvSpPr>
        <p:spPr>
          <a:xfrm>
            <a:off x="838200" y="1130343"/>
            <a:ext cx="10515601" cy="503154"/>
          </a:xfrm>
        </p:spPr>
        <p:txBody>
          <a:bodyPr>
            <a:normAutofit/>
          </a:bodyPr>
          <a:lstStyle/>
          <a:p>
            <a:pPr marL="0" indent="0">
              <a:buNone/>
            </a:pPr>
            <a:r>
              <a:rPr lang="en-US" sz="2000" dirty="0"/>
              <a:t>Long-term trend in inflation-adjusted earnings has been more favorable for women than for men. </a:t>
            </a:r>
          </a:p>
        </p:txBody>
      </p:sp>
      <p:sp>
        <p:nvSpPr>
          <p:cNvPr id="4" name="Slide Number Placeholder 3">
            <a:extLst>
              <a:ext uri="{FF2B5EF4-FFF2-40B4-BE49-F238E27FC236}">
                <a16:creationId xmlns:a16="http://schemas.microsoft.com/office/drawing/2014/main" id="{21C81367-E5A4-44FB-8421-7D1F2A490F4A}"/>
              </a:ext>
            </a:extLst>
          </p:cNvPr>
          <p:cNvSpPr>
            <a:spLocks noGrp="1"/>
          </p:cNvSpPr>
          <p:nvPr>
            <p:ph type="sldNum" sz="quarter" idx="12"/>
          </p:nvPr>
        </p:nvSpPr>
        <p:spPr/>
        <p:txBody>
          <a:bodyPr/>
          <a:lstStyle/>
          <a:p>
            <a:fld id="{D9F085D5-EC86-4F6A-B501-C1359CB39116}" type="slidenum">
              <a:rPr lang="en-GB" smtClean="0"/>
              <a:t>18</a:t>
            </a:fld>
            <a:endParaRPr lang="en-GB"/>
          </a:p>
        </p:txBody>
      </p:sp>
      <p:sp>
        <p:nvSpPr>
          <p:cNvPr id="5" name="Title 4">
            <a:extLst>
              <a:ext uri="{FF2B5EF4-FFF2-40B4-BE49-F238E27FC236}">
                <a16:creationId xmlns:a16="http://schemas.microsoft.com/office/drawing/2014/main" id="{8CB97005-3C11-41D0-B960-4A05FB7B935C}"/>
              </a:ext>
            </a:extLst>
          </p:cNvPr>
          <p:cNvSpPr>
            <a:spLocks noGrp="1"/>
          </p:cNvSpPr>
          <p:nvPr>
            <p:ph type="title"/>
          </p:nvPr>
        </p:nvSpPr>
        <p:spPr/>
        <p:txBody>
          <a:bodyPr/>
          <a:lstStyle/>
          <a:p>
            <a:r>
              <a:rPr lang="en-US" dirty="0">
                <a:solidFill>
                  <a:schemeClr val="bg1"/>
                </a:solidFill>
              </a:rPr>
              <a:t>Wa</a:t>
            </a:r>
            <a:r>
              <a:rPr lang="en-US" dirty="0"/>
              <a:t>ge Change by Level of Education</a:t>
            </a:r>
          </a:p>
        </p:txBody>
      </p:sp>
      <p:pic>
        <p:nvPicPr>
          <p:cNvPr id="10" name="Content Placeholder 9">
            <a:extLst>
              <a:ext uri="{FF2B5EF4-FFF2-40B4-BE49-F238E27FC236}">
                <a16:creationId xmlns:a16="http://schemas.microsoft.com/office/drawing/2014/main" id="{D6C882FC-239E-4B02-B8F4-CBEC4E6F8EEA}"/>
              </a:ext>
            </a:extLst>
          </p:cNvPr>
          <p:cNvPicPr>
            <a:picLocks noGrp="1" noChangeAspect="1"/>
          </p:cNvPicPr>
          <p:nvPr>
            <p:ph sz="half" idx="1"/>
          </p:nvPr>
        </p:nvPicPr>
        <p:blipFill>
          <a:blip r:embed="rId3"/>
          <a:stretch>
            <a:fillRect/>
          </a:stretch>
        </p:blipFill>
        <p:spPr>
          <a:xfrm>
            <a:off x="1797323" y="1725424"/>
            <a:ext cx="9164730" cy="4504802"/>
          </a:xfrm>
          <a:prstGeom prst="rect">
            <a:avLst/>
          </a:prstGeom>
        </p:spPr>
      </p:pic>
    </p:spTree>
    <p:extLst>
      <p:ext uri="{BB962C8B-B14F-4D97-AF65-F5344CB8AC3E}">
        <p14:creationId xmlns:p14="http://schemas.microsoft.com/office/powerpoint/2010/main" val="605514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7E79D-33A2-408D-AE22-97C1DC4DCF20}"/>
              </a:ext>
            </a:extLst>
          </p:cNvPr>
          <p:cNvSpPr>
            <a:spLocks noGrp="1"/>
          </p:cNvSpPr>
          <p:nvPr>
            <p:ph type="title"/>
          </p:nvPr>
        </p:nvSpPr>
        <p:spPr/>
        <p:txBody>
          <a:bodyPr>
            <a:normAutofit/>
          </a:bodyPr>
          <a:lstStyle/>
          <a:p>
            <a:r>
              <a:rPr lang="en-US" sz="3200" dirty="0">
                <a:solidFill>
                  <a:schemeClr val="bg1"/>
                </a:solidFill>
              </a:rPr>
              <a:t>Gen</a:t>
            </a:r>
            <a:r>
              <a:rPr lang="en-US" sz="3200" dirty="0"/>
              <a:t>der Wage Gap Over the Years – College Graduates</a:t>
            </a:r>
          </a:p>
        </p:txBody>
      </p:sp>
      <p:sp>
        <p:nvSpPr>
          <p:cNvPr id="4" name="Slide Number Placeholder 3">
            <a:extLst>
              <a:ext uri="{FF2B5EF4-FFF2-40B4-BE49-F238E27FC236}">
                <a16:creationId xmlns:a16="http://schemas.microsoft.com/office/drawing/2014/main" id="{4907359B-D249-4A57-8F13-AA8F62EB56E2}"/>
              </a:ext>
            </a:extLst>
          </p:cNvPr>
          <p:cNvSpPr>
            <a:spLocks noGrp="1"/>
          </p:cNvSpPr>
          <p:nvPr>
            <p:ph type="sldNum" sz="quarter" idx="12"/>
          </p:nvPr>
        </p:nvSpPr>
        <p:spPr/>
        <p:txBody>
          <a:bodyPr/>
          <a:lstStyle/>
          <a:p>
            <a:fld id="{D9F085D5-EC86-4F6A-B501-C1359CB39116}" type="slidenum">
              <a:rPr lang="en-GB" smtClean="0"/>
              <a:t>19</a:t>
            </a:fld>
            <a:endParaRPr lang="en-GB"/>
          </a:p>
        </p:txBody>
      </p:sp>
      <p:pic>
        <p:nvPicPr>
          <p:cNvPr id="8" name="Content Placeholder 7">
            <a:extLst>
              <a:ext uri="{FF2B5EF4-FFF2-40B4-BE49-F238E27FC236}">
                <a16:creationId xmlns:a16="http://schemas.microsoft.com/office/drawing/2014/main" id="{D65C51F3-FD4C-40C7-B4E6-C9E44BF40C28}"/>
              </a:ext>
            </a:extLst>
          </p:cNvPr>
          <p:cNvPicPr>
            <a:picLocks noGrp="1" noChangeAspect="1"/>
          </p:cNvPicPr>
          <p:nvPr>
            <p:ph idx="1"/>
          </p:nvPr>
        </p:nvPicPr>
        <p:blipFill>
          <a:blip r:embed="rId3"/>
          <a:stretch>
            <a:fillRect/>
          </a:stretch>
        </p:blipFill>
        <p:spPr>
          <a:xfrm>
            <a:off x="1840832" y="1090564"/>
            <a:ext cx="8963526" cy="4937257"/>
          </a:xfrm>
          <a:prstGeom prst="rect">
            <a:avLst/>
          </a:prstGeom>
        </p:spPr>
      </p:pic>
    </p:spTree>
    <p:extLst>
      <p:ext uri="{BB962C8B-B14F-4D97-AF65-F5344CB8AC3E}">
        <p14:creationId xmlns:p14="http://schemas.microsoft.com/office/powerpoint/2010/main" val="3825625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761291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EDBAD-60CC-4E9C-B94F-751D97A355AE}"/>
              </a:ext>
            </a:extLst>
          </p:cNvPr>
          <p:cNvSpPr>
            <a:spLocks noGrp="1"/>
          </p:cNvSpPr>
          <p:nvPr>
            <p:ph type="title"/>
          </p:nvPr>
        </p:nvSpPr>
        <p:spPr>
          <a:xfrm>
            <a:off x="914400" y="191935"/>
            <a:ext cx="10515600" cy="960438"/>
          </a:xfrm>
        </p:spPr>
        <p:txBody>
          <a:bodyPr>
            <a:normAutofit fontScale="90000"/>
          </a:bodyPr>
          <a:lstStyle/>
          <a:p>
            <a:r>
              <a:rPr lang="en-US" sz="3600" dirty="0">
                <a:solidFill>
                  <a:schemeClr val="bg1"/>
                </a:solidFill>
              </a:rPr>
              <a:t>Wa</a:t>
            </a:r>
            <a:r>
              <a:rPr lang="en-US" sz="3600" dirty="0"/>
              <a:t>ge Gap Widens with Age and with Years </a:t>
            </a:r>
            <a:br>
              <a:rPr lang="en-US" sz="3600" dirty="0"/>
            </a:br>
            <a:r>
              <a:rPr lang="en-US" sz="3600" dirty="0">
                <a:solidFill>
                  <a:schemeClr val="bg1">
                    <a:lumMod val="95000"/>
                  </a:schemeClr>
                </a:solidFill>
              </a:rPr>
              <a:t>Sin</a:t>
            </a:r>
            <a:r>
              <a:rPr lang="en-US" sz="3600" dirty="0"/>
              <a:t>ce Leaving School</a:t>
            </a:r>
          </a:p>
        </p:txBody>
      </p:sp>
      <p:sp>
        <p:nvSpPr>
          <p:cNvPr id="4" name="Slide Number Placeholder 3">
            <a:extLst>
              <a:ext uri="{FF2B5EF4-FFF2-40B4-BE49-F238E27FC236}">
                <a16:creationId xmlns:a16="http://schemas.microsoft.com/office/drawing/2014/main" id="{6AF5C71E-300C-443B-8D42-E075E40974EC}"/>
              </a:ext>
            </a:extLst>
          </p:cNvPr>
          <p:cNvSpPr>
            <a:spLocks noGrp="1"/>
          </p:cNvSpPr>
          <p:nvPr>
            <p:ph type="sldNum" sz="quarter" idx="12"/>
          </p:nvPr>
        </p:nvSpPr>
        <p:spPr/>
        <p:txBody>
          <a:bodyPr/>
          <a:lstStyle/>
          <a:p>
            <a:fld id="{D9F085D5-EC86-4F6A-B501-C1359CB39116}" type="slidenum">
              <a:rPr lang="en-GB" smtClean="0"/>
              <a:t>20</a:t>
            </a:fld>
            <a:endParaRPr lang="en-GB"/>
          </a:p>
        </p:txBody>
      </p:sp>
      <p:sp>
        <p:nvSpPr>
          <p:cNvPr id="8" name="Content Placeholder 7">
            <a:extLst>
              <a:ext uri="{FF2B5EF4-FFF2-40B4-BE49-F238E27FC236}">
                <a16:creationId xmlns:a16="http://schemas.microsoft.com/office/drawing/2014/main" id="{FE95C934-66D8-433F-AB0E-0BAD879E6F64}"/>
              </a:ext>
            </a:extLst>
          </p:cNvPr>
          <p:cNvSpPr>
            <a:spLocks noGrp="1"/>
          </p:cNvSpPr>
          <p:nvPr>
            <p:ph sz="half" idx="2"/>
          </p:nvPr>
        </p:nvSpPr>
        <p:spPr>
          <a:xfrm>
            <a:off x="6172200" y="1325563"/>
            <a:ext cx="5181600" cy="4904663"/>
          </a:xfrm>
        </p:spPr>
        <p:txBody>
          <a:bodyPr>
            <a:norm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From Bertrand, Goldin, Katz (2010)</a:t>
            </a:r>
          </a:p>
          <a:p>
            <a:pPr marL="0" indent="0">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Calibri" panose="020F0502020204030204" pitchFamily="34" charset="0"/>
                <a:ea typeface="Calibri" panose="020F0502020204030204" pitchFamily="34" charset="0"/>
                <a:cs typeface="Times New Roman" panose="02020603050405020304" pitchFamily="18" charset="0"/>
              </a:rPr>
              <a:t>Directly following MBA  receipt, average earnings  are  comparable among men and women,  but  they soon  diverge.</a:t>
            </a:r>
          </a:p>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Calibri" panose="020F0502020204030204" pitchFamily="34" charset="0"/>
                <a:cs typeface="Times New Roman" panose="02020603050405020304" pitchFamily="18" charset="0"/>
              </a:rPr>
              <a:t>In the first 9 years after graduation, women’s average earnings increase by 117%, while those of men increase by 208%.</a:t>
            </a:r>
          </a:p>
          <a:p>
            <a:endParaRPr lang="en-US" sz="3600" dirty="0"/>
          </a:p>
        </p:txBody>
      </p:sp>
      <p:pic>
        <p:nvPicPr>
          <p:cNvPr id="19" name="Content Placeholder 18">
            <a:extLst>
              <a:ext uri="{FF2B5EF4-FFF2-40B4-BE49-F238E27FC236}">
                <a16:creationId xmlns:a16="http://schemas.microsoft.com/office/drawing/2014/main" id="{11658106-376C-4D42-978C-8E458674989A}"/>
              </a:ext>
            </a:extLst>
          </p:cNvPr>
          <p:cNvPicPr>
            <a:picLocks noGrp="1" noChangeAspect="1"/>
          </p:cNvPicPr>
          <p:nvPr>
            <p:ph sz="half" idx="1"/>
          </p:nvPr>
        </p:nvPicPr>
        <p:blipFill>
          <a:blip r:embed="rId3"/>
          <a:stretch>
            <a:fillRect/>
          </a:stretch>
        </p:blipFill>
        <p:spPr>
          <a:xfrm>
            <a:off x="535464" y="1110983"/>
            <a:ext cx="5484337" cy="5020871"/>
          </a:xfrm>
          <a:prstGeom prst="rect">
            <a:avLst/>
          </a:prstGeom>
        </p:spPr>
      </p:pic>
    </p:spTree>
    <p:extLst>
      <p:ext uri="{BB962C8B-B14F-4D97-AF65-F5344CB8AC3E}">
        <p14:creationId xmlns:p14="http://schemas.microsoft.com/office/powerpoint/2010/main" val="2281710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6F08633-F074-4C7B-B6CF-21AE287E6568}"/>
              </a:ext>
            </a:extLst>
          </p:cNvPr>
          <p:cNvSpPr>
            <a:spLocks noGrp="1"/>
          </p:cNvSpPr>
          <p:nvPr>
            <p:ph type="title"/>
          </p:nvPr>
        </p:nvSpPr>
        <p:spPr>
          <a:xfrm>
            <a:off x="838200" y="262649"/>
            <a:ext cx="10399295" cy="1062914"/>
          </a:xfrm>
        </p:spPr>
        <p:txBody>
          <a:bodyPr/>
          <a:lstStyle/>
          <a:p>
            <a:r>
              <a:rPr lang="en-US" sz="4000" dirty="0">
                <a:solidFill>
                  <a:schemeClr val="bg1"/>
                </a:solidFill>
              </a:rPr>
              <a:t>Wa</a:t>
            </a:r>
            <a:r>
              <a:rPr lang="en-US" sz="4000" dirty="0"/>
              <a:t>ge Gap Among MBA Graduates Not </a:t>
            </a:r>
            <a:r>
              <a:rPr lang="en-US" dirty="0"/>
              <a:t>R</a:t>
            </a:r>
            <a:r>
              <a:rPr lang="en-US" sz="4000" dirty="0"/>
              <a:t>andom</a:t>
            </a:r>
            <a:endParaRPr lang="en-US" dirty="0"/>
          </a:p>
        </p:txBody>
      </p:sp>
      <p:sp>
        <p:nvSpPr>
          <p:cNvPr id="7" name="Content Placeholder 6">
            <a:extLst>
              <a:ext uri="{FF2B5EF4-FFF2-40B4-BE49-F238E27FC236}">
                <a16:creationId xmlns:a16="http://schemas.microsoft.com/office/drawing/2014/main" id="{DB0F988D-B716-4BC9-B9F8-BE1BEBCFAC5A}"/>
              </a:ext>
            </a:extLst>
          </p:cNvPr>
          <p:cNvSpPr>
            <a:spLocks noGrp="1"/>
          </p:cNvSpPr>
          <p:nvPr>
            <p:ph idx="1"/>
          </p:nvPr>
        </p:nvSpPr>
        <p:spPr/>
        <p:txBody>
          <a:bodyPr>
            <a:normAutofit fontScale="92500" lnSpcReduction="10000"/>
          </a:bodyPr>
          <a:lstStyle/>
          <a:p>
            <a:r>
              <a:rPr lang="en-US" dirty="0"/>
              <a:t>The sample controls for ability, training and education</a:t>
            </a:r>
          </a:p>
          <a:p>
            <a:r>
              <a:rPr lang="en-US" dirty="0"/>
              <a:t>Almost all the gap can be explained by:</a:t>
            </a:r>
          </a:p>
          <a:p>
            <a:pPr lvl="1"/>
            <a:r>
              <a:rPr lang="en-US" dirty="0"/>
              <a:t>Career interruptions</a:t>
            </a:r>
          </a:p>
          <a:p>
            <a:pPr lvl="1"/>
            <a:r>
              <a:rPr lang="en-US" dirty="0"/>
              <a:t>Differences in average weekly work hours </a:t>
            </a:r>
          </a:p>
          <a:p>
            <a:pPr lvl="2"/>
            <a:r>
              <a:rPr lang="en-US" dirty="0"/>
              <a:t>49 </a:t>
            </a:r>
            <a:r>
              <a:rPr lang="en-US" dirty="0" err="1"/>
              <a:t>hrs</a:t>
            </a:r>
            <a:r>
              <a:rPr lang="en-US" dirty="0"/>
              <a:t> vs 57 </a:t>
            </a:r>
            <a:r>
              <a:rPr lang="en-US" dirty="0" err="1"/>
              <a:t>hrs</a:t>
            </a:r>
            <a:r>
              <a:rPr lang="en-US" dirty="0"/>
              <a:t> for men</a:t>
            </a:r>
          </a:p>
          <a:p>
            <a:pPr lvl="2"/>
            <a:r>
              <a:rPr lang="en-US" dirty="0"/>
              <a:t>More part-time, self-employed workers</a:t>
            </a:r>
          </a:p>
          <a:p>
            <a:r>
              <a:rPr lang="en-US" dirty="0"/>
              <a:t>The gap grows largely with the arrival of children</a:t>
            </a:r>
          </a:p>
          <a:p>
            <a:pPr lvl="1"/>
            <a:r>
              <a:rPr lang="en-US" dirty="0"/>
              <a:t>Well-intentioned paternalism by supervisors</a:t>
            </a:r>
          </a:p>
          <a:p>
            <a:pPr lvl="1"/>
            <a:r>
              <a:rPr lang="en-US" dirty="0"/>
              <a:t>Husband’s position on the earnings distribution and its interaction with children also a factor</a:t>
            </a:r>
          </a:p>
          <a:p>
            <a:r>
              <a:rPr lang="en-US" dirty="0"/>
              <a:t>Several studies, even those from Nordic countries, support these results</a:t>
            </a:r>
          </a:p>
        </p:txBody>
      </p:sp>
      <p:sp>
        <p:nvSpPr>
          <p:cNvPr id="5" name="Slide Number Placeholder 4">
            <a:extLst>
              <a:ext uri="{FF2B5EF4-FFF2-40B4-BE49-F238E27FC236}">
                <a16:creationId xmlns:a16="http://schemas.microsoft.com/office/drawing/2014/main" id="{C7C55929-5DF4-4B16-A121-3C2FA676D785}"/>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3676692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a:extLst>
              <a:ext uri="{FF2B5EF4-FFF2-40B4-BE49-F238E27FC236}">
                <a16:creationId xmlns:a16="http://schemas.microsoft.com/office/drawing/2014/main" id="{031F14A3-473D-4092-8A95-320A2CDEB09C}"/>
              </a:ext>
            </a:extLst>
          </p:cNvPr>
          <p:cNvPicPr>
            <a:picLocks noGrp="1" noChangeAspect="1"/>
          </p:cNvPicPr>
          <p:nvPr>
            <p:ph idx="1"/>
          </p:nvPr>
        </p:nvPicPr>
        <p:blipFill>
          <a:blip r:embed="rId3"/>
          <a:stretch>
            <a:fillRect/>
          </a:stretch>
        </p:blipFill>
        <p:spPr>
          <a:xfrm>
            <a:off x="2022581" y="954848"/>
            <a:ext cx="8621770" cy="5275378"/>
          </a:xfrm>
          <a:prstGeom prst="rect">
            <a:avLst/>
          </a:prstGeom>
        </p:spPr>
      </p:pic>
      <p:sp>
        <p:nvSpPr>
          <p:cNvPr id="2" name="Title 1">
            <a:extLst>
              <a:ext uri="{FF2B5EF4-FFF2-40B4-BE49-F238E27FC236}">
                <a16:creationId xmlns:a16="http://schemas.microsoft.com/office/drawing/2014/main" id="{DF32858B-8DA0-427C-A79E-32F7DD7D9792}"/>
              </a:ext>
            </a:extLst>
          </p:cNvPr>
          <p:cNvSpPr>
            <a:spLocks noGrp="1"/>
          </p:cNvSpPr>
          <p:nvPr>
            <p:ph type="title"/>
          </p:nvPr>
        </p:nvSpPr>
        <p:spPr/>
        <p:txBody>
          <a:bodyPr/>
          <a:lstStyle/>
          <a:p>
            <a:r>
              <a:rPr lang="en-US" dirty="0">
                <a:solidFill>
                  <a:schemeClr val="bg1"/>
                </a:solidFill>
              </a:rPr>
              <a:t>We</a:t>
            </a:r>
            <a:r>
              <a:rPr lang="en-US" dirty="0"/>
              <a:t>ekly Earnings by Occupation</a:t>
            </a:r>
          </a:p>
        </p:txBody>
      </p:sp>
      <p:sp>
        <p:nvSpPr>
          <p:cNvPr id="5" name="Slide Number Placeholder 4">
            <a:extLst>
              <a:ext uri="{FF2B5EF4-FFF2-40B4-BE49-F238E27FC236}">
                <a16:creationId xmlns:a16="http://schemas.microsoft.com/office/drawing/2014/main" id="{C6948511-FDF0-48B2-9A14-C319348377D8}"/>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2891846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AC0CA-18A1-48D7-ADC6-796518E38583}"/>
              </a:ext>
            </a:extLst>
          </p:cNvPr>
          <p:cNvSpPr>
            <a:spLocks noGrp="1"/>
          </p:cNvSpPr>
          <p:nvPr>
            <p:ph type="title"/>
          </p:nvPr>
        </p:nvSpPr>
        <p:spPr/>
        <p:txBody>
          <a:bodyPr>
            <a:normAutofit/>
          </a:bodyPr>
          <a:lstStyle/>
          <a:p>
            <a:r>
              <a:rPr lang="en-US" sz="3200" dirty="0">
                <a:solidFill>
                  <a:schemeClr val="bg1"/>
                </a:solidFill>
              </a:rPr>
              <a:t>Gen</a:t>
            </a:r>
            <a:r>
              <a:rPr lang="en-US" sz="3200" dirty="0"/>
              <a:t>der Distribution of Occupations</a:t>
            </a:r>
          </a:p>
        </p:txBody>
      </p:sp>
      <p:sp>
        <p:nvSpPr>
          <p:cNvPr id="4" name="Slide Number Placeholder 3">
            <a:extLst>
              <a:ext uri="{FF2B5EF4-FFF2-40B4-BE49-F238E27FC236}">
                <a16:creationId xmlns:a16="http://schemas.microsoft.com/office/drawing/2014/main" id="{379E23B9-301A-4238-B411-BF4E1F58368D}"/>
              </a:ext>
            </a:extLst>
          </p:cNvPr>
          <p:cNvSpPr>
            <a:spLocks noGrp="1"/>
          </p:cNvSpPr>
          <p:nvPr>
            <p:ph type="sldNum" sz="quarter" idx="12"/>
          </p:nvPr>
        </p:nvSpPr>
        <p:spPr/>
        <p:txBody>
          <a:bodyPr/>
          <a:lstStyle/>
          <a:p>
            <a:fld id="{D9F085D5-EC86-4F6A-B501-C1359CB39116}" type="slidenum">
              <a:rPr lang="en-GB" smtClean="0"/>
              <a:t>23</a:t>
            </a:fld>
            <a:endParaRPr lang="en-GB"/>
          </a:p>
        </p:txBody>
      </p:sp>
      <p:pic>
        <p:nvPicPr>
          <p:cNvPr id="7" name="Content Placeholder 6">
            <a:extLst>
              <a:ext uri="{FF2B5EF4-FFF2-40B4-BE49-F238E27FC236}">
                <a16:creationId xmlns:a16="http://schemas.microsoft.com/office/drawing/2014/main" id="{A6D4990D-5C97-4ECA-80F4-C4622079A407}"/>
              </a:ext>
            </a:extLst>
          </p:cNvPr>
          <p:cNvPicPr>
            <a:picLocks noGrp="1" noChangeAspect="1"/>
          </p:cNvPicPr>
          <p:nvPr>
            <p:ph idx="1"/>
          </p:nvPr>
        </p:nvPicPr>
        <p:blipFill>
          <a:blip r:embed="rId3"/>
          <a:stretch>
            <a:fillRect/>
          </a:stretch>
        </p:blipFill>
        <p:spPr>
          <a:xfrm>
            <a:off x="2466688" y="975886"/>
            <a:ext cx="8301574" cy="5124126"/>
          </a:xfrm>
          <a:prstGeom prst="rect">
            <a:avLst/>
          </a:prstGeom>
        </p:spPr>
      </p:pic>
    </p:spTree>
    <p:extLst>
      <p:ext uri="{BB962C8B-B14F-4D97-AF65-F5344CB8AC3E}">
        <p14:creationId xmlns:p14="http://schemas.microsoft.com/office/powerpoint/2010/main" val="2628605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46788-1B4D-473C-A223-CFE7E73BAF85}"/>
              </a:ext>
            </a:extLst>
          </p:cNvPr>
          <p:cNvSpPr>
            <a:spLocks noGrp="1"/>
          </p:cNvSpPr>
          <p:nvPr>
            <p:ph type="title"/>
          </p:nvPr>
        </p:nvSpPr>
        <p:spPr/>
        <p:txBody>
          <a:bodyPr/>
          <a:lstStyle/>
          <a:p>
            <a:r>
              <a:rPr lang="en-US" sz="4000" dirty="0">
                <a:solidFill>
                  <a:schemeClr val="bg1"/>
                </a:solidFill>
              </a:rPr>
              <a:t>Occ</a:t>
            </a:r>
            <a:r>
              <a:rPr lang="en-US" sz="4000" dirty="0"/>
              <a:t>upations with the Lowest Wage Gap, 2021</a:t>
            </a:r>
            <a:endParaRPr lang="en-US" dirty="0"/>
          </a:p>
        </p:txBody>
      </p:sp>
      <p:sp>
        <p:nvSpPr>
          <p:cNvPr id="4" name="Slide Number Placeholder 3">
            <a:extLst>
              <a:ext uri="{FF2B5EF4-FFF2-40B4-BE49-F238E27FC236}">
                <a16:creationId xmlns:a16="http://schemas.microsoft.com/office/drawing/2014/main" id="{458D1E32-ED57-43FB-8CD5-2623239529AA}"/>
              </a:ext>
            </a:extLst>
          </p:cNvPr>
          <p:cNvSpPr>
            <a:spLocks noGrp="1"/>
          </p:cNvSpPr>
          <p:nvPr>
            <p:ph type="sldNum" sz="quarter" idx="12"/>
          </p:nvPr>
        </p:nvSpPr>
        <p:spPr/>
        <p:txBody>
          <a:bodyPr/>
          <a:lstStyle/>
          <a:p>
            <a:fld id="{D9F085D5-EC86-4F6A-B501-C1359CB39116}" type="slidenum">
              <a:rPr lang="en-GB" smtClean="0"/>
              <a:t>24</a:t>
            </a:fld>
            <a:endParaRPr lang="en-GB"/>
          </a:p>
        </p:txBody>
      </p:sp>
      <p:pic>
        <p:nvPicPr>
          <p:cNvPr id="14" name="Content Placeholder 13">
            <a:extLst>
              <a:ext uri="{FF2B5EF4-FFF2-40B4-BE49-F238E27FC236}">
                <a16:creationId xmlns:a16="http://schemas.microsoft.com/office/drawing/2014/main" id="{97650E18-9C7E-4749-936A-99DF6E4201DA}"/>
              </a:ext>
            </a:extLst>
          </p:cNvPr>
          <p:cNvPicPr>
            <a:picLocks noGrp="1" noChangeAspect="1"/>
          </p:cNvPicPr>
          <p:nvPr>
            <p:ph idx="1"/>
          </p:nvPr>
        </p:nvPicPr>
        <p:blipFill>
          <a:blip r:embed="rId3">
            <a:alphaModFix/>
          </a:blip>
          <a:stretch>
            <a:fillRect/>
          </a:stretch>
        </p:blipFill>
        <p:spPr>
          <a:xfrm>
            <a:off x="838200" y="986588"/>
            <a:ext cx="10266576" cy="5090459"/>
          </a:xfrm>
          <a:prstGeom prst="rect">
            <a:avLst/>
          </a:prstGeom>
          <a:ln>
            <a:solidFill>
              <a:schemeClr val="tx1"/>
            </a:solidFill>
          </a:ln>
        </p:spPr>
      </p:pic>
    </p:spTree>
    <p:extLst>
      <p:ext uri="{BB962C8B-B14F-4D97-AF65-F5344CB8AC3E}">
        <p14:creationId xmlns:p14="http://schemas.microsoft.com/office/powerpoint/2010/main" val="4001531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46788-1B4D-473C-A223-CFE7E73BAF85}"/>
              </a:ext>
            </a:extLst>
          </p:cNvPr>
          <p:cNvSpPr>
            <a:spLocks noGrp="1"/>
          </p:cNvSpPr>
          <p:nvPr>
            <p:ph type="title"/>
          </p:nvPr>
        </p:nvSpPr>
        <p:spPr/>
        <p:txBody>
          <a:bodyPr/>
          <a:lstStyle/>
          <a:p>
            <a:r>
              <a:rPr lang="en-US" sz="4000" dirty="0">
                <a:solidFill>
                  <a:schemeClr val="bg1"/>
                </a:solidFill>
              </a:rPr>
              <a:t>Occ</a:t>
            </a:r>
            <a:r>
              <a:rPr lang="en-US" sz="4000" dirty="0"/>
              <a:t>upations with the Highest Wage Gap, 2021</a:t>
            </a:r>
            <a:endParaRPr lang="en-US" dirty="0"/>
          </a:p>
        </p:txBody>
      </p:sp>
      <p:sp>
        <p:nvSpPr>
          <p:cNvPr id="4" name="Slide Number Placeholder 3">
            <a:extLst>
              <a:ext uri="{FF2B5EF4-FFF2-40B4-BE49-F238E27FC236}">
                <a16:creationId xmlns:a16="http://schemas.microsoft.com/office/drawing/2014/main" id="{458D1E32-ED57-43FB-8CD5-2623239529AA}"/>
              </a:ext>
            </a:extLst>
          </p:cNvPr>
          <p:cNvSpPr>
            <a:spLocks noGrp="1"/>
          </p:cNvSpPr>
          <p:nvPr>
            <p:ph type="sldNum" sz="quarter" idx="12"/>
          </p:nvPr>
        </p:nvSpPr>
        <p:spPr/>
        <p:txBody>
          <a:bodyPr/>
          <a:lstStyle/>
          <a:p>
            <a:fld id="{D9F085D5-EC86-4F6A-B501-C1359CB39116}" type="slidenum">
              <a:rPr lang="en-GB" smtClean="0"/>
              <a:t>25</a:t>
            </a:fld>
            <a:endParaRPr lang="en-GB"/>
          </a:p>
        </p:txBody>
      </p:sp>
      <p:pic>
        <p:nvPicPr>
          <p:cNvPr id="6" name="Content Placeholder 5">
            <a:extLst>
              <a:ext uri="{FF2B5EF4-FFF2-40B4-BE49-F238E27FC236}">
                <a16:creationId xmlns:a16="http://schemas.microsoft.com/office/drawing/2014/main" id="{ACB1E74A-CEB8-4699-97D2-2E2BC3591087}"/>
              </a:ext>
            </a:extLst>
          </p:cNvPr>
          <p:cNvPicPr>
            <a:picLocks noGrp="1" noChangeAspect="1"/>
          </p:cNvPicPr>
          <p:nvPr>
            <p:ph idx="1"/>
          </p:nvPr>
        </p:nvPicPr>
        <p:blipFill>
          <a:blip r:embed="rId3"/>
          <a:stretch>
            <a:fillRect/>
          </a:stretch>
        </p:blipFill>
        <p:spPr>
          <a:xfrm>
            <a:off x="1136074" y="1139987"/>
            <a:ext cx="10217726" cy="4957892"/>
          </a:xfrm>
          <a:prstGeom prst="rect">
            <a:avLst/>
          </a:prstGeom>
        </p:spPr>
      </p:pic>
    </p:spTree>
    <p:extLst>
      <p:ext uri="{BB962C8B-B14F-4D97-AF65-F5344CB8AC3E}">
        <p14:creationId xmlns:p14="http://schemas.microsoft.com/office/powerpoint/2010/main" val="2966642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088D0-236B-4EF6-8D22-C6AB1AC20E46}"/>
              </a:ext>
            </a:extLst>
          </p:cNvPr>
          <p:cNvSpPr>
            <a:spLocks noGrp="1"/>
          </p:cNvSpPr>
          <p:nvPr>
            <p:ph type="title"/>
          </p:nvPr>
        </p:nvSpPr>
        <p:spPr/>
        <p:txBody>
          <a:bodyPr/>
          <a:lstStyle/>
          <a:p>
            <a:r>
              <a:rPr lang="en-US" dirty="0">
                <a:solidFill>
                  <a:schemeClr val="bg1"/>
                </a:solidFill>
              </a:rPr>
              <a:t>The</a:t>
            </a:r>
            <a:r>
              <a:rPr lang="en-US" dirty="0"/>
              <a:t>se are still unadjusted wage gap numbers</a:t>
            </a:r>
          </a:p>
        </p:txBody>
      </p:sp>
      <p:sp>
        <p:nvSpPr>
          <p:cNvPr id="3" name="Content Placeholder 2">
            <a:extLst>
              <a:ext uri="{FF2B5EF4-FFF2-40B4-BE49-F238E27FC236}">
                <a16:creationId xmlns:a16="http://schemas.microsoft.com/office/drawing/2014/main" id="{36099918-DE22-4DB1-969D-784507EE2CA6}"/>
              </a:ext>
            </a:extLst>
          </p:cNvPr>
          <p:cNvSpPr>
            <a:spLocks noGrp="1"/>
          </p:cNvSpPr>
          <p:nvPr>
            <p:ph idx="1"/>
          </p:nvPr>
        </p:nvSpPr>
        <p:spPr>
          <a:xfrm>
            <a:off x="838200" y="1325563"/>
            <a:ext cx="10515600" cy="4799011"/>
          </a:xfrm>
        </p:spPr>
        <p:txBody>
          <a:bodyPr>
            <a:normAutofit lnSpcReduction="10000"/>
          </a:bodyPr>
          <a:lstStyle/>
          <a:p>
            <a:r>
              <a:rPr lang="en-US" b="0" dirty="0"/>
              <a:t>In the previous slides we controlled for one factor at a time that might affect earnings of workers.</a:t>
            </a:r>
          </a:p>
          <a:p>
            <a:r>
              <a:rPr lang="en-US" b="0" dirty="0"/>
              <a:t>However, controlling for just one of the factors may not fully explain earnings differences. </a:t>
            </a:r>
          </a:p>
          <a:p>
            <a:r>
              <a:rPr lang="en-US" b="0" dirty="0"/>
              <a:t>For example, when comparing median earnings differences by occupation, we still would like to know if these differences can be further explained by differences in other key factors such as </a:t>
            </a:r>
          </a:p>
          <a:p>
            <a:pPr lvl="1"/>
            <a:r>
              <a:rPr lang="en-US" b="0" dirty="0"/>
              <a:t>age, </a:t>
            </a:r>
          </a:p>
          <a:p>
            <a:pPr lvl="1"/>
            <a:r>
              <a:rPr lang="en-US" b="0" dirty="0"/>
              <a:t>job responsibilities, </a:t>
            </a:r>
          </a:p>
          <a:p>
            <a:pPr lvl="1"/>
            <a:r>
              <a:rPr lang="en-US" b="0" dirty="0"/>
              <a:t>work experience, and </a:t>
            </a:r>
          </a:p>
          <a:p>
            <a:pPr lvl="1"/>
            <a:r>
              <a:rPr lang="en-US" b="0" dirty="0"/>
              <a:t>other individual life choices such as marital status or to have children and to take time off to raise them.</a:t>
            </a:r>
          </a:p>
        </p:txBody>
      </p:sp>
      <p:sp>
        <p:nvSpPr>
          <p:cNvPr id="4" name="Slide Number Placeholder 3">
            <a:extLst>
              <a:ext uri="{FF2B5EF4-FFF2-40B4-BE49-F238E27FC236}">
                <a16:creationId xmlns:a16="http://schemas.microsoft.com/office/drawing/2014/main" id="{814B2CBC-82D4-42D0-AD5A-078D67EC6903}"/>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3495244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AF3B1-70D5-495A-A20D-02D38B684F5D}"/>
              </a:ext>
            </a:extLst>
          </p:cNvPr>
          <p:cNvSpPr>
            <a:spLocks noGrp="1"/>
          </p:cNvSpPr>
          <p:nvPr>
            <p:ph type="title"/>
          </p:nvPr>
        </p:nvSpPr>
        <p:spPr/>
        <p:txBody>
          <a:bodyPr/>
          <a:lstStyle/>
          <a:p>
            <a:r>
              <a:rPr lang="en-US" dirty="0">
                <a:solidFill>
                  <a:schemeClr val="bg1">
                    <a:lumMod val="95000"/>
                  </a:schemeClr>
                </a:solidFill>
              </a:rPr>
              <a:t>Exp</a:t>
            </a:r>
            <a:r>
              <a:rPr lang="en-US" dirty="0"/>
              <a:t>laining Gender Wage Gap by Occupation</a:t>
            </a:r>
          </a:p>
        </p:txBody>
      </p:sp>
      <p:sp>
        <p:nvSpPr>
          <p:cNvPr id="3" name="Content Placeholder 2">
            <a:extLst>
              <a:ext uri="{FF2B5EF4-FFF2-40B4-BE49-F238E27FC236}">
                <a16:creationId xmlns:a16="http://schemas.microsoft.com/office/drawing/2014/main" id="{DA0E4DA5-115A-422E-A186-EAC38AE0B42A}"/>
              </a:ext>
            </a:extLst>
          </p:cNvPr>
          <p:cNvSpPr>
            <a:spLocks noGrp="1"/>
          </p:cNvSpPr>
          <p:nvPr>
            <p:ph idx="1"/>
          </p:nvPr>
        </p:nvSpPr>
        <p:spPr>
          <a:xfrm>
            <a:off x="838199" y="1325563"/>
            <a:ext cx="11177751" cy="4596505"/>
          </a:xfrm>
        </p:spPr>
        <p:txBody>
          <a:bodyPr>
            <a:normAutofit/>
          </a:bodyPr>
          <a:lstStyle/>
          <a:p>
            <a:r>
              <a:rPr lang="en-US" dirty="0"/>
              <a:t>Women, traditionally, the “on-call” parent – Goldin [2021]</a:t>
            </a:r>
          </a:p>
          <a:p>
            <a:r>
              <a:rPr lang="en-US" dirty="0"/>
              <a:t>Prefer occupations with </a:t>
            </a:r>
          </a:p>
          <a:p>
            <a:pPr lvl="1"/>
            <a:r>
              <a:rPr lang="en-US" dirty="0"/>
              <a:t>shorter hours, </a:t>
            </a:r>
          </a:p>
          <a:p>
            <a:pPr lvl="1"/>
            <a:r>
              <a:rPr lang="en-US" dirty="0"/>
              <a:t>fewer “on-call” hours, </a:t>
            </a:r>
          </a:p>
          <a:p>
            <a:pPr lvl="1"/>
            <a:r>
              <a:rPr lang="en-US" dirty="0"/>
              <a:t>predictable schedules</a:t>
            </a:r>
          </a:p>
          <a:p>
            <a:pPr lvl="1"/>
            <a:r>
              <a:rPr lang="en-US" dirty="0"/>
              <a:t>standardized products/services </a:t>
            </a:r>
          </a:p>
          <a:p>
            <a:pPr lvl="2"/>
            <a:r>
              <a:rPr lang="en-US" dirty="0"/>
              <a:t>greater substitutability of workers within teams</a:t>
            </a:r>
          </a:p>
          <a:p>
            <a:r>
              <a:rPr lang="en-US" dirty="0"/>
              <a:t>Men, traditionally, opt for jobs with greater time demands but pay more</a:t>
            </a:r>
          </a:p>
          <a:p>
            <a:r>
              <a:rPr lang="en-US" dirty="0"/>
              <a:t>Appear to care less about time flexibility </a:t>
            </a:r>
          </a:p>
          <a:p>
            <a:pPr lvl="1"/>
            <a:r>
              <a:rPr lang="en-US" dirty="0"/>
              <a:t>Ready to work evening/weekend hours to meet clients</a:t>
            </a:r>
          </a:p>
          <a:p>
            <a:endParaRPr lang="en-US" dirty="0"/>
          </a:p>
        </p:txBody>
      </p:sp>
      <p:sp>
        <p:nvSpPr>
          <p:cNvPr id="4" name="Slide Number Placeholder 3">
            <a:extLst>
              <a:ext uri="{FF2B5EF4-FFF2-40B4-BE49-F238E27FC236}">
                <a16:creationId xmlns:a16="http://schemas.microsoft.com/office/drawing/2014/main" id="{A558E71A-8087-4D5E-88CB-83DD405A8ACB}"/>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886601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AF3B1-70D5-495A-A20D-02D38B684F5D}"/>
              </a:ext>
            </a:extLst>
          </p:cNvPr>
          <p:cNvSpPr>
            <a:spLocks noGrp="1"/>
          </p:cNvSpPr>
          <p:nvPr>
            <p:ph type="title"/>
          </p:nvPr>
        </p:nvSpPr>
        <p:spPr/>
        <p:txBody>
          <a:bodyPr/>
          <a:lstStyle/>
          <a:p>
            <a:r>
              <a:rPr lang="en-US" dirty="0">
                <a:solidFill>
                  <a:schemeClr val="bg1">
                    <a:lumMod val="95000"/>
                  </a:schemeClr>
                </a:solidFill>
              </a:rPr>
              <a:t>Exp</a:t>
            </a:r>
            <a:r>
              <a:rPr lang="en-US" dirty="0"/>
              <a:t>laining Gender Wage Gap by Occupation</a:t>
            </a:r>
          </a:p>
        </p:txBody>
      </p:sp>
      <p:sp>
        <p:nvSpPr>
          <p:cNvPr id="4" name="Slide Number Placeholder 3">
            <a:extLst>
              <a:ext uri="{FF2B5EF4-FFF2-40B4-BE49-F238E27FC236}">
                <a16:creationId xmlns:a16="http://schemas.microsoft.com/office/drawing/2014/main" id="{A558E71A-8087-4D5E-88CB-83DD405A8ACB}"/>
              </a:ext>
            </a:extLst>
          </p:cNvPr>
          <p:cNvSpPr>
            <a:spLocks noGrp="1"/>
          </p:cNvSpPr>
          <p:nvPr>
            <p:ph type="sldNum" sz="quarter" idx="12"/>
          </p:nvPr>
        </p:nvSpPr>
        <p:spPr/>
        <p:txBody>
          <a:bodyPr/>
          <a:lstStyle/>
          <a:p>
            <a:fld id="{D9F085D5-EC86-4F6A-B501-C1359CB39116}" type="slidenum">
              <a:rPr lang="en-GB" smtClean="0"/>
              <a:t>28</a:t>
            </a:fld>
            <a:endParaRPr lang="en-GB"/>
          </a:p>
        </p:txBody>
      </p:sp>
      <p:sp>
        <p:nvSpPr>
          <p:cNvPr id="5" name="Content Placeholder 2">
            <a:extLst>
              <a:ext uri="{FF2B5EF4-FFF2-40B4-BE49-F238E27FC236}">
                <a16:creationId xmlns:a16="http://schemas.microsoft.com/office/drawing/2014/main" id="{F07822A2-B36B-4E54-8560-F3B9A0FD9270}"/>
              </a:ext>
            </a:extLst>
          </p:cNvPr>
          <p:cNvSpPr txBox="1">
            <a:spLocks/>
          </p:cNvSpPr>
          <p:nvPr/>
        </p:nvSpPr>
        <p:spPr>
          <a:xfrm>
            <a:off x="838200" y="1325563"/>
            <a:ext cx="10515600" cy="4596505"/>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High time demand occupations:</a:t>
            </a:r>
          </a:p>
          <a:p>
            <a:pPr lvl="1"/>
            <a:r>
              <a:rPr lang="en-US" dirty="0"/>
              <a:t>Contact with others</a:t>
            </a:r>
          </a:p>
          <a:p>
            <a:pPr lvl="1"/>
            <a:r>
              <a:rPr lang="en-US" dirty="0"/>
              <a:t>Frequency of decision making</a:t>
            </a:r>
          </a:p>
          <a:p>
            <a:pPr lvl="1"/>
            <a:r>
              <a:rPr lang="en-US" dirty="0"/>
              <a:t>Time pressure</a:t>
            </a:r>
          </a:p>
          <a:p>
            <a:pPr lvl="1"/>
            <a:r>
              <a:rPr lang="en-US" dirty="0"/>
              <a:t>Structured vs. unstructured work</a:t>
            </a:r>
          </a:p>
          <a:p>
            <a:pPr lvl="1"/>
            <a:r>
              <a:rPr lang="en-US" dirty="0"/>
              <a:t>Establishing and maintaining interpersonal relationships</a:t>
            </a:r>
          </a:p>
          <a:p>
            <a:r>
              <a:rPr lang="en-US" dirty="0"/>
              <a:t>Level of competition within an occupation</a:t>
            </a:r>
          </a:p>
          <a:p>
            <a:r>
              <a:rPr lang="en-US" dirty="0"/>
              <a:t>Income inequality among men within an occupation</a:t>
            </a:r>
          </a:p>
        </p:txBody>
      </p:sp>
    </p:spTree>
    <p:extLst>
      <p:ext uri="{BB962C8B-B14F-4D97-AF65-F5344CB8AC3E}">
        <p14:creationId xmlns:p14="http://schemas.microsoft.com/office/powerpoint/2010/main" val="95145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900F1-036B-4AF3-B6A4-548FCD030600}"/>
              </a:ext>
            </a:extLst>
          </p:cNvPr>
          <p:cNvSpPr>
            <a:spLocks noGrp="1"/>
          </p:cNvSpPr>
          <p:nvPr>
            <p:ph type="title"/>
          </p:nvPr>
        </p:nvSpPr>
        <p:spPr/>
        <p:txBody>
          <a:bodyPr/>
          <a:lstStyle/>
          <a:p>
            <a:r>
              <a:rPr lang="en-US" dirty="0">
                <a:solidFill>
                  <a:schemeClr val="bg1">
                    <a:lumMod val="95000"/>
                  </a:schemeClr>
                </a:solidFill>
              </a:rPr>
              <a:t>Ear</a:t>
            </a:r>
            <a:r>
              <a:rPr lang="en-US" dirty="0"/>
              <a:t>nings Penalty for Taking Time Out</a:t>
            </a:r>
          </a:p>
        </p:txBody>
      </p:sp>
      <p:sp>
        <p:nvSpPr>
          <p:cNvPr id="3" name="Content Placeholder 2">
            <a:extLst>
              <a:ext uri="{FF2B5EF4-FFF2-40B4-BE49-F238E27FC236}">
                <a16:creationId xmlns:a16="http://schemas.microsoft.com/office/drawing/2014/main" id="{22EE1A7E-B595-4160-88F1-AF9F5B52292A}"/>
              </a:ext>
            </a:extLst>
          </p:cNvPr>
          <p:cNvSpPr>
            <a:spLocks noGrp="1"/>
          </p:cNvSpPr>
          <p:nvPr>
            <p:ph idx="1"/>
          </p:nvPr>
        </p:nvSpPr>
        <p:spPr>
          <a:xfrm>
            <a:off x="838199" y="1358525"/>
            <a:ext cx="11012905" cy="4838739"/>
          </a:xfrm>
        </p:spPr>
        <p:txBody>
          <a:bodyPr>
            <a:normAutofit/>
          </a:bodyPr>
          <a:lstStyle/>
          <a:p>
            <a:pPr>
              <a:spcBef>
                <a:spcPts val="0"/>
              </a:spcBef>
            </a:pPr>
            <a:r>
              <a:rPr lang="en-US" sz="2400" b="0" dirty="0"/>
              <a:t>Occupations with the most wage gap tend to also be the highly skilled</a:t>
            </a:r>
          </a:p>
          <a:p>
            <a:r>
              <a:rPr lang="en-US" sz="2400" b="0" dirty="0"/>
              <a:t>Earnings penalty for women (as well as men) for taking time out for career paths with the most prestigious degrees such as JD, MD, MBA or PhDs – lawyers, physicians, managers or academicians – is generally very high.</a:t>
            </a:r>
          </a:p>
          <a:p>
            <a:endParaRPr lang="en-US" sz="2400" b="0" dirty="0"/>
          </a:p>
          <a:p>
            <a:r>
              <a:rPr lang="en-US" sz="2400" b="0" dirty="0"/>
              <a:t>Goldin and Katz (2008), Harvard and Beyond study:</a:t>
            </a:r>
            <a:br>
              <a:rPr lang="en-US" sz="2400" b="0" dirty="0"/>
            </a:br>
            <a:r>
              <a:rPr lang="en-US" sz="2400" b="0" dirty="0"/>
              <a:t>Earnings penalty for taking time off, at 15 years since leaving college with a Bachelors:</a:t>
            </a:r>
          </a:p>
          <a:p>
            <a:pPr lvl="1"/>
            <a:r>
              <a:rPr lang="en-US" b="0" dirty="0"/>
              <a:t>Lowest for MDs</a:t>
            </a:r>
          </a:p>
          <a:p>
            <a:pPr lvl="1"/>
            <a:r>
              <a:rPr lang="en-US" b="0" dirty="0"/>
              <a:t>Highest for MBAs at 1.4 times the penalty for MDs</a:t>
            </a:r>
          </a:p>
          <a:p>
            <a:pPr lvl="1"/>
            <a:r>
              <a:rPr lang="en-US" dirty="0"/>
              <a:t>Followed by JDs and PhDs  at 1.2 times the penalty for MDs</a:t>
            </a:r>
          </a:p>
          <a:p>
            <a:r>
              <a:rPr lang="en-US" sz="2400" b="0" dirty="0">
                <a:latin typeface="Calibri" panose="020F0502020204030204" pitchFamily="34" charset="0"/>
                <a:ea typeface="Calibri" panose="020F0502020204030204" pitchFamily="34" charset="0"/>
                <a:cs typeface="Times New Roman" panose="02020603050405020304" pitchFamily="18" charset="0"/>
              </a:rPr>
              <a:t>W</a:t>
            </a:r>
            <a:r>
              <a:rPr lang="en-US" sz="2400" b="0" dirty="0">
                <a:effectLst/>
                <a:latin typeface="Calibri" panose="020F0502020204030204" pitchFamily="34" charset="0"/>
                <a:ea typeface="Calibri" panose="020F0502020204030204" pitchFamily="34" charset="0"/>
                <a:cs typeface="Times New Roman" panose="02020603050405020304" pitchFamily="18" charset="0"/>
              </a:rPr>
              <a:t>omen with children tend to do less well than men.</a:t>
            </a:r>
            <a:endParaRPr lang="en-US" sz="2400" b="0" dirty="0"/>
          </a:p>
        </p:txBody>
      </p:sp>
      <p:sp>
        <p:nvSpPr>
          <p:cNvPr id="4" name="Slide Number Placeholder 3">
            <a:extLst>
              <a:ext uri="{FF2B5EF4-FFF2-40B4-BE49-F238E27FC236}">
                <a16:creationId xmlns:a16="http://schemas.microsoft.com/office/drawing/2014/main" id="{DC2B3307-C1CD-41C8-A8EB-B8CFC6BD3C23}"/>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433925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587265" y="1253331"/>
            <a:ext cx="11205342" cy="4351338"/>
          </a:xfrm>
        </p:spPr>
        <p:txBody>
          <a:bodyPr>
            <a:normAutofit lnSpcReduction="10000"/>
          </a:bodyPr>
          <a:lstStyle/>
          <a:p>
            <a:r>
              <a:rPr lang="en-US" dirty="0"/>
              <a:t>Contemporary Economic Policy</a:t>
            </a:r>
          </a:p>
          <a:p>
            <a:pPr lvl="1"/>
            <a:r>
              <a:rPr lang="en-US" dirty="0"/>
              <a:t>Week 1 (3/11): 	US Economy &amp; Coronavirus Economics</a:t>
            </a:r>
          </a:p>
          <a:p>
            <a:pPr lvl="1"/>
            <a:r>
              <a:rPr lang="en-US" dirty="0"/>
              <a:t>Week 2 (3/18):	Federal Debt (Brian Peterson, Central College)</a:t>
            </a:r>
          </a:p>
          <a:p>
            <a:pPr lvl="1"/>
            <a:r>
              <a:rPr lang="en-US" dirty="0"/>
              <a:t>Week 3 (3/25):	Trade and Globalization (Alan Deardorff, Univ. of Michigan)</a:t>
            </a:r>
          </a:p>
          <a:p>
            <a:pPr lvl="1"/>
            <a:r>
              <a:rPr lang="en-US" dirty="0"/>
              <a:t>Week 4 (4/1):	Healthcare Economics (Veronika </a:t>
            </a:r>
            <a:r>
              <a:rPr lang="en-US" dirty="0" err="1"/>
              <a:t>Dolar</a:t>
            </a:r>
            <a:r>
              <a:rPr lang="en-US" dirty="0"/>
              <a:t>, SUNY-Old Westbury)</a:t>
            </a:r>
          </a:p>
          <a:p>
            <a:pPr lvl="1"/>
            <a:r>
              <a:rPr lang="en-US" dirty="0"/>
              <a:t>Week 5 (4/8):	Economics of Immigration (Jennifer Alix-Garcia, Oregon St. Univ.)</a:t>
            </a:r>
          </a:p>
          <a:p>
            <a:pPr lvl="1"/>
            <a:r>
              <a:rPr lang="en-US" dirty="0"/>
              <a:t>Week 6 (4/15):	Economic Inequality (Kyle </a:t>
            </a:r>
            <a:r>
              <a:rPr lang="en-US" dirty="0" err="1"/>
              <a:t>Montanio</a:t>
            </a:r>
            <a:r>
              <a:rPr lang="en-US" dirty="0"/>
              <a:t>, Colorado University - Denver)</a:t>
            </a:r>
          </a:p>
          <a:p>
            <a:pPr lvl="1"/>
            <a:r>
              <a:rPr lang="en-US" dirty="0"/>
              <a:t>Week 7 (4/22):	Economic Mobility (Kathryn Wilson, Kent State University)</a:t>
            </a:r>
          </a:p>
          <a:p>
            <a:pPr lvl="1"/>
            <a:r>
              <a:rPr lang="en-US" dirty="0"/>
              <a:t>Week 8 (4/29):	Discrimination in US Policy History (Jon </a:t>
            </a:r>
            <a:r>
              <a:rPr lang="en-US" dirty="0" err="1"/>
              <a:t>Haveman</a:t>
            </a:r>
            <a:r>
              <a:rPr lang="en-US" dirty="0"/>
              <a:t>, NEED)</a:t>
            </a:r>
          </a:p>
          <a:p>
            <a:pPr lvl="1"/>
            <a:r>
              <a:rPr lang="en-US" dirty="0"/>
              <a:t>Week 9 (5/6):	The Black-White Wealth Gap (Mike Shor, Univ. of Connecticut)</a:t>
            </a:r>
          </a:p>
          <a:p>
            <a:pPr lvl="1"/>
            <a:r>
              <a:rPr lang="en-US" b="1" dirty="0"/>
              <a:t>Week 10 (5/13):	The Gender Pay Gap (Mallika </a:t>
            </a:r>
            <a:r>
              <a:rPr lang="en-US" b="1" dirty="0" err="1"/>
              <a:t>Pung</a:t>
            </a:r>
            <a:r>
              <a:rPr lang="en-US" b="1" dirty="0"/>
              <a:t>, Univ. of New Mexico)</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1841921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77FA3-0B37-4CC5-B971-AEB1573B7E05}"/>
              </a:ext>
            </a:extLst>
          </p:cNvPr>
          <p:cNvSpPr>
            <a:spLocks noGrp="1"/>
          </p:cNvSpPr>
          <p:nvPr>
            <p:ph type="title"/>
          </p:nvPr>
        </p:nvSpPr>
        <p:spPr/>
        <p:txBody>
          <a:bodyPr/>
          <a:lstStyle/>
          <a:p>
            <a:r>
              <a:rPr lang="en-US" dirty="0">
                <a:solidFill>
                  <a:schemeClr val="bg1"/>
                </a:solidFill>
              </a:rPr>
              <a:t>The </a:t>
            </a:r>
            <a:r>
              <a:rPr lang="en-US" dirty="0"/>
              <a:t>Leaky Pipelines Phenomenon</a:t>
            </a:r>
          </a:p>
        </p:txBody>
      </p:sp>
      <p:sp>
        <p:nvSpPr>
          <p:cNvPr id="3" name="Content Placeholder 2">
            <a:extLst>
              <a:ext uri="{FF2B5EF4-FFF2-40B4-BE49-F238E27FC236}">
                <a16:creationId xmlns:a16="http://schemas.microsoft.com/office/drawing/2014/main" id="{BB4D56F4-FBF1-464D-8426-599D9912408C}"/>
              </a:ext>
            </a:extLst>
          </p:cNvPr>
          <p:cNvSpPr>
            <a:spLocks noGrp="1"/>
          </p:cNvSpPr>
          <p:nvPr>
            <p:ph idx="1"/>
          </p:nvPr>
        </p:nvSpPr>
        <p:spPr>
          <a:xfrm>
            <a:off x="176049" y="1082842"/>
            <a:ext cx="4130842" cy="4855379"/>
          </a:xfrm>
        </p:spPr>
        <p:txBody>
          <a:bodyPr>
            <a:normAutofit/>
          </a:bodyPr>
          <a:lstStyle/>
          <a:p>
            <a:pPr algn="just"/>
            <a:r>
              <a:rPr lang="en-US" dirty="0"/>
              <a:t>In many professional occupations </a:t>
            </a:r>
          </a:p>
          <a:p>
            <a:pPr lvl="1" algn="just"/>
            <a:endParaRPr lang="en-US" dirty="0"/>
          </a:p>
          <a:p>
            <a:pPr lvl="1" algn="just"/>
            <a:r>
              <a:rPr lang="en-US" dirty="0"/>
              <a:t>There’s a more equitable gender distribution at entry level, </a:t>
            </a:r>
          </a:p>
          <a:p>
            <a:pPr lvl="1" algn="just"/>
            <a:endParaRPr lang="en-US" dirty="0"/>
          </a:p>
          <a:p>
            <a:pPr lvl="1" algn="just"/>
            <a:r>
              <a:rPr lang="en-US" dirty="0"/>
              <a:t>But at the higher ranks, number of female workers plummets.</a:t>
            </a:r>
          </a:p>
          <a:p>
            <a:pPr algn="just"/>
            <a:r>
              <a:rPr lang="en-US" dirty="0"/>
              <a:t>Time demands – likely explanation?</a:t>
            </a:r>
          </a:p>
        </p:txBody>
      </p:sp>
      <p:sp>
        <p:nvSpPr>
          <p:cNvPr id="4" name="Slide Number Placeholder 3">
            <a:extLst>
              <a:ext uri="{FF2B5EF4-FFF2-40B4-BE49-F238E27FC236}">
                <a16:creationId xmlns:a16="http://schemas.microsoft.com/office/drawing/2014/main" id="{5299A768-B67A-4046-9AA8-56830F46EBE1}"/>
              </a:ext>
            </a:extLst>
          </p:cNvPr>
          <p:cNvSpPr>
            <a:spLocks noGrp="1"/>
          </p:cNvSpPr>
          <p:nvPr>
            <p:ph type="sldNum" sz="quarter" idx="12"/>
          </p:nvPr>
        </p:nvSpPr>
        <p:spPr/>
        <p:txBody>
          <a:bodyPr/>
          <a:lstStyle/>
          <a:p>
            <a:fld id="{D9F085D5-EC86-4F6A-B501-C1359CB39116}" type="slidenum">
              <a:rPr lang="en-GB" smtClean="0"/>
              <a:t>30</a:t>
            </a:fld>
            <a:endParaRPr lang="en-GB"/>
          </a:p>
        </p:txBody>
      </p:sp>
      <p:pic>
        <p:nvPicPr>
          <p:cNvPr id="6" name="Picture 5">
            <a:extLst>
              <a:ext uri="{FF2B5EF4-FFF2-40B4-BE49-F238E27FC236}">
                <a16:creationId xmlns:a16="http://schemas.microsoft.com/office/drawing/2014/main" id="{32D7632C-0DA0-45A5-8FB4-44BC55CCE573}"/>
              </a:ext>
            </a:extLst>
          </p:cNvPr>
          <p:cNvPicPr>
            <a:picLocks noChangeAspect="1"/>
          </p:cNvPicPr>
          <p:nvPr/>
        </p:nvPicPr>
        <p:blipFill>
          <a:blip r:embed="rId3"/>
          <a:stretch>
            <a:fillRect/>
          </a:stretch>
        </p:blipFill>
        <p:spPr>
          <a:xfrm>
            <a:off x="4562945" y="1436294"/>
            <a:ext cx="7453006" cy="4473328"/>
          </a:xfrm>
          <a:prstGeom prst="rect">
            <a:avLst/>
          </a:prstGeom>
        </p:spPr>
      </p:pic>
    </p:spTree>
    <p:extLst>
      <p:ext uri="{BB962C8B-B14F-4D97-AF65-F5344CB8AC3E}">
        <p14:creationId xmlns:p14="http://schemas.microsoft.com/office/powerpoint/2010/main" val="3510905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CAF68-AB46-2594-73CA-5C814D004873}"/>
              </a:ext>
            </a:extLst>
          </p:cNvPr>
          <p:cNvSpPr>
            <a:spLocks noGrp="1"/>
          </p:cNvSpPr>
          <p:nvPr>
            <p:ph type="title"/>
          </p:nvPr>
        </p:nvSpPr>
        <p:spPr/>
        <p:txBody>
          <a:bodyPr/>
          <a:lstStyle/>
          <a:p>
            <a:r>
              <a:rPr lang="en-US" dirty="0">
                <a:solidFill>
                  <a:schemeClr val="bg1"/>
                </a:solidFill>
              </a:rPr>
              <a:t>Sol</a:t>
            </a:r>
            <a:r>
              <a:rPr lang="en-US" dirty="0"/>
              <a:t>utions to the gender wage gap issue</a:t>
            </a:r>
          </a:p>
        </p:txBody>
      </p:sp>
      <p:sp>
        <p:nvSpPr>
          <p:cNvPr id="3" name="Content Placeholder 2">
            <a:extLst>
              <a:ext uri="{FF2B5EF4-FFF2-40B4-BE49-F238E27FC236}">
                <a16:creationId xmlns:a16="http://schemas.microsoft.com/office/drawing/2014/main" id="{7FC6CBE9-36EF-5F03-020E-95127E79D926}"/>
              </a:ext>
            </a:extLst>
          </p:cNvPr>
          <p:cNvSpPr>
            <a:spLocks noGrp="1"/>
          </p:cNvSpPr>
          <p:nvPr>
            <p:ph idx="1"/>
          </p:nvPr>
        </p:nvSpPr>
        <p:spPr>
          <a:xfrm>
            <a:off x="838199" y="1570730"/>
            <a:ext cx="11177751" cy="4351338"/>
          </a:xfrm>
        </p:spPr>
        <p:txBody>
          <a:bodyPr/>
          <a:lstStyle/>
          <a:p>
            <a:r>
              <a:rPr lang="en-US" dirty="0"/>
              <a:t>Debiasing the labor market</a:t>
            </a:r>
          </a:p>
          <a:p>
            <a:pPr lvl="1"/>
            <a:r>
              <a:rPr lang="en-US" dirty="0"/>
              <a:t>Diversity training for supervisor and manager</a:t>
            </a:r>
          </a:p>
          <a:p>
            <a:pPr lvl="1"/>
            <a:r>
              <a:rPr lang="en-US" dirty="0"/>
              <a:t>Changing the organizational culture</a:t>
            </a:r>
          </a:p>
          <a:p>
            <a:pPr lvl="1"/>
            <a:r>
              <a:rPr lang="en-US" dirty="0"/>
              <a:t>Gender blind hiring/evaluation procedures</a:t>
            </a:r>
          </a:p>
          <a:p>
            <a:pPr lvl="1"/>
            <a:endParaRPr lang="en-US" dirty="0"/>
          </a:p>
          <a:p>
            <a:r>
              <a:rPr lang="en-US" dirty="0"/>
              <a:t>Training women to be more competitive and removing unconscious bias</a:t>
            </a:r>
          </a:p>
          <a:p>
            <a:endParaRPr lang="en-US" dirty="0"/>
          </a:p>
          <a:p>
            <a:r>
              <a:rPr lang="en-US" dirty="0"/>
              <a:t>Legislative actions by federal and state governments</a:t>
            </a:r>
          </a:p>
        </p:txBody>
      </p:sp>
      <p:sp>
        <p:nvSpPr>
          <p:cNvPr id="4" name="Slide Number Placeholder 3">
            <a:extLst>
              <a:ext uri="{FF2B5EF4-FFF2-40B4-BE49-F238E27FC236}">
                <a16:creationId xmlns:a16="http://schemas.microsoft.com/office/drawing/2014/main" id="{4AEE08EA-CB6E-303F-5401-68ACB83ECB1C}"/>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15827350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A4096-871A-E21E-83F0-EDE566880EEF}"/>
              </a:ext>
            </a:extLst>
          </p:cNvPr>
          <p:cNvSpPr>
            <a:spLocks noGrp="1"/>
          </p:cNvSpPr>
          <p:nvPr>
            <p:ph type="title"/>
          </p:nvPr>
        </p:nvSpPr>
        <p:spPr/>
        <p:txBody>
          <a:bodyPr/>
          <a:lstStyle/>
          <a:p>
            <a:r>
              <a:rPr lang="en-US" dirty="0">
                <a:solidFill>
                  <a:schemeClr val="bg1"/>
                </a:solidFill>
              </a:rPr>
              <a:t>The </a:t>
            </a:r>
            <a:r>
              <a:rPr lang="en-US" dirty="0"/>
              <a:t>system not individual bias is the culprit</a:t>
            </a:r>
          </a:p>
        </p:txBody>
      </p:sp>
      <p:sp>
        <p:nvSpPr>
          <p:cNvPr id="3" name="Content Placeholder 2">
            <a:extLst>
              <a:ext uri="{FF2B5EF4-FFF2-40B4-BE49-F238E27FC236}">
                <a16:creationId xmlns:a16="http://schemas.microsoft.com/office/drawing/2014/main" id="{234FBA81-0FA6-5F1B-5AB7-7BBB3F4E515F}"/>
              </a:ext>
            </a:extLst>
          </p:cNvPr>
          <p:cNvSpPr>
            <a:spLocks noGrp="1"/>
          </p:cNvSpPr>
          <p:nvPr>
            <p:ph idx="1"/>
          </p:nvPr>
        </p:nvSpPr>
        <p:spPr/>
        <p:txBody>
          <a:bodyPr>
            <a:normAutofit lnSpcReduction="10000"/>
          </a:bodyPr>
          <a:lstStyle/>
          <a:p>
            <a:r>
              <a:rPr lang="en-US" dirty="0"/>
              <a:t>The “system” is characterized by:</a:t>
            </a:r>
          </a:p>
          <a:p>
            <a:pPr lvl="1"/>
            <a:r>
              <a:rPr lang="en-US" dirty="0"/>
              <a:t>Decisions made by ordinary couples in terms of being on-call at work or at home</a:t>
            </a:r>
          </a:p>
          <a:p>
            <a:pPr lvl="1"/>
            <a:r>
              <a:rPr lang="en-US" dirty="0"/>
              <a:t>Cost of time flexibility at work</a:t>
            </a:r>
          </a:p>
          <a:p>
            <a:endParaRPr lang="en-US" dirty="0"/>
          </a:p>
          <a:p>
            <a:r>
              <a:rPr lang="en-US" dirty="0"/>
              <a:t>The higher the cost of temporal flexibility, the higher is the likelihood of a couple to forego equity in favor of higher family income.</a:t>
            </a:r>
          </a:p>
          <a:p>
            <a:endParaRPr lang="en-US" dirty="0"/>
          </a:p>
          <a:p>
            <a:r>
              <a:rPr lang="en-US" dirty="0"/>
              <a:t>Substitution among workers needs to be encouraged in occupations with high gender pay gaps</a:t>
            </a:r>
          </a:p>
        </p:txBody>
      </p:sp>
      <p:sp>
        <p:nvSpPr>
          <p:cNvPr id="4" name="Slide Number Placeholder 3">
            <a:extLst>
              <a:ext uri="{FF2B5EF4-FFF2-40B4-BE49-F238E27FC236}">
                <a16:creationId xmlns:a16="http://schemas.microsoft.com/office/drawing/2014/main" id="{400443E8-6D28-49D2-48A3-CE0B89B1AE19}"/>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21988339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C4068-446A-488F-BB38-334E272FF4FB}"/>
              </a:ext>
            </a:extLst>
          </p:cNvPr>
          <p:cNvSpPr>
            <a:spLocks noGrp="1"/>
          </p:cNvSpPr>
          <p:nvPr>
            <p:ph type="title"/>
          </p:nvPr>
        </p:nvSpPr>
        <p:spPr/>
        <p:txBody>
          <a:bodyPr/>
          <a:lstStyle/>
          <a:p>
            <a:r>
              <a:rPr lang="en-US" dirty="0">
                <a:solidFill>
                  <a:schemeClr val="bg1"/>
                </a:solidFill>
              </a:rPr>
              <a:t>Pri</a:t>
            </a:r>
            <a:r>
              <a:rPr lang="en-US" dirty="0"/>
              <a:t>vate Sector is Responding... Slowly</a:t>
            </a:r>
          </a:p>
        </p:txBody>
      </p:sp>
      <p:sp>
        <p:nvSpPr>
          <p:cNvPr id="3" name="Content Placeholder 2">
            <a:extLst>
              <a:ext uri="{FF2B5EF4-FFF2-40B4-BE49-F238E27FC236}">
                <a16:creationId xmlns:a16="http://schemas.microsoft.com/office/drawing/2014/main" id="{3124EA6F-C14E-43E4-869C-5AB93E2922E0}"/>
              </a:ext>
            </a:extLst>
          </p:cNvPr>
          <p:cNvSpPr>
            <a:spLocks noGrp="1"/>
          </p:cNvSpPr>
          <p:nvPr>
            <p:ph idx="1"/>
          </p:nvPr>
        </p:nvSpPr>
        <p:spPr>
          <a:xfrm>
            <a:off x="385011" y="1570730"/>
            <a:ext cx="11630940" cy="4351338"/>
          </a:xfrm>
        </p:spPr>
        <p:txBody>
          <a:bodyPr/>
          <a:lstStyle/>
          <a:p>
            <a:r>
              <a:rPr lang="en-US" dirty="0"/>
              <a:t>With more women entering the profession</a:t>
            </a:r>
          </a:p>
          <a:p>
            <a:r>
              <a:rPr lang="en-US" dirty="0"/>
              <a:t>More men wanting equitable relationships with their life partners</a:t>
            </a:r>
          </a:p>
          <a:p>
            <a:r>
              <a:rPr lang="en-US" dirty="0"/>
              <a:t>Costly job training</a:t>
            </a:r>
          </a:p>
          <a:p>
            <a:r>
              <a:rPr lang="en-US" dirty="0"/>
              <a:t>Valuable client-employee relationships formed by the women in early years</a:t>
            </a:r>
          </a:p>
          <a:p>
            <a:pPr marL="0" indent="0">
              <a:buNone/>
            </a:pPr>
            <a:endParaRPr lang="en-US" dirty="0"/>
          </a:p>
          <a:p>
            <a:pPr marL="0" indent="0">
              <a:buNone/>
            </a:pPr>
            <a:r>
              <a:rPr lang="en-US" dirty="0"/>
              <a:t>Firms have more incentive to retain the female employees now than ever.</a:t>
            </a:r>
          </a:p>
        </p:txBody>
      </p:sp>
      <p:sp>
        <p:nvSpPr>
          <p:cNvPr id="4" name="Slide Number Placeholder 3">
            <a:extLst>
              <a:ext uri="{FF2B5EF4-FFF2-40B4-BE49-F238E27FC236}">
                <a16:creationId xmlns:a16="http://schemas.microsoft.com/office/drawing/2014/main" id="{1E305C04-E505-4540-962C-CAF824BE8E3C}"/>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6431353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A9106-5C52-40A3-A0CA-50B504768606}"/>
              </a:ext>
            </a:extLst>
          </p:cNvPr>
          <p:cNvSpPr>
            <a:spLocks noGrp="1"/>
          </p:cNvSpPr>
          <p:nvPr>
            <p:ph type="title"/>
          </p:nvPr>
        </p:nvSpPr>
        <p:spPr/>
        <p:txBody>
          <a:bodyPr/>
          <a:lstStyle/>
          <a:p>
            <a:r>
              <a:rPr lang="en-US" dirty="0">
                <a:solidFill>
                  <a:schemeClr val="bg1"/>
                </a:solidFill>
              </a:rPr>
              <a:t>Tim</a:t>
            </a:r>
            <a:r>
              <a:rPr lang="en-US" dirty="0"/>
              <a:t>e Demand Tradeoffs and COVID-19</a:t>
            </a:r>
          </a:p>
        </p:txBody>
      </p:sp>
      <p:sp>
        <p:nvSpPr>
          <p:cNvPr id="3" name="Content Placeholder 2">
            <a:extLst>
              <a:ext uri="{FF2B5EF4-FFF2-40B4-BE49-F238E27FC236}">
                <a16:creationId xmlns:a16="http://schemas.microsoft.com/office/drawing/2014/main" id="{1637F520-A1CD-41E3-90FA-006F386023CE}"/>
              </a:ext>
            </a:extLst>
          </p:cNvPr>
          <p:cNvSpPr>
            <a:spLocks noGrp="1"/>
          </p:cNvSpPr>
          <p:nvPr>
            <p:ph idx="1"/>
          </p:nvPr>
        </p:nvSpPr>
        <p:spPr/>
        <p:txBody>
          <a:bodyPr/>
          <a:lstStyle/>
          <a:p>
            <a:r>
              <a:rPr lang="en-US" dirty="0"/>
              <a:t>COVID-19 may have accelerated some of the trends towards more workplace flexibility.</a:t>
            </a:r>
          </a:p>
          <a:p>
            <a:r>
              <a:rPr lang="en-US" dirty="0"/>
              <a:t>Remote work may have lasting beneficial impact on all workers, including women.</a:t>
            </a:r>
          </a:p>
          <a:p>
            <a:r>
              <a:rPr lang="en-US" dirty="0"/>
              <a:t>But there may also be losses.</a:t>
            </a:r>
          </a:p>
          <a:p>
            <a:pPr lvl="1"/>
            <a:r>
              <a:rPr lang="en-US" dirty="0"/>
              <a:t>WFH = Working from Home or Working from Hell? </a:t>
            </a:r>
          </a:p>
          <a:p>
            <a:r>
              <a:rPr lang="en-US" dirty="0"/>
              <a:t>Women’s attachment to labor market at risk due to:</a:t>
            </a:r>
          </a:p>
          <a:p>
            <a:pPr lvl="1"/>
            <a:r>
              <a:rPr lang="en-US" dirty="0"/>
              <a:t>Difficulty in obtaining affordable, dependable childcare</a:t>
            </a:r>
          </a:p>
          <a:p>
            <a:pPr lvl="1"/>
            <a:r>
              <a:rPr lang="en-US" dirty="0"/>
              <a:t>Unpredictability in school closures/re-openings</a:t>
            </a:r>
          </a:p>
        </p:txBody>
      </p:sp>
      <p:sp>
        <p:nvSpPr>
          <p:cNvPr id="4" name="Slide Number Placeholder 3">
            <a:extLst>
              <a:ext uri="{FF2B5EF4-FFF2-40B4-BE49-F238E27FC236}">
                <a16:creationId xmlns:a16="http://schemas.microsoft.com/office/drawing/2014/main" id="{010E3D11-3305-45E7-AFD6-FCD9E16873B4}"/>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23384709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B35E2-3E23-4FF2-8885-1C0965B657FB}"/>
              </a:ext>
            </a:extLst>
          </p:cNvPr>
          <p:cNvSpPr>
            <a:spLocks noGrp="1"/>
          </p:cNvSpPr>
          <p:nvPr>
            <p:ph type="title"/>
          </p:nvPr>
        </p:nvSpPr>
        <p:spPr/>
        <p:txBody>
          <a:bodyPr/>
          <a:lstStyle/>
          <a:p>
            <a:r>
              <a:rPr lang="en-US" dirty="0">
                <a:solidFill>
                  <a:schemeClr val="bg1"/>
                </a:solidFill>
              </a:rPr>
              <a:t>Wh</a:t>
            </a:r>
            <a:r>
              <a:rPr lang="en-US" dirty="0"/>
              <a:t>at can we do?</a:t>
            </a:r>
          </a:p>
        </p:txBody>
      </p:sp>
      <p:sp>
        <p:nvSpPr>
          <p:cNvPr id="3" name="Content Placeholder 2">
            <a:extLst>
              <a:ext uri="{FF2B5EF4-FFF2-40B4-BE49-F238E27FC236}">
                <a16:creationId xmlns:a16="http://schemas.microsoft.com/office/drawing/2014/main" id="{FF39E632-067A-470A-858E-E8FF35D704CE}"/>
              </a:ext>
            </a:extLst>
          </p:cNvPr>
          <p:cNvSpPr>
            <a:spLocks noGrp="1"/>
          </p:cNvSpPr>
          <p:nvPr>
            <p:ph idx="1"/>
          </p:nvPr>
        </p:nvSpPr>
        <p:spPr>
          <a:xfrm>
            <a:off x="693420" y="1145650"/>
            <a:ext cx="10515600" cy="2528830"/>
          </a:xfrm>
        </p:spPr>
        <p:txBody>
          <a:bodyPr>
            <a:normAutofit/>
          </a:bodyPr>
          <a:lstStyle/>
          <a:p>
            <a:r>
              <a:rPr lang="en-US" dirty="0"/>
              <a:t>Reduce the cost of flexibility</a:t>
            </a:r>
          </a:p>
          <a:p>
            <a:r>
              <a:rPr lang="en-US" dirty="0"/>
              <a:t>Increase or incentivize substitutability</a:t>
            </a:r>
          </a:p>
          <a:p>
            <a:r>
              <a:rPr lang="en-US" dirty="0"/>
              <a:t>Reduce the cost of caregiving – childcare as well as elderly care</a:t>
            </a:r>
          </a:p>
          <a:p>
            <a:r>
              <a:rPr lang="en-US" dirty="0"/>
              <a:t>Alter societal norms</a:t>
            </a:r>
          </a:p>
        </p:txBody>
      </p:sp>
      <p:sp>
        <p:nvSpPr>
          <p:cNvPr id="4" name="Slide Number Placeholder 3">
            <a:extLst>
              <a:ext uri="{FF2B5EF4-FFF2-40B4-BE49-F238E27FC236}">
                <a16:creationId xmlns:a16="http://schemas.microsoft.com/office/drawing/2014/main" id="{4D5E8561-8856-492C-B895-BF9105861A9E}"/>
              </a:ext>
            </a:extLst>
          </p:cNvPr>
          <p:cNvSpPr>
            <a:spLocks noGrp="1"/>
          </p:cNvSpPr>
          <p:nvPr>
            <p:ph type="sldNum" sz="quarter" idx="12"/>
          </p:nvPr>
        </p:nvSpPr>
        <p:spPr/>
        <p:txBody>
          <a:bodyPr/>
          <a:lstStyle/>
          <a:p>
            <a:fld id="{D9F085D5-EC86-4F6A-B501-C1359CB39116}" type="slidenum">
              <a:rPr lang="en-GB" smtClean="0"/>
              <a:t>35</a:t>
            </a:fld>
            <a:endParaRPr lang="en-GB"/>
          </a:p>
        </p:txBody>
      </p:sp>
      <p:sp>
        <p:nvSpPr>
          <p:cNvPr id="6" name="TextBox 5">
            <a:extLst>
              <a:ext uri="{FF2B5EF4-FFF2-40B4-BE49-F238E27FC236}">
                <a16:creationId xmlns:a16="http://schemas.microsoft.com/office/drawing/2014/main" id="{BA461ADD-A7E5-0F05-244A-D0CD5BD5C2FD}"/>
              </a:ext>
            </a:extLst>
          </p:cNvPr>
          <p:cNvSpPr txBox="1"/>
          <p:nvPr/>
        </p:nvSpPr>
        <p:spPr>
          <a:xfrm>
            <a:off x="152401" y="3613525"/>
            <a:ext cx="11863550" cy="2677656"/>
          </a:xfrm>
          <a:prstGeom prst="rect">
            <a:avLst/>
          </a:prstGeom>
          <a:noFill/>
        </p:spPr>
        <p:txBody>
          <a:bodyPr wrap="square">
            <a:spAutoFit/>
          </a:bodyPr>
          <a:lstStyle/>
          <a:p>
            <a:pPr marL="0" indent="0" algn="just">
              <a:buNone/>
            </a:pPr>
            <a:r>
              <a:rPr lang="en-US" sz="2800" dirty="0"/>
              <a:t>“We need men to lean out at work, support their male colleagues who are on parental leave, vote for public policies that subsidize childcare, and get their firms to change their greedy ways by letting them know that their families are worth even more than their jobs. Dreams won’t come true aspirations won’t be realized unless men are brought along for the rest of the journey”</a:t>
            </a:r>
          </a:p>
          <a:p>
            <a:pPr marL="0" indent="0" algn="r">
              <a:buNone/>
            </a:pPr>
            <a:r>
              <a:rPr lang="en-US" sz="2800" dirty="0"/>
              <a:t>-- Claudia Goldin</a:t>
            </a:r>
          </a:p>
        </p:txBody>
      </p:sp>
    </p:spTree>
    <p:extLst>
      <p:ext uri="{BB962C8B-B14F-4D97-AF65-F5344CB8AC3E}">
        <p14:creationId xmlns:p14="http://schemas.microsoft.com/office/powerpoint/2010/main" val="28076864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62355"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Mallika </a:t>
            </a:r>
            <a:r>
              <a:rPr lang="en-US" dirty="0" err="1"/>
              <a:t>Pung</a:t>
            </a:r>
            <a:r>
              <a:rPr lang="en-US" dirty="0"/>
              <a:t>, Ph.D.</a:t>
            </a:r>
          </a:p>
          <a:p>
            <a:pPr marL="0" indent="0" algn="ctr">
              <a:buNone/>
            </a:pPr>
            <a:r>
              <a:rPr lang="en-US">
                <a:hlinkClick r:id="rId3"/>
              </a:rPr>
              <a:t>MallikaPung</a:t>
            </a:r>
            <a:r>
              <a:rPr lang="en-US" dirty="0">
                <a:hlinkClick r:id="rId3"/>
              </a:rPr>
              <a:t>@gmail.com</a:t>
            </a:r>
            <a:endParaRPr lang="en-US" dirty="0"/>
          </a:p>
          <a:p>
            <a:pPr marL="0" indent="0" algn="ctr">
              <a:buNone/>
            </a:pPr>
            <a:endParaRPr lang="en-US" dirty="0"/>
          </a:p>
          <a:p>
            <a:pPr marL="0" indent="0" algn="ctr">
              <a:buNone/>
            </a:pPr>
            <a:r>
              <a:rPr lang="en-US" dirty="0"/>
              <a:t>Contact NEED: </a:t>
            </a:r>
            <a:r>
              <a:rPr lang="en-US" dirty="0">
                <a:hlinkClick r:id="rId4"/>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5"/>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36</a:t>
            </a:fld>
            <a:endParaRPr lang="en-GB" dirty="0"/>
          </a:p>
        </p:txBody>
      </p:sp>
    </p:spTree>
    <p:extLst>
      <p:ext uri="{BB962C8B-B14F-4D97-AF65-F5344CB8AC3E}">
        <p14:creationId xmlns:p14="http://schemas.microsoft.com/office/powerpoint/2010/main" val="182871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b="1" dirty="0"/>
              <a:t>Gender Pay Gap</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4</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00351" y="4611211"/>
            <a:ext cx="9144000" cy="1137948"/>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4400" dirty="0">
                <a:solidFill>
                  <a:schemeClr val="tx2"/>
                </a:solidFill>
              </a:rPr>
              <a:t>Mallika </a:t>
            </a:r>
            <a:r>
              <a:rPr lang="en-US" sz="4400" dirty="0" err="1">
                <a:solidFill>
                  <a:schemeClr val="tx2"/>
                </a:solidFill>
              </a:rPr>
              <a:t>Pung</a:t>
            </a:r>
            <a:r>
              <a:rPr lang="en-US" sz="4400" dirty="0">
                <a:solidFill>
                  <a:schemeClr val="tx2"/>
                </a:solidFill>
              </a:rPr>
              <a:t>, Ph.D.</a:t>
            </a:r>
          </a:p>
          <a:p>
            <a:pPr>
              <a:lnSpc>
                <a:spcPct val="100000"/>
              </a:lnSpc>
              <a:spcBef>
                <a:spcPts val="0"/>
              </a:spcBef>
            </a:pPr>
            <a:r>
              <a:rPr lang="en-US" sz="3400" dirty="0">
                <a:solidFill>
                  <a:schemeClr val="tx2"/>
                </a:solidFill>
              </a:rPr>
              <a:t>University of New Mexico</a:t>
            </a:r>
          </a:p>
          <a:p>
            <a:pPr>
              <a:lnSpc>
                <a:spcPct val="100000"/>
              </a:lnSpc>
              <a:spcBef>
                <a:spcPts val="0"/>
              </a:spcBef>
            </a:pPr>
            <a:endParaRPr lang="en-US" sz="3400" dirty="0">
              <a:solidFill>
                <a:schemeClr val="tx2"/>
              </a:solidFill>
            </a:endParaRPr>
          </a:p>
          <a:p>
            <a:pPr>
              <a:lnSpc>
                <a:spcPct val="100000"/>
              </a:lnSpc>
              <a:spcBef>
                <a:spcPts val="0"/>
              </a:spcBef>
            </a:pPr>
            <a:r>
              <a:rPr lang="en-US" sz="3600" dirty="0">
                <a:solidFill>
                  <a:schemeClr val="tx2"/>
                </a:solidFill>
              </a:rPr>
              <a:t>May 13, 2022</a:t>
            </a:r>
          </a:p>
          <a:p>
            <a:pPr>
              <a:lnSpc>
                <a:spcPct val="100000"/>
              </a:lnSpc>
              <a:spcBef>
                <a:spcPts val="0"/>
              </a:spcBef>
            </a:pPr>
            <a:endParaRPr lang="en-US" sz="3400" dirty="0">
              <a:solidFill>
                <a:schemeClr val="tx2"/>
              </a:solidFill>
            </a:endParaRPr>
          </a:p>
        </p:txBody>
      </p:sp>
      <p:pic>
        <p:nvPicPr>
          <p:cNvPr id="1026" name="Picture 2" descr="The concept of gender pay gap. A miniature man and a miniature woman sitting on top of a pile of coins at different heights in front of a bar graph. The concept of gender pay gap. A miniature man and a miniature woman sitting on top of a pile of coins at different heights in front of a bar graph. gender pay gap stock pictures, royalty-free photos &amp; images">
            <a:hlinkClick r:id="rId2"/>
            <a:extLst>
              <a:ext uri="{FF2B5EF4-FFF2-40B4-BE49-F238E27FC236}">
                <a16:creationId xmlns:a16="http://schemas.microsoft.com/office/drawing/2014/main" id="{D9E2AE10-1A33-B546-A053-211E797761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881" y="446049"/>
            <a:ext cx="3590109" cy="20179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ymbol for gender equality. Hand turns a dice and changes a unequal sign to a equal sign between symbols of men and women. Symbol for gender equality. Hand turns a dice and changes a unequal sign to a equal sign between symbols of men and women. gender pay gap stock pictures, royalty-free photos &amp; images">
            <a:hlinkClick r:id="rId4"/>
            <a:extLst>
              <a:ext uri="{FF2B5EF4-FFF2-40B4-BE49-F238E27FC236}">
                <a16:creationId xmlns:a16="http://schemas.microsoft.com/office/drawing/2014/main" id="{ADA01EED-2E77-3043-9C1A-00E97AA1CA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8339" y="4430724"/>
            <a:ext cx="3807612" cy="1990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980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7E29E-08B9-48D1-B05A-F31FD3224553}"/>
              </a:ext>
            </a:extLst>
          </p:cNvPr>
          <p:cNvSpPr>
            <a:spLocks noGrp="1"/>
          </p:cNvSpPr>
          <p:nvPr>
            <p:ph type="title"/>
          </p:nvPr>
        </p:nvSpPr>
        <p:spPr>
          <a:xfrm>
            <a:off x="723896" y="0"/>
            <a:ext cx="10515600" cy="1325563"/>
          </a:xfrm>
        </p:spPr>
        <p:txBody>
          <a:bodyPr>
            <a:normAutofit/>
          </a:bodyPr>
          <a:lstStyle/>
          <a:p>
            <a:r>
              <a:rPr lang="en-US" sz="4000" dirty="0">
                <a:solidFill>
                  <a:schemeClr val="bg1"/>
                </a:solidFill>
              </a:rPr>
              <a:t>Out</a:t>
            </a:r>
            <a:r>
              <a:rPr lang="en-US" sz="4000" dirty="0"/>
              <a:t>line</a:t>
            </a:r>
          </a:p>
        </p:txBody>
      </p:sp>
      <p:sp>
        <p:nvSpPr>
          <p:cNvPr id="3" name="Content Placeholder 2">
            <a:extLst>
              <a:ext uri="{FF2B5EF4-FFF2-40B4-BE49-F238E27FC236}">
                <a16:creationId xmlns:a16="http://schemas.microsoft.com/office/drawing/2014/main" id="{5C330038-CC85-4E1D-B421-4DC9F61D605C}"/>
              </a:ext>
            </a:extLst>
          </p:cNvPr>
          <p:cNvSpPr>
            <a:spLocks noGrp="1"/>
          </p:cNvSpPr>
          <p:nvPr>
            <p:ph idx="1"/>
          </p:nvPr>
        </p:nvSpPr>
        <p:spPr/>
        <p:txBody>
          <a:bodyPr>
            <a:normAutofit/>
          </a:bodyPr>
          <a:lstStyle/>
          <a:p>
            <a:r>
              <a:rPr lang="en-US" dirty="0"/>
              <a:t>What is gender wage gap?</a:t>
            </a:r>
          </a:p>
          <a:p>
            <a:r>
              <a:rPr lang="en-US" dirty="0"/>
              <a:t>Gender wage gap in numbers.</a:t>
            </a:r>
          </a:p>
          <a:p>
            <a:r>
              <a:rPr lang="en-US" dirty="0"/>
              <a:t>What are the potential causes for this gender wage gap?</a:t>
            </a:r>
          </a:p>
          <a:p>
            <a:r>
              <a:rPr lang="en-US" dirty="0"/>
              <a:t>What can we do?</a:t>
            </a:r>
          </a:p>
        </p:txBody>
      </p:sp>
    </p:spTree>
    <p:extLst>
      <p:ext uri="{BB962C8B-B14F-4D97-AF65-F5344CB8AC3E}">
        <p14:creationId xmlns:p14="http://schemas.microsoft.com/office/powerpoint/2010/main" val="343439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0362F-E14D-46D0-A88C-E483A9C15870}"/>
              </a:ext>
            </a:extLst>
          </p:cNvPr>
          <p:cNvSpPr>
            <a:spLocks noGrp="1"/>
          </p:cNvSpPr>
          <p:nvPr>
            <p:ph type="title"/>
          </p:nvPr>
        </p:nvSpPr>
        <p:spPr/>
        <p:txBody>
          <a:bodyPr/>
          <a:lstStyle/>
          <a:p>
            <a:r>
              <a:rPr lang="en-US" dirty="0">
                <a:solidFill>
                  <a:schemeClr val="bg1"/>
                </a:solidFill>
              </a:rPr>
              <a:t>The</a:t>
            </a:r>
            <a:r>
              <a:rPr lang="en-US" dirty="0"/>
              <a:t> Issue of Gender Wage Gap</a:t>
            </a:r>
          </a:p>
        </p:txBody>
      </p:sp>
      <p:sp>
        <p:nvSpPr>
          <p:cNvPr id="4" name="Slide Number Placeholder 3">
            <a:extLst>
              <a:ext uri="{FF2B5EF4-FFF2-40B4-BE49-F238E27FC236}">
                <a16:creationId xmlns:a16="http://schemas.microsoft.com/office/drawing/2014/main" id="{58F40549-66DA-4F50-A985-12AC87804A6A}"/>
              </a:ext>
            </a:extLst>
          </p:cNvPr>
          <p:cNvSpPr>
            <a:spLocks noGrp="1"/>
          </p:cNvSpPr>
          <p:nvPr>
            <p:ph type="sldNum" sz="quarter" idx="12"/>
          </p:nvPr>
        </p:nvSpPr>
        <p:spPr/>
        <p:txBody>
          <a:bodyPr/>
          <a:lstStyle/>
          <a:p>
            <a:fld id="{D9F085D5-EC86-4F6A-B501-C1359CB39116}" type="slidenum">
              <a:rPr lang="en-GB" smtClean="0"/>
              <a:t>6</a:t>
            </a:fld>
            <a:endParaRPr lang="en-GB"/>
          </a:p>
        </p:txBody>
      </p:sp>
      <p:sp>
        <p:nvSpPr>
          <p:cNvPr id="7" name="Content Placeholder 6">
            <a:extLst>
              <a:ext uri="{FF2B5EF4-FFF2-40B4-BE49-F238E27FC236}">
                <a16:creationId xmlns:a16="http://schemas.microsoft.com/office/drawing/2014/main" id="{6815535A-BBCC-4B0E-ACAE-05F8FB5317F0}"/>
              </a:ext>
            </a:extLst>
          </p:cNvPr>
          <p:cNvSpPr>
            <a:spLocks noGrp="1"/>
          </p:cNvSpPr>
          <p:nvPr>
            <p:ph idx="1"/>
          </p:nvPr>
        </p:nvSpPr>
        <p:spPr>
          <a:xfrm>
            <a:off x="709863" y="1070811"/>
            <a:ext cx="10643937" cy="4851257"/>
          </a:xfrm>
        </p:spPr>
        <p:txBody>
          <a:bodyPr/>
          <a:lstStyle/>
          <a:p>
            <a:pPr marL="0" indent="0">
              <a:buNone/>
            </a:pPr>
            <a:r>
              <a:rPr lang="en-US" b="0" i="1" dirty="0"/>
              <a:t>“We have to pass pay equity for women workers. It is not acceptable that women are making 78 cents an hour compared to men.”</a:t>
            </a:r>
          </a:p>
          <a:p>
            <a:pPr marL="0" indent="0">
              <a:buNone/>
            </a:pPr>
            <a:r>
              <a:rPr lang="en-US" b="0" i="1" dirty="0"/>
              <a:t>	-- </a:t>
            </a:r>
            <a:r>
              <a:rPr lang="en-US" sz="2000" b="0" dirty="0"/>
              <a:t>Sen. Bernie Sanders (I-Vt.), </a:t>
            </a:r>
            <a:r>
              <a:rPr lang="en-US" sz="2000" b="0" dirty="0">
                <a:hlinkClick r:id="rId3"/>
              </a:rPr>
              <a:t>speech to the National Press Club,</a:t>
            </a:r>
            <a:r>
              <a:rPr lang="en-US" sz="2000" b="0" dirty="0"/>
              <a:t> March 9, 2015</a:t>
            </a:r>
          </a:p>
          <a:p>
            <a:pPr marL="0" indent="0">
              <a:buNone/>
            </a:pPr>
            <a:endParaRPr lang="en-US" sz="2000" b="0" dirty="0"/>
          </a:p>
          <a:p>
            <a:pPr marL="0" indent="0">
              <a:buNone/>
            </a:pPr>
            <a:r>
              <a:rPr lang="en-US" b="0" i="1" dirty="0"/>
              <a:t>“..42% [women] in the United States say they have faced discrimination on the job because of their gender…  One of the biggest gender gaps is in the area of income: …25% [women] say they have earned less than a man who was doing the same job..”</a:t>
            </a:r>
          </a:p>
          <a:p>
            <a:pPr marL="0" indent="0">
              <a:buNone/>
            </a:pPr>
            <a:r>
              <a:rPr lang="en-US" sz="2000" b="0" i="1" dirty="0"/>
              <a:t>	</a:t>
            </a:r>
            <a:r>
              <a:rPr lang="en-US" sz="2000" b="0" dirty="0"/>
              <a:t>-- 2017 Pew Research Center </a:t>
            </a:r>
            <a:r>
              <a:rPr lang="en-US" sz="2000" b="0" dirty="0">
                <a:hlinkClick r:id="rId4"/>
              </a:rPr>
              <a:t>survey</a:t>
            </a:r>
            <a:endParaRPr lang="en-US" sz="2000" b="0" dirty="0"/>
          </a:p>
          <a:p>
            <a:pPr marL="0" indent="0">
              <a:buNone/>
            </a:pPr>
            <a:endParaRPr lang="en-US" sz="2000" b="0" dirty="0"/>
          </a:p>
        </p:txBody>
      </p:sp>
    </p:spTree>
    <p:extLst>
      <p:ext uri="{BB962C8B-B14F-4D97-AF65-F5344CB8AC3E}">
        <p14:creationId xmlns:p14="http://schemas.microsoft.com/office/powerpoint/2010/main" val="1041977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552BF-CC8C-4A60-9E32-50C669963B04}"/>
              </a:ext>
            </a:extLst>
          </p:cNvPr>
          <p:cNvSpPr>
            <a:spLocks noGrp="1"/>
          </p:cNvSpPr>
          <p:nvPr>
            <p:ph type="title"/>
          </p:nvPr>
        </p:nvSpPr>
        <p:spPr/>
        <p:txBody>
          <a:bodyPr/>
          <a:lstStyle/>
          <a:p>
            <a:r>
              <a:rPr lang="en-US" dirty="0">
                <a:solidFill>
                  <a:schemeClr val="bg1"/>
                </a:solidFill>
              </a:rPr>
              <a:t> Po</a:t>
            </a:r>
            <a:r>
              <a:rPr lang="en-US" dirty="0"/>
              <a:t>pular Theories</a:t>
            </a:r>
          </a:p>
        </p:txBody>
      </p:sp>
      <p:sp>
        <p:nvSpPr>
          <p:cNvPr id="3" name="Content Placeholder 2">
            <a:extLst>
              <a:ext uri="{FF2B5EF4-FFF2-40B4-BE49-F238E27FC236}">
                <a16:creationId xmlns:a16="http://schemas.microsoft.com/office/drawing/2014/main" id="{0FA93686-98F4-4DB3-972D-2B7C6BE0DCDD}"/>
              </a:ext>
            </a:extLst>
          </p:cNvPr>
          <p:cNvSpPr>
            <a:spLocks noGrp="1"/>
          </p:cNvSpPr>
          <p:nvPr>
            <p:ph idx="1"/>
          </p:nvPr>
        </p:nvSpPr>
        <p:spPr>
          <a:xfrm>
            <a:off x="838200" y="1570730"/>
            <a:ext cx="10515600" cy="3398312"/>
          </a:xfrm>
        </p:spPr>
        <p:txBody>
          <a:bodyPr/>
          <a:lstStyle/>
          <a:p>
            <a:r>
              <a:rPr lang="en-US" dirty="0"/>
              <a:t>Occupational segregation</a:t>
            </a:r>
          </a:p>
          <a:p>
            <a:r>
              <a:rPr lang="en-US" dirty="0"/>
              <a:t>Biased managers and co-workers</a:t>
            </a:r>
          </a:p>
          <a:p>
            <a:r>
              <a:rPr lang="en-US" dirty="0"/>
              <a:t>Inferior bargaining skills</a:t>
            </a:r>
          </a:p>
          <a:p>
            <a:r>
              <a:rPr lang="en-US" dirty="0"/>
              <a:t>Lack of competitiveness</a:t>
            </a:r>
          </a:p>
          <a:p>
            <a:r>
              <a:rPr lang="en-US" dirty="0"/>
              <a:t>And more</a:t>
            </a:r>
          </a:p>
        </p:txBody>
      </p:sp>
      <p:sp>
        <p:nvSpPr>
          <p:cNvPr id="4" name="Slide Number Placeholder 3">
            <a:extLst>
              <a:ext uri="{FF2B5EF4-FFF2-40B4-BE49-F238E27FC236}">
                <a16:creationId xmlns:a16="http://schemas.microsoft.com/office/drawing/2014/main" id="{A1F31ED6-9A57-47FE-A6BE-EC9D7AD57EC6}"/>
              </a:ext>
            </a:extLst>
          </p:cNvPr>
          <p:cNvSpPr>
            <a:spLocks noGrp="1"/>
          </p:cNvSpPr>
          <p:nvPr>
            <p:ph type="sldNum" sz="quarter" idx="12"/>
          </p:nvPr>
        </p:nvSpPr>
        <p:spPr/>
        <p:txBody>
          <a:bodyPr/>
          <a:lstStyle/>
          <a:p>
            <a:fld id="{D9F085D5-EC86-4F6A-B501-C1359CB39116}" type="slidenum">
              <a:rPr lang="en-GB" smtClean="0"/>
              <a:t>7</a:t>
            </a:fld>
            <a:endParaRPr lang="en-GB"/>
          </a:p>
        </p:txBody>
      </p:sp>
      <p:sp>
        <p:nvSpPr>
          <p:cNvPr id="6" name="TextBox 5">
            <a:extLst>
              <a:ext uri="{FF2B5EF4-FFF2-40B4-BE49-F238E27FC236}">
                <a16:creationId xmlns:a16="http://schemas.microsoft.com/office/drawing/2014/main" id="{53CD2057-FF3B-40C5-ACAC-9898A99E59A5}"/>
              </a:ext>
            </a:extLst>
          </p:cNvPr>
          <p:cNvSpPr txBox="1"/>
          <p:nvPr/>
        </p:nvSpPr>
        <p:spPr>
          <a:xfrm>
            <a:off x="1943100" y="4756880"/>
            <a:ext cx="8305800" cy="954107"/>
          </a:xfrm>
          <a:prstGeom prst="rect">
            <a:avLst/>
          </a:prstGeom>
          <a:noFill/>
        </p:spPr>
        <p:txBody>
          <a:bodyPr wrap="square">
            <a:spAutoFit/>
          </a:bodyPr>
          <a:lstStyle/>
          <a:p>
            <a:pPr marR="0" lvl="1" algn="just">
              <a:spcBef>
                <a:spcPts val="0"/>
              </a:spcBef>
              <a:spcAft>
                <a:spcPts val="0"/>
              </a:spcAft>
            </a:pPr>
            <a:r>
              <a:rPr lang="en-US" sz="2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We will delve deeper into what is meant by gender wage gap and how economists think about the issue.</a:t>
            </a:r>
          </a:p>
        </p:txBody>
      </p:sp>
    </p:spTree>
    <p:extLst>
      <p:ext uri="{BB962C8B-B14F-4D97-AF65-F5344CB8AC3E}">
        <p14:creationId xmlns:p14="http://schemas.microsoft.com/office/powerpoint/2010/main" val="1495700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8E74B-400A-4088-A5D4-C71E0B674A43}"/>
              </a:ext>
            </a:extLst>
          </p:cNvPr>
          <p:cNvSpPr>
            <a:spLocks noGrp="1"/>
          </p:cNvSpPr>
          <p:nvPr>
            <p:ph type="title"/>
          </p:nvPr>
        </p:nvSpPr>
        <p:spPr/>
        <p:txBody>
          <a:bodyPr/>
          <a:lstStyle/>
          <a:p>
            <a:r>
              <a:rPr lang="en-US" dirty="0">
                <a:solidFill>
                  <a:schemeClr val="bg1"/>
                </a:solidFill>
              </a:rPr>
              <a:t>Sig</a:t>
            </a:r>
            <a:r>
              <a:rPr lang="en-US" dirty="0"/>
              <a:t>nificant strides have been made</a:t>
            </a:r>
          </a:p>
        </p:txBody>
      </p:sp>
      <p:sp>
        <p:nvSpPr>
          <p:cNvPr id="3" name="Content Placeholder 2">
            <a:extLst>
              <a:ext uri="{FF2B5EF4-FFF2-40B4-BE49-F238E27FC236}">
                <a16:creationId xmlns:a16="http://schemas.microsoft.com/office/drawing/2014/main" id="{DD03697F-DE1E-4D92-886C-7CDDE8E59583}"/>
              </a:ext>
            </a:extLst>
          </p:cNvPr>
          <p:cNvSpPr>
            <a:spLocks noGrp="1"/>
          </p:cNvSpPr>
          <p:nvPr>
            <p:ph idx="1"/>
          </p:nvPr>
        </p:nvSpPr>
        <p:spPr>
          <a:xfrm>
            <a:off x="838200" y="1203158"/>
            <a:ext cx="10515600" cy="4718910"/>
          </a:xfrm>
        </p:spPr>
        <p:txBody>
          <a:bodyPr>
            <a:normAutofit/>
          </a:bodyPr>
          <a:lstStyle/>
          <a:p>
            <a:r>
              <a:rPr lang="en-US" dirty="0"/>
              <a:t>Progress made in combating gender inequality and discrimination against women in workplace since the 1970s</a:t>
            </a:r>
          </a:p>
          <a:p>
            <a:pPr lvl="1"/>
            <a:r>
              <a:rPr lang="en-US" sz="2800" dirty="0">
                <a:solidFill>
                  <a:srgbClr val="0C4C88"/>
                </a:solidFill>
              </a:rPr>
              <a:t>The Fair Labor Standards Act of 1938, </a:t>
            </a:r>
          </a:p>
          <a:p>
            <a:pPr lvl="1"/>
            <a:r>
              <a:rPr lang="en-US" sz="2800" dirty="0">
                <a:solidFill>
                  <a:srgbClr val="0C4C88"/>
                </a:solidFill>
              </a:rPr>
              <a:t>The Equal Pay Act of 1963, </a:t>
            </a:r>
          </a:p>
          <a:p>
            <a:pPr lvl="1"/>
            <a:r>
              <a:rPr lang="en-US" sz="2800" dirty="0">
                <a:solidFill>
                  <a:srgbClr val="0C4C88"/>
                </a:solidFill>
              </a:rPr>
              <a:t>Title VII of the Civil Rights Act of 1964, and </a:t>
            </a:r>
          </a:p>
          <a:p>
            <a:pPr lvl="1"/>
            <a:r>
              <a:rPr lang="en-US" sz="2800" dirty="0">
                <a:solidFill>
                  <a:srgbClr val="0C4C88"/>
                </a:solidFill>
              </a:rPr>
              <a:t>The Pregnancy Discrimination Act of 1973 in conjunction with </a:t>
            </a:r>
          </a:p>
          <a:p>
            <a:pPr lvl="1"/>
            <a:r>
              <a:rPr lang="en-US" sz="2800" dirty="0">
                <a:solidFill>
                  <a:srgbClr val="0C4C88"/>
                </a:solidFill>
              </a:rPr>
              <a:t>Affirmative Action and other movements aimed at diversity</a:t>
            </a:r>
          </a:p>
          <a:p>
            <a:endParaRPr lang="en-US" dirty="0"/>
          </a:p>
          <a:p>
            <a:r>
              <a:rPr lang="en-US" dirty="0"/>
              <a:t>“Gender Revolution”</a:t>
            </a:r>
          </a:p>
        </p:txBody>
      </p:sp>
      <p:sp>
        <p:nvSpPr>
          <p:cNvPr id="4" name="Slide Number Placeholder 3">
            <a:extLst>
              <a:ext uri="{FF2B5EF4-FFF2-40B4-BE49-F238E27FC236}">
                <a16:creationId xmlns:a16="http://schemas.microsoft.com/office/drawing/2014/main" id="{EB82E432-78CD-42AA-8115-5C64C6AB315F}"/>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456422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950564-A908-42B9-9AB3-6DD77C85E27B}"/>
              </a:ext>
            </a:extLst>
          </p:cNvPr>
          <p:cNvSpPr>
            <a:spLocks noGrp="1"/>
          </p:cNvSpPr>
          <p:nvPr>
            <p:ph type="title"/>
          </p:nvPr>
        </p:nvSpPr>
        <p:spPr/>
        <p:txBody>
          <a:bodyPr/>
          <a:lstStyle/>
          <a:p>
            <a:r>
              <a:rPr lang="en-US" dirty="0">
                <a:solidFill>
                  <a:schemeClr val="bg1"/>
                </a:solidFill>
              </a:rPr>
              <a:t> Co</a:t>
            </a:r>
            <a:r>
              <a:rPr lang="en-US" dirty="0"/>
              <a:t>mposition of the Full-Time Workforce</a:t>
            </a:r>
          </a:p>
        </p:txBody>
      </p:sp>
      <p:sp>
        <p:nvSpPr>
          <p:cNvPr id="4" name="Slide Number Placeholder 3">
            <a:extLst>
              <a:ext uri="{FF2B5EF4-FFF2-40B4-BE49-F238E27FC236}">
                <a16:creationId xmlns:a16="http://schemas.microsoft.com/office/drawing/2014/main" id="{C2E7AC02-2BDB-4CDE-A82D-9CE5B7C9F2A8}"/>
              </a:ext>
            </a:extLst>
          </p:cNvPr>
          <p:cNvSpPr>
            <a:spLocks noGrp="1"/>
          </p:cNvSpPr>
          <p:nvPr>
            <p:ph type="sldNum" sz="quarter" idx="12"/>
          </p:nvPr>
        </p:nvSpPr>
        <p:spPr/>
        <p:txBody>
          <a:bodyPr/>
          <a:lstStyle/>
          <a:p>
            <a:fld id="{D9F085D5-EC86-4F6A-B501-C1359CB39116}" type="slidenum">
              <a:rPr lang="en-GB" smtClean="0"/>
              <a:t>9</a:t>
            </a:fld>
            <a:endParaRPr lang="en-GB"/>
          </a:p>
        </p:txBody>
      </p:sp>
      <p:pic>
        <p:nvPicPr>
          <p:cNvPr id="12" name="Content Placeholder 11">
            <a:extLst>
              <a:ext uri="{FF2B5EF4-FFF2-40B4-BE49-F238E27FC236}">
                <a16:creationId xmlns:a16="http://schemas.microsoft.com/office/drawing/2014/main" id="{5079A608-62CE-46DB-92CB-D150DF2EBE0F}"/>
              </a:ext>
            </a:extLst>
          </p:cNvPr>
          <p:cNvPicPr>
            <a:picLocks noGrp="1" noChangeAspect="1"/>
          </p:cNvPicPr>
          <p:nvPr>
            <p:ph sz="half" idx="1"/>
          </p:nvPr>
        </p:nvPicPr>
        <p:blipFill>
          <a:blip r:embed="rId3"/>
          <a:stretch>
            <a:fillRect/>
          </a:stretch>
        </p:blipFill>
        <p:spPr>
          <a:xfrm>
            <a:off x="838200" y="1880680"/>
            <a:ext cx="5181600" cy="3758628"/>
          </a:xfrm>
          <a:prstGeom prst="rect">
            <a:avLst/>
          </a:prstGeom>
        </p:spPr>
      </p:pic>
      <p:pic>
        <p:nvPicPr>
          <p:cNvPr id="11" name="Content Placeholder 10">
            <a:extLst>
              <a:ext uri="{FF2B5EF4-FFF2-40B4-BE49-F238E27FC236}">
                <a16:creationId xmlns:a16="http://schemas.microsoft.com/office/drawing/2014/main" id="{A3AD62DC-1740-454E-9A6F-69F62E879089}"/>
              </a:ext>
            </a:extLst>
          </p:cNvPr>
          <p:cNvPicPr>
            <a:picLocks noGrp="1" noChangeAspect="1"/>
          </p:cNvPicPr>
          <p:nvPr>
            <p:ph sz="half" idx="2"/>
          </p:nvPr>
        </p:nvPicPr>
        <p:blipFill>
          <a:blip r:embed="rId4"/>
          <a:stretch>
            <a:fillRect/>
          </a:stretch>
        </p:blipFill>
        <p:spPr>
          <a:xfrm>
            <a:off x="6172200" y="1879880"/>
            <a:ext cx="5181600" cy="3760227"/>
          </a:xfrm>
          <a:prstGeom prst="rect">
            <a:avLst/>
          </a:prstGeom>
        </p:spPr>
      </p:pic>
    </p:spTree>
    <p:extLst>
      <p:ext uri="{BB962C8B-B14F-4D97-AF65-F5344CB8AC3E}">
        <p14:creationId xmlns:p14="http://schemas.microsoft.com/office/powerpoint/2010/main" val="123991374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36964</TotalTime>
  <Words>1888</Words>
  <Application>Microsoft Macintosh PowerPoint</Application>
  <PresentationFormat>Widescreen</PresentationFormat>
  <Paragraphs>294</Paragraphs>
  <Slides>36</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Cambria Math</vt:lpstr>
      <vt:lpstr>Courier New</vt:lpstr>
      <vt:lpstr>Custom Design</vt:lpstr>
      <vt:lpstr>PowerPoint Presentation</vt:lpstr>
      <vt:lpstr> Available NEED Topics Include:</vt:lpstr>
      <vt:lpstr> Course Outline</vt:lpstr>
      <vt:lpstr>PowerPoint Presentation</vt:lpstr>
      <vt:lpstr>Outline</vt:lpstr>
      <vt:lpstr>The Issue of Gender Wage Gap</vt:lpstr>
      <vt:lpstr> Popular Theories</vt:lpstr>
      <vt:lpstr>Significant strides have been made</vt:lpstr>
      <vt:lpstr> Composition of the Full-Time Workforce</vt:lpstr>
      <vt:lpstr>What is Gender Wage Gap?</vt:lpstr>
      <vt:lpstr>Gender Wage Gap Over the Years</vt:lpstr>
      <vt:lpstr>Wage Gap by State</vt:lpstr>
      <vt:lpstr>Wage Gap Across the Globe</vt:lpstr>
      <vt:lpstr>What is NOT included in these calculations?</vt:lpstr>
      <vt:lpstr>Wage Gap by Age</vt:lpstr>
      <vt:lpstr>Wage Gap by Race/Ethnicity</vt:lpstr>
      <vt:lpstr>Wage Gap by Level of Education</vt:lpstr>
      <vt:lpstr>Wage Change by Level of Education</vt:lpstr>
      <vt:lpstr>Gender Wage Gap Over the Years – College Graduates</vt:lpstr>
      <vt:lpstr>Wage Gap Widens with Age and with Years  Since Leaving School</vt:lpstr>
      <vt:lpstr>Wage Gap Among MBA Graduates Not Random</vt:lpstr>
      <vt:lpstr>Weekly Earnings by Occupation</vt:lpstr>
      <vt:lpstr>Gender Distribution of Occupations</vt:lpstr>
      <vt:lpstr>Occupations with the Lowest Wage Gap, 2021</vt:lpstr>
      <vt:lpstr>Occupations with the Highest Wage Gap, 2021</vt:lpstr>
      <vt:lpstr>These are still unadjusted wage gap numbers</vt:lpstr>
      <vt:lpstr>Explaining Gender Wage Gap by Occupation</vt:lpstr>
      <vt:lpstr>Explaining Gender Wage Gap by Occupation</vt:lpstr>
      <vt:lpstr>Earnings Penalty for Taking Time Out</vt:lpstr>
      <vt:lpstr>The Leaky Pipelines Phenomenon</vt:lpstr>
      <vt:lpstr>Solutions to the gender wage gap issue</vt:lpstr>
      <vt:lpstr>The system not individual bias is the culprit</vt:lpstr>
      <vt:lpstr>Private Sector is Responding... Slowly</vt:lpstr>
      <vt:lpstr>Time Demand Tradeoffs and COVID-19</vt:lpstr>
      <vt:lpstr>What can we do?</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329</cp:revision>
  <dcterms:created xsi:type="dcterms:W3CDTF">2017-05-03T22:30:38Z</dcterms:created>
  <dcterms:modified xsi:type="dcterms:W3CDTF">2022-05-13T17:38:37Z</dcterms:modified>
</cp:coreProperties>
</file>