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3"/>
  </p:notesMasterIdLst>
  <p:sldIdLst>
    <p:sldId id="1127" r:id="rId2"/>
    <p:sldId id="328" r:id="rId3"/>
    <p:sldId id="434" r:id="rId4"/>
    <p:sldId id="435" r:id="rId5"/>
    <p:sldId id="4085" r:id="rId6"/>
    <p:sldId id="1197" r:id="rId7"/>
    <p:sldId id="327" r:id="rId8"/>
    <p:sldId id="258" r:id="rId9"/>
    <p:sldId id="4427" r:id="rId10"/>
    <p:sldId id="1110" r:id="rId11"/>
    <p:sldId id="4431" r:id="rId12"/>
    <p:sldId id="4007" r:id="rId13"/>
    <p:sldId id="4013" r:id="rId14"/>
    <p:sldId id="4428" r:id="rId15"/>
    <p:sldId id="1105" r:id="rId16"/>
    <p:sldId id="4429" r:id="rId17"/>
    <p:sldId id="1128" r:id="rId18"/>
    <p:sldId id="1129" r:id="rId19"/>
    <p:sldId id="1095" r:id="rId20"/>
    <p:sldId id="4212" r:id="rId21"/>
    <p:sldId id="4015" r:id="rId22"/>
    <p:sldId id="4016" r:id="rId23"/>
    <p:sldId id="1115" r:id="rId24"/>
    <p:sldId id="4213" r:id="rId25"/>
    <p:sldId id="4214" r:id="rId26"/>
    <p:sldId id="1109" r:id="rId27"/>
    <p:sldId id="1103" r:id="rId28"/>
    <p:sldId id="1100" r:id="rId29"/>
    <p:sldId id="4422" r:id="rId30"/>
    <p:sldId id="1113" r:id="rId31"/>
    <p:sldId id="1114" r:id="rId32"/>
    <p:sldId id="1116" r:id="rId33"/>
    <p:sldId id="1118" r:id="rId34"/>
    <p:sldId id="4003" r:id="rId35"/>
    <p:sldId id="4002" r:id="rId36"/>
    <p:sldId id="4014" r:id="rId37"/>
    <p:sldId id="1106" r:id="rId38"/>
    <p:sldId id="4008" r:id="rId39"/>
    <p:sldId id="4009" r:id="rId40"/>
    <p:sldId id="4011" r:id="rId41"/>
    <p:sldId id="4005" r:id="rId42"/>
    <p:sldId id="4006" r:id="rId43"/>
    <p:sldId id="4430" r:id="rId44"/>
    <p:sldId id="4218" r:id="rId45"/>
    <p:sldId id="1124" r:id="rId46"/>
    <p:sldId id="1125" r:id="rId47"/>
    <p:sldId id="1122" r:id="rId48"/>
    <p:sldId id="1119" r:id="rId49"/>
    <p:sldId id="1123" r:id="rId50"/>
    <p:sldId id="4012" r:id="rId51"/>
    <p:sldId id="412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96281" autoAdjust="0"/>
  </p:normalViewPr>
  <p:slideViewPr>
    <p:cSldViewPr snapToGrid="0" snapToObjects="1">
      <p:cViewPr varScale="1">
        <p:scale>
          <a:sx n="122" d="100"/>
          <a:sy n="122" d="100"/>
        </p:scale>
        <p:origin x="216" y="184"/>
      </p:cViewPr>
      <p:guideLst>
        <p:guide orient="horz" pos="2160"/>
        <p:guide pos="3840"/>
      </p:guideLst>
    </p:cSldViewPr>
  </p:slideViewPr>
  <p:notesTextViewPr>
    <p:cViewPr>
      <p:scale>
        <a:sx n="1" d="1"/>
        <a:sy n="1" d="1"/>
      </p:scale>
      <p:origin x="0" y="0"/>
    </p:cViewPr>
  </p:notesTextViewPr>
  <p:sorterViewPr>
    <p:cViewPr varScale="1">
      <p:scale>
        <a:sx n="152" d="100"/>
        <a:sy n="152"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t>Share of Men and Women in Corporate Role,</a:t>
            </a:r>
            <a:r>
              <a:rPr lang="en-US" sz="1800" baseline="0" dirty="0"/>
              <a:t> </a:t>
            </a:r>
            <a:r>
              <a:rPr lang="en-US" sz="1800" dirty="0"/>
              <a:t>2022</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Sheet1!$B$2:$B$7</c:f>
              <c:numCache>
                <c:formatCode>0%</c:formatCode>
                <c:ptCount val="6"/>
                <c:pt idx="0">
                  <c:v>0.52</c:v>
                </c:pt>
                <c:pt idx="1">
                  <c:v>0.59</c:v>
                </c:pt>
                <c:pt idx="2">
                  <c:v>0.64</c:v>
                </c:pt>
                <c:pt idx="3">
                  <c:v>0.67999999999999994</c:v>
                </c:pt>
                <c:pt idx="4">
                  <c:v>0.71</c:v>
                </c:pt>
                <c:pt idx="5">
                  <c:v>0.74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Men</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Entry Level</c:v>
                      </c:pt>
                      <c:pt idx="1">
                        <c:v>Manager</c:v>
                      </c:pt>
                      <c:pt idx="2">
                        <c:v>Senior Manager/ Director</c:v>
                      </c:pt>
                      <c:pt idx="3">
                        <c:v>Vice President</c:v>
                      </c:pt>
                      <c:pt idx="4">
                        <c:v>Senior VP</c:v>
                      </c:pt>
                      <c:pt idx="5">
                        <c:v>C-Suite</c:v>
                      </c:pt>
                    </c:strCache>
                  </c:strRef>
                </c15:cat>
              </c15:filteredCategoryTitle>
            </c:ext>
            <c:ext xmlns:c16="http://schemas.microsoft.com/office/drawing/2014/chart" uri="{C3380CC4-5D6E-409C-BE32-E72D297353CC}">
              <c16:uniqueId val="{00000000-720C-4318-9B92-84AAE4AF0853}"/>
            </c:ext>
          </c:extLst>
        </c:ser>
        <c:ser>
          <c:idx val="1"/>
          <c:order val="1"/>
          <c:spPr>
            <a:solidFill>
              <a:srgbClr val="C618A9"/>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Sheet1!$C$2:$C$7</c:f>
              <c:numCache>
                <c:formatCode>0%</c:formatCode>
                <c:ptCount val="6"/>
                <c:pt idx="0">
                  <c:v>0.48</c:v>
                </c:pt>
                <c:pt idx="1">
                  <c:v>0.41000000000000003</c:v>
                </c:pt>
                <c:pt idx="2">
                  <c:v>0.36</c:v>
                </c:pt>
                <c:pt idx="3">
                  <c:v>0.32</c:v>
                </c:pt>
                <c:pt idx="4">
                  <c:v>0.29000000000000004</c:v>
                </c:pt>
                <c:pt idx="5">
                  <c:v>0.26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Women</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Entry Level</c:v>
                      </c:pt>
                      <c:pt idx="1">
                        <c:v>Manager</c:v>
                      </c:pt>
                      <c:pt idx="2">
                        <c:v>Senior Manager/ Director</c:v>
                      </c:pt>
                      <c:pt idx="3">
                        <c:v>Vice President</c:v>
                      </c:pt>
                      <c:pt idx="4">
                        <c:v>Senior VP</c:v>
                      </c:pt>
                      <c:pt idx="5">
                        <c:v>C-Suite</c:v>
                      </c:pt>
                    </c:strCache>
                  </c:strRef>
                </c15:cat>
              </c15:filteredCategoryTitle>
            </c:ext>
            <c:ext xmlns:c16="http://schemas.microsoft.com/office/drawing/2014/chart" uri="{C3380CC4-5D6E-409C-BE32-E72D297353CC}">
              <c16:uniqueId val="{00000001-720C-4318-9B92-84AAE4AF0853}"/>
            </c:ext>
          </c:extLst>
        </c:ser>
        <c:dLbls>
          <c:showLegendKey val="0"/>
          <c:showVal val="0"/>
          <c:showCatName val="0"/>
          <c:showSerName val="0"/>
          <c:showPercent val="0"/>
          <c:showBubbleSize val="0"/>
        </c:dLbls>
        <c:gapWidth val="41"/>
        <c:overlap val="100"/>
        <c:axId val="85757055"/>
        <c:axId val="85762047"/>
      </c:barChart>
      <c:catAx>
        <c:axId val="8575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85762047"/>
        <c:crosses val="autoZero"/>
        <c:auto val="1"/>
        <c:lblAlgn val="ctr"/>
        <c:lblOffset val="100"/>
        <c:noMultiLvlLbl val="0"/>
      </c:catAx>
      <c:valAx>
        <c:axId val="8576204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57570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17:18:12.624"/>
    </inkml:context>
    <inkml:brush xml:id="br0">
      <inkml:brushProperty name="width" value="0.1" units="cm"/>
      <inkml:brushProperty name="height" value="0.1" units="cm"/>
      <inkml:brushProperty name="color" value="#FFFFFF"/>
    </inkml:brush>
  </inkml:definitions>
  <inkml:trace contextRef="#ctx0" brushRef="#br0">742 0 24575,'-7'2'0,"1"0"0,-1 0 0,1 1 0,-1 0 0,1 0 0,0 0 0,0 1 0,0 0 0,1 0 0,-1 0 0,1 1 0,0 0 0,-6 7 0,-9 7 0,-28 22 0,-4 4 0,-106 71 0,109-79 0,40-29 0,0 0 0,-1-1 0,-20 12 0,26-17 0,0-1 0,0 1 0,0-1 0,1 0 0,-1 0 0,0 0 0,0-1 0,0 1 0,-1-1 0,1 0 0,0 0 0,0-1 0,0 1 0,0-1 0,-7-2 0,1 0 9,1-1 1,-1 0-1,1-1 0,0 0 0,0 0 1,0-1-1,1 0 0,0 0 0,0-1 0,1 0 1,-1-1-1,-6-9 0,2 1-257,1-1 1,1 0-1,1-1 1,0 0-1,-8-27 1,6 11-6579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17:18:21.422"/>
    </inkml:context>
    <inkml:brush xml:id="br0">
      <inkml:brushProperty name="width" value="0.1" units="cm"/>
      <inkml:brushProperty name="height" value="0.1" units="cm"/>
      <inkml:brushProperty name="color" value="#FFFFFF"/>
    </inkml:brush>
  </inkml:definitions>
  <inkml:trace contextRef="#ctx0" brushRef="#br0">154 397 24575,'10'0'0,"-1"1"0,0-1 0,0 1 0,0 1 0,0 0 0,-1 0 0,1 1 0,0 0 0,-1 1 0,0-1 0,0 1 0,0 1 0,8 5 0,-7-2 0,0 0 0,0 1 0,-1 0 0,0 0 0,-1 0 0,0 1 0,0 0 0,-1 1 0,6 14 0,-5-10 0,-2-7 0,-1 1 0,0-1 0,-1 1 0,0 0 0,0 1 0,2 13 0,-5-21 0,0 0 0,0 1 0,0-1 0,-1 0 0,1 0 0,-1 0 0,1 0 0,-1 0 0,0 0 0,0 0 0,0 0 0,0 0 0,0 0 0,0 0 0,0 0 0,0-1 0,-1 1 0,1-1 0,-1 1 0,0-1 0,1 1 0,-1-1 0,0 0 0,0 0 0,1 0 0,-1 0 0,0 0 0,0 0 0,0 0 0,-1-1 0,1 1 0,0-1 0,0 1 0,-3-1 0,-1 1 0,-1-1 0,1 0 0,0 0 0,-1 0 0,1-1 0,0 0 0,0 0 0,0-1 0,0 0 0,0 0 0,0 0 0,0-1 0,0 1 0,1-1 0,0-1 0,-10-6 0,-5-6 0,1 0 0,-29-31 0,-40-51 0,87 95 0,-1 0 0,1 0 0,1 0 0,-1-1 0,0 1 0,1 0 0,-1 0 0,1-1 0,0 1 0,0 0 0,1 0 0,-1-1 0,1 1 0,-1 0 0,1 0 0,0 0 0,0 0 0,0 0 0,3-5 0,0-2 0,4-16 0,12-40 0,2 0 0,3 2 0,48-86 0,-51 122 0,-22 28 0,0 0 0,0 0 0,0 0 0,1-1 0,-1 1 0,0 0 0,0 0 0,1 0 0,-1 0 0,0 0 0,0 0 0,1 0 0,-1 0 0,0 0 0,0 0 0,1 0 0,-1 0 0,0 0 0,0 0 0,1 0 0,-1 0 0,0 1 0,0-1 0,1 0 0,-1 0 0,0 0 0,0 0 0,0 0 0,1 0 0,-1 1 0,0-1 0,0 0 0,0 0 0,1 0 0,-1 1 0,0-1 0,0 0 0,0 0 0,0 0 0,0 1 0,0-1 0,0 0 0,1 0 0,-1 1 0,0-1 0,0 0 0,0 0 0,0 1 0,0-1 0,0 0 0,0 0 0,0 1 0,0-1 0,0 0 0,0 0 0,-1 1 0,1-1 0,0 0 0,0 0 0,0 1 0,0-1 0,0 0 0,0 0 0,0 0 0,-1 1 0,1-1 0,0 0 0,-4 23 0,-30 102 0,19-80 0,2 1 0,3-1 0,1 2 0,-4 88 0,14-85 0,1-7 0,-2 0 0,-2 0 0,-2 0 0,-1 0 0,-13 47 0,16-88 0,0-7 0,-1-20 0,0-32 0,4 25 0,3-1 0,10-48 0,3-17 0,-16 94 0,-1-1 0,1 0 0,-1 0 0,0 0 0,0 1 0,-1-1 0,1 0 0,-1 0 0,-1-6 0,1 11 0,1 0 0,0 0 0,0 0 0,0 0 0,0 0 0,0 0 0,0-1 0,0 1 0,0 0 0,0 0 0,0 0 0,-1 0 0,1 0 0,0 0 0,0 0 0,0-1 0,0 1 0,0 0 0,0 0 0,-1 0 0,1 0 0,0 0 0,0 0 0,0 0 0,0 0 0,0 0 0,-1 0 0,1 0 0,0 0 0,0 0 0,0 0 0,0 0 0,0 0 0,-1 0 0,1 0 0,0 0 0,0 0 0,0 0 0,0 0 0,0 0 0,-1 0 0,1 1 0,0-1 0,0 0 0,0 0 0,0 0 0,0 0 0,0 0 0,0 0 0,-1 0 0,1 0 0,0 1 0,0-1 0,0 0 0,0 0 0,-7 14 0,-2 17 0,0 59 0,4 1 0,7 94 0,0-77 0,1-241 0,-1 29 0,-13-145 0,0 205 0,11 43 0,0 1 0,0-1 0,0 1 0,-1-1 0,1 1 0,0-1 0,0 0 0,-1 1 0,1-1 0,0 1 0,-1-1 0,1 1 0,-1 0 0,1-1 0,-1 1 0,1-1 0,0 1 0,-1 0 0,0-1 0,1 1 0,-1 0 0,1 0 0,-1-1 0,1 1 0,-1 0 0,1 0 0,-1 0 0,0 0 0,1-1 0,-1 1 0,1 0 0,-1 0 0,0 0 0,1 1 0,-1-1 0,0 0 0,1 0 0,-1 0 0,1 0 0,-1 0 0,1 1 0,-1-1 0,1 0 0,-1 1 0,0-1 0,1 0 0,0 1 0,-1-1 0,1 0 0,-1 1 0,1-1 0,-1 1 0,1-1 0,0 1 0,-1-1 0,1 1 0,0-1 0,0 1 0,-1 0 0,1-1 0,0 2 0,-10 13 0,2 0 0,-1 0 0,2 1 0,0 0 0,1 0 0,1 1 0,1 0 0,0 0 0,-3 34 0,3 16 0,5 85 0,1-80 0,-2-36-1365,1-5-5461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17:18:22.599"/>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681006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126483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1008993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982099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1018406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2438166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2281116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869208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2424931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3563817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285249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695926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526892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2879684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332795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23110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67856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70484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298435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3238022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09763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1160122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istockphoto.com/photo/the-concept-of-gender-pay-gap-a-miniature-man-and-a-miniature-woman-sitting-on-top-of-gm948782116-259017674"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www.istockphoto.com/photo/symbol-for-gender-equality-hand-turns-a-dice-and-changes-a-unequal-sign-to-a-equal-gm1131576721-29967070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file:////Users/Jon/NEED%20Dropbox/Presentations/GenderPayGap/Charts/BlauKahn2.pn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0.png"/><Relationship Id="rId7" Type="http://schemas.openxmlformats.org/officeDocument/2006/relationships/image" Target="../media/image3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00.png"/><Relationship Id="rId4" Type="http://schemas.openxmlformats.org/officeDocument/2006/relationships/customXml" Target="../ink/ink1.xml"/><Relationship Id="rId9" Type="http://schemas.openxmlformats.org/officeDocument/2006/relationships/image" Target="../media/image320.pn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Gender Pay Gap</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34369"/>
            <a:ext cx="9144000" cy="111318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800" dirty="0">
                <a:solidFill>
                  <a:schemeClr val="tx2"/>
                </a:solidFill>
              </a:rPr>
              <a:t>American Association of University Women</a:t>
            </a:r>
          </a:p>
          <a:p>
            <a:pPr>
              <a:lnSpc>
                <a:spcPct val="100000"/>
              </a:lnSpc>
              <a:spcBef>
                <a:spcPts val="0"/>
              </a:spcBef>
            </a:pPr>
            <a:r>
              <a:rPr lang="en-US" sz="1800" dirty="0">
                <a:solidFill>
                  <a:schemeClr val="tx2"/>
                </a:solidFill>
              </a:rPr>
              <a:t>February 7, 2024</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Jon </a:t>
            </a:r>
            <a:r>
              <a:rPr lang="en-US" sz="3400" dirty="0" err="1">
                <a:solidFill>
                  <a:schemeClr val="tx2"/>
                </a:solidFill>
              </a:rPr>
              <a:t>Haveman</a:t>
            </a:r>
            <a:r>
              <a:rPr lang="en-US" sz="3400" dirty="0">
                <a:solidFill>
                  <a:schemeClr val="tx2"/>
                </a:solidFill>
              </a:rPr>
              <a:t>, Ph.D.</a:t>
            </a:r>
          </a:p>
        </p:txBody>
      </p:sp>
      <p:pic>
        <p:nvPicPr>
          <p:cNvPr id="1026" name="Picture 2" descr="The concept of gender pay gap. A miniature man and a miniature woman sitting on top of a pile of coins at different heights in front of a bar graph. The concept of gender pay gap. A miniature man and a miniature woman sitting on top of a pile of coins at different heights in front of a bar graph. gender pay gap stock pictures, royalty-free photos &amp; images">
            <a:hlinkClick r:id="rId2"/>
            <a:extLst>
              <a:ext uri="{FF2B5EF4-FFF2-40B4-BE49-F238E27FC236}">
                <a16:creationId xmlns:a16="http://schemas.microsoft.com/office/drawing/2014/main" id="{D9E2AE10-1A33-B546-A053-211E79776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81" y="446049"/>
            <a:ext cx="3590109" cy="2017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ymbol for gender equality. Hand turns a dice and changes a unequal sign to a equal sign between symbols of men and women. Symbol for gender equality. Hand turns a dice and changes a unequal sign to a equal sign between symbols of men and women. gender pay gap stock pictures, royalty-free photos &amp; images">
            <a:hlinkClick r:id="rId4"/>
            <a:extLst>
              <a:ext uri="{FF2B5EF4-FFF2-40B4-BE49-F238E27FC236}">
                <a16:creationId xmlns:a16="http://schemas.microsoft.com/office/drawing/2014/main" id="{ADA01EED-2E77-3043-9C1A-00E97AA1CA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8339" y="4430724"/>
            <a:ext cx="3807612" cy="199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95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52BF-CC8C-4A60-9E32-50C669963B04}"/>
              </a:ext>
            </a:extLst>
          </p:cNvPr>
          <p:cNvSpPr>
            <a:spLocks noGrp="1"/>
          </p:cNvSpPr>
          <p:nvPr>
            <p:ph type="title"/>
          </p:nvPr>
        </p:nvSpPr>
        <p:spPr>
          <a:xfrm>
            <a:off x="626168" y="0"/>
            <a:ext cx="10515600" cy="1325563"/>
          </a:xfrm>
        </p:spPr>
        <p:txBody>
          <a:bodyPr/>
          <a:lstStyle/>
          <a:p>
            <a:r>
              <a:rPr lang="en-US" dirty="0">
                <a:solidFill>
                  <a:schemeClr val="bg1"/>
                </a:solidFill>
              </a:rPr>
              <a:t> Pop</a:t>
            </a:r>
            <a:r>
              <a:rPr lang="en-US" dirty="0"/>
              <a:t>ular Theories</a:t>
            </a:r>
          </a:p>
        </p:txBody>
      </p:sp>
      <p:sp>
        <p:nvSpPr>
          <p:cNvPr id="3" name="Content Placeholder 2">
            <a:extLst>
              <a:ext uri="{FF2B5EF4-FFF2-40B4-BE49-F238E27FC236}">
                <a16:creationId xmlns:a16="http://schemas.microsoft.com/office/drawing/2014/main" id="{0FA93686-98F4-4DB3-972D-2B7C6BE0DCDD}"/>
              </a:ext>
            </a:extLst>
          </p:cNvPr>
          <p:cNvSpPr>
            <a:spLocks noGrp="1"/>
          </p:cNvSpPr>
          <p:nvPr>
            <p:ph idx="1"/>
          </p:nvPr>
        </p:nvSpPr>
        <p:spPr>
          <a:xfrm>
            <a:off x="2140298" y="1318940"/>
            <a:ext cx="9213501" cy="3398312"/>
          </a:xfrm>
        </p:spPr>
        <p:txBody>
          <a:bodyPr/>
          <a:lstStyle/>
          <a:p>
            <a:r>
              <a:rPr lang="en-US" dirty="0"/>
              <a:t>Biased managers and co-workers</a:t>
            </a:r>
          </a:p>
          <a:p>
            <a:r>
              <a:rPr lang="en-US" dirty="0"/>
              <a:t>Occupational segregation</a:t>
            </a:r>
          </a:p>
          <a:p>
            <a:r>
              <a:rPr lang="en-US" dirty="0"/>
              <a:t>Inferior bargaining skills</a:t>
            </a:r>
          </a:p>
          <a:p>
            <a:r>
              <a:rPr lang="en-US" dirty="0"/>
              <a:t>Lack of competitiveness</a:t>
            </a:r>
          </a:p>
          <a:p>
            <a:r>
              <a:rPr lang="en-US" dirty="0"/>
              <a:t>Labor market incentives</a:t>
            </a:r>
          </a:p>
          <a:p>
            <a:r>
              <a:rPr lang="en-US" dirty="0"/>
              <a:t>And more</a:t>
            </a:r>
          </a:p>
        </p:txBody>
      </p:sp>
      <p:sp>
        <p:nvSpPr>
          <p:cNvPr id="4" name="Slide Number Placeholder 3">
            <a:extLst>
              <a:ext uri="{FF2B5EF4-FFF2-40B4-BE49-F238E27FC236}">
                <a16:creationId xmlns:a16="http://schemas.microsoft.com/office/drawing/2014/main" id="{A1F31ED6-9A57-47FE-A6BE-EC9D7AD57EC6}"/>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6" name="TextBox 5">
            <a:extLst>
              <a:ext uri="{FF2B5EF4-FFF2-40B4-BE49-F238E27FC236}">
                <a16:creationId xmlns:a16="http://schemas.microsoft.com/office/drawing/2014/main" id="{53CD2057-FF3B-40C5-ACAC-9898A99E59A5}"/>
              </a:ext>
            </a:extLst>
          </p:cNvPr>
          <p:cNvSpPr txBox="1"/>
          <p:nvPr/>
        </p:nvSpPr>
        <p:spPr>
          <a:xfrm>
            <a:off x="1722783" y="4756880"/>
            <a:ext cx="8526117" cy="954107"/>
          </a:xfrm>
          <a:prstGeom prst="rect">
            <a:avLst/>
          </a:prstGeom>
          <a:noFill/>
        </p:spPr>
        <p:txBody>
          <a:bodyPr wrap="square">
            <a:spAutoFit/>
          </a:bodyPr>
          <a:lstStyle/>
          <a:p>
            <a:pPr marR="0" lvl="1">
              <a:spcBef>
                <a:spcPts val="0"/>
              </a:spcBef>
              <a:spcAft>
                <a:spcPts val="0"/>
              </a:spcAft>
            </a:pPr>
            <a:r>
              <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will delve deeper into what is meant by the gender wage gap and how economists think about the issue.</a:t>
            </a:r>
          </a:p>
        </p:txBody>
      </p:sp>
    </p:spTree>
    <p:extLst>
      <p:ext uri="{BB962C8B-B14F-4D97-AF65-F5344CB8AC3E}">
        <p14:creationId xmlns:p14="http://schemas.microsoft.com/office/powerpoint/2010/main" val="1495700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0DA5D-6CA9-3547-9E43-CDFA3ADF9FD6}"/>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is Gender Wage Gap?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30BD3B-AE9D-2846-8458-3A90F37CBFFE}"/>
                  </a:ext>
                </a:extLst>
              </p:cNvPr>
              <p:cNvSpPr>
                <a:spLocks noGrp="1"/>
              </p:cNvSpPr>
              <p:nvPr>
                <p:ph idx="1"/>
              </p:nvPr>
            </p:nvSpPr>
            <p:spPr>
              <a:xfrm>
                <a:off x="807720" y="1325563"/>
                <a:ext cx="10546080" cy="4596505"/>
              </a:xfrm>
            </p:spPr>
            <p:txBody>
              <a:bodyPr>
                <a:normAutofit fontScale="92500" lnSpcReduction="10000"/>
              </a:bodyPr>
              <a:lstStyle/>
              <a:p>
                <a:r>
                  <a:rPr lang="en-US" dirty="0"/>
                  <a:t>Gender wage gap represents the difference in median earnings of women relative to those of men.</a:t>
                </a:r>
              </a:p>
              <a:p>
                <a:endParaRPr lang="en-US" dirty="0"/>
              </a:p>
              <a:p>
                <a:r>
                  <a:rPr lang="en-US" dirty="0"/>
                  <a:t>The gap is usually calculated as a ratio of women’s earnings to men’s earnings.</a:t>
                </a:r>
              </a:p>
              <a:p>
                <a:endParaRPr lang="en-US" dirty="0"/>
              </a:p>
              <a:p>
                <a:pPr lvl="1"/>
                <a:r>
                  <a:rPr lang="en-US" b="0" dirty="0"/>
                  <a:t>For example, in the fourth quarter of 2023, median weekly earning for full-time female workers was $1,047, and that for male was $1,254.</a:t>
                </a:r>
              </a:p>
              <a:p>
                <a:pPr marL="457200" lvl="1" indent="0">
                  <a:buNone/>
                </a:pPr>
                <a:endParaRPr lang="en-US" b="0" dirty="0"/>
              </a:p>
              <a:p>
                <a:pPr lvl="1"/>
                <a:r>
                  <a:rPr lang="en-US" dirty="0"/>
                  <a:t>Therefore, the gender wage gap in Q4, 2023 was:</a:t>
                </a:r>
              </a:p>
              <a:p>
                <a:pPr lvl="1"/>
                <a:endParaRPr lang="en-US" dirty="0"/>
              </a:p>
              <a:p>
                <a:pPr marL="457200" lvl="1"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$1,047</m:t>
                          </m:r>
                        </m:num>
                        <m:den>
                          <m:r>
                            <a:rPr lang="en-US" b="0" i="1" smtClean="0">
                              <a:latin typeface="Cambria Math" panose="02040503050406030204" pitchFamily="18" charset="0"/>
                            </a:rPr>
                            <m:t>$1,254</m:t>
                          </m:r>
                        </m:den>
                      </m:f>
                      <m:r>
                        <a:rPr lang="en-US" b="0" i="1" smtClean="0">
                          <a:latin typeface="Cambria Math" panose="02040503050406030204" pitchFamily="18" charset="0"/>
                        </a:rPr>
                        <m:t>=83.5%</m:t>
                      </m:r>
                    </m:oMath>
                  </m:oMathPara>
                </a14:m>
                <a:endParaRPr lang="en-US" b="0" dirty="0"/>
              </a:p>
            </p:txBody>
          </p:sp>
        </mc:Choice>
        <mc:Fallback xmlns="">
          <p:sp>
            <p:nvSpPr>
              <p:cNvPr id="3" name="Content Placeholder 2">
                <a:extLst>
                  <a:ext uri="{FF2B5EF4-FFF2-40B4-BE49-F238E27FC236}">
                    <a16:creationId xmlns:a16="http://schemas.microsoft.com/office/drawing/2014/main" id="{8530BD3B-AE9D-2846-8458-3A90F37CBFFE}"/>
                  </a:ext>
                </a:extLst>
              </p:cNvPr>
              <p:cNvSpPr>
                <a:spLocks noGrp="1" noRot="1" noChangeAspect="1" noMove="1" noResize="1" noEditPoints="1" noAdjustHandles="1" noChangeArrowheads="1" noChangeShapeType="1" noTextEdit="1"/>
              </p:cNvSpPr>
              <p:nvPr>
                <p:ph idx="1"/>
              </p:nvPr>
            </p:nvSpPr>
            <p:spPr>
              <a:xfrm>
                <a:off x="807720" y="1325563"/>
                <a:ext cx="10546080" cy="4596505"/>
              </a:xfrm>
              <a:blipFill>
                <a:blip r:embed="rId3"/>
                <a:stretch>
                  <a:fillRect l="-841" t="-2479" r="-1082" b="-165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2A89873-6B7C-CD43-8B66-1CC5A23FFF10}"/>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415100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4268-B33F-DB4D-9B7A-F275708FD813}"/>
              </a:ext>
            </a:extLst>
          </p:cNvPr>
          <p:cNvSpPr>
            <a:spLocks noGrp="1"/>
          </p:cNvSpPr>
          <p:nvPr>
            <p:ph type="title"/>
          </p:nvPr>
        </p:nvSpPr>
        <p:spPr/>
        <p:txBody>
          <a:bodyPr/>
          <a:lstStyle/>
          <a:p>
            <a:r>
              <a:rPr lang="en-US" dirty="0">
                <a:solidFill>
                  <a:schemeClr val="bg1"/>
                </a:solidFill>
              </a:rPr>
              <a:t>Rel</a:t>
            </a:r>
            <a:r>
              <a:rPr lang="en-US" dirty="0"/>
              <a:t>ative Wage Gap Over Time</a:t>
            </a:r>
          </a:p>
        </p:txBody>
      </p:sp>
      <p:pic>
        <p:nvPicPr>
          <p:cNvPr id="6" name="Content Placeholder 5">
            <a:extLst>
              <a:ext uri="{FF2B5EF4-FFF2-40B4-BE49-F238E27FC236}">
                <a16:creationId xmlns:a16="http://schemas.microsoft.com/office/drawing/2014/main" id="{EAD48867-7F6C-DA45-8C1C-CBF35F346E63}"/>
              </a:ext>
            </a:extLst>
          </p:cNvPr>
          <p:cNvPicPr>
            <a:picLocks noGrp="1" noChangeAspect="1"/>
          </p:cNvPicPr>
          <p:nvPr>
            <p:ph idx="1"/>
          </p:nvPr>
        </p:nvPicPr>
        <p:blipFill>
          <a:blip r:embed="rId3"/>
          <a:srcRect/>
          <a:stretch/>
        </p:blipFill>
        <p:spPr>
          <a:xfrm>
            <a:off x="1050733" y="1184959"/>
            <a:ext cx="10090533" cy="5045267"/>
          </a:xfrm>
        </p:spPr>
      </p:pic>
      <p:sp>
        <p:nvSpPr>
          <p:cNvPr id="4" name="Slide Number Placeholder 3">
            <a:extLst>
              <a:ext uri="{FF2B5EF4-FFF2-40B4-BE49-F238E27FC236}">
                <a16:creationId xmlns:a16="http://schemas.microsoft.com/office/drawing/2014/main" id="{29DE2FDF-DB0F-BC48-B047-82E0FCC235EB}"/>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8" name="TextBox 7">
            <a:extLst>
              <a:ext uri="{FF2B5EF4-FFF2-40B4-BE49-F238E27FC236}">
                <a16:creationId xmlns:a16="http://schemas.microsoft.com/office/drawing/2014/main" id="{BABE322A-8BE3-D949-A5CB-BDF6A8005ED7}"/>
              </a:ext>
            </a:extLst>
          </p:cNvPr>
          <p:cNvSpPr txBox="1"/>
          <p:nvPr/>
        </p:nvSpPr>
        <p:spPr>
          <a:xfrm>
            <a:off x="3326730" y="4293151"/>
            <a:ext cx="5538537" cy="707886"/>
          </a:xfrm>
          <a:prstGeom prst="rect">
            <a:avLst/>
          </a:prstGeom>
          <a:noFill/>
        </p:spPr>
        <p:txBody>
          <a:bodyPr wrap="square" rtlCol="0">
            <a:spAutoFit/>
          </a:bodyPr>
          <a:lstStyle/>
          <a:p>
            <a:pPr algn="ctr"/>
            <a:r>
              <a:rPr lang="en-US" sz="2000" dirty="0">
                <a:solidFill>
                  <a:srgbClr val="C00000"/>
                </a:solidFill>
              </a:rPr>
              <a:t>Gap between men and women’s median earnings </a:t>
            </a:r>
          </a:p>
          <a:p>
            <a:pPr algn="ctr"/>
            <a:r>
              <a:rPr lang="en-US" sz="2000" dirty="0">
                <a:solidFill>
                  <a:srgbClr val="C00000"/>
                </a:solidFill>
              </a:rPr>
              <a:t>has narrowed considerably since the late 1970s.</a:t>
            </a:r>
          </a:p>
        </p:txBody>
      </p:sp>
      <p:cxnSp>
        <p:nvCxnSpPr>
          <p:cNvPr id="5" name="Straight Connector 4">
            <a:extLst>
              <a:ext uri="{FF2B5EF4-FFF2-40B4-BE49-F238E27FC236}">
                <a16:creationId xmlns:a16="http://schemas.microsoft.com/office/drawing/2014/main" id="{1C9A7B08-D8FC-B13F-F17D-E3959D779517}"/>
              </a:ext>
            </a:extLst>
          </p:cNvPr>
          <p:cNvCxnSpPr>
            <a:cxnSpLocks/>
          </p:cNvCxnSpPr>
          <p:nvPr/>
        </p:nvCxnSpPr>
        <p:spPr>
          <a:xfrm flipV="1">
            <a:off x="1981200" y="2806700"/>
            <a:ext cx="2739081" cy="184150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209308-FCE2-1E14-90C1-D8F39F1563BB}"/>
              </a:ext>
            </a:extLst>
          </p:cNvPr>
          <p:cNvCxnSpPr>
            <a:cxnSpLocks/>
          </p:cNvCxnSpPr>
          <p:nvPr/>
        </p:nvCxnSpPr>
        <p:spPr>
          <a:xfrm flipV="1">
            <a:off x="4720281" y="1913218"/>
            <a:ext cx="5786354" cy="893482"/>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01F66E9-2BB0-A40C-EEA3-B9EDCF703EA1}"/>
              </a:ext>
            </a:extLst>
          </p:cNvPr>
          <p:cNvSpPr txBox="1"/>
          <p:nvPr/>
        </p:nvSpPr>
        <p:spPr>
          <a:xfrm>
            <a:off x="1981200" y="3209731"/>
            <a:ext cx="495649" cy="461665"/>
          </a:xfrm>
          <a:prstGeom prst="rect">
            <a:avLst/>
          </a:prstGeom>
          <a:noFill/>
        </p:spPr>
        <p:txBody>
          <a:bodyPr wrap="none" rtlCol="0">
            <a:spAutoFit/>
          </a:bodyPr>
          <a:lstStyle/>
          <a:p>
            <a:r>
              <a:rPr lang="en-US" sz="2400" dirty="0"/>
              <a:t>63</a:t>
            </a:r>
          </a:p>
        </p:txBody>
      </p:sp>
      <p:cxnSp>
        <p:nvCxnSpPr>
          <p:cNvPr id="11" name="Straight Connector 10">
            <a:extLst>
              <a:ext uri="{FF2B5EF4-FFF2-40B4-BE49-F238E27FC236}">
                <a16:creationId xmlns:a16="http://schemas.microsoft.com/office/drawing/2014/main" id="{CB4D76B1-DD47-2931-81E1-E54BF3980D53}"/>
              </a:ext>
            </a:extLst>
          </p:cNvPr>
          <p:cNvCxnSpPr>
            <a:cxnSpLocks/>
          </p:cNvCxnSpPr>
          <p:nvPr/>
        </p:nvCxnSpPr>
        <p:spPr>
          <a:xfrm flipH="1">
            <a:off x="1981200" y="3671396"/>
            <a:ext cx="239486" cy="621755"/>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29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BCAC-A420-AE1D-9F5B-75CD65040EAD}"/>
              </a:ext>
            </a:extLst>
          </p:cNvPr>
          <p:cNvSpPr>
            <a:spLocks noGrp="1"/>
          </p:cNvSpPr>
          <p:nvPr>
            <p:ph type="title"/>
          </p:nvPr>
        </p:nvSpPr>
        <p:spPr>
          <a:xfrm>
            <a:off x="756920" y="0"/>
            <a:ext cx="10515600" cy="1325563"/>
          </a:xfrm>
        </p:spPr>
        <p:txBody>
          <a:bodyPr/>
          <a:lstStyle/>
          <a:p>
            <a:r>
              <a:rPr lang="en-US" dirty="0">
                <a:solidFill>
                  <a:schemeClr val="bg1"/>
                </a:solidFill>
              </a:rPr>
              <a:t>Sou</a:t>
            </a:r>
            <a:r>
              <a:rPr lang="en-US" dirty="0"/>
              <a:t>rces of Reduction</a:t>
            </a:r>
          </a:p>
        </p:txBody>
      </p:sp>
      <p:sp>
        <p:nvSpPr>
          <p:cNvPr id="3" name="Content Placeholder 2">
            <a:extLst>
              <a:ext uri="{FF2B5EF4-FFF2-40B4-BE49-F238E27FC236}">
                <a16:creationId xmlns:a16="http://schemas.microsoft.com/office/drawing/2014/main" id="{D200EA00-355C-2F0F-0C48-DE53DB2A3F8C}"/>
              </a:ext>
            </a:extLst>
          </p:cNvPr>
          <p:cNvSpPr>
            <a:spLocks noGrp="1"/>
          </p:cNvSpPr>
          <p:nvPr>
            <p:ph idx="1"/>
          </p:nvPr>
        </p:nvSpPr>
        <p:spPr/>
        <p:txBody>
          <a:bodyPr/>
          <a:lstStyle/>
          <a:p>
            <a:r>
              <a:rPr lang="en-US" dirty="0"/>
              <a:t>Relatively more women in jobs with collective bargaining.</a:t>
            </a:r>
          </a:p>
          <a:p>
            <a:pPr lvl="1"/>
            <a:r>
              <a:rPr lang="en-US" dirty="0"/>
              <a:t>Falling for both since 1981, but more for men than women.</a:t>
            </a:r>
          </a:p>
          <a:p>
            <a:pPr marL="457200" lvl="1" indent="0">
              <a:buNone/>
            </a:pPr>
            <a:endParaRPr lang="en-US" dirty="0"/>
          </a:p>
          <a:p>
            <a:r>
              <a:rPr lang="en-US" dirty="0"/>
              <a:t>Women are getting more education than men.</a:t>
            </a:r>
          </a:p>
          <a:p>
            <a:pPr marL="0" indent="0">
              <a:buNone/>
            </a:pPr>
            <a:endParaRPr lang="en-US" dirty="0"/>
          </a:p>
          <a:p>
            <a:r>
              <a:rPr lang="en-US" dirty="0"/>
              <a:t>Women’s devotion to the labor market is growing.</a:t>
            </a:r>
          </a:p>
        </p:txBody>
      </p:sp>
      <p:sp>
        <p:nvSpPr>
          <p:cNvPr id="4" name="Slide Number Placeholder 3">
            <a:extLst>
              <a:ext uri="{FF2B5EF4-FFF2-40B4-BE49-F238E27FC236}">
                <a16:creationId xmlns:a16="http://schemas.microsoft.com/office/drawing/2014/main" id="{A6D4E055-D434-70C7-19BA-9D430F1C76ED}"/>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013579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E74B-400A-4088-A5D4-C71E0B674A43}"/>
              </a:ext>
            </a:extLst>
          </p:cNvPr>
          <p:cNvSpPr>
            <a:spLocks noGrp="1"/>
          </p:cNvSpPr>
          <p:nvPr>
            <p:ph type="title"/>
          </p:nvPr>
        </p:nvSpPr>
        <p:spPr/>
        <p:txBody>
          <a:bodyPr/>
          <a:lstStyle/>
          <a:p>
            <a:r>
              <a:rPr lang="en-US" dirty="0">
                <a:solidFill>
                  <a:schemeClr val="bg1"/>
                </a:solidFill>
              </a:rPr>
              <a:t>Sig</a:t>
            </a:r>
            <a:r>
              <a:rPr lang="en-US" dirty="0"/>
              <a:t>nificant strides have been made</a:t>
            </a:r>
          </a:p>
        </p:txBody>
      </p:sp>
      <p:sp>
        <p:nvSpPr>
          <p:cNvPr id="3" name="Content Placeholder 2">
            <a:extLst>
              <a:ext uri="{FF2B5EF4-FFF2-40B4-BE49-F238E27FC236}">
                <a16:creationId xmlns:a16="http://schemas.microsoft.com/office/drawing/2014/main" id="{DD03697F-DE1E-4D92-886C-7CDDE8E59583}"/>
              </a:ext>
            </a:extLst>
          </p:cNvPr>
          <p:cNvSpPr>
            <a:spLocks noGrp="1"/>
          </p:cNvSpPr>
          <p:nvPr>
            <p:ph idx="1"/>
          </p:nvPr>
        </p:nvSpPr>
        <p:spPr>
          <a:xfrm>
            <a:off x="235975" y="588723"/>
            <a:ext cx="11779976" cy="6006628"/>
          </a:xfrm>
        </p:spPr>
        <p:txBody>
          <a:bodyPr>
            <a:normAutofit/>
          </a:bodyPr>
          <a:lstStyle/>
          <a:p>
            <a:r>
              <a:rPr lang="en-US" dirty="0"/>
              <a:t>Progress made in combating gender inequality and discrimination against women in workplace since the 1970s</a:t>
            </a:r>
          </a:p>
          <a:p>
            <a:pPr lvl="1"/>
            <a:r>
              <a:rPr lang="en-US" sz="2800" dirty="0">
                <a:solidFill>
                  <a:srgbClr val="0C4C88"/>
                </a:solidFill>
              </a:rPr>
              <a:t>The Fair Labor Standards Act of 1938, </a:t>
            </a:r>
          </a:p>
          <a:p>
            <a:pPr lvl="1"/>
            <a:r>
              <a:rPr lang="en-US" sz="2800" dirty="0">
                <a:solidFill>
                  <a:srgbClr val="0C4C88"/>
                </a:solidFill>
              </a:rPr>
              <a:t>The Equal Pay Act of 1963, </a:t>
            </a:r>
          </a:p>
          <a:p>
            <a:pPr lvl="1"/>
            <a:r>
              <a:rPr lang="en-US" sz="2800" dirty="0">
                <a:solidFill>
                  <a:srgbClr val="0C4C88"/>
                </a:solidFill>
              </a:rPr>
              <a:t>Title VII of the Civil Rights Act of 1964, and </a:t>
            </a:r>
          </a:p>
          <a:p>
            <a:pPr lvl="1"/>
            <a:r>
              <a:rPr lang="en-US" sz="2800" dirty="0">
                <a:solidFill>
                  <a:srgbClr val="0C4C88"/>
                </a:solidFill>
              </a:rPr>
              <a:t>The Pregnancy Discrimination Act of 1973 </a:t>
            </a:r>
          </a:p>
          <a:p>
            <a:pPr lvl="1"/>
            <a:r>
              <a:rPr lang="en-US" sz="2800" dirty="0">
                <a:solidFill>
                  <a:srgbClr val="0C4C88"/>
                </a:solidFill>
              </a:rPr>
              <a:t>Tax Cuts and Jobs Act 2017 – disclosure of sexual harassment settlements</a:t>
            </a:r>
          </a:p>
          <a:p>
            <a:pPr lvl="1"/>
            <a:r>
              <a:rPr lang="en-US" sz="2800" dirty="0">
                <a:solidFill>
                  <a:srgbClr val="0C4C88"/>
                </a:solidFill>
              </a:rPr>
              <a:t>Providing Urgent Maternal Protections (PUMP) for Nursing Mothers Act </a:t>
            </a:r>
          </a:p>
          <a:p>
            <a:pPr lvl="1"/>
            <a:r>
              <a:rPr lang="en-US" sz="2800" dirty="0">
                <a:solidFill>
                  <a:srgbClr val="0C4C88"/>
                </a:solidFill>
              </a:rPr>
              <a:t>Pregnant Workers Fairness Act</a:t>
            </a:r>
          </a:p>
        </p:txBody>
      </p:sp>
      <p:sp>
        <p:nvSpPr>
          <p:cNvPr id="4" name="Slide Number Placeholder 3">
            <a:extLst>
              <a:ext uri="{FF2B5EF4-FFF2-40B4-BE49-F238E27FC236}">
                <a16:creationId xmlns:a16="http://schemas.microsoft.com/office/drawing/2014/main" id="{EB82E432-78CD-42AA-8115-5C64C6AB315F}"/>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5" name="Rectangle 4">
            <a:extLst>
              <a:ext uri="{FF2B5EF4-FFF2-40B4-BE49-F238E27FC236}">
                <a16:creationId xmlns:a16="http://schemas.microsoft.com/office/drawing/2014/main" id="{8951EE62-43C4-198A-A962-CB9A55570B26}"/>
              </a:ext>
            </a:extLst>
          </p:cNvPr>
          <p:cNvSpPr/>
          <p:nvPr/>
        </p:nvSpPr>
        <p:spPr>
          <a:xfrm>
            <a:off x="704193" y="4192805"/>
            <a:ext cx="10951779" cy="50449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8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p:txBody>
          <a:bodyPr/>
          <a:lstStyle/>
          <a:p>
            <a:r>
              <a:rPr lang="en-US" dirty="0">
                <a:solidFill>
                  <a:schemeClr val="bg1"/>
                </a:solidFill>
              </a:rPr>
              <a:t>Wa</a:t>
            </a:r>
            <a:r>
              <a:rPr lang="en-US" dirty="0"/>
              <a:t>ge Gap by State</a:t>
            </a:r>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22" name="Picture 21" descr="A map of the united states&#10;&#10;Description automatically generated">
            <a:extLst>
              <a:ext uri="{FF2B5EF4-FFF2-40B4-BE49-F238E27FC236}">
                <a16:creationId xmlns:a16="http://schemas.microsoft.com/office/drawing/2014/main" id="{7572E564-C0FF-B160-3D3B-DC37569E9490}"/>
              </a:ext>
            </a:extLst>
          </p:cNvPr>
          <p:cNvPicPr>
            <a:picLocks noChangeAspect="1"/>
          </p:cNvPicPr>
          <p:nvPr/>
        </p:nvPicPr>
        <p:blipFill>
          <a:blip r:embed="rId3"/>
          <a:stretch>
            <a:fillRect/>
          </a:stretch>
        </p:blipFill>
        <p:spPr>
          <a:xfrm>
            <a:off x="1925325" y="872837"/>
            <a:ext cx="8341349" cy="5357390"/>
          </a:xfrm>
          <a:prstGeom prst="rect">
            <a:avLst/>
          </a:prstGeom>
        </p:spPr>
      </p:pic>
      <p:sp>
        <p:nvSpPr>
          <p:cNvPr id="3" name="TextBox 2">
            <a:extLst>
              <a:ext uri="{FF2B5EF4-FFF2-40B4-BE49-F238E27FC236}">
                <a16:creationId xmlns:a16="http://schemas.microsoft.com/office/drawing/2014/main" id="{CC47ACF1-5FDF-1957-8126-F5FAA2B2E3FA}"/>
              </a:ext>
            </a:extLst>
          </p:cNvPr>
          <p:cNvSpPr txBox="1"/>
          <p:nvPr/>
        </p:nvSpPr>
        <p:spPr>
          <a:xfrm>
            <a:off x="342900" y="2120900"/>
            <a:ext cx="2031005" cy="2031325"/>
          </a:xfrm>
          <a:prstGeom prst="rect">
            <a:avLst/>
          </a:prstGeom>
          <a:noFill/>
        </p:spPr>
        <p:txBody>
          <a:bodyPr wrap="none" rtlCol="0">
            <a:spAutoFit/>
          </a:bodyPr>
          <a:lstStyle/>
          <a:p>
            <a:r>
              <a:rPr lang="en-US" dirty="0"/>
              <a:t>Leaders:</a:t>
            </a:r>
          </a:p>
          <a:p>
            <a:r>
              <a:rPr lang="en-US" dirty="0"/>
              <a:t>  Rhode Island: 91.5</a:t>
            </a:r>
          </a:p>
          <a:p>
            <a:r>
              <a:rPr lang="en-US" dirty="0"/>
              <a:t>  Delaware:       90.6</a:t>
            </a:r>
          </a:p>
          <a:p>
            <a:r>
              <a:rPr lang="en-US" dirty="0"/>
              <a:t>  Wisconsin:      89.4</a:t>
            </a:r>
          </a:p>
          <a:p>
            <a:endParaRPr lang="en-US" dirty="0"/>
          </a:p>
          <a:p>
            <a:r>
              <a:rPr lang="en-US" dirty="0"/>
              <a:t>Laggard:</a:t>
            </a:r>
          </a:p>
          <a:p>
            <a:r>
              <a:rPr lang="en-US" dirty="0"/>
              <a:t>  Utah:	74.6</a:t>
            </a:r>
          </a:p>
        </p:txBody>
      </p:sp>
    </p:spTree>
    <p:extLst>
      <p:ext uri="{BB962C8B-B14F-4D97-AF65-F5344CB8AC3E}">
        <p14:creationId xmlns:p14="http://schemas.microsoft.com/office/powerpoint/2010/main" val="2841427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F83E17-30B4-CCBB-34A7-F1C9B06E61DF}"/>
              </a:ext>
            </a:extLst>
          </p:cNvPr>
          <p:cNvPicPr>
            <a:picLocks noChangeAspect="1"/>
          </p:cNvPicPr>
          <p:nvPr/>
        </p:nvPicPr>
        <p:blipFill>
          <a:blip r:embed="rId3"/>
          <a:stretch>
            <a:fillRect/>
          </a:stretch>
        </p:blipFill>
        <p:spPr>
          <a:xfrm>
            <a:off x="2334875" y="764306"/>
            <a:ext cx="7522249" cy="5465920"/>
          </a:xfrm>
          <a:prstGeom prst="rect">
            <a:avLst/>
          </a:prstGeom>
        </p:spPr>
      </p:pic>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a:xfrm>
            <a:off x="968966" y="240347"/>
            <a:ext cx="10426874" cy="648445"/>
          </a:xfrm>
        </p:spPr>
        <p:txBody>
          <a:bodyPr>
            <a:normAutofit/>
          </a:bodyPr>
          <a:lstStyle/>
          <a:p>
            <a:r>
              <a:rPr lang="en-US" sz="3200" dirty="0">
                <a:solidFill>
                  <a:schemeClr val="bg1"/>
                </a:solidFill>
              </a:rPr>
              <a:t>Wa</a:t>
            </a:r>
            <a:r>
              <a:rPr lang="en-US" sz="3200" dirty="0"/>
              <a:t>ge Gap Across the Globe, 2022</a:t>
            </a:r>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870891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1608-4DDB-2003-1788-AAC916D7ED9F}"/>
              </a:ext>
            </a:extLst>
          </p:cNvPr>
          <p:cNvSpPr>
            <a:spLocks noGrp="1"/>
          </p:cNvSpPr>
          <p:nvPr>
            <p:ph type="title"/>
          </p:nvPr>
        </p:nvSpPr>
        <p:spPr>
          <a:xfrm>
            <a:off x="758688" y="0"/>
            <a:ext cx="10515600" cy="1325563"/>
          </a:xfrm>
        </p:spPr>
        <p:txBody>
          <a:bodyPr/>
          <a:lstStyle/>
          <a:p>
            <a:r>
              <a:rPr lang="en-US" dirty="0">
                <a:solidFill>
                  <a:schemeClr val="bg1"/>
                </a:solidFill>
              </a:rPr>
              <a:t>The</a:t>
            </a:r>
            <a:r>
              <a:rPr lang="en-US" dirty="0"/>
              <a:t> Wage Gap</a:t>
            </a:r>
          </a:p>
        </p:txBody>
      </p:sp>
      <p:sp>
        <p:nvSpPr>
          <p:cNvPr id="3" name="Content Placeholder 2">
            <a:extLst>
              <a:ext uri="{FF2B5EF4-FFF2-40B4-BE49-F238E27FC236}">
                <a16:creationId xmlns:a16="http://schemas.microsoft.com/office/drawing/2014/main" id="{A31E3DDF-55CC-A56B-A156-78985B0204AF}"/>
              </a:ext>
            </a:extLst>
          </p:cNvPr>
          <p:cNvSpPr>
            <a:spLocks noGrp="1"/>
          </p:cNvSpPr>
          <p:nvPr>
            <p:ph idx="1"/>
          </p:nvPr>
        </p:nvSpPr>
        <p:spPr/>
        <p:txBody>
          <a:bodyPr/>
          <a:lstStyle/>
          <a:p>
            <a:r>
              <a:rPr lang="en-US" dirty="0"/>
              <a:t>The gender wage gap is a summary statistic.</a:t>
            </a:r>
          </a:p>
          <a:p>
            <a:pPr lvl="1"/>
            <a:r>
              <a:rPr lang="en-US" dirty="0"/>
              <a:t>Hides lots of variation.</a:t>
            </a:r>
          </a:p>
          <a:p>
            <a:r>
              <a:rPr lang="en-US" dirty="0"/>
              <a:t>Wage comparison based on a limited sample. Men and women:</a:t>
            </a:r>
          </a:p>
          <a:p>
            <a:pPr lvl="1"/>
            <a:r>
              <a:rPr lang="en-US" dirty="0"/>
              <a:t>Working full time</a:t>
            </a:r>
          </a:p>
          <a:p>
            <a:pPr lvl="1"/>
            <a:r>
              <a:rPr lang="en-US" dirty="0"/>
              <a:t>Working year round</a:t>
            </a:r>
          </a:p>
          <a:p>
            <a:r>
              <a:rPr lang="en-US" dirty="0"/>
              <a:t>Wage gap is not: Apples to Apples</a:t>
            </a:r>
          </a:p>
          <a:p>
            <a:pPr lvl="1"/>
            <a:r>
              <a:rPr lang="en-US" dirty="0"/>
              <a:t>Does not compare wages of men and women in the same occupation or industry.</a:t>
            </a:r>
          </a:p>
        </p:txBody>
      </p:sp>
      <p:sp>
        <p:nvSpPr>
          <p:cNvPr id="4" name="Slide Number Placeholder 3">
            <a:extLst>
              <a:ext uri="{FF2B5EF4-FFF2-40B4-BE49-F238E27FC236}">
                <a16:creationId xmlns:a16="http://schemas.microsoft.com/office/drawing/2014/main" id="{66642B05-2E7B-C006-1A5E-B6839C329279}"/>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54163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3B49-0427-11F4-20AE-40D2CEEBB8C1}"/>
              </a:ext>
            </a:extLst>
          </p:cNvPr>
          <p:cNvSpPr>
            <a:spLocks noGrp="1"/>
          </p:cNvSpPr>
          <p:nvPr>
            <p:ph type="title"/>
          </p:nvPr>
        </p:nvSpPr>
        <p:spPr>
          <a:xfrm>
            <a:off x="811696" y="0"/>
            <a:ext cx="10515600" cy="1325563"/>
          </a:xfrm>
        </p:spPr>
        <p:txBody>
          <a:bodyPr/>
          <a:lstStyle/>
          <a:p>
            <a:r>
              <a:rPr lang="en-US" dirty="0">
                <a:solidFill>
                  <a:schemeClr val="bg1"/>
                </a:solidFill>
              </a:rPr>
              <a:t>Wh</a:t>
            </a:r>
            <a:r>
              <a:rPr lang="en-US" dirty="0"/>
              <a:t>at Does the Wage Gap Capture?</a:t>
            </a:r>
          </a:p>
        </p:txBody>
      </p:sp>
      <p:sp>
        <p:nvSpPr>
          <p:cNvPr id="3" name="Content Placeholder 2">
            <a:extLst>
              <a:ext uri="{FF2B5EF4-FFF2-40B4-BE49-F238E27FC236}">
                <a16:creationId xmlns:a16="http://schemas.microsoft.com/office/drawing/2014/main" id="{4FA4CDF9-6C0F-00C4-EDBA-DB30DA0BB5DF}"/>
              </a:ext>
            </a:extLst>
          </p:cNvPr>
          <p:cNvSpPr>
            <a:spLocks noGrp="1"/>
          </p:cNvSpPr>
          <p:nvPr>
            <p:ph idx="1"/>
          </p:nvPr>
        </p:nvSpPr>
        <p:spPr>
          <a:xfrm>
            <a:off x="838200" y="1113183"/>
            <a:ext cx="10515600" cy="4808885"/>
          </a:xfrm>
        </p:spPr>
        <p:txBody>
          <a:bodyPr>
            <a:normAutofit lnSpcReduction="10000"/>
          </a:bodyPr>
          <a:lstStyle/>
          <a:p>
            <a:r>
              <a:rPr lang="en-US" dirty="0"/>
              <a:t>It reflects gender differences in:</a:t>
            </a:r>
          </a:p>
          <a:p>
            <a:pPr lvl="1"/>
            <a:r>
              <a:rPr lang="en-US" dirty="0"/>
              <a:t>jobs, </a:t>
            </a:r>
          </a:p>
          <a:p>
            <a:pPr lvl="1"/>
            <a:r>
              <a:rPr lang="en-US" dirty="0"/>
              <a:t>hours worked, </a:t>
            </a:r>
          </a:p>
          <a:p>
            <a:pPr lvl="1"/>
            <a:r>
              <a:rPr lang="en-US" dirty="0"/>
              <a:t>years of experience,</a:t>
            </a:r>
          </a:p>
          <a:p>
            <a:pPr lvl="1"/>
            <a:r>
              <a:rPr lang="en-US" dirty="0"/>
              <a:t>educational attainment, </a:t>
            </a:r>
          </a:p>
          <a:p>
            <a:pPr lvl="1"/>
            <a:r>
              <a:rPr lang="en-US" dirty="0"/>
              <a:t>personal choices that people make about their careers,</a:t>
            </a:r>
          </a:p>
          <a:p>
            <a:pPr lvl="1"/>
            <a:r>
              <a:rPr lang="en-US" dirty="0"/>
              <a:t>and discrimination.</a:t>
            </a:r>
          </a:p>
          <a:p>
            <a:pPr lvl="1"/>
            <a:endParaRPr lang="en-US" dirty="0"/>
          </a:p>
          <a:p>
            <a:r>
              <a:rPr lang="en-US" dirty="0"/>
              <a:t>Which begs the question of why the non-discrimination aspects differ by gender?</a:t>
            </a:r>
          </a:p>
          <a:p>
            <a:pPr lvl="1"/>
            <a:r>
              <a:rPr lang="en-US" dirty="0"/>
              <a:t>Discrimination?</a:t>
            </a:r>
          </a:p>
          <a:p>
            <a:pPr lvl="1"/>
            <a:r>
              <a:rPr lang="en-US" dirty="0"/>
              <a:t>The structure of our economic system?</a:t>
            </a:r>
          </a:p>
        </p:txBody>
      </p:sp>
      <p:sp>
        <p:nvSpPr>
          <p:cNvPr id="4" name="Slide Number Placeholder 3">
            <a:extLst>
              <a:ext uri="{FF2B5EF4-FFF2-40B4-BE49-F238E27FC236}">
                <a16:creationId xmlns:a16="http://schemas.microsoft.com/office/drawing/2014/main" id="{1D509A7B-F283-93B9-EA87-A8D8570B9146}"/>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2524867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A52B-B465-4A4A-9E53-4DAAB22B4F2A}"/>
              </a:ext>
            </a:extLst>
          </p:cNvPr>
          <p:cNvSpPr>
            <a:spLocks noGrp="1"/>
          </p:cNvSpPr>
          <p:nvPr>
            <p:ph type="title"/>
          </p:nvPr>
        </p:nvSpPr>
        <p:spPr>
          <a:xfrm>
            <a:off x="798444" y="26504"/>
            <a:ext cx="10515600" cy="1325563"/>
          </a:xfrm>
        </p:spPr>
        <p:txBody>
          <a:bodyPr/>
          <a:lstStyle/>
          <a:p>
            <a:r>
              <a:rPr lang="en-US" dirty="0">
                <a:solidFill>
                  <a:schemeClr val="bg1"/>
                </a:solidFill>
              </a:rPr>
              <a:t>Wh</a:t>
            </a:r>
            <a:r>
              <a:rPr lang="en-US" dirty="0"/>
              <a:t>at is NOT included in these calculations?</a:t>
            </a:r>
          </a:p>
        </p:txBody>
      </p:sp>
      <p:sp>
        <p:nvSpPr>
          <p:cNvPr id="3" name="Content Placeholder 2">
            <a:extLst>
              <a:ext uri="{FF2B5EF4-FFF2-40B4-BE49-F238E27FC236}">
                <a16:creationId xmlns:a16="http://schemas.microsoft.com/office/drawing/2014/main" id="{4B52DABF-1A3E-4DEA-8088-064C081887B4}"/>
              </a:ext>
            </a:extLst>
          </p:cNvPr>
          <p:cNvSpPr>
            <a:spLocks noGrp="1"/>
          </p:cNvSpPr>
          <p:nvPr>
            <p:ph idx="1"/>
          </p:nvPr>
        </p:nvSpPr>
        <p:spPr>
          <a:xfrm>
            <a:off x="838200" y="1137593"/>
            <a:ext cx="10515600" cy="4926323"/>
          </a:xfrm>
        </p:spPr>
        <p:txBody>
          <a:bodyPr/>
          <a:lstStyle/>
          <a:p>
            <a:pPr>
              <a:spcAft>
                <a:spcPts val="2000"/>
              </a:spcAft>
            </a:pPr>
            <a:r>
              <a:rPr lang="en-US" dirty="0"/>
              <a:t>These are unconditional or uncontrolled or raw wage gap.</a:t>
            </a:r>
          </a:p>
          <a:p>
            <a:r>
              <a:rPr lang="en-US" dirty="0"/>
              <a:t>The difference doesn’t take into account important determinants of earnings such as:</a:t>
            </a:r>
          </a:p>
          <a:p>
            <a:pPr lvl="1"/>
            <a:r>
              <a:rPr lang="en-US" dirty="0"/>
              <a:t>Age</a:t>
            </a:r>
          </a:p>
          <a:p>
            <a:pPr lvl="1"/>
            <a:r>
              <a:rPr lang="en-US" dirty="0"/>
              <a:t>Occupation</a:t>
            </a:r>
          </a:p>
          <a:p>
            <a:pPr lvl="1"/>
            <a:r>
              <a:rPr lang="en-US" dirty="0"/>
              <a:t>Educational attainment</a:t>
            </a:r>
          </a:p>
          <a:p>
            <a:pPr lvl="1"/>
            <a:r>
              <a:rPr lang="en-US" dirty="0"/>
              <a:t>Job skills and responsibilities</a:t>
            </a:r>
          </a:p>
          <a:p>
            <a:pPr lvl="1"/>
            <a:r>
              <a:rPr lang="en-US" dirty="0"/>
              <a:t>Work experience</a:t>
            </a:r>
          </a:p>
          <a:p>
            <a:pPr lvl="1"/>
            <a:r>
              <a:rPr lang="en-US" dirty="0"/>
              <a:t>Specialization</a:t>
            </a:r>
          </a:p>
        </p:txBody>
      </p:sp>
      <p:sp>
        <p:nvSpPr>
          <p:cNvPr id="4" name="Slide Number Placeholder 3">
            <a:extLst>
              <a:ext uri="{FF2B5EF4-FFF2-40B4-BE49-F238E27FC236}">
                <a16:creationId xmlns:a16="http://schemas.microsoft.com/office/drawing/2014/main" id="{5AEE7313-75ED-45B0-ABC5-47593AA5001E}"/>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7945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EDBAD-60CC-4E9C-B94F-751D97A355AE}"/>
              </a:ext>
            </a:extLst>
          </p:cNvPr>
          <p:cNvSpPr>
            <a:spLocks noGrp="1"/>
          </p:cNvSpPr>
          <p:nvPr>
            <p:ph type="title"/>
          </p:nvPr>
        </p:nvSpPr>
        <p:spPr/>
        <p:txBody>
          <a:bodyPr/>
          <a:lstStyle/>
          <a:p>
            <a:r>
              <a:rPr lang="en-US" dirty="0">
                <a:solidFill>
                  <a:schemeClr val="bg1"/>
                </a:solidFill>
              </a:rPr>
              <a:t>Wa</a:t>
            </a:r>
            <a:r>
              <a:rPr lang="en-US" dirty="0"/>
              <a:t>ge Gap by Age</a:t>
            </a:r>
          </a:p>
        </p:txBody>
      </p:sp>
      <p:sp>
        <p:nvSpPr>
          <p:cNvPr id="4" name="Slide Number Placeholder 3">
            <a:extLst>
              <a:ext uri="{FF2B5EF4-FFF2-40B4-BE49-F238E27FC236}">
                <a16:creationId xmlns:a16="http://schemas.microsoft.com/office/drawing/2014/main" id="{6AF5C71E-300C-443B-8D42-E075E40974EC}"/>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10" name="TextBox 9">
            <a:extLst>
              <a:ext uri="{FF2B5EF4-FFF2-40B4-BE49-F238E27FC236}">
                <a16:creationId xmlns:a16="http://schemas.microsoft.com/office/drawing/2014/main" id="{15E97D2F-C3FA-4FA5-B933-39DF16FA6CEC}"/>
              </a:ext>
            </a:extLst>
          </p:cNvPr>
          <p:cNvSpPr txBox="1"/>
          <p:nvPr/>
        </p:nvSpPr>
        <p:spPr>
          <a:xfrm>
            <a:off x="276725" y="1237471"/>
            <a:ext cx="11189369" cy="400110"/>
          </a:xfrm>
          <a:prstGeom prst="rect">
            <a:avLst/>
          </a:prstGeom>
          <a:noFill/>
        </p:spPr>
        <p:txBody>
          <a:bodyPr wrap="square" rtlCol="0">
            <a:spAutoFit/>
          </a:bodyPr>
          <a:lstStyle/>
          <a:p>
            <a:r>
              <a:rPr lang="en-US" sz="2000" dirty="0">
                <a:solidFill>
                  <a:srgbClr val="C00000"/>
                </a:solidFill>
              </a:rPr>
              <a:t>The gap between men and women’s median earnings was the largest among those aged 45 years or older.</a:t>
            </a:r>
          </a:p>
        </p:txBody>
      </p:sp>
      <p:pic>
        <p:nvPicPr>
          <p:cNvPr id="12" name="Content Placeholder 11">
            <a:extLst>
              <a:ext uri="{FF2B5EF4-FFF2-40B4-BE49-F238E27FC236}">
                <a16:creationId xmlns:a16="http://schemas.microsoft.com/office/drawing/2014/main" id="{E6497B12-C2B9-6E80-C3B6-3A1A9155D366}"/>
              </a:ext>
            </a:extLst>
          </p:cNvPr>
          <p:cNvPicPr>
            <a:picLocks noGrp="1" noChangeAspect="1"/>
          </p:cNvPicPr>
          <p:nvPr>
            <p:ph sz="half" idx="1"/>
          </p:nvPr>
        </p:nvPicPr>
        <p:blipFill>
          <a:blip r:embed="rId3"/>
          <a:stretch>
            <a:fillRect/>
          </a:stretch>
        </p:blipFill>
        <p:spPr>
          <a:xfrm>
            <a:off x="1019311" y="1637581"/>
            <a:ext cx="4753568" cy="4542299"/>
          </a:xfrm>
          <a:prstGeom prst="rect">
            <a:avLst/>
          </a:prstGeom>
        </p:spPr>
      </p:pic>
      <p:pic>
        <p:nvPicPr>
          <p:cNvPr id="16" name="Content Placeholder 15">
            <a:extLst>
              <a:ext uri="{FF2B5EF4-FFF2-40B4-BE49-F238E27FC236}">
                <a16:creationId xmlns:a16="http://schemas.microsoft.com/office/drawing/2014/main" id="{99FDC6E8-179C-1FE1-383A-498676A0B036}"/>
              </a:ext>
            </a:extLst>
          </p:cNvPr>
          <p:cNvPicPr>
            <a:picLocks noGrp="1" noChangeAspect="1"/>
          </p:cNvPicPr>
          <p:nvPr>
            <p:ph sz="half" idx="2"/>
          </p:nvPr>
        </p:nvPicPr>
        <p:blipFill>
          <a:blip r:embed="rId4"/>
          <a:stretch>
            <a:fillRect/>
          </a:stretch>
        </p:blipFill>
        <p:spPr>
          <a:xfrm>
            <a:off x="6172200" y="2163161"/>
            <a:ext cx="5181600" cy="3193666"/>
          </a:xfrm>
          <a:prstGeom prst="rect">
            <a:avLst/>
          </a:prstGeom>
        </p:spPr>
      </p:pic>
      <p:sp>
        <p:nvSpPr>
          <p:cNvPr id="3" name="Rectangle 2">
            <a:extLst>
              <a:ext uri="{FF2B5EF4-FFF2-40B4-BE49-F238E27FC236}">
                <a16:creationId xmlns:a16="http://schemas.microsoft.com/office/drawing/2014/main" id="{C6FF0AF1-8A6E-52E4-C292-7D45B3E1B2DD}"/>
              </a:ext>
            </a:extLst>
          </p:cNvPr>
          <p:cNvSpPr/>
          <p:nvPr/>
        </p:nvSpPr>
        <p:spPr>
          <a:xfrm>
            <a:off x="2053775" y="2688470"/>
            <a:ext cx="1551273" cy="123188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11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8BCE-59A8-3DB2-3D8B-8772A673BEFC}"/>
              </a:ext>
            </a:extLst>
          </p:cNvPr>
          <p:cNvSpPr>
            <a:spLocks noGrp="1"/>
          </p:cNvSpPr>
          <p:nvPr>
            <p:ph type="title"/>
          </p:nvPr>
        </p:nvSpPr>
        <p:spPr>
          <a:xfrm>
            <a:off x="762000" y="0"/>
            <a:ext cx="10515600" cy="1325563"/>
          </a:xfrm>
        </p:spPr>
        <p:txBody>
          <a:bodyPr/>
          <a:lstStyle/>
          <a:p>
            <a:r>
              <a:rPr lang="en-US" dirty="0">
                <a:solidFill>
                  <a:schemeClr val="bg1"/>
                </a:solidFill>
              </a:rPr>
              <a:t>The</a:t>
            </a:r>
            <a:r>
              <a:rPr lang="en-US" dirty="0"/>
              <a:t> Kid Effect</a:t>
            </a:r>
          </a:p>
        </p:txBody>
      </p:sp>
      <p:pic>
        <p:nvPicPr>
          <p:cNvPr id="8" name="Content Placeholder 7" descr="Chart, line chart&#10;&#10;Description automatically generated">
            <a:extLst>
              <a:ext uri="{FF2B5EF4-FFF2-40B4-BE49-F238E27FC236}">
                <a16:creationId xmlns:a16="http://schemas.microsoft.com/office/drawing/2014/main" id="{FE5848FD-9D61-2D0F-1B36-3A4546AF8E56}"/>
              </a:ext>
            </a:extLst>
          </p:cNvPr>
          <p:cNvPicPr>
            <a:picLocks noGrp="1" noChangeAspect="1"/>
          </p:cNvPicPr>
          <p:nvPr>
            <p:ph idx="1"/>
          </p:nvPr>
        </p:nvPicPr>
        <p:blipFill>
          <a:blip r:embed="rId2"/>
          <a:stretch>
            <a:fillRect/>
          </a:stretch>
        </p:blipFill>
        <p:spPr>
          <a:xfrm>
            <a:off x="2796988" y="909923"/>
            <a:ext cx="6689293" cy="5302373"/>
          </a:xfrm>
        </p:spPr>
      </p:pic>
      <p:sp>
        <p:nvSpPr>
          <p:cNvPr id="4" name="Slide Number Placeholder 3">
            <a:extLst>
              <a:ext uri="{FF2B5EF4-FFF2-40B4-BE49-F238E27FC236}">
                <a16:creationId xmlns:a16="http://schemas.microsoft.com/office/drawing/2014/main" id="{0D1E5897-BCF3-56F4-46FD-0B232F2F1E04}"/>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2171366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BF40-2EE9-35BA-1C0A-FD7B42EADA63}"/>
              </a:ext>
            </a:extLst>
          </p:cNvPr>
          <p:cNvSpPr>
            <a:spLocks noGrp="1"/>
          </p:cNvSpPr>
          <p:nvPr>
            <p:ph type="title"/>
          </p:nvPr>
        </p:nvSpPr>
        <p:spPr>
          <a:xfrm>
            <a:off x="762000" y="0"/>
            <a:ext cx="10515600" cy="1325563"/>
          </a:xfrm>
        </p:spPr>
        <p:txBody>
          <a:bodyPr/>
          <a:lstStyle/>
          <a:p>
            <a:r>
              <a:rPr lang="en-US" dirty="0">
                <a:solidFill>
                  <a:schemeClr val="bg1"/>
                </a:solidFill>
              </a:rPr>
              <a:t>The</a:t>
            </a:r>
            <a:r>
              <a:rPr lang="en-US" dirty="0"/>
              <a:t> Kid Effect</a:t>
            </a:r>
          </a:p>
        </p:txBody>
      </p:sp>
      <p:pic>
        <p:nvPicPr>
          <p:cNvPr id="11" name="Content Placeholder 10" descr="Chart, line chart&#10;&#10;Description automatically generated">
            <a:extLst>
              <a:ext uri="{FF2B5EF4-FFF2-40B4-BE49-F238E27FC236}">
                <a16:creationId xmlns:a16="http://schemas.microsoft.com/office/drawing/2014/main" id="{753127C4-82ED-954E-EACD-D6E0353FFBFF}"/>
              </a:ext>
            </a:extLst>
          </p:cNvPr>
          <p:cNvPicPr>
            <a:picLocks noGrp="1" noChangeAspect="1"/>
          </p:cNvPicPr>
          <p:nvPr>
            <p:ph sz="half" idx="1"/>
          </p:nvPr>
        </p:nvPicPr>
        <p:blipFill>
          <a:blip r:embed="rId2"/>
          <a:stretch>
            <a:fillRect/>
          </a:stretch>
        </p:blipFill>
        <p:spPr>
          <a:xfrm>
            <a:off x="357804" y="1325563"/>
            <a:ext cx="5661996" cy="4488069"/>
          </a:xfrm>
        </p:spPr>
      </p:pic>
      <p:pic>
        <p:nvPicPr>
          <p:cNvPr id="9" name="Content Placeholder 8" descr="Chart, line chart&#10;&#10;Description automatically generated">
            <a:extLst>
              <a:ext uri="{FF2B5EF4-FFF2-40B4-BE49-F238E27FC236}">
                <a16:creationId xmlns:a16="http://schemas.microsoft.com/office/drawing/2014/main" id="{AF72F9D6-2FEB-D599-5F22-C7101C060159}"/>
              </a:ext>
            </a:extLst>
          </p:cNvPr>
          <p:cNvPicPr>
            <a:picLocks noGrp="1" noChangeAspect="1"/>
          </p:cNvPicPr>
          <p:nvPr>
            <p:ph sz="half" idx="2"/>
          </p:nvPr>
        </p:nvPicPr>
        <p:blipFill>
          <a:blip r:embed="rId3"/>
          <a:stretch>
            <a:fillRect/>
          </a:stretch>
        </p:blipFill>
        <p:spPr>
          <a:xfrm>
            <a:off x="6172200" y="1325563"/>
            <a:ext cx="5661996" cy="4488069"/>
          </a:xfrm>
        </p:spPr>
      </p:pic>
      <p:sp>
        <p:nvSpPr>
          <p:cNvPr id="5" name="Slide Number Placeholder 4">
            <a:extLst>
              <a:ext uri="{FF2B5EF4-FFF2-40B4-BE49-F238E27FC236}">
                <a16:creationId xmlns:a16="http://schemas.microsoft.com/office/drawing/2014/main" id="{8F9A0692-25A1-2061-9BBE-2A966415865F}"/>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1730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0F1-036B-4AF3-B6A4-548FCD030600}"/>
              </a:ext>
            </a:extLst>
          </p:cNvPr>
          <p:cNvSpPr>
            <a:spLocks noGrp="1"/>
          </p:cNvSpPr>
          <p:nvPr>
            <p:ph type="title"/>
          </p:nvPr>
        </p:nvSpPr>
        <p:spPr>
          <a:xfrm>
            <a:off x="856861" y="0"/>
            <a:ext cx="10515600" cy="1325563"/>
          </a:xfrm>
        </p:spPr>
        <p:txBody>
          <a:bodyPr/>
          <a:lstStyle/>
          <a:p>
            <a:r>
              <a:rPr lang="en-US" dirty="0">
                <a:solidFill>
                  <a:schemeClr val="bg1"/>
                </a:solidFill>
              </a:rPr>
              <a:t>Ear</a:t>
            </a:r>
            <a:r>
              <a:rPr lang="en-US" dirty="0"/>
              <a:t>nings Penalty for Taking Time Out</a:t>
            </a:r>
          </a:p>
        </p:txBody>
      </p:sp>
      <p:sp>
        <p:nvSpPr>
          <p:cNvPr id="3" name="Content Placeholder 2">
            <a:extLst>
              <a:ext uri="{FF2B5EF4-FFF2-40B4-BE49-F238E27FC236}">
                <a16:creationId xmlns:a16="http://schemas.microsoft.com/office/drawing/2014/main" id="{22EE1A7E-B595-4160-88F1-AF9F5B52292A}"/>
              </a:ext>
            </a:extLst>
          </p:cNvPr>
          <p:cNvSpPr>
            <a:spLocks noGrp="1"/>
          </p:cNvSpPr>
          <p:nvPr>
            <p:ph idx="1"/>
          </p:nvPr>
        </p:nvSpPr>
        <p:spPr>
          <a:xfrm>
            <a:off x="838199" y="1358525"/>
            <a:ext cx="11012905" cy="4838739"/>
          </a:xfrm>
        </p:spPr>
        <p:txBody>
          <a:bodyPr>
            <a:normAutofit/>
          </a:bodyPr>
          <a:lstStyle/>
          <a:p>
            <a:pPr>
              <a:spcBef>
                <a:spcPts val="0"/>
              </a:spcBef>
              <a:spcAft>
                <a:spcPts val="1000"/>
              </a:spcAft>
            </a:pPr>
            <a:r>
              <a:rPr lang="en-US" sz="2400" b="0" dirty="0"/>
              <a:t>Occupations with the largest wage gap tend to also be highly skilled.</a:t>
            </a:r>
          </a:p>
          <a:p>
            <a:pPr>
              <a:spcAft>
                <a:spcPts val="1000"/>
              </a:spcAft>
            </a:pPr>
            <a:r>
              <a:rPr lang="en-US" sz="2400" b="0" dirty="0"/>
              <a:t>Earnings penalty for taking time out for career paths with the most prestigious degrees is generally very high.</a:t>
            </a:r>
          </a:p>
          <a:p>
            <a:r>
              <a:rPr lang="en-US" sz="2400" b="0" dirty="0"/>
              <a:t>Earnings penalty for taking time off, at 15 years since leaving college with a Bachelors:</a:t>
            </a:r>
          </a:p>
          <a:p>
            <a:pPr lvl="1"/>
            <a:r>
              <a:rPr lang="en-US" b="0" dirty="0"/>
              <a:t>Lowest for MDs</a:t>
            </a:r>
          </a:p>
          <a:p>
            <a:pPr lvl="1"/>
            <a:r>
              <a:rPr lang="en-US" b="0" dirty="0"/>
              <a:t>Highest for MBAs - at 1.4 times the penalty for MDs</a:t>
            </a:r>
          </a:p>
          <a:p>
            <a:pPr lvl="1">
              <a:spcAft>
                <a:spcPts val="1000"/>
              </a:spcAft>
            </a:pPr>
            <a:r>
              <a:rPr lang="en-US" dirty="0"/>
              <a:t>Followed by JDs and PhDs - at 1.2 times the penalty for MDs</a:t>
            </a:r>
          </a:p>
          <a:p>
            <a:r>
              <a:rPr lang="en-US" sz="2400" b="0" dirty="0">
                <a:latin typeface="Calibri" panose="020F0502020204030204" pitchFamily="34" charset="0"/>
                <a:ea typeface="Calibri" panose="020F0502020204030204" pitchFamily="34" charset="0"/>
                <a:cs typeface="Times New Roman" panose="02020603050405020304" pitchFamily="18" charset="0"/>
              </a:rPr>
              <a:t>W</a:t>
            </a:r>
            <a:r>
              <a:rPr lang="en-US" sz="2400" b="0" dirty="0">
                <a:effectLst/>
                <a:latin typeface="Calibri" panose="020F0502020204030204" pitchFamily="34" charset="0"/>
                <a:ea typeface="Calibri" panose="020F0502020204030204" pitchFamily="34" charset="0"/>
                <a:cs typeface="Times New Roman" panose="02020603050405020304" pitchFamily="18" charset="0"/>
              </a:rPr>
              <a:t>omen with children tend to do less well than men with children.</a:t>
            </a:r>
            <a:endParaRPr lang="en-US" sz="2400" b="0" dirty="0"/>
          </a:p>
        </p:txBody>
      </p:sp>
      <p:sp>
        <p:nvSpPr>
          <p:cNvPr id="4" name="Slide Number Placeholder 3">
            <a:extLst>
              <a:ext uri="{FF2B5EF4-FFF2-40B4-BE49-F238E27FC236}">
                <a16:creationId xmlns:a16="http://schemas.microsoft.com/office/drawing/2014/main" id="{DC2B3307-C1CD-41C8-A8EB-B8CFC6BD3C23}"/>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598812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136BCF56-CD25-DC4C-7F85-6EDFF61FBE85}"/>
              </a:ext>
            </a:extLst>
          </p:cNvPr>
          <p:cNvPicPr>
            <a:picLocks noGrp="1" noChangeAspect="1"/>
          </p:cNvPicPr>
          <p:nvPr>
            <p:ph idx="1"/>
          </p:nvPr>
        </p:nvPicPr>
        <p:blipFill>
          <a:blip r:embed="rId3"/>
          <a:stretch>
            <a:fillRect/>
          </a:stretch>
        </p:blipFill>
        <p:spPr>
          <a:xfrm>
            <a:off x="1632030" y="905982"/>
            <a:ext cx="8640827" cy="5317434"/>
          </a:xfrm>
          <a:prstGeom prst="rect">
            <a:avLst/>
          </a:prstGeom>
        </p:spPr>
      </p:pic>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p:txBody>
          <a:bodyPr/>
          <a:lstStyle/>
          <a:p>
            <a:r>
              <a:rPr lang="en-US" dirty="0">
                <a:solidFill>
                  <a:schemeClr val="bg1"/>
                </a:solidFill>
              </a:rPr>
              <a:t>Wa</a:t>
            </a:r>
            <a:r>
              <a:rPr lang="en-US" dirty="0"/>
              <a:t>ge Gap by Race/Ethnicity</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3" name="TextBox 2">
            <a:extLst>
              <a:ext uri="{FF2B5EF4-FFF2-40B4-BE49-F238E27FC236}">
                <a16:creationId xmlns:a16="http://schemas.microsoft.com/office/drawing/2014/main" id="{29E98C28-9933-1030-5C15-466B34CAC27D}"/>
              </a:ext>
            </a:extLst>
          </p:cNvPr>
          <p:cNvSpPr txBox="1"/>
          <p:nvPr/>
        </p:nvSpPr>
        <p:spPr>
          <a:xfrm>
            <a:off x="7483497" y="4510765"/>
            <a:ext cx="638316" cy="400110"/>
          </a:xfrm>
          <a:prstGeom prst="rect">
            <a:avLst/>
          </a:prstGeom>
          <a:solidFill>
            <a:schemeClr val="bg1"/>
          </a:solidFill>
          <a:ln>
            <a:solidFill>
              <a:schemeClr val="accent6">
                <a:lumMod val="50000"/>
              </a:schemeClr>
            </a:solidFill>
          </a:ln>
        </p:spPr>
        <p:txBody>
          <a:bodyPr wrap="none" rtlCol="0">
            <a:spAutoFit/>
          </a:bodyPr>
          <a:lstStyle/>
          <a:p>
            <a:r>
              <a:rPr lang="en-US" sz="2000" dirty="0"/>
              <a:t>79.2</a:t>
            </a:r>
          </a:p>
        </p:txBody>
      </p:sp>
      <p:sp>
        <p:nvSpPr>
          <p:cNvPr id="4" name="TextBox 3">
            <a:extLst>
              <a:ext uri="{FF2B5EF4-FFF2-40B4-BE49-F238E27FC236}">
                <a16:creationId xmlns:a16="http://schemas.microsoft.com/office/drawing/2014/main" id="{6119021B-032F-7E0F-8949-59967A652CBB}"/>
              </a:ext>
            </a:extLst>
          </p:cNvPr>
          <p:cNvSpPr txBox="1"/>
          <p:nvPr/>
        </p:nvSpPr>
        <p:spPr>
          <a:xfrm>
            <a:off x="2880919" y="4515476"/>
            <a:ext cx="638316" cy="400110"/>
          </a:xfrm>
          <a:prstGeom prst="rect">
            <a:avLst/>
          </a:prstGeom>
          <a:solidFill>
            <a:schemeClr val="bg1"/>
          </a:solidFill>
          <a:ln>
            <a:solidFill>
              <a:schemeClr val="accent6">
                <a:lumMod val="50000"/>
              </a:schemeClr>
            </a:solidFill>
          </a:ln>
        </p:spPr>
        <p:txBody>
          <a:bodyPr wrap="square" rtlCol="0">
            <a:spAutoFit/>
          </a:bodyPr>
          <a:lstStyle/>
          <a:p>
            <a:r>
              <a:rPr lang="en-US" sz="2000" dirty="0"/>
              <a:t>83.0</a:t>
            </a:r>
          </a:p>
        </p:txBody>
      </p:sp>
      <p:sp>
        <p:nvSpPr>
          <p:cNvPr id="6" name="TextBox 5">
            <a:extLst>
              <a:ext uri="{FF2B5EF4-FFF2-40B4-BE49-F238E27FC236}">
                <a16:creationId xmlns:a16="http://schemas.microsoft.com/office/drawing/2014/main" id="{C326A568-6F1F-A4CD-744B-7E2E535F8749}"/>
              </a:ext>
            </a:extLst>
          </p:cNvPr>
          <p:cNvSpPr txBox="1"/>
          <p:nvPr/>
        </p:nvSpPr>
        <p:spPr>
          <a:xfrm>
            <a:off x="4436452" y="4510765"/>
            <a:ext cx="638316" cy="400110"/>
          </a:xfrm>
          <a:prstGeom prst="rect">
            <a:avLst/>
          </a:prstGeom>
          <a:solidFill>
            <a:schemeClr val="bg1"/>
          </a:solidFill>
          <a:ln>
            <a:solidFill>
              <a:schemeClr val="accent6">
                <a:lumMod val="50000"/>
              </a:schemeClr>
            </a:solidFill>
          </a:ln>
        </p:spPr>
        <p:txBody>
          <a:bodyPr wrap="none" rtlCol="0">
            <a:spAutoFit/>
          </a:bodyPr>
          <a:lstStyle/>
          <a:p>
            <a:r>
              <a:rPr lang="en-US" sz="2000" dirty="0"/>
              <a:t>83.0</a:t>
            </a:r>
          </a:p>
        </p:txBody>
      </p:sp>
      <p:sp>
        <p:nvSpPr>
          <p:cNvPr id="8" name="TextBox 7">
            <a:extLst>
              <a:ext uri="{FF2B5EF4-FFF2-40B4-BE49-F238E27FC236}">
                <a16:creationId xmlns:a16="http://schemas.microsoft.com/office/drawing/2014/main" id="{08B3484B-2335-51B2-F9B0-8A8EB9127F27}"/>
              </a:ext>
            </a:extLst>
          </p:cNvPr>
          <p:cNvSpPr txBox="1"/>
          <p:nvPr/>
        </p:nvSpPr>
        <p:spPr>
          <a:xfrm>
            <a:off x="5927964" y="4510765"/>
            <a:ext cx="638316" cy="400110"/>
          </a:xfrm>
          <a:prstGeom prst="rect">
            <a:avLst/>
          </a:prstGeom>
          <a:solidFill>
            <a:schemeClr val="bg1"/>
          </a:solidFill>
          <a:ln>
            <a:solidFill>
              <a:schemeClr val="accent6">
                <a:lumMod val="50000"/>
              </a:schemeClr>
            </a:solidFill>
          </a:ln>
        </p:spPr>
        <p:txBody>
          <a:bodyPr wrap="none" rtlCol="0">
            <a:spAutoFit/>
          </a:bodyPr>
          <a:lstStyle/>
          <a:p>
            <a:r>
              <a:rPr lang="en-US" sz="2000" dirty="0"/>
              <a:t>90.7</a:t>
            </a:r>
          </a:p>
        </p:txBody>
      </p:sp>
      <p:sp>
        <p:nvSpPr>
          <p:cNvPr id="9" name="TextBox 8">
            <a:extLst>
              <a:ext uri="{FF2B5EF4-FFF2-40B4-BE49-F238E27FC236}">
                <a16:creationId xmlns:a16="http://schemas.microsoft.com/office/drawing/2014/main" id="{12B92D5D-3944-9410-DB46-CF580EB5F181}"/>
              </a:ext>
            </a:extLst>
          </p:cNvPr>
          <p:cNvSpPr txBox="1"/>
          <p:nvPr/>
        </p:nvSpPr>
        <p:spPr>
          <a:xfrm>
            <a:off x="8953593" y="4510765"/>
            <a:ext cx="638316" cy="400110"/>
          </a:xfrm>
          <a:prstGeom prst="rect">
            <a:avLst/>
          </a:prstGeom>
          <a:solidFill>
            <a:schemeClr val="bg1"/>
          </a:solidFill>
          <a:ln>
            <a:solidFill>
              <a:schemeClr val="accent6">
                <a:lumMod val="50000"/>
              </a:schemeClr>
            </a:solidFill>
          </a:ln>
        </p:spPr>
        <p:txBody>
          <a:bodyPr wrap="none" rtlCol="0">
            <a:spAutoFit/>
          </a:bodyPr>
          <a:lstStyle/>
          <a:p>
            <a:r>
              <a:rPr lang="en-US" sz="2000" dirty="0"/>
              <a:t>85.8</a:t>
            </a:r>
          </a:p>
        </p:txBody>
      </p:sp>
    </p:spTree>
    <p:extLst>
      <p:ext uri="{BB962C8B-B14F-4D97-AF65-F5344CB8AC3E}">
        <p14:creationId xmlns:p14="http://schemas.microsoft.com/office/powerpoint/2010/main" val="934723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6EB788-CCF3-20AE-8ACD-2F729BAA4417}"/>
              </a:ext>
            </a:extLst>
          </p:cNvPr>
          <p:cNvPicPr>
            <a:picLocks noChangeAspect="1"/>
          </p:cNvPicPr>
          <p:nvPr/>
        </p:nvPicPr>
        <p:blipFill>
          <a:blip r:embed="rId3"/>
          <a:stretch>
            <a:fillRect/>
          </a:stretch>
        </p:blipFill>
        <p:spPr>
          <a:xfrm>
            <a:off x="688244" y="1034098"/>
            <a:ext cx="6291807" cy="5095630"/>
          </a:xfrm>
          <a:prstGeom prst="rect">
            <a:avLst/>
          </a:prstGeom>
        </p:spPr>
      </p:pic>
      <p:sp>
        <p:nvSpPr>
          <p:cNvPr id="14" name="Content Placeholder 13">
            <a:extLst>
              <a:ext uri="{FF2B5EF4-FFF2-40B4-BE49-F238E27FC236}">
                <a16:creationId xmlns:a16="http://schemas.microsoft.com/office/drawing/2014/main" id="{078D0BB3-2756-430D-93CC-E1DCD8C40CBD}"/>
              </a:ext>
            </a:extLst>
          </p:cNvPr>
          <p:cNvSpPr>
            <a:spLocks noGrp="1"/>
          </p:cNvSpPr>
          <p:nvPr>
            <p:ph sz="half" idx="2"/>
          </p:nvPr>
        </p:nvSpPr>
        <p:spPr>
          <a:xfrm>
            <a:off x="7060066" y="1617785"/>
            <a:ext cx="4443690" cy="4748666"/>
          </a:xfrm>
        </p:spPr>
        <p:txBody>
          <a:bodyPr>
            <a:normAutofit/>
          </a:bodyPr>
          <a:lstStyle/>
          <a:p>
            <a:pPr marL="0" indent="0" algn="just">
              <a:buNone/>
            </a:pPr>
            <a:endParaRPr lang="en-US" sz="2400" b="0" dirty="0"/>
          </a:p>
          <a:p>
            <a:pPr algn="just"/>
            <a:r>
              <a:rPr lang="en-US" sz="2400" b="0" dirty="0">
                <a:effectLst/>
                <a:latin typeface="Calibri" panose="020F0502020204030204" pitchFamily="34" charset="0"/>
                <a:ea typeface="Calibri" panose="020F0502020204030204" pitchFamily="34" charset="0"/>
                <a:cs typeface="Times New Roman" panose="02020603050405020304" pitchFamily="18" charset="0"/>
              </a:rPr>
              <a:t>The gap between men and women’s median earnings was larger than the national average among college graduates, with women’s median earnings at only 77.7% of men’s.</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a:xfrm>
            <a:off x="838200" y="282268"/>
            <a:ext cx="10515600" cy="890898"/>
          </a:xfrm>
        </p:spPr>
        <p:txBody>
          <a:bodyPr/>
          <a:lstStyle/>
          <a:p>
            <a:r>
              <a:rPr lang="en-US" dirty="0">
                <a:solidFill>
                  <a:schemeClr val="bg1"/>
                </a:solidFill>
              </a:rPr>
              <a:t>Wa</a:t>
            </a:r>
            <a:r>
              <a:rPr lang="en-US" dirty="0"/>
              <a:t>ge Gap by Level of Education</a:t>
            </a:r>
          </a:p>
        </p:txBody>
      </p:sp>
      <p:sp>
        <p:nvSpPr>
          <p:cNvPr id="4" name="TextBox 3">
            <a:extLst>
              <a:ext uri="{FF2B5EF4-FFF2-40B4-BE49-F238E27FC236}">
                <a16:creationId xmlns:a16="http://schemas.microsoft.com/office/drawing/2014/main" id="{BC382FE1-2D1C-FFCE-B61D-FF618C07E3AA}"/>
              </a:ext>
            </a:extLst>
          </p:cNvPr>
          <p:cNvSpPr txBox="1"/>
          <p:nvPr/>
        </p:nvSpPr>
        <p:spPr>
          <a:xfrm>
            <a:off x="1786073" y="4486497"/>
            <a:ext cx="638316" cy="400110"/>
          </a:xfrm>
          <a:prstGeom prst="rect">
            <a:avLst/>
          </a:prstGeom>
          <a:solidFill>
            <a:schemeClr val="bg1"/>
          </a:solidFill>
          <a:ln>
            <a:solidFill>
              <a:schemeClr val="accent6">
                <a:lumMod val="50000"/>
              </a:schemeClr>
            </a:solidFill>
          </a:ln>
        </p:spPr>
        <p:txBody>
          <a:bodyPr wrap="none" rtlCol="0">
            <a:spAutoFit/>
          </a:bodyPr>
          <a:lstStyle/>
          <a:p>
            <a:r>
              <a:rPr lang="en-US" sz="2000" dirty="0"/>
              <a:t>79.7</a:t>
            </a:r>
          </a:p>
        </p:txBody>
      </p:sp>
      <p:sp>
        <p:nvSpPr>
          <p:cNvPr id="10" name="TextBox 9">
            <a:extLst>
              <a:ext uri="{FF2B5EF4-FFF2-40B4-BE49-F238E27FC236}">
                <a16:creationId xmlns:a16="http://schemas.microsoft.com/office/drawing/2014/main" id="{8A3C23B2-89F0-49E6-0DE9-C0989EE617CD}"/>
              </a:ext>
            </a:extLst>
          </p:cNvPr>
          <p:cNvSpPr txBox="1"/>
          <p:nvPr/>
        </p:nvSpPr>
        <p:spPr>
          <a:xfrm>
            <a:off x="3066223" y="4498688"/>
            <a:ext cx="638316" cy="400110"/>
          </a:xfrm>
          <a:prstGeom prst="rect">
            <a:avLst/>
          </a:prstGeom>
          <a:solidFill>
            <a:schemeClr val="bg1"/>
          </a:solidFill>
          <a:ln>
            <a:solidFill>
              <a:schemeClr val="accent6">
                <a:lumMod val="50000"/>
              </a:schemeClr>
            </a:solidFill>
          </a:ln>
        </p:spPr>
        <p:txBody>
          <a:bodyPr wrap="none" rtlCol="0">
            <a:spAutoFit/>
          </a:bodyPr>
          <a:lstStyle/>
          <a:p>
            <a:r>
              <a:rPr lang="en-US" sz="2000" dirty="0"/>
              <a:t>77.8</a:t>
            </a:r>
          </a:p>
        </p:txBody>
      </p:sp>
      <p:sp>
        <p:nvSpPr>
          <p:cNvPr id="11" name="TextBox 10">
            <a:extLst>
              <a:ext uri="{FF2B5EF4-FFF2-40B4-BE49-F238E27FC236}">
                <a16:creationId xmlns:a16="http://schemas.microsoft.com/office/drawing/2014/main" id="{CA01AAE7-C17D-6B41-AB81-D6008F991B21}"/>
              </a:ext>
            </a:extLst>
          </p:cNvPr>
          <p:cNvSpPr txBox="1"/>
          <p:nvPr/>
        </p:nvSpPr>
        <p:spPr>
          <a:xfrm>
            <a:off x="4419751" y="4472532"/>
            <a:ext cx="638316" cy="400110"/>
          </a:xfrm>
          <a:prstGeom prst="rect">
            <a:avLst/>
          </a:prstGeom>
          <a:solidFill>
            <a:schemeClr val="bg1"/>
          </a:solidFill>
          <a:ln>
            <a:solidFill>
              <a:schemeClr val="accent6">
                <a:lumMod val="50000"/>
              </a:schemeClr>
            </a:solidFill>
          </a:ln>
        </p:spPr>
        <p:txBody>
          <a:bodyPr wrap="none" rtlCol="0">
            <a:spAutoFit/>
          </a:bodyPr>
          <a:lstStyle/>
          <a:p>
            <a:r>
              <a:rPr lang="en-US" sz="2000" dirty="0"/>
              <a:t>76.2</a:t>
            </a:r>
          </a:p>
        </p:txBody>
      </p:sp>
      <p:sp>
        <p:nvSpPr>
          <p:cNvPr id="12" name="TextBox 11">
            <a:extLst>
              <a:ext uri="{FF2B5EF4-FFF2-40B4-BE49-F238E27FC236}">
                <a16:creationId xmlns:a16="http://schemas.microsoft.com/office/drawing/2014/main" id="{B8FB9508-CCED-C0CE-C963-79B8C401E2E1}"/>
              </a:ext>
            </a:extLst>
          </p:cNvPr>
          <p:cNvSpPr txBox="1"/>
          <p:nvPr/>
        </p:nvSpPr>
        <p:spPr>
          <a:xfrm>
            <a:off x="5850176" y="4438727"/>
            <a:ext cx="638316" cy="400110"/>
          </a:xfrm>
          <a:prstGeom prst="rect">
            <a:avLst/>
          </a:prstGeom>
          <a:solidFill>
            <a:schemeClr val="bg1"/>
          </a:solidFill>
          <a:ln>
            <a:solidFill>
              <a:schemeClr val="accent6">
                <a:lumMod val="50000"/>
              </a:schemeClr>
            </a:solidFill>
          </a:ln>
        </p:spPr>
        <p:txBody>
          <a:bodyPr wrap="none" rtlCol="0">
            <a:spAutoFit/>
          </a:bodyPr>
          <a:lstStyle/>
          <a:p>
            <a:r>
              <a:rPr lang="en-US" sz="2000" dirty="0"/>
              <a:t>77.7</a:t>
            </a:r>
          </a:p>
        </p:txBody>
      </p:sp>
      <p:sp>
        <p:nvSpPr>
          <p:cNvPr id="6" name="TextBox 5">
            <a:extLst>
              <a:ext uri="{FF2B5EF4-FFF2-40B4-BE49-F238E27FC236}">
                <a16:creationId xmlns:a16="http://schemas.microsoft.com/office/drawing/2014/main" id="{67BD640D-617A-C61E-E2F7-8419C30A33DF}"/>
              </a:ext>
            </a:extLst>
          </p:cNvPr>
          <p:cNvSpPr txBox="1"/>
          <p:nvPr/>
        </p:nvSpPr>
        <p:spPr>
          <a:xfrm>
            <a:off x="7060066" y="981907"/>
            <a:ext cx="3924309" cy="1477328"/>
          </a:xfrm>
          <a:prstGeom prst="rect">
            <a:avLst/>
          </a:prstGeom>
          <a:solidFill>
            <a:schemeClr val="bg2"/>
          </a:solid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In 2022, median weekly earnings for 25 years or older:</a:t>
            </a:r>
          </a:p>
          <a:p>
            <a:r>
              <a:rPr lang="en-US" dirty="0">
                <a:latin typeface="Calibri" panose="020F0502020204030204" pitchFamily="34" charset="0"/>
                <a:ea typeface="Calibri" panose="020F0502020204030204" pitchFamily="34" charset="0"/>
                <a:cs typeface="Times New Roman" panose="02020603050405020304" pitchFamily="18" charset="0"/>
              </a:rPr>
              <a:t>Women - </a:t>
            </a:r>
            <a:r>
              <a:rPr lang="en-US" sz="1800" dirty="0">
                <a:effectLst/>
                <a:latin typeface="Calibri" panose="020F0502020204030204" pitchFamily="34" charset="0"/>
                <a:ea typeface="Calibri" panose="020F0502020204030204" pitchFamily="34" charset="0"/>
                <a:cs typeface="Times New Roman" panose="02020603050405020304" pitchFamily="18" charset="0"/>
              </a:rPr>
              <a:t>$1,002</a:t>
            </a:r>
          </a:p>
          <a:p>
            <a:r>
              <a:rPr lang="en-US" dirty="0">
                <a:latin typeface="Calibri" panose="020F0502020204030204" pitchFamily="34" charset="0"/>
                <a:cs typeface="Times New Roman" panose="02020603050405020304" pitchFamily="18" charset="0"/>
              </a:rPr>
              <a:t>Men - $1,219</a:t>
            </a:r>
          </a:p>
          <a:p>
            <a:r>
              <a:rPr lang="en-US" dirty="0">
                <a:latin typeface="Calibri" panose="020F0502020204030204" pitchFamily="34" charset="0"/>
                <a:cs typeface="Times New Roman" panose="02020603050405020304" pitchFamily="18" charset="0"/>
              </a:rPr>
              <a:t>Wage Gap – 82.2%</a:t>
            </a:r>
            <a:endParaRPr lang="en-US" dirty="0"/>
          </a:p>
        </p:txBody>
      </p:sp>
    </p:spTree>
    <p:extLst>
      <p:ext uri="{BB962C8B-B14F-4D97-AF65-F5344CB8AC3E}">
        <p14:creationId xmlns:p14="http://schemas.microsoft.com/office/powerpoint/2010/main" val="2402940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E79D-33A2-408D-AE22-97C1DC4DCF20}"/>
              </a:ext>
            </a:extLst>
          </p:cNvPr>
          <p:cNvSpPr>
            <a:spLocks noGrp="1"/>
          </p:cNvSpPr>
          <p:nvPr>
            <p:ph type="title"/>
          </p:nvPr>
        </p:nvSpPr>
        <p:spPr/>
        <p:txBody>
          <a:bodyPr>
            <a:normAutofit/>
          </a:bodyPr>
          <a:lstStyle/>
          <a:p>
            <a:r>
              <a:rPr lang="en-US" sz="3200" dirty="0">
                <a:solidFill>
                  <a:schemeClr val="bg1"/>
                </a:solidFill>
              </a:rPr>
              <a:t>Gen</a:t>
            </a:r>
            <a:r>
              <a:rPr lang="en-US" sz="3200" dirty="0"/>
              <a:t>der Wage Gap Over the Years – College Graduates</a:t>
            </a:r>
          </a:p>
        </p:txBody>
      </p:sp>
      <p:sp>
        <p:nvSpPr>
          <p:cNvPr id="4" name="Slide Number Placeholder 3">
            <a:extLst>
              <a:ext uri="{FF2B5EF4-FFF2-40B4-BE49-F238E27FC236}">
                <a16:creationId xmlns:a16="http://schemas.microsoft.com/office/drawing/2014/main" id="{4907359B-D249-4A57-8F13-AA8F62EB56E2}"/>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6" name="Picture 5">
            <a:extLst>
              <a:ext uri="{FF2B5EF4-FFF2-40B4-BE49-F238E27FC236}">
                <a16:creationId xmlns:a16="http://schemas.microsoft.com/office/drawing/2014/main" id="{D6A0B61A-100A-5CD2-A785-ADCE7F580416}"/>
              </a:ext>
            </a:extLst>
          </p:cNvPr>
          <p:cNvPicPr>
            <a:picLocks noChangeAspect="1"/>
          </p:cNvPicPr>
          <p:nvPr/>
        </p:nvPicPr>
        <p:blipFill>
          <a:blip r:embed="rId3"/>
          <a:stretch>
            <a:fillRect/>
          </a:stretch>
        </p:blipFill>
        <p:spPr>
          <a:xfrm>
            <a:off x="1890207" y="972246"/>
            <a:ext cx="8108036" cy="5211525"/>
          </a:xfrm>
          <a:prstGeom prst="rect">
            <a:avLst/>
          </a:prstGeom>
        </p:spPr>
      </p:pic>
    </p:spTree>
    <p:extLst>
      <p:ext uri="{BB962C8B-B14F-4D97-AF65-F5344CB8AC3E}">
        <p14:creationId xmlns:p14="http://schemas.microsoft.com/office/powerpoint/2010/main" val="3825625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7DC37A-DE8C-CE88-021E-1394833429FB}"/>
              </a:ext>
            </a:extLst>
          </p:cNvPr>
          <p:cNvPicPr>
            <a:picLocks noChangeAspect="1"/>
          </p:cNvPicPr>
          <p:nvPr/>
        </p:nvPicPr>
        <p:blipFill>
          <a:blip r:embed="rId3"/>
          <a:stretch>
            <a:fillRect/>
          </a:stretch>
        </p:blipFill>
        <p:spPr>
          <a:xfrm>
            <a:off x="1560114" y="1054613"/>
            <a:ext cx="9084237" cy="5127833"/>
          </a:xfrm>
          <a:prstGeom prst="rect">
            <a:avLst/>
          </a:prstGeom>
        </p:spPr>
      </p:pic>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a:xfrm>
            <a:off x="838200" y="26504"/>
            <a:ext cx="10515600" cy="1325563"/>
          </a:xfrm>
        </p:spPr>
        <p:txBody>
          <a:bodyPr/>
          <a:lstStyle/>
          <a:p>
            <a:r>
              <a:rPr lang="en-US" dirty="0">
                <a:solidFill>
                  <a:schemeClr val="bg1"/>
                </a:solidFill>
              </a:rPr>
              <a:t>We</a:t>
            </a:r>
            <a:r>
              <a:rPr lang="en-US" dirty="0"/>
              <a:t>ekly Earnings by Occupation</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12" name="TextBox 11">
            <a:extLst>
              <a:ext uri="{FF2B5EF4-FFF2-40B4-BE49-F238E27FC236}">
                <a16:creationId xmlns:a16="http://schemas.microsoft.com/office/drawing/2014/main" id="{0B2EC3CB-01D2-4995-ED2F-E33B9880E230}"/>
              </a:ext>
            </a:extLst>
          </p:cNvPr>
          <p:cNvSpPr txBox="1"/>
          <p:nvPr/>
        </p:nvSpPr>
        <p:spPr>
          <a:xfrm>
            <a:off x="4662256" y="57207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83.0</a:t>
            </a:r>
          </a:p>
        </p:txBody>
      </p:sp>
      <p:sp>
        <p:nvSpPr>
          <p:cNvPr id="13" name="TextBox 12">
            <a:extLst>
              <a:ext uri="{FF2B5EF4-FFF2-40B4-BE49-F238E27FC236}">
                <a16:creationId xmlns:a16="http://schemas.microsoft.com/office/drawing/2014/main" id="{33138F30-1A63-DA06-7340-CF3A5AEE1DEB}"/>
              </a:ext>
            </a:extLst>
          </p:cNvPr>
          <p:cNvSpPr txBox="1"/>
          <p:nvPr/>
        </p:nvSpPr>
        <p:spPr>
          <a:xfrm>
            <a:off x="5390340" y="5720781"/>
            <a:ext cx="3256725" cy="461665"/>
          </a:xfrm>
          <a:prstGeom prst="rect">
            <a:avLst/>
          </a:prstGeom>
          <a:noFill/>
        </p:spPr>
        <p:txBody>
          <a:bodyPr wrap="none" rtlCol="0">
            <a:spAutoFit/>
          </a:bodyPr>
          <a:lstStyle/>
          <a:p>
            <a:r>
              <a:rPr lang="en-US" sz="2400" dirty="0"/>
              <a:t>= National Average Ratio</a:t>
            </a:r>
          </a:p>
        </p:txBody>
      </p:sp>
      <p:sp>
        <p:nvSpPr>
          <p:cNvPr id="16" name="TextBox 15">
            <a:extLst>
              <a:ext uri="{FF2B5EF4-FFF2-40B4-BE49-F238E27FC236}">
                <a16:creationId xmlns:a16="http://schemas.microsoft.com/office/drawing/2014/main" id="{735E5380-523C-2BEA-8C52-3C8C7466A63D}"/>
              </a:ext>
            </a:extLst>
          </p:cNvPr>
          <p:cNvSpPr txBox="1"/>
          <p:nvPr/>
        </p:nvSpPr>
        <p:spPr>
          <a:xfrm>
            <a:off x="2327876" y="4456099"/>
            <a:ext cx="768807" cy="523220"/>
          </a:xfrm>
          <a:prstGeom prst="rect">
            <a:avLst/>
          </a:prstGeom>
          <a:solidFill>
            <a:schemeClr val="bg1"/>
          </a:solidFill>
          <a:ln>
            <a:solidFill>
              <a:schemeClr val="accent6">
                <a:lumMod val="50000"/>
              </a:schemeClr>
            </a:solidFill>
          </a:ln>
        </p:spPr>
        <p:txBody>
          <a:bodyPr wrap="none" rtlCol="0">
            <a:spAutoFit/>
          </a:bodyPr>
          <a:lstStyle/>
          <a:p>
            <a:r>
              <a:rPr lang="en-US" sz="2800" dirty="0"/>
              <a:t>79.5</a:t>
            </a:r>
          </a:p>
        </p:txBody>
      </p:sp>
      <p:sp>
        <p:nvSpPr>
          <p:cNvPr id="17" name="TextBox 16">
            <a:extLst>
              <a:ext uri="{FF2B5EF4-FFF2-40B4-BE49-F238E27FC236}">
                <a16:creationId xmlns:a16="http://schemas.microsoft.com/office/drawing/2014/main" id="{DF489AE7-A113-7233-A7D2-149B0FB07804}"/>
              </a:ext>
            </a:extLst>
          </p:cNvPr>
          <p:cNvSpPr txBox="1"/>
          <p:nvPr/>
        </p:nvSpPr>
        <p:spPr>
          <a:xfrm>
            <a:off x="3550118" y="4456099"/>
            <a:ext cx="768807" cy="523220"/>
          </a:xfrm>
          <a:prstGeom prst="rect">
            <a:avLst/>
          </a:prstGeom>
          <a:solidFill>
            <a:schemeClr val="bg1"/>
          </a:solidFill>
          <a:ln>
            <a:solidFill>
              <a:schemeClr val="accent6">
                <a:lumMod val="50000"/>
              </a:schemeClr>
            </a:solidFill>
          </a:ln>
        </p:spPr>
        <p:txBody>
          <a:bodyPr wrap="none" rtlCol="0">
            <a:spAutoFit/>
          </a:bodyPr>
          <a:lstStyle/>
          <a:p>
            <a:r>
              <a:rPr lang="en-US" sz="2800" dirty="0"/>
              <a:t>74.6</a:t>
            </a:r>
          </a:p>
        </p:txBody>
      </p:sp>
      <p:sp>
        <p:nvSpPr>
          <p:cNvPr id="18" name="TextBox 17">
            <a:extLst>
              <a:ext uri="{FF2B5EF4-FFF2-40B4-BE49-F238E27FC236}">
                <a16:creationId xmlns:a16="http://schemas.microsoft.com/office/drawing/2014/main" id="{8D4875C3-DDE9-03D0-029B-98EF73044444}"/>
              </a:ext>
            </a:extLst>
          </p:cNvPr>
          <p:cNvSpPr txBox="1"/>
          <p:nvPr/>
        </p:nvSpPr>
        <p:spPr>
          <a:xfrm>
            <a:off x="4763210" y="4456099"/>
            <a:ext cx="768807" cy="523220"/>
          </a:xfrm>
          <a:prstGeom prst="rect">
            <a:avLst/>
          </a:prstGeom>
          <a:solidFill>
            <a:schemeClr val="bg1"/>
          </a:solidFill>
          <a:ln>
            <a:solidFill>
              <a:schemeClr val="accent6">
                <a:lumMod val="50000"/>
              </a:schemeClr>
            </a:solidFill>
          </a:ln>
        </p:spPr>
        <p:txBody>
          <a:bodyPr wrap="none" rtlCol="0">
            <a:spAutoFit/>
          </a:bodyPr>
          <a:lstStyle/>
          <a:p>
            <a:r>
              <a:rPr lang="en-US" sz="2800" dirty="0"/>
              <a:t>83.8</a:t>
            </a:r>
          </a:p>
        </p:txBody>
      </p:sp>
      <p:sp>
        <p:nvSpPr>
          <p:cNvPr id="19" name="TextBox 18">
            <a:extLst>
              <a:ext uri="{FF2B5EF4-FFF2-40B4-BE49-F238E27FC236}">
                <a16:creationId xmlns:a16="http://schemas.microsoft.com/office/drawing/2014/main" id="{2E98BCE6-07E1-BB40-8810-F453B24E403B}"/>
              </a:ext>
            </a:extLst>
          </p:cNvPr>
          <p:cNvSpPr txBox="1"/>
          <p:nvPr/>
        </p:nvSpPr>
        <p:spPr>
          <a:xfrm>
            <a:off x="5921404" y="4456099"/>
            <a:ext cx="768807" cy="523220"/>
          </a:xfrm>
          <a:prstGeom prst="rect">
            <a:avLst/>
          </a:prstGeom>
          <a:solidFill>
            <a:schemeClr val="bg1"/>
          </a:solidFill>
          <a:ln>
            <a:solidFill>
              <a:schemeClr val="accent6">
                <a:lumMod val="50000"/>
              </a:schemeClr>
            </a:solidFill>
          </a:ln>
        </p:spPr>
        <p:txBody>
          <a:bodyPr wrap="none" rtlCol="0">
            <a:spAutoFit/>
          </a:bodyPr>
          <a:lstStyle/>
          <a:p>
            <a:r>
              <a:rPr lang="en-US" sz="2800" dirty="0"/>
              <a:t>68.7</a:t>
            </a:r>
          </a:p>
        </p:txBody>
      </p:sp>
      <p:sp>
        <p:nvSpPr>
          <p:cNvPr id="20" name="TextBox 19">
            <a:extLst>
              <a:ext uri="{FF2B5EF4-FFF2-40B4-BE49-F238E27FC236}">
                <a16:creationId xmlns:a16="http://schemas.microsoft.com/office/drawing/2014/main" id="{470E6455-7C77-88A6-05C2-E75E335FFEC9}"/>
              </a:ext>
            </a:extLst>
          </p:cNvPr>
          <p:cNvSpPr txBox="1"/>
          <p:nvPr/>
        </p:nvSpPr>
        <p:spPr>
          <a:xfrm>
            <a:off x="7196108" y="4456099"/>
            <a:ext cx="768807" cy="523220"/>
          </a:xfrm>
          <a:prstGeom prst="rect">
            <a:avLst/>
          </a:prstGeom>
          <a:solidFill>
            <a:schemeClr val="bg1"/>
          </a:solidFill>
          <a:ln>
            <a:solidFill>
              <a:schemeClr val="accent6">
                <a:lumMod val="50000"/>
              </a:schemeClr>
            </a:solidFill>
          </a:ln>
        </p:spPr>
        <p:txBody>
          <a:bodyPr wrap="none" rtlCol="0">
            <a:spAutoFit/>
          </a:bodyPr>
          <a:lstStyle/>
          <a:p>
            <a:r>
              <a:rPr lang="en-US" sz="2800" dirty="0"/>
              <a:t>87.7</a:t>
            </a:r>
          </a:p>
        </p:txBody>
      </p:sp>
      <p:sp>
        <p:nvSpPr>
          <p:cNvPr id="21" name="TextBox 20">
            <a:extLst>
              <a:ext uri="{FF2B5EF4-FFF2-40B4-BE49-F238E27FC236}">
                <a16:creationId xmlns:a16="http://schemas.microsoft.com/office/drawing/2014/main" id="{2A741BFC-C20E-2EE8-DB4A-B20A98141D27}"/>
              </a:ext>
            </a:extLst>
          </p:cNvPr>
          <p:cNvSpPr txBox="1"/>
          <p:nvPr/>
        </p:nvSpPr>
        <p:spPr>
          <a:xfrm>
            <a:off x="8326512" y="4456097"/>
            <a:ext cx="768807" cy="523220"/>
          </a:xfrm>
          <a:prstGeom prst="rect">
            <a:avLst/>
          </a:prstGeom>
          <a:solidFill>
            <a:schemeClr val="bg1"/>
          </a:solidFill>
          <a:ln>
            <a:solidFill>
              <a:schemeClr val="accent6">
                <a:lumMod val="50000"/>
              </a:schemeClr>
            </a:solidFill>
          </a:ln>
        </p:spPr>
        <p:txBody>
          <a:bodyPr wrap="none" rtlCol="0">
            <a:spAutoFit/>
          </a:bodyPr>
          <a:lstStyle/>
          <a:p>
            <a:r>
              <a:rPr lang="en-US" sz="2800" dirty="0"/>
              <a:t>71.5</a:t>
            </a:r>
          </a:p>
        </p:txBody>
      </p:sp>
      <p:sp>
        <p:nvSpPr>
          <p:cNvPr id="22" name="TextBox 21">
            <a:extLst>
              <a:ext uri="{FF2B5EF4-FFF2-40B4-BE49-F238E27FC236}">
                <a16:creationId xmlns:a16="http://schemas.microsoft.com/office/drawing/2014/main" id="{30A48195-840F-C92C-2024-90EBE2B58AC3}"/>
              </a:ext>
            </a:extLst>
          </p:cNvPr>
          <p:cNvSpPr txBox="1"/>
          <p:nvPr/>
        </p:nvSpPr>
        <p:spPr>
          <a:xfrm>
            <a:off x="9601216" y="4456097"/>
            <a:ext cx="768807" cy="523220"/>
          </a:xfrm>
          <a:prstGeom prst="rect">
            <a:avLst/>
          </a:prstGeom>
          <a:solidFill>
            <a:schemeClr val="bg1"/>
          </a:solidFill>
          <a:ln>
            <a:solidFill>
              <a:schemeClr val="accent6">
                <a:lumMod val="50000"/>
              </a:schemeClr>
            </a:solidFill>
          </a:ln>
        </p:spPr>
        <p:txBody>
          <a:bodyPr wrap="none" rtlCol="0">
            <a:spAutoFit/>
          </a:bodyPr>
          <a:lstStyle/>
          <a:p>
            <a:r>
              <a:rPr lang="en-US" sz="2800" dirty="0"/>
              <a:t>77.9</a:t>
            </a:r>
          </a:p>
        </p:txBody>
      </p:sp>
    </p:spTree>
    <p:extLst>
      <p:ext uri="{BB962C8B-B14F-4D97-AF65-F5344CB8AC3E}">
        <p14:creationId xmlns:p14="http://schemas.microsoft.com/office/powerpoint/2010/main" val="2891846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a:extLst>
              <a:ext uri="{FF2B5EF4-FFF2-40B4-BE49-F238E27FC236}">
                <a16:creationId xmlns:a16="http://schemas.microsoft.com/office/drawing/2014/main" id="{F7F63FA3-5FAF-0584-5230-46105B51298D}"/>
              </a:ext>
            </a:extLst>
          </p:cNvPr>
          <p:cNvPicPr>
            <a:picLocks noGrp="1" noChangeAspect="1"/>
          </p:cNvPicPr>
          <p:nvPr>
            <p:ph idx="1"/>
          </p:nvPr>
        </p:nvPicPr>
        <p:blipFill>
          <a:blip r:embed="rId3"/>
          <a:stretch>
            <a:fillRect/>
          </a:stretch>
        </p:blipFill>
        <p:spPr>
          <a:xfrm>
            <a:off x="1771604" y="817085"/>
            <a:ext cx="8762766" cy="5395591"/>
          </a:xfrm>
          <a:prstGeom prst="rect">
            <a:avLst/>
          </a:prstGeom>
        </p:spPr>
      </p:pic>
      <p:sp>
        <p:nvSpPr>
          <p:cNvPr id="2" name="Title 1">
            <a:extLst>
              <a:ext uri="{FF2B5EF4-FFF2-40B4-BE49-F238E27FC236}">
                <a16:creationId xmlns:a16="http://schemas.microsoft.com/office/drawing/2014/main" id="{103AC0CA-18A1-48D7-ADC6-796518E38583}"/>
              </a:ext>
            </a:extLst>
          </p:cNvPr>
          <p:cNvSpPr>
            <a:spLocks noGrp="1"/>
          </p:cNvSpPr>
          <p:nvPr>
            <p:ph type="title"/>
          </p:nvPr>
        </p:nvSpPr>
        <p:spPr/>
        <p:txBody>
          <a:bodyPr>
            <a:normAutofit/>
          </a:bodyPr>
          <a:lstStyle/>
          <a:p>
            <a:r>
              <a:rPr lang="en-US" sz="3200" dirty="0">
                <a:solidFill>
                  <a:schemeClr val="bg1"/>
                </a:solidFill>
              </a:rPr>
              <a:t>Gen</a:t>
            </a:r>
            <a:r>
              <a:rPr lang="en-US" sz="3200" dirty="0"/>
              <a:t>der Distribution of Occupations</a:t>
            </a:r>
          </a:p>
        </p:txBody>
      </p:sp>
      <p:sp>
        <p:nvSpPr>
          <p:cNvPr id="4" name="Slide Number Placeholder 3">
            <a:extLst>
              <a:ext uri="{FF2B5EF4-FFF2-40B4-BE49-F238E27FC236}">
                <a16:creationId xmlns:a16="http://schemas.microsoft.com/office/drawing/2014/main" id="{379E23B9-301A-4238-B411-BF4E1F58368D}"/>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3" name="TextBox 2">
            <a:extLst>
              <a:ext uri="{FF2B5EF4-FFF2-40B4-BE49-F238E27FC236}">
                <a16:creationId xmlns:a16="http://schemas.microsoft.com/office/drawing/2014/main" id="{6DDCA1D1-0355-10C5-0F0C-278BCBC31C8F}"/>
              </a:ext>
            </a:extLst>
          </p:cNvPr>
          <p:cNvSpPr txBox="1"/>
          <p:nvPr/>
        </p:nvSpPr>
        <p:spPr>
          <a:xfrm>
            <a:off x="2865660"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79.5</a:t>
            </a:r>
          </a:p>
        </p:txBody>
      </p:sp>
      <p:sp>
        <p:nvSpPr>
          <p:cNvPr id="5" name="TextBox 4">
            <a:extLst>
              <a:ext uri="{FF2B5EF4-FFF2-40B4-BE49-F238E27FC236}">
                <a16:creationId xmlns:a16="http://schemas.microsoft.com/office/drawing/2014/main" id="{DE39B18D-96E0-BD7F-4F75-4CFCEA5E2039}"/>
              </a:ext>
            </a:extLst>
          </p:cNvPr>
          <p:cNvSpPr txBox="1"/>
          <p:nvPr/>
        </p:nvSpPr>
        <p:spPr>
          <a:xfrm>
            <a:off x="3959315"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74.6</a:t>
            </a:r>
          </a:p>
        </p:txBody>
      </p:sp>
      <p:sp>
        <p:nvSpPr>
          <p:cNvPr id="6" name="TextBox 5">
            <a:extLst>
              <a:ext uri="{FF2B5EF4-FFF2-40B4-BE49-F238E27FC236}">
                <a16:creationId xmlns:a16="http://schemas.microsoft.com/office/drawing/2014/main" id="{E8474EAB-52D2-AC0D-F07D-816A451996C0}"/>
              </a:ext>
            </a:extLst>
          </p:cNvPr>
          <p:cNvSpPr txBox="1"/>
          <p:nvPr/>
        </p:nvSpPr>
        <p:spPr>
          <a:xfrm>
            <a:off x="5066218"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83.8</a:t>
            </a:r>
          </a:p>
        </p:txBody>
      </p:sp>
      <p:sp>
        <p:nvSpPr>
          <p:cNvPr id="7" name="TextBox 6">
            <a:extLst>
              <a:ext uri="{FF2B5EF4-FFF2-40B4-BE49-F238E27FC236}">
                <a16:creationId xmlns:a16="http://schemas.microsoft.com/office/drawing/2014/main" id="{17933018-8D47-6CC6-9C76-D67579FA10FB}"/>
              </a:ext>
            </a:extLst>
          </p:cNvPr>
          <p:cNvSpPr txBox="1"/>
          <p:nvPr/>
        </p:nvSpPr>
        <p:spPr>
          <a:xfrm>
            <a:off x="6152987"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68.7</a:t>
            </a:r>
          </a:p>
        </p:txBody>
      </p:sp>
      <p:sp>
        <p:nvSpPr>
          <p:cNvPr id="8" name="TextBox 7">
            <a:extLst>
              <a:ext uri="{FF2B5EF4-FFF2-40B4-BE49-F238E27FC236}">
                <a16:creationId xmlns:a16="http://schemas.microsoft.com/office/drawing/2014/main" id="{525F55DA-904E-69D6-2B2E-DF094392A70D}"/>
              </a:ext>
            </a:extLst>
          </p:cNvPr>
          <p:cNvSpPr txBox="1"/>
          <p:nvPr/>
        </p:nvSpPr>
        <p:spPr>
          <a:xfrm>
            <a:off x="7260436" y="2054086"/>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87.7</a:t>
            </a:r>
          </a:p>
        </p:txBody>
      </p:sp>
      <p:sp>
        <p:nvSpPr>
          <p:cNvPr id="9" name="TextBox 8">
            <a:extLst>
              <a:ext uri="{FF2B5EF4-FFF2-40B4-BE49-F238E27FC236}">
                <a16:creationId xmlns:a16="http://schemas.microsoft.com/office/drawing/2014/main" id="{551D4C75-32C5-45B1-392F-F9818A261F7B}"/>
              </a:ext>
            </a:extLst>
          </p:cNvPr>
          <p:cNvSpPr txBox="1"/>
          <p:nvPr/>
        </p:nvSpPr>
        <p:spPr>
          <a:xfrm>
            <a:off x="8375406" y="2054085"/>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71.5</a:t>
            </a:r>
          </a:p>
        </p:txBody>
      </p:sp>
      <p:sp>
        <p:nvSpPr>
          <p:cNvPr id="11" name="TextBox 10">
            <a:extLst>
              <a:ext uri="{FF2B5EF4-FFF2-40B4-BE49-F238E27FC236}">
                <a16:creationId xmlns:a16="http://schemas.microsoft.com/office/drawing/2014/main" id="{CBE65263-1359-27C7-8B3A-72064CD2B8C1}"/>
              </a:ext>
            </a:extLst>
          </p:cNvPr>
          <p:cNvSpPr txBox="1"/>
          <p:nvPr/>
        </p:nvSpPr>
        <p:spPr>
          <a:xfrm>
            <a:off x="9476078" y="2054085"/>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77.9</a:t>
            </a:r>
          </a:p>
        </p:txBody>
      </p:sp>
      <p:sp>
        <p:nvSpPr>
          <p:cNvPr id="12" name="TextBox 11">
            <a:extLst>
              <a:ext uri="{FF2B5EF4-FFF2-40B4-BE49-F238E27FC236}">
                <a16:creationId xmlns:a16="http://schemas.microsoft.com/office/drawing/2014/main" id="{E6A8AC89-9D36-7173-B218-6A5CB86BCAB2}"/>
              </a:ext>
            </a:extLst>
          </p:cNvPr>
          <p:cNvSpPr txBox="1"/>
          <p:nvPr/>
        </p:nvSpPr>
        <p:spPr>
          <a:xfrm>
            <a:off x="4026154" y="6395553"/>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83.0</a:t>
            </a:r>
          </a:p>
        </p:txBody>
      </p:sp>
      <p:sp>
        <p:nvSpPr>
          <p:cNvPr id="13" name="TextBox 12">
            <a:extLst>
              <a:ext uri="{FF2B5EF4-FFF2-40B4-BE49-F238E27FC236}">
                <a16:creationId xmlns:a16="http://schemas.microsoft.com/office/drawing/2014/main" id="{15329CF2-FAAC-4924-099C-FB8237DCD216}"/>
              </a:ext>
            </a:extLst>
          </p:cNvPr>
          <p:cNvSpPr txBox="1"/>
          <p:nvPr/>
        </p:nvSpPr>
        <p:spPr>
          <a:xfrm>
            <a:off x="4754238" y="6409196"/>
            <a:ext cx="3256725" cy="461665"/>
          </a:xfrm>
          <a:prstGeom prst="rect">
            <a:avLst/>
          </a:prstGeom>
          <a:noFill/>
        </p:spPr>
        <p:txBody>
          <a:bodyPr wrap="none" rtlCol="0">
            <a:spAutoFit/>
          </a:bodyPr>
          <a:lstStyle/>
          <a:p>
            <a:r>
              <a:rPr lang="en-US" sz="2400" dirty="0"/>
              <a:t>= National Average Ratio</a:t>
            </a:r>
          </a:p>
        </p:txBody>
      </p:sp>
    </p:spTree>
    <p:extLst>
      <p:ext uri="{BB962C8B-B14F-4D97-AF65-F5344CB8AC3E}">
        <p14:creationId xmlns:p14="http://schemas.microsoft.com/office/powerpoint/2010/main" val="2628605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A2AE6-FF19-7D08-7520-BCC9D726E0B6}"/>
              </a:ext>
            </a:extLst>
          </p:cNvPr>
          <p:cNvSpPr>
            <a:spLocks noGrp="1"/>
          </p:cNvSpPr>
          <p:nvPr>
            <p:ph type="title"/>
          </p:nvPr>
        </p:nvSpPr>
        <p:spPr/>
        <p:txBody>
          <a:bodyPr/>
          <a:lstStyle/>
          <a:p>
            <a:r>
              <a:rPr lang="en-US" dirty="0">
                <a:solidFill>
                  <a:schemeClr val="bg1"/>
                </a:solidFill>
              </a:rPr>
              <a:t>Wa</a:t>
            </a:r>
            <a:r>
              <a:rPr lang="en-US" dirty="0"/>
              <a:t>ge Gap by Occupation: 2021</a:t>
            </a:r>
          </a:p>
        </p:txBody>
      </p:sp>
      <p:pic>
        <p:nvPicPr>
          <p:cNvPr id="6" name="Content Placeholder 5">
            <a:extLst>
              <a:ext uri="{FF2B5EF4-FFF2-40B4-BE49-F238E27FC236}">
                <a16:creationId xmlns:a16="http://schemas.microsoft.com/office/drawing/2014/main" id="{209877F1-C056-1936-A4EC-512A10A19D89}"/>
              </a:ext>
            </a:extLst>
          </p:cNvPr>
          <p:cNvPicPr>
            <a:picLocks noGrp="1" noChangeAspect="1"/>
          </p:cNvPicPr>
          <p:nvPr>
            <p:ph idx="1"/>
          </p:nvPr>
        </p:nvPicPr>
        <p:blipFill>
          <a:blip r:embed="rId2"/>
          <a:srcRect/>
          <a:stretch/>
        </p:blipFill>
        <p:spPr>
          <a:xfrm>
            <a:off x="3167995" y="900351"/>
            <a:ext cx="7174610" cy="5483917"/>
          </a:xfrm>
        </p:spPr>
      </p:pic>
      <p:sp>
        <p:nvSpPr>
          <p:cNvPr id="4" name="Slide Number Placeholder 3">
            <a:extLst>
              <a:ext uri="{FF2B5EF4-FFF2-40B4-BE49-F238E27FC236}">
                <a16:creationId xmlns:a16="http://schemas.microsoft.com/office/drawing/2014/main" id="{EA6DBF5E-39F9-8F6E-D071-FB508AA317F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8" name="TextBox 7">
            <a:extLst>
              <a:ext uri="{FF2B5EF4-FFF2-40B4-BE49-F238E27FC236}">
                <a16:creationId xmlns:a16="http://schemas.microsoft.com/office/drawing/2014/main" id="{EDF1E52D-626B-8752-439E-31FF642D5500}"/>
              </a:ext>
            </a:extLst>
          </p:cNvPr>
          <p:cNvSpPr txBox="1"/>
          <p:nvPr/>
        </p:nvSpPr>
        <p:spPr>
          <a:xfrm>
            <a:off x="7801232" y="6456851"/>
            <a:ext cx="3757952" cy="276999"/>
          </a:xfrm>
          <a:prstGeom prst="rect">
            <a:avLst/>
          </a:prstGeom>
          <a:noFill/>
        </p:spPr>
        <p:txBody>
          <a:bodyPr wrap="none" rtlCol="0">
            <a:spAutoFit/>
          </a:bodyPr>
          <a:lstStyle/>
          <a:p>
            <a:r>
              <a:rPr lang="en-US" sz="1200" dirty="0"/>
              <a:t>Source: https://</a:t>
            </a:r>
            <a:r>
              <a:rPr lang="en-US" sz="1200" dirty="0" err="1"/>
              <a:t>www.dol.gov</a:t>
            </a:r>
            <a:r>
              <a:rPr lang="en-US" sz="1200" dirty="0"/>
              <a:t>/agencies/</a:t>
            </a:r>
            <a:r>
              <a:rPr lang="en-US" sz="1200" dirty="0" err="1"/>
              <a:t>wb</a:t>
            </a:r>
            <a:r>
              <a:rPr lang="en-US" sz="1200" dirty="0"/>
              <a:t>/data/earnings</a:t>
            </a:r>
          </a:p>
        </p:txBody>
      </p:sp>
    </p:spTree>
    <p:extLst>
      <p:ext uri="{BB962C8B-B14F-4D97-AF65-F5344CB8AC3E}">
        <p14:creationId xmlns:p14="http://schemas.microsoft.com/office/powerpoint/2010/main" val="409872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790074"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4 Nobel Prize Winners</a:t>
            </a:r>
          </a:p>
          <a:p>
            <a:pPr lvl="2"/>
            <a:r>
              <a:rPr lang="en-US" dirty="0" err="1"/>
              <a:t>Akerlof</a:t>
            </a:r>
            <a:r>
              <a:rPr lang="en-US" dirty="0"/>
              <a:t>, Smith, </a:t>
            </a:r>
            <a:r>
              <a:rPr lang="en-US" dirty="0" err="1"/>
              <a:t>Maskin</a:t>
            </a:r>
            <a:r>
              <a:rPr lang="en-US"/>
              <a:t>, Bernanke</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788-1B4D-473C-A223-CFE7E73BAF85}"/>
              </a:ext>
            </a:extLst>
          </p:cNvPr>
          <p:cNvSpPr>
            <a:spLocks noGrp="1"/>
          </p:cNvSpPr>
          <p:nvPr>
            <p:ph type="title"/>
          </p:nvPr>
        </p:nvSpPr>
        <p:spPr/>
        <p:txBody>
          <a:bodyPr/>
          <a:lstStyle/>
          <a:p>
            <a:r>
              <a:rPr lang="en-US" sz="4000" dirty="0">
                <a:solidFill>
                  <a:schemeClr val="bg1"/>
                </a:solidFill>
              </a:rPr>
              <a:t>Occ</a:t>
            </a:r>
            <a:r>
              <a:rPr lang="en-US" sz="4000" dirty="0"/>
              <a:t>upations with the Lowest Wage Gap, 2022</a:t>
            </a:r>
            <a:endParaRPr lang="en-US" dirty="0"/>
          </a:p>
        </p:txBody>
      </p:sp>
      <p:sp>
        <p:nvSpPr>
          <p:cNvPr id="4" name="Slide Number Placeholder 3">
            <a:extLst>
              <a:ext uri="{FF2B5EF4-FFF2-40B4-BE49-F238E27FC236}">
                <a16:creationId xmlns:a16="http://schemas.microsoft.com/office/drawing/2014/main" id="{458D1E32-ED57-43FB-8CD5-2623239529AA}"/>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9" name="Picture 8">
            <a:extLst>
              <a:ext uri="{FF2B5EF4-FFF2-40B4-BE49-F238E27FC236}">
                <a16:creationId xmlns:a16="http://schemas.microsoft.com/office/drawing/2014/main" id="{D4EAF696-2B96-6DC9-72E9-47EE2F590E12}"/>
              </a:ext>
            </a:extLst>
          </p:cNvPr>
          <p:cNvPicPr>
            <a:picLocks noChangeAspect="1"/>
          </p:cNvPicPr>
          <p:nvPr/>
        </p:nvPicPr>
        <p:blipFill>
          <a:blip r:embed="rId3"/>
          <a:stretch>
            <a:fillRect/>
          </a:stretch>
        </p:blipFill>
        <p:spPr>
          <a:xfrm>
            <a:off x="1932271" y="1117319"/>
            <a:ext cx="8327458" cy="5112907"/>
          </a:xfrm>
          <a:prstGeom prst="rect">
            <a:avLst/>
          </a:prstGeom>
        </p:spPr>
      </p:pic>
    </p:spTree>
    <p:extLst>
      <p:ext uri="{BB962C8B-B14F-4D97-AF65-F5344CB8AC3E}">
        <p14:creationId xmlns:p14="http://schemas.microsoft.com/office/powerpoint/2010/main" val="4001531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788-1B4D-473C-A223-CFE7E73BAF85}"/>
              </a:ext>
            </a:extLst>
          </p:cNvPr>
          <p:cNvSpPr>
            <a:spLocks noGrp="1"/>
          </p:cNvSpPr>
          <p:nvPr>
            <p:ph type="title"/>
          </p:nvPr>
        </p:nvSpPr>
        <p:spPr>
          <a:xfrm>
            <a:off x="754119" y="0"/>
            <a:ext cx="10515600" cy="1325563"/>
          </a:xfrm>
        </p:spPr>
        <p:txBody>
          <a:bodyPr/>
          <a:lstStyle/>
          <a:p>
            <a:r>
              <a:rPr lang="en-US" sz="4000" dirty="0">
                <a:solidFill>
                  <a:schemeClr val="bg1"/>
                </a:solidFill>
              </a:rPr>
              <a:t>Occ</a:t>
            </a:r>
            <a:r>
              <a:rPr lang="en-US" sz="4000" dirty="0"/>
              <a:t>upations with the Highest Wage Gap, 2022</a:t>
            </a:r>
            <a:endParaRPr lang="en-US" dirty="0"/>
          </a:p>
        </p:txBody>
      </p:sp>
      <p:sp>
        <p:nvSpPr>
          <p:cNvPr id="4" name="Slide Number Placeholder 3">
            <a:extLst>
              <a:ext uri="{FF2B5EF4-FFF2-40B4-BE49-F238E27FC236}">
                <a16:creationId xmlns:a16="http://schemas.microsoft.com/office/drawing/2014/main" id="{458D1E32-ED57-43FB-8CD5-2623239529AA}"/>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11" name="Picture 10">
            <a:extLst>
              <a:ext uri="{FF2B5EF4-FFF2-40B4-BE49-F238E27FC236}">
                <a16:creationId xmlns:a16="http://schemas.microsoft.com/office/drawing/2014/main" id="{991B6AF2-7C68-0AE0-326C-1E2985CAECC6}"/>
              </a:ext>
            </a:extLst>
          </p:cNvPr>
          <p:cNvPicPr>
            <a:picLocks noChangeAspect="1"/>
          </p:cNvPicPr>
          <p:nvPr/>
        </p:nvPicPr>
        <p:blipFill>
          <a:blip r:embed="rId3"/>
          <a:stretch>
            <a:fillRect/>
          </a:stretch>
        </p:blipFill>
        <p:spPr>
          <a:xfrm>
            <a:off x="300037" y="1575676"/>
            <a:ext cx="11591925" cy="4143375"/>
          </a:xfrm>
          <a:prstGeom prst="rect">
            <a:avLst/>
          </a:prstGeom>
        </p:spPr>
      </p:pic>
    </p:spTree>
    <p:extLst>
      <p:ext uri="{BB962C8B-B14F-4D97-AF65-F5344CB8AC3E}">
        <p14:creationId xmlns:p14="http://schemas.microsoft.com/office/powerpoint/2010/main" val="2966642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F3B1-70D5-495A-A20D-02D38B684F5D}"/>
              </a:ext>
            </a:extLst>
          </p:cNvPr>
          <p:cNvSpPr>
            <a:spLocks noGrp="1"/>
          </p:cNvSpPr>
          <p:nvPr>
            <p:ph type="title"/>
          </p:nvPr>
        </p:nvSpPr>
        <p:spPr>
          <a:xfrm>
            <a:off x="785192" y="0"/>
            <a:ext cx="10515600" cy="1325563"/>
          </a:xfrm>
        </p:spPr>
        <p:txBody>
          <a:bodyPr/>
          <a:lstStyle/>
          <a:p>
            <a:r>
              <a:rPr lang="en-US" dirty="0">
                <a:solidFill>
                  <a:schemeClr val="bg1"/>
                </a:solidFill>
              </a:rPr>
              <a:t>Exp</a:t>
            </a:r>
            <a:r>
              <a:rPr lang="en-US" dirty="0"/>
              <a:t>laining Gender Wage Gap by Occupation</a:t>
            </a:r>
          </a:p>
        </p:txBody>
      </p:sp>
      <p:sp>
        <p:nvSpPr>
          <p:cNvPr id="3" name="Content Placeholder 2">
            <a:extLst>
              <a:ext uri="{FF2B5EF4-FFF2-40B4-BE49-F238E27FC236}">
                <a16:creationId xmlns:a16="http://schemas.microsoft.com/office/drawing/2014/main" id="{DA0E4DA5-115A-422E-A186-EAC38AE0B42A}"/>
              </a:ext>
            </a:extLst>
          </p:cNvPr>
          <p:cNvSpPr>
            <a:spLocks noGrp="1"/>
          </p:cNvSpPr>
          <p:nvPr>
            <p:ph idx="1"/>
          </p:nvPr>
        </p:nvSpPr>
        <p:spPr>
          <a:xfrm>
            <a:off x="838199" y="1325563"/>
            <a:ext cx="11353801" cy="4596505"/>
          </a:xfrm>
        </p:spPr>
        <p:txBody>
          <a:bodyPr>
            <a:normAutofit lnSpcReduction="10000"/>
          </a:bodyPr>
          <a:lstStyle/>
          <a:p>
            <a:r>
              <a:rPr lang="en-US" dirty="0"/>
              <a:t>Women, traditionally, the “on-call” parent.</a:t>
            </a:r>
          </a:p>
          <a:p>
            <a:r>
              <a:rPr lang="en-US" dirty="0"/>
              <a:t>Prefer occupations with:</a:t>
            </a:r>
          </a:p>
          <a:p>
            <a:pPr lvl="1"/>
            <a:r>
              <a:rPr lang="en-US" dirty="0"/>
              <a:t>shorter hours, </a:t>
            </a:r>
          </a:p>
          <a:p>
            <a:pPr lvl="1"/>
            <a:r>
              <a:rPr lang="en-US" dirty="0"/>
              <a:t>fewer “on-call” hours, </a:t>
            </a:r>
          </a:p>
          <a:p>
            <a:pPr lvl="1"/>
            <a:r>
              <a:rPr lang="en-US" dirty="0"/>
              <a:t>predictable schedules,</a:t>
            </a:r>
          </a:p>
          <a:p>
            <a:pPr lvl="1"/>
            <a:r>
              <a:rPr lang="en-US" dirty="0"/>
              <a:t>standardized products/services, and,</a:t>
            </a:r>
          </a:p>
          <a:p>
            <a:pPr lvl="2"/>
            <a:r>
              <a:rPr lang="en-US" dirty="0"/>
              <a:t>greater substitutability of workers within teams.</a:t>
            </a:r>
          </a:p>
          <a:p>
            <a:r>
              <a:rPr lang="en-US" dirty="0"/>
              <a:t>Men, traditionally, opt for jobs with greater time demands but pay more.</a:t>
            </a:r>
          </a:p>
          <a:p>
            <a:r>
              <a:rPr lang="en-US" dirty="0"/>
              <a:t>Men appear to care less about time flexibility.</a:t>
            </a:r>
          </a:p>
          <a:p>
            <a:pPr lvl="1"/>
            <a:r>
              <a:rPr lang="en-US" dirty="0"/>
              <a:t>Ready to work evening/weekend hours to meet clients.</a:t>
            </a:r>
          </a:p>
          <a:p>
            <a:pPr lvl="1"/>
            <a:r>
              <a:rPr lang="en-US" dirty="0"/>
              <a:t>Affects occupation selection.</a:t>
            </a:r>
          </a:p>
        </p:txBody>
      </p:sp>
      <p:sp>
        <p:nvSpPr>
          <p:cNvPr id="4" name="Slide Number Placeholder 3">
            <a:extLst>
              <a:ext uri="{FF2B5EF4-FFF2-40B4-BE49-F238E27FC236}">
                <a16:creationId xmlns:a16="http://schemas.microsoft.com/office/drawing/2014/main" id="{A558E71A-8087-4D5E-88CB-83DD405A8ACB}"/>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886601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F3B1-70D5-495A-A20D-02D38B684F5D}"/>
              </a:ext>
            </a:extLst>
          </p:cNvPr>
          <p:cNvSpPr>
            <a:spLocks noGrp="1"/>
          </p:cNvSpPr>
          <p:nvPr>
            <p:ph type="title"/>
          </p:nvPr>
        </p:nvSpPr>
        <p:spPr>
          <a:xfrm>
            <a:off x="771940" y="0"/>
            <a:ext cx="10515600" cy="1325563"/>
          </a:xfrm>
        </p:spPr>
        <p:txBody>
          <a:bodyPr/>
          <a:lstStyle/>
          <a:p>
            <a:r>
              <a:rPr lang="en-US" dirty="0">
                <a:solidFill>
                  <a:schemeClr val="bg1"/>
                </a:solidFill>
              </a:rPr>
              <a:t>Exp</a:t>
            </a:r>
            <a:r>
              <a:rPr lang="en-US" dirty="0"/>
              <a:t>laining Gender Wage Gap by Occupation</a:t>
            </a:r>
          </a:p>
        </p:txBody>
      </p:sp>
      <p:sp>
        <p:nvSpPr>
          <p:cNvPr id="4" name="Slide Number Placeholder 3">
            <a:extLst>
              <a:ext uri="{FF2B5EF4-FFF2-40B4-BE49-F238E27FC236}">
                <a16:creationId xmlns:a16="http://schemas.microsoft.com/office/drawing/2014/main" id="{A558E71A-8087-4D5E-88CB-83DD405A8ACB}"/>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Content Placeholder 2">
            <a:extLst>
              <a:ext uri="{FF2B5EF4-FFF2-40B4-BE49-F238E27FC236}">
                <a16:creationId xmlns:a16="http://schemas.microsoft.com/office/drawing/2014/main" id="{F07822A2-B36B-4E54-8560-F3B9A0FD9270}"/>
              </a:ext>
            </a:extLst>
          </p:cNvPr>
          <p:cNvSpPr txBox="1">
            <a:spLocks/>
          </p:cNvSpPr>
          <p:nvPr/>
        </p:nvSpPr>
        <p:spPr>
          <a:xfrm>
            <a:off x="838200" y="1325563"/>
            <a:ext cx="10515600" cy="459650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 time demand occupations:</a:t>
            </a:r>
          </a:p>
          <a:p>
            <a:pPr lvl="1"/>
            <a:r>
              <a:rPr lang="en-US" dirty="0"/>
              <a:t>Contact with others</a:t>
            </a:r>
          </a:p>
          <a:p>
            <a:pPr lvl="1"/>
            <a:r>
              <a:rPr lang="en-US" dirty="0"/>
              <a:t>Frequency of decision making</a:t>
            </a:r>
          </a:p>
          <a:p>
            <a:pPr lvl="1"/>
            <a:r>
              <a:rPr lang="en-US" dirty="0"/>
              <a:t>Time pressure</a:t>
            </a:r>
          </a:p>
          <a:p>
            <a:pPr lvl="1"/>
            <a:r>
              <a:rPr lang="en-US" dirty="0"/>
              <a:t>Structured vs. unstructured work</a:t>
            </a:r>
          </a:p>
          <a:p>
            <a:pPr lvl="1"/>
            <a:r>
              <a:rPr lang="en-US" dirty="0"/>
              <a:t>Establishing and maintaining interpersonal relationships</a:t>
            </a:r>
          </a:p>
          <a:p>
            <a:r>
              <a:rPr lang="en-US" dirty="0"/>
              <a:t>Level of competition within an occupation</a:t>
            </a:r>
          </a:p>
          <a:p>
            <a:r>
              <a:rPr lang="en-US" dirty="0"/>
              <a:t>Income inequality among men within an occupation</a:t>
            </a:r>
          </a:p>
        </p:txBody>
      </p:sp>
    </p:spTree>
    <p:extLst>
      <p:ext uri="{BB962C8B-B14F-4D97-AF65-F5344CB8AC3E}">
        <p14:creationId xmlns:p14="http://schemas.microsoft.com/office/powerpoint/2010/main" val="95145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A1F1-8FC7-758E-49B0-05158A676FFC}"/>
              </a:ext>
            </a:extLst>
          </p:cNvPr>
          <p:cNvSpPr>
            <a:spLocks noGrp="1"/>
          </p:cNvSpPr>
          <p:nvPr>
            <p:ph type="title"/>
          </p:nvPr>
        </p:nvSpPr>
        <p:spPr>
          <a:xfrm>
            <a:off x="722590" y="0"/>
            <a:ext cx="10515600" cy="1325563"/>
          </a:xfrm>
        </p:spPr>
        <p:txBody>
          <a:bodyPr/>
          <a:lstStyle/>
          <a:p>
            <a:r>
              <a:rPr lang="en-US" dirty="0">
                <a:solidFill>
                  <a:schemeClr val="bg1"/>
                </a:solidFill>
              </a:rPr>
              <a:t>Gap</a:t>
            </a:r>
            <a:r>
              <a:rPr lang="en-US" dirty="0"/>
              <a:t> Occurs Primarily WITHIN Occupations</a:t>
            </a:r>
          </a:p>
        </p:txBody>
      </p:sp>
      <p:graphicFrame>
        <p:nvGraphicFramePr>
          <p:cNvPr id="5" name="Table 5">
            <a:extLst>
              <a:ext uri="{FF2B5EF4-FFF2-40B4-BE49-F238E27FC236}">
                <a16:creationId xmlns:a16="http://schemas.microsoft.com/office/drawing/2014/main" id="{83646E46-ABF3-7B99-1CC1-36D7EB470033}"/>
              </a:ext>
            </a:extLst>
          </p:cNvPr>
          <p:cNvGraphicFramePr>
            <a:graphicFrameLocks noGrp="1"/>
          </p:cNvGraphicFramePr>
          <p:nvPr>
            <p:ph idx="1"/>
            <p:extLst>
              <p:ext uri="{D42A27DB-BD31-4B8C-83A1-F6EECF244321}">
                <p14:modId xmlns:p14="http://schemas.microsoft.com/office/powerpoint/2010/main" val="1084864503"/>
              </p:ext>
            </p:extLst>
          </p:nvPr>
        </p:nvGraphicFramePr>
        <p:xfrm>
          <a:off x="2252189" y="2378804"/>
          <a:ext cx="7456401" cy="2798180"/>
        </p:xfrm>
        <a:graphic>
          <a:graphicData uri="http://schemas.openxmlformats.org/drawingml/2006/table">
            <a:tbl>
              <a:tblPr firstRow="1" bandRow="1">
                <a:tableStyleId>{5C22544A-7EE6-4342-B048-85BDC9FD1C3A}</a:tableStyleId>
              </a:tblPr>
              <a:tblGrid>
                <a:gridCol w="2942260">
                  <a:extLst>
                    <a:ext uri="{9D8B030D-6E8A-4147-A177-3AD203B41FA5}">
                      <a16:colId xmlns:a16="http://schemas.microsoft.com/office/drawing/2014/main" val="2841829238"/>
                    </a:ext>
                  </a:extLst>
                </a:gridCol>
                <a:gridCol w="2239347">
                  <a:extLst>
                    <a:ext uri="{9D8B030D-6E8A-4147-A177-3AD203B41FA5}">
                      <a16:colId xmlns:a16="http://schemas.microsoft.com/office/drawing/2014/main" val="2304156923"/>
                    </a:ext>
                  </a:extLst>
                </a:gridCol>
                <a:gridCol w="2274794">
                  <a:extLst>
                    <a:ext uri="{9D8B030D-6E8A-4147-A177-3AD203B41FA5}">
                      <a16:colId xmlns:a16="http://schemas.microsoft.com/office/drawing/2014/main" val="1163319927"/>
                    </a:ext>
                  </a:extLst>
                </a:gridCol>
              </a:tblGrid>
              <a:tr h="883202">
                <a:tc>
                  <a:txBody>
                    <a:bodyPr/>
                    <a:lstStyle/>
                    <a:p>
                      <a:endParaRPr lang="en-US" sz="2800" dirty="0"/>
                    </a:p>
                  </a:txBody>
                  <a:tcPr/>
                </a:tc>
                <a:tc>
                  <a:txBody>
                    <a:bodyPr/>
                    <a:lstStyle/>
                    <a:p>
                      <a:pPr algn="ctr"/>
                      <a:r>
                        <a:rPr lang="en-US" sz="2800" dirty="0"/>
                        <a:t>Between Occupations</a:t>
                      </a:r>
                    </a:p>
                  </a:txBody>
                  <a:tcPr anchor="b"/>
                </a:tc>
                <a:tc>
                  <a:txBody>
                    <a:bodyPr/>
                    <a:lstStyle/>
                    <a:p>
                      <a:pPr algn="ctr"/>
                      <a:r>
                        <a:rPr lang="en-US" sz="2800" dirty="0"/>
                        <a:t>Within Occupations</a:t>
                      </a:r>
                    </a:p>
                  </a:txBody>
                  <a:tcPr anchor="b"/>
                </a:tc>
                <a:extLst>
                  <a:ext uri="{0D108BD9-81ED-4DB2-BD59-A6C34878D82A}">
                    <a16:rowId xmlns:a16="http://schemas.microsoft.com/office/drawing/2014/main" val="204071035"/>
                  </a:ext>
                </a:extLst>
              </a:tr>
              <a:tr h="926650">
                <a:tc>
                  <a:txBody>
                    <a:bodyPr/>
                    <a:lstStyle/>
                    <a:p>
                      <a:r>
                        <a:rPr lang="en-US" sz="2800" dirty="0"/>
                        <a:t>All Workers</a:t>
                      </a:r>
                    </a:p>
                  </a:txBody>
                  <a:tcPr anchor="ctr"/>
                </a:tc>
                <a:tc>
                  <a:txBody>
                    <a:bodyPr/>
                    <a:lstStyle/>
                    <a:p>
                      <a:pPr algn="ctr"/>
                      <a:r>
                        <a:rPr lang="en-US" sz="2800" dirty="0"/>
                        <a:t>15%</a:t>
                      </a:r>
                    </a:p>
                  </a:txBody>
                  <a:tcPr anchor="ctr"/>
                </a:tc>
                <a:tc>
                  <a:txBody>
                    <a:bodyPr/>
                    <a:lstStyle/>
                    <a:p>
                      <a:pPr algn="ctr"/>
                      <a:r>
                        <a:rPr lang="en-US" sz="2800" dirty="0"/>
                        <a:t>85%</a:t>
                      </a:r>
                    </a:p>
                  </a:txBody>
                  <a:tcPr anchor="ctr"/>
                </a:tc>
                <a:extLst>
                  <a:ext uri="{0D108BD9-81ED-4DB2-BD59-A6C34878D82A}">
                    <a16:rowId xmlns:a16="http://schemas.microsoft.com/office/drawing/2014/main" val="3016149635"/>
                  </a:ext>
                </a:extLst>
              </a:tr>
              <a:tr h="926650">
                <a:tc>
                  <a:txBody>
                    <a:bodyPr/>
                    <a:lstStyle/>
                    <a:p>
                      <a:r>
                        <a:rPr lang="en-US" sz="2800" dirty="0"/>
                        <a:t>College Graduates</a:t>
                      </a:r>
                    </a:p>
                  </a:txBody>
                  <a:tcPr anchor="ctr"/>
                </a:tc>
                <a:tc>
                  <a:txBody>
                    <a:bodyPr/>
                    <a:lstStyle/>
                    <a:p>
                      <a:pPr algn="ctr"/>
                      <a:r>
                        <a:rPr lang="en-US" sz="2800" dirty="0"/>
                        <a:t>35%</a:t>
                      </a:r>
                    </a:p>
                  </a:txBody>
                  <a:tcPr anchor="ctr"/>
                </a:tc>
                <a:tc>
                  <a:txBody>
                    <a:bodyPr/>
                    <a:lstStyle/>
                    <a:p>
                      <a:pPr algn="ctr"/>
                      <a:r>
                        <a:rPr lang="en-US" sz="2800" dirty="0"/>
                        <a:t>65%</a:t>
                      </a:r>
                    </a:p>
                  </a:txBody>
                  <a:tcPr anchor="ctr"/>
                </a:tc>
                <a:extLst>
                  <a:ext uri="{0D108BD9-81ED-4DB2-BD59-A6C34878D82A}">
                    <a16:rowId xmlns:a16="http://schemas.microsoft.com/office/drawing/2014/main" val="992106524"/>
                  </a:ext>
                </a:extLst>
              </a:tr>
            </a:tbl>
          </a:graphicData>
        </a:graphic>
      </p:graphicFrame>
      <p:sp>
        <p:nvSpPr>
          <p:cNvPr id="4" name="Slide Number Placeholder 3">
            <a:extLst>
              <a:ext uri="{FF2B5EF4-FFF2-40B4-BE49-F238E27FC236}">
                <a16:creationId xmlns:a16="http://schemas.microsoft.com/office/drawing/2014/main" id="{532D7CB8-8764-CFB0-63E2-30B37750A0B7}"/>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6" name="TextBox 5">
            <a:extLst>
              <a:ext uri="{FF2B5EF4-FFF2-40B4-BE49-F238E27FC236}">
                <a16:creationId xmlns:a16="http://schemas.microsoft.com/office/drawing/2014/main" id="{8552FB32-421D-33ED-42B6-0B99A53C0A6B}"/>
              </a:ext>
            </a:extLst>
          </p:cNvPr>
          <p:cNvSpPr txBox="1"/>
          <p:nvPr/>
        </p:nvSpPr>
        <p:spPr>
          <a:xfrm>
            <a:off x="3887086" y="1828499"/>
            <a:ext cx="5004062" cy="461665"/>
          </a:xfrm>
          <a:prstGeom prst="rect">
            <a:avLst/>
          </a:prstGeom>
          <a:noFill/>
        </p:spPr>
        <p:txBody>
          <a:bodyPr wrap="none" rtlCol="0">
            <a:spAutoFit/>
          </a:bodyPr>
          <a:lstStyle/>
          <a:p>
            <a:r>
              <a:rPr lang="en-US" sz="2400" dirty="0"/>
              <a:t>Where does the wage gap come from?</a:t>
            </a:r>
          </a:p>
        </p:txBody>
      </p:sp>
      <p:sp>
        <p:nvSpPr>
          <p:cNvPr id="7" name="TextBox 6">
            <a:extLst>
              <a:ext uri="{FF2B5EF4-FFF2-40B4-BE49-F238E27FC236}">
                <a16:creationId xmlns:a16="http://schemas.microsoft.com/office/drawing/2014/main" id="{84D8576F-FED5-A71F-98AC-92C9990DF348}"/>
              </a:ext>
            </a:extLst>
          </p:cNvPr>
          <p:cNvSpPr txBox="1"/>
          <p:nvPr/>
        </p:nvSpPr>
        <p:spPr>
          <a:xfrm>
            <a:off x="4193627" y="6456851"/>
            <a:ext cx="7456400" cy="276999"/>
          </a:xfrm>
          <a:prstGeom prst="rect">
            <a:avLst/>
          </a:prstGeom>
          <a:noFill/>
        </p:spPr>
        <p:txBody>
          <a:bodyPr wrap="none" rtlCol="0">
            <a:spAutoFit/>
          </a:bodyPr>
          <a:lstStyle/>
          <a:p>
            <a:r>
              <a:rPr lang="en-US" sz="1200" dirty="0"/>
              <a:t>Source: Reassessing the Gender Wage Gap: Sharing Jobs, Equalizing Pay, Right Now, the Expanding Harvard Universe.</a:t>
            </a:r>
          </a:p>
        </p:txBody>
      </p:sp>
    </p:spTree>
    <p:extLst>
      <p:ext uri="{BB962C8B-B14F-4D97-AF65-F5344CB8AC3E}">
        <p14:creationId xmlns:p14="http://schemas.microsoft.com/office/powerpoint/2010/main" val="127707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A1AB-7DBD-CA71-B8BD-C123DFB09894}"/>
              </a:ext>
            </a:extLst>
          </p:cNvPr>
          <p:cNvSpPr>
            <a:spLocks noGrp="1"/>
          </p:cNvSpPr>
          <p:nvPr>
            <p:ph type="title"/>
          </p:nvPr>
        </p:nvSpPr>
        <p:spPr>
          <a:xfrm>
            <a:off x="917712" y="0"/>
            <a:ext cx="10515600" cy="1325563"/>
          </a:xfrm>
        </p:spPr>
        <p:txBody>
          <a:bodyPr/>
          <a:lstStyle/>
          <a:p>
            <a:r>
              <a:rPr lang="en-US" dirty="0">
                <a:solidFill>
                  <a:schemeClr val="bg1"/>
                </a:solidFill>
              </a:rPr>
              <a:t>No</a:t>
            </a:r>
            <a:r>
              <a:rPr lang="en-US" dirty="0"/>
              <a:t>n-Linearities in Pay and the Wage Gap</a:t>
            </a:r>
          </a:p>
        </p:txBody>
      </p:sp>
      <p:sp>
        <p:nvSpPr>
          <p:cNvPr id="3" name="Content Placeholder 2">
            <a:extLst>
              <a:ext uri="{FF2B5EF4-FFF2-40B4-BE49-F238E27FC236}">
                <a16:creationId xmlns:a16="http://schemas.microsoft.com/office/drawing/2014/main" id="{F726F1FA-4FAC-0268-7A87-54500E9B7776}"/>
              </a:ext>
            </a:extLst>
          </p:cNvPr>
          <p:cNvSpPr>
            <a:spLocks noGrp="1"/>
          </p:cNvSpPr>
          <p:nvPr>
            <p:ph idx="1"/>
          </p:nvPr>
        </p:nvSpPr>
        <p:spPr/>
        <p:txBody>
          <a:bodyPr/>
          <a:lstStyle/>
          <a:p>
            <a:r>
              <a:rPr lang="en-US" dirty="0"/>
              <a:t>Pay increases with the number of hours worked each week.</a:t>
            </a:r>
          </a:p>
          <a:p>
            <a:pPr lvl="1"/>
            <a:r>
              <a:rPr lang="en-US" dirty="0"/>
              <a:t>Why? </a:t>
            </a:r>
          </a:p>
          <a:p>
            <a:pPr lvl="2"/>
            <a:r>
              <a:rPr lang="en-US" dirty="0"/>
              <a:t>In some occupations, workers are not good substitutes for each other.</a:t>
            </a:r>
          </a:p>
          <a:p>
            <a:pPr lvl="2"/>
            <a:r>
              <a:rPr lang="en-US" dirty="0"/>
              <a:t>To ensure continuity, employers value individual workers working more hours.</a:t>
            </a:r>
          </a:p>
          <a:p>
            <a:pPr lvl="1"/>
            <a:r>
              <a:rPr lang="en-US" dirty="0"/>
              <a:t>Implications:</a:t>
            </a:r>
          </a:p>
          <a:p>
            <a:pPr lvl="2"/>
            <a:r>
              <a:rPr lang="en-US" dirty="0"/>
              <a:t>Households divide the work.</a:t>
            </a:r>
          </a:p>
          <a:p>
            <a:pPr lvl="3"/>
            <a:r>
              <a:rPr lang="en-US" dirty="0"/>
              <a:t>Rather than both working 40 hours, perhaps one works 80 and the other does not work.</a:t>
            </a:r>
          </a:p>
          <a:p>
            <a:pPr lvl="4"/>
            <a:r>
              <a:rPr lang="en-US" dirty="0"/>
              <a:t>Women are more likely to be the ones working fewer hours, receiving less pay.</a:t>
            </a:r>
          </a:p>
        </p:txBody>
      </p:sp>
      <p:sp>
        <p:nvSpPr>
          <p:cNvPr id="4" name="Slide Number Placeholder 3">
            <a:extLst>
              <a:ext uri="{FF2B5EF4-FFF2-40B4-BE49-F238E27FC236}">
                <a16:creationId xmlns:a16="http://schemas.microsoft.com/office/drawing/2014/main" id="{98C2163D-119A-34ED-F296-4648F8E72FD4}"/>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36B196B5-A395-3437-53A8-FB20555CFABC}"/>
              </a:ext>
            </a:extLst>
          </p:cNvPr>
          <p:cNvSpPr txBox="1"/>
          <p:nvPr/>
        </p:nvSpPr>
        <p:spPr>
          <a:xfrm>
            <a:off x="4193627" y="6456851"/>
            <a:ext cx="7456400" cy="276999"/>
          </a:xfrm>
          <a:prstGeom prst="rect">
            <a:avLst/>
          </a:prstGeom>
          <a:noFill/>
        </p:spPr>
        <p:txBody>
          <a:bodyPr wrap="none" rtlCol="0">
            <a:spAutoFit/>
          </a:bodyPr>
          <a:lstStyle/>
          <a:p>
            <a:r>
              <a:rPr lang="en-US" sz="1200" dirty="0"/>
              <a:t>Source: Reassessing the Gender Wage Gap: Sharing Jobs, Equalizing Pay, Right Now, the Expanding Harvard Universe.</a:t>
            </a:r>
          </a:p>
        </p:txBody>
      </p:sp>
    </p:spTree>
    <p:extLst>
      <p:ext uri="{BB962C8B-B14F-4D97-AF65-F5344CB8AC3E}">
        <p14:creationId xmlns:p14="http://schemas.microsoft.com/office/powerpoint/2010/main" val="1985354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BE5E-820A-FBCE-73B6-7F7F8B2A85D5}"/>
              </a:ext>
            </a:extLst>
          </p:cNvPr>
          <p:cNvSpPr>
            <a:spLocks noGrp="1"/>
          </p:cNvSpPr>
          <p:nvPr>
            <p:ph type="title"/>
          </p:nvPr>
        </p:nvSpPr>
        <p:spPr>
          <a:xfrm>
            <a:off x="938408" y="0"/>
            <a:ext cx="10515600" cy="1325563"/>
          </a:xfrm>
        </p:spPr>
        <p:txBody>
          <a:bodyPr/>
          <a:lstStyle/>
          <a:p>
            <a:r>
              <a:rPr lang="en-US" dirty="0">
                <a:solidFill>
                  <a:schemeClr val="bg1"/>
                </a:solidFill>
              </a:rPr>
              <a:t>Evi</a:t>
            </a:r>
            <a:r>
              <a:rPr lang="en-US" dirty="0"/>
              <a:t>dence on Non-Linearities from Law Firms</a:t>
            </a:r>
          </a:p>
        </p:txBody>
      </p:sp>
      <p:pic>
        <p:nvPicPr>
          <p:cNvPr id="6" name="Content Placeholder 5" descr="Chart, line chart&#10;&#10;Description automatically generated">
            <a:extLst>
              <a:ext uri="{FF2B5EF4-FFF2-40B4-BE49-F238E27FC236}">
                <a16:creationId xmlns:a16="http://schemas.microsoft.com/office/drawing/2014/main" id="{8D1D9ACC-6895-4166-610D-4B5A8075E93C}"/>
              </a:ext>
            </a:extLst>
          </p:cNvPr>
          <p:cNvPicPr>
            <a:picLocks noGrp="1" noChangeAspect="1"/>
          </p:cNvPicPr>
          <p:nvPr>
            <p:ph idx="1"/>
          </p:nvPr>
        </p:nvPicPr>
        <p:blipFill>
          <a:blip r:embed="rId2"/>
          <a:stretch>
            <a:fillRect/>
          </a:stretch>
        </p:blipFill>
        <p:spPr>
          <a:xfrm>
            <a:off x="3275021" y="1325563"/>
            <a:ext cx="7823039" cy="4856804"/>
          </a:xfrm>
        </p:spPr>
      </p:pic>
      <p:sp>
        <p:nvSpPr>
          <p:cNvPr id="4" name="Slide Number Placeholder 3">
            <a:extLst>
              <a:ext uri="{FF2B5EF4-FFF2-40B4-BE49-F238E27FC236}">
                <a16:creationId xmlns:a16="http://schemas.microsoft.com/office/drawing/2014/main" id="{C46FB957-0CFF-352C-F55F-0FC3F60D0A86}"/>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3" name="TextBox 2">
            <a:extLst>
              <a:ext uri="{FF2B5EF4-FFF2-40B4-BE49-F238E27FC236}">
                <a16:creationId xmlns:a16="http://schemas.microsoft.com/office/drawing/2014/main" id="{E3296151-E0E3-12D5-19FF-D1EE8C351454}"/>
              </a:ext>
            </a:extLst>
          </p:cNvPr>
          <p:cNvSpPr txBox="1"/>
          <p:nvPr/>
        </p:nvSpPr>
        <p:spPr>
          <a:xfrm>
            <a:off x="676405" y="2893512"/>
            <a:ext cx="1954894" cy="1477328"/>
          </a:xfrm>
          <a:prstGeom prst="rect">
            <a:avLst/>
          </a:prstGeom>
          <a:noFill/>
        </p:spPr>
        <p:txBody>
          <a:bodyPr wrap="none" rtlCol="0">
            <a:spAutoFit/>
          </a:bodyPr>
          <a:lstStyle/>
          <a:p>
            <a:r>
              <a:rPr lang="en-US" dirty="0"/>
              <a:t>Lawyers:</a:t>
            </a:r>
          </a:p>
          <a:p>
            <a:endParaRPr lang="en-US" dirty="0"/>
          </a:p>
          <a:p>
            <a:r>
              <a:rPr lang="en-US" dirty="0"/>
              <a:t>Hours go up</a:t>
            </a:r>
          </a:p>
          <a:p>
            <a:endParaRPr lang="en-US" dirty="0"/>
          </a:p>
          <a:p>
            <a:r>
              <a:rPr lang="en-US" dirty="0"/>
              <a:t>So does hourly pay</a:t>
            </a:r>
          </a:p>
        </p:txBody>
      </p:sp>
      <p:sp>
        <p:nvSpPr>
          <p:cNvPr id="5" name="TextBox 4">
            <a:extLst>
              <a:ext uri="{FF2B5EF4-FFF2-40B4-BE49-F238E27FC236}">
                <a16:creationId xmlns:a16="http://schemas.microsoft.com/office/drawing/2014/main" id="{F2ACE2F0-3251-1C38-16A2-CD7A18FBD455}"/>
              </a:ext>
            </a:extLst>
          </p:cNvPr>
          <p:cNvSpPr txBox="1"/>
          <p:nvPr/>
        </p:nvSpPr>
        <p:spPr>
          <a:xfrm>
            <a:off x="6786515" y="6456851"/>
            <a:ext cx="4758354" cy="276999"/>
          </a:xfrm>
          <a:prstGeom prst="rect">
            <a:avLst/>
          </a:prstGeom>
          <a:noFill/>
        </p:spPr>
        <p:txBody>
          <a:bodyPr wrap="none" rtlCol="0">
            <a:spAutoFit/>
          </a:bodyPr>
          <a:lstStyle/>
          <a:p>
            <a:r>
              <a:rPr lang="en-US" sz="1200" dirty="0"/>
              <a:t>Source: A Grand Gender Convergence: Its Last Chapter, Goldin, AER, 2014.</a:t>
            </a:r>
          </a:p>
        </p:txBody>
      </p:sp>
    </p:spTree>
    <p:extLst>
      <p:ext uri="{BB962C8B-B14F-4D97-AF65-F5344CB8AC3E}">
        <p14:creationId xmlns:p14="http://schemas.microsoft.com/office/powerpoint/2010/main" val="618266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88D0-236B-4EF6-8D22-C6AB1AC20E46}"/>
              </a:ext>
            </a:extLst>
          </p:cNvPr>
          <p:cNvSpPr>
            <a:spLocks noGrp="1"/>
          </p:cNvSpPr>
          <p:nvPr>
            <p:ph type="title"/>
          </p:nvPr>
        </p:nvSpPr>
        <p:spPr>
          <a:xfrm>
            <a:off x="758688" y="0"/>
            <a:ext cx="10515600" cy="1325563"/>
          </a:xfrm>
        </p:spPr>
        <p:txBody>
          <a:bodyPr/>
          <a:lstStyle/>
          <a:p>
            <a:r>
              <a:rPr lang="en-US" dirty="0">
                <a:solidFill>
                  <a:schemeClr val="bg1"/>
                </a:solidFill>
              </a:rPr>
              <a:t>The</a:t>
            </a:r>
            <a:r>
              <a:rPr lang="en-US" dirty="0"/>
              <a:t>se are Still Unadjusted Wage Gap Numbers</a:t>
            </a:r>
          </a:p>
        </p:txBody>
      </p:sp>
      <p:sp>
        <p:nvSpPr>
          <p:cNvPr id="3" name="Content Placeholder 2">
            <a:extLst>
              <a:ext uri="{FF2B5EF4-FFF2-40B4-BE49-F238E27FC236}">
                <a16:creationId xmlns:a16="http://schemas.microsoft.com/office/drawing/2014/main" id="{36099918-DE22-4DB1-969D-784507EE2CA6}"/>
              </a:ext>
            </a:extLst>
          </p:cNvPr>
          <p:cNvSpPr>
            <a:spLocks noGrp="1"/>
          </p:cNvSpPr>
          <p:nvPr>
            <p:ph idx="1"/>
          </p:nvPr>
        </p:nvSpPr>
        <p:spPr>
          <a:xfrm>
            <a:off x="838200" y="1325563"/>
            <a:ext cx="10515600" cy="4799011"/>
          </a:xfrm>
        </p:spPr>
        <p:txBody>
          <a:bodyPr>
            <a:normAutofit/>
          </a:bodyPr>
          <a:lstStyle/>
          <a:p>
            <a:r>
              <a:rPr lang="en-US" b="0" dirty="0"/>
              <a:t>In the previous slides we controlled for one factor at a time that might affect earnings of workers.</a:t>
            </a:r>
          </a:p>
          <a:p>
            <a:pPr lvl="1"/>
            <a:r>
              <a:rPr lang="en-US" dirty="0"/>
              <a:t>C</a:t>
            </a:r>
            <a:r>
              <a:rPr lang="en-US" b="0" dirty="0"/>
              <a:t>ontrolling for just one of the factors may not fully explain earnings differences. </a:t>
            </a:r>
          </a:p>
          <a:p>
            <a:r>
              <a:rPr lang="en-US" b="0" dirty="0"/>
              <a:t>For example, when comparing median earnings differences by </a:t>
            </a:r>
            <a:r>
              <a:rPr lang="en-US" dirty="0"/>
              <a:t>occupation</a:t>
            </a:r>
            <a:r>
              <a:rPr lang="en-US" b="0" dirty="0"/>
              <a:t>, we still would like to know if these differences can be further explained by differences in other key factors such as: </a:t>
            </a:r>
          </a:p>
          <a:p>
            <a:pPr lvl="1"/>
            <a:r>
              <a:rPr lang="en-US" b="0" dirty="0"/>
              <a:t>age, </a:t>
            </a:r>
          </a:p>
          <a:p>
            <a:pPr lvl="1"/>
            <a:r>
              <a:rPr lang="en-US" b="0" dirty="0"/>
              <a:t>job responsibilities, </a:t>
            </a:r>
          </a:p>
          <a:p>
            <a:pPr lvl="1"/>
            <a:r>
              <a:rPr lang="en-US" b="0" dirty="0"/>
              <a:t>work experience, and </a:t>
            </a:r>
          </a:p>
          <a:p>
            <a:pPr lvl="1"/>
            <a:r>
              <a:rPr lang="en-US" b="0" dirty="0"/>
              <a:t>other individual life choices such as marital status or to have children and to take time off to raise them.</a:t>
            </a:r>
          </a:p>
        </p:txBody>
      </p:sp>
      <p:sp>
        <p:nvSpPr>
          <p:cNvPr id="4" name="Slide Number Placeholder 3">
            <a:extLst>
              <a:ext uri="{FF2B5EF4-FFF2-40B4-BE49-F238E27FC236}">
                <a16:creationId xmlns:a16="http://schemas.microsoft.com/office/drawing/2014/main" id="{814B2CBC-82D4-42D0-AD5A-078D67EC6903}"/>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210223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7928-697D-5A4C-BBC9-FF4CB8BA9F7F}"/>
              </a:ext>
            </a:extLst>
          </p:cNvPr>
          <p:cNvSpPr>
            <a:spLocks noGrp="1"/>
          </p:cNvSpPr>
          <p:nvPr>
            <p:ph type="title"/>
          </p:nvPr>
        </p:nvSpPr>
        <p:spPr>
          <a:xfrm>
            <a:off x="806670" y="0"/>
            <a:ext cx="10515600" cy="1325563"/>
          </a:xfrm>
        </p:spPr>
        <p:txBody>
          <a:bodyPr/>
          <a:lstStyle/>
          <a:p>
            <a:r>
              <a:rPr lang="en-US" dirty="0">
                <a:solidFill>
                  <a:schemeClr val="bg1"/>
                </a:solidFill>
              </a:rPr>
              <a:t>Adj</a:t>
            </a:r>
            <a:r>
              <a:rPr lang="en-US" dirty="0"/>
              <a:t>usting the Wage Gap</a:t>
            </a:r>
          </a:p>
        </p:txBody>
      </p:sp>
      <p:sp>
        <p:nvSpPr>
          <p:cNvPr id="3" name="Content Placeholder 2">
            <a:extLst>
              <a:ext uri="{FF2B5EF4-FFF2-40B4-BE49-F238E27FC236}">
                <a16:creationId xmlns:a16="http://schemas.microsoft.com/office/drawing/2014/main" id="{B26F367E-00DA-244F-A65A-2635926BAD63}"/>
              </a:ext>
            </a:extLst>
          </p:cNvPr>
          <p:cNvSpPr>
            <a:spLocks noGrp="1"/>
          </p:cNvSpPr>
          <p:nvPr>
            <p:ph idx="1"/>
          </p:nvPr>
        </p:nvSpPr>
        <p:spPr>
          <a:xfrm>
            <a:off x="838200" y="1570730"/>
            <a:ext cx="10515600" cy="1519311"/>
          </a:xfrm>
        </p:spPr>
        <p:txBody>
          <a:bodyPr/>
          <a:lstStyle/>
          <a:p>
            <a:r>
              <a:rPr lang="en-US" dirty="0"/>
              <a:t>Men and women make different choices. It is possible to account for some of those choices to explain the wage gap.</a:t>
            </a:r>
          </a:p>
          <a:p>
            <a:r>
              <a:rPr lang="en-US" dirty="0"/>
              <a:t>Two possible adjustments:</a:t>
            </a:r>
          </a:p>
        </p:txBody>
      </p:sp>
      <p:sp>
        <p:nvSpPr>
          <p:cNvPr id="4" name="Slide Number Placeholder 3">
            <a:extLst>
              <a:ext uri="{FF2B5EF4-FFF2-40B4-BE49-F238E27FC236}">
                <a16:creationId xmlns:a16="http://schemas.microsoft.com/office/drawing/2014/main" id="{AB576091-AE1F-0F4C-97DB-70CDE79D30F2}"/>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Content Placeholder 2">
            <a:extLst>
              <a:ext uri="{FF2B5EF4-FFF2-40B4-BE49-F238E27FC236}">
                <a16:creationId xmlns:a16="http://schemas.microsoft.com/office/drawing/2014/main" id="{37383E43-F83F-D746-A72A-40709A370FCE}"/>
              </a:ext>
            </a:extLst>
          </p:cNvPr>
          <p:cNvSpPr txBox="1">
            <a:spLocks/>
          </p:cNvSpPr>
          <p:nvPr/>
        </p:nvSpPr>
        <p:spPr>
          <a:xfrm>
            <a:off x="838200" y="3335208"/>
            <a:ext cx="5181600" cy="244356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Adjustment 1 accounts for human capital:</a:t>
            </a:r>
          </a:p>
          <a:p>
            <a:pPr lvl="1"/>
            <a:r>
              <a:rPr lang="en-US"/>
              <a:t>Education</a:t>
            </a:r>
          </a:p>
          <a:p>
            <a:pPr lvl="1"/>
            <a:r>
              <a:rPr lang="en-US"/>
              <a:t>Experience</a:t>
            </a:r>
          </a:p>
          <a:p>
            <a:pPr lvl="1"/>
            <a:r>
              <a:rPr lang="en-US"/>
              <a:t>Geographic region</a:t>
            </a:r>
          </a:p>
          <a:p>
            <a:pPr lvl="1"/>
            <a:r>
              <a:rPr lang="en-US"/>
              <a:t>Race</a:t>
            </a:r>
            <a:endParaRPr lang="en-US" dirty="0"/>
          </a:p>
        </p:txBody>
      </p:sp>
      <p:sp>
        <p:nvSpPr>
          <p:cNvPr id="6" name="Content Placeholder 3">
            <a:extLst>
              <a:ext uri="{FF2B5EF4-FFF2-40B4-BE49-F238E27FC236}">
                <a16:creationId xmlns:a16="http://schemas.microsoft.com/office/drawing/2014/main" id="{A7B6CE80-E4A2-A548-9DC2-8AB971C1A9F5}"/>
              </a:ext>
            </a:extLst>
          </p:cNvPr>
          <p:cNvSpPr txBox="1">
            <a:spLocks/>
          </p:cNvSpPr>
          <p:nvPr/>
        </p:nvSpPr>
        <p:spPr>
          <a:xfrm>
            <a:off x="6172200" y="3335208"/>
            <a:ext cx="5181600" cy="24435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Adjustment 2 also accounts for:</a:t>
            </a:r>
          </a:p>
          <a:p>
            <a:pPr lvl="1"/>
            <a:r>
              <a:rPr lang="en-US"/>
              <a:t>Unionization</a:t>
            </a:r>
          </a:p>
          <a:p>
            <a:pPr lvl="1"/>
            <a:r>
              <a:rPr lang="en-US"/>
              <a:t>Industry</a:t>
            </a:r>
          </a:p>
          <a:p>
            <a:pPr lvl="1"/>
            <a:r>
              <a:rPr lang="en-US"/>
              <a:t>Occupation</a:t>
            </a:r>
          </a:p>
          <a:p>
            <a:pPr lvl="1"/>
            <a:endParaRPr lang="en-US"/>
          </a:p>
          <a:p>
            <a:pPr marL="457200" lvl="1" indent="0">
              <a:buFont typeface="Calibri" panose="020F0502020204030204" pitchFamily="34" charset="0"/>
              <a:buNone/>
            </a:pPr>
            <a:endParaRPr lang="en-US" dirty="0"/>
          </a:p>
        </p:txBody>
      </p:sp>
    </p:spTree>
    <p:extLst>
      <p:ext uri="{BB962C8B-B14F-4D97-AF65-F5344CB8AC3E}">
        <p14:creationId xmlns:p14="http://schemas.microsoft.com/office/powerpoint/2010/main" val="4012396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AF0E-55B5-B440-8912-791427912C70}"/>
              </a:ext>
            </a:extLst>
          </p:cNvPr>
          <p:cNvSpPr>
            <a:spLocks noGrp="1"/>
          </p:cNvSpPr>
          <p:nvPr>
            <p:ph type="title"/>
          </p:nvPr>
        </p:nvSpPr>
        <p:spPr/>
        <p:txBody>
          <a:bodyPr/>
          <a:lstStyle/>
          <a:p>
            <a:r>
              <a:rPr lang="en-US" dirty="0">
                <a:solidFill>
                  <a:schemeClr val="bg1"/>
                </a:solidFill>
              </a:rPr>
              <a:t>Wa</a:t>
            </a:r>
            <a:r>
              <a:rPr lang="en-US" dirty="0"/>
              <a:t>ge Gap With Adjustments</a:t>
            </a:r>
          </a:p>
        </p:txBody>
      </p:sp>
      <p:sp>
        <p:nvSpPr>
          <p:cNvPr id="4" name="Slide Number Placeholder 3">
            <a:extLst>
              <a:ext uri="{FF2B5EF4-FFF2-40B4-BE49-F238E27FC236}">
                <a16:creationId xmlns:a16="http://schemas.microsoft.com/office/drawing/2014/main" id="{50F0A478-5F72-BE46-89BD-06530D74E8F1}"/>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8" name="Picture 7" descr="Chart, bar chart&#10;&#10;Description automatically generated">
            <a:extLst>
              <a:ext uri="{FF2B5EF4-FFF2-40B4-BE49-F238E27FC236}">
                <a16:creationId xmlns:a16="http://schemas.microsoft.com/office/drawing/2014/main" id="{DF0A222A-C813-0A4E-83C3-EC911430E414}"/>
              </a:ext>
            </a:extLst>
          </p:cNvPr>
          <p:cNvPicPr>
            <a:picLocks noChangeAspect="1"/>
          </p:cNvPicPr>
          <p:nvPr/>
        </p:nvPicPr>
        <p:blipFill>
          <a:blip r:embed="rId2" r:link="rId3"/>
          <a:stretch>
            <a:fillRect/>
          </a:stretch>
        </p:blipFill>
        <p:spPr>
          <a:xfrm>
            <a:off x="1071576" y="1205802"/>
            <a:ext cx="10048848" cy="5024424"/>
          </a:xfrm>
          <a:prstGeom prst="rect">
            <a:avLst/>
          </a:prstGeom>
        </p:spPr>
      </p:pic>
    </p:spTree>
    <p:extLst>
      <p:ext uri="{BB962C8B-B14F-4D97-AF65-F5344CB8AC3E}">
        <p14:creationId xmlns:p14="http://schemas.microsoft.com/office/powerpoint/2010/main" val="36081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a:xfrm>
            <a:off x="790074" y="0"/>
            <a:ext cx="10515600" cy="1325563"/>
          </a:xfrm>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2705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C817-D975-044C-A657-605DBA95189D}"/>
              </a:ext>
            </a:extLst>
          </p:cNvPr>
          <p:cNvSpPr>
            <a:spLocks noGrp="1"/>
          </p:cNvSpPr>
          <p:nvPr>
            <p:ph type="title"/>
          </p:nvPr>
        </p:nvSpPr>
        <p:spPr>
          <a:xfrm>
            <a:off x="790074" y="0"/>
            <a:ext cx="10515600" cy="1325563"/>
          </a:xfrm>
        </p:spPr>
        <p:txBody>
          <a:bodyPr/>
          <a:lstStyle/>
          <a:p>
            <a:r>
              <a:rPr lang="en-US" dirty="0">
                <a:solidFill>
                  <a:schemeClr val="bg1"/>
                </a:solidFill>
              </a:rPr>
              <a:t>Wh</a:t>
            </a:r>
            <a:r>
              <a:rPr lang="en-US" dirty="0"/>
              <a:t>at do the Adjustments Tell Us?</a:t>
            </a:r>
          </a:p>
        </p:txBody>
      </p:sp>
      <p:sp>
        <p:nvSpPr>
          <p:cNvPr id="3" name="Content Placeholder 2">
            <a:extLst>
              <a:ext uri="{FF2B5EF4-FFF2-40B4-BE49-F238E27FC236}">
                <a16:creationId xmlns:a16="http://schemas.microsoft.com/office/drawing/2014/main" id="{8A0AD230-A363-3A40-9088-ABF04F2B9D18}"/>
              </a:ext>
            </a:extLst>
          </p:cNvPr>
          <p:cNvSpPr>
            <a:spLocks noGrp="1"/>
          </p:cNvSpPr>
          <p:nvPr>
            <p:ph idx="1"/>
          </p:nvPr>
        </p:nvSpPr>
        <p:spPr/>
        <p:txBody>
          <a:bodyPr>
            <a:normAutofit lnSpcReduction="10000"/>
          </a:bodyPr>
          <a:lstStyle/>
          <a:p>
            <a:r>
              <a:rPr lang="en-US" dirty="0"/>
              <a:t>Human capital decisions, as well as region and race, matter for the wage gap.</a:t>
            </a:r>
          </a:p>
          <a:p>
            <a:r>
              <a:rPr lang="en-US" dirty="0"/>
              <a:t>Ultimate job matters:</a:t>
            </a:r>
          </a:p>
          <a:p>
            <a:pPr lvl="1"/>
            <a:r>
              <a:rPr lang="en-US" dirty="0"/>
              <a:t>Is it unionized?</a:t>
            </a:r>
          </a:p>
          <a:p>
            <a:pPr lvl="1"/>
            <a:r>
              <a:rPr lang="en-US" dirty="0"/>
              <a:t>Is it an industry with a large gap?</a:t>
            </a:r>
          </a:p>
          <a:p>
            <a:pPr lvl="1"/>
            <a:r>
              <a:rPr lang="en-US" dirty="0"/>
              <a:t>Is it an occupation with a large gap?</a:t>
            </a:r>
          </a:p>
          <a:p>
            <a:r>
              <a:rPr lang="en-US" dirty="0"/>
              <a:t>Still 10% unaccounted for. </a:t>
            </a:r>
          </a:p>
          <a:p>
            <a:pPr lvl="1"/>
            <a:r>
              <a:rPr lang="en-US" dirty="0"/>
              <a:t>Is this discrimination?</a:t>
            </a:r>
          </a:p>
          <a:p>
            <a:pPr lvl="2"/>
            <a:r>
              <a:rPr lang="en-US" dirty="0"/>
              <a:t>Perhaps, but not all of it.</a:t>
            </a:r>
          </a:p>
          <a:p>
            <a:pPr lvl="2"/>
            <a:r>
              <a:rPr lang="en-US" dirty="0"/>
              <a:t>Labor market decisions are influenced by discrimination or perceptions of women’s vs men’s majors, occupations, or industries.</a:t>
            </a:r>
          </a:p>
        </p:txBody>
      </p:sp>
      <p:sp>
        <p:nvSpPr>
          <p:cNvPr id="4" name="Slide Number Placeholder 3">
            <a:extLst>
              <a:ext uri="{FF2B5EF4-FFF2-40B4-BE49-F238E27FC236}">
                <a16:creationId xmlns:a16="http://schemas.microsoft.com/office/drawing/2014/main" id="{453E4A34-9A19-1F4D-9377-67C9B1F690D6}"/>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3864926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9C78-E837-4FFB-72E9-3630632C70E9}"/>
              </a:ext>
            </a:extLst>
          </p:cNvPr>
          <p:cNvSpPr>
            <a:spLocks noGrp="1"/>
          </p:cNvSpPr>
          <p:nvPr>
            <p:ph type="title"/>
          </p:nvPr>
        </p:nvSpPr>
        <p:spPr/>
        <p:txBody>
          <a:bodyPr/>
          <a:lstStyle/>
          <a:p>
            <a:r>
              <a:rPr lang="en-US" dirty="0">
                <a:solidFill>
                  <a:schemeClr val="bg1"/>
                </a:solidFill>
              </a:rPr>
              <a:t>Sor</a:t>
            </a:r>
            <a:r>
              <a:rPr lang="en-US" dirty="0"/>
              <a:t>ting: The Decisions Men and Women Make</a:t>
            </a:r>
          </a:p>
        </p:txBody>
      </p:sp>
      <p:sp>
        <p:nvSpPr>
          <p:cNvPr id="3" name="Content Placeholder 2">
            <a:extLst>
              <a:ext uri="{FF2B5EF4-FFF2-40B4-BE49-F238E27FC236}">
                <a16:creationId xmlns:a16="http://schemas.microsoft.com/office/drawing/2014/main" id="{C61D328E-284B-BF55-1BFC-B1248FF533A4}"/>
              </a:ext>
            </a:extLst>
          </p:cNvPr>
          <p:cNvSpPr>
            <a:spLocks noGrp="1"/>
          </p:cNvSpPr>
          <p:nvPr>
            <p:ph idx="1"/>
          </p:nvPr>
        </p:nvSpPr>
        <p:spPr/>
        <p:txBody>
          <a:bodyPr/>
          <a:lstStyle/>
          <a:p>
            <a:r>
              <a:rPr lang="en-US" dirty="0"/>
              <a:t>Sorting happens:</a:t>
            </a:r>
          </a:p>
          <a:p>
            <a:pPr lvl="1"/>
            <a:r>
              <a:rPr lang="en-US" dirty="0"/>
              <a:t>With the decision to go to college.</a:t>
            </a:r>
          </a:p>
          <a:p>
            <a:pPr lvl="1"/>
            <a:r>
              <a:rPr lang="en-US" dirty="0"/>
              <a:t>With the election of a major.</a:t>
            </a:r>
          </a:p>
          <a:p>
            <a:pPr lvl="1"/>
            <a:r>
              <a:rPr lang="en-US" dirty="0"/>
              <a:t>With the choice of an occupation.</a:t>
            </a:r>
          </a:p>
          <a:p>
            <a:r>
              <a:rPr lang="en-US" dirty="0"/>
              <a:t>Women tend to:</a:t>
            </a:r>
          </a:p>
          <a:p>
            <a:pPr lvl="1"/>
            <a:r>
              <a:rPr lang="en-US" dirty="0"/>
              <a:t>Go to college </a:t>
            </a:r>
            <a:r>
              <a:rPr lang="en-US" b="1" dirty="0"/>
              <a:t>more</a:t>
            </a:r>
            <a:r>
              <a:rPr lang="en-US" dirty="0"/>
              <a:t> than men.</a:t>
            </a:r>
          </a:p>
          <a:p>
            <a:pPr lvl="1"/>
            <a:r>
              <a:rPr lang="en-US" dirty="0"/>
              <a:t>Select majors with </a:t>
            </a:r>
            <a:r>
              <a:rPr lang="en-US" b="1" dirty="0"/>
              <a:t>lower</a:t>
            </a:r>
            <a:r>
              <a:rPr lang="en-US" dirty="0"/>
              <a:t> expected wages.</a:t>
            </a:r>
          </a:p>
          <a:p>
            <a:pPr lvl="2"/>
            <a:r>
              <a:rPr lang="en-US" dirty="0"/>
              <a:t>Though convergence WAS happening.</a:t>
            </a:r>
          </a:p>
          <a:p>
            <a:pPr lvl="1"/>
            <a:r>
              <a:rPr lang="en-US" dirty="0"/>
              <a:t>Within a major, select occupations with </a:t>
            </a:r>
            <a:r>
              <a:rPr lang="en-US" b="1" dirty="0"/>
              <a:t>lower</a:t>
            </a:r>
            <a:r>
              <a:rPr lang="en-US" dirty="0"/>
              <a:t> wages.</a:t>
            </a:r>
          </a:p>
          <a:p>
            <a:pPr lvl="2"/>
            <a:r>
              <a:rPr lang="en-US" dirty="0"/>
              <a:t>Though convergence IS happening.</a:t>
            </a:r>
          </a:p>
        </p:txBody>
      </p:sp>
      <p:sp>
        <p:nvSpPr>
          <p:cNvPr id="4" name="Slide Number Placeholder 3">
            <a:extLst>
              <a:ext uri="{FF2B5EF4-FFF2-40B4-BE49-F238E27FC236}">
                <a16:creationId xmlns:a16="http://schemas.microsoft.com/office/drawing/2014/main" id="{37FC62C2-E29E-DEB9-C167-69AD071F837E}"/>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2866477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F463-DD34-7623-F0E5-77BEF74F4365}"/>
              </a:ext>
            </a:extLst>
          </p:cNvPr>
          <p:cNvSpPr>
            <a:spLocks noGrp="1"/>
          </p:cNvSpPr>
          <p:nvPr>
            <p:ph type="title"/>
          </p:nvPr>
        </p:nvSpPr>
        <p:spPr>
          <a:xfrm>
            <a:off x="754120" y="0"/>
            <a:ext cx="10515600" cy="1325563"/>
          </a:xfrm>
        </p:spPr>
        <p:txBody>
          <a:bodyPr/>
          <a:lstStyle/>
          <a:p>
            <a:r>
              <a:rPr lang="en-US" dirty="0">
                <a:solidFill>
                  <a:schemeClr val="bg1"/>
                </a:solidFill>
              </a:rPr>
              <a:t>Occ</a:t>
            </a:r>
            <a:r>
              <a:rPr lang="en-US" dirty="0"/>
              <a:t>upation Convergence, Less So Majors</a:t>
            </a:r>
          </a:p>
        </p:txBody>
      </p:sp>
      <p:pic>
        <p:nvPicPr>
          <p:cNvPr id="6" name="Content Placeholder 5" descr="Chart, line chart&#10;&#10;Description automatically generated">
            <a:extLst>
              <a:ext uri="{FF2B5EF4-FFF2-40B4-BE49-F238E27FC236}">
                <a16:creationId xmlns:a16="http://schemas.microsoft.com/office/drawing/2014/main" id="{C7D63518-2E2C-126C-6074-A19FA8452CBC}"/>
              </a:ext>
            </a:extLst>
          </p:cNvPr>
          <p:cNvPicPr>
            <a:picLocks noGrp="1" noChangeAspect="1"/>
          </p:cNvPicPr>
          <p:nvPr>
            <p:ph idx="1"/>
          </p:nvPr>
        </p:nvPicPr>
        <p:blipFill>
          <a:blip r:embed="rId2"/>
          <a:stretch>
            <a:fillRect/>
          </a:stretch>
        </p:blipFill>
        <p:spPr>
          <a:xfrm>
            <a:off x="838200" y="1325563"/>
            <a:ext cx="6262969" cy="4770437"/>
          </a:xfrm>
        </p:spPr>
      </p:pic>
      <p:sp>
        <p:nvSpPr>
          <p:cNvPr id="4" name="Slide Number Placeholder 3">
            <a:extLst>
              <a:ext uri="{FF2B5EF4-FFF2-40B4-BE49-F238E27FC236}">
                <a16:creationId xmlns:a16="http://schemas.microsoft.com/office/drawing/2014/main" id="{BD07857F-4016-9AE3-30E7-701FBCA7FCE5}"/>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7" name="TextBox 6">
            <a:extLst>
              <a:ext uri="{FF2B5EF4-FFF2-40B4-BE49-F238E27FC236}">
                <a16:creationId xmlns:a16="http://schemas.microsoft.com/office/drawing/2014/main" id="{DFB3D8C2-1205-2684-B40C-77316C53D0A1}"/>
              </a:ext>
            </a:extLst>
          </p:cNvPr>
          <p:cNvSpPr txBox="1"/>
          <p:nvPr/>
        </p:nvSpPr>
        <p:spPr>
          <a:xfrm>
            <a:off x="7128873" y="1562119"/>
            <a:ext cx="5004640" cy="4247317"/>
          </a:xfrm>
          <a:prstGeom prst="rect">
            <a:avLst/>
          </a:prstGeom>
          <a:noFill/>
        </p:spPr>
        <p:txBody>
          <a:bodyPr wrap="none" rtlCol="0">
            <a:spAutoFit/>
          </a:bodyPr>
          <a:lstStyle/>
          <a:p>
            <a:r>
              <a:rPr lang="en-US" dirty="0"/>
              <a:t>Values close to 1 imply parity.</a:t>
            </a:r>
          </a:p>
          <a:p>
            <a:endParaRPr lang="en-US" dirty="0"/>
          </a:p>
          <a:p>
            <a:r>
              <a:rPr lang="en-US" dirty="0"/>
              <a:t>Less than 1</a:t>
            </a:r>
          </a:p>
          <a:p>
            <a:r>
              <a:rPr lang="en-US" dirty="0"/>
              <a:t>	- women’s choices correspond </a:t>
            </a:r>
          </a:p>
          <a:p>
            <a:r>
              <a:rPr lang="en-US" dirty="0"/>
              <a:t>	 to lower wages</a:t>
            </a:r>
          </a:p>
          <a:p>
            <a:endParaRPr lang="en-US" dirty="0"/>
          </a:p>
          <a:p>
            <a:r>
              <a:rPr lang="en-US" dirty="0"/>
              <a:t>Greater than 1</a:t>
            </a:r>
          </a:p>
          <a:p>
            <a:r>
              <a:rPr lang="en-US" dirty="0"/>
              <a:t>	- women’s choices correspond</a:t>
            </a:r>
          </a:p>
          <a:p>
            <a:r>
              <a:rPr lang="en-US" dirty="0"/>
              <a:t>	  to higher wages</a:t>
            </a:r>
          </a:p>
          <a:p>
            <a:endParaRPr lang="en-US" dirty="0"/>
          </a:p>
          <a:p>
            <a:pPr marL="342900" indent="-342900">
              <a:buAutoNum type="alphaUcParenBoth"/>
            </a:pPr>
            <a:r>
              <a:rPr lang="en-US" dirty="0"/>
              <a:t>Women are increasingly choosing </a:t>
            </a:r>
            <a:r>
              <a:rPr lang="en-US" b="1" dirty="0"/>
              <a:t>majors</a:t>
            </a:r>
          </a:p>
          <a:p>
            <a:r>
              <a:rPr lang="en-US" dirty="0"/>
              <a:t>that </a:t>
            </a:r>
            <a:r>
              <a:rPr lang="en-US" b="1" dirty="0"/>
              <a:t>pay</a:t>
            </a:r>
            <a:r>
              <a:rPr lang="en-US" dirty="0"/>
              <a:t> </a:t>
            </a:r>
            <a:r>
              <a:rPr lang="en-US" b="1" dirty="0"/>
              <a:t>less than </a:t>
            </a:r>
            <a:r>
              <a:rPr lang="en-US" dirty="0"/>
              <a:t>the majors chosen by men.</a:t>
            </a:r>
          </a:p>
          <a:p>
            <a:endParaRPr lang="en-US" dirty="0"/>
          </a:p>
          <a:p>
            <a:r>
              <a:rPr lang="en-US" dirty="0"/>
              <a:t>(B) Women are increasingly choosing </a:t>
            </a:r>
            <a:r>
              <a:rPr lang="en-US" b="1" dirty="0"/>
              <a:t>occupations</a:t>
            </a:r>
          </a:p>
          <a:p>
            <a:r>
              <a:rPr lang="en-US" dirty="0"/>
              <a:t>that </a:t>
            </a:r>
            <a:r>
              <a:rPr lang="en-US" b="1" dirty="0"/>
              <a:t>pay as well as </a:t>
            </a:r>
            <a:r>
              <a:rPr lang="en-US" dirty="0"/>
              <a:t>the occupations chosen by men.</a:t>
            </a:r>
          </a:p>
        </p:txBody>
      </p:sp>
      <p:sp>
        <p:nvSpPr>
          <p:cNvPr id="8" name="TextBox 7">
            <a:extLst>
              <a:ext uri="{FF2B5EF4-FFF2-40B4-BE49-F238E27FC236}">
                <a16:creationId xmlns:a16="http://schemas.microsoft.com/office/drawing/2014/main" id="{8F8C7E09-F9A5-8811-E8F0-91E553493D8D}"/>
              </a:ext>
            </a:extLst>
          </p:cNvPr>
          <p:cNvSpPr txBox="1"/>
          <p:nvPr/>
        </p:nvSpPr>
        <p:spPr>
          <a:xfrm>
            <a:off x="4420448" y="2653645"/>
            <a:ext cx="458780" cy="369332"/>
          </a:xfrm>
          <a:prstGeom prst="rect">
            <a:avLst/>
          </a:prstGeom>
          <a:noFill/>
        </p:spPr>
        <p:txBody>
          <a:bodyPr wrap="none" rtlCol="0">
            <a:spAutoFit/>
          </a:bodyPr>
          <a:lstStyle/>
          <a:p>
            <a:r>
              <a:rPr lang="en-US" dirty="0"/>
              <a:t>(A)</a:t>
            </a:r>
          </a:p>
        </p:txBody>
      </p:sp>
      <p:sp>
        <p:nvSpPr>
          <p:cNvPr id="9" name="TextBox 8">
            <a:extLst>
              <a:ext uri="{FF2B5EF4-FFF2-40B4-BE49-F238E27FC236}">
                <a16:creationId xmlns:a16="http://schemas.microsoft.com/office/drawing/2014/main" id="{755B8C2C-3CF3-5CF2-534A-21D18B4ADC2C}"/>
              </a:ext>
            </a:extLst>
          </p:cNvPr>
          <p:cNvSpPr txBox="1"/>
          <p:nvPr/>
        </p:nvSpPr>
        <p:spPr>
          <a:xfrm>
            <a:off x="3969684" y="3867807"/>
            <a:ext cx="450764" cy="369332"/>
          </a:xfrm>
          <a:prstGeom prst="rect">
            <a:avLst/>
          </a:prstGeom>
          <a:noFill/>
        </p:spPr>
        <p:txBody>
          <a:bodyPr wrap="none" rtlCol="0">
            <a:spAutoFit/>
          </a:bodyPr>
          <a:lstStyle/>
          <a:p>
            <a:r>
              <a:rPr lang="en-US" dirty="0"/>
              <a:t>(B)</a:t>
            </a:r>
          </a:p>
        </p:txBody>
      </p:sp>
      <p:cxnSp>
        <p:nvCxnSpPr>
          <p:cNvPr id="11" name="Straight Connector 10">
            <a:extLst>
              <a:ext uri="{FF2B5EF4-FFF2-40B4-BE49-F238E27FC236}">
                <a16:creationId xmlns:a16="http://schemas.microsoft.com/office/drawing/2014/main" id="{4C3DA2FF-A6C8-D7BB-48A6-A4AF802121B6}"/>
              </a:ext>
            </a:extLst>
          </p:cNvPr>
          <p:cNvCxnSpPr>
            <a:cxnSpLocks/>
          </p:cNvCxnSpPr>
          <p:nvPr/>
        </p:nvCxnSpPr>
        <p:spPr>
          <a:xfrm>
            <a:off x="4963308" y="2901371"/>
            <a:ext cx="827892" cy="184666"/>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1AC9BE-424F-500D-6F17-6F3761A76539}"/>
              </a:ext>
            </a:extLst>
          </p:cNvPr>
          <p:cNvCxnSpPr>
            <a:cxnSpLocks/>
          </p:cNvCxnSpPr>
          <p:nvPr/>
        </p:nvCxnSpPr>
        <p:spPr>
          <a:xfrm flipV="1">
            <a:off x="4465282" y="3771964"/>
            <a:ext cx="792518" cy="255046"/>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986F499-4836-0D8C-D797-5CFEAC21D3B2}"/>
              </a:ext>
            </a:extLst>
          </p:cNvPr>
          <p:cNvSpPr txBox="1"/>
          <p:nvPr/>
        </p:nvSpPr>
        <p:spPr>
          <a:xfrm>
            <a:off x="4963308" y="6469197"/>
            <a:ext cx="6699206" cy="276999"/>
          </a:xfrm>
          <a:prstGeom prst="rect">
            <a:avLst/>
          </a:prstGeom>
          <a:noFill/>
        </p:spPr>
        <p:txBody>
          <a:bodyPr wrap="none" rtlCol="0">
            <a:spAutoFit/>
          </a:bodyPr>
          <a:lstStyle/>
          <a:p>
            <a:r>
              <a:rPr lang="en-US" sz="1200" dirty="0"/>
              <a:t>Source: </a:t>
            </a:r>
            <a:r>
              <a:rPr lang="en-US" sz="1200" i="1" dirty="0"/>
              <a:t>College Majors, Occupations, and the Gender Wage Gap</a:t>
            </a:r>
            <a:r>
              <a:rPr lang="en-US" sz="1200" dirty="0"/>
              <a:t>, Sloane, Hurst, and Black, JEP, Fall 2021.</a:t>
            </a:r>
          </a:p>
        </p:txBody>
      </p:sp>
      <p:sp>
        <p:nvSpPr>
          <p:cNvPr id="3" name="TextBox 2">
            <a:extLst>
              <a:ext uri="{FF2B5EF4-FFF2-40B4-BE49-F238E27FC236}">
                <a16:creationId xmlns:a16="http://schemas.microsoft.com/office/drawing/2014/main" id="{9893F28F-9D3C-F646-9AAB-6E1D59C4C037}"/>
              </a:ext>
            </a:extLst>
          </p:cNvPr>
          <p:cNvSpPr txBox="1"/>
          <p:nvPr/>
        </p:nvSpPr>
        <p:spPr>
          <a:xfrm>
            <a:off x="3489435" y="4163874"/>
            <a:ext cx="1258165" cy="369332"/>
          </a:xfrm>
          <a:prstGeom prst="rect">
            <a:avLst/>
          </a:prstGeom>
          <a:noFill/>
        </p:spPr>
        <p:txBody>
          <a:bodyPr wrap="none" rtlCol="0">
            <a:spAutoFit/>
          </a:bodyPr>
          <a:lstStyle/>
          <a:p>
            <a:r>
              <a:rPr lang="en-US" dirty="0"/>
              <a:t>Occupation</a:t>
            </a:r>
          </a:p>
        </p:txBody>
      </p:sp>
      <p:sp>
        <p:nvSpPr>
          <p:cNvPr id="12" name="TextBox 11">
            <a:extLst>
              <a:ext uri="{FF2B5EF4-FFF2-40B4-BE49-F238E27FC236}">
                <a16:creationId xmlns:a16="http://schemas.microsoft.com/office/drawing/2014/main" id="{61939BB9-2307-7D43-95E7-34A99D18B78D}"/>
              </a:ext>
            </a:extLst>
          </p:cNvPr>
          <p:cNvSpPr txBox="1"/>
          <p:nvPr/>
        </p:nvSpPr>
        <p:spPr>
          <a:xfrm>
            <a:off x="2951677" y="2625426"/>
            <a:ext cx="748923" cy="369332"/>
          </a:xfrm>
          <a:prstGeom prst="rect">
            <a:avLst/>
          </a:prstGeom>
          <a:noFill/>
        </p:spPr>
        <p:txBody>
          <a:bodyPr wrap="none" rtlCol="0">
            <a:spAutoFit/>
          </a:bodyPr>
          <a:lstStyle/>
          <a:p>
            <a:r>
              <a:rPr lang="en-US" dirty="0"/>
              <a:t>Major</a:t>
            </a:r>
          </a:p>
        </p:txBody>
      </p:sp>
    </p:spTree>
    <p:extLst>
      <p:ext uri="{BB962C8B-B14F-4D97-AF65-F5344CB8AC3E}">
        <p14:creationId xmlns:p14="http://schemas.microsoft.com/office/powerpoint/2010/main" val="1462118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7FA3-0B37-4CC5-B971-AEB1573B7E05}"/>
              </a:ext>
            </a:extLst>
          </p:cNvPr>
          <p:cNvSpPr>
            <a:spLocks noGrp="1"/>
          </p:cNvSpPr>
          <p:nvPr>
            <p:ph type="title"/>
          </p:nvPr>
        </p:nvSpPr>
        <p:spPr>
          <a:xfrm>
            <a:off x="754120" y="0"/>
            <a:ext cx="10515600" cy="1325563"/>
          </a:xfrm>
        </p:spPr>
        <p:txBody>
          <a:bodyPr/>
          <a:lstStyle/>
          <a:p>
            <a:r>
              <a:rPr lang="en-US" dirty="0">
                <a:solidFill>
                  <a:schemeClr val="bg1"/>
                </a:solidFill>
              </a:rPr>
              <a:t>The </a:t>
            </a:r>
            <a:r>
              <a:rPr lang="en-US" dirty="0"/>
              <a:t>Leaky Pipelines Phenomenon</a:t>
            </a:r>
          </a:p>
        </p:txBody>
      </p:sp>
      <p:sp>
        <p:nvSpPr>
          <p:cNvPr id="3" name="Content Placeholder 2">
            <a:extLst>
              <a:ext uri="{FF2B5EF4-FFF2-40B4-BE49-F238E27FC236}">
                <a16:creationId xmlns:a16="http://schemas.microsoft.com/office/drawing/2014/main" id="{BB4D56F4-FBF1-464D-8426-599D9912408C}"/>
              </a:ext>
            </a:extLst>
          </p:cNvPr>
          <p:cNvSpPr>
            <a:spLocks noGrp="1"/>
          </p:cNvSpPr>
          <p:nvPr>
            <p:ph idx="1"/>
          </p:nvPr>
        </p:nvSpPr>
        <p:spPr>
          <a:xfrm>
            <a:off x="198291" y="1104577"/>
            <a:ext cx="7924802" cy="1519042"/>
          </a:xfrm>
        </p:spPr>
        <p:txBody>
          <a:bodyPr>
            <a:normAutofit lnSpcReduction="10000"/>
          </a:bodyPr>
          <a:lstStyle/>
          <a:p>
            <a:r>
              <a:rPr lang="en-US" sz="2400" dirty="0"/>
              <a:t>In many professional occupations </a:t>
            </a:r>
          </a:p>
          <a:p>
            <a:pPr lvl="1" algn="just"/>
            <a:r>
              <a:rPr lang="en-US" sz="2000" dirty="0"/>
              <a:t>There’s a more equitable gender distribution at entry level, </a:t>
            </a:r>
          </a:p>
          <a:p>
            <a:pPr lvl="1" algn="just"/>
            <a:r>
              <a:rPr lang="en-US" sz="2000" dirty="0"/>
              <a:t>But at the higher ranks, number of female workers plummets.</a:t>
            </a:r>
          </a:p>
          <a:p>
            <a:r>
              <a:rPr lang="en-US" sz="2400" dirty="0"/>
              <a:t>Time demands – likely explanation?</a:t>
            </a:r>
          </a:p>
        </p:txBody>
      </p:sp>
      <p:sp>
        <p:nvSpPr>
          <p:cNvPr id="4" name="Slide Number Placeholder 3">
            <a:extLst>
              <a:ext uri="{FF2B5EF4-FFF2-40B4-BE49-F238E27FC236}">
                <a16:creationId xmlns:a16="http://schemas.microsoft.com/office/drawing/2014/main" id="{5299A768-B67A-4046-9AA8-56830F46EBE1}"/>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5" name="Picture 4">
            <a:extLst>
              <a:ext uri="{FF2B5EF4-FFF2-40B4-BE49-F238E27FC236}">
                <a16:creationId xmlns:a16="http://schemas.microsoft.com/office/drawing/2014/main" id="{06B26343-4868-2BBC-B79C-A7B3C21CDE71}"/>
              </a:ext>
            </a:extLst>
          </p:cNvPr>
          <p:cNvPicPr>
            <a:picLocks noChangeAspect="1"/>
          </p:cNvPicPr>
          <p:nvPr/>
        </p:nvPicPr>
        <p:blipFill>
          <a:blip r:embed="rId3"/>
          <a:stretch>
            <a:fillRect/>
          </a:stretch>
        </p:blipFill>
        <p:spPr>
          <a:xfrm>
            <a:off x="3365572" y="3112314"/>
            <a:ext cx="8019604" cy="3169872"/>
          </a:xfrm>
          <a:prstGeom prst="rect">
            <a:avLst/>
          </a:prstGeom>
          <a:ln w="3175">
            <a:solidFill>
              <a:schemeClr val="tx1"/>
            </a:solidFill>
          </a:ln>
        </p:spPr>
      </p:pic>
      <p:sp>
        <p:nvSpPr>
          <p:cNvPr id="7" name="TextBox 6">
            <a:extLst>
              <a:ext uri="{FF2B5EF4-FFF2-40B4-BE49-F238E27FC236}">
                <a16:creationId xmlns:a16="http://schemas.microsoft.com/office/drawing/2014/main" id="{342ACC99-4961-8D5A-68A8-620E23DF7108}"/>
              </a:ext>
            </a:extLst>
          </p:cNvPr>
          <p:cNvSpPr txBox="1"/>
          <p:nvPr/>
        </p:nvSpPr>
        <p:spPr>
          <a:xfrm>
            <a:off x="5065713" y="2410214"/>
            <a:ext cx="4672734" cy="646331"/>
          </a:xfrm>
          <a:prstGeom prst="rect">
            <a:avLst/>
          </a:prstGeom>
          <a:noFill/>
        </p:spPr>
        <p:txBody>
          <a:bodyPr wrap="square" rtlCol="0">
            <a:spAutoFit/>
          </a:bodyPr>
          <a:lstStyle/>
          <a:p>
            <a:pPr algn="ctr"/>
            <a:r>
              <a:rPr lang="en-US" sz="2000" b="1" dirty="0">
                <a:solidFill>
                  <a:srgbClr val="0C4C88"/>
                </a:solidFill>
              </a:rPr>
              <a:t>The Leaky Pipelines In Economics</a:t>
            </a:r>
          </a:p>
          <a:p>
            <a:pPr algn="ctr"/>
            <a:r>
              <a:rPr lang="en-US" sz="1600" b="1" dirty="0"/>
              <a:t>Share of Women in Economics, 2020</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407E4CB3-162E-ECD0-B1FE-1C96243005D3}"/>
                  </a:ext>
                </a:extLst>
              </p14:cNvPr>
              <p14:cNvContentPartPr/>
              <p14:nvPr/>
            </p14:nvContentPartPr>
            <p14:xfrm>
              <a:off x="7989353" y="5472889"/>
              <a:ext cx="267480" cy="132120"/>
            </p14:xfrm>
          </p:contentPart>
        </mc:Choice>
        <mc:Fallback xmlns="">
          <p:pic>
            <p:nvPicPr>
              <p:cNvPr id="8" name="Ink 7">
                <a:extLst>
                  <a:ext uri="{FF2B5EF4-FFF2-40B4-BE49-F238E27FC236}">
                    <a16:creationId xmlns:a16="http://schemas.microsoft.com/office/drawing/2014/main" id="{407E4CB3-162E-ECD0-B1FE-1C96243005D3}"/>
                  </a:ext>
                </a:extLst>
              </p:cNvPr>
              <p:cNvPicPr/>
              <p:nvPr/>
            </p:nvPicPr>
            <p:blipFill>
              <a:blip r:embed="rId5"/>
              <a:stretch>
                <a:fillRect/>
              </a:stretch>
            </p:blipFill>
            <p:spPr>
              <a:xfrm>
                <a:off x="7971353" y="5454889"/>
                <a:ext cx="303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314CC511-08A6-20D2-E5F6-E752F69BBAB8}"/>
                  </a:ext>
                </a:extLst>
              </p14:cNvPr>
              <p14:cNvContentPartPr/>
              <p14:nvPr/>
            </p14:nvContentPartPr>
            <p14:xfrm>
              <a:off x="8187713" y="5343649"/>
              <a:ext cx="143640" cy="356760"/>
            </p14:xfrm>
          </p:contentPart>
        </mc:Choice>
        <mc:Fallback xmlns="">
          <p:pic>
            <p:nvPicPr>
              <p:cNvPr id="9" name="Ink 8">
                <a:extLst>
                  <a:ext uri="{FF2B5EF4-FFF2-40B4-BE49-F238E27FC236}">
                    <a16:creationId xmlns:a16="http://schemas.microsoft.com/office/drawing/2014/main" id="{314CC511-08A6-20D2-E5F6-E752F69BBAB8}"/>
                  </a:ext>
                </a:extLst>
              </p:cNvPr>
              <p:cNvPicPr/>
              <p:nvPr/>
            </p:nvPicPr>
            <p:blipFill>
              <a:blip r:embed="rId7"/>
              <a:stretch>
                <a:fillRect/>
              </a:stretch>
            </p:blipFill>
            <p:spPr>
              <a:xfrm>
                <a:off x="8170073" y="5325649"/>
                <a:ext cx="17928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B574ABC3-D4B9-7D04-ACC8-8484C60E7A23}"/>
                  </a:ext>
                </a:extLst>
              </p14:cNvPr>
              <p14:cNvContentPartPr/>
              <p14:nvPr/>
            </p14:nvContentPartPr>
            <p14:xfrm>
              <a:off x="13232033" y="5364889"/>
              <a:ext cx="360" cy="360"/>
            </p14:xfrm>
          </p:contentPart>
        </mc:Choice>
        <mc:Fallback xmlns="">
          <p:pic>
            <p:nvPicPr>
              <p:cNvPr id="10" name="Ink 9">
                <a:extLst>
                  <a:ext uri="{FF2B5EF4-FFF2-40B4-BE49-F238E27FC236}">
                    <a16:creationId xmlns:a16="http://schemas.microsoft.com/office/drawing/2014/main" id="{B574ABC3-D4B9-7D04-ACC8-8484C60E7A23}"/>
                  </a:ext>
                </a:extLst>
              </p:cNvPr>
              <p:cNvPicPr/>
              <p:nvPr/>
            </p:nvPicPr>
            <p:blipFill>
              <a:blip r:embed="rId9"/>
              <a:stretch>
                <a:fillRect/>
              </a:stretch>
            </p:blipFill>
            <p:spPr>
              <a:xfrm>
                <a:off x="13214033" y="5347249"/>
                <a:ext cx="36000" cy="36000"/>
              </a:xfrm>
              <a:prstGeom prst="rect">
                <a:avLst/>
              </a:prstGeom>
            </p:spPr>
          </p:pic>
        </mc:Fallback>
      </mc:AlternateContent>
    </p:spTree>
    <p:extLst>
      <p:ext uri="{BB962C8B-B14F-4D97-AF65-F5344CB8AC3E}">
        <p14:creationId xmlns:p14="http://schemas.microsoft.com/office/powerpoint/2010/main" val="1864503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240DBC4-E031-1E5B-59ED-242E75B6A1C8}"/>
              </a:ext>
            </a:extLst>
          </p:cNvPr>
          <p:cNvSpPr>
            <a:spLocks noGrp="1"/>
          </p:cNvSpPr>
          <p:nvPr>
            <p:ph sz="half" idx="2"/>
          </p:nvPr>
        </p:nvSpPr>
        <p:spPr>
          <a:xfrm>
            <a:off x="454445" y="1107274"/>
            <a:ext cx="5181600" cy="4885901"/>
          </a:xfrm>
        </p:spPr>
        <p:txBody>
          <a:bodyPr>
            <a:noAutofit/>
          </a:bodyPr>
          <a:lstStyle/>
          <a:p>
            <a:pPr>
              <a:spcAft>
                <a:spcPts val="700"/>
              </a:spcAft>
            </a:pPr>
            <a:r>
              <a:rPr lang="en-US" sz="2200" b="0" i="0" dirty="0">
                <a:solidFill>
                  <a:srgbClr val="333333"/>
                </a:solidFill>
                <a:effectLst/>
                <a:latin typeface="McKinsey Sans"/>
              </a:rPr>
              <a:t>Women are significantly underrepresented in leadership.</a:t>
            </a:r>
          </a:p>
          <a:p>
            <a:pPr>
              <a:spcAft>
                <a:spcPts val="700"/>
              </a:spcAft>
            </a:pPr>
            <a:r>
              <a:rPr lang="en-US" sz="2200" b="0" i="0" dirty="0">
                <a:solidFill>
                  <a:srgbClr val="333333"/>
                </a:solidFill>
                <a:effectLst/>
                <a:latin typeface="McKinsey Sans"/>
              </a:rPr>
              <a:t>A broken rung at the first step up to manager is holding women back. </a:t>
            </a:r>
          </a:p>
          <a:p>
            <a:pPr lvl="1">
              <a:spcAft>
                <a:spcPts val="700"/>
              </a:spcAft>
            </a:pPr>
            <a:r>
              <a:rPr lang="en-US" sz="1800" b="0" i="0" dirty="0">
                <a:solidFill>
                  <a:srgbClr val="333333"/>
                </a:solidFill>
                <a:effectLst/>
                <a:latin typeface="McKinsey Sans"/>
              </a:rPr>
              <a:t>For every 100 men who are promoted from entry-level roles to manager positions, only 87 women are promoted.</a:t>
            </a:r>
            <a:endParaRPr lang="en-US" sz="1800" b="0" dirty="0">
              <a:solidFill>
                <a:srgbClr val="333333"/>
              </a:solidFill>
              <a:latin typeface="McKinsey Sans"/>
            </a:endParaRPr>
          </a:p>
          <a:p>
            <a:r>
              <a:rPr lang="en-US" sz="2200" b="0" dirty="0">
                <a:solidFill>
                  <a:srgbClr val="333333"/>
                </a:solidFill>
                <a:latin typeface="McKinsey Sans"/>
              </a:rPr>
              <a:t>The Great Breakup</a:t>
            </a:r>
          </a:p>
          <a:p>
            <a:pPr lvl="1"/>
            <a:r>
              <a:rPr lang="en-US" sz="2200" b="1" dirty="0">
                <a:solidFill>
                  <a:srgbClr val="333333"/>
                </a:solidFill>
                <a:latin typeface="McKinsey Sans"/>
              </a:rPr>
              <a:t>New Pipeline Problem </a:t>
            </a:r>
          </a:p>
          <a:p>
            <a:pPr lvl="1"/>
            <a:r>
              <a:rPr lang="en-US" sz="2200" b="0" dirty="0">
                <a:solidFill>
                  <a:srgbClr val="333333"/>
                </a:solidFill>
                <a:latin typeface="McKinsey Sans"/>
              </a:rPr>
              <a:t>More women leaders are leaving their companies.</a:t>
            </a:r>
            <a:endParaRPr lang="en-US" sz="2200" dirty="0">
              <a:solidFill>
                <a:srgbClr val="333333"/>
              </a:solidFill>
              <a:latin typeface="McKinsey Sans"/>
            </a:endParaRPr>
          </a:p>
        </p:txBody>
      </p:sp>
      <p:sp>
        <p:nvSpPr>
          <p:cNvPr id="4" name="Slide Number Placeholder 3">
            <a:extLst>
              <a:ext uri="{FF2B5EF4-FFF2-40B4-BE49-F238E27FC236}">
                <a16:creationId xmlns:a16="http://schemas.microsoft.com/office/drawing/2014/main" id="{642FD692-4ED3-1244-05D8-3830326B7BD5}"/>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Title 4">
            <a:extLst>
              <a:ext uri="{FF2B5EF4-FFF2-40B4-BE49-F238E27FC236}">
                <a16:creationId xmlns:a16="http://schemas.microsoft.com/office/drawing/2014/main" id="{BD62FE94-7FED-7F4F-032E-74B748D3AFAF}"/>
              </a:ext>
            </a:extLst>
          </p:cNvPr>
          <p:cNvSpPr>
            <a:spLocks noGrp="1"/>
          </p:cNvSpPr>
          <p:nvPr>
            <p:ph type="title"/>
          </p:nvPr>
        </p:nvSpPr>
        <p:spPr/>
        <p:txBody>
          <a:bodyPr/>
          <a:lstStyle/>
          <a:p>
            <a:r>
              <a:rPr lang="en-US" dirty="0">
                <a:solidFill>
                  <a:schemeClr val="bg1"/>
                </a:solidFill>
              </a:rPr>
              <a:t>The </a:t>
            </a:r>
            <a:r>
              <a:rPr lang="en-US" dirty="0"/>
              <a:t>Broken Rung and the Great Breakup</a:t>
            </a:r>
          </a:p>
        </p:txBody>
      </p:sp>
      <p:graphicFrame>
        <p:nvGraphicFramePr>
          <p:cNvPr id="11" name="Chart 10">
            <a:extLst>
              <a:ext uri="{FF2B5EF4-FFF2-40B4-BE49-F238E27FC236}">
                <a16:creationId xmlns:a16="http://schemas.microsoft.com/office/drawing/2014/main" id="{C1C8319C-0D17-3CCA-BB1E-300CB6B309D6}"/>
              </a:ext>
            </a:extLst>
          </p:cNvPr>
          <p:cNvGraphicFramePr>
            <a:graphicFrameLocks/>
          </p:cNvGraphicFramePr>
          <p:nvPr/>
        </p:nvGraphicFramePr>
        <p:xfrm>
          <a:off x="5630492" y="735298"/>
          <a:ext cx="6107063" cy="571656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711ADFD-7368-046E-F3D2-CA3BB96F55B4}"/>
              </a:ext>
            </a:extLst>
          </p:cNvPr>
          <p:cNvSpPr txBox="1"/>
          <p:nvPr/>
        </p:nvSpPr>
        <p:spPr>
          <a:xfrm>
            <a:off x="6095999" y="6451861"/>
            <a:ext cx="5119171" cy="276999"/>
          </a:xfrm>
          <a:prstGeom prst="rect">
            <a:avLst/>
          </a:prstGeom>
          <a:noFill/>
        </p:spPr>
        <p:txBody>
          <a:bodyPr wrap="square" rtlCol="0">
            <a:spAutoFit/>
          </a:bodyPr>
          <a:lstStyle/>
          <a:p>
            <a:r>
              <a:rPr lang="en-US" sz="1200" dirty="0"/>
              <a:t>Source: Women in the Workplace 2022, </a:t>
            </a:r>
            <a:r>
              <a:rPr lang="en-US" sz="1200" dirty="0" err="1"/>
              <a:t>LeanIn.Org</a:t>
            </a:r>
            <a:r>
              <a:rPr lang="en-US" sz="1200" dirty="0"/>
              <a:t> and </a:t>
            </a:r>
            <a:r>
              <a:rPr lang="en-US" sz="1200" dirty="0" err="1"/>
              <a:t>McKensey</a:t>
            </a:r>
            <a:r>
              <a:rPr lang="en-US" sz="1200" dirty="0"/>
              <a:t>, 2022</a:t>
            </a:r>
          </a:p>
        </p:txBody>
      </p:sp>
    </p:spTree>
    <p:extLst>
      <p:ext uri="{BB962C8B-B14F-4D97-AF65-F5344CB8AC3E}">
        <p14:creationId xmlns:p14="http://schemas.microsoft.com/office/powerpoint/2010/main" val="3726265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AF68-AB46-2594-73CA-5C814D004873}"/>
              </a:ext>
            </a:extLst>
          </p:cNvPr>
          <p:cNvSpPr>
            <a:spLocks noGrp="1"/>
          </p:cNvSpPr>
          <p:nvPr>
            <p:ph type="title"/>
          </p:nvPr>
        </p:nvSpPr>
        <p:spPr>
          <a:xfrm>
            <a:off x="877956" y="39756"/>
            <a:ext cx="10515600" cy="1325563"/>
          </a:xfrm>
        </p:spPr>
        <p:txBody>
          <a:bodyPr/>
          <a:lstStyle/>
          <a:p>
            <a:r>
              <a:rPr lang="en-US" dirty="0">
                <a:solidFill>
                  <a:schemeClr val="bg1"/>
                </a:solidFill>
              </a:rPr>
              <a:t>Sol</a:t>
            </a:r>
            <a:r>
              <a:rPr lang="en-US" dirty="0"/>
              <a:t>utions to the Gender Wage Gap</a:t>
            </a:r>
          </a:p>
        </p:txBody>
      </p:sp>
      <p:sp>
        <p:nvSpPr>
          <p:cNvPr id="3" name="Content Placeholder 2">
            <a:extLst>
              <a:ext uri="{FF2B5EF4-FFF2-40B4-BE49-F238E27FC236}">
                <a16:creationId xmlns:a16="http://schemas.microsoft.com/office/drawing/2014/main" id="{7FC6CBE9-36EF-5F03-020E-95127E79D926}"/>
              </a:ext>
            </a:extLst>
          </p:cNvPr>
          <p:cNvSpPr>
            <a:spLocks noGrp="1"/>
          </p:cNvSpPr>
          <p:nvPr>
            <p:ph idx="1"/>
          </p:nvPr>
        </p:nvSpPr>
        <p:spPr>
          <a:xfrm>
            <a:off x="838199" y="1570730"/>
            <a:ext cx="11177751" cy="4351338"/>
          </a:xfrm>
        </p:spPr>
        <p:txBody>
          <a:bodyPr/>
          <a:lstStyle/>
          <a:p>
            <a:r>
              <a:rPr lang="en-US" dirty="0"/>
              <a:t>Debiasing the labor market</a:t>
            </a:r>
          </a:p>
          <a:p>
            <a:pPr lvl="1"/>
            <a:r>
              <a:rPr lang="en-US" dirty="0"/>
              <a:t>Diversity training for supervisors and managers.</a:t>
            </a:r>
          </a:p>
          <a:p>
            <a:pPr lvl="1"/>
            <a:r>
              <a:rPr lang="en-US" dirty="0"/>
              <a:t>Changing the organizational culture.</a:t>
            </a:r>
          </a:p>
          <a:p>
            <a:pPr lvl="1"/>
            <a:r>
              <a:rPr lang="en-US" dirty="0"/>
              <a:t>Gender blind hiring/evaluation procedures.</a:t>
            </a:r>
          </a:p>
          <a:p>
            <a:pPr lvl="1"/>
            <a:endParaRPr lang="en-US" dirty="0"/>
          </a:p>
          <a:p>
            <a:r>
              <a:rPr lang="en-US" dirty="0"/>
              <a:t>Training women to be more competitive and removing unconscious bias.</a:t>
            </a:r>
          </a:p>
          <a:p>
            <a:endParaRPr lang="en-US" dirty="0"/>
          </a:p>
          <a:p>
            <a:r>
              <a:rPr lang="en-US" dirty="0"/>
              <a:t>Legislative actions by federal and state governments.</a:t>
            </a:r>
          </a:p>
        </p:txBody>
      </p:sp>
      <p:sp>
        <p:nvSpPr>
          <p:cNvPr id="4" name="Slide Number Placeholder 3">
            <a:extLst>
              <a:ext uri="{FF2B5EF4-FFF2-40B4-BE49-F238E27FC236}">
                <a16:creationId xmlns:a16="http://schemas.microsoft.com/office/drawing/2014/main" id="{4AEE08EA-CB6E-303F-5401-68ACB83ECB1C}"/>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1582735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4096-871A-E21E-83F0-EDE566880EEF}"/>
              </a:ext>
            </a:extLst>
          </p:cNvPr>
          <p:cNvSpPr>
            <a:spLocks noGrp="1"/>
          </p:cNvSpPr>
          <p:nvPr>
            <p:ph type="title"/>
          </p:nvPr>
        </p:nvSpPr>
        <p:spPr>
          <a:xfrm>
            <a:off x="758688" y="0"/>
            <a:ext cx="10515600" cy="1325563"/>
          </a:xfrm>
        </p:spPr>
        <p:txBody>
          <a:bodyPr/>
          <a:lstStyle/>
          <a:p>
            <a:r>
              <a:rPr lang="en-US" dirty="0">
                <a:solidFill>
                  <a:schemeClr val="bg1"/>
                </a:solidFill>
              </a:rPr>
              <a:t>The </a:t>
            </a:r>
            <a:r>
              <a:rPr lang="en-US" dirty="0"/>
              <a:t>System - Not Individual Bias is the Culprit</a:t>
            </a:r>
          </a:p>
        </p:txBody>
      </p:sp>
      <p:sp>
        <p:nvSpPr>
          <p:cNvPr id="3" name="Content Placeholder 2">
            <a:extLst>
              <a:ext uri="{FF2B5EF4-FFF2-40B4-BE49-F238E27FC236}">
                <a16:creationId xmlns:a16="http://schemas.microsoft.com/office/drawing/2014/main" id="{234FBA81-0FA6-5F1B-5AB7-7BBB3F4E515F}"/>
              </a:ext>
            </a:extLst>
          </p:cNvPr>
          <p:cNvSpPr>
            <a:spLocks noGrp="1"/>
          </p:cNvSpPr>
          <p:nvPr>
            <p:ph idx="1"/>
          </p:nvPr>
        </p:nvSpPr>
        <p:spPr>
          <a:xfrm>
            <a:off x="838200" y="1570730"/>
            <a:ext cx="9993923" cy="4351338"/>
          </a:xfrm>
        </p:spPr>
        <p:txBody>
          <a:bodyPr>
            <a:normAutofit lnSpcReduction="10000"/>
          </a:bodyPr>
          <a:lstStyle/>
          <a:p>
            <a:r>
              <a:rPr lang="en-US" dirty="0"/>
              <a:t>The “system” is characterized by:</a:t>
            </a:r>
          </a:p>
          <a:p>
            <a:pPr lvl="1"/>
            <a:r>
              <a:rPr lang="en-US" dirty="0"/>
              <a:t>Decisions made by ordinary couples in terms of being on-call at work or at home.</a:t>
            </a:r>
          </a:p>
          <a:p>
            <a:pPr lvl="1"/>
            <a:r>
              <a:rPr lang="en-US" dirty="0"/>
              <a:t>Cost of time flexibility at work.</a:t>
            </a:r>
          </a:p>
          <a:p>
            <a:endParaRPr lang="en-US" dirty="0"/>
          </a:p>
          <a:p>
            <a:r>
              <a:rPr lang="en-US" dirty="0"/>
              <a:t>The higher the cost of time flexibility, the higher is the likelihood of a couple to forego equity in favor of higher family income.</a:t>
            </a:r>
          </a:p>
          <a:p>
            <a:endParaRPr lang="en-US" dirty="0"/>
          </a:p>
          <a:p>
            <a:r>
              <a:rPr lang="en-US" dirty="0"/>
              <a:t>Substitution among workers needs to be encouraged in occupations with high gender pay gaps.</a:t>
            </a:r>
          </a:p>
        </p:txBody>
      </p:sp>
      <p:sp>
        <p:nvSpPr>
          <p:cNvPr id="4" name="Slide Number Placeholder 3">
            <a:extLst>
              <a:ext uri="{FF2B5EF4-FFF2-40B4-BE49-F238E27FC236}">
                <a16:creationId xmlns:a16="http://schemas.microsoft.com/office/drawing/2014/main" id="{400443E8-6D28-49D2-48A3-CE0B89B1AE19}"/>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198833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4068-446A-488F-BB38-334E272FF4FB}"/>
              </a:ext>
            </a:extLst>
          </p:cNvPr>
          <p:cNvSpPr>
            <a:spLocks noGrp="1"/>
          </p:cNvSpPr>
          <p:nvPr>
            <p:ph type="title"/>
          </p:nvPr>
        </p:nvSpPr>
        <p:spPr>
          <a:xfrm>
            <a:off x="745436" y="0"/>
            <a:ext cx="10515600" cy="1325563"/>
          </a:xfrm>
        </p:spPr>
        <p:txBody>
          <a:bodyPr/>
          <a:lstStyle/>
          <a:p>
            <a:r>
              <a:rPr lang="en-US" dirty="0">
                <a:solidFill>
                  <a:schemeClr val="bg1"/>
                </a:solidFill>
              </a:rPr>
              <a:t>Priv</a:t>
            </a:r>
            <a:r>
              <a:rPr lang="en-US" dirty="0"/>
              <a:t>ate Sector is Responding... Slowly</a:t>
            </a:r>
          </a:p>
        </p:txBody>
      </p:sp>
      <p:sp>
        <p:nvSpPr>
          <p:cNvPr id="3" name="Content Placeholder 2">
            <a:extLst>
              <a:ext uri="{FF2B5EF4-FFF2-40B4-BE49-F238E27FC236}">
                <a16:creationId xmlns:a16="http://schemas.microsoft.com/office/drawing/2014/main" id="{3124EA6F-C14E-43E4-869C-5AB93E2922E0}"/>
              </a:ext>
            </a:extLst>
          </p:cNvPr>
          <p:cNvSpPr>
            <a:spLocks noGrp="1"/>
          </p:cNvSpPr>
          <p:nvPr>
            <p:ph idx="1"/>
          </p:nvPr>
        </p:nvSpPr>
        <p:spPr>
          <a:xfrm>
            <a:off x="1252679" y="1165141"/>
            <a:ext cx="10008357" cy="4786479"/>
          </a:xfrm>
        </p:spPr>
        <p:txBody>
          <a:bodyPr>
            <a:normAutofit/>
          </a:bodyPr>
          <a:lstStyle/>
          <a:p>
            <a:pPr>
              <a:spcAft>
                <a:spcPts val="1000"/>
              </a:spcAft>
            </a:pPr>
            <a:r>
              <a:rPr lang="en-US" dirty="0"/>
              <a:t>Firms have more incentive to retain the female employees now than ever.</a:t>
            </a:r>
          </a:p>
          <a:p>
            <a:pPr lvl="1">
              <a:spcAft>
                <a:spcPts val="1000"/>
              </a:spcAft>
            </a:pPr>
            <a:r>
              <a:rPr lang="en-US" dirty="0"/>
              <a:t>With more women entering the profession.</a:t>
            </a:r>
          </a:p>
          <a:p>
            <a:pPr lvl="1">
              <a:spcAft>
                <a:spcPts val="1000"/>
              </a:spcAft>
            </a:pPr>
            <a:r>
              <a:rPr lang="en-US" dirty="0"/>
              <a:t>More men wanting equitable relationships with their life partners.</a:t>
            </a:r>
          </a:p>
          <a:p>
            <a:pPr lvl="1">
              <a:spcAft>
                <a:spcPts val="1000"/>
              </a:spcAft>
            </a:pPr>
            <a:r>
              <a:rPr lang="en-US" dirty="0"/>
              <a:t>Costly job training.</a:t>
            </a:r>
          </a:p>
          <a:p>
            <a:pPr lvl="1">
              <a:spcAft>
                <a:spcPts val="1000"/>
              </a:spcAft>
            </a:pPr>
            <a:r>
              <a:rPr lang="en-US" dirty="0"/>
              <a:t>Valuable client-employee relationships formed by the women in early years.</a:t>
            </a:r>
          </a:p>
        </p:txBody>
      </p:sp>
      <p:sp>
        <p:nvSpPr>
          <p:cNvPr id="4" name="Slide Number Placeholder 3">
            <a:extLst>
              <a:ext uri="{FF2B5EF4-FFF2-40B4-BE49-F238E27FC236}">
                <a16:creationId xmlns:a16="http://schemas.microsoft.com/office/drawing/2014/main" id="{1E305C04-E505-4540-962C-CAF824BE8E3C}"/>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643135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9106-5C52-40A3-A0CA-50B504768606}"/>
              </a:ext>
            </a:extLst>
          </p:cNvPr>
          <p:cNvSpPr>
            <a:spLocks noGrp="1"/>
          </p:cNvSpPr>
          <p:nvPr>
            <p:ph type="title"/>
          </p:nvPr>
        </p:nvSpPr>
        <p:spPr/>
        <p:txBody>
          <a:bodyPr/>
          <a:lstStyle/>
          <a:p>
            <a:r>
              <a:rPr lang="en-US" dirty="0">
                <a:solidFill>
                  <a:schemeClr val="bg1"/>
                </a:solidFill>
              </a:rPr>
              <a:t>Tim</a:t>
            </a:r>
            <a:r>
              <a:rPr lang="en-US" dirty="0"/>
              <a:t>e Demand Tradeoffs and COVID-19</a:t>
            </a:r>
          </a:p>
        </p:txBody>
      </p:sp>
      <p:sp>
        <p:nvSpPr>
          <p:cNvPr id="3" name="Content Placeholder 2">
            <a:extLst>
              <a:ext uri="{FF2B5EF4-FFF2-40B4-BE49-F238E27FC236}">
                <a16:creationId xmlns:a16="http://schemas.microsoft.com/office/drawing/2014/main" id="{1637F520-A1CD-41E3-90FA-006F386023CE}"/>
              </a:ext>
            </a:extLst>
          </p:cNvPr>
          <p:cNvSpPr>
            <a:spLocks noGrp="1"/>
          </p:cNvSpPr>
          <p:nvPr>
            <p:ph idx="1"/>
          </p:nvPr>
        </p:nvSpPr>
        <p:spPr>
          <a:xfrm>
            <a:off x="94130" y="1867852"/>
            <a:ext cx="8646458" cy="3757091"/>
          </a:xfrm>
        </p:spPr>
        <p:txBody>
          <a:bodyPr>
            <a:normAutofit/>
          </a:bodyPr>
          <a:lstStyle/>
          <a:p>
            <a:r>
              <a:rPr lang="en-US" sz="2400" dirty="0"/>
              <a:t>COVID-19 accelerated trends towards more workplace flexibility.</a:t>
            </a:r>
          </a:p>
          <a:p>
            <a:r>
              <a:rPr lang="en-US" sz="2400" dirty="0"/>
              <a:t>Remote work may have lasting beneficial impact on all workers, including women.</a:t>
            </a:r>
          </a:p>
          <a:p>
            <a:r>
              <a:rPr lang="en-US" sz="2400" dirty="0"/>
              <a:t>But there may also be losses.</a:t>
            </a:r>
          </a:p>
          <a:p>
            <a:pPr lvl="1"/>
            <a:r>
              <a:rPr lang="en-US" sz="2000" dirty="0"/>
              <a:t>Promotions?</a:t>
            </a:r>
          </a:p>
          <a:p>
            <a:r>
              <a:rPr lang="en-US" sz="2400" dirty="0"/>
              <a:t>Women’s attachment to labor market at risk due to:</a:t>
            </a:r>
          </a:p>
          <a:p>
            <a:pPr lvl="1"/>
            <a:r>
              <a:rPr lang="en-US" sz="2000" dirty="0"/>
              <a:t>Difficulty in obtaining affordable, dependable childcare.</a:t>
            </a:r>
          </a:p>
        </p:txBody>
      </p:sp>
      <p:sp>
        <p:nvSpPr>
          <p:cNvPr id="4" name="Slide Number Placeholder 3">
            <a:extLst>
              <a:ext uri="{FF2B5EF4-FFF2-40B4-BE49-F238E27FC236}">
                <a16:creationId xmlns:a16="http://schemas.microsoft.com/office/drawing/2014/main" id="{010E3D11-3305-45E7-AFD6-FCD9E16873B4}"/>
              </a:ext>
            </a:extLst>
          </p:cNvPr>
          <p:cNvSpPr>
            <a:spLocks noGrp="1"/>
          </p:cNvSpPr>
          <p:nvPr>
            <p:ph type="sldNum" sz="quarter" idx="12"/>
          </p:nvPr>
        </p:nvSpPr>
        <p:spPr/>
        <p:txBody>
          <a:bodyPr/>
          <a:lstStyle/>
          <a:p>
            <a:fld id="{D9F085D5-EC86-4F6A-B501-C1359CB39116}" type="slidenum">
              <a:rPr lang="en-GB" smtClean="0"/>
              <a:t>48</a:t>
            </a:fld>
            <a:endParaRPr lang="en-GB"/>
          </a:p>
        </p:txBody>
      </p:sp>
      <p:pic>
        <p:nvPicPr>
          <p:cNvPr id="6" name="Picture 5">
            <a:extLst>
              <a:ext uri="{FF2B5EF4-FFF2-40B4-BE49-F238E27FC236}">
                <a16:creationId xmlns:a16="http://schemas.microsoft.com/office/drawing/2014/main" id="{9B01A49C-6FE8-661B-0D78-BC84284FC037}"/>
              </a:ext>
            </a:extLst>
          </p:cNvPr>
          <p:cNvPicPr>
            <a:picLocks noChangeAspect="1"/>
          </p:cNvPicPr>
          <p:nvPr/>
        </p:nvPicPr>
        <p:blipFill>
          <a:blip r:embed="rId3"/>
          <a:stretch>
            <a:fillRect/>
          </a:stretch>
        </p:blipFill>
        <p:spPr>
          <a:xfrm>
            <a:off x="8552329" y="1217158"/>
            <a:ext cx="3200847" cy="5058481"/>
          </a:xfrm>
          <a:prstGeom prst="rect">
            <a:avLst/>
          </a:prstGeom>
        </p:spPr>
      </p:pic>
    </p:spTree>
    <p:extLst>
      <p:ext uri="{BB962C8B-B14F-4D97-AF65-F5344CB8AC3E}">
        <p14:creationId xmlns:p14="http://schemas.microsoft.com/office/powerpoint/2010/main" val="2338470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35E2-3E23-4FF2-8885-1C0965B657FB}"/>
              </a:ext>
            </a:extLst>
          </p:cNvPr>
          <p:cNvSpPr>
            <a:spLocks noGrp="1"/>
          </p:cNvSpPr>
          <p:nvPr>
            <p:ph type="title"/>
          </p:nvPr>
        </p:nvSpPr>
        <p:spPr>
          <a:xfrm>
            <a:off x="798444" y="0"/>
            <a:ext cx="10515600" cy="1325563"/>
          </a:xfrm>
        </p:spPr>
        <p:txBody>
          <a:bodyPr/>
          <a:lstStyle/>
          <a:p>
            <a:r>
              <a:rPr lang="en-US" dirty="0">
                <a:solidFill>
                  <a:schemeClr val="bg1"/>
                </a:solidFill>
              </a:rPr>
              <a:t>Wh</a:t>
            </a:r>
            <a:r>
              <a:rPr lang="en-US" dirty="0"/>
              <a:t>at can we do?</a:t>
            </a:r>
          </a:p>
        </p:txBody>
      </p:sp>
      <p:sp>
        <p:nvSpPr>
          <p:cNvPr id="3" name="Content Placeholder 2">
            <a:extLst>
              <a:ext uri="{FF2B5EF4-FFF2-40B4-BE49-F238E27FC236}">
                <a16:creationId xmlns:a16="http://schemas.microsoft.com/office/drawing/2014/main" id="{FF39E632-067A-470A-858E-E8FF35D704CE}"/>
              </a:ext>
            </a:extLst>
          </p:cNvPr>
          <p:cNvSpPr>
            <a:spLocks noGrp="1"/>
          </p:cNvSpPr>
          <p:nvPr>
            <p:ph idx="1"/>
          </p:nvPr>
        </p:nvSpPr>
        <p:spPr>
          <a:xfrm>
            <a:off x="693420" y="1145650"/>
            <a:ext cx="10515600" cy="2528830"/>
          </a:xfrm>
        </p:spPr>
        <p:txBody>
          <a:bodyPr>
            <a:normAutofit/>
          </a:bodyPr>
          <a:lstStyle/>
          <a:p>
            <a:r>
              <a:rPr lang="en-US" dirty="0"/>
              <a:t>Reduce the cost of flexibility</a:t>
            </a:r>
          </a:p>
          <a:p>
            <a:r>
              <a:rPr lang="en-US" dirty="0"/>
              <a:t>Increase or incentivize substitutability</a:t>
            </a:r>
          </a:p>
          <a:p>
            <a:r>
              <a:rPr lang="en-US" dirty="0"/>
              <a:t>Reduce the cost of caregiving – childcare as well as elderly care</a:t>
            </a:r>
          </a:p>
          <a:p>
            <a:r>
              <a:rPr lang="en-US" dirty="0"/>
              <a:t>Alter societal norms</a:t>
            </a:r>
          </a:p>
        </p:txBody>
      </p:sp>
      <p:sp>
        <p:nvSpPr>
          <p:cNvPr id="4" name="Slide Number Placeholder 3">
            <a:extLst>
              <a:ext uri="{FF2B5EF4-FFF2-40B4-BE49-F238E27FC236}">
                <a16:creationId xmlns:a16="http://schemas.microsoft.com/office/drawing/2014/main" id="{4D5E8561-8856-492C-B895-BF9105861A9E}"/>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6" name="TextBox 5">
            <a:extLst>
              <a:ext uri="{FF2B5EF4-FFF2-40B4-BE49-F238E27FC236}">
                <a16:creationId xmlns:a16="http://schemas.microsoft.com/office/drawing/2014/main" id="{BA461ADD-A7E5-0F05-244A-D0CD5BD5C2FD}"/>
              </a:ext>
            </a:extLst>
          </p:cNvPr>
          <p:cNvSpPr txBox="1"/>
          <p:nvPr/>
        </p:nvSpPr>
        <p:spPr>
          <a:xfrm>
            <a:off x="152401" y="3613525"/>
            <a:ext cx="11863550" cy="2677656"/>
          </a:xfrm>
          <a:prstGeom prst="rect">
            <a:avLst/>
          </a:prstGeom>
          <a:noFill/>
        </p:spPr>
        <p:txBody>
          <a:bodyPr wrap="square">
            <a:spAutoFit/>
          </a:bodyPr>
          <a:lstStyle/>
          <a:p>
            <a:pPr marL="0" indent="0" algn="just">
              <a:buNone/>
            </a:pPr>
            <a:r>
              <a:rPr lang="en-US" sz="2800" dirty="0"/>
              <a:t>“We need men to lean out at work, support their male colleagues who are on parental leave, vote for public policies that subsidize childcare, and get their firms to change their greedy ways by letting them know that their families are worth even more than their jobs. Dreams won’t come true, aspirations won’t be realized unless men are brought along for the rest of the journey.”</a:t>
            </a:r>
          </a:p>
          <a:p>
            <a:pPr marL="0" indent="0" algn="r">
              <a:buNone/>
            </a:pPr>
            <a:r>
              <a:rPr lang="en-US" sz="2800" dirty="0"/>
              <a:t>-- Claudia Goldin</a:t>
            </a:r>
          </a:p>
        </p:txBody>
      </p:sp>
    </p:spTree>
    <p:extLst>
      <p:ext uri="{BB962C8B-B14F-4D97-AF65-F5344CB8AC3E}">
        <p14:creationId xmlns:p14="http://schemas.microsoft.com/office/powerpoint/2010/main" val="280768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ere Have We Presented?  (1,114 Talks)</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a:srcRect/>
          <a:stretch/>
        </p:blipFill>
        <p:spPr>
          <a:xfrm>
            <a:off x="1644636" y="931351"/>
            <a:ext cx="8066571" cy="4995298"/>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5</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3"/>
          <a:srcRect/>
          <a:stretch/>
        </p:blipFill>
        <p:spPr>
          <a:xfrm>
            <a:off x="8497166" y="4608925"/>
            <a:ext cx="2981646" cy="1800796"/>
          </a:xfrm>
          <a:prstGeom prst="rect">
            <a:avLst/>
          </a:prstGeom>
        </p:spPr>
      </p:pic>
    </p:spTree>
    <p:extLst>
      <p:ext uri="{BB962C8B-B14F-4D97-AF65-F5344CB8AC3E}">
        <p14:creationId xmlns:p14="http://schemas.microsoft.com/office/powerpoint/2010/main" val="737400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A7D9-3814-AA40-837A-08DAA40CE907}"/>
              </a:ext>
            </a:extLst>
          </p:cNvPr>
          <p:cNvSpPr>
            <a:spLocks noGrp="1"/>
          </p:cNvSpPr>
          <p:nvPr>
            <p:ph type="title"/>
          </p:nvPr>
        </p:nvSpPr>
        <p:spPr>
          <a:xfrm>
            <a:off x="795336" y="0"/>
            <a:ext cx="10515600" cy="1325563"/>
          </a:xfrm>
        </p:spPr>
        <p:txBody>
          <a:bodyPr/>
          <a:lstStyle/>
          <a:p>
            <a:r>
              <a:rPr lang="en-US" dirty="0">
                <a:solidFill>
                  <a:schemeClr val="bg1"/>
                </a:solidFill>
              </a:rPr>
              <a:t>Wh</a:t>
            </a:r>
            <a:r>
              <a:rPr lang="en-US" dirty="0"/>
              <a:t>at Have We Learned?</a:t>
            </a:r>
          </a:p>
        </p:txBody>
      </p:sp>
      <p:sp>
        <p:nvSpPr>
          <p:cNvPr id="3" name="Content Placeholder 2">
            <a:extLst>
              <a:ext uri="{FF2B5EF4-FFF2-40B4-BE49-F238E27FC236}">
                <a16:creationId xmlns:a16="http://schemas.microsoft.com/office/drawing/2014/main" id="{EF3FE70F-8A76-6D4D-B4FF-1FD90E5C6285}"/>
              </a:ext>
            </a:extLst>
          </p:cNvPr>
          <p:cNvSpPr>
            <a:spLocks noGrp="1"/>
          </p:cNvSpPr>
          <p:nvPr>
            <p:ph idx="1"/>
          </p:nvPr>
        </p:nvSpPr>
        <p:spPr>
          <a:xfrm>
            <a:off x="838200" y="1139868"/>
            <a:ext cx="10515600" cy="4782200"/>
          </a:xfrm>
        </p:spPr>
        <p:txBody>
          <a:bodyPr/>
          <a:lstStyle/>
          <a:p>
            <a:r>
              <a:rPr lang="en-US" dirty="0"/>
              <a:t>The gap is significant and seemingly stubborn.</a:t>
            </a:r>
          </a:p>
          <a:p>
            <a:pPr lvl="1"/>
            <a:r>
              <a:rPr lang="en-US" dirty="0"/>
              <a:t>Some, but not very much progress in the last 20 years.</a:t>
            </a:r>
          </a:p>
          <a:p>
            <a:r>
              <a:rPr lang="en-US" dirty="0"/>
              <a:t>Discrimination clearly plays a role, but we can’t identify how much.</a:t>
            </a:r>
          </a:p>
          <a:p>
            <a:pPr lvl="1"/>
            <a:r>
              <a:rPr lang="en-US" dirty="0"/>
              <a:t>In wage setting, in people’s choices, as a result of market structures.</a:t>
            </a:r>
          </a:p>
          <a:p>
            <a:r>
              <a:rPr lang="en-US" dirty="0"/>
              <a:t>Gender roles in child rearing play an enormous role.</a:t>
            </a:r>
          </a:p>
          <a:p>
            <a:r>
              <a:rPr lang="en-US" dirty="0"/>
              <a:t>Government policy can help, by:</a:t>
            </a:r>
          </a:p>
          <a:p>
            <a:pPr lvl="1"/>
            <a:r>
              <a:rPr lang="en-US" dirty="0"/>
              <a:t>Implementing policies that reduce the child-bearing penalty for women.</a:t>
            </a:r>
          </a:p>
          <a:p>
            <a:pPr lvl="2"/>
            <a:r>
              <a:rPr lang="en-US" dirty="0"/>
              <a:t>Access to childcare, for instance.</a:t>
            </a:r>
          </a:p>
          <a:p>
            <a:pPr lvl="1"/>
            <a:r>
              <a:rPr lang="en-US" dirty="0"/>
              <a:t>Influencing the structure of labor markets, the workplace, hiring practices, and job flexibility.</a:t>
            </a:r>
          </a:p>
          <a:p>
            <a:pPr lvl="1"/>
            <a:r>
              <a:rPr lang="en-US" dirty="0"/>
              <a:t>Generally, address the hours/compensation relationship.</a:t>
            </a:r>
          </a:p>
        </p:txBody>
      </p:sp>
      <p:sp>
        <p:nvSpPr>
          <p:cNvPr id="4" name="Slide Number Placeholder 3">
            <a:extLst>
              <a:ext uri="{FF2B5EF4-FFF2-40B4-BE49-F238E27FC236}">
                <a16:creationId xmlns:a16="http://schemas.microsoft.com/office/drawing/2014/main" id="{A5D59C2E-977B-054C-9696-9E631C7414BE}"/>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538753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Jon </a:t>
            </a:r>
            <a:r>
              <a:rPr lang="en-US" dirty="0" err="1"/>
              <a:t>Haveman</a:t>
            </a:r>
            <a:r>
              <a:rPr lang="en-US" dirty="0"/>
              <a:t>, Ph.D.</a:t>
            </a:r>
          </a:p>
          <a:p>
            <a:pPr marL="0" indent="0" algn="ctr">
              <a:buNone/>
            </a:pPr>
            <a:r>
              <a:rPr lang="en-US" dirty="0" err="1"/>
              <a:t>Jon@NEEDEcon.org</a:t>
            </a:r>
            <a:endParaRPr lang="en-US" dirty="0"/>
          </a:p>
          <a:p>
            <a:pPr marL="0" indent="0" algn="ctr">
              <a:buNone/>
            </a:pPr>
            <a:endParaRPr lang="en-US" dirty="0"/>
          </a:p>
          <a:p>
            <a:pPr marL="0" indent="0" algn="ctr">
              <a:buNone/>
            </a:pPr>
            <a:r>
              <a:rPr lang="en-US" dirty="0"/>
              <a:t>Contact NEED: </a:t>
            </a:r>
            <a:r>
              <a:rPr lang="en-US" dirty="0">
                <a:hlinkClick r:id="rId3"/>
              </a:rPr>
              <a:t>info@NEEDEcon.org</a:t>
            </a:r>
            <a:endParaRPr lang="en-US" dirty="0"/>
          </a:p>
          <a:p>
            <a:pPr marL="0" indent="0" algn="ctr">
              <a:buNone/>
            </a:pPr>
            <a:endParaRPr lang="en-US" dirty="0"/>
          </a:p>
          <a:p>
            <a:pPr marL="0" indent="0" algn="ctr">
              <a:buNone/>
            </a:pPr>
            <a:r>
              <a:rPr lang="en-US" dirty="0"/>
              <a:t>Submit a testimonial: </a:t>
            </a:r>
            <a:r>
              <a:rPr lang="en-US" u="sng" dirty="0">
                <a:hlinkClick r:id="rId4"/>
              </a:rPr>
              <a:t>www.NEEDEcon.org/testimonials.php</a:t>
            </a:r>
            <a:endParaRPr lang="en-US" u="sng" dirty="0"/>
          </a:p>
          <a:p>
            <a:pPr marL="0" indent="0" algn="ctr">
              <a:buNone/>
            </a:pPr>
            <a:endParaRPr lang="en-US" u="sng" dirty="0"/>
          </a:p>
          <a:p>
            <a:pPr marL="0" indent="0" algn="ctr">
              <a:buNone/>
            </a:pPr>
            <a:r>
              <a:rPr lang="en-US" dirty="0"/>
              <a:t>Become a Friend of NEED: </a:t>
            </a:r>
            <a:r>
              <a:rPr lang="en-US" dirty="0" err="1"/>
              <a:t>www.NEEDEcon.org</a:t>
            </a:r>
            <a:r>
              <a:rPr lang="en-US" dirty="0"/>
              <a:t>/friend.php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51</a:t>
            </a:fld>
            <a:endParaRPr lang="en-GB" dirty="0"/>
          </a:p>
        </p:txBody>
      </p:sp>
    </p:spTree>
    <p:extLst>
      <p:ext uri="{BB962C8B-B14F-4D97-AF65-F5344CB8AC3E}">
        <p14:creationId xmlns:p14="http://schemas.microsoft.com/office/powerpoint/2010/main" val="1801922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Gender Wage Gap</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6" name="Rectangle 5">
            <a:extLst>
              <a:ext uri="{FF2B5EF4-FFF2-40B4-BE49-F238E27FC236}">
                <a16:creationId xmlns:a16="http://schemas.microsoft.com/office/drawing/2014/main" id="{2A93A5A9-CC31-614A-5CDD-4DAFFDC8EA3D}"/>
              </a:ext>
            </a:extLst>
          </p:cNvPr>
          <p:cNvSpPr/>
          <p:nvPr/>
        </p:nvSpPr>
        <p:spPr>
          <a:xfrm>
            <a:off x="6142300" y="4937683"/>
            <a:ext cx="3319305" cy="53290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15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Mallika Pung, University of New Mexico</a:t>
            </a:r>
          </a:p>
          <a:p>
            <a:pPr lvl="1"/>
            <a:r>
              <a:rPr lang="en-US" dirty="0"/>
              <a:t>Jon </a:t>
            </a:r>
            <a:r>
              <a:rPr lang="en-US" dirty="0" err="1"/>
              <a:t>Haveman</a:t>
            </a:r>
            <a:r>
              <a:rPr lang="en-US" dirty="0"/>
              <a:t>, NEED</a:t>
            </a:r>
          </a:p>
          <a:p>
            <a:r>
              <a:rPr lang="en-US" dirty="0"/>
              <a:t>This slide deck was reviewed by:</a:t>
            </a:r>
          </a:p>
          <a:p>
            <a:pPr lvl="1"/>
            <a:r>
              <a:rPr lang="en-US" dirty="0"/>
              <a:t>Donna Ginther, University of Kansas</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3260607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E29E-08B9-48D1-B05A-F31FD3224553}"/>
              </a:ext>
            </a:extLst>
          </p:cNvPr>
          <p:cNvSpPr>
            <a:spLocks noGrp="1"/>
          </p:cNvSpPr>
          <p:nvPr>
            <p:ph type="title"/>
          </p:nvPr>
        </p:nvSpPr>
        <p:spPr>
          <a:xfrm>
            <a:off x="723896" y="0"/>
            <a:ext cx="10515600" cy="1325563"/>
          </a:xfrm>
        </p:spPr>
        <p:txBody>
          <a:bodyPr>
            <a:normAutofit/>
          </a:bodyPr>
          <a:lstStyle/>
          <a:p>
            <a:r>
              <a:rPr lang="en-US" sz="4000" dirty="0">
                <a:solidFill>
                  <a:schemeClr val="bg1"/>
                </a:solidFill>
              </a:rPr>
              <a:t>Out</a:t>
            </a:r>
            <a:r>
              <a:rPr lang="en-US" sz="4000" dirty="0"/>
              <a:t>line</a:t>
            </a:r>
          </a:p>
        </p:txBody>
      </p:sp>
      <p:sp>
        <p:nvSpPr>
          <p:cNvPr id="3" name="Content Placeholder 2">
            <a:extLst>
              <a:ext uri="{FF2B5EF4-FFF2-40B4-BE49-F238E27FC236}">
                <a16:creationId xmlns:a16="http://schemas.microsoft.com/office/drawing/2014/main" id="{5C330038-CC85-4E1D-B421-4DC9F61D605C}"/>
              </a:ext>
            </a:extLst>
          </p:cNvPr>
          <p:cNvSpPr>
            <a:spLocks noGrp="1"/>
          </p:cNvSpPr>
          <p:nvPr>
            <p:ph idx="1"/>
          </p:nvPr>
        </p:nvSpPr>
        <p:spPr/>
        <p:txBody>
          <a:bodyPr>
            <a:normAutofit/>
          </a:bodyPr>
          <a:lstStyle/>
          <a:p>
            <a:pPr>
              <a:spcAft>
                <a:spcPts val="2000"/>
              </a:spcAft>
            </a:pPr>
            <a:r>
              <a:rPr lang="en-US" dirty="0"/>
              <a:t>What is the gender wage gap?</a:t>
            </a:r>
          </a:p>
          <a:p>
            <a:pPr>
              <a:spcAft>
                <a:spcPts val="2000"/>
              </a:spcAft>
            </a:pPr>
            <a:r>
              <a:rPr lang="en-US" dirty="0"/>
              <a:t>The gender wage gap in numbers.</a:t>
            </a:r>
          </a:p>
          <a:p>
            <a:pPr>
              <a:spcAft>
                <a:spcPts val="2000"/>
              </a:spcAft>
            </a:pPr>
            <a:r>
              <a:rPr lang="en-US" dirty="0"/>
              <a:t>What are the potential causes for this gender wage gap?</a:t>
            </a:r>
          </a:p>
          <a:p>
            <a:pPr>
              <a:spcAft>
                <a:spcPts val="2000"/>
              </a:spcAft>
            </a:pPr>
            <a:r>
              <a:rPr lang="en-US" dirty="0"/>
              <a:t>What can we do?</a:t>
            </a:r>
          </a:p>
        </p:txBody>
      </p:sp>
    </p:spTree>
    <p:extLst>
      <p:ext uri="{BB962C8B-B14F-4D97-AF65-F5344CB8AC3E}">
        <p14:creationId xmlns:p14="http://schemas.microsoft.com/office/powerpoint/2010/main" val="34343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362F-E14D-46D0-A88C-E483A9C15870}"/>
              </a:ext>
            </a:extLst>
          </p:cNvPr>
          <p:cNvSpPr>
            <a:spLocks noGrp="1"/>
          </p:cNvSpPr>
          <p:nvPr>
            <p:ph type="title"/>
          </p:nvPr>
        </p:nvSpPr>
        <p:spPr/>
        <p:txBody>
          <a:bodyPr/>
          <a:lstStyle/>
          <a:p>
            <a:r>
              <a:rPr lang="en-US" dirty="0">
                <a:solidFill>
                  <a:schemeClr val="bg1"/>
                </a:solidFill>
              </a:rPr>
              <a:t>The</a:t>
            </a:r>
            <a:r>
              <a:rPr lang="en-US" dirty="0"/>
              <a:t> Issue of Gender Wage Gap</a:t>
            </a:r>
          </a:p>
        </p:txBody>
      </p:sp>
      <p:sp>
        <p:nvSpPr>
          <p:cNvPr id="4" name="Slide Number Placeholder 3">
            <a:extLst>
              <a:ext uri="{FF2B5EF4-FFF2-40B4-BE49-F238E27FC236}">
                <a16:creationId xmlns:a16="http://schemas.microsoft.com/office/drawing/2014/main" id="{58F40549-66DA-4F50-A985-12AC87804A6A}"/>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Content Placeholder 6">
            <a:extLst>
              <a:ext uri="{FF2B5EF4-FFF2-40B4-BE49-F238E27FC236}">
                <a16:creationId xmlns:a16="http://schemas.microsoft.com/office/drawing/2014/main" id="{6815535A-BBCC-4B0E-ACAE-05F8FB5317F0}"/>
              </a:ext>
            </a:extLst>
          </p:cNvPr>
          <p:cNvSpPr>
            <a:spLocks noGrp="1"/>
          </p:cNvSpPr>
          <p:nvPr>
            <p:ph idx="1"/>
          </p:nvPr>
        </p:nvSpPr>
        <p:spPr>
          <a:xfrm>
            <a:off x="389455" y="2176843"/>
            <a:ext cx="4841260" cy="3845225"/>
          </a:xfrm>
        </p:spPr>
        <p:txBody>
          <a:bodyPr>
            <a:normAutofit/>
          </a:bodyPr>
          <a:lstStyle/>
          <a:p>
            <a:pPr marL="0" indent="0" algn="just">
              <a:buNone/>
            </a:pPr>
            <a:r>
              <a:rPr lang="en-US" i="1" dirty="0"/>
              <a:t>“We have to pass pay equity for women workers. It is not acceptable that women are making 78 cents an hour compared to men.”</a:t>
            </a:r>
          </a:p>
          <a:p>
            <a:pPr marL="0" indent="0" algn="just">
              <a:buNone/>
            </a:pPr>
            <a:r>
              <a:rPr lang="en-US" b="0" i="1" dirty="0"/>
              <a:t>-- </a:t>
            </a:r>
            <a:r>
              <a:rPr lang="en-US" sz="2000" b="0" dirty="0"/>
              <a:t>Sen. Bernie Sanders, 2015</a:t>
            </a:r>
          </a:p>
        </p:txBody>
      </p:sp>
      <p:pic>
        <p:nvPicPr>
          <p:cNvPr id="5" name="Picture 4" descr="A graph of a number of women">
            <a:extLst>
              <a:ext uri="{FF2B5EF4-FFF2-40B4-BE49-F238E27FC236}">
                <a16:creationId xmlns:a16="http://schemas.microsoft.com/office/drawing/2014/main" id="{947CF9A9-C140-27FB-973E-BD8C2A98C8DD}"/>
              </a:ext>
            </a:extLst>
          </p:cNvPr>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66000"/>
                    </a14:imgEffect>
                  </a14:imgLayer>
                </a14:imgProps>
              </a:ext>
            </a:extLst>
          </a:blip>
          <a:srcRect t="2907" b="3005"/>
          <a:stretch/>
        </p:blipFill>
        <p:spPr>
          <a:xfrm>
            <a:off x="5408774" y="1591643"/>
            <a:ext cx="5945026" cy="4821145"/>
          </a:xfrm>
          <a:prstGeom prst="rect">
            <a:avLst/>
          </a:prstGeom>
        </p:spPr>
      </p:pic>
    </p:spTree>
    <p:extLst>
      <p:ext uri="{BB962C8B-B14F-4D97-AF65-F5344CB8AC3E}">
        <p14:creationId xmlns:p14="http://schemas.microsoft.com/office/powerpoint/2010/main" val="41346374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42224</TotalTime>
  <Words>2600</Words>
  <Application>Microsoft Macintosh PowerPoint</Application>
  <PresentationFormat>Widescreen</PresentationFormat>
  <Paragraphs>455</Paragraphs>
  <Slides>51</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Cambria Math</vt:lpstr>
      <vt:lpstr>Courier New</vt:lpstr>
      <vt:lpstr>McKinsey Sans</vt:lpstr>
      <vt:lpstr>Custom Design</vt:lpstr>
      <vt:lpstr>PowerPoint Presentation</vt:lpstr>
      <vt:lpstr> National Economic Education Delegation</vt:lpstr>
      <vt:lpstr>Who Are We?</vt:lpstr>
      <vt:lpstr>Where Are We?</vt:lpstr>
      <vt:lpstr>Where Have We Presented?  (1,114 Talks)</vt:lpstr>
      <vt:lpstr> Available NEED Topics Include:</vt:lpstr>
      <vt:lpstr>Credits and Disclaimer</vt:lpstr>
      <vt:lpstr>Outline</vt:lpstr>
      <vt:lpstr>The Issue of Gender Wage Gap</vt:lpstr>
      <vt:lpstr> Popular Theories</vt:lpstr>
      <vt:lpstr>What is Gender Wage Gap?</vt:lpstr>
      <vt:lpstr>Relative Wage Gap Over Time</vt:lpstr>
      <vt:lpstr>Sources of Reduction</vt:lpstr>
      <vt:lpstr>Significant strides have been made</vt:lpstr>
      <vt:lpstr>Wage Gap by State</vt:lpstr>
      <vt:lpstr>Wage Gap Across the Globe, 2022</vt:lpstr>
      <vt:lpstr>The Wage Gap</vt:lpstr>
      <vt:lpstr>What Does the Wage Gap Capture?</vt:lpstr>
      <vt:lpstr>What is NOT included in these calculations?</vt:lpstr>
      <vt:lpstr>Wage Gap by Age</vt:lpstr>
      <vt:lpstr>The Kid Effect</vt:lpstr>
      <vt:lpstr>The Kid Effect</vt:lpstr>
      <vt:lpstr>Earnings Penalty for Taking Time Out</vt:lpstr>
      <vt:lpstr>Wage Gap by Race/Ethnicity</vt:lpstr>
      <vt:lpstr>Wage Gap by Level of Education</vt:lpstr>
      <vt:lpstr>Gender Wage Gap Over the Years – College Graduates</vt:lpstr>
      <vt:lpstr>Weekly Earnings by Occupation</vt:lpstr>
      <vt:lpstr>Gender Distribution of Occupations</vt:lpstr>
      <vt:lpstr>Wage Gap by Occupation: 2021</vt:lpstr>
      <vt:lpstr>Occupations with the Lowest Wage Gap, 2022</vt:lpstr>
      <vt:lpstr>Occupations with the Highest Wage Gap, 2022</vt:lpstr>
      <vt:lpstr>Explaining Gender Wage Gap by Occupation</vt:lpstr>
      <vt:lpstr>Explaining Gender Wage Gap by Occupation</vt:lpstr>
      <vt:lpstr>Gap Occurs Primarily WITHIN Occupations</vt:lpstr>
      <vt:lpstr>Non-Linearities in Pay and the Wage Gap</vt:lpstr>
      <vt:lpstr>Evidence on Non-Linearities from Law Firms</vt:lpstr>
      <vt:lpstr>These are Still Unadjusted Wage Gap Numbers</vt:lpstr>
      <vt:lpstr>Adjusting the Wage Gap</vt:lpstr>
      <vt:lpstr>Wage Gap With Adjustments</vt:lpstr>
      <vt:lpstr>What do the Adjustments Tell Us?</vt:lpstr>
      <vt:lpstr>Sorting: The Decisions Men and Women Make</vt:lpstr>
      <vt:lpstr>Occupation Convergence, Less So Majors</vt:lpstr>
      <vt:lpstr>The Leaky Pipelines Phenomenon</vt:lpstr>
      <vt:lpstr>The Broken Rung and the Great Breakup</vt:lpstr>
      <vt:lpstr>Solutions to the Gender Wage Gap</vt:lpstr>
      <vt:lpstr>The System - Not Individual Bias is the Culprit</vt:lpstr>
      <vt:lpstr>Private Sector is Responding... Slowly</vt:lpstr>
      <vt:lpstr>Time Demand Tradeoffs and COVID-19</vt:lpstr>
      <vt:lpstr>What can we do?</vt:lpstr>
      <vt:lpstr>What Have We Learned?</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314</cp:revision>
  <cp:lastPrinted>2024-02-08T03:06:23Z</cp:lastPrinted>
  <dcterms:created xsi:type="dcterms:W3CDTF">2017-05-03T22:30:38Z</dcterms:created>
  <dcterms:modified xsi:type="dcterms:W3CDTF">2024-02-08T03:06:32Z</dcterms:modified>
</cp:coreProperties>
</file>