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9"/>
  </p:notesMasterIdLst>
  <p:sldIdLst>
    <p:sldId id="4095" r:id="rId2"/>
    <p:sldId id="328" r:id="rId3"/>
    <p:sldId id="3935" r:id="rId4"/>
    <p:sldId id="1029" r:id="rId5"/>
    <p:sldId id="4001" r:id="rId6"/>
    <p:sldId id="257" r:id="rId7"/>
    <p:sldId id="258" r:id="rId8"/>
    <p:sldId id="259" r:id="rId9"/>
    <p:sldId id="261" r:id="rId10"/>
    <p:sldId id="262" r:id="rId11"/>
    <p:sldId id="263" r:id="rId12"/>
    <p:sldId id="518" r:id="rId13"/>
    <p:sldId id="1112" r:id="rId14"/>
    <p:sldId id="4259" r:id="rId15"/>
    <p:sldId id="4260" r:id="rId16"/>
    <p:sldId id="4261" r:id="rId17"/>
    <p:sldId id="264" r:id="rId18"/>
    <p:sldId id="266" r:id="rId19"/>
    <p:sldId id="267" r:id="rId20"/>
    <p:sldId id="4142" r:id="rId21"/>
    <p:sldId id="268" r:id="rId22"/>
    <p:sldId id="4317" r:id="rId23"/>
    <p:sldId id="295" r:id="rId24"/>
    <p:sldId id="269" r:id="rId25"/>
    <p:sldId id="270" r:id="rId26"/>
    <p:sldId id="4139" r:id="rId27"/>
    <p:sldId id="272" r:id="rId28"/>
    <p:sldId id="273" r:id="rId29"/>
    <p:sldId id="274" r:id="rId30"/>
    <p:sldId id="275" r:id="rId31"/>
    <p:sldId id="292" r:id="rId32"/>
    <p:sldId id="293" r:id="rId33"/>
    <p:sldId id="276" r:id="rId34"/>
    <p:sldId id="277" r:id="rId35"/>
    <p:sldId id="279" r:id="rId36"/>
    <p:sldId id="4141" r:id="rId37"/>
    <p:sldId id="280" r:id="rId38"/>
    <p:sldId id="282" r:id="rId39"/>
    <p:sldId id="297" r:id="rId40"/>
    <p:sldId id="4140" r:id="rId41"/>
    <p:sldId id="283" r:id="rId42"/>
    <p:sldId id="284" r:id="rId43"/>
    <p:sldId id="285" r:id="rId44"/>
    <p:sldId id="286" r:id="rId45"/>
    <p:sldId id="4256" r:id="rId46"/>
    <p:sldId id="287" r:id="rId47"/>
    <p:sldId id="28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94694"/>
  </p:normalViewPr>
  <p:slideViewPr>
    <p:cSldViewPr snapToGrid="0" snapToObjects="1">
      <p:cViewPr varScale="1">
        <p:scale>
          <a:sx n="121" d="100"/>
          <a:sy n="121" d="100"/>
        </p:scale>
        <p:origin x="448" y="176"/>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Finance</c:v>
                </c:pt>
              </c:strCache>
            </c:strRef>
          </c:tx>
          <c:spPr>
            <a:ln w="28575" cap="rnd">
              <a:solidFill>
                <a:schemeClr val="accent1"/>
              </a:solidFill>
              <a:round/>
            </a:ln>
            <a:effectLst/>
          </c:spPr>
          <c:marker>
            <c:symbol val="none"/>
          </c:marker>
          <c:cat>
            <c:numRef>
              <c:f>Sheet1!$A$2:$A$6</c:f>
              <c:numCache>
                <c:formatCode>0</c:formatCode>
                <c:ptCount val="5"/>
                <c:pt idx="0">
                  <c:v>2017</c:v>
                </c:pt>
                <c:pt idx="1">
                  <c:v>2018</c:v>
                </c:pt>
                <c:pt idx="2">
                  <c:v>2019</c:v>
                </c:pt>
                <c:pt idx="3">
                  <c:v>2020</c:v>
                </c:pt>
                <c:pt idx="4">
                  <c:v>2021</c:v>
                </c:pt>
              </c:numCache>
            </c:numRef>
          </c:cat>
          <c:val>
            <c:numRef>
              <c:f>Sheet1!$B$2:$B$6</c:f>
              <c:numCache>
                <c:formatCode>0%</c:formatCode>
                <c:ptCount val="5"/>
                <c:pt idx="0">
                  <c:v>0.32</c:v>
                </c:pt>
                <c:pt idx="1">
                  <c:v>0.28999999999999998</c:v>
                </c:pt>
                <c:pt idx="2">
                  <c:v>0.28999999999999998</c:v>
                </c:pt>
                <c:pt idx="3">
                  <c:v>0.32</c:v>
                </c:pt>
                <c:pt idx="4">
                  <c:v>0.33</c:v>
                </c:pt>
              </c:numCache>
            </c:numRef>
          </c:val>
          <c:smooth val="0"/>
          <c:extLst>
            <c:ext xmlns:c16="http://schemas.microsoft.com/office/drawing/2014/chart" uri="{C3380CC4-5D6E-409C-BE32-E72D297353CC}">
              <c16:uniqueId val="{00000000-3FF2-441B-A989-0848E7FB6CCF}"/>
            </c:ext>
          </c:extLst>
        </c:ser>
        <c:ser>
          <c:idx val="1"/>
          <c:order val="1"/>
          <c:tx>
            <c:strRef>
              <c:f>Sheet1!$C$1</c:f>
              <c:strCache>
                <c:ptCount val="1"/>
                <c:pt idx="0">
                  <c:v>Consulting</c:v>
                </c:pt>
              </c:strCache>
            </c:strRef>
          </c:tx>
          <c:spPr>
            <a:ln w="28575" cap="rnd">
              <a:solidFill>
                <a:schemeClr val="accent2"/>
              </a:solidFill>
              <a:round/>
            </a:ln>
            <a:effectLst/>
          </c:spPr>
          <c:marker>
            <c:symbol val="none"/>
          </c:marker>
          <c:cat>
            <c:numRef>
              <c:f>Sheet1!$A$2:$A$6</c:f>
              <c:numCache>
                <c:formatCode>0</c:formatCode>
                <c:ptCount val="5"/>
                <c:pt idx="0">
                  <c:v>2017</c:v>
                </c:pt>
                <c:pt idx="1">
                  <c:v>2018</c:v>
                </c:pt>
                <c:pt idx="2">
                  <c:v>2019</c:v>
                </c:pt>
                <c:pt idx="3">
                  <c:v>2020</c:v>
                </c:pt>
                <c:pt idx="4">
                  <c:v>2021</c:v>
                </c:pt>
              </c:numCache>
            </c:numRef>
          </c:cat>
          <c:val>
            <c:numRef>
              <c:f>Sheet1!$C$2:$C$6</c:f>
              <c:numCache>
                <c:formatCode>0%</c:formatCode>
                <c:ptCount val="5"/>
                <c:pt idx="0">
                  <c:v>0.25</c:v>
                </c:pt>
                <c:pt idx="1">
                  <c:v>0.26</c:v>
                </c:pt>
                <c:pt idx="2">
                  <c:v>0.22</c:v>
                </c:pt>
                <c:pt idx="3">
                  <c:v>0.26</c:v>
                </c:pt>
                <c:pt idx="4">
                  <c:v>0.25</c:v>
                </c:pt>
              </c:numCache>
            </c:numRef>
          </c:val>
          <c:smooth val="0"/>
          <c:extLst>
            <c:ext xmlns:c16="http://schemas.microsoft.com/office/drawing/2014/chart" uri="{C3380CC4-5D6E-409C-BE32-E72D297353CC}">
              <c16:uniqueId val="{00000001-3FF2-441B-A989-0848E7FB6CCF}"/>
            </c:ext>
          </c:extLst>
        </c:ser>
        <c:dLbls>
          <c:showLegendKey val="0"/>
          <c:showVal val="0"/>
          <c:showCatName val="0"/>
          <c:showSerName val="0"/>
          <c:showPercent val="0"/>
          <c:showBubbleSize val="0"/>
        </c:dLbls>
        <c:smooth val="0"/>
        <c:axId val="2047245200"/>
        <c:axId val="2047254768"/>
      </c:lineChart>
      <c:catAx>
        <c:axId val="204724520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7254768"/>
        <c:crosses val="autoZero"/>
        <c:auto val="1"/>
        <c:lblAlgn val="ctr"/>
        <c:lblOffset val="100"/>
        <c:noMultiLvlLbl val="0"/>
      </c:catAx>
      <c:valAx>
        <c:axId val="2047254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724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6</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BlS</a:t>
            </a:r>
            <a:r>
              <a:rPr lang="en-US" dirty="0"/>
              <a:t> Report at 8:30 that CPI for the 12 months ending in august was 8.3%</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44001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Bubble</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291207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24</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25</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28</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29</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30</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32</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33</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34</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charset="0"/>
                <a:ea typeface="ＭＳ Ｐゴシック" charset="-128"/>
              </a:rPr>
              <a:t>Roubini and Mihm book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35</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38</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42</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43</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44</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8</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46</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9</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10</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11</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17</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18</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19</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8330" y="2991515"/>
            <a:ext cx="10477424" cy="874970"/>
          </a:xfrm>
        </p:spPr>
        <p:txBody>
          <a:bodyPr anchor="ctr" anchorCtr="0">
            <a:noAutofit/>
          </a:bodyPr>
          <a:lstStyle/>
          <a:p>
            <a:pPr>
              <a:lnSpc>
                <a:spcPct val="100000"/>
              </a:lnSpc>
              <a:spcBef>
                <a:spcPts val="0"/>
              </a:spcBef>
            </a:pPr>
            <a:r>
              <a:rPr lang="en-US" sz="4800" dirty="0"/>
              <a:t>Finance:  The Good the Bad and the Ugly</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2" name="Picture 4" descr="Wall Street's Charging Bull Is Moving | Fortune">
            <a:extLst>
              <a:ext uri="{FF2B5EF4-FFF2-40B4-BE49-F238E27FC236}">
                <a16:creationId xmlns:a16="http://schemas.microsoft.com/office/drawing/2014/main" id="{8130E86D-6AFF-4269-9341-3E4B6E8EC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850" y="4076257"/>
            <a:ext cx="479415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ilence on Wall Street: New York Stock Exchange prepares for all-electronic  trading">
            <a:extLst>
              <a:ext uri="{FF2B5EF4-FFF2-40B4-BE49-F238E27FC236}">
                <a16:creationId xmlns:a16="http://schemas.microsoft.com/office/drawing/2014/main" id="{4F592A06-F14C-41B0-83C0-570FD4FEC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664" y="-38196"/>
            <a:ext cx="3977019" cy="265176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733425F4-DF86-010C-DB10-AAB6E84DBE78}"/>
              </a:ext>
            </a:extLst>
          </p:cNvPr>
          <p:cNvSpPr txBox="1">
            <a:spLocks/>
          </p:cNvSpPr>
          <p:nvPr/>
        </p:nvSpPr>
        <p:spPr>
          <a:xfrm>
            <a:off x="1111020" y="3747417"/>
            <a:ext cx="534938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a:solidFill>
                  <a:schemeClr val="tx2"/>
                </a:solidFill>
              </a:rPr>
              <a:t>April 27, </a:t>
            </a:r>
            <a:r>
              <a:rPr lang="en-US" sz="2200" dirty="0">
                <a:solidFill>
                  <a:schemeClr val="tx2"/>
                </a:solidFill>
              </a:rPr>
              <a:t>2023</a:t>
            </a:r>
          </a:p>
        </p:txBody>
      </p:sp>
    </p:spTree>
    <p:extLst>
      <p:ext uri="{BB962C8B-B14F-4D97-AF65-F5344CB8AC3E}">
        <p14:creationId xmlns:p14="http://schemas.microsoft.com/office/powerpoint/2010/main" val="186846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Ba</a:t>
            </a:r>
            <a:r>
              <a:rPr lang="en-US" altLang="en-US" dirty="0">
                <a:ea typeface="ＭＳ Ｐゴシック" charset="-128"/>
              </a:rPr>
              <a:t>nks</a:t>
            </a:r>
          </a:p>
        </p:txBody>
      </p:sp>
      <p:sp>
        <p:nvSpPr>
          <p:cNvPr id="6148" name="Rectangle 5"/>
          <p:cNvSpPr>
            <a:spLocks noGrp="1" noChangeArrowheads="1"/>
          </p:cNvSpPr>
          <p:nvPr>
            <p:ph idx="1"/>
          </p:nvPr>
        </p:nvSpPr>
        <p:spPr>
          <a:xfrm>
            <a:off x="323386" y="1447800"/>
            <a:ext cx="11134492" cy="4724400"/>
          </a:xfrm>
        </p:spPr>
        <p:txBody>
          <a:bodyPr>
            <a:normAutofit/>
          </a:bodyPr>
          <a:lstStyle/>
          <a:p>
            <a:pPr eaLnBrk="1" hangingPunct="1">
              <a:lnSpc>
                <a:spcPct val="90000"/>
              </a:lnSpc>
            </a:pPr>
            <a:r>
              <a:rPr lang="en-US" altLang="en-US" dirty="0">
                <a:latin typeface="Garamond"/>
                <a:ea typeface="ＭＳ Ｐゴシック" charset="-128"/>
                <a:cs typeface="Garamond"/>
              </a:rPr>
              <a:t>Traditional Role of Banks:</a:t>
            </a:r>
          </a:p>
          <a:p>
            <a:pPr marL="971550" lvl="1" indent="-514350">
              <a:buFont typeface="+mj-lt"/>
              <a:buAutoNum type="arabicPeriod"/>
            </a:pPr>
            <a:r>
              <a:rPr lang="en-US" altLang="en-US" dirty="0">
                <a:latin typeface="Garamond"/>
                <a:ea typeface="ＭＳ Ｐゴシック" charset="-128"/>
                <a:cs typeface="Garamond"/>
              </a:rPr>
              <a:t>Manage the payments system through checking accounts, credit cards, wire transfers.</a:t>
            </a:r>
          </a:p>
          <a:p>
            <a:pPr marL="971550" lvl="1" indent="-514350">
              <a:buFont typeface="+mj-lt"/>
              <a:buAutoNum type="arabicPeriod"/>
            </a:pPr>
            <a:r>
              <a:rPr lang="en-US" altLang="en-US" dirty="0">
                <a:latin typeface="Garamond"/>
                <a:ea typeface="ＭＳ Ｐゴシック" charset="-128"/>
                <a:cs typeface="Garamond"/>
              </a:rPr>
              <a:t>Generate information about the creditworthiness of small firms and households in order to meet their legitimate needs to borrow.</a:t>
            </a:r>
          </a:p>
        </p:txBody>
      </p:sp>
    </p:spTree>
    <p:extLst>
      <p:ext uri="{BB962C8B-B14F-4D97-AF65-F5344CB8AC3E}">
        <p14:creationId xmlns:p14="http://schemas.microsoft.com/office/powerpoint/2010/main" val="10145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Pro</a:t>
            </a:r>
            <a:r>
              <a:rPr lang="en-US" altLang="en-US" dirty="0">
                <a:ea typeface="ＭＳ Ｐゴシック" charset="-128"/>
              </a:rPr>
              <a:t>blematic Aspects of Finance</a:t>
            </a:r>
          </a:p>
        </p:txBody>
      </p:sp>
      <p:sp>
        <p:nvSpPr>
          <p:cNvPr id="6148" name="Rectangle 5"/>
          <p:cNvSpPr>
            <a:spLocks noGrp="1" noChangeArrowheads="1"/>
          </p:cNvSpPr>
          <p:nvPr>
            <p:ph idx="1"/>
          </p:nvPr>
        </p:nvSpPr>
        <p:spPr>
          <a:xfrm>
            <a:off x="303028" y="1447800"/>
            <a:ext cx="9755372" cy="4724400"/>
          </a:xfrm>
        </p:spPr>
        <p:txBody>
          <a:bodyPr>
            <a:normAutofit/>
          </a:bodyPr>
          <a:lstStyle/>
          <a:p>
            <a:pPr marL="514350" indent="-514350">
              <a:buFont typeface="+mj-lt"/>
              <a:buAutoNum type="arabicPeriod"/>
            </a:pPr>
            <a:r>
              <a:rPr lang="en-US" altLang="en-US" dirty="0">
                <a:latin typeface="Garamond"/>
                <a:ea typeface="ＭＳ Ｐゴシック" charset="-128"/>
                <a:cs typeface="Garamond"/>
              </a:rPr>
              <a:t>Liquidity.</a:t>
            </a:r>
          </a:p>
          <a:p>
            <a:pPr marL="514350" indent="-514350">
              <a:buFont typeface="+mj-lt"/>
              <a:buAutoNum type="arabicPeriod"/>
            </a:pPr>
            <a:r>
              <a:rPr lang="en-US" altLang="en-US" dirty="0">
                <a:latin typeface="Garamond"/>
                <a:ea typeface="ＭＳ Ｐゴシック" charset="-128"/>
                <a:cs typeface="Garamond"/>
              </a:rPr>
              <a:t>Leverage.</a:t>
            </a:r>
          </a:p>
          <a:p>
            <a:pPr marL="514350" indent="-514350">
              <a:buFont typeface="+mj-lt"/>
              <a:buAutoNum type="arabicPeriod"/>
            </a:pPr>
            <a:r>
              <a:rPr lang="en-US" altLang="en-US" dirty="0">
                <a:latin typeface="Garamond"/>
                <a:ea typeface="ＭＳ Ｐゴシック" charset="-128"/>
                <a:cs typeface="Garamond"/>
              </a:rPr>
              <a:t>Speculation.</a:t>
            </a:r>
          </a:p>
          <a:p>
            <a:pPr marL="514350" indent="-514350">
              <a:buFont typeface="+mj-lt"/>
              <a:buAutoNum type="arabicPeriod"/>
            </a:pPr>
            <a:r>
              <a:rPr lang="en-US" altLang="en-US" dirty="0">
                <a:latin typeface="Garamond"/>
                <a:ea typeface="ＭＳ Ｐゴシック" charset="-128"/>
                <a:cs typeface="Garamond"/>
              </a:rPr>
              <a:t>The volume of trading.</a:t>
            </a:r>
          </a:p>
          <a:p>
            <a:pPr marL="514350" indent="-514350">
              <a:buFont typeface="+mj-lt"/>
              <a:buAutoNum type="arabicPeriod"/>
            </a:pPr>
            <a:r>
              <a:rPr lang="en-US" altLang="en-US" dirty="0">
                <a:latin typeface="Garamond"/>
                <a:ea typeface="ＭＳ Ｐゴシック" charset="-128"/>
                <a:cs typeface="Garamond"/>
              </a:rPr>
              <a:t>Financial engineering.</a:t>
            </a:r>
          </a:p>
          <a:p>
            <a:pPr marL="514350" indent="-514350">
              <a:buFont typeface="+mj-lt"/>
              <a:buAutoNum type="arabicPeriod"/>
            </a:pPr>
            <a:endParaRPr lang="en-US" altLang="en-US" dirty="0">
              <a:latin typeface="Garamond"/>
              <a:ea typeface="ＭＳ Ｐゴシック" charset="-128"/>
              <a:cs typeface="Garamond"/>
            </a:endParaRPr>
          </a:p>
          <a:p>
            <a:pPr marL="514350" indent="0">
              <a:spcBef>
                <a:spcPts val="0"/>
              </a:spcBef>
              <a:buNone/>
            </a:pPr>
            <a:r>
              <a:rPr lang="en-US" altLang="en-US" dirty="0">
                <a:latin typeface="Garamond"/>
                <a:ea typeface="ＭＳ Ｐゴシック" charset="-128"/>
                <a:cs typeface="Garamond"/>
              </a:rPr>
              <a:t>For all 5 of these problematic aspects, there are some offsetting benefits.</a:t>
            </a:r>
          </a:p>
          <a:p>
            <a:pPr marL="0" indent="0">
              <a:spcBef>
                <a:spcPts val="0"/>
              </a:spcBef>
              <a:buNone/>
            </a:pPr>
            <a:endParaRPr lang="en-US" altLang="en-US" dirty="0">
              <a:latin typeface="Garamond"/>
              <a:ea typeface="ＭＳ Ｐゴシック" charset="-128"/>
              <a:cs typeface="Garamond"/>
            </a:endParaRPr>
          </a:p>
          <a:p>
            <a:pPr marL="0" indent="-514350">
              <a:spcBef>
                <a:spcPts val="0"/>
              </a:spcBef>
              <a:buFont typeface="+mj-lt"/>
              <a:buAutoNum type="arabicPeriod" startAt="6"/>
            </a:pPr>
            <a:r>
              <a:rPr lang="en-US" altLang="en-US" dirty="0">
                <a:latin typeface="Garamond"/>
                <a:ea typeface="ＭＳ Ｐゴシック" charset="-128"/>
                <a:cs typeface="Garamond"/>
              </a:rPr>
              <a:t>Financial Crises or Systemic Risk:  The Last will be first!</a:t>
            </a:r>
          </a:p>
        </p:txBody>
      </p:sp>
    </p:spTree>
    <p:extLst>
      <p:ext uri="{BB962C8B-B14F-4D97-AF65-F5344CB8AC3E}">
        <p14:creationId xmlns:p14="http://schemas.microsoft.com/office/powerpoint/2010/main" val="99622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2" dur="500"/>
                                        <p:tgtEl>
                                          <p:spTgt spid="614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8" end="8"/>
                                            </p:txEl>
                                          </p:spTgt>
                                        </p:tgtEl>
                                        <p:attrNameLst>
                                          <p:attrName>style.visibility</p:attrName>
                                        </p:attrNameLst>
                                      </p:cBhvr>
                                      <p:to>
                                        <p:strVal val="visible"/>
                                      </p:to>
                                    </p:set>
                                    <p:animEffect transition="in" filter="blinds(horizontal)">
                                      <p:cBhvr>
                                        <p:cTn id="37" dur="500"/>
                                        <p:tgtEl>
                                          <p:spTgt spid="614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4EF-411D-433F-9337-4A5E478009BF}"/>
              </a:ext>
            </a:extLst>
          </p:cNvPr>
          <p:cNvSpPr>
            <a:spLocks noGrp="1"/>
          </p:cNvSpPr>
          <p:nvPr>
            <p:ph type="title"/>
          </p:nvPr>
        </p:nvSpPr>
        <p:spPr/>
        <p:txBody>
          <a:bodyPr>
            <a:normAutofit/>
          </a:bodyPr>
          <a:lstStyle/>
          <a:p>
            <a:r>
              <a:rPr lang="en-US" dirty="0">
                <a:solidFill>
                  <a:schemeClr val="bg1"/>
                </a:solidFill>
              </a:rPr>
              <a:t>6.F</a:t>
            </a:r>
            <a:r>
              <a:rPr lang="en-US" dirty="0">
                <a:solidFill>
                  <a:schemeClr val="accent5">
                    <a:lumMod val="50000"/>
                  </a:schemeClr>
                </a:solidFill>
              </a:rPr>
              <a:t>in</a:t>
            </a:r>
            <a:r>
              <a:rPr lang="en-US" dirty="0"/>
              <a:t>ancial Crises in the 19</a:t>
            </a:r>
            <a:r>
              <a:rPr lang="en-US" baseline="30000" dirty="0"/>
              <a:t>th</a:t>
            </a:r>
            <a:r>
              <a:rPr lang="en-US" dirty="0"/>
              <a:t> Century</a:t>
            </a:r>
          </a:p>
        </p:txBody>
      </p:sp>
      <p:sp>
        <p:nvSpPr>
          <p:cNvPr id="3" name="Rectangle 3">
            <a:extLst>
              <a:ext uri="{FF2B5EF4-FFF2-40B4-BE49-F238E27FC236}">
                <a16:creationId xmlns:a16="http://schemas.microsoft.com/office/drawing/2014/main" id="{6B79B6CA-5146-46B5-925D-A9227031D272}"/>
              </a:ext>
            </a:extLst>
          </p:cNvPr>
          <p:cNvSpPr txBox="1">
            <a:spLocks noChangeArrowheads="1"/>
          </p:cNvSpPr>
          <p:nvPr/>
        </p:nvSpPr>
        <p:spPr>
          <a:xfrm>
            <a:off x="660606" y="1533293"/>
            <a:ext cx="959294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Financial Panics (and recessions) in the 19</a:t>
            </a:r>
            <a:r>
              <a:rPr lang="en-US" sz="2800" baseline="30000" dirty="0"/>
              <a:t>th</a:t>
            </a:r>
            <a:r>
              <a:rPr lang="en-US" sz="2800" dirty="0"/>
              <a:t> century: 1819, 1837, 1857, 1873, 1893.</a:t>
            </a:r>
          </a:p>
          <a:p>
            <a:r>
              <a:rPr lang="en-US" sz="2800" dirty="0"/>
              <a:t>Financial Panics are caused by a shortage of </a:t>
            </a:r>
            <a:r>
              <a:rPr lang="en-US" sz="2800" i="1" dirty="0"/>
              <a:t>liquidity</a:t>
            </a:r>
            <a:r>
              <a:rPr lang="en-US" sz="2800" dirty="0"/>
              <a:t>.</a:t>
            </a:r>
          </a:p>
          <a:p>
            <a:r>
              <a:rPr lang="en-US" sz="2800" dirty="0">
                <a:solidFill>
                  <a:srgbClr val="FF0000"/>
                </a:solidFill>
              </a:rPr>
              <a:t>I</a:t>
            </a:r>
            <a:r>
              <a:rPr lang="en-US" sz="2800">
                <a:solidFill>
                  <a:srgbClr val="FF0000"/>
                </a:solidFill>
              </a:rPr>
              <a:t>lliquidity</a:t>
            </a:r>
            <a:r>
              <a:rPr lang="en-US" sz="2800" dirty="0"/>
              <a:t>: the value of liquid assets (cash, short-term Treasuries) are less than the value of liquid liabilities (short-term debt, bank deposits)</a:t>
            </a:r>
          </a:p>
          <a:p>
            <a:r>
              <a:rPr lang="en-US" sz="2800" dirty="0">
                <a:solidFill>
                  <a:srgbClr val="FF0000"/>
                </a:solidFill>
              </a:rPr>
              <a:t>Insolvency</a:t>
            </a:r>
            <a:r>
              <a:rPr lang="en-US" sz="2800" dirty="0"/>
              <a:t>:  the value of assets is less than liabilities, so unless conditions change, liabilities will not be fully paid off.</a:t>
            </a:r>
          </a:p>
        </p:txBody>
      </p:sp>
    </p:spTree>
    <p:extLst>
      <p:ext uri="{BB962C8B-B14F-4D97-AF65-F5344CB8AC3E}">
        <p14:creationId xmlns:p14="http://schemas.microsoft.com/office/powerpoint/2010/main" val="38991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988-EF59-4917-B17E-AFE229FCF08B}"/>
              </a:ext>
            </a:extLst>
          </p:cNvPr>
          <p:cNvSpPr>
            <a:spLocks noGrp="1"/>
          </p:cNvSpPr>
          <p:nvPr>
            <p:ph type="title"/>
          </p:nvPr>
        </p:nvSpPr>
        <p:spPr>
          <a:xfrm>
            <a:off x="922867" y="13230"/>
            <a:ext cx="10515600" cy="1325563"/>
          </a:xfrm>
        </p:spPr>
        <p:txBody>
          <a:bodyPr/>
          <a:lstStyle/>
          <a:p>
            <a:r>
              <a:rPr lang="en-US" dirty="0">
                <a:solidFill>
                  <a:schemeClr val="bg1"/>
                </a:solidFill>
              </a:rPr>
              <a:t>Illi</a:t>
            </a:r>
            <a:r>
              <a:rPr lang="en-US" dirty="0">
                <a:solidFill>
                  <a:schemeClr val="accent5">
                    <a:lumMod val="50000"/>
                  </a:schemeClr>
                </a:solidFill>
              </a:rPr>
              <a:t>quidity Can Lead to Insolvency</a:t>
            </a:r>
          </a:p>
        </p:txBody>
      </p:sp>
      <p:sp>
        <p:nvSpPr>
          <p:cNvPr id="3" name="Content Placeholder 2">
            <a:extLst>
              <a:ext uri="{FF2B5EF4-FFF2-40B4-BE49-F238E27FC236}">
                <a16:creationId xmlns:a16="http://schemas.microsoft.com/office/drawing/2014/main" id="{91934C90-EACC-4485-9C8A-02A27FD6229B}"/>
              </a:ext>
            </a:extLst>
          </p:cNvPr>
          <p:cNvSpPr>
            <a:spLocks noGrp="1"/>
          </p:cNvSpPr>
          <p:nvPr>
            <p:ph idx="1"/>
          </p:nvPr>
        </p:nvSpPr>
        <p:spPr/>
        <p:txBody>
          <a:bodyPr/>
          <a:lstStyle/>
          <a:p>
            <a:r>
              <a:rPr lang="en-US" dirty="0"/>
              <a:t>Most banks are technically illiquid, which is not a problem in normal times because money is being deposited to offset the money that is being withdrawn.</a:t>
            </a:r>
          </a:p>
          <a:p>
            <a:r>
              <a:rPr lang="en-US" dirty="0"/>
              <a:t>But during a panic solvency is no guarantee of survival (As  George Bailey learned in </a:t>
            </a:r>
            <a:r>
              <a:rPr lang="en-US" i="1" dirty="0"/>
              <a:t>It’s a Wonderful Life)</a:t>
            </a:r>
            <a:endParaRPr lang="en-US" dirty="0"/>
          </a:p>
          <a:p>
            <a:r>
              <a:rPr lang="en-US" dirty="0"/>
              <a:t>To meet pressing demands for cash, the bank may have to sell assets in a “fire sale,” leading to insolvency and a bank failure.</a:t>
            </a:r>
          </a:p>
          <a:p>
            <a:r>
              <a:rPr lang="en-US" dirty="0"/>
              <a:t>One bank failure can cause “contagion,” leading to widespread failures, e.g., called systemic risk.</a:t>
            </a:r>
          </a:p>
        </p:txBody>
      </p:sp>
      <p:sp>
        <p:nvSpPr>
          <p:cNvPr id="4" name="Slide Number Placeholder 3">
            <a:extLst>
              <a:ext uri="{FF2B5EF4-FFF2-40B4-BE49-F238E27FC236}">
                <a16:creationId xmlns:a16="http://schemas.microsoft.com/office/drawing/2014/main" id="{C628C221-9DAA-40DC-BBA9-86E031649F2D}"/>
              </a:ext>
            </a:extLst>
          </p:cNvPr>
          <p:cNvSpPr>
            <a:spLocks noGrp="1"/>
          </p:cNvSpPr>
          <p:nvPr>
            <p:ph type="sldNum" sz="quarter" idx="12"/>
          </p:nvPr>
        </p:nvSpPr>
        <p:spPr/>
        <p:txBody>
          <a:bodyPr/>
          <a:lstStyle/>
          <a:p>
            <a:fld id="{D9F085D5-EC86-4F6A-B501-C1359CB39116}" type="slidenum">
              <a:rPr lang="en-GB" smtClean="0"/>
              <a:t>13</a:t>
            </a:fld>
            <a:endParaRPr lang="en-GB" dirty="0"/>
          </a:p>
        </p:txBody>
      </p:sp>
    </p:spTree>
    <p:extLst>
      <p:ext uri="{BB962C8B-B14F-4D97-AF65-F5344CB8AC3E}">
        <p14:creationId xmlns:p14="http://schemas.microsoft.com/office/powerpoint/2010/main" val="3223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F02-D80F-49CC-9D12-7B843E6524DD}"/>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lter Bagehot’s and his Famous Dictum</a:t>
            </a:r>
            <a:endParaRPr lang="en-US" dirty="0">
              <a:solidFill>
                <a:schemeClr val="bg1"/>
              </a:solidFill>
            </a:endParaRPr>
          </a:p>
        </p:txBody>
      </p:sp>
      <p:sp>
        <p:nvSpPr>
          <p:cNvPr id="3" name="Content Placeholder 2">
            <a:extLst>
              <a:ext uri="{FF2B5EF4-FFF2-40B4-BE49-F238E27FC236}">
                <a16:creationId xmlns:a16="http://schemas.microsoft.com/office/drawing/2014/main" id="{72226165-7EC1-43B9-816A-87011F451475}"/>
              </a:ext>
            </a:extLst>
          </p:cNvPr>
          <p:cNvSpPr>
            <a:spLocks noGrp="1"/>
          </p:cNvSpPr>
          <p:nvPr>
            <p:ph idx="1"/>
          </p:nvPr>
        </p:nvSpPr>
        <p:spPr/>
        <p:txBody>
          <a:bodyPr>
            <a:normAutofit/>
          </a:bodyPr>
          <a:lstStyle/>
          <a:p>
            <a:r>
              <a:rPr lang="en-US" dirty="0"/>
              <a:t>Walter Bagehot (1826-77): </a:t>
            </a:r>
            <a:r>
              <a:rPr lang="en-US" i="1" dirty="0"/>
              <a:t>Lombard Street</a:t>
            </a:r>
            <a:r>
              <a:rPr lang="en-US" dirty="0"/>
              <a:t>, 1873</a:t>
            </a:r>
          </a:p>
          <a:p>
            <a:r>
              <a:rPr lang="en-US" dirty="0"/>
              <a:t>Save the solvent institutions while allowing the</a:t>
            </a:r>
            <a:br>
              <a:rPr lang="en-US" dirty="0"/>
            </a:br>
            <a:r>
              <a:rPr lang="en-US" dirty="0"/>
              <a:t>insolvent ones to fail.</a:t>
            </a:r>
          </a:p>
          <a:p>
            <a:r>
              <a:rPr lang="en-US" dirty="0"/>
              <a:t>His “Dictum” during a panic the Central Bank should:</a:t>
            </a:r>
          </a:p>
          <a:p>
            <a:pPr marL="914400" lvl="1" indent="-457200">
              <a:buFont typeface="+mj-lt"/>
              <a:buAutoNum type="arabicPeriod"/>
            </a:pPr>
            <a:r>
              <a:rPr lang="en-US" dirty="0"/>
              <a:t>Lend freely,</a:t>
            </a:r>
          </a:p>
          <a:p>
            <a:pPr marL="914400" lvl="1" indent="-457200">
              <a:buFont typeface="+mj-lt"/>
              <a:buAutoNum type="arabicPeriod"/>
            </a:pPr>
            <a:r>
              <a:rPr lang="en-US" dirty="0"/>
              <a:t>At a high interest rate,</a:t>
            </a:r>
          </a:p>
          <a:p>
            <a:pPr marL="914400" lvl="1" indent="-457200">
              <a:buFont typeface="+mj-lt"/>
              <a:buAutoNum type="arabicPeriod"/>
            </a:pPr>
            <a:r>
              <a:rPr lang="en-US" dirty="0"/>
              <a:t>To solvent institutions,</a:t>
            </a:r>
          </a:p>
          <a:p>
            <a:pPr marL="914400" lvl="1" indent="-457200">
              <a:buFont typeface="+mj-lt"/>
              <a:buAutoNum type="arabicPeriod"/>
            </a:pPr>
            <a:r>
              <a:rPr lang="en-US" dirty="0"/>
              <a:t>On good collateral.</a:t>
            </a:r>
          </a:p>
        </p:txBody>
      </p:sp>
      <p:sp>
        <p:nvSpPr>
          <p:cNvPr id="4" name="Slide Number Placeholder 3">
            <a:extLst>
              <a:ext uri="{FF2B5EF4-FFF2-40B4-BE49-F238E27FC236}">
                <a16:creationId xmlns:a16="http://schemas.microsoft.com/office/drawing/2014/main" id="{206DD590-8655-4E10-A9BD-B0E73EED4E92}"/>
              </a:ext>
            </a:extLst>
          </p:cNvPr>
          <p:cNvSpPr>
            <a:spLocks noGrp="1"/>
          </p:cNvSpPr>
          <p:nvPr>
            <p:ph type="sldNum" sz="quarter" idx="12"/>
          </p:nvPr>
        </p:nvSpPr>
        <p:spPr/>
        <p:txBody>
          <a:bodyPr/>
          <a:lstStyle/>
          <a:p>
            <a:fld id="{D9F085D5-EC86-4F6A-B501-C1359CB39116}" type="slidenum">
              <a:rPr lang="en-GB" smtClean="0"/>
              <a:t>14</a:t>
            </a:fld>
            <a:endParaRPr lang="en-GB" dirty="0"/>
          </a:p>
        </p:txBody>
      </p:sp>
      <p:pic>
        <p:nvPicPr>
          <p:cNvPr id="5" name="Picture 4" descr="Image result for walter bagehot">
            <a:extLst>
              <a:ext uri="{FF2B5EF4-FFF2-40B4-BE49-F238E27FC236}">
                <a16:creationId xmlns:a16="http://schemas.microsoft.com/office/drawing/2014/main" id="{29302C29-71E8-4A9B-9454-0CAC88DD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51" y="2286002"/>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pic>
        <p:nvPicPr>
          <p:cNvPr id="2052" name="Picture 4" descr="Image Result">
            <a:extLst>
              <a:ext uri="{FF2B5EF4-FFF2-40B4-BE49-F238E27FC236}">
                <a16:creationId xmlns:a16="http://schemas.microsoft.com/office/drawing/2014/main" id="{A478BC61-7097-CA49-6E9F-7E2D94391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660" y="3767666"/>
            <a:ext cx="2921171"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6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Federal Reserve Act of 1913</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Original Roles of the Fed</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89602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1.  </a:t>
            </a:r>
            <a:r>
              <a:rPr lang="en-US" altLang="en-US" dirty="0">
                <a:ea typeface="ＭＳ Ｐゴシック" charset="-128"/>
              </a:rPr>
              <a:t>Liquidity, more generally</a:t>
            </a:r>
          </a:p>
        </p:txBody>
      </p:sp>
      <p:sp>
        <p:nvSpPr>
          <p:cNvPr id="6148" name="Rectangle 5"/>
          <p:cNvSpPr>
            <a:spLocks noGrp="1" noChangeArrowheads="1"/>
          </p:cNvSpPr>
          <p:nvPr>
            <p:ph idx="1"/>
          </p:nvPr>
        </p:nvSpPr>
        <p:spPr>
          <a:xfrm>
            <a:off x="696951" y="1447800"/>
            <a:ext cx="9361449" cy="4724400"/>
          </a:xfrm>
        </p:spPr>
        <p:txBody>
          <a:bodyPr>
            <a:normAutofit/>
          </a:bodyPr>
          <a:lstStyle/>
          <a:p>
            <a:pPr>
              <a:lnSpc>
                <a:spcPct val="90000"/>
              </a:lnSpc>
            </a:pPr>
            <a:r>
              <a:rPr lang="en-US" altLang="en-US" dirty="0">
                <a:latin typeface="Garamond"/>
                <a:ea typeface="ＭＳ Ｐゴシック" charset="-128"/>
                <a:cs typeface="Garamond"/>
              </a:rPr>
              <a:t>The ability to transform an asset into money quickly with little loss of value.</a:t>
            </a:r>
          </a:p>
          <a:p>
            <a:pPr>
              <a:lnSpc>
                <a:spcPct val="90000"/>
              </a:lnSpc>
            </a:pPr>
            <a:r>
              <a:rPr lang="en-US" altLang="en-US" dirty="0">
                <a:latin typeface="Garamond"/>
                <a:ea typeface="ＭＳ Ｐゴシック" charset="-128"/>
                <a:cs typeface="Garamond"/>
              </a:rPr>
              <a:t>Increasing Liquidity:  House, Share of Stock, Treasury Bill, Savings Account, Currency.</a:t>
            </a:r>
          </a:p>
          <a:p>
            <a:pPr>
              <a:lnSpc>
                <a:spcPct val="90000"/>
              </a:lnSpc>
            </a:pPr>
            <a:r>
              <a:rPr lang="en-US" altLang="en-US" dirty="0">
                <a:latin typeface="Garamond"/>
                <a:ea typeface="ＭＳ Ｐゴシック" charset="-128"/>
                <a:cs typeface="Garamond"/>
              </a:rPr>
              <a:t>Secondary markets, such as the NYSE greatly enhance liquidity.</a:t>
            </a:r>
          </a:p>
        </p:txBody>
      </p:sp>
    </p:spTree>
    <p:extLst>
      <p:ext uri="{BB962C8B-B14F-4D97-AF65-F5344CB8AC3E}">
        <p14:creationId xmlns:p14="http://schemas.microsoft.com/office/powerpoint/2010/main" val="298075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1.  </a:t>
            </a:r>
            <a:r>
              <a:rPr lang="en-US" altLang="en-US" dirty="0">
                <a:ea typeface="ＭＳ Ｐゴシック" charset="-128"/>
              </a:rPr>
              <a:t>Liquidity: the good</a:t>
            </a:r>
          </a:p>
        </p:txBody>
      </p:sp>
      <p:sp>
        <p:nvSpPr>
          <p:cNvPr id="6148" name="Rectangle 5"/>
          <p:cNvSpPr>
            <a:spLocks noGrp="1" noChangeArrowheads="1"/>
          </p:cNvSpPr>
          <p:nvPr>
            <p:ph idx="1"/>
          </p:nvPr>
        </p:nvSpPr>
        <p:spPr>
          <a:xfrm>
            <a:off x="838200" y="1447800"/>
            <a:ext cx="9220200" cy="4724400"/>
          </a:xfrm>
        </p:spPr>
        <p:txBody>
          <a:bodyPr>
            <a:normAutofit/>
          </a:bodyPr>
          <a:lstStyle/>
          <a:p>
            <a:pPr>
              <a:lnSpc>
                <a:spcPct val="90000"/>
              </a:lnSpc>
            </a:pPr>
            <a:r>
              <a:rPr lang="en-US" altLang="en-US" dirty="0">
                <a:latin typeface="Garamond"/>
                <a:ea typeface="ＭＳ Ｐゴシック" charset="-128"/>
                <a:cs typeface="Garamond"/>
              </a:rPr>
              <a:t>Liquidity makes saving more attractive because it provides flexibility about when to enjoy future consumption.</a:t>
            </a:r>
          </a:p>
          <a:p>
            <a:pPr>
              <a:lnSpc>
                <a:spcPct val="90000"/>
              </a:lnSpc>
            </a:pPr>
            <a:r>
              <a:rPr lang="en-US" altLang="en-US" dirty="0">
                <a:latin typeface="Garamond"/>
                <a:ea typeface="ＭＳ Ｐゴシック" charset="-128"/>
                <a:cs typeface="Garamond"/>
              </a:rPr>
              <a:t>More attractive savings lowers borrowing costs to firms.</a:t>
            </a:r>
          </a:p>
          <a:p>
            <a:pPr>
              <a:lnSpc>
                <a:spcPct val="90000"/>
              </a:lnSpc>
            </a:pPr>
            <a:endParaRPr lang="en-US" altLang="en-US" dirty="0">
              <a:ea typeface="ＭＳ Ｐゴシック" charset="-128"/>
            </a:endParaRP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325245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1.  </a:t>
            </a:r>
            <a:r>
              <a:rPr lang="en-US" altLang="en-US" dirty="0">
                <a:ea typeface="ＭＳ Ｐゴシック" charset="-128"/>
              </a:rPr>
              <a:t>Liquidity and Information</a:t>
            </a:r>
          </a:p>
        </p:txBody>
      </p:sp>
      <p:sp>
        <p:nvSpPr>
          <p:cNvPr id="6148" name="Rectangle 5"/>
          <p:cNvSpPr>
            <a:spLocks noGrp="1" noChangeArrowheads="1"/>
          </p:cNvSpPr>
          <p:nvPr>
            <p:ph idx="1"/>
          </p:nvPr>
        </p:nvSpPr>
        <p:spPr>
          <a:xfrm>
            <a:off x="925033" y="1447800"/>
            <a:ext cx="9133367" cy="4724400"/>
          </a:xfrm>
        </p:spPr>
        <p:txBody>
          <a:bodyPr>
            <a:normAutofit/>
          </a:bodyPr>
          <a:lstStyle/>
          <a:p>
            <a:pPr>
              <a:lnSpc>
                <a:spcPct val="90000"/>
              </a:lnSpc>
            </a:pPr>
            <a:r>
              <a:rPr lang="en-US" altLang="en-US" dirty="0">
                <a:latin typeface="Garamond"/>
                <a:ea typeface="ＭＳ Ｐゴシック" charset="-128"/>
                <a:cs typeface="Garamond"/>
              </a:rPr>
              <a:t>Trading on secondary markets provides an incentive to gather information.</a:t>
            </a:r>
          </a:p>
          <a:p>
            <a:pPr>
              <a:lnSpc>
                <a:spcPct val="90000"/>
              </a:lnSpc>
            </a:pPr>
            <a:r>
              <a:rPr lang="en-US" altLang="en-US" dirty="0">
                <a:latin typeface="Garamond"/>
                <a:ea typeface="ＭＳ Ｐゴシック" charset="-128"/>
                <a:cs typeface="Garamond"/>
              </a:rPr>
              <a:t>Trading on better information can be very profitable.</a:t>
            </a:r>
          </a:p>
          <a:p>
            <a:r>
              <a:rPr lang="en-US" altLang="en-US" dirty="0">
                <a:latin typeface="Garamond"/>
                <a:ea typeface="ＭＳ Ｐゴシック" charset="-128"/>
                <a:cs typeface="Garamond"/>
              </a:rPr>
              <a:t>Information advantage of proximity to exchanges.  Michael Lewis, </a:t>
            </a:r>
            <a:r>
              <a:rPr lang="en-US" altLang="en-US" i="1" dirty="0">
                <a:latin typeface="Garamond"/>
                <a:ea typeface="ＭＳ Ｐゴシック" charset="-128"/>
                <a:cs typeface="Garamond"/>
              </a:rPr>
              <a:t>Flash Boys</a:t>
            </a:r>
            <a:endParaRPr lang="en-US" altLang="en-US" dirty="0">
              <a:latin typeface="Garamond"/>
              <a:ea typeface="ＭＳ Ｐゴシック" charset="-128"/>
              <a:cs typeface="Garamond"/>
            </a:endParaRPr>
          </a:p>
          <a:p>
            <a:r>
              <a:rPr lang="en-US" altLang="en-US" dirty="0">
                <a:latin typeface="Garamond"/>
                <a:ea typeface="ＭＳ Ｐゴシック" charset="-128"/>
                <a:cs typeface="Garamond"/>
              </a:rPr>
              <a:t>The security precautions for the release of the BLS reports on employment and CPI.</a:t>
            </a:r>
          </a:p>
          <a:p>
            <a:pPr>
              <a:lnSpc>
                <a:spcPct val="90000"/>
              </a:lnSpc>
            </a:pPr>
            <a:r>
              <a:rPr lang="en-US" altLang="en-US" dirty="0">
                <a:latin typeface="Garamond"/>
                <a:ea typeface="ＭＳ Ｐゴシック" charset="-128"/>
                <a:cs typeface="Garamond"/>
              </a:rPr>
              <a:t>All economists agree that information is quickly reflected in asset prices.</a:t>
            </a:r>
          </a:p>
        </p:txBody>
      </p:sp>
    </p:spTree>
    <p:extLst>
      <p:ext uri="{BB962C8B-B14F-4D97-AF65-F5344CB8AC3E}">
        <p14:creationId xmlns:p14="http://schemas.microsoft.com/office/powerpoint/2010/main" val="138975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DA4D-D818-4119-CBFF-78B8EC3CF810}"/>
              </a:ext>
            </a:extLst>
          </p:cNvPr>
          <p:cNvSpPr>
            <a:spLocks noGrp="1"/>
          </p:cNvSpPr>
          <p:nvPr>
            <p:ph type="title"/>
          </p:nvPr>
        </p:nvSpPr>
        <p:spPr/>
        <p:txBody>
          <a:bodyPr/>
          <a:lstStyle/>
          <a:p>
            <a:r>
              <a:rPr lang="en-US" dirty="0">
                <a:solidFill>
                  <a:schemeClr val="bg1"/>
                </a:solidFill>
              </a:rPr>
              <a:t>Is t</a:t>
            </a:r>
            <a:r>
              <a:rPr lang="en-US" dirty="0"/>
              <a:t>he Bond Market Informationally Efficient?</a:t>
            </a:r>
          </a:p>
        </p:txBody>
      </p:sp>
      <p:pic>
        <p:nvPicPr>
          <p:cNvPr id="6" name="Content Placeholder 5">
            <a:extLst>
              <a:ext uri="{FF2B5EF4-FFF2-40B4-BE49-F238E27FC236}">
                <a16:creationId xmlns:a16="http://schemas.microsoft.com/office/drawing/2014/main" id="{7B246275-C28E-4BFD-04A6-1D0A47E5FA30}"/>
              </a:ext>
            </a:extLst>
          </p:cNvPr>
          <p:cNvPicPr>
            <a:picLocks noGrp="1" noChangeAspect="1"/>
          </p:cNvPicPr>
          <p:nvPr>
            <p:ph idx="1"/>
          </p:nvPr>
        </p:nvPicPr>
        <p:blipFill>
          <a:blip r:embed="rId3"/>
          <a:stretch>
            <a:fillRect/>
          </a:stretch>
        </p:blipFill>
        <p:spPr>
          <a:xfrm>
            <a:off x="1142377" y="1664823"/>
            <a:ext cx="9148964" cy="4351337"/>
          </a:xfrm>
        </p:spPr>
      </p:pic>
      <p:sp>
        <p:nvSpPr>
          <p:cNvPr id="4" name="Slide Number Placeholder 3">
            <a:extLst>
              <a:ext uri="{FF2B5EF4-FFF2-40B4-BE49-F238E27FC236}">
                <a16:creationId xmlns:a16="http://schemas.microsoft.com/office/drawing/2014/main" id="{7C7EC5D1-2FC0-2467-850A-26A85D000B57}"/>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168092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Inf</a:t>
            </a:r>
            <a:r>
              <a:rPr lang="en-US" altLang="en-US" dirty="0">
                <a:ea typeface="ＭＳ Ｐゴシック" charset="-128"/>
              </a:rPr>
              <a:t>ormation about What?</a:t>
            </a:r>
          </a:p>
        </p:txBody>
      </p:sp>
      <p:sp>
        <p:nvSpPr>
          <p:cNvPr id="6148" name="Rectangle 5"/>
          <p:cNvSpPr>
            <a:spLocks noGrp="1" noChangeArrowheads="1"/>
          </p:cNvSpPr>
          <p:nvPr>
            <p:ph idx="1"/>
          </p:nvPr>
        </p:nvSpPr>
        <p:spPr>
          <a:xfrm>
            <a:off x="446567" y="1447800"/>
            <a:ext cx="8040021" cy="4724400"/>
          </a:xfrm>
        </p:spPr>
        <p:txBody>
          <a:bodyPr>
            <a:normAutofit lnSpcReduction="10000"/>
          </a:bodyPr>
          <a:lstStyle/>
          <a:p>
            <a:pPr>
              <a:lnSpc>
                <a:spcPct val="90000"/>
              </a:lnSpc>
            </a:pPr>
            <a:r>
              <a:rPr lang="en-US" altLang="en-US" dirty="0">
                <a:latin typeface="Garamond"/>
                <a:ea typeface="ＭＳ Ｐゴシック" charset="-128"/>
                <a:cs typeface="Garamond"/>
              </a:rPr>
              <a:t>Optimists:  Eugene </a:t>
            </a:r>
            <a:r>
              <a:rPr lang="en-US" altLang="en-US" dirty="0" err="1">
                <a:latin typeface="Garamond"/>
                <a:ea typeface="ＭＳ Ｐゴシック" charset="-128"/>
                <a:cs typeface="Garamond"/>
              </a:rPr>
              <a:t>Fama</a:t>
            </a:r>
            <a:r>
              <a:rPr lang="en-US" altLang="en-US" dirty="0">
                <a:latin typeface="Garamond"/>
                <a:ea typeface="ＭＳ Ｐゴシック" charset="-128"/>
                <a:cs typeface="Garamond"/>
              </a:rPr>
              <a:t>, Nobel laureate, 2013.</a:t>
            </a:r>
          </a:p>
          <a:p>
            <a:pPr>
              <a:lnSpc>
                <a:spcPct val="90000"/>
              </a:lnSpc>
            </a:pPr>
            <a:r>
              <a:rPr lang="en-US" altLang="en-US" dirty="0">
                <a:latin typeface="Garamond"/>
                <a:ea typeface="ＭＳ Ｐゴシック" charset="-128"/>
                <a:cs typeface="Garamond"/>
              </a:rPr>
              <a:t>Asset prices fully reflect all available information about promised future payments and the riskiness of these payments.  Asset prices reflect “fundamental values.”</a:t>
            </a:r>
          </a:p>
          <a:p>
            <a:pPr marL="971550" lvl="1" indent="-514350">
              <a:buFont typeface="+mj-lt"/>
              <a:buAutoNum type="arabicPeriod"/>
            </a:pPr>
            <a:r>
              <a:rPr lang="en-US" altLang="en-US" dirty="0">
                <a:latin typeface="Garamond"/>
                <a:ea typeface="ＭＳ Ｐゴシック" charset="-128"/>
                <a:cs typeface="Garamond"/>
              </a:rPr>
              <a:t>Stock prices provide informationally efficient signals about the value of firm’s investment projects:  Announce a project and see if the stock price rises or falls.</a:t>
            </a:r>
          </a:p>
          <a:p>
            <a:pPr marL="971550" lvl="1" indent="-514350">
              <a:buFont typeface="+mj-lt"/>
              <a:buAutoNum type="arabicPeriod"/>
            </a:pPr>
            <a:r>
              <a:rPr lang="en-US" altLang="en-US" dirty="0">
                <a:latin typeface="Garamond"/>
                <a:ea typeface="ＭＳ Ｐゴシック" charset="-128"/>
                <a:cs typeface="Garamond"/>
              </a:rPr>
              <a:t>Firms that undertake risky strategies will pay a penalty in terms of increasing borrowing costs.</a:t>
            </a:r>
          </a:p>
          <a:p>
            <a:pPr marL="971550" lvl="1" indent="-514350">
              <a:buFont typeface="+mj-lt"/>
              <a:buAutoNum type="arabicPeriod"/>
            </a:pPr>
            <a:r>
              <a:rPr lang="en-US" altLang="en-US" dirty="0">
                <a:latin typeface="Garamond"/>
                <a:ea typeface="ＭＳ Ｐゴシック" charset="-128"/>
                <a:cs typeface="Garamond"/>
              </a:rPr>
              <a:t>Fed can learn a lot about the state of the economy from financial asset prices:  a) the reaction of long-term interest rates; 2)  inflationary expectations.</a:t>
            </a:r>
          </a:p>
          <a:p>
            <a:pPr>
              <a:lnSpc>
                <a:spcPct val="90000"/>
              </a:lnSpc>
            </a:pPr>
            <a:endParaRPr lang="en-US" altLang="en-US" dirty="0">
              <a:ea typeface="ＭＳ Ｐゴシック" charset="-128"/>
            </a:endParaRPr>
          </a:p>
          <a:p>
            <a:pPr marL="971550" lvl="1" indent="-514350">
              <a:buFont typeface="+mj-lt"/>
              <a:buAutoNum type="arabicPeriod"/>
            </a:pPr>
            <a:endParaRPr lang="en-US" altLang="en-US" dirty="0">
              <a:ea typeface="ＭＳ Ｐゴシック" charset="-128"/>
            </a:endParaRPr>
          </a:p>
        </p:txBody>
      </p:sp>
      <p:pic>
        <p:nvPicPr>
          <p:cNvPr id="4" name="Picture 3"/>
          <p:cNvPicPr>
            <a:picLocks noChangeAspect="1"/>
          </p:cNvPicPr>
          <p:nvPr/>
        </p:nvPicPr>
        <p:blipFill>
          <a:blip r:embed="rId3"/>
          <a:stretch>
            <a:fillRect/>
          </a:stretch>
        </p:blipFill>
        <p:spPr>
          <a:xfrm>
            <a:off x="8669826" y="2096520"/>
            <a:ext cx="1845775" cy="2624328"/>
          </a:xfrm>
          <a:prstGeom prst="rect">
            <a:avLst/>
          </a:prstGeom>
        </p:spPr>
      </p:pic>
    </p:spTree>
    <p:extLst>
      <p:ext uri="{BB962C8B-B14F-4D97-AF65-F5344CB8AC3E}">
        <p14:creationId xmlns:p14="http://schemas.microsoft.com/office/powerpoint/2010/main" val="323593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Rea</a:t>
            </a:r>
            <a:r>
              <a:rPr lang="en-US" dirty="0">
                <a:solidFill>
                  <a:schemeClr val="accent5">
                    <a:lumMod val="50000"/>
                  </a:schemeClr>
                </a:solidFill>
              </a:rPr>
              <a:t>lly? (personal comment)</a:t>
            </a:r>
            <a:endParaRPr lang="en-US" dirty="0"/>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3"/>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5"/>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423" y="0"/>
            <a:ext cx="10515600" cy="1325563"/>
          </a:xfrm>
        </p:spPr>
        <p:txBody>
          <a:bodyPr/>
          <a:lstStyle/>
          <a:p>
            <a:r>
              <a:rPr lang="en-US" dirty="0" err="1">
                <a:solidFill>
                  <a:schemeClr val="bg1"/>
                </a:solidFill>
              </a:rPr>
              <a:t>Fa</a:t>
            </a:r>
            <a:r>
              <a:rPr lang="en-US" dirty="0" err="1"/>
              <a:t>ma’s</a:t>
            </a:r>
            <a:r>
              <a:rPr lang="en-US" dirty="0"/>
              <a:t> Response</a:t>
            </a:r>
          </a:p>
        </p:txBody>
      </p:sp>
      <p:sp>
        <p:nvSpPr>
          <p:cNvPr id="3" name="Content Placeholder 2"/>
          <p:cNvSpPr>
            <a:spLocks noGrp="1"/>
          </p:cNvSpPr>
          <p:nvPr>
            <p:ph idx="1"/>
          </p:nvPr>
        </p:nvSpPr>
        <p:spPr/>
        <p:txBody>
          <a:bodyPr>
            <a:normAutofit/>
          </a:bodyPr>
          <a:lstStyle/>
          <a:p>
            <a:pPr marL="0" indent="0">
              <a:buNone/>
            </a:pPr>
            <a:r>
              <a:rPr lang="en-US" dirty="0">
                <a:latin typeface="Garamond"/>
                <a:cs typeface="Garamond"/>
              </a:rPr>
              <a:t>I don’t even know what a bubble means. These words have become popular. I don’t think they have any meaning….</a:t>
            </a:r>
          </a:p>
          <a:p>
            <a:pPr marL="0" indent="0">
              <a:buNone/>
            </a:pPr>
            <a:r>
              <a:rPr lang="en-US" dirty="0">
                <a:latin typeface="Garamond"/>
                <a:cs typeface="Garamond"/>
              </a:rPr>
              <a:t>Now after the fact you always find people who said before the fact that prices are too high. People are always saying that prices are too high. When they turn out to be right, we anoint them. When they turn out to be wrong, we ignore them. They are typically right and wrong about half the time.</a:t>
            </a:r>
          </a:p>
          <a:p>
            <a:pPr marL="0" indent="0" algn="r">
              <a:buNone/>
            </a:pPr>
            <a:r>
              <a:rPr lang="en-US" i="1" dirty="0"/>
              <a:t>New Yorker, 1/13/2010</a:t>
            </a:r>
          </a:p>
          <a:p>
            <a:pPr marL="0" indent="0">
              <a:buNone/>
            </a:pPr>
            <a:endParaRPr lang="en-US" dirty="0"/>
          </a:p>
        </p:txBody>
      </p:sp>
    </p:spTree>
    <p:extLst>
      <p:ext uri="{BB962C8B-B14F-4D97-AF65-F5344CB8AC3E}">
        <p14:creationId xmlns:p14="http://schemas.microsoft.com/office/powerpoint/2010/main" val="3401927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Inf</a:t>
            </a:r>
            <a:r>
              <a:rPr lang="en-US" altLang="en-US" dirty="0">
                <a:ea typeface="ＭＳ Ｐゴシック" charset="-128"/>
              </a:rPr>
              <a:t>ormation about What?</a:t>
            </a:r>
          </a:p>
        </p:txBody>
      </p:sp>
      <p:sp>
        <p:nvSpPr>
          <p:cNvPr id="6148" name="Rectangle 5"/>
          <p:cNvSpPr>
            <a:spLocks noGrp="1" noChangeArrowheads="1"/>
          </p:cNvSpPr>
          <p:nvPr>
            <p:ph idx="1"/>
          </p:nvPr>
        </p:nvSpPr>
        <p:spPr>
          <a:xfrm>
            <a:off x="744279" y="1447800"/>
            <a:ext cx="7413603" cy="4724400"/>
          </a:xfrm>
        </p:spPr>
        <p:txBody>
          <a:bodyPr>
            <a:normAutofit/>
          </a:bodyPr>
          <a:lstStyle/>
          <a:p>
            <a:pPr>
              <a:lnSpc>
                <a:spcPct val="90000"/>
              </a:lnSpc>
            </a:pPr>
            <a:r>
              <a:rPr lang="en-US" altLang="en-US" dirty="0">
                <a:latin typeface="Garamond"/>
                <a:ea typeface="ＭＳ Ｐゴシック" charset="-128"/>
                <a:cs typeface="Garamond"/>
              </a:rPr>
              <a:t>Pessimist: John Maynard Keynes</a:t>
            </a:r>
          </a:p>
          <a:p>
            <a:pPr>
              <a:lnSpc>
                <a:spcPct val="90000"/>
              </a:lnSpc>
            </a:pPr>
            <a:r>
              <a:rPr lang="en-US" altLang="en-US" dirty="0">
                <a:latin typeface="Garamond"/>
                <a:ea typeface="ＭＳ Ｐゴシック" charset="-128"/>
                <a:cs typeface="Garamond"/>
              </a:rPr>
              <a:t>Asset prices reflect investor psychology and bear little relation to fundamental value</a:t>
            </a:r>
          </a:p>
          <a:p>
            <a:pPr>
              <a:lnSpc>
                <a:spcPct val="90000"/>
              </a:lnSpc>
            </a:pPr>
            <a:r>
              <a:rPr lang="en-US" altLang="en-US" dirty="0">
                <a:latin typeface="Garamond"/>
                <a:ea typeface="ＭＳ Ｐゴシック" charset="-128"/>
                <a:cs typeface="Garamond"/>
              </a:rPr>
              <a:t>Beauty Contest:  Pick the girl that other people think is the prettiest</a:t>
            </a:r>
          </a:p>
          <a:p>
            <a:pPr>
              <a:lnSpc>
                <a:spcPct val="90000"/>
              </a:lnSpc>
            </a:pPr>
            <a:r>
              <a:rPr lang="en-US" altLang="en-US" dirty="0">
                <a:latin typeface="Garamond"/>
                <a:ea typeface="ＭＳ Ｐゴシック" charset="-128"/>
                <a:cs typeface="Garamond"/>
              </a:rPr>
              <a:t>“Animal Spirits” cause irrational and inefficient swings in investment and cause macroeconomic instability</a:t>
            </a:r>
          </a:p>
          <a:p>
            <a:pPr marL="971550" lvl="1" indent="-514350">
              <a:buFont typeface="+mj-lt"/>
              <a:buAutoNum type="arabicPeriod"/>
            </a:pPr>
            <a:endParaRPr lang="en-US" altLang="en-US" dirty="0">
              <a:ea typeface="ＭＳ Ｐゴシック" charset="-128"/>
            </a:endParaRPr>
          </a:p>
        </p:txBody>
      </p:sp>
      <p:pic>
        <p:nvPicPr>
          <p:cNvPr id="2" name="Picture 1"/>
          <p:cNvPicPr>
            <a:picLocks noChangeAspect="1"/>
          </p:cNvPicPr>
          <p:nvPr/>
        </p:nvPicPr>
        <p:blipFill>
          <a:blip r:embed="rId3"/>
          <a:stretch>
            <a:fillRect/>
          </a:stretch>
        </p:blipFill>
        <p:spPr>
          <a:xfrm>
            <a:off x="7975600" y="1993900"/>
            <a:ext cx="2540000" cy="2857500"/>
          </a:xfrm>
          <a:prstGeom prst="rect">
            <a:avLst/>
          </a:prstGeom>
        </p:spPr>
      </p:pic>
    </p:spTree>
    <p:extLst>
      <p:ext uri="{BB962C8B-B14F-4D97-AF65-F5344CB8AC3E}">
        <p14:creationId xmlns:p14="http://schemas.microsoft.com/office/powerpoint/2010/main" val="23190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Inf</a:t>
            </a:r>
            <a:r>
              <a:rPr lang="en-US" altLang="en-US" dirty="0">
                <a:ea typeface="ＭＳ Ｐゴシック" charset="-128"/>
              </a:rPr>
              <a:t>ormation about What?</a:t>
            </a:r>
          </a:p>
        </p:txBody>
      </p:sp>
      <p:sp>
        <p:nvSpPr>
          <p:cNvPr id="6148" name="Rectangle 5"/>
          <p:cNvSpPr>
            <a:spLocks noGrp="1" noChangeArrowheads="1"/>
          </p:cNvSpPr>
          <p:nvPr>
            <p:ph idx="1"/>
          </p:nvPr>
        </p:nvSpPr>
        <p:spPr>
          <a:xfrm>
            <a:off x="940981" y="1447800"/>
            <a:ext cx="6828431" cy="4724400"/>
          </a:xfrm>
        </p:spPr>
        <p:txBody>
          <a:bodyPr>
            <a:normAutofit/>
          </a:bodyPr>
          <a:lstStyle/>
          <a:p>
            <a:pPr>
              <a:lnSpc>
                <a:spcPct val="90000"/>
              </a:lnSpc>
            </a:pPr>
            <a:r>
              <a:rPr lang="en-US" altLang="en-US" dirty="0">
                <a:latin typeface="Garamond"/>
                <a:ea typeface="ＭＳ Ｐゴシック" charset="-128"/>
                <a:cs typeface="Garamond"/>
              </a:rPr>
              <a:t>Middle of the Roader (?):  Robert Shiller, also Nobel laureate, 2013.</a:t>
            </a:r>
          </a:p>
          <a:p>
            <a:pPr>
              <a:lnSpc>
                <a:spcPct val="90000"/>
              </a:lnSpc>
            </a:pPr>
            <a:r>
              <a:rPr lang="en-US" altLang="en-US" dirty="0">
                <a:latin typeface="Garamond"/>
                <a:ea typeface="ＭＳ Ｐゴシック" charset="-128"/>
                <a:cs typeface="Garamond"/>
              </a:rPr>
              <a:t>Asset prices fluctuate unpredictably around fundamental values.  </a:t>
            </a:r>
          </a:p>
          <a:p>
            <a:pPr>
              <a:lnSpc>
                <a:spcPct val="90000"/>
              </a:lnSpc>
            </a:pPr>
            <a:r>
              <a:rPr lang="en-US" altLang="en-US" dirty="0">
                <a:latin typeface="Garamond"/>
                <a:ea typeface="ＭＳ Ｐゴシック" charset="-128"/>
                <a:cs typeface="Garamond"/>
              </a:rPr>
              <a:t>Financial market bubbles can lead to inefficient investment.  e.g., Internet bubble.</a:t>
            </a:r>
          </a:p>
          <a:p>
            <a:pPr>
              <a:lnSpc>
                <a:spcPct val="90000"/>
              </a:lnSpc>
            </a:pPr>
            <a:r>
              <a:rPr lang="en-US" altLang="en-US" dirty="0">
                <a:latin typeface="Garamond"/>
                <a:ea typeface="ＭＳ Ｐゴシック" charset="-128"/>
                <a:cs typeface="Garamond"/>
              </a:rPr>
              <a:t>Originated the phrase “irrational exuberance.”</a:t>
            </a:r>
          </a:p>
        </p:txBody>
      </p:sp>
      <p:pic>
        <p:nvPicPr>
          <p:cNvPr id="3" name="Picture 2"/>
          <p:cNvPicPr>
            <a:picLocks noChangeAspect="1"/>
          </p:cNvPicPr>
          <p:nvPr/>
        </p:nvPicPr>
        <p:blipFill>
          <a:blip r:embed="rId3"/>
          <a:stretch>
            <a:fillRect/>
          </a:stretch>
        </p:blipFill>
        <p:spPr>
          <a:xfrm>
            <a:off x="7886700" y="1980453"/>
            <a:ext cx="2514600" cy="3225800"/>
          </a:xfrm>
          <a:prstGeom prst="rect">
            <a:avLst/>
          </a:prstGeom>
        </p:spPr>
      </p:pic>
    </p:spTree>
    <p:extLst>
      <p:ext uri="{BB962C8B-B14F-4D97-AF65-F5344CB8AC3E}">
        <p14:creationId xmlns:p14="http://schemas.microsoft.com/office/powerpoint/2010/main" val="145208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9E4F-D950-9EAB-52EC-6EE7E6FC2010}"/>
              </a:ext>
            </a:extLst>
          </p:cNvPr>
          <p:cNvSpPr>
            <a:spLocks noGrp="1"/>
          </p:cNvSpPr>
          <p:nvPr>
            <p:ph type="title"/>
          </p:nvPr>
        </p:nvSpPr>
        <p:spPr/>
        <p:txBody>
          <a:bodyPr/>
          <a:lstStyle/>
          <a:p>
            <a:r>
              <a:rPr lang="en-US" dirty="0">
                <a:solidFill>
                  <a:schemeClr val="bg1"/>
                </a:solidFill>
              </a:rPr>
              <a:t>Inf</a:t>
            </a:r>
            <a:r>
              <a:rPr lang="en-US" dirty="0"/>
              <a:t>ormational Efficiency:  2 Kinds</a:t>
            </a:r>
          </a:p>
        </p:txBody>
      </p:sp>
      <p:sp>
        <p:nvSpPr>
          <p:cNvPr id="3" name="Content Placeholder 2">
            <a:extLst>
              <a:ext uri="{FF2B5EF4-FFF2-40B4-BE49-F238E27FC236}">
                <a16:creationId xmlns:a16="http://schemas.microsoft.com/office/drawing/2014/main" id="{682D56AE-DE1A-3B1F-F6A7-8414F7D680D5}"/>
              </a:ext>
            </a:extLst>
          </p:cNvPr>
          <p:cNvSpPr>
            <a:spLocks noGrp="1"/>
          </p:cNvSpPr>
          <p:nvPr>
            <p:ph idx="1"/>
          </p:nvPr>
        </p:nvSpPr>
        <p:spPr/>
        <p:txBody>
          <a:bodyPr/>
          <a:lstStyle/>
          <a:p>
            <a:pPr marL="514350" indent="-514350">
              <a:buFont typeface="+mj-lt"/>
              <a:buAutoNum type="arabicPeriod"/>
            </a:pPr>
            <a:r>
              <a:rPr lang="en-US" dirty="0"/>
              <a:t>“No free lunch:”  It is impossible to use publicly available information to earn consistently above average returns</a:t>
            </a:r>
          </a:p>
          <a:p>
            <a:pPr marL="514350" indent="-514350">
              <a:buFont typeface="+mj-lt"/>
              <a:buAutoNum type="arabicPeriod"/>
            </a:pPr>
            <a:r>
              <a:rPr lang="en-US" dirty="0"/>
              <a:t>“Prices are Right” Asset prices fully reflect all available information about fundamental values.</a:t>
            </a:r>
          </a:p>
          <a:p>
            <a:r>
              <a:rPr lang="en-US" dirty="0" err="1"/>
              <a:t>Fama</a:t>
            </a:r>
            <a:r>
              <a:rPr lang="en-US" dirty="0"/>
              <a:t> and Shiller both believe in 1. </a:t>
            </a:r>
            <a:r>
              <a:rPr lang="en-US" dirty="0" err="1"/>
              <a:t>Fama</a:t>
            </a:r>
            <a:r>
              <a:rPr lang="en-US" dirty="0"/>
              <a:t> believes that 1. implies 2., and Shiller does not.  </a:t>
            </a:r>
          </a:p>
        </p:txBody>
      </p:sp>
      <p:sp>
        <p:nvSpPr>
          <p:cNvPr id="4" name="Slide Number Placeholder 3">
            <a:extLst>
              <a:ext uri="{FF2B5EF4-FFF2-40B4-BE49-F238E27FC236}">
                <a16:creationId xmlns:a16="http://schemas.microsoft.com/office/drawing/2014/main" id="{EED40C0C-7075-5F61-74E6-2FF1692A9B71}"/>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20956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2.  </a:t>
            </a:r>
            <a:r>
              <a:rPr lang="en-US" altLang="en-US" dirty="0">
                <a:solidFill>
                  <a:schemeClr val="accent5">
                    <a:lumMod val="50000"/>
                  </a:schemeClr>
                </a:solidFill>
                <a:ea typeface="ＭＳ Ｐゴシック" charset="-128"/>
              </a:rPr>
              <a:t>Bor</a:t>
            </a:r>
            <a:r>
              <a:rPr lang="en-US" altLang="en-US" dirty="0">
                <a:ea typeface="ＭＳ Ｐゴシック" charset="-128"/>
              </a:rPr>
              <a:t>rowing and Leverage:  the Good</a:t>
            </a:r>
          </a:p>
        </p:txBody>
      </p:sp>
      <p:sp>
        <p:nvSpPr>
          <p:cNvPr id="6148" name="Rectangle 5"/>
          <p:cNvSpPr>
            <a:spLocks noGrp="1" noChangeArrowheads="1"/>
          </p:cNvSpPr>
          <p:nvPr>
            <p:ph idx="1"/>
          </p:nvPr>
        </p:nvSpPr>
        <p:spPr>
          <a:xfrm>
            <a:off x="1153633" y="1447800"/>
            <a:ext cx="10585900" cy="4724400"/>
          </a:xfrm>
        </p:spPr>
        <p:txBody>
          <a:bodyPr>
            <a:normAutofit/>
          </a:bodyPr>
          <a:lstStyle/>
          <a:p>
            <a:pPr>
              <a:lnSpc>
                <a:spcPct val="90000"/>
              </a:lnSpc>
            </a:pPr>
            <a:r>
              <a:rPr lang="en-US" altLang="en-US" dirty="0">
                <a:latin typeface="Garamond"/>
                <a:ea typeface="ＭＳ Ｐゴシック" charset="-128"/>
                <a:cs typeface="Garamond"/>
              </a:rPr>
              <a:t>Good Borrowing:</a:t>
            </a:r>
          </a:p>
          <a:p>
            <a:pPr lvl="1">
              <a:lnSpc>
                <a:spcPct val="90000"/>
              </a:lnSpc>
            </a:pPr>
            <a:r>
              <a:rPr lang="en-US" altLang="en-US" dirty="0">
                <a:latin typeface="Garamond"/>
                <a:ea typeface="ＭＳ Ｐゴシック" charset="-128"/>
                <a:cs typeface="Garamond"/>
              </a:rPr>
              <a:t>Reasonable anticipation of higher income in the future:  senior with a job borrows to buy a suit</a:t>
            </a:r>
          </a:p>
          <a:p>
            <a:pPr lvl="1">
              <a:lnSpc>
                <a:spcPct val="90000"/>
              </a:lnSpc>
            </a:pPr>
            <a:r>
              <a:rPr lang="en-US" altLang="en-US" dirty="0">
                <a:latin typeface="Garamond"/>
                <a:ea typeface="ＭＳ Ｐゴシック" charset="-128"/>
                <a:cs typeface="Garamond"/>
              </a:rPr>
              <a:t>Temporary need:  borrow to repair damaged roof.</a:t>
            </a:r>
          </a:p>
          <a:p>
            <a:pPr>
              <a:lnSpc>
                <a:spcPct val="90000"/>
              </a:lnSpc>
            </a:pPr>
            <a:r>
              <a:rPr lang="en-US" altLang="en-US" dirty="0">
                <a:latin typeface="Garamond"/>
                <a:ea typeface="ＭＳ Ｐゴシック" charset="-128"/>
                <a:cs typeface="Garamond"/>
              </a:rPr>
              <a:t>Firms:  Borrow to finance profitable, but large investment project.</a:t>
            </a:r>
          </a:p>
        </p:txBody>
      </p:sp>
    </p:spTree>
    <p:extLst>
      <p:ext uri="{BB962C8B-B14F-4D97-AF65-F5344CB8AC3E}">
        <p14:creationId xmlns:p14="http://schemas.microsoft.com/office/powerpoint/2010/main" val="190292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Bor</a:t>
            </a:r>
            <a:r>
              <a:rPr lang="en-US" altLang="en-US" dirty="0">
                <a:solidFill>
                  <a:schemeClr val="accent5">
                    <a:lumMod val="50000"/>
                  </a:schemeClr>
                </a:solidFill>
                <a:ea typeface="ＭＳ Ｐゴシック" charset="-128"/>
              </a:rPr>
              <a:t>rowing to Increase Leverage</a:t>
            </a:r>
            <a:r>
              <a:rPr lang="en-US" altLang="en-US" dirty="0">
                <a:ea typeface="ＭＳ Ｐゴシック" charset="-128"/>
              </a:rPr>
              <a:t> and Returns</a:t>
            </a:r>
          </a:p>
        </p:txBody>
      </p:sp>
      <p:sp>
        <p:nvSpPr>
          <p:cNvPr id="6148" name="Rectangle 5"/>
          <p:cNvSpPr>
            <a:spLocks noGrp="1" noChangeArrowheads="1"/>
          </p:cNvSpPr>
          <p:nvPr>
            <p:ph idx="1"/>
          </p:nvPr>
        </p:nvSpPr>
        <p:spPr>
          <a:xfrm>
            <a:off x="1111101" y="1447800"/>
            <a:ext cx="9231273" cy="4724400"/>
          </a:xfrm>
        </p:spPr>
        <p:txBody>
          <a:bodyPr>
            <a:normAutofit/>
          </a:bodyPr>
          <a:lstStyle/>
          <a:p>
            <a:pPr>
              <a:lnSpc>
                <a:spcPct val="90000"/>
              </a:lnSpc>
            </a:pPr>
            <a:r>
              <a:rPr lang="en-US" altLang="en-US" dirty="0">
                <a:latin typeface="Garamond"/>
                <a:ea typeface="ＭＳ Ｐゴシック" charset="-128"/>
                <a:cs typeface="Garamond"/>
              </a:rPr>
              <a:t>Borrowing to buy risky assets:</a:t>
            </a:r>
          </a:p>
          <a:p>
            <a:pPr lvl="1">
              <a:lnSpc>
                <a:spcPct val="90000"/>
              </a:lnSpc>
            </a:pPr>
            <a:r>
              <a:rPr lang="en-US" altLang="en-US" dirty="0">
                <a:latin typeface="Garamond"/>
                <a:ea typeface="ＭＳ Ｐゴシック" charset="-128"/>
                <a:cs typeface="Garamond"/>
              </a:rPr>
              <a:t>In good states, gains are magnified because returns exceed borrowing costs.</a:t>
            </a:r>
          </a:p>
          <a:p>
            <a:pPr lvl="1">
              <a:lnSpc>
                <a:spcPct val="90000"/>
              </a:lnSpc>
            </a:pPr>
            <a:r>
              <a:rPr lang="en-US" altLang="en-US" dirty="0">
                <a:latin typeface="Garamond"/>
                <a:ea typeface="ＭＳ Ｐゴシック" charset="-128"/>
                <a:cs typeface="Garamond"/>
              </a:rPr>
              <a:t>In bad states, losses are magnified because interest on borrowing must be paid no matter what.</a:t>
            </a:r>
          </a:p>
          <a:p>
            <a:pPr>
              <a:lnSpc>
                <a:spcPct val="90000"/>
              </a:lnSpc>
            </a:pPr>
            <a:r>
              <a:rPr lang="en-US" altLang="en-US" dirty="0">
                <a:latin typeface="Garamond"/>
                <a:ea typeface="ＭＳ Ｐゴシック" charset="-128"/>
                <a:cs typeface="Garamond"/>
              </a:rPr>
              <a:t>Borrowing increases average return, but also increases risk</a:t>
            </a:r>
          </a:p>
          <a:p>
            <a:pPr>
              <a:lnSpc>
                <a:spcPct val="90000"/>
              </a:lnSpc>
            </a:pPr>
            <a:r>
              <a:rPr lang="en-US" altLang="en-US" dirty="0">
                <a:latin typeface="Garamond"/>
                <a:ea typeface="ＭＳ Ｐゴシック" charset="-128"/>
                <a:cs typeface="Garamond"/>
              </a:rPr>
              <a:t>Modigliani-Miller 1958:  Borrowing by itself does not create social value.</a:t>
            </a:r>
          </a:p>
        </p:txBody>
      </p:sp>
    </p:spTree>
    <p:extLst>
      <p:ext uri="{BB962C8B-B14F-4D97-AF65-F5344CB8AC3E}">
        <p14:creationId xmlns:p14="http://schemas.microsoft.com/office/powerpoint/2010/main" val="376292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en Why do Firms Borrow?</a:t>
            </a:r>
          </a:p>
        </p:txBody>
      </p:sp>
      <p:sp>
        <p:nvSpPr>
          <p:cNvPr id="6148" name="Rectangle 5"/>
          <p:cNvSpPr>
            <a:spLocks noGrp="1" noChangeArrowheads="1"/>
          </p:cNvSpPr>
          <p:nvPr>
            <p:ph idx="1"/>
          </p:nvPr>
        </p:nvSpPr>
        <p:spPr>
          <a:xfrm>
            <a:off x="542260" y="1447800"/>
            <a:ext cx="7690328" cy="4724400"/>
          </a:xfrm>
        </p:spPr>
        <p:txBody>
          <a:bodyPr>
            <a:normAutofit/>
          </a:bodyPr>
          <a:lstStyle/>
          <a:p>
            <a:pPr>
              <a:lnSpc>
                <a:spcPct val="90000"/>
              </a:lnSpc>
            </a:pPr>
            <a:r>
              <a:rPr lang="en-US" altLang="en-US" dirty="0">
                <a:latin typeface="Garamond"/>
                <a:ea typeface="ＭＳ Ｐゴシック" charset="-128"/>
                <a:cs typeface="Garamond"/>
              </a:rPr>
              <a:t>Average debt/equity ratio for the S&amp;P500 is about 1.5.</a:t>
            </a:r>
          </a:p>
          <a:p>
            <a:pPr>
              <a:lnSpc>
                <a:spcPct val="90000"/>
              </a:lnSpc>
            </a:pPr>
            <a:r>
              <a:rPr lang="en-US" altLang="en-US" dirty="0">
                <a:latin typeface="Garamond"/>
                <a:ea typeface="ＭＳ Ｐゴシック" charset="-128"/>
                <a:cs typeface="Garamond"/>
              </a:rPr>
              <a:t>Original M&amp;M answer:  Maybe borrowing allows the firm to pass on costs to others</a:t>
            </a:r>
          </a:p>
          <a:p>
            <a:pPr>
              <a:lnSpc>
                <a:spcPct val="90000"/>
              </a:lnSpc>
            </a:pPr>
            <a:r>
              <a:rPr lang="en-US" altLang="en-US" dirty="0">
                <a:latin typeface="Garamond"/>
                <a:ea typeface="ＭＳ Ｐゴシック" charset="-128"/>
                <a:cs typeface="Garamond"/>
              </a:rPr>
              <a:t>Corporate borrowing is tax deductible and by borrowing to finance investment, some of the costs of borrowing are paid by Uncle Sam.</a:t>
            </a:r>
          </a:p>
          <a:p>
            <a:pPr>
              <a:lnSpc>
                <a:spcPct val="90000"/>
              </a:lnSpc>
            </a:pPr>
            <a:r>
              <a:rPr lang="en-US" altLang="en-US" dirty="0">
                <a:latin typeface="Garamond"/>
                <a:ea typeface="ＭＳ Ｐゴシック" charset="-128"/>
                <a:cs typeface="Garamond"/>
              </a:rPr>
              <a:t>N.B.  Borrowing may be privately beneficial without being socially beneficial</a:t>
            </a:r>
          </a:p>
        </p:txBody>
      </p:sp>
      <p:pic>
        <p:nvPicPr>
          <p:cNvPr id="2" name="Picture 1"/>
          <p:cNvPicPr>
            <a:picLocks noChangeAspect="1"/>
          </p:cNvPicPr>
          <p:nvPr/>
        </p:nvPicPr>
        <p:blipFill>
          <a:blip r:embed="rId3"/>
          <a:stretch>
            <a:fillRect/>
          </a:stretch>
        </p:blipFill>
        <p:spPr>
          <a:xfrm>
            <a:off x="8580718" y="1447800"/>
            <a:ext cx="1562100" cy="1943100"/>
          </a:xfrm>
          <a:prstGeom prst="rect">
            <a:avLst/>
          </a:prstGeom>
        </p:spPr>
      </p:pic>
      <p:pic>
        <p:nvPicPr>
          <p:cNvPr id="3" name="Picture 2"/>
          <p:cNvPicPr>
            <a:picLocks noChangeAspect="1"/>
          </p:cNvPicPr>
          <p:nvPr/>
        </p:nvPicPr>
        <p:blipFill>
          <a:blip r:embed="rId4"/>
          <a:stretch>
            <a:fillRect/>
          </a:stretch>
        </p:blipFill>
        <p:spPr>
          <a:xfrm>
            <a:off x="8725647" y="3429000"/>
            <a:ext cx="1524000" cy="2108200"/>
          </a:xfrm>
          <a:prstGeom prst="rect">
            <a:avLst/>
          </a:prstGeom>
        </p:spPr>
      </p:pic>
    </p:spTree>
    <p:extLst>
      <p:ext uri="{BB962C8B-B14F-4D97-AF65-F5344CB8AC3E}">
        <p14:creationId xmlns:p14="http://schemas.microsoft.com/office/powerpoint/2010/main" val="21641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fade">
                                      <p:cBhvr>
                                        <p:cTn id="7" dur="500"/>
                                        <p:tgtEl>
                                          <p:spTgt spid="61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xEl>
                                              <p:pRg st="2" end="2"/>
                                            </p:txEl>
                                          </p:spTgt>
                                        </p:tgtEl>
                                        <p:attrNameLst>
                                          <p:attrName>style.visibility</p:attrName>
                                        </p:attrNameLst>
                                      </p:cBhvr>
                                      <p:to>
                                        <p:strVal val="visible"/>
                                      </p:to>
                                    </p:set>
                                    <p:animEffect transition="in" filter="fade">
                                      <p:cBhvr>
                                        <p:cTn id="12" dur="500"/>
                                        <p:tgtEl>
                                          <p:spTgt spid="6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animEffect transition="in" filter="fade">
                                      <p:cBhvr>
                                        <p:cTn id="17"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88772"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en Why do Firms Borrow (cont.)?</a:t>
            </a:r>
          </a:p>
        </p:txBody>
      </p:sp>
      <p:sp>
        <p:nvSpPr>
          <p:cNvPr id="6148" name="Rectangle 5"/>
          <p:cNvSpPr>
            <a:spLocks noGrp="1" noChangeArrowheads="1"/>
          </p:cNvSpPr>
          <p:nvPr>
            <p:ph idx="1"/>
          </p:nvPr>
        </p:nvSpPr>
        <p:spPr>
          <a:xfrm>
            <a:off x="749595" y="1447800"/>
            <a:ext cx="9308805" cy="4724400"/>
          </a:xfrm>
        </p:spPr>
        <p:txBody>
          <a:bodyPr>
            <a:normAutofit/>
          </a:bodyPr>
          <a:lstStyle/>
          <a:p>
            <a:pPr>
              <a:lnSpc>
                <a:spcPct val="90000"/>
              </a:lnSpc>
            </a:pPr>
            <a:r>
              <a:rPr lang="en-US" altLang="en-US" dirty="0">
                <a:latin typeface="Garamond"/>
                <a:ea typeface="ＭＳ Ｐゴシック" charset="-128"/>
                <a:cs typeface="Garamond"/>
              </a:rPr>
              <a:t>The Attraction of Limited Liability</a:t>
            </a:r>
          </a:p>
          <a:p>
            <a:pPr>
              <a:lnSpc>
                <a:spcPct val="90000"/>
              </a:lnSpc>
            </a:pPr>
            <a:r>
              <a:rPr lang="en-US" altLang="en-US" dirty="0">
                <a:latin typeface="Garamond"/>
                <a:ea typeface="ＭＳ Ｐゴシック" charset="-128"/>
                <a:cs typeface="Garamond"/>
              </a:rPr>
              <a:t>Pass on Costs of Bad States of Nature to others</a:t>
            </a:r>
          </a:p>
          <a:p>
            <a:pPr lvl="1">
              <a:lnSpc>
                <a:spcPct val="90000"/>
              </a:lnSpc>
            </a:pPr>
            <a:r>
              <a:rPr lang="en-US" altLang="en-US" dirty="0">
                <a:latin typeface="Garamond"/>
                <a:ea typeface="ＭＳ Ｐゴシック" charset="-128"/>
                <a:cs typeface="Garamond"/>
              </a:rPr>
              <a:t>Heads I win big; Tails I don’t lose as much</a:t>
            </a:r>
          </a:p>
          <a:p>
            <a:pPr lvl="1">
              <a:lnSpc>
                <a:spcPct val="90000"/>
              </a:lnSpc>
            </a:pPr>
            <a:r>
              <a:rPr lang="en-US" altLang="en-US" dirty="0">
                <a:latin typeface="Garamond"/>
                <a:ea typeface="ＭＳ Ｐゴシック" charset="-128"/>
                <a:cs typeface="Garamond"/>
              </a:rPr>
              <a:t>Zombie firms:  S&amp;L crisis and junk bonds</a:t>
            </a:r>
          </a:p>
          <a:p>
            <a:pPr>
              <a:lnSpc>
                <a:spcPct val="90000"/>
              </a:lnSpc>
            </a:pPr>
            <a:r>
              <a:rPr lang="en-US" altLang="en-US" dirty="0">
                <a:latin typeface="Garamond"/>
                <a:ea typeface="ＭＳ Ｐゴシック" charset="-128"/>
                <a:cs typeface="Garamond"/>
              </a:rPr>
              <a:t>Problem:  if lenders see risk, they should increase borrowing costs or stop lending.</a:t>
            </a:r>
          </a:p>
          <a:p>
            <a:pPr marL="0" indent="0">
              <a:lnSpc>
                <a:spcPct val="90000"/>
              </a:lnSpc>
              <a:buNone/>
            </a:pPr>
            <a:r>
              <a:rPr lang="en-US" altLang="en-US" dirty="0">
                <a:latin typeface="Garamond"/>
                <a:ea typeface="ＭＳ Ｐゴシック" charset="-128"/>
                <a:cs typeface="Garamond"/>
              </a:rPr>
              <a:t>Something to think about:  what about insured depositors and other lenders to institutions that are perceived to be  “Too Big To Fail.”  </a:t>
            </a:r>
          </a:p>
        </p:txBody>
      </p:sp>
    </p:spTree>
    <p:extLst>
      <p:ext uri="{BB962C8B-B14F-4D97-AF65-F5344CB8AC3E}">
        <p14:creationId xmlns:p14="http://schemas.microsoft.com/office/powerpoint/2010/main" val="374662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An</a:t>
            </a:r>
            <a:r>
              <a:rPr lang="en-US" altLang="en-US" dirty="0">
                <a:ea typeface="ＭＳ Ｐゴシック" charset="-128"/>
              </a:rPr>
              <a:t>other Example of Good Borrowing?</a:t>
            </a:r>
          </a:p>
        </p:txBody>
      </p:sp>
      <p:sp>
        <p:nvSpPr>
          <p:cNvPr id="6148" name="Rectangle 5"/>
          <p:cNvSpPr>
            <a:spLocks noGrp="1" noChangeArrowheads="1"/>
          </p:cNvSpPr>
          <p:nvPr>
            <p:ph idx="1"/>
          </p:nvPr>
        </p:nvSpPr>
        <p:spPr>
          <a:xfrm>
            <a:off x="882503" y="1447800"/>
            <a:ext cx="9785498" cy="4724400"/>
          </a:xfrm>
        </p:spPr>
        <p:txBody>
          <a:bodyPr>
            <a:normAutofit/>
          </a:bodyPr>
          <a:lstStyle/>
          <a:p>
            <a:pPr>
              <a:lnSpc>
                <a:spcPct val="90000"/>
              </a:lnSpc>
            </a:pPr>
            <a:r>
              <a:rPr lang="en-US" altLang="en-US" dirty="0">
                <a:latin typeface="Garamond"/>
                <a:ea typeface="ＭＳ Ｐゴシック" charset="-128"/>
                <a:cs typeface="Garamond"/>
              </a:rPr>
              <a:t>Large public firms can enjoy economies of scale that requires the separation of ownership from management.</a:t>
            </a:r>
          </a:p>
          <a:p>
            <a:pPr>
              <a:lnSpc>
                <a:spcPct val="90000"/>
              </a:lnSpc>
            </a:pPr>
            <a:r>
              <a:rPr lang="en-US" altLang="en-US" dirty="0">
                <a:latin typeface="Garamond"/>
                <a:ea typeface="ＭＳ Ｐゴシック" charset="-128"/>
                <a:cs typeface="Garamond"/>
              </a:rPr>
              <a:t>Offsetting this advantage are </a:t>
            </a:r>
            <a:r>
              <a:rPr lang="en-US" altLang="en-US" b="1" i="1" dirty="0">
                <a:latin typeface="Garamond"/>
                <a:ea typeface="ＭＳ Ｐゴシック" charset="-128"/>
                <a:cs typeface="Garamond"/>
              </a:rPr>
              <a:t>agency</a:t>
            </a:r>
            <a:r>
              <a:rPr lang="en-US" altLang="en-US" dirty="0">
                <a:latin typeface="Garamond"/>
                <a:ea typeface="ＭＳ Ｐゴシック" charset="-128"/>
                <a:cs typeface="Garamond"/>
              </a:rPr>
              <a:t> costs because the interests of owners and managers differ.</a:t>
            </a:r>
          </a:p>
          <a:p>
            <a:pPr>
              <a:lnSpc>
                <a:spcPct val="90000"/>
              </a:lnSpc>
            </a:pPr>
            <a:r>
              <a:rPr lang="en-US" altLang="en-US" dirty="0">
                <a:latin typeface="Garamond"/>
                <a:ea typeface="ＭＳ Ｐゴシック" charset="-128"/>
                <a:cs typeface="Garamond"/>
              </a:rPr>
              <a:t>Jensen and </a:t>
            </a:r>
            <a:r>
              <a:rPr lang="en-US" altLang="en-US" dirty="0" err="1">
                <a:latin typeface="Garamond"/>
                <a:ea typeface="ＭＳ Ｐゴシック" charset="-128"/>
                <a:cs typeface="Garamond"/>
              </a:rPr>
              <a:t>Meckling</a:t>
            </a:r>
            <a:r>
              <a:rPr lang="en-US" altLang="en-US" dirty="0">
                <a:latin typeface="Garamond"/>
                <a:ea typeface="ＭＳ Ｐゴシック" charset="-128"/>
                <a:cs typeface="Garamond"/>
              </a:rPr>
              <a:t> (1976) pioneered an approach of studying how firms minimize agency costs by their choice of financing and organizational form (e.g., partnership, public company, private company)</a:t>
            </a:r>
          </a:p>
        </p:txBody>
      </p:sp>
    </p:spTree>
    <p:extLst>
      <p:ext uri="{BB962C8B-B14F-4D97-AF65-F5344CB8AC3E}">
        <p14:creationId xmlns:p14="http://schemas.microsoft.com/office/powerpoint/2010/main" val="19412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Ag</a:t>
            </a:r>
            <a:r>
              <a:rPr lang="en-US" altLang="en-US" dirty="0">
                <a:ea typeface="ＭＳ Ｐゴシック" charset="-128"/>
              </a:rPr>
              <a:t>ency Costs an Example</a:t>
            </a:r>
          </a:p>
        </p:txBody>
      </p:sp>
      <p:sp>
        <p:nvSpPr>
          <p:cNvPr id="6148" name="Rectangle 5"/>
          <p:cNvSpPr>
            <a:spLocks noGrp="1" noChangeArrowheads="1"/>
          </p:cNvSpPr>
          <p:nvPr>
            <p:ph idx="1"/>
          </p:nvPr>
        </p:nvSpPr>
        <p:spPr>
          <a:xfrm>
            <a:off x="988234" y="1447800"/>
            <a:ext cx="9870976" cy="4724400"/>
          </a:xfrm>
        </p:spPr>
        <p:txBody>
          <a:bodyPr>
            <a:normAutofit/>
          </a:bodyPr>
          <a:lstStyle/>
          <a:p>
            <a:pPr>
              <a:lnSpc>
                <a:spcPct val="90000"/>
              </a:lnSpc>
            </a:pPr>
            <a:r>
              <a:rPr lang="en-US" altLang="en-US" dirty="0">
                <a:latin typeface="Garamond"/>
                <a:ea typeface="ＭＳ Ｐゴシック" charset="-128"/>
                <a:cs typeface="Garamond"/>
              </a:rPr>
              <a:t>Manager gets salary no matter the size of firms profits:  incentive to shirk</a:t>
            </a:r>
          </a:p>
          <a:p>
            <a:pPr>
              <a:lnSpc>
                <a:spcPct val="90000"/>
              </a:lnSpc>
            </a:pPr>
            <a:r>
              <a:rPr lang="en-US" altLang="en-US" dirty="0">
                <a:latin typeface="Garamond"/>
                <a:ea typeface="ＭＳ Ｐゴシック" charset="-128"/>
                <a:cs typeface="Garamond"/>
              </a:rPr>
              <a:t>Owners may not see that profits are lower than they could be.</a:t>
            </a:r>
          </a:p>
          <a:p>
            <a:pPr>
              <a:lnSpc>
                <a:spcPct val="90000"/>
              </a:lnSpc>
            </a:pPr>
            <a:r>
              <a:rPr lang="en-US" altLang="en-US" dirty="0">
                <a:latin typeface="Garamond"/>
                <a:ea typeface="ＭＳ Ｐゴシック" charset="-128"/>
                <a:cs typeface="Garamond"/>
              </a:rPr>
              <a:t>One solution: give the manager a stake in the firm.</a:t>
            </a:r>
          </a:p>
          <a:p>
            <a:pPr>
              <a:lnSpc>
                <a:spcPct val="90000"/>
              </a:lnSpc>
            </a:pPr>
            <a:r>
              <a:rPr lang="en-US" altLang="en-US" dirty="0">
                <a:latin typeface="Garamond"/>
                <a:ea typeface="ＭＳ Ｐゴシック" charset="-128"/>
                <a:cs typeface="Garamond"/>
              </a:rPr>
              <a:t>Leverage allows the firm to magnify the managers incentives without requiring the manager to hold a larger stake in the firm.</a:t>
            </a:r>
          </a:p>
          <a:p>
            <a:pPr>
              <a:lnSpc>
                <a:spcPct val="90000"/>
              </a:lnSpc>
            </a:pPr>
            <a:r>
              <a:rPr lang="en-US" altLang="en-US" dirty="0">
                <a:latin typeface="Garamond"/>
                <a:ea typeface="ＭＳ Ｐゴシック" charset="-128"/>
                <a:cs typeface="Garamond"/>
              </a:rPr>
              <a:t>More generally, the choice of organizational form of the firm and its financing is a way of minimizing agency costs.</a:t>
            </a: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119371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Giv</a:t>
            </a:r>
            <a:r>
              <a:rPr lang="en-US" altLang="en-US" dirty="0">
                <a:ea typeface="ＭＳ Ｐゴシック" charset="-128"/>
              </a:rPr>
              <a:t>en M&amp;M Why do Banks Borrow?</a:t>
            </a:r>
          </a:p>
        </p:txBody>
      </p:sp>
      <p:sp>
        <p:nvSpPr>
          <p:cNvPr id="6148" name="Rectangle 5"/>
          <p:cNvSpPr>
            <a:spLocks noGrp="1" noChangeArrowheads="1"/>
          </p:cNvSpPr>
          <p:nvPr>
            <p:ph idx="1"/>
          </p:nvPr>
        </p:nvSpPr>
        <p:spPr>
          <a:xfrm>
            <a:off x="632637" y="1447800"/>
            <a:ext cx="9425763" cy="4724400"/>
          </a:xfrm>
        </p:spPr>
        <p:txBody>
          <a:bodyPr>
            <a:normAutofit fontScale="92500" lnSpcReduction="20000"/>
          </a:bodyPr>
          <a:lstStyle/>
          <a:p>
            <a:pPr>
              <a:lnSpc>
                <a:spcPct val="90000"/>
              </a:lnSpc>
            </a:pPr>
            <a:endParaRPr lang="en-US" altLang="en-US" dirty="0">
              <a:latin typeface="Garamond"/>
              <a:ea typeface="ＭＳ Ｐゴシック" charset="-128"/>
              <a:cs typeface="Garamond"/>
            </a:endParaRPr>
          </a:p>
          <a:p>
            <a:pPr>
              <a:lnSpc>
                <a:spcPct val="90000"/>
              </a:lnSpc>
            </a:pPr>
            <a:r>
              <a:rPr lang="en-US" altLang="en-US" dirty="0">
                <a:latin typeface="Garamond"/>
                <a:ea typeface="ＭＳ Ｐゴシック" charset="-128"/>
                <a:cs typeface="Garamond"/>
              </a:rPr>
              <a:t>Commercial banks and investment bank increased their leverage prior to the financial crisis,</a:t>
            </a:r>
          </a:p>
          <a:p>
            <a:pPr>
              <a:lnSpc>
                <a:spcPct val="90000"/>
              </a:lnSpc>
            </a:pPr>
            <a:r>
              <a:rPr lang="en-US" altLang="en-US" dirty="0">
                <a:latin typeface="Garamond"/>
                <a:ea typeface="ＭＳ Ｐゴシック" charset="-128"/>
                <a:cs typeface="Garamond"/>
              </a:rPr>
              <a:t>Largest Investment Banks had debt to equity ratios on the order of 30 to 1, pre-crisis.  Much of the borrowing was interconnected.  E.g., money market mutual funds bought Lehman Brothers financial assets</a:t>
            </a:r>
          </a:p>
          <a:p>
            <a:pPr>
              <a:lnSpc>
                <a:spcPct val="90000"/>
              </a:lnSpc>
            </a:pPr>
            <a:r>
              <a:rPr lang="en-US" altLang="en-US" dirty="0">
                <a:latin typeface="Garamond"/>
                <a:ea typeface="ＭＳ Ｐゴシック" charset="-128"/>
                <a:cs typeface="Garamond"/>
              </a:rPr>
              <a:t>Regulators allowed this leverage as a result of 2004 legislation pushed by none other than Hank Paulson, pre-Treasury days</a:t>
            </a:r>
          </a:p>
          <a:p>
            <a:pPr>
              <a:lnSpc>
                <a:spcPct val="90000"/>
              </a:lnSpc>
            </a:pPr>
            <a:r>
              <a:rPr lang="en-US" altLang="en-US" dirty="0">
                <a:latin typeface="Garamond"/>
                <a:ea typeface="ＭＳ Ｐゴシック" charset="-128"/>
                <a:cs typeface="Garamond"/>
              </a:rPr>
              <a:t>“Too big to fail:” makes bank borrowing a particular problem because the perception (and reality) was (is?) that the government would not impose losses on bank lenders.</a:t>
            </a:r>
          </a:p>
          <a:p>
            <a:pPr>
              <a:lnSpc>
                <a:spcPct val="90000"/>
              </a:lnSpc>
            </a:pPr>
            <a:r>
              <a:rPr lang="en-US" altLang="en-US" dirty="0">
                <a:latin typeface="Garamond"/>
                <a:ea typeface="ＭＳ Ｐゴシック" charset="-128"/>
                <a:cs typeface="Garamond"/>
              </a:rPr>
              <a:t>Therefore lenders did not “discipline” risky bank behavior by raising borrowing costs or withholding new loans.</a:t>
            </a:r>
          </a:p>
          <a:p>
            <a:pPr>
              <a:lnSpc>
                <a:spcPct val="90000"/>
              </a:lnSpc>
            </a:pPr>
            <a:endParaRPr lang="en-US" altLang="en-US" dirty="0">
              <a:ea typeface="ＭＳ Ｐゴシック" charset="-128"/>
            </a:endParaRP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374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blinds(horizontal)">
                                      <p:cBhvr>
                                        <p:cTn id="7" dur="500"/>
                                        <p:tgtEl>
                                          <p:spTgt spid="61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2" dur="500"/>
                                        <p:tgtEl>
                                          <p:spTgt spid="6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animEffect transition="in" filter="blinds(horizontal)">
                                      <p:cBhvr>
                                        <p:cTn id="17" dur="500"/>
                                        <p:tgtEl>
                                          <p:spTgt spid="61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2" dur="500"/>
                                        <p:tgtEl>
                                          <p:spTgt spid="61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animEffect transition="in" filter="blinds(horizontal)">
                                      <p:cBhvr>
                                        <p:cTn id="27"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But</a:t>
            </a:r>
            <a:r>
              <a:rPr lang="en-US" altLang="en-US" dirty="0">
                <a:ea typeface="ＭＳ Ｐゴシック" charset="-128"/>
              </a:rPr>
              <a:t> It Is Worse</a:t>
            </a:r>
          </a:p>
        </p:txBody>
      </p:sp>
      <p:sp>
        <p:nvSpPr>
          <p:cNvPr id="6148" name="Rectangle 5"/>
          <p:cNvSpPr>
            <a:spLocks noGrp="1" noChangeArrowheads="1"/>
          </p:cNvSpPr>
          <p:nvPr>
            <p:ph idx="1"/>
          </p:nvPr>
        </p:nvSpPr>
        <p:spPr>
          <a:xfrm>
            <a:off x="1233377" y="1447800"/>
            <a:ext cx="8825023" cy="4724400"/>
          </a:xfrm>
        </p:spPr>
        <p:txBody>
          <a:bodyPr>
            <a:normAutofit/>
          </a:bodyPr>
          <a:lstStyle/>
          <a:p>
            <a:pPr>
              <a:lnSpc>
                <a:spcPct val="90000"/>
              </a:lnSpc>
            </a:pPr>
            <a:r>
              <a:rPr lang="en-US" altLang="en-US" dirty="0">
                <a:latin typeface="Garamond"/>
                <a:ea typeface="ＭＳ Ｐゴシック" charset="-128"/>
                <a:cs typeface="Garamond"/>
              </a:rPr>
              <a:t>Large banks are, in fact, too big to fail.</a:t>
            </a:r>
          </a:p>
          <a:p>
            <a:pPr>
              <a:lnSpc>
                <a:spcPct val="90000"/>
              </a:lnSpc>
            </a:pPr>
            <a:r>
              <a:rPr lang="en-US" altLang="en-US" dirty="0">
                <a:latin typeface="Garamond"/>
                <a:ea typeface="ＭＳ Ｐゴシック" charset="-128"/>
                <a:cs typeface="Garamond"/>
              </a:rPr>
              <a:t>They pursue similar strategies and lend to one another.</a:t>
            </a:r>
          </a:p>
          <a:p>
            <a:pPr>
              <a:lnSpc>
                <a:spcPct val="90000"/>
              </a:lnSpc>
            </a:pPr>
            <a:r>
              <a:rPr lang="en-US" altLang="en-US" dirty="0">
                <a:latin typeface="Garamond"/>
                <a:ea typeface="ＭＳ Ｐゴシック" charset="-128"/>
                <a:cs typeface="Garamond"/>
              </a:rPr>
              <a:t>Therefore, large bank lending creates “</a:t>
            </a:r>
            <a:r>
              <a:rPr lang="en-US" altLang="en-US" dirty="0" err="1">
                <a:latin typeface="Garamond"/>
                <a:ea typeface="ＭＳ Ｐゴシック" charset="-128"/>
                <a:cs typeface="Garamond"/>
              </a:rPr>
              <a:t>systemic”risk</a:t>
            </a:r>
            <a:r>
              <a:rPr lang="en-US" altLang="en-US" dirty="0">
                <a:latin typeface="Garamond"/>
                <a:ea typeface="ＭＳ Ｐゴシック" charset="-128"/>
                <a:cs typeface="Garamond"/>
              </a:rPr>
              <a:t>.</a:t>
            </a:r>
          </a:p>
          <a:p>
            <a:pPr>
              <a:lnSpc>
                <a:spcPct val="90000"/>
              </a:lnSpc>
            </a:pPr>
            <a:r>
              <a:rPr lang="en-US" altLang="en-US" dirty="0">
                <a:latin typeface="Garamond"/>
                <a:ea typeface="ＭＳ Ｐゴシック" charset="-128"/>
                <a:cs typeface="Garamond"/>
              </a:rPr>
              <a:t>The failure of an S&amp;L is a tragedy for shareholders and community</a:t>
            </a:r>
          </a:p>
          <a:p>
            <a:pPr>
              <a:lnSpc>
                <a:spcPct val="90000"/>
              </a:lnSpc>
            </a:pPr>
            <a:r>
              <a:rPr lang="en-US" altLang="en-US" dirty="0">
                <a:latin typeface="Garamond"/>
                <a:ea typeface="ＭＳ Ｐゴシック" charset="-128"/>
                <a:cs typeface="Garamond"/>
              </a:rPr>
              <a:t>The failure of Lehman precipitated a world-wide recession</a:t>
            </a: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31494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3.  </a:t>
            </a:r>
            <a:r>
              <a:rPr lang="en-US" altLang="en-US" dirty="0">
                <a:solidFill>
                  <a:schemeClr val="accent5">
                    <a:lumMod val="50000"/>
                  </a:schemeClr>
                </a:solidFill>
                <a:ea typeface="ＭＳ Ｐゴシック" charset="-128"/>
              </a:rPr>
              <a:t>The Good:  Hedging with Derivatives</a:t>
            </a:r>
            <a:endParaRPr lang="en-US" altLang="en-US" dirty="0">
              <a:ea typeface="ＭＳ Ｐゴシック" charset="-128"/>
            </a:endParaRPr>
          </a:p>
        </p:txBody>
      </p:sp>
      <p:sp>
        <p:nvSpPr>
          <p:cNvPr id="6148" name="Rectangle 5"/>
          <p:cNvSpPr>
            <a:spLocks noGrp="1" noChangeArrowheads="1"/>
          </p:cNvSpPr>
          <p:nvPr>
            <p:ph idx="1"/>
          </p:nvPr>
        </p:nvSpPr>
        <p:spPr>
          <a:xfrm>
            <a:off x="776177" y="1447800"/>
            <a:ext cx="9282223" cy="4724400"/>
          </a:xfrm>
        </p:spPr>
        <p:txBody>
          <a:bodyPr>
            <a:normAutofit/>
          </a:bodyPr>
          <a:lstStyle/>
          <a:p>
            <a:pPr>
              <a:lnSpc>
                <a:spcPct val="90000"/>
              </a:lnSpc>
            </a:pPr>
            <a:r>
              <a:rPr lang="en-US" altLang="en-US" dirty="0">
                <a:latin typeface="Garamond"/>
                <a:ea typeface="ＭＳ Ｐゴシック" charset="-128"/>
                <a:cs typeface="Garamond"/>
              </a:rPr>
              <a:t>Derivative markets have an important role in eliminating and managing risk.</a:t>
            </a:r>
          </a:p>
          <a:p>
            <a:pPr>
              <a:lnSpc>
                <a:spcPct val="90000"/>
              </a:lnSpc>
            </a:pPr>
            <a:r>
              <a:rPr lang="en-US" altLang="en-US" dirty="0">
                <a:latin typeface="Garamond"/>
                <a:ea typeface="ＭＳ Ｐゴシック" charset="-128"/>
                <a:cs typeface="Garamond"/>
              </a:rPr>
              <a:t>Futures example of hedging:  Farmer sells wheat futures and baker buys wheat futures to lock in the price, eliminating the risk of price fluctuations for both parties.</a:t>
            </a:r>
          </a:p>
          <a:p>
            <a:pPr>
              <a:lnSpc>
                <a:spcPct val="90000"/>
              </a:lnSpc>
            </a:pPr>
            <a:r>
              <a:rPr lang="en-US" altLang="en-US" dirty="0">
                <a:latin typeface="Garamond"/>
                <a:ea typeface="ＭＳ Ｐゴシック" charset="-128"/>
                <a:cs typeface="Garamond"/>
              </a:rPr>
              <a:t>Options work similarly, except they provide insurance against either a fall in the price of an asset you own (put option) or a rise in price of an asset you may want to buy in the future (call option). </a:t>
            </a:r>
          </a:p>
          <a:p>
            <a:pPr>
              <a:lnSpc>
                <a:spcPct val="90000"/>
              </a:lnSpc>
            </a:pPr>
            <a:endParaRPr lang="en-US" altLang="en-US" dirty="0">
              <a:latin typeface="Garamond"/>
              <a:ea typeface="ＭＳ Ｐゴシック" charset="-128"/>
              <a:cs typeface="Garamond"/>
            </a:endParaRPr>
          </a:p>
          <a:p>
            <a:pPr>
              <a:lnSpc>
                <a:spcPct val="90000"/>
              </a:lnSpc>
            </a:pPr>
            <a:endParaRPr lang="en-US" altLang="en-US" dirty="0">
              <a:ea typeface="ＭＳ Ｐゴシック" charset="-128"/>
            </a:endParaRPr>
          </a:p>
        </p:txBody>
      </p:sp>
    </p:spTree>
    <p:extLst>
      <p:ext uri="{BB962C8B-B14F-4D97-AF65-F5344CB8AC3E}">
        <p14:creationId xmlns:p14="http://schemas.microsoft.com/office/powerpoint/2010/main" val="17795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583F-A781-4222-B203-4282B7E61071}"/>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blems:  Speculation (?)</a:t>
            </a:r>
          </a:p>
        </p:txBody>
      </p:sp>
      <p:sp>
        <p:nvSpPr>
          <p:cNvPr id="3" name="Content Placeholder 2">
            <a:extLst>
              <a:ext uri="{FF2B5EF4-FFF2-40B4-BE49-F238E27FC236}">
                <a16:creationId xmlns:a16="http://schemas.microsoft.com/office/drawing/2014/main" id="{C0E8B7F2-592A-D002-F68A-F26824F01F1A}"/>
              </a:ext>
            </a:extLst>
          </p:cNvPr>
          <p:cNvSpPr>
            <a:spLocks noGrp="1"/>
          </p:cNvSpPr>
          <p:nvPr>
            <p:ph idx="1"/>
          </p:nvPr>
        </p:nvSpPr>
        <p:spPr/>
        <p:txBody>
          <a:bodyPr/>
          <a:lstStyle/>
          <a:p>
            <a:pPr>
              <a:lnSpc>
                <a:spcPct val="90000"/>
              </a:lnSpc>
            </a:pPr>
            <a:r>
              <a:rPr lang="en-US" altLang="en-US" dirty="0">
                <a:latin typeface="Garamond"/>
                <a:ea typeface="ＭＳ Ｐゴシック" charset="-128"/>
                <a:cs typeface="Garamond"/>
              </a:rPr>
              <a:t>But what is the virtue of a derivative if only one side is hedging.</a:t>
            </a:r>
          </a:p>
          <a:p>
            <a:pPr>
              <a:lnSpc>
                <a:spcPct val="90000"/>
              </a:lnSpc>
            </a:pPr>
            <a:r>
              <a:rPr lang="en-US" altLang="en-US" dirty="0">
                <a:latin typeface="Garamond"/>
                <a:ea typeface="ＭＳ Ｐゴシック" charset="-128"/>
                <a:cs typeface="Garamond"/>
              </a:rPr>
              <a:t>Suppose in our futures example the farmer sells the futures contract to a hedge fund</a:t>
            </a:r>
          </a:p>
          <a:p>
            <a:pPr marL="914400" lvl="1" indent="-457200">
              <a:buFont typeface="+mj-lt"/>
              <a:buAutoNum type="arabicPeriod"/>
            </a:pPr>
            <a:r>
              <a:rPr lang="en-US" altLang="en-US" dirty="0">
                <a:latin typeface="Garamond"/>
                <a:ea typeface="ＭＳ Ｐゴシック" charset="-128"/>
                <a:cs typeface="Garamond"/>
              </a:rPr>
              <a:t>Hedge fund may be better able to bear the risk of price fluctuations than can the farmer, and earns a kind of insurance premium on the contract, or</a:t>
            </a:r>
          </a:p>
          <a:p>
            <a:pPr marL="914400" lvl="1" indent="-457200">
              <a:buFont typeface="+mj-lt"/>
              <a:buAutoNum type="arabicPeriod"/>
            </a:pPr>
            <a:r>
              <a:rPr lang="en-US" altLang="en-US" dirty="0">
                <a:latin typeface="Garamond"/>
                <a:ea typeface="ＭＳ Ｐゴシック" charset="-128"/>
                <a:cs typeface="Garamond"/>
              </a:rPr>
              <a:t>Hedge fund believes that the price of wheat is going to rise and will earn a capital gain on the contract.</a:t>
            </a:r>
          </a:p>
          <a:p>
            <a:r>
              <a:rPr lang="en-US" altLang="en-US" dirty="0">
                <a:latin typeface="Garamond"/>
                <a:ea typeface="ＭＳ Ｐゴシック" charset="-128"/>
                <a:cs typeface="Garamond"/>
              </a:rPr>
              <a:t>Number 1 OK, number 2 more problematic</a:t>
            </a:r>
          </a:p>
          <a:p>
            <a:pPr>
              <a:lnSpc>
                <a:spcPct val="90000"/>
              </a:lnSpc>
            </a:pPr>
            <a:r>
              <a:rPr lang="en-US" altLang="en-US" dirty="0">
                <a:latin typeface="Garamond"/>
                <a:ea typeface="ＭＳ Ｐゴシック" charset="-128"/>
                <a:cs typeface="Garamond"/>
              </a:rPr>
              <a:t>What is the role of trades when neither side is hedging?</a:t>
            </a:r>
          </a:p>
          <a:p>
            <a:pPr marL="0" indent="0">
              <a:buNone/>
            </a:pPr>
            <a:endParaRPr lang="en-US" dirty="0"/>
          </a:p>
        </p:txBody>
      </p:sp>
      <p:sp>
        <p:nvSpPr>
          <p:cNvPr id="4" name="Slide Number Placeholder 3">
            <a:extLst>
              <a:ext uri="{FF2B5EF4-FFF2-40B4-BE49-F238E27FC236}">
                <a16:creationId xmlns:a16="http://schemas.microsoft.com/office/drawing/2014/main" id="{DD88FAE2-7AC0-0638-1380-0CE51678AB0D}"/>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64585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Sp</a:t>
            </a:r>
            <a:r>
              <a:rPr lang="en-US" altLang="en-US" dirty="0">
                <a:ea typeface="ＭＳ Ｐゴシック" charset="-128"/>
              </a:rPr>
              <a:t>eculation with Derivatives</a:t>
            </a:r>
          </a:p>
        </p:txBody>
      </p:sp>
      <p:sp>
        <p:nvSpPr>
          <p:cNvPr id="6148" name="Rectangle 5"/>
          <p:cNvSpPr>
            <a:spLocks noGrp="1" noChangeArrowheads="1"/>
          </p:cNvSpPr>
          <p:nvPr>
            <p:ph idx="1"/>
          </p:nvPr>
        </p:nvSpPr>
        <p:spPr>
          <a:xfrm>
            <a:off x="761053" y="1447800"/>
            <a:ext cx="9297347" cy="4724400"/>
          </a:xfrm>
        </p:spPr>
        <p:txBody>
          <a:bodyPr>
            <a:normAutofit lnSpcReduction="10000"/>
          </a:bodyPr>
          <a:lstStyle/>
          <a:p>
            <a:pPr>
              <a:lnSpc>
                <a:spcPct val="90000"/>
              </a:lnSpc>
            </a:pPr>
            <a:r>
              <a:rPr lang="en-US" altLang="en-US" dirty="0">
                <a:latin typeface="Garamond"/>
                <a:ea typeface="ＭＳ Ｐゴシック" charset="-128"/>
                <a:cs typeface="Garamond"/>
              </a:rPr>
              <a:t>Derivatives provide a kind of leverage:  the small price of an option or futures gives control over large possible gains.</a:t>
            </a:r>
          </a:p>
          <a:p>
            <a:pPr>
              <a:lnSpc>
                <a:spcPct val="90000"/>
              </a:lnSpc>
            </a:pPr>
            <a:r>
              <a:rPr lang="en-US" altLang="en-US" dirty="0">
                <a:latin typeface="Garamond"/>
                <a:ea typeface="ＭＳ Ｐゴシック" charset="-128"/>
                <a:cs typeface="Garamond"/>
              </a:rPr>
              <a:t>Hidden and compound leverage:  suppose I borrow money to buy a derivative contract.</a:t>
            </a:r>
          </a:p>
          <a:p>
            <a:pPr>
              <a:lnSpc>
                <a:spcPct val="90000"/>
              </a:lnSpc>
            </a:pPr>
            <a:r>
              <a:rPr lang="en-US" altLang="en-US" dirty="0">
                <a:latin typeface="Garamond"/>
                <a:ea typeface="ＭＳ Ｐゴシック" charset="-128"/>
                <a:cs typeface="Garamond"/>
              </a:rPr>
              <a:t>Derivative contracts can be complicated and poorly understood.</a:t>
            </a:r>
          </a:p>
          <a:p>
            <a:pPr>
              <a:lnSpc>
                <a:spcPct val="90000"/>
              </a:lnSpc>
            </a:pPr>
            <a:r>
              <a:rPr lang="en-US" altLang="en-US" dirty="0">
                <a:latin typeface="Garamond"/>
                <a:ea typeface="ＭＳ Ｐゴシック" charset="-128"/>
                <a:cs typeface="Garamond"/>
              </a:rPr>
              <a:t>What can justify the large volume of derivatives, mostly private contracts (OTC)?</a:t>
            </a:r>
          </a:p>
          <a:p>
            <a:pPr>
              <a:lnSpc>
                <a:spcPct val="90000"/>
              </a:lnSpc>
            </a:pPr>
            <a:r>
              <a:rPr lang="en-US" altLang="en-US" dirty="0">
                <a:latin typeface="Garamond"/>
                <a:ea typeface="ＭＳ Ｐゴシック" charset="-128"/>
                <a:cs typeface="Garamond"/>
              </a:rPr>
              <a:t>In 2002, Warren Buffet called derivatives, “financial weapons of mass destruction, carrying dangers, while now latent, are potentially lethal.”</a:t>
            </a:r>
          </a:p>
        </p:txBody>
      </p:sp>
    </p:spTree>
    <p:extLst>
      <p:ext uri="{BB962C8B-B14F-4D97-AF65-F5344CB8AC3E}">
        <p14:creationId xmlns:p14="http://schemas.microsoft.com/office/powerpoint/2010/main" val="206630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4. </a:t>
            </a:r>
            <a:r>
              <a:rPr lang="en-US" altLang="en-US" dirty="0">
                <a:solidFill>
                  <a:schemeClr val="accent5">
                    <a:lumMod val="50000"/>
                  </a:schemeClr>
                </a:solidFill>
                <a:ea typeface="ＭＳ Ｐゴシック" charset="-128"/>
              </a:rPr>
              <a:t>T</a:t>
            </a:r>
            <a:r>
              <a:rPr lang="en-US" altLang="en-US" dirty="0">
                <a:ea typeface="ＭＳ Ｐゴシック" charset="-128"/>
              </a:rPr>
              <a:t>rading Volumes</a:t>
            </a:r>
          </a:p>
        </p:txBody>
      </p:sp>
      <p:sp>
        <p:nvSpPr>
          <p:cNvPr id="6148" name="Rectangle 5"/>
          <p:cNvSpPr>
            <a:spLocks noGrp="1" noChangeArrowheads="1"/>
          </p:cNvSpPr>
          <p:nvPr>
            <p:ph idx="1"/>
          </p:nvPr>
        </p:nvSpPr>
        <p:spPr>
          <a:xfrm>
            <a:off x="920080" y="1447800"/>
            <a:ext cx="10279900" cy="4724400"/>
          </a:xfrm>
        </p:spPr>
        <p:txBody>
          <a:bodyPr>
            <a:normAutofit/>
          </a:bodyPr>
          <a:lstStyle/>
          <a:p>
            <a:r>
              <a:rPr lang="en-US" altLang="en-US" dirty="0">
                <a:latin typeface="Garamond"/>
                <a:ea typeface="ＭＳ Ｐゴシック" charset="-128"/>
                <a:cs typeface="Garamond"/>
              </a:rPr>
              <a:t>Good:  </a:t>
            </a:r>
          </a:p>
          <a:p>
            <a:pPr marL="914400" lvl="1" indent="-457200">
              <a:buFont typeface="+mj-lt"/>
              <a:buAutoNum type="arabicPeriod"/>
            </a:pPr>
            <a:r>
              <a:rPr lang="en-US" altLang="en-US" dirty="0">
                <a:latin typeface="Garamond"/>
                <a:ea typeface="ＭＳ Ｐゴシック" charset="-128"/>
                <a:cs typeface="Garamond"/>
              </a:rPr>
              <a:t>Trading provides liquidity that enhances saving investment.</a:t>
            </a:r>
          </a:p>
          <a:p>
            <a:pPr marL="914400" lvl="1" indent="-457200">
              <a:buFont typeface="+mj-lt"/>
              <a:buAutoNum type="arabicPeriod"/>
            </a:pPr>
            <a:r>
              <a:rPr lang="en-US" altLang="en-US" dirty="0">
                <a:latin typeface="Garamond"/>
                <a:ea typeface="ＭＳ Ｐゴシック" charset="-128"/>
                <a:cs typeface="Garamond"/>
              </a:rPr>
              <a:t>Trading allows prices to react quickly to new information.</a:t>
            </a:r>
          </a:p>
          <a:p>
            <a:r>
              <a:rPr lang="en-US" altLang="en-US" dirty="0">
                <a:latin typeface="Garamond"/>
                <a:ea typeface="ＭＳ Ｐゴシック" charset="-128"/>
                <a:cs typeface="Garamond"/>
              </a:rPr>
              <a:t>In terms of orders of magnitude, how much trading is needed to fulfill economic roles of saving investment and insuring against risk?</a:t>
            </a:r>
          </a:p>
          <a:p>
            <a:pPr>
              <a:lnSpc>
                <a:spcPct val="90000"/>
              </a:lnSpc>
            </a:pPr>
            <a:r>
              <a:rPr lang="en-US" altLang="en-US" dirty="0">
                <a:latin typeface="Garamond"/>
                <a:ea typeface="ＭＳ Ｐゴシック" charset="-128"/>
                <a:cs typeface="Garamond"/>
              </a:rPr>
              <a:t>Stock trading volume has fallen in the last few years, but it is usually about 100 percent of GDP and don’t forget bond and derivative trading.</a:t>
            </a:r>
          </a:p>
          <a:p>
            <a:pPr>
              <a:lnSpc>
                <a:spcPct val="90000"/>
              </a:lnSpc>
            </a:pPr>
            <a:r>
              <a:rPr lang="en-US" altLang="en-US" dirty="0">
                <a:latin typeface="Garamond"/>
                <a:ea typeface="ＭＳ Ｐゴシック" charset="-128"/>
                <a:cs typeface="Garamond"/>
              </a:rPr>
              <a:t>Trading and other financial activities takes resources.</a:t>
            </a:r>
          </a:p>
        </p:txBody>
      </p:sp>
    </p:spTree>
    <p:extLst>
      <p:ext uri="{BB962C8B-B14F-4D97-AF65-F5344CB8AC3E}">
        <p14:creationId xmlns:p14="http://schemas.microsoft.com/office/powerpoint/2010/main" val="336187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altLang="en-US" dirty="0">
                <a:solidFill>
                  <a:schemeClr val="bg1"/>
                </a:solidFill>
                <a:ea typeface="ＭＳ Ｐゴシック" charset="-128"/>
              </a:rPr>
              <a:t>We </a:t>
            </a:r>
            <a:r>
              <a:rPr lang="en-US" altLang="en-US" dirty="0">
                <a:ea typeface="ＭＳ Ｐゴシック" charset="-128"/>
              </a:rPr>
              <a:t>are devoting increasing resources to finance:  </a:t>
            </a:r>
          </a:p>
        </p:txBody>
      </p:sp>
      <p:pic>
        <p:nvPicPr>
          <p:cNvPr id="5" name="Picture 4">
            <a:extLst>
              <a:ext uri="{FF2B5EF4-FFF2-40B4-BE49-F238E27FC236}">
                <a16:creationId xmlns:a16="http://schemas.microsoft.com/office/drawing/2014/main" id="{3A2E7DD7-CCE5-13AD-6173-3FF966C2F72E}"/>
              </a:ext>
            </a:extLst>
          </p:cNvPr>
          <p:cNvPicPr>
            <a:picLocks noChangeAspect="1"/>
          </p:cNvPicPr>
          <p:nvPr/>
        </p:nvPicPr>
        <p:blipFill>
          <a:blip r:embed="rId2"/>
          <a:stretch>
            <a:fillRect/>
          </a:stretch>
        </p:blipFill>
        <p:spPr>
          <a:xfrm>
            <a:off x="628362" y="1433657"/>
            <a:ext cx="9124950" cy="4286250"/>
          </a:xfrm>
          <a:prstGeom prst="rect">
            <a:avLst/>
          </a:prstGeom>
        </p:spPr>
      </p:pic>
    </p:spTree>
    <p:extLst>
      <p:ext uri="{BB962C8B-B14F-4D97-AF65-F5344CB8AC3E}">
        <p14:creationId xmlns:p14="http://schemas.microsoft.com/office/powerpoint/2010/main" val="97691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D43D-15D9-8CC6-0C76-F94087FC4938}"/>
              </a:ext>
            </a:extLst>
          </p:cNvPr>
          <p:cNvSpPr>
            <a:spLocks noGrp="1"/>
          </p:cNvSpPr>
          <p:nvPr>
            <p:ph type="title"/>
          </p:nvPr>
        </p:nvSpPr>
        <p:spPr/>
        <p:txBody>
          <a:bodyPr/>
          <a:lstStyle/>
          <a:p>
            <a:r>
              <a:rPr lang="en-US" dirty="0">
                <a:solidFill>
                  <a:schemeClr val="bg1"/>
                </a:solidFill>
              </a:rPr>
              <a:t>Ne</a:t>
            </a:r>
            <a:r>
              <a:rPr lang="en-US" dirty="0"/>
              <a:t>w Harvard MBAs by Job Function</a:t>
            </a:r>
          </a:p>
        </p:txBody>
      </p:sp>
      <p:sp>
        <p:nvSpPr>
          <p:cNvPr id="4" name="Slide Number Placeholder 3">
            <a:extLst>
              <a:ext uri="{FF2B5EF4-FFF2-40B4-BE49-F238E27FC236}">
                <a16:creationId xmlns:a16="http://schemas.microsoft.com/office/drawing/2014/main" id="{8CC06C75-D414-3493-FB16-9CA617132D54}"/>
              </a:ext>
            </a:extLst>
          </p:cNvPr>
          <p:cNvSpPr>
            <a:spLocks noGrp="1"/>
          </p:cNvSpPr>
          <p:nvPr>
            <p:ph type="sldNum" sz="quarter" idx="12"/>
          </p:nvPr>
        </p:nvSpPr>
        <p:spPr/>
        <p:txBody>
          <a:bodyPr/>
          <a:lstStyle/>
          <a:p>
            <a:fld id="{D9F085D5-EC86-4F6A-B501-C1359CB39116}" type="slidenum">
              <a:rPr lang="en-GB" smtClean="0"/>
              <a:t>40</a:t>
            </a:fld>
            <a:endParaRPr lang="en-GB"/>
          </a:p>
        </p:txBody>
      </p:sp>
      <p:graphicFrame>
        <p:nvGraphicFramePr>
          <p:cNvPr id="11" name="Content Placeholder 10">
            <a:extLst>
              <a:ext uri="{FF2B5EF4-FFF2-40B4-BE49-F238E27FC236}">
                <a16:creationId xmlns:a16="http://schemas.microsoft.com/office/drawing/2014/main" id="{18F71BEB-B00F-9068-D7AB-6652CAA14964}"/>
              </a:ext>
            </a:extLst>
          </p:cNvPr>
          <p:cNvGraphicFramePr>
            <a:graphicFrameLocks noGrp="1"/>
          </p:cNvGraphicFramePr>
          <p:nvPr>
            <p:ph idx="1"/>
            <p:extLst>
              <p:ext uri="{D42A27DB-BD31-4B8C-83A1-F6EECF244321}">
                <p14:modId xmlns:p14="http://schemas.microsoft.com/office/powerpoint/2010/main" val="114240410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3527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Tra</a:t>
            </a:r>
            <a:r>
              <a:rPr lang="en-US" altLang="en-US" dirty="0">
                <a:ea typeface="ＭＳ Ｐゴシック" charset="-128"/>
              </a:rPr>
              <a:t>ding Volumes?</a:t>
            </a:r>
          </a:p>
        </p:txBody>
      </p:sp>
      <p:sp>
        <p:nvSpPr>
          <p:cNvPr id="6148" name="Rectangle 5"/>
          <p:cNvSpPr>
            <a:spLocks noGrp="1" noChangeArrowheads="1"/>
          </p:cNvSpPr>
          <p:nvPr>
            <p:ph idx="1"/>
          </p:nvPr>
        </p:nvSpPr>
        <p:spPr>
          <a:xfrm>
            <a:off x="1387549" y="1447801"/>
            <a:ext cx="8670851" cy="1734671"/>
          </a:xfrm>
        </p:spPr>
        <p:txBody>
          <a:bodyPr>
            <a:normAutofit/>
          </a:bodyPr>
          <a:lstStyle/>
          <a:p>
            <a:pPr>
              <a:lnSpc>
                <a:spcPct val="90000"/>
              </a:lnSpc>
            </a:pPr>
            <a:r>
              <a:rPr lang="en-US" altLang="en-US" dirty="0">
                <a:latin typeface="Garamond"/>
                <a:ea typeface="ＭＳ Ｐゴシック" charset="-128"/>
                <a:cs typeface="Garamond"/>
              </a:rPr>
              <a:t>What is all this trading accomplishing?</a:t>
            </a:r>
          </a:p>
          <a:p>
            <a:pPr lvl="1">
              <a:lnSpc>
                <a:spcPct val="90000"/>
              </a:lnSpc>
            </a:pPr>
            <a:r>
              <a:rPr lang="en-US" altLang="en-US" dirty="0">
                <a:latin typeface="Garamond"/>
                <a:ea typeface="ＭＳ Ｐゴシック" charset="-128"/>
                <a:cs typeface="Garamond"/>
              </a:rPr>
              <a:t>Speculation?</a:t>
            </a:r>
          </a:p>
          <a:p>
            <a:pPr lvl="1">
              <a:lnSpc>
                <a:spcPct val="90000"/>
              </a:lnSpc>
            </a:pPr>
            <a:r>
              <a:rPr lang="en-US" altLang="en-US" dirty="0">
                <a:latin typeface="Garamond"/>
                <a:ea typeface="ＭＳ Ｐゴシック" charset="-128"/>
                <a:cs typeface="Garamond"/>
              </a:rPr>
              <a:t>The creation of systemic risk?</a:t>
            </a:r>
          </a:p>
          <a:p>
            <a:pPr lvl="1">
              <a:lnSpc>
                <a:spcPct val="90000"/>
              </a:lnSpc>
            </a:pPr>
            <a:r>
              <a:rPr lang="en-US" altLang="en-US" dirty="0" err="1">
                <a:latin typeface="Garamond"/>
                <a:ea typeface="ＭＳ Ｐゴシック" charset="-128"/>
                <a:cs typeface="Garamond"/>
              </a:rPr>
              <a:t>Fama</a:t>
            </a:r>
            <a:r>
              <a:rPr lang="en-US" altLang="en-US" dirty="0">
                <a:latin typeface="Garamond"/>
                <a:ea typeface="ＭＳ Ｐゴシック" charset="-128"/>
                <a:cs typeface="Garamond"/>
              </a:rPr>
              <a:t> maybe, more information reflected in prices?</a:t>
            </a:r>
          </a:p>
          <a:p>
            <a:pPr marL="0" indent="0">
              <a:buNone/>
            </a:pPr>
            <a:endParaRPr lang="en-US" altLang="en-US" dirty="0">
              <a:latin typeface="Garamond"/>
              <a:ea typeface="ＭＳ Ｐゴシック" charset="-128"/>
              <a:cs typeface="Garamond"/>
            </a:endParaRPr>
          </a:p>
        </p:txBody>
      </p:sp>
    </p:spTree>
    <p:extLst>
      <p:ext uri="{BB962C8B-B14F-4D97-AF65-F5344CB8AC3E}">
        <p14:creationId xmlns:p14="http://schemas.microsoft.com/office/powerpoint/2010/main" val="37516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969423" y="23018"/>
            <a:ext cx="10515600" cy="1325563"/>
          </a:xfrm>
        </p:spPr>
        <p:txBody>
          <a:bodyPr>
            <a:normAutofit/>
          </a:bodyPr>
          <a:lstStyle/>
          <a:p>
            <a:pPr eaLnBrk="1" hangingPunct="1"/>
            <a:r>
              <a:rPr lang="en-US" altLang="en-US" dirty="0">
                <a:solidFill>
                  <a:schemeClr val="bg1"/>
                </a:solidFill>
                <a:ea typeface="ＭＳ Ｐゴシック" charset="-128"/>
              </a:rPr>
              <a:t>5.  </a:t>
            </a:r>
            <a:r>
              <a:rPr lang="en-US" altLang="en-US" dirty="0">
                <a:solidFill>
                  <a:schemeClr val="accent5">
                    <a:lumMod val="50000"/>
                  </a:schemeClr>
                </a:solidFill>
                <a:ea typeface="ＭＳ Ｐゴシック" charset="-128"/>
              </a:rPr>
              <a:t>Financial Engineering: Its Not All Bad!</a:t>
            </a:r>
          </a:p>
        </p:txBody>
      </p:sp>
      <p:sp>
        <p:nvSpPr>
          <p:cNvPr id="6148" name="Rectangle 5"/>
          <p:cNvSpPr>
            <a:spLocks noGrp="1" noChangeArrowheads="1"/>
          </p:cNvSpPr>
          <p:nvPr>
            <p:ph idx="1"/>
          </p:nvPr>
        </p:nvSpPr>
        <p:spPr>
          <a:xfrm>
            <a:off x="260498" y="1447800"/>
            <a:ext cx="9797902" cy="4724400"/>
          </a:xfrm>
        </p:spPr>
        <p:txBody>
          <a:bodyPr>
            <a:normAutofit/>
          </a:bodyPr>
          <a:lstStyle/>
          <a:p>
            <a:pPr marL="514350" indent="-514350">
              <a:buFont typeface="+mj-lt"/>
              <a:buAutoNum type="arabicPeriod"/>
            </a:pPr>
            <a:r>
              <a:rPr lang="en-US" altLang="en-US" dirty="0">
                <a:latin typeface="Garamond"/>
                <a:ea typeface="ＭＳ Ｐゴシック" charset="-128"/>
                <a:cs typeface="Garamond"/>
              </a:rPr>
              <a:t>Savings Banks dual role:  help unsophisticated savers find a good return.</a:t>
            </a:r>
          </a:p>
          <a:p>
            <a:pPr marL="514350" indent="-514350">
              <a:buFont typeface="+mj-lt"/>
              <a:buAutoNum type="arabicPeriod"/>
            </a:pPr>
            <a:r>
              <a:rPr lang="en-US" altLang="en-US" dirty="0">
                <a:latin typeface="Garamond"/>
                <a:ea typeface="ＭＳ Ｐゴシック" charset="-128"/>
                <a:cs typeface="Garamond"/>
              </a:rPr>
              <a:t>Specialize in information on creditworthiness of local mortgage borrowers.</a:t>
            </a:r>
          </a:p>
          <a:p>
            <a:pPr marL="514350" indent="-514350">
              <a:buFont typeface="+mj-lt"/>
              <a:buAutoNum type="arabicPeriod"/>
            </a:pPr>
            <a:r>
              <a:rPr lang="en-US" altLang="en-US" dirty="0">
                <a:latin typeface="Garamond"/>
                <a:ea typeface="ＭＳ Ｐゴシック" charset="-128"/>
                <a:cs typeface="Garamond"/>
              </a:rPr>
              <a:t>Manage the collection of mortgage payments</a:t>
            </a:r>
          </a:p>
          <a:p>
            <a:pPr marL="514350" indent="-514350">
              <a:buFont typeface="+mj-lt"/>
              <a:buAutoNum type="arabicPeriod"/>
            </a:pPr>
            <a:r>
              <a:rPr lang="en-US" altLang="en-US" dirty="0">
                <a:latin typeface="Garamond"/>
                <a:ea typeface="ＭＳ Ｐゴシック" charset="-128"/>
                <a:cs typeface="Garamond"/>
              </a:rPr>
              <a:t>Does it make sense to pair 1. with 2. and 3. in “Originate and Hold” model?</a:t>
            </a:r>
          </a:p>
        </p:txBody>
      </p:sp>
    </p:spTree>
    <p:extLst>
      <p:ext uri="{BB962C8B-B14F-4D97-AF65-F5344CB8AC3E}">
        <p14:creationId xmlns:p14="http://schemas.microsoft.com/office/powerpoint/2010/main" val="416487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 Good Side of Securitization</a:t>
            </a:r>
          </a:p>
        </p:txBody>
      </p:sp>
      <p:sp>
        <p:nvSpPr>
          <p:cNvPr id="6148" name="Rectangle 5"/>
          <p:cNvSpPr>
            <a:spLocks noGrp="1" noChangeArrowheads="1"/>
          </p:cNvSpPr>
          <p:nvPr>
            <p:ph idx="1"/>
          </p:nvPr>
        </p:nvSpPr>
        <p:spPr>
          <a:xfrm>
            <a:off x="1180214" y="1447800"/>
            <a:ext cx="8878186" cy="4724400"/>
          </a:xfrm>
        </p:spPr>
        <p:txBody>
          <a:bodyPr>
            <a:normAutofit lnSpcReduction="10000"/>
          </a:bodyPr>
          <a:lstStyle/>
          <a:p>
            <a:pPr>
              <a:lnSpc>
                <a:spcPct val="90000"/>
              </a:lnSpc>
            </a:pPr>
            <a:r>
              <a:rPr lang="en-US" altLang="en-US" dirty="0">
                <a:latin typeface="Garamond"/>
                <a:ea typeface="ＭＳ Ｐゴシック" charset="-128"/>
                <a:cs typeface="Garamond"/>
              </a:rPr>
              <a:t>Originate and distribute model:</a:t>
            </a:r>
          </a:p>
          <a:p>
            <a:pPr lvl="1">
              <a:lnSpc>
                <a:spcPct val="90000"/>
              </a:lnSpc>
            </a:pPr>
            <a:r>
              <a:rPr lang="en-US" altLang="en-US" dirty="0">
                <a:latin typeface="Garamond"/>
                <a:ea typeface="ＭＳ Ｐゴシック" charset="-128"/>
                <a:cs typeface="Garamond"/>
              </a:rPr>
              <a:t>Thrifts should make as many good mortgage loans as they can find.</a:t>
            </a:r>
          </a:p>
          <a:p>
            <a:pPr lvl="1">
              <a:lnSpc>
                <a:spcPct val="90000"/>
              </a:lnSpc>
            </a:pPr>
            <a:r>
              <a:rPr lang="en-US" altLang="en-US" dirty="0">
                <a:latin typeface="Garamond"/>
                <a:ea typeface="ＭＳ Ｐゴシック" charset="-128"/>
                <a:cs typeface="Garamond"/>
              </a:rPr>
              <a:t>sell a bundle of loans to investment banks, so more mortgages can be made.</a:t>
            </a:r>
          </a:p>
          <a:p>
            <a:pPr lvl="1">
              <a:lnSpc>
                <a:spcPct val="90000"/>
              </a:lnSpc>
            </a:pPr>
            <a:r>
              <a:rPr lang="en-US" altLang="en-US" dirty="0">
                <a:latin typeface="Garamond"/>
                <a:ea typeface="ＭＳ Ｐゴシック" charset="-128"/>
                <a:cs typeface="Garamond"/>
              </a:rPr>
              <a:t>Investment bank bundle the mortgages and sells shares of the pool as Mortgage Backed Securities, MBS.</a:t>
            </a:r>
          </a:p>
          <a:p>
            <a:pPr lvl="1">
              <a:lnSpc>
                <a:spcPct val="90000"/>
              </a:lnSpc>
            </a:pPr>
            <a:r>
              <a:rPr lang="en-US" altLang="en-US" dirty="0">
                <a:latin typeface="Garamond"/>
                <a:ea typeface="ＭＳ Ｐゴシック" charset="-128"/>
                <a:cs typeface="Garamond"/>
              </a:rPr>
              <a:t>Savings bank manages the mortgage and passes payments to the Investment Bank, who pays owners of MBS.</a:t>
            </a:r>
          </a:p>
          <a:p>
            <a:pPr>
              <a:lnSpc>
                <a:spcPct val="90000"/>
              </a:lnSpc>
            </a:pPr>
            <a:r>
              <a:rPr lang="en-US" altLang="en-US" dirty="0">
                <a:latin typeface="Garamond"/>
                <a:ea typeface="ＭＳ Ｐゴシック" charset="-128"/>
                <a:cs typeface="Garamond"/>
              </a:rPr>
              <a:t>Essentially, allows households to tap capital markets for mortgage financing at lower borrowing costs.</a:t>
            </a:r>
          </a:p>
          <a:p>
            <a:pPr>
              <a:lnSpc>
                <a:spcPct val="90000"/>
              </a:lnSpc>
            </a:pPr>
            <a:r>
              <a:rPr lang="en-US" altLang="en-US" dirty="0">
                <a:latin typeface="Garamond"/>
                <a:ea typeface="ＭＳ Ｐゴシック" charset="-128"/>
                <a:cs typeface="Garamond"/>
              </a:rPr>
              <a:t>MBSs designed with different credit “tranches,” to match individual investor preferences for risk and return.  Provides (some) diversification or risk. </a:t>
            </a:r>
          </a:p>
        </p:txBody>
      </p:sp>
    </p:spTree>
    <p:extLst>
      <p:ext uri="{BB962C8B-B14F-4D97-AF65-F5344CB8AC3E}">
        <p14:creationId xmlns:p14="http://schemas.microsoft.com/office/powerpoint/2010/main" val="27173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7" dur="5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786809" y="58479"/>
            <a:ext cx="8229600" cy="1143000"/>
          </a:xfrm>
        </p:spPr>
        <p:txBody>
          <a:bodyPr>
            <a:normAutofit/>
          </a:bodyPr>
          <a:lstStyle/>
          <a:p>
            <a:pPr eaLnBrk="1" hangingPunct="1"/>
            <a:r>
              <a:rPr lang="en-US" altLang="en-US" dirty="0">
                <a:solidFill>
                  <a:schemeClr val="bg1"/>
                </a:solidFill>
                <a:ea typeface="ＭＳ Ｐゴシック" charset="-128"/>
              </a:rPr>
              <a:t>Wh</a:t>
            </a:r>
            <a:r>
              <a:rPr lang="en-US" altLang="en-US" dirty="0">
                <a:solidFill>
                  <a:schemeClr val="accent5">
                    <a:lumMod val="50000"/>
                  </a:schemeClr>
                </a:solidFill>
                <a:ea typeface="ＭＳ Ｐゴシック" charset="-128"/>
              </a:rPr>
              <a:t>at went wrong?</a:t>
            </a:r>
          </a:p>
        </p:txBody>
      </p:sp>
      <p:sp>
        <p:nvSpPr>
          <p:cNvPr id="6148" name="Rectangle 5"/>
          <p:cNvSpPr>
            <a:spLocks noGrp="1" noChangeArrowheads="1"/>
          </p:cNvSpPr>
          <p:nvPr>
            <p:ph idx="1"/>
          </p:nvPr>
        </p:nvSpPr>
        <p:spPr>
          <a:xfrm>
            <a:off x="1041991" y="1447800"/>
            <a:ext cx="9828578" cy="4724400"/>
          </a:xfrm>
        </p:spPr>
        <p:txBody>
          <a:bodyPr>
            <a:normAutofit/>
          </a:bodyPr>
          <a:lstStyle/>
          <a:p>
            <a:pPr>
              <a:lnSpc>
                <a:spcPct val="90000"/>
              </a:lnSpc>
            </a:pPr>
            <a:r>
              <a:rPr lang="en-US" altLang="en-US" dirty="0">
                <a:latin typeface="Garamond"/>
                <a:ea typeface="ＭＳ Ｐゴシック" charset="-128"/>
                <a:cs typeface="Garamond"/>
              </a:rPr>
              <a:t>If the thrift (or mortgage lender) is not going to hold the mortgage, what incentive do they have to make only credit worthy loans.</a:t>
            </a:r>
          </a:p>
          <a:p>
            <a:pPr>
              <a:lnSpc>
                <a:spcPct val="90000"/>
              </a:lnSpc>
            </a:pPr>
            <a:r>
              <a:rPr lang="en-US" altLang="en-US" dirty="0">
                <a:latin typeface="Garamond"/>
                <a:ea typeface="ＭＳ Ｐゴシック" charset="-128"/>
                <a:cs typeface="Garamond"/>
              </a:rPr>
              <a:t>How can investors evaluate the credit worthiness of the mortgages in the pool.</a:t>
            </a:r>
          </a:p>
          <a:p>
            <a:pPr>
              <a:lnSpc>
                <a:spcPct val="90000"/>
              </a:lnSpc>
            </a:pPr>
            <a:r>
              <a:rPr lang="en-US" altLang="en-US" dirty="0">
                <a:latin typeface="Garamond"/>
                <a:ea typeface="ＭＳ Ｐゴシック" charset="-128"/>
                <a:cs typeface="Garamond"/>
              </a:rPr>
              <a:t>Credit ratings agencies had bad incentives to underestimate the riskiness of the securities.</a:t>
            </a:r>
          </a:p>
          <a:p>
            <a:pPr>
              <a:lnSpc>
                <a:spcPct val="90000"/>
              </a:lnSpc>
            </a:pPr>
            <a:r>
              <a:rPr lang="en-US" altLang="en-US" dirty="0">
                <a:latin typeface="Garamond"/>
                <a:ea typeface="ＭＳ Ｐゴシック" charset="-128"/>
                <a:cs typeface="Garamond"/>
              </a:rPr>
              <a:t>But it got much worse:  Slicing and dicing.</a:t>
            </a:r>
          </a:p>
        </p:txBody>
      </p:sp>
    </p:spTree>
    <p:extLst>
      <p:ext uri="{BB962C8B-B14F-4D97-AF65-F5344CB8AC3E}">
        <p14:creationId xmlns:p14="http://schemas.microsoft.com/office/powerpoint/2010/main" val="21336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5CD0-FDB4-156D-0C5C-FD6EFF2D9577}"/>
              </a:ext>
            </a:extLst>
          </p:cNvPr>
          <p:cNvSpPr>
            <a:spLocks noGrp="1"/>
          </p:cNvSpPr>
          <p:nvPr>
            <p:ph type="title"/>
          </p:nvPr>
        </p:nvSpPr>
        <p:spPr/>
        <p:txBody>
          <a:bodyPr/>
          <a:lstStyle/>
          <a:p>
            <a:r>
              <a:rPr lang="en-US" dirty="0">
                <a:solidFill>
                  <a:schemeClr val="bg1"/>
                </a:solidFill>
              </a:rPr>
              <a:t>CD</a:t>
            </a:r>
            <a:r>
              <a:rPr lang="en-US" dirty="0"/>
              <a:t>Os</a:t>
            </a:r>
            <a:r>
              <a:rPr lang="en-US" baseline="30000" dirty="0"/>
              <a:t>2</a:t>
            </a:r>
            <a:endParaRPr lang="en-US" dirty="0"/>
          </a:p>
        </p:txBody>
      </p:sp>
      <p:sp>
        <p:nvSpPr>
          <p:cNvPr id="3" name="Content Placeholder 2">
            <a:extLst>
              <a:ext uri="{FF2B5EF4-FFF2-40B4-BE49-F238E27FC236}">
                <a16:creationId xmlns:a16="http://schemas.microsoft.com/office/drawing/2014/main" id="{BE9EA16B-C403-597C-0E0F-A2E45FDDC292}"/>
              </a:ext>
            </a:extLst>
          </p:cNvPr>
          <p:cNvSpPr>
            <a:spLocks noGrp="1"/>
          </p:cNvSpPr>
          <p:nvPr>
            <p:ph idx="1"/>
          </p:nvPr>
        </p:nvSpPr>
        <p:spPr/>
        <p:txBody>
          <a:bodyPr/>
          <a:lstStyle/>
          <a:p>
            <a:r>
              <a:rPr lang="en-US" dirty="0"/>
              <a:t>MBS is a “collateralized debt obligation,” or CDO.</a:t>
            </a:r>
          </a:p>
          <a:p>
            <a:r>
              <a:rPr lang="en-US" dirty="0"/>
              <a:t>Somebody had the brilliant idea of issuing a security that held tranches of many different mortgage backed securities.</a:t>
            </a:r>
          </a:p>
          <a:p>
            <a:r>
              <a:rPr lang="en-US" dirty="0"/>
              <a:t>So, an investor could buy a security that held the lowest tranche of a whole bunch of regular MBS securities. </a:t>
            </a:r>
            <a:r>
              <a:rPr lang="en-US" dirty="0" err="1"/>
              <a:t>Diversfication</a:t>
            </a:r>
            <a:r>
              <a:rPr lang="en-US" dirty="0"/>
              <a:t>(?)</a:t>
            </a:r>
          </a:p>
          <a:p>
            <a:r>
              <a:rPr lang="en-US" dirty="0"/>
              <a:t>Really just complexity and opacity (fraud?).</a:t>
            </a:r>
          </a:p>
        </p:txBody>
      </p:sp>
      <p:sp>
        <p:nvSpPr>
          <p:cNvPr id="4" name="Slide Number Placeholder 3">
            <a:extLst>
              <a:ext uri="{FF2B5EF4-FFF2-40B4-BE49-F238E27FC236}">
                <a16:creationId xmlns:a16="http://schemas.microsoft.com/office/drawing/2014/main" id="{488D5B28-AA22-F821-C403-5202B6C6D57F}"/>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875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907311" y="244548"/>
            <a:ext cx="10515600" cy="1325563"/>
          </a:xfrm>
        </p:spPr>
        <p:txBody>
          <a:bodyPr>
            <a:normAutofit/>
          </a:bodyPr>
          <a:lstStyle/>
          <a:p>
            <a:pPr eaLnBrk="1" hangingPunct="1"/>
            <a:r>
              <a:rPr lang="en-US" altLang="en-US" dirty="0">
                <a:solidFill>
                  <a:schemeClr val="bg1"/>
                </a:solidFill>
                <a:ea typeface="ＭＳ Ｐゴシック" charset="-128"/>
              </a:rPr>
              <a:t>Do</a:t>
            </a:r>
            <a:r>
              <a:rPr lang="en-US" altLang="en-US" dirty="0">
                <a:ea typeface="ＭＳ Ｐゴシック" charset="-128"/>
              </a:rPr>
              <a:t>es Mortgage Securitization Prove that Financial Engineering is Bad?</a:t>
            </a:r>
          </a:p>
        </p:txBody>
      </p:sp>
      <p:sp>
        <p:nvSpPr>
          <p:cNvPr id="6148" name="Rectangle 5"/>
          <p:cNvSpPr>
            <a:spLocks noGrp="1" noChangeArrowheads="1"/>
          </p:cNvSpPr>
          <p:nvPr>
            <p:ph idx="1"/>
          </p:nvPr>
        </p:nvSpPr>
        <p:spPr>
          <a:xfrm>
            <a:off x="526312" y="1447800"/>
            <a:ext cx="10173872" cy="4724400"/>
          </a:xfrm>
        </p:spPr>
        <p:txBody>
          <a:bodyPr>
            <a:normAutofit/>
          </a:bodyPr>
          <a:lstStyle/>
          <a:p>
            <a:pPr>
              <a:lnSpc>
                <a:spcPct val="90000"/>
              </a:lnSpc>
            </a:pPr>
            <a:r>
              <a:rPr lang="en-US" altLang="en-US" dirty="0">
                <a:latin typeface="Garamond"/>
                <a:ea typeface="ＭＳ Ｐゴシック" charset="-128"/>
                <a:cs typeface="Garamond"/>
              </a:rPr>
              <a:t>Absolutely not.</a:t>
            </a:r>
          </a:p>
          <a:p>
            <a:pPr>
              <a:lnSpc>
                <a:spcPct val="90000"/>
              </a:lnSpc>
            </a:pPr>
            <a:r>
              <a:rPr lang="en-US" altLang="en-US" dirty="0">
                <a:latin typeface="Garamond"/>
                <a:ea typeface="ＭＳ Ｐゴシック" charset="-128"/>
                <a:cs typeface="Garamond"/>
              </a:rPr>
              <a:t>It shows that poorly, designed and complicated financial engineering can lead to a lot of harm.</a:t>
            </a:r>
          </a:p>
          <a:p>
            <a:pPr>
              <a:lnSpc>
                <a:spcPct val="90000"/>
              </a:lnSpc>
            </a:pPr>
            <a:r>
              <a:rPr lang="en-US" altLang="en-US" dirty="0">
                <a:latin typeface="Garamond"/>
                <a:ea typeface="ＭＳ Ｐゴシック" charset="-128"/>
                <a:cs typeface="Garamond"/>
              </a:rPr>
              <a:t>It also shows that the market on its own will not eliminate “bad” products or bad behavior.</a:t>
            </a:r>
          </a:p>
          <a:p>
            <a:pPr marL="0" indent="0">
              <a:buNone/>
            </a:pPr>
            <a:endParaRPr lang="en-US" altLang="en-US" dirty="0">
              <a:ea typeface="ＭＳ Ｐゴシック" charset="-128"/>
            </a:endParaRPr>
          </a:p>
        </p:txBody>
      </p:sp>
    </p:spTree>
    <p:extLst>
      <p:ext uri="{BB962C8B-B14F-4D97-AF65-F5344CB8AC3E}">
        <p14:creationId xmlns:p14="http://schemas.microsoft.com/office/powerpoint/2010/main" val="19815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Th</a:t>
            </a:r>
            <a:r>
              <a:rPr lang="en-US" altLang="en-US" dirty="0">
                <a:ea typeface="ＭＳ Ｐゴシック" charset="-128"/>
              </a:rPr>
              <a:t>erefore:</a:t>
            </a:r>
          </a:p>
        </p:txBody>
      </p:sp>
      <p:sp>
        <p:nvSpPr>
          <p:cNvPr id="6148" name="Rectangle 5"/>
          <p:cNvSpPr>
            <a:spLocks noGrp="1" noChangeArrowheads="1"/>
          </p:cNvSpPr>
          <p:nvPr>
            <p:ph idx="1"/>
          </p:nvPr>
        </p:nvSpPr>
        <p:spPr>
          <a:xfrm>
            <a:off x="404036" y="1378688"/>
            <a:ext cx="10154159" cy="4724400"/>
          </a:xfrm>
        </p:spPr>
        <p:txBody>
          <a:bodyPr>
            <a:noAutofit/>
          </a:bodyPr>
          <a:lstStyle/>
          <a:p>
            <a:pPr>
              <a:lnSpc>
                <a:spcPct val="90000"/>
              </a:lnSpc>
            </a:pPr>
            <a:r>
              <a:rPr lang="en-US" altLang="en-US" sz="3200" dirty="0">
                <a:latin typeface="Garamond"/>
                <a:ea typeface="ＭＳ Ｐゴシック" charset="-128"/>
                <a:cs typeface="Garamond"/>
              </a:rPr>
              <a:t>Given the systemic risk created by finance, there is a role for regulation</a:t>
            </a:r>
          </a:p>
          <a:p>
            <a:pPr>
              <a:lnSpc>
                <a:spcPct val="90000"/>
              </a:lnSpc>
            </a:pPr>
            <a:r>
              <a:rPr lang="en-US" altLang="en-US" sz="3200" dirty="0">
                <a:latin typeface="Garamond"/>
                <a:ea typeface="ＭＳ Ｐゴシック" charset="-128"/>
                <a:cs typeface="Garamond"/>
              </a:rPr>
              <a:t>But what is that role?</a:t>
            </a:r>
          </a:p>
          <a:p>
            <a:pPr>
              <a:lnSpc>
                <a:spcPct val="90000"/>
              </a:lnSpc>
            </a:pPr>
            <a:r>
              <a:rPr lang="en-US" altLang="en-US" sz="3200" dirty="0">
                <a:latin typeface="Garamond"/>
                <a:ea typeface="ＭＳ Ｐゴシック" charset="-128"/>
                <a:cs typeface="Garamond"/>
              </a:rPr>
              <a:t>We don’t want to throw the baby out with the bath water.</a:t>
            </a:r>
          </a:p>
          <a:p>
            <a:pPr>
              <a:lnSpc>
                <a:spcPct val="90000"/>
              </a:lnSpc>
            </a:pPr>
            <a:r>
              <a:rPr lang="en-US" altLang="en-US" sz="3200" dirty="0">
                <a:latin typeface="Garamond"/>
                <a:ea typeface="ＭＳ Ｐゴシック" charset="-128"/>
                <a:cs typeface="Garamond"/>
              </a:rPr>
              <a:t>How do we limit the excesses of finance, while still enjoying the considerable benefits provided by finance and financial innovations?</a:t>
            </a:r>
          </a:p>
          <a:p>
            <a:pPr>
              <a:lnSpc>
                <a:spcPct val="90000"/>
              </a:lnSpc>
            </a:pPr>
            <a:r>
              <a:rPr lang="en-US" altLang="en-US" sz="3200" dirty="0">
                <a:latin typeface="Garamond"/>
                <a:ea typeface="ＭＳ Ｐゴシック" charset="-128"/>
                <a:cs typeface="Garamond"/>
              </a:rPr>
              <a:t>That topic takes on particular relevance in our last session on cryptocurrencies.</a:t>
            </a:r>
          </a:p>
        </p:txBody>
      </p:sp>
    </p:spTree>
    <p:extLst>
      <p:ext uri="{BB962C8B-B14F-4D97-AF65-F5344CB8AC3E}">
        <p14:creationId xmlns:p14="http://schemas.microsoft.com/office/powerpoint/2010/main" val="29925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880730" y="7126"/>
            <a:ext cx="10515600" cy="1325563"/>
          </a:xfrm>
        </p:spPr>
        <p:txBody>
          <a:bodyPr/>
          <a:lstStyle/>
          <a:p>
            <a:pPr eaLnBrk="1" hangingPunct="1"/>
            <a:r>
              <a:rPr lang="en-US" altLang="en-US" dirty="0">
                <a:solidFill>
                  <a:schemeClr val="bg1"/>
                </a:solidFill>
                <a:ea typeface="ＭＳ Ｐゴシック" charset="-128"/>
              </a:rPr>
              <a:t>Th</a:t>
            </a:r>
            <a:r>
              <a:rPr lang="en-US" altLang="en-US" dirty="0">
                <a:ea typeface="ＭＳ Ｐゴシック" charset="-128"/>
              </a:rPr>
              <a:t>e Economic Role of Finance</a:t>
            </a:r>
          </a:p>
        </p:txBody>
      </p:sp>
      <p:sp>
        <p:nvSpPr>
          <p:cNvPr id="6148" name="Rectangle 5"/>
          <p:cNvSpPr>
            <a:spLocks noGrp="1" noChangeArrowheads="1"/>
          </p:cNvSpPr>
          <p:nvPr>
            <p:ph idx="1"/>
          </p:nvPr>
        </p:nvSpPr>
        <p:spPr>
          <a:xfrm>
            <a:off x="1010093" y="1560155"/>
            <a:ext cx="10515600" cy="4724400"/>
          </a:xfrm>
        </p:spPr>
        <p:txBody>
          <a:bodyPr>
            <a:normAutofit lnSpcReduction="10000"/>
          </a:bodyPr>
          <a:lstStyle/>
          <a:p>
            <a:pPr eaLnBrk="1" hangingPunct="1">
              <a:lnSpc>
                <a:spcPct val="90000"/>
              </a:lnSpc>
            </a:pPr>
            <a:r>
              <a:rPr lang="en-US" altLang="en-US" dirty="0">
                <a:latin typeface="Garamond"/>
                <a:ea typeface="ＭＳ Ｐゴシック" charset="-128"/>
                <a:cs typeface="Garamond"/>
              </a:rPr>
              <a:t>The four major roles of finance are facilitating exchange, the efficient allocation of saving and investment, the management of risk.</a:t>
            </a:r>
          </a:p>
          <a:p>
            <a:pPr marL="971550" lvl="1" indent="-514350">
              <a:buFont typeface="+mj-lt"/>
              <a:buAutoNum type="arabicPeriod"/>
            </a:pPr>
            <a:r>
              <a:rPr lang="en-US" altLang="en-US" dirty="0">
                <a:latin typeface="Garamond"/>
                <a:ea typeface="ＭＳ Ｐゴシック" charset="-128"/>
                <a:cs typeface="Garamond"/>
              </a:rPr>
              <a:t>Manage payments securely and at low cost.</a:t>
            </a:r>
          </a:p>
          <a:p>
            <a:pPr marL="971550" lvl="1" indent="-514350">
              <a:buFont typeface="+mj-lt"/>
              <a:buAutoNum type="arabicPeriod"/>
            </a:pPr>
            <a:r>
              <a:rPr lang="en-US" altLang="en-US" dirty="0">
                <a:latin typeface="Garamond"/>
                <a:ea typeface="ＭＳ Ｐゴシック" charset="-128"/>
                <a:cs typeface="Garamond"/>
              </a:rPr>
              <a:t>Saving:  households need to decide how best to spread consumption over a lifetime.</a:t>
            </a:r>
          </a:p>
          <a:p>
            <a:pPr marL="971550" lvl="1" indent="-514350">
              <a:buFont typeface="+mj-lt"/>
              <a:buAutoNum type="arabicPeriod"/>
            </a:pPr>
            <a:r>
              <a:rPr lang="en-US" altLang="en-US" dirty="0">
                <a:latin typeface="Garamond"/>
                <a:ea typeface="ＭＳ Ｐゴシック" charset="-128"/>
                <a:cs typeface="Garamond"/>
              </a:rPr>
              <a:t>Investment:  Firms need to decide on how much and which investment projects will maximize firm value for shareholders.</a:t>
            </a:r>
          </a:p>
          <a:p>
            <a:pPr marL="971550" lvl="1" indent="-514350">
              <a:buFont typeface="+mj-lt"/>
              <a:buAutoNum type="arabicPeriod"/>
            </a:pPr>
            <a:r>
              <a:rPr lang="en-US" altLang="en-US" dirty="0">
                <a:latin typeface="Garamond"/>
                <a:ea typeface="ＭＳ Ｐゴシック" charset="-128"/>
                <a:cs typeface="Garamond"/>
              </a:rPr>
              <a:t>Risk: Everyone needs to plan on how best to avoid risk and to pay to insure against risk that can’t be avoided.</a:t>
            </a:r>
          </a:p>
          <a:p>
            <a:pPr marL="0" indent="0">
              <a:buNone/>
            </a:pPr>
            <a:r>
              <a:rPr lang="en-US" altLang="en-US" dirty="0">
                <a:latin typeface="Garamond"/>
                <a:ea typeface="ＭＳ Ｐゴシック" charset="-128"/>
                <a:cs typeface="Garamond"/>
              </a:rPr>
              <a:t>Side Benefit:  asset prices provide valuable information</a:t>
            </a:r>
          </a:p>
          <a:p>
            <a:pPr marL="571500" indent="-514350"/>
            <a:r>
              <a:rPr lang="en-US" altLang="en-US" dirty="0">
                <a:latin typeface="Garamond"/>
                <a:ea typeface="ＭＳ Ｐゴシック" charset="-128"/>
                <a:cs typeface="Garamond"/>
              </a:rPr>
              <a:t>These roles are met, imperfectly, by financial assets, markets, and firms</a:t>
            </a:r>
          </a:p>
        </p:txBody>
      </p:sp>
    </p:spTree>
    <p:extLst>
      <p:ext uri="{BB962C8B-B14F-4D97-AF65-F5344CB8AC3E}">
        <p14:creationId xmlns:p14="http://schemas.microsoft.com/office/powerpoint/2010/main" val="12106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7" dur="5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Fin</a:t>
            </a:r>
            <a:r>
              <a:rPr lang="en-US" altLang="en-US" dirty="0">
                <a:ea typeface="ＭＳ Ｐゴシック" charset="-128"/>
              </a:rPr>
              <a:t>ancial Assets:</a:t>
            </a:r>
          </a:p>
        </p:txBody>
      </p:sp>
      <p:sp>
        <p:nvSpPr>
          <p:cNvPr id="6148" name="Rectangle 5"/>
          <p:cNvSpPr>
            <a:spLocks noGrp="1" noChangeArrowheads="1"/>
          </p:cNvSpPr>
          <p:nvPr>
            <p:ph idx="1"/>
          </p:nvPr>
        </p:nvSpPr>
        <p:spPr>
          <a:xfrm>
            <a:off x="792125" y="1447800"/>
            <a:ext cx="10314489" cy="4724400"/>
          </a:xfrm>
        </p:spPr>
        <p:txBody>
          <a:bodyPr>
            <a:normAutofit/>
          </a:bodyPr>
          <a:lstStyle/>
          <a:p>
            <a:pPr eaLnBrk="1" hangingPunct="1">
              <a:lnSpc>
                <a:spcPct val="90000"/>
              </a:lnSpc>
            </a:pPr>
            <a:r>
              <a:rPr lang="en-US" altLang="en-US" dirty="0">
                <a:latin typeface="Garamond"/>
                <a:ea typeface="ＭＳ Ｐゴシック" charset="-128"/>
                <a:cs typeface="Garamond"/>
              </a:rPr>
              <a:t>Financial Assets are promises to pay money in the future (IOUs).</a:t>
            </a:r>
          </a:p>
          <a:p>
            <a:pPr marL="971550" lvl="1" indent="-514350">
              <a:buFont typeface="+mj-lt"/>
              <a:buAutoNum type="arabicPeriod"/>
            </a:pPr>
            <a:r>
              <a:rPr lang="en-US" altLang="en-US" dirty="0">
                <a:latin typeface="Garamond"/>
                <a:ea typeface="ＭＳ Ｐゴシック" charset="-128"/>
                <a:cs typeface="Garamond"/>
              </a:rPr>
              <a:t>Households, firms and governments hold checking deposits to facilitate transactions.</a:t>
            </a:r>
          </a:p>
          <a:p>
            <a:pPr marL="971550" lvl="1" indent="-514350">
              <a:buFont typeface="+mj-lt"/>
              <a:buAutoNum type="arabicPeriod"/>
            </a:pPr>
            <a:r>
              <a:rPr lang="en-US" altLang="en-US" dirty="0">
                <a:latin typeface="Garamond"/>
                <a:ea typeface="ＭＳ Ｐゴシック" charset="-128"/>
                <a:cs typeface="Garamond"/>
              </a:rPr>
              <a:t>Households save by buying stocks, bonds and savings accounts in the hope of earning a future return.</a:t>
            </a:r>
          </a:p>
          <a:p>
            <a:pPr marL="971550" lvl="1" indent="-514350">
              <a:buFont typeface="+mj-lt"/>
              <a:buAutoNum type="arabicPeriod"/>
            </a:pPr>
            <a:r>
              <a:rPr lang="en-US" altLang="en-US" dirty="0">
                <a:latin typeface="Garamond"/>
                <a:ea typeface="ＭＳ Ｐゴシック" charset="-128"/>
                <a:cs typeface="Garamond"/>
              </a:rPr>
              <a:t>Firms finance investment by selling new shares and bonds.</a:t>
            </a:r>
          </a:p>
          <a:p>
            <a:pPr marL="971550" lvl="1" indent="-514350">
              <a:buFont typeface="+mj-lt"/>
              <a:buAutoNum type="arabicPeriod"/>
            </a:pPr>
            <a:r>
              <a:rPr lang="en-US" altLang="en-US" dirty="0">
                <a:latin typeface="Garamond"/>
                <a:ea typeface="ＭＳ Ｐゴシック" charset="-128"/>
                <a:cs typeface="Garamond"/>
              </a:rPr>
              <a:t>Insurance Contracts allow households to pay a premium to avoid risk.</a:t>
            </a:r>
          </a:p>
          <a:p>
            <a:pPr marL="971550" lvl="1" indent="-514350">
              <a:buFont typeface="+mj-lt"/>
              <a:buAutoNum type="arabicPeriod"/>
            </a:pPr>
            <a:r>
              <a:rPr lang="en-US" altLang="en-US" dirty="0">
                <a:latin typeface="Garamond"/>
                <a:ea typeface="ＭＳ Ｐゴシック" charset="-128"/>
                <a:cs typeface="Garamond"/>
              </a:rPr>
              <a:t>Derivative contracts, such as options and futures, allow parties to trade risk.</a:t>
            </a:r>
          </a:p>
          <a:p>
            <a:pPr marL="971550" lvl="1" indent="-514350">
              <a:buFont typeface="+mj-lt"/>
              <a:buAutoNum type="arabicPeriod"/>
            </a:pPr>
            <a:r>
              <a:rPr lang="en-US" altLang="en-US" dirty="0">
                <a:latin typeface="Garamond"/>
                <a:ea typeface="ＭＳ Ｐゴシック" charset="-128"/>
                <a:cs typeface="Garamond"/>
              </a:rPr>
              <a:t>All financial assets are someone else’s liabilities</a:t>
            </a:r>
          </a:p>
        </p:txBody>
      </p:sp>
    </p:spTree>
    <p:extLst>
      <p:ext uri="{BB962C8B-B14F-4D97-AF65-F5344CB8AC3E}">
        <p14:creationId xmlns:p14="http://schemas.microsoft.com/office/powerpoint/2010/main" val="142795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8">
                                            <p:txEl>
                                              <p:pRg st="5" end="5"/>
                                            </p:txEl>
                                          </p:spTgt>
                                        </p:tgtEl>
                                        <p:attrNameLst>
                                          <p:attrName>style.visibility</p:attrName>
                                        </p:attrNameLst>
                                      </p:cBhvr>
                                      <p:to>
                                        <p:strVal val="visible"/>
                                      </p:to>
                                    </p:set>
                                    <p:animEffect transition="in" filter="blinds(horizontal)">
                                      <p:cBhvr>
                                        <p:cTn id="32" dur="500"/>
                                        <p:tgtEl>
                                          <p:spTgt spid="61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xEl>
                                              <p:pRg st="6" end="6"/>
                                            </p:txEl>
                                          </p:spTgt>
                                        </p:tgtEl>
                                        <p:attrNameLst>
                                          <p:attrName>style.visibility</p:attrName>
                                        </p:attrNameLst>
                                      </p:cBhvr>
                                      <p:to>
                                        <p:strVal val="visible"/>
                                      </p:to>
                                    </p:set>
                                    <p:animEffect transition="in" filter="blinds(horizontal)">
                                      <p:cBhvr>
                                        <p:cTn id="37" dur="5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Fin</a:t>
            </a:r>
            <a:r>
              <a:rPr lang="en-US" altLang="en-US" dirty="0">
                <a:ea typeface="ＭＳ Ｐゴシック" charset="-128"/>
              </a:rPr>
              <a:t>ancial Markets</a:t>
            </a:r>
          </a:p>
        </p:txBody>
      </p:sp>
      <p:sp>
        <p:nvSpPr>
          <p:cNvPr id="6148" name="Rectangle 5"/>
          <p:cNvSpPr>
            <a:spLocks noGrp="1" noChangeArrowheads="1"/>
          </p:cNvSpPr>
          <p:nvPr>
            <p:ph idx="1"/>
          </p:nvPr>
        </p:nvSpPr>
        <p:spPr>
          <a:xfrm>
            <a:off x="563526" y="1447800"/>
            <a:ext cx="9494874" cy="4724400"/>
          </a:xfrm>
        </p:spPr>
        <p:txBody>
          <a:bodyPr>
            <a:normAutofit/>
          </a:bodyPr>
          <a:lstStyle/>
          <a:p>
            <a:pPr eaLnBrk="1" hangingPunct="1">
              <a:lnSpc>
                <a:spcPct val="90000"/>
              </a:lnSpc>
            </a:pPr>
            <a:r>
              <a:rPr lang="en-US" altLang="en-US" dirty="0">
                <a:ea typeface="ＭＳ Ｐゴシック" charset="-128"/>
              </a:rPr>
              <a:t>New York Stock Exchange, Chicago Mercantile Exchange</a:t>
            </a:r>
          </a:p>
          <a:p>
            <a:pPr eaLnBrk="1" hangingPunct="1">
              <a:lnSpc>
                <a:spcPct val="90000"/>
              </a:lnSpc>
            </a:pPr>
            <a:r>
              <a:rPr lang="en-US" altLang="en-US" dirty="0">
                <a:ea typeface="ＭＳ Ｐゴシック" charset="-128"/>
              </a:rPr>
              <a:t>The trading of financial assets puts a price on the promises of the issuer:</a:t>
            </a:r>
          </a:p>
          <a:p>
            <a:pPr marL="971550" lvl="1" indent="-514350">
              <a:buFont typeface="+mj-lt"/>
              <a:buAutoNum type="arabicPeriod"/>
            </a:pPr>
            <a:r>
              <a:rPr lang="en-US" altLang="en-US" dirty="0">
                <a:ea typeface="ＭＳ Ｐゴシック" charset="-128"/>
              </a:rPr>
              <a:t>The price of future goods:  “the time value of money”</a:t>
            </a:r>
          </a:p>
          <a:p>
            <a:pPr marL="971550" lvl="1" indent="-514350">
              <a:buFont typeface="+mj-lt"/>
              <a:buAutoNum type="arabicPeriod"/>
            </a:pPr>
            <a:r>
              <a:rPr lang="en-US" altLang="en-US" dirty="0">
                <a:ea typeface="ＭＳ Ｐゴシック" charset="-128"/>
              </a:rPr>
              <a:t>The riskiness of the promised payments.</a:t>
            </a:r>
          </a:p>
          <a:p>
            <a:pPr marL="571500" indent="-514350"/>
            <a:r>
              <a:rPr lang="en-US" altLang="en-US" dirty="0">
                <a:ea typeface="ＭＳ Ｐゴシック" charset="-128"/>
              </a:rPr>
              <a:t>The trading of </a:t>
            </a:r>
            <a:r>
              <a:rPr lang="en-US" altLang="en-US" dirty="0">
                <a:solidFill>
                  <a:srgbClr val="FF0000"/>
                </a:solidFill>
                <a:ea typeface="ＭＳ Ｐゴシック" charset="-128"/>
              </a:rPr>
              <a:t>existing </a:t>
            </a:r>
            <a:r>
              <a:rPr lang="en-US" altLang="en-US" dirty="0">
                <a:ea typeface="ＭＳ Ｐゴシック" charset="-128"/>
              </a:rPr>
              <a:t>financial assets on “secondary markets” makes these assets more liquid.</a:t>
            </a:r>
          </a:p>
        </p:txBody>
      </p:sp>
    </p:spTree>
    <p:extLst>
      <p:ext uri="{BB962C8B-B14F-4D97-AF65-F5344CB8AC3E}">
        <p14:creationId xmlns:p14="http://schemas.microsoft.com/office/powerpoint/2010/main" val="364781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Fin</a:t>
            </a:r>
            <a:r>
              <a:rPr lang="en-US" altLang="en-US" dirty="0">
                <a:ea typeface="ＭＳ Ｐゴシック" charset="-128"/>
              </a:rPr>
              <a:t>ancial Institutions</a:t>
            </a:r>
          </a:p>
        </p:txBody>
      </p:sp>
      <p:sp>
        <p:nvSpPr>
          <p:cNvPr id="6148" name="Rectangle 5"/>
          <p:cNvSpPr>
            <a:spLocks noGrp="1" noChangeArrowheads="1"/>
          </p:cNvSpPr>
          <p:nvPr>
            <p:ph idx="1"/>
          </p:nvPr>
        </p:nvSpPr>
        <p:spPr>
          <a:xfrm>
            <a:off x="563137" y="1447800"/>
            <a:ext cx="11156795" cy="4724400"/>
          </a:xfrm>
        </p:spPr>
        <p:txBody>
          <a:bodyPr>
            <a:normAutofit/>
          </a:bodyPr>
          <a:lstStyle/>
          <a:p>
            <a:pPr eaLnBrk="1" hangingPunct="1">
              <a:lnSpc>
                <a:spcPct val="90000"/>
              </a:lnSpc>
            </a:pPr>
            <a:r>
              <a:rPr lang="en-US" altLang="en-US" dirty="0">
                <a:latin typeface="Garamond"/>
                <a:ea typeface="ＭＳ Ｐゴシック" charset="-128"/>
                <a:cs typeface="Garamond"/>
              </a:rPr>
              <a:t>Brokers and Dealers economize on transactions costs.</a:t>
            </a:r>
          </a:p>
          <a:p>
            <a:pPr eaLnBrk="1" hangingPunct="1">
              <a:lnSpc>
                <a:spcPct val="90000"/>
              </a:lnSpc>
            </a:pPr>
            <a:r>
              <a:rPr lang="en-US" altLang="en-US" dirty="0">
                <a:latin typeface="Garamond"/>
                <a:ea typeface="ＭＳ Ｐゴシック" charset="-128"/>
                <a:cs typeface="Garamond"/>
              </a:rPr>
              <a:t>Investment banks help firms to raise funds for new investment projects</a:t>
            </a:r>
          </a:p>
          <a:p>
            <a:pPr eaLnBrk="1" hangingPunct="1">
              <a:lnSpc>
                <a:spcPct val="90000"/>
              </a:lnSpc>
            </a:pPr>
            <a:r>
              <a:rPr lang="en-US" altLang="en-US" dirty="0">
                <a:latin typeface="Garamond"/>
                <a:ea typeface="ＭＳ Ｐゴシック" charset="-128"/>
                <a:cs typeface="Garamond"/>
              </a:rPr>
              <a:t>Insurance companies arrange contracts where the policy holder pays the average loss on all policies rather than the face his or her individual risk of loss.</a:t>
            </a:r>
          </a:p>
          <a:p>
            <a:pPr eaLnBrk="1" hangingPunct="1">
              <a:lnSpc>
                <a:spcPct val="90000"/>
              </a:lnSpc>
            </a:pPr>
            <a:r>
              <a:rPr lang="en-US" altLang="en-US" dirty="0">
                <a:latin typeface="Garamond"/>
                <a:ea typeface="ＭＳ Ｐゴシック" charset="-128"/>
                <a:cs typeface="Garamond"/>
              </a:rPr>
              <a:t>Mutual Funds: allow small investors to hold diversified portfolios and save for retirement.</a:t>
            </a:r>
          </a:p>
          <a:p>
            <a:pPr eaLnBrk="1" hangingPunct="1">
              <a:lnSpc>
                <a:spcPct val="90000"/>
              </a:lnSpc>
            </a:pPr>
            <a:r>
              <a:rPr lang="en-US" altLang="en-US" dirty="0">
                <a:latin typeface="Garamond"/>
                <a:ea typeface="ＭＳ Ｐゴシック" charset="-128"/>
                <a:cs typeface="Garamond"/>
              </a:rPr>
              <a:t>And, commercial banks…</a:t>
            </a:r>
          </a:p>
        </p:txBody>
      </p:sp>
    </p:spTree>
    <p:extLst>
      <p:ext uri="{BB962C8B-B14F-4D97-AF65-F5344CB8AC3E}">
        <p14:creationId xmlns:p14="http://schemas.microsoft.com/office/powerpoint/2010/main" val="308241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16502</TotalTime>
  <Words>3119</Words>
  <Application>Microsoft Macintosh PowerPoint</Application>
  <PresentationFormat>Widescreen</PresentationFormat>
  <Paragraphs>317</Paragraphs>
  <Slides>47</Slides>
  <Notes>31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Courier New</vt:lpstr>
      <vt:lpstr>Garamond</vt:lpstr>
      <vt:lpstr>Custom Design</vt:lpstr>
      <vt:lpstr>PowerPoint Presentation</vt:lpstr>
      <vt:lpstr> National Economic Education Delegation</vt:lpstr>
      <vt:lpstr>Who Are We?</vt:lpstr>
      <vt:lpstr>Where Are We?</vt:lpstr>
      <vt:lpstr> Available NEED Topics Include:</vt:lpstr>
      <vt:lpstr>The Economic Role of Finance</vt:lpstr>
      <vt:lpstr>Financial Assets:</vt:lpstr>
      <vt:lpstr>Financial Markets</vt:lpstr>
      <vt:lpstr>Financial Institutions</vt:lpstr>
      <vt:lpstr>Banks</vt:lpstr>
      <vt:lpstr>Problematic Aspects of Finance</vt:lpstr>
      <vt:lpstr>6.Financial Crises in the 19th Century</vt:lpstr>
      <vt:lpstr>Illiquidity Can Lead to Insolvency</vt:lpstr>
      <vt:lpstr>Walter Bagehot’s and his Famous Dictum</vt:lpstr>
      <vt:lpstr>JP Morgan, “Lender of Last Resort?” (LOL)</vt:lpstr>
      <vt:lpstr>The Aftermath:  Federal Reserve Act of 1913</vt:lpstr>
      <vt:lpstr>1.  Liquidity, more generally</vt:lpstr>
      <vt:lpstr>1.  Liquidity: the good</vt:lpstr>
      <vt:lpstr>1.  Liquidity and Information</vt:lpstr>
      <vt:lpstr>Is the Bond Market Informationally Efficient?</vt:lpstr>
      <vt:lpstr>Information about What?</vt:lpstr>
      <vt:lpstr>Really? (personal comment)</vt:lpstr>
      <vt:lpstr>Fama’s Response</vt:lpstr>
      <vt:lpstr>Information about What?</vt:lpstr>
      <vt:lpstr>Information about What?</vt:lpstr>
      <vt:lpstr>Informational Efficiency:  2 Kinds</vt:lpstr>
      <vt:lpstr>2.  Borrowing and Leverage:  the Good</vt:lpstr>
      <vt:lpstr>Borrowing to Increase Leverage and Returns</vt:lpstr>
      <vt:lpstr>Then Why do Firms Borrow?</vt:lpstr>
      <vt:lpstr>Then Why do Firms Borrow (cont.)?</vt:lpstr>
      <vt:lpstr>Another Example of Good Borrowing?</vt:lpstr>
      <vt:lpstr>Agency Costs an Example</vt:lpstr>
      <vt:lpstr>Given M&amp;M Why do Banks Borrow?</vt:lpstr>
      <vt:lpstr>But It Is Worse</vt:lpstr>
      <vt:lpstr>3.  The Good:  Hedging with Derivatives</vt:lpstr>
      <vt:lpstr>Problems:  Speculation (?)</vt:lpstr>
      <vt:lpstr>Speculation with Derivatives</vt:lpstr>
      <vt:lpstr>4. Trading Volumes</vt:lpstr>
      <vt:lpstr>We are devoting increasing resources to finance:  </vt:lpstr>
      <vt:lpstr>New Harvard MBAs by Job Function</vt:lpstr>
      <vt:lpstr>Trading Volumes?</vt:lpstr>
      <vt:lpstr>5.  Financial Engineering: Its Not All Bad!</vt:lpstr>
      <vt:lpstr>The Good Side of Securitization</vt:lpstr>
      <vt:lpstr>What went wrong?</vt:lpstr>
      <vt:lpstr>CDOs2</vt:lpstr>
      <vt:lpstr>Does Mortgage Securitization Prove that Financial Engineering is Bad?</vt:lpstr>
      <vt:lpstr>Therefore: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294</cp:revision>
  <cp:lastPrinted>2022-01-04T21:19:21Z</cp:lastPrinted>
  <dcterms:created xsi:type="dcterms:W3CDTF">2017-05-03T22:30:38Z</dcterms:created>
  <dcterms:modified xsi:type="dcterms:W3CDTF">2023-04-27T16:35:26Z</dcterms:modified>
</cp:coreProperties>
</file>