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9"/>
  </p:notesMasterIdLst>
  <p:sldIdLst>
    <p:sldId id="4101" r:id="rId2"/>
    <p:sldId id="1152" r:id="rId3"/>
    <p:sldId id="1110" r:id="rId4"/>
    <p:sldId id="4504" r:id="rId5"/>
    <p:sldId id="332" r:id="rId6"/>
    <p:sldId id="421" r:id="rId7"/>
    <p:sldId id="1055" r:id="rId8"/>
    <p:sldId id="4501" r:id="rId9"/>
    <p:sldId id="1071" r:id="rId10"/>
    <p:sldId id="1271" r:id="rId11"/>
    <p:sldId id="1316" r:id="rId12"/>
    <p:sldId id="1309" r:id="rId13"/>
    <p:sldId id="1266" r:id="rId14"/>
    <p:sldId id="4408" r:id="rId15"/>
    <p:sldId id="4411" r:id="rId16"/>
    <p:sldId id="4412" r:id="rId17"/>
    <p:sldId id="4413" r:id="rId18"/>
    <p:sldId id="4502" r:id="rId19"/>
    <p:sldId id="4419" r:id="rId20"/>
    <p:sldId id="1278" r:id="rId21"/>
    <p:sldId id="1045" r:id="rId22"/>
    <p:sldId id="1150" r:id="rId23"/>
    <p:sldId id="1281" r:id="rId24"/>
    <p:sldId id="4421" r:id="rId25"/>
    <p:sldId id="1296" r:id="rId26"/>
    <p:sldId id="4420" r:id="rId27"/>
    <p:sldId id="102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54" autoAdjust="0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200" y="1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71" d="100"/>
        <a:sy n="171" d="100"/>
      </p:scale>
      <p:origin x="0" y="-2199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Debt/debt2deficit_gdpshare.png" TargetMode="External"/><Relationship Id="rId5" Type="http://schemas.openxmlformats.org/officeDocument/2006/relationships/image" Target="../media/image10.png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Debt/debt2types.png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econ.org/testimonials.php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ForeignHolding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3249194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Walnut Creek Rotary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2"/>
                </a:solidFill>
              </a:rPr>
              <a:t>November 28, </a:t>
            </a:r>
            <a:r>
              <a:rPr lang="en-US" sz="3200" dirty="0">
                <a:solidFill>
                  <a:schemeClr val="tx2"/>
                </a:solidFill>
              </a:rPr>
              <a:t>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24000" y="4294459"/>
            <a:ext cx="9144000" cy="131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NEED</a:t>
            </a:r>
            <a:endParaRPr lang="en-US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51997"/>
              </p:ext>
            </p:extLst>
          </p:nvPr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$24.5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0C4D3A1-D765-5E4F-DFEF-AE604F7BBB15}"/>
              </a:ext>
            </a:extLst>
          </p:cNvPr>
          <p:cNvSpPr/>
          <p:nvPr/>
        </p:nvSpPr>
        <p:spPr>
          <a:xfrm>
            <a:off x="6735337" y="3791415"/>
            <a:ext cx="2537414" cy="104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49AE3DC-07D5-EBFB-ABB2-8BF307291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493574"/>
              </p:ext>
            </p:extLst>
          </p:nvPr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$24.5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03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032DA-0E8C-5D08-D43E-2B0762316830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922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1DA806-CD41-4380-D912-8838BA23CC2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Let’s Think About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A2531-BC7B-4462-BD2A-A6668C0D192A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B1B7A48-0D30-31C1-B4CF-3B3CA842C3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52370" y="1216166"/>
            <a:ext cx="9387048" cy="46512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A14EA5-99F8-D02E-E0E5-8BA54E17939A}"/>
              </a:ext>
            </a:extLst>
          </p:cNvPr>
          <p:cNvSpPr/>
          <p:nvPr/>
        </p:nvSpPr>
        <p:spPr>
          <a:xfrm>
            <a:off x="9551817" y="1493157"/>
            <a:ext cx="1310780" cy="30940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2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 UP: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b="1" dirty="0"/>
              <a:t>In particular, during the Great Recession &amp; COVID.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 DOWN: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b="1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10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618C-4522-9B63-C0BC-5BE6A604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Cuts Have Driven The Debt Increases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684C612-02EA-9B3F-EB10-A2083EA45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993" y="1325563"/>
            <a:ext cx="7733913" cy="48188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BAD82-AE23-EDAA-A95A-9FF2F8BA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474C0-C0B1-C2CE-A091-514E2FAE56C1}"/>
              </a:ext>
            </a:extLst>
          </p:cNvPr>
          <p:cNvSpPr txBox="1"/>
          <p:nvPr/>
        </p:nvSpPr>
        <p:spPr>
          <a:xfrm>
            <a:off x="8498541" y="2249520"/>
            <a:ext cx="271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Trump Tax Cuts: 6% of GDP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ED4A7-5F56-88B0-91A6-10A408553BFF}"/>
              </a:ext>
            </a:extLst>
          </p:cNvPr>
          <p:cNvSpPr txBox="1"/>
          <p:nvPr/>
        </p:nvSpPr>
        <p:spPr>
          <a:xfrm>
            <a:off x="8498541" y="2946584"/>
            <a:ext cx="268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Bush Tax Cuts: 32% of GDP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95AC4-3D47-BEA9-E587-B9B9C28528FC}"/>
              </a:ext>
            </a:extLst>
          </p:cNvPr>
          <p:cNvSpPr txBox="1"/>
          <p:nvPr/>
        </p:nvSpPr>
        <p:spPr>
          <a:xfrm>
            <a:off x="8498541" y="3960632"/>
            <a:ext cx="377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Great Recession &amp; COVID: 26% of GDP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C08DF-527C-DF8E-BF66-2846F828E374}"/>
              </a:ext>
            </a:extLst>
          </p:cNvPr>
          <p:cNvSpPr txBox="1"/>
          <p:nvPr/>
        </p:nvSpPr>
        <p:spPr>
          <a:xfrm>
            <a:off x="8457395" y="4910763"/>
            <a:ext cx="216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rest: 34% of GDP</a:t>
            </a:r>
          </a:p>
          <a:p>
            <a:endParaRPr lang="en-US" dirty="0"/>
          </a:p>
          <a:p>
            <a:r>
              <a:rPr lang="en-US" dirty="0"/>
              <a:t>Up from 31% in 2001</a:t>
            </a:r>
          </a:p>
        </p:txBody>
      </p:sp>
    </p:spTree>
    <p:extLst>
      <p:ext uri="{BB962C8B-B14F-4D97-AF65-F5344CB8AC3E}">
        <p14:creationId xmlns:p14="http://schemas.microsoft.com/office/powerpoint/2010/main" val="2283703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96" y="1474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Now</a:t>
            </a:r>
            <a:r>
              <a:rPr lang="en-US" sz="3200" dirty="0"/>
              <a:t> Let’s Think About Today </a:t>
            </a:r>
            <a:r>
              <a:rPr lang="en-US" sz="3200" u="sng" dirty="0"/>
              <a:t>and the Future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D13340FF-2E77-B483-7382-2246EF78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273" y="1091406"/>
            <a:ext cx="9843453" cy="50310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DA4CA-8A65-3E7E-6F8E-A5FCF6341CB6}"/>
              </a:ext>
            </a:extLst>
          </p:cNvPr>
          <p:cNvSpPr/>
          <p:nvPr/>
        </p:nvSpPr>
        <p:spPr>
          <a:xfrm>
            <a:off x="8928848" y="1785769"/>
            <a:ext cx="1904103" cy="388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16C9E-EE8F-CEE3-7BE1-6D8CB70FEEFF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00747591-618A-FF4C-52F2-6D42C826E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272" y="1091406"/>
            <a:ext cx="9843453" cy="503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77A15-649B-4D86-9DFC-77B11F395A01}"/>
              </a:ext>
            </a:extLst>
          </p:cNvPr>
          <p:cNvSpPr txBox="1"/>
          <p:nvPr/>
        </p:nvSpPr>
        <p:spPr>
          <a:xfrm>
            <a:off x="7315198" y="291532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588C-60B6-2128-C3AF-5BD5F3795DD1}"/>
              </a:ext>
            </a:extLst>
          </p:cNvPr>
          <p:cNvSpPr txBox="1"/>
          <p:nvPr/>
        </p:nvSpPr>
        <p:spPr>
          <a:xfrm>
            <a:off x="7349858" y="3425534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E971-4A72-B554-1910-BE2D10FC6EF2}"/>
              </a:ext>
            </a:extLst>
          </p:cNvPr>
          <p:cNvSpPr txBox="1"/>
          <p:nvPr/>
        </p:nvSpPr>
        <p:spPr>
          <a:xfrm>
            <a:off x="6907413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2022 Long Term Budget Outlook</a:t>
            </a:r>
          </a:p>
        </p:txBody>
      </p:sp>
      <p:pic>
        <p:nvPicPr>
          <p:cNvPr id="10" name="Content Placeholder 9" descr="A picture containing screenshot, font, logo, circle&#10;&#10;Description automatically generated">
            <a:extLst>
              <a:ext uri="{FF2B5EF4-FFF2-40B4-BE49-F238E27FC236}">
                <a16:creationId xmlns:a16="http://schemas.microsoft.com/office/drawing/2014/main" id="{222B8C37-55F7-8858-CD22-0A9580BEE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035" y="1249865"/>
            <a:ext cx="9565329" cy="435133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824507-D064-DB11-AEDB-885131D0A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656" y="5493352"/>
            <a:ext cx="5684055" cy="6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91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26269-1AFC-D024-697F-4576227CB75A}"/>
              </a:ext>
            </a:extLst>
          </p:cNvPr>
          <p:cNvSpPr txBox="1"/>
          <p:nvPr/>
        </p:nvSpPr>
        <p:spPr>
          <a:xfrm>
            <a:off x="8928219" y="3004907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Security</a:t>
            </a:r>
          </a:p>
          <a:p>
            <a:r>
              <a:rPr lang="en-US" dirty="0"/>
              <a:t>And Medicare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44F2C-51E1-E8CF-F5BA-D20ABB9FFCD7}"/>
              </a:ext>
            </a:extLst>
          </p:cNvPr>
          <p:cNvSpPr txBox="1"/>
          <p:nvPr/>
        </p:nvSpPr>
        <p:spPr>
          <a:xfrm>
            <a:off x="6907413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2022 Long Term Budget Outlook</a:t>
            </a:r>
          </a:p>
        </p:txBody>
      </p:sp>
      <p:pic>
        <p:nvPicPr>
          <p:cNvPr id="14" name="Content Placeholder 13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FC10155D-656D-A099-F21C-54C3D861E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6353" y="1104419"/>
            <a:ext cx="8953013" cy="509363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723F07-CA2D-C89C-9F1B-E9920700DC39}"/>
              </a:ext>
            </a:extLst>
          </p:cNvPr>
          <p:cNvSpPr/>
          <p:nvPr/>
        </p:nvSpPr>
        <p:spPr>
          <a:xfrm>
            <a:off x="8408894" y="3429000"/>
            <a:ext cx="2223247" cy="19139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0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government borrows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were low, but are rising – this is becoming a concern.</a:t>
            </a:r>
          </a:p>
          <a:p>
            <a:endParaRPr lang="en-US" dirty="0"/>
          </a:p>
          <a:p>
            <a:r>
              <a:rPr lang="en-US" dirty="0"/>
              <a:t>So, no, other than the debt ceiling, it’s not a problem today.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380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not and do not permanently increase relative debt.</a:t>
            </a:r>
          </a:p>
          <a:p>
            <a:pPr lvl="1"/>
            <a:r>
              <a:rPr lang="en-US" dirty="0"/>
              <a:t>Great Depression, WWII, Great Recession, COVID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significant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61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BCEB-B54A-C462-40E6-28CC41F3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A5216-FB7B-0D99-2EF5-A2FA7D445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57D01-5CA6-E267-3F8D-602A268E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71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76922"/>
            <a:ext cx="10515600" cy="1623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Interest rates are rising.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Stabilizing relative debt would substantially reduce the possibility of a crisis.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good news is we might be able to stabilize relative debt without a primary surplus.</a:t>
            </a:r>
          </a:p>
          <a:p>
            <a:pPr marL="0" indent="0">
              <a:buNone/>
            </a:pPr>
            <a:r>
              <a:rPr lang="en-US" dirty="0"/>
              <a:t>But we must substantially reduce primary deficits.</a:t>
            </a:r>
          </a:p>
          <a:p>
            <a:pPr marL="0" indent="0">
              <a:buNone/>
            </a:pPr>
            <a:r>
              <a:rPr lang="en-US" dirty="0"/>
              <a:t>We MUST MUST MUST continue raising the debt ceiling.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5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  <a:p>
            <a:pPr marL="457200" lvl="1" indent="0">
              <a:buNone/>
            </a:pPr>
            <a:endParaRPr lang="en-US" sz="2800" b="1" dirty="0"/>
          </a:p>
          <a:p>
            <a:r>
              <a:rPr lang="en-US" sz="3200" dirty="0"/>
              <a:t>The longer we wait, the harder it will be!</a:t>
            </a: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27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3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Support NEED:  </a:t>
            </a:r>
            <a:r>
              <a:rPr lang="en-US" dirty="0" err="1"/>
              <a:t>www.NEEDEcon.org</a:t>
            </a:r>
            <a:r>
              <a:rPr lang="en-US" dirty="0"/>
              <a:t>/</a:t>
            </a:r>
            <a:r>
              <a:rPr lang="en-US" dirty="0" err="1"/>
              <a:t>donate.php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1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598971"/>
              </p:ext>
            </p:extLst>
          </p:nvPr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$1,661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$6,270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02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2022 Budget Summary (in billions)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5016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$1,373 Billion</a:t>
            </a:r>
          </a:p>
        </p:txBody>
      </p:sp>
      <p:sp>
        <p:nvSpPr>
          <p:cNvPr id="3" name="Oval 2"/>
          <p:cNvSpPr/>
          <p:nvPr/>
        </p:nvSpPr>
        <p:spPr>
          <a:xfrm>
            <a:off x="3913111" y="4604888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73848" y="4604889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162508" y="5357495"/>
            <a:ext cx="2558945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904859" y="6456851"/>
            <a:ext cx="2722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www.cbo.gov</a:t>
            </a:r>
            <a:r>
              <a:rPr lang="en-US" sz="1200" dirty="0"/>
              <a:t>/publication/58888</a:t>
            </a:r>
          </a:p>
        </p:txBody>
      </p:sp>
    </p:spTree>
    <p:extLst>
      <p:ext uri="{BB962C8B-B14F-4D97-AF65-F5344CB8AC3E}">
        <p14:creationId xmlns:p14="http://schemas.microsoft.com/office/powerpoint/2010/main" val="261405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D37B20-760D-1433-A15F-2398D90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882CAFCA-4CCF-2F6A-EAA4-21B7A4F7B7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4544" y="1278640"/>
            <a:ext cx="10482912" cy="29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1764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Federal Reserve</a:t>
            </a:r>
          </a:p>
          <a:p>
            <a:pPr lvl="1"/>
            <a:r>
              <a:rPr lang="en-US" dirty="0"/>
              <a:t>Foreign government and individuals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Debt to Foreigners: July,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047B00-CFDD-6580-BD32-5942DAC18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B9CFB-3A99-B24C-6895-1F7EA95068B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675832" y="1109854"/>
            <a:ext cx="6710960" cy="4565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5A0D3-B616-0677-08D9-8E95166F9D52}"/>
              </a:ext>
            </a:extLst>
          </p:cNvPr>
          <p:cNvSpPr txBox="1"/>
          <p:nvPr/>
        </p:nvSpPr>
        <p:spPr>
          <a:xfrm>
            <a:off x="6820161" y="3038513"/>
            <a:ext cx="4643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Foreign ownership is relatively recent – in 1990 foreign ownership was less than 20%</a:t>
            </a:r>
          </a:p>
          <a:p>
            <a:r>
              <a:rPr lang="en-US" sz="2000" dirty="0"/>
              <a:t>Now, is 39.5%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4DFD0-B4E5-6126-CAF4-E85E996E43AE}"/>
              </a:ext>
            </a:extLst>
          </p:cNvPr>
          <p:cNvSpPr txBox="1"/>
          <p:nvPr/>
        </p:nvSpPr>
        <p:spPr>
          <a:xfrm>
            <a:off x="4031312" y="3895235"/>
            <a:ext cx="2445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Billions of U.S. Dollars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7658F-5253-6B04-7975-06FD5F268F5D}"/>
              </a:ext>
            </a:extLst>
          </p:cNvPr>
          <p:cNvSpPr txBox="1"/>
          <p:nvPr/>
        </p:nvSpPr>
        <p:spPr>
          <a:xfrm>
            <a:off x="5454127" y="6498278"/>
            <a:ext cx="6145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www.statista.com</a:t>
            </a:r>
            <a:r>
              <a:rPr lang="en-US" sz="1200" dirty="0"/>
              <a:t>/statistics/246420/major-foreign-holders-of-us-treasury-debt/</a:t>
            </a:r>
          </a:p>
        </p:txBody>
      </p:sp>
    </p:spTree>
    <p:extLst>
      <p:ext uri="{BB962C8B-B14F-4D97-AF65-F5344CB8AC3E}">
        <p14:creationId xmlns:p14="http://schemas.microsoft.com/office/powerpoint/2010/main" val="114095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679D-7BC3-4763-E354-A2C15319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20236"/>
          </a:xfrm>
        </p:spPr>
        <p:txBody>
          <a:bodyPr/>
          <a:lstStyle/>
          <a:p>
            <a:r>
              <a:rPr lang="en-US" dirty="0"/>
              <a:t>Important Points: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19A1E-3137-AE05-F96D-3C671DA68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8798"/>
            <a:ext cx="10515600" cy="150018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Not all debt is created equal.</a:t>
            </a:r>
          </a:p>
          <a:p>
            <a:pPr marL="342900" indent="-342900">
              <a:buFontTx/>
              <a:buChar char="-"/>
            </a:pPr>
            <a:r>
              <a:rPr lang="en-US" dirty="0"/>
              <a:t>What is the right measure of the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D90C4-6404-80BF-0CB1-FDB80017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8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Intragovernmental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public.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45519</TotalTime>
  <Words>1026</Words>
  <Application>Microsoft Macintosh PowerPoint</Application>
  <PresentationFormat>Widescreen</PresentationFormat>
  <Paragraphs>226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Courier New</vt:lpstr>
      <vt:lpstr>Custom Design</vt:lpstr>
      <vt:lpstr>PowerPoint Presentation</vt:lpstr>
      <vt:lpstr>Credits and Disclaimer</vt:lpstr>
      <vt:lpstr>What Does the US Govt. Budget Look Like?</vt:lpstr>
      <vt:lpstr>PowerPoint Presentation</vt:lpstr>
      <vt:lpstr>Debt vs. Deficit</vt:lpstr>
      <vt:lpstr> How Does the US Government Borrow?</vt:lpstr>
      <vt:lpstr>Who Holds Debt to Foreigners: July, 2023</vt:lpstr>
      <vt:lpstr>Important Points:</vt:lpstr>
      <vt:lpstr>Not All Debt Is Created Equal </vt:lpstr>
      <vt:lpstr>Two Measures of the Debt</vt:lpstr>
      <vt:lpstr>The All-Important Relative Debt</vt:lpstr>
      <vt:lpstr>Relative Debt and Deficit</vt:lpstr>
      <vt:lpstr>Two Measures of RELATIVE Debt</vt:lpstr>
      <vt:lpstr>But Let’s Think About Today</vt:lpstr>
      <vt:lpstr>Why Has the Federal Debt Risen So Much?</vt:lpstr>
      <vt:lpstr>Tax Cuts Have Driven The Debt Increases</vt:lpstr>
      <vt:lpstr>Now Let’s Think About Today and the Future</vt:lpstr>
      <vt:lpstr>Interest Will Grow as a Share of the Deficit</vt:lpstr>
      <vt:lpstr>What Are the Primary Drivers Going Forward?</vt:lpstr>
      <vt:lpstr>How to Think About the Debt</vt:lpstr>
      <vt:lpstr>Is The Debt a Problem Today?</vt:lpstr>
      <vt:lpstr>Not All Borrowing Is Bad!</vt:lpstr>
      <vt:lpstr>What About a Fiscal Crisis?</vt:lpstr>
      <vt:lpstr>Summary</vt:lpstr>
      <vt:lpstr>Bottom Line:  We Need to Worry about  the Debt</vt:lpstr>
      <vt:lpstr>Bottom Bottom Line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315</cp:revision>
  <cp:lastPrinted>2023-04-07T01:02:03Z</cp:lastPrinted>
  <dcterms:created xsi:type="dcterms:W3CDTF">2017-05-03T22:30:38Z</dcterms:created>
  <dcterms:modified xsi:type="dcterms:W3CDTF">2023-11-28T17:20:30Z</dcterms:modified>
</cp:coreProperties>
</file>