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01" r:id="rId2"/>
    <p:sldId id="1152" r:id="rId3"/>
    <p:sldId id="4506" r:id="rId4"/>
    <p:sldId id="4414" r:id="rId5"/>
    <p:sldId id="4787" r:id="rId6"/>
    <p:sldId id="4915" r:id="rId7"/>
    <p:sldId id="4916" r:id="rId8"/>
    <p:sldId id="4415" r:id="rId9"/>
    <p:sldId id="4504" r:id="rId10"/>
    <p:sldId id="1114" r:id="rId11"/>
    <p:sldId id="332" r:id="rId12"/>
    <p:sldId id="4917" r:id="rId13"/>
    <p:sldId id="421" r:id="rId14"/>
    <p:sldId id="1268" r:id="rId15"/>
    <p:sldId id="4918" r:id="rId16"/>
    <p:sldId id="1294" r:id="rId17"/>
    <p:sldId id="4919" r:id="rId18"/>
    <p:sldId id="4501" r:id="rId19"/>
    <p:sldId id="1071" r:id="rId20"/>
    <p:sldId id="4920" r:id="rId21"/>
    <p:sldId id="4921" r:id="rId22"/>
    <p:sldId id="1270" r:id="rId23"/>
    <p:sldId id="1147" r:id="rId24"/>
    <p:sldId id="4540" r:id="rId25"/>
    <p:sldId id="4544" r:id="rId26"/>
    <p:sldId id="1309" r:id="rId27"/>
    <p:sldId id="1120" r:id="rId28"/>
    <p:sldId id="1118" r:id="rId29"/>
    <p:sldId id="4543" r:id="rId30"/>
    <p:sldId id="1283" r:id="rId31"/>
    <p:sldId id="1121" r:id="rId32"/>
    <p:sldId id="1119" r:id="rId33"/>
    <p:sldId id="1292" r:id="rId34"/>
    <p:sldId id="4416" r:id="rId35"/>
    <p:sldId id="4408" r:id="rId36"/>
    <p:sldId id="4411" r:id="rId37"/>
    <p:sldId id="4412" r:id="rId38"/>
    <p:sldId id="4516" r:id="rId39"/>
    <p:sldId id="4508" r:id="rId40"/>
    <p:sldId id="4518" r:id="rId41"/>
    <p:sldId id="4511" r:id="rId42"/>
    <p:sldId id="4537" r:id="rId43"/>
    <p:sldId id="4538" r:id="rId44"/>
    <p:sldId id="4517" r:id="rId45"/>
    <p:sldId id="4922" r:id="rId46"/>
    <p:sldId id="4547" r:id="rId47"/>
    <p:sldId id="4419" r:id="rId48"/>
    <p:sldId id="4515" r:id="rId49"/>
    <p:sldId id="4541" r:id="rId50"/>
    <p:sldId id="1278" r:id="rId51"/>
    <p:sldId id="1068" r:id="rId52"/>
    <p:sldId id="1150" r:id="rId53"/>
    <p:sldId id="1045" r:id="rId54"/>
    <p:sldId id="1057" r:id="rId55"/>
    <p:sldId id="1074" r:id="rId56"/>
    <p:sldId id="4485" r:id="rId57"/>
    <p:sldId id="1295" r:id="rId58"/>
    <p:sldId id="1281" r:id="rId59"/>
    <p:sldId id="4923" r:id="rId60"/>
    <p:sldId id="4421" r:id="rId61"/>
    <p:sldId id="1280" r:id="rId62"/>
    <p:sldId id="4924" r:id="rId63"/>
    <p:sldId id="4420" r:id="rId64"/>
    <p:sldId id="414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39F88-975D-4001-A063-3E2162B9B171}" v="169" dt="2026-01-30T15:54:13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 autoAdjust="0"/>
    <p:restoredTop sz="91370"/>
  </p:normalViewPr>
  <p:slideViewPr>
    <p:cSldViewPr snapToGrid="0" snapToObjects="1">
      <p:cViewPr varScale="1">
        <p:scale>
          <a:sx n="116" d="100"/>
          <a:sy n="116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R6_Backup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Documents/Screen%20Shot%202025-11-11%20at%206.44.34%20P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Jan. 30,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Kathryn Wilson,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Kent State University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deficits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Free Shipping on Modern Waterfall Wall Mounted Single Handle Bathtub Tap  With Handshower Black｜Homary UK | Bathtub faucet, Faucet, Waterfall wall">
            <a:extLst>
              <a:ext uri="{FF2B5EF4-FFF2-40B4-BE49-F238E27FC236}">
                <a16:creationId xmlns:a16="http://schemas.microsoft.com/office/drawing/2014/main" id="{67B9FF70-F2DD-9A81-EDD3-51516E6F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4"/>
          <a:stretch/>
        </p:blipFill>
        <p:spPr bwMode="auto">
          <a:xfrm>
            <a:off x="7292105" y="3520033"/>
            <a:ext cx="4061695" cy="2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234C4-C6FD-C289-55E4-6EC18666A21C}"/>
              </a:ext>
            </a:extLst>
          </p:cNvPr>
          <p:cNvSpPr txBox="1"/>
          <p:nvPr/>
        </p:nvSpPr>
        <p:spPr>
          <a:xfrm>
            <a:off x="9589062" y="4350680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Deficit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1357822-63A2-7CED-FDBB-3356A3B60CA4}"/>
              </a:ext>
            </a:extLst>
          </p:cNvPr>
          <p:cNvSpPr/>
          <p:nvPr/>
        </p:nvSpPr>
        <p:spPr>
          <a:xfrm>
            <a:off x="9329396" y="4483698"/>
            <a:ext cx="316311" cy="1956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76C43-1EC3-0E02-6205-DCDA1ED5822E}"/>
              </a:ext>
            </a:extLst>
          </p:cNvPr>
          <p:cNvSpPr txBox="1"/>
          <p:nvPr/>
        </p:nvSpPr>
        <p:spPr>
          <a:xfrm>
            <a:off x="7703618" y="5094962"/>
            <a:ext cx="8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Debt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584488-E5B3-3BB2-8DB7-36ECD79673F0}"/>
              </a:ext>
            </a:extLst>
          </p:cNvPr>
          <p:cNvSpPr/>
          <p:nvPr/>
        </p:nvSpPr>
        <p:spPr>
          <a:xfrm>
            <a:off x="8723214" y="5094962"/>
            <a:ext cx="226577" cy="36716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A0E37-F1AD-6D27-3C7B-1410AB0DE62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858240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dirty="0"/>
              <a:t>We must enact plans to reduce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8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governments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46235224-EA9F-4A31-BC2B-F9520473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76300" y="1120639"/>
            <a:ext cx="10058400" cy="5029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F5BC1-7D1C-0757-E350-9E868F2BEE25}"/>
              </a:ext>
            </a:extLst>
          </p:cNvPr>
          <p:cNvSpPr txBox="1"/>
          <p:nvPr/>
        </p:nvSpPr>
        <p:spPr>
          <a:xfrm>
            <a:off x="2143958" y="1775359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2025, Q2:  Other Domestic:  	52.9%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15.6%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31.5%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Dec.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5615" y="1300753"/>
            <a:ext cx="6397040" cy="4729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31.5%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273931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54% of international trade involves the dollar.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  <p:pic>
        <p:nvPicPr>
          <p:cNvPr id="8" name="Picture 7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33ECD34A-60C5-BFAB-CA84-BA7E113D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9" y="501493"/>
            <a:ext cx="10154699" cy="55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III. 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June,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C9A92-FA8A-F5AA-02A5-E8C9DEE7A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08466" y="1012696"/>
            <a:ext cx="5270269" cy="52840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A7FEB8-422E-5137-0C2B-345AE4220760}"/>
              </a:ext>
            </a:extLst>
          </p:cNvPr>
          <p:cNvSpPr txBox="1"/>
          <p:nvPr/>
        </p:nvSpPr>
        <p:spPr>
          <a:xfrm>
            <a:off x="2464905" y="1206294"/>
            <a:ext cx="198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Social Security</a:t>
            </a:r>
          </a:p>
          <a:p>
            <a:r>
              <a:rPr lang="en-US" dirty="0"/>
              <a:t>and Medicare</a:t>
            </a:r>
          </a:p>
          <a:p>
            <a:r>
              <a:rPr lang="en-US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427908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41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/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E528C9-9873-3D8A-A06C-1A9446E5B02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85F07-0406-A90A-B257-809CD8201909}"/>
              </a:ext>
            </a:extLst>
          </p:cNvPr>
          <p:cNvCxnSpPr/>
          <p:nvPr/>
        </p:nvCxnSpPr>
        <p:spPr>
          <a:xfrm flipV="1">
            <a:off x="6583680" y="1532709"/>
            <a:ext cx="1663337" cy="931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157637" y="110166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</a:t>
            </a:r>
            <a:r>
              <a:rPr lang="en-US" u="sng" dirty="0"/>
              <a:t>Primary deficit </a:t>
            </a:r>
            <a:r>
              <a:rPr lang="en-US" dirty="0"/>
              <a:t>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D2CAD-38E6-79D0-25C5-4372A89BB51D}"/>
              </a:ext>
            </a:extLst>
          </p:cNvPr>
          <p:cNvGrpSpPr/>
          <p:nvPr/>
        </p:nvGrpSpPr>
        <p:grpSpPr>
          <a:xfrm>
            <a:off x="512524" y="3215335"/>
            <a:ext cx="10011508" cy="2338754"/>
            <a:chOff x="8402320" y="1447990"/>
            <a:chExt cx="3004487" cy="4440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91ED8-30ED-AB75-2C26-C96425202982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F3729-08C4-70B8-9A1D-215EF3CDBBD5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19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First: A Budget Overview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Important Points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Can’t Stop Thinking About Tomorrow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Think About the Debt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5721755" y="6472240"/>
            <a:ext cx="5844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Tax Policy Center https://www.taxpolicycenter.org/fiscal-fact/tax-revenue-share-gdp-oecd-countries</a:t>
            </a:r>
            <a:endParaRPr lang="en-US" sz="1000" b="1" i="0" u="none" strike="noStrike" dirty="0">
              <a:effectLst/>
              <a:latin typeface="nyt-cheltenham-cond"/>
            </a:endParaRPr>
          </a:p>
        </p:txBody>
      </p:sp>
      <p:pic>
        <p:nvPicPr>
          <p:cNvPr id="2050" name="Picture 2" descr="Total tax revenue as a share of GDP in 2021 for the US was 26.6%, compared with the OECD's average of 34.1%. The US ranked 32nd out of 38 OECD nations.">
            <a:extLst>
              <a:ext uri="{FF2B5EF4-FFF2-40B4-BE49-F238E27FC236}">
                <a16:creationId xmlns:a16="http://schemas.microsoft.com/office/drawing/2014/main" id="{3D668410-3B61-63D4-392D-F6C550CE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19" y="139539"/>
            <a:ext cx="6090447" cy="61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5095" y="1137915"/>
            <a:ext cx="9079256" cy="50310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68C17F-A422-0289-5BDE-02246801FB56}"/>
              </a:ext>
            </a:extLst>
          </p:cNvPr>
          <p:cNvSpPr/>
          <p:nvPr/>
        </p:nvSpPr>
        <p:spPr>
          <a:xfrm>
            <a:off x="8799376" y="1513839"/>
            <a:ext cx="1747398" cy="37571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F23BE-574B-87D5-8095-0D403D53E385}"/>
              </a:ext>
            </a:extLst>
          </p:cNvPr>
          <p:cNvSpPr txBox="1"/>
          <p:nvPr/>
        </p:nvSpPr>
        <p:spPr>
          <a:xfrm>
            <a:off x="8928848" y="1785769"/>
            <a:ext cx="12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031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12EF-DA7C-AD80-5E7E-7B5281E0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on the Debt is a Growing Problem!</a:t>
            </a:r>
          </a:p>
        </p:txBody>
      </p:sp>
      <p:pic>
        <p:nvPicPr>
          <p:cNvPr id="6" name="Content Placeholder 5" descr="A graph of a graph showing the cost of a product&#10;&#10;Description automatically generated with medium confidence">
            <a:extLst>
              <a:ext uri="{FF2B5EF4-FFF2-40B4-BE49-F238E27FC236}">
                <a16:creationId xmlns:a16="http://schemas.microsoft.com/office/drawing/2014/main" id="{1445061C-6940-15EC-C236-827437ABE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02872" y="1029010"/>
            <a:ext cx="9386255" cy="5201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94D5-152E-ACF3-6154-6D67C7D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41783C-F5D3-82EC-EBE2-37708D4823F1}"/>
              </a:ext>
            </a:extLst>
          </p:cNvPr>
          <p:cNvCxnSpPr>
            <a:cxnSpLocks/>
          </p:cNvCxnSpPr>
          <p:nvPr/>
        </p:nvCxnSpPr>
        <p:spPr>
          <a:xfrm>
            <a:off x="5777948" y="1325563"/>
            <a:ext cx="0" cy="364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1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350456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$5.2 (17.3%)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$7.0 (23.1%)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2056559" y="1076207"/>
            <a:ext cx="7907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2025 Budget Summary (in Trillions, % of GDP)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404387"/>
            <a:ext cx="3548302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85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 (5.8%)</a:t>
            </a:r>
          </a:p>
        </p:txBody>
      </p:sp>
    </p:spTree>
    <p:extLst>
      <p:ext uri="{BB962C8B-B14F-4D97-AF65-F5344CB8AC3E}">
        <p14:creationId xmlns:p14="http://schemas.microsoft.com/office/powerpoint/2010/main" val="1325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lvl="2"/>
            <a:r>
              <a:rPr lang="en-US" dirty="0"/>
              <a:t>Recession</a:t>
            </a:r>
          </a:p>
          <a:p>
            <a:pPr lvl="2"/>
            <a:r>
              <a:rPr lang="en-US" dirty="0"/>
              <a:t>War</a:t>
            </a:r>
          </a:p>
          <a:p>
            <a:pPr lvl="2"/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lvl="2"/>
            <a:r>
              <a:rPr lang="en-US" dirty="0"/>
              <a:t>Infrastructure</a:t>
            </a:r>
          </a:p>
          <a:p>
            <a:pPr lvl="2"/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had been low the past decade, but higher now (but coming down)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13% of spending in 2024.</a:t>
            </a:r>
          </a:p>
          <a:p>
            <a:pPr lvl="2"/>
            <a:r>
              <a:rPr lang="en-US" dirty="0"/>
              <a:t>23% of spending in 2054.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62939725-4D4B-561B-AD75-D2720CA2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04" y="834411"/>
            <a:ext cx="7772400" cy="5395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A374B-90E6-27A6-DDCF-122F16E0221E}"/>
              </a:ext>
            </a:extLst>
          </p:cNvPr>
          <p:cNvSpPr txBox="1"/>
          <p:nvPr/>
        </p:nvSpPr>
        <p:spPr>
          <a:xfrm>
            <a:off x="6515100" y="6456851"/>
            <a:ext cx="5065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taxfoundation.org</a:t>
            </a:r>
            <a:r>
              <a:rPr lang="en-US" sz="1200" dirty="0"/>
              <a:t>/blog/us-debt-compares-to-other-countries/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6D572-B3AF-D801-5BFA-3E55D13A2F17}"/>
              </a:ext>
            </a:extLst>
          </p:cNvPr>
          <p:cNvCxnSpPr/>
          <p:nvPr/>
        </p:nvCxnSpPr>
        <p:spPr>
          <a:xfrm>
            <a:off x="3325091" y="150668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A09B1-25BB-A62F-34C4-F32256FC3940}"/>
              </a:ext>
            </a:extLst>
          </p:cNvPr>
          <p:cNvCxnSpPr/>
          <p:nvPr/>
        </p:nvCxnSpPr>
        <p:spPr>
          <a:xfrm>
            <a:off x="3325090" y="248907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BF5776-DBDD-2BFB-C7B1-FFE5F0251E56}"/>
              </a:ext>
            </a:extLst>
          </p:cNvPr>
          <p:cNvCxnSpPr/>
          <p:nvPr/>
        </p:nvCxnSpPr>
        <p:spPr>
          <a:xfrm>
            <a:off x="3210204" y="3429000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E7674-042B-31BE-04D0-1F0649CEEBF7}"/>
              </a:ext>
            </a:extLst>
          </p:cNvPr>
          <p:cNvCxnSpPr/>
          <p:nvPr/>
        </p:nvCxnSpPr>
        <p:spPr>
          <a:xfrm>
            <a:off x="2976168" y="4976712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996D3-D4C2-076B-4310-4985994B653D}"/>
              </a:ext>
            </a:extLst>
          </p:cNvPr>
          <p:cNvCxnSpPr/>
          <p:nvPr/>
        </p:nvCxnSpPr>
        <p:spPr>
          <a:xfrm>
            <a:off x="2649681" y="5567555"/>
            <a:ext cx="675409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500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/system/files/2025-01/60870-Outlook-2025.pdf</a:t>
            </a:r>
          </a:p>
        </p:txBody>
      </p:sp>
    </p:spTree>
    <p:extLst>
      <p:ext uri="{BB962C8B-B14F-4D97-AF65-F5344CB8AC3E}">
        <p14:creationId xmlns:p14="http://schemas.microsoft.com/office/powerpoint/2010/main" val="741157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87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Haveman, Ph.D.</a:t>
            </a:r>
          </a:p>
          <a:p>
            <a:pPr marL="0" indent="0" algn="ctr">
              <a:buNone/>
            </a:pPr>
            <a:r>
              <a:rPr lang="en-US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74320" y="1016678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427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/article/chart-pack-individual-taxes/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D582D2-EE5E-EF13-B8F2-EA5559008DC3}"/>
              </a:ext>
            </a:extLst>
          </p:cNvPr>
          <p:cNvSpPr/>
          <p:nvPr/>
        </p:nvSpPr>
        <p:spPr>
          <a:xfrm>
            <a:off x="9743122" y="5841322"/>
            <a:ext cx="1665837" cy="5204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CCDA7-CB26-0866-BDD8-83E7C9D0EE3B}"/>
              </a:ext>
            </a:extLst>
          </p:cNvPr>
          <p:cNvSpPr/>
          <p:nvPr/>
        </p:nvSpPr>
        <p:spPr>
          <a:xfrm>
            <a:off x="1274320" y="1781175"/>
            <a:ext cx="9812780" cy="11144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299C1-BDC6-33F3-25DB-B4F1B719D6F2}"/>
              </a:ext>
            </a:extLst>
          </p:cNvPr>
          <p:cNvSpPr/>
          <p:nvPr/>
        </p:nvSpPr>
        <p:spPr>
          <a:xfrm>
            <a:off x="1274320" y="2895600"/>
            <a:ext cx="9812780" cy="504825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D5E31-6413-F13B-02A5-8DFDB2F4A5FA}"/>
              </a:ext>
            </a:extLst>
          </p:cNvPr>
          <p:cNvSpPr/>
          <p:nvPr/>
        </p:nvSpPr>
        <p:spPr>
          <a:xfrm>
            <a:off x="1274320" y="3400425"/>
            <a:ext cx="9812780" cy="1476375"/>
          </a:xfrm>
          <a:prstGeom prst="rect">
            <a:avLst/>
          </a:prstGeom>
          <a:noFill/>
          <a:ln w="38100">
            <a:solidFill>
              <a:srgbClr val="0C4C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8A263-2D03-EE7B-EF3A-56E6B3F147B6}"/>
              </a:ext>
            </a:extLst>
          </p:cNvPr>
          <p:cNvSpPr/>
          <p:nvPr/>
        </p:nvSpPr>
        <p:spPr>
          <a:xfrm>
            <a:off x="1274320" y="4876800"/>
            <a:ext cx="9812780" cy="877176"/>
          </a:xfrm>
          <a:prstGeom prst="rect">
            <a:avLst/>
          </a:prstGeom>
          <a:noFill/>
          <a:ln w="38100">
            <a:solidFill>
              <a:srgbClr val="2B4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39E3-F81A-6D6B-0499-421DF77A06AC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Source: https://www.pgpf.org/national-debt-clock/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70220-CED1-D83D-1522-1E4E4791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7" b="907"/>
          <a:stretch/>
        </p:blipFill>
        <p:spPr>
          <a:xfrm>
            <a:off x="694707" y="2067716"/>
            <a:ext cx="10802586" cy="27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28653</TotalTime>
  <Words>2606</Words>
  <Application>Microsoft Macintosh PowerPoint</Application>
  <PresentationFormat>Widescreen</PresentationFormat>
  <Paragraphs>452</Paragraphs>
  <Slides>64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Credits and Disclaimer</vt:lpstr>
      <vt:lpstr>Outline</vt:lpstr>
      <vt:lpstr>I. First: A Budget Review</vt:lpstr>
      <vt:lpstr>What Does the US Govt. Budget Look Like?</vt:lpstr>
      <vt:lpstr>But There is More to The Budget!</vt:lpstr>
      <vt:lpstr>What Are Tax Expenditures?</vt:lpstr>
      <vt:lpstr>II. 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Dec. 2024</vt:lpstr>
      <vt:lpstr>Why Do Foreign Investors Buy US Treasuries?</vt:lpstr>
      <vt:lpstr>PowerPoint Presentation</vt:lpstr>
      <vt:lpstr>III. Important Points:</vt:lpstr>
      <vt:lpstr>Not All Debt Is Created Equal </vt:lpstr>
      <vt:lpstr>U.S. Publicly Held Debt, June, 2025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Relative Debt and Deficit</vt:lpstr>
      <vt:lpstr>Two Measures of the Deficit</vt:lpstr>
      <vt:lpstr>Key Points About US Relative Debt</vt:lpstr>
      <vt:lpstr> Debt Dynamics</vt:lpstr>
      <vt:lpstr>The Post-WWII Fall in Relative Debt</vt:lpstr>
      <vt:lpstr> Debt Dynamics</vt:lpstr>
      <vt:lpstr>The Arithmetic of Changes in Relative Debt</vt:lpstr>
      <vt:lpstr>An Almost Free Lunch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PowerPoint Presentation</vt:lpstr>
      <vt:lpstr>How To Address the Debt?</vt:lpstr>
      <vt:lpstr>What? It’s not 40%? No, it’s 24.1%.</vt:lpstr>
      <vt:lpstr>IV. Can’t Stop…Thinking About Tomorrow</vt:lpstr>
      <vt:lpstr>Now Let’s Think About Today and the Future</vt:lpstr>
      <vt:lpstr>Interest on the Debt is a Growing Problem!</vt:lpstr>
      <vt:lpstr>What Are the Primary Drivers Going Forward?</vt:lpstr>
      <vt:lpstr>The Population is Aging</vt:lpstr>
      <vt:lpstr>Mostly Healthcare</vt:lpstr>
      <vt:lpstr>V. 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VI. Summary</vt:lpstr>
      <vt:lpstr>Major Takeaways: Talking Points</vt:lpstr>
      <vt:lpstr>Bottom-Line Takeaways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530</cp:revision>
  <cp:lastPrinted>2024-07-08T20:25:19Z</cp:lastPrinted>
  <dcterms:created xsi:type="dcterms:W3CDTF">2017-05-03T22:30:38Z</dcterms:created>
  <dcterms:modified xsi:type="dcterms:W3CDTF">2026-03-08T05:48:47Z</dcterms:modified>
</cp:coreProperties>
</file>