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0"/>
  </p:notesMasterIdLst>
  <p:sldIdLst>
    <p:sldId id="4101" r:id="rId2"/>
    <p:sldId id="4001" r:id="rId3"/>
    <p:sldId id="1152" r:id="rId4"/>
    <p:sldId id="1110" r:id="rId5"/>
    <p:sldId id="4504" r:id="rId6"/>
    <p:sldId id="332" r:id="rId7"/>
    <p:sldId id="421" r:id="rId8"/>
    <p:sldId id="4505" r:id="rId9"/>
    <p:sldId id="4501" r:id="rId10"/>
    <p:sldId id="1071" r:id="rId11"/>
    <p:sldId id="1271" r:id="rId12"/>
    <p:sldId id="4506" r:id="rId13"/>
    <p:sldId id="1309" r:id="rId14"/>
    <p:sldId id="1266" r:id="rId15"/>
    <p:sldId id="4408" r:id="rId16"/>
    <p:sldId id="4411" r:id="rId17"/>
    <p:sldId id="4412" r:id="rId18"/>
    <p:sldId id="4413" r:id="rId19"/>
    <p:sldId id="4502" r:id="rId20"/>
    <p:sldId id="4419" r:id="rId21"/>
    <p:sldId id="1278" r:id="rId22"/>
    <p:sldId id="1045" r:id="rId23"/>
    <p:sldId id="1150" r:id="rId24"/>
    <p:sldId id="1281" r:id="rId25"/>
    <p:sldId id="4421" r:id="rId26"/>
    <p:sldId id="1296" r:id="rId27"/>
    <p:sldId id="4420" r:id="rId28"/>
    <p:sldId id="102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haveman" initials="jdh" lastIdx="1" clrIdx="1">
    <p:extLst>
      <p:ext uri="{19B8F6BF-5375-455C-9EA6-DF929625EA0E}">
        <p15:presenceInfo xmlns:p15="http://schemas.microsoft.com/office/powerpoint/2012/main" userId="haveman" providerId="None"/>
      </p:ext>
    </p:extLst>
  </p:cmAuthor>
  <p:cmAuthor id="3" name="debra soled" initials="ds" lastIdx="7" clrIdx="2">
    <p:extLst>
      <p:ext uri="{19B8F6BF-5375-455C-9EA6-DF929625EA0E}">
        <p15:presenceInfo xmlns:p15="http://schemas.microsoft.com/office/powerpoint/2012/main" userId="9307cfb5ac3a12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23" autoAdjust="0"/>
    <p:restoredTop sz="94674"/>
  </p:normalViewPr>
  <p:slideViewPr>
    <p:cSldViewPr snapToGrid="0" snapToObjects="1">
      <p:cViewPr varScale="1">
        <p:scale>
          <a:sx n="106" d="100"/>
          <a:sy n="106" d="100"/>
        </p:scale>
        <p:origin x="208" y="1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71" d="100"/>
        <a:sy n="171" d="100"/>
      </p:scale>
      <p:origin x="0" y="-2199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2/5/24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/publication/53627</a:t>
            </a:r>
          </a:p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71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77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20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ypes_nom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Promise%20Pegasus/FileShare/Presentations/Base_New/Charts/0.USGraphs/Debt/debt2deficit_gdpshare.png" TargetMode="External"/><Relationship Id="rId5" Type="http://schemas.openxmlformats.org/officeDocument/2006/relationships/image" Target="../media/image10.png"/><Relationship Id="rId4" Type="http://schemas.openxmlformats.org/officeDocument/2006/relationships/image" Target="file:////Volumes/Promise%20Pegasus/FileShare/Presentations/Base_New/Charts/0.USGraphs/Debt/debt2deficit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ypes_nom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olumes/Promise%20Pegasus/FileShare/Presentations/Base_New/Charts/0.USGraphs/Debt/debt2types.png" TargetMode="Externa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edecon.org/testimonials.php" TargetMode="External"/><Relationship Id="rId2" Type="http://schemas.openxmlformats.org/officeDocument/2006/relationships/hyperlink" Target="http://www.needecon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3249194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US Federal Debt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San Rafael Harbor Rotary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February 6, 2024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751" y="6302703"/>
            <a:ext cx="2743200" cy="365125"/>
          </a:xfrm>
        </p:spPr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FC1856-8C08-C940-AA35-DC1F9BA80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34" y="268162"/>
            <a:ext cx="3568700" cy="22733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8257F07-367A-E243-9A44-8EE1A2014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400" y="3686679"/>
            <a:ext cx="3530600" cy="22987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B89FE850-57BA-7948-8921-CBD1884B46E6}"/>
              </a:ext>
            </a:extLst>
          </p:cNvPr>
          <p:cNvSpPr txBox="1">
            <a:spLocks/>
          </p:cNvSpPr>
          <p:nvPr/>
        </p:nvSpPr>
        <p:spPr>
          <a:xfrm>
            <a:off x="1524000" y="4294459"/>
            <a:ext cx="9144000" cy="1310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Jon </a:t>
            </a:r>
            <a:r>
              <a:rPr lang="en-US" dirty="0" err="1">
                <a:solidFill>
                  <a:schemeClr val="tx2"/>
                </a:solidFill>
              </a:rPr>
              <a:t>Haveman</a:t>
            </a:r>
            <a:r>
              <a:rPr lang="en-US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NEED</a:t>
            </a:r>
            <a:endParaRPr lang="en-US" dirty="0">
              <a:solidFill>
                <a:srgbClr val="7E29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29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68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 Debt Is Created Equal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Some debt can reduce the availability of investment funds to other borrowers.</a:t>
            </a:r>
          </a:p>
          <a:p>
            <a:pPr lvl="1"/>
            <a:r>
              <a:rPr lang="en-US" dirty="0"/>
              <a:t>Often referred to as “crowding out” private investment.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Intragovernmental debt is (important) bookkeeping.</a:t>
            </a:r>
          </a:p>
          <a:p>
            <a:pPr lvl="1"/>
            <a:r>
              <a:rPr lang="en-US" dirty="0"/>
              <a:t>This debt </a:t>
            </a:r>
            <a:r>
              <a:rPr lang="en-US" b="1" dirty="0"/>
              <a:t>DOES NOT </a:t>
            </a:r>
            <a:r>
              <a:rPr lang="en-US" dirty="0"/>
              <a:t>crowd out private investment.</a:t>
            </a:r>
          </a:p>
          <a:p>
            <a:pPr lvl="1"/>
            <a:endParaRPr lang="en-US" dirty="0"/>
          </a:p>
          <a:p>
            <a:r>
              <a:rPr lang="en-US" dirty="0"/>
              <a:t>Debt held by the public.</a:t>
            </a:r>
            <a:endParaRPr lang="en-US" i="1" dirty="0"/>
          </a:p>
          <a:p>
            <a:pPr lvl="1"/>
            <a:r>
              <a:rPr lang="en-US" dirty="0"/>
              <a:t>This debt </a:t>
            </a:r>
            <a:r>
              <a:rPr lang="en-US" b="1" dirty="0"/>
              <a:t>MIGHT</a:t>
            </a:r>
            <a:r>
              <a:rPr lang="en-US" dirty="0"/>
              <a:t> crowd out private investment.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Most analyses of debt focus on federal debt held by the public.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449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the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8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E613E-5018-46C6-ADDB-B042AC156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All-Important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Relative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84E14-7971-481C-B860-4DD0D89D6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1325563"/>
          </a:xfrm>
        </p:spPr>
        <p:txBody>
          <a:bodyPr/>
          <a:lstStyle/>
          <a:p>
            <a:r>
              <a:rPr lang="en-US" dirty="0"/>
              <a:t>CBO analyzes the debt </a:t>
            </a:r>
            <a:r>
              <a:rPr lang="en-US" i="1" dirty="0"/>
              <a:t>relative</a:t>
            </a:r>
            <a:r>
              <a:rPr lang="en-US" dirty="0"/>
              <a:t> to GDP because:</a:t>
            </a:r>
          </a:p>
          <a:p>
            <a:pPr lvl="1"/>
            <a:r>
              <a:rPr lang="en-US" dirty="0"/>
              <a:t>To the extent that debt and deficits have burdens, these burdens depend on the size of the debt </a:t>
            </a:r>
            <a:r>
              <a:rPr lang="en-US" b="1" i="1" dirty="0"/>
              <a:t>relative</a:t>
            </a:r>
            <a:r>
              <a:rPr lang="en-US" dirty="0"/>
              <a:t> to the size of the economy.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28FF0-02B8-4701-BB0C-3C0AB203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1E7023-B8B4-5944-A997-7D417826FFD7}"/>
              </a:ext>
            </a:extLst>
          </p:cNvPr>
          <p:cNvGraphicFramePr>
            <a:graphicFrameLocks noGrp="1"/>
          </p:cNvGraphicFramePr>
          <p:nvPr/>
        </p:nvGraphicFramePr>
        <p:xfrm>
          <a:off x="2786526" y="3035652"/>
          <a:ext cx="6475508" cy="1852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707">
                  <a:extLst>
                    <a:ext uri="{9D8B030D-6E8A-4147-A177-3AD203B41FA5}">
                      <a16:colId xmlns:a16="http://schemas.microsoft.com/office/drawing/2014/main" val="2634375669"/>
                    </a:ext>
                  </a:extLst>
                </a:gridCol>
                <a:gridCol w="2277036">
                  <a:extLst>
                    <a:ext uri="{9D8B030D-6E8A-4147-A177-3AD203B41FA5}">
                      <a16:colId xmlns:a16="http://schemas.microsoft.com/office/drawing/2014/main" val="2323965429"/>
                    </a:ext>
                  </a:extLst>
                </a:gridCol>
                <a:gridCol w="2599765">
                  <a:extLst>
                    <a:ext uri="{9D8B030D-6E8A-4147-A177-3AD203B41FA5}">
                      <a16:colId xmlns:a16="http://schemas.microsoft.com/office/drawing/2014/main" val="919994498"/>
                    </a:ext>
                  </a:extLst>
                </a:gridCol>
              </a:tblGrid>
              <a:tr h="6822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Public Debt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Relative Debt</a:t>
                      </a:r>
                    </a:p>
                    <a:p>
                      <a:pPr algn="ctr"/>
                      <a:r>
                        <a:rPr lang="en-US" dirty="0"/>
                        <a:t>Debt/GDP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01981492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United States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$26.3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95.4%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9106265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Greece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$0.215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3600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497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4032DA-0E8C-5D08-D43E-2B0762316830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92200" y="1201026"/>
            <a:ext cx="10058400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Rel</a:t>
            </a:r>
            <a:r>
              <a:rPr lang="en-US" dirty="0"/>
              <a:t>ative Debt and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07BB63-2B95-3949-9AE8-02C7F50E0DDA}"/>
              </a:ext>
            </a:extLst>
          </p:cNvPr>
          <p:cNvPicPr>
            <a:picLocks noChangeAspect="1"/>
          </p:cNvPicPr>
          <p:nvPr/>
        </p:nvPicPr>
        <p:blipFill>
          <a:blip r:embed="rId5" r:link="rId6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3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1DA806-CD41-4380-D912-8838BA23CC24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RELATIVE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5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0EAD-8CDA-5A49-31DF-8853EBF3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9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Let’s Think About Today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67541-610B-022B-FBE7-10E71F37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AA2531-BC7B-4462-BD2A-A6668C0D192A}"/>
              </a:ext>
            </a:extLst>
          </p:cNvPr>
          <p:cNvSpPr/>
          <p:nvPr/>
        </p:nvSpPr>
        <p:spPr>
          <a:xfrm>
            <a:off x="9255156" y="5669280"/>
            <a:ext cx="1904103" cy="438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9B1B7A48-0D30-31C1-B4CF-3B3CA842C3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52370" y="1216166"/>
            <a:ext cx="9387048" cy="46512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7A14EA5-99F8-D02E-E0E5-8BA54E17939A}"/>
              </a:ext>
            </a:extLst>
          </p:cNvPr>
          <p:cNvSpPr/>
          <p:nvPr/>
        </p:nvSpPr>
        <p:spPr>
          <a:xfrm>
            <a:off x="9551817" y="1493157"/>
            <a:ext cx="1310780" cy="309408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2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452E8-400F-B347-B5E6-C310E6374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Has the Federal Debt Risen So Much?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CAA1E-66C4-8B40-A8C1-7067A53C55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Expenditures UP:</a:t>
            </a:r>
          </a:p>
          <a:p>
            <a:pPr lvl="1"/>
            <a:r>
              <a:rPr lang="en-US" dirty="0"/>
              <a:t>Social Security</a:t>
            </a:r>
          </a:p>
          <a:p>
            <a:pPr lvl="1"/>
            <a:r>
              <a:rPr lang="en-US" dirty="0"/>
              <a:t>Health-care costs</a:t>
            </a:r>
          </a:p>
          <a:p>
            <a:pPr lvl="1"/>
            <a:r>
              <a:rPr lang="en-US" dirty="0"/>
              <a:t>Economic stimulus</a:t>
            </a:r>
          </a:p>
          <a:p>
            <a:pPr lvl="2"/>
            <a:r>
              <a:rPr lang="en-US" b="1" dirty="0"/>
              <a:t>In particular, during the Great Recession &amp; COVID.</a:t>
            </a:r>
          </a:p>
          <a:p>
            <a:pPr lvl="1"/>
            <a:r>
              <a:rPr lang="en-US" dirty="0"/>
              <a:t>Military engagements overseas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B1E9B-53F1-1A48-BABE-DD67E00ECE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Revenues DOWN:</a:t>
            </a:r>
          </a:p>
          <a:p>
            <a:pPr lvl="1"/>
            <a:r>
              <a:rPr lang="en-US" dirty="0"/>
              <a:t>Declining income tax revenues</a:t>
            </a:r>
          </a:p>
          <a:p>
            <a:pPr lvl="2"/>
            <a:r>
              <a:rPr lang="en-US" dirty="0"/>
              <a:t>Stagnant wages</a:t>
            </a:r>
          </a:p>
          <a:p>
            <a:pPr lvl="2"/>
            <a:r>
              <a:rPr lang="en-US" b="1" dirty="0"/>
              <a:t>Tax cuts</a:t>
            </a:r>
          </a:p>
          <a:p>
            <a:pPr lvl="1"/>
            <a:r>
              <a:rPr lang="en-US" dirty="0"/>
              <a:t>Social security </a:t>
            </a:r>
          </a:p>
          <a:p>
            <a:pPr lvl="2"/>
            <a:r>
              <a:rPr lang="en-US" dirty="0"/>
              <a:t>Declining revenues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9D9963-6F68-F741-A7DD-83E52A77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010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4618C-4522-9B63-C0BC-5BE6A6045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Cuts Have Driven The Debt Increases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8684C612-02EA-9B3F-EB10-A2083EA45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993" y="1325563"/>
            <a:ext cx="7733913" cy="481882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BAD82-AE23-EDAA-A95A-9FF2F8BA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474C0-C0B1-C2CE-A091-514E2FAE56C1}"/>
              </a:ext>
            </a:extLst>
          </p:cNvPr>
          <p:cNvSpPr txBox="1"/>
          <p:nvPr/>
        </p:nvSpPr>
        <p:spPr>
          <a:xfrm>
            <a:off x="8498541" y="2249520"/>
            <a:ext cx="2713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Trump Tax Cuts: 6% of GDP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5ED4A7-5F56-88B0-91A6-10A408553BFF}"/>
              </a:ext>
            </a:extLst>
          </p:cNvPr>
          <p:cNvSpPr txBox="1"/>
          <p:nvPr/>
        </p:nvSpPr>
        <p:spPr>
          <a:xfrm>
            <a:off x="8498541" y="2946584"/>
            <a:ext cx="2682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Bush Tax Cuts: 32% of GDP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E95AC4-3D47-BEA9-E587-B9B9C28528FC}"/>
              </a:ext>
            </a:extLst>
          </p:cNvPr>
          <p:cNvSpPr txBox="1"/>
          <p:nvPr/>
        </p:nvSpPr>
        <p:spPr>
          <a:xfrm>
            <a:off x="8498541" y="3960632"/>
            <a:ext cx="3772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Great Recession &amp; COVID: 26% of GDP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6C08DF-527C-DF8E-BF66-2846F828E374}"/>
              </a:ext>
            </a:extLst>
          </p:cNvPr>
          <p:cNvSpPr txBox="1"/>
          <p:nvPr/>
        </p:nvSpPr>
        <p:spPr>
          <a:xfrm>
            <a:off x="8457395" y="4910763"/>
            <a:ext cx="2163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rest: 34% of GDP</a:t>
            </a:r>
          </a:p>
          <a:p>
            <a:endParaRPr lang="en-US" dirty="0"/>
          </a:p>
          <a:p>
            <a:r>
              <a:rPr lang="en-US" dirty="0"/>
              <a:t>Up from 31% in 2001</a:t>
            </a:r>
          </a:p>
        </p:txBody>
      </p:sp>
    </p:spTree>
    <p:extLst>
      <p:ext uri="{BB962C8B-B14F-4D97-AF65-F5344CB8AC3E}">
        <p14:creationId xmlns:p14="http://schemas.microsoft.com/office/powerpoint/2010/main" val="2283703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0EAD-8CDA-5A49-31DF-8853EBF3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96" y="1474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Now</a:t>
            </a:r>
            <a:r>
              <a:rPr lang="en-US" sz="3200" dirty="0"/>
              <a:t> Let’s Think About Today </a:t>
            </a:r>
            <a:r>
              <a:rPr lang="en-US" sz="3200" u="sng" dirty="0"/>
              <a:t>and the Future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D13340FF-2E77-B483-7382-2246EF785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4273" y="1091406"/>
            <a:ext cx="9843453" cy="503109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67541-610B-022B-FBE7-10E71F37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0DA4CA-8A65-3E7E-6F8E-A5FCF6341CB6}"/>
              </a:ext>
            </a:extLst>
          </p:cNvPr>
          <p:cNvSpPr/>
          <p:nvPr/>
        </p:nvSpPr>
        <p:spPr>
          <a:xfrm>
            <a:off x="8928848" y="1785769"/>
            <a:ext cx="1904103" cy="3883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516C9E-EE8F-CEE3-7BE1-6D8CB70FEEFF}"/>
              </a:ext>
            </a:extLst>
          </p:cNvPr>
          <p:cNvSpPr/>
          <p:nvPr/>
        </p:nvSpPr>
        <p:spPr>
          <a:xfrm>
            <a:off x="9255156" y="5669280"/>
            <a:ext cx="1904103" cy="438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00747591-618A-FF4C-52F2-6D42C826E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272" y="1091406"/>
            <a:ext cx="9843453" cy="503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88D67-9680-0847-BE43-9D7F4C7B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Will Grow as a Share of the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CF4C2-24D2-D54B-B168-FD5656877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E77A15-649B-4D86-9DFC-77B11F395A01}"/>
              </a:ext>
            </a:extLst>
          </p:cNvPr>
          <p:cNvSpPr txBox="1"/>
          <p:nvPr/>
        </p:nvSpPr>
        <p:spPr>
          <a:xfrm>
            <a:off x="7315198" y="2915320"/>
            <a:ext cx="91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Primary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3B588C-60B6-2128-C3AF-5BD5F3795DD1}"/>
              </a:ext>
            </a:extLst>
          </p:cNvPr>
          <p:cNvSpPr txBox="1"/>
          <p:nvPr/>
        </p:nvSpPr>
        <p:spPr>
          <a:xfrm>
            <a:off x="7349858" y="3425534"/>
            <a:ext cx="908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Interest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82E971-4A72-B554-1910-BE2D10FC6EF2}"/>
              </a:ext>
            </a:extLst>
          </p:cNvPr>
          <p:cNvSpPr txBox="1"/>
          <p:nvPr/>
        </p:nvSpPr>
        <p:spPr>
          <a:xfrm>
            <a:off x="6907413" y="6456851"/>
            <a:ext cx="4730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CBO 2022 Long Term Budget Outlook</a:t>
            </a:r>
          </a:p>
        </p:txBody>
      </p:sp>
      <p:pic>
        <p:nvPicPr>
          <p:cNvPr id="10" name="Content Placeholder 9" descr="A picture containing screenshot, font, logo, circle&#10;&#10;Description automatically generated">
            <a:extLst>
              <a:ext uri="{FF2B5EF4-FFF2-40B4-BE49-F238E27FC236}">
                <a16:creationId xmlns:a16="http://schemas.microsoft.com/office/drawing/2014/main" id="{222B8C37-55F7-8858-CD22-0A9580BEE4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9035" y="1249865"/>
            <a:ext cx="9565329" cy="4351337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824507-D064-DB11-AEDB-885131D0A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656" y="5493352"/>
            <a:ext cx="5684055" cy="69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91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B400C-99C8-B8D6-B553-B2E8E9F32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80A41-3BC0-8040-AB78-FBFE4EB79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79E67-D549-3197-843F-21B585BC32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B332D-3414-9135-650E-DF8F48BCF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3FB328-1699-F9F3-FACE-86DB0EFAB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51072E-8C19-12D0-09D6-28CD659A35B0}"/>
              </a:ext>
            </a:extLst>
          </p:cNvPr>
          <p:cNvSpPr/>
          <p:nvPr/>
        </p:nvSpPr>
        <p:spPr>
          <a:xfrm>
            <a:off x="6096000" y="3051313"/>
            <a:ext cx="2829339" cy="6659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3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9A9CF-925E-2847-B22E-BE22A090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Are the Primary Drivers Going Forward?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96FA5-64B4-F64D-8BFA-D036290E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926269-1AFC-D024-697F-4576227CB75A}"/>
              </a:ext>
            </a:extLst>
          </p:cNvPr>
          <p:cNvSpPr txBox="1"/>
          <p:nvPr/>
        </p:nvSpPr>
        <p:spPr>
          <a:xfrm>
            <a:off x="8928219" y="3004907"/>
            <a:ext cx="1534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Social Security</a:t>
            </a:r>
          </a:p>
          <a:p>
            <a:r>
              <a:rPr lang="en-US" dirty="0"/>
              <a:t>And Medicare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344F2C-51E1-E8CF-F5BA-D20ABB9FFCD7}"/>
              </a:ext>
            </a:extLst>
          </p:cNvPr>
          <p:cNvSpPr txBox="1"/>
          <p:nvPr/>
        </p:nvSpPr>
        <p:spPr>
          <a:xfrm>
            <a:off x="6907413" y="6456851"/>
            <a:ext cx="4730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CBO 2022 Long Term Budget Outlook</a:t>
            </a:r>
          </a:p>
        </p:txBody>
      </p:sp>
      <p:pic>
        <p:nvPicPr>
          <p:cNvPr id="14" name="Content Placeholder 13" descr="A picture containing text, screenshot, number, font&#10;&#10;Description automatically generated">
            <a:extLst>
              <a:ext uri="{FF2B5EF4-FFF2-40B4-BE49-F238E27FC236}">
                <a16:creationId xmlns:a16="http://schemas.microsoft.com/office/drawing/2014/main" id="{FC10155D-656D-A099-F21C-54C3D861E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6353" y="1104419"/>
            <a:ext cx="8953013" cy="5093638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723F07-CA2D-C89C-9F1B-E9920700DC39}"/>
              </a:ext>
            </a:extLst>
          </p:cNvPr>
          <p:cNvSpPr/>
          <p:nvPr/>
        </p:nvSpPr>
        <p:spPr>
          <a:xfrm>
            <a:off x="8408894" y="3429000"/>
            <a:ext cx="2223247" cy="19139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08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8EC49-97A0-E042-B3DC-95A6CA690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Think About the Debt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9407F-1417-3B4C-83EC-B7CBC2D32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C8D62-BA87-5849-A242-DF11A85F7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678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9BAE-DB26-E64C-94FE-EABE87FE7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 T</a:t>
            </a:r>
            <a:r>
              <a:rPr lang="en-US" dirty="0"/>
              <a:t>he Debt a Problem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8063D-C5BB-754D-A174-9947FACA5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 government borrows each month with little difficulty.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Very little evidence of ”crowding out.”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Interest rates were low, but have risen – this is becoming a concern.</a:t>
            </a:r>
          </a:p>
          <a:p>
            <a:endParaRPr lang="en-US" dirty="0"/>
          </a:p>
          <a:p>
            <a:r>
              <a:rPr lang="en-US" dirty="0"/>
              <a:t>So, no, other than the debt ceiling, it’s not a problem today.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56D27-C2A1-6749-899A-D1E5F1347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380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95350-7AF8-2440-AB21-587FC4848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/>
              <a:t>All Borrowing Is Bad!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EF776-59DD-D94B-ABD1-E8D32BCF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Two good reasons to borrow: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During a temporary crisis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Recession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War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Pandemic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Productive public investment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Infrastructure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Education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These deficits did not and do not permanently increase relative debt.</a:t>
            </a:r>
          </a:p>
          <a:p>
            <a:pPr lvl="1"/>
            <a:r>
              <a:rPr lang="en-US" dirty="0"/>
              <a:t>Great Depression, WWII, Great Recession, COVID</a:t>
            </a:r>
          </a:p>
          <a:p>
            <a:pPr lvl="1"/>
            <a:r>
              <a:rPr lang="en-US" dirty="0"/>
              <a:t>Public investment expands GDP and tax revenue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5125D-04E2-644A-8459-5ABB7559E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9E0572EF-871F-AE4A-AA25-9B9A4C8AB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751" y="1633721"/>
            <a:ext cx="32766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2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E2F2F-BA5D-FD4B-AB3B-196B93CC7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About a Fiscal Crisis?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1736C-E386-0846-A36F-9042AA0D1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029"/>
            <a:ext cx="10515600" cy="47441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Increased perception of risk in government debt.</a:t>
            </a:r>
          </a:p>
          <a:p>
            <a:r>
              <a:rPr lang="en-US" dirty="0"/>
              <a:t>Potential manifestations:</a:t>
            </a:r>
          </a:p>
          <a:p>
            <a:pPr lvl="1"/>
            <a:r>
              <a:rPr lang="en-US" dirty="0"/>
              <a:t>Sudden significant increase in interest rates</a:t>
            </a:r>
          </a:p>
          <a:p>
            <a:pPr lvl="1"/>
            <a:r>
              <a:rPr lang="en-US" dirty="0"/>
              <a:t>Plunging exchange rates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Increased expectation of default</a:t>
            </a:r>
          </a:p>
          <a:p>
            <a:r>
              <a:rPr lang="en-US" dirty="0"/>
              <a:t>Potential results:</a:t>
            </a:r>
          </a:p>
          <a:p>
            <a:pPr lvl="1"/>
            <a:r>
              <a:rPr lang="en-US" dirty="0"/>
              <a:t>Dramatic budget reforms may be quickly necessary to stave off actual default.</a:t>
            </a:r>
          </a:p>
          <a:p>
            <a:pPr lvl="1"/>
            <a:r>
              <a:rPr lang="en-US" dirty="0"/>
              <a:t>Recession from declines in:</a:t>
            </a:r>
          </a:p>
          <a:p>
            <a:pPr lvl="2"/>
            <a:r>
              <a:rPr lang="en-US" dirty="0"/>
              <a:t>Investment (interest rates) </a:t>
            </a:r>
          </a:p>
          <a:p>
            <a:pPr lvl="2"/>
            <a:r>
              <a:rPr lang="en-US" dirty="0"/>
              <a:t>Consumption (interest rates)</a:t>
            </a:r>
          </a:p>
          <a:p>
            <a:pPr lvl="2"/>
            <a:r>
              <a:rPr lang="en-US" dirty="0"/>
              <a:t>Government spending</a:t>
            </a:r>
          </a:p>
          <a:p>
            <a:pPr lvl="1"/>
            <a:r>
              <a:rPr lang="en-US" dirty="0"/>
              <a:t>Higher interest bill on existing debt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8381F-96D1-B148-9BA1-1E5391902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561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ABCEB-B54A-C462-40E6-28CC41F3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A5216-FB7B-0D99-2EF5-A2FA7D4455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57D01-5CA6-E267-3F8D-602A268E0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571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D9D72-298B-4895-B2DE-26494D0DB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176922"/>
            <a:ext cx="10515600" cy="16233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 Line:  We Need to Worry about 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820EC-7A47-4FA9-8934-17D49D567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Interest rates are rising.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fiscal crisis should be avoided at all costs.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Stabilizing relative debt would substantially reduce the possibility of a crisis.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good news is we might be able to stabilize relative debt without a primary surplus.</a:t>
            </a:r>
          </a:p>
          <a:p>
            <a:pPr marL="0" indent="0">
              <a:buNone/>
            </a:pPr>
            <a:r>
              <a:rPr lang="en-US" dirty="0"/>
              <a:t>But we must substantially reduce primary deficits.</a:t>
            </a:r>
          </a:p>
          <a:p>
            <a:pPr marL="0" indent="0">
              <a:buNone/>
            </a:pPr>
            <a:r>
              <a:rPr lang="en-US" dirty="0"/>
              <a:t>We MUST MUST MUST continue raising the debt ceiling.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93746-C873-412E-869B-1AB54559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53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284BA-27DF-784F-983C-2BDB403E1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/>
              <a:t>tom Bottom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26BCB-8562-2B46-AC4C-BEE83CC10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b="0" dirty="0"/>
              <a:t>Question is not </a:t>
            </a:r>
            <a:r>
              <a:rPr lang="en-US" i="1" dirty="0"/>
              <a:t>WHETHER</a:t>
            </a:r>
            <a:r>
              <a:rPr lang="en-US" b="0" dirty="0"/>
              <a:t> the US will have to act…</a:t>
            </a:r>
          </a:p>
          <a:p>
            <a:pPr marL="0" indent="0">
              <a:buNone/>
            </a:pPr>
            <a:r>
              <a:rPr lang="en-US" b="0" dirty="0"/>
              <a:t>							but </a:t>
            </a:r>
            <a:r>
              <a:rPr lang="en-US" i="1" dirty="0"/>
              <a:t>WHEN</a:t>
            </a:r>
            <a:r>
              <a:rPr lang="en-US" b="0" dirty="0"/>
              <a:t>.</a:t>
            </a:r>
          </a:p>
          <a:p>
            <a:endParaRPr lang="en-US" b="0" dirty="0"/>
          </a:p>
          <a:p>
            <a:r>
              <a:rPr lang="en-US" b="0" dirty="0"/>
              <a:t>Some combination of the following </a:t>
            </a:r>
            <a:r>
              <a:rPr lang="en-US" i="1" dirty="0"/>
              <a:t>WILL</a:t>
            </a:r>
            <a:r>
              <a:rPr lang="en-US" b="0" dirty="0"/>
              <a:t> be necessary:</a:t>
            </a:r>
          </a:p>
          <a:p>
            <a:pPr lvl="1"/>
            <a:r>
              <a:rPr lang="en-US" sz="2800" b="1" dirty="0"/>
              <a:t>Raising taxes</a:t>
            </a:r>
          </a:p>
          <a:p>
            <a:pPr lvl="1"/>
            <a:r>
              <a:rPr lang="en-US" sz="2800" b="1" dirty="0"/>
              <a:t>Cutting spending</a:t>
            </a:r>
          </a:p>
          <a:p>
            <a:pPr lvl="1"/>
            <a:r>
              <a:rPr lang="en-US" sz="2800" b="1" dirty="0"/>
              <a:t>Reining in health-care costs</a:t>
            </a:r>
          </a:p>
          <a:p>
            <a:pPr marL="457200" lvl="1" indent="0">
              <a:buNone/>
            </a:pPr>
            <a:endParaRPr lang="en-US" sz="2800" b="1" dirty="0"/>
          </a:p>
          <a:p>
            <a:r>
              <a:rPr lang="en-US" sz="3200" dirty="0"/>
              <a:t>The longer we wait, the harder it will be!</a:t>
            </a:r>
            <a:endParaRPr lang="en-US" sz="32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C3808-4FD9-6C4A-9227-467F06862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6" name="Picture 5" descr="A picture containing scissors, pair, tool, bicycle&#10;&#10;Description automatically generated">
            <a:extLst>
              <a:ext uri="{FF2B5EF4-FFF2-40B4-BE49-F238E27FC236}">
                <a16:creationId xmlns:a16="http://schemas.microsoft.com/office/drawing/2014/main" id="{B88C7C02-6DC6-AB4C-883D-D09BF4726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903" y="4091021"/>
            <a:ext cx="2902897" cy="230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27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 err="1"/>
              <a:t>Jon@NEEDEcon.org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3"/>
              </a:rPr>
              <a:t>www.NEEDEcon.org/testimonials.php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Support NEED:  </a:t>
            </a:r>
            <a:r>
              <a:rPr lang="en-US" dirty="0" err="1"/>
              <a:t>www.NEEDEcon.org</a:t>
            </a:r>
            <a:r>
              <a:rPr lang="en-US" dirty="0"/>
              <a:t>/</a:t>
            </a:r>
            <a:r>
              <a:rPr lang="en-US" dirty="0" err="1"/>
              <a:t>donate.php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212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deck was created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Director, NEED</a:t>
            </a:r>
          </a:p>
          <a:p>
            <a:pPr lvl="1"/>
            <a:r>
              <a:rPr lang="en-US" dirty="0"/>
              <a:t>Geoffrey Woglom, Amherst College, Emeritus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presenters will be asked for and offer their own views.</a:t>
            </a:r>
          </a:p>
          <a:p>
            <a:pPr lvl="1"/>
            <a:r>
              <a:rPr lang="en-US" dirty="0"/>
              <a:t>Such views are those of the presenters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122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E2E22-A54C-8749-8B66-1F6A5D34B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Does the US Govt. Budget Look Like?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DB3FD-6BBC-D04C-8BBD-ECD9059F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29FE31-6082-DD4E-988F-7C0A182A5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598971"/>
              </p:ext>
            </p:extLst>
          </p:nvPr>
        </p:nvGraphicFramePr>
        <p:xfrm>
          <a:off x="838200" y="1730375"/>
          <a:ext cx="105156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val="1340818955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1608040808"/>
                    </a:ext>
                  </a:extLst>
                </a:gridCol>
                <a:gridCol w="1103085">
                  <a:extLst>
                    <a:ext uri="{9D8B030D-6E8A-4147-A177-3AD203B41FA5}">
                      <a16:colId xmlns:a16="http://schemas.microsoft.com/office/drawing/2014/main" val="1525291220"/>
                    </a:ext>
                  </a:extLst>
                </a:gridCol>
                <a:gridCol w="2530566">
                  <a:extLst>
                    <a:ext uri="{9D8B030D-6E8A-4147-A177-3AD203B41FA5}">
                      <a16:colId xmlns:a16="http://schemas.microsoft.com/office/drawing/2014/main" val="5948719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44408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Outlays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016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Income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$2,632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Mandatory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$4,134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346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Payroll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$1,484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Discretionary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$1,661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293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Corporate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68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$356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67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18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$4,897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$6,270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30751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731C253-BAC7-E34E-A86A-67088D2BE8C7}"/>
              </a:ext>
            </a:extLst>
          </p:cNvPr>
          <p:cNvSpPr txBox="1"/>
          <p:nvPr/>
        </p:nvSpPr>
        <p:spPr>
          <a:xfrm>
            <a:off x="3593678" y="971620"/>
            <a:ext cx="6025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2022 Budget Summary (in billions)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9F6DB5-7ACB-C649-ACAA-C5BE8B1DB750}"/>
              </a:ext>
            </a:extLst>
          </p:cNvPr>
          <p:cNvSpPr txBox="1"/>
          <p:nvPr/>
        </p:nvSpPr>
        <p:spPr>
          <a:xfrm>
            <a:off x="3704887" y="5609194"/>
            <a:ext cx="5016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Budget Deficit: $1,373 Billion</a:t>
            </a:r>
          </a:p>
        </p:txBody>
      </p:sp>
      <p:sp>
        <p:nvSpPr>
          <p:cNvPr id="3" name="Oval 2"/>
          <p:cNvSpPr/>
          <p:nvPr/>
        </p:nvSpPr>
        <p:spPr>
          <a:xfrm>
            <a:off x="3913111" y="4604888"/>
            <a:ext cx="2145345" cy="100430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473848" y="4604889"/>
            <a:ext cx="2282647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BFB99F-996A-2744-8CB9-3453F485E7B3}"/>
              </a:ext>
            </a:extLst>
          </p:cNvPr>
          <p:cNvSpPr/>
          <p:nvPr/>
        </p:nvSpPr>
        <p:spPr>
          <a:xfrm>
            <a:off x="6162508" y="5357495"/>
            <a:ext cx="2558945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D7269-48A0-6445-8337-3B0AB62613FA}"/>
              </a:ext>
            </a:extLst>
          </p:cNvPr>
          <p:cNvSpPr txBox="1"/>
          <p:nvPr/>
        </p:nvSpPr>
        <p:spPr>
          <a:xfrm>
            <a:off x="8904859" y="6456851"/>
            <a:ext cx="2722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www.cbo.gov</a:t>
            </a:r>
            <a:r>
              <a:rPr lang="en-US" sz="1200" dirty="0"/>
              <a:t>/publication/58888</a:t>
            </a:r>
          </a:p>
        </p:txBody>
      </p:sp>
    </p:spTree>
    <p:extLst>
      <p:ext uri="{BB962C8B-B14F-4D97-AF65-F5344CB8AC3E}">
        <p14:creationId xmlns:p14="http://schemas.microsoft.com/office/powerpoint/2010/main" val="2614053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D37B20-760D-1433-A15F-2398D904D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  <p:pic>
        <p:nvPicPr>
          <p:cNvPr id="5" name="Picture 4" descr="A blue and black rectangular sign with white text&#10;&#10;Description automatically generated">
            <a:extLst>
              <a:ext uri="{FF2B5EF4-FFF2-40B4-BE49-F238E27FC236}">
                <a16:creationId xmlns:a16="http://schemas.microsoft.com/office/drawing/2014/main" id="{F9BE20C9-31EE-4D13-86F8-6B5C69ADB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24" y="2038904"/>
            <a:ext cx="10898351" cy="278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74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4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Deb</a:t>
            </a:r>
            <a:r>
              <a:rPr lang="en-US" dirty="0"/>
              <a:t>t vs.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761BE0-A703-D64F-A193-6BDE06841C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D1A100-9D3E-0849-9964-548A02D5802D}"/>
              </a:ext>
            </a:extLst>
          </p:cNvPr>
          <p:cNvSpPr txBox="1"/>
          <p:nvPr/>
        </p:nvSpPr>
        <p:spPr>
          <a:xfrm>
            <a:off x="2752744" y="970193"/>
            <a:ext cx="646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Debt = The Sum of All Past Deficits Less Surpluses</a:t>
            </a:r>
          </a:p>
        </p:txBody>
      </p:sp>
    </p:spTree>
    <p:extLst>
      <p:ext uri="{BB962C8B-B14F-4D97-AF65-F5344CB8AC3E}">
        <p14:creationId xmlns:p14="http://schemas.microsoft.com/office/powerpoint/2010/main" val="117644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2257D-CF65-BA41-A495-3640EA74A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the US Government Borrow?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1EC8C-325F-A846-B32B-03D2B4443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issues debt.</a:t>
            </a:r>
          </a:p>
          <a:p>
            <a:pPr lvl="1"/>
            <a:r>
              <a:rPr lang="en-US" dirty="0"/>
              <a:t>Treasury marketable securities:</a:t>
            </a:r>
          </a:p>
          <a:p>
            <a:pPr lvl="2"/>
            <a:r>
              <a:rPr lang="en-US" dirty="0"/>
              <a:t>Treasury bills, notes, and bonds</a:t>
            </a:r>
          </a:p>
          <a:p>
            <a:pPr lvl="2"/>
            <a:r>
              <a:rPr lang="en-US" dirty="0"/>
              <a:t>TIPS: Treasury inflation-protected securities</a:t>
            </a:r>
          </a:p>
          <a:p>
            <a:pPr lvl="2"/>
            <a:r>
              <a:rPr lang="en-US" dirty="0"/>
              <a:t>Savings bonds</a:t>
            </a:r>
          </a:p>
          <a:p>
            <a:r>
              <a:rPr lang="en-US" dirty="0"/>
              <a:t>Who buys the debt?</a:t>
            </a:r>
          </a:p>
          <a:p>
            <a:pPr lvl="1"/>
            <a:r>
              <a:rPr lang="en-US" dirty="0"/>
              <a:t>Other federal agencies</a:t>
            </a:r>
          </a:p>
          <a:p>
            <a:pPr lvl="1"/>
            <a:r>
              <a:rPr lang="en-US" dirty="0"/>
              <a:t>Individuals and businesses</a:t>
            </a:r>
          </a:p>
          <a:p>
            <a:pPr lvl="1"/>
            <a:r>
              <a:rPr lang="en-US" dirty="0"/>
              <a:t>State and local governments</a:t>
            </a:r>
          </a:p>
          <a:p>
            <a:pPr lvl="1"/>
            <a:r>
              <a:rPr lang="en-US" dirty="0"/>
              <a:t>Federal Reserve</a:t>
            </a:r>
          </a:p>
          <a:p>
            <a:pPr lvl="1"/>
            <a:r>
              <a:rPr lang="en-US" dirty="0"/>
              <a:t>Foreign government and individuals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6FE92-2737-C349-9196-8586B9510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407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742D-D0CB-6E4C-A7E0-0EF6CAAD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Holds Debt to Foreigners, 10/23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2E5D7-BB37-8C4A-8DEF-6138F96E9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EB9CFB-3A99-B24C-6895-1F7EA95068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8200" y="1250759"/>
            <a:ext cx="6092178" cy="43564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25A0D3-B616-0677-08D9-8E95166F9D52}"/>
              </a:ext>
            </a:extLst>
          </p:cNvPr>
          <p:cNvSpPr txBox="1"/>
          <p:nvPr/>
        </p:nvSpPr>
        <p:spPr>
          <a:xfrm>
            <a:off x="6820161" y="3038513"/>
            <a:ext cx="51957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Foreign ownership is relatively recent </a:t>
            </a:r>
          </a:p>
          <a:p>
            <a:r>
              <a:rPr lang="en-US" sz="2000" dirty="0"/>
              <a:t>– in 1990 foreign ownership was less than 20%</a:t>
            </a:r>
          </a:p>
          <a:p>
            <a:r>
              <a:rPr lang="en-US" sz="2000" dirty="0"/>
              <a:t>– peaked at 40+%</a:t>
            </a:r>
          </a:p>
          <a:p>
            <a:r>
              <a:rPr lang="en-US" sz="2000" dirty="0"/>
              <a:t>– now is 28.9%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64DFD0-B4E5-6126-CAF4-E85E996E43AE}"/>
              </a:ext>
            </a:extLst>
          </p:cNvPr>
          <p:cNvSpPr txBox="1"/>
          <p:nvPr/>
        </p:nvSpPr>
        <p:spPr>
          <a:xfrm>
            <a:off x="4031312" y="3895235"/>
            <a:ext cx="2445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Billions of U.S. Dollars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67658F-5253-6B04-7975-06FD5F268F5D}"/>
              </a:ext>
            </a:extLst>
          </p:cNvPr>
          <p:cNvSpPr txBox="1"/>
          <p:nvPr/>
        </p:nvSpPr>
        <p:spPr>
          <a:xfrm>
            <a:off x="5454127" y="6498278"/>
            <a:ext cx="6145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www.statista.com</a:t>
            </a:r>
            <a:r>
              <a:rPr lang="en-US" sz="1200" dirty="0"/>
              <a:t>/statistics/246420/major-foreign-holders-of-us-treasury-debt/</a:t>
            </a:r>
          </a:p>
        </p:txBody>
      </p:sp>
    </p:spTree>
    <p:extLst>
      <p:ext uri="{BB962C8B-B14F-4D97-AF65-F5344CB8AC3E}">
        <p14:creationId xmlns:p14="http://schemas.microsoft.com/office/powerpoint/2010/main" val="844299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2679D-7BC3-4763-E354-A2C153191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20236"/>
          </a:xfrm>
        </p:spPr>
        <p:txBody>
          <a:bodyPr/>
          <a:lstStyle/>
          <a:p>
            <a:r>
              <a:rPr lang="en-US" dirty="0"/>
              <a:t>Important Points: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19A1E-3137-AE05-F96D-3C671DA68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98798"/>
            <a:ext cx="10515600" cy="1500187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dirty="0"/>
              <a:t>Not all debt is created equal.</a:t>
            </a:r>
          </a:p>
          <a:p>
            <a:pPr marL="342900" indent="-342900">
              <a:buFontTx/>
              <a:buChar char="-"/>
            </a:pPr>
            <a:r>
              <a:rPr lang="en-US" dirty="0"/>
              <a:t>What is the right measure of the debt?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D90C4-6404-80BF-0CB1-FDB800175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48619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46271</TotalTime>
  <Words>1046</Words>
  <Application>Microsoft Macintosh PowerPoint</Application>
  <PresentationFormat>Widescreen</PresentationFormat>
  <Paragraphs>235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Credits and Disclaimer</vt:lpstr>
      <vt:lpstr>What Does the US Govt. Budget Look Like?</vt:lpstr>
      <vt:lpstr>PowerPoint Presentation</vt:lpstr>
      <vt:lpstr>Debt vs. Deficit</vt:lpstr>
      <vt:lpstr> How Does the US Government Borrow?</vt:lpstr>
      <vt:lpstr>Who Holds Debt to Foreigners, 10/23</vt:lpstr>
      <vt:lpstr>Important Points:</vt:lpstr>
      <vt:lpstr>Not All Debt Is Created Equal </vt:lpstr>
      <vt:lpstr>Two Measures of the Debt</vt:lpstr>
      <vt:lpstr>The All-Important Relative Debt</vt:lpstr>
      <vt:lpstr>Relative Debt and Deficit</vt:lpstr>
      <vt:lpstr>Two Measures of RELATIVE Debt</vt:lpstr>
      <vt:lpstr>But Let’s Think About Today</vt:lpstr>
      <vt:lpstr>Why Has the Federal Debt Risen So Much?</vt:lpstr>
      <vt:lpstr>Tax Cuts Have Driven The Debt Increases</vt:lpstr>
      <vt:lpstr>Now Let’s Think About Today and the Future</vt:lpstr>
      <vt:lpstr>Interest Will Grow as a Share of the Deficit</vt:lpstr>
      <vt:lpstr>What Are the Primary Drivers Going Forward?</vt:lpstr>
      <vt:lpstr>How to Think About the Debt</vt:lpstr>
      <vt:lpstr>Is The Debt a Problem Today?</vt:lpstr>
      <vt:lpstr>Not All Borrowing Is Bad!</vt:lpstr>
      <vt:lpstr>What About a Fiscal Crisis?</vt:lpstr>
      <vt:lpstr>Summary</vt:lpstr>
      <vt:lpstr>Bottom Line:  We Need to Worry about  the Debt</vt:lpstr>
      <vt:lpstr>Bottom Bottom Line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318</cp:revision>
  <cp:lastPrinted>2023-04-07T01:02:03Z</cp:lastPrinted>
  <dcterms:created xsi:type="dcterms:W3CDTF">2017-05-03T22:30:38Z</dcterms:created>
  <dcterms:modified xsi:type="dcterms:W3CDTF">2024-02-06T15:45:18Z</dcterms:modified>
</cp:coreProperties>
</file>