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1"/>
  </p:notesMasterIdLst>
  <p:sldIdLst>
    <p:sldId id="4101" r:id="rId2"/>
    <p:sldId id="4001" r:id="rId3"/>
    <p:sldId id="1152" r:id="rId4"/>
    <p:sldId id="4507" r:id="rId5"/>
    <p:sldId id="4504" r:id="rId6"/>
    <p:sldId id="332" r:id="rId7"/>
    <p:sldId id="421" r:id="rId8"/>
    <p:sldId id="4505" r:id="rId9"/>
    <p:sldId id="4501" r:id="rId10"/>
    <p:sldId id="1071" r:id="rId11"/>
    <p:sldId id="1271" r:id="rId12"/>
    <p:sldId id="4506" r:id="rId13"/>
    <p:sldId id="1309" r:id="rId14"/>
    <p:sldId id="1266" r:id="rId15"/>
    <p:sldId id="4408" r:id="rId16"/>
    <p:sldId id="4411" r:id="rId17"/>
    <p:sldId id="4412" r:id="rId18"/>
    <p:sldId id="4508" r:id="rId19"/>
    <p:sldId id="4502" r:id="rId20"/>
    <p:sldId id="4419" r:id="rId21"/>
    <p:sldId id="4541" r:id="rId22"/>
    <p:sldId id="1278" r:id="rId23"/>
    <p:sldId id="1045" r:id="rId24"/>
    <p:sldId id="1150" r:id="rId25"/>
    <p:sldId id="1281" r:id="rId26"/>
    <p:sldId id="4421" r:id="rId27"/>
    <p:sldId id="1296" r:id="rId28"/>
    <p:sldId id="4420" r:id="rId29"/>
    <p:sldId id="102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debra soled" initials="ds" lastIdx="7" clrIdx="2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707" autoAdjust="0"/>
    <p:restoredTop sz="94674"/>
  </p:normalViewPr>
  <p:slideViewPr>
    <p:cSldViewPr snapToGrid="0" snapToObjects="1">
      <p:cViewPr varScale="1">
        <p:scale>
          <a:sx n="97" d="100"/>
          <a:sy n="97" d="100"/>
        </p:scale>
        <p:origin x="240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99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6/26/24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Debt/debt2deficit_gdpshare.png" TargetMode="External"/><Relationship Id="rId5" Type="http://schemas.openxmlformats.org/officeDocument/2006/relationships/image" Target="../media/image9.png"/><Relationship Id="rId4" Type="http://schemas.openxmlformats.org/officeDocument/2006/relationships/image" Target="file:////Volumes/Promise%20Pegasus/FileShare/Presentations/Base_New/Charts/0.USGraphs/Debt/debt2deficit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Debt/debt2types.png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edecon.org/testimonials.php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bt2deficit.p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3249194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2"/>
                </a:solidFill>
              </a:rPr>
              <a:t>SIRs #128 </a:t>
            </a:r>
            <a:r>
              <a:rPr lang="en-US" sz="3200" dirty="0">
                <a:solidFill>
                  <a:schemeClr val="tx2"/>
                </a:solidFill>
              </a:rPr>
              <a:t>– Investment Group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June 26,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24000" y="4294459"/>
            <a:ext cx="9144000" cy="131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NEED</a:t>
            </a:r>
            <a:endParaRPr lang="en-US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Intragovernmental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public.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127259"/>
              </p:ext>
            </p:extLst>
          </p:nvPr>
        </p:nvGraphicFramePr>
        <p:xfrm>
          <a:off x="2786526" y="3035652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$27.5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$0.215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97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4032DA-0E8C-5D08-D43E-2B0762316830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922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7BB63-2B95-3949-9AE8-02C7F50E0DDA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1DA806-CD41-4380-D912-8838BA23CC24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Let’s Think About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A2531-BC7B-4462-BD2A-A6668C0D192A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B1B7A48-0D30-31C1-B4CF-3B3CA842C3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52370" y="1216166"/>
            <a:ext cx="9387048" cy="46512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A14EA5-99F8-D02E-E0E5-8BA54E17939A}"/>
              </a:ext>
            </a:extLst>
          </p:cNvPr>
          <p:cNvSpPr/>
          <p:nvPr/>
        </p:nvSpPr>
        <p:spPr>
          <a:xfrm>
            <a:off x="9551817" y="1493157"/>
            <a:ext cx="1310780" cy="30940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2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 UP: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b="1" dirty="0"/>
              <a:t>In particular, during the Great Recession &amp; COVID.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 DOWN: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b="1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10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618C-4522-9B63-C0BC-5BE6A604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Cuts Have Driven The Debt Increases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684C612-02EA-9B3F-EB10-A2083EA45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993" y="1325563"/>
            <a:ext cx="7733913" cy="48188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BAD82-AE23-EDAA-A95A-9FF2F8BA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474C0-C0B1-C2CE-A091-514E2FAE56C1}"/>
              </a:ext>
            </a:extLst>
          </p:cNvPr>
          <p:cNvSpPr txBox="1"/>
          <p:nvPr/>
        </p:nvSpPr>
        <p:spPr>
          <a:xfrm>
            <a:off x="8498541" y="2249520"/>
            <a:ext cx="271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Trump Tax Cuts: 6% of GDP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ED4A7-5F56-88B0-91A6-10A408553BFF}"/>
              </a:ext>
            </a:extLst>
          </p:cNvPr>
          <p:cNvSpPr txBox="1"/>
          <p:nvPr/>
        </p:nvSpPr>
        <p:spPr>
          <a:xfrm>
            <a:off x="8498541" y="2946584"/>
            <a:ext cx="268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Bush Tax Cuts: 32% of GDP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95AC4-3D47-BEA9-E587-B9B9C28528FC}"/>
              </a:ext>
            </a:extLst>
          </p:cNvPr>
          <p:cNvSpPr txBox="1"/>
          <p:nvPr/>
        </p:nvSpPr>
        <p:spPr>
          <a:xfrm>
            <a:off x="8498541" y="3960632"/>
            <a:ext cx="377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Great Recession &amp; COVID: 26% of GDP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6C08DF-527C-DF8E-BF66-2846F828E374}"/>
              </a:ext>
            </a:extLst>
          </p:cNvPr>
          <p:cNvSpPr txBox="1"/>
          <p:nvPr/>
        </p:nvSpPr>
        <p:spPr>
          <a:xfrm>
            <a:off x="8457395" y="4910763"/>
            <a:ext cx="216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rest: 34% of GDP</a:t>
            </a:r>
          </a:p>
          <a:p>
            <a:endParaRPr lang="en-US" dirty="0"/>
          </a:p>
          <a:p>
            <a:r>
              <a:rPr lang="en-US" dirty="0"/>
              <a:t>Up from 31% in 2001</a:t>
            </a:r>
          </a:p>
        </p:txBody>
      </p:sp>
    </p:spTree>
    <p:extLst>
      <p:ext uri="{BB962C8B-B14F-4D97-AF65-F5344CB8AC3E}">
        <p14:creationId xmlns:p14="http://schemas.microsoft.com/office/powerpoint/2010/main" val="2283703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96" y="1474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Now</a:t>
            </a:r>
            <a:r>
              <a:rPr lang="en-US" sz="3200" dirty="0"/>
              <a:t> Let’s Think About Today </a:t>
            </a:r>
            <a:r>
              <a:rPr lang="en-US" sz="3200" u="sng" dirty="0"/>
              <a:t>and the Future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0DA4CA-8A65-3E7E-6F8E-A5FCF6341CB6}"/>
              </a:ext>
            </a:extLst>
          </p:cNvPr>
          <p:cNvSpPr/>
          <p:nvPr/>
        </p:nvSpPr>
        <p:spPr>
          <a:xfrm>
            <a:off x="8928848" y="1785769"/>
            <a:ext cx="1904103" cy="388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516C9E-EE8F-CEE3-7BE1-6D8CB70FEEFF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6FDAEA09-0CB9-7463-5157-CEF516E6A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74273" y="1091406"/>
            <a:ext cx="9843453" cy="5031098"/>
          </a:xfr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8E2BC5B-8B3E-B65A-E36E-B4A579CF8BEC}"/>
              </a:ext>
            </a:extLst>
          </p:cNvPr>
          <p:cNvGrpSpPr/>
          <p:nvPr/>
        </p:nvGrpSpPr>
        <p:grpSpPr>
          <a:xfrm>
            <a:off x="8402320" y="1447990"/>
            <a:ext cx="3004487" cy="4440549"/>
            <a:chOff x="8402320" y="1447990"/>
            <a:chExt cx="3004487" cy="444054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D2FE44-31F6-EAF7-1981-6883A810D03A}"/>
                </a:ext>
              </a:extLst>
            </p:cNvPr>
            <p:cNvSpPr/>
            <p:nvPr/>
          </p:nvSpPr>
          <p:spPr>
            <a:xfrm>
              <a:off x="8402320" y="1447990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3D3021B-A955-EB3D-A6CC-1A71FE73EEA1}"/>
                </a:ext>
              </a:extLst>
            </p:cNvPr>
            <p:cNvSpPr/>
            <p:nvPr/>
          </p:nvSpPr>
          <p:spPr>
            <a:xfrm>
              <a:off x="8799376" y="1992368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8B4BA68-EC9C-8B92-FFEE-B2B22A2ADE9F}"/>
              </a:ext>
            </a:extLst>
          </p:cNvPr>
          <p:cNvSpPr txBox="1"/>
          <p:nvPr/>
        </p:nvSpPr>
        <p:spPr>
          <a:xfrm rot="16200000">
            <a:off x="233680" y="3027680"/>
            <a:ext cx="16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Percent of GDP</a:t>
            </a:r>
          </a:p>
        </p:txBody>
      </p:sp>
      <p:pic>
        <p:nvPicPr>
          <p:cNvPr id="22" name="Content Placeholder 5">
            <a:extLst>
              <a:ext uri="{FF2B5EF4-FFF2-40B4-BE49-F238E27FC236}">
                <a16:creationId xmlns:a16="http://schemas.microsoft.com/office/drawing/2014/main" id="{A0F49FF8-FB01-1EFA-4DB9-66869529CC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74273" y="1091406"/>
            <a:ext cx="9843453" cy="50310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5C623EB-6854-C032-8416-FA9274139584}"/>
              </a:ext>
            </a:extLst>
          </p:cNvPr>
          <p:cNvSpPr txBox="1"/>
          <p:nvPr/>
        </p:nvSpPr>
        <p:spPr>
          <a:xfrm>
            <a:off x="9332247" y="1956272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166% of GDP</a:t>
            </a:r>
          </a:p>
        </p:txBody>
      </p:sp>
    </p:spTree>
    <p:extLst>
      <p:ext uri="{BB962C8B-B14F-4D97-AF65-F5344CB8AC3E}">
        <p14:creationId xmlns:p14="http://schemas.microsoft.com/office/powerpoint/2010/main" val="145733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77A15-649B-4D86-9DFC-77B11F395A01}"/>
              </a:ext>
            </a:extLst>
          </p:cNvPr>
          <p:cNvSpPr txBox="1"/>
          <p:nvPr/>
        </p:nvSpPr>
        <p:spPr>
          <a:xfrm>
            <a:off x="7315198" y="2915320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B588C-60B6-2128-C3AF-5BD5F3795DD1}"/>
              </a:ext>
            </a:extLst>
          </p:cNvPr>
          <p:cNvSpPr txBox="1"/>
          <p:nvPr/>
        </p:nvSpPr>
        <p:spPr>
          <a:xfrm>
            <a:off x="7349858" y="3425534"/>
            <a:ext cx="90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E971-4A72-B554-1910-BE2D10FC6EF2}"/>
              </a:ext>
            </a:extLst>
          </p:cNvPr>
          <p:cNvSpPr txBox="1"/>
          <p:nvPr/>
        </p:nvSpPr>
        <p:spPr>
          <a:xfrm>
            <a:off x="8513326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2023 Long Term Budget Outlook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22B8C37-55F7-8858-CD22-0A9580BEE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313335" y="1028702"/>
            <a:ext cx="9565329" cy="43513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42D370-61C4-24E2-5CDD-58E5A1DBC24A}"/>
              </a:ext>
            </a:extLst>
          </p:cNvPr>
          <p:cNvSpPr txBox="1"/>
          <p:nvPr/>
        </p:nvSpPr>
        <p:spPr>
          <a:xfrm>
            <a:off x="2164871" y="5248623"/>
            <a:ext cx="5546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2024          		  2054</a:t>
            </a:r>
          </a:p>
        </p:txBody>
      </p:sp>
    </p:spTree>
    <p:extLst>
      <p:ext uri="{BB962C8B-B14F-4D97-AF65-F5344CB8AC3E}">
        <p14:creationId xmlns:p14="http://schemas.microsoft.com/office/powerpoint/2010/main" val="355029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B400C-99C8-B8D6-B553-B2E8E9F32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80A41-3BC0-8040-AB78-FBFE4EB7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79E67-D549-3197-843F-21B585BC3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B332D-3414-9135-650E-DF8F48BCF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3FB328-1699-F9F3-FACE-86DB0EFA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51072E-8C19-12D0-09D6-28CD659A35B0}"/>
              </a:ext>
            </a:extLst>
          </p:cNvPr>
          <p:cNvSpPr/>
          <p:nvPr/>
        </p:nvSpPr>
        <p:spPr>
          <a:xfrm>
            <a:off x="6096000" y="3051313"/>
            <a:ext cx="2829339" cy="6659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3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26269-1AFC-D024-697F-4576227CB75A}"/>
              </a:ext>
            </a:extLst>
          </p:cNvPr>
          <p:cNvSpPr txBox="1"/>
          <p:nvPr/>
        </p:nvSpPr>
        <p:spPr>
          <a:xfrm>
            <a:off x="8928219" y="3004907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Security</a:t>
            </a:r>
          </a:p>
          <a:p>
            <a:r>
              <a:rPr lang="en-US" dirty="0"/>
              <a:t>And Medicare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44F2C-51E1-E8CF-F5BA-D20ABB9FFCD7}"/>
              </a:ext>
            </a:extLst>
          </p:cNvPr>
          <p:cNvSpPr txBox="1"/>
          <p:nvPr/>
        </p:nvSpPr>
        <p:spPr>
          <a:xfrm>
            <a:off x="6907413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2024 Long Term Budget Outlook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C10155D-656D-A099-F21C-54C3D861E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836353" y="1135415"/>
            <a:ext cx="8953013" cy="509363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723F07-CA2D-C89C-9F1B-E9920700DC39}"/>
              </a:ext>
            </a:extLst>
          </p:cNvPr>
          <p:cNvSpPr/>
          <p:nvPr/>
        </p:nvSpPr>
        <p:spPr>
          <a:xfrm>
            <a:off x="8377898" y="3367008"/>
            <a:ext cx="2223247" cy="19139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08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4D29-EE81-C931-CE22-99A0836A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stly Healthcare</a:t>
            </a:r>
          </a:p>
        </p:txBody>
      </p:sp>
      <p:pic>
        <p:nvPicPr>
          <p:cNvPr id="6" name="Content Placeholder 5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CCFDF8E0-A9E6-91C1-884C-F97DEB01B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727" y="970012"/>
            <a:ext cx="9047337" cy="52137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36783-11B7-9DED-A850-C50443B1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503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8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government borrows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”crowding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were low, but have risen – this is becoming a concern.</a:t>
            </a:r>
          </a:p>
          <a:p>
            <a:endParaRPr lang="en-US" dirty="0"/>
          </a:p>
          <a:p>
            <a:r>
              <a:rPr lang="en-US" dirty="0"/>
              <a:t>So, no, other than the debt ceiling, it’s not a problem today.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380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Recession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War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Infrastructure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did not and do not permanently increase relative debt.</a:t>
            </a:r>
          </a:p>
          <a:p>
            <a:pPr lvl="1"/>
            <a:r>
              <a:rPr lang="en-US" dirty="0"/>
              <a:t>Great Depression, WWII, Great Recession, COVID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significant increase in interest rates</a:t>
            </a:r>
          </a:p>
          <a:p>
            <a:pPr lvl="1"/>
            <a:r>
              <a:rPr lang="en-US" dirty="0"/>
              <a:t>Plunging exchange rates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61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BCEB-B54A-C462-40E6-28CC41F3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A5216-FB7B-0D99-2EF5-A2FA7D445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57D01-5CA6-E267-3F8D-602A268E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71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176922"/>
            <a:ext cx="10515600" cy="16233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We Need to Worry about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Interest rates are high.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Stabilizing relative debt would substantially reduce the possibility of a crisis.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good news is we might be able to stabilize relative debt without a primary surplus.</a:t>
            </a:r>
          </a:p>
          <a:p>
            <a:pPr marL="0" indent="0">
              <a:buNone/>
            </a:pPr>
            <a:r>
              <a:rPr lang="en-US" dirty="0"/>
              <a:t>But we must substantially reduce primary deficits.</a:t>
            </a:r>
          </a:p>
          <a:p>
            <a:pPr marL="0" indent="0">
              <a:buNone/>
            </a:pPr>
            <a:r>
              <a:rPr lang="en-US" dirty="0"/>
              <a:t>We MUST MUST MUST continue raising the debt ceiling.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5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  <a:p>
            <a:pPr marL="457200" lvl="1" indent="0">
              <a:buNone/>
            </a:pPr>
            <a:endParaRPr lang="en-US" sz="2800" b="1" dirty="0"/>
          </a:p>
          <a:p>
            <a:r>
              <a:rPr lang="en-US" sz="3200" dirty="0"/>
              <a:t>The longer we wait, the harder it will be!</a:t>
            </a: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27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3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Support NEED:  </a:t>
            </a:r>
            <a:r>
              <a:rPr lang="en-US" dirty="0" err="1"/>
              <a:t>www.NEEDEcon.org</a:t>
            </a:r>
            <a:r>
              <a:rPr lang="en-US" dirty="0"/>
              <a:t>/</a:t>
            </a:r>
            <a:r>
              <a:rPr lang="en-US" dirty="0" err="1"/>
              <a:t>donate.php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21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9FE31-6082-DD4E-988F-7C0A182A5C5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730375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$4,134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$1,661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$6,270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6036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2023 Budget Summary (in Billions)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8447659" y="6494755"/>
            <a:ext cx="3225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www.cbo.gov</a:t>
            </a:r>
            <a:r>
              <a:rPr lang="en-US" sz="1200" dirty="0"/>
              <a:t>/publication/60053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C86631-5787-B3CE-601F-DD95AD38E6C7}"/>
              </a:ext>
            </a:extLst>
          </p:cNvPr>
          <p:cNvSpPr/>
          <p:nvPr/>
        </p:nvSpPr>
        <p:spPr>
          <a:xfrm>
            <a:off x="5642544" y="1577262"/>
            <a:ext cx="5852160" cy="389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41B0DD8-621B-7004-BA78-CCCCD424A0F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736224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$3,753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$1,722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   $659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$4,439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$6,134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9141605" y="4625047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162508" y="5357495"/>
            <a:ext cx="2558945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913111" y="4604888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5016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$1,695 Billion</a:t>
            </a:r>
          </a:p>
        </p:txBody>
      </p:sp>
    </p:spTree>
    <p:extLst>
      <p:ext uri="{BB962C8B-B14F-4D97-AF65-F5344CB8AC3E}">
        <p14:creationId xmlns:p14="http://schemas.microsoft.com/office/powerpoint/2010/main" val="300390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3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D37B20-760D-1433-A15F-2398D904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BE20C9-31EE-4D13-86F8-6B5C69ADBD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7677" y="2042455"/>
            <a:ext cx="10856645" cy="277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7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61BE0-A703-D64F-A193-6BDE06841C01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970193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11764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 dirty="0"/>
              <a:t>Federal Reserve</a:t>
            </a:r>
          </a:p>
          <a:p>
            <a:pPr lvl="1"/>
            <a:r>
              <a:rPr lang="en-US" dirty="0"/>
              <a:t>Foreign governments and individuals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7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Debt to Foreigners, Jan.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B9CFB-3A99-B24C-6895-1F7EA95068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1300753"/>
            <a:ext cx="6092178" cy="4256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25A0D3-B616-0677-08D9-8E95166F9D52}"/>
              </a:ext>
            </a:extLst>
          </p:cNvPr>
          <p:cNvSpPr txBox="1"/>
          <p:nvPr/>
        </p:nvSpPr>
        <p:spPr>
          <a:xfrm>
            <a:off x="6820161" y="3038513"/>
            <a:ext cx="5195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Foreign ownership is relatively recent </a:t>
            </a:r>
          </a:p>
          <a:p>
            <a:r>
              <a:rPr lang="en-US" sz="2000" dirty="0"/>
              <a:t>– in 1990 foreign ownership was less than 20%</a:t>
            </a:r>
          </a:p>
          <a:p>
            <a:r>
              <a:rPr lang="en-US" sz="2000" dirty="0"/>
              <a:t>– peaked at 40+%</a:t>
            </a:r>
          </a:p>
          <a:p>
            <a:r>
              <a:rPr lang="en-US" sz="2000" dirty="0"/>
              <a:t>– now is 28.9%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64DFD0-B4E5-6126-CAF4-E85E996E43AE}"/>
              </a:ext>
            </a:extLst>
          </p:cNvPr>
          <p:cNvSpPr txBox="1"/>
          <p:nvPr/>
        </p:nvSpPr>
        <p:spPr>
          <a:xfrm>
            <a:off x="4031312" y="3895235"/>
            <a:ext cx="2445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Billions of U.S. Dollars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7658F-5253-6B04-7975-06FD5F268F5D}"/>
              </a:ext>
            </a:extLst>
          </p:cNvPr>
          <p:cNvSpPr txBox="1"/>
          <p:nvPr/>
        </p:nvSpPr>
        <p:spPr>
          <a:xfrm>
            <a:off x="5454127" y="6498278"/>
            <a:ext cx="6145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www.statista.com</a:t>
            </a:r>
            <a:r>
              <a:rPr lang="en-US" sz="1200" dirty="0"/>
              <a:t>/statistics/246420/major-foreign-holders-of-us-treasury-debt/</a:t>
            </a:r>
          </a:p>
        </p:txBody>
      </p:sp>
    </p:spTree>
    <p:extLst>
      <p:ext uri="{BB962C8B-B14F-4D97-AF65-F5344CB8AC3E}">
        <p14:creationId xmlns:p14="http://schemas.microsoft.com/office/powerpoint/2010/main" val="844299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679D-7BC3-4763-E354-A2C15319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20236"/>
          </a:xfrm>
        </p:spPr>
        <p:txBody>
          <a:bodyPr/>
          <a:lstStyle/>
          <a:p>
            <a:r>
              <a:rPr lang="en-US" dirty="0"/>
              <a:t>Important Points: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19A1E-3137-AE05-F96D-3C671DA68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8798"/>
            <a:ext cx="10515600" cy="150018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Not all debt is created equal.</a:t>
            </a:r>
          </a:p>
          <a:p>
            <a:pPr marL="342900" indent="-342900">
              <a:buFontTx/>
              <a:buChar char="-"/>
            </a:pPr>
            <a:r>
              <a:rPr lang="en-US" dirty="0"/>
              <a:t>What is the right measure of the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D90C4-6404-80BF-0CB1-FDB80017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8619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47050</TotalTime>
  <Words>1100</Words>
  <Application>Microsoft Macintosh PowerPoint</Application>
  <PresentationFormat>Widescreen</PresentationFormat>
  <Paragraphs>260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Credits and Disclaimer</vt:lpstr>
      <vt:lpstr>What Does the US Govt. Budget Look Like?</vt:lpstr>
      <vt:lpstr>PowerPoint Presentation</vt:lpstr>
      <vt:lpstr>Debt vs. Deficit</vt:lpstr>
      <vt:lpstr> How Does the US Government Borrow?</vt:lpstr>
      <vt:lpstr>Who Holds Debt to Foreigners, Jan. 2024</vt:lpstr>
      <vt:lpstr>Important Points:</vt:lpstr>
      <vt:lpstr>Not All Debt Is Created Equal </vt:lpstr>
      <vt:lpstr>Two Measures of the Debt</vt:lpstr>
      <vt:lpstr>The All-Important Relative Debt</vt:lpstr>
      <vt:lpstr>Relative Debt and Deficit</vt:lpstr>
      <vt:lpstr>Two Measures of RELATIVE Debt</vt:lpstr>
      <vt:lpstr>But Let’s Think About Today</vt:lpstr>
      <vt:lpstr>Why Has the Federal Debt Risen So Much?</vt:lpstr>
      <vt:lpstr>Tax Cuts Have Driven The Debt Increases</vt:lpstr>
      <vt:lpstr>Now Let’s Think About Today and the Future</vt:lpstr>
      <vt:lpstr>Interest Will Grow as a Share of the Deficit</vt:lpstr>
      <vt:lpstr>What Are the Primary Drivers Going Forward?</vt:lpstr>
      <vt:lpstr>Mostly Healthcare</vt:lpstr>
      <vt:lpstr>How to Think About the Debt</vt:lpstr>
      <vt:lpstr>Is The Debt a Problem Today?</vt:lpstr>
      <vt:lpstr>Not All Borrowing Is Bad!</vt:lpstr>
      <vt:lpstr>What About a Fiscal Crisis?</vt:lpstr>
      <vt:lpstr>Summary</vt:lpstr>
      <vt:lpstr>Bottom Line:  We Need to Worry about  the Debt</vt:lpstr>
      <vt:lpstr>Bottom Bottom Line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325</cp:revision>
  <cp:lastPrinted>2024-06-05T22:21:45Z</cp:lastPrinted>
  <dcterms:created xsi:type="dcterms:W3CDTF">2017-05-03T22:30:38Z</dcterms:created>
  <dcterms:modified xsi:type="dcterms:W3CDTF">2024-06-27T01:51:03Z</dcterms:modified>
</cp:coreProperties>
</file>