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0"/>
  </p:notesMasterIdLst>
  <p:sldIdLst>
    <p:sldId id="4100" r:id="rId2"/>
    <p:sldId id="328" r:id="rId3"/>
    <p:sldId id="3935" r:id="rId4"/>
    <p:sldId id="1029" r:id="rId5"/>
    <p:sldId id="4001" r:id="rId6"/>
    <p:sldId id="1152" r:id="rId7"/>
    <p:sldId id="4179" r:id="rId8"/>
    <p:sldId id="4099" r:id="rId9"/>
    <p:sldId id="4095" r:id="rId10"/>
    <p:sldId id="3849" r:id="rId11"/>
    <p:sldId id="3850" r:id="rId12"/>
    <p:sldId id="1147" r:id="rId13"/>
    <p:sldId id="4186" r:id="rId14"/>
    <p:sldId id="1071" r:id="rId15"/>
    <p:sldId id="1138" r:id="rId16"/>
    <p:sldId id="3897" r:id="rId17"/>
    <p:sldId id="1121" r:id="rId18"/>
    <p:sldId id="3902" r:id="rId19"/>
    <p:sldId id="4188" r:id="rId20"/>
    <p:sldId id="4187" r:id="rId21"/>
    <p:sldId id="1124" r:id="rId22"/>
    <p:sldId id="4182" r:id="rId23"/>
    <p:sldId id="1281" r:id="rId24"/>
    <p:sldId id="1127" r:id="rId25"/>
    <p:sldId id="1134" r:id="rId26"/>
    <p:sldId id="1289" r:id="rId27"/>
    <p:sldId id="1290" r:id="rId28"/>
    <p:sldId id="3909" r:id="rId29"/>
    <p:sldId id="1291" r:id="rId30"/>
    <p:sldId id="1287" r:id="rId31"/>
    <p:sldId id="1288" r:id="rId32"/>
    <p:sldId id="3904" r:id="rId33"/>
    <p:sldId id="3905" r:id="rId34"/>
    <p:sldId id="4169" r:id="rId35"/>
    <p:sldId id="1303" r:id="rId36"/>
    <p:sldId id="4185" r:id="rId37"/>
    <p:sldId id="1294" r:id="rId38"/>
    <p:sldId id="3857" r:id="rId39"/>
    <p:sldId id="4168" r:id="rId40"/>
    <p:sldId id="4170" r:id="rId41"/>
    <p:sldId id="4171" r:id="rId42"/>
    <p:sldId id="4172" r:id="rId43"/>
    <p:sldId id="4173" r:id="rId44"/>
    <p:sldId id="4174" r:id="rId45"/>
    <p:sldId id="4176" r:id="rId46"/>
    <p:sldId id="4175" r:id="rId47"/>
    <p:sldId id="4178" r:id="rId48"/>
    <p:sldId id="329" r:id="rId4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EE2"/>
    <a:srgbClr val="70B4DE"/>
    <a:srgbClr val="66D5E8"/>
    <a:srgbClr val="66E8E5"/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96" autoAdjust="0"/>
    <p:restoredTop sz="91565"/>
  </p:normalViewPr>
  <p:slideViewPr>
    <p:cSldViewPr snapToGrid="0" snapToObjects="1">
      <p:cViewPr varScale="1">
        <p:scale>
          <a:sx n="117" d="100"/>
          <a:sy n="117" d="100"/>
        </p:scale>
        <p:origin x="448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wog\Dropbox%20(Amherst%20College)\2023\NEED\debt%20breakdow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wog\Dropbox%20(Amherst%20College)\2023\NEED\debt%20breakdow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Total Public Debt: $30.5 tr, 6/30</a:t>
            </a:r>
          </a:p>
        </c:rich>
      </c:tx>
      <c:layout>
        <c:manualLayout>
          <c:xMode val="edge"/>
          <c:yMode val="edge"/>
          <c:x val="0.2261804461942257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Total Public Debt: $30.5 tr, 6/30</a:t>
            </a:r>
          </a:p>
        </c:rich>
      </c:tx>
      <c:layout>
        <c:manualLayout>
          <c:xMode val="edge"/>
          <c:yMode val="edge"/>
          <c:x val="0.2261804461942257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Total Public Debt: $31.5 tr, 3/1</a:t>
            </a:r>
          </a:p>
        </c:rich>
      </c:tx>
      <c:layout>
        <c:manualLayout>
          <c:xMode val="edge"/>
          <c:yMode val="edge"/>
          <c:x val="0.2261804461942257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Total Public Debt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628-458C-8185-8BD75D8F19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628-458C-8185-8BD75D8F19B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9E199AC-6D38-A043-BFE0-B9964BCD93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628-458C-8185-8BD75D8F19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BF8B65D-F6D2-774F-B96A-3E4D3E3982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628-458C-8185-8BD75D8F1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Publicly Held</c:v>
                </c:pt>
                <c:pt idx="1">
                  <c:v>Intra-gov't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24609</c:v>
                </c:pt>
                <c:pt idx="1">
                  <c:v>6850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Sheet1!$F$7:$G$7</c15:f>
                <c15:dlblRangeCache>
                  <c:ptCount val="2"/>
                  <c:pt idx="0">
                    <c:v>78%</c:v>
                  </c:pt>
                  <c:pt idx="1">
                    <c:v>22%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A628-458C-8185-8BD75D8F1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Publicly Held Debt:</a:t>
            </a:r>
            <a:r>
              <a:rPr lang="en-US" sz="2800" baseline="0"/>
              <a:t>  $24.6 tr, 3/1</a:t>
            </a:r>
            <a:endParaRPr lang="en-US" sz="2800"/>
          </a:p>
        </c:rich>
      </c:tx>
      <c:layout>
        <c:manualLayout>
          <c:xMode val="edge"/>
          <c:yMode val="edge"/>
          <c:x val="0.2006049606775560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Publicly Held Debt</c:v>
                </c:pt>
              </c:strCache>
            </c:strRef>
          </c:tx>
          <c:spPr>
            <a:ln>
              <a:solidFill>
                <a:srgbClr val="FF99CC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  <a:sp3d contourW="25400"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DF-4007-A471-3BFE14349E7C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25400">
                <a:solidFill>
                  <a:srgbClr val="FF99CC"/>
                </a:solidFill>
              </a:ln>
              <a:effectLst/>
              <a:sp3d contourW="25400">
                <a:contourClr>
                  <a:srgbClr val="FF99CC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DF-4007-A471-3BFE14349E7C}"/>
              </c:ext>
            </c:extLst>
          </c:dPt>
          <c:dPt>
            <c:idx val="2"/>
            <c:bubble3D val="0"/>
            <c:spPr>
              <a:solidFill>
                <a:srgbClr val="BD92DE"/>
              </a:solidFill>
              <a:ln w="25400">
                <a:solidFill>
                  <a:srgbClr val="FF99CC"/>
                </a:solidFill>
              </a:ln>
              <a:effectLst/>
              <a:sp3d contourW="25400">
                <a:contourClr>
                  <a:srgbClr val="FF99CC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DDF-4007-A471-3BFE14349E7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1C1D9B8-885C-9B4D-86E3-A3B1FBD12B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DDF-4007-A471-3BFE14349E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80E478-271E-DE45-8D4C-5B76702646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DDF-4007-A471-3BFE14349E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737C54F-AFCC-8A45-8281-D717B1A433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DDF-4007-A471-3BFE14349E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Sheet1!$B$3:$D$3</c:f>
              <c:strCache>
                <c:ptCount val="3"/>
                <c:pt idx="0">
                  <c:v>Domestically Held</c:v>
                </c:pt>
                <c:pt idx="1">
                  <c:v>Foreign</c:v>
                </c:pt>
                <c:pt idx="2">
                  <c:v>Federal Reserve 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11850.5</c:v>
                </c:pt>
                <c:pt idx="1">
                  <c:v>7402.5</c:v>
                </c:pt>
                <c:pt idx="2">
                  <c:v>5356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Sheet1!$G$10:$I$10</c15:f>
                <c15:dlblRangeCache>
                  <c:ptCount val="3"/>
                  <c:pt idx="0">
                    <c:v>48%</c:v>
                  </c:pt>
                  <c:pt idx="1">
                    <c:v>30%</c:v>
                  </c:pt>
                  <c:pt idx="2">
                    <c:v>22%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3DDF-4007-A471-3BFE14349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Net Interest as a Percent of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'Net Interest DATA'!$S$1</c:f>
              <c:strCache>
                <c:ptCount val="1"/>
                <c:pt idx="0">
                  <c:v>% of GDP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none"/>
          </c:marker>
          <c:cat>
            <c:numRef>
              <c:f>'Net Interest DATA'!$R$2:$R$74</c:f>
              <c:numCache>
                <c:formatCode>General</c:formatCode>
                <c:ptCount val="7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  <c:pt idx="71">
                  <c:v>2051</c:v>
                </c:pt>
                <c:pt idx="72">
                  <c:v>2052</c:v>
                </c:pt>
              </c:numCache>
            </c:numRef>
          </c:cat>
          <c:val>
            <c:numRef>
              <c:f>'Net Interest DATA'!$S$2:$S$74</c:f>
              <c:numCache>
                <c:formatCode>#,##0.0</c:formatCode>
                <c:ptCount val="73"/>
                <c:pt idx="0">
                  <c:v>1.8819999999999999</c:v>
                </c:pt>
                <c:pt idx="1">
                  <c:v>2.1949999999999998</c:v>
                </c:pt>
                <c:pt idx="2">
                  <c:v>2.5659999999999998</c:v>
                </c:pt>
                <c:pt idx="3">
                  <c:v>2.54</c:v>
                </c:pt>
                <c:pt idx="4">
                  <c:v>2.8130000000000002</c:v>
                </c:pt>
                <c:pt idx="5">
                  <c:v>3.036</c:v>
                </c:pt>
                <c:pt idx="6">
                  <c:v>3.0049999999999999</c:v>
                </c:pt>
                <c:pt idx="7">
                  <c:v>2.907</c:v>
                </c:pt>
                <c:pt idx="8">
                  <c:v>2.9540000000000002</c:v>
                </c:pt>
                <c:pt idx="9">
                  <c:v>3.0419999999999998</c:v>
                </c:pt>
                <c:pt idx="10">
                  <c:v>3.125</c:v>
                </c:pt>
                <c:pt idx="11">
                  <c:v>3.1909999999999998</c:v>
                </c:pt>
                <c:pt idx="12">
                  <c:v>3.1070000000000002</c:v>
                </c:pt>
                <c:pt idx="13">
                  <c:v>2.9329999999999998</c:v>
                </c:pt>
                <c:pt idx="14">
                  <c:v>2.8279999999999998</c:v>
                </c:pt>
                <c:pt idx="15">
                  <c:v>3.07</c:v>
                </c:pt>
                <c:pt idx="16">
                  <c:v>3.032</c:v>
                </c:pt>
                <c:pt idx="17">
                  <c:v>2.887</c:v>
                </c:pt>
                <c:pt idx="18">
                  <c:v>2.7</c:v>
                </c:pt>
                <c:pt idx="19">
                  <c:v>2.4239999999999999</c:v>
                </c:pt>
                <c:pt idx="20">
                  <c:v>2.2040000000000002</c:v>
                </c:pt>
                <c:pt idx="21">
                  <c:v>1.9590000000000001</c:v>
                </c:pt>
                <c:pt idx="22">
                  <c:v>1.579</c:v>
                </c:pt>
                <c:pt idx="23">
                  <c:v>1.357</c:v>
                </c:pt>
                <c:pt idx="24">
                  <c:v>1.3320000000000001</c:v>
                </c:pt>
                <c:pt idx="25">
                  <c:v>1.4330000000000001</c:v>
                </c:pt>
                <c:pt idx="26">
                  <c:v>1.6619999999999999</c:v>
                </c:pt>
                <c:pt idx="27">
                  <c:v>1.657</c:v>
                </c:pt>
                <c:pt idx="28">
                  <c:v>1.708</c:v>
                </c:pt>
                <c:pt idx="29">
                  <c:v>1.292</c:v>
                </c:pt>
                <c:pt idx="30">
                  <c:v>1.3180000000000001</c:v>
                </c:pt>
                <c:pt idx="31">
                  <c:v>1.4870000000000001</c:v>
                </c:pt>
                <c:pt idx="32">
                  <c:v>1.3680000000000001</c:v>
                </c:pt>
                <c:pt idx="33">
                  <c:v>1.325</c:v>
                </c:pt>
                <c:pt idx="34">
                  <c:v>1.3180000000000001</c:v>
                </c:pt>
                <c:pt idx="35">
                  <c:v>1.234</c:v>
                </c:pt>
                <c:pt idx="36">
                  <c:v>1.2949999999999999</c:v>
                </c:pt>
                <c:pt idx="37">
                  <c:v>1.3640000000000001</c:v>
                </c:pt>
                <c:pt idx="38">
                  <c:v>1.601</c:v>
                </c:pt>
                <c:pt idx="39">
                  <c:v>1.774</c:v>
                </c:pt>
                <c:pt idx="40">
                  <c:v>1.649</c:v>
                </c:pt>
                <c:pt idx="41">
                  <c:v>1.575</c:v>
                </c:pt>
                <c:pt idx="42" formatCode="0.0">
                  <c:v>1.6160000000000001</c:v>
                </c:pt>
                <c:pt idx="43" formatCode="0.0">
                  <c:v>1.6850000000000001</c:v>
                </c:pt>
                <c:pt idx="44" formatCode="0.0">
                  <c:v>1.9239999999999999</c:v>
                </c:pt>
                <c:pt idx="45" formatCode="0.0">
                  <c:v>2.137</c:v>
                </c:pt>
                <c:pt idx="46" formatCode="0.0">
                  <c:v>2.327</c:v>
                </c:pt>
                <c:pt idx="47" formatCode="0.0">
                  <c:v>2.4940000000000002</c:v>
                </c:pt>
                <c:pt idx="48" formatCode="0.0">
                  <c:v>2.6749999999999998</c:v>
                </c:pt>
                <c:pt idx="49" formatCode="0.0">
                  <c:v>2.8260000000000001</c:v>
                </c:pt>
                <c:pt idx="50" formatCode="0.0">
                  <c:v>2.9630000000000001</c:v>
                </c:pt>
                <c:pt idx="51" formatCode="0.0">
                  <c:v>3.1110000000000002</c:v>
                </c:pt>
                <c:pt idx="52" formatCode="0.0">
                  <c:v>3.254</c:v>
                </c:pt>
                <c:pt idx="53" formatCode="0.0">
                  <c:v>3.3860000000000001</c:v>
                </c:pt>
                <c:pt idx="54" formatCode="0.0">
                  <c:v>3.4980000000000002</c:v>
                </c:pt>
                <c:pt idx="55" formatCode="0.0">
                  <c:v>3.61</c:v>
                </c:pt>
                <c:pt idx="56" formatCode="0.0">
                  <c:v>3.7309999999999999</c:v>
                </c:pt>
                <c:pt idx="57" formatCode="0.0">
                  <c:v>3.8679999999999999</c:v>
                </c:pt>
                <c:pt idx="58" formatCode="0.0">
                  <c:v>4.0129999999999999</c:v>
                </c:pt>
                <c:pt idx="59" formatCode="0.0">
                  <c:v>4.1680000000000001</c:v>
                </c:pt>
                <c:pt idx="60" formatCode="0.0">
                  <c:v>4.343</c:v>
                </c:pt>
                <c:pt idx="61" formatCode="0.0">
                  <c:v>4.5419999999999998</c:v>
                </c:pt>
                <c:pt idx="62" formatCode="0.0">
                  <c:v>4.7679999999999998</c:v>
                </c:pt>
                <c:pt idx="63" formatCode="0.0">
                  <c:v>5.0039999999999996</c:v>
                </c:pt>
                <c:pt idx="64" formatCode="0.0">
                  <c:v>5.2460000000000004</c:v>
                </c:pt>
                <c:pt idx="65" formatCode="0.0">
                  <c:v>5.4960000000000004</c:v>
                </c:pt>
                <c:pt idx="66" formatCode="0.0">
                  <c:v>5.7489999999999997</c:v>
                </c:pt>
                <c:pt idx="67" formatCode="0.0">
                  <c:v>6.0010000000000003</c:v>
                </c:pt>
                <c:pt idx="68" formatCode="0.0">
                  <c:v>6.2439999999999998</c:v>
                </c:pt>
                <c:pt idx="69" formatCode="0.0">
                  <c:v>6.484</c:v>
                </c:pt>
                <c:pt idx="70" formatCode="0.0">
                  <c:v>6.7290000000000001</c:v>
                </c:pt>
                <c:pt idx="71" formatCode="0.0">
                  <c:v>6.98</c:v>
                </c:pt>
                <c:pt idx="72" formatCode="0.0">
                  <c:v>7.2320000000000002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F6-4DE8-9D66-F2FF983E9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591977359"/>
        <c:axId val="1591976527"/>
      </c:lineChart>
      <c:catAx>
        <c:axId val="159197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976527"/>
        <c:crosses val="autoZero"/>
        <c:auto val="1"/>
        <c:lblAlgn val="ctr"/>
        <c:lblOffset val="100"/>
        <c:noMultiLvlLbl val="0"/>
      </c:catAx>
      <c:valAx>
        <c:axId val="1591976527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977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2/3rds of total income reported to the IRS for 2019 returns was </a:t>
            </a:r>
            <a:r>
              <a:rPr lang="en-US"/>
              <a:t>earned income.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12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 for recessions.  Blanchard does not explain why interest rates have been so low!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69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Increase in inflation does not discredit MMT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02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fall of the Euro Brexit etc.  What will the war in Ukraine do to </a:t>
            </a:r>
            <a:r>
              <a:rPr lang="en-US"/>
              <a:t>these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7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&amp; 2 are part of my traditional costs. 3-5 are new and related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2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30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yr</a:t>
            </a:r>
            <a:r>
              <a:rPr lang="en-US" dirty="0"/>
              <a:t> Treasury rate rising slowly from 2.4 to 3.7 and  then stabilizing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26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58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exception:  assumes SS will be paid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10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 Stein’s father and Chair Council under Nixon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2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Christina Romer:  3 packages war production of 1943.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1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Yestere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China holding od US Treasuries peaked </a:t>
            </a:r>
            <a:r>
              <a:rPr lang="en-US" dirty="0" err="1"/>
              <a:t>aat</a:t>
            </a:r>
            <a:r>
              <a:rPr lang="en-US" dirty="0"/>
              <a:t> 1.3tr in 2013.  and more recently has been falling.  Japan not so much.  10/6 31.1and 24.3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7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Lindsey Graham an alternate scoring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2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 on the debt is about 2 % .  If the primary budget had been in surplus the debt still would have grown by  2% Because there was still a very large </a:t>
            </a:r>
            <a:r>
              <a:rPr lang="en-US" dirty="0" err="1"/>
              <a:t>primarty</a:t>
            </a:r>
            <a:r>
              <a:rPr lang="en-US" dirty="0"/>
              <a:t> </a:t>
            </a:r>
            <a:r>
              <a:rPr lang="en-US" dirty="0" err="1"/>
              <a:t>deficit.he</a:t>
            </a:r>
            <a:r>
              <a:rPr lang="en-US" dirty="0"/>
              <a:t> debt actually grew by 6,5%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1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1983?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29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Numerical example:  interest rate a 4%; GDP growth at 3%.  there must be a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primary surplus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to offset the interest 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0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Olivier Blanchard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BsjSkT1-PFkDRPD9TKEgS-SH1uVl7F1e/vie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needecon.org/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F50B8C1-08A9-08CD-0270-CC9F1219906D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April 20, 2023</a:t>
            </a:r>
          </a:p>
        </p:txBody>
      </p:sp>
    </p:spTree>
    <p:extLst>
      <p:ext uri="{BB962C8B-B14F-4D97-AF65-F5344CB8AC3E}">
        <p14:creationId xmlns:p14="http://schemas.microsoft.com/office/powerpoint/2010/main" val="37668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</a:t>
            </a:r>
            <a:r>
              <a:rPr lang="en-US" dirty="0"/>
              <a:t>t and Future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5195887" y="6407314"/>
            <a:ext cx="571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CBO, “The Budget and Economic Outlook,”  2/2023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F0939-2C98-46B6-89A7-4A4102BC41C7}"/>
              </a:ext>
            </a:extLst>
          </p:cNvPr>
          <p:cNvSpPr txBox="1"/>
          <p:nvPr/>
        </p:nvSpPr>
        <p:spPr>
          <a:xfrm>
            <a:off x="7029450" y="1552188"/>
            <a:ext cx="51625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Useful Deficit Decompositions:</a:t>
            </a:r>
          </a:p>
          <a:p>
            <a:endParaRPr lang="en-US" sz="2800" dirty="0"/>
          </a:p>
          <a:p>
            <a:r>
              <a:rPr lang="en-US" sz="2400" i="1" dirty="0"/>
              <a:t>Total Deficit= (Programmatic Outlays +</a:t>
            </a:r>
            <a:br>
              <a:rPr lang="en-US" sz="2400" i="1" dirty="0"/>
            </a:br>
            <a:r>
              <a:rPr lang="en-US" sz="2400" i="1" dirty="0"/>
              <a:t>Interest Expense)-Revenue</a:t>
            </a:r>
          </a:p>
          <a:p>
            <a:endParaRPr lang="en-US" sz="2400" i="1" dirty="0"/>
          </a:p>
          <a:p>
            <a:r>
              <a:rPr lang="en-US" sz="2400" i="1" dirty="0"/>
              <a:t>=(Programmatic Outlays – Revenue)+Interest Expense</a:t>
            </a:r>
          </a:p>
          <a:p>
            <a:endParaRPr lang="en-US" sz="2800" i="1" dirty="0"/>
          </a:p>
          <a:p>
            <a:r>
              <a:rPr lang="en-US" sz="2800" i="1" dirty="0"/>
              <a:t>=</a:t>
            </a:r>
            <a:r>
              <a:rPr lang="en-US" sz="2800" b="1" i="1" dirty="0">
                <a:solidFill>
                  <a:srgbClr val="7E2987"/>
                </a:solidFill>
              </a:rPr>
              <a:t>Primary Deficit + </a:t>
            </a:r>
            <a:r>
              <a:rPr lang="en-US" sz="2800" b="1" i="1" dirty="0">
                <a:solidFill>
                  <a:srgbClr val="F05EE2"/>
                </a:solidFill>
              </a:rPr>
              <a:t>Net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900FC-045B-0C33-C409-ADA9EC0E8FF9}"/>
              </a:ext>
            </a:extLst>
          </p:cNvPr>
          <p:cNvSpPr txBox="1"/>
          <p:nvPr/>
        </p:nvSpPr>
        <p:spPr>
          <a:xfrm>
            <a:off x="4481129" y="5413549"/>
            <a:ext cx="648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E.g</a:t>
            </a:r>
            <a:r>
              <a:rPr lang="en-US" sz="2400" dirty="0"/>
              <a:t>, 2007:  1.1 = (17.4+1.7) - 18.0  = 19.1-18.0 = 1.1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491B6-09D4-DF98-D83B-14B2EF3EDC1B}"/>
              </a:ext>
            </a:extLst>
          </p:cNvPr>
          <p:cNvSpPr txBox="1"/>
          <p:nvPr/>
        </p:nvSpPr>
        <p:spPr>
          <a:xfrm>
            <a:off x="5848943" y="5754066"/>
            <a:ext cx="516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1.1 = </a:t>
            </a:r>
            <a:r>
              <a:rPr lang="en-US" sz="2400" dirty="0">
                <a:solidFill>
                  <a:srgbClr val="7030A0"/>
                </a:solidFill>
              </a:rPr>
              <a:t>(17.4-18.0) </a:t>
            </a:r>
            <a:r>
              <a:rPr lang="en-US" sz="2400" dirty="0">
                <a:solidFill>
                  <a:srgbClr val="F05EE2"/>
                </a:solidFill>
              </a:rPr>
              <a:t>+ 1.7 </a:t>
            </a:r>
            <a:r>
              <a:rPr lang="en-US" sz="2400" dirty="0"/>
              <a:t>= -0.6 + 1.7 = 1.1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5875B-F8B0-1EAF-AFDE-8EA0D50E0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01" y="1666080"/>
            <a:ext cx="6092003" cy="36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1258F3-42DF-4FF9-7503-3F1E6FE04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17" y="1848783"/>
            <a:ext cx="9343234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E55126-D5C7-48BD-88D1-65C1E5A863BB}"/>
              </a:ext>
            </a:extLst>
          </p:cNvPr>
          <p:cNvSpPr txBox="1"/>
          <p:nvPr/>
        </p:nvSpPr>
        <p:spPr>
          <a:xfrm>
            <a:off x="4119073" y="3784457"/>
            <a:ext cx="224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Shaded areas are recessions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2B21C-E670-4EDA-AB15-4D6E49482267}"/>
              </a:ext>
            </a:extLst>
          </p:cNvPr>
          <p:cNvSpPr txBox="1"/>
          <p:nvPr/>
        </p:nvSpPr>
        <p:spPr>
          <a:xfrm>
            <a:off x="1349298" y="1325563"/>
            <a:ext cx="922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Sum of All Past Deficits Less Surpluses Equals the Debt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B9FEE-4DD6-47C4-8335-3C1B1B54CDFC}"/>
              </a:ext>
            </a:extLst>
          </p:cNvPr>
          <p:cNvSpPr txBox="1"/>
          <p:nvPr/>
        </p:nvSpPr>
        <p:spPr>
          <a:xfrm>
            <a:off x="1660849" y="1923610"/>
            <a:ext cx="33496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Debt;  </a:t>
            </a:r>
            <a:r>
              <a:rPr lang="en-US" dirty="0">
                <a:solidFill>
                  <a:srgbClr val="C00000"/>
                </a:solidFill>
              </a:rPr>
              <a:t>Red Line Deficit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82" y="-3167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the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FE975-1ACD-49A7-A80A-D68A68D4B7B5}"/>
              </a:ext>
            </a:extLst>
          </p:cNvPr>
          <p:cNvSpPr txBox="1"/>
          <p:nvPr/>
        </p:nvSpPr>
        <p:spPr>
          <a:xfrm>
            <a:off x="6564927" y="6410685"/>
            <a:ext cx="522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Sources:  US Treasury, Federal Reserve Board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F8DAE5-541F-4627-95CE-EDD95448A89F}"/>
              </a:ext>
            </a:extLst>
          </p:cNvPr>
          <p:cNvCxnSpPr>
            <a:cxnSpLocks/>
          </p:cNvCxnSpPr>
          <p:nvPr/>
        </p:nvCxnSpPr>
        <p:spPr>
          <a:xfrm>
            <a:off x="5273023" y="3862751"/>
            <a:ext cx="1291904" cy="5938"/>
          </a:xfrm>
          <a:prstGeom prst="straightConnector1">
            <a:avLst/>
          </a:prstGeom>
          <a:ln w="6667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E18CEE3-0FAE-306B-EBB3-38D62F64B21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49342085"/>
              </p:ext>
            </p:extLst>
          </p:nvPr>
        </p:nvGraphicFramePr>
        <p:xfrm>
          <a:off x="-353340" y="1747245"/>
          <a:ext cx="643568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3DAA447-EB1F-1DF8-2693-1D6875A83F2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61939267"/>
              </p:ext>
            </p:extLst>
          </p:nvPr>
        </p:nvGraphicFramePr>
        <p:xfrm>
          <a:off x="0" y="1483915"/>
          <a:ext cx="6309360" cy="457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F3EB9B8-09E3-DBD1-2866-DCA64681D2E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12080585"/>
              </p:ext>
            </p:extLst>
          </p:nvPr>
        </p:nvGraphicFramePr>
        <p:xfrm>
          <a:off x="85772" y="1478552"/>
          <a:ext cx="5925074" cy="480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5C69F98-0E41-9751-50F1-184F1061FF0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07844749"/>
              </p:ext>
            </p:extLst>
          </p:nvPr>
        </p:nvGraphicFramePr>
        <p:xfrm>
          <a:off x="5673051" y="1489853"/>
          <a:ext cx="6433177" cy="4784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49EE-B3DB-3114-16C6-CDD3DE26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Detail on Ownership of the Debt (12/21)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4F32F-6985-0E3F-1BA3-91163577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descr="The majority of public debt is with domestic holders">
            <a:extLst>
              <a:ext uri="{FF2B5EF4-FFF2-40B4-BE49-F238E27FC236}">
                <a16:creationId xmlns:a16="http://schemas.microsoft.com/office/drawing/2014/main" id="{C9FABA7A-4D87-6FE1-41DB-75D9C072BD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4" y="1201026"/>
            <a:ext cx="9601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22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Intra-governmental debt is important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require funding on credit markets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is funded by borrowing on credit markets and competes with private funding.</a:t>
            </a:r>
          </a:p>
          <a:p>
            <a:r>
              <a:rPr lang="en-US" dirty="0"/>
              <a:t>Most analyses focus on the publicly held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570730"/>
            <a:ext cx="11187404" cy="4351338"/>
          </a:xfrm>
        </p:spPr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 or “Scoring”</a:t>
            </a:r>
          </a:p>
          <a:p>
            <a:pPr lvl="2"/>
            <a:r>
              <a:rPr lang="en-US" dirty="0"/>
              <a:t> H.R. 486  Ukraine Religious Freedom Support Act</a:t>
            </a:r>
          </a:p>
          <a:p>
            <a:pPr lvl="2"/>
            <a:r>
              <a:rPr lang="en-US" dirty="0"/>
              <a:t>Build Back Better Scoring.</a:t>
            </a:r>
          </a:p>
          <a:p>
            <a:pPr lvl="1"/>
            <a:r>
              <a:rPr lang="en-US" dirty="0"/>
              <a:t>Projections of Debt and Deficits – The Budget and Economic Outlook:  2022 to 2032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the U.S.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3592"/>
            <a:ext cx="10515600" cy="3379449"/>
          </a:xfrm>
        </p:spPr>
        <p:txBody>
          <a:bodyPr/>
          <a:lstStyle/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Relative debt peaked during WWII (106%) - followed by a steady decline until the 1980s.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Prior to 1983, relative debt rose purposefully (wars, recessions, public investment)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What can we learn from the 46-74 period, where the relative debt fell continuously?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5CC3D-CF2C-4836-A788-C9298B7C7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66" y="989926"/>
            <a:ext cx="8270543" cy="23264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DD0FB3-7D99-4C84-9724-12AD7AD4A49C}"/>
              </a:ext>
            </a:extLst>
          </p:cNvPr>
          <p:cNvGrpSpPr/>
          <p:nvPr/>
        </p:nvGrpSpPr>
        <p:grpSpPr>
          <a:xfrm>
            <a:off x="7946516" y="1183411"/>
            <a:ext cx="1852667" cy="1599062"/>
            <a:chOff x="5338785" y="3226704"/>
            <a:chExt cx="3705746" cy="21794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E12B9B-D847-4892-BE0F-B44FB5E5A9E6}"/>
                </a:ext>
              </a:extLst>
            </p:cNvPr>
            <p:cNvSpPr txBox="1"/>
            <p:nvPr/>
          </p:nvSpPr>
          <p:spPr>
            <a:xfrm>
              <a:off x="5338785" y="3419773"/>
              <a:ext cx="3705746" cy="713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1946-1974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7330D26C-9EEF-4BEF-B861-6DA69A2E61C0}"/>
                </a:ext>
              </a:extLst>
            </p:cNvPr>
            <p:cNvSpPr/>
            <p:nvPr/>
          </p:nvSpPr>
          <p:spPr>
            <a:xfrm rot="8259928">
              <a:off x="5401853" y="3226704"/>
              <a:ext cx="891575" cy="217947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47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relative debt fell </a:t>
            </a:r>
            <a:r>
              <a:rPr lang="en-US" i="1" dirty="0"/>
              <a:t>in spite of</a:t>
            </a:r>
            <a:r>
              <a:rPr lang="en-US" dirty="0"/>
              <a:t> deficits in 21 of the 29 years, with the debt increasing by 42%.  How?</a:t>
            </a:r>
          </a:p>
          <a:p>
            <a:r>
              <a:rPr lang="en-US" dirty="0"/>
              <a:t>1946-1974, deficits caused the debt to grow, but not as fast as the economy was growing.</a:t>
            </a:r>
          </a:p>
          <a:p>
            <a:r>
              <a:rPr lang="en-US" b="1" dirty="0"/>
              <a:t>While the debt grew by 42%, GDP (nominal) grew by 550%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You don’t need a surplus to reduce the </a:t>
            </a:r>
            <a:r>
              <a:rPr lang="en-US" i="1" dirty="0"/>
              <a:t>relative</a:t>
            </a:r>
            <a:r>
              <a:rPr lang="en-US" dirty="0"/>
              <a:t> debt: 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You just need GDP to grow faster than the debt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00BA-9D61-4877-832A-2EB63006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63B3-ED97-42A0-A184-FD8261D2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Parts to the growth rate of the debt: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interest rate on the debt.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portion that reflects a primary deficit (+) or primary surplus (-)</a:t>
            </a:r>
          </a:p>
          <a:p>
            <a:r>
              <a:rPr lang="en-US" dirty="0"/>
              <a:t>Numerical Example:  GDP grows at 4%, interest rate is 5%</a:t>
            </a:r>
          </a:p>
          <a:p>
            <a:pPr lvl="1"/>
            <a:r>
              <a:rPr lang="en-US" dirty="0"/>
              <a:t>Interest expense will cause the debt to grow at 5%.  Unless there is a primary surplus:  Growth in debt is greater than or equal to 5%, greater than GDP growth of 4%, and the relative debt rises.</a:t>
            </a:r>
          </a:p>
          <a:p>
            <a:pPr lvl="1"/>
            <a:r>
              <a:rPr lang="en-US" dirty="0"/>
              <a:t>To stabilize the debt, there must be a primary surplus</a:t>
            </a:r>
          </a:p>
          <a:p>
            <a:pPr lvl="1"/>
            <a:r>
              <a:rPr lang="en-US" dirty="0"/>
              <a:t>Primary surplus has to be bigger, the higher the relative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BA3F2-2FFF-4CA8-80A7-4DBF312D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8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EEC7-0A83-FA6F-6517-8E37BB8D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82" y="-5762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8C89-EC80-AE83-CB16-34346F438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https://drive.google.com/file/d/1BsjSkT1-PFkDRPD9TKEgS-SH1uVl7F1e/view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3874B-6830-DC6D-5A82-A043B22D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4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F7C5-7246-BC42-0CAE-20729BC6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od and Bad Borrowing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FA6B1-8B15-CD27-5C6D-54A0B6104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/>
              <a:t>Reasonable </a:t>
            </a:r>
            <a:r>
              <a:rPr lang="en-US" dirty="0"/>
              <a:t>expectation of higher income in the future.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Temporary Need.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Profitable Investment Opportunity.</a:t>
            </a:r>
          </a:p>
          <a:p>
            <a:r>
              <a:rPr lang="en-US" dirty="0"/>
              <a:t>Criteria are the same for households, firms, and governments.</a:t>
            </a:r>
          </a:p>
          <a:p>
            <a:r>
              <a:rPr lang="en-US" dirty="0"/>
              <a:t>If you are not borrowing for one of these reasons it is bad, no matter what it does to the debt.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8BB3A-B97B-4A6D-CEF4-D0E608A0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Views of the Cost of 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sz="3600" dirty="0"/>
              <a:t>First a non-issue:  There is no analogy between household and government debt.</a:t>
            </a:r>
          </a:p>
          <a:p>
            <a:pPr lvl="1">
              <a:spcAft>
                <a:spcPts val="1000"/>
              </a:spcAft>
            </a:pPr>
            <a:r>
              <a:rPr lang="en-US" sz="3200" dirty="0"/>
              <a:t>The government does not have to pay back the debt.</a:t>
            </a:r>
          </a:p>
          <a:p>
            <a:pPr lvl="1">
              <a:spcAft>
                <a:spcPts val="1000"/>
              </a:spcAft>
            </a:pPr>
            <a:r>
              <a:rPr lang="en-US" sz="3200" dirty="0"/>
              <a:t>Maturing government bonds are paid by issuing new bonds.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Economist View of the Debt circa 1980, very little cost because relative debt was falling.  That changes in 1983.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6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407A-7404-E495-45AA-F4745D80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Don’t “Pay for Themselves”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0DF0F-3FA8-59A2-FE7D-1B1695F6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21D7B42E-46DF-3395-87C7-C22C3738F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051" y="1383271"/>
            <a:ext cx="9696352" cy="4782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2ECA4E-71DF-2698-D22D-124286D726B8}"/>
              </a:ext>
            </a:extLst>
          </p:cNvPr>
          <p:cNvSpPr txBox="1"/>
          <p:nvPr/>
        </p:nvSpPr>
        <p:spPr>
          <a:xfrm>
            <a:off x="1714597" y="1915370"/>
            <a:ext cx="4739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Although, some would disagree:  Clinton economy</a:t>
            </a:r>
          </a:p>
        </p:txBody>
      </p:sp>
    </p:spTree>
    <p:extLst>
      <p:ext uri="{BB962C8B-B14F-4D97-AF65-F5344CB8AC3E}">
        <p14:creationId xmlns:p14="http://schemas.microsoft.com/office/powerpoint/2010/main" val="34066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5" y="2416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Debt and Deficits Raise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77" y="1602225"/>
            <a:ext cx="10595846" cy="435133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dirty="0"/>
              <a:t>Crowding Out via higher interest rates:  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/>
              <a:t>Private:  less investment and over time to a smaller capital stock and reduced future output.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/>
              <a:t>Government:  primary surplus needed to stabilize the debt is larger; i.e., less programmatic outlays or higher taxes</a:t>
            </a:r>
          </a:p>
          <a:p>
            <a:pPr marL="742950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dirty="0"/>
              <a:t>Foreign Borrowing:  Higher interest rates lead to foreign capital inflows or foreign borrowing.  With foreign borrowing, some of our GDP is paid to foreigners as interest.</a:t>
            </a:r>
          </a:p>
          <a:p>
            <a:pPr marL="0" indent="0"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0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Dog that Didn’t Bark; Rising Interest Rates?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3" name="FRED Graph Chart" descr="FRED Graph">
            <a:extLst>
              <a:ext uri="{FF2B5EF4-FFF2-40B4-BE49-F238E27FC236}">
                <a16:creationId xmlns:a16="http://schemas.microsoft.com/office/drawing/2014/main" id="{E765EAFC-B3F7-BBA2-C8CF-EB65F1367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6" y="1294808"/>
            <a:ext cx="10365313" cy="4832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1812F3-FFB0-439F-BB01-95D5C3DA223C}"/>
              </a:ext>
            </a:extLst>
          </p:cNvPr>
          <p:cNvSpPr txBox="1"/>
          <p:nvPr/>
        </p:nvSpPr>
        <p:spPr>
          <a:xfrm>
            <a:off x="1618738" y="1294807"/>
            <a:ext cx="64965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Rate on 10-Yr Treasury Bonds;  </a:t>
            </a:r>
            <a:r>
              <a:rPr lang="en-US" dirty="0">
                <a:solidFill>
                  <a:srgbClr val="C00000"/>
                </a:solidFill>
              </a:rPr>
              <a:t>Red Line Relative Debt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43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46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Oli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vier Blanchard’s Presidential Address to the AEA 1/2019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6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rates],…the issuance of debt without a later increase in taxes may well be feasible. 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purpose…is not to argue for more public debt, especially in the current political environment.  It is to have a richer discussion of the costs of debt…than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8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703767" cy="4351338"/>
          </a:xfrm>
        </p:spPr>
        <p:txBody>
          <a:bodyPr>
            <a:normAutofit/>
          </a:bodyPr>
          <a:lstStyle/>
          <a:p>
            <a:r>
              <a:rPr lang="en-US" dirty="0"/>
              <a:t>Assumed that the interest rate was </a:t>
            </a:r>
            <a:r>
              <a:rPr lang="en-US" i="1" dirty="0"/>
              <a:t>greater</a:t>
            </a:r>
            <a:r>
              <a:rPr lang="en-US" dirty="0"/>
              <a:t> than the growth in GDP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 order to stabilize the debt, government must run a primary surplus.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bigger the debt, the larger the required primary surplus.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More debt today means a higher primary surplus is needed in the future, i.e., higher taxes and/or less programmatic outlays.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View: Almost a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Debt to GDP can be stabilized with a (small) </a:t>
            </a:r>
            <a:r>
              <a:rPr lang="en-US" i="1" dirty="0">
                <a:solidFill>
                  <a:srgbClr val="FF0000"/>
                </a:solidFill>
              </a:rPr>
              <a:t>primary deficit: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programmatic outlays can be less than revenues!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Remember our example with GDP growth of 4%.  Now assume the interest rate is 3%.  Relative debt will fall with a primary balance of zero!</a:t>
            </a:r>
          </a:p>
          <a:p>
            <a:r>
              <a:rPr lang="en-US" dirty="0"/>
              <a:t>Blanchard does believe that the relative debt must be stabilized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 some point current deficits must be reduced.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But it may not be crucial at what level of debt we stabilize.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D168-75A6-4DC0-A283-FE518659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nchard’s 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ABA9F-2666-40FA-8452-8B4BD8B8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54F92E-0370-873E-1DF0-4A809CC58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4678" y="1244573"/>
            <a:ext cx="10515600" cy="452682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5F934-0671-497C-B540-57C314686C3A}"/>
              </a:ext>
            </a:extLst>
          </p:cNvPr>
          <p:cNvSpPr txBox="1"/>
          <p:nvPr/>
        </p:nvSpPr>
        <p:spPr>
          <a:xfrm>
            <a:off x="2082087" y="1325563"/>
            <a:ext cx="64965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Rate on 10-Yr Treasury Bonds;  </a:t>
            </a:r>
            <a:r>
              <a:rPr lang="en-US" dirty="0">
                <a:solidFill>
                  <a:srgbClr val="C00000"/>
                </a:solidFill>
              </a:rPr>
              <a:t>Red Line GDP growth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72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A22-92D6-4FCF-9B98-A03A7E4C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Why Must the Relative Debt Be Stabilized?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F28D-BEA6-45CA-90FB-9A72B1B0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Stephanie Kelton provided a prominent and recent exposition of Modern Monetary Theory in her June 6</a:t>
            </a:r>
            <a:r>
              <a:rPr lang="en-US" baseline="30000" dirty="0"/>
              <a:t>th </a:t>
            </a:r>
            <a:r>
              <a:rPr lang="en-US" dirty="0"/>
              <a:t> 2020, </a:t>
            </a:r>
            <a:r>
              <a:rPr lang="en-US" i="1" dirty="0"/>
              <a:t>NYTimes </a:t>
            </a:r>
            <a:r>
              <a:rPr lang="en-US" dirty="0"/>
              <a:t>op-ed, “Learn to Love Trillion-Dollar Deficits.”</a:t>
            </a:r>
          </a:p>
          <a:p>
            <a:pPr lvl="1"/>
            <a:r>
              <a:rPr lang="en-US" dirty="0"/>
              <a:t>US Treasury borrows in dollars and therefore cannot default (as opposed to Greece).</a:t>
            </a:r>
          </a:p>
          <a:p>
            <a:pPr lvl="1"/>
            <a:r>
              <a:rPr lang="en-US" dirty="0"/>
              <a:t>Example:  How did we “find the money” in FY 2020 to increase in the deficit by about $1.9 trillion?</a:t>
            </a:r>
          </a:p>
          <a:p>
            <a:pPr lvl="1"/>
            <a:r>
              <a:rPr lang="en-US" dirty="0"/>
              <a:t>Answer:  Fed open market purchases of $1.7 trillion provided 89% of the financing.</a:t>
            </a:r>
          </a:p>
          <a:p>
            <a:pPr lvl="1"/>
            <a:r>
              <a:rPr lang="en-US" dirty="0"/>
              <a:t>More generally, she argues that we can always find the money to increase federal spending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3CE-D569-4804-A8A2-70BFA4C9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5359-5833-4454-A118-CD03CC6B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T’s Free Lunch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B683D-F905-4514-83B2-BA6BB3EE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if it leads to too much spending thereby increasing current inflation.</a:t>
            </a:r>
          </a:p>
          <a:p>
            <a:r>
              <a:rPr lang="en-US" dirty="0"/>
              <a:t>Recognizing this fact, “…could free policymakers not only to act boldly amid crises but also to invest boldly in times of more stability.”</a:t>
            </a:r>
          </a:p>
          <a:p>
            <a:r>
              <a:rPr lang="en-US" dirty="0"/>
              <a:t>Too bad the second part isn’t true</a:t>
            </a:r>
            <a:r>
              <a:rPr lang="en-US"/>
              <a:t>.  </a:t>
            </a:r>
            <a:endParaRPr lang="en-US" dirty="0"/>
          </a:p>
          <a:p>
            <a:r>
              <a:rPr lang="en-US" dirty="0"/>
              <a:t>We rely on foreigners to hold a substantial portion of our debt and they can loose if the exchange value of the dollar falls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71FAE-EB39-4335-B612-6DE9A05F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D6DD-027C-574B-85DA-7EB2BBA0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00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/>
              <a:t>n’t Just Take My Word for It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386ABDF-08D4-EB45-AAE1-99652C48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597" y="1065915"/>
            <a:ext cx="7904806" cy="51643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1826-4BB4-4A4B-9D01-08CCA6C7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93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Foreigners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and safest capital market in the world.</a:t>
            </a:r>
          </a:p>
          <a:p>
            <a:r>
              <a:rPr lang="en-US" dirty="0"/>
              <a:t>US economy has a history of political and economic stability.</a:t>
            </a:r>
          </a:p>
          <a:p>
            <a:r>
              <a:rPr lang="en-US" dirty="0"/>
              <a:t> We enjoy “An exorbitant privilege”  (Valery Giscard d’Estaing):  The dollar is the largest international reserve currency.</a:t>
            </a:r>
          </a:p>
          <a:p>
            <a:pPr lvl="1"/>
            <a:r>
              <a:rPr lang="en-US" dirty="0"/>
              <a:t>Most trade transactions are quoted in dollars, e.g., oil.</a:t>
            </a:r>
          </a:p>
          <a:p>
            <a:pPr lvl="1"/>
            <a:r>
              <a:rPr lang="en-US" dirty="0"/>
              <a:t>With some exceptions, foreigners borrow in dollars. E.g., Yankee bonds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299A-9654-4A53-B28D-60323E32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mand for Dollars by Central Banks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5DC776-C5F9-48BD-BB6E-9718C57C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7633" y="1368203"/>
            <a:ext cx="8229600" cy="48620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757B6-A6F8-4EE8-B8FD-E853B220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AB790-04CE-44D9-BF05-CA8FF443C6F5}"/>
              </a:ext>
            </a:extLst>
          </p:cNvPr>
          <p:cNvSpPr txBox="1"/>
          <p:nvPr/>
        </p:nvSpPr>
        <p:spPr>
          <a:xfrm>
            <a:off x="4295274" y="6343139"/>
            <a:ext cx="756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 IMF Currency Composition of Official Exchange Reserves</a:t>
            </a:r>
          </a:p>
        </p:txBody>
      </p:sp>
    </p:spTree>
    <p:extLst>
      <p:ext uri="{BB962C8B-B14F-4D97-AF65-F5344CB8AC3E}">
        <p14:creationId xmlns:p14="http://schemas.microsoft.com/office/powerpoint/2010/main" val="606088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1C8B-C6B4-B097-6CAB-12368D76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on the Costs of “High and Rising Debt”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18B99-148F-0D68-D99D-FD7916620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interest expense portion of the deficit will rise, including payments to foreigners.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Crowding out of private investment.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“The likelihood of a fiscal crisis in the United States would increase.”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Slow erosion of confidence in the U.S. dollar as an international reserve currency leading to higher interest rates.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Policymaker constraint in using deficit-financed fiscal policy to respond to unforeseen events.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3B63D-C7A0-C80B-9622-CD5AEE47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F82BD-FFDD-9DB9-92F4-55EABA962C46}"/>
              </a:ext>
            </a:extLst>
          </p:cNvPr>
          <p:cNvSpPr txBox="1"/>
          <p:nvPr/>
        </p:nvSpPr>
        <p:spPr>
          <a:xfrm>
            <a:off x="1934988" y="5614482"/>
            <a:ext cx="92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“Budget and Economic Outlook:  2022-2032,” May 2022, pp15-16.</a:t>
            </a:r>
          </a:p>
        </p:txBody>
      </p:sp>
    </p:spTree>
    <p:extLst>
      <p:ext uri="{BB962C8B-B14F-4D97-AF65-F5344CB8AC3E}">
        <p14:creationId xmlns:p14="http://schemas.microsoft.com/office/powerpoint/2010/main" val="28807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32E7-A25F-43DD-B4E2-564A320F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would a Fiscal Crisis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F96BF-B8C9-4D5F-82E0-4327073E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Foreigners lose confidence in the dollar and sell Treasuries in exchange for assets denominated in their own currency,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Sale of Treasuries raises interest rates, worsening our fiscal outlook.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Trading of Foreign for US assets lowers US exchange rate.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Raising the price of imports thereby increasing inflation.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Lowering the foreign currency returns on all US assets, exacerbating 1.</a:t>
            </a:r>
          </a:p>
          <a:p>
            <a:pPr marL="1428750" lvl="2" indent="-514350">
              <a:buFont typeface="+mj-lt"/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Could the Fed Bail us Out?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 could buy Treasuries and prevent the rise in interest rates.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Insufficient foreign assets to prevent the fall in the exchange rate,	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BE4E4-39D2-44E7-B9CF-AC17A508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68CF-5052-3ECD-6C2C-C13E7DE0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cal Crisis Preview:  UK &amp; Liz Truss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C2621-6C60-E41B-7788-73C6370A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Google Shape;54;p13">
            <a:extLst>
              <a:ext uri="{FF2B5EF4-FFF2-40B4-BE49-F238E27FC236}">
                <a16:creationId xmlns:a16="http://schemas.microsoft.com/office/drawing/2014/main" id="{C4AF38B0-9651-182A-C56E-8363A9101D5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1593362"/>
            <a:ext cx="10227355" cy="4351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337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83798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Interest rates may not stay this low forever.  In fact, economist don’t really know why they have fallen to such low levels over the past 20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good news is we may be able to stabilize the relative debt without a running a surplus.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DA1C-24CE-4C8B-9CC2-A0DC89E9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is this Problem Impossible?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1663E-12C0-4120-A92A-BCF53AC3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E4D2E1-BA4D-0BE9-E7C5-96A91FF51413}"/>
              </a:ext>
            </a:extLst>
          </p:cNvPr>
          <p:cNvSpPr txBox="1"/>
          <p:nvPr/>
        </p:nvSpPr>
        <p:spPr>
          <a:xfrm>
            <a:off x="4005661" y="6364518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“The Budget and Economic Outlook,” Feb 2023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4D0B06-07D5-D3D5-3C25-08602B4DA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7965" y="1018146"/>
            <a:ext cx="8579808" cy="5212080"/>
          </a:xfrm>
        </p:spPr>
      </p:pic>
    </p:spTree>
    <p:extLst>
      <p:ext uri="{BB962C8B-B14F-4D97-AF65-F5344CB8AC3E}">
        <p14:creationId xmlns:p14="http://schemas.microsoft.com/office/powerpoint/2010/main" val="2353730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70AA-ABD2-FE18-BAFE-2A106DEB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</a:t>
            </a:r>
            <a:r>
              <a:rPr lang="en-US" dirty="0"/>
              <a:t>O Baseline Projection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627FA-3CD7-E29A-865B-E225A4B7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C58848A-3DB2-2245-B5E9-D6DA2E8C9A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9CA0DA6-0046-B021-6DDC-794B156E0044}"/>
              </a:ext>
            </a:extLst>
          </p:cNvPr>
          <p:cNvSpPr txBox="1"/>
          <p:nvPr/>
        </p:nvSpPr>
        <p:spPr>
          <a:xfrm>
            <a:off x="3869977" y="6443430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“Budget and Economic Outlook:  2022-2032,” May 2022</a:t>
            </a:r>
          </a:p>
        </p:txBody>
      </p:sp>
    </p:spTree>
    <p:extLst>
      <p:ext uri="{BB962C8B-B14F-4D97-AF65-F5344CB8AC3E}">
        <p14:creationId xmlns:p14="http://schemas.microsoft.com/office/powerpoint/2010/main" val="95237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E904-ECEC-5903-7E15-5CD9C8FF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Blueprint for a Crisis?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737E2-329E-4C12-DB8B-45B739C4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BB81D-6722-A1E2-A30A-B06ED97A6DE8}"/>
              </a:ext>
            </a:extLst>
          </p:cNvPr>
          <p:cNvSpPr txBox="1"/>
          <p:nvPr/>
        </p:nvSpPr>
        <p:spPr>
          <a:xfrm>
            <a:off x="4065179" y="6434364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“Budget and Economic Outlook:  2023-2033,” Feb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90981-2AB1-BDE3-CC6F-889C1518305F}"/>
              </a:ext>
            </a:extLst>
          </p:cNvPr>
          <p:cNvSpPr txBox="1"/>
          <p:nvPr/>
        </p:nvSpPr>
        <p:spPr>
          <a:xfrm>
            <a:off x="9443829" y="2787832"/>
            <a:ext cx="3321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But, these are “projections,” not forecasts!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48CD599-BB3A-DD26-A9A1-26485116C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395" y="1583334"/>
            <a:ext cx="8650356" cy="4389120"/>
          </a:xfrm>
        </p:spPr>
      </p:pic>
    </p:spTree>
    <p:extLst>
      <p:ext uri="{BB962C8B-B14F-4D97-AF65-F5344CB8AC3E}">
        <p14:creationId xmlns:p14="http://schemas.microsoft.com/office/powerpoint/2010/main" val="148012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8E26-CC02-9101-953E-2CBE291C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Citi</a:t>
            </a:r>
            <a:r>
              <a:rPr lang="en-US" dirty="0"/>
              <a:t>zen’s Guide to “Budget Reconciliation.”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68C49-0007-BC7D-F770-E947407EF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 successfully used 22 times since 1974 to avoid a Senate filibuster.</a:t>
            </a:r>
          </a:p>
          <a:p>
            <a:r>
              <a:rPr lang="en-US" dirty="0"/>
              <a:t>Reconciliation can be used for changing taxes and spending (not Social Security) subject to the Byrd Rule.</a:t>
            </a:r>
          </a:p>
          <a:p>
            <a:r>
              <a:rPr lang="en-US" dirty="0"/>
              <a:t>Byrd rule: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 extraneous provisions.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 increase in the deficit after 10 year window.</a:t>
            </a:r>
          </a:p>
          <a:p>
            <a:r>
              <a:rPr lang="en-US" dirty="0"/>
              <a:t>Reconciliation games played by both parties: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BBB.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Trump Tax Cut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4675A-01D0-1068-18E6-63F5DC2F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B0B1-48F7-F1F8-6FFE-0EB19EFE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conciliation and CBO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C1C4-1B07-C715-27D1-58A1969DE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CBO to be effective it must be perceived to be (and must be) nonpartisan.</a:t>
            </a:r>
          </a:p>
          <a:p>
            <a:r>
              <a:rPr lang="en-US" dirty="0"/>
              <a:t>Therefore, CBO “baseline” projections  and legislative scoring must not try to predict changes in legislation.</a:t>
            </a:r>
          </a:p>
          <a:p>
            <a:r>
              <a:rPr lang="en-US" dirty="0"/>
              <a:t>Instead, CBO must analyze the data based on the current law as written.</a:t>
            </a:r>
          </a:p>
          <a:p>
            <a:r>
              <a:rPr lang="en-US" dirty="0"/>
              <a:t>CBO is allowed to provide analyses of policy options.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5224-D380-3A2C-9677-72CA3264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A549-48F1-0C55-C62D-1C884BA0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mple:  Trump Tax Cut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3915A-A294-1EF6-8286-8611D2BD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C47CE31-668B-3B2F-F32B-B369A21C6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278" y="1206528"/>
            <a:ext cx="7340820" cy="4636923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B23C7-A716-9698-757D-1D2C8E5D2960}"/>
              </a:ext>
            </a:extLst>
          </p:cNvPr>
          <p:cNvGrpSpPr/>
          <p:nvPr/>
        </p:nvGrpSpPr>
        <p:grpSpPr>
          <a:xfrm>
            <a:off x="7425313" y="1696278"/>
            <a:ext cx="4031191" cy="1384995"/>
            <a:chOff x="7425313" y="1696278"/>
            <a:chExt cx="4031191" cy="138499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C8DAAC4-064C-F46B-2445-0177EE859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5313" y="2325757"/>
              <a:ext cx="1440392" cy="49118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39907D-06E5-0779-0D8D-503469600AA0}"/>
                </a:ext>
              </a:extLst>
            </p:cNvPr>
            <p:cNvSpPr txBox="1"/>
            <p:nvPr/>
          </p:nvSpPr>
          <p:spPr>
            <a:xfrm>
              <a:off x="8978348" y="1696278"/>
              <a:ext cx="24781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Why do Income Taxes go up in 2025?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9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D2F8-8F3A-C29D-0DE5-5446A71E3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tlays based on Current Law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D201EF-55C5-5F70-6F62-C0DEDFA2A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1517"/>
            <a:ext cx="9602774" cy="21031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14AB8-46CF-6ACA-5014-36413B5C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1E163-4E9F-6C4B-D1AB-291E40BBD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39" y="3597102"/>
            <a:ext cx="9144000" cy="1084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AE9B1C-109F-C1C6-4C59-E79823C65091}"/>
              </a:ext>
            </a:extLst>
          </p:cNvPr>
          <p:cNvSpPr txBox="1"/>
          <p:nvPr/>
        </p:nvSpPr>
        <p:spPr>
          <a:xfrm>
            <a:off x="4065179" y="6434364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“Budget and Economic Outlook:  2022-2033,” May 2022</a:t>
            </a:r>
          </a:p>
        </p:txBody>
      </p:sp>
    </p:spTree>
    <p:extLst>
      <p:ext uri="{BB962C8B-B14F-4D97-AF65-F5344CB8AC3E}">
        <p14:creationId xmlns:p14="http://schemas.microsoft.com/office/powerpoint/2010/main" val="4184879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4A48-DB62-ECCF-BAB5-30F89D8F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fortunately, The Required Changes are Big!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B3976-60ED-8292-9133-32385C278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Stabilize the relative debt at the current level of 100% of GDP: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Deficit in 2025 needs to go from projected 4.7 % of GDP to 2.9% and be maintained at the 2.9% level.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This amounts to over $500 billion </a:t>
            </a:r>
            <a:r>
              <a:rPr lang="en-US" b="1" i="1" dirty="0"/>
              <a:t>per year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711A8-3481-EA39-B80C-87F3AFF6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D4ECC-B8CA-7E11-5C7D-F7D9159D9E99}"/>
              </a:ext>
            </a:extLst>
          </p:cNvPr>
          <p:cNvSpPr txBox="1"/>
          <p:nvPr/>
        </p:nvSpPr>
        <p:spPr>
          <a:xfrm>
            <a:off x="3051506" y="6423775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“2020 Long-Term Budget Outlook, “ Sep 2022</a:t>
            </a:r>
          </a:p>
        </p:txBody>
      </p:sp>
    </p:spTree>
    <p:extLst>
      <p:ext uri="{BB962C8B-B14F-4D97-AF65-F5344CB8AC3E}">
        <p14:creationId xmlns:p14="http://schemas.microsoft.com/office/powerpoint/2010/main" val="5722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C930-85ED-0B81-5830-6FC41EF6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y of these Options Sound Good?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018A6F-162B-21F8-2487-970415D89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320" y="1325563"/>
            <a:ext cx="9409939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DF8B3-DC7F-9AD5-E015-F0DFAC47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C5300-76CC-1E16-B5E1-4C5E2DCCD9C6}"/>
              </a:ext>
            </a:extLst>
          </p:cNvPr>
          <p:cNvSpPr txBox="1"/>
          <p:nvPr/>
        </p:nvSpPr>
        <p:spPr>
          <a:xfrm>
            <a:off x="7500730" y="1490870"/>
            <a:ext cx="2961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Pick 10!</a:t>
            </a:r>
          </a:p>
        </p:txBody>
      </p:sp>
    </p:spTree>
    <p:extLst>
      <p:ext uri="{BB962C8B-B14F-4D97-AF65-F5344CB8AC3E}">
        <p14:creationId xmlns:p14="http://schemas.microsoft.com/office/powerpoint/2010/main" val="34755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1E18-5C6A-7CAC-157D-CCCB3D59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10" y="1000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Wit and Wisdom of Herb Stein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34491-B1F1-3FC8-7311-3423AC47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1026" name="Picture 2" descr="TOP 12 QUOTES BY HERBERT STEIN | A-Z Quotes">
            <a:extLst>
              <a:ext uri="{FF2B5EF4-FFF2-40B4-BE49-F238E27FC236}">
                <a16:creationId xmlns:a16="http://schemas.microsoft.com/office/drawing/2014/main" id="{C3538D48-9E73-DA90-02C9-CF11247318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26" y="1225791"/>
            <a:ext cx="9246591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B38AA5-8E6B-55C1-5BE6-6527F8E78B44}"/>
              </a:ext>
            </a:extLst>
          </p:cNvPr>
          <p:cNvSpPr txBox="1"/>
          <p:nvPr/>
        </p:nvSpPr>
        <p:spPr>
          <a:xfrm>
            <a:off x="6200222" y="2471830"/>
            <a:ext cx="3285941" cy="4719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You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r Turn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>
                <a:hlinkClick r:id="rId3"/>
              </a:rPr>
              <a:t>https://needecon.org/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u="sng" dirty="0">
                <a:hlinkClick r:id="rId4"/>
              </a:rPr>
              <a:t>In</a:t>
            </a:r>
            <a:r>
              <a:rPr lang="en-US" sz="7400" dirty="0">
                <a:hlinkClick r:id="rId4"/>
              </a:rPr>
              <a:t>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5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www.NEEDelegation.org/donate.php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0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Olivier Blanchard, Peterson Institute for International Economics</a:t>
            </a:r>
          </a:p>
          <a:p>
            <a:pPr lvl="1"/>
            <a:r>
              <a:rPr lang="en-US" dirty="0"/>
              <a:t>John H. </a:t>
            </a:r>
            <a:r>
              <a:rPr lang="en-US" dirty="0" err="1"/>
              <a:t>Cochrne</a:t>
            </a:r>
            <a:r>
              <a:rPr lang="en-US" dirty="0"/>
              <a:t>, Stanford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9F11-F654-D9B4-E8E7-124F1E1E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EAFEF-B8E7-D240-C6C4-25F06C24A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71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Definitions and Basic Data and Historical Data.</a:t>
            </a:r>
          </a:p>
          <a:p>
            <a:r>
              <a:rPr lang="en-US" dirty="0"/>
              <a:t>What needs to be done to “stabilize” the debt?</a:t>
            </a:r>
          </a:p>
          <a:p>
            <a:r>
              <a:rPr lang="en-US" dirty="0"/>
              <a:t>Traditional Economic Analysis of the Costs of the Debt</a:t>
            </a:r>
          </a:p>
          <a:p>
            <a:r>
              <a:rPr lang="en-US" dirty="0"/>
              <a:t>New Ideas about the Costs of the Debt and the importance of foreign holders of the debt.</a:t>
            </a:r>
          </a:p>
          <a:p>
            <a:r>
              <a:rPr lang="en-US" dirty="0"/>
              <a:t>“Debt?  What me Worry?”  Modern Monetary Theory.</a:t>
            </a:r>
          </a:p>
          <a:p>
            <a:r>
              <a:rPr lang="en-US" dirty="0"/>
              <a:t>Recent Congressional Budget Office (CBO) analysis of the Cost of the Debt.</a:t>
            </a:r>
          </a:p>
          <a:p>
            <a:r>
              <a:rPr lang="en-US" dirty="0"/>
              <a:t>Citizens Guide to </a:t>
            </a:r>
            <a:r>
              <a:rPr lang="en-US"/>
              <a:t>Debt Issue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B35AC-6AC2-D8E5-8D91-BD6D7D0C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52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1E6B-77F8-FB68-5931-58AE0DDC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Bas</a:t>
            </a:r>
            <a:r>
              <a:rPr lang="en-US" dirty="0"/>
              <a:t>ic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AEA19-9411-8E2A-57E5-24571D872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Fiscal year Deficit = Total Outlays Less Revenues between Oct to September.</a:t>
            </a:r>
          </a:p>
          <a:p>
            <a:r>
              <a:rPr lang="en-US" dirty="0"/>
              <a:t>The deficit paid for by government borrowing:  (net) issue of new government bonds.</a:t>
            </a:r>
          </a:p>
          <a:p>
            <a:r>
              <a:rPr lang="en-US" dirty="0"/>
              <a:t>The accumulated value of past borrowing is the total government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47E68-F4CF-1878-9F7D-ED600730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66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00EA2F4-5BE2-6BBE-4EF8-7C0367244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0878" y="1880300"/>
            <a:ext cx="6571688" cy="393641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0A1778-FC60-4E3E-BC9D-913B834A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-793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Federal Budget in FY2022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6B272-5C0B-4445-906B-0058B3C0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2CC09-2EB3-4660-8A1A-D22AB1C6A839}"/>
              </a:ext>
            </a:extLst>
          </p:cNvPr>
          <p:cNvSpPr txBox="1"/>
          <p:nvPr/>
        </p:nvSpPr>
        <p:spPr>
          <a:xfrm>
            <a:off x="162321" y="2704853"/>
            <a:ext cx="2396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 Tax, 54%</a:t>
            </a:r>
          </a:p>
          <a:p>
            <a:r>
              <a:rPr lang="en-US" sz="2800" dirty="0"/>
              <a:t>SS Tax, 30%</a:t>
            </a:r>
          </a:p>
          <a:p>
            <a:r>
              <a:rPr lang="en-US" sz="2800" dirty="0"/>
              <a:t>Corp Tax, 8.7%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9A913-6E1E-4211-9E4A-84463AAEABCA}"/>
              </a:ext>
            </a:extLst>
          </p:cNvPr>
          <p:cNvSpPr txBox="1"/>
          <p:nvPr/>
        </p:nvSpPr>
        <p:spPr>
          <a:xfrm>
            <a:off x="4810125" y="586710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Programmatic Outlays = Mandatory + Discretionary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A1FB0-3A18-4E6E-BBFF-96174E182E21}"/>
              </a:ext>
            </a:extLst>
          </p:cNvPr>
          <p:cNvSpPr txBox="1"/>
          <p:nvPr/>
        </p:nvSpPr>
        <p:spPr>
          <a:xfrm>
            <a:off x="8055916" y="2388930"/>
            <a:ext cx="3577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Mandatory: $4.1tr 64% Discretion.: $1.7tr, 27%</a:t>
            </a:r>
          </a:p>
          <a:p>
            <a:r>
              <a:rPr lang="en-US" sz="2800" dirty="0"/>
              <a:t>Net Interest, $0.5tr 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420C40-1A39-40C9-8E35-5513E0BAA9EB}"/>
              </a:ext>
            </a:extLst>
          </p:cNvPr>
          <p:cNvSpPr txBox="1"/>
          <p:nvPr/>
        </p:nvSpPr>
        <p:spPr>
          <a:xfrm>
            <a:off x="5895976" y="6532606"/>
            <a:ext cx="601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Monthly Treasury Report, 9/2022 &amp; CBO, Feb, 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8C185A-5453-345A-7DFF-1214A50E039D}"/>
              </a:ext>
            </a:extLst>
          </p:cNvPr>
          <p:cNvSpPr txBox="1"/>
          <p:nvPr/>
        </p:nvSpPr>
        <p:spPr>
          <a:xfrm>
            <a:off x="8331427" y="3946455"/>
            <a:ext cx="392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Deficit:  22% of Spending</a:t>
            </a:r>
          </a:p>
          <a:p>
            <a:r>
              <a:rPr lang="en-US" sz="2800" dirty="0"/>
              <a:t>               5.5% of GDP</a:t>
            </a:r>
          </a:p>
        </p:txBody>
      </p:sp>
    </p:spTree>
    <p:extLst>
      <p:ext uri="{BB962C8B-B14F-4D97-AF65-F5344CB8AC3E}">
        <p14:creationId xmlns:p14="http://schemas.microsoft.com/office/powerpoint/2010/main" val="23570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0" grpId="0"/>
      <p:bldP spid="1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15597</TotalTime>
  <Words>2857</Words>
  <Application>Microsoft Macintosh PowerPoint</Application>
  <PresentationFormat>Widescreen</PresentationFormat>
  <Paragraphs>343</Paragraphs>
  <Slides>48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Outline</vt:lpstr>
      <vt:lpstr>Basic Definitions</vt:lpstr>
      <vt:lpstr>The Federal Budget in FY2022</vt:lpstr>
      <vt:lpstr>Past and Future of Deficits</vt:lpstr>
      <vt:lpstr>Debt vs. Deficit</vt:lpstr>
      <vt:lpstr> A Breakdown of the Total Federal Debt</vt:lpstr>
      <vt:lpstr>More Detail on Ownership of the Debt (12/21)</vt:lpstr>
      <vt:lpstr>Not All Debt Is Created Equal </vt:lpstr>
      <vt:lpstr> CBO:  Budget Analysts in Chief</vt:lpstr>
      <vt:lpstr>Key Points About the U.S. Relative Debt</vt:lpstr>
      <vt:lpstr> Debt Dynamics</vt:lpstr>
      <vt:lpstr>Relative Debt Dynamics</vt:lpstr>
      <vt:lpstr>Pop Quiz!</vt:lpstr>
      <vt:lpstr>Good and Bad Borrowing</vt:lpstr>
      <vt:lpstr> Traditional Views of the Cost of the Debt</vt:lpstr>
      <vt:lpstr>Tax Cuts Don’t “Pay for Themselves”</vt:lpstr>
      <vt:lpstr> Traditional View: Debt and Deficits Raise Interest Rates</vt:lpstr>
      <vt:lpstr>The Dog that Didn’t Bark; Rising Interest Rates?</vt:lpstr>
      <vt:lpstr>Olivier Blanchard’s Presidential Address to the AEA 1/2019 </vt:lpstr>
      <vt:lpstr>What the Traditional View Got Wrong</vt:lpstr>
      <vt:lpstr>New View: Almost a Free Lunch</vt:lpstr>
      <vt:lpstr>Blanchard’s Evidence</vt:lpstr>
      <vt:lpstr>But Why Must the Relative Debt Be Stabilized?</vt:lpstr>
      <vt:lpstr>MMT’s Free Lunch</vt:lpstr>
      <vt:lpstr>Don’t Just Take My Word for It</vt:lpstr>
      <vt:lpstr>Why do Foreigners Buy US Treasuries?</vt:lpstr>
      <vt:lpstr>Demand for Dollars by Central Banks</vt:lpstr>
      <vt:lpstr>CBO on the Costs of “High and Rising Debt”</vt:lpstr>
      <vt:lpstr>What would a Fiscal Crisis Look Like?</vt:lpstr>
      <vt:lpstr>Fiscal Crisis Preview:  UK &amp; Liz Truss</vt:lpstr>
      <vt:lpstr>Bottom Line:  We Need to Worry about the Debt</vt:lpstr>
      <vt:lpstr>But is this Problem Impossible?</vt:lpstr>
      <vt:lpstr>CBO Baseline Projection</vt:lpstr>
      <vt:lpstr>The Blueprint for a Crisis?</vt:lpstr>
      <vt:lpstr>Citizen’s Guide to “Budget Reconciliation.”</vt:lpstr>
      <vt:lpstr>Reconciliation and CBO Projections</vt:lpstr>
      <vt:lpstr>Example:  Trump Tax Cut</vt:lpstr>
      <vt:lpstr>Outlays based on Current Law</vt:lpstr>
      <vt:lpstr>Unfortunately, The Required Changes are Big!</vt:lpstr>
      <vt:lpstr>Any of these Options Sound Good?</vt:lpstr>
      <vt:lpstr>The Wit and Wisdom of Herb Stein</vt:lpstr>
      <vt:lpstr> Your Turn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406</cp:revision>
  <cp:lastPrinted>2022-02-03T15:32:11Z</cp:lastPrinted>
  <dcterms:created xsi:type="dcterms:W3CDTF">2017-05-03T22:30:38Z</dcterms:created>
  <dcterms:modified xsi:type="dcterms:W3CDTF">2023-04-20T18:38:58Z</dcterms:modified>
</cp:coreProperties>
</file>