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5"/>
  </p:notesMasterIdLst>
  <p:sldIdLst>
    <p:sldId id="4101" r:id="rId2"/>
    <p:sldId id="4506" r:id="rId3"/>
    <p:sldId id="4414" r:id="rId4"/>
    <p:sldId id="4787" r:id="rId5"/>
    <p:sldId id="4415" r:id="rId6"/>
    <p:sldId id="4504" r:id="rId7"/>
    <p:sldId id="1114" r:id="rId8"/>
    <p:sldId id="332" r:id="rId9"/>
    <p:sldId id="4917" r:id="rId10"/>
    <p:sldId id="421" r:id="rId11"/>
    <p:sldId id="4926" r:id="rId12"/>
    <p:sldId id="1268" r:id="rId13"/>
    <p:sldId id="4918" r:id="rId14"/>
    <p:sldId id="1294" r:id="rId15"/>
    <p:sldId id="4919" r:id="rId16"/>
    <p:sldId id="4501" r:id="rId17"/>
    <p:sldId id="1071" r:id="rId18"/>
    <p:sldId id="4920" r:id="rId19"/>
    <p:sldId id="4921" r:id="rId20"/>
    <p:sldId id="4540" r:id="rId21"/>
    <p:sldId id="4544" r:id="rId22"/>
    <p:sldId id="1309" r:id="rId23"/>
    <p:sldId id="4416" r:id="rId24"/>
    <p:sldId id="4408" r:id="rId25"/>
    <p:sldId id="4411" r:id="rId26"/>
    <p:sldId id="4412" r:id="rId27"/>
    <p:sldId id="4516" r:id="rId28"/>
    <p:sldId id="4508" r:id="rId29"/>
    <p:sldId id="4518" r:id="rId30"/>
    <p:sldId id="4517" r:id="rId31"/>
    <p:sldId id="4927" r:id="rId32"/>
    <p:sldId id="4419" r:id="rId33"/>
    <p:sldId id="4515" r:id="rId34"/>
    <p:sldId id="4541" r:id="rId35"/>
    <p:sldId id="4925" r:id="rId36"/>
    <p:sldId id="4537" r:id="rId37"/>
    <p:sldId id="4538" r:id="rId38"/>
    <p:sldId id="1278" r:id="rId39"/>
    <p:sldId id="1068" r:id="rId40"/>
    <p:sldId id="1150" r:id="rId41"/>
    <p:sldId id="1045" r:id="rId42"/>
    <p:sldId id="1057" r:id="rId43"/>
    <p:sldId id="1074" r:id="rId44"/>
    <p:sldId id="4485" r:id="rId45"/>
    <p:sldId id="1281" r:id="rId46"/>
    <p:sldId id="4923" r:id="rId47"/>
    <p:sldId id="4421" r:id="rId48"/>
    <p:sldId id="1280" r:id="rId49"/>
    <p:sldId id="4924" r:id="rId50"/>
    <p:sldId id="4420" r:id="rId51"/>
    <p:sldId id="4140" r:id="rId52"/>
    <p:sldId id="4915" r:id="rId53"/>
    <p:sldId id="4916" r:id="rId54"/>
    <p:sldId id="1118" r:id="rId55"/>
    <p:sldId id="4543" r:id="rId56"/>
    <p:sldId id="1283" r:id="rId57"/>
    <p:sldId id="1121" r:id="rId58"/>
    <p:sldId id="1119" r:id="rId59"/>
    <p:sldId id="1292" r:id="rId60"/>
    <p:sldId id="4547" r:id="rId61"/>
    <p:sldId id="1295" r:id="rId62"/>
    <p:sldId id="1270" r:id="rId63"/>
    <p:sldId id="451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1" autoAdjust="0"/>
    <p:restoredTop sz="91495"/>
  </p:normalViewPr>
  <p:slideViewPr>
    <p:cSldViewPr snapToGrid="0" snapToObjects="1">
      <p:cViewPr varScale="1">
        <p:scale>
          <a:sx n="111" d="100"/>
          <a:sy n="111" d="100"/>
        </p:scale>
        <p:origin x="232" y="2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holdings_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R6_Backup/FileShare/Presentations/Base_New/Charts/0.USGraphs/Debt/debt2deficit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R6_Backup/FileShare/Presentations/Base_New/Charts/0.USGraphs/Debt/debt2deficit_gdpshare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Documents/Screen%20Shot%202025-11-11%20at%206.44.34%20PM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share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R6_Backup/FileShare/Presentations/Base_New/Charts/0.USGraphs/Debt/debt2deficit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May 20,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Marin Academy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Haveman,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 and Marin Academy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governments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C3A7-0A3C-7CED-211A-59C50450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Hol</a:t>
            </a:r>
            <a:r>
              <a:rPr lang="en-US" dirty="0"/>
              <a:t>ders of the Public Debt, 2025</a:t>
            </a:r>
          </a:p>
        </p:txBody>
      </p:sp>
      <p:pic>
        <p:nvPicPr>
          <p:cNvPr id="8" name="Content Placeholder 7" descr="A purple pie chart with white text&#10;&#10;Description automatically generated">
            <a:extLst>
              <a:ext uri="{FF2B5EF4-FFF2-40B4-BE49-F238E27FC236}">
                <a16:creationId xmlns:a16="http://schemas.microsoft.com/office/drawing/2014/main" id="{52B8C105-8A05-25C0-3CED-BE24E47042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507" y="1479120"/>
            <a:ext cx="5485581" cy="4229702"/>
          </a:xfrm>
        </p:spPr>
      </p:pic>
      <p:pic>
        <p:nvPicPr>
          <p:cNvPr id="10" name="Content Placeholder 9" descr="A graph of foreign currency&#10;&#10;Description automatically generated with medium confidence">
            <a:extLst>
              <a:ext uri="{FF2B5EF4-FFF2-40B4-BE49-F238E27FC236}">
                <a16:creationId xmlns:a16="http://schemas.microsoft.com/office/drawing/2014/main" id="{75659891-901F-FCE0-EA98-D86E12129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1484" y="1011480"/>
            <a:ext cx="5217176" cy="53607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9355D-054F-3451-6C50-F344DB4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8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2024, Q1:  Other Domestic:  	52.5%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18.1%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29.4% 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6235224-EA9F-4A31-BC2B-F95204730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76300" y="1120639"/>
            <a:ext cx="10058400" cy="50292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BF5BC1-7D1C-0757-E350-9E868F2BEE25}"/>
              </a:ext>
            </a:extLst>
          </p:cNvPr>
          <p:cNvSpPr txBox="1"/>
          <p:nvPr/>
        </p:nvSpPr>
        <p:spPr>
          <a:xfrm>
            <a:off x="2143958" y="1775359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2025, Q3:  Other Domestic:  	54.6%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14.9%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30.5%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Feb. </a:t>
            </a:r>
            <a:r>
              <a:rPr lang="en-US"/>
              <a:t>2026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2804" y="1300753"/>
            <a:ext cx="5982662" cy="4729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30.5%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27393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54% of international trade involves the dollar.</a:t>
            </a:r>
          </a:p>
          <a:p>
            <a:pPr lvl="1"/>
            <a:r>
              <a:rPr lang="en-US" dirty="0"/>
              <a:t>88% of international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9D347-193B-8B3C-4425-93825A6A562B}"/>
              </a:ext>
            </a:extLst>
          </p:cNvPr>
          <p:cNvSpPr txBox="1"/>
          <p:nvPr/>
        </p:nvSpPr>
        <p:spPr>
          <a:xfrm>
            <a:off x="7103326" y="132162"/>
            <a:ext cx="423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pic>
        <p:nvPicPr>
          <p:cNvPr id="8" name="Picture 7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33ECD34A-60C5-BFAB-CA84-BA7E113D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9" y="501493"/>
            <a:ext cx="10154699" cy="55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III. 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1101251" cy="4351338"/>
          </a:xfrm>
        </p:spPr>
        <p:txBody>
          <a:bodyPr>
            <a:normAutofit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Often referred to as “crowding out” private investment.</a:t>
            </a:r>
          </a:p>
          <a:p>
            <a:r>
              <a:rPr lang="en-US" dirty="0"/>
              <a:t>Type 1: Debt held by the public.</a:t>
            </a:r>
            <a:endParaRPr lang="en-US" i="1" dirty="0"/>
          </a:p>
          <a:p>
            <a:pPr lvl="1">
              <a:spcAft>
                <a:spcPts val="2000"/>
              </a:spcAft>
            </a:pPr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r>
              <a:rPr lang="en-US" dirty="0"/>
              <a:t> Type 2: </a:t>
            </a:r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r>
              <a:rPr lang="en-US" dirty="0"/>
              <a:t>Most analyses of debt focus on federal debt held by the public (Type 1).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June,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5C9A92-FA8A-F5AA-02A5-E8C9DEE7A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308466" y="1012696"/>
            <a:ext cx="5270269" cy="52840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A7FEB8-422E-5137-0C2B-345AE4220760}"/>
              </a:ext>
            </a:extLst>
          </p:cNvPr>
          <p:cNvSpPr txBox="1"/>
          <p:nvPr/>
        </p:nvSpPr>
        <p:spPr>
          <a:xfrm>
            <a:off x="2464905" y="1206294"/>
            <a:ext cx="1984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Social Security</a:t>
            </a:r>
          </a:p>
          <a:p>
            <a:r>
              <a:rPr lang="en-US" dirty="0"/>
              <a:t>and Medicare</a:t>
            </a:r>
          </a:p>
          <a:p>
            <a:r>
              <a:rPr lang="en-US" dirty="0"/>
              <a:t>Trust Funds</a:t>
            </a:r>
          </a:p>
        </p:txBody>
      </p:sp>
    </p:spTree>
    <p:extLst>
      <p:ext uri="{BB962C8B-B14F-4D97-AF65-F5344CB8AC3E}">
        <p14:creationId xmlns:p14="http://schemas.microsoft.com/office/powerpoint/2010/main" val="427908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First: A Budget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Important Points About 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Can’t Stop Thinking About Tomorrow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How to Think About 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52676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$31.4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E528C9-9873-3D8A-A06C-1A9446E5B02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585F07-0406-A90A-B257-809CD8201909}"/>
              </a:ext>
            </a:extLst>
          </p:cNvPr>
          <p:cNvCxnSpPr/>
          <p:nvPr/>
        </p:nvCxnSpPr>
        <p:spPr>
          <a:xfrm flipV="1">
            <a:off x="6583680" y="1532709"/>
            <a:ext cx="1663337" cy="9318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1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157637" y="110166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probably is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1CF14E-A0DC-1B19-2DEC-F5A693FB2ECA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D56F45-07DF-1128-6905-3949DAA5064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6711B-F8D4-1B44-CE24-65B5FF00B5E3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9DED6-DD25-87AB-E6BD-EED93EBC07E7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First: A Budget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BC5B-8B3E-B65A-E36E-B4A579CF8BEC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2FE44-31F6-EAF7-1981-6883A810D03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3021B-A955-EB3D-A6CC-1A71FE73EEA1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0F49FF8-FB01-1EFA-4DB9-6686952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2486" y="1285812"/>
            <a:ext cx="10418810" cy="46571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68C17F-A422-0289-5BDE-02246801FB56}"/>
              </a:ext>
            </a:extLst>
          </p:cNvPr>
          <p:cNvSpPr/>
          <p:nvPr/>
        </p:nvSpPr>
        <p:spPr>
          <a:xfrm>
            <a:off x="8433492" y="1773107"/>
            <a:ext cx="2937195" cy="42775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F23BE-574B-87D5-8095-0D403D53E385}"/>
              </a:ext>
            </a:extLst>
          </p:cNvPr>
          <p:cNvSpPr txBox="1"/>
          <p:nvPr/>
        </p:nvSpPr>
        <p:spPr>
          <a:xfrm>
            <a:off x="9255156" y="4083022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38628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35415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377898" y="3367008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8531-B3AC-9323-C8FB-86FD7E55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Population is Aging</a:t>
            </a:r>
          </a:p>
        </p:txBody>
      </p:sp>
      <p:pic>
        <p:nvPicPr>
          <p:cNvPr id="6" name="Content Placeholder 5" descr="A graph with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99F66605-8486-E316-C60D-C7A16B7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87" y="1325563"/>
            <a:ext cx="10835425" cy="4406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7F25-2BEF-C0C2-3472-29288C44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FD0ED-AB4A-8ADA-F5B9-A0EF5BBFACA5}"/>
              </a:ext>
            </a:extLst>
          </p:cNvPr>
          <p:cNvCxnSpPr>
            <a:cxnSpLocks/>
          </p:cNvCxnSpPr>
          <p:nvPr/>
        </p:nvCxnSpPr>
        <p:spPr>
          <a:xfrm>
            <a:off x="6350456" y="1465118"/>
            <a:ext cx="0" cy="3388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4D29-EE81-C931-CE22-99A0836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stly Healthcare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FDF8E0-A9E6-91C1-884C-F97DEB0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66727" y="970012"/>
            <a:ext cx="9047337" cy="5213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783-11B7-9DED-A850-C50443B1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03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9C5E-C966-0A93-EA1B-5EBF4C86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Then There is Interest on the Debt</a:t>
            </a:r>
          </a:p>
        </p:txBody>
      </p:sp>
      <p:pic>
        <p:nvPicPr>
          <p:cNvPr id="6" name="Content Placeholder 5" descr="A graph showing the number of the same number&#10;&#10;Description automatically generated with medium confidence">
            <a:extLst>
              <a:ext uri="{FF2B5EF4-FFF2-40B4-BE49-F238E27FC236}">
                <a16:creationId xmlns:a16="http://schemas.microsoft.com/office/drawing/2014/main" id="{C3BAB2EA-4A08-E189-B9CF-FA2E6FE9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808" y="1431073"/>
            <a:ext cx="9174384" cy="4494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0D0BA-50B8-2458-23DB-EE1522BE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2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  <a:p>
            <a:pPr lvl="2"/>
            <a:r>
              <a:rPr lang="en-US" dirty="0"/>
              <a:t>Cuts to healthcare – also mean primarily low-income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263" y="1097280"/>
            <a:ext cx="6585534" cy="50921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2091539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 No!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 Yes.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/>
        </p:nvGraphicFramePr>
        <p:xfrm>
          <a:off x="815989" y="1805060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$5.2 (17.3%)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$7.0 (23.1%)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2056559" y="1076207"/>
            <a:ext cx="7907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2025 Budget Summary (in Trillions, % of GDP)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/publication/60053</a:t>
            </a:r>
          </a:p>
        </p:txBody>
      </p:sp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010110" y="5404387"/>
            <a:ext cx="3548302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59099" y="4638776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85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$1.8 Trillion (5.8%)</a:t>
            </a:r>
          </a:p>
        </p:txBody>
      </p:sp>
    </p:spTree>
    <p:extLst>
      <p:ext uri="{BB962C8B-B14F-4D97-AF65-F5344CB8AC3E}">
        <p14:creationId xmlns:p14="http://schemas.microsoft.com/office/powerpoint/2010/main" val="13258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lvl="2"/>
            <a:r>
              <a:rPr lang="en-US" dirty="0"/>
              <a:t>Recession</a:t>
            </a:r>
          </a:p>
          <a:p>
            <a:pPr lvl="2"/>
            <a:r>
              <a:rPr lang="en-US" dirty="0"/>
              <a:t>War</a:t>
            </a:r>
          </a:p>
          <a:p>
            <a:pPr lvl="2"/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lvl="2"/>
            <a:r>
              <a:rPr lang="en-US" dirty="0"/>
              <a:t>Infrastructure</a:t>
            </a:r>
          </a:p>
          <a:p>
            <a:pPr lvl="2"/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had been low the past decade, but higher now (but coming down) – this is becoming a concern.</a:t>
            </a:r>
          </a:p>
          <a:p>
            <a:endParaRPr lang="en-US" dirty="0"/>
          </a:p>
          <a:p>
            <a:r>
              <a:rPr lang="en-US" dirty="0"/>
              <a:t>So, no,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lvl="2"/>
            <a:r>
              <a:rPr lang="en-US" dirty="0"/>
              <a:t>Result: Fiscal Crisis.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14% of spending in 2025.</a:t>
            </a:r>
          </a:p>
          <a:p>
            <a:pPr lvl="2"/>
            <a:r>
              <a:rPr lang="en-US" dirty="0"/>
              <a:t>20% of spending in 2055.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 descr="A graph with a green line&#10;&#10;Description automatically generated">
            <a:extLst>
              <a:ext uri="{FF2B5EF4-FFF2-40B4-BE49-F238E27FC236}">
                <a16:creationId xmlns:a16="http://schemas.microsoft.com/office/drawing/2014/main" id="{62939725-4D4B-561B-AD75-D2720CA2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04" y="834411"/>
            <a:ext cx="7772400" cy="5395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A374B-90E6-27A6-DDCF-122F16E0221E}"/>
              </a:ext>
            </a:extLst>
          </p:cNvPr>
          <p:cNvSpPr txBox="1"/>
          <p:nvPr/>
        </p:nvSpPr>
        <p:spPr>
          <a:xfrm>
            <a:off x="6515100" y="6456851"/>
            <a:ext cx="5065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taxfoundation.org</a:t>
            </a:r>
            <a:r>
              <a:rPr lang="en-US" sz="1200" dirty="0"/>
              <a:t>/blog/us-debt-compares-to-other-countries/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A6D572-B3AF-D801-5BFA-3E55D13A2F17}"/>
              </a:ext>
            </a:extLst>
          </p:cNvPr>
          <p:cNvCxnSpPr/>
          <p:nvPr/>
        </p:nvCxnSpPr>
        <p:spPr>
          <a:xfrm>
            <a:off x="3325091" y="150668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CA09B1-25BB-A62F-34C4-F32256FC3940}"/>
              </a:ext>
            </a:extLst>
          </p:cNvPr>
          <p:cNvCxnSpPr/>
          <p:nvPr/>
        </p:nvCxnSpPr>
        <p:spPr>
          <a:xfrm>
            <a:off x="3325090" y="248907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BF5776-DBDD-2BFB-C7B1-FFE5F0251E56}"/>
              </a:ext>
            </a:extLst>
          </p:cNvPr>
          <p:cNvCxnSpPr/>
          <p:nvPr/>
        </p:nvCxnSpPr>
        <p:spPr>
          <a:xfrm>
            <a:off x="3210204" y="3429000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E7674-042B-31BE-04D0-1F0649CEEBF7}"/>
              </a:ext>
            </a:extLst>
          </p:cNvPr>
          <p:cNvCxnSpPr/>
          <p:nvPr/>
        </p:nvCxnSpPr>
        <p:spPr>
          <a:xfrm>
            <a:off x="2976168" y="497671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4996D3-D4C2-076B-4310-4985994B653D}"/>
              </a:ext>
            </a:extLst>
          </p:cNvPr>
          <p:cNvCxnSpPr/>
          <p:nvPr/>
        </p:nvCxnSpPr>
        <p:spPr>
          <a:xfrm>
            <a:off x="2649681" y="556755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0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population, healthcare costs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future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318" y="977120"/>
            <a:ext cx="8347364" cy="4903759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Great recession – the house was on fire.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COVID – the house was on fire.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8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/>
              <a:t>Cutting spending</a:t>
            </a:r>
            <a:endParaRPr lang="en-US" sz="2800" b="1" dirty="0"/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Haveman,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500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/system/files/2025-01/60870-Outlook-2025.pdf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0FC03-7823-015B-3639-6B50885936E2}"/>
              </a:ext>
            </a:extLst>
          </p:cNvPr>
          <p:cNvSpPr txBox="1"/>
          <p:nvPr/>
        </p:nvSpPr>
        <p:spPr>
          <a:xfrm>
            <a:off x="8964494" y="2486118"/>
            <a:ext cx="1832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~$2.2 Trillion</a:t>
            </a:r>
          </a:p>
        </p:txBody>
      </p:sp>
    </p:spTree>
    <p:extLst>
      <p:ext uri="{BB962C8B-B14F-4D97-AF65-F5344CB8AC3E}">
        <p14:creationId xmlns:p14="http://schemas.microsoft.com/office/powerpoint/2010/main" val="13866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4278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/article/chart-pack-individual-taxes/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662E08-E929-EAA8-8268-D174628F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33" y="1135208"/>
            <a:ext cx="10773245" cy="49817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D582D2-EE5E-EF13-B8F2-EA5559008DC3}"/>
              </a:ext>
            </a:extLst>
          </p:cNvPr>
          <p:cNvSpPr/>
          <p:nvPr/>
        </p:nvSpPr>
        <p:spPr>
          <a:xfrm>
            <a:off x="7379935" y="1072050"/>
            <a:ext cx="1809691" cy="5204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344807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CD2CAD-38E6-79D0-25C5-4372A89BB51D}"/>
              </a:ext>
            </a:extLst>
          </p:cNvPr>
          <p:cNvGrpSpPr/>
          <p:nvPr/>
        </p:nvGrpSpPr>
        <p:grpSpPr>
          <a:xfrm>
            <a:off x="512524" y="3215335"/>
            <a:ext cx="10011508" cy="2338754"/>
            <a:chOff x="8402320" y="1447990"/>
            <a:chExt cx="3004487" cy="44405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891ED8-30ED-AB75-2C26-C96425202982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8F3729-08C4-70B8-9A1D-215EF3CDBBD5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65190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1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8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A39E3-F81A-6D6B-0499-421DF77A06AC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Source: https://www.pgpf.org/national-debt-clock/</a:t>
            </a:r>
          </a:p>
        </p:txBody>
      </p:sp>
      <p:pic>
        <p:nvPicPr>
          <p:cNvPr id="5" name="Picture 4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7C65CCAE-67C9-DF24-6DE2-C7E9D7896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2" y="2002475"/>
            <a:ext cx="11060696" cy="25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12EF-DA7C-AD80-5E7E-7B5281E0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on the Debt is a Growing Problem!</a:t>
            </a:r>
          </a:p>
        </p:txBody>
      </p:sp>
      <p:pic>
        <p:nvPicPr>
          <p:cNvPr id="6" name="Content Placeholder 5" descr="A graph of a graph showing the cost of a product&#10;&#10;Description automatically generated with medium confidence">
            <a:extLst>
              <a:ext uri="{FF2B5EF4-FFF2-40B4-BE49-F238E27FC236}">
                <a16:creationId xmlns:a16="http://schemas.microsoft.com/office/drawing/2014/main" id="{1445061C-6940-15EC-C236-827437ABE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02872" y="1029010"/>
            <a:ext cx="9386255" cy="5201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94D5-152E-ACF3-6154-6D67C7D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1783C-F5D3-82EC-EBE2-37708D4823F1}"/>
              </a:ext>
            </a:extLst>
          </p:cNvPr>
          <p:cNvCxnSpPr>
            <a:cxnSpLocks/>
          </p:cNvCxnSpPr>
          <p:nvPr/>
        </p:nvCxnSpPr>
        <p:spPr>
          <a:xfrm>
            <a:off x="5777948" y="1325563"/>
            <a:ext cx="0" cy="3644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53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2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Intragovernmental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939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5721755" y="6472240"/>
            <a:ext cx="5844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Tax Policy Center https://www.taxpolicycenter.org/fiscal-fact/tax-revenue-share-gdp-oecd-countries</a:t>
            </a:r>
            <a:endParaRPr lang="en-US" sz="1000" b="1" i="0" u="none" strike="noStrike" dirty="0">
              <a:effectLst/>
              <a:latin typeface="nyt-cheltenham-cond"/>
            </a:endParaRPr>
          </a:p>
        </p:txBody>
      </p:sp>
      <p:pic>
        <p:nvPicPr>
          <p:cNvPr id="2050" name="Picture 2" descr="Total tax revenue as a share of GDP in 2021 for the US was 26.6%, compared with the OECD's average of 34.1%. The US ranked 32nd out of 38 OECD nations.">
            <a:extLst>
              <a:ext uri="{FF2B5EF4-FFF2-40B4-BE49-F238E27FC236}">
                <a16:creationId xmlns:a16="http://schemas.microsoft.com/office/drawing/2014/main" id="{3D668410-3B61-63D4-392D-F6C550CE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19" y="139539"/>
            <a:ext cx="6090447" cy="61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5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00" y="356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deficits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1026" name="Picture 2" descr="Free Shipping on Modern Waterfall Wall Mounted Single Handle Bathtub Tap  With Handshower Black｜Homary UK | Bathtub faucet, Faucet, Waterfall wall">
            <a:extLst>
              <a:ext uri="{FF2B5EF4-FFF2-40B4-BE49-F238E27FC236}">
                <a16:creationId xmlns:a16="http://schemas.microsoft.com/office/drawing/2014/main" id="{67B9FF70-F2DD-9A81-EDD3-51516E6F2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4"/>
          <a:stretch/>
        </p:blipFill>
        <p:spPr bwMode="auto">
          <a:xfrm>
            <a:off x="7292105" y="3520033"/>
            <a:ext cx="4061695" cy="27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234C4-C6FD-C289-55E4-6EC18666A21C}"/>
              </a:ext>
            </a:extLst>
          </p:cNvPr>
          <p:cNvSpPr txBox="1"/>
          <p:nvPr/>
        </p:nvSpPr>
        <p:spPr>
          <a:xfrm>
            <a:off x="9589062" y="4350680"/>
            <a:ext cx="101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Deficit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1357822-63A2-7CED-FDBB-3356A3B60CA4}"/>
              </a:ext>
            </a:extLst>
          </p:cNvPr>
          <p:cNvSpPr/>
          <p:nvPr/>
        </p:nvSpPr>
        <p:spPr>
          <a:xfrm>
            <a:off x="9329396" y="4483698"/>
            <a:ext cx="316311" cy="19563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76C43-1EC3-0E02-6205-DCDA1ED5822E}"/>
              </a:ext>
            </a:extLst>
          </p:cNvPr>
          <p:cNvSpPr txBox="1"/>
          <p:nvPr/>
        </p:nvSpPr>
        <p:spPr>
          <a:xfrm>
            <a:off x="7703618" y="5094962"/>
            <a:ext cx="80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Debt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1584488-E5B3-3BB2-8DB7-36ECD79673F0}"/>
              </a:ext>
            </a:extLst>
          </p:cNvPr>
          <p:cNvSpPr/>
          <p:nvPr/>
        </p:nvSpPr>
        <p:spPr>
          <a:xfrm>
            <a:off x="8723214" y="5094962"/>
            <a:ext cx="226577" cy="36716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0A0E37-F1AD-6D27-3C7B-1410AB0DE62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858240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We must enact plans to reduce future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823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31810</TotalTime>
  <Words>2472</Words>
  <Application>Microsoft Macintosh PowerPoint</Application>
  <PresentationFormat>Widescreen</PresentationFormat>
  <Paragraphs>434</Paragraphs>
  <Slides>63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Outline</vt:lpstr>
      <vt:lpstr>I. First: A Budget Overview</vt:lpstr>
      <vt:lpstr>What Does the US Govt. Budget Look Like?</vt:lpstr>
      <vt:lpstr>II. 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Holders of the Public Debt, 2025</vt:lpstr>
      <vt:lpstr>Trends in US Debt Holdings Over Time</vt:lpstr>
      <vt:lpstr>Who Holds Debt to Foreigners, Feb. 2026</vt:lpstr>
      <vt:lpstr>Why Do Foreign Investors Buy US Treasuries?</vt:lpstr>
      <vt:lpstr>PowerPoint Presentation</vt:lpstr>
      <vt:lpstr>III. Important Points:</vt:lpstr>
      <vt:lpstr>Not All Debt Is Created Equal </vt:lpstr>
      <vt:lpstr>U.S. Publicly Held Debt, June, 2025</vt:lpstr>
      <vt:lpstr>Two Measures of the Debt</vt:lpstr>
      <vt:lpstr>The All-Important Relative Debt</vt:lpstr>
      <vt:lpstr>Relative Debt and Deficit</vt:lpstr>
      <vt:lpstr>Relative Debt and Deficit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IV. Can’t Stop…Thinking About Tomorrow</vt:lpstr>
      <vt:lpstr>Now Let’s Think About Today and the Future</vt:lpstr>
      <vt:lpstr>What Are the Primary Drivers Going Forward?</vt:lpstr>
      <vt:lpstr>The Population is Aging</vt:lpstr>
      <vt:lpstr>Mostly Healthcare</vt:lpstr>
      <vt:lpstr>And Then There is Interest on the Debt</vt:lpstr>
      <vt:lpstr>How To Address the Debt?</vt:lpstr>
      <vt:lpstr>What? It’s not 40%? No, it’s 24.1%.</vt:lpstr>
      <vt:lpstr>V. How to Think About the Debt</vt:lpstr>
      <vt:lpstr>Perspectives on Increased Debt</vt:lpstr>
      <vt:lpstr>Not All Borrowing Is Bad!</vt:lpstr>
      <vt:lpstr>Is The Debt a Problem Today?</vt:lpstr>
      <vt:lpstr>So, Why Worry About it?</vt:lpstr>
      <vt:lpstr>So, Why Worry About It?</vt:lpstr>
      <vt:lpstr>Growth in Relative Debt</vt:lpstr>
      <vt:lpstr>What Is a Fiscal Crisis?</vt:lpstr>
      <vt:lpstr>Other Countries Have Higher Debt Levels</vt:lpstr>
      <vt:lpstr>VI. Summary</vt:lpstr>
      <vt:lpstr>Major Takeaways: Talking Points</vt:lpstr>
      <vt:lpstr>Bottom-Line Takeaways</vt:lpstr>
      <vt:lpstr>Bottom Bottom Line</vt:lpstr>
      <vt:lpstr> Thank you!</vt:lpstr>
      <vt:lpstr>But There is More to The Budget!</vt:lpstr>
      <vt:lpstr>What Are Tax Expenditures?</vt:lpstr>
      <vt:lpstr>Key Points About US Relative Debt</vt:lpstr>
      <vt:lpstr> Debt Dynamics</vt:lpstr>
      <vt:lpstr>The Post-WWII Fall in Relative Debt</vt:lpstr>
      <vt:lpstr> Debt Dynamics</vt:lpstr>
      <vt:lpstr>The Arithmetic of Changes in Relative Debt</vt:lpstr>
      <vt:lpstr>An Almost Free Lunch</vt:lpstr>
      <vt:lpstr>Interest on the Debt is a Growing Problem!</vt:lpstr>
      <vt:lpstr>Fiscal Crisis, or a Run on the Dollar</vt:lpstr>
      <vt:lpstr>Trends in Intragovernmental Debt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543</cp:revision>
  <cp:lastPrinted>2026-05-20T21:12:26Z</cp:lastPrinted>
  <dcterms:created xsi:type="dcterms:W3CDTF">2017-05-03T22:30:38Z</dcterms:created>
  <dcterms:modified xsi:type="dcterms:W3CDTF">2026-05-20T21:12:27Z</dcterms:modified>
</cp:coreProperties>
</file>