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7"/>
  </p:notesMasterIdLst>
  <p:sldIdLst>
    <p:sldId id="4536" r:id="rId2"/>
    <p:sldId id="328" r:id="rId3"/>
    <p:sldId id="3935" r:id="rId4"/>
    <p:sldId id="1029" r:id="rId5"/>
    <p:sldId id="4540" r:id="rId6"/>
    <p:sldId id="4001" r:id="rId7"/>
    <p:sldId id="4084" r:id="rId8"/>
    <p:sldId id="4099" r:id="rId9"/>
    <p:sldId id="4537" r:id="rId10"/>
    <p:sldId id="4500" r:id="rId11"/>
    <p:sldId id="1099" r:id="rId12"/>
    <p:sldId id="269" r:id="rId13"/>
    <p:sldId id="4420" r:id="rId14"/>
    <p:sldId id="256" r:id="rId15"/>
    <p:sldId id="327" r:id="rId16"/>
    <p:sldId id="330" r:id="rId17"/>
    <p:sldId id="4435" r:id="rId18"/>
    <p:sldId id="4434" r:id="rId19"/>
    <p:sldId id="4436" r:id="rId20"/>
    <p:sldId id="1106" r:id="rId21"/>
    <p:sldId id="345" r:id="rId22"/>
    <p:sldId id="1056" r:id="rId23"/>
    <p:sldId id="4459" r:id="rId24"/>
    <p:sldId id="1111" r:id="rId25"/>
    <p:sldId id="333" r:id="rId26"/>
    <p:sldId id="4503" r:id="rId27"/>
    <p:sldId id="4511" r:id="rId28"/>
    <p:sldId id="4504" r:id="rId29"/>
    <p:sldId id="4512" r:id="rId30"/>
    <p:sldId id="4440" r:id="rId31"/>
    <p:sldId id="4441" r:id="rId32"/>
    <p:sldId id="4442" r:id="rId33"/>
    <p:sldId id="4443" r:id="rId34"/>
    <p:sldId id="4514" r:id="rId35"/>
    <p:sldId id="4513" r:id="rId36"/>
    <p:sldId id="365" r:id="rId37"/>
    <p:sldId id="353" r:id="rId38"/>
    <p:sldId id="1063" r:id="rId39"/>
    <p:sldId id="1062" r:id="rId40"/>
    <p:sldId id="1064" r:id="rId41"/>
    <p:sldId id="1035" r:id="rId42"/>
    <p:sldId id="4515" r:id="rId43"/>
    <p:sldId id="1095" r:id="rId44"/>
    <p:sldId id="355" r:id="rId45"/>
    <p:sldId id="4502" r:id="rId46"/>
    <p:sldId id="357" r:id="rId47"/>
    <p:sldId id="4460" r:id="rId48"/>
    <p:sldId id="1067" r:id="rId49"/>
    <p:sldId id="1104" r:id="rId50"/>
    <p:sldId id="366" r:id="rId51"/>
    <p:sldId id="1068" r:id="rId52"/>
    <p:sldId id="4404" r:id="rId53"/>
    <p:sldId id="1114" r:id="rId54"/>
    <p:sldId id="4438" r:id="rId55"/>
    <p:sldId id="344" r:id="rId56"/>
    <p:sldId id="336" r:id="rId57"/>
    <p:sldId id="1070" r:id="rId58"/>
    <p:sldId id="412" r:id="rId59"/>
    <p:sldId id="370" r:id="rId60"/>
    <p:sldId id="1151" r:id="rId61"/>
    <p:sldId id="1071" r:id="rId62"/>
    <p:sldId id="4453" r:id="rId63"/>
    <p:sldId id="1152" r:id="rId64"/>
    <p:sldId id="4454" r:id="rId65"/>
    <p:sldId id="1117" r:id="rId66"/>
    <p:sldId id="1121" r:id="rId67"/>
    <p:sldId id="1118" r:id="rId68"/>
    <p:sldId id="1119" r:id="rId69"/>
    <p:sldId id="1040" r:id="rId70"/>
    <p:sldId id="4541" r:id="rId71"/>
    <p:sldId id="1103" r:id="rId72"/>
    <p:sldId id="410" r:id="rId73"/>
    <p:sldId id="338" r:id="rId74"/>
    <p:sldId id="1041" r:id="rId75"/>
    <p:sldId id="408" r:id="rId76"/>
    <p:sldId id="407" r:id="rId77"/>
    <p:sldId id="4505" r:id="rId78"/>
    <p:sldId id="4506" r:id="rId79"/>
    <p:sldId id="4507" r:id="rId80"/>
    <p:sldId id="4508" r:id="rId81"/>
    <p:sldId id="4509" r:id="rId82"/>
    <p:sldId id="4539" r:id="rId83"/>
    <p:sldId id="4124" r:id="rId84"/>
    <p:sldId id="1108" r:id="rId85"/>
    <p:sldId id="4510"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29" autoAdjust="0"/>
    <p:restoredTop sz="91408"/>
  </p:normalViewPr>
  <p:slideViewPr>
    <p:cSldViewPr snapToGrid="0" snapToObjects="1">
      <p:cViewPr varScale="1">
        <p:scale>
          <a:sx n="98" d="100"/>
          <a:sy n="98" d="100"/>
        </p:scale>
        <p:origin x="208" y="496"/>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6F0-480C-BFD0-2A44CE10452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6F0-480C-BFD0-2A44CE10452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6F0-480C-BFD0-2A44CE10452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6F0-480C-BFD0-2A44CE10452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86F0-480C-BFD0-2A44CE10452F}"/>
              </c:ext>
            </c:extLst>
          </c:dPt>
          <c:dLbls>
            <c:dLbl>
              <c:idx val="0"/>
              <c:tx>
                <c:rich>
                  <a:bodyPr/>
                  <a:lstStyle/>
                  <a:p>
                    <a:fld id="{4B19C03F-2023-1947-9A8C-E424CFA986A8}" type="CELLRANGE">
                      <a:rPr lang="en-US"/>
                      <a:pPr/>
                      <a:t>[CELLRANGE]</a:t>
                    </a:fld>
                    <a:r>
                      <a:rPr lang="en-US" baseline="0"/>
                      <a:t>, </a:t>
                    </a:r>
                    <a:fld id="{B8471DB1-0425-6444-A718-DE0724E34806}" type="CATEGORYNAME">
                      <a:rPr lang="en-US" baseline="0"/>
                      <a:pPr/>
                      <a:t>[CATEGORY NAME]</a:t>
                    </a:fld>
                    <a:endParaRPr lang="en-US" baseline="0"/>
                  </a:p>
                </c:rich>
              </c:tx>
              <c:dLblPos val="bestFit"/>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6F0-480C-BFD0-2A44CE10452F}"/>
                </c:ext>
              </c:extLst>
            </c:dLbl>
            <c:dLbl>
              <c:idx val="1"/>
              <c:tx>
                <c:rich>
                  <a:bodyPr/>
                  <a:lstStyle/>
                  <a:p>
                    <a:fld id="{F0FDF0C9-3B64-2A41-947D-7DFA24E9C1B2}" type="CELLRANGE">
                      <a:rPr lang="en-US"/>
                      <a:pPr/>
                      <a:t>[CELLRANGE]</a:t>
                    </a:fld>
                    <a:r>
                      <a:rPr lang="en-US" baseline="0"/>
                      <a:t>, </a:t>
                    </a:r>
                    <a:fld id="{CE1C1484-4FF5-2B4C-86E2-832E87AB0430}" type="CATEGORYNAME">
                      <a:rPr lang="en-US" baseline="0"/>
                      <a:pPr/>
                      <a:t>[CATEGORY NAME]</a:t>
                    </a:fld>
                    <a:endParaRPr lang="en-US" baseline="0"/>
                  </a:p>
                </c:rich>
              </c:tx>
              <c:dLblPos val="bestFit"/>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6F0-480C-BFD0-2A44CE10452F}"/>
                </c:ext>
              </c:extLst>
            </c:dLbl>
            <c:dLbl>
              <c:idx val="2"/>
              <c:tx>
                <c:rich>
                  <a:bodyPr/>
                  <a:lstStyle/>
                  <a:p>
                    <a:fld id="{278FD688-417A-2445-886F-DBC3B45D0587}" type="CELLRANGE">
                      <a:rPr lang="en-US"/>
                      <a:pPr/>
                      <a:t>[CELLRANGE]</a:t>
                    </a:fld>
                    <a:r>
                      <a:rPr lang="en-US" baseline="0"/>
                      <a:t>, </a:t>
                    </a:r>
                    <a:fld id="{477EC6D9-4390-BB4E-8533-0D46EA9BD23E}" type="CATEGORYNAME">
                      <a:rPr lang="en-US" baseline="0"/>
                      <a:pPr/>
                      <a:t>[CATEGORY NAME]</a:t>
                    </a:fld>
                    <a:endParaRPr lang="en-US" baseline="0"/>
                  </a:p>
                </c:rich>
              </c:tx>
              <c:dLblPos val="bestFit"/>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6F0-480C-BFD0-2A44CE10452F}"/>
                </c:ext>
              </c:extLst>
            </c:dLbl>
            <c:dLbl>
              <c:idx val="3"/>
              <c:tx>
                <c:rich>
                  <a:bodyPr/>
                  <a:lstStyle/>
                  <a:p>
                    <a:fld id="{792483CB-8193-4847-8089-64330AB079B4}" type="CELLRANGE">
                      <a:rPr lang="en-US"/>
                      <a:pPr/>
                      <a:t>[CELLRANGE]</a:t>
                    </a:fld>
                    <a:r>
                      <a:rPr lang="en-US" baseline="0"/>
                      <a:t>, </a:t>
                    </a:r>
                    <a:fld id="{8EC9FE21-710A-0541-AA17-73B4E7C2547A}" type="CATEGORYNAME">
                      <a:rPr lang="en-US" baseline="0"/>
                      <a:pPr/>
                      <a:t>[CATEGORY NAME]</a:t>
                    </a:fld>
                    <a:endParaRPr lang="en-US" baseline="0"/>
                  </a:p>
                </c:rich>
              </c:tx>
              <c:dLblPos val="bestFit"/>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6F0-480C-BFD0-2A44CE10452F}"/>
                </c:ext>
              </c:extLst>
            </c:dLbl>
            <c:dLbl>
              <c:idx val="4"/>
              <c:tx>
                <c:rich>
                  <a:bodyPr/>
                  <a:lstStyle/>
                  <a:p>
                    <a:fld id="{1D9FA8CA-C893-4147-98E7-D4E592E44DAD}" type="CELLRANGE">
                      <a:rPr lang="en-US"/>
                      <a:pPr/>
                      <a:t>[CELLRANGE]</a:t>
                    </a:fld>
                    <a:r>
                      <a:rPr lang="en-US" baseline="0"/>
                      <a:t>, </a:t>
                    </a:r>
                    <a:fld id="{4562FC3F-24B2-EB43-BFAF-2DF8797D4288}" type="CATEGORYNAME">
                      <a:rPr lang="en-US" baseline="0"/>
                      <a:pPr/>
                      <a:t>[CATEGORY NAME]</a:t>
                    </a:fld>
                    <a:endParaRPr lang="en-US" baseline="0"/>
                  </a:p>
                </c:rich>
              </c:tx>
              <c:dLblPos val="bestFit"/>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6F0-480C-BFD0-2A44CE10452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Sheet1!$C$3:$C$7</c:f>
              <c:strCache>
                <c:ptCount val="5"/>
                <c:pt idx="0">
                  <c:v>Individual Income</c:v>
                </c:pt>
                <c:pt idx="1">
                  <c:v>Payroll</c:v>
                </c:pt>
                <c:pt idx="2">
                  <c:v>Corp Income</c:v>
                </c:pt>
                <c:pt idx="3">
                  <c:v>Estate</c:v>
                </c:pt>
                <c:pt idx="4">
                  <c:v>Other</c:v>
                </c:pt>
              </c:strCache>
            </c:strRef>
          </c:cat>
          <c:val>
            <c:numRef>
              <c:f>Sheet1!$D$3:$D$7</c:f>
              <c:numCache>
                <c:formatCode>General</c:formatCode>
                <c:ptCount val="5"/>
                <c:pt idx="0">
                  <c:v>2632</c:v>
                </c:pt>
                <c:pt idx="1">
                  <c:v>1464</c:v>
                </c:pt>
                <c:pt idx="2">
                  <c:v>425</c:v>
                </c:pt>
                <c:pt idx="3">
                  <c:v>33</c:v>
                </c:pt>
                <c:pt idx="4">
                  <c:v>342</c:v>
                </c:pt>
              </c:numCache>
            </c:numRef>
          </c:val>
          <c:extLst>
            <c:ext xmlns:c15="http://schemas.microsoft.com/office/drawing/2012/chart" uri="{02D57815-91ED-43cb-92C2-25804820EDAC}">
              <c15:datalabelsRange>
                <c15:f>Sheet1!$E$3:$E$7</c15:f>
                <c15:dlblRangeCache>
                  <c:ptCount val="5"/>
                  <c:pt idx="0">
                    <c:v>53.8%</c:v>
                  </c:pt>
                  <c:pt idx="1">
                    <c:v>29.9%</c:v>
                  </c:pt>
                  <c:pt idx="2">
                    <c:v>8.7%</c:v>
                  </c:pt>
                  <c:pt idx="3">
                    <c:v>0.7%</c:v>
                  </c:pt>
                  <c:pt idx="4">
                    <c:v>7.0%</c:v>
                  </c:pt>
                </c15:dlblRangeCache>
              </c15:datalabelsRange>
            </c:ext>
            <c:ext xmlns:c16="http://schemas.microsoft.com/office/drawing/2014/chart" uri="{C3380CC4-5D6E-409C-BE32-E72D297353CC}">
              <c16:uniqueId val="{0000000A-86F0-480C-BFD0-2A44CE10452F}"/>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effectLst/>
              </a:rPr>
              <a:t>Taxes as a Percentage of GDP, 2020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31"/>
            <c:invertIfNegative val="0"/>
            <c:bubble3D val="0"/>
            <c:spPr>
              <a:solidFill>
                <a:srgbClr val="FF0000"/>
              </a:solidFill>
              <a:ln>
                <a:noFill/>
              </a:ln>
              <a:effectLst/>
            </c:spPr>
            <c:extLst>
              <c:ext xmlns:c16="http://schemas.microsoft.com/office/drawing/2014/chart" uri="{C3380CC4-5D6E-409C-BE32-E72D297353CC}">
                <c16:uniqueId val="{00000001-6E5C-4C93-BA82-7AF34C0D4939}"/>
              </c:ext>
            </c:extLst>
          </c:dPt>
          <c:dPt>
            <c:idx val="39"/>
            <c:invertIfNegative val="0"/>
            <c:bubble3D val="0"/>
            <c:spPr>
              <a:solidFill>
                <a:schemeClr val="tx1"/>
              </a:solidFill>
              <a:ln>
                <a:noFill/>
              </a:ln>
              <a:effectLst/>
            </c:spPr>
            <c:extLst>
              <c:ext xmlns:c16="http://schemas.microsoft.com/office/drawing/2014/chart" uri="{C3380CC4-5D6E-409C-BE32-E72D297353CC}">
                <c16:uniqueId val="{00000003-6E5C-4C93-BA82-7AF34C0D4939}"/>
              </c:ext>
            </c:extLst>
          </c:dPt>
          <c:cat>
            <c:strRef>
              <c:f>'2020'!$A$5:$A$44</c:f>
              <c:strCache>
                <c:ptCount val="40"/>
                <c:pt idx="0">
                  <c:v>Denmark</c:v>
                </c:pt>
                <c:pt idx="1">
                  <c:v>France</c:v>
                </c:pt>
                <c:pt idx="2">
                  <c:v>Belgium</c:v>
                </c:pt>
                <c:pt idx="3">
                  <c:v>Italy</c:v>
                </c:pt>
                <c:pt idx="4">
                  <c:v>Sweden</c:v>
                </c:pt>
                <c:pt idx="5">
                  <c:v>Austria</c:v>
                </c:pt>
                <c:pt idx="6">
                  <c:v>Finland</c:v>
                </c:pt>
                <c:pt idx="7">
                  <c:v>Netherlands</c:v>
                </c:pt>
                <c:pt idx="8">
                  <c:v>Greece</c:v>
                </c:pt>
                <c:pt idx="9">
                  <c:v>Norway</c:v>
                </c:pt>
                <c:pt idx="10">
                  <c:v>Germany</c:v>
                </c:pt>
                <c:pt idx="11">
                  <c:v>Luxembourg</c:v>
                </c:pt>
                <c:pt idx="12">
                  <c:v>Slovenia</c:v>
                </c:pt>
                <c:pt idx="13">
                  <c:v>Spain</c:v>
                </c:pt>
                <c:pt idx="14">
                  <c:v>Iceland</c:v>
                </c:pt>
                <c:pt idx="15">
                  <c:v>Poland</c:v>
                </c:pt>
                <c:pt idx="16">
                  <c:v>Hungary</c:v>
                </c:pt>
                <c:pt idx="17">
                  <c:v>Portugal</c:v>
                </c:pt>
                <c:pt idx="18">
                  <c:v>Slovak Republic</c:v>
                </c:pt>
                <c:pt idx="19">
                  <c:v>Estonia</c:v>
                </c:pt>
                <c:pt idx="20">
                  <c:v>Canada</c:v>
                </c:pt>
                <c:pt idx="21">
                  <c:v>Czech Republic</c:v>
                </c:pt>
                <c:pt idx="22">
                  <c:v>United Kingdom</c:v>
                </c:pt>
                <c:pt idx="23">
                  <c:v>New Zealand</c:v>
                </c:pt>
                <c:pt idx="24">
                  <c:v>Latvia</c:v>
                </c:pt>
                <c:pt idx="25">
                  <c:v>Japan</c:v>
                </c:pt>
                <c:pt idx="26">
                  <c:v>Lithuania</c:v>
                </c:pt>
                <c:pt idx="27">
                  <c:v>Israel</c:v>
                </c:pt>
                <c:pt idx="28">
                  <c:v>Korea</c:v>
                </c:pt>
                <c:pt idx="29">
                  <c:v>Australia</c:v>
                </c:pt>
                <c:pt idx="30">
                  <c:v>Switzerland</c:v>
                </c:pt>
                <c:pt idx="31">
                  <c:v>United States</c:v>
                </c:pt>
                <c:pt idx="32">
                  <c:v>Turkey</c:v>
                </c:pt>
                <c:pt idx="33">
                  <c:v>Costa Rica</c:v>
                </c:pt>
                <c:pt idx="34">
                  <c:v>Ireland</c:v>
                </c:pt>
                <c:pt idx="35">
                  <c:v>Chile</c:v>
                </c:pt>
                <c:pt idx="36">
                  <c:v>Colombia</c:v>
                </c:pt>
                <c:pt idx="37">
                  <c:v>Mexico</c:v>
                </c:pt>
                <c:pt idx="38">
                  <c:v>OECD - average</c:v>
                </c:pt>
                <c:pt idx="39">
                  <c:v>OECD - average</c:v>
                </c:pt>
              </c:strCache>
            </c:strRef>
          </c:cat>
          <c:val>
            <c:numRef>
              <c:f>'2020'!$B$5:$B$42</c:f>
              <c:numCache>
                <c:formatCode>0.0%</c:formatCode>
                <c:ptCount val="38"/>
                <c:pt idx="0">
                  <c:v>0.46539999999999998</c:v>
                </c:pt>
                <c:pt idx="1">
                  <c:v>0.45429999999999998</c:v>
                </c:pt>
                <c:pt idx="2">
                  <c:v>0.43070000000000003</c:v>
                </c:pt>
                <c:pt idx="3">
                  <c:v>0.42909999999999998</c:v>
                </c:pt>
                <c:pt idx="4">
                  <c:v>0.42599999999999999</c:v>
                </c:pt>
                <c:pt idx="5">
                  <c:v>0.42130000000000001</c:v>
                </c:pt>
                <c:pt idx="6">
                  <c:v>0.41909999999999997</c:v>
                </c:pt>
                <c:pt idx="7">
                  <c:v>0.39679999999999999</c:v>
                </c:pt>
                <c:pt idx="8">
                  <c:v>0.38780000000000003</c:v>
                </c:pt>
                <c:pt idx="9">
                  <c:v>0.3861</c:v>
                </c:pt>
                <c:pt idx="10">
                  <c:v>0.38340000000000002</c:v>
                </c:pt>
                <c:pt idx="11">
                  <c:v>0.38270000000000004</c:v>
                </c:pt>
                <c:pt idx="12">
                  <c:v>0.36849999999999999</c:v>
                </c:pt>
                <c:pt idx="13">
                  <c:v>0.36619999999999997</c:v>
                </c:pt>
                <c:pt idx="14">
                  <c:v>0.36090000000000005</c:v>
                </c:pt>
                <c:pt idx="15">
                  <c:v>0.35979999999999995</c:v>
                </c:pt>
                <c:pt idx="16">
                  <c:v>0.35680000000000001</c:v>
                </c:pt>
                <c:pt idx="17">
                  <c:v>0.34749999999999998</c:v>
                </c:pt>
                <c:pt idx="18">
                  <c:v>0.34749999999999998</c:v>
                </c:pt>
                <c:pt idx="19">
                  <c:v>0.34509999999999996</c:v>
                </c:pt>
                <c:pt idx="20">
                  <c:v>0.34389999999999998</c:v>
                </c:pt>
                <c:pt idx="21">
                  <c:v>0.34380000000000005</c:v>
                </c:pt>
                <c:pt idx="22">
                  <c:v>0.32770000000000005</c:v>
                </c:pt>
                <c:pt idx="23">
                  <c:v>0.32179999999999997</c:v>
                </c:pt>
                <c:pt idx="24">
                  <c:v>0.31909999999999999</c:v>
                </c:pt>
                <c:pt idx="25">
                  <c:v>0.31409999999999999</c:v>
                </c:pt>
                <c:pt idx="26">
                  <c:v>0.3125</c:v>
                </c:pt>
                <c:pt idx="27">
                  <c:v>0.29730000000000001</c:v>
                </c:pt>
                <c:pt idx="28">
                  <c:v>0.27979999999999999</c:v>
                </c:pt>
                <c:pt idx="29">
                  <c:v>0.2767</c:v>
                </c:pt>
                <c:pt idx="30">
                  <c:v>0.27589999999999998</c:v>
                </c:pt>
                <c:pt idx="31">
                  <c:v>0.25540000000000002</c:v>
                </c:pt>
                <c:pt idx="32">
                  <c:v>0.23860000000000001</c:v>
                </c:pt>
                <c:pt idx="33">
                  <c:v>0.22889999999999999</c:v>
                </c:pt>
                <c:pt idx="34">
                  <c:v>0.20199999999999999</c:v>
                </c:pt>
                <c:pt idx="35">
                  <c:v>0.19320000000000001</c:v>
                </c:pt>
                <c:pt idx="36">
                  <c:v>0.18719999999999998</c:v>
                </c:pt>
                <c:pt idx="37">
                  <c:v>0.17929999999999999</c:v>
                </c:pt>
              </c:numCache>
            </c:numRef>
          </c:val>
          <c:extLst>
            <c:ext xmlns:c16="http://schemas.microsoft.com/office/drawing/2014/chart" uri="{C3380CC4-5D6E-409C-BE32-E72D297353CC}">
              <c16:uniqueId val="{00000004-6E5C-4C93-BA82-7AF34C0D4939}"/>
            </c:ext>
          </c:extLst>
        </c:ser>
        <c:dLbls>
          <c:showLegendKey val="0"/>
          <c:showVal val="0"/>
          <c:showCatName val="0"/>
          <c:showSerName val="0"/>
          <c:showPercent val="0"/>
          <c:showBubbleSize val="0"/>
        </c:dLbls>
        <c:gapWidth val="182"/>
        <c:axId val="1638404399"/>
        <c:axId val="1638402735"/>
      </c:barChart>
      <c:catAx>
        <c:axId val="1638404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402735"/>
        <c:crosses val="autoZero"/>
        <c:auto val="1"/>
        <c:lblAlgn val="ctr"/>
        <c:lblOffset val="100"/>
        <c:noMultiLvlLbl val="0"/>
      </c:catAx>
      <c:valAx>
        <c:axId val="163840273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40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0.08571</cdr:x>
      <cdr:y>0.79335</cdr:y>
    </cdr:from>
    <cdr:to>
      <cdr:x>0.80826</cdr:x>
      <cdr:y>0.9675</cdr:y>
    </cdr:to>
    <cdr:sp macro="" textlink="">
      <cdr:nvSpPr>
        <cdr:cNvPr id="3" name="TextBox 1">
          <a:extLst xmlns:a="http://schemas.openxmlformats.org/drawingml/2006/main">
            <a:ext uri="{FF2B5EF4-FFF2-40B4-BE49-F238E27FC236}">
              <a16:creationId xmlns:a16="http://schemas.microsoft.com/office/drawing/2014/main" id="{E8CB0039-2C5E-4799-4B81-BF6A8A73FA56}"/>
            </a:ext>
          </a:extLst>
        </cdr:cNvPr>
        <cdr:cNvSpPr txBox="1"/>
      </cdr:nvSpPr>
      <cdr:spPr>
        <a:xfrm xmlns:a="http://schemas.openxmlformats.org/drawingml/2006/main">
          <a:off x="602853" y="4352636"/>
          <a:ext cx="5082309" cy="9554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dirty="0"/>
            <a:t>FY 2020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100863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12</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www.cbo.gov</a:t>
            </a:r>
            <a:r>
              <a:rPr lang="en-US" dirty="0"/>
              <a:t>/publication/53627</a:t>
            </a:r>
          </a:p>
          <a:p>
            <a:r>
              <a:rPr lang="en-US" dirty="0"/>
              <a:t>https://</a:t>
            </a:r>
            <a:r>
              <a:rPr lang="en-US" dirty="0" err="1"/>
              <a:t>www.cbo.gov</a:t>
            </a:r>
            <a:r>
              <a:rPr lang="en-US" dirty="0"/>
              <a:t>/publication/53624</a:t>
            </a:r>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96416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siteresources.worldbank.org</a:t>
            </a:r>
            <a:r>
              <a:rPr lang="en-US" dirty="0"/>
              <a:t>/SAFETYNETSANDTRANSFERS/Resources/281945-1124119303499/SSNPrimerNote25.pdf</a:t>
            </a: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160604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income taxes are on income.</a:t>
            </a:r>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161562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81679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DP/gdp_comp_real.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Users/Jon/NEED%20Dropbox/Presentations/FederalBudget/Charts/SocSecSurp.png" TargetMode="External"/><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hyperlink" Target="https://www.ssa.gov/OACT/TRSUM/index.html"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Users/Jon/NEED%20Dropbox/Presentations/SafetyNet/Graphs/oecd_comp.pn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file:////Volumes/Promise%20Pegasus/FileShare/Presentations/Base_New/Charts/taxrate_both.png"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file:////Volumes/Promise%20Pegasus/FileShare/Presentations/Base_New/Charts/taxrate_topcutoff_real.png"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file:////Users/Jon/NEED%20Dropbox/Presentations/Inequality/Images/TaxChanges.png"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American University</a:t>
            </a:r>
          </a:p>
          <a:p>
            <a:pPr>
              <a:lnSpc>
                <a:spcPct val="100000"/>
              </a:lnSpc>
              <a:spcBef>
                <a:spcPts val="0"/>
              </a:spcBef>
            </a:pPr>
            <a:r>
              <a:rPr lang="en-US" sz="3100" dirty="0">
                <a:solidFill>
                  <a:schemeClr val="tx2"/>
                </a:solidFill>
              </a:rPr>
              <a:t>Fall,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20544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53B5-1EF9-86FF-AAF5-0886F298081F}"/>
              </a:ext>
            </a:extLst>
          </p:cNvPr>
          <p:cNvSpPr>
            <a:spLocks noGrp="1"/>
          </p:cNvSpPr>
          <p:nvPr>
            <p:ph type="title"/>
          </p:nvPr>
        </p:nvSpPr>
        <p:spPr/>
        <p:txBody>
          <a:bodyPr/>
          <a:lstStyle/>
          <a:p>
            <a:r>
              <a:rPr lang="en-US" dirty="0">
                <a:solidFill>
                  <a:schemeClr val="bg1"/>
                </a:solidFill>
              </a:rPr>
              <a:t>CPI</a:t>
            </a:r>
            <a:r>
              <a:rPr lang="en-US" dirty="0"/>
              <a:t> vs. PCE:  Differences</a:t>
            </a:r>
          </a:p>
        </p:txBody>
      </p:sp>
      <p:sp>
        <p:nvSpPr>
          <p:cNvPr id="4" name="Slide Number Placeholder 3">
            <a:extLst>
              <a:ext uri="{FF2B5EF4-FFF2-40B4-BE49-F238E27FC236}">
                <a16:creationId xmlns:a16="http://schemas.microsoft.com/office/drawing/2014/main" id="{5E2D577C-6A6C-F9B1-4AE0-DFB13D42E1CD}"/>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5" name="Content Placeholder 4">
            <a:extLst>
              <a:ext uri="{FF2B5EF4-FFF2-40B4-BE49-F238E27FC236}">
                <a16:creationId xmlns:a16="http://schemas.microsoft.com/office/drawing/2014/main" id="{F60E71FE-DCB3-F206-58B3-783AC7A1DEC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85626" y="1201026"/>
            <a:ext cx="7090058" cy="5029200"/>
          </a:xfrm>
          <a:prstGeom prst="rect">
            <a:avLst/>
          </a:prstGeom>
          <a:noFill/>
          <a:ln>
            <a:noFill/>
          </a:ln>
        </p:spPr>
      </p:pic>
      <p:sp>
        <p:nvSpPr>
          <p:cNvPr id="8" name="TextBox 7">
            <a:extLst>
              <a:ext uri="{FF2B5EF4-FFF2-40B4-BE49-F238E27FC236}">
                <a16:creationId xmlns:a16="http://schemas.microsoft.com/office/drawing/2014/main" id="{92CB1EF5-DF00-37B3-ADFD-342F1DDDA0AE}"/>
              </a:ext>
            </a:extLst>
          </p:cNvPr>
          <p:cNvSpPr txBox="1"/>
          <p:nvPr/>
        </p:nvSpPr>
        <p:spPr>
          <a:xfrm>
            <a:off x="5450764" y="6441462"/>
            <a:ext cx="6565187" cy="307777"/>
          </a:xfrm>
          <a:prstGeom prst="rect">
            <a:avLst/>
          </a:prstGeom>
          <a:noFill/>
        </p:spPr>
        <p:txBody>
          <a:bodyPr wrap="square" rtlCol="0">
            <a:spAutoFit/>
          </a:bodyPr>
          <a:lstStyle/>
          <a:p>
            <a:r>
              <a:rPr lang="en-US" sz="1400" dirty="0"/>
              <a:t>https://en.wikipedia.org/wiki/Personal_consumption_expenditures_price_index#</a:t>
            </a:r>
          </a:p>
        </p:txBody>
      </p:sp>
      <p:sp>
        <p:nvSpPr>
          <p:cNvPr id="9" name="TextBox 8">
            <a:extLst>
              <a:ext uri="{FF2B5EF4-FFF2-40B4-BE49-F238E27FC236}">
                <a16:creationId xmlns:a16="http://schemas.microsoft.com/office/drawing/2014/main" id="{F65148E1-BE91-AD3C-F81D-0B26E02D57C7}"/>
              </a:ext>
            </a:extLst>
          </p:cNvPr>
          <p:cNvSpPr txBox="1"/>
          <p:nvPr/>
        </p:nvSpPr>
        <p:spPr>
          <a:xfrm>
            <a:off x="616316" y="1453468"/>
            <a:ext cx="3522133" cy="4524315"/>
          </a:xfrm>
          <a:prstGeom prst="rect">
            <a:avLst/>
          </a:prstGeom>
          <a:noFill/>
        </p:spPr>
        <p:txBody>
          <a:bodyPr wrap="square" rtlCol="0">
            <a:spAutoFit/>
          </a:bodyPr>
          <a:lstStyle/>
          <a:p>
            <a:r>
              <a:rPr lang="en-US" sz="3200" dirty="0"/>
              <a:t>CPI tends to be higher (Mar):</a:t>
            </a:r>
          </a:p>
          <a:p>
            <a:r>
              <a:rPr lang="en-US" sz="3200" dirty="0"/>
              <a:t>CPI, 4.9%</a:t>
            </a:r>
          </a:p>
          <a:p>
            <a:r>
              <a:rPr lang="en-US" sz="3200" dirty="0"/>
              <a:t>Core CPI, 5.6%</a:t>
            </a:r>
          </a:p>
          <a:p>
            <a:r>
              <a:rPr lang="en-US" sz="3200" dirty="0"/>
              <a:t>PCE, 4.2%</a:t>
            </a:r>
          </a:p>
          <a:p>
            <a:r>
              <a:rPr lang="en-US" sz="3200" dirty="0"/>
              <a:t>Core PCE, 4.6%.</a:t>
            </a:r>
          </a:p>
          <a:p>
            <a:endParaRPr lang="en-US" sz="3200" dirty="0"/>
          </a:p>
          <a:p>
            <a:r>
              <a:rPr lang="en-US" sz="3200" dirty="0"/>
              <a:t>Typically more like 0.5 % pts.</a:t>
            </a:r>
          </a:p>
        </p:txBody>
      </p:sp>
    </p:spTree>
    <p:extLst>
      <p:ext uri="{BB962C8B-B14F-4D97-AF65-F5344CB8AC3E}">
        <p14:creationId xmlns:p14="http://schemas.microsoft.com/office/powerpoint/2010/main" val="6031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a:xfrm>
            <a:off x="764630" y="0"/>
            <a:ext cx="10515600" cy="1325563"/>
          </a:xfrm>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11</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rgbClr val="C00000"/>
                </a:solidFill>
              </a:rPr>
              <a:t>Red </a:t>
            </a:r>
            <a:r>
              <a:rPr lang="en-US" sz="2800" dirty="0">
                <a:solidFill>
                  <a:schemeClr val="accent6">
                    <a:lumMod val="75000"/>
                  </a:schemeClr>
                </a:solidFill>
              </a:rPr>
              <a:t>i</a:t>
            </a:r>
            <a:r>
              <a:rPr lang="en-US" sz="2800" dirty="0"/>
              <a:t>s  the rate on 3 month Treasuries.</a:t>
            </a:r>
          </a:p>
          <a:p>
            <a:r>
              <a:rPr lang="en-US" sz="2800" dirty="0">
                <a:solidFill>
                  <a:schemeClr val="accent6"/>
                </a:solidFill>
              </a:rPr>
              <a:t>Green</a:t>
            </a:r>
            <a:r>
              <a:rPr lang="en-US" sz="2800" dirty="0"/>
              <a:t> is the prime bank lending rate</a:t>
            </a:r>
            <a:endParaRPr lang="en-US" sz="2800" dirty="0">
              <a:solidFill>
                <a:schemeClr val="accent6"/>
              </a:solidFill>
            </a:endParaRPr>
          </a:p>
        </p:txBody>
      </p:sp>
      <p:pic>
        <p:nvPicPr>
          <p:cNvPr id="7" name="FRED Graph Chart" descr="FRED Graph">
            <a:extLst>
              <a:ext uri="{FF2B5EF4-FFF2-40B4-BE49-F238E27FC236}">
                <a16:creationId xmlns:a16="http://schemas.microsoft.com/office/drawing/2014/main" id="{C62BE5A1-5E67-7D68-6CEC-73C27073F847}"/>
              </a:ext>
            </a:extLst>
          </p:cNvPr>
          <p:cNvPicPr>
            <a:picLocks noGrp="1" noChangeAspect="1"/>
          </p:cNvPicPr>
          <p:nvPr>
            <p:ph idx="1"/>
          </p:nvPr>
        </p:nvPicPr>
        <p:blipFill>
          <a:blip r:embed="rId3"/>
          <a:stretch>
            <a:fillRect/>
          </a:stretch>
        </p:blipFill>
        <p:spPr>
          <a:xfrm>
            <a:off x="838200" y="1761067"/>
            <a:ext cx="7368540" cy="4351337"/>
          </a:xfrm>
          <a:prstGeom prst="rect">
            <a:avLst/>
          </a:prstGeom>
        </p:spPr>
      </p:pic>
    </p:spTree>
    <p:extLst>
      <p:ext uri="{BB962C8B-B14F-4D97-AF65-F5344CB8AC3E}">
        <p14:creationId xmlns:p14="http://schemas.microsoft.com/office/powerpoint/2010/main" val="4967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905932" y="0"/>
            <a:ext cx="10515600" cy="1325563"/>
          </a:xfrm>
        </p:spPr>
        <p:txBody>
          <a:bodyPr>
            <a:normAutofit/>
          </a:bodyPr>
          <a:lstStyle/>
          <a:p>
            <a:pPr eaLnBrk="1" hangingPunct="1"/>
            <a:r>
              <a:rPr lang="en-US" altLang="en-US" dirty="0">
                <a:solidFill>
                  <a:schemeClr val="bg1"/>
                </a:solidFill>
                <a:ea typeface="ＭＳ Ｐゴシック" charset="-128"/>
              </a:rPr>
              <a:t>Fin</a:t>
            </a:r>
            <a:r>
              <a:rPr lang="en-US" altLang="en-US" dirty="0">
                <a:ea typeface="ＭＳ Ｐゴシック" charset="-128"/>
              </a:rPr>
              <a:t>ancial Economics</a:t>
            </a:r>
          </a:p>
        </p:txBody>
      </p:sp>
      <p:sp>
        <p:nvSpPr>
          <p:cNvPr id="6148" name="Rectangle 5"/>
          <p:cNvSpPr>
            <a:spLocks noGrp="1" noChangeArrowheads="1"/>
          </p:cNvSpPr>
          <p:nvPr>
            <p:ph idx="1"/>
          </p:nvPr>
        </p:nvSpPr>
        <p:spPr>
          <a:xfrm>
            <a:off x="744279" y="1447800"/>
            <a:ext cx="7413603" cy="4724400"/>
          </a:xfrm>
        </p:spPr>
        <p:txBody>
          <a:bodyPr>
            <a:normAutofit/>
          </a:bodyPr>
          <a:lstStyle/>
          <a:p>
            <a:pPr>
              <a:lnSpc>
                <a:spcPct val="90000"/>
              </a:lnSpc>
            </a:pPr>
            <a:r>
              <a:rPr lang="en-US" altLang="en-US" dirty="0">
                <a:latin typeface="Garamond"/>
                <a:ea typeface="ＭＳ Ｐゴシック" charset="-128"/>
                <a:cs typeface="Garamond"/>
              </a:rPr>
              <a:t>Pessimist: John Maynard Keynes</a:t>
            </a:r>
          </a:p>
          <a:p>
            <a:pPr>
              <a:lnSpc>
                <a:spcPct val="90000"/>
              </a:lnSpc>
            </a:pPr>
            <a:r>
              <a:rPr lang="en-US" altLang="en-US" dirty="0">
                <a:latin typeface="Garamond"/>
                <a:ea typeface="ＭＳ Ｐゴシック" charset="-128"/>
                <a:cs typeface="Garamond"/>
              </a:rPr>
              <a:t>Asset prices reflect investor psychology and bear little relation to fundamental value</a:t>
            </a:r>
          </a:p>
          <a:p>
            <a:pPr>
              <a:lnSpc>
                <a:spcPct val="90000"/>
              </a:lnSpc>
            </a:pPr>
            <a:r>
              <a:rPr lang="en-US" altLang="en-US" dirty="0">
                <a:latin typeface="Garamond"/>
                <a:ea typeface="ＭＳ Ｐゴシック" charset="-128"/>
                <a:cs typeface="Garamond"/>
              </a:rPr>
              <a:t>Beauty Contest:  Pick the girl that other people think is the prettiest</a:t>
            </a:r>
          </a:p>
          <a:p>
            <a:pPr>
              <a:lnSpc>
                <a:spcPct val="90000"/>
              </a:lnSpc>
            </a:pPr>
            <a:r>
              <a:rPr lang="en-US" altLang="en-US" dirty="0">
                <a:latin typeface="Garamond"/>
                <a:ea typeface="ＭＳ Ｐゴシック" charset="-128"/>
                <a:cs typeface="Garamond"/>
              </a:rPr>
              <a:t>“Animal Spirits” cause irrational and inefficient swings in investment and cause macroeconomic instability</a:t>
            </a:r>
          </a:p>
          <a:p>
            <a:pPr marL="971550" lvl="1" indent="-514350">
              <a:buFont typeface="+mj-lt"/>
              <a:buAutoNum type="arabicPeriod"/>
            </a:pPr>
            <a:endParaRPr lang="en-US" altLang="en-US" dirty="0">
              <a:ea typeface="ＭＳ Ｐゴシック" charset="-128"/>
            </a:endParaRPr>
          </a:p>
        </p:txBody>
      </p:sp>
      <p:pic>
        <p:nvPicPr>
          <p:cNvPr id="2" name="Picture 1"/>
          <p:cNvPicPr>
            <a:picLocks noChangeAspect="1"/>
          </p:cNvPicPr>
          <p:nvPr/>
        </p:nvPicPr>
        <p:blipFill>
          <a:blip r:embed="rId3"/>
          <a:stretch>
            <a:fillRect/>
          </a:stretch>
        </p:blipFill>
        <p:spPr>
          <a:xfrm>
            <a:off x="7975600" y="1993900"/>
            <a:ext cx="2540000" cy="2857500"/>
          </a:xfrm>
          <a:prstGeom prst="rect">
            <a:avLst/>
          </a:prstGeom>
        </p:spPr>
      </p:pic>
    </p:spTree>
    <p:extLst>
      <p:ext uri="{BB962C8B-B14F-4D97-AF65-F5344CB8AC3E}">
        <p14:creationId xmlns:p14="http://schemas.microsoft.com/office/powerpoint/2010/main" val="231905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2" dur="5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7" dur="500"/>
                                        <p:tgtEl>
                                          <p:spTgt spid="6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22" dur="500"/>
                                        <p:tgtEl>
                                          <p:spTgt spid="6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pPr marL="457200" lvl="1" indent="0">
              <a:buNone/>
            </a:pPr>
            <a:endParaRPr lang="en-US" dirty="0"/>
          </a:p>
          <a:p>
            <a:r>
              <a:rPr lang="en-US" dirty="0"/>
              <a:t>We will do a verbal Q&amp;A once the material has been presented.</a:t>
            </a:r>
          </a:p>
          <a:p>
            <a:endParaRPr lang="en-US" dirty="0"/>
          </a:p>
          <a:p>
            <a:r>
              <a:rPr lang="en-US" dirty="0"/>
              <a:t>Slides will be available from the NEED website shortly after the talk (https://</a:t>
            </a:r>
            <a:r>
              <a:rPr lang="en-US" dirty="0" err="1"/>
              <a:t>NEEDEcon.org</a:t>
            </a:r>
            <a:r>
              <a:rPr lang="en-US" dirty="0"/>
              <a:t>/delivered_presentations.php)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027740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Budget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14</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166647"/>
            <a:ext cx="9144000" cy="1319533"/>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i="1" dirty="0">
                <a:solidFill>
                  <a:schemeClr val="tx2"/>
                </a:solidFill>
              </a:rPr>
              <a:t>OLLI – </a:t>
            </a:r>
            <a:r>
              <a:rPr lang="en-US" sz="3200" dirty="0">
                <a:solidFill>
                  <a:schemeClr val="tx2"/>
                </a:solidFill>
              </a:rPr>
              <a:t>American University</a:t>
            </a:r>
          </a:p>
          <a:p>
            <a:pPr>
              <a:lnSpc>
                <a:spcPct val="100000"/>
              </a:lnSpc>
              <a:spcBef>
                <a:spcPts val="0"/>
              </a:spcBef>
            </a:pPr>
            <a:r>
              <a:rPr lang="en-US" sz="1800" dirty="0">
                <a:solidFill>
                  <a:schemeClr val="tx2"/>
                </a:solidFill>
              </a:rPr>
              <a:t>September 28, 2023</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a:p>
            <a:pPr>
              <a:lnSpc>
                <a:spcPct val="100000"/>
              </a:lnSpc>
              <a:spcBef>
                <a:spcPts val="0"/>
              </a:spcBef>
            </a:pPr>
            <a:r>
              <a:rPr lang="en-US" sz="3400" dirty="0">
                <a:solidFill>
                  <a:schemeClr val="tx2"/>
                </a:solidFill>
              </a:rPr>
              <a:t>NEED</a:t>
            </a:r>
          </a:p>
        </p:txBody>
      </p:sp>
    </p:spTree>
    <p:extLst>
      <p:ext uri="{BB962C8B-B14F-4D97-AF65-F5344CB8AC3E}">
        <p14:creationId xmlns:p14="http://schemas.microsoft.com/office/powerpoint/2010/main" val="132633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Jon Haveman, NEED</a:t>
            </a:r>
          </a:p>
          <a:p>
            <a:pPr lvl="1"/>
            <a:r>
              <a:rPr lang="en-US" dirty="0"/>
              <a:t>Geoffrey Woglom</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260607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420" y="0"/>
            <a:ext cx="10515600" cy="1325563"/>
          </a:xfrm>
        </p:spPr>
        <p:txBody>
          <a:bodyPr/>
          <a:lstStyle/>
          <a:p>
            <a:r>
              <a:rPr lang="en-US" dirty="0"/>
              <a:t> </a:t>
            </a:r>
            <a:r>
              <a:rPr lang="en-US" dirty="0">
                <a:solidFill>
                  <a:schemeClr val="bg1"/>
                </a:solidFill>
              </a:rPr>
              <a:t>Out</a:t>
            </a:r>
            <a:r>
              <a:rPr lang="en-US" dirty="0"/>
              <a:t>line</a:t>
            </a:r>
          </a:p>
        </p:txBody>
      </p:sp>
      <p:sp>
        <p:nvSpPr>
          <p:cNvPr id="3" name="Content Placeholder 2"/>
          <p:cNvSpPr>
            <a:spLocks noGrp="1"/>
          </p:cNvSpPr>
          <p:nvPr>
            <p:ph idx="1"/>
          </p:nvPr>
        </p:nvSpPr>
        <p:spPr>
          <a:xfrm>
            <a:off x="3497345" y="1570730"/>
            <a:ext cx="4770074" cy="4351338"/>
          </a:xfrm>
        </p:spPr>
        <p:txBody>
          <a:bodyPr>
            <a:normAutofit/>
          </a:bodyPr>
          <a:lstStyle/>
          <a:p>
            <a:pPr>
              <a:spcAft>
                <a:spcPts val="1000"/>
              </a:spcAft>
            </a:pPr>
            <a:r>
              <a:rPr lang="en-US" dirty="0"/>
              <a:t>Budget Overview</a:t>
            </a:r>
          </a:p>
          <a:p>
            <a:pPr>
              <a:spcAft>
                <a:spcPts val="1000"/>
              </a:spcAft>
            </a:pPr>
            <a:r>
              <a:rPr lang="en-US" dirty="0"/>
              <a:t>Government Spending</a:t>
            </a:r>
          </a:p>
          <a:p>
            <a:pPr>
              <a:spcAft>
                <a:spcPts val="1000"/>
              </a:spcAft>
            </a:pPr>
            <a:r>
              <a:rPr lang="en-US" dirty="0"/>
              <a:t>Tax Expenditures</a:t>
            </a:r>
          </a:p>
          <a:p>
            <a:pPr>
              <a:spcAft>
                <a:spcPts val="1000"/>
              </a:spcAft>
            </a:pPr>
            <a:r>
              <a:rPr lang="en-US" dirty="0"/>
              <a:t>Government Revenues</a:t>
            </a:r>
          </a:p>
          <a:p>
            <a:pPr>
              <a:spcAft>
                <a:spcPts val="1000"/>
              </a:spcAft>
            </a:pPr>
            <a:r>
              <a:rPr lang="en-US" dirty="0"/>
              <a:t>Government Shutdown</a:t>
            </a:r>
          </a:p>
        </p:txBody>
      </p:sp>
      <p:sp>
        <p:nvSpPr>
          <p:cNvPr id="4" name="Slide Number Placeholder 3"/>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903150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Overview</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962406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p:txBody>
          <a:bodyPr/>
          <a:lstStyle/>
          <a:p>
            <a:r>
              <a:rPr lang="en-US" dirty="0">
                <a:solidFill>
                  <a:schemeClr val="bg1"/>
                </a:solidFill>
              </a:rPr>
              <a:t>Wh</a:t>
            </a:r>
            <a:r>
              <a:rPr lang="en-US" dirty="0"/>
              <a:t>at Does the U.S. Gov’t Budget Look Like?</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18</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nvGraphicFramePr>
        <p:xfrm>
          <a:off x="838200" y="1730375"/>
          <a:ext cx="10515600" cy="3765918"/>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algn="r"/>
                      <a:r>
                        <a:rPr lang="en-US" sz="2800" dirty="0"/>
                        <a:t>Billions</a:t>
                      </a:r>
                    </a:p>
                  </a:txBody>
                  <a:tcPr/>
                </a:tc>
                <a:tc>
                  <a:txBody>
                    <a:bodyPr/>
                    <a:lstStyle/>
                    <a:p>
                      <a:endParaRPr lang="en-US" sz="2800"/>
                    </a:p>
                  </a:txBody>
                  <a:tcPr/>
                </a:tc>
                <a:tc>
                  <a:txBody>
                    <a:bodyPr/>
                    <a:lstStyle/>
                    <a:p>
                      <a:r>
                        <a:rPr lang="en-US" sz="2800" dirty="0"/>
                        <a:t>Expenditures</a:t>
                      </a:r>
                    </a:p>
                  </a:txBody>
                  <a:tcPr/>
                </a:tc>
                <a:tc>
                  <a:txBody>
                    <a:bodyPr/>
                    <a:lstStyle/>
                    <a:p>
                      <a:pPr algn="r"/>
                      <a:r>
                        <a:rPr lang="en-US" sz="2800" dirty="0"/>
                        <a:t>Billions</a:t>
                      </a:r>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$2,632</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$4,010*</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$1,484</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$1,787*</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$425</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$475</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$356</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656958">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$4,896</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$6,272</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293660" y="956418"/>
            <a:ext cx="5881034" cy="584775"/>
          </a:xfrm>
          <a:prstGeom prst="rect">
            <a:avLst/>
          </a:prstGeom>
          <a:noFill/>
        </p:spPr>
        <p:txBody>
          <a:bodyPr wrap="none" rtlCol="0">
            <a:spAutoFit/>
          </a:bodyPr>
          <a:lstStyle/>
          <a:p>
            <a:r>
              <a:rPr lang="en-US" sz="3200" b="1" dirty="0"/>
              <a:t>Fiscal Year 2022 Budget Summary</a:t>
            </a:r>
          </a:p>
        </p:txBody>
      </p:sp>
      <p:sp>
        <p:nvSpPr>
          <p:cNvPr id="8" name="TextBox 7">
            <a:extLst>
              <a:ext uri="{FF2B5EF4-FFF2-40B4-BE49-F238E27FC236}">
                <a16:creationId xmlns:a16="http://schemas.microsoft.com/office/drawing/2014/main" id="{A49F6DB5-7ACB-C649-ACAA-C5BE8B1DB750}"/>
              </a:ext>
            </a:extLst>
          </p:cNvPr>
          <p:cNvSpPr txBox="1"/>
          <p:nvPr/>
        </p:nvSpPr>
        <p:spPr>
          <a:xfrm>
            <a:off x="3704886" y="5609194"/>
            <a:ext cx="5768961" cy="584775"/>
          </a:xfrm>
          <a:prstGeom prst="rect">
            <a:avLst/>
          </a:prstGeom>
          <a:noFill/>
        </p:spPr>
        <p:txBody>
          <a:bodyPr wrap="square" rtlCol="0">
            <a:spAutoFit/>
          </a:bodyPr>
          <a:lstStyle/>
          <a:p>
            <a:r>
              <a:rPr lang="en-US" sz="3200" dirty="0"/>
              <a:t>Budget Deficit: $1,375 Billion</a:t>
            </a:r>
          </a:p>
        </p:txBody>
      </p:sp>
      <p:sp>
        <p:nvSpPr>
          <p:cNvPr id="11" name="TextBox 10">
            <a:extLst>
              <a:ext uri="{FF2B5EF4-FFF2-40B4-BE49-F238E27FC236}">
                <a16:creationId xmlns:a16="http://schemas.microsoft.com/office/drawing/2014/main" id="{BAE9D487-1D56-954F-930C-FD92841F4940}"/>
              </a:ext>
            </a:extLst>
          </p:cNvPr>
          <p:cNvSpPr txBox="1"/>
          <p:nvPr/>
        </p:nvSpPr>
        <p:spPr>
          <a:xfrm>
            <a:off x="6096000" y="6456851"/>
            <a:ext cx="6072816" cy="276999"/>
          </a:xfrm>
          <a:prstGeom prst="rect">
            <a:avLst/>
          </a:prstGeom>
          <a:noFill/>
        </p:spPr>
        <p:txBody>
          <a:bodyPr wrap="none" rtlCol="0">
            <a:spAutoFit/>
          </a:bodyPr>
          <a:lstStyle/>
          <a:p>
            <a:r>
              <a:rPr lang="en-US" sz="1200" dirty="0"/>
              <a:t>Source: Monthly Treasury Statement. 9/22 .  *Estimates based on OMB Forecasted Breakdown</a:t>
            </a:r>
          </a:p>
        </p:txBody>
      </p:sp>
      <p:grpSp>
        <p:nvGrpSpPr>
          <p:cNvPr id="14" name="Group 13">
            <a:extLst>
              <a:ext uri="{FF2B5EF4-FFF2-40B4-BE49-F238E27FC236}">
                <a16:creationId xmlns:a16="http://schemas.microsoft.com/office/drawing/2014/main" id="{060D7D26-67AC-BDB7-69BA-EFDF01DBE333}"/>
              </a:ext>
            </a:extLst>
          </p:cNvPr>
          <p:cNvGrpSpPr/>
          <p:nvPr/>
        </p:nvGrpSpPr>
        <p:grpSpPr>
          <a:xfrm>
            <a:off x="3913111" y="4604888"/>
            <a:ext cx="2779920" cy="1004306"/>
            <a:chOff x="3913111" y="4604888"/>
            <a:chExt cx="2779920" cy="1004306"/>
          </a:xfrm>
        </p:grpSpPr>
        <p:sp>
          <p:nvSpPr>
            <p:cNvPr id="3" name="Oval 2"/>
            <p:cNvSpPr/>
            <p:nvPr/>
          </p:nvSpPr>
          <p:spPr>
            <a:xfrm>
              <a:off x="3913111" y="4604888"/>
              <a:ext cx="2779920"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B92BF18-880B-AA64-E200-1E474DDFC15A}"/>
                </a:ext>
              </a:extLst>
            </p:cNvPr>
            <p:cNvSpPr txBox="1"/>
            <p:nvPr/>
          </p:nvSpPr>
          <p:spPr>
            <a:xfrm>
              <a:off x="5637229" y="5024419"/>
              <a:ext cx="1055802" cy="461665"/>
            </a:xfrm>
            <a:prstGeom prst="rect">
              <a:avLst/>
            </a:prstGeom>
            <a:noFill/>
          </p:spPr>
          <p:txBody>
            <a:bodyPr wrap="square" rtlCol="0">
              <a:spAutoFit/>
            </a:bodyPr>
            <a:lstStyle/>
            <a:p>
              <a:r>
                <a:rPr lang="en-US" sz="2400" dirty="0"/>
                <a:t>19.8%</a:t>
              </a:r>
            </a:p>
          </p:txBody>
        </p:sp>
      </p:grpSp>
      <p:grpSp>
        <p:nvGrpSpPr>
          <p:cNvPr id="15" name="Group 14">
            <a:extLst>
              <a:ext uri="{FF2B5EF4-FFF2-40B4-BE49-F238E27FC236}">
                <a16:creationId xmlns:a16="http://schemas.microsoft.com/office/drawing/2014/main" id="{F9BCAD71-44DE-8C0F-44D9-85C3C0CD2940}"/>
              </a:ext>
            </a:extLst>
          </p:cNvPr>
          <p:cNvGrpSpPr/>
          <p:nvPr/>
        </p:nvGrpSpPr>
        <p:grpSpPr>
          <a:xfrm>
            <a:off x="9473848" y="4604889"/>
            <a:ext cx="2922399" cy="1004306"/>
            <a:chOff x="9473848" y="4604889"/>
            <a:chExt cx="2922399" cy="1004306"/>
          </a:xfrm>
        </p:grpSpPr>
        <p:sp>
          <p:nvSpPr>
            <p:cNvPr id="5" name="Oval 4"/>
            <p:cNvSpPr/>
            <p:nvPr/>
          </p:nvSpPr>
          <p:spPr>
            <a:xfrm>
              <a:off x="9473848" y="4604889"/>
              <a:ext cx="2922399"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D184C00-8AA3-E884-20A2-404134A066D0}"/>
                </a:ext>
              </a:extLst>
            </p:cNvPr>
            <p:cNvSpPr txBox="1"/>
            <p:nvPr/>
          </p:nvSpPr>
          <p:spPr>
            <a:xfrm>
              <a:off x="11239697" y="4973148"/>
              <a:ext cx="1055802" cy="461665"/>
            </a:xfrm>
            <a:prstGeom prst="rect">
              <a:avLst/>
            </a:prstGeom>
            <a:noFill/>
          </p:spPr>
          <p:txBody>
            <a:bodyPr wrap="square" rtlCol="0">
              <a:spAutoFit/>
            </a:bodyPr>
            <a:lstStyle/>
            <a:p>
              <a:r>
                <a:rPr lang="en-US" sz="2400" dirty="0"/>
                <a:t>25.4%</a:t>
              </a:r>
            </a:p>
          </p:txBody>
        </p:sp>
      </p:grpSp>
      <p:grpSp>
        <p:nvGrpSpPr>
          <p:cNvPr id="16" name="Group 15">
            <a:extLst>
              <a:ext uri="{FF2B5EF4-FFF2-40B4-BE49-F238E27FC236}">
                <a16:creationId xmlns:a16="http://schemas.microsoft.com/office/drawing/2014/main" id="{8FD38D74-8F4A-45E1-C4D5-CC256BA0AE1F}"/>
              </a:ext>
            </a:extLst>
          </p:cNvPr>
          <p:cNvGrpSpPr/>
          <p:nvPr/>
        </p:nvGrpSpPr>
        <p:grpSpPr>
          <a:xfrm>
            <a:off x="6162508" y="5357495"/>
            <a:ext cx="3540087" cy="1004306"/>
            <a:chOff x="6162508" y="5357495"/>
            <a:chExt cx="3540087" cy="1004306"/>
          </a:xfrm>
        </p:grpSpPr>
        <p:sp>
          <p:nvSpPr>
            <p:cNvPr id="10" name="Oval 9">
              <a:extLst>
                <a:ext uri="{FF2B5EF4-FFF2-40B4-BE49-F238E27FC236}">
                  <a16:creationId xmlns:a16="http://schemas.microsoft.com/office/drawing/2014/main" id="{70BFB99F-996A-2744-8CB9-3453F485E7B3}"/>
                </a:ext>
              </a:extLst>
            </p:cNvPr>
            <p:cNvSpPr/>
            <p:nvPr/>
          </p:nvSpPr>
          <p:spPr>
            <a:xfrm>
              <a:off x="6162508" y="5357495"/>
              <a:ext cx="3519564"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C98E329-F2AF-6F24-C517-4FA816317860}"/>
                </a:ext>
              </a:extLst>
            </p:cNvPr>
            <p:cNvSpPr txBox="1"/>
            <p:nvPr/>
          </p:nvSpPr>
          <p:spPr>
            <a:xfrm>
              <a:off x="8646793" y="5713924"/>
              <a:ext cx="1055802" cy="461665"/>
            </a:xfrm>
            <a:prstGeom prst="rect">
              <a:avLst/>
            </a:prstGeom>
            <a:noFill/>
          </p:spPr>
          <p:txBody>
            <a:bodyPr wrap="square" rtlCol="0">
              <a:spAutoFit/>
            </a:bodyPr>
            <a:lstStyle/>
            <a:p>
              <a:r>
                <a:rPr lang="en-US" sz="2400" dirty="0"/>
                <a:t>5.5%</a:t>
              </a:r>
            </a:p>
          </p:txBody>
        </p:sp>
      </p:grpSp>
    </p:spTree>
    <p:extLst>
      <p:ext uri="{BB962C8B-B14F-4D97-AF65-F5344CB8AC3E}">
        <p14:creationId xmlns:p14="http://schemas.microsoft.com/office/powerpoint/2010/main" val="370587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90FBD-A24F-CF03-D994-FE491A286ABB}"/>
              </a:ext>
            </a:extLst>
          </p:cNvPr>
          <p:cNvSpPr>
            <a:spLocks noGrp="1"/>
          </p:cNvSpPr>
          <p:nvPr>
            <p:ph type="title"/>
          </p:nvPr>
        </p:nvSpPr>
        <p:spPr>
          <a:xfrm>
            <a:off x="978876" y="0"/>
            <a:ext cx="10515600" cy="1325563"/>
          </a:xfrm>
        </p:spPr>
        <p:txBody>
          <a:bodyPr/>
          <a:lstStyle/>
          <a:p>
            <a:r>
              <a:rPr lang="en-US" dirty="0">
                <a:solidFill>
                  <a:schemeClr val="bg1"/>
                </a:solidFill>
              </a:rPr>
              <a:t>Bu</a:t>
            </a:r>
            <a:r>
              <a:rPr lang="en-US" dirty="0"/>
              <a:t>dget Components</a:t>
            </a:r>
          </a:p>
        </p:txBody>
      </p:sp>
      <p:pic>
        <p:nvPicPr>
          <p:cNvPr id="6" name="Content Placeholder 5" descr="A graph of income and revenue&#10;&#10;Description automatically generated with medium confidence">
            <a:extLst>
              <a:ext uri="{FF2B5EF4-FFF2-40B4-BE49-F238E27FC236}">
                <a16:creationId xmlns:a16="http://schemas.microsoft.com/office/drawing/2014/main" id="{0AE2EFD1-90D7-5B9A-4FF2-2E56ADC3D489}"/>
              </a:ext>
            </a:extLst>
          </p:cNvPr>
          <p:cNvPicPr>
            <a:picLocks noGrp="1" noChangeAspect="1"/>
          </p:cNvPicPr>
          <p:nvPr>
            <p:ph idx="1"/>
          </p:nvPr>
        </p:nvPicPr>
        <p:blipFill>
          <a:blip r:embed="rId2"/>
          <a:stretch>
            <a:fillRect/>
          </a:stretch>
        </p:blipFill>
        <p:spPr>
          <a:xfrm>
            <a:off x="904380" y="1325563"/>
            <a:ext cx="10383239" cy="4725621"/>
          </a:xfrm>
        </p:spPr>
      </p:pic>
      <p:sp>
        <p:nvSpPr>
          <p:cNvPr id="4" name="Slide Number Placeholder 3">
            <a:extLst>
              <a:ext uri="{FF2B5EF4-FFF2-40B4-BE49-F238E27FC236}">
                <a16:creationId xmlns:a16="http://schemas.microsoft.com/office/drawing/2014/main" id="{A2561020-FD80-6FE8-2B48-AC8496603016}"/>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93444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B61D-0C45-DA40-A805-5320849B123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Budget Details</a:t>
            </a:r>
            <a:endParaRPr lang="en-US" dirty="0"/>
          </a:p>
        </p:txBody>
      </p:sp>
      <p:sp>
        <p:nvSpPr>
          <p:cNvPr id="4" name="Slide Number Placeholder 3">
            <a:extLst>
              <a:ext uri="{FF2B5EF4-FFF2-40B4-BE49-F238E27FC236}">
                <a16:creationId xmlns:a16="http://schemas.microsoft.com/office/drawing/2014/main" id="{3897B7BC-3911-BC40-8FAD-9058404CC438}"/>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6" name="TextBox 5">
            <a:extLst>
              <a:ext uri="{FF2B5EF4-FFF2-40B4-BE49-F238E27FC236}">
                <a16:creationId xmlns:a16="http://schemas.microsoft.com/office/drawing/2014/main" id="{5DA5A11B-14C9-6F4F-B93E-32DA8CEF926B}"/>
              </a:ext>
            </a:extLst>
          </p:cNvPr>
          <p:cNvSpPr txBox="1"/>
          <p:nvPr/>
        </p:nvSpPr>
        <p:spPr>
          <a:xfrm>
            <a:off x="6488953" y="6466700"/>
            <a:ext cx="2893741" cy="276999"/>
          </a:xfrm>
          <a:prstGeom prst="rect">
            <a:avLst/>
          </a:prstGeom>
          <a:noFill/>
        </p:spPr>
        <p:txBody>
          <a:bodyPr wrap="none" rtlCol="0">
            <a:spAutoFit/>
          </a:bodyPr>
          <a:lstStyle/>
          <a:p>
            <a:r>
              <a:rPr lang="en-US" sz="1200" dirty="0"/>
              <a:t>Source: Monthly Treasury Statement. 9/22</a:t>
            </a:r>
          </a:p>
        </p:txBody>
      </p:sp>
      <p:pic>
        <p:nvPicPr>
          <p:cNvPr id="7" name="Picture 6">
            <a:extLst>
              <a:ext uri="{FF2B5EF4-FFF2-40B4-BE49-F238E27FC236}">
                <a16:creationId xmlns:a16="http://schemas.microsoft.com/office/drawing/2014/main" id="{B0D5CE68-F99B-CB9B-8C1C-F3F04EAE3D74}"/>
              </a:ext>
            </a:extLst>
          </p:cNvPr>
          <p:cNvPicPr>
            <a:picLocks noChangeAspect="1"/>
          </p:cNvPicPr>
          <p:nvPr/>
        </p:nvPicPr>
        <p:blipFill>
          <a:blip r:embed="rId2"/>
          <a:stretch>
            <a:fillRect/>
          </a:stretch>
        </p:blipFill>
        <p:spPr>
          <a:xfrm>
            <a:off x="1106367" y="1017828"/>
            <a:ext cx="8809486" cy="5394960"/>
          </a:xfrm>
          <a:prstGeom prst="rect">
            <a:avLst/>
          </a:prstGeom>
        </p:spPr>
      </p:pic>
    </p:spTree>
    <p:extLst>
      <p:ext uri="{BB962C8B-B14F-4D97-AF65-F5344CB8AC3E}">
        <p14:creationId xmlns:p14="http://schemas.microsoft.com/office/powerpoint/2010/main" val="187000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Government Spending</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290624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80" y="0"/>
            <a:ext cx="10515600" cy="1325563"/>
          </a:xfrm>
        </p:spPr>
        <p:txBody>
          <a:bodyPr/>
          <a:lstStyle/>
          <a:p>
            <a:r>
              <a:rPr lang="en-US" dirty="0">
                <a:solidFill>
                  <a:srgbClr val="FFFFFF"/>
                </a:solidFill>
              </a:rPr>
              <a:t>Go</a:t>
            </a:r>
            <a:r>
              <a:rPr lang="en-US" dirty="0"/>
              <a:t>v’t Expenditures and the US Economy</a:t>
            </a:r>
          </a:p>
        </p:txBody>
      </p:sp>
      <p:sp>
        <p:nvSpPr>
          <p:cNvPr id="4" name="Slide Number Placeholder 3"/>
          <p:cNvSpPr>
            <a:spLocks noGrp="1"/>
          </p:cNvSpPr>
          <p:nvPr>
            <p:ph type="sldNum" sz="quarter" idx="12"/>
          </p:nvPr>
        </p:nvSpPr>
        <p:spPr/>
        <p:txBody>
          <a:bodyPr/>
          <a:lstStyle/>
          <a:p>
            <a:fld id="{D9F085D5-EC86-4F6A-B501-C1359CB39116}" type="slidenum">
              <a:rPr lang="en-GB" smtClean="0"/>
              <a:t>22</a:t>
            </a:fld>
            <a:endParaRPr lang="en-GB"/>
          </a:p>
        </p:txBody>
      </p:sp>
      <p:pic>
        <p:nvPicPr>
          <p:cNvPr id="8" name="Content Placeholder 7">
            <a:extLst>
              <a:ext uri="{FF2B5EF4-FFF2-40B4-BE49-F238E27FC236}">
                <a16:creationId xmlns:a16="http://schemas.microsoft.com/office/drawing/2014/main" id="{A963877D-2C5A-5547-B4D5-ACA3A2E5DCDC}"/>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3" name="Rectangle 2">
            <a:extLst>
              <a:ext uri="{FF2B5EF4-FFF2-40B4-BE49-F238E27FC236}">
                <a16:creationId xmlns:a16="http://schemas.microsoft.com/office/drawing/2014/main" id="{9151F6E3-CA02-4B4C-8C8D-20CB92BBB009}"/>
              </a:ext>
            </a:extLst>
          </p:cNvPr>
          <p:cNvSpPr/>
          <p:nvPr/>
        </p:nvSpPr>
        <p:spPr>
          <a:xfrm>
            <a:off x="2446317" y="1769423"/>
            <a:ext cx="2565070" cy="32063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667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C2B290-920E-E747-F4EA-E6F8036ABBE3}"/>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3" name="Content Placeholder 5" descr="A pie chart with text&#10;&#10;Description automatically generated">
            <a:extLst>
              <a:ext uri="{FF2B5EF4-FFF2-40B4-BE49-F238E27FC236}">
                <a16:creationId xmlns:a16="http://schemas.microsoft.com/office/drawing/2014/main" id="{C6A75C53-11F7-9C56-4FA5-5B617BF9FB28}"/>
              </a:ext>
            </a:extLst>
          </p:cNvPr>
          <p:cNvPicPr>
            <a:picLocks noChangeAspect="1"/>
          </p:cNvPicPr>
          <p:nvPr/>
        </p:nvPicPr>
        <p:blipFill>
          <a:blip r:embed="rId2"/>
          <a:stretch>
            <a:fillRect/>
          </a:stretch>
        </p:blipFill>
        <p:spPr>
          <a:xfrm>
            <a:off x="1130799" y="262649"/>
            <a:ext cx="9704547" cy="5673202"/>
          </a:xfrm>
          <a:prstGeom prst="rect">
            <a:avLst/>
          </a:prstGeom>
        </p:spPr>
      </p:pic>
    </p:spTree>
    <p:extLst>
      <p:ext uri="{BB962C8B-B14F-4D97-AF65-F5344CB8AC3E}">
        <p14:creationId xmlns:p14="http://schemas.microsoft.com/office/powerpoint/2010/main" val="1660880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DAE6-3083-72FF-3572-9166AB268A86}"/>
              </a:ext>
            </a:extLst>
          </p:cNvPr>
          <p:cNvSpPr>
            <a:spLocks noGrp="1"/>
          </p:cNvSpPr>
          <p:nvPr>
            <p:ph type="title"/>
          </p:nvPr>
        </p:nvSpPr>
        <p:spPr/>
        <p:txBody>
          <a:bodyPr/>
          <a:lstStyle/>
          <a:p>
            <a:r>
              <a:rPr lang="en-US" dirty="0">
                <a:solidFill>
                  <a:schemeClr val="bg1"/>
                </a:solidFill>
              </a:rPr>
              <a:t>An</a:t>
            </a:r>
            <a:r>
              <a:rPr lang="en-US" dirty="0"/>
              <a:t> Important Distinction:</a:t>
            </a:r>
          </a:p>
        </p:txBody>
      </p:sp>
      <p:sp>
        <p:nvSpPr>
          <p:cNvPr id="3" name="Content Placeholder 2">
            <a:extLst>
              <a:ext uri="{FF2B5EF4-FFF2-40B4-BE49-F238E27FC236}">
                <a16:creationId xmlns:a16="http://schemas.microsoft.com/office/drawing/2014/main" id="{ADC36AEF-8E46-F121-CDDC-43E419A3FEF6}"/>
              </a:ext>
            </a:extLst>
          </p:cNvPr>
          <p:cNvSpPr>
            <a:spLocks noGrp="1"/>
          </p:cNvSpPr>
          <p:nvPr>
            <p:ph idx="1"/>
          </p:nvPr>
        </p:nvSpPr>
        <p:spPr/>
        <p:txBody>
          <a:bodyPr/>
          <a:lstStyle/>
          <a:p>
            <a:r>
              <a:rPr lang="en-US" dirty="0"/>
              <a:t>Mandatory vs. Discretionary Spending:</a:t>
            </a:r>
          </a:p>
          <a:p>
            <a:pPr lvl="1"/>
            <a:r>
              <a:rPr lang="en-US" b="1" dirty="0"/>
              <a:t>Discretionary</a:t>
            </a:r>
            <a:r>
              <a:rPr lang="en-US" dirty="0"/>
              <a:t> Spending requires annual appropriations, e.g., most of Defense.</a:t>
            </a:r>
          </a:p>
          <a:p>
            <a:pPr lvl="1"/>
            <a:r>
              <a:rPr lang="en-US" b="1" dirty="0"/>
              <a:t>Mandatory</a:t>
            </a:r>
            <a:r>
              <a:rPr lang="en-US" dirty="0"/>
              <a:t> Spending is ongoing authorization to spend mostly on “entitlements:” such as Social Security and Medicare.</a:t>
            </a:r>
          </a:p>
          <a:p>
            <a:endParaRPr lang="en-US" dirty="0"/>
          </a:p>
          <a:p>
            <a:r>
              <a:rPr lang="en-US" dirty="0"/>
              <a:t>Budget for 2022:</a:t>
            </a:r>
          </a:p>
          <a:p>
            <a:pPr lvl="1"/>
            <a:r>
              <a:rPr lang="en-US" dirty="0"/>
              <a:t>Mandatory + Net Interest was 74%;</a:t>
            </a:r>
          </a:p>
          <a:p>
            <a:pPr lvl="1"/>
            <a:r>
              <a:rPr lang="en-US" dirty="0"/>
              <a:t>Discretionary 26%.</a:t>
            </a:r>
          </a:p>
          <a:p>
            <a:pPr lvl="1"/>
            <a:endParaRPr lang="en-US" dirty="0"/>
          </a:p>
        </p:txBody>
      </p:sp>
      <p:sp>
        <p:nvSpPr>
          <p:cNvPr id="4" name="Slide Number Placeholder 3">
            <a:extLst>
              <a:ext uri="{FF2B5EF4-FFF2-40B4-BE49-F238E27FC236}">
                <a16:creationId xmlns:a16="http://schemas.microsoft.com/office/drawing/2014/main" id="{FC8DF9B3-5D88-472D-DFCC-86A3CC10B951}"/>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8AEA5E2F-C55C-F5D5-0130-BD8F976329A1}"/>
              </a:ext>
            </a:extLst>
          </p:cNvPr>
          <p:cNvSpPr txBox="1"/>
          <p:nvPr/>
        </p:nvSpPr>
        <p:spPr>
          <a:xfrm>
            <a:off x="9924485" y="6456851"/>
            <a:ext cx="1673087" cy="276999"/>
          </a:xfrm>
          <a:prstGeom prst="rect">
            <a:avLst/>
          </a:prstGeom>
          <a:noFill/>
        </p:spPr>
        <p:txBody>
          <a:bodyPr wrap="none" rtlCol="0">
            <a:spAutoFit/>
          </a:bodyPr>
          <a:lstStyle/>
          <a:p>
            <a:r>
              <a:rPr lang="en-US" sz="1200" dirty="0"/>
              <a:t>Source: Hutchins Center</a:t>
            </a:r>
          </a:p>
        </p:txBody>
      </p:sp>
    </p:spTree>
    <p:extLst>
      <p:ext uri="{BB962C8B-B14F-4D97-AF65-F5344CB8AC3E}">
        <p14:creationId xmlns:p14="http://schemas.microsoft.com/office/powerpoint/2010/main" val="380137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On </a:t>
            </a:r>
            <a:r>
              <a:rPr lang="en-US" dirty="0"/>
              <a:t>What is the Money Spent?  Complicated</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pic>
        <p:nvPicPr>
          <p:cNvPr id="6" name="Picture 5"/>
          <p:cNvPicPr>
            <a:picLocks noChangeAspect="1"/>
          </p:cNvPicPr>
          <p:nvPr/>
        </p:nvPicPr>
        <p:blipFill>
          <a:blip r:embed="rId2"/>
          <a:srcRect/>
          <a:stretch/>
        </p:blipFill>
        <p:spPr>
          <a:xfrm>
            <a:off x="3204527" y="945531"/>
            <a:ext cx="5619060" cy="5211524"/>
          </a:xfrm>
          <a:prstGeom prst="rect">
            <a:avLst/>
          </a:prstGeom>
        </p:spPr>
      </p:pic>
      <p:sp>
        <p:nvSpPr>
          <p:cNvPr id="3" name="TextBox 2">
            <a:extLst>
              <a:ext uri="{FF2B5EF4-FFF2-40B4-BE49-F238E27FC236}">
                <a16:creationId xmlns:a16="http://schemas.microsoft.com/office/drawing/2014/main" id="{6AE42268-3D12-0064-FE0D-4CCFA9650B58}"/>
              </a:ext>
            </a:extLst>
          </p:cNvPr>
          <p:cNvSpPr txBox="1"/>
          <p:nvPr/>
        </p:nvSpPr>
        <p:spPr>
          <a:xfrm>
            <a:off x="8309953" y="6456851"/>
            <a:ext cx="3043847" cy="276999"/>
          </a:xfrm>
          <a:prstGeom prst="rect">
            <a:avLst/>
          </a:prstGeom>
          <a:noFill/>
        </p:spPr>
        <p:txBody>
          <a:bodyPr wrap="none" rtlCol="0">
            <a:spAutoFit/>
          </a:bodyPr>
          <a:lstStyle/>
          <a:p>
            <a:r>
              <a:rPr lang="en-US" sz="1200" dirty="0"/>
              <a:t>Source: Hutchins Center, Brookings Institution</a:t>
            </a:r>
          </a:p>
        </p:txBody>
      </p:sp>
    </p:spTree>
    <p:extLst>
      <p:ext uri="{BB962C8B-B14F-4D97-AF65-F5344CB8AC3E}">
        <p14:creationId xmlns:p14="http://schemas.microsoft.com/office/powerpoint/2010/main" val="4142542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0D0FB-CC1D-D03A-24BB-D3080BB5DCCC}"/>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3" name="Content Placeholder 5" descr="A pie chart of federal discrimination&#10;&#10;Description automatically generated">
            <a:extLst>
              <a:ext uri="{FF2B5EF4-FFF2-40B4-BE49-F238E27FC236}">
                <a16:creationId xmlns:a16="http://schemas.microsoft.com/office/drawing/2014/main" id="{9C243976-428F-F765-1A1D-3380EE0A1781}"/>
              </a:ext>
            </a:extLst>
          </p:cNvPr>
          <p:cNvPicPr>
            <a:picLocks noChangeAspect="1"/>
          </p:cNvPicPr>
          <p:nvPr/>
        </p:nvPicPr>
        <p:blipFill>
          <a:blip r:embed="rId2"/>
          <a:stretch>
            <a:fillRect/>
          </a:stretch>
        </p:blipFill>
        <p:spPr>
          <a:xfrm>
            <a:off x="1794934" y="262649"/>
            <a:ext cx="7665154" cy="5831869"/>
          </a:xfrm>
          <a:prstGeom prst="rect">
            <a:avLst/>
          </a:prstGeom>
        </p:spPr>
      </p:pic>
    </p:spTree>
    <p:extLst>
      <p:ext uri="{BB962C8B-B14F-4D97-AF65-F5344CB8AC3E}">
        <p14:creationId xmlns:p14="http://schemas.microsoft.com/office/powerpoint/2010/main" val="585741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C4D0D2-8037-43D1-DF70-2C65F39112EE}"/>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3" name="Content Placeholder 5" descr="A graph showing the value of the government&#10;&#10;Description automatically generated with medium confidence">
            <a:extLst>
              <a:ext uri="{FF2B5EF4-FFF2-40B4-BE49-F238E27FC236}">
                <a16:creationId xmlns:a16="http://schemas.microsoft.com/office/drawing/2014/main" id="{1F106433-A300-0195-384E-BC7DEA3845F5}"/>
              </a:ext>
            </a:extLst>
          </p:cNvPr>
          <p:cNvPicPr>
            <a:picLocks noChangeAspect="1"/>
          </p:cNvPicPr>
          <p:nvPr/>
        </p:nvPicPr>
        <p:blipFill>
          <a:blip r:embed="rId2"/>
          <a:stretch>
            <a:fillRect/>
          </a:stretch>
        </p:blipFill>
        <p:spPr>
          <a:xfrm>
            <a:off x="645500" y="903250"/>
            <a:ext cx="10901000" cy="4828555"/>
          </a:xfrm>
          <a:prstGeom prst="rect">
            <a:avLst/>
          </a:prstGeom>
        </p:spPr>
      </p:pic>
    </p:spTree>
    <p:extLst>
      <p:ext uri="{BB962C8B-B14F-4D97-AF65-F5344CB8AC3E}">
        <p14:creationId xmlns:p14="http://schemas.microsoft.com/office/powerpoint/2010/main" val="4247289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83C3C3-5BF2-1AE6-F9A2-CFFDCBE11A8F}"/>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3" name="Content Placeholder 5" descr="A pie chart with text on it&#10;&#10;Description automatically generated">
            <a:extLst>
              <a:ext uri="{FF2B5EF4-FFF2-40B4-BE49-F238E27FC236}">
                <a16:creationId xmlns:a16="http://schemas.microsoft.com/office/drawing/2014/main" id="{C7273B89-9214-7C8E-FEFC-23E97B0F4EFB}"/>
              </a:ext>
            </a:extLst>
          </p:cNvPr>
          <p:cNvPicPr>
            <a:picLocks noChangeAspect="1"/>
          </p:cNvPicPr>
          <p:nvPr/>
        </p:nvPicPr>
        <p:blipFill>
          <a:blip r:embed="rId2"/>
          <a:stretch>
            <a:fillRect/>
          </a:stretch>
        </p:blipFill>
        <p:spPr>
          <a:xfrm>
            <a:off x="1632857" y="303068"/>
            <a:ext cx="8765177" cy="5843452"/>
          </a:xfrm>
          <a:prstGeom prst="rect">
            <a:avLst/>
          </a:prstGeom>
        </p:spPr>
      </p:pic>
    </p:spTree>
    <p:extLst>
      <p:ext uri="{BB962C8B-B14F-4D97-AF65-F5344CB8AC3E}">
        <p14:creationId xmlns:p14="http://schemas.microsoft.com/office/powerpoint/2010/main" val="1301107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83C3C3-5BF2-1AE6-F9A2-CFFDCBE11A8F}"/>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4" name="Content Placeholder 5" descr="A pie chart with text&#10;&#10;Description automatically generated">
            <a:extLst>
              <a:ext uri="{FF2B5EF4-FFF2-40B4-BE49-F238E27FC236}">
                <a16:creationId xmlns:a16="http://schemas.microsoft.com/office/drawing/2014/main" id="{5414BFCF-8957-FBDF-AC8F-7C14569589BC}"/>
              </a:ext>
            </a:extLst>
          </p:cNvPr>
          <p:cNvPicPr>
            <a:picLocks noChangeAspect="1"/>
          </p:cNvPicPr>
          <p:nvPr/>
        </p:nvPicPr>
        <p:blipFill>
          <a:blip r:embed="rId2"/>
          <a:stretch>
            <a:fillRect/>
          </a:stretch>
        </p:blipFill>
        <p:spPr>
          <a:xfrm>
            <a:off x="954566" y="565137"/>
            <a:ext cx="10515600" cy="5582943"/>
          </a:xfrm>
          <a:prstGeom prst="rect">
            <a:avLst/>
          </a:prstGeom>
        </p:spPr>
      </p:pic>
    </p:spTree>
    <p:extLst>
      <p:ext uri="{BB962C8B-B14F-4D97-AF65-F5344CB8AC3E}">
        <p14:creationId xmlns:p14="http://schemas.microsoft.com/office/powerpoint/2010/main" val="185057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Ma</a:t>
            </a:r>
            <a:r>
              <a:rPr lang="en-US" dirty="0"/>
              <a:t>ndatory Spending: Social Security (24%) </a:t>
            </a:r>
          </a:p>
        </p:txBody>
      </p:sp>
      <p:sp>
        <p:nvSpPr>
          <p:cNvPr id="3" name="Content Placeholder 2"/>
          <p:cNvSpPr>
            <a:spLocks noGrp="1"/>
          </p:cNvSpPr>
          <p:nvPr>
            <p:ph idx="1"/>
          </p:nvPr>
        </p:nvSpPr>
        <p:spPr/>
        <p:txBody>
          <a:bodyPr/>
          <a:lstStyle/>
          <a:p>
            <a:r>
              <a:rPr lang="en-US" dirty="0"/>
              <a:t>Retirement</a:t>
            </a:r>
          </a:p>
          <a:p>
            <a:pPr lvl="1"/>
            <a:r>
              <a:rPr lang="en-US" dirty="0"/>
              <a:t>Covers 96% of US workers.</a:t>
            </a:r>
          </a:p>
          <a:p>
            <a:pPr lvl="1"/>
            <a:r>
              <a:rPr lang="en-US" dirty="0"/>
              <a:t>Retirement age is increasing from 65-67.</a:t>
            </a:r>
          </a:p>
          <a:p>
            <a:r>
              <a:rPr lang="en-US" dirty="0"/>
              <a:t>Survivors</a:t>
            </a:r>
          </a:p>
          <a:p>
            <a:pPr lvl="1"/>
            <a:r>
              <a:rPr lang="en-US" dirty="0"/>
              <a:t>A worker's spouse and dependents may be eligible for survivors' benefits if the worker dies.</a:t>
            </a:r>
          </a:p>
          <a:p>
            <a:r>
              <a:rPr lang="en-US" dirty="0"/>
              <a:t>Disability</a:t>
            </a:r>
          </a:p>
          <a:p>
            <a:pPr lvl="1"/>
            <a:r>
              <a:rPr lang="en-US" dirty="0"/>
              <a:t>A medical condition expected to last at least one year or to be fatal.</a:t>
            </a:r>
          </a:p>
        </p:txBody>
      </p:sp>
      <p:sp>
        <p:nvSpPr>
          <p:cNvPr id="4" name="Slide Number Placeholder 3"/>
          <p:cNvSpPr>
            <a:spLocks noGrp="1"/>
          </p:cNvSpPr>
          <p:nvPr>
            <p:ph type="sldNum" sz="quarter" idx="12"/>
          </p:nvPr>
        </p:nvSpPr>
        <p:spPr/>
        <p:txBody>
          <a:bodyPr/>
          <a:lstStyle/>
          <a:p>
            <a:fld id="{D9F085D5-EC86-4F6A-B501-C1359CB39116}" type="slidenum">
              <a:rPr lang="en-GB" smtClean="0"/>
              <a:t>30</a:t>
            </a:fld>
            <a:endParaRPr lang="en-GB"/>
          </a:p>
        </p:txBody>
      </p:sp>
      <p:pic>
        <p:nvPicPr>
          <p:cNvPr id="5" name="Picture 4">
            <a:extLst>
              <a:ext uri="{FF2B5EF4-FFF2-40B4-BE49-F238E27FC236}">
                <a16:creationId xmlns:a16="http://schemas.microsoft.com/office/drawing/2014/main" id="{EB950333-6611-4E4A-B1AE-6C07175DA0FE}"/>
              </a:ext>
            </a:extLst>
          </p:cNvPr>
          <p:cNvPicPr>
            <a:picLocks noChangeAspect="1"/>
          </p:cNvPicPr>
          <p:nvPr/>
        </p:nvPicPr>
        <p:blipFill>
          <a:blip r:embed="rId2"/>
          <a:stretch>
            <a:fillRect/>
          </a:stretch>
        </p:blipFill>
        <p:spPr>
          <a:xfrm>
            <a:off x="9577551" y="1113569"/>
            <a:ext cx="2133600" cy="1524000"/>
          </a:xfrm>
          <a:prstGeom prst="rect">
            <a:avLst/>
          </a:prstGeom>
        </p:spPr>
      </p:pic>
    </p:spTree>
    <p:extLst>
      <p:ext uri="{BB962C8B-B14F-4D97-AF65-F5344CB8AC3E}">
        <p14:creationId xmlns:p14="http://schemas.microsoft.com/office/powerpoint/2010/main" val="169986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77CF-96B8-7446-BB6A-0818CEE25D81}"/>
              </a:ext>
            </a:extLst>
          </p:cNvPr>
          <p:cNvSpPr>
            <a:spLocks noGrp="1"/>
          </p:cNvSpPr>
          <p:nvPr>
            <p:ph type="title"/>
          </p:nvPr>
        </p:nvSpPr>
        <p:spPr>
          <a:xfrm>
            <a:off x="804333" y="0"/>
            <a:ext cx="10515600" cy="1325563"/>
          </a:xfrm>
        </p:spPr>
        <p:txBody>
          <a:bodyPr/>
          <a:lstStyle/>
          <a:p>
            <a:r>
              <a:rPr lang="en-US" dirty="0">
                <a:solidFill>
                  <a:schemeClr val="bg1"/>
                </a:solidFill>
              </a:rPr>
              <a:t>Wh</a:t>
            </a:r>
            <a:r>
              <a:rPr lang="en-US" dirty="0"/>
              <a:t>ere Do Social Security Funds Come From?</a:t>
            </a:r>
          </a:p>
        </p:txBody>
      </p:sp>
      <p:sp>
        <p:nvSpPr>
          <p:cNvPr id="3" name="Content Placeholder 2">
            <a:extLst>
              <a:ext uri="{FF2B5EF4-FFF2-40B4-BE49-F238E27FC236}">
                <a16:creationId xmlns:a16="http://schemas.microsoft.com/office/drawing/2014/main" id="{EC06FD88-AD6F-3D4C-A3A1-46EC9A2985DB}"/>
              </a:ext>
            </a:extLst>
          </p:cNvPr>
          <p:cNvSpPr>
            <a:spLocks noGrp="1"/>
          </p:cNvSpPr>
          <p:nvPr>
            <p:ph idx="1"/>
          </p:nvPr>
        </p:nvSpPr>
        <p:spPr>
          <a:xfrm>
            <a:off x="1790700" y="1325563"/>
            <a:ext cx="5257800" cy="4351338"/>
          </a:xfrm>
        </p:spPr>
        <p:txBody>
          <a:bodyPr/>
          <a:lstStyle/>
          <a:p>
            <a:r>
              <a:rPr lang="en-US" dirty="0"/>
              <a:t>Payroll  taxes</a:t>
            </a:r>
          </a:p>
          <a:p>
            <a:pPr lvl="1"/>
            <a:r>
              <a:rPr lang="en-US" dirty="0"/>
              <a:t>Tax rates: </a:t>
            </a:r>
          </a:p>
          <a:p>
            <a:pPr lvl="2"/>
            <a:r>
              <a:rPr lang="en-US" dirty="0"/>
              <a:t>Employee: 		6.2%</a:t>
            </a:r>
          </a:p>
          <a:p>
            <a:pPr lvl="2"/>
            <a:r>
              <a:rPr lang="en-US" dirty="0"/>
              <a:t>Employer: 		6.2%</a:t>
            </a:r>
          </a:p>
          <a:p>
            <a:pPr lvl="2"/>
            <a:r>
              <a:rPr lang="en-US" dirty="0"/>
              <a:t>Self Employed:	12.4%</a:t>
            </a:r>
          </a:p>
          <a:p>
            <a:pPr lvl="1"/>
            <a:r>
              <a:rPr lang="en-US" dirty="0"/>
              <a:t>Cap in 2023: $160,200</a:t>
            </a:r>
          </a:p>
          <a:p>
            <a:r>
              <a:rPr lang="en-US" dirty="0"/>
              <a:t>Taxes on OASDI benefits</a:t>
            </a:r>
          </a:p>
          <a:p>
            <a:pPr lvl="1"/>
            <a:r>
              <a:rPr lang="en-US" dirty="0"/>
              <a:t>Not all benefits are taxed.</a:t>
            </a:r>
          </a:p>
          <a:p>
            <a:r>
              <a:rPr lang="en-US" dirty="0"/>
              <a:t>Interest earnings</a:t>
            </a:r>
          </a:p>
        </p:txBody>
      </p:sp>
      <p:sp>
        <p:nvSpPr>
          <p:cNvPr id="4" name="Slide Number Placeholder 3">
            <a:extLst>
              <a:ext uri="{FF2B5EF4-FFF2-40B4-BE49-F238E27FC236}">
                <a16:creationId xmlns:a16="http://schemas.microsoft.com/office/drawing/2014/main" id="{06540CED-3845-D346-9B01-A5C9D8D71C1B}"/>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extBox 4">
            <a:extLst>
              <a:ext uri="{FF2B5EF4-FFF2-40B4-BE49-F238E27FC236}">
                <a16:creationId xmlns:a16="http://schemas.microsoft.com/office/drawing/2014/main" id="{065C03B7-BAAF-D747-A8FC-0953215B1A4D}"/>
              </a:ext>
            </a:extLst>
          </p:cNvPr>
          <p:cNvSpPr txBox="1"/>
          <p:nvPr/>
        </p:nvSpPr>
        <p:spPr>
          <a:xfrm>
            <a:off x="7493104" y="1968884"/>
            <a:ext cx="3151247" cy="1323439"/>
          </a:xfrm>
          <a:prstGeom prst="rect">
            <a:avLst/>
          </a:prstGeom>
          <a:noFill/>
        </p:spPr>
        <p:txBody>
          <a:bodyPr wrap="none" rtlCol="0">
            <a:spAutoFit/>
          </a:bodyPr>
          <a:lstStyle/>
          <a:p>
            <a:r>
              <a:rPr lang="en-US" sz="4000" b="1" dirty="0"/>
              <a:t>Key Question:</a:t>
            </a:r>
          </a:p>
          <a:p>
            <a:r>
              <a:rPr lang="en-US" sz="4000" b="1" dirty="0"/>
              <a:t>Who pays?</a:t>
            </a:r>
          </a:p>
        </p:txBody>
      </p:sp>
    </p:spTree>
    <p:extLst>
      <p:ext uri="{BB962C8B-B14F-4D97-AF65-F5344CB8AC3E}">
        <p14:creationId xmlns:p14="http://schemas.microsoft.com/office/powerpoint/2010/main" val="283838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B5D8-BF0D-D74A-B31E-262535570E41}"/>
              </a:ext>
            </a:extLst>
          </p:cNvPr>
          <p:cNvSpPr>
            <a:spLocks noGrp="1"/>
          </p:cNvSpPr>
          <p:nvPr>
            <p:ph type="title"/>
          </p:nvPr>
        </p:nvSpPr>
        <p:spPr/>
        <p:txBody>
          <a:bodyPr/>
          <a:lstStyle/>
          <a:p>
            <a:r>
              <a:rPr lang="en-US" dirty="0">
                <a:solidFill>
                  <a:schemeClr val="bg1"/>
                </a:solidFill>
              </a:rPr>
              <a:t>Soc</a:t>
            </a:r>
            <a:r>
              <a:rPr lang="en-US" dirty="0"/>
              <a:t>ial Security Trust Fund</a:t>
            </a:r>
          </a:p>
        </p:txBody>
      </p:sp>
      <p:pic>
        <p:nvPicPr>
          <p:cNvPr id="7" name="Content Placeholder 6" descr="A close up of a map&#10;&#10;Description automatically generated">
            <a:extLst>
              <a:ext uri="{FF2B5EF4-FFF2-40B4-BE49-F238E27FC236}">
                <a16:creationId xmlns:a16="http://schemas.microsoft.com/office/drawing/2014/main" id="{04CED890-1742-1B4F-90D3-559F734F9965}"/>
              </a:ext>
            </a:extLst>
          </p:cNvPr>
          <p:cNvPicPr>
            <a:picLocks noGrp="1" noChangeAspect="1"/>
          </p:cNvPicPr>
          <p:nvPr>
            <p:ph sz="half" idx="1"/>
          </p:nvPr>
        </p:nvPicPr>
        <p:blipFill>
          <a:blip r:embed="rId2" r:link="rId3"/>
          <a:stretch>
            <a:fillRect/>
          </a:stretch>
        </p:blipFill>
        <p:spPr>
          <a:xfrm>
            <a:off x="284019" y="1125954"/>
            <a:ext cx="7280562" cy="4856077"/>
          </a:xfrm>
        </p:spPr>
      </p:pic>
      <p:sp>
        <p:nvSpPr>
          <p:cNvPr id="5" name="Slide Number Placeholder 4">
            <a:extLst>
              <a:ext uri="{FF2B5EF4-FFF2-40B4-BE49-F238E27FC236}">
                <a16:creationId xmlns:a16="http://schemas.microsoft.com/office/drawing/2014/main" id="{3496379E-DAE5-0D43-80AF-0E773D13A937}"/>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6" name="Content Placeholder 2">
            <a:extLst>
              <a:ext uri="{FF2B5EF4-FFF2-40B4-BE49-F238E27FC236}">
                <a16:creationId xmlns:a16="http://schemas.microsoft.com/office/drawing/2014/main" id="{4A089C3E-930C-6044-A3D8-647DEA009877}"/>
              </a:ext>
            </a:extLst>
          </p:cNvPr>
          <p:cNvSpPr txBox="1">
            <a:spLocks/>
          </p:cNvSpPr>
          <p:nvPr/>
        </p:nvSpPr>
        <p:spPr>
          <a:xfrm>
            <a:off x="7848600" y="1459411"/>
            <a:ext cx="5181600" cy="4189162"/>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Spending in 2022</a:t>
            </a:r>
          </a:p>
          <a:p>
            <a:pPr lvl="1"/>
            <a:r>
              <a:rPr lang="en-US" dirty="0"/>
              <a:t>OASI:  	$1,097 billion</a:t>
            </a:r>
          </a:p>
          <a:p>
            <a:pPr lvl="1"/>
            <a:r>
              <a:rPr lang="en-US" dirty="0"/>
              <a:t>DI:	$147 billion</a:t>
            </a:r>
          </a:p>
          <a:p>
            <a:r>
              <a:rPr lang="en-US" dirty="0"/>
              <a:t>Income in 2022</a:t>
            </a:r>
          </a:p>
          <a:p>
            <a:pPr lvl="1"/>
            <a:r>
              <a:rPr lang="en-US" dirty="0"/>
              <a:t>OASI:	$1,057</a:t>
            </a:r>
          </a:p>
          <a:p>
            <a:pPr lvl="1"/>
            <a:r>
              <a:rPr lang="en-US" dirty="0"/>
              <a:t>DI:	$165</a:t>
            </a:r>
          </a:p>
          <a:p>
            <a:r>
              <a:rPr lang="en-US" dirty="0"/>
              <a:t>Surplus in 2022</a:t>
            </a:r>
          </a:p>
          <a:p>
            <a:pPr lvl="1"/>
            <a:r>
              <a:rPr lang="en-US" dirty="0"/>
              <a:t>OASI:	$-41</a:t>
            </a:r>
          </a:p>
          <a:p>
            <a:pPr lvl="1"/>
            <a:r>
              <a:rPr lang="en-US" dirty="0"/>
              <a:t>DI:	$19</a:t>
            </a:r>
          </a:p>
          <a:p>
            <a:r>
              <a:rPr lang="en-US" dirty="0"/>
              <a:t>Total </a:t>
            </a:r>
            <a:r>
              <a:rPr lang="en-US" dirty="0">
                <a:solidFill>
                  <a:srgbClr val="FF0000"/>
                </a:solidFill>
              </a:rPr>
              <a:t>Deficit</a:t>
            </a:r>
            <a:r>
              <a:rPr lang="en-US" dirty="0"/>
              <a:t>:    $22 Billion</a:t>
            </a:r>
          </a:p>
          <a:p>
            <a:pPr lvl="1"/>
            <a:endParaRPr lang="en-US" dirty="0"/>
          </a:p>
        </p:txBody>
      </p:sp>
      <p:sp>
        <p:nvSpPr>
          <p:cNvPr id="3" name="TextBox 2">
            <a:extLst>
              <a:ext uri="{FF2B5EF4-FFF2-40B4-BE49-F238E27FC236}">
                <a16:creationId xmlns:a16="http://schemas.microsoft.com/office/drawing/2014/main" id="{B1C850E3-0638-2D41-808F-38786DB283AD}"/>
              </a:ext>
            </a:extLst>
          </p:cNvPr>
          <p:cNvSpPr txBox="1"/>
          <p:nvPr/>
        </p:nvSpPr>
        <p:spPr>
          <a:xfrm>
            <a:off x="7848600" y="6456851"/>
            <a:ext cx="3625480" cy="276999"/>
          </a:xfrm>
          <a:prstGeom prst="rect">
            <a:avLst/>
          </a:prstGeom>
          <a:noFill/>
        </p:spPr>
        <p:txBody>
          <a:bodyPr wrap="none" rtlCol="0">
            <a:spAutoFit/>
          </a:bodyPr>
          <a:lstStyle/>
          <a:p>
            <a:r>
              <a:rPr lang="en-US" sz="1200" dirty="0"/>
              <a:t>Source: </a:t>
            </a:r>
            <a:r>
              <a:rPr lang="en-US" sz="1200" dirty="0">
                <a:hlinkClick r:id="rId4"/>
              </a:rPr>
              <a:t>https://www.ssa.gov/OACT/TRSUM/index.html</a:t>
            </a:r>
            <a:endParaRPr lang="en-US" sz="1200" dirty="0"/>
          </a:p>
        </p:txBody>
      </p:sp>
    </p:spTree>
    <p:extLst>
      <p:ext uri="{BB962C8B-B14F-4D97-AF65-F5344CB8AC3E}">
        <p14:creationId xmlns:p14="http://schemas.microsoft.com/office/powerpoint/2010/main" val="3568427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6C7C-2CAA-9342-A33B-BB9E5765E0EA}"/>
              </a:ext>
            </a:extLst>
          </p:cNvPr>
          <p:cNvSpPr>
            <a:spLocks noGrp="1"/>
          </p:cNvSpPr>
          <p:nvPr>
            <p:ph type="title"/>
          </p:nvPr>
        </p:nvSpPr>
        <p:spPr/>
        <p:txBody>
          <a:bodyPr/>
          <a:lstStyle/>
          <a:p>
            <a:r>
              <a:rPr lang="en-US" dirty="0">
                <a:solidFill>
                  <a:schemeClr val="bg1"/>
                </a:solidFill>
              </a:rPr>
              <a:t> De</a:t>
            </a:r>
            <a:r>
              <a:rPr lang="en-US" dirty="0"/>
              <a:t>ficits As Far As the Eye Can See</a:t>
            </a:r>
          </a:p>
        </p:txBody>
      </p:sp>
      <p:sp>
        <p:nvSpPr>
          <p:cNvPr id="5" name="Slide Number Placeholder 4">
            <a:extLst>
              <a:ext uri="{FF2B5EF4-FFF2-40B4-BE49-F238E27FC236}">
                <a16:creationId xmlns:a16="http://schemas.microsoft.com/office/drawing/2014/main" id="{548A7DBC-F365-794C-8D4B-C2969F7CFFEF}"/>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8" name="TextBox 7">
            <a:extLst>
              <a:ext uri="{FF2B5EF4-FFF2-40B4-BE49-F238E27FC236}">
                <a16:creationId xmlns:a16="http://schemas.microsoft.com/office/drawing/2014/main" id="{D895DA66-FF68-2647-A075-73AE4FBDDD9C}"/>
              </a:ext>
            </a:extLst>
          </p:cNvPr>
          <p:cNvSpPr txBox="1"/>
          <p:nvPr/>
        </p:nvSpPr>
        <p:spPr>
          <a:xfrm>
            <a:off x="3529013" y="6412788"/>
            <a:ext cx="8104414" cy="461665"/>
          </a:xfrm>
          <a:prstGeom prst="rect">
            <a:avLst/>
          </a:prstGeom>
          <a:noFill/>
        </p:spPr>
        <p:txBody>
          <a:bodyPr wrap="square" rtlCol="0">
            <a:spAutoFit/>
          </a:bodyPr>
          <a:lstStyle/>
          <a:p>
            <a:r>
              <a:rPr lang="en-US" sz="1200" dirty="0"/>
              <a:t>SOURCE: 2019 Annual Report of the Board of Trustees of the Federal Old-Age and Survivors Insurance and Disability Insurance Trust Funds, Table IV.B1</a:t>
            </a:r>
          </a:p>
        </p:txBody>
      </p:sp>
      <p:sp>
        <p:nvSpPr>
          <p:cNvPr id="4" name="Content Placeholder 3">
            <a:extLst>
              <a:ext uri="{FF2B5EF4-FFF2-40B4-BE49-F238E27FC236}">
                <a16:creationId xmlns:a16="http://schemas.microsoft.com/office/drawing/2014/main" id="{3B50F468-3595-4F0D-97C8-93615D7D8868}"/>
              </a:ext>
            </a:extLst>
          </p:cNvPr>
          <p:cNvSpPr>
            <a:spLocks noGrp="1"/>
          </p:cNvSpPr>
          <p:nvPr>
            <p:ph sz="half" idx="2"/>
          </p:nvPr>
        </p:nvSpPr>
        <p:spPr/>
        <p:txBody>
          <a:bodyPr/>
          <a:lstStyle/>
          <a:p>
            <a:endParaRPr lang="en-US"/>
          </a:p>
        </p:txBody>
      </p:sp>
      <p:pic>
        <p:nvPicPr>
          <p:cNvPr id="10" name="Content Placeholder 9" descr="A graph showing the growth of the number of companies&#10;&#10;Description automatically generated with medium confidence">
            <a:extLst>
              <a:ext uri="{FF2B5EF4-FFF2-40B4-BE49-F238E27FC236}">
                <a16:creationId xmlns:a16="http://schemas.microsoft.com/office/drawing/2014/main" id="{9F0A2D89-A1F8-5360-480C-A619318E7833}"/>
              </a:ext>
            </a:extLst>
          </p:cNvPr>
          <p:cNvPicPr>
            <a:picLocks noGrp="1" noChangeAspect="1"/>
          </p:cNvPicPr>
          <p:nvPr>
            <p:ph idx="1"/>
          </p:nvPr>
        </p:nvPicPr>
        <p:blipFill>
          <a:blip r:embed="rId2"/>
          <a:stretch>
            <a:fillRect/>
          </a:stretch>
        </p:blipFill>
        <p:spPr>
          <a:xfrm>
            <a:off x="3623733" y="1246055"/>
            <a:ext cx="8224165" cy="4766697"/>
          </a:xfrm>
        </p:spPr>
      </p:pic>
      <p:sp>
        <p:nvSpPr>
          <p:cNvPr id="9" name="Content Placeholder 3">
            <a:extLst>
              <a:ext uri="{FF2B5EF4-FFF2-40B4-BE49-F238E27FC236}">
                <a16:creationId xmlns:a16="http://schemas.microsoft.com/office/drawing/2014/main" id="{5C8D22C2-2B66-2044-87F5-6AAF810E7D01}"/>
              </a:ext>
            </a:extLst>
          </p:cNvPr>
          <p:cNvSpPr txBox="1">
            <a:spLocks/>
          </p:cNvSpPr>
          <p:nvPr/>
        </p:nvSpPr>
        <p:spPr>
          <a:xfrm>
            <a:off x="245647" y="1347259"/>
            <a:ext cx="4343400" cy="4189162"/>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Trust Fund Solvency</a:t>
            </a:r>
          </a:p>
          <a:p>
            <a:pPr lvl="1"/>
            <a:r>
              <a:rPr lang="en-US" dirty="0"/>
              <a:t>Annual deficits after 2019</a:t>
            </a:r>
          </a:p>
          <a:p>
            <a:pPr lvl="1"/>
            <a:r>
              <a:rPr lang="en-US" dirty="0"/>
              <a:t>Fund insolvent after 2036</a:t>
            </a:r>
          </a:p>
        </p:txBody>
      </p:sp>
    </p:spTree>
    <p:extLst>
      <p:ext uri="{BB962C8B-B14F-4D97-AF65-F5344CB8AC3E}">
        <p14:creationId xmlns:p14="http://schemas.microsoft.com/office/powerpoint/2010/main" val="827345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6DB5D9-A072-3DCD-700A-8198FC3B4431}"/>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3" name="Content Placeholder 5" descr="A graph of a graph showing the value of a company&#10;&#10;Description automatically generated with medium confidence">
            <a:extLst>
              <a:ext uri="{FF2B5EF4-FFF2-40B4-BE49-F238E27FC236}">
                <a16:creationId xmlns:a16="http://schemas.microsoft.com/office/drawing/2014/main" id="{D3E82830-76D9-FA2A-E9D9-B0045B482064}"/>
              </a:ext>
            </a:extLst>
          </p:cNvPr>
          <p:cNvPicPr>
            <a:picLocks noChangeAspect="1"/>
          </p:cNvPicPr>
          <p:nvPr/>
        </p:nvPicPr>
        <p:blipFill>
          <a:blip r:embed="rId2"/>
          <a:stretch>
            <a:fillRect/>
          </a:stretch>
        </p:blipFill>
        <p:spPr>
          <a:xfrm>
            <a:off x="2743200" y="193770"/>
            <a:ext cx="6818811" cy="5987910"/>
          </a:xfrm>
          <a:prstGeom prst="rect">
            <a:avLst/>
          </a:prstGeom>
        </p:spPr>
      </p:pic>
    </p:spTree>
    <p:extLst>
      <p:ext uri="{BB962C8B-B14F-4D97-AF65-F5344CB8AC3E}">
        <p14:creationId xmlns:p14="http://schemas.microsoft.com/office/powerpoint/2010/main" val="666325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6DB5D9-A072-3DCD-700A-8198FC3B4431}"/>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3" name="Content Placeholder 5" descr="A screenshot of a document&#10;&#10;Description automatically generated">
            <a:extLst>
              <a:ext uri="{FF2B5EF4-FFF2-40B4-BE49-F238E27FC236}">
                <a16:creationId xmlns:a16="http://schemas.microsoft.com/office/drawing/2014/main" id="{4D48667F-BC44-78BA-32EC-7625BDA91168}"/>
              </a:ext>
            </a:extLst>
          </p:cNvPr>
          <p:cNvPicPr>
            <a:picLocks noChangeAspect="1"/>
          </p:cNvPicPr>
          <p:nvPr/>
        </p:nvPicPr>
        <p:blipFill>
          <a:blip r:embed="rId2"/>
          <a:stretch>
            <a:fillRect/>
          </a:stretch>
        </p:blipFill>
        <p:spPr>
          <a:xfrm>
            <a:off x="838200" y="1687002"/>
            <a:ext cx="10515600" cy="4117409"/>
          </a:xfrm>
          <a:prstGeom prst="rect">
            <a:avLst/>
          </a:prstGeom>
        </p:spPr>
      </p:pic>
      <p:sp>
        <p:nvSpPr>
          <p:cNvPr id="4" name="Rectangle 3">
            <a:extLst>
              <a:ext uri="{FF2B5EF4-FFF2-40B4-BE49-F238E27FC236}">
                <a16:creationId xmlns:a16="http://schemas.microsoft.com/office/drawing/2014/main" id="{6E63E299-891C-DD22-4756-CB0B564363C8}"/>
              </a:ext>
            </a:extLst>
          </p:cNvPr>
          <p:cNvSpPr/>
          <p:nvPr/>
        </p:nvSpPr>
        <p:spPr>
          <a:xfrm>
            <a:off x="1132114" y="3570514"/>
            <a:ext cx="9022080" cy="40059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03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Op</a:t>
            </a:r>
            <a:r>
              <a:rPr lang="en-US" dirty="0"/>
              <a:t>tions for Eliminating the </a:t>
            </a:r>
            <a:r>
              <a:rPr lang="en-US" dirty="0" err="1"/>
              <a:t>Soc</a:t>
            </a:r>
            <a:r>
              <a:rPr lang="en-US" dirty="0"/>
              <a:t> Sec Deficits</a:t>
            </a:r>
          </a:p>
        </p:txBody>
      </p:sp>
      <p:sp>
        <p:nvSpPr>
          <p:cNvPr id="3" name="Content Placeholder 2"/>
          <p:cNvSpPr>
            <a:spLocks noGrp="1"/>
          </p:cNvSpPr>
          <p:nvPr>
            <p:ph idx="1"/>
          </p:nvPr>
        </p:nvSpPr>
        <p:spPr>
          <a:xfrm>
            <a:off x="1049778" y="1325563"/>
            <a:ext cx="10515600" cy="4880136"/>
          </a:xfrm>
        </p:spPr>
        <p:txBody>
          <a:bodyPr>
            <a:normAutofit fontScale="85000" lnSpcReduction="20000"/>
          </a:bodyPr>
          <a:lstStyle/>
          <a:p>
            <a:pPr marL="0" indent="0" algn="ctr">
              <a:buNone/>
            </a:pPr>
            <a:r>
              <a:rPr lang="en-US" sz="4800" u="sng" dirty="0"/>
              <a:t>Problem is 1-1.5% of GDP</a:t>
            </a:r>
          </a:p>
          <a:p>
            <a:pPr marL="0" indent="0">
              <a:buNone/>
            </a:pPr>
            <a:endParaRPr lang="en-US" sz="4000" dirty="0"/>
          </a:p>
          <a:p>
            <a:r>
              <a:rPr lang="en-US" sz="4000" dirty="0"/>
              <a:t>Raise the retirement age.</a:t>
            </a:r>
          </a:p>
          <a:p>
            <a:endParaRPr lang="en-US" sz="4000" dirty="0"/>
          </a:p>
          <a:p>
            <a:r>
              <a:rPr lang="en-US" sz="4000" dirty="0"/>
              <a:t>Increase the tax rate.</a:t>
            </a:r>
          </a:p>
          <a:p>
            <a:pPr lvl="1"/>
            <a:r>
              <a:rPr lang="en-US" sz="3600" dirty="0"/>
              <a:t>4 percentage pt. increase raises 0.6% of GDP.</a:t>
            </a:r>
          </a:p>
          <a:p>
            <a:r>
              <a:rPr lang="en-US" sz="4000" dirty="0"/>
              <a:t>Raise the amount of income subject to tax.</a:t>
            </a:r>
          </a:p>
          <a:p>
            <a:pPr lvl="1"/>
            <a:r>
              <a:rPr lang="en-US" sz="3600" dirty="0"/>
              <a:t>Tax all wages raises 1.1% of GDP.</a:t>
            </a:r>
            <a:endParaRPr lang="en-US" sz="4000" dirty="0"/>
          </a:p>
          <a:p>
            <a:r>
              <a:rPr lang="en-US" sz="4000" dirty="0"/>
              <a:t>Reduce benefits.</a:t>
            </a:r>
          </a:p>
          <a:p>
            <a:pPr lvl="1"/>
            <a:r>
              <a:rPr lang="en-US" sz="3600" dirty="0"/>
              <a:t>21% cut in benefits by 2034 would be necessary.</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56987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Ma</a:t>
            </a:r>
            <a:r>
              <a:rPr lang="en-US" dirty="0"/>
              <a:t>ndatory Spending: Medicare (13%) </a:t>
            </a:r>
          </a:p>
        </p:txBody>
      </p:sp>
      <p:sp>
        <p:nvSpPr>
          <p:cNvPr id="3" name="Content Placeholder 2"/>
          <p:cNvSpPr>
            <a:spLocks noGrp="1"/>
          </p:cNvSpPr>
          <p:nvPr>
            <p:ph idx="1"/>
          </p:nvPr>
        </p:nvSpPr>
        <p:spPr/>
        <p:txBody>
          <a:bodyPr/>
          <a:lstStyle/>
          <a:p>
            <a:r>
              <a:rPr lang="en-US" dirty="0"/>
              <a:t>Part A: Hospital Insurance</a:t>
            </a:r>
          </a:p>
          <a:p>
            <a:r>
              <a:rPr lang="en-US" dirty="0"/>
              <a:t>Part B: Physician, outpatient, home health, and other services.</a:t>
            </a:r>
          </a:p>
          <a:p>
            <a:r>
              <a:rPr lang="en-US" dirty="0"/>
              <a:t>Part D: Subsidized access to pharmaceuticals.</a:t>
            </a:r>
          </a:p>
          <a:p>
            <a:pPr marL="0" indent="0">
              <a:buNone/>
            </a:pPr>
            <a:endParaRPr lang="en-US" dirty="0"/>
          </a:p>
          <a:p>
            <a:r>
              <a:rPr lang="en-US" dirty="0"/>
              <a:t>Part C: Medicare Advantage Plans – offered by private companies approved by Medicare.</a:t>
            </a:r>
          </a:p>
          <a:p>
            <a:pPr lvl="1"/>
            <a:r>
              <a:rPr lang="en-US" dirty="0"/>
              <a:t>Medicare Advantage Plans may offer extra coverage, such as vision, hearing, dental, and/or health and wellness programs.  But, you must receive referrals within network.</a:t>
            </a:r>
          </a:p>
        </p:txBody>
      </p:sp>
      <p:sp>
        <p:nvSpPr>
          <p:cNvPr id="4" name="Slide Number Placeholder 3"/>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50147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AD43F-025E-9F44-86B1-B4A3EE0189B3}"/>
              </a:ext>
            </a:extLst>
          </p:cNvPr>
          <p:cNvSpPr>
            <a:spLocks noGrp="1"/>
          </p:cNvSpPr>
          <p:nvPr>
            <p:ph type="title"/>
          </p:nvPr>
        </p:nvSpPr>
        <p:spPr/>
        <p:txBody>
          <a:bodyPr/>
          <a:lstStyle/>
          <a:p>
            <a:r>
              <a:rPr lang="en-US" dirty="0">
                <a:solidFill>
                  <a:schemeClr val="bg1"/>
                </a:solidFill>
              </a:rPr>
              <a:t>Me</a:t>
            </a:r>
            <a:r>
              <a:rPr lang="en-US" dirty="0"/>
              <a:t>dicare Finances in 2021</a:t>
            </a:r>
          </a:p>
        </p:txBody>
      </p:sp>
      <p:sp>
        <p:nvSpPr>
          <p:cNvPr id="3" name="Content Placeholder 2">
            <a:extLst>
              <a:ext uri="{FF2B5EF4-FFF2-40B4-BE49-F238E27FC236}">
                <a16:creationId xmlns:a16="http://schemas.microsoft.com/office/drawing/2014/main" id="{30704225-7558-0C41-8677-0ACFD315DC28}"/>
              </a:ext>
            </a:extLst>
          </p:cNvPr>
          <p:cNvSpPr>
            <a:spLocks noGrp="1"/>
          </p:cNvSpPr>
          <p:nvPr>
            <p:ph idx="1"/>
          </p:nvPr>
        </p:nvSpPr>
        <p:spPr>
          <a:xfrm>
            <a:off x="2876550" y="1325563"/>
            <a:ext cx="6191250" cy="4797863"/>
          </a:xfrm>
        </p:spPr>
        <p:txBody>
          <a:bodyPr>
            <a:normAutofit fontScale="92500"/>
          </a:bodyPr>
          <a:lstStyle/>
          <a:p>
            <a:r>
              <a:rPr lang="en-US" dirty="0"/>
              <a:t>Part A:</a:t>
            </a:r>
          </a:p>
          <a:p>
            <a:pPr lvl="1"/>
            <a:r>
              <a:rPr lang="en-US" dirty="0"/>
              <a:t>Income in 2021:		$342 billion</a:t>
            </a:r>
          </a:p>
          <a:p>
            <a:pPr lvl="1"/>
            <a:r>
              <a:rPr lang="en-US" dirty="0"/>
              <a:t>Expenses in 2021:		$402 billion</a:t>
            </a:r>
            <a:endParaRPr lang="en-US" dirty="0">
              <a:solidFill>
                <a:srgbClr val="FF0000"/>
              </a:solidFill>
            </a:endParaRPr>
          </a:p>
          <a:p>
            <a:pPr lvl="1"/>
            <a:r>
              <a:rPr lang="en-US" dirty="0">
                <a:solidFill>
                  <a:srgbClr val="FF0000"/>
                </a:solidFill>
              </a:rPr>
              <a:t>Deficit</a:t>
            </a:r>
            <a:r>
              <a:rPr lang="en-US" dirty="0"/>
              <a:t>:			$60 billion</a:t>
            </a:r>
          </a:p>
          <a:p>
            <a:r>
              <a:rPr lang="en-US" dirty="0"/>
              <a:t>Part B and Part D:</a:t>
            </a:r>
          </a:p>
          <a:p>
            <a:pPr lvl="1"/>
            <a:r>
              <a:rPr lang="en-US" dirty="0"/>
              <a:t>Income in 2021:		$558 billion</a:t>
            </a:r>
          </a:p>
          <a:p>
            <a:pPr lvl="1"/>
            <a:r>
              <a:rPr lang="en-US" dirty="0"/>
              <a:t>Expenses in 2021:		$524 billion</a:t>
            </a:r>
          </a:p>
          <a:p>
            <a:pPr lvl="1"/>
            <a:r>
              <a:rPr lang="en-US" dirty="0">
                <a:solidFill>
                  <a:schemeClr val="tx1"/>
                </a:solidFill>
              </a:rPr>
              <a:t>Surplus</a:t>
            </a:r>
            <a:r>
              <a:rPr lang="en-US" dirty="0"/>
              <a:t>:			$24 billion</a:t>
            </a:r>
          </a:p>
          <a:p>
            <a:pPr lvl="1"/>
            <a:endParaRPr lang="en-US" dirty="0"/>
          </a:p>
          <a:p>
            <a:r>
              <a:rPr lang="en-US" dirty="0"/>
              <a:t>Long term sustainability:</a:t>
            </a:r>
          </a:p>
          <a:p>
            <a:pPr lvl="1"/>
            <a:r>
              <a:rPr lang="en-US" dirty="0"/>
              <a:t>Deficits began in 2016</a:t>
            </a:r>
          </a:p>
          <a:p>
            <a:pPr lvl="1"/>
            <a:r>
              <a:rPr lang="en-US" dirty="0"/>
              <a:t>Part A Trust Fund depleted by 2026.</a:t>
            </a:r>
          </a:p>
        </p:txBody>
      </p:sp>
      <p:sp>
        <p:nvSpPr>
          <p:cNvPr id="4" name="Slide Number Placeholder 3">
            <a:extLst>
              <a:ext uri="{FF2B5EF4-FFF2-40B4-BE49-F238E27FC236}">
                <a16:creationId xmlns:a16="http://schemas.microsoft.com/office/drawing/2014/main" id="{D16D1323-B476-B94B-8868-659FBD2D688D}"/>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extBox 4">
            <a:extLst>
              <a:ext uri="{FF2B5EF4-FFF2-40B4-BE49-F238E27FC236}">
                <a16:creationId xmlns:a16="http://schemas.microsoft.com/office/drawing/2014/main" id="{9F59DAE2-0638-B80D-4225-4FD38AF545EE}"/>
              </a:ext>
            </a:extLst>
          </p:cNvPr>
          <p:cNvSpPr txBox="1"/>
          <p:nvPr/>
        </p:nvSpPr>
        <p:spPr>
          <a:xfrm>
            <a:off x="3529013" y="6412788"/>
            <a:ext cx="8104414" cy="461665"/>
          </a:xfrm>
          <a:prstGeom prst="rect">
            <a:avLst/>
          </a:prstGeom>
          <a:noFill/>
        </p:spPr>
        <p:txBody>
          <a:bodyPr wrap="square" rtlCol="0">
            <a:spAutoFit/>
          </a:bodyPr>
          <a:lstStyle/>
          <a:p>
            <a:r>
              <a:rPr lang="en-US" sz="1200" dirty="0"/>
              <a:t>SOURCE: 2021 Annual Report of the Board of Trustees of the Federal Hospital Insurance and Supplementary Medical  Insurance</a:t>
            </a:r>
          </a:p>
          <a:p>
            <a:r>
              <a:rPr lang="en-US" sz="1200" dirty="0"/>
              <a:t>Trust Funds</a:t>
            </a:r>
          </a:p>
        </p:txBody>
      </p:sp>
    </p:spTree>
    <p:extLst>
      <p:ext uri="{BB962C8B-B14F-4D97-AF65-F5344CB8AC3E}">
        <p14:creationId xmlns:p14="http://schemas.microsoft.com/office/powerpoint/2010/main" val="1430181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77CF-96B8-7446-BB6A-0818CEE25D81}"/>
              </a:ext>
            </a:extLst>
          </p:cNvPr>
          <p:cNvSpPr>
            <a:spLocks noGrp="1"/>
          </p:cNvSpPr>
          <p:nvPr>
            <p:ph type="title"/>
          </p:nvPr>
        </p:nvSpPr>
        <p:spPr/>
        <p:txBody>
          <a:bodyPr/>
          <a:lstStyle/>
          <a:p>
            <a:r>
              <a:rPr lang="en-US" dirty="0">
                <a:solidFill>
                  <a:schemeClr val="bg1"/>
                </a:solidFill>
              </a:rPr>
              <a:t>Wh</a:t>
            </a:r>
            <a:r>
              <a:rPr lang="en-US" dirty="0"/>
              <a:t>ere Do Medicare Funds Come From?</a:t>
            </a:r>
          </a:p>
        </p:txBody>
      </p:sp>
      <p:sp>
        <p:nvSpPr>
          <p:cNvPr id="3" name="Content Placeholder 2">
            <a:extLst>
              <a:ext uri="{FF2B5EF4-FFF2-40B4-BE49-F238E27FC236}">
                <a16:creationId xmlns:a16="http://schemas.microsoft.com/office/drawing/2014/main" id="{EC06FD88-AD6F-3D4C-A3A1-46EC9A2985DB}"/>
              </a:ext>
            </a:extLst>
          </p:cNvPr>
          <p:cNvSpPr>
            <a:spLocks noGrp="1"/>
          </p:cNvSpPr>
          <p:nvPr>
            <p:ph idx="1"/>
          </p:nvPr>
        </p:nvSpPr>
        <p:spPr>
          <a:xfrm>
            <a:off x="2909454" y="1602225"/>
            <a:ext cx="6373091" cy="4351338"/>
          </a:xfrm>
        </p:spPr>
        <p:txBody>
          <a:bodyPr>
            <a:normAutofit/>
          </a:bodyPr>
          <a:lstStyle/>
          <a:p>
            <a:r>
              <a:rPr lang="en-US" dirty="0"/>
              <a:t>Payroll  taxes</a:t>
            </a:r>
          </a:p>
          <a:p>
            <a:pPr lvl="1"/>
            <a:r>
              <a:rPr lang="en-US" dirty="0"/>
              <a:t>Tax rates: </a:t>
            </a:r>
          </a:p>
          <a:p>
            <a:pPr lvl="2"/>
            <a:r>
              <a:rPr lang="en-US" dirty="0"/>
              <a:t>Employee: 		1.45%</a:t>
            </a:r>
          </a:p>
          <a:p>
            <a:pPr lvl="2"/>
            <a:r>
              <a:rPr lang="en-US" dirty="0"/>
              <a:t>Employer: 		1.45%</a:t>
            </a:r>
          </a:p>
          <a:p>
            <a:pPr lvl="2"/>
            <a:r>
              <a:rPr lang="en-US" dirty="0"/>
              <a:t>Self Employed:	2.9%</a:t>
            </a:r>
          </a:p>
          <a:p>
            <a:pPr lvl="1"/>
            <a:r>
              <a:rPr lang="en-US" dirty="0"/>
              <a:t>No Income Cap</a:t>
            </a:r>
          </a:p>
          <a:p>
            <a:r>
              <a:rPr lang="en-US" dirty="0"/>
              <a:t>Interest earnings</a:t>
            </a:r>
          </a:p>
          <a:p>
            <a:r>
              <a:rPr lang="en-US" dirty="0"/>
              <a:t>General revenues</a:t>
            </a:r>
          </a:p>
          <a:p>
            <a:r>
              <a:rPr lang="en-US" dirty="0"/>
              <a:t>Beneficiary premiums:  Parts B &amp; D </a:t>
            </a:r>
          </a:p>
        </p:txBody>
      </p:sp>
      <p:sp>
        <p:nvSpPr>
          <p:cNvPr id="4" name="Slide Number Placeholder 3">
            <a:extLst>
              <a:ext uri="{FF2B5EF4-FFF2-40B4-BE49-F238E27FC236}">
                <a16:creationId xmlns:a16="http://schemas.microsoft.com/office/drawing/2014/main" id="{06540CED-3845-D346-9B01-A5C9D8D71C1B}"/>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250140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Ma</a:t>
            </a:r>
            <a:r>
              <a:rPr lang="en-US" dirty="0"/>
              <a:t>ndatory Spending: Medicaid (10%) </a:t>
            </a:r>
          </a:p>
        </p:txBody>
      </p:sp>
      <p:sp>
        <p:nvSpPr>
          <p:cNvPr id="3" name="Content Placeholder 2"/>
          <p:cNvSpPr>
            <a:spLocks noGrp="1"/>
          </p:cNvSpPr>
          <p:nvPr>
            <p:ph idx="1"/>
          </p:nvPr>
        </p:nvSpPr>
        <p:spPr>
          <a:xfrm>
            <a:off x="838200" y="1162050"/>
            <a:ext cx="10515600" cy="4760018"/>
          </a:xfrm>
        </p:spPr>
        <p:txBody>
          <a:bodyPr/>
          <a:lstStyle/>
          <a:p>
            <a:pPr>
              <a:spcAft>
                <a:spcPts val="1000"/>
              </a:spcAft>
            </a:pPr>
            <a:r>
              <a:rPr lang="en-US" sz="3000" dirty="0"/>
              <a:t>Medicaid provides medical insurance for those whose income and resources are insufficient to pay for health care.</a:t>
            </a:r>
          </a:p>
          <a:p>
            <a:pPr>
              <a:spcAft>
                <a:spcPts val="1000"/>
              </a:spcAft>
            </a:pPr>
            <a:r>
              <a:rPr lang="en-US" sz="3000" dirty="0"/>
              <a:t>It is a program with costs shared with the states.</a:t>
            </a:r>
          </a:p>
          <a:p>
            <a:pPr>
              <a:spcAft>
                <a:spcPts val="1000"/>
              </a:spcAft>
            </a:pPr>
            <a:r>
              <a:rPr lang="en-US" sz="3000" dirty="0"/>
              <a:t>Amount spent in FY 2022: $838 Billion</a:t>
            </a:r>
          </a:p>
          <a:p>
            <a:pPr lvl="1">
              <a:spcAft>
                <a:spcPts val="1000"/>
              </a:spcAft>
            </a:pPr>
            <a:r>
              <a:rPr lang="en-US" sz="2700" dirty="0"/>
              <a:t>Federal: 	70% or 	$589 Billion</a:t>
            </a:r>
          </a:p>
          <a:p>
            <a:pPr lvl="1">
              <a:spcAft>
                <a:spcPts val="1000"/>
              </a:spcAft>
            </a:pPr>
            <a:r>
              <a:rPr lang="en-US" sz="2700" dirty="0"/>
              <a:t>States: 		30%		$249 Billion</a:t>
            </a:r>
          </a:p>
          <a:p>
            <a:pPr>
              <a:spcAft>
                <a:spcPts val="1000"/>
              </a:spcAft>
            </a:pPr>
            <a:r>
              <a:rPr lang="en-US" sz="3000" dirty="0"/>
              <a:t>People served in 2022: 83 million (24% of Americans)</a:t>
            </a:r>
          </a:p>
        </p:txBody>
      </p:sp>
      <p:sp>
        <p:nvSpPr>
          <p:cNvPr id="4" name="Slide Number Placeholder 3"/>
          <p:cNvSpPr>
            <a:spLocks noGrp="1"/>
          </p:cNvSpPr>
          <p:nvPr>
            <p:ph type="sldNum" sz="quarter" idx="12"/>
          </p:nvPr>
        </p:nvSpPr>
        <p:spPr/>
        <p:txBody>
          <a:bodyPr/>
          <a:lstStyle/>
          <a:p>
            <a:fld id="{D9F085D5-EC86-4F6A-B501-C1359CB39116}" type="slidenum">
              <a:rPr lang="en-GB" smtClean="0"/>
              <a:t>40</a:t>
            </a:fld>
            <a:endParaRPr lang="en-GB"/>
          </a:p>
        </p:txBody>
      </p:sp>
      <p:sp>
        <p:nvSpPr>
          <p:cNvPr id="5" name="TextBox 4">
            <a:extLst>
              <a:ext uri="{FF2B5EF4-FFF2-40B4-BE49-F238E27FC236}">
                <a16:creationId xmlns:a16="http://schemas.microsoft.com/office/drawing/2014/main" id="{7BD137EA-3065-E8E8-C9CD-29991CA66860}"/>
              </a:ext>
            </a:extLst>
          </p:cNvPr>
          <p:cNvSpPr txBox="1"/>
          <p:nvPr/>
        </p:nvSpPr>
        <p:spPr>
          <a:xfrm>
            <a:off x="3547431" y="6439822"/>
            <a:ext cx="6896559" cy="307777"/>
          </a:xfrm>
          <a:prstGeom prst="rect">
            <a:avLst/>
          </a:prstGeom>
          <a:noFill/>
        </p:spPr>
        <p:txBody>
          <a:bodyPr wrap="square" rtlCol="0">
            <a:spAutoFit/>
          </a:bodyPr>
          <a:lstStyle/>
          <a:p>
            <a:r>
              <a:rPr lang="en-US" sz="1400" dirty="0"/>
              <a:t>Sources:  CBO, Budget Projections, NASBO, State Expenditure Survey, and Medicaid.gov</a:t>
            </a:r>
          </a:p>
        </p:txBody>
      </p:sp>
    </p:spTree>
    <p:extLst>
      <p:ext uri="{BB962C8B-B14F-4D97-AF65-F5344CB8AC3E}">
        <p14:creationId xmlns:p14="http://schemas.microsoft.com/office/powerpoint/2010/main" val="185544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060B-0B75-E944-B80F-DCBBCA8FE79E}"/>
              </a:ext>
            </a:extLst>
          </p:cNvPr>
          <p:cNvSpPr>
            <a:spLocks noGrp="1"/>
          </p:cNvSpPr>
          <p:nvPr>
            <p:ph type="title"/>
          </p:nvPr>
        </p:nvSpPr>
        <p:spPr/>
        <p:txBody>
          <a:bodyPr/>
          <a:lstStyle/>
          <a:p>
            <a:r>
              <a:rPr lang="en-US" dirty="0">
                <a:solidFill>
                  <a:srgbClr val="FFFFFF"/>
                </a:solidFill>
              </a:rPr>
              <a:t>Ma</a:t>
            </a:r>
            <a:r>
              <a:rPr lang="en-US" dirty="0"/>
              <a:t>ndatory Spending: Income Security (10%)</a:t>
            </a:r>
          </a:p>
        </p:txBody>
      </p:sp>
      <p:sp>
        <p:nvSpPr>
          <p:cNvPr id="3" name="Content Placeholder 2">
            <a:extLst>
              <a:ext uri="{FF2B5EF4-FFF2-40B4-BE49-F238E27FC236}">
                <a16:creationId xmlns:a16="http://schemas.microsoft.com/office/drawing/2014/main" id="{1DFA08EE-1B45-8341-975E-81EB303107E6}"/>
              </a:ext>
            </a:extLst>
          </p:cNvPr>
          <p:cNvSpPr>
            <a:spLocks noGrp="1"/>
          </p:cNvSpPr>
          <p:nvPr>
            <p:ph sz="half" idx="1"/>
          </p:nvPr>
        </p:nvSpPr>
        <p:spPr/>
        <p:txBody>
          <a:bodyPr>
            <a:normAutofit/>
          </a:bodyPr>
          <a:lstStyle/>
          <a:p>
            <a:r>
              <a:rPr lang="en-US" sz="3600" dirty="0"/>
              <a:t>EITC</a:t>
            </a:r>
          </a:p>
          <a:p>
            <a:r>
              <a:rPr lang="en-US" sz="3600" dirty="0"/>
              <a:t>SNAP</a:t>
            </a:r>
          </a:p>
          <a:p>
            <a:r>
              <a:rPr lang="en-US" sz="3600" dirty="0"/>
              <a:t>SSI</a:t>
            </a:r>
          </a:p>
          <a:p>
            <a:r>
              <a:rPr lang="en-US" sz="3600" dirty="0"/>
              <a:t>TANF</a:t>
            </a:r>
          </a:p>
        </p:txBody>
      </p:sp>
      <p:sp>
        <p:nvSpPr>
          <p:cNvPr id="4" name="Content Placeholder 3">
            <a:extLst>
              <a:ext uri="{FF2B5EF4-FFF2-40B4-BE49-F238E27FC236}">
                <a16:creationId xmlns:a16="http://schemas.microsoft.com/office/drawing/2014/main" id="{0E89FB19-5892-D14D-B649-96507851FCC3}"/>
              </a:ext>
            </a:extLst>
          </p:cNvPr>
          <p:cNvSpPr>
            <a:spLocks noGrp="1"/>
          </p:cNvSpPr>
          <p:nvPr>
            <p:ph sz="half" idx="2"/>
          </p:nvPr>
        </p:nvSpPr>
        <p:spPr/>
        <p:txBody>
          <a:bodyPr>
            <a:normAutofit/>
          </a:bodyPr>
          <a:lstStyle/>
          <a:p>
            <a:r>
              <a:rPr lang="en-US" sz="3600" dirty="0"/>
              <a:t>Housing</a:t>
            </a:r>
          </a:p>
          <a:p>
            <a:r>
              <a:rPr lang="en-US" sz="3600" dirty="0"/>
              <a:t>WIC</a:t>
            </a:r>
          </a:p>
          <a:p>
            <a:r>
              <a:rPr lang="en-US" sz="3600" dirty="0"/>
              <a:t>School Lunches</a:t>
            </a:r>
          </a:p>
          <a:p>
            <a:r>
              <a:rPr lang="en-US" sz="3600" dirty="0"/>
              <a:t>Head Start</a:t>
            </a:r>
          </a:p>
        </p:txBody>
      </p:sp>
      <p:sp>
        <p:nvSpPr>
          <p:cNvPr id="5" name="Slide Number Placeholder 4">
            <a:extLst>
              <a:ext uri="{FF2B5EF4-FFF2-40B4-BE49-F238E27FC236}">
                <a16:creationId xmlns:a16="http://schemas.microsoft.com/office/drawing/2014/main" id="{ADE35881-07F0-2947-81F3-FD1290EB9C47}"/>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4213598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2F49E3-5A79-8BFF-C47A-53D270F0DBD8}"/>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3" name="Picture 2">
            <a:extLst>
              <a:ext uri="{FF2B5EF4-FFF2-40B4-BE49-F238E27FC236}">
                <a16:creationId xmlns:a16="http://schemas.microsoft.com/office/drawing/2014/main" id="{C989F6A8-4715-BF24-F7A0-2C9721DD0189}"/>
              </a:ext>
            </a:extLst>
          </p:cNvPr>
          <p:cNvPicPr>
            <a:picLocks noChangeAspect="1"/>
          </p:cNvPicPr>
          <p:nvPr/>
        </p:nvPicPr>
        <p:blipFill>
          <a:blip r:embed="rId2"/>
          <a:stretch>
            <a:fillRect/>
          </a:stretch>
        </p:blipFill>
        <p:spPr>
          <a:xfrm>
            <a:off x="1926955" y="262649"/>
            <a:ext cx="8338089" cy="6253567"/>
          </a:xfrm>
          <a:prstGeom prst="rect">
            <a:avLst/>
          </a:prstGeom>
        </p:spPr>
      </p:pic>
      <p:sp>
        <p:nvSpPr>
          <p:cNvPr id="4" name="TextBox 3">
            <a:extLst>
              <a:ext uri="{FF2B5EF4-FFF2-40B4-BE49-F238E27FC236}">
                <a16:creationId xmlns:a16="http://schemas.microsoft.com/office/drawing/2014/main" id="{A0EE505C-EDA5-671A-E30D-F72D01766067}"/>
              </a:ext>
            </a:extLst>
          </p:cNvPr>
          <p:cNvSpPr txBox="1"/>
          <p:nvPr/>
        </p:nvSpPr>
        <p:spPr>
          <a:xfrm>
            <a:off x="4281630" y="341784"/>
            <a:ext cx="3628737" cy="646331"/>
          </a:xfrm>
          <a:prstGeom prst="rect">
            <a:avLst/>
          </a:prstGeom>
          <a:solidFill>
            <a:schemeClr val="bg1"/>
          </a:solidFill>
        </p:spPr>
        <p:txBody>
          <a:bodyPr wrap="square" rtlCol="0">
            <a:spAutoFit/>
          </a:bodyPr>
          <a:lstStyle/>
          <a:p>
            <a:pPr algn="ctr"/>
            <a:r>
              <a:rPr lang="en-US" dirty="0"/>
              <a:t>Safety Net Expenditures</a:t>
            </a:r>
          </a:p>
          <a:p>
            <a:pPr algn="ctr"/>
            <a:r>
              <a:rPr lang="en-US" dirty="0"/>
              <a:t>Adjusted for Inflation</a:t>
            </a:r>
          </a:p>
        </p:txBody>
      </p:sp>
    </p:spTree>
    <p:extLst>
      <p:ext uri="{BB962C8B-B14F-4D97-AF65-F5344CB8AC3E}">
        <p14:creationId xmlns:p14="http://schemas.microsoft.com/office/powerpoint/2010/main" val="1250554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C966-8CE9-4B48-86AE-B111475FD9A3}"/>
              </a:ext>
            </a:extLst>
          </p:cNvPr>
          <p:cNvSpPr>
            <a:spLocks noGrp="1"/>
          </p:cNvSpPr>
          <p:nvPr>
            <p:ph type="title"/>
          </p:nvPr>
        </p:nvSpPr>
        <p:spPr/>
        <p:txBody>
          <a:bodyPr/>
          <a:lstStyle/>
          <a:p>
            <a:r>
              <a:rPr lang="en-US" dirty="0">
                <a:solidFill>
                  <a:schemeClr val="bg1"/>
                </a:solidFill>
              </a:rPr>
              <a:t>Saf</a:t>
            </a:r>
            <a:r>
              <a:rPr lang="en-US" dirty="0"/>
              <a:t>ety Net Spending Across the OECD</a:t>
            </a:r>
          </a:p>
        </p:txBody>
      </p:sp>
      <p:pic>
        <p:nvPicPr>
          <p:cNvPr id="6" name="Content Placeholder 5">
            <a:extLst>
              <a:ext uri="{FF2B5EF4-FFF2-40B4-BE49-F238E27FC236}">
                <a16:creationId xmlns:a16="http://schemas.microsoft.com/office/drawing/2014/main" id="{B15A8AFD-A364-9040-BB5E-DC50F4EC8E67}"/>
              </a:ext>
            </a:extLst>
          </p:cNvPr>
          <p:cNvPicPr>
            <a:picLocks noGrp="1" noChangeAspect="1"/>
          </p:cNvPicPr>
          <p:nvPr>
            <p:ph idx="1"/>
          </p:nvPr>
        </p:nvPicPr>
        <p:blipFill>
          <a:blip r:embed="rId3" r:link="rId4"/>
          <a:stretch>
            <a:fillRect/>
          </a:stretch>
        </p:blipFill>
        <p:spPr>
          <a:xfrm>
            <a:off x="1068802" y="1087727"/>
            <a:ext cx="10284998" cy="5142499"/>
          </a:xfrm>
        </p:spPr>
      </p:pic>
      <p:sp>
        <p:nvSpPr>
          <p:cNvPr id="4" name="Slide Number Placeholder 3">
            <a:extLst>
              <a:ext uri="{FF2B5EF4-FFF2-40B4-BE49-F238E27FC236}">
                <a16:creationId xmlns:a16="http://schemas.microsoft.com/office/drawing/2014/main" id="{41D247FC-F352-FF49-B718-6A005161969A}"/>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7" name="Rectangle 6">
            <a:extLst>
              <a:ext uri="{FF2B5EF4-FFF2-40B4-BE49-F238E27FC236}">
                <a16:creationId xmlns:a16="http://schemas.microsoft.com/office/drawing/2014/main" id="{4129580E-949E-7E43-85F7-4928F14D7A7A}"/>
              </a:ext>
            </a:extLst>
          </p:cNvPr>
          <p:cNvSpPr/>
          <p:nvPr/>
        </p:nvSpPr>
        <p:spPr>
          <a:xfrm>
            <a:off x="10005391" y="3429000"/>
            <a:ext cx="357809" cy="181886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FB2D3E-3418-C447-A606-8A2EC7AF317D}"/>
              </a:ext>
            </a:extLst>
          </p:cNvPr>
          <p:cNvSpPr txBox="1"/>
          <p:nvPr/>
        </p:nvSpPr>
        <p:spPr>
          <a:xfrm>
            <a:off x="9559457" y="2229378"/>
            <a:ext cx="1224310" cy="461665"/>
          </a:xfrm>
          <a:prstGeom prst="rect">
            <a:avLst/>
          </a:prstGeom>
          <a:noFill/>
        </p:spPr>
        <p:txBody>
          <a:bodyPr wrap="none" rtlCol="0">
            <a:spAutoFit/>
          </a:bodyPr>
          <a:lstStyle/>
          <a:p>
            <a:r>
              <a:rPr lang="en-US" sz="2400" b="1" dirty="0"/>
              <a:t>U.S.: 8%</a:t>
            </a:r>
          </a:p>
        </p:txBody>
      </p:sp>
      <p:cxnSp>
        <p:nvCxnSpPr>
          <p:cNvPr id="10" name="Straight Connector 9">
            <a:extLst>
              <a:ext uri="{FF2B5EF4-FFF2-40B4-BE49-F238E27FC236}">
                <a16:creationId xmlns:a16="http://schemas.microsoft.com/office/drawing/2014/main" id="{96F22A26-31CB-C84C-8B53-F8182E0858F0}"/>
              </a:ext>
            </a:extLst>
          </p:cNvPr>
          <p:cNvCxnSpPr>
            <a:cxnSpLocks/>
          </p:cNvCxnSpPr>
          <p:nvPr/>
        </p:nvCxnSpPr>
        <p:spPr>
          <a:xfrm>
            <a:off x="10171612" y="2670637"/>
            <a:ext cx="0" cy="701213"/>
          </a:xfrm>
          <a:prstGeom prst="line">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16C783-EB0C-854A-B307-9BE658A62456}"/>
              </a:ext>
            </a:extLst>
          </p:cNvPr>
          <p:cNvCxnSpPr/>
          <p:nvPr/>
        </p:nvCxnSpPr>
        <p:spPr>
          <a:xfrm flipV="1">
            <a:off x="9378950" y="5391150"/>
            <a:ext cx="857250" cy="62865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79C77FE-A2A9-DE42-96DD-BCBBBC1A8334}"/>
              </a:ext>
            </a:extLst>
          </p:cNvPr>
          <p:cNvSpPr txBox="1"/>
          <p:nvPr/>
        </p:nvSpPr>
        <p:spPr>
          <a:xfrm>
            <a:off x="6869752" y="6502208"/>
            <a:ext cx="4484048" cy="338554"/>
          </a:xfrm>
          <a:prstGeom prst="rect">
            <a:avLst/>
          </a:prstGeom>
          <a:noFill/>
        </p:spPr>
        <p:txBody>
          <a:bodyPr wrap="none" rtlCol="0">
            <a:spAutoFit/>
          </a:bodyPr>
          <a:lstStyle/>
          <a:p>
            <a:r>
              <a:rPr lang="en-US" sz="1600" dirty="0"/>
              <a:t>Source: World Bank Social Safety Nets Primer Notes</a:t>
            </a:r>
          </a:p>
        </p:txBody>
      </p:sp>
    </p:spTree>
    <p:extLst>
      <p:ext uri="{BB962C8B-B14F-4D97-AF65-F5344CB8AC3E}">
        <p14:creationId xmlns:p14="http://schemas.microsoft.com/office/powerpoint/2010/main" val="28587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Ma</a:t>
            </a:r>
            <a:r>
              <a:rPr lang="en-US" dirty="0"/>
              <a:t>ndatory Spending: Interest </a:t>
            </a:r>
          </a:p>
        </p:txBody>
      </p:sp>
      <p:sp>
        <p:nvSpPr>
          <p:cNvPr id="3" name="Content Placeholder 2"/>
          <p:cNvSpPr>
            <a:spLocks noGrp="1"/>
          </p:cNvSpPr>
          <p:nvPr>
            <p:ph idx="1"/>
          </p:nvPr>
        </p:nvSpPr>
        <p:spPr/>
        <p:txBody>
          <a:bodyPr/>
          <a:lstStyle/>
          <a:p>
            <a:r>
              <a:rPr lang="en-US" sz="4000" dirty="0"/>
              <a:t>Interest costs in 2022: $399 Billion</a:t>
            </a:r>
          </a:p>
          <a:p>
            <a:pPr lvl="1"/>
            <a:r>
              <a:rPr lang="en-US" sz="3200" dirty="0"/>
              <a:t>1.6% of GDP, or 7% of the Federal Budget</a:t>
            </a:r>
          </a:p>
          <a:p>
            <a:pPr marL="457200" lvl="1" indent="0">
              <a:buNone/>
            </a:pPr>
            <a:endParaRPr lang="en-US" dirty="0"/>
          </a:p>
          <a:p>
            <a:r>
              <a:rPr lang="en-US" sz="4000" dirty="0"/>
              <a:t>Forecast to increase to $1,323 Billion in 2052</a:t>
            </a:r>
          </a:p>
          <a:p>
            <a:pPr lvl="1"/>
            <a:r>
              <a:rPr lang="en-US" sz="3200" dirty="0"/>
              <a:t>7.2% of GDP, or 24% of the Federal Budget</a:t>
            </a:r>
          </a:p>
        </p:txBody>
      </p:sp>
      <p:sp>
        <p:nvSpPr>
          <p:cNvPr id="4" name="Slide Number Placeholder 3"/>
          <p:cNvSpPr>
            <a:spLocks noGrp="1"/>
          </p:cNvSpPr>
          <p:nvPr>
            <p:ph type="sldNum" sz="quarter" idx="12"/>
          </p:nvPr>
        </p:nvSpPr>
        <p:spPr/>
        <p:txBody>
          <a:bodyPr/>
          <a:lstStyle/>
          <a:p>
            <a:fld id="{D9F085D5-EC86-4F6A-B501-C1359CB39116}" type="slidenum">
              <a:rPr lang="en-GB" smtClean="0"/>
              <a:t>44</a:t>
            </a:fld>
            <a:endParaRPr lang="en-GB"/>
          </a:p>
        </p:txBody>
      </p:sp>
      <p:sp>
        <p:nvSpPr>
          <p:cNvPr id="5" name="TextBox 4">
            <a:extLst>
              <a:ext uri="{FF2B5EF4-FFF2-40B4-BE49-F238E27FC236}">
                <a16:creationId xmlns:a16="http://schemas.microsoft.com/office/drawing/2014/main" id="{23FB94C8-7309-D143-891A-B785C97D6054}"/>
              </a:ext>
            </a:extLst>
          </p:cNvPr>
          <p:cNvSpPr txBox="1"/>
          <p:nvPr/>
        </p:nvSpPr>
        <p:spPr>
          <a:xfrm>
            <a:off x="7017197" y="6421601"/>
            <a:ext cx="5167890" cy="369332"/>
          </a:xfrm>
          <a:prstGeom prst="rect">
            <a:avLst/>
          </a:prstGeom>
          <a:noFill/>
        </p:spPr>
        <p:txBody>
          <a:bodyPr wrap="none" rtlCol="0">
            <a:spAutoFit/>
          </a:bodyPr>
          <a:lstStyle/>
          <a:p>
            <a:r>
              <a:rPr lang="en-US" dirty="0"/>
              <a:t>Source: CBO, July 2022 Long-term Budget Projections</a:t>
            </a:r>
          </a:p>
        </p:txBody>
      </p:sp>
    </p:spTree>
    <p:extLst>
      <p:ext uri="{BB962C8B-B14F-4D97-AF65-F5344CB8AC3E}">
        <p14:creationId xmlns:p14="http://schemas.microsoft.com/office/powerpoint/2010/main" val="109339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8D67-9680-0847-BE43-9D7F4C7BC3AD}"/>
              </a:ext>
            </a:extLst>
          </p:cNvPr>
          <p:cNvSpPr>
            <a:spLocks noGrp="1"/>
          </p:cNvSpPr>
          <p:nvPr>
            <p:ph type="title"/>
          </p:nvPr>
        </p:nvSpPr>
        <p:spPr>
          <a:xfrm>
            <a:off x="723900" y="0"/>
            <a:ext cx="10515600" cy="1325563"/>
          </a:xfrm>
        </p:spPr>
        <p:txBody>
          <a:bodyPr/>
          <a:lstStyle/>
          <a:p>
            <a:r>
              <a:rPr lang="en-US" dirty="0">
                <a:solidFill>
                  <a:schemeClr val="bg1"/>
                </a:solidFill>
              </a:rPr>
              <a:t>Inte</a:t>
            </a:r>
            <a:r>
              <a:rPr lang="en-US" dirty="0"/>
              <a:t>rest Will Grow as a Share of the Deficit</a:t>
            </a:r>
          </a:p>
        </p:txBody>
      </p:sp>
      <p:sp>
        <p:nvSpPr>
          <p:cNvPr id="4" name="Slide Number Placeholder 3">
            <a:extLst>
              <a:ext uri="{FF2B5EF4-FFF2-40B4-BE49-F238E27FC236}">
                <a16:creationId xmlns:a16="http://schemas.microsoft.com/office/drawing/2014/main" id="{453CF4C2-24D2-D54B-B168-FD5656877AFA}"/>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3" name="TextBox 2">
            <a:extLst>
              <a:ext uri="{FF2B5EF4-FFF2-40B4-BE49-F238E27FC236}">
                <a16:creationId xmlns:a16="http://schemas.microsoft.com/office/drawing/2014/main" id="{F4E77A15-649B-4D86-9DFC-77B11F395A01}"/>
              </a:ext>
            </a:extLst>
          </p:cNvPr>
          <p:cNvSpPr txBox="1"/>
          <p:nvPr/>
        </p:nvSpPr>
        <p:spPr>
          <a:xfrm>
            <a:off x="7315198" y="2915320"/>
            <a:ext cx="916789" cy="369332"/>
          </a:xfrm>
          <a:prstGeom prst="rect">
            <a:avLst/>
          </a:prstGeom>
          <a:noFill/>
        </p:spPr>
        <p:txBody>
          <a:bodyPr wrap="none" rtlCol="0">
            <a:spAutoFit/>
          </a:bodyPr>
          <a:lstStyle/>
          <a:p>
            <a:r>
              <a:rPr lang="en-US" dirty="0">
                <a:solidFill>
                  <a:schemeClr val="bg1"/>
                </a:solidFill>
              </a:rPr>
              <a:t>Primary</a:t>
            </a:r>
          </a:p>
        </p:txBody>
      </p:sp>
      <p:sp>
        <p:nvSpPr>
          <p:cNvPr id="5" name="TextBox 4">
            <a:extLst>
              <a:ext uri="{FF2B5EF4-FFF2-40B4-BE49-F238E27FC236}">
                <a16:creationId xmlns:a16="http://schemas.microsoft.com/office/drawing/2014/main" id="{C13B588C-60B6-2128-C3AF-5BD5F3795DD1}"/>
              </a:ext>
            </a:extLst>
          </p:cNvPr>
          <p:cNvSpPr txBox="1"/>
          <p:nvPr/>
        </p:nvSpPr>
        <p:spPr>
          <a:xfrm>
            <a:off x="7349858" y="3425534"/>
            <a:ext cx="908647" cy="369332"/>
          </a:xfrm>
          <a:prstGeom prst="rect">
            <a:avLst/>
          </a:prstGeom>
          <a:noFill/>
        </p:spPr>
        <p:txBody>
          <a:bodyPr wrap="none" rtlCol="0">
            <a:spAutoFit/>
          </a:bodyPr>
          <a:lstStyle/>
          <a:p>
            <a:r>
              <a:rPr lang="en-US" dirty="0">
                <a:solidFill>
                  <a:schemeClr val="bg1"/>
                </a:solidFill>
              </a:rPr>
              <a:t>Interest</a:t>
            </a:r>
          </a:p>
        </p:txBody>
      </p:sp>
      <p:sp>
        <p:nvSpPr>
          <p:cNvPr id="8" name="TextBox 7">
            <a:extLst>
              <a:ext uri="{FF2B5EF4-FFF2-40B4-BE49-F238E27FC236}">
                <a16:creationId xmlns:a16="http://schemas.microsoft.com/office/drawing/2014/main" id="{7982E971-4A72-B554-1910-BE2D10FC6EF2}"/>
              </a:ext>
            </a:extLst>
          </p:cNvPr>
          <p:cNvSpPr txBox="1"/>
          <p:nvPr/>
        </p:nvSpPr>
        <p:spPr>
          <a:xfrm>
            <a:off x="6907413" y="6456851"/>
            <a:ext cx="4730675" cy="276999"/>
          </a:xfrm>
          <a:prstGeom prst="rect">
            <a:avLst/>
          </a:prstGeom>
          <a:noFill/>
        </p:spPr>
        <p:txBody>
          <a:bodyPr wrap="square">
            <a:spAutoFit/>
          </a:bodyPr>
          <a:lstStyle/>
          <a:p>
            <a:r>
              <a:rPr lang="en-US" sz="1200" dirty="0"/>
              <a:t>Source: CBO 2022 Long Term Budget Outlook</a:t>
            </a:r>
          </a:p>
        </p:txBody>
      </p:sp>
      <p:pic>
        <p:nvPicPr>
          <p:cNvPr id="10" name="Content Placeholder 9" descr="A picture containing screenshot, font, logo, circle&#10;&#10;Description automatically generated">
            <a:extLst>
              <a:ext uri="{FF2B5EF4-FFF2-40B4-BE49-F238E27FC236}">
                <a16:creationId xmlns:a16="http://schemas.microsoft.com/office/drawing/2014/main" id="{222B8C37-55F7-8858-CD22-0A9580BEE457}"/>
              </a:ext>
            </a:extLst>
          </p:cNvPr>
          <p:cNvPicPr>
            <a:picLocks noGrp="1" noChangeAspect="1"/>
          </p:cNvPicPr>
          <p:nvPr>
            <p:ph idx="1"/>
          </p:nvPr>
        </p:nvPicPr>
        <p:blipFill>
          <a:blip r:embed="rId2"/>
          <a:stretch>
            <a:fillRect/>
          </a:stretch>
        </p:blipFill>
        <p:spPr>
          <a:xfrm>
            <a:off x="1199035" y="1249865"/>
            <a:ext cx="9565329" cy="4351337"/>
          </a:xfrm>
        </p:spPr>
      </p:pic>
      <p:pic>
        <p:nvPicPr>
          <p:cNvPr id="13" name="Picture 12">
            <a:extLst>
              <a:ext uri="{FF2B5EF4-FFF2-40B4-BE49-F238E27FC236}">
                <a16:creationId xmlns:a16="http://schemas.microsoft.com/office/drawing/2014/main" id="{37824507-D064-DB11-AEDB-885131D0A605}"/>
              </a:ext>
            </a:extLst>
          </p:cNvPr>
          <p:cNvPicPr>
            <a:picLocks noChangeAspect="1"/>
          </p:cNvPicPr>
          <p:nvPr/>
        </p:nvPicPr>
        <p:blipFill>
          <a:blip r:embed="rId3"/>
          <a:stretch>
            <a:fillRect/>
          </a:stretch>
        </p:blipFill>
        <p:spPr>
          <a:xfrm>
            <a:off x="1937656" y="5493352"/>
            <a:ext cx="5684055" cy="699229"/>
          </a:xfrm>
          <a:prstGeom prst="rect">
            <a:avLst/>
          </a:prstGeom>
        </p:spPr>
      </p:pic>
    </p:spTree>
    <p:extLst>
      <p:ext uri="{BB962C8B-B14F-4D97-AF65-F5344CB8AC3E}">
        <p14:creationId xmlns:p14="http://schemas.microsoft.com/office/powerpoint/2010/main" val="911494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Ma</a:t>
            </a:r>
            <a:r>
              <a:rPr lang="en-US" dirty="0"/>
              <a:t>ndatory Spending: Other (13%) </a:t>
            </a:r>
          </a:p>
        </p:txBody>
      </p:sp>
      <p:sp>
        <p:nvSpPr>
          <p:cNvPr id="4" name="Slide Number Placeholder 3"/>
          <p:cNvSpPr>
            <a:spLocks noGrp="1"/>
          </p:cNvSpPr>
          <p:nvPr>
            <p:ph type="sldNum" sz="quarter" idx="12"/>
          </p:nvPr>
        </p:nvSpPr>
        <p:spPr/>
        <p:txBody>
          <a:bodyPr/>
          <a:lstStyle/>
          <a:p>
            <a:fld id="{D9F085D5-EC86-4F6A-B501-C1359CB39116}" type="slidenum">
              <a:rPr lang="en-GB" smtClean="0"/>
              <a:t>46</a:t>
            </a:fld>
            <a:endParaRPr lang="en-GB"/>
          </a:p>
        </p:txBody>
      </p:sp>
      <p:sp>
        <p:nvSpPr>
          <p:cNvPr id="5" name="Content Placeholder 2">
            <a:extLst>
              <a:ext uri="{FF2B5EF4-FFF2-40B4-BE49-F238E27FC236}">
                <a16:creationId xmlns:a16="http://schemas.microsoft.com/office/drawing/2014/main" id="{595DDCA5-A1E2-144A-ADE4-D220C701C6C8}"/>
              </a:ext>
            </a:extLst>
          </p:cNvPr>
          <p:cNvSpPr txBox="1">
            <a:spLocks/>
          </p:cNvSpPr>
          <p:nvPr/>
        </p:nvSpPr>
        <p:spPr>
          <a:xfrm>
            <a:off x="4303240" y="1325563"/>
            <a:ext cx="3585519" cy="4351338"/>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Food and agriculture</a:t>
            </a:r>
          </a:p>
          <a:p>
            <a:r>
              <a:rPr lang="en-US"/>
              <a:t>Veterans’ Benefits</a:t>
            </a:r>
          </a:p>
          <a:p>
            <a:r>
              <a:rPr lang="en-US"/>
              <a:t>Transportation</a:t>
            </a:r>
          </a:p>
          <a:p>
            <a:r>
              <a:rPr lang="en-US"/>
              <a:t>Other</a:t>
            </a:r>
          </a:p>
          <a:p>
            <a:pPr lvl="1"/>
            <a:endParaRPr lang="en-US" dirty="0"/>
          </a:p>
        </p:txBody>
      </p:sp>
    </p:spTree>
    <p:extLst>
      <p:ext uri="{BB962C8B-B14F-4D97-AF65-F5344CB8AC3E}">
        <p14:creationId xmlns:p14="http://schemas.microsoft.com/office/powerpoint/2010/main" val="1418176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CB9BA7-05B0-5542-03F7-C58A0A33ED50}"/>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3" name="Content Placeholder 4">
            <a:extLst>
              <a:ext uri="{FF2B5EF4-FFF2-40B4-BE49-F238E27FC236}">
                <a16:creationId xmlns:a16="http://schemas.microsoft.com/office/drawing/2014/main" id="{BDDC7199-20A0-7D1B-2004-7D333F81B4C2}"/>
              </a:ext>
            </a:extLst>
          </p:cNvPr>
          <p:cNvPicPr>
            <a:picLocks noChangeAspect="1"/>
          </p:cNvPicPr>
          <p:nvPr/>
        </p:nvPicPr>
        <p:blipFill>
          <a:blip r:embed="rId2"/>
          <a:stretch>
            <a:fillRect/>
          </a:stretch>
        </p:blipFill>
        <p:spPr>
          <a:xfrm>
            <a:off x="890880" y="712922"/>
            <a:ext cx="9853320" cy="5477286"/>
          </a:xfrm>
          <a:prstGeom prst="rect">
            <a:avLst/>
          </a:prstGeom>
        </p:spPr>
      </p:pic>
      <p:sp>
        <p:nvSpPr>
          <p:cNvPr id="4" name="TextBox 3">
            <a:extLst>
              <a:ext uri="{FF2B5EF4-FFF2-40B4-BE49-F238E27FC236}">
                <a16:creationId xmlns:a16="http://schemas.microsoft.com/office/drawing/2014/main" id="{93438D80-A34E-BE31-4607-BD5D77A49584}"/>
              </a:ext>
            </a:extLst>
          </p:cNvPr>
          <p:cNvSpPr txBox="1"/>
          <p:nvPr/>
        </p:nvSpPr>
        <p:spPr>
          <a:xfrm>
            <a:off x="7603203" y="6440257"/>
            <a:ext cx="4011083" cy="276999"/>
          </a:xfrm>
          <a:prstGeom prst="rect">
            <a:avLst/>
          </a:prstGeom>
          <a:noFill/>
        </p:spPr>
        <p:txBody>
          <a:bodyPr wrap="square" rtlCol="0">
            <a:spAutoFit/>
          </a:bodyPr>
          <a:lstStyle/>
          <a:p>
            <a:r>
              <a:rPr lang="en-US" sz="1200" dirty="0"/>
              <a:t>https://</a:t>
            </a:r>
            <a:r>
              <a:rPr lang="en-US" sz="1200" dirty="0" err="1"/>
              <a:t>www.cfr.org</a:t>
            </a:r>
            <a:r>
              <a:rPr lang="en-US" sz="1200" dirty="0"/>
              <a:t>/backgrounder/national-debt-dilemma</a:t>
            </a:r>
          </a:p>
        </p:txBody>
      </p:sp>
    </p:spTree>
    <p:extLst>
      <p:ext uri="{BB962C8B-B14F-4D97-AF65-F5344CB8AC3E}">
        <p14:creationId xmlns:p14="http://schemas.microsoft.com/office/powerpoint/2010/main" val="324170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56C3-B9C9-1E4F-841D-274B0778C913}"/>
              </a:ext>
            </a:extLst>
          </p:cNvPr>
          <p:cNvSpPr>
            <a:spLocks noGrp="1"/>
          </p:cNvSpPr>
          <p:nvPr>
            <p:ph type="title"/>
          </p:nvPr>
        </p:nvSpPr>
        <p:spPr/>
        <p:txBody>
          <a:bodyPr/>
          <a:lstStyle/>
          <a:p>
            <a:r>
              <a:rPr lang="en-US" dirty="0">
                <a:solidFill>
                  <a:schemeClr val="bg1"/>
                </a:solidFill>
              </a:rPr>
              <a:t>Ma</a:t>
            </a:r>
            <a:r>
              <a:rPr lang="en-US" dirty="0"/>
              <a:t>ndatory Spending Dominates Projections</a:t>
            </a:r>
          </a:p>
        </p:txBody>
      </p:sp>
      <p:sp>
        <p:nvSpPr>
          <p:cNvPr id="4" name="Slide Number Placeholder 3">
            <a:extLst>
              <a:ext uri="{FF2B5EF4-FFF2-40B4-BE49-F238E27FC236}">
                <a16:creationId xmlns:a16="http://schemas.microsoft.com/office/drawing/2014/main" id="{120CD0F3-11DB-904C-B9C6-9D2380DC656D}"/>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6" name="TextBox 5">
            <a:extLst>
              <a:ext uri="{FF2B5EF4-FFF2-40B4-BE49-F238E27FC236}">
                <a16:creationId xmlns:a16="http://schemas.microsoft.com/office/drawing/2014/main" id="{B9BC4D1C-5A7A-6B41-9533-C5B052062353}"/>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2023 to 2033</a:t>
            </a:r>
          </a:p>
        </p:txBody>
      </p:sp>
      <p:pic>
        <p:nvPicPr>
          <p:cNvPr id="7" name="Picture 6">
            <a:extLst>
              <a:ext uri="{FF2B5EF4-FFF2-40B4-BE49-F238E27FC236}">
                <a16:creationId xmlns:a16="http://schemas.microsoft.com/office/drawing/2014/main" id="{D8FC214E-3C3D-D14A-C8D8-310700C0EE6B}"/>
              </a:ext>
            </a:extLst>
          </p:cNvPr>
          <p:cNvPicPr>
            <a:picLocks noChangeAspect="1"/>
          </p:cNvPicPr>
          <p:nvPr/>
        </p:nvPicPr>
        <p:blipFill>
          <a:blip r:embed="rId2"/>
          <a:srcRect/>
          <a:stretch/>
        </p:blipFill>
        <p:spPr>
          <a:xfrm>
            <a:off x="1138405" y="1480799"/>
            <a:ext cx="9915189" cy="4367566"/>
          </a:xfrm>
          <a:prstGeom prst="rect">
            <a:avLst/>
          </a:prstGeom>
        </p:spPr>
      </p:pic>
    </p:spTree>
    <p:extLst>
      <p:ext uri="{BB962C8B-B14F-4D97-AF65-F5344CB8AC3E}">
        <p14:creationId xmlns:p14="http://schemas.microsoft.com/office/powerpoint/2010/main" val="4239246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D519-7067-904C-AE3D-0B9C291E3F0D}"/>
              </a:ext>
            </a:extLst>
          </p:cNvPr>
          <p:cNvSpPr>
            <a:spLocks noGrp="1"/>
          </p:cNvSpPr>
          <p:nvPr>
            <p:ph type="title"/>
          </p:nvPr>
        </p:nvSpPr>
        <p:spPr/>
        <p:txBody>
          <a:bodyPr/>
          <a:lstStyle/>
          <a:p>
            <a:r>
              <a:rPr lang="en-US" dirty="0">
                <a:solidFill>
                  <a:schemeClr val="bg1"/>
                </a:solidFill>
              </a:rPr>
              <a:t>Agi</a:t>
            </a:r>
            <a:r>
              <a:rPr lang="en-US" dirty="0"/>
              <a:t>ng and Health Care Costs</a:t>
            </a:r>
          </a:p>
        </p:txBody>
      </p:sp>
      <p:sp>
        <p:nvSpPr>
          <p:cNvPr id="4" name="Slide Number Placeholder 3">
            <a:extLst>
              <a:ext uri="{FF2B5EF4-FFF2-40B4-BE49-F238E27FC236}">
                <a16:creationId xmlns:a16="http://schemas.microsoft.com/office/drawing/2014/main" id="{B92D358C-B85D-0D44-A525-68A3AD32731A}"/>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7" name="TextBox 6">
            <a:extLst>
              <a:ext uri="{FF2B5EF4-FFF2-40B4-BE49-F238E27FC236}">
                <a16:creationId xmlns:a16="http://schemas.microsoft.com/office/drawing/2014/main" id="{594D49F2-E9DE-0D42-808C-8D35F7B4F952}"/>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2022 to 2032</a:t>
            </a:r>
          </a:p>
        </p:txBody>
      </p:sp>
      <p:pic>
        <p:nvPicPr>
          <p:cNvPr id="9" name="Content Placeholder 8">
            <a:extLst>
              <a:ext uri="{FF2B5EF4-FFF2-40B4-BE49-F238E27FC236}">
                <a16:creationId xmlns:a16="http://schemas.microsoft.com/office/drawing/2014/main" id="{E6A559B2-E4EA-9EBC-897A-4CE62F280F53}"/>
              </a:ext>
            </a:extLst>
          </p:cNvPr>
          <p:cNvPicPr>
            <a:picLocks noGrp="1" noChangeAspect="1"/>
          </p:cNvPicPr>
          <p:nvPr>
            <p:ph idx="1"/>
          </p:nvPr>
        </p:nvPicPr>
        <p:blipFill>
          <a:blip r:embed="rId2"/>
          <a:stretch>
            <a:fillRect/>
          </a:stretch>
        </p:blipFill>
        <p:spPr>
          <a:xfrm>
            <a:off x="975541" y="1245407"/>
            <a:ext cx="10240917" cy="4846320"/>
          </a:xfrm>
        </p:spPr>
      </p:pic>
    </p:spTree>
    <p:extLst>
      <p:ext uri="{BB962C8B-B14F-4D97-AF65-F5344CB8AC3E}">
        <p14:creationId xmlns:p14="http://schemas.microsoft.com/office/powerpoint/2010/main" val="741941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712-6BC4-8F88-1D98-8AE80698BA48}"/>
              </a:ext>
            </a:extLst>
          </p:cNvPr>
          <p:cNvSpPr>
            <a:spLocks noGrp="1"/>
          </p:cNvSpPr>
          <p:nvPr>
            <p:ph type="title"/>
          </p:nvPr>
        </p:nvSpPr>
        <p:spPr/>
        <p:txBody>
          <a:bodyPr/>
          <a:lstStyle/>
          <a:p>
            <a:r>
              <a:rPr lang="en-US" dirty="0">
                <a:solidFill>
                  <a:schemeClr val="bg1"/>
                </a:solidFill>
              </a:rPr>
              <a:t>Wh</a:t>
            </a:r>
            <a:r>
              <a:rPr lang="en-US" dirty="0"/>
              <a:t>ere Have we Given Talks?</a:t>
            </a:r>
          </a:p>
        </p:txBody>
      </p:sp>
      <p:pic>
        <p:nvPicPr>
          <p:cNvPr id="6" name="Content Placeholder 5" descr="A map of the united states&#10;&#10;Description automatically generated">
            <a:extLst>
              <a:ext uri="{FF2B5EF4-FFF2-40B4-BE49-F238E27FC236}">
                <a16:creationId xmlns:a16="http://schemas.microsoft.com/office/drawing/2014/main" id="{E307618F-43EE-ADCD-E42B-4EE24F08D7BF}"/>
              </a:ext>
            </a:extLst>
          </p:cNvPr>
          <p:cNvPicPr>
            <a:picLocks noGrp="1" noChangeAspect="1"/>
          </p:cNvPicPr>
          <p:nvPr>
            <p:ph idx="1"/>
          </p:nvPr>
        </p:nvPicPr>
        <p:blipFill>
          <a:blip r:embed="rId2"/>
          <a:stretch>
            <a:fillRect/>
          </a:stretch>
        </p:blipFill>
        <p:spPr>
          <a:xfrm>
            <a:off x="2031999" y="1077071"/>
            <a:ext cx="7738533" cy="5081526"/>
          </a:xfrm>
        </p:spPr>
      </p:pic>
      <p:sp>
        <p:nvSpPr>
          <p:cNvPr id="4" name="Slide Number Placeholder 3">
            <a:extLst>
              <a:ext uri="{FF2B5EF4-FFF2-40B4-BE49-F238E27FC236}">
                <a16:creationId xmlns:a16="http://schemas.microsoft.com/office/drawing/2014/main" id="{68D25426-BECD-224C-A88F-0E994EB497D7}"/>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248914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An</a:t>
            </a:r>
            <a:r>
              <a:rPr lang="en-US" dirty="0"/>
              <a:t>other Category of Spending: Tax Expenditures</a:t>
            </a:r>
          </a:p>
        </p:txBody>
      </p:sp>
      <p:sp>
        <p:nvSpPr>
          <p:cNvPr id="3" name="Content Placeholder 2"/>
          <p:cNvSpPr>
            <a:spLocks noGrp="1"/>
          </p:cNvSpPr>
          <p:nvPr>
            <p:ph idx="1"/>
          </p:nvPr>
        </p:nvSpPr>
        <p:spPr/>
        <p:txBody>
          <a:bodyPr>
            <a:normAutofit/>
          </a:bodyPr>
          <a:lstStyle/>
          <a:p>
            <a:r>
              <a:rPr lang="en-US" dirty="0"/>
              <a:t>Description</a:t>
            </a:r>
          </a:p>
          <a:p>
            <a:pPr lvl="1"/>
            <a:r>
              <a:rPr lang="en-US" dirty="0"/>
              <a:t>Social policies that are implemented and paid for through the tax code.</a:t>
            </a:r>
          </a:p>
          <a:p>
            <a:r>
              <a:rPr lang="en-US" dirty="0"/>
              <a:t>List of the largest tax breaks:</a:t>
            </a:r>
          </a:p>
          <a:p>
            <a:pPr lvl="1"/>
            <a:r>
              <a:rPr lang="en-US" dirty="0"/>
              <a:t>Mortgage interest deduction	- Low tax rates for Capital Gains</a:t>
            </a:r>
          </a:p>
          <a:p>
            <a:pPr lvl="1"/>
            <a:r>
              <a:rPr lang="en-US" dirty="0"/>
              <a:t>Retirement contributions	- Child related tax credits</a:t>
            </a:r>
          </a:p>
          <a:p>
            <a:pPr lvl="1"/>
            <a:r>
              <a:rPr lang="en-US" dirty="0"/>
              <a:t>State and local taxes		- Charitable gifts</a:t>
            </a:r>
          </a:p>
          <a:p>
            <a:pPr lvl="1"/>
            <a:r>
              <a:rPr lang="en-US" dirty="0"/>
              <a:t>Health insurance		- Lifetime Learning</a:t>
            </a:r>
          </a:p>
          <a:p>
            <a:r>
              <a:rPr lang="en-US" dirty="0"/>
              <a:t>Evidence of who they benefit</a:t>
            </a:r>
          </a:p>
          <a:p>
            <a:pPr lvl="1"/>
            <a:r>
              <a:rPr lang="en-US" dirty="0"/>
              <a:t>Regressive</a:t>
            </a:r>
          </a:p>
        </p:txBody>
      </p:sp>
      <p:sp>
        <p:nvSpPr>
          <p:cNvPr id="4" name="Slide Number Placeholder 3"/>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77206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6146-6ADE-D04D-A91D-E8F87379148E}"/>
              </a:ext>
            </a:extLst>
          </p:cNvPr>
          <p:cNvSpPr>
            <a:spLocks noGrp="1"/>
          </p:cNvSpPr>
          <p:nvPr>
            <p:ph type="title"/>
          </p:nvPr>
        </p:nvSpPr>
        <p:spPr/>
        <p:txBody>
          <a:bodyPr/>
          <a:lstStyle/>
          <a:p>
            <a:r>
              <a:rPr lang="en-US" dirty="0">
                <a:solidFill>
                  <a:schemeClr val="bg1"/>
                </a:solidFill>
              </a:rPr>
              <a:t>Tax</a:t>
            </a:r>
            <a:r>
              <a:rPr lang="en-US" dirty="0"/>
              <a:t> Expenditures are Significant</a:t>
            </a:r>
          </a:p>
        </p:txBody>
      </p:sp>
      <p:sp>
        <p:nvSpPr>
          <p:cNvPr id="4" name="Slide Number Placeholder 3">
            <a:extLst>
              <a:ext uri="{FF2B5EF4-FFF2-40B4-BE49-F238E27FC236}">
                <a16:creationId xmlns:a16="http://schemas.microsoft.com/office/drawing/2014/main" id="{448A7C31-4174-F844-829B-61D023CC6ED9}"/>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9" name="Content Placeholder 8">
            <a:extLst>
              <a:ext uri="{FF2B5EF4-FFF2-40B4-BE49-F238E27FC236}">
                <a16:creationId xmlns:a16="http://schemas.microsoft.com/office/drawing/2014/main" id="{3C3F2B4F-5953-007D-BA5D-EC1FDC4CBD53}"/>
              </a:ext>
            </a:extLst>
          </p:cNvPr>
          <p:cNvPicPr>
            <a:picLocks noGrp="1" noChangeAspect="1"/>
          </p:cNvPicPr>
          <p:nvPr>
            <p:ph idx="1"/>
          </p:nvPr>
        </p:nvPicPr>
        <p:blipFill>
          <a:blip r:embed="rId2"/>
          <a:srcRect/>
          <a:stretch/>
        </p:blipFill>
        <p:spPr>
          <a:xfrm>
            <a:off x="211159" y="1157116"/>
            <a:ext cx="11769682" cy="4754880"/>
          </a:xfrm>
        </p:spPr>
      </p:pic>
      <p:grpSp>
        <p:nvGrpSpPr>
          <p:cNvPr id="12" name="Group 11">
            <a:extLst>
              <a:ext uri="{FF2B5EF4-FFF2-40B4-BE49-F238E27FC236}">
                <a16:creationId xmlns:a16="http://schemas.microsoft.com/office/drawing/2014/main" id="{3649DB68-02DA-024B-9DD8-1586B74C5A6B}"/>
              </a:ext>
            </a:extLst>
          </p:cNvPr>
          <p:cNvGrpSpPr/>
          <p:nvPr/>
        </p:nvGrpSpPr>
        <p:grpSpPr>
          <a:xfrm>
            <a:off x="2039815" y="2300795"/>
            <a:ext cx="7541903" cy="1423506"/>
            <a:chOff x="1477408" y="2413337"/>
            <a:chExt cx="7541903" cy="1423506"/>
          </a:xfrm>
        </p:grpSpPr>
        <p:cxnSp>
          <p:nvCxnSpPr>
            <p:cNvPr id="10" name="Straight Connector 9">
              <a:extLst>
                <a:ext uri="{FF2B5EF4-FFF2-40B4-BE49-F238E27FC236}">
                  <a16:creationId xmlns:a16="http://schemas.microsoft.com/office/drawing/2014/main" id="{EE3FB34A-F4CD-A848-96A8-A17699005CA5}"/>
                </a:ext>
              </a:extLst>
            </p:cNvPr>
            <p:cNvCxnSpPr>
              <a:cxnSpLocks/>
            </p:cNvCxnSpPr>
            <p:nvPr/>
          </p:nvCxnSpPr>
          <p:spPr>
            <a:xfrm flipH="1">
              <a:off x="1477408" y="3836843"/>
              <a:ext cx="73037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B5618A1-4514-E143-93EF-F182C3E961A4}"/>
                </a:ext>
              </a:extLst>
            </p:cNvPr>
            <p:cNvSpPr txBox="1"/>
            <p:nvPr/>
          </p:nvSpPr>
          <p:spPr>
            <a:xfrm>
              <a:off x="3369944" y="2413337"/>
              <a:ext cx="5649367" cy="1015663"/>
            </a:xfrm>
            <a:prstGeom prst="rect">
              <a:avLst/>
            </a:prstGeom>
            <a:noFill/>
          </p:spPr>
          <p:txBody>
            <a:bodyPr wrap="none" rtlCol="0">
              <a:spAutoFit/>
            </a:bodyPr>
            <a:lstStyle/>
            <a:p>
              <a:pPr algn="ctr"/>
              <a:r>
                <a:rPr lang="en-US" sz="2000" b="1" dirty="0">
                  <a:solidFill>
                    <a:srgbClr val="C00000"/>
                  </a:solidFill>
                </a:rPr>
                <a:t>Over $2 Trillion          200 different categories</a:t>
              </a:r>
            </a:p>
            <a:p>
              <a:pPr algn="ctr"/>
              <a:endParaRPr lang="en-US" sz="2000" b="1" dirty="0">
                <a:solidFill>
                  <a:srgbClr val="C00000"/>
                </a:solidFill>
              </a:endParaRPr>
            </a:p>
            <a:p>
              <a:pPr algn="ctr"/>
              <a:r>
                <a:rPr lang="en-US" sz="2000" b="1" dirty="0">
                  <a:solidFill>
                    <a:srgbClr val="C00000"/>
                  </a:solidFill>
                </a:rPr>
                <a:t>7.4% of GDP and more than Discretionary Spending</a:t>
              </a:r>
            </a:p>
          </p:txBody>
        </p:sp>
      </p:grpSp>
      <p:sp>
        <p:nvSpPr>
          <p:cNvPr id="7" name="TextBox 6">
            <a:extLst>
              <a:ext uri="{FF2B5EF4-FFF2-40B4-BE49-F238E27FC236}">
                <a16:creationId xmlns:a16="http://schemas.microsoft.com/office/drawing/2014/main" id="{97601AD5-1DF7-A34E-902B-0BEE384D7DAE}"/>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2022 to 2032</a:t>
            </a:r>
          </a:p>
        </p:txBody>
      </p:sp>
    </p:spTree>
    <p:extLst>
      <p:ext uri="{BB962C8B-B14F-4D97-AF65-F5344CB8AC3E}">
        <p14:creationId xmlns:p14="http://schemas.microsoft.com/office/powerpoint/2010/main" val="101475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A67D-CDA4-0AC3-0B5D-14C3B1B6CD30}"/>
              </a:ext>
            </a:extLst>
          </p:cNvPr>
          <p:cNvSpPr>
            <a:spLocks noGrp="1"/>
          </p:cNvSpPr>
          <p:nvPr>
            <p:ph type="title"/>
          </p:nvPr>
        </p:nvSpPr>
        <p:spPr>
          <a:xfrm>
            <a:off x="793956" y="14748"/>
            <a:ext cx="10515600" cy="1325563"/>
          </a:xfrm>
        </p:spPr>
        <p:txBody>
          <a:bodyPr/>
          <a:lstStyle/>
          <a:p>
            <a:r>
              <a:rPr lang="en-US" dirty="0">
                <a:solidFill>
                  <a:schemeClr val="bg1"/>
                </a:solidFill>
              </a:rPr>
              <a:t>Wh</a:t>
            </a:r>
            <a:r>
              <a:rPr lang="en-US" dirty="0"/>
              <a:t>at Are Tax Expenditures?</a:t>
            </a:r>
          </a:p>
        </p:txBody>
      </p:sp>
      <p:pic>
        <p:nvPicPr>
          <p:cNvPr id="6" name="Content Placeholder 5" descr="Chart, bar chart&#10;&#10;Description automatically generated">
            <a:extLst>
              <a:ext uri="{FF2B5EF4-FFF2-40B4-BE49-F238E27FC236}">
                <a16:creationId xmlns:a16="http://schemas.microsoft.com/office/drawing/2014/main" id="{DF94F808-5F03-9405-6512-020127E6906E}"/>
              </a:ext>
            </a:extLst>
          </p:cNvPr>
          <p:cNvPicPr>
            <a:picLocks noGrp="1" noChangeAspect="1"/>
          </p:cNvPicPr>
          <p:nvPr>
            <p:ph idx="1"/>
          </p:nvPr>
        </p:nvPicPr>
        <p:blipFill>
          <a:blip r:embed="rId2"/>
          <a:stretch>
            <a:fillRect/>
          </a:stretch>
        </p:blipFill>
        <p:spPr>
          <a:xfrm>
            <a:off x="1710440" y="979343"/>
            <a:ext cx="9643359" cy="5213548"/>
          </a:xfrm>
        </p:spPr>
      </p:pic>
      <p:sp>
        <p:nvSpPr>
          <p:cNvPr id="4" name="Slide Number Placeholder 3">
            <a:extLst>
              <a:ext uri="{FF2B5EF4-FFF2-40B4-BE49-F238E27FC236}">
                <a16:creationId xmlns:a16="http://schemas.microsoft.com/office/drawing/2014/main" id="{1562962F-F1BE-2738-803D-081F894813D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7" name="TextBox 6">
            <a:extLst>
              <a:ext uri="{FF2B5EF4-FFF2-40B4-BE49-F238E27FC236}">
                <a16:creationId xmlns:a16="http://schemas.microsoft.com/office/drawing/2014/main" id="{75D34C96-ED4F-C24E-D9E8-9336D4B612DF}"/>
              </a:ext>
            </a:extLst>
          </p:cNvPr>
          <p:cNvSpPr txBox="1"/>
          <p:nvPr/>
        </p:nvSpPr>
        <p:spPr>
          <a:xfrm>
            <a:off x="6297562" y="6456851"/>
            <a:ext cx="5282665" cy="276999"/>
          </a:xfrm>
          <a:prstGeom prst="rect">
            <a:avLst/>
          </a:prstGeom>
          <a:noFill/>
        </p:spPr>
        <p:txBody>
          <a:bodyPr wrap="none" rtlCol="0">
            <a:spAutoFit/>
          </a:bodyPr>
          <a:lstStyle/>
          <a:p>
            <a:r>
              <a:rPr lang="en-US" sz="1200" dirty="0"/>
              <a:t>Source: https://</a:t>
            </a:r>
            <a:r>
              <a:rPr lang="en-US" sz="1200" dirty="0" err="1"/>
              <a:t>www.pgpf.org</a:t>
            </a:r>
            <a:r>
              <a:rPr lang="en-US" sz="1200" dirty="0"/>
              <a:t>/Chart-Archive/0199_distribution_tax_expenditures</a:t>
            </a:r>
          </a:p>
        </p:txBody>
      </p:sp>
      <p:sp>
        <p:nvSpPr>
          <p:cNvPr id="3" name="TextBox 2">
            <a:extLst>
              <a:ext uri="{FF2B5EF4-FFF2-40B4-BE49-F238E27FC236}">
                <a16:creationId xmlns:a16="http://schemas.microsoft.com/office/drawing/2014/main" id="{105C79CE-BC36-B07C-5835-B0805F401F90}"/>
              </a:ext>
            </a:extLst>
          </p:cNvPr>
          <p:cNvSpPr txBox="1"/>
          <p:nvPr/>
        </p:nvSpPr>
        <p:spPr>
          <a:xfrm>
            <a:off x="6051756" y="3304935"/>
            <a:ext cx="4510466" cy="461665"/>
          </a:xfrm>
          <a:prstGeom prst="rect">
            <a:avLst/>
          </a:prstGeom>
          <a:solidFill>
            <a:schemeClr val="bg1"/>
          </a:solidFill>
        </p:spPr>
        <p:txBody>
          <a:bodyPr wrap="none" rtlCol="0">
            <a:spAutoFit/>
          </a:bodyPr>
          <a:lstStyle/>
          <a:p>
            <a:r>
              <a:rPr lang="en-US" sz="2400" dirty="0"/>
              <a:t>Total: About $1.2 TRILLION in 2019</a:t>
            </a:r>
          </a:p>
        </p:txBody>
      </p:sp>
    </p:spTree>
    <p:extLst>
      <p:ext uri="{BB962C8B-B14F-4D97-AF65-F5344CB8AC3E}">
        <p14:creationId xmlns:p14="http://schemas.microsoft.com/office/powerpoint/2010/main" val="2868700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98EB-5304-866F-4DC9-906FF773EEC2}"/>
              </a:ext>
            </a:extLst>
          </p:cNvPr>
          <p:cNvSpPr>
            <a:spLocks noGrp="1"/>
          </p:cNvSpPr>
          <p:nvPr>
            <p:ph type="title"/>
          </p:nvPr>
        </p:nvSpPr>
        <p:spPr/>
        <p:txBody>
          <a:bodyPr/>
          <a:lstStyle/>
          <a:p>
            <a:r>
              <a:rPr lang="en-US" dirty="0">
                <a:solidFill>
                  <a:schemeClr val="bg1"/>
                </a:solidFill>
              </a:rPr>
              <a:t>Dis</a:t>
            </a:r>
            <a:r>
              <a:rPr lang="en-US" dirty="0"/>
              <a:t>tributional Effects of Tax Expenditures</a:t>
            </a:r>
          </a:p>
        </p:txBody>
      </p:sp>
      <p:pic>
        <p:nvPicPr>
          <p:cNvPr id="6" name="Content Placeholder 5">
            <a:extLst>
              <a:ext uri="{FF2B5EF4-FFF2-40B4-BE49-F238E27FC236}">
                <a16:creationId xmlns:a16="http://schemas.microsoft.com/office/drawing/2014/main" id="{23BB00EE-D0A3-21BB-876E-5AF546E1CFB9}"/>
              </a:ext>
            </a:extLst>
          </p:cNvPr>
          <p:cNvPicPr>
            <a:picLocks noGrp="1" noChangeAspect="1"/>
          </p:cNvPicPr>
          <p:nvPr>
            <p:ph idx="1"/>
          </p:nvPr>
        </p:nvPicPr>
        <p:blipFill>
          <a:blip r:embed="rId2"/>
          <a:stretch>
            <a:fillRect/>
          </a:stretch>
        </p:blipFill>
        <p:spPr>
          <a:xfrm>
            <a:off x="1180281" y="1325563"/>
            <a:ext cx="9473084" cy="4720872"/>
          </a:xfrm>
        </p:spPr>
      </p:pic>
      <p:sp>
        <p:nvSpPr>
          <p:cNvPr id="4" name="Slide Number Placeholder 3">
            <a:extLst>
              <a:ext uri="{FF2B5EF4-FFF2-40B4-BE49-F238E27FC236}">
                <a16:creationId xmlns:a16="http://schemas.microsoft.com/office/drawing/2014/main" id="{40FEB820-01D2-80DA-F8EC-9D6A16BF5CB0}"/>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4069126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98EB-5304-866F-4DC9-906FF773EEC2}"/>
              </a:ext>
            </a:extLst>
          </p:cNvPr>
          <p:cNvSpPr>
            <a:spLocks noGrp="1"/>
          </p:cNvSpPr>
          <p:nvPr>
            <p:ph type="title"/>
          </p:nvPr>
        </p:nvSpPr>
        <p:spPr/>
        <p:txBody>
          <a:bodyPr/>
          <a:lstStyle/>
          <a:p>
            <a:r>
              <a:rPr lang="en-US" dirty="0">
                <a:solidFill>
                  <a:schemeClr val="bg1"/>
                </a:solidFill>
              </a:rPr>
              <a:t>Dis</a:t>
            </a:r>
            <a:r>
              <a:rPr lang="en-US" dirty="0"/>
              <a:t>tributional Effects of Tax Expenditures</a:t>
            </a:r>
          </a:p>
        </p:txBody>
      </p:sp>
      <p:sp>
        <p:nvSpPr>
          <p:cNvPr id="4" name="Slide Number Placeholder 3">
            <a:extLst>
              <a:ext uri="{FF2B5EF4-FFF2-40B4-BE49-F238E27FC236}">
                <a16:creationId xmlns:a16="http://schemas.microsoft.com/office/drawing/2014/main" id="{40FEB820-01D2-80DA-F8EC-9D6A16BF5CB0}"/>
              </a:ext>
            </a:extLst>
          </p:cNvPr>
          <p:cNvSpPr>
            <a:spLocks noGrp="1"/>
          </p:cNvSpPr>
          <p:nvPr>
            <p:ph type="sldNum" sz="quarter" idx="12"/>
          </p:nvPr>
        </p:nvSpPr>
        <p:spPr/>
        <p:txBody>
          <a:bodyPr/>
          <a:lstStyle/>
          <a:p>
            <a:fld id="{D9F085D5-EC86-4F6A-B501-C1359CB39116}" type="slidenum">
              <a:rPr lang="en-GB" smtClean="0"/>
              <a:t>54</a:t>
            </a:fld>
            <a:endParaRPr lang="en-GB"/>
          </a:p>
        </p:txBody>
      </p:sp>
      <p:pic>
        <p:nvPicPr>
          <p:cNvPr id="8" name="Picture 7">
            <a:extLst>
              <a:ext uri="{FF2B5EF4-FFF2-40B4-BE49-F238E27FC236}">
                <a16:creationId xmlns:a16="http://schemas.microsoft.com/office/drawing/2014/main" id="{7919A316-746E-60A8-A270-A78DAF399B0E}"/>
              </a:ext>
            </a:extLst>
          </p:cNvPr>
          <p:cNvPicPr preferRelativeResize="0">
            <a:picLocks/>
          </p:cNvPicPr>
          <p:nvPr/>
        </p:nvPicPr>
        <p:blipFill>
          <a:blip r:embed="rId2"/>
          <a:stretch>
            <a:fillRect/>
          </a:stretch>
        </p:blipFill>
        <p:spPr>
          <a:xfrm>
            <a:off x="1437467" y="1168554"/>
            <a:ext cx="9317065" cy="5022376"/>
          </a:xfrm>
          <a:prstGeom prst="rect">
            <a:avLst/>
          </a:prstGeom>
        </p:spPr>
      </p:pic>
    </p:spTree>
    <p:extLst>
      <p:ext uri="{BB962C8B-B14F-4D97-AF65-F5344CB8AC3E}">
        <p14:creationId xmlns:p14="http://schemas.microsoft.com/office/powerpoint/2010/main" val="12875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Government Revenues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1928232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a:t>
            </a:r>
            <a:r>
              <a:rPr lang="en-US" dirty="0"/>
              <a:t>ere Do Federal Revenues Come From?</a:t>
            </a:r>
          </a:p>
        </p:txBody>
      </p:sp>
      <p:sp>
        <p:nvSpPr>
          <p:cNvPr id="4" name="Slide Number Placeholder 3"/>
          <p:cNvSpPr>
            <a:spLocks noGrp="1"/>
          </p:cNvSpPr>
          <p:nvPr>
            <p:ph type="sldNum" sz="quarter" idx="12"/>
          </p:nvPr>
        </p:nvSpPr>
        <p:spPr/>
        <p:txBody>
          <a:bodyPr/>
          <a:lstStyle/>
          <a:p>
            <a:fld id="{D9F085D5-EC86-4F6A-B501-C1359CB39116}" type="slidenum">
              <a:rPr lang="en-GB" smtClean="0"/>
              <a:t>56</a:t>
            </a:fld>
            <a:endParaRPr lang="en-GB"/>
          </a:p>
        </p:txBody>
      </p:sp>
      <p:graphicFrame>
        <p:nvGraphicFramePr>
          <p:cNvPr id="3" name="Chart 2">
            <a:extLst>
              <a:ext uri="{FF2B5EF4-FFF2-40B4-BE49-F238E27FC236}">
                <a16:creationId xmlns:a16="http://schemas.microsoft.com/office/drawing/2014/main" id="{2D24B0EE-84A7-CFA0-6A9F-748653BB0DDF}"/>
              </a:ext>
            </a:extLst>
          </p:cNvPr>
          <p:cNvGraphicFramePr>
            <a:graphicFrameLocks noChangeAspect="1"/>
          </p:cNvGraphicFramePr>
          <p:nvPr/>
        </p:nvGraphicFramePr>
        <p:xfrm>
          <a:off x="2530583" y="836412"/>
          <a:ext cx="7033851"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B350050-EDFF-62EF-3DAF-4FB180BCB362}"/>
              </a:ext>
            </a:extLst>
          </p:cNvPr>
          <p:cNvSpPr txBox="1"/>
          <p:nvPr/>
        </p:nvSpPr>
        <p:spPr>
          <a:xfrm>
            <a:off x="429491" y="1835727"/>
            <a:ext cx="2101092" cy="3046988"/>
          </a:xfrm>
          <a:prstGeom prst="rect">
            <a:avLst/>
          </a:prstGeom>
          <a:noFill/>
        </p:spPr>
        <p:txBody>
          <a:bodyPr wrap="square" rtlCol="0">
            <a:spAutoFit/>
          </a:bodyPr>
          <a:lstStyle/>
          <a:p>
            <a:r>
              <a:rPr lang="en-US" sz="3200" dirty="0"/>
              <a:t>Most Federal revenues are raised on earned income.</a:t>
            </a:r>
          </a:p>
        </p:txBody>
      </p:sp>
    </p:spTree>
    <p:extLst>
      <p:ext uri="{BB962C8B-B14F-4D97-AF65-F5344CB8AC3E}">
        <p14:creationId xmlns:p14="http://schemas.microsoft.com/office/powerpoint/2010/main" val="7512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Ind</a:t>
            </a:r>
            <a:r>
              <a:rPr lang="en-US" dirty="0"/>
              <a:t>ividual Income Taxes</a:t>
            </a:r>
          </a:p>
        </p:txBody>
      </p:sp>
      <p:sp>
        <p:nvSpPr>
          <p:cNvPr id="3" name="Content Placeholder 2"/>
          <p:cNvSpPr>
            <a:spLocks noGrp="1"/>
          </p:cNvSpPr>
          <p:nvPr>
            <p:ph idx="1"/>
          </p:nvPr>
        </p:nvSpPr>
        <p:spPr>
          <a:xfrm>
            <a:off x="2521527" y="1253331"/>
            <a:ext cx="10515600" cy="4351338"/>
          </a:xfrm>
        </p:spPr>
        <p:txBody>
          <a:bodyPr/>
          <a:lstStyle/>
          <a:p>
            <a:pPr>
              <a:spcAft>
                <a:spcPts val="1000"/>
              </a:spcAft>
            </a:pPr>
            <a:r>
              <a:rPr lang="en-US" dirty="0"/>
              <a:t>Marginal tax rates</a:t>
            </a:r>
          </a:p>
          <a:p>
            <a:pPr>
              <a:spcAft>
                <a:spcPts val="1000"/>
              </a:spcAft>
            </a:pPr>
            <a:r>
              <a:rPr lang="en-US" dirty="0"/>
              <a:t>Not all income is subject to the same tax rates</a:t>
            </a:r>
          </a:p>
          <a:p>
            <a:pPr lvl="1">
              <a:spcAft>
                <a:spcPts val="1000"/>
              </a:spcAft>
            </a:pPr>
            <a:r>
              <a:rPr lang="en-US" dirty="0"/>
              <a:t>capital gains</a:t>
            </a:r>
          </a:p>
          <a:p>
            <a:pPr>
              <a:spcAft>
                <a:spcPts val="1000"/>
              </a:spcAft>
            </a:pPr>
            <a:r>
              <a:rPr lang="en-US" dirty="0"/>
              <a:t>Deductions</a:t>
            </a:r>
          </a:p>
          <a:p>
            <a:pPr lvl="1">
              <a:spcAft>
                <a:spcPts val="1000"/>
              </a:spcAft>
            </a:pPr>
            <a:r>
              <a:rPr lang="en-US" dirty="0"/>
              <a:t>Talked about as Tax Expenditures</a:t>
            </a:r>
          </a:p>
        </p:txBody>
      </p:sp>
      <p:sp>
        <p:nvSpPr>
          <p:cNvPr id="4" name="Slide Number Placeholder 3"/>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2259843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Ma</a:t>
            </a:r>
            <a:r>
              <a:rPr lang="en-US" dirty="0"/>
              <a:t>rginal Tax Rates: Married Filing Jointly (2022)</a:t>
            </a:r>
          </a:p>
        </p:txBody>
      </p:sp>
      <p:sp>
        <p:nvSpPr>
          <p:cNvPr id="3" name="Content Placeholder 2"/>
          <p:cNvSpPr>
            <a:spLocks noGrp="1"/>
          </p:cNvSpPr>
          <p:nvPr>
            <p:ph sz="half" idx="1"/>
          </p:nvPr>
        </p:nvSpPr>
        <p:spPr/>
        <p:txBody>
          <a:bodyPr/>
          <a:lstStyle/>
          <a:p>
            <a:r>
              <a:rPr lang="en-US" dirty="0"/>
              <a:t>Income is taxed differently at different levels.</a:t>
            </a:r>
          </a:p>
          <a:p>
            <a:r>
              <a:rPr lang="en-US" dirty="0"/>
              <a:t>Individuals are taxed the same way, regardless of overall taxable income:</a:t>
            </a:r>
          </a:p>
          <a:p>
            <a:pPr lvl="1"/>
            <a:r>
              <a:rPr lang="en-US" dirty="0"/>
              <a:t>First dollar is taxed at 10%</a:t>
            </a:r>
          </a:p>
          <a:p>
            <a:pPr lvl="1"/>
            <a:r>
              <a:rPr lang="en-US" dirty="0"/>
              <a:t>20,551st dollar is taxed at 12%</a:t>
            </a:r>
          </a:p>
        </p:txBody>
      </p:sp>
      <p:graphicFrame>
        <p:nvGraphicFramePr>
          <p:cNvPr id="6" name="Content Placeholder 5"/>
          <p:cNvGraphicFramePr>
            <a:graphicFrameLocks noGrp="1"/>
          </p:cNvGraphicFramePr>
          <p:nvPr>
            <p:ph sz="half" idx="2"/>
          </p:nvPr>
        </p:nvGraphicFramePr>
        <p:xfrm>
          <a:off x="6019800" y="1322423"/>
          <a:ext cx="5181600" cy="46329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478879">
                <a:tc>
                  <a:txBody>
                    <a:bodyPr/>
                    <a:lstStyle/>
                    <a:p>
                      <a:r>
                        <a:rPr lang="en-US" sz="3200" b="0" dirty="0"/>
                        <a:t>Income Above</a:t>
                      </a:r>
                    </a:p>
                  </a:txBody>
                  <a:tcPr/>
                </a:tc>
                <a:tc>
                  <a:txBody>
                    <a:bodyPr/>
                    <a:lstStyle/>
                    <a:p>
                      <a:pPr algn="ctr"/>
                      <a:r>
                        <a:rPr lang="en-US" sz="3200" b="0" dirty="0"/>
                        <a:t>Tax Rate</a:t>
                      </a:r>
                    </a:p>
                  </a:txBody>
                  <a:tcPr/>
                </a:tc>
                <a:extLst>
                  <a:ext uri="{0D108BD9-81ED-4DB2-BD59-A6C34878D82A}">
                    <a16:rowId xmlns:a16="http://schemas.microsoft.com/office/drawing/2014/main" val="10000"/>
                  </a:ext>
                </a:extLst>
              </a:tr>
              <a:tr h="478879">
                <a:tc>
                  <a:txBody>
                    <a:bodyPr/>
                    <a:lstStyle/>
                    <a:p>
                      <a:pPr algn="r"/>
                      <a:r>
                        <a:rPr lang="en-US" sz="3200" dirty="0"/>
                        <a:t>0</a:t>
                      </a:r>
                    </a:p>
                  </a:txBody>
                  <a:tcPr/>
                </a:tc>
                <a:tc>
                  <a:txBody>
                    <a:bodyPr/>
                    <a:lstStyle/>
                    <a:p>
                      <a:pPr algn="ctr"/>
                      <a:r>
                        <a:rPr lang="en-US" sz="3200" dirty="0"/>
                        <a:t>10%</a:t>
                      </a:r>
                    </a:p>
                  </a:txBody>
                  <a:tcPr/>
                </a:tc>
                <a:extLst>
                  <a:ext uri="{0D108BD9-81ED-4DB2-BD59-A6C34878D82A}">
                    <a16:rowId xmlns:a16="http://schemas.microsoft.com/office/drawing/2014/main" val="10001"/>
                  </a:ext>
                </a:extLst>
              </a:tr>
              <a:tr h="478879">
                <a:tc>
                  <a:txBody>
                    <a:bodyPr/>
                    <a:lstStyle/>
                    <a:p>
                      <a:pPr algn="r"/>
                      <a:r>
                        <a:rPr lang="en-US" sz="3200" dirty="0"/>
                        <a:t>20,550</a:t>
                      </a:r>
                    </a:p>
                  </a:txBody>
                  <a:tcPr/>
                </a:tc>
                <a:tc>
                  <a:txBody>
                    <a:bodyPr/>
                    <a:lstStyle/>
                    <a:p>
                      <a:pPr algn="ctr"/>
                      <a:r>
                        <a:rPr lang="en-US" sz="3200" dirty="0"/>
                        <a:t>12%</a:t>
                      </a:r>
                    </a:p>
                  </a:txBody>
                  <a:tcPr/>
                </a:tc>
                <a:extLst>
                  <a:ext uri="{0D108BD9-81ED-4DB2-BD59-A6C34878D82A}">
                    <a16:rowId xmlns:a16="http://schemas.microsoft.com/office/drawing/2014/main" val="10002"/>
                  </a:ext>
                </a:extLst>
              </a:tr>
              <a:tr h="478879">
                <a:tc>
                  <a:txBody>
                    <a:bodyPr/>
                    <a:lstStyle/>
                    <a:p>
                      <a:pPr algn="r"/>
                      <a:r>
                        <a:rPr lang="en-US" sz="3200" dirty="0"/>
                        <a:t>83,550</a:t>
                      </a:r>
                    </a:p>
                  </a:txBody>
                  <a:tcPr/>
                </a:tc>
                <a:tc>
                  <a:txBody>
                    <a:bodyPr/>
                    <a:lstStyle/>
                    <a:p>
                      <a:pPr algn="ctr"/>
                      <a:r>
                        <a:rPr lang="en-US" sz="3200" dirty="0"/>
                        <a:t>22%</a:t>
                      </a:r>
                    </a:p>
                  </a:txBody>
                  <a:tcPr/>
                </a:tc>
                <a:extLst>
                  <a:ext uri="{0D108BD9-81ED-4DB2-BD59-A6C34878D82A}">
                    <a16:rowId xmlns:a16="http://schemas.microsoft.com/office/drawing/2014/main" val="10003"/>
                  </a:ext>
                </a:extLst>
              </a:tr>
              <a:tr h="478879">
                <a:tc>
                  <a:txBody>
                    <a:bodyPr/>
                    <a:lstStyle/>
                    <a:p>
                      <a:pPr algn="r"/>
                      <a:r>
                        <a:rPr lang="en-US" sz="3200" dirty="0"/>
                        <a:t>178,150</a:t>
                      </a:r>
                    </a:p>
                  </a:txBody>
                  <a:tcPr/>
                </a:tc>
                <a:tc>
                  <a:txBody>
                    <a:bodyPr/>
                    <a:lstStyle/>
                    <a:p>
                      <a:pPr algn="ctr"/>
                      <a:r>
                        <a:rPr lang="en-US" sz="3200" dirty="0"/>
                        <a:t>24%</a:t>
                      </a:r>
                    </a:p>
                  </a:txBody>
                  <a:tcPr/>
                </a:tc>
                <a:extLst>
                  <a:ext uri="{0D108BD9-81ED-4DB2-BD59-A6C34878D82A}">
                    <a16:rowId xmlns:a16="http://schemas.microsoft.com/office/drawing/2014/main" val="10004"/>
                  </a:ext>
                </a:extLst>
              </a:tr>
              <a:tr h="478879">
                <a:tc>
                  <a:txBody>
                    <a:bodyPr/>
                    <a:lstStyle/>
                    <a:p>
                      <a:pPr algn="r"/>
                      <a:r>
                        <a:rPr lang="en-US" sz="3200" dirty="0"/>
                        <a:t>340,100</a:t>
                      </a:r>
                    </a:p>
                  </a:txBody>
                  <a:tcPr/>
                </a:tc>
                <a:tc>
                  <a:txBody>
                    <a:bodyPr/>
                    <a:lstStyle/>
                    <a:p>
                      <a:pPr algn="ctr"/>
                      <a:r>
                        <a:rPr lang="en-US" sz="3200" dirty="0"/>
                        <a:t>32%</a:t>
                      </a:r>
                    </a:p>
                  </a:txBody>
                  <a:tcPr/>
                </a:tc>
                <a:extLst>
                  <a:ext uri="{0D108BD9-81ED-4DB2-BD59-A6C34878D82A}">
                    <a16:rowId xmlns:a16="http://schemas.microsoft.com/office/drawing/2014/main" val="10005"/>
                  </a:ext>
                </a:extLst>
              </a:tr>
              <a:tr h="478879">
                <a:tc>
                  <a:txBody>
                    <a:bodyPr/>
                    <a:lstStyle/>
                    <a:p>
                      <a:pPr algn="r"/>
                      <a:r>
                        <a:rPr lang="en-US" sz="3200" dirty="0"/>
                        <a:t>431,900</a:t>
                      </a:r>
                    </a:p>
                  </a:txBody>
                  <a:tcPr/>
                </a:tc>
                <a:tc>
                  <a:txBody>
                    <a:bodyPr/>
                    <a:lstStyle/>
                    <a:p>
                      <a:pPr algn="ctr"/>
                      <a:r>
                        <a:rPr lang="en-US" sz="3200" dirty="0"/>
                        <a:t>35%</a:t>
                      </a:r>
                    </a:p>
                  </a:txBody>
                  <a:tcPr/>
                </a:tc>
                <a:extLst>
                  <a:ext uri="{0D108BD9-81ED-4DB2-BD59-A6C34878D82A}">
                    <a16:rowId xmlns:a16="http://schemas.microsoft.com/office/drawing/2014/main" val="10006"/>
                  </a:ext>
                </a:extLst>
              </a:tr>
              <a:tr h="478879">
                <a:tc>
                  <a:txBody>
                    <a:bodyPr/>
                    <a:lstStyle/>
                    <a:p>
                      <a:pPr algn="r"/>
                      <a:r>
                        <a:rPr lang="en-US" sz="3200" dirty="0"/>
                        <a:t>647,850</a:t>
                      </a:r>
                    </a:p>
                  </a:txBody>
                  <a:tcPr/>
                </a:tc>
                <a:tc>
                  <a:txBody>
                    <a:bodyPr/>
                    <a:lstStyle/>
                    <a:p>
                      <a:pPr algn="ctr"/>
                      <a:r>
                        <a:rPr lang="en-US" sz="3200" dirty="0"/>
                        <a:t>37%</a:t>
                      </a:r>
                    </a:p>
                  </a:txBody>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16556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262D-3E8F-8A4F-A09D-7E2EB3989011}"/>
              </a:ext>
            </a:extLst>
          </p:cNvPr>
          <p:cNvSpPr>
            <a:spLocks noGrp="1"/>
          </p:cNvSpPr>
          <p:nvPr>
            <p:ph type="title"/>
          </p:nvPr>
        </p:nvSpPr>
        <p:spPr/>
        <p:txBody>
          <a:bodyPr/>
          <a:lstStyle/>
          <a:p>
            <a:r>
              <a:rPr lang="en-US" dirty="0">
                <a:solidFill>
                  <a:schemeClr val="bg1"/>
                </a:solidFill>
              </a:rPr>
              <a:t>Tax</a:t>
            </a:r>
            <a:r>
              <a:rPr lang="en-US" dirty="0"/>
              <a:t> Rates Over Time</a:t>
            </a:r>
          </a:p>
        </p:txBody>
      </p:sp>
      <p:pic>
        <p:nvPicPr>
          <p:cNvPr id="6" name="Content Placeholder 5" descr="A close up of a map&#10;&#10;Description automatically generated">
            <a:extLst>
              <a:ext uri="{FF2B5EF4-FFF2-40B4-BE49-F238E27FC236}">
                <a16:creationId xmlns:a16="http://schemas.microsoft.com/office/drawing/2014/main" id="{2EEC894C-1DC1-0543-B189-4664CB0AB2FF}"/>
              </a:ext>
            </a:extLst>
          </p:cNvPr>
          <p:cNvPicPr>
            <a:picLocks noGrp="1" noChangeAspect="1"/>
          </p:cNvPicPr>
          <p:nvPr>
            <p:ph idx="1"/>
          </p:nvPr>
        </p:nvPicPr>
        <p:blipFill>
          <a:blip r:embed="rId2" r:link="rId3"/>
          <a:stretch>
            <a:fillRect/>
          </a:stretch>
        </p:blipFill>
        <p:spPr>
          <a:xfrm>
            <a:off x="2084070" y="880986"/>
            <a:ext cx="8023859" cy="5349240"/>
          </a:xfrm>
        </p:spPr>
      </p:pic>
      <p:sp>
        <p:nvSpPr>
          <p:cNvPr id="4" name="Slide Number Placeholder 3">
            <a:extLst>
              <a:ext uri="{FF2B5EF4-FFF2-40B4-BE49-F238E27FC236}">
                <a16:creationId xmlns:a16="http://schemas.microsoft.com/office/drawing/2014/main" id="{5841F942-07A6-774D-8116-4B881943E7B8}"/>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324463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761291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68DB-F145-544A-99AE-22E9798D7EC2}"/>
              </a:ext>
            </a:extLst>
          </p:cNvPr>
          <p:cNvSpPr>
            <a:spLocks noGrp="1"/>
          </p:cNvSpPr>
          <p:nvPr>
            <p:ph type="title"/>
          </p:nvPr>
        </p:nvSpPr>
        <p:spPr>
          <a:xfrm>
            <a:off x="753535" y="0"/>
            <a:ext cx="10515600" cy="1325563"/>
          </a:xfrm>
        </p:spPr>
        <p:txBody>
          <a:bodyPr/>
          <a:lstStyle/>
          <a:p>
            <a:r>
              <a:rPr lang="en-US" dirty="0">
                <a:solidFill>
                  <a:schemeClr val="bg1"/>
                </a:solidFill>
              </a:rPr>
              <a:t>The</a:t>
            </a:r>
            <a:r>
              <a:rPr lang="en-US" dirty="0"/>
              <a:t> Top Tax Rate and Income Cutoff</a:t>
            </a:r>
          </a:p>
        </p:txBody>
      </p:sp>
      <p:sp>
        <p:nvSpPr>
          <p:cNvPr id="4" name="Slide Number Placeholder 3">
            <a:extLst>
              <a:ext uri="{FF2B5EF4-FFF2-40B4-BE49-F238E27FC236}">
                <a16:creationId xmlns:a16="http://schemas.microsoft.com/office/drawing/2014/main" id="{85C16EB4-07C2-0C46-8AB8-F30D501A4936}"/>
              </a:ext>
            </a:extLst>
          </p:cNvPr>
          <p:cNvSpPr>
            <a:spLocks noGrp="1"/>
          </p:cNvSpPr>
          <p:nvPr>
            <p:ph type="sldNum" sz="quarter" idx="12"/>
          </p:nvPr>
        </p:nvSpPr>
        <p:spPr/>
        <p:txBody>
          <a:bodyPr/>
          <a:lstStyle/>
          <a:p>
            <a:fld id="{D9F085D5-EC86-4F6A-B501-C1359CB39116}" type="slidenum">
              <a:rPr lang="en-GB" smtClean="0"/>
              <a:t>60</a:t>
            </a:fld>
            <a:endParaRPr lang="en-GB"/>
          </a:p>
        </p:txBody>
      </p:sp>
      <p:pic>
        <p:nvPicPr>
          <p:cNvPr id="7" name="Content Placeholder 6" descr="Chart, line chart&#10;&#10;Description automatically generated">
            <a:extLst>
              <a:ext uri="{FF2B5EF4-FFF2-40B4-BE49-F238E27FC236}">
                <a16:creationId xmlns:a16="http://schemas.microsoft.com/office/drawing/2014/main" id="{361B5E54-5D49-F947-B9CF-E23D6EB0CE26}"/>
              </a:ext>
            </a:extLst>
          </p:cNvPr>
          <p:cNvPicPr>
            <a:picLocks noGrp="1" noChangeAspect="1"/>
          </p:cNvPicPr>
          <p:nvPr>
            <p:ph idx="1"/>
          </p:nvPr>
        </p:nvPicPr>
        <p:blipFill>
          <a:blip r:embed="rId2" r:link="rId3"/>
          <a:stretch>
            <a:fillRect/>
          </a:stretch>
        </p:blipFill>
        <p:spPr>
          <a:xfrm>
            <a:off x="1043334" y="1177560"/>
            <a:ext cx="10105332" cy="5052666"/>
          </a:xfrm>
        </p:spPr>
      </p:pic>
      <p:sp>
        <p:nvSpPr>
          <p:cNvPr id="5" name="TextBox 4">
            <a:extLst>
              <a:ext uri="{FF2B5EF4-FFF2-40B4-BE49-F238E27FC236}">
                <a16:creationId xmlns:a16="http://schemas.microsoft.com/office/drawing/2014/main" id="{8AC2A525-7ED1-33E2-3A1F-65A5FD5CA1FC}"/>
              </a:ext>
            </a:extLst>
          </p:cNvPr>
          <p:cNvSpPr txBox="1"/>
          <p:nvPr/>
        </p:nvSpPr>
        <p:spPr>
          <a:xfrm>
            <a:off x="6554167" y="1457324"/>
            <a:ext cx="3519810" cy="1631216"/>
          </a:xfrm>
          <a:prstGeom prst="rect">
            <a:avLst/>
          </a:prstGeom>
          <a:noFill/>
        </p:spPr>
        <p:txBody>
          <a:bodyPr wrap="none" rtlCol="0">
            <a:spAutoFit/>
          </a:bodyPr>
          <a:lstStyle/>
          <a:p>
            <a:r>
              <a:rPr lang="en-US" sz="2000" dirty="0"/>
              <a:t>Massive tax cut for those with</a:t>
            </a:r>
          </a:p>
          <a:p>
            <a:r>
              <a:rPr lang="en-US" sz="2000" dirty="0"/>
              <a:t>More than $4 million in income.</a:t>
            </a:r>
          </a:p>
          <a:p>
            <a:endParaRPr lang="en-US" sz="2000" dirty="0"/>
          </a:p>
          <a:p>
            <a:r>
              <a:rPr lang="en-US" sz="2000" dirty="0"/>
              <a:t>And for those with more than </a:t>
            </a:r>
          </a:p>
          <a:p>
            <a:r>
              <a:rPr lang="en-US" sz="2000" dirty="0"/>
              <a:t>About $200,000 in income.</a:t>
            </a:r>
          </a:p>
        </p:txBody>
      </p:sp>
    </p:spTree>
    <p:extLst>
      <p:ext uri="{BB962C8B-B14F-4D97-AF65-F5344CB8AC3E}">
        <p14:creationId xmlns:p14="http://schemas.microsoft.com/office/powerpoint/2010/main" val="41314007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Pro</a:t>
            </a:r>
            <a:r>
              <a:rPr lang="en-US" dirty="0"/>
              <a:t>gressive Tax System</a:t>
            </a:r>
          </a:p>
        </p:txBody>
      </p:sp>
      <p:sp>
        <p:nvSpPr>
          <p:cNvPr id="3" name="Content Placeholder 2"/>
          <p:cNvSpPr>
            <a:spLocks noGrp="1"/>
          </p:cNvSpPr>
          <p:nvPr>
            <p:ph idx="1"/>
          </p:nvPr>
        </p:nvSpPr>
        <p:spPr/>
        <p:txBody>
          <a:bodyPr/>
          <a:lstStyle/>
          <a:p>
            <a:pPr>
              <a:spcAft>
                <a:spcPts val="1000"/>
              </a:spcAft>
            </a:pPr>
            <a:r>
              <a:rPr lang="en-US" sz="3600" dirty="0"/>
              <a:t>Tax Systems are:</a:t>
            </a:r>
          </a:p>
          <a:p>
            <a:pPr lvl="1">
              <a:spcAft>
                <a:spcPts val="1000"/>
              </a:spcAft>
            </a:pPr>
            <a:r>
              <a:rPr lang="en-US" sz="2800" b="1" dirty="0"/>
              <a:t>Progressive</a:t>
            </a:r>
            <a:r>
              <a:rPr lang="en-US" sz="2800" dirty="0"/>
              <a:t>: increasing average tax with income</a:t>
            </a:r>
          </a:p>
          <a:p>
            <a:pPr lvl="1">
              <a:spcAft>
                <a:spcPts val="1000"/>
              </a:spcAft>
            </a:pPr>
            <a:r>
              <a:rPr lang="en-US" sz="2800" b="1" dirty="0"/>
              <a:t>Neutral or flat</a:t>
            </a:r>
            <a:r>
              <a:rPr lang="en-US" sz="2800" dirty="0"/>
              <a:t>: same share of income at all income levels</a:t>
            </a:r>
          </a:p>
          <a:p>
            <a:pPr lvl="1">
              <a:spcAft>
                <a:spcPts val="1000"/>
              </a:spcAft>
            </a:pPr>
            <a:r>
              <a:rPr lang="en-US" sz="2800" b="1" dirty="0"/>
              <a:t>Regressive</a:t>
            </a:r>
            <a:r>
              <a:rPr lang="en-US" sz="2800" dirty="0"/>
              <a:t>: decreasing average tax with income (sales tax)</a:t>
            </a:r>
          </a:p>
          <a:p>
            <a:pPr>
              <a:spcAft>
                <a:spcPts val="1000"/>
              </a:spcAft>
            </a:pPr>
            <a:r>
              <a:rPr lang="en-US" sz="3600" dirty="0"/>
              <a:t>Ability to pay rises with income.</a:t>
            </a:r>
          </a:p>
          <a:p>
            <a:pPr>
              <a:spcAft>
                <a:spcPts val="1000"/>
              </a:spcAft>
            </a:pPr>
            <a:r>
              <a:rPr lang="en-US" sz="3600" dirty="0"/>
              <a:t>Income Inequality.</a:t>
            </a:r>
          </a:p>
          <a:p>
            <a:pPr>
              <a:spcAft>
                <a:spcPts val="1000"/>
              </a:spcAft>
            </a:pPr>
            <a:endParaRPr lang="en-US" sz="3600" dirty="0"/>
          </a:p>
        </p:txBody>
      </p:sp>
      <p:sp>
        <p:nvSpPr>
          <p:cNvPr id="4" name="Slide Number Placeholder 3"/>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91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ADDF-803D-E37A-63C0-FCECFC1AFC72}"/>
              </a:ext>
            </a:extLst>
          </p:cNvPr>
          <p:cNvSpPr>
            <a:spLocks noGrp="1"/>
          </p:cNvSpPr>
          <p:nvPr>
            <p:ph type="title"/>
          </p:nvPr>
        </p:nvSpPr>
        <p:spPr>
          <a:xfrm>
            <a:off x="753535" y="0"/>
            <a:ext cx="10515600" cy="1325563"/>
          </a:xfrm>
        </p:spPr>
        <p:txBody>
          <a:bodyPr/>
          <a:lstStyle/>
          <a:p>
            <a:r>
              <a:rPr lang="en-US" dirty="0">
                <a:solidFill>
                  <a:schemeClr val="bg1"/>
                </a:solidFill>
              </a:rPr>
              <a:t>Ave</a:t>
            </a:r>
            <a:r>
              <a:rPr lang="en-US" dirty="0"/>
              <a:t>rage: Coming Down – Mostly at the Top</a:t>
            </a:r>
          </a:p>
        </p:txBody>
      </p:sp>
      <p:pic>
        <p:nvPicPr>
          <p:cNvPr id="6" name="Content Placeholder 5" descr="A graph of different parts of the income distribution&#10;&#10;Description automatically generated">
            <a:extLst>
              <a:ext uri="{FF2B5EF4-FFF2-40B4-BE49-F238E27FC236}">
                <a16:creationId xmlns:a16="http://schemas.microsoft.com/office/drawing/2014/main" id="{2B711B30-FDC7-F151-F4C9-170DA82198ED}"/>
              </a:ext>
            </a:extLst>
          </p:cNvPr>
          <p:cNvPicPr>
            <a:picLocks noGrp="1" noChangeAspect="1"/>
          </p:cNvPicPr>
          <p:nvPr>
            <p:ph idx="1"/>
          </p:nvPr>
        </p:nvPicPr>
        <p:blipFill>
          <a:blip r:embed="rId2"/>
          <a:stretch>
            <a:fillRect/>
          </a:stretch>
        </p:blipFill>
        <p:spPr>
          <a:xfrm>
            <a:off x="2509920" y="1012200"/>
            <a:ext cx="7172159" cy="5218026"/>
          </a:xfrm>
        </p:spPr>
      </p:pic>
      <p:sp>
        <p:nvSpPr>
          <p:cNvPr id="4" name="Slide Number Placeholder 3">
            <a:extLst>
              <a:ext uri="{FF2B5EF4-FFF2-40B4-BE49-F238E27FC236}">
                <a16:creationId xmlns:a16="http://schemas.microsoft.com/office/drawing/2014/main" id="{59611F0F-6C6C-9B31-7650-DE3B55562928}"/>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2762675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FC61-53F9-C140-957E-97FFAAD9E630}"/>
              </a:ext>
            </a:extLst>
          </p:cNvPr>
          <p:cNvSpPr>
            <a:spLocks noGrp="1"/>
          </p:cNvSpPr>
          <p:nvPr>
            <p:ph type="title"/>
          </p:nvPr>
        </p:nvSpPr>
        <p:spPr>
          <a:xfrm>
            <a:off x="781050" y="0"/>
            <a:ext cx="10515600" cy="1325563"/>
          </a:xfrm>
        </p:spPr>
        <p:txBody>
          <a:bodyPr/>
          <a:lstStyle/>
          <a:p>
            <a:r>
              <a:rPr lang="en-US" dirty="0">
                <a:solidFill>
                  <a:schemeClr val="bg1"/>
                </a:solidFill>
              </a:rPr>
              <a:t>Dra</a:t>
            </a:r>
            <a:r>
              <a:rPr lang="en-US" dirty="0"/>
              <a:t>matically Less Progressivity in the Tax Code</a:t>
            </a:r>
          </a:p>
        </p:txBody>
      </p:sp>
      <p:pic>
        <p:nvPicPr>
          <p:cNvPr id="8" name="Content Placeholder 7" descr="A screenshot of text&#10;&#10;Description automatically generated">
            <a:extLst>
              <a:ext uri="{FF2B5EF4-FFF2-40B4-BE49-F238E27FC236}">
                <a16:creationId xmlns:a16="http://schemas.microsoft.com/office/drawing/2014/main" id="{7D222406-8D40-DB49-BAB8-1E33A897AA17}"/>
              </a:ext>
            </a:extLst>
          </p:cNvPr>
          <p:cNvPicPr>
            <a:picLocks noGrp="1" noChangeAspect="1"/>
          </p:cNvPicPr>
          <p:nvPr>
            <p:ph idx="1"/>
          </p:nvPr>
        </p:nvPicPr>
        <p:blipFill>
          <a:blip r:embed="rId2" r:link="rId3"/>
          <a:stretch>
            <a:fillRect/>
          </a:stretch>
        </p:blipFill>
        <p:spPr>
          <a:xfrm>
            <a:off x="2450305" y="847639"/>
            <a:ext cx="7291390" cy="5382587"/>
          </a:xfrm>
        </p:spPr>
      </p:pic>
      <p:sp>
        <p:nvSpPr>
          <p:cNvPr id="4" name="Slide Number Placeholder 3">
            <a:extLst>
              <a:ext uri="{FF2B5EF4-FFF2-40B4-BE49-F238E27FC236}">
                <a16:creationId xmlns:a16="http://schemas.microsoft.com/office/drawing/2014/main" id="{0EA767E5-2B47-9B40-B95F-40574D30E8D8}"/>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9" name="TextBox 8">
            <a:extLst>
              <a:ext uri="{FF2B5EF4-FFF2-40B4-BE49-F238E27FC236}">
                <a16:creationId xmlns:a16="http://schemas.microsoft.com/office/drawing/2014/main" id="{31196316-AAB0-7B4F-ABCE-91293574B5AF}"/>
              </a:ext>
            </a:extLst>
          </p:cNvPr>
          <p:cNvSpPr txBox="1"/>
          <p:nvPr/>
        </p:nvSpPr>
        <p:spPr>
          <a:xfrm>
            <a:off x="4969103" y="6412788"/>
            <a:ext cx="6384697" cy="523220"/>
          </a:xfrm>
          <a:prstGeom prst="rect">
            <a:avLst/>
          </a:prstGeom>
          <a:noFill/>
        </p:spPr>
        <p:txBody>
          <a:bodyPr wrap="none" rtlCol="0">
            <a:spAutoFit/>
          </a:bodyPr>
          <a:lstStyle/>
          <a:p>
            <a:r>
              <a:rPr lang="en-US" sz="1400" dirty="0"/>
              <a:t>Source: </a:t>
            </a:r>
            <a:r>
              <a:rPr lang="en-US" sz="1400"/>
              <a:t>New York </a:t>
            </a:r>
            <a:r>
              <a:rPr lang="en-US" sz="1400" dirty="0"/>
              <a:t>Times, from Thomas Piketty, Emmanuel </a:t>
            </a:r>
            <a:r>
              <a:rPr lang="en-US" sz="1400" dirty="0" err="1"/>
              <a:t>Saez</a:t>
            </a:r>
            <a:r>
              <a:rPr lang="en-US" sz="1400" dirty="0"/>
              <a:t> and Gabriel Zucman, “</a:t>
            </a:r>
          </a:p>
          <a:p>
            <a:r>
              <a:rPr lang="en-US" sz="1400" dirty="0"/>
              <a:t>Distributional National Accounts: Methods and Estimates for the United States”</a:t>
            </a:r>
          </a:p>
        </p:txBody>
      </p:sp>
      <p:sp>
        <p:nvSpPr>
          <p:cNvPr id="3" name="TextBox 2">
            <a:extLst>
              <a:ext uri="{FF2B5EF4-FFF2-40B4-BE49-F238E27FC236}">
                <a16:creationId xmlns:a16="http://schemas.microsoft.com/office/drawing/2014/main" id="{ED169B62-4EC1-7148-AC0A-3E8B3E97012F}"/>
              </a:ext>
            </a:extLst>
          </p:cNvPr>
          <p:cNvSpPr txBox="1"/>
          <p:nvPr/>
        </p:nvSpPr>
        <p:spPr>
          <a:xfrm>
            <a:off x="5384426" y="5641029"/>
            <a:ext cx="1423147" cy="369332"/>
          </a:xfrm>
          <a:prstGeom prst="rect">
            <a:avLst/>
          </a:prstGeom>
          <a:noFill/>
        </p:spPr>
        <p:txBody>
          <a:bodyPr wrap="none" rtlCol="0">
            <a:spAutoFit/>
          </a:bodyPr>
          <a:lstStyle/>
          <a:p>
            <a:r>
              <a:rPr lang="en-US" dirty="0"/>
              <a:t>1961 to 2011</a:t>
            </a:r>
          </a:p>
        </p:txBody>
      </p:sp>
    </p:spTree>
    <p:extLst>
      <p:ext uri="{BB962C8B-B14F-4D97-AF65-F5344CB8AC3E}">
        <p14:creationId xmlns:p14="http://schemas.microsoft.com/office/powerpoint/2010/main" val="12081795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94C1-A1FF-DD99-5922-E19235BDCFA7}"/>
              </a:ext>
            </a:extLst>
          </p:cNvPr>
          <p:cNvSpPr>
            <a:spLocks noGrp="1"/>
          </p:cNvSpPr>
          <p:nvPr>
            <p:ph type="title"/>
          </p:nvPr>
        </p:nvSpPr>
        <p:spPr/>
        <p:txBody>
          <a:bodyPr/>
          <a:lstStyle/>
          <a:p>
            <a:r>
              <a:rPr lang="en-US" dirty="0">
                <a:solidFill>
                  <a:schemeClr val="bg1"/>
                </a:solidFill>
              </a:rPr>
              <a:t>Cur</a:t>
            </a:r>
            <a:r>
              <a:rPr lang="en-US" dirty="0"/>
              <a:t>rent Tax Rates Across Incomes (2023)</a:t>
            </a:r>
          </a:p>
        </p:txBody>
      </p:sp>
      <p:pic>
        <p:nvPicPr>
          <p:cNvPr id="6" name="Content Placeholder 5" descr="A graph showing tax rates&#10;&#10;Description automatically generated">
            <a:extLst>
              <a:ext uri="{FF2B5EF4-FFF2-40B4-BE49-F238E27FC236}">
                <a16:creationId xmlns:a16="http://schemas.microsoft.com/office/drawing/2014/main" id="{DBCA6F03-F474-683F-AB46-50A61D5839F0}"/>
              </a:ext>
            </a:extLst>
          </p:cNvPr>
          <p:cNvPicPr>
            <a:picLocks noGrp="1" noChangeAspect="1"/>
          </p:cNvPicPr>
          <p:nvPr>
            <p:ph idx="1"/>
          </p:nvPr>
        </p:nvPicPr>
        <p:blipFill>
          <a:blip r:embed="rId2"/>
          <a:stretch>
            <a:fillRect/>
          </a:stretch>
        </p:blipFill>
        <p:spPr>
          <a:xfrm>
            <a:off x="1173692" y="1307918"/>
            <a:ext cx="9844616" cy="4922308"/>
          </a:xfrm>
        </p:spPr>
      </p:pic>
      <p:sp>
        <p:nvSpPr>
          <p:cNvPr id="4" name="Slide Number Placeholder 3">
            <a:extLst>
              <a:ext uri="{FF2B5EF4-FFF2-40B4-BE49-F238E27FC236}">
                <a16:creationId xmlns:a16="http://schemas.microsoft.com/office/drawing/2014/main" id="{B883856E-0798-5031-683B-0F7347591B8A}"/>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6608579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B2C2-D4BD-CFC2-A06C-D2FF38FFE19C}"/>
              </a:ext>
            </a:extLst>
          </p:cNvPr>
          <p:cNvSpPr>
            <a:spLocks noGrp="1"/>
          </p:cNvSpPr>
          <p:nvPr>
            <p:ph type="title"/>
          </p:nvPr>
        </p:nvSpPr>
        <p:spPr/>
        <p:txBody>
          <a:bodyPr/>
          <a:lstStyle/>
          <a:p>
            <a:r>
              <a:rPr lang="en-US" dirty="0">
                <a:solidFill>
                  <a:schemeClr val="bg1"/>
                </a:solidFill>
              </a:rPr>
              <a:t>All </a:t>
            </a:r>
            <a:r>
              <a:rPr lang="en-US" dirty="0"/>
              <a:t>Federal Taxes</a:t>
            </a:r>
          </a:p>
        </p:txBody>
      </p:sp>
      <p:sp>
        <p:nvSpPr>
          <p:cNvPr id="4" name="Slide Number Placeholder 3">
            <a:extLst>
              <a:ext uri="{FF2B5EF4-FFF2-40B4-BE49-F238E27FC236}">
                <a16:creationId xmlns:a16="http://schemas.microsoft.com/office/drawing/2014/main" id="{4F9A304D-D076-D15B-3869-6D1FDAA6ACB9}"/>
              </a:ext>
            </a:extLst>
          </p:cNvPr>
          <p:cNvSpPr>
            <a:spLocks noGrp="1"/>
          </p:cNvSpPr>
          <p:nvPr>
            <p:ph type="sldNum" sz="quarter" idx="12"/>
          </p:nvPr>
        </p:nvSpPr>
        <p:spPr/>
        <p:txBody>
          <a:bodyPr/>
          <a:lstStyle/>
          <a:p>
            <a:fld id="{D9F085D5-EC86-4F6A-B501-C1359CB39116}" type="slidenum">
              <a:rPr lang="en-GB" smtClean="0"/>
              <a:t>65</a:t>
            </a:fld>
            <a:endParaRPr lang="en-GB"/>
          </a:p>
        </p:txBody>
      </p:sp>
      <p:pic>
        <p:nvPicPr>
          <p:cNvPr id="2050" name="Picture 2" descr="The federal tax system is progressive overall. Are federal taxes progressive? Explore federal taxes and transfers data (federal taxes progressive and federal tax system progressive data)">
            <a:extLst>
              <a:ext uri="{FF2B5EF4-FFF2-40B4-BE49-F238E27FC236}">
                <a16:creationId xmlns:a16="http://schemas.microsoft.com/office/drawing/2014/main" id="{74DEE483-E4B2-5255-C103-F978D52D18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7659" y="897328"/>
            <a:ext cx="9356682" cy="533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7371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09B32-1A68-E5F3-6073-C7C2A31A89EB}"/>
              </a:ext>
            </a:extLst>
          </p:cNvPr>
          <p:cNvSpPr>
            <a:spLocks noGrp="1"/>
          </p:cNvSpPr>
          <p:nvPr>
            <p:ph type="title"/>
          </p:nvPr>
        </p:nvSpPr>
        <p:spPr/>
        <p:txBody>
          <a:bodyPr/>
          <a:lstStyle/>
          <a:p>
            <a:r>
              <a:rPr lang="en-US" dirty="0">
                <a:solidFill>
                  <a:schemeClr val="bg1"/>
                </a:solidFill>
              </a:rPr>
              <a:t>All </a:t>
            </a:r>
            <a:r>
              <a:rPr lang="en-US" dirty="0"/>
              <a:t>Taxes</a:t>
            </a:r>
          </a:p>
        </p:txBody>
      </p:sp>
      <p:pic>
        <p:nvPicPr>
          <p:cNvPr id="6" name="Content Placeholder 5">
            <a:extLst>
              <a:ext uri="{FF2B5EF4-FFF2-40B4-BE49-F238E27FC236}">
                <a16:creationId xmlns:a16="http://schemas.microsoft.com/office/drawing/2014/main" id="{37478CDF-82D3-10A5-07D1-855522C38A94}"/>
              </a:ext>
            </a:extLst>
          </p:cNvPr>
          <p:cNvPicPr>
            <a:picLocks noGrp="1" noChangeAspect="1"/>
          </p:cNvPicPr>
          <p:nvPr>
            <p:ph idx="1"/>
          </p:nvPr>
        </p:nvPicPr>
        <p:blipFill>
          <a:blip r:embed="rId2"/>
          <a:stretch>
            <a:fillRect/>
          </a:stretch>
        </p:blipFill>
        <p:spPr>
          <a:xfrm>
            <a:off x="871484" y="1046126"/>
            <a:ext cx="10449031" cy="4765747"/>
          </a:xfrm>
        </p:spPr>
      </p:pic>
      <p:sp>
        <p:nvSpPr>
          <p:cNvPr id="4" name="Slide Number Placeholder 3">
            <a:extLst>
              <a:ext uri="{FF2B5EF4-FFF2-40B4-BE49-F238E27FC236}">
                <a16:creationId xmlns:a16="http://schemas.microsoft.com/office/drawing/2014/main" id="{57DA8143-8656-9653-0809-15A4F6AA1544}"/>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41930023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BE02-068E-1180-6824-7581C991DFF3}"/>
              </a:ext>
            </a:extLst>
          </p:cNvPr>
          <p:cNvSpPr>
            <a:spLocks noGrp="1"/>
          </p:cNvSpPr>
          <p:nvPr>
            <p:ph type="title"/>
          </p:nvPr>
        </p:nvSpPr>
        <p:spPr>
          <a:xfrm>
            <a:off x="993181" y="0"/>
            <a:ext cx="10515600" cy="1325563"/>
          </a:xfrm>
        </p:spPr>
        <p:txBody>
          <a:bodyPr/>
          <a:lstStyle/>
          <a:p>
            <a:r>
              <a:rPr lang="en-US" dirty="0">
                <a:solidFill>
                  <a:schemeClr val="bg1"/>
                </a:solidFill>
              </a:rPr>
              <a:t>Av</a:t>
            </a:r>
            <a:r>
              <a:rPr lang="en-US" dirty="0"/>
              <a:t>erage Tax is a Bit More Complicated</a:t>
            </a:r>
          </a:p>
        </p:txBody>
      </p:sp>
      <p:sp>
        <p:nvSpPr>
          <p:cNvPr id="3" name="Content Placeholder 2">
            <a:extLst>
              <a:ext uri="{FF2B5EF4-FFF2-40B4-BE49-F238E27FC236}">
                <a16:creationId xmlns:a16="http://schemas.microsoft.com/office/drawing/2014/main" id="{5E67337E-C5EC-C434-3897-C805B5C64F2E}"/>
              </a:ext>
            </a:extLst>
          </p:cNvPr>
          <p:cNvSpPr>
            <a:spLocks noGrp="1"/>
          </p:cNvSpPr>
          <p:nvPr>
            <p:ph sz="half" idx="1"/>
          </p:nvPr>
        </p:nvSpPr>
        <p:spPr>
          <a:xfrm>
            <a:off x="838200" y="1665980"/>
            <a:ext cx="10515600" cy="4189162"/>
          </a:xfrm>
        </p:spPr>
        <p:txBody>
          <a:bodyPr/>
          <a:lstStyle/>
          <a:p>
            <a:r>
              <a:rPr lang="en-US" dirty="0"/>
              <a:t>Is ability to pay better measured by taxable income, or before tax income?</a:t>
            </a:r>
          </a:p>
          <a:p>
            <a:r>
              <a:rPr lang="en-US" dirty="0"/>
              <a:t>Remember tax expenditures.</a:t>
            </a:r>
          </a:p>
          <a:p>
            <a:r>
              <a:rPr lang="en-US" dirty="0"/>
              <a:t>But not all tax expenditures are bad:  medical expense deductibility.</a:t>
            </a:r>
          </a:p>
          <a:p>
            <a:r>
              <a:rPr lang="en-US" dirty="0"/>
              <a:t>In judging inequality you have to look at the effect of </a:t>
            </a:r>
            <a:r>
              <a:rPr lang="en-US" i="1" dirty="0"/>
              <a:t>transfers</a:t>
            </a:r>
            <a:r>
              <a:rPr lang="en-US" dirty="0"/>
              <a:t> as well as </a:t>
            </a:r>
            <a:r>
              <a:rPr lang="en-US" i="1" dirty="0"/>
              <a:t>all</a:t>
            </a:r>
            <a:r>
              <a:rPr lang="en-US" dirty="0"/>
              <a:t> taxes.</a:t>
            </a:r>
          </a:p>
          <a:p>
            <a:r>
              <a:rPr lang="en-US" dirty="0"/>
              <a:t>No perfect answers </a:t>
            </a:r>
          </a:p>
        </p:txBody>
      </p:sp>
      <p:sp>
        <p:nvSpPr>
          <p:cNvPr id="5" name="Slide Number Placeholder 4">
            <a:extLst>
              <a:ext uri="{FF2B5EF4-FFF2-40B4-BE49-F238E27FC236}">
                <a16:creationId xmlns:a16="http://schemas.microsoft.com/office/drawing/2014/main" id="{00D49F71-6072-EA59-4D37-07D85FE3F609}"/>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179340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068E-A60C-54A2-A764-4095860D8E64}"/>
              </a:ext>
            </a:extLst>
          </p:cNvPr>
          <p:cNvSpPr>
            <a:spLocks noGrp="1"/>
          </p:cNvSpPr>
          <p:nvPr>
            <p:ph type="title"/>
          </p:nvPr>
        </p:nvSpPr>
        <p:spPr>
          <a:xfrm>
            <a:off x="781755" y="0"/>
            <a:ext cx="10515600" cy="1325563"/>
          </a:xfrm>
        </p:spPr>
        <p:txBody>
          <a:bodyPr/>
          <a:lstStyle/>
          <a:p>
            <a:r>
              <a:rPr lang="en-US" dirty="0">
                <a:solidFill>
                  <a:schemeClr val="bg1"/>
                </a:solidFill>
              </a:rPr>
              <a:t>Fed</a:t>
            </a:r>
            <a:r>
              <a:rPr lang="en-US" dirty="0"/>
              <a:t>eral Taxes and Transfers</a:t>
            </a:r>
          </a:p>
        </p:txBody>
      </p:sp>
      <p:sp>
        <p:nvSpPr>
          <p:cNvPr id="4" name="Slide Number Placeholder 3">
            <a:extLst>
              <a:ext uri="{FF2B5EF4-FFF2-40B4-BE49-F238E27FC236}">
                <a16:creationId xmlns:a16="http://schemas.microsoft.com/office/drawing/2014/main" id="{415DEECF-73A6-30C8-C099-237CFD2F5C33}"/>
              </a:ext>
            </a:extLst>
          </p:cNvPr>
          <p:cNvSpPr>
            <a:spLocks noGrp="1"/>
          </p:cNvSpPr>
          <p:nvPr>
            <p:ph type="sldNum" sz="quarter" idx="12"/>
          </p:nvPr>
        </p:nvSpPr>
        <p:spPr/>
        <p:txBody>
          <a:bodyPr/>
          <a:lstStyle/>
          <a:p>
            <a:fld id="{D9F085D5-EC86-4F6A-B501-C1359CB39116}" type="slidenum">
              <a:rPr lang="en-GB" smtClean="0"/>
              <a:t>68</a:t>
            </a:fld>
            <a:endParaRPr lang="en-GB"/>
          </a:p>
        </p:txBody>
      </p:sp>
      <p:pic>
        <p:nvPicPr>
          <p:cNvPr id="9" name="Content Placeholder 8">
            <a:extLst>
              <a:ext uri="{FF2B5EF4-FFF2-40B4-BE49-F238E27FC236}">
                <a16:creationId xmlns:a16="http://schemas.microsoft.com/office/drawing/2014/main" id="{67FA74ED-403F-D98A-04CF-4ADE2E15D168}"/>
              </a:ext>
            </a:extLst>
          </p:cNvPr>
          <p:cNvPicPr>
            <a:picLocks noGrp="1" noChangeAspect="1"/>
          </p:cNvPicPr>
          <p:nvPr>
            <p:ph idx="1"/>
          </p:nvPr>
        </p:nvPicPr>
        <p:blipFill>
          <a:blip r:embed="rId2"/>
          <a:stretch>
            <a:fillRect/>
          </a:stretch>
        </p:blipFill>
        <p:spPr>
          <a:xfrm>
            <a:off x="1465942" y="1059443"/>
            <a:ext cx="9260115" cy="5170783"/>
          </a:xfrm>
          <a:prstGeom prst="rect">
            <a:avLst/>
          </a:prstGeom>
        </p:spPr>
      </p:pic>
    </p:spTree>
    <p:extLst>
      <p:ext uri="{BB962C8B-B14F-4D97-AF65-F5344CB8AC3E}">
        <p14:creationId xmlns:p14="http://schemas.microsoft.com/office/powerpoint/2010/main" val="30780663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888" y="0"/>
            <a:ext cx="10515600" cy="1325563"/>
          </a:xfrm>
        </p:spPr>
        <p:txBody>
          <a:bodyPr/>
          <a:lstStyle/>
          <a:p>
            <a:r>
              <a:rPr lang="en-US" dirty="0">
                <a:solidFill>
                  <a:srgbClr val="FFFFFF"/>
                </a:solidFill>
              </a:rPr>
              <a:t>The</a:t>
            </a:r>
            <a:r>
              <a:rPr lang="en-US" dirty="0"/>
              <a:t> Bottom 40% Don</a:t>
            </a:r>
            <a:r>
              <a:rPr lang="mr-IN" dirty="0"/>
              <a:t>’</a:t>
            </a:r>
            <a:r>
              <a:rPr lang="en-US" dirty="0"/>
              <a:t>t Pay Income Taxes? </a:t>
            </a:r>
          </a:p>
        </p:txBody>
      </p:sp>
      <p:sp>
        <p:nvSpPr>
          <p:cNvPr id="3" name="Content Placeholder 2"/>
          <p:cNvSpPr>
            <a:spLocks noGrp="1"/>
          </p:cNvSpPr>
          <p:nvPr>
            <p:ph idx="1"/>
          </p:nvPr>
        </p:nvSpPr>
        <p:spPr>
          <a:xfrm>
            <a:off x="838200" y="1466850"/>
            <a:ext cx="10515600" cy="4302818"/>
          </a:xfrm>
        </p:spPr>
        <p:txBody>
          <a:bodyPr>
            <a:noAutofit/>
          </a:bodyPr>
          <a:lstStyle/>
          <a:p>
            <a:pPr>
              <a:spcAft>
                <a:spcPts val="1000"/>
              </a:spcAft>
            </a:pPr>
            <a:r>
              <a:rPr lang="en-US" dirty="0"/>
              <a:t>There is a common narrative that the bottom 40% don’t pay income taxes.</a:t>
            </a:r>
          </a:p>
          <a:p>
            <a:pPr>
              <a:spcAft>
                <a:spcPts val="1000"/>
              </a:spcAft>
            </a:pPr>
            <a:r>
              <a:rPr lang="en-US" dirty="0"/>
              <a:t>But they pay other taxes and they also pay state and local taxes</a:t>
            </a:r>
          </a:p>
          <a:p>
            <a:pPr lvl="1">
              <a:spcAft>
                <a:spcPts val="1000"/>
              </a:spcAft>
            </a:pPr>
            <a:r>
              <a:rPr lang="en-US" dirty="0"/>
              <a:t>Payroll</a:t>
            </a:r>
          </a:p>
          <a:p>
            <a:pPr lvl="1">
              <a:spcAft>
                <a:spcPts val="1000"/>
              </a:spcAft>
            </a:pPr>
            <a:r>
              <a:rPr lang="en-US" dirty="0"/>
              <a:t>State and local taxes</a:t>
            </a:r>
          </a:p>
          <a:p>
            <a:pPr lvl="1">
              <a:spcAft>
                <a:spcPts val="1000"/>
              </a:spcAft>
            </a:pPr>
            <a:r>
              <a:rPr lang="en-US" dirty="0"/>
              <a:t>Excise taxes – see the slide 4 slides ago.</a:t>
            </a:r>
          </a:p>
          <a:p>
            <a:pPr>
              <a:spcAft>
                <a:spcPts val="1000"/>
              </a:spcAft>
            </a:pPr>
            <a:r>
              <a:rPr lang="en-US" sz="3200" dirty="0"/>
              <a:t>But, previous slide shows that the bottom 60% are net beneficiaries of </a:t>
            </a:r>
            <a:r>
              <a:rPr lang="en-US" sz="3200" i="1" dirty="0"/>
              <a:t>Federal </a:t>
            </a:r>
            <a:r>
              <a:rPr lang="en-US" sz="3200" dirty="0"/>
              <a:t> tax and transfer system.</a:t>
            </a:r>
          </a:p>
          <a:p>
            <a:pPr>
              <a:spcAft>
                <a:spcPts val="1000"/>
              </a:spcAft>
            </a:pPr>
            <a:r>
              <a:rPr lang="en-US" sz="3200" dirty="0"/>
              <a:t>Is that bad?</a:t>
            </a:r>
          </a:p>
        </p:txBody>
      </p:sp>
      <p:sp>
        <p:nvSpPr>
          <p:cNvPr id="4" name="Slide Number Placeholder 3"/>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318278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b="1" dirty="0"/>
              <a:t>Week 1 (9/28):	US Federal Budget (Jon </a:t>
            </a:r>
            <a:r>
              <a:rPr lang="en-US" b="1" dirty="0" err="1"/>
              <a:t>Haveman</a:t>
            </a:r>
            <a:r>
              <a:rPr lang="en-US" b="1" dirty="0"/>
              <a:t>, NEED)</a:t>
            </a:r>
          </a:p>
          <a:p>
            <a:pPr lvl="1">
              <a:spcAft>
                <a:spcPts val="1000"/>
              </a:spcAft>
            </a:pPr>
            <a:r>
              <a:rPr lang="en-US" dirty="0"/>
              <a:t>Week 2 (10/5):	Trade and Globalization (Arkadiusz </a:t>
            </a:r>
            <a:r>
              <a:rPr lang="en-US" dirty="0" err="1"/>
              <a:t>Mironko</a:t>
            </a:r>
            <a:r>
              <a:rPr lang="en-US" dirty="0"/>
              <a:t>, Indiana Univ. East)</a:t>
            </a:r>
          </a:p>
          <a:p>
            <a:pPr lvl="1">
              <a:spcAft>
                <a:spcPts val="1000"/>
              </a:spcAft>
            </a:pPr>
            <a:r>
              <a:rPr lang="en-US" dirty="0"/>
              <a:t>Week 3 (10/12):	International Institutions (Alan Deardorff, U of Michigan)</a:t>
            </a:r>
          </a:p>
          <a:p>
            <a:pPr lvl="1">
              <a:spcAft>
                <a:spcPts val="1000"/>
              </a:spcAft>
            </a:pPr>
            <a:r>
              <a:rPr lang="en-US" dirty="0"/>
              <a:t>Week 4 (10/19):	Economic Update (Geoffrey </a:t>
            </a:r>
            <a:r>
              <a:rPr lang="en-US" dirty="0" err="1"/>
              <a:t>Woglom</a:t>
            </a:r>
            <a:r>
              <a:rPr lang="en-US" dirty="0"/>
              <a:t>, Amherst College)</a:t>
            </a:r>
          </a:p>
          <a:p>
            <a:pPr lvl="1">
              <a:spcAft>
                <a:spcPts val="1000"/>
              </a:spcAft>
            </a:pPr>
            <a:r>
              <a:rPr lang="en-US" dirty="0"/>
              <a:t>Week 5 (10/26):	Monetary Policy (Geoffrey Woglom)</a:t>
            </a:r>
          </a:p>
          <a:p>
            <a:pPr lvl="1">
              <a:spcAft>
                <a:spcPts val="1000"/>
              </a:spcAft>
            </a:pPr>
            <a:r>
              <a:rPr lang="en-US" dirty="0"/>
              <a:t>Week 6 (11/02):	Intro to Financial Economics (Geoffrey Woglom)</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640338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4119-4B26-805F-9A3F-2BE025FB09A1}"/>
              </a:ext>
            </a:extLst>
          </p:cNvPr>
          <p:cNvSpPr>
            <a:spLocks noGrp="1"/>
          </p:cNvSpPr>
          <p:nvPr>
            <p:ph type="title"/>
          </p:nvPr>
        </p:nvSpPr>
        <p:spPr/>
        <p:txBody>
          <a:bodyPr/>
          <a:lstStyle/>
          <a:p>
            <a:r>
              <a:rPr lang="en-US" dirty="0">
                <a:solidFill>
                  <a:schemeClr val="bg1"/>
                </a:solidFill>
              </a:rPr>
              <a:t>Inc</a:t>
            </a:r>
            <a:r>
              <a:rPr lang="en-US" dirty="0"/>
              <a:t>ome Quintiles in 2019</a:t>
            </a:r>
          </a:p>
        </p:txBody>
      </p:sp>
      <p:sp>
        <p:nvSpPr>
          <p:cNvPr id="3" name="Content Placeholder 2">
            <a:extLst>
              <a:ext uri="{FF2B5EF4-FFF2-40B4-BE49-F238E27FC236}">
                <a16:creationId xmlns:a16="http://schemas.microsoft.com/office/drawing/2014/main" id="{F61CF04E-74B7-1E4D-C8EE-78F7A2E1BC6F}"/>
              </a:ext>
            </a:extLst>
          </p:cNvPr>
          <p:cNvSpPr>
            <a:spLocks noGrp="1"/>
          </p:cNvSpPr>
          <p:nvPr>
            <p:ph sz="half" idx="1"/>
          </p:nvPr>
        </p:nvSpPr>
        <p:spPr/>
        <p:txBody>
          <a:bodyPr/>
          <a:lstStyle/>
          <a:p>
            <a:pPr marL="0" indent="0">
              <a:buNone/>
            </a:pPr>
            <a:r>
              <a:rPr lang="en-US" dirty="0"/>
              <a:t>Average Income within the quintile:</a:t>
            </a:r>
          </a:p>
          <a:p>
            <a:pPr marL="514350" indent="-514350">
              <a:buFont typeface="+mj-lt"/>
              <a:buAutoNum type="arabicPeriod"/>
            </a:pPr>
            <a:r>
              <a:rPr lang="en-US" dirty="0"/>
              <a:t>$17,200</a:t>
            </a:r>
          </a:p>
          <a:p>
            <a:pPr marL="514350" indent="-514350">
              <a:buFont typeface="+mj-lt"/>
              <a:buAutoNum type="arabicPeriod"/>
            </a:pPr>
            <a:r>
              <a:rPr lang="en-US" dirty="0"/>
              <a:t>$39,600</a:t>
            </a:r>
          </a:p>
          <a:p>
            <a:pPr marL="514350" indent="-514350">
              <a:buFont typeface="+mj-lt"/>
              <a:buAutoNum type="arabicPeriod"/>
            </a:pPr>
            <a:r>
              <a:rPr lang="en-US" dirty="0"/>
              <a:t>$67,500</a:t>
            </a:r>
          </a:p>
          <a:p>
            <a:pPr marL="514350" indent="-514350">
              <a:buFont typeface="+mj-lt"/>
              <a:buAutoNum type="arabicPeriod"/>
            </a:pPr>
            <a:r>
              <a:rPr lang="en-US" dirty="0"/>
              <a:t>$108,700</a:t>
            </a:r>
          </a:p>
          <a:p>
            <a:pPr marL="514350" indent="-514350">
              <a:buFont typeface="+mj-lt"/>
              <a:buAutoNum type="arabicPeriod"/>
            </a:pPr>
            <a:r>
              <a:rPr lang="en-US" dirty="0"/>
              <a:t>$318,900</a:t>
            </a:r>
          </a:p>
        </p:txBody>
      </p:sp>
      <p:sp>
        <p:nvSpPr>
          <p:cNvPr id="4" name="Content Placeholder 3">
            <a:extLst>
              <a:ext uri="{FF2B5EF4-FFF2-40B4-BE49-F238E27FC236}">
                <a16:creationId xmlns:a16="http://schemas.microsoft.com/office/drawing/2014/main" id="{B23D3525-E737-CF48-7A72-141724FC6F32}"/>
              </a:ext>
            </a:extLst>
          </p:cNvPr>
          <p:cNvSpPr>
            <a:spLocks noGrp="1"/>
          </p:cNvSpPr>
          <p:nvPr>
            <p:ph sz="half" idx="2"/>
          </p:nvPr>
        </p:nvSpPr>
        <p:spPr/>
        <p:txBody>
          <a:bodyPr/>
          <a:lstStyle/>
          <a:p>
            <a:r>
              <a:rPr lang="en-US" dirty="0"/>
              <a:t>At the top:</a:t>
            </a:r>
          </a:p>
          <a:p>
            <a:pPr lvl="1">
              <a:spcAft>
                <a:spcPts val="1000"/>
              </a:spcAft>
            </a:pPr>
            <a:r>
              <a:rPr lang="en-US" dirty="0"/>
              <a:t>81-90,  $166,600; </a:t>
            </a:r>
          </a:p>
          <a:p>
            <a:pPr lvl="1">
              <a:spcAft>
                <a:spcPts val="1000"/>
              </a:spcAft>
            </a:pPr>
            <a:r>
              <a:rPr lang="en-US" dirty="0"/>
              <a:t>91-95, $236,700; </a:t>
            </a:r>
          </a:p>
          <a:p>
            <a:pPr lvl="1">
              <a:spcAft>
                <a:spcPts val="1000"/>
              </a:spcAft>
            </a:pPr>
            <a:r>
              <a:rPr lang="en-US" dirty="0"/>
              <a:t>96-99, $403,600; </a:t>
            </a:r>
          </a:p>
          <a:p>
            <a:pPr lvl="1"/>
            <a:r>
              <a:rPr lang="en-US" dirty="0"/>
              <a:t>top 1%, $1,983,700</a:t>
            </a:r>
          </a:p>
          <a:p>
            <a:endParaRPr lang="en-US" dirty="0"/>
          </a:p>
        </p:txBody>
      </p:sp>
      <p:sp>
        <p:nvSpPr>
          <p:cNvPr id="5" name="Slide Number Placeholder 4">
            <a:extLst>
              <a:ext uri="{FF2B5EF4-FFF2-40B4-BE49-F238E27FC236}">
                <a16:creationId xmlns:a16="http://schemas.microsoft.com/office/drawing/2014/main" id="{0DB7933B-B93F-8E30-9681-7DFA1484CBEA}"/>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28637761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E7676-0B84-8B45-8900-CDF912D1C258}"/>
              </a:ext>
            </a:extLst>
          </p:cNvPr>
          <p:cNvSpPr>
            <a:spLocks noGrp="1"/>
          </p:cNvSpPr>
          <p:nvPr>
            <p:ph type="title"/>
          </p:nvPr>
        </p:nvSpPr>
        <p:spPr/>
        <p:txBody>
          <a:bodyPr/>
          <a:lstStyle/>
          <a:p>
            <a:r>
              <a:rPr lang="en-US" dirty="0">
                <a:solidFill>
                  <a:schemeClr val="bg1"/>
                </a:solidFill>
              </a:rPr>
              <a:t> Re</a:t>
            </a:r>
            <a:r>
              <a:rPr lang="en-US" dirty="0"/>
              <a:t>venue Sources: Share of GDP over Time</a:t>
            </a:r>
          </a:p>
        </p:txBody>
      </p:sp>
      <p:sp>
        <p:nvSpPr>
          <p:cNvPr id="4" name="Slide Number Placeholder 3">
            <a:extLst>
              <a:ext uri="{FF2B5EF4-FFF2-40B4-BE49-F238E27FC236}">
                <a16:creationId xmlns:a16="http://schemas.microsoft.com/office/drawing/2014/main" id="{3668A033-3410-ED46-B081-C974CDDF3223}"/>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7" name="TextBox 6">
            <a:extLst>
              <a:ext uri="{FF2B5EF4-FFF2-40B4-BE49-F238E27FC236}">
                <a16:creationId xmlns:a16="http://schemas.microsoft.com/office/drawing/2014/main" id="{CE042EA5-A5A9-384E-88B2-DDAB7267CA82}"/>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2023 to 2033</a:t>
            </a:r>
          </a:p>
        </p:txBody>
      </p:sp>
      <p:pic>
        <p:nvPicPr>
          <p:cNvPr id="8" name="Content Placeholder 7">
            <a:extLst>
              <a:ext uri="{FF2B5EF4-FFF2-40B4-BE49-F238E27FC236}">
                <a16:creationId xmlns:a16="http://schemas.microsoft.com/office/drawing/2014/main" id="{4DD475C0-DBFA-43DF-1A23-C477C3C20603}"/>
              </a:ext>
            </a:extLst>
          </p:cNvPr>
          <p:cNvPicPr>
            <a:picLocks noGrp="1" noChangeAspect="1"/>
          </p:cNvPicPr>
          <p:nvPr>
            <p:ph idx="1"/>
          </p:nvPr>
        </p:nvPicPr>
        <p:blipFill>
          <a:blip r:embed="rId3"/>
          <a:srcRect/>
          <a:stretch/>
        </p:blipFill>
        <p:spPr>
          <a:xfrm>
            <a:off x="1882726" y="1206006"/>
            <a:ext cx="8426547" cy="4885721"/>
          </a:xfrm>
        </p:spPr>
      </p:pic>
    </p:spTree>
    <p:extLst>
      <p:ext uri="{BB962C8B-B14F-4D97-AF65-F5344CB8AC3E}">
        <p14:creationId xmlns:p14="http://schemas.microsoft.com/office/powerpoint/2010/main" val="7042577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262649"/>
            <a:ext cx="10515600" cy="1325563"/>
          </a:xfrm>
        </p:spPr>
        <p:txBody>
          <a:bodyPr/>
          <a:lstStyle/>
          <a:p>
            <a:r>
              <a:rPr lang="en-US" dirty="0">
                <a:solidFill>
                  <a:srgbClr val="FFFFFF"/>
                </a:solidFill>
              </a:rPr>
              <a:t>Int</a:t>
            </a:r>
            <a:r>
              <a:rPr lang="en-US" dirty="0">
                <a:solidFill>
                  <a:schemeClr val="bg1"/>
                </a:solidFill>
              </a:rPr>
              <a:t>e</a:t>
            </a:r>
            <a:r>
              <a:rPr lang="en-US" dirty="0"/>
              <a:t>rnational</a:t>
            </a:r>
            <a:br>
              <a:rPr lang="en-US" dirty="0"/>
            </a:br>
            <a:r>
              <a:rPr lang="en-US" dirty="0"/>
              <a:t> Comparison</a:t>
            </a:r>
          </a:p>
        </p:txBody>
      </p:sp>
      <p:sp>
        <p:nvSpPr>
          <p:cNvPr id="4" name="Slide Number Placeholder 3"/>
          <p:cNvSpPr>
            <a:spLocks noGrp="1"/>
          </p:cNvSpPr>
          <p:nvPr>
            <p:ph type="sldNum" sz="quarter" idx="12"/>
          </p:nvPr>
        </p:nvSpPr>
        <p:spPr/>
        <p:txBody>
          <a:bodyPr/>
          <a:lstStyle/>
          <a:p>
            <a:fld id="{D9F085D5-EC86-4F6A-B501-C1359CB39116}" type="slidenum">
              <a:rPr lang="en-GB" smtClean="0"/>
              <a:t>72</a:t>
            </a:fld>
            <a:endParaRPr lang="en-GB"/>
          </a:p>
        </p:txBody>
      </p:sp>
      <p:graphicFrame>
        <p:nvGraphicFramePr>
          <p:cNvPr id="6" name="Chart 5">
            <a:extLst>
              <a:ext uri="{FF2B5EF4-FFF2-40B4-BE49-F238E27FC236}">
                <a16:creationId xmlns:a16="http://schemas.microsoft.com/office/drawing/2014/main" id="{623D1EEA-43A5-B829-20C2-5980A0D4879D}"/>
              </a:ext>
            </a:extLst>
          </p:cNvPr>
          <p:cNvGraphicFramePr>
            <a:graphicFrameLocks noGrp="1" noChangeAspect="1"/>
          </p:cNvGraphicFramePr>
          <p:nvPr/>
        </p:nvGraphicFramePr>
        <p:xfrm>
          <a:off x="3381578" y="336972"/>
          <a:ext cx="8451963" cy="61264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D0C28D5-681B-86A5-2CE8-6F84876F6BFD}"/>
              </a:ext>
            </a:extLst>
          </p:cNvPr>
          <p:cNvSpPr txBox="1"/>
          <p:nvPr/>
        </p:nvSpPr>
        <p:spPr>
          <a:xfrm>
            <a:off x="577153" y="3169379"/>
            <a:ext cx="2622015" cy="461665"/>
          </a:xfrm>
          <a:prstGeom prst="rect">
            <a:avLst/>
          </a:prstGeom>
          <a:noFill/>
        </p:spPr>
        <p:txBody>
          <a:bodyPr wrap="square" rtlCol="0">
            <a:spAutoFit/>
          </a:bodyPr>
          <a:lstStyle/>
          <a:p>
            <a:r>
              <a:rPr lang="en-US" sz="2400" dirty="0"/>
              <a:t>OECD Avg. 33.5%</a:t>
            </a:r>
          </a:p>
        </p:txBody>
      </p:sp>
    </p:spTree>
    <p:extLst>
      <p:ext uri="{BB962C8B-B14F-4D97-AF65-F5344CB8AC3E}">
        <p14:creationId xmlns:p14="http://schemas.microsoft.com/office/powerpoint/2010/main" val="20655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6" y="7454"/>
            <a:ext cx="10515600" cy="1325563"/>
          </a:xfrm>
        </p:spPr>
        <p:txBody>
          <a:bodyPr/>
          <a:lstStyle/>
          <a:p>
            <a:r>
              <a:rPr lang="en-US" dirty="0">
                <a:solidFill>
                  <a:srgbClr val="FFFFFF"/>
                </a:solidFill>
              </a:rPr>
              <a:t>Sum</a:t>
            </a:r>
            <a:r>
              <a:rPr lang="en-US" dirty="0">
                <a:solidFill>
                  <a:schemeClr val="accent5">
                    <a:lumMod val="50000"/>
                  </a:schemeClr>
                </a:solidFill>
              </a:rPr>
              <a:t>mary:  Past and Future Budgets</a:t>
            </a: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73</a:t>
            </a:fld>
            <a:endParaRPr lang="en-GB"/>
          </a:p>
        </p:txBody>
      </p:sp>
      <p:sp>
        <p:nvSpPr>
          <p:cNvPr id="5" name="Rectangle 2">
            <a:extLst>
              <a:ext uri="{FF2B5EF4-FFF2-40B4-BE49-F238E27FC236}">
                <a16:creationId xmlns:a16="http://schemas.microsoft.com/office/drawing/2014/main" id="{1A4A67F9-1D57-4F48-88CA-FF0A805131FF}"/>
              </a:ext>
            </a:extLst>
          </p:cNvPr>
          <p:cNvSpPr>
            <a:spLocks noChangeArrowheads="1"/>
          </p:cNvSpPr>
          <p:nvPr/>
        </p:nvSpPr>
        <p:spPr bwMode="auto">
          <a:xfrm>
            <a:off x="4556551" y="1995797"/>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49DFE6C4-A3C1-A748-ADF5-B1A855772AA0}"/>
              </a:ext>
            </a:extLst>
          </p:cNvPr>
          <p:cNvSpPr/>
          <p:nvPr/>
        </p:nvSpPr>
        <p:spPr>
          <a:xfrm>
            <a:off x="9272750" y="1882257"/>
            <a:ext cx="2226233" cy="341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A9F243-E0BE-3D48-8444-F0F723FE3C20}"/>
              </a:ext>
            </a:extLst>
          </p:cNvPr>
          <p:cNvSpPr/>
          <p:nvPr/>
        </p:nvSpPr>
        <p:spPr>
          <a:xfrm>
            <a:off x="9448800" y="5292435"/>
            <a:ext cx="1787236" cy="36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BBE87EA-0B00-6E9F-404F-970F0F496A10}"/>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2022 to 2032</a:t>
            </a:r>
          </a:p>
        </p:txBody>
      </p:sp>
      <p:pic>
        <p:nvPicPr>
          <p:cNvPr id="10" name="Picture 9">
            <a:extLst>
              <a:ext uri="{FF2B5EF4-FFF2-40B4-BE49-F238E27FC236}">
                <a16:creationId xmlns:a16="http://schemas.microsoft.com/office/drawing/2014/main" id="{802DC743-735E-0F80-6FC2-D717B1D8B042}"/>
              </a:ext>
            </a:extLst>
          </p:cNvPr>
          <p:cNvPicPr>
            <a:picLocks noChangeAspect="1"/>
          </p:cNvPicPr>
          <p:nvPr/>
        </p:nvPicPr>
        <p:blipFill>
          <a:blip r:embed="rId2"/>
          <a:srcRect/>
          <a:stretch/>
        </p:blipFill>
        <p:spPr>
          <a:xfrm>
            <a:off x="1116928" y="1198245"/>
            <a:ext cx="9722615" cy="4802382"/>
          </a:xfrm>
          <a:prstGeom prst="rect">
            <a:avLst/>
          </a:prstGeom>
        </p:spPr>
      </p:pic>
    </p:spTree>
    <p:extLst>
      <p:ext uri="{BB962C8B-B14F-4D97-AF65-F5344CB8AC3E}">
        <p14:creationId xmlns:p14="http://schemas.microsoft.com/office/powerpoint/2010/main" val="15161557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E371-27F7-584A-B27A-BDDDBC29C390}"/>
              </a:ext>
            </a:extLst>
          </p:cNvPr>
          <p:cNvSpPr>
            <a:spLocks noGrp="1"/>
          </p:cNvSpPr>
          <p:nvPr>
            <p:ph type="title"/>
          </p:nvPr>
        </p:nvSpPr>
        <p:spPr/>
        <p:txBody>
          <a:bodyPr/>
          <a:lstStyle/>
          <a:p>
            <a:r>
              <a:rPr lang="en-US" dirty="0">
                <a:solidFill>
                  <a:schemeClr val="bg1"/>
                </a:solidFill>
              </a:rPr>
              <a:t> Su</a:t>
            </a:r>
            <a:r>
              <a:rPr lang="en-US" dirty="0"/>
              <a:t>mmary: Slide 1</a:t>
            </a:r>
          </a:p>
        </p:txBody>
      </p:sp>
      <p:sp>
        <p:nvSpPr>
          <p:cNvPr id="3" name="Content Placeholder 2">
            <a:extLst>
              <a:ext uri="{FF2B5EF4-FFF2-40B4-BE49-F238E27FC236}">
                <a16:creationId xmlns:a16="http://schemas.microsoft.com/office/drawing/2014/main" id="{DBFAD949-7A5B-634F-A5DC-20642ED911BC}"/>
              </a:ext>
            </a:extLst>
          </p:cNvPr>
          <p:cNvSpPr>
            <a:spLocks noGrp="1"/>
          </p:cNvSpPr>
          <p:nvPr>
            <p:ph idx="1"/>
          </p:nvPr>
        </p:nvSpPr>
        <p:spPr/>
        <p:txBody>
          <a:bodyPr/>
          <a:lstStyle/>
          <a:p>
            <a:pPr>
              <a:spcAft>
                <a:spcPts val="700"/>
              </a:spcAft>
            </a:pPr>
            <a:r>
              <a:rPr lang="en-US" dirty="0"/>
              <a:t>Total Federal Spending:  $4.9 Trillion in FY 2022</a:t>
            </a:r>
          </a:p>
          <a:p>
            <a:pPr>
              <a:spcAft>
                <a:spcPts val="700"/>
              </a:spcAft>
            </a:pPr>
            <a:r>
              <a:rPr lang="en-US" dirty="0"/>
              <a:t>There is remarkably little discretion in each budget:</a:t>
            </a:r>
          </a:p>
          <a:p>
            <a:pPr lvl="1">
              <a:spcAft>
                <a:spcPts val="700"/>
              </a:spcAft>
            </a:pPr>
            <a:r>
              <a:rPr lang="en-US" dirty="0"/>
              <a:t>Mandatory:	74%</a:t>
            </a:r>
          </a:p>
          <a:p>
            <a:pPr lvl="1">
              <a:spcAft>
                <a:spcPts val="700"/>
              </a:spcAft>
            </a:pPr>
            <a:r>
              <a:rPr lang="en-US" dirty="0"/>
              <a:t>Discretionary	26%</a:t>
            </a:r>
          </a:p>
          <a:p>
            <a:pPr>
              <a:spcAft>
                <a:spcPts val="700"/>
              </a:spcAft>
            </a:pPr>
            <a:r>
              <a:rPr lang="en-US" dirty="0"/>
              <a:t>Fastest growing parts of the budget:  Health Care and Interest</a:t>
            </a:r>
          </a:p>
          <a:p>
            <a:pPr>
              <a:spcAft>
                <a:spcPts val="700"/>
              </a:spcAft>
            </a:pPr>
            <a:r>
              <a:rPr lang="en-US" dirty="0"/>
              <a:t>By 2052:</a:t>
            </a:r>
          </a:p>
          <a:p>
            <a:pPr lvl="1">
              <a:spcAft>
                <a:spcPts val="700"/>
              </a:spcAft>
            </a:pPr>
            <a:r>
              <a:rPr lang="en-US" dirty="0"/>
              <a:t>Debt is forecast to grow to 185% of GDP, from 98% now</a:t>
            </a:r>
          </a:p>
          <a:p>
            <a:pPr lvl="1">
              <a:spcAft>
                <a:spcPts val="700"/>
              </a:spcAft>
            </a:pPr>
            <a:r>
              <a:rPr lang="en-US" dirty="0"/>
              <a:t>Interest payments are forecast to grow from 7% to 24% of budget</a:t>
            </a:r>
          </a:p>
        </p:txBody>
      </p:sp>
      <p:sp>
        <p:nvSpPr>
          <p:cNvPr id="4" name="Slide Number Placeholder 3">
            <a:extLst>
              <a:ext uri="{FF2B5EF4-FFF2-40B4-BE49-F238E27FC236}">
                <a16:creationId xmlns:a16="http://schemas.microsoft.com/office/drawing/2014/main" id="{EDA5B82D-94B4-B540-82F8-60C2B28316D0}"/>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300615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536E-7638-ED47-8528-9DEFBFC983FE}"/>
              </a:ext>
            </a:extLst>
          </p:cNvPr>
          <p:cNvSpPr>
            <a:spLocks noGrp="1"/>
          </p:cNvSpPr>
          <p:nvPr>
            <p:ph type="title"/>
          </p:nvPr>
        </p:nvSpPr>
        <p:spPr/>
        <p:txBody>
          <a:bodyPr/>
          <a:lstStyle/>
          <a:p>
            <a:r>
              <a:rPr lang="en-US" dirty="0"/>
              <a:t> </a:t>
            </a:r>
            <a:r>
              <a:rPr lang="en-US" dirty="0">
                <a:solidFill>
                  <a:schemeClr val="bg1"/>
                </a:solidFill>
              </a:rPr>
              <a:t>Su</a:t>
            </a:r>
            <a:r>
              <a:rPr lang="en-US" dirty="0"/>
              <a:t>mmary Slide1a:  Tax Expenditures</a:t>
            </a:r>
          </a:p>
        </p:txBody>
      </p:sp>
      <p:sp>
        <p:nvSpPr>
          <p:cNvPr id="3" name="Content Placeholder 2">
            <a:extLst>
              <a:ext uri="{FF2B5EF4-FFF2-40B4-BE49-F238E27FC236}">
                <a16:creationId xmlns:a16="http://schemas.microsoft.com/office/drawing/2014/main" id="{4521EEF7-D306-3E43-9937-2B7F161AED04}"/>
              </a:ext>
            </a:extLst>
          </p:cNvPr>
          <p:cNvSpPr>
            <a:spLocks noGrp="1"/>
          </p:cNvSpPr>
          <p:nvPr>
            <p:ph idx="1"/>
          </p:nvPr>
        </p:nvSpPr>
        <p:spPr/>
        <p:txBody>
          <a:bodyPr/>
          <a:lstStyle/>
          <a:p>
            <a:pPr>
              <a:spcAft>
                <a:spcPts val="1000"/>
              </a:spcAft>
            </a:pPr>
            <a:r>
              <a:rPr lang="en-US" dirty="0"/>
              <a:t>…Are policy enacted through the tax code.</a:t>
            </a:r>
          </a:p>
          <a:p>
            <a:pPr>
              <a:spcAft>
                <a:spcPts val="1000"/>
              </a:spcAft>
            </a:pPr>
            <a:r>
              <a:rPr lang="en-US" dirty="0"/>
              <a:t>…Are not explicitly on the books.</a:t>
            </a:r>
          </a:p>
          <a:p>
            <a:pPr>
              <a:spcAft>
                <a:spcPts val="1000"/>
              </a:spcAft>
            </a:pPr>
            <a:r>
              <a:rPr lang="en-US" dirty="0"/>
              <a:t>…Add &gt; 25% to budget deficit.</a:t>
            </a:r>
          </a:p>
          <a:p>
            <a:pPr>
              <a:spcAft>
                <a:spcPts val="1000"/>
              </a:spcAft>
            </a:pPr>
            <a:r>
              <a:rPr lang="en-US" dirty="0"/>
              <a:t>…Reduce the progressive nature of the tax code.</a:t>
            </a:r>
          </a:p>
          <a:p>
            <a:pPr>
              <a:spcAft>
                <a:spcPts val="1000"/>
              </a:spcAft>
            </a:pPr>
            <a:r>
              <a:rPr lang="en-US" dirty="0"/>
              <a:t>…Are larger than all of “Discretionary Spending”.</a:t>
            </a:r>
          </a:p>
        </p:txBody>
      </p:sp>
      <p:sp>
        <p:nvSpPr>
          <p:cNvPr id="4" name="Slide Number Placeholder 3">
            <a:extLst>
              <a:ext uri="{FF2B5EF4-FFF2-40B4-BE49-F238E27FC236}">
                <a16:creationId xmlns:a16="http://schemas.microsoft.com/office/drawing/2014/main" id="{09DBBCA4-954E-1740-92C8-8C7A0694E612}"/>
              </a:ext>
            </a:extLst>
          </p:cNvPr>
          <p:cNvSpPr>
            <a:spLocks noGrp="1"/>
          </p:cNvSpPr>
          <p:nvPr>
            <p:ph type="sldNum" sz="quarter" idx="12"/>
          </p:nvPr>
        </p:nvSpPr>
        <p:spPr/>
        <p:txBody>
          <a:bodyPr/>
          <a:lstStyle/>
          <a:p>
            <a:fld id="{D9F085D5-EC86-4F6A-B501-C1359CB39116}" type="slidenum">
              <a:rPr lang="en-GB" smtClean="0"/>
              <a:t>75</a:t>
            </a:fld>
            <a:endParaRPr lang="en-GB"/>
          </a:p>
        </p:txBody>
      </p:sp>
    </p:spTree>
    <p:extLst>
      <p:ext uri="{BB962C8B-B14F-4D97-AF65-F5344CB8AC3E}">
        <p14:creationId xmlns:p14="http://schemas.microsoft.com/office/powerpoint/2010/main" val="8715856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1728-8213-A44C-A1E7-71B9757FEFB1}"/>
              </a:ext>
            </a:extLst>
          </p:cNvPr>
          <p:cNvSpPr>
            <a:spLocks noGrp="1"/>
          </p:cNvSpPr>
          <p:nvPr>
            <p:ph type="title"/>
          </p:nvPr>
        </p:nvSpPr>
        <p:spPr/>
        <p:txBody>
          <a:bodyPr/>
          <a:lstStyle/>
          <a:p>
            <a:r>
              <a:rPr lang="en-US" dirty="0"/>
              <a:t> </a:t>
            </a:r>
            <a:r>
              <a:rPr lang="en-US" dirty="0">
                <a:solidFill>
                  <a:schemeClr val="bg1"/>
                </a:solidFill>
              </a:rPr>
              <a:t>Su</a:t>
            </a:r>
            <a:r>
              <a:rPr lang="en-US" dirty="0"/>
              <a:t>mmary: Slide 2</a:t>
            </a:r>
          </a:p>
        </p:txBody>
      </p:sp>
      <p:sp>
        <p:nvSpPr>
          <p:cNvPr id="3" name="Content Placeholder 2">
            <a:extLst>
              <a:ext uri="{FF2B5EF4-FFF2-40B4-BE49-F238E27FC236}">
                <a16:creationId xmlns:a16="http://schemas.microsoft.com/office/drawing/2014/main" id="{27F54204-3F5A-7541-8953-38F23658113C}"/>
              </a:ext>
            </a:extLst>
          </p:cNvPr>
          <p:cNvSpPr>
            <a:spLocks noGrp="1"/>
          </p:cNvSpPr>
          <p:nvPr>
            <p:ph idx="1"/>
          </p:nvPr>
        </p:nvSpPr>
        <p:spPr/>
        <p:txBody>
          <a:bodyPr>
            <a:normAutofit/>
          </a:bodyPr>
          <a:lstStyle/>
          <a:p>
            <a:pPr>
              <a:spcAft>
                <a:spcPts val="1500"/>
              </a:spcAft>
            </a:pPr>
            <a:r>
              <a:rPr lang="en-US" dirty="0"/>
              <a:t>Most Federal Revenues come from taxes on earned income.</a:t>
            </a:r>
          </a:p>
          <a:p>
            <a:pPr>
              <a:spcAft>
                <a:spcPts val="1500"/>
              </a:spcAft>
            </a:pPr>
            <a:r>
              <a:rPr lang="en-US" dirty="0"/>
              <a:t>Tax and Transfer System is modestly progressive, particularly at the lowest quintile.</a:t>
            </a:r>
          </a:p>
          <a:p>
            <a:r>
              <a:rPr lang="en-US" dirty="0"/>
              <a:t>Both these statement are true:</a:t>
            </a:r>
          </a:p>
          <a:p>
            <a:pPr lvl="1"/>
            <a:r>
              <a:rPr lang="en-US" dirty="0"/>
              <a:t>Top 20% of earners pay 2/3rds of total taxes.</a:t>
            </a:r>
          </a:p>
          <a:p>
            <a:pPr lvl="1"/>
            <a:r>
              <a:rPr lang="en-US" dirty="0"/>
              <a:t>But, this is only slightly more than their share of pre-tax income, 62%</a:t>
            </a:r>
          </a:p>
          <a:p>
            <a:endParaRPr lang="en-US" dirty="0"/>
          </a:p>
        </p:txBody>
      </p:sp>
      <p:sp>
        <p:nvSpPr>
          <p:cNvPr id="4" name="Slide Number Placeholder 3">
            <a:extLst>
              <a:ext uri="{FF2B5EF4-FFF2-40B4-BE49-F238E27FC236}">
                <a16:creationId xmlns:a16="http://schemas.microsoft.com/office/drawing/2014/main" id="{E45A1B8B-4BB1-6F43-86C0-EF304E292BCF}"/>
              </a:ext>
            </a:extLst>
          </p:cNvPr>
          <p:cNvSpPr>
            <a:spLocks noGrp="1"/>
          </p:cNvSpPr>
          <p:nvPr>
            <p:ph type="sldNum" sz="quarter" idx="12"/>
          </p:nvPr>
        </p:nvSpPr>
        <p:spPr/>
        <p:txBody>
          <a:bodyPr/>
          <a:lstStyle/>
          <a:p>
            <a:fld id="{D9F085D5-EC86-4F6A-B501-C1359CB39116}" type="slidenum">
              <a:rPr lang="en-GB" smtClean="0"/>
              <a:t>76</a:t>
            </a:fld>
            <a:endParaRPr lang="en-GB"/>
          </a:p>
        </p:txBody>
      </p:sp>
    </p:spTree>
    <p:extLst>
      <p:ext uri="{BB962C8B-B14F-4D97-AF65-F5344CB8AC3E}">
        <p14:creationId xmlns:p14="http://schemas.microsoft.com/office/powerpoint/2010/main" val="10071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D8727-D696-DDF1-04D2-1800C98124AE}"/>
              </a:ext>
            </a:extLst>
          </p:cNvPr>
          <p:cNvSpPr>
            <a:spLocks noGrp="1"/>
          </p:cNvSpPr>
          <p:nvPr>
            <p:ph type="title"/>
          </p:nvPr>
        </p:nvSpPr>
        <p:spPr/>
        <p:txBody>
          <a:bodyPr/>
          <a:lstStyle/>
          <a:p>
            <a:r>
              <a:rPr lang="en-US" dirty="0">
                <a:solidFill>
                  <a:schemeClr val="bg1"/>
                </a:solidFill>
              </a:rPr>
              <a:t>Citi</a:t>
            </a:r>
            <a:r>
              <a:rPr lang="en-US" dirty="0"/>
              <a:t>zen’s Guide To Government Shutdown</a:t>
            </a:r>
          </a:p>
        </p:txBody>
      </p:sp>
      <p:sp>
        <p:nvSpPr>
          <p:cNvPr id="3" name="Content Placeholder 2">
            <a:extLst>
              <a:ext uri="{FF2B5EF4-FFF2-40B4-BE49-F238E27FC236}">
                <a16:creationId xmlns:a16="http://schemas.microsoft.com/office/drawing/2014/main" id="{733EDA16-C848-4C39-3F74-B413453E1DFB}"/>
              </a:ext>
            </a:extLst>
          </p:cNvPr>
          <p:cNvSpPr>
            <a:spLocks noGrp="1"/>
          </p:cNvSpPr>
          <p:nvPr>
            <p:ph idx="1"/>
          </p:nvPr>
        </p:nvSpPr>
        <p:spPr/>
        <p:txBody>
          <a:bodyPr/>
          <a:lstStyle/>
          <a:p>
            <a:r>
              <a:rPr lang="en-US" dirty="0"/>
              <a:t>Federal fiscal year: Oct 1– Sep 30</a:t>
            </a:r>
          </a:p>
          <a:p>
            <a:pPr lvl="1"/>
            <a:r>
              <a:rPr lang="en-US" dirty="0"/>
              <a:t>Ends Saturday night.</a:t>
            </a:r>
          </a:p>
          <a:p>
            <a:r>
              <a:rPr lang="en-US" dirty="0"/>
              <a:t>Action needs to be taken to fund key government services before the end of the fiscal year.</a:t>
            </a:r>
          </a:p>
          <a:p>
            <a:r>
              <a:rPr lang="en-US" dirty="0"/>
              <a:t>So far, not looking good.</a:t>
            </a:r>
          </a:p>
          <a:p>
            <a:pPr lvl="1"/>
            <a:r>
              <a:rPr lang="en-US" dirty="0"/>
              <a:t>Senate – bipartisan agreement (Temporary)</a:t>
            </a:r>
          </a:p>
          <a:p>
            <a:pPr lvl="1"/>
            <a:r>
              <a:rPr lang="en-US" dirty="0"/>
              <a:t>House – disarray….</a:t>
            </a:r>
          </a:p>
        </p:txBody>
      </p:sp>
      <p:sp>
        <p:nvSpPr>
          <p:cNvPr id="4" name="Slide Number Placeholder 3">
            <a:extLst>
              <a:ext uri="{FF2B5EF4-FFF2-40B4-BE49-F238E27FC236}">
                <a16:creationId xmlns:a16="http://schemas.microsoft.com/office/drawing/2014/main" id="{1C3F93E5-4265-70CD-F16F-86F332941FA9}"/>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35170247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BDAE-B0CD-371B-D72D-B49637BB4597}"/>
              </a:ext>
            </a:extLst>
          </p:cNvPr>
          <p:cNvSpPr>
            <a:spLocks noGrp="1"/>
          </p:cNvSpPr>
          <p:nvPr>
            <p:ph type="title"/>
          </p:nvPr>
        </p:nvSpPr>
        <p:spPr>
          <a:xfrm>
            <a:off x="747888" y="0"/>
            <a:ext cx="10515600" cy="1325563"/>
          </a:xfrm>
        </p:spPr>
        <p:txBody>
          <a:bodyPr/>
          <a:lstStyle/>
          <a:p>
            <a:r>
              <a:rPr lang="en-US" dirty="0">
                <a:solidFill>
                  <a:schemeClr val="bg1"/>
                </a:solidFill>
              </a:rPr>
              <a:t>Imp</a:t>
            </a:r>
            <a:r>
              <a:rPr lang="en-US" dirty="0"/>
              <a:t>lications (1)</a:t>
            </a:r>
          </a:p>
        </p:txBody>
      </p:sp>
      <p:sp>
        <p:nvSpPr>
          <p:cNvPr id="3" name="Content Placeholder 2">
            <a:extLst>
              <a:ext uri="{FF2B5EF4-FFF2-40B4-BE49-F238E27FC236}">
                <a16:creationId xmlns:a16="http://schemas.microsoft.com/office/drawing/2014/main" id="{9DB8DD65-563D-2684-98C7-080988BC35CA}"/>
              </a:ext>
            </a:extLst>
          </p:cNvPr>
          <p:cNvSpPr>
            <a:spLocks noGrp="1"/>
          </p:cNvSpPr>
          <p:nvPr>
            <p:ph idx="1"/>
          </p:nvPr>
        </p:nvSpPr>
        <p:spPr/>
        <p:txBody>
          <a:bodyPr>
            <a:normAutofit fontScale="92500"/>
          </a:bodyPr>
          <a:lstStyle/>
          <a:p>
            <a:r>
              <a:rPr lang="en-US" dirty="0"/>
              <a:t>Families Will Get Cut Off from Food Assistance Programs: </a:t>
            </a:r>
            <a:r>
              <a:rPr lang="en-US" sz="2600" b="0" dirty="0"/>
              <a:t>Vital nutrition assistance is at risk for nearly 7 million women and children who rely on the Special Supplemental Nutrition Program for Women, Infants, and Children (WIC)—a program that serves nearly half of babies born in this country. </a:t>
            </a:r>
          </a:p>
          <a:p>
            <a:r>
              <a:rPr lang="en-US" dirty="0"/>
              <a:t>Kids May Lose Access to Head Start: </a:t>
            </a:r>
            <a:r>
              <a:rPr lang="en-US" sz="2400" b="0" dirty="0"/>
              <a:t>Thousands of children across the country may lose access to Head Start, as the Department of Health and Human Services wouldn’t be able to award Head Start Grants during a shutdown. </a:t>
            </a:r>
          </a:p>
          <a:p>
            <a:r>
              <a:rPr lang="en-US" dirty="0"/>
              <a:t>Critical Services like Disaster Preparedness and Response Will Be Interrupted: </a:t>
            </a:r>
            <a:r>
              <a:rPr lang="en-US" sz="2400" b="0" dirty="0"/>
              <a:t>A shutdown would create an increased risk that FEMA’s Disaster Relief Fund is depleted and would complicate new emergency response efforts if additional catastrophic disasters occur. Funding for long-term recovery projects would also remain halted, worsening ongoing delays as FEMA awaits new appropriations. </a:t>
            </a:r>
          </a:p>
        </p:txBody>
      </p:sp>
      <p:sp>
        <p:nvSpPr>
          <p:cNvPr id="4" name="Slide Number Placeholder 3">
            <a:extLst>
              <a:ext uri="{FF2B5EF4-FFF2-40B4-BE49-F238E27FC236}">
                <a16:creationId xmlns:a16="http://schemas.microsoft.com/office/drawing/2014/main" id="{C165CCDE-1521-0631-C54C-88F07BE4DBF2}"/>
              </a:ext>
            </a:extLst>
          </p:cNvPr>
          <p:cNvSpPr>
            <a:spLocks noGrp="1"/>
          </p:cNvSpPr>
          <p:nvPr>
            <p:ph type="sldNum" sz="quarter" idx="12"/>
          </p:nvPr>
        </p:nvSpPr>
        <p:spPr/>
        <p:txBody>
          <a:bodyPr/>
          <a:lstStyle/>
          <a:p>
            <a:fld id="{D9F085D5-EC86-4F6A-B501-C1359CB39116}" type="slidenum">
              <a:rPr lang="en-GB" smtClean="0"/>
              <a:t>78</a:t>
            </a:fld>
            <a:endParaRPr lang="en-GB"/>
          </a:p>
        </p:txBody>
      </p:sp>
    </p:spTree>
    <p:extLst>
      <p:ext uri="{BB962C8B-B14F-4D97-AF65-F5344CB8AC3E}">
        <p14:creationId xmlns:p14="http://schemas.microsoft.com/office/powerpoint/2010/main" val="3682784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BDAE-B0CD-371B-D72D-B49637BB4597}"/>
              </a:ext>
            </a:extLst>
          </p:cNvPr>
          <p:cNvSpPr>
            <a:spLocks noGrp="1"/>
          </p:cNvSpPr>
          <p:nvPr>
            <p:ph type="title"/>
          </p:nvPr>
        </p:nvSpPr>
        <p:spPr>
          <a:xfrm>
            <a:off x="747888" y="0"/>
            <a:ext cx="10515600" cy="1325563"/>
          </a:xfrm>
        </p:spPr>
        <p:txBody>
          <a:bodyPr/>
          <a:lstStyle/>
          <a:p>
            <a:r>
              <a:rPr lang="en-US" dirty="0">
                <a:solidFill>
                  <a:schemeClr val="bg1"/>
                </a:solidFill>
              </a:rPr>
              <a:t>Imp</a:t>
            </a:r>
            <a:r>
              <a:rPr lang="en-US" dirty="0"/>
              <a:t>lications (2)</a:t>
            </a:r>
          </a:p>
        </p:txBody>
      </p:sp>
      <p:sp>
        <p:nvSpPr>
          <p:cNvPr id="3" name="Content Placeholder 2">
            <a:extLst>
              <a:ext uri="{FF2B5EF4-FFF2-40B4-BE49-F238E27FC236}">
                <a16:creationId xmlns:a16="http://schemas.microsoft.com/office/drawing/2014/main" id="{9DB8DD65-563D-2684-98C7-080988BC35CA}"/>
              </a:ext>
            </a:extLst>
          </p:cNvPr>
          <p:cNvSpPr>
            <a:spLocks noGrp="1"/>
          </p:cNvSpPr>
          <p:nvPr>
            <p:ph idx="1"/>
          </p:nvPr>
        </p:nvSpPr>
        <p:spPr/>
        <p:txBody>
          <a:bodyPr>
            <a:normAutofit fontScale="92500"/>
          </a:bodyPr>
          <a:lstStyle/>
          <a:p>
            <a:r>
              <a:rPr lang="en-US" dirty="0"/>
              <a:t>Servicemembers and Law Enforcement Officers Will Work Without Pay: </a:t>
            </a:r>
            <a:r>
              <a:rPr lang="en-US" sz="2400" b="0" dirty="0"/>
              <a:t>All active-duty military personnel and many law enforcement officers would remain at work but receive no pay until funds are available. </a:t>
            </a:r>
          </a:p>
          <a:p>
            <a:r>
              <a:rPr lang="en-US" dirty="0"/>
              <a:t>Access to our National Parks May Be Shut Off: </a:t>
            </a:r>
            <a:r>
              <a:rPr lang="en-US" sz="2400" b="0" dirty="0"/>
              <a:t>Maintenance of parks will also be suspended — including restroom cleaning, visitor services, and trash collection. </a:t>
            </a:r>
          </a:p>
          <a:p>
            <a:r>
              <a:rPr lang="en-US" dirty="0"/>
              <a:t>Small Businesses Will Not Get New Loans from the SBA: </a:t>
            </a:r>
            <a:r>
              <a:rPr lang="en-US" sz="2400" b="0" dirty="0"/>
              <a:t>The Small Business Administration will not accept, review, or approve any new business loans in the event of a shut down. </a:t>
            </a:r>
          </a:p>
          <a:p>
            <a:r>
              <a:rPr lang="en-US" dirty="0"/>
              <a:t>Travelers May Face Significant Delays: </a:t>
            </a:r>
            <a:r>
              <a:rPr lang="en-US" sz="2400" b="0" dirty="0"/>
              <a:t>Air traffic controllers and TSA Officers are expected to work without pay—potentially leading to significant delays and longer wait times for travelers at airports across the country like there were during previous shutdowns.</a:t>
            </a:r>
          </a:p>
        </p:txBody>
      </p:sp>
      <p:sp>
        <p:nvSpPr>
          <p:cNvPr id="4" name="Slide Number Placeholder 3">
            <a:extLst>
              <a:ext uri="{FF2B5EF4-FFF2-40B4-BE49-F238E27FC236}">
                <a16:creationId xmlns:a16="http://schemas.microsoft.com/office/drawing/2014/main" id="{C165CCDE-1521-0631-C54C-88F07BE4DBF2}"/>
              </a:ext>
            </a:extLst>
          </p:cNvPr>
          <p:cNvSpPr>
            <a:spLocks noGrp="1"/>
          </p:cNvSpPr>
          <p:nvPr>
            <p:ph type="sldNum" sz="quarter" idx="12"/>
          </p:nvPr>
        </p:nvSpPr>
        <p:spPr/>
        <p:txBody>
          <a:bodyPr/>
          <a:lstStyle/>
          <a:p>
            <a:fld id="{D9F085D5-EC86-4F6A-B501-C1359CB39116}" type="slidenum">
              <a:rPr lang="en-GB" smtClean="0"/>
              <a:t>79</a:t>
            </a:fld>
            <a:endParaRPr lang="en-GB"/>
          </a:p>
        </p:txBody>
      </p:sp>
    </p:spTree>
    <p:extLst>
      <p:ext uri="{BB962C8B-B14F-4D97-AF65-F5344CB8AC3E}">
        <p14:creationId xmlns:p14="http://schemas.microsoft.com/office/powerpoint/2010/main" val="268666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Bicycle Supply Chain</a:t>
            </a: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8392571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6217-F5AE-9208-F4EE-418B7C5CE9DE}"/>
              </a:ext>
            </a:extLst>
          </p:cNvPr>
          <p:cNvSpPr>
            <a:spLocks noGrp="1"/>
          </p:cNvSpPr>
          <p:nvPr>
            <p:ph type="title"/>
          </p:nvPr>
        </p:nvSpPr>
        <p:spPr>
          <a:xfrm>
            <a:off x="872067" y="0"/>
            <a:ext cx="10515600" cy="1325563"/>
          </a:xfrm>
        </p:spPr>
        <p:txBody>
          <a:bodyPr/>
          <a:lstStyle/>
          <a:p>
            <a:r>
              <a:rPr lang="en-US" dirty="0">
                <a:solidFill>
                  <a:schemeClr val="bg1"/>
                </a:solidFill>
              </a:rPr>
              <a:t>Sol</a:t>
            </a:r>
            <a:r>
              <a:rPr lang="en-US" dirty="0"/>
              <a:t>utions?</a:t>
            </a:r>
          </a:p>
        </p:txBody>
      </p:sp>
      <p:sp>
        <p:nvSpPr>
          <p:cNvPr id="3" name="Content Placeholder 2">
            <a:extLst>
              <a:ext uri="{FF2B5EF4-FFF2-40B4-BE49-F238E27FC236}">
                <a16:creationId xmlns:a16="http://schemas.microsoft.com/office/drawing/2014/main" id="{C3622298-0CDF-CC74-80C0-A32F1C6FC1ED}"/>
              </a:ext>
            </a:extLst>
          </p:cNvPr>
          <p:cNvSpPr>
            <a:spLocks noGrp="1"/>
          </p:cNvSpPr>
          <p:nvPr>
            <p:ph idx="1"/>
          </p:nvPr>
        </p:nvSpPr>
        <p:spPr>
          <a:xfrm>
            <a:off x="838200" y="1525575"/>
            <a:ext cx="10515600" cy="4351338"/>
          </a:xfrm>
        </p:spPr>
        <p:txBody>
          <a:bodyPr/>
          <a:lstStyle/>
          <a:p>
            <a:r>
              <a:rPr lang="en-US" dirty="0"/>
              <a:t>Usually ”continuing resolutions”.</a:t>
            </a:r>
          </a:p>
          <a:p>
            <a:pPr lvl="1"/>
            <a:r>
              <a:rPr lang="en-US" dirty="0"/>
              <a:t>Keep spending as we were this year. </a:t>
            </a:r>
          </a:p>
          <a:p>
            <a:pPr lvl="1"/>
            <a:r>
              <a:rPr lang="en-US" dirty="0"/>
              <a:t>Extends last year’s budget into next year.</a:t>
            </a:r>
          </a:p>
          <a:p>
            <a:r>
              <a:rPr lang="en-US" dirty="0"/>
              <a:t>Others?</a:t>
            </a:r>
          </a:p>
          <a:p>
            <a:pPr lvl="1"/>
            <a:r>
              <a:rPr lang="en-US" dirty="0"/>
              <a:t>Your guess is as good as mine.</a:t>
            </a:r>
          </a:p>
        </p:txBody>
      </p:sp>
      <p:sp>
        <p:nvSpPr>
          <p:cNvPr id="4" name="Slide Number Placeholder 3">
            <a:extLst>
              <a:ext uri="{FF2B5EF4-FFF2-40B4-BE49-F238E27FC236}">
                <a16:creationId xmlns:a16="http://schemas.microsoft.com/office/drawing/2014/main" id="{6A89A4D3-D95C-4C31-56B8-54C8BF19C5FE}"/>
              </a:ext>
            </a:extLst>
          </p:cNvPr>
          <p:cNvSpPr>
            <a:spLocks noGrp="1"/>
          </p:cNvSpPr>
          <p:nvPr>
            <p:ph type="sldNum" sz="quarter" idx="12"/>
          </p:nvPr>
        </p:nvSpPr>
        <p:spPr/>
        <p:txBody>
          <a:bodyPr/>
          <a:lstStyle/>
          <a:p>
            <a:fld id="{D9F085D5-EC86-4F6A-B501-C1359CB39116}" type="slidenum">
              <a:rPr lang="en-GB" smtClean="0"/>
              <a:t>80</a:t>
            </a:fld>
            <a:endParaRPr lang="en-GB"/>
          </a:p>
        </p:txBody>
      </p:sp>
    </p:spTree>
    <p:extLst>
      <p:ext uri="{BB962C8B-B14F-4D97-AF65-F5344CB8AC3E}">
        <p14:creationId xmlns:p14="http://schemas.microsoft.com/office/powerpoint/2010/main" val="41281771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F2F48-07B9-BF67-2F69-D1C2D992C935}"/>
              </a:ext>
            </a:extLst>
          </p:cNvPr>
          <p:cNvSpPr>
            <a:spLocks noGrp="1"/>
          </p:cNvSpPr>
          <p:nvPr>
            <p:ph type="title"/>
          </p:nvPr>
        </p:nvSpPr>
        <p:spPr/>
        <p:txBody>
          <a:bodyPr/>
          <a:lstStyle/>
          <a:p>
            <a:r>
              <a:rPr lang="en-US" dirty="0">
                <a:solidFill>
                  <a:schemeClr val="bg1"/>
                </a:solidFill>
              </a:rPr>
              <a:t>Eco</a:t>
            </a:r>
            <a:r>
              <a:rPr lang="en-US" dirty="0"/>
              <a:t>nomic Implications?</a:t>
            </a:r>
          </a:p>
        </p:txBody>
      </p:sp>
      <p:sp>
        <p:nvSpPr>
          <p:cNvPr id="3" name="Content Placeholder 2">
            <a:extLst>
              <a:ext uri="{FF2B5EF4-FFF2-40B4-BE49-F238E27FC236}">
                <a16:creationId xmlns:a16="http://schemas.microsoft.com/office/drawing/2014/main" id="{188ADF61-12CF-3F20-C8BC-F0564491EFAC}"/>
              </a:ext>
            </a:extLst>
          </p:cNvPr>
          <p:cNvSpPr>
            <a:spLocks noGrp="1"/>
          </p:cNvSpPr>
          <p:nvPr>
            <p:ph idx="1"/>
          </p:nvPr>
        </p:nvSpPr>
        <p:spPr/>
        <p:txBody>
          <a:bodyPr/>
          <a:lstStyle/>
          <a:p>
            <a:r>
              <a:rPr lang="en-US" dirty="0"/>
              <a:t>Short closure?  None (well, vanishingly small)</a:t>
            </a:r>
          </a:p>
          <a:p>
            <a:r>
              <a:rPr lang="en-US" dirty="0"/>
              <a:t>Long term?</a:t>
            </a:r>
          </a:p>
          <a:p>
            <a:pPr lvl="1"/>
            <a:r>
              <a:rPr lang="en-US" dirty="0"/>
              <a:t>Could grow to be significant.</a:t>
            </a:r>
          </a:p>
          <a:p>
            <a:pPr lvl="1"/>
            <a:r>
              <a:rPr lang="en-US" dirty="0"/>
              <a:t>Essentially, a cut in government spending. </a:t>
            </a:r>
          </a:p>
          <a:p>
            <a:pPr lvl="2"/>
            <a:r>
              <a:rPr lang="en-US" dirty="0"/>
              <a:t>Drag on economic growth.</a:t>
            </a:r>
          </a:p>
          <a:p>
            <a:pPr lvl="2"/>
            <a:r>
              <a:rPr lang="en-US" dirty="0"/>
              <a:t>Fuel the potential for a recession, along with:</a:t>
            </a:r>
          </a:p>
          <a:p>
            <a:pPr lvl="3"/>
            <a:r>
              <a:rPr lang="en-US" dirty="0"/>
              <a:t>high interest rates</a:t>
            </a:r>
          </a:p>
          <a:p>
            <a:pPr lvl="3"/>
            <a:r>
              <a:rPr lang="en-US" dirty="0"/>
              <a:t>UAW strike</a:t>
            </a:r>
          </a:p>
          <a:p>
            <a:pPr lvl="2"/>
            <a:endParaRPr lang="en-US" dirty="0"/>
          </a:p>
          <a:p>
            <a:r>
              <a:rPr lang="en-US" dirty="0"/>
              <a:t>Other: Ukraine War Funding</a:t>
            </a:r>
          </a:p>
        </p:txBody>
      </p:sp>
      <p:sp>
        <p:nvSpPr>
          <p:cNvPr id="4" name="Slide Number Placeholder 3">
            <a:extLst>
              <a:ext uri="{FF2B5EF4-FFF2-40B4-BE49-F238E27FC236}">
                <a16:creationId xmlns:a16="http://schemas.microsoft.com/office/drawing/2014/main" id="{19059BA6-9BD1-2F34-5063-0422FEBEA4C1}"/>
              </a:ext>
            </a:extLst>
          </p:cNvPr>
          <p:cNvSpPr>
            <a:spLocks noGrp="1"/>
          </p:cNvSpPr>
          <p:nvPr>
            <p:ph type="sldNum" sz="quarter" idx="12"/>
          </p:nvPr>
        </p:nvSpPr>
        <p:spPr/>
        <p:txBody>
          <a:bodyPr/>
          <a:lstStyle/>
          <a:p>
            <a:fld id="{D9F085D5-EC86-4F6A-B501-C1359CB39116}" type="slidenum">
              <a:rPr lang="en-GB" smtClean="0"/>
              <a:t>81</a:t>
            </a:fld>
            <a:endParaRPr lang="en-GB"/>
          </a:p>
        </p:txBody>
      </p:sp>
    </p:spTree>
    <p:extLst>
      <p:ext uri="{BB962C8B-B14F-4D97-AF65-F5344CB8AC3E}">
        <p14:creationId xmlns:p14="http://schemas.microsoft.com/office/powerpoint/2010/main" val="26456867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Bicycle Supply Chain</a:t>
            </a: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82</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
        <p:nvSpPr>
          <p:cNvPr id="3" name="TextBox 2">
            <a:extLst>
              <a:ext uri="{FF2B5EF4-FFF2-40B4-BE49-F238E27FC236}">
                <a16:creationId xmlns:a16="http://schemas.microsoft.com/office/drawing/2014/main" id="{E7009801-4E9D-C39E-FA16-884FB382CEA1}"/>
              </a:ext>
            </a:extLst>
          </p:cNvPr>
          <p:cNvSpPr txBox="1"/>
          <p:nvPr/>
        </p:nvSpPr>
        <p:spPr>
          <a:xfrm>
            <a:off x="4069836" y="2915093"/>
            <a:ext cx="4182107" cy="707886"/>
          </a:xfrm>
          <a:prstGeom prst="rect">
            <a:avLst/>
          </a:prstGeom>
          <a:solidFill>
            <a:schemeClr val="bg1"/>
          </a:solidFill>
        </p:spPr>
        <p:txBody>
          <a:bodyPr wrap="none" rtlCol="0">
            <a:spAutoFit/>
          </a:bodyPr>
          <a:lstStyle/>
          <a:p>
            <a:r>
              <a:rPr lang="en-US" sz="4000" b="1" dirty="0"/>
              <a:t>Arkadiusz </a:t>
            </a:r>
            <a:r>
              <a:rPr lang="en-US" sz="4000" b="1" dirty="0" err="1"/>
              <a:t>Mironko</a:t>
            </a:r>
            <a:endParaRPr lang="en-US" sz="4000" b="1" dirty="0"/>
          </a:p>
        </p:txBody>
      </p:sp>
    </p:spTree>
    <p:extLst>
      <p:ext uri="{BB962C8B-B14F-4D97-AF65-F5344CB8AC3E}">
        <p14:creationId xmlns:p14="http://schemas.microsoft.com/office/powerpoint/2010/main" val="29320837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Jon@NEEDEcon.org</a:t>
            </a:r>
            <a:endParaRPr lang="en-US" dirty="0"/>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u="sng" dirty="0">
                <a:hlinkClick r:id="rId4"/>
              </a:rPr>
              <a:t>www.NEEDEcon.org/testimonials.php</a:t>
            </a:r>
            <a:endParaRPr lang="en-US" u="sng" dirty="0"/>
          </a:p>
          <a:p>
            <a:pPr marL="0" indent="0" algn="ctr">
              <a:buNone/>
            </a:pPr>
            <a:endParaRPr lang="en-US" u="sng" dirty="0"/>
          </a:p>
          <a:p>
            <a:pPr marL="0" indent="0" algn="ctr">
              <a:buNone/>
            </a:pPr>
            <a:r>
              <a:rPr lang="en-US" dirty="0"/>
              <a:t>Become a Friend of NEED:  </a:t>
            </a:r>
            <a:r>
              <a:rPr lang="en-US" dirty="0" err="1"/>
              <a:t>www.NEEDEcon.org</a:t>
            </a:r>
            <a:r>
              <a:rPr lang="en-US" dirty="0"/>
              <a:t>/friend.php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83</a:t>
            </a:fld>
            <a:endParaRPr lang="en-GB" dirty="0"/>
          </a:p>
        </p:txBody>
      </p:sp>
    </p:spTree>
    <p:extLst>
      <p:ext uri="{BB962C8B-B14F-4D97-AF65-F5344CB8AC3E}">
        <p14:creationId xmlns:p14="http://schemas.microsoft.com/office/powerpoint/2010/main" val="18019220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F7FD-14A2-2210-B8A2-2CB3D4626E10}"/>
              </a:ext>
            </a:extLst>
          </p:cNvPr>
          <p:cNvSpPr>
            <a:spLocks noGrp="1"/>
          </p:cNvSpPr>
          <p:nvPr>
            <p:ph type="title"/>
          </p:nvPr>
        </p:nvSpPr>
        <p:spPr>
          <a:xfrm>
            <a:off x="958347" y="0"/>
            <a:ext cx="10515600" cy="1325563"/>
          </a:xfrm>
        </p:spPr>
        <p:txBody>
          <a:bodyPr/>
          <a:lstStyle/>
          <a:p>
            <a:r>
              <a:rPr lang="en-US" dirty="0">
                <a:solidFill>
                  <a:schemeClr val="bg1"/>
                </a:solidFill>
              </a:rPr>
              <a:t>An</a:t>
            </a:r>
            <a:r>
              <a:rPr lang="en-US" dirty="0"/>
              <a:t>other Important Spending Distinction</a:t>
            </a:r>
          </a:p>
        </p:txBody>
      </p:sp>
      <p:sp>
        <p:nvSpPr>
          <p:cNvPr id="3" name="Content Placeholder 2">
            <a:extLst>
              <a:ext uri="{FF2B5EF4-FFF2-40B4-BE49-F238E27FC236}">
                <a16:creationId xmlns:a16="http://schemas.microsoft.com/office/drawing/2014/main" id="{9A319897-CBA1-E5BA-5B96-299B1F113B05}"/>
              </a:ext>
            </a:extLst>
          </p:cNvPr>
          <p:cNvSpPr>
            <a:spLocks noGrp="1"/>
          </p:cNvSpPr>
          <p:nvPr>
            <p:ph idx="1"/>
          </p:nvPr>
        </p:nvSpPr>
        <p:spPr/>
        <p:txBody>
          <a:bodyPr/>
          <a:lstStyle/>
          <a:p>
            <a:pPr>
              <a:spcAft>
                <a:spcPts val="1500"/>
              </a:spcAft>
            </a:pPr>
            <a:r>
              <a:rPr lang="en-US" dirty="0"/>
              <a:t>Government Expenditures in GDP include </a:t>
            </a:r>
            <a:r>
              <a:rPr lang="en-US" i="1" dirty="0"/>
              <a:t>Federal, </a:t>
            </a:r>
            <a:r>
              <a:rPr lang="en-US" dirty="0"/>
              <a:t>State, and Local. </a:t>
            </a:r>
          </a:p>
          <a:p>
            <a:pPr>
              <a:spcAft>
                <a:spcPts val="1500"/>
              </a:spcAft>
            </a:pPr>
            <a:r>
              <a:rPr lang="en-US" dirty="0"/>
              <a:t>In 2021 (latest data), of the $4,487b of government expenditures in GDP</a:t>
            </a:r>
          </a:p>
          <a:p>
            <a:pPr lvl="1">
              <a:spcAft>
                <a:spcPts val="1500"/>
              </a:spcAft>
            </a:pPr>
            <a:r>
              <a:rPr lang="en-US" dirty="0"/>
              <a:t>$1,657b, or 37% are from the Federal Government.</a:t>
            </a:r>
          </a:p>
          <a:p>
            <a:pPr lvl="1">
              <a:spcAft>
                <a:spcPts val="1500"/>
              </a:spcAft>
            </a:pPr>
            <a:r>
              <a:rPr lang="en-US" dirty="0"/>
              <a:t>$2,380b, or 63% are from State and Local governments,</a:t>
            </a:r>
          </a:p>
          <a:p>
            <a:r>
              <a:rPr lang="en-US" dirty="0"/>
              <a:t>From here on, we will only be concerned with the Federal Budget.</a:t>
            </a:r>
          </a:p>
          <a:p>
            <a:pPr lvl="1"/>
            <a:endParaRPr lang="en-US" dirty="0"/>
          </a:p>
        </p:txBody>
      </p:sp>
      <p:sp>
        <p:nvSpPr>
          <p:cNvPr id="4" name="Slide Number Placeholder 3">
            <a:extLst>
              <a:ext uri="{FF2B5EF4-FFF2-40B4-BE49-F238E27FC236}">
                <a16:creationId xmlns:a16="http://schemas.microsoft.com/office/drawing/2014/main" id="{E950D1B7-E416-9421-D6E5-265A79D5ED86}"/>
              </a:ext>
            </a:extLst>
          </p:cNvPr>
          <p:cNvSpPr>
            <a:spLocks noGrp="1"/>
          </p:cNvSpPr>
          <p:nvPr>
            <p:ph type="sldNum" sz="quarter" idx="12"/>
          </p:nvPr>
        </p:nvSpPr>
        <p:spPr/>
        <p:txBody>
          <a:bodyPr/>
          <a:lstStyle/>
          <a:p>
            <a:fld id="{D9F085D5-EC86-4F6A-B501-C1359CB39116}" type="slidenum">
              <a:rPr lang="en-GB" smtClean="0"/>
              <a:t>84</a:t>
            </a:fld>
            <a:endParaRPr lang="en-GB"/>
          </a:p>
        </p:txBody>
      </p:sp>
    </p:spTree>
    <p:extLst>
      <p:ext uri="{BB962C8B-B14F-4D97-AF65-F5344CB8AC3E}">
        <p14:creationId xmlns:p14="http://schemas.microsoft.com/office/powerpoint/2010/main" val="400808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3E2085-C607-353A-51B1-6876676409FC}"/>
              </a:ext>
            </a:extLst>
          </p:cNvPr>
          <p:cNvSpPr>
            <a:spLocks noGrp="1"/>
          </p:cNvSpPr>
          <p:nvPr>
            <p:ph type="sldNum" sz="quarter" idx="12"/>
          </p:nvPr>
        </p:nvSpPr>
        <p:spPr/>
        <p:txBody>
          <a:bodyPr/>
          <a:lstStyle/>
          <a:p>
            <a:fld id="{D9F085D5-EC86-4F6A-B501-C1359CB39116}" type="slidenum">
              <a:rPr lang="en-GB" smtClean="0"/>
              <a:t>85</a:t>
            </a:fld>
            <a:endParaRPr lang="en-GB"/>
          </a:p>
        </p:txBody>
      </p:sp>
      <p:pic>
        <p:nvPicPr>
          <p:cNvPr id="3" name="Content Placeholder 5" descr="A close-up of a document&#10;&#10;Description automatically generated">
            <a:extLst>
              <a:ext uri="{FF2B5EF4-FFF2-40B4-BE49-F238E27FC236}">
                <a16:creationId xmlns:a16="http://schemas.microsoft.com/office/drawing/2014/main" id="{FFC11447-7EBA-7163-D43A-A4055FB77ECF}"/>
              </a:ext>
            </a:extLst>
          </p:cNvPr>
          <p:cNvPicPr>
            <a:picLocks noChangeAspect="1"/>
          </p:cNvPicPr>
          <p:nvPr/>
        </p:nvPicPr>
        <p:blipFill>
          <a:blip r:embed="rId2"/>
          <a:stretch>
            <a:fillRect/>
          </a:stretch>
        </p:blipFill>
        <p:spPr>
          <a:xfrm>
            <a:off x="454776" y="847493"/>
            <a:ext cx="11282447" cy="4870121"/>
          </a:xfrm>
          <a:prstGeom prst="rect">
            <a:avLst/>
          </a:prstGeom>
        </p:spPr>
      </p:pic>
    </p:spTree>
    <p:extLst>
      <p:ext uri="{BB962C8B-B14F-4D97-AF65-F5344CB8AC3E}">
        <p14:creationId xmlns:p14="http://schemas.microsoft.com/office/powerpoint/2010/main" val="119854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6DB8A-2E79-4908-529F-15149A916BA1}"/>
              </a:ext>
            </a:extLst>
          </p:cNvPr>
          <p:cNvSpPr>
            <a:spLocks noGrp="1"/>
          </p:cNvSpPr>
          <p:nvPr>
            <p:ph type="title"/>
          </p:nvPr>
        </p:nvSpPr>
        <p:spPr>
          <a:xfrm>
            <a:off x="178443" y="251336"/>
            <a:ext cx="10515600" cy="1325563"/>
          </a:xfrm>
        </p:spPr>
        <p:txBody>
          <a:bodyPr/>
          <a:lstStyle/>
          <a:p>
            <a:pPr algn="ctr"/>
            <a:r>
              <a:rPr lang="en-US" dirty="0">
                <a:solidFill>
                  <a:schemeClr val="bg1"/>
                </a:solidFill>
              </a:rPr>
              <a:t>Int</a:t>
            </a:r>
            <a:r>
              <a:rPr lang="en-US" dirty="0"/>
              <a:t>ernational Institutions:  Alan Deardorff</a:t>
            </a:r>
            <a:br>
              <a:rPr lang="en-US" dirty="0"/>
            </a:br>
            <a:r>
              <a:rPr lang="en-US" dirty="0"/>
              <a:t>October 12, 2023</a:t>
            </a:r>
          </a:p>
        </p:txBody>
      </p:sp>
      <p:sp>
        <p:nvSpPr>
          <p:cNvPr id="4" name="Slide Number Placeholder 3">
            <a:extLst>
              <a:ext uri="{FF2B5EF4-FFF2-40B4-BE49-F238E27FC236}">
                <a16:creationId xmlns:a16="http://schemas.microsoft.com/office/drawing/2014/main" id="{E7A8B241-58A3-CACC-DEC1-9FF1E8B03AAA}"/>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1026" name="Picture 2" descr="IMF Delegation's September Visit to Turkey Sparks Controversy Amid Denials">
            <a:extLst>
              <a:ext uri="{FF2B5EF4-FFF2-40B4-BE49-F238E27FC236}">
                <a16:creationId xmlns:a16="http://schemas.microsoft.com/office/drawing/2014/main" id="{9317F135-2598-C3F3-F560-977897E77E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513" y="1708934"/>
            <a:ext cx="6232966"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the World Bank, and What Does It Do?">
            <a:extLst>
              <a:ext uri="{FF2B5EF4-FFF2-40B4-BE49-F238E27FC236}">
                <a16:creationId xmlns:a16="http://schemas.microsoft.com/office/drawing/2014/main" id="{3B62E8FB-33C2-4829-F83B-DD511453E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161" y="1964362"/>
            <a:ext cx="593718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16318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13747</TotalTime>
  <Words>3210</Words>
  <Application>Microsoft Macintosh PowerPoint</Application>
  <PresentationFormat>Widescreen</PresentationFormat>
  <Paragraphs>551</Paragraphs>
  <Slides>85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Calibri</vt:lpstr>
      <vt:lpstr>Courier New</vt:lpstr>
      <vt:lpstr>Garamond</vt:lpstr>
      <vt:lpstr>Custom Design</vt:lpstr>
      <vt:lpstr>PowerPoint Presentation</vt:lpstr>
      <vt:lpstr> National Economic Education Delegation</vt:lpstr>
      <vt:lpstr>Who Are We?</vt:lpstr>
      <vt:lpstr>Where Are We?</vt:lpstr>
      <vt:lpstr>Where Have we Given Talks?</vt:lpstr>
      <vt:lpstr> Available NEED Topics Include:</vt:lpstr>
      <vt:lpstr> Course Outline</vt:lpstr>
      <vt:lpstr>Trade: Bicycle Supply Chain</vt:lpstr>
      <vt:lpstr>International Institutions:  Alan Deardorff October 12, 2023</vt:lpstr>
      <vt:lpstr>CPI vs. PCE:  Differences</vt:lpstr>
      <vt:lpstr>The Fed and Short-term Interest Rates</vt:lpstr>
      <vt:lpstr>Financial Economics</vt:lpstr>
      <vt:lpstr>Submitting Questions</vt:lpstr>
      <vt:lpstr>PowerPoint Presentation</vt:lpstr>
      <vt:lpstr>Credits and Disclaimer</vt:lpstr>
      <vt:lpstr> Outline</vt:lpstr>
      <vt:lpstr>Budget Overview</vt:lpstr>
      <vt:lpstr>What Does the U.S. Gov’t Budget Look Like?</vt:lpstr>
      <vt:lpstr>Budget Components</vt:lpstr>
      <vt:lpstr>The Budget Details</vt:lpstr>
      <vt:lpstr>U.S. Government Spending</vt:lpstr>
      <vt:lpstr>Gov’t Expenditures and the US Economy</vt:lpstr>
      <vt:lpstr>PowerPoint Presentation</vt:lpstr>
      <vt:lpstr>An Important Distinction:</vt:lpstr>
      <vt:lpstr>On What is the Money Spent?  Complicated</vt:lpstr>
      <vt:lpstr>PowerPoint Presentation</vt:lpstr>
      <vt:lpstr>PowerPoint Presentation</vt:lpstr>
      <vt:lpstr>PowerPoint Presentation</vt:lpstr>
      <vt:lpstr>PowerPoint Presentation</vt:lpstr>
      <vt:lpstr>Mandatory Spending: Social Security (24%) </vt:lpstr>
      <vt:lpstr>Where Do Social Security Funds Come From?</vt:lpstr>
      <vt:lpstr>Social Security Trust Fund</vt:lpstr>
      <vt:lpstr> Deficits As Far As the Eye Can See</vt:lpstr>
      <vt:lpstr>PowerPoint Presentation</vt:lpstr>
      <vt:lpstr>PowerPoint Presentation</vt:lpstr>
      <vt:lpstr>Options for Eliminating the Soc Sec Deficits</vt:lpstr>
      <vt:lpstr>Mandatory Spending: Medicare (13%) </vt:lpstr>
      <vt:lpstr>Medicare Finances in 2021</vt:lpstr>
      <vt:lpstr>Where Do Medicare Funds Come From?</vt:lpstr>
      <vt:lpstr>Mandatory Spending: Medicaid (10%) </vt:lpstr>
      <vt:lpstr>Mandatory Spending: Income Security (10%)</vt:lpstr>
      <vt:lpstr>PowerPoint Presentation</vt:lpstr>
      <vt:lpstr>Safety Net Spending Across the OECD</vt:lpstr>
      <vt:lpstr>Mandatory Spending: Interest </vt:lpstr>
      <vt:lpstr>Interest Will Grow as a Share of the Deficit</vt:lpstr>
      <vt:lpstr>Mandatory Spending: Other (13%) </vt:lpstr>
      <vt:lpstr>PowerPoint Presentation</vt:lpstr>
      <vt:lpstr>Mandatory Spending Dominates Projections</vt:lpstr>
      <vt:lpstr>Aging and Health Care Costs</vt:lpstr>
      <vt:lpstr>Another Category of Spending: Tax Expenditures</vt:lpstr>
      <vt:lpstr>Tax Expenditures are Significant</vt:lpstr>
      <vt:lpstr>What Are Tax Expenditures?</vt:lpstr>
      <vt:lpstr>Distributional Effects of Tax Expenditures</vt:lpstr>
      <vt:lpstr>Distributional Effects of Tax Expenditures</vt:lpstr>
      <vt:lpstr>US Government Revenues</vt:lpstr>
      <vt:lpstr>Where Do Federal Revenues Come From?</vt:lpstr>
      <vt:lpstr>Individual Income Taxes</vt:lpstr>
      <vt:lpstr>Marginal Tax Rates: Married Filing Jointly (2022)</vt:lpstr>
      <vt:lpstr>Tax Rates Over Time</vt:lpstr>
      <vt:lpstr>The Top Tax Rate and Income Cutoff</vt:lpstr>
      <vt:lpstr>Progressive Tax System</vt:lpstr>
      <vt:lpstr>Average: Coming Down – Mostly at the Top</vt:lpstr>
      <vt:lpstr>Dramatically Less Progressivity in the Tax Code</vt:lpstr>
      <vt:lpstr>Current Tax Rates Across Incomes (2023)</vt:lpstr>
      <vt:lpstr>All Federal Taxes</vt:lpstr>
      <vt:lpstr>All Taxes</vt:lpstr>
      <vt:lpstr>Average Tax is a Bit More Complicated</vt:lpstr>
      <vt:lpstr>Federal Taxes and Transfers</vt:lpstr>
      <vt:lpstr>The Bottom 40% Don’t Pay Income Taxes? </vt:lpstr>
      <vt:lpstr>Income Quintiles in 2019</vt:lpstr>
      <vt:lpstr> Revenue Sources: Share of GDP over Time</vt:lpstr>
      <vt:lpstr>International  Comparison</vt:lpstr>
      <vt:lpstr>Summary:  Past and Future Budgets</vt:lpstr>
      <vt:lpstr> Summary: Slide 1</vt:lpstr>
      <vt:lpstr> Summary Slide1a:  Tax Expenditures</vt:lpstr>
      <vt:lpstr> Summary: Slide 2</vt:lpstr>
      <vt:lpstr>Citizen’s Guide To Government Shutdown</vt:lpstr>
      <vt:lpstr>Implications (1)</vt:lpstr>
      <vt:lpstr>Implications (2)</vt:lpstr>
      <vt:lpstr>Solutions?</vt:lpstr>
      <vt:lpstr>Economic Implications?</vt:lpstr>
      <vt:lpstr>Trade: Bicycle Supply Chain</vt:lpstr>
      <vt:lpstr> Thank you!</vt:lpstr>
      <vt:lpstr>Another Important Spending Distinction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325</cp:revision>
  <cp:lastPrinted>2022-01-18T19:59:29Z</cp:lastPrinted>
  <dcterms:created xsi:type="dcterms:W3CDTF">2017-05-03T22:30:38Z</dcterms:created>
  <dcterms:modified xsi:type="dcterms:W3CDTF">2023-09-28T19:18:23Z</dcterms:modified>
</cp:coreProperties>
</file>