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78"/>
  </p:notesMasterIdLst>
  <p:sldIdLst>
    <p:sldId id="4761" r:id="rId2"/>
    <p:sldId id="4001" r:id="rId3"/>
    <p:sldId id="4782" r:id="rId4"/>
    <p:sldId id="4182" r:id="rId5"/>
    <p:sldId id="4783" r:id="rId6"/>
    <p:sldId id="4784" r:id="rId7"/>
    <p:sldId id="4787" r:id="rId8"/>
    <p:sldId id="1106" r:id="rId9"/>
    <p:sldId id="344" r:id="rId10"/>
    <p:sldId id="336" r:id="rId11"/>
    <p:sldId id="1103" r:id="rId12"/>
    <p:sldId id="4791" r:id="rId13"/>
    <p:sldId id="1070" r:id="rId14"/>
    <p:sldId id="412" r:id="rId15"/>
    <p:sldId id="4793" r:id="rId16"/>
    <p:sldId id="1071" r:id="rId17"/>
    <p:sldId id="4453" r:id="rId18"/>
    <p:sldId id="1152" r:id="rId19"/>
    <p:sldId id="1121" r:id="rId20"/>
    <p:sldId id="1040" r:id="rId21"/>
    <p:sldId id="1117" r:id="rId22"/>
    <p:sldId id="410" r:id="rId23"/>
    <p:sldId id="4800" r:id="rId24"/>
    <p:sldId id="345" r:id="rId25"/>
    <p:sldId id="4786" r:id="rId26"/>
    <p:sldId id="1111" r:id="rId27"/>
    <p:sldId id="4797" r:id="rId28"/>
    <p:sldId id="4798" r:id="rId29"/>
    <p:sldId id="4799" r:id="rId30"/>
    <p:sldId id="4440" r:id="rId31"/>
    <p:sldId id="353" r:id="rId32"/>
    <p:sldId id="1062" r:id="rId33"/>
    <p:sldId id="1064" r:id="rId34"/>
    <p:sldId id="1035" r:id="rId35"/>
    <p:sldId id="355" r:id="rId36"/>
    <p:sldId id="4502" r:id="rId37"/>
    <p:sldId id="357" r:id="rId38"/>
    <p:sldId id="1067" r:id="rId39"/>
    <p:sldId id="4790" r:id="rId40"/>
    <p:sldId id="1041" r:id="rId41"/>
    <p:sldId id="4802" r:id="rId42"/>
    <p:sldId id="4795" r:id="rId43"/>
    <p:sldId id="366" r:id="rId44"/>
    <p:sldId id="1068" r:id="rId45"/>
    <p:sldId id="4404" r:id="rId46"/>
    <p:sldId id="1114" r:id="rId47"/>
    <p:sldId id="4794" r:id="rId48"/>
    <p:sldId id="4796" r:id="rId49"/>
    <p:sldId id="4438" r:id="rId50"/>
    <p:sldId id="408" r:id="rId51"/>
    <p:sldId id="4801" r:id="rId52"/>
    <p:sldId id="4378" r:id="rId53"/>
    <p:sldId id="4124" r:id="rId54"/>
    <p:sldId id="4510" r:id="rId55"/>
    <p:sldId id="370" r:id="rId56"/>
    <p:sldId id="1151" r:id="rId57"/>
    <p:sldId id="1118" r:id="rId58"/>
    <p:sldId id="1119" r:id="rId59"/>
    <p:sldId id="4541" r:id="rId60"/>
    <p:sldId id="4792" r:id="rId61"/>
    <p:sldId id="338" r:id="rId62"/>
    <p:sldId id="4515" r:id="rId63"/>
    <p:sldId id="1095" r:id="rId64"/>
    <p:sldId id="4505" r:id="rId65"/>
    <p:sldId id="4506" r:id="rId66"/>
    <p:sldId id="4507" r:id="rId67"/>
    <p:sldId id="4508" r:id="rId68"/>
    <p:sldId id="4509" r:id="rId69"/>
    <p:sldId id="4441" r:id="rId70"/>
    <p:sldId id="4442" r:id="rId71"/>
    <p:sldId id="4443" r:id="rId72"/>
    <p:sldId id="4514" r:id="rId73"/>
    <p:sldId id="4513" r:id="rId74"/>
    <p:sldId id="365" r:id="rId75"/>
    <p:sldId id="1063" r:id="rId76"/>
    <p:sldId id="4788" r:id="rId7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9" autoAdjust="0"/>
    <p:restoredTop sz="91408"/>
  </p:normalViewPr>
  <p:slideViewPr>
    <p:cSldViewPr snapToGrid="0" snapToObjects="1">
      <p:cViewPr varScale="1">
        <p:scale>
          <a:sx n="98" d="100"/>
          <a:sy n="98" d="100"/>
        </p:scale>
        <p:origin x="224" y="4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7EC6A77-897B-A94D-8179-085D1B4EE98D}" type="datetimeFigureOut">
              <a:rPr lang="en-US" smtClean="0"/>
              <a:t>2/18/26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www.cbo.gov</a:t>
            </a:r>
            <a:r>
              <a:rPr lang="en-US" dirty="0"/>
              <a:t>/publication/53627</a:t>
            </a:r>
          </a:p>
          <a:p>
            <a:r>
              <a:rPr lang="en-US" dirty="0"/>
              <a:t>https://</a:t>
            </a:r>
            <a:r>
              <a:rPr lang="en-US" dirty="0" err="1"/>
              <a:t>www.cbo.gov</a:t>
            </a:r>
            <a:r>
              <a:rPr lang="en-US" dirty="0"/>
              <a:t>/publication/53624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71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income taxes are on income.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48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00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sbhshgovapmacro.wordpress.com</a:t>
            </a:r>
            <a:r>
              <a:rPr lang="en-US" dirty="0"/>
              <a:t>/2011/06/02/international-institutions/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70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siteresources.worldbank.org</a:t>
            </a:r>
            <a:r>
              <a:rPr lang="en-US" dirty="0"/>
              <a:t>/SAFETYNETSANDTRANSFERS/Resources/281945-1124119303499/SSNPrimerNote25.pdf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28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FederalBudget/Charts/avetr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TaxChanges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SafetyNet/Graphs/oecd_comp.png" TargetMode="Externa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Budget/Charts/SocSecSurp.png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ssa.gov/OACT/TRSUM/index.html" TargetMode="Externa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842" y="1795708"/>
            <a:ext cx="10967013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/>
              <a:t>Osher Lifelong Learning Institute, </a:t>
            </a:r>
            <a:r>
              <a:rPr lang="en-US" sz="3600" b="1" i="1" dirty="0">
                <a:solidFill>
                  <a:schemeClr val="tx2"/>
                </a:solidFill>
              </a:rPr>
              <a:t>Winter</a:t>
            </a:r>
            <a:r>
              <a:rPr lang="en-US" sz="3600" dirty="0">
                <a:solidFill>
                  <a:schemeClr val="tx2"/>
                </a:solidFill>
              </a:rPr>
              <a:t> 2026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600" b="1" i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Critical Economic </a:t>
            </a:r>
            <a:r>
              <a:rPr lang="en-US" sz="4400"/>
              <a:t>Topics for 2026 </a:t>
            </a:r>
            <a:endParaRPr lang="en-US" sz="44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027990"/>
            <a:ext cx="9144000" cy="18164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Bradley University</a:t>
            </a:r>
            <a:endParaRPr lang="en-US" sz="26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0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solidFill>
                  <a:schemeClr val="tx2"/>
                </a:solidFill>
              </a:rPr>
              <a:t>Host: Jon Haveman, Executive Director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381652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6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Do Federal Revenues Come From?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350050-EDFF-62EF-3DAF-4FB180BCB362}"/>
              </a:ext>
            </a:extLst>
          </p:cNvPr>
          <p:cNvSpPr txBox="1"/>
          <p:nvPr/>
        </p:nvSpPr>
        <p:spPr>
          <a:xfrm>
            <a:off x="429491" y="1835727"/>
            <a:ext cx="21010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Most Federal revenues</a:t>
            </a:r>
          </a:p>
          <a:p>
            <a:r>
              <a:rPr lang="en-US" sz="3200" dirty="0"/>
              <a:t>(49%+35%) are raised on earned income.</a:t>
            </a:r>
          </a:p>
        </p:txBody>
      </p:sp>
      <p:pic>
        <p:nvPicPr>
          <p:cNvPr id="7" name="Picture 6" descr="A blue pie chart with white text&#10;&#10;Description automatically generated">
            <a:extLst>
              <a:ext uri="{FF2B5EF4-FFF2-40B4-BE49-F238E27FC236}">
                <a16:creationId xmlns:a16="http://schemas.microsoft.com/office/drawing/2014/main" id="{8B79CE5B-5060-65E9-C96F-70B1C8F1B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381" y="1134986"/>
            <a:ext cx="7772400" cy="509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341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E7676-0B84-8B45-8900-CDF912D1C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90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Rev</a:t>
            </a:r>
            <a:r>
              <a:rPr lang="en-US" dirty="0"/>
              <a:t>enue Sources: Share of GDP over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68A033-3410-ED46-B081-C974CDDF3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042EA5-A5A9-384E-88B2-DDAB7267CA82}"/>
              </a:ext>
            </a:extLst>
          </p:cNvPr>
          <p:cNvSpPr txBox="1"/>
          <p:nvPr/>
        </p:nvSpPr>
        <p:spPr>
          <a:xfrm>
            <a:off x="6096000" y="6456851"/>
            <a:ext cx="5583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Congressional Budget Office, The Budget and Economic Outlook: 2026 to 2036</a:t>
            </a:r>
          </a:p>
        </p:txBody>
      </p:sp>
      <p:pic>
        <p:nvPicPr>
          <p:cNvPr id="9" name="Content Placeholder 8" descr="A graph of tax and tax&#10;&#10;Description automatically generated">
            <a:extLst>
              <a:ext uri="{FF2B5EF4-FFF2-40B4-BE49-F238E27FC236}">
                <a16:creationId xmlns:a16="http://schemas.microsoft.com/office/drawing/2014/main" id="{0C87AAB3-CDE5-2E58-6BD1-373C0DD99A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59467" y="1254678"/>
            <a:ext cx="7896613" cy="4975548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02B39A-F15A-09DD-6E76-DFB91AE6D53F}"/>
              </a:ext>
            </a:extLst>
          </p:cNvPr>
          <p:cNvSpPr txBox="1"/>
          <p:nvPr/>
        </p:nvSpPr>
        <p:spPr>
          <a:xfrm>
            <a:off x="1574803" y="885345"/>
            <a:ext cx="2186834" cy="377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Outlays, by Category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3EF221-8BB8-F486-2C22-799F3AA24590}"/>
              </a:ext>
            </a:extLst>
          </p:cNvPr>
          <p:cNvSpPr/>
          <p:nvPr/>
        </p:nvSpPr>
        <p:spPr>
          <a:xfrm>
            <a:off x="7540035" y="4717547"/>
            <a:ext cx="621834" cy="100430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5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graph showing the current projection&#10;&#10;Description automatically generated with medium confidence">
            <a:extLst>
              <a:ext uri="{FF2B5EF4-FFF2-40B4-BE49-F238E27FC236}">
                <a16:creationId xmlns:a16="http://schemas.microsoft.com/office/drawing/2014/main" id="{E799C88E-01BB-F70F-E518-028CB5EB93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6791" y="998150"/>
            <a:ext cx="5773293" cy="512926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9A5126-00F1-A569-3B1C-3E34C2B92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CBD571-DB70-C614-4A11-F79F0D596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2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Much Have Tariffs Increased?</a:t>
            </a:r>
          </a:p>
        </p:txBody>
      </p:sp>
    </p:spTree>
    <p:extLst>
      <p:ext uri="{BB962C8B-B14F-4D97-AF65-F5344CB8AC3E}">
        <p14:creationId xmlns:p14="http://schemas.microsoft.com/office/powerpoint/2010/main" val="1856105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Ind</a:t>
            </a:r>
            <a:r>
              <a:rPr lang="en-US" dirty="0"/>
              <a:t>ividual Income Taxes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1527" y="1253331"/>
            <a:ext cx="10515600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Marginal tax rates</a:t>
            </a:r>
          </a:p>
          <a:p>
            <a:pPr>
              <a:spcAft>
                <a:spcPts val="1000"/>
              </a:spcAft>
            </a:pPr>
            <a:r>
              <a:rPr lang="en-US" dirty="0"/>
              <a:t>Not all income is taxed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Only adjusted gross income.</a:t>
            </a:r>
          </a:p>
          <a:p>
            <a:pPr>
              <a:spcAft>
                <a:spcPts val="1000"/>
              </a:spcAft>
            </a:pPr>
            <a:r>
              <a:rPr lang="en-US" dirty="0"/>
              <a:t>Deductions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Will talk about as tax expenditures.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26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646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FFFFFF"/>
                </a:solidFill>
              </a:rPr>
              <a:t>Ma</a:t>
            </a:r>
            <a:r>
              <a:rPr lang="en-US" sz="3800" dirty="0"/>
              <a:t>rginal Tax Rates: Married Filing Jointly (2026)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" y="1561477"/>
            <a:ext cx="5181600" cy="4189162"/>
          </a:xfrm>
        </p:spPr>
        <p:txBody>
          <a:bodyPr/>
          <a:lstStyle/>
          <a:p>
            <a:r>
              <a:rPr lang="en-US" dirty="0"/>
              <a:t>Income is taxed differently at different levels.</a:t>
            </a:r>
          </a:p>
          <a:p>
            <a:r>
              <a:rPr lang="en-US" dirty="0"/>
              <a:t>Individuals are taxed the same way, regardless of overall taxable income:</a:t>
            </a:r>
          </a:p>
          <a:p>
            <a:pPr lvl="1"/>
            <a:r>
              <a:rPr lang="en-US" dirty="0"/>
              <a:t>First dollar is taxed at 10%</a:t>
            </a:r>
          </a:p>
          <a:p>
            <a:pPr lvl="1"/>
            <a:r>
              <a:rPr lang="en-US" dirty="0"/>
              <a:t>24,801</a:t>
            </a:r>
            <a:r>
              <a:rPr lang="en-US" baseline="30000" dirty="0"/>
              <a:t>st</a:t>
            </a:r>
            <a:r>
              <a:rPr lang="en-US" dirty="0"/>
              <a:t> dollar is taxed at 12%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3498646"/>
              </p:ext>
            </p:extLst>
          </p:nvPr>
        </p:nvGraphicFramePr>
        <p:xfrm>
          <a:off x="5155474" y="1322423"/>
          <a:ext cx="6860476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0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0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8879">
                <a:tc>
                  <a:txBody>
                    <a:bodyPr/>
                    <a:lstStyle/>
                    <a:p>
                      <a:r>
                        <a:rPr lang="en-US" sz="3200" b="0" dirty="0"/>
                        <a:t>Income Above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/>
                        <a:t>Tax 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79"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0-24,800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879"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24,801-100,800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879"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100,801-211,400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879"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211,401–403,550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879"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403,551-512,450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879"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512,451-768,700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8879"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Above 768,701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767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C38A77-655C-89D4-653D-0B77ED521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6591A-A65E-C2EE-9B5D-97902D8B1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Cur</a:t>
            </a:r>
            <a:r>
              <a:rPr lang="en-US" dirty="0"/>
              <a:t>rent Tax Rates Across Incomes (2024)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B6E9876-A475-5299-B649-BD8ECB64DC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173692" y="1307918"/>
            <a:ext cx="9844616" cy="492230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ACB1F5-8F14-E3AB-BB72-65758EF5D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092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Pro</a:t>
            </a:r>
            <a:r>
              <a:rPr lang="en-US" dirty="0"/>
              <a:t>gressive Tax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sz="3600" dirty="0"/>
              <a:t>Tax Systems are:</a:t>
            </a:r>
          </a:p>
          <a:p>
            <a:pPr lvl="1">
              <a:spcAft>
                <a:spcPts val="1000"/>
              </a:spcAft>
            </a:pPr>
            <a:r>
              <a:rPr lang="en-US" sz="2800" b="1" dirty="0"/>
              <a:t>Progressive</a:t>
            </a:r>
            <a:r>
              <a:rPr lang="en-US" sz="2800" dirty="0"/>
              <a:t>: increasing average tax with income</a:t>
            </a:r>
          </a:p>
          <a:p>
            <a:pPr lvl="1">
              <a:spcAft>
                <a:spcPts val="1000"/>
              </a:spcAft>
            </a:pPr>
            <a:r>
              <a:rPr lang="en-US" sz="2800" b="1" dirty="0"/>
              <a:t>Neutral or flat</a:t>
            </a:r>
            <a:r>
              <a:rPr lang="en-US" sz="2800" dirty="0"/>
              <a:t>: same share of income at all income levels</a:t>
            </a:r>
          </a:p>
          <a:p>
            <a:pPr lvl="1">
              <a:spcAft>
                <a:spcPts val="1000"/>
              </a:spcAft>
            </a:pPr>
            <a:r>
              <a:rPr lang="en-US" sz="2800" b="1" dirty="0"/>
              <a:t>Regressive</a:t>
            </a:r>
            <a:r>
              <a:rPr lang="en-US" sz="2800" dirty="0"/>
              <a:t>: decreasing average tax with income (sales tax)</a:t>
            </a:r>
          </a:p>
          <a:p>
            <a:pPr>
              <a:spcAft>
                <a:spcPts val="1000"/>
              </a:spcAft>
            </a:pPr>
            <a:r>
              <a:rPr lang="en-US" sz="3600" dirty="0"/>
              <a:t>Ability to pay rises with income.</a:t>
            </a:r>
          </a:p>
          <a:p>
            <a:pPr>
              <a:spcAft>
                <a:spcPts val="1000"/>
              </a:spcAft>
            </a:pPr>
            <a:r>
              <a:rPr lang="en-US" sz="3600" dirty="0"/>
              <a:t>Income Inequality.</a:t>
            </a:r>
          </a:p>
          <a:p>
            <a:pPr>
              <a:spcAft>
                <a:spcPts val="1000"/>
              </a:spcAft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839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8ADDF-803D-E37A-63C0-FCECFC1AF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Ave</a:t>
            </a:r>
            <a:r>
              <a:rPr lang="en-US" dirty="0"/>
              <a:t>rage: Coming Down – Mostly at the Top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B711B30-FDC7-F151-F4C9-170DA82198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509920" y="1012200"/>
            <a:ext cx="7172159" cy="521802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611F0F-6C6C-9B31-7650-DE3B55562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753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0FC61-53F9-C140-957E-97FFAAD9E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Dra</a:t>
            </a:r>
            <a:r>
              <a:rPr lang="en-US" dirty="0"/>
              <a:t>matically Less Progressivity in the Tax Code</a:t>
            </a:r>
          </a:p>
        </p:txBody>
      </p:sp>
      <p:pic>
        <p:nvPicPr>
          <p:cNvPr id="8" name="Content Placeholder 7" descr="A screenshot of text&#10;&#10;Description automatically generated">
            <a:extLst>
              <a:ext uri="{FF2B5EF4-FFF2-40B4-BE49-F238E27FC236}">
                <a16:creationId xmlns:a16="http://schemas.microsoft.com/office/drawing/2014/main" id="{7D222406-8D40-DB49-BAB8-1E33A897AA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50305" y="847639"/>
            <a:ext cx="7291390" cy="53825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A767E5-2B47-9B40-B95F-40574D30E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196316-AAB0-7B4F-ABCE-91293574B5AF}"/>
              </a:ext>
            </a:extLst>
          </p:cNvPr>
          <p:cNvSpPr txBox="1"/>
          <p:nvPr/>
        </p:nvSpPr>
        <p:spPr>
          <a:xfrm>
            <a:off x="4969103" y="6412788"/>
            <a:ext cx="6384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/>
              <a:t>New York </a:t>
            </a:r>
            <a:r>
              <a:rPr lang="en-US" sz="1400" dirty="0"/>
              <a:t>Times, from Thomas Piketty, Emmanuel </a:t>
            </a:r>
            <a:r>
              <a:rPr lang="en-US" sz="1400" dirty="0" err="1"/>
              <a:t>Saez</a:t>
            </a:r>
            <a:r>
              <a:rPr lang="en-US" sz="1400" dirty="0"/>
              <a:t> and Gabriel Zucman, “</a:t>
            </a:r>
          </a:p>
          <a:p>
            <a:r>
              <a:rPr lang="en-US" sz="1400" dirty="0"/>
              <a:t>Distributional National Accounts: Methods and Estimates for the United States”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169B62-4EC1-7148-AC0A-3E8B3E97012F}"/>
              </a:ext>
            </a:extLst>
          </p:cNvPr>
          <p:cNvSpPr txBox="1"/>
          <p:nvPr/>
        </p:nvSpPr>
        <p:spPr>
          <a:xfrm>
            <a:off x="5384426" y="5641029"/>
            <a:ext cx="142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1961 to 2011</a:t>
            </a:r>
          </a:p>
        </p:txBody>
      </p:sp>
    </p:spTree>
    <p:extLst>
      <p:ext uri="{BB962C8B-B14F-4D97-AF65-F5344CB8AC3E}">
        <p14:creationId xmlns:p14="http://schemas.microsoft.com/office/powerpoint/2010/main" val="633197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09B32-1A68-E5F3-6073-C7C2A31A8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All </a:t>
            </a:r>
            <a:r>
              <a:rPr lang="en-US" dirty="0"/>
              <a:t>Taxes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7478CDF-82D3-10A5-07D1-855522C38A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1484" y="1046126"/>
            <a:ext cx="10449031" cy="476574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DA8143-8656-9653-0809-15A4F6AA1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510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Saving Social Security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CCF262-BE14-C95A-9017-F860CA503F7D}"/>
              </a:ext>
            </a:extLst>
          </p:cNvPr>
          <p:cNvSpPr/>
          <p:nvPr/>
        </p:nvSpPr>
        <p:spPr>
          <a:xfrm>
            <a:off x="6172200" y="2635905"/>
            <a:ext cx="2671354" cy="40774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9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8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The</a:t>
            </a:r>
            <a:r>
              <a:rPr lang="en-US" dirty="0"/>
              <a:t> Bottom 40% Don</a:t>
            </a:r>
            <a:r>
              <a:rPr lang="mr-IN" dirty="0"/>
              <a:t>’</a:t>
            </a:r>
            <a:r>
              <a:rPr lang="en-US" dirty="0"/>
              <a:t>t Pay Income Taxes?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6850"/>
            <a:ext cx="10515600" cy="4481104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There is a common narrative that the bottom 40% don’t pay income taxes.</a:t>
            </a:r>
          </a:p>
          <a:p>
            <a:pPr>
              <a:spcAft>
                <a:spcPts val="1000"/>
              </a:spcAft>
            </a:pPr>
            <a:r>
              <a:rPr lang="en-US" dirty="0"/>
              <a:t>But they pay other taxes and they also pay state and local taxes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Payroll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State and local taxes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Excise taxes – see the slide 4 slides ago.</a:t>
            </a:r>
          </a:p>
          <a:p>
            <a:pPr>
              <a:spcAft>
                <a:spcPts val="1000"/>
              </a:spcAft>
            </a:pPr>
            <a:r>
              <a:rPr lang="en-US" sz="3200" dirty="0"/>
              <a:t>But, this portion of the income distribution are net beneficiaries of </a:t>
            </a:r>
            <a:r>
              <a:rPr lang="en-US" sz="3200" i="1" dirty="0"/>
              <a:t>Federal </a:t>
            </a:r>
            <a:r>
              <a:rPr lang="en-US" sz="3200" dirty="0"/>
              <a:t> tax and transfer system.</a:t>
            </a:r>
          </a:p>
          <a:p>
            <a:pPr>
              <a:spcAft>
                <a:spcPts val="1000"/>
              </a:spcAft>
            </a:pPr>
            <a:r>
              <a:rPr lang="en-US" sz="3200" dirty="0"/>
              <a:t>Is that bad?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019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6B2C2-D4BD-CFC2-A06C-D2FF38FFE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All </a:t>
            </a:r>
            <a:r>
              <a:rPr lang="en-US" dirty="0"/>
              <a:t>Federal Taxes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9A304D-D076-D15B-3869-6D1FDAA6A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pic>
        <p:nvPicPr>
          <p:cNvPr id="2050" name="Picture 2" descr="The federal tax system is progressive overall. Are federal taxes progressive? Explore federal taxes and transfers data (federal taxes progressive and federal tax system progressive data)">
            <a:extLst>
              <a:ext uri="{FF2B5EF4-FFF2-40B4-BE49-F238E27FC236}">
                <a16:creationId xmlns:a16="http://schemas.microsoft.com/office/drawing/2014/main" id="{74DEE483-E4B2-5255-C103-F978D52D18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59" y="897328"/>
            <a:ext cx="9356682" cy="533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3CF2533-3511-89AF-5C73-0C20BA15EC86}"/>
              </a:ext>
            </a:extLst>
          </p:cNvPr>
          <p:cNvSpPr/>
          <p:nvPr/>
        </p:nvSpPr>
        <p:spPr>
          <a:xfrm>
            <a:off x="2875143" y="4445615"/>
            <a:ext cx="591538" cy="23691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5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Int</a:t>
            </a:r>
            <a:r>
              <a:rPr lang="en-US" dirty="0">
                <a:solidFill>
                  <a:schemeClr val="bg1"/>
                </a:solidFill>
              </a:rPr>
              <a:t>e</a:t>
            </a:r>
            <a:r>
              <a:rPr lang="en-US" dirty="0"/>
              <a:t>rnational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pic>
        <p:nvPicPr>
          <p:cNvPr id="7" name="Picture 6" descr="A screenshot of a graph&#10;&#10;Description automatically generated">
            <a:extLst>
              <a:ext uri="{FF2B5EF4-FFF2-40B4-BE49-F238E27FC236}">
                <a16:creationId xmlns:a16="http://schemas.microsoft.com/office/drawing/2014/main" id="{2B7BF785-43DD-64CA-D6AA-9E7313137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088" y="909688"/>
            <a:ext cx="3920086" cy="5232695"/>
          </a:xfrm>
          <a:prstGeom prst="rect">
            <a:avLst/>
          </a:prstGeom>
        </p:spPr>
      </p:pic>
      <p:pic>
        <p:nvPicPr>
          <p:cNvPr id="10" name="Picture 9" descr="A screenshot of a graph&#10;&#10;Description automatically generated">
            <a:extLst>
              <a:ext uri="{FF2B5EF4-FFF2-40B4-BE49-F238E27FC236}">
                <a16:creationId xmlns:a16="http://schemas.microsoft.com/office/drawing/2014/main" id="{C064ED02-04E0-5937-26C6-A16A898F1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174" y="1565473"/>
            <a:ext cx="3872633" cy="43369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ADC5863-800C-4AA9-7C92-D7B2E1E8A2BD}"/>
              </a:ext>
            </a:extLst>
          </p:cNvPr>
          <p:cNvSpPr/>
          <p:nvPr/>
        </p:nvSpPr>
        <p:spPr>
          <a:xfrm>
            <a:off x="5767357" y="4164260"/>
            <a:ext cx="3227556" cy="2387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4DF3A3-A366-448D-76F2-60F5596E53C5}"/>
              </a:ext>
            </a:extLst>
          </p:cNvPr>
          <p:cNvSpPr/>
          <p:nvPr/>
        </p:nvSpPr>
        <p:spPr>
          <a:xfrm>
            <a:off x="5767357" y="2258442"/>
            <a:ext cx="3505394" cy="238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15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8C8D7-A25B-CFD1-62BE-82A896C91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204E1-0DFD-E4F3-770B-7E78AD1C6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586" y="-2088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mmary: Revenues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0FED5-8E26-FC6B-15DF-0D43595F0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500"/>
              </a:spcAft>
            </a:pPr>
            <a:r>
              <a:rPr lang="en-US" dirty="0"/>
              <a:t>Most Federal Revenues come from taxes on earned income.</a:t>
            </a:r>
          </a:p>
          <a:p>
            <a:pPr>
              <a:spcAft>
                <a:spcPts val="1500"/>
              </a:spcAft>
            </a:pPr>
            <a:r>
              <a:rPr lang="en-US" dirty="0"/>
              <a:t>Tax and Transfer System is modestly progressive, particularly at the lowest quintile</a:t>
            </a:r>
          </a:p>
          <a:p>
            <a:pPr>
              <a:spcAft>
                <a:spcPts val="1500"/>
              </a:spcAft>
            </a:pPr>
            <a:r>
              <a:rPr lang="en-US" dirty="0"/>
              <a:t>Top 20% of earners pay 2/3 of total taxes, but this is only slightly more than their share of pre-tax income, 62%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63F5F-4D59-FDB0-EBD8-65E0EA9AA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7292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Government Spending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6247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880" y="0"/>
            <a:ext cx="10515600" cy="1325563"/>
          </a:xfrm>
        </p:spPr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Go</a:t>
            </a:r>
            <a:r>
              <a:rPr lang="en-US"/>
              <a:t>v’t </a:t>
            </a:r>
            <a:r>
              <a:rPr lang="en-US" dirty="0"/>
              <a:t>Expenditures and the US Economy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963877D-2C5A-5547-B4D5-ACA3A2E5DC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066800" y="1201026"/>
            <a:ext cx="10058400" cy="50292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151F6E3-CA02-4B4C-8C8D-20CB92BBB009}"/>
              </a:ext>
            </a:extLst>
          </p:cNvPr>
          <p:cNvSpPr/>
          <p:nvPr/>
        </p:nvSpPr>
        <p:spPr>
          <a:xfrm>
            <a:off x="2446317" y="1769423"/>
            <a:ext cx="2565070" cy="32063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52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4DAE6-3083-72FF-3572-9166AB268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/>
              <a:t> Important Distinction: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36AEF-8E46-F121-CDDC-43E419A3F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Mandatory vs. Discretionary Spending:</a:t>
            </a:r>
          </a:p>
          <a:p>
            <a:pPr lvl="1"/>
            <a:r>
              <a:rPr lang="en-US" b="1" dirty="0"/>
              <a:t>Discretionary</a:t>
            </a:r>
            <a:r>
              <a:rPr lang="en-US" dirty="0"/>
              <a:t> Spending requires annual appropriations, e.g., most of Defense.</a:t>
            </a:r>
          </a:p>
          <a:p>
            <a:pPr lvl="1"/>
            <a:r>
              <a:rPr lang="en-US" b="1" dirty="0"/>
              <a:t>Mandatory</a:t>
            </a:r>
            <a:r>
              <a:rPr lang="en-US" dirty="0"/>
              <a:t> Spending is ongoing authorization to spend mostly on “entitlements:” such as Social Security and Medicare.</a:t>
            </a:r>
          </a:p>
          <a:p>
            <a:endParaRPr lang="en-US" dirty="0"/>
          </a:p>
          <a:p>
            <a:r>
              <a:rPr lang="en-US" dirty="0"/>
              <a:t>Budget for 2025:</a:t>
            </a:r>
          </a:p>
          <a:p>
            <a:pPr lvl="1"/>
            <a:r>
              <a:rPr lang="en-US" dirty="0"/>
              <a:t>Mandatory + Net Interest was 73%;</a:t>
            </a:r>
          </a:p>
          <a:p>
            <a:pPr lvl="1"/>
            <a:r>
              <a:rPr lang="en-US" dirty="0"/>
              <a:t>Discretionary 27%.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8DF9B3-5D88-472D-DFCC-86A3CC10B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EA5E2F-C55C-F5D5-0130-BD8F976329A1}"/>
              </a:ext>
            </a:extLst>
          </p:cNvPr>
          <p:cNvSpPr txBox="1"/>
          <p:nvPr/>
        </p:nvSpPr>
        <p:spPr>
          <a:xfrm>
            <a:off x="9924485" y="6456851"/>
            <a:ext cx="16730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Hutchins Center</a:t>
            </a:r>
          </a:p>
        </p:txBody>
      </p:sp>
    </p:spTree>
    <p:extLst>
      <p:ext uri="{BB962C8B-B14F-4D97-AF65-F5344CB8AC3E}">
        <p14:creationId xmlns:p14="http://schemas.microsoft.com/office/powerpoint/2010/main" val="38013717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347C4-CD96-E045-0DF1-8B48227F9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pic>
        <p:nvPicPr>
          <p:cNvPr id="6" name="Picture 5" descr="A pie chart of federal spending&#10;&#10;Description automatically generated">
            <a:extLst>
              <a:ext uri="{FF2B5EF4-FFF2-40B4-BE49-F238E27FC236}">
                <a16:creationId xmlns:a16="http://schemas.microsoft.com/office/drawing/2014/main" id="{6A84F4F9-DBD7-D24C-D6CE-4D2526625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197" y="165499"/>
            <a:ext cx="9259704" cy="592256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0DD003C-AA29-F580-34B3-9E5A73BD2F03}"/>
              </a:ext>
            </a:extLst>
          </p:cNvPr>
          <p:cNvSpPr/>
          <p:nvPr/>
        </p:nvSpPr>
        <p:spPr>
          <a:xfrm>
            <a:off x="837197" y="165499"/>
            <a:ext cx="914400" cy="189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556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B11EA6-946A-920D-A554-83B5F930A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BB115B-B77D-5A25-D340-96C974C51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5EBFC6-3396-55E1-A8D3-3B06A25FA7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37198" y="165499"/>
            <a:ext cx="9259702" cy="592256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759EF36-5F51-0DAB-A03A-9AB43E209B86}"/>
              </a:ext>
            </a:extLst>
          </p:cNvPr>
          <p:cNvSpPr/>
          <p:nvPr/>
        </p:nvSpPr>
        <p:spPr>
          <a:xfrm>
            <a:off x="837197" y="165499"/>
            <a:ext cx="914400" cy="189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AAC41A-6B89-98F2-B482-D5F2D6DA4B93}"/>
              </a:ext>
            </a:extLst>
          </p:cNvPr>
          <p:cNvSpPr txBox="1"/>
          <p:nvPr/>
        </p:nvSpPr>
        <p:spPr>
          <a:xfrm>
            <a:off x="3015342" y="3581400"/>
            <a:ext cx="107112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E.g., TANF,</a:t>
            </a:r>
          </a:p>
          <a:p>
            <a:r>
              <a:rPr lang="en-US" sz="1500" dirty="0" err="1">
                <a:solidFill>
                  <a:schemeClr val="bg1"/>
                </a:solidFill>
              </a:rPr>
              <a:t>Unemp</a:t>
            </a:r>
            <a:r>
              <a:rPr lang="en-US" sz="1500" dirty="0">
                <a:solidFill>
                  <a:schemeClr val="bg1"/>
                </a:solidFill>
              </a:rPr>
              <a:t> Ins </a:t>
            </a:r>
          </a:p>
          <a:p>
            <a:r>
              <a:rPr lang="en-US" sz="1500" dirty="0">
                <a:solidFill>
                  <a:schemeClr val="bg1"/>
                </a:solidFill>
              </a:rPr>
              <a:t>and SNAP</a:t>
            </a:r>
          </a:p>
        </p:txBody>
      </p:sp>
    </p:spTree>
    <p:extLst>
      <p:ext uri="{BB962C8B-B14F-4D97-AF65-F5344CB8AC3E}">
        <p14:creationId xmlns:p14="http://schemas.microsoft.com/office/powerpoint/2010/main" val="13075977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07A77-F541-625E-B176-E55CC09FA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5A291-8FDB-CAB3-E838-4F6473995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E7CCB0-0C7A-9F2E-5B97-0965681821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9121" y="0"/>
            <a:ext cx="8909133" cy="608188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DD5147D-9AFE-2FF7-1BED-D36F6B5732AB}"/>
              </a:ext>
            </a:extLst>
          </p:cNvPr>
          <p:cNvSpPr/>
          <p:nvPr/>
        </p:nvSpPr>
        <p:spPr>
          <a:xfrm>
            <a:off x="987922" y="0"/>
            <a:ext cx="914400" cy="189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31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860" y="1253331"/>
            <a:ext cx="11929140" cy="4351338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000"/>
              </a:spcAft>
              <a:buNone/>
            </a:pPr>
            <a:r>
              <a:rPr lang="en-US" dirty="0"/>
              <a:t>Critical Economic Topics for 2026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(2/04): Economic Update, Geoffrey Woglom, Amherst College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(2/11): Monetary Policy, Geoffrey Woglom, Amherst College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3 (2/18): U.S. Federal Budget, Jon Haveman, Executive Director NEED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(2/25):  International Institutions, Alan Deardorff, University of Michigan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2513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Ma</a:t>
            </a:r>
            <a:r>
              <a:rPr lang="en-US" dirty="0"/>
              <a:t>ndatory Spending: Social Security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Retirement (OA)</a:t>
            </a:r>
          </a:p>
          <a:p>
            <a:pPr lvl="1"/>
            <a:r>
              <a:rPr lang="en-US" dirty="0"/>
              <a:t>Covers 96% of US workers.</a:t>
            </a:r>
          </a:p>
          <a:p>
            <a:r>
              <a:rPr lang="en-US" dirty="0"/>
              <a:t>Survivors (S)</a:t>
            </a:r>
          </a:p>
          <a:p>
            <a:pPr lvl="1"/>
            <a:r>
              <a:rPr lang="en-US" dirty="0"/>
              <a:t>A worker's spouse and dependents may be eligible for survivors' benefits if the worker dies.</a:t>
            </a:r>
          </a:p>
          <a:p>
            <a:r>
              <a:rPr lang="en-US" dirty="0"/>
              <a:t>Disability (DI)</a:t>
            </a:r>
          </a:p>
          <a:p>
            <a:pPr lvl="1"/>
            <a:r>
              <a:rPr lang="en-US" dirty="0"/>
              <a:t>A medical condition expected to last at least one year or to be fatal.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950333-6611-4E4A-B1AE-6C07175DA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7551" y="1113569"/>
            <a:ext cx="21336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667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16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Ma</a:t>
            </a:r>
            <a:r>
              <a:rPr lang="en-US" dirty="0"/>
              <a:t>ndatory Spending: Medicare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 A: Hospital Insurance</a:t>
            </a:r>
          </a:p>
          <a:p>
            <a:r>
              <a:rPr lang="en-US" dirty="0"/>
              <a:t>Part B: Physician, outpatient, home health, and other services.</a:t>
            </a:r>
          </a:p>
          <a:p>
            <a:r>
              <a:rPr lang="en-US" dirty="0"/>
              <a:t>Part D: Subsidized access to pharmaceuticals.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Part C: Medicare Advantage Plans – offered by private companies approved by Medicare.</a:t>
            </a:r>
          </a:p>
          <a:p>
            <a:pPr lvl="1"/>
            <a:r>
              <a:rPr lang="en-US" dirty="0"/>
              <a:t>Medicare Advantage Plans may offer extra coverage, such as vision, hearing, dental, and/or health and wellness programs.  But, you must receive referrals within network.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4756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D77CF-96B8-7446-BB6A-0818CEE25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Do Medicare Funds Come From?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6FD88-AD6F-3D4C-A3A1-46EC9A298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9454" y="1602225"/>
            <a:ext cx="6373091" cy="4351338"/>
          </a:xfrm>
        </p:spPr>
        <p:txBody>
          <a:bodyPr>
            <a:normAutofit/>
          </a:bodyPr>
          <a:lstStyle/>
          <a:p>
            <a:r>
              <a:rPr lang="en-US" dirty="0"/>
              <a:t>Payroll  taxes</a:t>
            </a:r>
          </a:p>
          <a:p>
            <a:pPr lvl="1"/>
            <a:r>
              <a:rPr lang="en-US" dirty="0"/>
              <a:t>Tax rates: </a:t>
            </a:r>
          </a:p>
          <a:p>
            <a:pPr lvl="2"/>
            <a:r>
              <a:rPr lang="en-US" dirty="0"/>
              <a:t>Employee: 		1.45%</a:t>
            </a:r>
          </a:p>
          <a:p>
            <a:pPr lvl="2"/>
            <a:r>
              <a:rPr lang="en-US" dirty="0"/>
              <a:t>Employer: 		1.45%</a:t>
            </a:r>
          </a:p>
          <a:p>
            <a:pPr lvl="2"/>
            <a:r>
              <a:rPr lang="en-US" dirty="0"/>
              <a:t>Self Employed:	2.9%</a:t>
            </a:r>
          </a:p>
          <a:p>
            <a:pPr lvl="1"/>
            <a:r>
              <a:rPr lang="en-US" dirty="0"/>
              <a:t>No Income Cap</a:t>
            </a:r>
          </a:p>
          <a:p>
            <a:r>
              <a:rPr lang="en-US" dirty="0"/>
              <a:t>Interest earnings</a:t>
            </a:r>
          </a:p>
          <a:p>
            <a:r>
              <a:rPr lang="en-US" dirty="0"/>
              <a:t>General revenues</a:t>
            </a:r>
          </a:p>
          <a:p>
            <a:r>
              <a:rPr lang="en-US" dirty="0"/>
              <a:t>Beneficiary premiums:  Parts B &amp; 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540CED-3845-D346-9B01-A5C9D8D71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4066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Ma</a:t>
            </a:r>
            <a:r>
              <a:rPr lang="en-US" dirty="0"/>
              <a:t>ndatory Spending: Medicaid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2050"/>
            <a:ext cx="10515600" cy="476001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3000" dirty="0"/>
              <a:t>Medicaid provides medical insurance for those whose income and resources are insufficient to pay for health care.</a:t>
            </a:r>
          </a:p>
          <a:p>
            <a:pPr>
              <a:spcAft>
                <a:spcPts val="1000"/>
              </a:spcAft>
            </a:pPr>
            <a:r>
              <a:rPr lang="en-US" sz="3000" dirty="0"/>
              <a:t>It is a program with costs shared with the states.</a:t>
            </a:r>
          </a:p>
          <a:p>
            <a:pPr>
              <a:spcAft>
                <a:spcPts val="1000"/>
              </a:spcAft>
            </a:pPr>
            <a:r>
              <a:rPr lang="en-US" sz="3000" dirty="0"/>
              <a:t>Amount spent in FY 2022: $838 Billion</a:t>
            </a:r>
          </a:p>
          <a:p>
            <a:pPr lvl="1">
              <a:spcAft>
                <a:spcPts val="1000"/>
              </a:spcAft>
            </a:pPr>
            <a:r>
              <a:rPr lang="en-US" sz="2700" dirty="0"/>
              <a:t>Federal: 	70% or 	$589 Billion</a:t>
            </a:r>
          </a:p>
          <a:p>
            <a:pPr lvl="1">
              <a:spcAft>
                <a:spcPts val="1000"/>
              </a:spcAft>
            </a:pPr>
            <a:r>
              <a:rPr lang="en-US" sz="2700" dirty="0"/>
              <a:t>States: 		30%		$249 Billion</a:t>
            </a:r>
          </a:p>
          <a:p>
            <a:pPr>
              <a:spcAft>
                <a:spcPts val="1000"/>
              </a:spcAft>
            </a:pPr>
            <a:r>
              <a:rPr lang="en-US" sz="3000" dirty="0"/>
              <a:t>People served in 2022: 83 million (24% of Americans)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D137EA-3065-E8E8-C9CD-29991CA66860}"/>
              </a:ext>
            </a:extLst>
          </p:cNvPr>
          <p:cNvSpPr txBox="1"/>
          <p:nvPr/>
        </p:nvSpPr>
        <p:spPr>
          <a:xfrm>
            <a:off x="3547431" y="6439822"/>
            <a:ext cx="6896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Sources:  CBO, Budget Projections, NASBO, State Expenditure Survey, and Medicaid.gov</a:t>
            </a:r>
          </a:p>
        </p:txBody>
      </p:sp>
    </p:spTree>
    <p:extLst>
      <p:ext uri="{BB962C8B-B14F-4D97-AF65-F5344CB8AC3E}">
        <p14:creationId xmlns:p14="http://schemas.microsoft.com/office/powerpoint/2010/main" val="18554449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8060B-0B75-E944-B80F-DCBBCA8FE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Ma</a:t>
            </a:r>
            <a:r>
              <a:rPr lang="en-US" dirty="0"/>
              <a:t>ndatory Spending: Income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A08EE-1B45-8341-975E-81EB303107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Earned Income Tax Credit (EITC)</a:t>
            </a:r>
          </a:p>
          <a:p>
            <a:r>
              <a:rPr lang="en-US" dirty="0"/>
              <a:t>Supplemental Nutrition Assistance Program (SNAP)</a:t>
            </a:r>
          </a:p>
          <a:p>
            <a:r>
              <a:rPr lang="en-US" dirty="0"/>
              <a:t>Supplemental Security Income (SSI)</a:t>
            </a:r>
          </a:p>
          <a:p>
            <a:r>
              <a:rPr lang="en-US" dirty="0"/>
              <a:t>Unemployment Compensation </a:t>
            </a:r>
          </a:p>
          <a:p>
            <a:r>
              <a:rPr lang="en-US" dirty="0"/>
              <a:t>Temporary Assistance for Needy Families (TANF)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89FB19-5892-D14D-B649-96507851FC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2984397"/>
          </a:xfrm>
        </p:spPr>
        <p:txBody>
          <a:bodyPr>
            <a:normAutofit/>
          </a:bodyPr>
          <a:lstStyle/>
          <a:p>
            <a:r>
              <a:rPr lang="en-US" dirty="0"/>
              <a:t>Housing</a:t>
            </a:r>
          </a:p>
          <a:p>
            <a:r>
              <a:rPr lang="en-US" dirty="0"/>
              <a:t>Women, Infants, and Children (WIC)</a:t>
            </a:r>
          </a:p>
          <a:p>
            <a:r>
              <a:rPr lang="en-US" dirty="0"/>
              <a:t>School Lunches</a:t>
            </a:r>
          </a:p>
          <a:p>
            <a:r>
              <a:rPr lang="en-US" dirty="0"/>
              <a:t>Head Start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E35881-07F0-2947-81F3-FD1290EB9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5989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Ma</a:t>
            </a:r>
            <a:r>
              <a:rPr lang="en-US" dirty="0"/>
              <a:t>ndatory Spending: Interest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Interest costs in FY2025: $970 Billion</a:t>
            </a:r>
          </a:p>
          <a:p>
            <a:pPr lvl="1"/>
            <a:r>
              <a:rPr lang="en-US" sz="3200" dirty="0"/>
              <a:t>3.2% of GDP, or 14% of the Federal Budget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4000" dirty="0"/>
              <a:t>Forecast to increase to $4,800 Billion in 2055</a:t>
            </a:r>
          </a:p>
          <a:p>
            <a:pPr lvl="1"/>
            <a:r>
              <a:rPr lang="en-US" sz="3200" dirty="0"/>
              <a:t>5.4% of GDP, or 20% of the Federal Budget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FB94C8-7309-D143-891A-B785C97D6054}"/>
              </a:ext>
            </a:extLst>
          </p:cNvPr>
          <p:cNvSpPr txBox="1"/>
          <p:nvPr/>
        </p:nvSpPr>
        <p:spPr>
          <a:xfrm>
            <a:off x="7017197" y="6421601"/>
            <a:ext cx="5167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CBO, July 2022 Long-term Budget Projections</a:t>
            </a:r>
          </a:p>
        </p:txBody>
      </p:sp>
    </p:spTree>
    <p:extLst>
      <p:ext uri="{BB962C8B-B14F-4D97-AF65-F5344CB8AC3E}">
        <p14:creationId xmlns:p14="http://schemas.microsoft.com/office/powerpoint/2010/main" val="10933918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88D67-9680-0847-BE43-9D7F4C7BC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</a:t>
            </a:r>
            <a:r>
              <a:rPr lang="en-US" dirty="0"/>
              <a:t>rest Will Grow as a Share of the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CF4C2-24D2-D54B-B168-FD5656877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E77A15-649B-4D86-9DFC-77B11F395A01}"/>
              </a:ext>
            </a:extLst>
          </p:cNvPr>
          <p:cNvSpPr txBox="1"/>
          <p:nvPr/>
        </p:nvSpPr>
        <p:spPr>
          <a:xfrm>
            <a:off x="7315198" y="2915320"/>
            <a:ext cx="916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Primary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3B588C-60B6-2128-C3AF-5BD5F3795DD1}"/>
              </a:ext>
            </a:extLst>
          </p:cNvPr>
          <p:cNvSpPr txBox="1"/>
          <p:nvPr/>
        </p:nvSpPr>
        <p:spPr>
          <a:xfrm>
            <a:off x="7349858" y="3425534"/>
            <a:ext cx="908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Interest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82E971-4A72-B554-1910-BE2D10FC6EF2}"/>
              </a:ext>
            </a:extLst>
          </p:cNvPr>
          <p:cNvSpPr txBox="1"/>
          <p:nvPr/>
        </p:nvSpPr>
        <p:spPr>
          <a:xfrm>
            <a:off x="6907413" y="6456851"/>
            <a:ext cx="47306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Source: CBO 2025 Long Term Budget Outlook</a:t>
            </a:r>
          </a:p>
        </p:txBody>
      </p:sp>
      <p:pic>
        <p:nvPicPr>
          <p:cNvPr id="9" name="Content Placeholder 9">
            <a:extLst>
              <a:ext uri="{FF2B5EF4-FFF2-40B4-BE49-F238E27FC236}">
                <a16:creationId xmlns:a16="http://schemas.microsoft.com/office/drawing/2014/main" id="{D1F87240-3D81-ACB0-A219-73D0CB4F8E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313335" y="1028702"/>
            <a:ext cx="9565329" cy="4351337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86D147-543A-4B77-353E-D554B1054707}"/>
              </a:ext>
            </a:extLst>
          </p:cNvPr>
          <p:cNvSpPr txBox="1"/>
          <p:nvPr/>
        </p:nvSpPr>
        <p:spPr>
          <a:xfrm>
            <a:off x="2164871" y="5248623"/>
            <a:ext cx="54072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2025          		  2055</a:t>
            </a:r>
          </a:p>
        </p:txBody>
      </p:sp>
    </p:spTree>
    <p:extLst>
      <p:ext uri="{BB962C8B-B14F-4D97-AF65-F5344CB8AC3E}">
        <p14:creationId xmlns:p14="http://schemas.microsoft.com/office/powerpoint/2010/main" val="9114945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Ma</a:t>
            </a:r>
            <a:r>
              <a:rPr lang="en-US" dirty="0"/>
              <a:t>ndatory Spending: Other (13%)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5DDCA5-A1E2-144A-ADE4-D220C701C6C8}"/>
              </a:ext>
            </a:extLst>
          </p:cNvPr>
          <p:cNvSpPr txBox="1">
            <a:spLocks/>
          </p:cNvSpPr>
          <p:nvPr/>
        </p:nvSpPr>
        <p:spPr>
          <a:xfrm>
            <a:off x="635726" y="1325563"/>
            <a:ext cx="7253033" cy="301130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Food and agriculture</a:t>
            </a:r>
          </a:p>
          <a:p>
            <a:r>
              <a:rPr lang="en-US" dirty="0"/>
              <a:t>Veterans’ Benefits</a:t>
            </a:r>
          </a:p>
          <a:p>
            <a:r>
              <a:rPr lang="en-US" dirty="0"/>
              <a:t>Transportation</a:t>
            </a:r>
          </a:p>
          <a:p>
            <a:r>
              <a:rPr lang="en-US" dirty="0"/>
              <a:t>Other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1769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056C3-B9C9-1E4F-841D-274B0778C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ndatory Spending Dominates Projections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0CD0F3-11DB-904C-B9C6-9D2380DC6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BC4D1C-5A7A-6B41-9533-C5B052062353}"/>
              </a:ext>
            </a:extLst>
          </p:cNvPr>
          <p:cNvSpPr txBox="1"/>
          <p:nvPr/>
        </p:nvSpPr>
        <p:spPr>
          <a:xfrm>
            <a:off x="6096000" y="6456851"/>
            <a:ext cx="5583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Congressional Budget Office, The Budget and Economic Outlook: 2026 to 2036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FC214E-3C3D-D14A-C8D8-310700C0EE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625602" y="1325564"/>
            <a:ext cx="8438450" cy="48432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D7DF36-B27B-A557-5D8C-ACF84010F284}"/>
              </a:ext>
            </a:extLst>
          </p:cNvPr>
          <p:cNvSpPr txBox="1"/>
          <p:nvPr/>
        </p:nvSpPr>
        <p:spPr>
          <a:xfrm>
            <a:off x="1574803" y="986944"/>
            <a:ext cx="2152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Outlays, by Category</a:t>
            </a:r>
          </a:p>
        </p:txBody>
      </p:sp>
    </p:spTree>
    <p:extLst>
      <p:ext uri="{BB962C8B-B14F-4D97-AF65-F5344CB8AC3E}">
        <p14:creationId xmlns:p14="http://schemas.microsoft.com/office/powerpoint/2010/main" val="30698240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81913-B236-7171-9336-4F7AA6350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Agi</a:t>
            </a:r>
            <a:r>
              <a:rPr lang="en-US" dirty="0"/>
              <a:t>ng and Health Care Costs</a:t>
            </a:r>
          </a:p>
        </p:txBody>
      </p:sp>
      <p:pic>
        <p:nvPicPr>
          <p:cNvPr id="6" name="Content Placeholder 5" descr="A graph of numbers and a bar chart&#10;&#10;Description automatically generated with medium confidence">
            <a:extLst>
              <a:ext uri="{FF2B5EF4-FFF2-40B4-BE49-F238E27FC236}">
                <a16:creationId xmlns:a16="http://schemas.microsoft.com/office/drawing/2014/main" id="{02BF0291-C22E-7C7C-E105-C0F88F559F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2138" y="960438"/>
            <a:ext cx="8434672" cy="513556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84CBA5-3FFF-42CB-2D35-DD2F4C563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133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of clarification in the chat.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We can have a verbal Q&amp;A once the material has been presented.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Slides will be available from the NEED website later today. (https://</a:t>
            </a:r>
            <a:r>
              <a:rPr lang="en-US" dirty="0" err="1"/>
              <a:t>NEEDEcon.org</a:t>
            </a:r>
            <a:r>
              <a:rPr lang="en-US" dirty="0"/>
              <a:t>/delivered_presentations.php)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1127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4E371-27F7-584A-B27A-BDDDBC29C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586" y="-2088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mmary: Spending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AD949-7A5B-634F-A5DC-20642ED91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700"/>
              </a:spcAft>
            </a:pPr>
            <a:r>
              <a:rPr lang="en-US" dirty="0"/>
              <a:t>Total Federal Spending:  $7.0 Trillion in FY 2025  (+Tax Expenditures)</a:t>
            </a:r>
          </a:p>
          <a:p>
            <a:pPr>
              <a:spcAft>
                <a:spcPts val="700"/>
              </a:spcAft>
            </a:pPr>
            <a:r>
              <a:rPr lang="en-US" dirty="0"/>
              <a:t>There is remarkably little discretion in each budget:</a:t>
            </a:r>
          </a:p>
          <a:p>
            <a:pPr lvl="1">
              <a:spcAft>
                <a:spcPts val="700"/>
              </a:spcAft>
            </a:pPr>
            <a:r>
              <a:rPr lang="en-US" dirty="0"/>
              <a:t>Mandatory:	74%</a:t>
            </a:r>
          </a:p>
          <a:p>
            <a:pPr lvl="1">
              <a:spcAft>
                <a:spcPts val="700"/>
              </a:spcAft>
            </a:pPr>
            <a:r>
              <a:rPr lang="en-US" dirty="0"/>
              <a:t>Discretionary	26%</a:t>
            </a:r>
          </a:p>
          <a:p>
            <a:pPr>
              <a:spcAft>
                <a:spcPts val="700"/>
              </a:spcAft>
            </a:pPr>
            <a:r>
              <a:rPr lang="en-US" dirty="0"/>
              <a:t>Fastest growing parts of the budget:  Health Care and Interest</a:t>
            </a:r>
          </a:p>
          <a:p>
            <a:pPr>
              <a:spcAft>
                <a:spcPts val="700"/>
              </a:spcAft>
            </a:pPr>
            <a:r>
              <a:rPr lang="en-US" dirty="0"/>
              <a:t>By 2056:</a:t>
            </a:r>
          </a:p>
          <a:p>
            <a:pPr lvl="1">
              <a:spcAft>
                <a:spcPts val="700"/>
              </a:spcAft>
            </a:pPr>
            <a:r>
              <a:rPr lang="en-US" dirty="0"/>
              <a:t>Debt is forecast to grow to 175% of GDP, from more than 100% now</a:t>
            </a:r>
          </a:p>
          <a:p>
            <a:pPr lvl="1">
              <a:spcAft>
                <a:spcPts val="700"/>
              </a:spcAft>
            </a:pPr>
            <a:r>
              <a:rPr lang="en-US" dirty="0"/>
              <a:t>Interest payments are forecast to grow from 14% to 20% of budget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A5B82D-94B4-B540-82F8-60C2B2831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2413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ED38A8-67FE-3BA0-74A4-9CA1EFADF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8EE77-9D54-95C9-8AB2-3133A0413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</a:t>
            </a:r>
            <a:r>
              <a:rPr lang="en-US" dirty="0"/>
              <a:t>jections Aren’t Good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3A5C85-7B00-228F-C372-DDF902B9E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211286-47CE-DB43-F427-44FB479B5D94}"/>
              </a:ext>
            </a:extLst>
          </p:cNvPr>
          <p:cNvSpPr txBox="1"/>
          <p:nvPr/>
        </p:nvSpPr>
        <p:spPr>
          <a:xfrm>
            <a:off x="6096000" y="6456851"/>
            <a:ext cx="5583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Congressional Budget Office, The Budget and Economic Outlook: 2026 to 2036</a:t>
            </a:r>
          </a:p>
        </p:txBody>
      </p:sp>
      <p:pic>
        <p:nvPicPr>
          <p:cNvPr id="7" name="Picture 6" descr="A graph of a graph showing the amount of the company's budget&#10;&#10;Description automatically generated with medium confidence">
            <a:extLst>
              <a:ext uri="{FF2B5EF4-FFF2-40B4-BE49-F238E27FC236}">
                <a16:creationId xmlns:a16="http://schemas.microsoft.com/office/drawing/2014/main" id="{A1E40F86-9A2F-7D8D-8A4F-70592250D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479" y="973015"/>
            <a:ext cx="8319934" cy="52579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FC1CFF-1489-5FC1-0CC6-E9D950B7609B}"/>
              </a:ext>
            </a:extLst>
          </p:cNvPr>
          <p:cNvSpPr txBox="1"/>
          <p:nvPr/>
        </p:nvSpPr>
        <p:spPr>
          <a:xfrm>
            <a:off x="7783286" y="3244334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A09BF6-75E5-F576-4C54-D9F227B562FE}"/>
              </a:ext>
            </a:extLst>
          </p:cNvPr>
          <p:cNvSpPr txBox="1"/>
          <p:nvPr/>
        </p:nvSpPr>
        <p:spPr>
          <a:xfrm>
            <a:off x="9595857" y="2100282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175%</a:t>
            </a:r>
          </a:p>
        </p:txBody>
      </p:sp>
    </p:spTree>
    <p:extLst>
      <p:ext uri="{BB962C8B-B14F-4D97-AF65-F5344CB8AC3E}">
        <p14:creationId xmlns:p14="http://schemas.microsoft.com/office/powerpoint/2010/main" val="10164578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E2B336A-36D0-53BA-844A-848AE5CDB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 Expenditures (Deductions)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59BD16B-5463-918D-45AD-099F8251C6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41702F-3BC4-99FF-8451-8CBE3CA87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2520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05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Ano</a:t>
            </a:r>
            <a:r>
              <a:rPr lang="en-US" dirty="0"/>
              <a:t>ther Category of Spending: Tax Expenditures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Description</a:t>
            </a:r>
          </a:p>
          <a:p>
            <a:pPr lvl="1"/>
            <a:r>
              <a:rPr lang="en-US" dirty="0"/>
              <a:t>Social policies that are implemented and paid for through the tax code.</a:t>
            </a:r>
          </a:p>
          <a:p>
            <a:r>
              <a:rPr lang="en-US" dirty="0"/>
              <a:t>List of the largest tax breaks:</a:t>
            </a:r>
          </a:p>
          <a:p>
            <a:pPr lvl="1"/>
            <a:r>
              <a:rPr lang="en-US" dirty="0"/>
              <a:t>Mortgage interest deduction	- Low tax rates for Capital Gains</a:t>
            </a:r>
          </a:p>
          <a:p>
            <a:pPr lvl="1"/>
            <a:r>
              <a:rPr lang="en-US" dirty="0"/>
              <a:t>Retirement contributions	- Child related tax credits</a:t>
            </a:r>
          </a:p>
          <a:p>
            <a:pPr lvl="1"/>
            <a:r>
              <a:rPr lang="en-US" dirty="0"/>
              <a:t>State and local taxes		- Charitable gifts</a:t>
            </a:r>
          </a:p>
          <a:p>
            <a:pPr lvl="1"/>
            <a:r>
              <a:rPr lang="en-US" dirty="0"/>
              <a:t>Health insurance		- Lifetime Learning</a:t>
            </a:r>
          </a:p>
          <a:p>
            <a:r>
              <a:rPr lang="en-US" dirty="0"/>
              <a:t>Evidence of who they benefit</a:t>
            </a:r>
          </a:p>
          <a:p>
            <a:pPr lvl="1"/>
            <a:r>
              <a:rPr lang="en-US" dirty="0"/>
              <a:t>Regressive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0690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46146-6ADE-D04D-A91D-E8F873791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 Expenditures are Significant (2025)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8A7C31-4174-F844-829B-61D023CC6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C3F2B4F-5953-007D-BA5D-EC1FDC4CBD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211159" y="1157116"/>
            <a:ext cx="11769682" cy="4754880"/>
          </a:xfr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649DB68-02DA-024B-9DD8-1586B74C5A6B}"/>
              </a:ext>
            </a:extLst>
          </p:cNvPr>
          <p:cNvGrpSpPr/>
          <p:nvPr/>
        </p:nvGrpSpPr>
        <p:grpSpPr>
          <a:xfrm>
            <a:off x="2039815" y="2191937"/>
            <a:ext cx="7541903" cy="1423506"/>
            <a:chOff x="1477408" y="2413337"/>
            <a:chExt cx="7541903" cy="14235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E3FB34A-F4CD-A848-96A8-A17699005C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7408" y="3836843"/>
              <a:ext cx="7303776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B5618A1-4514-E143-93EF-F182C3E961A4}"/>
                </a:ext>
              </a:extLst>
            </p:cNvPr>
            <p:cNvSpPr txBox="1"/>
            <p:nvPr/>
          </p:nvSpPr>
          <p:spPr>
            <a:xfrm>
              <a:off x="3369944" y="2413337"/>
              <a:ext cx="564936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</a:rPr>
                <a:t>$2.2 Trillion          200 different categories</a:t>
              </a:r>
            </a:p>
            <a:p>
              <a:pPr algn="ctr"/>
              <a:endParaRPr lang="en-US" sz="2000" b="1" dirty="0">
                <a:solidFill>
                  <a:srgbClr val="C00000"/>
                </a:solidFill>
              </a:endParaRPr>
            </a:p>
            <a:p>
              <a:pPr algn="ctr"/>
              <a:r>
                <a:rPr lang="en-US" sz="2000" b="1">
                  <a:solidFill>
                    <a:srgbClr val="C00000"/>
                  </a:solidFill>
                </a:rPr>
                <a:t>7.3% </a:t>
              </a:r>
              <a:r>
                <a:rPr lang="en-US" sz="2000" b="1" dirty="0">
                  <a:solidFill>
                    <a:srgbClr val="C00000"/>
                  </a:solidFill>
                </a:rPr>
                <a:t>of GDP and more than Discretionary Spending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7601AD5-1DF7-A34E-902B-0BEE384D7DAE}"/>
              </a:ext>
            </a:extLst>
          </p:cNvPr>
          <p:cNvSpPr txBox="1"/>
          <p:nvPr/>
        </p:nvSpPr>
        <p:spPr>
          <a:xfrm>
            <a:off x="6096000" y="6456851"/>
            <a:ext cx="5583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Congressional Budget Office, The Budget and Economic Outlook: 2026 to 2036</a:t>
            </a:r>
          </a:p>
        </p:txBody>
      </p:sp>
    </p:spTree>
    <p:extLst>
      <p:ext uri="{BB962C8B-B14F-4D97-AF65-F5344CB8AC3E}">
        <p14:creationId xmlns:p14="http://schemas.microsoft.com/office/powerpoint/2010/main" val="101475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4A67D-CDA4-0AC3-0B5D-14C3B1B6C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956" y="1474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Are Tax Expenditures?</a:t>
            </a:r>
          </a:p>
        </p:txBody>
      </p:sp>
      <p:pic>
        <p:nvPicPr>
          <p:cNvPr id="6" name="Content Placeholder 5" descr="Chart, bar chart&#10;&#10;Description automatically generated">
            <a:extLst>
              <a:ext uri="{FF2B5EF4-FFF2-40B4-BE49-F238E27FC236}">
                <a16:creationId xmlns:a16="http://schemas.microsoft.com/office/drawing/2014/main" id="{DF94F808-5F03-9405-6512-020127E690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0440" y="979343"/>
            <a:ext cx="9643359" cy="521354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62962F-F1BE-2738-803D-081F89481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D34C96-ED4F-C24E-D9E8-9336D4B612DF}"/>
              </a:ext>
            </a:extLst>
          </p:cNvPr>
          <p:cNvSpPr txBox="1"/>
          <p:nvPr/>
        </p:nvSpPr>
        <p:spPr>
          <a:xfrm>
            <a:off x="6297562" y="6456851"/>
            <a:ext cx="5282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www.pgpf.org</a:t>
            </a:r>
            <a:r>
              <a:rPr lang="en-US" sz="1200" dirty="0"/>
              <a:t>/Chart-Archive/0199_distribution_tax_expenditures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5C79CE-BC36-B07C-5835-B0805F401F90}"/>
              </a:ext>
            </a:extLst>
          </p:cNvPr>
          <p:cNvSpPr txBox="1"/>
          <p:nvPr/>
        </p:nvSpPr>
        <p:spPr>
          <a:xfrm>
            <a:off x="6051756" y="3304935"/>
            <a:ext cx="451046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Total: About $2.2 TRILLION in 2025</a:t>
            </a:r>
          </a:p>
        </p:txBody>
      </p:sp>
    </p:spTree>
    <p:extLst>
      <p:ext uri="{BB962C8B-B14F-4D97-AF65-F5344CB8AC3E}">
        <p14:creationId xmlns:p14="http://schemas.microsoft.com/office/powerpoint/2010/main" val="286870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098EB-5304-866F-4DC9-906FF773E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Dis</a:t>
            </a:r>
            <a:r>
              <a:rPr lang="en-US" dirty="0"/>
              <a:t>tributional Effects of Tax Expenditures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3BB00EE-D0A3-21BB-876E-5AF546E1CF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026004" y="1177004"/>
            <a:ext cx="10139991" cy="505322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FEB820-01D2-80DA-F8EC-9D6A16BF5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3837B8-C48F-326B-A886-388BCAB34EE9}"/>
              </a:ext>
            </a:extLst>
          </p:cNvPr>
          <p:cNvSpPr txBox="1"/>
          <p:nvPr/>
        </p:nvSpPr>
        <p:spPr>
          <a:xfrm>
            <a:off x="8207874" y="6456851"/>
            <a:ext cx="3145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Peter G. Peterson Foundation.  </a:t>
            </a:r>
            <a:r>
              <a:rPr lang="en-US" sz="1200" dirty="0" err="1"/>
              <a:t>Pgpf.org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691267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0E51D-0A4F-0D91-F237-69E2D2DE1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62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Har</a:t>
            </a:r>
            <a:r>
              <a:rPr lang="en-US" dirty="0"/>
              <a:t>der to Exploit with Little Income</a:t>
            </a:r>
          </a:p>
        </p:txBody>
      </p:sp>
      <p:pic>
        <p:nvPicPr>
          <p:cNvPr id="6" name="Content Placeholder 5" descr="A graph of a number of blue and green bars&#10;&#10;Description automatically generated with medium confidence">
            <a:extLst>
              <a:ext uri="{FF2B5EF4-FFF2-40B4-BE49-F238E27FC236}">
                <a16:creationId xmlns:a16="http://schemas.microsoft.com/office/drawing/2014/main" id="{2BD3AAE1-0FF1-4947-99F3-E5831CCFA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9537" y="1325563"/>
            <a:ext cx="10008500" cy="490466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2ACE9-9508-4CE1-1CD1-2BE14D48E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0E20D6-4812-047E-E244-12B57416CCEA}"/>
              </a:ext>
            </a:extLst>
          </p:cNvPr>
          <p:cNvSpPr txBox="1"/>
          <p:nvPr/>
        </p:nvSpPr>
        <p:spPr>
          <a:xfrm>
            <a:off x="4939747" y="6456851"/>
            <a:ext cx="67043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budgetlab.yale.edu</a:t>
            </a:r>
            <a:r>
              <a:rPr lang="en-US" sz="1200" dirty="0"/>
              <a:t>/research/who-paying-their-fair-share-taxes-new-analysis-and-interactive-tool</a:t>
            </a:r>
          </a:p>
        </p:txBody>
      </p:sp>
    </p:spTree>
    <p:extLst>
      <p:ext uri="{BB962C8B-B14F-4D97-AF65-F5344CB8AC3E}">
        <p14:creationId xmlns:p14="http://schemas.microsoft.com/office/powerpoint/2010/main" val="24065269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890064-B728-9ACD-D760-BE4471FC4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4A5FD-283B-5341-56E5-7B308F0BE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21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Dist</a:t>
            </a:r>
            <a:r>
              <a:rPr lang="en-US" dirty="0"/>
              <a:t>ributional Effects of Tax Expenditures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05302D-5EF4-2BBE-6D43-37EF4C065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pic>
        <p:nvPicPr>
          <p:cNvPr id="5" name="Picture 4" descr="A graph of tax expenses&#10;&#10;Description automatically generated with medium confidence">
            <a:extLst>
              <a:ext uri="{FF2B5EF4-FFF2-40B4-BE49-F238E27FC236}">
                <a16:creationId xmlns:a16="http://schemas.microsoft.com/office/drawing/2014/main" id="{D4487580-7C58-0497-BF57-DD360E5CF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350" y="1411358"/>
            <a:ext cx="8303825" cy="48173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2F4F94-0D0C-F21C-DFDA-8BC01CB7197E}"/>
              </a:ext>
            </a:extLst>
          </p:cNvPr>
          <p:cNvSpPr txBox="1"/>
          <p:nvPr/>
        </p:nvSpPr>
        <p:spPr>
          <a:xfrm>
            <a:off x="1470993" y="1133061"/>
            <a:ext cx="4396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Shares of Combined Major Tax Expenditures</a:t>
            </a:r>
          </a:p>
        </p:txBody>
      </p:sp>
    </p:spTree>
    <p:extLst>
      <p:ext uri="{BB962C8B-B14F-4D97-AF65-F5344CB8AC3E}">
        <p14:creationId xmlns:p14="http://schemas.microsoft.com/office/powerpoint/2010/main" val="42230363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098EB-5304-866F-4DC9-906FF773E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Dis</a:t>
            </a:r>
            <a:r>
              <a:rPr lang="en-US" dirty="0"/>
              <a:t>tributional Effects of Tax Expenditures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FEB820-01D2-80DA-F8EC-9D6A16BF5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19A316-746E-60A8-A270-A78DAF399B0E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37467" y="1168554"/>
            <a:ext cx="9317065" cy="50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9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U.S. Federal Budget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1751" y="6302703"/>
            <a:ext cx="2743200" cy="365125"/>
          </a:xfrm>
        </p:spPr>
        <p:txBody>
          <a:bodyPr/>
          <a:lstStyle/>
          <a:p>
            <a:fld id="{D9F085D5-EC86-4F6A-B501-C1359CB39116}" type="slidenum">
              <a:rPr lang="en-US" smtClean="0"/>
              <a:t>5</a:t>
            </a:fld>
            <a:endParaRPr lang="en-US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CFC1856-8C08-C940-AA35-DC1F9BA80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34" y="268162"/>
            <a:ext cx="3568700" cy="2273300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98257F07-367A-E243-9A44-8EE1A2014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400" y="3686679"/>
            <a:ext cx="3530600" cy="22987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B89FE850-57BA-7948-8921-CBD1884B46E6}"/>
              </a:ext>
            </a:extLst>
          </p:cNvPr>
          <p:cNvSpPr txBox="1">
            <a:spLocks/>
          </p:cNvSpPr>
          <p:nvPr/>
        </p:nvSpPr>
        <p:spPr>
          <a:xfrm>
            <a:off x="1524000" y="4004003"/>
            <a:ext cx="9144000" cy="1981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tx2"/>
                </a:solidFill>
              </a:rPr>
              <a:t>Jon Haveman,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dirty="0">
                <a:solidFill>
                  <a:schemeClr val="tx2"/>
                </a:solidFill>
              </a:rPr>
              <a:t>Executive Director, NEED</a:t>
            </a:r>
            <a:endParaRPr lang="en-US" sz="3600" dirty="0">
              <a:solidFill>
                <a:srgbClr val="7E29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5737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C536E-7638-ED47-8528-9DEFBFC98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488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mmary: Tax Expenditures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1EEF7-D306-3E43-9937-2B7F161AE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…Are policy enacted through the tax code.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But are no different from spending programs.</a:t>
            </a:r>
          </a:p>
          <a:p>
            <a:pPr>
              <a:spcAft>
                <a:spcPts val="1000"/>
              </a:spcAft>
            </a:pPr>
            <a:r>
              <a:rPr lang="en-US" dirty="0"/>
              <a:t>…Are not explicitly on the books.</a:t>
            </a:r>
          </a:p>
          <a:p>
            <a:pPr>
              <a:spcAft>
                <a:spcPts val="1000"/>
              </a:spcAft>
            </a:pPr>
            <a:r>
              <a:rPr lang="en-US" dirty="0"/>
              <a:t>…Add &gt; 25% to budget deficit.</a:t>
            </a:r>
          </a:p>
          <a:p>
            <a:pPr>
              <a:spcAft>
                <a:spcPts val="1000"/>
              </a:spcAft>
            </a:pPr>
            <a:r>
              <a:rPr lang="en-US" dirty="0"/>
              <a:t>…Reduce the progressive nature of the tax code.</a:t>
            </a:r>
          </a:p>
          <a:p>
            <a:pPr>
              <a:spcAft>
                <a:spcPts val="1000"/>
              </a:spcAft>
            </a:pPr>
            <a:r>
              <a:rPr lang="en-US" dirty="0"/>
              <a:t>…Are larger than all of “Discretionary Spending”.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DBBCA4-954E-1740-92C8-8C7A0694E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5856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BBAF38-6E9E-B1D5-8FDF-400093E92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9FA8E-F617-2CA9-4C89-E3F324971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488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mmary: Overall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CD08B-D338-8A14-01B7-D2D450218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Expenditures significantly exceed revenues.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Ongoing deficit/debt problem.</a:t>
            </a:r>
          </a:p>
          <a:p>
            <a:pPr>
              <a:spcAft>
                <a:spcPts val="1000"/>
              </a:spcAft>
            </a:pPr>
            <a:r>
              <a:rPr lang="en-US" dirty="0"/>
              <a:t>Tax revenues, both income and corporate, have been significantly eroded in recent years.</a:t>
            </a:r>
          </a:p>
          <a:p>
            <a:pPr>
              <a:spcAft>
                <a:spcPts val="1000"/>
              </a:spcAft>
            </a:pPr>
            <a:r>
              <a:rPr lang="en-US" dirty="0"/>
              <a:t>Balancing the budget must include attention to tax expenditures.</a:t>
            </a:r>
          </a:p>
          <a:p>
            <a:pPr>
              <a:spcAft>
                <a:spcPts val="1000"/>
              </a:spcAft>
            </a:pPr>
            <a:r>
              <a:rPr lang="en-US" dirty="0"/>
              <a:t>Tariff revenue has very little capacity to: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Solve deficit problem.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Replace the income tax.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C18C7F-B628-2C36-0344-F90AAB74B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4890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7A3181-1E14-CD33-D8C2-A04636C5D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885" y="643466"/>
            <a:ext cx="7684230" cy="557106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E44527-FD80-125D-8A27-8B5025F73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9F085D5-EC86-4F6A-B501-C1359CB39116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52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97CF2B-3028-322A-8717-9EE5EC47A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87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in Economic Institutions: Alan Deardorff</a:t>
            </a:r>
          </a:p>
        </p:txBody>
      </p:sp>
    </p:spTree>
    <p:extLst>
      <p:ext uri="{BB962C8B-B14F-4D97-AF65-F5344CB8AC3E}">
        <p14:creationId xmlns:p14="http://schemas.microsoft.com/office/powerpoint/2010/main" val="18355810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r>
              <a:rPr lang="en-US" dirty="0" err="1"/>
              <a:t>Jon@NEEDEcon.org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www.NEEDEcon.org/testimonials.php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www.NEEDEcon.org</a:t>
            </a:r>
            <a:r>
              <a:rPr lang="en-US" dirty="0"/>
              <a:t>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19220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3E2085-C607-353A-51B1-687667640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  <p:pic>
        <p:nvPicPr>
          <p:cNvPr id="3" name="Content Placeholder 5" descr="A close-up of a document&#10;&#10;Description automatically generated">
            <a:extLst>
              <a:ext uri="{FF2B5EF4-FFF2-40B4-BE49-F238E27FC236}">
                <a16:creationId xmlns:a16="http://schemas.microsoft.com/office/drawing/2014/main" id="{FFC11447-7EBA-7163-D43A-A4055FB77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776" y="847493"/>
            <a:ext cx="11282447" cy="487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490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4262D-3E8F-8A4F-A09D-7E2EB3989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 Rates Over Time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EEC894C-1DC1-0543-B189-4664CB0AB2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536021" y="880986"/>
            <a:ext cx="9119958" cy="534924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41F942-07A6-774D-8116-4B881943E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9631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568DB-F145-544A-99AE-22E9798D7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Top Tax Rate and Income Cutoff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16EB4-07C2-0C46-8AB8-F30D501A4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61B5E54-5D49-F947-B9CF-E23D6EB0CE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043334" y="1177560"/>
            <a:ext cx="10105332" cy="5052666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C2A525-7ED1-33E2-3A1F-65A5FD5CA1FC}"/>
              </a:ext>
            </a:extLst>
          </p:cNvPr>
          <p:cNvSpPr txBox="1"/>
          <p:nvPr/>
        </p:nvSpPr>
        <p:spPr>
          <a:xfrm>
            <a:off x="6554167" y="1457324"/>
            <a:ext cx="351981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Massive tax cut for those with</a:t>
            </a:r>
          </a:p>
          <a:p>
            <a:r>
              <a:rPr lang="en-US" sz="2000" dirty="0"/>
              <a:t>More than $4 million in income.</a:t>
            </a:r>
          </a:p>
          <a:p>
            <a:endParaRPr lang="en-US" sz="2000" dirty="0"/>
          </a:p>
          <a:p>
            <a:r>
              <a:rPr lang="en-US" sz="2000" dirty="0"/>
              <a:t>And for those with more than </a:t>
            </a:r>
          </a:p>
          <a:p>
            <a:r>
              <a:rPr lang="en-US" sz="2000" dirty="0"/>
              <a:t>About $200,000 in income.</a:t>
            </a:r>
          </a:p>
        </p:txBody>
      </p:sp>
    </p:spTree>
    <p:extLst>
      <p:ext uri="{BB962C8B-B14F-4D97-AF65-F5344CB8AC3E}">
        <p14:creationId xmlns:p14="http://schemas.microsoft.com/office/powerpoint/2010/main" val="22949389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ABE02-068E-1180-6824-7581C991D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18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Av</a:t>
            </a:r>
            <a:r>
              <a:rPr lang="en-US" dirty="0"/>
              <a:t>erage Tax is a Bit More Complicated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7337E-C5EC-C434-3897-C805B5C64F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10515600" cy="4189162"/>
          </a:xfrm>
        </p:spPr>
        <p:txBody>
          <a:bodyPr/>
          <a:lstStyle/>
          <a:p>
            <a:r>
              <a:rPr lang="en-US" dirty="0"/>
              <a:t>Is ability to pay better measured by taxable income, or before tax income?</a:t>
            </a:r>
          </a:p>
          <a:p>
            <a:r>
              <a:rPr lang="en-US" dirty="0"/>
              <a:t>Remember tax expenditures.</a:t>
            </a:r>
          </a:p>
          <a:p>
            <a:r>
              <a:rPr lang="en-US" dirty="0"/>
              <a:t>But not all tax expenditures are bad:  medical expense deductibility.</a:t>
            </a:r>
          </a:p>
          <a:p>
            <a:r>
              <a:rPr lang="en-US" dirty="0"/>
              <a:t>In judging inequality you have to look at the effect of </a:t>
            </a:r>
            <a:r>
              <a:rPr lang="en-US" i="1" dirty="0"/>
              <a:t>transfers</a:t>
            </a:r>
            <a:r>
              <a:rPr lang="en-US" dirty="0"/>
              <a:t> as well as </a:t>
            </a:r>
            <a:r>
              <a:rPr lang="en-US" i="1" dirty="0"/>
              <a:t>all</a:t>
            </a:r>
            <a:r>
              <a:rPr lang="en-US" dirty="0"/>
              <a:t> taxes.</a:t>
            </a:r>
          </a:p>
          <a:p>
            <a:r>
              <a:rPr lang="en-US" dirty="0"/>
              <a:t>No perfect answers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D49F71-6072-EA59-4D37-07D85FE3F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81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F068E-A60C-54A2-A764-4095860D8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5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eral Taxes and Transfers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5DEECF-73A6-30C8-C099-237CFD2F5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7FA74ED-403F-D98A-04CF-4ADE2E15D1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5942" y="1059443"/>
            <a:ext cx="9260115" cy="517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3727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F4119-4B26-805F-9A3F-2BE025FB0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ome Quintiles in 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CF04E-74B7-1E4D-C8EE-78F7A2E1BC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Average Income within the quintile: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$17,200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$39,600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$67,500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$108,700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$318,900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3D3525-E737-CF48-7A72-141724FC6F3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At the top: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81-90,  $166,600; 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91-95, $236,700; 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96-99, $403,600; </a:t>
            </a:r>
          </a:p>
          <a:p>
            <a:pPr lvl="1"/>
            <a:r>
              <a:rPr lang="en-US" dirty="0"/>
              <a:t>top 1%, $1,983,700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B7933B-B93F-8E30-9681-7DFA1484C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293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2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7345" y="1570730"/>
            <a:ext cx="4770074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Budget Overview</a:t>
            </a:r>
          </a:p>
          <a:p>
            <a:pPr>
              <a:spcAft>
                <a:spcPts val="1000"/>
              </a:spcAft>
            </a:pPr>
            <a:r>
              <a:rPr lang="en-US" dirty="0"/>
              <a:t>Government Revenues</a:t>
            </a:r>
          </a:p>
          <a:p>
            <a:pPr>
              <a:spcAft>
                <a:spcPts val="1000"/>
              </a:spcAft>
            </a:pPr>
            <a:r>
              <a:rPr lang="en-US" dirty="0"/>
              <a:t>Government Spending</a:t>
            </a:r>
          </a:p>
          <a:p>
            <a:pPr>
              <a:spcAft>
                <a:spcPts val="1000"/>
              </a:spcAft>
            </a:pPr>
            <a:r>
              <a:rPr lang="en-US" dirty="0"/>
              <a:t>Tax Expenditures</a:t>
            </a:r>
          </a:p>
          <a:p>
            <a:pPr>
              <a:spcAft>
                <a:spcPts val="1000"/>
              </a:spcAft>
            </a:pPr>
            <a:r>
              <a:rPr lang="en-US" dirty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57819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C0C322-32A2-8796-C31E-49250BDB0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  <p:pic>
        <p:nvPicPr>
          <p:cNvPr id="4" name="Picture 3" descr="A graph of a number of individuals&#10;&#10;Description automatically generated">
            <a:extLst>
              <a:ext uri="{FF2B5EF4-FFF2-40B4-BE49-F238E27FC236}">
                <a16:creationId xmlns:a16="http://schemas.microsoft.com/office/drawing/2014/main" id="{328A8629-787A-4173-192D-29EF9E2E7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098" y="89494"/>
            <a:ext cx="9261803" cy="614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16554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436" y="745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Sum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mary:  Past and Future Budgets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A4A67F9-1D57-4F48-88CA-FF0A80513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6551" y="19957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DFE6C4-A3C1-A748-ADF5-B1A855772AA0}"/>
              </a:ext>
            </a:extLst>
          </p:cNvPr>
          <p:cNvSpPr/>
          <p:nvPr/>
        </p:nvSpPr>
        <p:spPr>
          <a:xfrm>
            <a:off x="9272750" y="1882257"/>
            <a:ext cx="2226233" cy="3410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A9F243-E0BE-3D48-8444-F0F723FE3C20}"/>
              </a:ext>
            </a:extLst>
          </p:cNvPr>
          <p:cNvSpPr/>
          <p:nvPr/>
        </p:nvSpPr>
        <p:spPr>
          <a:xfrm>
            <a:off x="9448800" y="5292435"/>
            <a:ext cx="1787236" cy="367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BE87EA-0B00-6E9F-404F-970F0F496A10}"/>
              </a:ext>
            </a:extLst>
          </p:cNvPr>
          <p:cNvSpPr txBox="1"/>
          <p:nvPr/>
        </p:nvSpPr>
        <p:spPr>
          <a:xfrm>
            <a:off x="6096000" y="6456851"/>
            <a:ext cx="5583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Congressional Budget Office, The Budget and Economic Outlook: 2022 to 2032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2DC743-735E-0F80-6FC2-D717B1D8B0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6928" y="1198245"/>
            <a:ext cx="9722615" cy="480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41111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2F49E3-5A79-8BFF-C47A-53D270F0D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89F6A8-4715-BF24-F7A0-2C9721DD0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955" y="262649"/>
            <a:ext cx="8338089" cy="62535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EE505C-EDA5-671A-E30D-F72D01766067}"/>
              </a:ext>
            </a:extLst>
          </p:cNvPr>
          <p:cNvSpPr txBox="1"/>
          <p:nvPr/>
        </p:nvSpPr>
        <p:spPr>
          <a:xfrm>
            <a:off x="4281630" y="341784"/>
            <a:ext cx="362873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Safety Net Expenditures</a:t>
            </a:r>
          </a:p>
          <a:p>
            <a:pPr algn="ctr"/>
            <a:r>
              <a:rPr lang="en-US" dirty="0"/>
              <a:t>Adjusted for Inflation</a:t>
            </a:r>
          </a:p>
        </p:txBody>
      </p:sp>
    </p:spTree>
    <p:extLst>
      <p:ext uri="{BB962C8B-B14F-4D97-AF65-F5344CB8AC3E}">
        <p14:creationId xmlns:p14="http://schemas.microsoft.com/office/powerpoint/2010/main" val="64964121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7C966-8CE9-4B48-86AE-B111475FD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Saf</a:t>
            </a:r>
            <a:r>
              <a:rPr lang="en-US" dirty="0"/>
              <a:t>ety Net Spending Across the OECD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15A8AFD-A364-9040-BB5E-DC50F4EC8E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1068802" y="1087727"/>
            <a:ext cx="10284998" cy="514249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D247FC-F352-FF49-B718-6A0051619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29580E-949E-7E43-85F7-4928F14D7A7A}"/>
              </a:ext>
            </a:extLst>
          </p:cNvPr>
          <p:cNvSpPr/>
          <p:nvPr/>
        </p:nvSpPr>
        <p:spPr>
          <a:xfrm>
            <a:off x="10005391" y="3429000"/>
            <a:ext cx="357809" cy="1818861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FB2D3E-3418-C447-A606-8A2EC7AF317D}"/>
              </a:ext>
            </a:extLst>
          </p:cNvPr>
          <p:cNvSpPr txBox="1"/>
          <p:nvPr/>
        </p:nvSpPr>
        <p:spPr>
          <a:xfrm>
            <a:off x="9559457" y="2229378"/>
            <a:ext cx="1224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U.S.: 8%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6F22A26-31CB-C84C-8B53-F8182E0858F0}"/>
              </a:ext>
            </a:extLst>
          </p:cNvPr>
          <p:cNvCxnSpPr>
            <a:cxnSpLocks/>
          </p:cNvCxnSpPr>
          <p:nvPr/>
        </p:nvCxnSpPr>
        <p:spPr>
          <a:xfrm>
            <a:off x="10171612" y="2670637"/>
            <a:ext cx="0" cy="701213"/>
          </a:xfrm>
          <a:prstGeom prst="line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16C783-EB0C-854A-B307-9BE658A62456}"/>
              </a:ext>
            </a:extLst>
          </p:cNvPr>
          <p:cNvCxnSpPr/>
          <p:nvPr/>
        </p:nvCxnSpPr>
        <p:spPr>
          <a:xfrm flipV="1">
            <a:off x="9378950" y="5391150"/>
            <a:ext cx="857250" cy="62865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79C77FE-A2A9-DE42-96DD-BCBBBC1A8334}"/>
              </a:ext>
            </a:extLst>
          </p:cNvPr>
          <p:cNvSpPr txBox="1"/>
          <p:nvPr/>
        </p:nvSpPr>
        <p:spPr>
          <a:xfrm>
            <a:off x="6869752" y="6502208"/>
            <a:ext cx="44840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Source: World Bank Social Safety Nets Primer Notes</a:t>
            </a:r>
          </a:p>
        </p:txBody>
      </p:sp>
    </p:spTree>
    <p:extLst>
      <p:ext uri="{BB962C8B-B14F-4D97-AF65-F5344CB8AC3E}">
        <p14:creationId xmlns:p14="http://schemas.microsoft.com/office/powerpoint/2010/main" val="388819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D8727-D696-DDF1-04D2-1800C9812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Citi</a:t>
            </a:r>
            <a:r>
              <a:rPr lang="en-US" dirty="0"/>
              <a:t>zen’s Guide To Government Shutdown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EDA16-C848-4C39-3F74-B413453E1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Federal fiscal year: Oct 1– Sep 30</a:t>
            </a:r>
          </a:p>
          <a:p>
            <a:r>
              <a:rPr lang="en-US" dirty="0"/>
              <a:t>Action needs to be taken to fund key government services before the end of the fiscal year.</a:t>
            </a:r>
          </a:p>
          <a:p>
            <a:r>
              <a:rPr lang="en-US" dirty="0"/>
              <a:t>In fall 2023...</a:t>
            </a:r>
          </a:p>
          <a:p>
            <a:pPr lvl="1"/>
            <a:r>
              <a:rPr lang="en-US" dirty="0"/>
              <a:t>Senate – bipartisan agreement (Temporary)</a:t>
            </a:r>
          </a:p>
          <a:p>
            <a:pPr lvl="1"/>
            <a:r>
              <a:rPr lang="en-US" dirty="0"/>
              <a:t>House – disarray….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3F93E5-4265-70CD-F16F-86F332941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0953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BBDAE-B0CD-371B-D72D-B49637BB4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8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Imp</a:t>
            </a:r>
            <a:r>
              <a:rPr lang="en-US" dirty="0"/>
              <a:t>lications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8DD65-563D-2684-98C7-080988BC3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Families Will Get Cut Off from Food Assistance Programs</a:t>
            </a:r>
            <a:r>
              <a:rPr lang="en-US" sz="2600" b="0" dirty="0"/>
              <a:t> </a:t>
            </a:r>
          </a:p>
          <a:p>
            <a:r>
              <a:rPr lang="en-US" dirty="0"/>
              <a:t>Kids May Lose Access to Head Start</a:t>
            </a:r>
            <a:endParaRPr lang="en-US" sz="2400" b="0" dirty="0"/>
          </a:p>
          <a:p>
            <a:r>
              <a:rPr lang="en-US" dirty="0"/>
              <a:t>Critical Services like Disaster Preparedness and Response Will Be Interrupted</a:t>
            </a:r>
            <a:endParaRPr lang="en-US" sz="24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65CCDE-1521-0631-C54C-88F07BE4D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38826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BBDAE-B0CD-371B-D72D-B49637BB4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8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Imp</a:t>
            </a:r>
            <a:r>
              <a:rPr lang="en-US" dirty="0"/>
              <a:t>lications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8DD65-563D-2684-98C7-080988BC3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Servicemembers and Law Enforcement Officers Will Work Without Pay</a:t>
            </a:r>
          </a:p>
          <a:p>
            <a:r>
              <a:rPr lang="en-US" dirty="0"/>
              <a:t>Access to our National Parks May Be Shut Off</a:t>
            </a:r>
            <a:endParaRPr lang="en-US" sz="2400" b="0" dirty="0"/>
          </a:p>
          <a:p>
            <a:r>
              <a:rPr lang="en-US" dirty="0"/>
              <a:t>Small Businesses Will Not Get New Loans from the SBA</a:t>
            </a:r>
          </a:p>
          <a:p>
            <a:r>
              <a:rPr lang="en-US" dirty="0"/>
              <a:t>Travelers May Face Significant Delays</a:t>
            </a:r>
            <a:endParaRPr lang="en-US" sz="24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65CCDE-1521-0631-C54C-88F07BE4D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79564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56217-F5AE-9208-F4EE-418B7C5CE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06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Sol</a:t>
            </a:r>
            <a:r>
              <a:rPr lang="en-US" dirty="0"/>
              <a:t>utions?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22298-0CDF-CC74-80C0-A32F1C6FC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5575"/>
            <a:ext cx="10515600" cy="4351338"/>
          </a:xfrm>
        </p:spPr>
        <p:txBody>
          <a:bodyPr/>
          <a:lstStyle/>
          <a:p>
            <a:r>
              <a:rPr lang="en-US" dirty="0"/>
              <a:t>Usually “continuing resolutions”.</a:t>
            </a:r>
          </a:p>
          <a:p>
            <a:pPr lvl="1"/>
            <a:r>
              <a:rPr lang="en-US" dirty="0"/>
              <a:t>Keep spending as we were this year. </a:t>
            </a:r>
          </a:p>
          <a:p>
            <a:pPr lvl="1"/>
            <a:r>
              <a:rPr lang="en-US" dirty="0"/>
              <a:t>Extends last year’s budget into next year.</a:t>
            </a:r>
          </a:p>
          <a:p>
            <a:r>
              <a:rPr lang="en-US" dirty="0"/>
              <a:t>Others?</a:t>
            </a:r>
          </a:p>
          <a:p>
            <a:pPr lvl="1"/>
            <a:r>
              <a:rPr lang="en-US" dirty="0"/>
              <a:t>Your guess is as good as mine.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89A4D3-D95C-4C31-56B8-54C8BF19C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39954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F2F48-07B9-BF67-2F69-D1C2D992C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nomic Implications?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ADF61-12CF-3F20-C8BC-F0564491E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 closure?  None (well, vanishingly small)</a:t>
            </a:r>
          </a:p>
          <a:p>
            <a:r>
              <a:rPr lang="en-US" dirty="0"/>
              <a:t>Long term?</a:t>
            </a:r>
          </a:p>
          <a:p>
            <a:pPr lvl="1"/>
            <a:r>
              <a:rPr lang="en-US" dirty="0"/>
              <a:t>Could grow to be significant.</a:t>
            </a:r>
          </a:p>
          <a:p>
            <a:pPr lvl="1"/>
            <a:r>
              <a:rPr lang="en-US" dirty="0"/>
              <a:t>Essentially, a cut in government spending. </a:t>
            </a:r>
          </a:p>
          <a:p>
            <a:pPr lvl="2"/>
            <a:r>
              <a:rPr lang="en-US" dirty="0"/>
              <a:t>Drag on economic growth.</a:t>
            </a:r>
          </a:p>
          <a:p>
            <a:pPr lvl="2"/>
            <a:r>
              <a:rPr lang="en-US" dirty="0"/>
              <a:t>Fuel the potential for a recession, along with:</a:t>
            </a:r>
          </a:p>
          <a:p>
            <a:pPr lvl="3"/>
            <a:r>
              <a:rPr lang="en-US" dirty="0"/>
              <a:t>high interest rates</a:t>
            </a:r>
          </a:p>
          <a:p>
            <a:pPr lvl="3"/>
            <a:r>
              <a:rPr lang="en-US" dirty="0"/>
              <a:t>UAW strike</a:t>
            </a:r>
          </a:p>
          <a:p>
            <a:pPr lvl="2"/>
            <a:endParaRPr lang="en-US" dirty="0"/>
          </a:p>
          <a:p>
            <a:r>
              <a:rPr lang="en-US" dirty="0"/>
              <a:t>Other: Ukraine War Funding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059BA6-9BD1-2F34-5063-0422FEBEA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12538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D77CF-96B8-7446-BB6A-0818CEE25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3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Do Social Security Funds Come From?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6FD88-AD6F-3D4C-A3A1-46EC9A298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0700" y="1325563"/>
            <a:ext cx="5257800" cy="4351338"/>
          </a:xfrm>
        </p:spPr>
        <p:txBody>
          <a:bodyPr/>
          <a:lstStyle/>
          <a:p>
            <a:r>
              <a:rPr lang="en-US" dirty="0"/>
              <a:t>Payroll  taxes</a:t>
            </a:r>
          </a:p>
          <a:p>
            <a:pPr lvl="1"/>
            <a:r>
              <a:rPr lang="en-US" dirty="0"/>
              <a:t>Tax rates: </a:t>
            </a:r>
          </a:p>
          <a:p>
            <a:pPr lvl="2"/>
            <a:r>
              <a:rPr lang="en-US" dirty="0"/>
              <a:t>Employee: 		6.2%</a:t>
            </a:r>
          </a:p>
          <a:p>
            <a:pPr lvl="2"/>
            <a:r>
              <a:rPr lang="en-US" dirty="0"/>
              <a:t>Employer: 		6.2%</a:t>
            </a:r>
          </a:p>
          <a:p>
            <a:pPr lvl="2"/>
            <a:r>
              <a:rPr lang="en-US" dirty="0"/>
              <a:t>Self Employed:	12.4%</a:t>
            </a:r>
          </a:p>
          <a:p>
            <a:pPr lvl="1"/>
            <a:r>
              <a:rPr lang="en-US" dirty="0"/>
              <a:t>Cap in 2024: $168,600</a:t>
            </a:r>
          </a:p>
          <a:p>
            <a:r>
              <a:rPr lang="en-US" dirty="0"/>
              <a:t>Taxes on OASDI benefits</a:t>
            </a:r>
          </a:p>
          <a:p>
            <a:pPr lvl="1"/>
            <a:r>
              <a:rPr lang="en-US" dirty="0"/>
              <a:t>Not all benefits are taxed.</a:t>
            </a:r>
          </a:p>
          <a:p>
            <a:r>
              <a:rPr lang="en-US" dirty="0"/>
              <a:t>Interest earnings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540CED-3845-D346-9B01-A5C9D8D71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69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5C03B7-BAAF-D747-A8FC-0953215B1A4D}"/>
              </a:ext>
            </a:extLst>
          </p:cNvPr>
          <p:cNvSpPr txBox="1"/>
          <p:nvPr/>
        </p:nvSpPr>
        <p:spPr>
          <a:xfrm>
            <a:off x="7493104" y="1968884"/>
            <a:ext cx="31512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Key Question:</a:t>
            </a:r>
          </a:p>
          <a:p>
            <a:r>
              <a:rPr lang="en-US" sz="4000" b="1" dirty="0"/>
              <a:t>Who pays?</a:t>
            </a:r>
          </a:p>
        </p:txBody>
      </p:sp>
    </p:spTree>
    <p:extLst>
      <p:ext uri="{BB962C8B-B14F-4D97-AF65-F5344CB8AC3E}">
        <p14:creationId xmlns:p14="http://schemas.microsoft.com/office/powerpoint/2010/main" val="3291399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41B0DD8-621B-7004-BA78-CCCCD424A0F8}"/>
              </a:ext>
            </a:extLst>
          </p:cNvPr>
          <p:cNvGraphicFramePr>
            <a:graphicFrameLocks noGrp="1"/>
          </p:cNvGraphicFramePr>
          <p:nvPr/>
        </p:nvGraphicFramePr>
        <p:xfrm>
          <a:off x="815989" y="1805060"/>
          <a:ext cx="105156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686">
                  <a:extLst>
                    <a:ext uri="{9D8B030D-6E8A-4147-A177-3AD203B41FA5}">
                      <a16:colId xmlns:a16="http://schemas.microsoft.com/office/drawing/2014/main" val="1340818955"/>
                    </a:ext>
                  </a:extLst>
                </a:gridCol>
                <a:gridCol w="2177143">
                  <a:extLst>
                    <a:ext uri="{9D8B030D-6E8A-4147-A177-3AD203B41FA5}">
                      <a16:colId xmlns:a16="http://schemas.microsoft.com/office/drawing/2014/main" val="1608040808"/>
                    </a:ext>
                  </a:extLst>
                </a:gridCol>
                <a:gridCol w="1103085">
                  <a:extLst>
                    <a:ext uri="{9D8B030D-6E8A-4147-A177-3AD203B41FA5}">
                      <a16:colId xmlns:a16="http://schemas.microsoft.com/office/drawing/2014/main" val="1525291220"/>
                    </a:ext>
                  </a:extLst>
                </a:gridCol>
                <a:gridCol w="2530566">
                  <a:extLst>
                    <a:ext uri="{9D8B030D-6E8A-4147-A177-3AD203B41FA5}">
                      <a16:colId xmlns:a16="http://schemas.microsoft.com/office/drawing/2014/main" val="59487195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0444089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Outlays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016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Income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Mandatory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$4.2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346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Payroll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Discretionary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$1.9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293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Corporate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Interest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688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267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18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$5.2 (17.3%)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$7.0 (23.1%)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307514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B2E2E22-A54C-8749-8B66-1F6A5D34B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Does the US Govt. Budget Look Like?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DB3FD-6BBC-D04C-8BBD-ECD9059FE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31C253-BAC7-E34E-A86A-67088D2BE8C7}"/>
              </a:ext>
            </a:extLst>
          </p:cNvPr>
          <p:cNvSpPr txBox="1"/>
          <p:nvPr/>
        </p:nvSpPr>
        <p:spPr>
          <a:xfrm>
            <a:off x="2056559" y="1076207"/>
            <a:ext cx="7907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2025 Budget Summary (in Trillions, % of GDP)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3D7269-48A0-6445-8337-3B0AB62613FA}"/>
              </a:ext>
            </a:extLst>
          </p:cNvPr>
          <p:cNvSpPr txBox="1"/>
          <p:nvPr/>
        </p:nvSpPr>
        <p:spPr>
          <a:xfrm>
            <a:off x="8447659" y="6494755"/>
            <a:ext cx="3225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www.cbo.gov</a:t>
            </a:r>
            <a:r>
              <a:rPr lang="en-US" sz="1200" dirty="0"/>
              <a:t>/publication/60053</a:t>
            </a:r>
          </a:p>
        </p:txBody>
      </p:sp>
      <p:sp>
        <p:nvSpPr>
          <p:cNvPr id="5" name="Oval 4"/>
          <p:cNvSpPr/>
          <p:nvPr/>
        </p:nvSpPr>
        <p:spPr>
          <a:xfrm>
            <a:off x="9141605" y="4625047"/>
            <a:ext cx="2282647" cy="10043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0BFB99F-996A-2744-8CB9-3453F485E7B3}"/>
              </a:ext>
            </a:extLst>
          </p:cNvPr>
          <p:cNvSpPr/>
          <p:nvPr/>
        </p:nvSpPr>
        <p:spPr>
          <a:xfrm>
            <a:off x="6010110" y="5404387"/>
            <a:ext cx="3548302" cy="10043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459099" y="4638776"/>
            <a:ext cx="2145345" cy="100430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9F6DB5-7ACB-C649-ACAA-C5BE8B1DB750}"/>
              </a:ext>
            </a:extLst>
          </p:cNvPr>
          <p:cNvSpPr txBox="1"/>
          <p:nvPr/>
        </p:nvSpPr>
        <p:spPr>
          <a:xfrm>
            <a:off x="3704887" y="5609194"/>
            <a:ext cx="5853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Budget Deficit: $1.8 Trillion (5.8%)</a:t>
            </a:r>
          </a:p>
        </p:txBody>
      </p:sp>
    </p:spTree>
    <p:extLst>
      <p:ext uri="{BB962C8B-B14F-4D97-AF65-F5344CB8AC3E}">
        <p14:creationId xmlns:p14="http://schemas.microsoft.com/office/powerpoint/2010/main" val="132587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3" grpId="0" animBg="1"/>
      <p:bldP spid="8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DB5D8-BF0D-D74A-B31E-262535570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Soc</a:t>
            </a:r>
            <a:r>
              <a:rPr lang="en-US" dirty="0"/>
              <a:t>ial Security Trust Fund</a:t>
            </a:r>
          </a:p>
        </p:txBody>
      </p:sp>
      <p:pic>
        <p:nvPicPr>
          <p:cNvPr id="7" name="Content Placeholder 6" descr="A close up of a map&#10;&#10;Description automatically generated">
            <a:extLst>
              <a:ext uri="{FF2B5EF4-FFF2-40B4-BE49-F238E27FC236}">
                <a16:creationId xmlns:a16="http://schemas.microsoft.com/office/drawing/2014/main" id="{04CED890-1742-1B4F-90D3-559F734F996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tretch>
            <a:fillRect/>
          </a:stretch>
        </p:blipFill>
        <p:spPr>
          <a:xfrm>
            <a:off x="284019" y="1125954"/>
            <a:ext cx="7280562" cy="4856077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96379E-DAE5-0D43-80AF-0E773D13A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70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A089C3E-930C-6044-A3D8-647DEA009877}"/>
              </a:ext>
            </a:extLst>
          </p:cNvPr>
          <p:cNvSpPr txBox="1">
            <a:spLocks/>
          </p:cNvSpPr>
          <p:nvPr/>
        </p:nvSpPr>
        <p:spPr>
          <a:xfrm>
            <a:off x="7848600" y="1459411"/>
            <a:ext cx="5181600" cy="41891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Spending in 2022</a:t>
            </a:r>
          </a:p>
          <a:p>
            <a:pPr lvl="1"/>
            <a:r>
              <a:rPr lang="en-US" dirty="0"/>
              <a:t>OASI:  	$1,097 billion</a:t>
            </a:r>
          </a:p>
          <a:p>
            <a:pPr lvl="1"/>
            <a:r>
              <a:rPr lang="en-US" dirty="0"/>
              <a:t>DI:	$147 billion</a:t>
            </a:r>
          </a:p>
          <a:p>
            <a:r>
              <a:rPr lang="en-US" dirty="0"/>
              <a:t>Income in 2022</a:t>
            </a:r>
          </a:p>
          <a:p>
            <a:pPr lvl="1"/>
            <a:r>
              <a:rPr lang="en-US" dirty="0"/>
              <a:t>OASI:	$1,057</a:t>
            </a:r>
          </a:p>
          <a:p>
            <a:pPr lvl="1"/>
            <a:r>
              <a:rPr lang="en-US" dirty="0"/>
              <a:t>DI:	$165</a:t>
            </a:r>
          </a:p>
          <a:p>
            <a:r>
              <a:rPr lang="en-US" dirty="0"/>
              <a:t>Surplus in 2022</a:t>
            </a:r>
          </a:p>
          <a:p>
            <a:pPr lvl="1"/>
            <a:r>
              <a:rPr lang="en-US" dirty="0"/>
              <a:t>OASI:	$-41</a:t>
            </a:r>
          </a:p>
          <a:p>
            <a:pPr lvl="1"/>
            <a:r>
              <a:rPr lang="en-US" dirty="0"/>
              <a:t>DI:	$19</a:t>
            </a:r>
          </a:p>
          <a:p>
            <a:r>
              <a:rPr lang="en-US" dirty="0"/>
              <a:t>Total </a:t>
            </a:r>
            <a:r>
              <a:rPr lang="en-US" dirty="0">
                <a:solidFill>
                  <a:srgbClr val="FF0000"/>
                </a:solidFill>
              </a:rPr>
              <a:t>Deficit</a:t>
            </a:r>
            <a:r>
              <a:rPr lang="en-US" dirty="0"/>
              <a:t>:    $22 Billion</a:t>
            </a:r>
          </a:p>
          <a:p>
            <a:pPr lvl="1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C850E3-0638-2D41-808F-38786DB283AD}"/>
              </a:ext>
            </a:extLst>
          </p:cNvPr>
          <p:cNvSpPr txBox="1"/>
          <p:nvPr/>
        </p:nvSpPr>
        <p:spPr>
          <a:xfrm>
            <a:off x="7848600" y="6456851"/>
            <a:ext cx="36254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https://www.ssa.gov/OACT/TRSUM/index.html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4182135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26C7C-2CAA-9342-A33B-BB9E5765E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De</a:t>
            </a:r>
            <a:r>
              <a:rPr lang="en-US" dirty="0"/>
              <a:t>ficits As Far As the Eye Can See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8A7DBC-F365-794C-8D4B-C2969F7CF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71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95DA66-FF68-2647-A075-73AE4FBDDD9C}"/>
              </a:ext>
            </a:extLst>
          </p:cNvPr>
          <p:cNvSpPr txBox="1"/>
          <p:nvPr/>
        </p:nvSpPr>
        <p:spPr>
          <a:xfrm>
            <a:off x="3529013" y="6412788"/>
            <a:ext cx="8104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2019 Annual Report of the Board of Trustees of the Federal Old-Age and Survivors Insurance and Disability Insurance Trust Funds, Table IV.B1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50F468-3595-4F0D-97C8-93615D7D886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 descr="A graph showing the growth of the number of companies&#10;&#10;Description automatically generated with medium confidence">
            <a:extLst>
              <a:ext uri="{FF2B5EF4-FFF2-40B4-BE49-F238E27FC236}">
                <a16:creationId xmlns:a16="http://schemas.microsoft.com/office/drawing/2014/main" id="{9F0A2D89-A1F8-5360-480C-A619318E78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3733" y="1246055"/>
            <a:ext cx="8224165" cy="4766697"/>
          </a:xfr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C8D22C2-2B66-2044-87F5-6AAF810E7D01}"/>
              </a:ext>
            </a:extLst>
          </p:cNvPr>
          <p:cNvSpPr txBox="1">
            <a:spLocks/>
          </p:cNvSpPr>
          <p:nvPr/>
        </p:nvSpPr>
        <p:spPr>
          <a:xfrm>
            <a:off x="245647" y="1347259"/>
            <a:ext cx="4343400" cy="41891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Trust Fund Solvency</a:t>
            </a:r>
          </a:p>
          <a:p>
            <a:pPr lvl="1"/>
            <a:r>
              <a:rPr lang="en-US" dirty="0"/>
              <a:t>Annual deficits after 2019</a:t>
            </a:r>
          </a:p>
          <a:p>
            <a:pPr lvl="1"/>
            <a:r>
              <a:rPr lang="en-US" dirty="0"/>
              <a:t>Fund insolvent after 2036</a:t>
            </a:r>
          </a:p>
        </p:txBody>
      </p:sp>
    </p:spTree>
    <p:extLst>
      <p:ext uri="{BB962C8B-B14F-4D97-AF65-F5344CB8AC3E}">
        <p14:creationId xmlns:p14="http://schemas.microsoft.com/office/powerpoint/2010/main" val="296636607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6DB5D9-A072-3DCD-700A-8198FC3B4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72</a:t>
            </a:fld>
            <a:endParaRPr lang="en-GB"/>
          </a:p>
        </p:txBody>
      </p:sp>
      <p:pic>
        <p:nvPicPr>
          <p:cNvPr id="3" name="Content Placeholder 5" descr="A graph of a graph showing the value of a company&#10;&#10;Description automatically generated with medium confidence">
            <a:extLst>
              <a:ext uri="{FF2B5EF4-FFF2-40B4-BE49-F238E27FC236}">
                <a16:creationId xmlns:a16="http://schemas.microsoft.com/office/drawing/2014/main" id="{D3E82830-76D9-FA2A-E9D9-B0045B482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93770"/>
            <a:ext cx="6818811" cy="598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3589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6DB5D9-A072-3DCD-700A-8198FC3B4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73</a:t>
            </a:fld>
            <a:endParaRPr lang="en-GB"/>
          </a:p>
        </p:txBody>
      </p:sp>
      <p:pic>
        <p:nvPicPr>
          <p:cNvPr id="3" name="Content Placeholder 5" descr="A screenshot of a document&#10;&#10;Description automatically generated">
            <a:extLst>
              <a:ext uri="{FF2B5EF4-FFF2-40B4-BE49-F238E27FC236}">
                <a16:creationId xmlns:a16="http://schemas.microsoft.com/office/drawing/2014/main" id="{4D48667F-BC44-78BA-32EC-7625BDA91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87002"/>
            <a:ext cx="10515600" cy="411740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E63E299-891C-DD22-4756-CB0B564363C8}"/>
              </a:ext>
            </a:extLst>
          </p:cNvPr>
          <p:cNvSpPr/>
          <p:nvPr/>
        </p:nvSpPr>
        <p:spPr>
          <a:xfrm>
            <a:off x="1132114" y="3570514"/>
            <a:ext cx="9022080" cy="40059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6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Op</a:t>
            </a:r>
            <a:r>
              <a:rPr lang="en-US" dirty="0"/>
              <a:t>tions for Eliminating the </a:t>
            </a:r>
            <a:r>
              <a:rPr lang="en-US" dirty="0" err="1"/>
              <a:t>Soc</a:t>
            </a:r>
            <a:r>
              <a:rPr lang="en-US" dirty="0"/>
              <a:t> Sec Deficits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9778" y="1325563"/>
            <a:ext cx="10515600" cy="488013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4800" u="sng" dirty="0"/>
              <a:t>Problem is 1-1.5% of GDP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/>
              <a:t>Raise the retirement age.</a:t>
            </a:r>
          </a:p>
          <a:p>
            <a:endParaRPr lang="en-US" sz="4000" dirty="0"/>
          </a:p>
          <a:p>
            <a:r>
              <a:rPr lang="en-US" sz="4000" dirty="0"/>
              <a:t>Increase the tax rate.</a:t>
            </a:r>
          </a:p>
          <a:p>
            <a:pPr lvl="1"/>
            <a:r>
              <a:rPr lang="en-US" sz="3600" dirty="0"/>
              <a:t>4 percentage pt. increase raises 0.6% of GDP.</a:t>
            </a:r>
          </a:p>
          <a:p>
            <a:r>
              <a:rPr lang="en-US" sz="4000" dirty="0"/>
              <a:t>Raise the amount of income subject to tax.</a:t>
            </a:r>
          </a:p>
          <a:p>
            <a:pPr lvl="1"/>
            <a:r>
              <a:rPr lang="en-US" sz="3600" dirty="0"/>
              <a:t>Tax all wages raises 1.1% of GDP.</a:t>
            </a:r>
            <a:endParaRPr lang="en-US" sz="4000" dirty="0"/>
          </a:p>
          <a:p>
            <a:r>
              <a:rPr lang="en-US" sz="4000" dirty="0"/>
              <a:t>Reduce benefits.</a:t>
            </a:r>
          </a:p>
          <a:p>
            <a:pPr lvl="1"/>
            <a:r>
              <a:rPr lang="en-US" sz="3600" dirty="0"/>
              <a:t>21% cut in benefits </a:t>
            </a:r>
            <a:r>
              <a:rPr lang="en-US" sz="3600"/>
              <a:t>by 2036 </a:t>
            </a:r>
            <a:r>
              <a:rPr lang="en-US" sz="3600" dirty="0"/>
              <a:t>would be necessary.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25472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AD43F-025E-9F44-86B1-B4A3EE018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</a:t>
            </a:r>
            <a:r>
              <a:rPr lang="en-US" dirty="0"/>
              <a:t>dicare Finances in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04225-7558-0C41-8677-0ACFD315D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6550" y="1325563"/>
            <a:ext cx="6191250" cy="4797863"/>
          </a:xfrm>
        </p:spPr>
        <p:txBody>
          <a:bodyPr>
            <a:normAutofit fontScale="92500"/>
          </a:bodyPr>
          <a:lstStyle/>
          <a:p>
            <a:r>
              <a:rPr lang="en-US" dirty="0"/>
              <a:t>Part A:</a:t>
            </a:r>
          </a:p>
          <a:p>
            <a:pPr lvl="1"/>
            <a:r>
              <a:rPr lang="en-US" dirty="0"/>
              <a:t>Income in 2021:		$342 billion</a:t>
            </a:r>
          </a:p>
          <a:p>
            <a:pPr lvl="1"/>
            <a:r>
              <a:rPr lang="en-US" dirty="0"/>
              <a:t>Expenses in 2021:		$402 billion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Deficit</a:t>
            </a:r>
            <a:r>
              <a:rPr lang="en-US" dirty="0"/>
              <a:t>:			$60 billion</a:t>
            </a:r>
          </a:p>
          <a:p>
            <a:r>
              <a:rPr lang="en-US" dirty="0"/>
              <a:t>Part B and Part D:</a:t>
            </a:r>
          </a:p>
          <a:p>
            <a:pPr lvl="1"/>
            <a:r>
              <a:rPr lang="en-US" dirty="0"/>
              <a:t>Income in 2021:		$558 billion</a:t>
            </a:r>
          </a:p>
          <a:p>
            <a:pPr lvl="1"/>
            <a:r>
              <a:rPr lang="en-US" dirty="0"/>
              <a:t>Expenses in 2021:		$524 billion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Surplus</a:t>
            </a:r>
            <a:r>
              <a:rPr lang="en-US" dirty="0"/>
              <a:t>:			$24 billion</a:t>
            </a:r>
          </a:p>
          <a:p>
            <a:pPr lvl="1"/>
            <a:endParaRPr lang="en-US" dirty="0"/>
          </a:p>
          <a:p>
            <a:r>
              <a:rPr lang="en-US" dirty="0"/>
              <a:t>Long term sustainability:</a:t>
            </a:r>
          </a:p>
          <a:p>
            <a:pPr lvl="1"/>
            <a:r>
              <a:rPr lang="en-US" dirty="0"/>
              <a:t>Deficits began in 2016</a:t>
            </a:r>
          </a:p>
          <a:p>
            <a:pPr lvl="1"/>
            <a:r>
              <a:rPr lang="en-US" dirty="0"/>
              <a:t>Part A Trust Fund depleted by 2026.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D1323-B476-B94B-8868-659FBD2D6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75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59DAE2-0638-B80D-4225-4FD38AF545EE}"/>
              </a:ext>
            </a:extLst>
          </p:cNvPr>
          <p:cNvSpPr txBox="1"/>
          <p:nvPr/>
        </p:nvSpPr>
        <p:spPr>
          <a:xfrm>
            <a:off x="3529013" y="6412788"/>
            <a:ext cx="8104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2021 Annual Report of the Board of Trustees of the Federal Hospital Insurance and Supplementary Medical  Insurance</a:t>
            </a:r>
          </a:p>
          <a:p>
            <a:r>
              <a:rPr lang="en-US" sz="1200" dirty="0"/>
              <a:t>Trust Funds</a:t>
            </a:r>
          </a:p>
        </p:txBody>
      </p:sp>
    </p:spTree>
    <p:extLst>
      <p:ext uri="{BB962C8B-B14F-4D97-AF65-F5344CB8AC3E}">
        <p14:creationId xmlns:p14="http://schemas.microsoft.com/office/powerpoint/2010/main" val="226510485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ED38A8-67FE-3BA0-74A4-9CA1EFADF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8EE77-9D54-95C9-8AB2-3133A0413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</a:t>
            </a:r>
            <a:r>
              <a:rPr lang="en-US" dirty="0"/>
              <a:t>jections Aren’t Good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3A5C85-7B00-228F-C372-DDF902B9E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76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211286-47CE-DB43-F427-44FB479B5D94}"/>
              </a:ext>
            </a:extLst>
          </p:cNvPr>
          <p:cNvSpPr txBox="1"/>
          <p:nvPr/>
        </p:nvSpPr>
        <p:spPr>
          <a:xfrm>
            <a:off x="6096000" y="6456851"/>
            <a:ext cx="5583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Congressional Budget Office, The Budget and Economic Outlook: 2026 to 2036</a:t>
            </a:r>
          </a:p>
        </p:txBody>
      </p:sp>
      <p:pic>
        <p:nvPicPr>
          <p:cNvPr id="5" name="Picture 4" descr="A graph of a graph showing the average revenue and revenue&#10;&#10;Description automatically generated with medium confidence">
            <a:extLst>
              <a:ext uri="{FF2B5EF4-FFF2-40B4-BE49-F238E27FC236}">
                <a16:creationId xmlns:a16="http://schemas.microsoft.com/office/drawing/2014/main" id="{E6CEDD01-56C1-88F7-1CCF-93FB05D7D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498" y="949154"/>
            <a:ext cx="8431004" cy="528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68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5B61D-0C45-DA40-A805-5320849B1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Budget Details, 2025FY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7B7BC-3911-BC40-8FAD-9058404CC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A5A11B-14C9-6F4F-B93E-32DA8CEF926B}"/>
              </a:ext>
            </a:extLst>
          </p:cNvPr>
          <p:cNvSpPr txBox="1"/>
          <p:nvPr/>
        </p:nvSpPr>
        <p:spPr>
          <a:xfrm>
            <a:off x="8786676" y="6456851"/>
            <a:ext cx="28344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Monthly Treasury Statement. 9/25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D5CE68-F99B-CB9B-8C1C-F3F04EAE3D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06367" y="1164978"/>
            <a:ext cx="8809486" cy="510065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C86C7A7-7B1E-A0F3-6E0D-8698119710F5}"/>
              </a:ext>
            </a:extLst>
          </p:cNvPr>
          <p:cNvSpPr/>
          <p:nvPr/>
        </p:nvSpPr>
        <p:spPr>
          <a:xfrm>
            <a:off x="1875692" y="4740729"/>
            <a:ext cx="1875692" cy="32824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F3F9C2-4DB8-FA21-3390-D25F64CC403D}"/>
              </a:ext>
            </a:extLst>
          </p:cNvPr>
          <p:cNvSpPr txBox="1"/>
          <p:nvPr/>
        </p:nvSpPr>
        <p:spPr>
          <a:xfrm>
            <a:off x="179452" y="4652211"/>
            <a:ext cx="1311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Customs Duties</a:t>
            </a:r>
          </a:p>
          <a:p>
            <a:r>
              <a:rPr lang="en-US" sz="1200" dirty="0"/>
              <a:t>2024: $7 Billion</a:t>
            </a:r>
          </a:p>
          <a:p>
            <a:r>
              <a:rPr lang="en-US" sz="1200" dirty="0"/>
              <a:t>2025: $195 Billion</a:t>
            </a:r>
          </a:p>
        </p:txBody>
      </p:sp>
    </p:spTree>
    <p:extLst>
      <p:ext uri="{BB962C8B-B14F-4D97-AF65-F5344CB8AC3E}">
        <p14:creationId xmlns:p14="http://schemas.microsoft.com/office/powerpoint/2010/main" val="18700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Government Revenues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3057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25448</TotalTime>
  <Words>2607</Words>
  <Application>Microsoft Macintosh PowerPoint</Application>
  <PresentationFormat>Widescreen</PresentationFormat>
  <Paragraphs>491</Paragraphs>
  <Slides>76</Slides>
  <Notes>5</Notes>
  <HiddenSlides>7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0" baseType="lpstr">
      <vt:lpstr>Arial</vt:lpstr>
      <vt:lpstr>Calibri</vt:lpstr>
      <vt:lpstr>Courier New</vt:lpstr>
      <vt:lpstr>Custom Design</vt:lpstr>
      <vt:lpstr>PowerPoint Presentation</vt:lpstr>
      <vt:lpstr> Available NEED Topics Include:</vt:lpstr>
      <vt:lpstr> Course Schedule</vt:lpstr>
      <vt:lpstr>Submitting Questions</vt:lpstr>
      <vt:lpstr>PowerPoint Presentation</vt:lpstr>
      <vt:lpstr> Outline</vt:lpstr>
      <vt:lpstr>What Does the US Govt. Budget Look Like?</vt:lpstr>
      <vt:lpstr>The Budget Details, 2025FY</vt:lpstr>
      <vt:lpstr>US Government Revenues</vt:lpstr>
      <vt:lpstr>Where Do Federal Revenues Come From?</vt:lpstr>
      <vt:lpstr> Revenue Sources: Share of GDP over Time</vt:lpstr>
      <vt:lpstr>How Much Have Tariffs Increased?</vt:lpstr>
      <vt:lpstr>Individual Income Taxes</vt:lpstr>
      <vt:lpstr>Marginal Tax Rates: Married Filing Jointly (2026)</vt:lpstr>
      <vt:lpstr>Current Tax Rates Across Incomes (2024)</vt:lpstr>
      <vt:lpstr>Progressive Tax System</vt:lpstr>
      <vt:lpstr>Average: Coming Down – Mostly at the Top</vt:lpstr>
      <vt:lpstr>Dramatically Less Progressivity in the Tax Code</vt:lpstr>
      <vt:lpstr>All Taxes</vt:lpstr>
      <vt:lpstr>The Bottom 40% Don’t Pay Income Taxes? </vt:lpstr>
      <vt:lpstr>All Federal Taxes</vt:lpstr>
      <vt:lpstr>International Comparison</vt:lpstr>
      <vt:lpstr> Summary: Revenues</vt:lpstr>
      <vt:lpstr>U.S. Government Spending</vt:lpstr>
      <vt:lpstr>Gov’t Expenditures and the US Economy</vt:lpstr>
      <vt:lpstr>An Important Distinction:</vt:lpstr>
      <vt:lpstr>PowerPoint Presentation</vt:lpstr>
      <vt:lpstr>PowerPoint Presentation</vt:lpstr>
      <vt:lpstr>PowerPoint Presentation</vt:lpstr>
      <vt:lpstr>Mandatory Spending: Social Security </vt:lpstr>
      <vt:lpstr>Mandatory Spending: Medicare</vt:lpstr>
      <vt:lpstr>Where Do Medicare Funds Come From?</vt:lpstr>
      <vt:lpstr>Mandatory Spending: Medicaid </vt:lpstr>
      <vt:lpstr>Mandatory Spending: Income Security</vt:lpstr>
      <vt:lpstr>Mandatory Spending: Interest </vt:lpstr>
      <vt:lpstr>Interest Will Grow as a Share of the Deficit</vt:lpstr>
      <vt:lpstr>Mandatory Spending: Other (13%) </vt:lpstr>
      <vt:lpstr>Mandatory Spending Dominates Projections</vt:lpstr>
      <vt:lpstr>Aging and Health Care Costs</vt:lpstr>
      <vt:lpstr> Summary: Spending</vt:lpstr>
      <vt:lpstr>Projections Aren’t Good</vt:lpstr>
      <vt:lpstr>Tax Expenditures (Deductions)</vt:lpstr>
      <vt:lpstr>Another Category of Spending: Tax Expenditures</vt:lpstr>
      <vt:lpstr>Tax Expenditures are Significant (2025)</vt:lpstr>
      <vt:lpstr>What Are Tax Expenditures?</vt:lpstr>
      <vt:lpstr>Distributional Effects of Tax Expenditures</vt:lpstr>
      <vt:lpstr>Harder to Exploit with Little Income</vt:lpstr>
      <vt:lpstr>Distributional Effects of Tax Expenditures</vt:lpstr>
      <vt:lpstr>Distributional Effects of Tax Expenditures</vt:lpstr>
      <vt:lpstr> Summary: Tax Expenditures</vt:lpstr>
      <vt:lpstr> Summary: Overall</vt:lpstr>
      <vt:lpstr>Main Economic Institutions: Alan Deardorff</vt:lpstr>
      <vt:lpstr> Thank you!</vt:lpstr>
      <vt:lpstr>PowerPoint Presentation</vt:lpstr>
      <vt:lpstr>Tax Rates Over Time</vt:lpstr>
      <vt:lpstr>The Top Tax Rate and Income Cutoff</vt:lpstr>
      <vt:lpstr>Average Tax is a Bit More Complicated</vt:lpstr>
      <vt:lpstr>Federal Taxes and Transfers</vt:lpstr>
      <vt:lpstr>Income Quintiles in 2019</vt:lpstr>
      <vt:lpstr>PowerPoint Presentation</vt:lpstr>
      <vt:lpstr>Summary:  Past and Future Budgets</vt:lpstr>
      <vt:lpstr>PowerPoint Presentation</vt:lpstr>
      <vt:lpstr>Safety Net Spending Across the OECD</vt:lpstr>
      <vt:lpstr>Citizen’s Guide To Government Shutdown</vt:lpstr>
      <vt:lpstr>Implications (1)</vt:lpstr>
      <vt:lpstr>Implications (2)</vt:lpstr>
      <vt:lpstr>Solutions?</vt:lpstr>
      <vt:lpstr>Economic Implications?</vt:lpstr>
      <vt:lpstr>Where Do Social Security Funds Come From?</vt:lpstr>
      <vt:lpstr>Social Security Trust Fund</vt:lpstr>
      <vt:lpstr> Deficits As Far As the Eye Can See</vt:lpstr>
      <vt:lpstr>PowerPoint Presentation</vt:lpstr>
      <vt:lpstr>PowerPoint Presentation</vt:lpstr>
      <vt:lpstr>Options for Eliminating the Soc Sec Deficits</vt:lpstr>
      <vt:lpstr>Medicare Finances in 2021</vt:lpstr>
      <vt:lpstr>Projections Aren’t Good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347</cp:revision>
  <cp:lastPrinted>2026-02-19T04:27:25Z</cp:lastPrinted>
  <dcterms:created xsi:type="dcterms:W3CDTF">2017-05-03T22:30:38Z</dcterms:created>
  <dcterms:modified xsi:type="dcterms:W3CDTF">2026-02-19T04:27:29Z</dcterms:modified>
</cp:coreProperties>
</file>