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7"/>
  </p:notesMasterIdLst>
  <p:sldIdLst>
    <p:sldId id="256" r:id="rId2"/>
    <p:sldId id="328" r:id="rId3"/>
    <p:sldId id="1078" r:id="rId4"/>
    <p:sldId id="1079" r:id="rId5"/>
    <p:sldId id="327" r:id="rId6"/>
    <p:sldId id="1100" r:id="rId7"/>
    <p:sldId id="330" r:id="rId8"/>
    <p:sldId id="345" r:id="rId9"/>
    <p:sldId id="332" r:id="rId10"/>
    <p:sldId id="1108" r:id="rId11"/>
    <p:sldId id="1110" r:id="rId12"/>
    <p:sldId id="1109" r:id="rId13"/>
    <p:sldId id="1106" r:id="rId14"/>
    <p:sldId id="1111" r:id="rId15"/>
    <p:sldId id="1112" r:id="rId16"/>
    <p:sldId id="1057" r:id="rId17"/>
    <p:sldId id="1058" r:id="rId18"/>
    <p:sldId id="1059" r:id="rId19"/>
    <p:sldId id="373" r:id="rId20"/>
    <p:sldId id="353" r:id="rId21"/>
    <p:sldId id="1063" r:id="rId22"/>
    <p:sldId id="1062" r:id="rId23"/>
    <p:sldId id="1064" r:id="rId24"/>
    <p:sldId id="1035" r:id="rId25"/>
    <p:sldId id="355" r:id="rId26"/>
    <p:sldId id="357" r:id="rId27"/>
    <p:sldId id="1113" r:id="rId28"/>
    <p:sldId id="1066" r:id="rId29"/>
    <p:sldId id="1067" r:id="rId30"/>
    <p:sldId id="1104" r:id="rId31"/>
    <p:sldId id="366" r:id="rId32"/>
    <p:sldId id="1068" r:id="rId33"/>
    <p:sldId id="1114" r:id="rId34"/>
    <p:sldId id="344" r:id="rId35"/>
    <p:sldId id="410" r:id="rId36"/>
    <p:sldId id="336" r:id="rId37"/>
    <p:sldId id="1070" r:id="rId38"/>
    <p:sldId id="412" r:id="rId39"/>
    <p:sldId id="1115" r:id="rId40"/>
    <p:sldId id="1123" r:id="rId41"/>
    <p:sldId id="1071" r:id="rId42"/>
    <p:sldId id="1118" r:id="rId43"/>
    <p:sldId id="1120" r:id="rId44"/>
    <p:sldId id="1117" r:id="rId45"/>
    <p:sldId id="1121" r:id="rId46"/>
    <p:sldId id="1119" r:id="rId47"/>
    <p:sldId id="1040" r:id="rId48"/>
    <p:sldId id="1103" r:id="rId49"/>
    <p:sldId id="338" r:id="rId50"/>
    <p:sldId id="1041" r:id="rId51"/>
    <p:sldId id="408" r:id="rId52"/>
    <p:sldId id="407" r:id="rId53"/>
    <p:sldId id="1122" r:id="rId54"/>
    <p:sldId id="1124" r:id="rId55"/>
    <p:sldId id="1126" r:id="rId56"/>
    <p:sldId id="1125" r:id="rId57"/>
    <p:sldId id="4171" r:id="rId58"/>
    <p:sldId id="4172" r:id="rId59"/>
    <p:sldId id="4173" r:id="rId60"/>
    <p:sldId id="4174" r:id="rId61"/>
    <p:sldId id="4175" r:id="rId62"/>
    <p:sldId id="4176" r:id="rId63"/>
    <p:sldId id="4177" r:id="rId64"/>
    <p:sldId id="4178" r:id="rId65"/>
    <p:sldId id="1073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Jon Havema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28" autoAdjust="0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208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37648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wog\Dropbox%20(Amherst%20College)\2022\Need\SSTRUSTFun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Composition</a:t>
            </a:r>
            <a:r>
              <a:rPr lang="en-US" sz="2800" baseline="0" dirty="0"/>
              <a:t> of GDP:  2022, Q3, $25,699b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77777777777779E-3"/>
                  <c:y val="0.29629629629629622"/>
                </c:manualLayout>
              </c:layout>
              <c:tx>
                <c:rich>
                  <a:bodyPr rot="0" spcFirstLastPara="1" vertOverflow="ellipsis" vert="horz" wrap="square" lIns="38100" tIns="19050" rIns="38100" bIns="19050" anchor="b" anchorCtr="0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F43997-401A-4BCE-A5BC-4BB8B9A6DC1D}" type="CELLRANGE">
                      <a:rPr lang="en-US" sz="180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A74D-49B0-8A49-AC0AB9659E53}"/>
                </c:ext>
              </c:extLst>
            </c:dLbl>
            <c:dLbl>
              <c:idx val="1"/>
              <c:layout>
                <c:manualLayout>
                  <c:x val="2.7777777777777779E-3"/>
                  <c:y val="0.1064814814814814"/>
                </c:manualLayout>
              </c:layout>
              <c:tx>
                <c:rich>
                  <a:bodyPr rot="0" spcFirstLastPara="1" vertOverflow="ellipsis" vert="horz" wrap="square" lIns="38100" tIns="19050" rIns="38100" bIns="19050" anchor="b" anchorCtr="0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D2C5D2-68B4-4FE3-9541-D7CC52B4F843}" type="CELLRANGE">
                      <a:rPr lang="en-US" sz="180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74D-49B0-8A49-AC0AB9659E53}"/>
                </c:ext>
              </c:extLst>
            </c:dLbl>
            <c:dLbl>
              <c:idx val="2"/>
              <c:layout>
                <c:manualLayout>
                  <c:x val="2.777777777777676E-3"/>
                  <c:y val="0.1111111111111111"/>
                </c:manualLayout>
              </c:layout>
              <c:tx>
                <c:rich>
                  <a:bodyPr rot="0" spcFirstLastPara="1" vertOverflow="ellipsis" vert="horz" wrap="square" lIns="38100" tIns="19050" rIns="38100" bIns="19050" anchor="b" anchorCtr="0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A3ADF29-B9D1-415C-923F-DAC8C634FDEF}" type="CELLRANGE">
                      <a:rPr lang="en-US" sz="180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A74D-49B0-8A49-AC0AB9659E53}"/>
                </c:ext>
              </c:extLst>
            </c:dLbl>
            <c:dLbl>
              <c:idx val="3"/>
              <c:layout>
                <c:manualLayout>
                  <c:x val="1.3888888888888788E-2"/>
                  <c:y val="8.33336978710996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b" anchorCtr="0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75F4E0-FF12-5A4E-AC36-FA74109F859F}" type="CELLRANGE">
                      <a:rPr lang="en-US"/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74D-49B0-8A49-AC0AB9659E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Sheet1!$A$1:$A$4</c:f>
              <c:strCache>
                <c:ptCount val="4"/>
                <c:pt idx="0">
                  <c:v>Consumption</c:v>
                </c:pt>
                <c:pt idx="1">
                  <c:v>Investment</c:v>
                </c:pt>
                <c:pt idx="2">
                  <c:v>Government</c:v>
                </c:pt>
                <c:pt idx="3">
                  <c:v>Net Exports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 formatCode="#,##0">
                  <c:v>17517</c:v>
                </c:pt>
                <c:pt idx="1">
                  <c:v>4585</c:v>
                </c:pt>
                <c:pt idx="2">
                  <c:v>4487</c:v>
                </c:pt>
                <c:pt idx="3">
                  <c:v>-890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Sheet1!$C$1:$C$4</c15:f>
                <c15:dlblRangeCache>
                  <c:ptCount val="4"/>
                  <c:pt idx="0">
                    <c:v>68.2%</c:v>
                  </c:pt>
                  <c:pt idx="1">
                    <c:v>17.8%</c:v>
                  </c:pt>
                  <c:pt idx="2">
                    <c:v>17.5%</c:v>
                  </c:pt>
                  <c:pt idx="3">
                    <c:v>-3.5%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A74D-49B0-8A49-AC0AB9659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6219824"/>
        <c:axId val="746220240"/>
        <c:axId val="0"/>
      </c:bar3DChart>
      <c:catAx>
        <c:axId val="74621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220240"/>
        <c:crosses val="autoZero"/>
        <c:auto val="1"/>
        <c:lblAlgn val="ctr"/>
        <c:lblOffset val="100"/>
        <c:noMultiLvlLbl val="0"/>
      </c:catAx>
      <c:valAx>
        <c:axId val="74622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21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CBO Projections for FY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EF3-4B21-8942-C66954D33F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EF3-4B21-8942-C66954D33F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F3-4B21-8942-C66954D33F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EF3-4B21-8942-C66954D33F0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EF3-4B21-8942-C66954D33F0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EF3-4B21-8942-C66954D33F0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270E62E-76E3-F840-955B-D32962AC607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67F351F-54EE-014B-B165-C481F4D33C03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EF3-4B21-8942-C66954D33F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AB45BA3-DBA8-9842-B36D-B6FA78D9EE8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893906C-4AA3-C44B-8F01-34D8BF130F9F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EF3-4B21-8942-C66954D33F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4C8C78F-8DB3-6F4E-BC93-B4D4B73B386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382488F-BF34-3643-8E57-583EE4F63AFA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EF3-4B21-8942-C66954D33F0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96212C2-099A-FF46-B3ED-C503B019FD1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AEA2988-9DC8-7B4B-848A-EA1B27505CE2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EF3-4B21-8942-C66954D33F0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9010B7E-A58F-E24B-839B-29B0261EE9A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73D9C0B-F23E-8442-BE5A-A41A44F21D24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EF3-4B21-8942-C66954D33F0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D3C2560-2564-452D-8EA2-FF3FD2544FDB}" type="CELLRANGE">
                      <a:rPr lang="en-US">
                        <a:solidFill>
                          <a:schemeClr val="bg1"/>
                        </a:solidFill>
                      </a:rPr>
                      <a:pPr/>
                      <a:t>[CELLRANGE]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, </a:t>
                    </a:r>
                    <a:fld id="{2D16C18E-A21C-44FD-A41E-A60742BFB93D}" type="CATEGORYNAME">
                      <a:rPr lang="en-US" baseline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EF3-4B21-8942-C66954D33F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Social Security</c:v>
                </c:pt>
                <c:pt idx="1">
                  <c:v>Medicare</c:v>
                </c:pt>
                <c:pt idx="2">
                  <c:v>Medicaid</c:v>
                </c:pt>
                <c:pt idx="3">
                  <c:v>Income Security</c:v>
                </c:pt>
                <c:pt idx="4">
                  <c:v>Other</c:v>
                </c:pt>
                <c:pt idx="5">
                  <c:v>Net Interest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1050</c:v>
                </c:pt>
                <c:pt idx="1">
                  <c:v>767</c:v>
                </c:pt>
                <c:pt idx="2">
                  <c:v>589</c:v>
                </c:pt>
                <c:pt idx="3">
                  <c:v>565</c:v>
                </c:pt>
                <c:pt idx="4">
                  <c:v>780</c:v>
                </c:pt>
                <c:pt idx="5">
                  <c:v>399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Sheet1!$C$2:$C$7</c15:f>
                <c15:dlblRangeCache>
                  <c:ptCount val="6"/>
                  <c:pt idx="0">
                    <c:v>25.3%</c:v>
                  </c:pt>
                  <c:pt idx="1">
                    <c:v>18.5%</c:v>
                  </c:pt>
                  <c:pt idx="2">
                    <c:v>14.2%</c:v>
                  </c:pt>
                  <c:pt idx="3">
                    <c:v>13.6%</c:v>
                  </c:pt>
                  <c:pt idx="4">
                    <c:v>18.8%</c:v>
                  </c:pt>
                  <c:pt idx="5">
                    <c:v>9.6%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EEF3-4B21-8942-C66954D33F0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EEF3-4B21-8942-C66954D33F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EEF3-4B21-8942-C66954D33F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EEF3-4B21-8942-C66954D33F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EEF3-4B21-8942-C66954D33F0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EEF3-4B21-8942-C66954D33F0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EEF3-4B21-8942-C66954D33F0C}"/>
              </c:ext>
            </c:extLst>
          </c:dPt>
          <c:cat>
            <c:strRef>
              <c:f>Sheet1!$A$2:$A$7</c:f>
              <c:strCache>
                <c:ptCount val="6"/>
                <c:pt idx="0">
                  <c:v>Social Security</c:v>
                </c:pt>
                <c:pt idx="1">
                  <c:v>Medicare</c:v>
                </c:pt>
                <c:pt idx="2">
                  <c:v>Medicaid</c:v>
                </c:pt>
                <c:pt idx="3">
                  <c:v>Income Security</c:v>
                </c:pt>
                <c:pt idx="4">
                  <c:v>Other</c:v>
                </c:pt>
                <c:pt idx="5">
                  <c:v>Net Interest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0.25301204819277107</c:v>
                </c:pt>
                <c:pt idx="1">
                  <c:v>0.18481927710843374</c:v>
                </c:pt>
                <c:pt idx="2">
                  <c:v>0.14192771084337349</c:v>
                </c:pt>
                <c:pt idx="3">
                  <c:v>0.13614457831325302</c:v>
                </c:pt>
                <c:pt idx="4">
                  <c:v>0.18795180722891566</c:v>
                </c:pt>
                <c:pt idx="5">
                  <c:v>9.6144578313253015E-2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EEF3-4B21-8942-C66954D33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'4.A1'!$O$25</c:f>
              <c:strCache>
                <c:ptCount val="1"/>
                <c:pt idx="0">
                  <c:v>Trust Fund Balance</c:v>
                </c:pt>
              </c:strCache>
            </c:strRef>
          </c:tx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'4.A1'!$A$26:$B$89</c:f>
              <c:strCache>
                <c:ptCount val="64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  <c:pt idx="49">
                  <c:v>2007</c:v>
                </c:pt>
                <c:pt idx="50">
                  <c:v>2008</c:v>
                </c:pt>
                <c:pt idx="51">
                  <c:v>2009</c:v>
                </c:pt>
                <c:pt idx="52">
                  <c:v>2010</c:v>
                </c:pt>
                <c:pt idx="53">
                  <c:v>2011</c:v>
                </c:pt>
                <c:pt idx="54">
                  <c:v>2012</c:v>
                </c:pt>
                <c:pt idx="55">
                  <c:v>2013</c:v>
                </c:pt>
                <c:pt idx="56">
                  <c:v>2014</c:v>
                </c:pt>
                <c:pt idx="57">
                  <c:v>2015</c:v>
                </c:pt>
                <c:pt idx="58">
                  <c:v>2016</c:v>
                </c:pt>
                <c:pt idx="59">
                  <c:v>2017</c:v>
                </c:pt>
                <c:pt idx="60">
                  <c:v>2018</c:v>
                </c:pt>
                <c:pt idx="61">
                  <c:v>2019</c:v>
                </c:pt>
                <c:pt idx="62">
                  <c:v>2020</c:v>
                </c:pt>
                <c:pt idx="63">
                  <c:v>2021</c:v>
                </c:pt>
              </c:strCache>
            </c:strRef>
          </c:cat>
          <c:val>
            <c:numRef>
              <c:f>'4.A1'!$O$26:$O$89</c:f>
              <c:numCache>
                <c:formatCode>#,##0</c:formatCode>
                <c:ptCount val="64"/>
                <c:pt idx="0">
                  <c:v>23243</c:v>
                </c:pt>
                <c:pt idx="1">
                  <c:v>21966</c:v>
                </c:pt>
                <c:pt idx="2">
                  <c:v>22613</c:v>
                </c:pt>
                <c:pt idx="3">
                  <c:v>22162</c:v>
                </c:pt>
                <c:pt idx="4">
                  <c:v>20705</c:v>
                </c:pt>
                <c:pt idx="5">
                  <c:v>20715</c:v>
                </c:pt>
                <c:pt idx="6">
                  <c:v>21172</c:v>
                </c:pt>
                <c:pt idx="7">
                  <c:v>19841</c:v>
                </c:pt>
                <c:pt idx="8">
                  <c:v>22309</c:v>
                </c:pt>
                <c:pt idx="9">
                  <c:v>26251</c:v>
                </c:pt>
                <c:pt idx="10">
                  <c:v>28729</c:v>
                </c:pt>
                <c:pt idx="11">
                  <c:v>34182</c:v>
                </c:pt>
                <c:pt idx="12">
                  <c:v>38068</c:v>
                </c:pt>
                <c:pt idx="13">
                  <c:v>40434</c:v>
                </c:pt>
                <c:pt idx="14">
                  <c:v>42775</c:v>
                </c:pt>
                <c:pt idx="15">
                  <c:v>44414</c:v>
                </c:pt>
                <c:pt idx="16">
                  <c:v>45886</c:v>
                </c:pt>
                <c:pt idx="17">
                  <c:v>44341</c:v>
                </c:pt>
                <c:pt idx="18">
                  <c:v>41133</c:v>
                </c:pt>
                <c:pt idx="19">
                  <c:v>35861</c:v>
                </c:pt>
                <c:pt idx="20">
                  <c:v>31746</c:v>
                </c:pt>
                <c:pt idx="21">
                  <c:v>30290</c:v>
                </c:pt>
                <c:pt idx="22">
                  <c:v>26452</c:v>
                </c:pt>
                <c:pt idx="23">
                  <c:v>24539</c:v>
                </c:pt>
                <c:pt idx="24">
                  <c:v>24779</c:v>
                </c:pt>
                <c:pt idx="25">
                  <c:v>24867</c:v>
                </c:pt>
                <c:pt idx="26">
                  <c:v>31076</c:v>
                </c:pt>
                <c:pt idx="27">
                  <c:v>42163</c:v>
                </c:pt>
                <c:pt idx="28">
                  <c:v>46861</c:v>
                </c:pt>
                <c:pt idx="29">
                  <c:v>68807</c:v>
                </c:pt>
                <c:pt idx="30">
                  <c:v>109763</c:v>
                </c:pt>
                <c:pt idx="31">
                  <c:v>162968</c:v>
                </c:pt>
                <c:pt idx="32">
                  <c:v>225276</c:v>
                </c:pt>
                <c:pt idx="33">
                  <c:v>280747</c:v>
                </c:pt>
                <c:pt idx="34">
                  <c:v>331474</c:v>
                </c:pt>
                <c:pt idx="35">
                  <c:v>378285</c:v>
                </c:pt>
                <c:pt idx="36">
                  <c:v>436385</c:v>
                </c:pt>
                <c:pt idx="37">
                  <c:v>496068</c:v>
                </c:pt>
                <c:pt idx="38">
                  <c:v>566950</c:v>
                </c:pt>
                <c:pt idx="39">
                  <c:v>655510</c:v>
                </c:pt>
                <c:pt idx="40">
                  <c:v>762460</c:v>
                </c:pt>
                <c:pt idx="41">
                  <c:v>896133</c:v>
                </c:pt>
                <c:pt idx="42">
                  <c:v>1049445</c:v>
                </c:pt>
                <c:pt idx="43">
                  <c:v>1212533</c:v>
                </c:pt>
                <c:pt idx="44">
                  <c:v>1377965</c:v>
                </c:pt>
                <c:pt idx="45">
                  <c:v>1530764</c:v>
                </c:pt>
                <c:pt idx="46">
                  <c:v>1686839</c:v>
                </c:pt>
                <c:pt idx="47">
                  <c:v>1858660</c:v>
                </c:pt>
                <c:pt idx="48">
                  <c:v>2048112</c:v>
                </c:pt>
                <c:pt idx="49">
                  <c:v>2238500</c:v>
                </c:pt>
                <c:pt idx="50">
                  <c:v>2418659</c:v>
                </c:pt>
                <c:pt idx="51">
                  <c:v>2540348</c:v>
                </c:pt>
                <c:pt idx="52">
                  <c:v>2608950</c:v>
                </c:pt>
                <c:pt idx="53">
                  <c:v>2677925</c:v>
                </c:pt>
                <c:pt idx="54">
                  <c:v>2732334</c:v>
                </c:pt>
                <c:pt idx="55">
                  <c:v>2764430</c:v>
                </c:pt>
                <c:pt idx="56">
                  <c:v>2789477</c:v>
                </c:pt>
                <c:pt idx="57">
                  <c:v>2812510</c:v>
                </c:pt>
                <c:pt idx="58">
                  <c:v>2847687</c:v>
                </c:pt>
                <c:pt idx="59">
                  <c:v>2891789</c:v>
                </c:pt>
                <c:pt idx="60">
                  <c:v>2894929</c:v>
                </c:pt>
                <c:pt idx="61">
                  <c:v>2897405</c:v>
                </c:pt>
                <c:pt idx="62">
                  <c:v>2908286</c:v>
                </c:pt>
                <c:pt idx="63">
                  <c:v>2852030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01-42AE-834A-2EF23FEEF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548048"/>
        <c:axId val="166194752"/>
      </c:lineChart>
      <c:lineChart>
        <c:grouping val="standard"/>
        <c:varyColors val="0"/>
        <c:ser>
          <c:idx val="0"/>
          <c:order val="0"/>
          <c:tx>
            <c:strRef>
              <c:f>'4.A1'!$N$25</c:f>
              <c:strCache>
                <c:ptCount val="1"/>
                <c:pt idx="0">
                  <c:v>Net Income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'4.A1'!$A$26:$B$89</c:f>
              <c:strCache>
                <c:ptCount val="64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  <c:pt idx="49">
                  <c:v>2007</c:v>
                </c:pt>
                <c:pt idx="50">
                  <c:v>2008</c:v>
                </c:pt>
                <c:pt idx="51">
                  <c:v>2009</c:v>
                </c:pt>
                <c:pt idx="52">
                  <c:v>2010</c:v>
                </c:pt>
                <c:pt idx="53">
                  <c:v>2011</c:v>
                </c:pt>
                <c:pt idx="54">
                  <c:v>2012</c:v>
                </c:pt>
                <c:pt idx="55">
                  <c:v>2013</c:v>
                </c:pt>
                <c:pt idx="56">
                  <c:v>2014</c:v>
                </c:pt>
                <c:pt idx="57">
                  <c:v>2015</c:v>
                </c:pt>
                <c:pt idx="58">
                  <c:v>2016</c:v>
                </c:pt>
                <c:pt idx="59">
                  <c:v>2017</c:v>
                </c:pt>
                <c:pt idx="60">
                  <c:v>2018</c:v>
                </c:pt>
                <c:pt idx="61">
                  <c:v>2019</c:v>
                </c:pt>
                <c:pt idx="62">
                  <c:v>2020</c:v>
                </c:pt>
                <c:pt idx="63">
                  <c:v>2021</c:v>
                </c:pt>
              </c:strCache>
            </c:strRef>
          </c:cat>
          <c:val>
            <c:numRef>
              <c:f>'4.A1'!$N$26:$N$89</c:f>
              <c:numCache>
                <c:formatCode>#,##0</c:formatCode>
                <c:ptCount val="64"/>
                <c:pt idx="0">
                  <c:v>201</c:v>
                </c:pt>
                <c:pt idx="1">
                  <c:v>-1277</c:v>
                </c:pt>
                <c:pt idx="2">
                  <c:v>648</c:v>
                </c:pt>
                <c:pt idx="3">
                  <c:v>-451</c:v>
                </c:pt>
                <c:pt idx="4">
                  <c:v>-1457</c:v>
                </c:pt>
                <c:pt idx="5">
                  <c:v>10</c:v>
                </c:pt>
                <c:pt idx="6">
                  <c:v>457</c:v>
                </c:pt>
                <c:pt idx="7">
                  <c:v>-1330</c:v>
                </c:pt>
                <c:pt idx="8">
                  <c:v>2468</c:v>
                </c:pt>
                <c:pt idx="9">
                  <c:v>3942</c:v>
                </c:pt>
                <c:pt idx="10">
                  <c:v>2479</c:v>
                </c:pt>
                <c:pt idx="11">
                  <c:v>5453</c:v>
                </c:pt>
                <c:pt idx="12">
                  <c:v>3885</c:v>
                </c:pt>
                <c:pt idx="13">
                  <c:v>2366</c:v>
                </c:pt>
                <c:pt idx="14">
                  <c:v>2341</c:v>
                </c:pt>
                <c:pt idx="15">
                  <c:v>1639</c:v>
                </c:pt>
                <c:pt idx="16">
                  <c:v>1473</c:v>
                </c:pt>
                <c:pt idx="17">
                  <c:v>-1544</c:v>
                </c:pt>
                <c:pt idx="18">
                  <c:v>-3209</c:v>
                </c:pt>
                <c:pt idx="19">
                  <c:v>-5272</c:v>
                </c:pt>
                <c:pt idx="20">
                  <c:v>-4115</c:v>
                </c:pt>
                <c:pt idx="21">
                  <c:v>-1456</c:v>
                </c:pt>
                <c:pt idx="22">
                  <c:v>-3838</c:v>
                </c:pt>
                <c:pt idx="23">
                  <c:v>-1914</c:v>
                </c:pt>
                <c:pt idx="24">
                  <c:v>240</c:v>
                </c:pt>
                <c:pt idx="25">
                  <c:v>89</c:v>
                </c:pt>
                <c:pt idx="26">
                  <c:v>6208</c:v>
                </c:pt>
                <c:pt idx="27">
                  <c:v>11088</c:v>
                </c:pt>
                <c:pt idx="28">
                  <c:v>4698</c:v>
                </c:pt>
                <c:pt idx="29">
                  <c:v>21946</c:v>
                </c:pt>
                <c:pt idx="30">
                  <c:v>40956</c:v>
                </c:pt>
                <c:pt idx="31">
                  <c:v>53205</c:v>
                </c:pt>
                <c:pt idx="32">
                  <c:v>62308</c:v>
                </c:pt>
                <c:pt idx="33">
                  <c:v>55471</c:v>
                </c:pt>
                <c:pt idx="34">
                  <c:v>50727</c:v>
                </c:pt>
                <c:pt idx="35">
                  <c:v>46812</c:v>
                </c:pt>
                <c:pt idx="36">
                  <c:v>58100</c:v>
                </c:pt>
                <c:pt idx="37">
                  <c:v>59682</c:v>
                </c:pt>
                <c:pt idx="38">
                  <c:v>70883</c:v>
                </c:pt>
                <c:pt idx="39">
                  <c:v>88561</c:v>
                </c:pt>
                <c:pt idx="40">
                  <c:v>106949</c:v>
                </c:pt>
                <c:pt idx="41">
                  <c:v>133674</c:v>
                </c:pt>
                <c:pt idx="42">
                  <c:v>153312</c:v>
                </c:pt>
                <c:pt idx="43">
                  <c:v>163088</c:v>
                </c:pt>
                <c:pt idx="44">
                  <c:v>165432</c:v>
                </c:pt>
                <c:pt idx="45">
                  <c:v>152799</c:v>
                </c:pt>
                <c:pt idx="46">
                  <c:v>156075</c:v>
                </c:pt>
                <c:pt idx="47">
                  <c:v>171820</c:v>
                </c:pt>
                <c:pt idx="48">
                  <c:v>189451</c:v>
                </c:pt>
                <c:pt idx="49">
                  <c:v>190388</c:v>
                </c:pt>
                <c:pt idx="50">
                  <c:v>180159</c:v>
                </c:pt>
                <c:pt idx="51">
                  <c:v>121689</c:v>
                </c:pt>
                <c:pt idx="52">
                  <c:v>68602</c:v>
                </c:pt>
                <c:pt idx="53">
                  <c:v>68975</c:v>
                </c:pt>
                <c:pt idx="54">
                  <c:v>54409</c:v>
                </c:pt>
                <c:pt idx="55">
                  <c:v>32096</c:v>
                </c:pt>
                <c:pt idx="56">
                  <c:v>25046</c:v>
                </c:pt>
                <c:pt idx="57">
                  <c:v>23034</c:v>
                </c:pt>
                <c:pt idx="58">
                  <c:v>35176</c:v>
                </c:pt>
                <c:pt idx="59">
                  <c:v>44103</c:v>
                </c:pt>
                <c:pt idx="60">
                  <c:v>3140</c:v>
                </c:pt>
                <c:pt idx="61">
                  <c:v>2476</c:v>
                </c:pt>
                <c:pt idx="62">
                  <c:v>10882</c:v>
                </c:pt>
                <c:pt idx="63">
                  <c:v>-56256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01-42AE-834A-2EF23FEEF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0789856"/>
        <c:axId val="163548049"/>
      </c:lineChart>
      <c:catAx>
        <c:axId val="16354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94752"/>
        <c:crosses val="autoZero"/>
        <c:auto val="1"/>
        <c:lblAlgn val="ctr"/>
        <c:lblOffset val="100"/>
        <c:noMultiLvlLbl val="0"/>
      </c:catAx>
      <c:valAx>
        <c:axId val="16619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48048"/>
        <c:crosses val="autoZero"/>
        <c:crossBetween val="between"/>
      </c:valAx>
      <c:valAx>
        <c:axId val="163548049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789856"/>
        <c:crosses val="max"/>
        <c:crossBetween val="between"/>
      </c:valAx>
      <c:catAx>
        <c:axId val="1330789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54804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OMB, Projections,</a:t>
            </a:r>
            <a:r>
              <a:rPr lang="en-US" sz="2800" baseline="0"/>
              <a:t> for FY 2022</a:t>
            </a:r>
            <a:r>
              <a:rPr lang="en-US" sz="28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47-47AC-BB8F-9C7DB01592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47-47AC-BB8F-9C7DB01592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47-47AC-BB8F-9C7DB01592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047-47AC-BB8F-9C7DB01592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047-47AC-BB8F-9C7DB01592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047-47AC-BB8F-9C7DB01592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047-47AC-BB8F-9C7DB015922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E047-47AC-BB8F-9C7DB01592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Sheet1!$C$5:$C$12</c:f>
              <c:strCache>
                <c:ptCount val="8"/>
                <c:pt idx="0">
                  <c:v>Defense</c:v>
                </c:pt>
                <c:pt idx="1">
                  <c:v>Education</c:v>
                </c:pt>
                <c:pt idx="2">
                  <c:v>Environment</c:v>
                </c:pt>
                <c:pt idx="3">
                  <c:v>Transportation</c:v>
                </c:pt>
                <c:pt idx="4">
                  <c:v>Justice</c:v>
                </c:pt>
                <c:pt idx="5">
                  <c:v>International </c:v>
                </c:pt>
                <c:pt idx="6">
                  <c:v>Health Care</c:v>
                </c:pt>
                <c:pt idx="7">
                  <c:v>Other</c:v>
                </c:pt>
              </c:strCache>
            </c:strRef>
          </c:cat>
          <c:val>
            <c:numRef>
              <c:f>Sheet1!$D$5:$D$12</c:f>
              <c:numCache>
                <c:formatCode>#,##0</c:formatCode>
                <c:ptCount val="8"/>
                <c:pt idx="0" formatCode="General">
                  <c:v>753686</c:v>
                </c:pt>
                <c:pt idx="1">
                  <c:v>101866</c:v>
                </c:pt>
                <c:pt idx="2">
                  <c:v>101880</c:v>
                </c:pt>
                <c:pt idx="3">
                  <c:v>82137</c:v>
                </c:pt>
                <c:pt idx="4">
                  <c:v>66541</c:v>
                </c:pt>
                <c:pt idx="5">
                  <c:v>61384</c:v>
                </c:pt>
                <c:pt idx="6">
                  <c:v>58056</c:v>
                </c:pt>
                <c:pt idx="7">
                  <c:v>409096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47-47AC-BB8F-9C7DB015922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E047-47AC-BB8F-9C7DB01592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E047-47AC-BB8F-9C7DB01592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E047-47AC-BB8F-9C7DB01592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E047-47AC-BB8F-9C7DB01592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E047-47AC-BB8F-9C7DB01592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E047-47AC-BB8F-9C7DB01592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E047-47AC-BB8F-9C7DB015922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E047-47AC-BB8F-9C7DB015922C}"/>
              </c:ext>
            </c:extLst>
          </c:dPt>
          <c:cat>
            <c:strRef>
              <c:f>Sheet1!$C$5:$C$12</c:f>
              <c:strCache>
                <c:ptCount val="8"/>
                <c:pt idx="0">
                  <c:v>Defense</c:v>
                </c:pt>
                <c:pt idx="1">
                  <c:v>Education</c:v>
                </c:pt>
                <c:pt idx="2">
                  <c:v>Environment</c:v>
                </c:pt>
                <c:pt idx="3">
                  <c:v>Transportation</c:v>
                </c:pt>
                <c:pt idx="4">
                  <c:v>Justice</c:v>
                </c:pt>
                <c:pt idx="5">
                  <c:v>International </c:v>
                </c:pt>
                <c:pt idx="6">
                  <c:v>Health Care</c:v>
                </c:pt>
                <c:pt idx="7">
                  <c:v>Other</c:v>
                </c:pt>
              </c:strCache>
            </c:strRef>
          </c:cat>
          <c:val>
            <c:numRef>
              <c:f>Sheet1!$E$5:$E$12</c:f>
              <c:numCache>
                <c:formatCode>0.0%</c:formatCode>
                <c:ptCount val="8"/>
                <c:pt idx="0">
                  <c:v>0.46106985855041399</c:v>
                </c:pt>
                <c:pt idx="1">
                  <c:v>6.2316856371348907E-2</c:v>
                </c:pt>
                <c:pt idx="2">
                  <c:v>6.2325420916822361E-2</c:v>
                </c:pt>
                <c:pt idx="3">
                  <c:v>5.0247576539507635E-2</c:v>
                </c:pt>
                <c:pt idx="4">
                  <c:v>4.0706672882079666E-2</c:v>
                </c:pt>
                <c:pt idx="5">
                  <c:v>3.7551861381608008E-2</c:v>
                </c:pt>
                <c:pt idx="6">
                  <c:v>3.5515946571918325E-2</c:v>
                </c:pt>
                <c:pt idx="7">
                  <c:v>0.25026580678630111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E047-47AC-BB8F-9C7DB0159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effectLst/>
              </a:rPr>
              <a:t>Taxes as a Percentage of GDP, 2020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5C-4C93-BA82-7AF34C0D4939}"/>
              </c:ext>
            </c:extLst>
          </c:dPt>
          <c:dPt>
            <c:idx val="3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5C-4C93-BA82-7AF34C0D4939}"/>
              </c:ext>
            </c:extLst>
          </c:dPt>
          <c:cat>
            <c:strRef>
              <c:f>'2020'!$A$5:$A$44</c:f>
              <c:strCache>
                <c:ptCount val="40"/>
                <c:pt idx="0">
                  <c:v>Denmark</c:v>
                </c:pt>
                <c:pt idx="1">
                  <c:v>France</c:v>
                </c:pt>
                <c:pt idx="2">
                  <c:v>Belgium</c:v>
                </c:pt>
                <c:pt idx="3">
                  <c:v>Italy</c:v>
                </c:pt>
                <c:pt idx="4">
                  <c:v>Sweden</c:v>
                </c:pt>
                <c:pt idx="5">
                  <c:v>Austria</c:v>
                </c:pt>
                <c:pt idx="6">
                  <c:v>Finland</c:v>
                </c:pt>
                <c:pt idx="7">
                  <c:v>Netherlands</c:v>
                </c:pt>
                <c:pt idx="8">
                  <c:v>Greece</c:v>
                </c:pt>
                <c:pt idx="9">
                  <c:v>Norway</c:v>
                </c:pt>
                <c:pt idx="10">
                  <c:v>Germany</c:v>
                </c:pt>
                <c:pt idx="11">
                  <c:v>Luxembourg</c:v>
                </c:pt>
                <c:pt idx="12">
                  <c:v>Slovenia</c:v>
                </c:pt>
                <c:pt idx="13">
                  <c:v>Spain</c:v>
                </c:pt>
                <c:pt idx="14">
                  <c:v>Iceland</c:v>
                </c:pt>
                <c:pt idx="15">
                  <c:v>Poland</c:v>
                </c:pt>
                <c:pt idx="16">
                  <c:v>Hungary</c:v>
                </c:pt>
                <c:pt idx="17">
                  <c:v>Portugal</c:v>
                </c:pt>
                <c:pt idx="18">
                  <c:v>Slovak Republic</c:v>
                </c:pt>
                <c:pt idx="19">
                  <c:v>Estonia</c:v>
                </c:pt>
                <c:pt idx="20">
                  <c:v>Canada</c:v>
                </c:pt>
                <c:pt idx="21">
                  <c:v>Czech Republic</c:v>
                </c:pt>
                <c:pt idx="22">
                  <c:v>United Kingdom</c:v>
                </c:pt>
                <c:pt idx="23">
                  <c:v>New Zealand</c:v>
                </c:pt>
                <c:pt idx="24">
                  <c:v>Latvia</c:v>
                </c:pt>
                <c:pt idx="25">
                  <c:v>Japan</c:v>
                </c:pt>
                <c:pt idx="26">
                  <c:v>Lithuania</c:v>
                </c:pt>
                <c:pt idx="27">
                  <c:v>Israel</c:v>
                </c:pt>
                <c:pt idx="28">
                  <c:v>Korea</c:v>
                </c:pt>
                <c:pt idx="29">
                  <c:v>Australia</c:v>
                </c:pt>
                <c:pt idx="30">
                  <c:v>Switzerland</c:v>
                </c:pt>
                <c:pt idx="31">
                  <c:v>United States</c:v>
                </c:pt>
                <c:pt idx="32">
                  <c:v>Turkey</c:v>
                </c:pt>
                <c:pt idx="33">
                  <c:v>Costa Rica</c:v>
                </c:pt>
                <c:pt idx="34">
                  <c:v>Ireland</c:v>
                </c:pt>
                <c:pt idx="35">
                  <c:v>Chile</c:v>
                </c:pt>
                <c:pt idx="36">
                  <c:v>Colombia</c:v>
                </c:pt>
                <c:pt idx="37">
                  <c:v>Mexico</c:v>
                </c:pt>
                <c:pt idx="38">
                  <c:v>OECD - average</c:v>
                </c:pt>
                <c:pt idx="39">
                  <c:v>OECD - average</c:v>
                </c:pt>
              </c:strCache>
            </c:strRef>
          </c:cat>
          <c:val>
            <c:numRef>
              <c:f>'2020'!$B$5:$B$42</c:f>
              <c:numCache>
                <c:formatCode>0.0%</c:formatCode>
                <c:ptCount val="38"/>
                <c:pt idx="0">
                  <c:v>0.46539999999999998</c:v>
                </c:pt>
                <c:pt idx="1">
                  <c:v>0.45429999999999998</c:v>
                </c:pt>
                <c:pt idx="2">
                  <c:v>0.43070000000000003</c:v>
                </c:pt>
                <c:pt idx="3">
                  <c:v>0.42909999999999998</c:v>
                </c:pt>
                <c:pt idx="4">
                  <c:v>0.42599999999999999</c:v>
                </c:pt>
                <c:pt idx="5">
                  <c:v>0.42130000000000001</c:v>
                </c:pt>
                <c:pt idx="6">
                  <c:v>0.41909999999999997</c:v>
                </c:pt>
                <c:pt idx="7">
                  <c:v>0.39679999999999999</c:v>
                </c:pt>
                <c:pt idx="8">
                  <c:v>0.38780000000000003</c:v>
                </c:pt>
                <c:pt idx="9">
                  <c:v>0.3861</c:v>
                </c:pt>
                <c:pt idx="10">
                  <c:v>0.38340000000000002</c:v>
                </c:pt>
                <c:pt idx="11">
                  <c:v>0.38270000000000004</c:v>
                </c:pt>
                <c:pt idx="12">
                  <c:v>0.36849999999999999</c:v>
                </c:pt>
                <c:pt idx="13">
                  <c:v>0.36619999999999997</c:v>
                </c:pt>
                <c:pt idx="14">
                  <c:v>0.36090000000000005</c:v>
                </c:pt>
                <c:pt idx="15">
                  <c:v>0.35979999999999995</c:v>
                </c:pt>
                <c:pt idx="16">
                  <c:v>0.35680000000000001</c:v>
                </c:pt>
                <c:pt idx="17">
                  <c:v>0.34749999999999998</c:v>
                </c:pt>
                <c:pt idx="18">
                  <c:v>0.34749999999999998</c:v>
                </c:pt>
                <c:pt idx="19">
                  <c:v>0.34509999999999996</c:v>
                </c:pt>
                <c:pt idx="20">
                  <c:v>0.34389999999999998</c:v>
                </c:pt>
                <c:pt idx="21">
                  <c:v>0.34380000000000005</c:v>
                </c:pt>
                <c:pt idx="22">
                  <c:v>0.32770000000000005</c:v>
                </c:pt>
                <c:pt idx="23">
                  <c:v>0.32179999999999997</c:v>
                </c:pt>
                <c:pt idx="24">
                  <c:v>0.31909999999999999</c:v>
                </c:pt>
                <c:pt idx="25">
                  <c:v>0.31409999999999999</c:v>
                </c:pt>
                <c:pt idx="26">
                  <c:v>0.3125</c:v>
                </c:pt>
                <c:pt idx="27">
                  <c:v>0.29730000000000001</c:v>
                </c:pt>
                <c:pt idx="28">
                  <c:v>0.27979999999999999</c:v>
                </c:pt>
                <c:pt idx="29">
                  <c:v>0.2767</c:v>
                </c:pt>
                <c:pt idx="30">
                  <c:v>0.27589999999999998</c:v>
                </c:pt>
                <c:pt idx="31">
                  <c:v>0.25540000000000002</c:v>
                </c:pt>
                <c:pt idx="32">
                  <c:v>0.23860000000000001</c:v>
                </c:pt>
                <c:pt idx="33">
                  <c:v>0.22889999999999999</c:v>
                </c:pt>
                <c:pt idx="34">
                  <c:v>0.20199999999999999</c:v>
                </c:pt>
                <c:pt idx="35">
                  <c:v>0.19320000000000001</c:v>
                </c:pt>
                <c:pt idx="36">
                  <c:v>0.18719999999999998</c:v>
                </c:pt>
                <c:pt idx="37">
                  <c:v>0.17929999999999999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5C-4C93-BA82-7AF34C0D4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38404399"/>
        <c:axId val="1638402735"/>
      </c:barChart>
      <c:catAx>
        <c:axId val="1638404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8402735"/>
        <c:crosses val="autoZero"/>
        <c:auto val="1"/>
        <c:lblAlgn val="ctr"/>
        <c:lblOffset val="100"/>
        <c:noMultiLvlLbl val="0"/>
      </c:catAx>
      <c:valAx>
        <c:axId val="16384027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8404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6F0-480C-BFD0-2A44CE1045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6F0-480C-BFD0-2A44CE1045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6F0-480C-BFD0-2A44CE1045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6F0-480C-BFD0-2A44CE1045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6F0-480C-BFD0-2A44CE10452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6F9CE77-E736-AF45-9BE6-22271FE3976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2F85FD7-E2AC-A145-8645-5FD389EECDE1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6F0-480C-BFD0-2A44CE10452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855BC0B-20AE-EE49-85B3-87643F8EFFA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66AF65B-2AFA-C54D-BF1B-47780B58FCCF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6F0-480C-BFD0-2A44CE10452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CB4AF8A-E439-F543-B624-DBD68E56F38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AA81E13-C2BC-7747-9320-2F88FDA56906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6F0-480C-BFD0-2A44CE10452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CA06824-D422-E142-88CF-04342898D9C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F718EC3-4E00-8E46-B05B-19D5EB76C3D8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6F0-480C-BFD0-2A44CE10452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3FFE6D8-285A-644F-8E4C-7240A2ED1AA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B0048C5-A1E0-CC4A-826E-FF9797FDA811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6F0-480C-BFD0-2A44CE104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Sheet1!$C$3:$C$7</c:f>
              <c:strCache>
                <c:ptCount val="5"/>
                <c:pt idx="0">
                  <c:v>Individual Income</c:v>
                </c:pt>
                <c:pt idx="1">
                  <c:v>Payroll</c:v>
                </c:pt>
                <c:pt idx="2">
                  <c:v>Corp Income</c:v>
                </c:pt>
                <c:pt idx="3">
                  <c:v>Estate</c:v>
                </c:pt>
                <c:pt idx="4">
                  <c:v>Other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2632</c:v>
                </c:pt>
                <c:pt idx="1">
                  <c:v>1464</c:v>
                </c:pt>
                <c:pt idx="2">
                  <c:v>425</c:v>
                </c:pt>
                <c:pt idx="3">
                  <c:v>33</c:v>
                </c:pt>
                <c:pt idx="4">
                  <c:v>342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Sheet1!$E$3:$E$7</c15:f>
                <c15:dlblRangeCache>
                  <c:ptCount val="5"/>
                  <c:pt idx="0">
                    <c:v>53.8%</c:v>
                  </c:pt>
                  <c:pt idx="1">
                    <c:v>29.9%</c:v>
                  </c:pt>
                  <c:pt idx="2">
                    <c:v>8.7%</c:v>
                  </c:pt>
                  <c:pt idx="3">
                    <c:v>0.7%</c:v>
                  </c:pt>
                  <c:pt idx="4">
                    <c:v>7.0%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86F0-480C-BFD0-2A44CE104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0.08571</cdr:x>
      <cdr:y>0.79335</cdr:y>
    </cdr:from>
    <cdr:to>
      <cdr:x>0.80826</cdr:x>
      <cdr:y>0.9675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8CB0039-2C5E-4799-4B81-BF6A8A73FA56}"/>
            </a:ext>
          </a:extLst>
        </cdr:cNvPr>
        <cdr:cNvSpPr txBox="1"/>
      </cdr:nvSpPr>
      <cdr:spPr>
        <a:xfrm xmlns:a="http://schemas.openxmlformats.org/drawingml/2006/main">
          <a:off x="602853" y="4352636"/>
          <a:ext cx="5082309" cy="955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200" dirty="0"/>
            <a:t>FY 2020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4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income taxes are on income.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29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9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exception:  assumes SS will be paid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1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www.ssa.gov/OACT/TRSUM/index.html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mailto:nfo@NEEDelegation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Budget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166647"/>
            <a:ext cx="9144000" cy="1319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i="1" dirty="0">
                <a:solidFill>
                  <a:schemeClr val="tx2"/>
                </a:solidFill>
              </a:rPr>
              <a:t>OLLI-</a:t>
            </a:r>
            <a:r>
              <a:rPr lang="en-US" sz="3200" dirty="0">
                <a:solidFill>
                  <a:schemeClr val="tx2"/>
                </a:solidFill>
              </a:rPr>
              <a:t>Arizona State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December 12,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Geoffrey Woglom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Professor of Economics, </a:t>
            </a:r>
            <a:r>
              <a:rPr lang="en-US" sz="3400" i="1" dirty="0">
                <a:solidFill>
                  <a:schemeClr val="tx2"/>
                </a:solidFill>
              </a:rPr>
              <a:t>emeritus,</a:t>
            </a:r>
            <a:r>
              <a:rPr lang="en-US" sz="3400" dirty="0">
                <a:solidFill>
                  <a:schemeClr val="tx2"/>
                </a:solidFill>
              </a:rPr>
              <a:t> Amherst College</a:t>
            </a:r>
          </a:p>
        </p:txBody>
      </p:sp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AF7FD-14A2-2210-B8A2-2CB3D4626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Important Distinctions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19897-CBA1-E5BA-5B96-299B1F113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Expenditures in GDP include both </a:t>
            </a:r>
            <a:r>
              <a:rPr lang="en-US" i="1" dirty="0"/>
              <a:t>Federal </a:t>
            </a:r>
            <a:r>
              <a:rPr lang="en-US" dirty="0"/>
              <a:t>and State and Local. </a:t>
            </a:r>
          </a:p>
          <a:p>
            <a:r>
              <a:rPr lang="en-US" dirty="0"/>
              <a:t>In 2021 (latest data), of the $4,487b of government expenditures in GDP</a:t>
            </a:r>
          </a:p>
          <a:p>
            <a:pPr lvl="1"/>
            <a:r>
              <a:rPr lang="en-US" dirty="0"/>
              <a:t>$1,657b, or 37% are from the Federal Government.</a:t>
            </a:r>
          </a:p>
          <a:p>
            <a:pPr lvl="1"/>
            <a:r>
              <a:rPr lang="en-US" dirty="0"/>
              <a:t>$2,380b, or 63% are from State and Local governments,</a:t>
            </a:r>
          </a:p>
          <a:p>
            <a:r>
              <a:rPr lang="en-US" dirty="0"/>
              <a:t>From here on, we will only be concerned with the Federal Budget.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0D1B7-E416-9421-D6E5-265A79D5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5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0F2F-5AE4-9A2B-2F3B-477BFBB3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enditures on GDP vs. Total Spending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127C1-9CB7-9637-2A3B-234134B4F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Expenditures on GDP are government purchases of final goods and services, and use up national resources.</a:t>
            </a:r>
          </a:p>
          <a:p>
            <a:r>
              <a:rPr lang="en-US" dirty="0"/>
              <a:t>Government Spending on transfers such as Social Security payments and interest payments do not use up resources.</a:t>
            </a:r>
          </a:p>
          <a:p>
            <a:r>
              <a:rPr lang="en-US" dirty="0"/>
              <a:t>Total government spending (or outlays) are Government expenditures on GDP plus transfers plus net interest on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4C867-8C85-B425-670C-0B131550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5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2B58-F288-C416-D8EC-DA547DAD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Importance of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8E19D-DF61-A72C-B46E-BF06D3DAB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Fiscal Year 2022, the CBO projects $1,585b federal expenditures on GDP; transfers,  $3,888b and net interest of $399b.</a:t>
            </a:r>
          </a:p>
          <a:p>
            <a:r>
              <a:rPr lang="en-US" dirty="0"/>
              <a:t>Why it matters:  During Fiscal Year 2021 National Defense was $782b, or</a:t>
            </a:r>
          </a:p>
          <a:p>
            <a:pPr lvl="1"/>
            <a:r>
              <a:rPr lang="en-US" dirty="0"/>
              <a:t>Dove:  49% of Federal expenditures on GDP.</a:t>
            </a:r>
          </a:p>
          <a:p>
            <a:pPr lvl="1"/>
            <a:r>
              <a:rPr lang="en-US" dirty="0"/>
              <a:t>Hawk:  13% of total Federal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D2658-01FA-91DA-DCBD-A8B08DD5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4AD53-1B19-D45D-29DF-EE5B578BD9D3}"/>
              </a:ext>
            </a:extLst>
          </p:cNvPr>
          <p:cNvSpPr txBox="1"/>
          <p:nvPr/>
        </p:nvSpPr>
        <p:spPr>
          <a:xfrm>
            <a:off x="6488953" y="6466700"/>
            <a:ext cx="2433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 Budget projection Data</a:t>
            </a:r>
          </a:p>
        </p:txBody>
      </p:sp>
    </p:spTree>
    <p:extLst>
      <p:ext uri="{BB962C8B-B14F-4D97-AF65-F5344CB8AC3E}">
        <p14:creationId xmlns:p14="http://schemas.microsoft.com/office/powerpoint/2010/main" val="11760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B61D-0C45-DA40-A805-5320849B1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Budget Details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7B7BC-3911-BC40-8FAD-9058404C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5A11B-14C9-6F4F-B93E-32DA8CEF926B}"/>
              </a:ext>
            </a:extLst>
          </p:cNvPr>
          <p:cNvSpPr txBox="1"/>
          <p:nvPr/>
        </p:nvSpPr>
        <p:spPr>
          <a:xfrm>
            <a:off x="6488953" y="6466700"/>
            <a:ext cx="2893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Monthly Treasury Statement. 9/22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D5CE68-F99B-CB9B-8C1C-F3F04EAE3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67" y="1017828"/>
            <a:ext cx="8809486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60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4DAE6-3083-72FF-3572-9166AB268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e Last Distinction: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36AEF-8E46-F121-CDDC-43E419A3F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Mandatory vs. Discretionary Spending:</a:t>
            </a:r>
          </a:p>
          <a:p>
            <a:pPr lvl="1"/>
            <a:r>
              <a:rPr lang="en-US" dirty="0"/>
              <a:t>Discretionary Spending requires annual appropriations, e.g., most of Defense.</a:t>
            </a:r>
          </a:p>
          <a:p>
            <a:pPr lvl="1"/>
            <a:r>
              <a:rPr lang="en-US" dirty="0"/>
              <a:t>Mandatory Spending is ongoing authorization to spend mostly on “entitlements:” such as Social Security and Medicare.</a:t>
            </a:r>
          </a:p>
          <a:p>
            <a:r>
              <a:rPr lang="en-US" dirty="0"/>
              <a:t>CBO Projects for 2022, Mandatory + Net Interest was 71%; Discretionary 19%.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DF9B3-5D88-472D-DFCC-86A3CC1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A5E2F-C55C-F5D5-0130-BD8F976329A1}"/>
              </a:ext>
            </a:extLst>
          </p:cNvPr>
          <p:cNvSpPr txBox="1"/>
          <p:nvPr/>
        </p:nvSpPr>
        <p:spPr>
          <a:xfrm>
            <a:off x="6488953" y="6466700"/>
            <a:ext cx="1930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CBO Budget projection Data</a:t>
            </a:r>
          </a:p>
        </p:txBody>
      </p:sp>
    </p:spTree>
    <p:extLst>
      <p:ext uri="{BB962C8B-B14F-4D97-AF65-F5344CB8AC3E}">
        <p14:creationId xmlns:p14="http://schemas.microsoft.com/office/powerpoint/2010/main" val="137448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C336-438D-1F17-CE06-EB6E1594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“M</a:t>
            </a:r>
            <a:r>
              <a:rPr lang="en-US" dirty="0"/>
              <a:t>andatory” Spending + Interest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67A5D-78A9-D722-31E3-637721AB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BF83216-7603-3F1F-DF15-2C84C8EBFB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993075"/>
              </p:ext>
            </p:extLst>
          </p:nvPr>
        </p:nvGraphicFramePr>
        <p:xfrm>
          <a:off x="838200" y="163790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3A84FA-25CC-EC30-BFC9-0822B161B5D8}"/>
              </a:ext>
            </a:extLst>
          </p:cNvPr>
          <p:cNvSpPr txBox="1"/>
          <p:nvPr/>
        </p:nvSpPr>
        <p:spPr>
          <a:xfrm>
            <a:off x="641023" y="1687399"/>
            <a:ext cx="3271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71% of Total Spending</a:t>
            </a:r>
          </a:p>
        </p:txBody>
      </p:sp>
    </p:spTree>
    <p:extLst>
      <p:ext uri="{BB962C8B-B14F-4D97-AF65-F5344CB8AC3E}">
        <p14:creationId xmlns:p14="http://schemas.microsoft.com/office/powerpoint/2010/main" val="272705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</a:t>
            </a:r>
            <a:r>
              <a:rPr lang="en-US" dirty="0"/>
              <a:t>ndatory : Social Security (18% of Total Spend)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Retirement</a:t>
            </a:r>
          </a:p>
          <a:p>
            <a:pPr lvl="1"/>
            <a:r>
              <a:rPr lang="en-US" dirty="0"/>
              <a:t>Covers 96% of US workers.</a:t>
            </a:r>
          </a:p>
          <a:p>
            <a:r>
              <a:rPr lang="en-US" dirty="0"/>
              <a:t>Survivors</a:t>
            </a:r>
          </a:p>
          <a:p>
            <a:pPr lvl="1"/>
            <a:r>
              <a:rPr lang="en-US" dirty="0"/>
              <a:t>A worker's spouse and dependents may be eligible for survivors' benefits if the worker dies.</a:t>
            </a:r>
          </a:p>
          <a:p>
            <a:r>
              <a:rPr lang="en-US" dirty="0"/>
              <a:t>Disability</a:t>
            </a:r>
          </a:p>
          <a:p>
            <a:pPr lvl="1"/>
            <a:r>
              <a:rPr lang="en-US" dirty="0"/>
              <a:t>A medical condition expected to last at least one year or to be fatal.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50333-6611-4E4A-B1AE-6C07175DA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551" y="1113569"/>
            <a:ext cx="2133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5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77CF-96B8-7446-BB6A-0818CEE2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 Social Security Funds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6FD88-AD6F-3D4C-A3A1-46EC9A298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1325563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Payroll  taxes</a:t>
            </a:r>
          </a:p>
          <a:p>
            <a:pPr lvl="1"/>
            <a:r>
              <a:rPr lang="en-US" dirty="0"/>
              <a:t>Tax rates: </a:t>
            </a:r>
          </a:p>
          <a:p>
            <a:pPr lvl="2"/>
            <a:r>
              <a:rPr lang="en-US" dirty="0"/>
              <a:t>Employee: 		6.2%</a:t>
            </a:r>
          </a:p>
          <a:p>
            <a:pPr lvl="2"/>
            <a:r>
              <a:rPr lang="en-US" dirty="0"/>
              <a:t>Employer: 		6.2%</a:t>
            </a:r>
          </a:p>
          <a:p>
            <a:pPr lvl="2"/>
            <a:r>
              <a:rPr lang="en-US" dirty="0"/>
              <a:t>Self Employed:	12.4%</a:t>
            </a:r>
          </a:p>
          <a:p>
            <a:pPr lvl="1"/>
            <a:r>
              <a:rPr lang="en-US" dirty="0"/>
              <a:t>Cap in 2023: $160,200</a:t>
            </a:r>
          </a:p>
          <a:p>
            <a:r>
              <a:rPr lang="en-US" dirty="0"/>
              <a:t>Taxes on OASDI benefits</a:t>
            </a:r>
          </a:p>
          <a:p>
            <a:pPr lvl="1"/>
            <a:r>
              <a:rPr lang="en-US" dirty="0"/>
              <a:t>Not all benefits are taxed.  Up </a:t>
            </a:r>
            <a:r>
              <a:rPr lang="en-US"/>
              <a:t>to 85% </a:t>
            </a:r>
            <a:r>
              <a:rPr lang="en-US" dirty="0"/>
              <a:t>of benefits are taxable income.</a:t>
            </a:r>
          </a:p>
          <a:p>
            <a:r>
              <a:rPr lang="en-US" dirty="0"/>
              <a:t>Interest earnings not taxed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40CED-3845-D346-9B01-A5C9D8D7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C03B7-BAAF-D747-A8FC-0953215B1A4D}"/>
              </a:ext>
            </a:extLst>
          </p:cNvPr>
          <p:cNvSpPr txBox="1"/>
          <p:nvPr/>
        </p:nvSpPr>
        <p:spPr>
          <a:xfrm>
            <a:off x="7493104" y="1968884"/>
            <a:ext cx="31512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Key Question:</a:t>
            </a:r>
          </a:p>
          <a:p>
            <a:r>
              <a:rPr lang="en-US" sz="4000" b="1" dirty="0"/>
              <a:t>Who pays?</a:t>
            </a:r>
          </a:p>
        </p:txBody>
      </p:sp>
    </p:spTree>
    <p:extLst>
      <p:ext uri="{BB962C8B-B14F-4D97-AF65-F5344CB8AC3E}">
        <p14:creationId xmlns:p14="http://schemas.microsoft.com/office/powerpoint/2010/main" val="4510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B5D8-BF0D-D74A-B31E-26253557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Security Trust Fund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6379E-DAE5-0D43-80AF-0E773D13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089C3E-930C-6044-A3D8-647DEA009877}"/>
              </a:ext>
            </a:extLst>
          </p:cNvPr>
          <p:cNvSpPr txBox="1">
            <a:spLocks/>
          </p:cNvSpPr>
          <p:nvPr/>
        </p:nvSpPr>
        <p:spPr>
          <a:xfrm>
            <a:off x="7848600" y="1459411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Spending in 2021</a:t>
            </a:r>
          </a:p>
          <a:p>
            <a:pPr lvl="1"/>
            <a:r>
              <a:rPr lang="en-US" dirty="0"/>
              <a:t>OASI:  	$1,002 billion</a:t>
            </a:r>
          </a:p>
          <a:p>
            <a:pPr lvl="1"/>
            <a:r>
              <a:rPr lang="en-US" dirty="0"/>
              <a:t>DI:	$146 billion</a:t>
            </a:r>
          </a:p>
          <a:p>
            <a:r>
              <a:rPr lang="en-US" dirty="0"/>
              <a:t>Income in 2021</a:t>
            </a:r>
          </a:p>
          <a:p>
            <a:pPr lvl="1"/>
            <a:r>
              <a:rPr lang="en-US" dirty="0"/>
              <a:t>OASI:	$943</a:t>
            </a:r>
          </a:p>
          <a:p>
            <a:pPr lvl="1"/>
            <a:r>
              <a:rPr lang="en-US" dirty="0"/>
              <a:t>DI:	$172</a:t>
            </a:r>
          </a:p>
          <a:p>
            <a:r>
              <a:rPr lang="en-US" dirty="0"/>
              <a:t>Surplus in 2021</a:t>
            </a:r>
          </a:p>
          <a:p>
            <a:pPr lvl="1"/>
            <a:r>
              <a:rPr lang="en-US" dirty="0"/>
              <a:t>OASI:	$-59</a:t>
            </a:r>
          </a:p>
          <a:p>
            <a:pPr lvl="1"/>
            <a:r>
              <a:rPr lang="en-US" dirty="0"/>
              <a:t>DI:	$3</a:t>
            </a:r>
          </a:p>
          <a:p>
            <a:r>
              <a:rPr lang="en-US" dirty="0"/>
              <a:t>Total </a:t>
            </a:r>
            <a:r>
              <a:rPr lang="en-US" dirty="0">
                <a:solidFill>
                  <a:srgbClr val="FF0000"/>
                </a:solidFill>
              </a:rPr>
              <a:t>Deficit</a:t>
            </a:r>
            <a:r>
              <a:rPr lang="en-US" dirty="0"/>
              <a:t>:    $56 Billion</a:t>
            </a:r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850E3-0638-2D41-808F-38786DB283AD}"/>
              </a:ext>
            </a:extLst>
          </p:cNvPr>
          <p:cNvSpPr txBox="1"/>
          <p:nvPr/>
        </p:nvSpPr>
        <p:spPr>
          <a:xfrm>
            <a:off x="7848600" y="6456851"/>
            <a:ext cx="3625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https://www.ssa.gov/OACT/TRSUM/index.html</a:t>
            </a:r>
            <a:endParaRPr lang="en-US" sz="12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CEA4EA2-05FD-7243-B5D9-4D9FCBD704B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23923180"/>
              </p:ext>
            </p:extLst>
          </p:nvPr>
        </p:nvGraphicFramePr>
        <p:xfrm>
          <a:off x="354363" y="1222872"/>
          <a:ext cx="7315200" cy="5007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4296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26C7C-2CAA-9342-A33B-BB9E5765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Tru</a:t>
            </a:r>
            <a:r>
              <a:rPr lang="en-US" dirty="0"/>
              <a:t>st Fund Solvency?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A7DBC-F365-794C-8D4B-C2969F7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5DA66-FF68-2647-A075-73AE4FBDDD9C}"/>
              </a:ext>
            </a:extLst>
          </p:cNvPr>
          <p:cNvSpPr txBox="1"/>
          <p:nvPr/>
        </p:nvSpPr>
        <p:spPr>
          <a:xfrm>
            <a:off x="3529013" y="6412788"/>
            <a:ext cx="81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2021 Annual Report of the Board of Trustees of the Federal Old-Age and Survivors Insurance and Disability Insurance Trust Funds, Table IV.B1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C8D22C2-2B66-2044-87F5-6AAF810E7D01}"/>
              </a:ext>
            </a:extLst>
          </p:cNvPr>
          <p:cNvSpPr txBox="1">
            <a:spLocks/>
          </p:cNvSpPr>
          <p:nvPr/>
        </p:nvSpPr>
        <p:spPr>
          <a:xfrm>
            <a:off x="7296057" y="1592033"/>
            <a:ext cx="43434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Trust Fund Balances</a:t>
            </a:r>
          </a:p>
          <a:p>
            <a:pPr lvl="1"/>
            <a:r>
              <a:rPr lang="en-US" dirty="0"/>
              <a:t>Annual projected deficits lead to the exhaustion of the Trust Fund in 2032.</a:t>
            </a:r>
          </a:p>
          <a:p>
            <a:pPr lvl="1"/>
            <a:r>
              <a:rPr lang="en-US" dirty="0"/>
              <a:t>Under current law, benefits will continue to be paid equal to OASDI income.</a:t>
            </a:r>
          </a:p>
          <a:p>
            <a:pPr lvl="1"/>
            <a:r>
              <a:rPr lang="en-US" dirty="0"/>
              <a:t>This amounts to about 80% of current benefits.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F757D3-39A4-AD21-32D6-A2D869967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43" y="1592033"/>
            <a:ext cx="573024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0380"/>
            <a:ext cx="10515600" cy="4821688"/>
          </a:xfrm>
        </p:spPr>
        <p:txBody>
          <a:bodyPr>
            <a:normAutofit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</a:t>
            </a:r>
            <a:r>
              <a:rPr lang="en-US" dirty="0"/>
              <a:t>ndatory Spending: Medicare (13%)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A: Hospital Insurance</a:t>
            </a:r>
          </a:p>
          <a:p>
            <a:r>
              <a:rPr lang="en-US" dirty="0"/>
              <a:t>Part B: Physician, outpatient, home health, and other services.</a:t>
            </a:r>
          </a:p>
          <a:p>
            <a:r>
              <a:rPr lang="en-US" dirty="0"/>
              <a:t>Part D: Subsidized access to pharmaceuticals.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 C: Medicare Advantage Plans – offered by private companies approved by Medicare.</a:t>
            </a:r>
          </a:p>
          <a:p>
            <a:pPr lvl="1"/>
            <a:r>
              <a:rPr lang="en-US" dirty="0"/>
              <a:t>Medicare Advantage Plans may offer extra coverage, such as vision, hearing, dental, and/or health and wellness programs.  But, you must receive referrals within network.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47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AD43F-025E-9F44-86B1-B4A3EE01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dicare Finances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04225-7558-0C41-8677-0ACFD31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550" y="1325563"/>
            <a:ext cx="6191250" cy="4797863"/>
          </a:xfrm>
        </p:spPr>
        <p:txBody>
          <a:bodyPr>
            <a:normAutofit fontScale="92500"/>
          </a:bodyPr>
          <a:lstStyle/>
          <a:p>
            <a:r>
              <a:rPr lang="en-US" dirty="0"/>
              <a:t>Part A:</a:t>
            </a:r>
          </a:p>
          <a:p>
            <a:pPr lvl="1"/>
            <a:r>
              <a:rPr lang="en-US" dirty="0"/>
              <a:t>Income in 2021:		$342 billion</a:t>
            </a:r>
          </a:p>
          <a:p>
            <a:pPr lvl="1"/>
            <a:r>
              <a:rPr lang="en-US" dirty="0"/>
              <a:t>Expenses in 2021:		$402 billion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Deficit</a:t>
            </a:r>
            <a:r>
              <a:rPr lang="en-US" dirty="0"/>
              <a:t>:			$60 billion</a:t>
            </a:r>
          </a:p>
          <a:p>
            <a:r>
              <a:rPr lang="en-US" dirty="0"/>
              <a:t>Part B and Part D:</a:t>
            </a:r>
          </a:p>
          <a:p>
            <a:pPr lvl="1"/>
            <a:r>
              <a:rPr lang="en-US" dirty="0"/>
              <a:t>Income in 2021:		$558 billion</a:t>
            </a:r>
          </a:p>
          <a:p>
            <a:pPr lvl="1"/>
            <a:r>
              <a:rPr lang="en-US" dirty="0"/>
              <a:t>Expenses in 2021:		$524 billion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Surplus</a:t>
            </a:r>
            <a:r>
              <a:rPr lang="en-US" dirty="0"/>
              <a:t>:			$24 billion</a:t>
            </a:r>
          </a:p>
          <a:p>
            <a:pPr lvl="1"/>
            <a:endParaRPr lang="en-US" dirty="0"/>
          </a:p>
          <a:p>
            <a:r>
              <a:rPr lang="en-US" dirty="0"/>
              <a:t>Long term sustainability:</a:t>
            </a:r>
          </a:p>
          <a:p>
            <a:pPr lvl="1"/>
            <a:r>
              <a:rPr lang="en-US" dirty="0"/>
              <a:t>Deficits began in 2016</a:t>
            </a:r>
          </a:p>
          <a:p>
            <a:pPr lvl="1"/>
            <a:r>
              <a:rPr lang="en-US" dirty="0"/>
              <a:t>Part A Trust Fund depleted by 2026.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D1323-B476-B94B-8868-659FBD2D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9DAE2-0638-B80D-4225-4FD38AF545EE}"/>
              </a:ext>
            </a:extLst>
          </p:cNvPr>
          <p:cNvSpPr txBox="1"/>
          <p:nvPr/>
        </p:nvSpPr>
        <p:spPr>
          <a:xfrm>
            <a:off x="3529013" y="6412788"/>
            <a:ext cx="81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2021 Annual Report of the Board of Trustees of the Federal Hospital Insurance and Supplementary Medical  Insurance</a:t>
            </a:r>
          </a:p>
          <a:p>
            <a:r>
              <a:rPr lang="en-US" sz="1200" dirty="0"/>
              <a:t>Trust Funds</a:t>
            </a:r>
          </a:p>
        </p:txBody>
      </p:sp>
    </p:spTree>
    <p:extLst>
      <p:ext uri="{BB962C8B-B14F-4D97-AF65-F5344CB8AC3E}">
        <p14:creationId xmlns:p14="http://schemas.microsoft.com/office/powerpoint/2010/main" val="1430181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77CF-96B8-7446-BB6A-0818CEE2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 Medicare Funds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6FD88-AD6F-3D4C-A3A1-46EC9A298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4" y="1602225"/>
            <a:ext cx="6373091" cy="4351338"/>
          </a:xfrm>
        </p:spPr>
        <p:txBody>
          <a:bodyPr>
            <a:normAutofit/>
          </a:bodyPr>
          <a:lstStyle/>
          <a:p>
            <a:r>
              <a:rPr lang="en-US" dirty="0"/>
              <a:t>Payroll  taxes</a:t>
            </a:r>
          </a:p>
          <a:p>
            <a:pPr lvl="1"/>
            <a:r>
              <a:rPr lang="en-US" dirty="0"/>
              <a:t>Tax rates: </a:t>
            </a:r>
          </a:p>
          <a:p>
            <a:pPr lvl="2"/>
            <a:r>
              <a:rPr lang="en-US" dirty="0"/>
              <a:t>Employee: 		1.45%</a:t>
            </a:r>
          </a:p>
          <a:p>
            <a:pPr lvl="2"/>
            <a:r>
              <a:rPr lang="en-US" dirty="0"/>
              <a:t>Employer: 		1.45%</a:t>
            </a:r>
          </a:p>
          <a:p>
            <a:pPr lvl="2"/>
            <a:r>
              <a:rPr lang="en-US" dirty="0"/>
              <a:t>Self Employed:	2.9%</a:t>
            </a:r>
          </a:p>
          <a:p>
            <a:pPr lvl="1"/>
            <a:r>
              <a:rPr lang="en-US" dirty="0"/>
              <a:t>No Income Cap</a:t>
            </a:r>
          </a:p>
          <a:p>
            <a:r>
              <a:rPr lang="en-US" dirty="0"/>
              <a:t>Interest earnings</a:t>
            </a:r>
          </a:p>
          <a:p>
            <a:r>
              <a:rPr lang="en-US" dirty="0"/>
              <a:t>General revenues</a:t>
            </a:r>
          </a:p>
          <a:p>
            <a:r>
              <a:rPr lang="en-US" dirty="0"/>
              <a:t>Beneficiary premiums:  Parts B &amp; 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40CED-3845-D346-9B01-A5C9D8D7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06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</a:t>
            </a:r>
            <a:r>
              <a:rPr lang="en-US" dirty="0"/>
              <a:t>ndatory Spending: Medicaid (10%)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2050"/>
            <a:ext cx="10515600" cy="476001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3000" dirty="0"/>
              <a:t>Medicaid provides medical insurance for those whose income and resources are insufficient to pay for health care.</a:t>
            </a:r>
          </a:p>
          <a:p>
            <a:pPr>
              <a:spcAft>
                <a:spcPts val="1000"/>
              </a:spcAft>
            </a:pPr>
            <a:r>
              <a:rPr lang="en-US" sz="3000" dirty="0"/>
              <a:t>It is a program with costs shared with the states.</a:t>
            </a:r>
          </a:p>
          <a:p>
            <a:pPr>
              <a:spcAft>
                <a:spcPts val="1000"/>
              </a:spcAft>
            </a:pPr>
            <a:r>
              <a:rPr lang="en-US" sz="3000" dirty="0"/>
              <a:t>Amount spent in FY 2022: $838 Billion</a:t>
            </a:r>
          </a:p>
          <a:p>
            <a:pPr lvl="1">
              <a:spcAft>
                <a:spcPts val="1000"/>
              </a:spcAft>
            </a:pPr>
            <a:r>
              <a:rPr lang="en-US" sz="2700" dirty="0"/>
              <a:t>Federal: 	70% or 	$589 Billion</a:t>
            </a:r>
          </a:p>
          <a:p>
            <a:pPr lvl="1">
              <a:spcAft>
                <a:spcPts val="1000"/>
              </a:spcAft>
            </a:pPr>
            <a:r>
              <a:rPr lang="en-US" sz="2700" dirty="0"/>
              <a:t>States: 		30%		$249 Billion</a:t>
            </a:r>
          </a:p>
          <a:p>
            <a:pPr>
              <a:spcAft>
                <a:spcPts val="1000"/>
              </a:spcAft>
            </a:pPr>
            <a:r>
              <a:rPr lang="en-US" sz="3000" dirty="0"/>
              <a:t>People served in 2022: 83 million (24% of Americans)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137EA-3065-E8E8-C9CD-29991CA66860}"/>
              </a:ext>
            </a:extLst>
          </p:cNvPr>
          <p:cNvSpPr txBox="1"/>
          <p:nvPr/>
        </p:nvSpPr>
        <p:spPr>
          <a:xfrm>
            <a:off x="3547431" y="6439822"/>
            <a:ext cx="6896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Sources:  CBO, Budget Projections, NASBO, State Expenditure Survey, and Medicaid.gov</a:t>
            </a:r>
          </a:p>
        </p:txBody>
      </p:sp>
    </p:spTree>
    <p:extLst>
      <p:ext uri="{BB962C8B-B14F-4D97-AF65-F5344CB8AC3E}">
        <p14:creationId xmlns:p14="http://schemas.microsoft.com/office/powerpoint/2010/main" val="185544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060B-0B75-E944-B80F-DCBBCA8F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</a:t>
            </a:r>
            <a:r>
              <a:rPr lang="en-US" dirty="0"/>
              <a:t>ndatory Spending: Income Security (10%)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A08EE-1B45-8341-975E-81EB303107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EITC</a:t>
            </a:r>
          </a:p>
          <a:p>
            <a:r>
              <a:rPr lang="en-US" sz="3600" dirty="0"/>
              <a:t>SNAP</a:t>
            </a:r>
          </a:p>
          <a:p>
            <a:r>
              <a:rPr lang="en-US" sz="3600" dirty="0"/>
              <a:t>SSI</a:t>
            </a:r>
          </a:p>
          <a:p>
            <a:r>
              <a:rPr lang="en-US" sz="3600" dirty="0"/>
              <a:t>TANF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9FB19-5892-D14D-B649-96507851FC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Housing</a:t>
            </a:r>
          </a:p>
          <a:p>
            <a:r>
              <a:rPr lang="en-US" sz="3600" dirty="0"/>
              <a:t>WIC</a:t>
            </a:r>
          </a:p>
          <a:p>
            <a:r>
              <a:rPr lang="en-US" sz="3600" dirty="0"/>
              <a:t>School Lunches</a:t>
            </a:r>
          </a:p>
          <a:p>
            <a:r>
              <a:rPr lang="en-US" sz="3600" dirty="0"/>
              <a:t>Head Start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35881-07F0-2947-81F3-FD1290EB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598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</a:t>
            </a:r>
            <a:r>
              <a:rPr lang="en-US" dirty="0"/>
              <a:t>ndatory Spending: Interest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Interest costs in 2022: $399 Billion</a:t>
            </a:r>
          </a:p>
          <a:p>
            <a:pPr lvl="1"/>
            <a:r>
              <a:rPr lang="en-US" sz="3200" dirty="0"/>
              <a:t>1.6% of GDP, or 7% of the Federal Budget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4000" dirty="0"/>
              <a:t>Forecast to increase to $1,323 Billion in 2052</a:t>
            </a:r>
          </a:p>
          <a:p>
            <a:pPr lvl="1"/>
            <a:r>
              <a:rPr lang="en-US" sz="3200" dirty="0"/>
              <a:t>7.2% of GDP, or 24% of the Federal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B94C8-7309-D143-891A-B785C97D6054}"/>
              </a:ext>
            </a:extLst>
          </p:cNvPr>
          <p:cNvSpPr txBox="1"/>
          <p:nvPr/>
        </p:nvSpPr>
        <p:spPr>
          <a:xfrm>
            <a:off x="7017197" y="6421601"/>
            <a:ext cx="51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CBO, July 2022 Long-term Budget Projections</a:t>
            </a:r>
          </a:p>
        </p:txBody>
      </p:sp>
    </p:spTree>
    <p:extLst>
      <p:ext uri="{BB962C8B-B14F-4D97-AF65-F5344CB8AC3E}">
        <p14:creationId xmlns:p14="http://schemas.microsoft.com/office/powerpoint/2010/main" val="109339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</a:t>
            </a:r>
            <a:r>
              <a:rPr lang="en-US" dirty="0"/>
              <a:t>ndatory Spending: Other (13%)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5DDCA5-A1E2-144A-ADE4-D220C701C6C8}"/>
              </a:ext>
            </a:extLst>
          </p:cNvPr>
          <p:cNvSpPr txBox="1">
            <a:spLocks/>
          </p:cNvSpPr>
          <p:nvPr/>
        </p:nvSpPr>
        <p:spPr>
          <a:xfrm>
            <a:off x="4303240" y="1325563"/>
            <a:ext cx="3585519" cy="4351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Food and agriculture</a:t>
            </a:r>
          </a:p>
          <a:p>
            <a:r>
              <a:rPr lang="en-US"/>
              <a:t>Veterans’ Benefits</a:t>
            </a:r>
          </a:p>
          <a:p>
            <a:r>
              <a:rPr lang="en-US"/>
              <a:t>Transportation</a:t>
            </a:r>
          </a:p>
          <a:p>
            <a:r>
              <a:rPr lang="en-US"/>
              <a:t>Other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76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45F5-2882-3D5E-5AB5-AAABBA10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</a:t>
            </a:r>
            <a:r>
              <a:rPr lang="en-US" dirty="0"/>
              <a:t>cretionary Spending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78641-735F-B374-C8F7-C850F2F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7BA8547-3A0D-46B2-6D47-E4CCDE1752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580379"/>
              </p:ext>
            </p:extLst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7E7290-7DAA-4930-7D80-E786E6ECD73C}"/>
              </a:ext>
            </a:extLst>
          </p:cNvPr>
          <p:cNvSpPr txBox="1"/>
          <p:nvPr/>
        </p:nvSpPr>
        <p:spPr>
          <a:xfrm>
            <a:off x="395926" y="1602226"/>
            <a:ext cx="349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29% of Total Spending</a:t>
            </a:r>
          </a:p>
        </p:txBody>
      </p:sp>
    </p:spTree>
    <p:extLst>
      <p:ext uri="{BB962C8B-B14F-4D97-AF65-F5344CB8AC3E}">
        <p14:creationId xmlns:p14="http://schemas.microsoft.com/office/powerpoint/2010/main" val="376084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Dis</a:t>
            </a:r>
            <a:r>
              <a:rPr lang="en-US" dirty="0"/>
              <a:t>cretionary Spending: Other (25%)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004816"/>
              </p:ext>
            </p:extLst>
          </p:nvPr>
        </p:nvGraphicFramePr>
        <p:xfrm>
          <a:off x="2152650" y="1143000"/>
          <a:ext cx="7334250" cy="4916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1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Category</a:t>
                      </a:r>
                    </a:p>
                  </a:txBody>
                  <a:tcPr marL="1524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Amount</a:t>
                      </a:r>
                    </a:p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(Millions)</a:t>
                      </a:r>
                      <a:endParaRPr lang="mr-IN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564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Energy</a:t>
                      </a:r>
                    </a:p>
                  </a:txBody>
                  <a:tcPr marL="1524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26,300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564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Agriculture</a:t>
                      </a:r>
                    </a:p>
                  </a:txBody>
                  <a:tcPr marL="1524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17,219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564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Medicare</a:t>
                      </a:r>
                    </a:p>
                  </a:txBody>
                  <a:tcPr marL="1524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7,788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564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General government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24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21,101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564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General science, space and tech</a:t>
                      </a:r>
                    </a:p>
                  </a:txBody>
                  <a:tcPr marL="1524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8,165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573241061"/>
                  </a:ext>
                </a:extLst>
              </a:tr>
              <a:tr h="745598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Veteran’s Benefits</a:t>
                      </a:r>
                    </a:p>
                  </a:txBody>
                  <a:tcPr marL="1524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111,467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564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Housing Assistance</a:t>
                      </a:r>
                    </a:p>
                  </a:txBody>
                  <a:tcPr marL="1524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57,031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924028726"/>
                  </a:ext>
                </a:extLst>
              </a:tr>
              <a:tr h="489564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Community Development</a:t>
                      </a:r>
                    </a:p>
                  </a:txBody>
                  <a:tcPr marL="1524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39,179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0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056C3-B9C9-1E4F-841D-274B0778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ndatory Spending Dominates Projections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CD0F3-11DB-904C-B9C6-9D2380DC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C4D1C-5A7A-6B41-9533-C5B05206235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2022 to 2032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FC214E-3C3D-D14A-C8D8-310700C0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646" y="1611167"/>
            <a:ext cx="7697015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4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976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D519-7067-904C-AE3D-0B9C291E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Agi</a:t>
            </a:r>
            <a:r>
              <a:rPr lang="en-US" dirty="0"/>
              <a:t>ng and Health Care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D358C-B85D-0D44-A525-68A3AD32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D49F2-E9DE-0D42-808C-8D35F7B4F952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2022 to 2032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6A559B2-E4EA-9EBC-897A-4CE62F280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541" y="1245407"/>
            <a:ext cx="10240917" cy="4846320"/>
          </a:xfrm>
        </p:spPr>
      </p:pic>
    </p:spTree>
    <p:extLst>
      <p:ext uri="{BB962C8B-B14F-4D97-AF65-F5344CB8AC3E}">
        <p14:creationId xmlns:p14="http://schemas.microsoft.com/office/powerpoint/2010/main" val="741941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other Category of Spending: Tax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Description</a:t>
            </a:r>
          </a:p>
          <a:p>
            <a:pPr lvl="1"/>
            <a:r>
              <a:rPr lang="en-US" dirty="0"/>
              <a:t>Social policies that are implemented and paid for through the tax code.</a:t>
            </a:r>
          </a:p>
          <a:p>
            <a:r>
              <a:rPr lang="en-US" dirty="0"/>
              <a:t>List of the largest tax breaks:</a:t>
            </a:r>
          </a:p>
          <a:p>
            <a:pPr lvl="1"/>
            <a:r>
              <a:rPr lang="en-US" dirty="0"/>
              <a:t>Mortgage interest deduction	- Low tax rates for Capital Gains</a:t>
            </a:r>
          </a:p>
          <a:p>
            <a:pPr lvl="1"/>
            <a:r>
              <a:rPr lang="en-US" dirty="0"/>
              <a:t>Retirement contributions	- Child related tax credits</a:t>
            </a:r>
          </a:p>
          <a:p>
            <a:pPr lvl="1"/>
            <a:r>
              <a:rPr lang="en-US" dirty="0"/>
              <a:t>State and local taxes		- Charitable gifts</a:t>
            </a:r>
          </a:p>
          <a:p>
            <a:pPr lvl="1"/>
            <a:r>
              <a:rPr lang="en-US" dirty="0"/>
              <a:t>Health insurance		- Lifetime Learning</a:t>
            </a:r>
          </a:p>
          <a:p>
            <a:r>
              <a:rPr lang="en-US" dirty="0"/>
              <a:t>Evidence of who they benefit</a:t>
            </a:r>
          </a:p>
          <a:p>
            <a:pPr lvl="1"/>
            <a:r>
              <a:rPr lang="en-US" dirty="0"/>
              <a:t>Regressive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6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6146-6ADE-D04D-A91D-E8F87379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Expenditures are Significant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A7C31-4174-F844-829B-61D023CC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3F2B4F-5953-007D-BA5D-EC1FDC4CB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318" y="1157116"/>
            <a:ext cx="11769682" cy="4754880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649DB68-02DA-024B-9DD8-1586B74C5A6B}"/>
              </a:ext>
            </a:extLst>
          </p:cNvPr>
          <p:cNvGrpSpPr/>
          <p:nvPr/>
        </p:nvGrpSpPr>
        <p:grpSpPr>
          <a:xfrm>
            <a:off x="2047875" y="2413337"/>
            <a:ext cx="6971435" cy="1423506"/>
            <a:chOff x="2047875" y="2413337"/>
            <a:chExt cx="6971435" cy="14235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E3FB34A-F4CD-A848-96A8-A17699005CA5}"/>
                </a:ext>
              </a:extLst>
            </p:cNvPr>
            <p:cNvCxnSpPr/>
            <p:nvPr/>
          </p:nvCxnSpPr>
          <p:spPr>
            <a:xfrm flipH="1">
              <a:off x="2047875" y="3836843"/>
              <a:ext cx="673330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5618A1-4514-E143-93EF-F182C3E961A4}"/>
                </a:ext>
              </a:extLst>
            </p:cNvPr>
            <p:cNvSpPr txBox="1"/>
            <p:nvPr/>
          </p:nvSpPr>
          <p:spPr>
            <a:xfrm>
              <a:off x="3369943" y="2413337"/>
              <a:ext cx="564936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Over $2 Trillion          200 different categories</a:t>
              </a:r>
            </a:p>
            <a:p>
              <a:pPr algn="ctr"/>
              <a:endParaRPr lang="en-US" sz="2000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8.3% of GDP and more than Discretionary Spending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7601AD5-1DF7-A34E-902B-0BEE384D7DAE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2022 to 2032</a:t>
            </a:r>
          </a:p>
        </p:txBody>
      </p:sp>
    </p:spTree>
    <p:extLst>
      <p:ext uri="{BB962C8B-B14F-4D97-AF65-F5344CB8AC3E}">
        <p14:creationId xmlns:p14="http://schemas.microsoft.com/office/powerpoint/2010/main" val="101475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98EB-5304-866F-4DC9-906FF773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</a:t>
            </a:r>
            <a:r>
              <a:rPr lang="en-US" dirty="0"/>
              <a:t>tributional Effects of Tax Expenditures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BB00EE-D0A3-21BB-876E-5AF546E1C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39" y="1659118"/>
            <a:ext cx="5602077" cy="424206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EB820-01D2-80DA-F8EC-9D6A16BF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19A316-746E-60A8-A270-A78DAF399B0E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4938"/>
            <a:ext cx="5919951" cy="45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Government Revenues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32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64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Int</a:t>
            </a:r>
            <a:r>
              <a:rPr lang="en-US" dirty="0"/>
              <a:t>ernational</a:t>
            </a:r>
            <a:br>
              <a:rPr lang="en-US" dirty="0"/>
            </a:br>
            <a:r>
              <a:rPr lang="en-US" dirty="0"/>
              <a:t>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3D1EEA-43A5-B829-20C2-5980A0D4879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24171847"/>
              </p:ext>
            </p:extLst>
          </p:nvPr>
        </p:nvGraphicFramePr>
        <p:xfrm>
          <a:off x="3381578" y="336972"/>
          <a:ext cx="8451963" cy="612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D0C28D5-681B-86A5-2CE8-6F84876F6BFD}"/>
              </a:ext>
            </a:extLst>
          </p:cNvPr>
          <p:cNvSpPr txBox="1"/>
          <p:nvPr/>
        </p:nvSpPr>
        <p:spPr>
          <a:xfrm>
            <a:off x="407624" y="2148289"/>
            <a:ext cx="2622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OECD Avg. 33.5%</a:t>
            </a:r>
          </a:p>
        </p:txBody>
      </p:sp>
    </p:spTree>
    <p:extLst>
      <p:ext uri="{BB962C8B-B14F-4D97-AF65-F5344CB8AC3E}">
        <p14:creationId xmlns:p14="http://schemas.microsoft.com/office/powerpoint/2010/main" val="39559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 Federal Revenues Come From?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D24B0EE-84A7-CFA0-6A9F-748653BB0D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80643"/>
              </p:ext>
            </p:extLst>
          </p:nvPr>
        </p:nvGraphicFramePr>
        <p:xfrm>
          <a:off x="2530583" y="836412"/>
          <a:ext cx="7033851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350050-EDFF-62EF-3DAF-4FB180BCB362}"/>
              </a:ext>
            </a:extLst>
          </p:cNvPr>
          <p:cNvSpPr txBox="1"/>
          <p:nvPr/>
        </p:nvSpPr>
        <p:spPr>
          <a:xfrm>
            <a:off x="429491" y="1835727"/>
            <a:ext cx="21010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Most Federal revenues are raised on earned income.</a:t>
            </a:r>
          </a:p>
        </p:txBody>
      </p:sp>
    </p:spTree>
    <p:extLst>
      <p:ext uri="{BB962C8B-B14F-4D97-AF65-F5344CB8AC3E}">
        <p14:creationId xmlns:p14="http://schemas.microsoft.com/office/powerpoint/2010/main" val="7512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Ind</a:t>
            </a:r>
            <a:r>
              <a:rPr lang="en-US" dirty="0"/>
              <a:t>ividual Income 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527" y="1253331"/>
            <a:ext cx="1051560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Marginal tax rates</a:t>
            </a:r>
          </a:p>
          <a:p>
            <a:pPr>
              <a:spcAft>
                <a:spcPts val="1000"/>
              </a:spcAft>
            </a:pPr>
            <a:r>
              <a:rPr lang="en-US" dirty="0"/>
              <a:t>Not all income is subject to the same tax rates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capital gains</a:t>
            </a:r>
          </a:p>
          <a:p>
            <a:pPr>
              <a:spcAft>
                <a:spcPts val="1000"/>
              </a:spcAft>
            </a:pPr>
            <a:r>
              <a:rPr lang="en-US" dirty="0"/>
              <a:t>Deductions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Talked about as Tax Expenditures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43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</a:t>
            </a:r>
            <a:r>
              <a:rPr lang="en-US" dirty="0"/>
              <a:t>rginal Tax Rates: Married Filing Jointly (2022)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Taxable Income is taxed differently at different levels.</a:t>
            </a:r>
          </a:p>
          <a:p>
            <a:r>
              <a:rPr lang="en-US" dirty="0"/>
              <a:t>Individuals are taxed the same way, regardless of overall taxable income:</a:t>
            </a:r>
          </a:p>
          <a:p>
            <a:pPr lvl="1"/>
            <a:r>
              <a:rPr lang="en-US" dirty="0"/>
              <a:t>First dollar is taxed at 10%</a:t>
            </a:r>
          </a:p>
          <a:p>
            <a:pPr lvl="1"/>
            <a:r>
              <a:rPr lang="en-US" dirty="0"/>
              <a:t>20,551st dollar is taxed at 12%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6829735"/>
              </p:ext>
            </p:extLst>
          </p:nvPr>
        </p:nvGraphicFramePr>
        <p:xfrm>
          <a:off x="6019800" y="1322423"/>
          <a:ext cx="51816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879">
                <a:tc>
                  <a:txBody>
                    <a:bodyPr/>
                    <a:lstStyle/>
                    <a:p>
                      <a:r>
                        <a:rPr lang="en-US" sz="3200" b="0" dirty="0"/>
                        <a:t>Income Above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Tax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20,550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83,550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178,150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340,100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431,900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647,850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87E6-E0D1-C8DB-8EDD-D43DD9C0A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rginal and Average Tax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791EA-16FF-2E29-2FB9-0B500A70E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10515600" cy="41891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Tax on $1 million in taxable income:</a:t>
            </a:r>
          </a:p>
          <a:p>
            <a:r>
              <a:rPr lang="en-US" dirty="0"/>
              <a:t>Marginal Tax rate is 37%</a:t>
            </a:r>
          </a:p>
          <a:p>
            <a:r>
              <a:rPr lang="en-US" dirty="0"/>
              <a:t>Average Tax rate is Less:</a:t>
            </a:r>
          </a:p>
          <a:p>
            <a:pPr marL="0" indent="0">
              <a:buNone/>
            </a:pPr>
            <a:r>
              <a:rPr lang="en-US" dirty="0"/>
              <a:t>=.1(20,550)+.22(83,550-20,551)+…+.37(1,000,0000=-647,851)= $304,548, or an </a:t>
            </a:r>
            <a:r>
              <a:rPr lang="en-US" i="1" dirty="0"/>
              <a:t>average tax rate on taxable income </a:t>
            </a:r>
            <a:r>
              <a:rPr lang="en-US" dirty="0"/>
              <a:t>is 30.5%</a:t>
            </a:r>
          </a:p>
          <a:p>
            <a:r>
              <a:rPr lang="en-US" dirty="0"/>
              <a:t>The higher taxable income the closer the average tax gets to 37%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1CEC0-2740-51C0-900A-6CC1F7A0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90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0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4D1B1-41F9-70CF-45E4-94A8E875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 of the Top Marginal Rate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8FE0E-3994-4C96-35EB-EA5A50E8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D392E3-2589-A6B6-459F-A8AAC2A1A2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3263" y="1557462"/>
            <a:ext cx="1816419" cy="429768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C39ADE-57B2-BD36-8885-2A8F102084ED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72200" y="1712255"/>
            <a:ext cx="5181600" cy="409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91% rate in 1963 applied to couple’s income of about $1.4 million in today’s $s.</a:t>
            </a:r>
          </a:p>
          <a:p>
            <a:r>
              <a:rPr lang="en-US" sz="2800" dirty="0"/>
              <a:t>Don’t forget the marginal average distinction.</a:t>
            </a:r>
          </a:p>
          <a:p>
            <a:r>
              <a:rPr lang="en-US" dirty="0"/>
              <a:t>I agree with Ronnie;  91% is too high.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220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Pro</a:t>
            </a:r>
            <a:r>
              <a:rPr lang="en-US" dirty="0"/>
              <a:t>gressivity Tax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sz="3600" dirty="0"/>
              <a:t>Tax Systems are:</a:t>
            </a:r>
          </a:p>
          <a:p>
            <a:pPr lvl="1">
              <a:spcAft>
                <a:spcPts val="1000"/>
              </a:spcAft>
            </a:pPr>
            <a:r>
              <a:rPr lang="en-US" sz="2800" dirty="0"/>
              <a:t>Progressive: increasing average tax with income</a:t>
            </a:r>
          </a:p>
          <a:p>
            <a:pPr lvl="1">
              <a:spcAft>
                <a:spcPts val="1000"/>
              </a:spcAft>
            </a:pPr>
            <a:r>
              <a:rPr lang="en-US" sz="2800" dirty="0"/>
              <a:t>Neutral or flat: same share of income at all income levels</a:t>
            </a:r>
          </a:p>
          <a:p>
            <a:pPr lvl="1">
              <a:spcAft>
                <a:spcPts val="1000"/>
              </a:spcAft>
            </a:pPr>
            <a:r>
              <a:rPr lang="en-US" sz="2800" dirty="0"/>
              <a:t>Regressive: decreasing average tax with income (sales tax)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Ability to pay rises with income.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Income Inequality.</a:t>
            </a:r>
          </a:p>
          <a:p>
            <a:pPr>
              <a:spcAft>
                <a:spcPts val="1000"/>
              </a:spcAft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BE02-068E-1180-6824-7581C991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erage Tax is a Bit More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7337E-C5EC-C434-3897-C805B5C64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10515600" cy="4189162"/>
          </a:xfrm>
        </p:spPr>
        <p:txBody>
          <a:bodyPr/>
          <a:lstStyle/>
          <a:p>
            <a:r>
              <a:rPr lang="en-US" dirty="0"/>
              <a:t>Is ability to pay better measured by taxable income, or before tax income?</a:t>
            </a:r>
          </a:p>
          <a:p>
            <a:r>
              <a:rPr lang="en-US" dirty="0"/>
              <a:t>Remember tax expenditures.</a:t>
            </a:r>
          </a:p>
          <a:p>
            <a:r>
              <a:rPr lang="en-US" dirty="0"/>
              <a:t>But not all tax expenditures are bad:  medical expense deductibility.</a:t>
            </a:r>
          </a:p>
          <a:p>
            <a:r>
              <a:rPr lang="en-US" dirty="0"/>
              <a:t>In judging inequality you have to look at the effect of </a:t>
            </a:r>
            <a:r>
              <a:rPr lang="en-US" i="1" dirty="0"/>
              <a:t>transfers</a:t>
            </a:r>
            <a:r>
              <a:rPr lang="en-US" dirty="0"/>
              <a:t> as well as </a:t>
            </a:r>
            <a:r>
              <a:rPr lang="en-US" i="1" dirty="0"/>
              <a:t>all</a:t>
            </a:r>
            <a:r>
              <a:rPr lang="en-US" dirty="0"/>
              <a:t> taxes.</a:t>
            </a:r>
          </a:p>
          <a:p>
            <a:r>
              <a:rPr lang="en-US" dirty="0"/>
              <a:t>No perfect answers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49F71-6072-EA59-4D37-07D85FE3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0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8F498-0813-71B2-4E23-E2A55F14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Quintiles in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4A384-A757-CFD1-AD7F-36B05878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90385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Average Income within the quintile: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$17,200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$39,600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$67,500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$108,700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$318,900</a:t>
            </a:r>
          </a:p>
          <a:p>
            <a:pPr marL="0" indent="0">
              <a:buNone/>
            </a:pPr>
            <a:r>
              <a:rPr lang="en-US" dirty="0"/>
              <a:t>81-90,  $166,600; 91-95, $236,700; 96-99, $403,600; top 1%, $1,983,700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2950F-259C-5D6F-3918-D3B30640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379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B2C2-D4BD-CFC2-A06C-D2FF38FF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All </a:t>
            </a:r>
            <a:r>
              <a:rPr lang="en-US" dirty="0"/>
              <a:t>Federal Taxes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A304D-D076-D15B-3869-6D1FDAA6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2050" name="Picture 2" descr="The federal tax system is progressive overall. Are federal taxes progressive? Explore federal taxes and transfers data (federal taxes progressive and federal tax system progressive data)">
            <a:extLst>
              <a:ext uri="{FF2B5EF4-FFF2-40B4-BE49-F238E27FC236}">
                <a16:creationId xmlns:a16="http://schemas.microsoft.com/office/drawing/2014/main" id="{74DEE483-E4B2-5255-C103-F978D52D18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81" y="1201026"/>
            <a:ext cx="882383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37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9B32-1A68-E5F3-6073-C7C2A31A8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All </a:t>
            </a:r>
            <a:r>
              <a:rPr lang="en-US" dirty="0"/>
              <a:t>Taxes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478CDF-82D3-10A5-07D1-855522C38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143" y="1325564"/>
            <a:ext cx="9782628" cy="44618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A8143-8656-9653-0809-15A4F6AA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0023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F068E-A60C-54A2-A764-4095860D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Taxes and Transfers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DEECF-73A6-30C8-C099-237CFD2F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7FA74ED-403F-D98A-04CF-4ADE2E15D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685" y="1098906"/>
            <a:ext cx="8345714" cy="466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6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The</a:t>
            </a:r>
            <a:r>
              <a:rPr lang="en-US" dirty="0"/>
              <a:t> Bottom 40% Don</a:t>
            </a:r>
            <a:r>
              <a:rPr lang="mr-IN" dirty="0"/>
              <a:t>’</a:t>
            </a:r>
            <a:r>
              <a:rPr lang="en-US" dirty="0"/>
              <a:t>t Pay Income Taxes?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30281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There is a common narrative that the bottom 40% don’t pay income taxes.</a:t>
            </a:r>
          </a:p>
          <a:p>
            <a:pPr>
              <a:spcAft>
                <a:spcPts val="1000"/>
              </a:spcAft>
            </a:pPr>
            <a:r>
              <a:rPr lang="en-US" dirty="0"/>
              <a:t>But they pay other taxes and they also pay state and local taxes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Payroll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State and local taxes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Excise taxes – see the slide 4 slides ago.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But, previous slide shows that the bottom 60% are net beneficiaries of </a:t>
            </a:r>
            <a:r>
              <a:rPr lang="en-US" sz="3200" i="1" dirty="0"/>
              <a:t>Federal </a:t>
            </a:r>
            <a:r>
              <a:rPr lang="en-US" sz="3200" dirty="0"/>
              <a:t> tax and transfer system.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Is that bad?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78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E7676-0B84-8B45-8900-CDF912D1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Re</a:t>
            </a:r>
            <a:r>
              <a:rPr lang="en-US" dirty="0"/>
              <a:t>venue Sources: Share of GDP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8A033-3410-ED46-B081-C974CDDF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42EA5-A5A9-384E-88B2-DDAB7267CA82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2022 to 2032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D475C0-DBFA-43DF-1A23-C477C3C20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9567" y="1491894"/>
            <a:ext cx="7885464" cy="4572000"/>
          </a:xfrm>
        </p:spPr>
      </p:pic>
    </p:spTree>
    <p:extLst>
      <p:ext uri="{BB962C8B-B14F-4D97-AF65-F5344CB8AC3E}">
        <p14:creationId xmlns:p14="http://schemas.microsoft.com/office/powerpoint/2010/main" val="7042577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436" y="745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Sum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mary:  Past and Future Budgets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FE6C4-A3C1-A748-ADF5-B1A855772AA0}"/>
              </a:ext>
            </a:extLst>
          </p:cNvPr>
          <p:cNvSpPr/>
          <p:nvPr/>
        </p:nvSpPr>
        <p:spPr>
          <a:xfrm>
            <a:off x="9272750" y="1882257"/>
            <a:ext cx="2226233" cy="3410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A9F243-E0BE-3D48-8444-F0F723FE3C20}"/>
              </a:ext>
            </a:extLst>
          </p:cNvPr>
          <p:cNvSpPr/>
          <p:nvPr/>
        </p:nvSpPr>
        <p:spPr>
          <a:xfrm>
            <a:off x="9448800" y="5292435"/>
            <a:ext cx="1787236" cy="367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BE87EA-0B00-6E9F-404F-970F0F496A10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2022 to 2032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2DC743-735E-0F80-6FC2-D717B1D8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198" y="1118466"/>
            <a:ext cx="7900415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5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Haveman, NEED</a:t>
            </a:r>
          </a:p>
          <a:p>
            <a:pPr lvl="1"/>
            <a:r>
              <a:rPr lang="en-US" dirty="0"/>
              <a:t>Geoffrey Woglom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07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4E371-27F7-584A-B27A-BDDDBC29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Slide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AD949-7A5B-634F-A5DC-20642ED91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00"/>
              </a:spcAft>
            </a:pPr>
            <a:r>
              <a:rPr lang="en-US" dirty="0"/>
              <a:t>Total Federal Spending:  $4.9 Trillion in FY 2022</a:t>
            </a:r>
          </a:p>
          <a:p>
            <a:pPr>
              <a:spcAft>
                <a:spcPts val="700"/>
              </a:spcAft>
            </a:pPr>
            <a:r>
              <a:rPr lang="en-US" dirty="0"/>
              <a:t>There is remarkably little discretion in each budget:</a:t>
            </a:r>
          </a:p>
          <a:p>
            <a:pPr lvl="1">
              <a:spcAft>
                <a:spcPts val="700"/>
              </a:spcAft>
            </a:pPr>
            <a:r>
              <a:rPr lang="en-US" dirty="0"/>
              <a:t>Mandatory:	71%</a:t>
            </a:r>
          </a:p>
          <a:p>
            <a:pPr lvl="1">
              <a:spcAft>
                <a:spcPts val="700"/>
              </a:spcAft>
            </a:pPr>
            <a:r>
              <a:rPr lang="en-US" dirty="0"/>
              <a:t>Discretionary	29%</a:t>
            </a:r>
          </a:p>
          <a:p>
            <a:pPr>
              <a:spcAft>
                <a:spcPts val="700"/>
              </a:spcAft>
            </a:pPr>
            <a:r>
              <a:rPr lang="en-US" dirty="0"/>
              <a:t>Fastest growing parts of the budget:  Health Care and Interest</a:t>
            </a:r>
          </a:p>
          <a:p>
            <a:pPr>
              <a:spcAft>
                <a:spcPts val="700"/>
              </a:spcAft>
            </a:pPr>
            <a:r>
              <a:rPr lang="en-US" dirty="0"/>
              <a:t>By 2052:</a:t>
            </a:r>
          </a:p>
          <a:p>
            <a:pPr lvl="1">
              <a:spcAft>
                <a:spcPts val="700"/>
              </a:spcAft>
            </a:pPr>
            <a:r>
              <a:rPr lang="en-US" dirty="0"/>
              <a:t>Debt is forecast to grow to 185% of GDP, from 98% now</a:t>
            </a:r>
          </a:p>
          <a:p>
            <a:pPr lvl="1">
              <a:spcAft>
                <a:spcPts val="700"/>
              </a:spcAft>
            </a:pPr>
            <a:r>
              <a:rPr lang="en-US" dirty="0"/>
              <a:t>Interest payments are forecast to grow from 7% to 24% of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5B82D-94B4-B540-82F8-60C2B283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1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536E-7638-ED47-8528-9DEFBFC9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 Slide1a:  Tax Expenditures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1EEF7-D306-3E43-9937-2B7F161AE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…Are policy enacted through the tax code.</a:t>
            </a:r>
          </a:p>
          <a:p>
            <a:pPr>
              <a:spcAft>
                <a:spcPts val="1000"/>
              </a:spcAft>
            </a:pPr>
            <a:r>
              <a:rPr lang="en-US" dirty="0"/>
              <a:t>…Are not explicitly on the books.</a:t>
            </a:r>
          </a:p>
          <a:p>
            <a:pPr>
              <a:spcAft>
                <a:spcPts val="1000"/>
              </a:spcAft>
            </a:pPr>
            <a:r>
              <a:rPr lang="en-US" dirty="0"/>
              <a:t>…Add &gt; 25% to budget deficit.</a:t>
            </a:r>
          </a:p>
          <a:p>
            <a:pPr>
              <a:spcAft>
                <a:spcPts val="1000"/>
              </a:spcAft>
            </a:pPr>
            <a:r>
              <a:rPr lang="en-US" dirty="0"/>
              <a:t>…Reduce the progressive nature of the tax code.</a:t>
            </a:r>
          </a:p>
          <a:p>
            <a:pPr>
              <a:spcAft>
                <a:spcPts val="1000"/>
              </a:spcAft>
            </a:pPr>
            <a:r>
              <a:rPr lang="en-US" dirty="0"/>
              <a:t>…Are larger than all of “Discretionary Spending”.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BBCA4-954E-1740-92C8-8C7A0694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856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81728-8213-A44C-A1E7-71B9757F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Slide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54204-3F5A-7541-8953-38F236581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Federal Revenues come from taxes on earned income.</a:t>
            </a:r>
          </a:p>
          <a:p>
            <a:r>
              <a:rPr lang="en-US" dirty="0"/>
              <a:t>Tax and Transfer System is modestly progressive, particularly at the lowest quintile.</a:t>
            </a:r>
          </a:p>
          <a:p>
            <a:r>
              <a:rPr lang="en-US" dirty="0"/>
              <a:t>Both these statement are true:</a:t>
            </a:r>
          </a:p>
          <a:p>
            <a:pPr lvl="1"/>
            <a:r>
              <a:rPr lang="en-US" dirty="0"/>
              <a:t>Top 20% of earners pay 2/3rds of total taxes.</a:t>
            </a:r>
          </a:p>
          <a:p>
            <a:pPr lvl="1"/>
            <a:r>
              <a:rPr lang="en-US" dirty="0"/>
              <a:t>But, this is only slightly more than their share of pre-tax income, 62%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A1B8B-4BB1-6F43-86C0-EF304E29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90AE-5914-33FD-F8B7-A44A9714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Citi</a:t>
            </a:r>
            <a:r>
              <a:rPr lang="en-US" dirty="0"/>
              <a:t>zen’s Guide:  Trump Tax Cuts (TCJA, 12/17)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63427-750D-E943-9703-72057A694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/>
              <a:t>Individual Income Taxes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/>
              <a:t>Lowered “marginal rates.”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/>
              <a:t>Eliminated personal exemptions, but raised standard deduction to $24,000 for couple. (currently, $25,900)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/>
              <a:t>Limited deductibility of State and Local taxes to $10,000.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/>
              <a:t>Most provisions “sunset” after 2025.</a:t>
            </a:r>
          </a:p>
          <a:p>
            <a:pPr marL="0" indent="0">
              <a:buNone/>
            </a:pPr>
            <a:r>
              <a:rPr lang="en-US" sz="2600" dirty="0"/>
              <a:t>Corporate Income Tax (permanent)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/>
              <a:t>Lowers statutory rate from 35% to 21%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/>
              <a:t>Cuts interest deductibility; provides investment incentives for 5 years.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/>
              <a:t>Attempts to eliminate “corporate inversions.”</a:t>
            </a:r>
          </a:p>
          <a:p>
            <a:pPr marL="0" indent="0">
              <a:buNone/>
            </a:pPr>
            <a:r>
              <a:rPr lang="en-US" sz="2600" dirty="0"/>
              <a:t>Estate Taxes:  Doubles exemption to $22.4 million for a couple (currently, $24.1)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91FEB-1461-D770-190F-B014BC23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440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BF32-D910-637B-A5DC-93B3C50E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86" y="-2784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</a:t>
            </a:r>
            <a:r>
              <a:rPr lang="en-US" dirty="0"/>
              <a:t>nge in 2018 Marginal Tax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DE37A-1350-6E34-96F1-669273A33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67071E-05EB-3956-E75B-DD4BA351EC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1812" y="1074057"/>
            <a:ext cx="9467689" cy="5029200"/>
            <a:chOff x="1807" y="1458"/>
            <a:chExt cx="2146" cy="1404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D71CD97-3944-1807-3AEC-675856CDC85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07" y="1458"/>
              <a:ext cx="2146" cy="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08FE7BE6-CBC2-28C6-D88C-41F9F67AB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" y="1458"/>
              <a:ext cx="2148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29632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2954-EBBD-EA1D-54D2-690EBB35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Eff</a:t>
            </a:r>
            <a:r>
              <a:rPr lang="en-US" dirty="0"/>
              <a:t>ect on Itemized Deductions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4660F0-F637-C80B-3DF6-6B4E95254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589" y="1383588"/>
            <a:ext cx="6366533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E5595-AB47-FEC9-BD27-22DC00B0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ED2D1-1E8B-8809-1C7D-62665AEC7EB0}"/>
              </a:ext>
            </a:extLst>
          </p:cNvPr>
          <p:cNvSpPr txBox="1"/>
          <p:nvPr/>
        </p:nvSpPr>
        <p:spPr>
          <a:xfrm>
            <a:off x="4949370" y="6408581"/>
            <a:ext cx="53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the Tax Foundation</a:t>
            </a:r>
          </a:p>
        </p:txBody>
      </p:sp>
    </p:spTree>
    <p:extLst>
      <p:ext uri="{BB962C8B-B14F-4D97-AF65-F5344CB8AC3E}">
        <p14:creationId xmlns:p14="http://schemas.microsoft.com/office/powerpoint/2010/main" val="39174636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51256-9FC6-614C-E8AF-B7BF3B7A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</a:t>
            </a:r>
            <a:r>
              <a:rPr lang="en-US" dirty="0"/>
              <a:t>tributional Effects of TCJA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41C11-6211-AFF6-E4A3-D16567E4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E94096-A3BD-F340-FE69-6EABF7C01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99" y="1810707"/>
            <a:ext cx="6639852" cy="3934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FEED0E-9ECC-A686-4E23-B93E09E06293}"/>
              </a:ext>
            </a:extLst>
          </p:cNvPr>
          <p:cNvSpPr txBox="1"/>
          <p:nvPr/>
        </p:nvSpPr>
        <p:spPr>
          <a:xfrm>
            <a:off x="580571" y="1810707"/>
            <a:ext cx="294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Top 20% got almost 2/3rds of the benefit!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D4FC7-0BEF-133F-4926-F9F5131C27CE}"/>
              </a:ext>
            </a:extLst>
          </p:cNvPr>
          <p:cNvSpPr txBox="1"/>
          <p:nvPr/>
        </p:nvSpPr>
        <p:spPr>
          <a:xfrm>
            <a:off x="580571" y="3013501"/>
            <a:ext cx="294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But, Top 20% get over 80% of all income</a:t>
            </a:r>
          </a:p>
        </p:txBody>
      </p:sp>
    </p:spTree>
    <p:extLst>
      <p:ext uri="{BB962C8B-B14F-4D97-AF65-F5344CB8AC3E}">
        <p14:creationId xmlns:p14="http://schemas.microsoft.com/office/powerpoint/2010/main" val="185662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8E26-CC02-9101-953E-2CBE291C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Citi</a:t>
            </a:r>
            <a:r>
              <a:rPr lang="en-US" dirty="0"/>
              <a:t>zen’s Guide to “Budget Reconciliation.”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68C49-0007-BC7D-F770-E947407EF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Procedure successfully used 22 times since 1974 to avoid a Senate filibuster.</a:t>
            </a:r>
          </a:p>
          <a:p>
            <a:r>
              <a:rPr lang="en-US" dirty="0"/>
              <a:t>Reconciliation can be used for changing taxes and mandatory spending (not Social Security) subject to the Byrd Rule.</a:t>
            </a:r>
          </a:p>
          <a:p>
            <a:r>
              <a:rPr lang="en-US" dirty="0"/>
              <a:t>Byrd rule: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 extraneous provisions.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 increase in the deficit after 10 year window.</a:t>
            </a:r>
          </a:p>
          <a:p>
            <a:r>
              <a:rPr lang="en-US" dirty="0"/>
              <a:t>Reconciliation games played by both parties: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Trump Tax Cut.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Build Back Better.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4675A-01D0-1068-18E6-63F5DC2F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B0B1-48F7-F1F8-6FFE-0EB19EFE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conciliation and CBO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C1C4-1B07-C715-27D1-58A1969DE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CBO to be effective it must be perceived to be (and must be) nonpartisan.</a:t>
            </a:r>
          </a:p>
          <a:p>
            <a:r>
              <a:rPr lang="en-US" dirty="0"/>
              <a:t>Therefore, CBO “baseline” projections  and legislative scoring must not try to predict changes in legislation.</a:t>
            </a:r>
          </a:p>
          <a:p>
            <a:r>
              <a:rPr lang="en-US" dirty="0"/>
              <a:t>Instead, CBO must analyze the data based on the current law as written.</a:t>
            </a:r>
          </a:p>
          <a:p>
            <a:r>
              <a:rPr lang="en-US" dirty="0"/>
              <a:t>CBO is allowed to provide analyses of policy options.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5224-D380-3A2C-9677-72CA3264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7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A549-48F1-0C55-C62D-1C884BA0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mple:  Trump Tax Cut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26AD7B-1E5B-068E-FB18-CB8977AA1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865" y="1325563"/>
            <a:ext cx="7099855" cy="47548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3915A-A294-1EF6-8286-8611D2BD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B23C7-A716-9698-757D-1D2C8E5D2960}"/>
              </a:ext>
            </a:extLst>
          </p:cNvPr>
          <p:cNvGrpSpPr/>
          <p:nvPr/>
        </p:nvGrpSpPr>
        <p:grpSpPr>
          <a:xfrm>
            <a:off x="7425313" y="1696278"/>
            <a:ext cx="4452459" cy="1384995"/>
            <a:chOff x="7425313" y="1696278"/>
            <a:chExt cx="4452459" cy="138499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C8DAAC4-064C-F46B-2445-0177EE8599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5313" y="2325757"/>
              <a:ext cx="1440392" cy="49118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39907D-06E5-0779-0D8D-503469600AA0}"/>
                </a:ext>
              </a:extLst>
            </p:cNvPr>
            <p:cNvSpPr txBox="1"/>
            <p:nvPr/>
          </p:nvSpPr>
          <p:spPr>
            <a:xfrm>
              <a:off x="8978347" y="1696278"/>
              <a:ext cx="28994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Most provisions “sunset” after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890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U.S. Gov’t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42318"/>
              </p:ext>
            </p:extLst>
          </p:nvPr>
        </p:nvGraphicFramePr>
        <p:xfrm>
          <a:off x="838200" y="1730375"/>
          <a:ext cx="10515600" cy="3765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Billions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Billions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$4,010*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$1,787*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656958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293660" y="956418"/>
            <a:ext cx="588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Fiscal Year 2022 Budget 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6" y="5609194"/>
            <a:ext cx="576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Budget Deficit: $1,375 Billion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E9D487-1D56-954F-930C-FD92841F4940}"/>
              </a:ext>
            </a:extLst>
          </p:cNvPr>
          <p:cNvSpPr txBox="1"/>
          <p:nvPr/>
        </p:nvSpPr>
        <p:spPr>
          <a:xfrm>
            <a:off x="6096000" y="6456851"/>
            <a:ext cx="6072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Monthly Treasury Statement. 9/22 .  *Estimates based on OMB Forecasted Breakdown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0D7D26-67AC-BDB7-69BA-EFDF01DBE333}"/>
              </a:ext>
            </a:extLst>
          </p:cNvPr>
          <p:cNvGrpSpPr/>
          <p:nvPr/>
        </p:nvGrpSpPr>
        <p:grpSpPr>
          <a:xfrm>
            <a:off x="3913111" y="4604888"/>
            <a:ext cx="2779920" cy="1004306"/>
            <a:chOff x="3913111" y="4604888"/>
            <a:chExt cx="2779920" cy="1004306"/>
          </a:xfrm>
        </p:grpSpPr>
        <p:sp>
          <p:nvSpPr>
            <p:cNvPr id="3" name="Oval 2"/>
            <p:cNvSpPr/>
            <p:nvPr/>
          </p:nvSpPr>
          <p:spPr>
            <a:xfrm>
              <a:off x="3913111" y="4604888"/>
              <a:ext cx="2779920" cy="1004306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92BF18-880B-AA64-E200-1E474DDFC15A}"/>
                </a:ext>
              </a:extLst>
            </p:cNvPr>
            <p:cNvSpPr txBox="1"/>
            <p:nvPr/>
          </p:nvSpPr>
          <p:spPr>
            <a:xfrm>
              <a:off x="5637229" y="5024419"/>
              <a:ext cx="105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19.8%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BCAD71-44DE-8C0F-44D9-85C3C0CD2940}"/>
              </a:ext>
            </a:extLst>
          </p:cNvPr>
          <p:cNvGrpSpPr/>
          <p:nvPr/>
        </p:nvGrpSpPr>
        <p:grpSpPr>
          <a:xfrm>
            <a:off x="9473848" y="4604889"/>
            <a:ext cx="2922399" cy="1004306"/>
            <a:chOff x="9473848" y="4604889"/>
            <a:chExt cx="2922399" cy="1004306"/>
          </a:xfrm>
        </p:grpSpPr>
        <p:sp>
          <p:nvSpPr>
            <p:cNvPr id="5" name="Oval 4"/>
            <p:cNvSpPr/>
            <p:nvPr/>
          </p:nvSpPr>
          <p:spPr>
            <a:xfrm>
              <a:off x="9473848" y="4604889"/>
              <a:ext cx="2922399" cy="100430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184C00-8AA3-E884-20A2-404134A066D0}"/>
                </a:ext>
              </a:extLst>
            </p:cNvPr>
            <p:cNvSpPr txBox="1"/>
            <p:nvPr/>
          </p:nvSpPr>
          <p:spPr>
            <a:xfrm>
              <a:off x="11239697" y="4973148"/>
              <a:ext cx="105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25.4%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D38D74-8F4A-45E1-C4D5-CC256BA0AE1F}"/>
              </a:ext>
            </a:extLst>
          </p:cNvPr>
          <p:cNvGrpSpPr/>
          <p:nvPr/>
        </p:nvGrpSpPr>
        <p:grpSpPr>
          <a:xfrm>
            <a:off x="6162508" y="5357495"/>
            <a:ext cx="3540087" cy="1004306"/>
            <a:chOff x="6162508" y="5357495"/>
            <a:chExt cx="3540087" cy="100430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0BFB99F-996A-2744-8CB9-3453F485E7B3}"/>
                </a:ext>
              </a:extLst>
            </p:cNvPr>
            <p:cNvSpPr/>
            <p:nvPr/>
          </p:nvSpPr>
          <p:spPr>
            <a:xfrm>
              <a:off x="6162508" y="5357495"/>
              <a:ext cx="3519564" cy="100430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98E329-F2AF-6F24-C517-4FA816317860}"/>
                </a:ext>
              </a:extLst>
            </p:cNvPr>
            <p:cNvSpPr txBox="1"/>
            <p:nvPr/>
          </p:nvSpPr>
          <p:spPr>
            <a:xfrm>
              <a:off x="8646793" y="5713924"/>
              <a:ext cx="105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5.5%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020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AD63C-63EF-DD5B-99D0-FB9CA3F1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2" y="2272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CBO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Scores Build Back Better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5BA928E-E42C-A297-07CF-7DD383638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728752"/>
              </p:ext>
            </p:extLst>
          </p:nvPr>
        </p:nvGraphicFramePr>
        <p:xfrm>
          <a:off x="2981490" y="1768349"/>
          <a:ext cx="4900959" cy="2285999"/>
        </p:xfrm>
        <a:graphic>
          <a:graphicData uri="http://schemas.openxmlformats.org/drawingml/2006/table">
            <a:tbl>
              <a:tblPr/>
              <a:tblGrid>
                <a:gridCol w="1805615">
                  <a:extLst>
                    <a:ext uri="{9D8B030D-6E8A-4147-A177-3AD203B41FA5}">
                      <a16:colId xmlns:a16="http://schemas.microsoft.com/office/drawing/2014/main" val="2142903725"/>
                    </a:ext>
                  </a:extLst>
                </a:gridCol>
                <a:gridCol w="1547672">
                  <a:extLst>
                    <a:ext uri="{9D8B030D-6E8A-4147-A177-3AD203B41FA5}">
                      <a16:colId xmlns:a16="http://schemas.microsoft.com/office/drawing/2014/main" val="2348365230"/>
                    </a:ext>
                  </a:extLst>
                </a:gridCol>
                <a:gridCol w="1547672">
                  <a:extLst>
                    <a:ext uri="{9D8B030D-6E8A-4147-A177-3AD203B41FA5}">
                      <a16:colId xmlns:a16="http://schemas.microsoft.com/office/drawing/2014/main" val="3743281736"/>
                    </a:ext>
                  </a:extLst>
                </a:gridCol>
              </a:tblGrid>
              <a:tr h="859271">
                <a:tc>
                  <a:txBody>
                    <a:bodyPr/>
                    <a:lstStyle/>
                    <a:p>
                      <a:pPr algn="l" fontAlgn="b"/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4" marR="8054" marT="8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2022-2026</a:t>
                      </a:r>
                    </a:p>
                  </a:txBody>
                  <a:tcPr marL="8054" marR="8054" marT="8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2027-2031</a:t>
                      </a:r>
                    </a:p>
                  </a:txBody>
                  <a:tcPr marL="8054" marR="8054" marT="8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885430"/>
                  </a:ext>
                </a:extLst>
              </a:tr>
              <a:tr h="475576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Outlays</a:t>
                      </a:r>
                    </a:p>
                  </a:txBody>
                  <a:tcPr marL="8054" marR="8054" marT="8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940,933</a:t>
                      </a:r>
                    </a:p>
                  </a:txBody>
                  <a:tcPr marL="8054" marR="8054" marT="80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695,055</a:t>
                      </a:r>
                    </a:p>
                  </a:txBody>
                  <a:tcPr marL="8054" marR="8054" marT="80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55019"/>
                  </a:ext>
                </a:extLst>
              </a:tr>
              <a:tr h="475576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Revenues</a:t>
                      </a:r>
                    </a:p>
                  </a:txBody>
                  <a:tcPr marL="8054" marR="8054" marT="8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149,315</a:t>
                      </a:r>
                    </a:p>
                  </a:txBody>
                  <a:tcPr marL="8054" marR="8054" marT="80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1,119,549</a:t>
                      </a:r>
                    </a:p>
                  </a:txBody>
                  <a:tcPr marL="8054" marR="8054" marT="80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319961"/>
                  </a:ext>
                </a:extLst>
              </a:tr>
              <a:tr h="475576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Deficit</a:t>
                      </a:r>
                    </a:p>
                  </a:txBody>
                  <a:tcPr marL="8054" marR="8054" marT="8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791,618</a:t>
                      </a:r>
                    </a:p>
                  </a:txBody>
                  <a:tcPr marL="8054" marR="8054" marT="80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-424,494</a:t>
                      </a:r>
                    </a:p>
                  </a:txBody>
                  <a:tcPr marL="8054" marR="8054" marT="80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82356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8B291-8CF7-FBC2-B494-075F0FF8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EF2B1-0A19-8F95-95B6-3EB3C0A7923A}"/>
              </a:ext>
            </a:extLst>
          </p:cNvPr>
          <p:cNvSpPr txBox="1"/>
          <p:nvPr/>
        </p:nvSpPr>
        <p:spPr>
          <a:xfrm>
            <a:off x="2488678" y="4506561"/>
            <a:ext cx="6551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addition there was an unscored “revenue enhancement” of $207b from greater IRS funding.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2DA92-F3D0-90BE-B53C-57C36100D359}"/>
              </a:ext>
            </a:extLst>
          </p:cNvPr>
          <p:cNvSpPr txBox="1"/>
          <p:nvPr/>
        </p:nvSpPr>
        <p:spPr>
          <a:xfrm>
            <a:off x="5236589" y="6465944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https://www.cbo.gov/publication/57627</a:t>
            </a:r>
          </a:p>
        </p:txBody>
      </p:sp>
    </p:spTree>
    <p:extLst>
      <p:ext uri="{BB962C8B-B14F-4D97-AF65-F5344CB8AC3E}">
        <p14:creationId xmlns:p14="http://schemas.microsoft.com/office/powerpoint/2010/main" val="8106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FCEE-73A0-A3FF-A8CE-081B886F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Citi</a:t>
            </a:r>
            <a:r>
              <a:rPr lang="en-US" dirty="0" err="1"/>
              <a:t>izen’s</a:t>
            </a:r>
            <a:r>
              <a:rPr lang="en-US" dirty="0"/>
              <a:t> Guide to the Debt Ceiling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04337-C78C-6F72-8E0B-D13C4478E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570730"/>
            <a:ext cx="10929594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Pre 1917:</a:t>
            </a:r>
          </a:p>
          <a:p>
            <a:pPr marL="0" indent="0">
              <a:buNone/>
            </a:pPr>
            <a:r>
              <a:rPr lang="en-US" dirty="0"/>
              <a:t>Constitution provides Congress with the power to borrow. Congress must authorize specific borrowing.</a:t>
            </a:r>
          </a:p>
          <a:p>
            <a:pPr marL="0" indent="0">
              <a:buNone/>
            </a:pPr>
            <a:r>
              <a:rPr lang="en-US" dirty="0"/>
              <a:t>Post 1917:</a:t>
            </a:r>
          </a:p>
          <a:p>
            <a:pPr marL="0" indent="0">
              <a:buNone/>
            </a:pPr>
            <a:r>
              <a:rPr lang="en-US" dirty="0"/>
              <a:t>In 1917, Congress passes a law that transfers its power to borrow to the Treasury to provide flexibility to finance World War 1, but imposes a limit.</a:t>
            </a:r>
          </a:p>
          <a:p>
            <a:pPr marL="0" indent="0">
              <a:buNone/>
            </a:pPr>
            <a:r>
              <a:rPr lang="en-US" dirty="0"/>
              <a:t>1953:  Democrats threaten to use the debt ceiling to prevent Eisenhower’s Interstate Highway program.</a:t>
            </a:r>
          </a:p>
          <a:p>
            <a:pPr marL="0" indent="0">
              <a:buNone/>
            </a:pPr>
            <a:r>
              <a:rPr lang="en-US" dirty="0"/>
              <a:t>1995:  Newt Gingrich threatens to use the debt ceiling, but backs down in 1996.</a:t>
            </a:r>
          </a:p>
          <a:p>
            <a:pPr marL="0" indent="0">
              <a:buNone/>
            </a:pPr>
            <a:r>
              <a:rPr lang="en-US" dirty="0"/>
              <a:t>2011: Debt ceiling standoff causes S&amp;P500 to downgrade US debt from AAA to AA leading to stock market decline and increase in borrowing costs.</a:t>
            </a:r>
          </a:p>
          <a:p>
            <a:pPr marL="0" indent="0">
              <a:buNone/>
            </a:pPr>
            <a:r>
              <a:rPr lang="en-US" dirty="0"/>
              <a:t>2023:  At some point we will hit the debt ceiling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F3544-82FF-D971-F134-EAE3FE8C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5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2E7E-B054-A758-1268-502E71AE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bt Ceiling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9F7B6-C848-DABA-F812-6939A8635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Congress already has the power through the budget process to limit borrowing.</a:t>
            </a:r>
          </a:p>
          <a:p>
            <a:r>
              <a:rPr lang="en-US" dirty="0"/>
              <a:t>Is it Constitutional for Congress to legislate taxing and spending that leads to borrowing above the ceiling?</a:t>
            </a:r>
          </a:p>
          <a:p>
            <a:r>
              <a:rPr lang="en-US" dirty="0"/>
              <a:t>Republicans have offered the elimination of the debt ceiling in exchange for limits on entitlements.</a:t>
            </a:r>
          </a:p>
          <a:p>
            <a:r>
              <a:rPr lang="en-US" dirty="0"/>
              <a:t>Biden in October:  Eliminating the debt ceiling would be “irresponsible.”</a:t>
            </a:r>
          </a:p>
          <a:p>
            <a:r>
              <a:rPr lang="en-US" dirty="0"/>
              <a:t>Minting $1 trillion dollar coin!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E63EA-AE9A-262B-7504-D460AF20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8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0C22F-BC3B-111D-E6B1-F931E718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</a:t>
            </a:r>
            <a:r>
              <a:rPr lang="en-US" dirty="0"/>
              <a:t>dget Options to deal with the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27EBE-C44F-1530-1892-9FDA11C32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CBO “baseline” projections suggest unsustainable increases in debt and deficits.</a:t>
            </a:r>
          </a:p>
          <a:p>
            <a:r>
              <a:rPr lang="en-US" dirty="0"/>
              <a:t>CBO projects that to stabilize the current debt-to GDP ratio the deficit needs to be reduced by 2025 by 2.9 percentage points, or $730 billion per year. </a:t>
            </a:r>
          </a:p>
          <a:p>
            <a:r>
              <a:rPr lang="en-US" dirty="0"/>
              <a:t>Last week CBO published budget options (its not pretty):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627B0-0F93-D353-C8BD-7EFBE807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983EE-1D1F-9635-5E06-B12A240A326A}"/>
              </a:ext>
            </a:extLst>
          </p:cNvPr>
          <p:cNvSpPr txBox="1"/>
          <p:nvPr/>
        </p:nvSpPr>
        <p:spPr>
          <a:xfrm>
            <a:off x="6096000" y="6456851"/>
            <a:ext cx="5323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2020 Long-term Budget Outlook, 9/2020</a:t>
            </a:r>
          </a:p>
        </p:txBody>
      </p:sp>
    </p:spTree>
    <p:extLst>
      <p:ext uri="{BB962C8B-B14F-4D97-AF65-F5344CB8AC3E}">
        <p14:creationId xmlns:p14="http://schemas.microsoft.com/office/powerpoint/2010/main" val="21786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89B1-C490-2F8D-AFCF-ED0ED650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</a:t>
            </a:r>
            <a:r>
              <a:rPr lang="en-US" dirty="0"/>
              <a:t> Any of these Strike Your Fancy?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9DBED6-BB36-2216-E86E-2D4FA5F90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367" y="1421084"/>
            <a:ext cx="8503920" cy="4777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A4B54-DE29-8311-4061-096700DC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22C0A-EE29-F81B-4762-663CF86F06DF}"/>
              </a:ext>
            </a:extLst>
          </p:cNvPr>
          <p:cNvSpPr txBox="1"/>
          <p:nvPr/>
        </p:nvSpPr>
        <p:spPr>
          <a:xfrm>
            <a:off x="6391373" y="6476214"/>
            <a:ext cx="4788817" cy="381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https://www.cbo.gov/publication/58164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C1D34-849C-9C87-581F-5108D46279D1}"/>
              </a:ext>
            </a:extLst>
          </p:cNvPr>
          <p:cNvSpPr txBox="1"/>
          <p:nvPr/>
        </p:nvSpPr>
        <p:spPr>
          <a:xfrm>
            <a:off x="8939287" y="2224726"/>
            <a:ext cx="3170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Remember:</a:t>
            </a:r>
          </a:p>
          <a:p>
            <a:r>
              <a:rPr lang="en-US" sz="2400" dirty="0"/>
              <a:t>We need $730 billion 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per year!</a:t>
            </a:r>
          </a:p>
        </p:txBody>
      </p:sp>
    </p:spTree>
    <p:extLst>
      <p:ext uri="{BB962C8B-B14F-4D97-AF65-F5344CB8AC3E}">
        <p14:creationId xmlns:p14="http://schemas.microsoft.com/office/powerpoint/2010/main" val="8998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That Happy Note: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Your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grwoglom@amherst,edu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Geoffrey Woglom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I</a:t>
            </a:r>
            <a:r>
              <a:rPr lang="en-US" dirty="0">
                <a:hlinkClick r:id="rId2"/>
              </a:rPr>
              <a:t>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Slides will be available at:  https://needelegation.org/delivered_presentations.php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49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7345" y="1570730"/>
            <a:ext cx="4770074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Government Spending</a:t>
            </a:r>
          </a:p>
          <a:p>
            <a:pPr>
              <a:spcAft>
                <a:spcPts val="1000"/>
              </a:spcAft>
            </a:pPr>
            <a:r>
              <a:rPr lang="en-US" dirty="0"/>
              <a:t>Government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Citizen’s Guides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Trump Tax Cuts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Budget Reconciliation Games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The Debt Ceiling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Budget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1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Government Spending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624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Go</a:t>
            </a:r>
            <a:r>
              <a:rPr lang="en-US" dirty="0"/>
              <a:t>vernment Is a Large Portion of the Economy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5CBD83C-1EAA-A5CD-1D9E-D1C43A7890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801888"/>
              </p:ext>
            </p:extLst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1A0C23-CAE8-BB9D-AD9C-38E388763B17}"/>
              </a:ext>
            </a:extLst>
          </p:cNvPr>
          <p:cNvSpPr txBox="1"/>
          <p:nvPr/>
        </p:nvSpPr>
        <p:spPr>
          <a:xfrm>
            <a:off x="4232635" y="5995447"/>
            <a:ext cx="523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Spending Totals are at Annual Rates, source BEA</a:t>
            </a:r>
          </a:p>
        </p:txBody>
      </p:sp>
    </p:spTree>
    <p:extLst>
      <p:ext uri="{BB962C8B-B14F-4D97-AF65-F5344CB8AC3E}">
        <p14:creationId xmlns:p14="http://schemas.microsoft.com/office/powerpoint/2010/main" val="16054970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34598</TotalTime>
  <Words>3071</Words>
  <Application>Microsoft Macintosh PowerPoint</Application>
  <PresentationFormat>Widescreen</PresentationFormat>
  <Paragraphs>510</Paragraphs>
  <Slides>65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Courier New</vt:lpstr>
      <vt:lpstr>Times New Roman</vt:lpstr>
      <vt:lpstr>Custom Design</vt:lpstr>
      <vt:lpstr>PowerPoint Presentation</vt:lpstr>
      <vt:lpstr> National Economic Education Delegation</vt:lpstr>
      <vt:lpstr>Who Are We?</vt:lpstr>
      <vt:lpstr>Where Are We?</vt:lpstr>
      <vt:lpstr>Credits and Disclaimer</vt:lpstr>
      <vt:lpstr>What Does the U.S. Gov’t Budget Look Like?</vt:lpstr>
      <vt:lpstr> Outline</vt:lpstr>
      <vt:lpstr>U.S. Government Spending</vt:lpstr>
      <vt:lpstr> Government Is a Large Portion of the Economy</vt:lpstr>
      <vt:lpstr>Some Important Distinctions</vt:lpstr>
      <vt:lpstr>Expenditures on GDP vs. Total Spending</vt:lpstr>
      <vt:lpstr>The Importance of Transfers</vt:lpstr>
      <vt:lpstr>The Budget Details</vt:lpstr>
      <vt:lpstr>One Last Distinction:</vt:lpstr>
      <vt:lpstr>“Mandatory” Spending + Interest</vt:lpstr>
      <vt:lpstr>Mandatory : Social Security (18% of Total Spend) </vt:lpstr>
      <vt:lpstr>Where Do Social Security Funds Come From?</vt:lpstr>
      <vt:lpstr>Social Security Trust Fund</vt:lpstr>
      <vt:lpstr> Trust Fund Solvency?</vt:lpstr>
      <vt:lpstr>Mandatory Spending: Medicare (13%) </vt:lpstr>
      <vt:lpstr>Medicare Finances in 2021</vt:lpstr>
      <vt:lpstr>Where Do Medicare Funds Come From?</vt:lpstr>
      <vt:lpstr>Mandatory Spending: Medicaid (10%) </vt:lpstr>
      <vt:lpstr>Mandatory Spending: Income Security (10%)</vt:lpstr>
      <vt:lpstr>Mandatory Spending: Interest </vt:lpstr>
      <vt:lpstr>Mandatory Spending: Other (13%) </vt:lpstr>
      <vt:lpstr>Discretionary Spending</vt:lpstr>
      <vt:lpstr>Discretionary Spending: Other (25%) </vt:lpstr>
      <vt:lpstr>Mandatory Spending Dominates Projections</vt:lpstr>
      <vt:lpstr>Aging and Health Care Costs</vt:lpstr>
      <vt:lpstr>Another Category of Spending: Tax Expenditures</vt:lpstr>
      <vt:lpstr>Tax Expenditures are Significant</vt:lpstr>
      <vt:lpstr>Distributional Effects of Tax Expenditures</vt:lpstr>
      <vt:lpstr>US Government Revenues</vt:lpstr>
      <vt:lpstr>International  Comparison</vt:lpstr>
      <vt:lpstr>Where Do Federal Revenues Come From?</vt:lpstr>
      <vt:lpstr>Individual Income Taxes</vt:lpstr>
      <vt:lpstr>Marginal Tax Rates: Married Filing Jointly (2022)</vt:lpstr>
      <vt:lpstr>Marginal and Average Tax Rates</vt:lpstr>
      <vt:lpstr>History of the Top Marginal Rate</vt:lpstr>
      <vt:lpstr>Progressivity Tax System</vt:lpstr>
      <vt:lpstr>Average Tax is a Bit More Complicated</vt:lpstr>
      <vt:lpstr>Income Quintiles in 2019</vt:lpstr>
      <vt:lpstr>All Federal Taxes</vt:lpstr>
      <vt:lpstr>All Taxes</vt:lpstr>
      <vt:lpstr>Federal Taxes and Transfers</vt:lpstr>
      <vt:lpstr>The Bottom 40% Don’t Pay Income Taxes? </vt:lpstr>
      <vt:lpstr> Revenue Sources: Share of GDP over Time</vt:lpstr>
      <vt:lpstr>Summary:  Past and Future Budgets</vt:lpstr>
      <vt:lpstr> Summary: Slide 1</vt:lpstr>
      <vt:lpstr> Summary Slide1a:  Tax Expenditures</vt:lpstr>
      <vt:lpstr> Summary: Slide 2</vt:lpstr>
      <vt:lpstr>Citizen’s Guide:  Trump Tax Cuts (TCJA, 12/17)</vt:lpstr>
      <vt:lpstr>Change in 2018 Marginal Tax Rates</vt:lpstr>
      <vt:lpstr>Effect on Itemized Deductions</vt:lpstr>
      <vt:lpstr>Distributional Effects of TCJA</vt:lpstr>
      <vt:lpstr>Citizen’s Guide to “Budget Reconciliation.”</vt:lpstr>
      <vt:lpstr>Reconciliation and CBO Projections</vt:lpstr>
      <vt:lpstr>Example:  Trump Tax Cut</vt:lpstr>
      <vt:lpstr>CBO Scores Build Back Better</vt:lpstr>
      <vt:lpstr>Citiizen’s Guide to the Debt Ceiling</vt:lpstr>
      <vt:lpstr>Debt Ceiling</vt:lpstr>
      <vt:lpstr>Budget Options to deal with the Debt</vt:lpstr>
      <vt:lpstr>Do Any of these Strike Your Fancy?</vt:lpstr>
      <vt:lpstr> On That Happy Note: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328</cp:revision>
  <dcterms:created xsi:type="dcterms:W3CDTF">2017-05-03T22:30:38Z</dcterms:created>
  <dcterms:modified xsi:type="dcterms:W3CDTF">2022-12-12T23:57:14Z</dcterms:modified>
</cp:coreProperties>
</file>