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6"/>
  </p:notesMasterIdLst>
  <p:sldIdLst>
    <p:sldId id="4142" r:id="rId2"/>
    <p:sldId id="1091" r:id="rId3"/>
    <p:sldId id="3943" r:id="rId4"/>
    <p:sldId id="4218" r:id="rId5"/>
    <p:sldId id="317" r:id="rId6"/>
    <p:sldId id="3886" r:id="rId7"/>
    <p:sldId id="4035" r:id="rId8"/>
    <p:sldId id="340" r:id="rId9"/>
    <p:sldId id="350" r:id="rId10"/>
    <p:sldId id="271" r:id="rId11"/>
    <p:sldId id="4378" r:id="rId12"/>
    <p:sldId id="4073" r:id="rId13"/>
    <p:sldId id="278" r:id="rId14"/>
    <p:sldId id="4371" r:id="rId15"/>
    <p:sldId id="4380" r:id="rId16"/>
    <p:sldId id="4316" r:id="rId17"/>
    <p:sldId id="4357" r:id="rId18"/>
    <p:sldId id="4385" r:id="rId19"/>
    <p:sldId id="4386" r:id="rId20"/>
    <p:sldId id="4384" r:id="rId21"/>
    <p:sldId id="4359" r:id="rId22"/>
    <p:sldId id="4373" r:id="rId23"/>
    <p:sldId id="4374" r:id="rId24"/>
    <p:sldId id="360" r:id="rId25"/>
    <p:sldId id="4346" r:id="rId26"/>
    <p:sldId id="4140" r:id="rId27"/>
    <p:sldId id="4162" r:id="rId28"/>
    <p:sldId id="4007" r:id="rId29"/>
    <p:sldId id="4005" r:id="rId30"/>
    <p:sldId id="4190" r:id="rId31"/>
    <p:sldId id="4221" r:id="rId32"/>
    <p:sldId id="4370" r:id="rId33"/>
    <p:sldId id="293" r:id="rId34"/>
    <p:sldId id="290" r:id="rId35"/>
    <p:sldId id="4376" r:id="rId36"/>
    <p:sldId id="4383" r:id="rId37"/>
    <p:sldId id="4147" r:id="rId38"/>
    <p:sldId id="351" r:id="rId39"/>
    <p:sldId id="364" r:id="rId40"/>
    <p:sldId id="315" r:id="rId41"/>
    <p:sldId id="343" r:id="rId42"/>
    <p:sldId id="4377" r:id="rId43"/>
    <p:sldId id="1197" r:id="rId44"/>
    <p:sldId id="405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9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848" y="1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6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89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err="1"/>
              <a:t>treas_recent.png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3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8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Consumer_confidence.png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02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Yield_curve.png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53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dirty="0"/>
              <a:t>Average GDP growth from</a:t>
            </a:r>
            <a:r>
              <a:rPr lang="en-US" baseline="0" dirty="0"/>
              <a:t> 1990-2007 is 2.99% and from 2010+ is 2.19%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baseline="0" dirty="0"/>
              <a:t>Average Consumption contribution from 1990-2007 is 2.16 percentage points and from 2010+ is 1.67 percentage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5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Contribution of residential</a:t>
            </a:r>
            <a:r>
              <a:rPr lang="en-US" baseline="0" dirty="0"/>
              <a:t> investment to GDP growth has risen post-2009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9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4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51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9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0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12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3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using.png" TargetMode="External"/><Relationship Id="rId5" Type="http://schemas.openxmlformats.org/officeDocument/2006/relationships/image" Target="../media/image12.png"/><Relationship Id="rId4" Type="http://schemas.openxmlformats.org/officeDocument/2006/relationships/image" Target="file:////Volumes/Promise%20Pegasus/FileShare/Presentations/Base_New/Charts/0.USGraphs/Housing/homeprices_recession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file:////Volumes/Promise%20Pegasus/FileShare/NEED/LocalGraphs/Counties/CA/Marin/Zhvi_AllHomes.png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COVID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Marin/laus_emp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NEED/LocalGraphs/Counties/CA/Marin/laus_lf.png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Marin/emp_shares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Marin/emp_detail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veryrecent.pn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pending/Goods_v_Services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upplyChain/SupplyChainPressureIndex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infl_exp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FEDFUNDS_LowerLimit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treas_recent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Housing/mort_recent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Monetary/FEDAssets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INDPRO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dicators/consumer_confidence.pn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dicators/ism.p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TCU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yield_curve.png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Marin/gdp_chg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Consumption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Residential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092098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US/Marin Economic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24000" y="4206241"/>
            <a:ext cx="9144000" cy="1588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San Rafael Leadership Institute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San Rafael Chamber of Commerce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December 8,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F20DA37-4CEF-4A34-9FE9-1020D78D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9093244" y="4104615"/>
            <a:ext cx="2846508" cy="224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4CF4ED5-150E-4A95-92A6-9DF43EE4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32491" y="192511"/>
            <a:ext cx="2583018" cy="174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2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0C7AA0-1932-AE48-A873-99CBA5B8C6D0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340399" y="1507919"/>
            <a:ext cx="5749267" cy="3830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6096001" y="1500604"/>
            <a:ext cx="5771223" cy="38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93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3CC04A1-3536-214A-8608-B73228B7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9" y="1519101"/>
            <a:ext cx="5256685" cy="381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… Depends on Where You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0C7AA0-1932-AE48-A873-99CBA5B8C6D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86040" y="1507919"/>
            <a:ext cx="5666715" cy="41151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244024" y="1507919"/>
            <a:ext cx="5676790" cy="412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46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DC8EA9-8691-8542-8EE8-2504701EDF7B}"/>
              </a:ext>
            </a:extLst>
          </p:cNvPr>
          <p:cNvSpPr txBox="1"/>
          <p:nvPr/>
        </p:nvSpPr>
        <p:spPr>
          <a:xfrm>
            <a:off x="8550829" y="1848254"/>
            <a:ext cx="2132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October:	    284,000</a:t>
            </a:r>
          </a:p>
          <a:p>
            <a:r>
              <a:rPr lang="en-US" dirty="0"/>
              <a:t>November: 263,000</a:t>
            </a:r>
          </a:p>
        </p:txBody>
      </p:sp>
    </p:spTree>
    <p:extLst>
      <p:ext uri="{BB962C8B-B14F-4D97-AF65-F5344CB8AC3E}">
        <p14:creationId xmlns:p14="http://schemas.microsoft.com/office/powerpoint/2010/main" val="2916954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293567" y="3346294"/>
            <a:ext cx="483163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100" dirty="0"/>
              <a:t>1.0 Million ABOVE February, 2020.</a:t>
            </a:r>
          </a:p>
          <a:p>
            <a:r>
              <a:rPr lang="en-US" sz="2100" dirty="0"/>
              <a:t>6.2 Million below where we should be (?).</a:t>
            </a:r>
          </a:p>
        </p:txBody>
      </p:sp>
    </p:spTree>
    <p:extLst>
      <p:ext uri="{BB962C8B-B14F-4D97-AF65-F5344CB8AC3E}">
        <p14:creationId xmlns:p14="http://schemas.microsoft.com/office/powerpoint/2010/main" val="6859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6FE-9D58-4648-9F88-34936C0D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0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Low</a:t>
            </a:r>
            <a:r>
              <a:rPr lang="en-US" sz="3800" dirty="0"/>
              <a:t> Wage Employment is Lagging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8E1A-A6FE-9749-9290-C57044B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20FA8-310A-264D-8A5D-220E9696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88085" y="1149982"/>
            <a:ext cx="9615830" cy="502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CA1F2-3B1C-064A-9C60-2459692F2DEE}"/>
              </a:ext>
            </a:extLst>
          </p:cNvPr>
          <p:cNvSpPr/>
          <p:nvPr/>
        </p:nvSpPr>
        <p:spPr>
          <a:xfrm>
            <a:off x="9382812" y="959270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4B000-6153-666D-7A1C-95033FFA77BD}"/>
              </a:ext>
            </a:extLst>
          </p:cNvPr>
          <p:cNvSpPr txBox="1"/>
          <p:nvPr/>
        </p:nvSpPr>
        <p:spPr>
          <a:xfrm>
            <a:off x="9122229" y="6456851"/>
            <a:ext cx="2459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tracktherecovery.org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44F823-7CD7-C84D-A0F2-22CF3C1C157A}"/>
              </a:ext>
            </a:extLst>
          </p:cNvPr>
          <p:cNvSpPr/>
          <p:nvPr/>
        </p:nvSpPr>
        <p:spPr>
          <a:xfrm>
            <a:off x="10449406" y="3909299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2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1C6C-A1CC-A74A-B2AD-CFE3B696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323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Sti</a:t>
            </a:r>
            <a:r>
              <a:rPr lang="en-US" dirty="0"/>
              <a:t>mulus Payments Saved Low Wage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DD662-3CBB-5A46-840B-058C8E441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86B90-1955-624B-8A06-7219511DB1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48914" y="1259663"/>
            <a:ext cx="10178763" cy="49705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0C518D-C527-AF4D-B61D-6206AD53B1C6}"/>
              </a:ext>
            </a:extLst>
          </p:cNvPr>
          <p:cNvSpPr/>
          <p:nvPr/>
        </p:nvSpPr>
        <p:spPr>
          <a:xfrm>
            <a:off x="9522372" y="1166648"/>
            <a:ext cx="1705305" cy="557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12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6BD7-73F1-C6CE-B8E5-CA64F48F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3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Have All the Workers Gone?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C43C12-E557-96C7-2A62-25D999166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7241" y="1151467"/>
            <a:ext cx="10157518" cy="50787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62EF5-0D2B-EAB0-195D-2931FD4C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7C67E-C23B-1D4E-9301-814DEC80BD11}"/>
              </a:ext>
            </a:extLst>
          </p:cNvPr>
          <p:cNvSpPr txBox="1"/>
          <p:nvPr/>
        </p:nvSpPr>
        <p:spPr>
          <a:xfrm>
            <a:off x="7744177" y="3593228"/>
            <a:ext cx="37501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4.3 million below where we should be</a:t>
            </a:r>
          </a:p>
        </p:txBody>
      </p:sp>
    </p:spTree>
    <p:extLst>
      <p:ext uri="{BB962C8B-B14F-4D97-AF65-F5344CB8AC3E}">
        <p14:creationId xmlns:p14="http://schemas.microsoft.com/office/powerpoint/2010/main" val="84280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175A-C6B5-3F4F-9BEE-5B147673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Are Things in Marin?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0FBDC9-5178-8348-A516-BBED0E3071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57908" y="1456752"/>
            <a:ext cx="5761890" cy="4184229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5FD49C-5C2A-EC42-9281-D07B23F4AC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2200" y="1456752"/>
            <a:ext cx="5761890" cy="418422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38573-FB5D-A64C-9FED-EE7FAF69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71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37C16-8F79-6546-94EA-4D15D20E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rin’s Primary Employment Industries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5E65E247-7C03-BF4C-8310-EB5505DB1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00891" y="1135117"/>
            <a:ext cx="10190218" cy="509510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41556-B4E9-CD4C-87D3-002981F2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466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37C16-8F79-6546-94EA-4D15D20E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7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Are They Doing?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65E247-7C03-BF4C-8310-EB5505DB1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430451" y="1564677"/>
            <a:ext cx="9331098" cy="46655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41556-B4E9-CD4C-87D3-002981F2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88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2046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22F4-1CE6-8A47-AD67-FEB2D7CD9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</a:t>
            </a:r>
            <a:r>
              <a:rPr lang="en-US" dirty="0"/>
              <a:t>rking from Home?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6F2AD35C-BD37-CF4D-BBB4-497091678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926" y="922776"/>
            <a:ext cx="7162147" cy="52115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E2587-4455-3949-B644-17F0EBBD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51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09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B3A-B559-2F4D-9E1B-509ED8F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30" y="2102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Latest Figures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E4FE7-BBF4-1741-A1B3-04ABBA73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5D965-38A0-CE42-91CF-4EBB17D62A03}"/>
              </a:ext>
            </a:extLst>
          </p:cNvPr>
          <p:cNvSpPr txBox="1"/>
          <p:nvPr/>
        </p:nvSpPr>
        <p:spPr>
          <a:xfrm>
            <a:off x="10070170" y="6456851"/>
            <a:ext cx="1542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NYTimes.com</a:t>
            </a:r>
            <a:endParaRPr lang="en-US" sz="1200" dirty="0"/>
          </a:p>
        </p:txBody>
      </p:sp>
      <p:pic>
        <p:nvPicPr>
          <p:cNvPr id="6" name="Picture 5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21412D10-D4BF-214A-863E-4B5F7CA48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187450"/>
            <a:ext cx="103378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11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1AEF8B8D-0977-284C-BB9C-730B93C25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4086935" y="203165"/>
            <a:ext cx="6785955" cy="63921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052685-0CC0-4C48-9C48-085BE27C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Prices?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C5975-D3B9-E94E-9A11-2367478C0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CF491-1994-6B48-90F7-63B2AD401FC8}"/>
              </a:ext>
            </a:extLst>
          </p:cNvPr>
          <p:cNvSpPr txBox="1"/>
          <p:nvPr/>
        </p:nvSpPr>
        <p:spPr>
          <a:xfrm>
            <a:off x="576759" y="2483129"/>
            <a:ext cx="14847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Sep-Oct: +0.4</a:t>
            </a:r>
          </a:p>
          <a:p>
            <a:endParaRPr lang="en-US" dirty="0"/>
          </a:p>
          <a:p>
            <a:r>
              <a:rPr lang="en-US" dirty="0"/>
              <a:t>Aug-Sep: +0.4</a:t>
            </a:r>
          </a:p>
          <a:p>
            <a:r>
              <a:rPr lang="en-US" dirty="0"/>
              <a:t>July-Aug:  0</a:t>
            </a:r>
          </a:p>
          <a:p>
            <a:r>
              <a:rPr lang="en-US" dirty="0"/>
              <a:t>June-July: 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B4382D-EF20-194F-B627-2C81769ADD66}"/>
              </a:ext>
            </a:extLst>
          </p:cNvPr>
          <p:cNvSpPr/>
          <p:nvPr/>
        </p:nvSpPr>
        <p:spPr>
          <a:xfrm>
            <a:off x="5116010" y="203165"/>
            <a:ext cx="5756880" cy="5839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02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Turning Around?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95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9B0F-A0AE-744C-A6C0-1EBEA903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9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Changed - More Goods!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3E19C85-8D8B-7947-BF9C-DE16B8759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A3A6E-F995-2847-90D3-02229EAA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23926-A457-9C44-BB74-AE3EA13B39C6}"/>
              </a:ext>
            </a:extLst>
          </p:cNvPr>
          <p:cNvSpPr txBox="1"/>
          <p:nvPr/>
        </p:nvSpPr>
        <p:spPr>
          <a:xfrm>
            <a:off x="8257735" y="2017164"/>
            <a:ext cx="2616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Goods spending up 16.7%</a:t>
            </a:r>
          </a:p>
          <a:p>
            <a:r>
              <a:rPr lang="en-US" dirty="0"/>
              <a:t>- And stable.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C169E-8399-F94F-A9D9-B17A3A23DB29}"/>
              </a:ext>
            </a:extLst>
          </p:cNvPr>
          <p:cNvSpPr txBox="1"/>
          <p:nvPr/>
        </p:nvSpPr>
        <p:spPr>
          <a:xfrm>
            <a:off x="8257735" y="3031930"/>
            <a:ext cx="2661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Services spending up 3.1%</a:t>
            </a:r>
          </a:p>
          <a:p>
            <a:r>
              <a:rPr lang="en-US" dirty="0"/>
              <a:t>- And going up.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BEAE1D-6AEB-DF4F-B7B7-A3D3B2896BC9}"/>
              </a:ext>
            </a:extLst>
          </p:cNvPr>
          <p:cNvSpPr/>
          <p:nvPr/>
        </p:nvSpPr>
        <p:spPr>
          <a:xfrm>
            <a:off x="7276115" y="1325563"/>
            <a:ext cx="436098" cy="36256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D23A8-7FBD-FE4E-8CBD-8D17D40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28606-6940-2342-BAB8-215E2FC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12" name="Content Placeholder 11" descr="Chart&#10;&#10;Description automatically generated">
            <a:extLst>
              <a:ext uri="{FF2B5EF4-FFF2-40B4-BE49-F238E27FC236}">
                <a16:creationId xmlns:a16="http://schemas.microsoft.com/office/drawing/2014/main" id="{C42B8B70-0A9E-0543-9930-D1B7CBED8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91337" y="1190596"/>
            <a:ext cx="10048162" cy="5024081"/>
          </a:xfrm>
        </p:spPr>
      </p:pic>
    </p:spTree>
    <p:extLst>
      <p:ext uri="{BB962C8B-B14F-4D97-AF65-F5344CB8AC3E}">
        <p14:creationId xmlns:p14="http://schemas.microsoft.com/office/powerpoint/2010/main" val="2873303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6179-38BB-4B93-877F-D3E29D87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My</a:t>
            </a:r>
            <a:r>
              <a:rPr lang="en-US" dirty="0"/>
              <a:t> Diagnosis for the Uptick in Inflation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4062-94C1-42C1-B9BD-4179D241A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Spending patterns have changed dramatically.</a:t>
            </a:r>
          </a:p>
          <a:p>
            <a:r>
              <a:rPr lang="en-US" dirty="0"/>
              <a:t>Yes, there were supply chain issues that affected some areas in particular (e.g., computer chips).</a:t>
            </a:r>
          </a:p>
          <a:p>
            <a:r>
              <a:rPr lang="en-US" dirty="0"/>
              <a:t>Corporations have used the cover of inflation to raise prices more.</a:t>
            </a:r>
          </a:p>
          <a:p>
            <a:r>
              <a:rPr lang="en-US" dirty="0"/>
              <a:t>But there was also too much total spending.</a:t>
            </a:r>
          </a:p>
          <a:p>
            <a:r>
              <a:rPr lang="en-US" dirty="0"/>
              <a:t>Fiscal stimulus led households to increase saving over 2021 by more than $2 trillion. Strong retail sales numbers suggest they are prepared to spend it.</a:t>
            </a:r>
          </a:p>
          <a:p>
            <a:r>
              <a:rPr lang="en-US" dirty="0"/>
              <a:t>Whose to Blame:  ARP probably too big, but the Fed could have acted sooner.</a:t>
            </a:r>
          </a:p>
          <a:p>
            <a:pPr lvl="1"/>
            <a:r>
              <a:rPr lang="en-US" dirty="0"/>
              <a:t>International forces.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E8195-C736-4289-BF84-7C9434E6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3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Infl</a:t>
            </a:r>
            <a:r>
              <a:rPr lang="en-US" sz="3600" dirty="0"/>
              <a:t>ation – The Fed’s Metric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3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I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0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4493" y="1602225"/>
            <a:ext cx="6563014" cy="4351338"/>
          </a:xfrm>
        </p:spPr>
        <p:txBody>
          <a:bodyPr>
            <a:normAutofit/>
          </a:bodyPr>
          <a:lstStyle/>
          <a:p>
            <a:r>
              <a:rPr lang="en-US" dirty="0"/>
              <a:t>Recession – The State of the US Economy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Marin’s Economy – mixed in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385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asure of Inflation Expectations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1E72156-AB9E-2546-A67F-D8C264526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0" y="1480828"/>
            <a:ext cx="8702674" cy="4351337"/>
          </a:xfrm>
        </p:spPr>
      </p:pic>
      <p:sp>
        <p:nvSpPr>
          <p:cNvPr id="6" name="TextBox 5"/>
          <p:cNvSpPr txBox="1"/>
          <p:nvPr/>
        </p:nvSpPr>
        <p:spPr>
          <a:xfrm>
            <a:off x="7214145" y="3656496"/>
            <a:ext cx="4653582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Breakeven Inflation Rate = Difference between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nominal and real 5-year and 10-year Treasury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constant maturity securities.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Market participants expect around 2.2%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inflation annually over the next 10 years and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2.25% over the next 5 years. 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Inflation expectations are calming down.</a:t>
            </a:r>
          </a:p>
        </p:txBody>
      </p:sp>
    </p:spTree>
    <p:extLst>
      <p:ext uri="{BB962C8B-B14F-4D97-AF65-F5344CB8AC3E}">
        <p14:creationId xmlns:p14="http://schemas.microsoft.com/office/powerpoint/2010/main" val="592209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38C0-D6BB-E04A-B038-3AE0C4CE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Fed Doing About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F1762-7F27-034B-9A1E-7DF4CA0A6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F6F8E-D5F7-554C-87DD-571BD9B8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540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0D60-93A0-E14A-B198-562200FA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08" y="2949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 – Recent Activity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EF8A68F6-2498-E641-89E0-09D72459A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90F64-1A12-B742-9303-73F489E0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C1B75-648F-AF49-B6B0-C53B0BA90BCE}"/>
              </a:ext>
            </a:extLst>
          </p:cNvPr>
          <p:cNvSpPr txBox="1"/>
          <p:nvPr/>
        </p:nvSpPr>
        <p:spPr>
          <a:xfrm>
            <a:off x="4037712" y="1666265"/>
            <a:ext cx="41165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Expect 2 more increases: .5 to .75%, each.</a:t>
            </a:r>
          </a:p>
        </p:txBody>
      </p:sp>
    </p:spTree>
    <p:extLst>
      <p:ext uri="{BB962C8B-B14F-4D97-AF65-F5344CB8AC3E}">
        <p14:creationId xmlns:p14="http://schemas.microsoft.com/office/powerpoint/2010/main" val="1251056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71F1-2249-1441-8FA5-7ABFAF7F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asuries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3DF6E-3455-3242-A5BE-1ACFBEFA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F6AEA0-59D4-1E48-8EAA-52974530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73448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B8AE-6B33-1E46-901B-86647EC9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6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rtgage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2432B-E759-C04C-9BE5-266897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D5679-8139-0F44-A40C-BC27E9F4DD33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13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F6CD1-9A71-1044-B634-D5ABCF42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: Also Reducing its Asset Holdings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53F6AF64-4FA4-4940-BB15-0807C66E7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2B2A7-D59C-8145-85DE-3BAB7943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7E1D7-2438-CD40-B663-53DE18BB194C}"/>
              </a:ext>
            </a:extLst>
          </p:cNvPr>
          <p:cNvSpPr txBox="1"/>
          <p:nvPr/>
        </p:nvSpPr>
        <p:spPr>
          <a:xfrm>
            <a:off x="2310972" y="1648226"/>
            <a:ext cx="6260881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Reducing the Money Supply – A Little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Jun-Aug: $47.5 billion roll off its portfolio every 30 days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Sep: $85 billion.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7371B-AD45-014B-A14F-790F244A13A7}"/>
              </a:ext>
            </a:extLst>
          </p:cNvPr>
          <p:cNvSpPr txBox="1"/>
          <p:nvPr/>
        </p:nvSpPr>
        <p:spPr>
          <a:xfrm>
            <a:off x="8281014" y="3838778"/>
            <a:ext cx="23941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Quantitative Tightening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B82659-FACF-084A-BE0F-CA5FC5EA8B79}"/>
              </a:ext>
            </a:extLst>
          </p:cNvPr>
          <p:cNvCxnSpPr/>
          <p:nvPr/>
        </p:nvCxnSpPr>
        <p:spPr>
          <a:xfrm flipV="1">
            <a:off x="10015548" y="2156057"/>
            <a:ext cx="628803" cy="1559569"/>
          </a:xfrm>
          <a:prstGeom prst="line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41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2E02-4D4C-B049-9E24-5D810766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Indicators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1ED5A-A053-804B-AE90-C0EC2E89C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29E61-3C95-8748-95CD-2184E7A2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058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01F3-3360-784A-BFFF-A5813789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ustrial Production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07581432-9301-3D48-A570-7F5B24421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2A491-EB7B-E64A-B8E4-309882B7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453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3E0A-BCAA-0E44-80CF-6399FC0D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nsumer Confidence: Not High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0B6D2-75B7-CB41-A2CD-847BB388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0A9099-85D3-BF48-BC53-94FAB6AB9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628489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728C-9317-5345-AFAC-430C67B9B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</a:t>
            </a:r>
            <a:r>
              <a:rPr lang="en-US" dirty="0"/>
              <a:t>ducer Confidence: In Trouble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EB5CD-316A-974A-A505-1C52537B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C60104-9A52-4248-9C4D-8E903EAAE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438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2E73-5658-FE48-B187-7A875731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</a:t>
            </a:r>
            <a:r>
              <a:rPr lang="en-US" dirty="0"/>
              <a:t>dline: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F0EE6-CFA7-0542-BB2D-BE935D16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AC8DE-55E7-8242-BAB4-B6C69AFC3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513" y="1631712"/>
            <a:ext cx="5990974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92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0E70B-8A77-784F-A53E-C8DD294A6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Ca</a:t>
            </a:r>
            <a:r>
              <a:rPr lang="en-US" dirty="0"/>
              <a:t>pacity Utilization: Trending 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920E1-A6C7-354F-80BC-C9D26694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2578A1-780B-7442-AECE-E50ECE0B8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4170456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E304-60BB-A647-A46C-6CF25633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Ala</a:t>
            </a:r>
            <a:r>
              <a:rPr lang="en-US" dirty="0"/>
              <a:t>rming Compression of Interest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F69BF-5623-D546-A6C2-EFA4FEB8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07D0BD4-8807-D847-97F7-ABA51CAF6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623612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4664-FC0B-752A-BEC6-15CD9512FF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Tak</a:t>
            </a:r>
            <a:r>
              <a:rPr lang="en-US" dirty="0"/>
              <a:t>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F203-97A0-659E-B5A8-1A2A42606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031"/>
            <a:ext cx="10678610" cy="4782037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Is a recession on the horizon? </a:t>
            </a:r>
          </a:p>
          <a:p>
            <a:pPr lvl="1"/>
            <a:r>
              <a:rPr lang="en-US" dirty="0"/>
              <a:t>Larry Summers, Jamie </a:t>
            </a:r>
            <a:r>
              <a:rPr lang="en-US" dirty="0" err="1"/>
              <a:t>Dimon</a:t>
            </a:r>
            <a:r>
              <a:rPr lang="en-US" dirty="0"/>
              <a:t>, and Elon Musk are worried about a recession.</a:t>
            </a:r>
          </a:p>
          <a:p>
            <a:pPr lvl="1"/>
            <a:r>
              <a:rPr lang="en-US" dirty="0"/>
              <a:t>While the chances of slipping into a recession have increased, I think on many dimensions the economy is doing quite well.</a:t>
            </a:r>
          </a:p>
          <a:p>
            <a:pPr lvl="2"/>
            <a:r>
              <a:rPr lang="en-US" dirty="0"/>
              <a:t>Consumers have been driving the recovery, and consumers account for two-thirds of GDP.</a:t>
            </a:r>
          </a:p>
          <a:p>
            <a:pPr lvl="2"/>
            <a:r>
              <a:rPr lang="en-US" dirty="0"/>
              <a:t>Job creation remains robust – 263k in November.</a:t>
            </a:r>
          </a:p>
          <a:p>
            <a:r>
              <a:rPr lang="en-US" dirty="0"/>
              <a:t>What about GDP? Looking OK!</a:t>
            </a:r>
          </a:p>
          <a:p>
            <a:r>
              <a:rPr lang="en-US" dirty="0"/>
              <a:t>Other Indicators suggest slowing.</a:t>
            </a:r>
          </a:p>
          <a:p>
            <a:pPr lvl="1"/>
            <a:r>
              <a:rPr lang="en-US" dirty="0"/>
              <a:t>A real mixed bag. Great uncertainty. News reports aren’t helping.</a:t>
            </a:r>
          </a:p>
          <a:p>
            <a:r>
              <a:rPr lang="en-US" dirty="0"/>
              <a:t>Marin economy…</a:t>
            </a:r>
          </a:p>
          <a:p>
            <a:pPr lvl="1"/>
            <a:r>
              <a:rPr lang="en-US" dirty="0"/>
              <a:t>Shrinking employment and labor force.</a:t>
            </a:r>
          </a:p>
          <a:p>
            <a:pPr lvl="1"/>
            <a:r>
              <a:rPr lang="en-US" dirty="0"/>
              <a:t>Housing markets very slow.</a:t>
            </a:r>
          </a:p>
          <a:p>
            <a:pPr lvl="1"/>
            <a:r>
              <a:rPr lang="en-US" dirty="0"/>
              <a:t>Uncertain times.</a:t>
            </a:r>
          </a:p>
        </p:txBody>
      </p:sp>
    </p:spTree>
    <p:extLst>
      <p:ext uri="{BB962C8B-B14F-4D97-AF65-F5344CB8AC3E}">
        <p14:creationId xmlns:p14="http://schemas.microsoft.com/office/powerpoint/2010/main" val="12881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83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75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256167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$0.3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$1.0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415932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rin is Rebounding, but Not Uniformly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C82301-482F-F04F-81F0-0057AEC65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85860" y="1120086"/>
            <a:ext cx="10220280" cy="51101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7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4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Con</a:t>
            </a:r>
            <a:r>
              <a:rPr lang="en-US" dirty="0"/>
              <a:t>tribution to GDP Growth: Consumption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36" name="Content Placeholder 35">
            <a:extLst>
              <a:ext uri="{FF2B5EF4-FFF2-40B4-BE49-F238E27FC236}">
                <a16:creationId xmlns:a16="http://schemas.microsoft.com/office/drawing/2014/main" id="{D2990642-51F0-D741-ADB9-E768CE90A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5005" y="1195548"/>
            <a:ext cx="10061989" cy="5030994"/>
          </a:xfrm>
        </p:spPr>
      </p:pic>
    </p:spTree>
    <p:extLst>
      <p:ext uri="{BB962C8B-B14F-4D97-AF65-F5344CB8AC3E}">
        <p14:creationId xmlns:p14="http://schemas.microsoft.com/office/powerpoint/2010/main" val="80600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7D73-BBA7-AC49-9D41-F50EFD29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0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tributions to GDP: Residential Investment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3A638-C8C4-524B-9B4A-001856E71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B07FC2-FF90-C24B-9E6F-DE0A2A883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0609" y="1191149"/>
            <a:ext cx="10070781" cy="503539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D49E36-1AF3-1042-8158-1AA161274C27}"/>
              </a:ext>
            </a:extLst>
          </p:cNvPr>
          <p:cNvSpPr/>
          <p:nvPr/>
        </p:nvSpPr>
        <p:spPr>
          <a:xfrm>
            <a:off x="9889588" y="2563333"/>
            <a:ext cx="942535" cy="108321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6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18763</TotalTime>
  <Words>1022</Words>
  <Application>Microsoft Macintosh PowerPoint</Application>
  <PresentationFormat>Widescreen</PresentationFormat>
  <Paragraphs>212</Paragraphs>
  <Slides>44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Courier New</vt:lpstr>
      <vt:lpstr>Custom Design</vt:lpstr>
      <vt:lpstr>PowerPoint Presentation</vt:lpstr>
      <vt:lpstr>Credits and Disclaimer</vt:lpstr>
      <vt:lpstr>Outline</vt:lpstr>
      <vt:lpstr>Headline:</vt:lpstr>
      <vt:lpstr>GDP: Quarterly Growth</vt:lpstr>
      <vt:lpstr>GDP Trajectory: Pandemic Plunge!</vt:lpstr>
      <vt:lpstr>Marin is Rebounding, but Not Uniformly</vt:lpstr>
      <vt:lpstr> Contribution to GDP Growth: Consumption</vt:lpstr>
      <vt:lpstr> Contributions to GDP: Residential Investment</vt:lpstr>
      <vt:lpstr> Home Prices and Housing Starts</vt:lpstr>
      <vt:lpstr> Home Prices … Depends on Where You Are</vt:lpstr>
      <vt:lpstr>Monthly Changes in Nonfarm Employment</vt:lpstr>
      <vt:lpstr>Employment Gap</vt:lpstr>
      <vt:lpstr>Low Wage Employment is Lagging</vt:lpstr>
      <vt:lpstr>Stimulus Payments Saved Low Wage Workers</vt:lpstr>
      <vt:lpstr>Where Have All the Workers Gone?</vt:lpstr>
      <vt:lpstr>How Are Things in Marin?</vt:lpstr>
      <vt:lpstr>Marin’s Primary Employment Industries</vt:lpstr>
      <vt:lpstr>How Are They Doing?</vt:lpstr>
      <vt:lpstr>Working from Home?</vt:lpstr>
      <vt:lpstr>Inflation</vt:lpstr>
      <vt:lpstr>Inflation: Latest Figures</vt:lpstr>
      <vt:lpstr>Which Prices?</vt:lpstr>
      <vt:lpstr>Inflation – Turning Around?</vt:lpstr>
      <vt:lpstr>Spending Patterns Changed - More Goods!</vt:lpstr>
      <vt:lpstr>Supply Chains</vt:lpstr>
      <vt:lpstr>My Diagnosis for the Uptick in Inflation </vt:lpstr>
      <vt:lpstr>Inflation – The Fed’s Metric</vt:lpstr>
      <vt:lpstr>Inflation – PCE and Fed Suggest: I don’t know.</vt:lpstr>
      <vt:lpstr>Measure of Inflation Expectations</vt:lpstr>
      <vt:lpstr>What’s the Fed Doing About It?</vt:lpstr>
      <vt:lpstr>Federal Funds Rate – Recent Activity</vt:lpstr>
      <vt:lpstr>Treasuries</vt:lpstr>
      <vt:lpstr>Mortgage Rates</vt:lpstr>
      <vt:lpstr>Fed: Also Reducing its Asset Holdings</vt:lpstr>
      <vt:lpstr>Other Indicators</vt:lpstr>
      <vt:lpstr>Industrial Production</vt:lpstr>
      <vt:lpstr> Consumer Confidence: Not High</vt:lpstr>
      <vt:lpstr>Producer Confidence: In Trouble</vt:lpstr>
      <vt:lpstr> Capacity Utilization: Trending Down</vt:lpstr>
      <vt:lpstr>Alarming Compression of Interest Rates</vt:lpstr>
      <vt:lpstr>Takeaways</vt:lpstr>
      <vt:lpstr> Thank you!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386</cp:revision>
  <cp:lastPrinted>2022-09-23T17:26:15Z</cp:lastPrinted>
  <dcterms:created xsi:type="dcterms:W3CDTF">2017-05-03T22:30:38Z</dcterms:created>
  <dcterms:modified xsi:type="dcterms:W3CDTF">2022-12-08T21:06:09Z</dcterms:modified>
</cp:coreProperties>
</file>