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5"/>
  </p:notesMasterIdLst>
  <p:sldIdLst>
    <p:sldId id="1090" r:id="rId2"/>
    <p:sldId id="328" r:id="rId3"/>
    <p:sldId id="3935" r:id="rId4"/>
    <p:sldId id="1089" r:id="rId5"/>
    <p:sldId id="1091" r:id="rId6"/>
    <p:sldId id="3943" r:id="rId7"/>
    <p:sldId id="3998" r:id="rId8"/>
    <p:sldId id="3999" r:id="rId9"/>
    <p:sldId id="4029" r:id="rId10"/>
    <p:sldId id="3946" r:id="rId11"/>
    <p:sldId id="3886" r:id="rId12"/>
    <p:sldId id="4025" r:id="rId13"/>
    <p:sldId id="3947" r:id="rId14"/>
    <p:sldId id="4031" r:id="rId15"/>
    <p:sldId id="4035" r:id="rId16"/>
    <p:sldId id="278" r:id="rId17"/>
    <p:sldId id="4019" r:id="rId18"/>
    <p:sldId id="4008" r:id="rId19"/>
    <p:sldId id="4023" r:id="rId20"/>
    <p:sldId id="4024" r:id="rId21"/>
    <p:sldId id="4022" r:id="rId22"/>
    <p:sldId id="4026" r:id="rId23"/>
    <p:sldId id="4009" r:id="rId24"/>
    <p:sldId id="4036" r:id="rId25"/>
    <p:sldId id="4018" r:id="rId26"/>
    <p:sldId id="4030" r:id="rId27"/>
    <p:sldId id="4032" r:id="rId28"/>
    <p:sldId id="4033" r:id="rId29"/>
    <p:sldId id="4034" r:id="rId30"/>
    <p:sldId id="4037" r:id="rId31"/>
    <p:sldId id="3979" r:id="rId32"/>
    <p:sldId id="3898" r:id="rId33"/>
    <p:sldId id="360" r:id="rId34"/>
    <p:sldId id="4004" r:id="rId35"/>
    <p:sldId id="4007" r:id="rId36"/>
    <p:sldId id="4005" r:id="rId37"/>
    <p:sldId id="4012" r:id="rId38"/>
    <p:sldId id="3900" r:id="rId39"/>
    <p:sldId id="3915" r:id="rId40"/>
    <p:sldId id="3847" r:id="rId41"/>
    <p:sldId id="4027" r:id="rId42"/>
    <p:sldId id="271" r:id="rId43"/>
    <p:sldId id="3970" r:id="rId44"/>
    <p:sldId id="4020" r:id="rId45"/>
    <p:sldId id="3995" r:id="rId46"/>
    <p:sldId id="3964" r:id="rId47"/>
    <p:sldId id="1197" r:id="rId48"/>
    <p:sldId id="317" r:id="rId49"/>
    <p:sldId id="3870" r:id="rId50"/>
    <p:sldId id="3871" r:id="rId51"/>
    <p:sldId id="3985" r:id="rId52"/>
    <p:sldId id="3950" r:id="rId53"/>
    <p:sldId id="479" r:id="rId54"/>
    <p:sldId id="3878" r:id="rId55"/>
    <p:sldId id="4002" r:id="rId56"/>
    <p:sldId id="4003" r:id="rId57"/>
    <p:sldId id="4011" r:id="rId58"/>
    <p:sldId id="3994" r:id="rId59"/>
    <p:sldId id="3993" r:id="rId60"/>
    <p:sldId id="3971" r:id="rId61"/>
    <p:sldId id="3965" r:id="rId62"/>
    <p:sldId id="4006" r:id="rId63"/>
    <p:sldId id="4001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200"/>
    <a:srgbClr val="DCA700"/>
    <a:srgbClr val="930000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88" autoAdjust="0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224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Sources of Personal </a:t>
            </a:r>
            <a:r>
              <a:rPr lang="en-US" sz="2400" baseline="0"/>
              <a:t>Income</a:t>
            </a:r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Before Tax Income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JunData!$K$4:$K$21</c:f>
              <c:numCache>
                <c:formatCode>0.0</c:formatCode>
                <c:ptCount val="18"/>
                <c:pt idx="0">
                  <c:v>17140.000000000004</c:v>
                </c:pt>
                <c:pt idx="1">
                  <c:v>17286.600000000002</c:v>
                </c:pt>
                <c:pt idx="2">
                  <c:v>16820.599999999999</c:v>
                </c:pt>
                <c:pt idx="3">
                  <c:v>15792.800000000001</c:v>
                </c:pt>
                <c:pt idx="4">
                  <c:v>16114.8</c:v>
                </c:pt>
                <c:pt idx="5">
                  <c:v>16454.400000000001</c:v>
                </c:pt>
                <c:pt idx="6">
                  <c:v>16658.5</c:v>
                </c:pt>
                <c:pt idx="7">
                  <c:v>16878.2</c:v>
                </c:pt>
                <c:pt idx="8">
                  <c:v>17063.399999999998</c:v>
                </c:pt>
                <c:pt idx="9">
                  <c:v>17306.2</c:v>
                </c:pt>
                <c:pt idx="10">
                  <c:v>17280.199999999997</c:v>
                </c:pt>
                <c:pt idx="11">
                  <c:v>17355.3</c:v>
                </c:pt>
                <c:pt idx="12">
                  <c:v>17327.400000000001</c:v>
                </c:pt>
                <c:pt idx="13">
                  <c:v>17361.199999999997</c:v>
                </c:pt>
                <c:pt idx="14">
                  <c:v>17567.300000000003</c:v>
                </c:pt>
                <c:pt idx="15">
                  <c:v>17691.100000000002</c:v>
                </c:pt>
                <c:pt idx="16">
                  <c:v>17794.5</c:v>
                </c:pt>
                <c:pt idx="17">
                  <c:v>17913.7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3-4914-AEA4-8C2EDA08B9E0}"/>
            </c:ext>
          </c:extLst>
        </c:ser>
        <c:ser>
          <c:idx val="0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JunData!$L$4:$L$21</c:f>
              <c:numCache>
                <c:formatCode>0.0</c:formatCode>
                <c:ptCount val="18"/>
                <c:pt idx="0">
                  <c:v>16622.600000000002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17476.799999999996</c:v>
                </c:pt>
                <c:pt idx="9">
                  <c:v>17398.900000000001</c:v>
                </c:pt>
                <c:pt idx="10">
                  <c:v>17175.599999999995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21802.300000000003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3-4914-AEA4-8C2EDA08B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Spending and Saving</a:t>
            </a:r>
            <a:endParaRPr lang="en-US" sz="2400" baseline="0"/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Personal Outlays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JunData!$M$4:$M$21</c:f>
              <c:numCache>
                <c:formatCode>0.0</c:formatCode>
                <c:ptCount val="18"/>
                <c:pt idx="0">
                  <c:v>14769.9</c:v>
                </c:pt>
                <c:pt idx="1">
                  <c:v>14785.1</c:v>
                </c:pt>
                <c:pt idx="2">
                  <c:v>13762.2</c:v>
                </c:pt>
                <c:pt idx="3">
                  <c:v>12021.8</c:v>
                </c:pt>
                <c:pt idx="4">
                  <c:v>13058.1</c:v>
                </c:pt>
                <c:pt idx="5">
                  <c:v>13889.3</c:v>
                </c:pt>
                <c:pt idx="6">
                  <c:v>14129.2</c:v>
                </c:pt>
                <c:pt idx="7">
                  <c:v>14270.5</c:v>
                </c:pt>
                <c:pt idx="8">
                  <c:v>14481.7</c:v>
                </c:pt>
                <c:pt idx="9">
                  <c:v>14546</c:v>
                </c:pt>
                <c:pt idx="10">
                  <c:v>14467.3</c:v>
                </c:pt>
                <c:pt idx="11">
                  <c:v>14389.5</c:v>
                </c:pt>
                <c:pt idx="12">
                  <c:v>14857.9</c:v>
                </c:pt>
                <c:pt idx="13">
                  <c:v>14699.6</c:v>
                </c:pt>
                <c:pt idx="14">
                  <c:v>15458.9</c:v>
                </c:pt>
                <c:pt idx="15">
                  <c:v>15630</c:v>
                </c:pt>
                <c:pt idx="16">
                  <c:v>15616.2</c:v>
                </c:pt>
                <c:pt idx="17">
                  <c:v>15771.6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C9-492A-A1FF-90E7FAFA1F9F}"/>
            </c:ext>
          </c:extLst>
        </c:ser>
        <c:ser>
          <c:idx val="2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JunData!$E$4:$E$21</c:f>
              <c:numCache>
                <c:formatCode>0.0</c:formatCode>
                <c:ptCount val="18"/>
                <c:pt idx="0">
                  <c:v>16622.599999999999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17476.8</c:v>
                </c:pt>
                <c:pt idx="9">
                  <c:v>17398.900000000001</c:v>
                </c:pt>
                <c:pt idx="10">
                  <c:v>17175.599999999999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C9-492A-A1FF-90E7FAFA1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3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4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gsp_all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gdp_chg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recent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opening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recent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laus_emp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CA/laus_lf.png" TargetMode="Externa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ojects/HEC_Internal/EDD/EDD_Cities/Cities/San_Rafael/Charts/employ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ojects/HEC_Internal/EDD/EDD_Cities/Cities/San_Rafael/Charts/emp_lf.png" TargetMode="Externa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emp_detail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Rent.pn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38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Zhvi_AllHomes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EMRATIO_recent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recent.pn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FC.pn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Marin/usps_yoy.pn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sesnew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Case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vaccines.pn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ses_mari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58310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&amp; Marin County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3991817"/>
            <a:ext cx="9144000" cy="1586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San Rafael Chamber of Commerce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December 9,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9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$0.6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5D71-C076-0948-B81E-9FF9EDFF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Growth &amp; Forecast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350EEC5-F97F-2F4A-8217-A58D4BD24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0284"/>
              </p:ext>
            </p:extLst>
          </p:nvPr>
        </p:nvGraphicFramePr>
        <p:xfrm>
          <a:off x="4147927" y="1458904"/>
          <a:ext cx="3896141" cy="308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719">
                  <a:extLst>
                    <a:ext uri="{9D8B030D-6E8A-4147-A177-3AD203B41FA5}">
                      <a16:colId xmlns:a16="http://schemas.microsoft.com/office/drawing/2014/main" val="322010516"/>
                    </a:ext>
                  </a:extLst>
                </a:gridCol>
                <a:gridCol w="2333422">
                  <a:extLst>
                    <a:ext uri="{9D8B030D-6E8A-4147-A177-3AD203B41FA5}">
                      <a16:colId xmlns:a16="http://schemas.microsoft.com/office/drawing/2014/main" val="2343775243"/>
                    </a:ext>
                  </a:extLst>
                </a:gridCol>
              </a:tblGrid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Growth (%), SAAR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680499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2020-Q3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163881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2020-Q4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11462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2021-Q1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93696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2021-Q2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98219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2021-Q3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59143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2021-Q4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7710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B779F-7F3C-014A-A0D7-42E1B9D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F318FB-7B17-5745-BBB2-9B8DD3D9F783}"/>
              </a:ext>
            </a:extLst>
          </p:cNvPr>
          <p:cNvGrpSpPr/>
          <p:nvPr/>
        </p:nvGrpSpPr>
        <p:grpSpPr>
          <a:xfrm>
            <a:off x="3593358" y="4681331"/>
            <a:ext cx="5005281" cy="1570143"/>
            <a:chOff x="3593358" y="4681331"/>
            <a:chExt cx="5005281" cy="15701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2F254C-D2FB-AB45-8ED8-E99C74380068}"/>
                </a:ext>
              </a:extLst>
            </p:cNvPr>
            <p:cNvSpPr txBox="1"/>
            <p:nvPr/>
          </p:nvSpPr>
          <p:spPr>
            <a:xfrm>
              <a:off x="3596565" y="468133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8494DA-74DB-7D44-BE29-25D9B66B6486}"/>
                </a:ext>
              </a:extLst>
            </p:cNvPr>
            <p:cNvSpPr txBox="1"/>
            <p:nvPr/>
          </p:nvSpPr>
          <p:spPr>
            <a:xfrm>
              <a:off x="3593358" y="4774146"/>
              <a:ext cx="500528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Growth has slowed significantly.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Coincidentally, so has government COVID spending.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* Average of Blue Chip forecasts.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9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26777" y="1080930"/>
            <a:ext cx="9819759" cy="484868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317127" y="928388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02864-3D43-8142-8F42-8524DBA99B6D}"/>
              </a:ext>
            </a:extLst>
          </p:cNvPr>
          <p:cNvSpPr/>
          <p:nvPr/>
        </p:nvSpPr>
        <p:spPr>
          <a:xfrm>
            <a:off x="8040029" y="1852802"/>
            <a:ext cx="1232722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9A331-B712-AA43-BC59-F0C29D3D7C4E}"/>
              </a:ext>
            </a:extLst>
          </p:cNvPr>
          <p:cNvSpPr txBox="1"/>
          <p:nvPr/>
        </p:nvSpPr>
        <p:spPr>
          <a:xfrm>
            <a:off x="8167570" y="1404516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Q3 - Flat</a:t>
            </a:r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D901-06F1-D244-9F6F-ED7CE837B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rin County Held up Relatively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C6CCB-6E84-864A-9D27-DF7D1392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B1A0F-91D8-F542-926B-D7DF4272C78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42667" y="1076893"/>
            <a:ext cx="10306665" cy="51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Not All Industries Did</a:t>
            </a:r>
          </a:p>
        </p:txBody>
      </p:sp>
      <p:pic>
        <p:nvPicPr>
          <p:cNvPr id="6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DFC82301-482F-F04F-81F0-0057AEC65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85860" y="1120086"/>
            <a:ext cx="10220280" cy="51101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44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62F1A-535F-6645-99CF-67E27DE5608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3.9 Million below February, 2020.</a:t>
            </a:r>
          </a:p>
          <a:p>
            <a:r>
              <a:rPr lang="en-US" sz="2100" dirty="0"/>
              <a:t>8.6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3951-419B-6747-9DFC-FFCBF3C3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Growth Has Been Disappointing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083E2D-3A0D-C042-9AA6-53FDE2BC8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516BA-D96D-0A4C-9D5C-69A0D5F2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97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4457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It might be:</a:t>
            </a:r>
          </a:p>
          <a:p>
            <a:pPr lvl="1"/>
            <a:r>
              <a:rPr lang="en-US" dirty="0"/>
              <a:t>Continued fear of the virus – now Omicron.</a:t>
            </a:r>
          </a:p>
          <a:p>
            <a:pPr lvl="1"/>
            <a:r>
              <a:rPr lang="en-US" dirty="0"/>
              <a:t>Microchip shortages.</a:t>
            </a:r>
          </a:p>
          <a:p>
            <a:pPr lvl="1"/>
            <a:r>
              <a:rPr lang="en-US" dirty="0"/>
              <a:t>Geographic mismatch and an unwillingness to relocate…yet.</a:t>
            </a:r>
          </a:p>
          <a:p>
            <a:pPr lvl="1"/>
            <a:r>
              <a:rPr lang="en-US" dirty="0"/>
              <a:t>Childcare – lack of availability.</a:t>
            </a:r>
          </a:p>
          <a:p>
            <a:pPr lvl="1"/>
            <a:r>
              <a:rPr lang="en-US" dirty="0"/>
              <a:t>People wanting to do better.</a:t>
            </a:r>
          </a:p>
          <a:p>
            <a:pPr lvl="2"/>
            <a:r>
              <a:rPr lang="en-US" dirty="0"/>
              <a:t>Facilitated by additional UI/Child Tax Credit payments.</a:t>
            </a:r>
          </a:p>
          <a:p>
            <a:pPr lvl="1"/>
            <a:r>
              <a:rPr lang="en-US" dirty="0"/>
              <a:t>People dropping out of the labor force.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1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 Openings Are Up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9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797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3329609" y="2246243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4833730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AB4B9-91DA-C948-BB26-0021B3D70845}"/>
              </a:ext>
            </a:extLst>
          </p:cNvPr>
          <p:cNvSpPr txBox="1"/>
          <p:nvPr/>
        </p:nvSpPr>
        <p:spPr>
          <a:xfrm>
            <a:off x="4698595" y="1283068"/>
            <a:ext cx="263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Reached a peak?</a:t>
            </a:r>
          </a:p>
        </p:txBody>
      </p:sp>
    </p:spTree>
    <p:extLst>
      <p:ext uri="{BB962C8B-B14F-4D97-AF65-F5344CB8AC3E}">
        <p14:creationId xmlns:p14="http://schemas.microsoft.com/office/powerpoint/2010/main" val="375708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035977" y="1856099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4274504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Gap is Widening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7EBF5-3B02-334F-9F4B-4F146AC4A8CE}"/>
              </a:ext>
            </a:extLst>
          </p:cNvPr>
          <p:cNvSpPr txBox="1"/>
          <p:nvPr/>
        </p:nvSpPr>
        <p:spPr>
          <a:xfrm>
            <a:off x="4346730" y="1686703"/>
            <a:ext cx="31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Pre-Pandemic Gap of 10 million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7EB50F-A088-654C-BE90-D001FD123EF0}"/>
              </a:ext>
            </a:extLst>
          </p:cNvPr>
          <p:cNvCxnSpPr/>
          <p:nvPr/>
        </p:nvCxnSpPr>
        <p:spPr>
          <a:xfrm>
            <a:off x="7437120" y="2051828"/>
            <a:ext cx="1182624" cy="54506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A327B8-6FF0-1D49-B2B6-3DA9C9BD6E59}"/>
              </a:ext>
            </a:extLst>
          </p:cNvPr>
          <p:cNvSpPr txBox="1"/>
          <p:nvPr/>
        </p:nvSpPr>
        <p:spPr>
          <a:xfrm>
            <a:off x="8619744" y="3783146"/>
            <a:ext cx="23734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Gap is now 15.6 million</a:t>
            </a:r>
          </a:p>
        </p:txBody>
      </p:sp>
    </p:spTree>
    <p:extLst>
      <p:ext uri="{BB962C8B-B14F-4D97-AF65-F5344CB8AC3E}">
        <p14:creationId xmlns:p14="http://schemas.microsoft.com/office/powerpoint/2010/main" val="1616121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/>
              <a:t>ng Wages and Declining Resources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13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California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D4B98C-80A6-DD40-950C-0992004A0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3789" y="1326850"/>
            <a:ext cx="5931604" cy="431389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0042BA-0D4F-8442-B288-5AF25F2BA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367" y="1325952"/>
            <a:ext cx="5934075" cy="4315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2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Marin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0CC995-F89D-9A43-A180-422C4462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8" y="1325951"/>
            <a:ext cx="5934076" cy="43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96BE3D-4B7B-D245-B560-43B0EDE44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7" y="1325952"/>
            <a:ext cx="5934075" cy="43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02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San Rafael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0CC995-F89D-9A43-A180-422C4462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32558" y="1326610"/>
            <a:ext cx="5934076" cy="43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96BE3D-4B7B-D245-B560-43B0EDE44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25367" y="1326611"/>
            <a:ext cx="5934075" cy="43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20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5882-8971-084E-83CB-27E2FC99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</a:t>
            </a:r>
            <a:r>
              <a:rPr lang="en-US" dirty="0"/>
              <a:t>tors That Drive Employment in Marin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687F5-4C15-4A43-9661-81AD06A9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55FB5-BAFB-324A-B2EC-3C6E30AC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34" y="1160206"/>
            <a:ext cx="10140039" cy="507002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2627DF9-64CF-BA43-BC9D-949C37267B58}"/>
              </a:ext>
            </a:extLst>
          </p:cNvPr>
          <p:cNvSpPr/>
          <p:nvPr/>
        </p:nvSpPr>
        <p:spPr>
          <a:xfrm>
            <a:off x="2960370" y="2103120"/>
            <a:ext cx="628650" cy="35433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8614AA-1108-E549-AC5F-CA54BFF5849E}"/>
              </a:ext>
            </a:extLst>
          </p:cNvPr>
          <p:cNvSpPr/>
          <p:nvPr/>
        </p:nvSpPr>
        <p:spPr>
          <a:xfrm>
            <a:off x="3946958" y="2704696"/>
            <a:ext cx="628650" cy="35433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EE2A97-0640-8643-BD66-FE3CF9D8C490}"/>
              </a:ext>
            </a:extLst>
          </p:cNvPr>
          <p:cNvSpPr/>
          <p:nvPr/>
        </p:nvSpPr>
        <p:spPr>
          <a:xfrm>
            <a:off x="7829149" y="2881861"/>
            <a:ext cx="628650" cy="35433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B2C6B0-7ED9-3642-B0DA-3D5C5502BB0F}"/>
              </a:ext>
            </a:extLst>
          </p:cNvPr>
          <p:cNvSpPr/>
          <p:nvPr/>
        </p:nvSpPr>
        <p:spPr>
          <a:xfrm>
            <a:off x="9786285" y="1837964"/>
            <a:ext cx="628650" cy="35433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5882-8971-084E-83CB-27E2FC99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And</a:t>
            </a:r>
            <a:r>
              <a:rPr lang="en-US" sz="3800" dirty="0"/>
              <a:t> How Are They Doing?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687F5-4C15-4A43-9661-81AD06A9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B31BD-33FF-8D4E-9D5B-3B34F6A0DC1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206386" y="1156519"/>
            <a:ext cx="10147414" cy="507370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222DEDF-283B-F74C-BA2E-FE4ACB2F5034}"/>
              </a:ext>
            </a:extLst>
          </p:cNvPr>
          <p:cNvSpPr/>
          <p:nvPr/>
        </p:nvSpPr>
        <p:spPr>
          <a:xfrm>
            <a:off x="3889118" y="2892185"/>
            <a:ext cx="628650" cy="35433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FFDD90-3896-7E45-83B3-550A5F70F839}"/>
              </a:ext>
            </a:extLst>
          </p:cNvPr>
          <p:cNvSpPr/>
          <p:nvPr/>
        </p:nvSpPr>
        <p:spPr>
          <a:xfrm>
            <a:off x="4825154" y="3059026"/>
            <a:ext cx="628650" cy="35433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2D1087-AD7D-294E-9490-ABBA6755C89C}"/>
              </a:ext>
            </a:extLst>
          </p:cNvPr>
          <p:cNvSpPr/>
          <p:nvPr/>
        </p:nvSpPr>
        <p:spPr>
          <a:xfrm>
            <a:off x="8262286" y="3074670"/>
            <a:ext cx="628650" cy="55084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BA581E-0DB6-3046-9BC9-C1524E416F6F}"/>
              </a:ext>
            </a:extLst>
          </p:cNvPr>
          <p:cNvSpPr/>
          <p:nvPr/>
        </p:nvSpPr>
        <p:spPr>
          <a:xfrm>
            <a:off x="10015701" y="2704695"/>
            <a:ext cx="628650" cy="550845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06A9-BB85-1940-9A90-9618936D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Concerns: Debt, Inflation &amp;</a:t>
            </a:r>
            <a:br>
              <a:rPr lang="en-US" sz="4800" dirty="0"/>
            </a:br>
            <a:r>
              <a:rPr lang="en-US" sz="4800" dirty="0"/>
              <a:t>		      Structural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333E7-FEA1-5545-BE32-1B3E76E90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47B3F-D3E3-5E43-9AEF-FD21BF77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2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t: A Problem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08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698E-EE8D-4234-BDF3-407C7B29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Deficits in Perspective: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02D1D-DDD5-4CB1-AF2E-A02CDEF7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budgetary cost of the 3 major fiscal packages during the pandemic was over $5 trillion.  As a share of the economy this is almost the size of war production in 1943.</a:t>
            </a:r>
          </a:p>
          <a:p>
            <a:pPr marL="457200" lvl="1" indent="0">
              <a:buNone/>
            </a:pPr>
            <a:r>
              <a:rPr lang="en-US" dirty="0"/>
              <a:t>			(Romer, </a:t>
            </a:r>
            <a:r>
              <a:rPr lang="en-US" i="1" dirty="0"/>
              <a:t>Brookings Papers on Economic Activity</a:t>
            </a:r>
            <a:r>
              <a:rPr lang="en-US" dirty="0"/>
              <a:t>, 3/25/2021.)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March of 2021, Fed net holdings of US Treasury bonds have increased by $2.7 trillion.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45B92-1332-4E60-9862-62556A8F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0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DD7F-5BFB-764C-A404-6918D72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Index to Follow: CPI or PCE?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CA4A-E6CB-3C46-80D7-8B603D27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CPI is the headline statistic, followed by most newspapers.</a:t>
            </a:r>
          </a:p>
          <a:p>
            <a:pPr lvl="1"/>
            <a:r>
              <a:rPr lang="en-US" dirty="0"/>
              <a:t>Allows more granularity – ability to look at specific products.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PCE is the one followed by the Fed.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Accounts for short term fluctuations in consumer purchases.</a:t>
            </a:r>
          </a:p>
          <a:p>
            <a:pPr lvl="2"/>
            <a:r>
              <a:rPr lang="en-US" dirty="0"/>
              <a:t>Based on more reliable data.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Fed generally pays attention to the core inflation #s.</a:t>
            </a:r>
          </a:p>
          <a:p>
            <a:pPr lvl="1"/>
            <a:r>
              <a:rPr lang="en-US" dirty="0"/>
              <a:t>Excluding food and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3D00-F35C-5A4B-A8CE-3BB02A3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31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21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9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55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Puz</a:t>
            </a:r>
            <a:r>
              <a:rPr lang="en-US" dirty="0"/>
              <a:t>zle:  Is Inflation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Fed: Price increases may be: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pPr lvl="1"/>
            <a:r>
              <a:rPr lang="en-US" dirty="0"/>
              <a:t>3) influenced by rising wages in the future.</a:t>
            </a:r>
          </a:p>
          <a:p>
            <a:endParaRPr lang="en-US" dirty="0"/>
          </a:p>
          <a:p>
            <a:r>
              <a:rPr lang="en-US" dirty="0"/>
              <a:t>On the other hand:  We are close to full employment and monetary and fiscal policies are very easy.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knows, but Fed has wavered in its optimism.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80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3CF5-2F16-5A4D-AA9F-347C80B4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idential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C721-FD1E-2E4D-9EC2-01E7360C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Rental markets</a:t>
            </a:r>
          </a:p>
          <a:p>
            <a:pPr lvl="1"/>
            <a:r>
              <a:rPr lang="en-US" dirty="0"/>
              <a:t>Eviction moratoria are over.</a:t>
            </a:r>
          </a:p>
          <a:p>
            <a:pPr lvl="2"/>
            <a:r>
              <a:rPr lang="en-US" dirty="0"/>
              <a:t>CA: Making payments can stay + 25%.</a:t>
            </a:r>
          </a:p>
          <a:p>
            <a:pPr lvl="2"/>
            <a:r>
              <a:rPr lang="en-US" dirty="0"/>
              <a:t>Self-evictions?</a:t>
            </a:r>
          </a:p>
          <a:p>
            <a:pPr lvl="1"/>
            <a:r>
              <a:rPr lang="en-US" dirty="0"/>
              <a:t>Not enough in the American Rescue Plan.</a:t>
            </a:r>
          </a:p>
          <a:p>
            <a:pPr lvl="1"/>
            <a:r>
              <a:rPr lang="en-US" dirty="0"/>
              <a:t>Reports of rents rising significantly.</a:t>
            </a:r>
          </a:p>
          <a:p>
            <a:r>
              <a:rPr lang="en-US" dirty="0"/>
              <a:t>Owned homes</a:t>
            </a:r>
          </a:p>
          <a:p>
            <a:pPr lvl="1"/>
            <a:r>
              <a:rPr lang="en-US" dirty="0"/>
              <a:t>Depends on location. </a:t>
            </a:r>
          </a:p>
          <a:p>
            <a:pPr lvl="2"/>
            <a:r>
              <a:rPr lang="en-US" dirty="0"/>
              <a:t>San Francisco – recovering.</a:t>
            </a:r>
          </a:p>
          <a:p>
            <a:pPr lvl="2"/>
            <a:r>
              <a:rPr lang="en-US" dirty="0"/>
              <a:t>Los Angeles County – continued strength.</a:t>
            </a:r>
          </a:p>
          <a:p>
            <a:pPr lvl="1"/>
            <a:r>
              <a:rPr lang="en-US" dirty="0"/>
              <a:t>Size matters: large homes are selling particularly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93F26-5504-4C48-AD12-0722AA32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41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Cost of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71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3557859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399064" y="852866"/>
            <a:ext cx="7393870" cy="5377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07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62" y="1325563"/>
            <a:ext cx="5934944" cy="43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00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8.6 million jobs relative to forecast.  (3.9 million relative to Feb/20).</a:t>
            </a:r>
          </a:p>
          <a:p>
            <a:pPr lvl="1"/>
            <a:r>
              <a:rPr lang="en-US" dirty="0"/>
              <a:t>Labor force is 2.5 million smaller than at the beginning of the pandemic.</a:t>
            </a:r>
          </a:p>
          <a:p>
            <a:pPr lvl="1"/>
            <a:r>
              <a:rPr lang="en-US" dirty="0"/>
              <a:t>Rising wages are not enticing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while, but transitory – maybe?</a:t>
            </a:r>
          </a:p>
          <a:p>
            <a:r>
              <a:rPr lang="en-US" dirty="0"/>
              <a:t>Federal Debt</a:t>
            </a:r>
          </a:p>
          <a:p>
            <a:pPr lvl="1"/>
            <a:r>
              <a:rPr lang="en-US" dirty="0"/>
              <a:t>Has grown significantly, but economists are not worried…yet.</a:t>
            </a:r>
          </a:p>
          <a:p>
            <a:r>
              <a:rPr lang="en-US" dirty="0"/>
              <a:t>Real Estate</a:t>
            </a:r>
          </a:p>
          <a:p>
            <a:pPr lvl="1"/>
            <a:r>
              <a:rPr lang="en-US" dirty="0"/>
              <a:t>Residential, strong.  Commercial, less so…for some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30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Significant structural changes – accelerant.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expand 5% percent this year, 3-4% next.</a:t>
            </a:r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Well on our way to recovery, both health and economic.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well slow our progress: Omicron.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Gov’t missteps may also hinder progress.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598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18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30373848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87FD-B714-4A32-9992-9F16F134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817" y="2451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overy Due to Immense Fiscal Stimulus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Control of COVID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44050-3342-4023-92B5-0DAB8FDA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B45024-F153-46EE-B303-72CE317AA7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45446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31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BEF9-90D4-4426-B6F8-D1A7CC38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mulus allowed Spending to Recover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491A1-A0EE-46BB-855F-3E23FB24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8AF46DF-FAB0-49CC-A8B6-C31595319F62}"/>
              </a:ext>
            </a:extLst>
          </p:cNvPr>
          <p:cNvGraphicFramePr>
            <a:graphicFrameLocks noGrp="1"/>
          </p:cNvGraphicFramePr>
          <p:nvPr/>
        </p:nvGraphicFramePr>
        <p:xfrm>
          <a:off x="1233053" y="1637052"/>
          <a:ext cx="9644743" cy="456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6570C4-C4CF-4940-8538-6EDD22EAFF0B}"/>
              </a:ext>
            </a:extLst>
          </p:cNvPr>
          <p:cNvSpPr txBox="1"/>
          <p:nvPr/>
        </p:nvSpPr>
        <p:spPr>
          <a:xfrm>
            <a:off x="5714548" y="461521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Abnormally high Saving is over $2trillion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EFB49-C5F5-4174-8001-DAA3FBA18D09}"/>
              </a:ext>
            </a:extLst>
          </p:cNvPr>
          <p:cNvSpPr txBox="1"/>
          <p:nvPr/>
        </p:nvSpPr>
        <p:spPr>
          <a:xfrm>
            <a:off x="2446591" y="2675176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Note that Saving also went way 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6EF4C2-CB40-4775-A4A4-03F7E47BC19A}"/>
              </a:ext>
            </a:extLst>
          </p:cNvPr>
          <p:cNvGrpSpPr/>
          <p:nvPr/>
        </p:nvGrpSpPr>
        <p:grpSpPr>
          <a:xfrm>
            <a:off x="3550376" y="3505783"/>
            <a:ext cx="2137409" cy="1590675"/>
            <a:chOff x="3381375" y="3429000"/>
            <a:chExt cx="2137409" cy="15906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C2B787-5A04-4BFD-84D1-03FEF058418D}"/>
                </a:ext>
              </a:extLst>
            </p:cNvPr>
            <p:cNvCxnSpPr/>
            <p:nvPr/>
          </p:nvCxnSpPr>
          <p:spPr>
            <a:xfrm flipV="1">
              <a:off x="3381375" y="3429000"/>
              <a:ext cx="0" cy="15906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3F305F-6244-470C-92B0-B2CA2FA20821}"/>
                </a:ext>
              </a:extLst>
            </p:cNvPr>
            <p:cNvSpPr txBox="1"/>
            <p:nvPr/>
          </p:nvSpPr>
          <p:spPr>
            <a:xfrm>
              <a:off x="3381375" y="3875208"/>
              <a:ext cx="2137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Saving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 We’re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</p:spTree>
    <p:extLst>
      <p:ext uri="{BB962C8B-B14F-4D97-AF65-F5344CB8AC3E}">
        <p14:creationId xmlns:p14="http://schemas.microsoft.com/office/powerpoint/2010/main" val="3721402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29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DJI</a:t>
            </a:r>
            <a:r>
              <a:rPr lang="en-US" dirty="0"/>
              <a:t>A and S&amp;P 500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76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802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</a:t>
            </a:r>
            <a:r>
              <a:rPr lang="en-US" dirty="0" err="1"/>
              <a:t>Prepandemic</a:t>
            </a:r>
            <a:r>
              <a:rPr lang="en-US" dirty="0"/>
              <a:t>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95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CPI Suggests: Yes!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99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AF00-D1CB-3248-B552-2E562685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Trill</a:t>
            </a:r>
            <a:r>
              <a:rPr lang="en-US" dirty="0"/>
              <a:t>ions in Pandemic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D6227-69FC-A149-B6D7-EF642ABF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BDFEB-B24F-DB43-BEF3-AE3AA3A3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42" y="1043129"/>
            <a:ext cx="9237515" cy="5187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CDED3-5E65-594C-9DA0-E56713605D41}"/>
              </a:ext>
            </a:extLst>
          </p:cNvPr>
          <p:cNvSpPr/>
          <p:nvPr/>
        </p:nvSpPr>
        <p:spPr>
          <a:xfrm>
            <a:off x="4882896" y="2167128"/>
            <a:ext cx="5678424" cy="1929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436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Excited About </a:t>
            </a:r>
            <a:r>
              <a:rPr lang="en-US" dirty="0" err="1"/>
              <a:t>Telecommunting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9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Evidence of Impact</a:t>
            </a:r>
          </a:p>
          <a:p>
            <a:r>
              <a:rPr lang="en-US" dirty="0"/>
              <a:t>Employment Growth</a:t>
            </a:r>
          </a:p>
          <a:p>
            <a:r>
              <a:rPr lang="en-US" dirty="0"/>
              <a:t>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5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Pop</a:t>
            </a:r>
            <a:r>
              <a:rPr lang="en-US" sz="3600" dirty="0"/>
              <a:t>ulation Change: San Francisco &amp; Marin Counties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44988" y="1325562"/>
            <a:ext cx="5943596" cy="432125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4130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overy/Recession for Whom?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3426" y="912953"/>
            <a:ext cx="8496673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8A1A3-AE3F-4C17-932A-BA7E73A517D5}"/>
              </a:ext>
            </a:extLst>
          </p:cNvPr>
          <p:cNvSpPr txBox="1"/>
          <p:nvPr/>
        </p:nvSpPr>
        <p:spPr>
          <a:xfrm>
            <a:off x="373961" y="1326098"/>
            <a:ext cx="2959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S&amp;P Stocks: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Apple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Microsoft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Amazon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Facebook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A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C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Berkshire Hathaway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Johnson &amp; Johnson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Visa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Procter &amp; Gamble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930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4587-7C8F-F84C-AF39-C318BF62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Headline inflation story is troublesome.</a:t>
            </a:r>
          </a:p>
          <a:p>
            <a:r>
              <a:rPr lang="en-US" dirty="0"/>
              <a:t>The Fed suggests that it is not.</a:t>
            </a:r>
          </a:p>
          <a:p>
            <a:r>
              <a:rPr lang="en-US" dirty="0"/>
              <a:t>Powell: current high inflation is “transitory”.</a:t>
            </a:r>
          </a:p>
          <a:p>
            <a:pPr lvl="1"/>
            <a:r>
              <a:rPr lang="en-US" dirty="0"/>
              <a:t>That does not mean that price levels will come down.</a:t>
            </a:r>
          </a:p>
          <a:p>
            <a:pPr lvl="1"/>
            <a:r>
              <a:rPr lang="en-US" dirty="0"/>
              <a:t>It means that inflation is likely to return to its prior trajectory once the economy has worked out the pandemic kinks.</a:t>
            </a:r>
          </a:p>
          <a:p>
            <a:r>
              <a:rPr lang="en-US" dirty="0"/>
              <a:t>Fed targets 2.0%.  We are currently just 1.2% above that.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690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6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23" y="42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Cases: Trend is Reversing Nationwide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231281" y="1136360"/>
            <a:ext cx="9190721" cy="50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Were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12369" y="4103845"/>
            <a:ext cx="3681046" cy="1348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D1EE0F1F-4CCF-2042-9198-93021D32AF4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87132" y="1565799"/>
            <a:ext cx="6985000" cy="388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F6FF46-39B5-AD4C-AE28-C3901FECF0B7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220914" y="2350139"/>
            <a:ext cx="3332071" cy="287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E260BE-B1BF-C442-9755-618C1BEB1A83}"/>
              </a:ext>
            </a:extLst>
          </p:cNvPr>
          <p:cNvSpPr txBox="1"/>
          <p:nvPr/>
        </p:nvSpPr>
        <p:spPr>
          <a:xfrm>
            <a:off x="8439284" y="1795313"/>
            <a:ext cx="2393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Vaccines:</a:t>
            </a:r>
          </a:p>
          <a:p>
            <a:pPr algn="ctr"/>
            <a:r>
              <a:rPr lang="en-US" dirty="0"/>
              <a:t>CA Ahead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69138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81" y="42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Cases: Trend is Reversing in Marin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047777" y="1136360"/>
            <a:ext cx="7557728" cy="50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328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12807</TotalTime>
  <Words>1842</Words>
  <Application>Microsoft Macintosh PowerPoint</Application>
  <PresentationFormat>Widescreen</PresentationFormat>
  <Paragraphs>374</Paragraphs>
  <Slides>63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Courier New</vt:lpstr>
      <vt:lpstr>Georgia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COVID Cases: Trend is Reversing Nationwide</vt:lpstr>
      <vt:lpstr>California Cases Were Falling Nicely</vt:lpstr>
      <vt:lpstr>COVID Cases: Trend is Reversing in Marin</vt:lpstr>
      <vt:lpstr>Evidence of Impact</vt:lpstr>
      <vt:lpstr>GDP Trajectory: Pandemic Plunge!</vt:lpstr>
      <vt:lpstr>GDP Growth &amp; Forecast</vt:lpstr>
      <vt:lpstr>Spending Patterns Since First US Case</vt:lpstr>
      <vt:lpstr>Marin County Held up Relatively Well</vt:lpstr>
      <vt:lpstr>But Not All Industries Did</vt:lpstr>
      <vt:lpstr>Employment Gap</vt:lpstr>
      <vt:lpstr>Employment Growth Has Been Disappointing</vt:lpstr>
      <vt:lpstr>Why Slow Employment Growth?</vt:lpstr>
      <vt:lpstr>Job Openings Are Up</vt:lpstr>
      <vt:lpstr>Quits Are High! The Great Resignation</vt:lpstr>
      <vt:lpstr>Quits – Rising, but More in Some Industries</vt:lpstr>
      <vt:lpstr>This is Happening Despite Rising Wages</vt:lpstr>
      <vt:lpstr>Labor Force Gap is Widening</vt:lpstr>
      <vt:lpstr>Rising Wages and Declining Resources</vt:lpstr>
      <vt:lpstr>Employment in California</vt:lpstr>
      <vt:lpstr>Employment in Marin</vt:lpstr>
      <vt:lpstr>Employment in San Rafael</vt:lpstr>
      <vt:lpstr>Sectors That Drive Employment in Marin</vt:lpstr>
      <vt:lpstr>And How Are They Doing?</vt:lpstr>
      <vt:lpstr>Concerns: Debt, Inflation &amp;         Structural Changes</vt:lpstr>
      <vt:lpstr>Debt: A Problem Exacerbated….Not Created</vt:lpstr>
      <vt:lpstr>Current Deficits in Perspective:</vt:lpstr>
      <vt:lpstr>Inflation – Climbing! Should we worry?</vt:lpstr>
      <vt:lpstr>What Index to Follow: CPI or PCE?</vt:lpstr>
      <vt:lpstr>Inflation – The Fed’s Metric! Should we worry?</vt:lpstr>
      <vt:lpstr>Inflation – PCE and Fed Suggest: I don’t know.</vt:lpstr>
      <vt:lpstr>Inflation: Concentrated</vt:lpstr>
      <vt:lpstr>Puzzle:  Is Inflation Permanently Higher?</vt:lpstr>
      <vt:lpstr>Structural Changes?</vt:lpstr>
      <vt:lpstr>Residential Real Estate</vt:lpstr>
      <vt:lpstr>Inflation – Cost of Rent</vt:lpstr>
      <vt:lpstr> Home Prices and Housing Starts</vt:lpstr>
      <vt:lpstr>Real Estate Prices</vt:lpstr>
      <vt:lpstr>RE Experiences Differ!</vt:lpstr>
      <vt:lpstr>Primary Topics Covered</vt:lpstr>
      <vt:lpstr>Conclusion</vt:lpstr>
      <vt:lpstr> Thank you!</vt:lpstr>
      <vt:lpstr>GDP: Quarterly Growth</vt:lpstr>
      <vt:lpstr>Recovery Due to Immense Fiscal Stimulus and Control of COVID</vt:lpstr>
      <vt:lpstr>Stimulus allowed Spending to Recover</vt:lpstr>
      <vt:lpstr>And We’re Buying Mostly … Stuff</vt:lpstr>
      <vt:lpstr>Labor Force is Shrinking</vt:lpstr>
      <vt:lpstr>DJIA and S&amp;P 500 </vt:lpstr>
      <vt:lpstr>Small Businesses: They Didn’t Get Enough PPP</vt:lpstr>
      <vt:lpstr>Inflation – Prepandemic Stability</vt:lpstr>
      <vt:lpstr>Inflation – CPI Suggests: Yes!</vt:lpstr>
      <vt:lpstr>Trillions in Pandemic Spending</vt:lpstr>
      <vt:lpstr>Why so Excited About Telecommunting?</vt:lpstr>
      <vt:lpstr>Telecommuting – Will it Stick?</vt:lpstr>
      <vt:lpstr>Population Change: San Francisco &amp; Marin Counties</vt:lpstr>
      <vt:lpstr>Recovery/Recession for Whom?</vt:lpstr>
      <vt:lpstr>Inflation – Summary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259</cp:revision>
  <cp:lastPrinted>2021-09-30T19:58:11Z</cp:lastPrinted>
  <dcterms:created xsi:type="dcterms:W3CDTF">2017-05-03T22:30:38Z</dcterms:created>
  <dcterms:modified xsi:type="dcterms:W3CDTF">2021-12-09T17:46:48Z</dcterms:modified>
</cp:coreProperties>
</file>